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65.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2"/>
  </p:notesMasterIdLst>
  <p:sldIdLst>
    <p:sldId id="261" r:id="rId2"/>
    <p:sldId id="866" r:id="rId3"/>
    <p:sldId id="963" r:id="rId4"/>
    <p:sldId id="964" r:id="rId5"/>
    <p:sldId id="851" r:id="rId6"/>
    <p:sldId id="1038" r:id="rId7"/>
    <p:sldId id="1039" r:id="rId8"/>
    <p:sldId id="852" r:id="rId9"/>
    <p:sldId id="1037" r:id="rId10"/>
    <p:sldId id="853" r:id="rId11"/>
    <p:sldId id="854" r:id="rId12"/>
    <p:sldId id="855" r:id="rId13"/>
    <p:sldId id="856" r:id="rId14"/>
    <p:sldId id="857" r:id="rId15"/>
    <p:sldId id="858" r:id="rId16"/>
    <p:sldId id="859" r:id="rId17"/>
    <p:sldId id="860" r:id="rId18"/>
    <p:sldId id="861" r:id="rId19"/>
    <p:sldId id="1043" r:id="rId20"/>
    <p:sldId id="1042" r:id="rId21"/>
    <p:sldId id="1040" r:id="rId22"/>
    <p:sldId id="1041" r:id="rId23"/>
    <p:sldId id="862" r:id="rId24"/>
    <p:sldId id="863" r:id="rId25"/>
    <p:sldId id="864" r:id="rId26"/>
    <p:sldId id="865" r:id="rId27"/>
    <p:sldId id="867" r:id="rId28"/>
    <p:sldId id="868" r:id="rId29"/>
    <p:sldId id="869" r:id="rId30"/>
    <p:sldId id="870" r:id="rId31"/>
    <p:sldId id="871" r:id="rId32"/>
    <p:sldId id="872" r:id="rId33"/>
    <p:sldId id="873" r:id="rId34"/>
    <p:sldId id="874" r:id="rId35"/>
    <p:sldId id="875" r:id="rId36"/>
    <p:sldId id="876" r:id="rId37"/>
    <p:sldId id="877" r:id="rId38"/>
    <p:sldId id="878" r:id="rId39"/>
    <p:sldId id="879" r:id="rId40"/>
    <p:sldId id="880" r:id="rId41"/>
    <p:sldId id="881" r:id="rId42"/>
    <p:sldId id="882" r:id="rId43"/>
    <p:sldId id="883" r:id="rId44"/>
    <p:sldId id="884" r:id="rId45"/>
    <p:sldId id="885" r:id="rId46"/>
    <p:sldId id="886" r:id="rId47"/>
    <p:sldId id="887" r:id="rId48"/>
    <p:sldId id="888" r:id="rId49"/>
    <p:sldId id="889" r:id="rId50"/>
    <p:sldId id="890" r:id="rId51"/>
    <p:sldId id="891" r:id="rId52"/>
    <p:sldId id="892" r:id="rId53"/>
    <p:sldId id="893" r:id="rId54"/>
    <p:sldId id="894" r:id="rId55"/>
    <p:sldId id="895" r:id="rId56"/>
    <p:sldId id="896" r:id="rId57"/>
    <p:sldId id="897" r:id="rId58"/>
    <p:sldId id="898" r:id="rId59"/>
    <p:sldId id="899" r:id="rId60"/>
    <p:sldId id="900" r:id="rId61"/>
    <p:sldId id="901" r:id="rId62"/>
    <p:sldId id="902" r:id="rId63"/>
    <p:sldId id="903" r:id="rId64"/>
    <p:sldId id="965" r:id="rId65"/>
    <p:sldId id="985" r:id="rId66"/>
    <p:sldId id="966" r:id="rId67"/>
    <p:sldId id="968" r:id="rId68"/>
    <p:sldId id="1044" r:id="rId69"/>
    <p:sldId id="971" r:id="rId70"/>
    <p:sldId id="972" r:id="rId71"/>
    <p:sldId id="974" r:id="rId72"/>
    <p:sldId id="975" r:id="rId73"/>
    <p:sldId id="976" r:id="rId74"/>
    <p:sldId id="977" r:id="rId75"/>
    <p:sldId id="978" r:id="rId76"/>
    <p:sldId id="979" r:id="rId77"/>
    <p:sldId id="980" r:id="rId78"/>
    <p:sldId id="981" r:id="rId79"/>
    <p:sldId id="982" r:id="rId80"/>
    <p:sldId id="984" r:id="rId81"/>
    <p:sldId id="908" r:id="rId82"/>
    <p:sldId id="924" r:id="rId83"/>
    <p:sldId id="925" r:id="rId84"/>
    <p:sldId id="928" r:id="rId85"/>
    <p:sldId id="990" r:id="rId86"/>
    <p:sldId id="986" r:id="rId87"/>
    <p:sldId id="987" r:id="rId88"/>
    <p:sldId id="988" r:id="rId89"/>
    <p:sldId id="929" r:id="rId90"/>
    <p:sldId id="930" r:id="rId91"/>
    <p:sldId id="989" r:id="rId92"/>
    <p:sldId id="996" r:id="rId93"/>
    <p:sldId id="1023" r:id="rId94"/>
    <p:sldId id="1017" r:id="rId95"/>
    <p:sldId id="1021" r:id="rId96"/>
    <p:sldId id="1022" r:id="rId97"/>
    <p:sldId id="1018" r:id="rId98"/>
    <p:sldId id="1019" r:id="rId99"/>
    <p:sldId id="1020" r:id="rId100"/>
    <p:sldId id="938" r:id="rId101"/>
    <p:sldId id="939" r:id="rId102"/>
    <p:sldId id="948" r:id="rId103"/>
    <p:sldId id="1003" r:id="rId104"/>
    <p:sldId id="949" r:id="rId105"/>
    <p:sldId id="1000" r:id="rId106"/>
    <p:sldId id="1001" r:id="rId107"/>
    <p:sldId id="1002" r:id="rId108"/>
    <p:sldId id="950" r:id="rId109"/>
    <p:sldId id="951" r:id="rId110"/>
    <p:sldId id="952" r:id="rId111"/>
    <p:sldId id="953" r:id="rId112"/>
    <p:sldId id="954" r:id="rId113"/>
    <p:sldId id="1024" r:id="rId114"/>
    <p:sldId id="956" r:id="rId115"/>
    <p:sldId id="957" r:id="rId116"/>
    <p:sldId id="958" r:id="rId117"/>
    <p:sldId id="1025" r:id="rId118"/>
    <p:sldId id="960" r:id="rId119"/>
    <p:sldId id="962" r:id="rId120"/>
    <p:sldId id="1004" r:id="rId121"/>
    <p:sldId id="1005" r:id="rId122"/>
    <p:sldId id="1006" r:id="rId123"/>
    <p:sldId id="1007" r:id="rId124"/>
    <p:sldId id="1008" r:id="rId125"/>
    <p:sldId id="1009" r:id="rId126"/>
    <p:sldId id="1010" r:id="rId127"/>
    <p:sldId id="1011" r:id="rId128"/>
    <p:sldId id="1012" r:id="rId129"/>
    <p:sldId id="1013" r:id="rId130"/>
    <p:sldId id="1014" r:id="rId131"/>
    <p:sldId id="1015" r:id="rId132"/>
    <p:sldId id="1016" r:id="rId133"/>
    <p:sldId id="1027" r:id="rId134"/>
    <p:sldId id="1035" r:id="rId135"/>
    <p:sldId id="1036" r:id="rId136"/>
    <p:sldId id="1028" r:id="rId137"/>
    <p:sldId id="1029" r:id="rId138"/>
    <p:sldId id="1030" r:id="rId139"/>
    <p:sldId id="1031" r:id="rId140"/>
    <p:sldId id="1034" r:id="rId1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996633"/>
    <a:srgbClr val="FF9900"/>
    <a:srgbClr val="CCCC00"/>
    <a:srgbClr val="00CC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115" autoAdjust="0"/>
  </p:normalViewPr>
  <p:slideViewPr>
    <p:cSldViewPr>
      <p:cViewPr varScale="1">
        <p:scale>
          <a:sx n="60" d="100"/>
          <a:sy n="60" d="100"/>
        </p:scale>
        <p:origin x="1686" y="84"/>
      </p:cViewPr>
      <p:guideLst>
        <p:guide orient="horz" pos="2160"/>
        <p:guide pos="2880"/>
      </p:guideLst>
    </p:cSldViewPr>
  </p:slideViewPr>
  <p:outlineViewPr>
    <p:cViewPr>
      <p:scale>
        <a:sx n="33" d="100"/>
        <a:sy n="33" d="100"/>
      </p:scale>
      <p:origin x="0" y="3870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36.xml"/><Relationship Id="rId13" Type="http://schemas.openxmlformats.org/officeDocument/2006/relationships/slide" Target="slides/slide41.xml"/><Relationship Id="rId18" Type="http://schemas.openxmlformats.org/officeDocument/2006/relationships/slide" Target="slides/slide46.xml"/><Relationship Id="rId26" Type="http://schemas.openxmlformats.org/officeDocument/2006/relationships/slide" Target="slides/slide54.xml"/><Relationship Id="rId3" Type="http://schemas.openxmlformats.org/officeDocument/2006/relationships/slide" Target="slides/slide31.xml"/><Relationship Id="rId21" Type="http://schemas.openxmlformats.org/officeDocument/2006/relationships/slide" Target="slides/slide49.xml"/><Relationship Id="rId7" Type="http://schemas.openxmlformats.org/officeDocument/2006/relationships/slide" Target="slides/slide35.xml"/><Relationship Id="rId12" Type="http://schemas.openxmlformats.org/officeDocument/2006/relationships/slide" Target="slides/slide40.xml"/><Relationship Id="rId17" Type="http://schemas.openxmlformats.org/officeDocument/2006/relationships/slide" Target="slides/slide45.xml"/><Relationship Id="rId25" Type="http://schemas.openxmlformats.org/officeDocument/2006/relationships/slide" Target="slides/slide53.xml"/><Relationship Id="rId2" Type="http://schemas.openxmlformats.org/officeDocument/2006/relationships/slide" Target="slides/slide30.xml"/><Relationship Id="rId16" Type="http://schemas.openxmlformats.org/officeDocument/2006/relationships/slide" Target="slides/slide44.xml"/><Relationship Id="rId20" Type="http://schemas.openxmlformats.org/officeDocument/2006/relationships/slide" Target="slides/slide48.xml"/><Relationship Id="rId29" Type="http://schemas.openxmlformats.org/officeDocument/2006/relationships/slide" Target="slides/slide58.xml"/><Relationship Id="rId1" Type="http://schemas.openxmlformats.org/officeDocument/2006/relationships/slide" Target="slides/slide29.xml"/><Relationship Id="rId6" Type="http://schemas.openxmlformats.org/officeDocument/2006/relationships/slide" Target="slides/slide34.xml"/><Relationship Id="rId11" Type="http://schemas.openxmlformats.org/officeDocument/2006/relationships/slide" Target="slides/slide39.xml"/><Relationship Id="rId24" Type="http://schemas.openxmlformats.org/officeDocument/2006/relationships/slide" Target="slides/slide52.xml"/><Relationship Id="rId32" Type="http://schemas.openxmlformats.org/officeDocument/2006/relationships/slide" Target="slides/slide61.xml"/><Relationship Id="rId5" Type="http://schemas.openxmlformats.org/officeDocument/2006/relationships/slide" Target="slides/slide33.xml"/><Relationship Id="rId15" Type="http://schemas.openxmlformats.org/officeDocument/2006/relationships/slide" Target="slides/slide43.xml"/><Relationship Id="rId23" Type="http://schemas.openxmlformats.org/officeDocument/2006/relationships/slide" Target="slides/slide51.xml"/><Relationship Id="rId28" Type="http://schemas.openxmlformats.org/officeDocument/2006/relationships/slide" Target="slides/slide57.xml"/><Relationship Id="rId10" Type="http://schemas.openxmlformats.org/officeDocument/2006/relationships/slide" Target="slides/slide38.xml"/><Relationship Id="rId19" Type="http://schemas.openxmlformats.org/officeDocument/2006/relationships/slide" Target="slides/slide47.xml"/><Relationship Id="rId31" Type="http://schemas.openxmlformats.org/officeDocument/2006/relationships/slide" Target="slides/slide60.xml"/><Relationship Id="rId4" Type="http://schemas.openxmlformats.org/officeDocument/2006/relationships/slide" Target="slides/slide32.xml"/><Relationship Id="rId9" Type="http://schemas.openxmlformats.org/officeDocument/2006/relationships/slide" Target="slides/slide37.xml"/><Relationship Id="rId14" Type="http://schemas.openxmlformats.org/officeDocument/2006/relationships/slide" Target="slides/slide42.xml"/><Relationship Id="rId22" Type="http://schemas.openxmlformats.org/officeDocument/2006/relationships/slide" Target="slides/slide50.xml"/><Relationship Id="rId27" Type="http://schemas.openxmlformats.org/officeDocument/2006/relationships/slide" Target="slides/slide56.xml"/><Relationship Id="rId30" Type="http://schemas.openxmlformats.org/officeDocument/2006/relationships/slide" Target="slides/slide59.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ata23.xml.rels><?xml version="1.0" encoding="UTF-8" standalone="yes"?>
<Relationships xmlns="http://schemas.openxmlformats.org/package/2006/relationships"><Relationship Id="rId1" Type="http://schemas.openxmlformats.org/officeDocument/2006/relationships/image" Target="../media/image3.png"/></Relationships>
</file>

<file path=ppt/diagrams/_rels/data7.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3.xml.rels><?xml version="1.0" encoding="UTF-8" standalone="yes"?>
<Relationships xmlns="http://schemas.openxmlformats.org/package/2006/relationships"><Relationship Id="rId1" Type="http://schemas.openxmlformats.org/officeDocument/2006/relationships/image" Target="../media/image3.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0E1B9C-977E-49A1-A3C6-35A8064DB19B}" type="doc">
      <dgm:prSet loTypeId="urn:microsoft.com/office/officeart/2008/layout/VerticalCurvedList" loCatId="list" qsTypeId="urn:microsoft.com/office/officeart/2005/8/quickstyle/3d3" qsCatId="3D" csTypeId="urn:microsoft.com/office/officeart/2005/8/colors/colorful3" csCatId="colorful" phldr="1"/>
      <dgm:spPr/>
      <dgm:t>
        <a:bodyPr/>
        <a:lstStyle/>
        <a:p>
          <a:endParaRPr lang="zh-CN" altLang="en-US"/>
        </a:p>
      </dgm:t>
    </dgm:pt>
    <dgm:pt modelId="{1B2585EE-39C2-4DF8-84C1-66501DE3F758}">
      <dgm:prSet custT="1"/>
      <dgm:spPr/>
      <dgm:t>
        <a:bodyPr/>
        <a:lstStyle/>
        <a:p>
          <a:pPr algn="ctr" rtl="0"/>
          <a:r>
            <a:rPr lang="en-US" altLang="zh-CN" sz="2800" b="1" dirty="0" err="1" smtClean="0">
              <a:latin typeface="+mn-ea"/>
              <a:ea typeface="+mn-ea"/>
            </a:rPr>
            <a:t>Navicat</a:t>
          </a:r>
          <a:r>
            <a:rPr lang="zh-CN" altLang="en-US" sz="2800" b="1" dirty="0" smtClean="0">
              <a:latin typeface="+mn-ea"/>
              <a:ea typeface="+mn-ea"/>
            </a:rPr>
            <a:t>的使用</a:t>
          </a:r>
          <a:endParaRPr lang="zh-CN" sz="2800" b="1" dirty="0">
            <a:latin typeface="+mn-ea"/>
            <a:ea typeface="+mn-ea"/>
          </a:endParaRPr>
        </a:p>
      </dgm:t>
    </dgm:pt>
    <dgm:pt modelId="{582DF8E0-7B45-4B32-A51D-906A0721FAE5}" type="parTrans" cxnId="{A127A41A-CA36-41E8-BA5F-914A294E419F}">
      <dgm:prSet/>
      <dgm:spPr/>
      <dgm:t>
        <a:bodyPr/>
        <a:lstStyle/>
        <a:p>
          <a:pPr algn="ctr"/>
          <a:endParaRPr lang="zh-CN" altLang="en-US" sz="2800" b="1">
            <a:latin typeface="+mn-ea"/>
            <a:ea typeface="+mn-ea"/>
          </a:endParaRPr>
        </a:p>
      </dgm:t>
    </dgm:pt>
    <dgm:pt modelId="{F9DADB30-3B62-4325-86BE-44DC99C68B3E}" type="sibTrans" cxnId="{A127A41A-CA36-41E8-BA5F-914A294E419F}">
      <dgm:prSet/>
      <dgm:spPr/>
      <dgm:t>
        <a:bodyPr/>
        <a:lstStyle/>
        <a:p>
          <a:pPr algn="ctr"/>
          <a:endParaRPr lang="zh-CN" altLang="en-US" sz="2800" b="1">
            <a:latin typeface="+mn-ea"/>
            <a:ea typeface="+mn-ea"/>
          </a:endParaRPr>
        </a:p>
      </dgm:t>
    </dgm:pt>
    <dgm:pt modelId="{AB880F81-93AE-4F0D-8D69-61E4D6DCEC09}">
      <dgm:prSet custT="1"/>
      <dgm:spPr/>
      <dgm:t>
        <a:bodyPr/>
        <a:lstStyle/>
        <a:p>
          <a:pPr algn="ctr" rtl="0"/>
          <a:r>
            <a:rPr lang="en-US" altLang="zh-CN" sz="2800" b="1" dirty="0" smtClean="0">
              <a:latin typeface="+mn-ea"/>
              <a:ea typeface="+mn-ea"/>
            </a:rPr>
            <a:t>MySQL</a:t>
          </a:r>
          <a:r>
            <a:rPr lang="zh-CN" altLang="en-US" sz="2800" b="1" dirty="0" smtClean="0">
              <a:latin typeface="+mn-ea"/>
              <a:ea typeface="+mn-ea"/>
            </a:rPr>
            <a:t>数据库</a:t>
          </a:r>
          <a:endParaRPr lang="zh-CN" sz="2800" b="1" dirty="0">
            <a:latin typeface="+mn-ea"/>
            <a:ea typeface="+mn-ea"/>
          </a:endParaRPr>
        </a:p>
      </dgm:t>
    </dgm:pt>
    <dgm:pt modelId="{7458BD37-978C-46BA-9AA6-238A09BF6E46}" type="parTrans" cxnId="{6F443130-1568-4A10-923E-04E43EA83509}">
      <dgm:prSet/>
      <dgm:spPr/>
      <dgm:t>
        <a:bodyPr/>
        <a:lstStyle/>
        <a:p>
          <a:endParaRPr lang="zh-CN" altLang="en-US" sz="2800"/>
        </a:p>
      </dgm:t>
    </dgm:pt>
    <dgm:pt modelId="{DECF48FB-3B53-45F7-84FC-B0F60D5B8AE5}" type="sibTrans" cxnId="{6F443130-1568-4A10-923E-04E43EA83509}">
      <dgm:prSet/>
      <dgm:spPr/>
      <dgm:t>
        <a:bodyPr/>
        <a:lstStyle/>
        <a:p>
          <a:endParaRPr lang="zh-CN" altLang="en-US" sz="2800"/>
        </a:p>
      </dgm:t>
    </dgm:pt>
    <dgm:pt modelId="{534AD180-329D-4BAA-99C4-4E6EC891D73A}">
      <dgm:prSet custT="1"/>
      <dgm:spPr/>
      <dgm:t>
        <a:bodyPr/>
        <a:lstStyle/>
        <a:p>
          <a:pPr algn="ctr" rtl="0"/>
          <a:r>
            <a:rPr lang="zh-CN" altLang="en-US" sz="2800" b="1" dirty="0" smtClean="0">
              <a:latin typeface="+mn-ea"/>
              <a:ea typeface="+mn-ea"/>
            </a:rPr>
            <a:t>数据库基础</a:t>
          </a:r>
          <a:endParaRPr lang="zh-CN" sz="2800" b="1" dirty="0">
            <a:latin typeface="+mn-ea"/>
            <a:ea typeface="+mn-ea"/>
          </a:endParaRPr>
        </a:p>
      </dgm:t>
    </dgm:pt>
    <dgm:pt modelId="{6D0C458D-712E-47AB-9A54-6A7A7ABD54B5}" type="parTrans" cxnId="{638324DD-5F6B-46B1-85A0-AD53B592A567}">
      <dgm:prSet/>
      <dgm:spPr/>
      <dgm:t>
        <a:bodyPr/>
        <a:lstStyle/>
        <a:p>
          <a:endParaRPr lang="zh-CN" altLang="en-US" sz="2800"/>
        </a:p>
      </dgm:t>
    </dgm:pt>
    <dgm:pt modelId="{0EA11034-C514-43F5-97EE-D1A4E882774C}" type="sibTrans" cxnId="{638324DD-5F6B-46B1-85A0-AD53B592A567}">
      <dgm:prSet/>
      <dgm:spPr/>
      <dgm:t>
        <a:bodyPr/>
        <a:lstStyle/>
        <a:p>
          <a:endParaRPr lang="zh-CN" altLang="en-US" sz="2800"/>
        </a:p>
      </dgm:t>
    </dgm:pt>
    <dgm:pt modelId="{8D67D8D4-18F4-4D61-8C4F-86A381F09242}">
      <dgm:prSet custT="1"/>
      <dgm:spPr/>
      <dgm:t>
        <a:bodyPr/>
        <a:lstStyle/>
        <a:p>
          <a:pPr algn="ctr" rtl="0"/>
          <a:r>
            <a:rPr lang="zh-CN" altLang="en-US" sz="2800" b="1" dirty="0" smtClean="0">
              <a:latin typeface="+mn-ea"/>
              <a:ea typeface="+mn-ea"/>
            </a:rPr>
            <a:t>数据库设计军规</a:t>
          </a:r>
          <a:endParaRPr lang="zh-CN" sz="2800" b="1" dirty="0">
            <a:latin typeface="+mn-ea"/>
            <a:ea typeface="+mn-ea"/>
          </a:endParaRPr>
        </a:p>
      </dgm:t>
    </dgm:pt>
    <dgm:pt modelId="{9603B91D-DD91-4E96-8049-9C1B3E65DF62}" type="parTrans" cxnId="{FED19D3A-E8F7-479B-9345-4BCD817EAA5F}">
      <dgm:prSet/>
      <dgm:spPr/>
      <dgm:t>
        <a:bodyPr/>
        <a:lstStyle/>
        <a:p>
          <a:endParaRPr lang="zh-CN" altLang="en-US" sz="2800"/>
        </a:p>
      </dgm:t>
    </dgm:pt>
    <dgm:pt modelId="{6F2300F5-CE9B-4838-8014-B54D2977223A}" type="sibTrans" cxnId="{FED19D3A-E8F7-479B-9345-4BCD817EAA5F}">
      <dgm:prSet/>
      <dgm:spPr/>
      <dgm:t>
        <a:bodyPr/>
        <a:lstStyle/>
        <a:p>
          <a:endParaRPr lang="zh-CN" altLang="en-US" sz="2800"/>
        </a:p>
      </dgm:t>
    </dgm:pt>
    <dgm:pt modelId="{E79CC321-9061-4F30-8A02-5A2B968F1D67}" type="pres">
      <dgm:prSet presAssocID="{A80E1B9C-977E-49A1-A3C6-35A8064DB19B}" presName="Name0" presStyleCnt="0">
        <dgm:presLayoutVars>
          <dgm:chMax val="7"/>
          <dgm:chPref val="7"/>
          <dgm:dir/>
        </dgm:presLayoutVars>
      </dgm:prSet>
      <dgm:spPr/>
      <dgm:t>
        <a:bodyPr/>
        <a:lstStyle/>
        <a:p>
          <a:endParaRPr lang="zh-CN" altLang="en-US"/>
        </a:p>
      </dgm:t>
    </dgm:pt>
    <dgm:pt modelId="{3BE97E55-98CA-47F4-85FF-93C42C3FB29F}" type="pres">
      <dgm:prSet presAssocID="{A80E1B9C-977E-49A1-A3C6-35A8064DB19B}" presName="Name1" presStyleCnt="0"/>
      <dgm:spPr/>
    </dgm:pt>
    <dgm:pt modelId="{2C1D5552-B8B7-44D1-8441-F81569D8D03C}" type="pres">
      <dgm:prSet presAssocID="{A80E1B9C-977E-49A1-A3C6-35A8064DB19B}" presName="cycle" presStyleCnt="0"/>
      <dgm:spPr/>
    </dgm:pt>
    <dgm:pt modelId="{4D5944D1-65A6-4B51-A701-F992E3543A65}" type="pres">
      <dgm:prSet presAssocID="{A80E1B9C-977E-49A1-A3C6-35A8064DB19B}" presName="srcNode" presStyleLbl="node1" presStyleIdx="0" presStyleCnt="4"/>
      <dgm:spPr/>
    </dgm:pt>
    <dgm:pt modelId="{7A103A10-8150-41B3-8D0C-38C770115E1D}" type="pres">
      <dgm:prSet presAssocID="{A80E1B9C-977E-49A1-A3C6-35A8064DB19B}" presName="conn" presStyleLbl="parChTrans1D2" presStyleIdx="0" presStyleCnt="1"/>
      <dgm:spPr/>
      <dgm:t>
        <a:bodyPr/>
        <a:lstStyle/>
        <a:p>
          <a:endParaRPr lang="zh-CN" altLang="en-US"/>
        </a:p>
      </dgm:t>
    </dgm:pt>
    <dgm:pt modelId="{5E939EF4-37F4-43EE-AF88-6BCA78A27FDD}" type="pres">
      <dgm:prSet presAssocID="{A80E1B9C-977E-49A1-A3C6-35A8064DB19B}" presName="extraNode" presStyleLbl="node1" presStyleIdx="0" presStyleCnt="4"/>
      <dgm:spPr/>
    </dgm:pt>
    <dgm:pt modelId="{D048EB97-E37B-479D-806E-AB3E4AA5F3A8}" type="pres">
      <dgm:prSet presAssocID="{A80E1B9C-977E-49A1-A3C6-35A8064DB19B}" presName="dstNode" presStyleLbl="node1" presStyleIdx="0" presStyleCnt="4"/>
      <dgm:spPr/>
    </dgm:pt>
    <dgm:pt modelId="{BC90A4C6-3603-41D7-BFFB-7AED5E508F16}" type="pres">
      <dgm:prSet presAssocID="{534AD180-329D-4BAA-99C4-4E6EC891D73A}" presName="text_1" presStyleLbl="node1" presStyleIdx="0" presStyleCnt="4">
        <dgm:presLayoutVars>
          <dgm:bulletEnabled val="1"/>
        </dgm:presLayoutVars>
      </dgm:prSet>
      <dgm:spPr/>
      <dgm:t>
        <a:bodyPr/>
        <a:lstStyle/>
        <a:p>
          <a:endParaRPr lang="zh-CN" altLang="en-US"/>
        </a:p>
      </dgm:t>
    </dgm:pt>
    <dgm:pt modelId="{2DE112CD-712F-48BB-BA8C-0DD29109E4BA}" type="pres">
      <dgm:prSet presAssocID="{534AD180-329D-4BAA-99C4-4E6EC891D73A}" presName="accent_1" presStyleCnt="0"/>
      <dgm:spPr/>
    </dgm:pt>
    <dgm:pt modelId="{05A8255C-2FCA-4C58-BC27-36C6BE87C1AE}" type="pres">
      <dgm:prSet presAssocID="{534AD180-329D-4BAA-99C4-4E6EC891D73A}" presName="accentRepeatNode" presStyleLbl="solidFgAcc1" presStyleIdx="0" presStyleCnt="4"/>
      <dgm:spPr>
        <a:blipFill rotWithShape="0">
          <a:blip xmlns:r="http://schemas.openxmlformats.org/officeDocument/2006/relationships" r:embed="rId1"/>
          <a:stretch>
            <a:fillRect/>
          </a:stretch>
        </a:blipFill>
      </dgm:spPr>
      <dgm:t>
        <a:bodyPr/>
        <a:lstStyle/>
        <a:p>
          <a:endParaRPr lang="zh-CN" altLang="en-US"/>
        </a:p>
      </dgm:t>
    </dgm:pt>
    <dgm:pt modelId="{0B39F12A-CFAB-4C8A-A6D6-F278D76321F8}" type="pres">
      <dgm:prSet presAssocID="{AB880F81-93AE-4F0D-8D69-61E4D6DCEC09}" presName="text_2" presStyleLbl="node1" presStyleIdx="1" presStyleCnt="4">
        <dgm:presLayoutVars>
          <dgm:bulletEnabled val="1"/>
        </dgm:presLayoutVars>
      </dgm:prSet>
      <dgm:spPr/>
      <dgm:t>
        <a:bodyPr/>
        <a:lstStyle/>
        <a:p>
          <a:endParaRPr lang="zh-CN" altLang="en-US"/>
        </a:p>
      </dgm:t>
    </dgm:pt>
    <dgm:pt modelId="{A1B7908D-3F75-4A5D-A69D-1A087B683A19}" type="pres">
      <dgm:prSet presAssocID="{AB880F81-93AE-4F0D-8D69-61E4D6DCEC09}" presName="accent_2" presStyleCnt="0"/>
      <dgm:spPr/>
    </dgm:pt>
    <dgm:pt modelId="{2013194A-AD15-44D5-A8B1-FE5DC9405137}" type="pres">
      <dgm:prSet presAssocID="{AB880F81-93AE-4F0D-8D69-61E4D6DCEC09}" presName="accentRepeatNode" presStyleLbl="solidFgAcc1" presStyleIdx="1" presStyleCnt="4"/>
      <dgm:spPr>
        <a:blipFill rotWithShape="0">
          <a:blip xmlns:r="http://schemas.openxmlformats.org/officeDocument/2006/relationships" r:embed="rId1"/>
          <a:stretch>
            <a:fillRect/>
          </a:stretch>
        </a:blipFill>
      </dgm:spPr>
      <dgm:t>
        <a:bodyPr/>
        <a:lstStyle/>
        <a:p>
          <a:endParaRPr lang="zh-CN" altLang="en-US"/>
        </a:p>
      </dgm:t>
    </dgm:pt>
    <dgm:pt modelId="{0F158AF2-5ABC-4D96-97A1-9A3A73DD4349}" type="pres">
      <dgm:prSet presAssocID="{1B2585EE-39C2-4DF8-84C1-66501DE3F758}" presName="text_3" presStyleLbl="node1" presStyleIdx="2" presStyleCnt="4">
        <dgm:presLayoutVars>
          <dgm:bulletEnabled val="1"/>
        </dgm:presLayoutVars>
      </dgm:prSet>
      <dgm:spPr/>
      <dgm:t>
        <a:bodyPr/>
        <a:lstStyle/>
        <a:p>
          <a:endParaRPr lang="zh-CN" altLang="en-US"/>
        </a:p>
      </dgm:t>
    </dgm:pt>
    <dgm:pt modelId="{D69B69FA-C68C-49E9-9DA7-D3F090B38083}" type="pres">
      <dgm:prSet presAssocID="{1B2585EE-39C2-4DF8-84C1-66501DE3F758}" presName="accent_3" presStyleCnt="0"/>
      <dgm:spPr/>
    </dgm:pt>
    <dgm:pt modelId="{6BB835D2-551E-448C-B508-AEA7F4CA0C10}" type="pres">
      <dgm:prSet presAssocID="{1B2585EE-39C2-4DF8-84C1-66501DE3F758}" presName="accentRepeatNode" presStyleLbl="solidFgAcc1" presStyleIdx="2" presStyleCnt="4"/>
      <dgm:spPr>
        <a:blipFill rotWithShape="0">
          <a:blip xmlns:r="http://schemas.openxmlformats.org/officeDocument/2006/relationships" r:embed="rId1"/>
          <a:stretch>
            <a:fillRect/>
          </a:stretch>
        </a:blipFill>
      </dgm:spPr>
      <dgm:t>
        <a:bodyPr/>
        <a:lstStyle/>
        <a:p>
          <a:endParaRPr lang="zh-CN" altLang="en-US"/>
        </a:p>
      </dgm:t>
    </dgm:pt>
    <dgm:pt modelId="{021DE416-DD2B-4DF8-BF33-D803A193E1E7}" type="pres">
      <dgm:prSet presAssocID="{8D67D8D4-18F4-4D61-8C4F-86A381F09242}" presName="text_4" presStyleLbl="node1" presStyleIdx="3" presStyleCnt="4">
        <dgm:presLayoutVars>
          <dgm:bulletEnabled val="1"/>
        </dgm:presLayoutVars>
      </dgm:prSet>
      <dgm:spPr/>
      <dgm:t>
        <a:bodyPr/>
        <a:lstStyle/>
        <a:p>
          <a:endParaRPr lang="zh-CN" altLang="en-US"/>
        </a:p>
      </dgm:t>
    </dgm:pt>
    <dgm:pt modelId="{71B53199-86AF-4297-9DB9-B9BFF9B00678}" type="pres">
      <dgm:prSet presAssocID="{8D67D8D4-18F4-4D61-8C4F-86A381F09242}" presName="accent_4" presStyleCnt="0"/>
      <dgm:spPr/>
    </dgm:pt>
    <dgm:pt modelId="{4159E841-A5D9-4598-B7CF-B284A0A06B85}" type="pres">
      <dgm:prSet presAssocID="{8D67D8D4-18F4-4D61-8C4F-86A381F09242}" presName="accentRepeatNode" presStyleLbl="solidFgAcc1" presStyleIdx="3" presStyleCnt="4"/>
      <dgm:spPr>
        <a:blipFill rotWithShape="0">
          <a:blip xmlns:r="http://schemas.openxmlformats.org/officeDocument/2006/relationships" r:embed="rId1"/>
          <a:stretch>
            <a:fillRect/>
          </a:stretch>
        </a:blipFill>
      </dgm:spPr>
      <dgm:t>
        <a:bodyPr/>
        <a:lstStyle/>
        <a:p>
          <a:endParaRPr lang="zh-CN" altLang="en-US"/>
        </a:p>
      </dgm:t>
    </dgm:pt>
  </dgm:ptLst>
  <dgm:cxnLst>
    <dgm:cxn modelId="{FED19D3A-E8F7-479B-9345-4BCD817EAA5F}" srcId="{A80E1B9C-977E-49A1-A3C6-35A8064DB19B}" destId="{8D67D8D4-18F4-4D61-8C4F-86A381F09242}" srcOrd="3" destOrd="0" parTransId="{9603B91D-DD91-4E96-8049-9C1B3E65DF62}" sibTransId="{6F2300F5-CE9B-4838-8014-B54D2977223A}"/>
    <dgm:cxn modelId="{638324DD-5F6B-46B1-85A0-AD53B592A567}" srcId="{A80E1B9C-977E-49A1-A3C6-35A8064DB19B}" destId="{534AD180-329D-4BAA-99C4-4E6EC891D73A}" srcOrd="0" destOrd="0" parTransId="{6D0C458D-712E-47AB-9A54-6A7A7ABD54B5}" sibTransId="{0EA11034-C514-43F5-97EE-D1A4E882774C}"/>
    <dgm:cxn modelId="{6F443130-1568-4A10-923E-04E43EA83509}" srcId="{A80E1B9C-977E-49A1-A3C6-35A8064DB19B}" destId="{AB880F81-93AE-4F0D-8D69-61E4D6DCEC09}" srcOrd="1" destOrd="0" parTransId="{7458BD37-978C-46BA-9AA6-238A09BF6E46}" sibTransId="{DECF48FB-3B53-45F7-84FC-B0F60D5B8AE5}"/>
    <dgm:cxn modelId="{453CD7F8-8BC5-47CF-9705-260BC5E57225}" type="presOf" srcId="{534AD180-329D-4BAA-99C4-4E6EC891D73A}" destId="{BC90A4C6-3603-41D7-BFFB-7AED5E508F16}" srcOrd="0" destOrd="0" presId="urn:microsoft.com/office/officeart/2008/layout/VerticalCurvedList"/>
    <dgm:cxn modelId="{8AFDEFD0-BF95-4FD0-BE4C-28D83FD5932F}" type="presOf" srcId="{0EA11034-C514-43F5-97EE-D1A4E882774C}" destId="{7A103A10-8150-41B3-8D0C-38C770115E1D}" srcOrd="0" destOrd="0" presId="urn:microsoft.com/office/officeart/2008/layout/VerticalCurvedList"/>
    <dgm:cxn modelId="{A127A41A-CA36-41E8-BA5F-914A294E419F}" srcId="{A80E1B9C-977E-49A1-A3C6-35A8064DB19B}" destId="{1B2585EE-39C2-4DF8-84C1-66501DE3F758}" srcOrd="2" destOrd="0" parTransId="{582DF8E0-7B45-4B32-A51D-906A0721FAE5}" sibTransId="{F9DADB30-3B62-4325-86BE-44DC99C68B3E}"/>
    <dgm:cxn modelId="{6A362025-D483-4FB2-9FA7-F60D25E9689A}" type="presOf" srcId="{8D67D8D4-18F4-4D61-8C4F-86A381F09242}" destId="{021DE416-DD2B-4DF8-BF33-D803A193E1E7}" srcOrd="0" destOrd="0" presId="urn:microsoft.com/office/officeart/2008/layout/VerticalCurvedList"/>
    <dgm:cxn modelId="{E1D23F00-9E71-453A-9F30-89ECE3833D90}" type="presOf" srcId="{A80E1B9C-977E-49A1-A3C6-35A8064DB19B}" destId="{E79CC321-9061-4F30-8A02-5A2B968F1D67}" srcOrd="0" destOrd="0" presId="urn:microsoft.com/office/officeart/2008/layout/VerticalCurvedList"/>
    <dgm:cxn modelId="{BF0A54EC-41F2-42F0-92C3-F97AD08762AC}" type="presOf" srcId="{AB880F81-93AE-4F0D-8D69-61E4D6DCEC09}" destId="{0B39F12A-CFAB-4C8A-A6D6-F278D76321F8}" srcOrd="0" destOrd="0" presId="urn:microsoft.com/office/officeart/2008/layout/VerticalCurvedList"/>
    <dgm:cxn modelId="{473A9B00-1DF3-4268-AAA7-A45B513C5664}" type="presOf" srcId="{1B2585EE-39C2-4DF8-84C1-66501DE3F758}" destId="{0F158AF2-5ABC-4D96-97A1-9A3A73DD4349}" srcOrd="0" destOrd="0" presId="urn:microsoft.com/office/officeart/2008/layout/VerticalCurvedList"/>
    <dgm:cxn modelId="{1B5E76E4-4D2E-4D1D-802D-1C4ADAEF2112}" type="presParOf" srcId="{E79CC321-9061-4F30-8A02-5A2B968F1D67}" destId="{3BE97E55-98CA-47F4-85FF-93C42C3FB29F}" srcOrd="0" destOrd="0" presId="urn:microsoft.com/office/officeart/2008/layout/VerticalCurvedList"/>
    <dgm:cxn modelId="{28A403F7-64FD-4EDE-A0E8-8368AA8884FD}" type="presParOf" srcId="{3BE97E55-98CA-47F4-85FF-93C42C3FB29F}" destId="{2C1D5552-B8B7-44D1-8441-F81569D8D03C}" srcOrd="0" destOrd="0" presId="urn:microsoft.com/office/officeart/2008/layout/VerticalCurvedList"/>
    <dgm:cxn modelId="{95DD866C-95D1-4E1E-8139-6B67C7C33084}" type="presParOf" srcId="{2C1D5552-B8B7-44D1-8441-F81569D8D03C}" destId="{4D5944D1-65A6-4B51-A701-F992E3543A65}" srcOrd="0" destOrd="0" presId="urn:microsoft.com/office/officeart/2008/layout/VerticalCurvedList"/>
    <dgm:cxn modelId="{2C8BB130-63E7-475C-B936-328DF3058161}" type="presParOf" srcId="{2C1D5552-B8B7-44D1-8441-F81569D8D03C}" destId="{7A103A10-8150-41B3-8D0C-38C770115E1D}" srcOrd="1" destOrd="0" presId="urn:microsoft.com/office/officeart/2008/layout/VerticalCurvedList"/>
    <dgm:cxn modelId="{4C370FB9-0C5C-4152-BD42-7BAB396AB72B}" type="presParOf" srcId="{2C1D5552-B8B7-44D1-8441-F81569D8D03C}" destId="{5E939EF4-37F4-43EE-AF88-6BCA78A27FDD}" srcOrd="2" destOrd="0" presId="urn:microsoft.com/office/officeart/2008/layout/VerticalCurvedList"/>
    <dgm:cxn modelId="{8DD3EF55-1905-417E-AC3D-E83C2046F773}" type="presParOf" srcId="{2C1D5552-B8B7-44D1-8441-F81569D8D03C}" destId="{D048EB97-E37B-479D-806E-AB3E4AA5F3A8}" srcOrd="3" destOrd="0" presId="urn:microsoft.com/office/officeart/2008/layout/VerticalCurvedList"/>
    <dgm:cxn modelId="{ED0EE676-DE01-4FD6-9AA7-FD00FE3018C2}" type="presParOf" srcId="{3BE97E55-98CA-47F4-85FF-93C42C3FB29F}" destId="{BC90A4C6-3603-41D7-BFFB-7AED5E508F16}" srcOrd="1" destOrd="0" presId="urn:microsoft.com/office/officeart/2008/layout/VerticalCurvedList"/>
    <dgm:cxn modelId="{88ECBC77-7CBA-4329-BD2C-795610D44988}" type="presParOf" srcId="{3BE97E55-98CA-47F4-85FF-93C42C3FB29F}" destId="{2DE112CD-712F-48BB-BA8C-0DD29109E4BA}" srcOrd="2" destOrd="0" presId="urn:microsoft.com/office/officeart/2008/layout/VerticalCurvedList"/>
    <dgm:cxn modelId="{8494E80C-59AC-45E6-9E32-B0CB68DA973E}" type="presParOf" srcId="{2DE112CD-712F-48BB-BA8C-0DD29109E4BA}" destId="{05A8255C-2FCA-4C58-BC27-36C6BE87C1AE}" srcOrd="0" destOrd="0" presId="urn:microsoft.com/office/officeart/2008/layout/VerticalCurvedList"/>
    <dgm:cxn modelId="{00741ADE-D0C9-4867-92E0-E6146E73443A}" type="presParOf" srcId="{3BE97E55-98CA-47F4-85FF-93C42C3FB29F}" destId="{0B39F12A-CFAB-4C8A-A6D6-F278D76321F8}" srcOrd="3" destOrd="0" presId="urn:microsoft.com/office/officeart/2008/layout/VerticalCurvedList"/>
    <dgm:cxn modelId="{EE9F34C5-BE54-428A-8D9F-540A02B89ACB}" type="presParOf" srcId="{3BE97E55-98CA-47F4-85FF-93C42C3FB29F}" destId="{A1B7908D-3F75-4A5D-A69D-1A087B683A19}" srcOrd="4" destOrd="0" presId="urn:microsoft.com/office/officeart/2008/layout/VerticalCurvedList"/>
    <dgm:cxn modelId="{55B8C5B6-5314-4515-942D-2392D055E324}" type="presParOf" srcId="{A1B7908D-3F75-4A5D-A69D-1A087B683A19}" destId="{2013194A-AD15-44D5-A8B1-FE5DC9405137}" srcOrd="0" destOrd="0" presId="urn:microsoft.com/office/officeart/2008/layout/VerticalCurvedList"/>
    <dgm:cxn modelId="{2C6B3798-A996-457C-8B82-1FBC2CAC7800}" type="presParOf" srcId="{3BE97E55-98CA-47F4-85FF-93C42C3FB29F}" destId="{0F158AF2-5ABC-4D96-97A1-9A3A73DD4349}" srcOrd="5" destOrd="0" presId="urn:microsoft.com/office/officeart/2008/layout/VerticalCurvedList"/>
    <dgm:cxn modelId="{B8D7CC89-1035-4CD2-9337-BA251A54F464}" type="presParOf" srcId="{3BE97E55-98CA-47F4-85FF-93C42C3FB29F}" destId="{D69B69FA-C68C-49E9-9DA7-D3F090B38083}" srcOrd="6" destOrd="0" presId="urn:microsoft.com/office/officeart/2008/layout/VerticalCurvedList"/>
    <dgm:cxn modelId="{86D875EF-18A7-45F9-B789-F7067E3859B6}" type="presParOf" srcId="{D69B69FA-C68C-49E9-9DA7-D3F090B38083}" destId="{6BB835D2-551E-448C-B508-AEA7F4CA0C10}" srcOrd="0" destOrd="0" presId="urn:microsoft.com/office/officeart/2008/layout/VerticalCurvedList"/>
    <dgm:cxn modelId="{AA7A4924-0C8D-44C6-921B-DA6358B54D42}" type="presParOf" srcId="{3BE97E55-98CA-47F4-85FF-93C42C3FB29F}" destId="{021DE416-DD2B-4DF8-BF33-D803A193E1E7}" srcOrd="7" destOrd="0" presId="urn:microsoft.com/office/officeart/2008/layout/VerticalCurvedList"/>
    <dgm:cxn modelId="{F6A7DA0B-DC8A-48BB-9179-6A47303AE42E}" type="presParOf" srcId="{3BE97E55-98CA-47F4-85FF-93C42C3FB29F}" destId="{71B53199-86AF-4297-9DB9-B9BFF9B00678}" srcOrd="8" destOrd="0" presId="urn:microsoft.com/office/officeart/2008/layout/VerticalCurvedList"/>
    <dgm:cxn modelId="{6CD4EBB3-21F9-4D46-A526-E1C98E86DFB0}" type="presParOf" srcId="{71B53199-86AF-4297-9DB9-B9BFF9B00678}" destId="{4159E841-A5D9-4598-B7CF-B284A0A06B8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83EBC3D-51CD-429F-8DE5-DFE8F00208EA}" type="doc">
      <dgm:prSet loTypeId="urn:microsoft.com/office/officeart/2005/8/layout/vList2" loCatId="list" qsTypeId="urn:microsoft.com/office/officeart/2005/8/quickstyle/3d3" qsCatId="3D" csTypeId="urn:microsoft.com/office/officeart/2005/8/colors/accent1_2" csCatId="accent1"/>
      <dgm:spPr/>
      <dgm:t>
        <a:bodyPr/>
        <a:lstStyle/>
        <a:p>
          <a:endParaRPr lang="zh-CN" altLang="en-US"/>
        </a:p>
      </dgm:t>
    </dgm:pt>
    <dgm:pt modelId="{93FDAC8C-D47E-428F-B4DC-7989C7A73B1B}">
      <dgm:prSet custT="1"/>
      <dgm:spPr/>
      <dgm:t>
        <a:bodyPr/>
        <a:lstStyle/>
        <a:p>
          <a:pPr rtl="0"/>
          <a:r>
            <a:rPr lang="zh-CN" sz="2400" b="1" dirty="0" smtClean="0">
              <a:latin typeface="+mn-ea"/>
              <a:ea typeface="+mn-ea"/>
            </a:rPr>
            <a:t>数据操纵语言（</a:t>
          </a:r>
          <a:r>
            <a:rPr lang="en-US" sz="2400" b="1" dirty="0" smtClean="0">
              <a:solidFill>
                <a:srgbClr val="FFFF00"/>
              </a:solidFill>
              <a:latin typeface="+mn-ea"/>
              <a:ea typeface="+mn-ea"/>
            </a:rPr>
            <a:t>D</a:t>
          </a:r>
          <a:r>
            <a:rPr lang="en-US" sz="2400" b="1" dirty="0" smtClean="0">
              <a:latin typeface="+mn-ea"/>
              <a:ea typeface="+mn-ea"/>
            </a:rPr>
            <a:t>ata </a:t>
          </a:r>
          <a:r>
            <a:rPr lang="en-US" sz="2400" b="1" dirty="0" smtClean="0">
              <a:solidFill>
                <a:srgbClr val="FFFF00"/>
              </a:solidFill>
              <a:latin typeface="+mn-ea"/>
              <a:ea typeface="+mn-ea"/>
            </a:rPr>
            <a:t>M</a:t>
          </a:r>
          <a:r>
            <a:rPr lang="en-US" sz="2400" b="1" dirty="0" smtClean="0">
              <a:latin typeface="+mn-ea"/>
              <a:ea typeface="+mn-ea"/>
            </a:rPr>
            <a:t>anipulation </a:t>
          </a:r>
          <a:r>
            <a:rPr lang="en-US" sz="2400" b="1" dirty="0" smtClean="0">
              <a:solidFill>
                <a:srgbClr val="FFFF00"/>
              </a:solidFill>
              <a:latin typeface="+mn-ea"/>
              <a:ea typeface="+mn-ea"/>
            </a:rPr>
            <a:t>L</a:t>
          </a:r>
          <a:r>
            <a:rPr lang="en-US" sz="2400" b="1" dirty="0" smtClean="0">
              <a:latin typeface="+mn-ea"/>
              <a:ea typeface="+mn-ea"/>
            </a:rPr>
            <a:t>anguage</a:t>
          </a:r>
          <a:r>
            <a:rPr lang="zh-CN" sz="2400" b="1" dirty="0" smtClean="0">
              <a:latin typeface="+mn-ea"/>
              <a:ea typeface="+mn-ea"/>
            </a:rPr>
            <a:t>）</a:t>
          </a:r>
          <a:endParaRPr lang="zh-CN" sz="2400" dirty="0">
            <a:latin typeface="+mn-ea"/>
            <a:ea typeface="+mn-ea"/>
          </a:endParaRPr>
        </a:p>
      </dgm:t>
    </dgm:pt>
    <dgm:pt modelId="{5FC1B339-C8CF-42AF-A7E6-375D04DD90DD}" type="parTrans" cxnId="{B55C3D03-ECE3-4817-B227-C3E2F8A98542}">
      <dgm:prSet/>
      <dgm:spPr/>
      <dgm:t>
        <a:bodyPr/>
        <a:lstStyle/>
        <a:p>
          <a:endParaRPr lang="zh-CN" altLang="en-US" sz="2400">
            <a:latin typeface="+mn-ea"/>
            <a:ea typeface="+mn-ea"/>
          </a:endParaRPr>
        </a:p>
      </dgm:t>
    </dgm:pt>
    <dgm:pt modelId="{7858B289-924C-46C7-91DE-EA84FDAA7E4B}" type="sibTrans" cxnId="{B55C3D03-ECE3-4817-B227-C3E2F8A98542}">
      <dgm:prSet/>
      <dgm:spPr/>
      <dgm:t>
        <a:bodyPr/>
        <a:lstStyle/>
        <a:p>
          <a:endParaRPr lang="zh-CN" altLang="en-US" sz="2400">
            <a:latin typeface="+mn-ea"/>
            <a:ea typeface="+mn-ea"/>
          </a:endParaRPr>
        </a:p>
      </dgm:t>
    </dgm:pt>
    <dgm:pt modelId="{708A76DB-819C-48F5-BA97-D64E1097FE41}">
      <dgm:prSet custT="1"/>
      <dgm:spPr/>
      <dgm:t>
        <a:bodyPr/>
        <a:lstStyle/>
        <a:p>
          <a:pPr rtl="0"/>
          <a:r>
            <a:rPr lang="zh-CN" sz="2400" b="1" smtClean="0">
              <a:latin typeface="+mn-ea"/>
              <a:ea typeface="+mn-ea"/>
            </a:rPr>
            <a:t>实现</a:t>
          </a:r>
          <a:r>
            <a:rPr lang="en-US" sz="2400" b="1" smtClean="0">
              <a:latin typeface="+mn-ea"/>
              <a:ea typeface="+mn-ea"/>
            </a:rPr>
            <a:t>SQL</a:t>
          </a:r>
          <a:r>
            <a:rPr lang="zh-CN" sz="2400" b="1" smtClean="0">
              <a:latin typeface="+mn-ea"/>
              <a:ea typeface="+mn-ea"/>
            </a:rPr>
            <a:t>对数据库中的数据进行增删改操作</a:t>
          </a:r>
          <a:endParaRPr lang="zh-CN" sz="2400">
            <a:latin typeface="+mn-ea"/>
            <a:ea typeface="+mn-ea"/>
          </a:endParaRPr>
        </a:p>
      </dgm:t>
    </dgm:pt>
    <dgm:pt modelId="{DD801779-1C52-4ECE-9C2F-E3E0160D5CD6}" type="parTrans" cxnId="{279637D9-E307-456F-9CDA-AD2BB5B42233}">
      <dgm:prSet/>
      <dgm:spPr/>
      <dgm:t>
        <a:bodyPr/>
        <a:lstStyle/>
        <a:p>
          <a:endParaRPr lang="zh-CN" altLang="en-US" sz="2400">
            <a:latin typeface="+mn-ea"/>
            <a:ea typeface="+mn-ea"/>
          </a:endParaRPr>
        </a:p>
      </dgm:t>
    </dgm:pt>
    <dgm:pt modelId="{02048E42-13CF-4336-9318-EE6EAAAD166B}" type="sibTrans" cxnId="{279637D9-E307-456F-9CDA-AD2BB5B42233}">
      <dgm:prSet/>
      <dgm:spPr/>
      <dgm:t>
        <a:bodyPr/>
        <a:lstStyle/>
        <a:p>
          <a:endParaRPr lang="zh-CN" altLang="en-US" sz="2400">
            <a:latin typeface="+mn-ea"/>
            <a:ea typeface="+mn-ea"/>
          </a:endParaRPr>
        </a:p>
      </dgm:t>
    </dgm:pt>
    <dgm:pt modelId="{67DB2967-4ECE-4602-8543-F29496F3C5CA}">
      <dgm:prSet custT="1"/>
      <dgm:spPr/>
      <dgm:t>
        <a:bodyPr/>
        <a:lstStyle/>
        <a:p>
          <a:pPr rtl="0"/>
          <a:r>
            <a:rPr lang="zh-CN" sz="2400" b="1" smtClean="0">
              <a:latin typeface="+mn-ea"/>
              <a:ea typeface="+mn-ea"/>
            </a:rPr>
            <a:t>核心动词有三个：</a:t>
          </a:r>
          <a:r>
            <a:rPr lang="en-US" sz="2400" b="1" smtClean="0">
              <a:latin typeface="+mn-ea"/>
              <a:ea typeface="+mn-ea"/>
            </a:rPr>
            <a:t>INSERT</a:t>
          </a:r>
          <a:r>
            <a:rPr lang="zh-CN" sz="2400" b="1" smtClean="0">
              <a:latin typeface="+mn-ea"/>
              <a:ea typeface="+mn-ea"/>
            </a:rPr>
            <a:t>、</a:t>
          </a:r>
          <a:r>
            <a:rPr lang="en-US" sz="2400" b="1" smtClean="0">
              <a:latin typeface="+mn-ea"/>
              <a:ea typeface="+mn-ea"/>
            </a:rPr>
            <a:t>UPDATE</a:t>
          </a:r>
          <a:r>
            <a:rPr lang="zh-CN" sz="2400" b="1" smtClean="0">
              <a:latin typeface="+mn-ea"/>
              <a:ea typeface="+mn-ea"/>
            </a:rPr>
            <a:t>、</a:t>
          </a:r>
          <a:r>
            <a:rPr lang="en-US" sz="2400" b="1" smtClean="0">
              <a:latin typeface="+mn-ea"/>
              <a:ea typeface="+mn-ea"/>
            </a:rPr>
            <a:t>DELETE</a:t>
          </a:r>
          <a:endParaRPr lang="zh-CN" sz="2400">
            <a:latin typeface="+mn-ea"/>
            <a:ea typeface="+mn-ea"/>
          </a:endParaRPr>
        </a:p>
      </dgm:t>
    </dgm:pt>
    <dgm:pt modelId="{2017DDA7-5CBD-491C-A4EF-08ACABA55BA0}" type="parTrans" cxnId="{85DD3AD3-A3D6-4323-99E0-E1F6EED11048}">
      <dgm:prSet/>
      <dgm:spPr/>
      <dgm:t>
        <a:bodyPr/>
        <a:lstStyle/>
        <a:p>
          <a:endParaRPr lang="zh-CN" altLang="en-US" sz="2400">
            <a:latin typeface="+mn-ea"/>
            <a:ea typeface="+mn-ea"/>
          </a:endParaRPr>
        </a:p>
      </dgm:t>
    </dgm:pt>
    <dgm:pt modelId="{8051793D-606A-4255-AF22-6F6FDCE1CFF4}" type="sibTrans" cxnId="{85DD3AD3-A3D6-4323-99E0-E1F6EED11048}">
      <dgm:prSet/>
      <dgm:spPr/>
      <dgm:t>
        <a:bodyPr/>
        <a:lstStyle/>
        <a:p>
          <a:endParaRPr lang="zh-CN" altLang="en-US" sz="2400">
            <a:latin typeface="+mn-ea"/>
            <a:ea typeface="+mn-ea"/>
          </a:endParaRPr>
        </a:p>
      </dgm:t>
    </dgm:pt>
    <dgm:pt modelId="{13940E60-8396-482E-8E0A-F1C82D4764F5}" type="pres">
      <dgm:prSet presAssocID="{A83EBC3D-51CD-429F-8DE5-DFE8F00208EA}" presName="linear" presStyleCnt="0">
        <dgm:presLayoutVars>
          <dgm:animLvl val="lvl"/>
          <dgm:resizeHandles val="exact"/>
        </dgm:presLayoutVars>
      </dgm:prSet>
      <dgm:spPr/>
      <dgm:t>
        <a:bodyPr/>
        <a:lstStyle/>
        <a:p>
          <a:endParaRPr lang="zh-CN" altLang="en-US"/>
        </a:p>
      </dgm:t>
    </dgm:pt>
    <dgm:pt modelId="{C87D69CA-F2EA-40B6-8CE2-269A2B4DA59F}" type="pres">
      <dgm:prSet presAssocID="{93FDAC8C-D47E-428F-B4DC-7989C7A73B1B}" presName="parentText" presStyleLbl="node1" presStyleIdx="0" presStyleCnt="3">
        <dgm:presLayoutVars>
          <dgm:chMax val="0"/>
          <dgm:bulletEnabled val="1"/>
        </dgm:presLayoutVars>
      </dgm:prSet>
      <dgm:spPr/>
      <dgm:t>
        <a:bodyPr/>
        <a:lstStyle/>
        <a:p>
          <a:endParaRPr lang="zh-CN" altLang="en-US"/>
        </a:p>
      </dgm:t>
    </dgm:pt>
    <dgm:pt modelId="{F5C9D5D3-BF9A-4314-B35E-72376E624F4F}" type="pres">
      <dgm:prSet presAssocID="{7858B289-924C-46C7-91DE-EA84FDAA7E4B}" presName="spacer" presStyleCnt="0"/>
      <dgm:spPr/>
      <dgm:t>
        <a:bodyPr/>
        <a:lstStyle/>
        <a:p>
          <a:endParaRPr lang="zh-CN" altLang="en-US"/>
        </a:p>
      </dgm:t>
    </dgm:pt>
    <dgm:pt modelId="{8CEC2F91-CBE0-4070-85BC-79DC17AA95D4}" type="pres">
      <dgm:prSet presAssocID="{708A76DB-819C-48F5-BA97-D64E1097FE41}" presName="parentText" presStyleLbl="node1" presStyleIdx="1" presStyleCnt="3">
        <dgm:presLayoutVars>
          <dgm:chMax val="0"/>
          <dgm:bulletEnabled val="1"/>
        </dgm:presLayoutVars>
      </dgm:prSet>
      <dgm:spPr/>
      <dgm:t>
        <a:bodyPr/>
        <a:lstStyle/>
        <a:p>
          <a:endParaRPr lang="zh-CN" altLang="en-US"/>
        </a:p>
      </dgm:t>
    </dgm:pt>
    <dgm:pt modelId="{D0A8C3C4-1BE6-4E48-A0CA-81F76BDCDA9D}" type="pres">
      <dgm:prSet presAssocID="{02048E42-13CF-4336-9318-EE6EAAAD166B}" presName="spacer" presStyleCnt="0"/>
      <dgm:spPr/>
      <dgm:t>
        <a:bodyPr/>
        <a:lstStyle/>
        <a:p>
          <a:endParaRPr lang="zh-CN" altLang="en-US"/>
        </a:p>
      </dgm:t>
    </dgm:pt>
    <dgm:pt modelId="{9537E665-5107-4730-8D35-816831C9113F}" type="pres">
      <dgm:prSet presAssocID="{67DB2967-4ECE-4602-8543-F29496F3C5CA}" presName="parentText" presStyleLbl="node1" presStyleIdx="2" presStyleCnt="3">
        <dgm:presLayoutVars>
          <dgm:chMax val="0"/>
          <dgm:bulletEnabled val="1"/>
        </dgm:presLayoutVars>
      </dgm:prSet>
      <dgm:spPr/>
      <dgm:t>
        <a:bodyPr/>
        <a:lstStyle/>
        <a:p>
          <a:endParaRPr lang="zh-CN" altLang="en-US"/>
        </a:p>
      </dgm:t>
    </dgm:pt>
  </dgm:ptLst>
  <dgm:cxnLst>
    <dgm:cxn modelId="{279637D9-E307-456F-9CDA-AD2BB5B42233}" srcId="{A83EBC3D-51CD-429F-8DE5-DFE8F00208EA}" destId="{708A76DB-819C-48F5-BA97-D64E1097FE41}" srcOrd="1" destOrd="0" parTransId="{DD801779-1C52-4ECE-9C2F-E3E0160D5CD6}" sibTransId="{02048E42-13CF-4336-9318-EE6EAAAD166B}"/>
    <dgm:cxn modelId="{85DD3AD3-A3D6-4323-99E0-E1F6EED11048}" srcId="{A83EBC3D-51CD-429F-8DE5-DFE8F00208EA}" destId="{67DB2967-4ECE-4602-8543-F29496F3C5CA}" srcOrd="2" destOrd="0" parTransId="{2017DDA7-5CBD-491C-A4EF-08ACABA55BA0}" sibTransId="{8051793D-606A-4255-AF22-6F6FDCE1CFF4}"/>
    <dgm:cxn modelId="{FAFB3694-5B39-4986-B3CA-CFEE4B349305}" type="presOf" srcId="{A83EBC3D-51CD-429F-8DE5-DFE8F00208EA}" destId="{13940E60-8396-482E-8E0A-F1C82D4764F5}" srcOrd="0" destOrd="0" presId="urn:microsoft.com/office/officeart/2005/8/layout/vList2"/>
    <dgm:cxn modelId="{3DE5C577-1F2E-4BC7-A28B-BC825846966C}" type="presOf" srcId="{708A76DB-819C-48F5-BA97-D64E1097FE41}" destId="{8CEC2F91-CBE0-4070-85BC-79DC17AA95D4}" srcOrd="0" destOrd="0" presId="urn:microsoft.com/office/officeart/2005/8/layout/vList2"/>
    <dgm:cxn modelId="{B55C3D03-ECE3-4817-B227-C3E2F8A98542}" srcId="{A83EBC3D-51CD-429F-8DE5-DFE8F00208EA}" destId="{93FDAC8C-D47E-428F-B4DC-7989C7A73B1B}" srcOrd="0" destOrd="0" parTransId="{5FC1B339-C8CF-42AF-A7E6-375D04DD90DD}" sibTransId="{7858B289-924C-46C7-91DE-EA84FDAA7E4B}"/>
    <dgm:cxn modelId="{16D5C266-6511-4B33-BA54-F157CD25B1AE}" type="presOf" srcId="{67DB2967-4ECE-4602-8543-F29496F3C5CA}" destId="{9537E665-5107-4730-8D35-816831C9113F}" srcOrd="0" destOrd="0" presId="urn:microsoft.com/office/officeart/2005/8/layout/vList2"/>
    <dgm:cxn modelId="{5D934CED-8343-4356-A2D1-3B0CB97729E5}" type="presOf" srcId="{93FDAC8C-D47E-428F-B4DC-7989C7A73B1B}" destId="{C87D69CA-F2EA-40B6-8CE2-269A2B4DA59F}" srcOrd="0" destOrd="0" presId="urn:microsoft.com/office/officeart/2005/8/layout/vList2"/>
    <dgm:cxn modelId="{AE9279AC-2784-4230-B506-2CB0607A1847}" type="presParOf" srcId="{13940E60-8396-482E-8E0A-F1C82D4764F5}" destId="{C87D69CA-F2EA-40B6-8CE2-269A2B4DA59F}" srcOrd="0" destOrd="0" presId="urn:microsoft.com/office/officeart/2005/8/layout/vList2"/>
    <dgm:cxn modelId="{477757AB-EB4E-4A47-81C5-721F11C4414C}" type="presParOf" srcId="{13940E60-8396-482E-8E0A-F1C82D4764F5}" destId="{F5C9D5D3-BF9A-4314-B35E-72376E624F4F}" srcOrd="1" destOrd="0" presId="urn:microsoft.com/office/officeart/2005/8/layout/vList2"/>
    <dgm:cxn modelId="{602505DE-A248-47AD-B379-E86C9CBE9AFE}" type="presParOf" srcId="{13940E60-8396-482E-8E0A-F1C82D4764F5}" destId="{8CEC2F91-CBE0-4070-85BC-79DC17AA95D4}" srcOrd="2" destOrd="0" presId="urn:microsoft.com/office/officeart/2005/8/layout/vList2"/>
    <dgm:cxn modelId="{7DDE8667-6531-4EEA-A822-6E4F4DDFDCA5}" type="presParOf" srcId="{13940E60-8396-482E-8E0A-F1C82D4764F5}" destId="{D0A8C3C4-1BE6-4E48-A0CA-81F76BDCDA9D}" srcOrd="3" destOrd="0" presId="urn:microsoft.com/office/officeart/2005/8/layout/vList2"/>
    <dgm:cxn modelId="{34ACD952-2064-4F7D-AEF1-ADB1E06E1CE4}" type="presParOf" srcId="{13940E60-8396-482E-8E0A-F1C82D4764F5}" destId="{9537E665-5107-4730-8D35-816831C9113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E4E24E6-4EF3-4CBE-B16F-9B83661123B3}" type="doc">
      <dgm:prSet loTypeId="urn:microsoft.com/office/officeart/2005/8/layout/vList2" loCatId="list" qsTypeId="urn:microsoft.com/office/officeart/2005/8/quickstyle/3d3" qsCatId="3D" csTypeId="urn:microsoft.com/office/officeart/2005/8/colors/accent1_2" csCatId="accent1"/>
      <dgm:spPr/>
      <dgm:t>
        <a:bodyPr/>
        <a:lstStyle/>
        <a:p>
          <a:endParaRPr lang="zh-CN" altLang="en-US"/>
        </a:p>
      </dgm:t>
    </dgm:pt>
    <dgm:pt modelId="{951A908B-E7F6-4C60-9EAB-7CFC675A73F1}">
      <dgm:prSet custT="1"/>
      <dgm:spPr/>
      <dgm:t>
        <a:bodyPr/>
        <a:lstStyle/>
        <a:p>
          <a:pPr rtl="0"/>
          <a:r>
            <a:rPr lang="zh-CN" altLang="en-US" sz="2400" b="1" smtClean="0"/>
            <a:t>更新查询是一种特殊的查询方式，其目的不是为了进行数据的检索，而是为了有效的进行成批数据的有规律替换。</a:t>
          </a:r>
          <a:endParaRPr lang="zh-CN" altLang="en-US" sz="2400"/>
        </a:p>
      </dgm:t>
    </dgm:pt>
    <dgm:pt modelId="{B9119C90-8D70-463E-BD27-69B597FA1CD9}" type="parTrans" cxnId="{2F995C2C-EAC6-4DB4-A8A2-292ED06260BC}">
      <dgm:prSet/>
      <dgm:spPr/>
      <dgm:t>
        <a:bodyPr/>
        <a:lstStyle/>
        <a:p>
          <a:endParaRPr lang="zh-CN" altLang="en-US" sz="2800"/>
        </a:p>
      </dgm:t>
    </dgm:pt>
    <dgm:pt modelId="{8AC74A9B-EC21-48E1-B7EE-709BBF7AB432}" type="sibTrans" cxnId="{2F995C2C-EAC6-4DB4-A8A2-292ED06260BC}">
      <dgm:prSet/>
      <dgm:spPr/>
      <dgm:t>
        <a:bodyPr/>
        <a:lstStyle/>
        <a:p>
          <a:endParaRPr lang="zh-CN" altLang="en-US" sz="2800"/>
        </a:p>
      </dgm:t>
    </dgm:pt>
    <dgm:pt modelId="{2E8F06A9-A0EF-4881-8E32-A5CEB6FBA166}" type="pres">
      <dgm:prSet presAssocID="{AE4E24E6-4EF3-4CBE-B16F-9B83661123B3}" presName="linear" presStyleCnt="0">
        <dgm:presLayoutVars>
          <dgm:animLvl val="lvl"/>
          <dgm:resizeHandles val="exact"/>
        </dgm:presLayoutVars>
      </dgm:prSet>
      <dgm:spPr/>
      <dgm:t>
        <a:bodyPr/>
        <a:lstStyle/>
        <a:p>
          <a:endParaRPr lang="zh-CN" altLang="en-US"/>
        </a:p>
      </dgm:t>
    </dgm:pt>
    <dgm:pt modelId="{4B882EEA-8319-4379-AE29-464263C8C499}" type="pres">
      <dgm:prSet presAssocID="{951A908B-E7F6-4C60-9EAB-7CFC675A73F1}" presName="parentText" presStyleLbl="node1" presStyleIdx="0" presStyleCnt="1" custLinFactNeighborY="-9178">
        <dgm:presLayoutVars>
          <dgm:chMax val="0"/>
          <dgm:bulletEnabled val="1"/>
        </dgm:presLayoutVars>
      </dgm:prSet>
      <dgm:spPr/>
      <dgm:t>
        <a:bodyPr/>
        <a:lstStyle/>
        <a:p>
          <a:endParaRPr lang="zh-CN" altLang="en-US"/>
        </a:p>
      </dgm:t>
    </dgm:pt>
  </dgm:ptLst>
  <dgm:cxnLst>
    <dgm:cxn modelId="{2F995C2C-EAC6-4DB4-A8A2-292ED06260BC}" srcId="{AE4E24E6-4EF3-4CBE-B16F-9B83661123B3}" destId="{951A908B-E7F6-4C60-9EAB-7CFC675A73F1}" srcOrd="0" destOrd="0" parTransId="{B9119C90-8D70-463E-BD27-69B597FA1CD9}" sibTransId="{8AC74A9B-EC21-48E1-B7EE-709BBF7AB432}"/>
    <dgm:cxn modelId="{145E341E-E560-4923-B352-86009742EC48}" type="presOf" srcId="{951A908B-E7F6-4C60-9EAB-7CFC675A73F1}" destId="{4B882EEA-8319-4379-AE29-464263C8C499}" srcOrd="0" destOrd="0" presId="urn:microsoft.com/office/officeart/2005/8/layout/vList2"/>
    <dgm:cxn modelId="{F2C30917-8B52-49C4-BC40-15659D8D25E8}" type="presOf" srcId="{AE4E24E6-4EF3-4CBE-B16F-9B83661123B3}" destId="{2E8F06A9-A0EF-4881-8E32-A5CEB6FBA166}" srcOrd="0" destOrd="0" presId="urn:microsoft.com/office/officeart/2005/8/layout/vList2"/>
    <dgm:cxn modelId="{D8BFA63C-0588-4F59-8411-EDB0D1515CD6}" type="presParOf" srcId="{2E8F06A9-A0EF-4881-8E32-A5CEB6FBA166}" destId="{4B882EEA-8319-4379-AE29-464263C8C49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D3C0993-D94D-4080-BBEE-AE761C3B52B4}" type="doc">
      <dgm:prSet loTypeId="urn:microsoft.com/office/officeart/2005/8/layout/vList2" loCatId="list" qsTypeId="urn:microsoft.com/office/officeart/2005/8/quickstyle/3d3" qsCatId="3D" csTypeId="urn:microsoft.com/office/officeart/2005/8/colors/accent1_2" csCatId="accent1"/>
      <dgm:spPr/>
      <dgm:t>
        <a:bodyPr/>
        <a:lstStyle/>
        <a:p>
          <a:endParaRPr lang="zh-CN" altLang="en-US"/>
        </a:p>
      </dgm:t>
    </dgm:pt>
    <dgm:pt modelId="{D8E50D80-AD6E-45C4-88A6-BF5036711F9D}">
      <dgm:prSet custT="1"/>
      <dgm:spPr/>
      <dgm:t>
        <a:bodyPr/>
        <a:lstStyle/>
        <a:p>
          <a:pPr rtl="0"/>
          <a:r>
            <a:rPr lang="zh-CN" altLang="en-US" sz="2400" b="1" dirty="0" smtClean="0"/>
            <a:t>将查询到的数据以追加的方式添加到指定表中。进行追加查询操作的时候要注意指定表中的主键。</a:t>
          </a:r>
          <a:endParaRPr lang="zh-CN" altLang="en-US" sz="2400" dirty="0"/>
        </a:p>
      </dgm:t>
    </dgm:pt>
    <dgm:pt modelId="{B884823B-4B82-4EDC-AF94-56CB5F5678A5}" type="parTrans" cxnId="{FFB1A36C-80BB-4E7F-87FB-ADB864E82F84}">
      <dgm:prSet/>
      <dgm:spPr/>
      <dgm:t>
        <a:bodyPr/>
        <a:lstStyle/>
        <a:p>
          <a:endParaRPr lang="zh-CN" altLang="en-US" sz="2400"/>
        </a:p>
      </dgm:t>
    </dgm:pt>
    <dgm:pt modelId="{AA8D6B93-B637-4F40-B595-D31C33027C3B}" type="sibTrans" cxnId="{FFB1A36C-80BB-4E7F-87FB-ADB864E82F84}">
      <dgm:prSet/>
      <dgm:spPr/>
      <dgm:t>
        <a:bodyPr/>
        <a:lstStyle/>
        <a:p>
          <a:endParaRPr lang="zh-CN" altLang="en-US" sz="2400"/>
        </a:p>
      </dgm:t>
    </dgm:pt>
    <dgm:pt modelId="{E71EC758-288E-4AB1-A493-D81EAC12B188}" type="pres">
      <dgm:prSet presAssocID="{5D3C0993-D94D-4080-BBEE-AE761C3B52B4}" presName="linear" presStyleCnt="0">
        <dgm:presLayoutVars>
          <dgm:animLvl val="lvl"/>
          <dgm:resizeHandles val="exact"/>
        </dgm:presLayoutVars>
      </dgm:prSet>
      <dgm:spPr/>
      <dgm:t>
        <a:bodyPr/>
        <a:lstStyle/>
        <a:p>
          <a:endParaRPr lang="zh-CN" altLang="en-US"/>
        </a:p>
      </dgm:t>
    </dgm:pt>
    <dgm:pt modelId="{65111F95-8F9E-453B-BE92-DBE15B91C1D7}" type="pres">
      <dgm:prSet presAssocID="{D8E50D80-AD6E-45C4-88A6-BF5036711F9D}" presName="parentText" presStyleLbl="node1" presStyleIdx="0" presStyleCnt="1">
        <dgm:presLayoutVars>
          <dgm:chMax val="0"/>
          <dgm:bulletEnabled val="1"/>
        </dgm:presLayoutVars>
      </dgm:prSet>
      <dgm:spPr/>
      <dgm:t>
        <a:bodyPr/>
        <a:lstStyle/>
        <a:p>
          <a:endParaRPr lang="zh-CN" altLang="en-US"/>
        </a:p>
      </dgm:t>
    </dgm:pt>
  </dgm:ptLst>
  <dgm:cxnLst>
    <dgm:cxn modelId="{D664612D-7B85-44A2-A4BB-16F2DE73DFED}" type="presOf" srcId="{D8E50D80-AD6E-45C4-88A6-BF5036711F9D}" destId="{65111F95-8F9E-453B-BE92-DBE15B91C1D7}" srcOrd="0" destOrd="0" presId="urn:microsoft.com/office/officeart/2005/8/layout/vList2"/>
    <dgm:cxn modelId="{FFB1A36C-80BB-4E7F-87FB-ADB864E82F84}" srcId="{5D3C0993-D94D-4080-BBEE-AE761C3B52B4}" destId="{D8E50D80-AD6E-45C4-88A6-BF5036711F9D}" srcOrd="0" destOrd="0" parTransId="{B884823B-4B82-4EDC-AF94-56CB5F5678A5}" sibTransId="{AA8D6B93-B637-4F40-B595-D31C33027C3B}"/>
    <dgm:cxn modelId="{C001BC8F-A4E1-4973-B5E0-C9A1E936ACEF}" type="presOf" srcId="{5D3C0993-D94D-4080-BBEE-AE761C3B52B4}" destId="{E71EC758-288E-4AB1-A493-D81EAC12B188}" srcOrd="0" destOrd="0" presId="urn:microsoft.com/office/officeart/2005/8/layout/vList2"/>
    <dgm:cxn modelId="{60BDED1F-4FC4-4071-84BC-4021761C8F28}" type="presParOf" srcId="{E71EC758-288E-4AB1-A493-D81EAC12B188}" destId="{65111F95-8F9E-453B-BE92-DBE15B91C1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AE40E5-B749-4E10-8B10-E5BCDC9B2C6D}"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50B060C8-0F82-48F9-B8A5-45A7C455657F}">
      <dgm:prSet custT="1"/>
      <dgm:spPr/>
      <dgm:t>
        <a:bodyPr/>
        <a:lstStyle/>
        <a:p>
          <a:pPr rtl="0"/>
          <a:r>
            <a:rPr lang="zh-CN" sz="2400" b="1" dirty="0" smtClean="0">
              <a:latin typeface="+mn-ea"/>
              <a:ea typeface="+mn-ea"/>
            </a:rPr>
            <a:t>将指定表中满足条件的记录做成批删除操作。该操作不能恢复，所以在操作前尽量对原数据进行备份。</a:t>
          </a:r>
          <a:endParaRPr lang="zh-CN" sz="2400" dirty="0">
            <a:latin typeface="+mn-ea"/>
            <a:ea typeface="+mn-ea"/>
          </a:endParaRPr>
        </a:p>
      </dgm:t>
    </dgm:pt>
    <dgm:pt modelId="{5C331B83-9760-4A4B-9C16-AEF9A0D8F602}" type="parTrans" cxnId="{C6A339F7-8F7B-4CB4-BCC3-102CAA243D08}">
      <dgm:prSet/>
      <dgm:spPr/>
      <dgm:t>
        <a:bodyPr/>
        <a:lstStyle/>
        <a:p>
          <a:endParaRPr lang="zh-CN" altLang="en-US" sz="2400">
            <a:latin typeface="+mn-ea"/>
            <a:ea typeface="+mn-ea"/>
          </a:endParaRPr>
        </a:p>
      </dgm:t>
    </dgm:pt>
    <dgm:pt modelId="{49CE6E2E-7028-4B40-A145-9C5FCC3CCDD2}" type="sibTrans" cxnId="{C6A339F7-8F7B-4CB4-BCC3-102CAA243D08}">
      <dgm:prSet/>
      <dgm:spPr/>
      <dgm:t>
        <a:bodyPr/>
        <a:lstStyle/>
        <a:p>
          <a:endParaRPr lang="zh-CN" altLang="en-US" sz="2400">
            <a:latin typeface="+mn-ea"/>
            <a:ea typeface="+mn-ea"/>
          </a:endParaRPr>
        </a:p>
      </dgm:t>
    </dgm:pt>
    <dgm:pt modelId="{F94030F7-EF9E-47DE-859A-EBE848F98926}" type="pres">
      <dgm:prSet presAssocID="{0FAE40E5-B749-4E10-8B10-E5BCDC9B2C6D}" presName="linear" presStyleCnt="0">
        <dgm:presLayoutVars>
          <dgm:animLvl val="lvl"/>
          <dgm:resizeHandles val="exact"/>
        </dgm:presLayoutVars>
      </dgm:prSet>
      <dgm:spPr/>
      <dgm:t>
        <a:bodyPr/>
        <a:lstStyle/>
        <a:p>
          <a:endParaRPr lang="zh-CN" altLang="en-US"/>
        </a:p>
      </dgm:t>
    </dgm:pt>
    <dgm:pt modelId="{2A811D75-5A23-474C-B89F-D9CD410F2D49}" type="pres">
      <dgm:prSet presAssocID="{50B060C8-0F82-48F9-B8A5-45A7C455657F}" presName="parentText" presStyleLbl="node1" presStyleIdx="0" presStyleCnt="1">
        <dgm:presLayoutVars>
          <dgm:chMax val="0"/>
          <dgm:bulletEnabled val="1"/>
        </dgm:presLayoutVars>
      </dgm:prSet>
      <dgm:spPr/>
      <dgm:t>
        <a:bodyPr/>
        <a:lstStyle/>
        <a:p>
          <a:endParaRPr lang="zh-CN" altLang="en-US"/>
        </a:p>
      </dgm:t>
    </dgm:pt>
  </dgm:ptLst>
  <dgm:cxnLst>
    <dgm:cxn modelId="{D89CC1B1-C428-4E94-ACDA-393378C65B7E}" type="presOf" srcId="{0FAE40E5-B749-4E10-8B10-E5BCDC9B2C6D}" destId="{F94030F7-EF9E-47DE-859A-EBE848F98926}" srcOrd="0" destOrd="0" presId="urn:microsoft.com/office/officeart/2005/8/layout/vList2"/>
    <dgm:cxn modelId="{DDC4C9C3-D312-46F6-9489-37ECD8E9FA1D}" type="presOf" srcId="{50B060C8-0F82-48F9-B8A5-45A7C455657F}" destId="{2A811D75-5A23-474C-B89F-D9CD410F2D49}" srcOrd="0" destOrd="0" presId="urn:microsoft.com/office/officeart/2005/8/layout/vList2"/>
    <dgm:cxn modelId="{C6A339F7-8F7B-4CB4-BCC3-102CAA243D08}" srcId="{0FAE40E5-B749-4E10-8B10-E5BCDC9B2C6D}" destId="{50B060C8-0F82-48F9-B8A5-45A7C455657F}" srcOrd="0" destOrd="0" parTransId="{5C331B83-9760-4A4B-9C16-AEF9A0D8F602}" sibTransId="{49CE6E2E-7028-4B40-A145-9C5FCC3CCDD2}"/>
    <dgm:cxn modelId="{CAF15069-DB2A-43B4-83CB-F5D2D914BD8E}" type="presParOf" srcId="{F94030F7-EF9E-47DE-859A-EBE848F98926}" destId="{2A811D75-5A23-474C-B89F-D9CD410F2D4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06A62FE-B213-4F25-BB01-4FA283E4249C}" type="doc">
      <dgm:prSet loTypeId="urn:microsoft.com/office/officeart/2005/8/layout/vList2" loCatId="list" qsTypeId="urn:microsoft.com/office/officeart/2005/8/quickstyle/3d3" qsCatId="3D" csTypeId="urn:microsoft.com/office/officeart/2005/8/colors/accent1_2" csCatId="accent1"/>
      <dgm:spPr/>
      <dgm:t>
        <a:bodyPr/>
        <a:lstStyle/>
        <a:p>
          <a:endParaRPr lang="zh-CN" altLang="en-US"/>
        </a:p>
      </dgm:t>
    </dgm:pt>
    <dgm:pt modelId="{FF9AA6EB-4A8B-48A8-B18C-9ABDDE13972F}">
      <dgm:prSet custT="1"/>
      <dgm:spPr/>
      <dgm:t>
        <a:bodyPr/>
        <a:lstStyle/>
        <a:p>
          <a:pPr rtl="0"/>
          <a:r>
            <a:rPr lang="zh-CN" sz="2400" b="1" dirty="0" smtClean="0">
              <a:latin typeface="+mn-ea"/>
              <a:ea typeface="+mn-ea"/>
            </a:rPr>
            <a:t>数据定义语言（</a:t>
          </a:r>
          <a:r>
            <a:rPr lang="en-US" sz="2400" b="1" dirty="0" smtClean="0">
              <a:solidFill>
                <a:srgbClr val="FFFF00"/>
              </a:solidFill>
              <a:latin typeface="+mn-ea"/>
              <a:ea typeface="+mn-ea"/>
            </a:rPr>
            <a:t>D</a:t>
          </a:r>
          <a:r>
            <a:rPr lang="en-US" sz="2400" b="1" dirty="0" smtClean="0">
              <a:latin typeface="+mn-ea"/>
              <a:ea typeface="+mn-ea"/>
            </a:rPr>
            <a:t>ata </a:t>
          </a:r>
          <a:r>
            <a:rPr lang="en-US" sz="2400" b="1" dirty="0" smtClean="0">
              <a:solidFill>
                <a:srgbClr val="FFFF00"/>
              </a:solidFill>
              <a:latin typeface="+mn-ea"/>
              <a:ea typeface="+mn-ea"/>
            </a:rPr>
            <a:t>D</a:t>
          </a:r>
          <a:r>
            <a:rPr lang="en-US" sz="2400" b="1" dirty="0" smtClean="0">
              <a:latin typeface="+mn-ea"/>
              <a:ea typeface="+mn-ea"/>
            </a:rPr>
            <a:t>efinition </a:t>
          </a:r>
          <a:r>
            <a:rPr lang="en-US" sz="2400" b="1" dirty="0" smtClean="0">
              <a:solidFill>
                <a:srgbClr val="FFFF00"/>
              </a:solidFill>
              <a:latin typeface="+mn-ea"/>
              <a:ea typeface="+mn-ea"/>
            </a:rPr>
            <a:t>L</a:t>
          </a:r>
          <a:r>
            <a:rPr lang="en-US" sz="2400" b="1" dirty="0" smtClean="0">
              <a:latin typeface="+mn-ea"/>
              <a:ea typeface="+mn-ea"/>
            </a:rPr>
            <a:t>anguage</a:t>
          </a:r>
          <a:r>
            <a:rPr lang="zh-CN" sz="2400" b="1" dirty="0" smtClean="0">
              <a:latin typeface="+mn-ea"/>
              <a:ea typeface="+mn-ea"/>
            </a:rPr>
            <a:t>）</a:t>
          </a:r>
          <a:endParaRPr lang="zh-CN" sz="2400" dirty="0">
            <a:latin typeface="+mn-ea"/>
            <a:ea typeface="+mn-ea"/>
          </a:endParaRPr>
        </a:p>
      </dgm:t>
    </dgm:pt>
    <dgm:pt modelId="{9C61BDB5-D557-4F09-B928-35C00167364D}" type="parTrans" cxnId="{2491374F-B953-4952-85A0-6439961402CE}">
      <dgm:prSet/>
      <dgm:spPr/>
      <dgm:t>
        <a:bodyPr/>
        <a:lstStyle/>
        <a:p>
          <a:endParaRPr lang="zh-CN" altLang="en-US" sz="2400">
            <a:latin typeface="+mn-ea"/>
            <a:ea typeface="+mn-ea"/>
          </a:endParaRPr>
        </a:p>
      </dgm:t>
    </dgm:pt>
    <dgm:pt modelId="{2ED2DAA9-2401-414E-B2BF-85FB45DE4A61}" type="sibTrans" cxnId="{2491374F-B953-4952-85A0-6439961402CE}">
      <dgm:prSet/>
      <dgm:spPr/>
      <dgm:t>
        <a:bodyPr/>
        <a:lstStyle/>
        <a:p>
          <a:endParaRPr lang="zh-CN" altLang="en-US" sz="2400">
            <a:latin typeface="+mn-ea"/>
            <a:ea typeface="+mn-ea"/>
          </a:endParaRPr>
        </a:p>
      </dgm:t>
    </dgm:pt>
    <dgm:pt modelId="{1F93A6E0-A515-433C-A73C-F23CB9606852}">
      <dgm:prSet custT="1"/>
      <dgm:spPr/>
      <dgm:t>
        <a:bodyPr/>
        <a:lstStyle/>
        <a:p>
          <a:pPr rtl="0"/>
          <a:r>
            <a:rPr lang="zh-CN" altLang="en-US" sz="2400" b="1" smtClean="0">
              <a:latin typeface="+mn-ea"/>
              <a:ea typeface="+mn-ea"/>
            </a:rPr>
            <a:t>实现</a:t>
          </a:r>
          <a:r>
            <a:rPr lang="en-US" altLang="zh-CN" sz="2400" b="1" smtClean="0">
              <a:latin typeface="+mn-ea"/>
              <a:ea typeface="+mn-ea"/>
            </a:rPr>
            <a:t>SQL</a:t>
          </a:r>
          <a:r>
            <a:rPr lang="zh-CN" altLang="en-US" sz="2400" b="1" smtClean="0">
              <a:latin typeface="+mn-ea"/>
              <a:ea typeface="+mn-ea"/>
            </a:rPr>
            <a:t>对数据库、数据表或索引进行创建、删除、更改操作</a:t>
          </a:r>
          <a:endParaRPr lang="zh-CN" altLang="en-US" sz="2400">
            <a:latin typeface="+mn-ea"/>
            <a:ea typeface="+mn-ea"/>
          </a:endParaRPr>
        </a:p>
      </dgm:t>
    </dgm:pt>
    <dgm:pt modelId="{3C6881FA-BCDA-4FDB-ACF3-520231ECF3B2}" type="parTrans" cxnId="{1EBE1E1B-9974-4EFA-9002-E52F90366502}">
      <dgm:prSet/>
      <dgm:spPr/>
      <dgm:t>
        <a:bodyPr/>
        <a:lstStyle/>
        <a:p>
          <a:endParaRPr lang="zh-CN" altLang="en-US" sz="2400">
            <a:latin typeface="+mn-ea"/>
            <a:ea typeface="+mn-ea"/>
          </a:endParaRPr>
        </a:p>
      </dgm:t>
    </dgm:pt>
    <dgm:pt modelId="{852CE9F9-89DD-431D-A50C-9E7B15B45C78}" type="sibTrans" cxnId="{1EBE1E1B-9974-4EFA-9002-E52F90366502}">
      <dgm:prSet/>
      <dgm:spPr/>
      <dgm:t>
        <a:bodyPr/>
        <a:lstStyle/>
        <a:p>
          <a:endParaRPr lang="zh-CN" altLang="en-US" sz="2400">
            <a:latin typeface="+mn-ea"/>
            <a:ea typeface="+mn-ea"/>
          </a:endParaRPr>
        </a:p>
      </dgm:t>
    </dgm:pt>
    <dgm:pt modelId="{B837304B-F1B9-4D6E-B529-CCC5DAD6597C}">
      <dgm:prSet custT="1"/>
      <dgm:spPr/>
      <dgm:t>
        <a:bodyPr/>
        <a:lstStyle/>
        <a:p>
          <a:pPr rtl="0"/>
          <a:r>
            <a:rPr lang="zh-CN" sz="2400" b="1" smtClean="0">
              <a:latin typeface="+mn-ea"/>
              <a:ea typeface="+mn-ea"/>
            </a:rPr>
            <a:t>核心动词有三个：</a:t>
          </a:r>
          <a:r>
            <a:rPr lang="en-US" sz="2400" b="1" smtClean="0">
              <a:latin typeface="+mn-ea"/>
              <a:ea typeface="+mn-ea"/>
            </a:rPr>
            <a:t>CREATE </a:t>
          </a:r>
          <a:r>
            <a:rPr lang="zh-CN" sz="2400" b="1" smtClean="0">
              <a:latin typeface="+mn-ea"/>
              <a:ea typeface="+mn-ea"/>
            </a:rPr>
            <a:t>、</a:t>
          </a:r>
          <a:r>
            <a:rPr lang="en-US" sz="2400" b="1" smtClean="0">
              <a:latin typeface="+mn-ea"/>
              <a:ea typeface="+mn-ea"/>
            </a:rPr>
            <a:t>ALTER </a:t>
          </a:r>
          <a:r>
            <a:rPr lang="zh-CN" sz="2400" b="1" smtClean="0">
              <a:latin typeface="+mn-ea"/>
              <a:ea typeface="+mn-ea"/>
            </a:rPr>
            <a:t>、</a:t>
          </a:r>
          <a:r>
            <a:rPr lang="en-US" sz="2400" b="1" smtClean="0">
              <a:latin typeface="+mn-ea"/>
              <a:ea typeface="+mn-ea"/>
            </a:rPr>
            <a:t>DROP</a:t>
          </a:r>
          <a:endParaRPr lang="zh-CN" sz="2400">
            <a:latin typeface="+mn-ea"/>
            <a:ea typeface="+mn-ea"/>
          </a:endParaRPr>
        </a:p>
      </dgm:t>
    </dgm:pt>
    <dgm:pt modelId="{6FF3C580-AE96-4FDB-BA58-2C142DB9A840}" type="parTrans" cxnId="{47D6C71D-20C9-4E8C-8AC8-B123DB9AA0E7}">
      <dgm:prSet/>
      <dgm:spPr/>
      <dgm:t>
        <a:bodyPr/>
        <a:lstStyle/>
        <a:p>
          <a:endParaRPr lang="zh-CN" altLang="en-US" sz="2400">
            <a:latin typeface="+mn-ea"/>
            <a:ea typeface="+mn-ea"/>
          </a:endParaRPr>
        </a:p>
      </dgm:t>
    </dgm:pt>
    <dgm:pt modelId="{ABB35331-CC37-4966-BD38-55DF6F63B981}" type="sibTrans" cxnId="{47D6C71D-20C9-4E8C-8AC8-B123DB9AA0E7}">
      <dgm:prSet/>
      <dgm:spPr/>
      <dgm:t>
        <a:bodyPr/>
        <a:lstStyle/>
        <a:p>
          <a:endParaRPr lang="zh-CN" altLang="en-US" sz="2400">
            <a:latin typeface="+mn-ea"/>
            <a:ea typeface="+mn-ea"/>
          </a:endParaRPr>
        </a:p>
      </dgm:t>
    </dgm:pt>
    <dgm:pt modelId="{77A3BA07-DF2A-4EB5-B2D9-891A9DA93405}" type="pres">
      <dgm:prSet presAssocID="{006A62FE-B213-4F25-BB01-4FA283E4249C}" presName="linear" presStyleCnt="0">
        <dgm:presLayoutVars>
          <dgm:animLvl val="lvl"/>
          <dgm:resizeHandles val="exact"/>
        </dgm:presLayoutVars>
      </dgm:prSet>
      <dgm:spPr/>
      <dgm:t>
        <a:bodyPr/>
        <a:lstStyle/>
        <a:p>
          <a:endParaRPr lang="zh-CN" altLang="en-US"/>
        </a:p>
      </dgm:t>
    </dgm:pt>
    <dgm:pt modelId="{7D1DFE40-9573-473D-9934-DDEF9BB0250B}" type="pres">
      <dgm:prSet presAssocID="{FF9AA6EB-4A8B-48A8-B18C-9ABDDE13972F}" presName="parentText" presStyleLbl="node1" presStyleIdx="0" presStyleCnt="3">
        <dgm:presLayoutVars>
          <dgm:chMax val="0"/>
          <dgm:bulletEnabled val="1"/>
        </dgm:presLayoutVars>
      </dgm:prSet>
      <dgm:spPr/>
      <dgm:t>
        <a:bodyPr/>
        <a:lstStyle/>
        <a:p>
          <a:endParaRPr lang="zh-CN" altLang="en-US"/>
        </a:p>
      </dgm:t>
    </dgm:pt>
    <dgm:pt modelId="{52002773-4CEA-428D-9F98-FEFC7423E51B}" type="pres">
      <dgm:prSet presAssocID="{2ED2DAA9-2401-414E-B2BF-85FB45DE4A61}" presName="spacer" presStyleCnt="0"/>
      <dgm:spPr/>
      <dgm:t>
        <a:bodyPr/>
        <a:lstStyle/>
        <a:p>
          <a:endParaRPr lang="zh-CN" altLang="en-US"/>
        </a:p>
      </dgm:t>
    </dgm:pt>
    <dgm:pt modelId="{308E2CF1-3167-49F3-86BB-DD5CFA82BBCA}" type="pres">
      <dgm:prSet presAssocID="{1F93A6E0-A515-433C-A73C-F23CB9606852}" presName="parentText" presStyleLbl="node1" presStyleIdx="1" presStyleCnt="3">
        <dgm:presLayoutVars>
          <dgm:chMax val="0"/>
          <dgm:bulletEnabled val="1"/>
        </dgm:presLayoutVars>
      </dgm:prSet>
      <dgm:spPr/>
      <dgm:t>
        <a:bodyPr/>
        <a:lstStyle/>
        <a:p>
          <a:endParaRPr lang="zh-CN" altLang="en-US"/>
        </a:p>
      </dgm:t>
    </dgm:pt>
    <dgm:pt modelId="{EAC0E1AC-9695-495D-87F9-8A2F101988D1}" type="pres">
      <dgm:prSet presAssocID="{852CE9F9-89DD-431D-A50C-9E7B15B45C78}" presName="spacer" presStyleCnt="0"/>
      <dgm:spPr/>
      <dgm:t>
        <a:bodyPr/>
        <a:lstStyle/>
        <a:p>
          <a:endParaRPr lang="zh-CN" altLang="en-US"/>
        </a:p>
      </dgm:t>
    </dgm:pt>
    <dgm:pt modelId="{92DAE394-9130-4158-89DF-87D5A0EE5E90}" type="pres">
      <dgm:prSet presAssocID="{B837304B-F1B9-4D6E-B529-CCC5DAD6597C}" presName="parentText" presStyleLbl="node1" presStyleIdx="2" presStyleCnt="3">
        <dgm:presLayoutVars>
          <dgm:chMax val="0"/>
          <dgm:bulletEnabled val="1"/>
        </dgm:presLayoutVars>
      </dgm:prSet>
      <dgm:spPr/>
      <dgm:t>
        <a:bodyPr/>
        <a:lstStyle/>
        <a:p>
          <a:endParaRPr lang="zh-CN" altLang="en-US"/>
        </a:p>
      </dgm:t>
    </dgm:pt>
  </dgm:ptLst>
  <dgm:cxnLst>
    <dgm:cxn modelId="{2491374F-B953-4952-85A0-6439961402CE}" srcId="{006A62FE-B213-4F25-BB01-4FA283E4249C}" destId="{FF9AA6EB-4A8B-48A8-B18C-9ABDDE13972F}" srcOrd="0" destOrd="0" parTransId="{9C61BDB5-D557-4F09-B928-35C00167364D}" sibTransId="{2ED2DAA9-2401-414E-B2BF-85FB45DE4A61}"/>
    <dgm:cxn modelId="{47D6C71D-20C9-4E8C-8AC8-B123DB9AA0E7}" srcId="{006A62FE-B213-4F25-BB01-4FA283E4249C}" destId="{B837304B-F1B9-4D6E-B529-CCC5DAD6597C}" srcOrd="2" destOrd="0" parTransId="{6FF3C580-AE96-4FDB-BA58-2C142DB9A840}" sibTransId="{ABB35331-CC37-4966-BD38-55DF6F63B981}"/>
    <dgm:cxn modelId="{1EBE1E1B-9974-4EFA-9002-E52F90366502}" srcId="{006A62FE-B213-4F25-BB01-4FA283E4249C}" destId="{1F93A6E0-A515-433C-A73C-F23CB9606852}" srcOrd="1" destOrd="0" parTransId="{3C6881FA-BCDA-4FDB-ACF3-520231ECF3B2}" sibTransId="{852CE9F9-89DD-431D-A50C-9E7B15B45C78}"/>
    <dgm:cxn modelId="{A48711E1-F267-432A-AE34-0899FBC8B9C2}" type="presOf" srcId="{B837304B-F1B9-4D6E-B529-CCC5DAD6597C}" destId="{92DAE394-9130-4158-89DF-87D5A0EE5E90}" srcOrd="0" destOrd="0" presId="urn:microsoft.com/office/officeart/2005/8/layout/vList2"/>
    <dgm:cxn modelId="{EB420EE7-63E1-472B-AECB-B6E2F8BC8ECC}" type="presOf" srcId="{006A62FE-B213-4F25-BB01-4FA283E4249C}" destId="{77A3BA07-DF2A-4EB5-B2D9-891A9DA93405}" srcOrd="0" destOrd="0" presId="urn:microsoft.com/office/officeart/2005/8/layout/vList2"/>
    <dgm:cxn modelId="{2FB8732C-8485-44AC-841B-C82C59B8EA3E}" type="presOf" srcId="{1F93A6E0-A515-433C-A73C-F23CB9606852}" destId="{308E2CF1-3167-49F3-86BB-DD5CFA82BBCA}" srcOrd="0" destOrd="0" presId="urn:microsoft.com/office/officeart/2005/8/layout/vList2"/>
    <dgm:cxn modelId="{5C39A4FA-7849-4C16-B342-279831F52835}" type="presOf" srcId="{FF9AA6EB-4A8B-48A8-B18C-9ABDDE13972F}" destId="{7D1DFE40-9573-473D-9934-DDEF9BB0250B}" srcOrd="0" destOrd="0" presId="urn:microsoft.com/office/officeart/2005/8/layout/vList2"/>
    <dgm:cxn modelId="{BF0D1389-A918-4970-9520-F73FF3078C15}" type="presParOf" srcId="{77A3BA07-DF2A-4EB5-B2D9-891A9DA93405}" destId="{7D1DFE40-9573-473D-9934-DDEF9BB0250B}" srcOrd="0" destOrd="0" presId="urn:microsoft.com/office/officeart/2005/8/layout/vList2"/>
    <dgm:cxn modelId="{46FDE2B9-7626-4722-AA1A-C80662D6285E}" type="presParOf" srcId="{77A3BA07-DF2A-4EB5-B2D9-891A9DA93405}" destId="{52002773-4CEA-428D-9F98-FEFC7423E51B}" srcOrd="1" destOrd="0" presId="urn:microsoft.com/office/officeart/2005/8/layout/vList2"/>
    <dgm:cxn modelId="{1580E25A-5A39-4079-AC36-10923712931B}" type="presParOf" srcId="{77A3BA07-DF2A-4EB5-B2D9-891A9DA93405}" destId="{308E2CF1-3167-49F3-86BB-DD5CFA82BBCA}" srcOrd="2" destOrd="0" presId="urn:microsoft.com/office/officeart/2005/8/layout/vList2"/>
    <dgm:cxn modelId="{EFE2C8F9-9C6C-4677-94F7-DCAC562D726B}" type="presParOf" srcId="{77A3BA07-DF2A-4EB5-B2D9-891A9DA93405}" destId="{EAC0E1AC-9695-495D-87F9-8A2F101988D1}" srcOrd="3" destOrd="0" presId="urn:microsoft.com/office/officeart/2005/8/layout/vList2"/>
    <dgm:cxn modelId="{2901DDD2-1BD4-490B-8BBF-E38DF2D435C2}" type="presParOf" srcId="{77A3BA07-DF2A-4EB5-B2D9-891A9DA93405}" destId="{92DAE394-9130-4158-89DF-87D5A0EE5E9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423900F-E3E7-4E98-992C-CBBE0FCA6911}"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FDEEAAE8-1B68-4C40-AC9A-B95BC2D730A8}">
      <dgm:prSet custT="1"/>
      <dgm:spPr/>
      <dgm:t>
        <a:bodyPr/>
        <a:lstStyle/>
        <a:p>
          <a:pPr rtl="0"/>
          <a:r>
            <a:rPr lang="en-US" sz="2400" b="1" dirty="0" smtClean="0">
              <a:latin typeface="+mn-ea"/>
              <a:ea typeface="+mn-ea"/>
            </a:rPr>
            <a:t>JDBC(</a:t>
          </a:r>
          <a:r>
            <a:rPr lang="en-US" sz="2400" b="1" dirty="0" smtClean="0">
              <a:solidFill>
                <a:srgbClr val="FFFF00"/>
              </a:solidFill>
              <a:latin typeface="+mn-ea"/>
              <a:ea typeface="+mn-ea"/>
            </a:rPr>
            <a:t>J</a:t>
          </a:r>
          <a:r>
            <a:rPr lang="en-US" sz="2400" b="1" dirty="0" smtClean="0">
              <a:latin typeface="+mn-ea"/>
              <a:ea typeface="+mn-ea"/>
            </a:rPr>
            <a:t>ava </a:t>
          </a:r>
          <a:r>
            <a:rPr lang="en-US" sz="2400" b="1" dirty="0" err="1" smtClean="0">
              <a:solidFill>
                <a:srgbClr val="FFFF00"/>
              </a:solidFill>
              <a:latin typeface="+mn-ea"/>
              <a:ea typeface="+mn-ea"/>
            </a:rPr>
            <a:t>D</a:t>
          </a:r>
          <a:r>
            <a:rPr lang="en-US" sz="2400" b="1" dirty="0" err="1" smtClean="0">
              <a:latin typeface="+mn-ea"/>
              <a:ea typeface="+mn-ea"/>
            </a:rPr>
            <a:t>ata</a:t>
          </a:r>
          <a:r>
            <a:rPr lang="en-US" sz="2400" b="1" dirty="0" err="1" smtClean="0">
              <a:solidFill>
                <a:srgbClr val="FFFF00"/>
              </a:solidFill>
              <a:latin typeface="+mn-ea"/>
              <a:ea typeface="+mn-ea"/>
            </a:rPr>
            <a:t>B</a:t>
          </a:r>
          <a:r>
            <a:rPr lang="en-US" sz="2400" b="1" dirty="0" err="1" smtClean="0">
              <a:latin typeface="+mn-ea"/>
              <a:ea typeface="+mn-ea"/>
            </a:rPr>
            <a:t>ase</a:t>
          </a:r>
          <a:r>
            <a:rPr lang="en-US" sz="2400" b="1" dirty="0" smtClean="0">
              <a:latin typeface="+mn-ea"/>
              <a:ea typeface="+mn-ea"/>
            </a:rPr>
            <a:t> </a:t>
          </a:r>
          <a:r>
            <a:rPr lang="en-US" sz="2400" b="1" dirty="0" smtClean="0">
              <a:solidFill>
                <a:srgbClr val="FFFF00"/>
              </a:solidFill>
              <a:latin typeface="+mn-ea"/>
              <a:ea typeface="+mn-ea"/>
            </a:rPr>
            <a:t>C</a:t>
          </a:r>
          <a:r>
            <a:rPr lang="en-US" sz="2400" b="1" dirty="0" smtClean="0">
              <a:latin typeface="+mn-ea"/>
              <a:ea typeface="+mn-ea"/>
            </a:rPr>
            <a:t>onnectivity)</a:t>
          </a:r>
          <a:r>
            <a:rPr lang="zh-CN" sz="2400" b="1" dirty="0" smtClean="0">
              <a:latin typeface="+mn-ea"/>
              <a:ea typeface="+mn-ea"/>
            </a:rPr>
            <a:t>是</a:t>
          </a:r>
          <a:r>
            <a:rPr lang="en-US" sz="2400" b="1" dirty="0" smtClean="0">
              <a:latin typeface="+mn-ea"/>
              <a:ea typeface="+mn-ea"/>
            </a:rPr>
            <a:t>Java</a:t>
          </a:r>
          <a:r>
            <a:rPr lang="zh-CN" sz="2400" b="1" dirty="0" smtClean="0">
              <a:latin typeface="+mn-ea"/>
              <a:ea typeface="+mn-ea"/>
            </a:rPr>
            <a:t>环境中访问</a:t>
          </a:r>
          <a:r>
            <a:rPr lang="en-US" sz="2400" b="1" dirty="0" smtClean="0">
              <a:latin typeface="+mn-ea"/>
              <a:ea typeface="+mn-ea"/>
            </a:rPr>
            <a:t>SQL</a:t>
          </a:r>
          <a:r>
            <a:rPr lang="zh-CN" sz="2400" b="1" dirty="0" smtClean="0">
              <a:latin typeface="+mn-ea"/>
              <a:ea typeface="+mn-ea"/>
            </a:rPr>
            <a:t>数据库的一组</a:t>
          </a:r>
          <a:r>
            <a:rPr lang="en-US" sz="2400" b="1" dirty="0" smtClean="0">
              <a:latin typeface="+mn-ea"/>
              <a:ea typeface="+mn-ea"/>
            </a:rPr>
            <a:t>API</a:t>
          </a:r>
          <a:r>
            <a:rPr lang="zh-CN" sz="2400" b="1" dirty="0" smtClean="0">
              <a:latin typeface="+mn-ea"/>
              <a:ea typeface="+mn-ea"/>
            </a:rPr>
            <a:t>。它包括一些用</a:t>
          </a:r>
          <a:r>
            <a:rPr lang="en-US" sz="2400" b="1" dirty="0" smtClean="0">
              <a:latin typeface="+mn-ea"/>
              <a:ea typeface="+mn-ea"/>
            </a:rPr>
            <a:t>Java</a:t>
          </a:r>
          <a:r>
            <a:rPr lang="zh-CN" sz="2400" b="1" dirty="0" smtClean="0">
              <a:latin typeface="+mn-ea"/>
              <a:ea typeface="+mn-ea"/>
            </a:rPr>
            <a:t>语言编写的类和接口，能更方便地向任何关系型数据库发送</a:t>
          </a:r>
          <a:r>
            <a:rPr lang="en-US" sz="2400" b="1" dirty="0" smtClean="0">
              <a:latin typeface="+mn-ea"/>
              <a:ea typeface="+mn-ea"/>
            </a:rPr>
            <a:t>SQL</a:t>
          </a:r>
          <a:r>
            <a:rPr lang="zh-CN" sz="2400" b="1" dirty="0" smtClean="0">
              <a:latin typeface="+mn-ea"/>
              <a:ea typeface="+mn-ea"/>
            </a:rPr>
            <a:t>命令。 </a:t>
          </a:r>
          <a:endParaRPr lang="zh-CN" sz="2400" dirty="0">
            <a:latin typeface="+mn-ea"/>
            <a:ea typeface="+mn-ea"/>
          </a:endParaRPr>
        </a:p>
      </dgm:t>
    </dgm:pt>
    <dgm:pt modelId="{4F76721B-6255-4CDD-BE8F-C4B1FC675820}" type="parTrans" cxnId="{D324CC69-7AD2-4A8C-80DE-EA6D4DE894B6}">
      <dgm:prSet/>
      <dgm:spPr/>
      <dgm:t>
        <a:bodyPr/>
        <a:lstStyle/>
        <a:p>
          <a:endParaRPr lang="zh-CN" altLang="en-US" sz="2400">
            <a:latin typeface="+mn-ea"/>
            <a:ea typeface="+mn-ea"/>
          </a:endParaRPr>
        </a:p>
      </dgm:t>
    </dgm:pt>
    <dgm:pt modelId="{F6035365-A02D-4326-8A23-4F165A4E6A74}" type="sibTrans" cxnId="{D324CC69-7AD2-4A8C-80DE-EA6D4DE894B6}">
      <dgm:prSet/>
      <dgm:spPr/>
      <dgm:t>
        <a:bodyPr/>
        <a:lstStyle/>
        <a:p>
          <a:endParaRPr lang="zh-CN" altLang="en-US" sz="2400">
            <a:latin typeface="+mn-ea"/>
            <a:ea typeface="+mn-ea"/>
          </a:endParaRPr>
        </a:p>
      </dgm:t>
    </dgm:pt>
    <dgm:pt modelId="{5375B202-7F47-48BE-9640-CD00F7B6E2B9}">
      <dgm:prSet custT="1"/>
      <dgm:spPr/>
      <dgm:t>
        <a:bodyPr/>
        <a:lstStyle/>
        <a:p>
          <a:pPr rtl="0"/>
          <a:r>
            <a:rPr lang="en-US" sz="2400" b="1" dirty="0" smtClean="0">
              <a:latin typeface="+mn-ea"/>
              <a:ea typeface="+mn-ea"/>
            </a:rPr>
            <a:t>JDBC</a:t>
          </a:r>
          <a:r>
            <a:rPr lang="zh-CN" sz="2400" b="1" dirty="0" smtClean="0">
              <a:latin typeface="+mn-ea"/>
              <a:ea typeface="+mn-ea"/>
            </a:rPr>
            <a:t>提供给程序员的编程接口由两部分组成</a:t>
          </a:r>
          <a:r>
            <a:rPr lang="en-US" altLang="zh-CN" sz="2400" b="1" dirty="0" smtClean="0">
              <a:latin typeface="+mn-ea"/>
              <a:ea typeface="+mn-ea"/>
            </a:rPr>
            <a:t>:</a:t>
          </a:r>
          <a:endParaRPr lang="zh-CN" sz="2400" dirty="0">
            <a:latin typeface="+mn-ea"/>
            <a:ea typeface="+mn-ea"/>
          </a:endParaRPr>
        </a:p>
      </dgm:t>
    </dgm:pt>
    <dgm:pt modelId="{7DAC9A43-E3C9-4E28-BFDA-E2BF74ACEE02}" type="parTrans" cxnId="{125A394B-20C3-4B35-A743-1AB6559AFD7B}">
      <dgm:prSet/>
      <dgm:spPr/>
      <dgm:t>
        <a:bodyPr/>
        <a:lstStyle/>
        <a:p>
          <a:endParaRPr lang="zh-CN" altLang="en-US" sz="2400">
            <a:latin typeface="+mn-ea"/>
            <a:ea typeface="+mn-ea"/>
          </a:endParaRPr>
        </a:p>
      </dgm:t>
    </dgm:pt>
    <dgm:pt modelId="{95A6BE98-6EB3-4195-AC9F-78E7E8752D0F}" type="sibTrans" cxnId="{125A394B-20C3-4B35-A743-1AB6559AFD7B}">
      <dgm:prSet/>
      <dgm:spPr/>
      <dgm:t>
        <a:bodyPr/>
        <a:lstStyle/>
        <a:p>
          <a:endParaRPr lang="zh-CN" altLang="en-US" sz="2400">
            <a:latin typeface="+mn-ea"/>
            <a:ea typeface="+mn-ea"/>
          </a:endParaRPr>
        </a:p>
      </dgm:t>
    </dgm:pt>
    <dgm:pt modelId="{24EBCADB-4833-4ED3-AE68-D1AC6B60439B}">
      <dgm:prSet custT="1"/>
      <dgm:spPr/>
      <dgm:t>
        <a:bodyPr/>
        <a:lstStyle/>
        <a:p>
          <a:pPr rtl="0"/>
          <a:r>
            <a:rPr lang="en-US" sz="2400" b="1" smtClean="0">
              <a:solidFill>
                <a:srgbClr val="003300"/>
              </a:solidFill>
              <a:latin typeface="+mn-ea"/>
              <a:ea typeface="+mn-ea"/>
            </a:rPr>
            <a:t>1</a:t>
          </a:r>
          <a:r>
            <a:rPr lang="zh-CN" sz="2400" b="1" smtClean="0">
              <a:solidFill>
                <a:srgbClr val="003300"/>
              </a:solidFill>
              <a:latin typeface="+mn-ea"/>
              <a:ea typeface="+mn-ea"/>
            </a:rPr>
            <a:t>、面向应用程序的编程接口</a:t>
          </a:r>
          <a:r>
            <a:rPr lang="en-US" sz="2400" b="1" smtClean="0">
              <a:solidFill>
                <a:srgbClr val="003300"/>
              </a:solidFill>
              <a:latin typeface="+mn-ea"/>
              <a:ea typeface="+mn-ea"/>
            </a:rPr>
            <a:t>JDBC API</a:t>
          </a:r>
          <a:r>
            <a:rPr lang="zh-CN" sz="2400" b="1" smtClean="0">
              <a:solidFill>
                <a:srgbClr val="003300"/>
              </a:solidFill>
              <a:latin typeface="+mn-ea"/>
              <a:ea typeface="+mn-ea"/>
            </a:rPr>
            <a:t>，供应用程序员使用。</a:t>
          </a:r>
          <a:endParaRPr lang="zh-CN" sz="2400" dirty="0">
            <a:solidFill>
              <a:srgbClr val="003300"/>
            </a:solidFill>
            <a:latin typeface="+mn-ea"/>
            <a:ea typeface="+mn-ea"/>
          </a:endParaRPr>
        </a:p>
      </dgm:t>
    </dgm:pt>
    <dgm:pt modelId="{8988D8FE-3801-435B-8F14-E290E7A0D927}" type="parTrans" cxnId="{F8C30443-FB28-436A-B883-0CF93B13A31F}">
      <dgm:prSet/>
      <dgm:spPr/>
      <dgm:t>
        <a:bodyPr/>
        <a:lstStyle/>
        <a:p>
          <a:endParaRPr lang="zh-CN" altLang="en-US" sz="2400">
            <a:latin typeface="+mn-ea"/>
            <a:ea typeface="+mn-ea"/>
          </a:endParaRPr>
        </a:p>
      </dgm:t>
    </dgm:pt>
    <dgm:pt modelId="{139D9A83-111E-4F7A-AF88-336B156E2E1E}" type="sibTrans" cxnId="{F8C30443-FB28-436A-B883-0CF93B13A31F}">
      <dgm:prSet/>
      <dgm:spPr/>
      <dgm:t>
        <a:bodyPr/>
        <a:lstStyle/>
        <a:p>
          <a:endParaRPr lang="zh-CN" altLang="en-US" sz="2400">
            <a:latin typeface="+mn-ea"/>
            <a:ea typeface="+mn-ea"/>
          </a:endParaRPr>
        </a:p>
      </dgm:t>
    </dgm:pt>
    <dgm:pt modelId="{599E0051-E950-44FA-9E34-37CF79A54B96}">
      <dgm:prSet custT="1"/>
      <dgm:spPr/>
      <dgm:t>
        <a:bodyPr/>
        <a:lstStyle/>
        <a:p>
          <a:pPr rtl="0"/>
          <a:r>
            <a:rPr lang="en-US" sz="2400" b="1" dirty="0" smtClean="0">
              <a:solidFill>
                <a:srgbClr val="003300"/>
              </a:solidFill>
              <a:latin typeface="+mn-ea"/>
              <a:ea typeface="+mn-ea"/>
            </a:rPr>
            <a:t>2</a:t>
          </a:r>
          <a:r>
            <a:rPr lang="zh-CN" sz="2400" b="1" dirty="0" smtClean="0">
              <a:solidFill>
                <a:srgbClr val="003300"/>
              </a:solidFill>
              <a:latin typeface="+mn-ea"/>
              <a:ea typeface="+mn-ea"/>
            </a:rPr>
            <a:t>、支持底层开发的驱动程序接口</a:t>
          </a:r>
          <a:r>
            <a:rPr lang="en-US" sz="2400" b="1" dirty="0" smtClean="0">
              <a:solidFill>
                <a:srgbClr val="003300"/>
              </a:solidFill>
              <a:latin typeface="+mn-ea"/>
              <a:ea typeface="+mn-ea"/>
            </a:rPr>
            <a:t>JDBC Driver API</a:t>
          </a:r>
          <a:r>
            <a:rPr lang="zh-CN" sz="2400" b="1" dirty="0" smtClean="0">
              <a:solidFill>
                <a:srgbClr val="003300"/>
              </a:solidFill>
              <a:latin typeface="+mn-ea"/>
              <a:ea typeface="+mn-ea"/>
            </a:rPr>
            <a:t>，供数据库厂商或驱动程序生产厂商开发</a:t>
          </a:r>
          <a:r>
            <a:rPr lang="en-US" sz="2400" b="1" dirty="0" smtClean="0">
              <a:solidFill>
                <a:srgbClr val="003300"/>
              </a:solidFill>
              <a:latin typeface="+mn-ea"/>
              <a:ea typeface="+mn-ea"/>
            </a:rPr>
            <a:t>JDBC</a:t>
          </a:r>
          <a:r>
            <a:rPr lang="zh-CN" sz="2400" b="1" dirty="0" smtClean="0">
              <a:solidFill>
                <a:srgbClr val="003300"/>
              </a:solidFill>
              <a:latin typeface="+mn-ea"/>
              <a:ea typeface="+mn-ea"/>
            </a:rPr>
            <a:t>驱动程序用。</a:t>
          </a:r>
          <a:endParaRPr lang="zh-CN" sz="2400" dirty="0">
            <a:solidFill>
              <a:srgbClr val="003300"/>
            </a:solidFill>
            <a:latin typeface="+mn-ea"/>
            <a:ea typeface="+mn-ea"/>
          </a:endParaRPr>
        </a:p>
      </dgm:t>
    </dgm:pt>
    <dgm:pt modelId="{C7EE5F85-957D-419B-8B3C-0E8E490925C1}" type="parTrans" cxnId="{9B6E31A6-BAFF-40C9-925A-539185C0DA59}">
      <dgm:prSet/>
      <dgm:spPr/>
      <dgm:t>
        <a:bodyPr/>
        <a:lstStyle/>
        <a:p>
          <a:endParaRPr lang="zh-CN" altLang="en-US" sz="2400">
            <a:latin typeface="+mn-ea"/>
            <a:ea typeface="+mn-ea"/>
          </a:endParaRPr>
        </a:p>
      </dgm:t>
    </dgm:pt>
    <dgm:pt modelId="{16A35E0E-964E-4633-A2BC-4FB90476923E}" type="sibTrans" cxnId="{9B6E31A6-BAFF-40C9-925A-539185C0DA59}">
      <dgm:prSet/>
      <dgm:spPr/>
      <dgm:t>
        <a:bodyPr/>
        <a:lstStyle/>
        <a:p>
          <a:endParaRPr lang="zh-CN" altLang="en-US" sz="2400">
            <a:latin typeface="+mn-ea"/>
            <a:ea typeface="+mn-ea"/>
          </a:endParaRPr>
        </a:p>
      </dgm:t>
    </dgm:pt>
    <dgm:pt modelId="{BAAF280B-F059-4B6B-B453-3D6E6BC52515}">
      <dgm:prSet custT="1"/>
      <dgm:spPr/>
      <dgm:t>
        <a:bodyPr/>
        <a:lstStyle/>
        <a:p>
          <a:pPr rtl="0"/>
          <a:r>
            <a:rPr lang="zh-CN" sz="2400" b="1" smtClean="0">
              <a:latin typeface="+mn-ea"/>
              <a:ea typeface="+mn-ea"/>
            </a:rPr>
            <a:t>当前流行的大多数数据库系统都推出了自己的</a:t>
          </a:r>
          <a:r>
            <a:rPr lang="en-US" sz="2400" b="1" smtClean="0">
              <a:latin typeface="+mn-ea"/>
              <a:ea typeface="+mn-ea"/>
            </a:rPr>
            <a:t>JDBC</a:t>
          </a:r>
          <a:r>
            <a:rPr lang="zh-CN" sz="2400" b="1" smtClean="0">
              <a:latin typeface="+mn-ea"/>
              <a:ea typeface="+mn-ea"/>
            </a:rPr>
            <a:t>驱动程序。</a:t>
          </a:r>
          <a:endParaRPr lang="zh-CN" sz="2400">
            <a:latin typeface="+mn-ea"/>
            <a:ea typeface="+mn-ea"/>
          </a:endParaRPr>
        </a:p>
      </dgm:t>
    </dgm:pt>
    <dgm:pt modelId="{EBAA732B-71D4-412D-B524-2A21107C2951}" type="parTrans" cxnId="{70208076-B7E0-4259-B660-E6AEC1D3997B}">
      <dgm:prSet/>
      <dgm:spPr/>
      <dgm:t>
        <a:bodyPr/>
        <a:lstStyle/>
        <a:p>
          <a:endParaRPr lang="zh-CN" altLang="en-US" sz="2400">
            <a:latin typeface="+mn-ea"/>
            <a:ea typeface="+mn-ea"/>
          </a:endParaRPr>
        </a:p>
      </dgm:t>
    </dgm:pt>
    <dgm:pt modelId="{696E8336-0C5C-42D0-BD48-2C8AE7FE4BDB}" type="sibTrans" cxnId="{70208076-B7E0-4259-B660-E6AEC1D3997B}">
      <dgm:prSet/>
      <dgm:spPr/>
      <dgm:t>
        <a:bodyPr/>
        <a:lstStyle/>
        <a:p>
          <a:endParaRPr lang="zh-CN" altLang="en-US" sz="2400">
            <a:latin typeface="+mn-ea"/>
            <a:ea typeface="+mn-ea"/>
          </a:endParaRPr>
        </a:p>
      </dgm:t>
    </dgm:pt>
    <dgm:pt modelId="{72FCD118-23DB-4907-B0A9-AD55E1135116}" type="pres">
      <dgm:prSet presAssocID="{1423900F-E3E7-4E98-992C-CBBE0FCA6911}" presName="linear" presStyleCnt="0">
        <dgm:presLayoutVars>
          <dgm:animLvl val="lvl"/>
          <dgm:resizeHandles val="exact"/>
        </dgm:presLayoutVars>
      </dgm:prSet>
      <dgm:spPr/>
      <dgm:t>
        <a:bodyPr/>
        <a:lstStyle/>
        <a:p>
          <a:endParaRPr lang="zh-CN" altLang="en-US"/>
        </a:p>
      </dgm:t>
    </dgm:pt>
    <dgm:pt modelId="{3BE53582-E471-434D-AAD7-5757CAF7AC99}" type="pres">
      <dgm:prSet presAssocID="{FDEEAAE8-1B68-4C40-AC9A-B95BC2D730A8}" presName="parentText" presStyleLbl="node1" presStyleIdx="0" presStyleCnt="3" custLinFactNeighborY="-42655">
        <dgm:presLayoutVars>
          <dgm:chMax val="0"/>
          <dgm:bulletEnabled val="1"/>
        </dgm:presLayoutVars>
      </dgm:prSet>
      <dgm:spPr/>
      <dgm:t>
        <a:bodyPr/>
        <a:lstStyle/>
        <a:p>
          <a:endParaRPr lang="zh-CN" altLang="en-US"/>
        </a:p>
      </dgm:t>
    </dgm:pt>
    <dgm:pt modelId="{1F6DBF2C-7C02-416E-8EED-8D7796DA05B4}" type="pres">
      <dgm:prSet presAssocID="{F6035365-A02D-4326-8A23-4F165A4E6A74}" presName="spacer" presStyleCnt="0"/>
      <dgm:spPr/>
      <dgm:t>
        <a:bodyPr/>
        <a:lstStyle/>
        <a:p>
          <a:endParaRPr lang="zh-CN" altLang="en-US"/>
        </a:p>
      </dgm:t>
    </dgm:pt>
    <dgm:pt modelId="{C2466BB0-06E0-413E-90BF-DE8B983756BA}" type="pres">
      <dgm:prSet presAssocID="{5375B202-7F47-48BE-9640-CD00F7B6E2B9}" presName="parentText" presStyleLbl="node1" presStyleIdx="1" presStyleCnt="3" custScaleY="73131" custLinFactNeighborY="-7416">
        <dgm:presLayoutVars>
          <dgm:chMax val="0"/>
          <dgm:bulletEnabled val="1"/>
        </dgm:presLayoutVars>
      </dgm:prSet>
      <dgm:spPr/>
      <dgm:t>
        <a:bodyPr/>
        <a:lstStyle/>
        <a:p>
          <a:endParaRPr lang="zh-CN" altLang="en-US"/>
        </a:p>
      </dgm:t>
    </dgm:pt>
    <dgm:pt modelId="{8304C8E0-E558-4428-8E70-29125C7816B0}" type="pres">
      <dgm:prSet presAssocID="{5375B202-7F47-48BE-9640-CD00F7B6E2B9}" presName="childText" presStyleLbl="revTx" presStyleIdx="0" presStyleCnt="1">
        <dgm:presLayoutVars>
          <dgm:bulletEnabled val="1"/>
        </dgm:presLayoutVars>
      </dgm:prSet>
      <dgm:spPr/>
      <dgm:t>
        <a:bodyPr/>
        <a:lstStyle/>
        <a:p>
          <a:endParaRPr lang="zh-CN" altLang="en-US"/>
        </a:p>
      </dgm:t>
    </dgm:pt>
    <dgm:pt modelId="{969DBD35-4D29-448D-85D4-2BEAAA395C0E}" type="pres">
      <dgm:prSet presAssocID="{BAAF280B-F059-4B6B-B453-3D6E6BC52515}" presName="parentText" presStyleLbl="node1" presStyleIdx="2" presStyleCnt="3" custLinFactNeighborY="6594">
        <dgm:presLayoutVars>
          <dgm:chMax val="0"/>
          <dgm:bulletEnabled val="1"/>
        </dgm:presLayoutVars>
      </dgm:prSet>
      <dgm:spPr/>
      <dgm:t>
        <a:bodyPr/>
        <a:lstStyle/>
        <a:p>
          <a:endParaRPr lang="zh-CN" altLang="en-US"/>
        </a:p>
      </dgm:t>
    </dgm:pt>
  </dgm:ptLst>
  <dgm:cxnLst>
    <dgm:cxn modelId="{D324CC69-7AD2-4A8C-80DE-EA6D4DE894B6}" srcId="{1423900F-E3E7-4E98-992C-CBBE0FCA6911}" destId="{FDEEAAE8-1B68-4C40-AC9A-B95BC2D730A8}" srcOrd="0" destOrd="0" parTransId="{4F76721B-6255-4CDD-BE8F-C4B1FC675820}" sibTransId="{F6035365-A02D-4326-8A23-4F165A4E6A74}"/>
    <dgm:cxn modelId="{9B6E31A6-BAFF-40C9-925A-539185C0DA59}" srcId="{5375B202-7F47-48BE-9640-CD00F7B6E2B9}" destId="{599E0051-E950-44FA-9E34-37CF79A54B96}" srcOrd="1" destOrd="0" parTransId="{C7EE5F85-957D-419B-8B3C-0E8E490925C1}" sibTransId="{16A35E0E-964E-4633-A2BC-4FB90476923E}"/>
    <dgm:cxn modelId="{7EE5A26A-C062-4800-BE60-0D8B03657CA5}" type="presOf" srcId="{599E0051-E950-44FA-9E34-37CF79A54B96}" destId="{8304C8E0-E558-4428-8E70-29125C7816B0}" srcOrd="0" destOrd="1" presId="urn:microsoft.com/office/officeart/2005/8/layout/vList2"/>
    <dgm:cxn modelId="{DF18390F-6397-4653-AB4C-5B9105A33782}" type="presOf" srcId="{24EBCADB-4833-4ED3-AE68-D1AC6B60439B}" destId="{8304C8E0-E558-4428-8E70-29125C7816B0}" srcOrd="0" destOrd="0" presId="urn:microsoft.com/office/officeart/2005/8/layout/vList2"/>
    <dgm:cxn modelId="{DBAF0C86-5D34-4DDB-986B-FF2245F88DA3}" type="presOf" srcId="{FDEEAAE8-1B68-4C40-AC9A-B95BC2D730A8}" destId="{3BE53582-E471-434D-AAD7-5757CAF7AC99}" srcOrd="0" destOrd="0" presId="urn:microsoft.com/office/officeart/2005/8/layout/vList2"/>
    <dgm:cxn modelId="{1AF74F40-F003-4A87-955C-D81A77A073F7}" type="presOf" srcId="{5375B202-7F47-48BE-9640-CD00F7B6E2B9}" destId="{C2466BB0-06E0-413E-90BF-DE8B983756BA}" srcOrd="0" destOrd="0" presId="urn:microsoft.com/office/officeart/2005/8/layout/vList2"/>
    <dgm:cxn modelId="{F8C30443-FB28-436A-B883-0CF93B13A31F}" srcId="{5375B202-7F47-48BE-9640-CD00F7B6E2B9}" destId="{24EBCADB-4833-4ED3-AE68-D1AC6B60439B}" srcOrd="0" destOrd="0" parTransId="{8988D8FE-3801-435B-8F14-E290E7A0D927}" sibTransId="{139D9A83-111E-4F7A-AF88-336B156E2E1E}"/>
    <dgm:cxn modelId="{125A394B-20C3-4B35-A743-1AB6559AFD7B}" srcId="{1423900F-E3E7-4E98-992C-CBBE0FCA6911}" destId="{5375B202-7F47-48BE-9640-CD00F7B6E2B9}" srcOrd="1" destOrd="0" parTransId="{7DAC9A43-E3C9-4E28-BFDA-E2BF74ACEE02}" sibTransId="{95A6BE98-6EB3-4195-AC9F-78E7E8752D0F}"/>
    <dgm:cxn modelId="{372CD0FF-D356-4EA6-A5D7-BF134096F4B8}" type="presOf" srcId="{1423900F-E3E7-4E98-992C-CBBE0FCA6911}" destId="{72FCD118-23DB-4907-B0A9-AD55E1135116}" srcOrd="0" destOrd="0" presId="urn:microsoft.com/office/officeart/2005/8/layout/vList2"/>
    <dgm:cxn modelId="{70208076-B7E0-4259-B660-E6AEC1D3997B}" srcId="{1423900F-E3E7-4E98-992C-CBBE0FCA6911}" destId="{BAAF280B-F059-4B6B-B453-3D6E6BC52515}" srcOrd="2" destOrd="0" parTransId="{EBAA732B-71D4-412D-B524-2A21107C2951}" sibTransId="{696E8336-0C5C-42D0-BD48-2C8AE7FE4BDB}"/>
    <dgm:cxn modelId="{06BD949A-4EE3-4C63-B8B5-28E1AA50CA93}" type="presOf" srcId="{BAAF280B-F059-4B6B-B453-3D6E6BC52515}" destId="{969DBD35-4D29-448D-85D4-2BEAAA395C0E}" srcOrd="0" destOrd="0" presId="urn:microsoft.com/office/officeart/2005/8/layout/vList2"/>
    <dgm:cxn modelId="{B10FF561-5208-43AF-A2A5-F3E94D19904F}" type="presParOf" srcId="{72FCD118-23DB-4907-B0A9-AD55E1135116}" destId="{3BE53582-E471-434D-AAD7-5757CAF7AC99}" srcOrd="0" destOrd="0" presId="urn:microsoft.com/office/officeart/2005/8/layout/vList2"/>
    <dgm:cxn modelId="{5417ECAF-5AEA-4BD0-B85F-A5E49D7C7A9B}" type="presParOf" srcId="{72FCD118-23DB-4907-B0A9-AD55E1135116}" destId="{1F6DBF2C-7C02-416E-8EED-8D7796DA05B4}" srcOrd="1" destOrd="0" presId="urn:microsoft.com/office/officeart/2005/8/layout/vList2"/>
    <dgm:cxn modelId="{EC588677-B2A8-459B-BAE3-078B61FFFD56}" type="presParOf" srcId="{72FCD118-23DB-4907-B0A9-AD55E1135116}" destId="{C2466BB0-06E0-413E-90BF-DE8B983756BA}" srcOrd="2" destOrd="0" presId="urn:microsoft.com/office/officeart/2005/8/layout/vList2"/>
    <dgm:cxn modelId="{B3A29B6B-AAF2-4903-8FEA-01BC1846A951}" type="presParOf" srcId="{72FCD118-23DB-4907-B0A9-AD55E1135116}" destId="{8304C8E0-E558-4428-8E70-29125C7816B0}" srcOrd="3" destOrd="0" presId="urn:microsoft.com/office/officeart/2005/8/layout/vList2"/>
    <dgm:cxn modelId="{6E9134C1-BB87-42B1-903C-A814A21778F5}" type="presParOf" srcId="{72FCD118-23DB-4907-B0A9-AD55E1135116}" destId="{969DBD35-4D29-448D-85D4-2BEAAA395C0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EF4F3C9-DD05-4228-BBB5-911A7B3E0C3D}" type="doc">
      <dgm:prSet loTypeId="urn:microsoft.com/office/officeart/2009/3/layout/DescendingProcess" loCatId="process" qsTypeId="urn:microsoft.com/office/officeart/2005/8/quickstyle/3d2" qsCatId="3D" csTypeId="urn:microsoft.com/office/officeart/2005/8/colors/accent1_2" csCatId="accent1" phldr="1"/>
      <dgm:spPr/>
      <dgm:t>
        <a:bodyPr/>
        <a:lstStyle/>
        <a:p>
          <a:endParaRPr lang="zh-CN" altLang="en-US"/>
        </a:p>
      </dgm:t>
    </dgm:pt>
    <dgm:pt modelId="{272B5838-3E0F-4D0F-81DB-142C0E45E60A}">
      <dgm:prSet custT="1"/>
      <dgm:spPr/>
      <dgm:t>
        <a:bodyPr/>
        <a:lstStyle/>
        <a:p>
          <a:pPr algn="l" rtl="0"/>
          <a:r>
            <a:rPr lang="en-US" altLang="zh-CN" sz="2000" b="1" smtClean="0">
              <a:solidFill>
                <a:srgbClr val="003300"/>
              </a:solidFill>
              <a:latin typeface="+mn-ea"/>
              <a:ea typeface="+mn-ea"/>
            </a:rPr>
            <a:t>1</a:t>
          </a:r>
          <a:r>
            <a:rPr lang="zh-CN" altLang="en-US" sz="2000" b="1" smtClean="0">
              <a:solidFill>
                <a:srgbClr val="003300"/>
              </a:solidFill>
              <a:latin typeface="+mn-ea"/>
              <a:ea typeface="+mn-ea"/>
            </a:rPr>
            <a:t>、</a:t>
          </a:r>
          <a:r>
            <a:rPr lang="zh-CN" sz="2000" b="1" smtClean="0">
              <a:solidFill>
                <a:srgbClr val="003300"/>
              </a:solidFill>
              <a:latin typeface="+mn-ea"/>
              <a:ea typeface="+mn-ea"/>
            </a:rPr>
            <a:t>加载</a:t>
          </a:r>
          <a:r>
            <a:rPr lang="en-US" sz="2000" b="1" smtClean="0">
              <a:solidFill>
                <a:srgbClr val="003300"/>
              </a:solidFill>
              <a:latin typeface="+mn-ea"/>
              <a:ea typeface="+mn-ea"/>
            </a:rPr>
            <a:t>JDBC</a:t>
          </a:r>
          <a:r>
            <a:rPr lang="zh-CN" sz="2000" b="1" smtClean="0">
              <a:solidFill>
                <a:srgbClr val="003300"/>
              </a:solidFill>
              <a:latin typeface="+mn-ea"/>
              <a:ea typeface="+mn-ea"/>
            </a:rPr>
            <a:t>驱动程序</a:t>
          </a:r>
          <a:endParaRPr lang="zh-CN" sz="2000" dirty="0">
            <a:solidFill>
              <a:srgbClr val="003300"/>
            </a:solidFill>
            <a:latin typeface="+mn-ea"/>
            <a:ea typeface="+mn-ea"/>
          </a:endParaRPr>
        </a:p>
      </dgm:t>
    </dgm:pt>
    <dgm:pt modelId="{8C16120E-82DF-490F-884C-CC500ABC0323}" type="parTrans" cxnId="{5B57E566-C28F-4AAC-A97F-2F7210DC4320}">
      <dgm:prSet/>
      <dgm:spPr/>
      <dgm:t>
        <a:bodyPr/>
        <a:lstStyle/>
        <a:p>
          <a:pPr algn="l"/>
          <a:endParaRPr lang="zh-CN" altLang="en-US" sz="2000">
            <a:solidFill>
              <a:srgbClr val="003300"/>
            </a:solidFill>
            <a:latin typeface="+mn-ea"/>
            <a:ea typeface="+mn-ea"/>
          </a:endParaRPr>
        </a:p>
      </dgm:t>
    </dgm:pt>
    <dgm:pt modelId="{B7912EE5-59D2-42E2-A2CE-289926B84D27}" type="sibTrans" cxnId="{5B57E566-C28F-4AAC-A97F-2F7210DC4320}">
      <dgm:prSet/>
      <dgm:spPr/>
      <dgm:t>
        <a:bodyPr/>
        <a:lstStyle/>
        <a:p>
          <a:pPr algn="l"/>
          <a:endParaRPr lang="zh-CN" altLang="en-US" sz="2000">
            <a:solidFill>
              <a:srgbClr val="003300"/>
            </a:solidFill>
            <a:latin typeface="+mn-ea"/>
            <a:ea typeface="+mn-ea"/>
          </a:endParaRPr>
        </a:p>
      </dgm:t>
    </dgm:pt>
    <dgm:pt modelId="{4169718F-0A17-469B-A854-8B43FB8C2C28}">
      <dgm:prSet custT="1"/>
      <dgm:spPr/>
      <dgm:t>
        <a:bodyPr/>
        <a:lstStyle/>
        <a:p>
          <a:pPr algn="l" rtl="0"/>
          <a:r>
            <a:rPr lang="en-US" altLang="zh-CN" sz="2000" b="1" smtClean="0">
              <a:solidFill>
                <a:srgbClr val="003300"/>
              </a:solidFill>
              <a:latin typeface="+mn-ea"/>
              <a:ea typeface="+mn-ea"/>
            </a:rPr>
            <a:t>2</a:t>
          </a:r>
          <a:r>
            <a:rPr lang="zh-CN" altLang="en-US" sz="2000" b="1" smtClean="0">
              <a:solidFill>
                <a:srgbClr val="003300"/>
              </a:solidFill>
              <a:latin typeface="+mn-ea"/>
              <a:ea typeface="+mn-ea"/>
            </a:rPr>
            <a:t>、提供</a:t>
          </a:r>
          <a:r>
            <a:rPr lang="en-US" altLang="zh-CN" sz="2000" b="1" smtClean="0">
              <a:solidFill>
                <a:srgbClr val="003300"/>
              </a:solidFill>
              <a:latin typeface="+mn-ea"/>
              <a:ea typeface="+mn-ea"/>
            </a:rPr>
            <a:t>JDBC</a:t>
          </a:r>
          <a:r>
            <a:rPr lang="zh-CN" altLang="en-US" sz="2000" b="1" smtClean="0">
              <a:solidFill>
                <a:srgbClr val="003300"/>
              </a:solidFill>
              <a:latin typeface="+mn-ea"/>
              <a:ea typeface="+mn-ea"/>
            </a:rPr>
            <a:t>的</a:t>
          </a:r>
          <a:r>
            <a:rPr lang="en-US" altLang="zh-CN" sz="2000" b="1" smtClean="0">
              <a:solidFill>
                <a:srgbClr val="003300"/>
              </a:solidFill>
              <a:latin typeface="+mn-ea"/>
              <a:ea typeface="+mn-ea"/>
            </a:rPr>
            <a:t>URL</a:t>
          </a:r>
          <a:endParaRPr lang="zh-CN" altLang="en-US" sz="2000" dirty="0">
            <a:solidFill>
              <a:srgbClr val="003300"/>
            </a:solidFill>
            <a:latin typeface="+mn-ea"/>
            <a:ea typeface="+mn-ea"/>
          </a:endParaRPr>
        </a:p>
      </dgm:t>
    </dgm:pt>
    <dgm:pt modelId="{AE8A098D-D563-4789-AADB-4EBC5BCAE2E9}" type="parTrans" cxnId="{9ADCB3CD-8DC1-4315-AF2F-26CEE0499CEA}">
      <dgm:prSet/>
      <dgm:spPr/>
      <dgm:t>
        <a:bodyPr/>
        <a:lstStyle/>
        <a:p>
          <a:pPr algn="l"/>
          <a:endParaRPr lang="zh-CN" altLang="en-US" sz="2000">
            <a:solidFill>
              <a:srgbClr val="003300"/>
            </a:solidFill>
            <a:latin typeface="+mn-ea"/>
            <a:ea typeface="+mn-ea"/>
          </a:endParaRPr>
        </a:p>
      </dgm:t>
    </dgm:pt>
    <dgm:pt modelId="{CB7F6276-B613-4633-B6EF-4664AF3A0567}" type="sibTrans" cxnId="{9ADCB3CD-8DC1-4315-AF2F-26CEE0499CEA}">
      <dgm:prSet/>
      <dgm:spPr/>
      <dgm:t>
        <a:bodyPr/>
        <a:lstStyle/>
        <a:p>
          <a:pPr algn="l"/>
          <a:endParaRPr lang="zh-CN" altLang="en-US" sz="2000">
            <a:solidFill>
              <a:srgbClr val="003300"/>
            </a:solidFill>
            <a:latin typeface="+mn-ea"/>
            <a:ea typeface="+mn-ea"/>
          </a:endParaRPr>
        </a:p>
      </dgm:t>
    </dgm:pt>
    <dgm:pt modelId="{F5C38456-AA90-4BFD-86E0-22D9A6BA0EFF}">
      <dgm:prSet custT="1"/>
      <dgm:spPr/>
      <dgm:t>
        <a:bodyPr/>
        <a:lstStyle/>
        <a:p>
          <a:pPr algn="l" rtl="0"/>
          <a:r>
            <a:rPr lang="en-US" sz="2000" b="1" smtClean="0">
              <a:solidFill>
                <a:srgbClr val="003300"/>
              </a:solidFill>
              <a:latin typeface="+mn-ea"/>
              <a:ea typeface="+mn-ea"/>
            </a:rPr>
            <a:t>4</a:t>
          </a:r>
          <a:r>
            <a:rPr lang="zh-CN" altLang="en-US" sz="2000" b="1" smtClean="0">
              <a:solidFill>
                <a:srgbClr val="003300"/>
              </a:solidFill>
              <a:latin typeface="+mn-ea"/>
              <a:ea typeface="+mn-ea"/>
            </a:rPr>
            <a:t>、创建</a:t>
          </a:r>
          <a:r>
            <a:rPr lang="en-US" altLang="zh-CN" sz="2000" b="1" smtClean="0">
              <a:solidFill>
                <a:srgbClr val="003300"/>
              </a:solidFill>
              <a:latin typeface="+mn-ea"/>
              <a:ea typeface="+mn-ea"/>
            </a:rPr>
            <a:t>Statement</a:t>
          </a:r>
          <a:r>
            <a:rPr lang="zh-CN" altLang="en-US" sz="2000" b="1" smtClean="0">
              <a:solidFill>
                <a:srgbClr val="003300"/>
              </a:solidFill>
              <a:latin typeface="+mn-ea"/>
              <a:ea typeface="+mn-ea"/>
            </a:rPr>
            <a:t>实例</a:t>
          </a:r>
          <a:endParaRPr lang="zh-CN" sz="2000" dirty="0">
            <a:solidFill>
              <a:srgbClr val="003300"/>
            </a:solidFill>
            <a:latin typeface="+mn-ea"/>
            <a:ea typeface="+mn-ea"/>
          </a:endParaRPr>
        </a:p>
      </dgm:t>
    </dgm:pt>
    <dgm:pt modelId="{E5796995-0135-4999-A110-D1C7DF42C18E}" type="parTrans" cxnId="{240153DC-EF3D-4E26-84C6-51A6272B24FA}">
      <dgm:prSet/>
      <dgm:spPr/>
      <dgm:t>
        <a:bodyPr/>
        <a:lstStyle/>
        <a:p>
          <a:pPr algn="l"/>
          <a:endParaRPr lang="zh-CN" altLang="en-US" sz="2000">
            <a:solidFill>
              <a:srgbClr val="003300"/>
            </a:solidFill>
            <a:latin typeface="+mn-ea"/>
            <a:ea typeface="+mn-ea"/>
          </a:endParaRPr>
        </a:p>
      </dgm:t>
    </dgm:pt>
    <dgm:pt modelId="{9F9886C9-023B-4B8D-AA39-53F6ABD6498C}" type="sibTrans" cxnId="{240153DC-EF3D-4E26-84C6-51A6272B24FA}">
      <dgm:prSet/>
      <dgm:spPr/>
      <dgm:t>
        <a:bodyPr/>
        <a:lstStyle/>
        <a:p>
          <a:pPr algn="l"/>
          <a:endParaRPr lang="zh-CN" altLang="en-US" sz="2000">
            <a:solidFill>
              <a:srgbClr val="003300"/>
            </a:solidFill>
            <a:latin typeface="+mn-ea"/>
            <a:ea typeface="+mn-ea"/>
          </a:endParaRPr>
        </a:p>
      </dgm:t>
    </dgm:pt>
    <dgm:pt modelId="{986B598D-AF91-4CF7-93E4-3654B0E2F9EF}">
      <dgm:prSet custT="1"/>
      <dgm:spPr/>
      <dgm:t>
        <a:bodyPr/>
        <a:lstStyle/>
        <a:p>
          <a:pPr algn="l" rtl="0"/>
          <a:r>
            <a:rPr lang="en-US" altLang="zh-CN" sz="2000" b="1" smtClean="0">
              <a:solidFill>
                <a:srgbClr val="003300"/>
              </a:solidFill>
              <a:latin typeface="+mn-ea"/>
              <a:ea typeface="+mn-ea"/>
            </a:rPr>
            <a:t>5</a:t>
          </a:r>
          <a:r>
            <a:rPr lang="zh-CN" altLang="en-US" sz="2000" b="1" smtClean="0">
              <a:solidFill>
                <a:srgbClr val="003300"/>
              </a:solidFill>
              <a:latin typeface="+mn-ea"/>
              <a:ea typeface="+mn-ea"/>
            </a:rPr>
            <a:t>、执行</a:t>
          </a:r>
          <a:r>
            <a:rPr lang="en-US" sz="2000" b="1" smtClean="0">
              <a:solidFill>
                <a:srgbClr val="003300"/>
              </a:solidFill>
              <a:latin typeface="+mn-ea"/>
              <a:ea typeface="+mn-ea"/>
            </a:rPr>
            <a:t>SQL</a:t>
          </a:r>
          <a:r>
            <a:rPr lang="zh-CN" sz="2000" b="1" smtClean="0">
              <a:solidFill>
                <a:srgbClr val="003300"/>
              </a:solidFill>
              <a:latin typeface="+mn-ea"/>
              <a:ea typeface="+mn-ea"/>
            </a:rPr>
            <a:t>语句并返回结果</a:t>
          </a:r>
          <a:endParaRPr lang="zh-CN" sz="2000" dirty="0">
            <a:solidFill>
              <a:srgbClr val="003300"/>
            </a:solidFill>
            <a:latin typeface="+mn-ea"/>
            <a:ea typeface="+mn-ea"/>
          </a:endParaRPr>
        </a:p>
      </dgm:t>
    </dgm:pt>
    <dgm:pt modelId="{FE2ECEA3-524D-43BD-8063-D4B2ADA4BDD1}" type="parTrans" cxnId="{D2C7EF7C-3980-4F29-ADF1-971DA6002708}">
      <dgm:prSet/>
      <dgm:spPr/>
      <dgm:t>
        <a:bodyPr/>
        <a:lstStyle/>
        <a:p>
          <a:pPr algn="l"/>
          <a:endParaRPr lang="zh-CN" altLang="en-US" sz="2000">
            <a:solidFill>
              <a:srgbClr val="003300"/>
            </a:solidFill>
            <a:latin typeface="+mn-ea"/>
            <a:ea typeface="+mn-ea"/>
          </a:endParaRPr>
        </a:p>
      </dgm:t>
    </dgm:pt>
    <dgm:pt modelId="{EA9B99D1-25DC-42DF-860E-E83C080C4218}" type="sibTrans" cxnId="{D2C7EF7C-3980-4F29-ADF1-971DA6002708}">
      <dgm:prSet/>
      <dgm:spPr/>
      <dgm:t>
        <a:bodyPr/>
        <a:lstStyle/>
        <a:p>
          <a:pPr algn="l"/>
          <a:endParaRPr lang="zh-CN" altLang="en-US" sz="2000">
            <a:solidFill>
              <a:srgbClr val="003300"/>
            </a:solidFill>
            <a:latin typeface="+mn-ea"/>
            <a:ea typeface="+mn-ea"/>
          </a:endParaRPr>
        </a:p>
      </dgm:t>
    </dgm:pt>
    <dgm:pt modelId="{BE96D661-225A-4473-9EDB-2B18C26A91EC}">
      <dgm:prSet custT="1"/>
      <dgm:spPr/>
      <dgm:t>
        <a:bodyPr/>
        <a:lstStyle/>
        <a:p>
          <a:pPr algn="l" rtl="0"/>
          <a:r>
            <a:rPr lang="en-US" sz="2000" b="1" smtClean="0">
              <a:solidFill>
                <a:srgbClr val="003300"/>
              </a:solidFill>
              <a:latin typeface="+mn-ea"/>
              <a:ea typeface="+mn-ea"/>
            </a:rPr>
            <a:t>6</a:t>
          </a:r>
          <a:r>
            <a:rPr lang="zh-CN" altLang="en-US" sz="2000" b="1" smtClean="0">
              <a:solidFill>
                <a:srgbClr val="003300"/>
              </a:solidFill>
              <a:latin typeface="+mn-ea"/>
              <a:ea typeface="+mn-ea"/>
            </a:rPr>
            <a:t>、</a:t>
          </a:r>
          <a:r>
            <a:rPr lang="zh-CN" sz="2000" b="1" smtClean="0">
              <a:solidFill>
                <a:srgbClr val="003300"/>
              </a:solidFill>
              <a:latin typeface="+mn-ea"/>
              <a:ea typeface="+mn-ea"/>
            </a:rPr>
            <a:t>处理数据库返回的结果</a:t>
          </a:r>
          <a:endParaRPr lang="zh-CN" sz="2000" dirty="0">
            <a:solidFill>
              <a:srgbClr val="003300"/>
            </a:solidFill>
            <a:latin typeface="+mn-ea"/>
            <a:ea typeface="+mn-ea"/>
          </a:endParaRPr>
        </a:p>
      </dgm:t>
    </dgm:pt>
    <dgm:pt modelId="{CBD4B356-9BD3-4E27-BAFA-879BC14A6E6A}" type="parTrans" cxnId="{E53AF197-327F-491E-9FC1-8C1FC59A211E}">
      <dgm:prSet/>
      <dgm:spPr/>
      <dgm:t>
        <a:bodyPr/>
        <a:lstStyle/>
        <a:p>
          <a:pPr algn="l"/>
          <a:endParaRPr lang="zh-CN" altLang="en-US" sz="2000">
            <a:solidFill>
              <a:srgbClr val="003300"/>
            </a:solidFill>
            <a:latin typeface="+mn-ea"/>
            <a:ea typeface="+mn-ea"/>
          </a:endParaRPr>
        </a:p>
      </dgm:t>
    </dgm:pt>
    <dgm:pt modelId="{9E9FB2D0-9BBC-48BF-88D9-DCD836D6E864}" type="sibTrans" cxnId="{E53AF197-327F-491E-9FC1-8C1FC59A211E}">
      <dgm:prSet/>
      <dgm:spPr/>
      <dgm:t>
        <a:bodyPr/>
        <a:lstStyle/>
        <a:p>
          <a:pPr algn="l"/>
          <a:endParaRPr lang="zh-CN" altLang="en-US" sz="2000">
            <a:solidFill>
              <a:srgbClr val="003300"/>
            </a:solidFill>
            <a:latin typeface="+mn-ea"/>
            <a:ea typeface="+mn-ea"/>
          </a:endParaRPr>
        </a:p>
      </dgm:t>
    </dgm:pt>
    <dgm:pt modelId="{F7048F21-5A72-43B5-B7FD-3781618FA628}">
      <dgm:prSet custT="1"/>
      <dgm:spPr/>
      <dgm:t>
        <a:bodyPr/>
        <a:lstStyle/>
        <a:p>
          <a:pPr algn="l" rtl="0"/>
          <a:r>
            <a:rPr lang="en-US" altLang="zh-CN" sz="2000" b="1" smtClean="0">
              <a:solidFill>
                <a:srgbClr val="003300"/>
              </a:solidFill>
              <a:latin typeface="+mn-ea"/>
              <a:ea typeface="+mn-ea"/>
            </a:rPr>
            <a:t>7</a:t>
          </a:r>
          <a:r>
            <a:rPr lang="zh-CN" altLang="en-US" sz="2000" b="1" smtClean="0">
              <a:solidFill>
                <a:srgbClr val="003300"/>
              </a:solidFill>
              <a:latin typeface="+mn-ea"/>
              <a:ea typeface="+mn-ea"/>
            </a:rPr>
            <a:t>、关闭连接</a:t>
          </a:r>
          <a:endParaRPr lang="zh-CN" altLang="en-US" sz="2000" dirty="0">
            <a:solidFill>
              <a:srgbClr val="003300"/>
            </a:solidFill>
            <a:latin typeface="+mn-ea"/>
            <a:ea typeface="+mn-ea"/>
          </a:endParaRPr>
        </a:p>
      </dgm:t>
    </dgm:pt>
    <dgm:pt modelId="{8F95C9B9-2A57-44C8-B1F4-7CC1AF043077}" type="parTrans" cxnId="{1F11C3F5-A941-4DB0-B8AD-9F04DB04EB0B}">
      <dgm:prSet/>
      <dgm:spPr/>
      <dgm:t>
        <a:bodyPr/>
        <a:lstStyle/>
        <a:p>
          <a:pPr algn="l"/>
          <a:endParaRPr lang="zh-CN" altLang="en-US" sz="2000">
            <a:solidFill>
              <a:srgbClr val="003300"/>
            </a:solidFill>
            <a:latin typeface="+mn-ea"/>
            <a:ea typeface="+mn-ea"/>
          </a:endParaRPr>
        </a:p>
      </dgm:t>
    </dgm:pt>
    <dgm:pt modelId="{75C84D24-CEB3-47ED-AC9F-19A2ECFF4194}" type="sibTrans" cxnId="{1F11C3F5-A941-4DB0-B8AD-9F04DB04EB0B}">
      <dgm:prSet/>
      <dgm:spPr/>
      <dgm:t>
        <a:bodyPr/>
        <a:lstStyle/>
        <a:p>
          <a:pPr algn="l"/>
          <a:endParaRPr lang="zh-CN" altLang="en-US" sz="2000">
            <a:solidFill>
              <a:srgbClr val="003300"/>
            </a:solidFill>
            <a:latin typeface="+mn-ea"/>
            <a:ea typeface="+mn-ea"/>
          </a:endParaRPr>
        </a:p>
      </dgm:t>
    </dgm:pt>
    <dgm:pt modelId="{8579E2B7-8400-4C9F-B6BE-BDC646B1A3CD}">
      <dgm:prSet custT="1"/>
      <dgm:spPr/>
      <dgm:t>
        <a:bodyPr/>
        <a:lstStyle/>
        <a:p>
          <a:pPr algn="l" rtl="0"/>
          <a:r>
            <a:rPr lang="en-US" altLang="zh-CN" sz="2000" b="1" smtClean="0">
              <a:solidFill>
                <a:srgbClr val="003300"/>
              </a:solidFill>
              <a:latin typeface="+mn-ea"/>
              <a:ea typeface="+mn-ea"/>
            </a:rPr>
            <a:t>3</a:t>
          </a:r>
          <a:r>
            <a:rPr lang="zh-CN" altLang="en-US" sz="2000" b="1" smtClean="0">
              <a:solidFill>
                <a:srgbClr val="003300"/>
              </a:solidFill>
              <a:latin typeface="+mn-ea"/>
              <a:ea typeface="+mn-ea"/>
            </a:rPr>
            <a:t>、与数据库建立连接</a:t>
          </a:r>
          <a:endParaRPr lang="zh-CN" altLang="en-US" sz="2000" dirty="0">
            <a:solidFill>
              <a:srgbClr val="003300"/>
            </a:solidFill>
            <a:latin typeface="+mn-ea"/>
            <a:ea typeface="+mn-ea"/>
          </a:endParaRPr>
        </a:p>
      </dgm:t>
    </dgm:pt>
    <dgm:pt modelId="{7FCE370D-3B6C-4FDD-BB48-6F367224C11B}" type="parTrans" cxnId="{529B8C56-E07C-423C-A386-4253AA213465}">
      <dgm:prSet/>
      <dgm:spPr/>
      <dgm:t>
        <a:bodyPr/>
        <a:lstStyle/>
        <a:p>
          <a:pPr algn="l"/>
          <a:endParaRPr lang="zh-CN" altLang="en-US" sz="2000">
            <a:solidFill>
              <a:srgbClr val="003300"/>
            </a:solidFill>
          </a:endParaRPr>
        </a:p>
      </dgm:t>
    </dgm:pt>
    <dgm:pt modelId="{7017038B-F819-4BFA-82A6-896E9DD04AB7}" type="sibTrans" cxnId="{529B8C56-E07C-423C-A386-4253AA213465}">
      <dgm:prSet/>
      <dgm:spPr/>
      <dgm:t>
        <a:bodyPr/>
        <a:lstStyle/>
        <a:p>
          <a:pPr algn="l"/>
          <a:endParaRPr lang="zh-CN" altLang="en-US" sz="2000">
            <a:solidFill>
              <a:srgbClr val="003300"/>
            </a:solidFill>
          </a:endParaRPr>
        </a:p>
      </dgm:t>
    </dgm:pt>
    <dgm:pt modelId="{4019EDDB-E8F5-4FAC-8BAB-0360A0DB8BEF}" type="pres">
      <dgm:prSet presAssocID="{2EF4F3C9-DD05-4228-BBB5-911A7B3E0C3D}" presName="Name0" presStyleCnt="0">
        <dgm:presLayoutVars>
          <dgm:chMax val="7"/>
          <dgm:chPref val="5"/>
        </dgm:presLayoutVars>
      </dgm:prSet>
      <dgm:spPr/>
      <dgm:t>
        <a:bodyPr/>
        <a:lstStyle/>
        <a:p>
          <a:endParaRPr lang="zh-CN" altLang="en-US"/>
        </a:p>
      </dgm:t>
    </dgm:pt>
    <dgm:pt modelId="{9BB49D8E-0727-465D-9D71-742C521C98FE}" type="pres">
      <dgm:prSet presAssocID="{2EF4F3C9-DD05-4228-BBB5-911A7B3E0C3D}" presName="arrowNode" presStyleLbl="node1" presStyleIdx="0" presStyleCnt="1"/>
      <dgm:spPr/>
      <dgm:t>
        <a:bodyPr/>
        <a:lstStyle/>
        <a:p>
          <a:endParaRPr lang="zh-CN" altLang="en-US"/>
        </a:p>
      </dgm:t>
    </dgm:pt>
    <dgm:pt modelId="{2810DFD7-5213-4C71-826B-355351088DFF}" type="pres">
      <dgm:prSet presAssocID="{272B5838-3E0F-4D0F-81DB-142C0E45E60A}" presName="txNode1" presStyleLbl="revTx" presStyleIdx="0" presStyleCnt="7" custScaleX="143825" custLinFactNeighborX="-31801">
        <dgm:presLayoutVars>
          <dgm:bulletEnabled val="1"/>
        </dgm:presLayoutVars>
      </dgm:prSet>
      <dgm:spPr/>
      <dgm:t>
        <a:bodyPr/>
        <a:lstStyle/>
        <a:p>
          <a:endParaRPr lang="zh-CN" altLang="en-US"/>
        </a:p>
      </dgm:t>
    </dgm:pt>
    <dgm:pt modelId="{853CC9F6-6F77-4763-B770-33CBEE7DC250}" type="pres">
      <dgm:prSet presAssocID="{4169718F-0A17-469B-A854-8B43FB8C2C28}" presName="txNode2" presStyleLbl="revTx" presStyleIdx="1" presStyleCnt="7" custLinFactNeighborX="-15858" custLinFactNeighborY="-17992">
        <dgm:presLayoutVars>
          <dgm:bulletEnabled val="1"/>
        </dgm:presLayoutVars>
      </dgm:prSet>
      <dgm:spPr/>
      <dgm:t>
        <a:bodyPr/>
        <a:lstStyle/>
        <a:p>
          <a:endParaRPr lang="zh-CN" altLang="en-US"/>
        </a:p>
      </dgm:t>
    </dgm:pt>
    <dgm:pt modelId="{FF76F1E3-FBFC-4479-961D-A696CCACE110}" type="pres">
      <dgm:prSet presAssocID="{CB7F6276-B613-4633-B6EF-4664AF3A0567}" presName="dotNode2" presStyleCnt="0"/>
      <dgm:spPr/>
      <dgm:t>
        <a:bodyPr/>
        <a:lstStyle/>
        <a:p>
          <a:endParaRPr lang="zh-CN" altLang="en-US"/>
        </a:p>
      </dgm:t>
    </dgm:pt>
    <dgm:pt modelId="{CC527CB3-3902-436E-AFBE-F07CB3254FF3}" type="pres">
      <dgm:prSet presAssocID="{CB7F6276-B613-4633-B6EF-4664AF3A0567}" presName="dotRepeatNode" presStyleLbl="fgShp" presStyleIdx="0" presStyleCnt="5"/>
      <dgm:spPr/>
      <dgm:t>
        <a:bodyPr/>
        <a:lstStyle/>
        <a:p>
          <a:endParaRPr lang="zh-CN" altLang="en-US"/>
        </a:p>
      </dgm:t>
    </dgm:pt>
    <dgm:pt modelId="{057A466B-DE61-4491-99A6-057D78B58CD7}" type="pres">
      <dgm:prSet presAssocID="{8579E2B7-8400-4C9F-B6BE-BDC646B1A3CD}" presName="txNode3" presStyleLbl="revTx" presStyleIdx="2" presStyleCnt="7" custScaleX="125671" custScaleY="67950" custLinFactNeighborX="7064" custLinFactNeighborY="20296">
        <dgm:presLayoutVars>
          <dgm:bulletEnabled val="1"/>
        </dgm:presLayoutVars>
      </dgm:prSet>
      <dgm:spPr/>
      <dgm:t>
        <a:bodyPr/>
        <a:lstStyle/>
        <a:p>
          <a:endParaRPr lang="zh-CN" altLang="en-US"/>
        </a:p>
      </dgm:t>
    </dgm:pt>
    <dgm:pt modelId="{D1C495E9-030D-4E1D-BCE0-47CD0BF01174}" type="pres">
      <dgm:prSet presAssocID="{7017038B-F819-4BFA-82A6-896E9DD04AB7}" presName="dotNode3" presStyleCnt="0"/>
      <dgm:spPr/>
      <dgm:t>
        <a:bodyPr/>
        <a:lstStyle/>
        <a:p>
          <a:endParaRPr lang="zh-CN" altLang="en-US"/>
        </a:p>
      </dgm:t>
    </dgm:pt>
    <dgm:pt modelId="{0A529A23-C91C-4239-A501-A1DDDB46359E}" type="pres">
      <dgm:prSet presAssocID="{7017038B-F819-4BFA-82A6-896E9DD04AB7}" presName="dotRepeatNode" presStyleLbl="fgShp" presStyleIdx="1" presStyleCnt="5"/>
      <dgm:spPr/>
      <dgm:t>
        <a:bodyPr/>
        <a:lstStyle/>
        <a:p>
          <a:endParaRPr lang="zh-CN" altLang="en-US"/>
        </a:p>
      </dgm:t>
    </dgm:pt>
    <dgm:pt modelId="{43EE43E0-35F1-4D15-B5F8-0D736B4F08B7}" type="pres">
      <dgm:prSet presAssocID="{F5C38456-AA90-4BFD-86E0-22D9A6BA0EFF}" presName="txNode4" presStyleLbl="revTx" presStyleIdx="3" presStyleCnt="7" custScaleX="122900" custScaleY="67949" custLinFactNeighborX="-4153" custLinFactNeighborY="-4750">
        <dgm:presLayoutVars>
          <dgm:bulletEnabled val="1"/>
        </dgm:presLayoutVars>
      </dgm:prSet>
      <dgm:spPr/>
      <dgm:t>
        <a:bodyPr/>
        <a:lstStyle/>
        <a:p>
          <a:endParaRPr lang="zh-CN" altLang="en-US"/>
        </a:p>
      </dgm:t>
    </dgm:pt>
    <dgm:pt modelId="{0BEA83F9-ADE9-425E-ABF5-F1582C8FFC6D}" type="pres">
      <dgm:prSet presAssocID="{9F9886C9-023B-4B8D-AA39-53F6ABD6498C}" presName="dotNode4" presStyleCnt="0"/>
      <dgm:spPr/>
      <dgm:t>
        <a:bodyPr/>
        <a:lstStyle/>
        <a:p>
          <a:endParaRPr lang="zh-CN" altLang="en-US"/>
        </a:p>
      </dgm:t>
    </dgm:pt>
    <dgm:pt modelId="{EAC75588-F274-417F-81DF-1AE65B8C5C9C}" type="pres">
      <dgm:prSet presAssocID="{9F9886C9-023B-4B8D-AA39-53F6ABD6498C}" presName="dotRepeatNode" presStyleLbl="fgShp" presStyleIdx="2" presStyleCnt="5"/>
      <dgm:spPr/>
      <dgm:t>
        <a:bodyPr/>
        <a:lstStyle/>
        <a:p>
          <a:endParaRPr lang="zh-CN" altLang="en-US"/>
        </a:p>
      </dgm:t>
    </dgm:pt>
    <dgm:pt modelId="{9A23D277-C089-4602-B822-8F2B78F6DBD3}" type="pres">
      <dgm:prSet presAssocID="{986B598D-AF91-4CF7-93E4-3654B0E2F9EF}" presName="txNode5" presStyleLbl="revTx" presStyleIdx="4" presStyleCnt="7" custScaleX="117745" custScaleY="67948" custLinFactNeighborX="9436" custLinFactNeighborY="20349">
        <dgm:presLayoutVars>
          <dgm:bulletEnabled val="1"/>
        </dgm:presLayoutVars>
      </dgm:prSet>
      <dgm:spPr/>
      <dgm:t>
        <a:bodyPr/>
        <a:lstStyle/>
        <a:p>
          <a:endParaRPr lang="zh-CN" altLang="en-US"/>
        </a:p>
      </dgm:t>
    </dgm:pt>
    <dgm:pt modelId="{34AAEC04-1374-4B1D-BA61-41097C71A1B1}" type="pres">
      <dgm:prSet presAssocID="{EA9B99D1-25DC-42DF-860E-E83C080C4218}" presName="dotNode5" presStyleCnt="0"/>
      <dgm:spPr/>
      <dgm:t>
        <a:bodyPr/>
        <a:lstStyle/>
        <a:p>
          <a:endParaRPr lang="zh-CN" altLang="en-US"/>
        </a:p>
      </dgm:t>
    </dgm:pt>
    <dgm:pt modelId="{CACABD1F-6451-416F-9829-83EA3423CE16}" type="pres">
      <dgm:prSet presAssocID="{EA9B99D1-25DC-42DF-860E-E83C080C4218}" presName="dotRepeatNode" presStyleLbl="fgShp" presStyleIdx="3" presStyleCnt="5"/>
      <dgm:spPr/>
      <dgm:t>
        <a:bodyPr/>
        <a:lstStyle/>
        <a:p>
          <a:endParaRPr lang="zh-CN" altLang="en-US"/>
        </a:p>
      </dgm:t>
    </dgm:pt>
    <dgm:pt modelId="{E52F5DE6-860D-488F-9D0C-404C62E9ECC4}" type="pres">
      <dgm:prSet presAssocID="{BE96D661-225A-4473-9EDB-2B18C26A91EC}" presName="txNode6" presStyleLbl="revTx" presStyleIdx="5" presStyleCnt="7" custScaleX="175175" custScaleY="76283" custLinFactNeighborX="30851" custLinFactNeighborY="351">
        <dgm:presLayoutVars>
          <dgm:bulletEnabled val="1"/>
        </dgm:presLayoutVars>
      </dgm:prSet>
      <dgm:spPr/>
      <dgm:t>
        <a:bodyPr/>
        <a:lstStyle/>
        <a:p>
          <a:endParaRPr lang="zh-CN" altLang="en-US"/>
        </a:p>
      </dgm:t>
    </dgm:pt>
    <dgm:pt modelId="{703FAE60-DC85-4D3F-A4A3-05013FD24770}" type="pres">
      <dgm:prSet presAssocID="{9E9FB2D0-9BBC-48BF-88D9-DCD836D6E864}" presName="dotNode6" presStyleCnt="0"/>
      <dgm:spPr/>
      <dgm:t>
        <a:bodyPr/>
        <a:lstStyle/>
        <a:p>
          <a:endParaRPr lang="zh-CN" altLang="en-US"/>
        </a:p>
      </dgm:t>
    </dgm:pt>
    <dgm:pt modelId="{5DED5CE1-6571-4B12-9F1A-62B5DCCF7C84}" type="pres">
      <dgm:prSet presAssocID="{9E9FB2D0-9BBC-48BF-88D9-DCD836D6E864}" presName="dotRepeatNode" presStyleLbl="fgShp" presStyleIdx="4" presStyleCnt="5"/>
      <dgm:spPr/>
      <dgm:t>
        <a:bodyPr/>
        <a:lstStyle/>
        <a:p>
          <a:endParaRPr lang="zh-CN" altLang="en-US"/>
        </a:p>
      </dgm:t>
    </dgm:pt>
    <dgm:pt modelId="{24CCF2BB-BE2D-4CCA-AD8B-1E469585EBE1}" type="pres">
      <dgm:prSet presAssocID="{F7048F21-5A72-43B5-B7FD-3781618FA628}" presName="txNode7" presStyleLbl="revTx" presStyleIdx="6" presStyleCnt="7" custScaleX="83411" custScaleY="44232" custLinFactNeighborX="8819" custLinFactNeighborY="-16025">
        <dgm:presLayoutVars>
          <dgm:bulletEnabled val="1"/>
        </dgm:presLayoutVars>
      </dgm:prSet>
      <dgm:spPr/>
      <dgm:t>
        <a:bodyPr/>
        <a:lstStyle/>
        <a:p>
          <a:endParaRPr lang="zh-CN" altLang="en-US"/>
        </a:p>
      </dgm:t>
    </dgm:pt>
  </dgm:ptLst>
  <dgm:cxnLst>
    <dgm:cxn modelId="{E53AF197-327F-491E-9FC1-8C1FC59A211E}" srcId="{2EF4F3C9-DD05-4228-BBB5-911A7B3E0C3D}" destId="{BE96D661-225A-4473-9EDB-2B18C26A91EC}" srcOrd="5" destOrd="0" parTransId="{CBD4B356-9BD3-4E27-BAFA-879BC14A6E6A}" sibTransId="{9E9FB2D0-9BBC-48BF-88D9-DCD836D6E864}"/>
    <dgm:cxn modelId="{8ADCF06C-A05F-486C-B8E2-4120C57507A4}" type="presOf" srcId="{986B598D-AF91-4CF7-93E4-3654B0E2F9EF}" destId="{9A23D277-C089-4602-B822-8F2B78F6DBD3}" srcOrd="0" destOrd="0" presId="urn:microsoft.com/office/officeart/2009/3/layout/DescendingProcess"/>
    <dgm:cxn modelId="{58214C55-273F-4152-B4EC-53ABD78D5B0E}" type="presOf" srcId="{2EF4F3C9-DD05-4228-BBB5-911A7B3E0C3D}" destId="{4019EDDB-E8F5-4FAC-8BAB-0360A0DB8BEF}" srcOrd="0" destOrd="0" presId="urn:microsoft.com/office/officeart/2009/3/layout/DescendingProcess"/>
    <dgm:cxn modelId="{75ACB15D-DDC1-44D1-93A1-39FF4AF3E032}" type="presOf" srcId="{BE96D661-225A-4473-9EDB-2B18C26A91EC}" destId="{E52F5DE6-860D-488F-9D0C-404C62E9ECC4}" srcOrd="0" destOrd="0" presId="urn:microsoft.com/office/officeart/2009/3/layout/DescendingProcess"/>
    <dgm:cxn modelId="{D2C7EF7C-3980-4F29-ADF1-971DA6002708}" srcId="{2EF4F3C9-DD05-4228-BBB5-911A7B3E0C3D}" destId="{986B598D-AF91-4CF7-93E4-3654B0E2F9EF}" srcOrd="4" destOrd="0" parTransId="{FE2ECEA3-524D-43BD-8063-D4B2ADA4BDD1}" sibTransId="{EA9B99D1-25DC-42DF-860E-E83C080C4218}"/>
    <dgm:cxn modelId="{0B875E03-5A1B-4DFD-8FEB-DDAC7FD1D3F1}" type="presOf" srcId="{F7048F21-5A72-43B5-B7FD-3781618FA628}" destId="{24CCF2BB-BE2D-4CCA-AD8B-1E469585EBE1}" srcOrd="0" destOrd="0" presId="urn:microsoft.com/office/officeart/2009/3/layout/DescendingProcess"/>
    <dgm:cxn modelId="{82A81E5D-DE82-428D-BC3A-0947708D5F5D}" type="presOf" srcId="{F5C38456-AA90-4BFD-86E0-22D9A6BA0EFF}" destId="{43EE43E0-35F1-4D15-B5F8-0D736B4F08B7}" srcOrd="0" destOrd="0" presId="urn:microsoft.com/office/officeart/2009/3/layout/DescendingProcess"/>
    <dgm:cxn modelId="{9ADCB3CD-8DC1-4315-AF2F-26CEE0499CEA}" srcId="{2EF4F3C9-DD05-4228-BBB5-911A7B3E0C3D}" destId="{4169718F-0A17-469B-A854-8B43FB8C2C28}" srcOrd="1" destOrd="0" parTransId="{AE8A098D-D563-4789-AADB-4EBC5BCAE2E9}" sibTransId="{CB7F6276-B613-4633-B6EF-4664AF3A0567}"/>
    <dgm:cxn modelId="{0504ACFA-CE7F-4C15-8415-DAFCD888E743}" type="presOf" srcId="{CB7F6276-B613-4633-B6EF-4664AF3A0567}" destId="{CC527CB3-3902-436E-AFBE-F07CB3254FF3}" srcOrd="0" destOrd="0" presId="urn:microsoft.com/office/officeart/2009/3/layout/DescendingProcess"/>
    <dgm:cxn modelId="{C1DA8258-C065-4C06-ABE5-CC1B2ABFF336}" type="presOf" srcId="{9E9FB2D0-9BBC-48BF-88D9-DCD836D6E864}" destId="{5DED5CE1-6571-4B12-9F1A-62B5DCCF7C84}" srcOrd="0" destOrd="0" presId="urn:microsoft.com/office/officeart/2009/3/layout/DescendingProcess"/>
    <dgm:cxn modelId="{A11150EC-FA34-4C59-BE6B-F5DFBDEFDE41}" type="presOf" srcId="{7017038B-F819-4BFA-82A6-896E9DD04AB7}" destId="{0A529A23-C91C-4239-A501-A1DDDB46359E}" srcOrd="0" destOrd="0" presId="urn:microsoft.com/office/officeart/2009/3/layout/DescendingProcess"/>
    <dgm:cxn modelId="{393FD88A-0842-4DB2-9ECB-1CE95CE6FCA3}" type="presOf" srcId="{4169718F-0A17-469B-A854-8B43FB8C2C28}" destId="{853CC9F6-6F77-4763-B770-33CBEE7DC250}" srcOrd="0" destOrd="0" presId="urn:microsoft.com/office/officeart/2009/3/layout/DescendingProcess"/>
    <dgm:cxn modelId="{1F11C3F5-A941-4DB0-B8AD-9F04DB04EB0B}" srcId="{2EF4F3C9-DD05-4228-BBB5-911A7B3E0C3D}" destId="{F7048F21-5A72-43B5-B7FD-3781618FA628}" srcOrd="6" destOrd="0" parTransId="{8F95C9B9-2A57-44C8-B1F4-7CC1AF043077}" sibTransId="{75C84D24-CEB3-47ED-AC9F-19A2ECFF4194}"/>
    <dgm:cxn modelId="{6F1B6FF8-C043-4CA2-AE50-4CF04D0EF476}" type="presOf" srcId="{9F9886C9-023B-4B8D-AA39-53F6ABD6498C}" destId="{EAC75588-F274-417F-81DF-1AE65B8C5C9C}" srcOrd="0" destOrd="0" presId="urn:microsoft.com/office/officeart/2009/3/layout/DescendingProcess"/>
    <dgm:cxn modelId="{419229A7-C124-4218-87D5-DCDEBD1B99C7}" type="presOf" srcId="{EA9B99D1-25DC-42DF-860E-E83C080C4218}" destId="{CACABD1F-6451-416F-9829-83EA3423CE16}" srcOrd="0" destOrd="0" presId="urn:microsoft.com/office/officeart/2009/3/layout/DescendingProcess"/>
    <dgm:cxn modelId="{D7D7762C-C89E-43A1-A464-B8CF147613B6}" type="presOf" srcId="{8579E2B7-8400-4C9F-B6BE-BDC646B1A3CD}" destId="{057A466B-DE61-4491-99A6-057D78B58CD7}" srcOrd="0" destOrd="0" presId="urn:microsoft.com/office/officeart/2009/3/layout/DescendingProcess"/>
    <dgm:cxn modelId="{529B8C56-E07C-423C-A386-4253AA213465}" srcId="{2EF4F3C9-DD05-4228-BBB5-911A7B3E0C3D}" destId="{8579E2B7-8400-4C9F-B6BE-BDC646B1A3CD}" srcOrd="2" destOrd="0" parTransId="{7FCE370D-3B6C-4FDD-BB48-6F367224C11B}" sibTransId="{7017038B-F819-4BFA-82A6-896E9DD04AB7}"/>
    <dgm:cxn modelId="{240153DC-EF3D-4E26-84C6-51A6272B24FA}" srcId="{2EF4F3C9-DD05-4228-BBB5-911A7B3E0C3D}" destId="{F5C38456-AA90-4BFD-86E0-22D9A6BA0EFF}" srcOrd="3" destOrd="0" parTransId="{E5796995-0135-4999-A110-D1C7DF42C18E}" sibTransId="{9F9886C9-023B-4B8D-AA39-53F6ABD6498C}"/>
    <dgm:cxn modelId="{5B57E566-C28F-4AAC-A97F-2F7210DC4320}" srcId="{2EF4F3C9-DD05-4228-BBB5-911A7B3E0C3D}" destId="{272B5838-3E0F-4D0F-81DB-142C0E45E60A}" srcOrd="0" destOrd="0" parTransId="{8C16120E-82DF-490F-884C-CC500ABC0323}" sibTransId="{B7912EE5-59D2-42E2-A2CE-289926B84D27}"/>
    <dgm:cxn modelId="{37FA7133-9696-4C3B-9B6F-8A06168969D4}" type="presOf" srcId="{272B5838-3E0F-4D0F-81DB-142C0E45E60A}" destId="{2810DFD7-5213-4C71-826B-355351088DFF}" srcOrd="0" destOrd="0" presId="urn:microsoft.com/office/officeart/2009/3/layout/DescendingProcess"/>
    <dgm:cxn modelId="{5BB9D90B-A025-43F1-8B30-86509D464C50}" type="presParOf" srcId="{4019EDDB-E8F5-4FAC-8BAB-0360A0DB8BEF}" destId="{9BB49D8E-0727-465D-9D71-742C521C98FE}" srcOrd="0" destOrd="0" presId="urn:microsoft.com/office/officeart/2009/3/layout/DescendingProcess"/>
    <dgm:cxn modelId="{1BF28E72-23AE-476F-81BC-78CF37D806CA}" type="presParOf" srcId="{4019EDDB-E8F5-4FAC-8BAB-0360A0DB8BEF}" destId="{2810DFD7-5213-4C71-826B-355351088DFF}" srcOrd="1" destOrd="0" presId="urn:microsoft.com/office/officeart/2009/3/layout/DescendingProcess"/>
    <dgm:cxn modelId="{4F9AC5E1-CE09-4EBA-8E70-612918FA977E}" type="presParOf" srcId="{4019EDDB-E8F5-4FAC-8BAB-0360A0DB8BEF}" destId="{853CC9F6-6F77-4763-B770-33CBEE7DC250}" srcOrd="2" destOrd="0" presId="urn:microsoft.com/office/officeart/2009/3/layout/DescendingProcess"/>
    <dgm:cxn modelId="{19D7B556-E2C1-4C78-A751-DAB8C475BB83}" type="presParOf" srcId="{4019EDDB-E8F5-4FAC-8BAB-0360A0DB8BEF}" destId="{FF76F1E3-FBFC-4479-961D-A696CCACE110}" srcOrd="3" destOrd="0" presId="urn:microsoft.com/office/officeart/2009/3/layout/DescendingProcess"/>
    <dgm:cxn modelId="{8739494A-6F0A-4B30-A906-B3DB513AACEA}" type="presParOf" srcId="{FF76F1E3-FBFC-4479-961D-A696CCACE110}" destId="{CC527CB3-3902-436E-AFBE-F07CB3254FF3}" srcOrd="0" destOrd="0" presId="urn:microsoft.com/office/officeart/2009/3/layout/DescendingProcess"/>
    <dgm:cxn modelId="{907BB584-8B91-48AA-8A06-AD32054ED868}" type="presParOf" srcId="{4019EDDB-E8F5-4FAC-8BAB-0360A0DB8BEF}" destId="{057A466B-DE61-4491-99A6-057D78B58CD7}" srcOrd="4" destOrd="0" presId="urn:microsoft.com/office/officeart/2009/3/layout/DescendingProcess"/>
    <dgm:cxn modelId="{BDC4DE64-5907-464B-BDDB-984AC9D43AA7}" type="presParOf" srcId="{4019EDDB-E8F5-4FAC-8BAB-0360A0DB8BEF}" destId="{D1C495E9-030D-4E1D-BCE0-47CD0BF01174}" srcOrd="5" destOrd="0" presId="urn:microsoft.com/office/officeart/2009/3/layout/DescendingProcess"/>
    <dgm:cxn modelId="{170E30F9-F03E-4CBB-BF94-1463690DE209}" type="presParOf" srcId="{D1C495E9-030D-4E1D-BCE0-47CD0BF01174}" destId="{0A529A23-C91C-4239-A501-A1DDDB46359E}" srcOrd="0" destOrd="0" presId="urn:microsoft.com/office/officeart/2009/3/layout/DescendingProcess"/>
    <dgm:cxn modelId="{895A1BB2-BE26-4A13-AEB6-66B5FE55D9CD}" type="presParOf" srcId="{4019EDDB-E8F5-4FAC-8BAB-0360A0DB8BEF}" destId="{43EE43E0-35F1-4D15-B5F8-0D736B4F08B7}" srcOrd="6" destOrd="0" presId="urn:microsoft.com/office/officeart/2009/3/layout/DescendingProcess"/>
    <dgm:cxn modelId="{FC78D4F5-2E46-41A5-B32A-E306020C4952}" type="presParOf" srcId="{4019EDDB-E8F5-4FAC-8BAB-0360A0DB8BEF}" destId="{0BEA83F9-ADE9-425E-ABF5-F1582C8FFC6D}" srcOrd="7" destOrd="0" presId="urn:microsoft.com/office/officeart/2009/3/layout/DescendingProcess"/>
    <dgm:cxn modelId="{72BCF30E-1770-4B8D-A0B1-E128A929A721}" type="presParOf" srcId="{0BEA83F9-ADE9-425E-ABF5-F1582C8FFC6D}" destId="{EAC75588-F274-417F-81DF-1AE65B8C5C9C}" srcOrd="0" destOrd="0" presId="urn:microsoft.com/office/officeart/2009/3/layout/DescendingProcess"/>
    <dgm:cxn modelId="{91E14FA4-DEB1-43AA-9C73-A085052D59A6}" type="presParOf" srcId="{4019EDDB-E8F5-4FAC-8BAB-0360A0DB8BEF}" destId="{9A23D277-C089-4602-B822-8F2B78F6DBD3}" srcOrd="8" destOrd="0" presId="urn:microsoft.com/office/officeart/2009/3/layout/DescendingProcess"/>
    <dgm:cxn modelId="{87D883C3-F9C6-4396-8E9E-DCBC131E9AFF}" type="presParOf" srcId="{4019EDDB-E8F5-4FAC-8BAB-0360A0DB8BEF}" destId="{34AAEC04-1374-4B1D-BA61-41097C71A1B1}" srcOrd="9" destOrd="0" presId="urn:microsoft.com/office/officeart/2009/3/layout/DescendingProcess"/>
    <dgm:cxn modelId="{F1168DA0-8547-4D57-B965-6F84EFC041C5}" type="presParOf" srcId="{34AAEC04-1374-4B1D-BA61-41097C71A1B1}" destId="{CACABD1F-6451-416F-9829-83EA3423CE16}" srcOrd="0" destOrd="0" presId="urn:microsoft.com/office/officeart/2009/3/layout/DescendingProcess"/>
    <dgm:cxn modelId="{5A2FFF7E-9C64-4DF9-B6C6-6DBF9F806885}" type="presParOf" srcId="{4019EDDB-E8F5-4FAC-8BAB-0360A0DB8BEF}" destId="{E52F5DE6-860D-488F-9D0C-404C62E9ECC4}" srcOrd="10" destOrd="0" presId="urn:microsoft.com/office/officeart/2009/3/layout/DescendingProcess"/>
    <dgm:cxn modelId="{7BAACF28-E16A-4913-98E1-6E4EE47A75AA}" type="presParOf" srcId="{4019EDDB-E8F5-4FAC-8BAB-0360A0DB8BEF}" destId="{703FAE60-DC85-4D3F-A4A3-05013FD24770}" srcOrd="11" destOrd="0" presId="urn:microsoft.com/office/officeart/2009/3/layout/DescendingProcess"/>
    <dgm:cxn modelId="{226BF34D-E3AC-441A-918F-C1137F28265E}" type="presParOf" srcId="{703FAE60-DC85-4D3F-A4A3-05013FD24770}" destId="{5DED5CE1-6571-4B12-9F1A-62B5DCCF7C84}" srcOrd="0" destOrd="0" presId="urn:microsoft.com/office/officeart/2009/3/layout/DescendingProcess"/>
    <dgm:cxn modelId="{AFE1A45E-6882-4162-B6E2-B6B9A56D5C28}" type="presParOf" srcId="{4019EDDB-E8F5-4FAC-8BAB-0360A0DB8BEF}" destId="{24CCF2BB-BE2D-4CCA-AD8B-1E469585EBE1}" srcOrd="12"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671A6B5-F173-41EA-A4D6-0C5B2482205C}"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0612ABDC-40C5-486E-BA87-5593431C1F24}">
      <dgm:prSet custT="1"/>
      <dgm:spPr/>
      <dgm:t>
        <a:bodyPr/>
        <a:lstStyle/>
        <a:p>
          <a:pPr algn="l" rtl="0">
            <a:lnSpc>
              <a:spcPct val="100000"/>
            </a:lnSpc>
            <a:spcBef>
              <a:spcPts val="0"/>
            </a:spcBef>
            <a:spcAft>
              <a:spcPts val="600"/>
            </a:spcAft>
          </a:pPr>
          <a:r>
            <a:rPr lang="zh-CN" altLang="en-US" sz="2400" b="1" dirty="0" smtClean="0">
              <a:latin typeface="+mn-ea"/>
              <a:ea typeface="+mn-ea"/>
            </a:rPr>
            <a:t>方法一：</a:t>
          </a:r>
          <a:r>
            <a:rPr lang="zh-CN" sz="2400" b="1" dirty="0" smtClean="0">
              <a:latin typeface="+mn-ea"/>
              <a:ea typeface="+mn-ea"/>
            </a:rPr>
            <a:t>将驱动程序文件复制到</a:t>
          </a:r>
          <a:r>
            <a:rPr lang="en-US" sz="2400" b="1" dirty="0" smtClean="0">
              <a:latin typeface="+mn-ea"/>
              <a:ea typeface="+mn-ea"/>
            </a:rPr>
            <a:t>\tomcat\common\lib</a:t>
          </a:r>
          <a:r>
            <a:rPr lang="zh-CN" sz="2400" b="1" dirty="0" smtClean="0">
              <a:latin typeface="+mn-ea"/>
              <a:ea typeface="+mn-ea"/>
            </a:rPr>
            <a:t>文件夹中</a:t>
          </a:r>
          <a:r>
            <a:rPr lang="zh-CN" altLang="en-US" sz="2400" b="1" dirty="0" smtClean="0">
              <a:latin typeface="+mn-ea"/>
              <a:ea typeface="+mn-ea"/>
            </a:rPr>
            <a:t>并</a:t>
          </a:r>
          <a:r>
            <a:rPr lang="zh-CN" sz="2400" b="1" dirty="0" smtClean="0">
              <a:latin typeface="+mn-ea"/>
              <a:ea typeface="+mn-ea"/>
            </a:rPr>
            <a:t>重启</a:t>
          </a:r>
          <a:r>
            <a:rPr lang="en-US" sz="2400" b="1" dirty="0" smtClean="0">
              <a:latin typeface="+mn-ea"/>
              <a:ea typeface="+mn-ea"/>
            </a:rPr>
            <a:t>Tomcat</a:t>
          </a:r>
          <a:endParaRPr lang="zh-CN" sz="2400" dirty="0">
            <a:latin typeface="+mn-ea"/>
            <a:ea typeface="+mn-ea"/>
          </a:endParaRPr>
        </a:p>
      </dgm:t>
    </dgm:pt>
    <dgm:pt modelId="{6AC5E86E-5C35-4E38-96C9-12F399F75191}" type="parTrans" cxnId="{62FCA22F-F124-47FB-8C59-E5F9A4C70141}">
      <dgm:prSet/>
      <dgm:spPr/>
      <dgm:t>
        <a:bodyPr/>
        <a:lstStyle/>
        <a:p>
          <a:pPr algn="l">
            <a:lnSpc>
              <a:spcPct val="100000"/>
            </a:lnSpc>
            <a:spcBef>
              <a:spcPts val="0"/>
            </a:spcBef>
            <a:spcAft>
              <a:spcPts val="600"/>
            </a:spcAft>
          </a:pPr>
          <a:endParaRPr lang="zh-CN" altLang="en-US" sz="2400">
            <a:latin typeface="+mn-ea"/>
            <a:ea typeface="+mn-ea"/>
          </a:endParaRPr>
        </a:p>
      </dgm:t>
    </dgm:pt>
    <dgm:pt modelId="{2810BFF4-7416-4C7E-99C4-913C34D1C32B}" type="sibTrans" cxnId="{62FCA22F-F124-47FB-8C59-E5F9A4C70141}">
      <dgm:prSet/>
      <dgm:spPr/>
      <dgm:t>
        <a:bodyPr/>
        <a:lstStyle/>
        <a:p>
          <a:pPr algn="l">
            <a:lnSpc>
              <a:spcPct val="100000"/>
            </a:lnSpc>
            <a:spcBef>
              <a:spcPts val="0"/>
            </a:spcBef>
            <a:spcAft>
              <a:spcPts val="600"/>
            </a:spcAft>
          </a:pPr>
          <a:endParaRPr lang="zh-CN" altLang="en-US" sz="2400">
            <a:latin typeface="+mn-ea"/>
            <a:ea typeface="+mn-ea"/>
          </a:endParaRPr>
        </a:p>
      </dgm:t>
    </dgm:pt>
    <dgm:pt modelId="{96004F25-24C8-4214-8BE6-7CF5FFE61DC3}">
      <dgm:prSet custT="1"/>
      <dgm:spPr/>
      <dgm:t>
        <a:bodyPr/>
        <a:lstStyle/>
        <a:p>
          <a:pPr algn="l" rtl="0">
            <a:lnSpc>
              <a:spcPct val="100000"/>
            </a:lnSpc>
            <a:spcBef>
              <a:spcPts val="0"/>
            </a:spcBef>
            <a:spcAft>
              <a:spcPts val="600"/>
            </a:spcAft>
          </a:pPr>
          <a:r>
            <a:rPr lang="zh-CN" altLang="en-US" sz="2400" b="1" dirty="0" smtClean="0">
              <a:latin typeface="+mn-ea"/>
              <a:ea typeface="+mn-ea"/>
            </a:rPr>
            <a:t>方法二：将驱动程序文件加入到项目的</a:t>
          </a:r>
          <a:r>
            <a:rPr lang="en-US" sz="2400" b="1" dirty="0" smtClean="0">
              <a:latin typeface="+mn-ea"/>
              <a:ea typeface="+mn-ea"/>
            </a:rPr>
            <a:t>WEB-INF\lib</a:t>
          </a:r>
          <a:r>
            <a:rPr lang="zh-CN" altLang="en-US" sz="2400" b="1" dirty="0" smtClean="0">
              <a:latin typeface="+mn-ea"/>
              <a:ea typeface="+mn-ea"/>
            </a:rPr>
            <a:t>中</a:t>
          </a:r>
          <a:endParaRPr lang="zh-CN" sz="2400" b="1" dirty="0">
            <a:latin typeface="+mn-ea"/>
            <a:ea typeface="+mn-ea"/>
          </a:endParaRPr>
        </a:p>
      </dgm:t>
    </dgm:pt>
    <dgm:pt modelId="{41B95F1B-66F2-464F-AF2B-66B71562CE16}" type="parTrans" cxnId="{AE155CAB-A599-4DC7-9D97-703F8460AE64}">
      <dgm:prSet/>
      <dgm:spPr/>
      <dgm:t>
        <a:bodyPr/>
        <a:lstStyle/>
        <a:p>
          <a:pPr algn="l">
            <a:lnSpc>
              <a:spcPct val="100000"/>
            </a:lnSpc>
            <a:spcBef>
              <a:spcPts val="0"/>
            </a:spcBef>
            <a:spcAft>
              <a:spcPts val="600"/>
            </a:spcAft>
          </a:pPr>
          <a:endParaRPr lang="zh-CN" altLang="en-US" sz="2400">
            <a:latin typeface="+mn-ea"/>
            <a:ea typeface="+mn-ea"/>
          </a:endParaRPr>
        </a:p>
      </dgm:t>
    </dgm:pt>
    <dgm:pt modelId="{9CF4632D-E50B-48E5-969C-0191DD64C340}" type="sibTrans" cxnId="{AE155CAB-A599-4DC7-9D97-703F8460AE64}">
      <dgm:prSet/>
      <dgm:spPr/>
      <dgm:t>
        <a:bodyPr/>
        <a:lstStyle/>
        <a:p>
          <a:pPr algn="l">
            <a:lnSpc>
              <a:spcPct val="100000"/>
            </a:lnSpc>
            <a:spcBef>
              <a:spcPts val="0"/>
            </a:spcBef>
            <a:spcAft>
              <a:spcPts val="600"/>
            </a:spcAft>
          </a:pPr>
          <a:endParaRPr lang="zh-CN" altLang="en-US" sz="2400">
            <a:latin typeface="+mn-ea"/>
            <a:ea typeface="+mn-ea"/>
          </a:endParaRPr>
        </a:p>
      </dgm:t>
    </dgm:pt>
    <dgm:pt modelId="{83E6C0F1-D84E-463D-A78F-92BDDC9757D5}">
      <dgm:prSet custT="1"/>
      <dgm:spPr/>
      <dgm:t>
        <a:bodyPr/>
        <a:lstStyle/>
        <a:p>
          <a:pPr algn="l" rtl="0">
            <a:lnSpc>
              <a:spcPct val="100000"/>
            </a:lnSpc>
            <a:spcBef>
              <a:spcPts val="0"/>
            </a:spcBef>
            <a:spcAft>
              <a:spcPts val="600"/>
            </a:spcAft>
          </a:pPr>
          <a:r>
            <a:rPr lang="zh-CN" altLang="en-US" sz="2400" b="1" dirty="0" smtClean="0">
              <a:solidFill>
                <a:schemeClr val="bg1"/>
              </a:solidFill>
              <a:latin typeface="+mn-ea"/>
              <a:ea typeface="+mn-ea"/>
            </a:rPr>
            <a:t>首先下载</a:t>
          </a:r>
          <a:r>
            <a:rPr lang="en-US" altLang="zh-CN" sz="2400" b="1" dirty="0" smtClean="0">
              <a:solidFill>
                <a:srgbClr val="FFFF00"/>
              </a:solidFill>
              <a:latin typeface="+mn-ea"/>
              <a:ea typeface="+mn-ea"/>
            </a:rPr>
            <a:t>mysql-connector-java-*.jar</a:t>
          </a:r>
          <a:r>
            <a:rPr lang="zh-CN" altLang="en-US" sz="2400" b="1" dirty="0" smtClean="0">
              <a:latin typeface="+mn-ea"/>
              <a:ea typeface="+mn-ea"/>
            </a:rPr>
            <a:t>到本地</a:t>
          </a:r>
          <a:endParaRPr lang="zh-CN" sz="2400" dirty="0">
            <a:latin typeface="+mn-ea"/>
            <a:ea typeface="+mn-ea"/>
          </a:endParaRPr>
        </a:p>
      </dgm:t>
    </dgm:pt>
    <dgm:pt modelId="{66B5661E-6E5C-494A-A8F0-AE7131AFF351}" type="parTrans" cxnId="{9C387850-1B72-4EA3-A6A1-07E9FAE52F7C}">
      <dgm:prSet/>
      <dgm:spPr/>
      <dgm:t>
        <a:bodyPr/>
        <a:lstStyle/>
        <a:p>
          <a:endParaRPr lang="zh-CN" altLang="en-US"/>
        </a:p>
      </dgm:t>
    </dgm:pt>
    <dgm:pt modelId="{9002553E-381D-4E73-9D9B-11802119D556}" type="sibTrans" cxnId="{9C387850-1B72-4EA3-A6A1-07E9FAE52F7C}">
      <dgm:prSet/>
      <dgm:spPr/>
      <dgm:t>
        <a:bodyPr/>
        <a:lstStyle/>
        <a:p>
          <a:endParaRPr lang="zh-CN" altLang="en-US"/>
        </a:p>
      </dgm:t>
    </dgm:pt>
    <dgm:pt modelId="{306B5641-19FF-4900-A1B6-AAFBD435DA1B}" type="pres">
      <dgm:prSet presAssocID="{6671A6B5-F173-41EA-A4D6-0C5B2482205C}" presName="linear" presStyleCnt="0">
        <dgm:presLayoutVars>
          <dgm:animLvl val="lvl"/>
          <dgm:resizeHandles val="exact"/>
        </dgm:presLayoutVars>
      </dgm:prSet>
      <dgm:spPr/>
      <dgm:t>
        <a:bodyPr/>
        <a:lstStyle/>
        <a:p>
          <a:endParaRPr lang="zh-CN" altLang="en-US"/>
        </a:p>
      </dgm:t>
    </dgm:pt>
    <dgm:pt modelId="{A3A023E7-83C8-45E0-9557-F689A7ACDA65}" type="pres">
      <dgm:prSet presAssocID="{83E6C0F1-D84E-463D-A78F-92BDDC9757D5}" presName="parentText" presStyleLbl="node1" presStyleIdx="0" presStyleCnt="3">
        <dgm:presLayoutVars>
          <dgm:chMax val="0"/>
          <dgm:bulletEnabled val="1"/>
        </dgm:presLayoutVars>
      </dgm:prSet>
      <dgm:spPr/>
      <dgm:t>
        <a:bodyPr/>
        <a:lstStyle/>
        <a:p>
          <a:endParaRPr lang="zh-CN" altLang="en-US"/>
        </a:p>
      </dgm:t>
    </dgm:pt>
    <dgm:pt modelId="{5CFC34B5-0FD3-49F7-AD95-23C4CAEDE8B9}" type="pres">
      <dgm:prSet presAssocID="{9002553E-381D-4E73-9D9B-11802119D556}" presName="spacer" presStyleCnt="0"/>
      <dgm:spPr/>
    </dgm:pt>
    <dgm:pt modelId="{00046034-CCAE-4A5F-98C0-CDBA315EEA77}" type="pres">
      <dgm:prSet presAssocID="{0612ABDC-40C5-486E-BA87-5593431C1F24}" presName="parentText" presStyleLbl="node1" presStyleIdx="1" presStyleCnt="3">
        <dgm:presLayoutVars>
          <dgm:chMax val="0"/>
          <dgm:bulletEnabled val="1"/>
        </dgm:presLayoutVars>
      </dgm:prSet>
      <dgm:spPr/>
      <dgm:t>
        <a:bodyPr/>
        <a:lstStyle/>
        <a:p>
          <a:endParaRPr lang="zh-CN" altLang="en-US"/>
        </a:p>
      </dgm:t>
    </dgm:pt>
    <dgm:pt modelId="{4A9F4F32-6234-4A88-9EC1-E8BA15E64449}" type="pres">
      <dgm:prSet presAssocID="{2810BFF4-7416-4C7E-99C4-913C34D1C32B}" presName="spacer" presStyleCnt="0"/>
      <dgm:spPr/>
      <dgm:t>
        <a:bodyPr/>
        <a:lstStyle/>
        <a:p>
          <a:endParaRPr lang="zh-CN" altLang="en-US"/>
        </a:p>
      </dgm:t>
    </dgm:pt>
    <dgm:pt modelId="{E6CBB36C-51C5-4492-A1D1-EC80C68F690C}" type="pres">
      <dgm:prSet presAssocID="{96004F25-24C8-4214-8BE6-7CF5FFE61DC3}" presName="parentText" presStyleLbl="node1" presStyleIdx="2" presStyleCnt="3">
        <dgm:presLayoutVars>
          <dgm:chMax val="0"/>
          <dgm:bulletEnabled val="1"/>
        </dgm:presLayoutVars>
      </dgm:prSet>
      <dgm:spPr/>
      <dgm:t>
        <a:bodyPr/>
        <a:lstStyle/>
        <a:p>
          <a:endParaRPr lang="zh-CN" altLang="en-US"/>
        </a:p>
      </dgm:t>
    </dgm:pt>
  </dgm:ptLst>
  <dgm:cxnLst>
    <dgm:cxn modelId="{49BA5FC4-056E-4D29-B66D-879F14980D1B}" type="presOf" srcId="{96004F25-24C8-4214-8BE6-7CF5FFE61DC3}" destId="{E6CBB36C-51C5-4492-A1D1-EC80C68F690C}" srcOrd="0" destOrd="0" presId="urn:microsoft.com/office/officeart/2005/8/layout/vList2"/>
    <dgm:cxn modelId="{AE155CAB-A599-4DC7-9D97-703F8460AE64}" srcId="{6671A6B5-F173-41EA-A4D6-0C5B2482205C}" destId="{96004F25-24C8-4214-8BE6-7CF5FFE61DC3}" srcOrd="2" destOrd="0" parTransId="{41B95F1B-66F2-464F-AF2B-66B71562CE16}" sibTransId="{9CF4632D-E50B-48E5-969C-0191DD64C340}"/>
    <dgm:cxn modelId="{33AE2C51-145C-480A-9457-619ADA2622C3}" type="presOf" srcId="{83E6C0F1-D84E-463D-A78F-92BDDC9757D5}" destId="{A3A023E7-83C8-45E0-9557-F689A7ACDA65}" srcOrd="0" destOrd="0" presId="urn:microsoft.com/office/officeart/2005/8/layout/vList2"/>
    <dgm:cxn modelId="{62FCA22F-F124-47FB-8C59-E5F9A4C70141}" srcId="{6671A6B5-F173-41EA-A4D6-0C5B2482205C}" destId="{0612ABDC-40C5-486E-BA87-5593431C1F24}" srcOrd="1" destOrd="0" parTransId="{6AC5E86E-5C35-4E38-96C9-12F399F75191}" sibTransId="{2810BFF4-7416-4C7E-99C4-913C34D1C32B}"/>
    <dgm:cxn modelId="{11F18B94-F8D9-4D05-A8F2-A100ECC38663}" type="presOf" srcId="{0612ABDC-40C5-486E-BA87-5593431C1F24}" destId="{00046034-CCAE-4A5F-98C0-CDBA315EEA77}" srcOrd="0" destOrd="0" presId="urn:microsoft.com/office/officeart/2005/8/layout/vList2"/>
    <dgm:cxn modelId="{91395733-C379-43DC-A46B-9825F91B780E}" type="presOf" srcId="{6671A6B5-F173-41EA-A4D6-0C5B2482205C}" destId="{306B5641-19FF-4900-A1B6-AAFBD435DA1B}" srcOrd="0" destOrd="0" presId="urn:microsoft.com/office/officeart/2005/8/layout/vList2"/>
    <dgm:cxn modelId="{9C387850-1B72-4EA3-A6A1-07E9FAE52F7C}" srcId="{6671A6B5-F173-41EA-A4D6-0C5B2482205C}" destId="{83E6C0F1-D84E-463D-A78F-92BDDC9757D5}" srcOrd="0" destOrd="0" parTransId="{66B5661E-6E5C-494A-A8F0-AE7131AFF351}" sibTransId="{9002553E-381D-4E73-9D9B-11802119D556}"/>
    <dgm:cxn modelId="{C8CA54AA-DEEF-4BB7-B46D-829FC2FBEE67}" type="presParOf" srcId="{306B5641-19FF-4900-A1B6-AAFBD435DA1B}" destId="{A3A023E7-83C8-45E0-9557-F689A7ACDA65}" srcOrd="0" destOrd="0" presId="urn:microsoft.com/office/officeart/2005/8/layout/vList2"/>
    <dgm:cxn modelId="{27E7721E-7360-4D1C-998E-2F38A8D61669}" type="presParOf" srcId="{306B5641-19FF-4900-A1B6-AAFBD435DA1B}" destId="{5CFC34B5-0FD3-49F7-AD95-23C4CAEDE8B9}" srcOrd="1" destOrd="0" presId="urn:microsoft.com/office/officeart/2005/8/layout/vList2"/>
    <dgm:cxn modelId="{FE5F1ACC-7F91-4059-98E1-3E13C18021A1}" type="presParOf" srcId="{306B5641-19FF-4900-A1B6-AAFBD435DA1B}" destId="{00046034-CCAE-4A5F-98C0-CDBA315EEA77}" srcOrd="2" destOrd="0" presId="urn:microsoft.com/office/officeart/2005/8/layout/vList2"/>
    <dgm:cxn modelId="{074D5931-591A-4894-99B1-392A5704B639}" type="presParOf" srcId="{306B5641-19FF-4900-A1B6-AAFBD435DA1B}" destId="{4A9F4F32-6234-4A88-9EC1-E8BA15E64449}" srcOrd="3" destOrd="0" presId="urn:microsoft.com/office/officeart/2005/8/layout/vList2"/>
    <dgm:cxn modelId="{DAEF25A4-1D6C-48CB-8A2E-BA181C0FDC2A}" type="presParOf" srcId="{306B5641-19FF-4900-A1B6-AAFBD435DA1B}" destId="{E6CBB36C-51C5-4492-A1D1-EC80C68F690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B7BD2A2-8957-4068-8D21-0791EBC0D618}" type="doc">
      <dgm:prSet loTypeId="urn:microsoft.com/office/officeart/2005/8/layout/vList2" loCatId="list" qsTypeId="urn:microsoft.com/office/officeart/2005/8/quickstyle/3d1" qsCatId="3D" csTypeId="urn:microsoft.com/office/officeart/2005/8/colors/colorful2" csCatId="colorful"/>
      <dgm:spPr/>
      <dgm:t>
        <a:bodyPr/>
        <a:lstStyle/>
        <a:p>
          <a:endParaRPr lang="zh-CN" altLang="en-US"/>
        </a:p>
      </dgm:t>
    </dgm:pt>
    <dgm:pt modelId="{589CE5D4-674D-4402-A822-2A5EB284F5E6}">
      <dgm:prSet custT="1"/>
      <dgm:spPr/>
      <dgm:t>
        <a:bodyPr/>
        <a:lstStyle/>
        <a:p>
          <a:pPr algn="just" rtl="0"/>
          <a:r>
            <a:rPr lang="zh-CN" sz="2400" dirty="0" smtClean="0">
              <a:solidFill>
                <a:srgbClr val="FFFF00"/>
              </a:solidFill>
              <a:latin typeface="+mn-ea"/>
              <a:ea typeface="+mn-ea"/>
            </a:rPr>
            <a:t>虽然</a:t>
          </a:r>
          <a:r>
            <a:rPr lang="en-US" sz="2400" dirty="0" smtClean="0">
              <a:solidFill>
                <a:srgbClr val="FFFF00"/>
              </a:solidFill>
              <a:latin typeface="+mn-ea"/>
              <a:ea typeface="+mn-ea"/>
            </a:rPr>
            <a:t>JVM</a:t>
          </a:r>
          <a:r>
            <a:rPr lang="zh-CN" sz="2400" dirty="0" smtClean="0">
              <a:solidFill>
                <a:srgbClr val="FFFF00"/>
              </a:solidFill>
              <a:latin typeface="+mn-ea"/>
              <a:ea typeface="+mn-ea"/>
            </a:rPr>
            <a:t>的垃圾回收机制会定时清理缓存及关闭长时间不用的数据库连接，但是在一定时间内数据库连接达到一定数量，对数据库和服务器的影响还是很大的。所以，建议在每次操纵数据库结束后，及时使用</a:t>
          </a:r>
          <a:r>
            <a:rPr lang="en-US" sz="2400" dirty="0" smtClean="0">
              <a:solidFill>
                <a:srgbClr val="FFFF00"/>
              </a:solidFill>
              <a:latin typeface="+mn-ea"/>
              <a:ea typeface="+mn-ea"/>
            </a:rPr>
            <a:t>close()</a:t>
          </a:r>
          <a:r>
            <a:rPr lang="zh-CN" sz="2400" dirty="0" smtClean="0">
              <a:solidFill>
                <a:srgbClr val="FFFF00"/>
              </a:solidFill>
              <a:latin typeface="+mn-ea"/>
              <a:ea typeface="+mn-ea"/>
            </a:rPr>
            <a:t>方法来关闭数据库连接。</a:t>
          </a:r>
          <a:endParaRPr lang="zh-CN" sz="2400" dirty="0">
            <a:solidFill>
              <a:srgbClr val="FFFF00"/>
            </a:solidFill>
            <a:latin typeface="+mn-ea"/>
            <a:ea typeface="+mn-ea"/>
          </a:endParaRPr>
        </a:p>
      </dgm:t>
    </dgm:pt>
    <dgm:pt modelId="{7DA4EBAC-305C-4376-9967-84678702D4A7}" type="parTrans" cxnId="{2C4613C5-45DA-43C9-A9C2-FB53F1321B72}">
      <dgm:prSet/>
      <dgm:spPr/>
      <dgm:t>
        <a:bodyPr/>
        <a:lstStyle/>
        <a:p>
          <a:endParaRPr lang="zh-CN" altLang="en-US" sz="2400">
            <a:latin typeface="+mn-ea"/>
            <a:ea typeface="+mn-ea"/>
          </a:endParaRPr>
        </a:p>
      </dgm:t>
    </dgm:pt>
    <dgm:pt modelId="{0215F958-18D7-4CCC-92D7-2BADEAA4675F}" type="sibTrans" cxnId="{2C4613C5-45DA-43C9-A9C2-FB53F1321B72}">
      <dgm:prSet/>
      <dgm:spPr/>
      <dgm:t>
        <a:bodyPr/>
        <a:lstStyle/>
        <a:p>
          <a:endParaRPr lang="zh-CN" altLang="en-US" sz="2400">
            <a:latin typeface="+mn-ea"/>
            <a:ea typeface="+mn-ea"/>
          </a:endParaRPr>
        </a:p>
      </dgm:t>
    </dgm:pt>
    <dgm:pt modelId="{3876CFC8-CE78-4E1B-9FA5-35AEEA9C3AE3}" type="pres">
      <dgm:prSet presAssocID="{DB7BD2A2-8957-4068-8D21-0791EBC0D618}" presName="linear" presStyleCnt="0">
        <dgm:presLayoutVars>
          <dgm:animLvl val="lvl"/>
          <dgm:resizeHandles val="exact"/>
        </dgm:presLayoutVars>
      </dgm:prSet>
      <dgm:spPr/>
      <dgm:t>
        <a:bodyPr/>
        <a:lstStyle/>
        <a:p>
          <a:endParaRPr lang="zh-CN" altLang="en-US"/>
        </a:p>
      </dgm:t>
    </dgm:pt>
    <dgm:pt modelId="{F5D14DD3-2C38-4FBE-B730-4D13B8ADAAA0}" type="pres">
      <dgm:prSet presAssocID="{589CE5D4-674D-4402-A822-2A5EB284F5E6}" presName="parentText" presStyleLbl="node1" presStyleIdx="0" presStyleCnt="1">
        <dgm:presLayoutVars>
          <dgm:chMax val="0"/>
          <dgm:bulletEnabled val="1"/>
        </dgm:presLayoutVars>
      </dgm:prSet>
      <dgm:spPr/>
      <dgm:t>
        <a:bodyPr/>
        <a:lstStyle/>
        <a:p>
          <a:endParaRPr lang="zh-CN" altLang="en-US"/>
        </a:p>
      </dgm:t>
    </dgm:pt>
  </dgm:ptLst>
  <dgm:cxnLst>
    <dgm:cxn modelId="{2C4613C5-45DA-43C9-A9C2-FB53F1321B72}" srcId="{DB7BD2A2-8957-4068-8D21-0791EBC0D618}" destId="{589CE5D4-674D-4402-A822-2A5EB284F5E6}" srcOrd="0" destOrd="0" parTransId="{7DA4EBAC-305C-4376-9967-84678702D4A7}" sibTransId="{0215F958-18D7-4CCC-92D7-2BADEAA4675F}"/>
    <dgm:cxn modelId="{6D68926D-6FE0-4065-9167-402D4B75C67B}" type="presOf" srcId="{DB7BD2A2-8957-4068-8D21-0791EBC0D618}" destId="{3876CFC8-CE78-4E1B-9FA5-35AEEA9C3AE3}" srcOrd="0" destOrd="0" presId="urn:microsoft.com/office/officeart/2005/8/layout/vList2"/>
    <dgm:cxn modelId="{A794D65D-04CF-4541-B485-2FC4B923BC11}" type="presOf" srcId="{589CE5D4-674D-4402-A822-2A5EB284F5E6}" destId="{F5D14DD3-2C38-4FBE-B730-4D13B8ADAAA0}" srcOrd="0" destOrd="0" presId="urn:microsoft.com/office/officeart/2005/8/layout/vList2"/>
    <dgm:cxn modelId="{DDF6D002-4305-4D29-834C-A9E653A46398}" type="presParOf" srcId="{3876CFC8-CE78-4E1B-9FA5-35AEEA9C3AE3}" destId="{F5D14DD3-2C38-4FBE-B730-4D13B8ADAAA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69DDF30-D045-4B76-9D2A-0808D782EE4D}"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34D0A5DE-DE73-495C-A0A3-AA5801BF826F}">
      <dgm:prSet custT="1"/>
      <dgm:spPr/>
      <dgm:t>
        <a:bodyPr/>
        <a:lstStyle/>
        <a:p>
          <a:pPr rtl="0"/>
          <a:r>
            <a:rPr lang="en-US" sz="2400" b="1" dirty="0" smtClean="0">
              <a:solidFill>
                <a:srgbClr val="003300"/>
              </a:solidFill>
              <a:latin typeface="+mn-ea"/>
              <a:ea typeface="+mn-ea"/>
            </a:rPr>
            <a:t>JDBC</a:t>
          </a:r>
          <a:r>
            <a:rPr lang="zh-CN" sz="2400" b="1" dirty="0" smtClean="0">
              <a:solidFill>
                <a:srgbClr val="003300"/>
              </a:solidFill>
              <a:latin typeface="+mn-ea"/>
              <a:ea typeface="+mn-ea"/>
            </a:rPr>
            <a:t>由</a:t>
          </a:r>
          <a:r>
            <a:rPr lang="en-US" sz="2400" b="1" dirty="0" smtClean="0">
              <a:solidFill>
                <a:srgbClr val="003300"/>
              </a:solidFill>
              <a:latin typeface="+mn-ea"/>
              <a:ea typeface="+mn-ea"/>
            </a:rPr>
            <a:t>Java</a:t>
          </a:r>
          <a:r>
            <a:rPr lang="zh-CN" sz="2400" b="1" dirty="0" smtClean="0">
              <a:solidFill>
                <a:srgbClr val="003300"/>
              </a:solidFill>
              <a:latin typeface="+mn-ea"/>
              <a:ea typeface="+mn-ea"/>
            </a:rPr>
            <a:t>编写，支持多平台多种关系型数据库，可移植性好；</a:t>
          </a:r>
          <a:endParaRPr lang="en-US" altLang="zh-CN" sz="2400" b="1" dirty="0" smtClean="0">
            <a:solidFill>
              <a:srgbClr val="003300"/>
            </a:solidFill>
            <a:latin typeface="+mn-ea"/>
            <a:ea typeface="+mn-ea"/>
          </a:endParaRPr>
        </a:p>
        <a:p>
          <a:pPr rtl="0"/>
          <a:r>
            <a:rPr lang="en-US" sz="2400" b="1" dirty="0" smtClean="0">
              <a:solidFill>
                <a:srgbClr val="003300"/>
              </a:solidFill>
              <a:latin typeface="+mn-ea"/>
              <a:ea typeface="+mn-ea"/>
            </a:rPr>
            <a:t>JDBC API</a:t>
          </a:r>
          <a:r>
            <a:rPr lang="zh-CN" sz="2400" b="1" dirty="0" smtClean="0">
              <a:solidFill>
                <a:srgbClr val="003300"/>
              </a:solidFill>
              <a:latin typeface="+mn-ea"/>
              <a:ea typeface="+mn-ea"/>
            </a:rPr>
            <a:t>是面向对象的，常用方法可二次封装，代码重用性好；</a:t>
          </a:r>
          <a:endParaRPr lang="en-US" altLang="zh-CN" sz="2400" b="1" dirty="0" smtClean="0">
            <a:solidFill>
              <a:srgbClr val="003300"/>
            </a:solidFill>
            <a:latin typeface="+mn-ea"/>
            <a:ea typeface="+mn-ea"/>
          </a:endParaRPr>
        </a:p>
        <a:p>
          <a:pPr rtl="0"/>
          <a:r>
            <a:rPr lang="zh-CN" sz="2400" b="1" dirty="0" smtClean="0">
              <a:solidFill>
                <a:srgbClr val="003300"/>
              </a:solidFill>
              <a:latin typeface="+mn-ea"/>
              <a:ea typeface="+mn-ea"/>
            </a:rPr>
            <a:t>复杂的</a:t>
          </a:r>
          <a:r>
            <a:rPr lang="en-US" sz="2400" b="1" dirty="0" smtClean="0">
              <a:solidFill>
                <a:srgbClr val="003300"/>
              </a:solidFill>
              <a:latin typeface="+mn-ea"/>
              <a:ea typeface="+mn-ea"/>
            </a:rPr>
            <a:t>JDBC</a:t>
          </a:r>
          <a:r>
            <a:rPr lang="zh-CN" sz="2400" b="1" dirty="0" smtClean="0">
              <a:solidFill>
                <a:srgbClr val="003300"/>
              </a:solidFill>
              <a:latin typeface="+mn-ea"/>
              <a:ea typeface="+mn-ea"/>
            </a:rPr>
            <a:t>驱动程序不需软件开发者自己编写，工作效率高</a:t>
          </a:r>
          <a:r>
            <a:rPr lang="zh-CN" altLang="en-US" sz="2400" b="1" dirty="0" smtClean="0">
              <a:solidFill>
                <a:srgbClr val="003300"/>
              </a:solidFill>
              <a:latin typeface="+mn-ea"/>
              <a:ea typeface="+mn-ea"/>
            </a:rPr>
            <a:t>；</a:t>
          </a:r>
          <a:endParaRPr lang="zh-CN" sz="2400" dirty="0">
            <a:solidFill>
              <a:srgbClr val="003300"/>
            </a:solidFill>
            <a:latin typeface="+mn-ea"/>
            <a:ea typeface="+mn-ea"/>
          </a:endParaRPr>
        </a:p>
      </dgm:t>
    </dgm:pt>
    <dgm:pt modelId="{B811AC40-0B06-44EF-8FCD-54AC39062DA7}" type="parTrans" cxnId="{39DDF411-23A4-4CA0-A483-EF7F1A2498AE}">
      <dgm:prSet/>
      <dgm:spPr/>
      <dgm:t>
        <a:bodyPr/>
        <a:lstStyle/>
        <a:p>
          <a:endParaRPr lang="zh-CN" altLang="en-US" sz="2400">
            <a:solidFill>
              <a:srgbClr val="003300"/>
            </a:solidFill>
            <a:latin typeface="+mn-ea"/>
            <a:ea typeface="+mn-ea"/>
          </a:endParaRPr>
        </a:p>
      </dgm:t>
    </dgm:pt>
    <dgm:pt modelId="{E94971BD-7B91-4D7E-AF54-1349133C40B8}" type="sibTrans" cxnId="{39DDF411-23A4-4CA0-A483-EF7F1A2498AE}">
      <dgm:prSet/>
      <dgm:spPr/>
      <dgm:t>
        <a:bodyPr/>
        <a:lstStyle/>
        <a:p>
          <a:endParaRPr lang="zh-CN" altLang="en-US" sz="2400">
            <a:solidFill>
              <a:srgbClr val="003300"/>
            </a:solidFill>
            <a:latin typeface="+mn-ea"/>
            <a:ea typeface="+mn-ea"/>
          </a:endParaRPr>
        </a:p>
      </dgm:t>
    </dgm:pt>
    <dgm:pt modelId="{733B220A-2D40-4372-999A-9C64015595FA}">
      <dgm:prSet custT="1"/>
      <dgm:spPr/>
      <dgm:t>
        <a:bodyPr/>
        <a:lstStyle/>
        <a:p>
          <a:pPr rtl="0"/>
          <a:r>
            <a:rPr lang="en-US" sz="2400" b="1" dirty="0" smtClean="0">
              <a:solidFill>
                <a:srgbClr val="003300"/>
              </a:solidFill>
              <a:latin typeface="+mn-ea"/>
              <a:ea typeface="+mn-ea"/>
            </a:rPr>
            <a:t>JDBC</a:t>
          </a:r>
          <a:r>
            <a:rPr lang="zh-CN" sz="2400" b="1" dirty="0" smtClean="0">
              <a:solidFill>
                <a:srgbClr val="003300"/>
              </a:solidFill>
              <a:latin typeface="+mn-ea"/>
              <a:ea typeface="+mn-ea"/>
            </a:rPr>
            <a:t>不能直接访问数据库，必须依赖数据库厂商提供的驱动程序，因此访问速度会受到一定影响；</a:t>
          </a:r>
          <a:endParaRPr lang="en-US" altLang="zh-CN" sz="2400" b="1" dirty="0" smtClean="0">
            <a:solidFill>
              <a:srgbClr val="003300"/>
            </a:solidFill>
            <a:latin typeface="+mn-ea"/>
            <a:ea typeface="+mn-ea"/>
          </a:endParaRPr>
        </a:p>
        <a:p>
          <a:pPr rtl="0"/>
          <a:r>
            <a:rPr lang="en-US" sz="2400" b="1" dirty="0" smtClean="0">
              <a:solidFill>
                <a:srgbClr val="003300"/>
              </a:solidFill>
              <a:latin typeface="+mn-ea"/>
              <a:ea typeface="+mn-ea"/>
            </a:rPr>
            <a:t>JDBC API</a:t>
          </a:r>
          <a:r>
            <a:rPr lang="zh-CN" sz="2400" b="1" dirty="0" smtClean="0">
              <a:solidFill>
                <a:srgbClr val="003300"/>
              </a:solidFill>
              <a:latin typeface="+mn-ea"/>
              <a:ea typeface="+mn-ea"/>
            </a:rPr>
            <a:t>是面向对象的，但</a:t>
          </a:r>
          <a:r>
            <a:rPr lang="en-US" sz="2400" b="1" dirty="0" smtClean="0">
              <a:solidFill>
                <a:srgbClr val="003300"/>
              </a:solidFill>
              <a:latin typeface="+mn-ea"/>
              <a:ea typeface="+mn-ea"/>
            </a:rPr>
            <a:t>JDBC</a:t>
          </a:r>
          <a:r>
            <a:rPr lang="zh-CN" sz="2400" b="1" dirty="0" smtClean="0">
              <a:solidFill>
                <a:srgbClr val="003300"/>
              </a:solidFill>
              <a:latin typeface="+mn-ea"/>
              <a:ea typeface="+mn-ea"/>
            </a:rPr>
            <a:t>访问数据库还是面向关系的</a:t>
          </a:r>
          <a:r>
            <a:rPr lang="zh-CN" altLang="en-US" sz="2400" b="1" dirty="0" smtClean="0">
              <a:solidFill>
                <a:srgbClr val="003300"/>
              </a:solidFill>
              <a:latin typeface="+mn-ea"/>
              <a:ea typeface="+mn-ea"/>
            </a:rPr>
            <a:t>；</a:t>
          </a:r>
          <a:endParaRPr lang="zh-CN" sz="2400" dirty="0">
            <a:solidFill>
              <a:srgbClr val="003300"/>
            </a:solidFill>
            <a:latin typeface="+mn-ea"/>
            <a:ea typeface="+mn-ea"/>
          </a:endParaRPr>
        </a:p>
      </dgm:t>
    </dgm:pt>
    <dgm:pt modelId="{2863AACB-DDC5-4DFE-9BBD-19A116ADA169}" type="parTrans" cxnId="{D0306F92-A7C4-4EB9-9751-5D4BB21022AB}">
      <dgm:prSet/>
      <dgm:spPr/>
      <dgm:t>
        <a:bodyPr/>
        <a:lstStyle/>
        <a:p>
          <a:endParaRPr lang="zh-CN" altLang="en-US" sz="2400">
            <a:solidFill>
              <a:srgbClr val="003300"/>
            </a:solidFill>
            <a:latin typeface="+mn-ea"/>
            <a:ea typeface="+mn-ea"/>
          </a:endParaRPr>
        </a:p>
      </dgm:t>
    </dgm:pt>
    <dgm:pt modelId="{5E9946B4-C1B6-4D89-B4CC-B894D8D68420}" type="sibTrans" cxnId="{D0306F92-A7C4-4EB9-9751-5D4BB21022AB}">
      <dgm:prSet/>
      <dgm:spPr/>
      <dgm:t>
        <a:bodyPr/>
        <a:lstStyle/>
        <a:p>
          <a:endParaRPr lang="zh-CN" altLang="en-US" sz="2400">
            <a:solidFill>
              <a:srgbClr val="003300"/>
            </a:solidFill>
            <a:latin typeface="+mn-ea"/>
            <a:ea typeface="+mn-ea"/>
          </a:endParaRPr>
        </a:p>
      </dgm:t>
    </dgm:pt>
    <dgm:pt modelId="{0DE77FD6-C97F-4B89-94B0-1C94ECD6E40C}" type="pres">
      <dgm:prSet presAssocID="{169DDF30-D045-4B76-9D2A-0808D782EE4D}" presName="linear" presStyleCnt="0">
        <dgm:presLayoutVars>
          <dgm:animLvl val="lvl"/>
          <dgm:resizeHandles val="exact"/>
        </dgm:presLayoutVars>
      </dgm:prSet>
      <dgm:spPr/>
      <dgm:t>
        <a:bodyPr/>
        <a:lstStyle/>
        <a:p>
          <a:endParaRPr lang="zh-CN" altLang="en-US"/>
        </a:p>
      </dgm:t>
    </dgm:pt>
    <dgm:pt modelId="{726F8661-08A1-44C6-8967-1AD64DA3152B}" type="pres">
      <dgm:prSet presAssocID="{34D0A5DE-DE73-495C-A0A3-AA5801BF826F}" presName="parentText" presStyleLbl="node1" presStyleIdx="0" presStyleCnt="2">
        <dgm:presLayoutVars>
          <dgm:chMax val="0"/>
          <dgm:bulletEnabled val="1"/>
        </dgm:presLayoutVars>
      </dgm:prSet>
      <dgm:spPr/>
      <dgm:t>
        <a:bodyPr/>
        <a:lstStyle/>
        <a:p>
          <a:endParaRPr lang="zh-CN" altLang="en-US"/>
        </a:p>
      </dgm:t>
    </dgm:pt>
    <dgm:pt modelId="{A4F52C8F-B933-4EBC-9EB8-74B0FE7687BE}" type="pres">
      <dgm:prSet presAssocID="{E94971BD-7B91-4D7E-AF54-1349133C40B8}" presName="spacer" presStyleCnt="0"/>
      <dgm:spPr/>
    </dgm:pt>
    <dgm:pt modelId="{A9015B51-A0ED-484F-9C3B-3F0F7ECA04EB}" type="pres">
      <dgm:prSet presAssocID="{733B220A-2D40-4372-999A-9C64015595FA}" presName="parentText" presStyleLbl="node1" presStyleIdx="1" presStyleCnt="2">
        <dgm:presLayoutVars>
          <dgm:chMax val="0"/>
          <dgm:bulletEnabled val="1"/>
        </dgm:presLayoutVars>
      </dgm:prSet>
      <dgm:spPr/>
      <dgm:t>
        <a:bodyPr/>
        <a:lstStyle/>
        <a:p>
          <a:endParaRPr lang="zh-CN" altLang="en-US"/>
        </a:p>
      </dgm:t>
    </dgm:pt>
  </dgm:ptLst>
  <dgm:cxnLst>
    <dgm:cxn modelId="{39DDF411-23A4-4CA0-A483-EF7F1A2498AE}" srcId="{169DDF30-D045-4B76-9D2A-0808D782EE4D}" destId="{34D0A5DE-DE73-495C-A0A3-AA5801BF826F}" srcOrd="0" destOrd="0" parTransId="{B811AC40-0B06-44EF-8FCD-54AC39062DA7}" sibTransId="{E94971BD-7B91-4D7E-AF54-1349133C40B8}"/>
    <dgm:cxn modelId="{ED1F8645-4E74-4AA2-B3C5-70901BAAF386}" type="presOf" srcId="{733B220A-2D40-4372-999A-9C64015595FA}" destId="{A9015B51-A0ED-484F-9C3B-3F0F7ECA04EB}" srcOrd="0" destOrd="0" presId="urn:microsoft.com/office/officeart/2005/8/layout/vList2"/>
    <dgm:cxn modelId="{EBFD477F-02BC-4B3B-A953-75562609BF15}" type="presOf" srcId="{169DDF30-D045-4B76-9D2A-0808D782EE4D}" destId="{0DE77FD6-C97F-4B89-94B0-1C94ECD6E40C}" srcOrd="0" destOrd="0" presId="urn:microsoft.com/office/officeart/2005/8/layout/vList2"/>
    <dgm:cxn modelId="{D0306F92-A7C4-4EB9-9751-5D4BB21022AB}" srcId="{169DDF30-D045-4B76-9D2A-0808D782EE4D}" destId="{733B220A-2D40-4372-999A-9C64015595FA}" srcOrd="1" destOrd="0" parTransId="{2863AACB-DDC5-4DFE-9BBD-19A116ADA169}" sibTransId="{5E9946B4-C1B6-4D89-B4CC-B894D8D68420}"/>
    <dgm:cxn modelId="{D26A1C73-FAE8-45F3-8DEB-A9434827FE98}" type="presOf" srcId="{34D0A5DE-DE73-495C-A0A3-AA5801BF826F}" destId="{726F8661-08A1-44C6-8967-1AD64DA3152B}" srcOrd="0" destOrd="0" presId="urn:microsoft.com/office/officeart/2005/8/layout/vList2"/>
    <dgm:cxn modelId="{29E20E18-94BA-407E-80E0-2747F7C63DEC}" type="presParOf" srcId="{0DE77FD6-C97F-4B89-94B0-1C94ECD6E40C}" destId="{726F8661-08A1-44C6-8967-1AD64DA3152B}" srcOrd="0" destOrd="0" presId="urn:microsoft.com/office/officeart/2005/8/layout/vList2"/>
    <dgm:cxn modelId="{8C91EFB6-6106-4396-A928-BAF4784EE7AC}" type="presParOf" srcId="{0DE77FD6-C97F-4B89-94B0-1C94ECD6E40C}" destId="{A4F52C8F-B933-4EBC-9EB8-74B0FE7687BE}" srcOrd="1" destOrd="0" presId="urn:microsoft.com/office/officeart/2005/8/layout/vList2"/>
    <dgm:cxn modelId="{F51DC8F1-EABF-470C-A97D-E58738036FF4}" type="presParOf" srcId="{0DE77FD6-C97F-4B89-94B0-1C94ECD6E40C}" destId="{A9015B51-A0ED-484F-9C3B-3F0F7ECA04E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F1A19-6DC5-4B17-9FD5-552847730C21}"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403F528A-E728-4D31-89FD-E0AD3845466F}">
      <dgm:prSet custT="1"/>
      <dgm:spPr/>
      <dgm:t>
        <a:bodyPr/>
        <a:lstStyle/>
        <a:p>
          <a:pPr algn="l" rtl="0"/>
          <a:r>
            <a:rPr lang="en-US" sz="2400" b="0" dirty="0" smtClean="0">
              <a:latin typeface="+mn-ea"/>
              <a:ea typeface="+mn-ea"/>
            </a:rPr>
            <a:t>MySQL</a:t>
          </a:r>
          <a:r>
            <a:rPr lang="zh-CN" sz="2400" b="0" dirty="0" smtClean="0">
              <a:latin typeface="+mn-ea"/>
              <a:ea typeface="+mn-ea"/>
            </a:rPr>
            <a:t>由瑞典</a:t>
          </a:r>
          <a:r>
            <a:rPr lang="en-US" sz="2400" b="0" dirty="0" smtClean="0">
              <a:latin typeface="+mn-ea"/>
              <a:ea typeface="+mn-ea"/>
            </a:rPr>
            <a:t>MySQL AB</a:t>
          </a:r>
          <a:r>
            <a:rPr lang="zh-CN" sz="2400" b="0" dirty="0" smtClean="0">
              <a:latin typeface="+mn-ea"/>
              <a:ea typeface="+mn-ea"/>
            </a:rPr>
            <a:t>公司开发，目前属于</a:t>
          </a:r>
          <a:r>
            <a:rPr lang="en-US" sz="2400" b="0" dirty="0" smtClean="0">
              <a:latin typeface="+mn-ea"/>
              <a:ea typeface="+mn-ea"/>
            </a:rPr>
            <a:t>Oracle</a:t>
          </a:r>
          <a:r>
            <a:rPr lang="zh-CN" sz="2400" b="0" dirty="0" smtClean="0">
              <a:latin typeface="+mn-ea"/>
              <a:ea typeface="+mn-ea"/>
            </a:rPr>
            <a:t>旗下公司。</a:t>
          </a:r>
          <a:r>
            <a:rPr lang="zh-CN" altLang="en-US" sz="2400" b="0" dirty="0" smtClean="0">
              <a:latin typeface="+mn-ea"/>
              <a:ea typeface="+mn-ea"/>
            </a:rPr>
            <a:t>它</a:t>
          </a:r>
          <a:r>
            <a:rPr lang="zh-CN" sz="2400" b="0" dirty="0" smtClean="0">
              <a:latin typeface="+mn-ea"/>
              <a:ea typeface="+mn-ea"/>
            </a:rPr>
            <a:t>是目前最流行的关系型数据库管理系统之一，在</a:t>
          </a:r>
          <a:r>
            <a:rPr lang="en-US" sz="2400" b="0" dirty="0" smtClean="0">
              <a:latin typeface="+mn-ea"/>
              <a:ea typeface="+mn-ea"/>
            </a:rPr>
            <a:t>WEB</a:t>
          </a:r>
          <a:r>
            <a:rPr lang="zh-CN" sz="2400" b="0" dirty="0" smtClean="0">
              <a:latin typeface="+mn-ea"/>
              <a:ea typeface="+mn-ea"/>
            </a:rPr>
            <a:t>应用方面，</a:t>
          </a:r>
          <a:r>
            <a:rPr lang="en-US" sz="2400" b="0" dirty="0" smtClean="0">
              <a:latin typeface="+mn-ea"/>
              <a:ea typeface="+mn-ea"/>
            </a:rPr>
            <a:t>MySQL</a:t>
          </a:r>
          <a:r>
            <a:rPr lang="zh-CN" sz="2400" b="0" dirty="0" smtClean="0">
              <a:latin typeface="+mn-ea"/>
              <a:ea typeface="+mn-ea"/>
            </a:rPr>
            <a:t>也是最好的</a:t>
          </a:r>
          <a:r>
            <a:rPr lang="en-US" sz="2400" b="0" dirty="0" smtClean="0">
              <a:latin typeface="+mn-ea"/>
              <a:ea typeface="+mn-ea"/>
            </a:rPr>
            <a:t>RDBMS</a:t>
          </a:r>
          <a:r>
            <a:rPr lang="zh-CN" sz="2400" b="0" dirty="0" smtClean="0">
              <a:latin typeface="+mn-ea"/>
              <a:ea typeface="+mn-ea"/>
            </a:rPr>
            <a:t>应用软件之一。</a:t>
          </a:r>
          <a:endParaRPr lang="zh-CN" sz="2400" dirty="0">
            <a:latin typeface="+mn-ea"/>
            <a:ea typeface="+mn-ea"/>
          </a:endParaRPr>
        </a:p>
      </dgm:t>
    </dgm:pt>
    <dgm:pt modelId="{0DC00536-E727-4C89-AD4B-B7A6AFF191FC}" type="parTrans" cxnId="{D6AB10E4-DBFE-4EBF-91E8-B0457587E837}">
      <dgm:prSet/>
      <dgm:spPr/>
      <dgm:t>
        <a:bodyPr/>
        <a:lstStyle/>
        <a:p>
          <a:pPr algn="l"/>
          <a:endParaRPr lang="zh-CN" altLang="en-US" sz="2400">
            <a:latin typeface="+mn-ea"/>
            <a:ea typeface="+mn-ea"/>
          </a:endParaRPr>
        </a:p>
      </dgm:t>
    </dgm:pt>
    <dgm:pt modelId="{BC1E0DDF-BABB-4C68-AE1B-FDDB3CDDD134}" type="sibTrans" cxnId="{D6AB10E4-DBFE-4EBF-91E8-B0457587E837}">
      <dgm:prSet/>
      <dgm:spPr/>
      <dgm:t>
        <a:bodyPr/>
        <a:lstStyle/>
        <a:p>
          <a:pPr algn="l"/>
          <a:endParaRPr lang="zh-CN" altLang="en-US" sz="2400">
            <a:latin typeface="+mn-ea"/>
            <a:ea typeface="+mn-ea"/>
          </a:endParaRPr>
        </a:p>
      </dgm:t>
    </dgm:pt>
    <dgm:pt modelId="{6D46446E-40D1-4A08-B154-74BB51E96DB0}">
      <dgm:prSet custT="1"/>
      <dgm:spPr/>
      <dgm:t>
        <a:bodyPr/>
        <a:lstStyle/>
        <a:p>
          <a:pPr algn="l" rtl="0"/>
          <a:r>
            <a:rPr lang="en-US" sz="2400" b="0" dirty="0" smtClean="0">
              <a:latin typeface="+mn-ea"/>
              <a:ea typeface="+mn-ea"/>
            </a:rPr>
            <a:t>MySQL</a:t>
          </a:r>
          <a:r>
            <a:rPr lang="zh-CN" sz="2400" b="0" dirty="0" smtClean="0">
              <a:latin typeface="+mn-ea"/>
              <a:ea typeface="+mn-ea"/>
            </a:rPr>
            <a:t>中</a:t>
          </a:r>
          <a:r>
            <a:rPr lang="zh-CN" altLang="en-US" sz="2400" b="0" dirty="0" smtClean="0">
              <a:latin typeface="+mn-ea"/>
              <a:ea typeface="+mn-ea"/>
            </a:rPr>
            <a:t>所</a:t>
          </a:r>
          <a:r>
            <a:rPr lang="zh-CN" sz="2400" b="0" dirty="0" smtClean="0">
              <a:latin typeface="+mn-ea"/>
              <a:ea typeface="+mn-ea"/>
            </a:rPr>
            <a:t>使用的</a:t>
          </a:r>
          <a:r>
            <a:rPr lang="en-US" sz="2400" b="0" dirty="0" smtClean="0">
              <a:latin typeface="+mn-ea"/>
              <a:ea typeface="+mn-ea"/>
            </a:rPr>
            <a:t>SQL</a:t>
          </a:r>
          <a:r>
            <a:rPr lang="zh-CN" sz="2400" b="0" dirty="0" smtClean="0">
              <a:latin typeface="+mn-ea"/>
              <a:ea typeface="+mn-ea"/>
            </a:rPr>
            <a:t>语言是用于访问数据库的最常用标准化语言。</a:t>
          </a:r>
          <a:endParaRPr lang="zh-CN" sz="2400" dirty="0">
            <a:latin typeface="+mn-ea"/>
            <a:ea typeface="+mn-ea"/>
          </a:endParaRPr>
        </a:p>
      </dgm:t>
    </dgm:pt>
    <dgm:pt modelId="{9D3C2C84-3488-480C-85C0-9FDA316700EE}" type="parTrans" cxnId="{364EF2B0-8DCD-4CA3-8B9C-B17C241CF1B9}">
      <dgm:prSet/>
      <dgm:spPr/>
      <dgm:t>
        <a:bodyPr/>
        <a:lstStyle/>
        <a:p>
          <a:pPr algn="l"/>
          <a:endParaRPr lang="zh-CN" altLang="en-US" sz="2400">
            <a:latin typeface="+mn-ea"/>
            <a:ea typeface="+mn-ea"/>
          </a:endParaRPr>
        </a:p>
      </dgm:t>
    </dgm:pt>
    <dgm:pt modelId="{506DDA65-DA0C-40AD-BB02-B0C1156F3B8C}" type="sibTrans" cxnId="{364EF2B0-8DCD-4CA3-8B9C-B17C241CF1B9}">
      <dgm:prSet/>
      <dgm:spPr/>
      <dgm:t>
        <a:bodyPr/>
        <a:lstStyle/>
        <a:p>
          <a:pPr algn="l"/>
          <a:endParaRPr lang="zh-CN" altLang="en-US" sz="2400">
            <a:latin typeface="+mn-ea"/>
            <a:ea typeface="+mn-ea"/>
          </a:endParaRPr>
        </a:p>
      </dgm:t>
    </dgm:pt>
    <dgm:pt modelId="{7D5F62DE-F28B-491B-8C05-2A7C5B553D70}">
      <dgm:prSet custT="1"/>
      <dgm:spPr/>
      <dgm:t>
        <a:bodyPr/>
        <a:lstStyle/>
        <a:p>
          <a:pPr algn="l" rtl="0"/>
          <a:r>
            <a:rPr lang="en-US" sz="2400" b="0" smtClean="0">
              <a:latin typeface="+mn-ea"/>
              <a:ea typeface="+mn-ea"/>
            </a:rPr>
            <a:t>MySQL</a:t>
          </a:r>
          <a:r>
            <a:rPr lang="zh-CN" sz="2400" b="0" smtClean="0">
              <a:latin typeface="+mn-ea"/>
              <a:ea typeface="+mn-ea"/>
            </a:rPr>
            <a:t>体积小、速度快、灵活性高、总体拥有成本低，尤其是开放源码这一特点，一般中小型网站的开发都选择 </a:t>
          </a:r>
          <a:r>
            <a:rPr lang="en-US" sz="2400" b="0" smtClean="0">
              <a:latin typeface="+mn-ea"/>
              <a:ea typeface="+mn-ea"/>
            </a:rPr>
            <a:t>MySQL </a:t>
          </a:r>
          <a:r>
            <a:rPr lang="zh-CN" sz="2400" b="0" smtClean="0">
              <a:latin typeface="+mn-ea"/>
              <a:ea typeface="+mn-ea"/>
            </a:rPr>
            <a:t>作为网站数据库。</a:t>
          </a:r>
          <a:endParaRPr lang="zh-CN" sz="2400">
            <a:latin typeface="+mn-ea"/>
            <a:ea typeface="+mn-ea"/>
          </a:endParaRPr>
        </a:p>
      </dgm:t>
    </dgm:pt>
    <dgm:pt modelId="{60D55B06-BACE-4582-8929-1AC783A8F0FC}" type="parTrans" cxnId="{9522003C-B68C-48DC-8355-484FA6E357E0}">
      <dgm:prSet/>
      <dgm:spPr/>
      <dgm:t>
        <a:bodyPr/>
        <a:lstStyle/>
        <a:p>
          <a:pPr algn="l"/>
          <a:endParaRPr lang="zh-CN" altLang="en-US" sz="2400">
            <a:latin typeface="+mn-ea"/>
            <a:ea typeface="+mn-ea"/>
          </a:endParaRPr>
        </a:p>
      </dgm:t>
    </dgm:pt>
    <dgm:pt modelId="{704B9015-EE21-4504-AFFE-31315903B1B3}" type="sibTrans" cxnId="{9522003C-B68C-48DC-8355-484FA6E357E0}">
      <dgm:prSet/>
      <dgm:spPr/>
      <dgm:t>
        <a:bodyPr/>
        <a:lstStyle/>
        <a:p>
          <a:pPr algn="l"/>
          <a:endParaRPr lang="zh-CN" altLang="en-US" sz="2400">
            <a:latin typeface="+mn-ea"/>
            <a:ea typeface="+mn-ea"/>
          </a:endParaRPr>
        </a:p>
      </dgm:t>
    </dgm:pt>
    <dgm:pt modelId="{459CC589-2325-4089-BC2A-7C9936B25648}" type="pres">
      <dgm:prSet presAssocID="{D80F1A19-6DC5-4B17-9FD5-552847730C21}" presName="linear" presStyleCnt="0">
        <dgm:presLayoutVars>
          <dgm:animLvl val="lvl"/>
          <dgm:resizeHandles val="exact"/>
        </dgm:presLayoutVars>
      </dgm:prSet>
      <dgm:spPr/>
      <dgm:t>
        <a:bodyPr/>
        <a:lstStyle/>
        <a:p>
          <a:endParaRPr lang="zh-CN" altLang="en-US"/>
        </a:p>
      </dgm:t>
    </dgm:pt>
    <dgm:pt modelId="{126318C9-8D3A-48CA-860E-23940C622138}" type="pres">
      <dgm:prSet presAssocID="{403F528A-E728-4D31-89FD-E0AD3845466F}" presName="parentText" presStyleLbl="node1" presStyleIdx="0" presStyleCnt="3">
        <dgm:presLayoutVars>
          <dgm:chMax val="0"/>
          <dgm:bulletEnabled val="1"/>
        </dgm:presLayoutVars>
      </dgm:prSet>
      <dgm:spPr/>
      <dgm:t>
        <a:bodyPr/>
        <a:lstStyle/>
        <a:p>
          <a:endParaRPr lang="zh-CN" altLang="en-US"/>
        </a:p>
      </dgm:t>
    </dgm:pt>
    <dgm:pt modelId="{260CA125-94C7-46D5-A8CA-4B929B2FEF8D}" type="pres">
      <dgm:prSet presAssocID="{BC1E0DDF-BABB-4C68-AE1B-FDDB3CDDD134}" presName="spacer" presStyleCnt="0"/>
      <dgm:spPr/>
      <dgm:t>
        <a:bodyPr/>
        <a:lstStyle/>
        <a:p>
          <a:endParaRPr lang="zh-CN" altLang="en-US"/>
        </a:p>
      </dgm:t>
    </dgm:pt>
    <dgm:pt modelId="{83645B9D-62D4-41CF-9AAE-B84FFC351456}" type="pres">
      <dgm:prSet presAssocID="{6D46446E-40D1-4A08-B154-74BB51E96DB0}" presName="parentText" presStyleLbl="node1" presStyleIdx="1" presStyleCnt="3">
        <dgm:presLayoutVars>
          <dgm:chMax val="0"/>
          <dgm:bulletEnabled val="1"/>
        </dgm:presLayoutVars>
      </dgm:prSet>
      <dgm:spPr/>
      <dgm:t>
        <a:bodyPr/>
        <a:lstStyle/>
        <a:p>
          <a:endParaRPr lang="zh-CN" altLang="en-US"/>
        </a:p>
      </dgm:t>
    </dgm:pt>
    <dgm:pt modelId="{48B5059C-B76E-4E48-8E09-36DCFD08D018}" type="pres">
      <dgm:prSet presAssocID="{506DDA65-DA0C-40AD-BB02-B0C1156F3B8C}" presName="spacer" presStyleCnt="0"/>
      <dgm:spPr/>
      <dgm:t>
        <a:bodyPr/>
        <a:lstStyle/>
        <a:p>
          <a:endParaRPr lang="zh-CN" altLang="en-US"/>
        </a:p>
      </dgm:t>
    </dgm:pt>
    <dgm:pt modelId="{C51AD771-D908-4D4F-B6C5-83215316FF58}" type="pres">
      <dgm:prSet presAssocID="{7D5F62DE-F28B-491B-8C05-2A7C5B553D70}" presName="parentText" presStyleLbl="node1" presStyleIdx="2" presStyleCnt="3">
        <dgm:presLayoutVars>
          <dgm:chMax val="0"/>
          <dgm:bulletEnabled val="1"/>
        </dgm:presLayoutVars>
      </dgm:prSet>
      <dgm:spPr/>
      <dgm:t>
        <a:bodyPr/>
        <a:lstStyle/>
        <a:p>
          <a:endParaRPr lang="zh-CN" altLang="en-US"/>
        </a:p>
      </dgm:t>
    </dgm:pt>
  </dgm:ptLst>
  <dgm:cxnLst>
    <dgm:cxn modelId="{D6AB10E4-DBFE-4EBF-91E8-B0457587E837}" srcId="{D80F1A19-6DC5-4B17-9FD5-552847730C21}" destId="{403F528A-E728-4D31-89FD-E0AD3845466F}" srcOrd="0" destOrd="0" parTransId="{0DC00536-E727-4C89-AD4B-B7A6AFF191FC}" sibTransId="{BC1E0DDF-BABB-4C68-AE1B-FDDB3CDDD134}"/>
    <dgm:cxn modelId="{9522003C-B68C-48DC-8355-484FA6E357E0}" srcId="{D80F1A19-6DC5-4B17-9FD5-552847730C21}" destId="{7D5F62DE-F28B-491B-8C05-2A7C5B553D70}" srcOrd="2" destOrd="0" parTransId="{60D55B06-BACE-4582-8929-1AC783A8F0FC}" sibTransId="{704B9015-EE21-4504-AFFE-31315903B1B3}"/>
    <dgm:cxn modelId="{D4512801-1154-4A18-B25A-B42C91185077}" type="presOf" srcId="{D80F1A19-6DC5-4B17-9FD5-552847730C21}" destId="{459CC589-2325-4089-BC2A-7C9936B25648}" srcOrd="0" destOrd="0" presId="urn:microsoft.com/office/officeart/2005/8/layout/vList2"/>
    <dgm:cxn modelId="{4997CDEE-4E56-4E19-86E9-6216AB9D547A}" type="presOf" srcId="{403F528A-E728-4D31-89FD-E0AD3845466F}" destId="{126318C9-8D3A-48CA-860E-23940C622138}" srcOrd="0" destOrd="0" presId="urn:microsoft.com/office/officeart/2005/8/layout/vList2"/>
    <dgm:cxn modelId="{0911B82D-3E39-477F-A489-4902C43DF667}" type="presOf" srcId="{7D5F62DE-F28B-491B-8C05-2A7C5B553D70}" destId="{C51AD771-D908-4D4F-B6C5-83215316FF58}" srcOrd="0" destOrd="0" presId="urn:microsoft.com/office/officeart/2005/8/layout/vList2"/>
    <dgm:cxn modelId="{73C7F70F-1085-46AB-87ED-B724376539F7}" type="presOf" srcId="{6D46446E-40D1-4A08-B154-74BB51E96DB0}" destId="{83645B9D-62D4-41CF-9AAE-B84FFC351456}" srcOrd="0" destOrd="0" presId="urn:microsoft.com/office/officeart/2005/8/layout/vList2"/>
    <dgm:cxn modelId="{364EF2B0-8DCD-4CA3-8B9C-B17C241CF1B9}" srcId="{D80F1A19-6DC5-4B17-9FD5-552847730C21}" destId="{6D46446E-40D1-4A08-B154-74BB51E96DB0}" srcOrd="1" destOrd="0" parTransId="{9D3C2C84-3488-480C-85C0-9FDA316700EE}" sibTransId="{506DDA65-DA0C-40AD-BB02-B0C1156F3B8C}"/>
    <dgm:cxn modelId="{F00F358A-8C36-4668-9DAB-1A6437356BDA}" type="presParOf" srcId="{459CC589-2325-4089-BC2A-7C9936B25648}" destId="{126318C9-8D3A-48CA-860E-23940C622138}" srcOrd="0" destOrd="0" presId="urn:microsoft.com/office/officeart/2005/8/layout/vList2"/>
    <dgm:cxn modelId="{6F399D0F-15A0-4B58-B9EB-BDC0B6FD39C8}" type="presParOf" srcId="{459CC589-2325-4089-BC2A-7C9936B25648}" destId="{260CA125-94C7-46D5-A8CA-4B929B2FEF8D}" srcOrd="1" destOrd="0" presId="urn:microsoft.com/office/officeart/2005/8/layout/vList2"/>
    <dgm:cxn modelId="{1716E19D-4061-40C2-85B0-5F8771A87D79}" type="presParOf" srcId="{459CC589-2325-4089-BC2A-7C9936B25648}" destId="{83645B9D-62D4-41CF-9AAE-B84FFC351456}" srcOrd="2" destOrd="0" presId="urn:microsoft.com/office/officeart/2005/8/layout/vList2"/>
    <dgm:cxn modelId="{656A1EF0-0C71-4479-9789-F431D9822140}" type="presParOf" srcId="{459CC589-2325-4089-BC2A-7C9936B25648}" destId="{48B5059C-B76E-4E48-8E09-36DCFD08D018}" srcOrd="3" destOrd="0" presId="urn:microsoft.com/office/officeart/2005/8/layout/vList2"/>
    <dgm:cxn modelId="{F8F40413-E69D-4791-9F40-5D72E7D405B5}" type="presParOf" srcId="{459CC589-2325-4089-BC2A-7C9936B25648}" destId="{C51AD771-D908-4D4F-B6C5-83215316FF5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408C946-DBA8-4712-BBB9-3BD7514F061C}"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ED7600E4-0089-4C1F-AB98-4710C02F5585}">
      <dgm:prSet custT="1"/>
      <dgm:spPr/>
      <dgm:t>
        <a:bodyPr anchor="ctr" anchorCtr="0"/>
        <a:lstStyle/>
        <a:p>
          <a:pPr algn="ctr" rtl="0"/>
          <a:r>
            <a:rPr lang="en-US" altLang="zh-CN" sz="2400" b="1" i="0" baseline="0" dirty="0" smtClean="0">
              <a:solidFill>
                <a:srgbClr val="003300"/>
              </a:solidFill>
              <a:latin typeface="Tahoma" panose="020B0604030504040204" pitchFamily="34" charset="0"/>
              <a:ea typeface="宋体" panose="02010600030101010101" pitchFamily="2" charset="-122"/>
            </a:rPr>
            <a:t>Statement</a:t>
          </a:r>
          <a:r>
            <a:rPr lang="zh-CN" altLang="en-US" sz="2400" b="1" i="0" baseline="0" dirty="0" smtClean="0">
              <a:solidFill>
                <a:srgbClr val="003300"/>
              </a:solidFill>
              <a:latin typeface="Tahoma" panose="020B0604030504040204" pitchFamily="34" charset="0"/>
              <a:ea typeface="宋体" panose="02010600030101010101" pitchFamily="2" charset="-122"/>
            </a:rPr>
            <a:t>用法</a:t>
          </a:r>
          <a:endParaRPr lang="zh-CN" sz="2400" b="1" i="0" baseline="0" dirty="0">
            <a:solidFill>
              <a:srgbClr val="003300"/>
            </a:solidFill>
            <a:latin typeface="Tahoma" panose="020B0604030504040204" pitchFamily="34" charset="0"/>
            <a:ea typeface="宋体" panose="02010600030101010101" pitchFamily="2" charset="-122"/>
          </a:endParaRPr>
        </a:p>
      </dgm:t>
    </dgm:pt>
    <dgm:pt modelId="{979A135A-9871-46F1-BBCF-E33E674FEE3E}" type="parTrans" cxnId="{43B7C6A6-7B0F-4F6B-A53F-C5A8EEC1E587}">
      <dgm:prSet/>
      <dgm:spPr/>
      <dgm:t>
        <a:bodyPr/>
        <a:lstStyle/>
        <a:p>
          <a:endParaRPr lang="zh-CN" altLang="en-US" sz="2400" b="1" i="0" baseline="0">
            <a:solidFill>
              <a:srgbClr val="003300"/>
            </a:solidFill>
            <a:latin typeface="Tahoma" panose="020B0604030504040204" pitchFamily="34" charset="0"/>
            <a:ea typeface="宋体" panose="02010600030101010101" pitchFamily="2" charset="-122"/>
          </a:endParaRPr>
        </a:p>
      </dgm:t>
    </dgm:pt>
    <dgm:pt modelId="{70A7B7AC-3B8D-4254-A918-E1B1AB6CE844}" type="sibTrans" cxnId="{43B7C6A6-7B0F-4F6B-A53F-C5A8EEC1E587}">
      <dgm:prSet/>
      <dgm:spPr/>
      <dgm:t>
        <a:bodyPr/>
        <a:lstStyle/>
        <a:p>
          <a:endParaRPr lang="zh-CN" altLang="en-US" sz="2400" b="1" i="0" baseline="0">
            <a:solidFill>
              <a:srgbClr val="003300"/>
            </a:solidFill>
            <a:latin typeface="Tahoma" panose="020B0604030504040204" pitchFamily="34" charset="0"/>
            <a:ea typeface="宋体" panose="02010600030101010101" pitchFamily="2" charset="-122"/>
          </a:endParaRPr>
        </a:p>
      </dgm:t>
    </dgm:pt>
    <dgm:pt modelId="{DC28EEFA-B4F3-41A7-9BF4-49CCB5943FC9}">
      <dgm:prSet custT="1"/>
      <dgm:spPr/>
      <dgm:t>
        <a:bodyPr anchor="ctr" anchorCtr="0"/>
        <a:lstStyle/>
        <a:p>
          <a:pPr algn="l" rtl="0"/>
          <a:r>
            <a:rPr lang="zh-CN" altLang="en-US" sz="2400" b="1" i="0" baseline="0" dirty="0" smtClean="0">
              <a:solidFill>
                <a:srgbClr val="003300"/>
              </a:solidFill>
              <a:latin typeface="Tahoma" panose="020B0604030504040204" pitchFamily="34" charset="0"/>
              <a:ea typeface="宋体" panose="02010600030101010101" pitchFamily="2" charset="-122"/>
            </a:rPr>
            <a:t>（</a:t>
          </a:r>
          <a:r>
            <a:rPr lang="en-US" altLang="zh-CN" sz="2400" b="1" i="0" baseline="0" dirty="0" smtClean="0">
              <a:solidFill>
                <a:srgbClr val="003300"/>
              </a:solidFill>
              <a:latin typeface="Tahoma" panose="020B0604030504040204" pitchFamily="34" charset="0"/>
              <a:ea typeface="宋体" panose="02010600030101010101" pitchFamily="2" charset="-122"/>
            </a:rPr>
            <a:t>1</a:t>
          </a:r>
          <a:r>
            <a:rPr lang="zh-CN" altLang="en-US" sz="2400" b="1" i="0" baseline="0" dirty="0" smtClean="0">
              <a:solidFill>
                <a:srgbClr val="003300"/>
              </a:solidFill>
              <a:latin typeface="Tahoma" panose="020B0604030504040204" pitchFamily="34" charset="0"/>
              <a:ea typeface="宋体" panose="02010600030101010101" pitchFamily="2" charset="-122"/>
            </a:rPr>
            <a:t>）</a:t>
          </a:r>
          <a:r>
            <a:rPr lang="en-US" altLang="zh-CN" sz="2400" b="1" i="0" baseline="0" dirty="0" smtClean="0">
              <a:solidFill>
                <a:srgbClr val="003300"/>
              </a:solidFill>
              <a:latin typeface="Tahoma" panose="020B0604030504040204" pitchFamily="34" charset="0"/>
              <a:ea typeface="宋体" panose="02010600030101010101" pitchFamily="2" charset="-122"/>
            </a:rPr>
            <a:t>Statement</a:t>
          </a:r>
          <a:r>
            <a:rPr lang="zh-CN" altLang="en-US" sz="2400" b="1" i="0" baseline="0" dirty="0" smtClean="0">
              <a:solidFill>
                <a:srgbClr val="003300"/>
              </a:solidFill>
              <a:latin typeface="Tahoma" panose="020B0604030504040204" pitchFamily="34" charset="0"/>
              <a:ea typeface="宋体" panose="02010600030101010101" pitchFamily="2" charset="-122"/>
            </a:rPr>
            <a:t>：执行静态</a:t>
          </a:r>
          <a:r>
            <a:rPr lang="en-US" altLang="zh-CN" sz="2400" b="1" i="0" baseline="0" dirty="0" smtClean="0">
              <a:solidFill>
                <a:srgbClr val="003300"/>
              </a:solidFill>
              <a:latin typeface="Tahoma" panose="020B0604030504040204" pitchFamily="34" charset="0"/>
              <a:ea typeface="宋体" panose="02010600030101010101" pitchFamily="2" charset="-122"/>
            </a:rPr>
            <a:t>SQL</a:t>
          </a:r>
          <a:r>
            <a:rPr lang="zh-CN" altLang="en-US" sz="2400" b="1" i="0" baseline="0" dirty="0" smtClean="0">
              <a:solidFill>
                <a:srgbClr val="003300"/>
              </a:solidFill>
              <a:latin typeface="Tahoma" panose="020B0604030504040204" pitchFamily="34" charset="0"/>
              <a:ea typeface="宋体" panose="02010600030101010101" pitchFamily="2" charset="-122"/>
            </a:rPr>
            <a:t>语句</a:t>
          </a:r>
          <a:endParaRPr lang="zh-CN" sz="2400" b="1" i="0" baseline="0" dirty="0">
            <a:solidFill>
              <a:srgbClr val="003300"/>
            </a:solidFill>
            <a:latin typeface="Tahoma" panose="020B0604030504040204" pitchFamily="34" charset="0"/>
            <a:ea typeface="宋体" panose="02010600030101010101" pitchFamily="2" charset="-122"/>
          </a:endParaRPr>
        </a:p>
      </dgm:t>
    </dgm:pt>
    <dgm:pt modelId="{268C39E5-69E8-4B86-9DD3-F6E7CA83C375}" type="parTrans" cxnId="{11646518-0EC6-45F3-8970-5F687CB7BA3B}">
      <dgm:prSet/>
      <dgm:spPr/>
      <dgm:t>
        <a:bodyPr/>
        <a:lstStyle/>
        <a:p>
          <a:endParaRPr lang="zh-CN" altLang="en-US" sz="2400" b="1" i="0" baseline="0">
            <a:solidFill>
              <a:srgbClr val="003300"/>
            </a:solidFill>
            <a:latin typeface="Tahoma" panose="020B0604030504040204" pitchFamily="34" charset="0"/>
            <a:ea typeface="宋体" panose="02010600030101010101" pitchFamily="2" charset="-122"/>
          </a:endParaRPr>
        </a:p>
      </dgm:t>
    </dgm:pt>
    <dgm:pt modelId="{8417EEF2-ABE4-42A9-9580-5AF303B9D6FD}" type="sibTrans" cxnId="{11646518-0EC6-45F3-8970-5F687CB7BA3B}">
      <dgm:prSet/>
      <dgm:spPr/>
      <dgm:t>
        <a:bodyPr/>
        <a:lstStyle/>
        <a:p>
          <a:endParaRPr lang="zh-CN" altLang="en-US" sz="2400" b="1" i="0" baseline="0">
            <a:solidFill>
              <a:srgbClr val="003300"/>
            </a:solidFill>
            <a:latin typeface="Tahoma" panose="020B0604030504040204" pitchFamily="34" charset="0"/>
            <a:ea typeface="宋体" panose="02010600030101010101" pitchFamily="2" charset="-122"/>
          </a:endParaRPr>
        </a:p>
      </dgm:t>
    </dgm:pt>
    <dgm:pt modelId="{EA895DCD-3200-4E4B-9E19-3DF248C5074E}">
      <dgm:prSet custT="1"/>
      <dgm:spPr/>
      <dgm:t>
        <a:bodyPr anchor="ctr" anchorCtr="0"/>
        <a:lstStyle/>
        <a:p>
          <a:pPr rtl="0"/>
          <a:r>
            <a:rPr lang="zh-CN" altLang="en-US" sz="2400" b="1" i="0" baseline="0" dirty="0" smtClean="0">
              <a:solidFill>
                <a:srgbClr val="FF0000"/>
              </a:solidFill>
              <a:latin typeface="Tahoma" panose="020B0604030504040204" pitchFamily="34" charset="0"/>
              <a:ea typeface="宋体" panose="02010600030101010101" pitchFamily="2" charset="-122"/>
            </a:rPr>
            <a:t>（</a:t>
          </a:r>
          <a:r>
            <a:rPr lang="en-US" altLang="zh-CN" sz="2400" b="1" i="0" baseline="0" dirty="0" smtClean="0">
              <a:solidFill>
                <a:srgbClr val="FF0000"/>
              </a:solidFill>
              <a:latin typeface="Tahoma" panose="020B0604030504040204" pitchFamily="34" charset="0"/>
              <a:ea typeface="宋体" panose="02010600030101010101" pitchFamily="2" charset="-122"/>
            </a:rPr>
            <a:t>2</a:t>
          </a:r>
          <a:r>
            <a:rPr lang="zh-CN" altLang="en-US" sz="2400" b="1" i="0" baseline="0" dirty="0" smtClean="0">
              <a:solidFill>
                <a:srgbClr val="FF0000"/>
              </a:solidFill>
              <a:latin typeface="Tahoma" panose="020B0604030504040204" pitchFamily="34" charset="0"/>
              <a:ea typeface="宋体" panose="02010600030101010101" pitchFamily="2" charset="-122"/>
            </a:rPr>
            <a:t>）</a:t>
          </a:r>
          <a:r>
            <a:rPr lang="en-US" altLang="zh-CN" sz="2400" b="1" i="0" baseline="0" dirty="0" err="1" smtClean="0">
              <a:solidFill>
                <a:srgbClr val="FF0000"/>
              </a:solidFill>
              <a:latin typeface="Tahoma" panose="020B0604030504040204" pitchFamily="34" charset="0"/>
              <a:ea typeface="宋体" panose="02010600030101010101" pitchFamily="2" charset="-122"/>
            </a:rPr>
            <a:t>PreparedStatement</a:t>
          </a:r>
          <a:r>
            <a:rPr lang="zh-CN" altLang="en-US" sz="2400" b="1" i="0" baseline="0" dirty="0" smtClean="0">
              <a:solidFill>
                <a:srgbClr val="FF0000"/>
              </a:solidFill>
              <a:latin typeface="Tahoma" panose="020B0604030504040204" pitchFamily="34" charset="0"/>
              <a:ea typeface="宋体" panose="02010600030101010101" pitchFamily="2" charset="-122"/>
            </a:rPr>
            <a:t>：执行动态</a:t>
          </a:r>
          <a:r>
            <a:rPr lang="en-US" altLang="zh-CN" sz="2400" b="1" i="0" baseline="0" dirty="0" smtClean="0">
              <a:solidFill>
                <a:srgbClr val="FF0000"/>
              </a:solidFill>
              <a:latin typeface="Tahoma" panose="020B0604030504040204" pitchFamily="34" charset="0"/>
              <a:ea typeface="宋体" panose="02010600030101010101" pitchFamily="2" charset="-122"/>
            </a:rPr>
            <a:t>SQL</a:t>
          </a:r>
          <a:r>
            <a:rPr lang="zh-CN" altLang="en-US" sz="2400" b="1" i="0" baseline="0" dirty="0" smtClean="0">
              <a:solidFill>
                <a:srgbClr val="FF0000"/>
              </a:solidFill>
              <a:latin typeface="Tahoma" panose="020B0604030504040204" pitchFamily="34" charset="0"/>
              <a:ea typeface="宋体" panose="02010600030101010101" pitchFamily="2" charset="-122"/>
            </a:rPr>
            <a:t>语句</a:t>
          </a:r>
          <a:endParaRPr lang="en-US" altLang="zh-CN" sz="2400" b="1" i="0" baseline="0" dirty="0" smtClean="0">
            <a:solidFill>
              <a:srgbClr val="FF0000"/>
            </a:solidFill>
            <a:latin typeface="Tahoma" panose="020B0604030504040204" pitchFamily="34" charset="0"/>
            <a:ea typeface="宋体" panose="02010600030101010101" pitchFamily="2" charset="-122"/>
          </a:endParaRPr>
        </a:p>
      </dgm:t>
    </dgm:pt>
    <dgm:pt modelId="{6AC2FA74-D673-4E8A-8CC9-268BB512A3D2}" type="parTrans" cxnId="{B47AC96F-71BC-4B6D-AB1A-ECFBD43D997D}">
      <dgm:prSet/>
      <dgm:spPr/>
      <dgm:t>
        <a:bodyPr/>
        <a:lstStyle/>
        <a:p>
          <a:endParaRPr lang="zh-CN" altLang="en-US" sz="2400" b="1" i="0" baseline="0">
            <a:solidFill>
              <a:srgbClr val="003300"/>
            </a:solidFill>
            <a:latin typeface="Tahoma" panose="020B0604030504040204" pitchFamily="34" charset="0"/>
            <a:ea typeface="宋体" panose="02010600030101010101" pitchFamily="2" charset="-122"/>
          </a:endParaRPr>
        </a:p>
      </dgm:t>
    </dgm:pt>
    <dgm:pt modelId="{0B217967-62B5-41E1-A7C6-2E159F683885}" type="sibTrans" cxnId="{B47AC96F-71BC-4B6D-AB1A-ECFBD43D997D}">
      <dgm:prSet/>
      <dgm:spPr/>
      <dgm:t>
        <a:bodyPr/>
        <a:lstStyle/>
        <a:p>
          <a:endParaRPr lang="zh-CN" altLang="en-US" sz="2400" b="1" i="0" baseline="0">
            <a:solidFill>
              <a:srgbClr val="003300"/>
            </a:solidFill>
            <a:latin typeface="Tahoma" panose="020B0604030504040204" pitchFamily="34" charset="0"/>
            <a:ea typeface="宋体" panose="02010600030101010101" pitchFamily="2" charset="-122"/>
          </a:endParaRPr>
        </a:p>
      </dgm:t>
    </dgm:pt>
    <dgm:pt modelId="{27EF620F-264D-4C93-B676-13E479B11F96}">
      <dgm:prSet custT="1"/>
      <dgm:spPr/>
      <dgm:t>
        <a:bodyPr anchor="ctr" anchorCtr="0"/>
        <a:lstStyle/>
        <a:p>
          <a:pPr rtl="0"/>
          <a:r>
            <a:rPr lang="zh-CN" altLang="en-US" sz="2400" b="1" i="0" baseline="0" dirty="0" smtClean="0">
              <a:solidFill>
                <a:srgbClr val="003300"/>
              </a:solidFill>
              <a:latin typeface="Tahoma" panose="020B0604030504040204" pitchFamily="34" charset="0"/>
              <a:ea typeface="宋体" panose="02010600030101010101" pitchFamily="2" charset="-122"/>
            </a:rPr>
            <a:t>（</a:t>
          </a:r>
          <a:r>
            <a:rPr lang="en-US" altLang="zh-CN" sz="2400" b="1" i="0" baseline="0" dirty="0" smtClean="0">
              <a:solidFill>
                <a:srgbClr val="003300"/>
              </a:solidFill>
              <a:latin typeface="Tahoma" panose="020B0604030504040204" pitchFamily="34" charset="0"/>
              <a:ea typeface="宋体" panose="02010600030101010101" pitchFamily="2" charset="-122"/>
            </a:rPr>
            <a:t>3</a:t>
          </a:r>
          <a:r>
            <a:rPr lang="zh-CN" altLang="en-US" sz="2400" b="1" i="0" baseline="0" dirty="0" smtClean="0">
              <a:solidFill>
                <a:srgbClr val="003300"/>
              </a:solidFill>
              <a:latin typeface="Tahoma" panose="020B0604030504040204" pitchFamily="34" charset="0"/>
              <a:ea typeface="宋体" panose="02010600030101010101" pitchFamily="2" charset="-122"/>
            </a:rPr>
            <a:t>）</a:t>
          </a:r>
          <a:r>
            <a:rPr lang="en-US" altLang="zh-CN" sz="2400" b="1" i="0" baseline="0" dirty="0" err="1" smtClean="0">
              <a:solidFill>
                <a:srgbClr val="003300"/>
              </a:solidFill>
              <a:latin typeface="Tahoma" panose="020B0604030504040204" pitchFamily="34" charset="0"/>
              <a:ea typeface="宋体" panose="02010600030101010101" pitchFamily="2" charset="-122"/>
            </a:rPr>
            <a:t>CallableStatement</a:t>
          </a:r>
          <a:r>
            <a:rPr lang="zh-CN" altLang="en-US" sz="2400" b="1" i="0" baseline="0" dirty="0" smtClean="0">
              <a:solidFill>
                <a:srgbClr val="003300"/>
              </a:solidFill>
              <a:latin typeface="Tahoma" panose="020B0604030504040204" pitchFamily="34" charset="0"/>
              <a:ea typeface="宋体" panose="02010600030101010101" pitchFamily="2" charset="-122"/>
            </a:rPr>
            <a:t>：执行数据库存储过程</a:t>
          </a:r>
          <a:endParaRPr lang="en-US" altLang="zh-CN" sz="2400" b="1" i="0" baseline="0" dirty="0" smtClean="0">
            <a:solidFill>
              <a:srgbClr val="003300"/>
            </a:solidFill>
            <a:latin typeface="Tahoma" panose="020B0604030504040204" pitchFamily="34" charset="0"/>
            <a:ea typeface="宋体" panose="02010600030101010101" pitchFamily="2" charset="-122"/>
          </a:endParaRPr>
        </a:p>
        <a:p>
          <a:pPr rtl="0"/>
          <a:endParaRPr lang="zh-CN" sz="2400" b="1" i="0" baseline="0" dirty="0">
            <a:solidFill>
              <a:srgbClr val="003300"/>
            </a:solidFill>
            <a:latin typeface="Tahoma" panose="020B0604030504040204" pitchFamily="34" charset="0"/>
            <a:ea typeface="宋体" panose="02010600030101010101" pitchFamily="2" charset="-122"/>
          </a:endParaRPr>
        </a:p>
      </dgm:t>
    </dgm:pt>
    <dgm:pt modelId="{3AAF7B63-E8BE-47F5-90D9-5A184E4FD8E4}" type="parTrans" cxnId="{9DEB6F7A-FF5E-4ADC-B419-F9F17C148C4D}">
      <dgm:prSet/>
      <dgm:spPr/>
      <dgm:t>
        <a:bodyPr/>
        <a:lstStyle/>
        <a:p>
          <a:endParaRPr lang="zh-CN" altLang="en-US" sz="2400" b="1" i="0" baseline="0">
            <a:solidFill>
              <a:srgbClr val="003300"/>
            </a:solidFill>
            <a:latin typeface="Tahoma" panose="020B0604030504040204" pitchFamily="34" charset="0"/>
            <a:ea typeface="宋体" panose="02010600030101010101" pitchFamily="2" charset="-122"/>
          </a:endParaRPr>
        </a:p>
      </dgm:t>
    </dgm:pt>
    <dgm:pt modelId="{07C523D2-460C-49FB-A2BF-2F7D0655B3D0}" type="sibTrans" cxnId="{9DEB6F7A-FF5E-4ADC-B419-F9F17C148C4D}">
      <dgm:prSet/>
      <dgm:spPr/>
      <dgm:t>
        <a:bodyPr/>
        <a:lstStyle/>
        <a:p>
          <a:endParaRPr lang="zh-CN" altLang="en-US" sz="2400" b="1" i="0" baseline="0">
            <a:solidFill>
              <a:srgbClr val="003300"/>
            </a:solidFill>
            <a:latin typeface="Tahoma" panose="020B0604030504040204" pitchFamily="34" charset="0"/>
            <a:ea typeface="宋体" panose="02010600030101010101" pitchFamily="2" charset="-122"/>
          </a:endParaRPr>
        </a:p>
      </dgm:t>
    </dgm:pt>
    <dgm:pt modelId="{A0ACC50E-68B6-4008-A598-62101E37F625}" type="pres">
      <dgm:prSet presAssocID="{E408C946-DBA8-4712-BBB9-3BD7514F061C}" presName="vert0" presStyleCnt="0">
        <dgm:presLayoutVars>
          <dgm:dir/>
          <dgm:animOne val="branch"/>
          <dgm:animLvl val="lvl"/>
        </dgm:presLayoutVars>
      </dgm:prSet>
      <dgm:spPr/>
      <dgm:t>
        <a:bodyPr/>
        <a:lstStyle/>
        <a:p>
          <a:endParaRPr lang="zh-CN" altLang="en-US"/>
        </a:p>
      </dgm:t>
    </dgm:pt>
    <dgm:pt modelId="{8FCE8CA8-1F70-49FF-863A-DB515E8739A2}" type="pres">
      <dgm:prSet presAssocID="{ED7600E4-0089-4C1F-AB98-4710C02F5585}" presName="thickLine" presStyleLbl="alignNode1" presStyleIdx="0" presStyleCnt="1"/>
      <dgm:spPr/>
    </dgm:pt>
    <dgm:pt modelId="{000243FA-5CD0-4768-B4AD-ADF8C4C06FA4}" type="pres">
      <dgm:prSet presAssocID="{ED7600E4-0089-4C1F-AB98-4710C02F5585}" presName="horz1" presStyleCnt="0"/>
      <dgm:spPr/>
    </dgm:pt>
    <dgm:pt modelId="{E503A9BA-4382-4956-A638-FED3CA7977FD}" type="pres">
      <dgm:prSet presAssocID="{ED7600E4-0089-4C1F-AB98-4710C02F5585}" presName="tx1" presStyleLbl="revTx" presStyleIdx="0" presStyleCnt="4" custScaleX="105444"/>
      <dgm:spPr/>
      <dgm:t>
        <a:bodyPr/>
        <a:lstStyle/>
        <a:p>
          <a:endParaRPr lang="zh-CN" altLang="en-US"/>
        </a:p>
      </dgm:t>
    </dgm:pt>
    <dgm:pt modelId="{28070769-29E1-4B76-83E2-B64E94013F3C}" type="pres">
      <dgm:prSet presAssocID="{ED7600E4-0089-4C1F-AB98-4710C02F5585}" presName="vert1" presStyleCnt="0"/>
      <dgm:spPr/>
    </dgm:pt>
    <dgm:pt modelId="{82739F2F-5E9C-49F4-BC4C-51F13F180AB2}" type="pres">
      <dgm:prSet presAssocID="{DC28EEFA-B4F3-41A7-9BF4-49CCB5943FC9}" presName="vertSpace2a" presStyleCnt="0"/>
      <dgm:spPr/>
    </dgm:pt>
    <dgm:pt modelId="{EDB5D844-38DD-4560-B89E-FFD1B93B485B}" type="pres">
      <dgm:prSet presAssocID="{DC28EEFA-B4F3-41A7-9BF4-49CCB5943FC9}" presName="horz2" presStyleCnt="0"/>
      <dgm:spPr/>
    </dgm:pt>
    <dgm:pt modelId="{5B150DAB-D415-4548-AA69-98848794F159}" type="pres">
      <dgm:prSet presAssocID="{DC28EEFA-B4F3-41A7-9BF4-49CCB5943FC9}" presName="horzSpace2" presStyleCnt="0"/>
      <dgm:spPr/>
    </dgm:pt>
    <dgm:pt modelId="{1254F14C-2BBD-4B01-9ABA-1B14770B9F8E}" type="pres">
      <dgm:prSet presAssocID="{DC28EEFA-B4F3-41A7-9BF4-49CCB5943FC9}" presName="tx2" presStyleLbl="revTx" presStyleIdx="1" presStyleCnt="4"/>
      <dgm:spPr/>
      <dgm:t>
        <a:bodyPr/>
        <a:lstStyle/>
        <a:p>
          <a:endParaRPr lang="zh-CN" altLang="en-US"/>
        </a:p>
      </dgm:t>
    </dgm:pt>
    <dgm:pt modelId="{C367415E-69B1-447B-BFC7-B206D589DD0B}" type="pres">
      <dgm:prSet presAssocID="{DC28EEFA-B4F3-41A7-9BF4-49CCB5943FC9}" presName="vert2" presStyleCnt="0"/>
      <dgm:spPr/>
    </dgm:pt>
    <dgm:pt modelId="{BD388225-A1A1-4708-8E67-4F82F0856B2F}" type="pres">
      <dgm:prSet presAssocID="{DC28EEFA-B4F3-41A7-9BF4-49CCB5943FC9}" presName="thinLine2b" presStyleLbl="callout" presStyleIdx="0" presStyleCnt="3"/>
      <dgm:spPr/>
    </dgm:pt>
    <dgm:pt modelId="{8B449508-7E10-438F-9071-34DDD7070B44}" type="pres">
      <dgm:prSet presAssocID="{DC28EEFA-B4F3-41A7-9BF4-49CCB5943FC9}" presName="vertSpace2b" presStyleCnt="0"/>
      <dgm:spPr/>
    </dgm:pt>
    <dgm:pt modelId="{B17ECF4D-6AE3-4138-8247-73B60A92C88B}" type="pres">
      <dgm:prSet presAssocID="{EA895DCD-3200-4E4B-9E19-3DF248C5074E}" presName="horz2" presStyleCnt="0"/>
      <dgm:spPr/>
    </dgm:pt>
    <dgm:pt modelId="{59F59B82-C965-4B63-BC35-E0E2538D4691}" type="pres">
      <dgm:prSet presAssocID="{EA895DCD-3200-4E4B-9E19-3DF248C5074E}" presName="horzSpace2" presStyleCnt="0"/>
      <dgm:spPr/>
    </dgm:pt>
    <dgm:pt modelId="{8A9480C1-EA16-451D-97DB-9F622AD588ED}" type="pres">
      <dgm:prSet presAssocID="{EA895DCD-3200-4E4B-9E19-3DF248C5074E}" presName="tx2" presStyleLbl="revTx" presStyleIdx="2" presStyleCnt="4"/>
      <dgm:spPr/>
      <dgm:t>
        <a:bodyPr/>
        <a:lstStyle/>
        <a:p>
          <a:endParaRPr lang="zh-CN" altLang="en-US"/>
        </a:p>
      </dgm:t>
    </dgm:pt>
    <dgm:pt modelId="{4A9AD2FC-2E9D-42E0-A12E-FB9EC3274B26}" type="pres">
      <dgm:prSet presAssocID="{EA895DCD-3200-4E4B-9E19-3DF248C5074E}" presName="vert2" presStyleCnt="0"/>
      <dgm:spPr/>
    </dgm:pt>
    <dgm:pt modelId="{80EBF608-A77A-4ADB-9D7D-7F6A8BAD0908}" type="pres">
      <dgm:prSet presAssocID="{EA895DCD-3200-4E4B-9E19-3DF248C5074E}" presName="thinLine2b" presStyleLbl="callout" presStyleIdx="1" presStyleCnt="3"/>
      <dgm:spPr/>
    </dgm:pt>
    <dgm:pt modelId="{85A141F7-2EA4-4DB4-8A39-8D72B70B7254}" type="pres">
      <dgm:prSet presAssocID="{EA895DCD-3200-4E4B-9E19-3DF248C5074E}" presName="vertSpace2b" presStyleCnt="0"/>
      <dgm:spPr/>
    </dgm:pt>
    <dgm:pt modelId="{6A34FB02-8FF9-4A2E-ACC4-8CF454CE1233}" type="pres">
      <dgm:prSet presAssocID="{27EF620F-264D-4C93-B676-13E479B11F96}" presName="horz2" presStyleCnt="0"/>
      <dgm:spPr/>
    </dgm:pt>
    <dgm:pt modelId="{DF7E2755-B9DD-4C85-91A1-4B6A85241CA3}" type="pres">
      <dgm:prSet presAssocID="{27EF620F-264D-4C93-B676-13E479B11F96}" presName="horzSpace2" presStyleCnt="0"/>
      <dgm:spPr/>
    </dgm:pt>
    <dgm:pt modelId="{59B0223D-B03D-4088-8460-6E92AFFFB58D}" type="pres">
      <dgm:prSet presAssocID="{27EF620F-264D-4C93-B676-13E479B11F96}" presName="tx2" presStyleLbl="revTx" presStyleIdx="3" presStyleCnt="4"/>
      <dgm:spPr/>
      <dgm:t>
        <a:bodyPr/>
        <a:lstStyle/>
        <a:p>
          <a:endParaRPr lang="zh-CN" altLang="en-US"/>
        </a:p>
      </dgm:t>
    </dgm:pt>
    <dgm:pt modelId="{E7EA8A8E-395B-45C2-A7D8-69951ABE9151}" type="pres">
      <dgm:prSet presAssocID="{27EF620F-264D-4C93-B676-13E479B11F96}" presName="vert2" presStyleCnt="0"/>
      <dgm:spPr/>
    </dgm:pt>
    <dgm:pt modelId="{6A4E44D6-9E99-4962-AA39-592FCB23F6B9}" type="pres">
      <dgm:prSet presAssocID="{27EF620F-264D-4C93-B676-13E479B11F96}" presName="thinLine2b" presStyleLbl="callout" presStyleIdx="2" presStyleCnt="3"/>
      <dgm:spPr/>
    </dgm:pt>
    <dgm:pt modelId="{5953CB51-E9C2-4C12-8F1E-F044371F2D87}" type="pres">
      <dgm:prSet presAssocID="{27EF620F-264D-4C93-B676-13E479B11F96}" presName="vertSpace2b" presStyleCnt="0"/>
      <dgm:spPr/>
    </dgm:pt>
  </dgm:ptLst>
  <dgm:cxnLst>
    <dgm:cxn modelId="{11646518-0EC6-45F3-8970-5F687CB7BA3B}" srcId="{ED7600E4-0089-4C1F-AB98-4710C02F5585}" destId="{DC28EEFA-B4F3-41A7-9BF4-49CCB5943FC9}" srcOrd="0" destOrd="0" parTransId="{268C39E5-69E8-4B86-9DD3-F6E7CA83C375}" sibTransId="{8417EEF2-ABE4-42A9-9580-5AF303B9D6FD}"/>
    <dgm:cxn modelId="{B47AC96F-71BC-4B6D-AB1A-ECFBD43D997D}" srcId="{ED7600E4-0089-4C1F-AB98-4710C02F5585}" destId="{EA895DCD-3200-4E4B-9E19-3DF248C5074E}" srcOrd="1" destOrd="0" parTransId="{6AC2FA74-D673-4E8A-8CC9-268BB512A3D2}" sibTransId="{0B217967-62B5-41E1-A7C6-2E159F683885}"/>
    <dgm:cxn modelId="{43B7C6A6-7B0F-4F6B-A53F-C5A8EEC1E587}" srcId="{E408C946-DBA8-4712-BBB9-3BD7514F061C}" destId="{ED7600E4-0089-4C1F-AB98-4710C02F5585}" srcOrd="0" destOrd="0" parTransId="{979A135A-9871-46F1-BBCF-E33E674FEE3E}" sibTransId="{70A7B7AC-3B8D-4254-A918-E1B1AB6CE844}"/>
    <dgm:cxn modelId="{A69D54EB-9A2B-4099-8FFF-62BD05409636}" type="presOf" srcId="{DC28EEFA-B4F3-41A7-9BF4-49CCB5943FC9}" destId="{1254F14C-2BBD-4B01-9ABA-1B14770B9F8E}" srcOrd="0" destOrd="0" presId="urn:microsoft.com/office/officeart/2008/layout/LinedList"/>
    <dgm:cxn modelId="{9DEB6F7A-FF5E-4ADC-B419-F9F17C148C4D}" srcId="{ED7600E4-0089-4C1F-AB98-4710C02F5585}" destId="{27EF620F-264D-4C93-B676-13E479B11F96}" srcOrd="2" destOrd="0" parTransId="{3AAF7B63-E8BE-47F5-90D9-5A184E4FD8E4}" sibTransId="{07C523D2-460C-49FB-A2BF-2F7D0655B3D0}"/>
    <dgm:cxn modelId="{A699723A-DE6D-49C7-8754-30CAEEA18B1C}" type="presOf" srcId="{EA895DCD-3200-4E4B-9E19-3DF248C5074E}" destId="{8A9480C1-EA16-451D-97DB-9F622AD588ED}" srcOrd="0" destOrd="0" presId="urn:microsoft.com/office/officeart/2008/layout/LinedList"/>
    <dgm:cxn modelId="{EED51121-9856-4796-AF76-B1705FA25152}" type="presOf" srcId="{E408C946-DBA8-4712-BBB9-3BD7514F061C}" destId="{A0ACC50E-68B6-4008-A598-62101E37F625}" srcOrd="0" destOrd="0" presId="urn:microsoft.com/office/officeart/2008/layout/LinedList"/>
    <dgm:cxn modelId="{26DE3673-8C52-419E-9EBA-2752E35180C0}" type="presOf" srcId="{27EF620F-264D-4C93-B676-13E479B11F96}" destId="{59B0223D-B03D-4088-8460-6E92AFFFB58D}" srcOrd="0" destOrd="0" presId="urn:microsoft.com/office/officeart/2008/layout/LinedList"/>
    <dgm:cxn modelId="{E870E0D8-61AF-4436-A392-2F98096080CE}" type="presOf" srcId="{ED7600E4-0089-4C1F-AB98-4710C02F5585}" destId="{E503A9BA-4382-4956-A638-FED3CA7977FD}" srcOrd="0" destOrd="0" presId="urn:microsoft.com/office/officeart/2008/layout/LinedList"/>
    <dgm:cxn modelId="{2FBD47AB-4776-4810-A079-AF164880D2B3}" type="presParOf" srcId="{A0ACC50E-68B6-4008-A598-62101E37F625}" destId="{8FCE8CA8-1F70-49FF-863A-DB515E8739A2}" srcOrd="0" destOrd="0" presId="urn:microsoft.com/office/officeart/2008/layout/LinedList"/>
    <dgm:cxn modelId="{DFD7B918-E8B4-42AB-9D59-A4A1EB4F8E80}" type="presParOf" srcId="{A0ACC50E-68B6-4008-A598-62101E37F625}" destId="{000243FA-5CD0-4768-B4AD-ADF8C4C06FA4}" srcOrd="1" destOrd="0" presId="urn:microsoft.com/office/officeart/2008/layout/LinedList"/>
    <dgm:cxn modelId="{1103BBFA-1AF9-4B77-8DD1-264FEED73F9E}" type="presParOf" srcId="{000243FA-5CD0-4768-B4AD-ADF8C4C06FA4}" destId="{E503A9BA-4382-4956-A638-FED3CA7977FD}" srcOrd="0" destOrd="0" presId="urn:microsoft.com/office/officeart/2008/layout/LinedList"/>
    <dgm:cxn modelId="{07C78D58-9707-4FAB-8C41-EE9075ADD44E}" type="presParOf" srcId="{000243FA-5CD0-4768-B4AD-ADF8C4C06FA4}" destId="{28070769-29E1-4B76-83E2-B64E94013F3C}" srcOrd="1" destOrd="0" presId="urn:microsoft.com/office/officeart/2008/layout/LinedList"/>
    <dgm:cxn modelId="{72585961-90F7-4BFF-82C5-16E484D08C52}" type="presParOf" srcId="{28070769-29E1-4B76-83E2-B64E94013F3C}" destId="{82739F2F-5E9C-49F4-BC4C-51F13F180AB2}" srcOrd="0" destOrd="0" presId="urn:microsoft.com/office/officeart/2008/layout/LinedList"/>
    <dgm:cxn modelId="{96B97F7B-8E74-404F-8C1B-6B164D1C318A}" type="presParOf" srcId="{28070769-29E1-4B76-83E2-B64E94013F3C}" destId="{EDB5D844-38DD-4560-B89E-FFD1B93B485B}" srcOrd="1" destOrd="0" presId="urn:microsoft.com/office/officeart/2008/layout/LinedList"/>
    <dgm:cxn modelId="{A722B3F7-073B-4DAC-AEAC-8FB1765F1F4C}" type="presParOf" srcId="{EDB5D844-38DD-4560-B89E-FFD1B93B485B}" destId="{5B150DAB-D415-4548-AA69-98848794F159}" srcOrd="0" destOrd="0" presId="urn:microsoft.com/office/officeart/2008/layout/LinedList"/>
    <dgm:cxn modelId="{8B3DF291-3513-4C1D-9889-5C1850CBF335}" type="presParOf" srcId="{EDB5D844-38DD-4560-B89E-FFD1B93B485B}" destId="{1254F14C-2BBD-4B01-9ABA-1B14770B9F8E}" srcOrd="1" destOrd="0" presId="urn:microsoft.com/office/officeart/2008/layout/LinedList"/>
    <dgm:cxn modelId="{D501FA62-1C76-4D25-B58E-81AB63B4CE3F}" type="presParOf" srcId="{EDB5D844-38DD-4560-B89E-FFD1B93B485B}" destId="{C367415E-69B1-447B-BFC7-B206D589DD0B}" srcOrd="2" destOrd="0" presId="urn:microsoft.com/office/officeart/2008/layout/LinedList"/>
    <dgm:cxn modelId="{E1153D87-CE6A-46C2-901D-431428D2597E}" type="presParOf" srcId="{28070769-29E1-4B76-83E2-B64E94013F3C}" destId="{BD388225-A1A1-4708-8E67-4F82F0856B2F}" srcOrd="2" destOrd="0" presId="urn:microsoft.com/office/officeart/2008/layout/LinedList"/>
    <dgm:cxn modelId="{31DC74FD-10C9-4706-BEAF-36C692C5C105}" type="presParOf" srcId="{28070769-29E1-4B76-83E2-B64E94013F3C}" destId="{8B449508-7E10-438F-9071-34DDD7070B44}" srcOrd="3" destOrd="0" presId="urn:microsoft.com/office/officeart/2008/layout/LinedList"/>
    <dgm:cxn modelId="{4FC9CEB5-3CDD-435C-BCAF-E8883CF6420E}" type="presParOf" srcId="{28070769-29E1-4B76-83E2-B64E94013F3C}" destId="{B17ECF4D-6AE3-4138-8247-73B60A92C88B}" srcOrd="4" destOrd="0" presId="urn:microsoft.com/office/officeart/2008/layout/LinedList"/>
    <dgm:cxn modelId="{E0C40F27-4050-45DF-9ECF-DC4FD0FE2FB1}" type="presParOf" srcId="{B17ECF4D-6AE3-4138-8247-73B60A92C88B}" destId="{59F59B82-C965-4B63-BC35-E0E2538D4691}" srcOrd="0" destOrd="0" presId="urn:microsoft.com/office/officeart/2008/layout/LinedList"/>
    <dgm:cxn modelId="{5DE2E71E-D714-464F-80C6-5CC759CA8E3F}" type="presParOf" srcId="{B17ECF4D-6AE3-4138-8247-73B60A92C88B}" destId="{8A9480C1-EA16-451D-97DB-9F622AD588ED}" srcOrd="1" destOrd="0" presId="urn:microsoft.com/office/officeart/2008/layout/LinedList"/>
    <dgm:cxn modelId="{86151CA5-1904-4491-8F53-5F6A8313B7A9}" type="presParOf" srcId="{B17ECF4D-6AE3-4138-8247-73B60A92C88B}" destId="{4A9AD2FC-2E9D-42E0-A12E-FB9EC3274B26}" srcOrd="2" destOrd="0" presId="urn:microsoft.com/office/officeart/2008/layout/LinedList"/>
    <dgm:cxn modelId="{DE9CB77E-448F-4CD3-92D1-C082484A4161}" type="presParOf" srcId="{28070769-29E1-4B76-83E2-B64E94013F3C}" destId="{80EBF608-A77A-4ADB-9D7D-7F6A8BAD0908}" srcOrd="5" destOrd="0" presId="urn:microsoft.com/office/officeart/2008/layout/LinedList"/>
    <dgm:cxn modelId="{7C161BFE-5029-448E-8DCB-47381B4ABF18}" type="presParOf" srcId="{28070769-29E1-4B76-83E2-B64E94013F3C}" destId="{85A141F7-2EA4-4DB4-8A39-8D72B70B7254}" srcOrd="6" destOrd="0" presId="urn:microsoft.com/office/officeart/2008/layout/LinedList"/>
    <dgm:cxn modelId="{2829DD76-D587-4488-9594-F5846A4B9FA1}" type="presParOf" srcId="{28070769-29E1-4B76-83E2-B64E94013F3C}" destId="{6A34FB02-8FF9-4A2E-ACC4-8CF454CE1233}" srcOrd="7" destOrd="0" presId="urn:microsoft.com/office/officeart/2008/layout/LinedList"/>
    <dgm:cxn modelId="{98493BD0-D026-4B11-BB3A-F4EEB873650B}" type="presParOf" srcId="{6A34FB02-8FF9-4A2E-ACC4-8CF454CE1233}" destId="{DF7E2755-B9DD-4C85-91A1-4B6A85241CA3}" srcOrd="0" destOrd="0" presId="urn:microsoft.com/office/officeart/2008/layout/LinedList"/>
    <dgm:cxn modelId="{CC319B67-4456-4E77-A5FA-18BD05AC3B7D}" type="presParOf" srcId="{6A34FB02-8FF9-4A2E-ACC4-8CF454CE1233}" destId="{59B0223D-B03D-4088-8460-6E92AFFFB58D}" srcOrd="1" destOrd="0" presId="urn:microsoft.com/office/officeart/2008/layout/LinedList"/>
    <dgm:cxn modelId="{14911E0E-C252-4FDC-9D83-DCBEFB05A742}" type="presParOf" srcId="{6A34FB02-8FF9-4A2E-ACC4-8CF454CE1233}" destId="{E7EA8A8E-395B-45C2-A7D8-69951ABE9151}" srcOrd="2" destOrd="0" presId="urn:microsoft.com/office/officeart/2008/layout/LinedList"/>
    <dgm:cxn modelId="{65330183-0C09-4EE6-B6C0-799E1CC48BC2}" type="presParOf" srcId="{28070769-29E1-4B76-83E2-B64E94013F3C}" destId="{6A4E44D6-9E99-4962-AA39-592FCB23F6B9}" srcOrd="8" destOrd="0" presId="urn:microsoft.com/office/officeart/2008/layout/LinedList"/>
    <dgm:cxn modelId="{E39CF676-5BC3-4759-9582-93EE83B3B7A6}" type="presParOf" srcId="{28070769-29E1-4B76-83E2-B64E94013F3C}" destId="{5953CB51-E9C2-4C12-8F1E-F044371F2D87}"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4CFA948-D845-4285-935F-8DCC7C30051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0C5A5F2-9CC3-4110-9BFD-0DD4BF5623F4}">
      <dgm:prSet custT="1"/>
      <dgm:spPr/>
      <dgm:t>
        <a:bodyPr/>
        <a:lstStyle/>
        <a:p>
          <a:pPr rtl="0"/>
          <a:r>
            <a:rPr lang="zh-CN" sz="2400" baseline="0" dirty="0" smtClean="0">
              <a:solidFill>
                <a:srgbClr val="FFFF00"/>
              </a:solidFill>
              <a:latin typeface="Tahoma" panose="020B0604030504040204" pitchFamily="34" charset="0"/>
              <a:ea typeface="宋体" panose="02010600030101010101" pitchFamily="2" charset="-122"/>
            </a:rPr>
            <a:t>可维护性：</a:t>
          </a:r>
          <a:r>
            <a:rPr lang="zh-CN" sz="2400" baseline="0" dirty="0" smtClean="0">
              <a:latin typeface="Tahoma" panose="020B0604030504040204" pitchFamily="34" charset="0"/>
              <a:ea typeface="宋体" panose="02010600030101010101" pitchFamily="2" charset="-122"/>
            </a:rPr>
            <a:t>虽然用</a:t>
          </a:r>
          <a:r>
            <a:rPr lang="en-US" sz="2400" baseline="0" dirty="0" err="1" smtClean="0">
              <a:latin typeface="Tahoma" panose="020B0604030504040204" pitchFamily="34" charset="0"/>
              <a:ea typeface="宋体" panose="02010600030101010101" pitchFamily="2" charset="-122"/>
            </a:rPr>
            <a:t>PreparedStatement</a:t>
          </a:r>
          <a:r>
            <a:rPr lang="zh-CN" sz="2400" baseline="0" dirty="0" smtClean="0">
              <a:latin typeface="Tahoma" panose="020B0604030504040204" pitchFamily="34" charset="0"/>
              <a:ea typeface="宋体" panose="02010600030101010101" pitchFamily="2" charset="-122"/>
            </a:rPr>
            <a:t>来代替</a:t>
          </a:r>
          <a:r>
            <a:rPr lang="en-US" sz="2400" baseline="0" dirty="0" smtClean="0">
              <a:latin typeface="Tahoma" panose="020B0604030504040204" pitchFamily="34" charset="0"/>
              <a:ea typeface="宋体" panose="02010600030101010101" pitchFamily="2" charset="-122"/>
            </a:rPr>
            <a:t>Statement</a:t>
          </a:r>
          <a:r>
            <a:rPr lang="zh-CN" sz="2400" baseline="0" dirty="0" smtClean="0">
              <a:latin typeface="Tahoma" panose="020B0604030504040204" pitchFamily="34" charset="0"/>
              <a:ea typeface="宋体" panose="02010600030101010101" pitchFamily="2" charset="-122"/>
            </a:rPr>
            <a:t>会使代码多出几行，但这样的代码无论从可读性还是可维护性上来说都比直接用</a:t>
          </a:r>
          <a:r>
            <a:rPr lang="en-US" sz="2400" baseline="0" dirty="0" smtClean="0">
              <a:latin typeface="Tahoma" panose="020B0604030504040204" pitchFamily="34" charset="0"/>
              <a:ea typeface="宋体" panose="02010600030101010101" pitchFamily="2" charset="-122"/>
            </a:rPr>
            <a:t>Statement</a:t>
          </a:r>
          <a:r>
            <a:rPr lang="zh-CN" sz="2400" baseline="0" dirty="0" smtClean="0">
              <a:latin typeface="Tahoma" panose="020B0604030504040204" pitchFamily="34" charset="0"/>
              <a:ea typeface="宋体" panose="02010600030101010101" pitchFamily="2" charset="-122"/>
            </a:rPr>
            <a:t>的代码高很多档次</a:t>
          </a:r>
          <a:endParaRPr lang="zh-CN" sz="2400" baseline="0" dirty="0">
            <a:latin typeface="Tahoma" panose="020B0604030504040204" pitchFamily="34" charset="0"/>
            <a:ea typeface="宋体" panose="02010600030101010101" pitchFamily="2" charset="-122"/>
          </a:endParaRPr>
        </a:p>
      </dgm:t>
    </dgm:pt>
    <dgm:pt modelId="{8DCE130B-D710-4AF3-A106-DEB7F5C5880B}" type="parTrans" cxnId="{65F43B6B-7034-47EF-8D12-C03E4516BA28}">
      <dgm:prSet/>
      <dgm:spPr/>
      <dgm:t>
        <a:bodyPr/>
        <a:lstStyle/>
        <a:p>
          <a:endParaRPr lang="zh-CN" altLang="en-US" sz="2400" baseline="0">
            <a:latin typeface="Tahoma" panose="020B0604030504040204" pitchFamily="34" charset="0"/>
            <a:ea typeface="宋体" panose="02010600030101010101" pitchFamily="2" charset="-122"/>
          </a:endParaRPr>
        </a:p>
      </dgm:t>
    </dgm:pt>
    <dgm:pt modelId="{12F85CFE-2070-47AC-810B-F3F1B017C8BC}" type="sibTrans" cxnId="{65F43B6B-7034-47EF-8D12-C03E4516BA28}">
      <dgm:prSet/>
      <dgm:spPr/>
      <dgm:t>
        <a:bodyPr/>
        <a:lstStyle/>
        <a:p>
          <a:endParaRPr lang="zh-CN" altLang="en-US" sz="2400" baseline="0">
            <a:latin typeface="Tahoma" panose="020B0604030504040204" pitchFamily="34" charset="0"/>
            <a:ea typeface="宋体" panose="02010600030101010101" pitchFamily="2" charset="-122"/>
          </a:endParaRPr>
        </a:p>
      </dgm:t>
    </dgm:pt>
    <dgm:pt modelId="{1E4CBA97-FD1F-4222-8E39-DE93F7C1BA54}">
      <dgm:prSet custT="1"/>
      <dgm:spPr/>
      <dgm:t>
        <a:bodyPr/>
        <a:lstStyle/>
        <a:p>
          <a:pPr rtl="0"/>
          <a:r>
            <a:rPr lang="zh-CN" sz="2400" baseline="0" dirty="0" smtClean="0">
              <a:solidFill>
                <a:srgbClr val="FFFF00"/>
              </a:solidFill>
              <a:latin typeface="Tahoma" panose="020B0604030504040204" pitchFamily="34" charset="0"/>
              <a:ea typeface="宋体" panose="02010600030101010101" pitchFamily="2" charset="-122"/>
            </a:rPr>
            <a:t>执行效率：</a:t>
          </a:r>
          <a:r>
            <a:rPr lang="zh-CN" sz="2400" baseline="0" dirty="0" smtClean="0">
              <a:latin typeface="Tahoma" panose="020B0604030504040204" pitchFamily="34" charset="0"/>
              <a:ea typeface="宋体" panose="02010600030101010101" pitchFamily="2" charset="-122"/>
            </a:rPr>
            <a:t>每一种数据库都会尽最大努力对预编译语句提供最大的性能优化</a:t>
          </a:r>
          <a:r>
            <a:rPr lang="en-US" sz="2400" baseline="0" dirty="0" smtClean="0">
              <a:latin typeface="Tahoma" panose="020B0604030504040204" pitchFamily="34" charset="0"/>
              <a:ea typeface="宋体" panose="02010600030101010101" pitchFamily="2" charset="-122"/>
            </a:rPr>
            <a:t>.</a:t>
          </a:r>
          <a:r>
            <a:rPr lang="zh-CN" sz="2400" baseline="0" dirty="0" smtClean="0">
              <a:latin typeface="Tahoma" panose="020B0604030504040204" pitchFamily="34" charset="0"/>
              <a:ea typeface="宋体" panose="02010600030101010101" pitchFamily="2" charset="-122"/>
            </a:rPr>
            <a:t>因为预编译语句有可能被重复调用，所以在任何时候就可以不需要再次编译而可以直接执行，效率会提高很多</a:t>
          </a:r>
          <a:endParaRPr lang="zh-CN" sz="2400" baseline="0" dirty="0">
            <a:latin typeface="Tahoma" panose="020B0604030504040204" pitchFamily="34" charset="0"/>
            <a:ea typeface="宋体" panose="02010600030101010101" pitchFamily="2" charset="-122"/>
          </a:endParaRPr>
        </a:p>
      </dgm:t>
    </dgm:pt>
    <dgm:pt modelId="{F5FF0D82-7835-4737-ACB9-85CC07C8678E}" type="parTrans" cxnId="{B4B77BD8-C79C-482D-8E11-B39AB6A4A45A}">
      <dgm:prSet/>
      <dgm:spPr/>
      <dgm:t>
        <a:bodyPr/>
        <a:lstStyle/>
        <a:p>
          <a:endParaRPr lang="zh-CN" altLang="en-US" sz="2400" baseline="0">
            <a:latin typeface="Tahoma" panose="020B0604030504040204" pitchFamily="34" charset="0"/>
            <a:ea typeface="宋体" panose="02010600030101010101" pitchFamily="2" charset="-122"/>
          </a:endParaRPr>
        </a:p>
      </dgm:t>
    </dgm:pt>
    <dgm:pt modelId="{3EB3B9F9-697A-4D8A-957B-D5026611AF6F}" type="sibTrans" cxnId="{B4B77BD8-C79C-482D-8E11-B39AB6A4A45A}">
      <dgm:prSet/>
      <dgm:spPr/>
      <dgm:t>
        <a:bodyPr/>
        <a:lstStyle/>
        <a:p>
          <a:endParaRPr lang="zh-CN" altLang="en-US" sz="2400" baseline="0">
            <a:latin typeface="Tahoma" panose="020B0604030504040204" pitchFamily="34" charset="0"/>
            <a:ea typeface="宋体" panose="02010600030101010101" pitchFamily="2" charset="-122"/>
          </a:endParaRPr>
        </a:p>
      </dgm:t>
    </dgm:pt>
    <dgm:pt modelId="{E084C164-D689-4E8F-B183-F99A543A3ABB}">
      <dgm:prSet custT="1"/>
      <dgm:spPr/>
      <dgm:t>
        <a:bodyPr/>
        <a:lstStyle/>
        <a:p>
          <a:pPr rtl="0"/>
          <a:r>
            <a:rPr lang="zh-CN" sz="2400" baseline="0" dirty="0" smtClean="0">
              <a:solidFill>
                <a:srgbClr val="FFFF00"/>
              </a:solidFill>
              <a:latin typeface="Tahoma" panose="020B0604030504040204" pitchFamily="34" charset="0"/>
              <a:ea typeface="宋体" panose="02010600030101010101" pitchFamily="2" charset="-122"/>
            </a:rPr>
            <a:t>安全性：</a:t>
          </a:r>
          <a:r>
            <a:rPr lang="zh-CN" sz="2400" baseline="0" dirty="0" smtClean="0">
              <a:latin typeface="Tahoma" panose="020B0604030504040204" pitchFamily="34" charset="0"/>
              <a:ea typeface="宋体" panose="02010600030101010101" pitchFamily="2" charset="-122"/>
            </a:rPr>
            <a:t>这也是最重要的一点，</a:t>
          </a:r>
          <a:r>
            <a:rPr lang="en-US" sz="2400" baseline="0" dirty="0" smtClean="0">
              <a:latin typeface="Tahoma" panose="020B0604030504040204" pitchFamily="34" charset="0"/>
              <a:ea typeface="宋体" panose="02010600030101010101" pitchFamily="2" charset="-122"/>
            </a:rPr>
            <a:t> </a:t>
          </a:r>
          <a:r>
            <a:rPr lang="en-US" sz="2400" baseline="0" dirty="0" err="1" smtClean="0">
              <a:latin typeface="Tahoma" panose="020B0604030504040204" pitchFamily="34" charset="0"/>
              <a:ea typeface="宋体" panose="02010600030101010101" pitchFamily="2" charset="-122"/>
            </a:rPr>
            <a:t>PreparedStatement</a:t>
          </a:r>
          <a:r>
            <a:rPr lang="zh-CN" sz="2400" baseline="0" dirty="0" smtClean="0">
              <a:latin typeface="Tahoma" panose="020B0604030504040204" pitchFamily="34" charset="0"/>
              <a:ea typeface="宋体" panose="02010600030101010101" pitchFamily="2" charset="-122"/>
            </a:rPr>
            <a:t>可以有效的防止“</a:t>
          </a:r>
          <a:r>
            <a:rPr lang="zh-CN" sz="2400" b="1" baseline="0" dirty="0" smtClean="0">
              <a:solidFill>
                <a:srgbClr val="C00000"/>
              </a:solidFill>
              <a:latin typeface="Tahoma" panose="020B0604030504040204" pitchFamily="34" charset="0"/>
              <a:ea typeface="宋体" panose="02010600030101010101" pitchFamily="2" charset="-122"/>
            </a:rPr>
            <a:t>注入式攻击</a:t>
          </a:r>
          <a:r>
            <a:rPr lang="zh-CN" sz="2400" baseline="0" dirty="0" smtClean="0">
              <a:latin typeface="Tahoma" panose="020B0604030504040204" pitchFamily="34" charset="0"/>
              <a:ea typeface="宋体" panose="02010600030101010101" pitchFamily="2" charset="-122"/>
            </a:rPr>
            <a:t>”，极大地提高了执行</a:t>
          </a:r>
          <a:r>
            <a:rPr lang="en-US" sz="2400" baseline="0" dirty="0" smtClean="0">
              <a:latin typeface="Tahoma" panose="020B0604030504040204" pitchFamily="34" charset="0"/>
              <a:ea typeface="宋体" panose="02010600030101010101" pitchFamily="2" charset="-122"/>
            </a:rPr>
            <a:t>SQL</a:t>
          </a:r>
          <a:r>
            <a:rPr lang="zh-CN" sz="2400" baseline="0" dirty="0" smtClean="0">
              <a:latin typeface="Tahoma" panose="020B0604030504040204" pitchFamily="34" charset="0"/>
              <a:ea typeface="宋体" panose="02010600030101010101" pitchFamily="2" charset="-122"/>
            </a:rPr>
            <a:t>语句的安全性</a:t>
          </a:r>
          <a:endParaRPr lang="zh-CN" sz="2400" baseline="0" dirty="0">
            <a:latin typeface="Tahoma" panose="020B0604030504040204" pitchFamily="34" charset="0"/>
            <a:ea typeface="宋体" panose="02010600030101010101" pitchFamily="2" charset="-122"/>
          </a:endParaRPr>
        </a:p>
      </dgm:t>
    </dgm:pt>
    <dgm:pt modelId="{4F540C03-79A1-4076-8C12-D0E06D30F57A}" type="parTrans" cxnId="{2E963C06-E326-49BE-9C75-EAEC75EAA62A}">
      <dgm:prSet/>
      <dgm:spPr/>
      <dgm:t>
        <a:bodyPr/>
        <a:lstStyle/>
        <a:p>
          <a:endParaRPr lang="zh-CN" altLang="en-US" sz="2400" baseline="0">
            <a:latin typeface="Tahoma" panose="020B0604030504040204" pitchFamily="34" charset="0"/>
            <a:ea typeface="宋体" panose="02010600030101010101" pitchFamily="2" charset="-122"/>
          </a:endParaRPr>
        </a:p>
      </dgm:t>
    </dgm:pt>
    <dgm:pt modelId="{F5B4E03E-93FE-479A-A055-3FADD9FD70BA}" type="sibTrans" cxnId="{2E963C06-E326-49BE-9C75-EAEC75EAA62A}">
      <dgm:prSet/>
      <dgm:spPr/>
      <dgm:t>
        <a:bodyPr/>
        <a:lstStyle/>
        <a:p>
          <a:endParaRPr lang="zh-CN" altLang="en-US" sz="2400" baseline="0">
            <a:latin typeface="Tahoma" panose="020B0604030504040204" pitchFamily="34" charset="0"/>
            <a:ea typeface="宋体" panose="02010600030101010101" pitchFamily="2" charset="-122"/>
          </a:endParaRPr>
        </a:p>
      </dgm:t>
    </dgm:pt>
    <dgm:pt modelId="{CF383262-665D-4B53-A5D4-9D4607E31676}" type="pres">
      <dgm:prSet presAssocID="{84CFA948-D845-4285-935F-8DCC7C300514}" presName="linear" presStyleCnt="0">
        <dgm:presLayoutVars>
          <dgm:animLvl val="lvl"/>
          <dgm:resizeHandles val="exact"/>
        </dgm:presLayoutVars>
      </dgm:prSet>
      <dgm:spPr/>
      <dgm:t>
        <a:bodyPr/>
        <a:lstStyle/>
        <a:p>
          <a:endParaRPr lang="zh-CN" altLang="en-US"/>
        </a:p>
      </dgm:t>
    </dgm:pt>
    <dgm:pt modelId="{30ABF781-322E-4973-B4F2-C4F5A4806359}" type="pres">
      <dgm:prSet presAssocID="{A0C5A5F2-9CC3-4110-9BFD-0DD4BF5623F4}" presName="parentText" presStyleLbl="node1" presStyleIdx="0" presStyleCnt="3">
        <dgm:presLayoutVars>
          <dgm:chMax val="0"/>
          <dgm:bulletEnabled val="1"/>
        </dgm:presLayoutVars>
      </dgm:prSet>
      <dgm:spPr/>
      <dgm:t>
        <a:bodyPr/>
        <a:lstStyle/>
        <a:p>
          <a:endParaRPr lang="zh-CN" altLang="en-US"/>
        </a:p>
      </dgm:t>
    </dgm:pt>
    <dgm:pt modelId="{993B0619-FCAB-4521-B0BA-4CDCD265DBEB}" type="pres">
      <dgm:prSet presAssocID="{12F85CFE-2070-47AC-810B-F3F1B017C8BC}" presName="spacer" presStyleCnt="0"/>
      <dgm:spPr/>
    </dgm:pt>
    <dgm:pt modelId="{C4FD6C85-9683-4502-B31E-BD21F85521B8}" type="pres">
      <dgm:prSet presAssocID="{1E4CBA97-FD1F-4222-8E39-DE93F7C1BA54}" presName="parentText" presStyleLbl="node1" presStyleIdx="1" presStyleCnt="3">
        <dgm:presLayoutVars>
          <dgm:chMax val="0"/>
          <dgm:bulletEnabled val="1"/>
        </dgm:presLayoutVars>
      </dgm:prSet>
      <dgm:spPr/>
      <dgm:t>
        <a:bodyPr/>
        <a:lstStyle/>
        <a:p>
          <a:endParaRPr lang="zh-CN" altLang="en-US"/>
        </a:p>
      </dgm:t>
    </dgm:pt>
    <dgm:pt modelId="{F3058E54-3FB9-4066-AD45-7374BED38297}" type="pres">
      <dgm:prSet presAssocID="{3EB3B9F9-697A-4D8A-957B-D5026611AF6F}" presName="spacer" presStyleCnt="0"/>
      <dgm:spPr/>
    </dgm:pt>
    <dgm:pt modelId="{294CAC5B-A428-49DC-93F4-BBC7114D63B1}" type="pres">
      <dgm:prSet presAssocID="{E084C164-D689-4E8F-B183-F99A543A3ABB}" presName="parentText" presStyleLbl="node1" presStyleIdx="2" presStyleCnt="3">
        <dgm:presLayoutVars>
          <dgm:chMax val="0"/>
          <dgm:bulletEnabled val="1"/>
        </dgm:presLayoutVars>
      </dgm:prSet>
      <dgm:spPr/>
      <dgm:t>
        <a:bodyPr/>
        <a:lstStyle/>
        <a:p>
          <a:endParaRPr lang="zh-CN" altLang="en-US"/>
        </a:p>
      </dgm:t>
    </dgm:pt>
  </dgm:ptLst>
  <dgm:cxnLst>
    <dgm:cxn modelId="{1EB04DC9-A21B-47AC-AE45-7C0E485256D9}" type="presOf" srcId="{1E4CBA97-FD1F-4222-8E39-DE93F7C1BA54}" destId="{C4FD6C85-9683-4502-B31E-BD21F85521B8}" srcOrd="0" destOrd="0" presId="urn:microsoft.com/office/officeart/2005/8/layout/vList2"/>
    <dgm:cxn modelId="{B4B77BD8-C79C-482D-8E11-B39AB6A4A45A}" srcId="{84CFA948-D845-4285-935F-8DCC7C300514}" destId="{1E4CBA97-FD1F-4222-8E39-DE93F7C1BA54}" srcOrd="1" destOrd="0" parTransId="{F5FF0D82-7835-4737-ACB9-85CC07C8678E}" sibTransId="{3EB3B9F9-697A-4D8A-957B-D5026611AF6F}"/>
    <dgm:cxn modelId="{4D8FB84B-A22A-4649-A27A-B5D18B49D7C5}" type="presOf" srcId="{A0C5A5F2-9CC3-4110-9BFD-0DD4BF5623F4}" destId="{30ABF781-322E-4973-B4F2-C4F5A4806359}" srcOrd="0" destOrd="0" presId="urn:microsoft.com/office/officeart/2005/8/layout/vList2"/>
    <dgm:cxn modelId="{27AC94C6-49FF-4ACB-BFD1-E9991712119B}" type="presOf" srcId="{84CFA948-D845-4285-935F-8DCC7C300514}" destId="{CF383262-665D-4B53-A5D4-9D4607E31676}" srcOrd="0" destOrd="0" presId="urn:microsoft.com/office/officeart/2005/8/layout/vList2"/>
    <dgm:cxn modelId="{65F43B6B-7034-47EF-8D12-C03E4516BA28}" srcId="{84CFA948-D845-4285-935F-8DCC7C300514}" destId="{A0C5A5F2-9CC3-4110-9BFD-0DD4BF5623F4}" srcOrd="0" destOrd="0" parTransId="{8DCE130B-D710-4AF3-A106-DEB7F5C5880B}" sibTransId="{12F85CFE-2070-47AC-810B-F3F1B017C8BC}"/>
    <dgm:cxn modelId="{F76AF2A3-1D85-41F5-98C8-909C2668FA9B}" type="presOf" srcId="{E084C164-D689-4E8F-B183-F99A543A3ABB}" destId="{294CAC5B-A428-49DC-93F4-BBC7114D63B1}" srcOrd="0" destOrd="0" presId="urn:microsoft.com/office/officeart/2005/8/layout/vList2"/>
    <dgm:cxn modelId="{2E963C06-E326-49BE-9C75-EAEC75EAA62A}" srcId="{84CFA948-D845-4285-935F-8DCC7C300514}" destId="{E084C164-D689-4E8F-B183-F99A543A3ABB}" srcOrd="2" destOrd="0" parTransId="{4F540C03-79A1-4076-8C12-D0E06D30F57A}" sibTransId="{F5B4E03E-93FE-479A-A055-3FADD9FD70BA}"/>
    <dgm:cxn modelId="{2B817E72-2200-44A0-84B8-BE808654CF30}" type="presParOf" srcId="{CF383262-665D-4B53-A5D4-9D4607E31676}" destId="{30ABF781-322E-4973-B4F2-C4F5A4806359}" srcOrd="0" destOrd="0" presId="urn:microsoft.com/office/officeart/2005/8/layout/vList2"/>
    <dgm:cxn modelId="{03A0E5A2-CAE8-436A-A5E1-A34BEE700BC4}" type="presParOf" srcId="{CF383262-665D-4B53-A5D4-9D4607E31676}" destId="{993B0619-FCAB-4521-B0BA-4CDCD265DBEB}" srcOrd="1" destOrd="0" presId="urn:microsoft.com/office/officeart/2005/8/layout/vList2"/>
    <dgm:cxn modelId="{A516A267-B4AA-4F63-B33A-11053261B1AD}" type="presParOf" srcId="{CF383262-665D-4B53-A5D4-9D4607E31676}" destId="{C4FD6C85-9683-4502-B31E-BD21F85521B8}" srcOrd="2" destOrd="0" presId="urn:microsoft.com/office/officeart/2005/8/layout/vList2"/>
    <dgm:cxn modelId="{1ACB14CB-E036-4C88-A02F-4803B809FDB4}" type="presParOf" srcId="{CF383262-665D-4B53-A5D4-9D4607E31676}" destId="{F3058E54-3FB9-4066-AD45-7374BED38297}" srcOrd="3" destOrd="0" presId="urn:microsoft.com/office/officeart/2005/8/layout/vList2"/>
    <dgm:cxn modelId="{1C2F1011-2A10-4DAB-967D-3F8D6B4165A6}" type="presParOf" srcId="{CF383262-665D-4B53-A5D4-9D4607E31676}" destId="{294CAC5B-A428-49DC-93F4-BBC7114D63B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4800181-00CF-4229-B412-0BA37F0D78D4}"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zh-CN" altLang="en-US"/>
        </a:p>
      </dgm:t>
    </dgm:pt>
    <dgm:pt modelId="{CF8AEA75-15B0-4586-8B18-2292402BA70B}">
      <dgm:prSet custT="1"/>
      <dgm:spPr/>
      <dgm:t>
        <a:bodyPr/>
        <a:lstStyle/>
        <a:p>
          <a:pPr rtl="0"/>
          <a:r>
            <a:rPr lang="zh-CN" sz="2400" b="1" dirty="0" smtClean="0"/>
            <a:t>为了实现代码资源的可重用，开发者们提出了一个</a:t>
          </a:r>
          <a:r>
            <a:rPr lang="en-US" altLang="zh-CN" sz="2400" b="1" dirty="0" smtClean="0"/>
            <a:t>“</a:t>
          </a:r>
          <a:r>
            <a:rPr lang="zh-CN" sz="2400" b="1" dirty="0" smtClean="0"/>
            <a:t>代码组件</a:t>
          </a:r>
          <a:r>
            <a:rPr lang="en-US" altLang="zh-CN" sz="2400" b="1" dirty="0" smtClean="0"/>
            <a:t>”</a:t>
          </a:r>
          <a:r>
            <a:rPr lang="zh-CN" sz="2400" b="1" dirty="0" smtClean="0"/>
            <a:t>的这一概念，</a:t>
          </a:r>
          <a:r>
            <a:rPr lang="zh-CN" altLang="en-US" sz="2400" b="1" dirty="0" smtClean="0"/>
            <a:t>也就是</a:t>
          </a:r>
          <a:r>
            <a:rPr lang="en-US" altLang="zh-CN" sz="2400" b="1" dirty="0" smtClean="0"/>
            <a:t>JavaBean</a:t>
          </a:r>
          <a:r>
            <a:rPr lang="zh-CN" altLang="en-US" sz="2400" b="1" dirty="0" smtClean="0"/>
            <a:t>组件技术。</a:t>
          </a:r>
          <a:r>
            <a:rPr lang="zh-CN" sz="2400" b="1" dirty="0" smtClean="0"/>
            <a:t>它是将代码</a:t>
          </a:r>
          <a:r>
            <a:rPr lang="en-US" sz="2400" b="1" dirty="0" smtClean="0"/>
            <a:t>(</a:t>
          </a:r>
          <a:r>
            <a:rPr lang="zh-CN" sz="2400" b="1" dirty="0" smtClean="0"/>
            <a:t>包括其中的属性和方法</a:t>
          </a:r>
          <a:r>
            <a:rPr lang="en-US" sz="2400" b="1" dirty="0" smtClean="0"/>
            <a:t>)</a:t>
          </a:r>
          <a:r>
            <a:rPr lang="zh-CN" sz="2400" b="1" dirty="0" smtClean="0"/>
            <a:t>进行简单的封装而形成的。</a:t>
          </a:r>
          <a:endParaRPr lang="zh-CN" sz="2400" b="1" dirty="0">
            <a:latin typeface="+mn-ea"/>
            <a:ea typeface="+mn-ea"/>
          </a:endParaRPr>
        </a:p>
      </dgm:t>
    </dgm:pt>
    <dgm:pt modelId="{92838428-19B8-410C-B398-D282D6E1E056}" type="parTrans" cxnId="{91A6609F-5CCB-48E0-9BF3-88641F348D71}">
      <dgm:prSet/>
      <dgm:spPr/>
      <dgm:t>
        <a:bodyPr/>
        <a:lstStyle/>
        <a:p>
          <a:endParaRPr lang="zh-CN" altLang="en-US" sz="2400" b="1">
            <a:latin typeface="+mn-ea"/>
            <a:ea typeface="+mn-ea"/>
          </a:endParaRPr>
        </a:p>
      </dgm:t>
    </dgm:pt>
    <dgm:pt modelId="{345162B3-A455-4C1E-902C-5146F3FF46B9}" type="sibTrans" cxnId="{91A6609F-5CCB-48E0-9BF3-88641F348D71}">
      <dgm:prSet/>
      <dgm:spPr/>
      <dgm:t>
        <a:bodyPr/>
        <a:lstStyle/>
        <a:p>
          <a:endParaRPr lang="zh-CN" altLang="en-US" sz="2400" b="1">
            <a:latin typeface="+mn-ea"/>
            <a:ea typeface="+mn-ea"/>
          </a:endParaRPr>
        </a:p>
      </dgm:t>
    </dgm:pt>
    <dgm:pt modelId="{B71624F9-7DD0-474B-9079-357C31078AA4}">
      <dgm:prSet custT="1"/>
      <dgm:spPr/>
      <dgm:t>
        <a:bodyPr/>
        <a:lstStyle/>
        <a:p>
          <a:pPr rtl="0"/>
          <a:r>
            <a:rPr lang="en-US" sz="2400" b="1" dirty="0" smtClean="0">
              <a:latin typeface="+mn-ea"/>
              <a:ea typeface="+mn-ea"/>
            </a:rPr>
            <a:t>JavaBean</a:t>
          </a:r>
          <a:r>
            <a:rPr lang="zh-CN" sz="2400" b="1" dirty="0" smtClean="0">
              <a:latin typeface="+mn-ea"/>
              <a:ea typeface="+mn-ea"/>
            </a:rPr>
            <a:t>是利用</a:t>
          </a:r>
          <a:r>
            <a:rPr lang="en-US" sz="2400" b="1" dirty="0" smtClean="0">
              <a:latin typeface="+mn-ea"/>
              <a:ea typeface="+mn-ea"/>
            </a:rPr>
            <a:t>Java</a:t>
          </a:r>
          <a:r>
            <a:rPr lang="zh-CN" sz="2400" b="1" dirty="0" smtClean="0">
              <a:latin typeface="+mn-ea"/>
              <a:ea typeface="+mn-ea"/>
            </a:rPr>
            <a:t>语言编写的</a:t>
          </a:r>
          <a:r>
            <a:rPr lang="zh-CN" altLang="en-US" sz="2400" b="1" dirty="0" smtClean="0">
              <a:latin typeface="+mn-ea"/>
              <a:ea typeface="+mn-ea"/>
            </a:rPr>
            <a:t>一种</a:t>
          </a:r>
          <a:r>
            <a:rPr lang="zh-CN" sz="2400" b="1" dirty="0" smtClean="0">
              <a:latin typeface="+mn-ea"/>
              <a:ea typeface="+mn-ea"/>
            </a:rPr>
            <a:t>组件</a:t>
          </a:r>
          <a:r>
            <a:rPr lang="zh-CN" altLang="en-US" sz="2400" b="1" dirty="0" smtClean="0">
              <a:latin typeface="+mn-ea"/>
              <a:ea typeface="+mn-ea"/>
            </a:rPr>
            <a:t>技术，</a:t>
          </a:r>
          <a:r>
            <a:rPr lang="zh-CN" sz="2400" b="1" dirty="0" smtClean="0">
              <a:latin typeface="+mn-ea"/>
              <a:ea typeface="+mn-ea"/>
            </a:rPr>
            <a:t>通过对属性和方法的封装，</a:t>
          </a:r>
          <a:r>
            <a:rPr lang="zh-CN" altLang="en-US" sz="2400" b="1" dirty="0" smtClean="0">
              <a:latin typeface="+mn-ea"/>
              <a:ea typeface="+mn-ea"/>
            </a:rPr>
            <a:t>使得代码</a:t>
          </a:r>
          <a:r>
            <a:rPr lang="zh-CN" sz="2400" b="1" dirty="0" smtClean="0">
              <a:latin typeface="+mn-ea"/>
              <a:ea typeface="+mn-ea"/>
            </a:rPr>
            <a:t>成为了一个功能独立、可重复使用、并且可以与其他控件进行通信的组件。</a:t>
          </a:r>
          <a:endParaRPr lang="zh-CN" sz="2400" b="1" dirty="0">
            <a:latin typeface="+mn-ea"/>
            <a:ea typeface="+mn-ea"/>
          </a:endParaRPr>
        </a:p>
      </dgm:t>
    </dgm:pt>
    <dgm:pt modelId="{DE1DF800-1F78-49BD-AFEC-F81B31EF42D3}" type="parTrans" cxnId="{40367914-7613-4361-87B2-BE061E07C7A6}">
      <dgm:prSet/>
      <dgm:spPr/>
      <dgm:t>
        <a:bodyPr/>
        <a:lstStyle/>
        <a:p>
          <a:endParaRPr lang="zh-CN" altLang="en-US" sz="2400"/>
        </a:p>
      </dgm:t>
    </dgm:pt>
    <dgm:pt modelId="{18738C86-E766-45FD-B3C7-98E8A7E7BE60}" type="sibTrans" cxnId="{40367914-7613-4361-87B2-BE061E07C7A6}">
      <dgm:prSet/>
      <dgm:spPr/>
      <dgm:t>
        <a:bodyPr/>
        <a:lstStyle/>
        <a:p>
          <a:endParaRPr lang="zh-CN" altLang="en-US" sz="2400"/>
        </a:p>
      </dgm:t>
    </dgm:pt>
    <dgm:pt modelId="{205C4DC0-A190-47F9-969A-21BE6BDF347A}">
      <dgm:prSet custT="1"/>
      <dgm:spPr/>
      <dgm:t>
        <a:bodyPr/>
        <a:lstStyle/>
        <a:p>
          <a:pPr rtl="0"/>
          <a:r>
            <a:rPr lang="zh-CN" sz="2400" b="1" smtClean="0">
              <a:latin typeface="+mn-ea"/>
              <a:ea typeface="+mn-ea"/>
            </a:rPr>
            <a:t>每个</a:t>
          </a:r>
          <a:r>
            <a:rPr lang="en-US" sz="2400" b="1" dirty="0" smtClean="0">
              <a:latin typeface="+mn-ea"/>
              <a:ea typeface="+mn-ea"/>
            </a:rPr>
            <a:t>JavaBean</a:t>
          </a:r>
          <a:r>
            <a:rPr lang="zh-CN" sz="2400" b="1" dirty="0" smtClean="0">
              <a:latin typeface="+mn-ea"/>
              <a:ea typeface="+mn-ea"/>
            </a:rPr>
            <a:t>组件可以实现一个特定的功能，通过合理组织不同功能的</a:t>
          </a:r>
          <a:r>
            <a:rPr lang="en-US" sz="2400" b="1" dirty="0" smtClean="0">
              <a:latin typeface="+mn-ea"/>
              <a:ea typeface="+mn-ea"/>
            </a:rPr>
            <a:t>JavaBean</a:t>
          </a:r>
          <a:r>
            <a:rPr lang="zh-CN" sz="2400" b="1" dirty="0" smtClean="0">
              <a:latin typeface="+mn-ea"/>
              <a:ea typeface="+mn-ea"/>
            </a:rPr>
            <a:t>组件，可以快速生成一个新的应用程序。</a:t>
          </a:r>
          <a:endParaRPr lang="zh-CN" sz="2400" b="1" dirty="0">
            <a:latin typeface="+mn-ea"/>
            <a:ea typeface="+mn-ea"/>
          </a:endParaRPr>
        </a:p>
      </dgm:t>
    </dgm:pt>
    <dgm:pt modelId="{103443C7-56C0-4D0A-A273-6F12DF9883D6}" type="parTrans" cxnId="{5D64A1AE-51E9-4E9B-86CC-504BD37B4015}">
      <dgm:prSet/>
      <dgm:spPr/>
      <dgm:t>
        <a:bodyPr/>
        <a:lstStyle/>
        <a:p>
          <a:endParaRPr lang="zh-CN" altLang="en-US"/>
        </a:p>
      </dgm:t>
    </dgm:pt>
    <dgm:pt modelId="{DE8204E5-141F-4DD1-971B-345764D4D354}" type="sibTrans" cxnId="{5D64A1AE-51E9-4E9B-86CC-504BD37B4015}">
      <dgm:prSet/>
      <dgm:spPr/>
      <dgm:t>
        <a:bodyPr/>
        <a:lstStyle/>
        <a:p>
          <a:endParaRPr lang="zh-CN" altLang="en-US"/>
        </a:p>
      </dgm:t>
    </dgm:pt>
    <dgm:pt modelId="{FC372F21-F9C3-4860-99CD-1CBFDF3CE236}" type="pres">
      <dgm:prSet presAssocID="{74800181-00CF-4229-B412-0BA37F0D78D4}" presName="linear" presStyleCnt="0">
        <dgm:presLayoutVars>
          <dgm:animLvl val="lvl"/>
          <dgm:resizeHandles val="exact"/>
        </dgm:presLayoutVars>
      </dgm:prSet>
      <dgm:spPr/>
      <dgm:t>
        <a:bodyPr/>
        <a:lstStyle/>
        <a:p>
          <a:endParaRPr lang="zh-CN" altLang="en-US"/>
        </a:p>
      </dgm:t>
    </dgm:pt>
    <dgm:pt modelId="{6A6876B6-2315-47BB-A0E9-3DA5D5DB73D4}" type="pres">
      <dgm:prSet presAssocID="{CF8AEA75-15B0-4586-8B18-2292402BA70B}" presName="parentText" presStyleLbl="node1" presStyleIdx="0" presStyleCnt="3">
        <dgm:presLayoutVars>
          <dgm:chMax val="0"/>
          <dgm:bulletEnabled val="1"/>
        </dgm:presLayoutVars>
      </dgm:prSet>
      <dgm:spPr/>
      <dgm:t>
        <a:bodyPr/>
        <a:lstStyle/>
        <a:p>
          <a:endParaRPr lang="zh-CN" altLang="en-US"/>
        </a:p>
      </dgm:t>
    </dgm:pt>
    <dgm:pt modelId="{C91253AC-13DF-4FFA-8F04-86537327EA9E}" type="pres">
      <dgm:prSet presAssocID="{345162B3-A455-4C1E-902C-5146F3FF46B9}" presName="spacer" presStyleCnt="0"/>
      <dgm:spPr/>
      <dgm:t>
        <a:bodyPr/>
        <a:lstStyle/>
        <a:p>
          <a:endParaRPr lang="zh-CN" altLang="en-US"/>
        </a:p>
      </dgm:t>
    </dgm:pt>
    <dgm:pt modelId="{091CB2EF-C861-4D96-BB01-B08D51A2E1B0}" type="pres">
      <dgm:prSet presAssocID="{B71624F9-7DD0-474B-9079-357C31078AA4}" presName="parentText" presStyleLbl="node1" presStyleIdx="1" presStyleCnt="3">
        <dgm:presLayoutVars>
          <dgm:chMax val="0"/>
          <dgm:bulletEnabled val="1"/>
        </dgm:presLayoutVars>
      </dgm:prSet>
      <dgm:spPr/>
      <dgm:t>
        <a:bodyPr/>
        <a:lstStyle/>
        <a:p>
          <a:endParaRPr lang="zh-CN" altLang="en-US"/>
        </a:p>
      </dgm:t>
    </dgm:pt>
    <dgm:pt modelId="{39931D6E-C5C3-48D8-BB40-84DE3E83F590}" type="pres">
      <dgm:prSet presAssocID="{18738C86-E766-45FD-B3C7-98E8A7E7BE60}" presName="spacer" presStyleCnt="0"/>
      <dgm:spPr/>
    </dgm:pt>
    <dgm:pt modelId="{B71D2101-9F7C-4457-A49F-D369B7AE4EAE}" type="pres">
      <dgm:prSet presAssocID="{205C4DC0-A190-47F9-969A-21BE6BDF347A}" presName="parentText" presStyleLbl="node1" presStyleIdx="2" presStyleCnt="3">
        <dgm:presLayoutVars>
          <dgm:chMax val="0"/>
          <dgm:bulletEnabled val="1"/>
        </dgm:presLayoutVars>
      </dgm:prSet>
      <dgm:spPr/>
      <dgm:t>
        <a:bodyPr/>
        <a:lstStyle/>
        <a:p>
          <a:endParaRPr lang="zh-CN" altLang="en-US"/>
        </a:p>
      </dgm:t>
    </dgm:pt>
  </dgm:ptLst>
  <dgm:cxnLst>
    <dgm:cxn modelId="{91A6609F-5CCB-48E0-9BF3-88641F348D71}" srcId="{74800181-00CF-4229-B412-0BA37F0D78D4}" destId="{CF8AEA75-15B0-4586-8B18-2292402BA70B}" srcOrd="0" destOrd="0" parTransId="{92838428-19B8-410C-B398-D282D6E1E056}" sibTransId="{345162B3-A455-4C1E-902C-5146F3FF46B9}"/>
    <dgm:cxn modelId="{9C083E44-EEC8-4357-86AB-78F589F686FA}" type="presOf" srcId="{205C4DC0-A190-47F9-969A-21BE6BDF347A}" destId="{B71D2101-9F7C-4457-A49F-D369B7AE4EAE}" srcOrd="0" destOrd="0" presId="urn:microsoft.com/office/officeart/2005/8/layout/vList2"/>
    <dgm:cxn modelId="{213F2759-82EA-4FA4-9EC8-EB38F3B7DB84}" type="presOf" srcId="{CF8AEA75-15B0-4586-8B18-2292402BA70B}" destId="{6A6876B6-2315-47BB-A0E9-3DA5D5DB73D4}" srcOrd="0" destOrd="0" presId="urn:microsoft.com/office/officeart/2005/8/layout/vList2"/>
    <dgm:cxn modelId="{40367914-7613-4361-87B2-BE061E07C7A6}" srcId="{74800181-00CF-4229-B412-0BA37F0D78D4}" destId="{B71624F9-7DD0-474B-9079-357C31078AA4}" srcOrd="1" destOrd="0" parTransId="{DE1DF800-1F78-49BD-AFEC-F81B31EF42D3}" sibTransId="{18738C86-E766-45FD-B3C7-98E8A7E7BE60}"/>
    <dgm:cxn modelId="{7131C374-F716-416F-90A1-8F4DF86FDB25}" type="presOf" srcId="{B71624F9-7DD0-474B-9079-357C31078AA4}" destId="{091CB2EF-C861-4D96-BB01-B08D51A2E1B0}" srcOrd="0" destOrd="0" presId="urn:microsoft.com/office/officeart/2005/8/layout/vList2"/>
    <dgm:cxn modelId="{5D64A1AE-51E9-4E9B-86CC-504BD37B4015}" srcId="{74800181-00CF-4229-B412-0BA37F0D78D4}" destId="{205C4DC0-A190-47F9-969A-21BE6BDF347A}" srcOrd="2" destOrd="0" parTransId="{103443C7-56C0-4D0A-A273-6F12DF9883D6}" sibTransId="{DE8204E5-141F-4DD1-971B-345764D4D354}"/>
    <dgm:cxn modelId="{D520DDF1-CC8A-44DA-9776-137234BB13A4}" type="presOf" srcId="{74800181-00CF-4229-B412-0BA37F0D78D4}" destId="{FC372F21-F9C3-4860-99CD-1CBFDF3CE236}" srcOrd="0" destOrd="0" presId="urn:microsoft.com/office/officeart/2005/8/layout/vList2"/>
    <dgm:cxn modelId="{DE6A5CEF-58B5-4183-B8A0-EAC7DFEC9637}" type="presParOf" srcId="{FC372F21-F9C3-4860-99CD-1CBFDF3CE236}" destId="{6A6876B6-2315-47BB-A0E9-3DA5D5DB73D4}" srcOrd="0" destOrd="0" presId="urn:microsoft.com/office/officeart/2005/8/layout/vList2"/>
    <dgm:cxn modelId="{D38A6F3B-CCE2-4936-8B73-42DDD5BD057B}" type="presParOf" srcId="{FC372F21-F9C3-4860-99CD-1CBFDF3CE236}" destId="{C91253AC-13DF-4FFA-8F04-86537327EA9E}" srcOrd="1" destOrd="0" presId="urn:microsoft.com/office/officeart/2005/8/layout/vList2"/>
    <dgm:cxn modelId="{E6655BB5-5AB5-4083-B85E-B65D7AF65436}" type="presParOf" srcId="{FC372F21-F9C3-4860-99CD-1CBFDF3CE236}" destId="{091CB2EF-C861-4D96-BB01-B08D51A2E1B0}" srcOrd="2" destOrd="0" presId="urn:microsoft.com/office/officeart/2005/8/layout/vList2"/>
    <dgm:cxn modelId="{7A98A2CF-8DD1-416F-A40C-65CED58E2957}" type="presParOf" srcId="{FC372F21-F9C3-4860-99CD-1CBFDF3CE236}" destId="{39931D6E-C5C3-48D8-BB40-84DE3E83F590}" srcOrd="3" destOrd="0" presId="urn:microsoft.com/office/officeart/2005/8/layout/vList2"/>
    <dgm:cxn modelId="{D67122B4-EFAD-4D65-B044-6ACE8ABE540E}" type="presParOf" srcId="{FC372F21-F9C3-4860-99CD-1CBFDF3CE236}" destId="{B71D2101-9F7C-4457-A49F-D369B7AE4EA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80E1B9C-977E-49A1-A3C6-35A8064DB19B}" type="doc">
      <dgm:prSet loTypeId="urn:microsoft.com/office/officeart/2008/layout/VerticalCurvedList" loCatId="list" qsTypeId="urn:microsoft.com/office/officeart/2005/8/quickstyle/3d3" qsCatId="3D" csTypeId="urn:microsoft.com/office/officeart/2005/8/colors/colorful3" csCatId="colorful" phldr="1"/>
      <dgm:spPr/>
      <dgm:t>
        <a:bodyPr/>
        <a:lstStyle/>
        <a:p>
          <a:endParaRPr lang="zh-CN" altLang="en-US"/>
        </a:p>
      </dgm:t>
    </dgm:pt>
    <dgm:pt modelId="{1B2585EE-39C2-4DF8-84C1-66501DE3F758}">
      <dgm:prSet custT="1"/>
      <dgm:spPr/>
      <dgm:t>
        <a:bodyPr/>
        <a:lstStyle/>
        <a:p>
          <a:pPr algn="ctr" rtl="0"/>
          <a:r>
            <a:rPr lang="en-US" altLang="zh-CN" sz="2800" b="1" dirty="0" smtClean="0">
              <a:solidFill>
                <a:schemeClr val="bg1"/>
              </a:solidFill>
              <a:latin typeface="+mn-ea"/>
              <a:ea typeface="+mn-ea"/>
            </a:rPr>
            <a:t>3</a:t>
          </a:r>
          <a:r>
            <a:rPr lang="zh-CN" altLang="en-US" sz="2800" b="1" dirty="0" smtClean="0">
              <a:solidFill>
                <a:schemeClr val="bg1"/>
              </a:solidFill>
              <a:latin typeface="+mn-ea"/>
              <a:ea typeface="+mn-ea"/>
            </a:rPr>
            <a:t>、连接池</a:t>
          </a:r>
          <a:endParaRPr lang="zh-CN" sz="2800" b="1" dirty="0">
            <a:solidFill>
              <a:schemeClr val="bg1"/>
            </a:solidFill>
            <a:latin typeface="+mn-ea"/>
            <a:ea typeface="+mn-ea"/>
          </a:endParaRPr>
        </a:p>
      </dgm:t>
    </dgm:pt>
    <dgm:pt modelId="{582DF8E0-7B45-4B32-A51D-906A0721FAE5}" type="parTrans" cxnId="{A127A41A-CA36-41E8-BA5F-914A294E419F}">
      <dgm:prSet/>
      <dgm:spPr/>
      <dgm:t>
        <a:bodyPr/>
        <a:lstStyle/>
        <a:p>
          <a:pPr algn="ctr"/>
          <a:endParaRPr lang="zh-CN" altLang="en-US" sz="2800" b="1">
            <a:latin typeface="+mn-ea"/>
            <a:ea typeface="+mn-ea"/>
          </a:endParaRPr>
        </a:p>
      </dgm:t>
    </dgm:pt>
    <dgm:pt modelId="{F9DADB30-3B62-4325-86BE-44DC99C68B3E}" type="sibTrans" cxnId="{A127A41A-CA36-41E8-BA5F-914A294E419F}">
      <dgm:prSet/>
      <dgm:spPr/>
      <dgm:t>
        <a:bodyPr/>
        <a:lstStyle/>
        <a:p>
          <a:pPr algn="ctr"/>
          <a:endParaRPr lang="zh-CN" altLang="en-US" sz="2800" b="1">
            <a:latin typeface="+mn-ea"/>
            <a:ea typeface="+mn-ea"/>
          </a:endParaRPr>
        </a:p>
      </dgm:t>
    </dgm:pt>
    <dgm:pt modelId="{AB880F81-93AE-4F0D-8D69-61E4D6DCEC09}">
      <dgm:prSet custT="1"/>
      <dgm:spPr/>
      <dgm:t>
        <a:bodyPr/>
        <a:lstStyle/>
        <a:p>
          <a:pPr algn="ctr" rtl="0"/>
          <a:r>
            <a:rPr lang="en-US" altLang="zh-CN" sz="2800" b="1" dirty="0" smtClean="0">
              <a:latin typeface="+mn-ea"/>
              <a:ea typeface="+mn-ea"/>
            </a:rPr>
            <a:t>2</a:t>
          </a:r>
          <a:r>
            <a:rPr lang="zh-CN" altLang="en-US" sz="2800" b="1" dirty="0" smtClean="0">
              <a:latin typeface="+mn-ea"/>
              <a:ea typeface="+mn-ea"/>
            </a:rPr>
            <a:t>、查询与分页</a:t>
          </a:r>
          <a:endParaRPr lang="zh-CN" sz="2800" b="1" dirty="0">
            <a:latin typeface="+mn-ea"/>
            <a:ea typeface="+mn-ea"/>
          </a:endParaRPr>
        </a:p>
      </dgm:t>
    </dgm:pt>
    <dgm:pt modelId="{7458BD37-978C-46BA-9AA6-238A09BF6E46}" type="parTrans" cxnId="{6F443130-1568-4A10-923E-04E43EA83509}">
      <dgm:prSet/>
      <dgm:spPr/>
      <dgm:t>
        <a:bodyPr/>
        <a:lstStyle/>
        <a:p>
          <a:endParaRPr lang="zh-CN" altLang="en-US" sz="2800"/>
        </a:p>
      </dgm:t>
    </dgm:pt>
    <dgm:pt modelId="{DECF48FB-3B53-45F7-84FC-B0F60D5B8AE5}" type="sibTrans" cxnId="{6F443130-1568-4A10-923E-04E43EA83509}">
      <dgm:prSet/>
      <dgm:spPr/>
      <dgm:t>
        <a:bodyPr/>
        <a:lstStyle/>
        <a:p>
          <a:endParaRPr lang="zh-CN" altLang="en-US" sz="2800"/>
        </a:p>
      </dgm:t>
    </dgm:pt>
    <dgm:pt modelId="{534AD180-329D-4BAA-99C4-4E6EC891D73A}">
      <dgm:prSet custT="1"/>
      <dgm:spPr/>
      <dgm:t>
        <a:bodyPr/>
        <a:lstStyle/>
        <a:p>
          <a:pPr algn="ctr" rtl="0"/>
          <a:r>
            <a:rPr lang="en-US" altLang="zh-CN" sz="2800" b="1" dirty="0" smtClean="0">
              <a:latin typeface="+mn-ea"/>
              <a:ea typeface="+mn-ea"/>
            </a:rPr>
            <a:t>1</a:t>
          </a:r>
          <a:r>
            <a:rPr lang="zh-CN" altLang="en-US" sz="2800" b="1" dirty="0" smtClean="0">
              <a:latin typeface="+mn-ea"/>
              <a:ea typeface="+mn-ea"/>
            </a:rPr>
            <a:t>、事务处理</a:t>
          </a:r>
          <a:endParaRPr lang="zh-CN" sz="2800" b="1" dirty="0">
            <a:latin typeface="+mn-ea"/>
            <a:ea typeface="+mn-ea"/>
          </a:endParaRPr>
        </a:p>
      </dgm:t>
    </dgm:pt>
    <dgm:pt modelId="{6D0C458D-712E-47AB-9A54-6A7A7ABD54B5}" type="parTrans" cxnId="{638324DD-5F6B-46B1-85A0-AD53B592A567}">
      <dgm:prSet/>
      <dgm:spPr/>
      <dgm:t>
        <a:bodyPr/>
        <a:lstStyle/>
        <a:p>
          <a:endParaRPr lang="zh-CN" altLang="en-US" sz="2800"/>
        </a:p>
      </dgm:t>
    </dgm:pt>
    <dgm:pt modelId="{0EA11034-C514-43F5-97EE-D1A4E882774C}" type="sibTrans" cxnId="{638324DD-5F6B-46B1-85A0-AD53B592A567}">
      <dgm:prSet/>
      <dgm:spPr/>
      <dgm:t>
        <a:bodyPr/>
        <a:lstStyle/>
        <a:p>
          <a:endParaRPr lang="zh-CN" altLang="en-US" sz="2800"/>
        </a:p>
      </dgm:t>
    </dgm:pt>
    <dgm:pt modelId="{E79CC321-9061-4F30-8A02-5A2B968F1D67}" type="pres">
      <dgm:prSet presAssocID="{A80E1B9C-977E-49A1-A3C6-35A8064DB19B}" presName="Name0" presStyleCnt="0">
        <dgm:presLayoutVars>
          <dgm:chMax val="7"/>
          <dgm:chPref val="7"/>
          <dgm:dir/>
        </dgm:presLayoutVars>
      </dgm:prSet>
      <dgm:spPr/>
      <dgm:t>
        <a:bodyPr/>
        <a:lstStyle/>
        <a:p>
          <a:endParaRPr lang="zh-CN" altLang="en-US"/>
        </a:p>
      </dgm:t>
    </dgm:pt>
    <dgm:pt modelId="{3BE97E55-98CA-47F4-85FF-93C42C3FB29F}" type="pres">
      <dgm:prSet presAssocID="{A80E1B9C-977E-49A1-A3C6-35A8064DB19B}" presName="Name1" presStyleCnt="0"/>
      <dgm:spPr/>
    </dgm:pt>
    <dgm:pt modelId="{2C1D5552-B8B7-44D1-8441-F81569D8D03C}" type="pres">
      <dgm:prSet presAssocID="{A80E1B9C-977E-49A1-A3C6-35A8064DB19B}" presName="cycle" presStyleCnt="0"/>
      <dgm:spPr/>
    </dgm:pt>
    <dgm:pt modelId="{4D5944D1-65A6-4B51-A701-F992E3543A65}" type="pres">
      <dgm:prSet presAssocID="{A80E1B9C-977E-49A1-A3C6-35A8064DB19B}" presName="srcNode" presStyleLbl="node1" presStyleIdx="0" presStyleCnt="3"/>
      <dgm:spPr/>
    </dgm:pt>
    <dgm:pt modelId="{7A103A10-8150-41B3-8D0C-38C770115E1D}" type="pres">
      <dgm:prSet presAssocID="{A80E1B9C-977E-49A1-A3C6-35A8064DB19B}" presName="conn" presStyleLbl="parChTrans1D2" presStyleIdx="0" presStyleCnt="1"/>
      <dgm:spPr/>
      <dgm:t>
        <a:bodyPr/>
        <a:lstStyle/>
        <a:p>
          <a:endParaRPr lang="zh-CN" altLang="en-US"/>
        </a:p>
      </dgm:t>
    </dgm:pt>
    <dgm:pt modelId="{5E939EF4-37F4-43EE-AF88-6BCA78A27FDD}" type="pres">
      <dgm:prSet presAssocID="{A80E1B9C-977E-49A1-A3C6-35A8064DB19B}" presName="extraNode" presStyleLbl="node1" presStyleIdx="0" presStyleCnt="3"/>
      <dgm:spPr/>
    </dgm:pt>
    <dgm:pt modelId="{D048EB97-E37B-479D-806E-AB3E4AA5F3A8}" type="pres">
      <dgm:prSet presAssocID="{A80E1B9C-977E-49A1-A3C6-35A8064DB19B}" presName="dstNode" presStyleLbl="node1" presStyleIdx="0" presStyleCnt="3"/>
      <dgm:spPr/>
    </dgm:pt>
    <dgm:pt modelId="{BC90A4C6-3603-41D7-BFFB-7AED5E508F16}" type="pres">
      <dgm:prSet presAssocID="{534AD180-329D-4BAA-99C4-4E6EC891D73A}" presName="text_1" presStyleLbl="node1" presStyleIdx="0" presStyleCnt="3">
        <dgm:presLayoutVars>
          <dgm:bulletEnabled val="1"/>
        </dgm:presLayoutVars>
      </dgm:prSet>
      <dgm:spPr/>
      <dgm:t>
        <a:bodyPr/>
        <a:lstStyle/>
        <a:p>
          <a:endParaRPr lang="zh-CN" altLang="en-US"/>
        </a:p>
      </dgm:t>
    </dgm:pt>
    <dgm:pt modelId="{2DE112CD-712F-48BB-BA8C-0DD29109E4BA}" type="pres">
      <dgm:prSet presAssocID="{534AD180-329D-4BAA-99C4-4E6EC891D73A}" presName="accent_1" presStyleCnt="0"/>
      <dgm:spPr/>
    </dgm:pt>
    <dgm:pt modelId="{05A8255C-2FCA-4C58-BC27-36C6BE87C1AE}" type="pres">
      <dgm:prSet presAssocID="{534AD180-329D-4BAA-99C4-4E6EC891D73A}" presName="accentRepeatNode" presStyleLbl="solidFgAcc1" presStyleIdx="0" presStyleCnt="3"/>
      <dgm:spPr>
        <a:blipFill rotWithShape="0">
          <a:blip xmlns:r="http://schemas.openxmlformats.org/officeDocument/2006/relationships" r:embed="rId1"/>
          <a:stretch>
            <a:fillRect/>
          </a:stretch>
        </a:blipFill>
      </dgm:spPr>
      <dgm:t>
        <a:bodyPr/>
        <a:lstStyle/>
        <a:p>
          <a:endParaRPr lang="zh-CN" altLang="en-US"/>
        </a:p>
      </dgm:t>
    </dgm:pt>
    <dgm:pt modelId="{0B39F12A-CFAB-4C8A-A6D6-F278D76321F8}" type="pres">
      <dgm:prSet presAssocID="{AB880F81-93AE-4F0D-8D69-61E4D6DCEC09}" presName="text_2" presStyleLbl="node1" presStyleIdx="1" presStyleCnt="3">
        <dgm:presLayoutVars>
          <dgm:bulletEnabled val="1"/>
        </dgm:presLayoutVars>
      </dgm:prSet>
      <dgm:spPr/>
      <dgm:t>
        <a:bodyPr/>
        <a:lstStyle/>
        <a:p>
          <a:endParaRPr lang="zh-CN" altLang="en-US"/>
        </a:p>
      </dgm:t>
    </dgm:pt>
    <dgm:pt modelId="{A1B7908D-3F75-4A5D-A69D-1A087B683A19}" type="pres">
      <dgm:prSet presAssocID="{AB880F81-93AE-4F0D-8D69-61E4D6DCEC09}" presName="accent_2" presStyleCnt="0"/>
      <dgm:spPr/>
    </dgm:pt>
    <dgm:pt modelId="{2013194A-AD15-44D5-A8B1-FE5DC9405137}" type="pres">
      <dgm:prSet presAssocID="{AB880F81-93AE-4F0D-8D69-61E4D6DCEC09}" presName="accentRepeatNode" presStyleLbl="solidFgAcc1" presStyleIdx="1" presStyleCnt="3"/>
      <dgm:spPr>
        <a:blipFill rotWithShape="0">
          <a:blip xmlns:r="http://schemas.openxmlformats.org/officeDocument/2006/relationships" r:embed="rId1"/>
          <a:stretch>
            <a:fillRect/>
          </a:stretch>
        </a:blipFill>
      </dgm:spPr>
      <dgm:t>
        <a:bodyPr/>
        <a:lstStyle/>
        <a:p>
          <a:endParaRPr lang="zh-CN" altLang="en-US"/>
        </a:p>
      </dgm:t>
    </dgm:pt>
    <dgm:pt modelId="{0F158AF2-5ABC-4D96-97A1-9A3A73DD4349}" type="pres">
      <dgm:prSet presAssocID="{1B2585EE-39C2-4DF8-84C1-66501DE3F758}" presName="text_3" presStyleLbl="node1" presStyleIdx="2" presStyleCnt="3">
        <dgm:presLayoutVars>
          <dgm:bulletEnabled val="1"/>
        </dgm:presLayoutVars>
      </dgm:prSet>
      <dgm:spPr/>
      <dgm:t>
        <a:bodyPr/>
        <a:lstStyle/>
        <a:p>
          <a:endParaRPr lang="zh-CN" altLang="en-US"/>
        </a:p>
      </dgm:t>
    </dgm:pt>
    <dgm:pt modelId="{D69B69FA-C68C-49E9-9DA7-D3F090B38083}" type="pres">
      <dgm:prSet presAssocID="{1B2585EE-39C2-4DF8-84C1-66501DE3F758}" presName="accent_3" presStyleCnt="0"/>
      <dgm:spPr/>
    </dgm:pt>
    <dgm:pt modelId="{6BB835D2-551E-448C-B508-AEA7F4CA0C10}" type="pres">
      <dgm:prSet presAssocID="{1B2585EE-39C2-4DF8-84C1-66501DE3F758}" presName="accentRepeatNode" presStyleLbl="solidFgAcc1" presStyleIdx="2" presStyleCnt="3"/>
      <dgm:spPr>
        <a:blipFill rotWithShape="0">
          <a:blip xmlns:r="http://schemas.openxmlformats.org/officeDocument/2006/relationships" r:embed="rId1"/>
          <a:stretch>
            <a:fillRect/>
          </a:stretch>
        </a:blipFill>
      </dgm:spPr>
      <dgm:t>
        <a:bodyPr/>
        <a:lstStyle/>
        <a:p>
          <a:endParaRPr lang="zh-CN" altLang="en-US"/>
        </a:p>
      </dgm:t>
    </dgm:pt>
  </dgm:ptLst>
  <dgm:cxnLst>
    <dgm:cxn modelId="{8D03EF35-F454-454C-9C48-AEBE0BE50AD3}" type="presOf" srcId="{534AD180-329D-4BAA-99C4-4E6EC891D73A}" destId="{BC90A4C6-3603-41D7-BFFB-7AED5E508F16}" srcOrd="0" destOrd="0" presId="urn:microsoft.com/office/officeart/2008/layout/VerticalCurvedList"/>
    <dgm:cxn modelId="{638324DD-5F6B-46B1-85A0-AD53B592A567}" srcId="{A80E1B9C-977E-49A1-A3C6-35A8064DB19B}" destId="{534AD180-329D-4BAA-99C4-4E6EC891D73A}" srcOrd="0" destOrd="0" parTransId="{6D0C458D-712E-47AB-9A54-6A7A7ABD54B5}" sibTransId="{0EA11034-C514-43F5-97EE-D1A4E882774C}"/>
    <dgm:cxn modelId="{6F443130-1568-4A10-923E-04E43EA83509}" srcId="{A80E1B9C-977E-49A1-A3C6-35A8064DB19B}" destId="{AB880F81-93AE-4F0D-8D69-61E4D6DCEC09}" srcOrd="1" destOrd="0" parTransId="{7458BD37-978C-46BA-9AA6-238A09BF6E46}" sibTransId="{DECF48FB-3B53-45F7-84FC-B0F60D5B8AE5}"/>
    <dgm:cxn modelId="{F6671825-7F72-40CB-ADEE-D83EA914C7BF}" type="presOf" srcId="{1B2585EE-39C2-4DF8-84C1-66501DE3F758}" destId="{0F158AF2-5ABC-4D96-97A1-9A3A73DD4349}" srcOrd="0" destOrd="0" presId="urn:microsoft.com/office/officeart/2008/layout/VerticalCurvedList"/>
    <dgm:cxn modelId="{A127A41A-CA36-41E8-BA5F-914A294E419F}" srcId="{A80E1B9C-977E-49A1-A3C6-35A8064DB19B}" destId="{1B2585EE-39C2-4DF8-84C1-66501DE3F758}" srcOrd="2" destOrd="0" parTransId="{582DF8E0-7B45-4B32-A51D-906A0721FAE5}" sibTransId="{F9DADB30-3B62-4325-86BE-44DC99C68B3E}"/>
    <dgm:cxn modelId="{615F23EC-B540-4E52-AFF2-475F31A7D10A}" type="presOf" srcId="{A80E1B9C-977E-49A1-A3C6-35A8064DB19B}" destId="{E79CC321-9061-4F30-8A02-5A2B968F1D67}" srcOrd="0" destOrd="0" presId="urn:microsoft.com/office/officeart/2008/layout/VerticalCurvedList"/>
    <dgm:cxn modelId="{44528E3C-349E-4414-AB03-D1627E2D80A6}" type="presOf" srcId="{0EA11034-C514-43F5-97EE-D1A4E882774C}" destId="{7A103A10-8150-41B3-8D0C-38C770115E1D}" srcOrd="0" destOrd="0" presId="urn:microsoft.com/office/officeart/2008/layout/VerticalCurvedList"/>
    <dgm:cxn modelId="{6ADD142C-AD24-4805-9CB4-60424A18323E}" type="presOf" srcId="{AB880F81-93AE-4F0D-8D69-61E4D6DCEC09}" destId="{0B39F12A-CFAB-4C8A-A6D6-F278D76321F8}" srcOrd="0" destOrd="0" presId="urn:microsoft.com/office/officeart/2008/layout/VerticalCurvedList"/>
    <dgm:cxn modelId="{5AF1B214-60AB-4551-BE55-1FE85BC45C15}" type="presParOf" srcId="{E79CC321-9061-4F30-8A02-5A2B968F1D67}" destId="{3BE97E55-98CA-47F4-85FF-93C42C3FB29F}" srcOrd="0" destOrd="0" presId="urn:microsoft.com/office/officeart/2008/layout/VerticalCurvedList"/>
    <dgm:cxn modelId="{12A28B1F-3271-4FCF-A8DC-D0C594B82051}" type="presParOf" srcId="{3BE97E55-98CA-47F4-85FF-93C42C3FB29F}" destId="{2C1D5552-B8B7-44D1-8441-F81569D8D03C}" srcOrd="0" destOrd="0" presId="urn:microsoft.com/office/officeart/2008/layout/VerticalCurvedList"/>
    <dgm:cxn modelId="{7F48684A-2E4D-4D35-86F3-329C1334EBD7}" type="presParOf" srcId="{2C1D5552-B8B7-44D1-8441-F81569D8D03C}" destId="{4D5944D1-65A6-4B51-A701-F992E3543A65}" srcOrd="0" destOrd="0" presId="urn:microsoft.com/office/officeart/2008/layout/VerticalCurvedList"/>
    <dgm:cxn modelId="{33EBA261-BD6A-4BEF-9C92-F70E80BDBBC7}" type="presParOf" srcId="{2C1D5552-B8B7-44D1-8441-F81569D8D03C}" destId="{7A103A10-8150-41B3-8D0C-38C770115E1D}" srcOrd="1" destOrd="0" presId="urn:microsoft.com/office/officeart/2008/layout/VerticalCurvedList"/>
    <dgm:cxn modelId="{02AA60EF-89D9-476E-8232-F4EDF52D7994}" type="presParOf" srcId="{2C1D5552-B8B7-44D1-8441-F81569D8D03C}" destId="{5E939EF4-37F4-43EE-AF88-6BCA78A27FDD}" srcOrd="2" destOrd="0" presId="urn:microsoft.com/office/officeart/2008/layout/VerticalCurvedList"/>
    <dgm:cxn modelId="{EFA0DC02-E2C6-44C4-B4BE-D6302FE7BE01}" type="presParOf" srcId="{2C1D5552-B8B7-44D1-8441-F81569D8D03C}" destId="{D048EB97-E37B-479D-806E-AB3E4AA5F3A8}" srcOrd="3" destOrd="0" presId="urn:microsoft.com/office/officeart/2008/layout/VerticalCurvedList"/>
    <dgm:cxn modelId="{0E72FC51-4609-4F83-8D3B-B7EACC59383F}" type="presParOf" srcId="{3BE97E55-98CA-47F4-85FF-93C42C3FB29F}" destId="{BC90A4C6-3603-41D7-BFFB-7AED5E508F16}" srcOrd="1" destOrd="0" presId="urn:microsoft.com/office/officeart/2008/layout/VerticalCurvedList"/>
    <dgm:cxn modelId="{252258C5-3BF0-4FED-A419-C50568545A19}" type="presParOf" srcId="{3BE97E55-98CA-47F4-85FF-93C42C3FB29F}" destId="{2DE112CD-712F-48BB-BA8C-0DD29109E4BA}" srcOrd="2" destOrd="0" presId="urn:microsoft.com/office/officeart/2008/layout/VerticalCurvedList"/>
    <dgm:cxn modelId="{6F1B46A4-26E1-492F-8765-035819A2BED4}" type="presParOf" srcId="{2DE112CD-712F-48BB-BA8C-0DD29109E4BA}" destId="{05A8255C-2FCA-4C58-BC27-36C6BE87C1AE}" srcOrd="0" destOrd="0" presId="urn:microsoft.com/office/officeart/2008/layout/VerticalCurvedList"/>
    <dgm:cxn modelId="{13D3E8DC-6178-484C-924D-04A385B103F7}" type="presParOf" srcId="{3BE97E55-98CA-47F4-85FF-93C42C3FB29F}" destId="{0B39F12A-CFAB-4C8A-A6D6-F278D76321F8}" srcOrd="3" destOrd="0" presId="urn:microsoft.com/office/officeart/2008/layout/VerticalCurvedList"/>
    <dgm:cxn modelId="{F117DC12-3AEE-4D3C-B1E7-68E9DBA347C8}" type="presParOf" srcId="{3BE97E55-98CA-47F4-85FF-93C42C3FB29F}" destId="{A1B7908D-3F75-4A5D-A69D-1A087B683A19}" srcOrd="4" destOrd="0" presId="urn:microsoft.com/office/officeart/2008/layout/VerticalCurvedList"/>
    <dgm:cxn modelId="{75A30F06-F737-431E-AAB6-6A26D7B80889}" type="presParOf" srcId="{A1B7908D-3F75-4A5D-A69D-1A087B683A19}" destId="{2013194A-AD15-44D5-A8B1-FE5DC9405137}" srcOrd="0" destOrd="0" presId="urn:microsoft.com/office/officeart/2008/layout/VerticalCurvedList"/>
    <dgm:cxn modelId="{448382E4-F6FD-4BEE-A9DC-A49B1582D973}" type="presParOf" srcId="{3BE97E55-98CA-47F4-85FF-93C42C3FB29F}" destId="{0F158AF2-5ABC-4D96-97A1-9A3A73DD4349}" srcOrd="5" destOrd="0" presId="urn:microsoft.com/office/officeart/2008/layout/VerticalCurvedList"/>
    <dgm:cxn modelId="{FFCCB6DB-DB51-4014-B9DD-C5E40CE9312C}" type="presParOf" srcId="{3BE97E55-98CA-47F4-85FF-93C42C3FB29F}" destId="{D69B69FA-C68C-49E9-9DA7-D3F090B38083}" srcOrd="6" destOrd="0" presId="urn:microsoft.com/office/officeart/2008/layout/VerticalCurvedList"/>
    <dgm:cxn modelId="{7AD138C2-387F-4E49-AA29-079E1A55B920}" type="presParOf" srcId="{D69B69FA-C68C-49E9-9DA7-D3F090B38083}" destId="{6BB835D2-551E-448C-B508-AEA7F4CA0C1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11C9F13-91DF-48D6-AB33-40CFFF2B0BB1}"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zh-CN" altLang="en-US"/>
        </a:p>
      </dgm:t>
    </dgm:pt>
    <dgm:pt modelId="{0BD67B59-0FED-41C7-B172-A46D458EFB62}">
      <dgm:prSet custT="1"/>
      <dgm:spPr/>
      <dgm:t>
        <a:bodyPr/>
        <a:lstStyle/>
        <a:p>
          <a:pPr rtl="0"/>
          <a:r>
            <a:rPr lang="zh-CN" altLang="en-US" sz="2400" b="1" dirty="0" smtClean="0">
              <a:latin typeface="+mn-ea"/>
              <a:ea typeface="+mn-ea"/>
            </a:rPr>
            <a:t>事务是作为单个逻辑工作单元执行的一系列操作。</a:t>
          </a:r>
          <a:r>
            <a:rPr lang="zh-CN" sz="2400" b="1" dirty="0" smtClean="0">
              <a:latin typeface="+mn-ea"/>
              <a:ea typeface="+mn-ea"/>
            </a:rPr>
            <a:t>事务中的所有</a:t>
          </a:r>
          <a:r>
            <a:rPr lang="en-US" sz="2400" b="1" dirty="0" smtClean="0">
              <a:latin typeface="+mn-ea"/>
              <a:ea typeface="+mn-ea"/>
            </a:rPr>
            <a:t>SQL</a:t>
          </a:r>
          <a:r>
            <a:rPr lang="zh-CN" sz="2400" b="1" dirty="0" smtClean="0">
              <a:latin typeface="+mn-ea"/>
              <a:ea typeface="+mn-ea"/>
            </a:rPr>
            <a:t>语句必须被成功执行，则事务才会对数据库产生持久性的影响。</a:t>
          </a:r>
          <a:r>
            <a:rPr lang="zh-CN" altLang="en-US" sz="2400" b="1" dirty="0" smtClean="0">
              <a:latin typeface="+mn-ea"/>
              <a:ea typeface="+mn-ea"/>
            </a:rPr>
            <a:t>这样做能够更好的维护数据的完整性、语义性、持久性。</a:t>
          </a:r>
          <a:endParaRPr lang="zh-CN" altLang="en-US" sz="2400" dirty="0">
            <a:latin typeface="+mn-ea"/>
            <a:ea typeface="+mn-ea"/>
          </a:endParaRPr>
        </a:p>
      </dgm:t>
    </dgm:pt>
    <dgm:pt modelId="{0F6D7736-7A03-4B89-ABA6-34FEA3776789}" type="parTrans" cxnId="{E07FA580-6C97-4F02-926C-D73878A34B95}">
      <dgm:prSet/>
      <dgm:spPr/>
      <dgm:t>
        <a:bodyPr/>
        <a:lstStyle/>
        <a:p>
          <a:endParaRPr lang="zh-CN" altLang="en-US" sz="2400">
            <a:latin typeface="+mn-ea"/>
            <a:ea typeface="+mn-ea"/>
          </a:endParaRPr>
        </a:p>
      </dgm:t>
    </dgm:pt>
    <dgm:pt modelId="{5FD039F2-0850-470F-A217-480165F466F2}" type="sibTrans" cxnId="{E07FA580-6C97-4F02-926C-D73878A34B95}">
      <dgm:prSet/>
      <dgm:spPr/>
      <dgm:t>
        <a:bodyPr/>
        <a:lstStyle/>
        <a:p>
          <a:endParaRPr lang="zh-CN" altLang="en-US" sz="2400">
            <a:latin typeface="+mn-ea"/>
            <a:ea typeface="+mn-ea"/>
          </a:endParaRPr>
        </a:p>
      </dgm:t>
    </dgm:pt>
    <dgm:pt modelId="{86052F9E-DB2E-4917-9FD3-C2E318C03893}">
      <dgm:prSet custT="1"/>
      <dgm:spPr/>
      <dgm:t>
        <a:bodyPr/>
        <a:lstStyle/>
        <a:p>
          <a:pPr rtl="0"/>
          <a:r>
            <a:rPr lang="zh-CN" sz="2400" b="1" dirty="0" smtClean="0">
              <a:latin typeface="+mn-ea"/>
              <a:ea typeface="+mn-ea"/>
            </a:rPr>
            <a:t>如果事务中的第</a:t>
          </a:r>
          <a:r>
            <a:rPr lang="en-US" sz="2400" b="1" dirty="0" smtClean="0">
              <a:latin typeface="+mn-ea"/>
              <a:ea typeface="+mn-ea"/>
            </a:rPr>
            <a:t>n</a:t>
          </a:r>
          <a:r>
            <a:rPr lang="zh-CN" sz="2400" b="1" dirty="0" smtClean="0">
              <a:latin typeface="+mn-ea"/>
              <a:ea typeface="+mn-ea"/>
            </a:rPr>
            <a:t>条语句执行出错，表示事务运行失败，则前面的</a:t>
          </a:r>
          <a:r>
            <a:rPr lang="en-US" sz="2400" b="1" dirty="0" smtClean="0">
              <a:latin typeface="+mn-ea"/>
              <a:ea typeface="+mn-ea"/>
            </a:rPr>
            <a:t>n-1</a:t>
          </a:r>
          <a:r>
            <a:rPr lang="zh-CN" sz="2400" b="1" dirty="0" smtClean="0">
              <a:latin typeface="+mn-ea"/>
              <a:ea typeface="+mn-ea"/>
            </a:rPr>
            <a:t>条语句对数据库产生的影响可以撤销</a:t>
          </a:r>
          <a:r>
            <a:rPr lang="en-US" sz="2400" b="1" dirty="0" smtClean="0">
              <a:latin typeface="+mn-ea"/>
              <a:ea typeface="+mn-ea"/>
            </a:rPr>
            <a:t>(</a:t>
          </a:r>
          <a:r>
            <a:rPr lang="zh-CN" sz="2400" b="1" dirty="0" smtClean="0">
              <a:latin typeface="+mn-ea"/>
              <a:ea typeface="+mn-ea"/>
            </a:rPr>
            <a:t>回滚</a:t>
          </a:r>
          <a:r>
            <a:rPr lang="en-US" sz="2400" b="1" dirty="0" smtClean="0">
              <a:latin typeface="+mn-ea"/>
              <a:ea typeface="+mn-ea"/>
            </a:rPr>
            <a:t>)</a:t>
          </a:r>
          <a:r>
            <a:rPr lang="zh-CN" sz="2400" b="1" dirty="0" smtClean="0">
              <a:latin typeface="+mn-ea"/>
              <a:ea typeface="+mn-ea"/>
            </a:rPr>
            <a:t>到事务执行前的初始状态或出错点之前的某个正确状态，最大限度的保证数据的完整性。 </a:t>
          </a:r>
          <a:endParaRPr lang="zh-CN" altLang="en-US" sz="2400" dirty="0">
            <a:latin typeface="+mn-ea"/>
            <a:ea typeface="+mn-ea"/>
          </a:endParaRPr>
        </a:p>
      </dgm:t>
    </dgm:pt>
    <dgm:pt modelId="{95A4FA97-5EF0-4725-A7ED-906A2E7445FD}" type="parTrans" cxnId="{186FE252-3824-49DA-8C33-645D14FC4556}">
      <dgm:prSet/>
      <dgm:spPr/>
      <dgm:t>
        <a:bodyPr/>
        <a:lstStyle/>
        <a:p>
          <a:endParaRPr lang="zh-CN" altLang="en-US" sz="2400"/>
        </a:p>
      </dgm:t>
    </dgm:pt>
    <dgm:pt modelId="{0115FB05-258E-490E-A5EA-72E7F61D31DD}" type="sibTrans" cxnId="{186FE252-3824-49DA-8C33-645D14FC4556}">
      <dgm:prSet/>
      <dgm:spPr/>
      <dgm:t>
        <a:bodyPr/>
        <a:lstStyle/>
        <a:p>
          <a:endParaRPr lang="zh-CN" altLang="en-US" sz="2400"/>
        </a:p>
      </dgm:t>
    </dgm:pt>
    <dgm:pt modelId="{6DC795AA-8E9A-450A-A03A-19C8EA89B44D}" type="pres">
      <dgm:prSet presAssocID="{111C9F13-91DF-48D6-AB33-40CFFF2B0BB1}" presName="linear" presStyleCnt="0">
        <dgm:presLayoutVars>
          <dgm:animLvl val="lvl"/>
          <dgm:resizeHandles val="exact"/>
        </dgm:presLayoutVars>
      </dgm:prSet>
      <dgm:spPr/>
      <dgm:t>
        <a:bodyPr/>
        <a:lstStyle/>
        <a:p>
          <a:endParaRPr lang="zh-CN" altLang="en-US"/>
        </a:p>
      </dgm:t>
    </dgm:pt>
    <dgm:pt modelId="{1538E9EC-D661-4BF2-AB49-6A22EA510814}" type="pres">
      <dgm:prSet presAssocID="{0BD67B59-0FED-41C7-B172-A46D458EFB62}" presName="parentText" presStyleLbl="node1" presStyleIdx="0" presStyleCnt="2">
        <dgm:presLayoutVars>
          <dgm:chMax val="0"/>
          <dgm:bulletEnabled val="1"/>
        </dgm:presLayoutVars>
      </dgm:prSet>
      <dgm:spPr/>
      <dgm:t>
        <a:bodyPr/>
        <a:lstStyle/>
        <a:p>
          <a:endParaRPr lang="zh-CN" altLang="en-US"/>
        </a:p>
      </dgm:t>
    </dgm:pt>
    <dgm:pt modelId="{B4F31F39-E199-4CF2-8867-02B31BDBD068}" type="pres">
      <dgm:prSet presAssocID="{5FD039F2-0850-470F-A217-480165F466F2}" presName="spacer" presStyleCnt="0"/>
      <dgm:spPr/>
      <dgm:t>
        <a:bodyPr/>
        <a:lstStyle/>
        <a:p>
          <a:endParaRPr lang="zh-CN" altLang="en-US"/>
        </a:p>
      </dgm:t>
    </dgm:pt>
    <dgm:pt modelId="{82BA2C5C-D551-423D-B582-99804D029632}" type="pres">
      <dgm:prSet presAssocID="{86052F9E-DB2E-4917-9FD3-C2E318C03893}" presName="parentText" presStyleLbl="node1" presStyleIdx="1" presStyleCnt="2">
        <dgm:presLayoutVars>
          <dgm:chMax val="0"/>
          <dgm:bulletEnabled val="1"/>
        </dgm:presLayoutVars>
      </dgm:prSet>
      <dgm:spPr/>
      <dgm:t>
        <a:bodyPr/>
        <a:lstStyle/>
        <a:p>
          <a:endParaRPr lang="zh-CN" altLang="en-US"/>
        </a:p>
      </dgm:t>
    </dgm:pt>
  </dgm:ptLst>
  <dgm:cxnLst>
    <dgm:cxn modelId="{186FE252-3824-49DA-8C33-645D14FC4556}" srcId="{111C9F13-91DF-48D6-AB33-40CFFF2B0BB1}" destId="{86052F9E-DB2E-4917-9FD3-C2E318C03893}" srcOrd="1" destOrd="0" parTransId="{95A4FA97-5EF0-4725-A7ED-906A2E7445FD}" sibTransId="{0115FB05-258E-490E-A5EA-72E7F61D31DD}"/>
    <dgm:cxn modelId="{C95DED5A-985B-45FB-89CB-79AEAE8BE20F}" type="presOf" srcId="{86052F9E-DB2E-4917-9FD3-C2E318C03893}" destId="{82BA2C5C-D551-423D-B582-99804D029632}" srcOrd="0" destOrd="0" presId="urn:microsoft.com/office/officeart/2005/8/layout/vList2"/>
    <dgm:cxn modelId="{A5A882B5-29D7-435D-88B8-A1417C7B91D1}" type="presOf" srcId="{0BD67B59-0FED-41C7-B172-A46D458EFB62}" destId="{1538E9EC-D661-4BF2-AB49-6A22EA510814}" srcOrd="0" destOrd="0" presId="urn:microsoft.com/office/officeart/2005/8/layout/vList2"/>
    <dgm:cxn modelId="{E07FA580-6C97-4F02-926C-D73878A34B95}" srcId="{111C9F13-91DF-48D6-AB33-40CFFF2B0BB1}" destId="{0BD67B59-0FED-41C7-B172-A46D458EFB62}" srcOrd="0" destOrd="0" parTransId="{0F6D7736-7A03-4B89-ABA6-34FEA3776789}" sibTransId="{5FD039F2-0850-470F-A217-480165F466F2}"/>
    <dgm:cxn modelId="{CB29E24D-82FC-493A-82D8-178641D264BA}" type="presOf" srcId="{111C9F13-91DF-48D6-AB33-40CFFF2B0BB1}" destId="{6DC795AA-8E9A-450A-A03A-19C8EA89B44D}" srcOrd="0" destOrd="0" presId="urn:microsoft.com/office/officeart/2005/8/layout/vList2"/>
    <dgm:cxn modelId="{FEBDABB1-488E-444D-B704-985C996A020B}" type="presParOf" srcId="{6DC795AA-8E9A-450A-A03A-19C8EA89B44D}" destId="{1538E9EC-D661-4BF2-AB49-6A22EA510814}" srcOrd="0" destOrd="0" presId="urn:microsoft.com/office/officeart/2005/8/layout/vList2"/>
    <dgm:cxn modelId="{B8095835-E629-476B-A4D0-E91A223E66DA}" type="presParOf" srcId="{6DC795AA-8E9A-450A-A03A-19C8EA89B44D}" destId="{B4F31F39-E199-4CF2-8867-02B31BDBD068}" srcOrd="1" destOrd="0" presId="urn:microsoft.com/office/officeart/2005/8/layout/vList2"/>
    <dgm:cxn modelId="{0F3542A1-BBC5-466F-A2FE-699CC093B3EB}" type="presParOf" srcId="{6DC795AA-8E9A-450A-A03A-19C8EA89B44D}" destId="{82BA2C5C-D551-423D-B582-99804D02963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952ECF3-868D-47CE-B5AE-653AC1199D5B}"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676A4981-B23C-4975-BE05-BC717520C9A4}">
      <dgm:prSet custT="1"/>
      <dgm:spPr/>
      <dgm:t>
        <a:bodyPr/>
        <a:lstStyle/>
        <a:p>
          <a:pPr algn="just" rtl="0"/>
          <a:r>
            <a:rPr lang="zh-CN" altLang="en-US" sz="2400" dirty="0" smtClean="0"/>
            <a:t>将查询的结果全部返回给前端页面，再由前端页面来选择显示哪部分数据，这种方法我们就称之为“假分页”，但是遇到返回的数据量很大的情况时，响应效率就会很低下。</a:t>
          </a:r>
          <a:endParaRPr lang="zh-CN" altLang="en-US" sz="2400" dirty="0"/>
        </a:p>
      </dgm:t>
    </dgm:pt>
    <dgm:pt modelId="{3EE45F03-3BFD-4439-9E36-0239D0969D0D}" type="parTrans" cxnId="{A96AA3C5-65F0-40ED-9023-B79061BFBA6E}">
      <dgm:prSet/>
      <dgm:spPr/>
      <dgm:t>
        <a:bodyPr/>
        <a:lstStyle/>
        <a:p>
          <a:pPr algn="just"/>
          <a:endParaRPr lang="zh-CN" altLang="en-US" sz="2400"/>
        </a:p>
      </dgm:t>
    </dgm:pt>
    <dgm:pt modelId="{E7126195-F9F9-4D1A-8561-08C783B7D208}" type="sibTrans" cxnId="{A96AA3C5-65F0-40ED-9023-B79061BFBA6E}">
      <dgm:prSet/>
      <dgm:spPr/>
      <dgm:t>
        <a:bodyPr/>
        <a:lstStyle/>
        <a:p>
          <a:pPr algn="just"/>
          <a:endParaRPr lang="zh-CN" altLang="en-US" sz="2400"/>
        </a:p>
      </dgm:t>
    </dgm:pt>
    <dgm:pt modelId="{D0C51800-8029-4086-8499-E323876AFD13}">
      <dgm:prSet custT="1"/>
      <dgm:spPr/>
      <dgm:t>
        <a:bodyPr/>
        <a:lstStyle/>
        <a:p>
          <a:pPr algn="just" rtl="0"/>
          <a:r>
            <a:rPr lang="zh-CN" altLang="en-US" sz="2400" dirty="0" smtClean="0"/>
            <a:t>将部分查询结果显返回给前端页面，前端页面只需要将返回的数据全部显示出来即可，这种方法我们称之为“真分页”，效应效率会比较高，但是和服务器的交互较多，对服务器的资源占用率相对较高。</a:t>
          </a:r>
          <a:endParaRPr lang="zh-CN" altLang="en-US" sz="2400" dirty="0"/>
        </a:p>
      </dgm:t>
    </dgm:pt>
    <dgm:pt modelId="{D4647CDF-B63A-4646-852B-1D47C57D0F89}" type="parTrans" cxnId="{C911BD1D-C0BB-44AE-89ED-F2EF8B5CA739}">
      <dgm:prSet/>
      <dgm:spPr/>
      <dgm:t>
        <a:bodyPr/>
        <a:lstStyle/>
        <a:p>
          <a:pPr algn="just"/>
          <a:endParaRPr lang="zh-CN" altLang="en-US" sz="2400"/>
        </a:p>
      </dgm:t>
    </dgm:pt>
    <dgm:pt modelId="{F69887D3-B635-4FBC-B365-31109E33C554}" type="sibTrans" cxnId="{C911BD1D-C0BB-44AE-89ED-F2EF8B5CA739}">
      <dgm:prSet/>
      <dgm:spPr/>
      <dgm:t>
        <a:bodyPr/>
        <a:lstStyle/>
        <a:p>
          <a:pPr algn="just"/>
          <a:endParaRPr lang="zh-CN" altLang="en-US" sz="2400"/>
        </a:p>
      </dgm:t>
    </dgm:pt>
    <dgm:pt modelId="{0EEA0C3E-65D3-4E65-88C5-BB869E21C1D9}" type="pres">
      <dgm:prSet presAssocID="{C952ECF3-868D-47CE-B5AE-653AC1199D5B}" presName="linear" presStyleCnt="0">
        <dgm:presLayoutVars>
          <dgm:animLvl val="lvl"/>
          <dgm:resizeHandles val="exact"/>
        </dgm:presLayoutVars>
      </dgm:prSet>
      <dgm:spPr/>
      <dgm:t>
        <a:bodyPr/>
        <a:lstStyle/>
        <a:p>
          <a:endParaRPr lang="zh-CN" altLang="en-US"/>
        </a:p>
      </dgm:t>
    </dgm:pt>
    <dgm:pt modelId="{3D5F99E4-4215-4153-88BD-75C31026DFBF}" type="pres">
      <dgm:prSet presAssocID="{676A4981-B23C-4975-BE05-BC717520C9A4}" presName="parentText" presStyleLbl="node1" presStyleIdx="0" presStyleCnt="2">
        <dgm:presLayoutVars>
          <dgm:chMax val="0"/>
          <dgm:bulletEnabled val="1"/>
        </dgm:presLayoutVars>
      </dgm:prSet>
      <dgm:spPr/>
      <dgm:t>
        <a:bodyPr/>
        <a:lstStyle/>
        <a:p>
          <a:endParaRPr lang="zh-CN" altLang="en-US"/>
        </a:p>
      </dgm:t>
    </dgm:pt>
    <dgm:pt modelId="{437F2FCB-0622-4A78-B0DB-E0D0A9B0FB40}" type="pres">
      <dgm:prSet presAssocID="{E7126195-F9F9-4D1A-8561-08C783B7D208}" presName="spacer" presStyleCnt="0"/>
      <dgm:spPr/>
    </dgm:pt>
    <dgm:pt modelId="{1BD70B13-374C-45FE-B042-27AF6BFFE602}" type="pres">
      <dgm:prSet presAssocID="{D0C51800-8029-4086-8499-E323876AFD13}" presName="parentText" presStyleLbl="node1" presStyleIdx="1" presStyleCnt="2">
        <dgm:presLayoutVars>
          <dgm:chMax val="0"/>
          <dgm:bulletEnabled val="1"/>
        </dgm:presLayoutVars>
      </dgm:prSet>
      <dgm:spPr/>
      <dgm:t>
        <a:bodyPr/>
        <a:lstStyle/>
        <a:p>
          <a:endParaRPr lang="zh-CN" altLang="en-US"/>
        </a:p>
      </dgm:t>
    </dgm:pt>
  </dgm:ptLst>
  <dgm:cxnLst>
    <dgm:cxn modelId="{6578098E-D8DF-44F2-B161-2B9C1104EF79}" type="presOf" srcId="{D0C51800-8029-4086-8499-E323876AFD13}" destId="{1BD70B13-374C-45FE-B042-27AF6BFFE602}" srcOrd="0" destOrd="0" presId="urn:microsoft.com/office/officeart/2005/8/layout/vList2"/>
    <dgm:cxn modelId="{9E9014F1-5269-499F-B726-8E6EF927E5D8}" type="presOf" srcId="{676A4981-B23C-4975-BE05-BC717520C9A4}" destId="{3D5F99E4-4215-4153-88BD-75C31026DFBF}" srcOrd="0" destOrd="0" presId="urn:microsoft.com/office/officeart/2005/8/layout/vList2"/>
    <dgm:cxn modelId="{A96AA3C5-65F0-40ED-9023-B79061BFBA6E}" srcId="{C952ECF3-868D-47CE-B5AE-653AC1199D5B}" destId="{676A4981-B23C-4975-BE05-BC717520C9A4}" srcOrd="0" destOrd="0" parTransId="{3EE45F03-3BFD-4439-9E36-0239D0969D0D}" sibTransId="{E7126195-F9F9-4D1A-8561-08C783B7D208}"/>
    <dgm:cxn modelId="{C911BD1D-C0BB-44AE-89ED-F2EF8B5CA739}" srcId="{C952ECF3-868D-47CE-B5AE-653AC1199D5B}" destId="{D0C51800-8029-4086-8499-E323876AFD13}" srcOrd="1" destOrd="0" parTransId="{D4647CDF-B63A-4646-852B-1D47C57D0F89}" sibTransId="{F69887D3-B635-4FBC-B365-31109E33C554}"/>
    <dgm:cxn modelId="{D7BEEF0F-E664-41EE-B5BB-508AE18825A0}" type="presOf" srcId="{C952ECF3-868D-47CE-B5AE-653AC1199D5B}" destId="{0EEA0C3E-65D3-4E65-88C5-BB869E21C1D9}" srcOrd="0" destOrd="0" presId="urn:microsoft.com/office/officeart/2005/8/layout/vList2"/>
    <dgm:cxn modelId="{B9B20588-8D45-4344-B0B0-8A70DC335A41}" type="presParOf" srcId="{0EEA0C3E-65D3-4E65-88C5-BB869E21C1D9}" destId="{3D5F99E4-4215-4153-88BD-75C31026DFBF}" srcOrd="0" destOrd="0" presId="urn:microsoft.com/office/officeart/2005/8/layout/vList2"/>
    <dgm:cxn modelId="{BBB3AA17-2F6C-4C17-A551-336188AC5A38}" type="presParOf" srcId="{0EEA0C3E-65D3-4E65-88C5-BB869E21C1D9}" destId="{437F2FCB-0622-4A78-B0DB-E0D0A9B0FB40}" srcOrd="1" destOrd="0" presId="urn:microsoft.com/office/officeart/2005/8/layout/vList2"/>
    <dgm:cxn modelId="{40E4DE21-461E-4B45-B793-982EF62B3750}" type="presParOf" srcId="{0EEA0C3E-65D3-4E65-88C5-BB869E21C1D9}" destId="{1BD70B13-374C-45FE-B042-27AF6BFFE60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8FE98ED-DB0A-419E-A587-93BF98717513}" type="doc">
      <dgm:prSet loTypeId="urn:microsoft.com/office/officeart/2005/8/layout/vList2" loCatId="list" qsTypeId="urn:microsoft.com/office/officeart/2005/8/quickstyle/3d1" qsCatId="3D" csTypeId="urn:microsoft.com/office/officeart/2005/8/colors/accent1_2" csCatId="accent1"/>
      <dgm:spPr/>
      <dgm:t>
        <a:bodyPr/>
        <a:lstStyle/>
        <a:p>
          <a:endParaRPr lang="zh-CN" altLang="en-US"/>
        </a:p>
      </dgm:t>
    </dgm:pt>
    <dgm:pt modelId="{94753076-FB0C-4A00-9F3D-6DB7897AD5C4}">
      <dgm:prSet custT="1"/>
      <dgm:spPr/>
      <dgm:t>
        <a:bodyPr/>
        <a:lstStyle/>
        <a:p>
          <a:pPr rtl="0"/>
          <a:r>
            <a:rPr lang="zh-CN" sz="2400" b="1" dirty="0" smtClean="0">
              <a:latin typeface="+mn-ea"/>
              <a:ea typeface="+mn-ea"/>
            </a:rPr>
            <a:t>前面提到</a:t>
          </a:r>
          <a:r>
            <a:rPr lang="en-US" sz="2400" b="1" dirty="0" smtClean="0">
              <a:latin typeface="+mn-ea"/>
              <a:ea typeface="+mn-ea"/>
            </a:rPr>
            <a:t>Java</a:t>
          </a:r>
          <a:r>
            <a:rPr lang="zh-CN" sz="2400" b="1" dirty="0" smtClean="0">
              <a:latin typeface="+mn-ea"/>
              <a:ea typeface="+mn-ea"/>
            </a:rPr>
            <a:t>通过</a:t>
          </a:r>
          <a:r>
            <a:rPr lang="en-US" sz="2400" b="1" dirty="0" smtClean="0">
              <a:latin typeface="+mn-ea"/>
              <a:ea typeface="+mn-ea"/>
            </a:rPr>
            <a:t>JDBC</a:t>
          </a:r>
          <a:r>
            <a:rPr lang="zh-CN" sz="2400" b="1" dirty="0" smtClean="0">
              <a:latin typeface="+mn-ea"/>
              <a:ea typeface="+mn-ea"/>
            </a:rPr>
            <a:t>技术访问数据库的基本模式是：加载</a:t>
          </a:r>
          <a:r>
            <a:rPr lang="en-US" sz="2400" b="1" dirty="0" smtClean="0">
              <a:latin typeface="+mn-ea"/>
              <a:ea typeface="+mn-ea"/>
            </a:rPr>
            <a:t>JDBC</a:t>
          </a:r>
          <a:r>
            <a:rPr lang="zh-CN" sz="2400" b="1" dirty="0" smtClean="0">
              <a:latin typeface="+mn-ea"/>
              <a:ea typeface="+mn-ea"/>
            </a:rPr>
            <a:t>驱动程序</a:t>
          </a:r>
          <a:r>
            <a:rPr lang="en-US" sz="2400" b="1" dirty="0" smtClean="0">
              <a:latin typeface="+mn-ea"/>
              <a:ea typeface="+mn-ea"/>
            </a:rPr>
            <a:t>——</a:t>
          </a:r>
          <a:r>
            <a:rPr lang="zh-CN" sz="2400" b="1" dirty="0" smtClean="0">
              <a:latin typeface="+mn-ea"/>
              <a:ea typeface="+mn-ea"/>
            </a:rPr>
            <a:t>创建数据库连接</a:t>
          </a:r>
          <a:r>
            <a:rPr lang="en-US" sz="2400" b="1" dirty="0" smtClean="0">
              <a:latin typeface="+mn-ea"/>
              <a:ea typeface="+mn-ea"/>
            </a:rPr>
            <a:t>——</a:t>
          </a:r>
          <a:r>
            <a:rPr lang="zh-CN" sz="2400" b="1" dirty="0" smtClean="0">
              <a:latin typeface="+mn-ea"/>
              <a:ea typeface="+mn-ea"/>
            </a:rPr>
            <a:t>执行</a:t>
          </a:r>
          <a:r>
            <a:rPr lang="en-US" sz="2400" b="1" dirty="0" smtClean="0">
              <a:latin typeface="+mn-ea"/>
              <a:ea typeface="+mn-ea"/>
            </a:rPr>
            <a:t>SQL</a:t>
          </a:r>
          <a:r>
            <a:rPr lang="zh-CN" sz="2400" b="1" dirty="0" smtClean="0">
              <a:latin typeface="+mn-ea"/>
              <a:ea typeface="+mn-ea"/>
            </a:rPr>
            <a:t>语句</a:t>
          </a:r>
          <a:r>
            <a:rPr lang="en-US" sz="2400" b="1" dirty="0" smtClean="0">
              <a:latin typeface="+mn-ea"/>
              <a:ea typeface="+mn-ea"/>
            </a:rPr>
            <a:t>——</a:t>
          </a:r>
          <a:r>
            <a:rPr lang="zh-CN" sz="2400" b="1" dirty="0" smtClean="0">
              <a:latin typeface="+mn-ea"/>
              <a:ea typeface="+mn-ea"/>
            </a:rPr>
            <a:t>返回查询结果</a:t>
          </a:r>
          <a:r>
            <a:rPr lang="en-US" sz="2400" b="1" dirty="0" smtClean="0">
              <a:latin typeface="+mn-ea"/>
              <a:ea typeface="+mn-ea"/>
            </a:rPr>
            <a:t>——</a:t>
          </a:r>
          <a:r>
            <a:rPr lang="zh-CN" sz="2400" b="1" dirty="0" smtClean="0">
              <a:latin typeface="+mn-ea"/>
              <a:ea typeface="+mn-ea"/>
            </a:rPr>
            <a:t>关闭连接。</a:t>
          </a:r>
          <a:endParaRPr lang="zh-CN" sz="2400" dirty="0">
            <a:latin typeface="+mn-ea"/>
            <a:ea typeface="+mn-ea"/>
          </a:endParaRPr>
        </a:p>
      </dgm:t>
    </dgm:pt>
    <dgm:pt modelId="{58145743-0997-4C4D-A7BB-62F405EC35FA}" type="parTrans" cxnId="{D179D118-CF9B-4B72-9FEC-C667615448B4}">
      <dgm:prSet/>
      <dgm:spPr/>
      <dgm:t>
        <a:bodyPr/>
        <a:lstStyle/>
        <a:p>
          <a:endParaRPr lang="zh-CN" altLang="en-US" sz="2400">
            <a:latin typeface="+mn-ea"/>
            <a:ea typeface="+mn-ea"/>
          </a:endParaRPr>
        </a:p>
      </dgm:t>
    </dgm:pt>
    <dgm:pt modelId="{4098B7B7-A7E7-4429-B13D-191ED42CC410}" type="sibTrans" cxnId="{D179D118-CF9B-4B72-9FEC-C667615448B4}">
      <dgm:prSet/>
      <dgm:spPr/>
      <dgm:t>
        <a:bodyPr/>
        <a:lstStyle/>
        <a:p>
          <a:endParaRPr lang="zh-CN" altLang="en-US" sz="2400">
            <a:latin typeface="+mn-ea"/>
            <a:ea typeface="+mn-ea"/>
          </a:endParaRPr>
        </a:p>
      </dgm:t>
    </dgm:pt>
    <dgm:pt modelId="{A1EB33E4-09F9-4B0B-9AEF-9614212950FD}">
      <dgm:prSet custT="1"/>
      <dgm:spPr/>
      <dgm:t>
        <a:bodyPr/>
        <a:lstStyle/>
        <a:p>
          <a:pPr rtl="0"/>
          <a:r>
            <a:rPr lang="zh-CN" altLang="en-US" sz="2400" b="1" smtClean="0">
              <a:latin typeface="+mn-ea"/>
              <a:ea typeface="+mn-ea"/>
            </a:rPr>
            <a:t>当对数据库的访问不是很频繁时，可以在每次访问数据库时建立一个连接，用完之后关闭。但是，对于一个复杂的数据库应用，频繁的建立、关闭连接，会极大的减低系统性能，造成瓶颈。</a:t>
          </a:r>
          <a:endParaRPr lang="zh-CN" altLang="en-US" sz="2400">
            <a:latin typeface="+mn-ea"/>
            <a:ea typeface="+mn-ea"/>
          </a:endParaRPr>
        </a:p>
      </dgm:t>
    </dgm:pt>
    <dgm:pt modelId="{E43B76F4-81AB-4683-A564-1252DA7A1002}" type="parTrans" cxnId="{9D6A59DC-76D4-4A00-B494-BEAB4263BC4B}">
      <dgm:prSet/>
      <dgm:spPr/>
      <dgm:t>
        <a:bodyPr/>
        <a:lstStyle/>
        <a:p>
          <a:endParaRPr lang="zh-CN" altLang="en-US" sz="2400">
            <a:latin typeface="+mn-ea"/>
            <a:ea typeface="+mn-ea"/>
          </a:endParaRPr>
        </a:p>
      </dgm:t>
    </dgm:pt>
    <dgm:pt modelId="{ABFDBD1F-74CF-4303-84EC-5D8087E6A680}" type="sibTrans" cxnId="{9D6A59DC-76D4-4A00-B494-BEAB4263BC4B}">
      <dgm:prSet/>
      <dgm:spPr/>
      <dgm:t>
        <a:bodyPr/>
        <a:lstStyle/>
        <a:p>
          <a:endParaRPr lang="zh-CN" altLang="en-US" sz="2400">
            <a:latin typeface="+mn-ea"/>
            <a:ea typeface="+mn-ea"/>
          </a:endParaRPr>
        </a:p>
      </dgm:t>
    </dgm:pt>
    <dgm:pt modelId="{F4EAE65D-2893-4088-B86E-8D02433FB2AF}">
      <dgm:prSet custT="1"/>
      <dgm:spPr/>
      <dgm:t>
        <a:bodyPr/>
        <a:lstStyle/>
        <a:p>
          <a:pPr rtl="0"/>
          <a:r>
            <a:rPr lang="zh-CN" altLang="en-US" sz="2400" b="1" smtClean="0">
              <a:latin typeface="+mn-ea"/>
              <a:ea typeface="+mn-ea"/>
            </a:rPr>
            <a:t>如果使用数据库连接池来达到连接资源的共享，那么数据库的连接就可以高效、安全的复用，从而很好的解决了性能问题。</a:t>
          </a:r>
          <a:endParaRPr lang="zh-CN" altLang="en-US" sz="2400">
            <a:latin typeface="+mn-ea"/>
            <a:ea typeface="+mn-ea"/>
          </a:endParaRPr>
        </a:p>
      </dgm:t>
    </dgm:pt>
    <dgm:pt modelId="{E2138F19-3B1C-41B2-8D94-3FEDF64C64FF}" type="parTrans" cxnId="{03444E3F-C56E-4BFD-8B6A-4AA84ACBC0FE}">
      <dgm:prSet/>
      <dgm:spPr/>
      <dgm:t>
        <a:bodyPr/>
        <a:lstStyle/>
        <a:p>
          <a:endParaRPr lang="zh-CN" altLang="en-US" sz="2400">
            <a:latin typeface="+mn-ea"/>
            <a:ea typeface="+mn-ea"/>
          </a:endParaRPr>
        </a:p>
      </dgm:t>
    </dgm:pt>
    <dgm:pt modelId="{9B8D39EE-82AA-489B-A4BF-2C7ECC347DA9}" type="sibTrans" cxnId="{03444E3F-C56E-4BFD-8B6A-4AA84ACBC0FE}">
      <dgm:prSet/>
      <dgm:spPr/>
      <dgm:t>
        <a:bodyPr/>
        <a:lstStyle/>
        <a:p>
          <a:endParaRPr lang="zh-CN" altLang="en-US" sz="2400">
            <a:latin typeface="+mn-ea"/>
            <a:ea typeface="+mn-ea"/>
          </a:endParaRPr>
        </a:p>
      </dgm:t>
    </dgm:pt>
    <dgm:pt modelId="{60BFB819-EA33-4C63-A375-8B9D2C6288D2}" type="pres">
      <dgm:prSet presAssocID="{78FE98ED-DB0A-419E-A587-93BF98717513}" presName="linear" presStyleCnt="0">
        <dgm:presLayoutVars>
          <dgm:animLvl val="lvl"/>
          <dgm:resizeHandles val="exact"/>
        </dgm:presLayoutVars>
      </dgm:prSet>
      <dgm:spPr/>
      <dgm:t>
        <a:bodyPr/>
        <a:lstStyle/>
        <a:p>
          <a:endParaRPr lang="zh-CN" altLang="en-US"/>
        </a:p>
      </dgm:t>
    </dgm:pt>
    <dgm:pt modelId="{2F04B47B-2D28-4D51-8919-12F6128A2595}" type="pres">
      <dgm:prSet presAssocID="{94753076-FB0C-4A00-9F3D-6DB7897AD5C4}" presName="parentText" presStyleLbl="node1" presStyleIdx="0" presStyleCnt="3">
        <dgm:presLayoutVars>
          <dgm:chMax val="0"/>
          <dgm:bulletEnabled val="1"/>
        </dgm:presLayoutVars>
      </dgm:prSet>
      <dgm:spPr/>
      <dgm:t>
        <a:bodyPr/>
        <a:lstStyle/>
        <a:p>
          <a:endParaRPr lang="zh-CN" altLang="en-US"/>
        </a:p>
      </dgm:t>
    </dgm:pt>
    <dgm:pt modelId="{01C62D1F-08D8-43D0-96F3-719F3A41D910}" type="pres">
      <dgm:prSet presAssocID="{4098B7B7-A7E7-4429-B13D-191ED42CC410}" presName="spacer" presStyleCnt="0"/>
      <dgm:spPr/>
    </dgm:pt>
    <dgm:pt modelId="{8FA48096-9008-4973-A7CC-D4C4B5E8E97B}" type="pres">
      <dgm:prSet presAssocID="{A1EB33E4-09F9-4B0B-9AEF-9614212950FD}" presName="parentText" presStyleLbl="node1" presStyleIdx="1" presStyleCnt="3">
        <dgm:presLayoutVars>
          <dgm:chMax val="0"/>
          <dgm:bulletEnabled val="1"/>
        </dgm:presLayoutVars>
      </dgm:prSet>
      <dgm:spPr/>
      <dgm:t>
        <a:bodyPr/>
        <a:lstStyle/>
        <a:p>
          <a:endParaRPr lang="zh-CN" altLang="en-US"/>
        </a:p>
      </dgm:t>
    </dgm:pt>
    <dgm:pt modelId="{76D60FF9-8703-4CBF-A6DB-31E0D59A8DD0}" type="pres">
      <dgm:prSet presAssocID="{ABFDBD1F-74CF-4303-84EC-5D8087E6A680}" presName="spacer" presStyleCnt="0"/>
      <dgm:spPr/>
    </dgm:pt>
    <dgm:pt modelId="{90949770-3F9A-4441-B5A7-90F0BD770450}" type="pres">
      <dgm:prSet presAssocID="{F4EAE65D-2893-4088-B86E-8D02433FB2AF}" presName="parentText" presStyleLbl="node1" presStyleIdx="2" presStyleCnt="3">
        <dgm:presLayoutVars>
          <dgm:chMax val="0"/>
          <dgm:bulletEnabled val="1"/>
        </dgm:presLayoutVars>
      </dgm:prSet>
      <dgm:spPr/>
      <dgm:t>
        <a:bodyPr/>
        <a:lstStyle/>
        <a:p>
          <a:endParaRPr lang="zh-CN" altLang="en-US"/>
        </a:p>
      </dgm:t>
    </dgm:pt>
  </dgm:ptLst>
  <dgm:cxnLst>
    <dgm:cxn modelId="{9D6A59DC-76D4-4A00-B494-BEAB4263BC4B}" srcId="{78FE98ED-DB0A-419E-A587-93BF98717513}" destId="{A1EB33E4-09F9-4B0B-9AEF-9614212950FD}" srcOrd="1" destOrd="0" parTransId="{E43B76F4-81AB-4683-A564-1252DA7A1002}" sibTransId="{ABFDBD1F-74CF-4303-84EC-5D8087E6A680}"/>
    <dgm:cxn modelId="{B537AE32-5B56-44DC-8C41-85DEEDAD7E36}" type="presOf" srcId="{94753076-FB0C-4A00-9F3D-6DB7897AD5C4}" destId="{2F04B47B-2D28-4D51-8919-12F6128A2595}" srcOrd="0" destOrd="0" presId="urn:microsoft.com/office/officeart/2005/8/layout/vList2"/>
    <dgm:cxn modelId="{D179D118-CF9B-4B72-9FEC-C667615448B4}" srcId="{78FE98ED-DB0A-419E-A587-93BF98717513}" destId="{94753076-FB0C-4A00-9F3D-6DB7897AD5C4}" srcOrd="0" destOrd="0" parTransId="{58145743-0997-4C4D-A7BB-62F405EC35FA}" sibTransId="{4098B7B7-A7E7-4429-B13D-191ED42CC410}"/>
    <dgm:cxn modelId="{03444E3F-C56E-4BFD-8B6A-4AA84ACBC0FE}" srcId="{78FE98ED-DB0A-419E-A587-93BF98717513}" destId="{F4EAE65D-2893-4088-B86E-8D02433FB2AF}" srcOrd="2" destOrd="0" parTransId="{E2138F19-3B1C-41B2-8D94-3FEDF64C64FF}" sibTransId="{9B8D39EE-82AA-489B-A4BF-2C7ECC347DA9}"/>
    <dgm:cxn modelId="{69A72870-AE60-4549-96C2-7EF4184A9822}" type="presOf" srcId="{78FE98ED-DB0A-419E-A587-93BF98717513}" destId="{60BFB819-EA33-4C63-A375-8B9D2C6288D2}" srcOrd="0" destOrd="0" presId="urn:microsoft.com/office/officeart/2005/8/layout/vList2"/>
    <dgm:cxn modelId="{3D0034E8-B140-441D-BD35-4C8711641500}" type="presOf" srcId="{A1EB33E4-09F9-4B0B-9AEF-9614212950FD}" destId="{8FA48096-9008-4973-A7CC-D4C4B5E8E97B}" srcOrd="0" destOrd="0" presId="urn:microsoft.com/office/officeart/2005/8/layout/vList2"/>
    <dgm:cxn modelId="{080810CC-1808-493C-891B-6322E98B0C3C}" type="presOf" srcId="{F4EAE65D-2893-4088-B86E-8D02433FB2AF}" destId="{90949770-3F9A-4441-B5A7-90F0BD770450}" srcOrd="0" destOrd="0" presId="urn:microsoft.com/office/officeart/2005/8/layout/vList2"/>
    <dgm:cxn modelId="{AB350F89-CC08-4EB8-9871-43FE5D623444}" type="presParOf" srcId="{60BFB819-EA33-4C63-A375-8B9D2C6288D2}" destId="{2F04B47B-2D28-4D51-8919-12F6128A2595}" srcOrd="0" destOrd="0" presId="urn:microsoft.com/office/officeart/2005/8/layout/vList2"/>
    <dgm:cxn modelId="{D692030B-6971-4A2B-9E04-403CF02589A8}" type="presParOf" srcId="{60BFB819-EA33-4C63-A375-8B9D2C6288D2}" destId="{01C62D1F-08D8-43D0-96F3-719F3A41D910}" srcOrd="1" destOrd="0" presId="urn:microsoft.com/office/officeart/2005/8/layout/vList2"/>
    <dgm:cxn modelId="{40797410-33C9-4A7D-8645-E5EE832ABB37}" type="presParOf" srcId="{60BFB819-EA33-4C63-A375-8B9D2C6288D2}" destId="{8FA48096-9008-4973-A7CC-D4C4B5E8E97B}" srcOrd="2" destOrd="0" presId="urn:microsoft.com/office/officeart/2005/8/layout/vList2"/>
    <dgm:cxn modelId="{87FD6C48-1A00-4FBA-AEA4-CB2AB9BDED2B}" type="presParOf" srcId="{60BFB819-EA33-4C63-A375-8B9D2C6288D2}" destId="{76D60FF9-8703-4CBF-A6DB-31E0D59A8DD0}" srcOrd="3" destOrd="0" presId="urn:microsoft.com/office/officeart/2005/8/layout/vList2"/>
    <dgm:cxn modelId="{3D6AC628-E111-45A3-9A1F-A3718620A463}" type="presParOf" srcId="{60BFB819-EA33-4C63-A375-8B9D2C6288D2}" destId="{90949770-3F9A-4441-B5A7-90F0BD77045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59A934C-FEDF-445B-A71A-F1EE1B9C6A32}" type="doc">
      <dgm:prSet loTypeId="urn:microsoft.com/office/officeart/2009/3/layout/StepUpProcess" loCatId="process" qsTypeId="urn:microsoft.com/office/officeart/2005/8/quickstyle/3d1" qsCatId="3D" csTypeId="urn:microsoft.com/office/officeart/2005/8/colors/colorful2" csCatId="colorful" phldr="1"/>
      <dgm:spPr/>
      <dgm:t>
        <a:bodyPr/>
        <a:lstStyle/>
        <a:p>
          <a:endParaRPr lang="zh-CN" altLang="en-US"/>
        </a:p>
      </dgm:t>
    </dgm:pt>
    <dgm:pt modelId="{32B7BCB7-2D73-48DA-8E8C-9F581056F4C2}">
      <dgm:prSet custT="1"/>
      <dgm:spPr/>
      <dgm:t>
        <a:bodyPr/>
        <a:lstStyle/>
        <a:p>
          <a:pPr rtl="0"/>
          <a:r>
            <a:rPr lang="zh-CN" altLang="en-US" sz="2000" dirty="0" smtClean="0">
              <a:solidFill>
                <a:srgbClr val="003300"/>
              </a:solidFill>
              <a:latin typeface="+mn-ea"/>
              <a:ea typeface="+mn-ea"/>
            </a:rPr>
            <a:t>预先创建一定数量的连接，存放在连接池中</a:t>
          </a:r>
          <a:endParaRPr lang="zh-CN" altLang="en-US" sz="2000" dirty="0">
            <a:solidFill>
              <a:srgbClr val="003300"/>
            </a:solidFill>
            <a:latin typeface="+mn-ea"/>
            <a:ea typeface="+mn-ea"/>
          </a:endParaRPr>
        </a:p>
      </dgm:t>
    </dgm:pt>
    <dgm:pt modelId="{BE696784-599A-40A2-831E-79D55BDB196E}" type="parTrans" cxnId="{C86F43CF-2C36-4142-A2C8-82469DA1A42B}">
      <dgm:prSet/>
      <dgm:spPr/>
      <dgm:t>
        <a:bodyPr/>
        <a:lstStyle/>
        <a:p>
          <a:endParaRPr lang="zh-CN" altLang="en-US" sz="2000">
            <a:solidFill>
              <a:srgbClr val="003300"/>
            </a:solidFill>
            <a:latin typeface="+mn-ea"/>
            <a:ea typeface="+mn-ea"/>
          </a:endParaRPr>
        </a:p>
      </dgm:t>
    </dgm:pt>
    <dgm:pt modelId="{937FEDD6-3AC9-4214-807C-41ADECF7EEA4}" type="sibTrans" cxnId="{C86F43CF-2C36-4142-A2C8-82469DA1A42B}">
      <dgm:prSet/>
      <dgm:spPr/>
      <dgm:t>
        <a:bodyPr/>
        <a:lstStyle/>
        <a:p>
          <a:endParaRPr lang="zh-CN" altLang="en-US" sz="2000">
            <a:solidFill>
              <a:srgbClr val="003300"/>
            </a:solidFill>
            <a:latin typeface="+mn-ea"/>
            <a:ea typeface="+mn-ea"/>
          </a:endParaRPr>
        </a:p>
      </dgm:t>
    </dgm:pt>
    <dgm:pt modelId="{60D6B949-932A-4297-AE80-AB09341C7B0C}">
      <dgm:prSet custT="1"/>
      <dgm:spPr/>
      <dgm:t>
        <a:bodyPr/>
        <a:lstStyle/>
        <a:p>
          <a:pPr rtl="0"/>
          <a:r>
            <a:rPr lang="zh-CN" altLang="en-US" sz="2000" dirty="0" smtClean="0">
              <a:solidFill>
                <a:srgbClr val="003300"/>
              </a:solidFill>
              <a:latin typeface="+mn-ea"/>
              <a:ea typeface="+mn-ea"/>
            </a:rPr>
            <a:t>当程序请求一个连接时，连接池为该请求分配一个空闲连接，而不是去建立新连接；当程序用完连接后，该连接将返回连接池，而不是直接释放</a:t>
          </a:r>
          <a:endParaRPr lang="zh-CN" sz="2000" dirty="0">
            <a:solidFill>
              <a:srgbClr val="003300"/>
            </a:solidFill>
            <a:latin typeface="+mn-ea"/>
            <a:ea typeface="+mn-ea"/>
          </a:endParaRPr>
        </a:p>
      </dgm:t>
    </dgm:pt>
    <dgm:pt modelId="{068A842D-CBDD-4F2A-ACC6-228C9C56B183}" type="parTrans" cxnId="{1A918C74-2B4A-4197-8ED5-6D44D271A43B}">
      <dgm:prSet/>
      <dgm:spPr/>
      <dgm:t>
        <a:bodyPr/>
        <a:lstStyle/>
        <a:p>
          <a:endParaRPr lang="zh-CN" altLang="en-US" sz="2000">
            <a:solidFill>
              <a:srgbClr val="003300"/>
            </a:solidFill>
            <a:latin typeface="+mn-ea"/>
            <a:ea typeface="+mn-ea"/>
          </a:endParaRPr>
        </a:p>
      </dgm:t>
    </dgm:pt>
    <dgm:pt modelId="{4AD0389D-9CB7-418D-92BB-70FF1E327B63}" type="sibTrans" cxnId="{1A918C74-2B4A-4197-8ED5-6D44D271A43B}">
      <dgm:prSet/>
      <dgm:spPr/>
      <dgm:t>
        <a:bodyPr/>
        <a:lstStyle/>
        <a:p>
          <a:endParaRPr lang="zh-CN" altLang="en-US" sz="2000">
            <a:solidFill>
              <a:srgbClr val="003300"/>
            </a:solidFill>
            <a:latin typeface="+mn-ea"/>
            <a:ea typeface="+mn-ea"/>
          </a:endParaRPr>
        </a:p>
      </dgm:t>
    </dgm:pt>
    <dgm:pt modelId="{39A5AE3C-9BB6-46CB-AA3E-185A8BEEBE94}">
      <dgm:prSet custT="1"/>
      <dgm:spPr/>
      <dgm:t>
        <a:bodyPr/>
        <a:lstStyle/>
        <a:p>
          <a:pPr rtl="0"/>
          <a:r>
            <a:rPr lang="zh-CN" altLang="en-US" sz="2000" dirty="0" smtClean="0">
              <a:solidFill>
                <a:srgbClr val="003300"/>
              </a:solidFill>
              <a:latin typeface="+mn-ea"/>
              <a:ea typeface="+mn-ea"/>
            </a:rPr>
            <a:t>当连接池的空闲连接的数量达到下限时，连接池将根据管理机制追加创建一定数量的连接；达到上限时，连接池将释放一定数量的连接</a:t>
          </a:r>
          <a:endParaRPr lang="zh-CN" sz="2000" dirty="0">
            <a:solidFill>
              <a:srgbClr val="003300"/>
            </a:solidFill>
            <a:latin typeface="+mn-ea"/>
            <a:ea typeface="+mn-ea"/>
          </a:endParaRPr>
        </a:p>
      </dgm:t>
    </dgm:pt>
    <dgm:pt modelId="{EFA8103D-64AE-4FEF-9AEB-34ACEC3EC93E}" type="parTrans" cxnId="{9123ACB2-3347-4F16-AEF6-2FBDCC870B3E}">
      <dgm:prSet/>
      <dgm:spPr/>
      <dgm:t>
        <a:bodyPr/>
        <a:lstStyle/>
        <a:p>
          <a:endParaRPr lang="zh-CN" altLang="en-US" sz="2000">
            <a:solidFill>
              <a:srgbClr val="003300"/>
            </a:solidFill>
            <a:latin typeface="+mn-ea"/>
            <a:ea typeface="+mn-ea"/>
          </a:endParaRPr>
        </a:p>
      </dgm:t>
    </dgm:pt>
    <dgm:pt modelId="{90DDEE61-9E5B-49FE-8D71-B959EDF787D3}" type="sibTrans" cxnId="{9123ACB2-3347-4F16-AEF6-2FBDCC870B3E}">
      <dgm:prSet/>
      <dgm:spPr/>
      <dgm:t>
        <a:bodyPr/>
        <a:lstStyle/>
        <a:p>
          <a:endParaRPr lang="zh-CN" altLang="en-US" sz="2000">
            <a:solidFill>
              <a:srgbClr val="003300"/>
            </a:solidFill>
            <a:latin typeface="+mn-ea"/>
            <a:ea typeface="+mn-ea"/>
          </a:endParaRPr>
        </a:p>
      </dgm:t>
    </dgm:pt>
    <dgm:pt modelId="{5A283C39-EC43-4775-8466-A921839F502A}" type="pres">
      <dgm:prSet presAssocID="{359A934C-FEDF-445B-A71A-F1EE1B9C6A32}" presName="rootnode" presStyleCnt="0">
        <dgm:presLayoutVars>
          <dgm:chMax/>
          <dgm:chPref/>
          <dgm:dir/>
          <dgm:animLvl val="lvl"/>
        </dgm:presLayoutVars>
      </dgm:prSet>
      <dgm:spPr/>
      <dgm:t>
        <a:bodyPr/>
        <a:lstStyle/>
        <a:p>
          <a:endParaRPr lang="zh-CN" altLang="en-US"/>
        </a:p>
      </dgm:t>
    </dgm:pt>
    <dgm:pt modelId="{0773A797-CEE5-4F1E-BB1D-72D390AA95E1}" type="pres">
      <dgm:prSet presAssocID="{32B7BCB7-2D73-48DA-8E8C-9F581056F4C2}" presName="composite" presStyleCnt="0"/>
      <dgm:spPr/>
      <dgm:t>
        <a:bodyPr/>
        <a:lstStyle/>
        <a:p>
          <a:endParaRPr lang="zh-CN" altLang="en-US"/>
        </a:p>
      </dgm:t>
    </dgm:pt>
    <dgm:pt modelId="{E4845E3B-B6EA-42A6-B3D2-006EAA8C3CDC}" type="pres">
      <dgm:prSet presAssocID="{32B7BCB7-2D73-48DA-8E8C-9F581056F4C2}" presName="LShape" presStyleLbl="alignNode1" presStyleIdx="0" presStyleCnt="5"/>
      <dgm:spPr/>
      <dgm:t>
        <a:bodyPr/>
        <a:lstStyle/>
        <a:p>
          <a:endParaRPr lang="zh-CN" altLang="en-US"/>
        </a:p>
      </dgm:t>
    </dgm:pt>
    <dgm:pt modelId="{2145E15E-FCF7-44EF-AAB3-986A507560E5}" type="pres">
      <dgm:prSet presAssocID="{32B7BCB7-2D73-48DA-8E8C-9F581056F4C2}" presName="ParentText" presStyleLbl="revTx" presStyleIdx="0" presStyleCnt="3">
        <dgm:presLayoutVars>
          <dgm:chMax val="0"/>
          <dgm:chPref val="0"/>
          <dgm:bulletEnabled val="1"/>
        </dgm:presLayoutVars>
      </dgm:prSet>
      <dgm:spPr/>
      <dgm:t>
        <a:bodyPr/>
        <a:lstStyle/>
        <a:p>
          <a:endParaRPr lang="zh-CN" altLang="en-US"/>
        </a:p>
      </dgm:t>
    </dgm:pt>
    <dgm:pt modelId="{02A93FE0-0E62-4325-A7F2-1355F99A6167}" type="pres">
      <dgm:prSet presAssocID="{32B7BCB7-2D73-48DA-8E8C-9F581056F4C2}" presName="Triangle" presStyleLbl="alignNode1" presStyleIdx="1" presStyleCnt="5"/>
      <dgm:spPr/>
      <dgm:t>
        <a:bodyPr/>
        <a:lstStyle/>
        <a:p>
          <a:endParaRPr lang="zh-CN" altLang="en-US"/>
        </a:p>
      </dgm:t>
    </dgm:pt>
    <dgm:pt modelId="{39148C6F-A201-413B-9768-DBB9E980F160}" type="pres">
      <dgm:prSet presAssocID="{937FEDD6-3AC9-4214-807C-41ADECF7EEA4}" presName="sibTrans" presStyleCnt="0"/>
      <dgm:spPr/>
      <dgm:t>
        <a:bodyPr/>
        <a:lstStyle/>
        <a:p>
          <a:endParaRPr lang="zh-CN" altLang="en-US"/>
        </a:p>
      </dgm:t>
    </dgm:pt>
    <dgm:pt modelId="{A461800E-0E8C-46C1-84A4-683DD47FDC60}" type="pres">
      <dgm:prSet presAssocID="{937FEDD6-3AC9-4214-807C-41ADECF7EEA4}" presName="space" presStyleCnt="0"/>
      <dgm:spPr/>
      <dgm:t>
        <a:bodyPr/>
        <a:lstStyle/>
        <a:p>
          <a:endParaRPr lang="zh-CN" altLang="en-US"/>
        </a:p>
      </dgm:t>
    </dgm:pt>
    <dgm:pt modelId="{B68F6380-B6AC-4D7B-A761-7B194D15A9D3}" type="pres">
      <dgm:prSet presAssocID="{60D6B949-932A-4297-AE80-AB09341C7B0C}" presName="composite" presStyleCnt="0"/>
      <dgm:spPr/>
      <dgm:t>
        <a:bodyPr/>
        <a:lstStyle/>
        <a:p>
          <a:endParaRPr lang="zh-CN" altLang="en-US"/>
        </a:p>
      </dgm:t>
    </dgm:pt>
    <dgm:pt modelId="{91B5F100-1A21-4C2C-B5BB-093CA7513689}" type="pres">
      <dgm:prSet presAssocID="{60D6B949-932A-4297-AE80-AB09341C7B0C}" presName="LShape" presStyleLbl="alignNode1" presStyleIdx="2" presStyleCnt="5"/>
      <dgm:spPr/>
      <dgm:t>
        <a:bodyPr/>
        <a:lstStyle/>
        <a:p>
          <a:endParaRPr lang="zh-CN" altLang="en-US"/>
        </a:p>
      </dgm:t>
    </dgm:pt>
    <dgm:pt modelId="{81D4FE4C-98FD-4734-BA8B-0839E190EDAA}" type="pres">
      <dgm:prSet presAssocID="{60D6B949-932A-4297-AE80-AB09341C7B0C}" presName="ParentText" presStyleLbl="revTx" presStyleIdx="1" presStyleCnt="3">
        <dgm:presLayoutVars>
          <dgm:chMax val="0"/>
          <dgm:chPref val="0"/>
          <dgm:bulletEnabled val="1"/>
        </dgm:presLayoutVars>
      </dgm:prSet>
      <dgm:spPr/>
      <dgm:t>
        <a:bodyPr/>
        <a:lstStyle/>
        <a:p>
          <a:endParaRPr lang="zh-CN" altLang="en-US"/>
        </a:p>
      </dgm:t>
    </dgm:pt>
    <dgm:pt modelId="{F7482182-FB4E-41A0-931E-4AE6F0702AD5}" type="pres">
      <dgm:prSet presAssocID="{60D6B949-932A-4297-AE80-AB09341C7B0C}" presName="Triangle" presStyleLbl="alignNode1" presStyleIdx="3" presStyleCnt="5"/>
      <dgm:spPr/>
      <dgm:t>
        <a:bodyPr/>
        <a:lstStyle/>
        <a:p>
          <a:endParaRPr lang="zh-CN" altLang="en-US"/>
        </a:p>
      </dgm:t>
    </dgm:pt>
    <dgm:pt modelId="{8C7083DE-8E1E-41D2-95E4-CD0E6D124EE8}" type="pres">
      <dgm:prSet presAssocID="{4AD0389D-9CB7-418D-92BB-70FF1E327B63}" presName="sibTrans" presStyleCnt="0"/>
      <dgm:spPr/>
      <dgm:t>
        <a:bodyPr/>
        <a:lstStyle/>
        <a:p>
          <a:endParaRPr lang="zh-CN" altLang="en-US"/>
        </a:p>
      </dgm:t>
    </dgm:pt>
    <dgm:pt modelId="{447C2505-B02D-43AE-BBB6-F33B04C43C59}" type="pres">
      <dgm:prSet presAssocID="{4AD0389D-9CB7-418D-92BB-70FF1E327B63}" presName="space" presStyleCnt="0"/>
      <dgm:spPr/>
      <dgm:t>
        <a:bodyPr/>
        <a:lstStyle/>
        <a:p>
          <a:endParaRPr lang="zh-CN" altLang="en-US"/>
        </a:p>
      </dgm:t>
    </dgm:pt>
    <dgm:pt modelId="{E4CC1B47-1CC7-4F02-873E-14C9925FD453}" type="pres">
      <dgm:prSet presAssocID="{39A5AE3C-9BB6-46CB-AA3E-185A8BEEBE94}" presName="composite" presStyleCnt="0"/>
      <dgm:spPr/>
      <dgm:t>
        <a:bodyPr/>
        <a:lstStyle/>
        <a:p>
          <a:endParaRPr lang="zh-CN" altLang="en-US"/>
        </a:p>
      </dgm:t>
    </dgm:pt>
    <dgm:pt modelId="{85F51F8F-6284-4394-AF78-13ED5143E066}" type="pres">
      <dgm:prSet presAssocID="{39A5AE3C-9BB6-46CB-AA3E-185A8BEEBE94}" presName="LShape" presStyleLbl="alignNode1" presStyleIdx="4" presStyleCnt="5"/>
      <dgm:spPr/>
      <dgm:t>
        <a:bodyPr/>
        <a:lstStyle/>
        <a:p>
          <a:endParaRPr lang="zh-CN" altLang="en-US"/>
        </a:p>
      </dgm:t>
    </dgm:pt>
    <dgm:pt modelId="{6B248AA0-3B48-4432-8DF2-2A4A0C076A75}" type="pres">
      <dgm:prSet presAssocID="{39A5AE3C-9BB6-46CB-AA3E-185A8BEEBE94}" presName="ParentText" presStyleLbl="revTx" presStyleIdx="2" presStyleCnt="3">
        <dgm:presLayoutVars>
          <dgm:chMax val="0"/>
          <dgm:chPref val="0"/>
          <dgm:bulletEnabled val="1"/>
        </dgm:presLayoutVars>
      </dgm:prSet>
      <dgm:spPr/>
      <dgm:t>
        <a:bodyPr/>
        <a:lstStyle/>
        <a:p>
          <a:endParaRPr lang="zh-CN" altLang="en-US"/>
        </a:p>
      </dgm:t>
    </dgm:pt>
  </dgm:ptLst>
  <dgm:cxnLst>
    <dgm:cxn modelId="{BACC4528-0449-4EAC-A143-BB42EB61E897}" type="presOf" srcId="{39A5AE3C-9BB6-46CB-AA3E-185A8BEEBE94}" destId="{6B248AA0-3B48-4432-8DF2-2A4A0C076A75}" srcOrd="0" destOrd="0" presId="urn:microsoft.com/office/officeart/2009/3/layout/StepUpProcess"/>
    <dgm:cxn modelId="{3BD3D697-64D0-404D-A341-D2673CA6E359}" type="presOf" srcId="{359A934C-FEDF-445B-A71A-F1EE1B9C6A32}" destId="{5A283C39-EC43-4775-8466-A921839F502A}" srcOrd="0" destOrd="0" presId="urn:microsoft.com/office/officeart/2009/3/layout/StepUpProcess"/>
    <dgm:cxn modelId="{9123ACB2-3347-4F16-AEF6-2FBDCC870B3E}" srcId="{359A934C-FEDF-445B-A71A-F1EE1B9C6A32}" destId="{39A5AE3C-9BB6-46CB-AA3E-185A8BEEBE94}" srcOrd="2" destOrd="0" parTransId="{EFA8103D-64AE-4FEF-9AEB-34ACEC3EC93E}" sibTransId="{90DDEE61-9E5B-49FE-8D71-B959EDF787D3}"/>
    <dgm:cxn modelId="{054476ED-0CA7-49FB-849C-612A4F492DFE}" type="presOf" srcId="{60D6B949-932A-4297-AE80-AB09341C7B0C}" destId="{81D4FE4C-98FD-4734-BA8B-0839E190EDAA}" srcOrd="0" destOrd="0" presId="urn:microsoft.com/office/officeart/2009/3/layout/StepUpProcess"/>
    <dgm:cxn modelId="{C86F43CF-2C36-4142-A2C8-82469DA1A42B}" srcId="{359A934C-FEDF-445B-A71A-F1EE1B9C6A32}" destId="{32B7BCB7-2D73-48DA-8E8C-9F581056F4C2}" srcOrd="0" destOrd="0" parTransId="{BE696784-599A-40A2-831E-79D55BDB196E}" sibTransId="{937FEDD6-3AC9-4214-807C-41ADECF7EEA4}"/>
    <dgm:cxn modelId="{1A918C74-2B4A-4197-8ED5-6D44D271A43B}" srcId="{359A934C-FEDF-445B-A71A-F1EE1B9C6A32}" destId="{60D6B949-932A-4297-AE80-AB09341C7B0C}" srcOrd="1" destOrd="0" parTransId="{068A842D-CBDD-4F2A-ACC6-228C9C56B183}" sibTransId="{4AD0389D-9CB7-418D-92BB-70FF1E327B63}"/>
    <dgm:cxn modelId="{3A466323-1390-4AC1-B64F-B105B36433DD}" type="presOf" srcId="{32B7BCB7-2D73-48DA-8E8C-9F581056F4C2}" destId="{2145E15E-FCF7-44EF-AAB3-986A507560E5}" srcOrd="0" destOrd="0" presId="urn:microsoft.com/office/officeart/2009/3/layout/StepUpProcess"/>
    <dgm:cxn modelId="{046C9C63-7FB9-4D26-9D26-397724465609}" type="presParOf" srcId="{5A283C39-EC43-4775-8466-A921839F502A}" destId="{0773A797-CEE5-4F1E-BB1D-72D390AA95E1}" srcOrd="0" destOrd="0" presId="urn:microsoft.com/office/officeart/2009/3/layout/StepUpProcess"/>
    <dgm:cxn modelId="{8C042EEF-B54E-4A61-9DBB-575D783B72D8}" type="presParOf" srcId="{0773A797-CEE5-4F1E-BB1D-72D390AA95E1}" destId="{E4845E3B-B6EA-42A6-B3D2-006EAA8C3CDC}" srcOrd="0" destOrd="0" presId="urn:microsoft.com/office/officeart/2009/3/layout/StepUpProcess"/>
    <dgm:cxn modelId="{46488251-4EB4-4941-96AE-B05F216B14DD}" type="presParOf" srcId="{0773A797-CEE5-4F1E-BB1D-72D390AA95E1}" destId="{2145E15E-FCF7-44EF-AAB3-986A507560E5}" srcOrd="1" destOrd="0" presId="urn:microsoft.com/office/officeart/2009/3/layout/StepUpProcess"/>
    <dgm:cxn modelId="{49CB48C1-E43C-4B82-A216-B6995F98C9EF}" type="presParOf" srcId="{0773A797-CEE5-4F1E-BB1D-72D390AA95E1}" destId="{02A93FE0-0E62-4325-A7F2-1355F99A6167}" srcOrd="2" destOrd="0" presId="urn:microsoft.com/office/officeart/2009/3/layout/StepUpProcess"/>
    <dgm:cxn modelId="{84F5B95E-A4DB-4186-875B-0FDE224A3277}" type="presParOf" srcId="{5A283C39-EC43-4775-8466-A921839F502A}" destId="{39148C6F-A201-413B-9768-DBB9E980F160}" srcOrd="1" destOrd="0" presId="urn:microsoft.com/office/officeart/2009/3/layout/StepUpProcess"/>
    <dgm:cxn modelId="{FF666D98-6091-4B8B-8AFC-87896B011B16}" type="presParOf" srcId="{39148C6F-A201-413B-9768-DBB9E980F160}" destId="{A461800E-0E8C-46C1-84A4-683DD47FDC60}" srcOrd="0" destOrd="0" presId="urn:microsoft.com/office/officeart/2009/3/layout/StepUpProcess"/>
    <dgm:cxn modelId="{D564A9E4-0232-419D-94A8-30B1566D4736}" type="presParOf" srcId="{5A283C39-EC43-4775-8466-A921839F502A}" destId="{B68F6380-B6AC-4D7B-A761-7B194D15A9D3}" srcOrd="2" destOrd="0" presId="urn:microsoft.com/office/officeart/2009/3/layout/StepUpProcess"/>
    <dgm:cxn modelId="{5942FE4A-7A7F-46CD-96DA-B944A114B61E}" type="presParOf" srcId="{B68F6380-B6AC-4D7B-A761-7B194D15A9D3}" destId="{91B5F100-1A21-4C2C-B5BB-093CA7513689}" srcOrd="0" destOrd="0" presId="urn:microsoft.com/office/officeart/2009/3/layout/StepUpProcess"/>
    <dgm:cxn modelId="{CE722082-3FC0-4059-B8C4-BA4F13C29651}" type="presParOf" srcId="{B68F6380-B6AC-4D7B-A761-7B194D15A9D3}" destId="{81D4FE4C-98FD-4734-BA8B-0839E190EDAA}" srcOrd="1" destOrd="0" presId="urn:microsoft.com/office/officeart/2009/3/layout/StepUpProcess"/>
    <dgm:cxn modelId="{24415E31-F5EA-4889-9627-D39E31142E1F}" type="presParOf" srcId="{B68F6380-B6AC-4D7B-A761-7B194D15A9D3}" destId="{F7482182-FB4E-41A0-931E-4AE6F0702AD5}" srcOrd="2" destOrd="0" presId="urn:microsoft.com/office/officeart/2009/3/layout/StepUpProcess"/>
    <dgm:cxn modelId="{CA1D016A-8C11-49C0-A04D-EE77783F363D}" type="presParOf" srcId="{5A283C39-EC43-4775-8466-A921839F502A}" destId="{8C7083DE-8E1E-41D2-95E4-CD0E6D124EE8}" srcOrd="3" destOrd="0" presId="urn:microsoft.com/office/officeart/2009/3/layout/StepUpProcess"/>
    <dgm:cxn modelId="{21BC5DE5-4746-42D9-8F80-91CA897AE34B}" type="presParOf" srcId="{8C7083DE-8E1E-41D2-95E4-CD0E6D124EE8}" destId="{447C2505-B02D-43AE-BBB6-F33B04C43C59}" srcOrd="0" destOrd="0" presId="urn:microsoft.com/office/officeart/2009/3/layout/StepUpProcess"/>
    <dgm:cxn modelId="{F8C1DE4F-28DF-4417-82D1-56C97C4F6C22}" type="presParOf" srcId="{5A283C39-EC43-4775-8466-A921839F502A}" destId="{E4CC1B47-1CC7-4F02-873E-14C9925FD453}" srcOrd="4" destOrd="0" presId="urn:microsoft.com/office/officeart/2009/3/layout/StepUpProcess"/>
    <dgm:cxn modelId="{E17EC93B-9771-4AE9-9CAE-AB9BC3C5F6B3}" type="presParOf" srcId="{E4CC1B47-1CC7-4F02-873E-14C9925FD453}" destId="{85F51F8F-6284-4394-AF78-13ED5143E066}" srcOrd="0" destOrd="0" presId="urn:microsoft.com/office/officeart/2009/3/layout/StepUpProcess"/>
    <dgm:cxn modelId="{88944726-E355-4109-A7E0-A9B155184CA5}" type="presParOf" srcId="{E4CC1B47-1CC7-4F02-873E-14C9925FD453}" destId="{6B248AA0-3B48-4432-8DF2-2A4A0C076A7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59A934C-FEDF-445B-A71A-F1EE1B9C6A32}"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32B7BCB7-2D73-48DA-8E8C-9F581056F4C2}">
      <dgm:prSet custT="1"/>
      <dgm:spPr/>
      <dgm:t>
        <a:bodyPr/>
        <a:lstStyle/>
        <a:p>
          <a:pPr rtl="0"/>
          <a:r>
            <a:rPr lang="en-US" altLang="zh-CN" sz="2400" b="1" dirty="0" smtClean="0">
              <a:latin typeface="+mn-ea"/>
              <a:ea typeface="+mn-ea"/>
            </a:rPr>
            <a:t>JDBC 2.0</a:t>
          </a:r>
          <a:r>
            <a:rPr lang="zh-CN" altLang="en-US" sz="2400" b="1" dirty="0" smtClean="0">
              <a:latin typeface="+mn-ea"/>
              <a:ea typeface="+mn-ea"/>
            </a:rPr>
            <a:t>提供了</a:t>
          </a:r>
          <a:r>
            <a:rPr lang="en-US" altLang="zh-CN" sz="2400" b="1" dirty="0" err="1" smtClean="0">
              <a:latin typeface="+mn-ea"/>
              <a:ea typeface="+mn-ea"/>
            </a:rPr>
            <a:t>javax.sql.DataSource</a:t>
          </a:r>
          <a:r>
            <a:rPr lang="zh-CN" altLang="en-US" sz="2400" b="1" dirty="0" smtClean="0">
              <a:latin typeface="+mn-ea"/>
              <a:ea typeface="+mn-ea"/>
            </a:rPr>
            <a:t>接口，负责与数据库建立连接。所以，在开发具体项目时，我们没有必要自己编写数据库连接池，直接使用现成的组件就可以了。</a:t>
          </a:r>
          <a:endParaRPr lang="zh-CN" altLang="en-US" sz="2400" dirty="0">
            <a:latin typeface="+mn-ea"/>
            <a:ea typeface="+mn-ea"/>
          </a:endParaRPr>
        </a:p>
      </dgm:t>
    </dgm:pt>
    <dgm:pt modelId="{BE696784-599A-40A2-831E-79D55BDB196E}" type="parTrans" cxnId="{C86F43CF-2C36-4142-A2C8-82469DA1A42B}">
      <dgm:prSet/>
      <dgm:spPr/>
      <dgm:t>
        <a:bodyPr/>
        <a:lstStyle/>
        <a:p>
          <a:endParaRPr lang="zh-CN" altLang="en-US" sz="2400">
            <a:latin typeface="+mn-ea"/>
            <a:ea typeface="+mn-ea"/>
          </a:endParaRPr>
        </a:p>
      </dgm:t>
    </dgm:pt>
    <dgm:pt modelId="{937FEDD6-3AC9-4214-807C-41ADECF7EEA4}" type="sibTrans" cxnId="{C86F43CF-2C36-4142-A2C8-82469DA1A42B}">
      <dgm:prSet/>
      <dgm:spPr/>
      <dgm:t>
        <a:bodyPr/>
        <a:lstStyle/>
        <a:p>
          <a:endParaRPr lang="zh-CN" altLang="en-US" sz="2400">
            <a:latin typeface="+mn-ea"/>
            <a:ea typeface="+mn-ea"/>
          </a:endParaRPr>
        </a:p>
      </dgm:t>
    </dgm:pt>
    <dgm:pt modelId="{60D6B949-932A-4297-AE80-AB09341C7B0C}">
      <dgm:prSet custT="1"/>
      <dgm:spPr/>
      <dgm:t>
        <a:bodyPr/>
        <a:lstStyle/>
        <a:p>
          <a:pPr rtl="0"/>
          <a:r>
            <a:rPr lang="en-US" altLang="zh-CN" sz="2400" b="1" dirty="0" err="1" smtClean="0">
              <a:latin typeface="+mn-ea"/>
              <a:ea typeface="+mn-ea"/>
            </a:rPr>
            <a:t>DataSource</a:t>
          </a:r>
          <a:r>
            <a:rPr lang="zh-CN" altLang="en-US" sz="2400" b="1" dirty="0" smtClean="0">
              <a:latin typeface="+mn-ea"/>
              <a:ea typeface="+mn-ea"/>
            </a:rPr>
            <a:t>由容器对象</a:t>
          </a:r>
          <a:r>
            <a:rPr lang="en-US" altLang="zh-CN" sz="2400" b="1" dirty="0" smtClean="0">
              <a:latin typeface="+mn-ea"/>
              <a:ea typeface="+mn-ea"/>
            </a:rPr>
            <a:t>(</a:t>
          </a:r>
          <a:r>
            <a:rPr lang="zh-CN" sz="2400" b="1" dirty="0" smtClean="0">
              <a:latin typeface="+mn-ea"/>
              <a:ea typeface="+mn-ea"/>
            </a:rPr>
            <a:t>如</a:t>
          </a:r>
          <a:r>
            <a:rPr lang="en-US" sz="2400" b="1" dirty="0" smtClean="0">
              <a:latin typeface="+mn-ea"/>
              <a:ea typeface="+mn-ea"/>
            </a:rPr>
            <a:t>Tomcat</a:t>
          </a:r>
          <a:r>
            <a:rPr lang="en-US" altLang="zh-CN" sz="2400" b="1" dirty="0" smtClean="0">
              <a:latin typeface="+mn-ea"/>
              <a:ea typeface="+mn-ea"/>
            </a:rPr>
            <a:t>)</a:t>
          </a:r>
          <a:r>
            <a:rPr lang="zh-CN" altLang="en-US" sz="2400" b="1" dirty="0" smtClean="0">
              <a:latin typeface="+mn-ea"/>
              <a:ea typeface="+mn-ea"/>
            </a:rPr>
            <a:t>提供，不需要创建实例来获取，只需要利用</a:t>
          </a:r>
          <a:r>
            <a:rPr lang="en-US" altLang="zh-CN" sz="2400" b="1" dirty="0" smtClean="0">
              <a:latin typeface="+mn-ea"/>
              <a:ea typeface="+mn-ea"/>
            </a:rPr>
            <a:t>JNDI</a:t>
          </a:r>
          <a:r>
            <a:rPr lang="zh-CN" altLang="en-US" sz="2400" b="1" dirty="0" smtClean="0">
              <a:latin typeface="+mn-ea"/>
              <a:ea typeface="+mn-ea"/>
            </a:rPr>
            <a:t>来获得对</a:t>
          </a:r>
          <a:r>
            <a:rPr lang="en-US" altLang="zh-CN" sz="2400" b="1" dirty="0" err="1" smtClean="0">
              <a:latin typeface="+mn-ea"/>
              <a:ea typeface="+mn-ea"/>
            </a:rPr>
            <a:t>DataSource</a:t>
          </a:r>
          <a:r>
            <a:rPr lang="zh-CN" altLang="en-US" sz="2400" b="1" dirty="0" smtClean="0">
              <a:latin typeface="+mn-ea"/>
              <a:ea typeface="+mn-ea"/>
            </a:rPr>
            <a:t>对象的引用就可以了</a:t>
          </a:r>
          <a:r>
            <a:rPr lang="zh-CN" sz="2400" b="1" dirty="0" smtClean="0">
              <a:latin typeface="+mn-ea"/>
              <a:ea typeface="+mn-ea"/>
            </a:rPr>
            <a:t>。</a:t>
          </a:r>
          <a:endParaRPr lang="zh-CN" sz="2400" dirty="0">
            <a:latin typeface="+mn-ea"/>
            <a:ea typeface="+mn-ea"/>
          </a:endParaRPr>
        </a:p>
      </dgm:t>
    </dgm:pt>
    <dgm:pt modelId="{068A842D-CBDD-4F2A-ACC6-228C9C56B183}" type="parTrans" cxnId="{1A918C74-2B4A-4197-8ED5-6D44D271A43B}">
      <dgm:prSet/>
      <dgm:spPr/>
      <dgm:t>
        <a:bodyPr/>
        <a:lstStyle/>
        <a:p>
          <a:endParaRPr lang="zh-CN" altLang="en-US" sz="2400">
            <a:latin typeface="+mn-ea"/>
            <a:ea typeface="+mn-ea"/>
          </a:endParaRPr>
        </a:p>
      </dgm:t>
    </dgm:pt>
    <dgm:pt modelId="{4AD0389D-9CB7-418D-92BB-70FF1E327B63}" type="sibTrans" cxnId="{1A918C74-2B4A-4197-8ED5-6D44D271A43B}">
      <dgm:prSet/>
      <dgm:spPr/>
      <dgm:t>
        <a:bodyPr/>
        <a:lstStyle/>
        <a:p>
          <a:endParaRPr lang="zh-CN" altLang="en-US" sz="2400">
            <a:latin typeface="+mn-ea"/>
            <a:ea typeface="+mn-ea"/>
          </a:endParaRPr>
        </a:p>
      </dgm:t>
    </dgm:pt>
    <dgm:pt modelId="{F63ABA60-2EAB-4973-9677-56DFC76DA8BE}" type="pres">
      <dgm:prSet presAssocID="{359A934C-FEDF-445B-A71A-F1EE1B9C6A32}" presName="linear" presStyleCnt="0">
        <dgm:presLayoutVars>
          <dgm:animLvl val="lvl"/>
          <dgm:resizeHandles val="exact"/>
        </dgm:presLayoutVars>
      </dgm:prSet>
      <dgm:spPr/>
      <dgm:t>
        <a:bodyPr/>
        <a:lstStyle/>
        <a:p>
          <a:endParaRPr lang="zh-CN" altLang="en-US"/>
        </a:p>
      </dgm:t>
    </dgm:pt>
    <dgm:pt modelId="{679D6311-509A-4917-A9DB-C4DFC352088F}" type="pres">
      <dgm:prSet presAssocID="{32B7BCB7-2D73-48DA-8E8C-9F581056F4C2}" presName="parentText" presStyleLbl="node1" presStyleIdx="0" presStyleCnt="2">
        <dgm:presLayoutVars>
          <dgm:chMax val="0"/>
          <dgm:bulletEnabled val="1"/>
        </dgm:presLayoutVars>
      </dgm:prSet>
      <dgm:spPr/>
      <dgm:t>
        <a:bodyPr/>
        <a:lstStyle/>
        <a:p>
          <a:endParaRPr lang="zh-CN" altLang="en-US"/>
        </a:p>
      </dgm:t>
    </dgm:pt>
    <dgm:pt modelId="{554288EF-C77D-4BE3-97C8-754B9742C3C8}" type="pres">
      <dgm:prSet presAssocID="{937FEDD6-3AC9-4214-807C-41ADECF7EEA4}" presName="spacer" presStyleCnt="0"/>
      <dgm:spPr/>
    </dgm:pt>
    <dgm:pt modelId="{F67EA7F6-500D-47A9-9D68-13E41DC2B541}" type="pres">
      <dgm:prSet presAssocID="{60D6B949-932A-4297-AE80-AB09341C7B0C}" presName="parentText" presStyleLbl="node1" presStyleIdx="1" presStyleCnt="2">
        <dgm:presLayoutVars>
          <dgm:chMax val="0"/>
          <dgm:bulletEnabled val="1"/>
        </dgm:presLayoutVars>
      </dgm:prSet>
      <dgm:spPr/>
      <dgm:t>
        <a:bodyPr/>
        <a:lstStyle/>
        <a:p>
          <a:endParaRPr lang="zh-CN" altLang="en-US"/>
        </a:p>
      </dgm:t>
    </dgm:pt>
  </dgm:ptLst>
  <dgm:cxnLst>
    <dgm:cxn modelId="{C86F43CF-2C36-4142-A2C8-82469DA1A42B}" srcId="{359A934C-FEDF-445B-A71A-F1EE1B9C6A32}" destId="{32B7BCB7-2D73-48DA-8E8C-9F581056F4C2}" srcOrd="0" destOrd="0" parTransId="{BE696784-599A-40A2-831E-79D55BDB196E}" sibTransId="{937FEDD6-3AC9-4214-807C-41ADECF7EEA4}"/>
    <dgm:cxn modelId="{0127FA72-21C6-4C68-8F2C-940C432AF2B9}" type="presOf" srcId="{60D6B949-932A-4297-AE80-AB09341C7B0C}" destId="{F67EA7F6-500D-47A9-9D68-13E41DC2B541}" srcOrd="0" destOrd="0" presId="urn:microsoft.com/office/officeart/2005/8/layout/vList2"/>
    <dgm:cxn modelId="{4F5C5D4C-0B52-48B7-956C-3DB484F1DE47}" type="presOf" srcId="{32B7BCB7-2D73-48DA-8E8C-9F581056F4C2}" destId="{679D6311-509A-4917-A9DB-C4DFC352088F}" srcOrd="0" destOrd="0" presId="urn:microsoft.com/office/officeart/2005/8/layout/vList2"/>
    <dgm:cxn modelId="{066CB397-BD23-4646-8D12-E8622DDA3410}" type="presOf" srcId="{359A934C-FEDF-445B-A71A-F1EE1B9C6A32}" destId="{F63ABA60-2EAB-4973-9677-56DFC76DA8BE}" srcOrd="0" destOrd="0" presId="urn:microsoft.com/office/officeart/2005/8/layout/vList2"/>
    <dgm:cxn modelId="{1A918C74-2B4A-4197-8ED5-6D44D271A43B}" srcId="{359A934C-FEDF-445B-A71A-F1EE1B9C6A32}" destId="{60D6B949-932A-4297-AE80-AB09341C7B0C}" srcOrd="1" destOrd="0" parTransId="{068A842D-CBDD-4F2A-ACC6-228C9C56B183}" sibTransId="{4AD0389D-9CB7-418D-92BB-70FF1E327B63}"/>
    <dgm:cxn modelId="{A0BF52FB-4818-4F60-AAD5-646456567077}" type="presParOf" srcId="{F63ABA60-2EAB-4973-9677-56DFC76DA8BE}" destId="{679D6311-509A-4917-A9DB-C4DFC352088F}" srcOrd="0" destOrd="0" presId="urn:microsoft.com/office/officeart/2005/8/layout/vList2"/>
    <dgm:cxn modelId="{A7A46A38-75C7-402F-AFB5-2E8746392768}" type="presParOf" srcId="{F63ABA60-2EAB-4973-9677-56DFC76DA8BE}" destId="{554288EF-C77D-4BE3-97C8-754B9742C3C8}" srcOrd="1" destOrd="0" presId="urn:microsoft.com/office/officeart/2005/8/layout/vList2"/>
    <dgm:cxn modelId="{2B477EE3-CC15-42D9-AE5F-B08E01C9B7AC}" type="presParOf" srcId="{F63ABA60-2EAB-4973-9677-56DFC76DA8BE}" destId="{F67EA7F6-500D-47A9-9D68-13E41DC2B54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31D377-E059-41D2-A72D-976589253286}" type="doc">
      <dgm:prSet loTypeId="urn:microsoft.com/office/officeart/2005/8/layout/vList2" loCatId="list" qsTypeId="urn:microsoft.com/office/officeart/2005/8/quickstyle/3d3" qsCatId="3D" csTypeId="urn:microsoft.com/office/officeart/2005/8/colors/accent1_2" csCatId="accent1"/>
      <dgm:spPr/>
      <dgm:t>
        <a:bodyPr/>
        <a:lstStyle/>
        <a:p>
          <a:endParaRPr lang="zh-CN" altLang="en-US"/>
        </a:p>
      </dgm:t>
    </dgm:pt>
    <dgm:pt modelId="{89CC309F-FCD6-402C-A1C4-115BBA5734CD}">
      <dgm:prSet custT="1"/>
      <dgm:spPr/>
      <dgm:t>
        <a:bodyPr/>
        <a:lstStyle/>
        <a:p>
          <a:pPr algn="just" rtl="0"/>
          <a:r>
            <a:rPr lang="zh-CN" sz="2800" b="1" smtClean="0">
              <a:latin typeface="+mn-ea"/>
              <a:ea typeface="+mn-ea"/>
            </a:rPr>
            <a:t>启动服务时，若出现</a:t>
          </a:r>
          <a:r>
            <a:rPr lang="en-US" sz="2800" b="1" smtClean="0">
              <a:latin typeface="+mn-ea"/>
              <a:ea typeface="+mn-ea"/>
            </a:rPr>
            <a:t>MySQL</a:t>
          </a:r>
          <a:r>
            <a:rPr lang="zh-CN" sz="2800" b="1" smtClean="0">
              <a:latin typeface="+mn-ea"/>
              <a:ea typeface="+mn-ea"/>
            </a:rPr>
            <a:t>的“系统</a:t>
          </a:r>
          <a:r>
            <a:rPr lang="en-US" sz="2800" b="1" smtClean="0">
              <a:latin typeface="+mn-ea"/>
              <a:ea typeface="+mn-ea"/>
            </a:rPr>
            <a:t>1607</a:t>
          </a:r>
          <a:r>
            <a:rPr lang="zh-CN" sz="2800" b="1" smtClean="0">
              <a:latin typeface="+mn-ea"/>
              <a:ea typeface="+mn-ea"/>
            </a:rPr>
            <a:t>错误”，可按以下步骤重启：关闭进程</a:t>
          </a:r>
          <a:r>
            <a:rPr lang="en-US" sz="2800" b="1" smtClean="0">
              <a:latin typeface="+mn-ea"/>
              <a:ea typeface="+mn-ea"/>
            </a:rPr>
            <a:t>mysqld.exe </a:t>
          </a:r>
          <a:r>
            <a:rPr lang="zh-CN" sz="2800" b="1" smtClean="0">
              <a:latin typeface="+mn-ea"/>
              <a:ea typeface="+mn-ea"/>
            </a:rPr>
            <a:t>— 停止服务 — 卸载服务 — 安装服务 — 启动服务</a:t>
          </a:r>
          <a:endParaRPr lang="zh-CN" sz="2800">
            <a:latin typeface="+mn-ea"/>
            <a:ea typeface="+mn-ea"/>
          </a:endParaRPr>
        </a:p>
      </dgm:t>
    </dgm:pt>
    <dgm:pt modelId="{8C795B88-95B4-4361-BF17-BB9604B052A6}" type="parTrans" cxnId="{CAB899FC-D3EA-4EA5-A370-113D2BDEBFC1}">
      <dgm:prSet/>
      <dgm:spPr/>
      <dgm:t>
        <a:bodyPr/>
        <a:lstStyle/>
        <a:p>
          <a:endParaRPr lang="zh-CN" altLang="en-US" sz="2800">
            <a:latin typeface="+mn-ea"/>
            <a:ea typeface="+mn-ea"/>
          </a:endParaRPr>
        </a:p>
      </dgm:t>
    </dgm:pt>
    <dgm:pt modelId="{0C0327AE-97D9-42F7-8FED-F4A95126FC3C}" type="sibTrans" cxnId="{CAB899FC-D3EA-4EA5-A370-113D2BDEBFC1}">
      <dgm:prSet/>
      <dgm:spPr/>
      <dgm:t>
        <a:bodyPr/>
        <a:lstStyle/>
        <a:p>
          <a:endParaRPr lang="zh-CN" altLang="en-US" sz="2800">
            <a:latin typeface="+mn-ea"/>
            <a:ea typeface="+mn-ea"/>
          </a:endParaRPr>
        </a:p>
      </dgm:t>
    </dgm:pt>
    <dgm:pt modelId="{D44226F8-95B1-456C-8D89-B3E0C31ABA93}" type="pres">
      <dgm:prSet presAssocID="{8131D377-E059-41D2-A72D-976589253286}" presName="linear" presStyleCnt="0">
        <dgm:presLayoutVars>
          <dgm:animLvl val="lvl"/>
          <dgm:resizeHandles val="exact"/>
        </dgm:presLayoutVars>
      </dgm:prSet>
      <dgm:spPr/>
      <dgm:t>
        <a:bodyPr/>
        <a:lstStyle/>
        <a:p>
          <a:endParaRPr lang="zh-CN" altLang="en-US"/>
        </a:p>
      </dgm:t>
    </dgm:pt>
    <dgm:pt modelId="{533ECABB-6E18-4104-B8DB-EA8EFAD92D35}" type="pres">
      <dgm:prSet presAssocID="{89CC309F-FCD6-402C-A1C4-115BBA5734CD}" presName="parentText" presStyleLbl="node1" presStyleIdx="0" presStyleCnt="1" custLinFactNeighborY="-9066">
        <dgm:presLayoutVars>
          <dgm:chMax val="0"/>
          <dgm:bulletEnabled val="1"/>
        </dgm:presLayoutVars>
      </dgm:prSet>
      <dgm:spPr/>
      <dgm:t>
        <a:bodyPr/>
        <a:lstStyle/>
        <a:p>
          <a:endParaRPr lang="zh-CN" altLang="en-US"/>
        </a:p>
      </dgm:t>
    </dgm:pt>
  </dgm:ptLst>
  <dgm:cxnLst>
    <dgm:cxn modelId="{91A09B3C-651F-433B-BC12-D60A1D5D534C}" type="presOf" srcId="{8131D377-E059-41D2-A72D-976589253286}" destId="{D44226F8-95B1-456C-8D89-B3E0C31ABA93}" srcOrd="0" destOrd="0" presId="urn:microsoft.com/office/officeart/2005/8/layout/vList2"/>
    <dgm:cxn modelId="{CAB899FC-D3EA-4EA5-A370-113D2BDEBFC1}" srcId="{8131D377-E059-41D2-A72D-976589253286}" destId="{89CC309F-FCD6-402C-A1C4-115BBA5734CD}" srcOrd="0" destOrd="0" parTransId="{8C795B88-95B4-4361-BF17-BB9604B052A6}" sibTransId="{0C0327AE-97D9-42F7-8FED-F4A95126FC3C}"/>
    <dgm:cxn modelId="{5E01D002-20A3-4EAF-8F5C-28F91027EA97}" type="presOf" srcId="{89CC309F-FCD6-402C-A1C4-115BBA5734CD}" destId="{533ECABB-6E18-4104-B8DB-EA8EFAD92D35}" srcOrd="0" destOrd="0" presId="urn:microsoft.com/office/officeart/2005/8/layout/vList2"/>
    <dgm:cxn modelId="{107A4978-93E0-4922-AF34-7C8E1DB89BCA}" type="presParOf" srcId="{D44226F8-95B1-456C-8D89-B3E0C31ABA93}" destId="{533ECABB-6E18-4104-B8DB-EA8EFAD92D3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C23FF6-92DE-496F-B7BC-871028D0A1D6}" type="doc">
      <dgm:prSet loTypeId="urn:microsoft.com/office/officeart/2005/8/layout/hProcess9" loCatId="process" qsTypeId="urn:microsoft.com/office/officeart/2005/8/quickstyle/3d3" qsCatId="3D" csTypeId="urn:microsoft.com/office/officeart/2005/8/colors/colorful2" csCatId="colorful" phldr="1"/>
      <dgm:spPr/>
      <dgm:t>
        <a:bodyPr/>
        <a:lstStyle/>
        <a:p>
          <a:endParaRPr lang="zh-CN" altLang="en-US"/>
        </a:p>
      </dgm:t>
    </dgm:pt>
    <dgm:pt modelId="{9D7C7EC0-C1E7-473D-9B1E-CCBA3E4F33B7}">
      <dgm:prSet custT="1"/>
      <dgm:spPr/>
      <dgm:t>
        <a:bodyPr/>
        <a:lstStyle/>
        <a:p>
          <a:pPr rtl="0"/>
          <a:r>
            <a:rPr lang="en-US" sz="2000" b="1" dirty="0" smtClean="0">
              <a:latin typeface="+mn-ea"/>
              <a:ea typeface="+mn-ea"/>
            </a:rPr>
            <a:t>1</a:t>
          </a:r>
        </a:p>
        <a:p>
          <a:pPr rtl="0"/>
          <a:r>
            <a:rPr lang="zh-CN" altLang="en-US" sz="2000" b="1" dirty="0" smtClean="0">
              <a:latin typeface="+mn-ea"/>
              <a:ea typeface="+mn-ea"/>
            </a:rPr>
            <a:t>新建数据库</a:t>
          </a:r>
          <a:endParaRPr lang="zh-CN" sz="2000" dirty="0">
            <a:latin typeface="+mn-ea"/>
            <a:ea typeface="+mn-ea"/>
          </a:endParaRPr>
        </a:p>
      </dgm:t>
    </dgm:pt>
    <dgm:pt modelId="{AA720D14-E4D3-440B-8E03-C9489ABCDEBF}" type="parTrans" cxnId="{836B67A3-22FD-47DE-80DB-250E366187EC}">
      <dgm:prSet/>
      <dgm:spPr/>
      <dgm:t>
        <a:bodyPr/>
        <a:lstStyle/>
        <a:p>
          <a:endParaRPr lang="zh-CN" altLang="en-US" sz="2000">
            <a:latin typeface="+mn-ea"/>
            <a:ea typeface="+mn-ea"/>
          </a:endParaRPr>
        </a:p>
      </dgm:t>
    </dgm:pt>
    <dgm:pt modelId="{25F57FA4-C624-478B-8D3A-E516D5AF32B7}" type="sibTrans" cxnId="{836B67A3-22FD-47DE-80DB-250E366187EC}">
      <dgm:prSet/>
      <dgm:spPr/>
      <dgm:t>
        <a:bodyPr/>
        <a:lstStyle/>
        <a:p>
          <a:endParaRPr lang="zh-CN" altLang="en-US" sz="2000">
            <a:latin typeface="+mn-ea"/>
            <a:ea typeface="+mn-ea"/>
          </a:endParaRPr>
        </a:p>
      </dgm:t>
    </dgm:pt>
    <dgm:pt modelId="{BB99BE45-76D2-4E01-946E-9321DA0BDE6A}">
      <dgm:prSet custT="1"/>
      <dgm:spPr/>
      <dgm:t>
        <a:bodyPr/>
        <a:lstStyle/>
        <a:p>
          <a:pPr rtl="0"/>
          <a:r>
            <a:rPr lang="en-US" sz="2000" b="1" dirty="0" smtClean="0">
              <a:latin typeface="+mn-ea"/>
              <a:ea typeface="+mn-ea"/>
            </a:rPr>
            <a:t>2</a:t>
          </a:r>
        </a:p>
        <a:p>
          <a:pPr rtl="0"/>
          <a:r>
            <a:rPr lang="zh-CN" sz="2000" b="1" dirty="0" smtClean="0">
              <a:latin typeface="+mn-ea"/>
              <a:ea typeface="+mn-ea"/>
            </a:rPr>
            <a:t>新建</a:t>
          </a:r>
          <a:r>
            <a:rPr lang="zh-CN" altLang="en-US" sz="2000" b="1" dirty="0" smtClean="0">
              <a:latin typeface="+mn-ea"/>
              <a:ea typeface="+mn-ea"/>
            </a:rPr>
            <a:t>用户</a:t>
          </a:r>
          <a:endParaRPr lang="zh-CN" sz="2000" dirty="0">
            <a:latin typeface="+mn-ea"/>
            <a:ea typeface="+mn-ea"/>
          </a:endParaRPr>
        </a:p>
      </dgm:t>
    </dgm:pt>
    <dgm:pt modelId="{89C1711B-7B63-47E6-9928-EAEE8031840C}" type="parTrans" cxnId="{BC05C09B-9EF3-48AD-9437-D440355CBF08}">
      <dgm:prSet/>
      <dgm:spPr/>
      <dgm:t>
        <a:bodyPr/>
        <a:lstStyle/>
        <a:p>
          <a:endParaRPr lang="zh-CN" altLang="en-US" sz="2000">
            <a:latin typeface="+mn-ea"/>
            <a:ea typeface="+mn-ea"/>
          </a:endParaRPr>
        </a:p>
      </dgm:t>
    </dgm:pt>
    <dgm:pt modelId="{2D55D28A-6E7E-4DEE-86F8-03F778924BD7}" type="sibTrans" cxnId="{BC05C09B-9EF3-48AD-9437-D440355CBF08}">
      <dgm:prSet/>
      <dgm:spPr/>
      <dgm:t>
        <a:bodyPr/>
        <a:lstStyle/>
        <a:p>
          <a:endParaRPr lang="zh-CN" altLang="en-US" sz="2000">
            <a:latin typeface="+mn-ea"/>
            <a:ea typeface="+mn-ea"/>
          </a:endParaRPr>
        </a:p>
      </dgm:t>
    </dgm:pt>
    <dgm:pt modelId="{838F49E2-EEBC-4893-8F32-6C755D137E6F}">
      <dgm:prSet custT="1"/>
      <dgm:spPr/>
      <dgm:t>
        <a:bodyPr/>
        <a:lstStyle/>
        <a:p>
          <a:pPr rtl="0"/>
          <a:r>
            <a:rPr lang="en-US" sz="2000" b="1" dirty="0" smtClean="0">
              <a:latin typeface="+mn-ea"/>
              <a:ea typeface="+mn-ea"/>
            </a:rPr>
            <a:t>3</a:t>
          </a:r>
        </a:p>
        <a:p>
          <a:pPr rtl="0"/>
          <a:r>
            <a:rPr lang="zh-CN" altLang="en-US" sz="2000" b="1" dirty="0" smtClean="0">
              <a:latin typeface="+mn-ea"/>
              <a:ea typeface="+mn-ea"/>
            </a:rPr>
            <a:t>新</a:t>
          </a:r>
          <a:r>
            <a:rPr lang="zh-CN" sz="2000" b="1" dirty="0" smtClean="0">
              <a:latin typeface="+mn-ea"/>
              <a:ea typeface="+mn-ea"/>
            </a:rPr>
            <a:t>建数据表</a:t>
          </a:r>
          <a:endParaRPr lang="zh-CN" sz="2000" dirty="0">
            <a:latin typeface="+mn-ea"/>
            <a:ea typeface="+mn-ea"/>
          </a:endParaRPr>
        </a:p>
      </dgm:t>
    </dgm:pt>
    <dgm:pt modelId="{21197C3E-7073-4E14-99E8-43F8CF3DC0B2}" type="parTrans" cxnId="{396449BD-879D-47B4-9BAD-64BDC09E4140}">
      <dgm:prSet/>
      <dgm:spPr/>
      <dgm:t>
        <a:bodyPr/>
        <a:lstStyle/>
        <a:p>
          <a:endParaRPr lang="zh-CN" altLang="en-US" sz="2000">
            <a:latin typeface="+mn-ea"/>
            <a:ea typeface="+mn-ea"/>
          </a:endParaRPr>
        </a:p>
      </dgm:t>
    </dgm:pt>
    <dgm:pt modelId="{CC9CF80A-2605-42DE-B483-09D36AB6EFE3}" type="sibTrans" cxnId="{396449BD-879D-47B4-9BAD-64BDC09E4140}">
      <dgm:prSet/>
      <dgm:spPr/>
      <dgm:t>
        <a:bodyPr/>
        <a:lstStyle/>
        <a:p>
          <a:endParaRPr lang="zh-CN" altLang="en-US" sz="2000">
            <a:latin typeface="+mn-ea"/>
            <a:ea typeface="+mn-ea"/>
          </a:endParaRPr>
        </a:p>
      </dgm:t>
    </dgm:pt>
    <dgm:pt modelId="{5F354F70-3BE4-4BF1-8413-3C2590CA6703}">
      <dgm:prSet custT="1"/>
      <dgm:spPr/>
      <dgm:t>
        <a:bodyPr/>
        <a:lstStyle/>
        <a:p>
          <a:pPr rtl="0"/>
          <a:r>
            <a:rPr lang="en-US" sz="2000" b="1" dirty="0" smtClean="0">
              <a:latin typeface="+mn-ea"/>
              <a:ea typeface="+mn-ea"/>
            </a:rPr>
            <a:t>4</a:t>
          </a:r>
        </a:p>
        <a:p>
          <a:pPr rtl="0"/>
          <a:r>
            <a:rPr lang="zh-CN" altLang="en-US" sz="2000" b="1" dirty="0" smtClean="0">
              <a:latin typeface="+mn-ea"/>
              <a:ea typeface="+mn-ea"/>
            </a:rPr>
            <a:t>编辑</a:t>
          </a:r>
          <a:r>
            <a:rPr lang="zh-CN" sz="2000" b="1" dirty="0" smtClean="0">
              <a:latin typeface="+mn-ea"/>
              <a:ea typeface="+mn-ea"/>
            </a:rPr>
            <a:t>数据库</a:t>
          </a:r>
          <a:endParaRPr lang="zh-CN" sz="2000" dirty="0">
            <a:latin typeface="+mn-ea"/>
            <a:ea typeface="+mn-ea"/>
          </a:endParaRPr>
        </a:p>
      </dgm:t>
    </dgm:pt>
    <dgm:pt modelId="{2C955F3E-140E-4126-8334-46FAECDDD7D6}" type="sibTrans" cxnId="{05130CBA-EF0A-4427-A8F5-007A83E1EDE4}">
      <dgm:prSet/>
      <dgm:spPr/>
      <dgm:t>
        <a:bodyPr/>
        <a:lstStyle/>
        <a:p>
          <a:endParaRPr lang="zh-CN" altLang="en-US" sz="1600"/>
        </a:p>
      </dgm:t>
    </dgm:pt>
    <dgm:pt modelId="{85FF96FA-CCEA-4BF1-B769-3E21758E2996}" type="parTrans" cxnId="{05130CBA-EF0A-4427-A8F5-007A83E1EDE4}">
      <dgm:prSet/>
      <dgm:spPr/>
      <dgm:t>
        <a:bodyPr/>
        <a:lstStyle/>
        <a:p>
          <a:endParaRPr lang="zh-CN" altLang="en-US" sz="1600"/>
        </a:p>
      </dgm:t>
    </dgm:pt>
    <dgm:pt modelId="{5EEFF748-14F1-48E6-B3B2-9879FC3A9FEA}" type="pres">
      <dgm:prSet presAssocID="{37C23FF6-92DE-496F-B7BC-871028D0A1D6}" presName="CompostProcess" presStyleCnt="0">
        <dgm:presLayoutVars>
          <dgm:dir/>
          <dgm:resizeHandles val="exact"/>
        </dgm:presLayoutVars>
      </dgm:prSet>
      <dgm:spPr/>
      <dgm:t>
        <a:bodyPr/>
        <a:lstStyle/>
        <a:p>
          <a:endParaRPr lang="zh-CN" altLang="en-US"/>
        </a:p>
      </dgm:t>
    </dgm:pt>
    <dgm:pt modelId="{3136E3A4-E8BD-4179-8200-756B4A8CB032}" type="pres">
      <dgm:prSet presAssocID="{37C23FF6-92DE-496F-B7BC-871028D0A1D6}" presName="arrow" presStyleLbl="bgShp" presStyleIdx="0" presStyleCnt="1"/>
      <dgm:spPr/>
    </dgm:pt>
    <dgm:pt modelId="{094D93AD-30EF-4798-AE04-2BA693B658D9}" type="pres">
      <dgm:prSet presAssocID="{37C23FF6-92DE-496F-B7BC-871028D0A1D6}" presName="linearProcess" presStyleCnt="0"/>
      <dgm:spPr/>
    </dgm:pt>
    <dgm:pt modelId="{02234EEC-E067-44AD-AB03-965E14465D70}" type="pres">
      <dgm:prSet presAssocID="{9D7C7EC0-C1E7-473D-9B1E-CCBA3E4F33B7}" presName="textNode" presStyleLbl="node1" presStyleIdx="0" presStyleCnt="4">
        <dgm:presLayoutVars>
          <dgm:bulletEnabled val="1"/>
        </dgm:presLayoutVars>
      </dgm:prSet>
      <dgm:spPr/>
      <dgm:t>
        <a:bodyPr/>
        <a:lstStyle/>
        <a:p>
          <a:endParaRPr lang="zh-CN" altLang="en-US"/>
        </a:p>
      </dgm:t>
    </dgm:pt>
    <dgm:pt modelId="{CE577ABF-E241-4D3B-B988-59AFDF90ADB4}" type="pres">
      <dgm:prSet presAssocID="{25F57FA4-C624-478B-8D3A-E516D5AF32B7}" presName="sibTrans" presStyleCnt="0"/>
      <dgm:spPr/>
    </dgm:pt>
    <dgm:pt modelId="{83A9DDA4-FD0E-439C-AD0D-74D8F7A62762}" type="pres">
      <dgm:prSet presAssocID="{BB99BE45-76D2-4E01-946E-9321DA0BDE6A}" presName="textNode" presStyleLbl="node1" presStyleIdx="1" presStyleCnt="4">
        <dgm:presLayoutVars>
          <dgm:bulletEnabled val="1"/>
        </dgm:presLayoutVars>
      </dgm:prSet>
      <dgm:spPr/>
      <dgm:t>
        <a:bodyPr/>
        <a:lstStyle/>
        <a:p>
          <a:endParaRPr lang="zh-CN" altLang="en-US"/>
        </a:p>
      </dgm:t>
    </dgm:pt>
    <dgm:pt modelId="{A8DBE1B9-C89F-4B72-975C-D2FCA2B4C03A}" type="pres">
      <dgm:prSet presAssocID="{2D55D28A-6E7E-4DEE-86F8-03F778924BD7}" presName="sibTrans" presStyleCnt="0"/>
      <dgm:spPr/>
    </dgm:pt>
    <dgm:pt modelId="{19B00BD1-89B5-4228-B3BB-0546ED16D7A3}" type="pres">
      <dgm:prSet presAssocID="{838F49E2-EEBC-4893-8F32-6C755D137E6F}" presName="textNode" presStyleLbl="node1" presStyleIdx="2" presStyleCnt="4">
        <dgm:presLayoutVars>
          <dgm:bulletEnabled val="1"/>
        </dgm:presLayoutVars>
      </dgm:prSet>
      <dgm:spPr/>
      <dgm:t>
        <a:bodyPr/>
        <a:lstStyle/>
        <a:p>
          <a:endParaRPr lang="zh-CN" altLang="en-US"/>
        </a:p>
      </dgm:t>
    </dgm:pt>
    <dgm:pt modelId="{20BA6B92-CC97-40EE-974C-FC1F9DF07EC0}" type="pres">
      <dgm:prSet presAssocID="{CC9CF80A-2605-42DE-B483-09D36AB6EFE3}" presName="sibTrans" presStyleCnt="0"/>
      <dgm:spPr/>
    </dgm:pt>
    <dgm:pt modelId="{F0688074-F4B0-4F79-9D1B-3F32106468E9}" type="pres">
      <dgm:prSet presAssocID="{5F354F70-3BE4-4BF1-8413-3C2590CA6703}" presName="textNode" presStyleLbl="node1" presStyleIdx="3" presStyleCnt="4">
        <dgm:presLayoutVars>
          <dgm:bulletEnabled val="1"/>
        </dgm:presLayoutVars>
      </dgm:prSet>
      <dgm:spPr/>
      <dgm:t>
        <a:bodyPr/>
        <a:lstStyle/>
        <a:p>
          <a:endParaRPr lang="zh-CN" altLang="en-US"/>
        </a:p>
      </dgm:t>
    </dgm:pt>
  </dgm:ptLst>
  <dgm:cxnLst>
    <dgm:cxn modelId="{BC05C09B-9EF3-48AD-9437-D440355CBF08}" srcId="{37C23FF6-92DE-496F-B7BC-871028D0A1D6}" destId="{BB99BE45-76D2-4E01-946E-9321DA0BDE6A}" srcOrd="1" destOrd="0" parTransId="{89C1711B-7B63-47E6-9928-EAEE8031840C}" sibTransId="{2D55D28A-6E7E-4DEE-86F8-03F778924BD7}"/>
    <dgm:cxn modelId="{291805AE-EE0F-4C63-81CF-95AEA66BF2E8}" type="presOf" srcId="{838F49E2-EEBC-4893-8F32-6C755D137E6F}" destId="{19B00BD1-89B5-4228-B3BB-0546ED16D7A3}" srcOrd="0" destOrd="0" presId="urn:microsoft.com/office/officeart/2005/8/layout/hProcess9"/>
    <dgm:cxn modelId="{BFEC67FD-1026-4D00-88C0-9942504E3607}" type="presOf" srcId="{BB99BE45-76D2-4E01-946E-9321DA0BDE6A}" destId="{83A9DDA4-FD0E-439C-AD0D-74D8F7A62762}" srcOrd="0" destOrd="0" presId="urn:microsoft.com/office/officeart/2005/8/layout/hProcess9"/>
    <dgm:cxn modelId="{836B67A3-22FD-47DE-80DB-250E366187EC}" srcId="{37C23FF6-92DE-496F-B7BC-871028D0A1D6}" destId="{9D7C7EC0-C1E7-473D-9B1E-CCBA3E4F33B7}" srcOrd="0" destOrd="0" parTransId="{AA720D14-E4D3-440B-8E03-C9489ABCDEBF}" sibTransId="{25F57FA4-C624-478B-8D3A-E516D5AF32B7}"/>
    <dgm:cxn modelId="{F3D798D1-D98C-4C34-99FF-717C8408EB19}" type="presOf" srcId="{5F354F70-3BE4-4BF1-8413-3C2590CA6703}" destId="{F0688074-F4B0-4F79-9D1B-3F32106468E9}" srcOrd="0" destOrd="0" presId="urn:microsoft.com/office/officeart/2005/8/layout/hProcess9"/>
    <dgm:cxn modelId="{05130CBA-EF0A-4427-A8F5-007A83E1EDE4}" srcId="{37C23FF6-92DE-496F-B7BC-871028D0A1D6}" destId="{5F354F70-3BE4-4BF1-8413-3C2590CA6703}" srcOrd="3" destOrd="0" parTransId="{85FF96FA-CCEA-4BF1-B769-3E21758E2996}" sibTransId="{2C955F3E-140E-4126-8334-46FAECDDD7D6}"/>
    <dgm:cxn modelId="{396449BD-879D-47B4-9BAD-64BDC09E4140}" srcId="{37C23FF6-92DE-496F-B7BC-871028D0A1D6}" destId="{838F49E2-EEBC-4893-8F32-6C755D137E6F}" srcOrd="2" destOrd="0" parTransId="{21197C3E-7073-4E14-99E8-43F8CF3DC0B2}" sibTransId="{CC9CF80A-2605-42DE-B483-09D36AB6EFE3}"/>
    <dgm:cxn modelId="{7915C8C7-FCEE-461A-B616-118F7F1AC1CF}" type="presOf" srcId="{9D7C7EC0-C1E7-473D-9B1E-CCBA3E4F33B7}" destId="{02234EEC-E067-44AD-AB03-965E14465D70}" srcOrd="0" destOrd="0" presId="urn:microsoft.com/office/officeart/2005/8/layout/hProcess9"/>
    <dgm:cxn modelId="{1F6E0B2C-441E-417C-A764-70D3E4F9D6BE}" type="presOf" srcId="{37C23FF6-92DE-496F-B7BC-871028D0A1D6}" destId="{5EEFF748-14F1-48E6-B3B2-9879FC3A9FEA}" srcOrd="0" destOrd="0" presId="urn:microsoft.com/office/officeart/2005/8/layout/hProcess9"/>
    <dgm:cxn modelId="{AB9D8F3E-D3BE-4235-9F20-5D85E33CE5BA}" type="presParOf" srcId="{5EEFF748-14F1-48E6-B3B2-9879FC3A9FEA}" destId="{3136E3A4-E8BD-4179-8200-756B4A8CB032}" srcOrd="0" destOrd="0" presId="urn:microsoft.com/office/officeart/2005/8/layout/hProcess9"/>
    <dgm:cxn modelId="{546DB691-4D04-4A9E-9599-6EC17092DCC2}" type="presParOf" srcId="{5EEFF748-14F1-48E6-B3B2-9879FC3A9FEA}" destId="{094D93AD-30EF-4798-AE04-2BA693B658D9}" srcOrd="1" destOrd="0" presId="urn:microsoft.com/office/officeart/2005/8/layout/hProcess9"/>
    <dgm:cxn modelId="{41BDF567-4171-437A-ABD2-DEA66928048B}" type="presParOf" srcId="{094D93AD-30EF-4798-AE04-2BA693B658D9}" destId="{02234EEC-E067-44AD-AB03-965E14465D70}" srcOrd="0" destOrd="0" presId="urn:microsoft.com/office/officeart/2005/8/layout/hProcess9"/>
    <dgm:cxn modelId="{65C55D58-9321-4051-9F49-45E24F1CCEEE}" type="presParOf" srcId="{094D93AD-30EF-4798-AE04-2BA693B658D9}" destId="{CE577ABF-E241-4D3B-B988-59AFDF90ADB4}" srcOrd="1" destOrd="0" presId="urn:microsoft.com/office/officeart/2005/8/layout/hProcess9"/>
    <dgm:cxn modelId="{81F2F32C-6EF8-41A6-84AC-B6F315BF3BA4}" type="presParOf" srcId="{094D93AD-30EF-4798-AE04-2BA693B658D9}" destId="{83A9DDA4-FD0E-439C-AD0D-74D8F7A62762}" srcOrd="2" destOrd="0" presId="urn:microsoft.com/office/officeart/2005/8/layout/hProcess9"/>
    <dgm:cxn modelId="{B7709021-1115-4209-B5F4-507A17B3AF9E}" type="presParOf" srcId="{094D93AD-30EF-4798-AE04-2BA693B658D9}" destId="{A8DBE1B9-C89F-4B72-975C-D2FCA2B4C03A}" srcOrd="3" destOrd="0" presId="urn:microsoft.com/office/officeart/2005/8/layout/hProcess9"/>
    <dgm:cxn modelId="{9703A4CB-2D68-402F-AE2E-3D6EBA91F3D0}" type="presParOf" srcId="{094D93AD-30EF-4798-AE04-2BA693B658D9}" destId="{19B00BD1-89B5-4228-B3BB-0546ED16D7A3}" srcOrd="4" destOrd="0" presId="urn:microsoft.com/office/officeart/2005/8/layout/hProcess9"/>
    <dgm:cxn modelId="{A44D267E-2CF1-41A6-85A6-49F1C1E2C2E6}" type="presParOf" srcId="{094D93AD-30EF-4798-AE04-2BA693B658D9}" destId="{20BA6B92-CC97-40EE-974C-FC1F9DF07EC0}" srcOrd="5" destOrd="0" presId="urn:microsoft.com/office/officeart/2005/8/layout/hProcess9"/>
    <dgm:cxn modelId="{F28F6651-E911-4C01-BA0A-3CF0F49F26D6}" type="presParOf" srcId="{094D93AD-30EF-4798-AE04-2BA693B658D9}" destId="{F0688074-F4B0-4F79-9D1B-3F32106468E9}"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13FFD7-7AC0-4E9D-8EFD-9CA2017290EF}" type="doc">
      <dgm:prSet loTypeId="urn:microsoft.com/office/officeart/2005/8/layout/StepDownProcess" loCatId="process" qsTypeId="urn:microsoft.com/office/officeart/2005/8/quickstyle/3d1" qsCatId="3D" csTypeId="urn:microsoft.com/office/officeart/2005/8/colors/accent1_2" csCatId="accent1" phldr="1"/>
      <dgm:spPr/>
      <dgm:t>
        <a:bodyPr/>
        <a:lstStyle/>
        <a:p>
          <a:endParaRPr lang="zh-CN" altLang="en-US"/>
        </a:p>
      </dgm:t>
    </dgm:pt>
    <dgm:pt modelId="{72289394-3B5F-4150-B0CE-8CE1DFA60210}">
      <dgm:prSet custT="1"/>
      <dgm:spPr/>
      <dgm:t>
        <a:bodyPr/>
        <a:lstStyle/>
        <a:p>
          <a:pPr rtl="0"/>
          <a:r>
            <a:rPr lang="zh-CN" altLang="en-US" sz="2400" b="1" dirty="0" smtClean="0">
              <a:latin typeface="+mn-ea"/>
              <a:ea typeface="+mn-ea"/>
            </a:rPr>
            <a:t>新建用户</a:t>
          </a:r>
          <a:endParaRPr lang="zh-CN" altLang="en-US" sz="2400" dirty="0">
            <a:latin typeface="+mn-ea"/>
            <a:ea typeface="+mn-ea"/>
          </a:endParaRPr>
        </a:p>
      </dgm:t>
    </dgm:pt>
    <dgm:pt modelId="{A5020889-4CF9-4CC3-903E-ADD24EB86FEF}" type="parTrans" cxnId="{0BC46391-A406-44BE-9902-E7576497B3E3}">
      <dgm:prSet/>
      <dgm:spPr/>
      <dgm:t>
        <a:bodyPr/>
        <a:lstStyle/>
        <a:p>
          <a:endParaRPr lang="zh-CN" altLang="en-US" sz="2400">
            <a:latin typeface="+mn-ea"/>
            <a:ea typeface="+mn-ea"/>
          </a:endParaRPr>
        </a:p>
      </dgm:t>
    </dgm:pt>
    <dgm:pt modelId="{CC25182B-F039-490D-A32A-78B00730C9AB}" type="sibTrans" cxnId="{0BC46391-A406-44BE-9902-E7576497B3E3}">
      <dgm:prSet/>
      <dgm:spPr/>
      <dgm:t>
        <a:bodyPr/>
        <a:lstStyle/>
        <a:p>
          <a:endParaRPr lang="zh-CN" altLang="en-US" sz="2400">
            <a:latin typeface="+mn-ea"/>
            <a:ea typeface="+mn-ea"/>
          </a:endParaRPr>
        </a:p>
      </dgm:t>
    </dgm:pt>
    <dgm:pt modelId="{AC8591D0-65FC-4E4E-B0AB-B18D6FAC8CB2}">
      <dgm:prSet custT="1"/>
      <dgm:spPr/>
      <dgm:t>
        <a:bodyPr/>
        <a:lstStyle/>
        <a:p>
          <a:pPr rtl="0"/>
          <a:r>
            <a:rPr lang="zh-CN" altLang="en-US" sz="2400" b="1" smtClean="0">
              <a:latin typeface="+mn-ea"/>
              <a:ea typeface="+mn-ea"/>
            </a:rPr>
            <a:t>新建数据库</a:t>
          </a:r>
          <a:endParaRPr lang="zh-CN" altLang="en-US" sz="2400">
            <a:latin typeface="+mn-ea"/>
            <a:ea typeface="+mn-ea"/>
          </a:endParaRPr>
        </a:p>
      </dgm:t>
    </dgm:pt>
    <dgm:pt modelId="{CA592FDD-2E56-4780-ABC8-F07F07F217E7}" type="parTrans" cxnId="{1DB396C0-3497-4729-8107-E8612D7D1960}">
      <dgm:prSet/>
      <dgm:spPr/>
      <dgm:t>
        <a:bodyPr/>
        <a:lstStyle/>
        <a:p>
          <a:endParaRPr lang="zh-CN" altLang="en-US" sz="2400">
            <a:latin typeface="+mn-ea"/>
            <a:ea typeface="+mn-ea"/>
          </a:endParaRPr>
        </a:p>
      </dgm:t>
    </dgm:pt>
    <dgm:pt modelId="{0DDD9CA8-244A-4C97-A509-07D87E9B5388}" type="sibTrans" cxnId="{1DB396C0-3497-4729-8107-E8612D7D1960}">
      <dgm:prSet/>
      <dgm:spPr/>
      <dgm:t>
        <a:bodyPr/>
        <a:lstStyle/>
        <a:p>
          <a:endParaRPr lang="zh-CN" altLang="en-US" sz="2400">
            <a:latin typeface="+mn-ea"/>
            <a:ea typeface="+mn-ea"/>
          </a:endParaRPr>
        </a:p>
      </dgm:t>
    </dgm:pt>
    <dgm:pt modelId="{672AB616-3312-4389-A76E-6C07F538EF0F}">
      <dgm:prSet custT="1"/>
      <dgm:spPr/>
      <dgm:t>
        <a:bodyPr/>
        <a:lstStyle/>
        <a:p>
          <a:pPr rtl="0"/>
          <a:r>
            <a:rPr lang="zh-CN" altLang="en-US" sz="2400" b="1" smtClean="0">
              <a:latin typeface="+mn-ea"/>
              <a:ea typeface="+mn-ea"/>
            </a:rPr>
            <a:t>新建数据表</a:t>
          </a:r>
          <a:endParaRPr lang="zh-CN" altLang="en-US" sz="2400">
            <a:latin typeface="+mn-ea"/>
            <a:ea typeface="+mn-ea"/>
          </a:endParaRPr>
        </a:p>
      </dgm:t>
    </dgm:pt>
    <dgm:pt modelId="{5D035BDA-1160-4BEC-A601-2637D3B78F14}" type="parTrans" cxnId="{607ED42D-9AE3-49D3-BA87-FC72BCFD65BF}">
      <dgm:prSet/>
      <dgm:spPr/>
      <dgm:t>
        <a:bodyPr/>
        <a:lstStyle/>
        <a:p>
          <a:endParaRPr lang="zh-CN" altLang="en-US" sz="2400">
            <a:latin typeface="+mn-ea"/>
            <a:ea typeface="+mn-ea"/>
          </a:endParaRPr>
        </a:p>
      </dgm:t>
    </dgm:pt>
    <dgm:pt modelId="{71BAD573-F9B0-4FAC-9D6B-5CD2B5A78D12}" type="sibTrans" cxnId="{607ED42D-9AE3-49D3-BA87-FC72BCFD65BF}">
      <dgm:prSet/>
      <dgm:spPr/>
      <dgm:t>
        <a:bodyPr/>
        <a:lstStyle/>
        <a:p>
          <a:endParaRPr lang="zh-CN" altLang="en-US" sz="2400">
            <a:latin typeface="+mn-ea"/>
            <a:ea typeface="+mn-ea"/>
          </a:endParaRPr>
        </a:p>
      </dgm:t>
    </dgm:pt>
    <dgm:pt modelId="{364EAD44-C065-48BB-AE74-A335586D4D8D}">
      <dgm:prSet custT="1"/>
      <dgm:spPr/>
      <dgm:t>
        <a:bodyPr/>
        <a:lstStyle/>
        <a:p>
          <a:pPr rtl="0"/>
          <a:r>
            <a:rPr lang="zh-CN" sz="2400" b="1" smtClean="0">
              <a:latin typeface="+mn-ea"/>
              <a:ea typeface="+mn-ea"/>
            </a:rPr>
            <a:t>导入</a:t>
          </a:r>
          <a:r>
            <a:rPr lang="en-US" sz="2400" b="1" smtClean="0">
              <a:latin typeface="+mn-ea"/>
              <a:ea typeface="+mn-ea"/>
            </a:rPr>
            <a:t>/</a:t>
          </a:r>
          <a:r>
            <a:rPr lang="zh-CN" sz="2400" b="1" smtClean="0">
              <a:latin typeface="+mn-ea"/>
              <a:ea typeface="+mn-ea"/>
            </a:rPr>
            <a:t>导出数据库</a:t>
          </a:r>
          <a:endParaRPr lang="zh-CN" sz="2400">
            <a:latin typeface="+mn-ea"/>
            <a:ea typeface="+mn-ea"/>
          </a:endParaRPr>
        </a:p>
      </dgm:t>
    </dgm:pt>
    <dgm:pt modelId="{D27CB8AE-E868-471A-8670-C2AE86A6D3F4}" type="parTrans" cxnId="{D7D353F4-6F16-4613-B2FD-F304363F7918}">
      <dgm:prSet/>
      <dgm:spPr/>
      <dgm:t>
        <a:bodyPr/>
        <a:lstStyle/>
        <a:p>
          <a:endParaRPr lang="zh-CN" altLang="en-US" sz="2400">
            <a:latin typeface="+mn-ea"/>
            <a:ea typeface="+mn-ea"/>
          </a:endParaRPr>
        </a:p>
      </dgm:t>
    </dgm:pt>
    <dgm:pt modelId="{2EE28BD4-B67B-41B8-B5C6-7563ADEFAD65}" type="sibTrans" cxnId="{D7D353F4-6F16-4613-B2FD-F304363F7918}">
      <dgm:prSet/>
      <dgm:spPr/>
      <dgm:t>
        <a:bodyPr/>
        <a:lstStyle/>
        <a:p>
          <a:endParaRPr lang="zh-CN" altLang="en-US" sz="2400">
            <a:latin typeface="+mn-ea"/>
            <a:ea typeface="+mn-ea"/>
          </a:endParaRPr>
        </a:p>
      </dgm:t>
    </dgm:pt>
    <dgm:pt modelId="{DC585163-1394-427C-B3CA-CF65AC323A00}">
      <dgm:prSet custT="1"/>
      <dgm:spPr/>
      <dgm:t>
        <a:bodyPr/>
        <a:lstStyle/>
        <a:p>
          <a:pPr rtl="0"/>
          <a:r>
            <a:rPr lang="zh-CN" altLang="en-US" sz="2400" b="1" dirty="0" smtClean="0">
              <a:solidFill>
                <a:srgbClr val="003300"/>
              </a:solidFill>
              <a:latin typeface="+mn-ea"/>
              <a:ea typeface="+mn-ea"/>
            </a:rPr>
            <a:t>创建新用户并设置该用户对数据库的操作权限</a:t>
          </a:r>
          <a:endParaRPr lang="zh-CN" altLang="en-US" sz="2400" dirty="0">
            <a:solidFill>
              <a:srgbClr val="003300"/>
            </a:solidFill>
            <a:latin typeface="+mn-ea"/>
            <a:ea typeface="+mn-ea"/>
          </a:endParaRPr>
        </a:p>
      </dgm:t>
    </dgm:pt>
    <dgm:pt modelId="{E8452661-6B6A-4EEE-9DC4-A569CB14B1FB}" type="parTrans" cxnId="{6ABBC375-8D0F-4C12-AA66-0AF58DCACACB}">
      <dgm:prSet/>
      <dgm:spPr/>
      <dgm:t>
        <a:bodyPr/>
        <a:lstStyle/>
        <a:p>
          <a:endParaRPr lang="zh-CN" altLang="en-US" sz="2400">
            <a:latin typeface="+mn-ea"/>
            <a:ea typeface="+mn-ea"/>
          </a:endParaRPr>
        </a:p>
      </dgm:t>
    </dgm:pt>
    <dgm:pt modelId="{B59216A7-7020-4726-B1E7-A16A69BEF76F}" type="sibTrans" cxnId="{6ABBC375-8D0F-4C12-AA66-0AF58DCACACB}">
      <dgm:prSet/>
      <dgm:spPr/>
      <dgm:t>
        <a:bodyPr/>
        <a:lstStyle/>
        <a:p>
          <a:endParaRPr lang="zh-CN" altLang="en-US" sz="2400">
            <a:latin typeface="+mn-ea"/>
            <a:ea typeface="+mn-ea"/>
          </a:endParaRPr>
        </a:p>
      </dgm:t>
    </dgm:pt>
    <dgm:pt modelId="{E7E767BE-F302-4E4D-8B5B-F8F820DAC32F}">
      <dgm:prSet custT="1"/>
      <dgm:spPr/>
      <dgm:t>
        <a:bodyPr/>
        <a:lstStyle/>
        <a:p>
          <a:r>
            <a:rPr lang="zh-CN" altLang="en-US" sz="2400" b="1" dirty="0" smtClean="0"/>
            <a:t>新建连接</a:t>
          </a:r>
          <a:endParaRPr lang="zh-CN" altLang="en-US" sz="2400" b="1" dirty="0"/>
        </a:p>
      </dgm:t>
    </dgm:pt>
    <dgm:pt modelId="{F849124B-9588-44D8-9973-5E46386C2188}" type="parTrans" cxnId="{FA504808-26BC-4DC9-97E1-4341228CE358}">
      <dgm:prSet/>
      <dgm:spPr/>
      <dgm:t>
        <a:bodyPr/>
        <a:lstStyle/>
        <a:p>
          <a:endParaRPr lang="zh-CN" altLang="en-US"/>
        </a:p>
      </dgm:t>
    </dgm:pt>
    <dgm:pt modelId="{9E8D814A-CBF4-4CF8-A9D7-EB3FC64A9E4B}" type="sibTrans" cxnId="{FA504808-26BC-4DC9-97E1-4341228CE358}">
      <dgm:prSet/>
      <dgm:spPr/>
      <dgm:t>
        <a:bodyPr/>
        <a:lstStyle/>
        <a:p>
          <a:endParaRPr lang="zh-CN" altLang="en-US"/>
        </a:p>
      </dgm:t>
    </dgm:pt>
    <dgm:pt modelId="{C191A0E8-E3BF-4AC2-917B-CE875135C0F1}" type="pres">
      <dgm:prSet presAssocID="{8413FFD7-7AC0-4E9D-8EFD-9CA2017290EF}" presName="rootnode" presStyleCnt="0">
        <dgm:presLayoutVars>
          <dgm:chMax/>
          <dgm:chPref/>
          <dgm:dir/>
          <dgm:animLvl val="lvl"/>
        </dgm:presLayoutVars>
      </dgm:prSet>
      <dgm:spPr/>
      <dgm:t>
        <a:bodyPr/>
        <a:lstStyle/>
        <a:p>
          <a:endParaRPr lang="zh-CN" altLang="en-US"/>
        </a:p>
      </dgm:t>
    </dgm:pt>
    <dgm:pt modelId="{5182DF0E-BCEA-48EB-A121-BA4DDFC878FD}" type="pres">
      <dgm:prSet presAssocID="{E7E767BE-F302-4E4D-8B5B-F8F820DAC32F}" presName="composite" presStyleCnt="0"/>
      <dgm:spPr/>
    </dgm:pt>
    <dgm:pt modelId="{3E73D561-FCCF-4289-BCDB-20AA9427F65C}" type="pres">
      <dgm:prSet presAssocID="{E7E767BE-F302-4E4D-8B5B-F8F820DAC32F}" presName="bentUpArrow1" presStyleLbl="alignImgPlace1" presStyleIdx="0" presStyleCnt="4"/>
      <dgm:spPr/>
    </dgm:pt>
    <dgm:pt modelId="{86708947-14A8-4D2E-B443-47824F223989}" type="pres">
      <dgm:prSet presAssocID="{E7E767BE-F302-4E4D-8B5B-F8F820DAC32F}" presName="ParentText" presStyleLbl="node1" presStyleIdx="0" presStyleCnt="5" custScaleX="137159">
        <dgm:presLayoutVars>
          <dgm:chMax val="1"/>
          <dgm:chPref val="1"/>
          <dgm:bulletEnabled val="1"/>
        </dgm:presLayoutVars>
      </dgm:prSet>
      <dgm:spPr/>
      <dgm:t>
        <a:bodyPr/>
        <a:lstStyle/>
        <a:p>
          <a:endParaRPr lang="zh-CN" altLang="en-US"/>
        </a:p>
      </dgm:t>
    </dgm:pt>
    <dgm:pt modelId="{F0745EAA-FA37-41EF-B2B6-ADC38B6002CE}" type="pres">
      <dgm:prSet presAssocID="{E7E767BE-F302-4E4D-8B5B-F8F820DAC32F}" presName="ChildText" presStyleLbl="revTx" presStyleIdx="0" presStyleCnt="4">
        <dgm:presLayoutVars>
          <dgm:chMax val="0"/>
          <dgm:chPref val="0"/>
          <dgm:bulletEnabled val="1"/>
        </dgm:presLayoutVars>
      </dgm:prSet>
      <dgm:spPr/>
    </dgm:pt>
    <dgm:pt modelId="{3D71EC27-2DD1-4B00-9FC5-22081616ECAA}" type="pres">
      <dgm:prSet presAssocID="{9E8D814A-CBF4-4CF8-A9D7-EB3FC64A9E4B}" presName="sibTrans" presStyleCnt="0"/>
      <dgm:spPr/>
    </dgm:pt>
    <dgm:pt modelId="{2A45979B-7F00-4626-AE3C-ECC17719F64B}" type="pres">
      <dgm:prSet presAssocID="{72289394-3B5F-4150-B0CE-8CE1DFA60210}" presName="composite" presStyleCnt="0"/>
      <dgm:spPr/>
    </dgm:pt>
    <dgm:pt modelId="{983C31D4-1277-4D9A-8CC8-C0A28409C863}" type="pres">
      <dgm:prSet presAssocID="{72289394-3B5F-4150-B0CE-8CE1DFA60210}" presName="bentUpArrow1" presStyleLbl="alignImgPlace1" presStyleIdx="1" presStyleCnt="4" custScaleX="142671" custLinFactNeighborX="31272"/>
      <dgm:spPr/>
    </dgm:pt>
    <dgm:pt modelId="{01671359-696B-40B5-B4DA-F1A77C4C0CF8}" type="pres">
      <dgm:prSet presAssocID="{72289394-3B5F-4150-B0CE-8CE1DFA60210}" presName="ParentText" presStyleLbl="node1" presStyleIdx="1" presStyleCnt="5" custScaleX="117878">
        <dgm:presLayoutVars>
          <dgm:chMax val="1"/>
          <dgm:chPref val="1"/>
          <dgm:bulletEnabled val="1"/>
        </dgm:presLayoutVars>
      </dgm:prSet>
      <dgm:spPr/>
      <dgm:t>
        <a:bodyPr/>
        <a:lstStyle/>
        <a:p>
          <a:endParaRPr lang="zh-CN" altLang="en-US"/>
        </a:p>
      </dgm:t>
    </dgm:pt>
    <dgm:pt modelId="{F484327D-B7F1-416A-A78D-E4499D21B8DC}" type="pres">
      <dgm:prSet presAssocID="{72289394-3B5F-4150-B0CE-8CE1DFA60210}" presName="ChildText" presStyleLbl="revTx" presStyleIdx="1" presStyleCnt="4" custScaleX="415202" custLinFactX="85394" custLinFactNeighborX="100000">
        <dgm:presLayoutVars>
          <dgm:chMax val="0"/>
          <dgm:chPref val="0"/>
          <dgm:bulletEnabled val="1"/>
        </dgm:presLayoutVars>
      </dgm:prSet>
      <dgm:spPr/>
      <dgm:t>
        <a:bodyPr/>
        <a:lstStyle/>
        <a:p>
          <a:endParaRPr lang="zh-CN" altLang="en-US"/>
        </a:p>
      </dgm:t>
    </dgm:pt>
    <dgm:pt modelId="{E0A4644E-418E-4DA4-956F-3806D378A59B}" type="pres">
      <dgm:prSet presAssocID="{CC25182B-F039-490D-A32A-78B00730C9AB}" presName="sibTrans" presStyleCnt="0"/>
      <dgm:spPr/>
    </dgm:pt>
    <dgm:pt modelId="{79C15405-5907-4A3D-B305-099263F64ED1}" type="pres">
      <dgm:prSet presAssocID="{AC8591D0-65FC-4E4E-B0AB-B18D6FAC8CB2}" presName="composite" presStyleCnt="0"/>
      <dgm:spPr/>
    </dgm:pt>
    <dgm:pt modelId="{35D87D2F-C8C6-421A-ABA1-675F226DA112}" type="pres">
      <dgm:prSet presAssocID="{AC8591D0-65FC-4E4E-B0AB-B18D6FAC8CB2}" presName="bentUpArrow1" presStyleLbl="alignImgPlace1" presStyleIdx="2" presStyleCnt="4" custScaleX="142671" custLinFactNeighborX="31272"/>
      <dgm:spPr/>
    </dgm:pt>
    <dgm:pt modelId="{4FD4CE40-2483-4F0A-BC20-CBC3E82AFEE6}" type="pres">
      <dgm:prSet presAssocID="{AC8591D0-65FC-4E4E-B0AB-B18D6FAC8CB2}" presName="ParentText" presStyleLbl="node1" presStyleIdx="2" presStyleCnt="5" custScaleX="117878">
        <dgm:presLayoutVars>
          <dgm:chMax val="1"/>
          <dgm:chPref val="1"/>
          <dgm:bulletEnabled val="1"/>
        </dgm:presLayoutVars>
      </dgm:prSet>
      <dgm:spPr/>
      <dgm:t>
        <a:bodyPr/>
        <a:lstStyle/>
        <a:p>
          <a:endParaRPr lang="zh-CN" altLang="en-US"/>
        </a:p>
      </dgm:t>
    </dgm:pt>
    <dgm:pt modelId="{3EE9845B-562E-46A2-8926-196F0D2E9B14}" type="pres">
      <dgm:prSet presAssocID="{AC8591D0-65FC-4E4E-B0AB-B18D6FAC8CB2}" presName="ChildText" presStyleLbl="revTx" presStyleIdx="2" presStyleCnt="4">
        <dgm:presLayoutVars>
          <dgm:chMax val="0"/>
          <dgm:chPref val="0"/>
          <dgm:bulletEnabled val="1"/>
        </dgm:presLayoutVars>
      </dgm:prSet>
      <dgm:spPr/>
    </dgm:pt>
    <dgm:pt modelId="{5F21F1CC-1561-4A5C-9079-E9B994F4BFD5}" type="pres">
      <dgm:prSet presAssocID="{0DDD9CA8-244A-4C97-A509-07D87E9B5388}" presName="sibTrans" presStyleCnt="0"/>
      <dgm:spPr/>
    </dgm:pt>
    <dgm:pt modelId="{7FBCC681-F382-4D72-A07F-445E60E60539}" type="pres">
      <dgm:prSet presAssocID="{672AB616-3312-4389-A76E-6C07F538EF0F}" presName="composite" presStyleCnt="0"/>
      <dgm:spPr/>
    </dgm:pt>
    <dgm:pt modelId="{83A55F12-3C08-43B3-8DBB-687102A15080}" type="pres">
      <dgm:prSet presAssocID="{672AB616-3312-4389-A76E-6C07F538EF0F}" presName="bentUpArrow1" presStyleLbl="alignImgPlace1" presStyleIdx="3" presStyleCnt="4" custScaleX="142671" custLinFactNeighborX="31272"/>
      <dgm:spPr/>
    </dgm:pt>
    <dgm:pt modelId="{8B724640-C82D-4B89-8D5D-2BCF32C47A91}" type="pres">
      <dgm:prSet presAssocID="{672AB616-3312-4389-A76E-6C07F538EF0F}" presName="ParentText" presStyleLbl="node1" presStyleIdx="3" presStyleCnt="5" custScaleX="117878">
        <dgm:presLayoutVars>
          <dgm:chMax val="1"/>
          <dgm:chPref val="1"/>
          <dgm:bulletEnabled val="1"/>
        </dgm:presLayoutVars>
      </dgm:prSet>
      <dgm:spPr/>
      <dgm:t>
        <a:bodyPr/>
        <a:lstStyle/>
        <a:p>
          <a:endParaRPr lang="zh-CN" altLang="en-US"/>
        </a:p>
      </dgm:t>
    </dgm:pt>
    <dgm:pt modelId="{A73AF372-DEE3-4320-84BF-21E40CFE52BB}" type="pres">
      <dgm:prSet presAssocID="{672AB616-3312-4389-A76E-6C07F538EF0F}" presName="ChildText" presStyleLbl="revTx" presStyleIdx="3" presStyleCnt="4">
        <dgm:presLayoutVars>
          <dgm:chMax val="0"/>
          <dgm:chPref val="0"/>
          <dgm:bulletEnabled val="1"/>
        </dgm:presLayoutVars>
      </dgm:prSet>
      <dgm:spPr/>
    </dgm:pt>
    <dgm:pt modelId="{72E4C6F9-1711-4610-B4F6-B7099F31EE61}" type="pres">
      <dgm:prSet presAssocID="{71BAD573-F9B0-4FAC-9D6B-5CD2B5A78D12}" presName="sibTrans" presStyleCnt="0"/>
      <dgm:spPr/>
    </dgm:pt>
    <dgm:pt modelId="{336F79F3-697B-4873-AF42-E1D6FD9FCDC6}" type="pres">
      <dgm:prSet presAssocID="{364EAD44-C065-48BB-AE74-A335586D4D8D}" presName="composite" presStyleCnt="0"/>
      <dgm:spPr/>
    </dgm:pt>
    <dgm:pt modelId="{92C1BE29-0936-4C88-BFF7-CB34269D3395}" type="pres">
      <dgm:prSet presAssocID="{364EAD44-C065-48BB-AE74-A335586D4D8D}" presName="ParentText" presStyleLbl="node1" presStyleIdx="4" presStyleCnt="5" custScaleX="117878">
        <dgm:presLayoutVars>
          <dgm:chMax val="1"/>
          <dgm:chPref val="1"/>
          <dgm:bulletEnabled val="1"/>
        </dgm:presLayoutVars>
      </dgm:prSet>
      <dgm:spPr/>
      <dgm:t>
        <a:bodyPr/>
        <a:lstStyle/>
        <a:p>
          <a:endParaRPr lang="zh-CN" altLang="en-US"/>
        </a:p>
      </dgm:t>
    </dgm:pt>
  </dgm:ptLst>
  <dgm:cxnLst>
    <dgm:cxn modelId="{607ED42D-9AE3-49D3-BA87-FC72BCFD65BF}" srcId="{8413FFD7-7AC0-4E9D-8EFD-9CA2017290EF}" destId="{672AB616-3312-4389-A76E-6C07F538EF0F}" srcOrd="3" destOrd="0" parTransId="{5D035BDA-1160-4BEC-A601-2637D3B78F14}" sibTransId="{71BAD573-F9B0-4FAC-9D6B-5CD2B5A78D12}"/>
    <dgm:cxn modelId="{E5498382-F342-4F07-9017-7339FFB5C322}" type="presOf" srcId="{364EAD44-C065-48BB-AE74-A335586D4D8D}" destId="{92C1BE29-0936-4C88-BFF7-CB34269D3395}" srcOrd="0" destOrd="0" presId="urn:microsoft.com/office/officeart/2005/8/layout/StepDownProcess"/>
    <dgm:cxn modelId="{4AC2F942-E032-48FC-BF83-B2B64B5823B6}" type="presOf" srcId="{8413FFD7-7AC0-4E9D-8EFD-9CA2017290EF}" destId="{C191A0E8-E3BF-4AC2-917B-CE875135C0F1}" srcOrd="0" destOrd="0" presId="urn:microsoft.com/office/officeart/2005/8/layout/StepDownProcess"/>
    <dgm:cxn modelId="{0B9E43A3-A463-4A4A-B429-579418471D98}" type="presOf" srcId="{72289394-3B5F-4150-B0CE-8CE1DFA60210}" destId="{01671359-696B-40B5-B4DA-F1A77C4C0CF8}" srcOrd="0" destOrd="0" presId="urn:microsoft.com/office/officeart/2005/8/layout/StepDownProcess"/>
    <dgm:cxn modelId="{6ABBC375-8D0F-4C12-AA66-0AF58DCACACB}" srcId="{72289394-3B5F-4150-B0CE-8CE1DFA60210}" destId="{DC585163-1394-427C-B3CA-CF65AC323A00}" srcOrd="0" destOrd="0" parTransId="{E8452661-6B6A-4EEE-9DC4-A569CB14B1FB}" sibTransId="{B59216A7-7020-4726-B1E7-A16A69BEF76F}"/>
    <dgm:cxn modelId="{7B4C3C00-1C25-475B-AEB2-05A5FAD66A2B}" type="presOf" srcId="{672AB616-3312-4389-A76E-6C07F538EF0F}" destId="{8B724640-C82D-4B89-8D5D-2BCF32C47A91}" srcOrd="0" destOrd="0" presId="urn:microsoft.com/office/officeart/2005/8/layout/StepDownProcess"/>
    <dgm:cxn modelId="{D7D353F4-6F16-4613-B2FD-F304363F7918}" srcId="{8413FFD7-7AC0-4E9D-8EFD-9CA2017290EF}" destId="{364EAD44-C065-48BB-AE74-A335586D4D8D}" srcOrd="4" destOrd="0" parTransId="{D27CB8AE-E868-471A-8670-C2AE86A6D3F4}" sibTransId="{2EE28BD4-B67B-41B8-B5C6-7563ADEFAD65}"/>
    <dgm:cxn modelId="{68DDBCB0-B2A4-45CC-80F4-6A1684C6E0B3}" type="presOf" srcId="{DC585163-1394-427C-B3CA-CF65AC323A00}" destId="{F484327D-B7F1-416A-A78D-E4499D21B8DC}" srcOrd="0" destOrd="0" presId="urn:microsoft.com/office/officeart/2005/8/layout/StepDownProcess"/>
    <dgm:cxn modelId="{2420069A-31D2-4ABB-8A14-226F05C197AC}" type="presOf" srcId="{E7E767BE-F302-4E4D-8B5B-F8F820DAC32F}" destId="{86708947-14A8-4D2E-B443-47824F223989}" srcOrd="0" destOrd="0" presId="urn:microsoft.com/office/officeart/2005/8/layout/StepDownProcess"/>
    <dgm:cxn modelId="{9ADB0838-66D8-497E-8400-45E892C96C02}" type="presOf" srcId="{AC8591D0-65FC-4E4E-B0AB-B18D6FAC8CB2}" destId="{4FD4CE40-2483-4F0A-BC20-CBC3E82AFEE6}" srcOrd="0" destOrd="0" presId="urn:microsoft.com/office/officeart/2005/8/layout/StepDownProcess"/>
    <dgm:cxn modelId="{1DB396C0-3497-4729-8107-E8612D7D1960}" srcId="{8413FFD7-7AC0-4E9D-8EFD-9CA2017290EF}" destId="{AC8591D0-65FC-4E4E-B0AB-B18D6FAC8CB2}" srcOrd="2" destOrd="0" parTransId="{CA592FDD-2E56-4780-ABC8-F07F07F217E7}" sibTransId="{0DDD9CA8-244A-4C97-A509-07D87E9B5388}"/>
    <dgm:cxn modelId="{FA504808-26BC-4DC9-97E1-4341228CE358}" srcId="{8413FFD7-7AC0-4E9D-8EFD-9CA2017290EF}" destId="{E7E767BE-F302-4E4D-8B5B-F8F820DAC32F}" srcOrd="0" destOrd="0" parTransId="{F849124B-9588-44D8-9973-5E46386C2188}" sibTransId="{9E8D814A-CBF4-4CF8-A9D7-EB3FC64A9E4B}"/>
    <dgm:cxn modelId="{0BC46391-A406-44BE-9902-E7576497B3E3}" srcId="{8413FFD7-7AC0-4E9D-8EFD-9CA2017290EF}" destId="{72289394-3B5F-4150-B0CE-8CE1DFA60210}" srcOrd="1" destOrd="0" parTransId="{A5020889-4CF9-4CC3-903E-ADD24EB86FEF}" sibTransId="{CC25182B-F039-490D-A32A-78B00730C9AB}"/>
    <dgm:cxn modelId="{0F5FD20E-962E-4890-8430-1FC05A479EB7}" type="presParOf" srcId="{C191A0E8-E3BF-4AC2-917B-CE875135C0F1}" destId="{5182DF0E-BCEA-48EB-A121-BA4DDFC878FD}" srcOrd="0" destOrd="0" presId="urn:microsoft.com/office/officeart/2005/8/layout/StepDownProcess"/>
    <dgm:cxn modelId="{F02999E0-1C4B-43B8-B5FA-1217E33B7FCA}" type="presParOf" srcId="{5182DF0E-BCEA-48EB-A121-BA4DDFC878FD}" destId="{3E73D561-FCCF-4289-BCDB-20AA9427F65C}" srcOrd="0" destOrd="0" presId="urn:microsoft.com/office/officeart/2005/8/layout/StepDownProcess"/>
    <dgm:cxn modelId="{FFE58C09-D197-482D-A853-3C63DEBF1C85}" type="presParOf" srcId="{5182DF0E-BCEA-48EB-A121-BA4DDFC878FD}" destId="{86708947-14A8-4D2E-B443-47824F223989}" srcOrd="1" destOrd="0" presId="urn:microsoft.com/office/officeart/2005/8/layout/StepDownProcess"/>
    <dgm:cxn modelId="{88536499-EF95-4673-97DD-25FE8A536810}" type="presParOf" srcId="{5182DF0E-BCEA-48EB-A121-BA4DDFC878FD}" destId="{F0745EAA-FA37-41EF-B2B6-ADC38B6002CE}" srcOrd="2" destOrd="0" presId="urn:microsoft.com/office/officeart/2005/8/layout/StepDownProcess"/>
    <dgm:cxn modelId="{99CA0AD6-823E-4191-9B96-5CA189CFE655}" type="presParOf" srcId="{C191A0E8-E3BF-4AC2-917B-CE875135C0F1}" destId="{3D71EC27-2DD1-4B00-9FC5-22081616ECAA}" srcOrd="1" destOrd="0" presId="urn:microsoft.com/office/officeart/2005/8/layout/StepDownProcess"/>
    <dgm:cxn modelId="{3A5A8494-A756-4B62-A870-5104FA5119CB}" type="presParOf" srcId="{C191A0E8-E3BF-4AC2-917B-CE875135C0F1}" destId="{2A45979B-7F00-4626-AE3C-ECC17719F64B}" srcOrd="2" destOrd="0" presId="urn:microsoft.com/office/officeart/2005/8/layout/StepDownProcess"/>
    <dgm:cxn modelId="{017FC939-DB67-4C8E-BD3A-30E963F0AF33}" type="presParOf" srcId="{2A45979B-7F00-4626-AE3C-ECC17719F64B}" destId="{983C31D4-1277-4D9A-8CC8-C0A28409C863}" srcOrd="0" destOrd="0" presId="urn:microsoft.com/office/officeart/2005/8/layout/StepDownProcess"/>
    <dgm:cxn modelId="{78C505D8-0118-4B7F-BD17-675FA64BCF1E}" type="presParOf" srcId="{2A45979B-7F00-4626-AE3C-ECC17719F64B}" destId="{01671359-696B-40B5-B4DA-F1A77C4C0CF8}" srcOrd="1" destOrd="0" presId="urn:microsoft.com/office/officeart/2005/8/layout/StepDownProcess"/>
    <dgm:cxn modelId="{09887B71-1504-4873-B2DF-4A0889832602}" type="presParOf" srcId="{2A45979B-7F00-4626-AE3C-ECC17719F64B}" destId="{F484327D-B7F1-416A-A78D-E4499D21B8DC}" srcOrd="2" destOrd="0" presId="urn:microsoft.com/office/officeart/2005/8/layout/StepDownProcess"/>
    <dgm:cxn modelId="{161E16C4-85D5-4FDB-B743-14B41027E4B1}" type="presParOf" srcId="{C191A0E8-E3BF-4AC2-917B-CE875135C0F1}" destId="{E0A4644E-418E-4DA4-956F-3806D378A59B}" srcOrd="3" destOrd="0" presId="urn:microsoft.com/office/officeart/2005/8/layout/StepDownProcess"/>
    <dgm:cxn modelId="{E8BED483-C28F-4FD2-BAE0-4829DC363AB4}" type="presParOf" srcId="{C191A0E8-E3BF-4AC2-917B-CE875135C0F1}" destId="{79C15405-5907-4A3D-B305-099263F64ED1}" srcOrd="4" destOrd="0" presId="urn:microsoft.com/office/officeart/2005/8/layout/StepDownProcess"/>
    <dgm:cxn modelId="{987A9D64-B7F1-478C-843C-2DABF55A8176}" type="presParOf" srcId="{79C15405-5907-4A3D-B305-099263F64ED1}" destId="{35D87D2F-C8C6-421A-ABA1-675F226DA112}" srcOrd="0" destOrd="0" presId="urn:microsoft.com/office/officeart/2005/8/layout/StepDownProcess"/>
    <dgm:cxn modelId="{6105749A-62FA-4EBA-B9ED-FABBC9C5A130}" type="presParOf" srcId="{79C15405-5907-4A3D-B305-099263F64ED1}" destId="{4FD4CE40-2483-4F0A-BC20-CBC3E82AFEE6}" srcOrd="1" destOrd="0" presId="urn:microsoft.com/office/officeart/2005/8/layout/StepDownProcess"/>
    <dgm:cxn modelId="{90B0DA0B-8556-4CBE-BDEB-8A073165B32C}" type="presParOf" srcId="{79C15405-5907-4A3D-B305-099263F64ED1}" destId="{3EE9845B-562E-46A2-8926-196F0D2E9B14}" srcOrd="2" destOrd="0" presId="urn:microsoft.com/office/officeart/2005/8/layout/StepDownProcess"/>
    <dgm:cxn modelId="{C55C64A5-1D66-41E6-8BDD-712582932685}" type="presParOf" srcId="{C191A0E8-E3BF-4AC2-917B-CE875135C0F1}" destId="{5F21F1CC-1561-4A5C-9079-E9B994F4BFD5}" srcOrd="5" destOrd="0" presId="urn:microsoft.com/office/officeart/2005/8/layout/StepDownProcess"/>
    <dgm:cxn modelId="{4694E53E-5125-414A-B5FE-AC01A56830C3}" type="presParOf" srcId="{C191A0E8-E3BF-4AC2-917B-CE875135C0F1}" destId="{7FBCC681-F382-4D72-A07F-445E60E60539}" srcOrd="6" destOrd="0" presId="urn:microsoft.com/office/officeart/2005/8/layout/StepDownProcess"/>
    <dgm:cxn modelId="{4331E2E9-86CF-4BD9-98A2-18DA930BABEF}" type="presParOf" srcId="{7FBCC681-F382-4D72-A07F-445E60E60539}" destId="{83A55F12-3C08-43B3-8DBB-687102A15080}" srcOrd="0" destOrd="0" presId="urn:microsoft.com/office/officeart/2005/8/layout/StepDownProcess"/>
    <dgm:cxn modelId="{90B8FD7B-12AD-4BCF-9CB5-6E192E583361}" type="presParOf" srcId="{7FBCC681-F382-4D72-A07F-445E60E60539}" destId="{8B724640-C82D-4B89-8D5D-2BCF32C47A91}" srcOrd="1" destOrd="0" presId="urn:microsoft.com/office/officeart/2005/8/layout/StepDownProcess"/>
    <dgm:cxn modelId="{F03F1409-FB34-4BA0-B5F5-CF26C942A192}" type="presParOf" srcId="{7FBCC681-F382-4D72-A07F-445E60E60539}" destId="{A73AF372-DEE3-4320-84BF-21E40CFE52BB}" srcOrd="2" destOrd="0" presId="urn:microsoft.com/office/officeart/2005/8/layout/StepDownProcess"/>
    <dgm:cxn modelId="{40414335-D8EF-4C3D-883E-5897333AC3F0}" type="presParOf" srcId="{C191A0E8-E3BF-4AC2-917B-CE875135C0F1}" destId="{72E4C6F9-1711-4610-B4F6-B7099F31EE61}" srcOrd="7" destOrd="0" presId="urn:microsoft.com/office/officeart/2005/8/layout/StepDownProcess"/>
    <dgm:cxn modelId="{FB87288C-F0DC-485B-991F-3DDC719061E9}" type="presParOf" srcId="{C191A0E8-E3BF-4AC2-917B-CE875135C0F1}" destId="{336F79F3-697B-4873-AF42-E1D6FD9FCDC6}" srcOrd="8" destOrd="0" presId="urn:microsoft.com/office/officeart/2005/8/layout/StepDownProcess"/>
    <dgm:cxn modelId="{6DE58BCD-F1EB-49EF-A8CA-B0A33FBA3B1F}" type="presParOf" srcId="{336F79F3-697B-4873-AF42-E1D6FD9FCDC6}" destId="{92C1BE29-0936-4C88-BFF7-CB34269D3395}"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021978-7F4F-4346-BE27-DE480553FCFB}" type="doc">
      <dgm:prSet loTypeId="urn:microsoft.com/office/officeart/2005/8/layout/equation2" loCatId="process" qsTypeId="urn:microsoft.com/office/officeart/2005/8/quickstyle/3d3" qsCatId="3D" csTypeId="urn:microsoft.com/office/officeart/2005/8/colors/colorful2" csCatId="colorful" phldr="1"/>
      <dgm:spPr/>
      <dgm:t>
        <a:bodyPr/>
        <a:lstStyle/>
        <a:p>
          <a:endParaRPr lang="zh-CN" altLang="en-US"/>
        </a:p>
      </dgm:t>
    </dgm:pt>
    <dgm:pt modelId="{80704BE2-5B39-45F3-8197-1C1146F12A97}">
      <dgm:prSet custT="1"/>
      <dgm:spPr/>
      <dgm:t>
        <a:bodyPr/>
        <a:lstStyle/>
        <a:p>
          <a:pPr rtl="0"/>
          <a:r>
            <a:rPr lang="zh-CN" altLang="en-US" sz="2800" b="1" dirty="0" smtClean="0">
              <a:latin typeface="+mn-ea"/>
              <a:ea typeface="+mn-ea"/>
            </a:rPr>
            <a:t>字段的</a:t>
          </a:r>
          <a:endParaRPr lang="en-US" altLang="zh-CN" sz="2800" b="1" dirty="0" smtClean="0">
            <a:latin typeface="+mn-ea"/>
            <a:ea typeface="+mn-ea"/>
          </a:endParaRPr>
        </a:p>
        <a:p>
          <a:pPr rtl="0"/>
          <a:r>
            <a:rPr lang="zh-CN" altLang="en-US" sz="2800" b="1" dirty="0" smtClean="0">
              <a:latin typeface="+mn-ea"/>
              <a:ea typeface="+mn-ea"/>
            </a:rPr>
            <a:t>数据类型</a:t>
          </a:r>
          <a:endParaRPr lang="zh-CN" altLang="en-US" sz="2800" dirty="0">
            <a:latin typeface="+mn-ea"/>
            <a:ea typeface="+mn-ea"/>
          </a:endParaRPr>
        </a:p>
      </dgm:t>
    </dgm:pt>
    <dgm:pt modelId="{33FBCA00-35AC-4318-80B1-A171555906D0}" type="parTrans" cxnId="{CCA4089D-D68E-4084-8C6F-71CABFAA6171}">
      <dgm:prSet/>
      <dgm:spPr/>
      <dgm:t>
        <a:bodyPr/>
        <a:lstStyle/>
        <a:p>
          <a:endParaRPr lang="zh-CN" altLang="en-US" sz="2800">
            <a:latin typeface="+mn-ea"/>
            <a:ea typeface="+mn-ea"/>
          </a:endParaRPr>
        </a:p>
      </dgm:t>
    </dgm:pt>
    <dgm:pt modelId="{7FB9DD4A-1FDB-45E5-91AC-4F51330E4231}" type="sibTrans" cxnId="{CCA4089D-D68E-4084-8C6F-71CABFAA6171}">
      <dgm:prSet custT="1"/>
      <dgm:spPr/>
      <dgm:t>
        <a:bodyPr/>
        <a:lstStyle/>
        <a:p>
          <a:endParaRPr lang="zh-CN" altLang="en-US" sz="2800">
            <a:latin typeface="+mn-ea"/>
            <a:ea typeface="+mn-ea"/>
          </a:endParaRPr>
        </a:p>
      </dgm:t>
    </dgm:pt>
    <dgm:pt modelId="{3FF08323-4A4E-4D54-8065-4B99ED94B4A9}">
      <dgm:prSet custT="1"/>
      <dgm:spPr/>
      <dgm:t>
        <a:bodyPr/>
        <a:lstStyle/>
        <a:p>
          <a:pPr rtl="0"/>
          <a:r>
            <a:rPr lang="zh-CN" altLang="en-US" sz="2800" b="1" dirty="0" smtClean="0">
              <a:latin typeface="+mn-ea"/>
              <a:ea typeface="+mn-ea"/>
            </a:rPr>
            <a:t>建表的方法</a:t>
          </a:r>
          <a:endParaRPr lang="zh-CN" altLang="en-US" sz="2800" dirty="0">
            <a:latin typeface="+mn-ea"/>
            <a:ea typeface="+mn-ea"/>
          </a:endParaRPr>
        </a:p>
      </dgm:t>
    </dgm:pt>
    <dgm:pt modelId="{382DD68A-A252-467A-B9D0-763F496A2208}" type="parTrans" cxnId="{D5B98510-FD0C-4BC5-A4E7-2A367D63145E}">
      <dgm:prSet/>
      <dgm:spPr/>
      <dgm:t>
        <a:bodyPr/>
        <a:lstStyle/>
        <a:p>
          <a:endParaRPr lang="zh-CN" altLang="en-US" sz="2800">
            <a:latin typeface="+mn-ea"/>
            <a:ea typeface="+mn-ea"/>
          </a:endParaRPr>
        </a:p>
      </dgm:t>
    </dgm:pt>
    <dgm:pt modelId="{2B9A6A86-73CE-45C4-A04F-3708BB92309D}" type="sibTrans" cxnId="{D5B98510-FD0C-4BC5-A4E7-2A367D63145E}">
      <dgm:prSet/>
      <dgm:spPr/>
      <dgm:t>
        <a:bodyPr/>
        <a:lstStyle/>
        <a:p>
          <a:endParaRPr lang="zh-CN" altLang="en-US" sz="2800">
            <a:latin typeface="+mn-ea"/>
            <a:ea typeface="+mn-ea"/>
          </a:endParaRPr>
        </a:p>
      </dgm:t>
    </dgm:pt>
    <dgm:pt modelId="{24B1D325-084C-496B-B235-6B2B91F7D659}">
      <dgm:prSet custT="1"/>
      <dgm:spPr/>
      <dgm:t>
        <a:bodyPr/>
        <a:lstStyle/>
        <a:p>
          <a:pPr rtl="0"/>
          <a:r>
            <a:rPr lang="zh-CN" altLang="en-US" sz="2800" b="1" dirty="0" smtClean="0">
              <a:latin typeface="+mn-ea"/>
              <a:ea typeface="+mn-ea"/>
            </a:rPr>
            <a:t>主键</a:t>
          </a:r>
          <a:endParaRPr lang="en-US" altLang="zh-CN" sz="2800" b="1" dirty="0" smtClean="0">
            <a:latin typeface="+mn-ea"/>
            <a:ea typeface="+mn-ea"/>
          </a:endParaRPr>
        </a:p>
        <a:p>
          <a:pPr rtl="0"/>
          <a:r>
            <a:rPr lang="zh-CN" altLang="en-US" sz="2800" b="1" dirty="0" smtClean="0">
              <a:latin typeface="+mn-ea"/>
              <a:ea typeface="+mn-ea"/>
            </a:rPr>
            <a:t>和索引</a:t>
          </a:r>
          <a:endParaRPr lang="zh-CN" altLang="en-US" sz="2800" dirty="0">
            <a:latin typeface="+mn-ea"/>
            <a:ea typeface="+mn-ea"/>
          </a:endParaRPr>
        </a:p>
      </dgm:t>
    </dgm:pt>
    <dgm:pt modelId="{80F08D75-710E-4B98-97DB-F5962B2E610E}" type="parTrans" cxnId="{D0D743C2-7052-4EAA-BC0B-0F09A10558C7}">
      <dgm:prSet/>
      <dgm:spPr/>
      <dgm:t>
        <a:bodyPr/>
        <a:lstStyle/>
        <a:p>
          <a:endParaRPr lang="zh-CN" altLang="en-US" sz="2800">
            <a:latin typeface="+mn-ea"/>
            <a:ea typeface="+mn-ea"/>
          </a:endParaRPr>
        </a:p>
      </dgm:t>
    </dgm:pt>
    <dgm:pt modelId="{211A430D-25CF-4957-9F7E-CF76B0342DF2}" type="sibTrans" cxnId="{D0D743C2-7052-4EAA-BC0B-0F09A10558C7}">
      <dgm:prSet custT="1"/>
      <dgm:spPr/>
      <dgm:t>
        <a:bodyPr/>
        <a:lstStyle/>
        <a:p>
          <a:endParaRPr lang="zh-CN" altLang="en-US" sz="2800">
            <a:latin typeface="+mn-ea"/>
            <a:ea typeface="+mn-ea"/>
          </a:endParaRPr>
        </a:p>
      </dgm:t>
    </dgm:pt>
    <dgm:pt modelId="{FCEF8B5C-E00B-4329-8B40-E866BCED329D}" type="pres">
      <dgm:prSet presAssocID="{C5021978-7F4F-4346-BE27-DE480553FCFB}" presName="Name0" presStyleCnt="0">
        <dgm:presLayoutVars>
          <dgm:dir/>
          <dgm:resizeHandles val="exact"/>
        </dgm:presLayoutVars>
      </dgm:prSet>
      <dgm:spPr/>
      <dgm:t>
        <a:bodyPr/>
        <a:lstStyle/>
        <a:p>
          <a:endParaRPr lang="zh-CN" altLang="en-US"/>
        </a:p>
      </dgm:t>
    </dgm:pt>
    <dgm:pt modelId="{C68E220A-1CB0-4218-9E4B-15F05EAD7BA9}" type="pres">
      <dgm:prSet presAssocID="{C5021978-7F4F-4346-BE27-DE480553FCFB}" presName="vNodes" presStyleCnt="0"/>
      <dgm:spPr/>
    </dgm:pt>
    <dgm:pt modelId="{07729432-FB69-4B6F-8EF6-6396CD56633D}" type="pres">
      <dgm:prSet presAssocID="{80704BE2-5B39-45F3-8197-1C1146F12A97}" presName="node" presStyleLbl="node1" presStyleIdx="0" presStyleCnt="3" custScaleX="237554" custScaleY="225594">
        <dgm:presLayoutVars>
          <dgm:bulletEnabled val="1"/>
        </dgm:presLayoutVars>
      </dgm:prSet>
      <dgm:spPr/>
      <dgm:t>
        <a:bodyPr/>
        <a:lstStyle/>
        <a:p>
          <a:endParaRPr lang="zh-CN" altLang="en-US"/>
        </a:p>
      </dgm:t>
    </dgm:pt>
    <dgm:pt modelId="{10068D3B-1362-474A-BAA0-5A682F043353}" type="pres">
      <dgm:prSet presAssocID="{7FB9DD4A-1FDB-45E5-91AC-4F51330E4231}" presName="spacerT" presStyleCnt="0"/>
      <dgm:spPr/>
    </dgm:pt>
    <dgm:pt modelId="{653D3129-97F1-4166-9CB0-44AD7401C884}" type="pres">
      <dgm:prSet presAssocID="{7FB9DD4A-1FDB-45E5-91AC-4F51330E4231}" presName="sibTrans" presStyleLbl="sibTrans2D1" presStyleIdx="0" presStyleCnt="2"/>
      <dgm:spPr/>
      <dgm:t>
        <a:bodyPr/>
        <a:lstStyle/>
        <a:p>
          <a:endParaRPr lang="zh-CN" altLang="en-US"/>
        </a:p>
      </dgm:t>
    </dgm:pt>
    <dgm:pt modelId="{A071DC66-FCF7-4AD5-B2AF-548167A59B82}" type="pres">
      <dgm:prSet presAssocID="{7FB9DD4A-1FDB-45E5-91AC-4F51330E4231}" presName="spacerB" presStyleCnt="0"/>
      <dgm:spPr/>
    </dgm:pt>
    <dgm:pt modelId="{EAF988C4-0F21-405A-A3BC-0D9169E5055C}" type="pres">
      <dgm:prSet presAssocID="{24B1D325-084C-496B-B235-6B2B91F7D659}" presName="node" presStyleLbl="node1" presStyleIdx="1" presStyleCnt="3" custScaleX="237554" custScaleY="225594">
        <dgm:presLayoutVars>
          <dgm:bulletEnabled val="1"/>
        </dgm:presLayoutVars>
      </dgm:prSet>
      <dgm:spPr/>
      <dgm:t>
        <a:bodyPr/>
        <a:lstStyle/>
        <a:p>
          <a:endParaRPr lang="zh-CN" altLang="en-US"/>
        </a:p>
      </dgm:t>
    </dgm:pt>
    <dgm:pt modelId="{A2F62867-3A3A-4488-BB5C-034B12BD8697}" type="pres">
      <dgm:prSet presAssocID="{C5021978-7F4F-4346-BE27-DE480553FCFB}" presName="sibTransLast" presStyleLbl="sibTrans2D1" presStyleIdx="1" presStyleCnt="2" custScaleX="88143" custScaleY="166173"/>
      <dgm:spPr/>
      <dgm:t>
        <a:bodyPr/>
        <a:lstStyle/>
        <a:p>
          <a:endParaRPr lang="zh-CN" altLang="en-US"/>
        </a:p>
      </dgm:t>
    </dgm:pt>
    <dgm:pt modelId="{51BE0047-83D8-4545-9158-F109A31AA68B}" type="pres">
      <dgm:prSet presAssocID="{C5021978-7F4F-4346-BE27-DE480553FCFB}" presName="connectorText" presStyleLbl="sibTrans2D1" presStyleIdx="1" presStyleCnt="2"/>
      <dgm:spPr/>
      <dgm:t>
        <a:bodyPr/>
        <a:lstStyle/>
        <a:p>
          <a:endParaRPr lang="zh-CN" altLang="en-US"/>
        </a:p>
      </dgm:t>
    </dgm:pt>
    <dgm:pt modelId="{D69A9DF7-D22C-4891-9FFD-7B9D4408C111}" type="pres">
      <dgm:prSet presAssocID="{C5021978-7F4F-4346-BE27-DE480553FCFB}" presName="lastNode" presStyleLbl="node1" presStyleIdx="2" presStyleCnt="3" custScaleX="153688" custScaleY="131360" custLinFactX="41945" custLinFactNeighborX="100000">
        <dgm:presLayoutVars>
          <dgm:bulletEnabled val="1"/>
        </dgm:presLayoutVars>
      </dgm:prSet>
      <dgm:spPr/>
      <dgm:t>
        <a:bodyPr/>
        <a:lstStyle/>
        <a:p>
          <a:endParaRPr lang="zh-CN" altLang="en-US"/>
        </a:p>
      </dgm:t>
    </dgm:pt>
  </dgm:ptLst>
  <dgm:cxnLst>
    <dgm:cxn modelId="{D5B98510-FD0C-4BC5-A4E7-2A367D63145E}" srcId="{C5021978-7F4F-4346-BE27-DE480553FCFB}" destId="{3FF08323-4A4E-4D54-8065-4B99ED94B4A9}" srcOrd="2" destOrd="0" parTransId="{382DD68A-A252-467A-B9D0-763F496A2208}" sibTransId="{2B9A6A86-73CE-45C4-A04F-3708BB92309D}"/>
    <dgm:cxn modelId="{9F4C05A7-2A73-40FA-BE6C-0CD758B65D31}" type="presOf" srcId="{7FB9DD4A-1FDB-45E5-91AC-4F51330E4231}" destId="{653D3129-97F1-4166-9CB0-44AD7401C884}" srcOrd="0" destOrd="0" presId="urn:microsoft.com/office/officeart/2005/8/layout/equation2"/>
    <dgm:cxn modelId="{CCA4089D-D68E-4084-8C6F-71CABFAA6171}" srcId="{C5021978-7F4F-4346-BE27-DE480553FCFB}" destId="{80704BE2-5B39-45F3-8197-1C1146F12A97}" srcOrd="0" destOrd="0" parTransId="{33FBCA00-35AC-4318-80B1-A171555906D0}" sibTransId="{7FB9DD4A-1FDB-45E5-91AC-4F51330E4231}"/>
    <dgm:cxn modelId="{C50383D2-0F02-4D8E-A696-DB42ECF18CC0}" type="presOf" srcId="{211A430D-25CF-4957-9F7E-CF76B0342DF2}" destId="{51BE0047-83D8-4545-9158-F109A31AA68B}" srcOrd="1" destOrd="0" presId="urn:microsoft.com/office/officeart/2005/8/layout/equation2"/>
    <dgm:cxn modelId="{4291CD39-58D3-4F42-94BE-1B7DB85DD7BF}" type="presOf" srcId="{80704BE2-5B39-45F3-8197-1C1146F12A97}" destId="{07729432-FB69-4B6F-8EF6-6396CD56633D}" srcOrd="0" destOrd="0" presId="urn:microsoft.com/office/officeart/2005/8/layout/equation2"/>
    <dgm:cxn modelId="{D002080A-31D0-4A6F-92B5-BAF7C4B09863}" type="presOf" srcId="{3FF08323-4A4E-4D54-8065-4B99ED94B4A9}" destId="{D69A9DF7-D22C-4891-9FFD-7B9D4408C111}" srcOrd="0" destOrd="0" presId="urn:microsoft.com/office/officeart/2005/8/layout/equation2"/>
    <dgm:cxn modelId="{8A2526C6-9E23-47C7-AA86-4AAA9FD1AD1C}" type="presOf" srcId="{24B1D325-084C-496B-B235-6B2B91F7D659}" destId="{EAF988C4-0F21-405A-A3BC-0D9169E5055C}" srcOrd="0" destOrd="0" presId="urn:microsoft.com/office/officeart/2005/8/layout/equation2"/>
    <dgm:cxn modelId="{D5FAB025-72E7-437C-8C17-94BBA9CD2B99}" type="presOf" srcId="{211A430D-25CF-4957-9F7E-CF76B0342DF2}" destId="{A2F62867-3A3A-4488-BB5C-034B12BD8697}" srcOrd="0" destOrd="0" presId="urn:microsoft.com/office/officeart/2005/8/layout/equation2"/>
    <dgm:cxn modelId="{D0D743C2-7052-4EAA-BC0B-0F09A10558C7}" srcId="{C5021978-7F4F-4346-BE27-DE480553FCFB}" destId="{24B1D325-084C-496B-B235-6B2B91F7D659}" srcOrd="1" destOrd="0" parTransId="{80F08D75-710E-4B98-97DB-F5962B2E610E}" sibTransId="{211A430D-25CF-4957-9F7E-CF76B0342DF2}"/>
    <dgm:cxn modelId="{992B7583-C25D-4C9B-8993-4365EA1D43B4}" type="presOf" srcId="{C5021978-7F4F-4346-BE27-DE480553FCFB}" destId="{FCEF8B5C-E00B-4329-8B40-E866BCED329D}" srcOrd="0" destOrd="0" presId="urn:microsoft.com/office/officeart/2005/8/layout/equation2"/>
    <dgm:cxn modelId="{D6A8E385-8A09-441D-904D-CD89073F6906}" type="presParOf" srcId="{FCEF8B5C-E00B-4329-8B40-E866BCED329D}" destId="{C68E220A-1CB0-4218-9E4B-15F05EAD7BA9}" srcOrd="0" destOrd="0" presId="urn:microsoft.com/office/officeart/2005/8/layout/equation2"/>
    <dgm:cxn modelId="{0DA3CF9F-42FE-4C09-97C2-9FC6D626CE4B}" type="presParOf" srcId="{C68E220A-1CB0-4218-9E4B-15F05EAD7BA9}" destId="{07729432-FB69-4B6F-8EF6-6396CD56633D}" srcOrd="0" destOrd="0" presId="urn:microsoft.com/office/officeart/2005/8/layout/equation2"/>
    <dgm:cxn modelId="{CB23BBF0-FBC0-4A48-A7C3-E6315D030444}" type="presParOf" srcId="{C68E220A-1CB0-4218-9E4B-15F05EAD7BA9}" destId="{10068D3B-1362-474A-BAA0-5A682F043353}" srcOrd="1" destOrd="0" presId="urn:microsoft.com/office/officeart/2005/8/layout/equation2"/>
    <dgm:cxn modelId="{51B8C5EF-CF67-4CC6-8B2B-5F283AD464C4}" type="presParOf" srcId="{C68E220A-1CB0-4218-9E4B-15F05EAD7BA9}" destId="{653D3129-97F1-4166-9CB0-44AD7401C884}" srcOrd="2" destOrd="0" presId="urn:microsoft.com/office/officeart/2005/8/layout/equation2"/>
    <dgm:cxn modelId="{4F5ECC85-231F-4CED-A739-FD004161D84F}" type="presParOf" srcId="{C68E220A-1CB0-4218-9E4B-15F05EAD7BA9}" destId="{A071DC66-FCF7-4AD5-B2AF-548167A59B82}" srcOrd="3" destOrd="0" presId="urn:microsoft.com/office/officeart/2005/8/layout/equation2"/>
    <dgm:cxn modelId="{1E3F2122-7122-4CF9-A0C3-5459477FAA7F}" type="presParOf" srcId="{C68E220A-1CB0-4218-9E4B-15F05EAD7BA9}" destId="{EAF988C4-0F21-405A-A3BC-0D9169E5055C}" srcOrd="4" destOrd="0" presId="urn:microsoft.com/office/officeart/2005/8/layout/equation2"/>
    <dgm:cxn modelId="{3C0759B9-1F2B-4DF3-BEB0-73C435A47851}" type="presParOf" srcId="{FCEF8B5C-E00B-4329-8B40-E866BCED329D}" destId="{A2F62867-3A3A-4488-BB5C-034B12BD8697}" srcOrd="1" destOrd="0" presId="urn:microsoft.com/office/officeart/2005/8/layout/equation2"/>
    <dgm:cxn modelId="{A09160A3-9835-4856-B1C4-A1477A342B27}" type="presParOf" srcId="{A2F62867-3A3A-4488-BB5C-034B12BD8697}" destId="{51BE0047-83D8-4545-9158-F109A31AA68B}" srcOrd="0" destOrd="0" presId="urn:microsoft.com/office/officeart/2005/8/layout/equation2"/>
    <dgm:cxn modelId="{7959A421-37FE-48E6-91C4-A33E314D2E3E}" type="presParOf" srcId="{FCEF8B5C-E00B-4329-8B40-E866BCED329D}" destId="{D69A9DF7-D22C-4891-9FFD-7B9D4408C111}"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08D8966-D3BD-4C57-8693-4605C578D0CC}" type="doc">
      <dgm:prSet loTypeId="urn:microsoft.com/office/officeart/2005/8/layout/hList7" loCatId="process" qsTypeId="urn:microsoft.com/office/officeart/2005/8/quickstyle/3d3" qsCatId="3D" csTypeId="urn:microsoft.com/office/officeart/2005/8/colors/colorful1" csCatId="colorful" phldr="1"/>
      <dgm:spPr/>
      <dgm:t>
        <a:bodyPr/>
        <a:lstStyle/>
        <a:p>
          <a:endParaRPr lang="zh-CN" altLang="en-US"/>
        </a:p>
      </dgm:t>
    </dgm:pt>
    <dgm:pt modelId="{C56370A5-9174-413F-890F-1FB9B82A9EE2}">
      <dgm:prSet custT="1"/>
      <dgm:spPr/>
      <dgm:t>
        <a:bodyPr/>
        <a:lstStyle/>
        <a:p>
          <a:pPr rtl="0"/>
          <a:r>
            <a:rPr lang="en-US" sz="2800" b="1" dirty="0" smtClean="0">
              <a:latin typeface="+mn-ea"/>
              <a:ea typeface="+mn-ea"/>
            </a:rPr>
            <a:t>SQL</a:t>
          </a:r>
          <a:r>
            <a:rPr lang="zh-CN" altLang="en-US" sz="2800" b="1" dirty="0" smtClean="0">
              <a:latin typeface="+mn-ea"/>
              <a:ea typeface="+mn-ea"/>
            </a:rPr>
            <a:t>语言简介</a:t>
          </a:r>
          <a:endParaRPr lang="zh-CN" sz="2800" b="1" dirty="0">
            <a:latin typeface="+mn-ea"/>
            <a:ea typeface="+mn-ea"/>
          </a:endParaRPr>
        </a:p>
      </dgm:t>
    </dgm:pt>
    <dgm:pt modelId="{EB0FDF8F-C8D4-454E-B88B-ACC5A853B961}" type="parTrans" cxnId="{E07B055B-1999-42FE-AFBB-32883171EFF5}">
      <dgm:prSet/>
      <dgm:spPr/>
      <dgm:t>
        <a:bodyPr/>
        <a:lstStyle/>
        <a:p>
          <a:endParaRPr lang="zh-CN" altLang="en-US" sz="2800" b="1">
            <a:latin typeface="+mn-ea"/>
            <a:ea typeface="+mn-ea"/>
          </a:endParaRPr>
        </a:p>
      </dgm:t>
    </dgm:pt>
    <dgm:pt modelId="{CE07860B-2424-4622-BBC3-691EDA8D614B}" type="sibTrans" cxnId="{E07B055B-1999-42FE-AFBB-32883171EFF5}">
      <dgm:prSet custT="1"/>
      <dgm:spPr/>
      <dgm:t>
        <a:bodyPr/>
        <a:lstStyle/>
        <a:p>
          <a:endParaRPr lang="zh-CN" altLang="en-US" sz="2800" b="1">
            <a:latin typeface="+mn-ea"/>
            <a:ea typeface="+mn-ea"/>
          </a:endParaRPr>
        </a:p>
      </dgm:t>
    </dgm:pt>
    <dgm:pt modelId="{DEDDD446-5EC8-4785-B712-193CD9D8070A}">
      <dgm:prSet custT="1"/>
      <dgm:spPr/>
      <dgm:t>
        <a:bodyPr/>
        <a:lstStyle/>
        <a:p>
          <a:pPr rtl="0"/>
          <a:r>
            <a:rPr lang="en-US" altLang="zh-CN" sz="2800" b="1" dirty="0" smtClean="0">
              <a:latin typeface="+mn-ea"/>
              <a:ea typeface="+mn-ea"/>
            </a:rPr>
            <a:t>SQL</a:t>
          </a:r>
          <a:r>
            <a:rPr lang="zh-CN" sz="2800" b="1" dirty="0" smtClean="0">
              <a:latin typeface="+mn-ea"/>
              <a:ea typeface="+mn-ea"/>
            </a:rPr>
            <a:t>查询准则</a:t>
          </a:r>
          <a:endParaRPr lang="zh-CN" sz="2800" b="1" dirty="0">
            <a:latin typeface="+mn-ea"/>
            <a:ea typeface="+mn-ea"/>
          </a:endParaRPr>
        </a:p>
      </dgm:t>
    </dgm:pt>
    <dgm:pt modelId="{1A59EFF6-ADED-4EBB-9D80-F76967B1475E}" type="parTrans" cxnId="{765E4E1A-6823-4D4A-B0B6-CBB93A288E20}">
      <dgm:prSet/>
      <dgm:spPr/>
      <dgm:t>
        <a:bodyPr/>
        <a:lstStyle/>
        <a:p>
          <a:endParaRPr lang="zh-CN" altLang="en-US" sz="2800" b="1">
            <a:latin typeface="+mn-ea"/>
            <a:ea typeface="+mn-ea"/>
          </a:endParaRPr>
        </a:p>
      </dgm:t>
    </dgm:pt>
    <dgm:pt modelId="{84974686-5894-464F-8FCB-85B88242B47B}" type="sibTrans" cxnId="{765E4E1A-6823-4D4A-B0B6-CBB93A288E20}">
      <dgm:prSet custT="1"/>
      <dgm:spPr/>
      <dgm:t>
        <a:bodyPr/>
        <a:lstStyle/>
        <a:p>
          <a:endParaRPr lang="zh-CN" altLang="en-US" sz="2800" b="1">
            <a:latin typeface="+mn-ea"/>
            <a:ea typeface="+mn-ea"/>
          </a:endParaRPr>
        </a:p>
      </dgm:t>
    </dgm:pt>
    <dgm:pt modelId="{A7FD4B24-E1C1-4B40-8485-99E3A0ED122F}">
      <dgm:prSet custT="1"/>
      <dgm:spPr/>
      <dgm:t>
        <a:bodyPr/>
        <a:lstStyle/>
        <a:p>
          <a:pPr rtl="0"/>
          <a:r>
            <a:rPr lang="en-US" altLang="zh-CN" sz="2800" b="1" dirty="0" smtClean="0">
              <a:latin typeface="+mn-ea"/>
              <a:ea typeface="+mn-ea"/>
            </a:rPr>
            <a:t>Select</a:t>
          </a:r>
          <a:r>
            <a:rPr lang="zh-CN" altLang="en-US" sz="2800" b="1" dirty="0" smtClean="0">
              <a:latin typeface="+mn-ea"/>
              <a:ea typeface="+mn-ea"/>
            </a:rPr>
            <a:t>查询</a:t>
          </a:r>
          <a:endParaRPr lang="zh-CN" sz="2800" b="1" dirty="0">
            <a:latin typeface="+mn-ea"/>
            <a:ea typeface="+mn-ea"/>
          </a:endParaRPr>
        </a:p>
      </dgm:t>
    </dgm:pt>
    <dgm:pt modelId="{0A156F34-6D12-4B2C-86AA-8B74AAA1C638}" type="parTrans" cxnId="{DF8719AC-36EA-441F-8693-F136A63FB36C}">
      <dgm:prSet/>
      <dgm:spPr/>
      <dgm:t>
        <a:bodyPr/>
        <a:lstStyle/>
        <a:p>
          <a:endParaRPr lang="zh-CN" altLang="en-US" sz="2800" b="1">
            <a:latin typeface="+mn-ea"/>
            <a:ea typeface="+mn-ea"/>
          </a:endParaRPr>
        </a:p>
      </dgm:t>
    </dgm:pt>
    <dgm:pt modelId="{80CCF2D1-71D9-4309-BFBC-D818156332B0}" type="sibTrans" cxnId="{DF8719AC-36EA-441F-8693-F136A63FB36C}">
      <dgm:prSet custT="1"/>
      <dgm:spPr/>
      <dgm:t>
        <a:bodyPr/>
        <a:lstStyle/>
        <a:p>
          <a:endParaRPr lang="zh-CN" altLang="en-US" sz="2800" b="1">
            <a:latin typeface="+mn-ea"/>
            <a:ea typeface="+mn-ea"/>
          </a:endParaRPr>
        </a:p>
      </dgm:t>
    </dgm:pt>
    <dgm:pt modelId="{B95CF871-FE0E-4F5A-83E1-637CA4FE34C8}">
      <dgm:prSet custT="1"/>
      <dgm:spPr/>
      <dgm:t>
        <a:bodyPr/>
        <a:lstStyle/>
        <a:p>
          <a:pPr rtl="0"/>
          <a:r>
            <a:rPr lang="zh-CN" altLang="en-US" sz="2800" b="1" dirty="0" smtClean="0">
              <a:latin typeface="+mn-ea"/>
              <a:ea typeface="+mn-ea"/>
            </a:rPr>
            <a:t>数据操纵查询</a:t>
          </a:r>
          <a:endParaRPr lang="zh-CN" sz="2800" b="1" dirty="0">
            <a:latin typeface="+mn-ea"/>
            <a:ea typeface="+mn-ea"/>
          </a:endParaRPr>
        </a:p>
      </dgm:t>
    </dgm:pt>
    <dgm:pt modelId="{ADF006CD-15C4-404F-B89F-C68B8047553B}" type="parTrans" cxnId="{FC4C8036-C548-4FED-8F56-86D707C29510}">
      <dgm:prSet/>
      <dgm:spPr/>
      <dgm:t>
        <a:bodyPr/>
        <a:lstStyle/>
        <a:p>
          <a:endParaRPr lang="zh-CN" altLang="en-US" sz="2800" b="1">
            <a:latin typeface="+mn-ea"/>
            <a:ea typeface="+mn-ea"/>
          </a:endParaRPr>
        </a:p>
      </dgm:t>
    </dgm:pt>
    <dgm:pt modelId="{EDF5F710-64EF-440D-97B9-C11409100E90}" type="sibTrans" cxnId="{FC4C8036-C548-4FED-8F56-86D707C29510}">
      <dgm:prSet custT="1"/>
      <dgm:spPr/>
      <dgm:t>
        <a:bodyPr/>
        <a:lstStyle/>
        <a:p>
          <a:endParaRPr lang="zh-CN" altLang="en-US" sz="2800" b="1">
            <a:latin typeface="+mn-ea"/>
            <a:ea typeface="+mn-ea"/>
          </a:endParaRPr>
        </a:p>
      </dgm:t>
    </dgm:pt>
    <dgm:pt modelId="{5BF37D8F-9F8B-44B6-A0AC-03324893BED1}">
      <dgm:prSet custT="1"/>
      <dgm:spPr/>
      <dgm:t>
        <a:bodyPr/>
        <a:lstStyle/>
        <a:p>
          <a:pPr rtl="0"/>
          <a:r>
            <a:rPr lang="zh-CN" altLang="en-US" sz="2800" b="1" dirty="0" smtClean="0">
              <a:latin typeface="+mn-ea"/>
              <a:ea typeface="+mn-ea"/>
            </a:rPr>
            <a:t>数据定义查询</a:t>
          </a:r>
          <a:endParaRPr lang="zh-CN" sz="2800" b="1" dirty="0">
            <a:latin typeface="+mn-ea"/>
            <a:ea typeface="+mn-ea"/>
          </a:endParaRPr>
        </a:p>
      </dgm:t>
    </dgm:pt>
    <dgm:pt modelId="{94AF3577-1C83-4933-8A3B-AB904B1B29F7}" type="parTrans" cxnId="{842C92AA-72A9-4C98-87D2-09AF9D768752}">
      <dgm:prSet/>
      <dgm:spPr/>
      <dgm:t>
        <a:bodyPr/>
        <a:lstStyle/>
        <a:p>
          <a:endParaRPr lang="zh-CN" altLang="en-US" sz="2800"/>
        </a:p>
      </dgm:t>
    </dgm:pt>
    <dgm:pt modelId="{6E4A60D8-1A44-422D-9BFF-5782E7B7E709}" type="sibTrans" cxnId="{842C92AA-72A9-4C98-87D2-09AF9D768752}">
      <dgm:prSet/>
      <dgm:spPr/>
      <dgm:t>
        <a:bodyPr/>
        <a:lstStyle/>
        <a:p>
          <a:endParaRPr lang="zh-CN" altLang="en-US" sz="2800"/>
        </a:p>
      </dgm:t>
    </dgm:pt>
    <dgm:pt modelId="{D1690668-25B8-4ECD-BF0A-9F99230611EB}" type="pres">
      <dgm:prSet presAssocID="{508D8966-D3BD-4C57-8693-4605C578D0CC}" presName="Name0" presStyleCnt="0">
        <dgm:presLayoutVars>
          <dgm:dir/>
          <dgm:resizeHandles val="exact"/>
        </dgm:presLayoutVars>
      </dgm:prSet>
      <dgm:spPr/>
      <dgm:t>
        <a:bodyPr/>
        <a:lstStyle/>
        <a:p>
          <a:endParaRPr lang="zh-CN" altLang="en-US"/>
        </a:p>
      </dgm:t>
    </dgm:pt>
    <dgm:pt modelId="{1DD7DB49-F5EB-4410-BA88-C1C2E75B23D4}" type="pres">
      <dgm:prSet presAssocID="{508D8966-D3BD-4C57-8693-4605C578D0CC}" presName="fgShape" presStyleLbl="fgShp" presStyleIdx="0" presStyleCnt="1" custScaleY="154321"/>
      <dgm:spPr>
        <a:solidFill>
          <a:schemeClr val="accent1"/>
        </a:solidFill>
        <a:ln cap="rnd" cmpd="tri">
          <a:noFill/>
          <a:prstDash val="sysDot"/>
          <a:round/>
        </a:ln>
      </dgm:spPr>
      <dgm:t>
        <a:bodyPr/>
        <a:lstStyle/>
        <a:p>
          <a:endParaRPr lang="zh-CN" altLang="en-US"/>
        </a:p>
      </dgm:t>
    </dgm:pt>
    <dgm:pt modelId="{7EF2AF1F-2758-4459-8F76-AD64E55DBFA5}" type="pres">
      <dgm:prSet presAssocID="{508D8966-D3BD-4C57-8693-4605C578D0CC}" presName="linComp" presStyleCnt="0"/>
      <dgm:spPr/>
    </dgm:pt>
    <dgm:pt modelId="{4DD5EF45-1319-4888-9645-E9F09A892BAD}" type="pres">
      <dgm:prSet presAssocID="{C56370A5-9174-413F-890F-1FB9B82A9EE2}" presName="compNode" presStyleCnt="0"/>
      <dgm:spPr/>
    </dgm:pt>
    <dgm:pt modelId="{C2CE16DE-AAC9-47CD-B30A-4F8E0B7990C9}" type="pres">
      <dgm:prSet presAssocID="{C56370A5-9174-413F-890F-1FB9B82A9EE2}" presName="bkgdShape" presStyleLbl="node1" presStyleIdx="0" presStyleCnt="5"/>
      <dgm:spPr/>
      <dgm:t>
        <a:bodyPr/>
        <a:lstStyle/>
        <a:p>
          <a:endParaRPr lang="zh-CN" altLang="en-US"/>
        </a:p>
      </dgm:t>
    </dgm:pt>
    <dgm:pt modelId="{DE07E941-CC24-44C9-B524-5C57CEB9FEEF}" type="pres">
      <dgm:prSet presAssocID="{C56370A5-9174-413F-890F-1FB9B82A9EE2}" presName="nodeTx" presStyleLbl="node1" presStyleIdx="0" presStyleCnt="5">
        <dgm:presLayoutVars>
          <dgm:bulletEnabled val="1"/>
        </dgm:presLayoutVars>
      </dgm:prSet>
      <dgm:spPr/>
      <dgm:t>
        <a:bodyPr/>
        <a:lstStyle/>
        <a:p>
          <a:endParaRPr lang="zh-CN" altLang="en-US"/>
        </a:p>
      </dgm:t>
    </dgm:pt>
    <dgm:pt modelId="{1002D94D-C14B-46D8-8B12-467FE6061AAD}" type="pres">
      <dgm:prSet presAssocID="{C56370A5-9174-413F-890F-1FB9B82A9EE2}" presName="invisiNode" presStyleLbl="node1" presStyleIdx="0" presStyleCnt="5"/>
      <dgm:spPr/>
    </dgm:pt>
    <dgm:pt modelId="{B6E5D75F-7C61-493C-8A67-0204CA9CDBAE}" type="pres">
      <dgm:prSet presAssocID="{C56370A5-9174-413F-890F-1FB9B82A9EE2}"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DC08F2A2-0B18-4D05-9BF2-EEF6AD7A7523}" type="pres">
      <dgm:prSet presAssocID="{CE07860B-2424-4622-BBC3-691EDA8D614B}" presName="sibTrans" presStyleLbl="sibTrans2D1" presStyleIdx="0" presStyleCnt="0"/>
      <dgm:spPr/>
      <dgm:t>
        <a:bodyPr/>
        <a:lstStyle/>
        <a:p>
          <a:endParaRPr lang="zh-CN" altLang="en-US"/>
        </a:p>
      </dgm:t>
    </dgm:pt>
    <dgm:pt modelId="{6701DF30-3EE2-4DD0-959B-53A4E65DCEB6}" type="pres">
      <dgm:prSet presAssocID="{DEDDD446-5EC8-4785-B712-193CD9D8070A}" presName="compNode" presStyleCnt="0"/>
      <dgm:spPr/>
    </dgm:pt>
    <dgm:pt modelId="{983D52C4-6114-417F-989C-C1E1E60F3758}" type="pres">
      <dgm:prSet presAssocID="{DEDDD446-5EC8-4785-B712-193CD9D8070A}" presName="bkgdShape" presStyleLbl="node1" presStyleIdx="1" presStyleCnt="5"/>
      <dgm:spPr/>
      <dgm:t>
        <a:bodyPr/>
        <a:lstStyle/>
        <a:p>
          <a:endParaRPr lang="zh-CN" altLang="en-US"/>
        </a:p>
      </dgm:t>
    </dgm:pt>
    <dgm:pt modelId="{3B464E10-88F7-4FE4-87DF-91B2F8A77939}" type="pres">
      <dgm:prSet presAssocID="{DEDDD446-5EC8-4785-B712-193CD9D8070A}" presName="nodeTx" presStyleLbl="node1" presStyleIdx="1" presStyleCnt="5">
        <dgm:presLayoutVars>
          <dgm:bulletEnabled val="1"/>
        </dgm:presLayoutVars>
      </dgm:prSet>
      <dgm:spPr/>
      <dgm:t>
        <a:bodyPr/>
        <a:lstStyle/>
        <a:p>
          <a:endParaRPr lang="zh-CN" altLang="en-US"/>
        </a:p>
      </dgm:t>
    </dgm:pt>
    <dgm:pt modelId="{B20CBAED-B03B-44D7-A987-ED461648667B}" type="pres">
      <dgm:prSet presAssocID="{DEDDD446-5EC8-4785-B712-193CD9D8070A}" presName="invisiNode" presStyleLbl="node1" presStyleIdx="1" presStyleCnt="5"/>
      <dgm:spPr/>
    </dgm:pt>
    <dgm:pt modelId="{10360F25-6AB1-4252-BF07-FE239B0007EE}" type="pres">
      <dgm:prSet presAssocID="{DEDDD446-5EC8-4785-B712-193CD9D8070A}" presName="imagNode"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65A93694-1FD4-4A87-848B-09E37CCC2617}" type="pres">
      <dgm:prSet presAssocID="{84974686-5894-464F-8FCB-85B88242B47B}" presName="sibTrans" presStyleLbl="sibTrans2D1" presStyleIdx="0" presStyleCnt="0"/>
      <dgm:spPr/>
      <dgm:t>
        <a:bodyPr/>
        <a:lstStyle/>
        <a:p>
          <a:endParaRPr lang="zh-CN" altLang="en-US"/>
        </a:p>
      </dgm:t>
    </dgm:pt>
    <dgm:pt modelId="{E3A06570-59A4-4D1C-AD7B-D6484748E8D3}" type="pres">
      <dgm:prSet presAssocID="{A7FD4B24-E1C1-4B40-8485-99E3A0ED122F}" presName="compNode" presStyleCnt="0"/>
      <dgm:spPr/>
    </dgm:pt>
    <dgm:pt modelId="{ED9CC86C-8B6D-4F23-8B95-E02CD23AEEFD}" type="pres">
      <dgm:prSet presAssocID="{A7FD4B24-E1C1-4B40-8485-99E3A0ED122F}" presName="bkgdShape" presStyleLbl="node1" presStyleIdx="2" presStyleCnt="5"/>
      <dgm:spPr/>
      <dgm:t>
        <a:bodyPr/>
        <a:lstStyle/>
        <a:p>
          <a:endParaRPr lang="zh-CN" altLang="en-US"/>
        </a:p>
      </dgm:t>
    </dgm:pt>
    <dgm:pt modelId="{3CB78D70-CD63-481D-BF35-1F9B006C2B58}" type="pres">
      <dgm:prSet presAssocID="{A7FD4B24-E1C1-4B40-8485-99E3A0ED122F}" presName="nodeTx" presStyleLbl="node1" presStyleIdx="2" presStyleCnt="5">
        <dgm:presLayoutVars>
          <dgm:bulletEnabled val="1"/>
        </dgm:presLayoutVars>
      </dgm:prSet>
      <dgm:spPr/>
      <dgm:t>
        <a:bodyPr/>
        <a:lstStyle/>
        <a:p>
          <a:endParaRPr lang="zh-CN" altLang="en-US"/>
        </a:p>
      </dgm:t>
    </dgm:pt>
    <dgm:pt modelId="{B41D1F0A-F7C4-4B71-94B1-6F2A73BD7D78}" type="pres">
      <dgm:prSet presAssocID="{A7FD4B24-E1C1-4B40-8485-99E3A0ED122F}" presName="invisiNode" presStyleLbl="node1" presStyleIdx="2" presStyleCnt="5"/>
      <dgm:spPr/>
    </dgm:pt>
    <dgm:pt modelId="{049A881F-A553-4314-A802-CE5ADA46DE90}" type="pres">
      <dgm:prSet presAssocID="{A7FD4B24-E1C1-4B40-8485-99E3A0ED122F}" presName="imagNode"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21ECACC5-0CE1-4799-8D52-A32AAB2D493D}" type="pres">
      <dgm:prSet presAssocID="{80CCF2D1-71D9-4309-BFBC-D818156332B0}" presName="sibTrans" presStyleLbl="sibTrans2D1" presStyleIdx="0" presStyleCnt="0"/>
      <dgm:spPr/>
      <dgm:t>
        <a:bodyPr/>
        <a:lstStyle/>
        <a:p>
          <a:endParaRPr lang="zh-CN" altLang="en-US"/>
        </a:p>
      </dgm:t>
    </dgm:pt>
    <dgm:pt modelId="{B45F73DC-1E45-4C5C-8F32-E18C14EF2FA2}" type="pres">
      <dgm:prSet presAssocID="{B95CF871-FE0E-4F5A-83E1-637CA4FE34C8}" presName="compNode" presStyleCnt="0"/>
      <dgm:spPr/>
    </dgm:pt>
    <dgm:pt modelId="{AA0212A1-02F4-4483-84EB-02C90CC54F6C}" type="pres">
      <dgm:prSet presAssocID="{B95CF871-FE0E-4F5A-83E1-637CA4FE34C8}" presName="bkgdShape" presStyleLbl="node1" presStyleIdx="3" presStyleCnt="5"/>
      <dgm:spPr/>
      <dgm:t>
        <a:bodyPr/>
        <a:lstStyle/>
        <a:p>
          <a:endParaRPr lang="zh-CN" altLang="en-US"/>
        </a:p>
      </dgm:t>
    </dgm:pt>
    <dgm:pt modelId="{61E7E6A8-6D7D-4F89-9FB9-B5A8BC78F603}" type="pres">
      <dgm:prSet presAssocID="{B95CF871-FE0E-4F5A-83E1-637CA4FE34C8}" presName="nodeTx" presStyleLbl="node1" presStyleIdx="3" presStyleCnt="5">
        <dgm:presLayoutVars>
          <dgm:bulletEnabled val="1"/>
        </dgm:presLayoutVars>
      </dgm:prSet>
      <dgm:spPr/>
      <dgm:t>
        <a:bodyPr/>
        <a:lstStyle/>
        <a:p>
          <a:endParaRPr lang="zh-CN" altLang="en-US"/>
        </a:p>
      </dgm:t>
    </dgm:pt>
    <dgm:pt modelId="{D5FCE80C-5A19-4218-B6CA-7E3D37B20E7F}" type="pres">
      <dgm:prSet presAssocID="{B95CF871-FE0E-4F5A-83E1-637CA4FE34C8}" presName="invisiNode" presStyleLbl="node1" presStyleIdx="3" presStyleCnt="5"/>
      <dgm:spPr/>
    </dgm:pt>
    <dgm:pt modelId="{DA1DD43C-0211-4A6C-A865-47C213BA7BA2}" type="pres">
      <dgm:prSet presAssocID="{B95CF871-FE0E-4F5A-83E1-637CA4FE34C8}" presName="imagNode"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62E8F41-9925-448A-ADC7-FDC8DA57FD53}" type="pres">
      <dgm:prSet presAssocID="{EDF5F710-64EF-440D-97B9-C11409100E90}" presName="sibTrans" presStyleLbl="sibTrans2D1" presStyleIdx="0" presStyleCnt="0"/>
      <dgm:spPr/>
      <dgm:t>
        <a:bodyPr/>
        <a:lstStyle/>
        <a:p>
          <a:endParaRPr lang="zh-CN" altLang="en-US"/>
        </a:p>
      </dgm:t>
    </dgm:pt>
    <dgm:pt modelId="{6CB07E7A-8212-4879-AEC9-4E38D64C715F}" type="pres">
      <dgm:prSet presAssocID="{5BF37D8F-9F8B-44B6-A0AC-03324893BED1}" presName="compNode" presStyleCnt="0"/>
      <dgm:spPr/>
    </dgm:pt>
    <dgm:pt modelId="{CB32CFFC-C89D-44C1-B392-80DA7639469C}" type="pres">
      <dgm:prSet presAssocID="{5BF37D8F-9F8B-44B6-A0AC-03324893BED1}" presName="bkgdShape" presStyleLbl="node1" presStyleIdx="4" presStyleCnt="5"/>
      <dgm:spPr/>
      <dgm:t>
        <a:bodyPr/>
        <a:lstStyle/>
        <a:p>
          <a:endParaRPr lang="zh-CN" altLang="en-US"/>
        </a:p>
      </dgm:t>
    </dgm:pt>
    <dgm:pt modelId="{65371ED3-82F0-42F2-A2DB-B3457C804273}" type="pres">
      <dgm:prSet presAssocID="{5BF37D8F-9F8B-44B6-A0AC-03324893BED1}" presName="nodeTx" presStyleLbl="node1" presStyleIdx="4" presStyleCnt="5">
        <dgm:presLayoutVars>
          <dgm:bulletEnabled val="1"/>
        </dgm:presLayoutVars>
      </dgm:prSet>
      <dgm:spPr/>
      <dgm:t>
        <a:bodyPr/>
        <a:lstStyle/>
        <a:p>
          <a:endParaRPr lang="zh-CN" altLang="en-US"/>
        </a:p>
      </dgm:t>
    </dgm:pt>
    <dgm:pt modelId="{A1583385-0856-44D1-A51A-5EAB99AFC29C}" type="pres">
      <dgm:prSet presAssocID="{5BF37D8F-9F8B-44B6-A0AC-03324893BED1}" presName="invisiNode" presStyleLbl="node1" presStyleIdx="4" presStyleCnt="5"/>
      <dgm:spPr/>
    </dgm:pt>
    <dgm:pt modelId="{811850CD-08C4-41E1-A40A-9620B910D89B}" type="pres">
      <dgm:prSet presAssocID="{5BF37D8F-9F8B-44B6-A0AC-03324893BED1}" presName="imagNode"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Lst>
  <dgm:cxnLst>
    <dgm:cxn modelId="{E518AAD2-F688-46B2-93FB-E45BBC7C72A5}" type="presOf" srcId="{5BF37D8F-9F8B-44B6-A0AC-03324893BED1}" destId="{65371ED3-82F0-42F2-A2DB-B3457C804273}" srcOrd="1" destOrd="0" presId="urn:microsoft.com/office/officeart/2005/8/layout/hList7"/>
    <dgm:cxn modelId="{D12FE838-9569-4D7E-A19E-644565A27155}" type="presOf" srcId="{A7FD4B24-E1C1-4B40-8485-99E3A0ED122F}" destId="{ED9CC86C-8B6D-4F23-8B95-E02CD23AEEFD}" srcOrd="0" destOrd="0" presId="urn:microsoft.com/office/officeart/2005/8/layout/hList7"/>
    <dgm:cxn modelId="{0FC7C785-EA95-4FD5-912F-3FFABC67236A}" type="presOf" srcId="{CE07860B-2424-4622-BBC3-691EDA8D614B}" destId="{DC08F2A2-0B18-4D05-9BF2-EEF6AD7A7523}" srcOrd="0" destOrd="0" presId="urn:microsoft.com/office/officeart/2005/8/layout/hList7"/>
    <dgm:cxn modelId="{B6616BFA-94A3-44EA-A824-9F46F6F1D244}" type="presOf" srcId="{508D8966-D3BD-4C57-8693-4605C578D0CC}" destId="{D1690668-25B8-4ECD-BF0A-9F99230611EB}" srcOrd="0" destOrd="0" presId="urn:microsoft.com/office/officeart/2005/8/layout/hList7"/>
    <dgm:cxn modelId="{71AB37A0-10D3-4BEE-9FA0-95B87A4458B7}" type="presOf" srcId="{80CCF2D1-71D9-4309-BFBC-D818156332B0}" destId="{21ECACC5-0CE1-4799-8D52-A32AAB2D493D}" srcOrd="0" destOrd="0" presId="urn:microsoft.com/office/officeart/2005/8/layout/hList7"/>
    <dgm:cxn modelId="{FC4C8036-C548-4FED-8F56-86D707C29510}" srcId="{508D8966-D3BD-4C57-8693-4605C578D0CC}" destId="{B95CF871-FE0E-4F5A-83E1-637CA4FE34C8}" srcOrd="3" destOrd="0" parTransId="{ADF006CD-15C4-404F-B89F-C68B8047553B}" sibTransId="{EDF5F710-64EF-440D-97B9-C11409100E90}"/>
    <dgm:cxn modelId="{68B88BB3-6A68-423F-8651-F78DCDEE24DE}" type="presOf" srcId="{DEDDD446-5EC8-4785-B712-193CD9D8070A}" destId="{3B464E10-88F7-4FE4-87DF-91B2F8A77939}" srcOrd="1" destOrd="0" presId="urn:microsoft.com/office/officeart/2005/8/layout/hList7"/>
    <dgm:cxn modelId="{DF8719AC-36EA-441F-8693-F136A63FB36C}" srcId="{508D8966-D3BD-4C57-8693-4605C578D0CC}" destId="{A7FD4B24-E1C1-4B40-8485-99E3A0ED122F}" srcOrd="2" destOrd="0" parTransId="{0A156F34-6D12-4B2C-86AA-8B74AAA1C638}" sibTransId="{80CCF2D1-71D9-4309-BFBC-D818156332B0}"/>
    <dgm:cxn modelId="{B6F52091-8EE1-465F-986E-1117FBC58A42}" type="presOf" srcId="{C56370A5-9174-413F-890F-1FB9B82A9EE2}" destId="{C2CE16DE-AAC9-47CD-B30A-4F8E0B7990C9}" srcOrd="0" destOrd="0" presId="urn:microsoft.com/office/officeart/2005/8/layout/hList7"/>
    <dgm:cxn modelId="{E07B055B-1999-42FE-AFBB-32883171EFF5}" srcId="{508D8966-D3BD-4C57-8693-4605C578D0CC}" destId="{C56370A5-9174-413F-890F-1FB9B82A9EE2}" srcOrd="0" destOrd="0" parTransId="{EB0FDF8F-C8D4-454E-B88B-ACC5A853B961}" sibTransId="{CE07860B-2424-4622-BBC3-691EDA8D614B}"/>
    <dgm:cxn modelId="{842C92AA-72A9-4C98-87D2-09AF9D768752}" srcId="{508D8966-D3BD-4C57-8693-4605C578D0CC}" destId="{5BF37D8F-9F8B-44B6-A0AC-03324893BED1}" srcOrd="4" destOrd="0" parTransId="{94AF3577-1C83-4933-8A3B-AB904B1B29F7}" sibTransId="{6E4A60D8-1A44-422D-9BFF-5782E7B7E709}"/>
    <dgm:cxn modelId="{0FCDA079-B7CC-43BB-9ED4-A0D9C09C726D}" type="presOf" srcId="{B95CF871-FE0E-4F5A-83E1-637CA4FE34C8}" destId="{61E7E6A8-6D7D-4F89-9FB9-B5A8BC78F603}" srcOrd="1" destOrd="0" presId="urn:microsoft.com/office/officeart/2005/8/layout/hList7"/>
    <dgm:cxn modelId="{7FD42D6F-0C7C-459D-9DE1-8228B50C11BF}" type="presOf" srcId="{5BF37D8F-9F8B-44B6-A0AC-03324893BED1}" destId="{CB32CFFC-C89D-44C1-B392-80DA7639469C}" srcOrd="0" destOrd="0" presId="urn:microsoft.com/office/officeart/2005/8/layout/hList7"/>
    <dgm:cxn modelId="{ABA6069D-9A09-4213-A1A5-658A3CB78413}" type="presOf" srcId="{DEDDD446-5EC8-4785-B712-193CD9D8070A}" destId="{983D52C4-6114-417F-989C-C1E1E60F3758}" srcOrd="0" destOrd="0" presId="urn:microsoft.com/office/officeart/2005/8/layout/hList7"/>
    <dgm:cxn modelId="{C3D27B54-CFC0-468A-8F8A-43A3CE0D1D53}" type="presOf" srcId="{A7FD4B24-E1C1-4B40-8485-99E3A0ED122F}" destId="{3CB78D70-CD63-481D-BF35-1F9B006C2B58}" srcOrd="1" destOrd="0" presId="urn:microsoft.com/office/officeart/2005/8/layout/hList7"/>
    <dgm:cxn modelId="{CC1463F5-B478-40DF-8E5D-9C0BF4878CE3}" type="presOf" srcId="{C56370A5-9174-413F-890F-1FB9B82A9EE2}" destId="{DE07E941-CC24-44C9-B524-5C57CEB9FEEF}" srcOrd="1" destOrd="0" presId="urn:microsoft.com/office/officeart/2005/8/layout/hList7"/>
    <dgm:cxn modelId="{58DF2AE3-B1E8-42BA-8867-7314178AD67A}" type="presOf" srcId="{B95CF871-FE0E-4F5A-83E1-637CA4FE34C8}" destId="{AA0212A1-02F4-4483-84EB-02C90CC54F6C}" srcOrd="0" destOrd="0" presId="urn:microsoft.com/office/officeart/2005/8/layout/hList7"/>
    <dgm:cxn modelId="{6DFAC04B-BA4F-48DC-8D29-B074063746C5}" type="presOf" srcId="{EDF5F710-64EF-440D-97B9-C11409100E90}" destId="{362E8F41-9925-448A-ADC7-FDC8DA57FD53}" srcOrd="0" destOrd="0" presId="urn:microsoft.com/office/officeart/2005/8/layout/hList7"/>
    <dgm:cxn modelId="{765E4E1A-6823-4D4A-B0B6-CBB93A288E20}" srcId="{508D8966-D3BD-4C57-8693-4605C578D0CC}" destId="{DEDDD446-5EC8-4785-B712-193CD9D8070A}" srcOrd="1" destOrd="0" parTransId="{1A59EFF6-ADED-4EBB-9D80-F76967B1475E}" sibTransId="{84974686-5894-464F-8FCB-85B88242B47B}"/>
    <dgm:cxn modelId="{EE534BBB-71AF-4E1F-8EF9-D429B5D61F3A}" type="presOf" srcId="{84974686-5894-464F-8FCB-85B88242B47B}" destId="{65A93694-1FD4-4A87-848B-09E37CCC2617}" srcOrd="0" destOrd="0" presId="urn:microsoft.com/office/officeart/2005/8/layout/hList7"/>
    <dgm:cxn modelId="{866F5F90-2EE2-4039-B086-639E53EC4763}" type="presParOf" srcId="{D1690668-25B8-4ECD-BF0A-9F99230611EB}" destId="{1DD7DB49-F5EB-4410-BA88-C1C2E75B23D4}" srcOrd="0" destOrd="0" presId="urn:microsoft.com/office/officeart/2005/8/layout/hList7"/>
    <dgm:cxn modelId="{2A509BE2-A823-4DA4-84AD-C2DEE4F2006C}" type="presParOf" srcId="{D1690668-25B8-4ECD-BF0A-9F99230611EB}" destId="{7EF2AF1F-2758-4459-8F76-AD64E55DBFA5}" srcOrd="1" destOrd="0" presId="urn:microsoft.com/office/officeart/2005/8/layout/hList7"/>
    <dgm:cxn modelId="{87065A86-A6DB-4196-B4A2-E515D9D55A92}" type="presParOf" srcId="{7EF2AF1F-2758-4459-8F76-AD64E55DBFA5}" destId="{4DD5EF45-1319-4888-9645-E9F09A892BAD}" srcOrd="0" destOrd="0" presId="urn:microsoft.com/office/officeart/2005/8/layout/hList7"/>
    <dgm:cxn modelId="{C93D00B9-2F37-4B36-BFDB-EF34F4006E8C}" type="presParOf" srcId="{4DD5EF45-1319-4888-9645-E9F09A892BAD}" destId="{C2CE16DE-AAC9-47CD-B30A-4F8E0B7990C9}" srcOrd="0" destOrd="0" presId="urn:microsoft.com/office/officeart/2005/8/layout/hList7"/>
    <dgm:cxn modelId="{DC769947-F795-47A4-A2C0-6AB19FEA7412}" type="presParOf" srcId="{4DD5EF45-1319-4888-9645-E9F09A892BAD}" destId="{DE07E941-CC24-44C9-B524-5C57CEB9FEEF}" srcOrd="1" destOrd="0" presId="urn:microsoft.com/office/officeart/2005/8/layout/hList7"/>
    <dgm:cxn modelId="{0962825C-61BA-4941-8E00-76DD7824B913}" type="presParOf" srcId="{4DD5EF45-1319-4888-9645-E9F09A892BAD}" destId="{1002D94D-C14B-46D8-8B12-467FE6061AAD}" srcOrd="2" destOrd="0" presId="urn:microsoft.com/office/officeart/2005/8/layout/hList7"/>
    <dgm:cxn modelId="{42599A3A-4F20-4A49-83C4-01FA0782ACD9}" type="presParOf" srcId="{4DD5EF45-1319-4888-9645-E9F09A892BAD}" destId="{B6E5D75F-7C61-493C-8A67-0204CA9CDBAE}" srcOrd="3" destOrd="0" presId="urn:microsoft.com/office/officeart/2005/8/layout/hList7"/>
    <dgm:cxn modelId="{659DA8F0-9569-457C-86C7-961682AAC3B5}" type="presParOf" srcId="{7EF2AF1F-2758-4459-8F76-AD64E55DBFA5}" destId="{DC08F2A2-0B18-4D05-9BF2-EEF6AD7A7523}" srcOrd="1" destOrd="0" presId="urn:microsoft.com/office/officeart/2005/8/layout/hList7"/>
    <dgm:cxn modelId="{A5B98530-320A-4170-BA9E-94B89D3D2279}" type="presParOf" srcId="{7EF2AF1F-2758-4459-8F76-AD64E55DBFA5}" destId="{6701DF30-3EE2-4DD0-959B-53A4E65DCEB6}" srcOrd="2" destOrd="0" presId="urn:microsoft.com/office/officeart/2005/8/layout/hList7"/>
    <dgm:cxn modelId="{06364A54-CA1B-4497-AAA6-3C5CE3E06D1B}" type="presParOf" srcId="{6701DF30-3EE2-4DD0-959B-53A4E65DCEB6}" destId="{983D52C4-6114-417F-989C-C1E1E60F3758}" srcOrd="0" destOrd="0" presId="urn:microsoft.com/office/officeart/2005/8/layout/hList7"/>
    <dgm:cxn modelId="{A3ADBC56-2F83-4F14-AE2C-FBE91BBD15DD}" type="presParOf" srcId="{6701DF30-3EE2-4DD0-959B-53A4E65DCEB6}" destId="{3B464E10-88F7-4FE4-87DF-91B2F8A77939}" srcOrd="1" destOrd="0" presId="urn:microsoft.com/office/officeart/2005/8/layout/hList7"/>
    <dgm:cxn modelId="{801E3A9D-C467-4831-B71F-EF6D2938C621}" type="presParOf" srcId="{6701DF30-3EE2-4DD0-959B-53A4E65DCEB6}" destId="{B20CBAED-B03B-44D7-A987-ED461648667B}" srcOrd="2" destOrd="0" presId="urn:microsoft.com/office/officeart/2005/8/layout/hList7"/>
    <dgm:cxn modelId="{D96F1386-7923-4707-9EF9-66F78DAADBFB}" type="presParOf" srcId="{6701DF30-3EE2-4DD0-959B-53A4E65DCEB6}" destId="{10360F25-6AB1-4252-BF07-FE239B0007EE}" srcOrd="3" destOrd="0" presId="urn:microsoft.com/office/officeart/2005/8/layout/hList7"/>
    <dgm:cxn modelId="{32D3FBF0-E0C1-41E5-9A82-C15B99709805}" type="presParOf" srcId="{7EF2AF1F-2758-4459-8F76-AD64E55DBFA5}" destId="{65A93694-1FD4-4A87-848B-09E37CCC2617}" srcOrd="3" destOrd="0" presId="urn:microsoft.com/office/officeart/2005/8/layout/hList7"/>
    <dgm:cxn modelId="{D989E546-4177-45BD-903A-DC2E1AD455FD}" type="presParOf" srcId="{7EF2AF1F-2758-4459-8F76-AD64E55DBFA5}" destId="{E3A06570-59A4-4D1C-AD7B-D6484748E8D3}" srcOrd="4" destOrd="0" presId="urn:microsoft.com/office/officeart/2005/8/layout/hList7"/>
    <dgm:cxn modelId="{B496E8B3-79F0-4BC9-BDE2-66C10F668EA5}" type="presParOf" srcId="{E3A06570-59A4-4D1C-AD7B-D6484748E8D3}" destId="{ED9CC86C-8B6D-4F23-8B95-E02CD23AEEFD}" srcOrd="0" destOrd="0" presId="urn:microsoft.com/office/officeart/2005/8/layout/hList7"/>
    <dgm:cxn modelId="{05344986-2BD0-4F22-988E-C633B6DEEB69}" type="presParOf" srcId="{E3A06570-59A4-4D1C-AD7B-D6484748E8D3}" destId="{3CB78D70-CD63-481D-BF35-1F9B006C2B58}" srcOrd="1" destOrd="0" presId="urn:microsoft.com/office/officeart/2005/8/layout/hList7"/>
    <dgm:cxn modelId="{A01E5241-FFB6-456D-8131-445F61E7DB88}" type="presParOf" srcId="{E3A06570-59A4-4D1C-AD7B-D6484748E8D3}" destId="{B41D1F0A-F7C4-4B71-94B1-6F2A73BD7D78}" srcOrd="2" destOrd="0" presId="urn:microsoft.com/office/officeart/2005/8/layout/hList7"/>
    <dgm:cxn modelId="{34EE5434-03A4-403A-B300-0F01478AA194}" type="presParOf" srcId="{E3A06570-59A4-4D1C-AD7B-D6484748E8D3}" destId="{049A881F-A553-4314-A802-CE5ADA46DE90}" srcOrd="3" destOrd="0" presId="urn:microsoft.com/office/officeart/2005/8/layout/hList7"/>
    <dgm:cxn modelId="{A88A21D5-BD57-4C3D-B405-48E8AA528A0E}" type="presParOf" srcId="{7EF2AF1F-2758-4459-8F76-AD64E55DBFA5}" destId="{21ECACC5-0CE1-4799-8D52-A32AAB2D493D}" srcOrd="5" destOrd="0" presId="urn:microsoft.com/office/officeart/2005/8/layout/hList7"/>
    <dgm:cxn modelId="{2F0F9897-D3E5-405A-8CD7-C6442DFA32FF}" type="presParOf" srcId="{7EF2AF1F-2758-4459-8F76-AD64E55DBFA5}" destId="{B45F73DC-1E45-4C5C-8F32-E18C14EF2FA2}" srcOrd="6" destOrd="0" presId="urn:microsoft.com/office/officeart/2005/8/layout/hList7"/>
    <dgm:cxn modelId="{D8A3ACB6-7678-4ADA-9654-E7A8B7BE9145}" type="presParOf" srcId="{B45F73DC-1E45-4C5C-8F32-E18C14EF2FA2}" destId="{AA0212A1-02F4-4483-84EB-02C90CC54F6C}" srcOrd="0" destOrd="0" presId="urn:microsoft.com/office/officeart/2005/8/layout/hList7"/>
    <dgm:cxn modelId="{C65D3147-598C-4F02-86C0-6A9A5F2E30DF}" type="presParOf" srcId="{B45F73DC-1E45-4C5C-8F32-E18C14EF2FA2}" destId="{61E7E6A8-6D7D-4F89-9FB9-B5A8BC78F603}" srcOrd="1" destOrd="0" presId="urn:microsoft.com/office/officeart/2005/8/layout/hList7"/>
    <dgm:cxn modelId="{11DE0A54-97F2-4F16-9E65-17A4AB4E8615}" type="presParOf" srcId="{B45F73DC-1E45-4C5C-8F32-E18C14EF2FA2}" destId="{D5FCE80C-5A19-4218-B6CA-7E3D37B20E7F}" srcOrd="2" destOrd="0" presId="urn:microsoft.com/office/officeart/2005/8/layout/hList7"/>
    <dgm:cxn modelId="{9CDE40FD-1C59-416C-B38A-E6F4F9183DCB}" type="presParOf" srcId="{B45F73DC-1E45-4C5C-8F32-E18C14EF2FA2}" destId="{DA1DD43C-0211-4A6C-A865-47C213BA7BA2}" srcOrd="3" destOrd="0" presId="urn:microsoft.com/office/officeart/2005/8/layout/hList7"/>
    <dgm:cxn modelId="{300D47B5-40DC-47E4-82D7-0CD8A2D10D37}" type="presParOf" srcId="{7EF2AF1F-2758-4459-8F76-AD64E55DBFA5}" destId="{362E8F41-9925-448A-ADC7-FDC8DA57FD53}" srcOrd="7" destOrd="0" presId="urn:microsoft.com/office/officeart/2005/8/layout/hList7"/>
    <dgm:cxn modelId="{63546978-BDD6-41A4-B6F3-5ECC304C7E67}" type="presParOf" srcId="{7EF2AF1F-2758-4459-8F76-AD64E55DBFA5}" destId="{6CB07E7A-8212-4879-AEC9-4E38D64C715F}" srcOrd="8" destOrd="0" presId="urn:microsoft.com/office/officeart/2005/8/layout/hList7"/>
    <dgm:cxn modelId="{901AF613-02AA-4365-A8CA-631B3E07A5DB}" type="presParOf" srcId="{6CB07E7A-8212-4879-AEC9-4E38D64C715F}" destId="{CB32CFFC-C89D-44C1-B392-80DA7639469C}" srcOrd="0" destOrd="0" presId="urn:microsoft.com/office/officeart/2005/8/layout/hList7"/>
    <dgm:cxn modelId="{26D7C75F-B03E-4031-A208-9779FDD2B11B}" type="presParOf" srcId="{6CB07E7A-8212-4879-AEC9-4E38D64C715F}" destId="{65371ED3-82F0-42F2-A2DB-B3457C804273}" srcOrd="1" destOrd="0" presId="urn:microsoft.com/office/officeart/2005/8/layout/hList7"/>
    <dgm:cxn modelId="{A0236A8E-A35D-4042-8F4F-743BDCEC1434}" type="presParOf" srcId="{6CB07E7A-8212-4879-AEC9-4E38D64C715F}" destId="{A1583385-0856-44D1-A51A-5EAB99AFC29C}" srcOrd="2" destOrd="0" presId="urn:microsoft.com/office/officeart/2005/8/layout/hList7"/>
    <dgm:cxn modelId="{A51B105C-2B89-4FF8-B7AD-F7EBF4ABAC20}" type="presParOf" srcId="{6CB07E7A-8212-4879-AEC9-4E38D64C715F}" destId="{811850CD-08C4-41E1-A40A-9620B910D89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1EDDA3-7154-46BA-BF57-7C45C0B33D8C}"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zh-CN" altLang="en-US"/>
        </a:p>
      </dgm:t>
    </dgm:pt>
    <dgm:pt modelId="{93B7B3F1-0AAF-4EE3-8709-D442A4BC20B6}">
      <dgm:prSet custT="1"/>
      <dgm:spPr/>
      <dgm:t>
        <a:bodyPr/>
        <a:lstStyle/>
        <a:p>
          <a:pPr rtl="0"/>
          <a:r>
            <a:rPr lang="zh-CN" sz="2400" b="1" dirty="0" smtClean="0">
              <a:latin typeface="+mn-ea"/>
              <a:ea typeface="+mn-ea"/>
            </a:rPr>
            <a:t>数据查询语言（</a:t>
          </a:r>
          <a:r>
            <a:rPr lang="en-US" sz="2400" b="1" dirty="0" smtClean="0">
              <a:solidFill>
                <a:srgbClr val="FFFF00"/>
              </a:solidFill>
              <a:latin typeface="+mn-ea"/>
              <a:ea typeface="+mn-ea"/>
            </a:rPr>
            <a:t>D</a:t>
          </a:r>
          <a:r>
            <a:rPr lang="en-US" sz="2400" b="1" dirty="0" smtClean="0">
              <a:latin typeface="+mn-ea"/>
              <a:ea typeface="+mn-ea"/>
            </a:rPr>
            <a:t>ata </a:t>
          </a:r>
          <a:r>
            <a:rPr lang="en-US" sz="2400" b="1" dirty="0" smtClean="0">
              <a:solidFill>
                <a:srgbClr val="FFFF00"/>
              </a:solidFill>
              <a:latin typeface="+mn-ea"/>
              <a:ea typeface="+mn-ea"/>
            </a:rPr>
            <a:t>Q</a:t>
          </a:r>
          <a:r>
            <a:rPr lang="en-US" sz="2400" b="1" dirty="0" smtClean="0">
              <a:latin typeface="+mn-ea"/>
              <a:ea typeface="+mn-ea"/>
            </a:rPr>
            <a:t>uery </a:t>
          </a:r>
          <a:r>
            <a:rPr lang="en-US" sz="2400" b="1" dirty="0" smtClean="0">
              <a:solidFill>
                <a:srgbClr val="FFFF00"/>
              </a:solidFill>
              <a:latin typeface="+mn-ea"/>
              <a:ea typeface="+mn-ea"/>
            </a:rPr>
            <a:t>L</a:t>
          </a:r>
          <a:r>
            <a:rPr lang="en-US" sz="2400" b="1" dirty="0" smtClean="0">
              <a:latin typeface="+mn-ea"/>
              <a:ea typeface="+mn-ea"/>
            </a:rPr>
            <a:t>anguage</a:t>
          </a:r>
          <a:r>
            <a:rPr lang="zh-CN" sz="2400" b="1" dirty="0" smtClean="0">
              <a:latin typeface="+mn-ea"/>
              <a:ea typeface="+mn-ea"/>
            </a:rPr>
            <a:t>）</a:t>
          </a:r>
          <a:endParaRPr lang="zh-CN" sz="2400" dirty="0">
            <a:latin typeface="+mn-ea"/>
            <a:ea typeface="+mn-ea"/>
          </a:endParaRPr>
        </a:p>
      </dgm:t>
    </dgm:pt>
    <dgm:pt modelId="{08215ABB-DA43-402A-91A2-E1C2D1C7A4B7}" type="parTrans" cxnId="{8191530A-F5DF-4EC4-8E9F-AEE45ABA92BA}">
      <dgm:prSet/>
      <dgm:spPr/>
      <dgm:t>
        <a:bodyPr/>
        <a:lstStyle/>
        <a:p>
          <a:endParaRPr lang="zh-CN" altLang="en-US" sz="2400">
            <a:latin typeface="+mn-ea"/>
            <a:ea typeface="+mn-ea"/>
          </a:endParaRPr>
        </a:p>
      </dgm:t>
    </dgm:pt>
    <dgm:pt modelId="{C3F8E331-8379-40C9-8AB2-D0F6494C21DB}" type="sibTrans" cxnId="{8191530A-F5DF-4EC4-8E9F-AEE45ABA92BA}">
      <dgm:prSet/>
      <dgm:spPr/>
      <dgm:t>
        <a:bodyPr/>
        <a:lstStyle/>
        <a:p>
          <a:endParaRPr lang="zh-CN" altLang="en-US" sz="2400">
            <a:latin typeface="+mn-ea"/>
            <a:ea typeface="+mn-ea"/>
          </a:endParaRPr>
        </a:p>
      </dgm:t>
    </dgm:pt>
    <dgm:pt modelId="{C7C92FF7-2394-46CE-AFC4-C4692925485F}">
      <dgm:prSet custT="1"/>
      <dgm:spPr/>
      <dgm:t>
        <a:bodyPr/>
        <a:lstStyle/>
        <a:p>
          <a:pPr rtl="0"/>
          <a:r>
            <a:rPr lang="zh-CN" sz="2400" b="1" dirty="0" smtClean="0">
              <a:latin typeface="+mn-ea"/>
              <a:ea typeface="+mn-ea"/>
            </a:rPr>
            <a:t>实现</a:t>
          </a:r>
          <a:r>
            <a:rPr lang="en-US" sz="2400" b="1" dirty="0" smtClean="0">
              <a:latin typeface="+mn-ea"/>
              <a:ea typeface="+mn-ea"/>
            </a:rPr>
            <a:t>SQL</a:t>
          </a:r>
          <a:r>
            <a:rPr lang="zh-CN" sz="2400" b="1" dirty="0" smtClean="0">
              <a:latin typeface="+mn-ea"/>
              <a:ea typeface="+mn-ea"/>
            </a:rPr>
            <a:t>对数据库中的数据进行查找操作的</a:t>
          </a:r>
          <a:endParaRPr lang="zh-CN" sz="2400" dirty="0">
            <a:latin typeface="+mn-ea"/>
            <a:ea typeface="+mn-ea"/>
          </a:endParaRPr>
        </a:p>
      </dgm:t>
    </dgm:pt>
    <dgm:pt modelId="{ABB7DE82-8921-4A4D-8006-02CDC83175C1}" type="parTrans" cxnId="{0C1E826F-A5FC-42F7-8D8F-722422C2F288}">
      <dgm:prSet/>
      <dgm:spPr/>
      <dgm:t>
        <a:bodyPr/>
        <a:lstStyle/>
        <a:p>
          <a:endParaRPr lang="zh-CN" altLang="en-US" sz="2400">
            <a:latin typeface="+mn-ea"/>
            <a:ea typeface="+mn-ea"/>
          </a:endParaRPr>
        </a:p>
      </dgm:t>
    </dgm:pt>
    <dgm:pt modelId="{D375CD82-B462-4BE0-940C-7B4BEF1439E7}" type="sibTrans" cxnId="{0C1E826F-A5FC-42F7-8D8F-722422C2F288}">
      <dgm:prSet/>
      <dgm:spPr/>
      <dgm:t>
        <a:bodyPr/>
        <a:lstStyle/>
        <a:p>
          <a:endParaRPr lang="zh-CN" altLang="en-US" sz="2400">
            <a:latin typeface="+mn-ea"/>
            <a:ea typeface="+mn-ea"/>
          </a:endParaRPr>
        </a:p>
      </dgm:t>
    </dgm:pt>
    <dgm:pt modelId="{51D31EF4-CAC2-48E6-9975-D33DC7B486B6}">
      <dgm:prSet custT="1"/>
      <dgm:spPr/>
      <dgm:t>
        <a:bodyPr/>
        <a:lstStyle/>
        <a:p>
          <a:pPr rtl="0"/>
          <a:r>
            <a:rPr lang="zh-CN" sz="2400" b="1" smtClean="0">
              <a:latin typeface="+mn-ea"/>
              <a:ea typeface="+mn-ea"/>
            </a:rPr>
            <a:t>数据查询的核心动词只有一个：</a:t>
          </a:r>
          <a:r>
            <a:rPr lang="en-US" sz="2400" b="1" smtClean="0">
              <a:latin typeface="+mn-ea"/>
              <a:ea typeface="+mn-ea"/>
            </a:rPr>
            <a:t>select</a:t>
          </a:r>
          <a:endParaRPr lang="zh-CN" sz="2400">
            <a:latin typeface="+mn-ea"/>
            <a:ea typeface="+mn-ea"/>
          </a:endParaRPr>
        </a:p>
      </dgm:t>
    </dgm:pt>
    <dgm:pt modelId="{96283FC2-E80F-4400-841B-5A451E3C5E50}" type="parTrans" cxnId="{E3BE1012-B380-49B4-BFCA-244FE32AD43B}">
      <dgm:prSet/>
      <dgm:spPr/>
      <dgm:t>
        <a:bodyPr/>
        <a:lstStyle/>
        <a:p>
          <a:endParaRPr lang="zh-CN" altLang="en-US" sz="2400">
            <a:latin typeface="+mn-ea"/>
            <a:ea typeface="+mn-ea"/>
          </a:endParaRPr>
        </a:p>
      </dgm:t>
    </dgm:pt>
    <dgm:pt modelId="{DFD09B89-69E8-4727-A42F-D0B600F88363}" type="sibTrans" cxnId="{E3BE1012-B380-49B4-BFCA-244FE32AD43B}">
      <dgm:prSet/>
      <dgm:spPr/>
      <dgm:t>
        <a:bodyPr/>
        <a:lstStyle/>
        <a:p>
          <a:endParaRPr lang="zh-CN" altLang="en-US" sz="2400">
            <a:latin typeface="+mn-ea"/>
            <a:ea typeface="+mn-ea"/>
          </a:endParaRPr>
        </a:p>
      </dgm:t>
    </dgm:pt>
    <dgm:pt modelId="{76DDFFB4-5349-4D04-9047-04D85AF0892B}" type="pres">
      <dgm:prSet presAssocID="{8C1EDDA3-7154-46BA-BF57-7C45C0B33D8C}" presName="linear" presStyleCnt="0">
        <dgm:presLayoutVars>
          <dgm:animLvl val="lvl"/>
          <dgm:resizeHandles val="exact"/>
        </dgm:presLayoutVars>
      </dgm:prSet>
      <dgm:spPr/>
      <dgm:t>
        <a:bodyPr/>
        <a:lstStyle/>
        <a:p>
          <a:endParaRPr lang="zh-CN" altLang="en-US"/>
        </a:p>
      </dgm:t>
    </dgm:pt>
    <dgm:pt modelId="{CEF188A8-7118-4CB6-B6D5-EE424D45176B}" type="pres">
      <dgm:prSet presAssocID="{93B7B3F1-0AAF-4EE3-8709-D442A4BC20B6}" presName="parentText" presStyleLbl="node1" presStyleIdx="0" presStyleCnt="3">
        <dgm:presLayoutVars>
          <dgm:chMax val="0"/>
          <dgm:bulletEnabled val="1"/>
        </dgm:presLayoutVars>
      </dgm:prSet>
      <dgm:spPr/>
      <dgm:t>
        <a:bodyPr/>
        <a:lstStyle/>
        <a:p>
          <a:endParaRPr lang="zh-CN" altLang="en-US"/>
        </a:p>
      </dgm:t>
    </dgm:pt>
    <dgm:pt modelId="{150EDF68-2282-4E03-8F5F-59DA58A4F842}" type="pres">
      <dgm:prSet presAssocID="{C3F8E331-8379-40C9-8AB2-D0F6494C21DB}" presName="spacer" presStyleCnt="0"/>
      <dgm:spPr/>
      <dgm:t>
        <a:bodyPr/>
        <a:lstStyle/>
        <a:p>
          <a:endParaRPr lang="zh-CN" altLang="en-US"/>
        </a:p>
      </dgm:t>
    </dgm:pt>
    <dgm:pt modelId="{B198E790-89FC-4BC1-AB32-2E6F1F85BCEE}" type="pres">
      <dgm:prSet presAssocID="{C7C92FF7-2394-46CE-AFC4-C4692925485F}" presName="parentText" presStyleLbl="node1" presStyleIdx="1" presStyleCnt="3">
        <dgm:presLayoutVars>
          <dgm:chMax val="0"/>
          <dgm:bulletEnabled val="1"/>
        </dgm:presLayoutVars>
      </dgm:prSet>
      <dgm:spPr/>
      <dgm:t>
        <a:bodyPr/>
        <a:lstStyle/>
        <a:p>
          <a:endParaRPr lang="zh-CN" altLang="en-US"/>
        </a:p>
      </dgm:t>
    </dgm:pt>
    <dgm:pt modelId="{354EDA60-D5F4-4142-9B4D-21A3FBAA65A4}" type="pres">
      <dgm:prSet presAssocID="{D375CD82-B462-4BE0-940C-7B4BEF1439E7}" presName="spacer" presStyleCnt="0"/>
      <dgm:spPr/>
      <dgm:t>
        <a:bodyPr/>
        <a:lstStyle/>
        <a:p>
          <a:endParaRPr lang="zh-CN" altLang="en-US"/>
        </a:p>
      </dgm:t>
    </dgm:pt>
    <dgm:pt modelId="{095862D4-462A-489C-B45D-6607499AC375}" type="pres">
      <dgm:prSet presAssocID="{51D31EF4-CAC2-48E6-9975-D33DC7B486B6}" presName="parentText" presStyleLbl="node1" presStyleIdx="2" presStyleCnt="3">
        <dgm:presLayoutVars>
          <dgm:chMax val="0"/>
          <dgm:bulletEnabled val="1"/>
        </dgm:presLayoutVars>
      </dgm:prSet>
      <dgm:spPr/>
      <dgm:t>
        <a:bodyPr/>
        <a:lstStyle/>
        <a:p>
          <a:endParaRPr lang="zh-CN" altLang="en-US"/>
        </a:p>
      </dgm:t>
    </dgm:pt>
  </dgm:ptLst>
  <dgm:cxnLst>
    <dgm:cxn modelId="{CE8AB36F-C9B3-42FE-A0D1-64F86B27C31F}" type="presOf" srcId="{C7C92FF7-2394-46CE-AFC4-C4692925485F}" destId="{B198E790-89FC-4BC1-AB32-2E6F1F85BCEE}" srcOrd="0" destOrd="0" presId="urn:microsoft.com/office/officeart/2005/8/layout/vList2"/>
    <dgm:cxn modelId="{8191530A-F5DF-4EC4-8E9F-AEE45ABA92BA}" srcId="{8C1EDDA3-7154-46BA-BF57-7C45C0B33D8C}" destId="{93B7B3F1-0AAF-4EE3-8709-D442A4BC20B6}" srcOrd="0" destOrd="0" parTransId="{08215ABB-DA43-402A-91A2-E1C2D1C7A4B7}" sibTransId="{C3F8E331-8379-40C9-8AB2-D0F6494C21DB}"/>
    <dgm:cxn modelId="{E3BE1012-B380-49B4-BFCA-244FE32AD43B}" srcId="{8C1EDDA3-7154-46BA-BF57-7C45C0B33D8C}" destId="{51D31EF4-CAC2-48E6-9975-D33DC7B486B6}" srcOrd="2" destOrd="0" parTransId="{96283FC2-E80F-4400-841B-5A451E3C5E50}" sibTransId="{DFD09B89-69E8-4727-A42F-D0B600F88363}"/>
    <dgm:cxn modelId="{5051F37E-9E6A-4B55-A551-09DBE913F3DE}" type="presOf" srcId="{93B7B3F1-0AAF-4EE3-8709-D442A4BC20B6}" destId="{CEF188A8-7118-4CB6-B6D5-EE424D45176B}" srcOrd="0" destOrd="0" presId="urn:microsoft.com/office/officeart/2005/8/layout/vList2"/>
    <dgm:cxn modelId="{21BB3BA5-CD05-4BA7-A3C4-D10EE628A606}" type="presOf" srcId="{8C1EDDA3-7154-46BA-BF57-7C45C0B33D8C}" destId="{76DDFFB4-5349-4D04-9047-04D85AF0892B}" srcOrd="0" destOrd="0" presId="urn:microsoft.com/office/officeart/2005/8/layout/vList2"/>
    <dgm:cxn modelId="{0C1E826F-A5FC-42F7-8D8F-722422C2F288}" srcId="{8C1EDDA3-7154-46BA-BF57-7C45C0B33D8C}" destId="{C7C92FF7-2394-46CE-AFC4-C4692925485F}" srcOrd="1" destOrd="0" parTransId="{ABB7DE82-8921-4A4D-8006-02CDC83175C1}" sibTransId="{D375CD82-B462-4BE0-940C-7B4BEF1439E7}"/>
    <dgm:cxn modelId="{30C1091C-736F-4D42-805C-55B6DB3CA2F8}" type="presOf" srcId="{51D31EF4-CAC2-48E6-9975-D33DC7B486B6}" destId="{095862D4-462A-489C-B45D-6607499AC375}" srcOrd="0" destOrd="0" presId="urn:microsoft.com/office/officeart/2005/8/layout/vList2"/>
    <dgm:cxn modelId="{509A1878-16EC-4EF8-AF5F-843615049578}" type="presParOf" srcId="{76DDFFB4-5349-4D04-9047-04D85AF0892B}" destId="{CEF188A8-7118-4CB6-B6D5-EE424D45176B}" srcOrd="0" destOrd="0" presId="urn:microsoft.com/office/officeart/2005/8/layout/vList2"/>
    <dgm:cxn modelId="{AE20D913-3925-4ACD-9D12-E77D4024D806}" type="presParOf" srcId="{76DDFFB4-5349-4D04-9047-04D85AF0892B}" destId="{150EDF68-2282-4E03-8F5F-59DA58A4F842}" srcOrd="1" destOrd="0" presId="urn:microsoft.com/office/officeart/2005/8/layout/vList2"/>
    <dgm:cxn modelId="{CD54B027-705A-491A-A845-86E46C8610E4}" type="presParOf" srcId="{76DDFFB4-5349-4D04-9047-04D85AF0892B}" destId="{B198E790-89FC-4BC1-AB32-2E6F1F85BCEE}" srcOrd="2" destOrd="0" presId="urn:microsoft.com/office/officeart/2005/8/layout/vList2"/>
    <dgm:cxn modelId="{BC82341E-35C9-410E-A0CE-B2276024FAC9}" type="presParOf" srcId="{76DDFFB4-5349-4D04-9047-04D85AF0892B}" destId="{354EDA60-D5F4-4142-9B4D-21A3FBAA65A4}" srcOrd="3" destOrd="0" presId="urn:microsoft.com/office/officeart/2005/8/layout/vList2"/>
    <dgm:cxn modelId="{AB02714F-3DB0-4675-BAD8-1BD0CAED7EC0}" type="presParOf" srcId="{76DDFFB4-5349-4D04-9047-04D85AF0892B}" destId="{095862D4-462A-489C-B45D-6607499AC37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A7F2242-2AB7-45CD-BA07-E0EB8881529B}" type="doc">
      <dgm:prSet loTypeId="urn:microsoft.com/office/officeart/2005/8/layout/vList2" loCatId="list" qsTypeId="urn:microsoft.com/office/officeart/2005/8/quickstyle/3d3" qsCatId="3D" csTypeId="urn:microsoft.com/office/officeart/2005/8/colors/accent1_2" csCatId="accent1"/>
      <dgm:spPr/>
      <dgm:t>
        <a:bodyPr/>
        <a:lstStyle/>
        <a:p>
          <a:endParaRPr lang="zh-CN" altLang="en-US"/>
        </a:p>
      </dgm:t>
    </dgm:pt>
    <dgm:pt modelId="{F6B55A6A-F8E1-43CD-BBF0-0A4C938682F1}">
      <dgm:prSet custT="1"/>
      <dgm:spPr/>
      <dgm:t>
        <a:bodyPr/>
        <a:lstStyle/>
        <a:p>
          <a:pPr rtl="0"/>
          <a:r>
            <a:rPr lang="zh-CN" altLang="en-US" sz="2400" b="1" smtClean="0"/>
            <a:t>在一个查询语句中同时涉及到两个或两个以上的表时，这种查询称之为连接查询（也称为多表查询）。在多表之间查询必须处理表与表之间的连接关系。</a:t>
          </a:r>
          <a:endParaRPr lang="zh-CN" altLang="en-US" sz="2400"/>
        </a:p>
      </dgm:t>
    </dgm:pt>
    <dgm:pt modelId="{8AAE1075-F8D2-4412-ACA3-A2F61543CB8D}" type="parTrans" cxnId="{9B131B27-203A-43A3-9978-7DE3A2F6F5EC}">
      <dgm:prSet/>
      <dgm:spPr/>
      <dgm:t>
        <a:bodyPr/>
        <a:lstStyle/>
        <a:p>
          <a:endParaRPr lang="zh-CN" altLang="en-US"/>
        </a:p>
      </dgm:t>
    </dgm:pt>
    <dgm:pt modelId="{D045E200-AA0C-4E00-87A8-771C7B8C58C2}" type="sibTrans" cxnId="{9B131B27-203A-43A3-9978-7DE3A2F6F5EC}">
      <dgm:prSet/>
      <dgm:spPr/>
      <dgm:t>
        <a:bodyPr/>
        <a:lstStyle/>
        <a:p>
          <a:endParaRPr lang="zh-CN" altLang="en-US"/>
        </a:p>
      </dgm:t>
    </dgm:pt>
    <dgm:pt modelId="{E024FA3C-E3F3-40EF-ADFC-86E0A9ACD5FC}" type="pres">
      <dgm:prSet presAssocID="{3A7F2242-2AB7-45CD-BA07-E0EB8881529B}" presName="linear" presStyleCnt="0">
        <dgm:presLayoutVars>
          <dgm:animLvl val="lvl"/>
          <dgm:resizeHandles val="exact"/>
        </dgm:presLayoutVars>
      </dgm:prSet>
      <dgm:spPr/>
      <dgm:t>
        <a:bodyPr/>
        <a:lstStyle/>
        <a:p>
          <a:endParaRPr lang="zh-CN" altLang="en-US"/>
        </a:p>
      </dgm:t>
    </dgm:pt>
    <dgm:pt modelId="{54654AA7-1BBC-4E09-A2D6-9D4909AAC3D2}" type="pres">
      <dgm:prSet presAssocID="{F6B55A6A-F8E1-43CD-BBF0-0A4C938682F1}" presName="parentText" presStyleLbl="node1" presStyleIdx="0" presStyleCnt="1">
        <dgm:presLayoutVars>
          <dgm:chMax val="0"/>
          <dgm:bulletEnabled val="1"/>
        </dgm:presLayoutVars>
      </dgm:prSet>
      <dgm:spPr/>
      <dgm:t>
        <a:bodyPr/>
        <a:lstStyle/>
        <a:p>
          <a:endParaRPr lang="zh-CN" altLang="en-US"/>
        </a:p>
      </dgm:t>
    </dgm:pt>
  </dgm:ptLst>
  <dgm:cxnLst>
    <dgm:cxn modelId="{9B131B27-203A-43A3-9978-7DE3A2F6F5EC}" srcId="{3A7F2242-2AB7-45CD-BA07-E0EB8881529B}" destId="{F6B55A6A-F8E1-43CD-BBF0-0A4C938682F1}" srcOrd="0" destOrd="0" parTransId="{8AAE1075-F8D2-4412-ACA3-A2F61543CB8D}" sibTransId="{D045E200-AA0C-4E00-87A8-771C7B8C58C2}"/>
    <dgm:cxn modelId="{F104B192-51F8-4D1B-BD23-FED7DF39CA6C}" type="presOf" srcId="{F6B55A6A-F8E1-43CD-BBF0-0A4C938682F1}" destId="{54654AA7-1BBC-4E09-A2D6-9D4909AAC3D2}" srcOrd="0" destOrd="0" presId="urn:microsoft.com/office/officeart/2005/8/layout/vList2"/>
    <dgm:cxn modelId="{077C651F-2ED6-4F77-8468-D42BCEF5A468}" type="presOf" srcId="{3A7F2242-2AB7-45CD-BA07-E0EB8881529B}" destId="{E024FA3C-E3F3-40EF-ADFC-86E0A9ACD5FC}" srcOrd="0" destOrd="0" presId="urn:microsoft.com/office/officeart/2005/8/layout/vList2"/>
    <dgm:cxn modelId="{0CE20D7A-7F99-41BA-8C53-A01A2FDBB17D}" type="presParOf" srcId="{E024FA3C-E3F3-40EF-ADFC-86E0A9ACD5FC}" destId="{54654AA7-1BBC-4E09-A2D6-9D4909AAC3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03A10-8150-41B3-8D0C-38C770115E1D}">
      <dsp:nvSpPr>
        <dsp:cNvPr id="0" name=""/>
        <dsp:cNvSpPr/>
      </dsp:nvSpPr>
      <dsp:spPr>
        <a:xfrm>
          <a:off x="-5047449" y="-773293"/>
          <a:ext cx="6011082" cy="6011082"/>
        </a:xfrm>
        <a:prstGeom prst="blockArc">
          <a:avLst>
            <a:gd name="adj1" fmla="val 18900000"/>
            <a:gd name="adj2" fmla="val 2700000"/>
            <a:gd name="adj3" fmla="val 359"/>
          </a:avLst>
        </a:pr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C90A4C6-3603-41D7-BFFB-7AED5E508F16}">
      <dsp:nvSpPr>
        <dsp:cNvPr id="0" name=""/>
        <dsp:cNvSpPr/>
      </dsp:nvSpPr>
      <dsp:spPr>
        <a:xfrm>
          <a:off x="504586" y="343230"/>
          <a:ext cx="7282773" cy="686818"/>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45162" tIns="71120" rIns="71120" bIns="71120" numCol="1" spcCol="1270" anchor="ctr" anchorCtr="0">
          <a:noAutofit/>
        </a:bodyPr>
        <a:lstStyle/>
        <a:p>
          <a:pPr lvl="0" algn="ctr" defTabSz="1244600" rtl="0">
            <a:lnSpc>
              <a:spcPct val="90000"/>
            </a:lnSpc>
            <a:spcBef>
              <a:spcPct val="0"/>
            </a:spcBef>
            <a:spcAft>
              <a:spcPct val="35000"/>
            </a:spcAft>
          </a:pPr>
          <a:r>
            <a:rPr lang="zh-CN" altLang="en-US" sz="2800" b="1" kern="1200" dirty="0" smtClean="0">
              <a:latin typeface="+mn-ea"/>
              <a:ea typeface="+mn-ea"/>
            </a:rPr>
            <a:t>数据库基础</a:t>
          </a:r>
          <a:endParaRPr lang="zh-CN" sz="2800" b="1" kern="1200" dirty="0">
            <a:latin typeface="+mn-ea"/>
            <a:ea typeface="+mn-ea"/>
          </a:endParaRPr>
        </a:p>
      </dsp:txBody>
      <dsp:txXfrm>
        <a:off x="504586" y="343230"/>
        <a:ext cx="7282773" cy="686818"/>
      </dsp:txXfrm>
    </dsp:sp>
    <dsp:sp modelId="{05A8255C-2FCA-4C58-BC27-36C6BE87C1AE}">
      <dsp:nvSpPr>
        <dsp:cNvPr id="0" name=""/>
        <dsp:cNvSpPr/>
      </dsp:nvSpPr>
      <dsp:spPr>
        <a:xfrm>
          <a:off x="75324" y="257378"/>
          <a:ext cx="858522" cy="858522"/>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B39F12A-CFAB-4C8A-A6D6-F278D76321F8}">
      <dsp:nvSpPr>
        <dsp:cNvPr id="0" name=""/>
        <dsp:cNvSpPr/>
      </dsp:nvSpPr>
      <dsp:spPr>
        <a:xfrm>
          <a:off x="898354" y="1373636"/>
          <a:ext cx="6889005" cy="686818"/>
        </a:xfrm>
        <a:prstGeom prst="rect">
          <a:avLst/>
        </a:prstGeom>
        <a:solidFill>
          <a:schemeClr val="accent3">
            <a:hueOff val="3750088"/>
            <a:satOff val="-5627"/>
            <a:lumOff val="-9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45162" tIns="71120" rIns="71120" bIns="71120" numCol="1" spcCol="1270" anchor="ctr" anchorCtr="0">
          <a:noAutofit/>
        </a:bodyPr>
        <a:lstStyle/>
        <a:p>
          <a:pPr lvl="0" algn="ctr" defTabSz="1244600" rtl="0">
            <a:lnSpc>
              <a:spcPct val="90000"/>
            </a:lnSpc>
            <a:spcBef>
              <a:spcPct val="0"/>
            </a:spcBef>
            <a:spcAft>
              <a:spcPct val="35000"/>
            </a:spcAft>
          </a:pPr>
          <a:r>
            <a:rPr lang="en-US" altLang="zh-CN" sz="2800" b="1" kern="1200" dirty="0" smtClean="0">
              <a:latin typeface="+mn-ea"/>
              <a:ea typeface="+mn-ea"/>
            </a:rPr>
            <a:t>MySQL</a:t>
          </a:r>
          <a:r>
            <a:rPr lang="zh-CN" altLang="en-US" sz="2800" b="1" kern="1200" dirty="0" smtClean="0">
              <a:latin typeface="+mn-ea"/>
              <a:ea typeface="+mn-ea"/>
            </a:rPr>
            <a:t>数据库</a:t>
          </a:r>
          <a:endParaRPr lang="zh-CN" sz="2800" b="1" kern="1200" dirty="0">
            <a:latin typeface="+mn-ea"/>
            <a:ea typeface="+mn-ea"/>
          </a:endParaRPr>
        </a:p>
      </dsp:txBody>
      <dsp:txXfrm>
        <a:off x="898354" y="1373636"/>
        <a:ext cx="6889005" cy="686818"/>
      </dsp:txXfrm>
    </dsp:sp>
    <dsp:sp modelId="{2013194A-AD15-44D5-A8B1-FE5DC9405137}">
      <dsp:nvSpPr>
        <dsp:cNvPr id="0" name=""/>
        <dsp:cNvSpPr/>
      </dsp:nvSpPr>
      <dsp:spPr>
        <a:xfrm>
          <a:off x="469093" y="1287783"/>
          <a:ext cx="858522" cy="858522"/>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F158AF2-5ABC-4D96-97A1-9A3A73DD4349}">
      <dsp:nvSpPr>
        <dsp:cNvPr id="0" name=""/>
        <dsp:cNvSpPr/>
      </dsp:nvSpPr>
      <dsp:spPr>
        <a:xfrm>
          <a:off x="898354" y="2404041"/>
          <a:ext cx="6889005" cy="686818"/>
        </a:xfrm>
        <a:prstGeom prst="rect">
          <a:avLst/>
        </a:prstGeom>
        <a:solidFill>
          <a:schemeClr val="accent3">
            <a:hueOff val="7500176"/>
            <a:satOff val="-11253"/>
            <a:lumOff val="-183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45162" tIns="71120" rIns="71120" bIns="71120" numCol="1" spcCol="1270" anchor="ctr" anchorCtr="0">
          <a:noAutofit/>
        </a:bodyPr>
        <a:lstStyle/>
        <a:p>
          <a:pPr lvl="0" algn="ctr" defTabSz="1244600" rtl="0">
            <a:lnSpc>
              <a:spcPct val="90000"/>
            </a:lnSpc>
            <a:spcBef>
              <a:spcPct val="0"/>
            </a:spcBef>
            <a:spcAft>
              <a:spcPct val="35000"/>
            </a:spcAft>
          </a:pPr>
          <a:r>
            <a:rPr lang="en-US" altLang="zh-CN" sz="2800" b="1" kern="1200" dirty="0" err="1" smtClean="0">
              <a:latin typeface="+mn-ea"/>
              <a:ea typeface="+mn-ea"/>
            </a:rPr>
            <a:t>Navicat</a:t>
          </a:r>
          <a:r>
            <a:rPr lang="zh-CN" altLang="en-US" sz="2800" b="1" kern="1200" dirty="0" smtClean="0">
              <a:latin typeface="+mn-ea"/>
              <a:ea typeface="+mn-ea"/>
            </a:rPr>
            <a:t>的使用</a:t>
          </a:r>
          <a:endParaRPr lang="zh-CN" sz="2800" b="1" kern="1200" dirty="0">
            <a:latin typeface="+mn-ea"/>
            <a:ea typeface="+mn-ea"/>
          </a:endParaRPr>
        </a:p>
      </dsp:txBody>
      <dsp:txXfrm>
        <a:off x="898354" y="2404041"/>
        <a:ext cx="6889005" cy="686818"/>
      </dsp:txXfrm>
    </dsp:sp>
    <dsp:sp modelId="{6BB835D2-551E-448C-B508-AEA7F4CA0C10}">
      <dsp:nvSpPr>
        <dsp:cNvPr id="0" name=""/>
        <dsp:cNvSpPr/>
      </dsp:nvSpPr>
      <dsp:spPr>
        <a:xfrm>
          <a:off x="469093" y="2318189"/>
          <a:ext cx="858522" cy="858522"/>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21DE416-DD2B-4DF8-BF33-D803A193E1E7}">
      <dsp:nvSpPr>
        <dsp:cNvPr id="0" name=""/>
        <dsp:cNvSpPr/>
      </dsp:nvSpPr>
      <dsp:spPr>
        <a:xfrm>
          <a:off x="504586" y="3434447"/>
          <a:ext cx="7282773" cy="686818"/>
        </a:xfrm>
        <a:prstGeom prst="rect">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45162" tIns="71120" rIns="71120" bIns="71120" numCol="1" spcCol="1270" anchor="ctr" anchorCtr="0">
          <a:noAutofit/>
        </a:bodyPr>
        <a:lstStyle/>
        <a:p>
          <a:pPr lvl="0" algn="ctr" defTabSz="1244600" rtl="0">
            <a:lnSpc>
              <a:spcPct val="90000"/>
            </a:lnSpc>
            <a:spcBef>
              <a:spcPct val="0"/>
            </a:spcBef>
            <a:spcAft>
              <a:spcPct val="35000"/>
            </a:spcAft>
          </a:pPr>
          <a:r>
            <a:rPr lang="zh-CN" altLang="en-US" sz="2800" b="1" kern="1200" dirty="0" smtClean="0">
              <a:latin typeface="+mn-ea"/>
              <a:ea typeface="+mn-ea"/>
            </a:rPr>
            <a:t>数据库设计军规</a:t>
          </a:r>
          <a:endParaRPr lang="zh-CN" sz="2800" b="1" kern="1200" dirty="0">
            <a:latin typeface="+mn-ea"/>
            <a:ea typeface="+mn-ea"/>
          </a:endParaRPr>
        </a:p>
      </dsp:txBody>
      <dsp:txXfrm>
        <a:off x="504586" y="3434447"/>
        <a:ext cx="7282773" cy="686818"/>
      </dsp:txXfrm>
    </dsp:sp>
    <dsp:sp modelId="{4159E841-A5D9-4598-B7CF-B284A0A06B85}">
      <dsp:nvSpPr>
        <dsp:cNvPr id="0" name=""/>
        <dsp:cNvSpPr/>
      </dsp:nvSpPr>
      <dsp:spPr>
        <a:xfrm>
          <a:off x="75324" y="3348595"/>
          <a:ext cx="858522" cy="858522"/>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D69CA-F2EA-40B6-8CE2-269A2B4DA59F}">
      <dsp:nvSpPr>
        <dsp:cNvPr id="0" name=""/>
        <dsp:cNvSpPr/>
      </dsp:nvSpPr>
      <dsp:spPr>
        <a:xfrm>
          <a:off x="0" y="21043"/>
          <a:ext cx="8949680" cy="87984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mn-ea"/>
              <a:ea typeface="+mn-ea"/>
            </a:rPr>
            <a:t>数据操纵语言（</a:t>
          </a:r>
          <a:r>
            <a:rPr lang="en-US" sz="2400" b="1" kern="1200" dirty="0" smtClean="0">
              <a:solidFill>
                <a:srgbClr val="FFFF00"/>
              </a:solidFill>
              <a:latin typeface="+mn-ea"/>
              <a:ea typeface="+mn-ea"/>
            </a:rPr>
            <a:t>D</a:t>
          </a:r>
          <a:r>
            <a:rPr lang="en-US" sz="2400" b="1" kern="1200" dirty="0" smtClean="0">
              <a:latin typeface="+mn-ea"/>
              <a:ea typeface="+mn-ea"/>
            </a:rPr>
            <a:t>ata </a:t>
          </a:r>
          <a:r>
            <a:rPr lang="en-US" sz="2400" b="1" kern="1200" dirty="0" smtClean="0">
              <a:solidFill>
                <a:srgbClr val="FFFF00"/>
              </a:solidFill>
              <a:latin typeface="+mn-ea"/>
              <a:ea typeface="+mn-ea"/>
            </a:rPr>
            <a:t>M</a:t>
          </a:r>
          <a:r>
            <a:rPr lang="en-US" sz="2400" b="1" kern="1200" dirty="0" smtClean="0">
              <a:latin typeface="+mn-ea"/>
              <a:ea typeface="+mn-ea"/>
            </a:rPr>
            <a:t>anipulation </a:t>
          </a:r>
          <a:r>
            <a:rPr lang="en-US" sz="2400" b="1" kern="1200" dirty="0" smtClean="0">
              <a:solidFill>
                <a:srgbClr val="FFFF00"/>
              </a:solidFill>
              <a:latin typeface="+mn-ea"/>
              <a:ea typeface="+mn-ea"/>
            </a:rPr>
            <a:t>L</a:t>
          </a:r>
          <a:r>
            <a:rPr lang="en-US" sz="2400" b="1" kern="1200" dirty="0" smtClean="0">
              <a:latin typeface="+mn-ea"/>
              <a:ea typeface="+mn-ea"/>
            </a:rPr>
            <a:t>anguage</a:t>
          </a:r>
          <a:r>
            <a:rPr lang="zh-CN" sz="2400" b="1" kern="1200" dirty="0" smtClean="0">
              <a:latin typeface="+mn-ea"/>
              <a:ea typeface="+mn-ea"/>
            </a:rPr>
            <a:t>）</a:t>
          </a:r>
          <a:endParaRPr lang="zh-CN" sz="2400" kern="1200" dirty="0">
            <a:latin typeface="+mn-ea"/>
            <a:ea typeface="+mn-ea"/>
          </a:endParaRPr>
        </a:p>
      </dsp:txBody>
      <dsp:txXfrm>
        <a:off x="42950" y="63993"/>
        <a:ext cx="8863780" cy="793940"/>
      </dsp:txXfrm>
    </dsp:sp>
    <dsp:sp modelId="{8CEC2F91-CBE0-4070-85BC-79DC17AA95D4}">
      <dsp:nvSpPr>
        <dsp:cNvPr id="0" name=""/>
        <dsp:cNvSpPr/>
      </dsp:nvSpPr>
      <dsp:spPr>
        <a:xfrm>
          <a:off x="0" y="1036244"/>
          <a:ext cx="8949680" cy="87984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latin typeface="+mn-ea"/>
              <a:ea typeface="+mn-ea"/>
            </a:rPr>
            <a:t>实现</a:t>
          </a:r>
          <a:r>
            <a:rPr lang="en-US" sz="2400" b="1" kern="1200" smtClean="0">
              <a:latin typeface="+mn-ea"/>
              <a:ea typeface="+mn-ea"/>
            </a:rPr>
            <a:t>SQL</a:t>
          </a:r>
          <a:r>
            <a:rPr lang="zh-CN" sz="2400" b="1" kern="1200" smtClean="0">
              <a:latin typeface="+mn-ea"/>
              <a:ea typeface="+mn-ea"/>
            </a:rPr>
            <a:t>对数据库中的数据进行增删改操作</a:t>
          </a:r>
          <a:endParaRPr lang="zh-CN" sz="2400" kern="1200">
            <a:latin typeface="+mn-ea"/>
            <a:ea typeface="+mn-ea"/>
          </a:endParaRPr>
        </a:p>
      </dsp:txBody>
      <dsp:txXfrm>
        <a:off x="42950" y="1079194"/>
        <a:ext cx="8863780" cy="793940"/>
      </dsp:txXfrm>
    </dsp:sp>
    <dsp:sp modelId="{9537E665-5107-4730-8D35-816831C9113F}">
      <dsp:nvSpPr>
        <dsp:cNvPr id="0" name=""/>
        <dsp:cNvSpPr/>
      </dsp:nvSpPr>
      <dsp:spPr>
        <a:xfrm>
          <a:off x="0" y="2051444"/>
          <a:ext cx="8949680" cy="87984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latin typeface="+mn-ea"/>
              <a:ea typeface="+mn-ea"/>
            </a:rPr>
            <a:t>核心动词有三个：</a:t>
          </a:r>
          <a:r>
            <a:rPr lang="en-US" sz="2400" b="1" kern="1200" smtClean="0">
              <a:latin typeface="+mn-ea"/>
              <a:ea typeface="+mn-ea"/>
            </a:rPr>
            <a:t>INSERT</a:t>
          </a:r>
          <a:r>
            <a:rPr lang="zh-CN" sz="2400" b="1" kern="1200" smtClean="0">
              <a:latin typeface="+mn-ea"/>
              <a:ea typeface="+mn-ea"/>
            </a:rPr>
            <a:t>、</a:t>
          </a:r>
          <a:r>
            <a:rPr lang="en-US" sz="2400" b="1" kern="1200" smtClean="0">
              <a:latin typeface="+mn-ea"/>
              <a:ea typeface="+mn-ea"/>
            </a:rPr>
            <a:t>UPDATE</a:t>
          </a:r>
          <a:r>
            <a:rPr lang="zh-CN" sz="2400" b="1" kern="1200" smtClean="0">
              <a:latin typeface="+mn-ea"/>
              <a:ea typeface="+mn-ea"/>
            </a:rPr>
            <a:t>、</a:t>
          </a:r>
          <a:r>
            <a:rPr lang="en-US" sz="2400" b="1" kern="1200" smtClean="0">
              <a:latin typeface="+mn-ea"/>
              <a:ea typeface="+mn-ea"/>
            </a:rPr>
            <a:t>DELETE</a:t>
          </a:r>
          <a:endParaRPr lang="zh-CN" sz="2400" kern="1200">
            <a:latin typeface="+mn-ea"/>
            <a:ea typeface="+mn-ea"/>
          </a:endParaRPr>
        </a:p>
      </dsp:txBody>
      <dsp:txXfrm>
        <a:off x="42950" y="2094394"/>
        <a:ext cx="8863780" cy="7939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82EEA-8319-4379-AE29-464263C8C499}">
      <dsp:nvSpPr>
        <dsp:cNvPr id="0" name=""/>
        <dsp:cNvSpPr/>
      </dsp:nvSpPr>
      <dsp:spPr>
        <a:xfrm>
          <a:off x="0" y="0"/>
          <a:ext cx="8820472" cy="12168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smtClean="0"/>
            <a:t>更新查询是一种特殊的查询方式，其目的不是为了进行数据的检索，而是为了有效的进行成批数据的有规律替换。</a:t>
          </a:r>
          <a:endParaRPr lang="zh-CN" altLang="en-US" sz="2400" kern="1200"/>
        </a:p>
      </dsp:txBody>
      <dsp:txXfrm>
        <a:off x="59399" y="59399"/>
        <a:ext cx="8701674" cy="10980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11F95-8F9E-453B-BE92-DBE15B91C1D7}">
      <dsp:nvSpPr>
        <dsp:cNvPr id="0" name=""/>
        <dsp:cNvSpPr/>
      </dsp:nvSpPr>
      <dsp:spPr>
        <a:xfrm>
          <a:off x="0" y="3667"/>
          <a:ext cx="8949680" cy="12168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t>将查询到的数据以追加的方式添加到指定表中。进行追加查询操作的时候要注意指定表中的主键。</a:t>
          </a:r>
          <a:endParaRPr lang="zh-CN" altLang="en-US" sz="2400" kern="1200" dirty="0"/>
        </a:p>
      </dsp:txBody>
      <dsp:txXfrm>
        <a:off x="59399" y="63066"/>
        <a:ext cx="8830882" cy="1098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11D75-5A23-474C-B89F-D9CD410F2D49}">
      <dsp:nvSpPr>
        <dsp:cNvPr id="0" name=""/>
        <dsp:cNvSpPr/>
      </dsp:nvSpPr>
      <dsp:spPr>
        <a:xfrm>
          <a:off x="0" y="3667"/>
          <a:ext cx="8949680" cy="121680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mn-ea"/>
              <a:ea typeface="+mn-ea"/>
            </a:rPr>
            <a:t>将指定表中满足条件的记录做成批删除操作。该操作不能恢复，所以在操作前尽量对原数据进行备份。</a:t>
          </a:r>
          <a:endParaRPr lang="zh-CN" sz="2400" kern="1200" dirty="0">
            <a:latin typeface="+mn-ea"/>
            <a:ea typeface="+mn-ea"/>
          </a:endParaRPr>
        </a:p>
      </dsp:txBody>
      <dsp:txXfrm>
        <a:off x="59399" y="63066"/>
        <a:ext cx="8830882" cy="10980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DFE40-9573-473D-9934-DDEF9BB0250B}">
      <dsp:nvSpPr>
        <dsp:cNvPr id="0" name=""/>
        <dsp:cNvSpPr/>
      </dsp:nvSpPr>
      <dsp:spPr>
        <a:xfrm>
          <a:off x="0" y="15303"/>
          <a:ext cx="8754616" cy="99216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mn-ea"/>
              <a:ea typeface="+mn-ea"/>
            </a:rPr>
            <a:t>数据定义语言（</a:t>
          </a:r>
          <a:r>
            <a:rPr lang="en-US" sz="2400" b="1" kern="1200" dirty="0" smtClean="0">
              <a:solidFill>
                <a:srgbClr val="FFFF00"/>
              </a:solidFill>
              <a:latin typeface="+mn-ea"/>
              <a:ea typeface="+mn-ea"/>
            </a:rPr>
            <a:t>D</a:t>
          </a:r>
          <a:r>
            <a:rPr lang="en-US" sz="2400" b="1" kern="1200" dirty="0" smtClean="0">
              <a:latin typeface="+mn-ea"/>
              <a:ea typeface="+mn-ea"/>
            </a:rPr>
            <a:t>ata </a:t>
          </a:r>
          <a:r>
            <a:rPr lang="en-US" sz="2400" b="1" kern="1200" dirty="0" smtClean="0">
              <a:solidFill>
                <a:srgbClr val="FFFF00"/>
              </a:solidFill>
              <a:latin typeface="+mn-ea"/>
              <a:ea typeface="+mn-ea"/>
            </a:rPr>
            <a:t>D</a:t>
          </a:r>
          <a:r>
            <a:rPr lang="en-US" sz="2400" b="1" kern="1200" dirty="0" smtClean="0">
              <a:latin typeface="+mn-ea"/>
              <a:ea typeface="+mn-ea"/>
            </a:rPr>
            <a:t>efinition </a:t>
          </a:r>
          <a:r>
            <a:rPr lang="en-US" sz="2400" b="1" kern="1200" dirty="0" smtClean="0">
              <a:solidFill>
                <a:srgbClr val="FFFF00"/>
              </a:solidFill>
              <a:latin typeface="+mn-ea"/>
              <a:ea typeface="+mn-ea"/>
            </a:rPr>
            <a:t>L</a:t>
          </a:r>
          <a:r>
            <a:rPr lang="en-US" sz="2400" b="1" kern="1200" dirty="0" smtClean="0">
              <a:latin typeface="+mn-ea"/>
              <a:ea typeface="+mn-ea"/>
            </a:rPr>
            <a:t>anguage</a:t>
          </a:r>
          <a:r>
            <a:rPr lang="zh-CN" sz="2400" b="1" kern="1200" dirty="0" smtClean="0">
              <a:latin typeface="+mn-ea"/>
              <a:ea typeface="+mn-ea"/>
            </a:rPr>
            <a:t>）</a:t>
          </a:r>
          <a:endParaRPr lang="zh-CN" sz="2400" kern="1200" dirty="0">
            <a:latin typeface="+mn-ea"/>
            <a:ea typeface="+mn-ea"/>
          </a:endParaRPr>
        </a:p>
      </dsp:txBody>
      <dsp:txXfrm>
        <a:off x="48433" y="63736"/>
        <a:ext cx="8657750" cy="895294"/>
      </dsp:txXfrm>
    </dsp:sp>
    <dsp:sp modelId="{308E2CF1-3167-49F3-86BB-DD5CFA82BBCA}">
      <dsp:nvSpPr>
        <dsp:cNvPr id="0" name=""/>
        <dsp:cNvSpPr/>
      </dsp:nvSpPr>
      <dsp:spPr>
        <a:xfrm>
          <a:off x="0" y="1160104"/>
          <a:ext cx="8754616" cy="99216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smtClean="0">
              <a:latin typeface="+mn-ea"/>
              <a:ea typeface="+mn-ea"/>
            </a:rPr>
            <a:t>实现</a:t>
          </a:r>
          <a:r>
            <a:rPr lang="en-US" altLang="zh-CN" sz="2400" b="1" kern="1200" smtClean="0">
              <a:latin typeface="+mn-ea"/>
              <a:ea typeface="+mn-ea"/>
            </a:rPr>
            <a:t>SQL</a:t>
          </a:r>
          <a:r>
            <a:rPr lang="zh-CN" altLang="en-US" sz="2400" b="1" kern="1200" smtClean="0">
              <a:latin typeface="+mn-ea"/>
              <a:ea typeface="+mn-ea"/>
            </a:rPr>
            <a:t>对数据库、数据表或索引进行创建、删除、更改操作</a:t>
          </a:r>
          <a:endParaRPr lang="zh-CN" altLang="en-US" sz="2400" kern="1200">
            <a:latin typeface="+mn-ea"/>
            <a:ea typeface="+mn-ea"/>
          </a:endParaRPr>
        </a:p>
      </dsp:txBody>
      <dsp:txXfrm>
        <a:off x="48433" y="1208537"/>
        <a:ext cx="8657750" cy="895294"/>
      </dsp:txXfrm>
    </dsp:sp>
    <dsp:sp modelId="{92DAE394-9130-4158-89DF-87D5A0EE5E90}">
      <dsp:nvSpPr>
        <dsp:cNvPr id="0" name=""/>
        <dsp:cNvSpPr/>
      </dsp:nvSpPr>
      <dsp:spPr>
        <a:xfrm>
          <a:off x="0" y="2304904"/>
          <a:ext cx="8754616" cy="99216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latin typeface="+mn-ea"/>
              <a:ea typeface="+mn-ea"/>
            </a:rPr>
            <a:t>核心动词有三个：</a:t>
          </a:r>
          <a:r>
            <a:rPr lang="en-US" sz="2400" b="1" kern="1200" smtClean="0">
              <a:latin typeface="+mn-ea"/>
              <a:ea typeface="+mn-ea"/>
            </a:rPr>
            <a:t>CREATE </a:t>
          </a:r>
          <a:r>
            <a:rPr lang="zh-CN" sz="2400" b="1" kern="1200" smtClean="0">
              <a:latin typeface="+mn-ea"/>
              <a:ea typeface="+mn-ea"/>
            </a:rPr>
            <a:t>、</a:t>
          </a:r>
          <a:r>
            <a:rPr lang="en-US" sz="2400" b="1" kern="1200" smtClean="0">
              <a:latin typeface="+mn-ea"/>
              <a:ea typeface="+mn-ea"/>
            </a:rPr>
            <a:t>ALTER </a:t>
          </a:r>
          <a:r>
            <a:rPr lang="zh-CN" sz="2400" b="1" kern="1200" smtClean="0">
              <a:latin typeface="+mn-ea"/>
              <a:ea typeface="+mn-ea"/>
            </a:rPr>
            <a:t>、</a:t>
          </a:r>
          <a:r>
            <a:rPr lang="en-US" sz="2400" b="1" kern="1200" smtClean="0">
              <a:latin typeface="+mn-ea"/>
              <a:ea typeface="+mn-ea"/>
            </a:rPr>
            <a:t>DROP</a:t>
          </a:r>
          <a:endParaRPr lang="zh-CN" sz="2400" kern="1200">
            <a:latin typeface="+mn-ea"/>
            <a:ea typeface="+mn-ea"/>
          </a:endParaRPr>
        </a:p>
      </dsp:txBody>
      <dsp:txXfrm>
        <a:off x="48433" y="2353337"/>
        <a:ext cx="8657750" cy="8952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53582-E471-434D-AAD7-5757CAF7AC99}">
      <dsp:nvSpPr>
        <dsp:cNvPr id="0" name=""/>
        <dsp:cNvSpPr/>
      </dsp:nvSpPr>
      <dsp:spPr>
        <a:xfrm>
          <a:off x="0" y="72008"/>
          <a:ext cx="8820596" cy="1406924"/>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mn-ea"/>
              <a:ea typeface="+mn-ea"/>
            </a:rPr>
            <a:t>JDBC(</a:t>
          </a:r>
          <a:r>
            <a:rPr lang="en-US" sz="2400" b="1" kern="1200" dirty="0" smtClean="0">
              <a:solidFill>
                <a:srgbClr val="FFFF00"/>
              </a:solidFill>
              <a:latin typeface="+mn-ea"/>
              <a:ea typeface="+mn-ea"/>
            </a:rPr>
            <a:t>J</a:t>
          </a:r>
          <a:r>
            <a:rPr lang="en-US" sz="2400" b="1" kern="1200" dirty="0" smtClean="0">
              <a:latin typeface="+mn-ea"/>
              <a:ea typeface="+mn-ea"/>
            </a:rPr>
            <a:t>ava </a:t>
          </a:r>
          <a:r>
            <a:rPr lang="en-US" sz="2400" b="1" kern="1200" dirty="0" err="1" smtClean="0">
              <a:solidFill>
                <a:srgbClr val="FFFF00"/>
              </a:solidFill>
              <a:latin typeface="+mn-ea"/>
              <a:ea typeface="+mn-ea"/>
            </a:rPr>
            <a:t>D</a:t>
          </a:r>
          <a:r>
            <a:rPr lang="en-US" sz="2400" b="1" kern="1200" dirty="0" err="1" smtClean="0">
              <a:latin typeface="+mn-ea"/>
              <a:ea typeface="+mn-ea"/>
            </a:rPr>
            <a:t>ata</a:t>
          </a:r>
          <a:r>
            <a:rPr lang="en-US" sz="2400" b="1" kern="1200" dirty="0" err="1" smtClean="0">
              <a:solidFill>
                <a:srgbClr val="FFFF00"/>
              </a:solidFill>
              <a:latin typeface="+mn-ea"/>
              <a:ea typeface="+mn-ea"/>
            </a:rPr>
            <a:t>B</a:t>
          </a:r>
          <a:r>
            <a:rPr lang="en-US" sz="2400" b="1" kern="1200" dirty="0" err="1" smtClean="0">
              <a:latin typeface="+mn-ea"/>
              <a:ea typeface="+mn-ea"/>
            </a:rPr>
            <a:t>ase</a:t>
          </a:r>
          <a:r>
            <a:rPr lang="en-US" sz="2400" b="1" kern="1200" dirty="0" smtClean="0">
              <a:latin typeface="+mn-ea"/>
              <a:ea typeface="+mn-ea"/>
            </a:rPr>
            <a:t> </a:t>
          </a:r>
          <a:r>
            <a:rPr lang="en-US" sz="2400" b="1" kern="1200" dirty="0" smtClean="0">
              <a:solidFill>
                <a:srgbClr val="FFFF00"/>
              </a:solidFill>
              <a:latin typeface="+mn-ea"/>
              <a:ea typeface="+mn-ea"/>
            </a:rPr>
            <a:t>C</a:t>
          </a:r>
          <a:r>
            <a:rPr lang="en-US" sz="2400" b="1" kern="1200" dirty="0" smtClean="0">
              <a:latin typeface="+mn-ea"/>
              <a:ea typeface="+mn-ea"/>
            </a:rPr>
            <a:t>onnectivity)</a:t>
          </a:r>
          <a:r>
            <a:rPr lang="zh-CN" sz="2400" b="1" kern="1200" dirty="0" smtClean="0">
              <a:latin typeface="+mn-ea"/>
              <a:ea typeface="+mn-ea"/>
            </a:rPr>
            <a:t>是</a:t>
          </a:r>
          <a:r>
            <a:rPr lang="en-US" sz="2400" b="1" kern="1200" dirty="0" smtClean="0">
              <a:latin typeface="+mn-ea"/>
              <a:ea typeface="+mn-ea"/>
            </a:rPr>
            <a:t>Java</a:t>
          </a:r>
          <a:r>
            <a:rPr lang="zh-CN" sz="2400" b="1" kern="1200" dirty="0" smtClean="0">
              <a:latin typeface="+mn-ea"/>
              <a:ea typeface="+mn-ea"/>
            </a:rPr>
            <a:t>环境中访问</a:t>
          </a:r>
          <a:r>
            <a:rPr lang="en-US" sz="2400" b="1" kern="1200" dirty="0" smtClean="0">
              <a:latin typeface="+mn-ea"/>
              <a:ea typeface="+mn-ea"/>
            </a:rPr>
            <a:t>SQL</a:t>
          </a:r>
          <a:r>
            <a:rPr lang="zh-CN" sz="2400" b="1" kern="1200" dirty="0" smtClean="0">
              <a:latin typeface="+mn-ea"/>
              <a:ea typeface="+mn-ea"/>
            </a:rPr>
            <a:t>数据库的一组</a:t>
          </a:r>
          <a:r>
            <a:rPr lang="en-US" sz="2400" b="1" kern="1200" dirty="0" smtClean="0">
              <a:latin typeface="+mn-ea"/>
              <a:ea typeface="+mn-ea"/>
            </a:rPr>
            <a:t>API</a:t>
          </a:r>
          <a:r>
            <a:rPr lang="zh-CN" sz="2400" b="1" kern="1200" dirty="0" smtClean="0">
              <a:latin typeface="+mn-ea"/>
              <a:ea typeface="+mn-ea"/>
            </a:rPr>
            <a:t>。它包括一些用</a:t>
          </a:r>
          <a:r>
            <a:rPr lang="en-US" sz="2400" b="1" kern="1200" dirty="0" smtClean="0">
              <a:latin typeface="+mn-ea"/>
              <a:ea typeface="+mn-ea"/>
            </a:rPr>
            <a:t>Java</a:t>
          </a:r>
          <a:r>
            <a:rPr lang="zh-CN" sz="2400" b="1" kern="1200" dirty="0" smtClean="0">
              <a:latin typeface="+mn-ea"/>
              <a:ea typeface="+mn-ea"/>
            </a:rPr>
            <a:t>语言编写的类和接口，能更方便地向任何关系型数据库发送</a:t>
          </a:r>
          <a:r>
            <a:rPr lang="en-US" sz="2400" b="1" kern="1200" dirty="0" smtClean="0">
              <a:latin typeface="+mn-ea"/>
              <a:ea typeface="+mn-ea"/>
            </a:rPr>
            <a:t>SQL</a:t>
          </a:r>
          <a:r>
            <a:rPr lang="zh-CN" sz="2400" b="1" kern="1200" dirty="0" smtClean="0">
              <a:latin typeface="+mn-ea"/>
              <a:ea typeface="+mn-ea"/>
            </a:rPr>
            <a:t>命令。 </a:t>
          </a:r>
          <a:endParaRPr lang="zh-CN" sz="2400" kern="1200" dirty="0">
            <a:latin typeface="+mn-ea"/>
            <a:ea typeface="+mn-ea"/>
          </a:endParaRPr>
        </a:p>
      </dsp:txBody>
      <dsp:txXfrm>
        <a:off x="68680" y="140688"/>
        <a:ext cx="8683236" cy="1269564"/>
      </dsp:txXfrm>
    </dsp:sp>
    <dsp:sp modelId="{C2466BB0-06E0-413E-90BF-DE8B983756BA}">
      <dsp:nvSpPr>
        <dsp:cNvPr id="0" name=""/>
        <dsp:cNvSpPr/>
      </dsp:nvSpPr>
      <dsp:spPr>
        <a:xfrm>
          <a:off x="0" y="1656179"/>
          <a:ext cx="8820596" cy="1028898"/>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mn-ea"/>
              <a:ea typeface="+mn-ea"/>
            </a:rPr>
            <a:t>JDBC</a:t>
          </a:r>
          <a:r>
            <a:rPr lang="zh-CN" sz="2400" b="1" kern="1200" dirty="0" smtClean="0">
              <a:latin typeface="+mn-ea"/>
              <a:ea typeface="+mn-ea"/>
            </a:rPr>
            <a:t>提供给程序员的编程接口由两部分组成</a:t>
          </a:r>
          <a:r>
            <a:rPr lang="en-US" altLang="zh-CN" sz="2400" b="1" kern="1200" dirty="0" smtClean="0">
              <a:latin typeface="+mn-ea"/>
              <a:ea typeface="+mn-ea"/>
            </a:rPr>
            <a:t>:</a:t>
          </a:r>
          <a:endParaRPr lang="zh-CN" sz="2400" kern="1200" dirty="0">
            <a:latin typeface="+mn-ea"/>
            <a:ea typeface="+mn-ea"/>
          </a:endParaRPr>
        </a:p>
      </dsp:txBody>
      <dsp:txXfrm>
        <a:off x="50227" y="1706406"/>
        <a:ext cx="8720142" cy="928444"/>
      </dsp:txXfrm>
    </dsp:sp>
    <dsp:sp modelId="{8304C8E0-E558-4428-8E70-29125C7816B0}">
      <dsp:nvSpPr>
        <dsp:cNvPr id="0" name=""/>
        <dsp:cNvSpPr/>
      </dsp:nvSpPr>
      <dsp:spPr>
        <a:xfrm>
          <a:off x="0" y="2774882"/>
          <a:ext cx="8820596" cy="121095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80054"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smtClean="0">
              <a:solidFill>
                <a:srgbClr val="003300"/>
              </a:solidFill>
              <a:latin typeface="+mn-ea"/>
              <a:ea typeface="+mn-ea"/>
            </a:rPr>
            <a:t>1</a:t>
          </a:r>
          <a:r>
            <a:rPr lang="zh-CN" sz="2400" b="1" kern="1200" smtClean="0">
              <a:solidFill>
                <a:srgbClr val="003300"/>
              </a:solidFill>
              <a:latin typeface="+mn-ea"/>
              <a:ea typeface="+mn-ea"/>
            </a:rPr>
            <a:t>、面向应用程序的编程接口</a:t>
          </a:r>
          <a:r>
            <a:rPr lang="en-US" sz="2400" b="1" kern="1200" smtClean="0">
              <a:solidFill>
                <a:srgbClr val="003300"/>
              </a:solidFill>
              <a:latin typeface="+mn-ea"/>
              <a:ea typeface="+mn-ea"/>
            </a:rPr>
            <a:t>JDBC API</a:t>
          </a:r>
          <a:r>
            <a:rPr lang="zh-CN" sz="2400" b="1" kern="1200" smtClean="0">
              <a:solidFill>
                <a:srgbClr val="003300"/>
              </a:solidFill>
              <a:latin typeface="+mn-ea"/>
              <a:ea typeface="+mn-ea"/>
            </a:rPr>
            <a:t>，供应用程序员使用。</a:t>
          </a:r>
          <a:endParaRPr lang="zh-CN" sz="2400" kern="1200" dirty="0">
            <a:solidFill>
              <a:srgbClr val="003300"/>
            </a:solidFill>
            <a:latin typeface="+mn-ea"/>
            <a:ea typeface="+mn-ea"/>
          </a:endParaRPr>
        </a:p>
        <a:p>
          <a:pPr marL="228600" lvl="1" indent="-228600" algn="l" defTabSz="1066800" rtl="0">
            <a:lnSpc>
              <a:spcPct val="90000"/>
            </a:lnSpc>
            <a:spcBef>
              <a:spcPct val="0"/>
            </a:spcBef>
            <a:spcAft>
              <a:spcPct val="20000"/>
            </a:spcAft>
            <a:buChar char="••"/>
          </a:pPr>
          <a:r>
            <a:rPr lang="en-US" sz="2400" b="1" kern="1200" dirty="0" smtClean="0">
              <a:solidFill>
                <a:srgbClr val="003300"/>
              </a:solidFill>
              <a:latin typeface="+mn-ea"/>
              <a:ea typeface="+mn-ea"/>
            </a:rPr>
            <a:t>2</a:t>
          </a:r>
          <a:r>
            <a:rPr lang="zh-CN" sz="2400" b="1" kern="1200" dirty="0" smtClean="0">
              <a:solidFill>
                <a:srgbClr val="003300"/>
              </a:solidFill>
              <a:latin typeface="+mn-ea"/>
              <a:ea typeface="+mn-ea"/>
            </a:rPr>
            <a:t>、支持底层开发的驱动程序接口</a:t>
          </a:r>
          <a:r>
            <a:rPr lang="en-US" sz="2400" b="1" kern="1200" dirty="0" smtClean="0">
              <a:solidFill>
                <a:srgbClr val="003300"/>
              </a:solidFill>
              <a:latin typeface="+mn-ea"/>
              <a:ea typeface="+mn-ea"/>
            </a:rPr>
            <a:t>JDBC Driver API</a:t>
          </a:r>
          <a:r>
            <a:rPr lang="zh-CN" sz="2400" b="1" kern="1200" dirty="0" smtClean="0">
              <a:solidFill>
                <a:srgbClr val="003300"/>
              </a:solidFill>
              <a:latin typeface="+mn-ea"/>
              <a:ea typeface="+mn-ea"/>
            </a:rPr>
            <a:t>，供数据库厂商或驱动程序生产厂商开发</a:t>
          </a:r>
          <a:r>
            <a:rPr lang="en-US" sz="2400" b="1" kern="1200" dirty="0" smtClean="0">
              <a:solidFill>
                <a:srgbClr val="003300"/>
              </a:solidFill>
              <a:latin typeface="+mn-ea"/>
              <a:ea typeface="+mn-ea"/>
            </a:rPr>
            <a:t>JDBC</a:t>
          </a:r>
          <a:r>
            <a:rPr lang="zh-CN" sz="2400" b="1" kern="1200" dirty="0" smtClean="0">
              <a:solidFill>
                <a:srgbClr val="003300"/>
              </a:solidFill>
              <a:latin typeface="+mn-ea"/>
              <a:ea typeface="+mn-ea"/>
            </a:rPr>
            <a:t>驱动程序用。</a:t>
          </a:r>
          <a:endParaRPr lang="zh-CN" sz="2400" kern="1200" dirty="0">
            <a:solidFill>
              <a:srgbClr val="003300"/>
            </a:solidFill>
            <a:latin typeface="+mn-ea"/>
            <a:ea typeface="+mn-ea"/>
          </a:endParaRPr>
        </a:p>
      </dsp:txBody>
      <dsp:txXfrm>
        <a:off x="0" y="2774882"/>
        <a:ext cx="8820596" cy="1210950"/>
      </dsp:txXfrm>
    </dsp:sp>
    <dsp:sp modelId="{969DBD35-4D29-448D-85D4-2BEAAA395C0E}">
      <dsp:nvSpPr>
        <dsp:cNvPr id="0" name=""/>
        <dsp:cNvSpPr/>
      </dsp:nvSpPr>
      <dsp:spPr>
        <a:xfrm>
          <a:off x="0" y="4065682"/>
          <a:ext cx="8820596" cy="1406924"/>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latin typeface="+mn-ea"/>
              <a:ea typeface="+mn-ea"/>
            </a:rPr>
            <a:t>当前流行的大多数数据库系统都推出了自己的</a:t>
          </a:r>
          <a:r>
            <a:rPr lang="en-US" sz="2400" b="1" kern="1200" smtClean="0">
              <a:latin typeface="+mn-ea"/>
              <a:ea typeface="+mn-ea"/>
            </a:rPr>
            <a:t>JDBC</a:t>
          </a:r>
          <a:r>
            <a:rPr lang="zh-CN" sz="2400" b="1" kern="1200" smtClean="0">
              <a:latin typeface="+mn-ea"/>
              <a:ea typeface="+mn-ea"/>
            </a:rPr>
            <a:t>驱动程序。</a:t>
          </a:r>
          <a:endParaRPr lang="zh-CN" sz="2400" kern="1200">
            <a:latin typeface="+mn-ea"/>
            <a:ea typeface="+mn-ea"/>
          </a:endParaRPr>
        </a:p>
      </dsp:txBody>
      <dsp:txXfrm>
        <a:off x="68680" y="4134362"/>
        <a:ext cx="8683236" cy="126956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49D8E-0727-465D-9D71-742C521C98FE}">
      <dsp:nvSpPr>
        <dsp:cNvPr id="0" name=""/>
        <dsp:cNvSpPr/>
      </dsp:nvSpPr>
      <dsp:spPr>
        <a:xfrm rot="4396374">
          <a:off x="1624460" y="1117664"/>
          <a:ext cx="4848602" cy="3381295"/>
        </a:xfrm>
        <a:prstGeom prst="swooshArrow">
          <a:avLst>
            <a:gd name="adj1" fmla="val 16310"/>
            <a:gd name="adj2" fmla="val 313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C527CB3-3902-436E-AFBE-F07CB3254FF3}">
      <dsp:nvSpPr>
        <dsp:cNvPr id="0" name=""/>
        <dsp:cNvSpPr/>
      </dsp:nvSpPr>
      <dsp:spPr>
        <a:xfrm>
          <a:off x="3277038" y="1451335"/>
          <a:ext cx="122442" cy="122442"/>
        </a:xfrm>
        <a:prstGeom prst="ellipse">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A529A23-C91C-4239-A501-A1DDDB46359E}">
      <dsp:nvSpPr>
        <dsp:cNvPr id="0" name=""/>
        <dsp:cNvSpPr/>
      </dsp:nvSpPr>
      <dsp:spPr>
        <a:xfrm>
          <a:off x="3863975" y="1861910"/>
          <a:ext cx="122442" cy="122442"/>
        </a:xfrm>
        <a:prstGeom prst="ellipse">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AC75588-F274-417F-81DF-1AE65B8C5C9C}">
      <dsp:nvSpPr>
        <dsp:cNvPr id="0" name=""/>
        <dsp:cNvSpPr/>
      </dsp:nvSpPr>
      <dsp:spPr>
        <a:xfrm>
          <a:off x="4358238" y="2340447"/>
          <a:ext cx="122442" cy="122442"/>
        </a:xfrm>
        <a:prstGeom prst="ellipse">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810DFD7-5213-4C71-826B-355351088DFF}">
      <dsp:nvSpPr>
        <dsp:cNvPr id="0" name=""/>
        <dsp:cNvSpPr/>
      </dsp:nvSpPr>
      <dsp:spPr>
        <a:xfrm>
          <a:off x="71552" y="0"/>
          <a:ext cx="3287790" cy="898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b" anchorCtr="0">
          <a:noAutofit/>
        </a:bodyPr>
        <a:lstStyle/>
        <a:p>
          <a:pPr lvl="0" algn="l" defTabSz="889000" rtl="0">
            <a:lnSpc>
              <a:spcPct val="90000"/>
            </a:lnSpc>
            <a:spcBef>
              <a:spcPct val="0"/>
            </a:spcBef>
            <a:spcAft>
              <a:spcPct val="35000"/>
            </a:spcAft>
          </a:pPr>
          <a:r>
            <a:rPr lang="en-US" altLang="zh-CN" sz="2000" b="1" kern="1200" smtClean="0">
              <a:solidFill>
                <a:srgbClr val="003300"/>
              </a:solidFill>
              <a:latin typeface="+mn-ea"/>
              <a:ea typeface="+mn-ea"/>
            </a:rPr>
            <a:t>1</a:t>
          </a:r>
          <a:r>
            <a:rPr lang="zh-CN" altLang="en-US" sz="2000" b="1" kern="1200" smtClean="0">
              <a:solidFill>
                <a:srgbClr val="003300"/>
              </a:solidFill>
              <a:latin typeface="+mn-ea"/>
              <a:ea typeface="+mn-ea"/>
            </a:rPr>
            <a:t>、</a:t>
          </a:r>
          <a:r>
            <a:rPr lang="zh-CN" sz="2000" b="1" kern="1200" smtClean="0">
              <a:solidFill>
                <a:srgbClr val="003300"/>
              </a:solidFill>
              <a:latin typeface="+mn-ea"/>
              <a:ea typeface="+mn-ea"/>
            </a:rPr>
            <a:t>加载</a:t>
          </a:r>
          <a:r>
            <a:rPr lang="en-US" sz="2000" b="1" kern="1200" smtClean="0">
              <a:solidFill>
                <a:srgbClr val="003300"/>
              </a:solidFill>
              <a:latin typeface="+mn-ea"/>
              <a:ea typeface="+mn-ea"/>
            </a:rPr>
            <a:t>JDBC</a:t>
          </a:r>
          <a:r>
            <a:rPr lang="zh-CN" sz="2000" b="1" kern="1200" smtClean="0">
              <a:solidFill>
                <a:srgbClr val="003300"/>
              </a:solidFill>
              <a:latin typeface="+mn-ea"/>
              <a:ea typeface="+mn-ea"/>
            </a:rPr>
            <a:t>驱动程序</a:t>
          </a:r>
          <a:endParaRPr lang="zh-CN" sz="2000" kern="1200" dirty="0">
            <a:solidFill>
              <a:srgbClr val="003300"/>
            </a:solidFill>
            <a:latin typeface="+mn-ea"/>
            <a:ea typeface="+mn-ea"/>
          </a:endParaRPr>
        </a:p>
      </dsp:txBody>
      <dsp:txXfrm>
        <a:off x="71552" y="0"/>
        <a:ext cx="3287790" cy="898659"/>
      </dsp:txXfrm>
    </dsp:sp>
    <dsp:sp modelId="{853CC9F6-6F77-4763-B770-33CBEE7DC250}">
      <dsp:nvSpPr>
        <dsp:cNvPr id="0" name=""/>
        <dsp:cNvSpPr/>
      </dsp:nvSpPr>
      <dsp:spPr>
        <a:xfrm>
          <a:off x="3469209" y="901540"/>
          <a:ext cx="3459840" cy="898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rtl="0">
            <a:lnSpc>
              <a:spcPct val="90000"/>
            </a:lnSpc>
            <a:spcBef>
              <a:spcPct val="0"/>
            </a:spcBef>
            <a:spcAft>
              <a:spcPct val="35000"/>
            </a:spcAft>
          </a:pPr>
          <a:r>
            <a:rPr lang="en-US" altLang="zh-CN" sz="2000" b="1" kern="1200" smtClean="0">
              <a:solidFill>
                <a:srgbClr val="003300"/>
              </a:solidFill>
              <a:latin typeface="+mn-ea"/>
              <a:ea typeface="+mn-ea"/>
            </a:rPr>
            <a:t>2</a:t>
          </a:r>
          <a:r>
            <a:rPr lang="zh-CN" altLang="en-US" sz="2000" b="1" kern="1200" smtClean="0">
              <a:solidFill>
                <a:srgbClr val="003300"/>
              </a:solidFill>
              <a:latin typeface="+mn-ea"/>
              <a:ea typeface="+mn-ea"/>
            </a:rPr>
            <a:t>、提供</a:t>
          </a:r>
          <a:r>
            <a:rPr lang="en-US" altLang="zh-CN" sz="2000" b="1" kern="1200" smtClean="0">
              <a:solidFill>
                <a:srgbClr val="003300"/>
              </a:solidFill>
              <a:latin typeface="+mn-ea"/>
              <a:ea typeface="+mn-ea"/>
            </a:rPr>
            <a:t>JDBC</a:t>
          </a:r>
          <a:r>
            <a:rPr lang="zh-CN" altLang="en-US" sz="2000" b="1" kern="1200" smtClean="0">
              <a:solidFill>
                <a:srgbClr val="003300"/>
              </a:solidFill>
              <a:latin typeface="+mn-ea"/>
              <a:ea typeface="+mn-ea"/>
            </a:rPr>
            <a:t>的</a:t>
          </a:r>
          <a:r>
            <a:rPr lang="en-US" altLang="zh-CN" sz="2000" b="1" kern="1200" smtClean="0">
              <a:solidFill>
                <a:srgbClr val="003300"/>
              </a:solidFill>
              <a:latin typeface="+mn-ea"/>
              <a:ea typeface="+mn-ea"/>
            </a:rPr>
            <a:t>URL</a:t>
          </a:r>
          <a:endParaRPr lang="zh-CN" altLang="en-US" sz="2000" kern="1200" dirty="0">
            <a:solidFill>
              <a:srgbClr val="003300"/>
            </a:solidFill>
            <a:latin typeface="+mn-ea"/>
            <a:ea typeface="+mn-ea"/>
          </a:endParaRPr>
        </a:p>
      </dsp:txBody>
      <dsp:txXfrm>
        <a:off x="3469209" y="901540"/>
        <a:ext cx="3459840" cy="898659"/>
      </dsp:txXfrm>
    </dsp:sp>
    <dsp:sp modelId="{057A466B-DE61-4491-99A6-057D78B58CD7}">
      <dsp:nvSpPr>
        <dsp:cNvPr id="0" name=""/>
        <dsp:cNvSpPr/>
      </dsp:nvSpPr>
      <dsp:spPr>
        <a:xfrm>
          <a:off x="1181753" y="1800204"/>
          <a:ext cx="2562223" cy="610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rtl="0">
            <a:lnSpc>
              <a:spcPct val="90000"/>
            </a:lnSpc>
            <a:spcBef>
              <a:spcPct val="0"/>
            </a:spcBef>
            <a:spcAft>
              <a:spcPct val="35000"/>
            </a:spcAft>
          </a:pPr>
          <a:r>
            <a:rPr lang="en-US" altLang="zh-CN" sz="2000" b="1" kern="1200" smtClean="0">
              <a:solidFill>
                <a:srgbClr val="003300"/>
              </a:solidFill>
              <a:latin typeface="+mn-ea"/>
              <a:ea typeface="+mn-ea"/>
            </a:rPr>
            <a:t>3</a:t>
          </a:r>
          <a:r>
            <a:rPr lang="zh-CN" altLang="en-US" sz="2000" b="1" kern="1200" smtClean="0">
              <a:solidFill>
                <a:srgbClr val="003300"/>
              </a:solidFill>
              <a:latin typeface="+mn-ea"/>
              <a:ea typeface="+mn-ea"/>
            </a:rPr>
            <a:t>、与数据库建立连接</a:t>
          </a:r>
          <a:endParaRPr lang="zh-CN" altLang="en-US" sz="2000" kern="1200" dirty="0">
            <a:solidFill>
              <a:srgbClr val="003300"/>
            </a:solidFill>
            <a:latin typeface="+mn-ea"/>
            <a:ea typeface="+mn-ea"/>
          </a:endParaRPr>
        </a:p>
      </dsp:txBody>
      <dsp:txXfrm>
        <a:off x="1181753" y="1800204"/>
        <a:ext cx="2562223" cy="610639"/>
      </dsp:txXfrm>
    </dsp:sp>
    <dsp:sp modelId="{CACABD1F-6451-416F-9829-83EA3423CE16}">
      <dsp:nvSpPr>
        <dsp:cNvPr id="0" name=""/>
        <dsp:cNvSpPr/>
      </dsp:nvSpPr>
      <dsp:spPr>
        <a:xfrm>
          <a:off x="4785775" y="2869533"/>
          <a:ext cx="122442" cy="122442"/>
        </a:xfrm>
        <a:prstGeom prst="ellipse">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3EE43E0-35F1-4D15-B5F8-0D736B4F08B7}">
      <dsp:nvSpPr>
        <dsp:cNvPr id="0" name=""/>
        <dsp:cNvSpPr/>
      </dsp:nvSpPr>
      <dsp:spPr>
        <a:xfrm>
          <a:off x="4692220" y="2053666"/>
          <a:ext cx="2961314" cy="610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rtl="0">
            <a:lnSpc>
              <a:spcPct val="90000"/>
            </a:lnSpc>
            <a:spcBef>
              <a:spcPct val="0"/>
            </a:spcBef>
            <a:spcAft>
              <a:spcPct val="35000"/>
            </a:spcAft>
          </a:pPr>
          <a:r>
            <a:rPr lang="en-US" sz="2000" b="1" kern="1200" smtClean="0">
              <a:solidFill>
                <a:srgbClr val="003300"/>
              </a:solidFill>
              <a:latin typeface="+mn-ea"/>
              <a:ea typeface="+mn-ea"/>
            </a:rPr>
            <a:t>4</a:t>
          </a:r>
          <a:r>
            <a:rPr lang="zh-CN" altLang="en-US" sz="2000" b="1" kern="1200" smtClean="0">
              <a:solidFill>
                <a:srgbClr val="003300"/>
              </a:solidFill>
              <a:latin typeface="+mn-ea"/>
              <a:ea typeface="+mn-ea"/>
            </a:rPr>
            <a:t>、创建</a:t>
          </a:r>
          <a:r>
            <a:rPr lang="en-US" altLang="zh-CN" sz="2000" b="1" kern="1200" smtClean="0">
              <a:solidFill>
                <a:srgbClr val="003300"/>
              </a:solidFill>
              <a:latin typeface="+mn-ea"/>
              <a:ea typeface="+mn-ea"/>
            </a:rPr>
            <a:t>Statement</a:t>
          </a:r>
          <a:r>
            <a:rPr lang="zh-CN" altLang="en-US" sz="2000" b="1" kern="1200" smtClean="0">
              <a:solidFill>
                <a:srgbClr val="003300"/>
              </a:solidFill>
              <a:latin typeface="+mn-ea"/>
              <a:ea typeface="+mn-ea"/>
            </a:rPr>
            <a:t>实例</a:t>
          </a:r>
          <a:endParaRPr lang="zh-CN" sz="2000" kern="1200" dirty="0">
            <a:solidFill>
              <a:srgbClr val="003300"/>
            </a:solidFill>
            <a:latin typeface="+mn-ea"/>
            <a:ea typeface="+mn-ea"/>
          </a:endParaRPr>
        </a:p>
      </dsp:txBody>
      <dsp:txXfrm>
        <a:off x="4692220" y="2053666"/>
        <a:ext cx="2961314" cy="610630"/>
      </dsp:txXfrm>
    </dsp:sp>
    <dsp:sp modelId="{9A23D277-C089-4602-B822-8F2B78F6DBD3}">
      <dsp:nvSpPr>
        <dsp:cNvPr id="0" name=""/>
        <dsp:cNvSpPr/>
      </dsp:nvSpPr>
      <dsp:spPr>
        <a:xfrm>
          <a:off x="1316832" y="2808312"/>
          <a:ext cx="3637311" cy="610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rtl="0">
            <a:lnSpc>
              <a:spcPct val="90000"/>
            </a:lnSpc>
            <a:spcBef>
              <a:spcPct val="0"/>
            </a:spcBef>
            <a:spcAft>
              <a:spcPct val="35000"/>
            </a:spcAft>
          </a:pPr>
          <a:r>
            <a:rPr lang="en-US" altLang="zh-CN" sz="2000" b="1" kern="1200" smtClean="0">
              <a:solidFill>
                <a:srgbClr val="003300"/>
              </a:solidFill>
              <a:latin typeface="+mn-ea"/>
              <a:ea typeface="+mn-ea"/>
            </a:rPr>
            <a:t>5</a:t>
          </a:r>
          <a:r>
            <a:rPr lang="zh-CN" altLang="en-US" sz="2000" b="1" kern="1200" smtClean="0">
              <a:solidFill>
                <a:srgbClr val="003300"/>
              </a:solidFill>
              <a:latin typeface="+mn-ea"/>
              <a:ea typeface="+mn-ea"/>
            </a:rPr>
            <a:t>、执行</a:t>
          </a:r>
          <a:r>
            <a:rPr lang="en-US" sz="2000" b="1" kern="1200" smtClean="0">
              <a:solidFill>
                <a:srgbClr val="003300"/>
              </a:solidFill>
              <a:latin typeface="+mn-ea"/>
              <a:ea typeface="+mn-ea"/>
            </a:rPr>
            <a:t>SQL</a:t>
          </a:r>
          <a:r>
            <a:rPr lang="zh-CN" sz="2000" b="1" kern="1200" smtClean="0">
              <a:solidFill>
                <a:srgbClr val="003300"/>
              </a:solidFill>
              <a:latin typeface="+mn-ea"/>
              <a:ea typeface="+mn-ea"/>
            </a:rPr>
            <a:t>语句并返回结果</a:t>
          </a:r>
          <a:endParaRPr lang="zh-CN" sz="2000" kern="1200" dirty="0">
            <a:solidFill>
              <a:srgbClr val="003300"/>
            </a:solidFill>
            <a:latin typeface="+mn-ea"/>
            <a:ea typeface="+mn-ea"/>
          </a:endParaRPr>
        </a:p>
      </dsp:txBody>
      <dsp:txXfrm>
        <a:off x="1316832" y="2808312"/>
        <a:ext cx="3637311" cy="610621"/>
      </dsp:txXfrm>
    </dsp:sp>
    <dsp:sp modelId="{5DED5CE1-6571-4B12-9F1A-62B5DCCF7C84}">
      <dsp:nvSpPr>
        <dsp:cNvPr id="0" name=""/>
        <dsp:cNvSpPr/>
      </dsp:nvSpPr>
      <dsp:spPr>
        <a:xfrm>
          <a:off x="5130523" y="3409290"/>
          <a:ext cx="122442" cy="122442"/>
        </a:xfrm>
        <a:prstGeom prst="ellipse">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52F5DE6-860D-488F-9D0C-404C62E9ECC4}">
      <dsp:nvSpPr>
        <dsp:cNvPr id="0" name=""/>
        <dsp:cNvSpPr/>
      </dsp:nvSpPr>
      <dsp:spPr>
        <a:xfrm>
          <a:off x="5565310" y="3130903"/>
          <a:ext cx="3138615" cy="685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rtl="0">
            <a:lnSpc>
              <a:spcPct val="90000"/>
            </a:lnSpc>
            <a:spcBef>
              <a:spcPct val="0"/>
            </a:spcBef>
            <a:spcAft>
              <a:spcPct val="35000"/>
            </a:spcAft>
          </a:pPr>
          <a:r>
            <a:rPr lang="en-US" sz="2000" b="1" kern="1200" smtClean="0">
              <a:solidFill>
                <a:srgbClr val="003300"/>
              </a:solidFill>
              <a:latin typeface="+mn-ea"/>
              <a:ea typeface="+mn-ea"/>
            </a:rPr>
            <a:t>6</a:t>
          </a:r>
          <a:r>
            <a:rPr lang="zh-CN" altLang="en-US" sz="2000" b="1" kern="1200" smtClean="0">
              <a:solidFill>
                <a:srgbClr val="003300"/>
              </a:solidFill>
              <a:latin typeface="+mn-ea"/>
              <a:ea typeface="+mn-ea"/>
            </a:rPr>
            <a:t>、</a:t>
          </a:r>
          <a:r>
            <a:rPr lang="zh-CN" sz="2000" b="1" kern="1200" smtClean="0">
              <a:solidFill>
                <a:srgbClr val="003300"/>
              </a:solidFill>
              <a:latin typeface="+mn-ea"/>
              <a:ea typeface="+mn-ea"/>
            </a:rPr>
            <a:t>处理数据库返回的结果</a:t>
          </a:r>
          <a:endParaRPr lang="zh-CN" sz="2000" kern="1200" dirty="0">
            <a:solidFill>
              <a:srgbClr val="003300"/>
            </a:solidFill>
            <a:latin typeface="+mn-ea"/>
            <a:ea typeface="+mn-ea"/>
          </a:endParaRPr>
        </a:p>
      </dsp:txBody>
      <dsp:txXfrm>
        <a:off x="5565310" y="3130903"/>
        <a:ext cx="3138615" cy="685524"/>
      </dsp:txXfrm>
    </dsp:sp>
    <dsp:sp modelId="{24CCF2BB-BE2D-4CCA-AD8B-1E469585EBE1}">
      <dsp:nvSpPr>
        <dsp:cNvPr id="0" name=""/>
        <dsp:cNvSpPr/>
      </dsp:nvSpPr>
      <dsp:spPr>
        <a:xfrm>
          <a:off x="4917228" y="4824536"/>
          <a:ext cx="2576685" cy="397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lvl="0" algn="l" defTabSz="889000" rtl="0">
            <a:lnSpc>
              <a:spcPct val="90000"/>
            </a:lnSpc>
            <a:spcBef>
              <a:spcPct val="0"/>
            </a:spcBef>
            <a:spcAft>
              <a:spcPct val="35000"/>
            </a:spcAft>
          </a:pPr>
          <a:r>
            <a:rPr lang="en-US" altLang="zh-CN" sz="2000" b="1" kern="1200" smtClean="0">
              <a:solidFill>
                <a:srgbClr val="003300"/>
              </a:solidFill>
              <a:latin typeface="+mn-ea"/>
              <a:ea typeface="+mn-ea"/>
            </a:rPr>
            <a:t>7</a:t>
          </a:r>
          <a:r>
            <a:rPr lang="zh-CN" altLang="en-US" sz="2000" b="1" kern="1200" smtClean="0">
              <a:solidFill>
                <a:srgbClr val="003300"/>
              </a:solidFill>
              <a:latin typeface="+mn-ea"/>
              <a:ea typeface="+mn-ea"/>
            </a:rPr>
            <a:t>、关闭连接</a:t>
          </a:r>
          <a:endParaRPr lang="zh-CN" altLang="en-US" sz="2000" kern="1200" dirty="0">
            <a:solidFill>
              <a:srgbClr val="003300"/>
            </a:solidFill>
            <a:latin typeface="+mn-ea"/>
            <a:ea typeface="+mn-ea"/>
          </a:endParaRPr>
        </a:p>
      </dsp:txBody>
      <dsp:txXfrm>
        <a:off x="4917228" y="4824536"/>
        <a:ext cx="2576685" cy="39749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023E7-83C8-45E0-9557-F689A7ACDA65}">
      <dsp:nvSpPr>
        <dsp:cNvPr id="0" name=""/>
        <dsp:cNvSpPr/>
      </dsp:nvSpPr>
      <dsp:spPr>
        <a:xfrm>
          <a:off x="0" y="29739"/>
          <a:ext cx="8949680" cy="117936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600"/>
            </a:spcAft>
          </a:pPr>
          <a:r>
            <a:rPr lang="zh-CN" altLang="en-US" sz="2400" b="1" kern="1200" dirty="0" smtClean="0">
              <a:solidFill>
                <a:schemeClr val="bg1"/>
              </a:solidFill>
              <a:latin typeface="+mn-ea"/>
              <a:ea typeface="+mn-ea"/>
            </a:rPr>
            <a:t>首先下载</a:t>
          </a:r>
          <a:r>
            <a:rPr lang="en-US" altLang="zh-CN" sz="2400" b="1" kern="1200" dirty="0" smtClean="0">
              <a:solidFill>
                <a:srgbClr val="FFFF00"/>
              </a:solidFill>
              <a:latin typeface="+mn-ea"/>
              <a:ea typeface="+mn-ea"/>
            </a:rPr>
            <a:t>mysql-connector-java-*.jar</a:t>
          </a:r>
          <a:r>
            <a:rPr lang="zh-CN" altLang="en-US" sz="2400" b="1" kern="1200" dirty="0" smtClean="0">
              <a:latin typeface="+mn-ea"/>
              <a:ea typeface="+mn-ea"/>
            </a:rPr>
            <a:t>到本地</a:t>
          </a:r>
          <a:endParaRPr lang="zh-CN" sz="2400" kern="1200" dirty="0">
            <a:latin typeface="+mn-ea"/>
            <a:ea typeface="+mn-ea"/>
          </a:endParaRPr>
        </a:p>
      </dsp:txBody>
      <dsp:txXfrm>
        <a:off x="57572" y="87311"/>
        <a:ext cx="8834536" cy="1064216"/>
      </dsp:txXfrm>
    </dsp:sp>
    <dsp:sp modelId="{00046034-CCAE-4A5F-98C0-CDBA315EEA77}">
      <dsp:nvSpPr>
        <dsp:cNvPr id="0" name=""/>
        <dsp:cNvSpPr/>
      </dsp:nvSpPr>
      <dsp:spPr>
        <a:xfrm>
          <a:off x="0" y="1390539"/>
          <a:ext cx="8949680" cy="117936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600"/>
            </a:spcAft>
          </a:pPr>
          <a:r>
            <a:rPr lang="zh-CN" altLang="en-US" sz="2400" b="1" kern="1200" dirty="0" smtClean="0">
              <a:latin typeface="+mn-ea"/>
              <a:ea typeface="+mn-ea"/>
            </a:rPr>
            <a:t>方法一：</a:t>
          </a:r>
          <a:r>
            <a:rPr lang="zh-CN" sz="2400" b="1" kern="1200" dirty="0" smtClean="0">
              <a:latin typeface="+mn-ea"/>
              <a:ea typeface="+mn-ea"/>
            </a:rPr>
            <a:t>将驱动程序文件复制到</a:t>
          </a:r>
          <a:r>
            <a:rPr lang="en-US" sz="2400" b="1" kern="1200" dirty="0" smtClean="0">
              <a:latin typeface="+mn-ea"/>
              <a:ea typeface="+mn-ea"/>
            </a:rPr>
            <a:t>\tomcat\common\lib</a:t>
          </a:r>
          <a:r>
            <a:rPr lang="zh-CN" sz="2400" b="1" kern="1200" dirty="0" smtClean="0">
              <a:latin typeface="+mn-ea"/>
              <a:ea typeface="+mn-ea"/>
            </a:rPr>
            <a:t>文件夹中</a:t>
          </a:r>
          <a:r>
            <a:rPr lang="zh-CN" altLang="en-US" sz="2400" b="1" kern="1200" dirty="0" smtClean="0">
              <a:latin typeface="+mn-ea"/>
              <a:ea typeface="+mn-ea"/>
            </a:rPr>
            <a:t>并</a:t>
          </a:r>
          <a:r>
            <a:rPr lang="zh-CN" sz="2400" b="1" kern="1200" dirty="0" smtClean="0">
              <a:latin typeface="+mn-ea"/>
              <a:ea typeface="+mn-ea"/>
            </a:rPr>
            <a:t>重启</a:t>
          </a:r>
          <a:r>
            <a:rPr lang="en-US" sz="2400" b="1" kern="1200" dirty="0" smtClean="0">
              <a:latin typeface="+mn-ea"/>
              <a:ea typeface="+mn-ea"/>
            </a:rPr>
            <a:t>Tomcat</a:t>
          </a:r>
          <a:endParaRPr lang="zh-CN" sz="2400" kern="1200" dirty="0">
            <a:latin typeface="+mn-ea"/>
            <a:ea typeface="+mn-ea"/>
          </a:endParaRPr>
        </a:p>
      </dsp:txBody>
      <dsp:txXfrm>
        <a:off x="57572" y="1448111"/>
        <a:ext cx="8834536" cy="1064216"/>
      </dsp:txXfrm>
    </dsp:sp>
    <dsp:sp modelId="{E6CBB36C-51C5-4492-A1D1-EC80C68F690C}">
      <dsp:nvSpPr>
        <dsp:cNvPr id="0" name=""/>
        <dsp:cNvSpPr/>
      </dsp:nvSpPr>
      <dsp:spPr>
        <a:xfrm>
          <a:off x="0" y="2751340"/>
          <a:ext cx="8949680" cy="117936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600"/>
            </a:spcAft>
          </a:pPr>
          <a:r>
            <a:rPr lang="zh-CN" altLang="en-US" sz="2400" b="1" kern="1200" dirty="0" smtClean="0">
              <a:latin typeface="+mn-ea"/>
              <a:ea typeface="+mn-ea"/>
            </a:rPr>
            <a:t>方法二：将驱动程序文件加入到项目的</a:t>
          </a:r>
          <a:r>
            <a:rPr lang="en-US" sz="2400" b="1" kern="1200" dirty="0" smtClean="0">
              <a:latin typeface="+mn-ea"/>
              <a:ea typeface="+mn-ea"/>
            </a:rPr>
            <a:t>WEB-INF\lib</a:t>
          </a:r>
          <a:r>
            <a:rPr lang="zh-CN" altLang="en-US" sz="2400" b="1" kern="1200" dirty="0" smtClean="0">
              <a:latin typeface="+mn-ea"/>
              <a:ea typeface="+mn-ea"/>
            </a:rPr>
            <a:t>中</a:t>
          </a:r>
          <a:endParaRPr lang="zh-CN" sz="2400" b="1" kern="1200" dirty="0">
            <a:latin typeface="+mn-ea"/>
            <a:ea typeface="+mn-ea"/>
          </a:endParaRPr>
        </a:p>
      </dsp:txBody>
      <dsp:txXfrm>
        <a:off x="57572" y="2808912"/>
        <a:ext cx="8834536" cy="10642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14DD3-2C38-4FBE-B730-4D13B8ADAAA0}">
      <dsp:nvSpPr>
        <dsp:cNvPr id="0" name=""/>
        <dsp:cNvSpPr/>
      </dsp:nvSpPr>
      <dsp:spPr>
        <a:xfrm>
          <a:off x="0" y="78520"/>
          <a:ext cx="9163050" cy="178717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zh-CN" sz="2400" kern="1200" dirty="0" smtClean="0">
              <a:solidFill>
                <a:srgbClr val="FFFF00"/>
              </a:solidFill>
              <a:latin typeface="+mn-ea"/>
              <a:ea typeface="+mn-ea"/>
            </a:rPr>
            <a:t>虽然</a:t>
          </a:r>
          <a:r>
            <a:rPr lang="en-US" sz="2400" kern="1200" dirty="0" smtClean="0">
              <a:solidFill>
                <a:srgbClr val="FFFF00"/>
              </a:solidFill>
              <a:latin typeface="+mn-ea"/>
              <a:ea typeface="+mn-ea"/>
            </a:rPr>
            <a:t>JVM</a:t>
          </a:r>
          <a:r>
            <a:rPr lang="zh-CN" sz="2400" kern="1200" dirty="0" smtClean="0">
              <a:solidFill>
                <a:srgbClr val="FFFF00"/>
              </a:solidFill>
              <a:latin typeface="+mn-ea"/>
              <a:ea typeface="+mn-ea"/>
            </a:rPr>
            <a:t>的垃圾回收机制会定时清理缓存及关闭长时间不用的数据库连接，但是在一定时间内数据库连接达到一定数量，对数据库和服务器的影响还是很大的。所以，建议在每次操纵数据库结束后，及时使用</a:t>
          </a:r>
          <a:r>
            <a:rPr lang="en-US" sz="2400" kern="1200" dirty="0" smtClean="0">
              <a:solidFill>
                <a:srgbClr val="FFFF00"/>
              </a:solidFill>
              <a:latin typeface="+mn-ea"/>
              <a:ea typeface="+mn-ea"/>
            </a:rPr>
            <a:t>close()</a:t>
          </a:r>
          <a:r>
            <a:rPr lang="zh-CN" sz="2400" kern="1200" dirty="0" smtClean="0">
              <a:solidFill>
                <a:srgbClr val="FFFF00"/>
              </a:solidFill>
              <a:latin typeface="+mn-ea"/>
              <a:ea typeface="+mn-ea"/>
            </a:rPr>
            <a:t>方法来关闭数据库连接。</a:t>
          </a:r>
          <a:endParaRPr lang="zh-CN" sz="2400" kern="1200" dirty="0">
            <a:solidFill>
              <a:srgbClr val="FFFF00"/>
            </a:solidFill>
            <a:latin typeface="+mn-ea"/>
            <a:ea typeface="+mn-ea"/>
          </a:endParaRPr>
        </a:p>
      </dsp:txBody>
      <dsp:txXfrm>
        <a:off x="87243" y="165763"/>
        <a:ext cx="8988564" cy="16126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F8661-08A1-44C6-8967-1AD64DA3152B}">
      <dsp:nvSpPr>
        <dsp:cNvPr id="0" name=""/>
        <dsp:cNvSpPr/>
      </dsp:nvSpPr>
      <dsp:spPr>
        <a:xfrm>
          <a:off x="0" y="67483"/>
          <a:ext cx="9144000" cy="171112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mn-ea"/>
              <a:ea typeface="+mn-ea"/>
            </a:rPr>
            <a:t>JDBC</a:t>
          </a:r>
          <a:r>
            <a:rPr lang="zh-CN" sz="2400" b="1" kern="1200" dirty="0" smtClean="0">
              <a:solidFill>
                <a:srgbClr val="003300"/>
              </a:solidFill>
              <a:latin typeface="+mn-ea"/>
              <a:ea typeface="+mn-ea"/>
            </a:rPr>
            <a:t>由</a:t>
          </a:r>
          <a:r>
            <a:rPr lang="en-US" sz="2400" b="1" kern="1200" dirty="0" smtClean="0">
              <a:solidFill>
                <a:srgbClr val="003300"/>
              </a:solidFill>
              <a:latin typeface="+mn-ea"/>
              <a:ea typeface="+mn-ea"/>
            </a:rPr>
            <a:t>Java</a:t>
          </a:r>
          <a:r>
            <a:rPr lang="zh-CN" sz="2400" b="1" kern="1200" dirty="0" smtClean="0">
              <a:solidFill>
                <a:srgbClr val="003300"/>
              </a:solidFill>
              <a:latin typeface="+mn-ea"/>
              <a:ea typeface="+mn-ea"/>
            </a:rPr>
            <a:t>编写，支持多平台多种关系型数据库，可移植性好；</a:t>
          </a:r>
          <a:endParaRPr lang="en-US" altLang="zh-CN" sz="2400" b="1" kern="1200" dirty="0" smtClean="0">
            <a:solidFill>
              <a:srgbClr val="003300"/>
            </a:solidFill>
            <a:latin typeface="+mn-ea"/>
            <a:ea typeface="+mn-ea"/>
          </a:endParaRPr>
        </a:p>
        <a:p>
          <a:pPr lvl="0" algn="l" defTabSz="1066800" rtl="0">
            <a:lnSpc>
              <a:spcPct val="90000"/>
            </a:lnSpc>
            <a:spcBef>
              <a:spcPct val="0"/>
            </a:spcBef>
            <a:spcAft>
              <a:spcPct val="35000"/>
            </a:spcAft>
          </a:pPr>
          <a:r>
            <a:rPr lang="en-US" sz="2400" b="1" kern="1200" dirty="0" smtClean="0">
              <a:solidFill>
                <a:srgbClr val="003300"/>
              </a:solidFill>
              <a:latin typeface="+mn-ea"/>
              <a:ea typeface="+mn-ea"/>
            </a:rPr>
            <a:t>JDBC API</a:t>
          </a:r>
          <a:r>
            <a:rPr lang="zh-CN" sz="2400" b="1" kern="1200" dirty="0" smtClean="0">
              <a:solidFill>
                <a:srgbClr val="003300"/>
              </a:solidFill>
              <a:latin typeface="+mn-ea"/>
              <a:ea typeface="+mn-ea"/>
            </a:rPr>
            <a:t>是面向对象的，常用方法可二次封装，代码重用性好；</a:t>
          </a:r>
          <a:endParaRPr lang="en-US" altLang="zh-CN" sz="2400" b="1" kern="1200" dirty="0" smtClean="0">
            <a:solidFill>
              <a:srgbClr val="003300"/>
            </a:solidFill>
            <a:latin typeface="+mn-ea"/>
            <a:ea typeface="+mn-ea"/>
          </a:endParaRPr>
        </a:p>
        <a:p>
          <a:pPr lvl="0" algn="l" defTabSz="1066800" rtl="0">
            <a:lnSpc>
              <a:spcPct val="90000"/>
            </a:lnSpc>
            <a:spcBef>
              <a:spcPct val="0"/>
            </a:spcBef>
            <a:spcAft>
              <a:spcPct val="35000"/>
            </a:spcAft>
          </a:pPr>
          <a:r>
            <a:rPr lang="zh-CN" sz="2400" b="1" kern="1200" dirty="0" smtClean="0">
              <a:solidFill>
                <a:srgbClr val="003300"/>
              </a:solidFill>
              <a:latin typeface="+mn-ea"/>
              <a:ea typeface="+mn-ea"/>
            </a:rPr>
            <a:t>复杂的</a:t>
          </a:r>
          <a:r>
            <a:rPr lang="en-US" sz="2400" b="1" kern="1200" dirty="0" smtClean="0">
              <a:solidFill>
                <a:srgbClr val="003300"/>
              </a:solidFill>
              <a:latin typeface="+mn-ea"/>
              <a:ea typeface="+mn-ea"/>
            </a:rPr>
            <a:t>JDBC</a:t>
          </a:r>
          <a:r>
            <a:rPr lang="zh-CN" sz="2400" b="1" kern="1200" dirty="0" smtClean="0">
              <a:solidFill>
                <a:srgbClr val="003300"/>
              </a:solidFill>
              <a:latin typeface="+mn-ea"/>
              <a:ea typeface="+mn-ea"/>
            </a:rPr>
            <a:t>驱动程序不需软件开发者自己编写，工作效率高</a:t>
          </a:r>
          <a:r>
            <a:rPr lang="zh-CN" altLang="en-US" sz="2400" b="1" kern="1200" dirty="0" smtClean="0">
              <a:solidFill>
                <a:srgbClr val="003300"/>
              </a:solidFill>
              <a:latin typeface="+mn-ea"/>
              <a:ea typeface="+mn-ea"/>
            </a:rPr>
            <a:t>；</a:t>
          </a:r>
          <a:endParaRPr lang="zh-CN" sz="2400" kern="1200" dirty="0">
            <a:solidFill>
              <a:srgbClr val="003300"/>
            </a:solidFill>
            <a:latin typeface="+mn-ea"/>
            <a:ea typeface="+mn-ea"/>
          </a:endParaRPr>
        </a:p>
      </dsp:txBody>
      <dsp:txXfrm>
        <a:off x="83530" y="151013"/>
        <a:ext cx="8976940" cy="1544065"/>
      </dsp:txXfrm>
    </dsp:sp>
    <dsp:sp modelId="{A9015B51-A0ED-484F-9C3B-3F0F7ECA04EB}">
      <dsp:nvSpPr>
        <dsp:cNvPr id="0" name=""/>
        <dsp:cNvSpPr/>
      </dsp:nvSpPr>
      <dsp:spPr>
        <a:xfrm>
          <a:off x="0" y="1965808"/>
          <a:ext cx="9144000" cy="1711125"/>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solidFill>
                <a:srgbClr val="003300"/>
              </a:solidFill>
              <a:latin typeface="+mn-ea"/>
              <a:ea typeface="+mn-ea"/>
            </a:rPr>
            <a:t>JDBC</a:t>
          </a:r>
          <a:r>
            <a:rPr lang="zh-CN" sz="2400" b="1" kern="1200" dirty="0" smtClean="0">
              <a:solidFill>
                <a:srgbClr val="003300"/>
              </a:solidFill>
              <a:latin typeface="+mn-ea"/>
              <a:ea typeface="+mn-ea"/>
            </a:rPr>
            <a:t>不能直接访问数据库，必须依赖数据库厂商提供的驱动程序，因此访问速度会受到一定影响；</a:t>
          </a:r>
          <a:endParaRPr lang="en-US" altLang="zh-CN" sz="2400" b="1" kern="1200" dirty="0" smtClean="0">
            <a:solidFill>
              <a:srgbClr val="003300"/>
            </a:solidFill>
            <a:latin typeface="+mn-ea"/>
            <a:ea typeface="+mn-ea"/>
          </a:endParaRPr>
        </a:p>
        <a:p>
          <a:pPr lvl="0" algn="l" defTabSz="1066800" rtl="0">
            <a:lnSpc>
              <a:spcPct val="90000"/>
            </a:lnSpc>
            <a:spcBef>
              <a:spcPct val="0"/>
            </a:spcBef>
            <a:spcAft>
              <a:spcPct val="35000"/>
            </a:spcAft>
          </a:pPr>
          <a:r>
            <a:rPr lang="en-US" sz="2400" b="1" kern="1200" dirty="0" smtClean="0">
              <a:solidFill>
                <a:srgbClr val="003300"/>
              </a:solidFill>
              <a:latin typeface="+mn-ea"/>
              <a:ea typeface="+mn-ea"/>
            </a:rPr>
            <a:t>JDBC API</a:t>
          </a:r>
          <a:r>
            <a:rPr lang="zh-CN" sz="2400" b="1" kern="1200" dirty="0" smtClean="0">
              <a:solidFill>
                <a:srgbClr val="003300"/>
              </a:solidFill>
              <a:latin typeface="+mn-ea"/>
              <a:ea typeface="+mn-ea"/>
            </a:rPr>
            <a:t>是面向对象的，但</a:t>
          </a:r>
          <a:r>
            <a:rPr lang="en-US" sz="2400" b="1" kern="1200" dirty="0" smtClean="0">
              <a:solidFill>
                <a:srgbClr val="003300"/>
              </a:solidFill>
              <a:latin typeface="+mn-ea"/>
              <a:ea typeface="+mn-ea"/>
            </a:rPr>
            <a:t>JDBC</a:t>
          </a:r>
          <a:r>
            <a:rPr lang="zh-CN" sz="2400" b="1" kern="1200" dirty="0" smtClean="0">
              <a:solidFill>
                <a:srgbClr val="003300"/>
              </a:solidFill>
              <a:latin typeface="+mn-ea"/>
              <a:ea typeface="+mn-ea"/>
            </a:rPr>
            <a:t>访问数据库还是面向关系的</a:t>
          </a:r>
          <a:r>
            <a:rPr lang="zh-CN" altLang="en-US" sz="2400" b="1" kern="1200" dirty="0" smtClean="0">
              <a:solidFill>
                <a:srgbClr val="003300"/>
              </a:solidFill>
              <a:latin typeface="+mn-ea"/>
              <a:ea typeface="+mn-ea"/>
            </a:rPr>
            <a:t>；</a:t>
          </a:r>
          <a:endParaRPr lang="zh-CN" sz="2400" kern="1200" dirty="0">
            <a:solidFill>
              <a:srgbClr val="003300"/>
            </a:solidFill>
            <a:latin typeface="+mn-ea"/>
            <a:ea typeface="+mn-ea"/>
          </a:endParaRPr>
        </a:p>
      </dsp:txBody>
      <dsp:txXfrm>
        <a:off x="83530" y="2049338"/>
        <a:ext cx="8976940" cy="1544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318C9-8D3A-48CA-860E-23940C622138}">
      <dsp:nvSpPr>
        <dsp:cNvPr id="0" name=""/>
        <dsp:cNvSpPr/>
      </dsp:nvSpPr>
      <dsp:spPr>
        <a:xfrm>
          <a:off x="0" y="10553"/>
          <a:ext cx="8949680" cy="1400489"/>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latin typeface="+mn-ea"/>
              <a:ea typeface="+mn-ea"/>
            </a:rPr>
            <a:t>MySQL</a:t>
          </a:r>
          <a:r>
            <a:rPr lang="zh-CN" sz="2400" b="0" kern="1200" dirty="0" smtClean="0">
              <a:latin typeface="+mn-ea"/>
              <a:ea typeface="+mn-ea"/>
            </a:rPr>
            <a:t>由瑞典</a:t>
          </a:r>
          <a:r>
            <a:rPr lang="en-US" sz="2400" b="0" kern="1200" dirty="0" smtClean="0">
              <a:latin typeface="+mn-ea"/>
              <a:ea typeface="+mn-ea"/>
            </a:rPr>
            <a:t>MySQL AB</a:t>
          </a:r>
          <a:r>
            <a:rPr lang="zh-CN" sz="2400" b="0" kern="1200" dirty="0" smtClean="0">
              <a:latin typeface="+mn-ea"/>
              <a:ea typeface="+mn-ea"/>
            </a:rPr>
            <a:t>公司开发，目前属于</a:t>
          </a:r>
          <a:r>
            <a:rPr lang="en-US" sz="2400" b="0" kern="1200" dirty="0" smtClean="0">
              <a:latin typeface="+mn-ea"/>
              <a:ea typeface="+mn-ea"/>
            </a:rPr>
            <a:t>Oracle</a:t>
          </a:r>
          <a:r>
            <a:rPr lang="zh-CN" sz="2400" b="0" kern="1200" dirty="0" smtClean="0">
              <a:latin typeface="+mn-ea"/>
              <a:ea typeface="+mn-ea"/>
            </a:rPr>
            <a:t>旗下公司。</a:t>
          </a:r>
          <a:r>
            <a:rPr lang="zh-CN" altLang="en-US" sz="2400" b="0" kern="1200" dirty="0" smtClean="0">
              <a:latin typeface="+mn-ea"/>
              <a:ea typeface="+mn-ea"/>
            </a:rPr>
            <a:t>它</a:t>
          </a:r>
          <a:r>
            <a:rPr lang="zh-CN" sz="2400" b="0" kern="1200" dirty="0" smtClean="0">
              <a:latin typeface="+mn-ea"/>
              <a:ea typeface="+mn-ea"/>
            </a:rPr>
            <a:t>是目前最流行的关系型数据库管理系统之一，在</a:t>
          </a:r>
          <a:r>
            <a:rPr lang="en-US" sz="2400" b="0" kern="1200" dirty="0" smtClean="0">
              <a:latin typeface="+mn-ea"/>
              <a:ea typeface="+mn-ea"/>
            </a:rPr>
            <a:t>WEB</a:t>
          </a:r>
          <a:r>
            <a:rPr lang="zh-CN" sz="2400" b="0" kern="1200" dirty="0" smtClean="0">
              <a:latin typeface="+mn-ea"/>
              <a:ea typeface="+mn-ea"/>
            </a:rPr>
            <a:t>应用方面，</a:t>
          </a:r>
          <a:r>
            <a:rPr lang="en-US" sz="2400" b="0" kern="1200" dirty="0" smtClean="0">
              <a:latin typeface="+mn-ea"/>
              <a:ea typeface="+mn-ea"/>
            </a:rPr>
            <a:t>MySQL</a:t>
          </a:r>
          <a:r>
            <a:rPr lang="zh-CN" sz="2400" b="0" kern="1200" dirty="0" smtClean="0">
              <a:latin typeface="+mn-ea"/>
              <a:ea typeface="+mn-ea"/>
            </a:rPr>
            <a:t>也是最好的</a:t>
          </a:r>
          <a:r>
            <a:rPr lang="en-US" sz="2400" b="0" kern="1200" dirty="0" smtClean="0">
              <a:latin typeface="+mn-ea"/>
              <a:ea typeface="+mn-ea"/>
            </a:rPr>
            <a:t>RDBMS</a:t>
          </a:r>
          <a:r>
            <a:rPr lang="zh-CN" sz="2400" b="0" kern="1200" dirty="0" smtClean="0">
              <a:latin typeface="+mn-ea"/>
              <a:ea typeface="+mn-ea"/>
            </a:rPr>
            <a:t>应用软件之一。</a:t>
          </a:r>
          <a:endParaRPr lang="zh-CN" sz="2400" kern="1200" dirty="0">
            <a:latin typeface="+mn-ea"/>
            <a:ea typeface="+mn-ea"/>
          </a:endParaRPr>
        </a:p>
      </dsp:txBody>
      <dsp:txXfrm>
        <a:off x="68366" y="78919"/>
        <a:ext cx="8812948" cy="1263757"/>
      </dsp:txXfrm>
    </dsp:sp>
    <dsp:sp modelId="{83645B9D-62D4-41CF-9AAE-B84FFC351456}">
      <dsp:nvSpPr>
        <dsp:cNvPr id="0" name=""/>
        <dsp:cNvSpPr/>
      </dsp:nvSpPr>
      <dsp:spPr>
        <a:xfrm>
          <a:off x="0" y="1532003"/>
          <a:ext cx="8949680" cy="1400489"/>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dirty="0" smtClean="0">
              <a:latin typeface="+mn-ea"/>
              <a:ea typeface="+mn-ea"/>
            </a:rPr>
            <a:t>MySQL</a:t>
          </a:r>
          <a:r>
            <a:rPr lang="zh-CN" sz="2400" b="0" kern="1200" dirty="0" smtClean="0">
              <a:latin typeface="+mn-ea"/>
              <a:ea typeface="+mn-ea"/>
            </a:rPr>
            <a:t>中</a:t>
          </a:r>
          <a:r>
            <a:rPr lang="zh-CN" altLang="en-US" sz="2400" b="0" kern="1200" dirty="0" smtClean="0">
              <a:latin typeface="+mn-ea"/>
              <a:ea typeface="+mn-ea"/>
            </a:rPr>
            <a:t>所</a:t>
          </a:r>
          <a:r>
            <a:rPr lang="zh-CN" sz="2400" b="0" kern="1200" dirty="0" smtClean="0">
              <a:latin typeface="+mn-ea"/>
              <a:ea typeface="+mn-ea"/>
            </a:rPr>
            <a:t>使用的</a:t>
          </a:r>
          <a:r>
            <a:rPr lang="en-US" sz="2400" b="0" kern="1200" dirty="0" smtClean="0">
              <a:latin typeface="+mn-ea"/>
              <a:ea typeface="+mn-ea"/>
            </a:rPr>
            <a:t>SQL</a:t>
          </a:r>
          <a:r>
            <a:rPr lang="zh-CN" sz="2400" b="0" kern="1200" dirty="0" smtClean="0">
              <a:latin typeface="+mn-ea"/>
              <a:ea typeface="+mn-ea"/>
            </a:rPr>
            <a:t>语言是用于访问数据库的最常用标准化语言。</a:t>
          </a:r>
          <a:endParaRPr lang="zh-CN" sz="2400" kern="1200" dirty="0">
            <a:latin typeface="+mn-ea"/>
            <a:ea typeface="+mn-ea"/>
          </a:endParaRPr>
        </a:p>
      </dsp:txBody>
      <dsp:txXfrm>
        <a:off x="68366" y="1600369"/>
        <a:ext cx="8812948" cy="1263757"/>
      </dsp:txXfrm>
    </dsp:sp>
    <dsp:sp modelId="{C51AD771-D908-4D4F-B6C5-83215316FF58}">
      <dsp:nvSpPr>
        <dsp:cNvPr id="0" name=""/>
        <dsp:cNvSpPr/>
      </dsp:nvSpPr>
      <dsp:spPr>
        <a:xfrm>
          <a:off x="0" y="3053452"/>
          <a:ext cx="8949680" cy="1400489"/>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kern="1200" smtClean="0">
              <a:latin typeface="+mn-ea"/>
              <a:ea typeface="+mn-ea"/>
            </a:rPr>
            <a:t>MySQL</a:t>
          </a:r>
          <a:r>
            <a:rPr lang="zh-CN" sz="2400" b="0" kern="1200" smtClean="0">
              <a:latin typeface="+mn-ea"/>
              <a:ea typeface="+mn-ea"/>
            </a:rPr>
            <a:t>体积小、速度快、灵活性高、总体拥有成本低，尤其是开放源码这一特点，一般中小型网站的开发都选择 </a:t>
          </a:r>
          <a:r>
            <a:rPr lang="en-US" sz="2400" b="0" kern="1200" smtClean="0">
              <a:latin typeface="+mn-ea"/>
              <a:ea typeface="+mn-ea"/>
            </a:rPr>
            <a:t>MySQL </a:t>
          </a:r>
          <a:r>
            <a:rPr lang="zh-CN" sz="2400" b="0" kern="1200" smtClean="0">
              <a:latin typeface="+mn-ea"/>
              <a:ea typeface="+mn-ea"/>
            </a:rPr>
            <a:t>作为网站数据库。</a:t>
          </a:r>
          <a:endParaRPr lang="zh-CN" sz="2400" kern="1200">
            <a:latin typeface="+mn-ea"/>
            <a:ea typeface="+mn-ea"/>
          </a:endParaRPr>
        </a:p>
      </dsp:txBody>
      <dsp:txXfrm>
        <a:off x="68366" y="3121818"/>
        <a:ext cx="8812948" cy="126375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E8CA8-1F70-49FF-863A-DB515E8739A2}">
      <dsp:nvSpPr>
        <dsp:cNvPr id="0" name=""/>
        <dsp:cNvSpPr/>
      </dsp:nvSpPr>
      <dsp:spPr>
        <a:xfrm>
          <a:off x="0" y="0"/>
          <a:ext cx="91440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3A9BA-4382-4956-A638-FED3CA7977FD}">
      <dsp:nvSpPr>
        <dsp:cNvPr id="0" name=""/>
        <dsp:cNvSpPr/>
      </dsp:nvSpPr>
      <dsp:spPr>
        <a:xfrm>
          <a:off x="0" y="0"/>
          <a:ext cx="1905761" cy="4248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altLang="zh-CN" sz="2400" b="1" i="0" kern="1200" baseline="0" dirty="0" smtClean="0">
              <a:solidFill>
                <a:srgbClr val="003300"/>
              </a:solidFill>
              <a:latin typeface="Tahoma" panose="020B0604030504040204" pitchFamily="34" charset="0"/>
              <a:ea typeface="宋体" panose="02010600030101010101" pitchFamily="2" charset="-122"/>
            </a:rPr>
            <a:t>Statement</a:t>
          </a:r>
          <a:r>
            <a:rPr lang="zh-CN" altLang="en-US" sz="2400" b="1" i="0" kern="1200" baseline="0" dirty="0" smtClean="0">
              <a:solidFill>
                <a:srgbClr val="003300"/>
              </a:solidFill>
              <a:latin typeface="Tahoma" panose="020B0604030504040204" pitchFamily="34" charset="0"/>
              <a:ea typeface="宋体" panose="02010600030101010101" pitchFamily="2" charset="-122"/>
            </a:rPr>
            <a:t>用法</a:t>
          </a:r>
          <a:endParaRPr lang="zh-CN" sz="2400" b="1" i="0" kern="1200" baseline="0" dirty="0">
            <a:solidFill>
              <a:srgbClr val="003300"/>
            </a:solidFill>
            <a:latin typeface="Tahoma" panose="020B0604030504040204" pitchFamily="34" charset="0"/>
            <a:ea typeface="宋体" panose="02010600030101010101" pitchFamily="2" charset="-122"/>
          </a:endParaRPr>
        </a:p>
      </dsp:txBody>
      <dsp:txXfrm>
        <a:off x="0" y="0"/>
        <a:ext cx="1905761" cy="4248472"/>
      </dsp:txXfrm>
    </dsp:sp>
    <dsp:sp modelId="{1254F14C-2BBD-4B01-9ABA-1B14770B9F8E}">
      <dsp:nvSpPr>
        <dsp:cNvPr id="0" name=""/>
        <dsp:cNvSpPr/>
      </dsp:nvSpPr>
      <dsp:spPr>
        <a:xfrm>
          <a:off x="2041314" y="66382"/>
          <a:ext cx="7093922" cy="1327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i="0" kern="1200" baseline="0" dirty="0" smtClean="0">
              <a:solidFill>
                <a:srgbClr val="003300"/>
              </a:solidFill>
              <a:latin typeface="Tahoma" panose="020B0604030504040204" pitchFamily="34" charset="0"/>
              <a:ea typeface="宋体" panose="02010600030101010101" pitchFamily="2" charset="-122"/>
            </a:rPr>
            <a:t>（</a:t>
          </a:r>
          <a:r>
            <a:rPr lang="en-US" altLang="zh-CN" sz="2400" b="1" i="0" kern="1200" baseline="0" dirty="0" smtClean="0">
              <a:solidFill>
                <a:srgbClr val="003300"/>
              </a:solidFill>
              <a:latin typeface="Tahoma" panose="020B0604030504040204" pitchFamily="34" charset="0"/>
              <a:ea typeface="宋体" panose="02010600030101010101" pitchFamily="2" charset="-122"/>
            </a:rPr>
            <a:t>1</a:t>
          </a:r>
          <a:r>
            <a:rPr lang="zh-CN" altLang="en-US" sz="2400" b="1" i="0" kern="1200" baseline="0" dirty="0" smtClean="0">
              <a:solidFill>
                <a:srgbClr val="003300"/>
              </a:solidFill>
              <a:latin typeface="Tahoma" panose="020B0604030504040204" pitchFamily="34" charset="0"/>
              <a:ea typeface="宋体" panose="02010600030101010101" pitchFamily="2" charset="-122"/>
            </a:rPr>
            <a:t>）</a:t>
          </a:r>
          <a:r>
            <a:rPr lang="en-US" altLang="zh-CN" sz="2400" b="1" i="0" kern="1200" baseline="0" dirty="0" smtClean="0">
              <a:solidFill>
                <a:srgbClr val="003300"/>
              </a:solidFill>
              <a:latin typeface="Tahoma" panose="020B0604030504040204" pitchFamily="34" charset="0"/>
              <a:ea typeface="宋体" panose="02010600030101010101" pitchFamily="2" charset="-122"/>
            </a:rPr>
            <a:t>Statement</a:t>
          </a:r>
          <a:r>
            <a:rPr lang="zh-CN" altLang="en-US" sz="2400" b="1" i="0" kern="1200" baseline="0" dirty="0" smtClean="0">
              <a:solidFill>
                <a:srgbClr val="003300"/>
              </a:solidFill>
              <a:latin typeface="Tahoma" panose="020B0604030504040204" pitchFamily="34" charset="0"/>
              <a:ea typeface="宋体" panose="02010600030101010101" pitchFamily="2" charset="-122"/>
            </a:rPr>
            <a:t>：执行静态</a:t>
          </a:r>
          <a:r>
            <a:rPr lang="en-US" altLang="zh-CN" sz="2400" b="1" i="0" kern="1200" baseline="0" dirty="0" smtClean="0">
              <a:solidFill>
                <a:srgbClr val="003300"/>
              </a:solidFill>
              <a:latin typeface="Tahoma" panose="020B0604030504040204" pitchFamily="34" charset="0"/>
              <a:ea typeface="宋体" panose="02010600030101010101" pitchFamily="2" charset="-122"/>
            </a:rPr>
            <a:t>SQL</a:t>
          </a:r>
          <a:r>
            <a:rPr lang="zh-CN" altLang="en-US" sz="2400" b="1" i="0" kern="1200" baseline="0" dirty="0" smtClean="0">
              <a:solidFill>
                <a:srgbClr val="003300"/>
              </a:solidFill>
              <a:latin typeface="Tahoma" panose="020B0604030504040204" pitchFamily="34" charset="0"/>
              <a:ea typeface="宋体" panose="02010600030101010101" pitchFamily="2" charset="-122"/>
            </a:rPr>
            <a:t>语句</a:t>
          </a:r>
          <a:endParaRPr lang="zh-CN" sz="2400" b="1" i="0" kern="1200" baseline="0" dirty="0">
            <a:solidFill>
              <a:srgbClr val="003300"/>
            </a:solidFill>
            <a:latin typeface="Tahoma" panose="020B0604030504040204" pitchFamily="34" charset="0"/>
            <a:ea typeface="宋体" panose="02010600030101010101" pitchFamily="2" charset="-122"/>
          </a:endParaRPr>
        </a:p>
      </dsp:txBody>
      <dsp:txXfrm>
        <a:off x="2041314" y="66382"/>
        <a:ext cx="7093922" cy="1327647"/>
      </dsp:txXfrm>
    </dsp:sp>
    <dsp:sp modelId="{BD388225-A1A1-4708-8E67-4F82F0856B2F}">
      <dsp:nvSpPr>
        <dsp:cNvPr id="0" name=""/>
        <dsp:cNvSpPr/>
      </dsp:nvSpPr>
      <dsp:spPr>
        <a:xfrm>
          <a:off x="1905761" y="1394029"/>
          <a:ext cx="722947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480C1-EA16-451D-97DB-9F622AD588ED}">
      <dsp:nvSpPr>
        <dsp:cNvPr id="0" name=""/>
        <dsp:cNvSpPr/>
      </dsp:nvSpPr>
      <dsp:spPr>
        <a:xfrm>
          <a:off x="2041314" y="1460412"/>
          <a:ext cx="7093922" cy="1327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i="0" kern="1200" baseline="0" dirty="0" smtClean="0">
              <a:solidFill>
                <a:srgbClr val="FF0000"/>
              </a:solidFill>
              <a:latin typeface="Tahoma" panose="020B0604030504040204" pitchFamily="34" charset="0"/>
              <a:ea typeface="宋体" panose="02010600030101010101" pitchFamily="2" charset="-122"/>
            </a:rPr>
            <a:t>（</a:t>
          </a:r>
          <a:r>
            <a:rPr lang="en-US" altLang="zh-CN" sz="2400" b="1" i="0" kern="1200" baseline="0" dirty="0" smtClean="0">
              <a:solidFill>
                <a:srgbClr val="FF0000"/>
              </a:solidFill>
              <a:latin typeface="Tahoma" panose="020B0604030504040204" pitchFamily="34" charset="0"/>
              <a:ea typeface="宋体" panose="02010600030101010101" pitchFamily="2" charset="-122"/>
            </a:rPr>
            <a:t>2</a:t>
          </a:r>
          <a:r>
            <a:rPr lang="zh-CN" altLang="en-US" sz="2400" b="1" i="0" kern="1200" baseline="0" dirty="0" smtClean="0">
              <a:solidFill>
                <a:srgbClr val="FF0000"/>
              </a:solidFill>
              <a:latin typeface="Tahoma" panose="020B0604030504040204" pitchFamily="34" charset="0"/>
              <a:ea typeface="宋体" panose="02010600030101010101" pitchFamily="2" charset="-122"/>
            </a:rPr>
            <a:t>）</a:t>
          </a:r>
          <a:r>
            <a:rPr lang="en-US" altLang="zh-CN" sz="2400" b="1" i="0" kern="1200" baseline="0" dirty="0" err="1" smtClean="0">
              <a:solidFill>
                <a:srgbClr val="FF0000"/>
              </a:solidFill>
              <a:latin typeface="Tahoma" panose="020B0604030504040204" pitchFamily="34" charset="0"/>
              <a:ea typeface="宋体" panose="02010600030101010101" pitchFamily="2" charset="-122"/>
            </a:rPr>
            <a:t>PreparedStatement</a:t>
          </a:r>
          <a:r>
            <a:rPr lang="zh-CN" altLang="en-US" sz="2400" b="1" i="0" kern="1200" baseline="0" dirty="0" smtClean="0">
              <a:solidFill>
                <a:srgbClr val="FF0000"/>
              </a:solidFill>
              <a:latin typeface="Tahoma" panose="020B0604030504040204" pitchFamily="34" charset="0"/>
              <a:ea typeface="宋体" panose="02010600030101010101" pitchFamily="2" charset="-122"/>
            </a:rPr>
            <a:t>：执行动态</a:t>
          </a:r>
          <a:r>
            <a:rPr lang="en-US" altLang="zh-CN" sz="2400" b="1" i="0" kern="1200" baseline="0" dirty="0" smtClean="0">
              <a:solidFill>
                <a:srgbClr val="FF0000"/>
              </a:solidFill>
              <a:latin typeface="Tahoma" panose="020B0604030504040204" pitchFamily="34" charset="0"/>
              <a:ea typeface="宋体" panose="02010600030101010101" pitchFamily="2" charset="-122"/>
            </a:rPr>
            <a:t>SQL</a:t>
          </a:r>
          <a:r>
            <a:rPr lang="zh-CN" altLang="en-US" sz="2400" b="1" i="0" kern="1200" baseline="0" dirty="0" smtClean="0">
              <a:solidFill>
                <a:srgbClr val="FF0000"/>
              </a:solidFill>
              <a:latin typeface="Tahoma" panose="020B0604030504040204" pitchFamily="34" charset="0"/>
              <a:ea typeface="宋体" panose="02010600030101010101" pitchFamily="2" charset="-122"/>
            </a:rPr>
            <a:t>语句</a:t>
          </a:r>
          <a:endParaRPr lang="en-US" altLang="zh-CN" sz="2400" b="1" i="0" kern="1200" baseline="0" dirty="0" smtClean="0">
            <a:solidFill>
              <a:srgbClr val="FF0000"/>
            </a:solidFill>
            <a:latin typeface="Tahoma" panose="020B0604030504040204" pitchFamily="34" charset="0"/>
            <a:ea typeface="宋体" panose="02010600030101010101" pitchFamily="2" charset="-122"/>
          </a:endParaRPr>
        </a:p>
      </dsp:txBody>
      <dsp:txXfrm>
        <a:off x="2041314" y="1460412"/>
        <a:ext cx="7093922" cy="1327647"/>
      </dsp:txXfrm>
    </dsp:sp>
    <dsp:sp modelId="{80EBF608-A77A-4ADB-9D7D-7F6A8BAD0908}">
      <dsp:nvSpPr>
        <dsp:cNvPr id="0" name=""/>
        <dsp:cNvSpPr/>
      </dsp:nvSpPr>
      <dsp:spPr>
        <a:xfrm>
          <a:off x="1905761" y="2788059"/>
          <a:ext cx="722947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B0223D-B03D-4088-8460-6E92AFFFB58D}">
      <dsp:nvSpPr>
        <dsp:cNvPr id="0" name=""/>
        <dsp:cNvSpPr/>
      </dsp:nvSpPr>
      <dsp:spPr>
        <a:xfrm>
          <a:off x="2041314" y="2854442"/>
          <a:ext cx="7093922" cy="1327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i="0" kern="1200" baseline="0" dirty="0" smtClean="0">
              <a:solidFill>
                <a:srgbClr val="003300"/>
              </a:solidFill>
              <a:latin typeface="Tahoma" panose="020B0604030504040204" pitchFamily="34" charset="0"/>
              <a:ea typeface="宋体" panose="02010600030101010101" pitchFamily="2" charset="-122"/>
            </a:rPr>
            <a:t>（</a:t>
          </a:r>
          <a:r>
            <a:rPr lang="en-US" altLang="zh-CN" sz="2400" b="1" i="0" kern="1200" baseline="0" dirty="0" smtClean="0">
              <a:solidFill>
                <a:srgbClr val="003300"/>
              </a:solidFill>
              <a:latin typeface="Tahoma" panose="020B0604030504040204" pitchFamily="34" charset="0"/>
              <a:ea typeface="宋体" panose="02010600030101010101" pitchFamily="2" charset="-122"/>
            </a:rPr>
            <a:t>3</a:t>
          </a:r>
          <a:r>
            <a:rPr lang="zh-CN" altLang="en-US" sz="2400" b="1" i="0" kern="1200" baseline="0" dirty="0" smtClean="0">
              <a:solidFill>
                <a:srgbClr val="003300"/>
              </a:solidFill>
              <a:latin typeface="Tahoma" panose="020B0604030504040204" pitchFamily="34" charset="0"/>
              <a:ea typeface="宋体" panose="02010600030101010101" pitchFamily="2" charset="-122"/>
            </a:rPr>
            <a:t>）</a:t>
          </a:r>
          <a:r>
            <a:rPr lang="en-US" altLang="zh-CN" sz="2400" b="1" i="0" kern="1200" baseline="0" dirty="0" err="1" smtClean="0">
              <a:solidFill>
                <a:srgbClr val="003300"/>
              </a:solidFill>
              <a:latin typeface="Tahoma" panose="020B0604030504040204" pitchFamily="34" charset="0"/>
              <a:ea typeface="宋体" panose="02010600030101010101" pitchFamily="2" charset="-122"/>
            </a:rPr>
            <a:t>CallableStatement</a:t>
          </a:r>
          <a:r>
            <a:rPr lang="zh-CN" altLang="en-US" sz="2400" b="1" i="0" kern="1200" baseline="0" dirty="0" smtClean="0">
              <a:solidFill>
                <a:srgbClr val="003300"/>
              </a:solidFill>
              <a:latin typeface="Tahoma" panose="020B0604030504040204" pitchFamily="34" charset="0"/>
              <a:ea typeface="宋体" panose="02010600030101010101" pitchFamily="2" charset="-122"/>
            </a:rPr>
            <a:t>：执行数据库存储过程</a:t>
          </a:r>
          <a:endParaRPr lang="en-US" altLang="zh-CN" sz="2400" b="1" i="0" kern="1200" baseline="0" dirty="0" smtClean="0">
            <a:solidFill>
              <a:srgbClr val="003300"/>
            </a:solidFill>
            <a:latin typeface="Tahoma" panose="020B0604030504040204" pitchFamily="34" charset="0"/>
            <a:ea typeface="宋体" panose="02010600030101010101" pitchFamily="2" charset="-122"/>
          </a:endParaRPr>
        </a:p>
        <a:p>
          <a:pPr lvl="0" algn="l" defTabSz="1066800" rtl="0">
            <a:lnSpc>
              <a:spcPct val="90000"/>
            </a:lnSpc>
            <a:spcBef>
              <a:spcPct val="0"/>
            </a:spcBef>
            <a:spcAft>
              <a:spcPct val="35000"/>
            </a:spcAft>
          </a:pPr>
          <a:endParaRPr lang="zh-CN" sz="2400" b="1" i="0" kern="1200" baseline="0" dirty="0">
            <a:solidFill>
              <a:srgbClr val="003300"/>
            </a:solidFill>
            <a:latin typeface="Tahoma" panose="020B0604030504040204" pitchFamily="34" charset="0"/>
            <a:ea typeface="宋体" panose="02010600030101010101" pitchFamily="2" charset="-122"/>
          </a:endParaRPr>
        </a:p>
      </dsp:txBody>
      <dsp:txXfrm>
        <a:off x="2041314" y="2854442"/>
        <a:ext cx="7093922" cy="1327647"/>
      </dsp:txXfrm>
    </dsp:sp>
    <dsp:sp modelId="{6A4E44D6-9E99-4962-AA39-592FCB23F6B9}">
      <dsp:nvSpPr>
        <dsp:cNvPr id="0" name=""/>
        <dsp:cNvSpPr/>
      </dsp:nvSpPr>
      <dsp:spPr>
        <a:xfrm>
          <a:off x="1905761" y="4182089"/>
          <a:ext cx="722947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BF781-322E-4973-B4F2-C4F5A4806359}">
      <dsp:nvSpPr>
        <dsp:cNvPr id="0" name=""/>
        <dsp:cNvSpPr/>
      </dsp:nvSpPr>
      <dsp:spPr>
        <a:xfrm>
          <a:off x="0" y="7624"/>
          <a:ext cx="9144000" cy="1389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baseline="0" dirty="0" smtClean="0">
              <a:solidFill>
                <a:srgbClr val="FFFF00"/>
              </a:solidFill>
              <a:latin typeface="Tahoma" panose="020B0604030504040204" pitchFamily="34" charset="0"/>
              <a:ea typeface="宋体" panose="02010600030101010101" pitchFamily="2" charset="-122"/>
            </a:rPr>
            <a:t>可维护性：</a:t>
          </a:r>
          <a:r>
            <a:rPr lang="zh-CN" sz="2400" kern="1200" baseline="0" dirty="0" smtClean="0">
              <a:latin typeface="Tahoma" panose="020B0604030504040204" pitchFamily="34" charset="0"/>
              <a:ea typeface="宋体" panose="02010600030101010101" pitchFamily="2" charset="-122"/>
            </a:rPr>
            <a:t>虽然用</a:t>
          </a:r>
          <a:r>
            <a:rPr lang="en-US" sz="2400" kern="1200" baseline="0" dirty="0" err="1" smtClean="0">
              <a:latin typeface="Tahoma" panose="020B0604030504040204" pitchFamily="34" charset="0"/>
              <a:ea typeface="宋体" panose="02010600030101010101" pitchFamily="2" charset="-122"/>
            </a:rPr>
            <a:t>PreparedStatement</a:t>
          </a:r>
          <a:r>
            <a:rPr lang="zh-CN" sz="2400" kern="1200" baseline="0" dirty="0" smtClean="0">
              <a:latin typeface="Tahoma" panose="020B0604030504040204" pitchFamily="34" charset="0"/>
              <a:ea typeface="宋体" panose="02010600030101010101" pitchFamily="2" charset="-122"/>
            </a:rPr>
            <a:t>来代替</a:t>
          </a:r>
          <a:r>
            <a:rPr lang="en-US" sz="2400" kern="1200" baseline="0" dirty="0" smtClean="0">
              <a:latin typeface="Tahoma" panose="020B0604030504040204" pitchFamily="34" charset="0"/>
              <a:ea typeface="宋体" panose="02010600030101010101" pitchFamily="2" charset="-122"/>
            </a:rPr>
            <a:t>Statement</a:t>
          </a:r>
          <a:r>
            <a:rPr lang="zh-CN" sz="2400" kern="1200" baseline="0" dirty="0" smtClean="0">
              <a:latin typeface="Tahoma" panose="020B0604030504040204" pitchFamily="34" charset="0"/>
              <a:ea typeface="宋体" panose="02010600030101010101" pitchFamily="2" charset="-122"/>
            </a:rPr>
            <a:t>会使代码多出几行，但这样的代码无论从可读性还是可维护性上来说都比直接用</a:t>
          </a:r>
          <a:r>
            <a:rPr lang="en-US" sz="2400" kern="1200" baseline="0" dirty="0" smtClean="0">
              <a:latin typeface="Tahoma" panose="020B0604030504040204" pitchFamily="34" charset="0"/>
              <a:ea typeface="宋体" panose="02010600030101010101" pitchFamily="2" charset="-122"/>
            </a:rPr>
            <a:t>Statement</a:t>
          </a:r>
          <a:r>
            <a:rPr lang="zh-CN" sz="2400" kern="1200" baseline="0" dirty="0" smtClean="0">
              <a:latin typeface="Tahoma" panose="020B0604030504040204" pitchFamily="34" charset="0"/>
              <a:ea typeface="宋体" panose="02010600030101010101" pitchFamily="2" charset="-122"/>
            </a:rPr>
            <a:t>的代码高很多档次</a:t>
          </a:r>
          <a:endParaRPr lang="zh-CN" sz="2400" kern="1200" baseline="0" dirty="0">
            <a:latin typeface="Tahoma" panose="020B0604030504040204" pitchFamily="34" charset="0"/>
            <a:ea typeface="宋体" panose="02010600030101010101" pitchFamily="2" charset="-122"/>
          </a:endParaRPr>
        </a:p>
      </dsp:txBody>
      <dsp:txXfrm>
        <a:off x="67852" y="75476"/>
        <a:ext cx="9008296" cy="1254256"/>
      </dsp:txXfrm>
    </dsp:sp>
    <dsp:sp modelId="{C4FD6C85-9683-4502-B31E-BD21F85521B8}">
      <dsp:nvSpPr>
        <dsp:cNvPr id="0" name=""/>
        <dsp:cNvSpPr/>
      </dsp:nvSpPr>
      <dsp:spPr>
        <a:xfrm>
          <a:off x="0" y="1501264"/>
          <a:ext cx="9144000" cy="1389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baseline="0" dirty="0" smtClean="0">
              <a:solidFill>
                <a:srgbClr val="FFFF00"/>
              </a:solidFill>
              <a:latin typeface="Tahoma" panose="020B0604030504040204" pitchFamily="34" charset="0"/>
              <a:ea typeface="宋体" panose="02010600030101010101" pitchFamily="2" charset="-122"/>
            </a:rPr>
            <a:t>执行效率：</a:t>
          </a:r>
          <a:r>
            <a:rPr lang="zh-CN" sz="2400" kern="1200" baseline="0" dirty="0" smtClean="0">
              <a:latin typeface="Tahoma" panose="020B0604030504040204" pitchFamily="34" charset="0"/>
              <a:ea typeface="宋体" panose="02010600030101010101" pitchFamily="2" charset="-122"/>
            </a:rPr>
            <a:t>每一种数据库都会尽最大努力对预编译语句提供最大的性能优化</a:t>
          </a:r>
          <a:r>
            <a:rPr lang="en-US" sz="2400" kern="1200" baseline="0" dirty="0" smtClean="0">
              <a:latin typeface="Tahoma" panose="020B0604030504040204" pitchFamily="34" charset="0"/>
              <a:ea typeface="宋体" panose="02010600030101010101" pitchFamily="2" charset="-122"/>
            </a:rPr>
            <a:t>.</a:t>
          </a:r>
          <a:r>
            <a:rPr lang="zh-CN" sz="2400" kern="1200" baseline="0" dirty="0" smtClean="0">
              <a:latin typeface="Tahoma" panose="020B0604030504040204" pitchFamily="34" charset="0"/>
              <a:ea typeface="宋体" panose="02010600030101010101" pitchFamily="2" charset="-122"/>
            </a:rPr>
            <a:t>因为预编译语句有可能被重复调用，所以在任何时候就可以不需要再次编译而可以直接执行，效率会提高很多</a:t>
          </a:r>
          <a:endParaRPr lang="zh-CN" sz="2400" kern="1200" baseline="0" dirty="0">
            <a:latin typeface="Tahoma" panose="020B0604030504040204" pitchFamily="34" charset="0"/>
            <a:ea typeface="宋体" panose="02010600030101010101" pitchFamily="2" charset="-122"/>
          </a:endParaRPr>
        </a:p>
      </dsp:txBody>
      <dsp:txXfrm>
        <a:off x="67852" y="1569116"/>
        <a:ext cx="9008296" cy="1254256"/>
      </dsp:txXfrm>
    </dsp:sp>
    <dsp:sp modelId="{294CAC5B-A428-49DC-93F4-BBC7114D63B1}">
      <dsp:nvSpPr>
        <dsp:cNvPr id="0" name=""/>
        <dsp:cNvSpPr/>
      </dsp:nvSpPr>
      <dsp:spPr>
        <a:xfrm>
          <a:off x="0" y="2994904"/>
          <a:ext cx="9144000" cy="1389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baseline="0" dirty="0" smtClean="0">
              <a:solidFill>
                <a:srgbClr val="FFFF00"/>
              </a:solidFill>
              <a:latin typeface="Tahoma" panose="020B0604030504040204" pitchFamily="34" charset="0"/>
              <a:ea typeface="宋体" panose="02010600030101010101" pitchFamily="2" charset="-122"/>
            </a:rPr>
            <a:t>安全性：</a:t>
          </a:r>
          <a:r>
            <a:rPr lang="zh-CN" sz="2400" kern="1200" baseline="0" dirty="0" smtClean="0">
              <a:latin typeface="Tahoma" panose="020B0604030504040204" pitchFamily="34" charset="0"/>
              <a:ea typeface="宋体" panose="02010600030101010101" pitchFamily="2" charset="-122"/>
            </a:rPr>
            <a:t>这也是最重要的一点，</a:t>
          </a:r>
          <a:r>
            <a:rPr lang="en-US" sz="2400" kern="1200" baseline="0" dirty="0" smtClean="0">
              <a:latin typeface="Tahoma" panose="020B0604030504040204" pitchFamily="34" charset="0"/>
              <a:ea typeface="宋体" panose="02010600030101010101" pitchFamily="2" charset="-122"/>
            </a:rPr>
            <a:t> </a:t>
          </a:r>
          <a:r>
            <a:rPr lang="en-US" sz="2400" kern="1200" baseline="0" dirty="0" err="1" smtClean="0">
              <a:latin typeface="Tahoma" panose="020B0604030504040204" pitchFamily="34" charset="0"/>
              <a:ea typeface="宋体" panose="02010600030101010101" pitchFamily="2" charset="-122"/>
            </a:rPr>
            <a:t>PreparedStatement</a:t>
          </a:r>
          <a:r>
            <a:rPr lang="zh-CN" sz="2400" kern="1200" baseline="0" dirty="0" smtClean="0">
              <a:latin typeface="Tahoma" panose="020B0604030504040204" pitchFamily="34" charset="0"/>
              <a:ea typeface="宋体" panose="02010600030101010101" pitchFamily="2" charset="-122"/>
            </a:rPr>
            <a:t>可以有效的防止“</a:t>
          </a:r>
          <a:r>
            <a:rPr lang="zh-CN" sz="2400" b="1" kern="1200" baseline="0" dirty="0" smtClean="0">
              <a:solidFill>
                <a:srgbClr val="C00000"/>
              </a:solidFill>
              <a:latin typeface="Tahoma" panose="020B0604030504040204" pitchFamily="34" charset="0"/>
              <a:ea typeface="宋体" panose="02010600030101010101" pitchFamily="2" charset="-122"/>
            </a:rPr>
            <a:t>注入式攻击</a:t>
          </a:r>
          <a:r>
            <a:rPr lang="zh-CN" sz="2400" kern="1200" baseline="0" dirty="0" smtClean="0">
              <a:latin typeface="Tahoma" panose="020B0604030504040204" pitchFamily="34" charset="0"/>
              <a:ea typeface="宋体" panose="02010600030101010101" pitchFamily="2" charset="-122"/>
            </a:rPr>
            <a:t>”，极大地提高了执行</a:t>
          </a:r>
          <a:r>
            <a:rPr lang="en-US" sz="2400" kern="1200" baseline="0" dirty="0" smtClean="0">
              <a:latin typeface="Tahoma" panose="020B0604030504040204" pitchFamily="34" charset="0"/>
              <a:ea typeface="宋体" panose="02010600030101010101" pitchFamily="2" charset="-122"/>
            </a:rPr>
            <a:t>SQL</a:t>
          </a:r>
          <a:r>
            <a:rPr lang="zh-CN" sz="2400" kern="1200" baseline="0" dirty="0" smtClean="0">
              <a:latin typeface="Tahoma" panose="020B0604030504040204" pitchFamily="34" charset="0"/>
              <a:ea typeface="宋体" panose="02010600030101010101" pitchFamily="2" charset="-122"/>
            </a:rPr>
            <a:t>语句的安全性</a:t>
          </a:r>
          <a:endParaRPr lang="zh-CN" sz="2400" kern="1200" baseline="0" dirty="0">
            <a:latin typeface="Tahoma" panose="020B0604030504040204" pitchFamily="34" charset="0"/>
            <a:ea typeface="宋体" panose="02010600030101010101" pitchFamily="2" charset="-122"/>
          </a:endParaRPr>
        </a:p>
      </dsp:txBody>
      <dsp:txXfrm>
        <a:off x="67852" y="3062756"/>
        <a:ext cx="9008296" cy="125425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876B6-2315-47BB-A0E9-3DA5D5DB73D4}">
      <dsp:nvSpPr>
        <dsp:cNvPr id="0" name=""/>
        <dsp:cNvSpPr/>
      </dsp:nvSpPr>
      <dsp:spPr>
        <a:xfrm>
          <a:off x="0" y="12555"/>
          <a:ext cx="8949680" cy="140049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t>为了实现代码资源的可重用，开发者们提出了一个</a:t>
          </a:r>
          <a:r>
            <a:rPr lang="en-US" altLang="zh-CN" sz="2400" b="1" kern="1200" dirty="0" smtClean="0"/>
            <a:t>“</a:t>
          </a:r>
          <a:r>
            <a:rPr lang="zh-CN" sz="2400" b="1" kern="1200" dirty="0" smtClean="0"/>
            <a:t>代码组件</a:t>
          </a:r>
          <a:r>
            <a:rPr lang="en-US" altLang="zh-CN" sz="2400" b="1" kern="1200" dirty="0" smtClean="0"/>
            <a:t>”</a:t>
          </a:r>
          <a:r>
            <a:rPr lang="zh-CN" sz="2400" b="1" kern="1200" dirty="0" smtClean="0"/>
            <a:t>的这一概念，</a:t>
          </a:r>
          <a:r>
            <a:rPr lang="zh-CN" altLang="en-US" sz="2400" b="1" kern="1200" dirty="0" smtClean="0"/>
            <a:t>也就是</a:t>
          </a:r>
          <a:r>
            <a:rPr lang="en-US" altLang="zh-CN" sz="2400" b="1" kern="1200" dirty="0" smtClean="0"/>
            <a:t>JavaBean</a:t>
          </a:r>
          <a:r>
            <a:rPr lang="zh-CN" altLang="en-US" sz="2400" b="1" kern="1200" dirty="0" smtClean="0"/>
            <a:t>组件技术。</a:t>
          </a:r>
          <a:r>
            <a:rPr lang="zh-CN" sz="2400" b="1" kern="1200" dirty="0" smtClean="0"/>
            <a:t>它是将代码</a:t>
          </a:r>
          <a:r>
            <a:rPr lang="en-US" sz="2400" b="1" kern="1200" dirty="0" smtClean="0"/>
            <a:t>(</a:t>
          </a:r>
          <a:r>
            <a:rPr lang="zh-CN" sz="2400" b="1" kern="1200" dirty="0" smtClean="0"/>
            <a:t>包括其中的属性和方法</a:t>
          </a:r>
          <a:r>
            <a:rPr lang="en-US" sz="2400" b="1" kern="1200" dirty="0" smtClean="0"/>
            <a:t>)</a:t>
          </a:r>
          <a:r>
            <a:rPr lang="zh-CN" sz="2400" b="1" kern="1200" dirty="0" smtClean="0"/>
            <a:t>进行简单的封装而形成的。</a:t>
          </a:r>
          <a:endParaRPr lang="zh-CN" sz="2400" b="1" kern="1200" dirty="0">
            <a:latin typeface="+mn-ea"/>
            <a:ea typeface="+mn-ea"/>
          </a:endParaRPr>
        </a:p>
      </dsp:txBody>
      <dsp:txXfrm>
        <a:off x="68366" y="80921"/>
        <a:ext cx="8812948" cy="1263758"/>
      </dsp:txXfrm>
    </dsp:sp>
    <dsp:sp modelId="{091CB2EF-C861-4D96-BB01-B08D51A2E1B0}">
      <dsp:nvSpPr>
        <dsp:cNvPr id="0" name=""/>
        <dsp:cNvSpPr/>
      </dsp:nvSpPr>
      <dsp:spPr>
        <a:xfrm>
          <a:off x="0" y="1594486"/>
          <a:ext cx="8949680" cy="140049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mn-ea"/>
              <a:ea typeface="+mn-ea"/>
            </a:rPr>
            <a:t>JavaBean</a:t>
          </a:r>
          <a:r>
            <a:rPr lang="zh-CN" sz="2400" b="1" kern="1200" dirty="0" smtClean="0">
              <a:latin typeface="+mn-ea"/>
              <a:ea typeface="+mn-ea"/>
            </a:rPr>
            <a:t>是利用</a:t>
          </a:r>
          <a:r>
            <a:rPr lang="en-US" sz="2400" b="1" kern="1200" dirty="0" smtClean="0">
              <a:latin typeface="+mn-ea"/>
              <a:ea typeface="+mn-ea"/>
            </a:rPr>
            <a:t>Java</a:t>
          </a:r>
          <a:r>
            <a:rPr lang="zh-CN" sz="2400" b="1" kern="1200" dirty="0" smtClean="0">
              <a:latin typeface="+mn-ea"/>
              <a:ea typeface="+mn-ea"/>
            </a:rPr>
            <a:t>语言编写的</a:t>
          </a:r>
          <a:r>
            <a:rPr lang="zh-CN" altLang="en-US" sz="2400" b="1" kern="1200" dirty="0" smtClean="0">
              <a:latin typeface="+mn-ea"/>
              <a:ea typeface="+mn-ea"/>
            </a:rPr>
            <a:t>一种</a:t>
          </a:r>
          <a:r>
            <a:rPr lang="zh-CN" sz="2400" b="1" kern="1200" dirty="0" smtClean="0">
              <a:latin typeface="+mn-ea"/>
              <a:ea typeface="+mn-ea"/>
            </a:rPr>
            <a:t>组件</a:t>
          </a:r>
          <a:r>
            <a:rPr lang="zh-CN" altLang="en-US" sz="2400" b="1" kern="1200" dirty="0" smtClean="0">
              <a:latin typeface="+mn-ea"/>
              <a:ea typeface="+mn-ea"/>
            </a:rPr>
            <a:t>技术，</a:t>
          </a:r>
          <a:r>
            <a:rPr lang="zh-CN" sz="2400" b="1" kern="1200" dirty="0" smtClean="0">
              <a:latin typeface="+mn-ea"/>
              <a:ea typeface="+mn-ea"/>
            </a:rPr>
            <a:t>通过对属性和方法的封装，</a:t>
          </a:r>
          <a:r>
            <a:rPr lang="zh-CN" altLang="en-US" sz="2400" b="1" kern="1200" dirty="0" smtClean="0">
              <a:latin typeface="+mn-ea"/>
              <a:ea typeface="+mn-ea"/>
            </a:rPr>
            <a:t>使得代码</a:t>
          </a:r>
          <a:r>
            <a:rPr lang="zh-CN" sz="2400" b="1" kern="1200" dirty="0" smtClean="0">
              <a:latin typeface="+mn-ea"/>
              <a:ea typeface="+mn-ea"/>
            </a:rPr>
            <a:t>成为了一个功能独立、可重复使用、并且可以与其他控件进行通信的组件。</a:t>
          </a:r>
          <a:endParaRPr lang="zh-CN" sz="2400" b="1" kern="1200" dirty="0">
            <a:latin typeface="+mn-ea"/>
            <a:ea typeface="+mn-ea"/>
          </a:endParaRPr>
        </a:p>
      </dsp:txBody>
      <dsp:txXfrm>
        <a:off x="68366" y="1662852"/>
        <a:ext cx="8812948" cy="1263758"/>
      </dsp:txXfrm>
    </dsp:sp>
    <dsp:sp modelId="{B71D2101-9F7C-4457-A49F-D369B7AE4EAE}">
      <dsp:nvSpPr>
        <dsp:cNvPr id="0" name=""/>
        <dsp:cNvSpPr/>
      </dsp:nvSpPr>
      <dsp:spPr>
        <a:xfrm>
          <a:off x="0" y="3176416"/>
          <a:ext cx="8949680" cy="140049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latin typeface="+mn-ea"/>
              <a:ea typeface="+mn-ea"/>
            </a:rPr>
            <a:t>每个</a:t>
          </a:r>
          <a:r>
            <a:rPr lang="en-US" sz="2400" b="1" kern="1200" dirty="0" smtClean="0">
              <a:latin typeface="+mn-ea"/>
              <a:ea typeface="+mn-ea"/>
            </a:rPr>
            <a:t>JavaBean</a:t>
          </a:r>
          <a:r>
            <a:rPr lang="zh-CN" sz="2400" b="1" kern="1200" dirty="0" smtClean="0">
              <a:latin typeface="+mn-ea"/>
              <a:ea typeface="+mn-ea"/>
            </a:rPr>
            <a:t>组件可以实现一个特定的功能，通过合理组织不同功能的</a:t>
          </a:r>
          <a:r>
            <a:rPr lang="en-US" sz="2400" b="1" kern="1200" dirty="0" smtClean="0">
              <a:latin typeface="+mn-ea"/>
              <a:ea typeface="+mn-ea"/>
            </a:rPr>
            <a:t>JavaBean</a:t>
          </a:r>
          <a:r>
            <a:rPr lang="zh-CN" sz="2400" b="1" kern="1200" dirty="0" smtClean="0">
              <a:latin typeface="+mn-ea"/>
              <a:ea typeface="+mn-ea"/>
            </a:rPr>
            <a:t>组件，可以快速生成一个新的应用程序。</a:t>
          </a:r>
          <a:endParaRPr lang="zh-CN" sz="2400" b="1" kern="1200" dirty="0">
            <a:latin typeface="+mn-ea"/>
            <a:ea typeface="+mn-ea"/>
          </a:endParaRPr>
        </a:p>
      </dsp:txBody>
      <dsp:txXfrm>
        <a:off x="68366" y="3244782"/>
        <a:ext cx="8812948" cy="126375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03A10-8150-41B3-8D0C-38C770115E1D}">
      <dsp:nvSpPr>
        <dsp:cNvPr id="0" name=""/>
        <dsp:cNvSpPr/>
      </dsp:nvSpPr>
      <dsp:spPr>
        <a:xfrm>
          <a:off x="-5698147" y="-872376"/>
          <a:ext cx="6785312" cy="6785312"/>
        </a:xfrm>
        <a:prstGeom prst="blockArc">
          <a:avLst>
            <a:gd name="adj1" fmla="val 18900000"/>
            <a:gd name="adj2" fmla="val 2700000"/>
            <a:gd name="adj3" fmla="val 318"/>
          </a:avLst>
        </a:pr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C90A4C6-3603-41D7-BFFB-7AED5E508F16}">
      <dsp:nvSpPr>
        <dsp:cNvPr id="0" name=""/>
        <dsp:cNvSpPr/>
      </dsp:nvSpPr>
      <dsp:spPr>
        <a:xfrm>
          <a:off x="699629" y="504056"/>
          <a:ext cx="7367714" cy="1008112"/>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89" tIns="71120" rIns="71120" bIns="71120" numCol="1" spcCol="1270" anchor="ctr" anchorCtr="0">
          <a:noAutofit/>
        </a:bodyPr>
        <a:lstStyle/>
        <a:p>
          <a:pPr lvl="0" algn="ctr" defTabSz="1244600" rtl="0">
            <a:lnSpc>
              <a:spcPct val="90000"/>
            </a:lnSpc>
            <a:spcBef>
              <a:spcPct val="0"/>
            </a:spcBef>
            <a:spcAft>
              <a:spcPct val="35000"/>
            </a:spcAft>
          </a:pPr>
          <a:r>
            <a:rPr lang="en-US" altLang="zh-CN" sz="2800" b="1" kern="1200" dirty="0" smtClean="0">
              <a:latin typeface="+mn-ea"/>
              <a:ea typeface="+mn-ea"/>
            </a:rPr>
            <a:t>1</a:t>
          </a:r>
          <a:r>
            <a:rPr lang="zh-CN" altLang="en-US" sz="2800" b="1" kern="1200" dirty="0" smtClean="0">
              <a:latin typeface="+mn-ea"/>
              <a:ea typeface="+mn-ea"/>
            </a:rPr>
            <a:t>、事务处理</a:t>
          </a:r>
          <a:endParaRPr lang="zh-CN" sz="2800" b="1" kern="1200" dirty="0">
            <a:latin typeface="+mn-ea"/>
            <a:ea typeface="+mn-ea"/>
          </a:endParaRPr>
        </a:p>
      </dsp:txBody>
      <dsp:txXfrm>
        <a:off x="699629" y="504056"/>
        <a:ext cx="7367714" cy="1008112"/>
      </dsp:txXfrm>
    </dsp:sp>
    <dsp:sp modelId="{05A8255C-2FCA-4C58-BC27-36C6BE87C1AE}">
      <dsp:nvSpPr>
        <dsp:cNvPr id="0" name=""/>
        <dsp:cNvSpPr/>
      </dsp:nvSpPr>
      <dsp:spPr>
        <a:xfrm>
          <a:off x="69559" y="378042"/>
          <a:ext cx="1260140" cy="1260140"/>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B39F12A-CFAB-4C8A-A6D6-F278D76321F8}">
      <dsp:nvSpPr>
        <dsp:cNvPr id="0" name=""/>
        <dsp:cNvSpPr/>
      </dsp:nvSpPr>
      <dsp:spPr>
        <a:xfrm>
          <a:off x="1066078" y="2016224"/>
          <a:ext cx="7001265" cy="1008112"/>
        </a:xfrm>
        <a:prstGeom prst="rect">
          <a:avLst/>
        </a:prstGeom>
        <a:solidFill>
          <a:schemeClr val="accent3">
            <a:hueOff val="5625132"/>
            <a:satOff val="-8440"/>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89" tIns="71120" rIns="71120" bIns="71120" numCol="1" spcCol="1270" anchor="ctr" anchorCtr="0">
          <a:noAutofit/>
        </a:bodyPr>
        <a:lstStyle/>
        <a:p>
          <a:pPr lvl="0" algn="ctr" defTabSz="1244600" rtl="0">
            <a:lnSpc>
              <a:spcPct val="90000"/>
            </a:lnSpc>
            <a:spcBef>
              <a:spcPct val="0"/>
            </a:spcBef>
            <a:spcAft>
              <a:spcPct val="35000"/>
            </a:spcAft>
          </a:pPr>
          <a:r>
            <a:rPr lang="en-US" altLang="zh-CN" sz="2800" b="1" kern="1200" dirty="0" smtClean="0">
              <a:latin typeface="+mn-ea"/>
              <a:ea typeface="+mn-ea"/>
            </a:rPr>
            <a:t>2</a:t>
          </a:r>
          <a:r>
            <a:rPr lang="zh-CN" altLang="en-US" sz="2800" b="1" kern="1200" dirty="0" smtClean="0">
              <a:latin typeface="+mn-ea"/>
              <a:ea typeface="+mn-ea"/>
            </a:rPr>
            <a:t>、查询与分页</a:t>
          </a:r>
          <a:endParaRPr lang="zh-CN" sz="2800" b="1" kern="1200" dirty="0">
            <a:latin typeface="+mn-ea"/>
            <a:ea typeface="+mn-ea"/>
          </a:endParaRPr>
        </a:p>
      </dsp:txBody>
      <dsp:txXfrm>
        <a:off x="1066078" y="2016224"/>
        <a:ext cx="7001265" cy="1008112"/>
      </dsp:txXfrm>
    </dsp:sp>
    <dsp:sp modelId="{2013194A-AD15-44D5-A8B1-FE5DC9405137}">
      <dsp:nvSpPr>
        <dsp:cNvPr id="0" name=""/>
        <dsp:cNvSpPr/>
      </dsp:nvSpPr>
      <dsp:spPr>
        <a:xfrm>
          <a:off x="436008" y="1890209"/>
          <a:ext cx="1260140" cy="1260140"/>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F158AF2-5ABC-4D96-97A1-9A3A73DD4349}">
      <dsp:nvSpPr>
        <dsp:cNvPr id="0" name=""/>
        <dsp:cNvSpPr/>
      </dsp:nvSpPr>
      <dsp:spPr>
        <a:xfrm>
          <a:off x="699629" y="3528392"/>
          <a:ext cx="7367714" cy="1008112"/>
        </a:xfrm>
        <a:prstGeom prst="rect">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89" tIns="71120" rIns="71120" bIns="71120" numCol="1" spcCol="1270" anchor="ctr" anchorCtr="0">
          <a:noAutofit/>
        </a:bodyPr>
        <a:lstStyle/>
        <a:p>
          <a:pPr lvl="0" algn="ctr" defTabSz="1244600" rtl="0">
            <a:lnSpc>
              <a:spcPct val="90000"/>
            </a:lnSpc>
            <a:spcBef>
              <a:spcPct val="0"/>
            </a:spcBef>
            <a:spcAft>
              <a:spcPct val="35000"/>
            </a:spcAft>
          </a:pPr>
          <a:r>
            <a:rPr lang="en-US" altLang="zh-CN" sz="2800" b="1" kern="1200" dirty="0" smtClean="0">
              <a:solidFill>
                <a:schemeClr val="bg1"/>
              </a:solidFill>
              <a:latin typeface="+mn-ea"/>
              <a:ea typeface="+mn-ea"/>
            </a:rPr>
            <a:t>3</a:t>
          </a:r>
          <a:r>
            <a:rPr lang="zh-CN" altLang="en-US" sz="2800" b="1" kern="1200" dirty="0" smtClean="0">
              <a:solidFill>
                <a:schemeClr val="bg1"/>
              </a:solidFill>
              <a:latin typeface="+mn-ea"/>
              <a:ea typeface="+mn-ea"/>
            </a:rPr>
            <a:t>、连接池</a:t>
          </a:r>
          <a:endParaRPr lang="zh-CN" sz="2800" b="1" kern="1200" dirty="0">
            <a:solidFill>
              <a:schemeClr val="bg1"/>
            </a:solidFill>
            <a:latin typeface="+mn-ea"/>
            <a:ea typeface="+mn-ea"/>
          </a:endParaRPr>
        </a:p>
      </dsp:txBody>
      <dsp:txXfrm>
        <a:off x="699629" y="3528392"/>
        <a:ext cx="7367714" cy="1008112"/>
      </dsp:txXfrm>
    </dsp:sp>
    <dsp:sp modelId="{6BB835D2-551E-448C-B508-AEA7F4CA0C10}">
      <dsp:nvSpPr>
        <dsp:cNvPr id="0" name=""/>
        <dsp:cNvSpPr/>
      </dsp:nvSpPr>
      <dsp:spPr>
        <a:xfrm>
          <a:off x="69559" y="3402378"/>
          <a:ext cx="1260140" cy="1260140"/>
        </a:xfrm>
        <a:prstGeom prst="ellipse">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8E9EC-D661-4BF2-AB49-6A22EA510814}">
      <dsp:nvSpPr>
        <dsp:cNvPr id="0" name=""/>
        <dsp:cNvSpPr/>
      </dsp:nvSpPr>
      <dsp:spPr>
        <a:xfrm>
          <a:off x="0" y="8255"/>
          <a:ext cx="9144000" cy="178763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dirty="0" smtClean="0">
              <a:latin typeface="+mn-ea"/>
              <a:ea typeface="+mn-ea"/>
            </a:rPr>
            <a:t>事务是作为单个逻辑工作单元执行的一系列操作。</a:t>
          </a:r>
          <a:r>
            <a:rPr lang="zh-CN" sz="2400" b="1" kern="1200" dirty="0" smtClean="0">
              <a:latin typeface="+mn-ea"/>
              <a:ea typeface="+mn-ea"/>
            </a:rPr>
            <a:t>事务中的所有</a:t>
          </a:r>
          <a:r>
            <a:rPr lang="en-US" sz="2400" b="1" kern="1200" dirty="0" smtClean="0">
              <a:latin typeface="+mn-ea"/>
              <a:ea typeface="+mn-ea"/>
            </a:rPr>
            <a:t>SQL</a:t>
          </a:r>
          <a:r>
            <a:rPr lang="zh-CN" sz="2400" b="1" kern="1200" dirty="0" smtClean="0">
              <a:latin typeface="+mn-ea"/>
              <a:ea typeface="+mn-ea"/>
            </a:rPr>
            <a:t>语句必须被成功执行，则事务才会对数据库产生持久性的影响。</a:t>
          </a:r>
          <a:r>
            <a:rPr lang="zh-CN" altLang="en-US" sz="2400" b="1" kern="1200" dirty="0" smtClean="0">
              <a:latin typeface="+mn-ea"/>
              <a:ea typeface="+mn-ea"/>
            </a:rPr>
            <a:t>这样做能够更好的维护数据的完整性、语义性、持久性。</a:t>
          </a:r>
          <a:endParaRPr lang="zh-CN" altLang="en-US" sz="2400" kern="1200" dirty="0">
            <a:latin typeface="+mn-ea"/>
            <a:ea typeface="+mn-ea"/>
          </a:endParaRPr>
        </a:p>
      </dsp:txBody>
      <dsp:txXfrm>
        <a:off x="87265" y="95520"/>
        <a:ext cx="8969470" cy="1613102"/>
      </dsp:txXfrm>
    </dsp:sp>
    <dsp:sp modelId="{82BA2C5C-D551-423D-B582-99804D029632}">
      <dsp:nvSpPr>
        <dsp:cNvPr id="0" name=""/>
        <dsp:cNvSpPr/>
      </dsp:nvSpPr>
      <dsp:spPr>
        <a:xfrm>
          <a:off x="0" y="1948527"/>
          <a:ext cx="9144000" cy="178763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mn-ea"/>
              <a:ea typeface="+mn-ea"/>
            </a:rPr>
            <a:t>如果事务中的第</a:t>
          </a:r>
          <a:r>
            <a:rPr lang="en-US" sz="2400" b="1" kern="1200" dirty="0" smtClean="0">
              <a:latin typeface="+mn-ea"/>
              <a:ea typeface="+mn-ea"/>
            </a:rPr>
            <a:t>n</a:t>
          </a:r>
          <a:r>
            <a:rPr lang="zh-CN" sz="2400" b="1" kern="1200" dirty="0" smtClean="0">
              <a:latin typeface="+mn-ea"/>
              <a:ea typeface="+mn-ea"/>
            </a:rPr>
            <a:t>条语句执行出错，表示事务运行失败，则前面的</a:t>
          </a:r>
          <a:r>
            <a:rPr lang="en-US" sz="2400" b="1" kern="1200" dirty="0" smtClean="0">
              <a:latin typeface="+mn-ea"/>
              <a:ea typeface="+mn-ea"/>
            </a:rPr>
            <a:t>n-1</a:t>
          </a:r>
          <a:r>
            <a:rPr lang="zh-CN" sz="2400" b="1" kern="1200" dirty="0" smtClean="0">
              <a:latin typeface="+mn-ea"/>
              <a:ea typeface="+mn-ea"/>
            </a:rPr>
            <a:t>条语句对数据库产生的影响可以撤销</a:t>
          </a:r>
          <a:r>
            <a:rPr lang="en-US" sz="2400" b="1" kern="1200" dirty="0" smtClean="0">
              <a:latin typeface="+mn-ea"/>
              <a:ea typeface="+mn-ea"/>
            </a:rPr>
            <a:t>(</a:t>
          </a:r>
          <a:r>
            <a:rPr lang="zh-CN" sz="2400" b="1" kern="1200" dirty="0" smtClean="0">
              <a:latin typeface="+mn-ea"/>
              <a:ea typeface="+mn-ea"/>
            </a:rPr>
            <a:t>回滚</a:t>
          </a:r>
          <a:r>
            <a:rPr lang="en-US" sz="2400" b="1" kern="1200" dirty="0" smtClean="0">
              <a:latin typeface="+mn-ea"/>
              <a:ea typeface="+mn-ea"/>
            </a:rPr>
            <a:t>)</a:t>
          </a:r>
          <a:r>
            <a:rPr lang="zh-CN" sz="2400" b="1" kern="1200" dirty="0" smtClean="0">
              <a:latin typeface="+mn-ea"/>
              <a:ea typeface="+mn-ea"/>
            </a:rPr>
            <a:t>到事务执行前的初始状态或出错点之前的某个正确状态，最大限度的保证数据的完整性。 </a:t>
          </a:r>
          <a:endParaRPr lang="zh-CN" altLang="en-US" sz="2400" kern="1200" dirty="0">
            <a:latin typeface="+mn-ea"/>
            <a:ea typeface="+mn-ea"/>
          </a:endParaRPr>
        </a:p>
      </dsp:txBody>
      <dsp:txXfrm>
        <a:off x="87265" y="2035792"/>
        <a:ext cx="8969470" cy="161310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F99E4-4215-4153-88BD-75C31026DFBF}">
      <dsp:nvSpPr>
        <dsp:cNvPr id="0" name=""/>
        <dsp:cNvSpPr/>
      </dsp:nvSpPr>
      <dsp:spPr>
        <a:xfrm>
          <a:off x="0" y="20159"/>
          <a:ext cx="9144000" cy="178763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zh-CN" altLang="en-US" sz="2400" kern="1200" dirty="0" smtClean="0"/>
            <a:t>将查询的结果全部返回给前端页面，再由前端页面来选择显示哪部分数据，这种方法我们就称之为“假分页”，但是遇到返回的数据量很大的情况时，响应效率就会很低下。</a:t>
          </a:r>
          <a:endParaRPr lang="zh-CN" altLang="en-US" sz="2400" kern="1200" dirty="0"/>
        </a:p>
      </dsp:txBody>
      <dsp:txXfrm>
        <a:off x="87265" y="107424"/>
        <a:ext cx="8969470" cy="1613102"/>
      </dsp:txXfrm>
    </dsp:sp>
    <dsp:sp modelId="{1BD70B13-374C-45FE-B042-27AF6BFFE602}">
      <dsp:nvSpPr>
        <dsp:cNvPr id="0" name=""/>
        <dsp:cNvSpPr/>
      </dsp:nvSpPr>
      <dsp:spPr>
        <a:xfrm>
          <a:off x="0" y="1960432"/>
          <a:ext cx="9144000" cy="178763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zh-CN" altLang="en-US" sz="2400" kern="1200" dirty="0" smtClean="0"/>
            <a:t>将部分查询结果显返回给前端页面，前端页面只需要将返回的数据全部显示出来即可，这种方法我们称之为“真分页”，效应效率会比较高，但是和服务器的交互较多，对服务器的资源占用率相对较高。</a:t>
          </a:r>
          <a:endParaRPr lang="zh-CN" altLang="en-US" sz="2400" kern="1200" dirty="0"/>
        </a:p>
      </dsp:txBody>
      <dsp:txXfrm>
        <a:off x="87265" y="2047697"/>
        <a:ext cx="8969470" cy="161310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4B47B-2D28-4D51-8919-12F6128A2595}">
      <dsp:nvSpPr>
        <dsp:cNvPr id="0" name=""/>
        <dsp:cNvSpPr/>
      </dsp:nvSpPr>
      <dsp:spPr>
        <a:xfrm>
          <a:off x="0" y="7624"/>
          <a:ext cx="8949680" cy="1389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mn-ea"/>
              <a:ea typeface="+mn-ea"/>
            </a:rPr>
            <a:t>前面提到</a:t>
          </a:r>
          <a:r>
            <a:rPr lang="en-US" sz="2400" b="1" kern="1200" dirty="0" smtClean="0">
              <a:latin typeface="+mn-ea"/>
              <a:ea typeface="+mn-ea"/>
            </a:rPr>
            <a:t>Java</a:t>
          </a:r>
          <a:r>
            <a:rPr lang="zh-CN" sz="2400" b="1" kern="1200" dirty="0" smtClean="0">
              <a:latin typeface="+mn-ea"/>
              <a:ea typeface="+mn-ea"/>
            </a:rPr>
            <a:t>通过</a:t>
          </a:r>
          <a:r>
            <a:rPr lang="en-US" sz="2400" b="1" kern="1200" dirty="0" smtClean="0">
              <a:latin typeface="+mn-ea"/>
              <a:ea typeface="+mn-ea"/>
            </a:rPr>
            <a:t>JDBC</a:t>
          </a:r>
          <a:r>
            <a:rPr lang="zh-CN" sz="2400" b="1" kern="1200" dirty="0" smtClean="0">
              <a:latin typeface="+mn-ea"/>
              <a:ea typeface="+mn-ea"/>
            </a:rPr>
            <a:t>技术访问数据库的基本模式是：加载</a:t>
          </a:r>
          <a:r>
            <a:rPr lang="en-US" sz="2400" b="1" kern="1200" dirty="0" smtClean="0">
              <a:latin typeface="+mn-ea"/>
              <a:ea typeface="+mn-ea"/>
            </a:rPr>
            <a:t>JDBC</a:t>
          </a:r>
          <a:r>
            <a:rPr lang="zh-CN" sz="2400" b="1" kern="1200" dirty="0" smtClean="0">
              <a:latin typeface="+mn-ea"/>
              <a:ea typeface="+mn-ea"/>
            </a:rPr>
            <a:t>驱动程序</a:t>
          </a:r>
          <a:r>
            <a:rPr lang="en-US" sz="2400" b="1" kern="1200" dirty="0" smtClean="0">
              <a:latin typeface="+mn-ea"/>
              <a:ea typeface="+mn-ea"/>
            </a:rPr>
            <a:t>——</a:t>
          </a:r>
          <a:r>
            <a:rPr lang="zh-CN" sz="2400" b="1" kern="1200" dirty="0" smtClean="0">
              <a:latin typeface="+mn-ea"/>
              <a:ea typeface="+mn-ea"/>
            </a:rPr>
            <a:t>创建数据库连接</a:t>
          </a:r>
          <a:r>
            <a:rPr lang="en-US" sz="2400" b="1" kern="1200" dirty="0" smtClean="0">
              <a:latin typeface="+mn-ea"/>
              <a:ea typeface="+mn-ea"/>
            </a:rPr>
            <a:t>——</a:t>
          </a:r>
          <a:r>
            <a:rPr lang="zh-CN" sz="2400" b="1" kern="1200" dirty="0" smtClean="0">
              <a:latin typeface="+mn-ea"/>
              <a:ea typeface="+mn-ea"/>
            </a:rPr>
            <a:t>执行</a:t>
          </a:r>
          <a:r>
            <a:rPr lang="en-US" sz="2400" b="1" kern="1200" dirty="0" smtClean="0">
              <a:latin typeface="+mn-ea"/>
              <a:ea typeface="+mn-ea"/>
            </a:rPr>
            <a:t>SQL</a:t>
          </a:r>
          <a:r>
            <a:rPr lang="zh-CN" sz="2400" b="1" kern="1200" dirty="0" smtClean="0">
              <a:latin typeface="+mn-ea"/>
              <a:ea typeface="+mn-ea"/>
            </a:rPr>
            <a:t>语句</a:t>
          </a:r>
          <a:r>
            <a:rPr lang="en-US" sz="2400" b="1" kern="1200" dirty="0" smtClean="0">
              <a:latin typeface="+mn-ea"/>
              <a:ea typeface="+mn-ea"/>
            </a:rPr>
            <a:t>——</a:t>
          </a:r>
          <a:r>
            <a:rPr lang="zh-CN" sz="2400" b="1" kern="1200" dirty="0" smtClean="0">
              <a:latin typeface="+mn-ea"/>
              <a:ea typeface="+mn-ea"/>
            </a:rPr>
            <a:t>返回查询结果</a:t>
          </a:r>
          <a:r>
            <a:rPr lang="en-US" sz="2400" b="1" kern="1200" dirty="0" smtClean="0">
              <a:latin typeface="+mn-ea"/>
              <a:ea typeface="+mn-ea"/>
            </a:rPr>
            <a:t>——</a:t>
          </a:r>
          <a:r>
            <a:rPr lang="zh-CN" sz="2400" b="1" kern="1200" dirty="0" smtClean="0">
              <a:latin typeface="+mn-ea"/>
              <a:ea typeface="+mn-ea"/>
            </a:rPr>
            <a:t>关闭连接。</a:t>
          </a:r>
          <a:endParaRPr lang="zh-CN" sz="2400" kern="1200" dirty="0">
            <a:latin typeface="+mn-ea"/>
            <a:ea typeface="+mn-ea"/>
          </a:endParaRPr>
        </a:p>
      </dsp:txBody>
      <dsp:txXfrm>
        <a:off x="67852" y="75476"/>
        <a:ext cx="8813976" cy="1254256"/>
      </dsp:txXfrm>
    </dsp:sp>
    <dsp:sp modelId="{8FA48096-9008-4973-A7CC-D4C4B5E8E97B}">
      <dsp:nvSpPr>
        <dsp:cNvPr id="0" name=""/>
        <dsp:cNvSpPr/>
      </dsp:nvSpPr>
      <dsp:spPr>
        <a:xfrm>
          <a:off x="0" y="1501264"/>
          <a:ext cx="8949680" cy="1389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smtClean="0">
              <a:latin typeface="+mn-ea"/>
              <a:ea typeface="+mn-ea"/>
            </a:rPr>
            <a:t>当对数据库的访问不是很频繁时，可以在每次访问数据库时建立一个连接，用完之后关闭。但是，对于一个复杂的数据库应用，频繁的建立、关闭连接，会极大的减低系统性能，造成瓶颈。</a:t>
          </a:r>
          <a:endParaRPr lang="zh-CN" altLang="en-US" sz="2400" kern="1200">
            <a:latin typeface="+mn-ea"/>
            <a:ea typeface="+mn-ea"/>
          </a:endParaRPr>
        </a:p>
      </dsp:txBody>
      <dsp:txXfrm>
        <a:off x="67852" y="1569116"/>
        <a:ext cx="8813976" cy="1254256"/>
      </dsp:txXfrm>
    </dsp:sp>
    <dsp:sp modelId="{90949770-3F9A-4441-B5A7-90F0BD770450}">
      <dsp:nvSpPr>
        <dsp:cNvPr id="0" name=""/>
        <dsp:cNvSpPr/>
      </dsp:nvSpPr>
      <dsp:spPr>
        <a:xfrm>
          <a:off x="0" y="2994904"/>
          <a:ext cx="8949680" cy="1389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smtClean="0">
              <a:latin typeface="+mn-ea"/>
              <a:ea typeface="+mn-ea"/>
            </a:rPr>
            <a:t>如果使用数据库连接池来达到连接资源的共享，那么数据库的连接就可以高效、安全的复用，从而很好的解决了性能问题。</a:t>
          </a:r>
          <a:endParaRPr lang="zh-CN" altLang="en-US" sz="2400" kern="1200">
            <a:latin typeface="+mn-ea"/>
            <a:ea typeface="+mn-ea"/>
          </a:endParaRPr>
        </a:p>
      </dsp:txBody>
      <dsp:txXfrm>
        <a:off x="67852" y="3062756"/>
        <a:ext cx="8813976" cy="125425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45E3B-B6EA-42A6-B3D2-006EAA8C3CDC}">
      <dsp:nvSpPr>
        <dsp:cNvPr id="0" name=""/>
        <dsp:cNvSpPr/>
      </dsp:nvSpPr>
      <dsp:spPr>
        <a:xfrm rot="5400000">
          <a:off x="558462" y="1125480"/>
          <a:ext cx="1676319" cy="2789357"/>
        </a:xfrm>
        <a:prstGeom prst="corner">
          <a:avLst>
            <a:gd name="adj1" fmla="val 16120"/>
            <a:gd name="adj2" fmla="val 1611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145E15E-FCF7-44EF-AAB3-986A507560E5}">
      <dsp:nvSpPr>
        <dsp:cNvPr id="0" name=""/>
        <dsp:cNvSpPr/>
      </dsp:nvSpPr>
      <dsp:spPr>
        <a:xfrm>
          <a:off x="278642" y="1958897"/>
          <a:ext cx="2518247" cy="2207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zh-CN" altLang="en-US" sz="2000" kern="1200" dirty="0" smtClean="0">
              <a:solidFill>
                <a:srgbClr val="003300"/>
              </a:solidFill>
              <a:latin typeface="+mn-ea"/>
              <a:ea typeface="+mn-ea"/>
            </a:rPr>
            <a:t>预先创建一定数量的连接，存放在连接池中</a:t>
          </a:r>
          <a:endParaRPr lang="zh-CN" altLang="en-US" sz="2000" kern="1200" dirty="0">
            <a:solidFill>
              <a:srgbClr val="003300"/>
            </a:solidFill>
            <a:latin typeface="+mn-ea"/>
            <a:ea typeface="+mn-ea"/>
          </a:endParaRPr>
        </a:p>
      </dsp:txBody>
      <dsp:txXfrm>
        <a:off x="278642" y="1958897"/>
        <a:ext cx="2518247" cy="2207391"/>
      </dsp:txXfrm>
    </dsp:sp>
    <dsp:sp modelId="{02A93FE0-0E62-4325-A7F2-1355F99A6167}">
      <dsp:nvSpPr>
        <dsp:cNvPr id="0" name=""/>
        <dsp:cNvSpPr/>
      </dsp:nvSpPr>
      <dsp:spPr>
        <a:xfrm>
          <a:off x="2321749" y="920124"/>
          <a:ext cx="475141" cy="475141"/>
        </a:xfrm>
        <a:prstGeom prst="triangle">
          <a:avLst>
            <a:gd name="adj" fmla="val 10000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w="9525" cap="flat" cmpd="sng" algn="ctr">
          <a:solidFill>
            <a:schemeClr val="accent2">
              <a:hueOff val="1170380"/>
              <a:satOff val="-1460"/>
              <a:lumOff val="34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1B5F100-1A21-4C2C-B5BB-093CA7513689}">
      <dsp:nvSpPr>
        <dsp:cNvPr id="0" name=""/>
        <dsp:cNvSpPr/>
      </dsp:nvSpPr>
      <dsp:spPr>
        <a:xfrm rot="5400000">
          <a:off x="3641289" y="362631"/>
          <a:ext cx="1676319" cy="2789357"/>
        </a:xfrm>
        <a:prstGeom prst="corner">
          <a:avLst>
            <a:gd name="adj1" fmla="val 16120"/>
            <a:gd name="adj2" fmla="val 1611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1D4FE4C-98FD-4734-BA8B-0839E190EDAA}">
      <dsp:nvSpPr>
        <dsp:cNvPr id="0" name=""/>
        <dsp:cNvSpPr/>
      </dsp:nvSpPr>
      <dsp:spPr>
        <a:xfrm>
          <a:off x="3361469" y="1196048"/>
          <a:ext cx="2518247" cy="2207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zh-CN" altLang="en-US" sz="2000" kern="1200" dirty="0" smtClean="0">
              <a:solidFill>
                <a:srgbClr val="003300"/>
              </a:solidFill>
              <a:latin typeface="+mn-ea"/>
              <a:ea typeface="+mn-ea"/>
            </a:rPr>
            <a:t>当程序请求一个连接时，连接池为该请求分配一个空闲连接，而不是去建立新连接；当程序用完连接后，该连接将返回连接池，而不是直接释放</a:t>
          </a:r>
          <a:endParaRPr lang="zh-CN" sz="2000" kern="1200" dirty="0">
            <a:solidFill>
              <a:srgbClr val="003300"/>
            </a:solidFill>
            <a:latin typeface="+mn-ea"/>
            <a:ea typeface="+mn-ea"/>
          </a:endParaRPr>
        </a:p>
      </dsp:txBody>
      <dsp:txXfrm>
        <a:off x="3361469" y="1196048"/>
        <a:ext cx="2518247" cy="2207391"/>
      </dsp:txXfrm>
    </dsp:sp>
    <dsp:sp modelId="{F7482182-FB4E-41A0-931E-4AE6F0702AD5}">
      <dsp:nvSpPr>
        <dsp:cNvPr id="0" name=""/>
        <dsp:cNvSpPr/>
      </dsp:nvSpPr>
      <dsp:spPr>
        <a:xfrm>
          <a:off x="5404576" y="157275"/>
          <a:ext cx="475141" cy="475141"/>
        </a:xfrm>
        <a:prstGeom prst="triangle">
          <a:avLst>
            <a:gd name="adj" fmla="val 10000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w="9525" cap="flat" cmpd="sng" algn="ctr">
          <a:solidFill>
            <a:schemeClr val="accent2">
              <a:hueOff val="3511139"/>
              <a:satOff val="-4379"/>
              <a:lumOff val="103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85F51F8F-6284-4394-AF78-13ED5143E066}">
      <dsp:nvSpPr>
        <dsp:cNvPr id="0" name=""/>
        <dsp:cNvSpPr/>
      </dsp:nvSpPr>
      <dsp:spPr>
        <a:xfrm rot="5400000">
          <a:off x="6724116" y="-400217"/>
          <a:ext cx="1676319" cy="2789357"/>
        </a:xfrm>
        <a:prstGeom prst="corner">
          <a:avLst>
            <a:gd name="adj1" fmla="val 16120"/>
            <a:gd name="adj2" fmla="val 1611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6B248AA0-3B48-4432-8DF2-2A4A0C076A75}">
      <dsp:nvSpPr>
        <dsp:cNvPr id="0" name=""/>
        <dsp:cNvSpPr/>
      </dsp:nvSpPr>
      <dsp:spPr>
        <a:xfrm>
          <a:off x="6444297" y="433199"/>
          <a:ext cx="2518247" cy="2207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zh-CN" altLang="en-US" sz="2000" kern="1200" dirty="0" smtClean="0">
              <a:solidFill>
                <a:srgbClr val="003300"/>
              </a:solidFill>
              <a:latin typeface="+mn-ea"/>
              <a:ea typeface="+mn-ea"/>
            </a:rPr>
            <a:t>当连接池的空闲连接的数量达到下限时，连接池将根据管理机制追加创建一定数量的连接；达到上限时，连接池将释放一定数量的连接</a:t>
          </a:r>
          <a:endParaRPr lang="zh-CN" sz="2000" kern="1200" dirty="0">
            <a:solidFill>
              <a:srgbClr val="003300"/>
            </a:solidFill>
            <a:latin typeface="+mn-ea"/>
            <a:ea typeface="+mn-ea"/>
          </a:endParaRPr>
        </a:p>
      </dsp:txBody>
      <dsp:txXfrm>
        <a:off x="6444297" y="433199"/>
        <a:ext cx="2518247" cy="220739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D6311-509A-4917-A9DB-C4DFC352088F}">
      <dsp:nvSpPr>
        <dsp:cNvPr id="0" name=""/>
        <dsp:cNvSpPr/>
      </dsp:nvSpPr>
      <dsp:spPr>
        <a:xfrm>
          <a:off x="0" y="1513"/>
          <a:ext cx="9144000" cy="139113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1" kern="1200" dirty="0" smtClean="0">
              <a:latin typeface="+mn-ea"/>
              <a:ea typeface="+mn-ea"/>
            </a:rPr>
            <a:t>JDBC 2.0</a:t>
          </a:r>
          <a:r>
            <a:rPr lang="zh-CN" altLang="en-US" sz="2400" b="1" kern="1200" dirty="0" smtClean="0">
              <a:latin typeface="+mn-ea"/>
              <a:ea typeface="+mn-ea"/>
            </a:rPr>
            <a:t>提供了</a:t>
          </a:r>
          <a:r>
            <a:rPr lang="en-US" altLang="zh-CN" sz="2400" b="1" kern="1200" dirty="0" err="1" smtClean="0">
              <a:latin typeface="+mn-ea"/>
              <a:ea typeface="+mn-ea"/>
            </a:rPr>
            <a:t>javax.sql.DataSource</a:t>
          </a:r>
          <a:r>
            <a:rPr lang="zh-CN" altLang="en-US" sz="2400" b="1" kern="1200" dirty="0" smtClean="0">
              <a:latin typeface="+mn-ea"/>
              <a:ea typeface="+mn-ea"/>
            </a:rPr>
            <a:t>接口，负责与数据库建立连接。所以，在开发具体项目时，我们没有必要自己编写数据库连接池，直接使用现成的组件就可以了。</a:t>
          </a:r>
          <a:endParaRPr lang="zh-CN" altLang="en-US" sz="2400" kern="1200" dirty="0">
            <a:latin typeface="+mn-ea"/>
            <a:ea typeface="+mn-ea"/>
          </a:endParaRPr>
        </a:p>
      </dsp:txBody>
      <dsp:txXfrm>
        <a:off x="67909" y="69422"/>
        <a:ext cx="9008182" cy="1255312"/>
      </dsp:txXfrm>
    </dsp:sp>
    <dsp:sp modelId="{F67EA7F6-500D-47A9-9D68-13E41DC2B541}">
      <dsp:nvSpPr>
        <dsp:cNvPr id="0" name=""/>
        <dsp:cNvSpPr/>
      </dsp:nvSpPr>
      <dsp:spPr>
        <a:xfrm>
          <a:off x="0" y="1559684"/>
          <a:ext cx="9144000" cy="139113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b="1" kern="1200" dirty="0" err="1" smtClean="0">
              <a:latin typeface="+mn-ea"/>
              <a:ea typeface="+mn-ea"/>
            </a:rPr>
            <a:t>DataSource</a:t>
          </a:r>
          <a:r>
            <a:rPr lang="zh-CN" altLang="en-US" sz="2400" b="1" kern="1200" dirty="0" smtClean="0">
              <a:latin typeface="+mn-ea"/>
              <a:ea typeface="+mn-ea"/>
            </a:rPr>
            <a:t>由容器对象</a:t>
          </a:r>
          <a:r>
            <a:rPr lang="en-US" altLang="zh-CN" sz="2400" b="1" kern="1200" dirty="0" smtClean="0">
              <a:latin typeface="+mn-ea"/>
              <a:ea typeface="+mn-ea"/>
            </a:rPr>
            <a:t>(</a:t>
          </a:r>
          <a:r>
            <a:rPr lang="zh-CN" sz="2400" b="1" kern="1200" dirty="0" smtClean="0">
              <a:latin typeface="+mn-ea"/>
              <a:ea typeface="+mn-ea"/>
            </a:rPr>
            <a:t>如</a:t>
          </a:r>
          <a:r>
            <a:rPr lang="en-US" sz="2400" b="1" kern="1200" dirty="0" smtClean="0">
              <a:latin typeface="+mn-ea"/>
              <a:ea typeface="+mn-ea"/>
            </a:rPr>
            <a:t>Tomcat</a:t>
          </a:r>
          <a:r>
            <a:rPr lang="en-US" altLang="zh-CN" sz="2400" b="1" kern="1200" dirty="0" smtClean="0">
              <a:latin typeface="+mn-ea"/>
              <a:ea typeface="+mn-ea"/>
            </a:rPr>
            <a:t>)</a:t>
          </a:r>
          <a:r>
            <a:rPr lang="zh-CN" altLang="en-US" sz="2400" b="1" kern="1200" dirty="0" smtClean="0">
              <a:latin typeface="+mn-ea"/>
              <a:ea typeface="+mn-ea"/>
            </a:rPr>
            <a:t>提供，不需要创建实例来获取，只需要利用</a:t>
          </a:r>
          <a:r>
            <a:rPr lang="en-US" altLang="zh-CN" sz="2400" b="1" kern="1200" dirty="0" smtClean="0">
              <a:latin typeface="+mn-ea"/>
              <a:ea typeface="+mn-ea"/>
            </a:rPr>
            <a:t>JNDI</a:t>
          </a:r>
          <a:r>
            <a:rPr lang="zh-CN" altLang="en-US" sz="2400" b="1" kern="1200" dirty="0" smtClean="0">
              <a:latin typeface="+mn-ea"/>
              <a:ea typeface="+mn-ea"/>
            </a:rPr>
            <a:t>来获得对</a:t>
          </a:r>
          <a:r>
            <a:rPr lang="en-US" altLang="zh-CN" sz="2400" b="1" kern="1200" dirty="0" err="1" smtClean="0">
              <a:latin typeface="+mn-ea"/>
              <a:ea typeface="+mn-ea"/>
            </a:rPr>
            <a:t>DataSource</a:t>
          </a:r>
          <a:r>
            <a:rPr lang="zh-CN" altLang="en-US" sz="2400" b="1" kern="1200" dirty="0" smtClean="0">
              <a:latin typeface="+mn-ea"/>
              <a:ea typeface="+mn-ea"/>
            </a:rPr>
            <a:t>对象的引用就可以了</a:t>
          </a:r>
          <a:r>
            <a:rPr lang="zh-CN" sz="2400" b="1" kern="1200" dirty="0" smtClean="0">
              <a:latin typeface="+mn-ea"/>
              <a:ea typeface="+mn-ea"/>
            </a:rPr>
            <a:t>。</a:t>
          </a:r>
          <a:endParaRPr lang="zh-CN" sz="2400" kern="1200" dirty="0">
            <a:latin typeface="+mn-ea"/>
            <a:ea typeface="+mn-ea"/>
          </a:endParaRPr>
        </a:p>
      </dsp:txBody>
      <dsp:txXfrm>
        <a:off x="67909" y="1627593"/>
        <a:ext cx="9008182" cy="1255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ECABB-6E18-4104-B8DB-EA8EFAD92D35}">
      <dsp:nvSpPr>
        <dsp:cNvPr id="0" name=""/>
        <dsp:cNvSpPr/>
      </dsp:nvSpPr>
      <dsp:spPr>
        <a:xfrm>
          <a:off x="0" y="0"/>
          <a:ext cx="9144000" cy="1635075"/>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r>
            <a:rPr lang="zh-CN" sz="2800" b="1" kern="1200" smtClean="0">
              <a:latin typeface="+mn-ea"/>
              <a:ea typeface="+mn-ea"/>
            </a:rPr>
            <a:t>启动服务时，若出现</a:t>
          </a:r>
          <a:r>
            <a:rPr lang="en-US" sz="2800" b="1" kern="1200" smtClean="0">
              <a:latin typeface="+mn-ea"/>
              <a:ea typeface="+mn-ea"/>
            </a:rPr>
            <a:t>MySQL</a:t>
          </a:r>
          <a:r>
            <a:rPr lang="zh-CN" sz="2800" b="1" kern="1200" smtClean="0">
              <a:latin typeface="+mn-ea"/>
              <a:ea typeface="+mn-ea"/>
            </a:rPr>
            <a:t>的“系统</a:t>
          </a:r>
          <a:r>
            <a:rPr lang="en-US" sz="2800" b="1" kern="1200" smtClean="0">
              <a:latin typeface="+mn-ea"/>
              <a:ea typeface="+mn-ea"/>
            </a:rPr>
            <a:t>1607</a:t>
          </a:r>
          <a:r>
            <a:rPr lang="zh-CN" sz="2800" b="1" kern="1200" smtClean="0">
              <a:latin typeface="+mn-ea"/>
              <a:ea typeface="+mn-ea"/>
            </a:rPr>
            <a:t>错误”，可按以下步骤重启：关闭进程</a:t>
          </a:r>
          <a:r>
            <a:rPr lang="en-US" sz="2800" b="1" kern="1200" smtClean="0">
              <a:latin typeface="+mn-ea"/>
              <a:ea typeface="+mn-ea"/>
            </a:rPr>
            <a:t>mysqld.exe </a:t>
          </a:r>
          <a:r>
            <a:rPr lang="zh-CN" sz="2800" b="1" kern="1200" smtClean="0">
              <a:latin typeface="+mn-ea"/>
              <a:ea typeface="+mn-ea"/>
            </a:rPr>
            <a:t>— 停止服务 — 卸载服务 — 安装服务 — 启动服务</a:t>
          </a:r>
          <a:endParaRPr lang="zh-CN" sz="2800" kern="1200">
            <a:latin typeface="+mn-ea"/>
            <a:ea typeface="+mn-ea"/>
          </a:endParaRPr>
        </a:p>
      </dsp:txBody>
      <dsp:txXfrm>
        <a:off x="79818" y="79818"/>
        <a:ext cx="8984364" cy="1475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6E3A4-E8BD-4179-8200-756B4A8CB032}">
      <dsp:nvSpPr>
        <dsp:cNvPr id="0" name=""/>
        <dsp:cNvSpPr/>
      </dsp:nvSpPr>
      <dsp:spPr>
        <a:xfrm>
          <a:off x="671225" y="0"/>
          <a:ext cx="7607228" cy="3600400"/>
        </a:xfrm>
        <a:prstGeom prst="rightArrow">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02234EEC-E067-44AD-AB03-965E14465D70}">
      <dsp:nvSpPr>
        <dsp:cNvPr id="0" name=""/>
        <dsp:cNvSpPr/>
      </dsp:nvSpPr>
      <dsp:spPr>
        <a:xfrm>
          <a:off x="3058" y="1080119"/>
          <a:ext cx="1987458" cy="144016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latin typeface="+mn-ea"/>
              <a:ea typeface="+mn-ea"/>
            </a:rPr>
            <a:t>1</a:t>
          </a:r>
        </a:p>
        <a:p>
          <a:pPr lvl="0" algn="ctr" defTabSz="889000" rtl="0">
            <a:lnSpc>
              <a:spcPct val="90000"/>
            </a:lnSpc>
            <a:spcBef>
              <a:spcPct val="0"/>
            </a:spcBef>
            <a:spcAft>
              <a:spcPct val="35000"/>
            </a:spcAft>
          </a:pPr>
          <a:r>
            <a:rPr lang="zh-CN" altLang="en-US" sz="2000" b="1" kern="1200" dirty="0" smtClean="0">
              <a:latin typeface="+mn-ea"/>
              <a:ea typeface="+mn-ea"/>
            </a:rPr>
            <a:t>新建数据库</a:t>
          </a:r>
          <a:endParaRPr lang="zh-CN" sz="2000" kern="1200" dirty="0">
            <a:latin typeface="+mn-ea"/>
            <a:ea typeface="+mn-ea"/>
          </a:endParaRPr>
        </a:p>
      </dsp:txBody>
      <dsp:txXfrm>
        <a:off x="73361" y="1150422"/>
        <a:ext cx="1846852" cy="1299554"/>
      </dsp:txXfrm>
    </dsp:sp>
    <dsp:sp modelId="{83A9DDA4-FD0E-439C-AD0D-74D8F7A62762}">
      <dsp:nvSpPr>
        <dsp:cNvPr id="0" name=""/>
        <dsp:cNvSpPr/>
      </dsp:nvSpPr>
      <dsp:spPr>
        <a:xfrm>
          <a:off x="2321760" y="1080119"/>
          <a:ext cx="1987458" cy="1440160"/>
        </a:xfrm>
        <a:prstGeom prst="roundRect">
          <a:avLst/>
        </a:prstGeom>
        <a:solidFill>
          <a:schemeClr val="accent2">
            <a:hueOff val="1560506"/>
            <a:satOff val="-1946"/>
            <a:lumOff val="45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latin typeface="+mn-ea"/>
              <a:ea typeface="+mn-ea"/>
            </a:rPr>
            <a:t>2</a:t>
          </a:r>
        </a:p>
        <a:p>
          <a:pPr lvl="0" algn="ctr" defTabSz="889000" rtl="0">
            <a:lnSpc>
              <a:spcPct val="90000"/>
            </a:lnSpc>
            <a:spcBef>
              <a:spcPct val="0"/>
            </a:spcBef>
            <a:spcAft>
              <a:spcPct val="35000"/>
            </a:spcAft>
          </a:pPr>
          <a:r>
            <a:rPr lang="zh-CN" sz="2000" b="1" kern="1200" dirty="0" smtClean="0">
              <a:latin typeface="+mn-ea"/>
              <a:ea typeface="+mn-ea"/>
            </a:rPr>
            <a:t>新建</a:t>
          </a:r>
          <a:r>
            <a:rPr lang="zh-CN" altLang="en-US" sz="2000" b="1" kern="1200" dirty="0" smtClean="0">
              <a:latin typeface="+mn-ea"/>
              <a:ea typeface="+mn-ea"/>
            </a:rPr>
            <a:t>用户</a:t>
          </a:r>
          <a:endParaRPr lang="zh-CN" sz="2000" kern="1200" dirty="0">
            <a:latin typeface="+mn-ea"/>
            <a:ea typeface="+mn-ea"/>
          </a:endParaRPr>
        </a:p>
      </dsp:txBody>
      <dsp:txXfrm>
        <a:off x="2392063" y="1150422"/>
        <a:ext cx="1846852" cy="1299554"/>
      </dsp:txXfrm>
    </dsp:sp>
    <dsp:sp modelId="{19B00BD1-89B5-4228-B3BB-0546ED16D7A3}">
      <dsp:nvSpPr>
        <dsp:cNvPr id="0" name=""/>
        <dsp:cNvSpPr/>
      </dsp:nvSpPr>
      <dsp:spPr>
        <a:xfrm>
          <a:off x="4640461" y="1080119"/>
          <a:ext cx="1987458" cy="1440160"/>
        </a:xfrm>
        <a:prstGeom prst="roundRect">
          <a:avLst/>
        </a:prstGeom>
        <a:solidFill>
          <a:schemeClr val="accent2">
            <a:hueOff val="3121013"/>
            <a:satOff val="-3893"/>
            <a:lumOff val="91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latin typeface="+mn-ea"/>
              <a:ea typeface="+mn-ea"/>
            </a:rPr>
            <a:t>3</a:t>
          </a:r>
        </a:p>
        <a:p>
          <a:pPr lvl="0" algn="ctr" defTabSz="889000" rtl="0">
            <a:lnSpc>
              <a:spcPct val="90000"/>
            </a:lnSpc>
            <a:spcBef>
              <a:spcPct val="0"/>
            </a:spcBef>
            <a:spcAft>
              <a:spcPct val="35000"/>
            </a:spcAft>
          </a:pPr>
          <a:r>
            <a:rPr lang="zh-CN" altLang="en-US" sz="2000" b="1" kern="1200" dirty="0" smtClean="0">
              <a:latin typeface="+mn-ea"/>
              <a:ea typeface="+mn-ea"/>
            </a:rPr>
            <a:t>新</a:t>
          </a:r>
          <a:r>
            <a:rPr lang="zh-CN" sz="2000" b="1" kern="1200" dirty="0" smtClean="0">
              <a:latin typeface="+mn-ea"/>
              <a:ea typeface="+mn-ea"/>
            </a:rPr>
            <a:t>建数据表</a:t>
          </a:r>
          <a:endParaRPr lang="zh-CN" sz="2000" kern="1200" dirty="0">
            <a:latin typeface="+mn-ea"/>
            <a:ea typeface="+mn-ea"/>
          </a:endParaRPr>
        </a:p>
      </dsp:txBody>
      <dsp:txXfrm>
        <a:off x="4710764" y="1150422"/>
        <a:ext cx="1846852" cy="1299554"/>
      </dsp:txXfrm>
    </dsp:sp>
    <dsp:sp modelId="{F0688074-F4B0-4F79-9D1B-3F32106468E9}">
      <dsp:nvSpPr>
        <dsp:cNvPr id="0" name=""/>
        <dsp:cNvSpPr/>
      </dsp:nvSpPr>
      <dsp:spPr>
        <a:xfrm>
          <a:off x="6959162" y="1080119"/>
          <a:ext cx="1987458" cy="1440160"/>
        </a:xfrm>
        <a:prstGeom prst="roundRect">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latin typeface="+mn-ea"/>
              <a:ea typeface="+mn-ea"/>
            </a:rPr>
            <a:t>4</a:t>
          </a:r>
        </a:p>
        <a:p>
          <a:pPr lvl="0" algn="ctr" defTabSz="889000" rtl="0">
            <a:lnSpc>
              <a:spcPct val="90000"/>
            </a:lnSpc>
            <a:spcBef>
              <a:spcPct val="0"/>
            </a:spcBef>
            <a:spcAft>
              <a:spcPct val="35000"/>
            </a:spcAft>
          </a:pPr>
          <a:r>
            <a:rPr lang="zh-CN" altLang="en-US" sz="2000" b="1" kern="1200" dirty="0" smtClean="0">
              <a:latin typeface="+mn-ea"/>
              <a:ea typeface="+mn-ea"/>
            </a:rPr>
            <a:t>编辑</a:t>
          </a:r>
          <a:r>
            <a:rPr lang="zh-CN" sz="2000" b="1" kern="1200" dirty="0" smtClean="0">
              <a:latin typeface="+mn-ea"/>
              <a:ea typeface="+mn-ea"/>
            </a:rPr>
            <a:t>数据库</a:t>
          </a:r>
          <a:endParaRPr lang="zh-CN" sz="2000" kern="1200" dirty="0">
            <a:latin typeface="+mn-ea"/>
            <a:ea typeface="+mn-ea"/>
          </a:endParaRPr>
        </a:p>
      </dsp:txBody>
      <dsp:txXfrm>
        <a:off x="7029465" y="1150422"/>
        <a:ext cx="1846852" cy="12995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3D561-FCCF-4289-BCDB-20AA9427F65C}">
      <dsp:nvSpPr>
        <dsp:cNvPr id="0" name=""/>
        <dsp:cNvSpPr/>
      </dsp:nvSpPr>
      <dsp:spPr>
        <a:xfrm rot="5400000">
          <a:off x="1426296" y="972080"/>
          <a:ext cx="845987" cy="963126"/>
        </a:xfrm>
        <a:prstGeom prst="bentUpArrow">
          <a:avLst>
            <a:gd name="adj1" fmla="val 32840"/>
            <a:gd name="adj2" fmla="val 25000"/>
            <a:gd name="adj3" fmla="val 35780"/>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86708947-14A8-4D2E-B443-47824F223989}">
      <dsp:nvSpPr>
        <dsp:cNvPr id="0" name=""/>
        <dsp:cNvSpPr/>
      </dsp:nvSpPr>
      <dsp:spPr>
        <a:xfrm>
          <a:off x="937562" y="34286"/>
          <a:ext cx="1953342" cy="996854"/>
        </a:xfrm>
        <a:prstGeom prst="roundRect">
          <a:avLst>
            <a:gd name="adj" fmla="val 166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新建连接</a:t>
          </a:r>
          <a:endParaRPr lang="zh-CN" altLang="en-US" sz="2400" b="1" kern="1200" dirty="0"/>
        </a:p>
      </dsp:txBody>
      <dsp:txXfrm>
        <a:off x="986233" y="82957"/>
        <a:ext cx="1856000" cy="899512"/>
      </dsp:txXfrm>
    </dsp:sp>
    <dsp:sp modelId="{F0745EAA-FA37-41EF-B2B6-ADC38B6002CE}">
      <dsp:nvSpPr>
        <dsp:cNvPr id="0" name=""/>
        <dsp:cNvSpPr/>
      </dsp:nvSpPr>
      <dsp:spPr>
        <a:xfrm>
          <a:off x="2626305" y="129359"/>
          <a:ext cx="1035786" cy="805702"/>
        </a:xfrm>
        <a:prstGeom prst="rect">
          <a:avLst/>
        </a:prstGeom>
        <a:noFill/>
        <a:ln>
          <a:noFill/>
        </a:ln>
        <a:effectLst/>
      </dsp:spPr>
      <dsp:style>
        <a:lnRef idx="0">
          <a:scrgbClr r="0" g="0" b="0"/>
        </a:lnRef>
        <a:fillRef idx="0">
          <a:scrgbClr r="0" g="0" b="0"/>
        </a:fillRef>
        <a:effectRef idx="0">
          <a:scrgbClr r="0" g="0" b="0"/>
        </a:effectRef>
        <a:fontRef idx="minor"/>
      </dsp:style>
    </dsp:sp>
    <dsp:sp modelId="{983C31D4-1277-4D9A-8CC8-C0A28409C863}">
      <dsp:nvSpPr>
        <dsp:cNvPr id="0" name=""/>
        <dsp:cNvSpPr/>
      </dsp:nvSpPr>
      <dsp:spPr>
        <a:xfrm rot="5400000">
          <a:off x="2978927" y="1886389"/>
          <a:ext cx="845987" cy="1374102"/>
        </a:xfrm>
        <a:prstGeom prst="bentUpArrow">
          <a:avLst>
            <a:gd name="adj1" fmla="val 32840"/>
            <a:gd name="adj2" fmla="val 25000"/>
            <a:gd name="adj3" fmla="val 35780"/>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01671359-696B-40B5-B4DA-F1A77C4C0CF8}">
      <dsp:nvSpPr>
        <dsp:cNvPr id="0" name=""/>
        <dsp:cNvSpPr/>
      </dsp:nvSpPr>
      <dsp:spPr>
        <a:xfrm>
          <a:off x="2326299" y="1154083"/>
          <a:ext cx="1678752" cy="996854"/>
        </a:xfrm>
        <a:prstGeom prst="roundRect">
          <a:avLst>
            <a:gd name="adj" fmla="val 166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b="1" kern="1200" dirty="0" smtClean="0">
              <a:latin typeface="+mn-ea"/>
              <a:ea typeface="+mn-ea"/>
            </a:rPr>
            <a:t>新建用户</a:t>
          </a:r>
          <a:endParaRPr lang="zh-CN" altLang="en-US" sz="2400" kern="1200" dirty="0">
            <a:latin typeface="+mn-ea"/>
            <a:ea typeface="+mn-ea"/>
          </a:endParaRPr>
        </a:p>
      </dsp:txBody>
      <dsp:txXfrm>
        <a:off x="2374970" y="1202754"/>
        <a:ext cx="1581410" cy="899512"/>
      </dsp:txXfrm>
    </dsp:sp>
    <dsp:sp modelId="{F484327D-B7F1-416A-A78D-E4499D21B8DC}">
      <dsp:nvSpPr>
        <dsp:cNvPr id="0" name=""/>
        <dsp:cNvSpPr/>
      </dsp:nvSpPr>
      <dsp:spPr>
        <a:xfrm>
          <a:off x="4165623" y="1249156"/>
          <a:ext cx="4300607" cy="805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rtl="0">
            <a:lnSpc>
              <a:spcPct val="90000"/>
            </a:lnSpc>
            <a:spcBef>
              <a:spcPct val="0"/>
            </a:spcBef>
            <a:spcAft>
              <a:spcPct val="15000"/>
            </a:spcAft>
            <a:buChar char="••"/>
          </a:pPr>
          <a:r>
            <a:rPr lang="zh-CN" altLang="en-US" sz="2400" b="1" kern="1200" dirty="0" smtClean="0">
              <a:solidFill>
                <a:srgbClr val="003300"/>
              </a:solidFill>
              <a:latin typeface="+mn-ea"/>
              <a:ea typeface="+mn-ea"/>
            </a:rPr>
            <a:t>创建新用户并设置该用户对数据库的操作权限</a:t>
          </a:r>
          <a:endParaRPr lang="zh-CN" altLang="en-US" sz="2400" kern="1200" dirty="0">
            <a:solidFill>
              <a:srgbClr val="003300"/>
            </a:solidFill>
            <a:latin typeface="+mn-ea"/>
            <a:ea typeface="+mn-ea"/>
          </a:endParaRPr>
        </a:p>
      </dsp:txBody>
      <dsp:txXfrm>
        <a:off x="4165623" y="1249156"/>
        <a:ext cx="4300607" cy="805702"/>
      </dsp:txXfrm>
    </dsp:sp>
    <dsp:sp modelId="{35D87D2F-C8C6-421A-ABA1-675F226DA112}">
      <dsp:nvSpPr>
        <dsp:cNvPr id="0" name=""/>
        <dsp:cNvSpPr/>
      </dsp:nvSpPr>
      <dsp:spPr>
        <a:xfrm rot="5400000">
          <a:off x="4205739" y="3006186"/>
          <a:ext cx="845987" cy="1374102"/>
        </a:xfrm>
        <a:prstGeom prst="bentUpArrow">
          <a:avLst>
            <a:gd name="adj1" fmla="val 32840"/>
            <a:gd name="adj2" fmla="val 25000"/>
            <a:gd name="adj3" fmla="val 35780"/>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4FD4CE40-2483-4F0A-BC20-CBC3E82AFEE6}">
      <dsp:nvSpPr>
        <dsp:cNvPr id="0" name=""/>
        <dsp:cNvSpPr/>
      </dsp:nvSpPr>
      <dsp:spPr>
        <a:xfrm>
          <a:off x="3553111" y="2273880"/>
          <a:ext cx="1678752" cy="996854"/>
        </a:xfrm>
        <a:prstGeom prst="roundRect">
          <a:avLst>
            <a:gd name="adj" fmla="val 166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b="1" kern="1200" smtClean="0">
              <a:latin typeface="+mn-ea"/>
              <a:ea typeface="+mn-ea"/>
            </a:rPr>
            <a:t>新建数据库</a:t>
          </a:r>
          <a:endParaRPr lang="zh-CN" altLang="en-US" sz="2400" kern="1200">
            <a:latin typeface="+mn-ea"/>
            <a:ea typeface="+mn-ea"/>
          </a:endParaRPr>
        </a:p>
      </dsp:txBody>
      <dsp:txXfrm>
        <a:off x="3601782" y="2322551"/>
        <a:ext cx="1581410" cy="899512"/>
      </dsp:txXfrm>
    </dsp:sp>
    <dsp:sp modelId="{3EE9845B-562E-46A2-8926-196F0D2E9B14}">
      <dsp:nvSpPr>
        <dsp:cNvPr id="0" name=""/>
        <dsp:cNvSpPr/>
      </dsp:nvSpPr>
      <dsp:spPr>
        <a:xfrm>
          <a:off x="5104560" y="2368953"/>
          <a:ext cx="1035786" cy="805702"/>
        </a:xfrm>
        <a:prstGeom prst="rect">
          <a:avLst/>
        </a:prstGeom>
        <a:noFill/>
        <a:ln>
          <a:noFill/>
        </a:ln>
        <a:effectLst/>
      </dsp:spPr>
      <dsp:style>
        <a:lnRef idx="0">
          <a:scrgbClr r="0" g="0" b="0"/>
        </a:lnRef>
        <a:fillRef idx="0">
          <a:scrgbClr r="0" g="0" b="0"/>
        </a:fillRef>
        <a:effectRef idx="0">
          <a:scrgbClr r="0" g="0" b="0"/>
        </a:effectRef>
        <a:fontRef idx="minor"/>
      </dsp:style>
    </dsp:sp>
    <dsp:sp modelId="{83A55F12-3C08-43B3-8DBB-687102A15080}">
      <dsp:nvSpPr>
        <dsp:cNvPr id="0" name=""/>
        <dsp:cNvSpPr/>
      </dsp:nvSpPr>
      <dsp:spPr>
        <a:xfrm rot="5400000">
          <a:off x="5513514" y="4125983"/>
          <a:ext cx="845987" cy="1374102"/>
        </a:xfrm>
        <a:prstGeom prst="bentUpArrow">
          <a:avLst>
            <a:gd name="adj1" fmla="val 32840"/>
            <a:gd name="adj2" fmla="val 25000"/>
            <a:gd name="adj3" fmla="val 35780"/>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8B724640-C82D-4B89-8D5D-2BCF32C47A91}">
      <dsp:nvSpPr>
        <dsp:cNvPr id="0" name=""/>
        <dsp:cNvSpPr/>
      </dsp:nvSpPr>
      <dsp:spPr>
        <a:xfrm>
          <a:off x="4860886" y="3393677"/>
          <a:ext cx="1678752" cy="996854"/>
        </a:xfrm>
        <a:prstGeom prst="roundRect">
          <a:avLst>
            <a:gd name="adj" fmla="val 166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b="1" kern="1200" smtClean="0">
              <a:latin typeface="+mn-ea"/>
              <a:ea typeface="+mn-ea"/>
            </a:rPr>
            <a:t>新建数据表</a:t>
          </a:r>
          <a:endParaRPr lang="zh-CN" altLang="en-US" sz="2400" kern="1200">
            <a:latin typeface="+mn-ea"/>
            <a:ea typeface="+mn-ea"/>
          </a:endParaRPr>
        </a:p>
      </dsp:txBody>
      <dsp:txXfrm>
        <a:off x="4909557" y="3442348"/>
        <a:ext cx="1581410" cy="899512"/>
      </dsp:txXfrm>
    </dsp:sp>
    <dsp:sp modelId="{A73AF372-DEE3-4320-84BF-21E40CFE52BB}">
      <dsp:nvSpPr>
        <dsp:cNvPr id="0" name=""/>
        <dsp:cNvSpPr/>
      </dsp:nvSpPr>
      <dsp:spPr>
        <a:xfrm>
          <a:off x="6412334" y="3488750"/>
          <a:ext cx="1035786" cy="805702"/>
        </a:xfrm>
        <a:prstGeom prst="rect">
          <a:avLst/>
        </a:prstGeom>
        <a:noFill/>
        <a:ln>
          <a:noFill/>
        </a:ln>
        <a:effectLst/>
      </dsp:spPr>
      <dsp:style>
        <a:lnRef idx="0">
          <a:scrgbClr r="0" g="0" b="0"/>
        </a:lnRef>
        <a:fillRef idx="0">
          <a:scrgbClr r="0" g="0" b="0"/>
        </a:fillRef>
        <a:effectRef idx="0">
          <a:scrgbClr r="0" g="0" b="0"/>
        </a:effectRef>
        <a:fontRef idx="minor"/>
      </dsp:style>
    </dsp:sp>
    <dsp:sp modelId="{92C1BE29-0936-4C88-BFF7-CB34269D3395}">
      <dsp:nvSpPr>
        <dsp:cNvPr id="0" name=""/>
        <dsp:cNvSpPr/>
      </dsp:nvSpPr>
      <dsp:spPr>
        <a:xfrm>
          <a:off x="6168660" y="4513474"/>
          <a:ext cx="1678752" cy="996854"/>
        </a:xfrm>
        <a:prstGeom prst="roundRect">
          <a:avLst>
            <a:gd name="adj" fmla="val 166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sz="2400" b="1" kern="1200" smtClean="0">
              <a:latin typeface="+mn-ea"/>
              <a:ea typeface="+mn-ea"/>
            </a:rPr>
            <a:t>导入</a:t>
          </a:r>
          <a:r>
            <a:rPr lang="en-US" sz="2400" b="1" kern="1200" smtClean="0">
              <a:latin typeface="+mn-ea"/>
              <a:ea typeface="+mn-ea"/>
            </a:rPr>
            <a:t>/</a:t>
          </a:r>
          <a:r>
            <a:rPr lang="zh-CN" sz="2400" b="1" kern="1200" smtClean="0">
              <a:latin typeface="+mn-ea"/>
              <a:ea typeface="+mn-ea"/>
            </a:rPr>
            <a:t>导出数据库</a:t>
          </a:r>
          <a:endParaRPr lang="zh-CN" sz="2400" kern="1200">
            <a:latin typeface="+mn-ea"/>
            <a:ea typeface="+mn-ea"/>
          </a:endParaRPr>
        </a:p>
      </dsp:txBody>
      <dsp:txXfrm>
        <a:off x="6217331" y="4562145"/>
        <a:ext cx="1581410" cy="8995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29432-FB69-4B6F-8EF6-6396CD56633D}">
      <dsp:nvSpPr>
        <dsp:cNvPr id="0" name=""/>
        <dsp:cNvSpPr/>
      </dsp:nvSpPr>
      <dsp:spPr>
        <a:xfrm>
          <a:off x="1580582" y="1663"/>
          <a:ext cx="2244853" cy="2131833"/>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1" kern="1200" dirty="0" smtClean="0">
              <a:latin typeface="+mn-ea"/>
              <a:ea typeface="+mn-ea"/>
            </a:rPr>
            <a:t>字段的</a:t>
          </a:r>
          <a:endParaRPr lang="en-US" altLang="zh-CN" sz="2800" b="1" kern="1200" dirty="0" smtClean="0">
            <a:latin typeface="+mn-ea"/>
            <a:ea typeface="+mn-ea"/>
          </a:endParaRPr>
        </a:p>
        <a:p>
          <a:pPr lvl="0" algn="ctr" defTabSz="1244600" rtl="0">
            <a:lnSpc>
              <a:spcPct val="90000"/>
            </a:lnSpc>
            <a:spcBef>
              <a:spcPct val="0"/>
            </a:spcBef>
            <a:spcAft>
              <a:spcPct val="35000"/>
            </a:spcAft>
          </a:pPr>
          <a:r>
            <a:rPr lang="zh-CN" altLang="en-US" sz="2800" b="1" kern="1200" dirty="0" smtClean="0">
              <a:latin typeface="+mn-ea"/>
              <a:ea typeface="+mn-ea"/>
            </a:rPr>
            <a:t>数据类型</a:t>
          </a:r>
          <a:endParaRPr lang="zh-CN" altLang="en-US" sz="2800" kern="1200" dirty="0">
            <a:latin typeface="+mn-ea"/>
            <a:ea typeface="+mn-ea"/>
          </a:endParaRPr>
        </a:p>
      </dsp:txBody>
      <dsp:txXfrm>
        <a:off x="1909333" y="313863"/>
        <a:ext cx="1587351" cy="1507433"/>
      </dsp:txXfrm>
    </dsp:sp>
    <dsp:sp modelId="{653D3129-97F1-4166-9CB0-44AD7401C884}">
      <dsp:nvSpPr>
        <dsp:cNvPr id="0" name=""/>
        <dsp:cNvSpPr/>
      </dsp:nvSpPr>
      <dsp:spPr>
        <a:xfrm>
          <a:off x="2428962" y="2210229"/>
          <a:ext cx="548092" cy="548092"/>
        </a:xfrm>
        <a:prstGeom prst="mathPlus">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latin typeface="+mn-ea"/>
            <a:ea typeface="+mn-ea"/>
          </a:endParaRPr>
        </a:p>
      </dsp:txBody>
      <dsp:txXfrm>
        <a:off x="2501612" y="2419819"/>
        <a:ext cx="402792" cy="128912"/>
      </dsp:txXfrm>
    </dsp:sp>
    <dsp:sp modelId="{EAF988C4-0F21-405A-A3BC-0D9169E5055C}">
      <dsp:nvSpPr>
        <dsp:cNvPr id="0" name=""/>
        <dsp:cNvSpPr/>
      </dsp:nvSpPr>
      <dsp:spPr>
        <a:xfrm>
          <a:off x="1580582" y="2835055"/>
          <a:ext cx="2244853" cy="2131833"/>
        </a:xfrm>
        <a:prstGeom prst="ellipse">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1" kern="1200" dirty="0" smtClean="0">
              <a:latin typeface="+mn-ea"/>
              <a:ea typeface="+mn-ea"/>
            </a:rPr>
            <a:t>主键</a:t>
          </a:r>
          <a:endParaRPr lang="en-US" altLang="zh-CN" sz="2800" b="1" kern="1200" dirty="0" smtClean="0">
            <a:latin typeface="+mn-ea"/>
            <a:ea typeface="+mn-ea"/>
          </a:endParaRPr>
        </a:p>
        <a:p>
          <a:pPr lvl="0" algn="ctr" defTabSz="1244600" rtl="0">
            <a:lnSpc>
              <a:spcPct val="90000"/>
            </a:lnSpc>
            <a:spcBef>
              <a:spcPct val="0"/>
            </a:spcBef>
            <a:spcAft>
              <a:spcPct val="35000"/>
            </a:spcAft>
          </a:pPr>
          <a:r>
            <a:rPr lang="zh-CN" altLang="en-US" sz="2800" b="1" kern="1200" dirty="0" smtClean="0">
              <a:latin typeface="+mn-ea"/>
              <a:ea typeface="+mn-ea"/>
            </a:rPr>
            <a:t>和索引</a:t>
          </a:r>
          <a:endParaRPr lang="zh-CN" altLang="en-US" sz="2800" kern="1200" dirty="0">
            <a:latin typeface="+mn-ea"/>
            <a:ea typeface="+mn-ea"/>
          </a:endParaRPr>
        </a:p>
      </dsp:txBody>
      <dsp:txXfrm>
        <a:off x="1909333" y="3147255"/>
        <a:ext cx="1587351" cy="1507433"/>
      </dsp:txXfrm>
    </dsp:sp>
    <dsp:sp modelId="{A2F62867-3A3A-4488-BB5C-034B12BD8697}">
      <dsp:nvSpPr>
        <dsp:cNvPr id="0" name=""/>
        <dsp:cNvSpPr/>
      </dsp:nvSpPr>
      <dsp:spPr>
        <a:xfrm>
          <a:off x="4389123" y="2192197"/>
          <a:ext cx="935719" cy="584156"/>
        </a:xfrm>
        <a:prstGeom prst="rightArrow">
          <a:avLst>
            <a:gd name="adj1" fmla="val 60000"/>
            <a:gd name="adj2" fmla="val 50000"/>
          </a:avLst>
        </a:prstGeom>
        <a:solidFill>
          <a:schemeClr val="accent2">
            <a:hueOff val="4681519"/>
            <a:satOff val="-5839"/>
            <a:lumOff val="137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latin typeface="+mn-ea"/>
            <a:ea typeface="+mn-ea"/>
          </a:endParaRPr>
        </a:p>
      </dsp:txBody>
      <dsp:txXfrm>
        <a:off x="4389123" y="2309028"/>
        <a:ext cx="760472" cy="350494"/>
      </dsp:txXfrm>
    </dsp:sp>
    <dsp:sp modelId="{D69A9DF7-D22C-4891-9FFD-7B9D4408C111}">
      <dsp:nvSpPr>
        <dsp:cNvPr id="0" name=""/>
        <dsp:cNvSpPr/>
      </dsp:nvSpPr>
      <dsp:spPr>
        <a:xfrm>
          <a:off x="5828440" y="1242941"/>
          <a:ext cx="2904661" cy="2482668"/>
        </a:xfrm>
        <a:prstGeom prst="ellipse">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b="1" kern="1200" dirty="0" smtClean="0">
              <a:latin typeface="+mn-ea"/>
              <a:ea typeface="+mn-ea"/>
            </a:rPr>
            <a:t>建表的方法</a:t>
          </a:r>
          <a:endParaRPr lang="zh-CN" altLang="en-US" sz="2800" kern="1200" dirty="0">
            <a:latin typeface="+mn-ea"/>
            <a:ea typeface="+mn-ea"/>
          </a:endParaRPr>
        </a:p>
      </dsp:txBody>
      <dsp:txXfrm>
        <a:off x="6253818" y="1606519"/>
        <a:ext cx="2053905" cy="17555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E16DE-AAC9-47CD-B30A-4F8E0B7990C9}">
      <dsp:nvSpPr>
        <dsp:cNvPr id="0" name=""/>
        <dsp:cNvSpPr/>
      </dsp:nvSpPr>
      <dsp:spPr>
        <a:xfrm>
          <a:off x="0" y="0"/>
          <a:ext cx="1701751" cy="3888432"/>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n-US" sz="2800" b="1" kern="1200" dirty="0" smtClean="0">
              <a:latin typeface="+mn-ea"/>
              <a:ea typeface="+mn-ea"/>
            </a:rPr>
            <a:t>SQL</a:t>
          </a:r>
          <a:r>
            <a:rPr lang="zh-CN" altLang="en-US" sz="2800" b="1" kern="1200" dirty="0" smtClean="0">
              <a:latin typeface="+mn-ea"/>
              <a:ea typeface="+mn-ea"/>
            </a:rPr>
            <a:t>语言简介</a:t>
          </a:r>
          <a:endParaRPr lang="zh-CN" sz="2800" b="1" kern="1200" dirty="0">
            <a:latin typeface="+mn-ea"/>
            <a:ea typeface="+mn-ea"/>
          </a:endParaRPr>
        </a:p>
      </dsp:txBody>
      <dsp:txXfrm>
        <a:off x="0" y="1555372"/>
        <a:ext cx="1701751" cy="1555372"/>
      </dsp:txXfrm>
    </dsp:sp>
    <dsp:sp modelId="{B6E5D75F-7C61-493C-8A67-0204CA9CDBAE}">
      <dsp:nvSpPr>
        <dsp:cNvPr id="0" name=""/>
        <dsp:cNvSpPr/>
      </dsp:nvSpPr>
      <dsp:spPr>
        <a:xfrm>
          <a:off x="203451" y="233305"/>
          <a:ext cx="1294847" cy="12948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83D52C4-6114-417F-989C-C1E1E60F3758}">
      <dsp:nvSpPr>
        <dsp:cNvPr id="0" name=""/>
        <dsp:cNvSpPr/>
      </dsp:nvSpPr>
      <dsp:spPr>
        <a:xfrm>
          <a:off x="1752804" y="0"/>
          <a:ext cx="1701751" cy="3888432"/>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n-US" altLang="zh-CN" sz="2800" b="1" kern="1200" dirty="0" smtClean="0">
              <a:latin typeface="+mn-ea"/>
              <a:ea typeface="+mn-ea"/>
            </a:rPr>
            <a:t>SQL</a:t>
          </a:r>
          <a:r>
            <a:rPr lang="zh-CN" sz="2800" b="1" kern="1200" dirty="0" smtClean="0">
              <a:latin typeface="+mn-ea"/>
              <a:ea typeface="+mn-ea"/>
            </a:rPr>
            <a:t>查询准则</a:t>
          </a:r>
          <a:endParaRPr lang="zh-CN" sz="2800" b="1" kern="1200" dirty="0">
            <a:latin typeface="+mn-ea"/>
            <a:ea typeface="+mn-ea"/>
          </a:endParaRPr>
        </a:p>
      </dsp:txBody>
      <dsp:txXfrm>
        <a:off x="1752804" y="1555372"/>
        <a:ext cx="1701751" cy="1555372"/>
      </dsp:txXfrm>
    </dsp:sp>
    <dsp:sp modelId="{10360F25-6AB1-4252-BF07-FE239B0007EE}">
      <dsp:nvSpPr>
        <dsp:cNvPr id="0" name=""/>
        <dsp:cNvSpPr/>
      </dsp:nvSpPr>
      <dsp:spPr>
        <a:xfrm>
          <a:off x="1956255" y="233305"/>
          <a:ext cx="1294847" cy="12948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ED9CC86C-8B6D-4F23-8B95-E02CD23AEEFD}">
      <dsp:nvSpPr>
        <dsp:cNvPr id="0" name=""/>
        <dsp:cNvSpPr/>
      </dsp:nvSpPr>
      <dsp:spPr>
        <a:xfrm>
          <a:off x="3505608" y="0"/>
          <a:ext cx="1701751" cy="3888432"/>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n-US" altLang="zh-CN" sz="2800" b="1" kern="1200" dirty="0" smtClean="0">
              <a:latin typeface="+mn-ea"/>
              <a:ea typeface="+mn-ea"/>
            </a:rPr>
            <a:t>Select</a:t>
          </a:r>
          <a:r>
            <a:rPr lang="zh-CN" altLang="en-US" sz="2800" b="1" kern="1200" dirty="0" smtClean="0">
              <a:latin typeface="+mn-ea"/>
              <a:ea typeface="+mn-ea"/>
            </a:rPr>
            <a:t>查询</a:t>
          </a:r>
          <a:endParaRPr lang="zh-CN" sz="2800" b="1" kern="1200" dirty="0">
            <a:latin typeface="+mn-ea"/>
            <a:ea typeface="+mn-ea"/>
          </a:endParaRPr>
        </a:p>
      </dsp:txBody>
      <dsp:txXfrm>
        <a:off x="3505608" y="1555372"/>
        <a:ext cx="1701751" cy="1555372"/>
      </dsp:txXfrm>
    </dsp:sp>
    <dsp:sp modelId="{049A881F-A553-4314-A802-CE5ADA46DE90}">
      <dsp:nvSpPr>
        <dsp:cNvPr id="0" name=""/>
        <dsp:cNvSpPr/>
      </dsp:nvSpPr>
      <dsp:spPr>
        <a:xfrm>
          <a:off x="3709060" y="233305"/>
          <a:ext cx="1294847" cy="12948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A0212A1-02F4-4483-84EB-02C90CC54F6C}">
      <dsp:nvSpPr>
        <dsp:cNvPr id="0" name=""/>
        <dsp:cNvSpPr/>
      </dsp:nvSpPr>
      <dsp:spPr>
        <a:xfrm>
          <a:off x="5258412" y="0"/>
          <a:ext cx="1701751" cy="3888432"/>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zh-CN" altLang="en-US" sz="2800" b="1" kern="1200" dirty="0" smtClean="0">
              <a:latin typeface="+mn-ea"/>
              <a:ea typeface="+mn-ea"/>
            </a:rPr>
            <a:t>数据操纵查询</a:t>
          </a:r>
          <a:endParaRPr lang="zh-CN" sz="2800" b="1" kern="1200" dirty="0">
            <a:latin typeface="+mn-ea"/>
            <a:ea typeface="+mn-ea"/>
          </a:endParaRPr>
        </a:p>
      </dsp:txBody>
      <dsp:txXfrm>
        <a:off x="5258412" y="1555372"/>
        <a:ext cx="1701751" cy="1555372"/>
      </dsp:txXfrm>
    </dsp:sp>
    <dsp:sp modelId="{DA1DD43C-0211-4A6C-A865-47C213BA7BA2}">
      <dsp:nvSpPr>
        <dsp:cNvPr id="0" name=""/>
        <dsp:cNvSpPr/>
      </dsp:nvSpPr>
      <dsp:spPr>
        <a:xfrm>
          <a:off x="5461864" y="233305"/>
          <a:ext cx="1294847" cy="12948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B32CFFC-C89D-44C1-B392-80DA7639469C}">
      <dsp:nvSpPr>
        <dsp:cNvPr id="0" name=""/>
        <dsp:cNvSpPr/>
      </dsp:nvSpPr>
      <dsp:spPr>
        <a:xfrm>
          <a:off x="7011216" y="0"/>
          <a:ext cx="1701751" cy="3888432"/>
        </a:xfrm>
        <a:prstGeom prst="roundRect">
          <a:avLst>
            <a:gd name="adj" fmla="val 10000"/>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zh-CN" altLang="en-US" sz="2800" b="1" kern="1200" dirty="0" smtClean="0">
              <a:latin typeface="+mn-ea"/>
              <a:ea typeface="+mn-ea"/>
            </a:rPr>
            <a:t>数据定义查询</a:t>
          </a:r>
          <a:endParaRPr lang="zh-CN" sz="2800" b="1" kern="1200" dirty="0">
            <a:latin typeface="+mn-ea"/>
            <a:ea typeface="+mn-ea"/>
          </a:endParaRPr>
        </a:p>
      </dsp:txBody>
      <dsp:txXfrm>
        <a:off x="7011216" y="1555372"/>
        <a:ext cx="1701751" cy="1555372"/>
      </dsp:txXfrm>
    </dsp:sp>
    <dsp:sp modelId="{811850CD-08C4-41E1-A40A-9620B910D89B}">
      <dsp:nvSpPr>
        <dsp:cNvPr id="0" name=""/>
        <dsp:cNvSpPr/>
      </dsp:nvSpPr>
      <dsp:spPr>
        <a:xfrm>
          <a:off x="7214668" y="233305"/>
          <a:ext cx="1294847" cy="12948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DD7DB49-F5EB-4410-BA88-C1C2E75B23D4}">
      <dsp:nvSpPr>
        <dsp:cNvPr id="0" name=""/>
        <dsp:cNvSpPr/>
      </dsp:nvSpPr>
      <dsp:spPr>
        <a:xfrm>
          <a:off x="348518" y="2952327"/>
          <a:ext cx="8015930" cy="900100"/>
        </a:xfrm>
        <a:prstGeom prst="leftRightArrow">
          <a:avLst/>
        </a:prstGeom>
        <a:solidFill>
          <a:schemeClr val="accent1"/>
        </a:solidFill>
        <a:ln cap="rnd" cmpd="tri">
          <a:noFill/>
          <a:prstDash val="sysDot"/>
          <a:round/>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188A8-7118-4CB6-B6D5-EE424D45176B}">
      <dsp:nvSpPr>
        <dsp:cNvPr id="0" name=""/>
        <dsp:cNvSpPr/>
      </dsp:nvSpPr>
      <dsp:spPr>
        <a:xfrm>
          <a:off x="0" y="10260"/>
          <a:ext cx="8949680" cy="97344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mn-ea"/>
              <a:ea typeface="+mn-ea"/>
            </a:rPr>
            <a:t>数据查询语言（</a:t>
          </a:r>
          <a:r>
            <a:rPr lang="en-US" sz="2400" b="1" kern="1200" dirty="0" smtClean="0">
              <a:solidFill>
                <a:srgbClr val="FFFF00"/>
              </a:solidFill>
              <a:latin typeface="+mn-ea"/>
              <a:ea typeface="+mn-ea"/>
            </a:rPr>
            <a:t>D</a:t>
          </a:r>
          <a:r>
            <a:rPr lang="en-US" sz="2400" b="1" kern="1200" dirty="0" smtClean="0">
              <a:latin typeface="+mn-ea"/>
              <a:ea typeface="+mn-ea"/>
            </a:rPr>
            <a:t>ata </a:t>
          </a:r>
          <a:r>
            <a:rPr lang="en-US" sz="2400" b="1" kern="1200" dirty="0" smtClean="0">
              <a:solidFill>
                <a:srgbClr val="FFFF00"/>
              </a:solidFill>
              <a:latin typeface="+mn-ea"/>
              <a:ea typeface="+mn-ea"/>
            </a:rPr>
            <a:t>Q</a:t>
          </a:r>
          <a:r>
            <a:rPr lang="en-US" sz="2400" b="1" kern="1200" dirty="0" smtClean="0">
              <a:latin typeface="+mn-ea"/>
              <a:ea typeface="+mn-ea"/>
            </a:rPr>
            <a:t>uery </a:t>
          </a:r>
          <a:r>
            <a:rPr lang="en-US" sz="2400" b="1" kern="1200" dirty="0" smtClean="0">
              <a:solidFill>
                <a:srgbClr val="FFFF00"/>
              </a:solidFill>
              <a:latin typeface="+mn-ea"/>
              <a:ea typeface="+mn-ea"/>
            </a:rPr>
            <a:t>L</a:t>
          </a:r>
          <a:r>
            <a:rPr lang="en-US" sz="2400" b="1" kern="1200" dirty="0" smtClean="0">
              <a:latin typeface="+mn-ea"/>
              <a:ea typeface="+mn-ea"/>
            </a:rPr>
            <a:t>anguage</a:t>
          </a:r>
          <a:r>
            <a:rPr lang="zh-CN" sz="2400" b="1" kern="1200" dirty="0" smtClean="0">
              <a:latin typeface="+mn-ea"/>
              <a:ea typeface="+mn-ea"/>
            </a:rPr>
            <a:t>）</a:t>
          </a:r>
          <a:endParaRPr lang="zh-CN" sz="2400" kern="1200" dirty="0">
            <a:latin typeface="+mn-ea"/>
            <a:ea typeface="+mn-ea"/>
          </a:endParaRPr>
        </a:p>
      </dsp:txBody>
      <dsp:txXfrm>
        <a:off x="47519" y="57779"/>
        <a:ext cx="8854642" cy="878402"/>
      </dsp:txXfrm>
    </dsp:sp>
    <dsp:sp modelId="{B198E790-89FC-4BC1-AB32-2E6F1F85BCEE}">
      <dsp:nvSpPr>
        <dsp:cNvPr id="0" name=""/>
        <dsp:cNvSpPr/>
      </dsp:nvSpPr>
      <dsp:spPr>
        <a:xfrm>
          <a:off x="0" y="1133460"/>
          <a:ext cx="8949680" cy="97344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dirty="0" smtClean="0">
              <a:latin typeface="+mn-ea"/>
              <a:ea typeface="+mn-ea"/>
            </a:rPr>
            <a:t>实现</a:t>
          </a:r>
          <a:r>
            <a:rPr lang="en-US" sz="2400" b="1" kern="1200" dirty="0" smtClean="0">
              <a:latin typeface="+mn-ea"/>
              <a:ea typeface="+mn-ea"/>
            </a:rPr>
            <a:t>SQL</a:t>
          </a:r>
          <a:r>
            <a:rPr lang="zh-CN" sz="2400" b="1" kern="1200" dirty="0" smtClean="0">
              <a:latin typeface="+mn-ea"/>
              <a:ea typeface="+mn-ea"/>
            </a:rPr>
            <a:t>对数据库中的数据进行查找操作的</a:t>
          </a:r>
          <a:endParaRPr lang="zh-CN" sz="2400" kern="1200" dirty="0">
            <a:latin typeface="+mn-ea"/>
            <a:ea typeface="+mn-ea"/>
          </a:endParaRPr>
        </a:p>
      </dsp:txBody>
      <dsp:txXfrm>
        <a:off x="47519" y="1180979"/>
        <a:ext cx="8854642" cy="878402"/>
      </dsp:txXfrm>
    </dsp:sp>
    <dsp:sp modelId="{095862D4-462A-489C-B45D-6607499AC375}">
      <dsp:nvSpPr>
        <dsp:cNvPr id="0" name=""/>
        <dsp:cNvSpPr/>
      </dsp:nvSpPr>
      <dsp:spPr>
        <a:xfrm>
          <a:off x="0" y="2256660"/>
          <a:ext cx="8949680" cy="973440"/>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b="1" kern="1200" smtClean="0">
              <a:latin typeface="+mn-ea"/>
              <a:ea typeface="+mn-ea"/>
            </a:rPr>
            <a:t>数据查询的核心动词只有一个：</a:t>
          </a:r>
          <a:r>
            <a:rPr lang="en-US" sz="2400" b="1" kern="1200" smtClean="0">
              <a:latin typeface="+mn-ea"/>
              <a:ea typeface="+mn-ea"/>
            </a:rPr>
            <a:t>select</a:t>
          </a:r>
          <a:endParaRPr lang="zh-CN" sz="2400" kern="1200">
            <a:latin typeface="+mn-ea"/>
            <a:ea typeface="+mn-ea"/>
          </a:endParaRPr>
        </a:p>
      </dsp:txBody>
      <dsp:txXfrm>
        <a:off x="47519" y="2304179"/>
        <a:ext cx="8854642" cy="8784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54AA7-1BBC-4E09-A2D6-9D4909AAC3D2}">
      <dsp:nvSpPr>
        <dsp:cNvPr id="0" name=""/>
        <dsp:cNvSpPr/>
      </dsp:nvSpPr>
      <dsp:spPr>
        <a:xfrm>
          <a:off x="0" y="16617"/>
          <a:ext cx="8733656" cy="1406924"/>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b="1" kern="1200" smtClean="0"/>
            <a:t>在一个查询语句中同时涉及到两个或两个以上的表时，这种查询称之为连接查询（也称为多表查询）。在多表之间查询必须处理表与表之间的连接关系。</a:t>
          </a:r>
          <a:endParaRPr lang="zh-CN" altLang="en-US" sz="2400" kern="1200"/>
        </a:p>
      </dsp:txBody>
      <dsp:txXfrm>
        <a:off x="68680" y="85297"/>
        <a:ext cx="8596296" cy="126956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7.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zh-CN" altLang="en-US"/>
          </a:p>
        </p:txBody>
      </p:sp>
      <p:sp>
        <p:nvSpPr>
          <p:cNvPr id="542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42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54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35DD9D2-AE8B-4DFC-B21E-A0CD6831A4AC}" type="slidenum">
              <a:rPr lang="zh-CN" altLang="en-US"/>
              <a:pPr>
                <a:defRPr/>
              </a:pPr>
              <a:t>‹#›</a:t>
            </a:fld>
            <a:endParaRPr lang="en-US" altLang="zh-CN"/>
          </a:p>
        </p:txBody>
      </p:sp>
    </p:spTree>
    <p:extLst>
      <p:ext uri="{BB962C8B-B14F-4D97-AF65-F5344CB8AC3E}">
        <p14:creationId xmlns:p14="http://schemas.microsoft.com/office/powerpoint/2010/main" val="2675667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baike.baidu.com/item/MVC" TargetMode="External"/><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www.baidu.com/s?wd=%E4%B8%9A%E5%8A%A1%E9%80%BB%E8%BE%91&amp;tn=44039180_cpr&amp;fenlei=mv6quAkxTZn0IZRqIHckPjm4nH00T1YdPWRLmvDvmHf1mWcknvcv0ZwV5Hcvrjm3rH6sPfKWUMw85HfYnjn4nH6sgvPsT6KdThsqpZwYTjCEQLGCpyw9Uz4Bmy-bIi4WUvYETgN-TLwGUv3EnHnvPWDvnHmknW0YPW6drjfdrf" TargetMode="External"/><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www.baidu.com/s?wd=%E7%BB%9D%E5%AF%B9%E8%B7%AF%E5%BE%84&amp;tn=44039180_cpr&amp;fenlei=mv6quAkxTZn0IZRqIHckPjm4nH00T1Y3n1msnAfvPju-P1PbnhDz0ZwV5Hcvrjm3rH6sPfKWUMw85HfYnjn4nH6sgvPsT6KdThsqpZwYTjCEQLGCpyw9Uz4Bmy-bIi4WUvYETgN-TLwGUv3EnHc1rj61PHfYrHD1nWf4n10drf" TargetMode="External"/><Relationship Id="rId2" Type="http://schemas.openxmlformats.org/officeDocument/2006/relationships/slide" Target="../slides/slide127.xml"/><Relationship Id="rId1" Type="http://schemas.openxmlformats.org/officeDocument/2006/relationships/notesMaster" Target="../notesMasters/notesMaster1.xml"/><Relationship Id="rId6" Type="http://schemas.openxmlformats.org/officeDocument/2006/relationships/hyperlink" Target="https://www.baidu.com/s?wd=class%E6%96%87%E4%BB%B6&amp;tn=44039180_cpr&amp;fenlei=mv6quAkxTZn0IZRqIHckPjm4nH00T1Y3n1msnAfvPju-P1PbnhDz0ZwV5Hcvrjm3rH6sPfKWUMw85HfYnjn4nH6sgvPsT6KdThsqpZwYTjCEQLGCpyw9Uz4Bmy-bIi4WUvYETgN-TLwGUv3EnHc1rj61PHfYrHD1nWf4n10drf" TargetMode="External"/><Relationship Id="rId5" Type="http://schemas.openxmlformats.org/officeDocument/2006/relationships/hyperlink" Target="https://www.baidu.com/s?wd=WEB-INF&amp;tn=44039180_cpr&amp;fenlei=mv6quAkxTZn0IZRqIHckPjm4nH00T1Y3n1msnAfvPju-P1PbnhDz0ZwV5Hcvrjm3rH6sPfKWUMw85HfYnjn4nH6sgvPsT6KdThsqpZwYTjCEQLGCpyw9Uz4Bmy-bIi4WUvYETgN-TLwGUv3EnHc1rj61PHfYrHD1nWf4n10drf" TargetMode="External"/><Relationship Id="rId4" Type="http://schemas.openxmlformats.org/officeDocument/2006/relationships/hyperlink" Target="https://www.baidu.com/s?wd=%E7%9B%B8%E5%AF%B9%E8%B7%AF%E5%BE%84&amp;tn=44039180_cpr&amp;fenlei=mv6quAkxTZn0IZRqIHckPjm4nH00T1Y3n1msnAfvPju-P1PbnhDz0ZwV5Hcvrjm3rH6sPfKWUMw85HfYnjn4nH6sgvPsT6KdThsqpZwYTjCEQLGCpyw9Uz4Bmy-bIi4WUvYETgN-TLwGUv3EnHc1rj61PHfYrHD1nWf4n10drf" TargetMode="Externa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a:t>
            </a:fld>
            <a:endParaRPr lang="en-US" altLang="zh-CN"/>
          </a:p>
        </p:txBody>
      </p:sp>
    </p:spTree>
    <p:extLst>
      <p:ext uri="{BB962C8B-B14F-4D97-AF65-F5344CB8AC3E}">
        <p14:creationId xmlns:p14="http://schemas.microsoft.com/office/powerpoint/2010/main" val="1233984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spcBef>
                <a:spcPts val="0"/>
              </a:spcBef>
              <a:buFont typeface="Arial" pitchFamily="34" charset="0"/>
              <a:buChar char="•"/>
            </a:pPr>
            <a:r>
              <a:rPr lang="en-US" altLang="zh-CN" dirty="0" smtClean="0"/>
              <a:t>BLOB (binary large object)</a:t>
            </a:r>
            <a:r>
              <a:rPr lang="zh-CN" altLang="en-US" dirty="0" smtClean="0"/>
              <a:t>，二进制大对象，是一个可以存储二进制文件的容器。它常常是数据库中用来存储二进制文件的字段类型。</a:t>
            </a:r>
          </a:p>
          <a:p>
            <a:pPr marL="171450" indent="-171450">
              <a:spcBef>
                <a:spcPts val="0"/>
              </a:spcBef>
              <a:buFont typeface="Arial" pitchFamily="34" charset="0"/>
              <a:buChar char="•"/>
            </a:pPr>
            <a:r>
              <a:rPr lang="en-US" altLang="zh-CN" dirty="0" smtClean="0"/>
              <a:t>BLOB</a:t>
            </a:r>
            <a:r>
              <a:rPr lang="zh-CN" altLang="en-US" dirty="0" smtClean="0"/>
              <a:t>是一个大文件，典型的</a:t>
            </a:r>
            <a:r>
              <a:rPr lang="en-US" altLang="zh-CN" dirty="0" smtClean="0"/>
              <a:t>BLOB</a:t>
            </a:r>
            <a:r>
              <a:rPr lang="zh-CN" altLang="en-US" dirty="0" smtClean="0"/>
              <a:t>是一张图片或一个声音文件，由于它们的尺寸，必须使用特殊的方式来处理（例如：上传、下载或者存放到一个数据库）。</a:t>
            </a:r>
            <a:endParaRPr lang="en-US" altLang="zh-CN" dirty="0" smtClean="0"/>
          </a:p>
          <a:p>
            <a:pPr marL="171450" indent="-171450">
              <a:spcBef>
                <a:spcPts val="0"/>
              </a:spcBef>
              <a:buFont typeface="Arial" pitchFamily="34" charset="0"/>
              <a:buChar char="•"/>
            </a:pPr>
            <a:r>
              <a:rPr lang="zh-CN" altLang="en-US" dirty="0" smtClean="0"/>
              <a:t>处理大数据对象的方法是把双刃剑，它有可能引发一些问题，如存储的二进制文件过大，会使数据库的性能下降。</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17</a:t>
            </a:fld>
            <a:endParaRPr lang="en-US" altLang="zh-CN"/>
          </a:p>
        </p:txBody>
      </p:sp>
    </p:spTree>
    <p:extLst>
      <p:ext uri="{BB962C8B-B14F-4D97-AF65-F5344CB8AC3E}">
        <p14:creationId xmlns:p14="http://schemas.microsoft.com/office/powerpoint/2010/main" val="2918279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18</a:t>
            </a:fld>
            <a:endParaRPr lang="en-US" altLang="zh-CN"/>
          </a:p>
        </p:txBody>
      </p:sp>
    </p:spTree>
    <p:extLst>
      <p:ext uri="{BB962C8B-B14F-4D97-AF65-F5344CB8AC3E}">
        <p14:creationId xmlns:p14="http://schemas.microsoft.com/office/powerpoint/2010/main" val="4226548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z="1200" b="0" baseline="0" dirty="0" smtClean="0">
                <a:latin typeface="Tahoma" panose="020B0604030504040204" pitchFamily="34" charset="0"/>
                <a:ea typeface="宋体" panose="02010600030101010101" pitchFamily="2" charset="-122"/>
              </a:rPr>
              <a:t>以下数据库设计原则是大家在今后数据库设计时</a:t>
            </a:r>
            <a:r>
              <a:rPr lang="zh-CN" altLang="en-US" sz="1200" b="1" baseline="0" dirty="0" smtClean="0">
                <a:latin typeface="Tahoma" panose="020B0604030504040204" pitchFamily="34" charset="0"/>
                <a:ea typeface="宋体" panose="02010600030101010101" pitchFamily="2" charset="-122"/>
              </a:rPr>
              <a:t>必须遵守的</a:t>
            </a:r>
            <a:r>
              <a:rPr lang="zh-CN" altLang="en-US" sz="1200" b="1" u="sng" baseline="0" dirty="0" smtClean="0">
                <a:latin typeface="Tahoma" panose="020B0604030504040204" pitchFamily="34" charset="0"/>
                <a:ea typeface="宋体" panose="02010600030101010101" pitchFamily="2" charset="-122"/>
              </a:rPr>
              <a:t>军规</a:t>
            </a:r>
            <a:endParaRPr lang="en-US" altLang="zh-CN" sz="1200" b="1" u="sng" baseline="0" dirty="0" smtClean="0">
              <a:latin typeface="Tahoma" panose="020B0604030504040204" pitchFamily="34" charset="0"/>
              <a:ea typeface="宋体" panose="02010600030101010101" pitchFamily="2" charset="-122"/>
            </a:endParaRPr>
          </a:p>
          <a:p>
            <a:pPr marL="171450" indent="-171450">
              <a:buFont typeface="Arial" panose="020B0604020202020204" pitchFamily="34" charset="0"/>
              <a:buChar char="•"/>
            </a:pPr>
            <a:r>
              <a:rPr lang="en-US" altLang="zh-CN" b="1" u="sng" dirty="0" smtClean="0"/>
              <a:t>show  create table  `</a:t>
            </a:r>
            <a:r>
              <a:rPr lang="zh-CN" altLang="en-US" b="1" u="sng" dirty="0" smtClean="0"/>
              <a:t>员工表</a:t>
            </a:r>
            <a:r>
              <a:rPr lang="en-US" altLang="zh-CN" b="1" u="sng" dirty="0" smtClean="0"/>
              <a:t>`</a:t>
            </a:r>
          </a:p>
          <a:p>
            <a:pPr marL="171450" indent="-171450">
              <a:buFont typeface="Arial" panose="020B0604020202020204" pitchFamily="34" charset="0"/>
              <a:buChar char="•"/>
            </a:pPr>
            <a:r>
              <a:rPr kumimoji="1" lang="en-US" altLang="zh-CN" sz="1200" b="0" i="0" kern="1200" dirty="0" err="1" smtClean="0">
                <a:solidFill>
                  <a:schemeClr val="tx1"/>
                </a:solidFill>
                <a:effectLst/>
                <a:latin typeface="Arial" charset="0"/>
                <a:ea typeface="+mn-ea"/>
                <a:cs typeface="+mn-cs"/>
              </a:rPr>
              <a:t>InnoDB</a:t>
            </a:r>
            <a:r>
              <a:rPr kumimoji="1" lang="zh-CN" altLang="en-US" sz="1200" b="0" i="0" kern="1200" dirty="0" smtClean="0">
                <a:solidFill>
                  <a:schemeClr val="tx1"/>
                </a:solidFill>
                <a:effectLst/>
                <a:latin typeface="Arial" charset="0"/>
                <a:ea typeface="+mn-ea"/>
                <a:cs typeface="+mn-cs"/>
              </a:rPr>
              <a:t>和</a:t>
            </a:r>
            <a:r>
              <a:rPr kumimoji="1" lang="en-US" altLang="zh-CN" sz="1200" b="0" i="0" kern="1200" dirty="0" err="1" smtClean="0">
                <a:solidFill>
                  <a:schemeClr val="tx1"/>
                </a:solidFill>
                <a:effectLst/>
                <a:latin typeface="Arial" charset="0"/>
                <a:ea typeface="+mn-ea"/>
                <a:cs typeface="+mn-cs"/>
              </a:rPr>
              <a:t>MyISAM</a:t>
            </a:r>
            <a:r>
              <a:rPr kumimoji="1" lang="zh-CN" altLang="en-US" sz="1200" b="0" i="0" kern="1200" dirty="0" smtClean="0">
                <a:solidFill>
                  <a:schemeClr val="tx1"/>
                </a:solidFill>
                <a:effectLst/>
                <a:latin typeface="Arial" charset="0"/>
                <a:ea typeface="+mn-ea"/>
                <a:cs typeface="+mn-cs"/>
              </a:rPr>
              <a:t>是许多人在使用</a:t>
            </a:r>
            <a:r>
              <a:rPr kumimoji="1" lang="en-US" altLang="zh-CN" sz="1200" b="0" i="0" kern="1200" dirty="0" smtClean="0">
                <a:solidFill>
                  <a:schemeClr val="tx1"/>
                </a:solidFill>
                <a:effectLst/>
                <a:latin typeface="Arial" charset="0"/>
                <a:ea typeface="+mn-ea"/>
                <a:cs typeface="+mn-cs"/>
              </a:rPr>
              <a:t>MySQL</a:t>
            </a:r>
            <a:r>
              <a:rPr kumimoji="1" lang="zh-CN" altLang="en-US" sz="1200" b="0" i="0" kern="1200" dirty="0" smtClean="0">
                <a:solidFill>
                  <a:schemeClr val="tx1"/>
                </a:solidFill>
                <a:effectLst/>
                <a:latin typeface="Arial" charset="0"/>
                <a:ea typeface="+mn-ea"/>
                <a:cs typeface="+mn-cs"/>
              </a:rPr>
              <a:t>时最常用的两个存储引擎</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表类型</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  </a:t>
            </a:r>
            <a:endParaRPr kumimoji="1" lang="en-US" altLang="zh-CN" sz="1200" b="0" i="0" kern="1200" dirty="0" smtClean="0">
              <a:solidFill>
                <a:schemeClr val="tx1"/>
              </a:solidFill>
              <a:effectLst/>
              <a:latin typeface="Arial" charset="0"/>
              <a:ea typeface="+mn-ea"/>
              <a:cs typeface="+mn-cs"/>
            </a:endParaRPr>
          </a:p>
          <a:p>
            <a:pPr marL="171450" indent="-171450">
              <a:buFont typeface="Arial" panose="020B0604020202020204" pitchFamily="34" charset="0"/>
              <a:buChar char="•"/>
            </a:pPr>
            <a:r>
              <a:rPr lang="en-US" altLang="zh-CN" b="1" u="sng" dirty="0" smtClean="0"/>
              <a:t>Memory </a:t>
            </a:r>
          </a:p>
          <a:p>
            <a:pPr marL="171450" indent="-171450">
              <a:buFont typeface="Arial" panose="020B0604020202020204" pitchFamily="34" charset="0"/>
              <a:buChar char="•"/>
            </a:pPr>
            <a:endParaRPr lang="zh-CN" altLang="en-US" b="1" u="sng"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23</a:t>
            </a:fld>
            <a:endParaRPr lang="en-US" altLang="zh-CN"/>
          </a:p>
        </p:txBody>
      </p:sp>
    </p:spTree>
    <p:extLst>
      <p:ext uri="{BB962C8B-B14F-4D97-AF65-F5344CB8AC3E}">
        <p14:creationId xmlns:p14="http://schemas.microsoft.com/office/powerpoint/2010/main" val="696663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Arial" charset="0"/>
                <a:ea typeface="+mn-ea"/>
                <a:cs typeface="+mn-cs"/>
              </a:rPr>
              <a:t>BLOB (binary large object)</a:t>
            </a:r>
            <a:r>
              <a:rPr kumimoji="1" lang="zh-CN" altLang="en-US" sz="1200" b="0" i="0" kern="1200" dirty="0" smtClean="0">
                <a:solidFill>
                  <a:schemeClr val="tx1"/>
                </a:solidFill>
                <a:effectLst/>
                <a:latin typeface="Arial" charset="0"/>
                <a:ea typeface="+mn-ea"/>
                <a:cs typeface="+mn-cs"/>
              </a:rPr>
              <a:t>，二进制大对象，是一个可以存储二进制文件的容器。</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smtClean="0">
                <a:solidFill>
                  <a:schemeClr val="tx1"/>
                </a:solidFill>
                <a:effectLst/>
                <a:latin typeface="Arial" charset="0"/>
                <a:ea typeface="+mn-ea"/>
                <a:cs typeface="+mn-cs"/>
              </a:rPr>
              <a:t>BLOB</a:t>
            </a:r>
            <a:r>
              <a:rPr kumimoji="1" lang="zh-CN" altLang="en-US" sz="1200" b="0" i="0" kern="1200" dirty="0" smtClean="0">
                <a:solidFill>
                  <a:schemeClr val="tx1"/>
                </a:solidFill>
                <a:effectLst/>
                <a:latin typeface="Arial" charset="0"/>
                <a:ea typeface="+mn-ea"/>
                <a:cs typeface="+mn-cs"/>
              </a:rPr>
              <a:t>是一个大文件，典型的</a:t>
            </a:r>
            <a:r>
              <a:rPr kumimoji="1" lang="en-US" altLang="zh-CN" sz="1200" b="0" i="0" kern="1200" dirty="0" smtClean="0">
                <a:solidFill>
                  <a:schemeClr val="tx1"/>
                </a:solidFill>
                <a:effectLst/>
                <a:latin typeface="Arial" charset="0"/>
                <a:ea typeface="+mn-ea"/>
                <a:cs typeface="+mn-cs"/>
              </a:rPr>
              <a:t>BLOB</a:t>
            </a:r>
            <a:r>
              <a:rPr kumimoji="1" lang="zh-CN" altLang="en-US" sz="1200" b="0" i="0" kern="1200" dirty="0" smtClean="0">
                <a:solidFill>
                  <a:schemeClr val="tx1"/>
                </a:solidFill>
                <a:effectLst/>
                <a:latin typeface="Arial" charset="0"/>
                <a:ea typeface="+mn-ea"/>
                <a:cs typeface="+mn-cs"/>
              </a:rPr>
              <a:t>是一张图片或一个声音文件</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24</a:t>
            </a:fld>
            <a:endParaRPr lang="en-US" altLang="zh-CN"/>
          </a:p>
        </p:txBody>
      </p:sp>
    </p:spTree>
    <p:extLst>
      <p:ext uri="{BB962C8B-B14F-4D97-AF65-F5344CB8AC3E}">
        <p14:creationId xmlns:p14="http://schemas.microsoft.com/office/powerpoint/2010/main" val="1179289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25</a:t>
            </a:fld>
            <a:endParaRPr lang="en-US" altLang="zh-CN"/>
          </a:p>
        </p:txBody>
      </p:sp>
    </p:spTree>
    <p:extLst>
      <p:ext uri="{BB962C8B-B14F-4D97-AF65-F5344CB8AC3E}">
        <p14:creationId xmlns:p14="http://schemas.microsoft.com/office/powerpoint/2010/main" val="3495285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26</a:t>
            </a:fld>
            <a:endParaRPr lang="en-US" altLang="zh-CN"/>
          </a:p>
        </p:txBody>
      </p:sp>
    </p:spTree>
    <p:extLst>
      <p:ext uri="{BB962C8B-B14F-4D97-AF65-F5344CB8AC3E}">
        <p14:creationId xmlns:p14="http://schemas.microsoft.com/office/powerpoint/2010/main" val="2144209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p:sp>
      <p:sp>
        <p:nvSpPr>
          <p:cNvPr id="124931" name="备注占位符 2"/>
          <p:cNvSpPr>
            <a:spLocks noGrp="1"/>
          </p:cNvSpPr>
          <p:nvPr>
            <p:ph type="body" idx="1"/>
          </p:nvPr>
        </p:nvSpPr>
        <p:spPr>
          <a:noFill/>
        </p:spPr>
        <p:txBody>
          <a:bodyPr/>
          <a:lstStyle/>
          <a:p>
            <a:r>
              <a:rPr lang="en-US" altLang="zh-CN" dirty="0" smtClean="0"/>
              <a:t>Data Definition Language </a:t>
            </a:r>
            <a:r>
              <a:rPr lang="zh-CN" altLang="en-US" dirty="0" smtClean="0"/>
              <a:t>数据定义语言</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Data Query Language </a:t>
            </a:r>
            <a:r>
              <a:rPr lang="zh-CN" altLang="en-US" dirty="0" smtClean="0"/>
              <a:t>数据查询语言，很多资料上也把它归纳到</a:t>
            </a:r>
            <a:r>
              <a:rPr lang="en-US" altLang="zh-CN" dirty="0" smtClean="0"/>
              <a:t>DML</a:t>
            </a:r>
            <a:r>
              <a:rPr lang="zh-CN" altLang="en-US" dirty="0" smtClean="0"/>
              <a:t>中</a:t>
            </a:r>
            <a:endParaRPr lang="en-US" altLang="zh-CN" dirty="0" smtClean="0"/>
          </a:p>
          <a:p>
            <a:r>
              <a:rPr lang="en-US" altLang="zh-CN" dirty="0" smtClean="0"/>
              <a:t>Data Manipulation Language </a:t>
            </a:r>
            <a:r>
              <a:rPr lang="zh-CN" altLang="en-US" dirty="0" smtClean="0"/>
              <a:t>数据操控语言</a:t>
            </a:r>
            <a:endParaRPr lang="en-US" altLang="zh-CN" dirty="0" smtClean="0"/>
          </a:p>
          <a:p>
            <a:r>
              <a:rPr lang="en-US" altLang="zh-CN" dirty="0" smtClean="0"/>
              <a:t>Data Control Language </a:t>
            </a:r>
            <a:r>
              <a:rPr lang="zh-CN" altLang="en-US" dirty="0" smtClean="0"/>
              <a:t>数据控制语言</a:t>
            </a:r>
          </a:p>
        </p:txBody>
      </p:sp>
      <p:sp>
        <p:nvSpPr>
          <p:cNvPr id="124932" name="灯片编号占位符 3"/>
          <p:cNvSpPr>
            <a:spLocks noGrp="1"/>
          </p:cNvSpPr>
          <p:nvPr>
            <p:ph type="sldNum" sz="quarter" idx="5"/>
          </p:nvPr>
        </p:nvSpPr>
        <p:spPr>
          <a:noFill/>
        </p:spPr>
        <p:txBody>
          <a:bodyPr/>
          <a:lstStyle>
            <a:lvl1pPr>
              <a:defRPr sz="2800">
                <a:solidFill>
                  <a:schemeClr val="tx1"/>
                </a:solidFill>
                <a:latin typeface="宋体" pitchFamily="2" charset="-122"/>
                <a:ea typeface="宋体" pitchFamily="2" charset="-122"/>
              </a:defRPr>
            </a:lvl1pPr>
            <a:lvl2pPr marL="742950" indent="-285750">
              <a:defRPr sz="2800">
                <a:solidFill>
                  <a:schemeClr val="tx1"/>
                </a:solidFill>
                <a:latin typeface="宋体" pitchFamily="2" charset="-122"/>
                <a:ea typeface="宋体" pitchFamily="2" charset="-122"/>
              </a:defRPr>
            </a:lvl2pPr>
            <a:lvl3pPr marL="1143000" indent="-228600">
              <a:defRPr sz="2800">
                <a:solidFill>
                  <a:schemeClr val="tx1"/>
                </a:solidFill>
                <a:latin typeface="宋体" pitchFamily="2" charset="-122"/>
                <a:ea typeface="宋体" pitchFamily="2" charset="-122"/>
              </a:defRPr>
            </a:lvl3pPr>
            <a:lvl4pPr marL="1600200" indent="-228600">
              <a:defRPr sz="2800">
                <a:solidFill>
                  <a:schemeClr val="tx1"/>
                </a:solidFill>
                <a:latin typeface="宋体" pitchFamily="2" charset="-122"/>
                <a:ea typeface="宋体" pitchFamily="2" charset="-122"/>
              </a:defRPr>
            </a:lvl4pPr>
            <a:lvl5pPr marL="2057400" indent="-228600">
              <a:defRPr sz="28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8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8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8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800">
                <a:solidFill>
                  <a:schemeClr val="tx1"/>
                </a:solidFill>
                <a:latin typeface="宋体" pitchFamily="2" charset="-122"/>
                <a:ea typeface="宋体" pitchFamily="2" charset="-122"/>
              </a:defRPr>
            </a:lvl9pPr>
          </a:lstStyle>
          <a:p>
            <a:fld id="{EC52F018-8857-4205-9B1F-27BC7B3715F4}" type="slidenum">
              <a:rPr lang="zh-CN" altLang="en-US" sz="1200" smtClean="0">
                <a:latin typeface="Arial" pitchFamily="34" charset="0"/>
              </a:rPr>
              <a:pPr/>
              <a:t>29</a:t>
            </a:fld>
            <a:endParaRPr lang="en-US" altLang="zh-CN" sz="1200" smtClean="0">
              <a:latin typeface="Arial" pitchFamily="34" charset="0"/>
            </a:endParaRPr>
          </a:p>
        </p:txBody>
      </p:sp>
    </p:spTree>
    <p:extLst>
      <p:ext uri="{BB962C8B-B14F-4D97-AF65-F5344CB8AC3E}">
        <p14:creationId xmlns:p14="http://schemas.microsoft.com/office/powerpoint/2010/main" val="2694511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p:spPr>
        <p:txBody>
          <a:bodyPr/>
          <a:lstStyle/>
          <a:p>
            <a:endParaRPr lang="zh-CN" altLang="en-US" smtClean="0"/>
          </a:p>
        </p:txBody>
      </p:sp>
      <p:sp>
        <p:nvSpPr>
          <p:cNvPr id="105476" name="灯片编号占位符 3"/>
          <p:cNvSpPr>
            <a:spLocks noGrp="1"/>
          </p:cNvSpPr>
          <p:nvPr>
            <p:ph type="sldNum" sz="quarter" idx="5"/>
          </p:nvPr>
        </p:nvSpPr>
        <p:spPr>
          <a:noFill/>
        </p:spPr>
        <p:txBody>
          <a:bodyPr/>
          <a:lstStyle>
            <a:lvl1pPr>
              <a:defRPr sz="2800">
                <a:solidFill>
                  <a:schemeClr val="tx1"/>
                </a:solidFill>
                <a:latin typeface="宋体" pitchFamily="2" charset="-122"/>
                <a:ea typeface="宋体" pitchFamily="2" charset="-122"/>
              </a:defRPr>
            </a:lvl1pPr>
            <a:lvl2pPr marL="742950" indent="-285750">
              <a:defRPr sz="2800">
                <a:solidFill>
                  <a:schemeClr val="tx1"/>
                </a:solidFill>
                <a:latin typeface="宋体" pitchFamily="2" charset="-122"/>
                <a:ea typeface="宋体" pitchFamily="2" charset="-122"/>
              </a:defRPr>
            </a:lvl2pPr>
            <a:lvl3pPr marL="1143000" indent="-228600">
              <a:defRPr sz="2800">
                <a:solidFill>
                  <a:schemeClr val="tx1"/>
                </a:solidFill>
                <a:latin typeface="宋体" pitchFamily="2" charset="-122"/>
                <a:ea typeface="宋体" pitchFamily="2" charset="-122"/>
              </a:defRPr>
            </a:lvl3pPr>
            <a:lvl4pPr marL="1600200" indent="-228600">
              <a:defRPr sz="2800">
                <a:solidFill>
                  <a:schemeClr val="tx1"/>
                </a:solidFill>
                <a:latin typeface="宋体" pitchFamily="2" charset="-122"/>
                <a:ea typeface="宋体" pitchFamily="2" charset="-122"/>
              </a:defRPr>
            </a:lvl4pPr>
            <a:lvl5pPr marL="2057400" indent="-228600">
              <a:defRPr sz="28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8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8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8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800">
                <a:solidFill>
                  <a:schemeClr val="tx1"/>
                </a:solidFill>
                <a:latin typeface="宋体" pitchFamily="2" charset="-122"/>
                <a:ea typeface="宋体" pitchFamily="2" charset="-122"/>
              </a:defRPr>
            </a:lvl9pPr>
          </a:lstStyle>
          <a:p>
            <a:fld id="{5A5A2448-4D70-4B5D-ACD5-574AEA7B27B5}" type="slidenum">
              <a:rPr lang="zh-CN" altLang="en-US" sz="1200" smtClean="0">
                <a:latin typeface="Arial" pitchFamily="34" charset="0"/>
              </a:rPr>
              <a:pPr/>
              <a:t>30</a:t>
            </a:fld>
            <a:endParaRPr lang="en-US" altLang="zh-CN" sz="1200" smtClean="0">
              <a:latin typeface="Arial" pitchFamily="34" charset="0"/>
            </a:endParaRPr>
          </a:p>
        </p:txBody>
      </p:sp>
    </p:spTree>
    <p:extLst>
      <p:ext uri="{BB962C8B-B14F-4D97-AF65-F5344CB8AC3E}">
        <p14:creationId xmlns:p14="http://schemas.microsoft.com/office/powerpoint/2010/main" val="3379357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_</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40</a:t>
            </a:fld>
            <a:endParaRPr lang="en-US" altLang="zh-CN"/>
          </a:p>
        </p:txBody>
      </p:sp>
    </p:spTree>
    <p:extLst>
      <p:ext uri="{BB962C8B-B14F-4D97-AF65-F5344CB8AC3E}">
        <p14:creationId xmlns:p14="http://schemas.microsoft.com/office/powerpoint/2010/main" val="3293922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p:sp>
      <p:sp>
        <p:nvSpPr>
          <p:cNvPr id="125955" name="备注占位符 2"/>
          <p:cNvSpPr>
            <a:spLocks noGrp="1"/>
          </p:cNvSpPr>
          <p:nvPr>
            <p:ph type="body" idx="1"/>
          </p:nvPr>
        </p:nvSpPr>
        <p:spPr>
          <a:noFill/>
        </p:spPr>
        <p:txBody>
          <a:bodyPr/>
          <a:lstStyle/>
          <a:p>
            <a:endParaRPr lang="zh-CN" altLang="en-US" dirty="0" smtClean="0"/>
          </a:p>
        </p:txBody>
      </p:sp>
      <p:sp>
        <p:nvSpPr>
          <p:cNvPr id="125956" name="灯片编号占位符 3"/>
          <p:cNvSpPr>
            <a:spLocks noGrp="1"/>
          </p:cNvSpPr>
          <p:nvPr>
            <p:ph type="sldNum" sz="quarter" idx="5"/>
          </p:nvPr>
        </p:nvSpPr>
        <p:spPr>
          <a:noFill/>
        </p:spPr>
        <p:txBody>
          <a:bodyPr/>
          <a:lstStyle>
            <a:lvl1pPr>
              <a:defRPr sz="2800">
                <a:solidFill>
                  <a:schemeClr val="tx1"/>
                </a:solidFill>
                <a:latin typeface="宋体" pitchFamily="2" charset="-122"/>
                <a:ea typeface="宋体" pitchFamily="2" charset="-122"/>
              </a:defRPr>
            </a:lvl1pPr>
            <a:lvl2pPr marL="742950" indent="-285750">
              <a:defRPr sz="2800">
                <a:solidFill>
                  <a:schemeClr val="tx1"/>
                </a:solidFill>
                <a:latin typeface="宋体" pitchFamily="2" charset="-122"/>
                <a:ea typeface="宋体" pitchFamily="2" charset="-122"/>
              </a:defRPr>
            </a:lvl2pPr>
            <a:lvl3pPr marL="1143000" indent="-228600">
              <a:defRPr sz="2800">
                <a:solidFill>
                  <a:schemeClr val="tx1"/>
                </a:solidFill>
                <a:latin typeface="宋体" pitchFamily="2" charset="-122"/>
                <a:ea typeface="宋体" pitchFamily="2" charset="-122"/>
              </a:defRPr>
            </a:lvl3pPr>
            <a:lvl4pPr marL="1600200" indent="-228600">
              <a:defRPr sz="2800">
                <a:solidFill>
                  <a:schemeClr val="tx1"/>
                </a:solidFill>
                <a:latin typeface="宋体" pitchFamily="2" charset="-122"/>
                <a:ea typeface="宋体" pitchFamily="2" charset="-122"/>
              </a:defRPr>
            </a:lvl4pPr>
            <a:lvl5pPr marL="2057400" indent="-228600">
              <a:defRPr sz="2800">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800">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800">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800">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800">
                <a:solidFill>
                  <a:schemeClr val="tx1"/>
                </a:solidFill>
                <a:latin typeface="宋体" pitchFamily="2" charset="-122"/>
                <a:ea typeface="宋体" pitchFamily="2" charset="-122"/>
              </a:defRPr>
            </a:lvl9pPr>
          </a:lstStyle>
          <a:p>
            <a:fld id="{3B9376F7-F27A-42C2-BFA3-39F78163428E}" type="slidenum">
              <a:rPr lang="zh-CN" altLang="en-US" sz="1200" smtClean="0">
                <a:latin typeface="Arial" pitchFamily="34" charset="0"/>
              </a:rPr>
              <a:pPr/>
              <a:t>42</a:t>
            </a:fld>
            <a:endParaRPr lang="en-US" altLang="zh-CN" sz="1200" smtClean="0">
              <a:latin typeface="Arial" pitchFamily="34" charset="0"/>
            </a:endParaRPr>
          </a:p>
        </p:txBody>
      </p:sp>
    </p:spTree>
    <p:extLst>
      <p:ext uri="{BB962C8B-B14F-4D97-AF65-F5344CB8AC3E}">
        <p14:creationId xmlns:p14="http://schemas.microsoft.com/office/powerpoint/2010/main" val="1513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a:t>
            </a:fld>
            <a:endParaRPr lang="en-US" altLang="zh-CN"/>
          </a:p>
        </p:txBody>
      </p:sp>
    </p:spTree>
    <p:extLst>
      <p:ext uri="{BB962C8B-B14F-4D97-AF65-F5344CB8AC3E}">
        <p14:creationId xmlns:p14="http://schemas.microsoft.com/office/powerpoint/2010/main" val="651524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Concat</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48</a:t>
            </a:fld>
            <a:endParaRPr lang="en-US" altLang="zh-CN"/>
          </a:p>
        </p:txBody>
      </p:sp>
    </p:spTree>
    <p:extLst>
      <p:ext uri="{BB962C8B-B14F-4D97-AF65-F5344CB8AC3E}">
        <p14:creationId xmlns:p14="http://schemas.microsoft.com/office/powerpoint/2010/main" val="2413328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52</a:t>
            </a:fld>
            <a:endParaRPr lang="en-US" altLang="zh-CN"/>
          </a:p>
        </p:txBody>
      </p:sp>
    </p:spTree>
    <p:extLst>
      <p:ext uri="{BB962C8B-B14F-4D97-AF65-F5344CB8AC3E}">
        <p14:creationId xmlns:p14="http://schemas.microsoft.com/office/powerpoint/2010/main" val="1629152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'2000-12-30'</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53</a:t>
            </a:fld>
            <a:endParaRPr lang="en-US" altLang="zh-CN"/>
          </a:p>
        </p:txBody>
      </p:sp>
    </p:spTree>
    <p:extLst>
      <p:ext uri="{BB962C8B-B14F-4D97-AF65-F5344CB8AC3E}">
        <p14:creationId xmlns:p14="http://schemas.microsoft.com/office/powerpoint/2010/main" val="3479608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55</a:t>
            </a:fld>
            <a:endParaRPr lang="en-US" altLang="zh-CN"/>
          </a:p>
        </p:txBody>
      </p:sp>
    </p:spTree>
    <p:extLst>
      <p:ext uri="{BB962C8B-B14F-4D97-AF65-F5344CB8AC3E}">
        <p14:creationId xmlns:p14="http://schemas.microsoft.com/office/powerpoint/2010/main" val="3602612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1</a:t>
            </a:r>
            <a:r>
              <a:rPr lang="zh-CN" altLang="zh-CN" dirty="0" smtClean="0"/>
              <a:t>）</a:t>
            </a:r>
            <a:r>
              <a:rPr lang="en-US" altLang="zh-CN" dirty="0" smtClean="0"/>
              <a:t>J</a:t>
            </a:r>
            <a:r>
              <a:rPr lang="zh-CN" altLang="zh-CN" dirty="0" smtClean="0"/>
              <a:t>的设计者希望使用相同的方式访问不同的数据库</a:t>
            </a:r>
            <a:r>
              <a:rPr lang="en-US" altLang="zh-CN" dirty="0" smtClean="0"/>
              <a:t>,</a:t>
            </a:r>
            <a:r>
              <a:rPr lang="zh-CN" altLang="en-US" dirty="0" smtClean="0"/>
              <a:t>实现与具体数据库无关的</a:t>
            </a:r>
            <a:r>
              <a:rPr lang="en-US" altLang="zh-CN" dirty="0" smtClean="0"/>
              <a:t>java</a:t>
            </a:r>
            <a:r>
              <a:rPr lang="zh-CN" altLang="en-US" dirty="0" smtClean="0"/>
              <a:t>操作</a:t>
            </a:r>
            <a:endParaRPr lang="en-US" altLang="zh-CN" dirty="0" smtClean="0"/>
          </a:p>
          <a:p>
            <a:r>
              <a:rPr lang="en-US" altLang="zh-CN" dirty="0" smtClean="0"/>
              <a:t>  JDBC</a:t>
            </a:r>
            <a:r>
              <a:rPr lang="zh-CN" altLang="zh-CN" dirty="0" smtClean="0"/>
              <a:t>是连接数据库的规范，不同的数据库厂商若想让</a:t>
            </a:r>
            <a:r>
              <a:rPr lang="en-US" altLang="zh-CN" dirty="0" smtClean="0"/>
              <a:t>Java</a:t>
            </a:r>
            <a:r>
              <a:rPr lang="zh-CN" altLang="zh-CN" dirty="0" smtClean="0"/>
              <a:t>语言可以对其操作，就需要实现一组类，</a:t>
            </a:r>
            <a:endParaRPr lang="en-US" altLang="zh-CN" dirty="0" smtClean="0"/>
          </a:p>
          <a:p>
            <a:r>
              <a:rPr lang="zh-CN" altLang="zh-CN" dirty="0" smtClean="0"/>
              <a:t>这组类需要实现</a:t>
            </a:r>
            <a:r>
              <a:rPr lang="en-US" altLang="zh-CN" dirty="0" smtClean="0"/>
              <a:t>Java</a:t>
            </a:r>
            <a:r>
              <a:rPr lang="zh-CN" altLang="zh-CN" dirty="0" smtClean="0"/>
              <a:t>提供的这组用于连接数据库的接口，并实现其中定义的相关方法。</a:t>
            </a:r>
            <a:endParaRPr lang="en-US" altLang="zh-CN" dirty="0" smtClean="0"/>
          </a:p>
          <a:p>
            <a:r>
              <a:rPr lang="zh-CN" altLang="zh-CN" dirty="0" smtClean="0"/>
              <a:t>那么不同的数据库厂商根据各自数据库的特点，去提供对</a:t>
            </a:r>
            <a:r>
              <a:rPr lang="en-US" altLang="zh-CN" dirty="0" smtClean="0"/>
              <a:t>JDBC</a:t>
            </a:r>
            <a:r>
              <a:rPr lang="zh-CN" altLang="zh-CN" dirty="0" smtClean="0"/>
              <a:t>的实现（实现类包），那么这组类就是该数据库的驱动包了。</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64</a:t>
            </a:fld>
            <a:endParaRPr lang="en-US" altLang="zh-CN"/>
          </a:p>
        </p:txBody>
      </p:sp>
    </p:spTree>
    <p:extLst>
      <p:ext uri="{BB962C8B-B14F-4D97-AF65-F5344CB8AC3E}">
        <p14:creationId xmlns:p14="http://schemas.microsoft.com/office/powerpoint/2010/main" val="1145535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希望用相同的方法访问不同的数据库，以实现与具体数据库无关的</a:t>
            </a:r>
            <a:r>
              <a:rPr lang="en-US" altLang="zh-CN" dirty="0" smtClean="0"/>
              <a:t>java </a:t>
            </a:r>
            <a:r>
              <a:rPr lang="zh-CN" altLang="en-US" dirty="0" smtClean="0"/>
              <a:t>操作界面</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65</a:t>
            </a:fld>
            <a:endParaRPr lang="en-US" altLang="zh-CN"/>
          </a:p>
        </p:txBody>
      </p:sp>
    </p:spTree>
    <p:extLst>
      <p:ext uri="{BB962C8B-B14F-4D97-AF65-F5344CB8AC3E}">
        <p14:creationId xmlns:p14="http://schemas.microsoft.com/office/powerpoint/2010/main" val="3292986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JDBC</a:t>
            </a:r>
            <a:r>
              <a:rPr lang="zh-CN" altLang="en-US" dirty="0" smtClean="0"/>
              <a:t>定义接口  厂商实现接口  程序员调用接口</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66</a:t>
            </a:fld>
            <a:endParaRPr lang="en-US" altLang="zh-CN"/>
          </a:p>
        </p:txBody>
      </p:sp>
    </p:spTree>
    <p:extLst>
      <p:ext uri="{BB962C8B-B14F-4D97-AF65-F5344CB8AC3E}">
        <p14:creationId xmlns:p14="http://schemas.microsoft.com/office/powerpoint/2010/main" val="118621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src</a:t>
            </a:r>
            <a:r>
              <a:rPr lang="en-US" altLang="zh-CN" dirty="0" smtClean="0"/>
              <a:t>/case531/jdbc.java</a:t>
            </a:r>
          </a:p>
          <a:p>
            <a:r>
              <a:rPr lang="zh-CN" altLang="en-US" dirty="0" smtClean="0"/>
              <a:t>通过</a:t>
            </a:r>
            <a:r>
              <a:rPr lang="en-US" altLang="zh-CN" dirty="0" err="1" smtClean="0"/>
              <a:t>DriverManager</a:t>
            </a:r>
            <a:r>
              <a:rPr lang="en-US" altLang="zh-CN" baseline="0" dirty="0" smtClean="0"/>
              <a:t> </a:t>
            </a:r>
            <a:r>
              <a:rPr lang="zh-CN" altLang="en-US" baseline="0" dirty="0" smtClean="0"/>
              <a:t>加载驱动，并通过</a:t>
            </a:r>
            <a:r>
              <a:rPr lang="en-US" altLang="zh-CN" baseline="0" dirty="0" err="1" smtClean="0"/>
              <a:t>DriverManager</a:t>
            </a:r>
            <a:r>
              <a:rPr lang="en-US" altLang="zh-CN" baseline="0" dirty="0" smtClean="0"/>
              <a:t> </a:t>
            </a:r>
            <a:r>
              <a:rPr lang="zh-CN" altLang="en-US" baseline="0" dirty="0" smtClean="0"/>
              <a:t>获取连接</a:t>
            </a:r>
            <a:r>
              <a:rPr lang="en-US" altLang="zh-CN" baseline="0" dirty="0" smtClean="0"/>
              <a:t>Connection</a:t>
            </a:r>
            <a:r>
              <a:rPr lang="zh-CN" altLang="en-US" baseline="0" dirty="0" smtClean="0"/>
              <a:t>（加载驱动，建立连接）</a:t>
            </a:r>
            <a:endParaRPr lang="en-US" altLang="zh-CN" dirty="0" smtClean="0"/>
          </a:p>
          <a:p>
            <a:r>
              <a:rPr lang="zh-CN" altLang="en-US" dirty="0" smtClean="0"/>
              <a:t>通过</a:t>
            </a:r>
            <a:r>
              <a:rPr lang="en-US" altLang="zh-CN" dirty="0" smtClean="0"/>
              <a:t>Connection </a:t>
            </a:r>
            <a:r>
              <a:rPr lang="zh-CN" altLang="en-US" dirty="0" smtClean="0"/>
              <a:t>创建 </a:t>
            </a:r>
            <a:r>
              <a:rPr lang="en-US" altLang="zh-CN" dirty="0" smtClean="0"/>
              <a:t>statement</a:t>
            </a:r>
            <a:r>
              <a:rPr lang="zh-CN" altLang="en-US" dirty="0" smtClean="0"/>
              <a:t>用于执行</a:t>
            </a:r>
            <a:r>
              <a:rPr lang="en-US" altLang="zh-CN" dirty="0" smtClean="0"/>
              <a:t>SQL</a:t>
            </a:r>
            <a:r>
              <a:rPr lang="zh-CN" altLang="en-US" dirty="0" smtClean="0"/>
              <a:t>语句</a:t>
            </a:r>
            <a:r>
              <a:rPr lang="en-US" altLang="zh-CN" dirty="0" smtClean="0"/>
              <a:t>(</a:t>
            </a:r>
            <a:r>
              <a:rPr lang="zh-CN" altLang="en-US" dirty="0" smtClean="0"/>
              <a:t>创建语句对象</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67</a:t>
            </a:fld>
            <a:endParaRPr lang="en-US" altLang="zh-CN"/>
          </a:p>
        </p:txBody>
      </p:sp>
    </p:spTree>
    <p:extLst>
      <p:ext uri="{BB962C8B-B14F-4D97-AF65-F5344CB8AC3E}">
        <p14:creationId xmlns:p14="http://schemas.microsoft.com/office/powerpoint/2010/main" val="2953793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0" i="0" kern="1200" dirty="0" smtClean="0">
                <a:solidFill>
                  <a:schemeClr val="tx1"/>
                </a:solidFill>
                <a:effectLst/>
                <a:latin typeface="Arial" charset="0"/>
                <a:ea typeface="+mn-ea"/>
                <a:cs typeface="+mn-cs"/>
              </a:rPr>
              <a:t>应该遵循“作用域最小化”的原则，一样东西能让它的作用范围最小化就让它最小化，好处：</a:t>
            </a:r>
            <a:endParaRPr kumimoji="1" lang="en-US" altLang="zh-CN" sz="1200" b="0" i="0" kern="1200" dirty="0" smtClean="0">
              <a:solidFill>
                <a:schemeClr val="tx1"/>
              </a:solidFill>
              <a:effectLst/>
              <a:latin typeface="Arial" charset="0"/>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sz="1200" b="0" i="0" kern="1200" dirty="0" smtClean="0">
                <a:solidFill>
                  <a:schemeClr val="tx1"/>
                </a:solidFill>
                <a:effectLst/>
                <a:latin typeface="Arial" charset="0"/>
                <a:ea typeface="+mn-ea"/>
                <a:cs typeface="+mn-cs"/>
              </a:rPr>
              <a:t>避免版本冲突</a:t>
            </a:r>
            <a:endParaRPr kumimoji="1" lang="en-US" altLang="zh-CN" sz="1200" b="0" i="0" kern="1200" dirty="0" smtClean="0">
              <a:solidFill>
                <a:schemeClr val="tx1"/>
              </a:solidFill>
              <a:effectLst/>
              <a:latin typeface="Arial" charset="0"/>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kumimoji="1" lang="zh-CN" altLang="en-US" sz="1200" b="0" i="0" kern="1200" dirty="0" smtClean="0">
                <a:solidFill>
                  <a:schemeClr val="tx1"/>
                </a:solidFill>
                <a:effectLst/>
                <a:latin typeface="Arial" charset="0"/>
                <a:ea typeface="+mn-ea"/>
                <a:cs typeface="+mn-cs"/>
              </a:rPr>
              <a:t>防止</a:t>
            </a:r>
            <a:r>
              <a:rPr kumimoji="1" lang="en-US" altLang="zh-CN" sz="1200" b="0" i="0" kern="1200" dirty="0" err="1" smtClean="0">
                <a:solidFill>
                  <a:schemeClr val="tx1"/>
                </a:solidFill>
                <a:effectLst/>
                <a:latin typeface="Arial" charset="0"/>
                <a:ea typeface="+mn-ea"/>
                <a:cs typeface="+mn-cs"/>
              </a:rPr>
              <a:t>classloader</a:t>
            </a:r>
            <a:r>
              <a:rPr kumimoji="1" lang="zh-CN" altLang="en-US" sz="1200" b="0" i="0" kern="1200" dirty="0" smtClean="0">
                <a:solidFill>
                  <a:schemeClr val="tx1"/>
                </a:solidFill>
                <a:effectLst/>
                <a:latin typeface="Arial" charset="0"/>
                <a:ea typeface="+mn-ea"/>
                <a:cs typeface="+mn-cs"/>
              </a:rPr>
              <a:t>重复加载，减少资源浪费</a:t>
            </a:r>
            <a:endParaRPr lang="en-US" altLang="zh-CN" sz="1200" dirty="0" smtClean="0">
              <a:solidFill>
                <a:schemeClr val="bg1"/>
              </a:solidFill>
              <a:latin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68</a:t>
            </a:fld>
            <a:endParaRPr lang="en-US" altLang="zh-CN"/>
          </a:p>
        </p:txBody>
      </p:sp>
    </p:spTree>
    <p:extLst>
      <p:ext uri="{BB962C8B-B14F-4D97-AF65-F5344CB8AC3E}">
        <p14:creationId xmlns:p14="http://schemas.microsoft.com/office/powerpoint/2010/main" val="1175244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zh-CN" dirty="0" smtClean="0"/>
              <a:t>JDBC01/case01/JDBC01.java</a:t>
            </a:r>
            <a:endParaRPr lang="en-US" altLang="zh-CN" sz="1200" dirty="0" smtClean="0">
              <a:solidFill>
                <a:schemeClr val="bg1"/>
              </a:solidFill>
              <a:latin typeface="+mn-ea"/>
            </a:endParaRPr>
          </a:p>
          <a:p>
            <a:pPr marL="171450" marR="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lang="en-US" altLang="zh-CN" sz="1200" dirty="0" err="1" smtClean="0">
                <a:solidFill>
                  <a:schemeClr val="bg1"/>
                </a:solidFill>
                <a:latin typeface="+mn-ea"/>
              </a:rPr>
              <a:t>java.sql.Driver</a:t>
            </a:r>
            <a:r>
              <a:rPr lang="zh-CN" altLang="en-US" sz="1200" dirty="0" smtClean="0">
                <a:solidFill>
                  <a:schemeClr val="bg1"/>
                </a:solidFill>
                <a:latin typeface="+mn-ea"/>
              </a:rPr>
              <a:t>接口的实现类是某种数据库的一个驱动程序类，用于初始化驱动程序。</a:t>
            </a:r>
            <a:endParaRPr lang="zh-CN" altLang="en-US" sz="1200" b="1" dirty="0" smtClean="0">
              <a:solidFill>
                <a:schemeClr val="bg1"/>
              </a:solidFill>
              <a:latin typeface="宋体" pitchFamily="2" charset="-122"/>
              <a:ea typeface="宋体" pitchFamily="2" charset="-122"/>
            </a:endParaRPr>
          </a:p>
          <a:p>
            <a:pPr marL="171450" marR="0" indent="-171450" algn="l" defTabSz="914400" rtl="0" eaLnBrk="1" fontAlgn="base" latinLnBrk="0" hangingPunct="1">
              <a:lnSpc>
                <a:spcPct val="100000"/>
              </a:lnSpc>
              <a:spcBef>
                <a:spcPts val="600"/>
              </a:spcBef>
              <a:spcAft>
                <a:spcPts val="0"/>
              </a:spcAft>
              <a:buClrTx/>
              <a:buSzTx/>
              <a:buFont typeface="Arial" panose="020B0604020202020204" pitchFamily="34" charset="0"/>
              <a:buChar char="•"/>
              <a:tabLst/>
              <a:defRPr/>
            </a:pPr>
            <a:r>
              <a:rPr lang="zh-CN" altLang="en-US" sz="1200" dirty="0" smtClean="0">
                <a:solidFill>
                  <a:schemeClr val="bg1"/>
                </a:solidFill>
                <a:latin typeface="+mn-ea"/>
              </a:rPr>
              <a:t>通过</a:t>
            </a:r>
            <a:r>
              <a:rPr lang="en-US" altLang="zh-CN" sz="1200" dirty="0" err="1" smtClean="0">
                <a:solidFill>
                  <a:schemeClr val="bg1"/>
                </a:solidFill>
                <a:latin typeface="+mn-ea"/>
              </a:rPr>
              <a:t>java.lang.Class</a:t>
            </a:r>
            <a:r>
              <a:rPr lang="zh-CN" altLang="en-US" sz="1200" dirty="0" smtClean="0">
                <a:solidFill>
                  <a:schemeClr val="bg1"/>
                </a:solidFill>
                <a:latin typeface="+mn-ea"/>
              </a:rPr>
              <a:t>类来连接数据库驱动到</a:t>
            </a:r>
            <a:r>
              <a:rPr lang="en-US" altLang="zh-CN" sz="1200" dirty="0" smtClean="0">
                <a:solidFill>
                  <a:schemeClr val="bg1"/>
                </a:solidFill>
                <a:latin typeface="+mn-ea"/>
              </a:rPr>
              <a:t>JVM(Java</a:t>
            </a:r>
            <a:r>
              <a:rPr lang="zh-CN" altLang="en-US" sz="1200" dirty="0" smtClean="0">
                <a:solidFill>
                  <a:schemeClr val="bg1"/>
                </a:solidFill>
                <a:latin typeface="+mn-ea"/>
              </a:rPr>
              <a:t>虚拟机</a:t>
            </a:r>
            <a:r>
              <a:rPr lang="en-US" altLang="zh-CN" sz="1200" dirty="0" smtClean="0">
                <a:solidFill>
                  <a:schemeClr val="bg1"/>
                </a:solidFill>
                <a:latin typeface="+mn-ea"/>
              </a:rPr>
              <a:t>)</a:t>
            </a:r>
            <a:endParaRPr lang="zh-CN" altLang="en-US" sz="1200" b="1" dirty="0" smtClean="0">
              <a:solidFill>
                <a:schemeClr val="bg1"/>
              </a:solidFill>
              <a:latin typeface="宋体" pitchFamily="2" charset="-122"/>
              <a:ea typeface="宋体" pitchFamily="2" charset="-122"/>
            </a:endParaRPr>
          </a:p>
          <a:p>
            <a:pPr marL="171450" indent="-171450" eaLnBrk="0" hangingPunct="0">
              <a:lnSpc>
                <a:spcPct val="140000"/>
              </a:lnSpc>
              <a:buFont typeface="Arial" panose="020B0604020202020204" pitchFamily="34" charset="0"/>
              <a:buChar char="•"/>
            </a:pPr>
            <a:r>
              <a:rPr lang="en-US" altLang="zh-CN" sz="1200" dirty="0" smtClean="0">
                <a:solidFill>
                  <a:schemeClr val="bg1"/>
                </a:solidFill>
                <a:latin typeface="+mn-ea"/>
              </a:rPr>
              <a:t>Class</a:t>
            </a:r>
            <a:r>
              <a:rPr lang="zh-CN" altLang="en-US" sz="1200" dirty="0" smtClean="0">
                <a:solidFill>
                  <a:schemeClr val="bg1"/>
                </a:solidFill>
                <a:latin typeface="+mn-ea"/>
              </a:rPr>
              <a:t>类提供的静态方法</a:t>
            </a:r>
            <a:r>
              <a:rPr lang="en-US" altLang="zh-CN" sz="1200" dirty="0" err="1" smtClean="0">
                <a:solidFill>
                  <a:schemeClr val="bg1"/>
                </a:solidFill>
                <a:latin typeface="+mn-ea"/>
              </a:rPr>
              <a:t>forName</a:t>
            </a:r>
            <a:r>
              <a:rPr lang="en-US" altLang="zh-CN" sz="1200" dirty="0" smtClean="0">
                <a:solidFill>
                  <a:schemeClr val="bg1"/>
                </a:solidFill>
                <a:latin typeface="+mn-ea"/>
              </a:rPr>
              <a:t>()</a:t>
            </a:r>
            <a:r>
              <a:rPr lang="zh-CN" altLang="en-US" sz="1200" dirty="0" smtClean="0">
                <a:solidFill>
                  <a:schemeClr val="bg1"/>
                </a:solidFill>
                <a:latin typeface="+mn-ea"/>
              </a:rPr>
              <a:t>用于初始化驱动程序，格式：</a:t>
            </a:r>
            <a:r>
              <a:rPr lang="en-US" altLang="zh-CN" sz="1200" dirty="0" err="1" smtClean="0">
                <a:solidFill>
                  <a:schemeClr val="bg1"/>
                </a:solidFill>
                <a:latin typeface="+mn-ea"/>
              </a:rPr>
              <a:t>forName</a:t>
            </a:r>
            <a:r>
              <a:rPr lang="en-US" altLang="zh-CN" sz="1200" dirty="0" smtClean="0">
                <a:solidFill>
                  <a:schemeClr val="bg1"/>
                </a:solidFill>
                <a:latin typeface="+mn-ea"/>
              </a:rPr>
              <a:t>(String </a:t>
            </a:r>
            <a:r>
              <a:rPr lang="en-US" altLang="zh-CN" sz="1200" dirty="0" err="1" smtClean="0">
                <a:solidFill>
                  <a:schemeClr val="bg1"/>
                </a:solidFill>
                <a:latin typeface="+mn-ea"/>
              </a:rPr>
              <a:t>className</a:t>
            </a:r>
            <a:r>
              <a:rPr lang="en-US" altLang="zh-CN" sz="1200" dirty="0" smtClean="0">
                <a:solidFill>
                  <a:schemeClr val="bg1"/>
                </a:solidFill>
                <a:latin typeface="+mn-ea"/>
              </a:rPr>
              <a:t>)</a:t>
            </a:r>
          </a:p>
          <a:p>
            <a:pPr marL="0" indent="0" eaLnBrk="0" hangingPunct="0">
              <a:lnSpc>
                <a:spcPct val="140000"/>
              </a:lnSpc>
              <a:buFont typeface="Arial" panose="020B0604020202020204" pitchFamily="34" charset="0"/>
              <a:buNone/>
            </a:pPr>
            <a:r>
              <a:rPr lang="zh-CN" altLang="en-US" sz="1200" b="1" dirty="0" smtClean="0">
                <a:solidFill>
                  <a:schemeClr val="bg1"/>
                </a:solidFill>
                <a:latin typeface="+mn-ea"/>
                <a:ea typeface="宋体" pitchFamily="2" charset="-122"/>
              </a:rPr>
              <a:t>工具  左下角    </a:t>
            </a:r>
            <a:r>
              <a:rPr lang="en-US" altLang="zh-CN" sz="1200" b="1" dirty="0" smtClean="0">
                <a:solidFill>
                  <a:schemeClr val="bg1"/>
                </a:solidFill>
                <a:latin typeface="+mn-ea"/>
                <a:ea typeface="宋体" pitchFamily="2" charset="-122"/>
              </a:rPr>
              <a:t>--  others</a:t>
            </a:r>
            <a:r>
              <a:rPr lang="en-US" altLang="zh-CN" sz="1200" b="1" baseline="0" dirty="0" smtClean="0">
                <a:solidFill>
                  <a:schemeClr val="bg1"/>
                </a:solidFill>
                <a:latin typeface="+mn-ea"/>
                <a:ea typeface="宋体" pitchFamily="2" charset="-122"/>
              </a:rPr>
              <a:t>   MY eclipse database --- </a:t>
            </a:r>
            <a:r>
              <a:rPr lang="en-US" altLang="zh-CN" sz="1200" b="1" dirty="0" smtClean="0">
                <a:solidFill>
                  <a:schemeClr val="bg1"/>
                </a:solidFill>
                <a:latin typeface="+mn-ea"/>
                <a:ea typeface="宋体" pitchFamily="2" charset="-122"/>
              </a:rPr>
              <a:t>DB Browser</a:t>
            </a:r>
            <a:endParaRPr lang="en-US" altLang="zh-CN" sz="1200" b="1" dirty="0" smtClean="0">
              <a:solidFill>
                <a:schemeClr val="bg1"/>
              </a:solidFill>
              <a:latin typeface="宋体" pitchFamily="2" charset="-122"/>
              <a:ea typeface="宋体" pitchFamily="2" charset="-122"/>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69</a:t>
            </a:fld>
            <a:endParaRPr lang="en-US" altLang="zh-CN"/>
          </a:p>
        </p:txBody>
      </p:sp>
    </p:spTree>
    <p:extLst>
      <p:ext uri="{BB962C8B-B14F-4D97-AF65-F5344CB8AC3E}">
        <p14:creationId xmlns:p14="http://schemas.microsoft.com/office/powerpoint/2010/main" val="3152086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a:t>
            </a:fld>
            <a:endParaRPr lang="en-US" altLang="zh-CN"/>
          </a:p>
        </p:txBody>
      </p:sp>
    </p:spTree>
    <p:extLst>
      <p:ext uri="{BB962C8B-B14F-4D97-AF65-F5344CB8AC3E}">
        <p14:creationId xmlns:p14="http://schemas.microsoft.com/office/powerpoint/2010/main" val="1558940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src</a:t>
            </a:r>
            <a:r>
              <a:rPr lang="en-US" altLang="zh-CN" dirty="0" smtClean="0"/>
              <a:t>/case531/jdbc.java</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71</a:t>
            </a:fld>
            <a:endParaRPr lang="en-US" altLang="zh-CN"/>
          </a:p>
        </p:txBody>
      </p:sp>
    </p:spTree>
    <p:extLst>
      <p:ext uri="{BB962C8B-B14F-4D97-AF65-F5344CB8AC3E}">
        <p14:creationId xmlns:p14="http://schemas.microsoft.com/office/powerpoint/2010/main" val="39484265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72</a:t>
            </a:fld>
            <a:endParaRPr lang="en-US" altLang="zh-CN"/>
          </a:p>
        </p:txBody>
      </p:sp>
    </p:spTree>
    <p:extLst>
      <p:ext uri="{BB962C8B-B14F-4D97-AF65-F5344CB8AC3E}">
        <p14:creationId xmlns:p14="http://schemas.microsoft.com/office/powerpoint/2010/main" val="22978955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srcJDBC01/case01/JDBC02.java</a:t>
            </a:r>
            <a:endParaRPr lang="en-US" altLang="zh-CN" sz="1200" dirty="0" smtClean="0">
              <a:solidFill>
                <a:schemeClr val="bg1"/>
              </a:solidFill>
              <a:latin typeface="+mn-ea"/>
            </a:endParaRPr>
          </a:p>
          <a:p>
            <a:r>
              <a:rPr lang="zh-CN" altLang="en-US" dirty="0" smtClean="0"/>
              <a:t>导入的包都在</a:t>
            </a:r>
            <a:r>
              <a:rPr lang="en-US" altLang="zh-CN" dirty="0" smtClean="0"/>
              <a:t>java.sql.*</a:t>
            </a:r>
            <a:r>
              <a:rPr lang="en-US" altLang="zh-CN" baseline="0" dirty="0" smtClean="0"/>
              <a:t> </a:t>
            </a:r>
            <a:r>
              <a:rPr lang="zh-CN" altLang="en-US" baseline="0" dirty="0" smtClean="0"/>
              <a:t>下的</a:t>
            </a:r>
            <a:endParaRPr lang="en-US" altLang="zh-CN" baseline="0" dirty="0" smtClean="0"/>
          </a:p>
          <a:p>
            <a:r>
              <a:rPr kumimoji="1" lang="en-US" altLang="zh-CN" sz="1200" b="0" i="0" kern="1200" dirty="0" err="1" smtClean="0">
                <a:solidFill>
                  <a:schemeClr val="tx1"/>
                </a:solidFill>
                <a:effectLst/>
                <a:latin typeface="Arial" charset="0"/>
                <a:ea typeface="+mn-ea"/>
                <a:cs typeface="+mn-cs"/>
              </a:rPr>
              <a:t>alt+shift+z</a:t>
            </a:r>
            <a:r>
              <a:rPr kumimoji="1" lang="en-US" altLang="zh-CN" sz="1200" b="0" i="0"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插入异常处理</a:t>
            </a:r>
            <a:endParaRPr kumimoji="1" lang="en-US" altLang="zh-CN" sz="1200" b="0" i="0" kern="1200" dirty="0" smtClean="0">
              <a:solidFill>
                <a:schemeClr val="tx1"/>
              </a:solidFill>
              <a:effectLst/>
              <a:latin typeface="Arial" charset="0"/>
              <a:ea typeface="+mn-ea"/>
              <a:cs typeface="+mn-cs"/>
            </a:endParaRPr>
          </a:p>
          <a:p>
            <a:r>
              <a:rPr kumimoji="1" lang="zh-CN" altLang="en-US" sz="1200" b="0" i="0" kern="1200" dirty="0" smtClean="0">
                <a:solidFill>
                  <a:schemeClr val="tx1"/>
                </a:solidFill>
                <a:effectLst/>
                <a:latin typeface="Arial" charset="0"/>
                <a:ea typeface="+mn-ea"/>
                <a:cs typeface="+mn-cs"/>
              </a:rPr>
              <a:t>考虑中文处理：</a:t>
            </a:r>
            <a:r>
              <a:rPr kumimoji="1" lang="en-US" altLang="zh-CN" sz="1200" kern="1200" dirty="0" smtClean="0">
                <a:solidFill>
                  <a:schemeClr val="tx1"/>
                </a:solidFill>
                <a:latin typeface="Arial" charset="0"/>
                <a:ea typeface="+mn-ea"/>
                <a:cs typeface="+mn-cs"/>
              </a:rPr>
              <a:t>"</a:t>
            </a:r>
            <a:r>
              <a:rPr kumimoji="1" lang="en-US" altLang="zh-CN" sz="1200" kern="1200" dirty="0" err="1" smtClean="0">
                <a:solidFill>
                  <a:schemeClr val="tx1"/>
                </a:solidFill>
                <a:latin typeface="Arial" charset="0"/>
                <a:ea typeface="+mn-ea"/>
                <a:cs typeface="+mn-cs"/>
              </a:rPr>
              <a:t>jdbc:mysql</a:t>
            </a:r>
            <a:r>
              <a:rPr kumimoji="1" lang="en-US" altLang="zh-CN" sz="1200" kern="1200" dirty="0" smtClean="0">
                <a:solidFill>
                  <a:schemeClr val="tx1"/>
                </a:solidFill>
                <a:latin typeface="Arial" charset="0"/>
                <a:ea typeface="+mn-ea"/>
                <a:cs typeface="+mn-cs"/>
              </a:rPr>
              <a:t>://localhost:3306/</a:t>
            </a:r>
            <a:r>
              <a:rPr kumimoji="1" lang="en-US" altLang="zh-CN" sz="1200" kern="1200" dirty="0" err="1" smtClean="0">
                <a:solidFill>
                  <a:schemeClr val="tx1"/>
                </a:solidFill>
                <a:latin typeface="Arial" charset="0"/>
                <a:ea typeface="+mn-ea"/>
                <a:cs typeface="+mn-cs"/>
              </a:rPr>
              <a:t>emp?characterEncoding</a:t>
            </a:r>
            <a:r>
              <a:rPr kumimoji="1" lang="en-US" altLang="zh-CN" sz="1200" kern="1200" dirty="0" smtClean="0">
                <a:solidFill>
                  <a:schemeClr val="tx1"/>
                </a:solidFill>
                <a:latin typeface="Arial" charset="0"/>
                <a:ea typeface="+mn-ea"/>
                <a:cs typeface="+mn-cs"/>
              </a:rPr>
              <a:t>=utf-8"</a:t>
            </a:r>
            <a:endParaRPr kumimoji="1" lang="en-US" altLang="zh-CN" sz="1200" b="0" i="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73</a:t>
            </a:fld>
            <a:endParaRPr lang="en-US" altLang="zh-CN"/>
          </a:p>
        </p:txBody>
      </p:sp>
    </p:spTree>
    <p:extLst>
      <p:ext uri="{BB962C8B-B14F-4D97-AF65-F5344CB8AC3E}">
        <p14:creationId xmlns:p14="http://schemas.microsoft.com/office/powerpoint/2010/main" val="4247083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ts val="0"/>
              </a:spcAft>
              <a:buClrTx/>
              <a:buSzTx/>
              <a:buFont typeface="Arial" panose="020B0604020202020204" pitchFamily="34" charset="0"/>
              <a:buNone/>
              <a:tabLst/>
              <a:defRPr/>
            </a:pPr>
            <a:r>
              <a:rPr lang="en-US" altLang="zh-CN" dirty="0" smtClean="0"/>
              <a:t>JDBC01/case01/JDBC03.java</a:t>
            </a:r>
            <a:endParaRPr lang="en-US" altLang="zh-CN" sz="1200" dirty="0" smtClean="0">
              <a:solidFill>
                <a:schemeClr val="bg1"/>
              </a:solidFill>
              <a:latin typeface="+mn-ea"/>
            </a:endParaRPr>
          </a:p>
          <a:p>
            <a:pPr marL="171450" indent="-171450">
              <a:buFont typeface="Arial" panose="020B0604020202020204" pitchFamily="34" charset="0"/>
              <a:buChar char="•"/>
            </a:pPr>
            <a:r>
              <a:rPr lang="zh-CN" altLang="en-US" dirty="0" smtClean="0"/>
              <a:t>先以“</a:t>
            </a:r>
            <a:r>
              <a:rPr lang="en-US" altLang="zh-CN" dirty="0" smtClean="0"/>
              <a:t>Statement</a:t>
            </a:r>
            <a:r>
              <a:rPr lang="zh-CN" altLang="en-US" dirty="0" smtClean="0"/>
              <a:t>实例”为例，了解</a:t>
            </a:r>
            <a:r>
              <a:rPr lang="en-US" altLang="zh-CN" dirty="0" smtClean="0"/>
              <a:t>JDBC</a:t>
            </a:r>
            <a:r>
              <a:rPr lang="zh-CN" altLang="en-US" dirty="0" smtClean="0"/>
              <a:t>的运行过程</a:t>
            </a:r>
            <a:endParaRPr lang="en-US" altLang="zh-CN" dirty="0" smtClean="0"/>
          </a:p>
          <a:p>
            <a:pPr marL="171450" indent="-171450">
              <a:buFont typeface="Arial" panose="020B0604020202020204" pitchFamily="34" charset="0"/>
              <a:buChar char="•"/>
            </a:pPr>
            <a:r>
              <a:rPr lang="zh-CN" altLang="en-US" dirty="0" smtClean="0"/>
              <a:t>后面再去了解“</a:t>
            </a:r>
            <a:r>
              <a:rPr lang="en-US" altLang="zh-CN" dirty="0" err="1" smtClean="0"/>
              <a:t>PreparedStatement</a:t>
            </a:r>
            <a:r>
              <a:rPr lang="zh-CN" altLang="en-US" dirty="0" smtClean="0"/>
              <a:t>实例”和“</a:t>
            </a:r>
            <a:r>
              <a:rPr lang="en-US" altLang="zh-CN" dirty="0" err="1" smtClean="0"/>
              <a:t>CallableStatement</a:t>
            </a:r>
            <a:r>
              <a:rPr lang="zh-CN" altLang="en-US" dirty="0" smtClean="0"/>
              <a:t>实例”</a:t>
            </a:r>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74</a:t>
            </a:fld>
            <a:endParaRPr lang="en-US" altLang="zh-CN"/>
          </a:p>
        </p:txBody>
      </p:sp>
    </p:spTree>
    <p:extLst>
      <p:ext uri="{BB962C8B-B14F-4D97-AF65-F5344CB8AC3E}">
        <p14:creationId xmlns:p14="http://schemas.microsoft.com/office/powerpoint/2010/main" val="428992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Execute DDL(</a:t>
            </a:r>
            <a:r>
              <a:rPr lang="zh-CN" altLang="en-US" dirty="0" smtClean="0"/>
              <a:t>数据定义 </a:t>
            </a:r>
            <a:r>
              <a:rPr lang="en-US" altLang="zh-CN" dirty="0" smtClean="0"/>
              <a:t>create)</a:t>
            </a:r>
          </a:p>
          <a:p>
            <a:r>
              <a:rPr lang="en-US" altLang="zh-CN" dirty="0" err="1" smtClean="0"/>
              <a:t>ExecuteQuery</a:t>
            </a:r>
            <a:r>
              <a:rPr lang="en-US" altLang="zh-CN" baseline="0" dirty="0" smtClean="0"/>
              <a:t> DQL (select)</a:t>
            </a:r>
          </a:p>
          <a:p>
            <a:r>
              <a:rPr lang="en-US" altLang="zh-CN" dirty="0" err="1" smtClean="0"/>
              <a:t>ExecuteUpdate</a:t>
            </a:r>
            <a:r>
              <a:rPr lang="en-US" altLang="zh-CN" baseline="0" dirty="0" smtClean="0"/>
              <a:t> DML (insert update delete)</a:t>
            </a:r>
          </a:p>
          <a:p>
            <a:r>
              <a:rPr kumimoji="1" lang="en-US" altLang="zh-CN" sz="1200" b="0" i="0" kern="1200" dirty="0" smtClean="0">
                <a:solidFill>
                  <a:schemeClr val="tx1"/>
                </a:solidFill>
                <a:effectLst/>
                <a:latin typeface="Arial" charset="0"/>
                <a:ea typeface="+mn-ea"/>
                <a:cs typeface="+mn-cs"/>
              </a:rPr>
              <a:t>execute </a:t>
            </a:r>
            <a:r>
              <a:rPr kumimoji="1" lang="zh-CN" altLang="en-US" sz="1200" b="0" i="0" kern="1200" dirty="0" smtClean="0">
                <a:solidFill>
                  <a:schemeClr val="tx1"/>
                </a:solidFill>
                <a:effectLst/>
                <a:latin typeface="Arial" charset="0"/>
                <a:ea typeface="+mn-ea"/>
                <a:cs typeface="+mn-cs"/>
              </a:rPr>
              <a:t>方法返回一个 </a:t>
            </a:r>
            <a:r>
              <a:rPr kumimoji="1" lang="en-US" altLang="zh-CN" sz="1200" b="0" i="0" kern="1200" dirty="0" err="1" smtClean="0">
                <a:solidFill>
                  <a:schemeClr val="tx1"/>
                </a:solidFill>
                <a:effectLst/>
                <a:latin typeface="Arial" charset="0"/>
                <a:ea typeface="+mn-ea"/>
                <a:cs typeface="+mn-cs"/>
              </a:rPr>
              <a:t>boolean</a:t>
            </a:r>
            <a:r>
              <a:rPr kumimoji="1" lang="en-US" altLang="zh-CN" sz="1200" b="0" i="0"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值，</a:t>
            </a:r>
            <a:r>
              <a:rPr kumimoji="1" lang="zh-CN" altLang="en-US" sz="1200" b="1" i="1" u="sng" kern="1200" dirty="0" smtClean="0">
                <a:solidFill>
                  <a:schemeClr val="tx1"/>
                </a:solidFill>
                <a:effectLst/>
                <a:latin typeface="Arial" charset="0"/>
                <a:ea typeface="+mn-ea"/>
                <a:cs typeface="+mn-cs"/>
              </a:rPr>
              <a:t>以指示第一个结果的形式</a:t>
            </a:r>
            <a:r>
              <a:rPr lang="zh-CN" altLang="en-US" dirty="0" smtClean="0"/>
              <a:t/>
            </a:r>
            <a:br>
              <a:rPr lang="zh-CN" altLang="en-US" dirty="0" smtClean="0"/>
            </a:br>
            <a:r>
              <a:rPr kumimoji="1" lang="en-US" altLang="zh-CN" sz="1200" b="0" i="0" kern="1200" dirty="0" smtClean="0">
                <a:solidFill>
                  <a:schemeClr val="tx1"/>
                </a:solidFill>
                <a:effectLst/>
                <a:latin typeface="Arial" charset="0"/>
                <a:ea typeface="+mn-ea"/>
                <a:cs typeface="+mn-cs"/>
              </a:rPr>
              <a:t>true</a:t>
            </a:r>
            <a:r>
              <a:rPr kumimoji="1" lang="zh-CN" altLang="en-US" sz="1200" b="0" i="0" kern="1200" dirty="0" smtClean="0">
                <a:solidFill>
                  <a:schemeClr val="tx1"/>
                </a:solidFill>
                <a:effectLst/>
                <a:latin typeface="Arial" charset="0"/>
                <a:ea typeface="+mn-ea"/>
                <a:cs typeface="+mn-cs"/>
              </a:rPr>
              <a:t>表示第一个返回值是一个</a:t>
            </a:r>
            <a:r>
              <a:rPr kumimoji="1" lang="en-US" altLang="zh-CN" sz="1200" b="0" i="0" kern="1200" dirty="0" err="1" smtClean="0">
                <a:solidFill>
                  <a:schemeClr val="tx1"/>
                </a:solidFill>
                <a:effectLst/>
                <a:latin typeface="Arial" charset="0"/>
                <a:ea typeface="+mn-ea"/>
                <a:cs typeface="+mn-cs"/>
              </a:rPr>
              <a:t>ResultSet</a:t>
            </a:r>
            <a:r>
              <a:rPr kumimoji="1" lang="zh-CN" altLang="en-US" sz="1200" b="0" i="0" kern="1200" dirty="0" smtClean="0">
                <a:solidFill>
                  <a:schemeClr val="tx1"/>
                </a:solidFill>
                <a:effectLst/>
                <a:latin typeface="Arial" charset="0"/>
                <a:ea typeface="+mn-ea"/>
                <a:cs typeface="+mn-cs"/>
              </a:rPr>
              <a:t>对象；</a:t>
            </a:r>
            <a:r>
              <a:rPr kumimoji="1" lang="en-US" altLang="zh-CN" sz="1200" b="0" i="0" kern="1200" dirty="0" smtClean="0">
                <a:solidFill>
                  <a:schemeClr val="tx1"/>
                </a:solidFill>
                <a:effectLst/>
                <a:latin typeface="Arial" charset="0"/>
                <a:ea typeface="+mn-ea"/>
                <a:cs typeface="+mn-cs"/>
              </a:rPr>
              <a:t>false</a:t>
            </a:r>
            <a:r>
              <a:rPr kumimoji="1" lang="zh-CN" altLang="en-US" sz="1200" b="0" i="0" kern="1200" dirty="0" smtClean="0">
                <a:solidFill>
                  <a:schemeClr val="tx1"/>
                </a:solidFill>
                <a:effectLst/>
                <a:latin typeface="Arial" charset="0"/>
                <a:ea typeface="+mn-ea"/>
                <a:cs typeface="+mn-cs"/>
              </a:rPr>
              <a:t>表示这是一个更新个数或者没有结果集。</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75</a:t>
            </a:fld>
            <a:endParaRPr lang="en-US" altLang="zh-CN"/>
          </a:p>
        </p:txBody>
      </p:sp>
    </p:spTree>
    <p:extLst>
      <p:ext uri="{BB962C8B-B14F-4D97-AF65-F5344CB8AC3E}">
        <p14:creationId xmlns:p14="http://schemas.microsoft.com/office/powerpoint/2010/main" val="2799067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JDBC01/case01/JDBC03.java</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Ctrl+F10  show line number</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76</a:t>
            </a:fld>
            <a:endParaRPr lang="en-US" altLang="zh-CN"/>
          </a:p>
        </p:txBody>
      </p:sp>
    </p:spTree>
    <p:extLst>
      <p:ext uri="{BB962C8B-B14F-4D97-AF65-F5344CB8AC3E}">
        <p14:creationId xmlns:p14="http://schemas.microsoft.com/office/powerpoint/2010/main" val="20354131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JDBC01/case01/JDBC03.java</a:t>
            </a:r>
          </a:p>
          <a:p>
            <a:r>
              <a:rPr lang="en-US" altLang="zh-CN" dirty="0" err="1" smtClean="0"/>
              <a:t>ResultSet</a:t>
            </a:r>
            <a:r>
              <a:rPr lang="zh-CN" altLang="en-US" dirty="0" smtClean="0"/>
              <a:t>并不是把所有结果载入到本地机，而是不断地提出请求，获得结果，记录依然存在数据库服务器上，若断开连接，则就无法获取数据</a:t>
            </a:r>
            <a:endParaRPr lang="en-US" altLang="zh-CN" dirty="0" smtClean="0"/>
          </a:p>
          <a:p>
            <a:r>
              <a:rPr kumimoji="1" lang="zh-CN" altLang="en-US" sz="1200" b="0" i="0" kern="1200" dirty="0" smtClean="0">
                <a:solidFill>
                  <a:schemeClr val="tx1"/>
                </a:solidFill>
                <a:effectLst/>
                <a:latin typeface="Arial" charset="0"/>
                <a:ea typeface="+mn-ea"/>
                <a:cs typeface="+mn-cs"/>
              </a:rPr>
              <a:t>调用</a:t>
            </a:r>
            <a:r>
              <a:rPr kumimoji="1" lang="en-US" altLang="zh-CN" sz="1200" b="0" i="0" kern="1200" dirty="0" err="1" smtClean="0">
                <a:solidFill>
                  <a:schemeClr val="tx1"/>
                </a:solidFill>
                <a:effectLst/>
                <a:latin typeface="Arial" charset="0"/>
                <a:ea typeface="+mn-ea"/>
                <a:cs typeface="+mn-cs"/>
              </a:rPr>
              <a:t>resultset</a:t>
            </a:r>
            <a:r>
              <a:rPr kumimoji="1" lang="zh-CN" altLang="en-US" sz="1200" b="0" i="0" kern="1200" dirty="0" smtClean="0">
                <a:solidFill>
                  <a:schemeClr val="tx1"/>
                </a:solidFill>
                <a:effectLst/>
                <a:latin typeface="Arial" charset="0"/>
                <a:ea typeface="+mn-ea"/>
                <a:cs typeface="+mn-cs"/>
              </a:rPr>
              <a:t>的</a:t>
            </a:r>
            <a:r>
              <a:rPr kumimoji="1" lang="en-US" altLang="zh-CN" sz="1200" b="0" i="0" kern="1200" dirty="0" smtClean="0">
                <a:solidFill>
                  <a:schemeClr val="tx1"/>
                </a:solidFill>
                <a:effectLst/>
                <a:latin typeface="Arial" charset="0"/>
                <a:ea typeface="+mn-ea"/>
                <a:cs typeface="+mn-cs"/>
              </a:rPr>
              <a:t>next</a:t>
            </a:r>
            <a:r>
              <a:rPr kumimoji="1" lang="zh-CN" altLang="en-US" sz="1200" b="0" i="0" kern="1200" dirty="0" smtClean="0">
                <a:solidFill>
                  <a:schemeClr val="tx1"/>
                </a:solidFill>
                <a:effectLst/>
                <a:latin typeface="Arial" charset="0"/>
                <a:ea typeface="+mn-ea"/>
                <a:cs typeface="+mn-cs"/>
              </a:rPr>
              <a:t>方法。当你得到一个</a:t>
            </a:r>
            <a:r>
              <a:rPr kumimoji="1" lang="en-US" altLang="zh-CN" sz="1200" b="0" i="0" kern="1200" dirty="0" err="1" smtClean="0">
                <a:solidFill>
                  <a:schemeClr val="tx1"/>
                </a:solidFill>
                <a:effectLst/>
                <a:latin typeface="Arial" charset="0"/>
                <a:ea typeface="+mn-ea"/>
                <a:cs typeface="+mn-cs"/>
              </a:rPr>
              <a:t>ResultSet</a:t>
            </a:r>
            <a:r>
              <a:rPr kumimoji="1" lang="zh-CN" altLang="en-US" sz="1200" b="0" i="0" kern="1200" dirty="0" smtClean="0">
                <a:solidFill>
                  <a:schemeClr val="tx1"/>
                </a:solidFill>
                <a:effectLst/>
                <a:latin typeface="Arial" charset="0"/>
                <a:ea typeface="+mn-ea"/>
                <a:cs typeface="+mn-cs"/>
              </a:rPr>
              <a:t>的时候，指针定位在第一行之前，执行</a:t>
            </a:r>
            <a:r>
              <a:rPr kumimoji="1" lang="en-US" altLang="zh-CN" sz="1200" b="0" i="0" kern="1200" dirty="0" smtClean="0">
                <a:solidFill>
                  <a:schemeClr val="tx1"/>
                </a:solidFill>
                <a:effectLst/>
                <a:latin typeface="Arial" charset="0"/>
                <a:ea typeface="+mn-ea"/>
                <a:cs typeface="+mn-cs"/>
              </a:rPr>
              <a:t>next</a:t>
            </a:r>
            <a:r>
              <a:rPr kumimoji="1" lang="zh-CN" altLang="en-US" sz="1200" b="0" i="0" kern="1200" dirty="0" smtClean="0">
                <a:solidFill>
                  <a:schemeClr val="tx1"/>
                </a:solidFill>
                <a:effectLst/>
                <a:latin typeface="Arial" charset="0"/>
                <a:ea typeface="+mn-ea"/>
                <a:cs typeface="+mn-cs"/>
              </a:rPr>
              <a:t>方法后移动到第</a:t>
            </a:r>
            <a:r>
              <a:rPr kumimoji="1" lang="en-US" altLang="zh-CN" sz="1200" b="0" i="0" kern="1200" dirty="0" smtClean="0">
                <a:solidFill>
                  <a:schemeClr val="tx1"/>
                </a:solidFill>
                <a:effectLst/>
                <a:latin typeface="Arial" charset="0"/>
                <a:ea typeface="+mn-ea"/>
                <a:cs typeface="+mn-cs"/>
              </a:rPr>
              <a:t>1</a:t>
            </a:r>
            <a:r>
              <a:rPr kumimoji="1" lang="zh-CN" altLang="en-US" sz="1200" b="0" i="0" kern="1200" dirty="0" smtClean="0">
                <a:solidFill>
                  <a:schemeClr val="tx1"/>
                </a:solidFill>
                <a:effectLst/>
                <a:latin typeface="Arial" charset="0"/>
                <a:ea typeface="+mn-ea"/>
                <a:cs typeface="+mn-cs"/>
              </a:rPr>
              <a:t>行，然后才能用</a:t>
            </a:r>
            <a:r>
              <a:rPr kumimoji="1" lang="en-US" altLang="zh-CN" sz="1200" b="0" i="0" kern="1200" dirty="0" smtClean="0">
                <a:solidFill>
                  <a:schemeClr val="tx1"/>
                </a:solidFill>
                <a:effectLst/>
                <a:latin typeface="Arial" charset="0"/>
                <a:ea typeface="+mn-ea"/>
                <a:cs typeface="+mn-cs"/>
              </a:rPr>
              <a:t>get</a:t>
            </a:r>
            <a:r>
              <a:rPr kumimoji="1" lang="zh-CN" altLang="en-US" sz="1200" b="0" i="0" kern="1200" dirty="0" smtClean="0">
                <a:solidFill>
                  <a:schemeClr val="tx1"/>
                </a:solidFill>
                <a:effectLst/>
                <a:latin typeface="Arial" charset="0"/>
                <a:ea typeface="+mn-ea"/>
                <a:cs typeface="+mn-cs"/>
              </a:rPr>
              <a:t>方法得到值。</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77</a:t>
            </a:fld>
            <a:endParaRPr lang="en-US" altLang="zh-CN"/>
          </a:p>
        </p:txBody>
      </p:sp>
    </p:spTree>
    <p:extLst>
      <p:ext uri="{BB962C8B-B14F-4D97-AF65-F5344CB8AC3E}">
        <p14:creationId xmlns:p14="http://schemas.microsoft.com/office/powerpoint/2010/main" val="4129349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78</a:t>
            </a:fld>
            <a:endParaRPr lang="en-US" altLang="zh-CN"/>
          </a:p>
        </p:txBody>
      </p:sp>
    </p:spTree>
    <p:extLst>
      <p:ext uri="{BB962C8B-B14F-4D97-AF65-F5344CB8AC3E}">
        <p14:creationId xmlns:p14="http://schemas.microsoft.com/office/powerpoint/2010/main" val="6250851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79</a:t>
            </a:fld>
            <a:endParaRPr lang="en-US" altLang="zh-CN"/>
          </a:p>
        </p:txBody>
      </p:sp>
    </p:spTree>
    <p:extLst>
      <p:ext uri="{BB962C8B-B14F-4D97-AF65-F5344CB8AC3E}">
        <p14:creationId xmlns:p14="http://schemas.microsoft.com/office/powerpoint/2010/main" val="324041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JDBC01/ex01/JDBC04.java</a:t>
            </a:r>
            <a:r>
              <a:rPr lang="en-US" altLang="zh-CN" baseline="0" dirty="0" smtClean="0"/>
              <a:t>  JDBC05.java</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80</a:t>
            </a:fld>
            <a:endParaRPr lang="en-US" altLang="zh-CN"/>
          </a:p>
        </p:txBody>
      </p:sp>
    </p:spTree>
    <p:extLst>
      <p:ext uri="{BB962C8B-B14F-4D97-AF65-F5344CB8AC3E}">
        <p14:creationId xmlns:p14="http://schemas.microsoft.com/office/powerpoint/2010/main" val="381845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建立字段的三大原则：</a:t>
            </a:r>
          </a:p>
          <a:p>
            <a:r>
              <a:rPr lang="en-US" altLang="zh-CN" dirty="0" smtClean="0"/>
              <a:t>1</a:t>
            </a:r>
            <a:r>
              <a:rPr lang="zh-CN" altLang="en-US" dirty="0" smtClean="0"/>
              <a:t>、更小的通常更好，应该尽量使用可以正确存储数据的最小数据类型。</a:t>
            </a:r>
          </a:p>
          <a:p>
            <a:r>
              <a:rPr lang="en-US" altLang="zh-CN" dirty="0" smtClean="0"/>
              <a:t>2</a:t>
            </a:r>
            <a:r>
              <a:rPr lang="zh-CN" altLang="en-US" dirty="0" smtClean="0"/>
              <a:t>、简单就好，简单数据类型的操作通常需要更少的</a:t>
            </a:r>
            <a:r>
              <a:rPr lang="en-US" altLang="zh-CN" dirty="0" smtClean="0"/>
              <a:t>CPU</a:t>
            </a:r>
            <a:r>
              <a:rPr lang="zh-CN" altLang="en-US" dirty="0" smtClean="0"/>
              <a:t>周期。</a:t>
            </a:r>
          </a:p>
          <a:p>
            <a:r>
              <a:rPr lang="en-US" altLang="zh-CN" dirty="0" smtClean="0"/>
              <a:t>3</a:t>
            </a:r>
            <a:r>
              <a:rPr lang="zh-CN" altLang="en-US" dirty="0" smtClean="0"/>
              <a:t>、尽量避免</a:t>
            </a:r>
            <a:r>
              <a:rPr lang="en-US" altLang="zh-CN" dirty="0" smtClean="0"/>
              <a:t>NULL</a:t>
            </a:r>
            <a:r>
              <a:rPr lang="zh-CN" altLang="en-US" dirty="0" smtClean="0"/>
              <a:t>，如果查询中包含可为</a:t>
            </a:r>
            <a:r>
              <a:rPr lang="en-US" altLang="zh-CN" dirty="0" smtClean="0"/>
              <a:t>NULL</a:t>
            </a:r>
            <a:r>
              <a:rPr lang="zh-CN" altLang="en-US" dirty="0" smtClean="0"/>
              <a:t>的列，对</a:t>
            </a:r>
            <a:r>
              <a:rPr lang="en-US" altLang="zh-CN" dirty="0" smtClean="0"/>
              <a:t>MySQL</a:t>
            </a:r>
            <a:r>
              <a:rPr lang="zh-CN" altLang="en-US" dirty="0" smtClean="0"/>
              <a:t>来说更难优化，因为这些列会使得索引、索引统计和值比较都更复杂</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a:t>
            </a:fld>
            <a:endParaRPr lang="en-US" altLang="zh-CN"/>
          </a:p>
        </p:txBody>
      </p:sp>
    </p:spTree>
    <p:extLst>
      <p:ext uri="{BB962C8B-B14F-4D97-AF65-F5344CB8AC3E}">
        <p14:creationId xmlns:p14="http://schemas.microsoft.com/office/powerpoint/2010/main" val="1724631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能否用</a:t>
            </a:r>
            <a:r>
              <a:rPr lang="en-US" altLang="zh-CN" dirty="0" smtClean="0"/>
              <a:t>Statement</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84</a:t>
            </a:fld>
            <a:endParaRPr lang="en-US" altLang="zh-CN"/>
          </a:p>
        </p:txBody>
      </p:sp>
    </p:spTree>
    <p:extLst>
      <p:ext uri="{BB962C8B-B14F-4D97-AF65-F5344CB8AC3E}">
        <p14:creationId xmlns:p14="http://schemas.microsoft.com/office/powerpoint/2010/main" val="338952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登陆 部分条件不同  动态信息</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86</a:t>
            </a:fld>
            <a:endParaRPr lang="en-US" altLang="zh-CN"/>
          </a:p>
        </p:txBody>
      </p:sp>
    </p:spTree>
    <p:extLst>
      <p:ext uri="{BB962C8B-B14F-4D97-AF65-F5344CB8AC3E}">
        <p14:creationId xmlns:p14="http://schemas.microsoft.com/office/powerpoint/2010/main" val="2551729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产生一个执行计划，不断传递参数</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88</a:t>
            </a:fld>
            <a:endParaRPr lang="en-US" altLang="zh-CN"/>
          </a:p>
        </p:txBody>
      </p:sp>
    </p:spTree>
    <p:extLst>
      <p:ext uri="{BB962C8B-B14F-4D97-AF65-F5344CB8AC3E}">
        <p14:creationId xmlns:p14="http://schemas.microsoft.com/office/powerpoint/2010/main" val="1021268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eaLnBrk="0" hangingPunct="0">
              <a:buFont typeface="Arial" panose="020B0604020202020204" pitchFamily="34" charset="0"/>
              <a:buNone/>
            </a:pPr>
            <a:r>
              <a:rPr lang="zh-CN" altLang="en-US" sz="1200" b="0" dirty="0" smtClean="0">
                <a:solidFill>
                  <a:schemeClr val="bg1"/>
                </a:solidFill>
                <a:latin typeface="+mn-ea"/>
              </a:rPr>
              <a:t>格式化的</a:t>
            </a:r>
            <a:r>
              <a:rPr lang="en-US" altLang="zh-CN" sz="1200" b="0" dirty="0" smtClean="0">
                <a:solidFill>
                  <a:schemeClr val="bg1"/>
                </a:solidFill>
                <a:latin typeface="+mn-ea"/>
              </a:rPr>
              <a:t>statement</a:t>
            </a:r>
          </a:p>
          <a:p>
            <a:pPr marL="0" indent="0" algn="just" eaLnBrk="0" hangingPunct="0">
              <a:buFont typeface="Arial" panose="020B0604020202020204" pitchFamily="34" charset="0"/>
              <a:buNone/>
            </a:pPr>
            <a:r>
              <a:rPr lang="zh-CN" altLang="zh-CN" sz="1200" b="0" dirty="0" smtClean="0">
                <a:solidFill>
                  <a:schemeClr val="bg1"/>
                </a:solidFill>
                <a:latin typeface="+mn-ea"/>
              </a:rPr>
              <a:t>预编译</a:t>
            </a:r>
            <a:r>
              <a:rPr lang="en-US" altLang="zh-CN" sz="1200" b="0" dirty="0" smtClean="0">
                <a:solidFill>
                  <a:schemeClr val="bg1"/>
                </a:solidFill>
                <a:latin typeface="+mn-ea"/>
              </a:rPr>
              <a:t>SQL</a:t>
            </a:r>
            <a:r>
              <a:rPr lang="zh-CN" altLang="zh-CN" sz="1200" b="0" dirty="0" smtClean="0">
                <a:solidFill>
                  <a:schemeClr val="bg1"/>
                </a:solidFill>
                <a:latin typeface="+mn-ea"/>
              </a:rPr>
              <a:t>语句分为两个过程</a:t>
            </a:r>
            <a:r>
              <a:rPr lang="zh-CN" altLang="en-US" sz="1200" b="0" dirty="0" smtClean="0">
                <a:solidFill>
                  <a:schemeClr val="bg1"/>
                </a:solidFill>
                <a:latin typeface="+mn-ea"/>
              </a:rPr>
              <a:t>：</a:t>
            </a:r>
            <a:endParaRPr lang="en-US" altLang="zh-CN" sz="1200" b="0" dirty="0" smtClean="0">
              <a:solidFill>
                <a:schemeClr val="bg1"/>
              </a:solidFill>
              <a:latin typeface="+mn-ea"/>
            </a:endParaRPr>
          </a:p>
          <a:p>
            <a:pPr marL="171450" indent="-171450" algn="just" eaLnBrk="0" hangingPunct="0">
              <a:buFont typeface="Arial" panose="020B0604020202020204" pitchFamily="34" charset="0"/>
              <a:buChar char="•"/>
            </a:pPr>
            <a:r>
              <a:rPr lang="zh-CN" altLang="zh-CN" sz="1200" b="0" dirty="0" smtClean="0">
                <a:solidFill>
                  <a:schemeClr val="bg1"/>
                </a:solidFill>
                <a:latin typeface="+mn-ea"/>
              </a:rPr>
              <a:t>准备语句过程</a:t>
            </a:r>
            <a:r>
              <a:rPr lang="zh-CN" altLang="en-US" sz="1200" b="0" dirty="0" smtClean="0">
                <a:solidFill>
                  <a:schemeClr val="bg1"/>
                </a:solidFill>
                <a:latin typeface="+mn-ea"/>
              </a:rPr>
              <a:t>：</a:t>
            </a:r>
            <a:r>
              <a:rPr lang="zh-CN" altLang="zh-CN" sz="1200" b="0" dirty="0" smtClean="0">
                <a:solidFill>
                  <a:schemeClr val="bg1"/>
                </a:solidFill>
                <a:latin typeface="+mn-ea"/>
              </a:rPr>
              <a:t>将预编译语句编译成执行计划，</a:t>
            </a:r>
            <a:r>
              <a:rPr lang="en-US" altLang="zh-CN" sz="1200" b="0" dirty="0" smtClean="0">
                <a:solidFill>
                  <a:schemeClr val="bg1"/>
                </a:solidFill>
                <a:latin typeface="+mn-ea"/>
              </a:rPr>
              <a:t>SQL</a:t>
            </a:r>
            <a:r>
              <a:rPr lang="zh-CN" altLang="zh-CN" sz="1200" b="0" dirty="0" smtClean="0">
                <a:solidFill>
                  <a:schemeClr val="bg1"/>
                </a:solidFill>
                <a:latin typeface="+mn-ea"/>
              </a:rPr>
              <a:t>语句只需编译一次</a:t>
            </a:r>
            <a:r>
              <a:rPr lang="zh-CN" altLang="en-US" sz="1200" b="0" dirty="0" smtClean="0">
                <a:solidFill>
                  <a:schemeClr val="bg1"/>
                </a:solidFill>
                <a:latin typeface="+mn-ea"/>
              </a:rPr>
              <a:t>，供后续多次调用，编写效率高</a:t>
            </a:r>
            <a:endParaRPr lang="en-US" altLang="zh-CN" sz="1200" b="0" dirty="0" smtClean="0">
              <a:solidFill>
                <a:schemeClr val="bg1"/>
              </a:solidFill>
              <a:latin typeface="+mn-ea"/>
            </a:endParaRPr>
          </a:p>
          <a:p>
            <a:pPr marL="171450" indent="-171450" algn="just" eaLnBrk="0" hangingPunct="0">
              <a:buFont typeface="Arial" panose="020B0604020202020204" pitchFamily="34" charset="0"/>
              <a:buChar char="•"/>
            </a:pPr>
            <a:r>
              <a:rPr lang="zh-CN" altLang="zh-CN" sz="1200" b="0" dirty="0" smtClean="0">
                <a:solidFill>
                  <a:schemeClr val="bg1"/>
                </a:solidFill>
                <a:latin typeface="+mn-ea"/>
              </a:rPr>
              <a:t>执行</a:t>
            </a:r>
            <a:r>
              <a:rPr lang="zh-CN" altLang="en-US" sz="1200" b="0" dirty="0" smtClean="0">
                <a:solidFill>
                  <a:schemeClr val="bg1"/>
                </a:solidFill>
                <a:latin typeface="+mn-ea"/>
              </a:rPr>
              <a:t>语句过程：</a:t>
            </a:r>
            <a:r>
              <a:rPr lang="zh-CN" altLang="zh-CN" sz="1200" b="0" dirty="0" smtClean="0">
                <a:solidFill>
                  <a:schemeClr val="bg1"/>
                </a:solidFill>
                <a:latin typeface="+mn-ea"/>
              </a:rPr>
              <a:t>对于要多次执行的</a:t>
            </a:r>
            <a:r>
              <a:rPr lang="en-US" altLang="zh-CN" sz="1200" b="0" dirty="0" smtClean="0">
                <a:solidFill>
                  <a:schemeClr val="bg1"/>
                </a:solidFill>
                <a:latin typeface="+mn-ea"/>
              </a:rPr>
              <a:t>SQL</a:t>
            </a:r>
            <a:r>
              <a:rPr lang="zh-CN" altLang="zh-CN" sz="1200" b="0" dirty="0" smtClean="0">
                <a:solidFill>
                  <a:schemeClr val="bg1"/>
                </a:solidFill>
                <a:latin typeface="+mn-ea"/>
              </a:rPr>
              <a:t>语句</a:t>
            </a:r>
            <a:r>
              <a:rPr lang="zh-CN" altLang="en-US" sz="1200" b="0" dirty="0" smtClean="0">
                <a:solidFill>
                  <a:schemeClr val="bg1"/>
                </a:solidFill>
                <a:latin typeface="+mn-ea"/>
              </a:rPr>
              <a:t>，</a:t>
            </a:r>
            <a:r>
              <a:rPr lang="zh-CN" altLang="zh-CN" sz="1200" b="0" dirty="0" smtClean="0">
                <a:solidFill>
                  <a:schemeClr val="bg1"/>
                </a:solidFill>
                <a:latin typeface="+mn-ea"/>
              </a:rPr>
              <a:t>直接调用编译得到的机器代码段，</a:t>
            </a:r>
            <a:r>
              <a:rPr lang="zh-CN" altLang="en-US" sz="1200" b="0" dirty="0" smtClean="0">
                <a:solidFill>
                  <a:schemeClr val="bg1"/>
                </a:solidFill>
                <a:latin typeface="+mn-ea"/>
              </a:rPr>
              <a:t>执行效率高</a:t>
            </a:r>
            <a:endParaRPr lang="en-US" altLang="zh-CN" sz="1200" b="0" dirty="0" smtClean="0">
              <a:solidFill>
                <a:schemeClr val="bg1"/>
              </a:solidFill>
              <a:latin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89</a:t>
            </a:fld>
            <a:endParaRPr lang="en-US" altLang="zh-CN"/>
          </a:p>
        </p:txBody>
      </p:sp>
    </p:spTree>
    <p:extLst>
      <p:ext uri="{BB962C8B-B14F-4D97-AF65-F5344CB8AC3E}">
        <p14:creationId xmlns:p14="http://schemas.microsoft.com/office/powerpoint/2010/main" val="3893004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t>此方法用于动态进行数据库操作，经常使用，必须熟练掌握</a:t>
            </a:r>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90</a:t>
            </a:fld>
            <a:endParaRPr lang="en-US" altLang="zh-CN"/>
          </a:p>
        </p:txBody>
      </p:sp>
    </p:spTree>
    <p:extLst>
      <p:ext uri="{BB962C8B-B14F-4D97-AF65-F5344CB8AC3E}">
        <p14:creationId xmlns:p14="http://schemas.microsoft.com/office/powerpoint/2010/main" val="15325726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JDBC01/</a:t>
            </a:r>
            <a:r>
              <a:rPr lang="en-US" altLang="zh-CN" dirty="0" err="1" smtClean="0"/>
              <a:t>src</a:t>
            </a:r>
            <a:r>
              <a:rPr lang="en-US" altLang="zh-CN" dirty="0" smtClean="0"/>
              <a:t>/case02/AddEmp.java</a:t>
            </a:r>
            <a:r>
              <a:rPr lang="zh-CN" altLang="en-US" baseline="0" dirty="0" smtClean="0"/>
              <a:t>等</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91</a:t>
            </a:fld>
            <a:endParaRPr lang="en-US" altLang="zh-CN"/>
          </a:p>
        </p:txBody>
      </p:sp>
    </p:spTree>
    <p:extLst>
      <p:ext uri="{BB962C8B-B14F-4D97-AF65-F5344CB8AC3E}">
        <p14:creationId xmlns:p14="http://schemas.microsoft.com/office/powerpoint/2010/main" val="20792134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服务器命令浏览器立即去访问下一个</a:t>
            </a:r>
            <a:r>
              <a:rPr lang="en-US" altLang="zh-CN" dirty="0" smtClean="0"/>
              <a:t>servlet</a:t>
            </a:r>
          </a:p>
          <a:p>
            <a:r>
              <a:rPr lang="zh-CN" altLang="en-US" dirty="0" smtClean="0"/>
              <a:t>修改前面创建的</a:t>
            </a:r>
            <a:r>
              <a:rPr lang="en-US" altLang="zh-CN" dirty="0" err="1" smtClean="0"/>
              <a:t>AddEmp.jave</a:t>
            </a:r>
            <a:r>
              <a:rPr lang="en-US" altLang="zh-CN" baseline="0" dirty="0" smtClean="0"/>
              <a:t> </a:t>
            </a:r>
            <a:r>
              <a:rPr lang="zh-CN" altLang="en-US" baseline="0" dirty="0" smtClean="0"/>
              <a:t>等</a:t>
            </a:r>
            <a:r>
              <a:rPr lang="en-US" altLang="zh-CN" dirty="0" smtClean="0"/>
              <a:t> </a:t>
            </a:r>
            <a:r>
              <a:rPr lang="zh-CN" altLang="en-US" dirty="0" smtClean="0"/>
              <a:t>实现重定向</a:t>
            </a:r>
            <a:endParaRPr lang="en-US" altLang="zh-CN" dirty="0" smtClean="0"/>
          </a:p>
          <a:p>
            <a:r>
              <a:rPr lang="zh-CN" altLang="en-US" dirty="0" smtClean="0"/>
              <a:t>重定向后的代码依然会执行，把当前</a:t>
            </a:r>
            <a:r>
              <a:rPr lang="en-US" altLang="zh-CN" dirty="0" smtClean="0"/>
              <a:t>servlet</a:t>
            </a:r>
            <a:r>
              <a:rPr lang="zh-CN" altLang="en-US" dirty="0" smtClean="0"/>
              <a:t>中所有代码执行完毕后，再进行重定向</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92</a:t>
            </a:fld>
            <a:endParaRPr lang="en-US" altLang="zh-CN"/>
          </a:p>
        </p:txBody>
      </p:sp>
    </p:spTree>
    <p:extLst>
      <p:ext uri="{BB962C8B-B14F-4D97-AF65-F5344CB8AC3E}">
        <p14:creationId xmlns:p14="http://schemas.microsoft.com/office/powerpoint/2010/main" val="34602441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base" latinLnBrk="0" hangingPunct="1">
              <a:lnSpc>
                <a:spcPct val="105000"/>
              </a:lnSpc>
              <a:spcBef>
                <a:spcPct val="30000"/>
              </a:spcBef>
              <a:spcAft>
                <a:spcPct val="0"/>
              </a:spcAft>
              <a:buClrTx/>
              <a:buSzTx/>
              <a:buFont typeface="Arial" panose="020B0604020202020204" pitchFamily="34" charset="0"/>
              <a:buChar char="•"/>
              <a:tabLst/>
              <a:defRPr/>
            </a:pPr>
            <a:r>
              <a:rPr lang="en-US" altLang="zh-CN" sz="1200" b="0" dirty="0" smtClean="0">
                <a:latin typeface="+mn-ea"/>
                <a:ea typeface="+mn-ea"/>
              </a:rPr>
              <a:t>JavaBean</a:t>
            </a:r>
            <a:r>
              <a:rPr lang="zh-CN" altLang="en-US" sz="1200" b="0" dirty="0" smtClean="0">
                <a:latin typeface="+mn-ea"/>
                <a:ea typeface="+mn-ea"/>
              </a:rPr>
              <a:t>组件技术的出现，使得编码量大幅减少，</a:t>
            </a:r>
            <a:r>
              <a:rPr lang="en-US" altLang="zh-CN" sz="1200" b="0" dirty="0" smtClean="0">
                <a:latin typeface="+mn-ea"/>
                <a:ea typeface="+mn-ea"/>
              </a:rPr>
              <a:t>JSP</a:t>
            </a:r>
            <a:r>
              <a:rPr lang="zh-CN" altLang="en-US" sz="1200" b="0" dirty="0" smtClean="0">
                <a:latin typeface="+mn-ea"/>
                <a:ea typeface="+mn-ea"/>
              </a:rPr>
              <a:t>基本只负责显示，不负责业务处理，趋于理想状态</a:t>
            </a:r>
            <a:endParaRPr lang="zh-CN" altLang="zh-CN" sz="1200" b="0" dirty="0" smtClean="0">
              <a:latin typeface="+mn-ea"/>
              <a:ea typeface="+mn-ea"/>
            </a:endParaRPr>
          </a:p>
          <a:p>
            <a:pPr marL="171450" marR="0" indent="-171450" algn="l" defTabSz="914400" rtl="0" eaLnBrk="1" fontAlgn="base" latinLnBrk="0" hangingPunct="1">
              <a:lnSpc>
                <a:spcPct val="105000"/>
              </a:lnSpc>
              <a:spcBef>
                <a:spcPct val="30000"/>
              </a:spcBef>
              <a:spcAft>
                <a:spcPct val="0"/>
              </a:spcAft>
              <a:buClrTx/>
              <a:buSzTx/>
              <a:buFont typeface="Arial" panose="020B0604020202020204" pitchFamily="34" charset="0"/>
              <a:buChar char="•"/>
              <a:tabLst/>
              <a:defRPr/>
            </a:pPr>
            <a:r>
              <a:rPr lang="en-US" altLang="zh-CN" b="0" dirty="0" smtClean="0">
                <a:solidFill>
                  <a:srgbClr val="002060"/>
                </a:solidFill>
                <a:latin typeface="+mn-ea"/>
                <a:ea typeface="+mn-ea"/>
              </a:rPr>
              <a:t>MVC</a:t>
            </a:r>
            <a:r>
              <a:rPr lang="zh-CN" altLang="en-US" b="0" dirty="0" smtClean="0">
                <a:solidFill>
                  <a:srgbClr val="002060"/>
                </a:solidFill>
                <a:latin typeface="+mn-ea"/>
                <a:ea typeface="+mn-ea"/>
              </a:rPr>
              <a:t>的数据模块和显示模块实现了良好的松耦合，只要他们相互链接的接口保持不变，对其中一个修改不会影响另外一个</a:t>
            </a:r>
            <a:endParaRPr lang="en-US" altLang="zh-CN" b="0" dirty="0" smtClean="0">
              <a:solidFill>
                <a:srgbClr val="002060"/>
              </a:solidFill>
              <a:latin typeface="+mn-ea"/>
              <a:ea typeface="+mn-ea"/>
            </a:endParaRPr>
          </a:p>
          <a:p>
            <a:pPr marL="171450" marR="0" indent="-171450" algn="l" defTabSz="914400" rtl="0" eaLnBrk="1" fontAlgn="base" latinLnBrk="0" hangingPunct="1">
              <a:lnSpc>
                <a:spcPct val="105000"/>
              </a:lnSpc>
              <a:spcBef>
                <a:spcPct val="30000"/>
              </a:spcBef>
              <a:spcAft>
                <a:spcPct val="0"/>
              </a:spcAft>
              <a:buClrTx/>
              <a:buSzTx/>
              <a:buFont typeface="Arial" panose="020B0604020202020204" pitchFamily="34" charset="0"/>
              <a:buChar char="•"/>
              <a:tabLst/>
              <a:defRPr/>
            </a:pPr>
            <a:r>
              <a:rPr lang="zh-CN" altLang="en-US" b="0" dirty="0" smtClean="0">
                <a:solidFill>
                  <a:srgbClr val="002060"/>
                </a:solidFill>
                <a:latin typeface="+mn-ea"/>
                <a:ea typeface="+mn-ea"/>
              </a:rPr>
              <a:t>所以，采用</a:t>
            </a:r>
            <a:r>
              <a:rPr lang="en-US" altLang="zh-CN" b="0" dirty="0" smtClean="0">
                <a:solidFill>
                  <a:srgbClr val="002060"/>
                </a:solidFill>
                <a:latin typeface="+mn-ea"/>
                <a:ea typeface="+mn-ea"/>
              </a:rPr>
              <a:t>MVC</a:t>
            </a:r>
            <a:r>
              <a:rPr lang="zh-CN" altLang="en-US" b="0" dirty="0" smtClean="0">
                <a:solidFill>
                  <a:srgbClr val="002060"/>
                </a:solidFill>
                <a:latin typeface="+mn-ea"/>
                <a:ea typeface="+mn-ea"/>
              </a:rPr>
              <a:t>模式构建的应用</a:t>
            </a:r>
            <a:r>
              <a:rPr lang="zh-CN" altLang="en-US" dirty="0" smtClean="0">
                <a:solidFill>
                  <a:srgbClr val="002060"/>
                </a:solidFill>
                <a:latin typeface="+mn-ea"/>
                <a:ea typeface="+mn-ea"/>
              </a:rPr>
              <a:t>系统具有极高的可维护性，可扩展性，可移植性和组件可复用性</a:t>
            </a:r>
            <a:endParaRPr lang="en-US" altLang="zh-CN" dirty="0" smtClean="0">
              <a:solidFill>
                <a:srgbClr val="002060"/>
              </a:solidFill>
              <a:latin typeface="+mn-ea"/>
              <a:ea typeface="+mn-ea"/>
            </a:endParaRPr>
          </a:p>
          <a:p>
            <a:pPr marL="171450" marR="0" indent="-171450" algn="l" defTabSz="914400" rtl="0" eaLnBrk="1" fontAlgn="base" latinLnBrk="0" hangingPunct="1">
              <a:lnSpc>
                <a:spcPct val="105000"/>
              </a:lnSpc>
              <a:spcBef>
                <a:spcPct val="30000"/>
              </a:spcBef>
              <a:spcAft>
                <a:spcPct val="0"/>
              </a:spcAft>
              <a:buClrTx/>
              <a:buSzTx/>
              <a:buFont typeface="Arial" panose="020B0604020202020204" pitchFamily="34" charset="0"/>
              <a:buChar char="•"/>
              <a:tabLst/>
              <a:defRPr/>
            </a:pPr>
            <a:r>
              <a:rPr kumimoji="1" lang="en-US" altLang="zh-CN" sz="1200" b="0" i="0" u="none" strike="noStrike" kern="1200" dirty="0" smtClean="0">
                <a:solidFill>
                  <a:schemeClr val="tx1"/>
                </a:solidFill>
                <a:effectLst/>
                <a:latin typeface="Arial" charset="0"/>
                <a:ea typeface="+mn-ea"/>
                <a:cs typeface="+mn-cs"/>
                <a:hlinkClick r:id="rId3"/>
              </a:rPr>
              <a:t>MVC</a:t>
            </a:r>
            <a:r>
              <a:rPr kumimoji="1" lang="zh-CN" altLang="en-US" sz="1200" b="0" i="0" kern="1200" dirty="0" smtClean="0">
                <a:solidFill>
                  <a:schemeClr val="tx1"/>
                </a:solidFill>
                <a:effectLst/>
                <a:latin typeface="Arial" charset="0"/>
                <a:ea typeface="+mn-ea"/>
                <a:cs typeface="+mn-cs"/>
              </a:rPr>
              <a:t>全名是</a:t>
            </a:r>
            <a:r>
              <a:rPr kumimoji="1" lang="en-US" altLang="zh-CN" sz="1200" b="0" i="0" kern="1200" dirty="0" smtClean="0">
                <a:solidFill>
                  <a:schemeClr val="tx1"/>
                </a:solidFill>
                <a:effectLst/>
                <a:latin typeface="Arial" charset="0"/>
                <a:ea typeface="+mn-ea"/>
                <a:cs typeface="+mn-cs"/>
              </a:rPr>
              <a:t>Model View Controller</a:t>
            </a:r>
            <a:r>
              <a:rPr kumimoji="1" lang="zh-CN" altLang="en-US" sz="1200" b="0" i="0" kern="1200" dirty="0" smtClean="0">
                <a:solidFill>
                  <a:schemeClr val="tx1"/>
                </a:solidFill>
                <a:effectLst/>
                <a:latin typeface="Arial" charset="0"/>
                <a:ea typeface="+mn-ea"/>
                <a:cs typeface="+mn-cs"/>
              </a:rPr>
              <a:t>，是模型</a:t>
            </a:r>
            <a:r>
              <a:rPr kumimoji="1" lang="en-US" altLang="zh-CN" sz="1200" b="0" i="0" kern="1200" dirty="0" smtClean="0">
                <a:solidFill>
                  <a:schemeClr val="tx1"/>
                </a:solidFill>
                <a:effectLst/>
                <a:latin typeface="Arial" charset="0"/>
                <a:ea typeface="+mn-ea"/>
                <a:cs typeface="+mn-cs"/>
              </a:rPr>
              <a:t>(model)</a:t>
            </a:r>
            <a:r>
              <a:rPr kumimoji="1" lang="zh-CN" altLang="en-US" sz="1200" b="0" i="0" kern="1200" dirty="0" smtClean="0">
                <a:solidFill>
                  <a:schemeClr val="tx1"/>
                </a:solidFill>
                <a:effectLst/>
                <a:latin typeface="Arial" charset="0"/>
                <a:ea typeface="+mn-ea"/>
                <a:cs typeface="+mn-cs"/>
              </a:rPr>
              <a:t>－视图</a:t>
            </a:r>
            <a:r>
              <a:rPr kumimoji="1" lang="en-US" altLang="zh-CN" sz="1200" b="0" i="0" kern="1200" dirty="0" smtClean="0">
                <a:solidFill>
                  <a:schemeClr val="tx1"/>
                </a:solidFill>
                <a:effectLst/>
                <a:latin typeface="Arial" charset="0"/>
                <a:ea typeface="+mn-ea"/>
                <a:cs typeface="+mn-cs"/>
              </a:rPr>
              <a:t>(view)</a:t>
            </a:r>
            <a:r>
              <a:rPr kumimoji="1" lang="zh-CN" altLang="en-US" sz="1200" b="0" i="0" kern="1200" dirty="0" smtClean="0">
                <a:solidFill>
                  <a:schemeClr val="tx1"/>
                </a:solidFill>
                <a:effectLst/>
                <a:latin typeface="Arial" charset="0"/>
                <a:ea typeface="+mn-ea"/>
                <a:cs typeface="+mn-cs"/>
              </a:rPr>
              <a:t>－控制器</a:t>
            </a:r>
            <a:r>
              <a:rPr kumimoji="1" lang="en-US" altLang="zh-CN" sz="1200" b="0" i="0" kern="1200" dirty="0" smtClean="0">
                <a:solidFill>
                  <a:schemeClr val="tx1"/>
                </a:solidFill>
                <a:effectLst/>
                <a:latin typeface="Arial" charset="0"/>
                <a:ea typeface="+mn-ea"/>
                <a:cs typeface="+mn-cs"/>
              </a:rPr>
              <a:t>(controller)</a:t>
            </a:r>
            <a:r>
              <a:rPr kumimoji="1" lang="zh-CN" altLang="en-US" sz="1200" b="0" i="0" kern="1200" dirty="0" smtClean="0">
                <a:solidFill>
                  <a:schemeClr val="tx1"/>
                </a:solidFill>
                <a:effectLst/>
                <a:latin typeface="Arial" charset="0"/>
                <a:ea typeface="+mn-ea"/>
                <a:cs typeface="+mn-cs"/>
              </a:rPr>
              <a:t>的缩写，一种软件设计典范，用一种业务逻辑、数据、界面显示分离的方法组织代码，将业务逻辑聚集到一个部件里面，在改进和个性化定制界面及用户交互的同时，不需要重新编写业务逻辑。</a:t>
            </a:r>
            <a:endParaRPr lang="zh-CN" altLang="en-US" dirty="0" smtClean="0">
              <a:solidFill>
                <a:srgbClr val="002060"/>
              </a:solidFill>
              <a:latin typeface="+mn-ea"/>
              <a:ea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95</a:t>
            </a:fld>
            <a:endParaRPr lang="en-US" altLang="zh-CN"/>
          </a:p>
        </p:txBody>
      </p:sp>
    </p:spTree>
    <p:extLst>
      <p:ext uri="{BB962C8B-B14F-4D97-AF65-F5344CB8AC3E}">
        <p14:creationId xmlns:p14="http://schemas.microsoft.com/office/powerpoint/2010/main" val="19950824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itchFamily="34" charset="0"/>
              <a:buNone/>
            </a:pPr>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96</a:t>
            </a:fld>
            <a:endParaRPr lang="en-US" altLang="zh-CN"/>
          </a:p>
        </p:txBody>
      </p:sp>
    </p:spTree>
    <p:extLst>
      <p:ext uri="{BB962C8B-B14F-4D97-AF65-F5344CB8AC3E}">
        <p14:creationId xmlns:p14="http://schemas.microsoft.com/office/powerpoint/2010/main" val="692385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a:t>
            </a:r>
            <a:r>
              <a:rPr lang="zh-CN" altLang="en-US" dirty="0" smtClean="0"/>
              <a:t>精髓面向对象  集合对象  保存用户可以用</a:t>
            </a:r>
            <a:r>
              <a:rPr lang="en-US" altLang="zh-CN" dirty="0" smtClean="0"/>
              <a:t>user</a:t>
            </a:r>
            <a:r>
              <a:rPr lang="zh-CN" altLang="en-US" dirty="0" smtClean="0"/>
              <a:t>实例  对象以及属性 </a:t>
            </a:r>
            <a:endParaRPr lang="en-US" altLang="zh-CN" dirty="0" smtClean="0"/>
          </a:p>
          <a:p>
            <a:r>
              <a:rPr lang="zh-CN" altLang="en-US" dirty="0" smtClean="0"/>
              <a:t>数据库没有面向对象思想，以对象方法访问数据库</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DAO</a:t>
            </a:r>
            <a:r>
              <a:rPr lang="zh-CN" altLang="en-US" dirty="0" smtClean="0"/>
              <a:t>其实就是一个类，</a:t>
            </a:r>
            <a:r>
              <a:rPr lang="en-US" altLang="zh-CN" dirty="0" smtClean="0"/>
              <a:t>DAO</a:t>
            </a:r>
            <a:r>
              <a:rPr lang="zh-CN" altLang="en-US" dirty="0" smtClean="0"/>
              <a:t>层其实是一堆类   数据持久层</a:t>
            </a:r>
            <a:endParaRPr lang="en-US" altLang="zh-CN" dirty="0" smtClean="0"/>
          </a:p>
          <a:p>
            <a:r>
              <a:rPr lang="zh-CN" altLang="en-US" dirty="0" smtClean="0"/>
              <a:t>产生一个中间层，所有用户，给一个集合，集合里有很多对象，把</a:t>
            </a:r>
            <a:r>
              <a:rPr lang="en-US" altLang="zh-CN" dirty="0" smtClean="0"/>
              <a:t>java</a:t>
            </a:r>
            <a:r>
              <a:rPr lang="zh-CN" altLang="en-US" dirty="0" smtClean="0"/>
              <a:t>的对象变为数据库的数据，反过来来也可以</a:t>
            </a:r>
            <a:endParaRPr lang="en-US" altLang="zh-CN" dirty="0" smtClean="0"/>
          </a:p>
          <a:p>
            <a:r>
              <a:rPr lang="en-US" altLang="zh-CN" dirty="0" smtClean="0"/>
              <a:t>Java</a:t>
            </a:r>
            <a:r>
              <a:rPr lang="zh-CN" altLang="en-US" dirty="0" smtClean="0"/>
              <a:t>业务逻辑不受到数据库的侵袭  </a:t>
            </a:r>
            <a:endParaRPr lang="en-US" altLang="zh-CN" dirty="0" smtClean="0"/>
          </a:p>
          <a:p>
            <a:r>
              <a:rPr lang="zh-CN" altLang="en-US" dirty="0" smtClean="0"/>
              <a:t>一个</a:t>
            </a:r>
            <a:r>
              <a:rPr lang="en-US" altLang="zh-CN" dirty="0" smtClean="0"/>
              <a:t>DAO</a:t>
            </a:r>
            <a:r>
              <a:rPr lang="zh-CN" altLang="en-US" dirty="0" smtClean="0"/>
              <a:t>针对一张表</a:t>
            </a:r>
            <a:endParaRPr lang="en-US" altLang="zh-CN" dirty="0" smtClean="0"/>
          </a:p>
          <a:p>
            <a:r>
              <a:rPr lang="zh-CN" altLang="en-US" dirty="0" smtClean="0"/>
              <a:t>现在为了插数据都变成了对象  </a:t>
            </a:r>
            <a:r>
              <a:rPr lang="en-US" altLang="zh-CN" dirty="0" smtClean="0"/>
              <a:t>DAO</a:t>
            </a:r>
            <a:r>
              <a:rPr lang="zh-CN" altLang="en-US" dirty="0" smtClean="0"/>
              <a:t>出现的目的是数据库访问面向对象化，实际上是一堆类组成了一个层次</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DAO </a:t>
            </a:r>
            <a:r>
              <a:rPr lang="zh-CN" altLang="en-US" dirty="0" smtClean="0"/>
              <a:t>数据持久层  存硬盘上，长久不变的    </a:t>
            </a:r>
            <a:r>
              <a:rPr kumimoji="1" lang="en-US" altLang="zh-CN" sz="1200" b="0" i="0" kern="1200" dirty="0" smtClean="0">
                <a:solidFill>
                  <a:schemeClr val="tx1"/>
                </a:solidFill>
                <a:effectLst/>
                <a:latin typeface="Arial" charset="0"/>
                <a:ea typeface="+mn-ea"/>
                <a:cs typeface="+mn-cs"/>
              </a:rPr>
              <a:t>JavaBean</a:t>
            </a:r>
            <a:r>
              <a:rPr kumimoji="1" lang="zh-CN" altLang="en-US" sz="1200" b="0" i="0" kern="1200" dirty="0" smtClean="0">
                <a:solidFill>
                  <a:schemeClr val="tx1"/>
                </a:solidFill>
                <a:effectLst/>
                <a:latin typeface="Arial" charset="0"/>
                <a:ea typeface="+mn-ea"/>
                <a:cs typeface="+mn-cs"/>
              </a:rPr>
              <a:t>用来封装数据     </a:t>
            </a:r>
            <a:r>
              <a:rPr kumimoji="1" lang="en-US" altLang="zh-CN" sz="1200" b="0" i="0" kern="1200" dirty="0" smtClean="0">
                <a:solidFill>
                  <a:schemeClr val="tx1"/>
                </a:solidFill>
                <a:effectLst/>
                <a:latin typeface="Arial" charset="0"/>
                <a:ea typeface="+mn-ea"/>
                <a:cs typeface="+mn-cs"/>
              </a:rPr>
              <a:t>DAO</a:t>
            </a:r>
            <a:r>
              <a:rPr kumimoji="1" lang="zh-CN" altLang="en-US" sz="1200" b="0" i="0" kern="1200" dirty="0" smtClean="0">
                <a:solidFill>
                  <a:schemeClr val="tx1"/>
                </a:solidFill>
                <a:effectLst/>
                <a:latin typeface="Arial" charset="0"/>
                <a:ea typeface="+mn-ea"/>
                <a:cs typeface="+mn-cs"/>
              </a:rPr>
              <a:t>提供了和数据库打交互的方法</a:t>
            </a:r>
            <a:endParaRPr kumimoji="1" lang="en-US" altLang="zh-CN" sz="1200" b="0" i="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 </a:t>
            </a:r>
            <a:r>
              <a:rPr lang="en-US" altLang="zh-CN" dirty="0" smtClean="0"/>
              <a:t>MVC </a:t>
            </a:r>
            <a:r>
              <a:rPr lang="zh-CN" altLang="en-US" dirty="0" smtClean="0"/>
              <a:t>模式中，</a:t>
            </a:r>
            <a:r>
              <a:rPr lang="en-US" altLang="zh-CN" dirty="0" smtClean="0"/>
              <a:t>Web </a:t>
            </a:r>
            <a:r>
              <a:rPr lang="zh-CN" altLang="en-US" dirty="0" smtClean="0"/>
              <a:t>用户向服务器提交的所有请求都由控制器接管。接受到请求，控制器负责决定调用哪个模型来进行处理；模型根据用户请求进行相应的</a:t>
            </a:r>
            <a:r>
              <a:rPr kumimoji="1" lang="zh-CN" altLang="en-US" sz="1200" u="none" strike="noStrike" kern="1200" dirty="0" smtClean="0">
                <a:solidFill>
                  <a:schemeClr val="tx1"/>
                </a:solidFill>
                <a:effectLst/>
                <a:latin typeface="Arial" charset="0"/>
                <a:ea typeface="+mn-ea"/>
                <a:cs typeface="+mn-cs"/>
                <a:hlinkClick r:id="rId3"/>
              </a:rPr>
              <a:t>业务逻辑</a:t>
            </a:r>
            <a:r>
              <a:rPr lang="zh-CN" altLang="en-US" dirty="0" smtClean="0"/>
              <a:t>处理，并返回数据；最后控制器调用相应的视图来格式化模型返回的数据，并通过视图呈现给用户。</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DAO </a:t>
            </a:r>
            <a:r>
              <a:rPr lang="zh-CN" altLang="en-US" dirty="0" smtClean="0"/>
              <a:t>方便测试</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97</a:t>
            </a:fld>
            <a:endParaRPr lang="en-US" altLang="zh-CN"/>
          </a:p>
        </p:txBody>
      </p:sp>
    </p:spTree>
    <p:extLst>
      <p:ext uri="{BB962C8B-B14F-4D97-AF65-F5344CB8AC3E}">
        <p14:creationId xmlns:p14="http://schemas.microsoft.com/office/powerpoint/2010/main" val="586581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spcBef>
                <a:spcPts val="0"/>
              </a:spcBef>
              <a:buFont typeface="Arial" pitchFamily="34" charset="0"/>
              <a:buChar char="•"/>
            </a:pPr>
            <a:r>
              <a:rPr lang="zh-CN" altLang="en-US" dirty="0" smtClean="0"/>
              <a:t>取值范围如果加了</a:t>
            </a:r>
            <a:r>
              <a:rPr lang="en-US" altLang="zh-CN" dirty="0" smtClean="0"/>
              <a:t>unsigned</a:t>
            </a:r>
            <a:r>
              <a:rPr lang="zh-CN" altLang="en-US" dirty="0" smtClean="0"/>
              <a:t>，则最大值翻倍，如</a:t>
            </a:r>
            <a:r>
              <a:rPr lang="en-US" altLang="zh-CN" dirty="0" err="1" smtClean="0"/>
              <a:t>tinyint</a:t>
            </a:r>
            <a:r>
              <a:rPr lang="en-US" altLang="zh-CN" dirty="0" smtClean="0"/>
              <a:t> unsigned</a:t>
            </a:r>
            <a:r>
              <a:rPr lang="zh-CN" altLang="en-US" dirty="0" smtClean="0"/>
              <a:t>的取值范围为</a:t>
            </a:r>
            <a:r>
              <a:rPr lang="en-US" altLang="zh-CN" dirty="0" smtClean="0"/>
              <a:t>(0~256)</a:t>
            </a:r>
            <a:r>
              <a:rPr lang="zh-CN" altLang="en-US" dirty="0" smtClean="0"/>
              <a:t>。</a:t>
            </a:r>
          </a:p>
          <a:p>
            <a:pPr marL="171450" indent="-171450">
              <a:spcBef>
                <a:spcPts val="0"/>
              </a:spcBef>
              <a:buFont typeface="Arial" pitchFamily="34" charset="0"/>
              <a:buChar char="•"/>
            </a:pPr>
            <a:r>
              <a:rPr lang="en-US" altLang="zh-CN" dirty="0" err="1" smtClean="0"/>
              <a:t>int</a:t>
            </a:r>
            <a:r>
              <a:rPr lang="en-US" altLang="zh-CN" dirty="0" smtClean="0"/>
              <a:t>(m)</a:t>
            </a:r>
            <a:r>
              <a:rPr lang="zh-CN" altLang="en-US" dirty="0" smtClean="0"/>
              <a:t>里的</a:t>
            </a:r>
            <a:r>
              <a:rPr lang="en-US" altLang="zh-CN" dirty="0" smtClean="0"/>
              <a:t>m</a:t>
            </a:r>
            <a:r>
              <a:rPr lang="zh-CN" altLang="en-US" dirty="0" smtClean="0"/>
              <a:t>是表示</a:t>
            </a:r>
            <a:r>
              <a:rPr lang="en-US" altLang="zh-CN" dirty="0" smtClean="0"/>
              <a:t>SELECT</a:t>
            </a:r>
            <a:r>
              <a:rPr lang="zh-CN" altLang="en-US" dirty="0" smtClean="0"/>
              <a:t>查询结果集中的显示宽度，并不影响实际的取值范围。</a:t>
            </a:r>
            <a:endParaRPr lang="en-US" altLang="zh-CN" dirty="0" smtClean="0"/>
          </a:p>
          <a:p>
            <a:pPr marL="171450" indent="-171450">
              <a:buFont typeface="Arial" pitchFamily="34" charset="0"/>
              <a:buChar char="•"/>
            </a:pPr>
            <a:r>
              <a:rPr lang="en-US" altLang="zh-CN" dirty="0" smtClean="0"/>
              <a:t>MySQL</a:t>
            </a:r>
            <a:r>
              <a:rPr lang="zh-CN" altLang="en-US" dirty="0" smtClean="0"/>
              <a:t>可以为整型类型指定宽度，例如</a:t>
            </a:r>
            <a:r>
              <a:rPr lang="en-US" altLang="zh-CN" dirty="0" err="1" smtClean="0"/>
              <a:t>Int</a:t>
            </a:r>
            <a:r>
              <a:rPr lang="en-US" altLang="zh-CN" dirty="0" smtClean="0"/>
              <a:t>(11)</a:t>
            </a:r>
            <a:r>
              <a:rPr lang="zh-CN" altLang="en-US" dirty="0" smtClean="0"/>
              <a:t>，对绝大多数应用这是没有意义的：它不会限制值的合法范围，只是规定了</a:t>
            </a:r>
            <a:r>
              <a:rPr lang="en-US" altLang="zh-CN" dirty="0" smtClean="0"/>
              <a:t>MySQL</a:t>
            </a:r>
            <a:r>
              <a:rPr lang="zh-CN" altLang="en-US" dirty="0" smtClean="0"/>
              <a:t>的一些交互工具（例如</a:t>
            </a:r>
            <a:r>
              <a:rPr lang="en-US" altLang="zh-CN" dirty="0" smtClean="0"/>
              <a:t>MySQL</a:t>
            </a:r>
            <a:r>
              <a:rPr lang="zh-CN" altLang="en-US" dirty="0" smtClean="0"/>
              <a:t>命令行客户端）用来显示字符的个数。对于存储和计算来说，</a:t>
            </a:r>
            <a:r>
              <a:rPr lang="en-US" altLang="zh-CN" dirty="0" err="1" smtClean="0"/>
              <a:t>Int</a:t>
            </a:r>
            <a:r>
              <a:rPr lang="en-US" altLang="zh-CN" dirty="0" smtClean="0"/>
              <a:t>(1)</a:t>
            </a:r>
            <a:r>
              <a:rPr lang="zh-CN" altLang="en-US" dirty="0" smtClean="0"/>
              <a:t>和</a:t>
            </a:r>
            <a:r>
              <a:rPr lang="en-US" altLang="zh-CN" dirty="0" err="1" smtClean="0"/>
              <a:t>Int</a:t>
            </a:r>
            <a:r>
              <a:rPr lang="en-US" altLang="zh-CN" dirty="0" smtClean="0"/>
              <a:t>(20)</a:t>
            </a:r>
            <a:r>
              <a:rPr lang="zh-CN" altLang="en-US" dirty="0" smtClean="0"/>
              <a:t>是相同的。</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a:t>
            </a:fld>
            <a:endParaRPr lang="en-US" altLang="zh-CN"/>
          </a:p>
        </p:txBody>
      </p:sp>
    </p:spTree>
    <p:extLst>
      <p:ext uri="{BB962C8B-B14F-4D97-AF65-F5344CB8AC3E}">
        <p14:creationId xmlns:p14="http://schemas.microsoft.com/office/powerpoint/2010/main" val="32895595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实体类表示数据库中一张表</a:t>
            </a:r>
            <a:endParaRPr lang="en-US" altLang="zh-CN" dirty="0" smtClean="0"/>
          </a:p>
          <a:p>
            <a:r>
              <a:rPr lang="zh-CN" altLang="en-US" dirty="0" smtClean="0"/>
              <a:t>实体类有个特点字段名和属性名一样  没有业务逻辑，只有属性和一些构造方法</a:t>
            </a:r>
            <a:endParaRPr lang="en-US" altLang="zh-CN" dirty="0" smtClean="0"/>
          </a:p>
          <a:p>
            <a:r>
              <a:rPr lang="zh-CN" altLang="en-US" dirty="0" smtClean="0"/>
              <a:t>工具类（静态方法可直接调用，无需实例化）</a:t>
            </a:r>
            <a:endParaRPr lang="en-US" altLang="zh-CN" dirty="0" smtClean="0"/>
          </a:p>
          <a:p>
            <a:r>
              <a:rPr lang="en-US" altLang="zh-CN" dirty="0" smtClean="0"/>
              <a:t>DAO</a:t>
            </a:r>
            <a:r>
              <a:rPr lang="zh-CN" altLang="en-US" baseline="0" dirty="0" smtClean="0"/>
              <a:t>类</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98</a:t>
            </a:fld>
            <a:endParaRPr lang="en-US" altLang="zh-CN"/>
          </a:p>
        </p:txBody>
      </p:sp>
    </p:spTree>
    <p:extLst>
      <p:ext uri="{BB962C8B-B14F-4D97-AF65-F5344CB8AC3E}">
        <p14:creationId xmlns:p14="http://schemas.microsoft.com/office/powerpoint/2010/main" val="10055225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重载（同一方法处理不同类型和不同个数的参数）和重写（父类和子类 ，多态性  同一方法，子类可以继承父类，也可以修改，还可以完全覆盖）</a:t>
            </a:r>
            <a:endParaRPr lang="en-US" altLang="zh-CN" baseline="0" dirty="0" smtClean="0"/>
          </a:p>
          <a:p>
            <a:r>
              <a:rPr lang="zh-CN" altLang="en-US" baseline="0" dirty="0" smtClean="0"/>
              <a:t>集合 </a:t>
            </a:r>
            <a:r>
              <a:rPr lang="en-US" altLang="zh-CN" baseline="0" dirty="0" smtClean="0"/>
              <a:t>List </a:t>
            </a:r>
            <a:r>
              <a:rPr lang="en-US" altLang="zh-CN" baseline="0" dirty="0" err="1" smtClean="0"/>
              <a:t>ArrayList</a:t>
            </a:r>
            <a:endParaRPr lang="en-US" altLang="zh-CN" baseline="0" dirty="0" smtClean="0"/>
          </a:p>
          <a:p>
            <a:r>
              <a:rPr kumimoji="1" lang="en-US" altLang="zh-CN" sz="1200" b="0" i="0" kern="1200" dirty="0" err="1" smtClean="0">
                <a:solidFill>
                  <a:schemeClr val="tx1"/>
                </a:solidFill>
                <a:effectLst/>
                <a:latin typeface="Arial" charset="0"/>
                <a:ea typeface="+mn-ea"/>
                <a:cs typeface="+mn-cs"/>
              </a:rPr>
              <a:t>ArrayList</a:t>
            </a:r>
            <a:r>
              <a:rPr kumimoji="1" lang="zh-CN" altLang="en-US" sz="1200" b="0" i="0" kern="1200" dirty="0" smtClean="0">
                <a:solidFill>
                  <a:schemeClr val="tx1"/>
                </a:solidFill>
                <a:effectLst/>
                <a:latin typeface="Arial" charset="0"/>
                <a:ea typeface="+mn-ea"/>
                <a:cs typeface="+mn-cs"/>
              </a:rPr>
              <a:t>就是传说中的动态数组，</a:t>
            </a:r>
            <a:r>
              <a:rPr kumimoji="1" lang="en-US" altLang="zh-CN" sz="1200" b="0" i="0" kern="1200" dirty="0" err="1" smtClean="0">
                <a:solidFill>
                  <a:schemeClr val="tx1"/>
                </a:solidFill>
                <a:effectLst/>
                <a:latin typeface="Arial" charset="0"/>
                <a:ea typeface="+mn-ea"/>
                <a:cs typeface="+mn-cs"/>
              </a:rPr>
              <a:t>ArrayList</a:t>
            </a:r>
            <a:r>
              <a:rPr kumimoji="1" lang="zh-CN" altLang="en-US" sz="1200" b="0" i="0" kern="1200" dirty="0" smtClean="0">
                <a:solidFill>
                  <a:schemeClr val="tx1"/>
                </a:solidFill>
                <a:effectLst/>
                <a:latin typeface="Arial" charset="0"/>
                <a:ea typeface="+mn-ea"/>
                <a:cs typeface="+mn-cs"/>
              </a:rPr>
              <a:t>和</a:t>
            </a:r>
            <a:r>
              <a:rPr kumimoji="1" lang="en-US" altLang="zh-CN" sz="1200" b="0" i="0" kern="1200" dirty="0" err="1" smtClean="0">
                <a:solidFill>
                  <a:schemeClr val="tx1"/>
                </a:solidFill>
                <a:effectLst/>
                <a:latin typeface="Arial" charset="0"/>
                <a:ea typeface="+mn-ea"/>
                <a:cs typeface="+mn-cs"/>
              </a:rPr>
              <a:t>LinkList</a:t>
            </a:r>
            <a:r>
              <a:rPr kumimoji="1" lang="zh-CN" altLang="en-US" sz="1200" b="0" i="0" kern="1200" dirty="0" smtClean="0">
                <a:solidFill>
                  <a:schemeClr val="tx1"/>
                </a:solidFill>
                <a:effectLst/>
                <a:latin typeface="Arial" charset="0"/>
                <a:ea typeface="+mn-ea"/>
                <a:cs typeface="+mn-cs"/>
              </a:rPr>
              <a:t>最大不同是储存方式不同 一个是按顺序储存 一个是连接试储存</a:t>
            </a:r>
            <a:endParaRPr kumimoji="1" lang="en-US" altLang="zh-CN" sz="1200" b="0" i="0" kern="1200" smtClean="0">
              <a:solidFill>
                <a:schemeClr val="tx1"/>
              </a:solidFill>
              <a:effectLst/>
              <a:latin typeface="Arial" charset="0"/>
              <a:ea typeface="+mn-ea"/>
              <a:cs typeface="+mn-cs"/>
            </a:endParaRPr>
          </a:p>
          <a:p>
            <a:r>
              <a:rPr lang="zh-CN" altLang="en-US" dirty="0" smtClean="0"/>
              <a:t>输入</a:t>
            </a:r>
            <a:r>
              <a:rPr lang="en-US" altLang="zh-CN" dirty="0" smtClean="0"/>
              <a:t>main</a:t>
            </a:r>
            <a:r>
              <a:rPr lang="zh-CN" altLang="en-US" dirty="0" smtClean="0"/>
              <a:t>之后按</a:t>
            </a:r>
            <a:r>
              <a:rPr lang="en-US" altLang="zh-CN" dirty="0" smtClean="0"/>
              <a:t>"alt+/"</a:t>
            </a:r>
            <a:r>
              <a:rPr lang="zh-CN" altLang="en-US" dirty="0" smtClean="0"/>
              <a:t>组合键</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99</a:t>
            </a:fld>
            <a:endParaRPr lang="en-US" altLang="zh-CN"/>
          </a:p>
        </p:txBody>
      </p:sp>
    </p:spTree>
    <p:extLst>
      <p:ext uri="{BB962C8B-B14F-4D97-AF65-F5344CB8AC3E}">
        <p14:creationId xmlns:p14="http://schemas.microsoft.com/office/powerpoint/2010/main" val="39649778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101</a:t>
            </a:fld>
            <a:endParaRPr lang="en-US" altLang="zh-CN"/>
          </a:p>
        </p:txBody>
      </p:sp>
    </p:spTree>
    <p:extLst>
      <p:ext uri="{BB962C8B-B14F-4D97-AF65-F5344CB8AC3E}">
        <p14:creationId xmlns:p14="http://schemas.microsoft.com/office/powerpoint/2010/main" val="266466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事务处理在实际开发中尤为重要，例如银行交易、股票交易、网上购物等等，都需要利用事务来保证操作的完整性。</a:t>
            </a:r>
            <a:endParaRPr lang="en-US" altLang="zh-CN" dirty="0" smtClean="0"/>
          </a:p>
          <a:p>
            <a:r>
              <a:rPr lang="zh-CN" altLang="en-US" dirty="0" smtClean="0"/>
              <a:t>数据库中保证交易可靠的的机制</a:t>
            </a:r>
            <a:endParaRPr lang="en-US" altLang="zh-CN" dirty="0" smtClean="0"/>
          </a:p>
          <a:p>
            <a:r>
              <a:rPr lang="en-US" altLang="zh-CN" dirty="0" smtClean="0"/>
              <a:t>JDBC</a:t>
            </a:r>
            <a:r>
              <a:rPr lang="zh-CN" altLang="en-US" dirty="0" smtClean="0"/>
              <a:t>中事务是自动提交的，每执行一条</a:t>
            </a:r>
            <a:r>
              <a:rPr lang="en-US" altLang="zh-CN" dirty="0" smtClean="0"/>
              <a:t>DML</a:t>
            </a:r>
            <a:r>
              <a:rPr lang="zh-CN" altLang="en-US" dirty="0" smtClean="0"/>
              <a:t>操作，就会提交事务</a:t>
            </a:r>
            <a:endParaRPr lang="en-US" altLang="zh-CN" dirty="0" smtClean="0"/>
          </a:p>
          <a:p>
            <a:r>
              <a:rPr lang="zh-CN" altLang="en-US" dirty="0" smtClean="0"/>
              <a:t>事务可以减少</a:t>
            </a:r>
            <a:r>
              <a:rPr lang="en-US" altLang="zh-CN" dirty="0" smtClean="0"/>
              <a:t>IO</a:t>
            </a:r>
            <a:r>
              <a:rPr lang="zh-CN" altLang="en-US" dirty="0" smtClean="0"/>
              <a:t>，减少写的次数，提高写的效率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102</a:t>
            </a:fld>
            <a:endParaRPr lang="en-US" altLang="zh-CN"/>
          </a:p>
        </p:txBody>
      </p:sp>
    </p:spTree>
    <p:extLst>
      <p:ext uri="{BB962C8B-B14F-4D97-AF65-F5344CB8AC3E}">
        <p14:creationId xmlns:p14="http://schemas.microsoft.com/office/powerpoint/2010/main" val="36030020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dirty="0" smtClean="0"/>
              <a:t>事务是数据库的概念　</a:t>
            </a:r>
            <a:endParaRPr lang="en-US" altLang="zh-CN" b="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dirty="0" smtClean="0"/>
              <a:t>拿转账来说，假设用户</a:t>
            </a:r>
            <a:r>
              <a:rPr lang="en-US" altLang="zh-CN" b="0" dirty="0" smtClean="0"/>
              <a:t>A</a:t>
            </a:r>
            <a:r>
              <a:rPr lang="zh-CN" altLang="en-US" b="0" dirty="0" smtClean="0"/>
              <a:t>和用户</a:t>
            </a:r>
            <a:r>
              <a:rPr lang="en-US" altLang="zh-CN" b="0" dirty="0" smtClean="0"/>
              <a:t>B</a:t>
            </a:r>
            <a:r>
              <a:rPr lang="zh-CN" altLang="en-US" b="0" dirty="0" smtClean="0"/>
              <a:t>两者的钱加起来一共是</a:t>
            </a:r>
            <a:r>
              <a:rPr lang="en-US" altLang="zh-CN" b="0" dirty="0" smtClean="0"/>
              <a:t>5000</a:t>
            </a:r>
            <a:r>
              <a:rPr lang="zh-CN" altLang="en-US" b="0" dirty="0" smtClean="0"/>
              <a:t>，那么不管</a:t>
            </a:r>
            <a:r>
              <a:rPr lang="en-US" altLang="zh-CN" b="0" dirty="0" smtClean="0"/>
              <a:t>A</a:t>
            </a:r>
            <a:r>
              <a:rPr lang="zh-CN" altLang="en-US" b="0" dirty="0" smtClean="0"/>
              <a:t>和</a:t>
            </a:r>
            <a:r>
              <a:rPr lang="en-US" altLang="zh-CN" b="0" dirty="0" smtClean="0"/>
              <a:t>B</a:t>
            </a:r>
            <a:r>
              <a:rPr lang="zh-CN" altLang="en-US" b="0" dirty="0" smtClean="0"/>
              <a:t>之间如何转账，转几次账，事务结束后两个用户的钱相加起来应该还得是</a:t>
            </a:r>
            <a:r>
              <a:rPr lang="en-US" altLang="zh-CN" b="0" dirty="0" smtClean="0"/>
              <a:t>5000</a:t>
            </a:r>
            <a:r>
              <a:rPr lang="zh-CN" altLang="en-US" b="0" dirty="0" smtClean="0"/>
              <a:t>，这就是事务的一致性。</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105</a:t>
            </a:fld>
            <a:endParaRPr lang="en-US" altLang="zh-CN"/>
          </a:p>
        </p:txBody>
      </p:sp>
    </p:spTree>
    <p:extLst>
      <p:ext uri="{BB962C8B-B14F-4D97-AF65-F5344CB8AC3E}">
        <p14:creationId xmlns:p14="http://schemas.microsoft.com/office/powerpoint/2010/main" val="24026122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即要达到这么一种效果：对于任意两个并发的事务</a:t>
            </a:r>
            <a:r>
              <a:rPr lang="en-US" altLang="zh-CN" b="0" dirty="0" smtClean="0"/>
              <a:t>T1</a:t>
            </a:r>
            <a:r>
              <a:rPr lang="zh-CN" altLang="en-US" b="0" dirty="0" smtClean="0"/>
              <a:t>和</a:t>
            </a:r>
            <a:r>
              <a:rPr lang="en-US" altLang="zh-CN" b="0" dirty="0" smtClean="0"/>
              <a:t>T2</a:t>
            </a:r>
            <a:r>
              <a:rPr lang="zh-CN" altLang="en-US" b="0" dirty="0" smtClean="0"/>
              <a:t>，在事务</a:t>
            </a:r>
            <a:r>
              <a:rPr lang="en-US" altLang="zh-CN" b="0" dirty="0" smtClean="0"/>
              <a:t>T1</a:t>
            </a:r>
            <a:r>
              <a:rPr lang="zh-CN" altLang="en-US" b="0" dirty="0" smtClean="0"/>
              <a:t>看来，</a:t>
            </a:r>
            <a:r>
              <a:rPr lang="en-US" altLang="zh-CN" b="0" dirty="0" smtClean="0"/>
              <a:t>T2</a:t>
            </a:r>
            <a:r>
              <a:rPr lang="zh-CN" altLang="en-US" b="0" dirty="0" smtClean="0"/>
              <a:t>要么在</a:t>
            </a:r>
            <a:r>
              <a:rPr lang="en-US" altLang="zh-CN" b="0" dirty="0" smtClean="0"/>
              <a:t>T1</a:t>
            </a:r>
            <a:r>
              <a:rPr lang="zh-CN" altLang="en-US" b="0" dirty="0" smtClean="0"/>
              <a:t>开始之前就已经结束，要么在</a:t>
            </a:r>
            <a:r>
              <a:rPr lang="en-US" altLang="zh-CN" b="0" dirty="0" smtClean="0"/>
              <a:t>T1</a:t>
            </a:r>
            <a:r>
              <a:rPr lang="zh-CN" altLang="en-US" b="0" dirty="0" smtClean="0"/>
              <a:t>结束之后才开始，这样每个事务都感觉不到有其他事务在并发地执行。</a:t>
            </a:r>
          </a:p>
          <a:p>
            <a:r>
              <a:rPr lang="zh-CN" altLang="en-US" b="0" dirty="0" smtClean="0"/>
              <a:t>　　关于事务的隔离性数据库提供了多种隔离级别，稍后会介绍到。</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106</a:t>
            </a:fld>
            <a:endParaRPr lang="en-US" altLang="zh-CN"/>
          </a:p>
        </p:txBody>
      </p:sp>
    </p:spTree>
    <p:extLst>
      <p:ext uri="{BB962C8B-B14F-4D97-AF65-F5344CB8AC3E}">
        <p14:creationId xmlns:p14="http://schemas.microsoft.com/office/powerpoint/2010/main" val="5798974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112</a:t>
            </a:fld>
            <a:endParaRPr lang="en-US" altLang="zh-CN"/>
          </a:p>
        </p:txBody>
      </p:sp>
    </p:spTree>
    <p:extLst>
      <p:ext uri="{BB962C8B-B14F-4D97-AF65-F5344CB8AC3E}">
        <p14:creationId xmlns:p14="http://schemas.microsoft.com/office/powerpoint/2010/main" val="35723972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1" i="0" kern="1200" dirty="0" smtClean="0">
                <a:solidFill>
                  <a:schemeClr val="tx1"/>
                </a:solidFill>
                <a:effectLst/>
                <a:latin typeface="Arial" charset="0"/>
                <a:ea typeface="+mn-ea"/>
                <a:cs typeface="+mn-cs"/>
              </a:rPr>
              <a:t>假分页</a:t>
            </a:r>
            <a:r>
              <a:rPr kumimoji="1" lang="zh-CN" altLang="en-US" sz="1200" b="0" i="0" kern="1200" dirty="0" smtClean="0">
                <a:solidFill>
                  <a:schemeClr val="tx1"/>
                </a:solidFill>
                <a:effectLst/>
                <a:latin typeface="Arial" charset="0"/>
                <a:ea typeface="+mn-ea"/>
                <a:cs typeface="+mn-cs"/>
              </a:rPr>
              <a:t>：从数据库中取出所有的数据，然后分页在界面上显示。访问一次数据库，但由于选择的数据量比较大，所以第一次花费时间比较长，但之后每一页的显示都是直接、快速的，避免对数据库的多次访问。</a:t>
            </a:r>
          </a:p>
          <a:p>
            <a:r>
              <a:rPr kumimoji="1" lang="zh-CN" altLang="en-US" sz="1200" b="1" i="0" kern="1200" dirty="0" smtClean="0">
                <a:solidFill>
                  <a:schemeClr val="tx1"/>
                </a:solidFill>
                <a:effectLst/>
                <a:latin typeface="Arial" charset="0"/>
                <a:ea typeface="+mn-ea"/>
                <a:cs typeface="+mn-cs"/>
              </a:rPr>
              <a:t>真分页：</a:t>
            </a:r>
            <a:r>
              <a:rPr kumimoji="1" lang="zh-CN" altLang="en-US" sz="1200" b="0" i="0" kern="1200" dirty="0" smtClean="0">
                <a:solidFill>
                  <a:schemeClr val="tx1"/>
                </a:solidFill>
                <a:effectLst/>
                <a:latin typeface="Arial" charset="0"/>
                <a:ea typeface="+mn-ea"/>
                <a:cs typeface="+mn-cs"/>
              </a:rPr>
              <a:t>确定要显示的数量和内容，然后每次都去数据库取出该少量数据，优点是数据量小，缺点是访问数据库频繁。</a:t>
            </a:r>
          </a:p>
          <a:p>
            <a:r>
              <a:rPr kumimoji="1" lang="zh-CN" altLang="en-US" sz="1200" b="1" i="0" kern="1200" dirty="0" smtClean="0">
                <a:solidFill>
                  <a:schemeClr val="tx1"/>
                </a:solidFill>
                <a:effectLst/>
                <a:latin typeface="Arial" charset="0"/>
                <a:ea typeface="+mn-ea"/>
                <a:cs typeface="+mn-cs"/>
              </a:rPr>
              <a:t>综上</a:t>
            </a:r>
            <a:r>
              <a:rPr kumimoji="1" lang="en-US" altLang="zh-CN" sz="1200" b="1" i="0" kern="1200" dirty="0" smtClean="0">
                <a:solidFill>
                  <a:schemeClr val="tx1"/>
                </a:solidFill>
                <a:effectLst/>
                <a:latin typeface="Arial" charset="0"/>
                <a:ea typeface="+mn-ea"/>
                <a:cs typeface="+mn-cs"/>
              </a:rPr>
              <a:t>:</a:t>
            </a:r>
            <a:r>
              <a:rPr kumimoji="1" lang="zh-CN" altLang="en-US" sz="1200" b="1" i="0" kern="1200" dirty="0" smtClean="0">
                <a:solidFill>
                  <a:schemeClr val="tx1"/>
                </a:solidFill>
                <a:effectLst/>
                <a:latin typeface="Arial" charset="0"/>
                <a:ea typeface="+mn-ea"/>
                <a:cs typeface="+mn-cs"/>
              </a:rPr>
              <a:t>如果数据量较小，使用假分页的效果会更优，如果数据量庞大，使用真分页的效果更优。</a:t>
            </a:r>
            <a:endParaRPr kumimoji="1" lang="zh-CN" altLang="en-US" sz="1200" b="0" i="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114</a:t>
            </a:fld>
            <a:endParaRPr lang="en-US" altLang="zh-CN"/>
          </a:p>
        </p:txBody>
      </p:sp>
    </p:spTree>
    <p:extLst>
      <p:ext uri="{BB962C8B-B14F-4D97-AF65-F5344CB8AC3E}">
        <p14:creationId xmlns:p14="http://schemas.microsoft.com/office/powerpoint/2010/main" val="33456972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115</a:t>
            </a:fld>
            <a:endParaRPr lang="en-US" altLang="zh-CN"/>
          </a:p>
        </p:txBody>
      </p:sp>
    </p:spTree>
    <p:extLst>
      <p:ext uri="{BB962C8B-B14F-4D97-AF65-F5344CB8AC3E}">
        <p14:creationId xmlns:p14="http://schemas.microsoft.com/office/powerpoint/2010/main" val="1919301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Case05/FalsePage.java</a:t>
            </a:r>
            <a:endParaRPr lang="zh-CN" altLang="en-US" dirty="0" smtClean="0"/>
          </a:p>
          <a:p>
            <a:pPr marL="171450" indent="-171450">
              <a:buFont typeface="Arial" panose="020B0604020202020204" pitchFamily="34" charset="0"/>
              <a:buChar char="•"/>
            </a:pPr>
            <a:r>
              <a:rPr lang="zh-CN" altLang="en-US" dirty="0" smtClean="0"/>
              <a:t>有兴趣的同学，自行编写代码，生成</a:t>
            </a:r>
            <a:r>
              <a:rPr lang="en-US" altLang="zh-CN" dirty="0" smtClean="0"/>
              <a:t>N</a:t>
            </a:r>
            <a:r>
              <a:rPr lang="zh-CN" altLang="en-US" dirty="0" smtClean="0"/>
              <a:t>个超链接</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116</a:t>
            </a:fld>
            <a:endParaRPr lang="en-US" altLang="zh-CN"/>
          </a:p>
        </p:txBody>
      </p:sp>
    </p:spTree>
    <p:extLst>
      <p:ext uri="{BB962C8B-B14F-4D97-AF65-F5344CB8AC3E}">
        <p14:creationId xmlns:p14="http://schemas.microsoft.com/office/powerpoint/2010/main" val="1817078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spcBef>
                <a:spcPts val="0"/>
              </a:spcBef>
              <a:buFont typeface="Arial" pitchFamily="34" charset="0"/>
              <a:buNone/>
            </a:pP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a:t>
            </a:fld>
            <a:endParaRPr lang="en-US" altLang="zh-CN"/>
          </a:p>
        </p:txBody>
      </p:sp>
    </p:spTree>
    <p:extLst>
      <p:ext uri="{BB962C8B-B14F-4D97-AF65-F5344CB8AC3E}">
        <p14:creationId xmlns:p14="http://schemas.microsoft.com/office/powerpoint/2010/main" val="8688051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Case05/TruePage.java</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118</a:t>
            </a:fld>
            <a:endParaRPr lang="en-US" altLang="zh-CN"/>
          </a:p>
        </p:txBody>
      </p:sp>
    </p:spTree>
    <p:extLst>
      <p:ext uri="{BB962C8B-B14F-4D97-AF65-F5344CB8AC3E}">
        <p14:creationId xmlns:p14="http://schemas.microsoft.com/office/powerpoint/2010/main" val="30390757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zh-CN" altLang="en-US" sz="1200" dirty="0" smtClean="0">
                <a:latin typeface="+mn-ea"/>
              </a:rPr>
              <a:t>连接池是在一个集合对象中存储一定数量的数据库连接对象。使用连接池技术的优点：</a:t>
            </a:r>
            <a:endParaRPr lang="en-US" altLang="zh-CN" sz="1200" dirty="0" smtClean="0">
              <a:latin typeface="+mn-ea"/>
            </a:endParaRP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sz="1200" dirty="0" smtClean="0">
                <a:latin typeface="+mn-ea"/>
              </a:rPr>
              <a:t>节省服务器相应时间</a:t>
            </a:r>
            <a:endParaRPr lang="en-US" altLang="zh-CN" sz="1200" dirty="0" smtClean="0">
              <a:latin typeface="+mn-ea"/>
            </a:endParaRP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sz="1200" dirty="0" smtClean="0">
                <a:latin typeface="+mn-ea"/>
              </a:rPr>
              <a:t>减少服务器开销</a:t>
            </a:r>
            <a:endParaRPr lang="en-US" altLang="zh-CN" sz="1200" dirty="0" smtClean="0">
              <a:latin typeface="+mn-ea"/>
            </a:endParaRP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sz="1200" dirty="0" smtClean="0">
                <a:latin typeface="+mn-ea"/>
              </a:rPr>
              <a:t>提高数据库的访问效率</a:t>
            </a:r>
            <a:endParaRPr kumimoji="1" lang="en-US" altLang="zh-CN" sz="1200" b="0" i="0" kern="1200" dirty="0" smtClean="0">
              <a:solidFill>
                <a:schemeClr val="tx1"/>
              </a:solidFill>
              <a:effectLst/>
              <a:latin typeface="Arial" charset="0"/>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kumimoji="1" lang="zh-CN" altLang="en-US" sz="1200" b="0" i="0" kern="1200" dirty="0" smtClean="0">
                <a:solidFill>
                  <a:schemeClr val="tx1"/>
                </a:solidFill>
                <a:effectLst/>
                <a:latin typeface="Arial" charset="0"/>
                <a:ea typeface="+mn-ea"/>
                <a:cs typeface="+mn-cs"/>
              </a:rPr>
              <a:t>提高数据库连接的重用率</a:t>
            </a:r>
            <a:endParaRPr kumimoji="1" lang="en-US" altLang="zh-CN" sz="1200" b="0" i="0" kern="1200" dirty="0" smtClean="0">
              <a:solidFill>
                <a:schemeClr val="tx1"/>
              </a:solidFill>
              <a:effectLst/>
              <a:latin typeface="Arial" charset="0"/>
              <a:ea typeface="+mn-ea"/>
              <a:cs typeface="+mn-cs"/>
            </a:endParaRP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kumimoji="1" lang="zh-CN" altLang="en-US" sz="1200" b="0" i="0" kern="1200" dirty="0" smtClean="0">
                <a:solidFill>
                  <a:schemeClr val="tx1"/>
                </a:solidFill>
                <a:effectLst/>
                <a:latin typeface="Arial" charset="0"/>
                <a:ea typeface="+mn-ea"/>
                <a:cs typeface="+mn-cs"/>
              </a:rPr>
              <a:t>解决了数据库对连接数量的限制</a:t>
            </a:r>
            <a:endParaRPr kumimoji="1" lang="en-US" altLang="zh-CN" sz="1200" b="0" i="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kumimoji="1" lang="zh-CN" altLang="en-US" sz="1200" b="0" i="0" kern="1200" dirty="0" smtClean="0">
                <a:solidFill>
                  <a:schemeClr val="tx1"/>
                </a:solidFill>
                <a:effectLst/>
                <a:latin typeface="Arial" charset="0"/>
                <a:ea typeface="+mn-ea"/>
                <a:cs typeface="+mn-cs"/>
              </a:rPr>
              <a:t>一次数据库访问对应一个物理连接，每次操作数据库都要打开，关闭该物理连接，系统性能严重受损</a:t>
            </a:r>
            <a:endParaRPr lang="zh-CN" altLang="en-US" sz="1200" dirty="0" smtClean="0">
              <a:latin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120</a:t>
            </a:fld>
            <a:endParaRPr lang="en-US" altLang="zh-CN"/>
          </a:p>
        </p:txBody>
      </p:sp>
    </p:spTree>
    <p:extLst>
      <p:ext uri="{BB962C8B-B14F-4D97-AF65-F5344CB8AC3E}">
        <p14:creationId xmlns:p14="http://schemas.microsoft.com/office/powerpoint/2010/main" val="24729933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121</a:t>
            </a:fld>
            <a:endParaRPr lang="en-US" altLang="zh-CN"/>
          </a:p>
        </p:txBody>
      </p:sp>
    </p:spTree>
    <p:extLst>
      <p:ext uri="{BB962C8B-B14F-4D97-AF65-F5344CB8AC3E}">
        <p14:creationId xmlns:p14="http://schemas.microsoft.com/office/powerpoint/2010/main" val="7012479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kumimoji="1" lang="en-US" altLang="zh-CN" dirty="0" smtClean="0">
                <a:solidFill>
                  <a:schemeClr val="tx2">
                    <a:lumMod val="50000"/>
                  </a:schemeClr>
                </a:solidFill>
                <a:latin typeface="+mn-ea"/>
                <a:ea typeface="+mn-ea"/>
              </a:rPr>
              <a:t>DAO(Database Access Object)</a:t>
            </a:r>
            <a:r>
              <a:rPr kumimoji="1" lang="zh-CN" altLang="en-US" dirty="0" smtClean="0">
                <a:solidFill>
                  <a:schemeClr val="tx2">
                    <a:lumMod val="50000"/>
                  </a:schemeClr>
                </a:solidFill>
                <a:latin typeface="+mn-ea"/>
                <a:ea typeface="+mn-ea"/>
              </a:rPr>
              <a:t>数据库操作对象</a:t>
            </a:r>
            <a:endParaRPr kumimoji="1" lang="en-US" altLang="zh-CN" dirty="0" smtClean="0">
              <a:solidFill>
                <a:schemeClr val="tx2">
                  <a:lumMod val="50000"/>
                </a:schemeClr>
              </a:solidFill>
              <a:latin typeface="+mn-ea"/>
              <a:ea typeface="+mn-ea"/>
            </a:endParaRP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zh-CN" dirty="0" smtClean="0"/>
              <a:t>DBCP(Database Connection Pool)</a:t>
            </a:r>
            <a:r>
              <a:rPr kumimoji="1" lang="zh-CN" altLang="en-US" dirty="0" smtClean="0">
                <a:solidFill>
                  <a:schemeClr val="tx2">
                    <a:lumMod val="50000"/>
                  </a:schemeClr>
                </a:solidFill>
                <a:latin typeface="+mn-ea"/>
                <a:ea typeface="+mn-ea"/>
              </a:rPr>
              <a:t>数据库连接池</a:t>
            </a:r>
            <a:endParaRPr lang="en-US" altLang="zh-CN" sz="1200" dirty="0" smtClean="0">
              <a:latin typeface="+mn-ea"/>
            </a:endParaRP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122</a:t>
            </a:fld>
            <a:endParaRPr lang="en-US" altLang="zh-CN"/>
          </a:p>
        </p:txBody>
      </p:sp>
    </p:spTree>
    <p:extLst>
      <p:ext uri="{BB962C8B-B14F-4D97-AF65-F5344CB8AC3E}">
        <p14:creationId xmlns:p14="http://schemas.microsoft.com/office/powerpoint/2010/main" val="9435294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连接池的缺点：</a:t>
            </a:r>
            <a:endParaRPr lang="en-US" altLang="zh-CN" dirty="0" smtClean="0"/>
          </a:p>
          <a:p>
            <a:pPr marL="171450" indent="-171450">
              <a:buFont typeface="Arial" panose="020B0604020202020204" pitchFamily="34" charset="0"/>
              <a:buChar char="•"/>
            </a:pPr>
            <a:r>
              <a:rPr lang="zh-CN" altLang="en-US" dirty="0" smtClean="0"/>
              <a:t>可能存在多个与数据库保持关联但从未被使用过的连接，浪费了服务器的资源</a:t>
            </a:r>
            <a:endParaRPr lang="en-US" altLang="zh-CN" dirty="0" smtClean="0"/>
          </a:p>
          <a:p>
            <a:pPr marL="171450" indent="-171450">
              <a:buFont typeface="Arial" panose="020B0604020202020204" pitchFamily="34" charset="0"/>
              <a:buChar char="•"/>
            </a:pPr>
            <a:r>
              <a:rPr lang="zh-CN" altLang="en-US" dirty="0" smtClean="0"/>
              <a:t>开发者需要准确估算系统需要提供的最大数据库连接数量，而这一点很难把握</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123</a:t>
            </a:fld>
            <a:endParaRPr lang="en-US" altLang="zh-CN"/>
          </a:p>
        </p:txBody>
      </p:sp>
    </p:spTree>
    <p:extLst>
      <p:ext uri="{BB962C8B-B14F-4D97-AF65-F5344CB8AC3E}">
        <p14:creationId xmlns:p14="http://schemas.microsoft.com/office/powerpoint/2010/main" val="29961345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JNDI(Java </a:t>
            </a:r>
            <a:r>
              <a:rPr lang="en-US" altLang="zh-CN" dirty="0" err="1" smtClean="0"/>
              <a:t>Nameing</a:t>
            </a:r>
            <a:r>
              <a:rPr lang="en-US" altLang="zh-CN" dirty="0" smtClean="0"/>
              <a:t> and Directory Interface)Java</a:t>
            </a:r>
            <a:r>
              <a:rPr lang="zh-CN" altLang="en-US" dirty="0" smtClean="0"/>
              <a:t>命名与目录接口</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125</a:t>
            </a:fld>
            <a:endParaRPr lang="en-US" altLang="zh-CN"/>
          </a:p>
        </p:txBody>
      </p:sp>
    </p:spTree>
    <p:extLst>
      <p:ext uri="{BB962C8B-B14F-4D97-AF65-F5344CB8AC3E}">
        <p14:creationId xmlns:p14="http://schemas.microsoft.com/office/powerpoint/2010/main" val="1276313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Arial" charset="0"/>
                <a:ea typeface="+mn-ea"/>
                <a:cs typeface="+mn-cs"/>
              </a:rPr>
              <a:t>JNDI</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Java Naming and Directory Interface</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Java</a:t>
            </a:r>
            <a:r>
              <a:rPr kumimoji="1" lang="zh-CN" altLang="en-US" sz="1200" b="0" i="0" kern="1200" dirty="0" smtClean="0">
                <a:solidFill>
                  <a:schemeClr val="tx1"/>
                </a:solidFill>
                <a:effectLst/>
                <a:latin typeface="Arial" charset="0"/>
                <a:ea typeface="+mn-ea"/>
                <a:cs typeface="+mn-cs"/>
              </a:rPr>
              <a:t>命名和目录接口，其对应于</a:t>
            </a:r>
            <a:r>
              <a:rPr kumimoji="1" lang="en-US" altLang="zh-CN" sz="1200" b="0" i="0" kern="1200" dirty="0" smtClean="0">
                <a:solidFill>
                  <a:schemeClr val="tx1"/>
                </a:solidFill>
                <a:effectLst/>
                <a:latin typeface="Arial" charset="0"/>
                <a:ea typeface="+mn-ea"/>
                <a:cs typeface="+mn-cs"/>
              </a:rPr>
              <a:t>J2SE</a:t>
            </a:r>
            <a:r>
              <a:rPr kumimoji="1" lang="zh-CN" altLang="en-US" sz="1200" b="0" i="0" kern="1200" dirty="0" smtClean="0">
                <a:solidFill>
                  <a:schemeClr val="tx1"/>
                </a:solidFill>
                <a:effectLst/>
                <a:latin typeface="Arial" charset="0"/>
                <a:ea typeface="+mn-ea"/>
                <a:cs typeface="+mn-cs"/>
              </a:rPr>
              <a:t>中的</a:t>
            </a:r>
            <a:r>
              <a:rPr kumimoji="1" lang="en-US" altLang="zh-CN" sz="1200" b="0" i="0" kern="1200" dirty="0" err="1" smtClean="0">
                <a:solidFill>
                  <a:schemeClr val="tx1"/>
                </a:solidFill>
                <a:effectLst/>
                <a:latin typeface="Arial" charset="0"/>
                <a:ea typeface="+mn-ea"/>
                <a:cs typeface="+mn-cs"/>
              </a:rPr>
              <a:t>javax.naming</a:t>
            </a:r>
            <a:r>
              <a:rPr kumimoji="1" lang="zh-CN" altLang="en-US" sz="1200" b="0" i="0" kern="1200" dirty="0" smtClean="0">
                <a:solidFill>
                  <a:schemeClr val="tx1"/>
                </a:solidFill>
                <a:effectLst/>
                <a:latin typeface="Arial" charset="0"/>
                <a:ea typeface="+mn-ea"/>
                <a:cs typeface="+mn-cs"/>
              </a:rPr>
              <a:t>包。</a:t>
            </a:r>
          </a:p>
          <a:p>
            <a:r>
              <a:rPr kumimoji="1" lang="zh-CN" altLang="en-US" sz="1200" b="0" i="0" kern="1200" dirty="0" smtClean="0">
                <a:solidFill>
                  <a:schemeClr val="tx1"/>
                </a:solidFill>
                <a:effectLst/>
                <a:latin typeface="Arial" charset="0"/>
                <a:ea typeface="+mn-ea"/>
                <a:cs typeface="+mn-cs"/>
              </a:rPr>
              <a:t>　　这个</a:t>
            </a:r>
            <a:r>
              <a:rPr kumimoji="1" lang="en-US" altLang="zh-CN" sz="1200" b="0" i="0" kern="1200" dirty="0" smtClean="0">
                <a:solidFill>
                  <a:schemeClr val="tx1"/>
                </a:solidFill>
                <a:effectLst/>
                <a:latin typeface="Arial" charset="0"/>
                <a:ea typeface="+mn-ea"/>
                <a:cs typeface="+mn-cs"/>
              </a:rPr>
              <a:t>JNDI</a:t>
            </a:r>
            <a:r>
              <a:rPr kumimoji="1" lang="zh-CN" altLang="en-US" sz="1200" b="0" i="0" kern="1200" dirty="0" smtClean="0">
                <a:solidFill>
                  <a:schemeClr val="tx1"/>
                </a:solidFill>
                <a:effectLst/>
                <a:latin typeface="Arial" charset="0"/>
                <a:ea typeface="+mn-ea"/>
                <a:cs typeface="+mn-cs"/>
              </a:rPr>
              <a:t>的作用在于，可以将一个</a:t>
            </a:r>
            <a:r>
              <a:rPr kumimoji="1" lang="en-US" altLang="zh-CN" sz="1200" b="0" i="0" kern="1200" dirty="0" smtClean="0">
                <a:solidFill>
                  <a:schemeClr val="tx1"/>
                </a:solidFill>
                <a:effectLst/>
                <a:latin typeface="Arial" charset="0"/>
                <a:ea typeface="+mn-ea"/>
                <a:cs typeface="+mn-cs"/>
              </a:rPr>
              <a:t>Java</a:t>
            </a:r>
            <a:r>
              <a:rPr kumimoji="1" lang="zh-CN" altLang="en-US" sz="1200" b="0" i="0" kern="1200" dirty="0" smtClean="0">
                <a:solidFill>
                  <a:schemeClr val="tx1"/>
                </a:solidFill>
                <a:effectLst/>
                <a:latin typeface="Arial" charset="0"/>
                <a:ea typeface="+mn-ea"/>
                <a:cs typeface="+mn-cs"/>
              </a:rPr>
              <a:t>对象放在容器</a:t>
            </a:r>
            <a:r>
              <a:rPr kumimoji="1" lang="en-US" altLang="zh-CN" sz="1200" b="0" i="0" kern="1200" dirty="0" smtClean="0">
                <a:solidFill>
                  <a:schemeClr val="tx1"/>
                </a:solidFill>
                <a:effectLst/>
                <a:latin typeface="Arial" charset="0"/>
                <a:ea typeface="+mn-ea"/>
                <a:cs typeface="+mn-cs"/>
              </a:rPr>
              <a:t>(JNDI</a:t>
            </a:r>
            <a:r>
              <a:rPr kumimoji="1" lang="zh-CN" altLang="en-US" sz="1200" b="0" i="0" kern="1200" dirty="0" smtClean="0">
                <a:solidFill>
                  <a:schemeClr val="tx1"/>
                </a:solidFill>
                <a:effectLst/>
                <a:latin typeface="Arial" charset="0"/>
                <a:ea typeface="+mn-ea"/>
                <a:cs typeface="+mn-cs"/>
              </a:rPr>
              <a:t>容器</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中，并为存储的这个对象取一个名称，如果某个程序的方法要想获得这个对象，则使用</a:t>
            </a:r>
            <a:r>
              <a:rPr kumimoji="1" lang="en-US" altLang="zh-CN" sz="1200" b="0" i="0" kern="1200" dirty="0" smtClean="0">
                <a:solidFill>
                  <a:schemeClr val="tx1"/>
                </a:solidFill>
                <a:effectLst/>
                <a:latin typeface="Arial" charset="0"/>
                <a:ea typeface="+mn-ea"/>
                <a:cs typeface="+mn-cs"/>
              </a:rPr>
              <a:t>JNDI</a:t>
            </a:r>
            <a:r>
              <a:rPr kumimoji="1" lang="zh-CN" altLang="en-US" sz="1200" b="0" i="0" kern="1200" dirty="0" smtClean="0">
                <a:solidFill>
                  <a:schemeClr val="tx1"/>
                </a:solidFill>
                <a:effectLst/>
                <a:latin typeface="Arial" charset="0"/>
                <a:ea typeface="+mn-ea"/>
                <a:cs typeface="+mn-cs"/>
              </a:rPr>
              <a:t>并通过存储的名称检索即可获得。例如这个</a:t>
            </a:r>
            <a:r>
              <a:rPr kumimoji="1" lang="en-US" altLang="zh-CN" sz="1200" b="0" i="0" kern="1200" dirty="0" smtClean="0">
                <a:solidFill>
                  <a:schemeClr val="tx1"/>
                </a:solidFill>
                <a:effectLst/>
                <a:latin typeface="Arial" charset="0"/>
                <a:ea typeface="+mn-ea"/>
                <a:cs typeface="+mn-cs"/>
              </a:rPr>
              <a:t>JNDI</a:t>
            </a:r>
            <a:r>
              <a:rPr kumimoji="1" lang="zh-CN" altLang="en-US" sz="1200" b="0" i="0" kern="1200" dirty="0" smtClean="0">
                <a:solidFill>
                  <a:schemeClr val="tx1"/>
                </a:solidFill>
                <a:effectLst/>
                <a:latin typeface="Arial" charset="0"/>
                <a:ea typeface="+mn-ea"/>
                <a:cs typeface="+mn-cs"/>
              </a:rPr>
              <a:t>接口定义了</a:t>
            </a:r>
            <a:r>
              <a:rPr kumimoji="1" lang="en-US" altLang="zh-CN" sz="1200" b="0" i="0" kern="1200" dirty="0" smtClean="0">
                <a:solidFill>
                  <a:schemeClr val="tx1"/>
                </a:solidFill>
                <a:effectLst/>
                <a:latin typeface="Arial" charset="0"/>
                <a:ea typeface="+mn-ea"/>
                <a:cs typeface="+mn-cs"/>
              </a:rPr>
              <a:t>Context</a:t>
            </a:r>
            <a:r>
              <a:rPr kumimoji="1" lang="zh-CN" altLang="en-US" sz="1200" b="0" i="0" kern="1200" dirty="0" smtClean="0">
                <a:solidFill>
                  <a:schemeClr val="tx1"/>
                </a:solidFill>
                <a:effectLst/>
                <a:latin typeface="Arial" charset="0"/>
                <a:ea typeface="+mn-ea"/>
                <a:cs typeface="+mn-cs"/>
              </a:rPr>
              <a:t>接口，这是命名服务执行查询的入口，其</a:t>
            </a:r>
            <a:r>
              <a:rPr kumimoji="1" lang="en-US" altLang="zh-CN" sz="1200" b="0" i="0" kern="1200" dirty="0" smtClean="0">
                <a:solidFill>
                  <a:schemeClr val="tx1"/>
                </a:solidFill>
                <a:effectLst/>
                <a:latin typeface="Arial" charset="0"/>
                <a:ea typeface="+mn-ea"/>
                <a:cs typeface="+mn-cs"/>
              </a:rPr>
              <a:t>lookup</a:t>
            </a:r>
            <a:r>
              <a:rPr kumimoji="1" lang="zh-CN" altLang="en-US" sz="1200" b="0" i="0" kern="1200" dirty="0" smtClean="0">
                <a:solidFill>
                  <a:schemeClr val="tx1"/>
                </a:solidFill>
                <a:effectLst/>
                <a:latin typeface="Arial" charset="0"/>
                <a:ea typeface="+mn-ea"/>
                <a:cs typeface="+mn-cs"/>
              </a:rPr>
              <a:t>方法则为检索</a:t>
            </a:r>
            <a:r>
              <a:rPr kumimoji="1" lang="en-US" altLang="zh-CN" sz="1200" b="0" i="0" kern="1200" dirty="0" smtClean="0">
                <a:solidFill>
                  <a:schemeClr val="tx1"/>
                </a:solidFill>
                <a:effectLst/>
                <a:latin typeface="Arial" charset="0"/>
                <a:ea typeface="+mn-ea"/>
                <a:cs typeface="+mn-cs"/>
              </a:rPr>
              <a:t>JNDI</a:t>
            </a:r>
            <a:r>
              <a:rPr kumimoji="1" lang="zh-CN" altLang="en-US" sz="1200" b="0" i="0" kern="1200" dirty="0" smtClean="0">
                <a:solidFill>
                  <a:schemeClr val="tx1"/>
                </a:solidFill>
                <a:effectLst/>
                <a:latin typeface="Arial" charset="0"/>
                <a:ea typeface="+mn-ea"/>
                <a:cs typeface="+mn-cs"/>
              </a:rPr>
              <a:t>容器中的对象。对于</a:t>
            </a:r>
            <a:r>
              <a:rPr kumimoji="1" lang="en-US" altLang="zh-CN" sz="1200" b="0" i="0" kern="1200" dirty="0" smtClean="0">
                <a:solidFill>
                  <a:schemeClr val="tx1"/>
                </a:solidFill>
                <a:effectLst/>
                <a:latin typeface="Arial" charset="0"/>
                <a:ea typeface="+mn-ea"/>
                <a:cs typeface="+mn-cs"/>
              </a:rPr>
              <a:t>Context</a:t>
            </a:r>
            <a:r>
              <a:rPr kumimoji="1" lang="zh-CN" altLang="en-US" sz="1200" b="0" i="0" kern="1200" dirty="0" smtClean="0">
                <a:solidFill>
                  <a:schemeClr val="tx1"/>
                </a:solidFill>
                <a:effectLst/>
                <a:latin typeface="Arial" charset="0"/>
                <a:ea typeface="+mn-ea"/>
                <a:cs typeface="+mn-cs"/>
              </a:rPr>
              <a:t>来说，又代表了一个</a:t>
            </a:r>
            <a:r>
              <a:rPr kumimoji="1" lang="en-US" altLang="zh-CN" sz="1200" b="0" i="0" kern="1200" dirty="0" smtClean="0">
                <a:solidFill>
                  <a:schemeClr val="tx1"/>
                </a:solidFill>
                <a:effectLst/>
                <a:latin typeface="Arial" charset="0"/>
                <a:ea typeface="+mn-ea"/>
                <a:cs typeface="+mn-cs"/>
              </a:rPr>
              <a:t>web</a:t>
            </a:r>
            <a:r>
              <a:rPr kumimoji="1" lang="zh-CN" altLang="en-US" sz="1200" b="0" i="0" kern="1200" dirty="0" smtClean="0">
                <a:solidFill>
                  <a:schemeClr val="tx1"/>
                </a:solidFill>
                <a:effectLst/>
                <a:latin typeface="Arial" charset="0"/>
                <a:ea typeface="+mn-ea"/>
                <a:cs typeface="+mn-cs"/>
              </a:rPr>
              <a:t>应用，后面我们就会知道这两者的羁绊了。</a:t>
            </a:r>
            <a:endParaRPr kumimoji="1" lang="en-US" altLang="zh-CN" sz="1200" b="0" i="0" kern="1200" dirty="0" smtClean="0">
              <a:solidFill>
                <a:schemeClr val="tx1"/>
              </a:solidFill>
              <a:effectLst/>
              <a:latin typeface="Arial" charset="0"/>
              <a:ea typeface="+mn-ea"/>
              <a:cs typeface="+mn-cs"/>
            </a:endParaRPr>
          </a:p>
          <a:p>
            <a:endParaRPr kumimoji="1" lang="en-US" altLang="zh-CN" sz="1200" b="0" i="0" kern="1200" dirty="0" smtClean="0">
              <a:solidFill>
                <a:schemeClr val="tx1"/>
              </a:solidFill>
              <a:effectLst/>
              <a:latin typeface="Arial" charset="0"/>
              <a:ea typeface="+mn-ea"/>
              <a:cs typeface="+mn-cs"/>
            </a:endParaRPr>
          </a:p>
          <a:p>
            <a:r>
              <a:rPr kumimoji="1" lang="zh-CN" altLang="en-US" sz="1200" b="0" i="0" kern="1200" dirty="0" smtClean="0">
                <a:solidFill>
                  <a:schemeClr val="tx1"/>
                </a:solidFill>
                <a:effectLst/>
                <a:latin typeface="Arial" charset="0"/>
                <a:ea typeface="+mn-ea"/>
                <a:cs typeface="+mn-cs"/>
              </a:rPr>
              <a:t>使用</a:t>
            </a:r>
            <a:r>
              <a:rPr kumimoji="1" lang="en-US" altLang="zh-CN" sz="1200" b="0" i="0" kern="1200" dirty="0" smtClean="0">
                <a:solidFill>
                  <a:schemeClr val="tx1"/>
                </a:solidFill>
                <a:effectLst/>
                <a:latin typeface="Arial" charset="0"/>
                <a:ea typeface="+mn-ea"/>
                <a:cs typeface="+mn-cs"/>
              </a:rPr>
              <a:t>Tomcat</a:t>
            </a:r>
            <a:r>
              <a:rPr kumimoji="1" lang="zh-CN" altLang="en-US" sz="1200" b="0" i="0" kern="1200" dirty="0" smtClean="0">
                <a:solidFill>
                  <a:schemeClr val="tx1"/>
                </a:solidFill>
                <a:effectLst/>
                <a:latin typeface="Arial" charset="0"/>
                <a:ea typeface="+mn-ea"/>
                <a:cs typeface="+mn-cs"/>
              </a:rPr>
              <a:t>服务器内置的数据库连接池的局限在于，一是这个工程必须是</a:t>
            </a:r>
            <a:r>
              <a:rPr kumimoji="1" lang="en-US" altLang="zh-CN" sz="1200" b="0" i="0" kern="1200" dirty="0" smtClean="0">
                <a:solidFill>
                  <a:schemeClr val="tx1"/>
                </a:solidFill>
                <a:effectLst/>
                <a:latin typeface="Arial" charset="0"/>
                <a:ea typeface="+mn-ea"/>
                <a:cs typeface="+mn-cs"/>
              </a:rPr>
              <a:t>web</a:t>
            </a:r>
            <a:r>
              <a:rPr kumimoji="1" lang="zh-CN" altLang="en-US" sz="1200" b="0" i="0" kern="1200" dirty="0" smtClean="0">
                <a:solidFill>
                  <a:schemeClr val="tx1"/>
                </a:solidFill>
                <a:effectLst/>
                <a:latin typeface="Arial" charset="0"/>
                <a:ea typeface="+mn-ea"/>
                <a:cs typeface="+mn-cs"/>
              </a:rPr>
              <a:t>工程，而不能是一般的</a:t>
            </a:r>
            <a:r>
              <a:rPr kumimoji="1" lang="en-US" altLang="zh-CN" sz="1200" b="0" i="0" kern="1200" dirty="0" smtClean="0">
                <a:solidFill>
                  <a:schemeClr val="tx1"/>
                </a:solidFill>
                <a:effectLst/>
                <a:latin typeface="Arial" charset="0"/>
                <a:ea typeface="+mn-ea"/>
                <a:cs typeface="+mn-cs"/>
              </a:rPr>
              <a:t>Java</a:t>
            </a:r>
            <a:r>
              <a:rPr kumimoji="1" lang="zh-CN" altLang="en-US" sz="1200" b="0" i="0" kern="1200" dirty="0" smtClean="0">
                <a:solidFill>
                  <a:schemeClr val="tx1"/>
                </a:solidFill>
                <a:effectLst/>
                <a:latin typeface="Arial" charset="0"/>
                <a:ea typeface="+mn-ea"/>
                <a:cs typeface="+mn-cs"/>
              </a:rPr>
              <a:t>工程；二是我们必须在服务器启用之前就要将数据库连接池配置好，这就要看情况了，如果我们在启用</a:t>
            </a:r>
            <a:r>
              <a:rPr kumimoji="1" lang="en-US" altLang="zh-CN" sz="1200" b="0" i="0" kern="1200" dirty="0" smtClean="0">
                <a:solidFill>
                  <a:schemeClr val="tx1"/>
                </a:solidFill>
                <a:effectLst/>
                <a:latin typeface="Arial" charset="0"/>
                <a:ea typeface="+mn-ea"/>
                <a:cs typeface="+mn-cs"/>
              </a:rPr>
              <a:t>Tomcat</a:t>
            </a:r>
            <a:r>
              <a:rPr kumimoji="1" lang="zh-CN" altLang="en-US" sz="1200" b="0" i="0" kern="1200" dirty="0" smtClean="0">
                <a:solidFill>
                  <a:schemeClr val="tx1"/>
                </a:solidFill>
                <a:effectLst/>
                <a:latin typeface="Arial" charset="0"/>
                <a:ea typeface="+mn-ea"/>
                <a:cs typeface="+mn-cs"/>
              </a:rPr>
              <a:t>之前没配置数据库连接池的话，那么后面的</a:t>
            </a:r>
            <a:r>
              <a:rPr kumimoji="1" lang="en-US" altLang="zh-CN" sz="1200" b="0" i="0" kern="1200" dirty="0" smtClean="0">
                <a:solidFill>
                  <a:schemeClr val="tx1"/>
                </a:solidFill>
                <a:effectLst/>
                <a:latin typeface="Arial" charset="0"/>
                <a:ea typeface="+mn-ea"/>
                <a:cs typeface="+mn-cs"/>
              </a:rPr>
              <a:t>web</a:t>
            </a:r>
            <a:r>
              <a:rPr kumimoji="1" lang="zh-CN" altLang="en-US" sz="1200" b="0" i="0" kern="1200" dirty="0" smtClean="0">
                <a:solidFill>
                  <a:schemeClr val="tx1"/>
                </a:solidFill>
                <a:effectLst/>
                <a:latin typeface="Arial" charset="0"/>
                <a:ea typeface="+mn-ea"/>
                <a:cs typeface="+mn-cs"/>
              </a:rPr>
              <a:t>应用一般也就不会使用内置的数据库连接池了，毕竟一般服务器不会随便停用。其实要想使用</a:t>
            </a:r>
            <a:r>
              <a:rPr kumimoji="1" lang="en-US" altLang="zh-CN" sz="1200" b="0" i="0" kern="1200" dirty="0" smtClean="0">
                <a:solidFill>
                  <a:schemeClr val="tx1"/>
                </a:solidFill>
                <a:effectLst/>
                <a:latin typeface="Arial" charset="0"/>
                <a:ea typeface="+mn-ea"/>
                <a:cs typeface="+mn-cs"/>
              </a:rPr>
              <a:t>Tomcat</a:t>
            </a:r>
            <a:r>
              <a:rPr kumimoji="1" lang="zh-CN" altLang="en-US" sz="1200" b="0" i="0" kern="1200" dirty="0" smtClean="0">
                <a:solidFill>
                  <a:schemeClr val="tx1"/>
                </a:solidFill>
                <a:effectLst/>
                <a:latin typeface="Arial" charset="0"/>
                <a:ea typeface="+mn-ea"/>
                <a:cs typeface="+mn-cs"/>
              </a:rPr>
              <a:t>内置的数据库连接池，也很简单，就将数据库的驱动</a:t>
            </a:r>
            <a:r>
              <a:rPr kumimoji="1" lang="en-US" altLang="zh-CN" sz="1200" b="0" i="0" kern="1200" dirty="0" smtClean="0">
                <a:solidFill>
                  <a:schemeClr val="tx1"/>
                </a:solidFill>
                <a:effectLst/>
                <a:latin typeface="Arial" charset="0"/>
                <a:ea typeface="+mn-ea"/>
                <a:cs typeface="+mn-cs"/>
              </a:rPr>
              <a:t>jar</a:t>
            </a:r>
            <a:r>
              <a:rPr kumimoji="1" lang="zh-CN" altLang="en-US" sz="1200" b="0" i="0" kern="1200" dirty="0" smtClean="0">
                <a:solidFill>
                  <a:schemeClr val="tx1"/>
                </a:solidFill>
                <a:effectLst/>
                <a:latin typeface="Arial" charset="0"/>
                <a:ea typeface="+mn-ea"/>
                <a:cs typeface="+mn-cs"/>
              </a:rPr>
              <a:t>包</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例如</a:t>
            </a:r>
            <a:r>
              <a:rPr kumimoji="1" lang="en-US" altLang="zh-CN" sz="1200" b="0" i="0" kern="1200" dirty="0" smtClean="0">
                <a:solidFill>
                  <a:schemeClr val="tx1"/>
                </a:solidFill>
                <a:effectLst/>
                <a:latin typeface="Arial" charset="0"/>
                <a:ea typeface="+mn-ea"/>
                <a:cs typeface="+mn-cs"/>
              </a:rPr>
              <a:t>mysql-connector-java-5.1.37.jar)</a:t>
            </a:r>
            <a:r>
              <a:rPr kumimoji="1" lang="zh-CN" altLang="en-US" sz="1200" b="0" i="0" kern="1200" dirty="0" smtClean="0">
                <a:solidFill>
                  <a:schemeClr val="tx1"/>
                </a:solidFill>
                <a:effectLst/>
                <a:latin typeface="Arial" charset="0"/>
                <a:ea typeface="+mn-ea"/>
                <a:cs typeface="+mn-cs"/>
              </a:rPr>
              <a:t>放置在</a:t>
            </a:r>
            <a:r>
              <a:rPr kumimoji="1" lang="en-US" altLang="zh-CN" sz="1200" b="0" i="0" kern="1200" dirty="0" smtClean="0">
                <a:solidFill>
                  <a:schemeClr val="tx1"/>
                </a:solidFill>
                <a:effectLst/>
                <a:latin typeface="Arial" charset="0"/>
                <a:ea typeface="+mn-ea"/>
                <a:cs typeface="+mn-cs"/>
              </a:rPr>
              <a:t>Tomcat</a:t>
            </a:r>
            <a:r>
              <a:rPr kumimoji="1" lang="zh-CN" altLang="en-US" sz="1200" b="0" i="0" kern="1200" dirty="0" smtClean="0">
                <a:solidFill>
                  <a:schemeClr val="tx1"/>
                </a:solidFill>
                <a:effectLst/>
                <a:latin typeface="Arial" charset="0"/>
                <a:ea typeface="+mn-ea"/>
                <a:cs typeface="+mn-cs"/>
              </a:rPr>
              <a:t>的</a:t>
            </a:r>
            <a:r>
              <a:rPr kumimoji="1" lang="en-US" altLang="zh-CN" sz="1200" b="0" i="0" kern="1200" dirty="0" smtClean="0">
                <a:solidFill>
                  <a:schemeClr val="tx1"/>
                </a:solidFill>
                <a:effectLst/>
                <a:latin typeface="Arial" charset="0"/>
                <a:ea typeface="+mn-ea"/>
                <a:cs typeface="+mn-cs"/>
              </a:rPr>
              <a:t>【lib】</a:t>
            </a:r>
            <a:r>
              <a:rPr kumimoji="1" lang="zh-CN" altLang="en-US" sz="1200" b="0" i="0" kern="1200" dirty="0" smtClean="0">
                <a:solidFill>
                  <a:schemeClr val="tx1"/>
                </a:solidFill>
                <a:effectLst/>
                <a:latin typeface="Arial" charset="0"/>
                <a:ea typeface="+mn-ea"/>
                <a:cs typeface="+mn-cs"/>
              </a:rPr>
              <a:t>目录下。</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126</a:t>
            </a:fld>
            <a:endParaRPr lang="en-US" altLang="zh-CN"/>
          </a:p>
        </p:txBody>
      </p:sp>
    </p:spTree>
    <p:extLst>
      <p:ext uri="{BB962C8B-B14F-4D97-AF65-F5344CB8AC3E}">
        <p14:creationId xmlns:p14="http://schemas.microsoft.com/office/powerpoint/2010/main" val="34511695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&lt;context&gt;</a:t>
            </a:r>
            <a:r>
              <a:rPr lang="zh-CN" altLang="en-US" dirty="0" smtClean="0"/>
              <a:t>标签以及</a:t>
            </a:r>
            <a:r>
              <a:rPr lang="en-US" altLang="zh-CN" dirty="0" smtClean="0"/>
              <a:t>name</a:t>
            </a:r>
            <a:r>
              <a:rPr lang="zh-CN" altLang="en-US" dirty="0" smtClean="0"/>
              <a:t>和</a:t>
            </a:r>
            <a:r>
              <a:rPr lang="en-US" altLang="zh-CN" dirty="0" err="1" smtClean="0"/>
              <a:t>docBase</a:t>
            </a:r>
            <a:r>
              <a:rPr lang="zh-CN" altLang="en-US" dirty="0" smtClean="0"/>
              <a:t>属性</a:t>
            </a:r>
            <a:endParaRPr lang="en-US" altLang="zh-CN" dirty="0" smtClean="0"/>
          </a:p>
          <a:p>
            <a:r>
              <a:rPr kumimoji="1" lang="en-US" altLang="zh-CN" sz="1200" b="0" i="0" kern="1200" dirty="0" smtClean="0">
                <a:solidFill>
                  <a:schemeClr val="tx1"/>
                </a:solidFill>
                <a:effectLst/>
                <a:latin typeface="Arial" charset="0"/>
                <a:ea typeface="+mn-ea"/>
                <a:cs typeface="+mn-cs"/>
              </a:rPr>
              <a:t>path:</a:t>
            </a:r>
            <a:r>
              <a:rPr kumimoji="1" lang="zh-CN" altLang="en-US" sz="1200" b="0" i="0" kern="1200" dirty="0" smtClean="0">
                <a:solidFill>
                  <a:schemeClr val="tx1"/>
                </a:solidFill>
                <a:effectLst/>
                <a:latin typeface="Arial" charset="0"/>
                <a:ea typeface="+mn-ea"/>
                <a:cs typeface="+mn-cs"/>
              </a:rPr>
              <a:t>指定访问该</a:t>
            </a:r>
            <a:r>
              <a:rPr kumimoji="1" lang="en-US" altLang="zh-CN" sz="1200" b="0" i="0" kern="1200" dirty="0" smtClean="0">
                <a:solidFill>
                  <a:schemeClr val="tx1"/>
                </a:solidFill>
                <a:effectLst/>
                <a:latin typeface="Arial" charset="0"/>
                <a:ea typeface="+mn-ea"/>
                <a:cs typeface="+mn-cs"/>
              </a:rPr>
              <a:t>Web</a:t>
            </a:r>
            <a:r>
              <a:rPr kumimoji="1" lang="zh-CN" altLang="en-US" sz="1200" b="0" i="0" kern="1200" dirty="0" smtClean="0">
                <a:solidFill>
                  <a:schemeClr val="tx1"/>
                </a:solidFill>
                <a:effectLst/>
                <a:latin typeface="Arial" charset="0"/>
                <a:ea typeface="+mn-ea"/>
                <a:cs typeface="+mn-cs"/>
              </a:rPr>
              <a:t>应用的</a:t>
            </a:r>
            <a:r>
              <a:rPr kumimoji="1" lang="en-US" altLang="zh-CN" sz="1200" b="0" i="0" kern="1200" dirty="0" smtClean="0">
                <a:solidFill>
                  <a:schemeClr val="tx1"/>
                </a:solidFill>
                <a:effectLst/>
                <a:latin typeface="Arial" charset="0"/>
                <a:ea typeface="+mn-ea"/>
                <a:cs typeface="+mn-cs"/>
              </a:rPr>
              <a:t>URL</a:t>
            </a:r>
            <a:r>
              <a:rPr kumimoji="1" lang="zh-CN" altLang="en-US" sz="1200" b="0" i="0" kern="1200" dirty="0" smtClean="0">
                <a:solidFill>
                  <a:schemeClr val="tx1"/>
                </a:solidFill>
                <a:effectLst/>
                <a:latin typeface="Arial" charset="0"/>
                <a:ea typeface="+mn-ea"/>
                <a:cs typeface="+mn-cs"/>
              </a:rPr>
              <a:t>入口。 </a:t>
            </a:r>
          </a:p>
          <a:p>
            <a:r>
              <a:rPr kumimoji="1" lang="en-US" altLang="zh-CN" sz="1200" b="0" i="0" kern="1200" dirty="0" err="1" smtClean="0">
                <a:solidFill>
                  <a:schemeClr val="tx1"/>
                </a:solidFill>
                <a:effectLst/>
                <a:latin typeface="Arial" charset="0"/>
                <a:ea typeface="+mn-ea"/>
                <a:cs typeface="+mn-cs"/>
              </a:rPr>
              <a:t>docBase</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指定</a:t>
            </a:r>
            <a:r>
              <a:rPr kumimoji="1" lang="en-US" altLang="zh-CN" sz="1200" b="0" i="0" kern="1200" dirty="0" smtClean="0">
                <a:solidFill>
                  <a:schemeClr val="tx1"/>
                </a:solidFill>
                <a:effectLst/>
                <a:latin typeface="Arial" charset="0"/>
                <a:ea typeface="+mn-ea"/>
                <a:cs typeface="+mn-cs"/>
              </a:rPr>
              <a:t>Web</a:t>
            </a:r>
            <a:r>
              <a:rPr kumimoji="1" lang="zh-CN" altLang="en-US" sz="1200" b="0" i="0" kern="1200" dirty="0" smtClean="0">
                <a:solidFill>
                  <a:schemeClr val="tx1"/>
                </a:solidFill>
                <a:effectLst/>
                <a:latin typeface="Arial" charset="0"/>
                <a:ea typeface="+mn-ea"/>
                <a:cs typeface="+mn-cs"/>
              </a:rPr>
              <a:t>应用的文件路径，可以给定</a:t>
            </a:r>
            <a:r>
              <a:rPr kumimoji="1" lang="zh-CN" altLang="en-US" sz="1200" b="0" i="0" u="none" strike="noStrike" kern="1200" dirty="0" smtClean="0">
                <a:solidFill>
                  <a:schemeClr val="tx1"/>
                </a:solidFill>
                <a:effectLst/>
                <a:latin typeface="Arial" charset="0"/>
                <a:ea typeface="+mn-ea"/>
                <a:cs typeface="+mn-cs"/>
                <a:hlinkClick r:id="rId3"/>
              </a:rPr>
              <a:t>绝对路径</a:t>
            </a:r>
            <a:r>
              <a:rPr kumimoji="1" lang="zh-CN" altLang="en-US" sz="1200" b="0" i="0" kern="1200" dirty="0" smtClean="0">
                <a:solidFill>
                  <a:schemeClr val="tx1"/>
                </a:solidFill>
                <a:effectLst/>
                <a:latin typeface="Arial" charset="0"/>
                <a:ea typeface="+mn-ea"/>
                <a:cs typeface="+mn-cs"/>
              </a:rPr>
              <a:t>，也可以给定相对于</a:t>
            </a:r>
            <a:r>
              <a:rPr kumimoji="1" lang="en-US" altLang="zh-CN" sz="1200" b="0" i="0" kern="1200" dirty="0" smtClean="0">
                <a:solidFill>
                  <a:schemeClr val="tx1"/>
                </a:solidFill>
                <a:effectLst/>
                <a:latin typeface="Arial" charset="0"/>
                <a:ea typeface="+mn-ea"/>
                <a:cs typeface="+mn-cs"/>
              </a:rPr>
              <a:t>&lt;Host&gt;</a:t>
            </a:r>
            <a:r>
              <a:rPr kumimoji="1" lang="zh-CN" altLang="en-US" sz="1200" b="0" i="0" kern="1200" dirty="0" smtClean="0">
                <a:solidFill>
                  <a:schemeClr val="tx1"/>
                </a:solidFill>
                <a:effectLst/>
                <a:latin typeface="Arial" charset="0"/>
                <a:ea typeface="+mn-ea"/>
                <a:cs typeface="+mn-cs"/>
              </a:rPr>
              <a:t>的</a:t>
            </a:r>
            <a:r>
              <a:rPr kumimoji="1" lang="en-US" altLang="zh-CN" sz="1200" b="0" i="0" kern="1200" dirty="0" err="1" smtClean="0">
                <a:solidFill>
                  <a:schemeClr val="tx1"/>
                </a:solidFill>
                <a:effectLst/>
                <a:latin typeface="Arial" charset="0"/>
                <a:ea typeface="+mn-ea"/>
                <a:cs typeface="+mn-cs"/>
              </a:rPr>
              <a:t>appBase</a:t>
            </a:r>
            <a:r>
              <a:rPr kumimoji="1" lang="zh-CN" altLang="en-US" sz="1200" b="0" i="0" kern="1200" dirty="0" smtClean="0">
                <a:solidFill>
                  <a:schemeClr val="tx1"/>
                </a:solidFill>
                <a:effectLst/>
                <a:latin typeface="Arial" charset="0"/>
                <a:ea typeface="+mn-ea"/>
                <a:cs typeface="+mn-cs"/>
              </a:rPr>
              <a:t>属性的</a:t>
            </a:r>
            <a:r>
              <a:rPr kumimoji="1" lang="zh-CN" altLang="en-US" sz="1200" b="0" i="0" u="none" strike="noStrike" kern="1200" dirty="0" smtClean="0">
                <a:solidFill>
                  <a:schemeClr val="tx1"/>
                </a:solidFill>
                <a:effectLst/>
                <a:latin typeface="Arial" charset="0"/>
                <a:ea typeface="+mn-ea"/>
                <a:cs typeface="+mn-cs"/>
                <a:hlinkClick r:id="rId4"/>
              </a:rPr>
              <a:t>相对路径</a:t>
            </a:r>
            <a:r>
              <a:rPr kumimoji="1" lang="zh-CN" altLang="en-US" sz="1200" b="0" i="0" kern="1200" dirty="0" smtClean="0">
                <a:solidFill>
                  <a:schemeClr val="tx1"/>
                </a:solidFill>
                <a:effectLst/>
                <a:latin typeface="Arial" charset="0"/>
                <a:ea typeface="+mn-ea"/>
                <a:cs typeface="+mn-cs"/>
              </a:rPr>
              <a:t>，如果</a:t>
            </a:r>
            <a:r>
              <a:rPr kumimoji="1" lang="en-US" altLang="zh-CN" sz="1200" b="0" i="0" kern="1200" dirty="0" smtClean="0">
                <a:solidFill>
                  <a:schemeClr val="tx1"/>
                </a:solidFill>
                <a:effectLst/>
                <a:latin typeface="Arial" charset="0"/>
                <a:ea typeface="+mn-ea"/>
                <a:cs typeface="+mn-cs"/>
              </a:rPr>
              <a:t>Web</a:t>
            </a:r>
            <a:r>
              <a:rPr kumimoji="1" lang="zh-CN" altLang="en-US" sz="1200" b="0" i="0" kern="1200" dirty="0" smtClean="0">
                <a:solidFill>
                  <a:schemeClr val="tx1"/>
                </a:solidFill>
                <a:effectLst/>
                <a:latin typeface="Arial" charset="0"/>
                <a:ea typeface="+mn-ea"/>
                <a:cs typeface="+mn-cs"/>
              </a:rPr>
              <a:t>应用采用开放目录结构，则指定</a:t>
            </a:r>
            <a:r>
              <a:rPr kumimoji="1" lang="en-US" altLang="zh-CN" sz="1200" b="0" i="0" kern="1200" dirty="0" smtClean="0">
                <a:solidFill>
                  <a:schemeClr val="tx1"/>
                </a:solidFill>
                <a:effectLst/>
                <a:latin typeface="Arial" charset="0"/>
                <a:ea typeface="+mn-ea"/>
                <a:cs typeface="+mn-cs"/>
              </a:rPr>
              <a:t>Web</a:t>
            </a:r>
            <a:r>
              <a:rPr kumimoji="1" lang="zh-CN" altLang="en-US" sz="1200" b="0" i="0" kern="1200" dirty="0" smtClean="0">
                <a:solidFill>
                  <a:schemeClr val="tx1"/>
                </a:solidFill>
                <a:effectLst/>
                <a:latin typeface="Arial" charset="0"/>
                <a:ea typeface="+mn-ea"/>
                <a:cs typeface="+mn-cs"/>
              </a:rPr>
              <a:t>应用的根目录，如果</a:t>
            </a:r>
            <a:r>
              <a:rPr kumimoji="1" lang="en-US" altLang="zh-CN" sz="1200" b="0" i="0" kern="1200" dirty="0" smtClean="0">
                <a:solidFill>
                  <a:schemeClr val="tx1"/>
                </a:solidFill>
                <a:effectLst/>
                <a:latin typeface="Arial" charset="0"/>
                <a:ea typeface="+mn-ea"/>
                <a:cs typeface="+mn-cs"/>
              </a:rPr>
              <a:t>Web</a:t>
            </a:r>
            <a:r>
              <a:rPr kumimoji="1" lang="zh-CN" altLang="en-US" sz="1200" b="0" i="0" kern="1200" dirty="0" smtClean="0">
                <a:solidFill>
                  <a:schemeClr val="tx1"/>
                </a:solidFill>
                <a:effectLst/>
                <a:latin typeface="Arial" charset="0"/>
                <a:ea typeface="+mn-ea"/>
                <a:cs typeface="+mn-cs"/>
              </a:rPr>
              <a:t>应用是个</a:t>
            </a:r>
            <a:r>
              <a:rPr kumimoji="1" lang="en-US" altLang="zh-CN" sz="1200" b="0" i="0" kern="1200" dirty="0" smtClean="0">
                <a:solidFill>
                  <a:schemeClr val="tx1"/>
                </a:solidFill>
                <a:effectLst/>
                <a:latin typeface="Arial" charset="0"/>
                <a:ea typeface="+mn-ea"/>
                <a:cs typeface="+mn-cs"/>
              </a:rPr>
              <a:t>war</a:t>
            </a:r>
            <a:r>
              <a:rPr kumimoji="1" lang="zh-CN" altLang="en-US" sz="1200" b="0" i="0" kern="1200" dirty="0" smtClean="0">
                <a:solidFill>
                  <a:schemeClr val="tx1"/>
                </a:solidFill>
                <a:effectLst/>
                <a:latin typeface="Arial" charset="0"/>
                <a:ea typeface="+mn-ea"/>
                <a:cs typeface="+mn-cs"/>
              </a:rPr>
              <a:t>文件，则指定</a:t>
            </a:r>
            <a:r>
              <a:rPr kumimoji="1" lang="en-US" altLang="zh-CN" sz="1200" b="0" i="0" kern="1200" dirty="0" smtClean="0">
                <a:solidFill>
                  <a:schemeClr val="tx1"/>
                </a:solidFill>
                <a:effectLst/>
                <a:latin typeface="Arial" charset="0"/>
                <a:ea typeface="+mn-ea"/>
                <a:cs typeface="+mn-cs"/>
              </a:rPr>
              <a:t>war</a:t>
            </a:r>
            <a:r>
              <a:rPr kumimoji="1" lang="zh-CN" altLang="en-US" sz="1200" b="0" i="0" kern="1200" dirty="0" smtClean="0">
                <a:solidFill>
                  <a:schemeClr val="tx1"/>
                </a:solidFill>
                <a:effectLst/>
                <a:latin typeface="Arial" charset="0"/>
                <a:ea typeface="+mn-ea"/>
                <a:cs typeface="+mn-cs"/>
              </a:rPr>
              <a:t>文件的路径。</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指定项目所在地址</a:t>
            </a:r>
            <a:r>
              <a:rPr kumimoji="1" lang="en-US" altLang="zh-CN" sz="1200" b="0" i="0" kern="1200" dirty="0" smtClean="0">
                <a:solidFill>
                  <a:schemeClr val="tx1"/>
                </a:solidFill>
                <a:effectLst/>
                <a:latin typeface="Arial" charset="0"/>
                <a:ea typeface="+mn-ea"/>
                <a:cs typeface="+mn-cs"/>
              </a:rPr>
              <a:t>) </a:t>
            </a:r>
          </a:p>
          <a:p>
            <a:r>
              <a:rPr kumimoji="1" lang="en-US" altLang="zh-CN" sz="1200" b="0" i="0" kern="1200" dirty="0" smtClean="0">
                <a:solidFill>
                  <a:schemeClr val="tx1"/>
                </a:solidFill>
                <a:effectLst/>
                <a:latin typeface="Arial" charset="0"/>
                <a:ea typeface="+mn-ea"/>
                <a:cs typeface="+mn-cs"/>
              </a:rPr>
              <a:t>reloadable:</a:t>
            </a:r>
            <a:r>
              <a:rPr kumimoji="1" lang="zh-CN" altLang="en-US" sz="1200" b="0" i="0" kern="1200" dirty="0" smtClean="0">
                <a:solidFill>
                  <a:schemeClr val="tx1"/>
                </a:solidFill>
                <a:effectLst/>
                <a:latin typeface="Arial" charset="0"/>
                <a:ea typeface="+mn-ea"/>
                <a:cs typeface="+mn-cs"/>
              </a:rPr>
              <a:t>如果这个属性设为</a:t>
            </a:r>
            <a:r>
              <a:rPr kumimoji="1" lang="en-US" altLang="zh-CN" sz="1200" b="0" i="0" kern="1200" dirty="0" smtClean="0">
                <a:solidFill>
                  <a:schemeClr val="tx1"/>
                </a:solidFill>
                <a:effectLst/>
                <a:latin typeface="Arial" charset="0"/>
                <a:ea typeface="+mn-ea"/>
                <a:cs typeface="+mn-cs"/>
              </a:rPr>
              <a:t>true</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tomcat</a:t>
            </a:r>
            <a:r>
              <a:rPr kumimoji="1" lang="zh-CN" altLang="en-US" sz="1200" b="0" i="0" kern="1200" dirty="0" smtClean="0">
                <a:solidFill>
                  <a:schemeClr val="tx1"/>
                </a:solidFill>
                <a:effectLst/>
                <a:latin typeface="Arial" charset="0"/>
                <a:ea typeface="+mn-ea"/>
                <a:cs typeface="+mn-cs"/>
              </a:rPr>
              <a:t>服务器在运行状态下会监视在</a:t>
            </a:r>
            <a:r>
              <a:rPr kumimoji="1" lang="en-US" altLang="zh-CN" sz="1200" b="0" i="0" u="none" strike="noStrike" kern="1200" dirty="0" smtClean="0">
                <a:solidFill>
                  <a:schemeClr val="tx1"/>
                </a:solidFill>
                <a:effectLst/>
                <a:latin typeface="Arial" charset="0"/>
                <a:ea typeface="+mn-ea"/>
                <a:cs typeface="+mn-cs"/>
                <a:hlinkClick r:id="rId5"/>
              </a:rPr>
              <a:t>WEB-INF</a:t>
            </a:r>
            <a:r>
              <a:rPr kumimoji="1" lang="en-US" altLang="zh-CN" sz="1200" b="0" i="0" kern="1200" dirty="0" smtClean="0">
                <a:solidFill>
                  <a:schemeClr val="tx1"/>
                </a:solidFill>
                <a:effectLst/>
                <a:latin typeface="Arial" charset="0"/>
                <a:ea typeface="+mn-ea"/>
                <a:cs typeface="+mn-cs"/>
              </a:rPr>
              <a:t>/classes</a:t>
            </a:r>
            <a:r>
              <a:rPr kumimoji="1" lang="zh-CN" altLang="en-US" sz="1200" b="0" i="0" kern="1200" dirty="0" smtClean="0">
                <a:solidFill>
                  <a:schemeClr val="tx1"/>
                </a:solidFill>
                <a:effectLst/>
                <a:latin typeface="Arial" charset="0"/>
                <a:ea typeface="+mn-ea"/>
                <a:cs typeface="+mn-cs"/>
              </a:rPr>
              <a:t>和</a:t>
            </a:r>
            <a:r>
              <a:rPr kumimoji="1" lang="en-US" altLang="zh-CN" sz="1200" b="0" i="0" u="none" strike="noStrike" kern="1200" dirty="0" smtClean="0">
                <a:solidFill>
                  <a:schemeClr val="tx1"/>
                </a:solidFill>
                <a:effectLst/>
                <a:latin typeface="Arial" charset="0"/>
                <a:ea typeface="+mn-ea"/>
                <a:cs typeface="+mn-cs"/>
                <a:hlinkClick r:id="rId5"/>
              </a:rPr>
              <a:t>WEB-INF</a:t>
            </a:r>
            <a:r>
              <a:rPr kumimoji="1" lang="en-US" altLang="zh-CN" sz="1200" b="0" i="0" kern="1200" dirty="0" smtClean="0">
                <a:solidFill>
                  <a:schemeClr val="tx1"/>
                </a:solidFill>
                <a:effectLst/>
                <a:latin typeface="Arial" charset="0"/>
                <a:ea typeface="+mn-ea"/>
                <a:cs typeface="+mn-cs"/>
              </a:rPr>
              <a:t>/lib</a:t>
            </a:r>
            <a:r>
              <a:rPr kumimoji="1" lang="zh-CN" altLang="en-US" sz="1200" b="0" i="0" kern="1200" dirty="0" smtClean="0">
                <a:solidFill>
                  <a:schemeClr val="tx1"/>
                </a:solidFill>
                <a:effectLst/>
                <a:latin typeface="Arial" charset="0"/>
                <a:ea typeface="+mn-ea"/>
                <a:cs typeface="+mn-cs"/>
              </a:rPr>
              <a:t>目录下</a:t>
            </a:r>
            <a:r>
              <a:rPr kumimoji="1" lang="en-US" altLang="zh-CN" sz="1200" b="0" i="0" u="none" strike="noStrike" kern="1200" dirty="0" smtClean="0">
                <a:solidFill>
                  <a:schemeClr val="tx1"/>
                </a:solidFill>
                <a:effectLst/>
                <a:latin typeface="Arial" charset="0"/>
                <a:ea typeface="+mn-ea"/>
                <a:cs typeface="+mn-cs"/>
                <a:hlinkClick r:id="rId6"/>
              </a:rPr>
              <a:t>class</a:t>
            </a:r>
            <a:r>
              <a:rPr kumimoji="1" lang="zh-CN" altLang="en-US" sz="1200" b="0" i="0" u="none" strike="noStrike" kern="1200" dirty="0" smtClean="0">
                <a:solidFill>
                  <a:schemeClr val="tx1"/>
                </a:solidFill>
                <a:effectLst/>
                <a:latin typeface="Arial" charset="0"/>
                <a:ea typeface="+mn-ea"/>
                <a:cs typeface="+mn-cs"/>
                <a:hlinkClick r:id="rId6"/>
              </a:rPr>
              <a:t>文件</a:t>
            </a:r>
            <a:r>
              <a:rPr kumimoji="1" lang="zh-CN" altLang="en-US" sz="1200" b="0" i="0" kern="1200" dirty="0" smtClean="0">
                <a:solidFill>
                  <a:schemeClr val="tx1"/>
                </a:solidFill>
                <a:effectLst/>
                <a:latin typeface="Arial" charset="0"/>
                <a:ea typeface="+mn-ea"/>
                <a:cs typeface="+mn-cs"/>
              </a:rPr>
              <a:t>的改动，如果监测到有</a:t>
            </a:r>
            <a:r>
              <a:rPr kumimoji="1" lang="en-US" altLang="zh-CN" sz="1200" b="0" i="0" u="none" strike="noStrike" kern="1200" dirty="0" smtClean="0">
                <a:solidFill>
                  <a:schemeClr val="tx1"/>
                </a:solidFill>
                <a:effectLst/>
                <a:latin typeface="Arial" charset="0"/>
                <a:ea typeface="+mn-ea"/>
                <a:cs typeface="+mn-cs"/>
                <a:hlinkClick r:id="rId6"/>
              </a:rPr>
              <a:t>class</a:t>
            </a:r>
            <a:r>
              <a:rPr kumimoji="1" lang="zh-CN" altLang="en-US" sz="1200" b="0" i="0" u="none" strike="noStrike" kern="1200" dirty="0" smtClean="0">
                <a:solidFill>
                  <a:schemeClr val="tx1"/>
                </a:solidFill>
                <a:effectLst/>
                <a:latin typeface="Arial" charset="0"/>
                <a:ea typeface="+mn-ea"/>
                <a:cs typeface="+mn-cs"/>
                <a:hlinkClick r:id="rId6"/>
              </a:rPr>
              <a:t>文件</a:t>
            </a:r>
            <a:r>
              <a:rPr kumimoji="1" lang="zh-CN" altLang="en-US" sz="1200" b="0" i="0" kern="1200" dirty="0" smtClean="0">
                <a:solidFill>
                  <a:schemeClr val="tx1"/>
                </a:solidFill>
                <a:effectLst/>
                <a:latin typeface="Arial" charset="0"/>
                <a:ea typeface="+mn-ea"/>
                <a:cs typeface="+mn-cs"/>
              </a:rPr>
              <a:t>被更新的，服务器会自动重新加载</a:t>
            </a:r>
            <a:r>
              <a:rPr kumimoji="1" lang="en-US" altLang="zh-CN" sz="1200" b="0" i="0" kern="1200" dirty="0" smtClean="0">
                <a:solidFill>
                  <a:schemeClr val="tx1"/>
                </a:solidFill>
                <a:effectLst/>
                <a:latin typeface="Arial" charset="0"/>
                <a:ea typeface="+mn-ea"/>
                <a:cs typeface="+mn-cs"/>
              </a:rPr>
              <a:t>Web</a:t>
            </a:r>
            <a:r>
              <a:rPr kumimoji="1" lang="zh-CN" altLang="en-US" sz="1200" b="0" i="0" kern="1200" dirty="0" smtClean="0">
                <a:solidFill>
                  <a:schemeClr val="tx1"/>
                </a:solidFill>
                <a:effectLst/>
                <a:latin typeface="Arial" charset="0"/>
                <a:ea typeface="+mn-ea"/>
                <a:cs typeface="+mn-cs"/>
              </a:rPr>
              <a:t>应用。</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127</a:t>
            </a:fld>
            <a:endParaRPr lang="en-US" altLang="zh-CN"/>
          </a:p>
        </p:txBody>
      </p:sp>
    </p:spTree>
    <p:extLst>
      <p:ext uri="{BB962C8B-B14F-4D97-AF65-F5344CB8AC3E}">
        <p14:creationId xmlns:p14="http://schemas.microsoft.com/office/powerpoint/2010/main" val="24152952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Arial" charset="0"/>
                <a:ea typeface="+mn-ea"/>
                <a:cs typeface="+mn-cs"/>
              </a:rPr>
              <a:t>其中</a:t>
            </a:r>
            <a:r>
              <a:rPr kumimoji="1" lang="en-US" altLang="zh-CN" sz="1200" b="0" i="0" kern="1200" dirty="0" smtClean="0">
                <a:solidFill>
                  <a:schemeClr val="tx1"/>
                </a:solidFill>
                <a:effectLst/>
                <a:latin typeface="Arial" charset="0"/>
                <a:ea typeface="+mn-ea"/>
                <a:cs typeface="+mn-cs"/>
              </a:rPr>
              <a:t>res-ref-name</a:t>
            </a:r>
            <a:r>
              <a:rPr kumimoji="1" lang="zh-CN" altLang="en-US" sz="1200" b="0" i="0" kern="1200" dirty="0" smtClean="0">
                <a:solidFill>
                  <a:schemeClr val="tx1"/>
                </a:solidFill>
                <a:effectLst/>
                <a:latin typeface="Arial" charset="0"/>
                <a:ea typeface="+mn-ea"/>
                <a:cs typeface="+mn-cs"/>
              </a:rPr>
              <a:t>值要和</a:t>
            </a:r>
            <a:r>
              <a:rPr kumimoji="1" lang="en-US" altLang="zh-CN" sz="1200" b="0" i="0" kern="1200" dirty="0" smtClean="0">
                <a:solidFill>
                  <a:schemeClr val="tx1"/>
                </a:solidFill>
                <a:effectLst/>
                <a:latin typeface="Arial" charset="0"/>
                <a:ea typeface="+mn-ea"/>
                <a:cs typeface="+mn-cs"/>
              </a:rPr>
              <a:t>context.xml</a:t>
            </a:r>
            <a:r>
              <a:rPr kumimoji="1" lang="zh-CN" altLang="en-US" sz="1200" b="0" i="0" kern="1200" dirty="0" smtClean="0">
                <a:solidFill>
                  <a:schemeClr val="tx1"/>
                </a:solidFill>
                <a:effectLst/>
                <a:latin typeface="Arial" charset="0"/>
                <a:ea typeface="+mn-ea"/>
                <a:cs typeface="+mn-cs"/>
              </a:rPr>
              <a:t>的</a:t>
            </a:r>
            <a:r>
              <a:rPr kumimoji="1" lang="en-US" altLang="zh-CN" sz="1200" b="0" i="0" kern="1200" dirty="0" smtClean="0">
                <a:solidFill>
                  <a:schemeClr val="tx1"/>
                </a:solidFill>
                <a:effectLst/>
                <a:latin typeface="Arial" charset="0"/>
                <a:ea typeface="+mn-ea"/>
                <a:cs typeface="+mn-cs"/>
              </a:rPr>
              <a:t>name</a:t>
            </a:r>
            <a:r>
              <a:rPr kumimoji="1" lang="zh-CN" altLang="en-US" sz="1200" b="0" i="0" kern="1200" dirty="0" smtClean="0">
                <a:solidFill>
                  <a:schemeClr val="tx1"/>
                </a:solidFill>
                <a:effectLst/>
                <a:latin typeface="Arial" charset="0"/>
                <a:ea typeface="+mn-ea"/>
                <a:cs typeface="+mn-cs"/>
              </a:rPr>
              <a:t>值一致。</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128</a:t>
            </a:fld>
            <a:endParaRPr lang="en-US" altLang="zh-CN"/>
          </a:p>
        </p:txBody>
      </p:sp>
    </p:spTree>
    <p:extLst>
      <p:ext uri="{BB962C8B-B14F-4D97-AF65-F5344CB8AC3E}">
        <p14:creationId xmlns:p14="http://schemas.microsoft.com/office/powerpoint/2010/main" val="17311909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dirty="0" smtClean="0"/>
              <a:t>注意：</a:t>
            </a:r>
            <a:endParaRPr lang="en-US" altLang="zh-CN" dirty="0" smtClean="0"/>
          </a:p>
          <a:p>
            <a:pPr marL="171450" indent="-171450">
              <a:buFont typeface="Arial" panose="020B0604020202020204" pitchFamily="34" charset="0"/>
              <a:buChar char="•"/>
            </a:pPr>
            <a:r>
              <a:rPr lang="zh-CN" altLang="en-US" dirty="0" smtClean="0"/>
              <a:t>此方法是做服务器的全局设置，要先将</a:t>
            </a:r>
            <a:r>
              <a:rPr lang="en-US" altLang="zh-CN" dirty="0" smtClean="0"/>
              <a:t>mysql-connector-java-*.jar</a:t>
            </a:r>
            <a:r>
              <a:rPr lang="zh-CN" altLang="en-US" dirty="0" smtClean="0"/>
              <a:t>包放到</a:t>
            </a:r>
            <a:r>
              <a:rPr lang="en-US" altLang="zh-CN" dirty="0" smtClean="0"/>
              <a:t>\tomcat\lib</a:t>
            </a:r>
            <a:r>
              <a:rPr lang="zh-CN" altLang="en-US" dirty="0" smtClean="0"/>
              <a:t>中</a:t>
            </a:r>
            <a:endParaRPr lang="en-US" altLang="zh-CN" dirty="0" smtClean="0"/>
          </a:p>
          <a:p>
            <a:pPr marL="171450" indent="-171450">
              <a:buFont typeface="Arial" panose="020B0604020202020204" pitchFamily="34" charset="0"/>
              <a:buChar char="•"/>
            </a:pPr>
            <a:r>
              <a:rPr lang="zh-CN" altLang="en-US" dirty="0" smtClean="0"/>
              <a:t>如果只对该应用程序做设置，配置代码放在</a:t>
            </a:r>
            <a:r>
              <a:rPr lang="zh-CN" altLang="en-US" sz="1200" dirty="0" smtClean="0">
                <a:latin typeface="+mn-ea"/>
              </a:rPr>
              <a:t>修改项目工程目录下 </a:t>
            </a:r>
            <a:r>
              <a:rPr lang="en-US" altLang="zh-CN" sz="1200" dirty="0" err="1" smtClean="0">
                <a:latin typeface="+mn-ea"/>
              </a:rPr>
              <a:t>WebRoot</a:t>
            </a:r>
            <a:r>
              <a:rPr lang="en-US" altLang="zh-CN" sz="1200" dirty="0" smtClean="0">
                <a:latin typeface="+mn-ea"/>
              </a:rPr>
              <a:t>/</a:t>
            </a:r>
            <a:r>
              <a:rPr lang="en-US" altLang="zh-CN" dirty="0" smtClean="0"/>
              <a:t>META-INF/</a:t>
            </a:r>
            <a:r>
              <a:rPr lang="en-US" altLang="zh-CN" sz="1200" dirty="0" smtClean="0">
                <a:latin typeface="+mn-ea"/>
              </a:rPr>
              <a:t>context.xml</a:t>
            </a:r>
            <a:r>
              <a:rPr lang="zh-CN" altLang="en-US" dirty="0" smtClean="0"/>
              <a:t>中</a:t>
            </a:r>
            <a:endParaRPr lang="en-US" altLang="zh-CN" dirty="0" smtClean="0"/>
          </a:p>
          <a:p>
            <a:pPr marL="171450" indent="-171450">
              <a:buFont typeface="Arial" panose="020B0604020202020204" pitchFamily="34" charset="0"/>
              <a:buChar char="•"/>
            </a:pPr>
            <a:r>
              <a:rPr lang="en-US" altLang="zh-CN" dirty="0" err="1" smtClean="0"/>
              <a:t>maxIdle</a:t>
            </a:r>
            <a:r>
              <a:rPr lang="en-US" altLang="zh-CN" baseline="0" dirty="0" smtClean="0"/>
              <a:t> </a:t>
            </a:r>
            <a:r>
              <a:rPr lang="zh-CN" altLang="en-US" baseline="0" dirty="0" smtClean="0"/>
              <a:t>最大闲置连接数  </a:t>
            </a:r>
            <a:endParaRPr lang="en-US" altLang="zh-CN" baseline="0" dirty="0" smtClean="0"/>
          </a:p>
          <a:p>
            <a:pPr marL="171450" indent="-171450">
              <a:buFont typeface="Arial" panose="020B0604020202020204" pitchFamily="34" charset="0"/>
              <a:buChar char="•"/>
            </a:pPr>
            <a:r>
              <a:rPr lang="en-US" altLang="zh-CN" baseline="0" dirty="0" err="1" smtClean="0"/>
              <a:t>Initsize</a:t>
            </a:r>
            <a:r>
              <a:rPr lang="en-US" altLang="zh-CN" baseline="0" dirty="0" smtClean="0"/>
              <a:t>  </a:t>
            </a:r>
            <a:r>
              <a:rPr lang="zh-CN" altLang="en-US" baseline="0" dirty="0" smtClean="0"/>
              <a:t>初始连接数</a:t>
            </a:r>
            <a:endParaRPr lang="en-US" altLang="zh-CN" baseline="0" dirty="0" smtClean="0"/>
          </a:p>
          <a:p>
            <a:pPr marL="171450" indent="-171450">
              <a:buFont typeface="Arial" panose="020B0604020202020204" pitchFamily="34" charset="0"/>
              <a:buChar char="•"/>
            </a:pPr>
            <a:r>
              <a:rPr lang="en-US" altLang="zh-CN" baseline="0" dirty="0" smtClean="0"/>
              <a:t>Context </a:t>
            </a:r>
            <a:r>
              <a:rPr lang="zh-CN" altLang="en-US" baseline="0" dirty="0" smtClean="0"/>
              <a:t>一定要注意大小写</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130</a:t>
            </a:fld>
            <a:endParaRPr lang="en-US" altLang="zh-CN"/>
          </a:p>
        </p:txBody>
      </p:sp>
    </p:spTree>
    <p:extLst>
      <p:ext uri="{BB962C8B-B14F-4D97-AF65-F5344CB8AC3E}">
        <p14:creationId xmlns:p14="http://schemas.microsoft.com/office/powerpoint/2010/main" val="2742897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ts val="0"/>
              </a:spcBef>
              <a:spcAft>
                <a:spcPct val="0"/>
              </a:spcAft>
              <a:buClrTx/>
              <a:buSzTx/>
              <a:buFont typeface="Arial" pitchFamily="34" charset="0"/>
              <a:buChar char="•"/>
              <a:tabLst/>
              <a:defRPr/>
            </a:pPr>
            <a:r>
              <a:rPr lang="zh-CN" altLang="en-US" sz="1200" dirty="0" smtClean="0">
                <a:latin typeface="+mn-ea"/>
              </a:rPr>
              <a:t>浮点型在存储同样范围的值时，通常比</a:t>
            </a:r>
            <a:r>
              <a:rPr lang="en-US" altLang="zh-CN" sz="1200" dirty="0" smtClean="0">
                <a:latin typeface="+mn-ea"/>
              </a:rPr>
              <a:t>decimal</a:t>
            </a:r>
            <a:r>
              <a:rPr lang="zh-CN" altLang="en-US" sz="1200" dirty="0" smtClean="0">
                <a:latin typeface="+mn-ea"/>
              </a:rPr>
              <a:t>使用更少的空间。</a:t>
            </a:r>
            <a:endParaRPr lang="en-US" altLang="zh-CN" sz="1200" dirty="0" smtClean="0">
              <a:latin typeface="+mn-ea"/>
            </a:endParaRPr>
          </a:p>
          <a:p>
            <a:pPr marL="171450" marR="0" indent="-171450" algn="l" defTabSz="914400" rtl="0" eaLnBrk="0" fontAlgn="base" latinLnBrk="0" hangingPunct="0">
              <a:lnSpc>
                <a:spcPct val="100000"/>
              </a:lnSpc>
              <a:spcBef>
                <a:spcPts val="0"/>
              </a:spcBef>
              <a:spcAft>
                <a:spcPct val="0"/>
              </a:spcAft>
              <a:buClrTx/>
              <a:buSzTx/>
              <a:buFont typeface="Arial" pitchFamily="34" charset="0"/>
              <a:buChar char="•"/>
              <a:tabLst/>
              <a:defRPr/>
            </a:pPr>
            <a:r>
              <a:rPr lang="zh-CN" altLang="en-US" sz="1200" dirty="0" smtClean="0">
                <a:latin typeface="+mn-ea"/>
              </a:rPr>
              <a:t>定点型需要额外的空间和计算开销，所以一般只在对小数进行精确计算时</a:t>
            </a:r>
            <a:r>
              <a:rPr lang="en-US" altLang="zh-CN" sz="1200" dirty="0" smtClean="0">
                <a:latin typeface="+mn-ea"/>
              </a:rPr>
              <a:t>(</a:t>
            </a:r>
            <a:r>
              <a:rPr lang="zh-CN" altLang="en-US" sz="1200" dirty="0" smtClean="0">
                <a:latin typeface="+mn-ea"/>
              </a:rPr>
              <a:t>如财务运算</a:t>
            </a:r>
            <a:r>
              <a:rPr lang="en-US" altLang="zh-CN" sz="1200" dirty="0" smtClean="0">
                <a:latin typeface="+mn-ea"/>
              </a:rPr>
              <a:t>)</a:t>
            </a:r>
            <a:r>
              <a:rPr lang="zh-CN" altLang="en-US" sz="1200" dirty="0" smtClean="0">
                <a:latin typeface="+mn-ea"/>
              </a:rPr>
              <a:t>才使用。</a:t>
            </a:r>
            <a:endParaRPr lang="en-US" altLang="zh-CN" sz="1200" dirty="0" smtClean="0">
              <a:latin typeface="+mn-ea"/>
            </a:endParaRPr>
          </a:p>
          <a:p>
            <a:pPr marL="171450" marR="0" indent="-171450" algn="l" defTabSz="914400" rtl="0" eaLnBrk="0" fontAlgn="base" latinLnBrk="0" hangingPunct="0">
              <a:lnSpc>
                <a:spcPct val="100000"/>
              </a:lnSpc>
              <a:spcBef>
                <a:spcPts val="0"/>
              </a:spcBef>
              <a:spcAft>
                <a:spcPct val="0"/>
              </a:spcAft>
              <a:buClrTx/>
              <a:buSzTx/>
              <a:buFont typeface="Arial" pitchFamily="34" charset="0"/>
              <a:buChar char="•"/>
              <a:tabLst/>
              <a:defRPr/>
            </a:pPr>
            <a:r>
              <a:rPr lang="zh-CN" altLang="en-US" sz="1200" dirty="0" smtClean="0">
                <a:latin typeface="+mn-ea"/>
              </a:rPr>
              <a:t>在数据量比较大的时候，可以考虑使用</a:t>
            </a:r>
            <a:r>
              <a:rPr lang="en-US" altLang="zh-CN" sz="1200" dirty="0" err="1" smtClean="0">
                <a:latin typeface="+mn-ea"/>
              </a:rPr>
              <a:t>bigint</a:t>
            </a:r>
            <a:r>
              <a:rPr lang="zh-CN" altLang="en-US" sz="1200" dirty="0" smtClean="0">
                <a:latin typeface="+mn-ea"/>
              </a:rPr>
              <a:t>代替</a:t>
            </a:r>
            <a:r>
              <a:rPr lang="en-US" altLang="zh-CN" sz="1200" dirty="0" smtClean="0">
                <a:latin typeface="+mn-ea"/>
              </a:rPr>
              <a:t>decimal</a:t>
            </a:r>
            <a:r>
              <a:rPr lang="zh-CN" altLang="en-US" sz="1200" dirty="0" smtClean="0">
                <a:latin typeface="+mn-ea"/>
              </a:rPr>
              <a:t>。</a:t>
            </a:r>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14</a:t>
            </a:fld>
            <a:endParaRPr lang="en-US" altLang="zh-CN"/>
          </a:p>
        </p:txBody>
      </p:sp>
    </p:spTree>
    <p:extLst>
      <p:ext uri="{BB962C8B-B14F-4D97-AF65-F5344CB8AC3E}">
        <p14:creationId xmlns:p14="http://schemas.microsoft.com/office/powerpoint/2010/main" val="15855634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resource-ref</a:t>
            </a:r>
            <a:r>
              <a:rPr lang="zh-CN" altLang="en-US" dirty="0" smtClean="0"/>
              <a:t>元素用于指定对外部资源的</a:t>
            </a:r>
            <a:r>
              <a:rPr lang="en-US" altLang="zh-CN" dirty="0" smtClean="0"/>
              <a:t>servlet</a:t>
            </a:r>
            <a:r>
              <a:rPr lang="zh-CN" altLang="en-US" dirty="0" smtClean="0"/>
              <a:t>引用的声明</a:t>
            </a:r>
            <a:endParaRPr lang="en-US" altLang="zh-CN" dirty="0" smtClean="0"/>
          </a:p>
          <a:p>
            <a:r>
              <a:rPr lang="en-US" altLang="zh-CN" dirty="0" smtClean="0"/>
              <a:t>● res-ref-name</a:t>
            </a:r>
            <a:r>
              <a:rPr lang="zh-CN" altLang="en-US" dirty="0" smtClean="0"/>
              <a:t>是资源工厂引用名的名称。该名称是一个与</a:t>
            </a:r>
            <a:r>
              <a:rPr lang="en-US" altLang="zh-CN" dirty="0" err="1" smtClean="0"/>
              <a:t>java:comp</a:t>
            </a:r>
            <a:r>
              <a:rPr lang="en-US" altLang="zh-CN" dirty="0" smtClean="0"/>
              <a:t>/</a:t>
            </a:r>
            <a:r>
              <a:rPr lang="en-US" altLang="zh-CN" dirty="0" err="1" smtClean="0"/>
              <a:t>env</a:t>
            </a:r>
            <a:r>
              <a:rPr lang="zh-CN" altLang="en-US" dirty="0" smtClean="0"/>
              <a:t>上下文相对应的</a:t>
            </a:r>
            <a:r>
              <a:rPr lang="en-US" altLang="zh-CN" dirty="0" smtClean="0"/>
              <a:t>JNDI</a:t>
            </a:r>
            <a:r>
              <a:rPr lang="zh-CN" altLang="en-US" dirty="0" smtClean="0"/>
              <a:t>名称，并且在整个</a:t>
            </a:r>
            <a:r>
              <a:rPr lang="en-US" altLang="zh-CN" dirty="0" smtClean="0"/>
              <a:t>Web</a:t>
            </a:r>
            <a:r>
              <a:rPr lang="zh-CN" altLang="en-US" dirty="0" smtClean="0"/>
              <a:t>应用中必须是惟一的。</a:t>
            </a:r>
            <a:br>
              <a:rPr lang="zh-CN" altLang="en-US" dirty="0" smtClean="0"/>
            </a:br>
            <a:r>
              <a:rPr lang="zh-CN" altLang="en-US" dirty="0" smtClean="0"/>
              <a:t>● </a:t>
            </a:r>
            <a:r>
              <a:rPr lang="en-US" altLang="zh-CN" dirty="0" smtClean="0"/>
              <a:t>res-</a:t>
            </a:r>
            <a:r>
              <a:rPr lang="en-US" altLang="zh-CN" dirty="0" err="1" smtClean="0"/>
              <a:t>auth</a:t>
            </a:r>
            <a:r>
              <a:rPr lang="zh-CN" altLang="en-US" dirty="0" smtClean="0"/>
              <a:t>表明：</a:t>
            </a:r>
            <a:r>
              <a:rPr lang="en-US" altLang="zh-CN" dirty="0" smtClean="0"/>
              <a:t>servlet</a:t>
            </a:r>
            <a:r>
              <a:rPr lang="zh-CN" altLang="en-US" dirty="0" smtClean="0"/>
              <a:t>代码通过编程注册到资源管理器，或者是容器将代表</a:t>
            </a:r>
            <a:r>
              <a:rPr lang="en-US" altLang="zh-CN" dirty="0" smtClean="0"/>
              <a:t>servlet</a:t>
            </a:r>
            <a:r>
              <a:rPr lang="zh-CN" altLang="en-US" dirty="0" smtClean="0"/>
              <a:t>注册到资源管理器。该元素的值必须为</a:t>
            </a:r>
            <a:r>
              <a:rPr lang="en-US" altLang="zh-CN" dirty="0" smtClean="0"/>
              <a:t>Application</a:t>
            </a:r>
            <a:r>
              <a:rPr lang="zh-CN" altLang="en-US" dirty="0" smtClean="0"/>
              <a:t>或</a:t>
            </a:r>
            <a:r>
              <a:rPr lang="en-US" altLang="zh-CN" dirty="0" smtClean="0"/>
              <a:t>Container</a:t>
            </a:r>
            <a:r>
              <a:rPr lang="zh-CN" altLang="en-US" dirty="0" smtClean="0"/>
              <a:t>。</a:t>
            </a:r>
            <a:br>
              <a:rPr lang="zh-CN" altLang="en-US" dirty="0" smtClean="0"/>
            </a:br>
            <a:r>
              <a:rPr lang="zh-CN" altLang="en-US" dirty="0" smtClean="0"/>
              <a:t>● </a:t>
            </a:r>
            <a:r>
              <a:rPr lang="en-US" altLang="zh-CN" dirty="0" smtClean="0"/>
              <a:t>res-sharing-scope</a:t>
            </a:r>
            <a:r>
              <a:rPr lang="zh-CN" altLang="en-US" dirty="0" smtClean="0"/>
              <a:t>表明：是否可以共享通过给定资源管理器连接工厂引用获得的连接。该元素的值必须为</a:t>
            </a:r>
            <a:r>
              <a:rPr lang="en-US" altLang="zh-CN" dirty="0" smtClean="0"/>
              <a:t>Shareable(</a:t>
            </a:r>
            <a:r>
              <a:rPr lang="zh-CN" altLang="en-US" dirty="0" smtClean="0"/>
              <a:t>默认值</a:t>
            </a:r>
            <a:r>
              <a:rPr lang="en-US" altLang="zh-CN" dirty="0" smtClean="0"/>
              <a:t>)</a:t>
            </a:r>
            <a:r>
              <a:rPr lang="zh-CN" altLang="en-US" dirty="0" smtClean="0"/>
              <a:t>或</a:t>
            </a:r>
            <a:r>
              <a:rPr lang="en-US" altLang="zh-CN" dirty="0" err="1" smtClean="0"/>
              <a:t>Unshareable</a:t>
            </a:r>
            <a:r>
              <a:rPr lang="zh-CN" altLang="en-US" dirty="0" smtClean="0"/>
              <a:t>。</a:t>
            </a:r>
            <a:endParaRPr lang="en-US" altLang="zh-CN" dirty="0" smtClean="0"/>
          </a:p>
          <a:p>
            <a:pPr marL="171450" indent="-171450">
              <a:buFont typeface="Wingdings" panose="05000000000000000000" pitchFamily="2" charset="2"/>
              <a:buChar char="l"/>
            </a:pPr>
            <a:r>
              <a:rPr kumimoji="1" lang="en-US" altLang="zh-CN" sz="1200" b="0" i="0" kern="1200" dirty="0" smtClean="0">
                <a:solidFill>
                  <a:schemeClr val="tx1"/>
                </a:solidFill>
                <a:effectLst/>
                <a:latin typeface="Arial" charset="0"/>
                <a:ea typeface="+mn-ea"/>
                <a:cs typeface="+mn-cs"/>
              </a:rPr>
              <a:t>res-type  </a:t>
            </a:r>
            <a:r>
              <a:rPr kumimoji="1" lang="zh-CN" altLang="en-US" sz="1200" b="0" i="0" kern="1200" dirty="0" smtClean="0">
                <a:solidFill>
                  <a:schemeClr val="tx1"/>
                </a:solidFill>
                <a:effectLst/>
                <a:latin typeface="Arial" charset="0"/>
                <a:ea typeface="+mn-ea"/>
                <a:cs typeface="+mn-cs"/>
              </a:rPr>
              <a:t>表明：</a:t>
            </a:r>
            <a:r>
              <a:rPr kumimoji="1" lang="en-US" altLang="zh-CN" sz="1200" b="0" i="0"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指定所引用资源的类名字，与</a:t>
            </a:r>
            <a:r>
              <a:rPr kumimoji="1" lang="en-US" altLang="zh-CN" sz="1200" b="0" i="0" kern="1200" dirty="0" smtClean="0">
                <a:solidFill>
                  <a:schemeClr val="tx1"/>
                </a:solidFill>
                <a:effectLst/>
                <a:latin typeface="Arial" charset="0"/>
                <a:ea typeface="+mn-ea"/>
                <a:cs typeface="+mn-cs"/>
              </a:rPr>
              <a:t>&lt;Resource&gt;</a:t>
            </a:r>
            <a:r>
              <a:rPr kumimoji="1" lang="zh-CN" altLang="en-US" sz="1200" b="0" i="0" kern="1200" dirty="0" smtClean="0">
                <a:solidFill>
                  <a:schemeClr val="tx1"/>
                </a:solidFill>
                <a:effectLst/>
                <a:latin typeface="Arial" charset="0"/>
                <a:ea typeface="+mn-ea"/>
                <a:cs typeface="+mn-cs"/>
              </a:rPr>
              <a:t>元素中的</a:t>
            </a:r>
            <a:r>
              <a:rPr kumimoji="1" lang="en-US" altLang="zh-CN" sz="1200" b="0" i="0" kern="1200" dirty="0" smtClean="0">
                <a:solidFill>
                  <a:schemeClr val="tx1"/>
                </a:solidFill>
                <a:effectLst/>
                <a:latin typeface="Arial" charset="0"/>
                <a:ea typeface="+mn-ea"/>
                <a:cs typeface="+mn-cs"/>
              </a:rPr>
              <a:t>type</a:t>
            </a:r>
            <a:r>
              <a:rPr kumimoji="1" lang="zh-CN" altLang="en-US" sz="1200" b="0" i="0" kern="1200" dirty="0" smtClean="0">
                <a:solidFill>
                  <a:schemeClr val="tx1"/>
                </a:solidFill>
                <a:effectLst/>
                <a:latin typeface="Arial" charset="0"/>
                <a:ea typeface="+mn-ea"/>
                <a:cs typeface="+mn-cs"/>
              </a:rPr>
              <a:t>属性对应</a:t>
            </a:r>
            <a:endParaRPr lang="en-US" altLang="zh-CN" dirty="0" smtClean="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131</a:t>
            </a:fld>
            <a:endParaRPr lang="en-US" altLang="zh-CN"/>
          </a:p>
        </p:txBody>
      </p:sp>
    </p:spTree>
    <p:extLst>
      <p:ext uri="{BB962C8B-B14F-4D97-AF65-F5344CB8AC3E}">
        <p14:creationId xmlns:p14="http://schemas.microsoft.com/office/powerpoint/2010/main" val="6070255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JDBC01/</a:t>
            </a:r>
            <a:r>
              <a:rPr lang="en-US" altLang="zh-CN" dirty="0" err="1" smtClean="0"/>
              <a:t>src</a:t>
            </a:r>
            <a:r>
              <a:rPr lang="en-US" altLang="zh-CN" dirty="0" smtClean="0"/>
              <a:t>/case03/DBCP.java</a:t>
            </a:r>
            <a:endParaRPr lang="zh-CN" altLang="en-US" dirty="0" smtClean="0"/>
          </a:p>
          <a:p>
            <a:r>
              <a:rPr kumimoji="1" lang="zh-CN" altLang="en-US" sz="1200" b="0" i="0" kern="1200" dirty="0" smtClean="0">
                <a:solidFill>
                  <a:schemeClr val="tx1"/>
                </a:solidFill>
                <a:effectLst/>
                <a:latin typeface="Arial" charset="0"/>
                <a:ea typeface="+mn-ea"/>
                <a:cs typeface="+mn-cs"/>
              </a:rPr>
              <a:t>此类是执行命名操作的初始上下文。  </a:t>
            </a:r>
            <a:r>
              <a:rPr lang="en-US" altLang="zh-CN" dirty="0" smtClean="0"/>
              <a:t>;</a:t>
            </a:r>
            <a:r>
              <a:rPr lang="zh-CN" altLang="en-US" dirty="0" smtClean="0"/>
              <a:t>就能获取上下文 </a:t>
            </a:r>
            <a:r>
              <a:rPr lang="en-US" altLang="zh-CN" dirty="0" smtClean="0"/>
              <a:t>context</a:t>
            </a:r>
          </a:p>
          <a:p>
            <a:r>
              <a:rPr kumimoji="1" lang="en-US" altLang="zh-CN" sz="1200" b="0" i="0" kern="1200" dirty="0" err="1" smtClean="0">
                <a:solidFill>
                  <a:schemeClr val="tx1"/>
                </a:solidFill>
                <a:effectLst/>
                <a:latin typeface="Arial" charset="0"/>
                <a:ea typeface="+mn-ea"/>
                <a:cs typeface="+mn-cs"/>
              </a:rPr>
              <a:t>java:comp</a:t>
            </a:r>
            <a:r>
              <a:rPr kumimoji="1" lang="en-US" altLang="zh-CN" sz="1200" b="0" i="0" kern="1200" dirty="0" smtClean="0">
                <a:solidFill>
                  <a:schemeClr val="tx1"/>
                </a:solidFill>
                <a:effectLst/>
                <a:latin typeface="Arial" charset="0"/>
                <a:ea typeface="+mn-ea"/>
                <a:cs typeface="+mn-cs"/>
              </a:rPr>
              <a:t>/</a:t>
            </a:r>
            <a:r>
              <a:rPr kumimoji="1" lang="en-US" altLang="zh-CN" sz="1200" b="0" i="0" kern="1200" dirty="0" err="1" smtClean="0">
                <a:solidFill>
                  <a:schemeClr val="tx1"/>
                </a:solidFill>
                <a:effectLst/>
                <a:latin typeface="Arial" charset="0"/>
                <a:ea typeface="+mn-ea"/>
                <a:cs typeface="+mn-cs"/>
              </a:rPr>
              <a:t>env</a:t>
            </a:r>
            <a:r>
              <a:rPr kumimoji="1" lang="en-US" altLang="zh-CN" sz="1200" b="0" i="0" kern="1200" dirty="0" smtClean="0">
                <a:solidFill>
                  <a:schemeClr val="tx1"/>
                </a:solidFill>
                <a:effectLst/>
                <a:latin typeface="Arial" charset="0"/>
                <a:ea typeface="+mn-ea"/>
                <a:cs typeface="+mn-cs"/>
              </a:rPr>
              <a:t> </a:t>
            </a:r>
            <a:r>
              <a:rPr kumimoji="1" lang="zh-CN" altLang="en-US" sz="1200" b="0" i="0" kern="1200" dirty="0" smtClean="0">
                <a:solidFill>
                  <a:schemeClr val="tx1"/>
                </a:solidFill>
                <a:effectLst/>
                <a:latin typeface="Arial" charset="0"/>
                <a:ea typeface="+mn-ea"/>
                <a:cs typeface="+mn-cs"/>
              </a:rPr>
              <a:t>是环境命名上下文（</a:t>
            </a:r>
            <a:r>
              <a:rPr kumimoji="1" lang="en-US" altLang="zh-CN" sz="1200" b="0" i="0" kern="1200" dirty="0" smtClean="0">
                <a:solidFill>
                  <a:schemeClr val="tx1"/>
                </a:solidFill>
                <a:effectLst/>
                <a:latin typeface="Arial" charset="0"/>
                <a:ea typeface="+mn-ea"/>
                <a:cs typeface="+mn-cs"/>
              </a:rPr>
              <a:t>environment naming context</a:t>
            </a:r>
            <a:r>
              <a:rPr kumimoji="1" lang="zh-CN" altLang="en-US" sz="1200" b="0" i="0" kern="1200" dirty="0" smtClean="0">
                <a:solidFill>
                  <a:schemeClr val="tx1"/>
                </a:solidFill>
                <a:effectLst/>
                <a:latin typeface="Arial" charset="0"/>
                <a:ea typeface="+mn-ea"/>
                <a:cs typeface="+mn-cs"/>
              </a:rPr>
              <a:t>（</a:t>
            </a:r>
            <a:r>
              <a:rPr kumimoji="1" lang="en-US" altLang="zh-CN" sz="1200" b="0" i="0" kern="1200" dirty="0" smtClean="0">
                <a:solidFill>
                  <a:schemeClr val="tx1"/>
                </a:solidFill>
                <a:effectLst/>
                <a:latin typeface="Arial" charset="0"/>
                <a:ea typeface="+mn-ea"/>
                <a:cs typeface="+mn-cs"/>
              </a:rPr>
              <a:t>ENC</a:t>
            </a:r>
            <a:r>
              <a:rPr kumimoji="1" lang="zh-CN" altLang="en-US" sz="1200" b="0" i="0" kern="1200" dirty="0" smtClean="0">
                <a:solidFill>
                  <a:schemeClr val="tx1"/>
                </a:solidFill>
                <a:effectLst/>
                <a:latin typeface="Arial" charset="0"/>
                <a:ea typeface="+mn-ea"/>
                <a:cs typeface="+mn-cs"/>
              </a:rPr>
              <a:t>）），是在</a:t>
            </a:r>
            <a:r>
              <a:rPr kumimoji="1" lang="en-US" altLang="zh-CN" sz="1200" b="0" i="0" kern="1200" dirty="0" smtClean="0">
                <a:solidFill>
                  <a:schemeClr val="tx1"/>
                </a:solidFill>
                <a:effectLst/>
                <a:latin typeface="Arial" charset="0"/>
                <a:ea typeface="+mn-ea"/>
                <a:cs typeface="+mn-cs"/>
              </a:rPr>
              <a:t>EJB</a:t>
            </a:r>
            <a:r>
              <a:rPr kumimoji="1" lang="zh-CN" altLang="en-US" sz="1200" b="0" i="0" kern="1200" dirty="0" smtClean="0">
                <a:solidFill>
                  <a:schemeClr val="tx1"/>
                </a:solidFill>
                <a:effectLst/>
                <a:latin typeface="Arial" charset="0"/>
                <a:ea typeface="+mn-ea"/>
                <a:cs typeface="+mn-cs"/>
              </a:rPr>
              <a:t>规范</a:t>
            </a:r>
            <a:r>
              <a:rPr kumimoji="1" lang="en-US" altLang="zh-CN" sz="1200" b="0" i="0" kern="1200" dirty="0" smtClean="0">
                <a:solidFill>
                  <a:schemeClr val="tx1"/>
                </a:solidFill>
                <a:effectLst/>
                <a:latin typeface="Arial" charset="0"/>
                <a:ea typeface="+mn-ea"/>
                <a:cs typeface="+mn-cs"/>
              </a:rPr>
              <a:t>1.1</a:t>
            </a:r>
            <a:r>
              <a:rPr kumimoji="1" lang="zh-CN" altLang="en-US" sz="1200" b="0" i="0" kern="1200" dirty="0" smtClean="0">
                <a:solidFill>
                  <a:schemeClr val="tx1"/>
                </a:solidFill>
                <a:effectLst/>
                <a:latin typeface="Arial" charset="0"/>
                <a:ea typeface="+mn-ea"/>
                <a:cs typeface="+mn-cs"/>
              </a:rPr>
              <a:t>以后引入的，引入这个是为了解决原来</a:t>
            </a:r>
            <a:r>
              <a:rPr kumimoji="1" lang="en-US" altLang="zh-CN" sz="1200" b="0" i="0" kern="1200" dirty="0" smtClean="0">
                <a:solidFill>
                  <a:schemeClr val="tx1"/>
                </a:solidFill>
                <a:effectLst/>
                <a:latin typeface="Arial" charset="0"/>
                <a:ea typeface="+mn-ea"/>
                <a:cs typeface="+mn-cs"/>
              </a:rPr>
              <a:t>JNDI</a:t>
            </a:r>
            <a:r>
              <a:rPr kumimoji="1" lang="zh-CN" altLang="en-US" sz="1200" b="0" i="0" kern="1200" dirty="0" smtClean="0">
                <a:solidFill>
                  <a:schemeClr val="tx1"/>
                </a:solidFill>
                <a:effectLst/>
                <a:latin typeface="Arial" charset="0"/>
                <a:ea typeface="+mn-ea"/>
                <a:cs typeface="+mn-cs"/>
              </a:rPr>
              <a:t>查找所引起的冲突问题，也是为了提高</a:t>
            </a:r>
            <a:r>
              <a:rPr kumimoji="1" lang="en-US" altLang="zh-CN" sz="1200" b="0" i="0" kern="1200" dirty="0" smtClean="0">
                <a:solidFill>
                  <a:schemeClr val="tx1"/>
                </a:solidFill>
                <a:effectLst/>
                <a:latin typeface="Arial" charset="0"/>
                <a:ea typeface="+mn-ea"/>
                <a:cs typeface="+mn-cs"/>
              </a:rPr>
              <a:t>EJB</a:t>
            </a:r>
            <a:r>
              <a:rPr kumimoji="1" lang="zh-CN" altLang="en-US" sz="1200" b="0" i="0" kern="1200" dirty="0" smtClean="0">
                <a:solidFill>
                  <a:schemeClr val="tx1"/>
                </a:solidFill>
                <a:effectLst/>
                <a:latin typeface="Arial" charset="0"/>
                <a:ea typeface="+mn-ea"/>
                <a:cs typeface="+mn-cs"/>
              </a:rPr>
              <a:t>或者</a:t>
            </a:r>
            <a:r>
              <a:rPr kumimoji="1" lang="en-US" altLang="zh-CN" sz="1200" b="0" i="0" kern="1200" dirty="0" smtClean="0">
                <a:solidFill>
                  <a:schemeClr val="tx1"/>
                </a:solidFill>
                <a:effectLst/>
                <a:latin typeface="Arial" charset="0"/>
                <a:ea typeface="+mn-ea"/>
                <a:cs typeface="+mn-cs"/>
              </a:rPr>
              <a:t>J2EE</a:t>
            </a:r>
            <a:r>
              <a:rPr kumimoji="1" lang="zh-CN" altLang="en-US" sz="1200" b="0" i="0" kern="1200" dirty="0" smtClean="0">
                <a:solidFill>
                  <a:schemeClr val="tx1"/>
                </a:solidFill>
                <a:effectLst/>
                <a:latin typeface="Arial" charset="0"/>
                <a:ea typeface="+mn-ea"/>
                <a:cs typeface="+mn-cs"/>
              </a:rPr>
              <a:t>应用的移植性。</a:t>
            </a:r>
            <a:r>
              <a:rPr lang="zh-CN" altLang="en-US" dirty="0" smtClean="0"/>
              <a:t/>
            </a:r>
            <a:br>
              <a:rPr lang="zh-CN" altLang="en-US" dirty="0" smtClean="0"/>
            </a:br>
            <a:r>
              <a:rPr kumimoji="1" lang="en-US" altLang="zh-CN" sz="1200" b="0" i="0" kern="1200" dirty="0" smtClean="0">
                <a:solidFill>
                  <a:schemeClr val="tx1"/>
                </a:solidFill>
                <a:effectLst/>
                <a:latin typeface="Arial" charset="0"/>
                <a:ea typeface="+mn-ea"/>
                <a:cs typeface="+mn-cs"/>
              </a:rPr>
              <a:t>ENC</a:t>
            </a:r>
            <a:r>
              <a:rPr kumimoji="1" lang="zh-CN" altLang="en-US" sz="1200" b="0" i="0" kern="1200" dirty="0" smtClean="0">
                <a:solidFill>
                  <a:schemeClr val="tx1"/>
                </a:solidFill>
                <a:effectLst/>
                <a:latin typeface="Arial" charset="0"/>
                <a:ea typeface="+mn-ea"/>
                <a:cs typeface="+mn-cs"/>
              </a:rPr>
              <a:t>是一个引用，引用是用于定位企业应用程序的外部资源的逻辑名。引用是在应用程序部署描述符文件中定义的。在部署时，引用被绑定到目标可操作环 境中资源的物理位置（</a:t>
            </a:r>
            <a:r>
              <a:rPr kumimoji="1" lang="en-US" altLang="zh-CN" sz="1200" b="0" i="0" kern="1200" dirty="0" smtClean="0">
                <a:solidFill>
                  <a:schemeClr val="tx1"/>
                </a:solidFill>
                <a:effectLst/>
                <a:latin typeface="Arial" charset="0"/>
                <a:ea typeface="+mn-ea"/>
                <a:cs typeface="+mn-cs"/>
              </a:rPr>
              <a:t>JNDI</a:t>
            </a:r>
            <a:r>
              <a:rPr kumimoji="1" lang="zh-CN" altLang="en-US" sz="1200" b="0" i="0" kern="1200" dirty="0" smtClean="0">
                <a:solidFill>
                  <a:schemeClr val="tx1"/>
                </a:solidFill>
                <a:effectLst/>
                <a:latin typeface="Arial" charset="0"/>
                <a:ea typeface="+mn-ea"/>
                <a:cs typeface="+mn-cs"/>
              </a:rPr>
              <a:t>名）。使用</a:t>
            </a:r>
            <a:r>
              <a:rPr kumimoji="1" lang="en-US" altLang="zh-CN" sz="1200" b="0" i="0" kern="1200" dirty="0" smtClean="0">
                <a:solidFill>
                  <a:schemeClr val="tx1"/>
                </a:solidFill>
                <a:effectLst/>
                <a:latin typeface="Arial" charset="0"/>
                <a:ea typeface="+mn-ea"/>
                <a:cs typeface="+mn-cs"/>
              </a:rPr>
              <a:t>ENC</a:t>
            </a:r>
            <a:r>
              <a:rPr kumimoji="1" lang="zh-CN" altLang="en-US" sz="1200" b="0" i="0" kern="1200" dirty="0" smtClean="0">
                <a:solidFill>
                  <a:schemeClr val="tx1"/>
                </a:solidFill>
                <a:effectLst/>
                <a:latin typeface="Arial" charset="0"/>
                <a:ea typeface="+mn-ea"/>
                <a:cs typeface="+mn-cs"/>
              </a:rPr>
              <a:t>是把对其它资源的</a:t>
            </a:r>
            <a:r>
              <a:rPr kumimoji="1" lang="en-US" altLang="zh-CN" sz="1200" b="0" i="0" kern="1200" dirty="0" smtClean="0">
                <a:solidFill>
                  <a:schemeClr val="tx1"/>
                </a:solidFill>
                <a:effectLst/>
                <a:latin typeface="Arial" charset="0"/>
                <a:ea typeface="+mn-ea"/>
                <a:cs typeface="+mn-cs"/>
              </a:rPr>
              <a:t>JNDI</a:t>
            </a:r>
            <a:r>
              <a:rPr kumimoji="1" lang="zh-CN" altLang="en-US" sz="1200" b="0" i="0" kern="1200" dirty="0" smtClean="0">
                <a:solidFill>
                  <a:schemeClr val="tx1"/>
                </a:solidFill>
                <a:effectLst/>
                <a:latin typeface="Arial" charset="0"/>
                <a:ea typeface="+mn-ea"/>
                <a:cs typeface="+mn-cs"/>
              </a:rPr>
              <a:t>查找的硬编码解脱出来，通过配置这个引用可以在不修改代码的情况下，将引用指向不 同的</a:t>
            </a:r>
            <a:r>
              <a:rPr kumimoji="1" lang="en-US" altLang="zh-CN" sz="1200" b="0" i="0" kern="1200" dirty="0" smtClean="0">
                <a:solidFill>
                  <a:schemeClr val="tx1"/>
                </a:solidFill>
                <a:effectLst/>
                <a:latin typeface="Arial" charset="0"/>
                <a:ea typeface="+mn-ea"/>
                <a:cs typeface="+mn-cs"/>
              </a:rPr>
              <a:t>EJB(JNDI)</a:t>
            </a:r>
            <a:r>
              <a:rPr kumimoji="1" lang="zh-CN" altLang="en-US" sz="1200" b="0" i="0" kern="1200" dirty="0" smtClean="0">
                <a:solidFill>
                  <a:schemeClr val="tx1"/>
                </a:solidFill>
                <a:effectLst/>
                <a:latin typeface="Arial" charset="0"/>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132</a:t>
            </a:fld>
            <a:endParaRPr lang="en-US" altLang="zh-CN"/>
          </a:p>
        </p:txBody>
      </p:sp>
    </p:spTree>
    <p:extLst>
      <p:ext uri="{BB962C8B-B14F-4D97-AF65-F5344CB8AC3E}">
        <p14:creationId xmlns:p14="http://schemas.microsoft.com/office/powerpoint/2010/main" val="6491385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比如说我们开发了一个操作数据库的模块，在开发的时候我们连接本地的数据库那么</a:t>
            </a:r>
            <a:r>
              <a:rPr lang="en-US" altLang="zh-CN" b="0" dirty="0" smtClean="0"/>
              <a:t>IP </a:t>
            </a:r>
            <a:r>
              <a:rPr lang="zh-CN" altLang="en-US" b="0" dirty="0" smtClean="0"/>
              <a:t>，数据库名称，表名称，数据库主机等信息是我们本地的，要使得这个操作数据的模块具有通用性，那么以上</a:t>
            </a:r>
            <a:endParaRPr lang="en-US" altLang="zh-CN" b="0" dirty="0" smtClean="0"/>
          </a:p>
          <a:p>
            <a:r>
              <a:rPr lang="en-US" altLang="zh-CN" dirty="0" err="1" smtClean="0"/>
              <a:t>FileInputStream</a:t>
            </a:r>
            <a:r>
              <a:rPr lang="en-US" altLang="zh-CN" dirty="0" smtClean="0"/>
              <a:t>   </a:t>
            </a:r>
            <a:r>
              <a:rPr lang="en-US" altLang="zh-CN" dirty="0" err="1" smtClean="0"/>
              <a:t>BufferedReader</a:t>
            </a:r>
            <a:r>
              <a:rPr lang="en-US" altLang="zh-CN" dirty="0" smtClean="0"/>
              <a:t>  </a:t>
            </a:r>
            <a:r>
              <a:rPr lang="en-US" altLang="zh-CN" dirty="0" err="1" smtClean="0"/>
              <a:t>br.readLine</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133</a:t>
            </a:fld>
            <a:endParaRPr lang="en-US" altLang="zh-CN"/>
          </a:p>
        </p:txBody>
      </p:sp>
    </p:spTree>
    <p:extLst>
      <p:ext uri="{BB962C8B-B14F-4D97-AF65-F5344CB8AC3E}">
        <p14:creationId xmlns:p14="http://schemas.microsoft.com/office/powerpoint/2010/main" val="1858072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所有的引用数据类型（类</a:t>
            </a:r>
            <a:r>
              <a:rPr lang="en-US" altLang="zh-CN" dirty="0" smtClean="0"/>
              <a:t>-</a:t>
            </a:r>
            <a:r>
              <a:rPr lang="zh-CN" altLang="en-US" dirty="0" smtClean="0"/>
              <a:t>类型）的类名、基本数据类型都可以通过</a:t>
            </a:r>
            <a:r>
              <a:rPr lang="en-US" altLang="zh-CN" dirty="0" smtClean="0"/>
              <a:t>.class</a:t>
            </a:r>
            <a:r>
              <a:rPr lang="zh-CN" altLang="en-US" dirty="0" smtClean="0"/>
              <a:t>方式获取其 </a:t>
            </a:r>
            <a:r>
              <a:rPr lang="en-US" altLang="zh-CN" dirty="0" smtClean="0"/>
              <a:t>Class</a:t>
            </a:r>
            <a:r>
              <a:rPr lang="zh-CN" altLang="en-US" dirty="0" smtClean="0"/>
              <a:t>对象</a:t>
            </a:r>
            <a:endParaRPr lang="en-US" altLang="zh-CN" dirty="0" smtClean="0"/>
          </a:p>
          <a:p>
            <a:r>
              <a:rPr kumimoji="1" lang="en-US" altLang="zh-CN" sz="1200" b="0" i="0" kern="1200" dirty="0" smtClean="0">
                <a:solidFill>
                  <a:schemeClr val="tx1"/>
                </a:solidFill>
                <a:effectLst/>
                <a:latin typeface="Arial" charset="0"/>
                <a:ea typeface="+mn-ea"/>
                <a:cs typeface="+mn-cs"/>
              </a:rPr>
              <a:t>Class</a:t>
            </a:r>
            <a:r>
              <a:rPr kumimoji="1" lang="zh-CN" altLang="en-US" sz="1200" b="0" i="0" kern="1200" dirty="0" smtClean="0">
                <a:solidFill>
                  <a:schemeClr val="tx1"/>
                </a:solidFill>
                <a:effectLst/>
                <a:latin typeface="Arial" charset="0"/>
                <a:ea typeface="+mn-ea"/>
                <a:cs typeface="+mn-cs"/>
              </a:rPr>
              <a:t>对象是一个特殊的对象，是用来创建其它对象的对象（这里的其他对象就是指：</a:t>
            </a:r>
            <a:r>
              <a:rPr kumimoji="1" lang="en-US" altLang="zh-CN" sz="1200" b="0" i="0" kern="1200" dirty="0" smtClean="0">
                <a:solidFill>
                  <a:schemeClr val="tx1"/>
                </a:solidFill>
                <a:effectLst/>
                <a:latin typeface="Arial" charset="0"/>
                <a:ea typeface="+mn-ea"/>
                <a:cs typeface="+mn-cs"/>
              </a:rPr>
              <a:t>java</a:t>
            </a:r>
            <a:r>
              <a:rPr kumimoji="1" lang="zh-CN" altLang="en-US" sz="1200" b="0" i="0" kern="1200" dirty="0" smtClean="0">
                <a:solidFill>
                  <a:schemeClr val="tx1"/>
                </a:solidFill>
                <a:effectLst/>
                <a:latin typeface="Arial" charset="0"/>
                <a:ea typeface="+mn-ea"/>
                <a:cs typeface="+mn-cs"/>
              </a:rPr>
              <a:t>类的实例）。其实</a:t>
            </a:r>
            <a:r>
              <a:rPr kumimoji="1" lang="en-US" altLang="zh-CN" sz="1200" b="0" i="0" kern="1200" dirty="0" smtClean="0">
                <a:solidFill>
                  <a:schemeClr val="tx1"/>
                </a:solidFill>
                <a:effectLst/>
                <a:latin typeface="Arial" charset="0"/>
                <a:ea typeface="+mn-ea"/>
                <a:cs typeface="+mn-cs"/>
              </a:rPr>
              <a:t>Class</a:t>
            </a:r>
            <a:r>
              <a:rPr kumimoji="1" lang="zh-CN" altLang="en-US" sz="1200" b="0" i="0" kern="1200" dirty="0" smtClean="0">
                <a:solidFill>
                  <a:schemeClr val="tx1"/>
                </a:solidFill>
                <a:effectLst/>
                <a:latin typeface="Arial" charset="0"/>
                <a:ea typeface="+mn-ea"/>
                <a:cs typeface="+mn-cs"/>
              </a:rPr>
              <a:t>对象就是</a:t>
            </a:r>
            <a:r>
              <a:rPr kumimoji="1" lang="en-US" altLang="zh-CN" sz="1200" b="0" i="0" kern="1200" dirty="0" smtClean="0">
                <a:solidFill>
                  <a:schemeClr val="tx1"/>
                </a:solidFill>
                <a:effectLst/>
                <a:latin typeface="Arial" charset="0"/>
                <a:ea typeface="+mn-ea"/>
                <a:cs typeface="+mn-cs"/>
              </a:rPr>
              <a:t>java</a:t>
            </a:r>
            <a:r>
              <a:rPr kumimoji="1" lang="zh-CN" altLang="en-US" sz="1200" b="0" i="0" kern="1200" dirty="0" smtClean="0">
                <a:solidFill>
                  <a:schemeClr val="tx1"/>
                </a:solidFill>
                <a:effectLst/>
                <a:latin typeface="Arial" charset="0"/>
                <a:ea typeface="+mn-ea"/>
                <a:cs typeface="+mn-cs"/>
              </a:rPr>
              <a:t>类编译后生成的</a:t>
            </a:r>
            <a:r>
              <a:rPr kumimoji="1" lang="en-US" altLang="zh-CN" sz="1200" b="0" i="0" kern="1200" dirty="0" smtClean="0">
                <a:solidFill>
                  <a:schemeClr val="tx1"/>
                </a:solidFill>
                <a:effectLst/>
                <a:latin typeface="Arial" charset="0"/>
                <a:ea typeface="+mn-ea"/>
                <a:cs typeface="+mn-cs"/>
              </a:rPr>
              <a:t>.class</a:t>
            </a:r>
            <a:r>
              <a:rPr kumimoji="1" lang="zh-CN" altLang="en-US" sz="1200" b="0" i="0" kern="1200" dirty="0" smtClean="0">
                <a:solidFill>
                  <a:schemeClr val="tx1"/>
                </a:solidFill>
                <a:effectLst/>
                <a:latin typeface="Arial" charset="0"/>
                <a:ea typeface="+mn-ea"/>
                <a:cs typeface="+mn-cs"/>
              </a:rPr>
              <a:t>文件，它包含了与类有关的信息。</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err="1" smtClean="0">
                <a:solidFill>
                  <a:schemeClr val="tx1"/>
                </a:solidFill>
                <a:effectLst/>
                <a:latin typeface="Arial" charset="0"/>
                <a:ea typeface="+mn-ea"/>
                <a:cs typeface="+mn-cs"/>
              </a:rPr>
              <a:t>getClassLoader</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：取得该</a:t>
            </a:r>
            <a:r>
              <a:rPr kumimoji="1" lang="en-US" altLang="zh-CN" sz="1200" b="0" i="0" kern="1200" dirty="0" smtClean="0">
                <a:solidFill>
                  <a:schemeClr val="tx1"/>
                </a:solidFill>
                <a:effectLst/>
                <a:latin typeface="Arial" charset="0"/>
                <a:ea typeface="+mn-ea"/>
                <a:cs typeface="+mn-cs"/>
              </a:rPr>
              <a:t>Class</a:t>
            </a:r>
            <a:r>
              <a:rPr kumimoji="1" lang="zh-CN" altLang="en-US" sz="1200" b="0" i="0" kern="1200" dirty="0" smtClean="0">
                <a:solidFill>
                  <a:schemeClr val="tx1"/>
                </a:solidFill>
                <a:effectLst/>
                <a:latin typeface="Arial" charset="0"/>
                <a:ea typeface="+mn-ea"/>
                <a:cs typeface="+mn-cs"/>
              </a:rPr>
              <a:t>对象的类装载器</a:t>
            </a:r>
            <a:r>
              <a:rPr lang="zh-CN" altLang="en-US" dirty="0" smtClean="0"/>
              <a:t/>
            </a:r>
            <a:br>
              <a:rPr lang="zh-CN" altLang="en-US" dirty="0" smtClean="0"/>
            </a:br>
            <a:r>
              <a:rPr kumimoji="1" lang="zh-CN" altLang="en-US" sz="1200" b="0" i="0" kern="1200" dirty="0" smtClean="0">
                <a:solidFill>
                  <a:schemeClr val="tx1"/>
                </a:solidFill>
                <a:effectLst/>
                <a:latin typeface="Arial" charset="0"/>
                <a:ea typeface="+mn-ea"/>
                <a:cs typeface="+mn-cs"/>
              </a:rPr>
              <a:t>类装载器负责从</a:t>
            </a:r>
            <a:r>
              <a:rPr kumimoji="1" lang="en-US" altLang="zh-CN" sz="1200" b="0" i="0" kern="1200" dirty="0" smtClean="0">
                <a:solidFill>
                  <a:schemeClr val="tx1"/>
                </a:solidFill>
                <a:effectLst/>
                <a:latin typeface="Arial" charset="0"/>
                <a:ea typeface="+mn-ea"/>
                <a:cs typeface="+mn-cs"/>
              </a:rPr>
              <a:t>Java</a:t>
            </a:r>
            <a:r>
              <a:rPr kumimoji="1" lang="zh-CN" altLang="en-US" sz="1200" b="0" i="0" kern="1200" dirty="0" smtClean="0">
                <a:solidFill>
                  <a:schemeClr val="tx1"/>
                </a:solidFill>
                <a:effectLst/>
                <a:latin typeface="Arial" charset="0"/>
                <a:ea typeface="+mn-ea"/>
                <a:cs typeface="+mn-cs"/>
              </a:rPr>
              <a:t>字符文件将字符流读入内存，并构造</a:t>
            </a:r>
            <a:r>
              <a:rPr kumimoji="1" lang="en-US" altLang="zh-CN" sz="1200" b="0" i="0" kern="1200" dirty="0" smtClean="0">
                <a:solidFill>
                  <a:schemeClr val="tx1"/>
                </a:solidFill>
                <a:effectLst/>
                <a:latin typeface="Arial" charset="0"/>
                <a:ea typeface="+mn-ea"/>
                <a:cs typeface="+mn-cs"/>
              </a:rPr>
              <a:t>Class</a:t>
            </a:r>
            <a:r>
              <a:rPr kumimoji="1" lang="zh-CN" altLang="en-US" sz="1200" b="0" i="0" kern="1200" dirty="0" smtClean="0">
                <a:solidFill>
                  <a:schemeClr val="tx1"/>
                </a:solidFill>
                <a:effectLst/>
                <a:latin typeface="Arial" charset="0"/>
                <a:ea typeface="+mn-ea"/>
                <a:cs typeface="+mn-cs"/>
              </a:rPr>
              <a:t>类对象，通过它可以得到一个文件的输入流</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err="1" smtClean="0">
                <a:solidFill>
                  <a:schemeClr val="tx1"/>
                </a:solidFill>
                <a:effectLst/>
                <a:latin typeface="Arial" charset="0"/>
                <a:ea typeface="+mn-ea"/>
                <a:cs typeface="+mn-cs"/>
              </a:rPr>
              <a:t>Class.getClassLoader.getResourceAsStream</a:t>
            </a:r>
            <a:r>
              <a:rPr kumimoji="1" lang="en-US" altLang="zh-CN" sz="1200" b="0" i="0" kern="1200" dirty="0" smtClean="0">
                <a:solidFill>
                  <a:schemeClr val="tx1"/>
                </a:solidFill>
                <a:effectLst/>
                <a:latin typeface="Arial" charset="0"/>
                <a:ea typeface="+mn-ea"/>
                <a:cs typeface="+mn-cs"/>
              </a:rPr>
              <a:t>(String path) </a:t>
            </a:r>
            <a:r>
              <a:rPr kumimoji="1" lang="zh-CN" altLang="en-US" sz="1200" b="0" i="0" kern="1200" dirty="0" smtClean="0">
                <a:solidFill>
                  <a:schemeClr val="tx1"/>
                </a:solidFill>
                <a:effectLst/>
                <a:latin typeface="Arial" charset="0"/>
                <a:ea typeface="+mn-ea"/>
                <a:cs typeface="+mn-cs"/>
              </a:rPr>
              <a:t>：默认则是从</a:t>
            </a:r>
            <a:r>
              <a:rPr kumimoji="1" lang="en-US" altLang="zh-CN" sz="1200" b="0" i="0" kern="1200" dirty="0" err="1" smtClean="0">
                <a:solidFill>
                  <a:schemeClr val="tx1"/>
                </a:solidFill>
                <a:effectLst/>
                <a:latin typeface="Arial" charset="0"/>
                <a:ea typeface="+mn-ea"/>
                <a:cs typeface="+mn-cs"/>
              </a:rPr>
              <a:t>ClassPath</a:t>
            </a:r>
            <a:r>
              <a:rPr kumimoji="1" lang="zh-CN" altLang="en-US" sz="1200" b="0" i="0" kern="1200" dirty="0" smtClean="0">
                <a:solidFill>
                  <a:schemeClr val="tx1"/>
                </a:solidFill>
                <a:effectLst/>
                <a:latin typeface="Arial" charset="0"/>
                <a:ea typeface="+mn-ea"/>
                <a:cs typeface="+mn-cs"/>
              </a:rPr>
              <a:t>根下获取，</a:t>
            </a:r>
            <a:r>
              <a:rPr kumimoji="1" lang="en-US" altLang="zh-CN" sz="1200" b="0" i="0" kern="1200" dirty="0" smtClean="0">
                <a:solidFill>
                  <a:schemeClr val="tx1"/>
                </a:solidFill>
                <a:effectLst/>
                <a:latin typeface="Arial" charset="0"/>
                <a:ea typeface="+mn-ea"/>
                <a:cs typeface="+mn-cs"/>
              </a:rPr>
              <a:t>path</a:t>
            </a:r>
            <a:r>
              <a:rPr kumimoji="1" lang="zh-CN" altLang="en-US" sz="1200" b="0" i="0" kern="1200" dirty="0" smtClean="0">
                <a:solidFill>
                  <a:schemeClr val="tx1"/>
                </a:solidFill>
                <a:effectLst/>
                <a:latin typeface="Arial" charset="0"/>
                <a:ea typeface="+mn-ea"/>
                <a:cs typeface="+mn-cs"/>
              </a:rPr>
              <a:t>不能以’</a:t>
            </a:r>
            <a:r>
              <a:rPr kumimoji="1" lang="en-US" altLang="zh-CN" sz="1200" b="0" i="0" kern="1200" dirty="0" smtClean="0">
                <a:solidFill>
                  <a:schemeClr val="tx1"/>
                </a:solidFill>
                <a:effectLst/>
                <a:latin typeface="Arial" charset="0"/>
                <a:ea typeface="+mn-ea"/>
                <a:cs typeface="+mn-cs"/>
              </a:rPr>
              <a:t>/'</a:t>
            </a:r>
            <a:r>
              <a:rPr kumimoji="1" lang="zh-CN" altLang="en-US" sz="1200" b="0" i="0" kern="1200" dirty="0" smtClean="0">
                <a:solidFill>
                  <a:schemeClr val="tx1"/>
                </a:solidFill>
                <a:effectLst/>
                <a:latin typeface="Arial" charset="0"/>
                <a:ea typeface="+mn-ea"/>
                <a:cs typeface="+mn-cs"/>
              </a:rPr>
              <a:t>开头，最终是由</a:t>
            </a:r>
            <a:r>
              <a:rPr kumimoji="1" lang="en-US" altLang="zh-CN" sz="1200" b="0" i="0" kern="1200" dirty="0" err="1" smtClean="0">
                <a:solidFill>
                  <a:schemeClr val="tx1"/>
                </a:solidFill>
                <a:effectLst/>
                <a:latin typeface="Arial" charset="0"/>
                <a:ea typeface="+mn-ea"/>
                <a:cs typeface="+mn-cs"/>
              </a:rPr>
              <a:t>ClassLoader</a:t>
            </a:r>
            <a:r>
              <a:rPr kumimoji="1" lang="zh-CN" altLang="en-US" sz="1200" b="0" i="0" kern="1200" dirty="0" smtClean="0">
                <a:solidFill>
                  <a:schemeClr val="tx1"/>
                </a:solidFill>
                <a:effectLst/>
                <a:latin typeface="Arial" charset="0"/>
                <a:ea typeface="+mn-ea"/>
                <a:cs typeface="+mn-cs"/>
              </a:rPr>
              <a:t>获取资源。</a:t>
            </a:r>
            <a:r>
              <a:rPr kumimoji="1" lang="en-US" altLang="zh-CN" sz="1200" b="0" i="0" kern="1200" dirty="0" err="1" smtClean="0">
                <a:solidFill>
                  <a:schemeClr val="tx1"/>
                </a:solidFill>
                <a:effectLst/>
                <a:latin typeface="Arial" charset="0"/>
                <a:ea typeface="+mn-ea"/>
                <a:cs typeface="+mn-cs"/>
              </a:rPr>
              <a:t>src</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134</a:t>
            </a:fld>
            <a:endParaRPr lang="en-US" altLang="zh-CN"/>
          </a:p>
        </p:txBody>
      </p:sp>
    </p:spTree>
    <p:extLst>
      <p:ext uri="{BB962C8B-B14F-4D97-AF65-F5344CB8AC3E}">
        <p14:creationId xmlns:p14="http://schemas.microsoft.com/office/powerpoint/2010/main" val="244997802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配置文件 </a:t>
            </a:r>
            <a:r>
              <a:rPr lang="en-US" altLang="zh-CN" dirty="0" smtClean="0"/>
              <a:t>properties</a:t>
            </a:r>
            <a:r>
              <a:rPr lang="zh-CN" altLang="en-US" dirty="0" smtClean="0"/>
              <a:t>文件  以行为单位  每行都是</a:t>
            </a:r>
            <a:r>
              <a:rPr lang="en-US" altLang="zh-CN" dirty="0" smtClean="0"/>
              <a:t>key=value  </a:t>
            </a:r>
            <a:r>
              <a:rPr lang="zh-CN" altLang="en-US" dirty="0" smtClean="0"/>
              <a:t>不要加空格 </a:t>
            </a:r>
            <a:r>
              <a:rPr lang="en-US" altLang="zh-CN" dirty="0" smtClean="0"/>
              <a:t>trim</a:t>
            </a:r>
          </a:p>
          <a:p>
            <a:r>
              <a:rPr lang="en-US" altLang="zh-CN" dirty="0" smtClean="0"/>
              <a:t>#</a:t>
            </a:r>
            <a:r>
              <a:rPr lang="zh-CN" altLang="en-US" dirty="0" smtClean="0"/>
              <a:t>开头表示注释</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136</a:t>
            </a:fld>
            <a:endParaRPr lang="en-US" altLang="zh-CN"/>
          </a:p>
        </p:txBody>
      </p:sp>
    </p:spTree>
    <p:extLst>
      <p:ext uri="{BB962C8B-B14F-4D97-AF65-F5344CB8AC3E}">
        <p14:creationId xmlns:p14="http://schemas.microsoft.com/office/powerpoint/2010/main" val="20689506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专门用来读取</a:t>
            </a:r>
            <a:r>
              <a:rPr lang="en-US" altLang="zh-CN" dirty="0" smtClean="0"/>
              <a:t>properties</a:t>
            </a:r>
            <a:r>
              <a:rPr lang="zh-CN" altLang="en-US" dirty="0" smtClean="0"/>
              <a:t>文件 以Ｍ</a:t>
            </a:r>
            <a:r>
              <a:rPr lang="en-US" altLang="zh-CN" dirty="0" err="1" smtClean="0"/>
              <a:t>ap</a:t>
            </a:r>
            <a:r>
              <a:rPr lang="zh-CN" altLang="en-US" dirty="0" smtClean="0"/>
              <a:t>形式读取</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137</a:t>
            </a:fld>
            <a:endParaRPr lang="en-US" altLang="zh-CN"/>
          </a:p>
        </p:txBody>
      </p:sp>
    </p:spTree>
    <p:extLst>
      <p:ext uri="{BB962C8B-B14F-4D97-AF65-F5344CB8AC3E}">
        <p14:creationId xmlns:p14="http://schemas.microsoft.com/office/powerpoint/2010/main" val="29861525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加载后，可以根据文本文件中的</a:t>
            </a:r>
            <a:r>
              <a:rPr lang="en-US" altLang="zh-CN" dirty="0" smtClean="0"/>
              <a:t>key</a:t>
            </a:r>
            <a:r>
              <a:rPr lang="zh-CN" altLang="en-US" dirty="0" smtClean="0"/>
              <a:t>，读取</a:t>
            </a:r>
            <a:r>
              <a:rPr lang="en-US" altLang="zh-CN" dirty="0" smtClean="0"/>
              <a:t>value</a:t>
            </a:r>
          </a:p>
          <a:p>
            <a:r>
              <a:rPr lang="en-US" altLang="zh-CN" dirty="0" err="1" smtClean="0"/>
              <a:t>FileInputStream</a:t>
            </a:r>
            <a:r>
              <a:rPr lang="zh-CN" altLang="en-US" dirty="0" smtClean="0"/>
              <a:t>是字节流</a:t>
            </a:r>
            <a:r>
              <a:rPr lang="en-US" altLang="zh-CN" dirty="0" smtClean="0"/>
              <a:t>,</a:t>
            </a:r>
            <a:r>
              <a:rPr kumimoji="1" lang="en-US" altLang="zh-CN" sz="1200" b="0" i="0" kern="1200" dirty="0" smtClean="0">
                <a:solidFill>
                  <a:schemeClr val="tx1"/>
                </a:solidFill>
                <a:effectLst/>
                <a:latin typeface="Arial" charset="0"/>
                <a:ea typeface="+mn-ea"/>
                <a:cs typeface="+mn-cs"/>
              </a:rPr>
              <a:t> </a:t>
            </a:r>
            <a:r>
              <a:rPr kumimoji="1" lang="en-US" altLang="zh-CN" sz="1200" b="0" i="0" kern="1200" dirty="0" err="1" smtClean="0">
                <a:solidFill>
                  <a:schemeClr val="tx1"/>
                </a:solidFill>
                <a:effectLst/>
                <a:latin typeface="Arial" charset="0"/>
                <a:ea typeface="+mn-ea"/>
                <a:cs typeface="+mn-cs"/>
              </a:rPr>
              <a:t>FileInputStream</a:t>
            </a:r>
            <a:r>
              <a:rPr kumimoji="1" lang="zh-CN" altLang="en-US" sz="1200" b="0" i="0" kern="1200" dirty="0" smtClean="0">
                <a:solidFill>
                  <a:schemeClr val="tx1"/>
                </a:solidFill>
                <a:effectLst/>
                <a:latin typeface="Arial" charset="0"/>
                <a:ea typeface="+mn-ea"/>
                <a:cs typeface="+mn-cs"/>
              </a:rPr>
              <a:t>的构造方法需要指定文件的来源</a:t>
            </a:r>
            <a:endParaRPr kumimoji="1" lang="en-US" altLang="zh-CN" sz="1200" b="0" i="0" kern="1200" dirty="0" smtClean="0">
              <a:solidFill>
                <a:schemeClr val="tx1"/>
              </a:solidFill>
              <a:effectLst/>
              <a:latin typeface="Arial" charset="0"/>
              <a:ea typeface="+mn-ea"/>
              <a:cs typeface="+mn-cs"/>
            </a:endParaRPr>
          </a:p>
          <a:p>
            <a:r>
              <a:rPr kumimoji="1" lang="en-US" altLang="zh-CN" sz="1200" b="0" i="0" kern="1200" dirty="0" err="1" smtClean="0">
                <a:solidFill>
                  <a:schemeClr val="tx1"/>
                </a:solidFill>
                <a:effectLst/>
                <a:latin typeface="Arial" charset="0"/>
                <a:ea typeface="+mn-ea"/>
                <a:cs typeface="+mn-cs"/>
              </a:rPr>
              <a:t>FileInputStream</a:t>
            </a:r>
            <a:r>
              <a:rPr kumimoji="1" lang="zh-CN" altLang="en-US" sz="1200" b="0" i="0" kern="1200" dirty="0" smtClean="0">
                <a:solidFill>
                  <a:schemeClr val="tx1"/>
                </a:solidFill>
                <a:effectLst/>
                <a:latin typeface="Arial" charset="0"/>
                <a:ea typeface="+mn-ea"/>
                <a:cs typeface="+mn-cs"/>
              </a:rPr>
              <a:t>是</a:t>
            </a:r>
            <a:r>
              <a:rPr kumimoji="1" lang="en-US" altLang="zh-CN" sz="1200" b="0" i="0" kern="1200" dirty="0" smtClean="0">
                <a:solidFill>
                  <a:schemeClr val="tx1"/>
                </a:solidFill>
                <a:effectLst/>
                <a:latin typeface="Arial" charset="0"/>
                <a:ea typeface="+mn-ea"/>
                <a:cs typeface="+mn-cs"/>
              </a:rPr>
              <a:t>Java</a:t>
            </a:r>
            <a:r>
              <a:rPr kumimoji="1" lang="zh-CN" altLang="en-US" sz="1200" b="0" i="0" kern="1200" dirty="0" smtClean="0">
                <a:solidFill>
                  <a:schemeClr val="tx1"/>
                </a:solidFill>
                <a:effectLst/>
                <a:latin typeface="Arial" charset="0"/>
                <a:ea typeface="+mn-ea"/>
                <a:cs typeface="+mn-cs"/>
              </a:rPr>
              <a:t>语言中抽象类</a:t>
            </a:r>
            <a:r>
              <a:rPr kumimoji="1" lang="en-US" altLang="zh-CN" sz="1200" b="0" i="0" kern="1200" dirty="0" err="1" smtClean="0">
                <a:solidFill>
                  <a:schemeClr val="tx1"/>
                </a:solidFill>
                <a:effectLst/>
                <a:latin typeface="Arial" charset="0"/>
                <a:ea typeface="+mn-ea"/>
                <a:cs typeface="+mn-cs"/>
              </a:rPr>
              <a:t>InputStream</a:t>
            </a:r>
            <a:r>
              <a:rPr kumimoji="1" lang="zh-CN" altLang="en-US" sz="1200" b="0" i="0" kern="1200" dirty="0" smtClean="0">
                <a:solidFill>
                  <a:schemeClr val="tx1"/>
                </a:solidFill>
                <a:effectLst/>
                <a:latin typeface="Arial" charset="0"/>
                <a:ea typeface="+mn-ea"/>
                <a:cs typeface="+mn-cs"/>
              </a:rPr>
              <a:t>用来具体实现类的创建对象。</a:t>
            </a:r>
            <a:r>
              <a:rPr kumimoji="1" lang="en-US" altLang="zh-CN" sz="1200" b="0" i="0" kern="1200" dirty="0" err="1" smtClean="0">
                <a:solidFill>
                  <a:schemeClr val="tx1"/>
                </a:solidFill>
                <a:effectLst/>
                <a:latin typeface="Arial" charset="0"/>
                <a:ea typeface="+mn-ea"/>
                <a:cs typeface="+mn-cs"/>
              </a:rPr>
              <a:t>FileInputStream</a:t>
            </a:r>
            <a:r>
              <a:rPr kumimoji="1" lang="zh-CN" altLang="en-US" sz="1200" b="0" i="0" kern="1200" dirty="0" smtClean="0">
                <a:solidFill>
                  <a:schemeClr val="tx1"/>
                </a:solidFill>
                <a:effectLst/>
                <a:latin typeface="Arial" charset="0"/>
                <a:ea typeface="+mn-ea"/>
                <a:cs typeface="+mn-cs"/>
              </a:rPr>
              <a:t>可以从文件系统中的某个文件中获得输入字节，获取的文件可用性取决于主机环境。</a:t>
            </a:r>
          </a:p>
          <a:p>
            <a:r>
              <a:rPr kumimoji="1" lang="en-US" altLang="zh-CN" sz="1200" b="0" i="0" kern="1200" dirty="0" err="1" smtClean="0">
                <a:solidFill>
                  <a:schemeClr val="tx1"/>
                </a:solidFill>
                <a:effectLst/>
                <a:latin typeface="Arial" charset="0"/>
                <a:ea typeface="+mn-ea"/>
                <a:cs typeface="+mn-cs"/>
              </a:rPr>
              <a:t>FileInputStream</a:t>
            </a:r>
            <a:r>
              <a:rPr kumimoji="1" lang="zh-CN" altLang="en-US" sz="1200" b="0" i="0" kern="1200" dirty="0" smtClean="0">
                <a:solidFill>
                  <a:schemeClr val="tx1"/>
                </a:solidFill>
                <a:effectLst/>
                <a:latin typeface="Arial" charset="0"/>
                <a:ea typeface="+mn-ea"/>
                <a:cs typeface="+mn-cs"/>
              </a:rPr>
              <a:t>的构造方法需要指定文件的来源，通过打开一个到实际文件的连接来创建一个</a:t>
            </a:r>
            <a:r>
              <a:rPr kumimoji="1" lang="en-US" altLang="zh-CN" sz="1200" b="0" i="0" kern="1200" dirty="0" err="1" smtClean="0">
                <a:solidFill>
                  <a:schemeClr val="tx1"/>
                </a:solidFill>
                <a:effectLst/>
                <a:latin typeface="Arial" charset="0"/>
                <a:ea typeface="+mn-ea"/>
                <a:cs typeface="+mn-cs"/>
              </a:rPr>
              <a:t>FileInputStream</a:t>
            </a:r>
            <a:r>
              <a:rPr kumimoji="1" lang="zh-CN" altLang="en-US" sz="1200" b="0" i="0" kern="1200" dirty="0" smtClean="0">
                <a:solidFill>
                  <a:schemeClr val="tx1"/>
                </a:solidFill>
                <a:effectLst/>
                <a:latin typeface="Arial" charset="0"/>
                <a:ea typeface="+mn-ea"/>
                <a:cs typeface="+mn-cs"/>
              </a:rPr>
              <a:t>，该文件通过文件系统中的 </a:t>
            </a:r>
            <a:r>
              <a:rPr kumimoji="1" lang="en-US" altLang="zh-CN" sz="1200" b="0" i="0" kern="1200" dirty="0" smtClean="0">
                <a:solidFill>
                  <a:schemeClr val="tx1"/>
                </a:solidFill>
                <a:effectLst/>
                <a:latin typeface="Arial" charset="0"/>
                <a:ea typeface="+mn-ea"/>
                <a:cs typeface="+mn-cs"/>
              </a:rPr>
              <a:t>File </a:t>
            </a:r>
            <a:r>
              <a:rPr kumimoji="1" lang="zh-CN" altLang="en-US" sz="1200" b="0" i="0" kern="1200" dirty="0" smtClean="0">
                <a:solidFill>
                  <a:schemeClr val="tx1"/>
                </a:solidFill>
                <a:effectLst/>
                <a:latin typeface="Arial" charset="0"/>
                <a:ea typeface="+mn-ea"/>
                <a:cs typeface="+mn-cs"/>
              </a:rPr>
              <a:t>对象 </a:t>
            </a:r>
            <a:r>
              <a:rPr kumimoji="1" lang="en-US" altLang="zh-CN" sz="1200" b="0" i="0" kern="1200" dirty="0" smtClean="0">
                <a:solidFill>
                  <a:schemeClr val="tx1"/>
                </a:solidFill>
                <a:effectLst/>
                <a:latin typeface="Arial" charset="0"/>
                <a:ea typeface="+mn-ea"/>
                <a:cs typeface="+mn-cs"/>
              </a:rPr>
              <a:t>file </a:t>
            </a:r>
            <a:r>
              <a:rPr kumimoji="1" lang="zh-CN" altLang="en-US" sz="1200" b="0" i="0" kern="1200" dirty="0" smtClean="0">
                <a:solidFill>
                  <a:schemeClr val="tx1"/>
                </a:solidFill>
                <a:effectLst/>
                <a:latin typeface="Arial" charset="0"/>
                <a:ea typeface="+mn-ea"/>
                <a:cs typeface="+mn-cs"/>
              </a:rPr>
              <a:t>指定。</a:t>
            </a:r>
          </a:p>
          <a:p>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138</a:t>
            </a:fld>
            <a:endParaRPr lang="en-US" altLang="zh-CN"/>
          </a:p>
        </p:txBody>
      </p:sp>
    </p:spTree>
    <p:extLst>
      <p:ext uri="{BB962C8B-B14F-4D97-AF65-F5344CB8AC3E}">
        <p14:creationId xmlns:p14="http://schemas.microsoft.com/office/powerpoint/2010/main" val="34826698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err="1" smtClean="0">
                <a:solidFill>
                  <a:schemeClr val="tx1"/>
                </a:solidFill>
                <a:effectLst/>
                <a:latin typeface="Arial" charset="0"/>
                <a:ea typeface="+mn-ea"/>
                <a:cs typeface="+mn-cs"/>
              </a:rPr>
              <a:t>java.io.BufferedReader</a:t>
            </a:r>
            <a:r>
              <a:rPr kumimoji="1" lang="zh-CN" altLang="en-US" sz="1200" b="0" i="0" kern="1200" dirty="0" smtClean="0">
                <a:solidFill>
                  <a:schemeClr val="tx1"/>
                </a:solidFill>
                <a:effectLst/>
                <a:latin typeface="Arial" charset="0"/>
                <a:ea typeface="+mn-ea"/>
                <a:cs typeface="+mn-cs"/>
              </a:rPr>
              <a:t>和</a:t>
            </a:r>
            <a:r>
              <a:rPr kumimoji="1" lang="en-US" altLang="zh-CN" sz="1200" b="0" i="0" kern="1200" dirty="0" err="1" smtClean="0">
                <a:solidFill>
                  <a:schemeClr val="tx1"/>
                </a:solidFill>
                <a:effectLst/>
                <a:latin typeface="Arial" charset="0"/>
                <a:ea typeface="+mn-ea"/>
                <a:cs typeface="+mn-cs"/>
              </a:rPr>
              <a:t>java.io.BufferedWriter</a:t>
            </a:r>
            <a:r>
              <a:rPr kumimoji="1" lang="zh-CN" altLang="en-US" sz="1200" b="0" i="0" kern="1200" dirty="0" smtClean="0">
                <a:solidFill>
                  <a:schemeClr val="tx1"/>
                </a:solidFill>
                <a:effectLst/>
                <a:latin typeface="Arial" charset="0"/>
                <a:ea typeface="+mn-ea"/>
                <a:cs typeface="+mn-cs"/>
              </a:rPr>
              <a:t>类各拥有</a:t>
            </a:r>
            <a:r>
              <a:rPr kumimoji="1" lang="en-US" altLang="zh-CN" sz="1200" b="0" i="0" kern="1200" dirty="0" smtClean="0">
                <a:solidFill>
                  <a:schemeClr val="tx1"/>
                </a:solidFill>
                <a:effectLst/>
                <a:latin typeface="Arial" charset="0"/>
                <a:ea typeface="+mn-ea"/>
                <a:cs typeface="+mn-cs"/>
              </a:rPr>
              <a:t>8192</a:t>
            </a:r>
            <a:r>
              <a:rPr kumimoji="1" lang="zh-CN" altLang="en-US" sz="1200" b="0" i="0" kern="1200" dirty="0" smtClean="0">
                <a:solidFill>
                  <a:schemeClr val="tx1"/>
                </a:solidFill>
                <a:effectLst/>
                <a:latin typeface="Arial" charset="0"/>
                <a:ea typeface="+mn-ea"/>
                <a:cs typeface="+mn-cs"/>
              </a:rPr>
              <a:t>字符的缓冲区。当</a:t>
            </a:r>
            <a:r>
              <a:rPr kumimoji="1" lang="en-US" altLang="zh-CN" sz="1200" b="0" i="0" kern="1200" dirty="0" err="1" smtClean="0">
                <a:solidFill>
                  <a:schemeClr val="tx1"/>
                </a:solidFill>
                <a:effectLst/>
                <a:latin typeface="Arial" charset="0"/>
                <a:ea typeface="+mn-ea"/>
                <a:cs typeface="+mn-cs"/>
              </a:rPr>
              <a:t>BufferedReader</a:t>
            </a:r>
            <a:r>
              <a:rPr kumimoji="1" lang="zh-CN" altLang="en-US" sz="1200" b="0" i="0" kern="1200" dirty="0" smtClean="0">
                <a:solidFill>
                  <a:schemeClr val="tx1"/>
                </a:solidFill>
                <a:effectLst/>
                <a:latin typeface="Arial" charset="0"/>
                <a:ea typeface="+mn-ea"/>
                <a:cs typeface="+mn-cs"/>
              </a:rPr>
              <a:t>在读取文本文件时，会先尽量从文件中读入字符数据并置入缓冲区，而之后若使用</a:t>
            </a:r>
            <a:r>
              <a:rPr kumimoji="1" lang="en-US" altLang="zh-CN" sz="1200" b="0" i="0" kern="1200" dirty="0" smtClean="0">
                <a:solidFill>
                  <a:schemeClr val="tx1"/>
                </a:solidFill>
                <a:effectLst/>
                <a:latin typeface="Arial" charset="0"/>
                <a:ea typeface="+mn-ea"/>
                <a:cs typeface="+mn-cs"/>
              </a:rPr>
              <a:t>read()</a:t>
            </a:r>
            <a:r>
              <a:rPr kumimoji="1" lang="zh-CN" altLang="en-US" sz="1200" b="0" i="0" kern="1200" dirty="0" smtClean="0">
                <a:solidFill>
                  <a:schemeClr val="tx1"/>
                </a:solidFill>
                <a:effectLst/>
                <a:latin typeface="Arial" charset="0"/>
                <a:ea typeface="+mn-ea"/>
                <a:cs typeface="+mn-cs"/>
              </a:rPr>
              <a:t>方法，会先从缓冲区中进行读取。如果缓冲区数据不足，才会再从文件中读取，使用</a:t>
            </a:r>
            <a:r>
              <a:rPr kumimoji="1" lang="en-US" altLang="zh-CN" sz="1200" b="0" i="0" kern="1200" dirty="0" err="1" smtClean="0">
                <a:solidFill>
                  <a:schemeClr val="tx1"/>
                </a:solidFill>
                <a:effectLst/>
                <a:latin typeface="Arial" charset="0"/>
                <a:ea typeface="+mn-ea"/>
                <a:cs typeface="+mn-cs"/>
              </a:rPr>
              <a:t>BufferedWriter</a:t>
            </a:r>
            <a:r>
              <a:rPr kumimoji="1" lang="zh-CN" altLang="en-US" sz="1200" b="0" i="0" kern="1200" dirty="0" smtClean="0">
                <a:solidFill>
                  <a:schemeClr val="tx1"/>
                </a:solidFill>
                <a:effectLst/>
                <a:latin typeface="Arial" charset="0"/>
                <a:ea typeface="+mn-ea"/>
                <a:cs typeface="+mn-cs"/>
              </a:rPr>
              <a:t>时，写入的数据并不会先输出到目的地，而是先存储至缓冲区中。如果缓冲区中的数据满了，才会一次对目的地进行写出。</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140</a:t>
            </a:fld>
            <a:endParaRPr lang="en-US" altLang="zh-CN"/>
          </a:p>
        </p:txBody>
      </p:sp>
    </p:spTree>
    <p:extLst>
      <p:ext uri="{BB962C8B-B14F-4D97-AF65-F5344CB8AC3E}">
        <p14:creationId xmlns:p14="http://schemas.microsoft.com/office/powerpoint/2010/main" val="4207843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spcBef>
                <a:spcPts val="0"/>
              </a:spcBef>
              <a:buFont typeface="Arial" pitchFamily="34" charset="0"/>
              <a:buNone/>
            </a:pPr>
            <a:r>
              <a:rPr lang="en-US" altLang="zh-CN" dirty="0" smtClean="0"/>
              <a:t>char</a:t>
            </a:r>
            <a:r>
              <a:rPr lang="zh-CN" altLang="en-US" dirty="0" smtClean="0"/>
              <a:t>和</a:t>
            </a:r>
            <a:r>
              <a:rPr lang="en-US" altLang="zh-CN" dirty="0" err="1" smtClean="0"/>
              <a:t>varchar</a:t>
            </a:r>
            <a:r>
              <a:rPr lang="zh-CN" altLang="en-US" dirty="0" smtClean="0"/>
              <a:t>：</a:t>
            </a:r>
          </a:p>
          <a:p>
            <a:pPr marL="171450" indent="-171450">
              <a:spcBef>
                <a:spcPts val="0"/>
              </a:spcBef>
              <a:buFont typeface="Arial" pitchFamily="34" charset="0"/>
              <a:buChar char="•"/>
            </a:pPr>
            <a:r>
              <a:rPr lang="en-US" altLang="zh-CN" dirty="0" smtClean="0"/>
              <a:t>char(n) </a:t>
            </a:r>
            <a:r>
              <a:rPr lang="zh-CN" altLang="en-US" dirty="0" smtClean="0"/>
              <a:t>若存入字符数小于</a:t>
            </a:r>
            <a:r>
              <a:rPr lang="en-US" altLang="zh-CN" dirty="0" smtClean="0"/>
              <a:t>n</a:t>
            </a:r>
            <a:r>
              <a:rPr lang="zh-CN" altLang="en-US" dirty="0" smtClean="0"/>
              <a:t>，则以空格补于其后，查询之时再将空格去掉。所以</a:t>
            </a:r>
            <a:r>
              <a:rPr lang="en-US" altLang="zh-CN" dirty="0" smtClean="0"/>
              <a:t>char</a:t>
            </a:r>
            <a:r>
              <a:rPr lang="zh-CN" altLang="en-US" dirty="0" smtClean="0"/>
              <a:t>类型存储的字符串末尾不能有空格，</a:t>
            </a:r>
            <a:r>
              <a:rPr lang="en-US" altLang="zh-CN" dirty="0" err="1" smtClean="0"/>
              <a:t>varchar</a:t>
            </a:r>
            <a:r>
              <a:rPr lang="zh-CN" altLang="en-US" dirty="0" smtClean="0"/>
              <a:t>不限于此。</a:t>
            </a:r>
          </a:p>
          <a:p>
            <a:pPr marL="171450" indent="-171450">
              <a:spcBef>
                <a:spcPts val="0"/>
              </a:spcBef>
              <a:buFont typeface="Arial" pitchFamily="34" charset="0"/>
              <a:buChar char="•"/>
            </a:pPr>
            <a:r>
              <a:rPr lang="en-US" altLang="zh-CN" dirty="0" smtClean="0"/>
              <a:t>char(n) </a:t>
            </a:r>
            <a:r>
              <a:rPr lang="zh-CN" altLang="en-US" dirty="0" smtClean="0"/>
              <a:t>固定长度，</a:t>
            </a:r>
            <a:r>
              <a:rPr lang="en-US" altLang="zh-CN" dirty="0" smtClean="0"/>
              <a:t>char(4)</a:t>
            </a:r>
            <a:r>
              <a:rPr lang="zh-CN" altLang="en-US" dirty="0" smtClean="0"/>
              <a:t>不管是存入几个字符，都将占用</a:t>
            </a:r>
            <a:r>
              <a:rPr lang="en-US" altLang="zh-CN" dirty="0" smtClean="0"/>
              <a:t>4</a:t>
            </a:r>
            <a:r>
              <a:rPr lang="zh-CN" altLang="en-US" dirty="0" smtClean="0"/>
              <a:t>个字节，</a:t>
            </a:r>
            <a:r>
              <a:rPr lang="en-US" altLang="zh-CN" dirty="0" err="1" smtClean="0"/>
              <a:t>varchar</a:t>
            </a:r>
            <a:r>
              <a:rPr lang="zh-CN" altLang="en-US" dirty="0" smtClean="0"/>
              <a:t>是存入的实际字符数</a:t>
            </a:r>
            <a:r>
              <a:rPr lang="en-US" altLang="zh-CN" dirty="0" smtClean="0"/>
              <a:t>+1</a:t>
            </a:r>
            <a:r>
              <a:rPr lang="zh-CN" altLang="en-US" dirty="0" smtClean="0"/>
              <a:t>个字节（</a:t>
            </a:r>
            <a:r>
              <a:rPr lang="en-US" altLang="zh-CN" dirty="0" smtClean="0"/>
              <a:t>n&lt; n&gt;255)</a:t>
            </a:r>
            <a:r>
              <a:rPr lang="zh-CN" altLang="en-US" dirty="0" smtClean="0"/>
              <a:t>，所以</a:t>
            </a:r>
            <a:r>
              <a:rPr lang="en-US" altLang="zh-CN" dirty="0" err="1" smtClean="0"/>
              <a:t>varchar</a:t>
            </a:r>
            <a:r>
              <a:rPr lang="en-US" altLang="zh-CN" dirty="0" smtClean="0"/>
              <a:t>(4),</a:t>
            </a:r>
            <a:r>
              <a:rPr lang="zh-CN" altLang="en-US" dirty="0" smtClean="0"/>
              <a:t>存入</a:t>
            </a:r>
            <a:r>
              <a:rPr lang="en-US" altLang="zh-CN" dirty="0" smtClean="0"/>
              <a:t>3</a:t>
            </a:r>
            <a:r>
              <a:rPr lang="zh-CN" altLang="en-US" dirty="0" smtClean="0"/>
              <a:t>个字符将占用</a:t>
            </a:r>
            <a:r>
              <a:rPr lang="en-US" altLang="zh-CN" dirty="0" smtClean="0"/>
              <a:t>4</a:t>
            </a:r>
            <a:r>
              <a:rPr lang="zh-CN" altLang="en-US" dirty="0" smtClean="0"/>
              <a:t>个字节。</a:t>
            </a:r>
          </a:p>
          <a:p>
            <a:pPr marL="171450" indent="-171450">
              <a:spcBef>
                <a:spcPts val="0"/>
              </a:spcBef>
              <a:buFont typeface="Arial" pitchFamily="34" charset="0"/>
              <a:buChar char="•"/>
            </a:pPr>
            <a:r>
              <a:rPr lang="en-US" altLang="zh-CN" dirty="0" smtClean="0"/>
              <a:t>char</a:t>
            </a:r>
            <a:r>
              <a:rPr lang="zh-CN" altLang="en-US" dirty="0" smtClean="0"/>
              <a:t>类型的字符串检索速度要比</a:t>
            </a:r>
            <a:r>
              <a:rPr lang="en-US" altLang="zh-CN" dirty="0" err="1" smtClean="0"/>
              <a:t>varchar</a:t>
            </a:r>
            <a:r>
              <a:rPr lang="zh-CN" altLang="en-US" dirty="0" smtClean="0"/>
              <a:t>类型的快。</a:t>
            </a:r>
          </a:p>
          <a:p>
            <a:pPr marL="0" indent="0">
              <a:spcBef>
                <a:spcPts val="0"/>
              </a:spcBef>
              <a:buFont typeface="Arial" pitchFamily="34" charset="0"/>
              <a:buNone/>
            </a:pPr>
            <a:r>
              <a:rPr lang="en-US" altLang="zh-CN" dirty="0" err="1" smtClean="0"/>
              <a:t>varchar</a:t>
            </a:r>
            <a:r>
              <a:rPr lang="zh-CN" altLang="en-US" dirty="0" smtClean="0"/>
              <a:t>和</a:t>
            </a:r>
            <a:r>
              <a:rPr lang="en-US" altLang="zh-CN" dirty="0" smtClean="0"/>
              <a:t>text</a:t>
            </a:r>
            <a:r>
              <a:rPr lang="zh-CN" altLang="en-US" dirty="0" smtClean="0"/>
              <a:t>：</a:t>
            </a:r>
          </a:p>
          <a:p>
            <a:pPr marL="171450" indent="-171450">
              <a:spcBef>
                <a:spcPts val="0"/>
              </a:spcBef>
              <a:buFont typeface="Arial" pitchFamily="34" charset="0"/>
              <a:buChar char="•"/>
            </a:pPr>
            <a:r>
              <a:rPr lang="en-US" altLang="zh-CN" dirty="0" err="1" smtClean="0"/>
              <a:t>varchar</a:t>
            </a:r>
            <a:r>
              <a:rPr lang="zh-CN" altLang="en-US" dirty="0" smtClean="0"/>
              <a:t>可指定</a:t>
            </a:r>
            <a:r>
              <a:rPr lang="en-US" altLang="zh-CN" dirty="0" smtClean="0"/>
              <a:t>n</a:t>
            </a:r>
            <a:r>
              <a:rPr lang="zh-CN" altLang="en-US" dirty="0" smtClean="0"/>
              <a:t>，</a:t>
            </a:r>
            <a:r>
              <a:rPr lang="en-US" altLang="zh-CN" dirty="0" smtClean="0"/>
              <a:t>text</a:t>
            </a:r>
            <a:r>
              <a:rPr lang="zh-CN" altLang="en-US" dirty="0" smtClean="0"/>
              <a:t>不能指定，内部存储</a:t>
            </a:r>
            <a:r>
              <a:rPr lang="en-US" altLang="zh-CN" dirty="0" err="1" smtClean="0"/>
              <a:t>varchar</a:t>
            </a:r>
            <a:r>
              <a:rPr lang="zh-CN" altLang="en-US" dirty="0" smtClean="0"/>
              <a:t>是存入的实际字符数</a:t>
            </a:r>
            <a:r>
              <a:rPr lang="en-US" altLang="zh-CN" dirty="0" smtClean="0"/>
              <a:t>+1</a:t>
            </a:r>
            <a:r>
              <a:rPr lang="zh-CN" altLang="en-US" dirty="0" smtClean="0"/>
              <a:t>个字节（</a:t>
            </a:r>
            <a:r>
              <a:rPr lang="en-US" altLang="zh-CN" dirty="0" smtClean="0"/>
              <a:t>n&lt; n&gt;255)</a:t>
            </a:r>
            <a:r>
              <a:rPr lang="zh-CN" altLang="en-US" dirty="0" smtClean="0"/>
              <a:t>，</a:t>
            </a:r>
            <a:r>
              <a:rPr lang="en-US" altLang="zh-CN" dirty="0" smtClean="0"/>
              <a:t>text</a:t>
            </a:r>
            <a:r>
              <a:rPr lang="zh-CN" altLang="en-US" dirty="0" smtClean="0"/>
              <a:t>是实际字符数</a:t>
            </a:r>
            <a:r>
              <a:rPr lang="en-US" altLang="zh-CN" dirty="0" smtClean="0"/>
              <a:t>+2</a:t>
            </a:r>
            <a:r>
              <a:rPr lang="zh-CN" altLang="en-US" dirty="0" smtClean="0"/>
              <a:t>个字节。</a:t>
            </a:r>
          </a:p>
          <a:p>
            <a:pPr marL="171450" indent="-171450">
              <a:spcBef>
                <a:spcPts val="0"/>
              </a:spcBef>
              <a:buFont typeface="Arial" pitchFamily="34" charset="0"/>
              <a:buChar char="•"/>
            </a:pPr>
            <a:r>
              <a:rPr lang="en-US" altLang="zh-CN" dirty="0" smtClean="0"/>
              <a:t>text</a:t>
            </a:r>
            <a:r>
              <a:rPr lang="zh-CN" altLang="en-US" dirty="0" smtClean="0"/>
              <a:t>类型不能有默认值。</a:t>
            </a:r>
          </a:p>
          <a:p>
            <a:pPr marL="171450" indent="-171450">
              <a:spcBef>
                <a:spcPts val="0"/>
              </a:spcBef>
              <a:buFont typeface="Arial" pitchFamily="34" charset="0"/>
              <a:buChar char="•"/>
            </a:pPr>
            <a:r>
              <a:rPr lang="en-US" altLang="zh-CN" dirty="0" err="1" smtClean="0"/>
              <a:t>varchar</a:t>
            </a:r>
            <a:r>
              <a:rPr lang="zh-CN" altLang="en-US" dirty="0" smtClean="0"/>
              <a:t>可直接创建索引，</a:t>
            </a:r>
            <a:r>
              <a:rPr lang="en-US" altLang="zh-CN" dirty="0" smtClean="0"/>
              <a:t>text</a:t>
            </a:r>
            <a:r>
              <a:rPr lang="zh-CN" altLang="en-US" dirty="0" smtClean="0"/>
              <a:t>创建索引要指定前多少个字符。</a:t>
            </a:r>
            <a:r>
              <a:rPr lang="en-US" altLang="zh-CN" dirty="0" err="1" smtClean="0"/>
              <a:t>varchar</a:t>
            </a:r>
            <a:r>
              <a:rPr lang="zh-CN" altLang="en-US" dirty="0" smtClean="0"/>
              <a:t>查询速度快于</a:t>
            </a:r>
            <a:r>
              <a:rPr lang="en-US" altLang="zh-CN" dirty="0" smtClean="0"/>
              <a:t>text,</a:t>
            </a:r>
            <a:r>
              <a:rPr lang="zh-CN" altLang="en-US" dirty="0" smtClean="0"/>
              <a:t>在都创建索引的情况下，</a:t>
            </a:r>
            <a:r>
              <a:rPr lang="en-US" altLang="zh-CN" dirty="0" smtClean="0"/>
              <a:t>text</a:t>
            </a:r>
            <a:r>
              <a:rPr lang="zh-CN" altLang="en-US" dirty="0" smtClean="0"/>
              <a:t>的索引似乎不起作用。</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15</a:t>
            </a:fld>
            <a:endParaRPr lang="en-US" altLang="zh-CN"/>
          </a:p>
        </p:txBody>
      </p:sp>
    </p:spTree>
    <p:extLst>
      <p:ext uri="{BB962C8B-B14F-4D97-AF65-F5344CB8AC3E}">
        <p14:creationId xmlns:p14="http://schemas.microsoft.com/office/powerpoint/2010/main" val="1534498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spcBef>
                <a:spcPts val="0"/>
              </a:spcBef>
              <a:buFont typeface="Arial" pitchFamily="34" charset="0"/>
              <a:buChar char="•"/>
            </a:pPr>
            <a:r>
              <a:rPr lang="zh-CN" altLang="en-US" dirty="0" smtClean="0"/>
              <a:t>若定义一个字段为</a:t>
            </a:r>
            <a:r>
              <a:rPr lang="en-US" altLang="zh-CN" dirty="0" smtClean="0"/>
              <a:t>timestamp</a:t>
            </a:r>
            <a:r>
              <a:rPr lang="zh-CN" altLang="en-US" dirty="0" smtClean="0"/>
              <a:t>，这个字段里的时间数据会随其他字段修改的时候自动刷新，所以这个数据类型的字段可以存放这条记录最后被修改的时间。</a:t>
            </a:r>
            <a:endParaRPr lang="zh-CN" altLang="en-US" dirty="0"/>
          </a:p>
        </p:txBody>
      </p:sp>
      <p:sp>
        <p:nvSpPr>
          <p:cNvPr id="4" name="灯片编号占位符 3"/>
          <p:cNvSpPr>
            <a:spLocks noGrp="1"/>
          </p:cNvSpPr>
          <p:nvPr>
            <p:ph type="sldNum" sz="quarter" idx="10"/>
          </p:nvPr>
        </p:nvSpPr>
        <p:spPr/>
        <p:txBody>
          <a:bodyPr/>
          <a:lstStyle/>
          <a:p>
            <a:pPr>
              <a:defRPr/>
            </a:pPr>
            <a:fld id="{C35DD9D2-AE8B-4DFC-B21E-A0CD6831A4AC}" type="slidenum">
              <a:rPr lang="zh-CN" altLang="en-US" smtClean="0"/>
              <a:pPr>
                <a:defRPr/>
              </a:pPr>
              <a:t>16</a:t>
            </a:fld>
            <a:endParaRPr lang="en-US" altLang="zh-CN"/>
          </a:p>
        </p:txBody>
      </p:sp>
    </p:spTree>
    <p:extLst>
      <p:ext uri="{BB962C8B-B14F-4D97-AF65-F5344CB8AC3E}">
        <p14:creationId xmlns:p14="http://schemas.microsoft.com/office/powerpoint/2010/main" val="136196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179388" y="115888"/>
            <a:ext cx="1668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dirty="0" smtClean="0">
                <a:solidFill>
                  <a:srgbClr val="003300"/>
                </a:solidFill>
              </a:rPr>
              <a:t>Java Web</a:t>
            </a:r>
            <a:r>
              <a:rPr lang="zh-CN" altLang="en-US" dirty="0" smtClean="0">
                <a:solidFill>
                  <a:srgbClr val="003300"/>
                </a:solidFill>
              </a:rPr>
              <a:t>开发</a:t>
            </a:r>
          </a:p>
        </p:txBody>
      </p:sp>
      <p:sp>
        <p:nvSpPr>
          <p:cNvPr id="2" name="标题 1"/>
          <p:cNvSpPr>
            <a:spLocks noGrp="1"/>
          </p:cNvSpPr>
          <p:nvPr>
            <p:ph type="ctrTitle"/>
          </p:nvPr>
        </p:nvSpPr>
        <p:spPr>
          <a:xfrm>
            <a:off x="3203848" y="993627"/>
            <a:ext cx="5832648" cy="2308324"/>
          </a:xfrm>
        </p:spPr>
        <p:txBody>
          <a:bodyPr>
            <a:spAutoFit/>
          </a:bodyPr>
          <a:lstStyle>
            <a:lvl1pPr algn="ctr">
              <a:defRPr sz="7200">
                <a:solidFill>
                  <a:srgbClr val="003300"/>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707904" y="3958208"/>
            <a:ext cx="5256584" cy="1323439"/>
          </a:xfrm>
        </p:spPr>
        <p:txBody>
          <a:bodyPr>
            <a:spAutoFit/>
          </a:bodyPr>
          <a:lstStyle>
            <a:lvl1pPr marL="0" indent="0" algn="ctr">
              <a:buNone/>
              <a:defRPr sz="4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402180912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5496" y="58614"/>
            <a:ext cx="9073008" cy="778098"/>
          </a:xfrm>
        </p:spPr>
        <p:txBody>
          <a:bodyPr/>
          <a:lstStyle>
            <a:lvl1pPr algn="ct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86816" y="980728"/>
            <a:ext cx="8949680" cy="2283702"/>
          </a:xfrm>
          <a:noFill/>
        </p:spPr>
        <p:txBody>
          <a:bodyPr>
            <a:spAutoFit/>
          </a:bodyPr>
          <a:lstStyle>
            <a:lvl1pPr>
              <a:defRPr b="1">
                <a:solidFill>
                  <a:srgbClr val="003300"/>
                </a:solidFill>
              </a:defRPr>
            </a:lvl1pPr>
            <a:lvl2pPr>
              <a:defRPr b="1">
                <a:solidFill>
                  <a:srgbClr val="003300"/>
                </a:solidFill>
              </a:defRPr>
            </a:lvl2pPr>
            <a:lvl3pPr>
              <a:defRPr b="1">
                <a:solidFill>
                  <a:srgbClr val="003300"/>
                </a:solidFill>
              </a:defRPr>
            </a:lvl3pPr>
            <a:lvl4pPr>
              <a:defRPr b="1">
                <a:solidFill>
                  <a:srgbClr val="003300"/>
                </a:solidFill>
              </a:defRPr>
            </a:lvl4pPr>
            <a:lvl5pPr>
              <a:defRPr b="1">
                <a:solidFill>
                  <a:srgbClr val="003300"/>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1781687"/>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pSp>
        <p:grpSp>
          <p:nvGrpSpPr>
            <p:cNvPr id="4" name="Group 6"/>
            <p:cNvGrpSpPr>
              <a:grpSpLocks/>
            </p:cNvGrpSpPr>
            <p:nvPr/>
          </p:nvGrpSpPr>
          <p:grpSpPr bwMode="auto">
            <a:xfrm>
              <a:off x="261" y="1870"/>
              <a:ext cx="465" cy="299"/>
              <a:chOff x="912" y="2640"/>
              <a:chExt cx="672" cy="432"/>
            </a:xfrm>
          </p:grpSpPr>
          <p:sp>
            <p:nvSpPr>
              <p:cNvPr id="8"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9"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pSp>
    </p:spTree>
    <p:extLst>
      <p:ext uri="{BB962C8B-B14F-4D97-AF65-F5344CB8AC3E}">
        <p14:creationId xmlns:p14="http://schemas.microsoft.com/office/powerpoint/2010/main" val="244300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p:txBody>
          <a:bodyPr/>
          <a:lstStyle>
            <a:lvl1pPr>
              <a:defRPr/>
            </a:lvl1pPr>
          </a:lstStyle>
          <a:p>
            <a:pPr>
              <a:defRPr/>
            </a:pPr>
            <a:endParaRPr lang="en-US" altLang="zh-CN"/>
          </a:p>
        </p:txBody>
      </p:sp>
      <p:sp>
        <p:nvSpPr>
          <p:cNvPr id="3" name="Rectangle 24"/>
          <p:cNvSpPr>
            <a:spLocks noGrp="1" noChangeArrowheads="1"/>
          </p:cNvSpPr>
          <p:nvPr>
            <p:ph type="ftr" sz="quarter" idx="11"/>
          </p:nvPr>
        </p:nvSpPr>
        <p:spPr/>
        <p:txBody>
          <a:bodyPr/>
          <a:lstStyle>
            <a:lvl1pPr>
              <a:defRPr/>
            </a:lvl1pPr>
          </a:lstStyle>
          <a:p>
            <a:pPr>
              <a:defRPr/>
            </a:pPr>
            <a:endParaRPr lang="en-US" altLang="zh-CN"/>
          </a:p>
        </p:txBody>
      </p:sp>
      <p:sp>
        <p:nvSpPr>
          <p:cNvPr id="4" name="Rectangle 25"/>
          <p:cNvSpPr>
            <a:spLocks noGrp="1" noChangeArrowheads="1"/>
          </p:cNvSpPr>
          <p:nvPr>
            <p:ph type="sldNum" sz="quarter" idx="12"/>
          </p:nvPr>
        </p:nvSpPr>
        <p:spPr/>
        <p:txBody>
          <a:bodyPr/>
          <a:lstStyle>
            <a:lvl1pPr>
              <a:defRPr/>
            </a:lvl1pPr>
          </a:lstStyle>
          <a:p>
            <a:pPr>
              <a:defRPr/>
            </a:pPr>
            <a:fld id="{4925C0CD-A678-49BF-B570-51E157959C14}" type="slidenum">
              <a:rPr lang="en-US" altLang="zh-CN"/>
              <a:pPr>
                <a:defRPr/>
              </a:pPr>
              <a:t>‹#›</a:t>
            </a:fld>
            <a:endParaRPr lang="en-US" altLang="zh-CN"/>
          </a:p>
        </p:txBody>
      </p:sp>
    </p:spTree>
    <p:extLst>
      <p:ext uri="{BB962C8B-B14F-4D97-AF65-F5344CB8AC3E}">
        <p14:creationId xmlns:p14="http://schemas.microsoft.com/office/powerpoint/2010/main" val="22882588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B85B059-7F8E-4AF7-B48F-72828CE38207}" type="datetimeFigureOut">
              <a:rPr lang="zh-CN" altLang="en-US"/>
              <a:pPr>
                <a:defRPr/>
              </a:pPr>
              <a:t>2018/11/11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341A62A-E337-40AF-B112-C042319727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Lst>
  <p:transition spd="slow">
    <p:randomBar dir="ver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10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hyperlink" Target="https://baike.baidu.com/item/servlet"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baike.baidu.com/item/javabean" TargetMode="Externa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439637" y="892170"/>
            <a:ext cx="6696298" cy="923330"/>
          </a:xfrm>
        </p:spPr>
        <p:txBody>
          <a:bodyPr/>
          <a:lstStyle/>
          <a:p>
            <a:pPr eaLnBrk="1" hangingPunct="1"/>
            <a:r>
              <a:rPr lang="en-US" altLang="zh-CN" sz="5400" dirty="0" smtClean="0"/>
              <a:t>4.2</a:t>
            </a:r>
            <a:r>
              <a:rPr lang="zh-CN" altLang="en-US" sz="5400" dirty="0" smtClean="0"/>
              <a:t>  </a:t>
            </a:r>
            <a:r>
              <a:rPr lang="en-US" altLang="zh-CN" sz="5400" dirty="0" smtClean="0"/>
              <a:t>JDBC</a:t>
            </a:r>
            <a:r>
              <a:rPr lang="zh-CN" altLang="en-US" sz="5400" dirty="0" smtClean="0"/>
              <a:t>数据库</a:t>
            </a:r>
            <a:endParaRPr lang="en-US" altLang="zh-CN" sz="5400" dirty="0"/>
          </a:p>
        </p:txBody>
      </p:sp>
      <p:sp>
        <p:nvSpPr>
          <p:cNvPr id="2" name="副标题 1"/>
          <p:cNvSpPr>
            <a:spLocks noGrp="1"/>
          </p:cNvSpPr>
          <p:nvPr>
            <p:ph type="subTitle" idx="1"/>
          </p:nvPr>
        </p:nvSpPr>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err="1" smtClean="0"/>
              <a:t>Navicat</a:t>
            </a:r>
            <a:r>
              <a:rPr lang="zh-CN" altLang="en-US" dirty="0" smtClean="0"/>
              <a:t>基本操作</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330060925"/>
              </p:ext>
            </p:extLst>
          </p:nvPr>
        </p:nvGraphicFramePr>
        <p:xfrm>
          <a:off x="179512" y="908720"/>
          <a:ext cx="8784976"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2175855"/>
      </p:ext>
    </p:extLst>
  </p:cSld>
  <p:clrMapOvr>
    <a:masterClrMapping/>
  </p:clrMapOvr>
  <p:transition spd="slow">
    <p:randomBar dir="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113129"/>
            <a:ext cx="6336258" cy="1569660"/>
          </a:xfrm>
        </p:spPr>
        <p:txBody>
          <a:bodyPr/>
          <a:lstStyle/>
          <a:p>
            <a:pPr eaLnBrk="1" hangingPunct="1"/>
            <a:r>
              <a:rPr lang="en-US" altLang="zh-CN" sz="4800" b="1" dirty="0">
                <a:latin typeface="黑体" panose="02010609060101010101" pitchFamily="49" charset="-122"/>
                <a:ea typeface="黑体" panose="02010609060101010101" pitchFamily="49" charset="-122"/>
              </a:rPr>
              <a:t>6</a:t>
            </a:r>
            <a:r>
              <a:rPr lang="en-US" altLang="zh-CN" sz="4800" b="1" dirty="0" smtClean="0">
                <a:latin typeface="黑体" panose="02010609060101010101" pitchFamily="49" charset="-122"/>
                <a:ea typeface="黑体" panose="02010609060101010101" pitchFamily="49" charset="-122"/>
              </a:rPr>
              <a:t>.</a:t>
            </a:r>
            <a:r>
              <a:rPr lang="en-US" altLang="zh-CN" sz="4800" dirty="0" smtClean="0">
                <a:latin typeface="黑体" panose="02010609060101010101" pitchFamily="49" charset="-122"/>
                <a:ea typeface="黑体" panose="02010609060101010101" pitchFamily="49" charset="-122"/>
              </a:rPr>
              <a:t>JDBC</a:t>
            </a:r>
            <a:r>
              <a:rPr lang="zh-CN" altLang="en-US" sz="4800" dirty="0">
                <a:latin typeface="黑体" panose="02010609060101010101" pitchFamily="49" charset="-122"/>
                <a:ea typeface="黑体" panose="02010609060101010101" pitchFamily="49" charset="-122"/>
              </a:rPr>
              <a:t>高级应用</a:t>
            </a:r>
            <a:br>
              <a:rPr lang="zh-CN" altLang="en-US" sz="4800" dirty="0">
                <a:latin typeface="黑体" panose="02010609060101010101" pitchFamily="49" charset="-122"/>
                <a:ea typeface="黑体" panose="02010609060101010101" pitchFamily="49" charset="-122"/>
              </a:rPr>
            </a:br>
            <a:endParaRPr lang="en-US" altLang="zh-CN" sz="4800"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3707904" y="3958208"/>
            <a:ext cx="5256584" cy="707886"/>
          </a:xfrm>
        </p:spPr>
        <p:txBody>
          <a:bodyPr/>
          <a:lstStyle/>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44522046"/>
      </p:ext>
    </p:extLst>
  </p:cSld>
  <p:clrMapOvr>
    <a:masterClrMapping/>
  </p:clrMapOvr>
  <p:transition spd="slow">
    <p:randomBar dir="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ext uri="{D42A27DB-BD31-4B8C-83A1-F6EECF244321}">
                <p14:modId xmlns:p14="http://schemas.microsoft.com/office/powerpoint/2010/main" val="1216554687"/>
              </p:ext>
            </p:extLst>
          </p:nvPr>
        </p:nvGraphicFramePr>
        <p:xfrm>
          <a:off x="467544" y="1052736"/>
          <a:ext cx="8136904"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1"/>
          <p:cNvSpPr>
            <a:spLocks noGrp="1"/>
          </p:cNvSpPr>
          <p:nvPr>
            <p:ph type="title"/>
          </p:nvPr>
        </p:nvSpPr>
        <p:spPr>
          <a:xfrm>
            <a:off x="34925" y="58738"/>
            <a:ext cx="9074150" cy="777875"/>
          </a:xfrm>
        </p:spPr>
        <p:txBody>
          <a:bodyPr/>
          <a:lstStyle/>
          <a:p>
            <a:pPr eaLnBrk="1" hangingPunct="1"/>
            <a:r>
              <a:rPr lang="zh-CN" altLang="en-US" dirty="0" smtClean="0"/>
              <a:t>主要内容</a:t>
            </a:r>
          </a:p>
        </p:txBody>
      </p:sp>
    </p:spTree>
    <p:extLst>
      <p:ext uri="{BB962C8B-B14F-4D97-AF65-F5344CB8AC3E}">
        <p14:creationId xmlns:p14="http://schemas.microsoft.com/office/powerpoint/2010/main" val="2644063666"/>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a:t>1</a:t>
            </a:r>
            <a:r>
              <a:rPr lang="zh-CN" altLang="en-US" dirty="0" smtClean="0"/>
              <a:t>、</a:t>
            </a:r>
            <a:r>
              <a:rPr lang="zh-CN" altLang="en-US" dirty="0"/>
              <a:t>事务处理 </a:t>
            </a:r>
          </a:p>
        </p:txBody>
      </p:sp>
      <p:graphicFrame>
        <p:nvGraphicFramePr>
          <p:cNvPr id="2" name="图示 1"/>
          <p:cNvGraphicFramePr/>
          <p:nvPr>
            <p:extLst/>
          </p:nvPr>
        </p:nvGraphicFramePr>
        <p:xfrm>
          <a:off x="0" y="980728"/>
          <a:ext cx="9144000" cy="3744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2960921"/>
      </p:ext>
    </p:extLst>
  </p:cSld>
  <p:clrMapOvr>
    <a:masterClrMapping/>
  </p:clrMapOvr>
  <p:transition spd="slow">
    <p:randomBar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6816" y="836711"/>
            <a:ext cx="8949680" cy="5560697"/>
          </a:xfrm>
          <a:prstGeom prst="rect">
            <a:avLst/>
          </a:prstGeom>
        </p:spPr>
      </p:pic>
    </p:spTree>
    <p:extLst>
      <p:ext uri="{BB962C8B-B14F-4D97-AF65-F5344CB8AC3E}">
        <p14:creationId xmlns:p14="http://schemas.microsoft.com/office/powerpoint/2010/main" val="118797092"/>
      </p:ext>
    </p:extLst>
  </p:cSld>
  <p:clrMapOvr>
    <a:masterClrMapping/>
  </p:clrMapOvr>
  <p:transition spd="slow">
    <p:randomBar dir="ver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t>事务执行流程</a:t>
            </a:r>
          </a:p>
        </p:txBody>
      </p:sp>
      <p:grpSp>
        <p:nvGrpSpPr>
          <p:cNvPr id="32" name="组合 31"/>
          <p:cNvGrpSpPr/>
          <p:nvPr/>
        </p:nvGrpSpPr>
        <p:grpSpPr>
          <a:xfrm>
            <a:off x="1079612" y="980728"/>
            <a:ext cx="7795306" cy="5760640"/>
            <a:chOff x="1079612" y="980728"/>
            <a:chExt cx="7795306" cy="5760640"/>
          </a:xfrm>
          <a:solidFill>
            <a:schemeClr val="accent3">
              <a:lumMod val="50000"/>
            </a:schemeClr>
          </a:solidFill>
        </p:grpSpPr>
        <p:sp>
          <p:nvSpPr>
            <p:cNvPr id="4" name="流程图: 可选过程 3"/>
            <p:cNvSpPr/>
            <p:nvPr/>
          </p:nvSpPr>
          <p:spPr>
            <a:xfrm>
              <a:off x="2051720" y="980728"/>
              <a:ext cx="2664296" cy="648072"/>
            </a:xfrm>
            <a:prstGeom prst="flowChartAlternateProcess">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数据库初始状态</a:t>
              </a:r>
              <a:endParaRPr lang="zh-CN" altLang="en-US" dirty="0">
                <a:solidFill>
                  <a:schemeClr val="bg1"/>
                </a:solidFill>
              </a:endParaRPr>
            </a:p>
          </p:txBody>
        </p:sp>
        <p:sp>
          <p:nvSpPr>
            <p:cNvPr id="5" name="流程图: 过程 4"/>
            <p:cNvSpPr/>
            <p:nvPr/>
          </p:nvSpPr>
          <p:spPr>
            <a:xfrm>
              <a:off x="2055168" y="2132856"/>
              <a:ext cx="2664296" cy="648072"/>
            </a:xfrm>
            <a:prstGeom prst="flowChartProcess">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创建一个事务</a:t>
              </a:r>
              <a:endParaRPr lang="zh-CN" altLang="en-US" dirty="0">
                <a:solidFill>
                  <a:schemeClr val="bg1"/>
                </a:solidFill>
              </a:endParaRPr>
            </a:p>
          </p:txBody>
        </p:sp>
        <p:sp>
          <p:nvSpPr>
            <p:cNvPr id="6" name="流程图: 决策 5"/>
            <p:cNvSpPr/>
            <p:nvPr/>
          </p:nvSpPr>
          <p:spPr>
            <a:xfrm>
              <a:off x="1079612" y="3212976"/>
              <a:ext cx="4608512" cy="1008112"/>
            </a:xfrm>
            <a:prstGeom prst="flowChartDecision">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依次执行此次事务的每步操作</a:t>
              </a:r>
              <a:endParaRPr lang="zh-CN" altLang="en-US" dirty="0">
                <a:solidFill>
                  <a:schemeClr val="bg1"/>
                </a:solidFill>
              </a:endParaRPr>
            </a:p>
          </p:txBody>
        </p:sp>
        <p:sp>
          <p:nvSpPr>
            <p:cNvPr id="7" name="流程图: 决策 6"/>
            <p:cNvSpPr/>
            <p:nvPr/>
          </p:nvSpPr>
          <p:spPr>
            <a:xfrm>
              <a:off x="1767136" y="4689140"/>
              <a:ext cx="3240360" cy="756084"/>
            </a:xfrm>
            <a:prstGeom prst="flowChartDecision">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提交此次事务</a:t>
              </a:r>
              <a:endParaRPr lang="zh-CN" altLang="en-US" dirty="0">
                <a:solidFill>
                  <a:schemeClr val="bg1"/>
                </a:solidFill>
              </a:endParaRPr>
            </a:p>
          </p:txBody>
        </p:sp>
        <p:sp>
          <p:nvSpPr>
            <p:cNvPr id="8" name="流程图: 可选过程 7"/>
            <p:cNvSpPr/>
            <p:nvPr/>
          </p:nvSpPr>
          <p:spPr>
            <a:xfrm>
              <a:off x="2051720" y="6093296"/>
              <a:ext cx="2664296" cy="648072"/>
            </a:xfrm>
            <a:prstGeom prst="flowChartAlternateProcess">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更新后的数据库状态</a:t>
              </a:r>
              <a:endParaRPr lang="zh-CN" altLang="en-US" dirty="0">
                <a:solidFill>
                  <a:schemeClr val="bg1"/>
                </a:solidFill>
              </a:endParaRPr>
            </a:p>
          </p:txBody>
        </p:sp>
        <p:sp>
          <p:nvSpPr>
            <p:cNvPr id="9" name="流程图: 过程 8"/>
            <p:cNvSpPr/>
            <p:nvPr/>
          </p:nvSpPr>
          <p:spPr>
            <a:xfrm>
              <a:off x="6210622" y="2132856"/>
              <a:ext cx="2664296" cy="648072"/>
            </a:xfrm>
            <a:prstGeom prst="flowChartProcess">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回滚此次事务</a:t>
              </a:r>
              <a:endParaRPr lang="zh-CN" altLang="en-US" dirty="0">
                <a:solidFill>
                  <a:schemeClr val="bg1"/>
                </a:solidFill>
              </a:endParaRPr>
            </a:p>
          </p:txBody>
        </p:sp>
        <p:cxnSp>
          <p:nvCxnSpPr>
            <p:cNvPr id="11" name="直接箭头连接符 10"/>
            <p:cNvCxnSpPr>
              <a:stCxn id="4" idx="2"/>
              <a:endCxn id="5" idx="0"/>
            </p:cNvCxnSpPr>
            <p:nvPr/>
          </p:nvCxnSpPr>
          <p:spPr>
            <a:xfrm>
              <a:off x="3383868" y="1628800"/>
              <a:ext cx="3448" cy="504056"/>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2"/>
              <a:endCxn id="6" idx="0"/>
            </p:cNvCxnSpPr>
            <p:nvPr/>
          </p:nvCxnSpPr>
          <p:spPr>
            <a:xfrm flipH="1">
              <a:off x="3383868" y="2780928"/>
              <a:ext cx="3448" cy="432048"/>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2"/>
              <a:endCxn id="7" idx="0"/>
            </p:cNvCxnSpPr>
            <p:nvPr/>
          </p:nvCxnSpPr>
          <p:spPr>
            <a:xfrm>
              <a:off x="3383868" y="4221088"/>
              <a:ext cx="3448" cy="468052"/>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2"/>
              <a:endCxn id="8" idx="0"/>
            </p:cNvCxnSpPr>
            <p:nvPr/>
          </p:nvCxnSpPr>
          <p:spPr>
            <a:xfrm flipH="1">
              <a:off x="3383868" y="5445224"/>
              <a:ext cx="3448" cy="648072"/>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4" idx="3"/>
            </p:cNvCxnSpPr>
            <p:nvPr/>
          </p:nvCxnSpPr>
          <p:spPr>
            <a:xfrm flipH="1">
              <a:off x="4716016" y="1304764"/>
              <a:ext cx="2826754" cy="0"/>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9" idx="2"/>
            </p:cNvCxnSpPr>
            <p:nvPr/>
          </p:nvCxnSpPr>
          <p:spPr>
            <a:xfrm flipV="1">
              <a:off x="7542770" y="2780928"/>
              <a:ext cx="0" cy="2286254"/>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3"/>
            </p:cNvCxnSpPr>
            <p:nvPr/>
          </p:nvCxnSpPr>
          <p:spPr>
            <a:xfrm>
              <a:off x="5688124" y="3717032"/>
              <a:ext cx="1854646" cy="0"/>
            </a:xfrm>
            <a:prstGeom prst="line">
              <a:avLst/>
            </a:prstGeom>
            <a:grpFill/>
            <a:ln>
              <a:solidFill>
                <a:srgbClr val="0033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3"/>
            </p:cNvCxnSpPr>
            <p:nvPr/>
          </p:nvCxnSpPr>
          <p:spPr>
            <a:xfrm>
              <a:off x="5007496" y="5067182"/>
              <a:ext cx="2535274" cy="0"/>
            </a:xfrm>
            <a:prstGeom prst="line">
              <a:avLst/>
            </a:prstGeom>
            <a:grpFill/>
            <a:ln>
              <a:solidFill>
                <a:srgbClr val="0033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9" idx="0"/>
            </p:cNvCxnSpPr>
            <p:nvPr/>
          </p:nvCxnSpPr>
          <p:spPr>
            <a:xfrm flipV="1">
              <a:off x="7542770" y="1304764"/>
              <a:ext cx="0" cy="828092"/>
            </a:xfrm>
            <a:prstGeom prst="line">
              <a:avLst/>
            </a:prstGeom>
            <a:grpFill/>
            <a:ln>
              <a:solidFill>
                <a:srgbClr val="0033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10622" y="3284984"/>
              <a:ext cx="646331" cy="369332"/>
            </a:xfrm>
            <a:prstGeom prst="rect">
              <a:avLst/>
            </a:prstGeom>
            <a:grpFill/>
            <a:ln>
              <a:solidFill>
                <a:srgbClr val="003300"/>
              </a:solidFill>
            </a:ln>
          </p:spPr>
          <p:txBody>
            <a:bodyPr wrap="none" rtlCol="0">
              <a:spAutoFit/>
            </a:bodyPr>
            <a:lstStyle/>
            <a:p>
              <a:r>
                <a:rPr lang="zh-CN" altLang="en-US" dirty="0">
                  <a:solidFill>
                    <a:schemeClr val="bg1"/>
                  </a:solidFill>
                </a:rPr>
                <a:t>失败</a:t>
              </a:r>
            </a:p>
          </p:txBody>
        </p:sp>
        <p:sp>
          <p:nvSpPr>
            <p:cNvPr id="29" name="TextBox 28"/>
            <p:cNvSpPr txBox="1"/>
            <p:nvPr/>
          </p:nvSpPr>
          <p:spPr>
            <a:xfrm>
              <a:off x="6292281" y="4653136"/>
              <a:ext cx="646331" cy="369332"/>
            </a:xfrm>
            <a:prstGeom prst="rect">
              <a:avLst/>
            </a:prstGeom>
            <a:grpFill/>
            <a:ln>
              <a:solidFill>
                <a:srgbClr val="003300"/>
              </a:solidFill>
            </a:ln>
          </p:spPr>
          <p:txBody>
            <a:bodyPr wrap="none" rtlCol="0">
              <a:spAutoFit/>
            </a:bodyPr>
            <a:lstStyle/>
            <a:p>
              <a:r>
                <a:rPr lang="zh-CN" altLang="en-US" dirty="0">
                  <a:solidFill>
                    <a:schemeClr val="bg1"/>
                  </a:solidFill>
                </a:rPr>
                <a:t>失败</a:t>
              </a:r>
            </a:p>
          </p:txBody>
        </p:sp>
        <p:sp>
          <p:nvSpPr>
            <p:cNvPr id="30" name="TextBox 29"/>
            <p:cNvSpPr txBox="1"/>
            <p:nvPr/>
          </p:nvSpPr>
          <p:spPr>
            <a:xfrm>
              <a:off x="3563888" y="4283804"/>
              <a:ext cx="646331" cy="369332"/>
            </a:xfrm>
            <a:prstGeom prst="rect">
              <a:avLst/>
            </a:prstGeom>
            <a:grpFill/>
            <a:ln>
              <a:solidFill>
                <a:srgbClr val="003300"/>
              </a:solidFill>
            </a:ln>
          </p:spPr>
          <p:txBody>
            <a:bodyPr wrap="none" rtlCol="0">
              <a:spAutoFit/>
            </a:bodyPr>
            <a:lstStyle>
              <a:defPPr>
                <a:defRPr lang="en-US"/>
              </a:defPPr>
              <a:lvl1pPr>
                <a:defRPr>
                  <a:solidFill>
                    <a:schemeClr val="bg1"/>
                  </a:solidFill>
                </a:defRPr>
              </a:lvl1pPr>
            </a:lstStyle>
            <a:p>
              <a:r>
                <a:rPr lang="zh-CN" altLang="en-US" dirty="0"/>
                <a:t>成功</a:t>
              </a:r>
            </a:p>
          </p:txBody>
        </p:sp>
        <p:sp>
          <p:nvSpPr>
            <p:cNvPr id="31" name="TextBox 30"/>
            <p:cNvSpPr txBox="1"/>
            <p:nvPr/>
          </p:nvSpPr>
          <p:spPr>
            <a:xfrm>
              <a:off x="3563887" y="5579948"/>
              <a:ext cx="646331" cy="369332"/>
            </a:xfrm>
            <a:prstGeom prst="rect">
              <a:avLst/>
            </a:prstGeom>
            <a:grpFill/>
            <a:ln>
              <a:solidFill>
                <a:srgbClr val="003300"/>
              </a:solidFill>
            </a:ln>
          </p:spPr>
          <p:txBody>
            <a:bodyPr wrap="none" rtlCol="0">
              <a:spAutoFit/>
            </a:bodyPr>
            <a:lstStyle>
              <a:defPPr>
                <a:defRPr lang="en-US"/>
              </a:defPPr>
              <a:lvl1pPr>
                <a:defRPr>
                  <a:solidFill>
                    <a:schemeClr val="bg1"/>
                  </a:solidFill>
                </a:defRPr>
              </a:lvl1pPr>
            </a:lstStyle>
            <a:p>
              <a:r>
                <a:rPr lang="zh-CN" altLang="en-US" dirty="0"/>
                <a:t>成功</a:t>
              </a:r>
            </a:p>
          </p:txBody>
        </p:sp>
      </p:grpSp>
    </p:spTree>
    <p:extLst>
      <p:ext uri="{BB962C8B-B14F-4D97-AF65-F5344CB8AC3E}">
        <p14:creationId xmlns:p14="http://schemas.microsoft.com/office/powerpoint/2010/main" val="1578091596"/>
      </p:ext>
    </p:extLst>
  </p:cSld>
  <p:clrMapOvr>
    <a:masterClrMapping/>
  </p:clrMapOvr>
  <p:transition spd="slow">
    <p:randomBar dir="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事务特性</a:t>
            </a:r>
            <a:r>
              <a:rPr lang="en-US" altLang="zh-CN" dirty="0" smtClean="0"/>
              <a:t>ACID</a:t>
            </a:r>
            <a:endParaRPr lang="zh-CN" altLang="en-US" dirty="0"/>
          </a:p>
        </p:txBody>
      </p:sp>
      <p:sp>
        <p:nvSpPr>
          <p:cNvPr id="3" name="内容占位符 2"/>
          <p:cNvSpPr>
            <a:spLocks noGrp="1"/>
          </p:cNvSpPr>
          <p:nvPr>
            <p:ph idx="1"/>
          </p:nvPr>
        </p:nvSpPr>
        <p:spPr>
          <a:xfrm>
            <a:off x="86816" y="980728"/>
            <a:ext cx="8949680" cy="5410712"/>
          </a:xfrm>
        </p:spPr>
        <p:txBody>
          <a:bodyPr/>
          <a:lstStyle/>
          <a:p>
            <a:pPr marL="0" indent="0">
              <a:buNone/>
            </a:pPr>
            <a:r>
              <a:rPr lang="zh-CN" altLang="en-US" dirty="0"/>
              <a:t>⑴ 原子性（</a:t>
            </a:r>
            <a:r>
              <a:rPr lang="en-US" altLang="zh-CN" dirty="0"/>
              <a:t>Atomicity</a:t>
            </a:r>
            <a:r>
              <a:rPr lang="zh-CN" altLang="en-US" dirty="0"/>
              <a:t>）</a:t>
            </a:r>
          </a:p>
          <a:p>
            <a:pPr marL="0" indent="0">
              <a:buNone/>
            </a:pPr>
            <a:r>
              <a:rPr lang="zh-CN" altLang="en-US" b="0" dirty="0"/>
              <a:t>　　原子性是指事务包含的所有操作要么全部成功，要么全部失败回滚</a:t>
            </a:r>
            <a:r>
              <a:rPr lang="zh-CN" altLang="en-US" b="0" dirty="0" smtClean="0"/>
              <a:t>，因此</a:t>
            </a:r>
            <a:r>
              <a:rPr lang="zh-CN" altLang="en-US" b="0" dirty="0"/>
              <a:t>事务的操作如果成功就必须要完全应用到数据库，如果操作失败则不能对数据库有任何影响。</a:t>
            </a:r>
          </a:p>
          <a:p>
            <a:pPr marL="0" indent="0">
              <a:buNone/>
            </a:pPr>
            <a:r>
              <a:rPr lang="zh-CN" altLang="en-US" dirty="0"/>
              <a:t>⑵ 一致性（</a:t>
            </a:r>
            <a:r>
              <a:rPr lang="en-US" altLang="zh-CN" dirty="0"/>
              <a:t>Consistency</a:t>
            </a:r>
            <a:r>
              <a:rPr lang="zh-CN" altLang="en-US" dirty="0" smtClean="0"/>
              <a:t>）</a:t>
            </a:r>
            <a:endParaRPr lang="en-US" altLang="zh-CN" dirty="0" smtClean="0"/>
          </a:p>
          <a:p>
            <a:pPr marL="0" indent="0">
              <a:buNone/>
            </a:pPr>
            <a:r>
              <a:rPr lang="zh-CN" altLang="en-US" b="0" dirty="0"/>
              <a:t>　　一致性是指事务必须使数据库从一个一致性状态变换到另一个一致性状态，也就是说一个事务执行之前和执行之后都必须处于一致性状态。</a:t>
            </a:r>
          </a:p>
          <a:p>
            <a:r>
              <a:rPr lang="zh-CN" altLang="en-US" b="0" dirty="0"/>
              <a:t>　</a:t>
            </a:r>
            <a:endParaRPr lang="zh-CN" altLang="en-US" dirty="0"/>
          </a:p>
        </p:txBody>
      </p:sp>
    </p:spTree>
    <p:extLst>
      <p:ext uri="{BB962C8B-B14F-4D97-AF65-F5344CB8AC3E}">
        <p14:creationId xmlns:p14="http://schemas.microsoft.com/office/powerpoint/2010/main" val="3476802811"/>
      </p:ext>
    </p:extLst>
  </p:cSld>
  <p:clrMapOvr>
    <a:masterClrMapping/>
  </p:clrMapOvr>
  <p:transition spd="slow">
    <p:randomBar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5903154"/>
          </a:xfrm>
        </p:spPr>
        <p:txBody>
          <a:bodyPr/>
          <a:lstStyle/>
          <a:p>
            <a:pPr marL="0" indent="0">
              <a:buNone/>
            </a:pPr>
            <a:r>
              <a:rPr lang="zh-CN" altLang="en-US" dirty="0"/>
              <a:t>⑶ 隔离性（</a:t>
            </a:r>
            <a:r>
              <a:rPr lang="en-US" altLang="zh-CN" dirty="0"/>
              <a:t>Isolation</a:t>
            </a:r>
            <a:r>
              <a:rPr lang="zh-CN" altLang="en-US" dirty="0"/>
              <a:t>）</a:t>
            </a:r>
          </a:p>
          <a:p>
            <a:pPr marL="0" indent="0">
              <a:buNone/>
            </a:pPr>
            <a:r>
              <a:rPr lang="zh-CN" altLang="en-US" b="0" dirty="0"/>
              <a:t>　　隔离性是当多个用户并发访问数据库时，比如操作同一张表时，数据库为每一个用户开启的事务，不能被其他事务的操作所干扰，多个并发事务之间要相互隔离。</a:t>
            </a:r>
          </a:p>
          <a:p>
            <a:pPr marL="0" indent="0">
              <a:buNone/>
            </a:pPr>
            <a:r>
              <a:rPr lang="zh-CN" altLang="en-US" dirty="0" smtClean="0"/>
              <a:t>⑷ </a:t>
            </a:r>
            <a:r>
              <a:rPr lang="zh-CN" altLang="en-US" dirty="0"/>
              <a:t>持久性（</a:t>
            </a:r>
            <a:r>
              <a:rPr lang="en-US" altLang="zh-CN" dirty="0"/>
              <a:t>Durability</a:t>
            </a:r>
            <a:r>
              <a:rPr lang="zh-CN" altLang="en-US" dirty="0"/>
              <a:t>）</a:t>
            </a:r>
          </a:p>
          <a:p>
            <a:pPr marL="0" indent="0">
              <a:buNone/>
            </a:pPr>
            <a:r>
              <a:rPr lang="zh-CN" altLang="en-US" b="0" dirty="0"/>
              <a:t>　持久性是指一个事务一旦被提交了，那么对数据库中的数据的改变就是永久性的，即便是在数据库系统遇到故障的情况下也不会丢失提交事务的操作。</a:t>
            </a:r>
          </a:p>
          <a:p>
            <a:endParaRPr lang="zh-CN" altLang="en-US" dirty="0"/>
          </a:p>
        </p:txBody>
      </p:sp>
    </p:spTree>
    <p:extLst>
      <p:ext uri="{BB962C8B-B14F-4D97-AF65-F5344CB8AC3E}">
        <p14:creationId xmlns:p14="http://schemas.microsoft.com/office/powerpoint/2010/main" val="4209626761"/>
      </p:ext>
    </p:extLst>
  </p:cSld>
  <p:clrMapOvr>
    <a:masterClrMapping/>
  </p:clrMapOvr>
  <p:transition spd="slow">
    <p:randomBar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a:t>
            </a:r>
            <a:r>
              <a:rPr lang="en-US" altLang="zh-CN" dirty="0" smtClean="0"/>
              <a:t>API</a:t>
            </a:r>
            <a:endParaRPr lang="zh-CN" altLang="en-US" dirty="0"/>
          </a:p>
        </p:txBody>
      </p:sp>
      <p:sp>
        <p:nvSpPr>
          <p:cNvPr id="3" name="内容占位符 2"/>
          <p:cNvSpPr>
            <a:spLocks noGrp="1"/>
          </p:cNvSpPr>
          <p:nvPr>
            <p:ph idx="1"/>
          </p:nvPr>
        </p:nvSpPr>
        <p:spPr>
          <a:xfrm>
            <a:off x="86816" y="980728"/>
            <a:ext cx="8949680" cy="4524315"/>
          </a:xfrm>
        </p:spPr>
        <p:txBody>
          <a:bodyPr/>
          <a:lstStyle/>
          <a:p>
            <a:pPr marL="0" indent="0">
              <a:buNone/>
            </a:pPr>
            <a:r>
              <a:rPr lang="en-US" altLang="zh-CN" dirty="0" smtClean="0"/>
              <a:t>-</a:t>
            </a:r>
            <a:r>
              <a:rPr lang="en-US" altLang="zh-CN" dirty="0" err="1" smtClean="0">
                <a:solidFill>
                  <a:srgbClr val="C00000"/>
                </a:solidFill>
              </a:rPr>
              <a:t>Connection.getAutoCommit</a:t>
            </a:r>
            <a:r>
              <a:rPr lang="en-US" altLang="zh-CN" dirty="0" smtClean="0">
                <a:solidFill>
                  <a:srgbClr val="C00000"/>
                </a:solidFill>
              </a:rPr>
              <a:t>():</a:t>
            </a:r>
            <a:r>
              <a:rPr lang="zh-CN" altLang="en-US" dirty="0" smtClean="0"/>
              <a:t>获得当前事务的提交方式，默认为</a:t>
            </a:r>
            <a:r>
              <a:rPr lang="en-US" altLang="zh-CN" dirty="0" smtClean="0"/>
              <a:t>true</a:t>
            </a:r>
          </a:p>
          <a:p>
            <a:pPr marL="0" indent="0">
              <a:buNone/>
            </a:pPr>
            <a:r>
              <a:rPr lang="en-US" altLang="zh-CN" dirty="0"/>
              <a:t>-</a:t>
            </a:r>
            <a:r>
              <a:rPr lang="en-US" altLang="zh-CN" dirty="0" err="1" smtClean="0">
                <a:solidFill>
                  <a:srgbClr val="C00000"/>
                </a:solidFill>
              </a:rPr>
              <a:t>Connection.setAutoCommit</a:t>
            </a:r>
            <a:r>
              <a:rPr lang="en-US" altLang="zh-CN" dirty="0" smtClean="0">
                <a:solidFill>
                  <a:srgbClr val="C00000"/>
                </a:solidFill>
              </a:rPr>
              <a:t>()</a:t>
            </a:r>
            <a:r>
              <a:rPr lang="en-US" altLang="zh-CN" dirty="0" smtClean="0"/>
              <a:t>:</a:t>
            </a:r>
            <a:r>
              <a:rPr lang="zh-CN" altLang="en-US" dirty="0" smtClean="0"/>
              <a:t>设置当前</a:t>
            </a:r>
            <a:r>
              <a:rPr lang="zh-CN" altLang="en-US" dirty="0"/>
              <a:t>事务的提交方式</a:t>
            </a:r>
            <a:r>
              <a:rPr lang="zh-CN" altLang="en-US" dirty="0" smtClean="0"/>
              <a:t>，参数是：</a:t>
            </a:r>
            <a:endParaRPr lang="en-US" altLang="zh-CN" dirty="0" smtClean="0"/>
          </a:p>
          <a:p>
            <a:pPr marL="0" indent="0">
              <a:buNone/>
            </a:pPr>
            <a:r>
              <a:rPr lang="en-US" altLang="zh-CN" dirty="0"/>
              <a:t> </a:t>
            </a:r>
            <a:r>
              <a:rPr lang="en-US" altLang="zh-CN" dirty="0" smtClean="0"/>
              <a:t>     true</a:t>
            </a:r>
            <a:r>
              <a:rPr lang="zh-CN" altLang="en-US" dirty="0" smtClean="0"/>
              <a:t>：自动提交 ；</a:t>
            </a:r>
            <a:r>
              <a:rPr lang="en-US" altLang="zh-CN" dirty="0" smtClean="0"/>
              <a:t>false:</a:t>
            </a:r>
            <a:r>
              <a:rPr lang="zh-CN" altLang="en-US" dirty="0" smtClean="0"/>
              <a:t>不自动提交</a:t>
            </a:r>
            <a:endParaRPr lang="en-US" altLang="zh-CN" dirty="0" smtClean="0"/>
          </a:p>
          <a:p>
            <a:pPr marL="0" indent="0">
              <a:buNone/>
            </a:pPr>
            <a:r>
              <a:rPr lang="en-US" altLang="zh-CN" dirty="0" smtClean="0"/>
              <a:t>-</a:t>
            </a:r>
            <a:r>
              <a:rPr lang="en-US" altLang="zh-CN" dirty="0" smtClean="0">
                <a:solidFill>
                  <a:srgbClr val="C00000"/>
                </a:solidFill>
              </a:rPr>
              <a:t>Connection. Commit()</a:t>
            </a:r>
            <a:r>
              <a:rPr lang="en-US" altLang="zh-CN" dirty="0" smtClean="0"/>
              <a:t>:</a:t>
            </a:r>
            <a:r>
              <a:rPr lang="zh-CN" altLang="en-US" dirty="0" smtClean="0"/>
              <a:t>提交事务</a:t>
            </a:r>
            <a:endParaRPr lang="en-US" altLang="zh-CN" dirty="0" smtClean="0"/>
          </a:p>
          <a:p>
            <a:pPr marL="0" indent="0">
              <a:buNone/>
            </a:pPr>
            <a:r>
              <a:rPr lang="en-US" altLang="zh-CN" dirty="0"/>
              <a:t>-</a:t>
            </a:r>
            <a:r>
              <a:rPr lang="en-US" altLang="zh-CN" dirty="0" err="1" smtClean="0">
                <a:solidFill>
                  <a:srgbClr val="C00000"/>
                </a:solidFill>
              </a:rPr>
              <a:t>Connection.rollback</a:t>
            </a:r>
            <a:r>
              <a:rPr lang="en-US" altLang="zh-CN" dirty="0" smtClean="0">
                <a:solidFill>
                  <a:srgbClr val="C00000"/>
                </a:solidFill>
              </a:rPr>
              <a:t>()</a:t>
            </a:r>
            <a:r>
              <a:rPr lang="en-US" altLang="zh-CN" dirty="0" smtClean="0"/>
              <a:t>:</a:t>
            </a:r>
            <a:r>
              <a:rPr lang="zh-CN" altLang="en-US" dirty="0" smtClean="0"/>
              <a:t>回滚事务</a:t>
            </a:r>
            <a:endParaRPr lang="zh-CN" altLang="en-US" dirty="0"/>
          </a:p>
          <a:p>
            <a:pPr marL="0" indent="0">
              <a:buNone/>
            </a:pPr>
            <a:endParaRPr lang="zh-CN" altLang="en-US" dirty="0"/>
          </a:p>
        </p:txBody>
      </p:sp>
    </p:spTree>
    <p:extLst>
      <p:ext uri="{BB962C8B-B14F-4D97-AF65-F5344CB8AC3E}">
        <p14:creationId xmlns:p14="http://schemas.microsoft.com/office/powerpoint/2010/main" val="1326732721"/>
      </p:ext>
    </p:extLst>
  </p:cSld>
  <p:clrMapOvr>
    <a:masterClrMapping/>
  </p:clrMapOvr>
  <p:transition spd="slow">
    <p:randomBar dir="ver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t>对事务的理解</a:t>
            </a:r>
          </a:p>
        </p:txBody>
      </p:sp>
      <p:sp>
        <p:nvSpPr>
          <p:cNvPr id="41987" name="Rectangle 3"/>
          <p:cNvSpPr>
            <a:spLocks noGrp="1" noRot="1" noChangeArrowheads="1"/>
          </p:cNvSpPr>
          <p:nvPr>
            <p:ph type="body" idx="1"/>
          </p:nvPr>
        </p:nvSpPr>
        <p:spPr>
          <a:xfrm>
            <a:off x="0" y="908720"/>
            <a:ext cx="9144000" cy="2677656"/>
          </a:xfrm>
        </p:spPr>
        <p:txBody>
          <a:bodyPr wrap="square">
            <a:spAutoFit/>
          </a:bodyPr>
          <a:lstStyle/>
          <a:p>
            <a:pPr eaLnBrk="1" hangingPunct="1">
              <a:buFont typeface="Wingdings" pitchFamily="2" charset="2"/>
              <a:buNone/>
            </a:pPr>
            <a:r>
              <a:rPr lang="zh-CN" altLang="en-US" sz="2400" dirty="0" smtClean="0">
                <a:latin typeface="+mn-ea"/>
              </a:rPr>
              <a:t>没有使用事务：</a:t>
            </a:r>
          </a:p>
          <a:p>
            <a:pPr eaLnBrk="1" hangingPunct="1">
              <a:buFont typeface="Wingdings" pitchFamily="2" charset="2"/>
              <a:buNone/>
            </a:pPr>
            <a:r>
              <a:rPr lang="en-US" altLang="zh-CN" sz="2400" dirty="0" smtClean="0">
                <a:latin typeface="+mn-ea"/>
              </a:rPr>
              <a:t>String sql1;</a:t>
            </a:r>
          </a:p>
          <a:p>
            <a:pPr eaLnBrk="1" hangingPunct="1">
              <a:buFont typeface="Wingdings" pitchFamily="2" charset="2"/>
              <a:buNone/>
            </a:pPr>
            <a:r>
              <a:rPr lang="en-US" altLang="zh-CN" sz="2400" dirty="0" smtClean="0">
                <a:latin typeface="+mn-ea"/>
              </a:rPr>
              <a:t>String sql2;</a:t>
            </a:r>
          </a:p>
          <a:p>
            <a:pPr eaLnBrk="1" hangingPunct="1">
              <a:buFont typeface="Wingdings" pitchFamily="2" charset="2"/>
              <a:buNone/>
            </a:pPr>
            <a:r>
              <a:rPr lang="en-US" altLang="zh-CN" sz="2400" dirty="0" smtClean="0">
                <a:latin typeface="+mn-ea"/>
              </a:rPr>
              <a:t>Statement </a:t>
            </a:r>
            <a:r>
              <a:rPr lang="en-US" altLang="zh-CN" sz="2400" dirty="0" err="1" smtClean="0">
                <a:latin typeface="+mn-ea"/>
              </a:rPr>
              <a:t>st</a:t>
            </a:r>
            <a:r>
              <a:rPr lang="en-US" altLang="zh-CN" sz="2400" dirty="0" smtClean="0">
                <a:latin typeface="+mn-ea"/>
              </a:rPr>
              <a:t>=</a:t>
            </a:r>
            <a:r>
              <a:rPr lang="en-US" altLang="zh-CN" sz="2400" dirty="0" err="1" smtClean="0">
                <a:latin typeface="+mn-ea"/>
              </a:rPr>
              <a:t>conn.createStatement</a:t>
            </a:r>
            <a:r>
              <a:rPr lang="en-US" altLang="zh-CN" sz="2400" dirty="0" smtClean="0">
                <a:latin typeface="+mn-ea"/>
              </a:rPr>
              <a:t>();</a:t>
            </a:r>
          </a:p>
          <a:p>
            <a:pPr eaLnBrk="1" hangingPunct="1">
              <a:buFont typeface="Wingdings" pitchFamily="2" charset="2"/>
              <a:buNone/>
            </a:pPr>
            <a:r>
              <a:rPr lang="en-US" altLang="zh-CN" sz="2400" dirty="0" err="1" smtClean="0">
                <a:latin typeface="+mn-ea"/>
              </a:rPr>
              <a:t>int</a:t>
            </a:r>
            <a:r>
              <a:rPr lang="en-US" altLang="zh-CN" sz="2400" dirty="0" smtClean="0">
                <a:latin typeface="+mn-ea"/>
              </a:rPr>
              <a:t> x=</a:t>
            </a:r>
            <a:r>
              <a:rPr lang="en-US" altLang="zh-CN" sz="2400" dirty="0" err="1" smtClean="0">
                <a:latin typeface="+mn-ea"/>
              </a:rPr>
              <a:t>st.executeUpdate</a:t>
            </a:r>
            <a:r>
              <a:rPr lang="en-US" altLang="zh-CN" sz="2400" dirty="0" smtClean="0">
                <a:latin typeface="+mn-ea"/>
              </a:rPr>
              <a:t>(sql1);</a:t>
            </a:r>
            <a:r>
              <a:rPr lang="zh-CN" altLang="en-US" sz="2400" dirty="0" smtClean="0">
                <a:latin typeface="+mn-ea"/>
              </a:rPr>
              <a:t>（</a:t>
            </a:r>
            <a:r>
              <a:rPr lang="en-US" altLang="zh-CN" sz="2400" dirty="0" smtClean="0">
                <a:latin typeface="+mn-ea"/>
              </a:rPr>
              <a:t>1</a:t>
            </a:r>
            <a:r>
              <a:rPr lang="zh-CN" altLang="en-US" sz="2400" dirty="0" smtClean="0">
                <a:latin typeface="+mn-ea"/>
              </a:rPr>
              <a:t>）</a:t>
            </a:r>
          </a:p>
          <a:p>
            <a:pPr eaLnBrk="1" hangingPunct="1">
              <a:buFont typeface="Wingdings" pitchFamily="2" charset="2"/>
              <a:buNone/>
            </a:pPr>
            <a:r>
              <a:rPr lang="en-US" altLang="zh-CN" sz="2400" dirty="0" err="1" smtClean="0">
                <a:latin typeface="+mn-ea"/>
              </a:rPr>
              <a:t>int</a:t>
            </a:r>
            <a:r>
              <a:rPr lang="en-US" altLang="zh-CN" sz="2400" dirty="0" smtClean="0">
                <a:latin typeface="+mn-ea"/>
              </a:rPr>
              <a:t> y=</a:t>
            </a:r>
            <a:r>
              <a:rPr lang="en-US" altLang="zh-CN" sz="2400" dirty="0" err="1" smtClean="0">
                <a:latin typeface="+mn-ea"/>
              </a:rPr>
              <a:t>st.executeUpdate</a:t>
            </a:r>
            <a:r>
              <a:rPr lang="en-US" altLang="zh-CN" sz="2400" dirty="0" smtClean="0">
                <a:latin typeface="+mn-ea"/>
              </a:rPr>
              <a:t>(sql2);</a:t>
            </a:r>
            <a:r>
              <a:rPr lang="zh-CN" altLang="en-US" sz="2400" dirty="0" smtClean="0">
                <a:latin typeface="+mn-ea"/>
              </a:rPr>
              <a:t>（</a:t>
            </a:r>
            <a:r>
              <a:rPr lang="en-US" altLang="zh-CN" sz="2400" dirty="0" smtClean="0">
                <a:latin typeface="+mn-ea"/>
              </a:rPr>
              <a:t>2</a:t>
            </a:r>
            <a:r>
              <a:rPr lang="zh-CN" altLang="en-US" sz="2400" dirty="0" smtClean="0">
                <a:latin typeface="+mn-ea"/>
              </a:rPr>
              <a:t>）</a:t>
            </a:r>
          </a:p>
        </p:txBody>
      </p:sp>
      <p:grpSp>
        <p:nvGrpSpPr>
          <p:cNvPr id="2" name="组合 1"/>
          <p:cNvGrpSpPr/>
          <p:nvPr/>
        </p:nvGrpSpPr>
        <p:grpSpPr>
          <a:xfrm>
            <a:off x="286072" y="3284984"/>
            <a:ext cx="8534400" cy="2286000"/>
            <a:chOff x="381000" y="4191000"/>
            <a:chExt cx="8534400" cy="2286000"/>
          </a:xfrm>
        </p:grpSpPr>
        <p:sp>
          <p:nvSpPr>
            <p:cNvPr id="41988" name="AutoShape 5"/>
            <p:cNvSpPr>
              <a:spLocks noChangeArrowheads="1"/>
            </p:cNvSpPr>
            <p:nvPr/>
          </p:nvSpPr>
          <p:spPr bwMode="auto">
            <a:xfrm>
              <a:off x="7010400" y="4191000"/>
              <a:ext cx="1905000" cy="2286000"/>
            </a:xfrm>
            <a:prstGeom prst="can">
              <a:avLst>
                <a:gd name="adj" fmla="val 30000"/>
              </a:avLst>
            </a:prstGeom>
            <a:solidFill>
              <a:schemeClr val="accent3">
                <a:lumMod val="50000"/>
              </a:schemeClr>
            </a:solidFill>
            <a:ln w="9525">
              <a:solidFill>
                <a:schemeClr val="tx1"/>
              </a:solidFill>
              <a:round/>
              <a:headEnd/>
              <a:tailEnd/>
            </a:ln>
          </p:spPr>
          <p:txBody>
            <a:bodyPr wrap="none" anchor="ctr"/>
            <a:lstStyle/>
            <a:p>
              <a:pPr algn="ctr"/>
              <a:r>
                <a:rPr lang="en-US" altLang="zh-CN" b="1" dirty="0">
                  <a:solidFill>
                    <a:srgbClr val="FFFF00"/>
                  </a:solidFill>
                  <a:latin typeface="+mn-ea"/>
                  <a:ea typeface="+mn-ea"/>
                </a:rPr>
                <a:t>Database Server</a:t>
              </a:r>
            </a:p>
          </p:txBody>
        </p:sp>
        <p:sp>
          <p:nvSpPr>
            <p:cNvPr id="41989" name="Rectangle 6"/>
            <p:cNvSpPr>
              <a:spLocks noChangeArrowheads="1"/>
            </p:cNvSpPr>
            <p:nvPr/>
          </p:nvSpPr>
          <p:spPr bwMode="auto">
            <a:xfrm>
              <a:off x="381000" y="4724400"/>
              <a:ext cx="3048000" cy="1676400"/>
            </a:xfrm>
            <a:prstGeom prst="rect">
              <a:avLst/>
            </a:prstGeom>
            <a:solidFill>
              <a:schemeClr val="accent3">
                <a:lumMod val="50000"/>
              </a:schemeClr>
            </a:solidFill>
            <a:ln w="9525">
              <a:solidFill>
                <a:schemeClr val="tx1"/>
              </a:solidFill>
              <a:miter lim="800000"/>
              <a:headEnd/>
              <a:tailEnd/>
            </a:ln>
          </p:spPr>
          <p:txBody>
            <a:bodyPr wrap="none" anchor="ctr"/>
            <a:lstStyle/>
            <a:p>
              <a:endParaRPr lang="zh-CN" altLang="en-US">
                <a:solidFill>
                  <a:schemeClr val="bg1"/>
                </a:solidFill>
                <a:latin typeface="+mn-ea"/>
                <a:ea typeface="+mn-ea"/>
              </a:endParaRPr>
            </a:p>
          </p:txBody>
        </p:sp>
        <p:sp>
          <p:nvSpPr>
            <p:cNvPr id="41990" name="Text Box 8"/>
            <p:cNvSpPr txBox="1">
              <a:spLocks noChangeArrowheads="1"/>
            </p:cNvSpPr>
            <p:nvPr/>
          </p:nvSpPr>
          <p:spPr bwMode="auto">
            <a:xfrm>
              <a:off x="381000" y="4800601"/>
              <a:ext cx="3048000" cy="369332"/>
            </a:xfrm>
            <a:prstGeom prst="rect">
              <a:avLst/>
            </a:prstGeom>
            <a:solidFill>
              <a:schemeClr val="accent3">
                <a:lumMod val="50000"/>
              </a:schemeClr>
            </a:solid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b="1" dirty="0">
                  <a:solidFill>
                    <a:srgbClr val="FFFF00"/>
                  </a:solidFill>
                  <a:latin typeface="+mn-ea"/>
                  <a:ea typeface="+mn-ea"/>
                </a:rPr>
                <a:t>Client application</a:t>
              </a:r>
            </a:p>
          </p:txBody>
        </p:sp>
        <p:sp>
          <p:nvSpPr>
            <p:cNvPr id="41991" name="Text Box 10"/>
            <p:cNvSpPr txBox="1">
              <a:spLocks noChangeArrowheads="1"/>
            </p:cNvSpPr>
            <p:nvPr/>
          </p:nvSpPr>
          <p:spPr bwMode="auto">
            <a:xfrm>
              <a:off x="381000" y="5257800"/>
              <a:ext cx="3048000" cy="1077218"/>
            </a:xfrm>
            <a:prstGeom prst="rect">
              <a:avLst/>
            </a:prstGeom>
            <a:solidFill>
              <a:schemeClr val="accent3">
                <a:lumMod val="50000"/>
              </a:schemeClr>
            </a:solid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dirty="0" err="1" smtClean="0">
                  <a:solidFill>
                    <a:schemeClr val="bg1"/>
                  </a:solidFill>
                  <a:latin typeface="+mn-ea"/>
                  <a:ea typeface="+mn-ea"/>
                </a:rPr>
                <a:t>int</a:t>
              </a:r>
              <a:r>
                <a:rPr lang="en-US" altLang="zh-CN" sz="1600" dirty="0" smtClean="0">
                  <a:solidFill>
                    <a:schemeClr val="bg1"/>
                  </a:solidFill>
                  <a:latin typeface="+mn-ea"/>
                  <a:ea typeface="+mn-ea"/>
                </a:rPr>
                <a:t> x=</a:t>
              </a:r>
              <a:r>
                <a:rPr lang="en-US" altLang="zh-CN" sz="1600" dirty="0" err="1" smtClean="0">
                  <a:solidFill>
                    <a:schemeClr val="bg1"/>
                  </a:solidFill>
                  <a:latin typeface="+mn-ea"/>
                  <a:ea typeface="+mn-ea"/>
                </a:rPr>
                <a:t>st.executeUpdate</a:t>
              </a:r>
              <a:r>
                <a:rPr lang="en-US" altLang="zh-CN" sz="1600" dirty="0" smtClean="0">
                  <a:solidFill>
                    <a:schemeClr val="bg1"/>
                  </a:solidFill>
                  <a:latin typeface="+mn-ea"/>
                  <a:ea typeface="+mn-ea"/>
                </a:rPr>
                <a:t>(sql1</a:t>
              </a:r>
              <a:r>
                <a:rPr lang="en-US" altLang="zh-CN" sz="1600" dirty="0">
                  <a:solidFill>
                    <a:schemeClr val="bg1"/>
                  </a:solidFill>
                  <a:latin typeface="+mn-ea"/>
                  <a:ea typeface="+mn-ea"/>
                </a:rPr>
                <a:t>);</a:t>
              </a:r>
              <a:r>
                <a:rPr lang="zh-CN" altLang="en-US" sz="1600" dirty="0">
                  <a:solidFill>
                    <a:schemeClr val="bg1"/>
                  </a:solidFill>
                  <a:latin typeface="+mn-ea"/>
                  <a:ea typeface="+mn-ea"/>
                </a:rPr>
                <a:t>（</a:t>
              </a:r>
              <a:r>
                <a:rPr lang="en-US" altLang="zh-CN" sz="1600" dirty="0">
                  <a:solidFill>
                    <a:schemeClr val="bg1"/>
                  </a:solidFill>
                  <a:latin typeface="+mn-ea"/>
                  <a:ea typeface="+mn-ea"/>
                </a:rPr>
                <a:t>1</a:t>
              </a:r>
              <a:r>
                <a:rPr lang="zh-CN" altLang="en-US" sz="1600" dirty="0" smtClean="0">
                  <a:solidFill>
                    <a:schemeClr val="bg1"/>
                  </a:solidFill>
                  <a:latin typeface="+mn-ea"/>
                  <a:ea typeface="+mn-ea"/>
                </a:rPr>
                <a:t>）</a:t>
              </a:r>
              <a:endParaRPr lang="zh-CN" altLang="en-US" sz="1600" dirty="0">
                <a:solidFill>
                  <a:schemeClr val="bg1"/>
                </a:solidFill>
                <a:latin typeface="+mn-ea"/>
                <a:ea typeface="+mn-ea"/>
              </a:endParaRPr>
            </a:p>
            <a:p>
              <a:pPr eaLnBrk="1" hangingPunct="1"/>
              <a:r>
                <a:rPr lang="en-US" altLang="zh-CN" sz="1600" dirty="0" err="1" smtClean="0">
                  <a:solidFill>
                    <a:schemeClr val="bg1"/>
                  </a:solidFill>
                  <a:latin typeface="+mn-ea"/>
                  <a:ea typeface="+mn-ea"/>
                </a:rPr>
                <a:t>int</a:t>
              </a:r>
              <a:r>
                <a:rPr lang="en-US" altLang="zh-CN" sz="1600" dirty="0" smtClean="0">
                  <a:solidFill>
                    <a:schemeClr val="bg1"/>
                  </a:solidFill>
                  <a:latin typeface="+mn-ea"/>
                  <a:ea typeface="+mn-ea"/>
                </a:rPr>
                <a:t> y=</a:t>
              </a:r>
              <a:r>
                <a:rPr lang="en-US" altLang="zh-CN" sz="1600" dirty="0" err="1" smtClean="0">
                  <a:solidFill>
                    <a:schemeClr val="bg1"/>
                  </a:solidFill>
                  <a:latin typeface="+mn-ea"/>
                  <a:ea typeface="+mn-ea"/>
                </a:rPr>
                <a:t>st.executeUpdate</a:t>
              </a:r>
              <a:r>
                <a:rPr lang="en-US" altLang="zh-CN" sz="1600" dirty="0" smtClean="0">
                  <a:solidFill>
                    <a:schemeClr val="bg1"/>
                  </a:solidFill>
                  <a:latin typeface="+mn-ea"/>
                  <a:ea typeface="+mn-ea"/>
                </a:rPr>
                <a:t>(sql2</a:t>
              </a:r>
              <a:r>
                <a:rPr lang="en-US" altLang="zh-CN" sz="1600" dirty="0">
                  <a:solidFill>
                    <a:schemeClr val="bg1"/>
                  </a:solidFill>
                  <a:latin typeface="+mn-ea"/>
                  <a:ea typeface="+mn-ea"/>
                </a:rPr>
                <a:t>);</a:t>
              </a:r>
              <a:r>
                <a:rPr lang="zh-CN" altLang="en-US" sz="1600" dirty="0">
                  <a:solidFill>
                    <a:schemeClr val="bg1"/>
                  </a:solidFill>
                  <a:latin typeface="+mn-ea"/>
                  <a:ea typeface="+mn-ea"/>
                </a:rPr>
                <a:t>（</a:t>
              </a:r>
              <a:r>
                <a:rPr lang="en-US" altLang="zh-CN" sz="1600" dirty="0">
                  <a:solidFill>
                    <a:schemeClr val="bg1"/>
                  </a:solidFill>
                  <a:latin typeface="+mn-ea"/>
                  <a:ea typeface="+mn-ea"/>
                </a:rPr>
                <a:t>2</a:t>
              </a:r>
              <a:r>
                <a:rPr lang="zh-CN" altLang="en-US" sz="1600" dirty="0">
                  <a:solidFill>
                    <a:schemeClr val="bg1"/>
                  </a:solidFill>
                  <a:latin typeface="+mn-ea"/>
                  <a:ea typeface="+mn-ea"/>
                </a:rPr>
                <a:t>）</a:t>
              </a:r>
            </a:p>
          </p:txBody>
        </p:sp>
        <p:sp>
          <p:nvSpPr>
            <p:cNvPr id="41992" name="Rectangle 11"/>
            <p:cNvSpPr>
              <a:spLocks noChangeArrowheads="1"/>
            </p:cNvSpPr>
            <p:nvPr/>
          </p:nvSpPr>
          <p:spPr bwMode="auto">
            <a:xfrm>
              <a:off x="4419600" y="4572000"/>
              <a:ext cx="914400" cy="381000"/>
            </a:xfrm>
            <a:prstGeom prst="rect">
              <a:avLst/>
            </a:prstGeom>
            <a:solidFill>
              <a:schemeClr val="accent3">
                <a:lumMod val="50000"/>
              </a:schemeClr>
            </a:solidFill>
            <a:ln w="9525">
              <a:solidFill>
                <a:schemeClr val="tx1"/>
              </a:solidFill>
              <a:miter lim="800000"/>
              <a:headEnd/>
              <a:tailEnd/>
            </a:ln>
          </p:spPr>
          <p:txBody>
            <a:bodyPr wrap="none" anchor="ctr"/>
            <a:lstStyle/>
            <a:p>
              <a:pPr algn="ctr"/>
              <a:r>
                <a:rPr lang="en-US" altLang="zh-CN">
                  <a:solidFill>
                    <a:schemeClr val="bg1"/>
                  </a:solidFill>
                  <a:latin typeface="+mn-ea"/>
                  <a:ea typeface="+mn-ea"/>
                </a:rPr>
                <a:t>(1) sql1</a:t>
              </a:r>
            </a:p>
          </p:txBody>
        </p:sp>
        <p:sp>
          <p:nvSpPr>
            <p:cNvPr id="41993" name="Rectangle 12"/>
            <p:cNvSpPr>
              <a:spLocks noChangeArrowheads="1"/>
            </p:cNvSpPr>
            <p:nvPr/>
          </p:nvSpPr>
          <p:spPr bwMode="auto">
            <a:xfrm>
              <a:off x="4800600" y="5562600"/>
              <a:ext cx="838200" cy="381000"/>
            </a:xfrm>
            <a:prstGeom prst="rect">
              <a:avLst/>
            </a:prstGeom>
            <a:solidFill>
              <a:schemeClr val="accent3">
                <a:lumMod val="50000"/>
              </a:schemeClr>
            </a:solidFill>
            <a:ln w="9525">
              <a:solidFill>
                <a:schemeClr val="tx1"/>
              </a:solidFill>
              <a:miter lim="800000"/>
              <a:headEnd/>
              <a:tailEnd/>
            </a:ln>
          </p:spPr>
          <p:txBody>
            <a:bodyPr wrap="none" anchor="ctr"/>
            <a:lstStyle/>
            <a:p>
              <a:pPr algn="ctr"/>
              <a:r>
                <a:rPr lang="en-US" altLang="zh-CN">
                  <a:solidFill>
                    <a:schemeClr val="bg1"/>
                  </a:solidFill>
                  <a:latin typeface="+mn-ea"/>
                  <a:ea typeface="+mn-ea"/>
                </a:rPr>
                <a:t>(3)sql2</a:t>
              </a:r>
            </a:p>
          </p:txBody>
        </p:sp>
        <p:sp>
          <p:nvSpPr>
            <p:cNvPr id="41994" name="Line 13"/>
            <p:cNvSpPr>
              <a:spLocks noChangeShapeType="1"/>
            </p:cNvSpPr>
            <p:nvPr/>
          </p:nvSpPr>
          <p:spPr bwMode="auto">
            <a:xfrm flipV="1">
              <a:off x="5257800" y="4724400"/>
              <a:ext cx="1752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sp>
          <p:nvSpPr>
            <p:cNvPr id="41995" name="Line 15"/>
            <p:cNvSpPr>
              <a:spLocks noChangeShapeType="1"/>
            </p:cNvSpPr>
            <p:nvPr/>
          </p:nvSpPr>
          <p:spPr bwMode="auto">
            <a:xfrm flipH="1">
              <a:off x="3429000" y="5181600"/>
              <a:ext cx="2590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sp>
          <p:nvSpPr>
            <p:cNvPr id="41996" name="Rectangle 16"/>
            <p:cNvSpPr>
              <a:spLocks noChangeArrowheads="1"/>
            </p:cNvSpPr>
            <p:nvPr/>
          </p:nvSpPr>
          <p:spPr bwMode="auto">
            <a:xfrm>
              <a:off x="5715000" y="5029200"/>
              <a:ext cx="685800" cy="381000"/>
            </a:xfrm>
            <a:prstGeom prst="rect">
              <a:avLst/>
            </a:prstGeom>
            <a:solidFill>
              <a:schemeClr val="accent3">
                <a:lumMod val="50000"/>
              </a:schemeClr>
            </a:solidFill>
            <a:ln w="9525">
              <a:solidFill>
                <a:schemeClr val="tx1"/>
              </a:solidFill>
              <a:miter lim="800000"/>
              <a:headEnd/>
              <a:tailEnd/>
            </a:ln>
          </p:spPr>
          <p:txBody>
            <a:bodyPr wrap="none" anchor="ctr"/>
            <a:lstStyle/>
            <a:p>
              <a:pPr algn="ctr"/>
              <a:r>
                <a:rPr lang="en-US" altLang="zh-CN">
                  <a:solidFill>
                    <a:schemeClr val="bg1"/>
                  </a:solidFill>
                  <a:latin typeface="+mn-ea"/>
                  <a:ea typeface="+mn-ea"/>
                </a:rPr>
                <a:t>(2)x</a:t>
              </a:r>
            </a:p>
          </p:txBody>
        </p:sp>
        <p:sp>
          <p:nvSpPr>
            <p:cNvPr id="41997" name="Line 17"/>
            <p:cNvSpPr>
              <a:spLocks noChangeShapeType="1"/>
            </p:cNvSpPr>
            <p:nvPr/>
          </p:nvSpPr>
          <p:spPr bwMode="auto">
            <a:xfrm flipH="1">
              <a:off x="3429000" y="4876800"/>
              <a:ext cx="990600" cy="76200"/>
            </a:xfrm>
            <a:prstGeom prst="line">
              <a:avLst/>
            </a:prstGeom>
            <a:noFill/>
            <a:ln w="9525">
              <a:solidFill>
                <a:schemeClr val="tx1"/>
              </a:solidFill>
              <a:round/>
              <a:headEnd type="stealth" w="lg" len="lg"/>
              <a:tailEnd type="none" w="sm" len="lg"/>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sp>
          <p:nvSpPr>
            <p:cNvPr id="41998" name="Line 18"/>
            <p:cNvSpPr>
              <a:spLocks noChangeShapeType="1"/>
            </p:cNvSpPr>
            <p:nvPr/>
          </p:nvSpPr>
          <p:spPr bwMode="auto">
            <a:xfrm flipH="1">
              <a:off x="6400800" y="5105400"/>
              <a:ext cx="6096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sp>
          <p:nvSpPr>
            <p:cNvPr id="41999" name="Line 19"/>
            <p:cNvSpPr>
              <a:spLocks noChangeShapeType="1"/>
            </p:cNvSpPr>
            <p:nvPr/>
          </p:nvSpPr>
          <p:spPr bwMode="auto">
            <a:xfrm flipH="1">
              <a:off x="3505200" y="5791200"/>
              <a:ext cx="1295400" cy="152400"/>
            </a:xfrm>
            <a:prstGeom prst="line">
              <a:avLst/>
            </a:prstGeom>
            <a:noFill/>
            <a:ln w="9525">
              <a:solidFill>
                <a:srgbClr val="FF0000"/>
              </a:solidFill>
              <a:round/>
              <a:headEnd type="stealth" w="lg" len="lg"/>
              <a:tailEnd type="none" w="sm" len="lg"/>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sp>
          <p:nvSpPr>
            <p:cNvPr id="42000" name="Line 20"/>
            <p:cNvSpPr>
              <a:spLocks noChangeShapeType="1"/>
            </p:cNvSpPr>
            <p:nvPr/>
          </p:nvSpPr>
          <p:spPr bwMode="auto">
            <a:xfrm flipH="1">
              <a:off x="5638800" y="5562600"/>
              <a:ext cx="1371600" cy="152400"/>
            </a:xfrm>
            <a:prstGeom prst="line">
              <a:avLst/>
            </a:prstGeom>
            <a:noFill/>
            <a:ln w="9525">
              <a:solidFill>
                <a:srgbClr val="FF0000"/>
              </a:solidFill>
              <a:round/>
              <a:headEnd type="stealth" w="lg" len="lg"/>
              <a:tailEnd type="none" w="sm" len="lg"/>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sp>
          <p:nvSpPr>
            <p:cNvPr id="42001" name="Line 21"/>
            <p:cNvSpPr>
              <a:spLocks noChangeShapeType="1"/>
            </p:cNvSpPr>
            <p:nvPr/>
          </p:nvSpPr>
          <p:spPr bwMode="auto">
            <a:xfrm flipH="1">
              <a:off x="5486400" y="5943600"/>
              <a:ext cx="1600200" cy="228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sp>
          <p:nvSpPr>
            <p:cNvPr id="42002" name="Rectangle 22"/>
            <p:cNvSpPr>
              <a:spLocks noChangeArrowheads="1"/>
            </p:cNvSpPr>
            <p:nvPr/>
          </p:nvSpPr>
          <p:spPr bwMode="auto">
            <a:xfrm>
              <a:off x="4800600" y="6019800"/>
              <a:ext cx="685800" cy="381000"/>
            </a:xfrm>
            <a:prstGeom prst="rect">
              <a:avLst/>
            </a:prstGeom>
            <a:solidFill>
              <a:schemeClr val="accent3">
                <a:lumMod val="50000"/>
              </a:schemeClr>
            </a:solidFill>
            <a:ln w="9525">
              <a:solidFill>
                <a:schemeClr val="tx1"/>
              </a:solidFill>
              <a:miter lim="800000"/>
              <a:headEnd/>
              <a:tailEnd/>
            </a:ln>
          </p:spPr>
          <p:txBody>
            <a:bodyPr wrap="none" anchor="ctr"/>
            <a:lstStyle/>
            <a:p>
              <a:pPr algn="ctr"/>
              <a:r>
                <a:rPr lang="en-US" altLang="zh-CN">
                  <a:solidFill>
                    <a:schemeClr val="bg1"/>
                  </a:solidFill>
                  <a:latin typeface="+mn-ea"/>
                  <a:ea typeface="+mn-ea"/>
                </a:rPr>
                <a:t>(4)y</a:t>
              </a:r>
            </a:p>
          </p:txBody>
        </p:sp>
        <p:sp>
          <p:nvSpPr>
            <p:cNvPr id="42003" name="Line 23"/>
            <p:cNvSpPr>
              <a:spLocks noChangeShapeType="1"/>
            </p:cNvSpPr>
            <p:nvPr/>
          </p:nvSpPr>
          <p:spPr bwMode="auto">
            <a:xfrm flipH="1">
              <a:off x="3429000" y="6248400"/>
              <a:ext cx="1371600" cy="152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grpSp>
    </p:spTree>
    <p:extLst>
      <p:ext uri="{BB962C8B-B14F-4D97-AF65-F5344CB8AC3E}">
        <p14:creationId xmlns:p14="http://schemas.microsoft.com/office/powerpoint/2010/main" val="2158468113"/>
      </p:ext>
    </p:extLst>
  </p:cSld>
  <p:clrMapOvr>
    <a:masterClrMapping/>
  </p:clrMapOvr>
  <p:transition spd="slow">
    <p:randomBar dir="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Rot="1" noChangeArrowheads="1"/>
          </p:cNvSpPr>
          <p:nvPr>
            <p:ph type="body" idx="1"/>
          </p:nvPr>
        </p:nvSpPr>
        <p:spPr>
          <a:xfrm>
            <a:off x="0" y="908720"/>
            <a:ext cx="9144000" cy="3108543"/>
          </a:xfrm>
          <a:noFill/>
          <a:ln>
            <a:noFill/>
          </a:ln>
        </p:spPr>
        <p:txBody>
          <a:bodyPr vert="horz" wrap="square" lIns="91440" tIns="45720" rIns="91440" bIns="45720" numCol="1" anchor="t" anchorCtr="0" compatLnSpc="1">
            <a:prstTxWarp prst="textNoShape">
              <a:avLst/>
            </a:prstTxWarp>
            <a:spAutoFit/>
          </a:bodyPr>
          <a:lstStyle/>
          <a:p>
            <a:pPr eaLnBrk="1" hangingPunct="1">
              <a:spcBef>
                <a:spcPts val="0"/>
              </a:spcBef>
              <a:buFont typeface="Wingdings" pitchFamily="2" charset="2"/>
              <a:buNone/>
            </a:pPr>
            <a:r>
              <a:rPr lang="zh-CN" altLang="en-US" sz="2400" dirty="0">
                <a:latin typeface="+mn-ea"/>
              </a:rPr>
              <a:t>使用事务：</a:t>
            </a:r>
          </a:p>
          <a:p>
            <a:pPr eaLnBrk="1" hangingPunct="1">
              <a:spcBef>
                <a:spcPts val="0"/>
              </a:spcBef>
              <a:buFont typeface="Wingdings" pitchFamily="2" charset="2"/>
              <a:buNone/>
            </a:pPr>
            <a:r>
              <a:rPr lang="en-US" altLang="zh-CN" sz="2400" dirty="0">
                <a:latin typeface="+mn-ea"/>
              </a:rPr>
              <a:t>String sql1;</a:t>
            </a:r>
          </a:p>
          <a:p>
            <a:pPr eaLnBrk="1" hangingPunct="1">
              <a:spcBef>
                <a:spcPts val="0"/>
              </a:spcBef>
              <a:buFont typeface="Wingdings" pitchFamily="2" charset="2"/>
              <a:buNone/>
            </a:pPr>
            <a:r>
              <a:rPr lang="en-US" altLang="zh-CN" sz="2400" dirty="0">
                <a:latin typeface="+mn-ea"/>
              </a:rPr>
              <a:t>String sql2;</a:t>
            </a:r>
          </a:p>
          <a:p>
            <a:pPr eaLnBrk="1" hangingPunct="1">
              <a:spcBef>
                <a:spcPts val="0"/>
              </a:spcBef>
              <a:buFont typeface="Wingdings" pitchFamily="2" charset="2"/>
              <a:buNone/>
            </a:pPr>
            <a:r>
              <a:rPr lang="en-US" altLang="zh-CN" sz="2400" dirty="0" err="1" smtClean="0">
                <a:solidFill>
                  <a:srgbClr val="FF0000"/>
                </a:solidFill>
                <a:latin typeface="+mn-ea"/>
              </a:rPr>
              <a:t>conn.setAutoCommit</a:t>
            </a:r>
            <a:r>
              <a:rPr lang="en-US" altLang="zh-CN" sz="2400" dirty="0" smtClean="0">
                <a:solidFill>
                  <a:srgbClr val="FF0000"/>
                </a:solidFill>
                <a:latin typeface="+mn-ea"/>
              </a:rPr>
              <a:t>(false</a:t>
            </a:r>
            <a:r>
              <a:rPr lang="en-US" altLang="zh-CN" sz="2400" dirty="0">
                <a:solidFill>
                  <a:srgbClr val="FF0000"/>
                </a:solidFill>
                <a:latin typeface="+mn-ea"/>
              </a:rPr>
              <a:t>);</a:t>
            </a:r>
          </a:p>
          <a:p>
            <a:pPr eaLnBrk="1" hangingPunct="1">
              <a:spcBef>
                <a:spcPts val="0"/>
              </a:spcBef>
              <a:buFont typeface="Wingdings" pitchFamily="2" charset="2"/>
              <a:buNone/>
            </a:pPr>
            <a:r>
              <a:rPr lang="en-US" altLang="zh-CN" sz="2400" dirty="0">
                <a:latin typeface="+mn-ea"/>
              </a:rPr>
              <a:t>Statement </a:t>
            </a:r>
            <a:r>
              <a:rPr lang="en-US" altLang="zh-CN" sz="2400" dirty="0" err="1" smtClean="0">
                <a:latin typeface="+mn-ea"/>
              </a:rPr>
              <a:t>st</a:t>
            </a:r>
            <a:r>
              <a:rPr lang="en-US" altLang="zh-CN" sz="2400" dirty="0" smtClean="0">
                <a:latin typeface="+mn-ea"/>
              </a:rPr>
              <a:t>=</a:t>
            </a:r>
            <a:r>
              <a:rPr lang="en-US" altLang="zh-CN" sz="2400" dirty="0" err="1" smtClean="0">
                <a:latin typeface="+mn-ea"/>
              </a:rPr>
              <a:t>conn.createStatement</a:t>
            </a:r>
            <a:r>
              <a:rPr lang="en-US" altLang="zh-CN" sz="2400" dirty="0">
                <a:latin typeface="+mn-ea"/>
              </a:rPr>
              <a:t>();</a:t>
            </a:r>
          </a:p>
          <a:p>
            <a:pPr eaLnBrk="1" hangingPunct="1">
              <a:spcBef>
                <a:spcPts val="0"/>
              </a:spcBef>
              <a:buFont typeface="Wingdings" pitchFamily="2" charset="2"/>
              <a:buNone/>
            </a:pPr>
            <a:r>
              <a:rPr lang="en-US" altLang="zh-CN" sz="2400" dirty="0" err="1">
                <a:latin typeface="+mn-ea"/>
              </a:rPr>
              <a:t>int</a:t>
            </a:r>
            <a:r>
              <a:rPr lang="en-US" altLang="zh-CN" sz="2400" dirty="0">
                <a:latin typeface="+mn-ea"/>
              </a:rPr>
              <a:t> </a:t>
            </a:r>
            <a:r>
              <a:rPr lang="en-US" altLang="zh-CN" sz="2400" dirty="0" smtClean="0">
                <a:latin typeface="+mn-ea"/>
              </a:rPr>
              <a:t>x=</a:t>
            </a:r>
            <a:r>
              <a:rPr lang="en-US" altLang="zh-CN" sz="2400" dirty="0" err="1" smtClean="0">
                <a:latin typeface="+mn-ea"/>
              </a:rPr>
              <a:t>st.executeUpdate</a:t>
            </a:r>
            <a:r>
              <a:rPr lang="en-US" altLang="zh-CN" sz="2400" dirty="0" smtClean="0">
                <a:latin typeface="+mn-ea"/>
              </a:rPr>
              <a:t>(sql1</a:t>
            </a:r>
            <a:r>
              <a:rPr lang="en-US" altLang="zh-CN" sz="2400" dirty="0">
                <a:latin typeface="+mn-ea"/>
              </a:rPr>
              <a:t>);</a:t>
            </a:r>
            <a:r>
              <a:rPr lang="zh-CN" altLang="en-US" sz="2400" dirty="0">
                <a:latin typeface="+mn-ea"/>
              </a:rPr>
              <a:t>（</a:t>
            </a:r>
            <a:r>
              <a:rPr lang="en-US" altLang="zh-CN" sz="2400" dirty="0">
                <a:latin typeface="+mn-ea"/>
              </a:rPr>
              <a:t>1</a:t>
            </a:r>
            <a:r>
              <a:rPr lang="zh-CN" altLang="en-US" sz="2400" dirty="0">
                <a:latin typeface="+mn-ea"/>
              </a:rPr>
              <a:t>）</a:t>
            </a:r>
          </a:p>
          <a:p>
            <a:pPr eaLnBrk="1" hangingPunct="1">
              <a:spcBef>
                <a:spcPts val="0"/>
              </a:spcBef>
              <a:buFont typeface="Wingdings" pitchFamily="2" charset="2"/>
              <a:buNone/>
            </a:pPr>
            <a:r>
              <a:rPr lang="en-US" altLang="zh-CN" sz="2400" dirty="0" err="1">
                <a:latin typeface="+mn-ea"/>
              </a:rPr>
              <a:t>int</a:t>
            </a:r>
            <a:r>
              <a:rPr lang="en-US" altLang="zh-CN" sz="2400" dirty="0">
                <a:latin typeface="+mn-ea"/>
              </a:rPr>
              <a:t> </a:t>
            </a:r>
            <a:r>
              <a:rPr lang="en-US" altLang="zh-CN" sz="2400" dirty="0" smtClean="0">
                <a:latin typeface="+mn-ea"/>
              </a:rPr>
              <a:t>y=</a:t>
            </a:r>
            <a:r>
              <a:rPr lang="en-US" altLang="zh-CN" sz="2400" dirty="0" err="1" smtClean="0">
                <a:latin typeface="+mn-ea"/>
              </a:rPr>
              <a:t>st.executeUpdate</a:t>
            </a:r>
            <a:r>
              <a:rPr lang="en-US" altLang="zh-CN" sz="2400" dirty="0" smtClean="0">
                <a:latin typeface="+mn-ea"/>
              </a:rPr>
              <a:t>(sql2</a:t>
            </a:r>
            <a:r>
              <a:rPr lang="en-US" altLang="zh-CN" sz="2400" dirty="0">
                <a:latin typeface="+mn-ea"/>
              </a:rPr>
              <a:t>);</a:t>
            </a:r>
            <a:r>
              <a:rPr lang="zh-CN" altLang="en-US" sz="2400" dirty="0">
                <a:latin typeface="+mn-ea"/>
              </a:rPr>
              <a:t>（</a:t>
            </a:r>
            <a:r>
              <a:rPr lang="en-US" altLang="zh-CN" sz="2400" dirty="0">
                <a:latin typeface="+mn-ea"/>
              </a:rPr>
              <a:t>2</a:t>
            </a:r>
            <a:r>
              <a:rPr lang="zh-CN" altLang="en-US" sz="2400" dirty="0">
                <a:latin typeface="+mn-ea"/>
              </a:rPr>
              <a:t>）</a:t>
            </a:r>
          </a:p>
          <a:p>
            <a:pPr eaLnBrk="1" hangingPunct="1">
              <a:spcBef>
                <a:spcPts val="0"/>
              </a:spcBef>
              <a:buFont typeface="Wingdings" pitchFamily="2" charset="2"/>
              <a:buNone/>
            </a:pPr>
            <a:r>
              <a:rPr lang="en-US" altLang="zh-CN" sz="2400" dirty="0" err="1">
                <a:solidFill>
                  <a:srgbClr val="FF0000"/>
                </a:solidFill>
                <a:latin typeface="+mn-ea"/>
              </a:rPr>
              <a:t>conn.commit</a:t>
            </a:r>
            <a:r>
              <a:rPr lang="en-US" altLang="zh-CN" sz="2400" dirty="0" smtClean="0">
                <a:solidFill>
                  <a:srgbClr val="FF0000"/>
                </a:solidFill>
                <a:latin typeface="+mn-ea"/>
              </a:rPr>
              <a:t>();</a:t>
            </a:r>
            <a:endParaRPr lang="en-US" altLang="zh-CN" sz="2400" dirty="0">
              <a:solidFill>
                <a:srgbClr val="FF0000"/>
              </a:solidFill>
              <a:latin typeface="+mn-ea"/>
            </a:endParaRPr>
          </a:p>
        </p:txBody>
      </p:sp>
      <p:grpSp>
        <p:nvGrpSpPr>
          <p:cNvPr id="2" name="组合 1"/>
          <p:cNvGrpSpPr/>
          <p:nvPr/>
        </p:nvGrpSpPr>
        <p:grpSpPr>
          <a:xfrm>
            <a:off x="251520" y="3519264"/>
            <a:ext cx="8534400" cy="2286000"/>
            <a:chOff x="251520" y="4005064"/>
            <a:chExt cx="8534400" cy="2286000"/>
          </a:xfrm>
        </p:grpSpPr>
        <p:sp>
          <p:nvSpPr>
            <p:cNvPr id="43012" name="AutoShape 4"/>
            <p:cNvSpPr>
              <a:spLocks noChangeArrowheads="1"/>
            </p:cNvSpPr>
            <p:nvPr/>
          </p:nvSpPr>
          <p:spPr bwMode="auto">
            <a:xfrm>
              <a:off x="6880920" y="4005064"/>
              <a:ext cx="1905000" cy="2286000"/>
            </a:xfrm>
            <a:prstGeom prst="can">
              <a:avLst>
                <a:gd name="adj" fmla="val 30000"/>
              </a:avLst>
            </a:prstGeom>
            <a:solidFill>
              <a:schemeClr val="accent3">
                <a:lumMod val="50000"/>
              </a:schemeClr>
            </a:solidFill>
            <a:ln w="9525">
              <a:solidFill>
                <a:schemeClr val="tx1"/>
              </a:solidFill>
              <a:round/>
              <a:headEnd/>
              <a:tailEnd/>
            </a:ln>
          </p:spPr>
          <p:txBody>
            <a:bodyPr wrap="none" anchor="ctr"/>
            <a:lstStyle/>
            <a:p>
              <a:pPr algn="ctr"/>
              <a:r>
                <a:rPr lang="en-US" altLang="zh-CN" b="1" dirty="0">
                  <a:solidFill>
                    <a:srgbClr val="FFFF00"/>
                  </a:solidFill>
                  <a:latin typeface="+mn-ea"/>
                  <a:ea typeface="+mn-ea"/>
                </a:rPr>
                <a:t>Database Server</a:t>
              </a:r>
            </a:p>
          </p:txBody>
        </p:sp>
        <p:sp>
          <p:nvSpPr>
            <p:cNvPr id="43013" name="Rectangle 5"/>
            <p:cNvSpPr>
              <a:spLocks noChangeArrowheads="1"/>
            </p:cNvSpPr>
            <p:nvPr/>
          </p:nvSpPr>
          <p:spPr bwMode="auto">
            <a:xfrm>
              <a:off x="251520" y="4538464"/>
              <a:ext cx="3048000" cy="1676400"/>
            </a:xfrm>
            <a:prstGeom prst="rect">
              <a:avLst/>
            </a:prstGeom>
            <a:solidFill>
              <a:schemeClr val="accent3">
                <a:lumMod val="50000"/>
              </a:schemeClr>
            </a:solidFill>
            <a:ln w="9525">
              <a:solidFill>
                <a:schemeClr val="tx1"/>
              </a:solidFill>
              <a:miter lim="800000"/>
              <a:headEnd/>
              <a:tailEnd/>
            </a:ln>
          </p:spPr>
          <p:txBody>
            <a:bodyPr wrap="none" anchor="ctr"/>
            <a:lstStyle/>
            <a:p>
              <a:endParaRPr lang="zh-CN" altLang="en-US">
                <a:solidFill>
                  <a:schemeClr val="bg1"/>
                </a:solidFill>
                <a:latin typeface="+mn-ea"/>
                <a:ea typeface="+mn-ea"/>
              </a:endParaRPr>
            </a:p>
          </p:txBody>
        </p:sp>
        <p:sp>
          <p:nvSpPr>
            <p:cNvPr id="43014" name="Text Box 6"/>
            <p:cNvSpPr txBox="1">
              <a:spLocks noChangeArrowheads="1"/>
            </p:cNvSpPr>
            <p:nvPr/>
          </p:nvSpPr>
          <p:spPr bwMode="auto">
            <a:xfrm>
              <a:off x="251520" y="4614664"/>
              <a:ext cx="3048000" cy="366713"/>
            </a:xfrm>
            <a:prstGeom prst="rect">
              <a:avLst/>
            </a:prstGeom>
            <a:solidFill>
              <a:schemeClr val="accent3">
                <a:lumMod val="50000"/>
              </a:schemeClr>
            </a:solid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b="1" dirty="0">
                  <a:solidFill>
                    <a:srgbClr val="FFFF00"/>
                  </a:solidFill>
                  <a:latin typeface="+mn-ea"/>
                  <a:ea typeface="+mn-ea"/>
                </a:rPr>
                <a:t>Client application</a:t>
              </a:r>
            </a:p>
          </p:txBody>
        </p:sp>
        <p:sp>
          <p:nvSpPr>
            <p:cNvPr id="43015" name="Text Box 7"/>
            <p:cNvSpPr txBox="1">
              <a:spLocks noChangeArrowheads="1"/>
            </p:cNvSpPr>
            <p:nvPr/>
          </p:nvSpPr>
          <p:spPr bwMode="auto">
            <a:xfrm>
              <a:off x="251520" y="5071864"/>
              <a:ext cx="3048000" cy="1077218"/>
            </a:xfrm>
            <a:prstGeom prst="rect">
              <a:avLst/>
            </a:prstGeom>
            <a:solidFill>
              <a:schemeClr val="accent3">
                <a:lumMod val="50000"/>
              </a:schemeClr>
            </a:solid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dirty="0" err="1" smtClean="0">
                  <a:solidFill>
                    <a:schemeClr val="bg1"/>
                  </a:solidFill>
                  <a:latin typeface="+mn-ea"/>
                  <a:ea typeface="+mn-ea"/>
                </a:rPr>
                <a:t>int</a:t>
              </a:r>
              <a:r>
                <a:rPr lang="en-US" altLang="zh-CN" sz="1600" dirty="0" smtClean="0">
                  <a:solidFill>
                    <a:schemeClr val="bg1"/>
                  </a:solidFill>
                  <a:latin typeface="+mn-ea"/>
                  <a:ea typeface="+mn-ea"/>
                </a:rPr>
                <a:t> x=</a:t>
              </a:r>
              <a:r>
                <a:rPr lang="en-US" altLang="zh-CN" sz="1600" dirty="0" err="1" smtClean="0">
                  <a:solidFill>
                    <a:schemeClr val="bg1"/>
                  </a:solidFill>
                  <a:latin typeface="+mn-ea"/>
                  <a:ea typeface="+mn-ea"/>
                </a:rPr>
                <a:t>st.executeUpdate</a:t>
              </a:r>
              <a:r>
                <a:rPr lang="en-US" altLang="zh-CN" sz="1600" dirty="0" smtClean="0">
                  <a:solidFill>
                    <a:schemeClr val="bg1"/>
                  </a:solidFill>
                  <a:latin typeface="+mn-ea"/>
                  <a:ea typeface="+mn-ea"/>
                </a:rPr>
                <a:t>(sql1</a:t>
              </a:r>
              <a:r>
                <a:rPr lang="en-US" altLang="zh-CN" sz="1600" dirty="0">
                  <a:solidFill>
                    <a:schemeClr val="bg1"/>
                  </a:solidFill>
                  <a:latin typeface="+mn-ea"/>
                  <a:ea typeface="+mn-ea"/>
                </a:rPr>
                <a:t>);</a:t>
              </a:r>
              <a:r>
                <a:rPr lang="zh-CN" altLang="en-US" sz="1600" dirty="0">
                  <a:solidFill>
                    <a:schemeClr val="bg1"/>
                  </a:solidFill>
                  <a:latin typeface="+mn-ea"/>
                  <a:ea typeface="+mn-ea"/>
                </a:rPr>
                <a:t>（</a:t>
              </a:r>
              <a:r>
                <a:rPr lang="en-US" altLang="zh-CN" sz="1600" dirty="0">
                  <a:solidFill>
                    <a:schemeClr val="bg1"/>
                  </a:solidFill>
                  <a:latin typeface="+mn-ea"/>
                  <a:ea typeface="+mn-ea"/>
                </a:rPr>
                <a:t>1</a:t>
              </a:r>
              <a:r>
                <a:rPr lang="zh-CN" altLang="en-US" sz="1600" dirty="0">
                  <a:solidFill>
                    <a:schemeClr val="bg1"/>
                  </a:solidFill>
                  <a:latin typeface="+mn-ea"/>
                  <a:ea typeface="+mn-ea"/>
                </a:rPr>
                <a:t>）</a:t>
              </a:r>
            </a:p>
            <a:p>
              <a:pPr eaLnBrk="1" hangingPunct="1"/>
              <a:r>
                <a:rPr lang="en-US" altLang="zh-CN" sz="1600" dirty="0" err="1" smtClean="0">
                  <a:solidFill>
                    <a:schemeClr val="bg1"/>
                  </a:solidFill>
                  <a:latin typeface="+mn-ea"/>
                  <a:ea typeface="+mn-ea"/>
                </a:rPr>
                <a:t>int</a:t>
              </a:r>
              <a:r>
                <a:rPr lang="en-US" altLang="zh-CN" sz="1600" dirty="0" smtClean="0">
                  <a:solidFill>
                    <a:schemeClr val="bg1"/>
                  </a:solidFill>
                  <a:latin typeface="+mn-ea"/>
                  <a:ea typeface="+mn-ea"/>
                </a:rPr>
                <a:t> y=</a:t>
              </a:r>
              <a:r>
                <a:rPr lang="en-US" altLang="zh-CN" sz="1600" dirty="0" err="1" smtClean="0">
                  <a:solidFill>
                    <a:schemeClr val="bg1"/>
                  </a:solidFill>
                  <a:latin typeface="+mn-ea"/>
                  <a:ea typeface="+mn-ea"/>
                </a:rPr>
                <a:t>st.executeUpdate</a:t>
              </a:r>
              <a:r>
                <a:rPr lang="en-US" altLang="zh-CN" sz="1600" dirty="0" smtClean="0">
                  <a:solidFill>
                    <a:schemeClr val="bg1"/>
                  </a:solidFill>
                  <a:latin typeface="+mn-ea"/>
                  <a:ea typeface="+mn-ea"/>
                </a:rPr>
                <a:t>(sql2</a:t>
              </a:r>
              <a:r>
                <a:rPr lang="en-US" altLang="zh-CN" sz="1600" dirty="0">
                  <a:solidFill>
                    <a:schemeClr val="bg1"/>
                  </a:solidFill>
                  <a:latin typeface="+mn-ea"/>
                  <a:ea typeface="+mn-ea"/>
                </a:rPr>
                <a:t>);</a:t>
              </a:r>
              <a:r>
                <a:rPr lang="zh-CN" altLang="en-US" sz="1600" dirty="0">
                  <a:solidFill>
                    <a:schemeClr val="bg1"/>
                  </a:solidFill>
                  <a:latin typeface="+mn-ea"/>
                  <a:ea typeface="+mn-ea"/>
                </a:rPr>
                <a:t>（</a:t>
              </a:r>
              <a:r>
                <a:rPr lang="en-US" altLang="zh-CN" sz="1600" dirty="0">
                  <a:solidFill>
                    <a:schemeClr val="bg1"/>
                  </a:solidFill>
                  <a:latin typeface="+mn-ea"/>
                  <a:ea typeface="+mn-ea"/>
                </a:rPr>
                <a:t>2</a:t>
              </a:r>
              <a:r>
                <a:rPr lang="zh-CN" altLang="en-US" sz="1600" dirty="0">
                  <a:solidFill>
                    <a:schemeClr val="bg1"/>
                  </a:solidFill>
                  <a:latin typeface="+mn-ea"/>
                  <a:ea typeface="+mn-ea"/>
                </a:rPr>
                <a:t>）</a:t>
              </a:r>
            </a:p>
          </p:txBody>
        </p:sp>
        <p:sp>
          <p:nvSpPr>
            <p:cNvPr id="43016" name="Rectangle 8"/>
            <p:cNvSpPr>
              <a:spLocks noChangeArrowheads="1"/>
            </p:cNvSpPr>
            <p:nvPr/>
          </p:nvSpPr>
          <p:spPr bwMode="auto">
            <a:xfrm>
              <a:off x="4290120" y="4462264"/>
              <a:ext cx="914400" cy="838200"/>
            </a:xfrm>
            <a:prstGeom prst="rect">
              <a:avLst/>
            </a:prstGeom>
            <a:solidFill>
              <a:schemeClr val="accent3">
                <a:lumMod val="50000"/>
              </a:schemeClr>
            </a:solidFill>
            <a:ln w="9525">
              <a:solidFill>
                <a:schemeClr val="tx1"/>
              </a:solidFill>
              <a:miter lim="800000"/>
              <a:headEnd/>
              <a:tailEnd/>
            </a:ln>
          </p:spPr>
          <p:txBody>
            <a:bodyPr wrap="none" anchor="ctr"/>
            <a:lstStyle/>
            <a:p>
              <a:pPr marL="342900" indent="-342900" algn="ctr"/>
              <a:r>
                <a:rPr lang="en-US" altLang="zh-CN" dirty="0" smtClean="0">
                  <a:solidFill>
                    <a:schemeClr val="bg1"/>
                  </a:solidFill>
                  <a:latin typeface="+mn-ea"/>
                  <a:ea typeface="+mn-ea"/>
                </a:rPr>
                <a:t>sql1</a:t>
              </a:r>
              <a:endParaRPr lang="en-US" altLang="zh-CN" dirty="0">
                <a:solidFill>
                  <a:schemeClr val="bg1"/>
                </a:solidFill>
                <a:latin typeface="+mn-ea"/>
                <a:ea typeface="+mn-ea"/>
              </a:endParaRPr>
            </a:p>
            <a:p>
              <a:pPr marL="342900" indent="-342900" algn="ctr"/>
              <a:r>
                <a:rPr lang="en-US" altLang="zh-CN" dirty="0">
                  <a:solidFill>
                    <a:schemeClr val="bg1"/>
                  </a:solidFill>
                  <a:latin typeface="+mn-ea"/>
                  <a:ea typeface="+mn-ea"/>
                </a:rPr>
                <a:t>sql2</a:t>
              </a:r>
            </a:p>
          </p:txBody>
        </p:sp>
        <p:sp>
          <p:nvSpPr>
            <p:cNvPr id="43017" name="Line 10"/>
            <p:cNvSpPr>
              <a:spLocks noChangeShapeType="1"/>
            </p:cNvSpPr>
            <p:nvPr/>
          </p:nvSpPr>
          <p:spPr bwMode="auto">
            <a:xfrm flipV="1">
              <a:off x="5128320" y="4767064"/>
              <a:ext cx="1752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sp>
          <p:nvSpPr>
            <p:cNvPr id="43018" name="Line 11"/>
            <p:cNvSpPr>
              <a:spLocks noChangeShapeType="1"/>
            </p:cNvSpPr>
            <p:nvPr/>
          </p:nvSpPr>
          <p:spPr bwMode="auto">
            <a:xfrm flipH="1">
              <a:off x="3299520" y="5376664"/>
              <a:ext cx="2590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sp>
          <p:nvSpPr>
            <p:cNvPr id="43019" name="Rectangle 12"/>
            <p:cNvSpPr>
              <a:spLocks noChangeArrowheads="1"/>
            </p:cNvSpPr>
            <p:nvPr/>
          </p:nvSpPr>
          <p:spPr bwMode="auto">
            <a:xfrm>
              <a:off x="5585520" y="5148064"/>
              <a:ext cx="685800" cy="685800"/>
            </a:xfrm>
            <a:prstGeom prst="rect">
              <a:avLst/>
            </a:prstGeom>
            <a:solidFill>
              <a:schemeClr val="accent3">
                <a:lumMod val="50000"/>
              </a:schemeClr>
            </a:solidFill>
            <a:ln w="9525">
              <a:solidFill>
                <a:schemeClr val="tx1"/>
              </a:solidFill>
              <a:miter lim="800000"/>
              <a:headEnd/>
              <a:tailEnd/>
            </a:ln>
          </p:spPr>
          <p:txBody>
            <a:bodyPr wrap="none" anchor="ctr"/>
            <a:lstStyle/>
            <a:p>
              <a:pPr algn="ctr"/>
              <a:r>
                <a:rPr lang="en-US" altLang="zh-CN">
                  <a:solidFill>
                    <a:schemeClr val="bg1"/>
                  </a:solidFill>
                  <a:latin typeface="+mn-ea"/>
                  <a:ea typeface="+mn-ea"/>
                </a:rPr>
                <a:t>x</a:t>
              </a:r>
            </a:p>
            <a:p>
              <a:pPr algn="ctr"/>
              <a:r>
                <a:rPr lang="en-US" altLang="zh-CN">
                  <a:solidFill>
                    <a:schemeClr val="bg1"/>
                  </a:solidFill>
                  <a:latin typeface="+mn-ea"/>
                  <a:ea typeface="+mn-ea"/>
                </a:rPr>
                <a:t>y</a:t>
              </a:r>
            </a:p>
          </p:txBody>
        </p:sp>
        <p:sp>
          <p:nvSpPr>
            <p:cNvPr id="43020" name="Line 13"/>
            <p:cNvSpPr>
              <a:spLocks noChangeShapeType="1"/>
            </p:cNvSpPr>
            <p:nvPr/>
          </p:nvSpPr>
          <p:spPr bwMode="auto">
            <a:xfrm flipH="1">
              <a:off x="3299520" y="4995664"/>
              <a:ext cx="990600" cy="76200"/>
            </a:xfrm>
            <a:prstGeom prst="line">
              <a:avLst/>
            </a:prstGeom>
            <a:noFill/>
            <a:ln w="9525">
              <a:solidFill>
                <a:schemeClr val="tx1"/>
              </a:solidFill>
              <a:round/>
              <a:headEnd type="stealth" w="lg" len="lg"/>
              <a:tailEnd type="none" w="sm" len="lg"/>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sp>
          <p:nvSpPr>
            <p:cNvPr id="43021" name="Line 14"/>
            <p:cNvSpPr>
              <a:spLocks noChangeShapeType="1"/>
            </p:cNvSpPr>
            <p:nvPr/>
          </p:nvSpPr>
          <p:spPr bwMode="auto">
            <a:xfrm flipH="1">
              <a:off x="6271320" y="5300464"/>
              <a:ext cx="6096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chemeClr val="bg1"/>
                </a:solidFill>
                <a:latin typeface="+mn-ea"/>
                <a:ea typeface="+mn-ea"/>
              </a:endParaRPr>
            </a:p>
          </p:txBody>
        </p:sp>
      </p:grpSp>
      <p:sp>
        <p:nvSpPr>
          <p:cNvPr id="3" name="标题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endParaRPr lang="zh-CN" altLang="en-US"/>
          </a:p>
        </p:txBody>
      </p:sp>
    </p:spTree>
    <p:extLst>
      <p:ext uri="{BB962C8B-B14F-4D97-AF65-F5344CB8AC3E}">
        <p14:creationId xmlns:p14="http://schemas.microsoft.com/office/powerpoint/2010/main" val="3060945047"/>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内容占位符 2"/>
          <p:cNvGraphicFramePr>
            <a:graphicFrameLocks noGrp="1"/>
          </p:cNvGraphicFramePr>
          <p:nvPr>
            <p:ph idx="1"/>
            <p:extLst/>
          </p:nvPr>
        </p:nvGraphicFramePr>
        <p:xfrm>
          <a:off x="86816" y="980728"/>
          <a:ext cx="887767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a:t>
            </a:r>
            <a:r>
              <a:rPr lang="zh-CN" altLang="en-US" dirty="0"/>
              <a:t>、数据表的设计</a:t>
            </a:r>
          </a:p>
        </p:txBody>
      </p:sp>
    </p:spTree>
    <p:extLst>
      <p:ext uri="{BB962C8B-B14F-4D97-AF65-F5344CB8AC3E}">
        <p14:creationId xmlns:p14="http://schemas.microsoft.com/office/powerpoint/2010/main" val="3546484804"/>
      </p:ext>
    </p:extLst>
  </p:cSld>
  <p:clrMapOvr>
    <a:masterClrMapping/>
  </p:clrMapOvr>
  <p:transition spd="slow">
    <p:randomBar dir="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a:t>JDBC</a:t>
            </a:r>
            <a:r>
              <a:rPr lang="zh-CN" altLang="en-US" dirty="0"/>
              <a:t>事务处理的程序结构 </a:t>
            </a:r>
          </a:p>
        </p:txBody>
      </p:sp>
      <p:sp>
        <p:nvSpPr>
          <p:cNvPr id="205827" name="Rectangle 3"/>
          <p:cNvSpPr>
            <a:spLocks noGrp="1" noChangeArrowheads="1"/>
          </p:cNvSpPr>
          <p:nvPr>
            <p:ph type="body" idx="1"/>
          </p:nvPr>
        </p:nvSpPr>
        <p:spPr>
          <a:xfrm>
            <a:off x="0" y="908720"/>
            <a:ext cx="9144000" cy="12003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0"/>
              </a:spcBef>
              <a:buNone/>
            </a:pPr>
            <a:r>
              <a:rPr lang="en-US" altLang="zh-CN" sz="2400" dirty="0" smtClean="0">
                <a:latin typeface="+mn-ea"/>
              </a:rPr>
              <a:t>JDBC</a:t>
            </a:r>
            <a:r>
              <a:rPr lang="zh-CN" altLang="en-US" sz="2400" dirty="0">
                <a:latin typeface="+mn-ea"/>
              </a:rPr>
              <a:t>在默认情况下，使用事务自动提交模式，</a:t>
            </a:r>
            <a:r>
              <a:rPr lang="zh-CN" altLang="en-US" sz="2400" dirty="0" smtClean="0">
                <a:latin typeface="+mn-ea"/>
              </a:rPr>
              <a:t>它把接收</a:t>
            </a:r>
            <a:r>
              <a:rPr lang="zh-CN" altLang="en-US" sz="2400" dirty="0">
                <a:latin typeface="+mn-ea"/>
              </a:rPr>
              <a:t>到的每一条</a:t>
            </a:r>
            <a:r>
              <a:rPr lang="en-US" altLang="zh-CN" sz="2400" dirty="0">
                <a:latin typeface="+mn-ea"/>
              </a:rPr>
              <a:t>SQL</a:t>
            </a:r>
            <a:r>
              <a:rPr lang="zh-CN" altLang="en-US" sz="2400" dirty="0">
                <a:latin typeface="+mn-ea"/>
              </a:rPr>
              <a:t>操作当作一个事务提交给数据库服务器处理</a:t>
            </a:r>
            <a:r>
              <a:rPr lang="zh-CN" altLang="en-US" sz="2400" dirty="0" smtClean="0">
                <a:latin typeface="+mn-ea"/>
              </a:rPr>
              <a:t>。如果</a:t>
            </a:r>
            <a:r>
              <a:rPr lang="zh-CN" altLang="en-US" sz="2400" dirty="0">
                <a:latin typeface="+mn-ea"/>
              </a:rPr>
              <a:t>要启动手动事务模式，程序的基本结构如下： </a:t>
            </a:r>
          </a:p>
        </p:txBody>
      </p:sp>
      <p:sp>
        <p:nvSpPr>
          <p:cNvPr id="2" name="TextBox 1"/>
          <p:cNvSpPr txBox="1"/>
          <p:nvPr/>
        </p:nvSpPr>
        <p:spPr>
          <a:xfrm>
            <a:off x="0" y="2124139"/>
            <a:ext cx="9144000" cy="2677656"/>
          </a:xfrm>
          <a:prstGeom prst="rect">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defPPr>
              <a:defRPr lang="en-US"/>
            </a:defPPr>
            <a:lvl1pPr eaLnBrk="0" hangingPunct="0">
              <a:buFont typeface="Arial" charset="0"/>
              <a:buNone/>
              <a:defRPr sz="1600" b="1">
                <a:solidFill>
                  <a:schemeClr val="bg1"/>
                </a:solidFill>
                <a:latin typeface="宋体" pitchFamily="2" charset="-122"/>
                <a:ea typeface="宋体" pitchFamily="2" charset="-122"/>
              </a:defRPr>
            </a:lvl1pPr>
          </a:lstStyle>
          <a:p>
            <a:r>
              <a:rPr lang="en-US" altLang="zh-CN" sz="1400" dirty="0"/>
              <a:t>Connection conn=…</a:t>
            </a:r>
          </a:p>
          <a:p>
            <a:r>
              <a:rPr lang="en-US" altLang="zh-CN" sz="1400" dirty="0"/>
              <a:t>try{</a:t>
            </a:r>
          </a:p>
          <a:p>
            <a:r>
              <a:rPr lang="en-US" altLang="zh-CN" sz="1400" dirty="0"/>
              <a:t>  </a:t>
            </a:r>
            <a:r>
              <a:rPr lang="en-US" altLang="zh-CN" sz="1400" dirty="0" err="1">
                <a:solidFill>
                  <a:srgbClr val="FFFF00"/>
                </a:solidFill>
              </a:rPr>
              <a:t>conn.setAutoCommot</a:t>
            </a:r>
            <a:r>
              <a:rPr lang="en-US" altLang="zh-CN" sz="1400" dirty="0">
                <a:solidFill>
                  <a:srgbClr val="FFFF00"/>
                </a:solidFill>
              </a:rPr>
              <a:t>(false);//</a:t>
            </a:r>
            <a:r>
              <a:rPr lang="zh-CN" altLang="en-US" sz="1400" dirty="0">
                <a:solidFill>
                  <a:srgbClr val="FFFF00"/>
                </a:solidFill>
              </a:rPr>
              <a:t>关闭自动提交</a:t>
            </a:r>
            <a:endParaRPr lang="en-US" altLang="zh-CN" sz="1400" dirty="0">
              <a:solidFill>
                <a:srgbClr val="FFFF00"/>
              </a:solidFill>
            </a:endParaRPr>
          </a:p>
          <a:p>
            <a:r>
              <a:rPr lang="en-US" altLang="zh-CN" sz="1400" dirty="0"/>
              <a:t>  </a:t>
            </a:r>
            <a:r>
              <a:rPr lang="en-US" altLang="zh-CN" sz="1400" dirty="0" smtClean="0"/>
              <a:t>…</a:t>
            </a:r>
            <a:r>
              <a:rPr lang="zh-CN" altLang="en-US" sz="1400" dirty="0" smtClean="0"/>
              <a:t>执行事务处理，即执行</a:t>
            </a:r>
            <a:r>
              <a:rPr lang="en-US" altLang="zh-CN" sz="1400" dirty="0" smtClean="0"/>
              <a:t>SQL</a:t>
            </a:r>
            <a:r>
              <a:rPr lang="zh-CN" altLang="en-US" sz="1400" dirty="0" smtClean="0"/>
              <a:t>语句</a:t>
            </a:r>
            <a:r>
              <a:rPr lang="en-US" altLang="zh-CN" sz="1400" dirty="0" smtClean="0"/>
              <a:t>…</a:t>
            </a:r>
            <a:endParaRPr lang="en-US" altLang="zh-CN" sz="1400" dirty="0">
              <a:solidFill>
                <a:srgbClr val="FFFF00"/>
              </a:solidFill>
            </a:endParaRPr>
          </a:p>
          <a:p>
            <a:r>
              <a:rPr lang="en-US" altLang="zh-CN" sz="1400" dirty="0"/>
              <a:t>}</a:t>
            </a:r>
          </a:p>
          <a:p>
            <a:r>
              <a:rPr lang="en-US" altLang="zh-CN" sz="1400" dirty="0"/>
              <a:t>catch(</a:t>
            </a:r>
            <a:r>
              <a:rPr lang="en-US" altLang="zh-CN" sz="1400" dirty="0" err="1"/>
              <a:t>SQLException</a:t>
            </a:r>
            <a:r>
              <a:rPr lang="en-US" altLang="zh-CN" sz="1400" dirty="0"/>
              <a:t> e){</a:t>
            </a:r>
          </a:p>
          <a:p>
            <a:r>
              <a:rPr lang="en-US" altLang="zh-CN" sz="1400" dirty="0"/>
              <a:t>  </a:t>
            </a:r>
            <a:r>
              <a:rPr lang="en-US" altLang="zh-CN" sz="1400" dirty="0" err="1">
                <a:solidFill>
                  <a:srgbClr val="FFFF00"/>
                </a:solidFill>
              </a:rPr>
              <a:t>conn.roolback</a:t>
            </a:r>
            <a:r>
              <a:rPr lang="en-US" altLang="zh-CN" sz="1400" dirty="0">
                <a:solidFill>
                  <a:srgbClr val="FFFF00"/>
                </a:solidFill>
              </a:rPr>
              <a:t>;//</a:t>
            </a:r>
            <a:r>
              <a:rPr lang="zh-CN" altLang="en-US" sz="1400" dirty="0">
                <a:solidFill>
                  <a:srgbClr val="FFFF00"/>
                </a:solidFill>
              </a:rPr>
              <a:t>事务回滚</a:t>
            </a:r>
            <a:endParaRPr lang="en-US" altLang="zh-CN" sz="1400" dirty="0">
              <a:solidFill>
                <a:srgbClr val="FFFF00"/>
              </a:solidFill>
            </a:endParaRPr>
          </a:p>
          <a:p>
            <a:r>
              <a:rPr lang="en-US" altLang="zh-CN" sz="1400" dirty="0"/>
              <a:t>}</a:t>
            </a:r>
          </a:p>
          <a:p>
            <a:r>
              <a:rPr lang="en-US" altLang="zh-CN" sz="1400" dirty="0"/>
              <a:t>finally{</a:t>
            </a:r>
          </a:p>
          <a:p>
            <a:r>
              <a:rPr lang="en-US" altLang="zh-CN" sz="1400" dirty="0"/>
              <a:t> </a:t>
            </a:r>
            <a:r>
              <a:rPr lang="en-US" altLang="zh-CN" sz="1400" dirty="0" smtClean="0"/>
              <a:t> </a:t>
            </a:r>
            <a:r>
              <a:rPr lang="en-US" altLang="zh-CN" sz="1400" dirty="0" err="1" smtClean="0">
                <a:solidFill>
                  <a:srgbClr val="FFFF00"/>
                </a:solidFill>
              </a:rPr>
              <a:t>conn.commit</a:t>
            </a:r>
            <a:r>
              <a:rPr lang="en-US" altLang="zh-CN" sz="1400" dirty="0">
                <a:solidFill>
                  <a:srgbClr val="FFFF00"/>
                </a:solidFill>
              </a:rPr>
              <a:t>;//</a:t>
            </a:r>
            <a:r>
              <a:rPr lang="zh-CN" altLang="en-US" sz="1400" dirty="0">
                <a:solidFill>
                  <a:srgbClr val="FFFF00"/>
                </a:solidFill>
              </a:rPr>
              <a:t>提交</a:t>
            </a:r>
            <a:r>
              <a:rPr lang="zh-CN" altLang="en-US" sz="1400" dirty="0" smtClean="0">
                <a:solidFill>
                  <a:srgbClr val="FFFF00"/>
                </a:solidFill>
              </a:rPr>
              <a:t>事务</a:t>
            </a:r>
            <a:endParaRPr lang="en-US" altLang="zh-CN" sz="1400" dirty="0" smtClean="0">
              <a:solidFill>
                <a:srgbClr val="FFFF00"/>
              </a:solidFill>
            </a:endParaRPr>
          </a:p>
          <a:p>
            <a:r>
              <a:rPr lang="en-US" altLang="zh-CN" sz="1400" dirty="0" smtClean="0"/>
              <a:t>  …</a:t>
            </a:r>
            <a:r>
              <a:rPr lang="zh-CN" altLang="en-US" sz="1400" dirty="0" smtClean="0"/>
              <a:t>断开数据库连接</a:t>
            </a:r>
            <a:r>
              <a:rPr lang="en-US" altLang="zh-CN" sz="1400" dirty="0" smtClean="0"/>
              <a:t>…</a:t>
            </a:r>
            <a:endParaRPr lang="en-US" altLang="zh-CN" sz="1400" dirty="0" smtClean="0">
              <a:solidFill>
                <a:srgbClr val="FFFF00"/>
              </a:solidFill>
            </a:endParaRPr>
          </a:p>
          <a:p>
            <a:r>
              <a:rPr lang="en-US" altLang="zh-CN" sz="1400" dirty="0" smtClean="0"/>
              <a:t>}</a:t>
            </a:r>
            <a:endParaRPr lang="en-US" altLang="zh-CN" sz="1400" dirty="0"/>
          </a:p>
        </p:txBody>
      </p:sp>
    </p:spTree>
    <p:extLst>
      <p:ext uri="{BB962C8B-B14F-4D97-AF65-F5344CB8AC3E}">
        <p14:creationId xmlns:p14="http://schemas.microsoft.com/office/powerpoint/2010/main" val="3040657297"/>
      </p:ext>
    </p:extLst>
  </p:cSld>
  <p:clrMapOvr>
    <a:masterClrMapping/>
  </p:clrMapOvr>
  <p:transition spd="slow">
    <p:randomBar dir="ver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t>JDBC</a:t>
            </a:r>
            <a:r>
              <a:rPr lang="zh-CN" altLang="en-US" dirty="0" smtClean="0"/>
              <a:t>事务</a:t>
            </a:r>
            <a:r>
              <a:rPr lang="zh-CN" altLang="en-US" dirty="0"/>
              <a:t>回滚方式</a:t>
            </a:r>
          </a:p>
        </p:txBody>
      </p:sp>
      <p:sp>
        <p:nvSpPr>
          <p:cNvPr id="208899" name="Rectangle 3"/>
          <p:cNvSpPr>
            <a:spLocks noGrp="1" noChangeArrowheads="1"/>
          </p:cNvSpPr>
          <p:nvPr>
            <p:ph type="body" idx="1"/>
          </p:nvPr>
        </p:nvSpPr>
        <p:spPr>
          <a:xfrm>
            <a:off x="0" y="908720"/>
            <a:ext cx="9144000" cy="120032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nSpc>
                <a:spcPct val="150000"/>
              </a:lnSpc>
              <a:spcBef>
                <a:spcPts val="0"/>
              </a:spcBef>
              <a:buNone/>
            </a:pPr>
            <a:r>
              <a:rPr lang="en-US" altLang="zh-CN" sz="2400" dirty="0">
                <a:latin typeface="+mn-ea"/>
              </a:rPr>
              <a:t>JDBC</a:t>
            </a:r>
            <a:r>
              <a:rPr lang="zh-CN" altLang="en-US" sz="2400" dirty="0">
                <a:latin typeface="+mn-ea"/>
              </a:rPr>
              <a:t>事务回滚主要有两种方式：</a:t>
            </a:r>
          </a:p>
          <a:p>
            <a:pPr marL="0" indent="0">
              <a:lnSpc>
                <a:spcPct val="150000"/>
              </a:lnSpc>
              <a:spcBef>
                <a:spcPts val="0"/>
              </a:spcBef>
              <a:buNone/>
            </a:pPr>
            <a:r>
              <a:rPr lang="en-US" altLang="zh-CN" sz="2400" dirty="0">
                <a:latin typeface="+mn-ea"/>
              </a:rPr>
              <a:t>(1)</a:t>
            </a:r>
            <a:r>
              <a:rPr lang="zh-CN" altLang="en-US" sz="2400" dirty="0">
                <a:latin typeface="+mn-ea"/>
              </a:rPr>
              <a:t>一种是回滚所有事务，恢复到事务的</a:t>
            </a:r>
            <a:r>
              <a:rPr lang="zh-CN" altLang="en-US" sz="2400" dirty="0" smtClean="0">
                <a:latin typeface="+mn-ea"/>
              </a:rPr>
              <a:t>初始状态。</a:t>
            </a:r>
            <a:endParaRPr lang="en-US" altLang="zh-CN" sz="2400" dirty="0" smtClean="0">
              <a:latin typeface="+mn-ea"/>
            </a:endParaRPr>
          </a:p>
        </p:txBody>
      </p:sp>
      <p:sp>
        <p:nvSpPr>
          <p:cNvPr id="3" name="矩形 2"/>
          <p:cNvSpPr/>
          <p:nvPr/>
        </p:nvSpPr>
        <p:spPr>
          <a:xfrm>
            <a:off x="0" y="2060848"/>
            <a:ext cx="9144000" cy="984885"/>
          </a:xfrm>
          <a:prstGeom prst="rect">
            <a:avLst/>
          </a:prstGeom>
          <a:solidFill>
            <a:schemeClr val="accent3">
              <a:lumMod val="50000"/>
            </a:schemeClr>
          </a:solidFill>
        </p:spPr>
        <p:txBody>
          <a:bodyPr wrap="square" rtlCol="0">
            <a:spAutoFit/>
          </a:bodyPr>
          <a:lstStyle/>
          <a:p>
            <a:pPr>
              <a:spcBef>
                <a:spcPts val="600"/>
              </a:spcBef>
              <a:spcAft>
                <a:spcPts val="600"/>
              </a:spcAft>
            </a:pPr>
            <a:r>
              <a:rPr lang="zh-CN" altLang="en-US" sz="2400" b="1" dirty="0" smtClean="0">
                <a:solidFill>
                  <a:schemeClr val="bg1"/>
                </a:solidFill>
                <a:latin typeface="+mn-ea"/>
                <a:ea typeface="+mn-ea"/>
              </a:rPr>
              <a:t>回滚所有事务的方法：</a:t>
            </a:r>
            <a:endParaRPr lang="en-US" altLang="zh-CN" sz="2400" b="1" dirty="0" smtClean="0">
              <a:solidFill>
                <a:schemeClr val="bg1"/>
              </a:solidFill>
              <a:latin typeface="+mn-ea"/>
              <a:ea typeface="+mn-ea"/>
            </a:endParaRPr>
          </a:p>
          <a:p>
            <a:pPr>
              <a:spcBef>
                <a:spcPts val="600"/>
              </a:spcBef>
              <a:spcAft>
                <a:spcPts val="600"/>
              </a:spcAft>
            </a:pPr>
            <a:r>
              <a:rPr lang="en-US" altLang="zh-CN" sz="2400" b="1" dirty="0" err="1" smtClean="0">
                <a:solidFill>
                  <a:srgbClr val="FFFF00"/>
                </a:solidFill>
                <a:latin typeface="+mn-ea"/>
                <a:ea typeface="+mn-ea"/>
              </a:rPr>
              <a:t>conn.rollback</a:t>
            </a:r>
            <a:r>
              <a:rPr lang="en-US" altLang="zh-CN" sz="2400" b="1" dirty="0" smtClean="0">
                <a:solidFill>
                  <a:srgbClr val="FFFF00"/>
                </a:solidFill>
                <a:latin typeface="+mn-ea"/>
                <a:ea typeface="+mn-ea"/>
              </a:rPr>
              <a:t>()</a:t>
            </a:r>
            <a:endParaRPr lang="zh-CN" altLang="en-US" sz="2400" b="1" dirty="0">
              <a:solidFill>
                <a:srgbClr val="FFFF00"/>
              </a:solidFill>
              <a:latin typeface="+mn-ea"/>
              <a:ea typeface="+mn-ea"/>
            </a:endParaRPr>
          </a:p>
        </p:txBody>
      </p:sp>
      <p:sp>
        <p:nvSpPr>
          <p:cNvPr id="2" name="矩形 1"/>
          <p:cNvSpPr/>
          <p:nvPr/>
        </p:nvSpPr>
        <p:spPr>
          <a:xfrm>
            <a:off x="0" y="4133979"/>
            <a:ext cx="9144000" cy="2031325"/>
          </a:xfrm>
          <a:prstGeom prst="rect">
            <a:avLst/>
          </a:prstGeom>
          <a:solidFill>
            <a:schemeClr val="accent3">
              <a:lumMod val="50000"/>
            </a:schemeClr>
          </a:solidFill>
        </p:spPr>
        <p:txBody>
          <a:bodyPr wrap="square" rtlCol="0">
            <a:spAutoFit/>
          </a:bodyPr>
          <a:lstStyle/>
          <a:p>
            <a:pPr>
              <a:spcBef>
                <a:spcPts val="600"/>
              </a:spcBef>
              <a:spcAft>
                <a:spcPts val="600"/>
              </a:spcAft>
            </a:pPr>
            <a:r>
              <a:rPr lang="zh-CN" altLang="en-US" sz="2400" b="1" dirty="0">
                <a:solidFill>
                  <a:schemeClr val="bg1"/>
                </a:solidFill>
                <a:latin typeface="+mn-ea"/>
                <a:ea typeface="+mn-ea"/>
              </a:rPr>
              <a:t>定义保存点的方法：</a:t>
            </a:r>
          </a:p>
          <a:p>
            <a:pPr>
              <a:spcBef>
                <a:spcPts val="600"/>
              </a:spcBef>
              <a:spcAft>
                <a:spcPts val="600"/>
              </a:spcAft>
            </a:pPr>
            <a:r>
              <a:rPr lang="en-US" altLang="zh-CN" sz="2400" b="1" dirty="0" err="1">
                <a:solidFill>
                  <a:srgbClr val="FFFF00"/>
                </a:solidFill>
                <a:latin typeface="+mn-ea"/>
                <a:ea typeface="+mn-ea"/>
              </a:rPr>
              <a:t>Savepoint</a:t>
            </a:r>
            <a:r>
              <a:rPr lang="en-US" altLang="zh-CN" sz="2400" b="1" dirty="0">
                <a:solidFill>
                  <a:srgbClr val="FFFF00"/>
                </a:solidFill>
                <a:latin typeface="+mn-ea"/>
                <a:ea typeface="+mn-ea"/>
              </a:rPr>
              <a:t> </a:t>
            </a:r>
            <a:r>
              <a:rPr lang="en-US" altLang="zh-CN" sz="2400" b="1" dirty="0" err="1">
                <a:solidFill>
                  <a:srgbClr val="FFFF00"/>
                </a:solidFill>
                <a:latin typeface="+mn-ea"/>
                <a:ea typeface="+mn-ea"/>
              </a:rPr>
              <a:t>spN</a:t>
            </a:r>
            <a:r>
              <a:rPr lang="en-US" altLang="zh-CN" sz="2400" b="1" dirty="0">
                <a:solidFill>
                  <a:srgbClr val="FFFF00"/>
                </a:solidFill>
                <a:latin typeface="+mn-ea"/>
                <a:ea typeface="+mn-ea"/>
              </a:rPr>
              <a:t> = </a:t>
            </a:r>
            <a:r>
              <a:rPr lang="en-US" altLang="zh-CN" sz="2400" b="1" dirty="0" err="1">
                <a:solidFill>
                  <a:srgbClr val="FFFF00"/>
                </a:solidFill>
                <a:latin typeface="+mn-ea"/>
                <a:ea typeface="+mn-ea"/>
              </a:rPr>
              <a:t>conn.setSavepoint</a:t>
            </a:r>
            <a:r>
              <a:rPr lang="en-US" altLang="zh-CN" sz="2400" b="1" dirty="0" smtClean="0">
                <a:solidFill>
                  <a:srgbClr val="FFFF00"/>
                </a:solidFill>
                <a:latin typeface="+mn-ea"/>
                <a:ea typeface="+mn-ea"/>
              </a:rPr>
              <a:t>();</a:t>
            </a:r>
          </a:p>
          <a:p>
            <a:pPr>
              <a:spcBef>
                <a:spcPts val="600"/>
              </a:spcBef>
              <a:spcAft>
                <a:spcPts val="600"/>
              </a:spcAft>
            </a:pPr>
            <a:r>
              <a:rPr lang="zh-CN" altLang="en-US" sz="2400" b="1" dirty="0" smtClean="0">
                <a:solidFill>
                  <a:schemeClr val="bg1"/>
                </a:solidFill>
                <a:latin typeface="+mn-ea"/>
                <a:ea typeface="+mn-ea"/>
              </a:rPr>
              <a:t>回滚到保存点的方法：</a:t>
            </a:r>
            <a:endParaRPr lang="en-US" altLang="zh-CN" sz="2400" b="1" dirty="0" smtClean="0">
              <a:solidFill>
                <a:schemeClr val="bg1"/>
              </a:solidFill>
              <a:latin typeface="+mn-ea"/>
              <a:ea typeface="+mn-ea"/>
            </a:endParaRPr>
          </a:p>
          <a:p>
            <a:pPr>
              <a:spcBef>
                <a:spcPts val="600"/>
              </a:spcBef>
              <a:spcAft>
                <a:spcPts val="600"/>
              </a:spcAft>
            </a:pPr>
            <a:r>
              <a:rPr lang="en-US" altLang="zh-CN" sz="2400" b="1" dirty="0" err="1" smtClean="0">
                <a:solidFill>
                  <a:srgbClr val="FFFF00"/>
                </a:solidFill>
                <a:latin typeface="+mn-ea"/>
                <a:ea typeface="+mn-ea"/>
              </a:rPr>
              <a:t>conn.rollback</a:t>
            </a:r>
            <a:r>
              <a:rPr lang="en-US" altLang="zh-CN" sz="2400" b="1" dirty="0" smtClean="0">
                <a:solidFill>
                  <a:srgbClr val="FFFF00"/>
                </a:solidFill>
                <a:latin typeface="+mn-ea"/>
                <a:ea typeface="+mn-ea"/>
              </a:rPr>
              <a:t>(</a:t>
            </a:r>
            <a:r>
              <a:rPr lang="en-US" altLang="zh-CN" sz="2400" b="1" dirty="0" err="1" smtClean="0">
                <a:solidFill>
                  <a:srgbClr val="FFFF00"/>
                </a:solidFill>
                <a:latin typeface="+mn-ea"/>
                <a:ea typeface="+mn-ea"/>
              </a:rPr>
              <a:t>spN</a:t>
            </a:r>
            <a:r>
              <a:rPr lang="en-US" altLang="zh-CN" sz="2400" b="1" dirty="0" smtClean="0">
                <a:solidFill>
                  <a:srgbClr val="FFFF00"/>
                </a:solidFill>
                <a:latin typeface="+mn-ea"/>
                <a:ea typeface="+mn-ea"/>
              </a:rPr>
              <a:t>);</a:t>
            </a:r>
            <a:endParaRPr lang="zh-CN" altLang="en-US" sz="2400" b="1" dirty="0">
              <a:solidFill>
                <a:srgbClr val="FFFF00"/>
              </a:solidFill>
              <a:latin typeface="+mn-ea"/>
              <a:ea typeface="+mn-ea"/>
            </a:endParaRPr>
          </a:p>
        </p:txBody>
      </p:sp>
      <p:sp>
        <p:nvSpPr>
          <p:cNvPr id="4" name="矩形 3"/>
          <p:cNvSpPr/>
          <p:nvPr/>
        </p:nvSpPr>
        <p:spPr>
          <a:xfrm>
            <a:off x="0" y="2996952"/>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0" hangingPunct="0">
              <a:lnSpc>
                <a:spcPct val="150000"/>
              </a:lnSpc>
              <a:spcBef>
                <a:spcPts val="0"/>
              </a:spcBef>
              <a:buFont typeface="Arial" charset="0"/>
              <a:buNone/>
            </a:pPr>
            <a:r>
              <a:rPr lang="en-US" altLang="zh-CN" sz="2400" b="1" dirty="0">
                <a:solidFill>
                  <a:srgbClr val="003300"/>
                </a:solidFill>
                <a:latin typeface="+mn-ea"/>
                <a:ea typeface="+mn-ea"/>
              </a:rPr>
              <a:t>(2)</a:t>
            </a:r>
            <a:r>
              <a:rPr lang="zh-CN" altLang="en-US" sz="2400" b="1" dirty="0">
                <a:solidFill>
                  <a:srgbClr val="003300"/>
                </a:solidFill>
                <a:latin typeface="+mn-ea"/>
                <a:ea typeface="+mn-ea"/>
              </a:rPr>
              <a:t>另一种是回滚部分事务，要事先要定义保存点，发生异常时回滚到指定的保存点处。</a:t>
            </a:r>
          </a:p>
        </p:txBody>
      </p:sp>
      <p:sp>
        <p:nvSpPr>
          <p:cNvPr id="7" name="矩形 6"/>
          <p:cNvSpPr/>
          <p:nvPr/>
        </p:nvSpPr>
        <p:spPr>
          <a:xfrm>
            <a:off x="0" y="6184354"/>
            <a:ext cx="9144000" cy="646331"/>
          </a:xfrm>
          <a:prstGeom prst="rect">
            <a:avLst/>
          </a:prstGeom>
          <a:solidFill>
            <a:schemeClr val="tx1"/>
          </a:solidFill>
          <a:ln>
            <a:noFill/>
          </a:ln>
          <a:extLst/>
        </p:spPr>
        <p:txBody>
          <a:bodyPr vert="horz" wrap="square" lIns="91440" tIns="45720" rIns="91440" bIns="45720" numCol="1" anchor="t" anchorCtr="0" compatLnSpc="1">
            <a:prstTxWarp prst="textNoShape">
              <a:avLst/>
            </a:prstTxWarp>
            <a:spAutoFit/>
          </a:bodyPr>
          <a:lstStyle/>
          <a:p>
            <a:pPr algn="ctr" eaLnBrk="0" hangingPunct="0">
              <a:lnSpc>
                <a:spcPct val="150000"/>
              </a:lnSpc>
              <a:spcBef>
                <a:spcPts val="0"/>
              </a:spcBef>
              <a:buFont typeface="Arial" charset="0"/>
              <a:buNone/>
            </a:pPr>
            <a:r>
              <a:rPr lang="zh-CN" altLang="en-US" sz="2400" b="1" dirty="0" smtClean="0">
                <a:solidFill>
                  <a:schemeClr val="bg1"/>
                </a:solidFill>
                <a:latin typeface="+mn-ea"/>
                <a:ea typeface="+mn-ea"/>
              </a:rPr>
              <a:t>强调一点：该保存点一般位于某条</a:t>
            </a:r>
            <a:r>
              <a:rPr lang="en-US" altLang="zh-CN" sz="2400" b="1" dirty="0" smtClean="0">
                <a:solidFill>
                  <a:schemeClr val="bg1"/>
                </a:solidFill>
                <a:latin typeface="+mn-ea"/>
                <a:ea typeface="+mn-ea"/>
              </a:rPr>
              <a:t>SQL</a:t>
            </a:r>
            <a:r>
              <a:rPr lang="zh-CN" altLang="en-US" sz="2400" b="1" dirty="0" smtClean="0">
                <a:solidFill>
                  <a:schemeClr val="bg1"/>
                </a:solidFill>
                <a:latin typeface="+mn-ea"/>
                <a:ea typeface="+mn-ea"/>
              </a:rPr>
              <a:t>语句执行完毕的后面。</a:t>
            </a:r>
            <a:endParaRPr lang="zh-CN" altLang="en-US" sz="2400" b="1" dirty="0">
              <a:solidFill>
                <a:schemeClr val="bg1"/>
              </a:solidFill>
              <a:latin typeface="+mn-ea"/>
              <a:ea typeface="+mn-ea"/>
            </a:endParaRPr>
          </a:p>
        </p:txBody>
      </p:sp>
    </p:spTree>
    <p:extLst>
      <p:ext uri="{BB962C8B-B14F-4D97-AF65-F5344CB8AC3E}">
        <p14:creationId xmlns:p14="http://schemas.microsoft.com/office/powerpoint/2010/main" val="1074794164"/>
      </p:ext>
    </p:extLst>
  </p:cSld>
  <p:clrMapOvr>
    <a:masterClrMapping/>
  </p:clrMapOvr>
  <p:transition spd="slow">
    <p:randomBar dir="ver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smtClean="0"/>
              <a:t>示例：实现银行转账</a:t>
            </a:r>
            <a:endParaRPr lang="zh-CN" altLang="en-US" dirty="0"/>
          </a:p>
        </p:txBody>
      </p:sp>
      <p:sp>
        <p:nvSpPr>
          <p:cNvPr id="2" name="矩形 1"/>
          <p:cNvSpPr/>
          <p:nvPr/>
        </p:nvSpPr>
        <p:spPr>
          <a:xfrm>
            <a:off x="0" y="951111"/>
            <a:ext cx="9108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eaLnBrk="0" hangingPunct="0">
              <a:spcBef>
                <a:spcPts val="0"/>
              </a:spcBef>
              <a:buFont typeface="Arial" charset="0"/>
              <a:buNone/>
            </a:pPr>
            <a:r>
              <a:rPr lang="en-US" altLang="zh-CN" sz="2400" b="1" dirty="0" smtClean="0">
                <a:solidFill>
                  <a:srgbClr val="003300"/>
                </a:solidFill>
                <a:latin typeface="+mn-ea"/>
                <a:ea typeface="+mn-ea"/>
              </a:rPr>
              <a:t>JDBC01/SRC/Case03/Transaction.java </a:t>
            </a:r>
            <a:r>
              <a:rPr lang="zh-CN" altLang="en-US" sz="2400" b="1" dirty="0" smtClean="0">
                <a:solidFill>
                  <a:srgbClr val="003300"/>
                </a:solidFill>
                <a:latin typeface="+mn-ea"/>
                <a:ea typeface="+mn-ea"/>
              </a:rPr>
              <a:t>输入</a:t>
            </a:r>
            <a:r>
              <a:rPr lang="zh-CN" altLang="en-US" sz="2400" b="1" dirty="0">
                <a:solidFill>
                  <a:srgbClr val="003300"/>
                </a:solidFill>
                <a:latin typeface="+mn-ea"/>
                <a:ea typeface="+mn-ea"/>
              </a:rPr>
              <a:t>如下代码：  </a:t>
            </a:r>
          </a:p>
        </p:txBody>
      </p:sp>
      <p:sp>
        <p:nvSpPr>
          <p:cNvPr id="3" name="TextBox 2"/>
          <p:cNvSpPr txBox="1"/>
          <p:nvPr/>
        </p:nvSpPr>
        <p:spPr>
          <a:xfrm>
            <a:off x="0" y="1450876"/>
            <a:ext cx="9144000" cy="7171194"/>
          </a:xfrm>
          <a:prstGeom prst="rect">
            <a:avLst/>
          </a:prstGeom>
          <a:solidFill>
            <a:schemeClr val="accent3">
              <a:lumMod val="50000"/>
            </a:schemeClr>
          </a:solidFill>
        </p:spPr>
        <p:txBody>
          <a:bodyPr wrap="square" rtlCol="0">
            <a:spAutoFit/>
          </a:bodyPr>
          <a:lstStyle/>
          <a:p>
            <a:r>
              <a:rPr lang="en-US" altLang="zh-CN" sz="1000" b="1" dirty="0">
                <a:solidFill>
                  <a:schemeClr val="bg1"/>
                </a:solidFill>
              </a:rPr>
              <a:t>try {</a:t>
            </a:r>
          </a:p>
          <a:p>
            <a:r>
              <a:rPr lang="en-US" altLang="zh-CN" sz="1000" dirty="0" smtClean="0">
                <a:solidFill>
                  <a:schemeClr val="bg1"/>
                </a:solidFill>
              </a:rPr>
              <a:t> </a:t>
            </a:r>
            <a:r>
              <a:rPr lang="en-US" altLang="zh-CN" sz="1000" dirty="0" err="1" smtClean="0">
                <a:solidFill>
                  <a:schemeClr val="bg1"/>
                </a:solidFill>
              </a:rPr>
              <a:t>Class.</a:t>
            </a:r>
            <a:r>
              <a:rPr lang="en-US" altLang="zh-CN" sz="1000" i="1" dirty="0" err="1" smtClean="0">
                <a:solidFill>
                  <a:schemeClr val="bg1"/>
                </a:solidFill>
              </a:rPr>
              <a:t>forName</a:t>
            </a:r>
            <a:r>
              <a:rPr lang="en-US" altLang="zh-CN" sz="1000" i="1" dirty="0">
                <a:solidFill>
                  <a:schemeClr val="bg1"/>
                </a:solidFill>
              </a:rPr>
              <a:t>("</a:t>
            </a:r>
            <a:r>
              <a:rPr lang="en-US" altLang="zh-CN" sz="1000" i="1" dirty="0" err="1">
                <a:solidFill>
                  <a:schemeClr val="bg1"/>
                </a:solidFill>
              </a:rPr>
              <a:t>com.mysql.jdbc.Driver</a:t>
            </a:r>
            <a:r>
              <a:rPr lang="en-US" altLang="zh-CN" sz="1000" i="1" dirty="0">
                <a:solidFill>
                  <a:schemeClr val="bg1"/>
                </a:solidFill>
              </a:rPr>
              <a:t>");</a:t>
            </a:r>
          </a:p>
          <a:p>
            <a:r>
              <a:rPr lang="en-US" altLang="zh-CN" sz="1000" dirty="0">
                <a:solidFill>
                  <a:schemeClr val="bg1"/>
                </a:solidFill>
              </a:rPr>
              <a:t>String </a:t>
            </a:r>
            <a:r>
              <a:rPr lang="en-US" altLang="zh-CN" sz="1000" dirty="0" err="1">
                <a:solidFill>
                  <a:schemeClr val="bg1"/>
                </a:solidFill>
              </a:rPr>
              <a:t>url</a:t>
            </a:r>
            <a:r>
              <a:rPr lang="en-US" altLang="zh-CN" sz="1000" dirty="0">
                <a:solidFill>
                  <a:schemeClr val="bg1"/>
                </a:solidFill>
              </a:rPr>
              <a:t> = "</a:t>
            </a:r>
            <a:r>
              <a:rPr lang="en-US" altLang="zh-CN" sz="1000" dirty="0" err="1">
                <a:solidFill>
                  <a:schemeClr val="bg1"/>
                </a:solidFill>
              </a:rPr>
              <a:t>jdbc:mysql</a:t>
            </a:r>
            <a:r>
              <a:rPr lang="en-US" altLang="zh-CN" sz="1000" dirty="0">
                <a:solidFill>
                  <a:schemeClr val="bg1"/>
                </a:solidFill>
              </a:rPr>
              <a:t>://localhost:3306/</a:t>
            </a:r>
            <a:r>
              <a:rPr lang="en-US" altLang="zh-CN" sz="1000" dirty="0" err="1">
                <a:solidFill>
                  <a:schemeClr val="bg1"/>
                </a:solidFill>
              </a:rPr>
              <a:t>emp</a:t>
            </a:r>
            <a:r>
              <a:rPr lang="en-US" altLang="zh-CN" sz="1000" dirty="0">
                <a:solidFill>
                  <a:schemeClr val="bg1"/>
                </a:solidFill>
              </a:rPr>
              <a:t>";</a:t>
            </a:r>
          </a:p>
          <a:p>
            <a:r>
              <a:rPr lang="en-US" altLang="zh-CN" sz="1000" dirty="0">
                <a:solidFill>
                  <a:schemeClr val="bg1"/>
                </a:solidFill>
              </a:rPr>
              <a:t>conn = </a:t>
            </a:r>
            <a:r>
              <a:rPr lang="en-US" altLang="zh-CN" sz="1000" dirty="0" err="1">
                <a:solidFill>
                  <a:schemeClr val="bg1"/>
                </a:solidFill>
              </a:rPr>
              <a:t>DriverManager.</a:t>
            </a:r>
            <a:r>
              <a:rPr lang="en-US" altLang="zh-CN" sz="1000" i="1" dirty="0" err="1">
                <a:solidFill>
                  <a:schemeClr val="bg1"/>
                </a:solidFill>
              </a:rPr>
              <a:t>getConnection</a:t>
            </a:r>
            <a:r>
              <a:rPr lang="en-US" altLang="zh-CN" sz="1000" i="1" dirty="0">
                <a:solidFill>
                  <a:schemeClr val="bg1"/>
                </a:solidFill>
              </a:rPr>
              <a:t>(url,"root","123");</a:t>
            </a:r>
          </a:p>
          <a:p>
            <a:r>
              <a:rPr lang="en-US" altLang="zh-CN" sz="1000" dirty="0" err="1">
                <a:solidFill>
                  <a:schemeClr val="bg1"/>
                </a:solidFill>
              </a:rPr>
              <a:t>conn.setAutoCommit</a:t>
            </a:r>
            <a:r>
              <a:rPr lang="en-US" altLang="zh-CN" sz="1000" dirty="0">
                <a:solidFill>
                  <a:schemeClr val="bg1"/>
                </a:solidFill>
              </a:rPr>
              <a:t>(</a:t>
            </a:r>
            <a:r>
              <a:rPr lang="en-US" altLang="zh-CN" sz="1000" b="1" dirty="0">
                <a:solidFill>
                  <a:schemeClr val="bg1"/>
                </a:solidFill>
              </a:rPr>
              <a:t>false);//</a:t>
            </a:r>
            <a:r>
              <a:rPr lang="zh-CN" altLang="en-US" sz="1000" b="1" dirty="0">
                <a:solidFill>
                  <a:schemeClr val="bg1"/>
                </a:solidFill>
              </a:rPr>
              <a:t>取消自动提交</a:t>
            </a:r>
          </a:p>
          <a:p>
            <a:r>
              <a:rPr lang="en-US" altLang="zh-CN" sz="1000" dirty="0">
                <a:solidFill>
                  <a:schemeClr val="bg1"/>
                </a:solidFill>
              </a:rPr>
              <a:t>String </a:t>
            </a:r>
            <a:r>
              <a:rPr lang="en-US" altLang="zh-CN" sz="1000" dirty="0" err="1">
                <a:solidFill>
                  <a:schemeClr val="bg1"/>
                </a:solidFill>
              </a:rPr>
              <a:t>sql</a:t>
            </a:r>
            <a:r>
              <a:rPr lang="en-US" altLang="zh-CN" sz="1000" dirty="0">
                <a:solidFill>
                  <a:schemeClr val="bg1"/>
                </a:solidFill>
              </a:rPr>
              <a:t> = "select </a:t>
            </a:r>
            <a:r>
              <a:rPr lang="en-US" altLang="zh-CN" sz="1000" dirty="0" err="1">
                <a:solidFill>
                  <a:schemeClr val="bg1"/>
                </a:solidFill>
              </a:rPr>
              <a:t>name,salary</a:t>
            </a:r>
            <a:r>
              <a:rPr lang="en-US" altLang="zh-CN" sz="1000" dirty="0">
                <a:solidFill>
                  <a:schemeClr val="bg1"/>
                </a:solidFill>
              </a:rPr>
              <a:t> from </a:t>
            </a:r>
            <a:r>
              <a:rPr lang="en-US" altLang="zh-CN" sz="1000" dirty="0" err="1">
                <a:solidFill>
                  <a:schemeClr val="bg1"/>
                </a:solidFill>
              </a:rPr>
              <a:t>emp</a:t>
            </a:r>
            <a:r>
              <a:rPr lang="en-US" altLang="zh-CN" sz="1000" dirty="0">
                <a:solidFill>
                  <a:schemeClr val="bg1"/>
                </a:solidFill>
              </a:rPr>
              <a:t> where name ='"+</a:t>
            </a:r>
            <a:r>
              <a:rPr lang="en-US" altLang="zh-CN" sz="1000" dirty="0" err="1">
                <a:solidFill>
                  <a:schemeClr val="bg1"/>
                </a:solidFill>
              </a:rPr>
              <a:t>fromUser</a:t>
            </a:r>
            <a:r>
              <a:rPr lang="en-US" altLang="zh-CN" sz="1000" dirty="0">
                <a:solidFill>
                  <a:schemeClr val="bg1"/>
                </a:solidFill>
              </a:rPr>
              <a:t>+"'";</a:t>
            </a:r>
          </a:p>
          <a:p>
            <a:r>
              <a:rPr lang="en-US" altLang="zh-CN" sz="1000" dirty="0">
                <a:solidFill>
                  <a:schemeClr val="bg1"/>
                </a:solidFill>
              </a:rPr>
              <a:t>Statement state = </a:t>
            </a:r>
            <a:r>
              <a:rPr lang="en-US" altLang="zh-CN" sz="1000" dirty="0" err="1">
                <a:solidFill>
                  <a:schemeClr val="bg1"/>
                </a:solidFill>
              </a:rPr>
              <a:t>conn.createStatement</a:t>
            </a:r>
            <a:r>
              <a:rPr lang="en-US" altLang="zh-CN" sz="1000" dirty="0">
                <a:solidFill>
                  <a:schemeClr val="bg1"/>
                </a:solidFill>
              </a:rPr>
              <a:t>();</a:t>
            </a:r>
          </a:p>
          <a:p>
            <a:r>
              <a:rPr lang="en-US" altLang="zh-CN" sz="1000" dirty="0" err="1">
                <a:solidFill>
                  <a:schemeClr val="bg1"/>
                </a:solidFill>
              </a:rPr>
              <a:t>rs</a:t>
            </a:r>
            <a:r>
              <a:rPr lang="en-US" altLang="zh-CN" sz="1000" dirty="0">
                <a:solidFill>
                  <a:schemeClr val="bg1"/>
                </a:solidFill>
              </a:rPr>
              <a:t> = </a:t>
            </a:r>
            <a:r>
              <a:rPr lang="en-US" altLang="zh-CN" sz="1000" dirty="0" err="1">
                <a:solidFill>
                  <a:schemeClr val="bg1"/>
                </a:solidFill>
              </a:rPr>
              <a:t>state.executeQuery</a:t>
            </a:r>
            <a:r>
              <a:rPr lang="en-US" altLang="zh-CN" sz="1000" dirty="0">
                <a:solidFill>
                  <a:schemeClr val="bg1"/>
                </a:solidFill>
              </a:rPr>
              <a:t>(</a:t>
            </a:r>
            <a:r>
              <a:rPr lang="en-US" altLang="zh-CN" sz="1000" dirty="0" err="1">
                <a:solidFill>
                  <a:schemeClr val="bg1"/>
                </a:solidFill>
              </a:rPr>
              <a:t>sql</a:t>
            </a:r>
            <a:r>
              <a:rPr lang="en-US" altLang="zh-CN" sz="1000" dirty="0">
                <a:solidFill>
                  <a:schemeClr val="bg1"/>
                </a:solidFill>
              </a:rPr>
              <a:t>);</a:t>
            </a:r>
          </a:p>
          <a:p>
            <a:r>
              <a:rPr lang="en-US" altLang="zh-CN" sz="1000" b="1" dirty="0">
                <a:solidFill>
                  <a:schemeClr val="bg1"/>
                </a:solidFill>
              </a:rPr>
              <a:t>if(</a:t>
            </a:r>
            <a:r>
              <a:rPr lang="en-US" altLang="zh-CN" sz="1000" b="1" dirty="0" err="1">
                <a:solidFill>
                  <a:schemeClr val="bg1"/>
                </a:solidFill>
              </a:rPr>
              <a:t>rs.next</a:t>
            </a:r>
            <a:r>
              <a:rPr lang="en-US" altLang="zh-CN" sz="1000" b="1" dirty="0">
                <a:solidFill>
                  <a:schemeClr val="bg1"/>
                </a:solidFill>
              </a:rPr>
              <a:t>()){ </a:t>
            </a:r>
          </a:p>
          <a:p>
            <a:r>
              <a:rPr lang="en-US" altLang="zh-CN" sz="1000" dirty="0">
                <a:solidFill>
                  <a:schemeClr val="bg1"/>
                </a:solidFill>
              </a:rPr>
              <a:t>   </a:t>
            </a:r>
            <a:r>
              <a:rPr lang="en-US" altLang="zh-CN" sz="1000" b="1" dirty="0">
                <a:solidFill>
                  <a:schemeClr val="bg1"/>
                </a:solidFill>
              </a:rPr>
              <a:t>double salary = </a:t>
            </a:r>
            <a:r>
              <a:rPr lang="en-US" altLang="zh-CN" sz="1000" b="1" dirty="0" err="1">
                <a:solidFill>
                  <a:schemeClr val="bg1"/>
                </a:solidFill>
              </a:rPr>
              <a:t>rs.getDouble</a:t>
            </a:r>
            <a:r>
              <a:rPr lang="en-US" altLang="zh-CN" sz="1000" b="1" dirty="0">
                <a:solidFill>
                  <a:schemeClr val="bg1"/>
                </a:solidFill>
              </a:rPr>
              <a:t>("salary");</a:t>
            </a:r>
          </a:p>
          <a:p>
            <a:r>
              <a:rPr lang="en-US" altLang="zh-CN" sz="1000" dirty="0">
                <a:solidFill>
                  <a:schemeClr val="bg1"/>
                </a:solidFill>
              </a:rPr>
              <a:t>   </a:t>
            </a:r>
            <a:r>
              <a:rPr lang="en-US" altLang="zh-CN" sz="1000" b="1" dirty="0">
                <a:solidFill>
                  <a:schemeClr val="bg1"/>
                </a:solidFill>
              </a:rPr>
              <a:t>if(</a:t>
            </a:r>
            <a:r>
              <a:rPr lang="en-US" altLang="zh-CN" sz="1000" b="1" dirty="0" err="1">
                <a:solidFill>
                  <a:schemeClr val="bg1"/>
                </a:solidFill>
              </a:rPr>
              <a:t>Double.</a:t>
            </a:r>
            <a:r>
              <a:rPr lang="en-US" altLang="zh-CN" sz="1000" b="1" i="1" dirty="0" err="1">
                <a:solidFill>
                  <a:schemeClr val="bg1"/>
                </a:solidFill>
              </a:rPr>
              <a:t>parseDouble</a:t>
            </a:r>
            <a:r>
              <a:rPr lang="en-US" altLang="zh-CN" sz="1000" b="1" i="1" dirty="0">
                <a:solidFill>
                  <a:schemeClr val="bg1"/>
                </a:solidFill>
              </a:rPr>
              <a:t>(money)&lt;salary){</a:t>
            </a:r>
          </a:p>
          <a:p>
            <a:r>
              <a:rPr lang="en-US" altLang="zh-CN" sz="1000" dirty="0">
                <a:solidFill>
                  <a:schemeClr val="bg1"/>
                </a:solidFill>
              </a:rPr>
              <a:t>    </a:t>
            </a:r>
            <a:r>
              <a:rPr lang="en-US" altLang="zh-CN" sz="1000" dirty="0" err="1">
                <a:solidFill>
                  <a:schemeClr val="bg1"/>
                </a:solidFill>
              </a:rPr>
              <a:t>sql</a:t>
            </a:r>
            <a:r>
              <a:rPr lang="en-US" altLang="zh-CN" sz="1000" dirty="0">
                <a:solidFill>
                  <a:schemeClr val="bg1"/>
                </a:solidFill>
              </a:rPr>
              <a:t> = "update </a:t>
            </a:r>
            <a:r>
              <a:rPr lang="en-US" altLang="zh-CN" sz="1000" dirty="0" err="1">
                <a:solidFill>
                  <a:schemeClr val="bg1"/>
                </a:solidFill>
              </a:rPr>
              <a:t>emp</a:t>
            </a:r>
            <a:r>
              <a:rPr lang="en-US" altLang="zh-CN" sz="1000" dirty="0">
                <a:solidFill>
                  <a:schemeClr val="bg1"/>
                </a:solidFill>
              </a:rPr>
              <a:t> set salary=salary-"+</a:t>
            </a:r>
            <a:r>
              <a:rPr lang="en-US" altLang="zh-CN" sz="1000" dirty="0" err="1">
                <a:solidFill>
                  <a:schemeClr val="bg1"/>
                </a:solidFill>
              </a:rPr>
              <a:t>Double.</a:t>
            </a:r>
            <a:r>
              <a:rPr lang="en-US" altLang="zh-CN" sz="1000" i="1" dirty="0" err="1">
                <a:solidFill>
                  <a:schemeClr val="bg1"/>
                </a:solidFill>
              </a:rPr>
              <a:t>parseDouble</a:t>
            </a:r>
            <a:r>
              <a:rPr lang="en-US" altLang="zh-CN" sz="1000" i="1" dirty="0">
                <a:solidFill>
                  <a:schemeClr val="bg1"/>
                </a:solidFill>
              </a:rPr>
              <a:t>(money)</a:t>
            </a:r>
          </a:p>
          <a:p>
            <a:r>
              <a:rPr lang="en-US" altLang="zh-CN" sz="1000" dirty="0">
                <a:solidFill>
                  <a:schemeClr val="bg1"/>
                </a:solidFill>
              </a:rPr>
              <a:t>   +" "+"where name ='"+</a:t>
            </a:r>
            <a:r>
              <a:rPr lang="en-US" altLang="zh-CN" sz="1000" dirty="0" err="1">
                <a:solidFill>
                  <a:schemeClr val="bg1"/>
                </a:solidFill>
              </a:rPr>
              <a:t>fromUser</a:t>
            </a:r>
            <a:r>
              <a:rPr lang="en-US" altLang="zh-CN" sz="1000" dirty="0">
                <a:solidFill>
                  <a:schemeClr val="bg1"/>
                </a:solidFill>
              </a:rPr>
              <a:t>+"'";</a:t>
            </a:r>
          </a:p>
          <a:p>
            <a:r>
              <a:rPr lang="en-US" altLang="zh-CN" sz="1000" dirty="0">
                <a:solidFill>
                  <a:schemeClr val="bg1"/>
                </a:solidFill>
              </a:rPr>
              <a:t>     </a:t>
            </a:r>
            <a:r>
              <a:rPr lang="en-US" altLang="zh-CN" sz="1000" b="1" dirty="0">
                <a:solidFill>
                  <a:schemeClr val="bg1"/>
                </a:solidFill>
              </a:rPr>
              <a:t>if(</a:t>
            </a:r>
            <a:r>
              <a:rPr lang="en-US" altLang="zh-CN" sz="1000" b="1" dirty="0" err="1">
                <a:solidFill>
                  <a:schemeClr val="bg1"/>
                </a:solidFill>
              </a:rPr>
              <a:t>state.executeUpdate</a:t>
            </a:r>
            <a:r>
              <a:rPr lang="en-US" altLang="zh-CN" sz="1000" b="1" dirty="0">
                <a:solidFill>
                  <a:schemeClr val="bg1"/>
                </a:solidFill>
              </a:rPr>
              <a:t>(</a:t>
            </a:r>
            <a:r>
              <a:rPr lang="en-US" altLang="zh-CN" sz="1000" b="1" dirty="0" err="1">
                <a:solidFill>
                  <a:schemeClr val="bg1"/>
                </a:solidFill>
              </a:rPr>
              <a:t>sql</a:t>
            </a:r>
            <a:r>
              <a:rPr lang="en-US" altLang="zh-CN" sz="1000" b="1" dirty="0">
                <a:solidFill>
                  <a:schemeClr val="bg1"/>
                </a:solidFill>
              </a:rPr>
              <a:t>)&gt;0){//</a:t>
            </a:r>
            <a:r>
              <a:rPr lang="zh-CN" altLang="en-US" sz="1000" b="1" dirty="0">
                <a:solidFill>
                  <a:schemeClr val="bg1"/>
                </a:solidFill>
              </a:rPr>
              <a:t>是否成功扣款</a:t>
            </a:r>
          </a:p>
          <a:p>
            <a:r>
              <a:rPr lang="en-US" altLang="zh-CN" sz="1000" dirty="0">
                <a:solidFill>
                  <a:schemeClr val="bg1"/>
                </a:solidFill>
              </a:rPr>
              <a:t>     </a:t>
            </a:r>
            <a:r>
              <a:rPr lang="en-US" altLang="zh-CN" sz="1000" dirty="0" err="1">
                <a:solidFill>
                  <a:schemeClr val="bg1"/>
                </a:solidFill>
              </a:rPr>
              <a:t>sql</a:t>
            </a:r>
            <a:r>
              <a:rPr lang="en-US" altLang="zh-CN" sz="1000" dirty="0">
                <a:solidFill>
                  <a:schemeClr val="bg1"/>
                </a:solidFill>
              </a:rPr>
              <a:t> = "update </a:t>
            </a:r>
            <a:r>
              <a:rPr lang="en-US" altLang="zh-CN" sz="1000" dirty="0" err="1">
                <a:solidFill>
                  <a:schemeClr val="bg1"/>
                </a:solidFill>
              </a:rPr>
              <a:t>emp</a:t>
            </a:r>
            <a:r>
              <a:rPr lang="en-US" altLang="zh-CN" sz="1000" dirty="0">
                <a:solidFill>
                  <a:schemeClr val="bg1"/>
                </a:solidFill>
              </a:rPr>
              <a:t> set salary=salary+"+</a:t>
            </a:r>
            <a:r>
              <a:rPr lang="en-US" altLang="zh-CN" sz="1000" dirty="0" err="1">
                <a:solidFill>
                  <a:schemeClr val="bg1"/>
                </a:solidFill>
              </a:rPr>
              <a:t>Double.</a:t>
            </a:r>
            <a:r>
              <a:rPr lang="en-US" altLang="zh-CN" sz="1000" i="1" dirty="0" err="1">
                <a:solidFill>
                  <a:schemeClr val="bg1"/>
                </a:solidFill>
              </a:rPr>
              <a:t>parseDouble</a:t>
            </a:r>
            <a:r>
              <a:rPr lang="en-US" altLang="zh-CN" sz="1000" i="1" dirty="0">
                <a:solidFill>
                  <a:schemeClr val="bg1"/>
                </a:solidFill>
              </a:rPr>
              <a:t>(money)</a:t>
            </a:r>
          </a:p>
          <a:p>
            <a:r>
              <a:rPr lang="en-US" altLang="zh-CN" sz="1000" dirty="0">
                <a:solidFill>
                  <a:schemeClr val="bg1"/>
                </a:solidFill>
              </a:rPr>
              <a:t>   +" "+"where name ='"+</a:t>
            </a:r>
            <a:r>
              <a:rPr lang="en-US" altLang="zh-CN" sz="1000" dirty="0" err="1">
                <a:solidFill>
                  <a:schemeClr val="bg1"/>
                </a:solidFill>
              </a:rPr>
              <a:t>toUser</a:t>
            </a:r>
            <a:r>
              <a:rPr lang="en-US" altLang="zh-CN" sz="1000" dirty="0">
                <a:solidFill>
                  <a:schemeClr val="bg1"/>
                </a:solidFill>
              </a:rPr>
              <a:t>+"'";</a:t>
            </a:r>
          </a:p>
          <a:p>
            <a:r>
              <a:rPr lang="en-US" altLang="zh-CN" sz="1000" dirty="0">
                <a:solidFill>
                  <a:schemeClr val="bg1"/>
                </a:solidFill>
              </a:rPr>
              <a:t>     </a:t>
            </a:r>
            <a:r>
              <a:rPr lang="en-US" altLang="zh-CN" sz="1000" b="1" dirty="0">
                <a:solidFill>
                  <a:schemeClr val="bg1"/>
                </a:solidFill>
              </a:rPr>
              <a:t>if(</a:t>
            </a:r>
            <a:r>
              <a:rPr lang="en-US" altLang="zh-CN" sz="1000" b="1" dirty="0" err="1">
                <a:solidFill>
                  <a:schemeClr val="bg1"/>
                </a:solidFill>
              </a:rPr>
              <a:t>state.executeUpdate</a:t>
            </a:r>
            <a:r>
              <a:rPr lang="en-US" altLang="zh-CN" sz="1000" b="1" dirty="0">
                <a:solidFill>
                  <a:schemeClr val="bg1"/>
                </a:solidFill>
              </a:rPr>
              <a:t>(</a:t>
            </a:r>
            <a:r>
              <a:rPr lang="en-US" altLang="zh-CN" sz="1000" b="1" dirty="0" err="1">
                <a:solidFill>
                  <a:schemeClr val="bg1"/>
                </a:solidFill>
              </a:rPr>
              <a:t>sql</a:t>
            </a:r>
            <a:r>
              <a:rPr lang="en-US" altLang="zh-CN" sz="1000" b="1" dirty="0">
                <a:solidFill>
                  <a:schemeClr val="bg1"/>
                </a:solidFill>
              </a:rPr>
              <a:t>)&gt;0){//</a:t>
            </a:r>
            <a:r>
              <a:rPr lang="zh-CN" altLang="en-US" sz="1000" b="1" dirty="0">
                <a:solidFill>
                  <a:schemeClr val="bg1"/>
                </a:solidFill>
              </a:rPr>
              <a:t>是否成功添加款项</a:t>
            </a:r>
          </a:p>
          <a:p>
            <a:r>
              <a:rPr lang="en-US" altLang="zh-CN" sz="1000" dirty="0">
                <a:solidFill>
                  <a:schemeClr val="bg1"/>
                </a:solidFill>
              </a:rPr>
              <a:t>     </a:t>
            </a:r>
            <a:r>
              <a:rPr lang="en-US" altLang="zh-CN" sz="1000" dirty="0" err="1">
                <a:solidFill>
                  <a:schemeClr val="bg1"/>
                </a:solidFill>
              </a:rPr>
              <a:t>out.print</a:t>
            </a:r>
            <a:r>
              <a:rPr lang="en-US" altLang="zh-CN" sz="1000" dirty="0">
                <a:solidFill>
                  <a:schemeClr val="bg1"/>
                </a:solidFill>
              </a:rPr>
              <a:t>("</a:t>
            </a:r>
            <a:r>
              <a:rPr lang="zh-CN" altLang="en-US" sz="1000" dirty="0">
                <a:solidFill>
                  <a:schemeClr val="bg1"/>
                </a:solidFill>
              </a:rPr>
              <a:t>完成转帐</a:t>
            </a:r>
            <a:r>
              <a:rPr lang="en-US" altLang="zh-CN" sz="1000" dirty="0">
                <a:solidFill>
                  <a:schemeClr val="bg1"/>
                </a:solidFill>
              </a:rPr>
              <a:t>");</a:t>
            </a:r>
          </a:p>
          <a:p>
            <a:r>
              <a:rPr lang="en-US" altLang="zh-CN" sz="1000" dirty="0">
                <a:solidFill>
                  <a:schemeClr val="bg1"/>
                </a:solidFill>
              </a:rPr>
              <a:t>     </a:t>
            </a:r>
            <a:r>
              <a:rPr lang="en-US" altLang="zh-CN" sz="1000" dirty="0" err="1">
                <a:solidFill>
                  <a:schemeClr val="bg1"/>
                </a:solidFill>
              </a:rPr>
              <a:t>conn.commit</a:t>
            </a:r>
            <a:r>
              <a:rPr lang="en-US" altLang="zh-CN" sz="1000" dirty="0">
                <a:solidFill>
                  <a:schemeClr val="bg1"/>
                </a:solidFill>
              </a:rPr>
              <a:t>();//</a:t>
            </a:r>
            <a:r>
              <a:rPr lang="zh-CN" altLang="en-US" sz="1000" dirty="0">
                <a:solidFill>
                  <a:schemeClr val="bg1"/>
                </a:solidFill>
              </a:rPr>
              <a:t>提交事务</a:t>
            </a:r>
          </a:p>
          <a:p>
            <a:r>
              <a:rPr lang="en-US" altLang="zh-CN" sz="1000" dirty="0">
                <a:solidFill>
                  <a:schemeClr val="bg1"/>
                </a:solidFill>
              </a:rPr>
              <a:t>     }</a:t>
            </a:r>
            <a:r>
              <a:rPr lang="en-US" altLang="zh-CN" sz="1000" b="1" dirty="0">
                <a:solidFill>
                  <a:schemeClr val="bg1"/>
                </a:solidFill>
              </a:rPr>
              <a:t>else{</a:t>
            </a:r>
          </a:p>
          <a:p>
            <a:r>
              <a:rPr lang="en-US" altLang="zh-CN" sz="1000" dirty="0">
                <a:solidFill>
                  <a:schemeClr val="bg1"/>
                </a:solidFill>
              </a:rPr>
              <a:t>      </a:t>
            </a:r>
            <a:r>
              <a:rPr lang="en-US" altLang="zh-CN" sz="1000" dirty="0" err="1">
                <a:solidFill>
                  <a:schemeClr val="bg1"/>
                </a:solidFill>
              </a:rPr>
              <a:t>out.print</a:t>
            </a:r>
            <a:r>
              <a:rPr lang="en-US" altLang="zh-CN" sz="1000" dirty="0">
                <a:solidFill>
                  <a:schemeClr val="bg1"/>
                </a:solidFill>
              </a:rPr>
              <a:t>("</a:t>
            </a:r>
            <a:r>
              <a:rPr lang="zh-CN" altLang="en-US" sz="1000" dirty="0">
                <a:solidFill>
                  <a:schemeClr val="bg1"/>
                </a:solidFill>
              </a:rPr>
              <a:t>无此收款用户</a:t>
            </a:r>
            <a:r>
              <a:rPr lang="en-US" altLang="zh-CN" sz="1000" dirty="0">
                <a:solidFill>
                  <a:schemeClr val="bg1"/>
                </a:solidFill>
              </a:rPr>
              <a:t>");</a:t>
            </a:r>
          </a:p>
          <a:p>
            <a:r>
              <a:rPr lang="en-US" altLang="zh-CN" sz="1000" dirty="0">
                <a:solidFill>
                  <a:schemeClr val="bg1"/>
                </a:solidFill>
              </a:rPr>
              <a:t>      </a:t>
            </a:r>
            <a:r>
              <a:rPr lang="en-US" altLang="zh-CN" sz="1000" dirty="0" err="1">
                <a:solidFill>
                  <a:schemeClr val="bg1"/>
                </a:solidFill>
              </a:rPr>
              <a:t>conn.rollback</a:t>
            </a:r>
            <a:r>
              <a:rPr lang="en-US" altLang="zh-CN" sz="1000" dirty="0">
                <a:solidFill>
                  <a:schemeClr val="bg1"/>
                </a:solidFill>
              </a:rPr>
              <a:t>();//</a:t>
            </a:r>
            <a:r>
              <a:rPr lang="zh-CN" altLang="en-US" sz="1000" dirty="0">
                <a:solidFill>
                  <a:schemeClr val="bg1"/>
                </a:solidFill>
              </a:rPr>
              <a:t>回滚事务到最初</a:t>
            </a:r>
          </a:p>
          <a:p>
            <a:r>
              <a:rPr lang="zh-CN" altLang="en-US" sz="1000" dirty="0">
                <a:solidFill>
                  <a:schemeClr val="bg1"/>
                </a:solidFill>
              </a:rPr>
              <a:t>     </a:t>
            </a:r>
            <a:r>
              <a:rPr lang="en-US" altLang="zh-CN" sz="1000" dirty="0">
                <a:solidFill>
                  <a:schemeClr val="bg1"/>
                </a:solidFill>
              </a:rPr>
              <a:t>}     </a:t>
            </a:r>
          </a:p>
          <a:p>
            <a:r>
              <a:rPr lang="en-US" altLang="zh-CN" sz="1000" dirty="0">
                <a:solidFill>
                  <a:schemeClr val="bg1"/>
                </a:solidFill>
              </a:rPr>
              <a:t>     }</a:t>
            </a:r>
            <a:r>
              <a:rPr lang="en-US" altLang="zh-CN" sz="1000" b="1" dirty="0">
                <a:solidFill>
                  <a:schemeClr val="bg1"/>
                </a:solidFill>
              </a:rPr>
              <a:t>else{</a:t>
            </a:r>
          </a:p>
          <a:p>
            <a:r>
              <a:rPr lang="en-US" altLang="zh-CN" sz="1000" dirty="0">
                <a:solidFill>
                  <a:schemeClr val="bg1"/>
                </a:solidFill>
              </a:rPr>
              <a:t>  </a:t>
            </a:r>
            <a:r>
              <a:rPr lang="en-US" altLang="zh-CN" sz="1000" dirty="0" err="1">
                <a:solidFill>
                  <a:schemeClr val="bg1"/>
                </a:solidFill>
              </a:rPr>
              <a:t>out.print</a:t>
            </a:r>
            <a:r>
              <a:rPr lang="en-US" altLang="zh-CN" sz="1000" dirty="0">
                <a:solidFill>
                  <a:schemeClr val="bg1"/>
                </a:solidFill>
              </a:rPr>
              <a:t>("</a:t>
            </a:r>
            <a:r>
              <a:rPr lang="zh-CN" altLang="en-US" sz="1000" dirty="0">
                <a:solidFill>
                  <a:schemeClr val="bg1"/>
                </a:solidFill>
              </a:rPr>
              <a:t>余额不足</a:t>
            </a:r>
            <a:r>
              <a:rPr lang="en-US" altLang="zh-CN" sz="1000" dirty="0">
                <a:solidFill>
                  <a:schemeClr val="bg1"/>
                </a:solidFill>
              </a:rPr>
              <a:t>");</a:t>
            </a:r>
          </a:p>
          <a:p>
            <a:r>
              <a:rPr lang="zh-CN" altLang="en-US" sz="1000" dirty="0">
                <a:solidFill>
                  <a:schemeClr val="bg1"/>
                </a:solidFill>
              </a:rPr>
              <a:t>     </a:t>
            </a:r>
            <a:r>
              <a:rPr lang="en-US" altLang="zh-CN" sz="1000" dirty="0">
                <a:solidFill>
                  <a:schemeClr val="bg1"/>
                </a:solidFill>
              </a:rPr>
              <a:t>}</a:t>
            </a:r>
          </a:p>
          <a:p>
            <a:r>
              <a:rPr lang="en-US" altLang="zh-CN" sz="1000" dirty="0">
                <a:solidFill>
                  <a:schemeClr val="bg1"/>
                </a:solidFill>
              </a:rPr>
              <a:t>   }</a:t>
            </a:r>
            <a:r>
              <a:rPr lang="en-US" altLang="zh-CN" sz="1000" b="1" dirty="0">
                <a:solidFill>
                  <a:schemeClr val="bg1"/>
                </a:solidFill>
              </a:rPr>
              <a:t>else{</a:t>
            </a:r>
          </a:p>
          <a:p>
            <a:r>
              <a:rPr lang="en-US" altLang="zh-CN" sz="1000" dirty="0" err="1">
                <a:solidFill>
                  <a:schemeClr val="bg1"/>
                </a:solidFill>
              </a:rPr>
              <a:t>out.print</a:t>
            </a:r>
            <a:r>
              <a:rPr lang="en-US" altLang="zh-CN" sz="1000" dirty="0">
                <a:solidFill>
                  <a:schemeClr val="bg1"/>
                </a:solidFill>
              </a:rPr>
              <a:t>("</a:t>
            </a:r>
            <a:r>
              <a:rPr lang="zh-CN" altLang="en-US" sz="1000" dirty="0">
                <a:solidFill>
                  <a:schemeClr val="bg1"/>
                </a:solidFill>
              </a:rPr>
              <a:t>无此转账用户</a:t>
            </a:r>
            <a:r>
              <a:rPr lang="en-US" altLang="zh-CN" sz="1000" dirty="0">
                <a:solidFill>
                  <a:schemeClr val="bg1"/>
                </a:solidFill>
              </a:rPr>
              <a:t>");  </a:t>
            </a:r>
          </a:p>
          <a:p>
            <a:r>
              <a:rPr lang="zh-CN" altLang="en-US" sz="1000" dirty="0">
                <a:solidFill>
                  <a:schemeClr val="bg1"/>
                </a:solidFill>
              </a:rPr>
              <a:t>   </a:t>
            </a:r>
            <a:r>
              <a:rPr lang="en-US" altLang="zh-CN" sz="1000" dirty="0">
                <a:solidFill>
                  <a:schemeClr val="bg1"/>
                </a:solidFill>
              </a:rPr>
              <a:t>}</a:t>
            </a:r>
          </a:p>
          <a:p>
            <a:r>
              <a:rPr lang="zh-CN" altLang="en-US" sz="1000" dirty="0">
                <a:solidFill>
                  <a:schemeClr val="bg1"/>
                </a:solidFill>
              </a:rPr>
              <a:t>      </a:t>
            </a:r>
            <a:r>
              <a:rPr lang="en-US" altLang="zh-CN" sz="1000" dirty="0">
                <a:solidFill>
                  <a:schemeClr val="bg1"/>
                </a:solidFill>
              </a:rPr>
              <a:t>}</a:t>
            </a:r>
          </a:p>
          <a:p>
            <a:r>
              <a:rPr lang="en-US" altLang="zh-CN" sz="1000" dirty="0">
                <a:solidFill>
                  <a:schemeClr val="bg1"/>
                </a:solidFill>
              </a:rPr>
              <a:t>  </a:t>
            </a:r>
            <a:r>
              <a:rPr lang="en-US" altLang="zh-CN" sz="1000" dirty="0" err="1">
                <a:solidFill>
                  <a:schemeClr val="bg1"/>
                </a:solidFill>
              </a:rPr>
              <a:t>state.close</a:t>
            </a:r>
            <a:r>
              <a:rPr lang="en-US" altLang="zh-CN" sz="1000" dirty="0">
                <a:solidFill>
                  <a:schemeClr val="bg1"/>
                </a:solidFill>
              </a:rPr>
              <a:t>();</a:t>
            </a:r>
          </a:p>
          <a:p>
            <a:r>
              <a:rPr lang="en-US" altLang="zh-CN" sz="1000" dirty="0">
                <a:solidFill>
                  <a:schemeClr val="bg1"/>
                </a:solidFill>
              </a:rPr>
              <a:t>  </a:t>
            </a:r>
            <a:r>
              <a:rPr lang="en-US" altLang="zh-CN" sz="1000" dirty="0" err="1">
                <a:solidFill>
                  <a:schemeClr val="bg1"/>
                </a:solidFill>
              </a:rPr>
              <a:t>out.close</a:t>
            </a:r>
            <a:r>
              <a:rPr lang="en-US" altLang="zh-CN" sz="1000" dirty="0">
                <a:solidFill>
                  <a:schemeClr val="bg1"/>
                </a:solidFill>
              </a:rPr>
              <a:t>();</a:t>
            </a:r>
          </a:p>
          <a:p>
            <a:r>
              <a:rPr lang="en-US" altLang="zh-CN" sz="1000" dirty="0">
                <a:solidFill>
                  <a:schemeClr val="bg1"/>
                </a:solidFill>
              </a:rPr>
              <a:t> } </a:t>
            </a:r>
            <a:r>
              <a:rPr lang="en-US" altLang="zh-CN" sz="1000" b="1" dirty="0">
                <a:solidFill>
                  <a:schemeClr val="bg1"/>
                </a:solidFill>
              </a:rPr>
              <a:t>catch (Exception e) {</a:t>
            </a:r>
          </a:p>
          <a:p>
            <a:r>
              <a:rPr lang="en-US" altLang="zh-CN" sz="1000" dirty="0">
                <a:solidFill>
                  <a:schemeClr val="bg1"/>
                </a:solidFill>
              </a:rPr>
              <a:t>// </a:t>
            </a:r>
            <a:r>
              <a:rPr lang="en-US" altLang="zh-CN" sz="1000" b="1" dirty="0">
                <a:solidFill>
                  <a:schemeClr val="bg1"/>
                </a:solidFill>
              </a:rPr>
              <a:t>TODO Auto-generated catch block</a:t>
            </a:r>
          </a:p>
          <a:p>
            <a:r>
              <a:rPr lang="en-US" altLang="zh-CN" sz="1000" dirty="0" err="1">
                <a:solidFill>
                  <a:schemeClr val="bg1"/>
                </a:solidFill>
              </a:rPr>
              <a:t>e.printStackTrace</a:t>
            </a:r>
            <a:r>
              <a:rPr lang="en-US" altLang="zh-CN" sz="1000" dirty="0">
                <a:solidFill>
                  <a:schemeClr val="bg1"/>
                </a:solidFill>
              </a:rPr>
              <a:t>();</a:t>
            </a:r>
          </a:p>
          <a:p>
            <a:r>
              <a:rPr lang="en-US" altLang="zh-CN" sz="1000" dirty="0">
                <a:solidFill>
                  <a:schemeClr val="bg1"/>
                </a:solidFill>
              </a:rPr>
              <a:t>  }</a:t>
            </a:r>
            <a:r>
              <a:rPr lang="en-US" altLang="zh-CN" sz="1000" b="1" dirty="0">
                <a:solidFill>
                  <a:schemeClr val="bg1"/>
                </a:solidFill>
              </a:rPr>
              <a:t>finally{</a:t>
            </a:r>
          </a:p>
          <a:p>
            <a:r>
              <a:rPr lang="en-US" altLang="zh-CN" sz="1000" dirty="0">
                <a:solidFill>
                  <a:schemeClr val="bg1"/>
                </a:solidFill>
              </a:rPr>
              <a:t>  </a:t>
            </a:r>
            <a:r>
              <a:rPr lang="en-US" altLang="zh-CN" sz="1000" b="1" dirty="0">
                <a:solidFill>
                  <a:schemeClr val="bg1"/>
                </a:solidFill>
              </a:rPr>
              <a:t>if(conn!=null){</a:t>
            </a:r>
          </a:p>
          <a:p>
            <a:r>
              <a:rPr lang="en-US" altLang="zh-CN" sz="1000" dirty="0">
                <a:solidFill>
                  <a:schemeClr val="bg1"/>
                </a:solidFill>
              </a:rPr>
              <a:t> </a:t>
            </a:r>
            <a:r>
              <a:rPr lang="en-US" altLang="zh-CN" sz="1000" b="1" dirty="0">
                <a:solidFill>
                  <a:schemeClr val="bg1"/>
                </a:solidFill>
              </a:rPr>
              <a:t>try {</a:t>
            </a:r>
          </a:p>
          <a:p>
            <a:r>
              <a:rPr lang="en-US" altLang="zh-CN" sz="1000" dirty="0" err="1">
                <a:solidFill>
                  <a:schemeClr val="bg1"/>
                </a:solidFill>
              </a:rPr>
              <a:t>conn.setAutoCommit</a:t>
            </a:r>
            <a:r>
              <a:rPr lang="en-US" altLang="zh-CN" sz="1000" dirty="0">
                <a:solidFill>
                  <a:schemeClr val="bg1"/>
                </a:solidFill>
              </a:rPr>
              <a:t>(</a:t>
            </a:r>
            <a:r>
              <a:rPr lang="en-US" altLang="zh-CN" sz="1000" b="1" dirty="0">
                <a:solidFill>
                  <a:schemeClr val="bg1"/>
                </a:solidFill>
              </a:rPr>
              <a:t>true);</a:t>
            </a:r>
          </a:p>
          <a:p>
            <a:r>
              <a:rPr lang="en-US" altLang="zh-CN" sz="1000" dirty="0" err="1">
                <a:solidFill>
                  <a:schemeClr val="bg1"/>
                </a:solidFill>
              </a:rPr>
              <a:t>conn.close</a:t>
            </a:r>
            <a:r>
              <a:rPr lang="en-US" altLang="zh-CN" sz="1000" dirty="0">
                <a:solidFill>
                  <a:schemeClr val="bg1"/>
                </a:solidFill>
              </a:rPr>
              <a:t>();</a:t>
            </a:r>
          </a:p>
          <a:p>
            <a:r>
              <a:rPr lang="en-US" altLang="zh-CN" sz="1000" dirty="0">
                <a:solidFill>
                  <a:schemeClr val="bg1"/>
                </a:solidFill>
              </a:rPr>
              <a:t>} </a:t>
            </a:r>
            <a:r>
              <a:rPr lang="en-US" altLang="zh-CN" sz="1000" b="1" dirty="0">
                <a:solidFill>
                  <a:schemeClr val="bg1"/>
                </a:solidFill>
              </a:rPr>
              <a:t>catch (</a:t>
            </a:r>
            <a:r>
              <a:rPr lang="en-US" altLang="zh-CN" sz="1000" b="1" dirty="0" err="1">
                <a:solidFill>
                  <a:schemeClr val="bg1"/>
                </a:solidFill>
              </a:rPr>
              <a:t>SQLException</a:t>
            </a:r>
            <a:r>
              <a:rPr lang="en-US" altLang="zh-CN" sz="1000" b="1" dirty="0">
                <a:solidFill>
                  <a:schemeClr val="bg1"/>
                </a:solidFill>
              </a:rPr>
              <a:t> e) {</a:t>
            </a:r>
          </a:p>
          <a:p>
            <a:r>
              <a:rPr lang="en-US" altLang="zh-CN" sz="1000" dirty="0">
                <a:solidFill>
                  <a:schemeClr val="bg1"/>
                </a:solidFill>
              </a:rPr>
              <a:t>// </a:t>
            </a:r>
            <a:r>
              <a:rPr lang="en-US" altLang="zh-CN" sz="1000" b="1" dirty="0">
                <a:solidFill>
                  <a:schemeClr val="bg1"/>
                </a:solidFill>
              </a:rPr>
              <a:t>TODO Auto-generated catch block</a:t>
            </a:r>
          </a:p>
          <a:p>
            <a:r>
              <a:rPr lang="en-US" altLang="zh-CN" sz="1000" dirty="0" err="1">
                <a:solidFill>
                  <a:schemeClr val="bg1"/>
                </a:solidFill>
              </a:rPr>
              <a:t>e.printStackTrace</a:t>
            </a:r>
            <a:r>
              <a:rPr lang="en-US" altLang="zh-CN" sz="1000" dirty="0">
                <a:solidFill>
                  <a:schemeClr val="bg1"/>
                </a:solidFill>
              </a:rPr>
              <a:t>();</a:t>
            </a:r>
          </a:p>
          <a:p>
            <a:r>
              <a:rPr lang="en-US" altLang="zh-CN" sz="1000" dirty="0">
                <a:solidFill>
                  <a:schemeClr val="bg1"/>
                </a:solidFill>
              </a:rPr>
              <a:t>}</a:t>
            </a:r>
          </a:p>
          <a:p>
            <a:r>
              <a:rPr lang="zh-CN" altLang="en-US" sz="1000" dirty="0">
                <a:solidFill>
                  <a:schemeClr val="bg1"/>
                </a:solidFill>
              </a:rPr>
              <a:t> </a:t>
            </a:r>
          </a:p>
          <a:p>
            <a:r>
              <a:rPr lang="zh-CN" altLang="en-US" sz="1000" dirty="0"/>
              <a:t>  </a:t>
            </a:r>
            <a:r>
              <a:rPr lang="en-US" altLang="zh-CN" sz="1000" dirty="0"/>
              <a:t>}</a:t>
            </a:r>
            <a:endParaRPr lang="zh-CN" altLang="en-US" sz="1000" b="1"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54625271"/>
      </p:ext>
    </p:extLst>
  </p:cSld>
  <p:clrMapOvr>
    <a:masterClrMapping/>
  </p:clrMapOvr>
  <p:transition spd="slow">
    <p:randomBar dir="vert"/>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批量处理</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869276670"/>
      </p:ext>
    </p:extLst>
  </p:cSld>
  <p:clrMapOvr>
    <a:masterClrMapping/>
  </p:clrMapOvr>
  <p:transition spd="slow">
    <p:randomBar dir="ver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a:t>3</a:t>
            </a:r>
            <a:r>
              <a:rPr lang="zh-CN" altLang="en-US" dirty="0" smtClean="0"/>
              <a:t>、</a:t>
            </a:r>
            <a:r>
              <a:rPr lang="zh-CN" altLang="en-US" dirty="0"/>
              <a:t>查询与分页</a:t>
            </a:r>
          </a:p>
        </p:txBody>
      </p:sp>
      <p:sp>
        <p:nvSpPr>
          <p:cNvPr id="120835" name="Rectangle 3"/>
          <p:cNvSpPr>
            <a:spLocks noGrp="1" noChangeArrowheads="1"/>
          </p:cNvSpPr>
          <p:nvPr>
            <p:ph type="body" idx="1"/>
          </p:nvPr>
        </p:nvSpPr>
        <p:spPr>
          <a:xfrm>
            <a:off x="0" y="908720"/>
            <a:ext cx="9144000" cy="8309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600"/>
              </a:spcBef>
              <a:spcAft>
                <a:spcPts val="600"/>
              </a:spcAft>
              <a:buNone/>
            </a:pPr>
            <a:r>
              <a:rPr lang="zh-CN" altLang="en-US" sz="2400" dirty="0" smtClean="0">
                <a:latin typeface="宋体" panose="02010600030101010101" pitchFamily="2" charset="-122"/>
                <a:ea typeface="宋体" panose="02010600030101010101" pitchFamily="2" charset="-122"/>
              </a:rPr>
              <a:t>在实际开发时，我们经常需要将查询的数据进行分页显示，分页显示可以有两种方法：</a:t>
            </a:r>
            <a:endParaRPr lang="en-US" altLang="zh-CN" sz="2400" dirty="0" smtClean="0">
              <a:latin typeface="宋体" panose="02010600030101010101" pitchFamily="2" charset="-122"/>
              <a:ea typeface="宋体" panose="02010600030101010101" pitchFamily="2" charset="-122"/>
            </a:endParaRPr>
          </a:p>
        </p:txBody>
      </p:sp>
      <p:sp>
        <p:nvSpPr>
          <p:cNvPr id="2" name="TextBox 1"/>
          <p:cNvSpPr txBox="1"/>
          <p:nvPr/>
        </p:nvSpPr>
        <p:spPr>
          <a:xfrm>
            <a:off x="0" y="5608290"/>
            <a:ext cx="9144000" cy="1200329"/>
          </a:xfrm>
          <a:prstGeom prst="rect">
            <a:avLst/>
          </a:prstGeom>
          <a:solidFill>
            <a:schemeClr val="tx1"/>
          </a:solidFill>
        </p:spPr>
        <p:txBody>
          <a:bodyPr wrap="square" rtlCol="0">
            <a:spAutoFit/>
          </a:bodyPr>
          <a:lstStyle>
            <a:defPPr>
              <a:defRPr lang="en-US"/>
            </a:defPPr>
            <a:lvl1pPr>
              <a:defRPr b="1">
                <a:solidFill>
                  <a:schemeClr val="bg1"/>
                </a:solidFill>
                <a:latin typeface="+mn-ea"/>
                <a:ea typeface="+mn-ea"/>
              </a:defRPr>
            </a:lvl1pPr>
          </a:lstStyle>
          <a:p>
            <a:pPr>
              <a:lnSpc>
                <a:spcPct val="150000"/>
              </a:lnSpc>
            </a:pPr>
            <a:r>
              <a:rPr lang="zh-CN" altLang="en-US" sz="2400" dirty="0"/>
              <a:t>具体开发中，使用哪种方式，看实际情况而定，也可以使用专门的工具来测试响应速度，再判断选用哪种方式</a:t>
            </a:r>
          </a:p>
        </p:txBody>
      </p:sp>
      <p:graphicFrame>
        <p:nvGraphicFramePr>
          <p:cNvPr id="4" name="图示 3"/>
          <p:cNvGraphicFramePr/>
          <p:nvPr>
            <p:extLst/>
          </p:nvPr>
        </p:nvGraphicFramePr>
        <p:xfrm>
          <a:off x="0" y="1772815"/>
          <a:ext cx="9144000" cy="3768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9805923"/>
      </p:ext>
    </p:extLst>
  </p:cSld>
  <p:clrMapOvr>
    <a:masterClrMapping/>
  </p:clrMapOvr>
  <p:transition spd="slow">
    <p:randomBar dir="ver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t>示例</a:t>
            </a:r>
          </a:p>
        </p:txBody>
      </p:sp>
      <p:sp>
        <p:nvSpPr>
          <p:cNvPr id="209923" name="Rectangle 3"/>
          <p:cNvSpPr>
            <a:spLocks noGrp="1" noChangeArrowheads="1"/>
          </p:cNvSpPr>
          <p:nvPr>
            <p:ph type="body" idx="1"/>
          </p:nvPr>
        </p:nvSpPr>
        <p:spPr>
          <a:xfrm>
            <a:off x="0" y="908720"/>
            <a:ext cx="9144000" cy="286232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lnSpc>
                <a:spcPct val="150000"/>
              </a:lnSpc>
              <a:spcBef>
                <a:spcPts val="0"/>
              </a:spcBef>
              <a:buNone/>
            </a:pPr>
            <a:r>
              <a:rPr lang="zh-CN" altLang="en-US" sz="2400" dirty="0" smtClean="0">
                <a:latin typeface="+mn-ea"/>
              </a:rPr>
              <a:t>分页显示数据库中</a:t>
            </a:r>
            <a:r>
              <a:rPr lang="zh-CN" altLang="en-US" sz="2400" dirty="0">
                <a:latin typeface="+mn-ea"/>
              </a:rPr>
              <a:t>雇员</a:t>
            </a:r>
            <a:r>
              <a:rPr lang="zh-CN" altLang="en-US" sz="2400" dirty="0" smtClean="0">
                <a:latin typeface="+mn-ea"/>
              </a:rPr>
              <a:t>表的全部记录：</a:t>
            </a:r>
            <a:endParaRPr lang="en-US" altLang="zh-CN" sz="2400" dirty="0" smtClean="0">
              <a:latin typeface="+mn-ea"/>
            </a:endParaRPr>
          </a:p>
          <a:p>
            <a:pPr marL="0" indent="0">
              <a:lnSpc>
                <a:spcPct val="150000"/>
              </a:lnSpc>
              <a:spcBef>
                <a:spcPts val="0"/>
              </a:spcBef>
              <a:buNone/>
            </a:pPr>
            <a:r>
              <a:rPr lang="zh-CN" altLang="en-US" sz="2400" dirty="0" smtClean="0">
                <a:latin typeface="+mn-ea"/>
              </a:rPr>
              <a:t>设计要求：</a:t>
            </a:r>
            <a:endParaRPr lang="en-US" altLang="zh-CN" sz="2400" dirty="0" smtClean="0">
              <a:latin typeface="+mn-ea"/>
            </a:endParaRPr>
          </a:p>
          <a:p>
            <a:pPr marL="0" indent="0">
              <a:lnSpc>
                <a:spcPct val="150000"/>
              </a:lnSpc>
              <a:spcBef>
                <a:spcPts val="0"/>
              </a:spcBef>
              <a:buNone/>
            </a:pPr>
            <a:r>
              <a:rPr lang="en-US" altLang="zh-CN" sz="2400" dirty="0" smtClean="0">
                <a:latin typeface="+mn-ea"/>
              </a:rPr>
              <a:t>1</a:t>
            </a:r>
            <a:r>
              <a:rPr lang="zh-CN" altLang="en-US" sz="2400" dirty="0" smtClean="0">
                <a:latin typeface="+mn-ea"/>
              </a:rPr>
              <a:t>、每</a:t>
            </a:r>
            <a:r>
              <a:rPr lang="zh-CN" altLang="en-US" sz="2400" dirty="0">
                <a:latin typeface="+mn-ea"/>
              </a:rPr>
              <a:t>页</a:t>
            </a:r>
            <a:r>
              <a:rPr lang="zh-CN" altLang="en-US" sz="2400" dirty="0" smtClean="0">
                <a:latin typeface="+mn-ea"/>
              </a:rPr>
              <a:t>显示</a:t>
            </a:r>
            <a:r>
              <a:rPr lang="en-US" altLang="zh-CN" sz="2400" dirty="0" smtClean="0">
                <a:latin typeface="+mn-ea"/>
              </a:rPr>
              <a:t>m</a:t>
            </a:r>
            <a:r>
              <a:rPr lang="zh-CN" altLang="en-US" sz="2400" dirty="0" smtClean="0">
                <a:latin typeface="+mn-ea"/>
              </a:rPr>
              <a:t>条记录</a:t>
            </a:r>
            <a:endParaRPr lang="en-US" altLang="zh-CN" sz="2400" dirty="0" smtClean="0">
              <a:latin typeface="+mn-ea"/>
            </a:endParaRPr>
          </a:p>
          <a:p>
            <a:pPr marL="0" indent="0">
              <a:lnSpc>
                <a:spcPct val="150000"/>
              </a:lnSpc>
              <a:spcBef>
                <a:spcPts val="0"/>
              </a:spcBef>
              <a:buNone/>
            </a:pPr>
            <a:r>
              <a:rPr lang="en-US" altLang="zh-CN" sz="2400" dirty="0" smtClean="0">
                <a:latin typeface="+mn-ea"/>
              </a:rPr>
              <a:t>2</a:t>
            </a:r>
            <a:r>
              <a:rPr lang="zh-CN" altLang="en-US" sz="2400" dirty="0" smtClean="0">
                <a:latin typeface="+mn-ea"/>
              </a:rPr>
              <a:t>、动态生成</a:t>
            </a:r>
            <a:r>
              <a:rPr lang="en-US" altLang="zh-CN" sz="2400" dirty="0" smtClean="0">
                <a:latin typeface="+mn-ea"/>
              </a:rPr>
              <a:t>n</a:t>
            </a:r>
            <a:r>
              <a:rPr lang="zh-CN" altLang="en-US" sz="2400" dirty="0" smtClean="0">
                <a:latin typeface="+mn-ea"/>
              </a:rPr>
              <a:t>个超链接，</a:t>
            </a:r>
            <a:r>
              <a:rPr lang="en-US" altLang="zh-CN" sz="2400" dirty="0" smtClean="0">
                <a:latin typeface="+mn-ea"/>
              </a:rPr>
              <a:t>n=(</a:t>
            </a:r>
            <a:r>
              <a:rPr lang="zh-CN" altLang="en-US" sz="2400" dirty="0" smtClean="0">
                <a:latin typeface="+mn-ea"/>
              </a:rPr>
              <a:t>总记录数</a:t>
            </a:r>
            <a:r>
              <a:rPr lang="en-US" altLang="zh-CN" sz="2400" dirty="0" smtClean="0">
                <a:latin typeface="+mn-ea"/>
              </a:rPr>
              <a:t>\10)+1</a:t>
            </a:r>
            <a:r>
              <a:rPr lang="zh-CN" altLang="en-US" sz="2400" dirty="0" smtClean="0">
                <a:latin typeface="+mn-ea"/>
              </a:rPr>
              <a:t>，用于表示页数</a:t>
            </a:r>
            <a:endParaRPr lang="en-US" altLang="zh-CN" sz="2400" dirty="0" smtClean="0">
              <a:latin typeface="+mn-ea"/>
            </a:endParaRPr>
          </a:p>
          <a:p>
            <a:pPr marL="0" indent="0">
              <a:lnSpc>
                <a:spcPct val="150000"/>
              </a:lnSpc>
              <a:spcBef>
                <a:spcPts val="0"/>
              </a:spcBef>
              <a:buNone/>
            </a:pPr>
            <a:r>
              <a:rPr lang="en-US" altLang="zh-CN" sz="2400" dirty="0" smtClean="0">
                <a:latin typeface="+mn-ea"/>
              </a:rPr>
              <a:t>3</a:t>
            </a:r>
            <a:r>
              <a:rPr lang="zh-CN" altLang="en-US" sz="2400" dirty="0" smtClean="0">
                <a:latin typeface="+mn-ea"/>
              </a:rPr>
              <a:t>、点击不同页数的超链接，显示响应记录</a:t>
            </a:r>
            <a:endParaRPr lang="en-US" altLang="zh-CN" sz="2400" dirty="0" smtClean="0">
              <a:latin typeface="+mn-ea"/>
            </a:endParaRPr>
          </a:p>
        </p:txBody>
      </p:sp>
    </p:spTree>
    <p:extLst>
      <p:ext uri="{BB962C8B-B14F-4D97-AF65-F5344CB8AC3E}">
        <p14:creationId xmlns:p14="http://schemas.microsoft.com/office/powerpoint/2010/main" val="1217845648"/>
      </p:ext>
    </p:extLst>
  </p:cSld>
  <p:clrMapOvr>
    <a:masterClrMapping/>
  </p:clrMapOvr>
  <p:transition spd="slow">
    <p:randomBar dir="ver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extBox 4"/>
          <p:cNvSpPr txBox="1"/>
          <p:nvPr/>
        </p:nvSpPr>
        <p:spPr>
          <a:xfrm>
            <a:off x="0" y="889670"/>
            <a:ext cx="9144000" cy="5632311"/>
          </a:xfrm>
          <a:prstGeom prst="rect">
            <a:avLst/>
          </a:prstGeom>
          <a:solidFill>
            <a:schemeClr val="accent3">
              <a:lumMod val="50000"/>
            </a:schemeClr>
          </a:solidFill>
        </p:spPr>
        <p:txBody>
          <a:bodyPr wrap="square" rtlCol="0">
            <a:spAutoFit/>
          </a:bodyPr>
          <a:lstStyle/>
          <a:p>
            <a:r>
              <a:rPr lang="en-US" altLang="zh-CN" sz="2400" dirty="0">
                <a:solidFill>
                  <a:schemeClr val="bg1"/>
                </a:solidFill>
              </a:rPr>
              <a:t>Statement state = </a:t>
            </a:r>
            <a:r>
              <a:rPr lang="en-US" altLang="zh-CN" sz="2400" dirty="0" err="1">
                <a:solidFill>
                  <a:schemeClr val="bg1"/>
                </a:solidFill>
              </a:rPr>
              <a:t>conn.createStatement</a:t>
            </a:r>
            <a:r>
              <a:rPr lang="en-US" altLang="zh-CN" sz="2400" dirty="0">
                <a:solidFill>
                  <a:schemeClr val="bg1"/>
                </a:solidFill>
              </a:rPr>
              <a:t>();</a:t>
            </a:r>
          </a:p>
          <a:p>
            <a:r>
              <a:rPr lang="en-US" altLang="zh-CN" sz="2400" dirty="0">
                <a:solidFill>
                  <a:schemeClr val="bg1"/>
                </a:solidFill>
              </a:rPr>
              <a:t>String </a:t>
            </a:r>
            <a:r>
              <a:rPr lang="en-US" altLang="zh-CN" sz="2400" dirty="0" err="1">
                <a:solidFill>
                  <a:schemeClr val="bg1"/>
                </a:solidFill>
              </a:rPr>
              <a:t>sql</a:t>
            </a:r>
            <a:r>
              <a:rPr lang="en-US" altLang="zh-CN" sz="2400" dirty="0">
                <a:solidFill>
                  <a:schemeClr val="bg1"/>
                </a:solidFill>
              </a:rPr>
              <a:t> = "select </a:t>
            </a:r>
            <a:r>
              <a:rPr lang="zh-CN" altLang="en-US" sz="2400" dirty="0">
                <a:solidFill>
                  <a:schemeClr val="bg1"/>
                </a:solidFill>
              </a:rPr>
              <a:t>部门</a:t>
            </a:r>
            <a:r>
              <a:rPr lang="en-US" altLang="zh-CN" sz="2400" dirty="0">
                <a:solidFill>
                  <a:schemeClr val="bg1"/>
                </a:solidFill>
              </a:rPr>
              <a:t>,</a:t>
            </a:r>
            <a:r>
              <a:rPr lang="zh-CN" altLang="en-US" sz="2400" dirty="0">
                <a:solidFill>
                  <a:schemeClr val="bg1"/>
                </a:solidFill>
              </a:rPr>
              <a:t>员工编号</a:t>
            </a:r>
            <a:r>
              <a:rPr lang="en-US" altLang="zh-CN" sz="2400" dirty="0">
                <a:solidFill>
                  <a:schemeClr val="bg1"/>
                </a:solidFill>
              </a:rPr>
              <a:t>,</a:t>
            </a:r>
            <a:r>
              <a:rPr lang="zh-CN" altLang="en-US" sz="2400" dirty="0">
                <a:solidFill>
                  <a:schemeClr val="bg1"/>
                </a:solidFill>
              </a:rPr>
              <a:t>姓名 </a:t>
            </a:r>
            <a:r>
              <a:rPr lang="en-US" altLang="zh-CN" sz="2400" dirty="0">
                <a:solidFill>
                  <a:schemeClr val="bg1"/>
                </a:solidFill>
              </a:rPr>
              <a:t>from </a:t>
            </a:r>
            <a:r>
              <a:rPr lang="zh-CN" altLang="en-US" sz="2400" dirty="0">
                <a:solidFill>
                  <a:schemeClr val="bg1"/>
                </a:solidFill>
              </a:rPr>
              <a:t>员工表 </a:t>
            </a:r>
            <a:r>
              <a:rPr lang="en-US" altLang="zh-CN" sz="2400" dirty="0">
                <a:solidFill>
                  <a:schemeClr val="bg1"/>
                </a:solidFill>
              </a:rPr>
              <a:t>";          </a:t>
            </a:r>
          </a:p>
          <a:p>
            <a:r>
              <a:rPr lang="en-US" altLang="zh-CN" sz="2400" dirty="0" err="1">
                <a:solidFill>
                  <a:schemeClr val="bg1"/>
                </a:solidFill>
              </a:rPr>
              <a:t>ResultSet</a:t>
            </a:r>
            <a:r>
              <a:rPr lang="en-US" altLang="zh-CN" sz="2400" dirty="0">
                <a:solidFill>
                  <a:schemeClr val="bg1"/>
                </a:solidFill>
              </a:rPr>
              <a:t> </a:t>
            </a:r>
            <a:r>
              <a:rPr lang="en-US" altLang="zh-CN" sz="2400" dirty="0" err="1">
                <a:solidFill>
                  <a:schemeClr val="bg1"/>
                </a:solidFill>
              </a:rPr>
              <a:t>rs</a:t>
            </a:r>
            <a:r>
              <a:rPr lang="en-US" altLang="zh-CN" sz="2400" dirty="0">
                <a:solidFill>
                  <a:schemeClr val="bg1"/>
                </a:solidFill>
              </a:rPr>
              <a:t> = </a:t>
            </a:r>
            <a:r>
              <a:rPr lang="en-US" altLang="zh-CN" sz="2400" dirty="0" err="1">
                <a:solidFill>
                  <a:schemeClr val="bg1"/>
                </a:solidFill>
              </a:rPr>
              <a:t>state.executeQuery</a:t>
            </a:r>
            <a:r>
              <a:rPr lang="en-US" altLang="zh-CN" sz="2400" dirty="0">
                <a:solidFill>
                  <a:schemeClr val="bg1"/>
                </a:solidFill>
              </a:rPr>
              <a:t>(</a:t>
            </a:r>
            <a:r>
              <a:rPr lang="en-US" altLang="zh-CN" sz="2400" dirty="0" err="1">
                <a:solidFill>
                  <a:schemeClr val="bg1"/>
                </a:solidFill>
              </a:rPr>
              <a:t>sql</a:t>
            </a:r>
            <a:r>
              <a:rPr lang="en-US" altLang="zh-CN" sz="2400" dirty="0">
                <a:solidFill>
                  <a:schemeClr val="bg1"/>
                </a:solidFill>
              </a:rPr>
              <a:t>);</a:t>
            </a:r>
            <a:endParaRPr lang="en-US" altLang="zh-CN" sz="2400" dirty="0" smtClean="0">
              <a:solidFill>
                <a:schemeClr val="bg1"/>
              </a:solidFill>
            </a:endParaRPr>
          </a:p>
          <a:p>
            <a:r>
              <a:rPr lang="en-US" altLang="zh-CN" sz="2400" dirty="0" err="1" smtClean="0">
                <a:solidFill>
                  <a:schemeClr val="bg1"/>
                </a:solidFill>
              </a:rPr>
              <a:t>rs.last</a:t>
            </a:r>
            <a:r>
              <a:rPr lang="en-US" altLang="zh-CN" sz="2400" dirty="0">
                <a:solidFill>
                  <a:schemeClr val="bg1"/>
                </a:solidFill>
              </a:rPr>
              <a:t>(); //</a:t>
            </a:r>
            <a:r>
              <a:rPr lang="zh-CN" altLang="en-US" sz="2400" dirty="0">
                <a:solidFill>
                  <a:schemeClr val="bg1"/>
                </a:solidFill>
              </a:rPr>
              <a:t>移到最后一行   </a:t>
            </a:r>
          </a:p>
          <a:p>
            <a:r>
              <a:rPr lang="en-US" altLang="zh-CN" sz="2400" b="1" dirty="0" err="1">
                <a:solidFill>
                  <a:schemeClr val="bg1"/>
                </a:solidFill>
              </a:rPr>
              <a:t>int</a:t>
            </a:r>
            <a:r>
              <a:rPr lang="en-US" altLang="zh-CN" sz="2400" b="1" dirty="0">
                <a:solidFill>
                  <a:schemeClr val="bg1"/>
                </a:solidFill>
              </a:rPr>
              <a:t> </a:t>
            </a:r>
            <a:r>
              <a:rPr lang="en-US" altLang="zh-CN" sz="2400" b="1" dirty="0" err="1">
                <a:solidFill>
                  <a:schemeClr val="bg1"/>
                </a:solidFill>
              </a:rPr>
              <a:t>rowCount</a:t>
            </a:r>
            <a:r>
              <a:rPr lang="en-US" altLang="zh-CN" sz="2400" b="1" dirty="0">
                <a:solidFill>
                  <a:schemeClr val="bg1"/>
                </a:solidFill>
              </a:rPr>
              <a:t> = </a:t>
            </a:r>
            <a:r>
              <a:rPr lang="en-US" altLang="zh-CN" sz="2400" b="1" dirty="0" err="1">
                <a:solidFill>
                  <a:schemeClr val="bg1"/>
                </a:solidFill>
              </a:rPr>
              <a:t>rs.getRow</a:t>
            </a:r>
            <a:r>
              <a:rPr lang="en-US" altLang="zh-CN" sz="2400" b="1" dirty="0">
                <a:solidFill>
                  <a:schemeClr val="bg1"/>
                </a:solidFill>
              </a:rPr>
              <a:t>(); //</a:t>
            </a:r>
            <a:r>
              <a:rPr lang="zh-CN" altLang="en-US" sz="2400" b="1" dirty="0">
                <a:solidFill>
                  <a:schemeClr val="bg1"/>
                </a:solidFill>
              </a:rPr>
              <a:t>得到当前行号，也就是记录数   </a:t>
            </a:r>
          </a:p>
          <a:p>
            <a:r>
              <a:rPr lang="en-US" altLang="zh-CN" sz="2400" dirty="0" err="1">
                <a:solidFill>
                  <a:schemeClr val="bg1"/>
                </a:solidFill>
              </a:rPr>
              <a:t>rs.beforeFirst</a:t>
            </a:r>
            <a:r>
              <a:rPr lang="en-US" altLang="zh-CN" sz="2400" dirty="0">
                <a:solidFill>
                  <a:schemeClr val="bg1"/>
                </a:solidFill>
              </a:rPr>
              <a:t>(); //</a:t>
            </a:r>
            <a:r>
              <a:rPr lang="zh-CN" altLang="en-US" sz="2400" dirty="0">
                <a:solidFill>
                  <a:schemeClr val="bg1"/>
                </a:solidFill>
              </a:rPr>
              <a:t>如果还要用结果集，就把指针再移到初始化的位置 </a:t>
            </a:r>
          </a:p>
          <a:p>
            <a:r>
              <a:rPr lang="en-US" altLang="zh-CN" sz="2400" dirty="0" err="1">
                <a:solidFill>
                  <a:schemeClr val="bg1"/>
                </a:solidFill>
              </a:rPr>
              <a:t>rs.absolute</a:t>
            </a:r>
            <a:r>
              <a:rPr lang="en-US" altLang="zh-CN" sz="2400" dirty="0">
                <a:solidFill>
                  <a:schemeClr val="bg1"/>
                </a:solidFill>
              </a:rPr>
              <a:t>((</a:t>
            </a:r>
            <a:r>
              <a:rPr lang="en-US" altLang="zh-CN" sz="2400" dirty="0" err="1">
                <a:solidFill>
                  <a:schemeClr val="bg1"/>
                </a:solidFill>
              </a:rPr>
              <a:t>Integer.</a:t>
            </a:r>
            <a:r>
              <a:rPr lang="en-US" altLang="zh-CN" sz="2400" i="1" dirty="0" err="1">
                <a:solidFill>
                  <a:schemeClr val="bg1"/>
                </a:solidFill>
              </a:rPr>
              <a:t>parseInt</a:t>
            </a:r>
            <a:r>
              <a:rPr lang="en-US" altLang="zh-CN" sz="2400" i="1" dirty="0">
                <a:solidFill>
                  <a:schemeClr val="bg1"/>
                </a:solidFill>
              </a:rPr>
              <a:t>(page)-1)*</a:t>
            </a:r>
            <a:r>
              <a:rPr lang="en-US" altLang="zh-CN" sz="2400" i="1" dirty="0" err="1">
                <a:solidFill>
                  <a:schemeClr val="bg1"/>
                </a:solidFill>
              </a:rPr>
              <a:t>Integer.parseInt</a:t>
            </a:r>
            <a:r>
              <a:rPr lang="en-US" altLang="zh-CN" sz="2400" i="1" dirty="0">
                <a:solidFill>
                  <a:schemeClr val="bg1"/>
                </a:solidFill>
              </a:rPr>
              <a:t>(</a:t>
            </a:r>
            <a:r>
              <a:rPr lang="en-US" altLang="zh-CN" sz="2400" i="1" dirty="0" err="1">
                <a:solidFill>
                  <a:schemeClr val="bg1"/>
                </a:solidFill>
              </a:rPr>
              <a:t>pageSize</a:t>
            </a:r>
            <a:r>
              <a:rPr lang="en-US" altLang="zh-CN" sz="2400" i="1" dirty="0">
                <a:solidFill>
                  <a:schemeClr val="bg1"/>
                </a:solidFill>
              </a:rPr>
              <a:t>)+1);//</a:t>
            </a:r>
            <a:r>
              <a:rPr lang="zh-CN" altLang="en-US" sz="2400" i="1" dirty="0">
                <a:solidFill>
                  <a:schemeClr val="bg1"/>
                </a:solidFill>
              </a:rPr>
              <a:t>定位记录数，不能为</a:t>
            </a:r>
            <a:r>
              <a:rPr lang="en-US" altLang="zh-CN" sz="2400" i="1" dirty="0">
                <a:solidFill>
                  <a:schemeClr val="bg1"/>
                </a:solidFill>
              </a:rPr>
              <a:t>0</a:t>
            </a:r>
          </a:p>
          <a:p>
            <a:r>
              <a:rPr lang="en-US" altLang="zh-CN" sz="2400" b="1" dirty="0">
                <a:solidFill>
                  <a:schemeClr val="bg1"/>
                </a:solidFill>
              </a:rPr>
              <a:t>for(</a:t>
            </a:r>
            <a:r>
              <a:rPr lang="en-US" altLang="zh-CN" sz="2400" b="1" dirty="0" err="1">
                <a:solidFill>
                  <a:schemeClr val="bg1"/>
                </a:solidFill>
              </a:rPr>
              <a:t>int</a:t>
            </a:r>
            <a:r>
              <a:rPr lang="en-US" altLang="zh-CN" sz="2400" b="1" dirty="0">
                <a:solidFill>
                  <a:schemeClr val="bg1"/>
                </a:solidFill>
              </a:rPr>
              <a:t> </a:t>
            </a:r>
            <a:r>
              <a:rPr lang="en-US" altLang="zh-CN" sz="2400" b="1" dirty="0" err="1">
                <a:solidFill>
                  <a:schemeClr val="bg1"/>
                </a:solidFill>
              </a:rPr>
              <a:t>i</a:t>
            </a:r>
            <a:r>
              <a:rPr lang="en-US" altLang="zh-CN" sz="2400" b="1" dirty="0">
                <a:solidFill>
                  <a:schemeClr val="bg1"/>
                </a:solidFill>
              </a:rPr>
              <a:t>=0;i&lt;</a:t>
            </a:r>
            <a:r>
              <a:rPr lang="en-US" altLang="zh-CN" sz="2400" b="1" dirty="0" err="1">
                <a:solidFill>
                  <a:schemeClr val="bg1"/>
                </a:solidFill>
              </a:rPr>
              <a:t>Integer.</a:t>
            </a:r>
            <a:r>
              <a:rPr lang="en-US" altLang="zh-CN" sz="2400" b="1" i="1" dirty="0" err="1">
                <a:solidFill>
                  <a:schemeClr val="bg1"/>
                </a:solidFill>
              </a:rPr>
              <a:t>parseInt</a:t>
            </a:r>
            <a:r>
              <a:rPr lang="en-US" altLang="zh-CN" sz="2400" b="1" i="1" dirty="0">
                <a:solidFill>
                  <a:schemeClr val="bg1"/>
                </a:solidFill>
              </a:rPr>
              <a:t>(</a:t>
            </a:r>
            <a:r>
              <a:rPr lang="en-US" altLang="zh-CN" sz="2400" b="1" i="1" dirty="0" err="1">
                <a:solidFill>
                  <a:schemeClr val="bg1"/>
                </a:solidFill>
              </a:rPr>
              <a:t>pageSize</a:t>
            </a:r>
            <a:r>
              <a:rPr lang="en-US" altLang="zh-CN" sz="2400" b="1" i="1" dirty="0">
                <a:solidFill>
                  <a:schemeClr val="bg1"/>
                </a:solidFill>
              </a:rPr>
              <a:t>);</a:t>
            </a:r>
            <a:r>
              <a:rPr lang="en-US" altLang="zh-CN" sz="2400" b="1" i="1" dirty="0" err="1">
                <a:solidFill>
                  <a:schemeClr val="bg1"/>
                </a:solidFill>
              </a:rPr>
              <a:t>i</a:t>
            </a:r>
            <a:r>
              <a:rPr lang="en-US" altLang="zh-CN" sz="2400" b="1" i="1" dirty="0">
                <a:solidFill>
                  <a:schemeClr val="bg1"/>
                </a:solidFill>
              </a:rPr>
              <a:t>++){</a:t>
            </a:r>
          </a:p>
          <a:p>
            <a:r>
              <a:rPr lang="en-US" altLang="zh-CN" sz="2400" dirty="0">
                <a:solidFill>
                  <a:schemeClr val="bg1"/>
                </a:solidFill>
              </a:rPr>
              <a:t>String depart = </a:t>
            </a:r>
            <a:r>
              <a:rPr lang="en-US" altLang="zh-CN" sz="2400" dirty="0" err="1">
                <a:solidFill>
                  <a:schemeClr val="bg1"/>
                </a:solidFill>
              </a:rPr>
              <a:t>rs.getString</a:t>
            </a:r>
            <a:r>
              <a:rPr lang="en-US" altLang="zh-CN" sz="2400" dirty="0">
                <a:solidFill>
                  <a:schemeClr val="bg1"/>
                </a:solidFill>
              </a:rPr>
              <a:t>(1);</a:t>
            </a:r>
          </a:p>
          <a:p>
            <a:r>
              <a:rPr lang="en-US" altLang="zh-CN" sz="2400" dirty="0">
                <a:solidFill>
                  <a:schemeClr val="bg1"/>
                </a:solidFill>
              </a:rPr>
              <a:t>String </a:t>
            </a:r>
            <a:r>
              <a:rPr lang="en-US" altLang="zh-CN" sz="2400" dirty="0" err="1">
                <a:solidFill>
                  <a:schemeClr val="bg1"/>
                </a:solidFill>
              </a:rPr>
              <a:t>num</a:t>
            </a:r>
            <a:r>
              <a:rPr lang="en-US" altLang="zh-CN" sz="2400" dirty="0">
                <a:solidFill>
                  <a:schemeClr val="bg1"/>
                </a:solidFill>
              </a:rPr>
              <a:t> = </a:t>
            </a:r>
            <a:r>
              <a:rPr lang="en-US" altLang="zh-CN" sz="2400" dirty="0" err="1">
                <a:solidFill>
                  <a:schemeClr val="bg1"/>
                </a:solidFill>
              </a:rPr>
              <a:t>rs.getString</a:t>
            </a:r>
            <a:r>
              <a:rPr lang="en-US" altLang="zh-CN" sz="2400" dirty="0">
                <a:solidFill>
                  <a:schemeClr val="bg1"/>
                </a:solidFill>
              </a:rPr>
              <a:t>(2);</a:t>
            </a:r>
          </a:p>
          <a:p>
            <a:r>
              <a:rPr lang="en-US" altLang="zh-CN" sz="2400" dirty="0">
                <a:solidFill>
                  <a:schemeClr val="bg1"/>
                </a:solidFill>
              </a:rPr>
              <a:t>String name = </a:t>
            </a:r>
            <a:r>
              <a:rPr lang="en-US" altLang="zh-CN" sz="2400" dirty="0" err="1">
                <a:solidFill>
                  <a:schemeClr val="bg1"/>
                </a:solidFill>
              </a:rPr>
              <a:t>rs.getString</a:t>
            </a:r>
            <a:r>
              <a:rPr lang="en-US" altLang="zh-CN" sz="2400" dirty="0">
                <a:solidFill>
                  <a:schemeClr val="bg1"/>
                </a:solidFill>
              </a:rPr>
              <a:t>(3);</a:t>
            </a:r>
          </a:p>
          <a:p>
            <a:r>
              <a:rPr lang="en-US" altLang="zh-CN" sz="2400" dirty="0" err="1">
                <a:solidFill>
                  <a:schemeClr val="bg1"/>
                </a:solidFill>
              </a:rPr>
              <a:t>out.print</a:t>
            </a:r>
            <a:r>
              <a:rPr lang="en-US" altLang="zh-CN" sz="2400" dirty="0">
                <a:solidFill>
                  <a:schemeClr val="bg1"/>
                </a:solidFill>
              </a:rPr>
              <a:t>(depart+" "+</a:t>
            </a:r>
            <a:r>
              <a:rPr lang="en-US" altLang="zh-CN" sz="2400" dirty="0" err="1">
                <a:solidFill>
                  <a:schemeClr val="bg1"/>
                </a:solidFill>
              </a:rPr>
              <a:t>num</a:t>
            </a:r>
            <a:r>
              <a:rPr lang="en-US" altLang="zh-CN" sz="2400" dirty="0">
                <a:solidFill>
                  <a:schemeClr val="bg1"/>
                </a:solidFill>
              </a:rPr>
              <a:t>+"  "+name+"&lt;</a:t>
            </a:r>
            <a:r>
              <a:rPr lang="en-US" altLang="zh-CN" sz="2400" dirty="0" err="1">
                <a:solidFill>
                  <a:schemeClr val="bg1"/>
                </a:solidFill>
              </a:rPr>
              <a:t>br</a:t>
            </a:r>
            <a:r>
              <a:rPr lang="en-US" altLang="zh-CN" sz="2400" dirty="0">
                <a:solidFill>
                  <a:schemeClr val="bg1"/>
                </a:solidFill>
              </a:rPr>
              <a:t>&gt;");</a:t>
            </a:r>
          </a:p>
          <a:p>
            <a:r>
              <a:rPr lang="en-US" altLang="zh-CN" sz="2400" dirty="0" err="1">
                <a:solidFill>
                  <a:schemeClr val="bg1"/>
                </a:solidFill>
              </a:rPr>
              <a:t>rs.next</a:t>
            </a:r>
            <a:r>
              <a:rPr lang="en-US" altLang="zh-CN" sz="2400" dirty="0">
                <a:solidFill>
                  <a:schemeClr val="bg1"/>
                </a:solidFill>
              </a:rPr>
              <a:t>();</a:t>
            </a:r>
            <a:endParaRPr lang="zh-CN" altLang="en-US" sz="2400" b="1" dirty="0">
              <a:solidFill>
                <a:schemeClr val="bg1"/>
              </a:solidFill>
              <a:latin typeface="宋体" panose="02010600030101010101" pitchFamily="2" charset="-122"/>
              <a:ea typeface="宋体" panose="02010600030101010101" pitchFamily="2" charset="-122"/>
            </a:endParaRPr>
          </a:p>
        </p:txBody>
      </p:sp>
      <p:sp>
        <p:nvSpPr>
          <p:cNvPr id="4"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smtClean="0"/>
              <a:t>示例：假分页查询</a:t>
            </a:r>
            <a:endParaRPr lang="zh-CN" altLang="en-US" dirty="0"/>
          </a:p>
        </p:txBody>
      </p:sp>
    </p:spTree>
    <p:extLst>
      <p:ext uri="{BB962C8B-B14F-4D97-AF65-F5344CB8AC3E}">
        <p14:creationId xmlns:p14="http://schemas.microsoft.com/office/powerpoint/2010/main" val="1120497767"/>
      </p:ext>
    </p:extLst>
  </p:cSld>
  <p:clrMapOvr>
    <a:masterClrMapping/>
  </p:clrMapOvr>
  <p:transition spd="slow">
    <p:randomBar dir="ver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5312223"/>
          </a:xfrm>
        </p:spPr>
        <p:txBody>
          <a:bodyPr/>
          <a:lstStyle/>
          <a:p>
            <a:r>
              <a:rPr lang="en-US" altLang="zh-CN" dirty="0" err="1" smtClean="0"/>
              <a:t>ResultSet</a:t>
            </a:r>
            <a:r>
              <a:rPr lang="zh-CN" altLang="en-US" dirty="0" smtClean="0"/>
              <a:t>相关方法</a:t>
            </a:r>
            <a:endParaRPr lang="en-US" altLang="zh-CN" dirty="0" smtClean="0"/>
          </a:p>
          <a:p>
            <a:r>
              <a:rPr lang="zh-CN" altLang="en-US" dirty="0">
                <a:solidFill>
                  <a:srgbClr val="C00000"/>
                </a:solidFill>
              </a:rPr>
              <a:t>返回类型 	</a:t>
            </a:r>
            <a:r>
              <a:rPr lang="zh-CN" altLang="en-US" dirty="0" smtClean="0">
                <a:solidFill>
                  <a:srgbClr val="C00000"/>
                </a:solidFill>
              </a:rPr>
              <a:t>  方法</a:t>
            </a:r>
            <a:r>
              <a:rPr lang="zh-CN" altLang="en-US" dirty="0">
                <a:solidFill>
                  <a:srgbClr val="C00000"/>
                </a:solidFill>
              </a:rPr>
              <a:t>名称 	</a:t>
            </a:r>
            <a:r>
              <a:rPr lang="zh-CN" altLang="en-US" dirty="0" smtClean="0">
                <a:solidFill>
                  <a:srgbClr val="C00000"/>
                </a:solidFill>
              </a:rPr>
              <a:t>    作用</a:t>
            </a:r>
            <a:endParaRPr lang="zh-CN" altLang="en-US" dirty="0">
              <a:solidFill>
                <a:srgbClr val="C00000"/>
              </a:solidFill>
            </a:endParaRPr>
          </a:p>
          <a:p>
            <a:pPr marL="0" indent="0">
              <a:buNone/>
            </a:pPr>
            <a:r>
              <a:rPr lang="en-US" altLang="zh-CN" sz="2400" dirty="0" smtClean="0"/>
              <a:t>       </a:t>
            </a:r>
            <a:r>
              <a:rPr lang="en-US" altLang="zh-CN" sz="2400" dirty="0" err="1" smtClean="0"/>
              <a:t>boolean</a:t>
            </a:r>
            <a:r>
              <a:rPr lang="en-US" altLang="zh-CN" sz="2400" dirty="0" smtClean="0"/>
              <a:t> </a:t>
            </a:r>
            <a:r>
              <a:rPr lang="en-US" altLang="zh-CN" sz="2400" dirty="0"/>
              <a:t>	</a:t>
            </a:r>
            <a:r>
              <a:rPr lang="en-US" altLang="zh-CN" sz="2400" dirty="0" smtClean="0"/>
              <a:t>     next</a:t>
            </a:r>
            <a:r>
              <a:rPr lang="en-US" altLang="zh-CN" sz="2400" dirty="0"/>
              <a:t>() 	</a:t>
            </a:r>
            <a:r>
              <a:rPr lang="en-US" altLang="zh-CN" sz="2400" dirty="0" smtClean="0"/>
              <a:t>    </a:t>
            </a:r>
            <a:r>
              <a:rPr lang="zh-CN" altLang="en-US" sz="2400" dirty="0" smtClean="0"/>
              <a:t>将</a:t>
            </a:r>
            <a:r>
              <a:rPr lang="zh-CN" altLang="en-US" sz="2400" dirty="0"/>
              <a:t>光标从当前位置向下移动一行</a:t>
            </a:r>
            <a:r>
              <a:rPr lang="en-US" altLang="zh-CN" sz="2400" dirty="0"/>
              <a:t>,</a:t>
            </a:r>
            <a:r>
              <a:rPr lang="zh-CN" altLang="en-US" sz="2400" dirty="0" smtClean="0"/>
              <a:t>也</a:t>
            </a:r>
            <a:endParaRPr lang="en-US" altLang="zh-CN" sz="2400" dirty="0" smtClean="0"/>
          </a:p>
          <a:p>
            <a:pPr marL="0" indent="0">
              <a:buNone/>
            </a:pPr>
            <a:r>
              <a:rPr lang="zh-CN" altLang="en-US" sz="2400" dirty="0" smtClean="0"/>
              <a:t>                                                          就是</a:t>
            </a:r>
            <a:r>
              <a:rPr lang="zh-CN" altLang="en-US" sz="2400" dirty="0"/>
              <a:t>读取下</a:t>
            </a:r>
            <a:r>
              <a:rPr lang="zh-CN" altLang="en-US" sz="2400" dirty="0" smtClean="0"/>
              <a:t>一行</a:t>
            </a:r>
            <a:endParaRPr lang="en-US" altLang="zh-CN" sz="2400" dirty="0" smtClean="0"/>
          </a:p>
          <a:p>
            <a:pPr marL="0" indent="0">
              <a:buNone/>
            </a:pPr>
            <a:r>
              <a:rPr lang="zh-CN" altLang="en-US" sz="2400" dirty="0" smtClean="0"/>
              <a:t>       </a:t>
            </a:r>
            <a:r>
              <a:rPr lang="en-US" altLang="zh-CN" sz="2400" dirty="0" err="1" smtClean="0"/>
              <a:t>boolean</a:t>
            </a:r>
            <a:r>
              <a:rPr lang="en-US" altLang="zh-CN" sz="2400" dirty="0" smtClean="0"/>
              <a:t> </a:t>
            </a:r>
            <a:r>
              <a:rPr lang="en-US" altLang="zh-CN" sz="2400" dirty="0"/>
              <a:t>	</a:t>
            </a:r>
            <a:r>
              <a:rPr lang="en-US" altLang="zh-CN" sz="2400" dirty="0" smtClean="0"/>
              <a:t>     previous</a:t>
            </a:r>
            <a:r>
              <a:rPr lang="en-US" altLang="zh-CN" sz="2400" dirty="0"/>
              <a:t>() 	</a:t>
            </a:r>
            <a:r>
              <a:rPr lang="en-US" altLang="zh-CN" sz="2400" dirty="0" smtClean="0"/>
              <a:t>    </a:t>
            </a:r>
            <a:r>
              <a:rPr lang="zh-CN" altLang="en-US" sz="2400" dirty="0" smtClean="0"/>
              <a:t>将</a:t>
            </a:r>
            <a:r>
              <a:rPr lang="zh-CN" altLang="en-US" sz="2400" dirty="0"/>
              <a:t>光标从当前位置向上移动一行</a:t>
            </a:r>
            <a:r>
              <a:rPr lang="en-US" altLang="zh-CN" sz="2400" dirty="0"/>
              <a:t>,</a:t>
            </a:r>
            <a:r>
              <a:rPr lang="zh-CN" altLang="en-US" sz="2400" dirty="0" smtClean="0"/>
              <a:t>也</a:t>
            </a:r>
            <a:endParaRPr lang="en-US" altLang="zh-CN" sz="2400" dirty="0" smtClean="0"/>
          </a:p>
          <a:p>
            <a:pPr marL="0" indent="0">
              <a:buNone/>
            </a:pPr>
            <a:r>
              <a:rPr lang="zh-CN" altLang="en-US" sz="2400" dirty="0" smtClean="0"/>
              <a:t>                                                            就是</a:t>
            </a:r>
            <a:r>
              <a:rPr lang="zh-CN" altLang="en-US" sz="2400" dirty="0"/>
              <a:t>读取上一行</a:t>
            </a:r>
          </a:p>
          <a:p>
            <a:pPr marL="0" indent="0">
              <a:buNone/>
            </a:pPr>
            <a:r>
              <a:rPr lang="en-US" altLang="zh-CN" sz="2400" dirty="0" smtClean="0"/>
              <a:t>       </a:t>
            </a:r>
            <a:r>
              <a:rPr lang="en-US" altLang="zh-CN" sz="2400" dirty="0" err="1" smtClean="0"/>
              <a:t>int</a:t>
            </a:r>
            <a:r>
              <a:rPr lang="en-US" altLang="zh-CN" sz="2400" dirty="0" smtClean="0"/>
              <a:t>                    </a:t>
            </a:r>
            <a:r>
              <a:rPr lang="en-US" altLang="zh-CN" sz="2400" dirty="0" err="1" smtClean="0"/>
              <a:t>getRow</a:t>
            </a:r>
            <a:r>
              <a:rPr lang="en-US" altLang="zh-CN" sz="2400" dirty="0"/>
              <a:t>() 	</a:t>
            </a:r>
            <a:r>
              <a:rPr lang="en-US" altLang="zh-CN" sz="2400" dirty="0" smtClean="0"/>
              <a:t>    </a:t>
            </a:r>
            <a:r>
              <a:rPr lang="zh-CN" altLang="en-US" sz="2400" dirty="0" smtClean="0"/>
              <a:t>得到</a:t>
            </a:r>
            <a:r>
              <a:rPr lang="zh-CN" altLang="en-US" sz="2400" dirty="0"/>
              <a:t>光标当前所指定的行号</a:t>
            </a:r>
          </a:p>
          <a:p>
            <a:pPr marL="0" indent="0">
              <a:buNone/>
            </a:pPr>
            <a:r>
              <a:rPr lang="en-US" altLang="zh-CN" sz="2400" dirty="0" smtClean="0"/>
              <a:t>       </a:t>
            </a:r>
            <a:r>
              <a:rPr lang="en-US" altLang="zh-CN" sz="2400" dirty="0" err="1" smtClean="0"/>
              <a:t>boolean</a:t>
            </a:r>
            <a:r>
              <a:rPr lang="en-US" altLang="zh-CN" sz="2400" dirty="0" smtClean="0"/>
              <a:t> </a:t>
            </a:r>
            <a:r>
              <a:rPr lang="en-US" altLang="zh-CN" sz="2400" dirty="0"/>
              <a:t>	</a:t>
            </a:r>
            <a:r>
              <a:rPr lang="en-US" altLang="zh-CN" sz="2400" dirty="0" smtClean="0"/>
              <a:t>     absolute</a:t>
            </a:r>
            <a:r>
              <a:rPr lang="en-US" altLang="zh-CN" sz="2400" dirty="0"/>
              <a:t>() 	</a:t>
            </a:r>
            <a:r>
              <a:rPr lang="en-US" altLang="zh-CN" sz="2400" dirty="0" smtClean="0"/>
              <a:t>    </a:t>
            </a:r>
            <a:r>
              <a:rPr lang="zh-CN" altLang="en-US" sz="2400" dirty="0" smtClean="0"/>
              <a:t>光标</a:t>
            </a:r>
            <a:r>
              <a:rPr lang="zh-CN" altLang="en-US" sz="2400" dirty="0"/>
              <a:t>移动到</a:t>
            </a:r>
            <a:r>
              <a:rPr lang="en-US" altLang="zh-CN" sz="2400" dirty="0"/>
              <a:t>row</a:t>
            </a:r>
            <a:r>
              <a:rPr lang="zh-CN" altLang="en-US" sz="2400" dirty="0"/>
              <a:t>指定的</a:t>
            </a:r>
            <a:r>
              <a:rPr lang="zh-CN" altLang="en-US" sz="2400" dirty="0" smtClean="0"/>
              <a:t>行</a:t>
            </a:r>
            <a:endParaRPr lang="en-US" altLang="zh-CN" sz="2400" dirty="0" smtClean="0"/>
          </a:p>
          <a:p>
            <a:pPr marL="0" indent="0">
              <a:buNone/>
            </a:pPr>
            <a:r>
              <a:rPr lang="en-US" altLang="zh-CN" sz="2400" dirty="0"/>
              <a:t>       </a:t>
            </a:r>
            <a:r>
              <a:rPr lang="en-US" altLang="zh-CN" sz="2400" dirty="0" err="1" smtClean="0"/>
              <a:t>boolean</a:t>
            </a:r>
            <a:r>
              <a:rPr lang="en-US" altLang="zh-CN" sz="2400" dirty="0" smtClean="0"/>
              <a:t>          last()                 </a:t>
            </a:r>
            <a:r>
              <a:rPr lang="zh-CN" altLang="en-US" sz="2400" dirty="0" smtClean="0"/>
              <a:t>将光标</a:t>
            </a:r>
            <a:r>
              <a:rPr lang="zh-CN" altLang="en-US" sz="2400" dirty="0"/>
              <a:t>指向结果集</a:t>
            </a:r>
            <a:r>
              <a:rPr lang="zh-CN" altLang="en-US" sz="2400" dirty="0" smtClean="0"/>
              <a:t>末尾</a:t>
            </a:r>
            <a:endParaRPr lang="en-US" altLang="zh-CN" sz="2400" dirty="0" smtClean="0"/>
          </a:p>
          <a:p>
            <a:pPr marL="0" indent="0">
              <a:buNone/>
            </a:pPr>
            <a:r>
              <a:rPr lang="en-US" altLang="zh-CN" sz="2400" dirty="0"/>
              <a:t>       </a:t>
            </a:r>
            <a:r>
              <a:rPr lang="en-US" altLang="zh-CN" sz="2400" dirty="0" smtClean="0"/>
              <a:t>void                 </a:t>
            </a:r>
            <a:r>
              <a:rPr lang="en-US" altLang="zh-CN" sz="2400" dirty="0" err="1" smtClean="0"/>
              <a:t>beforeFirst</a:t>
            </a:r>
            <a:r>
              <a:rPr lang="en-US" altLang="zh-CN" sz="2400" dirty="0" smtClean="0"/>
              <a:t>()    </a:t>
            </a:r>
            <a:r>
              <a:rPr lang="zh-CN" altLang="en-US" sz="2400" dirty="0" smtClean="0"/>
              <a:t>将光标</a:t>
            </a:r>
            <a:r>
              <a:rPr lang="zh-CN" altLang="en-US" sz="2400" dirty="0"/>
              <a:t>移到第一行前</a:t>
            </a:r>
          </a:p>
          <a:p>
            <a:pPr marL="0" indent="0">
              <a:buNone/>
            </a:pPr>
            <a:endParaRPr lang="zh-CN" altLang="en-US" sz="2400" dirty="0"/>
          </a:p>
        </p:txBody>
      </p:sp>
      <p:sp>
        <p:nvSpPr>
          <p:cNvPr id="5" name="矩形 4"/>
          <p:cNvSpPr/>
          <p:nvPr/>
        </p:nvSpPr>
        <p:spPr>
          <a:xfrm>
            <a:off x="2286000" y="-37183511"/>
            <a:ext cx="9774832" cy="1200329"/>
          </a:xfrm>
          <a:prstGeom prst="rect">
            <a:avLst/>
          </a:prstGeom>
        </p:spPr>
        <p:txBody>
          <a:bodyPr wrap="square">
            <a:spAutoFit/>
          </a:bodyPr>
          <a:lstStyle/>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917367289"/>
      </p:ext>
    </p:extLst>
  </p:cSld>
  <p:clrMapOvr>
    <a:masterClrMapping/>
  </p:clrMapOvr>
  <p:transition spd="slow">
    <p:randomBar dir="vert"/>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smtClean="0"/>
              <a:t>示例：真分页查询</a:t>
            </a:r>
            <a:endParaRPr lang="zh-CN" altLang="en-US" dirty="0"/>
          </a:p>
        </p:txBody>
      </p:sp>
      <p:sp>
        <p:nvSpPr>
          <p:cNvPr id="6" name="TextBox 4"/>
          <p:cNvSpPr txBox="1"/>
          <p:nvPr/>
        </p:nvSpPr>
        <p:spPr>
          <a:xfrm>
            <a:off x="0" y="889670"/>
            <a:ext cx="9144000" cy="4247317"/>
          </a:xfrm>
          <a:prstGeom prst="rect">
            <a:avLst/>
          </a:prstGeom>
          <a:solidFill>
            <a:schemeClr val="accent3">
              <a:lumMod val="50000"/>
            </a:schemeClr>
          </a:solidFill>
        </p:spPr>
        <p:txBody>
          <a:bodyPr wrap="square" rtlCol="0">
            <a:spAutoFit/>
          </a:bodyPr>
          <a:lstStyle>
            <a:defPPr>
              <a:defRPr lang="en-US"/>
            </a:defPPr>
            <a:lvl1pPr>
              <a:lnSpc>
                <a:spcPts val="1000"/>
              </a:lnSpc>
              <a:defRPr sz="1000" b="1">
                <a:solidFill>
                  <a:schemeClr val="bg1"/>
                </a:solidFill>
                <a:latin typeface="宋体" panose="02010600030101010101" pitchFamily="2" charset="-122"/>
                <a:ea typeface="宋体" panose="02010600030101010101" pitchFamily="2" charset="-122"/>
              </a:defRPr>
            </a:lvl1pPr>
          </a:lstStyle>
          <a:p>
            <a:pPr>
              <a:lnSpc>
                <a:spcPts val="2700"/>
              </a:lnSpc>
            </a:pPr>
            <a:r>
              <a:rPr lang="en-US" altLang="zh-CN" sz="2400" dirty="0"/>
              <a:t>Statement state = </a:t>
            </a:r>
            <a:r>
              <a:rPr lang="en-US" altLang="zh-CN" sz="2400" dirty="0" err="1"/>
              <a:t>conn.createStatement</a:t>
            </a:r>
            <a:r>
              <a:rPr lang="en-US" altLang="zh-CN" sz="2400" dirty="0"/>
              <a:t>();</a:t>
            </a:r>
          </a:p>
          <a:p>
            <a:pPr>
              <a:lnSpc>
                <a:spcPts val="2700"/>
              </a:lnSpc>
            </a:pPr>
            <a:r>
              <a:rPr lang="en-US" altLang="zh-CN" sz="2400" dirty="0"/>
              <a:t>String </a:t>
            </a:r>
            <a:r>
              <a:rPr lang="en-US" altLang="zh-CN" sz="2400" dirty="0" err="1"/>
              <a:t>sql</a:t>
            </a:r>
            <a:r>
              <a:rPr lang="en-US" altLang="zh-CN" sz="2400" dirty="0"/>
              <a:t> = "select </a:t>
            </a:r>
            <a:r>
              <a:rPr lang="zh-CN" altLang="en-US" sz="2400" dirty="0"/>
              <a:t>部门</a:t>
            </a:r>
            <a:r>
              <a:rPr lang="en-US" altLang="zh-CN" sz="2400" dirty="0"/>
              <a:t>,</a:t>
            </a:r>
            <a:r>
              <a:rPr lang="zh-CN" altLang="en-US" sz="2400" dirty="0"/>
              <a:t>员工编号</a:t>
            </a:r>
            <a:r>
              <a:rPr lang="en-US" altLang="zh-CN" sz="2400" dirty="0"/>
              <a:t>,</a:t>
            </a:r>
            <a:r>
              <a:rPr lang="zh-CN" altLang="en-US" sz="2400" dirty="0"/>
              <a:t>姓名 </a:t>
            </a:r>
            <a:r>
              <a:rPr lang="en-US" altLang="zh-CN" sz="2400" dirty="0"/>
              <a:t>from </a:t>
            </a:r>
            <a:r>
              <a:rPr lang="zh-CN" altLang="en-US" sz="2400" dirty="0"/>
              <a:t>员工表 </a:t>
            </a:r>
            <a:r>
              <a:rPr lang="en-US" altLang="zh-CN" sz="2400" dirty="0"/>
              <a:t>limit </a:t>
            </a:r>
            <a:r>
              <a:rPr lang="en-US" altLang="zh-CN" sz="2400" dirty="0" smtClean="0"/>
              <a:t>"+(</a:t>
            </a:r>
            <a:r>
              <a:rPr lang="en-US" altLang="zh-CN" sz="2400" dirty="0" err="1"/>
              <a:t>Integer.</a:t>
            </a:r>
            <a:r>
              <a:rPr lang="en-US" altLang="zh-CN" sz="2400" i="1" dirty="0" err="1"/>
              <a:t>parseInt</a:t>
            </a:r>
            <a:r>
              <a:rPr lang="en-US" altLang="zh-CN" sz="2400" i="1" dirty="0"/>
              <a:t>(page</a:t>
            </a:r>
            <a:r>
              <a:rPr lang="en-US" altLang="zh-CN" sz="2400" i="1" dirty="0" smtClean="0"/>
              <a:t>)-</a:t>
            </a:r>
            <a:r>
              <a:rPr lang="en-US" altLang="zh-CN" sz="2400" i="1" dirty="0"/>
              <a:t> 1)* </a:t>
            </a:r>
            <a:r>
              <a:rPr lang="en-US" altLang="zh-CN" sz="2400" i="1" dirty="0" err="1" smtClean="0"/>
              <a:t>Integer.parseInt</a:t>
            </a:r>
            <a:r>
              <a:rPr lang="en-US" altLang="zh-CN" sz="2400" i="1" dirty="0" smtClean="0"/>
              <a:t>(</a:t>
            </a:r>
            <a:r>
              <a:rPr lang="en-US" altLang="zh-CN" sz="2400" i="1" dirty="0" err="1" smtClean="0"/>
              <a:t>pageSize</a:t>
            </a:r>
            <a:r>
              <a:rPr lang="en-US" altLang="zh-CN" sz="2400" i="1" dirty="0"/>
              <a:t>)+","+</a:t>
            </a:r>
            <a:r>
              <a:rPr lang="en-US" altLang="zh-CN" sz="2400" i="1" dirty="0" err="1"/>
              <a:t>Integer.parseInt</a:t>
            </a:r>
            <a:r>
              <a:rPr lang="en-US" altLang="zh-CN" sz="2400" i="1" dirty="0"/>
              <a:t>(</a:t>
            </a:r>
            <a:r>
              <a:rPr lang="en-US" altLang="zh-CN" sz="2400" i="1" dirty="0" err="1"/>
              <a:t>pageSize</a:t>
            </a:r>
            <a:r>
              <a:rPr lang="en-US" altLang="zh-CN" sz="2400" i="1" dirty="0"/>
              <a:t>);</a:t>
            </a:r>
          </a:p>
          <a:p>
            <a:pPr>
              <a:lnSpc>
                <a:spcPts val="2700"/>
              </a:lnSpc>
            </a:pPr>
            <a:r>
              <a:rPr lang="en-US" altLang="zh-CN" sz="2400" dirty="0"/>
              <a:t>             //limit </a:t>
            </a:r>
            <a:r>
              <a:rPr lang="zh-CN" altLang="en-US" sz="2400" dirty="0"/>
              <a:t>定位从</a:t>
            </a:r>
            <a:r>
              <a:rPr lang="en-US" altLang="zh-CN" sz="2400" dirty="0"/>
              <a:t>0</a:t>
            </a:r>
            <a:r>
              <a:rPr lang="zh-CN" altLang="en-US" sz="2400" dirty="0"/>
              <a:t>开始       </a:t>
            </a:r>
          </a:p>
          <a:p>
            <a:pPr>
              <a:lnSpc>
                <a:spcPts val="2700"/>
              </a:lnSpc>
            </a:pPr>
            <a:r>
              <a:rPr lang="en-US" altLang="zh-CN" sz="2400" dirty="0" err="1"/>
              <a:t>ResultSet</a:t>
            </a:r>
            <a:r>
              <a:rPr lang="en-US" altLang="zh-CN" sz="2400" dirty="0"/>
              <a:t> </a:t>
            </a:r>
            <a:r>
              <a:rPr lang="en-US" altLang="zh-CN" sz="2400" dirty="0" err="1"/>
              <a:t>rs</a:t>
            </a:r>
            <a:r>
              <a:rPr lang="en-US" altLang="zh-CN" sz="2400" dirty="0"/>
              <a:t> = </a:t>
            </a:r>
            <a:r>
              <a:rPr lang="en-US" altLang="zh-CN" sz="2400" dirty="0" err="1"/>
              <a:t>state.executeQuery</a:t>
            </a:r>
            <a:r>
              <a:rPr lang="en-US" altLang="zh-CN" sz="2400" dirty="0"/>
              <a:t>(</a:t>
            </a:r>
            <a:r>
              <a:rPr lang="en-US" altLang="zh-CN" sz="2400" dirty="0" err="1"/>
              <a:t>sql</a:t>
            </a:r>
            <a:r>
              <a:rPr lang="en-US" altLang="zh-CN" sz="2400" dirty="0" smtClean="0"/>
              <a:t>);</a:t>
            </a:r>
            <a:endParaRPr lang="en-US" altLang="zh-CN" sz="2400" dirty="0"/>
          </a:p>
          <a:p>
            <a:pPr>
              <a:lnSpc>
                <a:spcPts val="2700"/>
              </a:lnSpc>
            </a:pPr>
            <a:r>
              <a:rPr lang="en-US" altLang="zh-CN" sz="2400" dirty="0"/>
              <a:t>while(</a:t>
            </a:r>
            <a:r>
              <a:rPr lang="en-US" altLang="zh-CN" sz="2400" dirty="0" err="1"/>
              <a:t>rs.next</a:t>
            </a:r>
            <a:r>
              <a:rPr lang="en-US" altLang="zh-CN" sz="2400" dirty="0"/>
              <a:t>()){</a:t>
            </a:r>
          </a:p>
          <a:p>
            <a:pPr>
              <a:lnSpc>
                <a:spcPts val="2700"/>
              </a:lnSpc>
            </a:pPr>
            <a:r>
              <a:rPr lang="en-US" altLang="zh-CN" sz="2400" dirty="0"/>
              <a:t>String depart = </a:t>
            </a:r>
            <a:r>
              <a:rPr lang="en-US" altLang="zh-CN" sz="2400" dirty="0" err="1"/>
              <a:t>rs.getString</a:t>
            </a:r>
            <a:r>
              <a:rPr lang="en-US" altLang="zh-CN" sz="2400" dirty="0"/>
              <a:t>(1);</a:t>
            </a:r>
          </a:p>
          <a:p>
            <a:pPr>
              <a:lnSpc>
                <a:spcPts val="2700"/>
              </a:lnSpc>
            </a:pPr>
            <a:r>
              <a:rPr lang="en-US" altLang="zh-CN" sz="2400" dirty="0"/>
              <a:t>String </a:t>
            </a:r>
            <a:r>
              <a:rPr lang="en-US" altLang="zh-CN" sz="2400" dirty="0" err="1"/>
              <a:t>num</a:t>
            </a:r>
            <a:r>
              <a:rPr lang="en-US" altLang="zh-CN" sz="2400" dirty="0"/>
              <a:t> = </a:t>
            </a:r>
            <a:r>
              <a:rPr lang="en-US" altLang="zh-CN" sz="2400" dirty="0" err="1"/>
              <a:t>rs.getString</a:t>
            </a:r>
            <a:r>
              <a:rPr lang="en-US" altLang="zh-CN" sz="2400" dirty="0"/>
              <a:t>(2);</a:t>
            </a:r>
          </a:p>
          <a:p>
            <a:pPr>
              <a:lnSpc>
                <a:spcPts val="2700"/>
              </a:lnSpc>
            </a:pPr>
            <a:r>
              <a:rPr lang="en-US" altLang="zh-CN" sz="2400" dirty="0"/>
              <a:t>String name = </a:t>
            </a:r>
            <a:r>
              <a:rPr lang="en-US" altLang="zh-CN" sz="2400" dirty="0" err="1"/>
              <a:t>rs.getString</a:t>
            </a:r>
            <a:r>
              <a:rPr lang="en-US" altLang="zh-CN" sz="2400" dirty="0"/>
              <a:t>(3);</a:t>
            </a:r>
          </a:p>
          <a:p>
            <a:pPr>
              <a:lnSpc>
                <a:spcPts val="2700"/>
              </a:lnSpc>
            </a:pPr>
            <a:r>
              <a:rPr lang="en-US" altLang="zh-CN" sz="2400" dirty="0" err="1"/>
              <a:t>out.print</a:t>
            </a:r>
            <a:r>
              <a:rPr lang="en-US" altLang="zh-CN" sz="2400" dirty="0"/>
              <a:t>(depart+" "+</a:t>
            </a:r>
            <a:r>
              <a:rPr lang="en-US" altLang="zh-CN" sz="2400" dirty="0" err="1"/>
              <a:t>num</a:t>
            </a:r>
            <a:r>
              <a:rPr lang="en-US" altLang="zh-CN" sz="2400" dirty="0"/>
              <a:t>+"  "+name+"&lt;</a:t>
            </a:r>
            <a:r>
              <a:rPr lang="en-US" altLang="zh-CN" sz="2400" dirty="0" err="1"/>
              <a:t>br</a:t>
            </a:r>
            <a:r>
              <a:rPr lang="en-US" altLang="zh-CN" sz="2400" dirty="0" smtClean="0"/>
              <a:t>&gt;");</a:t>
            </a:r>
            <a:endParaRPr lang="en-US" altLang="zh-CN" sz="2400" dirty="0"/>
          </a:p>
          <a:p>
            <a:pPr>
              <a:lnSpc>
                <a:spcPts val="2700"/>
              </a:lnSpc>
            </a:pPr>
            <a:r>
              <a:rPr lang="en-US" altLang="zh-CN" sz="2400" dirty="0" smtClean="0"/>
              <a:t>}</a:t>
            </a:r>
            <a:endParaRPr lang="zh-CN" altLang="en-US" sz="2400" dirty="0"/>
          </a:p>
        </p:txBody>
      </p:sp>
    </p:spTree>
    <p:extLst>
      <p:ext uri="{BB962C8B-B14F-4D97-AF65-F5344CB8AC3E}">
        <p14:creationId xmlns:p14="http://schemas.microsoft.com/office/powerpoint/2010/main" val="1755795190"/>
      </p:ext>
    </p:extLst>
  </p:cSld>
  <p:clrMapOvr>
    <a:masterClrMapping/>
  </p:clrMapOvr>
  <p:transition spd="slow">
    <p:randomBar dir="ver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0" y="908720"/>
            <a:ext cx="9144000" cy="904863"/>
          </a:xfrm>
        </p:spPr>
        <p:txBody>
          <a:bodyPr/>
          <a:lstStyle/>
          <a:p>
            <a:pPr marL="0" indent="0">
              <a:buNone/>
            </a:pPr>
            <a:r>
              <a:rPr lang="en-US" altLang="zh-CN" sz="2400" dirty="0" smtClean="0"/>
              <a:t>1</a:t>
            </a:r>
            <a:r>
              <a:rPr lang="zh-CN" altLang="en-US" sz="2400" dirty="0" smtClean="0"/>
              <a:t>、给页面增加一个下拉列表，在列表选项中选择每页的记录数</a:t>
            </a:r>
            <a:endParaRPr lang="en-US" altLang="zh-CN" sz="2400" dirty="0" smtClean="0"/>
          </a:p>
          <a:p>
            <a:pPr marL="0" indent="0">
              <a:buNone/>
            </a:pPr>
            <a:r>
              <a:rPr lang="en-US" altLang="zh-CN" sz="2400" dirty="0"/>
              <a:t>2</a:t>
            </a:r>
            <a:r>
              <a:rPr lang="zh-CN" altLang="en-US" sz="2400" dirty="0" smtClean="0"/>
              <a:t>、动态生成</a:t>
            </a:r>
            <a:r>
              <a:rPr lang="en-US" altLang="zh-CN" sz="2400" dirty="0" smtClean="0"/>
              <a:t>N</a:t>
            </a:r>
            <a:r>
              <a:rPr lang="zh-CN" altLang="en-US" sz="2400" dirty="0" smtClean="0"/>
              <a:t>个超链接，实现到各页面的跳转。思考：</a:t>
            </a:r>
            <a:r>
              <a:rPr lang="en-US" altLang="zh-CN" sz="2400" dirty="0" smtClean="0"/>
              <a:t>N</a:t>
            </a:r>
            <a:r>
              <a:rPr lang="zh-CN" altLang="en-US" sz="2400" dirty="0" smtClean="0"/>
              <a:t>为多少</a:t>
            </a:r>
            <a:endParaRPr lang="zh-CN" altLang="en-US" sz="2400" dirty="0"/>
          </a:p>
        </p:txBody>
      </p:sp>
    </p:spTree>
    <p:extLst>
      <p:ext uri="{BB962C8B-B14F-4D97-AF65-F5344CB8AC3E}">
        <p14:creationId xmlns:p14="http://schemas.microsoft.com/office/powerpoint/2010/main" val="2326506438"/>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字段的数据类型</a:t>
            </a:r>
          </a:p>
        </p:txBody>
      </p:sp>
      <p:sp>
        <p:nvSpPr>
          <p:cNvPr id="2" name="内容占位符 1"/>
          <p:cNvSpPr>
            <a:spLocks noGrp="1"/>
          </p:cNvSpPr>
          <p:nvPr>
            <p:ph idx="1"/>
          </p:nvPr>
        </p:nvSpPr>
        <p:spPr>
          <a:xfrm>
            <a:off x="86816" y="980729"/>
            <a:ext cx="8877672" cy="461665"/>
          </a:xfrm>
        </p:spPr>
        <p:txBody>
          <a:bodyPr/>
          <a:lstStyle/>
          <a:p>
            <a:pPr marL="0" indent="0">
              <a:spcBef>
                <a:spcPts val="0"/>
              </a:spcBef>
              <a:buNone/>
            </a:pPr>
            <a:r>
              <a:rPr lang="en-US" altLang="zh-CN" sz="2400" dirty="0" smtClean="0"/>
              <a:t>(1)</a:t>
            </a:r>
            <a:r>
              <a:rPr lang="zh-CN" altLang="en-US" sz="2400" dirty="0" smtClean="0"/>
              <a:t>整型</a:t>
            </a:r>
            <a:endParaRPr lang="zh-CN" altLang="en-US" sz="2400" dirty="0"/>
          </a:p>
        </p:txBody>
      </p:sp>
      <p:graphicFrame>
        <p:nvGraphicFramePr>
          <p:cNvPr id="5" name="表格 4"/>
          <p:cNvGraphicFramePr>
            <a:graphicFrameLocks noGrp="1"/>
          </p:cNvGraphicFramePr>
          <p:nvPr>
            <p:extLst/>
          </p:nvPr>
        </p:nvGraphicFramePr>
        <p:xfrm>
          <a:off x="0" y="1484782"/>
          <a:ext cx="9116888" cy="3600402"/>
        </p:xfrm>
        <a:graphic>
          <a:graphicData uri="http://schemas.openxmlformats.org/drawingml/2006/table">
            <a:tbl>
              <a:tblPr firstRow="1" bandRow="1">
                <a:tableStyleId>{5C22544A-7EE6-4342-B048-85BDC9FD1C3A}</a:tableStyleId>
              </a:tblPr>
              <a:tblGrid>
                <a:gridCol w="3038963"/>
                <a:gridCol w="2130241"/>
                <a:gridCol w="3947684"/>
              </a:tblGrid>
              <a:tr h="600067">
                <a:tc>
                  <a:txBody>
                    <a:bodyPr/>
                    <a:lstStyle/>
                    <a:p>
                      <a:pPr algn="ctr"/>
                      <a:r>
                        <a:rPr lang="zh-CN" altLang="en-US" sz="2400" b="1" dirty="0" smtClean="0">
                          <a:latin typeface="+mn-ea"/>
                          <a:ea typeface="+mn-ea"/>
                        </a:rPr>
                        <a:t>数据类型</a:t>
                      </a:r>
                      <a:endParaRPr lang="zh-CN" altLang="en-US" sz="2400" b="1" dirty="0">
                        <a:latin typeface="+mn-ea"/>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长度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取值范围（有符号）</a:t>
                      </a:r>
                    </a:p>
                  </a:txBody>
                  <a:tcPr anchor="ctr"/>
                </a:tc>
              </a:tr>
              <a:tr h="600067">
                <a:tc>
                  <a:txBody>
                    <a:bodyPr/>
                    <a:lstStyle/>
                    <a:p>
                      <a:pPr algn="l"/>
                      <a:r>
                        <a:rPr lang="en-US" altLang="zh-CN" sz="2400" b="1" dirty="0" err="1" smtClean="0">
                          <a:solidFill>
                            <a:srgbClr val="FF0000"/>
                          </a:solidFill>
                          <a:latin typeface="+mn-ea"/>
                          <a:ea typeface="+mn-ea"/>
                        </a:rPr>
                        <a:t>tinyint</a:t>
                      </a:r>
                      <a:r>
                        <a:rPr lang="en-US" altLang="zh-CN" sz="2400" b="1" dirty="0" smtClean="0">
                          <a:solidFill>
                            <a:srgbClr val="FF0000"/>
                          </a:solidFill>
                          <a:latin typeface="+mn-ea"/>
                          <a:ea typeface="+mn-ea"/>
                        </a:rPr>
                        <a:t>(m)</a:t>
                      </a:r>
                      <a:endParaRPr lang="zh-CN" altLang="en-US" sz="2400" b="1" dirty="0">
                        <a:solidFill>
                          <a:srgbClr val="FF0000"/>
                        </a:solidFill>
                        <a:latin typeface="+mn-ea"/>
                        <a:ea typeface="+mn-ea"/>
                      </a:endParaRPr>
                    </a:p>
                  </a:txBody>
                  <a:tcPr anchor="ctr"/>
                </a:tc>
                <a:tc>
                  <a:txBody>
                    <a:bodyPr/>
                    <a:lstStyle/>
                    <a:p>
                      <a:pPr algn="ctr"/>
                      <a:r>
                        <a:rPr lang="en-US" altLang="zh-CN" sz="2400" b="1" dirty="0" smtClean="0">
                          <a:solidFill>
                            <a:srgbClr val="003300"/>
                          </a:solidFill>
                          <a:latin typeface="+mn-ea"/>
                          <a:ea typeface="+mn-ea"/>
                        </a:rPr>
                        <a:t>1</a:t>
                      </a:r>
                      <a:r>
                        <a:rPr lang="zh-CN" altLang="en-US" sz="2400" b="1" dirty="0" smtClean="0">
                          <a:solidFill>
                            <a:srgbClr val="003300"/>
                          </a:solidFill>
                          <a:latin typeface="+mn-ea"/>
                          <a:ea typeface="+mn-ea"/>
                        </a:rPr>
                        <a:t>个字节 </a:t>
                      </a:r>
                      <a:endParaRPr lang="zh-CN" altLang="en-US" sz="2400" b="1" dirty="0">
                        <a:solidFill>
                          <a:srgbClr val="003300"/>
                        </a:solidFill>
                        <a:latin typeface="+mn-ea"/>
                        <a:ea typeface="+mn-ea"/>
                      </a:endParaRPr>
                    </a:p>
                  </a:txBody>
                  <a:tcPr anchor="ctr"/>
                </a:tc>
                <a:tc>
                  <a:txBody>
                    <a:bodyPr/>
                    <a:lstStyle/>
                    <a:p>
                      <a:r>
                        <a:rPr lang="en-US" altLang="zh-CN" sz="2400" b="1" dirty="0" smtClean="0">
                          <a:solidFill>
                            <a:srgbClr val="003300"/>
                          </a:solidFill>
                          <a:latin typeface="+mn-ea"/>
                          <a:ea typeface="+mn-ea"/>
                        </a:rPr>
                        <a:t>-128~127</a:t>
                      </a:r>
                      <a:endParaRPr lang="zh-CN" altLang="en-US" sz="2400" b="1" dirty="0">
                        <a:solidFill>
                          <a:srgbClr val="003300"/>
                        </a:solidFill>
                        <a:latin typeface="+mn-ea"/>
                        <a:ea typeface="+mn-ea"/>
                      </a:endParaRPr>
                    </a:p>
                  </a:txBody>
                  <a:tcPr anchor="ctr"/>
                </a:tc>
              </a:tr>
              <a:tr h="600067">
                <a:tc>
                  <a:txBody>
                    <a:bodyPr/>
                    <a:lstStyle/>
                    <a:p>
                      <a:pPr algn="l"/>
                      <a:r>
                        <a:rPr lang="en-US" altLang="zh-CN" sz="2400" b="1" dirty="0" err="1" smtClean="0">
                          <a:solidFill>
                            <a:srgbClr val="003300"/>
                          </a:solidFill>
                          <a:latin typeface="+mn-ea"/>
                          <a:ea typeface="+mn-ea"/>
                        </a:rPr>
                        <a:t>smallint</a:t>
                      </a:r>
                      <a:r>
                        <a:rPr lang="en-US" altLang="zh-CN" sz="2400" b="1" dirty="0" smtClean="0">
                          <a:solidFill>
                            <a:srgbClr val="003300"/>
                          </a:solidFill>
                          <a:latin typeface="+mn-ea"/>
                          <a:ea typeface="+mn-ea"/>
                        </a:rPr>
                        <a:t>(m)</a:t>
                      </a:r>
                      <a:endParaRPr lang="zh-CN" altLang="en-US" sz="2400" b="1" dirty="0">
                        <a:solidFill>
                          <a:srgbClr val="003300"/>
                        </a:solidFill>
                        <a:latin typeface="+mn-ea"/>
                        <a:ea typeface="+mn-ea"/>
                      </a:endParaRPr>
                    </a:p>
                  </a:txBody>
                  <a:tcPr anchor="ctr"/>
                </a:tc>
                <a:tc>
                  <a:txBody>
                    <a:bodyPr/>
                    <a:lstStyle/>
                    <a:p>
                      <a:pPr algn="ctr"/>
                      <a:r>
                        <a:rPr lang="en-US" altLang="zh-CN" sz="2400" b="1" dirty="0" smtClean="0">
                          <a:solidFill>
                            <a:srgbClr val="003300"/>
                          </a:solidFill>
                          <a:latin typeface="+mn-ea"/>
                          <a:ea typeface="+mn-ea"/>
                        </a:rPr>
                        <a:t>2</a:t>
                      </a:r>
                      <a:r>
                        <a:rPr lang="zh-CN" altLang="en-US" sz="2400" b="1" dirty="0" smtClean="0">
                          <a:solidFill>
                            <a:srgbClr val="003300"/>
                          </a:solidFill>
                          <a:latin typeface="+mn-ea"/>
                          <a:ea typeface="+mn-ea"/>
                        </a:rPr>
                        <a:t>个字节 </a:t>
                      </a:r>
                      <a:endParaRPr lang="zh-CN" altLang="en-US" sz="2400" b="1" dirty="0">
                        <a:solidFill>
                          <a:srgbClr val="003300"/>
                        </a:solidFill>
                        <a:latin typeface="+mn-ea"/>
                        <a:ea typeface="+mn-ea"/>
                      </a:endParaRPr>
                    </a:p>
                  </a:txBody>
                  <a:tcPr anchor="ctr"/>
                </a:tc>
                <a:tc>
                  <a:txBody>
                    <a:bodyPr/>
                    <a:lstStyle/>
                    <a:p>
                      <a:r>
                        <a:rPr lang="en-US" altLang="zh-CN" sz="2400" b="1" dirty="0" smtClean="0">
                          <a:solidFill>
                            <a:srgbClr val="003300"/>
                          </a:solidFill>
                          <a:latin typeface="+mn-ea"/>
                          <a:ea typeface="+mn-ea"/>
                        </a:rPr>
                        <a:t>-32768~32767</a:t>
                      </a:r>
                      <a:endParaRPr lang="zh-CN" altLang="en-US" sz="2400" b="1" dirty="0">
                        <a:solidFill>
                          <a:srgbClr val="003300"/>
                        </a:solidFill>
                        <a:latin typeface="+mn-ea"/>
                        <a:ea typeface="+mn-ea"/>
                      </a:endParaRPr>
                    </a:p>
                  </a:txBody>
                  <a:tcPr anchor="ctr"/>
                </a:tc>
              </a:tr>
              <a:tr h="600067">
                <a:tc>
                  <a:txBody>
                    <a:bodyPr/>
                    <a:lstStyle/>
                    <a:p>
                      <a:pPr algn="l"/>
                      <a:r>
                        <a:rPr lang="en-US" altLang="zh-CN" sz="2400" b="1" dirty="0" err="1" smtClean="0">
                          <a:solidFill>
                            <a:srgbClr val="003300"/>
                          </a:solidFill>
                          <a:latin typeface="+mn-ea"/>
                          <a:ea typeface="+mn-ea"/>
                        </a:rPr>
                        <a:t>mediumint</a:t>
                      </a:r>
                      <a:r>
                        <a:rPr lang="en-US" altLang="zh-CN" sz="2400" b="1" dirty="0" smtClean="0">
                          <a:solidFill>
                            <a:srgbClr val="003300"/>
                          </a:solidFill>
                          <a:latin typeface="+mn-ea"/>
                          <a:ea typeface="+mn-ea"/>
                        </a:rPr>
                        <a:t>(m)</a:t>
                      </a:r>
                      <a:endParaRPr lang="zh-CN" altLang="en-US" sz="2400" b="1" dirty="0">
                        <a:solidFill>
                          <a:srgbClr val="003300"/>
                        </a:solidFill>
                        <a:latin typeface="+mn-ea"/>
                        <a:ea typeface="+mn-ea"/>
                      </a:endParaRPr>
                    </a:p>
                  </a:txBody>
                  <a:tcPr anchor="ctr"/>
                </a:tc>
                <a:tc>
                  <a:txBody>
                    <a:bodyPr/>
                    <a:lstStyle/>
                    <a:p>
                      <a:pPr algn="ctr"/>
                      <a:r>
                        <a:rPr lang="en-US" altLang="zh-CN" sz="2400" b="1" dirty="0" smtClean="0">
                          <a:solidFill>
                            <a:srgbClr val="003300"/>
                          </a:solidFill>
                          <a:latin typeface="+mn-ea"/>
                          <a:ea typeface="+mn-ea"/>
                        </a:rPr>
                        <a:t>3</a:t>
                      </a:r>
                      <a:r>
                        <a:rPr lang="zh-CN" altLang="en-US" sz="2400" b="1" dirty="0" smtClean="0">
                          <a:solidFill>
                            <a:srgbClr val="003300"/>
                          </a:solidFill>
                          <a:latin typeface="+mn-ea"/>
                          <a:ea typeface="+mn-ea"/>
                        </a:rPr>
                        <a:t>个字节 </a:t>
                      </a:r>
                      <a:endParaRPr lang="zh-CN" altLang="en-US" sz="2400" b="1" dirty="0">
                        <a:solidFill>
                          <a:srgbClr val="003300"/>
                        </a:solidFill>
                        <a:latin typeface="+mn-ea"/>
                        <a:ea typeface="+mn-ea"/>
                      </a:endParaRPr>
                    </a:p>
                  </a:txBody>
                  <a:tcPr anchor="ctr"/>
                </a:tc>
                <a:tc>
                  <a:txBody>
                    <a:bodyPr/>
                    <a:lstStyle/>
                    <a:p>
                      <a:r>
                        <a:rPr lang="en-US" altLang="zh-CN" sz="2400" b="1" dirty="0" smtClean="0">
                          <a:solidFill>
                            <a:srgbClr val="003300"/>
                          </a:solidFill>
                          <a:latin typeface="+mn-ea"/>
                          <a:ea typeface="+mn-ea"/>
                        </a:rPr>
                        <a:t>-8388608~8388607</a:t>
                      </a:r>
                      <a:endParaRPr lang="zh-CN" altLang="en-US" sz="2400" b="1" dirty="0">
                        <a:solidFill>
                          <a:srgbClr val="003300"/>
                        </a:solidFill>
                        <a:latin typeface="+mn-ea"/>
                        <a:ea typeface="+mn-ea"/>
                      </a:endParaRPr>
                    </a:p>
                  </a:txBody>
                  <a:tcPr anchor="ctr"/>
                </a:tc>
              </a:tr>
              <a:tr h="600067">
                <a:tc>
                  <a:txBody>
                    <a:bodyPr/>
                    <a:lstStyle/>
                    <a:p>
                      <a:pPr algn="l"/>
                      <a:r>
                        <a:rPr lang="en-US" altLang="zh-CN" sz="2400" b="1" dirty="0" err="1" smtClean="0">
                          <a:solidFill>
                            <a:srgbClr val="FF0000"/>
                          </a:solidFill>
                          <a:latin typeface="+mn-ea"/>
                          <a:ea typeface="+mn-ea"/>
                        </a:rPr>
                        <a:t>int</a:t>
                      </a:r>
                      <a:r>
                        <a:rPr lang="en-US" altLang="zh-CN" sz="2400" b="1" dirty="0" smtClean="0">
                          <a:solidFill>
                            <a:srgbClr val="FF0000"/>
                          </a:solidFill>
                          <a:latin typeface="+mn-ea"/>
                          <a:ea typeface="+mn-ea"/>
                        </a:rPr>
                        <a:t>(m)</a:t>
                      </a:r>
                      <a:endParaRPr lang="zh-CN" altLang="en-US" sz="2400" b="1" dirty="0">
                        <a:solidFill>
                          <a:srgbClr val="FF0000"/>
                        </a:solidFill>
                        <a:latin typeface="+mn-ea"/>
                        <a:ea typeface="+mn-ea"/>
                      </a:endParaRPr>
                    </a:p>
                  </a:txBody>
                  <a:tcPr anchor="ctr"/>
                </a:tc>
                <a:tc>
                  <a:txBody>
                    <a:bodyPr/>
                    <a:lstStyle/>
                    <a:p>
                      <a:pPr algn="ctr"/>
                      <a:r>
                        <a:rPr lang="en-US" altLang="zh-CN" sz="2400" b="1" dirty="0" smtClean="0">
                          <a:solidFill>
                            <a:srgbClr val="003300"/>
                          </a:solidFill>
                          <a:latin typeface="+mn-ea"/>
                          <a:ea typeface="+mn-ea"/>
                        </a:rPr>
                        <a:t>4</a:t>
                      </a:r>
                      <a:r>
                        <a:rPr lang="zh-CN" altLang="en-US" sz="2400" b="1" dirty="0" smtClean="0">
                          <a:solidFill>
                            <a:srgbClr val="003300"/>
                          </a:solidFill>
                          <a:latin typeface="+mn-ea"/>
                          <a:ea typeface="+mn-ea"/>
                        </a:rPr>
                        <a:t>个字节 </a:t>
                      </a:r>
                      <a:endParaRPr lang="zh-CN" altLang="en-US" sz="2400" b="1" dirty="0">
                        <a:solidFill>
                          <a:srgbClr val="003300"/>
                        </a:solidFill>
                        <a:latin typeface="+mn-ea"/>
                        <a:ea typeface="+mn-ea"/>
                      </a:endParaRPr>
                    </a:p>
                  </a:txBody>
                  <a:tcPr anchor="ctr"/>
                </a:tc>
                <a:tc>
                  <a:txBody>
                    <a:bodyPr/>
                    <a:lstStyle/>
                    <a:p>
                      <a:r>
                        <a:rPr lang="en-US" altLang="zh-CN" sz="2400" b="1" dirty="0" smtClean="0">
                          <a:solidFill>
                            <a:srgbClr val="003300"/>
                          </a:solidFill>
                          <a:latin typeface="+mn-ea"/>
                          <a:ea typeface="+mn-ea"/>
                        </a:rPr>
                        <a:t>-2147483648~2147483647</a:t>
                      </a:r>
                      <a:endParaRPr lang="zh-CN" altLang="en-US" sz="2400" b="1" dirty="0">
                        <a:solidFill>
                          <a:srgbClr val="003300"/>
                        </a:solidFill>
                        <a:latin typeface="+mn-ea"/>
                        <a:ea typeface="+mn-ea"/>
                      </a:endParaRPr>
                    </a:p>
                  </a:txBody>
                  <a:tcPr anchor="ctr"/>
                </a:tc>
              </a:tr>
              <a:tr h="600067">
                <a:tc>
                  <a:txBody>
                    <a:bodyPr/>
                    <a:lstStyle/>
                    <a:p>
                      <a:pPr algn="l"/>
                      <a:r>
                        <a:rPr lang="en-US" altLang="zh-CN" sz="2400" b="1" dirty="0" err="1" smtClean="0">
                          <a:solidFill>
                            <a:srgbClr val="003300"/>
                          </a:solidFill>
                          <a:latin typeface="+mn-ea"/>
                          <a:ea typeface="+mn-ea"/>
                        </a:rPr>
                        <a:t>bigint</a:t>
                      </a:r>
                      <a:r>
                        <a:rPr lang="en-US" altLang="zh-CN" sz="2400" b="1" dirty="0" smtClean="0">
                          <a:solidFill>
                            <a:srgbClr val="003300"/>
                          </a:solidFill>
                          <a:latin typeface="+mn-ea"/>
                          <a:ea typeface="+mn-ea"/>
                        </a:rPr>
                        <a:t>(m)</a:t>
                      </a:r>
                      <a:endParaRPr lang="zh-CN" altLang="en-US" sz="2400" b="1" dirty="0">
                        <a:solidFill>
                          <a:srgbClr val="003300"/>
                        </a:solidFill>
                        <a:latin typeface="+mn-ea"/>
                        <a:ea typeface="+mn-ea"/>
                      </a:endParaRPr>
                    </a:p>
                  </a:txBody>
                  <a:tcPr anchor="ctr"/>
                </a:tc>
                <a:tc>
                  <a:txBody>
                    <a:bodyPr/>
                    <a:lstStyle/>
                    <a:p>
                      <a:pPr algn="ctr"/>
                      <a:r>
                        <a:rPr lang="en-US" altLang="zh-CN" sz="2400" b="1" dirty="0" smtClean="0">
                          <a:solidFill>
                            <a:srgbClr val="003300"/>
                          </a:solidFill>
                          <a:latin typeface="+mn-ea"/>
                          <a:ea typeface="+mn-ea"/>
                        </a:rPr>
                        <a:t>8</a:t>
                      </a:r>
                      <a:r>
                        <a:rPr lang="zh-CN" altLang="en-US" sz="2400" b="1" dirty="0" smtClean="0">
                          <a:solidFill>
                            <a:srgbClr val="003300"/>
                          </a:solidFill>
                          <a:latin typeface="+mn-ea"/>
                          <a:ea typeface="+mn-ea"/>
                        </a:rPr>
                        <a:t>个字节 </a:t>
                      </a:r>
                      <a:endParaRPr lang="zh-CN" altLang="en-US" sz="2400" b="1" dirty="0">
                        <a:solidFill>
                          <a:srgbClr val="003300"/>
                        </a:solidFill>
                        <a:latin typeface="+mn-ea"/>
                        <a:ea typeface="+mn-ea"/>
                      </a:endParaRPr>
                    </a:p>
                  </a:txBody>
                  <a:tcPr anchor="ctr"/>
                </a:tc>
                <a:tc>
                  <a:txBody>
                    <a:bodyPr/>
                    <a:lstStyle/>
                    <a:p>
                      <a:r>
                        <a:rPr lang="en-US" altLang="zh-CN" sz="2400" b="1" dirty="0" smtClean="0">
                          <a:solidFill>
                            <a:srgbClr val="003300"/>
                          </a:solidFill>
                          <a:latin typeface="+mn-ea"/>
                          <a:ea typeface="+mn-ea"/>
                        </a:rPr>
                        <a:t>+-9.22*10</a:t>
                      </a:r>
                      <a:r>
                        <a:rPr lang="zh-CN" altLang="en-US" sz="2400" b="1" dirty="0" smtClean="0">
                          <a:solidFill>
                            <a:srgbClr val="003300"/>
                          </a:solidFill>
                          <a:latin typeface="+mn-ea"/>
                          <a:ea typeface="+mn-ea"/>
                        </a:rPr>
                        <a:t>的</a:t>
                      </a:r>
                      <a:r>
                        <a:rPr lang="en-US" altLang="zh-CN" sz="2400" b="1" dirty="0" smtClean="0">
                          <a:solidFill>
                            <a:srgbClr val="003300"/>
                          </a:solidFill>
                          <a:latin typeface="+mn-ea"/>
                          <a:ea typeface="+mn-ea"/>
                        </a:rPr>
                        <a:t>18</a:t>
                      </a:r>
                      <a:r>
                        <a:rPr lang="zh-CN" altLang="en-US" sz="2400" b="1" dirty="0" smtClean="0">
                          <a:solidFill>
                            <a:srgbClr val="003300"/>
                          </a:solidFill>
                          <a:latin typeface="+mn-ea"/>
                          <a:ea typeface="+mn-ea"/>
                        </a:rPr>
                        <a:t>次方</a:t>
                      </a:r>
                      <a:endParaRPr lang="zh-CN" altLang="en-US" sz="2400" b="1" dirty="0">
                        <a:solidFill>
                          <a:srgbClr val="003300"/>
                        </a:solidFill>
                        <a:latin typeface="+mn-ea"/>
                        <a:ea typeface="+mn-ea"/>
                      </a:endParaRPr>
                    </a:p>
                  </a:txBody>
                  <a:tcPr anchor="ctr"/>
                </a:tc>
              </a:tr>
            </a:tbl>
          </a:graphicData>
        </a:graphic>
      </p:graphicFrame>
    </p:spTree>
    <p:extLst>
      <p:ext uri="{BB962C8B-B14F-4D97-AF65-F5344CB8AC3E}">
        <p14:creationId xmlns:p14="http://schemas.microsoft.com/office/powerpoint/2010/main" val="1093835766"/>
      </p:ext>
    </p:extLst>
  </p:cSld>
  <p:clrMapOvr>
    <a:masterClrMapping/>
  </p:clrMapOvr>
  <p:transition spd="slow">
    <p:randomBar dir="ver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a:t>4</a:t>
            </a:r>
            <a:r>
              <a:rPr lang="zh-CN" altLang="en-US" dirty="0" smtClean="0"/>
              <a:t>、</a:t>
            </a:r>
            <a:r>
              <a:rPr lang="zh-CN" altLang="en-US" dirty="0"/>
              <a:t>连接池技术</a:t>
            </a:r>
          </a:p>
        </p:txBody>
      </p:sp>
      <p:graphicFrame>
        <p:nvGraphicFramePr>
          <p:cNvPr id="2" name="图示 1"/>
          <p:cNvGraphicFramePr/>
          <p:nvPr>
            <p:extLst/>
          </p:nvPr>
        </p:nvGraphicFramePr>
        <p:xfrm>
          <a:off x="86816" y="980728"/>
          <a:ext cx="8949680" cy="4392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8670616"/>
      </p:ext>
    </p:extLst>
  </p:cSld>
  <p:clrMapOvr>
    <a:masterClrMapping/>
  </p:clrMapOvr>
  <p:transition spd="slow">
    <p:randomBar dir="vert"/>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连接池原理</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62659" y="992059"/>
            <a:ext cx="9018681" cy="5167308"/>
          </a:xfrm>
          <a:prstGeom prst="rect">
            <a:avLst/>
          </a:prstGeom>
        </p:spPr>
      </p:pic>
    </p:spTree>
    <p:extLst>
      <p:ext uri="{BB962C8B-B14F-4D97-AF65-F5344CB8AC3E}">
        <p14:creationId xmlns:p14="http://schemas.microsoft.com/office/powerpoint/2010/main" val="1237790542"/>
      </p:ext>
    </p:extLst>
  </p:cSld>
  <p:clrMapOvr>
    <a:masterClrMapping/>
  </p:clrMapOvr>
  <p:transition spd="slow">
    <p:randomBar dir="ver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t>DBCP</a:t>
            </a:r>
            <a:r>
              <a:rPr lang="zh-CN" altLang="en-US" dirty="0" smtClean="0"/>
              <a:t>连接</a:t>
            </a:r>
            <a:r>
              <a:rPr lang="zh-CN" altLang="en-US" dirty="0"/>
              <a:t>池原理</a:t>
            </a:r>
          </a:p>
        </p:txBody>
      </p:sp>
      <p:grpSp>
        <p:nvGrpSpPr>
          <p:cNvPr id="36" name="组合 35"/>
          <p:cNvGrpSpPr/>
          <p:nvPr/>
        </p:nvGrpSpPr>
        <p:grpSpPr>
          <a:xfrm>
            <a:off x="216024" y="1124744"/>
            <a:ext cx="8676456" cy="4968552"/>
            <a:chOff x="216024" y="1412776"/>
            <a:chExt cx="8676456" cy="4968552"/>
          </a:xfrm>
          <a:solidFill>
            <a:schemeClr val="accent3">
              <a:lumMod val="50000"/>
            </a:schemeClr>
          </a:solidFill>
        </p:grpSpPr>
        <p:sp>
          <p:nvSpPr>
            <p:cNvPr id="2" name="流程图: 磁盘 1"/>
            <p:cNvSpPr/>
            <p:nvPr/>
          </p:nvSpPr>
          <p:spPr>
            <a:xfrm>
              <a:off x="7272808" y="4149080"/>
              <a:ext cx="1440160" cy="2232248"/>
            </a:xfrm>
            <a:prstGeom prst="flowChartMagneticDisk">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DB</a:t>
              </a:r>
              <a:endParaRPr lang="zh-CN" altLang="en-US" b="1" dirty="0"/>
            </a:p>
          </p:txBody>
        </p:sp>
        <p:sp>
          <p:nvSpPr>
            <p:cNvPr id="3" name="流程图: 直接访问存储器 2"/>
            <p:cNvSpPr/>
            <p:nvPr/>
          </p:nvSpPr>
          <p:spPr>
            <a:xfrm>
              <a:off x="4488389" y="4122077"/>
              <a:ext cx="1584176" cy="1008112"/>
            </a:xfrm>
            <a:prstGeom prst="flowChartMagneticDrum">
              <a:avLst/>
            </a:prstGeom>
            <a:solidFill>
              <a:schemeClr val="accent1"/>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DAO</a:t>
              </a:r>
              <a:endParaRPr lang="zh-CN" altLang="en-US" b="1" dirty="0"/>
            </a:p>
          </p:txBody>
        </p:sp>
        <p:sp>
          <p:nvSpPr>
            <p:cNvPr id="4" name="流程图: 过程 3"/>
            <p:cNvSpPr/>
            <p:nvPr/>
          </p:nvSpPr>
          <p:spPr>
            <a:xfrm>
              <a:off x="2808312" y="1412776"/>
              <a:ext cx="6084168" cy="1800200"/>
            </a:xfrm>
            <a:prstGeom prst="flowChartProcess">
              <a:avLst/>
            </a:prstGeom>
            <a:grpFill/>
            <a:ln w="76200" cmpd="dbl">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p>
            <a:p>
              <a:pPr algn="ctr"/>
              <a:endParaRPr lang="en-US" altLang="zh-CN" b="1" dirty="0"/>
            </a:p>
            <a:p>
              <a:pPr algn="ctr"/>
              <a:r>
                <a:rPr lang="en-US" altLang="zh-CN" b="1" dirty="0" smtClean="0"/>
                <a:t>DBCP</a:t>
              </a:r>
              <a:endParaRPr lang="zh-CN" altLang="en-US" b="1" dirty="0"/>
            </a:p>
          </p:txBody>
        </p:sp>
        <p:sp>
          <p:nvSpPr>
            <p:cNvPr id="5" name="椭圆 4"/>
            <p:cNvSpPr/>
            <p:nvPr/>
          </p:nvSpPr>
          <p:spPr>
            <a:xfrm>
              <a:off x="2915816" y="1484784"/>
              <a:ext cx="1893354" cy="720080"/>
            </a:xfrm>
            <a:prstGeom prst="ellipse">
              <a:avLst/>
            </a:prstGeom>
            <a:solidFill>
              <a:schemeClr val="accent1"/>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Connection</a:t>
              </a:r>
              <a:endParaRPr lang="zh-CN" altLang="en-US" b="1" dirty="0">
                <a:solidFill>
                  <a:schemeClr val="bg1"/>
                </a:solidFill>
              </a:endParaRPr>
            </a:p>
          </p:txBody>
        </p:sp>
        <p:sp>
          <p:nvSpPr>
            <p:cNvPr id="8" name="椭圆 7"/>
            <p:cNvSpPr/>
            <p:nvPr/>
          </p:nvSpPr>
          <p:spPr>
            <a:xfrm>
              <a:off x="4860032" y="1484784"/>
              <a:ext cx="1893354" cy="720080"/>
            </a:xfrm>
            <a:prstGeom prst="ellipse">
              <a:avLst/>
            </a:prstGeom>
            <a:solidFill>
              <a:schemeClr val="accent1"/>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Connection</a:t>
              </a:r>
              <a:endParaRPr lang="zh-CN" altLang="en-US" b="1" dirty="0">
                <a:solidFill>
                  <a:schemeClr val="bg1"/>
                </a:solidFill>
              </a:endParaRPr>
            </a:p>
          </p:txBody>
        </p:sp>
        <p:sp>
          <p:nvSpPr>
            <p:cNvPr id="9" name="椭圆 8"/>
            <p:cNvSpPr/>
            <p:nvPr/>
          </p:nvSpPr>
          <p:spPr>
            <a:xfrm>
              <a:off x="6823298" y="1484784"/>
              <a:ext cx="1893354" cy="720080"/>
            </a:xfrm>
            <a:prstGeom prst="ellipse">
              <a:avLst/>
            </a:prstGeom>
            <a:solidFill>
              <a:schemeClr val="accent1"/>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Connection</a:t>
              </a:r>
              <a:endParaRPr lang="zh-CN" altLang="en-US" b="1" dirty="0">
                <a:solidFill>
                  <a:schemeClr val="bg1"/>
                </a:solidFill>
              </a:endParaRPr>
            </a:p>
          </p:txBody>
        </p:sp>
        <p:sp>
          <p:nvSpPr>
            <p:cNvPr id="10" name="椭圆 9"/>
            <p:cNvSpPr/>
            <p:nvPr/>
          </p:nvSpPr>
          <p:spPr>
            <a:xfrm>
              <a:off x="2915816" y="2348880"/>
              <a:ext cx="1893354" cy="720080"/>
            </a:xfrm>
            <a:prstGeom prst="ellipse">
              <a:avLst/>
            </a:prstGeom>
            <a:solidFill>
              <a:schemeClr val="accent1"/>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Connection</a:t>
              </a:r>
              <a:endParaRPr lang="zh-CN" altLang="en-US" b="1" dirty="0">
                <a:solidFill>
                  <a:schemeClr val="bg1"/>
                </a:solidFill>
              </a:endParaRPr>
            </a:p>
          </p:txBody>
        </p:sp>
        <p:sp>
          <p:nvSpPr>
            <p:cNvPr id="11" name="椭圆 10"/>
            <p:cNvSpPr/>
            <p:nvPr/>
          </p:nvSpPr>
          <p:spPr>
            <a:xfrm>
              <a:off x="6855110" y="2348880"/>
              <a:ext cx="1893354" cy="720080"/>
            </a:xfrm>
            <a:prstGeom prst="ellipse">
              <a:avLst/>
            </a:prstGeom>
            <a:solidFill>
              <a:schemeClr val="accent1"/>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Connection</a:t>
              </a:r>
              <a:endParaRPr lang="zh-CN" altLang="en-US" b="1" dirty="0">
                <a:solidFill>
                  <a:schemeClr val="bg1"/>
                </a:solidFill>
              </a:endParaRPr>
            </a:p>
          </p:txBody>
        </p:sp>
        <p:sp>
          <p:nvSpPr>
            <p:cNvPr id="6" name="单圆角矩形 5"/>
            <p:cNvSpPr/>
            <p:nvPr/>
          </p:nvSpPr>
          <p:spPr>
            <a:xfrm>
              <a:off x="2016224" y="3672027"/>
              <a:ext cx="1512168" cy="2070230"/>
            </a:xfrm>
            <a:prstGeom prst="round1Rect">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Servlet</a:t>
              </a:r>
              <a:endParaRPr lang="zh-CN" altLang="en-US" b="1" dirty="0"/>
            </a:p>
          </p:txBody>
        </p:sp>
        <p:sp>
          <p:nvSpPr>
            <p:cNvPr id="14" name="椭圆 13"/>
            <p:cNvSpPr/>
            <p:nvPr/>
          </p:nvSpPr>
          <p:spPr>
            <a:xfrm>
              <a:off x="216024" y="3392996"/>
              <a:ext cx="1008112" cy="900100"/>
            </a:xfrm>
            <a:prstGeom prst="ellipse">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User</a:t>
              </a:r>
              <a:endParaRPr lang="zh-CN" altLang="en-US" b="1" dirty="0"/>
            </a:p>
          </p:txBody>
        </p:sp>
        <p:sp>
          <p:nvSpPr>
            <p:cNvPr id="15" name="椭圆 14"/>
            <p:cNvSpPr/>
            <p:nvPr/>
          </p:nvSpPr>
          <p:spPr>
            <a:xfrm>
              <a:off x="216024" y="4329100"/>
              <a:ext cx="1008112" cy="900100"/>
            </a:xfrm>
            <a:prstGeom prst="ellipse">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User</a:t>
              </a:r>
              <a:endParaRPr lang="zh-CN" altLang="en-US" b="1" dirty="0"/>
            </a:p>
          </p:txBody>
        </p:sp>
        <p:sp>
          <p:nvSpPr>
            <p:cNvPr id="16" name="椭圆 15"/>
            <p:cNvSpPr/>
            <p:nvPr/>
          </p:nvSpPr>
          <p:spPr>
            <a:xfrm>
              <a:off x="216024" y="5267300"/>
              <a:ext cx="1008112" cy="900100"/>
            </a:xfrm>
            <a:prstGeom prst="ellipse">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User</a:t>
              </a:r>
              <a:endParaRPr lang="zh-CN" altLang="en-US" b="1" dirty="0"/>
            </a:p>
          </p:txBody>
        </p:sp>
        <p:cxnSp>
          <p:nvCxnSpPr>
            <p:cNvPr id="18" name="直接箭头连接符 17"/>
            <p:cNvCxnSpPr>
              <a:stCxn id="14" idx="6"/>
            </p:cNvCxnSpPr>
            <p:nvPr/>
          </p:nvCxnSpPr>
          <p:spPr>
            <a:xfrm>
              <a:off x="1224136" y="3843046"/>
              <a:ext cx="792088" cy="450050"/>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6"/>
            </p:cNvCxnSpPr>
            <p:nvPr/>
          </p:nvCxnSpPr>
          <p:spPr>
            <a:xfrm>
              <a:off x="1224136" y="4779150"/>
              <a:ext cx="792088" cy="18002"/>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6"/>
            </p:cNvCxnSpPr>
            <p:nvPr/>
          </p:nvCxnSpPr>
          <p:spPr>
            <a:xfrm flipV="1">
              <a:off x="1224136" y="5267300"/>
              <a:ext cx="792088" cy="450050"/>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528392" y="4285996"/>
              <a:ext cx="946677" cy="0"/>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3528392" y="4509120"/>
              <a:ext cx="946677" cy="0"/>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528392" y="4718044"/>
              <a:ext cx="946677" cy="0"/>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528392" y="4941168"/>
              <a:ext cx="946677" cy="0"/>
            </a:xfrm>
            <a:prstGeom prst="straightConnector1">
              <a:avLst/>
            </a:prstGeom>
            <a:grpFill/>
            <a:ln>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26" name="左右箭头 25"/>
            <p:cNvSpPr/>
            <p:nvPr/>
          </p:nvSpPr>
          <p:spPr>
            <a:xfrm>
              <a:off x="6264696" y="4460565"/>
              <a:ext cx="842950" cy="480095"/>
            </a:xfrm>
            <a:prstGeom prst="leftRightArrow">
              <a:avLst/>
            </a:prstGeom>
            <a:grp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31" name="直接箭头连接符 30"/>
            <p:cNvCxnSpPr/>
            <p:nvPr/>
          </p:nvCxnSpPr>
          <p:spPr>
            <a:xfrm>
              <a:off x="5280477" y="3212976"/>
              <a:ext cx="0" cy="909101"/>
            </a:xfrm>
            <a:prstGeom prst="straightConnector1">
              <a:avLst/>
            </a:prstGeom>
            <a:grpFill/>
            <a:ln>
              <a:solidFill>
                <a:srgbClr val="0033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7974954" y="3212976"/>
              <a:ext cx="0" cy="909101"/>
            </a:xfrm>
            <a:prstGeom prst="straightConnector1">
              <a:avLst/>
            </a:prstGeom>
            <a:grpFill/>
            <a:ln>
              <a:solidFill>
                <a:srgbClr val="0033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12160" y="5013176"/>
              <a:ext cx="1200243" cy="1200329"/>
            </a:xfrm>
            <a:prstGeom prst="rect">
              <a:avLst/>
            </a:prstGeom>
            <a:grpFill/>
            <a:ln>
              <a:solidFill>
                <a:srgbClr val="003300"/>
              </a:solidFill>
            </a:ln>
          </p:spPr>
          <p:txBody>
            <a:bodyPr wrap="square" rtlCol="0">
              <a:spAutoFit/>
            </a:bodyPr>
            <a:lstStyle/>
            <a:p>
              <a:pPr algn="ctr"/>
              <a:r>
                <a:rPr lang="zh-CN" altLang="en-US" b="1" dirty="0" smtClean="0">
                  <a:solidFill>
                    <a:schemeClr val="bg1"/>
                  </a:solidFill>
                  <a:latin typeface="+mn-ea"/>
                  <a:ea typeface="+mn-ea"/>
                </a:rPr>
                <a:t>用从连接池获得的连接与数据库通信</a:t>
              </a:r>
              <a:endParaRPr lang="zh-CN" altLang="en-US" b="1" dirty="0">
                <a:solidFill>
                  <a:schemeClr val="bg1"/>
                </a:solidFill>
                <a:latin typeface="+mn-ea"/>
                <a:ea typeface="+mn-ea"/>
              </a:endParaRPr>
            </a:p>
          </p:txBody>
        </p:sp>
      </p:grpSp>
    </p:spTree>
    <p:extLst>
      <p:ext uri="{BB962C8B-B14F-4D97-AF65-F5344CB8AC3E}">
        <p14:creationId xmlns:p14="http://schemas.microsoft.com/office/powerpoint/2010/main" val="3875656398"/>
      </p:ext>
    </p:extLst>
  </p:cSld>
  <p:clrMapOvr>
    <a:masterClrMapping/>
  </p:clrMapOvr>
  <p:transition spd="slow">
    <p:randomBar dir="ver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nvPr>
        </p:nvGraphicFramePr>
        <p:xfrm>
          <a:off x="72008" y="980728"/>
          <a:ext cx="8964488" cy="4322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标题 3"/>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t>具体实施办法</a:t>
            </a:r>
          </a:p>
        </p:txBody>
      </p:sp>
      <p:sp>
        <p:nvSpPr>
          <p:cNvPr id="5" name="圆角矩形 4"/>
          <p:cNvSpPr/>
          <p:nvPr/>
        </p:nvSpPr>
        <p:spPr>
          <a:xfrm>
            <a:off x="1540818" y="4581128"/>
            <a:ext cx="7560840" cy="1554681"/>
          </a:xfrm>
          <a:prstGeom prst="roundRect">
            <a:avLst/>
          </a:prstGeom>
          <a:solidFill>
            <a:schemeClr val="tx1"/>
          </a:solidFill>
        </p:spPr>
        <p:txBody>
          <a:bodyPr wrap="square" rtlCol="0">
            <a:spAutoFit/>
          </a:bodyPr>
          <a:lstStyle/>
          <a:p>
            <a:pPr algn="just">
              <a:lnSpc>
                <a:spcPct val="150000"/>
              </a:lnSpc>
            </a:pPr>
            <a:r>
              <a:rPr lang="zh-CN" altLang="en-US" sz="2000" dirty="0">
                <a:solidFill>
                  <a:schemeClr val="bg1"/>
                </a:solidFill>
                <a:latin typeface="+mn-ea"/>
                <a:ea typeface="+mn-ea"/>
              </a:rPr>
              <a:t>值得注意的是：每次用完</a:t>
            </a:r>
            <a:r>
              <a:rPr lang="en-US" altLang="zh-CN" sz="2000" dirty="0">
                <a:solidFill>
                  <a:schemeClr val="bg1"/>
                </a:solidFill>
                <a:latin typeface="+mn-ea"/>
                <a:ea typeface="+mn-ea"/>
              </a:rPr>
              <a:t>connection</a:t>
            </a:r>
            <a:r>
              <a:rPr lang="zh-CN" altLang="en-US" sz="2000" dirty="0">
                <a:solidFill>
                  <a:schemeClr val="bg1"/>
                </a:solidFill>
                <a:latin typeface="+mn-ea"/>
                <a:ea typeface="+mn-ea"/>
              </a:rPr>
              <a:t>时，要及时调用</a:t>
            </a:r>
            <a:r>
              <a:rPr lang="en-US" altLang="zh-CN" sz="2000" dirty="0">
                <a:solidFill>
                  <a:schemeClr val="bg1"/>
                </a:solidFill>
                <a:latin typeface="+mn-ea"/>
                <a:ea typeface="+mn-ea"/>
              </a:rPr>
              <a:t>Connection</a:t>
            </a:r>
            <a:r>
              <a:rPr lang="zh-CN" altLang="en-US" sz="2000" dirty="0">
                <a:solidFill>
                  <a:schemeClr val="bg1"/>
                </a:solidFill>
                <a:latin typeface="+mn-ea"/>
                <a:ea typeface="+mn-ea"/>
              </a:rPr>
              <a:t>对象的</a:t>
            </a:r>
            <a:r>
              <a:rPr lang="en-US" altLang="zh-CN" sz="2000" dirty="0">
                <a:solidFill>
                  <a:schemeClr val="bg1"/>
                </a:solidFill>
                <a:latin typeface="+mn-ea"/>
                <a:ea typeface="+mn-ea"/>
              </a:rPr>
              <a:t>Close()</a:t>
            </a:r>
            <a:r>
              <a:rPr lang="zh-CN" altLang="en-US" sz="2000" dirty="0">
                <a:solidFill>
                  <a:schemeClr val="bg1"/>
                </a:solidFill>
                <a:latin typeface="+mn-ea"/>
                <a:ea typeface="+mn-ea"/>
              </a:rPr>
              <a:t>或</a:t>
            </a:r>
            <a:r>
              <a:rPr lang="en-US" altLang="zh-CN" sz="2000" dirty="0">
                <a:solidFill>
                  <a:schemeClr val="bg1"/>
                </a:solidFill>
                <a:latin typeface="+mn-ea"/>
                <a:ea typeface="+mn-ea"/>
              </a:rPr>
              <a:t>Dispose()</a:t>
            </a:r>
            <a:r>
              <a:rPr lang="zh-CN" altLang="en-US" sz="2000" dirty="0">
                <a:solidFill>
                  <a:schemeClr val="bg1"/>
                </a:solidFill>
                <a:latin typeface="+mn-ea"/>
                <a:ea typeface="+mn-ea"/>
              </a:rPr>
              <a:t>来显式关闭连接以便连接能及时返回连接池；若隐式关闭，则连接有可能不会添加或返回连接池</a:t>
            </a:r>
          </a:p>
        </p:txBody>
      </p:sp>
    </p:spTree>
    <p:extLst>
      <p:ext uri="{BB962C8B-B14F-4D97-AF65-F5344CB8AC3E}">
        <p14:creationId xmlns:p14="http://schemas.microsoft.com/office/powerpoint/2010/main" val="31989943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连接池中连接的释放与使用原则</a:t>
            </a:r>
            <a:endParaRPr lang="zh-CN" altLang="en-US" dirty="0"/>
          </a:p>
        </p:txBody>
      </p:sp>
      <p:sp>
        <p:nvSpPr>
          <p:cNvPr id="3" name="内容占位符 2"/>
          <p:cNvSpPr>
            <a:spLocks noGrp="1"/>
          </p:cNvSpPr>
          <p:nvPr>
            <p:ph idx="1"/>
          </p:nvPr>
        </p:nvSpPr>
        <p:spPr>
          <a:xfrm>
            <a:off x="86816" y="980728"/>
            <a:ext cx="8949680" cy="3440942"/>
          </a:xfrm>
        </p:spPr>
        <p:txBody>
          <a:bodyPr/>
          <a:lstStyle/>
          <a:p>
            <a:r>
              <a:rPr lang="zh-CN" altLang="en-US" dirty="0" smtClean="0"/>
              <a:t>应用启动时，创建初始化数目的连接</a:t>
            </a:r>
            <a:endParaRPr lang="en-US" altLang="zh-CN" dirty="0" smtClean="0"/>
          </a:p>
          <a:p>
            <a:r>
              <a:rPr lang="zh-CN" altLang="en-US" dirty="0" smtClean="0"/>
              <a:t>当申请时无连接可用或者达到指定的最小连接数，按增量参数值创建新的连接</a:t>
            </a:r>
            <a:endParaRPr lang="en-US" altLang="zh-CN" dirty="0" smtClean="0"/>
          </a:p>
          <a:p>
            <a:r>
              <a:rPr lang="zh-CN" altLang="en-US" dirty="0" smtClean="0"/>
              <a:t>为确保连接池中最小的连接数的策略</a:t>
            </a:r>
            <a:endParaRPr lang="en-US" altLang="zh-CN" dirty="0" smtClean="0"/>
          </a:p>
          <a:p>
            <a:pPr marL="0" indent="0">
              <a:buNone/>
            </a:pPr>
            <a:r>
              <a:rPr lang="en-US" altLang="zh-CN" dirty="0" smtClean="0"/>
              <a:t>     </a:t>
            </a:r>
            <a:r>
              <a:rPr lang="zh-CN" altLang="en-US" dirty="0" smtClean="0"/>
              <a:t>动态检查    静态检查</a:t>
            </a:r>
            <a:endParaRPr lang="en-US" altLang="zh-CN" dirty="0" smtClean="0"/>
          </a:p>
          <a:p>
            <a:pPr>
              <a:buFont typeface="Arial" panose="020B0604020202020204" pitchFamily="34" charset="0"/>
              <a:buChar char="•"/>
            </a:pPr>
            <a:r>
              <a:rPr lang="zh-CN" altLang="en-US" dirty="0" smtClean="0"/>
              <a:t>按需分配，用完归还，超时归还</a:t>
            </a:r>
            <a:endParaRPr lang="zh-CN" altLang="en-US" dirty="0"/>
          </a:p>
        </p:txBody>
      </p:sp>
    </p:spTree>
    <p:extLst>
      <p:ext uri="{BB962C8B-B14F-4D97-AF65-F5344CB8AC3E}">
        <p14:creationId xmlns:p14="http://schemas.microsoft.com/office/powerpoint/2010/main" val="665114221"/>
      </p:ext>
    </p:extLst>
  </p:cSld>
  <p:clrMapOvr>
    <a:masterClrMapping/>
  </p:clrMapOvr>
  <p:transition spd="slow">
    <p:randomBar dir="vert"/>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nvPr>
        </p:nvGraphicFramePr>
        <p:xfrm>
          <a:off x="0" y="980728"/>
          <a:ext cx="9144000"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标题 3"/>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endParaRPr lang="zh-CN" altLang="en-US"/>
          </a:p>
        </p:txBody>
      </p:sp>
    </p:spTree>
    <p:extLst>
      <p:ext uri="{BB962C8B-B14F-4D97-AF65-F5344CB8AC3E}">
        <p14:creationId xmlns:p14="http://schemas.microsoft.com/office/powerpoint/2010/main" val="3431719478"/>
      </p:ext>
    </p:extLst>
  </p:cSld>
  <p:clrMapOvr>
    <a:masterClrMapping/>
  </p:clrMapOvr>
  <p:transition spd="slow">
    <p:randomBar dir="vert"/>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数据库连接池的主要操作</a:t>
            </a:r>
          </a:p>
        </p:txBody>
      </p:sp>
      <p:sp>
        <p:nvSpPr>
          <p:cNvPr id="3" name="内容占位符 2"/>
          <p:cNvSpPr>
            <a:spLocks noGrp="1"/>
          </p:cNvSpPr>
          <p:nvPr>
            <p:ph idx="1"/>
          </p:nvPr>
        </p:nvSpPr>
        <p:spPr>
          <a:xfrm>
            <a:off x="86816" y="980728"/>
            <a:ext cx="8949680" cy="6211957"/>
          </a:xfrm>
        </p:spPr>
        <p:txBody>
          <a:bodyPr/>
          <a:lstStyle/>
          <a:p>
            <a:pPr marL="0" indent="0">
              <a:lnSpc>
                <a:spcPts val="5000"/>
              </a:lnSpc>
              <a:spcBef>
                <a:spcPts val="10000"/>
              </a:spcBef>
              <a:spcAft>
                <a:spcPts val="3000"/>
              </a:spcAft>
              <a:buNone/>
            </a:pPr>
            <a:r>
              <a:rPr lang="zh-CN" altLang="en-US" b="0" dirty="0" smtClean="0">
                <a:solidFill>
                  <a:srgbClr val="7030A0"/>
                </a:solidFill>
              </a:rPr>
              <a:t>（</a:t>
            </a:r>
            <a:r>
              <a:rPr lang="en-US" altLang="zh-CN" dirty="0">
                <a:solidFill>
                  <a:srgbClr val="7030A0"/>
                </a:solidFill>
                <a:latin typeface="仿宋" panose="02010609060101010101" pitchFamily="49" charset="-122"/>
                <a:ea typeface="仿宋" panose="02010609060101010101" pitchFamily="49" charset="-122"/>
              </a:rPr>
              <a:t>1</a:t>
            </a:r>
            <a:r>
              <a:rPr lang="zh-CN" altLang="en-US" dirty="0">
                <a:solidFill>
                  <a:srgbClr val="7030A0"/>
                </a:solidFill>
                <a:latin typeface="仿宋" panose="02010609060101010101" pitchFamily="49" charset="-122"/>
                <a:ea typeface="仿宋" panose="02010609060101010101" pitchFamily="49" charset="-122"/>
              </a:rPr>
              <a:t>）建立数据库连接池对象（服务器启动）</a:t>
            </a:r>
            <a:r>
              <a:rPr lang="zh-CN" altLang="en-US" dirty="0" smtClean="0">
                <a:solidFill>
                  <a:srgbClr val="7030A0"/>
                </a:solidFill>
                <a:latin typeface="仿宋" panose="02010609060101010101" pitchFamily="49" charset="-122"/>
                <a:ea typeface="仿宋" panose="02010609060101010101" pitchFamily="49" charset="-122"/>
              </a:rPr>
              <a:t>。</a:t>
            </a:r>
            <a:r>
              <a:rPr lang="zh-CN" altLang="en-US" dirty="0">
                <a:solidFill>
                  <a:srgbClr val="7030A0"/>
                </a:solidFill>
                <a:latin typeface="仿宋" panose="02010609060101010101" pitchFamily="49" charset="-122"/>
                <a:ea typeface="仿宋" panose="02010609060101010101" pitchFamily="49" charset="-122"/>
              </a:rPr>
              <a:t/>
            </a:r>
            <a:br>
              <a:rPr lang="zh-CN" altLang="en-US" dirty="0">
                <a:solidFill>
                  <a:srgbClr val="7030A0"/>
                </a:solidFill>
                <a:latin typeface="仿宋" panose="02010609060101010101" pitchFamily="49" charset="-122"/>
                <a:ea typeface="仿宋" panose="02010609060101010101" pitchFamily="49" charset="-122"/>
              </a:rPr>
            </a:br>
            <a:r>
              <a:rPr lang="zh-CN" altLang="en-US" dirty="0">
                <a:solidFill>
                  <a:srgbClr val="7030A0"/>
                </a:solidFill>
                <a:latin typeface="仿宋" panose="02010609060101010101" pitchFamily="49" charset="-122"/>
                <a:ea typeface="仿宋" panose="02010609060101010101" pitchFamily="49" charset="-122"/>
              </a:rPr>
              <a:t>（</a:t>
            </a:r>
            <a:r>
              <a:rPr lang="en-US" altLang="zh-CN" dirty="0">
                <a:solidFill>
                  <a:srgbClr val="7030A0"/>
                </a:solidFill>
                <a:latin typeface="仿宋" panose="02010609060101010101" pitchFamily="49" charset="-122"/>
                <a:ea typeface="仿宋" panose="02010609060101010101" pitchFamily="49" charset="-122"/>
              </a:rPr>
              <a:t>2</a:t>
            </a:r>
            <a:r>
              <a:rPr lang="zh-CN" altLang="en-US" dirty="0">
                <a:solidFill>
                  <a:srgbClr val="7030A0"/>
                </a:solidFill>
                <a:latin typeface="仿宋" panose="02010609060101010101" pitchFamily="49" charset="-122"/>
                <a:ea typeface="仿宋" panose="02010609060101010101" pitchFamily="49" charset="-122"/>
              </a:rPr>
              <a:t>）按照事先指定的参数创建初始数量的数据库连接（即：空闲连接数）</a:t>
            </a:r>
            <a:r>
              <a:rPr lang="zh-CN" altLang="en-US" dirty="0" smtClean="0">
                <a:solidFill>
                  <a:srgbClr val="7030A0"/>
                </a:solidFill>
                <a:latin typeface="仿宋" panose="02010609060101010101" pitchFamily="49" charset="-122"/>
                <a:ea typeface="仿宋" panose="02010609060101010101" pitchFamily="49" charset="-122"/>
              </a:rPr>
              <a:t>。</a:t>
            </a:r>
            <a:r>
              <a:rPr lang="zh-CN" altLang="en-US" dirty="0">
                <a:solidFill>
                  <a:srgbClr val="7030A0"/>
                </a:solidFill>
                <a:latin typeface="仿宋" panose="02010609060101010101" pitchFamily="49" charset="-122"/>
                <a:ea typeface="仿宋" panose="02010609060101010101" pitchFamily="49" charset="-122"/>
              </a:rPr>
              <a:t/>
            </a:r>
            <a:br>
              <a:rPr lang="zh-CN" altLang="en-US" dirty="0">
                <a:solidFill>
                  <a:srgbClr val="7030A0"/>
                </a:solidFill>
                <a:latin typeface="仿宋" panose="02010609060101010101" pitchFamily="49" charset="-122"/>
                <a:ea typeface="仿宋" panose="02010609060101010101" pitchFamily="49" charset="-122"/>
              </a:rPr>
            </a:br>
            <a:r>
              <a:rPr lang="zh-CN" altLang="en-US" dirty="0">
                <a:solidFill>
                  <a:srgbClr val="7030A0"/>
                </a:solidFill>
                <a:latin typeface="仿宋" panose="02010609060101010101" pitchFamily="49" charset="-122"/>
                <a:ea typeface="仿宋" panose="02010609060101010101" pitchFamily="49" charset="-122"/>
              </a:rPr>
              <a:t>（</a:t>
            </a:r>
            <a:r>
              <a:rPr lang="en-US" altLang="zh-CN" dirty="0">
                <a:solidFill>
                  <a:srgbClr val="7030A0"/>
                </a:solidFill>
                <a:latin typeface="仿宋" panose="02010609060101010101" pitchFamily="49" charset="-122"/>
                <a:ea typeface="仿宋" panose="02010609060101010101" pitchFamily="49" charset="-122"/>
              </a:rPr>
              <a:t>3</a:t>
            </a:r>
            <a:r>
              <a:rPr lang="zh-CN" altLang="en-US" dirty="0">
                <a:solidFill>
                  <a:srgbClr val="7030A0"/>
                </a:solidFill>
                <a:latin typeface="仿宋" panose="02010609060101010101" pitchFamily="49" charset="-122"/>
                <a:ea typeface="仿宋" panose="02010609060101010101" pitchFamily="49" charset="-122"/>
              </a:rPr>
              <a:t>）对于一个数据库访问请求，直接从连接池中得到一个连接。如果数据库连接池对象中没有空闲的连接，且连接数没有达到最大（即：最大活跃连接数），创建一个新的数据库连接</a:t>
            </a:r>
            <a:r>
              <a:rPr lang="zh-CN" altLang="en-US" dirty="0" smtClean="0">
                <a:solidFill>
                  <a:srgbClr val="7030A0"/>
                </a:solidFill>
                <a:latin typeface="仿宋" panose="02010609060101010101" pitchFamily="49" charset="-122"/>
                <a:ea typeface="仿宋" panose="02010609060101010101" pitchFamily="49" charset="-122"/>
              </a:rPr>
              <a:t>。</a:t>
            </a:r>
            <a:endParaRPr lang="en-US" altLang="zh-CN" dirty="0" smtClean="0">
              <a:solidFill>
                <a:srgbClr val="7030A0"/>
              </a:solidFill>
              <a:latin typeface="仿宋" panose="02010609060101010101" pitchFamily="49" charset="-122"/>
              <a:ea typeface="仿宋" panose="02010609060101010101" pitchFamily="49" charset="-122"/>
            </a:endParaRPr>
          </a:p>
          <a:p>
            <a:pPr marL="0" indent="0">
              <a:lnSpc>
                <a:spcPts val="4500"/>
              </a:lnSpc>
              <a:spcAft>
                <a:spcPts val="3000"/>
              </a:spcAft>
              <a:buNone/>
            </a:pPr>
            <a:r>
              <a:rPr lang="zh-CN" altLang="en-US" sz="3000" dirty="0">
                <a:latin typeface="仿宋" panose="02010609060101010101" pitchFamily="49" charset="-122"/>
                <a:ea typeface="仿宋" panose="02010609060101010101" pitchFamily="49" charset="-122"/>
              </a:rPr>
              <a:t/>
            </a:r>
            <a:br>
              <a:rPr lang="zh-CN" altLang="en-US" sz="3000" dirty="0">
                <a:latin typeface="仿宋" panose="02010609060101010101" pitchFamily="49" charset="-122"/>
                <a:ea typeface="仿宋" panose="02010609060101010101" pitchFamily="49" charset="-122"/>
              </a:rPr>
            </a:br>
            <a:endParaRPr lang="zh-CN" altLang="en-US" sz="30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79422373"/>
      </p:ext>
    </p:extLst>
  </p:cSld>
  <p:clrMapOvr>
    <a:masterClrMapping/>
  </p:clrMapOvr>
  <p:transition spd="slow">
    <p:randomBar dir="vert"/>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4530471"/>
          </a:xfrm>
        </p:spPr>
        <p:txBody>
          <a:bodyPr/>
          <a:lstStyle/>
          <a:p>
            <a:pPr marL="0" indent="0">
              <a:lnSpc>
                <a:spcPts val="5000"/>
              </a:lnSpc>
              <a:buNone/>
            </a:pPr>
            <a:r>
              <a:rPr lang="zh-CN" altLang="en-US" dirty="0" smtClean="0">
                <a:solidFill>
                  <a:srgbClr val="7030A0"/>
                </a:solidFill>
                <a:latin typeface="仿宋" panose="02010609060101010101" pitchFamily="49" charset="-122"/>
                <a:ea typeface="仿宋" panose="02010609060101010101" pitchFamily="49" charset="-122"/>
              </a:rPr>
              <a:t>（</a:t>
            </a:r>
            <a:r>
              <a:rPr lang="en-US" altLang="zh-CN" dirty="0" smtClean="0">
                <a:solidFill>
                  <a:srgbClr val="7030A0"/>
                </a:solidFill>
                <a:latin typeface="仿宋" panose="02010609060101010101" pitchFamily="49" charset="-122"/>
                <a:ea typeface="仿宋" panose="02010609060101010101" pitchFamily="49" charset="-122"/>
              </a:rPr>
              <a:t>4</a:t>
            </a:r>
            <a:r>
              <a:rPr lang="zh-CN" altLang="en-US" dirty="0">
                <a:solidFill>
                  <a:srgbClr val="7030A0"/>
                </a:solidFill>
                <a:latin typeface="仿宋" panose="02010609060101010101" pitchFamily="49" charset="-122"/>
                <a:ea typeface="仿宋" panose="02010609060101010101" pitchFamily="49" charset="-122"/>
              </a:rPr>
              <a:t>）存取数据库。</a:t>
            </a:r>
            <a:br>
              <a:rPr lang="zh-CN" altLang="en-US" dirty="0">
                <a:solidFill>
                  <a:srgbClr val="7030A0"/>
                </a:solidFill>
                <a:latin typeface="仿宋" panose="02010609060101010101" pitchFamily="49" charset="-122"/>
                <a:ea typeface="仿宋" panose="02010609060101010101" pitchFamily="49" charset="-122"/>
              </a:rPr>
            </a:br>
            <a:r>
              <a:rPr lang="zh-CN" altLang="en-US" dirty="0">
                <a:solidFill>
                  <a:srgbClr val="7030A0"/>
                </a:solidFill>
                <a:latin typeface="仿宋" panose="02010609060101010101" pitchFamily="49" charset="-122"/>
                <a:ea typeface="仿宋" panose="02010609060101010101" pitchFamily="49" charset="-122"/>
              </a:rPr>
              <a:t>（</a:t>
            </a:r>
            <a:r>
              <a:rPr lang="en-US" altLang="zh-CN" dirty="0">
                <a:solidFill>
                  <a:srgbClr val="7030A0"/>
                </a:solidFill>
                <a:latin typeface="仿宋" panose="02010609060101010101" pitchFamily="49" charset="-122"/>
                <a:ea typeface="仿宋" panose="02010609060101010101" pitchFamily="49" charset="-122"/>
              </a:rPr>
              <a:t>5</a:t>
            </a:r>
            <a:r>
              <a:rPr lang="zh-CN" altLang="en-US" dirty="0">
                <a:solidFill>
                  <a:srgbClr val="7030A0"/>
                </a:solidFill>
                <a:latin typeface="仿宋" panose="02010609060101010101" pitchFamily="49" charset="-122"/>
                <a:ea typeface="仿宋" panose="02010609060101010101" pitchFamily="49" charset="-122"/>
              </a:rPr>
              <a:t>）关闭数据库，释放所有数据库连接（此时的关闭数据库连接，并非真正关闭，而是将其放入空闲队列中。如实际空闲连接数大于初始空闲连接数则释放连接）。</a:t>
            </a:r>
            <a:br>
              <a:rPr lang="zh-CN" altLang="en-US" dirty="0">
                <a:solidFill>
                  <a:srgbClr val="7030A0"/>
                </a:solidFill>
                <a:latin typeface="仿宋" panose="02010609060101010101" pitchFamily="49" charset="-122"/>
                <a:ea typeface="仿宋" panose="02010609060101010101" pitchFamily="49" charset="-122"/>
              </a:rPr>
            </a:br>
            <a:endParaRPr lang="zh-CN" altLang="en-US" dirty="0">
              <a:solidFill>
                <a:srgbClr val="7030A0"/>
              </a:solidFill>
              <a:latin typeface="仿宋" panose="02010609060101010101" pitchFamily="49" charset="-122"/>
              <a:ea typeface="仿宋" panose="02010609060101010101" pitchFamily="49" charset="-122"/>
            </a:endParaRPr>
          </a:p>
          <a:p>
            <a:pPr marL="0" indent="0">
              <a:buNone/>
            </a:pPr>
            <a:endParaRPr lang="zh-CN" altLang="en-US" dirty="0"/>
          </a:p>
        </p:txBody>
      </p:sp>
    </p:spTree>
    <p:extLst>
      <p:ext uri="{BB962C8B-B14F-4D97-AF65-F5344CB8AC3E}">
        <p14:creationId xmlns:p14="http://schemas.microsoft.com/office/powerpoint/2010/main" val="2831389907"/>
      </p:ext>
    </p:extLst>
  </p:cSld>
  <p:clrMapOvr>
    <a:masterClrMapping/>
  </p:clrMapOvr>
  <p:transition spd="slow">
    <p:randomBar dir="vert"/>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
            </a:r>
            <a:br>
              <a:rPr lang="en-US" altLang="zh-CN" b="1" dirty="0" smtClean="0"/>
            </a:br>
            <a:r>
              <a:rPr lang="en-US" altLang="zh-CN" b="1" dirty="0" smtClean="0"/>
              <a:t>Tomcat</a:t>
            </a:r>
            <a:r>
              <a:rPr lang="zh-CN" altLang="en-US" b="1" dirty="0"/>
              <a:t>下</a:t>
            </a:r>
            <a:r>
              <a:rPr lang="en-US" altLang="zh-CN" b="1" dirty="0" err="1"/>
              <a:t>jndi</a:t>
            </a:r>
            <a:r>
              <a:rPr lang="zh-CN" altLang="en-US" b="1" dirty="0"/>
              <a:t>的三种配置方式</a:t>
            </a:r>
            <a:br>
              <a:rPr lang="zh-CN" altLang="en-US" b="1" dirty="0"/>
            </a:br>
            <a:endParaRPr lang="zh-CN" altLang="en-US" dirty="0"/>
          </a:p>
        </p:txBody>
      </p:sp>
      <p:sp>
        <p:nvSpPr>
          <p:cNvPr id="3" name="内容占位符 2"/>
          <p:cNvSpPr>
            <a:spLocks noGrp="1"/>
          </p:cNvSpPr>
          <p:nvPr>
            <p:ph idx="1"/>
          </p:nvPr>
        </p:nvSpPr>
        <p:spPr>
          <a:xfrm>
            <a:off x="86816" y="980728"/>
            <a:ext cx="9021688" cy="6592574"/>
          </a:xfrm>
        </p:spPr>
        <p:txBody>
          <a:bodyPr/>
          <a:lstStyle/>
          <a:p>
            <a:r>
              <a:rPr lang="en-US" altLang="zh-CN" dirty="0"/>
              <a:t>tomcat</a:t>
            </a:r>
            <a:r>
              <a:rPr lang="zh-CN" altLang="en-US" dirty="0"/>
              <a:t>配置</a:t>
            </a:r>
            <a:r>
              <a:rPr lang="en-US" altLang="zh-CN" dirty="0" err="1"/>
              <a:t>jndi</a:t>
            </a:r>
            <a:r>
              <a:rPr lang="zh-CN" altLang="en-US" dirty="0"/>
              <a:t>有全局配置和局部配置。大致的有以下三种配置方式</a:t>
            </a:r>
            <a:r>
              <a:rPr lang="zh-CN" altLang="en-US" dirty="0" smtClean="0"/>
              <a:t>：</a:t>
            </a:r>
            <a:endParaRPr lang="en-US" altLang="zh-CN" dirty="0" smtClean="0"/>
          </a:p>
          <a:p>
            <a:pPr marL="0" indent="0" latinLnBrk="0">
              <a:buNone/>
            </a:pPr>
            <a:r>
              <a:rPr lang="zh-CN" altLang="en-US" sz="2800" dirty="0">
                <a:solidFill>
                  <a:srgbClr val="C00000"/>
                </a:solidFill>
              </a:rPr>
              <a:t>第一种：全局</a:t>
            </a:r>
            <a:r>
              <a:rPr lang="zh-CN" altLang="en-US" sz="2800" dirty="0" smtClean="0">
                <a:solidFill>
                  <a:srgbClr val="C00000"/>
                </a:solidFill>
              </a:rPr>
              <a:t>配置</a:t>
            </a:r>
            <a:endParaRPr lang="zh-CN" altLang="en-US" sz="2800" b="0" dirty="0">
              <a:solidFill>
                <a:srgbClr val="C00000"/>
              </a:solidFill>
            </a:endParaRPr>
          </a:p>
          <a:p>
            <a:pPr marL="0" indent="0" latinLnBrk="0">
              <a:buNone/>
            </a:pPr>
            <a:r>
              <a:rPr lang="en-US" altLang="zh-CN" sz="2800" b="0" dirty="0" smtClean="0"/>
              <a:t>    1</a:t>
            </a:r>
            <a:r>
              <a:rPr lang="zh-CN" altLang="en-US" sz="2800" b="0" dirty="0"/>
              <a:t>）在</a:t>
            </a:r>
            <a:r>
              <a:rPr lang="en-US" altLang="zh-CN" sz="2800" b="0" dirty="0"/>
              <a:t>tomcat</a:t>
            </a:r>
            <a:r>
              <a:rPr lang="zh-CN" altLang="en-US" sz="2800" b="0" dirty="0"/>
              <a:t>的</a:t>
            </a:r>
            <a:r>
              <a:rPr lang="en-US" altLang="zh-CN" sz="2800" b="0" dirty="0" err="1"/>
              <a:t>conf</a:t>
            </a:r>
            <a:r>
              <a:rPr lang="zh-CN" altLang="en-US" sz="2800" b="0" dirty="0"/>
              <a:t>文件夹下的</a:t>
            </a:r>
            <a:r>
              <a:rPr lang="en-US" altLang="zh-CN" sz="2800" b="0" dirty="0"/>
              <a:t>context.xml</a:t>
            </a:r>
            <a:r>
              <a:rPr lang="zh-CN" altLang="en-US" sz="2800" b="0" dirty="0"/>
              <a:t>配置文件中</a:t>
            </a:r>
            <a:r>
              <a:rPr lang="zh-CN" altLang="en-US" sz="2800" b="0" dirty="0" smtClean="0"/>
              <a:t>加入定义</a:t>
            </a:r>
            <a:endParaRPr lang="en-US" altLang="zh-CN" sz="2800" b="0" dirty="0" smtClean="0"/>
          </a:p>
          <a:p>
            <a:pPr marL="0" indent="0" latinLnBrk="0">
              <a:buNone/>
            </a:pPr>
            <a:r>
              <a:rPr lang="en-US" altLang="zh-CN" sz="2800" b="0" dirty="0"/>
              <a:t> </a:t>
            </a:r>
            <a:r>
              <a:rPr lang="en-US" altLang="zh-CN" sz="2800" b="0" dirty="0" smtClean="0"/>
              <a:t>   </a:t>
            </a:r>
            <a:r>
              <a:rPr lang="en-US" altLang="zh-CN" sz="2800" b="0" dirty="0"/>
              <a:t>2)</a:t>
            </a:r>
            <a:r>
              <a:rPr lang="zh-CN" altLang="en-US" sz="2800" b="0" dirty="0"/>
              <a:t>在项目的</a:t>
            </a:r>
            <a:r>
              <a:rPr lang="en-US" altLang="zh-CN" sz="2800" b="0" dirty="0"/>
              <a:t>web.xml</a:t>
            </a:r>
            <a:r>
              <a:rPr lang="zh-CN" altLang="en-US" sz="2800" b="0" dirty="0"/>
              <a:t>中加入资源</a:t>
            </a:r>
            <a:r>
              <a:rPr lang="zh-CN" altLang="en-US" sz="2800" b="0" dirty="0" smtClean="0"/>
              <a:t>引用</a:t>
            </a:r>
            <a:endParaRPr lang="en-US" altLang="zh-CN" sz="2800" b="0" dirty="0" smtClean="0"/>
          </a:p>
          <a:p>
            <a:pPr marL="0" indent="0">
              <a:buNone/>
            </a:pPr>
            <a:r>
              <a:rPr lang="en-US" altLang="zh-CN" sz="2800" b="0" dirty="0"/>
              <a:t>     3)</a:t>
            </a:r>
            <a:r>
              <a:rPr lang="zh-CN" altLang="zh-CN" sz="2800" b="0" dirty="0"/>
              <a:t>通过</a:t>
            </a:r>
            <a:r>
              <a:rPr lang="en-US" altLang="zh-CN" sz="2800" b="0" dirty="0"/>
              <a:t>java</a:t>
            </a:r>
            <a:r>
              <a:rPr lang="zh-CN" altLang="zh-CN" sz="2800" b="0" dirty="0"/>
              <a:t>的</a:t>
            </a:r>
            <a:r>
              <a:rPr lang="en-US" altLang="zh-CN" sz="2800" b="0" dirty="0" err="1"/>
              <a:t>jndi</a:t>
            </a:r>
            <a:r>
              <a:rPr lang="zh-CN" altLang="zh-CN" sz="2800" b="0" dirty="0"/>
              <a:t>就可以</a:t>
            </a:r>
            <a:r>
              <a:rPr lang="zh-CN" altLang="en-US" sz="2800" b="0" dirty="0"/>
              <a:t>测试了</a:t>
            </a:r>
            <a:endParaRPr lang="zh-CN" altLang="zh-CN" sz="2800" b="0" dirty="0"/>
          </a:p>
          <a:p>
            <a:pPr marL="0" indent="0">
              <a:buNone/>
            </a:pPr>
            <a:r>
              <a:rPr lang="en-US" altLang="zh-CN" sz="2800" b="0" dirty="0"/>
              <a:t>      </a:t>
            </a:r>
            <a:r>
              <a:rPr lang="en-US" altLang="zh-CN" sz="2800" b="0" dirty="0" err="1"/>
              <a:t>InitialContext</a:t>
            </a:r>
            <a:r>
              <a:rPr lang="en-US" altLang="zh-CN" sz="2800" b="0" dirty="0"/>
              <a:t> </a:t>
            </a:r>
            <a:r>
              <a:rPr lang="en-US" altLang="zh-CN" sz="2800" b="0" dirty="0" err="1" smtClean="0"/>
              <a:t>initC</a:t>
            </a:r>
            <a:r>
              <a:rPr lang="en-US" altLang="zh-CN" sz="2800" b="0" dirty="0" smtClean="0"/>
              <a:t> </a:t>
            </a:r>
            <a:r>
              <a:rPr lang="en-US" altLang="zh-CN" sz="2800" b="0" dirty="0"/>
              <a:t>= new </a:t>
            </a:r>
            <a:r>
              <a:rPr lang="en-US" altLang="zh-CN" sz="2800" b="0" dirty="0" err="1"/>
              <a:t>InitialContext</a:t>
            </a:r>
            <a:r>
              <a:rPr lang="en-US" altLang="zh-CN" sz="2800" b="0" dirty="0"/>
              <a:t>();</a:t>
            </a:r>
            <a:br>
              <a:rPr lang="en-US" altLang="zh-CN" sz="2800" b="0" dirty="0"/>
            </a:br>
            <a:r>
              <a:rPr lang="en-US" altLang="zh-CN" sz="2800" b="0" dirty="0"/>
              <a:t>  </a:t>
            </a:r>
            <a:r>
              <a:rPr lang="en-US" altLang="zh-CN" sz="2800" b="0" dirty="0" smtClean="0"/>
              <a:t>    </a:t>
            </a:r>
            <a:r>
              <a:rPr lang="en-US" altLang="zh-CN" sz="2800" b="0" dirty="0" err="1" smtClean="0"/>
              <a:t>DataSource</a:t>
            </a:r>
            <a:r>
              <a:rPr lang="en-US" altLang="zh-CN" sz="2800" b="0" dirty="0" smtClean="0"/>
              <a:t> </a:t>
            </a:r>
            <a:r>
              <a:rPr lang="en-US" altLang="zh-CN" sz="2800" b="0" dirty="0"/>
              <a:t>ds =                                         </a:t>
            </a:r>
            <a:r>
              <a:rPr lang="en-US" altLang="zh-CN" sz="2800" b="0" dirty="0" smtClean="0"/>
              <a:t>     </a:t>
            </a:r>
            <a:r>
              <a:rPr lang="en-US" altLang="zh-CN" sz="2400" b="0" dirty="0" smtClean="0"/>
              <a:t>(</a:t>
            </a:r>
            <a:r>
              <a:rPr lang="en-US" altLang="zh-CN" sz="2400" b="0" dirty="0" err="1"/>
              <a:t>DataSource</a:t>
            </a:r>
            <a:r>
              <a:rPr lang="en-US" altLang="zh-CN" sz="2400" b="0" dirty="0"/>
              <a:t>)</a:t>
            </a:r>
            <a:r>
              <a:rPr lang="en-US" altLang="zh-CN" sz="2400" b="0" dirty="0" err="1"/>
              <a:t>initCtx.lookup</a:t>
            </a:r>
            <a:r>
              <a:rPr lang="en-US" altLang="zh-CN" sz="2400" b="0" dirty="0" smtClean="0"/>
              <a:t>(“</a:t>
            </a:r>
            <a:r>
              <a:rPr lang="en-US" altLang="zh-CN" sz="2400" b="0" dirty="0" err="1" smtClean="0"/>
              <a:t>java:comp</a:t>
            </a:r>
            <a:r>
              <a:rPr lang="en-US" altLang="zh-CN" sz="2400" b="0" dirty="0" smtClean="0"/>
              <a:t>/</a:t>
            </a:r>
            <a:r>
              <a:rPr lang="en-US" altLang="zh-CN" sz="2400" b="0" dirty="0" err="1" smtClean="0"/>
              <a:t>env</a:t>
            </a:r>
            <a:r>
              <a:rPr lang="en-US" altLang="zh-CN" sz="2400" b="0" dirty="0" smtClean="0"/>
              <a:t>/name</a:t>
            </a:r>
            <a:r>
              <a:rPr lang="zh-CN" altLang="en-US" sz="2400" b="0" dirty="0" smtClean="0"/>
              <a:t>属性值</a:t>
            </a:r>
            <a:r>
              <a:rPr lang="en-US" altLang="zh-CN" sz="2400" b="0" dirty="0" smtClean="0"/>
              <a:t>");</a:t>
            </a:r>
            <a:r>
              <a:rPr lang="en-US" altLang="zh-CN" sz="2400" b="0" dirty="0"/>
              <a:t>     </a:t>
            </a:r>
          </a:p>
          <a:p>
            <a:pPr marL="0" indent="0">
              <a:buNone/>
            </a:pPr>
            <a:r>
              <a:rPr lang="en-US" altLang="zh-CN" sz="2800" b="0" dirty="0"/>
              <a:t>             Connection conn = </a:t>
            </a:r>
            <a:r>
              <a:rPr lang="en-US" altLang="zh-CN" sz="2800" b="0" dirty="0" err="1"/>
              <a:t>ds.getConnection</a:t>
            </a:r>
            <a:r>
              <a:rPr lang="en-US" altLang="zh-CN" sz="2800" b="0" dirty="0"/>
              <a:t>();</a:t>
            </a:r>
            <a:endParaRPr lang="zh-CN" altLang="zh-CN" sz="2800" b="0" dirty="0"/>
          </a:p>
          <a:p>
            <a:pPr marL="0" indent="0" latinLnBrk="0">
              <a:buNone/>
            </a:pPr>
            <a:endParaRPr lang="zh-CN" altLang="en-US" b="0" dirty="0"/>
          </a:p>
          <a:p>
            <a:endParaRPr lang="zh-CN" altLang="en-US" dirty="0"/>
          </a:p>
        </p:txBody>
      </p:sp>
    </p:spTree>
    <p:extLst>
      <p:ext uri="{BB962C8B-B14F-4D97-AF65-F5344CB8AC3E}">
        <p14:creationId xmlns:p14="http://schemas.microsoft.com/office/powerpoint/2010/main" val="1305297144"/>
      </p:ext>
    </p:extLst>
  </p:cSld>
  <p:clrMapOvr>
    <a:masterClrMapping/>
  </p:clrMapOvr>
  <p:transition spd="slow">
    <p:randomBar dir="vert"/>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5213735"/>
          </a:xfrm>
        </p:spPr>
        <p:txBody>
          <a:bodyPr/>
          <a:lstStyle/>
          <a:p>
            <a:pPr marL="0" indent="0" latinLnBrk="0">
              <a:buNone/>
            </a:pPr>
            <a:r>
              <a:rPr lang="zh-CN" altLang="en-US" dirty="0">
                <a:solidFill>
                  <a:srgbClr val="C00000"/>
                </a:solidFill>
              </a:rPr>
              <a:t>第二种：局部</a:t>
            </a:r>
            <a:r>
              <a:rPr lang="zh-CN" altLang="en-US" dirty="0" smtClean="0">
                <a:solidFill>
                  <a:srgbClr val="C00000"/>
                </a:solidFill>
              </a:rPr>
              <a:t>配置</a:t>
            </a:r>
            <a:r>
              <a:rPr lang="en-US" altLang="zh-CN" dirty="0" smtClean="0">
                <a:solidFill>
                  <a:srgbClr val="C00000"/>
                </a:solidFill>
              </a:rPr>
              <a:t>(</a:t>
            </a:r>
            <a:r>
              <a:rPr lang="zh-CN" altLang="en-US" dirty="0" smtClean="0">
                <a:solidFill>
                  <a:srgbClr val="C00000"/>
                </a:solidFill>
              </a:rPr>
              <a:t>不推荐</a:t>
            </a:r>
            <a:r>
              <a:rPr lang="en-US" altLang="zh-CN" dirty="0">
                <a:solidFill>
                  <a:srgbClr val="C00000"/>
                </a:solidFill>
              </a:rPr>
              <a:t>)</a:t>
            </a:r>
            <a:endParaRPr lang="zh-CN" altLang="en-US" b="0" dirty="0"/>
          </a:p>
          <a:p>
            <a:pPr marL="0" indent="0" latinLnBrk="0">
              <a:buNone/>
            </a:pPr>
            <a:r>
              <a:rPr lang="en-US" altLang="zh-CN" b="0" dirty="0" smtClean="0"/>
              <a:t>   1</a:t>
            </a:r>
            <a:r>
              <a:rPr lang="zh-CN" altLang="en-US" b="0" dirty="0"/>
              <a:t>）在</a:t>
            </a:r>
            <a:r>
              <a:rPr lang="en-US" altLang="zh-CN" b="0" dirty="0"/>
              <a:t>tomcat</a:t>
            </a:r>
            <a:r>
              <a:rPr lang="zh-CN" altLang="en-US" b="0" dirty="0"/>
              <a:t>的</a:t>
            </a:r>
            <a:r>
              <a:rPr lang="en-US" altLang="zh-CN" b="0" dirty="0"/>
              <a:t>server.xml</a:t>
            </a:r>
            <a:r>
              <a:rPr lang="zh-CN" altLang="en-US" b="0" dirty="0"/>
              <a:t>的</a:t>
            </a:r>
            <a:r>
              <a:rPr lang="en-US" altLang="zh-CN" b="0" dirty="0"/>
              <a:t>&lt;host&gt;</a:t>
            </a:r>
            <a:r>
              <a:rPr lang="zh-CN" altLang="en-US" b="0" dirty="0"/>
              <a:t>标签内，</a:t>
            </a:r>
            <a:r>
              <a:rPr lang="zh-CN" altLang="en-US" b="0" dirty="0" smtClean="0"/>
              <a:t>添加</a:t>
            </a:r>
            <a:endParaRPr lang="en-US" altLang="zh-CN" b="0" dirty="0" smtClean="0"/>
          </a:p>
          <a:p>
            <a:pPr marL="0" indent="0" latinLnBrk="0">
              <a:buNone/>
            </a:pPr>
            <a:r>
              <a:rPr lang="zh-CN" altLang="en-US" b="0" dirty="0"/>
              <a:t>其他配置同第一种方式</a:t>
            </a:r>
            <a:r>
              <a:rPr lang="zh-CN" altLang="en-US" b="0" dirty="0" smtClean="0"/>
              <a:t>。</a:t>
            </a:r>
            <a:endParaRPr lang="en-US" altLang="zh-CN" b="0" dirty="0" smtClean="0"/>
          </a:p>
          <a:p>
            <a:pPr marL="0" indent="0" latinLnBrk="0">
              <a:buNone/>
            </a:pPr>
            <a:r>
              <a:rPr lang="zh-CN" altLang="en-US" dirty="0">
                <a:solidFill>
                  <a:srgbClr val="C00000"/>
                </a:solidFill>
              </a:rPr>
              <a:t>第三种：局部</a:t>
            </a:r>
            <a:r>
              <a:rPr lang="zh-CN" altLang="en-US" dirty="0" smtClean="0">
                <a:solidFill>
                  <a:srgbClr val="C00000"/>
                </a:solidFill>
              </a:rPr>
              <a:t>配置</a:t>
            </a:r>
            <a:endParaRPr lang="zh-CN" altLang="en-US" b="0" dirty="0">
              <a:solidFill>
                <a:srgbClr val="C00000"/>
              </a:solidFill>
            </a:endParaRPr>
          </a:p>
          <a:p>
            <a:pPr marL="0" indent="0" latinLnBrk="0">
              <a:buNone/>
            </a:pPr>
            <a:r>
              <a:rPr lang="en-US" altLang="zh-CN" b="0" dirty="0" smtClean="0"/>
              <a:t>   1</a:t>
            </a:r>
            <a:r>
              <a:rPr lang="zh-CN" altLang="en-US" b="0" dirty="0"/>
              <a:t>）在项目的</a:t>
            </a:r>
            <a:r>
              <a:rPr lang="en-US" altLang="zh-CN" b="0" dirty="0" smtClean="0"/>
              <a:t>META-INF</a:t>
            </a:r>
            <a:r>
              <a:rPr lang="zh-CN" altLang="en-US" b="0" dirty="0" smtClean="0"/>
              <a:t>下面</a:t>
            </a:r>
            <a:r>
              <a:rPr lang="zh-CN" altLang="en-US" b="0" dirty="0"/>
              <a:t>新建</a:t>
            </a:r>
            <a:r>
              <a:rPr lang="en-US" altLang="zh-CN" b="0" dirty="0"/>
              <a:t>context.xml</a:t>
            </a:r>
            <a:r>
              <a:rPr lang="zh-CN" altLang="en-US" b="0" dirty="0"/>
              <a:t>。</a:t>
            </a:r>
            <a:r>
              <a:rPr lang="zh-CN" altLang="en-US" b="0" dirty="0" smtClean="0"/>
              <a:t>加入定义</a:t>
            </a:r>
            <a:endParaRPr lang="en-US" altLang="zh-CN" b="0" dirty="0" smtClean="0"/>
          </a:p>
          <a:p>
            <a:pPr marL="0" indent="0" latinLnBrk="0">
              <a:buNone/>
            </a:pPr>
            <a:r>
              <a:rPr lang="zh-CN" altLang="en-US" b="0" dirty="0"/>
              <a:t>其他配置同第一种方式。</a:t>
            </a:r>
          </a:p>
          <a:p>
            <a:pPr marL="0" indent="0" latinLnBrk="0">
              <a:buNone/>
            </a:pPr>
            <a:endParaRPr lang="zh-CN" altLang="en-US" b="0" dirty="0"/>
          </a:p>
          <a:p>
            <a:endParaRPr lang="zh-CN" altLang="en-US" dirty="0"/>
          </a:p>
        </p:txBody>
      </p:sp>
    </p:spTree>
    <p:extLst>
      <p:ext uri="{BB962C8B-B14F-4D97-AF65-F5344CB8AC3E}">
        <p14:creationId xmlns:p14="http://schemas.microsoft.com/office/powerpoint/2010/main" val="638478861"/>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dirty="0"/>
          </a:p>
        </p:txBody>
      </p:sp>
      <p:sp>
        <p:nvSpPr>
          <p:cNvPr id="2" name="内容占位符 1"/>
          <p:cNvSpPr>
            <a:spLocks noGrp="1"/>
          </p:cNvSpPr>
          <p:nvPr>
            <p:ph idx="1"/>
          </p:nvPr>
        </p:nvSpPr>
        <p:spPr>
          <a:xfrm>
            <a:off x="0" y="980729"/>
            <a:ext cx="8964488"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0"/>
              </a:spcBef>
              <a:buNone/>
            </a:pPr>
            <a:r>
              <a:rPr lang="en-US" altLang="zh-CN" sz="2400" dirty="0"/>
              <a:t>(2)</a:t>
            </a:r>
            <a:r>
              <a:rPr lang="zh-CN" altLang="en-US" sz="2400" dirty="0"/>
              <a:t>浮点型：在数据库中存放的是近似值</a:t>
            </a:r>
          </a:p>
        </p:txBody>
      </p:sp>
      <p:graphicFrame>
        <p:nvGraphicFramePr>
          <p:cNvPr id="5" name="表格 4"/>
          <p:cNvGraphicFramePr>
            <a:graphicFrameLocks noGrp="1"/>
          </p:cNvGraphicFramePr>
          <p:nvPr>
            <p:extLst/>
          </p:nvPr>
        </p:nvGraphicFramePr>
        <p:xfrm>
          <a:off x="0" y="1484784"/>
          <a:ext cx="9144000" cy="2880319"/>
        </p:xfrm>
        <a:graphic>
          <a:graphicData uri="http://schemas.openxmlformats.org/drawingml/2006/table">
            <a:tbl>
              <a:tblPr firstRow="1" bandRow="1">
                <a:tableStyleId>{5C22544A-7EE6-4342-B048-85BDC9FD1C3A}</a:tableStyleId>
              </a:tblPr>
              <a:tblGrid>
                <a:gridCol w="3048000"/>
                <a:gridCol w="1905000"/>
                <a:gridCol w="4191000"/>
              </a:tblGrid>
              <a:tr h="699629">
                <a:tc>
                  <a:txBody>
                    <a:bodyPr/>
                    <a:lstStyle/>
                    <a:p>
                      <a:pPr algn="ctr"/>
                      <a:r>
                        <a:rPr lang="zh-CN" altLang="en-US" sz="2400" b="1" dirty="0" smtClean="0">
                          <a:latin typeface="+mn-ea"/>
                          <a:ea typeface="+mn-ea"/>
                        </a:rPr>
                        <a:t>数据类型</a:t>
                      </a:r>
                      <a:endParaRPr lang="zh-CN" altLang="en-US" sz="2400" b="1" dirty="0">
                        <a:latin typeface="+mn-ea"/>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长度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备注</a:t>
                      </a:r>
                    </a:p>
                  </a:txBody>
                  <a:tcPr anchor="ctr"/>
                </a:tc>
              </a:tr>
              <a:tr h="1090345">
                <a:tc>
                  <a:txBody>
                    <a:bodyPr/>
                    <a:lstStyle/>
                    <a:p>
                      <a:r>
                        <a:rPr lang="en-US" altLang="zh-CN" sz="2400" b="1" dirty="0" smtClean="0">
                          <a:solidFill>
                            <a:srgbClr val="003300"/>
                          </a:solidFill>
                          <a:latin typeface="+mn-ea"/>
                          <a:ea typeface="+mn-ea"/>
                        </a:rPr>
                        <a:t>float(</a:t>
                      </a:r>
                      <a:r>
                        <a:rPr lang="en-US" altLang="zh-CN" sz="2400" b="1" dirty="0" err="1" smtClean="0">
                          <a:solidFill>
                            <a:srgbClr val="003300"/>
                          </a:solidFill>
                          <a:latin typeface="+mn-ea"/>
                          <a:ea typeface="+mn-ea"/>
                        </a:rPr>
                        <a:t>m,d</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nchor="ctr"/>
                </a:tc>
                <a:tc>
                  <a:txBody>
                    <a:bodyPr/>
                    <a:lstStyle/>
                    <a:p>
                      <a:pPr algn="ctr"/>
                      <a:r>
                        <a:rPr lang="en-US" altLang="zh-CN" sz="2400" b="1" dirty="0" smtClean="0">
                          <a:solidFill>
                            <a:srgbClr val="003300"/>
                          </a:solidFill>
                          <a:latin typeface="+mn-ea"/>
                          <a:ea typeface="+mn-ea"/>
                        </a:rPr>
                        <a:t>4</a:t>
                      </a:r>
                      <a:r>
                        <a:rPr lang="zh-CN" altLang="en-US" sz="2400" b="1" dirty="0" smtClean="0">
                          <a:solidFill>
                            <a:srgbClr val="003300"/>
                          </a:solidFill>
                          <a:latin typeface="+mn-ea"/>
                          <a:ea typeface="+mn-ea"/>
                        </a:rPr>
                        <a:t>字节</a:t>
                      </a:r>
                      <a:endParaRPr lang="zh-CN" altLang="en-US" sz="2400" b="1" dirty="0">
                        <a:solidFill>
                          <a:srgbClr val="003300"/>
                        </a:solidFill>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rgbClr val="003300"/>
                          </a:solidFill>
                          <a:latin typeface="+mn-ea"/>
                          <a:ea typeface="+mn-ea"/>
                        </a:rPr>
                        <a:t>单精度浮点型，</a:t>
                      </a:r>
                      <a:r>
                        <a:rPr lang="en-US" altLang="zh-CN" sz="2400" b="1" dirty="0" smtClean="0">
                          <a:solidFill>
                            <a:srgbClr val="003300"/>
                          </a:solidFill>
                          <a:latin typeface="+mn-ea"/>
                          <a:ea typeface="+mn-ea"/>
                        </a:rPr>
                        <a:t>7</a:t>
                      </a:r>
                      <a:r>
                        <a:rPr lang="zh-CN" altLang="en-US" sz="2400" b="1" dirty="0" smtClean="0">
                          <a:solidFill>
                            <a:srgbClr val="003300"/>
                          </a:solidFill>
                          <a:latin typeface="+mn-ea"/>
                          <a:ea typeface="+mn-ea"/>
                        </a:rPr>
                        <a:t>位有效位，</a:t>
                      </a:r>
                      <a:endParaRPr lang="en-US" altLang="zh-CN" sz="2400" b="1" dirty="0" smtClean="0">
                        <a:solidFill>
                          <a:srgbClr val="003300"/>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rgbClr val="003300"/>
                          </a:solidFill>
                          <a:latin typeface="+mn-ea"/>
                          <a:ea typeface="+mn-ea"/>
                        </a:rPr>
                        <a:t>m</a:t>
                      </a:r>
                      <a:r>
                        <a:rPr lang="zh-CN" altLang="en-US" sz="2400" b="1" dirty="0" smtClean="0">
                          <a:solidFill>
                            <a:srgbClr val="003300"/>
                          </a:solidFill>
                          <a:latin typeface="+mn-ea"/>
                          <a:ea typeface="+mn-ea"/>
                        </a:rPr>
                        <a:t>：总个数，</a:t>
                      </a:r>
                      <a:r>
                        <a:rPr lang="en-US" altLang="zh-CN" sz="2400" b="1" dirty="0" smtClean="0">
                          <a:solidFill>
                            <a:srgbClr val="003300"/>
                          </a:solidFill>
                          <a:latin typeface="+mn-ea"/>
                          <a:ea typeface="+mn-ea"/>
                        </a:rPr>
                        <a:t>d</a:t>
                      </a:r>
                      <a:r>
                        <a:rPr lang="zh-CN" altLang="en-US" sz="2400" b="1" dirty="0" smtClean="0">
                          <a:solidFill>
                            <a:srgbClr val="003300"/>
                          </a:solidFill>
                          <a:latin typeface="+mn-ea"/>
                          <a:ea typeface="+mn-ea"/>
                        </a:rPr>
                        <a:t>：小数位</a:t>
                      </a:r>
                    </a:p>
                  </a:txBody>
                  <a:tcPr anchor="ctr"/>
                </a:tc>
              </a:tr>
              <a:tr h="1090345">
                <a:tc>
                  <a:txBody>
                    <a:bodyPr/>
                    <a:lstStyle/>
                    <a:p>
                      <a:r>
                        <a:rPr lang="en-US" altLang="zh-CN" sz="2400" b="1" dirty="0" smtClean="0">
                          <a:solidFill>
                            <a:srgbClr val="FF0000"/>
                          </a:solidFill>
                          <a:latin typeface="+mn-ea"/>
                          <a:ea typeface="+mn-ea"/>
                        </a:rPr>
                        <a:t>double(</a:t>
                      </a:r>
                      <a:r>
                        <a:rPr lang="en-US" altLang="zh-CN" sz="2400" b="1" dirty="0" err="1" smtClean="0">
                          <a:solidFill>
                            <a:srgbClr val="FF0000"/>
                          </a:solidFill>
                          <a:latin typeface="+mn-ea"/>
                          <a:ea typeface="+mn-ea"/>
                        </a:rPr>
                        <a:t>m,d</a:t>
                      </a:r>
                      <a:r>
                        <a:rPr lang="en-US" altLang="zh-CN" sz="2400" b="1" dirty="0" smtClean="0">
                          <a:solidFill>
                            <a:srgbClr val="FF0000"/>
                          </a:solidFill>
                          <a:latin typeface="+mn-ea"/>
                          <a:ea typeface="+mn-ea"/>
                        </a:rPr>
                        <a:t>)</a:t>
                      </a:r>
                      <a:endParaRPr lang="zh-CN" altLang="en-US" sz="2400" b="1" dirty="0">
                        <a:solidFill>
                          <a:srgbClr val="FF0000"/>
                        </a:solidFill>
                        <a:latin typeface="+mn-ea"/>
                        <a:ea typeface="+mn-ea"/>
                      </a:endParaRPr>
                    </a:p>
                  </a:txBody>
                  <a:tcPr anchor="ctr"/>
                </a:tc>
                <a:tc>
                  <a:txBody>
                    <a:bodyPr/>
                    <a:lstStyle/>
                    <a:p>
                      <a:pPr algn="ctr"/>
                      <a:r>
                        <a:rPr lang="en-US" altLang="zh-CN" sz="2400" b="1" dirty="0" smtClean="0">
                          <a:solidFill>
                            <a:srgbClr val="003300"/>
                          </a:solidFill>
                          <a:latin typeface="+mn-ea"/>
                          <a:ea typeface="+mn-ea"/>
                        </a:rPr>
                        <a:t>8</a:t>
                      </a:r>
                      <a:r>
                        <a:rPr lang="zh-CN" altLang="en-US" sz="2400" b="1" dirty="0" smtClean="0">
                          <a:solidFill>
                            <a:srgbClr val="003300"/>
                          </a:solidFill>
                          <a:latin typeface="+mn-ea"/>
                          <a:ea typeface="+mn-ea"/>
                        </a:rPr>
                        <a:t>字节</a:t>
                      </a:r>
                      <a:endParaRPr lang="zh-CN" altLang="en-US" sz="2400" b="1" dirty="0">
                        <a:solidFill>
                          <a:srgbClr val="003300"/>
                        </a:solidFill>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rgbClr val="003300"/>
                          </a:solidFill>
                          <a:latin typeface="+mn-ea"/>
                          <a:ea typeface="+mn-ea"/>
                        </a:rPr>
                        <a:t>双精度浮点型，</a:t>
                      </a:r>
                      <a:r>
                        <a:rPr lang="en-US" altLang="zh-CN" sz="2400" b="1" dirty="0" smtClean="0">
                          <a:solidFill>
                            <a:srgbClr val="003300"/>
                          </a:solidFill>
                          <a:latin typeface="+mn-ea"/>
                          <a:ea typeface="+mn-ea"/>
                        </a:rPr>
                        <a:t>15</a:t>
                      </a:r>
                      <a:r>
                        <a:rPr lang="zh-CN" altLang="en-US" sz="2400" b="1" dirty="0" smtClean="0">
                          <a:solidFill>
                            <a:srgbClr val="003300"/>
                          </a:solidFill>
                          <a:latin typeface="+mn-ea"/>
                          <a:ea typeface="+mn-ea"/>
                        </a:rPr>
                        <a:t>位有效位，</a:t>
                      </a:r>
                      <a:endParaRPr lang="en-US" altLang="zh-CN" sz="2400" b="1" dirty="0" smtClean="0">
                        <a:solidFill>
                          <a:srgbClr val="003300"/>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rgbClr val="003300"/>
                          </a:solidFill>
                          <a:latin typeface="+mn-ea"/>
                          <a:ea typeface="+mn-ea"/>
                        </a:rPr>
                        <a:t>m</a:t>
                      </a:r>
                      <a:r>
                        <a:rPr lang="zh-CN" altLang="en-US" sz="2400" b="1" dirty="0" smtClean="0">
                          <a:solidFill>
                            <a:srgbClr val="003300"/>
                          </a:solidFill>
                          <a:latin typeface="+mn-ea"/>
                          <a:ea typeface="+mn-ea"/>
                        </a:rPr>
                        <a:t>：总个数，</a:t>
                      </a:r>
                      <a:r>
                        <a:rPr lang="en-US" altLang="zh-CN" sz="2400" b="1" dirty="0" smtClean="0">
                          <a:solidFill>
                            <a:srgbClr val="003300"/>
                          </a:solidFill>
                          <a:latin typeface="+mn-ea"/>
                          <a:ea typeface="+mn-ea"/>
                        </a:rPr>
                        <a:t>d</a:t>
                      </a:r>
                      <a:r>
                        <a:rPr lang="zh-CN" altLang="en-US" sz="2400" b="1" dirty="0" smtClean="0">
                          <a:solidFill>
                            <a:srgbClr val="003300"/>
                          </a:solidFill>
                          <a:latin typeface="+mn-ea"/>
                          <a:ea typeface="+mn-ea"/>
                        </a:rPr>
                        <a:t>：小数位</a:t>
                      </a:r>
                    </a:p>
                  </a:txBody>
                  <a:tcPr anchor="ctr"/>
                </a:tc>
              </a:tr>
            </a:tbl>
          </a:graphicData>
        </a:graphic>
      </p:graphicFrame>
    </p:spTree>
    <p:extLst>
      <p:ext uri="{BB962C8B-B14F-4D97-AF65-F5344CB8AC3E}">
        <p14:creationId xmlns:p14="http://schemas.microsoft.com/office/powerpoint/2010/main" val="3652952046"/>
      </p:ext>
    </p:extLst>
  </p:cSld>
  <p:clrMapOvr>
    <a:masterClrMapping/>
  </p:clrMapOvr>
  <p:transition spd="slow">
    <p:randomBar dir="vert"/>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body" idx="1"/>
          </p:nvPr>
        </p:nvSpPr>
        <p:spPr>
          <a:xfrm>
            <a:off x="0" y="908720"/>
            <a:ext cx="9108504" cy="8309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600"/>
              </a:spcBef>
              <a:spcAft>
                <a:spcPts val="600"/>
              </a:spcAft>
              <a:buNone/>
            </a:pPr>
            <a:r>
              <a:rPr lang="zh-CN" altLang="en-US" sz="2400" dirty="0">
                <a:latin typeface="+mn-ea"/>
              </a:rPr>
              <a:t>（</a:t>
            </a:r>
            <a:r>
              <a:rPr lang="en-US" altLang="zh-CN" sz="2400" dirty="0">
                <a:latin typeface="+mn-ea"/>
              </a:rPr>
              <a:t>1</a:t>
            </a:r>
            <a:r>
              <a:rPr lang="zh-CN" altLang="en-US" sz="2400" dirty="0">
                <a:latin typeface="+mn-ea"/>
              </a:rPr>
              <a:t>）配置</a:t>
            </a:r>
            <a:r>
              <a:rPr lang="en-US" altLang="zh-CN" sz="2400" dirty="0">
                <a:latin typeface="+mn-ea"/>
              </a:rPr>
              <a:t>Tomcat</a:t>
            </a:r>
            <a:r>
              <a:rPr lang="zh-CN" altLang="en-US" sz="2400" dirty="0">
                <a:latin typeface="+mn-ea"/>
              </a:rPr>
              <a:t>根目录下的 </a:t>
            </a:r>
            <a:r>
              <a:rPr lang="en-US" altLang="zh-CN" sz="2400" dirty="0">
                <a:latin typeface="+mn-ea"/>
              </a:rPr>
              <a:t>\</a:t>
            </a:r>
            <a:r>
              <a:rPr lang="en-US" altLang="zh-CN" sz="2400" dirty="0" err="1">
                <a:latin typeface="+mn-ea"/>
              </a:rPr>
              <a:t>conf</a:t>
            </a:r>
            <a:r>
              <a:rPr lang="en-US" altLang="zh-CN" sz="2400" dirty="0">
                <a:latin typeface="+mn-ea"/>
              </a:rPr>
              <a:t>\context.xml</a:t>
            </a:r>
            <a:r>
              <a:rPr lang="zh-CN" altLang="en-US" sz="2400" dirty="0">
                <a:latin typeface="+mn-ea"/>
              </a:rPr>
              <a:t>文件，在</a:t>
            </a:r>
            <a:r>
              <a:rPr lang="en-US" altLang="zh-CN" sz="2400" dirty="0" smtClean="0">
                <a:latin typeface="+mn-ea"/>
              </a:rPr>
              <a:t>&lt;Context</a:t>
            </a:r>
            <a:r>
              <a:rPr lang="en-US" altLang="zh-CN" sz="2400" dirty="0">
                <a:latin typeface="+mn-ea"/>
              </a:rPr>
              <a:t>&gt;</a:t>
            </a:r>
            <a:r>
              <a:rPr lang="zh-CN" altLang="en-US" sz="2400" dirty="0">
                <a:latin typeface="+mn-ea"/>
              </a:rPr>
              <a:t>中添加代码：</a:t>
            </a:r>
          </a:p>
        </p:txBody>
      </p:sp>
      <p:sp>
        <p:nvSpPr>
          <p:cNvPr id="4" name="标题 3"/>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smtClean="0"/>
              <a:t>示例：定义连接池</a:t>
            </a:r>
            <a:endParaRPr lang="zh-CN" altLang="en-US" dirty="0"/>
          </a:p>
        </p:txBody>
      </p:sp>
      <p:sp>
        <p:nvSpPr>
          <p:cNvPr id="2" name="矩形 1"/>
          <p:cNvSpPr/>
          <p:nvPr/>
        </p:nvSpPr>
        <p:spPr>
          <a:xfrm>
            <a:off x="0" y="1764099"/>
            <a:ext cx="9144000" cy="5016758"/>
          </a:xfrm>
          <a:prstGeom prst="rect">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eaLnBrk="0" hangingPunct="0">
              <a:buFont typeface="Arial" charset="0"/>
              <a:buNone/>
            </a:pPr>
            <a:r>
              <a:rPr lang="en-US" altLang="zh-CN" sz="2000" b="1" dirty="0">
                <a:solidFill>
                  <a:srgbClr val="FFFF00"/>
                </a:solidFill>
                <a:latin typeface="宋体" pitchFamily="2" charset="-122"/>
                <a:ea typeface="宋体" pitchFamily="2" charset="-122"/>
              </a:rPr>
              <a:t>&lt;!--Resource </a:t>
            </a:r>
            <a:r>
              <a:rPr lang="zh-CN" altLang="en-US" sz="2000" b="1" dirty="0">
                <a:solidFill>
                  <a:srgbClr val="FFFF00"/>
                </a:solidFill>
                <a:latin typeface="宋体" pitchFamily="2" charset="-122"/>
                <a:ea typeface="宋体" pitchFamily="2" charset="-122"/>
              </a:rPr>
              <a:t>设置数据库连接池的核心</a:t>
            </a:r>
            <a:r>
              <a:rPr lang="en-US" altLang="zh-CN" sz="2000" b="1" dirty="0">
                <a:solidFill>
                  <a:srgbClr val="FFFF00"/>
                </a:solidFill>
                <a:latin typeface="宋体" pitchFamily="2" charset="-122"/>
                <a:ea typeface="宋体" pitchFamily="2" charset="-122"/>
              </a:rPr>
              <a:t>--&gt;</a:t>
            </a:r>
          </a:p>
          <a:p>
            <a:pPr eaLnBrk="0" hangingPunct="0">
              <a:buFont typeface="Arial" charset="0"/>
              <a:buNone/>
            </a:pPr>
            <a:r>
              <a:rPr lang="en-US" altLang="zh-CN" sz="2000" b="1" dirty="0">
                <a:solidFill>
                  <a:srgbClr val="FFFF00"/>
                </a:solidFill>
                <a:latin typeface="宋体" pitchFamily="2" charset="-122"/>
                <a:ea typeface="宋体" pitchFamily="2" charset="-122"/>
              </a:rPr>
              <a:t>&lt;!--name</a:t>
            </a:r>
            <a:r>
              <a:rPr lang="zh-CN" altLang="en-US" sz="2000" b="1" dirty="0">
                <a:solidFill>
                  <a:srgbClr val="FFFF00"/>
                </a:solidFill>
                <a:latin typeface="宋体" pitchFamily="2" charset="-122"/>
                <a:ea typeface="宋体" pitchFamily="2" charset="-122"/>
              </a:rPr>
              <a:t>数据源名字</a:t>
            </a:r>
            <a:r>
              <a:rPr lang="en-US" altLang="zh-CN" sz="2000" b="1" dirty="0">
                <a:solidFill>
                  <a:srgbClr val="FFFF00"/>
                </a:solidFill>
                <a:latin typeface="宋体" pitchFamily="2" charset="-122"/>
                <a:ea typeface="宋体" pitchFamily="2" charset="-122"/>
              </a:rPr>
              <a:t>,</a:t>
            </a:r>
            <a:r>
              <a:rPr lang="en-US" altLang="zh-CN" sz="2000" b="1" dirty="0" err="1">
                <a:solidFill>
                  <a:srgbClr val="FFFF00"/>
                </a:solidFill>
                <a:latin typeface="宋体" pitchFamily="2" charset="-122"/>
                <a:ea typeface="宋体" pitchFamily="2" charset="-122"/>
              </a:rPr>
              <a:t>auth</a:t>
            </a:r>
            <a:r>
              <a:rPr lang="zh-CN" altLang="en-US" sz="2000" b="1" dirty="0">
                <a:solidFill>
                  <a:srgbClr val="FFFF00"/>
                </a:solidFill>
                <a:latin typeface="宋体" pitchFamily="2" charset="-122"/>
                <a:ea typeface="宋体" pitchFamily="2" charset="-122"/>
              </a:rPr>
              <a:t>验证方式</a:t>
            </a:r>
            <a:r>
              <a:rPr lang="en-US" altLang="zh-CN" sz="2000" b="1" dirty="0">
                <a:solidFill>
                  <a:srgbClr val="FFFF00"/>
                </a:solidFill>
                <a:latin typeface="宋体" pitchFamily="2" charset="-122"/>
                <a:ea typeface="宋体" pitchFamily="2" charset="-122"/>
              </a:rPr>
              <a:t>,type</a:t>
            </a:r>
            <a:r>
              <a:rPr lang="zh-CN" altLang="en-US" sz="2000" b="1" dirty="0">
                <a:solidFill>
                  <a:srgbClr val="FFFF00"/>
                </a:solidFill>
                <a:latin typeface="宋体" pitchFamily="2" charset="-122"/>
                <a:ea typeface="宋体" pitchFamily="2" charset="-122"/>
              </a:rPr>
              <a:t>资源类型 </a:t>
            </a:r>
            <a:r>
              <a:rPr lang="en-US" altLang="zh-CN" sz="2000" b="1" dirty="0">
                <a:solidFill>
                  <a:srgbClr val="FFFF00"/>
                </a:solidFill>
                <a:latin typeface="宋体" pitchFamily="2" charset="-122"/>
                <a:ea typeface="宋体" pitchFamily="2" charset="-122"/>
              </a:rPr>
              <a:t>--&gt;</a:t>
            </a:r>
          </a:p>
          <a:p>
            <a:pPr eaLnBrk="0" hangingPunct="0">
              <a:buFont typeface="Arial" charset="0"/>
              <a:buNone/>
            </a:pPr>
            <a:r>
              <a:rPr lang="en-US" altLang="zh-CN" sz="2000" b="1" dirty="0">
                <a:solidFill>
                  <a:schemeClr val="bg1"/>
                </a:solidFill>
                <a:latin typeface="宋体" pitchFamily="2" charset="-122"/>
                <a:ea typeface="宋体" pitchFamily="2" charset="-122"/>
              </a:rPr>
              <a:t>&lt;Resource </a:t>
            </a:r>
          </a:p>
          <a:p>
            <a:pPr eaLnBrk="0" hangingPunct="0">
              <a:buFont typeface="Arial" charset="0"/>
              <a:buNone/>
            </a:pPr>
            <a:r>
              <a:rPr lang="en-US" altLang="zh-CN" sz="2000" b="1" dirty="0">
                <a:solidFill>
                  <a:schemeClr val="bg1"/>
                </a:solidFill>
                <a:latin typeface="宋体" pitchFamily="2" charset="-122"/>
                <a:ea typeface="宋体" pitchFamily="2" charset="-122"/>
              </a:rPr>
              <a:t>  name="</a:t>
            </a:r>
            <a:r>
              <a:rPr lang="en-US" altLang="zh-CN" sz="2000" b="1" dirty="0" smtClean="0">
                <a:solidFill>
                  <a:schemeClr val="bg1"/>
                </a:solidFill>
                <a:latin typeface="宋体" pitchFamily="2" charset="-122"/>
                <a:ea typeface="宋体" pitchFamily="2" charset="-122"/>
              </a:rPr>
              <a:t>case03/</a:t>
            </a:r>
            <a:r>
              <a:rPr lang="en-US" altLang="zh-CN" sz="2000" b="1" dirty="0" err="1" smtClean="0">
                <a:solidFill>
                  <a:schemeClr val="bg1"/>
                </a:solidFill>
                <a:latin typeface="宋体" pitchFamily="2" charset="-122"/>
                <a:ea typeface="宋体" pitchFamily="2" charset="-122"/>
              </a:rPr>
              <a:t>conPool</a:t>
            </a:r>
            <a:r>
              <a:rPr lang="en-US" altLang="zh-CN" sz="2000" b="1" dirty="0">
                <a:solidFill>
                  <a:schemeClr val="bg1"/>
                </a:solidFill>
                <a:latin typeface="宋体" pitchFamily="2" charset="-122"/>
                <a:ea typeface="宋体" pitchFamily="2" charset="-122"/>
              </a:rPr>
              <a:t>" </a:t>
            </a:r>
          </a:p>
          <a:p>
            <a:pPr eaLnBrk="0" hangingPunct="0">
              <a:buFont typeface="Arial" charset="0"/>
              <a:buNone/>
            </a:pPr>
            <a:r>
              <a:rPr lang="en-US" altLang="zh-CN" sz="2000" b="1" dirty="0">
                <a:solidFill>
                  <a:schemeClr val="bg1"/>
                </a:solidFill>
                <a:latin typeface="宋体" pitchFamily="2" charset="-122"/>
                <a:ea typeface="宋体" pitchFamily="2" charset="-122"/>
              </a:rPr>
              <a:t>  </a:t>
            </a:r>
            <a:r>
              <a:rPr lang="en-US" altLang="zh-CN" sz="2000" b="1" dirty="0" err="1">
                <a:solidFill>
                  <a:schemeClr val="bg1"/>
                </a:solidFill>
                <a:latin typeface="宋体" pitchFamily="2" charset="-122"/>
                <a:ea typeface="宋体" pitchFamily="2" charset="-122"/>
              </a:rPr>
              <a:t>auth</a:t>
            </a:r>
            <a:r>
              <a:rPr lang="en-US" altLang="zh-CN" sz="2000" b="1" dirty="0">
                <a:solidFill>
                  <a:schemeClr val="bg1"/>
                </a:solidFill>
                <a:latin typeface="宋体" pitchFamily="2" charset="-122"/>
                <a:ea typeface="宋体" pitchFamily="2" charset="-122"/>
              </a:rPr>
              <a:t>="Container" </a:t>
            </a:r>
          </a:p>
          <a:p>
            <a:pPr eaLnBrk="0" hangingPunct="0">
              <a:buFont typeface="Arial" charset="0"/>
              <a:buNone/>
            </a:pPr>
            <a:r>
              <a:rPr lang="en-US" altLang="zh-CN" sz="2000" b="1" dirty="0">
                <a:solidFill>
                  <a:schemeClr val="bg1"/>
                </a:solidFill>
                <a:latin typeface="宋体" pitchFamily="2" charset="-122"/>
                <a:ea typeface="宋体" pitchFamily="2" charset="-122"/>
              </a:rPr>
              <a:t>  </a:t>
            </a:r>
            <a:r>
              <a:rPr lang="en-US" altLang="zh-CN" sz="2000" b="1" dirty="0" smtClean="0">
                <a:solidFill>
                  <a:schemeClr val="bg1"/>
                </a:solidFill>
                <a:latin typeface="宋体" pitchFamily="2" charset="-122"/>
                <a:ea typeface="宋体" pitchFamily="2" charset="-122"/>
              </a:rPr>
              <a:t>type</a:t>
            </a:r>
            <a:r>
              <a:rPr lang="en-US" altLang="zh-CN" sz="2000" b="1" dirty="0">
                <a:solidFill>
                  <a:schemeClr val="bg1"/>
                </a:solidFill>
                <a:latin typeface="宋体" pitchFamily="2" charset="-122"/>
                <a:ea typeface="宋体" pitchFamily="2" charset="-122"/>
              </a:rPr>
              <a:t>="</a:t>
            </a:r>
            <a:r>
              <a:rPr lang="en-US" altLang="zh-CN" sz="2000" b="1" dirty="0" err="1">
                <a:solidFill>
                  <a:schemeClr val="bg1"/>
                </a:solidFill>
                <a:latin typeface="宋体" pitchFamily="2" charset="-122"/>
                <a:ea typeface="宋体" pitchFamily="2" charset="-122"/>
              </a:rPr>
              <a:t>javax.sql.DataSource</a:t>
            </a:r>
            <a:r>
              <a:rPr lang="en-US" altLang="zh-CN" sz="2000" b="1" dirty="0">
                <a:solidFill>
                  <a:schemeClr val="bg1"/>
                </a:solidFill>
                <a:latin typeface="宋体" pitchFamily="2" charset="-122"/>
                <a:ea typeface="宋体" pitchFamily="2" charset="-122"/>
              </a:rPr>
              <a:t>"</a:t>
            </a:r>
          </a:p>
          <a:p>
            <a:pPr eaLnBrk="0" hangingPunct="0">
              <a:buFont typeface="Arial" charset="0"/>
              <a:buNone/>
            </a:pPr>
            <a:r>
              <a:rPr lang="en-US" altLang="zh-CN" sz="2000" b="1" dirty="0">
                <a:solidFill>
                  <a:schemeClr val="bg1"/>
                </a:solidFill>
                <a:latin typeface="宋体" pitchFamily="2" charset="-122"/>
                <a:ea typeface="宋体" pitchFamily="2" charset="-122"/>
              </a:rPr>
              <a:t>  </a:t>
            </a:r>
            <a:r>
              <a:rPr lang="en-US" altLang="zh-CN" sz="2000" b="1" dirty="0" err="1" smtClean="0">
                <a:solidFill>
                  <a:schemeClr val="bg1"/>
                </a:solidFill>
                <a:latin typeface="宋体" pitchFamily="2" charset="-122"/>
                <a:ea typeface="宋体" pitchFamily="2" charset="-122"/>
              </a:rPr>
              <a:t>initsize</a:t>
            </a:r>
            <a:r>
              <a:rPr lang="en-US" altLang="zh-CN" sz="2000" b="1" dirty="0" smtClean="0">
                <a:solidFill>
                  <a:schemeClr val="bg1"/>
                </a:solidFill>
                <a:latin typeface="宋体" pitchFamily="2" charset="-122"/>
                <a:ea typeface="宋体" pitchFamily="2" charset="-122"/>
              </a:rPr>
              <a:t> = “10”</a:t>
            </a:r>
          </a:p>
          <a:p>
            <a:pPr eaLnBrk="0" hangingPunct="0">
              <a:buFont typeface="Arial" charset="0"/>
              <a:buNone/>
            </a:pPr>
            <a:r>
              <a:rPr lang="en-US" altLang="zh-CN" sz="2000" b="1" dirty="0">
                <a:solidFill>
                  <a:schemeClr val="bg1"/>
                </a:solidFill>
                <a:latin typeface="宋体" pitchFamily="2" charset="-122"/>
                <a:ea typeface="宋体" pitchFamily="2" charset="-122"/>
              </a:rPr>
              <a:t> </a:t>
            </a:r>
            <a:r>
              <a:rPr lang="en-US" altLang="zh-CN" sz="2000" b="1" dirty="0" smtClean="0">
                <a:solidFill>
                  <a:schemeClr val="bg1"/>
                </a:solidFill>
                <a:latin typeface="宋体" pitchFamily="2" charset="-122"/>
                <a:ea typeface="宋体" pitchFamily="2" charset="-122"/>
              </a:rPr>
              <a:t> </a:t>
            </a:r>
            <a:r>
              <a:rPr lang="en-US" altLang="zh-CN" sz="2000" b="1" dirty="0" err="1" smtClean="0">
                <a:solidFill>
                  <a:schemeClr val="bg1"/>
                </a:solidFill>
                <a:latin typeface="宋体" pitchFamily="2" charset="-122"/>
                <a:ea typeface="宋体" pitchFamily="2" charset="-122"/>
              </a:rPr>
              <a:t>maxActive</a:t>
            </a:r>
            <a:r>
              <a:rPr lang="en-US" altLang="zh-CN" sz="2000" b="1" dirty="0">
                <a:solidFill>
                  <a:schemeClr val="bg1"/>
                </a:solidFill>
                <a:latin typeface="宋体" pitchFamily="2" charset="-122"/>
                <a:ea typeface="宋体" pitchFamily="2" charset="-122"/>
              </a:rPr>
              <a:t>="100" </a:t>
            </a:r>
          </a:p>
          <a:p>
            <a:pPr eaLnBrk="0" hangingPunct="0">
              <a:buFont typeface="Arial" charset="0"/>
              <a:buNone/>
            </a:pPr>
            <a:r>
              <a:rPr lang="en-US" altLang="zh-CN" sz="2000" b="1" dirty="0">
                <a:solidFill>
                  <a:schemeClr val="bg1"/>
                </a:solidFill>
                <a:latin typeface="宋体" pitchFamily="2" charset="-122"/>
                <a:ea typeface="宋体" pitchFamily="2" charset="-122"/>
              </a:rPr>
              <a:t>  </a:t>
            </a:r>
            <a:r>
              <a:rPr lang="en-US" altLang="zh-CN" sz="2000" b="1" dirty="0" err="1">
                <a:solidFill>
                  <a:schemeClr val="bg1"/>
                </a:solidFill>
                <a:latin typeface="宋体" pitchFamily="2" charset="-122"/>
                <a:ea typeface="宋体" pitchFamily="2" charset="-122"/>
              </a:rPr>
              <a:t>maxIdle</a:t>
            </a:r>
            <a:r>
              <a:rPr lang="en-US" altLang="zh-CN" sz="2000" b="1" dirty="0">
                <a:solidFill>
                  <a:schemeClr val="bg1"/>
                </a:solidFill>
                <a:latin typeface="宋体" pitchFamily="2" charset="-122"/>
                <a:ea typeface="宋体" pitchFamily="2" charset="-122"/>
              </a:rPr>
              <a:t>="30" </a:t>
            </a:r>
            <a:endParaRPr lang="en-US" altLang="zh-CN" sz="2000" b="1" dirty="0" smtClean="0">
              <a:solidFill>
                <a:schemeClr val="bg1"/>
              </a:solidFill>
              <a:latin typeface="宋体" pitchFamily="2" charset="-122"/>
              <a:ea typeface="宋体" pitchFamily="2" charset="-122"/>
            </a:endParaRPr>
          </a:p>
          <a:p>
            <a:pPr eaLnBrk="0" hangingPunct="0">
              <a:buFont typeface="Arial" charset="0"/>
              <a:buNone/>
            </a:pPr>
            <a:r>
              <a:rPr lang="en-US" altLang="zh-CN" sz="2000" b="1" dirty="0">
                <a:solidFill>
                  <a:schemeClr val="bg1"/>
                </a:solidFill>
                <a:latin typeface="宋体" pitchFamily="2" charset="-122"/>
                <a:ea typeface="宋体" pitchFamily="2" charset="-122"/>
              </a:rPr>
              <a:t> </a:t>
            </a:r>
            <a:r>
              <a:rPr lang="en-US" altLang="zh-CN" sz="2000" b="1" dirty="0" smtClean="0">
                <a:solidFill>
                  <a:schemeClr val="bg1"/>
                </a:solidFill>
                <a:latin typeface="宋体" pitchFamily="2" charset="-122"/>
                <a:ea typeface="宋体" pitchFamily="2" charset="-122"/>
              </a:rPr>
              <a:t> </a:t>
            </a:r>
            <a:r>
              <a:rPr lang="en-US" altLang="zh-CN" sz="2000" b="1" dirty="0" err="1" smtClean="0">
                <a:solidFill>
                  <a:schemeClr val="bg1"/>
                </a:solidFill>
                <a:latin typeface="宋体" pitchFamily="2" charset="-122"/>
                <a:ea typeface="宋体" pitchFamily="2" charset="-122"/>
              </a:rPr>
              <a:t>minIdle</a:t>
            </a:r>
            <a:r>
              <a:rPr lang="en-US" altLang="zh-CN" sz="2000" b="1" dirty="0" smtClean="0">
                <a:solidFill>
                  <a:schemeClr val="bg1"/>
                </a:solidFill>
                <a:latin typeface="宋体" pitchFamily="2" charset="-122"/>
                <a:ea typeface="宋体" pitchFamily="2" charset="-122"/>
              </a:rPr>
              <a:t> = “10”</a:t>
            </a:r>
            <a:endParaRPr lang="en-US" altLang="zh-CN" sz="2000" b="1" dirty="0">
              <a:solidFill>
                <a:schemeClr val="bg1"/>
              </a:solidFill>
              <a:latin typeface="宋体" pitchFamily="2" charset="-122"/>
              <a:ea typeface="宋体" pitchFamily="2" charset="-122"/>
            </a:endParaRPr>
          </a:p>
          <a:p>
            <a:pPr eaLnBrk="0" hangingPunct="0">
              <a:buFont typeface="Arial" charset="0"/>
              <a:buNone/>
            </a:pPr>
            <a:r>
              <a:rPr lang="en-US" altLang="zh-CN" sz="2000" b="1" dirty="0">
                <a:solidFill>
                  <a:schemeClr val="bg1"/>
                </a:solidFill>
                <a:latin typeface="宋体" pitchFamily="2" charset="-122"/>
                <a:ea typeface="宋体" pitchFamily="2" charset="-122"/>
              </a:rPr>
              <a:t>  </a:t>
            </a:r>
            <a:r>
              <a:rPr lang="en-US" altLang="zh-CN" sz="2000" b="1" dirty="0" err="1">
                <a:solidFill>
                  <a:schemeClr val="bg1"/>
                </a:solidFill>
                <a:latin typeface="宋体" pitchFamily="2" charset="-122"/>
                <a:ea typeface="宋体" pitchFamily="2" charset="-122"/>
              </a:rPr>
              <a:t>maxWait</a:t>
            </a:r>
            <a:r>
              <a:rPr lang="en-US" altLang="zh-CN" sz="2000" b="1" dirty="0">
                <a:solidFill>
                  <a:schemeClr val="bg1"/>
                </a:solidFill>
                <a:latin typeface="宋体" pitchFamily="2" charset="-122"/>
                <a:ea typeface="宋体" pitchFamily="2" charset="-122"/>
              </a:rPr>
              <a:t>="10000"</a:t>
            </a:r>
          </a:p>
          <a:p>
            <a:pPr eaLnBrk="0" hangingPunct="0">
              <a:buFont typeface="Arial" charset="0"/>
              <a:buNone/>
            </a:pPr>
            <a:r>
              <a:rPr lang="en-US" altLang="zh-CN" sz="2000" b="1" dirty="0">
                <a:solidFill>
                  <a:schemeClr val="bg1"/>
                </a:solidFill>
                <a:latin typeface="宋体" pitchFamily="2" charset="-122"/>
                <a:ea typeface="宋体" pitchFamily="2" charset="-122"/>
              </a:rPr>
              <a:t>  username="root" </a:t>
            </a:r>
          </a:p>
          <a:p>
            <a:pPr eaLnBrk="0" hangingPunct="0">
              <a:buFont typeface="Arial" charset="0"/>
              <a:buNone/>
            </a:pPr>
            <a:r>
              <a:rPr lang="en-US" altLang="zh-CN" sz="2000" b="1" dirty="0">
                <a:solidFill>
                  <a:schemeClr val="bg1"/>
                </a:solidFill>
                <a:latin typeface="宋体" pitchFamily="2" charset="-122"/>
                <a:ea typeface="宋体" pitchFamily="2" charset="-122"/>
              </a:rPr>
              <a:t>  password</a:t>
            </a:r>
            <a:r>
              <a:rPr lang="en-US" altLang="zh-CN" sz="2000" b="1" dirty="0" smtClean="0">
                <a:solidFill>
                  <a:schemeClr val="bg1"/>
                </a:solidFill>
                <a:latin typeface="宋体" pitchFamily="2" charset="-122"/>
                <a:ea typeface="宋体" pitchFamily="2" charset="-122"/>
              </a:rPr>
              <a:t>="123"</a:t>
            </a:r>
            <a:endParaRPr lang="en-US" altLang="zh-CN" sz="2000" b="1" dirty="0">
              <a:solidFill>
                <a:schemeClr val="bg1"/>
              </a:solidFill>
              <a:latin typeface="宋体" pitchFamily="2" charset="-122"/>
              <a:ea typeface="宋体" pitchFamily="2" charset="-122"/>
            </a:endParaRPr>
          </a:p>
          <a:p>
            <a:pPr eaLnBrk="0" hangingPunct="0">
              <a:buFont typeface="Arial" charset="0"/>
              <a:buNone/>
            </a:pPr>
            <a:r>
              <a:rPr lang="en-US" altLang="zh-CN" sz="2000" b="1" dirty="0">
                <a:solidFill>
                  <a:schemeClr val="bg1"/>
                </a:solidFill>
                <a:latin typeface="宋体" pitchFamily="2" charset="-122"/>
                <a:ea typeface="宋体" pitchFamily="2" charset="-122"/>
              </a:rPr>
              <a:t>  </a:t>
            </a:r>
            <a:r>
              <a:rPr lang="en-US" altLang="zh-CN" sz="2000" b="1" dirty="0" err="1">
                <a:solidFill>
                  <a:schemeClr val="bg1"/>
                </a:solidFill>
                <a:latin typeface="宋体" pitchFamily="2" charset="-122"/>
                <a:ea typeface="宋体" pitchFamily="2" charset="-122"/>
              </a:rPr>
              <a:t>driverClassName</a:t>
            </a:r>
            <a:r>
              <a:rPr lang="en-US" altLang="zh-CN" sz="2000" b="1" dirty="0" smtClean="0">
                <a:solidFill>
                  <a:schemeClr val="bg1"/>
                </a:solidFill>
                <a:latin typeface="宋体" pitchFamily="2" charset="-122"/>
                <a:ea typeface="宋体" pitchFamily="2" charset="-122"/>
              </a:rPr>
              <a:t>=“</a:t>
            </a:r>
            <a:r>
              <a:rPr lang="en-US" altLang="zh-CN" sz="2000" b="1" dirty="0" err="1" smtClean="0">
                <a:solidFill>
                  <a:schemeClr val="bg1"/>
                </a:solidFill>
                <a:latin typeface="宋体" pitchFamily="2" charset="-122"/>
                <a:ea typeface="宋体" pitchFamily="2" charset="-122"/>
              </a:rPr>
              <a:t>com.mysql.jdbc.Driver</a:t>
            </a:r>
            <a:r>
              <a:rPr lang="en-US" altLang="zh-CN" sz="2000" b="1" dirty="0" smtClean="0">
                <a:solidFill>
                  <a:schemeClr val="bg1"/>
                </a:solidFill>
                <a:latin typeface="宋体" pitchFamily="2" charset="-122"/>
                <a:ea typeface="宋体" pitchFamily="2" charset="-122"/>
              </a:rPr>
              <a:t>"</a:t>
            </a:r>
            <a:endParaRPr lang="en-US" altLang="zh-CN" sz="2000" b="1" dirty="0">
              <a:solidFill>
                <a:schemeClr val="bg1"/>
              </a:solidFill>
              <a:latin typeface="宋体" pitchFamily="2" charset="-122"/>
              <a:ea typeface="宋体" pitchFamily="2" charset="-122"/>
            </a:endParaRPr>
          </a:p>
          <a:p>
            <a:pPr eaLnBrk="0" hangingPunct="0">
              <a:buFont typeface="Arial" charset="0"/>
              <a:buNone/>
            </a:pPr>
            <a:r>
              <a:rPr lang="en-US" altLang="zh-CN" sz="2000" b="1" dirty="0">
                <a:solidFill>
                  <a:schemeClr val="bg1"/>
                </a:solidFill>
                <a:latin typeface="宋体" pitchFamily="2" charset="-122"/>
                <a:ea typeface="宋体" pitchFamily="2" charset="-122"/>
              </a:rPr>
              <a:t>  </a:t>
            </a:r>
            <a:r>
              <a:rPr lang="en-US" altLang="zh-CN" sz="2000" b="1" dirty="0" err="1">
                <a:solidFill>
                  <a:schemeClr val="bg1"/>
                </a:solidFill>
                <a:latin typeface="宋体" pitchFamily="2" charset="-122"/>
                <a:ea typeface="宋体" pitchFamily="2" charset="-122"/>
              </a:rPr>
              <a:t>url</a:t>
            </a:r>
            <a:r>
              <a:rPr lang="en-US" altLang="zh-CN" sz="2000" b="1" dirty="0">
                <a:solidFill>
                  <a:schemeClr val="bg1"/>
                </a:solidFill>
                <a:latin typeface="宋体" pitchFamily="2" charset="-122"/>
                <a:ea typeface="宋体" pitchFamily="2" charset="-122"/>
              </a:rPr>
              <a:t>="</a:t>
            </a:r>
            <a:r>
              <a:rPr lang="en-US" altLang="zh-CN" sz="2000" b="1" dirty="0" err="1">
                <a:solidFill>
                  <a:schemeClr val="bg1"/>
                </a:solidFill>
                <a:latin typeface="宋体" pitchFamily="2" charset="-122"/>
                <a:ea typeface="宋体" pitchFamily="2" charset="-122"/>
              </a:rPr>
              <a:t>jdbc:mysql</a:t>
            </a:r>
            <a:r>
              <a:rPr lang="en-US" altLang="zh-CN" sz="2000" b="1" dirty="0">
                <a:solidFill>
                  <a:schemeClr val="bg1"/>
                </a:solidFill>
                <a:latin typeface="宋体" pitchFamily="2" charset="-122"/>
                <a:ea typeface="宋体" pitchFamily="2" charset="-122"/>
              </a:rPr>
              <a:t>://</a:t>
            </a:r>
            <a:r>
              <a:rPr lang="en-US" altLang="zh-CN" sz="2000" b="1" dirty="0" smtClean="0">
                <a:solidFill>
                  <a:schemeClr val="bg1"/>
                </a:solidFill>
                <a:latin typeface="宋体" pitchFamily="2" charset="-122"/>
                <a:ea typeface="宋体" pitchFamily="2" charset="-122"/>
              </a:rPr>
              <a:t>localhost:3306/</a:t>
            </a:r>
            <a:r>
              <a:rPr lang="en-US" altLang="zh-CN" sz="2000" b="1" dirty="0" err="1" smtClean="0">
                <a:solidFill>
                  <a:schemeClr val="bg1"/>
                </a:solidFill>
                <a:latin typeface="宋体" pitchFamily="2" charset="-122"/>
                <a:ea typeface="宋体" pitchFamily="2" charset="-122"/>
              </a:rPr>
              <a:t>emp</a:t>
            </a:r>
            <a:r>
              <a:rPr lang="en-US" altLang="zh-CN" sz="2000" b="1" dirty="0" smtClean="0">
                <a:solidFill>
                  <a:schemeClr val="bg1"/>
                </a:solidFill>
                <a:latin typeface="宋体" pitchFamily="2" charset="-122"/>
                <a:ea typeface="宋体" pitchFamily="2" charset="-122"/>
              </a:rPr>
              <a:t>"</a:t>
            </a:r>
            <a:endParaRPr lang="en-US" altLang="zh-CN" sz="2000" b="1" dirty="0">
              <a:solidFill>
                <a:schemeClr val="bg1"/>
              </a:solidFill>
              <a:latin typeface="宋体" pitchFamily="2" charset="-122"/>
              <a:ea typeface="宋体" pitchFamily="2" charset="-122"/>
            </a:endParaRPr>
          </a:p>
          <a:p>
            <a:pPr eaLnBrk="0" hangingPunct="0">
              <a:buFont typeface="Arial" charset="0"/>
              <a:buNone/>
            </a:pPr>
            <a:r>
              <a:rPr lang="en-US" altLang="zh-CN" sz="2000" b="1" dirty="0">
                <a:solidFill>
                  <a:schemeClr val="bg1"/>
                </a:solidFill>
                <a:latin typeface="宋体" pitchFamily="2" charset="-122"/>
                <a:ea typeface="宋体" pitchFamily="2" charset="-122"/>
              </a:rPr>
              <a:t>/&gt;</a:t>
            </a:r>
            <a:endParaRPr lang="zh-CN" altLang="en-US" sz="2000" b="1" dirty="0">
              <a:solidFill>
                <a:schemeClr val="bg1"/>
              </a:solidFill>
              <a:latin typeface="宋体" pitchFamily="2" charset="-122"/>
              <a:ea typeface="宋体" pitchFamily="2" charset="-122"/>
            </a:endParaRPr>
          </a:p>
        </p:txBody>
      </p:sp>
      <p:sp>
        <p:nvSpPr>
          <p:cNvPr id="3" name="矩形标注 2"/>
          <p:cNvSpPr/>
          <p:nvPr/>
        </p:nvSpPr>
        <p:spPr>
          <a:xfrm>
            <a:off x="3203848" y="2557298"/>
            <a:ext cx="3096344" cy="400110"/>
          </a:xfrm>
          <a:prstGeom prst="wedgeRectCallout">
            <a:avLst>
              <a:gd name="adj1" fmla="val -65130"/>
              <a:gd name="adj2" fmla="val 5257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2000" dirty="0" smtClean="0">
                <a:latin typeface="+mn-ea"/>
              </a:rPr>
              <a:t>Name</a:t>
            </a:r>
            <a:r>
              <a:rPr lang="zh-CN" altLang="en-US" sz="2000" dirty="0" smtClean="0">
                <a:latin typeface="+mn-ea"/>
              </a:rPr>
              <a:t>：数据源</a:t>
            </a:r>
            <a:r>
              <a:rPr lang="en-US" altLang="zh-CN" sz="2000" dirty="0" smtClean="0">
                <a:latin typeface="+mn-ea"/>
              </a:rPr>
              <a:t>JNDI</a:t>
            </a:r>
            <a:r>
              <a:rPr lang="zh-CN" altLang="en-US" sz="2000" dirty="0" smtClean="0">
                <a:latin typeface="+mn-ea"/>
              </a:rPr>
              <a:t>名</a:t>
            </a:r>
            <a:endParaRPr lang="zh-CN" altLang="en-US" sz="2000" dirty="0">
              <a:latin typeface="+mn-ea"/>
            </a:endParaRPr>
          </a:p>
        </p:txBody>
      </p:sp>
      <p:sp>
        <p:nvSpPr>
          <p:cNvPr id="6" name="矩形标注 5"/>
          <p:cNvSpPr/>
          <p:nvPr/>
        </p:nvSpPr>
        <p:spPr>
          <a:xfrm>
            <a:off x="3322179" y="2449576"/>
            <a:ext cx="5688632" cy="1015663"/>
          </a:xfrm>
          <a:prstGeom prst="wedgeRectCallout">
            <a:avLst>
              <a:gd name="adj1" fmla="val -61570"/>
              <a:gd name="adj2" fmla="val 3604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2000" dirty="0" err="1" smtClean="0">
                <a:latin typeface="+mn-ea"/>
              </a:rPr>
              <a:t>auth</a:t>
            </a:r>
            <a:r>
              <a:rPr lang="zh-CN" altLang="en-US" sz="2000" dirty="0" smtClean="0">
                <a:latin typeface="+mn-ea"/>
              </a:rPr>
              <a:t>：数据源管理者，有两个值：</a:t>
            </a:r>
            <a:endParaRPr lang="en-US" altLang="zh-CN" sz="2000" dirty="0" smtClean="0">
              <a:latin typeface="+mn-ea"/>
            </a:endParaRPr>
          </a:p>
          <a:p>
            <a:pPr marL="342900" indent="-342900">
              <a:buFont typeface="Arial" panose="020B0604020202020204" pitchFamily="34" charset="0"/>
              <a:buChar char="•"/>
            </a:pPr>
            <a:r>
              <a:rPr lang="en-US" altLang="zh-CN" sz="2000" dirty="0" smtClean="0">
                <a:latin typeface="+mn-ea"/>
              </a:rPr>
              <a:t>Container</a:t>
            </a:r>
            <a:r>
              <a:rPr lang="zh-CN" altLang="en-US" sz="2000" dirty="0" smtClean="0">
                <a:latin typeface="+mn-ea"/>
              </a:rPr>
              <a:t>：由容器创建和管理数据源</a:t>
            </a:r>
            <a:endParaRPr lang="en-US" altLang="zh-CN" sz="2000" dirty="0" smtClean="0">
              <a:latin typeface="+mn-ea"/>
            </a:endParaRPr>
          </a:p>
          <a:p>
            <a:pPr marL="342900" indent="-342900">
              <a:buFont typeface="Arial" panose="020B0604020202020204" pitchFamily="34" charset="0"/>
              <a:buChar char="•"/>
            </a:pPr>
            <a:r>
              <a:rPr lang="en-US" altLang="zh-CN" sz="2000" dirty="0" smtClean="0">
                <a:latin typeface="+mn-ea"/>
              </a:rPr>
              <a:t>Application</a:t>
            </a:r>
            <a:r>
              <a:rPr lang="zh-CN" altLang="en-US" sz="2000" dirty="0" smtClean="0">
                <a:latin typeface="+mn-ea"/>
              </a:rPr>
              <a:t>：由</a:t>
            </a:r>
            <a:r>
              <a:rPr lang="en-US" altLang="zh-CN" sz="2000" dirty="0" smtClean="0">
                <a:latin typeface="+mn-ea"/>
              </a:rPr>
              <a:t>web</a:t>
            </a:r>
            <a:r>
              <a:rPr lang="zh-CN" altLang="en-US" sz="2000" dirty="0" smtClean="0">
                <a:latin typeface="+mn-ea"/>
              </a:rPr>
              <a:t>应用来创建和管理数据源</a:t>
            </a:r>
            <a:endParaRPr lang="zh-CN" altLang="en-US" sz="2000" dirty="0">
              <a:latin typeface="+mn-ea"/>
            </a:endParaRPr>
          </a:p>
        </p:txBody>
      </p:sp>
      <p:sp>
        <p:nvSpPr>
          <p:cNvPr id="7" name="矩形标注 6"/>
          <p:cNvSpPr/>
          <p:nvPr/>
        </p:nvSpPr>
        <p:spPr>
          <a:xfrm>
            <a:off x="4283968" y="3348275"/>
            <a:ext cx="3096344" cy="400110"/>
          </a:xfrm>
          <a:prstGeom prst="wedgeRectCallout">
            <a:avLst>
              <a:gd name="adj1" fmla="val -62240"/>
              <a:gd name="adj2" fmla="val -1434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2000" dirty="0">
                <a:latin typeface="+mn-ea"/>
              </a:rPr>
              <a:t>t</a:t>
            </a:r>
            <a:r>
              <a:rPr lang="en-US" altLang="zh-CN" sz="2000" dirty="0" smtClean="0">
                <a:latin typeface="+mn-ea"/>
              </a:rPr>
              <a:t>ype</a:t>
            </a:r>
            <a:r>
              <a:rPr lang="zh-CN" altLang="en-US" sz="2000" dirty="0" smtClean="0">
                <a:latin typeface="+mn-ea"/>
              </a:rPr>
              <a:t>：数据源类型</a:t>
            </a:r>
            <a:endParaRPr lang="zh-CN" altLang="en-US" sz="2000" dirty="0">
              <a:latin typeface="+mn-ea"/>
            </a:endParaRPr>
          </a:p>
        </p:txBody>
      </p:sp>
      <p:sp>
        <p:nvSpPr>
          <p:cNvPr id="8" name="矩形标注 7"/>
          <p:cNvSpPr/>
          <p:nvPr/>
        </p:nvSpPr>
        <p:spPr>
          <a:xfrm>
            <a:off x="3840239" y="4272478"/>
            <a:ext cx="4176464" cy="1015663"/>
          </a:xfrm>
          <a:prstGeom prst="wedgeRectCallout">
            <a:avLst>
              <a:gd name="adj1" fmla="val -70450"/>
              <a:gd name="adj2" fmla="val -16223"/>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2000" dirty="0" err="1" smtClean="0">
                <a:latin typeface="+mn-ea"/>
              </a:rPr>
              <a:t>maxActive</a:t>
            </a:r>
            <a:r>
              <a:rPr lang="zh-CN" altLang="en-US" sz="2000" dirty="0" smtClean="0">
                <a:latin typeface="+mn-ea"/>
              </a:rPr>
              <a:t>：连接池中处于活动状态的数据库连接最大数目，</a:t>
            </a:r>
            <a:r>
              <a:rPr lang="en-US" altLang="zh-CN" sz="2000" dirty="0" smtClean="0">
                <a:latin typeface="+mn-ea"/>
              </a:rPr>
              <a:t>0</a:t>
            </a:r>
            <a:r>
              <a:rPr lang="zh-CN" altLang="en-US" sz="2000" dirty="0" smtClean="0">
                <a:latin typeface="+mn-ea"/>
              </a:rPr>
              <a:t>表示不受限制</a:t>
            </a:r>
            <a:endParaRPr lang="en-US" altLang="zh-CN" sz="2000" dirty="0" smtClean="0">
              <a:latin typeface="+mn-ea"/>
            </a:endParaRPr>
          </a:p>
        </p:txBody>
      </p:sp>
      <p:sp>
        <p:nvSpPr>
          <p:cNvPr id="9" name="矩形标注 8"/>
          <p:cNvSpPr/>
          <p:nvPr/>
        </p:nvSpPr>
        <p:spPr>
          <a:xfrm>
            <a:off x="3743908" y="4120911"/>
            <a:ext cx="4176464" cy="1015663"/>
          </a:xfrm>
          <a:prstGeom prst="wedgeRectCallout">
            <a:avLst>
              <a:gd name="adj1" fmla="val -78204"/>
              <a:gd name="adj2" fmla="val -309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2000" dirty="0" err="1" smtClean="0">
                <a:latin typeface="+mn-ea"/>
              </a:rPr>
              <a:t>maxIdle</a:t>
            </a:r>
            <a:r>
              <a:rPr lang="zh-CN" altLang="en-US" sz="2000" dirty="0" smtClean="0">
                <a:latin typeface="+mn-ea"/>
              </a:rPr>
              <a:t>：连接池中处于空闲状态的数据库连接最大数目，</a:t>
            </a:r>
            <a:r>
              <a:rPr lang="en-US" altLang="zh-CN" sz="2000" dirty="0" smtClean="0">
                <a:latin typeface="+mn-ea"/>
              </a:rPr>
              <a:t>0</a:t>
            </a:r>
            <a:r>
              <a:rPr lang="zh-CN" altLang="en-US" sz="2000" dirty="0" smtClean="0">
                <a:latin typeface="+mn-ea"/>
              </a:rPr>
              <a:t>表示不受限制</a:t>
            </a:r>
            <a:endParaRPr lang="en-US" altLang="zh-CN" sz="2000" dirty="0" smtClean="0">
              <a:latin typeface="+mn-ea"/>
            </a:endParaRPr>
          </a:p>
        </p:txBody>
      </p:sp>
      <p:sp>
        <p:nvSpPr>
          <p:cNvPr id="10" name="矩形标注 9"/>
          <p:cNvSpPr/>
          <p:nvPr/>
        </p:nvSpPr>
        <p:spPr>
          <a:xfrm>
            <a:off x="3214638" y="4171547"/>
            <a:ext cx="4176464" cy="1631216"/>
          </a:xfrm>
          <a:prstGeom prst="wedgeRectCallout">
            <a:avLst>
              <a:gd name="adj1" fmla="val -70450"/>
              <a:gd name="adj2" fmla="val 2872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2000" dirty="0" err="1" smtClean="0">
                <a:latin typeface="+mn-ea"/>
              </a:rPr>
              <a:t>maxWait</a:t>
            </a:r>
            <a:r>
              <a:rPr lang="zh-CN" altLang="en-US" sz="2000" dirty="0" smtClean="0">
                <a:latin typeface="+mn-ea"/>
              </a:rPr>
              <a:t>：当连接池中没有处于空闲状态的数据库连接时，请求数据库连接的请求的最长等待时间</a:t>
            </a:r>
            <a:r>
              <a:rPr lang="en-US" altLang="zh-CN" sz="2000" dirty="0" smtClean="0">
                <a:latin typeface="+mn-ea"/>
              </a:rPr>
              <a:t>(</a:t>
            </a:r>
            <a:r>
              <a:rPr lang="zh-CN" altLang="en-US" sz="2000" dirty="0" smtClean="0">
                <a:latin typeface="+mn-ea"/>
              </a:rPr>
              <a:t>单位毫秒</a:t>
            </a:r>
            <a:r>
              <a:rPr lang="en-US" altLang="zh-CN" sz="2000" dirty="0" smtClean="0">
                <a:latin typeface="+mn-ea"/>
              </a:rPr>
              <a:t>)</a:t>
            </a:r>
            <a:r>
              <a:rPr lang="zh-CN" altLang="en-US" sz="2000" dirty="0" smtClean="0">
                <a:latin typeface="+mn-ea"/>
              </a:rPr>
              <a:t>，若超时则抛出异常，</a:t>
            </a:r>
            <a:r>
              <a:rPr lang="en-US" altLang="zh-CN" sz="2000" dirty="0" smtClean="0">
                <a:latin typeface="+mn-ea"/>
              </a:rPr>
              <a:t>-1</a:t>
            </a:r>
            <a:r>
              <a:rPr lang="zh-CN" altLang="en-US" sz="2000" dirty="0" smtClean="0">
                <a:latin typeface="+mn-ea"/>
              </a:rPr>
              <a:t>表示不受限制，即无限等待</a:t>
            </a:r>
            <a:endParaRPr lang="en-US" altLang="zh-CN" sz="2000" dirty="0" smtClean="0">
              <a:latin typeface="+mn-ea"/>
            </a:endParaRPr>
          </a:p>
        </p:txBody>
      </p:sp>
      <p:sp>
        <p:nvSpPr>
          <p:cNvPr id="11" name="矩形标注 10"/>
          <p:cNvSpPr/>
          <p:nvPr/>
        </p:nvSpPr>
        <p:spPr>
          <a:xfrm>
            <a:off x="3485696" y="4606160"/>
            <a:ext cx="5673774" cy="1323439"/>
          </a:xfrm>
          <a:prstGeom prst="wedgeRectCallout">
            <a:avLst>
              <a:gd name="adj1" fmla="val -64255"/>
              <a:gd name="adj2" fmla="val 3887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altLang="zh-CN" sz="2000" dirty="0" smtClean="0">
                <a:latin typeface="+mn-ea"/>
              </a:rPr>
              <a:t>username</a:t>
            </a:r>
            <a:r>
              <a:rPr lang="zh-CN" altLang="en-US" sz="2000" dirty="0" smtClean="0">
                <a:latin typeface="+mn-ea"/>
              </a:rPr>
              <a:t>：连接数据库的用户名</a:t>
            </a:r>
            <a:endParaRPr lang="en-US" altLang="zh-CN" sz="2000" dirty="0" smtClean="0">
              <a:latin typeface="+mn-ea"/>
            </a:endParaRPr>
          </a:p>
          <a:p>
            <a:r>
              <a:rPr lang="en-US" altLang="zh-CN" sz="2000" dirty="0" smtClean="0">
                <a:latin typeface="+mn-ea"/>
              </a:rPr>
              <a:t>password</a:t>
            </a:r>
            <a:r>
              <a:rPr lang="zh-CN" altLang="en-US" sz="2000" dirty="0" smtClean="0">
                <a:latin typeface="+mn-ea"/>
              </a:rPr>
              <a:t>：连接数据库的密码</a:t>
            </a:r>
            <a:endParaRPr lang="en-US" altLang="zh-CN" sz="2000" dirty="0" smtClean="0">
              <a:latin typeface="+mn-ea"/>
            </a:endParaRPr>
          </a:p>
          <a:p>
            <a:r>
              <a:rPr lang="en-US" altLang="zh-CN" sz="2000" dirty="0" err="1" smtClean="0">
                <a:latin typeface="+mn-ea"/>
              </a:rPr>
              <a:t>driverClassName</a:t>
            </a:r>
            <a:r>
              <a:rPr lang="zh-CN" altLang="en-US" sz="2000" dirty="0" smtClean="0">
                <a:latin typeface="+mn-ea"/>
              </a:rPr>
              <a:t>：连接数据库的驱动</a:t>
            </a:r>
            <a:endParaRPr lang="en-US" altLang="zh-CN" sz="2000" dirty="0" smtClean="0">
              <a:latin typeface="+mn-ea"/>
            </a:endParaRPr>
          </a:p>
          <a:p>
            <a:r>
              <a:rPr lang="en-US" altLang="zh-CN" sz="2000" dirty="0" err="1" smtClean="0">
                <a:latin typeface="+mn-ea"/>
              </a:rPr>
              <a:t>url</a:t>
            </a:r>
            <a:r>
              <a:rPr lang="zh-CN" altLang="en-US" sz="2000" dirty="0" smtClean="0">
                <a:latin typeface="+mn-ea"/>
              </a:rPr>
              <a:t>：连接数据库的路径</a:t>
            </a:r>
            <a:endParaRPr lang="en-US" altLang="zh-CN" sz="2000" dirty="0" smtClean="0">
              <a:latin typeface="+mn-ea"/>
            </a:endParaRPr>
          </a:p>
        </p:txBody>
      </p:sp>
    </p:spTree>
    <p:extLst>
      <p:ext uri="{BB962C8B-B14F-4D97-AF65-F5344CB8AC3E}">
        <p14:creationId xmlns:p14="http://schemas.microsoft.com/office/powerpoint/2010/main" val="27014799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1" nodeType="clickEffect">
                                  <p:stCondLst>
                                    <p:cond delay="0"/>
                                  </p:stCondLst>
                                  <p:childTnLst>
                                    <p:animEffect transition="out" filter="wipe(right)">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grpId="1" nodeType="clickEffect">
                                  <p:stCondLst>
                                    <p:cond delay="0"/>
                                  </p:stCondLst>
                                  <p:childTnLst>
                                    <p:animEffect transition="out" filter="wipe(right)">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grpId="1" nodeType="clickEffect">
                                  <p:stCondLst>
                                    <p:cond delay="0"/>
                                  </p:stCondLst>
                                  <p:childTnLst>
                                    <p:animEffect transition="out" filter="wipe(right)">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2" fill="hold" grpId="1" nodeType="clickEffect">
                                  <p:stCondLst>
                                    <p:cond delay="0"/>
                                  </p:stCondLst>
                                  <p:childTnLst>
                                    <p:animEffect transition="out" filter="wipe(right)">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2" fill="hold" grpId="1" nodeType="clickEffect">
                                  <p:stCondLst>
                                    <p:cond delay="0"/>
                                  </p:stCondLst>
                                  <p:childTnLst>
                                    <p:animEffect transition="out" filter="wipe(right)">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2" fill="hold" grpId="1" nodeType="clickEffect">
                                  <p:stCondLst>
                                    <p:cond delay="0"/>
                                  </p:stCondLst>
                                  <p:childTnLst>
                                    <p:animEffect transition="out" filter="wipe(right)">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left)">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2" fill="hold" grpId="1" nodeType="clickEffect">
                                  <p:stCondLst>
                                    <p:cond delay="0"/>
                                  </p:stCondLst>
                                  <p:childTnLst>
                                    <p:animEffect transition="out" filter="wipe(right)">
                                      <p:cBhvr>
                                        <p:cTn id="65" dur="500"/>
                                        <p:tgtEl>
                                          <p:spTgt spid="11"/>
                                        </p:tgtEl>
                                      </p:cBhvr>
                                    </p:animEffect>
                                    <p:set>
                                      <p:cBhvr>
                                        <p:cTn id="6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smtClean="0"/>
              <a:t>修改项目中</a:t>
            </a:r>
            <a:r>
              <a:rPr lang="en-US" altLang="zh-CN" dirty="0" smtClean="0"/>
              <a:t>web.xml</a:t>
            </a:r>
            <a:endParaRPr lang="zh-CN" altLang="en-US" dirty="0"/>
          </a:p>
        </p:txBody>
      </p:sp>
      <p:sp>
        <p:nvSpPr>
          <p:cNvPr id="230403" name="Rectangle 3"/>
          <p:cNvSpPr>
            <a:spLocks noGrp="1" noChangeArrowheads="1"/>
          </p:cNvSpPr>
          <p:nvPr>
            <p:ph type="body" idx="1"/>
          </p:nvPr>
        </p:nvSpPr>
        <p:spPr>
          <a:xfrm>
            <a:off x="0" y="908720"/>
            <a:ext cx="9144000" cy="8309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buNone/>
            </a:pPr>
            <a:r>
              <a:rPr lang="zh-CN" altLang="en-US" sz="2400" dirty="0" smtClean="0">
                <a:latin typeface="+mn-ea"/>
              </a:rPr>
              <a:t>（</a:t>
            </a:r>
            <a:r>
              <a:rPr lang="en-US" altLang="zh-CN" sz="2400" dirty="0" smtClean="0">
                <a:latin typeface="+mn-ea"/>
              </a:rPr>
              <a:t>2</a:t>
            </a:r>
            <a:r>
              <a:rPr lang="zh-CN" altLang="en-US" sz="2400" dirty="0" smtClean="0">
                <a:latin typeface="+mn-ea"/>
              </a:rPr>
              <a:t>）</a:t>
            </a:r>
            <a:r>
              <a:rPr lang="zh-CN" altLang="en-US" sz="2400" dirty="0">
                <a:latin typeface="+mn-ea"/>
              </a:rPr>
              <a:t>修改项目工程目录下的</a:t>
            </a:r>
            <a:r>
              <a:rPr lang="en-US" altLang="zh-CN" sz="2400" dirty="0" err="1">
                <a:latin typeface="+mn-ea"/>
              </a:rPr>
              <a:t>WebRoot</a:t>
            </a:r>
            <a:r>
              <a:rPr lang="en-US" altLang="zh-CN" sz="2400" dirty="0">
                <a:latin typeface="+mn-ea"/>
              </a:rPr>
              <a:t>/WEB-INF/web.xml </a:t>
            </a:r>
            <a:r>
              <a:rPr lang="zh-CN" altLang="en-US" sz="2400" dirty="0">
                <a:latin typeface="+mn-ea"/>
              </a:rPr>
              <a:t>文件</a:t>
            </a:r>
            <a:r>
              <a:rPr lang="en-US" altLang="zh-CN" sz="2400" dirty="0">
                <a:latin typeface="+mn-ea"/>
              </a:rPr>
              <a:t>,</a:t>
            </a:r>
            <a:r>
              <a:rPr lang="zh-CN" altLang="en-US" sz="2400" dirty="0">
                <a:latin typeface="+mn-ea"/>
              </a:rPr>
              <a:t>在</a:t>
            </a:r>
            <a:r>
              <a:rPr lang="en-US" altLang="zh-CN" sz="2400" dirty="0">
                <a:latin typeface="+mn-ea"/>
              </a:rPr>
              <a:t>&lt;web-app&gt;</a:t>
            </a:r>
            <a:r>
              <a:rPr lang="zh-CN" altLang="en-US" sz="2400" dirty="0">
                <a:latin typeface="+mn-ea"/>
              </a:rPr>
              <a:t>中添加代码：</a:t>
            </a:r>
          </a:p>
        </p:txBody>
      </p:sp>
      <p:sp>
        <p:nvSpPr>
          <p:cNvPr id="2" name="矩形 1"/>
          <p:cNvSpPr/>
          <p:nvPr/>
        </p:nvSpPr>
        <p:spPr>
          <a:xfrm>
            <a:off x="0" y="1771069"/>
            <a:ext cx="9144000" cy="2862322"/>
          </a:xfrm>
          <a:prstGeom prst="rect">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eaLnBrk="0" hangingPunct="0">
              <a:buFont typeface="Arial" charset="0"/>
              <a:buNone/>
            </a:pPr>
            <a:r>
              <a:rPr lang="en-US" altLang="zh-CN" sz="2000" b="1" dirty="0">
                <a:solidFill>
                  <a:schemeClr val="bg1"/>
                </a:solidFill>
                <a:latin typeface="宋体" pitchFamily="2" charset="-122"/>
                <a:ea typeface="宋体" pitchFamily="2" charset="-122"/>
              </a:rPr>
              <a:t>&lt;resource-ref&gt;</a:t>
            </a:r>
          </a:p>
          <a:p>
            <a:pPr eaLnBrk="0" hangingPunct="0">
              <a:buFont typeface="Arial" charset="0"/>
              <a:buNone/>
            </a:pPr>
            <a:r>
              <a:rPr lang="en-US" altLang="zh-CN" sz="2000" b="1" dirty="0" smtClean="0">
                <a:solidFill>
                  <a:schemeClr val="bg1"/>
                </a:solidFill>
                <a:latin typeface="宋体" pitchFamily="2" charset="-122"/>
                <a:ea typeface="宋体" pitchFamily="2" charset="-122"/>
              </a:rPr>
              <a:t>  &lt;</a:t>
            </a:r>
            <a:r>
              <a:rPr lang="en-US" altLang="zh-CN" sz="2000" b="1" dirty="0">
                <a:solidFill>
                  <a:schemeClr val="bg1"/>
                </a:solidFill>
                <a:latin typeface="宋体" pitchFamily="2" charset="-122"/>
                <a:ea typeface="宋体" pitchFamily="2" charset="-122"/>
              </a:rPr>
              <a:t>description&gt;Connection Pool&lt;/description&gt;</a:t>
            </a:r>
          </a:p>
          <a:p>
            <a:pPr eaLnBrk="0" hangingPunct="0">
              <a:buFont typeface="Arial" charset="0"/>
              <a:buNone/>
            </a:pPr>
            <a:r>
              <a:rPr lang="en-US" altLang="zh-CN" sz="2000" b="1" dirty="0">
                <a:solidFill>
                  <a:schemeClr val="bg1"/>
                </a:solidFill>
                <a:latin typeface="宋体" pitchFamily="2" charset="-122"/>
                <a:ea typeface="宋体" pitchFamily="2" charset="-122"/>
              </a:rPr>
              <a:t>  </a:t>
            </a:r>
            <a:r>
              <a:rPr lang="en-US" altLang="zh-CN" sz="2000" b="1" dirty="0">
                <a:solidFill>
                  <a:srgbClr val="FFFF00"/>
                </a:solidFill>
                <a:latin typeface="宋体" pitchFamily="2" charset="-122"/>
                <a:ea typeface="宋体" pitchFamily="2" charset="-122"/>
              </a:rPr>
              <a:t>&lt;!-- </a:t>
            </a:r>
            <a:r>
              <a:rPr lang="zh-CN" altLang="en-US" sz="2000" b="1" dirty="0">
                <a:solidFill>
                  <a:srgbClr val="FFFF00"/>
                </a:solidFill>
                <a:latin typeface="宋体" pitchFamily="2" charset="-122"/>
                <a:ea typeface="宋体" pitchFamily="2" charset="-122"/>
              </a:rPr>
              <a:t>数据源名字 和上面配置中数据源的名字一致</a:t>
            </a:r>
            <a:r>
              <a:rPr lang="en-US" altLang="zh-CN" sz="2000" b="1" dirty="0">
                <a:solidFill>
                  <a:srgbClr val="FFFF00"/>
                </a:solidFill>
                <a:latin typeface="宋体" pitchFamily="2" charset="-122"/>
                <a:ea typeface="宋体" pitchFamily="2" charset="-122"/>
              </a:rPr>
              <a:t>--&gt;</a:t>
            </a:r>
          </a:p>
          <a:p>
            <a:pPr eaLnBrk="0" hangingPunct="0">
              <a:buFont typeface="Arial" charset="0"/>
              <a:buNone/>
            </a:pPr>
            <a:r>
              <a:rPr lang="en-US" altLang="zh-CN" sz="2000" b="1" dirty="0">
                <a:solidFill>
                  <a:schemeClr val="bg1"/>
                </a:solidFill>
                <a:latin typeface="宋体" pitchFamily="2" charset="-122"/>
                <a:ea typeface="宋体" pitchFamily="2" charset="-122"/>
              </a:rPr>
              <a:t>  &lt;</a:t>
            </a:r>
            <a:r>
              <a:rPr lang="en-US" altLang="zh-CN" sz="2000" b="1" dirty="0" smtClean="0">
                <a:solidFill>
                  <a:schemeClr val="bg1"/>
                </a:solidFill>
                <a:latin typeface="宋体" pitchFamily="2" charset="-122"/>
                <a:ea typeface="宋体" pitchFamily="2" charset="-122"/>
              </a:rPr>
              <a:t>res-ref-name&gt;case03/</a:t>
            </a:r>
            <a:r>
              <a:rPr lang="en-US" altLang="zh-CN" sz="2000" b="1" dirty="0" err="1" smtClean="0">
                <a:solidFill>
                  <a:schemeClr val="bg1"/>
                </a:solidFill>
                <a:latin typeface="宋体" pitchFamily="2" charset="-122"/>
                <a:ea typeface="宋体" pitchFamily="2" charset="-122"/>
              </a:rPr>
              <a:t>conPool</a:t>
            </a:r>
            <a:r>
              <a:rPr lang="en-US" altLang="zh-CN" sz="2000" b="1" dirty="0" smtClean="0">
                <a:solidFill>
                  <a:schemeClr val="bg1"/>
                </a:solidFill>
                <a:latin typeface="宋体" pitchFamily="2" charset="-122"/>
                <a:ea typeface="宋体" pitchFamily="2" charset="-122"/>
              </a:rPr>
              <a:t>&lt;/</a:t>
            </a:r>
            <a:r>
              <a:rPr lang="en-US" altLang="zh-CN" sz="2000" b="1" dirty="0">
                <a:solidFill>
                  <a:schemeClr val="bg1"/>
                </a:solidFill>
                <a:latin typeface="宋体" pitchFamily="2" charset="-122"/>
                <a:ea typeface="宋体" pitchFamily="2" charset="-122"/>
              </a:rPr>
              <a:t>res-ref-name&gt;</a:t>
            </a:r>
          </a:p>
          <a:p>
            <a:pPr eaLnBrk="0" hangingPunct="0">
              <a:buFont typeface="Arial" charset="0"/>
              <a:buNone/>
            </a:pPr>
            <a:r>
              <a:rPr lang="en-US" altLang="zh-CN" sz="2000" b="1" dirty="0">
                <a:solidFill>
                  <a:schemeClr val="bg1"/>
                </a:solidFill>
                <a:latin typeface="宋体" pitchFamily="2" charset="-122"/>
                <a:ea typeface="宋体" pitchFamily="2" charset="-122"/>
              </a:rPr>
              <a:t>  </a:t>
            </a:r>
            <a:r>
              <a:rPr lang="en-US" altLang="zh-CN" sz="2000" b="1" dirty="0">
                <a:solidFill>
                  <a:srgbClr val="FFFF00"/>
                </a:solidFill>
                <a:latin typeface="宋体" pitchFamily="2" charset="-122"/>
                <a:ea typeface="宋体" pitchFamily="2" charset="-122"/>
              </a:rPr>
              <a:t>&lt;!-- </a:t>
            </a:r>
            <a:r>
              <a:rPr lang="zh-CN" altLang="en-US" sz="2000" b="1" dirty="0">
                <a:solidFill>
                  <a:srgbClr val="FFFF00"/>
                </a:solidFill>
                <a:latin typeface="宋体" pitchFamily="2" charset="-122"/>
                <a:ea typeface="宋体" pitchFamily="2" charset="-122"/>
              </a:rPr>
              <a:t>数据源类型 </a:t>
            </a:r>
            <a:r>
              <a:rPr lang="en-US" altLang="zh-CN" sz="2000" b="1" dirty="0">
                <a:solidFill>
                  <a:srgbClr val="FFFF00"/>
                </a:solidFill>
                <a:latin typeface="宋体" pitchFamily="2" charset="-122"/>
                <a:ea typeface="宋体" pitchFamily="2" charset="-122"/>
              </a:rPr>
              <a:t>--&gt;</a:t>
            </a:r>
          </a:p>
          <a:p>
            <a:pPr eaLnBrk="0" hangingPunct="0">
              <a:buFont typeface="Arial" charset="0"/>
              <a:buNone/>
            </a:pPr>
            <a:r>
              <a:rPr lang="en-US" altLang="zh-CN" sz="2000" b="1" dirty="0">
                <a:solidFill>
                  <a:schemeClr val="bg1"/>
                </a:solidFill>
                <a:latin typeface="宋体" pitchFamily="2" charset="-122"/>
                <a:ea typeface="宋体" pitchFamily="2" charset="-122"/>
              </a:rPr>
              <a:t>  &lt;res-type&gt;</a:t>
            </a:r>
            <a:r>
              <a:rPr lang="en-US" altLang="zh-CN" sz="2000" b="1" dirty="0" err="1">
                <a:solidFill>
                  <a:schemeClr val="bg1"/>
                </a:solidFill>
                <a:latin typeface="宋体" pitchFamily="2" charset="-122"/>
                <a:ea typeface="宋体" pitchFamily="2" charset="-122"/>
              </a:rPr>
              <a:t>javax.sql.DataSource</a:t>
            </a:r>
            <a:r>
              <a:rPr lang="en-US" altLang="zh-CN" sz="2000" b="1" dirty="0">
                <a:solidFill>
                  <a:schemeClr val="bg1"/>
                </a:solidFill>
                <a:latin typeface="宋体" pitchFamily="2" charset="-122"/>
                <a:ea typeface="宋体" pitchFamily="2" charset="-122"/>
              </a:rPr>
              <a:t>&lt;/res-type&gt;</a:t>
            </a:r>
          </a:p>
          <a:p>
            <a:pPr eaLnBrk="0" hangingPunct="0">
              <a:buFont typeface="Arial" charset="0"/>
              <a:buNone/>
            </a:pPr>
            <a:r>
              <a:rPr lang="en-US" altLang="zh-CN" sz="2000" b="1" dirty="0">
                <a:solidFill>
                  <a:schemeClr val="bg1"/>
                </a:solidFill>
                <a:latin typeface="宋体" pitchFamily="2" charset="-122"/>
                <a:ea typeface="宋体" pitchFamily="2" charset="-122"/>
              </a:rPr>
              <a:t>  &lt;res-</a:t>
            </a:r>
            <a:r>
              <a:rPr lang="en-US" altLang="zh-CN" sz="2000" b="1" dirty="0" err="1">
                <a:solidFill>
                  <a:schemeClr val="bg1"/>
                </a:solidFill>
                <a:latin typeface="宋体" pitchFamily="2" charset="-122"/>
                <a:ea typeface="宋体" pitchFamily="2" charset="-122"/>
              </a:rPr>
              <a:t>auth</a:t>
            </a:r>
            <a:r>
              <a:rPr lang="en-US" altLang="zh-CN" sz="2000" b="1" dirty="0">
                <a:solidFill>
                  <a:schemeClr val="bg1"/>
                </a:solidFill>
                <a:latin typeface="宋体" pitchFamily="2" charset="-122"/>
                <a:ea typeface="宋体" pitchFamily="2" charset="-122"/>
              </a:rPr>
              <a:t>&gt;Container&lt;/res-</a:t>
            </a:r>
            <a:r>
              <a:rPr lang="en-US" altLang="zh-CN" sz="2000" b="1" dirty="0" err="1">
                <a:solidFill>
                  <a:schemeClr val="bg1"/>
                </a:solidFill>
                <a:latin typeface="宋体" pitchFamily="2" charset="-122"/>
                <a:ea typeface="宋体" pitchFamily="2" charset="-122"/>
              </a:rPr>
              <a:t>auth</a:t>
            </a:r>
            <a:r>
              <a:rPr lang="en-US" altLang="zh-CN" sz="2000" b="1" dirty="0">
                <a:solidFill>
                  <a:schemeClr val="bg1"/>
                </a:solidFill>
                <a:latin typeface="宋体" pitchFamily="2" charset="-122"/>
                <a:ea typeface="宋体" pitchFamily="2" charset="-122"/>
              </a:rPr>
              <a:t>&gt;</a:t>
            </a:r>
          </a:p>
          <a:p>
            <a:pPr eaLnBrk="0" hangingPunct="0">
              <a:buFont typeface="Arial" charset="0"/>
              <a:buNone/>
            </a:pPr>
            <a:r>
              <a:rPr lang="en-US" altLang="zh-CN" sz="2000" b="1" dirty="0">
                <a:solidFill>
                  <a:schemeClr val="bg1"/>
                </a:solidFill>
                <a:latin typeface="宋体" pitchFamily="2" charset="-122"/>
                <a:ea typeface="宋体" pitchFamily="2" charset="-122"/>
              </a:rPr>
              <a:t>  &lt;res-sharing-scope&gt;Shareable&lt;/res-sharing-scope&gt;</a:t>
            </a:r>
          </a:p>
          <a:p>
            <a:pPr eaLnBrk="0" hangingPunct="0">
              <a:buFont typeface="Arial" charset="0"/>
              <a:buNone/>
            </a:pPr>
            <a:r>
              <a:rPr lang="en-US" altLang="zh-CN" sz="2000" b="1" dirty="0">
                <a:solidFill>
                  <a:schemeClr val="bg1"/>
                </a:solidFill>
                <a:latin typeface="宋体" pitchFamily="2" charset="-122"/>
                <a:ea typeface="宋体" pitchFamily="2" charset="-122"/>
              </a:rPr>
              <a:t>&lt;/resource-ref&gt;</a:t>
            </a:r>
          </a:p>
        </p:txBody>
      </p:sp>
    </p:spTree>
    <p:extLst>
      <p:ext uri="{BB962C8B-B14F-4D97-AF65-F5344CB8AC3E}">
        <p14:creationId xmlns:p14="http://schemas.microsoft.com/office/powerpoint/2010/main" val="1362590724"/>
      </p:ext>
    </p:extLst>
  </p:cSld>
  <p:clrMapOvr>
    <a:masterClrMapping/>
  </p:clrMapOvr>
  <p:transition spd="slow">
    <p:randomBar dir="ver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smtClean="0"/>
              <a:t>servlet</a:t>
            </a:r>
            <a:r>
              <a:rPr lang="zh-CN" altLang="en-US" dirty="0" smtClean="0"/>
              <a:t>）</a:t>
            </a:r>
            <a:endParaRPr lang="zh-CN" altLang="en-US" dirty="0"/>
          </a:p>
        </p:txBody>
      </p:sp>
      <p:sp>
        <p:nvSpPr>
          <p:cNvPr id="3" name="内容占位符 2"/>
          <p:cNvSpPr>
            <a:spLocks noGrp="1"/>
          </p:cNvSpPr>
          <p:nvPr>
            <p:ph idx="1"/>
          </p:nvPr>
        </p:nvSpPr>
        <p:spPr>
          <a:xfrm>
            <a:off x="86816" y="980728"/>
            <a:ext cx="8949680" cy="5468228"/>
          </a:xfrm>
        </p:spPr>
        <p:txBody>
          <a:bodyPr/>
          <a:lstStyle/>
          <a:p>
            <a:pPr marL="0" indent="0">
              <a:lnSpc>
                <a:spcPts val="2500"/>
              </a:lnSpc>
              <a:buNone/>
            </a:pPr>
            <a:r>
              <a:rPr lang="en-US" altLang="zh-CN" sz="2600" dirty="0" smtClean="0">
                <a:solidFill>
                  <a:srgbClr val="C00000"/>
                </a:solidFill>
              </a:rPr>
              <a:t>     </a:t>
            </a:r>
            <a:r>
              <a:rPr lang="en-US" altLang="zh-CN" sz="2600" dirty="0" err="1" smtClean="0">
                <a:solidFill>
                  <a:srgbClr val="C00000"/>
                </a:solidFill>
              </a:rPr>
              <a:t>InitialContext</a:t>
            </a:r>
            <a:r>
              <a:rPr lang="en-US" altLang="zh-CN" sz="2600" dirty="0" smtClean="0">
                <a:solidFill>
                  <a:srgbClr val="C00000"/>
                </a:solidFill>
              </a:rPr>
              <a:t> </a:t>
            </a:r>
            <a:r>
              <a:rPr lang="en-US" altLang="zh-CN" sz="2600" dirty="0" err="1" smtClean="0">
                <a:solidFill>
                  <a:srgbClr val="C00000"/>
                </a:solidFill>
              </a:rPr>
              <a:t>initC</a:t>
            </a:r>
            <a:r>
              <a:rPr lang="en-US" altLang="zh-CN" sz="2600" dirty="0" smtClean="0">
                <a:solidFill>
                  <a:srgbClr val="C00000"/>
                </a:solidFill>
              </a:rPr>
              <a:t> = new </a:t>
            </a:r>
            <a:r>
              <a:rPr lang="en-US" altLang="zh-CN" sz="2600" dirty="0" err="1" smtClean="0">
                <a:solidFill>
                  <a:srgbClr val="C00000"/>
                </a:solidFill>
              </a:rPr>
              <a:t>InitialContext</a:t>
            </a:r>
            <a:r>
              <a:rPr lang="en-US" altLang="zh-CN" sz="2600" dirty="0" smtClean="0">
                <a:solidFill>
                  <a:srgbClr val="C00000"/>
                </a:solidFill>
              </a:rPr>
              <a:t>();</a:t>
            </a:r>
          </a:p>
          <a:p>
            <a:pPr marL="0" indent="0">
              <a:lnSpc>
                <a:spcPts val="2500"/>
              </a:lnSpc>
              <a:buNone/>
            </a:pPr>
            <a:r>
              <a:rPr lang="en-US" altLang="zh-CN" sz="2600" dirty="0" smtClean="0">
                <a:solidFill>
                  <a:srgbClr val="C00000"/>
                </a:solidFill>
              </a:rPr>
              <a:t>     </a:t>
            </a:r>
            <a:r>
              <a:rPr lang="en-US" altLang="zh-CN" sz="2600" dirty="0" err="1" smtClean="0">
                <a:solidFill>
                  <a:srgbClr val="C00000"/>
                </a:solidFill>
              </a:rPr>
              <a:t>DataSource</a:t>
            </a:r>
            <a:r>
              <a:rPr lang="en-US" altLang="zh-CN" sz="2600" dirty="0" smtClean="0">
                <a:solidFill>
                  <a:srgbClr val="C00000"/>
                </a:solidFill>
              </a:rPr>
              <a:t> ds =   (</a:t>
            </a:r>
            <a:r>
              <a:rPr lang="en-US" altLang="zh-CN" sz="2600" dirty="0" err="1" smtClean="0">
                <a:solidFill>
                  <a:srgbClr val="C00000"/>
                </a:solidFill>
              </a:rPr>
              <a:t>DataSource</a:t>
            </a:r>
            <a:r>
              <a:rPr lang="en-US" altLang="zh-CN" sz="2600" dirty="0" smtClean="0">
                <a:solidFill>
                  <a:srgbClr val="C00000"/>
                </a:solidFill>
              </a:rPr>
              <a:t>)</a:t>
            </a:r>
            <a:r>
              <a:rPr lang="en-US" altLang="zh-CN" sz="2600" dirty="0" err="1" smtClean="0">
                <a:solidFill>
                  <a:srgbClr val="C00000"/>
                </a:solidFill>
              </a:rPr>
              <a:t>initC.lookup</a:t>
            </a:r>
            <a:r>
              <a:rPr lang="en-US" altLang="zh-CN" sz="2600" dirty="0" smtClean="0">
                <a:solidFill>
                  <a:srgbClr val="C00000"/>
                </a:solidFill>
              </a:rPr>
              <a:t>("</a:t>
            </a:r>
            <a:r>
              <a:rPr lang="en-US" altLang="zh-CN" sz="2600" dirty="0" err="1" smtClean="0">
                <a:solidFill>
                  <a:srgbClr val="C00000"/>
                </a:solidFill>
              </a:rPr>
              <a:t>java:comp</a:t>
            </a:r>
            <a:r>
              <a:rPr lang="en-US" altLang="zh-CN" sz="2600" dirty="0" smtClean="0">
                <a:solidFill>
                  <a:srgbClr val="C00000"/>
                </a:solidFill>
              </a:rPr>
              <a:t>/</a:t>
            </a:r>
            <a:r>
              <a:rPr lang="en-US" altLang="zh-CN" sz="2600" dirty="0" err="1" smtClean="0">
                <a:solidFill>
                  <a:srgbClr val="C00000"/>
                </a:solidFill>
              </a:rPr>
              <a:t>env</a:t>
            </a:r>
            <a:r>
              <a:rPr lang="en-US" altLang="zh-CN" sz="2600" dirty="0" smtClean="0">
                <a:solidFill>
                  <a:srgbClr val="C00000"/>
                </a:solidFill>
              </a:rPr>
              <a:t>/case03/</a:t>
            </a:r>
            <a:r>
              <a:rPr lang="en-US" altLang="zh-CN" sz="2600" dirty="0" err="1" smtClean="0">
                <a:solidFill>
                  <a:srgbClr val="C00000"/>
                </a:solidFill>
              </a:rPr>
              <a:t>conPool</a:t>
            </a:r>
            <a:r>
              <a:rPr lang="en-US" altLang="zh-CN" sz="2600" dirty="0" smtClean="0">
                <a:solidFill>
                  <a:srgbClr val="C00000"/>
                </a:solidFill>
              </a:rPr>
              <a:t>");</a:t>
            </a:r>
          </a:p>
          <a:p>
            <a:pPr marL="0" indent="0">
              <a:lnSpc>
                <a:spcPts val="2500"/>
              </a:lnSpc>
              <a:buNone/>
            </a:pPr>
            <a:r>
              <a:rPr lang="en-US" altLang="zh-CN" sz="2600" dirty="0" smtClean="0">
                <a:solidFill>
                  <a:srgbClr val="C00000"/>
                </a:solidFill>
              </a:rPr>
              <a:t>     conn = </a:t>
            </a:r>
            <a:r>
              <a:rPr lang="en-US" altLang="zh-CN" sz="2600" dirty="0" err="1" smtClean="0">
                <a:solidFill>
                  <a:srgbClr val="C00000"/>
                </a:solidFill>
              </a:rPr>
              <a:t>ds.getConnection</a:t>
            </a:r>
            <a:r>
              <a:rPr lang="en-US" altLang="zh-CN" sz="2600" dirty="0" smtClean="0">
                <a:solidFill>
                  <a:srgbClr val="C00000"/>
                </a:solidFill>
              </a:rPr>
              <a:t>();</a:t>
            </a:r>
          </a:p>
          <a:p>
            <a:pPr marL="0" indent="0">
              <a:lnSpc>
                <a:spcPts val="2500"/>
              </a:lnSpc>
              <a:buNone/>
            </a:pPr>
            <a:r>
              <a:rPr lang="en-US" altLang="zh-CN" sz="2400" dirty="0" smtClean="0"/>
              <a:t>      </a:t>
            </a:r>
            <a:r>
              <a:rPr lang="en-US" altLang="zh-CN" sz="2400" dirty="0" err="1" smtClean="0"/>
              <a:t>st</a:t>
            </a:r>
            <a:r>
              <a:rPr lang="en-US" altLang="zh-CN" sz="2400" dirty="0" smtClean="0"/>
              <a:t> = </a:t>
            </a:r>
            <a:r>
              <a:rPr lang="en-US" altLang="zh-CN" sz="2400" dirty="0" err="1" smtClean="0"/>
              <a:t>conn.createStatement</a:t>
            </a:r>
            <a:r>
              <a:rPr lang="en-US" altLang="zh-CN" sz="2400" dirty="0" smtClean="0"/>
              <a:t>();</a:t>
            </a:r>
          </a:p>
          <a:p>
            <a:pPr marL="0" indent="0">
              <a:lnSpc>
                <a:spcPts val="2500"/>
              </a:lnSpc>
              <a:buNone/>
            </a:pPr>
            <a:r>
              <a:rPr lang="en-US" altLang="zh-CN" sz="2400" dirty="0" smtClean="0"/>
              <a:t>      </a:t>
            </a:r>
            <a:r>
              <a:rPr lang="en-US" altLang="zh-CN" sz="2400" dirty="0" err="1"/>
              <a:t>rs</a:t>
            </a:r>
            <a:r>
              <a:rPr lang="en-US" altLang="zh-CN" sz="2400" dirty="0"/>
              <a:t> = </a:t>
            </a:r>
            <a:r>
              <a:rPr lang="en-US" altLang="zh-CN" sz="2400" dirty="0" err="1"/>
              <a:t>st.executeQuery</a:t>
            </a:r>
            <a:r>
              <a:rPr lang="en-US" altLang="zh-CN" sz="2400" dirty="0"/>
              <a:t>("select * from </a:t>
            </a:r>
            <a:r>
              <a:rPr lang="en-US" altLang="zh-CN" sz="2400" dirty="0" err="1"/>
              <a:t>emp</a:t>
            </a:r>
            <a:r>
              <a:rPr lang="en-US" altLang="zh-CN" sz="2400" dirty="0"/>
              <a:t>");    </a:t>
            </a:r>
          </a:p>
          <a:p>
            <a:pPr marL="0" indent="0">
              <a:lnSpc>
                <a:spcPts val="2500"/>
              </a:lnSpc>
              <a:buNone/>
            </a:pPr>
            <a:r>
              <a:rPr lang="en-US" altLang="zh-CN" sz="2400" dirty="0"/>
              <a:t>    while(</a:t>
            </a:r>
            <a:r>
              <a:rPr lang="en-US" altLang="zh-CN" sz="2400" dirty="0" err="1"/>
              <a:t>rs.next</a:t>
            </a:r>
            <a:r>
              <a:rPr lang="en-US" altLang="zh-CN" sz="2400" dirty="0"/>
              <a:t>()){</a:t>
            </a:r>
          </a:p>
          <a:p>
            <a:pPr marL="0" indent="0">
              <a:lnSpc>
                <a:spcPts val="2500"/>
              </a:lnSpc>
              <a:buNone/>
            </a:pPr>
            <a:r>
              <a:rPr lang="en-US" altLang="zh-CN" sz="2400" dirty="0"/>
              <a:t>       String name = </a:t>
            </a:r>
            <a:r>
              <a:rPr lang="en-US" altLang="zh-CN" sz="2400" dirty="0" err="1"/>
              <a:t>rs.getString</a:t>
            </a:r>
            <a:r>
              <a:rPr lang="en-US" altLang="zh-CN" sz="2400" dirty="0"/>
              <a:t>(2);</a:t>
            </a:r>
          </a:p>
          <a:p>
            <a:pPr marL="0" indent="0">
              <a:lnSpc>
                <a:spcPts val="2500"/>
              </a:lnSpc>
              <a:buNone/>
            </a:pPr>
            <a:r>
              <a:rPr lang="en-US" altLang="zh-CN" sz="2400" dirty="0"/>
              <a:t>       double salary = </a:t>
            </a:r>
            <a:r>
              <a:rPr lang="en-US" altLang="zh-CN" sz="2400" dirty="0" err="1"/>
              <a:t>rs.getDouble</a:t>
            </a:r>
            <a:r>
              <a:rPr lang="en-US" altLang="zh-CN" sz="2400" dirty="0"/>
              <a:t>(3);</a:t>
            </a:r>
          </a:p>
          <a:p>
            <a:pPr marL="0" indent="0">
              <a:lnSpc>
                <a:spcPts val="2500"/>
              </a:lnSpc>
              <a:buNone/>
            </a:pPr>
            <a:r>
              <a:rPr lang="en-US" altLang="zh-CN" sz="2400" dirty="0"/>
              <a:t>       </a:t>
            </a:r>
            <a:r>
              <a:rPr lang="en-US" altLang="zh-CN" sz="2400" dirty="0" err="1"/>
              <a:t>int</a:t>
            </a:r>
            <a:r>
              <a:rPr lang="en-US" altLang="zh-CN" sz="2400" dirty="0"/>
              <a:t> age = </a:t>
            </a:r>
            <a:r>
              <a:rPr lang="en-US" altLang="zh-CN" sz="2400" dirty="0" err="1"/>
              <a:t>rs.getInt</a:t>
            </a:r>
            <a:r>
              <a:rPr lang="en-US" altLang="zh-CN" sz="2400" dirty="0"/>
              <a:t>(4);</a:t>
            </a:r>
          </a:p>
          <a:p>
            <a:pPr marL="0" indent="0">
              <a:lnSpc>
                <a:spcPts val="2500"/>
              </a:lnSpc>
              <a:buNone/>
            </a:pPr>
            <a:r>
              <a:rPr lang="en-US" altLang="zh-CN" sz="2400" dirty="0"/>
              <a:t>        </a:t>
            </a:r>
            <a:r>
              <a:rPr lang="en-US" altLang="zh-CN" sz="2400" dirty="0" err="1"/>
              <a:t>out.print</a:t>
            </a:r>
            <a:r>
              <a:rPr lang="en-US" altLang="zh-CN" sz="2400" dirty="0"/>
              <a:t>(name+"  "+salary+""+age+"&lt;</a:t>
            </a:r>
            <a:r>
              <a:rPr lang="en-US" altLang="zh-CN" sz="2400" dirty="0" err="1"/>
              <a:t>br</a:t>
            </a:r>
            <a:r>
              <a:rPr lang="en-US" altLang="zh-CN" sz="2400" dirty="0"/>
              <a:t>&gt;");</a:t>
            </a:r>
          </a:p>
          <a:p>
            <a:pPr marL="0" indent="0">
              <a:lnSpc>
                <a:spcPts val="2500"/>
              </a:lnSpc>
              <a:buNone/>
            </a:pPr>
            <a:r>
              <a:rPr lang="zh-CN" altLang="en-US" sz="2400" dirty="0"/>
              <a:t>      </a:t>
            </a:r>
            <a:r>
              <a:rPr lang="en-US" altLang="zh-CN" sz="2400" dirty="0"/>
              <a:t>}</a:t>
            </a:r>
          </a:p>
          <a:p>
            <a:pPr marL="0" indent="0">
              <a:lnSpc>
                <a:spcPts val="2500"/>
              </a:lnSpc>
              <a:buNone/>
            </a:pPr>
            <a:r>
              <a:rPr lang="en-US" altLang="zh-CN" sz="2400" dirty="0"/>
              <a:t>    </a:t>
            </a:r>
            <a:r>
              <a:rPr lang="en-US" altLang="zh-CN" sz="2400" dirty="0" smtClean="0"/>
              <a:t>           </a:t>
            </a:r>
            <a:r>
              <a:rPr lang="en-US" altLang="zh-CN" sz="2400" dirty="0" err="1"/>
              <a:t>out.print</a:t>
            </a:r>
            <a:r>
              <a:rPr lang="en-US" altLang="zh-CN" sz="2400" dirty="0"/>
              <a:t>("&lt;</a:t>
            </a:r>
            <a:r>
              <a:rPr lang="en-US" altLang="zh-CN" sz="2400" dirty="0" err="1"/>
              <a:t>br</a:t>
            </a:r>
            <a:r>
              <a:rPr lang="en-US" altLang="zh-CN" sz="2400" dirty="0"/>
              <a:t>/&gt;");</a:t>
            </a:r>
          </a:p>
          <a:p>
            <a:pPr marL="0" indent="0">
              <a:lnSpc>
                <a:spcPts val="2500"/>
              </a:lnSpc>
              <a:buNone/>
            </a:pPr>
            <a:r>
              <a:rPr lang="en-US" altLang="zh-CN" sz="2400" dirty="0"/>
              <a:t>     </a:t>
            </a:r>
            <a:r>
              <a:rPr lang="en-US" altLang="zh-CN" sz="2400" dirty="0" smtClean="0"/>
              <a:t>          </a:t>
            </a:r>
            <a:r>
              <a:rPr lang="en-US" altLang="zh-CN" sz="2400" dirty="0" err="1" smtClean="0"/>
              <a:t>out.close</a:t>
            </a:r>
            <a:r>
              <a:rPr lang="en-US" altLang="zh-CN" sz="2400" dirty="0"/>
              <a:t>();</a:t>
            </a:r>
            <a:endParaRPr lang="zh-CN" altLang="en-US" sz="2400" dirty="0"/>
          </a:p>
        </p:txBody>
      </p:sp>
    </p:spTree>
    <p:extLst>
      <p:ext uri="{BB962C8B-B14F-4D97-AF65-F5344CB8AC3E}">
        <p14:creationId xmlns:p14="http://schemas.microsoft.com/office/powerpoint/2010/main" val="2523461094"/>
      </p:ext>
    </p:extLst>
  </p:cSld>
  <p:clrMapOvr>
    <a:masterClrMapping/>
  </p:clrMapOvr>
  <p:transition spd="slow">
    <p:randomBar dir="vert"/>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5.Properties </a:t>
            </a:r>
            <a:r>
              <a:rPr lang="zh-CN" altLang="en-US" dirty="0" smtClean="0"/>
              <a:t>配置文件</a:t>
            </a:r>
            <a:endParaRPr lang="zh-CN" altLang="en-US" dirty="0"/>
          </a:p>
        </p:txBody>
      </p:sp>
      <p:sp>
        <p:nvSpPr>
          <p:cNvPr id="3" name="内容占位符 2"/>
          <p:cNvSpPr>
            <a:spLocks noGrp="1"/>
          </p:cNvSpPr>
          <p:nvPr>
            <p:ph idx="1"/>
          </p:nvPr>
        </p:nvSpPr>
        <p:spPr>
          <a:xfrm>
            <a:off x="86816" y="980728"/>
            <a:ext cx="8949680" cy="4228850"/>
          </a:xfrm>
        </p:spPr>
        <p:txBody>
          <a:bodyPr/>
          <a:lstStyle/>
          <a:p>
            <a:pPr latinLnBrk="0"/>
            <a:r>
              <a:rPr lang="zh-CN" altLang="en-US" b="0" dirty="0"/>
              <a:t>在我们平时写程序的时候，有些参数是经常改变的，而这种改变不是我们预知的</a:t>
            </a:r>
            <a:r>
              <a:rPr lang="zh-CN" altLang="en-US" b="0" dirty="0" smtClean="0"/>
              <a:t>。信息就不能写死在程序里，用</a:t>
            </a:r>
            <a:r>
              <a:rPr lang="zh-CN" altLang="en-US" b="0" dirty="0"/>
              <a:t>配置文件来解决</a:t>
            </a:r>
            <a:r>
              <a:rPr lang="zh-CN" altLang="en-US" b="0" dirty="0" smtClean="0"/>
              <a:t>。</a:t>
            </a:r>
            <a:endParaRPr lang="zh-CN" altLang="en-US" b="0" dirty="0"/>
          </a:p>
          <a:p>
            <a:pPr latinLnBrk="0"/>
            <a:r>
              <a:rPr lang="zh-CN" altLang="en-US" b="0" dirty="0"/>
              <a:t>各种语言都有自己所支持的配置文件类型</a:t>
            </a:r>
            <a:r>
              <a:rPr lang="zh-CN" altLang="en-US" b="0" dirty="0" smtClean="0"/>
              <a:t>。在</a:t>
            </a:r>
            <a:r>
              <a:rPr lang="en-US" altLang="zh-CN" b="0" dirty="0"/>
              <a:t>Java </a:t>
            </a:r>
            <a:r>
              <a:rPr lang="zh-CN" altLang="en-US" b="0" dirty="0"/>
              <a:t>中，</a:t>
            </a:r>
            <a:r>
              <a:rPr lang="en-US" altLang="zh-CN" b="0" dirty="0"/>
              <a:t>Java </a:t>
            </a:r>
            <a:r>
              <a:rPr lang="zh-CN" altLang="en-US" b="0" dirty="0"/>
              <a:t>支持的是</a:t>
            </a:r>
            <a:r>
              <a:rPr lang="en-US" altLang="zh-CN" b="0" dirty="0"/>
              <a:t>.properties </a:t>
            </a:r>
            <a:r>
              <a:rPr lang="zh-CN" altLang="en-US" b="0" dirty="0"/>
              <a:t>文件的读写。</a:t>
            </a:r>
            <a:r>
              <a:rPr lang="en-US" altLang="zh-CN" b="0" dirty="0"/>
              <a:t>JDK </a:t>
            </a:r>
            <a:r>
              <a:rPr lang="zh-CN" altLang="en-US" b="0" dirty="0"/>
              <a:t>内置的</a:t>
            </a:r>
            <a:r>
              <a:rPr lang="en-US" altLang="zh-CN" b="0" dirty="0" err="1"/>
              <a:t>java.util.Properties</a:t>
            </a:r>
            <a:r>
              <a:rPr lang="en-US" altLang="zh-CN" b="0" dirty="0"/>
              <a:t> </a:t>
            </a:r>
            <a:r>
              <a:rPr lang="zh-CN" altLang="en-US" b="0" dirty="0"/>
              <a:t>类为我们操作</a:t>
            </a:r>
            <a:r>
              <a:rPr lang="en-US" altLang="zh-CN" b="0" dirty="0"/>
              <a:t>.properties </a:t>
            </a:r>
            <a:r>
              <a:rPr lang="zh-CN" altLang="en-US" b="0" dirty="0"/>
              <a:t>文件提供了便利。</a:t>
            </a:r>
          </a:p>
          <a:p>
            <a:endParaRPr lang="zh-CN" altLang="en-US" dirty="0"/>
          </a:p>
        </p:txBody>
      </p:sp>
    </p:spTree>
    <p:extLst>
      <p:ext uri="{BB962C8B-B14F-4D97-AF65-F5344CB8AC3E}">
        <p14:creationId xmlns:p14="http://schemas.microsoft.com/office/powerpoint/2010/main" val="1584834935"/>
      </p:ext>
    </p:extLst>
  </p:cSld>
  <p:clrMapOvr>
    <a:masterClrMapping/>
  </p:clrMapOvr>
  <p:transition spd="slow">
    <p:randomBar dir="vert"/>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a:t>
            </a:r>
            <a:r>
              <a:rPr lang="en-US" altLang="zh-CN" dirty="0" smtClean="0"/>
              <a:t>properties</a:t>
            </a:r>
            <a:r>
              <a:rPr lang="zh-CN" altLang="en-US" dirty="0" smtClean="0"/>
              <a:t>类读取配置文件</a:t>
            </a:r>
            <a:endParaRPr lang="zh-CN" altLang="en-US" dirty="0"/>
          </a:p>
        </p:txBody>
      </p:sp>
      <p:sp>
        <p:nvSpPr>
          <p:cNvPr id="3" name="内容占位符 2"/>
          <p:cNvSpPr>
            <a:spLocks noGrp="1"/>
          </p:cNvSpPr>
          <p:nvPr>
            <p:ph idx="1"/>
          </p:nvPr>
        </p:nvSpPr>
        <p:spPr>
          <a:xfrm>
            <a:off x="-9520" y="853128"/>
            <a:ext cx="8949680" cy="6494085"/>
          </a:xfrm>
        </p:spPr>
        <p:txBody>
          <a:bodyPr/>
          <a:lstStyle/>
          <a:p>
            <a:r>
              <a:rPr lang="en-US" altLang="zh-CN" dirty="0" smtClean="0"/>
              <a:t>Step 1 </a:t>
            </a:r>
          </a:p>
          <a:p>
            <a:pPr marL="0" indent="0">
              <a:buNone/>
            </a:pPr>
            <a:r>
              <a:rPr lang="en-US" altLang="zh-CN" dirty="0" smtClean="0"/>
              <a:t>      </a:t>
            </a:r>
            <a:r>
              <a:rPr lang="zh-CN" altLang="en-US" dirty="0" smtClean="0"/>
              <a:t>在对应路径下新建</a:t>
            </a:r>
            <a:r>
              <a:rPr lang="en-US" altLang="zh-CN" dirty="0" smtClean="0"/>
              <a:t>properties</a:t>
            </a:r>
            <a:r>
              <a:rPr lang="zh-CN" altLang="en-US" dirty="0" smtClean="0"/>
              <a:t>文件</a:t>
            </a:r>
            <a:endParaRPr lang="en-US" altLang="zh-CN" dirty="0" smtClean="0"/>
          </a:p>
          <a:p>
            <a:pPr marL="0" indent="0">
              <a:buNone/>
            </a:pPr>
            <a:r>
              <a:rPr lang="en-US" altLang="zh-CN" dirty="0"/>
              <a:t> </a:t>
            </a:r>
            <a:r>
              <a:rPr lang="en-US" altLang="zh-CN" dirty="0" smtClean="0"/>
              <a:t>     </a:t>
            </a:r>
            <a:r>
              <a:rPr lang="zh-CN" altLang="en-US" dirty="0" smtClean="0"/>
              <a:t>注：配置文件通常与使用它的类放在一起</a:t>
            </a:r>
            <a:endParaRPr lang="en-US" altLang="zh-CN" dirty="0" smtClean="0"/>
          </a:p>
          <a:p>
            <a:pPr>
              <a:buFont typeface="Arial" panose="020B0604020202020204" pitchFamily="34" charset="0"/>
              <a:buChar char="•"/>
            </a:pPr>
            <a:r>
              <a:rPr lang="en-US" altLang="zh-CN" dirty="0" smtClean="0"/>
              <a:t>Step 2    </a:t>
            </a:r>
          </a:p>
          <a:p>
            <a:pPr marL="0" indent="0">
              <a:buNone/>
            </a:pPr>
            <a:r>
              <a:rPr lang="en-US" altLang="zh-CN" dirty="0"/>
              <a:t> </a:t>
            </a:r>
            <a:r>
              <a:rPr lang="en-US" altLang="zh-CN" dirty="0" smtClean="0"/>
              <a:t>    </a:t>
            </a:r>
            <a:r>
              <a:rPr lang="zh-CN" altLang="en-US" dirty="0" smtClean="0">
                <a:solidFill>
                  <a:srgbClr val="FF0000"/>
                </a:solidFill>
              </a:rPr>
              <a:t>新建</a:t>
            </a:r>
            <a:r>
              <a:rPr lang="en-US" altLang="zh-CN" dirty="0" smtClean="0">
                <a:solidFill>
                  <a:srgbClr val="FF0000"/>
                </a:solidFill>
              </a:rPr>
              <a:t>properties</a:t>
            </a:r>
            <a:r>
              <a:rPr lang="zh-CN" altLang="en-US" dirty="0" smtClean="0">
                <a:solidFill>
                  <a:srgbClr val="FF0000"/>
                </a:solidFill>
              </a:rPr>
              <a:t>类的实例</a:t>
            </a:r>
            <a:endParaRPr lang="en-US" altLang="zh-CN" dirty="0" smtClean="0">
              <a:solidFill>
                <a:srgbClr val="FF0000"/>
              </a:solidFill>
            </a:endParaRPr>
          </a:p>
          <a:p>
            <a:pPr marL="0" indent="0">
              <a:buNone/>
            </a:pPr>
            <a:r>
              <a:rPr lang="en-US" altLang="zh-CN" dirty="0"/>
              <a:t> </a:t>
            </a:r>
            <a:r>
              <a:rPr lang="en-US" altLang="zh-CN" dirty="0" smtClean="0"/>
              <a:t>   Properties prop = new Properties()</a:t>
            </a:r>
          </a:p>
          <a:p>
            <a:pPr>
              <a:buFont typeface="Arial" panose="020B0604020202020204" pitchFamily="34" charset="0"/>
              <a:buChar char="•"/>
            </a:pPr>
            <a:r>
              <a:rPr lang="en-US" altLang="zh-CN" dirty="0" smtClean="0"/>
              <a:t>Step 3  </a:t>
            </a:r>
          </a:p>
          <a:p>
            <a:pPr marL="0" indent="0">
              <a:buNone/>
            </a:pPr>
            <a:r>
              <a:rPr lang="en-US" altLang="zh-CN" dirty="0" smtClean="0"/>
              <a:t>     </a:t>
            </a:r>
            <a:r>
              <a:rPr lang="zh-CN" altLang="en-US" dirty="0" smtClean="0">
                <a:solidFill>
                  <a:srgbClr val="FF0000"/>
                </a:solidFill>
              </a:rPr>
              <a:t>创建配置文件输入</a:t>
            </a:r>
            <a:r>
              <a:rPr lang="zh-CN" altLang="en-US" dirty="0">
                <a:solidFill>
                  <a:srgbClr val="FF0000"/>
                </a:solidFill>
              </a:rPr>
              <a:t>文件</a:t>
            </a:r>
            <a:r>
              <a:rPr lang="zh-CN" altLang="en-US" dirty="0" smtClean="0">
                <a:solidFill>
                  <a:srgbClr val="FF0000"/>
                </a:solidFill>
              </a:rPr>
              <a:t>流</a:t>
            </a:r>
            <a:endParaRPr lang="en-US" altLang="zh-CN" dirty="0" smtClean="0">
              <a:solidFill>
                <a:srgbClr val="FF0000"/>
              </a:solidFill>
            </a:endParaRPr>
          </a:p>
          <a:p>
            <a:r>
              <a:rPr lang="en-US" altLang="zh-CN" dirty="0"/>
              <a:t> </a:t>
            </a:r>
            <a:r>
              <a:rPr lang="en-US" altLang="zh-CN" dirty="0" smtClean="0"/>
              <a:t>    </a:t>
            </a:r>
            <a:r>
              <a:rPr lang="en-US" altLang="zh-CN" dirty="0" err="1" smtClean="0"/>
              <a:t>InputStream</a:t>
            </a:r>
            <a:r>
              <a:rPr lang="en-US" altLang="zh-CN" dirty="0" smtClean="0"/>
              <a:t> is = </a:t>
            </a:r>
            <a:r>
              <a:rPr lang="en-US" altLang="zh-CN" dirty="0" err="1"/>
              <a:t>DBUtil.class.getClassLoader</a:t>
            </a:r>
            <a:r>
              <a:rPr lang="en-US" altLang="zh-CN" dirty="0"/>
              <a:t>().</a:t>
            </a:r>
          </a:p>
          <a:p>
            <a:pPr marL="0" indent="0">
              <a:buNone/>
            </a:pPr>
            <a:r>
              <a:rPr lang="en-US" altLang="zh-CN" dirty="0" smtClean="0"/>
              <a:t>       </a:t>
            </a:r>
            <a:r>
              <a:rPr lang="en-US" altLang="zh-CN" dirty="0" err="1"/>
              <a:t>getResourceAsStream</a:t>
            </a:r>
            <a:r>
              <a:rPr lang="en-US" altLang="zh-CN" dirty="0"/>
              <a:t>("</a:t>
            </a:r>
            <a:r>
              <a:rPr lang="en-US" altLang="zh-CN" dirty="0" err="1"/>
              <a:t>util</a:t>
            </a:r>
            <a:r>
              <a:rPr lang="en-US" altLang="zh-CN" dirty="0"/>
              <a:t>/</a:t>
            </a:r>
            <a:r>
              <a:rPr lang="en-US" altLang="zh-CN" dirty="0" err="1"/>
              <a:t>config.properties</a:t>
            </a:r>
            <a:r>
              <a:rPr lang="en-US" altLang="zh-CN" dirty="0"/>
              <a:t>");</a:t>
            </a:r>
            <a:endParaRPr lang="en-US" altLang="zh-CN" dirty="0" smtClean="0"/>
          </a:p>
          <a:p>
            <a:pPr marL="0" indent="0">
              <a:buNone/>
            </a:pPr>
            <a:r>
              <a:rPr lang="en-US" altLang="zh-CN" dirty="0"/>
              <a:t> </a:t>
            </a:r>
            <a:r>
              <a:rPr lang="en-US" altLang="zh-CN" dirty="0" smtClean="0"/>
              <a:t>    </a:t>
            </a:r>
            <a:endParaRPr lang="zh-CN" altLang="en-US" dirty="0"/>
          </a:p>
        </p:txBody>
      </p:sp>
    </p:spTree>
    <p:extLst>
      <p:ext uri="{BB962C8B-B14F-4D97-AF65-F5344CB8AC3E}">
        <p14:creationId xmlns:p14="http://schemas.microsoft.com/office/powerpoint/2010/main" val="1495584428"/>
      </p:ext>
    </p:extLst>
  </p:cSld>
  <p:clrMapOvr>
    <a:masterClrMapping/>
  </p:clrMapOvr>
  <p:transition spd="slow">
    <p:randomBar dir="vert"/>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4031873"/>
          </a:xfrm>
        </p:spPr>
        <p:txBody>
          <a:bodyPr/>
          <a:lstStyle/>
          <a:p>
            <a:r>
              <a:rPr lang="en-US" altLang="zh-CN" dirty="0" smtClean="0"/>
              <a:t>Step 4</a:t>
            </a:r>
          </a:p>
          <a:p>
            <a:pPr marL="0" indent="0">
              <a:buNone/>
            </a:pPr>
            <a:r>
              <a:rPr lang="en-US" altLang="zh-CN" dirty="0" smtClean="0">
                <a:solidFill>
                  <a:srgbClr val="FF0000"/>
                </a:solidFill>
              </a:rPr>
              <a:t>    </a:t>
            </a:r>
            <a:r>
              <a:rPr lang="zh-CN" altLang="en-US" dirty="0" smtClean="0">
                <a:solidFill>
                  <a:srgbClr val="FF0000"/>
                </a:solidFill>
              </a:rPr>
              <a:t>从属性文件对应的文件流中加载属性列表到</a:t>
            </a:r>
            <a:r>
              <a:rPr lang="en-US" altLang="zh-CN" dirty="0" smtClean="0">
                <a:solidFill>
                  <a:srgbClr val="FF0000"/>
                </a:solidFill>
              </a:rPr>
              <a:t>properties</a:t>
            </a:r>
            <a:r>
              <a:rPr lang="zh-CN" altLang="en-US" dirty="0" smtClean="0">
                <a:solidFill>
                  <a:srgbClr val="FF0000"/>
                </a:solidFill>
              </a:rPr>
              <a:t>对象中</a:t>
            </a:r>
            <a:endParaRPr lang="en-US" altLang="zh-CN" dirty="0" smtClean="0">
              <a:solidFill>
                <a:srgbClr val="FF0000"/>
              </a:solidFill>
            </a:endParaRPr>
          </a:p>
          <a:p>
            <a:pPr marL="0" indent="0">
              <a:buNone/>
            </a:pPr>
            <a:r>
              <a:rPr lang="en-US" altLang="zh-CN" dirty="0"/>
              <a:t> </a:t>
            </a:r>
            <a:r>
              <a:rPr lang="en-US" altLang="zh-CN" dirty="0" smtClean="0"/>
              <a:t>    </a:t>
            </a:r>
            <a:r>
              <a:rPr lang="en-US" altLang="zh-CN" dirty="0" err="1" smtClean="0"/>
              <a:t>prop.load</a:t>
            </a:r>
            <a:r>
              <a:rPr lang="en-US" altLang="zh-CN" dirty="0" smtClean="0"/>
              <a:t>()</a:t>
            </a:r>
          </a:p>
          <a:p>
            <a:pPr>
              <a:buFont typeface="Arial" panose="020B0604020202020204" pitchFamily="34" charset="0"/>
              <a:buChar char="•"/>
            </a:pPr>
            <a:r>
              <a:rPr lang="en-US" altLang="zh-CN" dirty="0" smtClean="0"/>
              <a:t>Step 5</a:t>
            </a:r>
          </a:p>
          <a:p>
            <a:pPr marL="0" indent="0">
              <a:buNone/>
            </a:pPr>
            <a:r>
              <a:rPr lang="en-US" altLang="zh-CN" dirty="0"/>
              <a:t> </a:t>
            </a:r>
            <a:r>
              <a:rPr lang="en-US" altLang="zh-CN" dirty="0" smtClean="0"/>
              <a:t>   </a:t>
            </a:r>
            <a:r>
              <a:rPr lang="zh-CN" altLang="en-US" dirty="0" smtClean="0">
                <a:solidFill>
                  <a:srgbClr val="FF0000"/>
                </a:solidFill>
              </a:rPr>
              <a:t>获取属性值</a:t>
            </a:r>
            <a:endParaRPr lang="en-US" altLang="zh-CN" dirty="0" smtClean="0">
              <a:solidFill>
                <a:srgbClr val="FF0000"/>
              </a:solidFill>
            </a:endParaRPr>
          </a:p>
          <a:p>
            <a:pPr marL="0" indent="0">
              <a:buNone/>
            </a:pPr>
            <a:r>
              <a:rPr lang="en-US" altLang="zh-CN" dirty="0"/>
              <a:t> </a:t>
            </a:r>
            <a:r>
              <a:rPr lang="en-US" altLang="zh-CN" dirty="0" smtClean="0"/>
              <a:t>    </a:t>
            </a:r>
            <a:r>
              <a:rPr lang="en-US" altLang="zh-CN" dirty="0" err="1" smtClean="0"/>
              <a:t>prop.getProperty</a:t>
            </a:r>
            <a:r>
              <a:rPr lang="en-US" altLang="zh-CN" dirty="0" smtClean="0"/>
              <a:t>()</a:t>
            </a:r>
            <a:endParaRPr lang="zh-CN" altLang="en-US" dirty="0"/>
          </a:p>
        </p:txBody>
      </p:sp>
    </p:spTree>
    <p:extLst>
      <p:ext uri="{BB962C8B-B14F-4D97-AF65-F5344CB8AC3E}">
        <p14:creationId xmlns:p14="http://schemas.microsoft.com/office/powerpoint/2010/main" val="3259212501"/>
      </p:ext>
    </p:extLst>
  </p:cSld>
  <p:clrMapOvr>
    <a:masterClrMapping/>
  </p:clrMapOvr>
  <p:transition spd="slow">
    <p:randomBar dir="vert"/>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如何建立配置文件</a:t>
            </a:r>
            <a:endParaRPr lang="zh-CN" altLang="en-US" dirty="0"/>
          </a:p>
        </p:txBody>
      </p:sp>
      <p:sp>
        <p:nvSpPr>
          <p:cNvPr id="3" name="内容占位符 2"/>
          <p:cNvSpPr>
            <a:spLocks noGrp="1"/>
          </p:cNvSpPr>
          <p:nvPr>
            <p:ph idx="1"/>
          </p:nvPr>
        </p:nvSpPr>
        <p:spPr>
          <a:xfrm>
            <a:off x="86816" y="980728"/>
            <a:ext cx="8949680" cy="584775"/>
          </a:xfrm>
        </p:spPr>
        <p:txBody>
          <a:bodyPr/>
          <a:lstStyle/>
          <a:p>
            <a:r>
              <a:rPr lang="zh-CN" altLang="en-US" dirty="0" smtClean="0"/>
              <a:t>在对应路径中   </a:t>
            </a:r>
            <a:r>
              <a:rPr lang="en-US" altLang="zh-CN" dirty="0" smtClean="0"/>
              <a:t>new --  file-- </a:t>
            </a:r>
            <a:r>
              <a:rPr lang="zh-CN" altLang="en-US" dirty="0" smtClean="0"/>
              <a:t>*</a:t>
            </a:r>
            <a:r>
              <a:rPr lang="en-US" altLang="zh-CN" dirty="0" smtClean="0"/>
              <a:t>.properties</a:t>
            </a:r>
            <a:endParaRPr lang="zh-CN" altLang="en-US" dirty="0"/>
          </a:p>
        </p:txBody>
      </p:sp>
    </p:spTree>
    <p:extLst>
      <p:ext uri="{BB962C8B-B14F-4D97-AF65-F5344CB8AC3E}">
        <p14:creationId xmlns:p14="http://schemas.microsoft.com/office/powerpoint/2010/main" val="2603762345"/>
      </p:ext>
    </p:extLst>
  </p:cSld>
  <p:clrMapOvr>
    <a:masterClrMapping/>
  </p:clrMapOvr>
  <p:transition spd="slow">
    <p:randomBar dir="vert"/>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(2)Properties</a:t>
            </a:r>
            <a:r>
              <a:rPr lang="zh-CN" altLang="en-US" dirty="0" smtClean="0"/>
              <a:t>类</a:t>
            </a:r>
            <a:endParaRPr lang="zh-CN" altLang="en-US" dirty="0"/>
          </a:p>
        </p:txBody>
      </p:sp>
      <p:sp>
        <p:nvSpPr>
          <p:cNvPr id="3" name="内容占位符 2"/>
          <p:cNvSpPr>
            <a:spLocks noGrp="1"/>
          </p:cNvSpPr>
          <p:nvPr>
            <p:ph idx="1"/>
          </p:nvPr>
        </p:nvSpPr>
        <p:spPr>
          <a:xfrm>
            <a:off x="86816" y="980728"/>
            <a:ext cx="8949680" cy="1569660"/>
          </a:xfrm>
        </p:spPr>
        <p:txBody>
          <a:bodyPr/>
          <a:lstStyle/>
          <a:p>
            <a:r>
              <a:rPr lang="zh-CN" altLang="en-US" b="0" dirty="0"/>
              <a:t>　</a:t>
            </a:r>
            <a:r>
              <a:rPr lang="en-US" altLang="zh-CN" b="0" dirty="0"/>
              <a:t>Properties</a:t>
            </a:r>
            <a:r>
              <a:rPr lang="zh-CN" altLang="en-US" b="0" dirty="0" smtClean="0"/>
              <a:t>类是</a:t>
            </a:r>
            <a:r>
              <a:rPr lang="zh-CN" altLang="en-US" b="0" dirty="0"/>
              <a:t>使用一种键值对的形式来保存属性集。不过</a:t>
            </a:r>
            <a:r>
              <a:rPr lang="en-US" altLang="zh-CN" b="0" dirty="0"/>
              <a:t>Properties</a:t>
            </a:r>
            <a:r>
              <a:rPr lang="zh-CN" altLang="en-US" b="0" dirty="0"/>
              <a:t>有特殊的地方，就是它的键和值都是字符串类型。</a:t>
            </a:r>
            <a:endParaRPr lang="zh-CN" altLang="en-US" dirty="0"/>
          </a:p>
        </p:txBody>
      </p:sp>
    </p:spTree>
    <p:extLst>
      <p:ext uri="{BB962C8B-B14F-4D97-AF65-F5344CB8AC3E}">
        <p14:creationId xmlns:p14="http://schemas.microsoft.com/office/powerpoint/2010/main" val="1255040725"/>
      </p:ext>
    </p:extLst>
  </p:cSld>
  <p:clrMapOvr>
    <a:masterClrMapping/>
  </p:clrMapOvr>
  <p:transition spd="slow">
    <p:randomBar dir="vert"/>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Load()</a:t>
            </a:r>
            <a:r>
              <a:rPr lang="zh-CN" altLang="en-US" dirty="0" smtClean="0"/>
              <a:t>方法</a:t>
            </a:r>
            <a:endParaRPr lang="zh-CN" altLang="en-US" dirty="0"/>
          </a:p>
        </p:txBody>
      </p:sp>
      <p:sp>
        <p:nvSpPr>
          <p:cNvPr id="3" name="内容占位符 2"/>
          <p:cNvSpPr>
            <a:spLocks noGrp="1"/>
          </p:cNvSpPr>
          <p:nvPr>
            <p:ph idx="1"/>
          </p:nvPr>
        </p:nvSpPr>
        <p:spPr>
          <a:xfrm>
            <a:off x="86816" y="980728"/>
            <a:ext cx="8949680" cy="1668149"/>
          </a:xfrm>
        </p:spPr>
        <p:txBody>
          <a:bodyPr/>
          <a:lstStyle/>
          <a:p>
            <a:r>
              <a:rPr lang="en-US" altLang="zh-CN" b="0" dirty="0"/>
              <a:t>load(</a:t>
            </a:r>
            <a:r>
              <a:rPr lang="en-US" altLang="zh-CN" b="0" dirty="0" err="1"/>
              <a:t>InputStream</a:t>
            </a:r>
            <a:r>
              <a:rPr lang="en-US" altLang="zh-CN" b="0" dirty="0"/>
              <a:t> </a:t>
            </a:r>
            <a:r>
              <a:rPr lang="en-US" altLang="zh-CN" b="0" dirty="0" err="1"/>
              <a:t>inStream</a:t>
            </a:r>
            <a:r>
              <a:rPr lang="en-US" altLang="zh-CN" b="0" dirty="0" smtClean="0"/>
              <a:t>)</a:t>
            </a:r>
          </a:p>
          <a:p>
            <a:pPr marL="0" indent="0">
              <a:buNone/>
            </a:pPr>
            <a:r>
              <a:rPr lang="zh-CN" altLang="en-US" dirty="0" smtClean="0"/>
              <a:t>   这个</a:t>
            </a:r>
            <a:r>
              <a:rPr lang="zh-CN" altLang="en-US" dirty="0"/>
              <a:t>方法可以从</a:t>
            </a:r>
            <a:r>
              <a:rPr lang="en-US" altLang="zh-CN" dirty="0"/>
              <a:t>.properties</a:t>
            </a:r>
            <a:r>
              <a:rPr lang="zh-CN" altLang="en-US" dirty="0"/>
              <a:t>属性文件对应的文件输入流中，加载属性列表到</a:t>
            </a:r>
            <a:r>
              <a:rPr lang="en-US" altLang="zh-CN" dirty="0"/>
              <a:t>Properties</a:t>
            </a:r>
            <a:r>
              <a:rPr lang="zh-CN" altLang="en-US" dirty="0"/>
              <a:t>类对象</a:t>
            </a:r>
          </a:p>
        </p:txBody>
      </p:sp>
    </p:spTree>
    <p:extLst>
      <p:ext uri="{BB962C8B-B14F-4D97-AF65-F5344CB8AC3E}">
        <p14:creationId xmlns:p14="http://schemas.microsoft.com/office/powerpoint/2010/main" val="2583149284"/>
      </p:ext>
    </p:extLst>
  </p:cSld>
  <p:clrMapOvr>
    <a:masterClrMapping/>
  </p:clrMapOvr>
  <p:transition spd="slow">
    <p:randomBar dir="vert"/>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err="1" smtClean="0"/>
              <a:t>getProperty</a:t>
            </a:r>
            <a:r>
              <a:rPr lang="en-US" altLang="zh-CN" b="0" dirty="0" smtClean="0"/>
              <a:t>()</a:t>
            </a:r>
            <a:endParaRPr lang="zh-CN" altLang="en-US" dirty="0"/>
          </a:p>
        </p:txBody>
      </p:sp>
      <p:sp>
        <p:nvSpPr>
          <p:cNvPr id="3" name="内容占位符 2"/>
          <p:cNvSpPr>
            <a:spLocks noGrp="1"/>
          </p:cNvSpPr>
          <p:nvPr>
            <p:ph idx="1"/>
          </p:nvPr>
        </p:nvSpPr>
        <p:spPr>
          <a:xfrm>
            <a:off x="86816" y="980728"/>
            <a:ext cx="8949680" cy="584775"/>
          </a:xfrm>
        </p:spPr>
        <p:txBody>
          <a:bodyPr/>
          <a:lstStyle/>
          <a:p>
            <a:r>
              <a:rPr lang="zh-CN" altLang="en-US" b="0" dirty="0" smtClean="0"/>
              <a:t>获取属性</a:t>
            </a:r>
            <a:r>
              <a:rPr lang="zh-CN" altLang="en-US" b="0" dirty="0"/>
              <a:t>信息</a:t>
            </a:r>
            <a:endParaRPr lang="zh-CN" altLang="en-US" dirty="0"/>
          </a:p>
        </p:txBody>
      </p:sp>
    </p:spTree>
    <p:extLst>
      <p:ext uri="{BB962C8B-B14F-4D97-AF65-F5344CB8AC3E}">
        <p14:creationId xmlns:p14="http://schemas.microsoft.com/office/powerpoint/2010/main" val="2655242839"/>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dirty="0"/>
          </a:p>
        </p:txBody>
      </p:sp>
      <p:sp>
        <p:nvSpPr>
          <p:cNvPr id="2" name="内容占位符 1"/>
          <p:cNvSpPr>
            <a:spLocks noGrp="1"/>
          </p:cNvSpPr>
          <p:nvPr>
            <p:ph idx="1"/>
          </p:nvPr>
        </p:nvSpPr>
        <p:spPr>
          <a:xfrm>
            <a:off x="0" y="980729"/>
            <a:ext cx="9144000"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0"/>
              </a:spcBef>
              <a:buNone/>
            </a:pPr>
            <a:r>
              <a:rPr lang="en-US" altLang="zh-CN" sz="2400" dirty="0"/>
              <a:t>(3)</a:t>
            </a:r>
            <a:r>
              <a:rPr lang="zh-CN" altLang="en-US" sz="2400" dirty="0"/>
              <a:t>定点型：数据库中存放的是精确值</a:t>
            </a:r>
          </a:p>
        </p:txBody>
      </p:sp>
      <p:graphicFrame>
        <p:nvGraphicFramePr>
          <p:cNvPr id="6" name="表格 5"/>
          <p:cNvGraphicFramePr>
            <a:graphicFrameLocks noGrp="1"/>
          </p:cNvGraphicFramePr>
          <p:nvPr>
            <p:extLst/>
          </p:nvPr>
        </p:nvGraphicFramePr>
        <p:xfrm>
          <a:off x="0" y="1484784"/>
          <a:ext cx="9144000" cy="1888349"/>
        </p:xfrm>
        <a:graphic>
          <a:graphicData uri="http://schemas.openxmlformats.org/drawingml/2006/table">
            <a:tbl>
              <a:tblPr firstRow="1" bandRow="1">
                <a:tableStyleId>{5C22544A-7EE6-4342-B048-85BDC9FD1C3A}</a:tableStyleId>
              </a:tblPr>
              <a:tblGrid>
                <a:gridCol w="3048000"/>
                <a:gridCol w="1905000"/>
                <a:gridCol w="4191000"/>
              </a:tblGrid>
              <a:tr h="699629">
                <a:tc>
                  <a:txBody>
                    <a:bodyPr/>
                    <a:lstStyle/>
                    <a:p>
                      <a:pPr algn="ctr"/>
                      <a:r>
                        <a:rPr lang="zh-CN" altLang="en-US" sz="2400" b="1" dirty="0" smtClean="0">
                          <a:latin typeface="+mn-ea"/>
                          <a:ea typeface="+mn-ea"/>
                        </a:rPr>
                        <a:t>数据类型</a:t>
                      </a:r>
                      <a:endParaRPr lang="zh-CN" altLang="en-US" sz="2400" b="1" dirty="0">
                        <a:latin typeface="+mn-ea"/>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长度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备注</a:t>
                      </a:r>
                    </a:p>
                  </a:txBody>
                  <a:tcPr anchor="ctr"/>
                </a:tc>
              </a:tr>
              <a:tr h="1090345">
                <a:tc>
                  <a:txBody>
                    <a:bodyPr/>
                    <a:lstStyle/>
                    <a:p>
                      <a:r>
                        <a:rPr lang="en-US" altLang="zh-CN" sz="2400" b="1" dirty="0" smtClean="0">
                          <a:solidFill>
                            <a:srgbClr val="003300"/>
                          </a:solidFill>
                          <a:latin typeface="+mn-ea"/>
                          <a:ea typeface="+mn-ea"/>
                        </a:rPr>
                        <a:t>decimal(</a:t>
                      </a:r>
                      <a:r>
                        <a:rPr lang="en-US" altLang="zh-CN" sz="2400" b="1" dirty="0" err="1" smtClean="0">
                          <a:solidFill>
                            <a:srgbClr val="003300"/>
                          </a:solidFill>
                          <a:latin typeface="+mn-ea"/>
                          <a:ea typeface="+mn-ea"/>
                        </a:rPr>
                        <a:t>m,d</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a:txBody>
                  <a:tcPr anchor="ctr"/>
                </a:tc>
                <a:tc>
                  <a:txBody>
                    <a:bodyPr/>
                    <a:lstStyle/>
                    <a:p>
                      <a:pPr algn="ctr"/>
                      <a:r>
                        <a:rPr lang="en-US" altLang="zh-CN" sz="2400" b="1" dirty="0" smtClean="0">
                          <a:solidFill>
                            <a:srgbClr val="003300"/>
                          </a:solidFill>
                          <a:latin typeface="+mn-ea"/>
                          <a:ea typeface="+mn-ea"/>
                        </a:rPr>
                        <a:t>m/2</a:t>
                      </a:r>
                      <a:r>
                        <a:rPr lang="zh-CN" altLang="en-US" sz="2400" b="1" dirty="0" smtClean="0">
                          <a:solidFill>
                            <a:srgbClr val="003300"/>
                          </a:solidFill>
                          <a:latin typeface="+mn-ea"/>
                          <a:ea typeface="+mn-ea"/>
                        </a:rPr>
                        <a:t>字节</a:t>
                      </a:r>
                      <a:endParaRPr lang="zh-CN" altLang="en-US" sz="2400" b="1" dirty="0">
                        <a:solidFill>
                          <a:srgbClr val="003300"/>
                        </a:solidFill>
                        <a:latin typeface="+mn-ea"/>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rgbClr val="003300"/>
                          </a:solidFill>
                          <a:latin typeface="+mn-ea"/>
                          <a:ea typeface="+mn-ea"/>
                        </a:rPr>
                        <a:t>数字型，</a:t>
                      </a:r>
                      <a:r>
                        <a:rPr lang="en-US" altLang="zh-CN" sz="2400" b="1" dirty="0" smtClean="0">
                          <a:solidFill>
                            <a:srgbClr val="003300"/>
                          </a:solidFill>
                          <a:latin typeface="+mn-ea"/>
                          <a:ea typeface="+mn-ea"/>
                        </a:rPr>
                        <a:t>28</a:t>
                      </a:r>
                      <a:r>
                        <a:rPr lang="zh-CN" altLang="en-US" sz="2400" b="1" dirty="0" smtClean="0">
                          <a:solidFill>
                            <a:srgbClr val="003300"/>
                          </a:solidFill>
                          <a:latin typeface="+mn-ea"/>
                          <a:ea typeface="+mn-ea"/>
                        </a:rPr>
                        <a:t>位有效位，</a:t>
                      </a:r>
                      <a:endParaRPr lang="en-US" altLang="zh-CN" sz="2400" b="1" dirty="0" smtClean="0">
                        <a:solidFill>
                          <a:srgbClr val="003300"/>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rgbClr val="003300"/>
                          </a:solidFill>
                          <a:latin typeface="+mn-ea"/>
                          <a:ea typeface="+mn-ea"/>
                        </a:rPr>
                        <a:t>m&lt;65 :</a:t>
                      </a:r>
                      <a:r>
                        <a:rPr lang="zh-CN" altLang="en-US" sz="2400" b="1" dirty="0" smtClean="0">
                          <a:solidFill>
                            <a:srgbClr val="003300"/>
                          </a:solidFill>
                          <a:latin typeface="+mn-ea"/>
                          <a:ea typeface="+mn-ea"/>
                        </a:rPr>
                        <a:t>总个数</a:t>
                      </a:r>
                      <a:endParaRPr lang="en-US" altLang="zh-CN" sz="2400" b="1" dirty="0" smtClean="0">
                        <a:solidFill>
                          <a:srgbClr val="003300"/>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rgbClr val="003300"/>
                          </a:solidFill>
                          <a:latin typeface="+mn-ea"/>
                          <a:ea typeface="+mn-ea"/>
                        </a:rPr>
                        <a:t>d&lt;30</a:t>
                      </a:r>
                      <a:r>
                        <a:rPr lang="zh-CN" altLang="en-US" sz="2400" b="1" dirty="0" smtClean="0">
                          <a:solidFill>
                            <a:srgbClr val="003300"/>
                          </a:solidFill>
                          <a:latin typeface="+mn-ea"/>
                          <a:ea typeface="+mn-ea"/>
                        </a:rPr>
                        <a:t>且</a:t>
                      </a:r>
                      <a:r>
                        <a:rPr lang="en-US" altLang="zh-CN" sz="2400" b="1" dirty="0" smtClean="0">
                          <a:solidFill>
                            <a:srgbClr val="003300"/>
                          </a:solidFill>
                          <a:latin typeface="+mn-ea"/>
                          <a:ea typeface="+mn-ea"/>
                        </a:rPr>
                        <a:t>d&lt;m :</a:t>
                      </a:r>
                      <a:r>
                        <a:rPr lang="zh-CN" altLang="en-US" sz="2400" b="1" dirty="0" smtClean="0">
                          <a:solidFill>
                            <a:srgbClr val="003300"/>
                          </a:solidFill>
                          <a:latin typeface="+mn-ea"/>
                          <a:ea typeface="+mn-ea"/>
                        </a:rPr>
                        <a:t>小数位</a:t>
                      </a:r>
                    </a:p>
                  </a:txBody>
                  <a:tcPr anchor="ctr"/>
                </a:tc>
              </a:tr>
            </a:tbl>
          </a:graphicData>
        </a:graphic>
      </p:graphicFrame>
    </p:spTree>
    <p:extLst>
      <p:ext uri="{BB962C8B-B14F-4D97-AF65-F5344CB8AC3E}">
        <p14:creationId xmlns:p14="http://schemas.microsoft.com/office/powerpoint/2010/main" val="4235477944"/>
      </p:ext>
    </p:extLst>
  </p:cSld>
  <p:clrMapOvr>
    <a:masterClrMapping/>
  </p:clrMapOvr>
  <p:transition spd="slow">
    <p:randomBar dir="vert"/>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584775"/>
          </a:xfrm>
        </p:spPr>
        <p:txBody>
          <a:bodyPr/>
          <a:lstStyle/>
          <a:p>
            <a:r>
              <a:rPr lang="en-US" altLang="zh-CN" dirty="0" smtClean="0"/>
              <a:t>Hash map</a:t>
            </a:r>
            <a:endParaRPr lang="zh-CN" altLang="en-US" dirty="0"/>
          </a:p>
        </p:txBody>
      </p:sp>
    </p:spTree>
    <p:extLst>
      <p:ext uri="{BB962C8B-B14F-4D97-AF65-F5344CB8AC3E}">
        <p14:creationId xmlns:p14="http://schemas.microsoft.com/office/powerpoint/2010/main" val="1445581506"/>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dirty="0"/>
          </a:p>
        </p:txBody>
      </p:sp>
      <p:sp>
        <p:nvSpPr>
          <p:cNvPr id="2" name="内容占位符 1"/>
          <p:cNvSpPr>
            <a:spLocks noGrp="1"/>
          </p:cNvSpPr>
          <p:nvPr>
            <p:ph idx="1"/>
          </p:nvPr>
        </p:nvSpPr>
        <p:spPr>
          <a:xfrm>
            <a:off x="0" y="980729"/>
            <a:ext cx="9144000"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0"/>
              </a:spcBef>
              <a:buNone/>
            </a:pPr>
            <a:r>
              <a:rPr lang="en-US" altLang="zh-CN" sz="2400" dirty="0"/>
              <a:t>(4)</a:t>
            </a:r>
            <a:r>
              <a:rPr lang="zh-CN" altLang="en-US" sz="2400" dirty="0"/>
              <a:t>字符串型</a:t>
            </a:r>
          </a:p>
        </p:txBody>
      </p:sp>
      <p:graphicFrame>
        <p:nvGraphicFramePr>
          <p:cNvPr id="5" name="表格 4"/>
          <p:cNvGraphicFramePr>
            <a:graphicFrameLocks noGrp="1"/>
          </p:cNvGraphicFramePr>
          <p:nvPr>
            <p:extLst/>
          </p:nvPr>
        </p:nvGraphicFramePr>
        <p:xfrm>
          <a:off x="0" y="1484784"/>
          <a:ext cx="9144000" cy="4824533"/>
        </p:xfrm>
        <a:graphic>
          <a:graphicData uri="http://schemas.openxmlformats.org/drawingml/2006/table">
            <a:tbl>
              <a:tblPr firstRow="1" bandRow="1">
                <a:tableStyleId>{5C22544A-7EE6-4342-B048-85BDC9FD1C3A}</a:tableStyleId>
              </a:tblPr>
              <a:tblGrid>
                <a:gridCol w="3048000"/>
                <a:gridCol w="1905000"/>
                <a:gridCol w="4191000"/>
              </a:tblGrid>
              <a:tr h="522833">
                <a:tc>
                  <a:txBody>
                    <a:bodyPr/>
                    <a:lstStyle/>
                    <a:p>
                      <a:pPr algn="ctr"/>
                      <a:r>
                        <a:rPr lang="zh-CN" altLang="en-US" sz="2400" b="1" dirty="0" smtClean="0">
                          <a:latin typeface="+mn-ea"/>
                          <a:ea typeface="+mn-ea"/>
                        </a:rPr>
                        <a:t>数据类型</a:t>
                      </a:r>
                      <a:endParaRPr lang="zh-CN" altLang="en-US" sz="2400" b="1" dirty="0">
                        <a:latin typeface="+mn-ea"/>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长度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备注</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rgbClr val="003300"/>
                          </a:solidFill>
                          <a:latin typeface="+mn-ea"/>
                          <a:ea typeface="+mn-ea"/>
                          <a:cs typeface="+mn-cs"/>
                        </a:rPr>
                        <a:t>char(n)</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固定长度</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最多</a:t>
                      </a:r>
                      <a:r>
                        <a:rPr lang="en-US" altLang="zh-CN" sz="2400" b="1" kern="1200" dirty="0" smtClean="0">
                          <a:solidFill>
                            <a:srgbClr val="003300"/>
                          </a:solidFill>
                          <a:latin typeface="+mn-ea"/>
                          <a:ea typeface="+mn-ea"/>
                          <a:cs typeface="+mn-cs"/>
                        </a:rPr>
                        <a:t>255</a:t>
                      </a:r>
                      <a:r>
                        <a:rPr lang="zh-CN" altLang="en-US" sz="2400" b="1" kern="1200" dirty="0" smtClean="0">
                          <a:solidFill>
                            <a:srgbClr val="003300"/>
                          </a:solidFill>
                          <a:latin typeface="+mn-ea"/>
                          <a:ea typeface="+mn-ea"/>
                          <a:cs typeface="+mn-cs"/>
                        </a:rPr>
                        <a:t>个字符</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err="1" smtClean="0">
                          <a:solidFill>
                            <a:srgbClr val="FF0000"/>
                          </a:solidFill>
                          <a:latin typeface="+mn-ea"/>
                          <a:ea typeface="+mn-ea"/>
                          <a:cs typeface="+mn-cs"/>
                        </a:rPr>
                        <a:t>varchar</a:t>
                      </a:r>
                      <a:r>
                        <a:rPr lang="en-US" altLang="zh-CN" sz="2400" b="1" kern="1200" dirty="0" smtClean="0">
                          <a:solidFill>
                            <a:srgbClr val="FF0000"/>
                          </a:solidFill>
                          <a:latin typeface="+mn-ea"/>
                          <a:ea typeface="+mn-ea"/>
                          <a:cs typeface="+mn-cs"/>
                        </a:rPr>
                        <a:t>(n)</a:t>
                      </a:r>
                      <a:endParaRPr lang="zh-CN" altLang="en-US" sz="2400" b="1" kern="1200" dirty="0">
                        <a:solidFill>
                          <a:srgbClr val="FF00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固定长度</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最多</a:t>
                      </a:r>
                      <a:r>
                        <a:rPr lang="en-US" altLang="zh-CN" sz="2400" b="1" kern="1200" dirty="0" smtClean="0">
                          <a:solidFill>
                            <a:srgbClr val="003300"/>
                          </a:solidFill>
                          <a:latin typeface="+mn-ea"/>
                          <a:ea typeface="+mn-ea"/>
                          <a:cs typeface="+mn-cs"/>
                        </a:rPr>
                        <a:t>255</a:t>
                      </a:r>
                      <a:r>
                        <a:rPr lang="zh-CN" altLang="en-US" sz="2400" b="1" kern="1200" dirty="0" smtClean="0">
                          <a:solidFill>
                            <a:srgbClr val="003300"/>
                          </a:solidFill>
                          <a:latin typeface="+mn-ea"/>
                          <a:ea typeface="+mn-ea"/>
                          <a:cs typeface="+mn-cs"/>
                        </a:rPr>
                        <a:t>个字符</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err="1" smtClean="0">
                          <a:solidFill>
                            <a:srgbClr val="003300"/>
                          </a:solidFill>
                          <a:latin typeface="+mn-ea"/>
                          <a:ea typeface="+mn-ea"/>
                          <a:cs typeface="+mn-cs"/>
                        </a:rPr>
                        <a:t>tinytext</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可变长度</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最多</a:t>
                      </a:r>
                      <a:r>
                        <a:rPr lang="en-US" altLang="zh-CN" sz="2400" b="1" kern="1200" dirty="0" smtClean="0">
                          <a:solidFill>
                            <a:srgbClr val="003300"/>
                          </a:solidFill>
                          <a:latin typeface="+mn-ea"/>
                          <a:ea typeface="+mn-ea"/>
                          <a:cs typeface="+mn-cs"/>
                        </a:rPr>
                        <a:t>255</a:t>
                      </a:r>
                      <a:r>
                        <a:rPr lang="zh-CN" altLang="en-US" sz="2400" b="1" kern="1200" dirty="0" smtClean="0">
                          <a:solidFill>
                            <a:srgbClr val="003300"/>
                          </a:solidFill>
                          <a:latin typeface="+mn-ea"/>
                          <a:ea typeface="+mn-ea"/>
                          <a:cs typeface="+mn-cs"/>
                        </a:rPr>
                        <a:t>个字符</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rgbClr val="003300"/>
                          </a:solidFill>
                          <a:latin typeface="+mn-ea"/>
                          <a:ea typeface="+mn-ea"/>
                          <a:cs typeface="+mn-cs"/>
                        </a:rPr>
                        <a:t>text</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可变长度</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最多</a:t>
                      </a:r>
                      <a:r>
                        <a:rPr lang="en-US" altLang="zh-CN" sz="2400" b="1" kern="1200" dirty="0" smtClean="0">
                          <a:solidFill>
                            <a:srgbClr val="003300"/>
                          </a:solidFill>
                          <a:latin typeface="+mn-ea"/>
                          <a:ea typeface="+mn-ea"/>
                          <a:cs typeface="+mn-cs"/>
                        </a:rPr>
                        <a:t>65535</a:t>
                      </a:r>
                      <a:r>
                        <a:rPr lang="zh-CN" altLang="en-US" sz="2400" b="1" kern="1200" dirty="0" smtClean="0">
                          <a:solidFill>
                            <a:srgbClr val="003300"/>
                          </a:solidFill>
                          <a:latin typeface="+mn-ea"/>
                          <a:ea typeface="+mn-ea"/>
                          <a:cs typeface="+mn-cs"/>
                        </a:rPr>
                        <a:t>个字符</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err="1" smtClean="0">
                          <a:solidFill>
                            <a:srgbClr val="003300"/>
                          </a:solidFill>
                          <a:latin typeface="+mn-ea"/>
                          <a:ea typeface="+mn-ea"/>
                          <a:cs typeface="+mn-cs"/>
                        </a:rPr>
                        <a:t>mediumtext</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可变长度</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最多</a:t>
                      </a:r>
                      <a:r>
                        <a:rPr lang="en-US" altLang="zh-CN" sz="2400" b="1" kern="1200" dirty="0" smtClean="0">
                          <a:solidFill>
                            <a:srgbClr val="003300"/>
                          </a:solidFill>
                          <a:latin typeface="+mn-ea"/>
                          <a:ea typeface="+mn-ea"/>
                          <a:cs typeface="+mn-cs"/>
                        </a:rPr>
                        <a:t>2</a:t>
                      </a:r>
                      <a:r>
                        <a:rPr lang="zh-CN" altLang="en-US" sz="2400" b="1" kern="1200" dirty="0" smtClean="0">
                          <a:solidFill>
                            <a:srgbClr val="003300"/>
                          </a:solidFill>
                          <a:latin typeface="+mn-ea"/>
                          <a:ea typeface="+mn-ea"/>
                          <a:cs typeface="+mn-cs"/>
                        </a:rPr>
                        <a:t>的</a:t>
                      </a:r>
                      <a:r>
                        <a:rPr lang="en-US" altLang="zh-CN" sz="2400" b="1" kern="1200" dirty="0" smtClean="0">
                          <a:solidFill>
                            <a:srgbClr val="003300"/>
                          </a:solidFill>
                          <a:latin typeface="+mn-ea"/>
                          <a:ea typeface="+mn-ea"/>
                          <a:cs typeface="+mn-cs"/>
                        </a:rPr>
                        <a:t>24</a:t>
                      </a:r>
                      <a:r>
                        <a:rPr lang="zh-CN" altLang="en-US" sz="2400" b="1" kern="1200" dirty="0" smtClean="0">
                          <a:solidFill>
                            <a:srgbClr val="003300"/>
                          </a:solidFill>
                          <a:latin typeface="+mn-ea"/>
                          <a:ea typeface="+mn-ea"/>
                          <a:cs typeface="+mn-cs"/>
                        </a:rPr>
                        <a:t>次方</a:t>
                      </a:r>
                      <a:r>
                        <a:rPr lang="en-US" altLang="zh-CN" sz="2400" b="1" kern="1200" dirty="0" smtClean="0">
                          <a:solidFill>
                            <a:srgbClr val="003300"/>
                          </a:solidFill>
                          <a:latin typeface="+mn-ea"/>
                          <a:ea typeface="+mn-ea"/>
                          <a:cs typeface="+mn-cs"/>
                        </a:rPr>
                        <a:t>-1</a:t>
                      </a:r>
                      <a:r>
                        <a:rPr lang="zh-CN" altLang="en-US" sz="2400" b="1" kern="1200" dirty="0" smtClean="0">
                          <a:solidFill>
                            <a:srgbClr val="003300"/>
                          </a:solidFill>
                          <a:latin typeface="+mn-ea"/>
                          <a:ea typeface="+mn-ea"/>
                          <a:cs typeface="+mn-cs"/>
                        </a:rPr>
                        <a:t>个字符</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err="1" smtClean="0">
                          <a:solidFill>
                            <a:srgbClr val="003300"/>
                          </a:solidFill>
                          <a:latin typeface="+mn-ea"/>
                          <a:ea typeface="+mn-ea"/>
                          <a:cs typeface="+mn-cs"/>
                        </a:rPr>
                        <a:t>longtext</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可变长度</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最多</a:t>
                      </a:r>
                      <a:r>
                        <a:rPr lang="en-US" altLang="zh-CN" sz="2400" b="1" kern="1200" dirty="0" smtClean="0">
                          <a:solidFill>
                            <a:srgbClr val="003300"/>
                          </a:solidFill>
                          <a:latin typeface="+mn-ea"/>
                          <a:ea typeface="+mn-ea"/>
                          <a:cs typeface="+mn-cs"/>
                        </a:rPr>
                        <a:t>2</a:t>
                      </a:r>
                      <a:r>
                        <a:rPr lang="zh-CN" altLang="en-US" sz="2400" b="1" kern="1200" dirty="0" smtClean="0">
                          <a:solidFill>
                            <a:srgbClr val="003300"/>
                          </a:solidFill>
                          <a:latin typeface="+mn-ea"/>
                          <a:ea typeface="+mn-ea"/>
                          <a:cs typeface="+mn-cs"/>
                        </a:rPr>
                        <a:t>的</a:t>
                      </a:r>
                      <a:r>
                        <a:rPr lang="en-US" altLang="zh-CN" sz="2400" b="1" kern="1200" dirty="0" smtClean="0">
                          <a:solidFill>
                            <a:srgbClr val="003300"/>
                          </a:solidFill>
                          <a:latin typeface="+mn-ea"/>
                          <a:ea typeface="+mn-ea"/>
                          <a:cs typeface="+mn-cs"/>
                        </a:rPr>
                        <a:t>32</a:t>
                      </a:r>
                      <a:r>
                        <a:rPr lang="zh-CN" altLang="en-US" sz="2400" b="1" kern="1200" dirty="0" smtClean="0">
                          <a:solidFill>
                            <a:srgbClr val="003300"/>
                          </a:solidFill>
                          <a:latin typeface="+mn-ea"/>
                          <a:ea typeface="+mn-ea"/>
                          <a:cs typeface="+mn-cs"/>
                        </a:rPr>
                        <a:t>次方</a:t>
                      </a:r>
                      <a:r>
                        <a:rPr lang="en-US" altLang="zh-CN" sz="2400" b="1" kern="1200" dirty="0" smtClean="0">
                          <a:solidFill>
                            <a:srgbClr val="003300"/>
                          </a:solidFill>
                          <a:latin typeface="+mn-ea"/>
                          <a:ea typeface="+mn-ea"/>
                          <a:cs typeface="+mn-cs"/>
                        </a:rPr>
                        <a:t>-1</a:t>
                      </a:r>
                      <a:r>
                        <a:rPr lang="zh-CN" altLang="en-US" sz="2400" b="1" kern="1200" dirty="0" smtClean="0">
                          <a:solidFill>
                            <a:srgbClr val="003300"/>
                          </a:solidFill>
                          <a:latin typeface="+mn-ea"/>
                          <a:ea typeface="+mn-ea"/>
                          <a:cs typeface="+mn-cs"/>
                        </a:rPr>
                        <a:t>个字符</a:t>
                      </a:r>
                    </a:p>
                  </a:txBody>
                  <a:tcPr anchor="ctr"/>
                </a:tc>
              </a:tr>
            </a:tbl>
          </a:graphicData>
        </a:graphic>
      </p:graphicFrame>
    </p:spTree>
    <p:extLst>
      <p:ext uri="{BB962C8B-B14F-4D97-AF65-F5344CB8AC3E}">
        <p14:creationId xmlns:p14="http://schemas.microsoft.com/office/powerpoint/2010/main" val="1019260207"/>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dirty="0"/>
          </a:p>
        </p:txBody>
      </p:sp>
      <p:sp>
        <p:nvSpPr>
          <p:cNvPr id="2" name="内容占位符 1"/>
          <p:cNvSpPr>
            <a:spLocks noGrp="1"/>
          </p:cNvSpPr>
          <p:nvPr>
            <p:ph idx="1"/>
          </p:nvPr>
        </p:nvSpPr>
        <p:spPr>
          <a:xfrm>
            <a:off x="0" y="980729"/>
            <a:ext cx="9144000"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0"/>
              </a:spcBef>
              <a:buNone/>
            </a:pPr>
            <a:r>
              <a:rPr lang="en-US" altLang="zh-CN" sz="2400" dirty="0"/>
              <a:t>(5)</a:t>
            </a:r>
            <a:r>
              <a:rPr lang="zh-CN" altLang="en-US" sz="2400" dirty="0"/>
              <a:t>日期</a:t>
            </a:r>
            <a:r>
              <a:rPr lang="en-US" altLang="zh-CN" sz="2400" dirty="0"/>
              <a:t>/</a:t>
            </a:r>
            <a:r>
              <a:rPr lang="zh-CN" altLang="en-US" sz="2400" dirty="0"/>
              <a:t>时间型</a:t>
            </a:r>
          </a:p>
        </p:txBody>
      </p:sp>
      <p:graphicFrame>
        <p:nvGraphicFramePr>
          <p:cNvPr id="5" name="表格 4"/>
          <p:cNvGraphicFramePr>
            <a:graphicFrameLocks noGrp="1"/>
          </p:cNvGraphicFramePr>
          <p:nvPr>
            <p:extLst/>
          </p:nvPr>
        </p:nvGraphicFramePr>
        <p:xfrm>
          <a:off x="0" y="1484784"/>
          <a:ext cx="9144000" cy="3390633"/>
        </p:xfrm>
        <a:graphic>
          <a:graphicData uri="http://schemas.openxmlformats.org/drawingml/2006/table">
            <a:tbl>
              <a:tblPr firstRow="1" bandRow="1">
                <a:tableStyleId>{5C22544A-7EE6-4342-B048-85BDC9FD1C3A}</a:tableStyleId>
              </a:tblPr>
              <a:tblGrid>
                <a:gridCol w="2133600"/>
                <a:gridCol w="1981200"/>
                <a:gridCol w="5029200"/>
              </a:tblGrid>
              <a:tr h="522833">
                <a:tc>
                  <a:txBody>
                    <a:bodyPr/>
                    <a:lstStyle/>
                    <a:p>
                      <a:pPr algn="ctr"/>
                      <a:r>
                        <a:rPr lang="zh-CN" altLang="en-US" sz="2400" b="1" dirty="0" smtClean="0">
                          <a:latin typeface="+mn-ea"/>
                          <a:ea typeface="+mn-ea"/>
                        </a:rPr>
                        <a:t>数据类型</a:t>
                      </a:r>
                      <a:endParaRPr lang="zh-CN" altLang="en-US" sz="2400" b="1" dirty="0">
                        <a:latin typeface="+mn-ea"/>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长度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备注</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rgbClr val="003300"/>
                          </a:solidFill>
                          <a:latin typeface="+mn-ea"/>
                          <a:ea typeface="+mn-ea"/>
                          <a:cs typeface="+mn-cs"/>
                        </a:rPr>
                        <a:t>date</a:t>
                      </a:r>
                      <a:endParaRPr lang="zh-CN" altLang="en-US" sz="2400" b="1" kern="1200" dirty="0">
                        <a:solidFill>
                          <a:srgbClr val="003300"/>
                        </a:solidFill>
                        <a:latin typeface="+mn-ea"/>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固定长度</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日期 </a:t>
                      </a:r>
                      <a:r>
                        <a:rPr lang="en-US" altLang="zh-CN" sz="2400" b="1" kern="1200" dirty="0" smtClean="0">
                          <a:solidFill>
                            <a:srgbClr val="003300"/>
                          </a:solidFill>
                          <a:latin typeface="+mn-ea"/>
                          <a:ea typeface="+mn-ea"/>
                          <a:cs typeface="+mn-cs"/>
                        </a:rPr>
                        <a:t>'2008-12-2'</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rgbClr val="003300"/>
                          </a:solidFill>
                          <a:latin typeface="+mn-ea"/>
                          <a:ea typeface="+mn-ea"/>
                          <a:cs typeface="+mn-cs"/>
                        </a:rPr>
                        <a:t>time</a:t>
                      </a:r>
                      <a:endParaRPr lang="zh-CN" altLang="en-US" sz="2400" b="1" kern="1200" dirty="0">
                        <a:solidFill>
                          <a:srgbClr val="003300"/>
                        </a:solidFill>
                        <a:latin typeface="+mn-ea"/>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固定长度</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时间 </a:t>
                      </a:r>
                      <a:r>
                        <a:rPr lang="en-US" altLang="zh-CN" sz="2400" b="1" kern="1200" dirty="0" smtClean="0">
                          <a:solidFill>
                            <a:srgbClr val="003300"/>
                          </a:solidFill>
                          <a:latin typeface="+mn-ea"/>
                          <a:ea typeface="+mn-ea"/>
                          <a:cs typeface="+mn-cs"/>
                        </a:rPr>
                        <a:t>'12:25:36'</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err="1" smtClean="0">
                          <a:solidFill>
                            <a:srgbClr val="FF0000"/>
                          </a:solidFill>
                          <a:latin typeface="+mn-ea"/>
                          <a:ea typeface="+mn-ea"/>
                          <a:cs typeface="+mn-cs"/>
                        </a:rPr>
                        <a:t>datetime</a:t>
                      </a:r>
                      <a:endParaRPr lang="zh-CN" altLang="en-US" sz="2400" b="1" kern="1200" dirty="0">
                        <a:solidFill>
                          <a:srgbClr val="FF0000"/>
                        </a:solidFill>
                        <a:latin typeface="+mn-ea"/>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固定长度</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日期时间 </a:t>
                      </a:r>
                      <a:r>
                        <a:rPr lang="en-US" altLang="zh-CN" sz="2400" b="1" kern="1200" dirty="0" smtClean="0">
                          <a:solidFill>
                            <a:srgbClr val="003300"/>
                          </a:solidFill>
                          <a:latin typeface="+mn-ea"/>
                          <a:ea typeface="+mn-ea"/>
                          <a:cs typeface="+mn-cs"/>
                        </a:rPr>
                        <a:t>'2008-12-2 22:06:44'</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rgbClr val="003300"/>
                          </a:solidFill>
                          <a:latin typeface="+mn-ea"/>
                          <a:ea typeface="+mn-ea"/>
                          <a:cs typeface="+mn-cs"/>
                        </a:rPr>
                        <a:t>timestamp</a:t>
                      </a:r>
                      <a:endParaRPr lang="zh-CN" altLang="en-US" sz="2400" b="1" kern="1200" dirty="0">
                        <a:solidFill>
                          <a:srgbClr val="003300"/>
                        </a:solidFill>
                        <a:latin typeface="+mn-ea"/>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固定长度</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自动存储记录修改时间</a:t>
                      </a:r>
                    </a:p>
                  </a:txBody>
                  <a:tcPr anchor="ctr"/>
                </a:tc>
              </a:tr>
            </a:tbl>
          </a:graphicData>
        </a:graphic>
      </p:graphicFrame>
    </p:spTree>
    <p:extLst>
      <p:ext uri="{BB962C8B-B14F-4D97-AF65-F5344CB8AC3E}">
        <p14:creationId xmlns:p14="http://schemas.microsoft.com/office/powerpoint/2010/main" val="127252420"/>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dirty="0"/>
          </a:p>
        </p:txBody>
      </p:sp>
      <p:sp>
        <p:nvSpPr>
          <p:cNvPr id="2" name="内容占位符 1"/>
          <p:cNvSpPr>
            <a:spLocks noGrp="1"/>
          </p:cNvSpPr>
          <p:nvPr>
            <p:ph idx="1"/>
          </p:nvPr>
        </p:nvSpPr>
        <p:spPr>
          <a:xfrm>
            <a:off x="0" y="961564"/>
            <a:ext cx="9144000"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0"/>
              </a:spcBef>
              <a:buNone/>
            </a:pPr>
            <a:r>
              <a:rPr lang="en-US" altLang="zh-CN" sz="2400" dirty="0"/>
              <a:t>(6)</a:t>
            </a:r>
            <a:r>
              <a:rPr lang="zh-CN" altLang="en-US" sz="2400" dirty="0"/>
              <a:t>二进制型</a:t>
            </a:r>
          </a:p>
        </p:txBody>
      </p:sp>
      <p:graphicFrame>
        <p:nvGraphicFramePr>
          <p:cNvPr id="5" name="表格 4"/>
          <p:cNvGraphicFramePr>
            <a:graphicFrameLocks noGrp="1"/>
          </p:cNvGraphicFramePr>
          <p:nvPr>
            <p:extLst/>
          </p:nvPr>
        </p:nvGraphicFramePr>
        <p:xfrm>
          <a:off x="0" y="1484784"/>
          <a:ext cx="9144000" cy="3390633"/>
        </p:xfrm>
        <a:graphic>
          <a:graphicData uri="http://schemas.openxmlformats.org/drawingml/2006/table">
            <a:tbl>
              <a:tblPr firstRow="1" bandRow="1">
                <a:tableStyleId>{5C22544A-7EE6-4342-B048-85BDC9FD1C3A}</a:tableStyleId>
              </a:tblPr>
              <a:tblGrid>
                <a:gridCol w="2590800"/>
                <a:gridCol w="2362200"/>
                <a:gridCol w="4191000"/>
              </a:tblGrid>
              <a:tr h="522833">
                <a:tc>
                  <a:txBody>
                    <a:bodyPr/>
                    <a:lstStyle/>
                    <a:p>
                      <a:pPr algn="ctr"/>
                      <a:r>
                        <a:rPr lang="zh-CN" altLang="en-US" sz="2400" b="1" dirty="0" smtClean="0">
                          <a:latin typeface="+mn-ea"/>
                          <a:ea typeface="+mn-ea"/>
                        </a:rPr>
                        <a:t>数据类型</a:t>
                      </a:r>
                      <a:endParaRPr lang="zh-CN" altLang="en-US" sz="2400" b="1" dirty="0">
                        <a:latin typeface="+mn-ea"/>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长度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mn-ea"/>
                          <a:ea typeface="+mn-ea"/>
                        </a:rPr>
                        <a:t>备注</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err="1" smtClean="0">
                          <a:solidFill>
                            <a:srgbClr val="003300"/>
                          </a:solidFill>
                          <a:latin typeface="+mn-ea"/>
                          <a:ea typeface="+mn-ea"/>
                          <a:cs typeface="+mn-cs"/>
                        </a:rPr>
                        <a:t>TinyBlob</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不固定</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最大</a:t>
                      </a:r>
                      <a:r>
                        <a:rPr lang="en-US" altLang="zh-CN" sz="2400" b="1" kern="1200" dirty="0" smtClean="0">
                          <a:solidFill>
                            <a:srgbClr val="003300"/>
                          </a:solidFill>
                          <a:latin typeface="+mn-ea"/>
                          <a:ea typeface="+mn-ea"/>
                          <a:cs typeface="+mn-cs"/>
                        </a:rPr>
                        <a:t>255B</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smtClean="0">
                          <a:solidFill>
                            <a:srgbClr val="003300"/>
                          </a:solidFill>
                          <a:latin typeface="+mn-ea"/>
                          <a:ea typeface="+mn-ea"/>
                          <a:cs typeface="+mn-cs"/>
                        </a:rPr>
                        <a:t>Blob</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不固定</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最大</a:t>
                      </a:r>
                      <a:r>
                        <a:rPr lang="en-US" altLang="zh-CN" sz="2400" b="1" kern="1200" dirty="0" smtClean="0">
                          <a:solidFill>
                            <a:srgbClr val="003300"/>
                          </a:solidFill>
                          <a:latin typeface="+mn-ea"/>
                          <a:ea typeface="+mn-ea"/>
                          <a:cs typeface="+mn-cs"/>
                        </a:rPr>
                        <a:t>65K</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err="1" smtClean="0">
                          <a:solidFill>
                            <a:srgbClr val="003300"/>
                          </a:solidFill>
                          <a:latin typeface="+mn-ea"/>
                          <a:ea typeface="+mn-ea"/>
                          <a:cs typeface="+mn-cs"/>
                        </a:rPr>
                        <a:t>MediumBlob</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不固定</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最大</a:t>
                      </a:r>
                      <a:r>
                        <a:rPr lang="en-US" altLang="zh-CN" sz="2400" b="1" kern="1200" dirty="0" smtClean="0">
                          <a:solidFill>
                            <a:srgbClr val="003300"/>
                          </a:solidFill>
                          <a:latin typeface="+mn-ea"/>
                          <a:ea typeface="+mn-ea"/>
                          <a:cs typeface="+mn-cs"/>
                        </a:rPr>
                        <a:t>16M</a:t>
                      </a:r>
                    </a:p>
                  </a:txBody>
                  <a:tcPr anchor="ctr"/>
                </a:tc>
              </a:tr>
              <a:tr h="7169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kern="1200" dirty="0" err="1" smtClean="0">
                          <a:solidFill>
                            <a:srgbClr val="003300"/>
                          </a:solidFill>
                          <a:latin typeface="+mn-ea"/>
                          <a:ea typeface="+mn-ea"/>
                          <a:cs typeface="+mn-cs"/>
                        </a:rPr>
                        <a:t>LongBlob</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不固定</a:t>
                      </a:r>
                      <a:endParaRPr lang="zh-CN" altLang="en-US" sz="2400" b="1" kern="1200" dirty="0">
                        <a:solidFill>
                          <a:srgbClr val="003300"/>
                        </a:solidFill>
                        <a:latin typeface="+mn-ea"/>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kern="1200" dirty="0" smtClean="0">
                          <a:solidFill>
                            <a:srgbClr val="003300"/>
                          </a:solidFill>
                          <a:latin typeface="+mn-ea"/>
                          <a:ea typeface="+mn-ea"/>
                          <a:cs typeface="+mn-cs"/>
                        </a:rPr>
                        <a:t>最大</a:t>
                      </a:r>
                      <a:r>
                        <a:rPr lang="en-US" altLang="zh-CN" sz="2400" b="1" kern="1200" dirty="0" smtClean="0">
                          <a:solidFill>
                            <a:srgbClr val="003300"/>
                          </a:solidFill>
                          <a:latin typeface="+mn-ea"/>
                          <a:ea typeface="+mn-ea"/>
                          <a:cs typeface="+mn-cs"/>
                        </a:rPr>
                        <a:t>4G</a:t>
                      </a:r>
                      <a:endParaRPr lang="zh-CN" altLang="en-US" sz="2400" b="1" kern="1200" dirty="0" smtClean="0">
                        <a:solidFill>
                          <a:srgbClr val="003300"/>
                        </a:solidFill>
                        <a:latin typeface="+mn-ea"/>
                        <a:ea typeface="+mn-ea"/>
                        <a:cs typeface="+mn-cs"/>
                      </a:endParaRPr>
                    </a:p>
                  </a:txBody>
                  <a:tcPr anchor="ctr"/>
                </a:tc>
              </a:tr>
            </a:tbl>
          </a:graphicData>
        </a:graphic>
      </p:graphicFrame>
    </p:spTree>
    <p:extLst>
      <p:ext uri="{BB962C8B-B14F-4D97-AF65-F5344CB8AC3E}">
        <p14:creationId xmlns:p14="http://schemas.microsoft.com/office/powerpoint/2010/main" val="1342195815"/>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字段属性设置</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8" y="908721"/>
            <a:ext cx="2843809" cy="38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130" y="877095"/>
            <a:ext cx="2843808" cy="3822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60462" y="1321716"/>
            <a:ext cx="8784976" cy="1498077"/>
          </a:xfrm>
          <a:prstGeom prst="rect">
            <a:avLst/>
          </a:prstGeom>
          <a:noFill/>
          <a:ln w="3175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3300"/>
                </a:solidFill>
              </a:rPr>
              <a:t>字段所处位置</a:t>
            </a:r>
            <a:endParaRPr lang="en-US" altLang="zh-CN" dirty="0" smtClean="0">
              <a:solidFill>
                <a:srgbClr val="003300"/>
              </a:solidFill>
            </a:endParaRPr>
          </a:p>
          <a:p>
            <a:pPr algn="ctr"/>
            <a:r>
              <a:rPr lang="zh-CN" altLang="en-US" dirty="0" smtClean="0">
                <a:solidFill>
                  <a:srgbClr val="003300"/>
                </a:solidFill>
              </a:rPr>
              <a:t>字段名称</a:t>
            </a:r>
            <a:endParaRPr lang="en-US" altLang="zh-CN" dirty="0" smtClean="0">
              <a:solidFill>
                <a:srgbClr val="003300"/>
              </a:solidFill>
            </a:endParaRPr>
          </a:p>
          <a:p>
            <a:pPr algn="ctr"/>
            <a:r>
              <a:rPr lang="zh-CN" altLang="en-US" dirty="0" smtClean="0">
                <a:solidFill>
                  <a:srgbClr val="003300"/>
                </a:solidFill>
              </a:rPr>
              <a:t>字段数据类型</a:t>
            </a:r>
            <a:endParaRPr lang="en-US" altLang="zh-CN" dirty="0" smtClean="0">
              <a:solidFill>
                <a:srgbClr val="003300"/>
              </a:solidFill>
            </a:endParaRPr>
          </a:p>
          <a:p>
            <a:pPr algn="ctr"/>
            <a:r>
              <a:rPr lang="zh-CN" altLang="en-US" dirty="0" smtClean="0">
                <a:solidFill>
                  <a:srgbClr val="003300"/>
                </a:solidFill>
              </a:rPr>
              <a:t>字段长度</a:t>
            </a:r>
            <a:endParaRPr lang="en-US" altLang="zh-CN" dirty="0" smtClean="0">
              <a:solidFill>
                <a:srgbClr val="003300"/>
              </a:solidFill>
            </a:endParaRPr>
          </a:p>
          <a:p>
            <a:pPr algn="ctr"/>
            <a:r>
              <a:rPr lang="zh-CN" altLang="en-US" dirty="0" smtClean="0">
                <a:solidFill>
                  <a:srgbClr val="003300"/>
                </a:solidFill>
              </a:rPr>
              <a:t>新纪录的初始值</a:t>
            </a:r>
            <a:endParaRPr lang="zh-CN" altLang="en-US" dirty="0">
              <a:solidFill>
                <a:srgbClr val="003300"/>
              </a:solidFill>
            </a:endParaRPr>
          </a:p>
        </p:txBody>
      </p:sp>
      <p:sp>
        <p:nvSpPr>
          <p:cNvPr id="7" name="矩形 6"/>
          <p:cNvSpPr/>
          <p:nvPr/>
        </p:nvSpPr>
        <p:spPr>
          <a:xfrm>
            <a:off x="160462" y="2819792"/>
            <a:ext cx="8784976" cy="537199"/>
          </a:xfrm>
          <a:prstGeom prst="rect">
            <a:avLst/>
          </a:prstGeom>
          <a:noFill/>
          <a:ln w="3175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3300"/>
                </a:solidFill>
              </a:rPr>
              <a:t>文本型字段字符集</a:t>
            </a:r>
            <a:endParaRPr lang="zh-CN" altLang="en-US" dirty="0">
              <a:solidFill>
                <a:srgbClr val="003300"/>
              </a:solidFill>
            </a:endParaRPr>
          </a:p>
        </p:txBody>
      </p:sp>
      <p:sp>
        <p:nvSpPr>
          <p:cNvPr id="8" name="矩形 7"/>
          <p:cNvSpPr/>
          <p:nvPr/>
        </p:nvSpPr>
        <p:spPr>
          <a:xfrm>
            <a:off x="179512" y="3573016"/>
            <a:ext cx="8784976" cy="720080"/>
          </a:xfrm>
          <a:prstGeom prst="rect">
            <a:avLst/>
          </a:prstGeom>
          <a:noFill/>
          <a:ln w="31750"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3300"/>
                </a:solidFill>
              </a:rPr>
              <a:t>字段其他属性：</a:t>
            </a:r>
            <a:endParaRPr lang="en-US" altLang="zh-CN" dirty="0" smtClean="0">
              <a:solidFill>
                <a:srgbClr val="003300"/>
              </a:solidFill>
            </a:endParaRPr>
          </a:p>
          <a:p>
            <a:pPr algn="ctr"/>
            <a:r>
              <a:rPr lang="zh-CN" altLang="en-US" dirty="0" smtClean="0">
                <a:solidFill>
                  <a:srgbClr val="003300"/>
                </a:solidFill>
              </a:rPr>
              <a:t>允许</a:t>
            </a:r>
            <a:r>
              <a:rPr lang="en-US" altLang="zh-CN" dirty="0" smtClean="0">
                <a:solidFill>
                  <a:srgbClr val="003300"/>
                </a:solidFill>
              </a:rPr>
              <a:t>Null</a:t>
            </a:r>
            <a:r>
              <a:rPr lang="zh-CN" altLang="en-US" dirty="0" smtClean="0">
                <a:solidFill>
                  <a:srgbClr val="003300"/>
                </a:solidFill>
              </a:rPr>
              <a:t>、无符号、补零</a:t>
            </a:r>
            <a:endParaRPr lang="zh-CN" altLang="en-US" dirty="0">
              <a:solidFill>
                <a:srgbClr val="003300"/>
              </a:solidFill>
            </a:endParaRPr>
          </a:p>
        </p:txBody>
      </p:sp>
    </p:spTree>
    <p:extLst>
      <p:ext uri="{BB962C8B-B14F-4D97-AF65-F5344CB8AC3E}">
        <p14:creationId xmlns:p14="http://schemas.microsoft.com/office/powerpoint/2010/main" val="4834869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1" nodeType="clickEffect">
                                  <p:stCondLst>
                                    <p:cond delay="0"/>
                                  </p:stCondLst>
                                  <p:childTnLst>
                                    <p:animEffect transition="out" filter="wipe(right)">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grpId="1" nodeType="clickEffect">
                                  <p:stCondLst>
                                    <p:cond delay="0"/>
                                  </p:stCondLst>
                                  <p:childTnLst>
                                    <p:animEffect transition="out" filter="wipe(right)">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grpId="1" nodeType="clickEffect">
                                  <p:stCondLst>
                                    <p:cond delay="0"/>
                                  </p:stCondLst>
                                  <p:childTnLst>
                                    <p:animEffect transition="out" filter="wipe(right)">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P spid="7" grpId="1" animBg="1"/>
      <p:bldP spid="8" grpId="0" animBg="1"/>
      <p:bldP spid="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a:t>
            </a:r>
            <a:endParaRPr lang="zh-CN" altLang="en-US" dirty="0"/>
          </a:p>
        </p:txBody>
      </p:sp>
      <p:sp>
        <p:nvSpPr>
          <p:cNvPr id="3" name="内容占位符 2"/>
          <p:cNvSpPr>
            <a:spLocks noGrp="1"/>
          </p:cNvSpPr>
          <p:nvPr>
            <p:ph idx="1"/>
          </p:nvPr>
        </p:nvSpPr>
        <p:spPr>
          <a:xfrm>
            <a:off x="86816" y="980728"/>
            <a:ext cx="8949680" cy="3637919"/>
          </a:xfrm>
        </p:spPr>
        <p:txBody>
          <a:bodyPr/>
          <a:lstStyle/>
          <a:p>
            <a:r>
              <a:rPr lang="zh-CN" altLang="en-US" b="0" dirty="0"/>
              <a:t>索引是对数据库表中一列或多列的值进行排序的一种结构，使用索引可快速访问数据库表中的特定信息</a:t>
            </a:r>
            <a:r>
              <a:rPr lang="zh-CN" altLang="en-US" b="0" dirty="0" smtClean="0"/>
              <a:t>。</a:t>
            </a:r>
            <a:endParaRPr lang="en-US" altLang="zh-CN" b="0" dirty="0" smtClean="0"/>
          </a:p>
          <a:p>
            <a:r>
              <a:rPr lang="zh-CN" altLang="en-US" b="0" dirty="0" smtClean="0"/>
              <a:t>是</a:t>
            </a:r>
            <a:r>
              <a:rPr lang="zh-CN" altLang="en-US" b="0" dirty="0"/>
              <a:t>一种单独的、物理的对数据库表中一列或多列的值进行排序的一种存储结构，它是某个表中一列或若干列值的集合和相应的指向表中物理标识这些值的数据页的</a:t>
            </a:r>
            <a:r>
              <a:rPr lang="zh-CN" altLang="en-US" b="0" dirty="0">
                <a:solidFill>
                  <a:srgbClr val="FF0000"/>
                </a:solidFill>
              </a:rPr>
              <a:t>逻辑指针清单</a:t>
            </a:r>
            <a:r>
              <a:rPr lang="zh-CN" altLang="en-US" b="0" dirty="0"/>
              <a:t>。</a:t>
            </a:r>
            <a:endParaRPr lang="zh-CN" altLang="en-US" dirty="0"/>
          </a:p>
        </p:txBody>
      </p:sp>
    </p:spTree>
    <p:extLst>
      <p:ext uri="{BB962C8B-B14F-4D97-AF65-F5344CB8AC3E}">
        <p14:creationId xmlns:p14="http://schemas.microsoft.com/office/powerpoint/2010/main" val="3170386769"/>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82460"/>
            <a:ext cx="6336258" cy="830997"/>
          </a:xfrm>
        </p:spPr>
        <p:txBody>
          <a:bodyPr/>
          <a:lstStyle/>
          <a:p>
            <a:pPr eaLnBrk="1" hangingPunct="1"/>
            <a:r>
              <a:rPr lang="zh-CN" altLang="en-US" sz="4800" b="1" dirty="0">
                <a:latin typeface="黑体" panose="02010609060101010101" pitchFamily="49" charset="-122"/>
                <a:ea typeface="黑体" panose="02010609060101010101" pitchFamily="49" charset="-122"/>
              </a:rPr>
              <a:t>　</a:t>
            </a:r>
            <a:r>
              <a:rPr lang="en-US" altLang="zh-CN" sz="4800" b="1" dirty="0" smtClean="0">
                <a:latin typeface="黑体" panose="02010609060101010101" pitchFamily="49" charset="-122"/>
                <a:ea typeface="黑体" panose="02010609060101010101" pitchFamily="49" charset="-122"/>
              </a:rPr>
              <a:t>1</a:t>
            </a:r>
            <a:r>
              <a:rPr lang="zh-CN" altLang="en-US" sz="4800" b="1" dirty="0" smtClean="0">
                <a:latin typeface="黑体" panose="02010609060101010101" pitchFamily="49" charset="-122"/>
                <a:ea typeface="黑体" panose="02010609060101010101" pitchFamily="49" charset="-122"/>
              </a:rPr>
              <a:t> 数据库概述</a:t>
            </a:r>
            <a:endParaRPr lang="en-US" altLang="zh-CN" sz="4800" b="1" dirty="0">
              <a:latin typeface="黑体" panose="02010609060101010101" pitchFamily="49" charset="-122"/>
              <a:ea typeface="黑体" panose="02010609060101010101" pitchFamily="49" charset="-122"/>
            </a:endParaRPr>
          </a:p>
        </p:txBody>
      </p:sp>
      <p:sp>
        <p:nvSpPr>
          <p:cNvPr id="2" name="副标题 1"/>
          <p:cNvSpPr>
            <a:spLocks noGrp="1"/>
          </p:cNvSpPr>
          <p:nvPr>
            <p:ph type="subTitle" idx="1"/>
          </p:nvPr>
        </p:nvSpPr>
        <p:spPr>
          <a:xfrm>
            <a:off x="3707904" y="3958208"/>
            <a:ext cx="5256584" cy="707886"/>
          </a:xfrm>
        </p:spPr>
        <p:txBody>
          <a:bodyPr/>
          <a:lstStyle/>
          <a:p>
            <a:r>
              <a:rPr lang="en-US" altLang="zh-CN" dirty="0" smtClean="0">
                <a:latin typeface="黑体" panose="02010609060101010101" pitchFamily="49" charset="-122"/>
                <a:ea typeface="黑体" panose="02010609060101010101" pitchFamily="49" charset="-122"/>
              </a:rPr>
              <a:t>MySQL</a:t>
            </a:r>
            <a:r>
              <a:rPr lang="zh-CN" altLang="en-US" dirty="0" smtClean="0">
                <a:latin typeface="黑体" panose="02010609060101010101" pitchFamily="49" charset="-122"/>
                <a:ea typeface="黑体" panose="02010609060101010101" pitchFamily="49" charset="-122"/>
              </a:rPr>
              <a:t>数据库入门</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27103665"/>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外键</a:t>
            </a:r>
            <a:endParaRPr lang="zh-CN" altLang="en-US" dirty="0"/>
          </a:p>
        </p:txBody>
      </p:sp>
      <p:sp>
        <p:nvSpPr>
          <p:cNvPr id="3" name="内容占位符 2"/>
          <p:cNvSpPr>
            <a:spLocks noGrp="1"/>
          </p:cNvSpPr>
          <p:nvPr>
            <p:ph idx="1"/>
          </p:nvPr>
        </p:nvSpPr>
        <p:spPr>
          <a:xfrm>
            <a:off x="86816" y="980728"/>
            <a:ext cx="8949680" cy="2062103"/>
          </a:xfrm>
        </p:spPr>
        <p:txBody>
          <a:bodyPr/>
          <a:lstStyle/>
          <a:p>
            <a:r>
              <a:rPr lang="zh-CN" altLang="en-US" b="0" dirty="0"/>
              <a:t>外键就是指另外表中的主键 。</a:t>
            </a:r>
            <a:r>
              <a:rPr lang="zh-CN" altLang="en-US" dirty="0"/>
              <a:t/>
            </a:r>
            <a:br>
              <a:rPr lang="zh-CN" altLang="en-US" dirty="0"/>
            </a:br>
            <a:r>
              <a:rPr lang="zh-CN" altLang="en-US" b="0" dirty="0"/>
              <a:t>　　保持数据一致性，完整性，主要目的是控制存储在外键表中的数据。 使两张表形成关联，外键只能引用外表中的列的值或使用空值。</a:t>
            </a:r>
            <a:endParaRPr lang="zh-CN" altLang="en-US" dirty="0"/>
          </a:p>
        </p:txBody>
      </p:sp>
    </p:spTree>
    <p:extLst>
      <p:ext uri="{BB962C8B-B14F-4D97-AF65-F5344CB8AC3E}">
        <p14:creationId xmlns:p14="http://schemas.microsoft.com/office/powerpoint/2010/main" val="1417786160"/>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触发器</a:t>
            </a:r>
            <a:endParaRPr lang="zh-CN" altLang="en-US" dirty="0"/>
          </a:p>
        </p:txBody>
      </p:sp>
      <p:sp>
        <p:nvSpPr>
          <p:cNvPr id="3" name="内容占位符 2"/>
          <p:cNvSpPr>
            <a:spLocks noGrp="1"/>
          </p:cNvSpPr>
          <p:nvPr>
            <p:ph idx="1"/>
          </p:nvPr>
        </p:nvSpPr>
        <p:spPr>
          <a:xfrm>
            <a:off x="86816" y="980728"/>
            <a:ext cx="8949680" cy="3046988"/>
          </a:xfrm>
        </p:spPr>
        <p:txBody>
          <a:bodyPr/>
          <a:lstStyle/>
          <a:p>
            <a:r>
              <a:rPr lang="zh-CN" altLang="en-US" b="0" dirty="0"/>
              <a:t>触发器是一种特殊的存储过程，它在试图更改触发器所保护的数据时自动执行。</a:t>
            </a:r>
            <a:r>
              <a:rPr lang="zh-CN" altLang="en-US" dirty="0"/>
              <a:t/>
            </a:r>
            <a:br>
              <a:rPr lang="zh-CN" altLang="en-US" dirty="0"/>
            </a:br>
            <a:r>
              <a:rPr lang="zh-CN" altLang="en-US" dirty="0"/>
              <a:t/>
            </a:r>
            <a:br>
              <a:rPr lang="zh-CN" altLang="en-US" dirty="0"/>
            </a:br>
            <a:r>
              <a:rPr lang="zh-CN" altLang="en-US" b="0" dirty="0"/>
              <a:t>　　它被定义为在对表或视图发出 </a:t>
            </a:r>
            <a:r>
              <a:rPr lang="en-US" altLang="zh-CN" b="0" dirty="0"/>
              <a:t>UPDATE</a:t>
            </a:r>
            <a:r>
              <a:rPr lang="zh-CN" altLang="en-US" b="0" dirty="0"/>
              <a:t>、</a:t>
            </a:r>
            <a:r>
              <a:rPr lang="en-US" altLang="zh-CN" b="0" dirty="0"/>
              <a:t>INSERT </a:t>
            </a:r>
            <a:r>
              <a:rPr lang="zh-CN" altLang="en-US" b="0" dirty="0"/>
              <a:t>或 </a:t>
            </a:r>
            <a:r>
              <a:rPr lang="en-US" altLang="zh-CN" b="0" dirty="0"/>
              <a:t>DELETE </a:t>
            </a:r>
            <a:r>
              <a:rPr lang="zh-CN" altLang="en-US" b="0" dirty="0"/>
              <a:t>语句时自动执行，在有数据修改时自动强制执行其业务规则。</a:t>
            </a:r>
            <a:endParaRPr lang="zh-CN" altLang="en-US" dirty="0"/>
          </a:p>
        </p:txBody>
      </p:sp>
    </p:spTree>
    <p:extLst>
      <p:ext uri="{BB962C8B-B14F-4D97-AF65-F5344CB8AC3E}">
        <p14:creationId xmlns:p14="http://schemas.microsoft.com/office/powerpoint/2010/main" val="936573929"/>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5115246"/>
          </a:xfrm>
        </p:spPr>
        <p:txBody>
          <a:bodyPr/>
          <a:lstStyle/>
          <a:p>
            <a:pPr marL="0" indent="0">
              <a:buNone/>
            </a:pPr>
            <a:r>
              <a:rPr lang="en-US" altLang="zh-CN" dirty="0"/>
              <a:t>begin </a:t>
            </a:r>
          </a:p>
          <a:p>
            <a:pPr marL="0" indent="0">
              <a:buNone/>
            </a:pPr>
            <a:r>
              <a:rPr lang="en-US" altLang="zh-CN" dirty="0" smtClean="0"/>
              <a:t>  declare class </a:t>
            </a:r>
            <a:r>
              <a:rPr lang="en-US" altLang="zh-CN" dirty="0"/>
              <a:t>char(8);</a:t>
            </a:r>
          </a:p>
          <a:p>
            <a:pPr marL="0" indent="0">
              <a:buNone/>
            </a:pPr>
            <a:r>
              <a:rPr lang="en-US" altLang="zh-CN" dirty="0" smtClean="0"/>
              <a:t>    select </a:t>
            </a:r>
            <a:r>
              <a:rPr lang="zh-CN" altLang="en-US" dirty="0"/>
              <a:t>班级名称  </a:t>
            </a:r>
            <a:r>
              <a:rPr lang="en-US" altLang="zh-CN" dirty="0"/>
              <a:t>into old from </a:t>
            </a:r>
            <a:r>
              <a:rPr lang="zh-CN" altLang="en-US" dirty="0"/>
              <a:t>班级表  </a:t>
            </a:r>
            <a:r>
              <a:rPr lang="en-US" altLang="zh-CN" dirty="0"/>
              <a:t>where </a:t>
            </a:r>
            <a:r>
              <a:rPr lang="zh-CN" altLang="en-US" dirty="0"/>
              <a:t>班级名称 </a:t>
            </a:r>
            <a:r>
              <a:rPr lang="en-US" altLang="zh-CN" dirty="0"/>
              <a:t>= new.</a:t>
            </a:r>
            <a:r>
              <a:rPr lang="zh-CN" altLang="en-US" dirty="0"/>
              <a:t>班级</a:t>
            </a:r>
            <a:r>
              <a:rPr lang="en-US" altLang="zh-CN" dirty="0"/>
              <a:t>;</a:t>
            </a:r>
          </a:p>
          <a:p>
            <a:pPr marL="0" indent="0">
              <a:buNone/>
            </a:pPr>
            <a:r>
              <a:rPr lang="en-US" altLang="zh-CN" dirty="0"/>
              <a:t> </a:t>
            </a:r>
            <a:r>
              <a:rPr lang="en-US" altLang="zh-CN" dirty="0" smtClean="0"/>
              <a:t> update </a:t>
            </a:r>
            <a:r>
              <a:rPr lang="zh-CN" altLang="en-US" dirty="0"/>
              <a:t>班级表</a:t>
            </a:r>
          </a:p>
          <a:p>
            <a:pPr marL="0" indent="0">
              <a:buNone/>
            </a:pPr>
            <a:r>
              <a:rPr lang="zh-CN" altLang="en-US" dirty="0"/>
              <a:t> </a:t>
            </a:r>
            <a:r>
              <a:rPr lang="en-US" altLang="zh-CN" dirty="0"/>
              <a:t>set </a:t>
            </a:r>
            <a:r>
              <a:rPr lang="zh-CN" altLang="en-US" dirty="0"/>
              <a:t>人数 </a:t>
            </a:r>
            <a:r>
              <a:rPr lang="en-US" altLang="zh-CN" dirty="0"/>
              <a:t>= (select count(*) from </a:t>
            </a:r>
            <a:r>
              <a:rPr lang="zh-CN" altLang="en-US" dirty="0"/>
              <a:t>学生表  </a:t>
            </a:r>
            <a:r>
              <a:rPr lang="en-US" altLang="zh-CN" dirty="0"/>
              <a:t>where </a:t>
            </a:r>
            <a:r>
              <a:rPr lang="zh-CN" altLang="en-US" dirty="0"/>
              <a:t>学生表</a:t>
            </a:r>
            <a:r>
              <a:rPr lang="en-US" altLang="zh-CN" dirty="0"/>
              <a:t>.</a:t>
            </a:r>
            <a:r>
              <a:rPr lang="zh-CN" altLang="en-US" dirty="0"/>
              <a:t>班级</a:t>
            </a:r>
            <a:r>
              <a:rPr lang="en-US" altLang="zh-CN" dirty="0"/>
              <a:t>=old)</a:t>
            </a:r>
          </a:p>
          <a:p>
            <a:pPr marL="0" indent="0">
              <a:buNone/>
            </a:pPr>
            <a:r>
              <a:rPr lang="en-US" altLang="zh-CN" dirty="0"/>
              <a:t> where   </a:t>
            </a:r>
            <a:r>
              <a:rPr lang="zh-CN" altLang="en-US" dirty="0"/>
              <a:t>班级表</a:t>
            </a:r>
            <a:r>
              <a:rPr lang="en-US" altLang="zh-CN" dirty="0"/>
              <a:t>.</a:t>
            </a:r>
            <a:r>
              <a:rPr lang="zh-CN" altLang="en-US" dirty="0"/>
              <a:t>班级名称 </a:t>
            </a:r>
            <a:r>
              <a:rPr lang="en-US" altLang="zh-CN" dirty="0"/>
              <a:t>= </a:t>
            </a:r>
            <a:r>
              <a:rPr lang="en-US" altLang="zh-CN" dirty="0" smtClean="0"/>
              <a:t>class </a:t>
            </a:r>
            <a:r>
              <a:rPr lang="en-US" altLang="zh-CN" dirty="0"/>
              <a:t>;</a:t>
            </a:r>
          </a:p>
          <a:p>
            <a:pPr marL="0" indent="0">
              <a:buNone/>
            </a:pPr>
            <a:r>
              <a:rPr lang="en-US" altLang="zh-CN" dirty="0"/>
              <a:t>end</a:t>
            </a:r>
            <a:endParaRPr lang="zh-CN" altLang="en-US" dirty="0"/>
          </a:p>
        </p:txBody>
      </p:sp>
    </p:spTree>
    <p:extLst>
      <p:ext uri="{BB962C8B-B14F-4D97-AF65-F5344CB8AC3E}">
        <p14:creationId xmlns:p14="http://schemas.microsoft.com/office/powerpoint/2010/main" val="3752825061"/>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smtClean="0">
                <a:solidFill>
                  <a:srgbClr val="FFFF00"/>
                </a:solidFill>
              </a:rPr>
              <a:t>数据库设计原则</a:t>
            </a:r>
            <a:r>
              <a:rPr lang="en-US" altLang="zh-CN" dirty="0" smtClean="0">
                <a:solidFill>
                  <a:srgbClr val="FFFF00"/>
                </a:solidFill>
              </a:rPr>
              <a:t>——</a:t>
            </a:r>
            <a:r>
              <a:rPr lang="zh-CN" altLang="en-US" dirty="0" smtClean="0">
                <a:solidFill>
                  <a:srgbClr val="FFFF00"/>
                </a:solidFill>
              </a:rPr>
              <a:t>基础规范</a:t>
            </a:r>
            <a:endParaRPr lang="zh-CN" altLang="en-US" dirty="0">
              <a:solidFill>
                <a:srgbClr val="FFFF00"/>
              </a:solidFill>
            </a:endParaRPr>
          </a:p>
        </p:txBody>
      </p:sp>
      <p:graphicFrame>
        <p:nvGraphicFramePr>
          <p:cNvPr id="2" name="表格 1"/>
          <p:cNvGraphicFramePr>
            <a:graphicFrameLocks noGrp="1"/>
          </p:cNvGraphicFramePr>
          <p:nvPr>
            <p:extLst/>
          </p:nvPr>
        </p:nvGraphicFramePr>
        <p:xfrm>
          <a:off x="0" y="908720"/>
          <a:ext cx="9144000" cy="4511040"/>
        </p:xfrm>
        <a:graphic>
          <a:graphicData uri="http://schemas.openxmlformats.org/drawingml/2006/table">
            <a:tbl>
              <a:tblPr firstRow="1" bandRow="1">
                <a:tableStyleId>{5C22544A-7EE6-4342-B048-85BDC9FD1C3A}</a:tableStyleId>
              </a:tblPr>
              <a:tblGrid>
                <a:gridCol w="4572000"/>
                <a:gridCol w="4572000"/>
              </a:tblGrid>
              <a:tr h="370840">
                <a:tc>
                  <a:txBody>
                    <a:bodyPr/>
                    <a:lstStyle/>
                    <a:p>
                      <a:pPr algn="ctr"/>
                      <a:r>
                        <a:rPr lang="zh-CN" altLang="en-US" sz="2000" baseline="0" dirty="0" smtClean="0">
                          <a:latin typeface="Tahoma" panose="020B0604030504040204" pitchFamily="34" charset="0"/>
                          <a:ea typeface="宋体" panose="02010600030101010101" pitchFamily="2" charset="-122"/>
                        </a:rPr>
                        <a:t>设计原则</a:t>
                      </a:r>
                      <a:endParaRPr lang="zh-CN" altLang="en-US" sz="2000" baseline="0" dirty="0">
                        <a:latin typeface="Tahoma" panose="020B0604030504040204" pitchFamily="34" charset="0"/>
                        <a:ea typeface="宋体" panose="02010600030101010101" pitchFamily="2" charset="-122"/>
                      </a:endParaRPr>
                    </a:p>
                  </a:txBody>
                  <a:tcPr anchor="ctr"/>
                </a:tc>
                <a:tc>
                  <a:txBody>
                    <a:bodyPr/>
                    <a:lstStyle/>
                    <a:p>
                      <a:pPr algn="ctr"/>
                      <a:r>
                        <a:rPr lang="zh-CN" altLang="en-US" sz="2000" baseline="0" dirty="0" smtClean="0">
                          <a:latin typeface="Tahoma" panose="020B0604030504040204" pitchFamily="34" charset="0"/>
                          <a:ea typeface="宋体" panose="02010600030101010101" pitchFamily="2" charset="-122"/>
                        </a:rPr>
                        <a:t>说明</a:t>
                      </a:r>
                      <a:endParaRPr lang="zh-CN" altLang="en-US" sz="2000" baseline="0" dirty="0">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必须使用</a:t>
                      </a:r>
                      <a:r>
                        <a:rPr lang="en-US" altLang="zh-CN" sz="2000" baseline="0" dirty="0" smtClean="0">
                          <a:solidFill>
                            <a:srgbClr val="003300"/>
                          </a:solidFill>
                          <a:latin typeface="Tahoma" panose="020B0604030504040204" pitchFamily="34" charset="0"/>
                          <a:ea typeface="宋体" panose="02010600030101010101" pitchFamily="2" charset="-122"/>
                        </a:rPr>
                        <a:t>utf-8</a:t>
                      </a:r>
                      <a:r>
                        <a:rPr lang="zh-CN" altLang="en-US" sz="2000" baseline="0" dirty="0" smtClean="0">
                          <a:solidFill>
                            <a:srgbClr val="003300"/>
                          </a:solidFill>
                          <a:latin typeface="Tahoma" panose="020B0604030504040204" pitchFamily="34" charset="0"/>
                          <a:ea typeface="宋体" panose="02010600030101010101" pitchFamily="2" charset="-122"/>
                        </a:rPr>
                        <a:t>字符集</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统一字符编码，无乱码风险</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数据表及表中字段命名前必须使用统一标识符命名规则，且必须加中文注释</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便于今后的维护</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禁用存储过程、视图、触发器、</a:t>
                      </a:r>
                      <a:r>
                        <a:rPr lang="en-US" altLang="zh-CN" sz="2000" baseline="0" dirty="0" smtClean="0">
                          <a:solidFill>
                            <a:srgbClr val="003300"/>
                          </a:solidFill>
                          <a:latin typeface="Tahoma" panose="020B0604030504040204" pitchFamily="34" charset="0"/>
                          <a:ea typeface="宋体" panose="02010600030101010101" pitchFamily="2" charset="-122"/>
                        </a:rPr>
                        <a:t>Event</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数据库</a:t>
                      </a:r>
                      <a:r>
                        <a:rPr lang="en-US" altLang="zh-CN" sz="2000" baseline="0" dirty="0" err="1" smtClean="0">
                          <a:solidFill>
                            <a:srgbClr val="003300"/>
                          </a:solidFill>
                          <a:latin typeface="Tahoma" panose="020B0604030504040204" pitchFamily="34" charset="0"/>
                          <a:ea typeface="宋体" panose="02010600030101010101" pitchFamily="2" charset="-122"/>
                        </a:rPr>
                        <a:t>cpu</a:t>
                      </a:r>
                      <a:r>
                        <a:rPr lang="zh-CN" altLang="en-US" sz="2000" baseline="0" dirty="0" smtClean="0">
                          <a:solidFill>
                            <a:srgbClr val="003300"/>
                          </a:solidFill>
                          <a:latin typeface="Tahoma" panose="020B0604030504040204" pitchFamily="34" charset="0"/>
                          <a:ea typeface="宋体" panose="02010600030101010101" pitchFamily="2" charset="-122"/>
                        </a:rPr>
                        <a:t>占用率高，在并发量大的情况下，容易拖死服务器。数据库擅长数据的存储和索引，最好还是将</a:t>
                      </a:r>
                      <a:r>
                        <a:rPr lang="en-US" altLang="zh-CN" sz="2000" baseline="0" dirty="0" err="1" smtClean="0">
                          <a:solidFill>
                            <a:srgbClr val="003300"/>
                          </a:solidFill>
                          <a:latin typeface="Tahoma" panose="020B0604030504040204" pitchFamily="34" charset="0"/>
                          <a:ea typeface="宋体" panose="02010600030101010101" pitchFamily="2" charset="-122"/>
                        </a:rPr>
                        <a:t>cpu</a:t>
                      </a:r>
                      <a:r>
                        <a:rPr lang="zh-CN" altLang="en-US" sz="2000" baseline="0" dirty="0" smtClean="0">
                          <a:solidFill>
                            <a:srgbClr val="003300"/>
                          </a:solidFill>
                          <a:latin typeface="Tahoma" panose="020B0604030504040204" pitchFamily="34" charset="0"/>
                          <a:ea typeface="宋体" panose="02010600030101010101" pitchFamily="2" charset="-122"/>
                        </a:rPr>
                        <a:t>计算上移到业务逻辑</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禁止在数据库中保存大文件或大相片</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不要让数据库做它不擅长的事，大文件和照片存放在文件系统，数据库中只存放</a:t>
                      </a:r>
                      <a:r>
                        <a:rPr lang="en-US" altLang="zh-CN" sz="2000" baseline="0" dirty="0" smtClean="0">
                          <a:solidFill>
                            <a:srgbClr val="003300"/>
                          </a:solidFill>
                          <a:latin typeface="Tahoma" panose="020B0604030504040204" pitchFamily="34" charset="0"/>
                          <a:ea typeface="宋体" panose="02010600030101010101" pitchFamily="2" charset="-122"/>
                        </a:rPr>
                        <a:t>URI</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使用</a:t>
                      </a:r>
                      <a:r>
                        <a:rPr lang="en-US" altLang="zh-CN" sz="2000" baseline="0" dirty="0" err="1" smtClean="0">
                          <a:solidFill>
                            <a:srgbClr val="003300"/>
                          </a:solidFill>
                          <a:latin typeface="Tahoma" panose="020B0604030504040204" pitchFamily="34" charset="0"/>
                          <a:ea typeface="宋体" panose="02010600030101010101" pitchFamily="2" charset="-122"/>
                        </a:rPr>
                        <a:t>innoDB</a:t>
                      </a:r>
                      <a:r>
                        <a:rPr lang="zh-CN" altLang="en-US" sz="2000" baseline="0" dirty="0" smtClean="0">
                          <a:solidFill>
                            <a:srgbClr val="003300"/>
                          </a:solidFill>
                          <a:latin typeface="Tahoma" panose="020B0604030504040204" pitchFamily="34" charset="0"/>
                          <a:ea typeface="宋体" panose="02010600030101010101" pitchFamily="2" charset="-122"/>
                        </a:rPr>
                        <a:t>存储引擎</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支持事务、行级锁、并发性能好、</a:t>
                      </a:r>
                      <a:r>
                        <a:rPr lang="en-US" altLang="zh-CN" sz="2000" baseline="0" dirty="0" err="1" smtClean="0">
                          <a:solidFill>
                            <a:srgbClr val="003300"/>
                          </a:solidFill>
                          <a:latin typeface="Tahoma" panose="020B0604030504040204" pitchFamily="34" charset="0"/>
                          <a:ea typeface="宋体" panose="02010600030101010101" pitchFamily="2" charset="-122"/>
                        </a:rPr>
                        <a:t>cpu</a:t>
                      </a:r>
                      <a:r>
                        <a:rPr lang="zh-CN" altLang="en-US" sz="2000" baseline="0" dirty="0" smtClean="0">
                          <a:solidFill>
                            <a:srgbClr val="003300"/>
                          </a:solidFill>
                          <a:latin typeface="Tahoma" panose="020B0604030504040204" pitchFamily="34" charset="0"/>
                          <a:ea typeface="宋体" panose="02010600030101010101" pitchFamily="2" charset="-122"/>
                        </a:rPr>
                        <a:t>及内存缓存也优化、资源利用率高</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bl>
          </a:graphicData>
        </a:graphic>
      </p:graphicFrame>
    </p:spTree>
    <p:extLst>
      <p:ext uri="{BB962C8B-B14F-4D97-AF65-F5344CB8AC3E}">
        <p14:creationId xmlns:p14="http://schemas.microsoft.com/office/powerpoint/2010/main" val="950605"/>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solidFill>
                  <a:srgbClr val="FFFF00"/>
                </a:solidFill>
              </a:rPr>
              <a:t>数据库设计原则</a:t>
            </a:r>
            <a:r>
              <a:rPr lang="en-US" altLang="zh-CN" dirty="0">
                <a:solidFill>
                  <a:srgbClr val="FFFF00"/>
                </a:solidFill>
              </a:rPr>
              <a:t>——</a:t>
            </a:r>
            <a:r>
              <a:rPr lang="zh-CN" altLang="en-US" dirty="0">
                <a:solidFill>
                  <a:srgbClr val="FFFF00"/>
                </a:solidFill>
              </a:rPr>
              <a:t>表字段规范</a:t>
            </a:r>
          </a:p>
        </p:txBody>
      </p:sp>
      <p:graphicFrame>
        <p:nvGraphicFramePr>
          <p:cNvPr id="2" name="表格 1"/>
          <p:cNvGraphicFramePr>
            <a:graphicFrameLocks noGrp="1"/>
          </p:cNvGraphicFramePr>
          <p:nvPr>
            <p:extLst/>
          </p:nvPr>
        </p:nvGraphicFramePr>
        <p:xfrm>
          <a:off x="0" y="908720"/>
          <a:ext cx="9144000" cy="5699760"/>
        </p:xfrm>
        <a:graphic>
          <a:graphicData uri="http://schemas.openxmlformats.org/drawingml/2006/table">
            <a:tbl>
              <a:tblPr firstRow="1" bandRow="1">
                <a:tableStyleId>{5C22544A-7EE6-4342-B048-85BDC9FD1C3A}</a:tableStyleId>
              </a:tblPr>
              <a:tblGrid>
                <a:gridCol w="4572000"/>
                <a:gridCol w="4572000"/>
              </a:tblGrid>
              <a:tr h="370840">
                <a:tc>
                  <a:txBody>
                    <a:bodyPr/>
                    <a:lstStyle/>
                    <a:p>
                      <a:pPr algn="just"/>
                      <a:r>
                        <a:rPr lang="zh-CN" altLang="en-US" sz="2000" baseline="0" dirty="0" smtClean="0">
                          <a:latin typeface="Tahoma" panose="020B0604030504040204" pitchFamily="34" charset="0"/>
                          <a:ea typeface="宋体" panose="02010600030101010101" pitchFamily="2" charset="-122"/>
                        </a:rPr>
                        <a:t>设计原则</a:t>
                      </a:r>
                      <a:endParaRPr lang="zh-CN" altLang="en-US" sz="2000" baseline="0" dirty="0">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latin typeface="Tahoma" panose="020B0604030504040204" pitchFamily="34" charset="0"/>
                          <a:ea typeface="宋体" panose="02010600030101010101" pitchFamily="2" charset="-122"/>
                        </a:rPr>
                        <a:t>说明</a:t>
                      </a:r>
                      <a:endParaRPr lang="zh-CN" altLang="en-US" sz="2000" baseline="0" dirty="0">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单实例表数目不超过</a:t>
                      </a:r>
                      <a:r>
                        <a:rPr lang="en-US" altLang="zh-CN" sz="2000" baseline="0" dirty="0" smtClean="0">
                          <a:solidFill>
                            <a:srgbClr val="003300"/>
                          </a:solidFill>
                          <a:latin typeface="Tahoma" panose="020B0604030504040204" pitchFamily="34" charset="0"/>
                          <a:ea typeface="宋体" panose="02010600030101010101" pitchFamily="2" charset="-122"/>
                        </a:rPr>
                        <a:t>500</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单表列数不超过</a:t>
                      </a:r>
                      <a:r>
                        <a:rPr lang="en-US" altLang="zh-CN" sz="2000" baseline="0" dirty="0" smtClean="0">
                          <a:solidFill>
                            <a:srgbClr val="003300"/>
                          </a:solidFill>
                          <a:latin typeface="Tahoma" panose="020B0604030504040204" pitchFamily="34" charset="0"/>
                          <a:ea typeface="宋体" panose="02010600030101010101" pitchFamily="2" charset="-122"/>
                        </a:rPr>
                        <a:t>50</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每张表都设计一个自增主键</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提高表操作性能、提升索引效率</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禁止使用外键</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表间的耦合会影响数据库性能，尤其在</a:t>
                      </a:r>
                      <a:r>
                        <a:rPr lang="en-US" altLang="zh-CN" sz="2000" baseline="0" dirty="0" smtClean="0">
                          <a:solidFill>
                            <a:srgbClr val="003300"/>
                          </a:solidFill>
                          <a:latin typeface="Tahoma" panose="020B0604030504040204" pitchFamily="34" charset="0"/>
                          <a:ea typeface="宋体" panose="02010600030101010101" pitchFamily="2" charset="-122"/>
                        </a:rPr>
                        <a:t>update</a:t>
                      </a:r>
                      <a:r>
                        <a:rPr lang="zh-CN" altLang="en-US" sz="2000" baseline="0" dirty="0" smtClean="0">
                          <a:solidFill>
                            <a:srgbClr val="003300"/>
                          </a:solidFill>
                          <a:latin typeface="Tahoma" panose="020B0604030504040204" pitchFamily="34" charset="0"/>
                          <a:ea typeface="宋体" panose="02010600030101010101" pitchFamily="2" charset="-122"/>
                        </a:rPr>
                        <a:t>和</a:t>
                      </a:r>
                      <a:r>
                        <a:rPr lang="en-US" altLang="zh-CN" sz="2000" baseline="0" dirty="0" smtClean="0">
                          <a:solidFill>
                            <a:srgbClr val="003300"/>
                          </a:solidFill>
                          <a:latin typeface="Tahoma" panose="020B0604030504040204" pitchFamily="34" charset="0"/>
                          <a:ea typeface="宋体" panose="02010600030101010101" pitchFamily="2" charset="-122"/>
                        </a:rPr>
                        <a:t>delete</a:t>
                      </a:r>
                      <a:r>
                        <a:rPr lang="zh-CN" altLang="en-US" sz="2000" baseline="0" dirty="0" smtClean="0">
                          <a:solidFill>
                            <a:srgbClr val="003300"/>
                          </a:solidFill>
                          <a:latin typeface="Tahoma" panose="020B0604030504040204" pitchFamily="34" charset="0"/>
                          <a:ea typeface="宋体" panose="02010600030101010101" pitchFamily="2" charset="-122"/>
                        </a:rPr>
                        <a:t>时甚至会造成死锁，完整性约束利用程序来控制</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尽量定义为</a:t>
                      </a:r>
                      <a:r>
                        <a:rPr lang="en-US" altLang="zh-CN" sz="2000" baseline="0" dirty="0" smtClean="0">
                          <a:solidFill>
                            <a:srgbClr val="003300"/>
                          </a:solidFill>
                          <a:latin typeface="Tahoma" panose="020B0604030504040204" pitchFamily="34" charset="0"/>
                          <a:ea typeface="宋体" panose="02010600030101010101" pitchFamily="2" charset="-122"/>
                        </a:rPr>
                        <a:t>not null </a:t>
                      </a:r>
                      <a:r>
                        <a:rPr lang="zh-CN" altLang="en-US" sz="2000" baseline="0" dirty="0" smtClean="0">
                          <a:solidFill>
                            <a:srgbClr val="003300"/>
                          </a:solidFill>
                          <a:latin typeface="Tahoma" panose="020B0604030504040204" pitchFamily="34" charset="0"/>
                          <a:ea typeface="宋体" panose="02010600030101010101" pitchFamily="2" charset="-122"/>
                        </a:rPr>
                        <a:t>并提供默认值</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en-US" altLang="zh-CN" sz="2000" baseline="0" dirty="0" smtClean="0">
                          <a:solidFill>
                            <a:srgbClr val="003300"/>
                          </a:solidFill>
                          <a:latin typeface="Tahoma" panose="020B0604030504040204" pitchFamily="34" charset="0"/>
                          <a:ea typeface="宋体" panose="02010600030101010101" pitchFamily="2" charset="-122"/>
                        </a:rPr>
                        <a:t>null</a:t>
                      </a:r>
                      <a:r>
                        <a:rPr lang="zh-CN" altLang="en-US" sz="2000" baseline="0" dirty="0" smtClean="0">
                          <a:solidFill>
                            <a:srgbClr val="003300"/>
                          </a:solidFill>
                          <a:latin typeface="Tahoma" panose="020B0604030504040204" pitchFamily="34" charset="0"/>
                          <a:ea typeface="宋体" panose="02010600030101010101" pitchFamily="2" charset="-122"/>
                        </a:rPr>
                        <a:t>列的索引、比较、统计都较复杂，也难以优化，且存储时需要额外的空间来存放标识</a:t>
                      </a:r>
                      <a:endParaRPr lang="en-US" altLang="zh-CN" sz="2000" baseline="0" dirty="0" smtClean="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少用</a:t>
                      </a:r>
                      <a:r>
                        <a:rPr lang="en-US" altLang="zh-CN" sz="2000" baseline="0" dirty="0" smtClean="0">
                          <a:solidFill>
                            <a:srgbClr val="003300"/>
                          </a:solidFill>
                          <a:latin typeface="Tahoma" panose="020B0604030504040204" pitchFamily="34" charset="0"/>
                          <a:ea typeface="宋体" panose="02010600030101010101" pitchFamily="2" charset="-122"/>
                        </a:rPr>
                        <a:t>text</a:t>
                      </a:r>
                      <a:r>
                        <a:rPr lang="zh-CN" altLang="en-US" sz="2000" baseline="0" dirty="0" smtClean="0">
                          <a:solidFill>
                            <a:srgbClr val="003300"/>
                          </a:solidFill>
                          <a:latin typeface="Tahoma" panose="020B0604030504040204" pitchFamily="34" charset="0"/>
                          <a:ea typeface="宋体" panose="02010600030101010101" pitchFamily="2" charset="-122"/>
                        </a:rPr>
                        <a:t>或</a:t>
                      </a:r>
                      <a:r>
                        <a:rPr lang="en-US" altLang="zh-CN" sz="2000" baseline="0" dirty="0" smtClean="0">
                          <a:solidFill>
                            <a:srgbClr val="003300"/>
                          </a:solidFill>
                          <a:latin typeface="Tahoma" panose="020B0604030504040204" pitchFamily="34" charset="0"/>
                          <a:ea typeface="宋体" panose="02010600030101010101" pitchFamily="2" charset="-122"/>
                        </a:rPr>
                        <a:t>blob</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浪费存储空间，降低内存命中率，影响数据库性能</a:t>
                      </a:r>
                      <a:endParaRPr lang="en-US" altLang="zh-CN" sz="2000" baseline="0" dirty="0" smtClean="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单字节数据使用</a:t>
                      </a:r>
                      <a:r>
                        <a:rPr lang="en-US" altLang="zh-CN" sz="2000" baseline="0" dirty="0" err="1" smtClean="0">
                          <a:solidFill>
                            <a:srgbClr val="003300"/>
                          </a:solidFill>
                          <a:latin typeface="Tahoma" panose="020B0604030504040204" pitchFamily="34" charset="0"/>
                          <a:ea typeface="宋体" panose="02010600030101010101" pitchFamily="2" charset="-122"/>
                        </a:rPr>
                        <a:t>tinyint</a:t>
                      </a:r>
                      <a:r>
                        <a:rPr lang="zh-CN" altLang="en-US" sz="2000" baseline="0" dirty="0" smtClean="0">
                          <a:solidFill>
                            <a:srgbClr val="003300"/>
                          </a:solidFill>
                          <a:latin typeface="Tahoma" panose="020B0604030504040204" pitchFamily="34" charset="0"/>
                          <a:ea typeface="宋体" panose="02010600030101010101" pitchFamily="2" charset="-122"/>
                        </a:rPr>
                        <a:t>类型</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endParaRPr lang="en-US" altLang="zh-CN" sz="2000" baseline="0" dirty="0" smtClean="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禁用小数存储货币</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小数的运算容易造成误差，尤其在金融行业，建议使用“分”甚至“厘”做单位</a:t>
                      </a:r>
                      <a:endParaRPr lang="en-US" altLang="zh-CN" sz="2000" baseline="0" dirty="0" smtClean="0">
                        <a:solidFill>
                          <a:srgbClr val="003300"/>
                        </a:solidFill>
                        <a:latin typeface="Tahoma" panose="020B0604030504040204" pitchFamily="34" charset="0"/>
                        <a:ea typeface="宋体" panose="02010600030101010101" pitchFamily="2" charset="-122"/>
                      </a:endParaRPr>
                    </a:p>
                  </a:txBody>
                  <a:tcPr anchor="ctr"/>
                </a:tc>
              </a:tr>
            </a:tbl>
          </a:graphicData>
        </a:graphic>
      </p:graphicFrame>
    </p:spTree>
    <p:extLst>
      <p:ext uri="{BB962C8B-B14F-4D97-AF65-F5344CB8AC3E}">
        <p14:creationId xmlns:p14="http://schemas.microsoft.com/office/powerpoint/2010/main" val="4052422768"/>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solidFill>
                  <a:srgbClr val="FFFF00"/>
                </a:solidFill>
              </a:rPr>
              <a:t>数据库设计原则</a:t>
            </a:r>
            <a:r>
              <a:rPr lang="en-US" altLang="zh-CN" dirty="0">
                <a:solidFill>
                  <a:srgbClr val="FFFF00"/>
                </a:solidFill>
              </a:rPr>
              <a:t>——</a:t>
            </a:r>
            <a:r>
              <a:rPr lang="zh-CN" altLang="en-US" dirty="0">
                <a:solidFill>
                  <a:srgbClr val="FFFF00"/>
                </a:solidFill>
              </a:rPr>
              <a:t>索引规范</a:t>
            </a:r>
          </a:p>
        </p:txBody>
      </p:sp>
      <p:graphicFrame>
        <p:nvGraphicFramePr>
          <p:cNvPr id="2" name="表格 1"/>
          <p:cNvGraphicFramePr>
            <a:graphicFrameLocks noGrp="1"/>
          </p:cNvGraphicFramePr>
          <p:nvPr>
            <p:extLst/>
          </p:nvPr>
        </p:nvGraphicFramePr>
        <p:xfrm>
          <a:off x="0" y="908720"/>
          <a:ext cx="9144000" cy="2590800"/>
        </p:xfrm>
        <a:graphic>
          <a:graphicData uri="http://schemas.openxmlformats.org/drawingml/2006/table">
            <a:tbl>
              <a:tblPr firstRow="1" bandRow="1">
                <a:tableStyleId>{5C22544A-7EE6-4342-B048-85BDC9FD1C3A}</a:tableStyleId>
              </a:tblPr>
              <a:tblGrid>
                <a:gridCol w="4572000"/>
                <a:gridCol w="4572000"/>
              </a:tblGrid>
              <a:tr h="370840">
                <a:tc>
                  <a:txBody>
                    <a:bodyPr/>
                    <a:lstStyle/>
                    <a:p>
                      <a:pPr algn="ctr"/>
                      <a:r>
                        <a:rPr lang="zh-CN" altLang="en-US" sz="2000" baseline="0" dirty="0" smtClean="0">
                          <a:latin typeface="Tahoma" panose="020B0604030504040204" pitchFamily="34" charset="0"/>
                          <a:ea typeface="宋体" panose="02010600030101010101" pitchFamily="2" charset="-122"/>
                        </a:rPr>
                        <a:t>设计原则</a:t>
                      </a:r>
                      <a:endParaRPr lang="zh-CN" altLang="en-US" sz="2000" baseline="0" dirty="0">
                        <a:latin typeface="Tahoma" panose="020B0604030504040204" pitchFamily="34" charset="0"/>
                        <a:ea typeface="宋体" panose="02010600030101010101" pitchFamily="2" charset="-122"/>
                      </a:endParaRPr>
                    </a:p>
                  </a:txBody>
                  <a:tcPr anchor="ctr"/>
                </a:tc>
                <a:tc>
                  <a:txBody>
                    <a:bodyPr/>
                    <a:lstStyle/>
                    <a:p>
                      <a:pPr algn="ctr"/>
                      <a:r>
                        <a:rPr lang="zh-CN" altLang="en-US" sz="2000" baseline="0" dirty="0" smtClean="0">
                          <a:latin typeface="Tahoma" panose="020B0604030504040204" pitchFamily="34" charset="0"/>
                          <a:ea typeface="宋体" panose="02010600030101010101" pitchFamily="2" charset="-122"/>
                        </a:rPr>
                        <a:t>说明</a:t>
                      </a:r>
                      <a:endParaRPr lang="zh-CN" altLang="en-US" sz="2000" baseline="0" dirty="0">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单表索引不宜超过</a:t>
                      </a:r>
                      <a:r>
                        <a:rPr lang="en-US" altLang="zh-CN" sz="2000" baseline="0" dirty="0" smtClean="0">
                          <a:solidFill>
                            <a:srgbClr val="003300"/>
                          </a:solidFill>
                          <a:latin typeface="Tahoma" panose="020B0604030504040204" pitchFamily="34" charset="0"/>
                          <a:ea typeface="宋体" panose="02010600030101010101" pitchFamily="2" charset="-122"/>
                        </a:rPr>
                        <a:t>5</a:t>
                      </a:r>
                      <a:r>
                        <a:rPr lang="zh-CN" altLang="en-US" sz="2000" baseline="0" dirty="0" smtClean="0">
                          <a:solidFill>
                            <a:srgbClr val="003300"/>
                          </a:solidFill>
                          <a:latin typeface="Tahoma" panose="020B0604030504040204" pitchFamily="34" charset="0"/>
                          <a:ea typeface="宋体" panose="02010600030101010101" pitchFamily="2" charset="-122"/>
                        </a:rPr>
                        <a:t>个</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单索引字段不宜超过</a:t>
                      </a:r>
                      <a:r>
                        <a:rPr lang="en-US" altLang="zh-CN" sz="2000" baseline="0" dirty="0" smtClean="0">
                          <a:solidFill>
                            <a:srgbClr val="003300"/>
                          </a:solidFill>
                          <a:latin typeface="Tahoma" panose="020B0604030504040204" pitchFamily="34" charset="0"/>
                          <a:ea typeface="宋体" panose="02010600030101010101" pitchFamily="2" charset="-122"/>
                        </a:rPr>
                        <a:t>5</a:t>
                      </a:r>
                      <a:r>
                        <a:rPr lang="zh-CN" altLang="en-US" sz="2000" baseline="0" dirty="0" smtClean="0">
                          <a:solidFill>
                            <a:srgbClr val="003300"/>
                          </a:solidFill>
                          <a:latin typeface="Tahoma" panose="020B0604030504040204" pitchFamily="34" charset="0"/>
                          <a:ea typeface="宋体" panose="02010600030101010101" pitchFamily="2" charset="-122"/>
                        </a:rPr>
                        <a:t>个</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即使超过也没有过滤效果</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不提倡在更新频繁、区分度不高的字段建立索引</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更新频繁例如：还书日期</a:t>
                      </a:r>
                      <a:endParaRPr lang="en-US" altLang="zh-CN" sz="2000" baseline="0" dirty="0" smtClean="0">
                        <a:solidFill>
                          <a:srgbClr val="003300"/>
                        </a:solidFill>
                        <a:latin typeface="Tahoma" panose="020B0604030504040204" pitchFamily="34" charset="0"/>
                        <a:ea typeface="宋体" panose="02010600030101010101" pitchFamily="2" charset="-122"/>
                      </a:endParaRPr>
                    </a:p>
                    <a:p>
                      <a:pPr algn="just"/>
                      <a:r>
                        <a:rPr lang="zh-CN" altLang="en-US" sz="2000" baseline="0" dirty="0" smtClean="0">
                          <a:solidFill>
                            <a:srgbClr val="003300"/>
                          </a:solidFill>
                          <a:latin typeface="Tahoma" panose="020B0604030504040204" pitchFamily="34" charset="0"/>
                          <a:ea typeface="宋体" panose="02010600030101010101" pitchFamily="2" charset="-122"/>
                        </a:rPr>
                        <a:t>区分度不高例如：性别</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370840">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建立组合索引时，把区分度高的字段放前面</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过滤效率更高</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bl>
          </a:graphicData>
        </a:graphic>
      </p:graphicFrame>
    </p:spTree>
    <p:extLst>
      <p:ext uri="{BB962C8B-B14F-4D97-AF65-F5344CB8AC3E}">
        <p14:creationId xmlns:p14="http://schemas.microsoft.com/office/powerpoint/2010/main" val="1400353508"/>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solidFill>
                  <a:srgbClr val="FFFF00"/>
                </a:solidFill>
              </a:rPr>
              <a:t>数据库设计原则</a:t>
            </a:r>
            <a:r>
              <a:rPr lang="en-US" altLang="zh-CN" dirty="0">
                <a:solidFill>
                  <a:srgbClr val="FFFF00"/>
                </a:solidFill>
              </a:rPr>
              <a:t>——SQL</a:t>
            </a:r>
            <a:r>
              <a:rPr lang="zh-CN" altLang="en-US" dirty="0">
                <a:solidFill>
                  <a:srgbClr val="FFFF00"/>
                </a:solidFill>
              </a:rPr>
              <a:t>语句规范</a:t>
            </a:r>
          </a:p>
        </p:txBody>
      </p:sp>
      <p:graphicFrame>
        <p:nvGraphicFramePr>
          <p:cNvPr id="5" name="表格 4"/>
          <p:cNvGraphicFramePr>
            <a:graphicFrameLocks noGrp="1"/>
          </p:cNvGraphicFramePr>
          <p:nvPr>
            <p:extLst/>
          </p:nvPr>
        </p:nvGraphicFramePr>
        <p:xfrm>
          <a:off x="0" y="908720"/>
          <a:ext cx="9144000" cy="5949280"/>
        </p:xfrm>
        <a:graphic>
          <a:graphicData uri="http://schemas.openxmlformats.org/drawingml/2006/table">
            <a:tbl>
              <a:tblPr firstRow="1" bandRow="1">
                <a:tableStyleId>{5C22544A-7EE6-4342-B048-85BDC9FD1C3A}</a:tableStyleId>
              </a:tblPr>
              <a:tblGrid>
                <a:gridCol w="4572000"/>
                <a:gridCol w="4572000"/>
              </a:tblGrid>
              <a:tr h="404925">
                <a:tc>
                  <a:txBody>
                    <a:bodyPr/>
                    <a:lstStyle/>
                    <a:p>
                      <a:pPr algn="ctr"/>
                      <a:r>
                        <a:rPr lang="zh-CN" altLang="en-US" sz="2000" baseline="0" dirty="0" smtClean="0">
                          <a:latin typeface="Tahoma" panose="020B0604030504040204" pitchFamily="34" charset="0"/>
                          <a:ea typeface="宋体" panose="02010600030101010101" pitchFamily="2" charset="-122"/>
                        </a:rPr>
                        <a:t>设计原则</a:t>
                      </a:r>
                      <a:endParaRPr lang="zh-CN" altLang="en-US" sz="2000" baseline="0" dirty="0">
                        <a:latin typeface="Tahoma" panose="020B0604030504040204" pitchFamily="34" charset="0"/>
                        <a:ea typeface="宋体" panose="02010600030101010101" pitchFamily="2" charset="-122"/>
                      </a:endParaRPr>
                    </a:p>
                  </a:txBody>
                  <a:tcPr anchor="ctr"/>
                </a:tc>
                <a:tc>
                  <a:txBody>
                    <a:bodyPr/>
                    <a:lstStyle/>
                    <a:p>
                      <a:pPr algn="ctr"/>
                      <a:r>
                        <a:rPr lang="zh-CN" altLang="en-US" sz="2000" baseline="0" dirty="0" smtClean="0">
                          <a:latin typeface="Tahoma" panose="020B0604030504040204" pitchFamily="34" charset="0"/>
                          <a:ea typeface="宋体" panose="02010600030101010101" pitchFamily="2" charset="-122"/>
                        </a:rPr>
                        <a:t>说明</a:t>
                      </a:r>
                      <a:endParaRPr lang="zh-CN" altLang="en-US" sz="2000" baseline="0" dirty="0">
                        <a:latin typeface="Tahoma" panose="020B0604030504040204" pitchFamily="34" charset="0"/>
                        <a:ea typeface="宋体" panose="02010600030101010101" pitchFamily="2" charset="-122"/>
                      </a:endParaRPr>
                    </a:p>
                  </a:txBody>
                  <a:tcPr anchor="ctr"/>
                </a:tc>
              </a:tr>
              <a:tr h="716405">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禁用</a:t>
                      </a:r>
                      <a:r>
                        <a:rPr lang="en-US" altLang="zh-CN" sz="2000" baseline="0" dirty="0" smtClean="0">
                          <a:solidFill>
                            <a:srgbClr val="003300"/>
                          </a:solidFill>
                          <a:latin typeface="Tahoma" panose="020B0604030504040204" pitchFamily="34" charset="0"/>
                          <a:ea typeface="宋体" panose="02010600030101010101" pitchFamily="2" charset="-122"/>
                        </a:rPr>
                        <a:t>select *</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虽然写语句方便，但读取无用的列会增大</a:t>
                      </a:r>
                      <a:r>
                        <a:rPr lang="en-US" altLang="zh-CN" sz="2000" baseline="0" dirty="0" err="1" smtClean="0">
                          <a:solidFill>
                            <a:srgbClr val="003300"/>
                          </a:solidFill>
                          <a:latin typeface="Tahoma" panose="020B0604030504040204" pitchFamily="34" charset="0"/>
                          <a:ea typeface="宋体" panose="02010600030101010101" pitchFamily="2" charset="-122"/>
                        </a:rPr>
                        <a:t>cpu</a:t>
                      </a:r>
                      <a:r>
                        <a:rPr lang="zh-CN" altLang="en-US" sz="2000" baseline="0" dirty="0" smtClean="0">
                          <a:solidFill>
                            <a:srgbClr val="003300"/>
                          </a:solidFill>
                          <a:latin typeface="Tahoma" panose="020B0604030504040204" pitchFamily="34" charset="0"/>
                          <a:ea typeface="宋体" panose="02010600030101010101" pitchFamily="2" charset="-122"/>
                        </a:rPr>
                        <a:t>、</a:t>
                      </a:r>
                      <a:r>
                        <a:rPr lang="en-US" altLang="zh-CN" sz="2000" baseline="0" dirty="0" err="1" smtClean="0">
                          <a:solidFill>
                            <a:srgbClr val="003300"/>
                          </a:solidFill>
                          <a:latin typeface="Tahoma" panose="020B0604030504040204" pitchFamily="34" charset="0"/>
                          <a:ea typeface="宋体" panose="02010600030101010101" pitchFamily="2" charset="-122"/>
                        </a:rPr>
                        <a:t>io</a:t>
                      </a:r>
                      <a:r>
                        <a:rPr lang="zh-CN" altLang="en-US" sz="2000" baseline="0" dirty="0" smtClean="0">
                          <a:solidFill>
                            <a:srgbClr val="003300"/>
                          </a:solidFill>
                          <a:latin typeface="Tahoma" panose="020B0604030504040204" pitchFamily="34" charset="0"/>
                          <a:ea typeface="宋体" panose="02010600030101010101" pitchFamily="2" charset="-122"/>
                        </a:rPr>
                        <a:t>、</a:t>
                      </a:r>
                      <a:r>
                        <a:rPr lang="en-US" altLang="zh-CN" sz="2000" baseline="0" dirty="0" smtClean="0">
                          <a:solidFill>
                            <a:srgbClr val="003300"/>
                          </a:solidFill>
                          <a:latin typeface="Tahoma" panose="020B0604030504040204" pitchFamily="34" charset="0"/>
                          <a:ea typeface="宋体" panose="02010600030101010101" pitchFamily="2" charset="-122"/>
                        </a:rPr>
                        <a:t>net</a:t>
                      </a:r>
                      <a:r>
                        <a:rPr lang="zh-CN" altLang="en-US" sz="2000" baseline="0" dirty="0" smtClean="0">
                          <a:solidFill>
                            <a:srgbClr val="003300"/>
                          </a:solidFill>
                          <a:latin typeface="Tahoma" panose="020B0604030504040204" pitchFamily="34" charset="0"/>
                          <a:ea typeface="宋体" panose="02010600030101010101" pitchFamily="2" charset="-122"/>
                        </a:rPr>
                        <a:t>、内存等资源的消耗</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1027886">
                <a:tc>
                  <a:txBody>
                    <a:bodyPr/>
                    <a:lstStyle/>
                    <a:p>
                      <a:pPr algn="l"/>
                      <a:r>
                        <a:rPr lang="zh-CN" altLang="en-US" sz="2000" baseline="0" dirty="0" smtClean="0">
                          <a:solidFill>
                            <a:srgbClr val="003300"/>
                          </a:solidFill>
                          <a:latin typeface="Tahoma" panose="020B0604030504040204" pitchFamily="34" charset="0"/>
                          <a:ea typeface="宋体" panose="02010600030101010101" pitchFamily="2" charset="-122"/>
                        </a:rPr>
                        <a:t>禁用</a:t>
                      </a:r>
                      <a:r>
                        <a:rPr lang="en-US" altLang="zh-CN" sz="2000" baseline="0" dirty="0" smtClean="0">
                          <a:solidFill>
                            <a:srgbClr val="003300"/>
                          </a:solidFill>
                          <a:latin typeface="Tahoma" panose="020B0604030504040204" pitchFamily="34" charset="0"/>
                          <a:ea typeface="宋体" panose="02010600030101010101" pitchFamily="2" charset="-122"/>
                        </a:rPr>
                        <a:t>insert into table values(value1,value2)</a:t>
                      </a:r>
                    </a:p>
                  </a:txBody>
                  <a:tcPr anchor="ctr"/>
                </a:tc>
                <a:tc>
                  <a:txBody>
                    <a:bodyPr/>
                    <a:lstStyle/>
                    <a:p>
                      <a:pPr algn="l"/>
                      <a:r>
                        <a:rPr lang="en-US" altLang="zh-CN" sz="2000" baseline="0" dirty="0" smtClean="0">
                          <a:solidFill>
                            <a:srgbClr val="003300"/>
                          </a:solidFill>
                          <a:latin typeface="Tahoma" panose="020B0604030504040204" pitchFamily="34" charset="0"/>
                          <a:ea typeface="宋体" panose="02010600030101010101" pitchFamily="2" charset="-122"/>
                        </a:rPr>
                        <a:t>insert</a:t>
                      </a:r>
                      <a:r>
                        <a:rPr lang="zh-CN" altLang="en-US" sz="2000" baseline="0" dirty="0" smtClean="0">
                          <a:solidFill>
                            <a:srgbClr val="003300"/>
                          </a:solidFill>
                          <a:latin typeface="Tahoma" panose="020B0604030504040204" pitchFamily="34" charset="0"/>
                          <a:ea typeface="宋体" panose="02010600030101010101" pitchFamily="2" charset="-122"/>
                        </a:rPr>
                        <a:t>和</a:t>
                      </a:r>
                      <a:r>
                        <a:rPr lang="en-US" altLang="zh-CN" sz="2000" baseline="0" dirty="0" smtClean="0">
                          <a:solidFill>
                            <a:srgbClr val="003300"/>
                          </a:solidFill>
                          <a:latin typeface="Tahoma" panose="020B0604030504040204" pitchFamily="34" charset="0"/>
                          <a:ea typeface="宋体" panose="02010600030101010101" pitchFamily="2" charset="-122"/>
                        </a:rPr>
                        <a:t>delete</a:t>
                      </a:r>
                      <a:r>
                        <a:rPr lang="zh-CN" altLang="en-US" sz="2000" baseline="0" dirty="0" smtClean="0">
                          <a:solidFill>
                            <a:srgbClr val="003300"/>
                          </a:solidFill>
                          <a:latin typeface="Tahoma" panose="020B0604030504040204" pitchFamily="34" charset="0"/>
                          <a:ea typeface="宋体" panose="02010600030101010101" pitchFamily="2" charset="-122"/>
                        </a:rPr>
                        <a:t>时容易导致程序错误</a:t>
                      </a:r>
                      <a:endParaRPr lang="en-US" altLang="zh-CN" sz="2000" baseline="0" dirty="0" smtClean="0">
                        <a:solidFill>
                          <a:srgbClr val="003300"/>
                        </a:solidFill>
                        <a:latin typeface="Tahoma" panose="020B0604030504040204" pitchFamily="34" charset="0"/>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aseline="0" dirty="0" smtClean="0">
                          <a:solidFill>
                            <a:srgbClr val="003300"/>
                          </a:solidFill>
                          <a:latin typeface="Tahoma" panose="020B0604030504040204" pitchFamily="34" charset="0"/>
                          <a:ea typeface="宋体" panose="02010600030101010101" pitchFamily="2" charset="-122"/>
                        </a:rPr>
                        <a:t>使用</a:t>
                      </a:r>
                      <a:r>
                        <a:rPr lang="en-US" altLang="zh-CN" sz="2000" baseline="0" dirty="0" smtClean="0">
                          <a:solidFill>
                            <a:srgbClr val="003300"/>
                          </a:solidFill>
                          <a:latin typeface="Tahoma" panose="020B0604030504040204" pitchFamily="34" charset="0"/>
                          <a:ea typeface="宋体" panose="02010600030101010101" pitchFamily="2" charset="-122"/>
                        </a:rPr>
                        <a:t>insert into table(col1,col2) values(value1,value2)</a:t>
                      </a:r>
                      <a:endParaRPr lang="zh-CN" altLang="en-US" sz="2000" baseline="0" dirty="0" smtClean="0">
                        <a:solidFill>
                          <a:srgbClr val="003300"/>
                        </a:solidFill>
                        <a:latin typeface="Tahoma" panose="020B0604030504040204" pitchFamily="34" charset="0"/>
                        <a:ea typeface="宋体" panose="02010600030101010101" pitchFamily="2" charset="-122"/>
                      </a:endParaRPr>
                    </a:p>
                  </a:txBody>
                  <a:tcPr anchor="ctr"/>
                </a:tc>
              </a:tr>
              <a:tr h="1339367">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禁止使用隐式转换</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en-US" altLang="zh-CN" sz="2000" baseline="0" dirty="0" smtClean="0">
                          <a:solidFill>
                            <a:srgbClr val="003300"/>
                          </a:solidFill>
                          <a:latin typeface="Tahoma" panose="020B0604030504040204" pitchFamily="34" charset="0"/>
                          <a:ea typeface="宋体" panose="02010600030101010101" pitchFamily="2" charset="-122"/>
                        </a:rPr>
                        <a:t>select name from student</a:t>
                      </a:r>
                    </a:p>
                    <a:p>
                      <a:pPr algn="just"/>
                      <a:r>
                        <a:rPr lang="en-US" altLang="zh-CN" sz="2000" baseline="0" dirty="0" smtClean="0">
                          <a:solidFill>
                            <a:srgbClr val="003300"/>
                          </a:solidFill>
                          <a:latin typeface="Tahoma" panose="020B0604030504040204" pitchFamily="34" charset="0"/>
                          <a:ea typeface="宋体" panose="02010600030101010101" pitchFamily="2" charset="-122"/>
                        </a:rPr>
                        <a:t>where phone=13907923456</a:t>
                      </a:r>
                    </a:p>
                    <a:p>
                      <a:pPr algn="just"/>
                      <a:r>
                        <a:rPr lang="zh-CN" altLang="en-US" sz="2000" baseline="0" dirty="0" smtClean="0">
                          <a:solidFill>
                            <a:srgbClr val="003300"/>
                          </a:solidFill>
                          <a:latin typeface="Tahoma" panose="020B0604030504040204" pitchFamily="34" charset="0"/>
                          <a:ea typeface="宋体" panose="02010600030101010101" pitchFamily="2" charset="-122"/>
                        </a:rPr>
                        <a:t>电话号码不用双引号括起来，最终导致全表扫描，极大影响检索效率</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1339367">
                <a:tc>
                  <a:txBody>
                    <a:bodyPr/>
                    <a:lstStyle/>
                    <a:p>
                      <a:pPr algn="just"/>
                      <a:r>
                        <a:rPr lang="en-US" altLang="zh-CN" sz="2000" baseline="0" dirty="0" smtClean="0">
                          <a:solidFill>
                            <a:srgbClr val="003300"/>
                          </a:solidFill>
                          <a:latin typeface="Tahoma" panose="020B0604030504040204" pitchFamily="34" charset="0"/>
                          <a:ea typeface="宋体" panose="02010600030101010101" pitchFamily="2" charset="-122"/>
                        </a:rPr>
                        <a:t>where</a:t>
                      </a:r>
                      <a:r>
                        <a:rPr lang="zh-CN" altLang="en-US" sz="2000" baseline="0" dirty="0" smtClean="0">
                          <a:solidFill>
                            <a:srgbClr val="003300"/>
                          </a:solidFill>
                          <a:latin typeface="Tahoma" panose="020B0604030504040204" pitchFamily="34" charset="0"/>
                          <a:ea typeface="宋体" panose="02010600030101010101" pitchFamily="2" charset="-122"/>
                        </a:rPr>
                        <a:t>子句尽量不用函数或表达式</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smtClean="0">
                          <a:solidFill>
                            <a:srgbClr val="003300"/>
                          </a:solidFill>
                          <a:latin typeface="Tahoma" panose="020B0604030504040204" pitchFamily="34" charset="0"/>
                          <a:ea typeface="宋体" panose="02010600030101010101" pitchFamily="2" charset="-122"/>
                        </a:rPr>
                        <a:t>不用   </a:t>
                      </a:r>
                      <a:r>
                        <a:rPr lang="en-US" altLang="zh-CN" sz="2000" baseline="0" smtClean="0">
                          <a:solidFill>
                            <a:srgbClr val="003300"/>
                          </a:solidFill>
                          <a:latin typeface="Tahoma" panose="020B0604030504040204" pitchFamily="34" charset="0"/>
                          <a:ea typeface="宋体" panose="02010600030101010101" pitchFamily="2" charset="-122"/>
                        </a:rPr>
                        <a:t>select </a:t>
                      </a:r>
                      <a:r>
                        <a:rPr lang="en-US" altLang="zh-CN" sz="2000" baseline="0" dirty="0" smtClean="0">
                          <a:solidFill>
                            <a:srgbClr val="003300"/>
                          </a:solidFill>
                          <a:latin typeface="Tahoma" panose="020B0604030504040204" pitchFamily="34" charset="0"/>
                          <a:ea typeface="宋体" panose="02010600030101010101" pitchFamily="2" charset="-122"/>
                        </a:rPr>
                        <a:t>name from student</a:t>
                      </a:r>
                    </a:p>
                    <a:p>
                      <a:pPr algn="just"/>
                      <a:r>
                        <a:rPr lang="en-US" altLang="zh-CN" sz="2000" baseline="0" dirty="0" smtClean="0">
                          <a:solidFill>
                            <a:srgbClr val="003300"/>
                          </a:solidFill>
                          <a:latin typeface="Tahoma" panose="020B0604030504040204" pitchFamily="34" charset="0"/>
                          <a:ea typeface="宋体" panose="02010600030101010101" pitchFamily="2" charset="-122"/>
                        </a:rPr>
                        <a:t>         where year(birthday)&gt;=2000</a:t>
                      </a:r>
                    </a:p>
                    <a:p>
                      <a:pPr algn="just"/>
                      <a:r>
                        <a:rPr lang="zh-CN" altLang="en-US" sz="2000" baseline="0" dirty="0" smtClean="0">
                          <a:solidFill>
                            <a:srgbClr val="003300"/>
                          </a:solidFill>
                          <a:latin typeface="Tahoma" panose="020B0604030504040204" pitchFamily="34" charset="0"/>
                          <a:ea typeface="宋体" panose="02010600030101010101" pitchFamily="2" charset="-122"/>
                        </a:rPr>
                        <a:t>改用   </a:t>
                      </a:r>
                      <a:r>
                        <a:rPr lang="en-US" altLang="zh-CN" sz="2000" baseline="0" dirty="0" smtClean="0">
                          <a:solidFill>
                            <a:srgbClr val="003300"/>
                          </a:solidFill>
                          <a:latin typeface="Tahoma" panose="020B0604030504040204" pitchFamily="34" charset="0"/>
                          <a:ea typeface="宋体" panose="02010600030101010101" pitchFamily="2" charset="-122"/>
                        </a:rPr>
                        <a:t>select name from student</a:t>
                      </a:r>
                    </a:p>
                    <a:p>
                      <a:pPr algn="just"/>
                      <a:r>
                        <a:rPr lang="en-US" altLang="zh-CN" sz="2000" baseline="0" dirty="0" smtClean="0">
                          <a:solidFill>
                            <a:srgbClr val="003300"/>
                          </a:solidFill>
                          <a:latin typeface="Tahoma" panose="020B0604030504040204" pitchFamily="34" charset="0"/>
                          <a:ea typeface="宋体" panose="02010600030101010101" pitchFamily="2" charset="-122"/>
                        </a:rPr>
                        <a:t>         where birthday&gt;=‘2000-1-1’</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404925">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少用</a:t>
                      </a:r>
                      <a:r>
                        <a:rPr lang="en-US" altLang="zh-CN" sz="2000" baseline="0" dirty="0" smtClean="0">
                          <a:solidFill>
                            <a:srgbClr val="003300"/>
                          </a:solidFill>
                          <a:latin typeface="Tahoma" panose="020B0604030504040204" pitchFamily="34" charset="0"/>
                          <a:ea typeface="宋体" panose="02010600030101010101" pitchFamily="2" charset="-122"/>
                        </a:rPr>
                        <a:t>!</a:t>
                      </a:r>
                      <a:r>
                        <a:rPr lang="zh-CN" altLang="en-US" sz="2000" baseline="0" dirty="0" smtClean="0">
                          <a:solidFill>
                            <a:srgbClr val="003300"/>
                          </a:solidFill>
                          <a:latin typeface="Tahoma" panose="020B0604030504040204" pitchFamily="34" charset="0"/>
                          <a:ea typeface="宋体" panose="02010600030101010101" pitchFamily="2" charset="-122"/>
                        </a:rPr>
                        <a:t>、</a:t>
                      </a:r>
                      <a:r>
                        <a:rPr lang="en-US" altLang="zh-CN" sz="2000" baseline="0" dirty="0" smtClean="0">
                          <a:solidFill>
                            <a:srgbClr val="003300"/>
                          </a:solidFill>
                          <a:latin typeface="Tahoma" panose="020B0604030504040204" pitchFamily="34" charset="0"/>
                          <a:ea typeface="宋体" panose="02010600030101010101" pitchFamily="2" charset="-122"/>
                        </a:rPr>
                        <a:t>not</a:t>
                      </a:r>
                      <a:r>
                        <a:rPr lang="zh-CN" altLang="en-US" sz="2000" baseline="0" dirty="0" smtClean="0">
                          <a:solidFill>
                            <a:srgbClr val="003300"/>
                          </a:solidFill>
                          <a:latin typeface="Tahoma" panose="020B0604030504040204" pitchFamily="34" charset="0"/>
                          <a:ea typeface="宋体" panose="02010600030101010101" pitchFamily="2" charset="-122"/>
                        </a:rPr>
                        <a:t>、</a:t>
                      </a:r>
                      <a:r>
                        <a:rPr lang="en-US" altLang="zh-CN" sz="2000" baseline="0" dirty="0" smtClean="0">
                          <a:solidFill>
                            <a:srgbClr val="003300"/>
                          </a:solidFill>
                          <a:latin typeface="Tahoma" panose="020B0604030504040204" pitchFamily="34" charset="0"/>
                          <a:ea typeface="宋体" panose="02010600030101010101" pitchFamily="2" charset="-122"/>
                        </a:rPr>
                        <a:t>%</a:t>
                      </a:r>
                      <a:r>
                        <a:rPr lang="zh-CN" altLang="en-US" sz="2000" baseline="0" dirty="0" smtClean="0">
                          <a:solidFill>
                            <a:srgbClr val="003300"/>
                          </a:solidFill>
                          <a:latin typeface="Tahoma" panose="020B0604030504040204" pitchFamily="34" charset="0"/>
                          <a:ea typeface="宋体" panose="02010600030101010101" pitchFamily="2" charset="-122"/>
                        </a:rPr>
                        <a:t>、</a:t>
                      </a:r>
                      <a:r>
                        <a:rPr lang="en-US" altLang="zh-CN" sz="2000" baseline="0" dirty="0" smtClean="0">
                          <a:solidFill>
                            <a:srgbClr val="003300"/>
                          </a:solidFill>
                          <a:latin typeface="Tahoma" panose="020B0604030504040204" pitchFamily="34" charset="0"/>
                          <a:ea typeface="宋体" panose="02010600030101010101" pitchFamily="2" charset="-122"/>
                        </a:rPr>
                        <a:t>or</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导致全表扫描，降低性能</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r h="716405">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程序必须捕获异常</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c>
                  <a:txBody>
                    <a:bodyPr/>
                    <a:lstStyle/>
                    <a:p>
                      <a:pPr algn="just"/>
                      <a:r>
                        <a:rPr lang="zh-CN" altLang="en-US" sz="2000" baseline="0" dirty="0" smtClean="0">
                          <a:solidFill>
                            <a:srgbClr val="003300"/>
                          </a:solidFill>
                          <a:latin typeface="Tahoma" panose="020B0604030504040204" pitchFamily="34" charset="0"/>
                          <a:ea typeface="宋体" panose="02010600030101010101" pitchFamily="2" charset="-122"/>
                        </a:rPr>
                        <a:t>数据库操作极易出现问题，即使测试通过也要捕获异常，并给出相应处理</a:t>
                      </a:r>
                      <a:endParaRPr lang="zh-CN" altLang="en-US" sz="2000" baseline="0" dirty="0">
                        <a:solidFill>
                          <a:srgbClr val="003300"/>
                        </a:solidFill>
                        <a:latin typeface="Tahoma" panose="020B0604030504040204" pitchFamily="34" charset="0"/>
                        <a:ea typeface="宋体" panose="02010600030101010101" pitchFamily="2" charset="-122"/>
                      </a:endParaRPr>
                    </a:p>
                  </a:txBody>
                  <a:tcPr anchor="ctr"/>
                </a:tc>
              </a:tr>
            </a:tbl>
          </a:graphicData>
        </a:graphic>
      </p:graphicFrame>
    </p:spTree>
    <p:extLst>
      <p:ext uri="{BB962C8B-B14F-4D97-AF65-F5344CB8AC3E}">
        <p14:creationId xmlns:p14="http://schemas.microsoft.com/office/powerpoint/2010/main" val="1702085500"/>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82460"/>
            <a:ext cx="6336258" cy="830997"/>
          </a:xfrm>
        </p:spPr>
        <p:txBody>
          <a:bodyPr/>
          <a:lstStyle/>
          <a:p>
            <a:pPr eaLnBrk="1" hangingPunct="1"/>
            <a:r>
              <a:rPr lang="en-US" altLang="zh-CN" sz="4800" dirty="0" smtClean="0">
                <a:latin typeface="黑体" panose="02010609060101010101" pitchFamily="49" charset="-122"/>
                <a:ea typeface="黑体" panose="02010609060101010101" pitchFamily="49" charset="-122"/>
              </a:rPr>
              <a:t>2</a:t>
            </a:r>
            <a:r>
              <a:rPr lang="zh-CN" altLang="en-US" sz="4800" dirty="0" smtClean="0">
                <a:latin typeface="黑体" panose="02010609060101010101" pitchFamily="49" charset="-122"/>
                <a:ea typeface="黑体" panose="02010609060101010101" pitchFamily="49" charset="-122"/>
              </a:rPr>
              <a:t> </a:t>
            </a:r>
            <a:r>
              <a:rPr lang="en-US" altLang="zh-CN" sz="4800" dirty="0" smtClean="0">
                <a:latin typeface="黑体" panose="02010609060101010101" pitchFamily="49" charset="-122"/>
                <a:ea typeface="黑体" panose="02010609060101010101" pitchFamily="49" charset="-122"/>
              </a:rPr>
              <a:t>SQL</a:t>
            </a:r>
            <a:r>
              <a:rPr lang="zh-CN" altLang="en-US" sz="4800" dirty="0">
                <a:latin typeface="黑体" panose="02010609060101010101" pitchFamily="49" charset="-122"/>
                <a:ea typeface="黑体" panose="02010609060101010101" pitchFamily="49" charset="-122"/>
              </a:rPr>
              <a:t>语言</a:t>
            </a:r>
            <a:endParaRPr lang="en-US" altLang="zh-CN" sz="4800" dirty="0">
              <a:latin typeface="黑体" panose="02010609060101010101" pitchFamily="49" charset="-122"/>
              <a:ea typeface="黑体" panose="02010609060101010101" pitchFamily="49" charset="-122"/>
            </a:endParaRPr>
          </a:p>
        </p:txBody>
      </p:sp>
      <p:sp>
        <p:nvSpPr>
          <p:cNvPr id="2" name="副标题 1"/>
          <p:cNvSpPr>
            <a:spLocks noGrp="1"/>
          </p:cNvSpPr>
          <p:nvPr>
            <p:ph type="subTitle" idx="1"/>
          </p:nvPr>
        </p:nvSpPr>
        <p:spPr>
          <a:xfrm>
            <a:off x="3707904" y="3958208"/>
            <a:ext cx="5256584" cy="707886"/>
          </a:xfrm>
        </p:spPr>
        <p:txBody>
          <a:bodyPr/>
          <a:lstStyle/>
          <a:p>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0856810"/>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4925" y="58738"/>
            <a:ext cx="9074150" cy="777875"/>
          </a:xfrm>
          <a:noFill/>
          <a:ln>
            <a:noFill/>
          </a:ln>
        </p:spPr>
        <p:txBody>
          <a:bodyPr vert="horz" wrap="square" lIns="91440" tIns="45720" rIns="91440" bIns="45720" numCol="1" anchor="ctr" anchorCtr="0" compatLnSpc="1">
            <a:prstTxWarp prst="textNoShape">
              <a:avLst/>
            </a:prstTxWarp>
          </a:bodyPr>
          <a:lstStyle/>
          <a:p>
            <a:r>
              <a:rPr lang="zh-CN" altLang="en-US" dirty="0" smtClean="0"/>
              <a:t>主要内容</a:t>
            </a:r>
            <a:endParaRPr lang="zh-CN" altLang="en-US" dirty="0"/>
          </a:p>
        </p:txBody>
      </p:sp>
      <p:graphicFrame>
        <p:nvGraphicFramePr>
          <p:cNvPr id="4" name="内容占位符 3"/>
          <p:cNvGraphicFramePr>
            <a:graphicFrameLocks noGrp="1"/>
          </p:cNvGraphicFramePr>
          <p:nvPr>
            <p:ph idx="1"/>
            <p:extLst/>
          </p:nvPr>
        </p:nvGraphicFramePr>
        <p:xfrm>
          <a:off x="179512" y="1268760"/>
          <a:ext cx="8712968"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333492"/>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一、</a:t>
            </a:r>
            <a:r>
              <a:rPr lang="en-US" altLang="zh-CN" dirty="0"/>
              <a:t>SQL</a:t>
            </a:r>
            <a:r>
              <a:rPr lang="zh-CN" altLang="en-US" dirty="0"/>
              <a:t>简介</a:t>
            </a:r>
          </a:p>
        </p:txBody>
      </p:sp>
      <p:sp>
        <p:nvSpPr>
          <p:cNvPr id="48130" name="Rectangle 2"/>
          <p:cNvSpPr>
            <a:spLocks noGrp="1" noChangeArrowheads="1"/>
          </p:cNvSpPr>
          <p:nvPr>
            <p:ph idx="1"/>
          </p:nvPr>
        </p:nvSpPr>
        <p:spPr>
          <a:xfrm>
            <a:off x="0" y="2564904"/>
            <a:ext cx="9144000" cy="2790572"/>
          </a:xfrm>
          <a:solidFill>
            <a:schemeClr val="accent3">
              <a:lumMod val="50000"/>
            </a:schemeClr>
          </a:solidFill>
          <a:ln>
            <a:solidFill>
              <a:srgbClr val="3366FF"/>
            </a:solidFill>
            <a:miter lim="800000"/>
            <a:headEnd/>
            <a:tailEnd/>
          </a:ln>
        </p:spPr>
        <p:txBody>
          <a:bodyPr/>
          <a:lstStyle/>
          <a:p>
            <a:pPr marL="0" indent="0" eaLnBrk="1" hangingPunct="1">
              <a:lnSpc>
                <a:spcPct val="150000"/>
              </a:lnSpc>
              <a:spcBef>
                <a:spcPts val="0"/>
              </a:spcBef>
              <a:buClr>
                <a:schemeClr val="tx1"/>
              </a:buClr>
              <a:buFont typeface="Wingdings" pitchFamily="2" charset="2"/>
              <a:buNone/>
              <a:defRPr/>
            </a:pPr>
            <a:r>
              <a:rPr lang="en-US" sz="2400" dirty="0" smtClean="0">
                <a:solidFill>
                  <a:schemeClr val="bg1"/>
                </a:solidFill>
                <a:latin typeface="+mn-ea"/>
              </a:rPr>
              <a:t>SQL</a:t>
            </a:r>
            <a:r>
              <a:rPr lang="zh-CN" altLang="en-US" sz="2400" dirty="0" smtClean="0">
                <a:solidFill>
                  <a:schemeClr val="bg1"/>
                </a:solidFill>
                <a:latin typeface="+mn-ea"/>
              </a:rPr>
              <a:t>的九个核心动词</a:t>
            </a:r>
            <a:r>
              <a:rPr lang="en-US" sz="2400" dirty="0" smtClean="0">
                <a:solidFill>
                  <a:schemeClr val="bg1"/>
                </a:solidFill>
                <a:latin typeface="+mn-ea"/>
              </a:rPr>
              <a:t>:</a:t>
            </a:r>
          </a:p>
          <a:p>
            <a:pPr marL="0" indent="0" eaLnBrk="1" hangingPunct="1">
              <a:lnSpc>
                <a:spcPct val="150000"/>
              </a:lnSpc>
              <a:spcBef>
                <a:spcPts val="0"/>
              </a:spcBef>
              <a:buClr>
                <a:schemeClr val="tx1"/>
              </a:buClr>
              <a:buFont typeface="Wingdings" pitchFamily="2" charset="2"/>
              <a:buNone/>
              <a:defRPr/>
            </a:pPr>
            <a:r>
              <a:rPr lang="en-US" sz="2400" dirty="0" smtClean="0">
                <a:solidFill>
                  <a:schemeClr val="bg1"/>
                </a:solidFill>
                <a:latin typeface="+mn-ea"/>
              </a:rPr>
              <a:t>  </a:t>
            </a:r>
            <a:r>
              <a:rPr lang="zh-CN" altLang="en-US" sz="2400" dirty="0" smtClean="0">
                <a:solidFill>
                  <a:schemeClr val="bg1"/>
                </a:solidFill>
                <a:latin typeface="+mn-ea"/>
              </a:rPr>
              <a:t>数据定义语言</a:t>
            </a:r>
            <a:r>
              <a:rPr lang="en-US" altLang="zh-CN" sz="2400" dirty="0" smtClean="0">
                <a:solidFill>
                  <a:schemeClr val="bg1"/>
                </a:solidFill>
                <a:latin typeface="+mn-ea"/>
              </a:rPr>
              <a:t>(DDL)</a:t>
            </a:r>
            <a:r>
              <a:rPr lang="zh-CN" altLang="en-US" sz="2400" dirty="0" smtClean="0">
                <a:solidFill>
                  <a:schemeClr val="bg1"/>
                </a:solidFill>
                <a:latin typeface="+mn-ea"/>
              </a:rPr>
              <a:t>：</a:t>
            </a:r>
            <a:r>
              <a:rPr lang="en-US" sz="2400" dirty="0" smtClean="0">
                <a:solidFill>
                  <a:schemeClr val="bg1"/>
                </a:solidFill>
                <a:latin typeface="+mn-ea"/>
              </a:rPr>
              <a:t>CREATE</a:t>
            </a:r>
            <a:r>
              <a:rPr lang="zh-CN" altLang="en-US" sz="2400" dirty="0" smtClean="0">
                <a:solidFill>
                  <a:schemeClr val="bg1"/>
                </a:solidFill>
                <a:latin typeface="+mn-ea"/>
              </a:rPr>
              <a:t>、</a:t>
            </a:r>
            <a:r>
              <a:rPr lang="en-US" sz="2400" dirty="0" smtClean="0">
                <a:solidFill>
                  <a:schemeClr val="bg1"/>
                </a:solidFill>
                <a:latin typeface="+mn-ea"/>
              </a:rPr>
              <a:t>DROP</a:t>
            </a:r>
            <a:r>
              <a:rPr lang="zh-CN" altLang="en-US" sz="2400" dirty="0" smtClean="0">
                <a:solidFill>
                  <a:schemeClr val="bg1"/>
                </a:solidFill>
                <a:latin typeface="+mn-ea"/>
              </a:rPr>
              <a:t>、</a:t>
            </a:r>
            <a:r>
              <a:rPr lang="en-US" sz="2400" dirty="0" smtClean="0">
                <a:solidFill>
                  <a:schemeClr val="bg1"/>
                </a:solidFill>
                <a:latin typeface="+mn-ea"/>
              </a:rPr>
              <a:t>ALTER</a:t>
            </a:r>
          </a:p>
          <a:p>
            <a:pPr marL="0" indent="0" eaLnBrk="1" hangingPunct="1">
              <a:lnSpc>
                <a:spcPct val="150000"/>
              </a:lnSpc>
              <a:spcBef>
                <a:spcPts val="0"/>
              </a:spcBef>
              <a:buClr>
                <a:schemeClr val="tx1"/>
              </a:buClr>
              <a:buFont typeface="Wingdings" pitchFamily="2" charset="2"/>
              <a:buNone/>
              <a:defRPr/>
            </a:pPr>
            <a:r>
              <a:rPr lang="en-US" sz="2400" dirty="0" smtClean="0">
                <a:solidFill>
                  <a:schemeClr val="bg1"/>
                </a:solidFill>
                <a:latin typeface="+mn-ea"/>
              </a:rPr>
              <a:t>  </a:t>
            </a:r>
            <a:r>
              <a:rPr lang="zh-CN" altLang="en-US" sz="2400" dirty="0" smtClean="0">
                <a:solidFill>
                  <a:srgbClr val="FFFF00"/>
                </a:solidFill>
                <a:latin typeface="+mn-ea"/>
              </a:rPr>
              <a:t>数据查询语言</a:t>
            </a:r>
            <a:r>
              <a:rPr lang="en-US" altLang="zh-CN" sz="2400" dirty="0" smtClean="0">
                <a:solidFill>
                  <a:srgbClr val="FFFF00"/>
                </a:solidFill>
                <a:latin typeface="+mn-ea"/>
              </a:rPr>
              <a:t>(DQL)</a:t>
            </a:r>
            <a:r>
              <a:rPr lang="zh-CN" altLang="en-US" sz="2400" dirty="0" smtClean="0">
                <a:solidFill>
                  <a:srgbClr val="FFFF00"/>
                </a:solidFill>
                <a:latin typeface="+mn-ea"/>
              </a:rPr>
              <a:t>：</a:t>
            </a:r>
            <a:r>
              <a:rPr lang="en-US" sz="2400" dirty="0" smtClean="0">
                <a:solidFill>
                  <a:srgbClr val="FFFF00"/>
                </a:solidFill>
                <a:latin typeface="+mn-ea"/>
              </a:rPr>
              <a:t>SELECT </a:t>
            </a:r>
          </a:p>
          <a:p>
            <a:pPr marL="0" indent="0" eaLnBrk="1" hangingPunct="1">
              <a:lnSpc>
                <a:spcPct val="150000"/>
              </a:lnSpc>
              <a:spcBef>
                <a:spcPts val="0"/>
              </a:spcBef>
              <a:buClr>
                <a:schemeClr val="tx1"/>
              </a:buClr>
              <a:buFont typeface="Wingdings" pitchFamily="2" charset="2"/>
              <a:buNone/>
              <a:defRPr/>
            </a:pPr>
            <a:r>
              <a:rPr lang="en-US" sz="2400" dirty="0" smtClean="0">
                <a:solidFill>
                  <a:schemeClr val="bg1"/>
                </a:solidFill>
                <a:latin typeface="+mn-ea"/>
              </a:rPr>
              <a:t>  </a:t>
            </a:r>
            <a:r>
              <a:rPr lang="zh-CN" altLang="en-US" sz="2400" dirty="0" smtClean="0">
                <a:solidFill>
                  <a:schemeClr val="bg1"/>
                </a:solidFill>
                <a:latin typeface="+mn-ea"/>
              </a:rPr>
              <a:t>数据操纵语言</a:t>
            </a:r>
            <a:r>
              <a:rPr lang="en-US" altLang="zh-CN" sz="2400" dirty="0" smtClean="0">
                <a:solidFill>
                  <a:schemeClr val="bg1"/>
                </a:solidFill>
                <a:latin typeface="+mn-ea"/>
              </a:rPr>
              <a:t>(DML)</a:t>
            </a:r>
            <a:r>
              <a:rPr lang="zh-CN" altLang="en-US" sz="2400" dirty="0" smtClean="0">
                <a:solidFill>
                  <a:schemeClr val="bg1"/>
                </a:solidFill>
                <a:latin typeface="+mn-ea"/>
              </a:rPr>
              <a:t>：</a:t>
            </a:r>
            <a:r>
              <a:rPr lang="en-US" sz="2400" dirty="0" smtClean="0">
                <a:solidFill>
                  <a:schemeClr val="bg1"/>
                </a:solidFill>
                <a:latin typeface="+mn-ea"/>
              </a:rPr>
              <a:t>INSERT </a:t>
            </a:r>
            <a:r>
              <a:rPr lang="zh-CN" altLang="en-US" sz="2400" dirty="0" smtClean="0">
                <a:solidFill>
                  <a:schemeClr val="bg1"/>
                </a:solidFill>
                <a:latin typeface="+mn-ea"/>
              </a:rPr>
              <a:t>、</a:t>
            </a:r>
            <a:r>
              <a:rPr lang="en-US" sz="2400" dirty="0" smtClean="0">
                <a:solidFill>
                  <a:schemeClr val="bg1"/>
                </a:solidFill>
                <a:latin typeface="+mn-ea"/>
              </a:rPr>
              <a:t>UPDATE </a:t>
            </a:r>
            <a:r>
              <a:rPr lang="zh-CN" altLang="en-US" sz="2400" dirty="0" smtClean="0">
                <a:solidFill>
                  <a:schemeClr val="bg1"/>
                </a:solidFill>
                <a:latin typeface="+mn-ea"/>
              </a:rPr>
              <a:t>、</a:t>
            </a:r>
            <a:r>
              <a:rPr lang="en-US" sz="2400" dirty="0" smtClean="0">
                <a:solidFill>
                  <a:schemeClr val="bg1"/>
                </a:solidFill>
                <a:latin typeface="+mn-ea"/>
              </a:rPr>
              <a:t>DELETE </a:t>
            </a:r>
          </a:p>
          <a:p>
            <a:pPr marL="0" indent="0" eaLnBrk="1" hangingPunct="1">
              <a:lnSpc>
                <a:spcPct val="150000"/>
              </a:lnSpc>
              <a:spcBef>
                <a:spcPts val="0"/>
              </a:spcBef>
              <a:buClr>
                <a:schemeClr val="tx1"/>
              </a:buClr>
              <a:buFont typeface="Wingdings" pitchFamily="2" charset="2"/>
              <a:buNone/>
              <a:defRPr/>
            </a:pPr>
            <a:r>
              <a:rPr lang="en-US" sz="2400" dirty="0" smtClean="0">
                <a:solidFill>
                  <a:schemeClr val="bg1">
                    <a:lumMod val="65000"/>
                  </a:schemeClr>
                </a:solidFill>
                <a:latin typeface="+mn-ea"/>
              </a:rPr>
              <a:t>  </a:t>
            </a:r>
            <a:r>
              <a:rPr lang="zh-CN" altLang="en-US" sz="2400" dirty="0" smtClean="0">
                <a:solidFill>
                  <a:schemeClr val="bg1">
                    <a:lumMod val="65000"/>
                  </a:schemeClr>
                </a:solidFill>
                <a:latin typeface="+mn-ea"/>
              </a:rPr>
              <a:t>数据控制语言</a:t>
            </a:r>
            <a:r>
              <a:rPr lang="en-US" altLang="zh-CN" sz="2400" dirty="0" smtClean="0">
                <a:solidFill>
                  <a:schemeClr val="bg1">
                    <a:lumMod val="65000"/>
                  </a:schemeClr>
                </a:solidFill>
                <a:latin typeface="+mn-ea"/>
              </a:rPr>
              <a:t>(DCL)</a:t>
            </a:r>
            <a:r>
              <a:rPr lang="zh-CN" altLang="en-US" sz="2400" dirty="0" smtClean="0">
                <a:solidFill>
                  <a:schemeClr val="bg1">
                    <a:lumMod val="65000"/>
                  </a:schemeClr>
                </a:solidFill>
                <a:latin typeface="+mn-ea"/>
              </a:rPr>
              <a:t>：</a:t>
            </a:r>
            <a:r>
              <a:rPr lang="en-US" sz="2400" dirty="0" smtClean="0">
                <a:solidFill>
                  <a:schemeClr val="bg1">
                    <a:lumMod val="65000"/>
                  </a:schemeClr>
                </a:solidFill>
                <a:latin typeface="+mn-ea"/>
              </a:rPr>
              <a:t>GRANT </a:t>
            </a:r>
            <a:r>
              <a:rPr lang="zh-CN" altLang="en-US" sz="2400" dirty="0" smtClean="0">
                <a:solidFill>
                  <a:schemeClr val="bg1">
                    <a:lumMod val="65000"/>
                  </a:schemeClr>
                </a:solidFill>
                <a:latin typeface="+mn-ea"/>
              </a:rPr>
              <a:t>、</a:t>
            </a:r>
            <a:r>
              <a:rPr lang="en-US" sz="2400" dirty="0" smtClean="0">
                <a:solidFill>
                  <a:schemeClr val="bg1">
                    <a:lumMod val="65000"/>
                  </a:schemeClr>
                </a:solidFill>
                <a:latin typeface="+mn-ea"/>
              </a:rPr>
              <a:t>REVOKE</a:t>
            </a:r>
          </a:p>
        </p:txBody>
      </p:sp>
      <p:sp>
        <p:nvSpPr>
          <p:cNvPr id="47108" name="Text Box 4"/>
          <p:cNvSpPr txBox="1">
            <a:spLocks noChangeArrowheads="1"/>
          </p:cNvSpPr>
          <p:nvPr/>
        </p:nvSpPr>
        <p:spPr bwMode="auto">
          <a:xfrm>
            <a:off x="0" y="897140"/>
            <a:ext cx="9144000" cy="166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Font typeface="Wingdings" pitchFamily="2" charset="2"/>
              <a:buChar char="v"/>
              <a:tabLst>
                <a:tab pos="539750" algn="l"/>
              </a:tabLst>
              <a:defRPr sz="2800" b="1">
                <a:solidFill>
                  <a:schemeClr val="accent1"/>
                </a:solidFill>
                <a:latin typeface="Verdana" pitchFamily="34" charset="0"/>
                <a:ea typeface="宋体" pitchFamily="2" charset="-122"/>
              </a:defRPr>
            </a:lvl1pPr>
            <a:lvl2pPr marL="742950" indent="-285750">
              <a:spcBef>
                <a:spcPct val="20000"/>
              </a:spcBef>
              <a:buClr>
                <a:schemeClr val="tx2"/>
              </a:buClr>
              <a:buSzPct val="60000"/>
              <a:buFont typeface="Wingdings" pitchFamily="2" charset="2"/>
              <a:buChar char="n"/>
              <a:tabLst>
                <a:tab pos="539750" algn="l"/>
              </a:tabLst>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tabLst>
                <a:tab pos="539750" algn="l"/>
              </a:tabLst>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tabLst>
                <a:tab pos="539750" algn="l"/>
              </a:tabLst>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tabLst>
                <a:tab pos="539750" algn="l"/>
              </a:tabLst>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tabLst>
                <a:tab pos="539750" algn="l"/>
              </a:tabLst>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tabLst>
                <a:tab pos="539750" algn="l"/>
              </a:tabLst>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tabLst>
                <a:tab pos="539750" algn="l"/>
              </a:tabLst>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tabLst>
                <a:tab pos="539750" algn="l"/>
              </a:tabLst>
              <a:defRPr sz="2000">
                <a:solidFill>
                  <a:schemeClr val="tx2"/>
                </a:solidFill>
                <a:latin typeface="Verdana" pitchFamily="34" charset="0"/>
                <a:ea typeface="宋体" pitchFamily="2" charset="-122"/>
              </a:defRPr>
            </a:lvl9pPr>
          </a:lstStyle>
          <a:p>
            <a:pPr algn="just">
              <a:lnSpc>
                <a:spcPct val="150000"/>
              </a:lnSpc>
              <a:spcBef>
                <a:spcPts val="0"/>
              </a:spcBef>
              <a:buFont typeface="Wingdings" pitchFamily="2" charset="2"/>
              <a:buNone/>
            </a:pPr>
            <a:r>
              <a:rPr lang="zh-CN" altLang="en-US" sz="2400" dirty="0" smtClean="0">
                <a:solidFill>
                  <a:srgbClr val="003300"/>
                </a:solidFill>
                <a:latin typeface="宋体" pitchFamily="2" charset="-122"/>
              </a:rPr>
              <a:t>结构化</a:t>
            </a:r>
            <a:r>
              <a:rPr lang="zh-CN" altLang="en-US" sz="2400" dirty="0">
                <a:solidFill>
                  <a:srgbClr val="003300"/>
                </a:solidFill>
                <a:latin typeface="宋体" pitchFamily="2" charset="-122"/>
              </a:rPr>
              <a:t>查询语言</a:t>
            </a:r>
            <a:r>
              <a:rPr lang="en-US" altLang="zh-CN" sz="2400" dirty="0">
                <a:solidFill>
                  <a:srgbClr val="003300"/>
                </a:solidFill>
                <a:latin typeface="宋体" pitchFamily="2" charset="-122"/>
              </a:rPr>
              <a:t>(</a:t>
            </a:r>
            <a:r>
              <a:rPr lang="en-US" altLang="zh-CN" sz="2400" dirty="0">
                <a:solidFill>
                  <a:srgbClr val="FF0000"/>
                </a:solidFill>
                <a:latin typeface="宋体" pitchFamily="2" charset="-122"/>
              </a:rPr>
              <a:t>S</a:t>
            </a:r>
            <a:r>
              <a:rPr lang="en-US" altLang="zh-CN" sz="2400" dirty="0">
                <a:solidFill>
                  <a:srgbClr val="003300"/>
                </a:solidFill>
                <a:latin typeface="宋体" pitchFamily="2" charset="-122"/>
              </a:rPr>
              <a:t>tructure </a:t>
            </a:r>
            <a:r>
              <a:rPr lang="en-US" altLang="zh-CN" sz="2400" dirty="0">
                <a:solidFill>
                  <a:srgbClr val="FF0000"/>
                </a:solidFill>
                <a:latin typeface="宋体" pitchFamily="2" charset="-122"/>
              </a:rPr>
              <a:t>Q</a:t>
            </a:r>
            <a:r>
              <a:rPr lang="en-US" altLang="zh-CN" sz="2400" dirty="0">
                <a:solidFill>
                  <a:srgbClr val="003300"/>
                </a:solidFill>
                <a:latin typeface="宋体" pitchFamily="2" charset="-122"/>
              </a:rPr>
              <a:t>uery </a:t>
            </a:r>
            <a:r>
              <a:rPr lang="en-US" altLang="zh-CN" sz="2400" dirty="0">
                <a:solidFill>
                  <a:srgbClr val="FF0000"/>
                </a:solidFill>
                <a:latin typeface="宋体" pitchFamily="2" charset="-122"/>
              </a:rPr>
              <a:t>L</a:t>
            </a:r>
            <a:r>
              <a:rPr lang="en-US" altLang="zh-CN" sz="2400" dirty="0">
                <a:solidFill>
                  <a:srgbClr val="003300"/>
                </a:solidFill>
                <a:latin typeface="宋体" pitchFamily="2" charset="-122"/>
              </a:rPr>
              <a:t>anguage)</a:t>
            </a:r>
            <a:r>
              <a:rPr lang="zh-CN" altLang="en-US" sz="2400" dirty="0">
                <a:solidFill>
                  <a:srgbClr val="003300"/>
                </a:solidFill>
                <a:latin typeface="宋体" pitchFamily="2" charset="-122"/>
              </a:rPr>
              <a:t>简称</a:t>
            </a:r>
            <a:r>
              <a:rPr lang="en-US" altLang="zh-CN" sz="2400" dirty="0">
                <a:solidFill>
                  <a:srgbClr val="003300"/>
                </a:solidFill>
                <a:latin typeface="宋体" pitchFamily="2" charset="-122"/>
              </a:rPr>
              <a:t>SQL</a:t>
            </a:r>
            <a:r>
              <a:rPr lang="zh-CN" altLang="en-US" sz="2400" dirty="0">
                <a:solidFill>
                  <a:srgbClr val="003300"/>
                </a:solidFill>
                <a:latin typeface="宋体" pitchFamily="2" charset="-122"/>
              </a:rPr>
              <a:t>，是目前关系型数据库的通用语言。它集数据定义</a:t>
            </a:r>
            <a:r>
              <a:rPr lang="en-US" altLang="zh-CN" sz="2400" dirty="0">
                <a:solidFill>
                  <a:srgbClr val="003300"/>
                </a:solidFill>
                <a:latin typeface="宋体" pitchFamily="2" charset="-122"/>
              </a:rPr>
              <a:t>(DDL)</a:t>
            </a:r>
            <a:r>
              <a:rPr lang="zh-CN" altLang="en-US" sz="2400" dirty="0">
                <a:solidFill>
                  <a:srgbClr val="003300"/>
                </a:solidFill>
                <a:latin typeface="宋体" pitchFamily="2" charset="-122"/>
              </a:rPr>
              <a:t>、数据操纵</a:t>
            </a:r>
            <a:r>
              <a:rPr lang="en-US" altLang="zh-CN" sz="2400" dirty="0">
                <a:solidFill>
                  <a:srgbClr val="003300"/>
                </a:solidFill>
                <a:latin typeface="宋体" pitchFamily="2" charset="-122"/>
              </a:rPr>
              <a:t>(DML)</a:t>
            </a:r>
            <a:r>
              <a:rPr lang="zh-CN" altLang="en-US" sz="2400" dirty="0">
                <a:solidFill>
                  <a:srgbClr val="003300"/>
                </a:solidFill>
                <a:latin typeface="宋体" pitchFamily="2" charset="-122"/>
              </a:rPr>
              <a:t>、数据管理</a:t>
            </a:r>
            <a:r>
              <a:rPr lang="en-US" altLang="zh-CN" sz="2400" dirty="0">
                <a:solidFill>
                  <a:srgbClr val="003300"/>
                </a:solidFill>
                <a:latin typeface="宋体" pitchFamily="2" charset="-122"/>
              </a:rPr>
              <a:t>(DCL)</a:t>
            </a:r>
            <a:r>
              <a:rPr lang="zh-CN" altLang="en-US" sz="2400" dirty="0">
                <a:solidFill>
                  <a:srgbClr val="003300"/>
                </a:solidFill>
                <a:latin typeface="宋体" pitchFamily="2" charset="-122"/>
              </a:rPr>
              <a:t>的功能于一体，可以独立完成数据库的全部操作。</a:t>
            </a:r>
          </a:p>
        </p:txBody>
      </p:sp>
    </p:spTree>
    <p:extLst>
      <p:ext uri="{BB962C8B-B14F-4D97-AF65-F5344CB8AC3E}">
        <p14:creationId xmlns:p14="http://schemas.microsoft.com/office/powerpoint/2010/main" val="11832784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500"/>
                                  </p:stCondLst>
                                  <p:childTnLst>
                                    <p:set>
                                      <p:cBhvr>
                                        <p:cTn id="6" dur="1" fill="hold">
                                          <p:stCondLst>
                                            <p:cond delay="0"/>
                                          </p:stCondLst>
                                        </p:cTn>
                                        <p:tgtEl>
                                          <p:spTgt spid="48130">
                                            <p:bg/>
                                          </p:spTgt>
                                        </p:tgtEl>
                                        <p:attrNameLst>
                                          <p:attrName>style.visibility</p:attrName>
                                        </p:attrNameLst>
                                      </p:cBhvr>
                                      <p:to>
                                        <p:strVal val="visible"/>
                                      </p:to>
                                    </p:set>
                                    <p:animEffect transition="in" filter="blinds(horizontal)">
                                      <p:cBhvr>
                                        <p:cTn id="7" dur="1000"/>
                                        <p:tgtEl>
                                          <p:spTgt spid="48130">
                                            <p:bg/>
                                          </p:spTgt>
                                        </p:tgtEl>
                                      </p:cBhvr>
                                    </p:animEffect>
                                  </p:childTnLst>
                                </p:cTn>
                              </p:par>
                            </p:childTnLst>
                          </p:cTn>
                        </p:par>
                        <p:par>
                          <p:cTn id="8" fill="hold" nodeType="afterGroup">
                            <p:stCondLst>
                              <p:cond delay="1500"/>
                            </p:stCondLst>
                            <p:childTnLst>
                              <p:par>
                                <p:cTn id="9" presetID="3" presetClass="entr" presetSubtype="10" fill="hold" grpId="0" nodeType="afterEffect">
                                  <p:stCondLst>
                                    <p:cond delay="500"/>
                                  </p:stCondLst>
                                  <p:childTnLst>
                                    <p:set>
                                      <p:cBhvr>
                                        <p:cTn id="10" dur="1" fill="hold">
                                          <p:stCondLst>
                                            <p:cond delay="0"/>
                                          </p:stCondLst>
                                        </p:cTn>
                                        <p:tgtEl>
                                          <p:spTgt spid="48130">
                                            <p:txEl>
                                              <p:pRg st="0" end="0"/>
                                            </p:txEl>
                                          </p:spTgt>
                                        </p:tgtEl>
                                        <p:attrNameLst>
                                          <p:attrName>style.visibility</p:attrName>
                                        </p:attrNameLst>
                                      </p:cBhvr>
                                      <p:to>
                                        <p:strVal val="visible"/>
                                      </p:to>
                                    </p:set>
                                    <p:animEffect transition="in" filter="blinds(horizontal)">
                                      <p:cBhvr>
                                        <p:cTn id="11" dur="1000"/>
                                        <p:tgtEl>
                                          <p:spTgt spid="48130">
                                            <p:txEl>
                                              <p:pRg st="0" end="0"/>
                                            </p:txEl>
                                          </p:spTgt>
                                        </p:tgtEl>
                                      </p:cBhvr>
                                    </p:animEffect>
                                  </p:childTnLst>
                                </p:cTn>
                              </p:par>
                            </p:childTnLst>
                          </p:cTn>
                        </p:par>
                        <p:par>
                          <p:cTn id="12" fill="hold" nodeType="afterGroup">
                            <p:stCondLst>
                              <p:cond delay="3000"/>
                            </p:stCondLst>
                            <p:childTnLst>
                              <p:par>
                                <p:cTn id="13" presetID="3" presetClass="entr" presetSubtype="10" fill="hold" grpId="0" nodeType="afterEffect">
                                  <p:stCondLst>
                                    <p:cond delay="500"/>
                                  </p:stCondLst>
                                  <p:childTnLst>
                                    <p:set>
                                      <p:cBhvr>
                                        <p:cTn id="14" dur="1" fill="hold">
                                          <p:stCondLst>
                                            <p:cond delay="0"/>
                                          </p:stCondLst>
                                        </p:cTn>
                                        <p:tgtEl>
                                          <p:spTgt spid="48130">
                                            <p:txEl>
                                              <p:pRg st="1" end="1"/>
                                            </p:txEl>
                                          </p:spTgt>
                                        </p:tgtEl>
                                        <p:attrNameLst>
                                          <p:attrName>style.visibility</p:attrName>
                                        </p:attrNameLst>
                                      </p:cBhvr>
                                      <p:to>
                                        <p:strVal val="visible"/>
                                      </p:to>
                                    </p:set>
                                    <p:animEffect transition="in" filter="blinds(horizontal)">
                                      <p:cBhvr>
                                        <p:cTn id="15" dur="1000"/>
                                        <p:tgtEl>
                                          <p:spTgt spid="48130">
                                            <p:txEl>
                                              <p:pRg st="1" end="1"/>
                                            </p:txEl>
                                          </p:spTgt>
                                        </p:tgtEl>
                                      </p:cBhvr>
                                    </p:animEffect>
                                  </p:childTnLst>
                                </p:cTn>
                              </p:par>
                            </p:childTnLst>
                          </p:cTn>
                        </p:par>
                        <p:par>
                          <p:cTn id="16" fill="hold" nodeType="afterGroup">
                            <p:stCondLst>
                              <p:cond delay="4500"/>
                            </p:stCondLst>
                            <p:childTnLst>
                              <p:par>
                                <p:cTn id="17" presetID="3" presetClass="entr" presetSubtype="10" fill="hold" grpId="0" nodeType="afterEffect">
                                  <p:stCondLst>
                                    <p:cond delay="500"/>
                                  </p:stCondLst>
                                  <p:childTnLst>
                                    <p:set>
                                      <p:cBhvr>
                                        <p:cTn id="18" dur="1" fill="hold">
                                          <p:stCondLst>
                                            <p:cond delay="0"/>
                                          </p:stCondLst>
                                        </p:cTn>
                                        <p:tgtEl>
                                          <p:spTgt spid="48130">
                                            <p:txEl>
                                              <p:pRg st="2" end="2"/>
                                            </p:txEl>
                                          </p:spTgt>
                                        </p:tgtEl>
                                        <p:attrNameLst>
                                          <p:attrName>style.visibility</p:attrName>
                                        </p:attrNameLst>
                                      </p:cBhvr>
                                      <p:to>
                                        <p:strVal val="visible"/>
                                      </p:to>
                                    </p:set>
                                    <p:animEffect transition="in" filter="blinds(horizontal)">
                                      <p:cBhvr>
                                        <p:cTn id="19" dur="1000"/>
                                        <p:tgtEl>
                                          <p:spTgt spid="48130">
                                            <p:txEl>
                                              <p:pRg st="2" end="2"/>
                                            </p:txEl>
                                          </p:spTgt>
                                        </p:tgtEl>
                                      </p:cBhvr>
                                    </p:animEffect>
                                  </p:childTnLst>
                                </p:cTn>
                              </p:par>
                            </p:childTnLst>
                          </p:cTn>
                        </p:par>
                        <p:par>
                          <p:cTn id="20" fill="hold" nodeType="afterGroup">
                            <p:stCondLst>
                              <p:cond delay="6000"/>
                            </p:stCondLst>
                            <p:childTnLst>
                              <p:par>
                                <p:cTn id="21" presetID="3" presetClass="entr" presetSubtype="10" fill="hold" grpId="0" nodeType="afterEffect">
                                  <p:stCondLst>
                                    <p:cond delay="500"/>
                                  </p:stCondLst>
                                  <p:childTnLst>
                                    <p:set>
                                      <p:cBhvr>
                                        <p:cTn id="22" dur="1" fill="hold">
                                          <p:stCondLst>
                                            <p:cond delay="0"/>
                                          </p:stCondLst>
                                        </p:cTn>
                                        <p:tgtEl>
                                          <p:spTgt spid="48130">
                                            <p:txEl>
                                              <p:pRg st="3" end="3"/>
                                            </p:txEl>
                                          </p:spTgt>
                                        </p:tgtEl>
                                        <p:attrNameLst>
                                          <p:attrName>style.visibility</p:attrName>
                                        </p:attrNameLst>
                                      </p:cBhvr>
                                      <p:to>
                                        <p:strVal val="visible"/>
                                      </p:to>
                                    </p:set>
                                    <p:animEffect transition="in" filter="blinds(horizontal)">
                                      <p:cBhvr>
                                        <p:cTn id="23" dur="1000"/>
                                        <p:tgtEl>
                                          <p:spTgt spid="48130">
                                            <p:txEl>
                                              <p:pRg st="3" end="3"/>
                                            </p:txEl>
                                          </p:spTgt>
                                        </p:tgtEl>
                                      </p:cBhvr>
                                    </p:animEffect>
                                  </p:childTnLst>
                                </p:cTn>
                              </p:par>
                            </p:childTnLst>
                          </p:cTn>
                        </p:par>
                        <p:par>
                          <p:cTn id="24" fill="hold" nodeType="afterGroup">
                            <p:stCondLst>
                              <p:cond delay="7500"/>
                            </p:stCondLst>
                            <p:childTnLst>
                              <p:par>
                                <p:cTn id="25" presetID="3" presetClass="entr" presetSubtype="10" fill="hold" grpId="0" nodeType="afterEffect">
                                  <p:stCondLst>
                                    <p:cond delay="500"/>
                                  </p:stCondLst>
                                  <p:childTnLst>
                                    <p:set>
                                      <p:cBhvr>
                                        <p:cTn id="26" dur="1" fill="hold">
                                          <p:stCondLst>
                                            <p:cond delay="0"/>
                                          </p:stCondLst>
                                        </p:cTn>
                                        <p:tgtEl>
                                          <p:spTgt spid="48130">
                                            <p:txEl>
                                              <p:pRg st="4" end="4"/>
                                            </p:txEl>
                                          </p:spTgt>
                                        </p:tgtEl>
                                        <p:attrNameLst>
                                          <p:attrName>style.visibility</p:attrName>
                                        </p:attrNameLst>
                                      </p:cBhvr>
                                      <p:to>
                                        <p:strVal val="visible"/>
                                      </p:to>
                                    </p:set>
                                    <p:animEffect transition="in" filter="blinds(horizontal)">
                                      <p:cBhvr>
                                        <p:cTn id="27" dur="1000"/>
                                        <p:tgtEl>
                                          <p:spTgt spid="481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nvPr>
        </p:nvGraphicFramePr>
        <p:xfrm>
          <a:off x="827584" y="1052736"/>
          <a:ext cx="7848872"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1"/>
          <p:cNvSpPr>
            <a:spLocks noGrp="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主要内容</a:t>
            </a:r>
          </a:p>
        </p:txBody>
      </p:sp>
    </p:spTree>
    <p:extLst>
      <p:ext uri="{BB962C8B-B14F-4D97-AF65-F5344CB8AC3E}">
        <p14:creationId xmlns:p14="http://schemas.microsoft.com/office/powerpoint/2010/main" val="122486312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二、查询准则</a:t>
            </a:r>
          </a:p>
        </p:txBody>
      </p:sp>
      <p:sp>
        <p:nvSpPr>
          <p:cNvPr id="17410" name="Rectangle 2"/>
          <p:cNvSpPr>
            <a:spLocks noGrp="1" noChangeArrowheads="1"/>
          </p:cNvSpPr>
          <p:nvPr>
            <p:ph idx="1"/>
          </p:nvPr>
        </p:nvSpPr>
        <p:spPr>
          <a:xfrm>
            <a:off x="0" y="908720"/>
            <a:ext cx="9144000" cy="2775760"/>
          </a:xfrm>
        </p:spPr>
        <p:txBody>
          <a:bodyPr wrap="square">
            <a:spAutoFit/>
          </a:bodyPr>
          <a:lstStyle/>
          <a:p>
            <a:pPr marL="0" indent="0" eaLnBrk="1" hangingPunct="1">
              <a:lnSpc>
                <a:spcPct val="150000"/>
              </a:lnSpc>
              <a:spcBef>
                <a:spcPts val="0"/>
              </a:spcBef>
              <a:buClr>
                <a:schemeClr val="tx1"/>
              </a:buClr>
              <a:buNone/>
              <a:defRPr/>
            </a:pPr>
            <a:r>
              <a:rPr lang="zh-CN" altLang="en-US" sz="2400" dirty="0" smtClean="0">
                <a:latin typeface="+mn-ea"/>
              </a:rPr>
              <a:t>    查询准则是用来在查询中限制检索记录的表达式，表达式一般由</a:t>
            </a:r>
            <a:r>
              <a:rPr lang="zh-CN" altLang="en-US" sz="2400" dirty="0" smtClean="0">
                <a:solidFill>
                  <a:srgbClr val="0070C0"/>
                </a:solidFill>
                <a:latin typeface="+mn-ea"/>
              </a:rPr>
              <a:t>常量</a:t>
            </a:r>
            <a:r>
              <a:rPr lang="zh-CN" altLang="en-US" sz="2400" dirty="0" smtClean="0">
                <a:latin typeface="+mn-ea"/>
              </a:rPr>
              <a:t>、</a:t>
            </a:r>
            <a:r>
              <a:rPr lang="zh-CN" altLang="en-US" sz="2400" dirty="0" smtClean="0">
                <a:solidFill>
                  <a:srgbClr val="0070C0"/>
                </a:solidFill>
                <a:latin typeface="+mn-ea"/>
              </a:rPr>
              <a:t>变量</a:t>
            </a:r>
            <a:r>
              <a:rPr lang="zh-CN" altLang="en-US" sz="2400" dirty="0" smtClean="0">
                <a:latin typeface="+mn-ea"/>
              </a:rPr>
              <a:t>、</a:t>
            </a:r>
            <a:r>
              <a:rPr lang="zh-CN" altLang="en-US" sz="2400" dirty="0" smtClean="0">
                <a:solidFill>
                  <a:srgbClr val="0070C0"/>
                </a:solidFill>
                <a:latin typeface="+mn-ea"/>
              </a:rPr>
              <a:t>函数</a:t>
            </a:r>
            <a:r>
              <a:rPr lang="zh-CN" altLang="en-US" sz="2400" dirty="0" smtClean="0">
                <a:latin typeface="+mn-ea"/>
              </a:rPr>
              <a:t>和各类</a:t>
            </a:r>
            <a:r>
              <a:rPr lang="zh-CN" altLang="en-US" sz="2400" dirty="0" smtClean="0">
                <a:solidFill>
                  <a:srgbClr val="0070C0"/>
                </a:solidFill>
                <a:latin typeface="+mn-ea"/>
              </a:rPr>
              <a:t>运算符</a:t>
            </a:r>
            <a:r>
              <a:rPr lang="zh-CN" altLang="en-US" sz="2400" dirty="0" smtClean="0">
                <a:latin typeface="+mn-ea"/>
              </a:rPr>
              <a:t>等构成，通常为条件表达式或逻辑表达式。</a:t>
            </a:r>
            <a:endParaRPr lang="en-US" altLang="zh-CN" sz="2400" dirty="0" smtClean="0">
              <a:latin typeface="+mn-ea"/>
            </a:endParaRPr>
          </a:p>
          <a:p>
            <a:pPr marL="0" indent="0" eaLnBrk="1" hangingPunct="1">
              <a:lnSpc>
                <a:spcPct val="150000"/>
              </a:lnSpc>
              <a:spcBef>
                <a:spcPts val="0"/>
              </a:spcBef>
              <a:buFont typeface="Wingdings" pitchFamily="2" charset="2"/>
              <a:buNone/>
              <a:defRPr/>
            </a:pPr>
            <a:r>
              <a:rPr lang="en-US" altLang="zh-CN" sz="2400" dirty="0">
                <a:latin typeface="+mn-ea"/>
              </a:rPr>
              <a:t> </a:t>
            </a:r>
            <a:r>
              <a:rPr lang="en-US" altLang="zh-CN" sz="2400" dirty="0" smtClean="0">
                <a:latin typeface="+mn-ea"/>
              </a:rPr>
              <a:t>   </a:t>
            </a:r>
            <a:r>
              <a:rPr lang="zh-CN" altLang="en-US" sz="2400" dirty="0" smtClean="0">
                <a:latin typeface="+mn-ea"/>
              </a:rPr>
              <a:t>计算机是根据表达式运算结果的真或假来判断是否应该进行记录的检索。</a:t>
            </a:r>
          </a:p>
        </p:txBody>
      </p:sp>
    </p:spTree>
    <p:extLst>
      <p:ext uri="{BB962C8B-B14F-4D97-AF65-F5344CB8AC3E}">
        <p14:creationId xmlns:p14="http://schemas.microsoft.com/office/powerpoint/2010/main" val="2201012955"/>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a:t>1</a:t>
            </a:r>
            <a:r>
              <a:rPr lang="zh-CN" altLang="zh-CN"/>
              <a:t>、运算符</a:t>
            </a:r>
          </a:p>
        </p:txBody>
      </p:sp>
      <p:graphicFrame>
        <p:nvGraphicFramePr>
          <p:cNvPr id="6" name="表格 5"/>
          <p:cNvGraphicFramePr>
            <a:graphicFrameLocks noGrp="1"/>
          </p:cNvGraphicFramePr>
          <p:nvPr>
            <p:extLst/>
          </p:nvPr>
        </p:nvGraphicFramePr>
        <p:xfrm>
          <a:off x="0" y="908719"/>
          <a:ext cx="9139808" cy="4320480"/>
        </p:xfrm>
        <a:graphic>
          <a:graphicData uri="http://schemas.openxmlformats.org/drawingml/2006/table">
            <a:tbl>
              <a:tblPr firstRow="1" bandRow="1">
                <a:tableStyleId>{5C22544A-7EE6-4342-B048-85BDC9FD1C3A}</a:tableStyleId>
              </a:tblPr>
              <a:tblGrid>
                <a:gridCol w="1986915"/>
                <a:gridCol w="7152893"/>
              </a:tblGrid>
              <a:tr h="535258">
                <a:tc>
                  <a:txBody>
                    <a:bodyPr/>
                    <a:lstStyle/>
                    <a:p>
                      <a:pPr algn="ctr">
                        <a:lnSpc>
                          <a:spcPts val="2000"/>
                        </a:lnSpc>
                        <a:spcAft>
                          <a:spcPts val="0"/>
                        </a:spcAft>
                      </a:pPr>
                      <a:r>
                        <a:rPr lang="zh-CN" sz="2400" b="1" kern="100" dirty="0">
                          <a:effectLst/>
                        </a:rPr>
                        <a:t>分类</a:t>
                      </a:r>
                      <a:endParaRPr lang="zh-CN" sz="2400" b="1" kern="100" dirty="0">
                        <a:effectLst/>
                        <a:latin typeface="+mn-ea"/>
                        <a:ea typeface="+mn-ea"/>
                        <a:cs typeface="Times New Roman"/>
                      </a:endParaRPr>
                    </a:p>
                  </a:txBody>
                  <a:tcPr marL="0" marR="0" marT="0" marB="0" anchor="ctr"/>
                </a:tc>
                <a:tc>
                  <a:txBody>
                    <a:bodyPr/>
                    <a:lstStyle/>
                    <a:p>
                      <a:pPr algn="ctr">
                        <a:lnSpc>
                          <a:spcPts val="2000"/>
                        </a:lnSpc>
                        <a:spcAft>
                          <a:spcPts val="0"/>
                        </a:spcAft>
                      </a:pPr>
                      <a:r>
                        <a:rPr lang="zh-CN" sz="2400" b="1" kern="100" dirty="0">
                          <a:effectLst/>
                        </a:rPr>
                        <a:t>常用的运算符</a:t>
                      </a:r>
                      <a:endParaRPr lang="zh-CN" sz="2400" b="1" kern="100" dirty="0">
                        <a:effectLst/>
                        <a:latin typeface="+mn-ea"/>
                        <a:ea typeface="+mn-ea"/>
                        <a:cs typeface="Times New Roman"/>
                      </a:endParaRPr>
                    </a:p>
                  </a:txBody>
                  <a:tcPr marL="0" marR="0" marT="0" marB="0" anchor="ctr"/>
                </a:tc>
              </a:tr>
              <a:tr h="540746">
                <a:tc>
                  <a:txBody>
                    <a:bodyPr/>
                    <a:lstStyle/>
                    <a:p>
                      <a:pPr marL="0" indent="0" algn="ctr">
                        <a:lnSpc>
                          <a:spcPts val="2000"/>
                        </a:lnSpc>
                        <a:spcAft>
                          <a:spcPts val="0"/>
                        </a:spcAft>
                      </a:pPr>
                      <a:r>
                        <a:rPr kumimoji="0" lang="zh-CN" sz="2400" b="1" u="none" strike="noStrike" kern="1200" cap="none" normalizeH="0" baseline="0" dirty="0" smtClean="0">
                          <a:ln>
                            <a:noFill/>
                          </a:ln>
                          <a:solidFill>
                            <a:srgbClr val="003300"/>
                          </a:solidFill>
                          <a:effectLst/>
                          <a:latin typeface="+mn-ea"/>
                          <a:ea typeface="+mn-ea"/>
                        </a:rPr>
                        <a:t>算术运算符</a:t>
                      </a:r>
                      <a:endParaRPr kumimoji="0" lang="zh-CN" sz="2400" b="1" i="0" u="none" strike="noStrike" kern="1200" cap="none" normalizeH="0" baseline="0" dirty="0">
                        <a:ln>
                          <a:noFill/>
                        </a:ln>
                        <a:solidFill>
                          <a:srgbClr val="003300"/>
                        </a:solidFill>
                        <a:effectLst/>
                        <a:latin typeface="+mn-ea"/>
                        <a:ea typeface="+mn-ea"/>
                        <a:cs typeface="+mn-cs"/>
                      </a:endParaRPr>
                    </a:p>
                  </a:txBody>
                  <a:tcPr marL="0" marR="0" marT="0" marB="0" anchor="ctr"/>
                </a:tc>
                <a:tc>
                  <a:txBody>
                    <a:bodyPr/>
                    <a:lstStyle/>
                    <a:p>
                      <a:pPr algn="just">
                        <a:lnSpc>
                          <a:spcPts val="2000"/>
                        </a:lnSpc>
                        <a:spcAft>
                          <a:spcPts val="0"/>
                        </a:spcAft>
                      </a:pPr>
                      <a:r>
                        <a:rPr kumimoji="0" lang="en-US" sz="2400" b="1" u="none" strike="noStrike" kern="1200" cap="none" normalizeH="0" baseline="0" dirty="0" smtClean="0">
                          <a:ln>
                            <a:noFill/>
                          </a:ln>
                          <a:solidFill>
                            <a:srgbClr val="003300"/>
                          </a:solidFill>
                          <a:effectLst/>
                          <a:latin typeface="+mn-ea"/>
                          <a:ea typeface="+mn-ea"/>
                        </a:rPr>
                        <a:t> + </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 </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 </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 </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 </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 </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mod</a:t>
                      </a:r>
                      <a:endParaRPr kumimoji="0" lang="zh-CN" sz="2400" b="1" i="0" u="none" strike="noStrike" kern="1200" cap="none" normalizeH="0" baseline="0" dirty="0">
                        <a:ln>
                          <a:noFill/>
                        </a:ln>
                        <a:solidFill>
                          <a:srgbClr val="003300"/>
                        </a:solidFill>
                        <a:effectLst/>
                        <a:latin typeface="+mn-ea"/>
                        <a:ea typeface="+mn-ea"/>
                        <a:cs typeface="+mn-cs"/>
                      </a:endParaRPr>
                    </a:p>
                  </a:txBody>
                  <a:tcPr marL="0" marR="0" marT="0" marB="0" anchor="ctr"/>
                </a:tc>
              </a:tr>
              <a:tr h="540746">
                <a:tc>
                  <a:txBody>
                    <a:bodyPr/>
                    <a:lstStyle/>
                    <a:p>
                      <a:pPr marL="0" indent="0" algn="ctr">
                        <a:lnSpc>
                          <a:spcPts val="2000"/>
                        </a:lnSpc>
                        <a:spcAft>
                          <a:spcPts val="0"/>
                        </a:spcAft>
                      </a:pPr>
                      <a:r>
                        <a:rPr kumimoji="0" lang="zh-CN" sz="2400" b="1" u="none" strike="noStrike" kern="1200" cap="none" normalizeH="0" baseline="0" dirty="0" smtClean="0">
                          <a:ln>
                            <a:noFill/>
                          </a:ln>
                          <a:solidFill>
                            <a:srgbClr val="003300"/>
                          </a:solidFill>
                          <a:effectLst/>
                          <a:latin typeface="+mn-ea"/>
                          <a:ea typeface="+mn-ea"/>
                        </a:rPr>
                        <a:t>关系运算符</a:t>
                      </a:r>
                      <a:endParaRPr kumimoji="0" lang="zh-CN" sz="2400" b="1" i="0" u="none" strike="noStrike" kern="1200" cap="none" normalizeH="0" baseline="0" dirty="0">
                        <a:ln>
                          <a:noFill/>
                        </a:ln>
                        <a:solidFill>
                          <a:srgbClr val="003300"/>
                        </a:solidFill>
                        <a:effectLst/>
                        <a:latin typeface="+mn-ea"/>
                        <a:ea typeface="+mn-ea"/>
                        <a:cs typeface="+mn-cs"/>
                      </a:endParaRPr>
                    </a:p>
                  </a:txBody>
                  <a:tcPr marL="0" marR="0" marT="0" marB="0" anchor="ctr"/>
                </a:tc>
                <a:tc>
                  <a:txBody>
                    <a:bodyPr/>
                    <a:lstStyle/>
                    <a:p>
                      <a:pPr algn="just">
                        <a:lnSpc>
                          <a:spcPts val="2000"/>
                        </a:lnSpc>
                        <a:spcAft>
                          <a:spcPts val="0"/>
                        </a:spcAft>
                      </a:pPr>
                      <a:r>
                        <a:rPr kumimoji="0" lang="en-US" sz="2400" b="1" u="none" strike="noStrike" kern="1200" cap="none" normalizeH="0" baseline="0" dirty="0" smtClean="0">
                          <a:ln>
                            <a:noFill/>
                          </a:ln>
                          <a:solidFill>
                            <a:srgbClr val="003300"/>
                          </a:solidFill>
                          <a:effectLst/>
                          <a:latin typeface="+mn-ea"/>
                          <a:ea typeface="+mn-ea"/>
                        </a:rPr>
                        <a:t> = </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&lt;&gt;</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&lt;</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&lt;=</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&gt;</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&gt;=</a:t>
                      </a:r>
                      <a:endParaRPr kumimoji="0" lang="zh-CN" sz="2400" b="1" i="0" u="none" strike="noStrike" kern="1200" cap="none" normalizeH="0" baseline="0" dirty="0">
                        <a:ln>
                          <a:noFill/>
                        </a:ln>
                        <a:solidFill>
                          <a:srgbClr val="003300"/>
                        </a:solidFill>
                        <a:effectLst/>
                        <a:latin typeface="+mn-ea"/>
                        <a:ea typeface="+mn-ea"/>
                        <a:cs typeface="+mn-cs"/>
                      </a:endParaRPr>
                    </a:p>
                  </a:txBody>
                  <a:tcPr marL="0" marR="0" marT="0" marB="0" anchor="ctr"/>
                </a:tc>
              </a:tr>
              <a:tr h="540746">
                <a:tc>
                  <a:txBody>
                    <a:bodyPr/>
                    <a:lstStyle/>
                    <a:p>
                      <a:pPr marL="0" indent="0" algn="ctr">
                        <a:lnSpc>
                          <a:spcPts val="2000"/>
                        </a:lnSpc>
                        <a:spcAft>
                          <a:spcPts val="0"/>
                        </a:spcAft>
                      </a:pPr>
                      <a:r>
                        <a:rPr kumimoji="0" lang="zh-CN" sz="2400" b="1" u="none" strike="noStrike" kern="1200" cap="none" normalizeH="0" baseline="0" dirty="0" smtClean="0">
                          <a:ln>
                            <a:noFill/>
                          </a:ln>
                          <a:solidFill>
                            <a:srgbClr val="003300"/>
                          </a:solidFill>
                          <a:effectLst/>
                          <a:latin typeface="+mn-ea"/>
                          <a:ea typeface="+mn-ea"/>
                        </a:rPr>
                        <a:t>逻辑运算符</a:t>
                      </a:r>
                      <a:endParaRPr kumimoji="0" lang="zh-CN" sz="2400" b="1" i="0" u="none" strike="noStrike" kern="1200" cap="none" normalizeH="0" baseline="0" dirty="0">
                        <a:ln>
                          <a:noFill/>
                        </a:ln>
                        <a:solidFill>
                          <a:srgbClr val="003300"/>
                        </a:solidFill>
                        <a:effectLst/>
                        <a:latin typeface="+mn-ea"/>
                        <a:ea typeface="+mn-ea"/>
                        <a:cs typeface="+mn-cs"/>
                      </a:endParaRPr>
                    </a:p>
                  </a:txBody>
                  <a:tcPr marL="0" marR="0" marT="0" marB="0" anchor="ctr"/>
                </a:tc>
                <a:tc>
                  <a:txBody>
                    <a:bodyPr/>
                    <a:lstStyle/>
                    <a:p>
                      <a:pPr algn="just">
                        <a:lnSpc>
                          <a:spcPts val="2000"/>
                        </a:lnSpc>
                        <a:spcAft>
                          <a:spcPts val="0"/>
                        </a:spcAft>
                      </a:pPr>
                      <a:r>
                        <a:rPr kumimoji="0" lang="en-US" sz="2400" b="1" u="none" strike="noStrike" kern="1200" cap="none" normalizeH="0" baseline="0" dirty="0" smtClean="0">
                          <a:ln>
                            <a:noFill/>
                          </a:ln>
                          <a:solidFill>
                            <a:srgbClr val="003300"/>
                          </a:solidFill>
                          <a:effectLst/>
                          <a:latin typeface="+mn-ea"/>
                          <a:ea typeface="+mn-ea"/>
                        </a:rPr>
                        <a:t>not</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and</a:t>
                      </a:r>
                      <a:r>
                        <a:rPr kumimoji="0" lang="zh-CN" sz="2400" b="1" u="none" strike="noStrike" kern="1200" cap="none" normalizeH="0" baseline="0" dirty="0" smtClean="0">
                          <a:ln>
                            <a:noFill/>
                          </a:ln>
                          <a:solidFill>
                            <a:srgbClr val="003300"/>
                          </a:solidFill>
                          <a:effectLst/>
                          <a:latin typeface="+mn-ea"/>
                          <a:ea typeface="+mn-ea"/>
                        </a:rPr>
                        <a:t>、</a:t>
                      </a:r>
                      <a:r>
                        <a:rPr kumimoji="0" lang="en-US" sz="2400" b="1" u="none" strike="noStrike" kern="1200" cap="none" normalizeH="0" baseline="0" dirty="0" smtClean="0">
                          <a:ln>
                            <a:noFill/>
                          </a:ln>
                          <a:solidFill>
                            <a:srgbClr val="003300"/>
                          </a:solidFill>
                          <a:effectLst/>
                          <a:latin typeface="+mn-ea"/>
                          <a:ea typeface="+mn-ea"/>
                        </a:rPr>
                        <a:t>or </a:t>
                      </a:r>
                      <a:endParaRPr kumimoji="0" lang="zh-CN" sz="2400" b="1" i="0" u="none" strike="noStrike" kern="1200" cap="none" normalizeH="0" baseline="0" dirty="0">
                        <a:ln>
                          <a:noFill/>
                        </a:ln>
                        <a:solidFill>
                          <a:srgbClr val="003300"/>
                        </a:solidFill>
                        <a:effectLst/>
                        <a:latin typeface="+mn-ea"/>
                        <a:ea typeface="+mn-ea"/>
                        <a:cs typeface="+mn-cs"/>
                      </a:endParaRPr>
                    </a:p>
                  </a:txBody>
                  <a:tcPr marL="0" marR="0" marT="0" marB="0" anchor="ctr"/>
                </a:tc>
              </a:tr>
              <a:tr h="540746">
                <a:tc rowSpan="4">
                  <a:txBody>
                    <a:bodyPr/>
                    <a:lstStyle/>
                    <a:p>
                      <a:pPr marL="0" indent="0" algn="ctr">
                        <a:lnSpc>
                          <a:spcPts val="2000"/>
                        </a:lnSpc>
                        <a:spcAft>
                          <a:spcPts val="0"/>
                        </a:spcAft>
                      </a:pPr>
                      <a:r>
                        <a:rPr kumimoji="0" lang="zh-CN" sz="2400" b="1" u="none" strike="noStrike" kern="1200" cap="none" normalizeH="0" baseline="0" dirty="0" smtClean="0">
                          <a:ln>
                            <a:noFill/>
                          </a:ln>
                          <a:solidFill>
                            <a:srgbClr val="003300"/>
                          </a:solidFill>
                          <a:effectLst/>
                          <a:latin typeface="+mn-ea"/>
                          <a:ea typeface="+mn-ea"/>
                        </a:rPr>
                        <a:t>特殊运算符</a:t>
                      </a:r>
                      <a:endParaRPr kumimoji="0" lang="zh-CN" sz="2400" b="1" i="0" u="none" strike="noStrike" kern="1200" cap="none" normalizeH="0" baseline="0" dirty="0">
                        <a:ln>
                          <a:noFill/>
                        </a:ln>
                        <a:solidFill>
                          <a:srgbClr val="003300"/>
                        </a:solidFill>
                        <a:effectLst/>
                        <a:latin typeface="+mn-ea"/>
                        <a:ea typeface="+mn-ea"/>
                        <a:cs typeface="+mn-cs"/>
                      </a:endParaRPr>
                    </a:p>
                  </a:txBody>
                  <a:tcPr marL="0" marR="0" marT="0" marB="0" anchor="ctr"/>
                </a:tc>
                <a:tc>
                  <a:txBody>
                    <a:bodyPr/>
                    <a:lstStyle/>
                    <a:p>
                      <a:pPr algn="just">
                        <a:lnSpc>
                          <a:spcPts val="2000"/>
                        </a:lnSpc>
                        <a:spcAft>
                          <a:spcPts val="0"/>
                        </a:spcAft>
                      </a:pPr>
                      <a:r>
                        <a:rPr kumimoji="0" lang="en-US" sz="2400" b="1" u="none" strike="noStrike" kern="1200" cap="none" normalizeH="0" baseline="0" dirty="0" smtClean="0">
                          <a:ln>
                            <a:noFill/>
                          </a:ln>
                          <a:solidFill>
                            <a:srgbClr val="003300"/>
                          </a:solidFill>
                          <a:effectLst/>
                          <a:latin typeface="+mn-ea"/>
                          <a:ea typeface="+mn-ea"/>
                        </a:rPr>
                        <a:t>in</a:t>
                      </a:r>
                      <a:r>
                        <a:rPr kumimoji="0" lang="zh-CN" sz="2400" b="1" u="none" strike="noStrike" kern="1200" cap="none" normalizeH="0" baseline="0" dirty="0" smtClean="0">
                          <a:ln>
                            <a:noFill/>
                          </a:ln>
                          <a:solidFill>
                            <a:srgbClr val="003300"/>
                          </a:solidFill>
                          <a:effectLst/>
                          <a:latin typeface="+mn-ea"/>
                          <a:ea typeface="+mn-ea"/>
                        </a:rPr>
                        <a:t>：用于指定一个字段值的列表</a:t>
                      </a:r>
                      <a:endParaRPr kumimoji="0" lang="zh-CN" sz="2400" b="1" i="0" u="none" strike="noStrike" kern="1200" cap="none" normalizeH="0" baseline="0" dirty="0">
                        <a:ln>
                          <a:noFill/>
                        </a:ln>
                        <a:solidFill>
                          <a:srgbClr val="003300"/>
                        </a:solidFill>
                        <a:effectLst/>
                        <a:latin typeface="+mn-ea"/>
                        <a:ea typeface="+mn-ea"/>
                        <a:cs typeface="+mn-cs"/>
                      </a:endParaRPr>
                    </a:p>
                  </a:txBody>
                  <a:tcPr marL="0" marR="0" marT="0" marB="0" anchor="ctr"/>
                </a:tc>
              </a:tr>
              <a:tr h="540746">
                <a:tc vMerge="1">
                  <a:txBody>
                    <a:bodyPr/>
                    <a:lstStyle/>
                    <a:p>
                      <a:endParaRPr lang="zh-CN" altLang="en-US"/>
                    </a:p>
                  </a:txBody>
                  <a:tcPr/>
                </a:tc>
                <a:tc>
                  <a:txBody>
                    <a:bodyPr/>
                    <a:lstStyle/>
                    <a:p>
                      <a:pPr algn="just">
                        <a:lnSpc>
                          <a:spcPts val="2000"/>
                        </a:lnSpc>
                        <a:spcAft>
                          <a:spcPts val="0"/>
                        </a:spcAft>
                      </a:pPr>
                      <a:r>
                        <a:rPr kumimoji="0" lang="en-US" sz="2400" b="1" u="none" strike="noStrike" kern="1200" cap="none" normalizeH="0" baseline="0" dirty="0" smtClean="0">
                          <a:ln>
                            <a:noFill/>
                          </a:ln>
                          <a:solidFill>
                            <a:srgbClr val="003300"/>
                          </a:solidFill>
                          <a:effectLst/>
                          <a:latin typeface="+mn-ea"/>
                          <a:ea typeface="+mn-ea"/>
                        </a:rPr>
                        <a:t>between</a:t>
                      </a:r>
                      <a:r>
                        <a:rPr kumimoji="0" lang="zh-CN" sz="2400" b="1" u="none" strike="noStrike" kern="1200" cap="none" normalizeH="0" baseline="0" dirty="0" smtClean="0">
                          <a:ln>
                            <a:noFill/>
                          </a:ln>
                          <a:solidFill>
                            <a:srgbClr val="003300"/>
                          </a:solidFill>
                          <a:effectLst/>
                          <a:latin typeface="+mn-ea"/>
                          <a:ea typeface="+mn-ea"/>
                        </a:rPr>
                        <a:t>：用于指定一个字段的范围</a:t>
                      </a:r>
                      <a:endParaRPr kumimoji="0" lang="zh-CN" sz="2400" b="1" i="0" u="none" strike="noStrike" kern="1200" cap="none" normalizeH="0" baseline="0" dirty="0">
                        <a:ln>
                          <a:noFill/>
                        </a:ln>
                        <a:solidFill>
                          <a:srgbClr val="003300"/>
                        </a:solidFill>
                        <a:effectLst/>
                        <a:latin typeface="+mn-ea"/>
                        <a:ea typeface="+mn-ea"/>
                        <a:cs typeface="+mn-cs"/>
                      </a:endParaRPr>
                    </a:p>
                  </a:txBody>
                  <a:tcPr marL="0" marR="0" marT="0" marB="0" anchor="ctr"/>
                </a:tc>
              </a:tr>
              <a:tr h="540746">
                <a:tc vMerge="1">
                  <a:txBody>
                    <a:bodyPr/>
                    <a:lstStyle/>
                    <a:p>
                      <a:endParaRPr lang="zh-CN" altLang="en-US"/>
                    </a:p>
                  </a:txBody>
                  <a:tcPr/>
                </a:tc>
                <a:tc>
                  <a:txBody>
                    <a:bodyPr/>
                    <a:lstStyle/>
                    <a:p>
                      <a:pPr algn="l">
                        <a:lnSpc>
                          <a:spcPts val="2000"/>
                        </a:lnSpc>
                        <a:spcAft>
                          <a:spcPts val="0"/>
                        </a:spcAft>
                      </a:pPr>
                      <a:r>
                        <a:rPr kumimoji="0" lang="en-US" sz="2400" b="1" u="none" strike="noStrike" kern="1200" cap="none" normalizeH="0" baseline="0" dirty="0" smtClean="0">
                          <a:ln>
                            <a:noFill/>
                          </a:ln>
                          <a:solidFill>
                            <a:srgbClr val="003300"/>
                          </a:solidFill>
                          <a:effectLst/>
                          <a:latin typeface="+mn-ea"/>
                          <a:ea typeface="+mn-ea"/>
                        </a:rPr>
                        <a:t>like</a:t>
                      </a:r>
                      <a:r>
                        <a:rPr kumimoji="0" lang="zh-CN" sz="2400" b="1" u="none" strike="noStrike" kern="1200" cap="none" normalizeH="0" baseline="0" dirty="0" smtClean="0">
                          <a:ln>
                            <a:noFill/>
                          </a:ln>
                          <a:solidFill>
                            <a:srgbClr val="003300"/>
                          </a:solidFill>
                          <a:effectLst/>
                          <a:latin typeface="+mn-ea"/>
                          <a:ea typeface="+mn-ea"/>
                        </a:rPr>
                        <a:t>：用于指定查找文本字段的字符模式</a:t>
                      </a:r>
                      <a:endParaRPr kumimoji="0" lang="zh-CN" sz="2400" b="1" i="0" u="none" strike="noStrike" kern="1200" cap="none" normalizeH="0" baseline="0" dirty="0">
                        <a:ln>
                          <a:noFill/>
                        </a:ln>
                        <a:solidFill>
                          <a:srgbClr val="003300"/>
                        </a:solidFill>
                        <a:effectLst/>
                        <a:latin typeface="+mn-ea"/>
                        <a:ea typeface="+mn-ea"/>
                        <a:cs typeface="+mn-cs"/>
                      </a:endParaRPr>
                    </a:p>
                  </a:txBody>
                  <a:tcPr marL="0" marR="0" marT="0" marB="0" anchor="ctr"/>
                </a:tc>
              </a:tr>
              <a:tr h="540746">
                <a:tc vMerge="1">
                  <a:txBody>
                    <a:bodyPr/>
                    <a:lstStyle/>
                    <a:p>
                      <a:endParaRPr lang="zh-CN" altLang="en-US"/>
                    </a:p>
                  </a:txBody>
                  <a:tcPr/>
                </a:tc>
                <a:tc>
                  <a:txBody>
                    <a:bodyPr/>
                    <a:lstStyle/>
                    <a:p>
                      <a:pPr algn="just">
                        <a:lnSpc>
                          <a:spcPts val="2000"/>
                        </a:lnSpc>
                        <a:spcAft>
                          <a:spcPts val="0"/>
                        </a:spcAft>
                      </a:pPr>
                      <a:r>
                        <a:rPr kumimoji="0" lang="en-US" sz="2400" b="1" u="none" strike="noStrike" kern="1200" cap="none" normalizeH="0" baseline="0" dirty="0" smtClean="0">
                          <a:ln>
                            <a:noFill/>
                          </a:ln>
                          <a:solidFill>
                            <a:srgbClr val="003300"/>
                          </a:solidFill>
                          <a:effectLst/>
                          <a:latin typeface="+mn-ea"/>
                          <a:ea typeface="+mn-ea"/>
                        </a:rPr>
                        <a:t>is null</a:t>
                      </a:r>
                      <a:r>
                        <a:rPr kumimoji="0" lang="zh-CN" sz="2400" b="1" u="none" strike="noStrike" kern="1200" cap="none" normalizeH="0" baseline="0" dirty="0" smtClean="0">
                          <a:ln>
                            <a:noFill/>
                          </a:ln>
                          <a:solidFill>
                            <a:srgbClr val="003300"/>
                          </a:solidFill>
                          <a:effectLst/>
                          <a:latin typeface="+mn-ea"/>
                          <a:ea typeface="+mn-ea"/>
                        </a:rPr>
                        <a:t>：用于指定一个字段为空</a:t>
                      </a:r>
                      <a:endParaRPr kumimoji="0" lang="zh-CN" sz="2400" b="1" i="0" u="none" strike="noStrike" kern="1200" cap="none" normalizeH="0" baseline="0" dirty="0">
                        <a:ln>
                          <a:noFill/>
                        </a:ln>
                        <a:solidFill>
                          <a:srgbClr val="003300"/>
                        </a:solidFill>
                        <a:effectLst/>
                        <a:latin typeface="+mn-ea"/>
                        <a:ea typeface="+mn-ea"/>
                        <a:cs typeface="+mn-cs"/>
                      </a:endParaRPr>
                    </a:p>
                  </a:txBody>
                  <a:tcPr marL="0" marR="0" marT="0" marB="0" anchor="ctr"/>
                </a:tc>
              </a:tr>
            </a:tbl>
          </a:graphicData>
        </a:graphic>
      </p:graphicFrame>
    </p:spTree>
    <p:extLst>
      <p:ext uri="{BB962C8B-B14F-4D97-AF65-F5344CB8AC3E}">
        <p14:creationId xmlns:p14="http://schemas.microsoft.com/office/powerpoint/2010/main" val="2609637325"/>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7" name="标题 4"/>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a:t>2</a:t>
            </a:r>
            <a:r>
              <a:rPr lang="zh-CN" altLang="zh-CN"/>
              <a:t>、</a:t>
            </a:r>
            <a:r>
              <a:rPr lang="zh-CN" altLang="en-US"/>
              <a:t>函数</a:t>
            </a:r>
            <a:endParaRPr lang="zh-CN" altLang="zh-CN"/>
          </a:p>
        </p:txBody>
      </p:sp>
      <p:sp>
        <p:nvSpPr>
          <p:cNvPr id="18434" name="Rectangle 2"/>
          <p:cNvSpPr>
            <a:spLocks noGrp="1" noChangeArrowheads="1"/>
          </p:cNvSpPr>
          <p:nvPr>
            <p:ph idx="1"/>
          </p:nvPr>
        </p:nvSpPr>
        <p:spPr>
          <a:xfrm>
            <a:off x="0" y="908720"/>
            <a:ext cx="9144000" cy="830997"/>
          </a:xfrm>
        </p:spPr>
        <p:txBody>
          <a:bodyPr wrap="square">
            <a:spAutoFit/>
          </a:bodyPr>
          <a:lstStyle/>
          <a:p>
            <a:pPr marL="0" indent="0" eaLnBrk="1" hangingPunct="1">
              <a:buFont typeface="Wingdings" pitchFamily="2" charset="2"/>
              <a:buNone/>
              <a:tabLst>
                <a:tab pos="539750" algn="l"/>
              </a:tabLst>
              <a:defRPr/>
            </a:pPr>
            <a:r>
              <a:rPr lang="zh-CN" altLang="en-US" sz="2400" dirty="0" smtClean="0">
                <a:latin typeface="+mn-ea"/>
              </a:rPr>
              <a:t>为方便用户更高效、准确地进行数据运算，</a:t>
            </a:r>
            <a:r>
              <a:rPr lang="en-US" sz="2400" dirty="0" smtClean="0">
                <a:latin typeface="+mn-ea"/>
              </a:rPr>
              <a:t>Access</a:t>
            </a:r>
            <a:r>
              <a:rPr lang="zh-CN" altLang="en-US" sz="2400" dirty="0" smtClean="0">
                <a:latin typeface="+mn-ea"/>
              </a:rPr>
              <a:t>提供了大量的标准函数，并利用这些函数构造查询准则。</a:t>
            </a:r>
            <a:endParaRPr lang="en-US" altLang="zh-CN" sz="2400" dirty="0" smtClean="0">
              <a:latin typeface="+mn-ea"/>
            </a:endParaRPr>
          </a:p>
        </p:txBody>
      </p:sp>
      <p:graphicFrame>
        <p:nvGraphicFramePr>
          <p:cNvPr id="3" name="表格 2"/>
          <p:cNvGraphicFramePr>
            <a:graphicFrameLocks noGrp="1"/>
          </p:cNvGraphicFramePr>
          <p:nvPr>
            <p:extLst/>
          </p:nvPr>
        </p:nvGraphicFramePr>
        <p:xfrm>
          <a:off x="0" y="1772816"/>
          <a:ext cx="9144000" cy="4480560"/>
        </p:xfrm>
        <a:graphic>
          <a:graphicData uri="http://schemas.openxmlformats.org/drawingml/2006/table">
            <a:tbl>
              <a:tblPr firstRow="1" bandRow="1">
                <a:tableStyleId>{5C22544A-7EE6-4342-B048-85BDC9FD1C3A}</a:tableStyleId>
              </a:tblPr>
              <a:tblGrid>
                <a:gridCol w="2040210"/>
                <a:gridCol w="7103790"/>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u="none" strike="noStrike" cap="none" normalizeH="0" baseline="0" dirty="0" smtClean="0">
                          <a:ln>
                            <a:noFill/>
                          </a:ln>
                          <a:effectLst/>
                          <a:latin typeface="+mn-ea"/>
                          <a:ea typeface="+mn-ea"/>
                        </a:rPr>
                        <a:t>函 数 类 型</a:t>
                      </a:r>
                      <a:endParaRPr kumimoji="0" lang="zh-CN" altLang="en-US" sz="2400" b="1" i="0" u="none" strike="noStrike" cap="none" normalizeH="0" baseline="0" dirty="0" smtClean="0">
                        <a:ln>
                          <a:noFill/>
                        </a:ln>
                        <a:solidFill>
                          <a:schemeClr val="bg1"/>
                        </a:solidFill>
                        <a:effectLst/>
                        <a:latin typeface="+mn-ea"/>
                        <a:ea typeface="+mn-ea"/>
                      </a:endParaRPr>
                    </a:p>
                  </a:txBody>
                  <a:tcPr marL="91442" marR="91442"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u="none" strike="noStrike" cap="none" normalizeH="0" baseline="0" dirty="0" smtClean="0">
                          <a:ln>
                            <a:noFill/>
                          </a:ln>
                          <a:effectLst/>
                          <a:latin typeface="+mn-ea"/>
                          <a:ea typeface="+mn-ea"/>
                        </a:rPr>
                        <a:t>举 例</a:t>
                      </a:r>
                      <a:endParaRPr kumimoji="0" lang="zh-CN" altLang="en-US" sz="2400" b="1" i="0" u="none" strike="noStrike" cap="none" normalizeH="0" baseline="0" dirty="0" smtClean="0">
                        <a:ln>
                          <a:noFill/>
                        </a:ln>
                        <a:solidFill>
                          <a:schemeClr val="bg1"/>
                        </a:solidFill>
                        <a:effectLst/>
                        <a:latin typeface="+mn-ea"/>
                        <a:ea typeface="+mn-ea"/>
                      </a:endParaRPr>
                    </a:p>
                  </a:txBody>
                  <a:tcPr marL="91442" marR="91442" anchor="ctr" horzOverflow="overflow"/>
                </a:tc>
              </a:tr>
              <a:tr h="15841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u="none" strike="noStrike" cap="none" normalizeH="0" baseline="0" dirty="0" smtClean="0">
                          <a:ln>
                            <a:noFill/>
                          </a:ln>
                          <a:solidFill>
                            <a:srgbClr val="003300"/>
                          </a:solidFill>
                          <a:effectLst/>
                          <a:latin typeface="+mn-ea"/>
                          <a:ea typeface="+mn-ea"/>
                        </a:rPr>
                        <a:t>数值函数</a:t>
                      </a:r>
                      <a:endParaRPr kumimoji="0" lang="zh-CN" altLang="en-US" sz="2400" b="1" i="0" u="none" strike="noStrike" cap="none" normalizeH="0" baseline="0" dirty="0" smtClean="0">
                        <a:ln>
                          <a:noFill/>
                        </a:ln>
                        <a:solidFill>
                          <a:srgbClr val="003300"/>
                        </a:solidFill>
                        <a:effectLst/>
                        <a:latin typeface="+mn-ea"/>
                        <a:ea typeface="+mn-ea"/>
                      </a:endParaRPr>
                    </a:p>
                  </a:txBody>
                  <a:tcPr marL="91442" marR="9144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400" b="1" u="none" strike="noStrike" cap="none" normalizeH="0" baseline="0" dirty="0" smtClean="0">
                          <a:ln>
                            <a:noFill/>
                          </a:ln>
                          <a:solidFill>
                            <a:srgbClr val="003300"/>
                          </a:solidFill>
                          <a:effectLst/>
                          <a:latin typeface="+mn-ea"/>
                          <a:ea typeface="+mn-ea"/>
                        </a:rPr>
                        <a:t>abs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err="1" smtClean="0">
                          <a:ln>
                            <a:noFill/>
                          </a:ln>
                          <a:solidFill>
                            <a:srgbClr val="003300"/>
                          </a:solidFill>
                          <a:effectLst/>
                          <a:latin typeface="+mn-ea"/>
                          <a:ea typeface="+mn-ea"/>
                        </a:rPr>
                        <a:t>sqr</a:t>
                      </a:r>
                      <a:r>
                        <a:rPr kumimoji="0" lang="en-US" altLang="zh-CN" sz="2400" b="1" u="none" strike="noStrike" cap="none" normalizeH="0" baseline="0" dirty="0" smtClean="0">
                          <a:ln>
                            <a:noFill/>
                          </a:ln>
                          <a:solidFill>
                            <a:srgbClr val="003300"/>
                          </a:solidFill>
                          <a:effectLst/>
                          <a:latin typeface="+mn-ea"/>
                          <a:ea typeface="+mn-ea"/>
                        </a:rPr>
                        <a:t>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err="1" smtClean="0">
                          <a:ln>
                            <a:noFill/>
                          </a:ln>
                          <a:solidFill>
                            <a:srgbClr val="003300"/>
                          </a:solidFill>
                          <a:effectLst/>
                          <a:latin typeface="+mn-ea"/>
                          <a:ea typeface="+mn-ea"/>
                        </a:rPr>
                        <a:t>sgn</a:t>
                      </a:r>
                      <a:r>
                        <a:rPr kumimoji="0" lang="en-US" altLang="zh-CN" sz="2400" b="1" u="none" strike="noStrike" cap="none" normalizeH="0" baseline="0" dirty="0" smtClean="0">
                          <a:ln>
                            <a:noFill/>
                          </a:ln>
                          <a:solidFill>
                            <a:srgbClr val="003300"/>
                          </a:solidFill>
                          <a:effectLst/>
                          <a:latin typeface="+mn-ea"/>
                          <a:ea typeface="+mn-ea"/>
                        </a:rPr>
                        <a:t> (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400" b="1" u="none" strike="noStrike" cap="none" normalizeH="0" baseline="0" dirty="0" err="1" smtClean="0">
                          <a:ln>
                            <a:noFill/>
                          </a:ln>
                          <a:solidFill>
                            <a:srgbClr val="003300"/>
                          </a:solidFill>
                          <a:effectLst/>
                          <a:latin typeface="+mn-ea"/>
                          <a:ea typeface="+mn-ea"/>
                        </a:rPr>
                        <a:t>int</a:t>
                      </a:r>
                      <a:r>
                        <a:rPr kumimoji="0" lang="en-US" altLang="zh-CN" sz="2400" b="1" u="none" strike="noStrike" cap="none" normalizeH="0" baseline="0" dirty="0" smtClean="0">
                          <a:ln>
                            <a:noFill/>
                          </a:ln>
                          <a:solidFill>
                            <a:srgbClr val="003300"/>
                          </a:solidFill>
                          <a:effectLst/>
                          <a:latin typeface="+mn-ea"/>
                          <a:ea typeface="+mn-ea"/>
                        </a:rPr>
                        <a:t>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fix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round( )</a:t>
                      </a:r>
                      <a:endParaRPr kumimoji="0" lang="en-US" altLang="zh-CN" sz="2400" b="1" i="0" u="none" strike="noStrike" cap="none" normalizeH="0" baseline="0" dirty="0" smtClean="0">
                        <a:ln>
                          <a:noFill/>
                        </a:ln>
                        <a:solidFill>
                          <a:srgbClr val="003300"/>
                        </a:solidFill>
                        <a:effectLst/>
                        <a:latin typeface="+mn-ea"/>
                        <a:ea typeface="+mn-ea"/>
                      </a:endParaRPr>
                    </a:p>
                  </a:txBody>
                  <a:tcPr marL="91442" marR="91442" anchor="ctr" horzOverflow="overflow"/>
                </a:tc>
              </a:tr>
              <a:tr h="15841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u="none" strike="noStrike" cap="none" normalizeH="0" baseline="0" dirty="0" smtClean="0">
                          <a:ln>
                            <a:noFill/>
                          </a:ln>
                          <a:solidFill>
                            <a:srgbClr val="003300"/>
                          </a:solidFill>
                          <a:effectLst/>
                          <a:latin typeface="+mn-ea"/>
                          <a:ea typeface="+mn-ea"/>
                        </a:rPr>
                        <a:t>字符函数</a:t>
                      </a:r>
                      <a:endParaRPr kumimoji="0" lang="zh-CN" altLang="en-US" sz="2400" b="1" i="0" u="none" strike="noStrike" cap="none" normalizeH="0" baseline="0" dirty="0" smtClean="0">
                        <a:ln>
                          <a:noFill/>
                        </a:ln>
                        <a:solidFill>
                          <a:srgbClr val="003300"/>
                        </a:solidFill>
                        <a:effectLst/>
                        <a:latin typeface="+mn-ea"/>
                        <a:ea typeface="+mn-ea"/>
                      </a:endParaRPr>
                    </a:p>
                  </a:txBody>
                  <a:tcPr marL="91442" marR="9144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400" b="1" u="none" strike="noStrike" cap="none" normalizeH="0" baseline="0" dirty="0" smtClean="0">
                          <a:ln>
                            <a:noFill/>
                          </a:ln>
                          <a:solidFill>
                            <a:srgbClr val="003300"/>
                          </a:solidFill>
                          <a:effectLst/>
                          <a:latin typeface="+mn-ea"/>
                          <a:ea typeface="+mn-ea"/>
                        </a:rPr>
                        <a:t>left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right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mid ( ) </a:t>
                      </a:r>
                      <a:endParaRPr kumimoji="0" lang="zh-CN" altLang="en-US" sz="2400" b="1" u="none" strike="noStrike" cap="none" normalizeH="0" baseline="0" dirty="0" smtClean="0">
                        <a:ln>
                          <a:noFill/>
                        </a:ln>
                        <a:solidFill>
                          <a:srgbClr val="003300"/>
                        </a:solidFill>
                        <a:effectLst/>
                        <a:latin typeface="+mn-ea"/>
                        <a:ea typeface="+mn-ea"/>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400" b="1" u="none" strike="noStrike" cap="none" normalizeH="0" baseline="0" dirty="0" smtClean="0">
                          <a:ln>
                            <a:noFill/>
                          </a:ln>
                          <a:solidFill>
                            <a:srgbClr val="003300"/>
                          </a:solidFill>
                          <a:effectLst/>
                          <a:latin typeface="+mn-ea"/>
                          <a:ea typeface="+mn-ea"/>
                        </a:rPr>
                        <a:t>space(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err="1" smtClean="0">
                          <a:ln>
                            <a:noFill/>
                          </a:ln>
                          <a:solidFill>
                            <a:srgbClr val="003300"/>
                          </a:solidFill>
                          <a:effectLst/>
                          <a:latin typeface="+mn-ea"/>
                          <a:ea typeface="+mn-ea"/>
                        </a:rPr>
                        <a:t>len</a:t>
                      </a:r>
                      <a:r>
                        <a:rPr kumimoji="0" lang="en-US" altLang="zh-CN" sz="2400" b="1" u="none" strike="noStrike" cap="none" normalizeH="0" baseline="0" dirty="0" smtClean="0">
                          <a:ln>
                            <a:noFill/>
                          </a:ln>
                          <a:solidFill>
                            <a:srgbClr val="003300"/>
                          </a:solidFill>
                          <a:effectLst/>
                          <a:latin typeface="+mn-ea"/>
                          <a:ea typeface="+mn-ea"/>
                        </a:rPr>
                        <a:t> ( )</a:t>
                      </a:r>
                      <a:r>
                        <a:rPr kumimoji="0" lang="zh-CN" altLang="en-US" sz="2400" b="1" u="none" strike="noStrike" cap="none" normalizeH="0" baseline="0" dirty="0" smtClean="0">
                          <a:ln>
                            <a:noFill/>
                          </a:ln>
                          <a:solidFill>
                            <a:srgbClr val="003300"/>
                          </a:solidFill>
                          <a:effectLst/>
                          <a:latin typeface="+mn-ea"/>
                          <a:ea typeface="+mn-ea"/>
                        </a:rPr>
                        <a:t> </a:t>
                      </a:r>
                      <a:endParaRPr kumimoji="0" lang="en-US" altLang="zh-CN" sz="2400" b="1" i="0" u="none" strike="noStrike" cap="none" normalizeH="0" baseline="0" dirty="0" smtClean="0">
                        <a:ln>
                          <a:noFill/>
                        </a:ln>
                        <a:solidFill>
                          <a:srgbClr val="003300"/>
                        </a:solidFill>
                        <a:effectLst/>
                        <a:latin typeface="+mn-ea"/>
                        <a:ea typeface="+mn-ea"/>
                      </a:endParaRPr>
                    </a:p>
                  </a:txBody>
                  <a:tcPr marL="91442" marR="91442" anchor="ctr" horzOverflow="overflow"/>
                </a:tc>
              </a:tr>
              <a:tr h="31360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u="none" strike="noStrike" cap="none" normalizeH="0" baseline="0" dirty="0" smtClean="0">
                          <a:ln>
                            <a:noFill/>
                          </a:ln>
                          <a:solidFill>
                            <a:srgbClr val="003300"/>
                          </a:solidFill>
                          <a:effectLst/>
                          <a:latin typeface="+mn-ea"/>
                          <a:ea typeface="+mn-ea"/>
                        </a:rPr>
                        <a:t>日期函数</a:t>
                      </a:r>
                      <a:endParaRPr kumimoji="0" lang="zh-CN" altLang="en-US" sz="2400" b="1" i="0" u="none" strike="noStrike" cap="none" normalizeH="0" baseline="0" dirty="0" smtClean="0">
                        <a:ln>
                          <a:noFill/>
                        </a:ln>
                        <a:solidFill>
                          <a:srgbClr val="003300"/>
                        </a:solidFill>
                        <a:effectLst/>
                        <a:latin typeface="+mn-ea"/>
                        <a:ea typeface="+mn-ea"/>
                      </a:endParaRPr>
                    </a:p>
                  </a:txBody>
                  <a:tcPr marL="91442" marR="9144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400" b="1" u="none" strike="noStrike" cap="none" normalizeH="0" baseline="0" dirty="0" smtClean="0">
                          <a:ln>
                            <a:noFill/>
                          </a:ln>
                          <a:solidFill>
                            <a:srgbClr val="003300"/>
                          </a:solidFill>
                          <a:effectLst/>
                          <a:latin typeface="+mn-ea"/>
                          <a:ea typeface="+mn-ea"/>
                        </a:rPr>
                        <a:t>day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month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year ( )</a:t>
                      </a:r>
                      <a:endParaRPr kumimoji="0" lang="zh-CN" altLang="en-US" sz="2400" b="1" u="none" strike="noStrike" cap="none" normalizeH="0" baseline="0" dirty="0" smtClean="0">
                        <a:ln>
                          <a:noFill/>
                        </a:ln>
                        <a:solidFill>
                          <a:srgbClr val="003300"/>
                        </a:solidFill>
                        <a:effectLst/>
                        <a:latin typeface="+mn-ea"/>
                        <a:ea typeface="+mn-ea"/>
                      </a:endParaRP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400" b="1" u="none" strike="noStrike" cap="none" normalizeH="0" baseline="0" dirty="0" smtClean="0">
                          <a:ln>
                            <a:noFill/>
                          </a:ln>
                          <a:solidFill>
                            <a:srgbClr val="003300"/>
                          </a:solidFill>
                          <a:effectLst/>
                          <a:latin typeface="+mn-ea"/>
                          <a:ea typeface="+mn-ea"/>
                        </a:rPr>
                        <a:t>hour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minute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second (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400" b="1" u="none" strike="noStrike" cap="none" normalizeH="0" baseline="0" dirty="0" smtClean="0">
                          <a:ln>
                            <a:noFill/>
                          </a:ln>
                          <a:solidFill>
                            <a:srgbClr val="003300"/>
                          </a:solidFill>
                          <a:effectLst/>
                          <a:latin typeface="+mn-ea"/>
                          <a:ea typeface="+mn-ea"/>
                        </a:rPr>
                        <a:t>date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time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now ( )</a:t>
                      </a:r>
                    </a:p>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400" b="1" u="none" strike="noStrike" cap="none" normalizeH="0" baseline="0" dirty="0" smtClean="0">
                          <a:ln>
                            <a:noFill/>
                          </a:ln>
                          <a:solidFill>
                            <a:srgbClr val="003300"/>
                          </a:solidFill>
                          <a:effectLst/>
                          <a:latin typeface="+mn-ea"/>
                          <a:ea typeface="+mn-ea"/>
                        </a:rPr>
                        <a:t>weekday ( )</a:t>
                      </a:r>
                      <a:endParaRPr kumimoji="0" lang="en-US" altLang="zh-CN" sz="2400" b="1" i="0" u="none" strike="noStrike" cap="none" normalizeH="0" baseline="0" dirty="0" smtClean="0">
                        <a:ln>
                          <a:noFill/>
                        </a:ln>
                        <a:solidFill>
                          <a:srgbClr val="003300"/>
                        </a:solidFill>
                        <a:effectLst/>
                        <a:latin typeface="+mn-ea"/>
                        <a:ea typeface="+mn-ea"/>
                      </a:endParaRPr>
                    </a:p>
                  </a:txBody>
                  <a:tcPr marL="91442" marR="91442" anchor="ctr" horzOverflow="overflow"/>
                </a:tc>
              </a:tr>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400" b="1" u="none" strike="noStrike" cap="none" normalizeH="0" baseline="0" dirty="0" smtClean="0">
                          <a:ln>
                            <a:noFill/>
                          </a:ln>
                          <a:solidFill>
                            <a:srgbClr val="003300"/>
                          </a:solidFill>
                          <a:effectLst/>
                          <a:latin typeface="+mn-ea"/>
                          <a:ea typeface="+mn-ea"/>
                        </a:rPr>
                        <a:t>统计函数</a:t>
                      </a:r>
                      <a:endParaRPr kumimoji="0" lang="zh-CN" altLang="en-US" sz="2400" b="1" i="0" u="none" strike="noStrike" cap="none" normalizeH="0" baseline="0" dirty="0" smtClean="0">
                        <a:ln>
                          <a:noFill/>
                        </a:ln>
                        <a:solidFill>
                          <a:srgbClr val="003300"/>
                        </a:solidFill>
                        <a:effectLst/>
                        <a:latin typeface="+mn-ea"/>
                        <a:ea typeface="+mn-ea"/>
                      </a:endParaRPr>
                    </a:p>
                  </a:txBody>
                  <a:tcPr marL="91442" marR="9144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400" b="1" u="none" strike="noStrike" cap="none" normalizeH="0" baseline="0" dirty="0" smtClean="0">
                          <a:ln>
                            <a:noFill/>
                          </a:ln>
                          <a:solidFill>
                            <a:srgbClr val="003300"/>
                          </a:solidFill>
                          <a:effectLst/>
                          <a:latin typeface="+mn-ea"/>
                          <a:ea typeface="+mn-ea"/>
                        </a:rPr>
                        <a:t>sum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err="1" smtClean="0">
                          <a:ln>
                            <a:noFill/>
                          </a:ln>
                          <a:solidFill>
                            <a:srgbClr val="003300"/>
                          </a:solidFill>
                          <a:effectLst/>
                          <a:latin typeface="+mn-ea"/>
                          <a:ea typeface="+mn-ea"/>
                        </a:rPr>
                        <a:t>avg</a:t>
                      </a:r>
                      <a:r>
                        <a:rPr kumimoji="0" lang="en-US" altLang="zh-CN" sz="2400" b="1" u="none" strike="noStrike" cap="none" normalizeH="0" baseline="0" dirty="0" smtClean="0">
                          <a:ln>
                            <a:noFill/>
                          </a:ln>
                          <a:solidFill>
                            <a:srgbClr val="003300"/>
                          </a:solidFill>
                          <a:effectLst/>
                          <a:latin typeface="+mn-ea"/>
                          <a:ea typeface="+mn-ea"/>
                        </a:rPr>
                        <a:t>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max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min ( )</a:t>
                      </a:r>
                      <a:r>
                        <a:rPr kumimoji="0" lang="zh-CN" altLang="en-US" sz="2400" b="1" u="none" strike="noStrike" cap="none" normalizeH="0" baseline="0" dirty="0" smtClean="0">
                          <a:ln>
                            <a:noFill/>
                          </a:ln>
                          <a:solidFill>
                            <a:srgbClr val="003300"/>
                          </a:solidFill>
                          <a:effectLst/>
                          <a:latin typeface="+mn-ea"/>
                          <a:ea typeface="+mn-ea"/>
                        </a:rPr>
                        <a:t>、</a:t>
                      </a:r>
                      <a:r>
                        <a:rPr kumimoji="0" lang="en-US" altLang="zh-CN" sz="2400" b="1" u="none" strike="noStrike" cap="none" normalizeH="0" baseline="0" dirty="0" smtClean="0">
                          <a:ln>
                            <a:noFill/>
                          </a:ln>
                          <a:solidFill>
                            <a:srgbClr val="003300"/>
                          </a:solidFill>
                          <a:effectLst/>
                          <a:latin typeface="+mn-ea"/>
                          <a:ea typeface="+mn-ea"/>
                        </a:rPr>
                        <a:t>count ( )</a:t>
                      </a:r>
                      <a:endParaRPr kumimoji="0" lang="en-US" altLang="zh-CN" sz="2400" b="1" i="0" u="none" strike="noStrike" cap="none" normalizeH="0" baseline="0" dirty="0" smtClean="0">
                        <a:ln>
                          <a:noFill/>
                        </a:ln>
                        <a:solidFill>
                          <a:srgbClr val="003300"/>
                        </a:solidFill>
                        <a:effectLst/>
                        <a:latin typeface="+mn-ea"/>
                        <a:ea typeface="+mn-ea"/>
                      </a:endParaRPr>
                    </a:p>
                  </a:txBody>
                  <a:tcPr marL="91442" marR="91442" anchor="ctr" horzOverflow="overflow"/>
                </a:tc>
              </a:tr>
            </a:tbl>
          </a:graphicData>
        </a:graphic>
      </p:graphicFrame>
    </p:spTree>
    <p:extLst>
      <p:ext uri="{BB962C8B-B14F-4D97-AF65-F5344CB8AC3E}">
        <p14:creationId xmlns:p14="http://schemas.microsoft.com/office/powerpoint/2010/main" val="2122682980"/>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0" y="1412776"/>
          <a:ext cx="9144000" cy="5259393"/>
        </p:xfrm>
        <a:graphic>
          <a:graphicData uri="http://schemas.openxmlformats.org/drawingml/2006/table">
            <a:tbl>
              <a:tblPr firstRow="1" bandRow="1">
                <a:tableStyleId>{5C22544A-7EE6-4342-B048-85BDC9FD1C3A}</a:tableStyleId>
              </a:tblPr>
              <a:tblGrid>
                <a:gridCol w="1801698"/>
                <a:gridCol w="3850422"/>
                <a:gridCol w="3491880"/>
              </a:tblGrid>
              <a:tr h="584377">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cap="none" normalizeH="0" baseline="0" dirty="0" smtClean="0">
                          <a:ln>
                            <a:noFill/>
                          </a:ln>
                          <a:solidFill>
                            <a:schemeClr val="bg1"/>
                          </a:solidFill>
                          <a:effectLst/>
                          <a:latin typeface="+mn-ea"/>
                          <a:ea typeface="+mn-ea"/>
                        </a:rPr>
                        <a:t>字段</a:t>
                      </a:r>
                    </a:p>
                  </a:txBody>
                  <a:tcPr marL="91441" marR="91441" marT="45686" marB="45686" anchor="ctr" horzOverflow="overflow"/>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cap="none" normalizeH="0" baseline="0" dirty="0" smtClean="0">
                          <a:ln>
                            <a:noFill/>
                          </a:ln>
                          <a:solidFill>
                            <a:schemeClr val="bg1"/>
                          </a:solidFill>
                          <a:effectLst/>
                          <a:latin typeface="+mn-ea"/>
                          <a:ea typeface="+mn-ea"/>
                        </a:rPr>
                        <a:t>准则</a:t>
                      </a:r>
                    </a:p>
                  </a:txBody>
                  <a:tcPr marL="91441" marR="91441" marT="45686" marB="45686" anchor="ctr" horzOverflow="overflow"/>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cap="none" normalizeH="0" baseline="0" dirty="0" smtClean="0">
                          <a:ln>
                            <a:noFill/>
                          </a:ln>
                          <a:solidFill>
                            <a:schemeClr val="bg1"/>
                          </a:solidFill>
                          <a:effectLst/>
                          <a:latin typeface="+mn-ea"/>
                          <a:ea typeface="+mn-ea"/>
                        </a:rPr>
                        <a:t>功能</a:t>
                      </a:r>
                    </a:p>
                  </a:txBody>
                  <a:tcPr marL="91441" marR="91441" marT="45686" marB="45686" anchor="ctr" horzOverflow="overflow"/>
                </a:tc>
              </a:tr>
              <a:tr h="584377">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职称</a:t>
                      </a: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2400" b="1" i="0" u="none" strike="noStrike" kern="1200" cap="none" normalizeH="0" baseline="0" dirty="0" smtClean="0">
                          <a:ln>
                            <a:noFill/>
                          </a:ln>
                          <a:solidFill>
                            <a:srgbClr val="003300"/>
                          </a:solidFill>
                          <a:effectLst/>
                          <a:latin typeface="+mn-ea"/>
                          <a:ea typeface="+mn-ea"/>
                          <a:cs typeface="+mn-cs"/>
                        </a:rPr>
                        <a:t> ="</a:t>
                      </a:r>
                      <a:r>
                        <a:rPr kumimoji="0" lang="zh-CN" altLang="en-US" sz="2400" b="1" i="0" u="none" strike="noStrike" kern="1200" cap="none" normalizeH="0" baseline="0" dirty="0" smtClean="0">
                          <a:ln>
                            <a:noFill/>
                          </a:ln>
                          <a:solidFill>
                            <a:srgbClr val="003300"/>
                          </a:solidFill>
                          <a:effectLst/>
                          <a:latin typeface="+mn-ea"/>
                          <a:ea typeface="+mn-ea"/>
                          <a:cs typeface="+mn-cs"/>
                        </a:rPr>
                        <a:t>副教授</a:t>
                      </a:r>
                      <a:r>
                        <a:rPr kumimoji="0" lang="en-US" altLang="zh-CN" sz="2400" b="1" i="0" u="none" strike="noStrike" kern="1200" cap="none" normalizeH="0" baseline="0" dirty="0" smtClean="0">
                          <a:ln>
                            <a:noFill/>
                          </a:ln>
                          <a:solidFill>
                            <a:srgbClr val="003300"/>
                          </a:solidFill>
                          <a:effectLst/>
                          <a:latin typeface="+mn-ea"/>
                          <a:ea typeface="+mn-ea"/>
                          <a:cs typeface="+mn-cs"/>
                        </a:rPr>
                        <a:t>"</a:t>
                      </a:r>
                      <a:endParaRPr kumimoji="0" lang="zh-CN" altLang="en-US" sz="2400" b="1" i="0" u="none" strike="noStrike" kern="1200" cap="none" normalizeH="0" baseline="0" dirty="0" smtClean="0">
                        <a:ln>
                          <a:noFill/>
                        </a:ln>
                        <a:solidFill>
                          <a:srgbClr val="003300"/>
                        </a:solidFill>
                        <a:effectLst/>
                        <a:latin typeface="+mn-ea"/>
                        <a:ea typeface="+mn-ea"/>
                        <a:cs typeface="+mn-cs"/>
                      </a:endParaRP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dirty="0" smtClean="0">
                        <a:ln>
                          <a:noFill/>
                        </a:ln>
                        <a:solidFill>
                          <a:schemeClr val="accent4">
                            <a:lumMod val="60000"/>
                            <a:lumOff val="40000"/>
                          </a:schemeClr>
                        </a:solidFill>
                        <a:effectLst/>
                        <a:latin typeface="+mn-ea"/>
                        <a:ea typeface="+mn-ea"/>
                        <a:cs typeface="+mn-cs"/>
                      </a:endParaRPr>
                    </a:p>
                  </a:txBody>
                  <a:tcPr marL="91441" marR="91441" marT="45686" marB="45686" anchor="ctr" horzOverflow="overflow"/>
                </a:tc>
              </a:tr>
              <a:tr h="584377">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院系</a:t>
                      </a: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2400" b="1" i="0" u="none" strike="noStrike" kern="1200" cap="none" normalizeH="0" baseline="0" dirty="0" smtClean="0">
                          <a:ln>
                            <a:noFill/>
                          </a:ln>
                          <a:solidFill>
                            <a:srgbClr val="003300"/>
                          </a:solidFill>
                          <a:effectLst/>
                          <a:latin typeface="+mn-ea"/>
                          <a:ea typeface="+mn-ea"/>
                          <a:cs typeface="+mn-cs"/>
                        </a:rPr>
                        <a:t> ="</a:t>
                      </a:r>
                      <a:r>
                        <a:rPr kumimoji="0" lang="zh-CN" altLang="en-US" sz="2400" b="1" i="0" u="none" strike="noStrike" kern="1200" cap="none" normalizeH="0" baseline="0" dirty="0" smtClean="0">
                          <a:ln>
                            <a:noFill/>
                          </a:ln>
                          <a:solidFill>
                            <a:srgbClr val="003300"/>
                          </a:solidFill>
                          <a:effectLst/>
                          <a:latin typeface="+mn-ea"/>
                          <a:ea typeface="+mn-ea"/>
                          <a:cs typeface="+mn-cs"/>
                        </a:rPr>
                        <a:t>外语</a:t>
                      </a:r>
                      <a:r>
                        <a:rPr kumimoji="0" lang="en-US" altLang="zh-CN" sz="2400" b="1" i="0" u="none" strike="noStrike" kern="1200" cap="none" normalizeH="0" baseline="0" dirty="0" smtClean="0">
                          <a:ln>
                            <a:noFill/>
                          </a:ln>
                          <a:solidFill>
                            <a:srgbClr val="003300"/>
                          </a:solidFill>
                          <a:effectLst/>
                          <a:latin typeface="+mn-ea"/>
                          <a:ea typeface="+mn-ea"/>
                          <a:cs typeface="+mn-cs"/>
                        </a:rPr>
                        <a:t>"or"</a:t>
                      </a:r>
                      <a:r>
                        <a:rPr kumimoji="0" lang="zh-CN" altLang="en-US" sz="2400" b="1" i="0" u="none" strike="noStrike" kern="1200" cap="none" normalizeH="0" baseline="0" dirty="0" smtClean="0">
                          <a:ln>
                            <a:noFill/>
                          </a:ln>
                          <a:solidFill>
                            <a:srgbClr val="003300"/>
                          </a:solidFill>
                          <a:effectLst/>
                          <a:latin typeface="+mn-ea"/>
                          <a:ea typeface="+mn-ea"/>
                          <a:cs typeface="+mn-cs"/>
                        </a:rPr>
                        <a:t>会计</a:t>
                      </a:r>
                      <a:r>
                        <a:rPr kumimoji="0" lang="en-US" altLang="zh-CN" sz="2400" b="1" i="0" u="none" strike="noStrike" kern="1200" cap="none" normalizeH="0" baseline="0" dirty="0" smtClean="0">
                          <a:ln>
                            <a:noFill/>
                          </a:ln>
                          <a:solidFill>
                            <a:srgbClr val="003300"/>
                          </a:solidFill>
                          <a:effectLst/>
                          <a:latin typeface="+mn-ea"/>
                          <a:ea typeface="+mn-ea"/>
                          <a:cs typeface="+mn-cs"/>
                        </a:rPr>
                        <a:t>"</a:t>
                      </a:r>
                      <a:endParaRPr kumimoji="0" lang="zh-CN" altLang="en-US" sz="2400" b="1" i="0" u="none" strike="noStrike" kern="1200" cap="none" normalizeH="0" baseline="0" dirty="0" smtClean="0">
                        <a:ln>
                          <a:noFill/>
                        </a:ln>
                        <a:solidFill>
                          <a:srgbClr val="003300"/>
                        </a:solidFill>
                        <a:effectLst/>
                        <a:latin typeface="+mn-ea"/>
                        <a:ea typeface="+mn-ea"/>
                        <a:cs typeface="+mn-cs"/>
                      </a:endParaRP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dirty="0" smtClean="0">
                        <a:ln>
                          <a:noFill/>
                        </a:ln>
                        <a:solidFill>
                          <a:schemeClr val="accent4">
                            <a:lumMod val="60000"/>
                            <a:lumOff val="40000"/>
                          </a:schemeClr>
                        </a:solidFill>
                        <a:effectLst/>
                        <a:latin typeface="+mn-ea"/>
                        <a:ea typeface="+mn-ea"/>
                        <a:cs typeface="+mn-cs"/>
                      </a:endParaRPr>
                    </a:p>
                  </a:txBody>
                  <a:tcPr marL="91441" marR="91441" marT="45686" marB="45686" anchor="ctr" horzOverflow="overflow"/>
                </a:tc>
              </a:tr>
              <a:tr h="584377">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课程名</a:t>
                      </a: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 </a:t>
                      </a:r>
                      <a:r>
                        <a:rPr kumimoji="0" lang="en-US" altLang="zh-CN" sz="2400" b="1" i="0" u="none" strike="noStrike" kern="1200" cap="none" normalizeH="0" baseline="0" dirty="0" smtClean="0">
                          <a:ln>
                            <a:noFill/>
                          </a:ln>
                          <a:solidFill>
                            <a:srgbClr val="003300"/>
                          </a:solidFill>
                          <a:effectLst/>
                          <a:latin typeface="+mn-ea"/>
                          <a:ea typeface="+mn-ea"/>
                          <a:cs typeface="+mn-cs"/>
                        </a:rPr>
                        <a:t>like"%</a:t>
                      </a:r>
                      <a:r>
                        <a:rPr kumimoji="0" lang="zh-CN" altLang="en-US" sz="2400" b="1" i="0" u="none" strike="noStrike" kern="1200" cap="none" normalizeH="0" baseline="0" dirty="0" smtClean="0">
                          <a:ln>
                            <a:noFill/>
                          </a:ln>
                          <a:solidFill>
                            <a:srgbClr val="003300"/>
                          </a:solidFill>
                          <a:effectLst/>
                          <a:latin typeface="+mn-ea"/>
                          <a:ea typeface="+mn-ea"/>
                          <a:cs typeface="+mn-cs"/>
                        </a:rPr>
                        <a:t>计算机</a:t>
                      </a:r>
                      <a:r>
                        <a:rPr kumimoji="0" lang="en-US" altLang="zh-CN" sz="2400" b="1" i="0" u="none" strike="noStrike" kern="1200" cap="none" normalizeH="0" baseline="0" dirty="0" smtClean="0">
                          <a:ln>
                            <a:noFill/>
                          </a:ln>
                          <a:solidFill>
                            <a:srgbClr val="003300"/>
                          </a:solidFill>
                          <a:effectLst/>
                          <a:latin typeface="+mn-ea"/>
                          <a:ea typeface="+mn-ea"/>
                          <a:cs typeface="+mn-cs"/>
                        </a:rPr>
                        <a:t>%"</a:t>
                      </a:r>
                      <a:endParaRPr kumimoji="0" lang="zh-CN" altLang="en-US" sz="2400" b="1" i="0" u="none" strike="noStrike" kern="1200" cap="none" normalizeH="0" baseline="0" dirty="0" smtClean="0">
                        <a:ln>
                          <a:noFill/>
                        </a:ln>
                        <a:solidFill>
                          <a:srgbClr val="003300"/>
                        </a:solidFill>
                        <a:effectLst/>
                        <a:latin typeface="+mn-ea"/>
                        <a:ea typeface="+mn-ea"/>
                        <a:cs typeface="+mn-cs"/>
                      </a:endParaRP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dirty="0" smtClean="0">
                        <a:ln>
                          <a:noFill/>
                        </a:ln>
                        <a:solidFill>
                          <a:schemeClr val="accent4">
                            <a:lumMod val="60000"/>
                            <a:lumOff val="40000"/>
                          </a:schemeClr>
                        </a:solidFill>
                        <a:effectLst/>
                        <a:latin typeface="+mn-ea"/>
                        <a:ea typeface="+mn-ea"/>
                        <a:cs typeface="+mn-cs"/>
                      </a:endParaRPr>
                    </a:p>
                  </a:txBody>
                  <a:tcPr marL="91441" marR="91441" marT="45686" marB="45686" anchor="ctr" horzOverflow="overflow"/>
                </a:tc>
              </a:tr>
              <a:tr h="584377">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院系</a:t>
                      </a: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 </a:t>
                      </a:r>
                      <a:r>
                        <a:rPr kumimoji="0" lang="en-US" altLang="zh-CN" sz="2400" b="1" i="0" u="none" strike="noStrike" kern="1200" cap="none" normalizeH="0" baseline="0" dirty="0" smtClean="0">
                          <a:ln>
                            <a:noFill/>
                          </a:ln>
                          <a:solidFill>
                            <a:srgbClr val="003300"/>
                          </a:solidFill>
                          <a:effectLst/>
                          <a:latin typeface="+mn-ea"/>
                          <a:ea typeface="+mn-ea"/>
                          <a:cs typeface="+mn-cs"/>
                        </a:rPr>
                        <a:t>in</a:t>
                      </a:r>
                      <a:r>
                        <a:rPr kumimoji="0" lang="zh-CN" altLang="en-US" sz="2400" b="1" i="0" u="none" strike="noStrike" kern="1200" cap="none" normalizeH="0" baseline="0" dirty="0" smtClean="0">
                          <a:ln>
                            <a:noFill/>
                          </a:ln>
                          <a:solidFill>
                            <a:srgbClr val="003300"/>
                          </a:solidFill>
                          <a:effectLst/>
                          <a:latin typeface="+mn-ea"/>
                          <a:ea typeface="+mn-ea"/>
                          <a:cs typeface="+mn-cs"/>
                        </a:rPr>
                        <a:t>（</a:t>
                      </a:r>
                      <a:r>
                        <a:rPr kumimoji="0" lang="en-US" altLang="zh-CN" sz="2400" b="1" i="0" u="none" strike="noStrike" kern="1200" cap="none" normalizeH="0" baseline="0" dirty="0" smtClean="0">
                          <a:ln>
                            <a:noFill/>
                          </a:ln>
                          <a:solidFill>
                            <a:srgbClr val="003300"/>
                          </a:solidFill>
                          <a:effectLst/>
                          <a:latin typeface="+mn-ea"/>
                          <a:ea typeface="+mn-ea"/>
                          <a:cs typeface="+mn-cs"/>
                        </a:rPr>
                        <a:t>"</a:t>
                      </a:r>
                      <a:r>
                        <a:rPr kumimoji="0" lang="zh-CN" altLang="en-US" sz="2400" b="1" i="0" u="none" strike="noStrike" kern="1200" cap="none" normalizeH="0" baseline="0" dirty="0" smtClean="0">
                          <a:ln>
                            <a:noFill/>
                          </a:ln>
                          <a:solidFill>
                            <a:srgbClr val="003300"/>
                          </a:solidFill>
                          <a:effectLst/>
                          <a:latin typeface="+mn-ea"/>
                          <a:ea typeface="+mn-ea"/>
                          <a:cs typeface="+mn-cs"/>
                        </a:rPr>
                        <a:t>外语</a:t>
                      </a:r>
                      <a:r>
                        <a:rPr kumimoji="0" lang="en-US" altLang="zh-CN" sz="2400" b="1" i="0" u="none" strike="noStrike" kern="1200" cap="none" normalizeH="0" baseline="0" dirty="0" smtClean="0">
                          <a:ln>
                            <a:noFill/>
                          </a:ln>
                          <a:solidFill>
                            <a:srgbClr val="003300"/>
                          </a:solidFill>
                          <a:effectLst/>
                          <a:latin typeface="+mn-ea"/>
                          <a:ea typeface="+mn-ea"/>
                          <a:cs typeface="+mn-cs"/>
                        </a:rPr>
                        <a:t>"</a:t>
                      </a:r>
                      <a:r>
                        <a:rPr kumimoji="0" lang="zh-CN" altLang="en-US" sz="2400" b="1" i="0" u="none" strike="noStrike" kern="1200" cap="none" normalizeH="0" baseline="0" dirty="0" smtClean="0">
                          <a:ln>
                            <a:noFill/>
                          </a:ln>
                          <a:solidFill>
                            <a:srgbClr val="003300"/>
                          </a:solidFill>
                          <a:effectLst/>
                          <a:latin typeface="+mn-ea"/>
                          <a:ea typeface="+mn-ea"/>
                          <a:cs typeface="+mn-cs"/>
                        </a:rPr>
                        <a:t>，</a:t>
                      </a:r>
                      <a:r>
                        <a:rPr kumimoji="0" lang="en-US" altLang="zh-CN" sz="2400" b="1" i="0" u="none" strike="noStrike" kern="1200" cap="none" normalizeH="0" baseline="0" dirty="0" smtClean="0">
                          <a:ln>
                            <a:noFill/>
                          </a:ln>
                          <a:solidFill>
                            <a:srgbClr val="003300"/>
                          </a:solidFill>
                          <a:effectLst/>
                          <a:latin typeface="+mn-ea"/>
                          <a:ea typeface="+mn-ea"/>
                          <a:cs typeface="+mn-cs"/>
                        </a:rPr>
                        <a:t>"</a:t>
                      </a:r>
                      <a:r>
                        <a:rPr kumimoji="0" lang="zh-CN" altLang="en-US" sz="2400" b="1" i="0" u="none" strike="noStrike" kern="1200" cap="none" normalizeH="0" baseline="0" dirty="0" smtClean="0">
                          <a:ln>
                            <a:noFill/>
                          </a:ln>
                          <a:solidFill>
                            <a:srgbClr val="003300"/>
                          </a:solidFill>
                          <a:effectLst/>
                          <a:latin typeface="+mn-ea"/>
                          <a:ea typeface="+mn-ea"/>
                          <a:cs typeface="+mn-cs"/>
                        </a:rPr>
                        <a:t>会计</a:t>
                      </a:r>
                      <a:r>
                        <a:rPr kumimoji="0" lang="en-US" altLang="zh-CN" sz="2400" b="1" i="0" u="none" strike="noStrike" kern="1200" cap="none" normalizeH="0" baseline="0" dirty="0" smtClean="0">
                          <a:ln>
                            <a:noFill/>
                          </a:ln>
                          <a:solidFill>
                            <a:srgbClr val="003300"/>
                          </a:solidFill>
                          <a:effectLst/>
                          <a:latin typeface="+mn-ea"/>
                          <a:ea typeface="+mn-ea"/>
                          <a:cs typeface="+mn-cs"/>
                        </a:rPr>
                        <a:t>"</a:t>
                      </a:r>
                      <a:r>
                        <a:rPr kumimoji="0" lang="zh-CN" altLang="en-US" sz="2400" b="1" i="0" u="none" strike="noStrike" kern="1200" cap="none" normalizeH="0" baseline="0" dirty="0" smtClean="0">
                          <a:ln>
                            <a:noFill/>
                          </a:ln>
                          <a:solidFill>
                            <a:srgbClr val="003300"/>
                          </a:solidFill>
                          <a:effectLst/>
                          <a:latin typeface="+mn-ea"/>
                          <a:ea typeface="+mn-ea"/>
                          <a:cs typeface="+mn-cs"/>
                        </a:rPr>
                        <a:t>）</a:t>
                      </a: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dirty="0" smtClean="0">
                        <a:ln>
                          <a:noFill/>
                        </a:ln>
                        <a:solidFill>
                          <a:schemeClr val="accent4">
                            <a:lumMod val="60000"/>
                            <a:lumOff val="40000"/>
                          </a:schemeClr>
                        </a:solidFill>
                        <a:effectLst/>
                        <a:latin typeface="+mn-ea"/>
                        <a:ea typeface="+mn-ea"/>
                        <a:cs typeface="+mn-cs"/>
                      </a:endParaRPr>
                    </a:p>
                  </a:txBody>
                  <a:tcPr marL="91441" marR="91441" marT="45686" marB="45686" anchor="ctr" horzOverflow="overflow"/>
                </a:tc>
              </a:tr>
              <a:tr h="584377">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姓名</a:t>
                      </a: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 </a:t>
                      </a:r>
                      <a:r>
                        <a:rPr kumimoji="0" lang="en-US" altLang="zh-CN" sz="2400" b="1" i="0" u="none" strike="noStrike" kern="1200" cap="none" normalizeH="0" baseline="0" dirty="0" smtClean="0">
                          <a:ln>
                            <a:noFill/>
                          </a:ln>
                          <a:solidFill>
                            <a:srgbClr val="003300"/>
                          </a:solidFill>
                          <a:effectLst/>
                          <a:latin typeface="+mn-ea"/>
                          <a:ea typeface="+mn-ea"/>
                          <a:cs typeface="+mn-cs"/>
                        </a:rPr>
                        <a:t>not like "</a:t>
                      </a:r>
                      <a:r>
                        <a:rPr kumimoji="0" lang="zh-CN" altLang="en-US" sz="2400" b="1" i="0" u="none" strike="noStrike" kern="1200" cap="none" normalizeH="0" baseline="0" dirty="0" smtClean="0">
                          <a:ln>
                            <a:noFill/>
                          </a:ln>
                          <a:solidFill>
                            <a:srgbClr val="003300"/>
                          </a:solidFill>
                          <a:effectLst/>
                          <a:latin typeface="+mn-ea"/>
                          <a:ea typeface="+mn-ea"/>
                          <a:cs typeface="+mn-cs"/>
                        </a:rPr>
                        <a:t>王</a:t>
                      </a:r>
                      <a:r>
                        <a:rPr kumimoji="0" lang="en-US" altLang="zh-CN" sz="2400" b="1" i="0" u="none" strike="noStrike" kern="1200" cap="none" normalizeH="0" baseline="0" dirty="0" smtClean="0">
                          <a:ln>
                            <a:noFill/>
                          </a:ln>
                          <a:solidFill>
                            <a:srgbClr val="003300"/>
                          </a:solidFill>
                          <a:effectLst/>
                          <a:latin typeface="+mn-ea"/>
                          <a:ea typeface="+mn-ea"/>
                          <a:cs typeface="+mn-cs"/>
                        </a:rPr>
                        <a:t>%"</a:t>
                      </a:r>
                      <a:endParaRPr kumimoji="0" lang="zh-CN" altLang="en-US" sz="2400" b="1" i="0" u="none" strike="noStrike" kern="1200" cap="none" normalizeH="0" baseline="0" dirty="0" smtClean="0">
                        <a:ln>
                          <a:noFill/>
                        </a:ln>
                        <a:solidFill>
                          <a:srgbClr val="003300"/>
                        </a:solidFill>
                        <a:effectLst/>
                        <a:latin typeface="+mn-ea"/>
                        <a:ea typeface="+mn-ea"/>
                        <a:cs typeface="+mn-cs"/>
                      </a:endParaRP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dirty="0" smtClean="0">
                        <a:ln>
                          <a:noFill/>
                        </a:ln>
                        <a:solidFill>
                          <a:schemeClr val="accent4">
                            <a:lumMod val="60000"/>
                            <a:lumOff val="40000"/>
                          </a:schemeClr>
                        </a:solidFill>
                        <a:effectLst/>
                        <a:latin typeface="+mn-ea"/>
                        <a:ea typeface="+mn-ea"/>
                        <a:cs typeface="+mn-cs"/>
                      </a:endParaRPr>
                    </a:p>
                  </a:txBody>
                  <a:tcPr marL="91441" marR="91441" marT="45686" marB="45686" anchor="ctr" horzOverflow="overflow"/>
                </a:tc>
              </a:tr>
              <a:tr h="584377">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姓名</a:t>
                      </a: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 </a:t>
                      </a:r>
                      <a:r>
                        <a:rPr kumimoji="0" lang="en-US" altLang="zh-CN" sz="2400" b="1" i="0" u="none" strike="noStrike" kern="1200" cap="none" normalizeH="0" baseline="0" dirty="0" smtClean="0">
                          <a:ln>
                            <a:noFill/>
                          </a:ln>
                          <a:solidFill>
                            <a:srgbClr val="003300"/>
                          </a:solidFill>
                          <a:effectLst/>
                          <a:latin typeface="+mn-ea"/>
                          <a:ea typeface="+mn-ea"/>
                          <a:cs typeface="+mn-cs"/>
                        </a:rPr>
                        <a:t>left(</a:t>
                      </a:r>
                      <a:r>
                        <a:rPr kumimoji="0" lang="zh-CN" altLang="en-US" sz="2400" b="1" i="0" u="none" strike="noStrike" kern="1200" cap="none" normalizeH="0" baseline="0" dirty="0" smtClean="0">
                          <a:ln>
                            <a:noFill/>
                          </a:ln>
                          <a:solidFill>
                            <a:srgbClr val="003300"/>
                          </a:solidFill>
                          <a:effectLst/>
                          <a:latin typeface="+mn-ea"/>
                          <a:ea typeface="+mn-ea"/>
                          <a:cs typeface="+mn-cs"/>
                        </a:rPr>
                        <a:t>姓名</a:t>
                      </a:r>
                      <a:r>
                        <a:rPr kumimoji="0" lang="en-US" altLang="zh-CN" sz="2400" b="1" i="0" u="none" strike="noStrike" kern="1200" cap="none" normalizeH="0" baseline="0" dirty="0" smtClean="0">
                          <a:ln>
                            <a:noFill/>
                          </a:ln>
                          <a:solidFill>
                            <a:srgbClr val="003300"/>
                          </a:solidFill>
                          <a:effectLst/>
                          <a:latin typeface="+mn-ea"/>
                          <a:ea typeface="+mn-ea"/>
                          <a:cs typeface="+mn-cs"/>
                        </a:rPr>
                        <a:t>,1)="</a:t>
                      </a:r>
                      <a:r>
                        <a:rPr kumimoji="0" lang="zh-CN" altLang="en-US" sz="2400" b="1" i="0" u="none" strike="noStrike" kern="1200" cap="none" normalizeH="0" baseline="0" dirty="0" smtClean="0">
                          <a:ln>
                            <a:noFill/>
                          </a:ln>
                          <a:solidFill>
                            <a:srgbClr val="003300"/>
                          </a:solidFill>
                          <a:effectLst/>
                          <a:latin typeface="+mn-ea"/>
                          <a:ea typeface="+mn-ea"/>
                          <a:cs typeface="+mn-cs"/>
                        </a:rPr>
                        <a:t>张</a:t>
                      </a:r>
                      <a:r>
                        <a:rPr kumimoji="0" lang="en-US" altLang="zh-CN" sz="2400" b="1" i="0" u="none" strike="noStrike" kern="1200" cap="none" normalizeH="0" baseline="0" dirty="0" smtClean="0">
                          <a:ln>
                            <a:noFill/>
                          </a:ln>
                          <a:solidFill>
                            <a:srgbClr val="003300"/>
                          </a:solidFill>
                          <a:effectLst/>
                          <a:latin typeface="+mn-ea"/>
                          <a:ea typeface="+mn-ea"/>
                          <a:cs typeface="+mn-cs"/>
                        </a:rPr>
                        <a:t>"</a:t>
                      </a:r>
                      <a:endParaRPr kumimoji="0" lang="zh-CN" altLang="en-US" sz="2400" b="1" i="0" u="none" strike="noStrike" kern="1200" cap="none" normalizeH="0" baseline="0" dirty="0" smtClean="0">
                        <a:ln>
                          <a:noFill/>
                        </a:ln>
                        <a:solidFill>
                          <a:srgbClr val="003300"/>
                        </a:solidFill>
                        <a:effectLst/>
                        <a:latin typeface="+mn-ea"/>
                        <a:ea typeface="+mn-ea"/>
                        <a:cs typeface="+mn-cs"/>
                      </a:endParaRP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dirty="0" smtClean="0">
                        <a:ln>
                          <a:noFill/>
                        </a:ln>
                        <a:solidFill>
                          <a:schemeClr val="accent4">
                            <a:lumMod val="60000"/>
                            <a:lumOff val="40000"/>
                          </a:schemeClr>
                        </a:solidFill>
                        <a:effectLst/>
                        <a:latin typeface="+mn-ea"/>
                        <a:ea typeface="+mn-ea"/>
                        <a:cs typeface="+mn-cs"/>
                      </a:endParaRPr>
                    </a:p>
                  </a:txBody>
                  <a:tcPr marL="91441" marR="91441" marT="45686" marB="45686" anchor="ctr" horzOverflow="overflow"/>
                </a:tc>
              </a:tr>
              <a:tr h="584377">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姓名</a:t>
                      </a: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 </a:t>
                      </a:r>
                      <a:r>
                        <a:rPr kumimoji="0" lang="en-US" altLang="zh-CN" sz="2400" b="1" i="0" u="none" strike="noStrike" kern="1200" cap="none" normalizeH="0" baseline="0" dirty="0" err="1" smtClean="0">
                          <a:ln>
                            <a:noFill/>
                          </a:ln>
                          <a:solidFill>
                            <a:srgbClr val="003300"/>
                          </a:solidFill>
                          <a:effectLst/>
                          <a:latin typeface="+mn-ea"/>
                          <a:ea typeface="+mn-ea"/>
                          <a:cs typeface="+mn-cs"/>
                        </a:rPr>
                        <a:t>len</a:t>
                      </a:r>
                      <a:r>
                        <a:rPr kumimoji="0" lang="en-US" altLang="zh-CN" sz="2400" b="1" i="0" u="none" strike="noStrike" kern="1200" cap="none" normalizeH="0" baseline="0" dirty="0" smtClean="0">
                          <a:ln>
                            <a:noFill/>
                          </a:ln>
                          <a:solidFill>
                            <a:srgbClr val="003300"/>
                          </a:solidFill>
                          <a:effectLst/>
                          <a:latin typeface="+mn-ea"/>
                          <a:ea typeface="+mn-ea"/>
                          <a:cs typeface="+mn-cs"/>
                        </a:rPr>
                        <a:t>(</a:t>
                      </a:r>
                      <a:r>
                        <a:rPr kumimoji="0" lang="zh-CN" altLang="en-US" sz="2400" b="1" i="0" u="none" strike="noStrike" kern="1200" cap="none" normalizeH="0" baseline="0" dirty="0" smtClean="0">
                          <a:ln>
                            <a:noFill/>
                          </a:ln>
                          <a:solidFill>
                            <a:srgbClr val="003300"/>
                          </a:solidFill>
                          <a:effectLst/>
                          <a:latin typeface="+mn-ea"/>
                          <a:ea typeface="+mn-ea"/>
                          <a:cs typeface="+mn-cs"/>
                        </a:rPr>
                        <a:t>姓名</a:t>
                      </a:r>
                      <a:r>
                        <a:rPr kumimoji="0" lang="en-US" altLang="zh-CN" sz="2400" b="1" i="0" u="none" strike="noStrike" kern="1200" cap="none" normalizeH="0" baseline="0" dirty="0" smtClean="0">
                          <a:ln>
                            <a:noFill/>
                          </a:ln>
                          <a:solidFill>
                            <a:srgbClr val="003300"/>
                          </a:solidFill>
                          <a:effectLst/>
                          <a:latin typeface="+mn-ea"/>
                          <a:ea typeface="+mn-ea"/>
                          <a:cs typeface="+mn-cs"/>
                        </a:rPr>
                        <a:t>)&lt;=4</a:t>
                      </a: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dirty="0" smtClean="0">
                        <a:ln>
                          <a:noFill/>
                        </a:ln>
                        <a:solidFill>
                          <a:schemeClr val="accent4">
                            <a:lumMod val="60000"/>
                            <a:lumOff val="40000"/>
                          </a:schemeClr>
                        </a:solidFill>
                        <a:effectLst/>
                        <a:latin typeface="+mn-ea"/>
                        <a:ea typeface="+mn-ea"/>
                        <a:cs typeface="+mn-cs"/>
                      </a:endParaRPr>
                    </a:p>
                  </a:txBody>
                  <a:tcPr marL="91441" marR="91441" marT="45686" marB="45686" anchor="ctr" horzOverflow="overflow"/>
                </a:tc>
              </a:tr>
              <a:tr h="584377">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编号</a:t>
                      </a: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 </a:t>
                      </a:r>
                      <a:r>
                        <a:rPr kumimoji="0" lang="en-US" altLang="zh-CN" sz="2400" b="1" i="0" u="none" strike="noStrike" kern="1200" cap="none" normalizeH="0" baseline="0" dirty="0" smtClean="0">
                          <a:ln>
                            <a:noFill/>
                          </a:ln>
                          <a:solidFill>
                            <a:srgbClr val="003300"/>
                          </a:solidFill>
                          <a:effectLst/>
                          <a:latin typeface="+mn-ea"/>
                          <a:ea typeface="+mn-ea"/>
                          <a:cs typeface="+mn-cs"/>
                        </a:rPr>
                        <a:t>mid(</a:t>
                      </a:r>
                      <a:r>
                        <a:rPr kumimoji="0" lang="zh-CN" altLang="en-US" sz="2400" b="1" i="0" u="none" strike="noStrike" kern="1200" cap="none" normalizeH="0" baseline="0" dirty="0" smtClean="0">
                          <a:ln>
                            <a:noFill/>
                          </a:ln>
                          <a:solidFill>
                            <a:srgbClr val="003300"/>
                          </a:solidFill>
                          <a:effectLst/>
                          <a:latin typeface="+mn-ea"/>
                          <a:ea typeface="+mn-ea"/>
                          <a:cs typeface="+mn-cs"/>
                        </a:rPr>
                        <a:t>编号</a:t>
                      </a:r>
                      <a:r>
                        <a:rPr kumimoji="0" lang="en-US" altLang="zh-CN" sz="2400" b="1" i="0" u="none" strike="noStrike" kern="1200" cap="none" normalizeH="0" baseline="0" dirty="0" smtClean="0">
                          <a:ln>
                            <a:noFill/>
                          </a:ln>
                          <a:solidFill>
                            <a:srgbClr val="003300"/>
                          </a:solidFill>
                          <a:effectLst/>
                          <a:latin typeface="+mn-ea"/>
                          <a:ea typeface="+mn-ea"/>
                          <a:cs typeface="+mn-cs"/>
                        </a:rPr>
                        <a:t>,1,2)="12"</a:t>
                      </a:r>
                    </a:p>
                  </a:txBody>
                  <a:tcPr marL="91441" marR="91441" marT="45686" marB="45686"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dirty="0" smtClean="0">
                        <a:ln>
                          <a:noFill/>
                        </a:ln>
                        <a:solidFill>
                          <a:schemeClr val="accent4">
                            <a:lumMod val="60000"/>
                            <a:lumOff val="40000"/>
                          </a:schemeClr>
                        </a:solidFill>
                        <a:effectLst/>
                        <a:latin typeface="+mn-ea"/>
                        <a:ea typeface="+mn-ea"/>
                        <a:cs typeface="+mn-cs"/>
                      </a:endParaRPr>
                    </a:p>
                  </a:txBody>
                  <a:tcPr marL="91441" marR="91441" marT="45686" marB="45686" anchor="ctr" horzOverflow="overflow"/>
                </a:tc>
              </a:tr>
            </a:tbl>
          </a:graphicData>
        </a:graphic>
      </p:graphicFrame>
      <p:sp>
        <p:nvSpPr>
          <p:cNvPr id="1233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a:t>查询准则示例</a:t>
            </a:r>
          </a:p>
        </p:txBody>
      </p:sp>
      <p:sp>
        <p:nvSpPr>
          <p:cNvPr id="19459" name="Rectangle 3"/>
          <p:cNvSpPr>
            <a:spLocks noGrp="1" noChangeArrowheads="1"/>
          </p:cNvSpPr>
          <p:nvPr>
            <p:ph idx="1"/>
          </p:nvPr>
        </p:nvSpPr>
        <p:spPr>
          <a:xfrm>
            <a:off x="86816" y="951111"/>
            <a:ext cx="8949680" cy="461665"/>
          </a:xfrm>
        </p:spPr>
        <p:txBody>
          <a:bodyPr>
            <a:spAutoFit/>
          </a:bodyPr>
          <a:lstStyle/>
          <a:p>
            <a:pPr marL="0" indent="0" eaLnBrk="1" hangingPunct="1">
              <a:buFont typeface="Wingdings" pitchFamily="2" charset="2"/>
              <a:buNone/>
              <a:tabLst>
                <a:tab pos="539750" algn="l"/>
              </a:tabLst>
              <a:defRPr/>
            </a:pPr>
            <a:r>
              <a:rPr lang="en-US" sz="2400" dirty="0" smtClean="0">
                <a:latin typeface="+mn-ea"/>
              </a:rPr>
              <a:t>1</a:t>
            </a:r>
            <a:r>
              <a:rPr lang="zh-CN" altLang="en-US" sz="2400" dirty="0" smtClean="0">
                <a:latin typeface="+mn-ea"/>
              </a:rPr>
              <a:t>、文本值</a:t>
            </a:r>
          </a:p>
        </p:txBody>
      </p:sp>
      <p:sp>
        <p:nvSpPr>
          <p:cNvPr id="19502" name="Text Box 46"/>
          <p:cNvSpPr txBox="1">
            <a:spLocks noChangeArrowheads="1"/>
          </p:cNvSpPr>
          <p:nvPr/>
        </p:nvSpPr>
        <p:spPr bwMode="auto">
          <a:xfrm>
            <a:off x="5683250" y="2131988"/>
            <a:ext cx="25177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dirty="0">
                <a:solidFill>
                  <a:srgbClr val="FF0000"/>
                </a:solidFill>
                <a:latin typeface="+mn-ea"/>
                <a:ea typeface="+mn-ea"/>
              </a:rPr>
              <a:t>查询职称为“副教授”的记录</a:t>
            </a:r>
          </a:p>
        </p:txBody>
      </p:sp>
      <p:sp>
        <p:nvSpPr>
          <p:cNvPr id="19503" name="Text Box 47"/>
          <p:cNvSpPr txBox="1">
            <a:spLocks noChangeArrowheads="1"/>
          </p:cNvSpPr>
          <p:nvPr/>
        </p:nvSpPr>
        <p:spPr bwMode="auto">
          <a:xfrm>
            <a:off x="5673725" y="2699866"/>
            <a:ext cx="32369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dirty="0">
                <a:solidFill>
                  <a:srgbClr val="FF0000"/>
                </a:solidFill>
                <a:latin typeface="+mn-ea"/>
                <a:ea typeface="+mn-ea"/>
              </a:rPr>
              <a:t>查询院系为“外语”或“会计”的记录</a:t>
            </a:r>
          </a:p>
        </p:txBody>
      </p:sp>
      <p:sp>
        <p:nvSpPr>
          <p:cNvPr id="19504" name="Text Box 48"/>
          <p:cNvSpPr txBox="1">
            <a:spLocks noChangeArrowheads="1"/>
          </p:cNvSpPr>
          <p:nvPr/>
        </p:nvSpPr>
        <p:spPr bwMode="auto">
          <a:xfrm>
            <a:off x="5683250" y="3265041"/>
            <a:ext cx="2967038"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dirty="0">
                <a:solidFill>
                  <a:srgbClr val="FF0000"/>
                </a:solidFill>
                <a:latin typeface="+mn-ea"/>
                <a:ea typeface="+mn-ea"/>
              </a:rPr>
              <a:t>查询课程名中含“计算机” 的记录</a:t>
            </a:r>
          </a:p>
        </p:txBody>
      </p:sp>
      <p:sp>
        <p:nvSpPr>
          <p:cNvPr id="19505" name="Text Box 49"/>
          <p:cNvSpPr txBox="1">
            <a:spLocks noChangeArrowheads="1"/>
          </p:cNvSpPr>
          <p:nvPr/>
        </p:nvSpPr>
        <p:spPr bwMode="auto">
          <a:xfrm>
            <a:off x="5683250" y="3841105"/>
            <a:ext cx="32369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dirty="0">
                <a:solidFill>
                  <a:srgbClr val="FF0000"/>
                </a:solidFill>
                <a:latin typeface="+mn-ea"/>
                <a:ea typeface="+mn-ea"/>
              </a:rPr>
              <a:t>查询院系为“外语”或“会计”的记录</a:t>
            </a:r>
          </a:p>
        </p:txBody>
      </p:sp>
      <p:sp>
        <p:nvSpPr>
          <p:cNvPr id="19506" name="Text Box 50"/>
          <p:cNvSpPr txBox="1">
            <a:spLocks noChangeArrowheads="1"/>
          </p:cNvSpPr>
          <p:nvPr/>
        </p:nvSpPr>
        <p:spPr bwMode="auto">
          <a:xfrm>
            <a:off x="5683250" y="4437112"/>
            <a:ext cx="20701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a:solidFill>
                  <a:srgbClr val="FF0000"/>
                </a:solidFill>
                <a:latin typeface="+mn-ea"/>
                <a:ea typeface="+mn-ea"/>
              </a:rPr>
              <a:t>查询不姓 “王”的记录</a:t>
            </a:r>
          </a:p>
        </p:txBody>
      </p:sp>
      <p:sp>
        <p:nvSpPr>
          <p:cNvPr id="19507" name="Text Box 51"/>
          <p:cNvSpPr txBox="1">
            <a:spLocks noChangeArrowheads="1"/>
          </p:cNvSpPr>
          <p:nvPr/>
        </p:nvSpPr>
        <p:spPr bwMode="auto">
          <a:xfrm>
            <a:off x="5683250" y="4993233"/>
            <a:ext cx="1800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dirty="0">
                <a:solidFill>
                  <a:srgbClr val="FF0000"/>
                </a:solidFill>
                <a:latin typeface="+mn-ea"/>
                <a:ea typeface="+mn-ea"/>
              </a:rPr>
              <a:t>查询姓“张”的记录</a:t>
            </a:r>
          </a:p>
        </p:txBody>
      </p:sp>
      <p:sp>
        <p:nvSpPr>
          <p:cNvPr id="19508" name="Text Box 52"/>
          <p:cNvSpPr txBox="1">
            <a:spLocks noChangeArrowheads="1"/>
          </p:cNvSpPr>
          <p:nvPr/>
        </p:nvSpPr>
        <p:spPr bwMode="auto">
          <a:xfrm>
            <a:off x="5683250" y="5569297"/>
            <a:ext cx="27876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a:solidFill>
                  <a:srgbClr val="FF0000"/>
                </a:solidFill>
                <a:latin typeface="+mn-ea"/>
                <a:ea typeface="+mn-ea"/>
              </a:rPr>
              <a:t>查询名字小于或等于</a:t>
            </a:r>
            <a:r>
              <a:rPr lang="en-US" altLang="zh-CN" sz="1400" b="1">
                <a:solidFill>
                  <a:srgbClr val="FF0000"/>
                </a:solidFill>
                <a:latin typeface="+mn-ea"/>
                <a:ea typeface="+mn-ea"/>
              </a:rPr>
              <a:t>4</a:t>
            </a:r>
            <a:r>
              <a:rPr lang="zh-CN" altLang="en-US" sz="1400" b="1">
                <a:solidFill>
                  <a:srgbClr val="FF0000"/>
                </a:solidFill>
                <a:latin typeface="+mn-ea"/>
                <a:ea typeface="+mn-ea"/>
              </a:rPr>
              <a:t>个字的记录</a:t>
            </a:r>
          </a:p>
        </p:txBody>
      </p:sp>
      <p:sp>
        <p:nvSpPr>
          <p:cNvPr id="19509" name="Text Box 53"/>
          <p:cNvSpPr txBox="1">
            <a:spLocks noChangeArrowheads="1"/>
          </p:cNvSpPr>
          <p:nvPr/>
        </p:nvSpPr>
        <p:spPr bwMode="auto">
          <a:xfrm>
            <a:off x="5678488" y="6145361"/>
            <a:ext cx="287813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dirty="0">
                <a:solidFill>
                  <a:srgbClr val="FF0000"/>
                </a:solidFill>
                <a:latin typeface="+mn-ea"/>
                <a:ea typeface="+mn-ea"/>
              </a:rPr>
              <a:t>查询编号的前</a:t>
            </a:r>
            <a:r>
              <a:rPr lang="en-US" altLang="zh-CN" sz="1400" b="1" dirty="0">
                <a:solidFill>
                  <a:srgbClr val="FF0000"/>
                </a:solidFill>
                <a:latin typeface="+mn-ea"/>
                <a:ea typeface="+mn-ea"/>
              </a:rPr>
              <a:t>2</a:t>
            </a:r>
            <a:r>
              <a:rPr lang="zh-CN" altLang="en-US" sz="1400" b="1" dirty="0">
                <a:solidFill>
                  <a:srgbClr val="FF0000"/>
                </a:solidFill>
                <a:latin typeface="+mn-ea"/>
                <a:ea typeface="+mn-ea"/>
              </a:rPr>
              <a:t>位为 “</a:t>
            </a:r>
            <a:r>
              <a:rPr lang="en-US" altLang="zh-CN" sz="1400" b="1" dirty="0">
                <a:solidFill>
                  <a:srgbClr val="FF0000"/>
                </a:solidFill>
                <a:latin typeface="+mn-ea"/>
                <a:ea typeface="+mn-ea"/>
              </a:rPr>
              <a:t>12”</a:t>
            </a:r>
            <a:r>
              <a:rPr lang="zh-CN" altLang="en-US" sz="1400" b="1" dirty="0">
                <a:solidFill>
                  <a:srgbClr val="FF0000"/>
                </a:solidFill>
                <a:latin typeface="+mn-ea"/>
                <a:ea typeface="+mn-ea"/>
              </a:rPr>
              <a:t>的记录</a:t>
            </a:r>
          </a:p>
        </p:txBody>
      </p:sp>
    </p:spTree>
    <p:extLst>
      <p:ext uri="{BB962C8B-B14F-4D97-AF65-F5344CB8AC3E}">
        <p14:creationId xmlns:p14="http://schemas.microsoft.com/office/powerpoint/2010/main" val="28819151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502"/>
                                        </p:tgtEl>
                                        <p:attrNameLst>
                                          <p:attrName>style.visibility</p:attrName>
                                        </p:attrNameLst>
                                      </p:cBhvr>
                                      <p:to>
                                        <p:strVal val="visible"/>
                                      </p:to>
                                    </p:set>
                                    <p:animEffect transition="in" filter="blinds(horizontal)">
                                      <p:cBhvr>
                                        <p:cTn id="7" dur="500"/>
                                        <p:tgtEl>
                                          <p:spTgt spid="19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503"/>
                                        </p:tgtEl>
                                        <p:attrNameLst>
                                          <p:attrName>style.visibility</p:attrName>
                                        </p:attrNameLst>
                                      </p:cBhvr>
                                      <p:to>
                                        <p:strVal val="visible"/>
                                      </p:to>
                                    </p:set>
                                    <p:animEffect transition="in" filter="blinds(horizontal)">
                                      <p:cBhvr>
                                        <p:cTn id="12" dur="500"/>
                                        <p:tgtEl>
                                          <p:spTgt spid="195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504"/>
                                        </p:tgtEl>
                                        <p:attrNameLst>
                                          <p:attrName>style.visibility</p:attrName>
                                        </p:attrNameLst>
                                      </p:cBhvr>
                                      <p:to>
                                        <p:strVal val="visible"/>
                                      </p:to>
                                    </p:set>
                                    <p:animEffect transition="in" filter="blinds(horizontal)">
                                      <p:cBhvr>
                                        <p:cTn id="17" dur="500"/>
                                        <p:tgtEl>
                                          <p:spTgt spid="195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505"/>
                                        </p:tgtEl>
                                        <p:attrNameLst>
                                          <p:attrName>style.visibility</p:attrName>
                                        </p:attrNameLst>
                                      </p:cBhvr>
                                      <p:to>
                                        <p:strVal val="visible"/>
                                      </p:to>
                                    </p:set>
                                    <p:animEffect transition="in" filter="blinds(horizontal)">
                                      <p:cBhvr>
                                        <p:cTn id="22" dur="500"/>
                                        <p:tgtEl>
                                          <p:spTgt spid="195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506"/>
                                        </p:tgtEl>
                                        <p:attrNameLst>
                                          <p:attrName>style.visibility</p:attrName>
                                        </p:attrNameLst>
                                      </p:cBhvr>
                                      <p:to>
                                        <p:strVal val="visible"/>
                                      </p:to>
                                    </p:set>
                                    <p:animEffect transition="in" filter="blinds(horizontal)">
                                      <p:cBhvr>
                                        <p:cTn id="27" dur="500"/>
                                        <p:tgtEl>
                                          <p:spTgt spid="195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507"/>
                                        </p:tgtEl>
                                        <p:attrNameLst>
                                          <p:attrName>style.visibility</p:attrName>
                                        </p:attrNameLst>
                                      </p:cBhvr>
                                      <p:to>
                                        <p:strVal val="visible"/>
                                      </p:to>
                                    </p:set>
                                    <p:animEffect transition="in" filter="blinds(horizontal)">
                                      <p:cBhvr>
                                        <p:cTn id="32" dur="500"/>
                                        <p:tgtEl>
                                          <p:spTgt spid="195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508"/>
                                        </p:tgtEl>
                                        <p:attrNameLst>
                                          <p:attrName>style.visibility</p:attrName>
                                        </p:attrNameLst>
                                      </p:cBhvr>
                                      <p:to>
                                        <p:strVal val="visible"/>
                                      </p:to>
                                    </p:set>
                                    <p:animEffect transition="in" filter="blinds(horizontal)">
                                      <p:cBhvr>
                                        <p:cTn id="37" dur="500"/>
                                        <p:tgtEl>
                                          <p:spTgt spid="195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509"/>
                                        </p:tgtEl>
                                        <p:attrNameLst>
                                          <p:attrName>style.visibility</p:attrName>
                                        </p:attrNameLst>
                                      </p:cBhvr>
                                      <p:to>
                                        <p:strVal val="visible"/>
                                      </p:to>
                                    </p:set>
                                    <p:animEffect transition="in" filter="blinds(horizontal)">
                                      <p:cBhvr>
                                        <p:cTn id="42" dur="500"/>
                                        <p:tgtEl>
                                          <p:spTgt spid="19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2" grpId="0" autoUpdateAnimBg="0"/>
      <p:bldP spid="19503" grpId="0" autoUpdateAnimBg="0"/>
      <p:bldP spid="19504" grpId="0" autoUpdateAnimBg="0"/>
      <p:bldP spid="19505" grpId="0" autoUpdateAnimBg="0"/>
      <p:bldP spid="19506" grpId="0" autoUpdateAnimBg="0"/>
      <p:bldP spid="19507" grpId="0" autoUpdateAnimBg="0"/>
      <p:bldP spid="19508" grpId="0" autoUpdateAnimBg="0"/>
      <p:bldP spid="1950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nvPr>
        </p:nvGraphicFramePr>
        <p:xfrm>
          <a:off x="0" y="1412776"/>
          <a:ext cx="9144000" cy="4565104"/>
        </p:xfrm>
        <a:graphic>
          <a:graphicData uri="http://schemas.openxmlformats.org/drawingml/2006/table">
            <a:tbl>
              <a:tblPr firstRow="1" bandRow="1">
                <a:tableStyleId>{5C22544A-7EE6-4342-B048-85BDC9FD1C3A}</a:tableStyleId>
              </a:tblPr>
              <a:tblGrid>
                <a:gridCol w="1763688"/>
                <a:gridCol w="4104456"/>
                <a:gridCol w="3275856"/>
              </a:tblGrid>
              <a:tr h="616906">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0" i="0" u="none" strike="noStrike" kern="1200" cap="none" normalizeH="0" baseline="0" dirty="0" smtClean="0">
                          <a:ln>
                            <a:noFill/>
                          </a:ln>
                          <a:solidFill>
                            <a:schemeClr val="bg1"/>
                          </a:solidFill>
                          <a:effectLst/>
                          <a:latin typeface="+mn-ea"/>
                          <a:ea typeface="+mn-ea"/>
                          <a:cs typeface="+mn-cs"/>
                        </a:rPr>
                        <a:t>字段名</a:t>
                      </a: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0" i="0" u="none" strike="noStrike" kern="1200" cap="none" normalizeH="0" baseline="0" dirty="0" smtClean="0">
                          <a:ln>
                            <a:noFill/>
                          </a:ln>
                          <a:solidFill>
                            <a:schemeClr val="bg1"/>
                          </a:solidFill>
                          <a:effectLst/>
                          <a:latin typeface="+mn-ea"/>
                          <a:ea typeface="+mn-ea"/>
                          <a:cs typeface="+mn-cs"/>
                        </a:rPr>
                        <a:t>准 则</a:t>
                      </a:r>
                    </a:p>
                  </a:txBody>
                  <a:tcPr marL="91442" marR="91442" anchor="ctr" horzOverflow="overflow"/>
                </a:tc>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0" i="0" u="none" strike="noStrike" kern="1200" cap="none" normalizeH="0" baseline="0" dirty="0" smtClean="0">
                          <a:ln>
                            <a:noFill/>
                          </a:ln>
                          <a:solidFill>
                            <a:schemeClr val="bg1"/>
                          </a:solidFill>
                          <a:effectLst/>
                          <a:latin typeface="+mn-ea"/>
                          <a:ea typeface="+mn-ea"/>
                          <a:cs typeface="+mn-cs"/>
                        </a:rPr>
                        <a:t>功能</a:t>
                      </a:r>
                    </a:p>
                  </a:txBody>
                  <a:tcPr marL="91442" marR="91442" anchor="ctr" horzOverflow="overflow"/>
                </a:tc>
              </a:tr>
              <a:tr h="1110431">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工作时间</a:t>
                      </a:r>
                    </a:p>
                  </a:txBody>
                  <a:tcPr marL="91442" marR="91442"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2400" b="1" i="0" u="none" strike="noStrike" kern="1200" cap="none" normalizeH="0" baseline="0" dirty="0" smtClean="0">
                          <a:ln>
                            <a:noFill/>
                          </a:ln>
                          <a:solidFill>
                            <a:srgbClr val="003300"/>
                          </a:solidFill>
                          <a:effectLst/>
                          <a:latin typeface="+mn-ea"/>
                          <a:ea typeface="+mn-ea"/>
                          <a:cs typeface="+mn-cs"/>
                        </a:rPr>
                        <a:t>between  #1995-01-01# </a:t>
                      </a:r>
                    </a:p>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2400" b="1" i="0" u="none" strike="noStrike" kern="1200" cap="none" normalizeH="0" baseline="0" dirty="0" smtClean="0">
                          <a:ln>
                            <a:noFill/>
                          </a:ln>
                          <a:solidFill>
                            <a:srgbClr val="003300"/>
                          </a:solidFill>
                          <a:effectLst/>
                          <a:latin typeface="+mn-ea"/>
                          <a:ea typeface="+mn-ea"/>
                          <a:cs typeface="+mn-cs"/>
                        </a:rPr>
                        <a:t>and  #1995-12-31#</a:t>
                      </a:r>
                    </a:p>
                  </a:txBody>
                  <a:tcPr marL="91442" marR="9144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smtClean="0">
                        <a:ln>
                          <a:noFill/>
                        </a:ln>
                        <a:solidFill>
                          <a:schemeClr val="accent4">
                            <a:lumMod val="60000"/>
                            <a:lumOff val="40000"/>
                          </a:schemeClr>
                        </a:solidFill>
                        <a:effectLst/>
                        <a:latin typeface="+mn-ea"/>
                        <a:ea typeface="+mn-ea"/>
                        <a:cs typeface="+mn-cs"/>
                      </a:endParaRPr>
                    </a:p>
                  </a:txBody>
                  <a:tcPr marL="91442" marR="91442" anchor="ctr" horzOverflow="overflow"/>
                </a:tc>
              </a:tr>
              <a:tr h="616906">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工作时间</a:t>
                      </a:r>
                    </a:p>
                  </a:txBody>
                  <a:tcPr marL="91442" marR="91442"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2400" b="1" i="0" u="none" strike="noStrike" kern="1200" cap="none" normalizeH="0" baseline="0" dirty="0" smtClean="0">
                          <a:ln>
                            <a:noFill/>
                          </a:ln>
                          <a:solidFill>
                            <a:srgbClr val="003300"/>
                          </a:solidFill>
                          <a:effectLst/>
                          <a:latin typeface="+mn-ea"/>
                          <a:ea typeface="+mn-ea"/>
                          <a:cs typeface="+mn-cs"/>
                        </a:rPr>
                        <a:t>&lt; date( )-15</a:t>
                      </a:r>
                    </a:p>
                  </a:txBody>
                  <a:tcPr marL="91442" marR="9144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smtClean="0">
                        <a:ln>
                          <a:noFill/>
                        </a:ln>
                        <a:solidFill>
                          <a:schemeClr val="accent4">
                            <a:lumMod val="60000"/>
                            <a:lumOff val="40000"/>
                          </a:schemeClr>
                        </a:solidFill>
                        <a:effectLst/>
                        <a:latin typeface="+mn-ea"/>
                        <a:ea typeface="+mn-ea"/>
                        <a:cs typeface="+mn-cs"/>
                      </a:endParaRPr>
                    </a:p>
                  </a:txBody>
                  <a:tcPr marL="91442" marR="91442" anchor="ctr" horzOverflow="overflow"/>
                </a:tc>
              </a:tr>
              <a:tr h="616906">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smtClean="0">
                          <a:ln>
                            <a:noFill/>
                          </a:ln>
                          <a:solidFill>
                            <a:srgbClr val="003300"/>
                          </a:solidFill>
                          <a:effectLst/>
                          <a:latin typeface="+mn-ea"/>
                          <a:ea typeface="+mn-ea"/>
                          <a:cs typeface="+mn-cs"/>
                        </a:rPr>
                        <a:t>出生日期</a:t>
                      </a:r>
                    </a:p>
                  </a:txBody>
                  <a:tcPr marL="91442" marR="91442"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2400" b="1" i="0" u="none" strike="noStrike" kern="1200" cap="none" normalizeH="0" baseline="0" dirty="0" smtClean="0">
                          <a:ln>
                            <a:noFill/>
                          </a:ln>
                          <a:solidFill>
                            <a:srgbClr val="003300"/>
                          </a:solidFill>
                          <a:effectLst/>
                          <a:latin typeface="+mn-ea"/>
                          <a:ea typeface="+mn-ea"/>
                          <a:cs typeface="+mn-cs"/>
                        </a:rPr>
                        <a:t>weekday(</a:t>
                      </a:r>
                      <a:r>
                        <a:rPr kumimoji="0" lang="zh-CN" altLang="en-US" sz="2400" b="1" i="0" u="none" strike="noStrike" kern="1200" cap="none" normalizeH="0" baseline="0" dirty="0" smtClean="0">
                          <a:ln>
                            <a:noFill/>
                          </a:ln>
                          <a:solidFill>
                            <a:srgbClr val="003300"/>
                          </a:solidFill>
                          <a:effectLst/>
                          <a:latin typeface="+mn-ea"/>
                          <a:ea typeface="+mn-ea"/>
                          <a:cs typeface="+mn-cs"/>
                        </a:rPr>
                        <a:t>出生日期</a:t>
                      </a:r>
                      <a:r>
                        <a:rPr kumimoji="0" lang="en-US" altLang="zh-CN" sz="2400" b="1" i="0" u="none" strike="noStrike" kern="1200" cap="none" normalizeH="0" baseline="0" dirty="0" smtClean="0">
                          <a:ln>
                            <a:noFill/>
                          </a:ln>
                          <a:solidFill>
                            <a:srgbClr val="003300"/>
                          </a:solidFill>
                          <a:effectLst/>
                          <a:latin typeface="+mn-ea"/>
                          <a:ea typeface="+mn-ea"/>
                          <a:cs typeface="+mn-cs"/>
                        </a:rPr>
                        <a:t>)=7</a:t>
                      </a:r>
                    </a:p>
                  </a:txBody>
                  <a:tcPr marL="91442" marR="9144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smtClean="0">
                        <a:ln>
                          <a:noFill/>
                        </a:ln>
                        <a:solidFill>
                          <a:schemeClr val="accent4">
                            <a:lumMod val="60000"/>
                            <a:lumOff val="40000"/>
                          </a:schemeClr>
                        </a:solidFill>
                        <a:effectLst/>
                        <a:latin typeface="+mn-ea"/>
                        <a:ea typeface="+mn-ea"/>
                        <a:cs typeface="+mn-cs"/>
                      </a:endParaRPr>
                    </a:p>
                  </a:txBody>
                  <a:tcPr marL="91442" marR="91442" anchor="ctr" horzOverflow="overflow"/>
                </a:tc>
              </a:tr>
              <a:tr h="1603955">
                <a:tc>
                  <a:txBody>
                    <a:bodyPr/>
                    <a:lstStyle/>
                    <a:p>
                      <a:pPr marL="0" marR="0" lvl="0" indent="0" algn="ctr"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zh-CN" altLang="en-US" sz="2400" b="1" i="0" u="none" strike="noStrike" kern="1200" cap="none" normalizeH="0" baseline="0" dirty="0" smtClean="0">
                          <a:ln>
                            <a:noFill/>
                          </a:ln>
                          <a:solidFill>
                            <a:srgbClr val="003300"/>
                          </a:solidFill>
                          <a:effectLst/>
                          <a:latin typeface="+mn-ea"/>
                          <a:ea typeface="+mn-ea"/>
                          <a:cs typeface="+mn-cs"/>
                        </a:rPr>
                        <a:t>出生日期</a:t>
                      </a:r>
                    </a:p>
                  </a:txBody>
                  <a:tcPr marL="91442" marR="91442" anchor="ctr" horzOverflow="overflow"/>
                </a:tc>
                <a:tc>
                  <a:txBody>
                    <a:bodyPr/>
                    <a:lstStyle/>
                    <a:p>
                      <a:pPr marL="0" marR="0" lvl="0" indent="0" algn="l" defTabSz="914400" rtl="0" eaLnBrk="1" fontAlgn="base" latinLnBrk="0" hangingPunct="1">
                        <a:lnSpc>
                          <a:spcPct val="100000"/>
                        </a:lnSpc>
                        <a:spcBef>
                          <a:spcPct val="0"/>
                        </a:spcBef>
                        <a:spcAft>
                          <a:spcPct val="0"/>
                        </a:spcAft>
                        <a:buClr>
                          <a:schemeClr val="accent1"/>
                        </a:buClr>
                        <a:buSzTx/>
                        <a:buFont typeface="Wingdings" pitchFamily="2" charset="2"/>
                        <a:buNone/>
                        <a:tabLst/>
                      </a:pPr>
                      <a:r>
                        <a:rPr kumimoji="0" lang="en-US" altLang="zh-CN" sz="2400" b="1" i="0" u="none" strike="noStrike" kern="1200" cap="none" normalizeH="0" baseline="0" dirty="0" smtClean="0">
                          <a:ln>
                            <a:noFill/>
                          </a:ln>
                          <a:solidFill>
                            <a:srgbClr val="003300"/>
                          </a:solidFill>
                          <a:effectLst/>
                          <a:latin typeface="+mn-ea"/>
                          <a:ea typeface="+mn-ea"/>
                          <a:cs typeface="+mn-cs"/>
                        </a:rPr>
                        <a:t>year(</a:t>
                      </a:r>
                      <a:r>
                        <a:rPr kumimoji="0" lang="zh-CN" altLang="en-US" sz="2400" b="1" i="0" u="none" strike="noStrike" kern="1200" cap="none" normalizeH="0" baseline="0" dirty="0" smtClean="0">
                          <a:ln>
                            <a:noFill/>
                          </a:ln>
                          <a:solidFill>
                            <a:srgbClr val="003300"/>
                          </a:solidFill>
                          <a:effectLst/>
                          <a:latin typeface="+mn-ea"/>
                          <a:ea typeface="+mn-ea"/>
                          <a:cs typeface="+mn-cs"/>
                        </a:rPr>
                        <a:t>出生日期</a:t>
                      </a:r>
                      <a:r>
                        <a:rPr kumimoji="0" lang="en-US" altLang="zh-CN" sz="2400" b="1" i="0" u="none" strike="noStrike" kern="1200" cap="none" normalizeH="0" baseline="0" dirty="0" smtClean="0">
                          <a:ln>
                            <a:noFill/>
                          </a:ln>
                          <a:solidFill>
                            <a:srgbClr val="003300"/>
                          </a:solidFill>
                          <a:effectLst/>
                          <a:latin typeface="+mn-ea"/>
                          <a:ea typeface="+mn-ea"/>
                          <a:cs typeface="+mn-cs"/>
                        </a:rPr>
                        <a:t>) = year(date( ))  And  month(</a:t>
                      </a:r>
                      <a:r>
                        <a:rPr kumimoji="0" lang="zh-CN" altLang="en-US" sz="2400" b="1" i="0" u="none" strike="noStrike" kern="1200" cap="none" normalizeH="0" baseline="0" dirty="0" smtClean="0">
                          <a:ln>
                            <a:noFill/>
                          </a:ln>
                          <a:solidFill>
                            <a:srgbClr val="003300"/>
                          </a:solidFill>
                          <a:effectLst/>
                          <a:latin typeface="+mn-ea"/>
                          <a:ea typeface="+mn-ea"/>
                          <a:cs typeface="+mn-cs"/>
                        </a:rPr>
                        <a:t>出生日期</a:t>
                      </a:r>
                      <a:r>
                        <a:rPr kumimoji="0" lang="en-US" altLang="zh-CN" sz="2400" b="1" i="0" u="none" strike="noStrike" kern="1200" cap="none" normalizeH="0" baseline="0" dirty="0" smtClean="0">
                          <a:ln>
                            <a:noFill/>
                          </a:ln>
                          <a:solidFill>
                            <a:srgbClr val="003300"/>
                          </a:solidFill>
                          <a:effectLst/>
                          <a:latin typeface="+mn-ea"/>
                          <a:ea typeface="+mn-ea"/>
                          <a:cs typeface="+mn-cs"/>
                        </a:rPr>
                        <a:t>) = 4</a:t>
                      </a:r>
                    </a:p>
                  </a:txBody>
                  <a:tcPr marL="91442" marR="91442" anchor="ctr"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en-US" sz="2400" b="1" i="0" u="none" strike="noStrike" kern="1200" cap="none" normalizeH="0" baseline="0" dirty="0" smtClean="0">
                        <a:ln>
                          <a:noFill/>
                        </a:ln>
                        <a:solidFill>
                          <a:schemeClr val="accent4">
                            <a:lumMod val="60000"/>
                            <a:lumOff val="40000"/>
                          </a:schemeClr>
                        </a:solidFill>
                        <a:effectLst/>
                        <a:latin typeface="+mn-ea"/>
                        <a:ea typeface="+mn-ea"/>
                        <a:cs typeface="+mn-cs"/>
                      </a:endParaRPr>
                    </a:p>
                  </a:txBody>
                  <a:tcPr marL="91442" marR="91442" anchor="ctr" horzOverflow="overflow"/>
                </a:tc>
              </a:tr>
            </a:tbl>
          </a:graphicData>
        </a:graphic>
      </p:graphicFrame>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
        <p:nvSpPr>
          <p:cNvPr id="20482" name="Rectangle 2"/>
          <p:cNvSpPr>
            <a:spLocks noGrp="1" noChangeArrowheads="1"/>
          </p:cNvSpPr>
          <p:nvPr>
            <p:ph idx="1"/>
          </p:nvPr>
        </p:nvSpPr>
        <p:spPr>
          <a:xfrm>
            <a:off x="86816" y="951111"/>
            <a:ext cx="8949680"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eaLnBrk="1" hangingPunct="1">
              <a:buFont typeface="Wingdings" pitchFamily="2" charset="2"/>
              <a:buNone/>
              <a:tabLst>
                <a:tab pos="539750" algn="l"/>
              </a:tabLst>
            </a:pPr>
            <a:r>
              <a:rPr lang="en-US" sz="2400" dirty="0">
                <a:latin typeface="+mn-ea"/>
              </a:rPr>
              <a:t>2</a:t>
            </a:r>
            <a:r>
              <a:rPr lang="zh-CN" altLang="en-US" sz="2400" dirty="0">
                <a:latin typeface="+mn-ea"/>
              </a:rPr>
              <a:t>、日期值</a:t>
            </a:r>
          </a:p>
        </p:txBody>
      </p:sp>
      <p:sp>
        <p:nvSpPr>
          <p:cNvPr id="20509" name="Text Box 29"/>
          <p:cNvSpPr txBox="1">
            <a:spLocks noChangeArrowheads="1"/>
          </p:cNvSpPr>
          <p:nvPr/>
        </p:nvSpPr>
        <p:spPr bwMode="auto">
          <a:xfrm>
            <a:off x="6127750" y="2564904"/>
            <a:ext cx="242887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dirty="0">
                <a:solidFill>
                  <a:srgbClr val="FF0000"/>
                </a:solidFill>
                <a:latin typeface="+mn-ea"/>
                <a:ea typeface="+mn-ea"/>
              </a:rPr>
              <a:t>查询工作时间在 </a:t>
            </a:r>
            <a:r>
              <a:rPr lang="en-US" altLang="zh-CN" sz="1400" b="1" dirty="0">
                <a:solidFill>
                  <a:srgbClr val="FF0000"/>
                </a:solidFill>
                <a:latin typeface="+mn-ea"/>
                <a:ea typeface="+mn-ea"/>
              </a:rPr>
              <a:t>95</a:t>
            </a:r>
            <a:r>
              <a:rPr lang="zh-CN" altLang="en-US" sz="1400" b="1" dirty="0">
                <a:solidFill>
                  <a:srgbClr val="FF0000"/>
                </a:solidFill>
                <a:latin typeface="+mn-ea"/>
                <a:ea typeface="+mn-ea"/>
              </a:rPr>
              <a:t>年的记录</a:t>
            </a:r>
          </a:p>
        </p:txBody>
      </p:sp>
      <p:sp>
        <p:nvSpPr>
          <p:cNvPr id="20510" name="Text Box 30"/>
          <p:cNvSpPr txBox="1">
            <a:spLocks noChangeArrowheads="1"/>
          </p:cNvSpPr>
          <p:nvPr/>
        </p:nvSpPr>
        <p:spPr bwMode="auto">
          <a:xfrm>
            <a:off x="6127750" y="3429000"/>
            <a:ext cx="269716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dirty="0">
                <a:solidFill>
                  <a:srgbClr val="FF0000"/>
                </a:solidFill>
                <a:latin typeface="+mn-ea"/>
                <a:ea typeface="+mn-ea"/>
              </a:rPr>
              <a:t>查询工作时间在</a:t>
            </a:r>
            <a:r>
              <a:rPr lang="en-US" altLang="zh-CN" sz="1400" b="1" dirty="0">
                <a:solidFill>
                  <a:srgbClr val="FF0000"/>
                </a:solidFill>
                <a:latin typeface="+mn-ea"/>
                <a:ea typeface="+mn-ea"/>
              </a:rPr>
              <a:t>15</a:t>
            </a:r>
            <a:r>
              <a:rPr lang="zh-CN" altLang="en-US" sz="1400" b="1" dirty="0">
                <a:solidFill>
                  <a:srgbClr val="FF0000"/>
                </a:solidFill>
                <a:latin typeface="+mn-ea"/>
                <a:ea typeface="+mn-ea"/>
              </a:rPr>
              <a:t>天以上的记录</a:t>
            </a:r>
          </a:p>
        </p:txBody>
      </p:sp>
      <p:sp>
        <p:nvSpPr>
          <p:cNvPr id="20511" name="Text Box 31"/>
          <p:cNvSpPr txBox="1">
            <a:spLocks noChangeArrowheads="1"/>
          </p:cNvSpPr>
          <p:nvPr/>
        </p:nvSpPr>
        <p:spPr bwMode="auto">
          <a:xfrm>
            <a:off x="6127750" y="4099793"/>
            <a:ext cx="19796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a:solidFill>
                  <a:srgbClr val="FF0000"/>
                </a:solidFill>
                <a:latin typeface="+mn-ea"/>
                <a:ea typeface="+mn-ea"/>
              </a:rPr>
              <a:t>查询星期六出生的记录</a:t>
            </a:r>
          </a:p>
        </p:txBody>
      </p:sp>
      <p:sp>
        <p:nvSpPr>
          <p:cNvPr id="20512" name="Text Box 32"/>
          <p:cNvSpPr txBox="1">
            <a:spLocks noChangeArrowheads="1"/>
          </p:cNvSpPr>
          <p:nvPr/>
        </p:nvSpPr>
        <p:spPr bwMode="auto">
          <a:xfrm>
            <a:off x="6127750" y="5137249"/>
            <a:ext cx="27876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400" b="1">
                <a:solidFill>
                  <a:srgbClr val="FF0000"/>
                </a:solidFill>
                <a:latin typeface="+mn-ea"/>
                <a:ea typeface="+mn-ea"/>
              </a:rPr>
              <a:t>查询出生日期为今年</a:t>
            </a:r>
            <a:r>
              <a:rPr lang="en-US" altLang="zh-CN" sz="1400" b="1">
                <a:solidFill>
                  <a:srgbClr val="FF0000"/>
                </a:solidFill>
                <a:latin typeface="+mn-ea"/>
                <a:ea typeface="+mn-ea"/>
              </a:rPr>
              <a:t>4</a:t>
            </a:r>
            <a:r>
              <a:rPr lang="zh-CN" altLang="en-US" sz="1400" b="1">
                <a:solidFill>
                  <a:srgbClr val="FF0000"/>
                </a:solidFill>
                <a:latin typeface="+mn-ea"/>
                <a:ea typeface="+mn-ea"/>
              </a:rPr>
              <a:t>月份的记录</a:t>
            </a:r>
          </a:p>
        </p:txBody>
      </p:sp>
    </p:spTree>
    <p:extLst>
      <p:ext uri="{BB962C8B-B14F-4D97-AF65-F5344CB8AC3E}">
        <p14:creationId xmlns:p14="http://schemas.microsoft.com/office/powerpoint/2010/main" val="39603635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09"/>
                                        </p:tgtEl>
                                        <p:attrNameLst>
                                          <p:attrName>style.visibility</p:attrName>
                                        </p:attrNameLst>
                                      </p:cBhvr>
                                      <p:to>
                                        <p:strVal val="visible"/>
                                      </p:to>
                                    </p:set>
                                    <p:animEffect transition="in" filter="blinds(horizontal)">
                                      <p:cBhvr>
                                        <p:cTn id="7" dur="500"/>
                                        <p:tgtEl>
                                          <p:spTgt spid="20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510"/>
                                        </p:tgtEl>
                                        <p:attrNameLst>
                                          <p:attrName>style.visibility</p:attrName>
                                        </p:attrNameLst>
                                      </p:cBhvr>
                                      <p:to>
                                        <p:strVal val="visible"/>
                                      </p:to>
                                    </p:set>
                                    <p:animEffect transition="in" filter="blinds(horizontal)">
                                      <p:cBhvr>
                                        <p:cTn id="12" dur="500"/>
                                        <p:tgtEl>
                                          <p:spTgt spid="20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511"/>
                                        </p:tgtEl>
                                        <p:attrNameLst>
                                          <p:attrName>style.visibility</p:attrName>
                                        </p:attrNameLst>
                                      </p:cBhvr>
                                      <p:to>
                                        <p:strVal val="visible"/>
                                      </p:to>
                                    </p:set>
                                    <p:animEffect transition="in" filter="blinds(horizontal)">
                                      <p:cBhvr>
                                        <p:cTn id="17" dur="500"/>
                                        <p:tgtEl>
                                          <p:spTgt spid="20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512"/>
                                        </p:tgtEl>
                                        <p:attrNameLst>
                                          <p:attrName>style.visibility</p:attrName>
                                        </p:attrNameLst>
                                      </p:cBhvr>
                                      <p:to>
                                        <p:strVal val="visible"/>
                                      </p:to>
                                    </p:set>
                                    <p:animEffect transition="in" filter="blinds(horizontal)">
                                      <p:cBhvr>
                                        <p:cTn id="22" dur="500"/>
                                        <p:tgtEl>
                                          <p:spTgt spid="20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9" grpId="0" autoUpdateAnimBg="0"/>
      <p:bldP spid="20510" grpId="0" autoUpdateAnimBg="0"/>
      <p:bldP spid="20511" grpId="0" autoUpdateAnimBg="0"/>
      <p:bldP spid="2051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三、数据查询语言</a:t>
            </a:r>
          </a:p>
        </p:txBody>
      </p:sp>
      <p:graphicFrame>
        <p:nvGraphicFramePr>
          <p:cNvPr id="4" name="内容占位符 3"/>
          <p:cNvGraphicFramePr>
            <a:graphicFrameLocks noGrp="1"/>
          </p:cNvGraphicFramePr>
          <p:nvPr>
            <p:ph idx="1"/>
            <p:extLst/>
          </p:nvPr>
        </p:nvGraphicFramePr>
        <p:xfrm>
          <a:off x="86816" y="980728"/>
          <a:ext cx="8949680" cy="324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4630275"/>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86816" y="980728"/>
            <a:ext cx="8949680" cy="3077766"/>
          </a:xfrm>
        </p:spPr>
        <p:txBody>
          <a:bodyPr>
            <a:spAutoFit/>
          </a:bodyPr>
          <a:lstStyle/>
          <a:p>
            <a:pPr algn="just" eaLnBrk="1" hangingPunct="1">
              <a:spcBef>
                <a:spcPts val="600"/>
              </a:spcBef>
              <a:spcAft>
                <a:spcPts val="600"/>
              </a:spcAft>
              <a:buFont typeface="Wingdings" pitchFamily="2" charset="2"/>
              <a:buNone/>
            </a:pPr>
            <a:r>
              <a:rPr lang="en-US" altLang="zh-CN" sz="2400" dirty="0" smtClean="0">
                <a:latin typeface="+mn-ea"/>
              </a:rPr>
              <a:t>【</a:t>
            </a:r>
            <a:r>
              <a:rPr lang="zh-CN" altLang="en-US" sz="2400" dirty="0" smtClean="0">
                <a:latin typeface="+mn-ea"/>
              </a:rPr>
              <a:t>格式</a:t>
            </a:r>
            <a:r>
              <a:rPr lang="en-US" altLang="zh-CN" sz="2400" dirty="0" smtClean="0">
                <a:latin typeface="+mn-ea"/>
              </a:rPr>
              <a:t>】select  [all | distinct]  &lt;</a:t>
            </a:r>
            <a:r>
              <a:rPr lang="zh-CN" altLang="en-US" sz="2400" dirty="0" smtClean="0">
                <a:latin typeface="+mn-ea"/>
              </a:rPr>
              <a:t>字段列表</a:t>
            </a:r>
            <a:r>
              <a:rPr lang="en-US" altLang="zh-CN" sz="2400" dirty="0" smtClean="0">
                <a:latin typeface="+mn-ea"/>
              </a:rPr>
              <a:t>&gt; </a:t>
            </a:r>
          </a:p>
          <a:p>
            <a:pPr algn="just" eaLnBrk="1" hangingPunct="1">
              <a:spcBef>
                <a:spcPts val="600"/>
              </a:spcBef>
              <a:spcAft>
                <a:spcPts val="600"/>
              </a:spcAft>
              <a:buFont typeface="Wingdings" pitchFamily="2" charset="2"/>
              <a:buNone/>
            </a:pPr>
            <a:r>
              <a:rPr lang="en-US" altLang="zh-CN" sz="2400" dirty="0" smtClean="0">
                <a:latin typeface="+mn-ea"/>
              </a:rPr>
              <a:t>        from  &lt;</a:t>
            </a:r>
            <a:r>
              <a:rPr lang="zh-CN" altLang="en-US" sz="2400" dirty="0" smtClean="0">
                <a:latin typeface="+mn-ea"/>
              </a:rPr>
              <a:t>表名</a:t>
            </a:r>
            <a:r>
              <a:rPr lang="en-US" altLang="zh-CN" sz="2400" dirty="0" smtClean="0">
                <a:latin typeface="+mn-ea"/>
              </a:rPr>
              <a:t>&gt; [</a:t>
            </a:r>
            <a:r>
              <a:rPr lang="zh-CN" altLang="en-US" sz="2400" dirty="0" smtClean="0">
                <a:latin typeface="+mn-ea"/>
              </a:rPr>
              <a:t>系统别名</a:t>
            </a:r>
            <a:r>
              <a:rPr lang="en-US" altLang="zh-CN" sz="2400" dirty="0" smtClean="0">
                <a:latin typeface="+mn-ea"/>
              </a:rPr>
              <a:t>]</a:t>
            </a:r>
          </a:p>
          <a:p>
            <a:pPr algn="just" eaLnBrk="1" hangingPunct="1">
              <a:spcBef>
                <a:spcPts val="600"/>
              </a:spcBef>
              <a:spcAft>
                <a:spcPts val="600"/>
              </a:spcAft>
              <a:buFont typeface="Wingdings" pitchFamily="2" charset="2"/>
              <a:buNone/>
            </a:pPr>
            <a:r>
              <a:rPr lang="en-US" altLang="zh-CN" sz="2400" dirty="0" smtClean="0">
                <a:latin typeface="+mn-ea"/>
              </a:rPr>
              <a:t>        [where  &lt;</a:t>
            </a:r>
            <a:r>
              <a:rPr lang="zh-CN" altLang="en-US" sz="2400" dirty="0" smtClean="0">
                <a:latin typeface="+mn-ea"/>
              </a:rPr>
              <a:t>条件表达式</a:t>
            </a:r>
            <a:r>
              <a:rPr lang="en-US" altLang="zh-CN" sz="2400" dirty="0" smtClean="0">
                <a:latin typeface="+mn-ea"/>
              </a:rPr>
              <a:t>&gt;]</a:t>
            </a:r>
          </a:p>
          <a:p>
            <a:pPr algn="just" eaLnBrk="1" hangingPunct="1">
              <a:spcBef>
                <a:spcPts val="600"/>
              </a:spcBef>
              <a:spcAft>
                <a:spcPts val="600"/>
              </a:spcAft>
              <a:buFont typeface="Wingdings" pitchFamily="2" charset="2"/>
              <a:buNone/>
            </a:pPr>
            <a:r>
              <a:rPr lang="en-US" altLang="zh-CN" sz="2400" dirty="0" smtClean="0">
                <a:latin typeface="+mn-ea"/>
              </a:rPr>
              <a:t>        [group  by  &lt;</a:t>
            </a:r>
            <a:r>
              <a:rPr lang="zh-CN" altLang="en-US" sz="2400" dirty="0" smtClean="0">
                <a:latin typeface="+mn-ea"/>
              </a:rPr>
              <a:t>分类字段列表</a:t>
            </a:r>
            <a:r>
              <a:rPr lang="en-US" altLang="zh-CN" sz="2400" dirty="0" smtClean="0">
                <a:latin typeface="+mn-ea"/>
              </a:rPr>
              <a:t>&gt;…]</a:t>
            </a:r>
          </a:p>
          <a:p>
            <a:pPr algn="just" eaLnBrk="1" hangingPunct="1">
              <a:spcBef>
                <a:spcPts val="600"/>
              </a:spcBef>
              <a:spcAft>
                <a:spcPts val="600"/>
              </a:spcAft>
              <a:buFont typeface="Wingdings" pitchFamily="2" charset="2"/>
              <a:buNone/>
            </a:pPr>
            <a:r>
              <a:rPr lang="en-US" altLang="zh-CN" sz="2400" dirty="0" smtClean="0">
                <a:latin typeface="+mn-ea"/>
              </a:rPr>
              <a:t>        [having  &lt;</a:t>
            </a:r>
            <a:r>
              <a:rPr lang="zh-CN" altLang="en-US" sz="2400" dirty="0" smtClean="0">
                <a:latin typeface="+mn-ea"/>
              </a:rPr>
              <a:t>分组过滤条件</a:t>
            </a:r>
            <a:r>
              <a:rPr lang="en-US" altLang="zh-CN" sz="2400" dirty="0" smtClean="0">
                <a:latin typeface="+mn-ea"/>
              </a:rPr>
              <a:t>&gt;] </a:t>
            </a:r>
          </a:p>
          <a:p>
            <a:pPr algn="just" eaLnBrk="1" hangingPunct="1">
              <a:spcBef>
                <a:spcPts val="600"/>
              </a:spcBef>
              <a:spcAft>
                <a:spcPts val="600"/>
              </a:spcAft>
              <a:buFont typeface="Wingdings" pitchFamily="2" charset="2"/>
              <a:buNone/>
            </a:pPr>
            <a:r>
              <a:rPr lang="en-US" altLang="zh-CN" sz="2400" dirty="0" smtClean="0">
                <a:latin typeface="+mn-ea"/>
              </a:rPr>
              <a:t>        [order  by &lt;</a:t>
            </a:r>
            <a:r>
              <a:rPr lang="zh-CN" altLang="en-US" sz="2400" dirty="0" smtClean="0">
                <a:latin typeface="+mn-ea"/>
              </a:rPr>
              <a:t>排序项</a:t>
            </a:r>
            <a:r>
              <a:rPr lang="en-US" altLang="zh-CN" sz="2400" dirty="0" smtClean="0">
                <a:latin typeface="+mn-ea"/>
              </a:rPr>
              <a:t>&gt; [</a:t>
            </a:r>
            <a:r>
              <a:rPr lang="en-US" altLang="zh-CN" sz="2400" dirty="0" err="1" smtClean="0">
                <a:latin typeface="+mn-ea"/>
              </a:rPr>
              <a:t>asc</a:t>
            </a:r>
            <a:r>
              <a:rPr lang="en-US" altLang="zh-CN" sz="2400" dirty="0" smtClean="0">
                <a:latin typeface="+mn-ea"/>
              </a:rPr>
              <a:t> | </a:t>
            </a:r>
            <a:r>
              <a:rPr lang="en-US" altLang="zh-CN" sz="2400" dirty="0" err="1" smtClean="0">
                <a:latin typeface="+mn-ea"/>
              </a:rPr>
              <a:t>desc</a:t>
            </a:r>
            <a:r>
              <a:rPr lang="en-US" altLang="zh-CN" sz="2400" dirty="0" smtClean="0">
                <a:latin typeface="+mn-ea"/>
              </a:rPr>
              <a:t>][,……] </a:t>
            </a:r>
            <a:endParaRPr lang="en-US" altLang="zh-CN" sz="2400" dirty="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Tree>
    <p:extLst>
      <p:ext uri="{BB962C8B-B14F-4D97-AF65-F5344CB8AC3E}">
        <p14:creationId xmlns:p14="http://schemas.microsoft.com/office/powerpoint/2010/main" val="3242458511"/>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76200" y="980728"/>
            <a:ext cx="8915400" cy="464740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9" rIns="91418" bIns="45709">
            <a:spAutoFit/>
          </a:bodyPr>
          <a:lstStyle>
            <a:lvl1pPr>
              <a:spcBef>
                <a:spcPct val="20000"/>
              </a:spcBef>
              <a:buClr>
                <a:schemeClr val="accent1"/>
              </a:buClr>
              <a:buFont typeface="Wingdings" pitchFamily="2" charset="2"/>
              <a:buChar char="v"/>
              <a:defRPr sz="2800" b="1">
                <a:solidFill>
                  <a:schemeClr val="accent1"/>
                </a:solidFill>
                <a:latin typeface="Verdana" pitchFamily="34" charset="0"/>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pPr algn="just" eaLnBrk="1" hangingPunct="1">
              <a:spcBef>
                <a:spcPts val="600"/>
              </a:spcBef>
              <a:spcAft>
                <a:spcPts val="600"/>
              </a:spcAft>
              <a:buClrTx/>
              <a:buFontTx/>
              <a:buNone/>
            </a:pPr>
            <a:r>
              <a:rPr lang="en-US" altLang="zh-CN" sz="2400" dirty="0" smtClean="0">
                <a:solidFill>
                  <a:srgbClr val="003300"/>
                </a:solidFill>
                <a:latin typeface="宋体" pitchFamily="2" charset="-122"/>
              </a:rPr>
              <a:t>【</a:t>
            </a:r>
            <a:r>
              <a:rPr lang="zh-CN" altLang="en-US" sz="2400" dirty="0" smtClean="0">
                <a:solidFill>
                  <a:srgbClr val="003300"/>
                </a:solidFill>
                <a:latin typeface="宋体" pitchFamily="2" charset="-122"/>
              </a:rPr>
              <a:t>格式</a:t>
            </a:r>
            <a:r>
              <a:rPr lang="en-US" altLang="zh-CN" sz="2400" dirty="0" smtClean="0">
                <a:solidFill>
                  <a:srgbClr val="003300"/>
                </a:solidFill>
                <a:latin typeface="宋体" pitchFamily="2" charset="-122"/>
              </a:rPr>
              <a:t>】</a:t>
            </a:r>
          </a:p>
          <a:p>
            <a:pPr algn="just" eaLnBrk="1" hangingPunct="1">
              <a:spcBef>
                <a:spcPts val="600"/>
              </a:spcBef>
              <a:spcAft>
                <a:spcPts val="600"/>
              </a:spcAft>
              <a:buClrTx/>
              <a:buFontTx/>
              <a:buNone/>
            </a:pPr>
            <a:r>
              <a:rPr lang="en-US" altLang="zh-CN" sz="2400" dirty="0" smtClean="0">
                <a:solidFill>
                  <a:srgbClr val="003300"/>
                </a:solidFill>
                <a:latin typeface="宋体" pitchFamily="2" charset="-122"/>
              </a:rPr>
              <a:t>    select  [all | distinct ]  &lt;</a:t>
            </a:r>
            <a:r>
              <a:rPr lang="zh-CN" altLang="en-US" sz="2400" dirty="0" smtClean="0">
                <a:solidFill>
                  <a:srgbClr val="003300"/>
                </a:solidFill>
                <a:latin typeface="宋体" pitchFamily="2" charset="-122"/>
              </a:rPr>
              <a:t>选项</a:t>
            </a:r>
            <a:r>
              <a:rPr lang="en-US" altLang="zh-CN" sz="2400" dirty="0" smtClean="0">
                <a:solidFill>
                  <a:srgbClr val="003300"/>
                </a:solidFill>
                <a:latin typeface="宋体" pitchFamily="2" charset="-122"/>
              </a:rPr>
              <a:t>&gt; as </a:t>
            </a:r>
            <a:r>
              <a:rPr lang="zh-CN" altLang="en-US" sz="2400" dirty="0" smtClean="0">
                <a:solidFill>
                  <a:srgbClr val="003300"/>
                </a:solidFill>
                <a:latin typeface="宋体" pitchFamily="2" charset="-122"/>
              </a:rPr>
              <a:t>显示列名</a:t>
            </a:r>
          </a:p>
          <a:p>
            <a:pPr algn="just" eaLnBrk="1" hangingPunct="1">
              <a:spcBef>
                <a:spcPts val="600"/>
              </a:spcBef>
              <a:spcAft>
                <a:spcPts val="600"/>
              </a:spcAft>
              <a:buClrTx/>
              <a:buFontTx/>
              <a:buNone/>
            </a:pPr>
            <a:r>
              <a:rPr lang="zh-CN" altLang="en-US" sz="2400" dirty="0" smtClean="0">
                <a:solidFill>
                  <a:srgbClr val="003300"/>
                </a:solidFill>
                <a:latin typeface="宋体" pitchFamily="2" charset="-122"/>
              </a:rPr>
              <a:t>    </a:t>
            </a:r>
            <a:r>
              <a:rPr lang="en-US" altLang="zh-CN" sz="2400" dirty="0" smtClean="0">
                <a:solidFill>
                  <a:srgbClr val="003300"/>
                </a:solidFill>
                <a:latin typeface="宋体" pitchFamily="2" charset="-122"/>
              </a:rPr>
              <a:t>from  &lt;</a:t>
            </a:r>
            <a:r>
              <a:rPr lang="zh-CN" altLang="en-US" sz="2400" dirty="0" smtClean="0">
                <a:solidFill>
                  <a:srgbClr val="003300"/>
                </a:solidFill>
                <a:latin typeface="宋体" pitchFamily="2" charset="-122"/>
              </a:rPr>
              <a:t>表名</a:t>
            </a:r>
            <a:r>
              <a:rPr lang="en-US" altLang="zh-CN" sz="2400" dirty="0" smtClean="0">
                <a:solidFill>
                  <a:srgbClr val="003300"/>
                </a:solidFill>
                <a:latin typeface="宋体" pitchFamily="2" charset="-122"/>
              </a:rPr>
              <a:t>&gt; </a:t>
            </a:r>
          </a:p>
          <a:p>
            <a:pPr algn="just" eaLnBrk="1" hangingPunct="1">
              <a:spcBef>
                <a:spcPts val="600"/>
              </a:spcBef>
              <a:spcAft>
                <a:spcPts val="600"/>
              </a:spcAft>
              <a:buClrTx/>
              <a:buFontTx/>
              <a:buNone/>
            </a:pPr>
            <a:r>
              <a:rPr lang="en-US" altLang="zh-CN" sz="2400" dirty="0" smtClean="0">
                <a:solidFill>
                  <a:srgbClr val="003300"/>
                </a:solidFill>
                <a:latin typeface="宋体" pitchFamily="2" charset="-122"/>
              </a:rPr>
              <a:t>【</a:t>
            </a:r>
            <a:r>
              <a:rPr lang="zh-CN" altLang="en-US" sz="2400" dirty="0" smtClean="0">
                <a:solidFill>
                  <a:srgbClr val="003300"/>
                </a:solidFill>
                <a:latin typeface="宋体" pitchFamily="2" charset="-122"/>
              </a:rPr>
              <a:t>功能</a:t>
            </a:r>
            <a:r>
              <a:rPr lang="en-US" altLang="zh-CN" sz="2400" dirty="0" smtClean="0">
                <a:solidFill>
                  <a:srgbClr val="003300"/>
                </a:solidFill>
                <a:latin typeface="宋体" pitchFamily="2" charset="-122"/>
              </a:rPr>
              <a:t>】</a:t>
            </a:r>
            <a:r>
              <a:rPr lang="zh-CN" altLang="en-US" sz="2400" dirty="0" smtClean="0">
                <a:solidFill>
                  <a:srgbClr val="003300"/>
                </a:solidFill>
                <a:latin typeface="宋体" pitchFamily="2" charset="-122"/>
              </a:rPr>
              <a:t>无条件查询</a:t>
            </a:r>
          </a:p>
          <a:p>
            <a:pPr>
              <a:spcBef>
                <a:spcPts val="600"/>
              </a:spcBef>
              <a:spcAft>
                <a:spcPts val="600"/>
              </a:spcAft>
              <a:buClrTx/>
              <a:buFontTx/>
              <a:buNone/>
            </a:pPr>
            <a:r>
              <a:rPr lang="en-US" altLang="zh-CN" sz="2400" dirty="0" smtClean="0">
                <a:solidFill>
                  <a:srgbClr val="003300"/>
                </a:solidFill>
                <a:latin typeface="宋体" pitchFamily="2" charset="-122"/>
              </a:rPr>
              <a:t>【</a:t>
            </a:r>
            <a:r>
              <a:rPr lang="zh-CN" altLang="en-US" sz="2400" dirty="0" smtClean="0">
                <a:solidFill>
                  <a:srgbClr val="003300"/>
                </a:solidFill>
                <a:latin typeface="宋体" pitchFamily="2" charset="-122"/>
              </a:rPr>
              <a:t>说明</a:t>
            </a:r>
            <a:r>
              <a:rPr lang="en-US" altLang="zh-CN" sz="2400" dirty="0" smtClean="0">
                <a:solidFill>
                  <a:srgbClr val="003300"/>
                </a:solidFill>
                <a:latin typeface="宋体" pitchFamily="2" charset="-122"/>
              </a:rPr>
              <a:t>】(1) all</a:t>
            </a:r>
            <a:r>
              <a:rPr lang="zh-CN" altLang="en-US" sz="2400" dirty="0" smtClean="0">
                <a:solidFill>
                  <a:srgbClr val="003300"/>
                </a:solidFill>
                <a:latin typeface="宋体" pitchFamily="2" charset="-122"/>
              </a:rPr>
              <a:t>表示显示全部查询记录，包括重复记录</a:t>
            </a:r>
          </a:p>
          <a:p>
            <a:pPr>
              <a:spcBef>
                <a:spcPts val="600"/>
              </a:spcBef>
              <a:spcAft>
                <a:spcPts val="600"/>
              </a:spcAft>
              <a:buClrTx/>
              <a:buFontTx/>
              <a:buNone/>
            </a:pPr>
            <a:r>
              <a:rPr lang="zh-CN" altLang="en-US" sz="2400" dirty="0" smtClean="0">
                <a:solidFill>
                  <a:srgbClr val="003300"/>
                </a:solidFill>
                <a:latin typeface="宋体" pitchFamily="2" charset="-122"/>
              </a:rPr>
              <a:t>            </a:t>
            </a:r>
            <a:r>
              <a:rPr lang="en-US" altLang="zh-CN" sz="2400" dirty="0" smtClean="0">
                <a:solidFill>
                  <a:srgbClr val="003300"/>
                </a:solidFill>
                <a:latin typeface="宋体" pitchFamily="2" charset="-122"/>
              </a:rPr>
              <a:t>distinct</a:t>
            </a:r>
            <a:r>
              <a:rPr lang="zh-CN" altLang="en-US" sz="2400" dirty="0" smtClean="0">
                <a:solidFill>
                  <a:srgbClr val="003300"/>
                </a:solidFill>
                <a:latin typeface="宋体" pitchFamily="2" charset="-122"/>
              </a:rPr>
              <a:t>表示显示无重复结果的记录</a:t>
            </a:r>
            <a:endParaRPr lang="en-US" altLang="zh-CN" sz="2400" dirty="0" smtClean="0">
              <a:solidFill>
                <a:srgbClr val="003300"/>
              </a:solidFill>
              <a:latin typeface="宋体" pitchFamily="2" charset="-122"/>
            </a:endParaRPr>
          </a:p>
          <a:p>
            <a:pPr>
              <a:spcBef>
                <a:spcPts val="600"/>
              </a:spcBef>
              <a:spcAft>
                <a:spcPts val="600"/>
              </a:spcAft>
              <a:buClrTx/>
              <a:buFontTx/>
              <a:buNone/>
            </a:pPr>
            <a:r>
              <a:rPr lang="en-US" altLang="zh-CN" sz="2400" dirty="0" smtClean="0">
                <a:solidFill>
                  <a:srgbClr val="003300"/>
                </a:solidFill>
                <a:latin typeface="宋体" pitchFamily="2" charset="-122"/>
              </a:rPr>
              <a:t>            limit </a:t>
            </a:r>
            <a:r>
              <a:rPr lang="en-US" altLang="zh-CN" sz="2400" dirty="0" err="1" smtClean="0">
                <a:solidFill>
                  <a:srgbClr val="003300"/>
                </a:solidFill>
                <a:latin typeface="宋体" pitchFamily="2" charset="-122"/>
              </a:rPr>
              <a:t>n,m</a:t>
            </a:r>
            <a:r>
              <a:rPr lang="zh-CN" altLang="en-US" sz="2400" dirty="0" smtClean="0">
                <a:solidFill>
                  <a:srgbClr val="003300"/>
                </a:solidFill>
                <a:latin typeface="宋体" pitchFamily="2" charset="-122"/>
              </a:rPr>
              <a:t>表示从</a:t>
            </a:r>
            <a:r>
              <a:rPr lang="en-US" altLang="zh-CN" sz="2400" dirty="0" smtClean="0">
                <a:solidFill>
                  <a:srgbClr val="003300"/>
                </a:solidFill>
                <a:latin typeface="宋体" pitchFamily="2" charset="-122"/>
              </a:rPr>
              <a:t>n</a:t>
            </a:r>
            <a:r>
              <a:rPr lang="zh-CN" altLang="en-US" sz="2400" dirty="0" smtClean="0">
                <a:solidFill>
                  <a:srgbClr val="003300"/>
                </a:solidFill>
                <a:latin typeface="宋体" pitchFamily="2" charset="-122"/>
              </a:rPr>
              <a:t>往下的</a:t>
            </a:r>
            <a:r>
              <a:rPr lang="en-US" altLang="zh-CN" sz="2400" dirty="0" smtClean="0">
                <a:solidFill>
                  <a:srgbClr val="003300"/>
                </a:solidFill>
                <a:latin typeface="宋体" pitchFamily="2" charset="-122"/>
              </a:rPr>
              <a:t>m</a:t>
            </a:r>
            <a:r>
              <a:rPr lang="zh-CN" altLang="en-US" sz="2400" dirty="0" smtClean="0">
                <a:solidFill>
                  <a:srgbClr val="003300"/>
                </a:solidFill>
                <a:latin typeface="宋体" pitchFamily="2" charset="-122"/>
              </a:rPr>
              <a:t>条</a:t>
            </a:r>
            <a:r>
              <a:rPr lang="zh-CN" altLang="en-US" sz="2400" dirty="0">
                <a:solidFill>
                  <a:srgbClr val="003300"/>
                </a:solidFill>
                <a:latin typeface="宋体" pitchFamily="2" charset="-122"/>
              </a:rPr>
              <a:t>记录　</a:t>
            </a:r>
          </a:p>
          <a:p>
            <a:pPr>
              <a:spcBef>
                <a:spcPts val="600"/>
              </a:spcBef>
              <a:spcAft>
                <a:spcPts val="600"/>
              </a:spcAft>
              <a:buClrTx/>
              <a:buFontTx/>
              <a:buNone/>
            </a:pPr>
            <a:r>
              <a:rPr lang="zh-CN" altLang="en-US" sz="2400" dirty="0">
                <a:solidFill>
                  <a:srgbClr val="003300"/>
                </a:solidFill>
                <a:latin typeface="宋体" pitchFamily="2" charset="-122"/>
              </a:rPr>
              <a:t>        </a:t>
            </a:r>
            <a:r>
              <a:rPr lang="en-US" altLang="zh-CN" sz="2400" dirty="0">
                <a:solidFill>
                  <a:srgbClr val="003300"/>
                </a:solidFill>
                <a:latin typeface="宋体" pitchFamily="2" charset="-122"/>
              </a:rPr>
              <a:t>(2</a:t>
            </a:r>
            <a:r>
              <a:rPr lang="en-US" altLang="zh-CN" sz="2400" dirty="0" smtClean="0">
                <a:solidFill>
                  <a:srgbClr val="003300"/>
                </a:solidFill>
                <a:latin typeface="宋体" pitchFamily="2" charset="-122"/>
              </a:rPr>
              <a:t>) </a:t>
            </a:r>
            <a:r>
              <a:rPr lang="zh-CN" altLang="en-US" sz="2400" dirty="0" smtClean="0">
                <a:solidFill>
                  <a:srgbClr val="003300"/>
                </a:solidFill>
                <a:latin typeface="宋体" pitchFamily="2" charset="-122"/>
              </a:rPr>
              <a:t>选项</a:t>
            </a:r>
            <a:r>
              <a:rPr lang="en-US" altLang="zh-CN" sz="2400" dirty="0">
                <a:solidFill>
                  <a:srgbClr val="003300"/>
                </a:solidFill>
                <a:latin typeface="宋体" pitchFamily="2" charset="-122"/>
              </a:rPr>
              <a:t>: </a:t>
            </a:r>
            <a:r>
              <a:rPr lang="zh-CN" altLang="en-US" sz="2400" dirty="0">
                <a:solidFill>
                  <a:srgbClr val="003300"/>
                </a:solidFill>
                <a:latin typeface="宋体" pitchFamily="2" charset="-122"/>
              </a:rPr>
              <a:t>字段名</a:t>
            </a:r>
            <a:r>
              <a:rPr lang="en-US" altLang="zh-CN" sz="2400" dirty="0">
                <a:solidFill>
                  <a:srgbClr val="003300"/>
                </a:solidFill>
                <a:latin typeface="宋体" pitchFamily="2" charset="-122"/>
              </a:rPr>
              <a:t>,</a:t>
            </a:r>
            <a:r>
              <a:rPr lang="zh-CN" altLang="en-US" sz="2400" dirty="0">
                <a:solidFill>
                  <a:srgbClr val="003300"/>
                </a:solidFill>
                <a:latin typeface="宋体" pitchFamily="2" charset="-122"/>
              </a:rPr>
              <a:t>表达式或</a:t>
            </a:r>
            <a:r>
              <a:rPr lang="zh-CN" altLang="en-US" sz="2400" dirty="0" smtClean="0">
                <a:solidFill>
                  <a:srgbClr val="003300"/>
                </a:solidFill>
                <a:latin typeface="宋体" pitchFamily="2" charset="-122"/>
              </a:rPr>
              <a:t>函数</a:t>
            </a:r>
            <a:endParaRPr lang="en-US" altLang="zh-CN" sz="2400" dirty="0" smtClean="0">
              <a:solidFill>
                <a:srgbClr val="003300"/>
              </a:solidFill>
              <a:latin typeface="宋体" pitchFamily="2" charset="-122"/>
            </a:endParaRPr>
          </a:p>
          <a:p>
            <a:pPr>
              <a:spcBef>
                <a:spcPts val="600"/>
              </a:spcBef>
              <a:spcAft>
                <a:spcPts val="600"/>
              </a:spcAft>
              <a:buClrTx/>
              <a:buFontTx/>
              <a:buNone/>
            </a:pPr>
            <a:r>
              <a:rPr lang="en-US" altLang="zh-CN" sz="2400" dirty="0">
                <a:solidFill>
                  <a:srgbClr val="003300"/>
                </a:solidFill>
                <a:latin typeface="宋体" pitchFamily="2" charset="-122"/>
              </a:rPr>
              <a:t> </a:t>
            </a:r>
            <a:r>
              <a:rPr lang="en-US" altLang="zh-CN" sz="2400" dirty="0" smtClean="0">
                <a:solidFill>
                  <a:srgbClr val="003300"/>
                </a:solidFill>
                <a:latin typeface="宋体" pitchFamily="2" charset="-122"/>
              </a:rPr>
              <a:t>           </a:t>
            </a:r>
            <a:r>
              <a:rPr lang="zh-CN" altLang="en-US" sz="2400" dirty="0" smtClean="0">
                <a:solidFill>
                  <a:srgbClr val="003300"/>
                </a:solidFill>
                <a:latin typeface="宋体" pitchFamily="2" charset="-122"/>
              </a:rPr>
              <a:t>显示</a:t>
            </a:r>
            <a:r>
              <a:rPr lang="zh-CN" altLang="en-US" sz="2400" dirty="0">
                <a:solidFill>
                  <a:srgbClr val="003300"/>
                </a:solidFill>
                <a:latin typeface="宋体" pitchFamily="2" charset="-122"/>
              </a:rPr>
              <a:t>列名</a:t>
            </a:r>
            <a:r>
              <a:rPr lang="en-US" altLang="zh-CN" sz="2400" dirty="0">
                <a:solidFill>
                  <a:srgbClr val="003300"/>
                </a:solidFill>
                <a:latin typeface="宋体" pitchFamily="2" charset="-122"/>
              </a:rPr>
              <a:t>:</a:t>
            </a:r>
            <a:r>
              <a:rPr lang="zh-CN" altLang="en-US" sz="2400" dirty="0">
                <a:solidFill>
                  <a:srgbClr val="003300"/>
                </a:solidFill>
                <a:latin typeface="宋体" pitchFamily="2" charset="-122"/>
              </a:rPr>
              <a:t>在输出结果中自行设置的一个名称</a:t>
            </a:r>
          </a:p>
        </p:txBody>
      </p:sp>
      <p:sp>
        <p:nvSpPr>
          <p:cNvPr id="3" name="标题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1</a:t>
            </a:r>
            <a:r>
              <a:rPr lang="zh-CN" altLang="en-US" dirty="0"/>
              <a:t>、基本查询</a:t>
            </a:r>
          </a:p>
        </p:txBody>
      </p:sp>
    </p:spTree>
    <p:extLst>
      <p:ext uri="{BB962C8B-B14F-4D97-AF65-F5344CB8AC3E}">
        <p14:creationId xmlns:p14="http://schemas.microsoft.com/office/powerpoint/2010/main" val="852535714"/>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0" y="895350"/>
            <a:ext cx="9144000" cy="609398"/>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smtClean="0"/>
              <a:t>【</a:t>
            </a:r>
            <a:r>
              <a:rPr lang="zh-CN" altLang="en-US" sz="2400" dirty="0" smtClean="0"/>
              <a:t>例</a:t>
            </a:r>
            <a:r>
              <a:rPr lang="en-US" altLang="zh-CN" sz="2400" dirty="0" smtClean="0"/>
              <a:t>1】</a:t>
            </a:r>
            <a:r>
              <a:rPr lang="zh-CN" altLang="en-US" sz="2400" dirty="0"/>
              <a:t>显示前</a:t>
            </a:r>
            <a:r>
              <a:rPr lang="en-US" altLang="zh-CN" sz="2400" dirty="0"/>
              <a:t>5</a:t>
            </a:r>
            <a:r>
              <a:rPr lang="zh-CN" altLang="en-US" sz="2400" dirty="0" smtClean="0"/>
              <a:t>条学生信息</a:t>
            </a:r>
            <a:endParaRPr lang="zh-CN" altLang="en-US" sz="2400" dirty="0"/>
          </a:p>
        </p:txBody>
      </p:sp>
      <p:sp>
        <p:nvSpPr>
          <p:cNvPr id="51204" name="Text Box 4"/>
          <p:cNvSpPr txBox="1">
            <a:spLocks noChangeArrowheads="1"/>
          </p:cNvSpPr>
          <p:nvPr/>
        </p:nvSpPr>
        <p:spPr bwMode="auto">
          <a:xfrm>
            <a:off x="0" y="2992760"/>
            <a:ext cx="9144000" cy="1126462"/>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smtClean="0"/>
              <a:t>【</a:t>
            </a:r>
            <a:r>
              <a:rPr lang="zh-CN" altLang="en-US" sz="2400" dirty="0" smtClean="0"/>
              <a:t>例</a:t>
            </a:r>
            <a:r>
              <a:rPr lang="en-US" altLang="zh-CN" sz="2400" dirty="0" smtClean="0"/>
              <a:t>2】</a:t>
            </a:r>
            <a:r>
              <a:rPr lang="zh-CN" altLang="en-US" sz="2400" dirty="0"/>
              <a:t>显示</a:t>
            </a:r>
            <a:r>
              <a:rPr lang="zh-CN" altLang="en-US" sz="2400" dirty="0" smtClean="0"/>
              <a:t>所有学生的 “编号”</a:t>
            </a:r>
            <a:r>
              <a:rPr lang="zh-CN" altLang="en-US" sz="2400" dirty="0"/>
              <a:t>和</a:t>
            </a:r>
            <a:r>
              <a:rPr lang="zh-CN" altLang="en-US" sz="2400" dirty="0" smtClean="0"/>
              <a:t>“内容”</a:t>
            </a:r>
            <a:r>
              <a:rPr lang="zh-CN" altLang="en-US" sz="2400" dirty="0"/>
              <a:t>信息</a:t>
            </a:r>
            <a:endParaRPr lang="en-US" altLang="zh-CN" sz="2400" dirty="0"/>
          </a:p>
          <a:p>
            <a:r>
              <a:rPr lang="en-US" altLang="zh-CN" sz="2400" dirty="0"/>
              <a:t>      </a:t>
            </a:r>
            <a:r>
              <a:rPr lang="zh-CN" altLang="en-US" sz="2400" dirty="0"/>
              <a:t>“内容”显示为</a:t>
            </a:r>
            <a:r>
              <a:rPr lang="zh-CN" altLang="en-US" sz="2400" dirty="0" smtClean="0"/>
              <a:t>“姓名</a:t>
            </a:r>
            <a:r>
              <a:rPr lang="en-US" altLang="zh-CN" sz="2400" dirty="0" smtClean="0"/>
              <a:t>-</a:t>
            </a:r>
            <a:r>
              <a:rPr lang="zh-CN" altLang="en-US" sz="2400" dirty="0" smtClean="0"/>
              <a:t>性别</a:t>
            </a:r>
            <a:r>
              <a:rPr lang="en-US" altLang="zh-CN" sz="2400" dirty="0" smtClean="0"/>
              <a:t>”</a:t>
            </a:r>
            <a:r>
              <a:rPr lang="zh-CN" altLang="en-US" sz="2400" dirty="0" smtClean="0"/>
              <a:t> </a:t>
            </a:r>
            <a:endParaRPr lang="en-US" altLang="zh-CN" sz="2400" dirty="0"/>
          </a:p>
        </p:txBody>
      </p:sp>
      <p:sp>
        <p:nvSpPr>
          <p:cNvPr id="51206" name="Text Box 6"/>
          <p:cNvSpPr txBox="1">
            <a:spLocks noChangeArrowheads="1"/>
          </p:cNvSpPr>
          <p:nvPr/>
        </p:nvSpPr>
        <p:spPr bwMode="auto">
          <a:xfrm>
            <a:off x="0" y="1446684"/>
            <a:ext cx="9144000" cy="150808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163078"/>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solidFill>
                  <a:srgbClr val="003300"/>
                </a:solidFill>
              </a:rPr>
              <a:t>select </a:t>
            </a:r>
            <a:r>
              <a:rPr lang="en-US" altLang="zh-CN" sz="2400" dirty="0" smtClean="0">
                <a:solidFill>
                  <a:srgbClr val="003300"/>
                </a:solidFill>
              </a:rPr>
              <a:t>*</a:t>
            </a:r>
            <a:endParaRPr lang="zh-CN" altLang="en-US" sz="2400" dirty="0">
              <a:solidFill>
                <a:srgbClr val="003300"/>
              </a:solidFill>
            </a:endParaRPr>
          </a:p>
          <a:p>
            <a:r>
              <a:rPr lang="en-US" altLang="zh-CN" sz="2400" dirty="0">
                <a:solidFill>
                  <a:srgbClr val="003300"/>
                </a:solidFill>
              </a:rPr>
              <a:t>from </a:t>
            </a:r>
            <a:r>
              <a:rPr lang="en-US" altLang="zh-CN" sz="2400" dirty="0" smtClean="0">
                <a:solidFill>
                  <a:srgbClr val="003300"/>
                </a:solidFill>
              </a:rPr>
              <a:t>student</a:t>
            </a:r>
          </a:p>
          <a:p>
            <a:r>
              <a:rPr lang="en-US" altLang="zh-CN" sz="2400" dirty="0" smtClean="0">
                <a:solidFill>
                  <a:srgbClr val="003300"/>
                </a:solidFill>
              </a:rPr>
              <a:t>limit 0,5</a:t>
            </a:r>
            <a:r>
              <a:rPr lang="zh-CN" altLang="en-US" sz="2400" dirty="0" smtClean="0">
                <a:solidFill>
                  <a:srgbClr val="003300"/>
                </a:solidFill>
              </a:rPr>
              <a:t> </a:t>
            </a:r>
            <a:endParaRPr lang="zh-CN" altLang="en-US" sz="2400" dirty="0">
              <a:solidFill>
                <a:srgbClr val="003300"/>
              </a:solidFill>
            </a:endParaRPr>
          </a:p>
        </p:txBody>
      </p:sp>
      <p:sp>
        <p:nvSpPr>
          <p:cNvPr id="51207" name="Text Box 7"/>
          <p:cNvSpPr txBox="1">
            <a:spLocks noChangeArrowheads="1"/>
          </p:cNvSpPr>
          <p:nvPr/>
        </p:nvSpPr>
        <p:spPr bwMode="auto">
          <a:xfrm>
            <a:off x="0" y="4125838"/>
            <a:ext cx="9144000" cy="98486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t>select sequence as </a:t>
            </a:r>
            <a:r>
              <a:rPr lang="zh-CN" altLang="en-US" sz="2400" dirty="0"/>
              <a:t>编号</a:t>
            </a:r>
            <a:r>
              <a:rPr lang="en-US" altLang="zh-CN" sz="2400" dirty="0"/>
              <a:t>, </a:t>
            </a:r>
            <a:r>
              <a:rPr lang="en-US" altLang="zh-CN" sz="2400" dirty="0" err="1"/>
              <a:t>concat</a:t>
            </a:r>
            <a:r>
              <a:rPr lang="en-US" altLang="zh-CN" sz="2400" dirty="0"/>
              <a:t>(name</a:t>
            </a:r>
            <a:r>
              <a:rPr lang="en-US" altLang="zh-CN" sz="2400" dirty="0" smtClean="0"/>
              <a:t>,"-",sex) </a:t>
            </a:r>
            <a:r>
              <a:rPr lang="en-US" altLang="zh-CN" sz="2400" dirty="0"/>
              <a:t>as </a:t>
            </a:r>
            <a:r>
              <a:rPr lang="zh-CN" altLang="en-US" sz="2400" dirty="0"/>
              <a:t>内容</a:t>
            </a:r>
          </a:p>
          <a:p>
            <a:r>
              <a:rPr lang="en-US" altLang="zh-CN" sz="2400" dirty="0"/>
              <a:t>from student</a:t>
            </a:r>
            <a:endParaRPr lang="zh-CN" altLang="en-US" sz="2400" dirty="0"/>
          </a:p>
        </p:txBody>
      </p:sp>
      <p:sp>
        <p:nvSpPr>
          <p:cNvPr id="6" name="标题 3"/>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Tree>
    <p:extLst>
      <p:ext uri="{BB962C8B-B14F-4D97-AF65-F5344CB8AC3E}">
        <p14:creationId xmlns:p14="http://schemas.microsoft.com/office/powerpoint/2010/main" val="10473165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linds(horizontal)">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6"/>
                                        </p:tgtEl>
                                        <p:attrNameLst>
                                          <p:attrName>style.visibility</p:attrName>
                                        </p:attrNameLst>
                                      </p:cBhvr>
                                      <p:to>
                                        <p:strVal val="visible"/>
                                      </p:to>
                                    </p:set>
                                    <p:animEffect transition="in" filter="blinds(horizontal)">
                                      <p:cBhvr>
                                        <p:cTn id="12" dur="500"/>
                                        <p:tgtEl>
                                          <p:spTgt spid="5120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1204"/>
                                        </p:tgtEl>
                                        <p:attrNameLst>
                                          <p:attrName>style.visibility</p:attrName>
                                        </p:attrNameLst>
                                      </p:cBhvr>
                                      <p:to>
                                        <p:strVal val="visible"/>
                                      </p:to>
                                    </p:set>
                                    <p:animEffect transition="in" filter="blinds(horizontal)">
                                      <p:cBhvr>
                                        <p:cTn id="16" dur="500"/>
                                        <p:tgtEl>
                                          <p:spTgt spid="512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1207"/>
                                        </p:tgtEl>
                                        <p:attrNameLst>
                                          <p:attrName>style.visibility</p:attrName>
                                        </p:attrNameLst>
                                      </p:cBhvr>
                                      <p:to>
                                        <p:strVal val="visible"/>
                                      </p:to>
                                    </p:set>
                                    <p:animEffect transition="in" filter="blinds(horizontal)">
                                      <p:cBhvr>
                                        <p:cTn id="21"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autoUpdateAnimBg="0"/>
      <p:bldP spid="51204" grpId="0" animBg="1" autoUpdateAnimBg="0"/>
      <p:bldP spid="51206" grpId="0" animBg="1" autoUpdateAnimBg="0"/>
      <p:bldP spid="51207"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idx="1"/>
          </p:nvPr>
        </p:nvSpPr>
        <p:spPr>
          <a:xfrm>
            <a:off x="0" y="908720"/>
            <a:ext cx="9143999" cy="3077743"/>
          </a:xfrm>
          <a:extLst>
            <a:ext uri="{909E8E84-426E-40DD-AFC4-6F175D3DCCD1}">
              <a14:hiddenFill xmlns:a14="http://schemas.microsoft.com/office/drawing/2010/main">
                <a:solidFill>
                  <a:srgbClr val="FFFF99"/>
                </a:solidFill>
              </a14:hiddenFill>
            </a:ext>
          </a:extLst>
        </p:spPr>
        <p:txBody>
          <a:bodyPr wrap="square" lIns="91418" tIns="45709" rIns="91418" bIns="45709">
            <a:spAutoFit/>
          </a:bodyPr>
          <a:lstStyle/>
          <a:p>
            <a:pPr marL="0" indent="0" algn="just" eaLnBrk="1" hangingPunct="1">
              <a:spcBef>
                <a:spcPts val="600"/>
              </a:spcBef>
              <a:spcAft>
                <a:spcPts val="600"/>
              </a:spcAft>
              <a:buFont typeface="Wingdings" pitchFamily="2" charset="2"/>
              <a:buNone/>
              <a:defRPr/>
            </a:pPr>
            <a:r>
              <a:rPr lang="en-US" altLang="zh-CN" sz="2400" kern="1200" dirty="0" smtClean="0">
                <a:latin typeface="+mn-ea"/>
              </a:rPr>
              <a:t>【</a:t>
            </a:r>
            <a:r>
              <a:rPr lang="zh-CN" altLang="en-US" sz="2400" kern="1200" dirty="0" smtClean="0">
                <a:latin typeface="+mn-ea"/>
              </a:rPr>
              <a:t>格式</a:t>
            </a:r>
            <a:r>
              <a:rPr lang="en-US" altLang="zh-CN" sz="2400" kern="1200" dirty="0" smtClean="0">
                <a:latin typeface="+mn-ea"/>
              </a:rPr>
              <a:t>】 </a:t>
            </a:r>
          </a:p>
          <a:p>
            <a:pPr marL="0" indent="0" algn="just" eaLnBrk="1" hangingPunct="1">
              <a:spcBef>
                <a:spcPts val="600"/>
              </a:spcBef>
              <a:spcAft>
                <a:spcPts val="600"/>
              </a:spcAft>
              <a:buFont typeface="Wingdings" pitchFamily="2" charset="2"/>
              <a:buNone/>
              <a:defRPr/>
            </a:pPr>
            <a:r>
              <a:rPr lang="en-US" altLang="zh-CN" sz="2400" kern="1200" dirty="0" smtClean="0">
                <a:latin typeface="+mn-ea"/>
              </a:rPr>
              <a:t>    select  &lt;</a:t>
            </a:r>
            <a:r>
              <a:rPr lang="zh-CN" altLang="en-US" sz="2400" kern="1200" dirty="0" smtClean="0">
                <a:latin typeface="+mn-ea"/>
              </a:rPr>
              <a:t>选项</a:t>
            </a:r>
            <a:r>
              <a:rPr lang="en-US" altLang="zh-CN" sz="2400" kern="1200" dirty="0" smtClean="0">
                <a:latin typeface="+mn-ea"/>
              </a:rPr>
              <a:t>&gt; as &lt;</a:t>
            </a:r>
            <a:r>
              <a:rPr lang="zh-CN" altLang="en-US" sz="2400" kern="1200" dirty="0" smtClean="0">
                <a:latin typeface="+mn-ea"/>
              </a:rPr>
              <a:t>显示列名</a:t>
            </a:r>
            <a:r>
              <a:rPr lang="en-US" altLang="zh-CN" sz="2400" kern="1200" dirty="0" smtClean="0">
                <a:latin typeface="+mn-ea"/>
              </a:rPr>
              <a:t>&gt; </a:t>
            </a:r>
          </a:p>
          <a:p>
            <a:pPr marL="0" indent="0" algn="just" eaLnBrk="1" hangingPunct="1">
              <a:spcBef>
                <a:spcPts val="600"/>
              </a:spcBef>
              <a:spcAft>
                <a:spcPts val="600"/>
              </a:spcAft>
              <a:buFont typeface="Wingdings" pitchFamily="2" charset="2"/>
              <a:buNone/>
              <a:defRPr/>
            </a:pPr>
            <a:r>
              <a:rPr lang="en-US" altLang="zh-CN" sz="2400" kern="1200" dirty="0" smtClean="0">
                <a:latin typeface="+mn-ea"/>
              </a:rPr>
              <a:t>    from  &lt;</a:t>
            </a:r>
            <a:r>
              <a:rPr lang="zh-CN" altLang="en-US" sz="2400" kern="1200" dirty="0" smtClean="0">
                <a:latin typeface="+mn-ea"/>
              </a:rPr>
              <a:t>表名</a:t>
            </a:r>
            <a:r>
              <a:rPr lang="en-US" altLang="zh-CN" sz="2400" kern="1200" dirty="0" smtClean="0">
                <a:latin typeface="+mn-ea"/>
              </a:rPr>
              <a:t>&gt; </a:t>
            </a:r>
          </a:p>
          <a:p>
            <a:pPr marL="0" indent="0" algn="just" eaLnBrk="1" hangingPunct="1">
              <a:spcBef>
                <a:spcPts val="600"/>
              </a:spcBef>
              <a:spcAft>
                <a:spcPts val="600"/>
              </a:spcAft>
              <a:buFont typeface="Wingdings" pitchFamily="2" charset="2"/>
              <a:buNone/>
              <a:defRPr/>
            </a:pPr>
            <a:r>
              <a:rPr lang="en-US" altLang="zh-CN" sz="2400" dirty="0">
                <a:latin typeface="+mn-ea"/>
              </a:rPr>
              <a:t> </a:t>
            </a:r>
            <a:r>
              <a:rPr lang="en-US" altLang="zh-CN" sz="2400" dirty="0" smtClean="0">
                <a:latin typeface="+mn-ea"/>
              </a:rPr>
              <a:t>   </a:t>
            </a:r>
            <a:r>
              <a:rPr lang="en-US" altLang="zh-CN" sz="2400" kern="1200" dirty="0" smtClean="0">
                <a:latin typeface="+mn-ea"/>
              </a:rPr>
              <a:t>where  &lt;</a:t>
            </a:r>
            <a:r>
              <a:rPr lang="zh-CN" altLang="en-US" sz="2400" kern="1200" dirty="0" smtClean="0">
                <a:latin typeface="+mn-ea"/>
              </a:rPr>
              <a:t>条件表达式</a:t>
            </a:r>
            <a:r>
              <a:rPr lang="en-US" altLang="zh-CN" sz="2400" kern="1200" dirty="0" smtClean="0">
                <a:latin typeface="+mn-ea"/>
              </a:rPr>
              <a:t>&gt; </a:t>
            </a:r>
          </a:p>
          <a:p>
            <a:pPr marL="0" indent="0" algn="just" eaLnBrk="1" hangingPunct="1">
              <a:spcBef>
                <a:spcPts val="600"/>
              </a:spcBef>
              <a:spcAft>
                <a:spcPts val="600"/>
              </a:spcAft>
              <a:buFont typeface="Wingdings" pitchFamily="2" charset="2"/>
              <a:buNone/>
              <a:defRPr/>
            </a:pPr>
            <a:r>
              <a:rPr lang="en-US" altLang="zh-CN" sz="2400" kern="1200" dirty="0" smtClean="0">
                <a:latin typeface="+mn-ea"/>
              </a:rPr>
              <a:t>【</a:t>
            </a:r>
            <a:r>
              <a:rPr lang="zh-CN" altLang="en-US" sz="2400" kern="1200" dirty="0" smtClean="0">
                <a:latin typeface="+mn-ea"/>
              </a:rPr>
              <a:t>功能</a:t>
            </a:r>
            <a:r>
              <a:rPr lang="en-US" altLang="zh-CN" sz="2400" kern="1200" dirty="0" smtClean="0">
                <a:latin typeface="+mn-ea"/>
              </a:rPr>
              <a:t>】</a:t>
            </a:r>
            <a:r>
              <a:rPr lang="zh-CN" altLang="en-US" sz="2400" kern="1200" dirty="0" smtClean="0">
                <a:latin typeface="+mn-ea"/>
              </a:rPr>
              <a:t>从一个表中查询满足条件的数据。</a:t>
            </a:r>
          </a:p>
          <a:p>
            <a:pPr marL="0" indent="0" algn="just" eaLnBrk="1" hangingPunct="1">
              <a:spcBef>
                <a:spcPts val="600"/>
              </a:spcBef>
              <a:spcAft>
                <a:spcPts val="600"/>
              </a:spcAft>
              <a:buFont typeface="Wingdings" pitchFamily="2" charset="2"/>
              <a:buNone/>
              <a:defRPr/>
            </a:pPr>
            <a:r>
              <a:rPr lang="en-US" altLang="zh-CN" sz="2400" kern="1200" dirty="0" smtClean="0">
                <a:latin typeface="+mn-ea"/>
              </a:rPr>
              <a:t>【</a:t>
            </a:r>
            <a:r>
              <a:rPr lang="zh-CN" altLang="en-US" sz="2400" kern="1200" dirty="0" smtClean="0">
                <a:latin typeface="+mn-ea"/>
              </a:rPr>
              <a:t>说明</a:t>
            </a:r>
            <a:r>
              <a:rPr lang="en-US" altLang="zh-CN" sz="2400" kern="1200" dirty="0" smtClean="0">
                <a:latin typeface="+mn-ea"/>
              </a:rPr>
              <a:t>】</a:t>
            </a:r>
            <a:r>
              <a:rPr lang="zh-CN" altLang="en-US" sz="2400" kern="1200" dirty="0" smtClean="0">
                <a:latin typeface="+mn-ea"/>
              </a:rPr>
              <a:t>条件表达式为筛选条件</a:t>
            </a:r>
            <a:endParaRPr lang="en-US" altLang="zh-CN" sz="2400" kern="1200" dirty="0" smtClean="0">
              <a:latin typeface="+mn-ea"/>
            </a:endParaRPr>
          </a:p>
        </p:txBody>
      </p:sp>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2</a:t>
            </a:r>
            <a:r>
              <a:rPr lang="zh-CN" altLang="en-US" dirty="0"/>
              <a:t>、</a:t>
            </a:r>
            <a:r>
              <a:rPr lang="zh-CN" altLang="zh-CN" dirty="0"/>
              <a:t>条件查询</a:t>
            </a:r>
            <a:endParaRPr lang="zh-CN" altLang="en-US" dirty="0"/>
          </a:p>
        </p:txBody>
      </p:sp>
    </p:spTree>
    <p:extLst>
      <p:ext uri="{BB962C8B-B14F-4D97-AF65-F5344CB8AC3E}">
        <p14:creationId xmlns:p14="http://schemas.microsoft.com/office/powerpoint/2010/main" val="3116230295"/>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MySQL</a:t>
            </a:r>
            <a:r>
              <a:rPr lang="zh-CN" altLang="en-US" dirty="0"/>
              <a:t>数据库</a:t>
            </a:r>
          </a:p>
        </p:txBody>
      </p:sp>
      <p:graphicFrame>
        <p:nvGraphicFramePr>
          <p:cNvPr id="2" name="图示 1"/>
          <p:cNvGraphicFramePr/>
          <p:nvPr>
            <p:extLst/>
          </p:nvPr>
        </p:nvGraphicFramePr>
        <p:xfrm>
          <a:off x="86816" y="980728"/>
          <a:ext cx="8949680"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160937"/>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0" y="889670"/>
            <a:ext cx="9144000" cy="609398"/>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t>【</a:t>
            </a:r>
            <a:r>
              <a:rPr lang="zh-CN" altLang="en-US" sz="2400" dirty="0"/>
              <a:t>例</a:t>
            </a:r>
            <a:r>
              <a:rPr lang="en-US" altLang="zh-CN" sz="2400" dirty="0"/>
              <a:t>1】</a:t>
            </a:r>
            <a:r>
              <a:rPr lang="zh-CN" altLang="en-US" sz="2400" dirty="0"/>
              <a:t>显示所有姓</a:t>
            </a:r>
            <a:r>
              <a:rPr lang="zh-CN" altLang="en-US" sz="2400" dirty="0" smtClean="0"/>
              <a:t>“张”的学生信息 </a:t>
            </a:r>
            <a:endParaRPr lang="en-US" altLang="zh-CN" sz="2400" dirty="0"/>
          </a:p>
        </p:txBody>
      </p:sp>
      <p:sp>
        <p:nvSpPr>
          <p:cNvPr id="54276" name="Text Box 4"/>
          <p:cNvSpPr txBox="1">
            <a:spLocks noChangeArrowheads="1"/>
          </p:cNvSpPr>
          <p:nvPr/>
        </p:nvSpPr>
        <p:spPr bwMode="auto">
          <a:xfrm>
            <a:off x="295" y="3083818"/>
            <a:ext cx="9132200" cy="609398"/>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t>【</a:t>
            </a:r>
            <a:r>
              <a:rPr lang="zh-CN" altLang="en-US" sz="2400" dirty="0"/>
              <a:t>例</a:t>
            </a:r>
            <a:r>
              <a:rPr lang="en-US" altLang="zh-CN" sz="2400" dirty="0"/>
              <a:t>2】</a:t>
            </a:r>
            <a:r>
              <a:rPr lang="zh-CN" altLang="en-US" sz="2400" dirty="0" smtClean="0"/>
              <a:t>显示“男团员”的学生信息 </a:t>
            </a:r>
            <a:endParaRPr lang="zh-CN" altLang="en-US" sz="2400" dirty="0"/>
          </a:p>
        </p:txBody>
      </p:sp>
      <p:sp>
        <p:nvSpPr>
          <p:cNvPr id="54278" name="Text Box 6"/>
          <p:cNvSpPr txBox="1">
            <a:spLocks noChangeArrowheads="1"/>
          </p:cNvSpPr>
          <p:nvPr/>
        </p:nvSpPr>
        <p:spPr bwMode="auto">
          <a:xfrm>
            <a:off x="0" y="1532161"/>
            <a:ext cx="9144000" cy="150808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t>select *</a:t>
            </a:r>
          </a:p>
          <a:p>
            <a:r>
              <a:rPr lang="en-US" altLang="zh-CN" sz="2400" dirty="0"/>
              <a:t>from student</a:t>
            </a:r>
          </a:p>
          <a:p>
            <a:r>
              <a:rPr lang="en-US" altLang="zh-CN" sz="2400" dirty="0"/>
              <a:t>where name like "</a:t>
            </a:r>
            <a:r>
              <a:rPr lang="zh-CN" altLang="en-US" sz="2400" dirty="0"/>
              <a:t>张</a:t>
            </a:r>
            <a:r>
              <a:rPr lang="en-US" altLang="zh-CN" sz="2400" dirty="0"/>
              <a:t>%"</a:t>
            </a:r>
          </a:p>
        </p:txBody>
      </p:sp>
      <p:sp>
        <p:nvSpPr>
          <p:cNvPr id="6" name="Text Box 7"/>
          <p:cNvSpPr txBox="1">
            <a:spLocks noChangeArrowheads="1"/>
          </p:cNvSpPr>
          <p:nvPr/>
        </p:nvSpPr>
        <p:spPr bwMode="auto">
          <a:xfrm>
            <a:off x="0" y="3693216"/>
            <a:ext cx="9132495" cy="150808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t>select *</a:t>
            </a:r>
          </a:p>
          <a:p>
            <a:r>
              <a:rPr lang="en-US" altLang="zh-CN" sz="2400" dirty="0"/>
              <a:t>from student</a:t>
            </a:r>
          </a:p>
          <a:p>
            <a:r>
              <a:rPr lang="en-US" altLang="zh-CN" sz="2400" dirty="0"/>
              <a:t>where sex="</a:t>
            </a:r>
            <a:r>
              <a:rPr lang="zh-CN" altLang="en-US" sz="2400" dirty="0"/>
              <a:t>男</a:t>
            </a:r>
            <a:r>
              <a:rPr lang="en-US" altLang="zh-CN" sz="2400" dirty="0"/>
              <a:t>" and political="</a:t>
            </a:r>
            <a:r>
              <a:rPr lang="zh-CN" altLang="en-US" sz="2400" dirty="0"/>
              <a:t>团员</a:t>
            </a:r>
            <a:r>
              <a:rPr lang="en-US" altLang="zh-CN" sz="2400" dirty="0"/>
              <a:t>"</a:t>
            </a:r>
          </a:p>
        </p:txBody>
      </p:sp>
      <p:sp>
        <p:nvSpPr>
          <p:cNvPr id="7"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Tree>
    <p:extLst>
      <p:ext uri="{BB962C8B-B14F-4D97-AF65-F5344CB8AC3E}">
        <p14:creationId xmlns:p14="http://schemas.microsoft.com/office/powerpoint/2010/main" val="32240108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linds(horizontal)">
                                      <p:cBhvr>
                                        <p:cTn id="7" dur="500"/>
                                        <p:tgtEl>
                                          <p:spTgt spid="54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8"/>
                                        </p:tgtEl>
                                        <p:attrNameLst>
                                          <p:attrName>style.visibility</p:attrName>
                                        </p:attrNameLst>
                                      </p:cBhvr>
                                      <p:to>
                                        <p:strVal val="visible"/>
                                      </p:to>
                                    </p:set>
                                    <p:animEffect transition="in" filter="blinds(horizontal)">
                                      <p:cBhvr>
                                        <p:cTn id="12" dur="500"/>
                                        <p:tgtEl>
                                          <p:spTgt spid="54278"/>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4276"/>
                                        </p:tgtEl>
                                        <p:attrNameLst>
                                          <p:attrName>style.visibility</p:attrName>
                                        </p:attrNameLst>
                                      </p:cBhvr>
                                      <p:to>
                                        <p:strVal val="visible"/>
                                      </p:to>
                                    </p:set>
                                    <p:animEffect transition="in" filter="blinds(horizontal)">
                                      <p:cBhvr>
                                        <p:cTn id="16" dur="500"/>
                                        <p:tgtEl>
                                          <p:spTgt spid="542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nimBg="1" autoUpdateAnimBg="0"/>
      <p:bldP spid="54276" grpId="0" animBg="1" autoUpdateAnimBg="0"/>
      <p:bldP spid="54278" grpId="0" animBg="1" autoUpdateAnimBg="0"/>
      <p:bldP spid="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nvPr>
        </p:nvGraphicFramePr>
        <p:xfrm>
          <a:off x="158824" y="980728"/>
          <a:ext cx="8733656" cy="1440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6324" name="Rectangle 4"/>
          <p:cNvSpPr>
            <a:spLocks noChangeArrowheads="1"/>
          </p:cNvSpPr>
          <p:nvPr/>
        </p:nvSpPr>
        <p:spPr bwMode="auto">
          <a:xfrm>
            <a:off x="488622" y="2511077"/>
            <a:ext cx="8207375" cy="307774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9" rIns="91418" bIns="45709">
            <a:spAutoFit/>
          </a:bodyPr>
          <a:lstStyle>
            <a:lvl1pPr>
              <a:spcBef>
                <a:spcPct val="20000"/>
              </a:spcBef>
              <a:buClr>
                <a:schemeClr val="accent1"/>
              </a:buClr>
              <a:buFont typeface="Wingdings" pitchFamily="2" charset="2"/>
              <a:buChar char="v"/>
              <a:defRPr sz="2800" b="1">
                <a:solidFill>
                  <a:schemeClr val="accent1"/>
                </a:solidFill>
                <a:latin typeface="Verdana" pitchFamily="34" charset="0"/>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pPr algn="just" eaLnBrk="1" hangingPunct="1">
              <a:spcBef>
                <a:spcPts val="600"/>
              </a:spcBef>
              <a:spcAft>
                <a:spcPts val="600"/>
              </a:spcAft>
              <a:buFont typeface="Wingdings" pitchFamily="2" charset="2"/>
              <a:buNone/>
            </a:pPr>
            <a:r>
              <a:rPr lang="en-US" altLang="zh-CN" sz="2400" dirty="0" smtClean="0">
                <a:solidFill>
                  <a:srgbClr val="003300"/>
                </a:solidFill>
                <a:latin typeface="宋体" pitchFamily="2" charset="-122"/>
              </a:rPr>
              <a:t>【</a:t>
            </a:r>
            <a:r>
              <a:rPr lang="zh-CN" altLang="en-US" sz="2400" dirty="0" smtClean="0">
                <a:solidFill>
                  <a:srgbClr val="003300"/>
                </a:solidFill>
                <a:latin typeface="宋体" pitchFamily="2" charset="-122"/>
              </a:rPr>
              <a:t>格式</a:t>
            </a:r>
            <a:r>
              <a:rPr lang="en-US" altLang="zh-CN" sz="2400" dirty="0" smtClean="0">
                <a:solidFill>
                  <a:srgbClr val="003300"/>
                </a:solidFill>
                <a:latin typeface="宋体" pitchFamily="2" charset="-122"/>
              </a:rPr>
              <a:t>】</a:t>
            </a:r>
          </a:p>
          <a:p>
            <a:pPr algn="just" eaLnBrk="1" hangingPunct="1">
              <a:spcBef>
                <a:spcPts val="600"/>
              </a:spcBef>
              <a:spcAft>
                <a:spcPts val="600"/>
              </a:spcAft>
              <a:buFont typeface="Wingdings" pitchFamily="2" charset="2"/>
              <a:buNone/>
            </a:pPr>
            <a:r>
              <a:rPr lang="en-US" altLang="zh-CN" sz="2400" dirty="0" smtClean="0">
                <a:solidFill>
                  <a:srgbClr val="003300"/>
                </a:solidFill>
                <a:latin typeface="宋体" pitchFamily="2" charset="-122"/>
              </a:rPr>
              <a:t>   select [all | distinct] </a:t>
            </a:r>
            <a:r>
              <a:rPr lang="zh-CN" altLang="en-US" sz="2400" dirty="0" smtClean="0">
                <a:solidFill>
                  <a:srgbClr val="003300"/>
                </a:solidFill>
                <a:latin typeface="宋体" pitchFamily="2" charset="-122"/>
              </a:rPr>
              <a:t>别名</a:t>
            </a:r>
            <a:r>
              <a:rPr lang="en-US" altLang="zh-CN" sz="2400" dirty="0" smtClean="0">
                <a:solidFill>
                  <a:srgbClr val="003300"/>
                </a:solidFill>
                <a:latin typeface="宋体" pitchFamily="2" charset="-122"/>
              </a:rPr>
              <a:t>.</a:t>
            </a:r>
            <a:r>
              <a:rPr lang="zh-CN" altLang="en-US" sz="2400" dirty="0" smtClean="0">
                <a:solidFill>
                  <a:srgbClr val="003300"/>
                </a:solidFill>
                <a:latin typeface="宋体" pitchFamily="2" charset="-122"/>
              </a:rPr>
              <a:t>选项 </a:t>
            </a:r>
            <a:r>
              <a:rPr lang="en-US" altLang="zh-CN" sz="2400" dirty="0" smtClean="0">
                <a:solidFill>
                  <a:srgbClr val="003300"/>
                </a:solidFill>
                <a:latin typeface="宋体" pitchFamily="2" charset="-122"/>
              </a:rPr>
              <a:t>as </a:t>
            </a:r>
            <a:r>
              <a:rPr lang="zh-CN" altLang="en-US" sz="2400" dirty="0" smtClean="0">
                <a:solidFill>
                  <a:srgbClr val="003300"/>
                </a:solidFill>
                <a:latin typeface="宋体" pitchFamily="2" charset="-122"/>
              </a:rPr>
              <a:t>列名</a:t>
            </a:r>
          </a:p>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rPr>
              <a:t>   </a:t>
            </a:r>
            <a:r>
              <a:rPr lang="en-US" altLang="zh-CN" sz="2400" dirty="0" smtClean="0">
                <a:solidFill>
                  <a:srgbClr val="003300"/>
                </a:solidFill>
                <a:latin typeface="宋体" pitchFamily="2" charset="-122"/>
              </a:rPr>
              <a:t>from  &lt;</a:t>
            </a:r>
            <a:r>
              <a:rPr lang="zh-CN" altLang="en-US" sz="2400" dirty="0" smtClean="0">
                <a:solidFill>
                  <a:srgbClr val="003300"/>
                </a:solidFill>
                <a:latin typeface="宋体" pitchFamily="2" charset="-122"/>
              </a:rPr>
              <a:t>表</a:t>
            </a:r>
            <a:r>
              <a:rPr lang="en-US" altLang="zh-CN" sz="2400" dirty="0" smtClean="0">
                <a:solidFill>
                  <a:srgbClr val="003300"/>
                </a:solidFill>
                <a:latin typeface="宋体" pitchFamily="2" charset="-122"/>
              </a:rPr>
              <a:t>1</a:t>
            </a:r>
            <a:r>
              <a:rPr lang="zh-CN" altLang="en-US" sz="2400" dirty="0" smtClean="0">
                <a:solidFill>
                  <a:srgbClr val="003300"/>
                </a:solidFill>
                <a:latin typeface="宋体" pitchFamily="2" charset="-122"/>
              </a:rPr>
              <a:t>名 </a:t>
            </a:r>
            <a:r>
              <a:rPr lang="en-US" altLang="zh-CN" sz="2400" dirty="0" smtClean="0">
                <a:solidFill>
                  <a:srgbClr val="003300"/>
                </a:solidFill>
                <a:latin typeface="宋体" pitchFamily="2" charset="-122"/>
              </a:rPr>
              <a:t>as </a:t>
            </a:r>
            <a:r>
              <a:rPr lang="zh-CN" altLang="en-US" sz="2400" dirty="0" smtClean="0">
                <a:solidFill>
                  <a:srgbClr val="003300"/>
                </a:solidFill>
                <a:latin typeface="宋体" pitchFamily="2" charset="-122"/>
              </a:rPr>
              <a:t>别名</a:t>
            </a:r>
            <a:r>
              <a:rPr lang="en-US" altLang="zh-CN" sz="2400" dirty="0" smtClean="0">
                <a:solidFill>
                  <a:srgbClr val="003300"/>
                </a:solidFill>
                <a:latin typeface="宋体" pitchFamily="2" charset="-122"/>
              </a:rPr>
              <a:t>1&gt;,&lt;</a:t>
            </a:r>
            <a:r>
              <a:rPr lang="zh-CN" altLang="en-US" sz="2400" dirty="0" smtClean="0">
                <a:solidFill>
                  <a:srgbClr val="003300"/>
                </a:solidFill>
                <a:latin typeface="宋体" pitchFamily="2" charset="-122"/>
              </a:rPr>
              <a:t>表</a:t>
            </a:r>
            <a:r>
              <a:rPr lang="en-US" altLang="zh-CN" sz="2400" dirty="0" smtClean="0">
                <a:solidFill>
                  <a:srgbClr val="003300"/>
                </a:solidFill>
                <a:latin typeface="宋体" pitchFamily="2" charset="-122"/>
              </a:rPr>
              <a:t>2</a:t>
            </a:r>
            <a:r>
              <a:rPr lang="zh-CN" altLang="en-US" sz="2400" dirty="0" smtClean="0">
                <a:solidFill>
                  <a:srgbClr val="003300"/>
                </a:solidFill>
                <a:latin typeface="宋体" pitchFamily="2" charset="-122"/>
              </a:rPr>
              <a:t>名 </a:t>
            </a:r>
            <a:r>
              <a:rPr lang="en-US" altLang="zh-CN" sz="2400" dirty="0" smtClean="0">
                <a:solidFill>
                  <a:srgbClr val="003300"/>
                </a:solidFill>
                <a:latin typeface="宋体" pitchFamily="2" charset="-122"/>
              </a:rPr>
              <a:t>as </a:t>
            </a:r>
            <a:r>
              <a:rPr lang="zh-CN" altLang="en-US" sz="2400" dirty="0" smtClean="0">
                <a:solidFill>
                  <a:srgbClr val="003300"/>
                </a:solidFill>
                <a:latin typeface="宋体" pitchFamily="2" charset="-122"/>
              </a:rPr>
              <a:t>别名</a:t>
            </a:r>
            <a:r>
              <a:rPr lang="en-US" altLang="zh-CN" sz="2400" dirty="0" smtClean="0">
                <a:solidFill>
                  <a:srgbClr val="003300"/>
                </a:solidFill>
                <a:latin typeface="宋体" pitchFamily="2" charset="-122"/>
              </a:rPr>
              <a:t>2&gt;</a:t>
            </a:r>
          </a:p>
          <a:p>
            <a:pPr algn="just" eaLnBrk="1" hangingPunct="1">
              <a:spcBef>
                <a:spcPts val="600"/>
              </a:spcBef>
              <a:spcAft>
                <a:spcPts val="600"/>
              </a:spcAft>
              <a:buFont typeface="Wingdings" pitchFamily="2" charset="2"/>
              <a:buNone/>
            </a:pPr>
            <a:r>
              <a:rPr lang="en-US" altLang="zh-CN" sz="2400" dirty="0" smtClean="0">
                <a:solidFill>
                  <a:srgbClr val="003300"/>
                </a:solidFill>
                <a:latin typeface="宋体" pitchFamily="2" charset="-122"/>
              </a:rPr>
              <a:t>   where  &lt;</a:t>
            </a:r>
            <a:r>
              <a:rPr lang="zh-CN" altLang="en-US" sz="2400" dirty="0" smtClean="0">
                <a:solidFill>
                  <a:srgbClr val="003300"/>
                </a:solidFill>
                <a:latin typeface="宋体" pitchFamily="2" charset="-122"/>
              </a:rPr>
              <a:t>条件表达式</a:t>
            </a:r>
            <a:r>
              <a:rPr lang="en-US" altLang="zh-CN" sz="2400" dirty="0" smtClean="0">
                <a:solidFill>
                  <a:srgbClr val="003300"/>
                </a:solidFill>
                <a:latin typeface="宋体" pitchFamily="2" charset="-122"/>
              </a:rPr>
              <a:t>&gt;</a:t>
            </a:r>
          </a:p>
          <a:p>
            <a:pPr algn="just" eaLnBrk="1" hangingPunct="1">
              <a:spcBef>
                <a:spcPts val="600"/>
              </a:spcBef>
              <a:spcAft>
                <a:spcPts val="600"/>
              </a:spcAft>
              <a:buFont typeface="Wingdings" pitchFamily="2" charset="2"/>
              <a:buNone/>
            </a:pPr>
            <a:r>
              <a:rPr lang="en-US" altLang="zh-CN" sz="2400" dirty="0" smtClean="0">
                <a:solidFill>
                  <a:srgbClr val="003300"/>
                </a:solidFill>
                <a:latin typeface="宋体" pitchFamily="2" charset="-122"/>
              </a:rPr>
              <a:t>【</a:t>
            </a:r>
            <a:r>
              <a:rPr lang="zh-CN" altLang="en-US" sz="2400" dirty="0" smtClean="0">
                <a:solidFill>
                  <a:srgbClr val="003300"/>
                </a:solidFill>
                <a:latin typeface="宋体" pitchFamily="2" charset="-122"/>
              </a:rPr>
              <a:t>功能</a:t>
            </a:r>
            <a:r>
              <a:rPr lang="en-US" altLang="zh-CN" sz="2400" dirty="0" smtClean="0">
                <a:solidFill>
                  <a:srgbClr val="003300"/>
                </a:solidFill>
                <a:latin typeface="宋体" pitchFamily="2" charset="-122"/>
              </a:rPr>
              <a:t>】</a:t>
            </a:r>
            <a:r>
              <a:rPr lang="zh-CN" altLang="en-US" sz="2400" dirty="0" smtClean="0">
                <a:solidFill>
                  <a:srgbClr val="003300"/>
                </a:solidFill>
                <a:latin typeface="宋体" pitchFamily="2" charset="-122"/>
              </a:rPr>
              <a:t>多表连接进行多字段查询</a:t>
            </a:r>
          </a:p>
          <a:p>
            <a:pPr algn="just" eaLnBrk="1" hangingPunct="1">
              <a:spcBef>
                <a:spcPts val="600"/>
              </a:spcBef>
              <a:spcAft>
                <a:spcPts val="600"/>
              </a:spcAft>
              <a:buFont typeface="Wingdings" pitchFamily="2" charset="2"/>
              <a:buNone/>
            </a:pPr>
            <a:r>
              <a:rPr lang="en-US" altLang="zh-CN" sz="2400" dirty="0" smtClean="0">
                <a:solidFill>
                  <a:srgbClr val="003300"/>
                </a:solidFill>
                <a:latin typeface="宋体" pitchFamily="2" charset="-122"/>
              </a:rPr>
              <a:t>【</a:t>
            </a:r>
            <a:r>
              <a:rPr lang="zh-CN" altLang="en-US" sz="2400" dirty="0" smtClean="0">
                <a:solidFill>
                  <a:srgbClr val="003300"/>
                </a:solidFill>
                <a:latin typeface="宋体" pitchFamily="2" charset="-122"/>
              </a:rPr>
              <a:t>说明</a:t>
            </a:r>
            <a:r>
              <a:rPr lang="en-US" altLang="zh-CN" sz="2400" dirty="0" smtClean="0">
                <a:solidFill>
                  <a:srgbClr val="003300"/>
                </a:solidFill>
                <a:latin typeface="宋体" pitchFamily="2" charset="-122"/>
              </a:rPr>
              <a:t>】</a:t>
            </a:r>
            <a:r>
              <a:rPr lang="zh-CN" altLang="en-US" sz="2400" dirty="0" smtClean="0">
                <a:solidFill>
                  <a:srgbClr val="003300"/>
                </a:solidFill>
                <a:latin typeface="宋体" pitchFamily="2" charset="-122"/>
              </a:rPr>
              <a:t>条件表达式为多表连接条件</a:t>
            </a:r>
            <a:endParaRPr lang="zh-CN" altLang="en-US" sz="2400" dirty="0">
              <a:solidFill>
                <a:srgbClr val="003300"/>
              </a:solidFill>
              <a:latin typeface="宋体" pitchFamily="2" charset="-122"/>
            </a:endParaRPr>
          </a:p>
        </p:txBody>
      </p:sp>
      <p:sp>
        <p:nvSpPr>
          <p:cNvPr id="5" name="标题 1"/>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a:t>
            </a:r>
            <a:r>
              <a:rPr lang="zh-CN" altLang="en-US" dirty="0"/>
              <a:t>、多表</a:t>
            </a:r>
            <a:r>
              <a:rPr lang="zh-CN" altLang="zh-CN" dirty="0"/>
              <a:t>查询</a:t>
            </a:r>
            <a:endParaRPr lang="zh-CN" altLang="en-US" dirty="0"/>
          </a:p>
        </p:txBody>
      </p:sp>
    </p:spTree>
    <p:extLst>
      <p:ext uri="{BB962C8B-B14F-4D97-AF65-F5344CB8AC3E}">
        <p14:creationId xmlns:p14="http://schemas.microsoft.com/office/powerpoint/2010/main" val="460557957"/>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0" y="895350"/>
            <a:ext cx="9144000" cy="609398"/>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t>【</a:t>
            </a:r>
            <a:r>
              <a:rPr lang="zh-CN" altLang="en-US" sz="2400" dirty="0"/>
              <a:t>例</a:t>
            </a:r>
            <a:r>
              <a:rPr lang="en-US" altLang="zh-CN" sz="2400" dirty="0"/>
              <a:t>】</a:t>
            </a:r>
            <a:r>
              <a:rPr lang="zh-CN" altLang="en-US" sz="2400" dirty="0" smtClean="0"/>
              <a:t>显示学生成绩，</a:t>
            </a:r>
            <a:r>
              <a:rPr lang="zh-CN" altLang="en-US" sz="2400" dirty="0"/>
              <a:t>要求</a:t>
            </a:r>
            <a:r>
              <a:rPr lang="zh-CN" altLang="en-US" sz="2400" dirty="0" smtClean="0"/>
              <a:t>显示姓名、课程名、任课教师、成绩</a:t>
            </a:r>
            <a:endParaRPr lang="zh-CN" altLang="en-US" sz="2400" dirty="0"/>
          </a:p>
        </p:txBody>
      </p:sp>
      <p:sp>
        <p:nvSpPr>
          <p:cNvPr id="57348" name="Text Box 4"/>
          <p:cNvSpPr txBox="1">
            <a:spLocks noChangeArrowheads="1"/>
          </p:cNvSpPr>
          <p:nvPr/>
        </p:nvSpPr>
        <p:spPr bwMode="auto">
          <a:xfrm>
            <a:off x="0" y="4221088"/>
            <a:ext cx="9144000" cy="1938970"/>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000" dirty="0"/>
              <a:t>select student.name AS </a:t>
            </a:r>
            <a:r>
              <a:rPr lang="zh-CN" altLang="en-US" sz="2000" dirty="0"/>
              <a:t>学生</a:t>
            </a:r>
            <a:r>
              <a:rPr lang="en-US" altLang="zh-CN" sz="2000" dirty="0"/>
              <a:t>,course.name AS </a:t>
            </a:r>
            <a:r>
              <a:rPr lang="zh-CN" altLang="en-US" sz="2000" dirty="0"/>
              <a:t>课程名</a:t>
            </a:r>
            <a:r>
              <a:rPr lang="en-US" altLang="zh-CN" sz="2000" dirty="0"/>
              <a:t>,teacher.name AS </a:t>
            </a:r>
            <a:r>
              <a:rPr lang="zh-CN" altLang="en-US" sz="2000" dirty="0"/>
              <a:t>任课教师</a:t>
            </a:r>
            <a:r>
              <a:rPr lang="en-US" altLang="zh-CN" sz="2000" dirty="0"/>
              <a:t>,</a:t>
            </a:r>
            <a:r>
              <a:rPr lang="en-US" altLang="zh-CN" sz="2000" dirty="0" err="1"/>
              <a:t>score.score</a:t>
            </a:r>
            <a:r>
              <a:rPr lang="en-US" altLang="zh-CN" sz="2000" dirty="0"/>
              <a:t> AS </a:t>
            </a:r>
            <a:r>
              <a:rPr lang="zh-CN" altLang="en-US" sz="2000" dirty="0"/>
              <a:t>成绩</a:t>
            </a:r>
            <a:r>
              <a:rPr lang="en-US" altLang="zh-CN" sz="2000" dirty="0"/>
              <a:t>,</a:t>
            </a:r>
            <a:r>
              <a:rPr lang="en-US" altLang="zh-CN" sz="2000" dirty="0" err="1"/>
              <a:t>score.memo</a:t>
            </a:r>
            <a:r>
              <a:rPr lang="en-US" altLang="zh-CN" sz="2000" dirty="0"/>
              <a:t> AS </a:t>
            </a:r>
            <a:r>
              <a:rPr lang="zh-CN" altLang="en-US" sz="2000" dirty="0"/>
              <a:t>备注 </a:t>
            </a:r>
          </a:p>
          <a:p>
            <a:r>
              <a:rPr lang="en-US" altLang="zh-CN" sz="2000" dirty="0"/>
              <a:t>from </a:t>
            </a:r>
            <a:r>
              <a:rPr lang="en-US" altLang="zh-CN" sz="2000" dirty="0" err="1"/>
              <a:t>score,student,teacher,course</a:t>
            </a:r>
            <a:endParaRPr lang="en-US" altLang="zh-CN" sz="2000" dirty="0"/>
          </a:p>
          <a:p>
            <a:r>
              <a:rPr lang="en-US" altLang="zh-CN" sz="2000" dirty="0"/>
              <a:t>where </a:t>
            </a:r>
            <a:r>
              <a:rPr lang="en-US" altLang="zh-CN" sz="2000" dirty="0" err="1"/>
              <a:t>score.courseId</a:t>
            </a:r>
            <a:r>
              <a:rPr lang="en-US" altLang="zh-CN" sz="2000" dirty="0"/>
              <a:t> = course.id and </a:t>
            </a:r>
            <a:r>
              <a:rPr lang="en-US" altLang="zh-CN" sz="2000" dirty="0" err="1"/>
              <a:t>score.teacherId</a:t>
            </a:r>
            <a:r>
              <a:rPr lang="en-US" altLang="zh-CN" sz="2000" dirty="0"/>
              <a:t> = teacher.id and </a:t>
            </a:r>
            <a:r>
              <a:rPr lang="en-US" altLang="zh-CN" sz="2000" dirty="0" err="1"/>
              <a:t>score.studentId</a:t>
            </a:r>
            <a:r>
              <a:rPr lang="en-US" altLang="zh-CN" sz="2000" dirty="0"/>
              <a:t> = student.id</a:t>
            </a:r>
            <a:endParaRPr lang="zh-CN" altLang="en-US" sz="2000" dirty="0"/>
          </a:p>
        </p:txBody>
      </p:sp>
      <p:sp>
        <p:nvSpPr>
          <p:cNvPr id="57349" name="Text Box 5"/>
          <p:cNvSpPr txBox="1">
            <a:spLocks noChangeArrowheads="1"/>
          </p:cNvSpPr>
          <p:nvPr/>
        </p:nvSpPr>
        <p:spPr bwMode="auto">
          <a:xfrm>
            <a:off x="179513" y="2348880"/>
            <a:ext cx="28083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Font typeface="Wingdings" pitchFamily="2" charset="2"/>
              <a:buChar char="v"/>
              <a:defRPr sz="2800" b="1">
                <a:solidFill>
                  <a:schemeClr val="accent1"/>
                </a:solidFill>
                <a:latin typeface="Verdana" pitchFamily="34" charset="0"/>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pPr>
              <a:spcBef>
                <a:spcPct val="0"/>
              </a:spcBef>
              <a:buClrTx/>
              <a:buFontTx/>
              <a:buNone/>
            </a:pPr>
            <a:r>
              <a:rPr lang="zh-CN" altLang="en-US" sz="2400" dirty="0">
                <a:solidFill>
                  <a:srgbClr val="003300"/>
                </a:solidFill>
                <a:latin typeface="Times New Roman" pitchFamily="18" charset="0"/>
              </a:rPr>
              <a:t>查询中用到的相关表结构及关系如</a:t>
            </a:r>
            <a:r>
              <a:rPr lang="zh-CN" altLang="en-US" sz="2400" dirty="0" smtClean="0">
                <a:solidFill>
                  <a:srgbClr val="003300"/>
                </a:solidFill>
                <a:latin typeface="Times New Roman" pitchFamily="18" charset="0"/>
              </a:rPr>
              <a:t>图</a:t>
            </a:r>
            <a:endParaRPr lang="zh-CN" altLang="en-US" sz="2400" dirty="0">
              <a:solidFill>
                <a:srgbClr val="003300"/>
              </a:solidFill>
              <a:latin typeface="Times New Roman" pitchFamily="18" charset="0"/>
            </a:endParaRPr>
          </a:p>
        </p:txBody>
      </p:sp>
      <p:sp>
        <p:nvSpPr>
          <p:cNvPr id="6"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154" y="1586855"/>
            <a:ext cx="584835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57828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blinds(horizontal)">
                                      <p:cBhvr>
                                        <p:cTn id="7" dur="500"/>
                                        <p:tgtEl>
                                          <p:spTgt spid="5734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349"/>
                                        </p:tgtEl>
                                        <p:attrNameLst>
                                          <p:attrName>style.visibility</p:attrName>
                                        </p:attrNameLst>
                                      </p:cBhvr>
                                      <p:to>
                                        <p:strVal val="visible"/>
                                      </p:to>
                                    </p:set>
                                    <p:animEffect transition="in" filter="blinds(horizontal)">
                                      <p:cBhvr>
                                        <p:cTn id="11" dur="500"/>
                                        <p:tgtEl>
                                          <p:spTgt spid="57349"/>
                                        </p:tgtEl>
                                      </p:cBhvr>
                                    </p:animEffect>
                                  </p:childTnLst>
                                </p:cTn>
                              </p:par>
                            </p:childTnLst>
                          </p:cTn>
                        </p:par>
                        <p:par>
                          <p:cTn id="12" fill="hold" nodeType="with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up)">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348"/>
                                        </p:tgtEl>
                                        <p:attrNameLst>
                                          <p:attrName>style.visibility</p:attrName>
                                        </p:attrNameLst>
                                      </p:cBhvr>
                                      <p:to>
                                        <p:strVal val="visible"/>
                                      </p:to>
                                    </p:set>
                                    <p:animEffect transition="in" filter="blinds(horizontal)">
                                      <p:cBhvr>
                                        <p:cTn id="20"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nimBg="1" autoUpdateAnimBg="0"/>
      <p:bldP spid="57348" grpId="0" animBg="1" autoUpdateAnimBg="0"/>
      <p:bldP spid="5734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0" y="908720"/>
            <a:ext cx="9143999" cy="246219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8" tIns="45709" rIns="91418" bIns="45709">
            <a:spAutoFit/>
          </a:bodyPr>
          <a:lstStyle>
            <a:lvl1pPr>
              <a:spcBef>
                <a:spcPct val="20000"/>
              </a:spcBef>
              <a:buClr>
                <a:schemeClr val="accent1"/>
              </a:buClr>
              <a:buFont typeface="Wingdings" pitchFamily="2" charset="2"/>
              <a:buChar char="v"/>
              <a:defRPr sz="2800" b="1">
                <a:solidFill>
                  <a:schemeClr val="accent1"/>
                </a:solidFill>
                <a:latin typeface="Verdana" pitchFamily="34" charset="0"/>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pPr algn="just">
              <a:spcBef>
                <a:spcPts val="600"/>
              </a:spcBef>
              <a:spcAft>
                <a:spcPts val="600"/>
              </a:spcAft>
              <a:buNone/>
            </a:pPr>
            <a:r>
              <a:rPr lang="zh-CN" altLang="en-US" sz="2400" dirty="0">
                <a:solidFill>
                  <a:srgbClr val="003300"/>
                </a:solidFill>
                <a:latin typeface="宋体" pitchFamily="2" charset="-122"/>
              </a:rPr>
              <a:t>    在</a:t>
            </a:r>
            <a:r>
              <a:rPr lang="en-US" altLang="zh-CN" sz="2400" dirty="0">
                <a:solidFill>
                  <a:srgbClr val="003300"/>
                </a:solidFill>
                <a:latin typeface="宋体" pitchFamily="2" charset="-122"/>
              </a:rPr>
              <a:t>SQL</a:t>
            </a:r>
            <a:r>
              <a:rPr lang="zh-CN" altLang="en-US" sz="2400" dirty="0">
                <a:solidFill>
                  <a:srgbClr val="003300"/>
                </a:solidFill>
                <a:latin typeface="宋体" pitchFamily="2" charset="-122"/>
              </a:rPr>
              <a:t>语句中，一个</a:t>
            </a:r>
            <a:r>
              <a:rPr lang="en-US" altLang="zh-CN" sz="2400" dirty="0">
                <a:solidFill>
                  <a:srgbClr val="003300"/>
                </a:solidFill>
                <a:latin typeface="宋体" pitchFamily="2" charset="-122"/>
              </a:rPr>
              <a:t>SELECT</a:t>
            </a:r>
            <a:r>
              <a:rPr lang="zh-CN" altLang="en-US" sz="2400" dirty="0">
                <a:solidFill>
                  <a:srgbClr val="003300"/>
                </a:solidFill>
                <a:latin typeface="宋体" pitchFamily="2" charset="-122"/>
              </a:rPr>
              <a:t>－</a:t>
            </a:r>
            <a:r>
              <a:rPr lang="en-US" altLang="zh-CN" sz="2400" dirty="0">
                <a:solidFill>
                  <a:srgbClr val="003300"/>
                </a:solidFill>
                <a:latin typeface="宋体" pitchFamily="2" charset="-122"/>
              </a:rPr>
              <a:t>FROM</a:t>
            </a:r>
            <a:r>
              <a:rPr lang="zh-CN" altLang="en-US" sz="2400" dirty="0">
                <a:solidFill>
                  <a:srgbClr val="003300"/>
                </a:solidFill>
                <a:latin typeface="宋体" pitchFamily="2" charset="-122"/>
              </a:rPr>
              <a:t>－</a:t>
            </a:r>
            <a:r>
              <a:rPr lang="en-US" altLang="zh-CN" sz="2400" dirty="0">
                <a:solidFill>
                  <a:srgbClr val="003300"/>
                </a:solidFill>
                <a:latin typeface="宋体" pitchFamily="2" charset="-122"/>
              </a:rPr>
              <a:t>WHERE</a:t>
            </a:r>
            <a:r>
              <a:rPr lang="zh-CN" altLang="en-US" sz="2400" dirty="0">
                <a:solidFill>
                  <a:srgbClr val="003300"/>
                </a:solidFill>
                <a:latin typeface="宋体" pitchFamily="2" charset="-122"/>
              </a:rPr>
              <a:t>语句称为一个查询块。将一个查询块嵌套在另一个查询块的</a:t>
            </a:r>
            <a:r>
              <a:rPr lang="en-US" altLang="zh-CN" sz="2400" dirty="0">
                <a:solidFill>
                  <a:srgbClr val="003300"/>
                </a:solidFill>
                <a:latin typeface="宋体" pitchFamily="2" charset="-122"/>
              </a:rPr>
              <a:t>WHERE</a:t>
            </a:r>
            <a:r>
              <a:rPr lang="zh-CN" altLang="en-US" sz="2400" dirty="0">
                <a:solidFill>
                  <a:srgbClr val="003300"/>
                </a:solidFill>
                <a:latin typeface="宋体" pitchFamily="2" charset="-122"/>
              </a:rPr>
              <a:t>子句或</a:t>
            </a:r>
            <a:r>
              <a:rPr lang="en-US" altLang="zh-CN" sz="2400" dirty="0">
                <a:solidFill>
                  <a:srgbClr val="003300"/>
                </a:solidFill>
                <a:latin typeface="宋体" pitchFamily="2" charset="-122"/>
              </a:rPr>
              <a:t>HAVING</a:t>
            </a:r>
            <a:r>
              <a:rPr lang="zh-CN" altLang="en-US" sz="2400" dirty="0">
                <a:solidFill>
                  <a:srgbClr val="003300"/>
                </a:solidFill>
                <a:latin typeface="宋体" pitchFamily="2" charset="-122"/>
              </a:rPr>
              <a:t>短语的条件中的查询称为</a:t>
            </a:r>
            <a:r>
              <a:rPr lang="zh-CN" altLang="en-US" sz="2400" dirty="0">
                <a:solidFill>
                  <a:srgbClr val="0070C0"/>
                </a:solidFill>
                <a:latin typeface="宋体" pitchFamily="2" charset="-122"/>
              </a:rPr>
              <a:t>嵌套查询</a:t>
            </a:r>
            <a:r>
              <a:rPr lang="zh-CN" altLang="en-US" sz="2400" dirty="0">
                <a:solidFill>
                  <a:srgbClr val="003300"/>
                </a:solidFill>
                <a:latin typeface="宋体" pitchFamily="2" charset="-122"/>
              </a:rPr>
              <a:t>或</a:t>
            </a:r>
            <a:r>
              <a:rPr lang="zh-CN" altLang="en-US" sz="2400" dirty="0">
                <a:solidFill>
                  <a:srgbClr val="0070C0"/>
                </a:solidFill>
                <a:latin typeface="宋体" pitchFamily="2" charset="-122"/>
              </a:rPr>
              <a:t>子查询</a:t>
            </a:r>
            <a:r>
              <a:rPr lang="zh-CN" altLang="en-US" sz="2400" dirty="0" smtClean="0">
                <a:solidFill>
                  <a:srgbClr val="003300"/>
                </a:solidFill>
                <a:latin typeface="宋体" pitchFamily="2" charset="-122"/>
              </a:rPr>
              <a:t>。</a:t>
            </a:r>
            <a:endParaRPr lang="en-US" altLang="zh-CN" sz="2400" dirty="0" smtClean="0">
              <a:solidFill>
                <a:srgbClr val="003300"/>
              </a:solidFill>
              <a:latin typeface="宋体" pitchFamily="2" charset="-122"/>
            </a:endParaRPr>
          </a:p>
          <a:p>
            <a:pPr algn="just">
              <a:spcBef>
                <a:spcPts val="600"/>
              </a:spcBef>
              <a:spcAft>
                <a:spcPts val="600"/>
              </a:spcAft>
              <a:buNone/>
            </a:pPr>
            <a:r>
              <a:rPr lang="en-US" altLang="zh-CN" sz="2400" dirty="0">
                <a:solidFill>
                  <a:srgbClr val="003300"/>
                </a:solidFill>
                <a:latin typeface="宋体" pitchFamily="2" charset="-122"/>
              </a:rPr>
              <a:t> </a:t>
            </a:r>
            <a:r>
              <a:rPr lang="en-US" altLang="zh-CN" sz="2400" dirty="0" smtClean="0">
                <a:solidFill>
                  <a:srgbClr val="003300"/>
                </a:solidFill>
                <a:latin typeface="宋体" pitchFamily="2" charset="-122"/>
              </a:rPr>
              <a:t>   </a:t>
            </a:r>
            <a:r>
              <a:rPr lang="zh-CN" altLang="en-US" sz="2400" dirty="0" smtClean="0">
                <a:solidFill>
                  <a:srgbClr val="003300"/>
                </a:solidFill>
                <a:latin typeface="宋体" pitchFamily="2" charset="-122"/>
              </a:rPr>
              <a:t>使用</a:t>
            </a:r>
            <a:r>
              <a:rPr lang="zh-CN" altLang="en-US" sz="2400" dirty="0">
                <a:solidFill>
                  <a:srgbClr val="003300"/>
                </a:solidFill>
                <a:latin typeface="宋体" pitchFamily="2" charset="-122"/>
              </a:rPr>
              <a:t>子查询可以定义字段或定义字段的条件，但子查询不能单独作为一个查询，它必须与其他查询相结合，通常是做为另外一个查询的字段、准则（或条件）来使用。</a:t>
            </a:r>
          </a:p>
        </p:txBody>
      </p:sp>
      <p:sp>
        <p:nvSpPr>
          <p:cNvPr id="59397" name="Rectangle 5"/>
          <p:cNvSpPr>
            <a:spLocks noChangeArrowheads="1"/>
          </p:cNvSpPr>
          <p:nvPr/>
        </p:nvSpPr>
        <p:spPr bwMode="auto">
          <a:xfrm>
            <a:off x="0" y="3400987"/>
            <a:ext cx="9143999" cy="609398"/>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p>
            <a:pPr>
              <a:lnSpc>
                <a:spcPct val="140000"/>
              </a:lnSpc>
            </a:pPr>
            <a:r>
              <a:rPr lang="zh-CN" altLang="en-US" sz="2400" b="1" dirty="0">
                <a:solidFill>
                  <a:schemeClr val="bg1"/>
                </a:solidFill>
                <a:latin typeface="宋体" pitchFamily="2" charset="-122"/>
                <a:ea typeface="宋体" pitchFamily="2" charset="-122"/>
              </a:rPr>
              <a:t>如：查询年龄比“许丹”大的</a:t>
            </a:r>
            <a:r>
              <a:rPr lang="zh-CN" altLang="en-US" sz="2400" b="1" dirty="0" smtClean="0">
                <a:solidFill>
                  <a:schemeClr val="bg1"/>
                </a:solidFill>
                <a:latin typeface="宋体" pitchFamily="2" charset="-122"/>
                <a:ea typeface="宋体" pitchFamily="2" charset="-122"/>
              </a:rPr>
              <a:t>所有学生记录</a:t>
            </a:r>
            <a:r>
              <a:rPr lang="zh-CN" altLang="en-US" sz="2400" b="1" dirty="0">
                <a:solidFill>
                  <a:schemeClr val="bg1"/>
                </a:solidFill>
                <a:latin typeface="宋体" pitchFamily="2" charset="-122"/>
                <a:ea typeface="宋体" pitchFamily="2" charset="-122"/>
              </a:rPr>
              <a:t>。</a:t>
            </a:r>
          </a:p>
        </p:txBody>
      </p:sp>
      <p:sp>
        <p:nvSpPr>
          <p:cNvPr id="6" name="标题 1"/>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4</a:t>
            </a:r>
            <a:r>
              <a:rPr lang="zh-CN" altLang="en-US" dirty="0"/>
              <a:t>、嵌套</a:t>
            </a:r>
            <a:r>
              <a:rPr lang="zh-CN" altLang="zh-CN" dirty="0"/>
              <a:t>查询</a:t>
            </a:r>
            <a:endParaRPr lang="zh-CN" altLang="en-US" dirty="0"/>
          </a:p>
        </p:txBody>
      </p:sp>
    </p:spTree>
    <p:extLst>
      <p:ext uri="{BB962C8B-B14F-4D97-AF65-F5344CB8AC3E}">
        <p14:creationId xmlns:p14="http://schemas.microsoft.com/office/powerpoint/2010/main" val="2315870696"/>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0" y="889670"/>
            <a:ext cx="9144000" cy="609398"/>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t>【</a:t>
            </a:r>
            <a:r>
              <a:rPr lang="zh-CN" altLang="en-US" sz="2400" dirty="0"/>
              <a:t>例</a:t>
            </a:r>
            <a:r>
              <a:rPr lang="en-US" altLang="zh-CN" sz="2400" dirty="0"/>
              <a:t>】</a:t>
            </a:r>
            <a:r>
              <a:rPr lang="zh-CN" altLang="en-US" sz="2400" dirty="0"/>
              <a:t>显示与“张艳”</a:t>
            </a:r>
            <a:r>
              <a:rPr lang="zh-CN" altLang="en-US" sz="2400" dirty="0" smtClean="0"/>
              <a:t>相同民族的所有学生记录</a:t>
            </a:r>
            <a:endParaRPr lang="en-US" altLang="zh-CN" sz="2400" dirty="0"/>
          </a:p>
        </p:txBody>
      </p:sp>
      <p:sp>
        <p:nvSpPr>
          <p:cNvPr id="60419" name="Text Box 3"/>
          <p:cNvSpPr txBox="1">
            <a:spLocks noChangeArrowheads="1"/>
          </p:cNvSpPr>
          <p:nvPr/>
        </p:nvSpPr>
        <p:spPr bwMode="auto">
          <a:xfrm>
            <a:off x="0" y="3068960"/>
            <a:ext cx="9144000" cy="609398"/>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t>【</a:t>
            </a:r>
            <a:r>
              <a:rPr lang="zh-CN" altLang="en-US" sz="2400" dirty="0"/>
              <a:t>练习</a:t>
            </a:r>
            <a:r>
              <a:rPr lang="en-US" altLang="zh-CN" sz="2400" dirty="0"/>
              <a:t>】</a:t>
            </a:r>
            <a:r>
              <a:rPr lang="zh-CN" altLang="en-US" sz="2400" dirty="0" smtClean="0"/>
              <a:t>显示成绩高于平均分的所有记录</a:t>
            </a:r>
            <a:endParaRPr lang="zh-CN" altLang="en-US" sz="2400" dirty="0"/>
          </a:p>
        </p:txBody>
      </p:sp>
      <p:sp>
        <p:nvSpPr>
          <p:cNvPr id="60420" name="Text Box 4"/>
          <p:cNvSpPr txBox="1">
            <a:spLocks noChangeArrowheads="1"/>
          </p:cNvSpPr>
          <p:nvPr/>
        </p:nvSpPr>
        <p:spPr bwMode="auto">
          <a:xfrm>
            <a:off x="0" y="3625867"/>
            <a:ext cx="9144000" cy="150808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t>select *</a:t>
            </a:r>
          </a:p>
          <a:p>
            <a:r>
              <a:rPr lang="en-US" altLang="zh-CN" sz="2400" dirty="0"/>
              <a:t>from </a:t>
            </a:r>
            <a:r>
              <a:rPr lang="en-US" altLang="zh-CN" sz="2400" dirty="0" smtClean="0"/>
              <a:t>score</a:t>
            </a:r>
            <a:endParaRPr lang="zh-CN" altLang="en-US" sz="2400" dirty="0"/>
          </a:p>
          <a:p>
            <a:r>
              <a:rPr lang="en-US" altLang="zh-CN" sz="2400" dirty="0"/>
              <a:t>where </a:t>
            </a:r>
            <a:r>
              <a:rPr lang="en-US" altLang="zh-CN" sz="2400" dirty="0" smtClean="0"/>
              <a:t>score&gt;(</a:t>
            </a:r>
            <a:r>
              <a:rPr lang="en-US" altLang="zh-CN" sz="2400" dirty="0"/>
              <a:t>select </a:t>
            </a:r>
            <a:r>
              <a:rPr lang="en-US" altLang="zh-CN" sz="2400" dirty="0" err="1" smtClean="0"/>
              <a:t>avg</a:t>
            </a:r>
            <a:r>
              <a:rPr lang="en-US" altLang="zh-CN" sz="2400" dirty="0" smtClean="0"/>
              <a:t>(score) </a:t>
            </a:r>
            <a:r>
              <a:rPr lang="en-US" altLang="zh-CN" sz="2400" dirty="0"/>
              <a:t>from </a:t>
            </a:r>
            <a:r>
              <a:rPr lang="en-US" altLang="zh-CN" sz="2400" dirty="0" smtClean="0"/>
              <a:t>score)</a:t>
            </a:r>
            <a:endParaRPr lang="en-US" altLang="zh-CN" sz="2400" dirty="0"/>
          </a:p>
        </p:txBody>
      </p:sp>
      <p:sp>
        <p:nvSpPr>
          <p:cNvPr id="60421" name="Text Box 5"/>
          <p:cNvSpPr txBox="1">
            <a:spLocks noChangeArrowheads="1"/>
          </p:cNvSpPr>
          <p:nvPr/>
        </p:nvSpPr>
        <p:spPr bwMode="auto">
          <a:xfrm>
            <a:off x="0" y="1522884"/>
            <a:ext cx="9144000" cy="150808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t>select  *</a:t>
            </a:r>
            <a:endParaRPr lang="zh-CN" altLang="en-US" sz="2400" dirty="0"/>
          </a:p>
          <a:p>
            <a:r>
              <a:rPr lang="en-US" altLang="zh-CN" sz="2400" dirty="0"/>
              <a:t>from  </a:t>
            </a:r>
            <a:r>
              <a:rPr lang="en-US" altLang="zh-CN" sz="2400" dirty="0" smtClean="0"/>
              <a:t>student</a:t>
            </a:r>
            <a:endParaRPr lang="zh-CN" altLang="en-US" sz="2400" dirty="0"/>
          </a:p>
          <a:p>
            <a:r>
              <a:rPr lang="en-US" altLang="zh-CN" sz="2400" dirty="0"/>
              <a:t>where </a:t>
            </a:r>
            <a:r>
              <a:rPr lang="en-US" altLang="zh-CN" sz="2400" dirty="0" smtClean="0"/>
              <a:t>nation=(</a:t>
            </a:r>
            <a:r>
              <a:rPr lang="en-US" altLang="zh-CN" sz="2400" dirty="0"/>
              <a:t>select </a:t>
            </a:r>
            <a:r>
              <a:rPr lang="en-US" altLang="zh-CN" sz="2400" dirty="0" smtClean="0"/>
              <a:t>nation</a:t>
            </a:r>
            <a:r>
              <a:rPr lang="zh-CN" altLang="en-US" sz="2400" dirty="0" smtClean="0"/>
              <a:t> </a:t>
            </a:r>
            <a:r>
              <a:rPr lang="en-US" altLang="zh-CN" sz="2400" dirty="0"/>
              <a:t>from </a:t>
            </a:r>
            <a:r>
              <a:rPr lang="en-US" altLang="zh-CN" sz="2400" dirty="0" smtClean="0"/>
              <a:t>student</a:t>
            </a:r>
            <a:r>
              <a:rPr lang="zh-CN" altLang="en-US" sz="2400" dirty="0" smtClean="0"/>
              <a:t> </a:t>
            </a:r>
            <a:r>
              <a:rPr lang="en-US" altLang="zh-CN" sz="2400" dirty="0"/>
              <a:t>where </a:t>
            </a:r>
            <a:r>
              <a:rPr lang="zh-CN" altLang="en-US" sz="2400" dirty="0"/>
              <a:t>姓名</a:t>
            </a:r>
            <a:r>
              <a:rPr lang="en-US" altLang="zh-CN" sz="2400" dirty="0" smtClean="0"/>
              <a:t>="</a:t>
            </a:r>
            <a:r>
              <a:rPr lang="zh-CN" altLang="en-US" sz="2400" dirty="0"/>
              <a:t>张艳</a:t>
            </a:r>
            <a:r>
              <a:rPr lang="en-US" altLang="zh-CN" sz="2400" dirty="0" smtClean="0"/>
              <a:t>")</a:t>
            </a:r>
            <a:endParaRPr lang="en-US" altLang="zh-CN" sz="2400" dirty="0"/>
          </a:p>
        </p:txBody>
      </p:sp>
      <p:sp>
        <p:nvSpPr>
          <p:cNvPr id="6"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Tree>
    <p:extLst>
      <p:ext uri="{BB962C8B-B14F-4D97-AF65-F5344CB8AC3E}">
        <p14:creationId xmlns:p14="http://schemas.microsoft.com/office/powerpoint/2010/main" val="37631939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blinds(horizontal)">
                                      <p:cBhvr>
                                        <p:cTn id="7" dur="500"/>
                                        <p:tgtEl>
                                          <p:spTgt spid="60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21"/>
                                        </p:tgtEl>
                                        <p:attrNameLst>
                                          <p:attrName>style.visibility</p:attrName>
                                        </p:attrNameLst>
                                      </p:cBhvr>
                                      <p:to>
                                        <p:strVal val="visible"/>
                                      </p:to>
                                    </p:set>
                                    <p:animEffect transition="in" filter="blinds(horizontal)">
                                      <p:cBhvr>
                                        <p:cTn id="12" dur="500"/>
                                        <p:tgtEl>
                                          <p:spTgt spid="60421"/>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0419"/>
                                        </p:tgtEl>
                                        <p:attrNameLst>
                                          <p:attrName>style.visibility</p:attrName>
                                        </p:attrNameLst>
                                      </p:cBhvr>
                                      <p:to>
                                        <p:strVal val="visible"/>
                                      </p:to>
                                    </p:set>
                                    <p:animEffect transition="in" filter="blinds(horizontal)">
                                      <p:cBhvr>
                                        <p:cTn id="16" dur="500"/>
                                        <p:tgtEl>
                                          <p:spTgt spid="604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0420"/>
                                        </p:tgtEl>
                                        <p:attrNameLst>
                                          <p:attrName>style.visibility</p:attrName>
                                        </p:attrNameLst>
                                      </p:cBhvr>
                                      <p:to>
                                        <p:strVal val="visible"/>
                                      </p:to>
                                    </p:set>
                                    <p:animEffect transition="in" filter="blinds(horizontal)">
                                      <p:cBhvr>
                                        <p:cTn id="21"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autoUpdateAnimBg="0"/>
      <p:bldP spid="60419" grpId="0" animBg="1" autoUpdateAnimBg="0"/>
      <p:bldP spid="60420" grpId="0" animBg="1" autoUpdateAnimBg="0"/>
      <p:bldP spid="60421"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07504" y="1052736"/>
            <a:ext cx="7673975" cy="30924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8" tIns="45709" rIns="91418" bIns="45709">
            <a:spAutoFit/>
          </a:bodyPr>
          <a:lstStyle>
            <a:defPPr>
              <a:defRPr lang="en-US"/>
            </a:defPPr>
            <a:lvl1pPr algn="just" eaLnBrk="1" hangingPunct="1">
              <a:spcBef>
                <a:spcPts val="600"/>
              </a:spcBef>
              <a:spcAft>
                <a:spcPts val="600"/>
              </a:spcAft>
              <a:buClr>
                <a:schemeClr val="accent1"/>
              </a:buClr>
              <a:buFont typeface="Wingdings" pitchFamily="2" charset="2"/>
              <a:buNone/>
              <a:defRPr sz="24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dirty="0" smtClean="0"/>
              <a:t>【</a:t>
            </a:r>
            <a:r>
              <a:rPr lang="zh-CN" altLang="en-US" dirty="0" smtClean="0"/>
              <a:t>格式</a:t>
            </a:r>
            <a:r>
              <a:rPr lang="en-US" altLang="zh-CN" dirty="0" smtClean="0"/>
              <a:t>】select  [all | distinct]  &lt;</a:t>
            </a:r>
            <a:r>
              <a:rPr lang="zh-CN" altLang="en-US" dirty="0" smtClean="0"/>
              <a:t>字段列表</a:t>
            </a:r>
            <a:r>
              <a:rPr lang="en-US" altLang="zh-CN" dirty="0" smtClean="0"/>
              <a:t>&gt; </a:t>
            </a:r>
          </a:p>
          <a:p>
            <a:r>
              <a:rPr lang="en-US" altLang="zh-CN" dirty="0" smtClean="0"/>
              <a:t>        from  &lt;</a:t>
            </a:r>
            <a:r>
              <a:rPr lang="zh-CN" altLang="en-US" dirty="0" smtClean="0"/>
              <a:t>表</a:t>
            </a:r>
            <a:r>
              <a:rPr lang="en-US" altLang="zh-CN" dirty="0" smtClean="0"/>
              <a:t>&gt; [</a:t>
            </a:r>
            <a:r>
              <a:rPr lang="zh-CN" altLang="en-US" dirty="0" smtClean="0"/>
              <a:t>系统别名</a:t>
            </a:r>
            <a:r>
              <a:rPr lang="en-US" altLang="zh-CN" dirty="0" smtClean="0"/>
              <a:t>]</a:t>
            </a:r>
          </a:p>
          <a:p>
            <a:r>
              <a:rPr lang="en-US" altLang="zh-CN" dirty="0" smtClean="0"/>
              <a:t>        [where  &lt;</a:t>
            </a:r>
            <a:r>
              <a:rPr lang="zh-CN" altLang="en-US" dirty="0" smtClean="0"/>
              <a:t>条件表达式</a:t>
            </a:r>
            <a:r>
              <a:rPr lang="en-US" altLang="zh-CN" dirty="0" smtClean="0"/>
              <a:t>&gt;]</a:t>
            </a:r>
          </a:p>
          <a:p>
            <a:r>
              <a:rPr lang="en-US" altLang="zh-CN" dirty="0" smtClean="0"/>
              <a:t>        [group  by  &lt;</a:t>
            </a:r>
            <a:r>
              <a:rPr lang="zh-CN" altLang="en-US" dirty="0" smtClean="0"/>
              <a:t>分类字段列表</a:t>
            </a:r>
            <a:r>
              <a:rPr lang="en-US" altLang="zh-CN" dirty="0" smtClean="0"/>
              <a:t>&gt;…]</a:t>
            </a:r>
          </a:p>
          <a:p>
            <a:r>
              <a:rPr lang="en-US" altLang="zh-CN" dirty="0" smtClean="0"/>
              <a:t>        [having  &lt;</a:t>
            </a:r>
            <a:r>
              <a:rPr lang="zh-CN" altLang="en-US" dirty="0" smtClean="0"/>
              <a:t>分组过滤条件</a:t>
            </a:r>
            <a:r>
              <a:rPr lang="en-US" altLang="zh-CN" dirty="0" smtClean="0"/>
              <a:t>&gt;] </a:t>
            </a:r>
          </a:p>
          <a:p>
            <a:r>
              <a:rPr lang="en-US" altLang="zh-CN" dirty="0" smtClean="0"/>
              <a:t>        [order  by &lt;</a:t>
            </a:r>
            <a:r>
              <a:rPr lang="zh-CN" altLang="en-US" dirty="0" smtClean="0"/>
              <a:t>排序项</a:t>
            </a:r>
            <a:r>
              <a:rPr lang="en-US" altLang="zh-CN" dirty="0" smtClean="0"/>
              <a:t>&gt; [</a:t>
            </a:r>
            <a:r>
              <a:rPr lang="en-US" altLang="zh-CN" dirty="0" err="1" smtClean="0"/>
              <a:t>asc</a:t>
            </a:r>
            <a:r>
              <a:rPr lang="en-US" altLang="zh-CN" dirty="0" smtClean="0"/>
              <a:t> | </a:t>
            </a:r>
            <a:r>
              <a:rPr lang="en-US" altLang="zh-CN" dirty="0" err="1" smtClean="0"/>
              <a:t>desc</a:t>
            </a:r>
            <a:r>
              <a:rPr lang="en-US" altLang="zh-CN" dirty="0" smtClean="0"/>
              <a:t>][,……] </a:t>
            </a:r>
            <a:endParaRPr lang="en-US" altLang="zh-CN" dirty="0"/>
          </a:p>
        </p:txBody>
      </p:sp>
      <p:sp>
        <p:nvSpPr>
          <p:cNvPr id="61443" name="AutoShape 3"/>
          <p:cNvSpPr>
            <a:spLocks noChangeArrowheads="1"/>
          </p:cNvSpPr>
          <p:nvPr/>
        </p:nvSpPr>
        <p:spPr bwMode="auto">
          <a:xfrm>
            <a:off x="5148064" y="1554386"/>
            <a:ext cx="3886200" cy="919376"/>
          </a:xfrm>
          <a:prstGeom prst="wedgeRoundRectCallout">
            <a:avLst>
              <a:gd name="adj1" fmla="val -73777"/>
              <a:gd name="adj2" fmla="val 67281"/>
              <a:gd name="adj3" fmla="val 16667"/>
            </a:avLst>
          </a:prstGeom>
          <a:solidFill>
            <a:schemeClr val="tx1"/>
          </a:solidFill>
          <a:ln w="9525">
            <a:solidFill>
              <a:srgbClr val="003300"/>
            </a:solidFill>
            <a:miter lim="800000"/>
            <a:headEnd/>
            <a:tailEnd/>
          </a:ln>
          <a:effectLst/>
          <a:extLst/>
        </p:spPr>
        <p:txBody>
          <a:bodyPr lIns="91418" tIns="45709" rIns="91418" bIns="45709">
            <a:spAutoFit/>
          </a:bodyPr>
          <a:lstStyle/>
          <a:p>
            <a:pPr algn="just">
              <a:spcBef>
                <a:spcPts val="600"/>
              </a:spcBef>
              <a:spcAft>
                <a:spcPts val="600"/>
              </a:spcAft>
            </a:pPr>
            <a:r>
              <a:rPr lang="zh-CN" altLang="en-US" sz="2400" b="1" dirty="0">
                <a:solidFill>
                  <a:schemeClr val="bg1"/>
                </a:solidFill>
                <a:latin typeface="宋体" pitchFamily="2" charset="-122"/>
                <a:ea typeface="宋体" pitchFamily="2" charset="-122"/>
              </a:rPr>
              <a:t>查询结果按指定的字段分组。</a:t>
            </a:r>
          </a:p>
        </p:txBody>
      </p:sp>
      <p:sp>
        <p:nvSpPr>
          <p:cNvPr id="61444" name="AutoShape 4"/>
          <p:cNvSpPr>
            <a:spLocks noChangeArrowheads="1"/>
          </p:cNvSpPr>
          <p:nvPr/>
        </p:nvSpPr>
        <p:spPr bwMode="auto">
          <a:xfrm>
            <a:off x="3624064" y="4365104"/>
            <a:ext cx="5410200" cy="2315503"/>
          </a:xfrm>
          <a:prstGeom prst="wedgeRoundRectCallout">
            <a:avLst>
              <a:gd name="adj1" fmla="val -67627"/>
              <a:gd name="adj2" fmla="val -86557"/>
              <a:gd name="adj3" fmla="val 16667"/>
            </a:avLst>
          </a:prstGeom>
          <a:solidFill>
            <a:schemeClr val="tx1"/>
          </a:solidFill>
          <a:ln w="9525">
            <a:solidFill>
              <a:srgbClr val="003300"/>
            </a:solidFill>
            <a:miter lim="800000"/>
            <a:headEnd/>
            <a:tailEnd/>
          </a:ln>
          <a:effectLst/>
          <a:extLst/>
        </p:spPr>
        <p:txBody>
          <a:bodyPr lIns="91418" tIns="45709" rIns="91418" bIns="45709">
            <a:spAutoFit/>
          </a:bodyPr>
          <a:lstStyle/>
          <a:p>
            <a:pPr algn="just">
              <a:spcBef>
                <a:spcPts val="600"/>
              </a:spcBef>
              <a:spcAft>
                <a:spcPts val="600"/>
              </a:spcAft>
            </a:pPr>
            <a:r>
              <a:rPr lang="zh-CN" altLang="en-US" sz="2400" b="1" dirty="0">
                <a:solidFill>
                  <a:schemeClr val="bg1"/>
                </a:solidFill>
                <a:latin typeface="宋体" pitchFamily="2" charset="-122"/>
                <a:ea typeface="宋体" pitchFamily="2" charset="-122"/>
              </a:rPr>
              <a:t>定义在</a:t>
            </a:r>
            <a:r>
              <a:rPr lang="en-US" altLang="zh-CN" sz="2400" b="1" dirty="0">
                <a:solidFill>
                  <a:schemeClr val="bg1"/>
                </a:solidFill>
                <a:latin typeface="宋体" pitchFamily="2" charset="-122"/>
                <a:ea typeface="宋体" pitchFamily="2" charset="-122"/>
              </a:rPr>
              <a:t>GROUP  BY </a:t>
            </a:r>
            <a:r>
              <a:rPr lang="zh-CN" altLang="en-US" sz="2400" b="1" dirty="0">
                <a:solidFill>
                  <a:schemeClr val="bg1"/>
                </a:solidFill>
                <a:latin typeface="宋体" pitchFamily="2" charset="-122"/>
                <a:ea typeface="宋体" pitchFamily="2" charset="-122"/>
              </a:rPr>
              <a:t>之后</a:t>
            </a:r>
            <a:r>
              <a:rPr lang="en-US" altLang="zh-CN" sz="2400" b="1" dirty="0">
                <a:solidFill>
                  <a:schemeClr val="bg1"/>
                </a:solidFill>
                <a:latin typeface="宋体" pitchFamily="2" charset="-122"/>
                <a:ea typeface="宋体" pitchFamily="2" charset="-122"/>
              </a:rPr>
              <a:t>,</a:t>
            </a:r>
            <a:r>
              <a:rPr lang="zh-CN" altLang="en-US" sz="2400" b="1" dirty="0">
                <a:solidFill>
                  <a:schemeClr val="bg1"/>
                </a:solidFill>
                <a:latin typeface="宋体" pitchFamily="2" charset="-122"/>
                <a:ea typeface="宋体" pitchFamily="2" charset="-122"/>
              </a:rPr>
              <a:t>表示指定每一分组所应满足的条件，只有满足条件的分组才在结果中显示。</a:t>
            </a:r>
          </a:p>
          <a:p>
            <a:pPr algn="just">
              <a:spcBef>
                <a:spcPts val="600"/>
              </a:spcBef>
              <a:spcAft>
                <a:spcPts val="600"/>
              </a:spcAft>
            </a:pPr>
            <a:r>
              <a:rPr lang="zh-CN" altLang="en-US" sz="2400" b="1" dirty="0">
                <a:solidFill>
                  <a:schemeClr val="bg1"/>
                </a:solidFill>
                <a:latin typeface="宋体" pitchFamily="2" charset="-122"/>
                <a:ea typeface="宋体" pitchFamily="2" charset="-122"/>
              </a:rPr>
              <a:t>若未定义</a:t>
            </a:r>
            <a:r>
              <a:rPr lang="en-US" altLang="zh-CN" sz="2400" b="1" dirty="0">
                <a:solidFill>
                  <a:schemeClr val="bg1"/>
                </a:solidFill>
                <a:latin typeface="宋体" pitchFamily="2" charset="-122"/>
                <a:ea typeface="宋体" pitchFamily="2" charset="-122"/>
              </a:rPr>
              <a:t>GROUP  BY</a:t>
            </a:r>
            <a:r>
              <a:rPr lang="zh-CN" altLang="en-US" sz="2400" b="1" dirty="0">
                <a:solidFill>
                  <a:schemeClr val="bg1"/>
                </a:solidFill>
                <a:latin typeface="宋体" pitchFamily="2" charset="-122"/>
                <a:ea typeface="宋体" pitchFamily="2" charset="-122"/>
              </a:rPr>
              <a:t>，则其作用等同于</a:t>
            </a:r>
            <a:r>
              <a:rPr lang="en-US" altLang="zh-CN" sz="2400" b="1" dirty="0">
                <a:solidFill>
                  <a:schemeClr val="bg1"/>
                </a:solidFill>
                <a:latin typeface="宋体" pitchFamily="2" charset="-122"/>
                <a:ea typeface="宋体" pitchFamily="2" charset="-122"/>
              </a:rPr>
              <a:t>WHERE</a:t>
            </a:r>
            <a:r>
              <a:rPr lang="zh-CN" altLang="en-US" sz="2400" b="1" dirty="0">
                <a:solidFill>
                  <a:schemeClr val="bg1"/>
                </a:solidFill>
                <a:latin typeface="宋体" pitchFamily="2" charset="-122"/>
                <a:ea typeface="宋体" pitchFamily="2" charset="-122"/>
              </a:rPr>
              <a:t>子句。</a:t>
            </a:r>
          </a:p>
        </p:txBody>
      </p:sp>
      <p:sp>
        <p:nvSpPr>
          <p:cNvPr id="61445" name="AutoShape 5"/>
          <p:cNvSpPr>
            <a:spLocks noChangeArrowheads="1"/>
          </p:cNvSpPr>
          <p:nvPr/>
        </p:nvSpPr>
        <p:spPr bwMode="auto">
          <a:xfrm>
            <a:off x="912763" y="4581128"/>
            <a:ext cx="2651125" cy="2145244"/>
          </a:xfrm>
          <a:prstGeom prst="wedgeRoundRectCallout">
            <a:avLst>
              <a:gd name="adj1" fmla="val 2966"/>
              <a:gd name="adj2" fmla="val -73079"/>
              <a:gd name="adj3" fmla="val 16667"/>
            </a:avLst>
          </a:prstGeom>
          <a:solidFill>
            <a:schemeClr val="tx1"/>
          </a:solidFill>
          <a:ln w="9525">
            <a:solidFill>
              <a:srgbClr val="003300"/>
            </a:solidFill>
            <a:miter lim="800000"/>
            <a:headEnd/>
            <a:tailEnd/>
          </a:ln>
          <a:effectLst/>
          <a:extLst/>
        </p:spPr>
        <p:txBody>
          <a:bodyPr lIns="91418" tIns="45709" rIns="91418" bIns="45709">
            <a:spAutoFit/>
          </a:bodyPr>
          <a:lstStyle/>
          <a:p>
            <a:pPr algn="just">
              <a:spcBef>
                <a:spcPts val="600"/>
              </a:spcBef>
              <a:spcAft>
                <a:spcPts val="600"/>
              </a:spcAft>
            </a:pPr>
            <a:r>
              <a:rPr lang="zh-CN" altLang="en-US" sz="2400" b="1" dirty="0">
                <a:solidFill>
                  <a:schemeClr val="bg1"/>
                </a:solidFill>
                <a:latin typeface="宋体" pitchFamily="2" charset="-122"/>
                <a:ea typeface="宋体" pitchFamily="2" charset="-122"/>
              </a:rPr>
              <a:t>指定查询结果按排序项输出，缺省为</a:t>
            </a:r>
            <a:r>
              <a:rPr lang="en-US" altLang="zh-CN" sz="2400" b="1" dirty="0">
                <a:solidFill>
                  <a:schemeClr val="bg1"/>
                </a:solidFill>
                <a:latin typeface="宋体" pitchFamily="2" charset="-122"/>
                <a:ea typeface="宋体" pitchFamily="2" charset="-122"/>
              </a:rPr>
              <a:t>ASC</a:t>
            </a:r>
            <a:r>
              <a:rPr lang="zh-CN" altLang="en-US" sz="2400" b="1" dirty="0">
                <a:solidFill>
                  <a:schemeClr val="bg1"/>
                </a:solidFill>
                <a:latin typeface="宋体" pitchFamily="2" charset="-122"/>
                <a:ea typeface="宋体" pitchFamily="2" charset="-122"/>
              </a:rPr>
              <a:t>，它必须放在整个语句之后。</a:t>
            </a:r>
          </a:p>
        </p:txBody>
      </p:sp>
      <p:sp>
        <p:nvSpPr>
          <p:cNvPr id="7" name="标题 1"/>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5</a:t>
            </a:r>
            <a:r>
              <a:rPr lang="zh-CN" altLang="en-US" dirty="0"/>
              <a:t>、分组</a:t>
            </a:r>
            <a:r>
              <a:rPr lang="zh-CN" altLang="zh-CN" dirty="0"/>
              <a:t>查询</a:t>
            </a:r>
            <a:endParaRPr lang="zh-CN" altLang="en-US" dirty="0"/>
          </a:p>
        </p:txBody>
      </p:sp>
    </p:spTree>
    <p:extLst>
      <p:ext uri="{BB962C8B-B14F-4D97-AF65-F5344CB8AC3E}">
        <p14:creationId xmlns:p14="http://schemas.microsoft.com/office/powerpoint/2010/main" val="14356457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1" nodeType="clickEffect">
                                  <p:stCondLst>
                                    <p:cond delay="0"/>
                                  </p:stCondLst>
                                  <p:childTnLst>
                                    <p:animEffect transition="out" filter="wipe(right)">
                                      <p:cBhvr>
                                        <p:cTn id="11" dur="500"/>
                                        <p:tgtEl>
                                          <p:spTgt spid="61443"/>
                                        </p:tgtEl>
                                      </p:cBhvr>
                                    </p:animEffect>
                                    <p:set>
                                      <p:cBhvr>
                                        <p:cTn id="12" dur="1" fill="hold">
                                          <p:stCondLst>
                                            <p:cond delay="499"/>
                                          </p:stCondLst>
                                        </p:cTn>
                                        <p:tgtEl>
                                          <p:spTgt spid="61443"/>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1444"/>
                                        </p:tgtEl>
                                        <p:attrNameLst>
                                          <p:attrName>style.visibility</p:attrName>
                                        </p:attrNameLst>
                                      </p:cBhvr>
                                      <p:to>
                                        <p:strVal val="visible"/>
                                      </p:to>
                                    </p:set>
                                    <p:animEffect transition="in" filter="wipe(left)">
                                      <p:cBhvr>
                                        <p:cTn id="16" dur="500"/>
                                        <p:tgtEl>
                                          <p:spTgt spid="6144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grpId="1" nodeType="clickEffect">
                                  <p:stCondLst>
                                    <p:cond delay="0"/>
                                  </p:stCondLst>
                                  <p:childTnLst>
                                    <p:animEffect transition="out" filter="wipe(right)">
                                      <p:cBhvr>
                                        <p:cTn id="20" dur="500"/>
                                        <p:tgtEl>
                                          <p:spTgt spid="61444"/>
                                        </p:tgtEl>
                                      </p:cBhvr>
                                    </p:animEffect>
                                    <p:set>
                                      <p:cBhvr>
                                        <p:cTn id="21" dur="1" fill="hold">
                                          <p:stCondLst>
                                            <p:cond delay="499"/>
                                          </p:stCondLst>
                                        </p:cTn>
                                        <p:tgtEl>
                                          <p:spTgt spid="61444"/>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1445"/>
                                        </p:tgtEl>
                                        <p:attrNameLst>
                                          <p:attrName>style.visibility</p:attrName>
                                        </p:attrNameLst>
                                      </p:cBhvr>
                                      <p:to>
                                        <p:strVal val="visible"/>
                                      </p:to>
                                    </p:set>
                                    <p:animEffect transition="in" filter="wipe(left)">
                                      <p:cBhvr>
                                        <p:cTn id="25" dur="500"/>
                                        <p:tgtEl>
                                          <p:spTgt spid="6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nimBg="1"/>
      <p:bldP spid="61443" grpId="1" animBg="1"/>
      <p:bldP spid="61444" grpId="0" animBg="1"/>
      <p:bldP spid="61444" grpId="1" animBg="1"/>
      <p:bldP spid="6144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0" y="889670"/>
            <a:ext cx="9144000" cy="609398"/>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smtClean="0"/>
              <a:t>【例1】</a:t>
            </a:r>
            <a:r>
              <a:rPr lang="zh-CN" altLang="en-US" sz="2400" dirty="0"/>
              <a:t>按年龄从小到大的顺序显示</a:t>
            </a:r>
            <a:r>
              <a:rPr lang="zh-CN" altLang="en-US" sz="2400" dirty="0" smtClean="0"/>
              <a:t>所有</a:t>
            </a:r>
            <a:r>
              <a:rPr lang="en-US" altLang="zh-CN" sz="2400" dirty="0" smtClean="0"/>
              <a:t>student</a:t>
            </a:r>
            <a:r>
              <a:rPr lang="zh-CN" altLang="en-US" sz="2400" dirty="0" smtClean="0"/>
              <a:t>信息 </a:t>
            </a:r>
            <a:endParaRPr lang="zh-CN" altLang="en-US" sz="2400" dirty="0"/>
          </a:p>
        </p:txBody>
      </p:sp>
      <p:sp>
        <p:nvSpPr>
          <p:cNvPr id="62468" name="Text Box 4"/>
          <p:cNvSpPr txBox="1">
            <a:spLocks noChangeArrowheads="1"/>
          </p:cNvSpPr>
          <p:nvPr/>
        </p:nvSpPr>
        <p:spPr bwMode="auto">
          <a:xfrm>
            <a:off x="0" y="1529036"/>
            <a:ext cx="9144000" cy="150808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t>select * </a:t>
            </a:r>
          </a:p>
          <a:p>
            <a:r>
              <a:rPr lang="zh-CN" altLang="en-US" sz="2400" dirty="0"/>
              <a:t>from </a:t>
            </a:r>
            <a:r>
              <a:rPr lang="en-US" altLang="zh-CN" sz="2400" dirty="0" smtClean="0"/>
              <a:t>student</a:t>
            </a:r>
            <a:endParaRPr lang="zh-CN" altLang="en-US" sz="2400" dirty="0"/>
          </a:p>
          <a:p>
            <a:r>
              <a:rPr lang="zh-CN" altLang="en-US" sz="2400" dirty="0"/>
              <a:t>order by </a:t>
            </a:r>
            <a:r>
              <a:rPr lang="en-US" altLang="zh-CN" sz="2400" dirty="0" smtClean="0"/>
              <a:t>birthday </a:t>
            </a:r>
            <a:r>
              <a:rPr lang="zh-CN" altLang="en-US" sz="2400" dirty="0" smtClean="0"/>
              <a:t>desc </a:t>
            </a:r>
            <a:endParaRPr lang="zh-CN" altLang="en-US" sz="2400" dirty="0"/>
          </a:p>
        </p:txBody>
      </p:sp>
      <p:sp>
        <p:nvSpPr>
          <p:cNvPr id="7"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
        <p:nvSpPr>
          <p:cNvPr id="8" name="Text Box 3"/>
          <p:cNvSpPr txBox="1">
            <a:spLocks noChangeArrowheads="1"/>
          </p:cNvSpPr>
          <p:nvPr/>
        </p:nvSpPr>
        <p:spPr bwMode="auto">
          <a:xfrm>
            <a:off x="0" y="3068960"/>
            <a:ext cx="9144000" cy="609398"/>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t>【例2】统计</a:t>
            </a:r>
            <a:r>
              <a:rPr lang="zh-CN" altLang="en-US" sz="2400" dirty="0" smtClean="0"/>
              <a:t>各政治面貌的</a:t>
            </a:r>
            <a:r>
              <a:rPr lang="en-US" altLang="zh-CN" sz="2400" dirty="0" smtClean="0"/>
              <a:t>student</a:t>
            </a:r>
            <a:r>
              <a:rPr lang="zh-CN" altLang="en-US" sz="2400" dirty="0" smtClean="0"/>
              <a:t>人数 </a:t>
            </a:r>
            <a:endParaRPr lang="zh-CN" altLang="en-US" sz="2400" dirty="0"/>
          </a:p>
        </p:txBody>
      </p:sp>
      <p:sp>
        <p:nvSpPr>
          <p:cNvPr id="9" name="Text Box 5"/>
          <p:cNvSpPr txBox="1">
            <a:spLocks noChangeArrowheads="1"/>
          </p:cNvSpPr>
          <p:nvPr/>
        </p:nvSpPr>
        <p:spPr bwMode="auto">
          <a:xfrm>
            <a:off x="0" y="3688085"/>
            <a:ext cx="9144000" cy="150808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t>select </a:t>
            </a:r>
            <a:r>
              <a:rPr lang="en-US" altLang="zh-CN" sz="2400" dirty="0" smtClean="0"/>
              <a:t>political as </a:t>
            </a:r>
            <a:r>
              <a:rPr lang="zh-CN" altLang="en-US" sz="2400" dirty="0" smtClean="0"/>
              <a:t>政治面貌</a:t>
            </a:r>
            <a:r>
              <a:rPr lang="en-US" altLang="zh-CN" sz="2400" dirty="0" smtClean="0"/>
              <a:t>,count</a:t>
            </a:r>
            <a:r>
              <a:rPr lang="en-US" altLang="zh-CN" sz="2400" dirty="0"/>
              <a:t>(*) as </a:t>
            </a:r>
            <a:r>
              <a:rPr lang="en-US" altLang="zh-CN" sz="2400" dirty="0" err="1"/>
              <a:t>人数</a:t>
            </a:r>
            <a:r>
              <a:rPr lang="en-US" altLang="zh-CN" sz="2400" dirty="0"/>
              <a:t> </a:t>
            </a:r>
          </a:p>
          <a:p>
            <a:r>
              <a:rPr lang="en-US" altLang="zh-CN" sz="2400" dirty="0"/>
              <a:t>from </a:t>
            </a:r>
            <a:r>
              <a:rPr lang="en-US" altLang="zh-CN" sz="2400" dirty="0" smtClean="0"/>
              <a:t>student</a:t>
            </a:r>
            <a:endParaRPr lang="en-US" altLang="zh-CN" sz="2400" dirty="0"/>
          </a:p>
          <a:p>
            <a:r>
              <a:rPr lang="en-US" altLang="zh-CN" sz="2400" dirty="0"/>
              <a:t>group by political</a:t>
            </a:r>
            <a:endParaRPr lang="zh-CN" altLang="en-US" sz="2400" dirty="0"/>
          </a:p>
        </p:txBody>
      </p:sp>
    </p:spTree>
    <p:extLst>
      <p:ext uri="{BB962C8B-B14F-4D97-AF65-F5344CB8AC3E}">
        <p14:creationId xmlns:p14="http://schemas.microsoft.com/office/powerpoint/2010/main" val="41504657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linds(horizontal)">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8"/>
                                        </p:tgtEl>
                                        <p:attrNameLst>
                                          <p:attrName>style.visibility</p:attrName>
                                        </p:attrNameLst>
                                      </p:cBhvr>
                                      <p:to>
                                        <p:strVal val="visible"/>
                                      </p:to>
                                    </p:set>
                                    <p:animEffect transition="in" filter="blinds(horizontal)">
                                      <p:cBhvr>
                                        <p:cTn id="12" dur="500"/>
                                        <p:tgtEl>
                                          <p:spTgt spid="62468"/>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ldLvl="0" animBg="1" autoUpdateAnimBg="0"/>
      <p:bldP spid="62468" grpId="0" bldLvl="0" animBg="1" autoUpdateAnimBg="0"/>
      <p:bldP spid="8" grpId="0" animBg="1" autoUpdateAnimBg="0"/>
      <p:bldP spid="9"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四、数据操纵语言</a:t>
            </a:r>
            <a:endParaRPr lang="en-US" altLang="zh-CN" dirty="0"/>
          </a:p>
        </p:txBody>
      </p:sp>
      <p:graphicFrame>
        <p:nvGraphicFramePr>
          <p:cNvPr id="2" name="内容占位符 1"/>
          <p:cNvGraphicFramePr>
            <a:graphicFrameLocks noGrp="1"/>
          </p:cNvGraphicFramePr>
          <p:nvPr>
            <p:ph idx="1"/>
            <p:extLst/>
          </p:nvPr>
        </p:nvGraphicFramePr>
        <p:xfrm>
          <a:off x="86816" y="980728"/>
          <a:ext cx="8949680"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679219"/>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nvPr>
        </p:nvGraphicFramePr>
        <p:xfrm>
          <a:off x="144016" y="1052736"/>
          <a:ext cx="8820472" cy="1296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1"/>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1</a:t>
            </a:r>
            <a:r>
              <a:rPr lang="zh-CN" altLang="en-US" dirty="0"/>
              <a:t>、更新</a:t>
            </a:r>
            <a:r>
              <a:rPr lang="zh-CN" altLang="zh-CN" dirty="0"/>
              <a:t>查询</a:t>
            </a:r>
            <a:endParaRPr lang="zh-CN" altLang="en-US" dirty="0"/>
          </a:p>
        </p:txBody>
      </p:sp>
      <p:sp>
        <p:nvSpPr>
          <p:cNvPr id="4" name="Text Box 3"/>
          <p:cNvSpPr txBox="1">
            <a:spLocks noChangeArrowheads="1"/>
          </p:cNvSpPr>
          <p:nvPr/>
        </p:nvSpPr>
        <p:spPr bwMode="auto">
          <a:xfrm>
            <a:off x="0" y="2424973"/>
            <a:ext cx="9144000" cy="15080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8" tIns="45709" rIns="91418" bIns="45709">
            <a:spAutoFit/>
          </a:bodyPr>
          <a:lstStyle>
            <a:lvl1pPr>
              <a:spcBef>
                <a:spcPct val="20000"/>
              </a:spcBef>
              <a:buClr>
                <a:schemeClr val="accent1"/>
              </a:buClr>
              <a:buFont typeface="Wingdings" pitchFamily="2" charset="2"/>
              <a:buChar char="v"/>
              <a:defRPr sz="2800" b="1">
                <a:solidFill>
                  <a:schemeClr val="accent1"/>
                </a:solidFill>
                <a:latin typeface="Verdana" pitchFamily="34" charset="0"/>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pPr algn="just" eaLnBrk="1" hangingPunct="1">
              <a:spcBef>
                <a:spcPts val="600"/>
              </a:spcBef>
              <a:spcAft>
                <a:spcPts val="600"/>
              </a:spcAft>
              <a:buFontTx/>
              <a:buNone/>
            </a:pPr>
            <a:r>
              <a:rPr lang="zh-CN" altLang="en-US" sz="2400" dirty="0" smtClean="0">
                <a:solidFill>
                  <a:srgbClr val="003300"/>
                </a:solidFill>
                <a:latin typeface="宋体" pitchFamily="2" charset="-122"/>
              </a:rPr>
              <a:t>【格式】</a:t>
            </a:r>
          </a:p>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sym typeface="Arial" pitchFamily="34" charset="0"/>
              </a:rPr>
              <a:t>    update 表名 set 字段名 = 表达式</a:t>
            </a:r>
          </a:p>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sym typeface="Arial" pitchFamily="34" charset="0"/>
              </a:rPr>
              <a:t>    where &lt;筛选条件&gt;</a:t>
            </a:r>
            <a:endParaRPr lang="zh-CN" altLang="en-US" sz="2400" dirty="0">
              <a:solidFill>
                <a:srgbClr val="003300"/>
              </a:solidFill>
              <a:latin typeface="宋体" pitchFamily="2" charset="-122"/>
              <a:sym typeface="Arial" pitchFamily="34" charset="0"/>
            </a:endParaRPr>
          </a:p>
        </p:txBody>
      </p:sp>
    </p:spTree>
    <p:extLst>
      <p:ext uri="{BB962C8B-B14F-4D97-AF65-F5344CB8AC3E}">
        <p14:creationId xmlns:p14="http://schemas.microsoft.com/office/powerpoint/2010/main" val="2973256934"/>
      </p:ext>
    </p:extLst>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p:cNvSpPr txBox="1">
            <a:spLocks noChangeArrowheads="1"/>
          </p:cNvSpPr>
          <p:nvPr/>
        </p:nvSpPr>
        <p:spPr bwMode="auto">
          <a:xfrm>
            <a:off x="0" y="889670"/>
            <a:ext cx="9144000" cy="609398"/>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t>【例】将</a:t>
            </a:r>
            <a:r>
              <a:rPr lang="zh-CN" altLang="en-US" sz="2400" dirty="0" smtClean="0"/>
              <a:t>所有成绩提高</a:t>
            </a:r>
            <a:r>
              <a:rPr lang="en-US" altLang="zh-CN" sz="2400" dirty="0" smtClean="0"/>
              <a:t>5</a:t>
            </a:r>
            <a:r>
              <a:rPr lang="zh-CN" altLang="en-US" sz="2400" dirty="0"/>
              <a:t>分</a:t>
            </a:r>
          </a:p>
        </p:txBody>
      </p:sp>
      <p:sp>
        <p:nvSpPr>
          <p:cNvPr id="66567" name="Text Box 7"/>
          <p:cNvSpPr txBox="1">
            <a:spLocks noChangeArrowheads="1"/>
          </p:cNvSpPr>
          <p:nvPr/>
        </p:nvSpPr>
        <p:spPr bwMode="auto">
          <a:xfrm>
            <a:off x="0" y="1518692"/>
            <a:ext cx="9144000" cy="150808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sym typeface="Arial" pitchFamily="34" charset="0"/>
              </a:rPr>
              <a:t>update </a:t>
            </a:r>
            <a:r>
              <a:rPr lang="en-US" altLang="zh-CN" sz="2400" dirty="0">
                <a:sym typeface="Arial" pitchFamily="34" charset="0"/>
              </a:rPr>
              <a:t>score </a:t>
            </a:r>
          </a:p>
          <a:p>
            <a:r>
              <a:rPr lang="en-US" altLang="zh-CN" sz="2400" dirty="0">
                <a:sym typeface="Arial" pitchFamily="34" charset="0"/>
              </a:rPr>
              <a:t>set</a:t>
            </a:r>
            <a:r>
              <a:rPr lang="zh-CN" altLang="en-US" sz="2400" dirty="0">
                <a:sym typeface="Arial" pitchFamily="34" charset="0"/>
              </a:rPr>
              <a:t> </a:t>
            </a:r>
            <a:r>
              <a:rPr lang="en-US" altLang="zh-CN" sz="2400" dirty="0" smtClean="0">
                <a:sym typeface="Arial" pitchFamily="34" charset="0"/>
              </a:rPr>
              <a:t>score </a:t>
            </a:r>
            <a:r>
              <a:rPr lang="zh-CN" altLang="en-US" sz="2400" dirty="0" smtClean="0">
                <a:sym typeface="Arial" pitchFamily="34" charset="0"/>
              </a:rPr>
              <a:t>= </a:t>
            </a:r>
            <a:r>
              <a:rPr lang="en-US" altLang="zh-CN" sz="2400" dirty="0">
                <a:sym typeface="Arial" pitchFamily="34" charset="0"/>
              </a:rPr>
              <a:t>score</a:t>
            </a:r>
            <a:r>
              <a:rPr lang="zh-CN" altLang="en-US" sz="2400" dirty="0">
                <a:sym typeface="Arial" pitchFamily="34" charset="0"/>
              </a:rPr>
              <a:t> </a:t>
            </a:r>
            <a:r>
              <a:rPr lang="en-US" altLang="zh-CN" sz="2400" dirty="0">
                <a:sym typeface="Arial" pitchFamily="34" charset="0"/>
              </a:rPr>
              <a:t>+ 5</a:t>
            </a:r>
            <a:endParaRPr lang="zh-CN" altLang="en-US" sz="2400" dirty="0">
              <a:sym typeface="Arial" pitchFamily="34" charset="0"/>
            </a:endParaRPr>
          </a:p>
          <a:p>
            <a:r>
              <a:rPr lang="zh-CN" altLang="en-US" sz="2400" dirty="0" smtClean="0">
                <a:sym typeface="Arial" pitchFamily="34" charset="0"/>
              </a:rPr>
              <a:t>where </a:t>
            </a:r>
            <a:r>
              <a:rPr lang="en-US" altLang="zh-CN" sz="2400" dirty="0" smtClean="0">
                <a:sym typeface="Arial" pitchFamily="34" charset="0"/>
              </a:rPr>
              <a:t>memo = "</a:t>
            </a:r>
            <a:r>
              <a:rPr lang="zh-CN" altLang="en-US" sz="2400" dirty="0" smtClean="0">
                <a:sym typeface="Arial" pitchFamily="34" charset="0"/>
              </a:rPr>
              <a:t>正常"</a:t>
            </a:r>
            <a:endParaRPr lang="zh-CN" altLang="en-US" sz="2400" dirty="0">
              <a:sym typeface="Arial" pitchFamily="34" charset="0"/>
            </a:endParaRPr>
          </a:p>
        </p:txBody>
      </p:sp>
      <p:sp>
        <p:nvSpPr>
          <p:cNvPr id="6"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Tree>
    <p:extLst>
      <p:ext uri="{BB962C8B-B14F-4D97-AF65-F5344CB8AC3E}">
        <p14:creationId xmlns:p14="http://schemas.microsoft.com/office/powerpoint/2010/main" val="233078646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7"/>
                                        </p:tgtEl>
                                        <p:attrNameLst>
                                          <p:attrName>style.visibility</p:attrName>
                                        </p:attrNameLst>
                                      </p:cBhvr>
                                      <p:to>
                                        <p:strVal val="visible"/>
                                      </p:to>
                                    </p:set>
                                    <p:animEffect transition="in" filter="blinds(horizontal)">
                                      <p:cBhvr>
                                        <p:cTn id="12"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ldLvl="0" animBg="1" autoUpdateAnimBg="0"/>
      <p:bldP spid="66567"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908720"/>
            <a:ext cx="9144000" cy="2246769"/>
          </a:xfrm>
        </p:spPr>
        <p:txBody>
          <a:bodyPr/>
          <a:lstStyle/>
          <a:p>
            <a:pPr marL="0" indent="0">
              <a:spcBef>
                <a:spcPts val="600"/>
              </a:spcBef>
              <a:spcAft>
                <a:spcPts val="600"/>
              </a:spcAft>
              <a:buNone/>
            </a:pPr>
            <a:r>
              <a:rPr lang="en-US" altLang="zh-CN" sz="2400" dirty="0" smtClean="0">
                <a:latin typeface="+mn-ea"/>
              </a:rPr>
              <a:t>1</a:t>
            </a:r>
            <a:r>
              <a:rPr lang="zh-CN" altLang="en-US" sz="2400" dirty="0" smtClean="0">
                <a:latin typeface="+mn-ea"/>
              </a:rPr>
              <a:t>、下载并解压</a:t>
            </a:r>
            <a:r>
              <a:rPr lang="en-US" altLang="zh-CN" sz="2400" dirty="0" smtClean="0">
                <a:latin typeface="+mn-ea"/>
              </a:rPr>
              <a:t>MySQL</a:t>
            </a:r>
            <a:r>
              <a:rPr lang="zh-CN" altLang="en-US" sz="2400" dirty="0" smtClean="0">
                <a:latin typeface="+mn-ea"/>
              </a:rPr>
              <a:t>到指定目录（这里的指定目录为</a:t>
            </a:r>
            <a:r>
              <a:rPr lang="en-US" altLang="zh-CN" sz="2400" dirty="0" smtClean="0">
                <a:latin typeface="+mn-ea"/>
              </a:rPr>
              <a:t>D</a:t>
            </a:r>
            <a:r>
              <a:rPr lang="zh-CN" altLang="zh-CN" sz="2400" dirty="0">
                <a:latin typeface="+mn-ea"/>
              </a:rPr>
              <a:t>盘根</a:t>
            </a:r>
            <a:r>
              <a:rPr lang="zh-CN" altLang="zh-CN" sz="2400" dirty="0" smtClean="0">
                <a:latin typeface="+mn-ea"/>
              </a:rPr>
              <a:t>目录</a:t>
            </a:r>
            <a:r>
              <a:rPr lang="zh-CN" altLang="en-US" sz="2400" dirty="0" smtClean="0">
                <a:latin typeface="+mn-ea"/>
              </a:rPr>
              <a:t>，如需更改路径，还需修改配置文件）</a:t>
            </a:r>
            <a:endParaRPr lang="zh-CN" altLang="zh-CN" sz="2400" dirty="0">
              <a:latin typeface="+mn-ea"/>
            </a:endParaRPr>
          </a:p>
          <a:p>
            <a:pPr marL="0" indent="0">
              <a:spcBef>
                <a:spcPts val="600"/>
              </a:spcBef>
              <a:spcAft>
                <a:spcPts val="600"/>
              </a:spcAft>
              <a:buNone/>
            </a:pPr>
            <a:r>
              <a:rPr lang="en-US" altLang="zh-CN" sz="2400" dirty="0" smtClean="0">
                <a:latin typeface="+mn-ea"/>
              </a:rPr>
              <a:t>2</a:t>
            </a:r>
            <a:r>
              <a:rPr lang="zh-CN" altLang="en-US" sz="2400" dirty="0" smtClean="0">
                <a:latin typeface="+mn-ea"/>
              </a:rPr>
              <a:t>、修改配置文件</a:t>
            </a:r>
            <a:r>
              <a:rPr lang="en-US" altLang="zh-CN" sz="2400" dirty="0" smtClean="0">
                <a:latin typeface="+mn-ea"/>
              </a:rPr>
              <a:t>my.ini</a:t>
            </a:r>
            <a:r>
              <a:rPr lang="zh-CN" altLang="zh-CN" sz="2400" dirty="0" smtClean="0">
                <a:latin typeface="+mn-ea"/>
              </a:rPr>
              <a:t>（</a:t>
            </a:r>
            <a:r>
              <a:rPr lang="zh-CN" altLang="en-US" sz="2400" dirty="0" smtClean="0">
                <a:latin typeface="+mn-ea"/>
              </a:rPr>
              <a:t>若</a:t>
            </a:r>
            <a:r>
              <a:rPr lang="zh-CN" altLang="zh-CN" sz="2400" dirty="0" smtClean="0">
                <a:latin typeface="+mn-ea"/>
              </a:rPr>
              <a:t>配置文件</a:t>
            </a:r>
            <a:r>
              <a:rPr lang="zh-CN" altLang="zh-CN" sz="2400" dirty="0">
                <a:latin typeface="+mn-ea"/>
              </a:rPr>
              <a:t>已写好</a:t>
            </a:r>
            <a:r>
              <a:rPr lang="zh-CN" altLang="zh-CN" sz="2400" dirty="0" smtClean="0">
                <a:latin typeface="+mn-ea"/>
              </a:rPr>
              <a:t>，</a:t>
            </a:r>
            <a:r>
              <a:rPr lang="zh-CN" altLang="en-US" sz="2400" dirty="0" smtClean="0">
                <a:latin typeface="+mn-ea"/>
              </a:rPr>
              <a:t>就</a:t>
            </a:r>
            <a:r>
              <a:rPr lang="zh-CN" altLang="zh-CN" sz="2400" dirty="0" smtClean="0">
                <a:latin typeface="+mn-ea"/>
              </a:rPr>
              <a:t>不要</a:t>
            </a:r>
            <a:r>
              <a:rPr lang="zh-CN" altLang="en-US" sz="2400" dirty="0" smtClean="0">
                <a:latin typeface="+mn-ea"/>
              </a:rPr>
              <a:t>再更改安装</a:t>
            </a:r>
            <a:r>
              <a:rPr lang="zh-CN" altLang="zh-CN" sz="2400" dirty="0" smtClean="0">
                <a:latin typeface="+mn-ea"/>
              </a:rPr>
              <a:t>路径）</a:t>
            </a:r>
            <a:endParaRPr lang="zh-CN" altLang="zh-CN" sz="2400" dirty="0">
              <a:latin typeface="+mn-ea"/>
            </a:endParaRPr>
          </a:p>
          <a:p>
            <a:pPr marL="0" indent="0">
              <a:spcBef>
                <a:spcPts val="600"/>
              </a:spcBef>
              <a:spcAft>
                <a:spcPts val="600"/>
              </a:spcAft>
              <a:buNone/>
            </a:pPr>
            <a:r>
              <a:rPr lang="en-US" altLang="zh-CN" sz="2400" dirty="0" smtClean="0">
                <a:latin typeface="+mn-ea"/>
              </a:rPr>
              <a:t>3</a:t>
            </a:r>
            <a:r>
              <a:rPr lang="zh-CN" altLang="en-US" sz="2400" dirty="0" smtClean="0">
                <a:latin typeface="+mn-ea"/>
              </a:rPr>
              <a:t>、</a:t>
            </a:r>
            <a:r>
              <a:rPr lang="zh-CN" altLang="zh-CN" sz="2400" dirty="0" smtClean="0">
                <a:latin typeface="+mn-ea"/>
              </a:rPr>
              <a:t>打开</a:t>
            </a:r>
            <a:r>
              <a:rPr lang="en-US" altLang="zh-CN" sz="2400" dirty="0" smtClean="0">
                <a:latin typeface="+mn-ea"/>
              </a:rPr>
              <a:t>MySQL</a:t>
            </a:r>
            <a:r>
              <a:rPr lang="zh-CN" altLang="zh-CN" sz="2400" dirty="0" smtClean="0">
                <a:latin typeface="+mn-ea"/>
              </a:rPr>
              <a:t>目录</a:t>
            </a:r>
            <a:r>
              <a:rPr lang="en-US" altLang="zh-CN" sz="2400" dirty="0" smtClean="0">
                <a:latin typeface="+mn-ea"/>
              </a:rPr>
              <a:t> </a:t>
            </a:r>
            <a:r>
              <a:rPr lang="zh-CN" altLang="zh-CN" sz="2400" dirty="0" smtClean="0">
                <a:latin typeface="+mn-ea"/>
              </a:rPr>
              <a:t>—</a:t>
            </a:r>
            <a:r>
              <a:rPr lang="en-US" altLang="zh-CN" sz="2400" dirty="0" smtClean="0">
                <a:latin typeface="+mn-ea"/>
              </a:rPr>
              <a:t> </a:t>
            </a:r>
            <a:r>
              <a:rPr lang="zh-CN" altLang="zh-CN" sz="2400" dirty="0" smtClean="0">
                <a:latin typeface="+mn-ea"/>
              </a:rPr>
              <a:t>安装</a:t>
            </a:r>
            <a:r>
              <a:rPr lang="zh-CN" altLang="zh-CN" sz="2400" dirty="0">
                <a:latin typeface="+mn-ea"/>
              </a:rPr>
              <a:t>服务 — 启动</a:t>
            </a:r>
            <a:r>
              <a:rPr lang="zh-CN" altLang="zh-CN" sz="2400" dirty="0" smtClean="0">
                <a:latin typeface="+mn-ea"/>
              </a:rPr>
              <a:t>服务</a:t>
            </a:r>
            <a:endParaRPr lang="zh-CN" altLang="zh-CN" sz="2400" dirty="0">
              <a:latin typeface="+mn-ea"/>
            </a:endParaRPr>
          </a:p>
        </p:txBody>
      </p:sp>
      <p:sp>
        <p:nvSpPr>
          <p:cNvPr id="3" name="标题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1</a:t>
            </a:r>
            <a:r>
              <a:rPr lang="zh-CN" altLang="en-US" dirty="0"/>
              <a:t>、</a:t>
            </a:r>
            <a:r>
              <a:rPr lang="zh-CN" altLang="zh-CN" dirty="0"/>
              <a:t>安装</a:t>
            </a:r>
            <a:r>
              <a:rPr lang="en-US" altLang="zh-CN" dirty="0"/>
              <a:t>MySQL</a:t>
            </a:r>
            <a:endParaRPr lang="zh-CN" altLang="en-US" dirty="0"/>
          </a:p>
        </p:txBody>
      </p:sp>
      <p:graphicFrame>
        <p:nvGraphicFramePr>
          <p:cNvPr id="5" name="图示 4"/>
          <p:cNvGraphicFramePr/>
          <p:nvPr>
            <p:extLst/>
          </p:nvPr>
        </p:nvGraphicFramePr>
        <p:xfrm>
          <a:off x="0" y="3212976"/>
          <a:ext cx="9144000" cy="178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4078916"/>
      </p:ext>
    </p:extLst>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nvPr>
        </p:nvGraphicFramePr>
        <p:xfrm>
          <a:off x="86816" y="980728"/>
          <a:ext cx="8949680" cy="122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8611" name="Text Box 3"/>
          <p:cNvSpPr txBox="1">
            <a:spLocks noChangeArrowheads="1"/>
          </p:cNvSpPr>
          <p:nvPr/>
        </p:nvSpPr>
        <p:spPr bwMode="auto">
          <a:xfrm>
            <a:off x="0" y="2348880"/>
            <a:ext cx="9144000" cy="15080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8" tIns="45709" rIns="91418" bIns="45709">
            <a:spAutoFit/>
          </a:bodyPr>
          <a:lstStyle>
            <a:lvl1pPr>
              <a:spcBef>
                <a:spcPct val="20000"/>
              </a:spcBef>
              <a:buClr>
                <a:schemeClr val="accent1"/>
              </a:buClr>
              <a:buFont typeface="Wingdings" pitchFamily="2" charset="2"/>
              <a:buChar char="v"/>
              <a:defRPr sz="2800" b="1">
                <a:solidFill>
                  <a:schemeClr val="accent1"/>
                </a:solidFill>
                <a:latin typeface="Verdana" pitchFamily="34" charset="0"/>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rPr>
              <a:t>【格式</a:t>
            </a:r>
            <a:r>
              <a:rPr lang="en-US" altLang="zh-CN" sz="2400" dirty="0" smtClean="0">
                <a:solidFill>
                  <a:srgbClr val="003300"/>
                </a:solidFill>
                <a:latin typeface="宋体" pitchFamily="2" charset="-122"/>
              </a:rPr>
              <a:t>1</a:t>
            </a:r>
            <a:r>
              <a:rPr lang="zh-CN" altLang="en-US" sz="2400" dirty="0" smtClean="0">
                <a:solidFill>
                  <a:srgbClr val="003300"/>
                </a:solidFill>
                <a:latin typeface="宋体" pitchFamily="2" charset="-122"/>
              </a:rPr>
              <a:t>】</a:t>
            </a:r>
          </a:p>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sym typeface="Arial" pitchFamily="34" charset="0"/>
              </a:rPr>
              <a:t>    insert into 表名</a:t>
            </a:r>
          </a:p>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sym typeface="Arial" pitchFamily="34" charset="0"/>
              </a:rPr>
              <a:t>    select 查询语句</a:t>
            </a:r>
            <a:endParaRPr lang="zh-CN" altLang="en-US" sz="2400" dirty="0">
              <a:solidFill>
                <a:srgbClr val="003300"/>
              </a:solidFill>
              <a:latin typeface="宋体" pitchFamily="2" charset="-122"/>
              <a:sym typeface="Arial" pitchFamily="34" charset="0"/>
            </a:endParaRPr>
          </a:p>
        </p:txBody>
      </p:sp>
      <p:sp>
        <p:nvSpPr>
          <p:cNvPr id="4" name="标题 1"/>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2</a:t>
            </a:r>
            <a:r>
              <a:rPr lang="zh-CN" altLang="en-US" dirty="0"/>
              <a:t>、追加</a:t>
            </a:r>
            <a:r>
              <a:rPr lang="zh-CN" altLang="zh-CN" dirty="0"/>
              <a:t>查询</a:t>
            </a:r>
            <a:endParaRPr lang="zh-CN" altLang="en-US" dirty="0"/>
          </a:p>
        </p:txBody>
      </p:sp>
    </p:spTree>
    <p:extLst>
      <p:ext uri="{BB962C8B-B14F-4D97-AF65-F5344CB8AC3E}">
        <p14:creationId xmlns:p14="http://schemas.microsoft.com/office/powerpoint/2010/main" val="2506428858"/>
      </p:ext>
    </p:extLst>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0" y="889670"/>
            <a:ext cx="9144000" cy="609398"/>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t>【例】</a:t>
            </a:r>
            <a:r>
              <a:rPr lang="zh-CN" altLang="en-US" sz="2400" dirty="0" smtClean="0"/>
              <a:t>将</a:t>
            </a:r>
            <a:r>
              <a:rPr lang="en-US" altLang="zh-CN" sz="2400" dirty="0" smtClean="0"/>
              <a:t>teacher</a:t>
            </a:r>
            <a:r>
              <a:rPr lang="zh-CN" altLang="en-US" sz="2400" dirty="0" smtClean="0"/>
              <a:t>表中</a:t>
            </a:r>
            <a:r>
              <a:rPr lang="zh-CN" altLang="en-US" sz="2400" dirty="0"/>
              <a:t>的</a:t>
            </a:r>
            <a:r>
              <a:rPr lang="zh-CN" altLang="en-US" sz="2400" dirty="0" smtClean="0"/>
              <a:t>所有党员教师追加到</a:t>
            </a:r>
            <a:r>
              <a:rPr lang="en-US" altLang="zh-CN" sz="2400" dirty="0" smtClean="0"/>
              <a:t>party</a:t>
            </a:r>
            <a:r>
              <a:rPr lang="zh-CN" altLang="en-US" sz="2400" dirty="0" smtClean="0"/>
              <a:t>表</a:t>
            </a:r>
            <a:endParaRPr lang="zh-CN" altLang="en-US" sz="2400" dirty="0"/>
          </a:p>
        </p:txBody>
      </p:sp>
      <p:sp>
        <p:nvSpPr>
          <p:cNvPr id="67589" name="Text Box 5"/>
          <p:cNvSpPr txBox="1">
            <a:spLocks noChangeArrowheads="1"/>
          </p:cNvSpPr>
          <p:nvPr/>
        </p:nvSpPr>
        <p:spPr bwMode="auto">
          <a:xfrm>
            <a:off x="0" y="1518692"/>
            <a:ext cx="9144000" cy="203130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sym typeface="Arial" pitchFamily="34" charset="0"/>
              </a:rPr>
              <a:t>insert into </a:t>
            </a:r>
            <a:r>
              <a:rPr lang="en-US" altLang="zh-CN" sz="2400" dirty="0" smtClean="0">
                <a:sym typeface="Arial" pitchFamily="34" charset="0"/>
              </a:rPr>
              <a:t>party</a:t>
            </a:r>
            <a:endParaRPr lang="zh-CN" altLang="en-US" sz="2400" dirty="0">
              <a:sym typeface="Arial" pitchFamily="34" charset="0"/>
            </a:endParaRPr>
          </a:p>
          <a:p>
            <a:r>
              <a:rPr lang="zh-CN" altLang="en-US" sz="2400" dirty="0">
                <a:sym typeface="Arial" pitchFamily="34" charset="0"/>
              </a:rPr>
              <a:t>select * </a:t>
            </a:r>
          </a:p>
          <a:p>
            <a:r>
              <a:rPr lang="zh-CN" altLang="en-US" sz="2400" dirty="0" smtClean="0">
                <a:sym typeface="Arial" pitchFamily="34" charset="0"/>
              </a:rPr>
              <a:t>from </a:t>
            </a:r>
            <a:r>
              <a:rPr lang="en-US" altLang="zh-CN" sz="2400" dirty="0" smtClean="0">
                <a:sym typeface="Arial" pitchFamily="34" charset="0"/>
              </a:rPr>
              <a:t>teacher</a:t>
            </a:r>
            <a:endParaRPr lang="zh-CN" altLang="en-US" sz="2400" dirty="0">
              <a:sym typeface="Arial" pitchFamily="34" charset="0"/>
            </a:endParaRPr>
          </a:p>
          <a:p>
            <a:r>
              <a:rPr lang="zh-CN" altLang="en-US" sz="2400" dirty="0">
                <a:sym typeface="Arial" pitchFamily="34" charset="0"/>
              </a:rPr>
              <a:t>where </a:t>
            </a:r>
            <a:r>
              <a:rPr lang="en-US" altLang="zh-CN" sz="2400" dirty="0" smtClean="0">
                <a:sym typeface="Arial" pitchFamily="34" charset="0"/>
              </a:rPr>
              <a:t>political= "</a:t>
            </a:r>
            <a:r>
              <a:rPr lang="zh-CN" altLang="en-US" sz="2400" dirty="0" smtClean="0">
                <a:sym typeface="Arial" pitchFamily="34" charset="0"/>
              </a:rPr>
              <a:t>党员</a:t>
            </a:r>
            <a:r>
              <a:rPr lang="en-US" altLang="zh-CN" sz="2400" dirty="0" smtClean="0">
                <a:sym typeface="Arial" pitchFamily="34" charset="0"/>
              </a:rPr>
              <a:t>"</a:t>
            </a:r>
            <a:endParaRPr lang="zh-CN" altLang="en-US" sz="2400" dirty="0">
              <a:sym typeface="Arial" pitchFamily="34" charset="0"/>
            </a:endParaRPr>
          </a:p>
        </p:txBody>
      </p:sp>
      <p:sp>
        <p:nvSpPr>
          <p:cNvPr id="4"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Tree>
    <p:extLst>
      <p:ext uri="{BB962C8B-B14F-4D97-AF65-F5344CB8AC3E}">
        <p14:creationId xmlns:p14="http://schemas.microsoft.com/office/powerpoint/2010/main" val="25991005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linds(horizontal)">
                                      <p:cBhvr>
                                        <p:cTn id="7" dur="500"/>
                                        <p:tgtEl>
                                          <p:spTgt spid="67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blinds(horizontal)">
                                      <p:cBhvr>
                                        <p:cTn id="12"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ldLvl="0" animBg="1" autoUpdateAnimBg="0"/>
      <p:bldP spid="67589" grpId="0" bldLvl="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0" y="908720"/>
            <a:ext cx="9144000" cy="15080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8" tIns="45709" rIns="91418" bIns="45709">
            <a:spAutoFit/>
          </a:bodyPr>
          <a:lstStyle>
            <a:lvl1pPr>
              <a:spcBef>
                <a:spcPct val="20000"/>
              </a:spcBef>
              <a:buClr>
                <a:schemeClr val="accent1"/>
              </a:buClr>
              <a:buFont typeface="Wingdings" pitchFamily="2" charset="2"/>
              <a:buChar char="v"/>
              <a:defRPr sz="2800" b="1">
                <a:solidFill>
                  <a:schemeClr val="accent1"/>
                </a:solidFill>
                <a:latin typeface="Verdana" pitchFamily="34" charset="0"/>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rPr>
              <a:t>【格式</a:t>
            </a:r>
            <a:r>
              <a:rPr lang="en-US" altLang="zh-CN" sz="2400" dirty="0" smtClean="0">
                <a:solidFill>
                  <a:srgbClr val="003300"/>
                </a:solidFill>
                <a:latin typeface="宋体" pitchFamily="2" charset="-122"/>
              </a:rPr>
              <a:t>2</a:t>
            </a:r>
            <a:r>
              <a:rPr lang="zh-CN" altLang="en-US" sz="2400" dirty="0" smtClean="0">
                <a:solidFill>
                  <a:srgbClr val="003300"/>
                </a:solidFill>
                <a:latin typeface="宋体" pitchFamily="2" charset="-122"/>
              </a:rPr>
              <a:t>】</a:t>
            </a:r>
          </a:p>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sym typeface="Arial" pitchFamily="34" charset="0"/>
              </a:rPr>
              <a:t>    insert into 表名</a:t>
            </a:r>
            <a:r>
              <a:rPr lang="en-US" altLang="zh-CN" sz="2400" dirty="0" smtClean="0">
                <a:solidFill>
                  <a:srgbClr val="003300"/>
                </a:solidFill>
                <a:latin typeface="宋体" pitchFamily="2" charset="-122"/>
                <a:sym typeface="Arial" pitchFamily="34" charset="0"/>
              </a:rPr>
              <a:t>(</a:t>
            </a:r>
            <a:r>
              <a:rPr lang="zh-CN" altLang="en-US" sz="2400" dirty="0" smtClean="0">
                <a:solidFill>
                  <a:srgbClr val="003300"/>
                </a:solidFill>
                <a:latin typeface="宋体" pitchFamily="2" charset="-122"/>
                <a:sym typeface="Arial" pitchFamily="34" charset="0"/>
              </a:rPr>
              <a:t>字段</a:t>
            </a:r>
            <a:r>
              <a:rPr lang="en-US" altLang="zh-CN" sz="2400" dirty="0" smtClean="0">
                <a:solidFill>
                  <a:srgbClr val="003300"/>
                </a:solidFill>
                <a:latin typeface="宋体" pitchFamily="2" charset="-122"/>
                <a:sym typeface="Arial" pitchFamily="34" charset="0"/>
              </a:rPr>
              <a:t>1,</a:t>
            </a:r>
            <a:r>
              <a:rPr lang="zh-CN" altLang="en-US" sz="2400" dirty="0" smtClean="0">
                <a:solidFill>
                  <a:srgbClr val="003300"/>
                </a:solidFill>
                <a:latin typeface="宋体" pitchFamily="2" charset="-122"/>
                <a:sym typeface="Arial" pitchFamily="34" charset="0"/>
              </a:rPr>
              <a:t>字段</a:t>
            </a:r>
            <a:r>
              <a:rPr lang="en-US" altLang="zh-CN" sz="2400" dirty="0" smtClean="0">
                <a:solidFill>
                  <a:srgbClr val="003300"/>
                </a:solidFill>
                <a:latin typeface="宋体" pitchFamily="2" charset="-122"/>
                <a:sym typeface="Arial" pitchFamily="34" charset="0"/>
              </a:rPr>
              <a:t>2,…)</a:t>
            </a:r>
            <a:endParaRPr lang="zh-CN" altLang="en-US" sz="2400" dirty="0" smtClean="0">
              <a:solidFill>
                <a:srgbClr val="003300"/>
              </a:solidFill>
              <a:latin typeface="宋体" pitchFamily="2" charset="-122"/>
              <a:sym typeface="Arial" pitchFamily="34" charset="0"/>
            </a:endParaRPr>
          </a:p>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sym typeface="Arial" pitchFamily="34" charset="0"/>
              </a:rPr>
              <a:t>    </a:t>
            </a:r>
            <a:r>
              <a:rPr lang="en-US" altLang="zh-CN" sz="2400" dirty="0" smtClean="0">
                <a:solidFill>
                  <a:srgbClr val="003300"/>
                </a:solidFill>
                <a:latin typeface="宋体" pitchFamily="2" charset="-122"/>
                <a:sym typeface="Arial" pitchFamily="34" charset="0"/>
              </a:rPr>
              <a:t>values(</a:t>
            </a:r>
            <a:r>
              <a:rPr lang="zh-CN" altLang="en-US" sz="2400" dirty="0" smtClean="0">
                <a:solidFill>
                  <a:srgbClr val="003300"/>
                </a:solidFill>
                <a:latin typeface="宋体" pitchFamily="2" charset="-122"/>
                <a:sym typeface="Arial" pitchFamily="34" charset="0"/>
              </a:rPr>
              <a:t>值</a:t>
            </a:r>
            <a:r>
              <a:rPr lang="en-US" altLang="zh-CN" sz="2400" dirty="0" smtClean="0">
                <a:solidFill>
                  <a:srgbClr val="003300"/>
                </a:solidFill>
                <a:latin typeface="宋体" pitchFamily="2" charset="-122"/>
                <a:sym typeface="Arial" pitchFamily="34" charset="0"/>
              </a:rPr>
              <a:t>1,</a:t>
            </a:r>
            <a:r>
              <a:rPr lang="zh-CN" altLang="en-US" sz="2400" dirty="0" smtClean="0">
                <a:solidFill>
                  <a:srgbClr val="003300"/>
                </a:solidFill>
                <a:latin typeface="宋体" pitchFamily="2" charset="-122"/>
                <a:sym typeface="Arial" pitchFamily="34" charset="0"/>
              </a:rPr>
              <a:t>值</a:t>
            </a:r>
            <a:r>
              <a:rPr lang="en-US" altLang="zh-CN" sz="2400" dirty="0" smtClean="0">
                <a:solidFill>
                  <a:srgbClr val="003300"/>
                </a:solidFill>
                <a:latin typeface="宋体" pitchFamily="2" charset="-122"/>
                <a:sym typeface="Arial" pitchFamily="34" charset="0"/>
              </a:rPr>
              <a:t>2,…)</a:t>
            </a:r>
            <a:endParaRPr lang="zh-CN" altLang="en-US" sz="2400" dirty="0">
              <a:solidFill>
                <a:srgbClr val="003300"/>
              </a:solidFill>
              <a:latin typeface="宋体" pitchFamily="2" charset="-122"/>
              <a:sym typeface="Arial" pitchFamily="34" charset="0"/>
            </a:endParaRPr>
          </a:p>
        </p:txBody>
      </p:sp>
      <p:sp>
        <p:nvSpPr>
          <p:cNvPr id="3" name="标题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endParaRPr lang="zh-CN" altLang="en-US"/>
          </a:p>
        </p:txBody>
      </p:sp>
    </p:spTree>
    <p:extLst>
      <p:ext uri="{BB962C8B-B14F-4D97-AF65-F5344CB8AC3E}">
        <p14:creationId xmlns:p14="http://schemas.microsoft.com/office/powerpoint/2010/main" val="861376988"/>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0" y="889670"/>
            <a:ext cx="9144000" cy="1126462"/>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smtClean="0"/>
              <a:t>【例】给</a:t>
            </a:r>
            <a:r>
              <a:rPr lang="en-US" altLang="zh-CN" sz="2400" dirty="0" smtClean="0"/>
              <a:t>teacher</a:t>
            </a:r>
            <a:r>
              <a:rPr lang="zh-CN" altLang="en-US" sz="2400" dirty="0" smtClean="0"/>
              <a:t>表添加一条新纪录：</a:t>
            </a:r>
            <a:endParaRPr lang="en-US" altLang="zh-CN" sz="2400" dirty="0" smtClean="0"/>
          </a:p>
          <a:p>
            <a:r>
              <a:rPr lang="en-US" altLang="zh-CN" sz="2400" dirty="0" smtClean="0"/>
              <a:t>"140262", "</a:t>
            </a:r>
            <a:r>
              <a:rPr lang="zh-CN" altLang="en-US" sz="2400" dirty="0" smtClean="0"/>
              <a:t>刘小叶</a:t>
            </a:r>
            <a:r>
              <a:rPr lang="en-US" altLang="zh-CN" sz="2400" dirty="0" smtClean="0"/>
              <a:t>","</a:t>
            </a:r>
            <a:r>
              <a:rPr lang="zh-CN" altLang="en-US" sz="2400" dirty="0" smtClean="0"/>
              <a:t>男</a:t>
            </a:r>
            <a:r>
              <a:rPr lang="en-US" altLang="zh-CN" sz="2400" dirty="0" smtClean="0"/>
              <a:t>","2000-1-1"</a:t>
            </a:r>
            <a:endParaRPr lang="zh-CN" altLang="en-US" sz="2400" dirty="0"/>
          </a:p>
        </p:txBody>
      </p:sp>
      <p:sp>
        <p:nvSpPr>
          <p:cNvPr id="67589" name="Text Box 5"/>
          <p:cNvSpPr txBox="1">
            <a:spLocks noChangeArrowheads="1"/>
          </p:cNvSpPr>
          <p:nvPr/>
        </p:nvSpPr>
        <p:spPr bwMode="auto">
          <a:xfrm>
            <a:off x="0" y="2041798"/>
            <a:ext cx="9144000" cy="98486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sym typeface="Arial" pitchFamily="34" charset="0"/>
              </a:rPr>
              <a:t>insert into </a:t>
            </a:r>
            <a:r>
              <a:rPr lang="en-US" altLang="zh-CN" sz="2400" dirty="0" smtClean="0"/>
              <a:t>teacher</a:t>
            </a:r>
            <a:r>
              <a:rPr lang="en-US" altLang="zh-CN" sz="2400" dirty="0" smtClean="0">
                <a:sym typeface="Arial" pitchFamily="34" charset="0"/>
              </a:rPr>
              <a:t>(</a:t>
            </a:r>
            <a:r>
              <a:rPr lang="en-US" altLang="zh-CN" sz="2400" dirty="0" err="1" smtClean="0">
                <a:sym typeface="Arial" pitchFamily="34" charset="0"/>
              </a:rPr>
              <a:t>sequence,name,sex,birthday</a:t>
            </a:r>
            <a:r>
              <a:rPr lang="en-US" altLang="zh-CN" sz="2400" dirty="0" smtClean="0">
                <a:sym typeface="Arial" pitchFamily="34" charset="0"/>
              </a:rPr>
              <a:t>)</a:t>
            </a:r>
            <a:endParaRPr lang="zh-CN" altLang="en-US" sz="2400" dirty="0">
              <a:sym typeface="Arial" pitchFamily="34" charset="0"/>
            </a:endParaRPr>
          </a:p>
          <a:p>
            <a:r>
              <a:rPr lang="en-US" altLang="zh-CN" sz="2400" dirty="0" smtClean="0">
                <a:sym typeface="Arial" pitchFamily="34" charset="0"/>
              </a:rPr>
              <a:t>values(</a:t>
            </a:r>
            <a:r>
              <a:rPr lang="en-US" altLang="zh-CN" sz="2400" dirty="0" smtClean="0"/>
              <a:t>"140262", "</a:t>
            </a:r>
            <a:r>
              <a:rPr lang="zh-CN" altLang="en-US" sz="2400" dirty="0" smtClean="0"/>
              <a:t>刘小叶</a:t>
            </a:r>
            <a:r>
              <a:rPr lang="en-US" altLang="zh-CN" sz="2400" dirty="0"/>
              <a:t>","</a:t>
            </a:r>
            <a:r>
              <a:rPr lang="zh-CN" altLang="en-US" sz="2400" dirty="0"/>
              <a:t>男</a:t>
            </a:r>
            <a:r>
              <a:rPr lang="en-US" altLang="zh-CN" sz="2400" dirty="0"/>
              <a:t>","2000-1-1"</a:t>
            </a:r>
            <a:r>
              <a:rPr lang="en-US" altLang="zh-CN" sz="2400" dirty="0" smtClean="0">
                <a:sym typeface="Arial" pitchFamily="34" charset="0"/>
              </a:rPr>
              <a:t>)</a:t>
            </a:r>
            <a:endParaRPr lang="zh-CN" altLang="en-US" sz="2400" dirty="0">
              <a:sym typeface="Arial" pitchFamily="34" charset="0"/>
            </a:endParaRPr>
          </a:p>
        </p:txBody>
      </p:sp>
      <p:sp>
        <p:nvSpPr>
          <p:cNvPr id="4"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Tree>
    <p:extLst>
      <p:ext uri="{BB962C8B-B14F-4D97-AF65-F5344CB8AC3E}">
        <p14:creationId xmlns:p14="http://schemas.microsoft.com/office/powerpoint/2010/main" val="2777818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linds(horizontal)">
                                      <p:cBhvr>
                                        <p:cTn id="7" dur="500"/>
                                        <p:tgtEl>
                                          <p:spTgt spid="67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blinds(horizontal)">
                                      <p:cBhvr>
                                        <p:cTn id="12"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bldLvl="0" animBg="1" autoUpdateAnimBg="0"/>
      <p:bldP spid="67589" grpId="0" bldLvl="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idx="1"/>
            <p:extLst/>
          </p:nvPr>
        </p:nvGraphicFramePr>
        <p:xfrm>
          <a:off x="86816" y="980728"/>
          <a:ext cx="8949680" cy="122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0659" name="Text Box 3"/>
          <p:cNvSpPr txBox="1">
            <a:spLocks noChangeArrowheads="1"/>
          </p:cNvSpPr>
          <p:nvPr/>
        </p:nvSpPr>
        <p:spPr bwMode="auto">
          <a:xfrm>
            <a:off x="0" y="2318817"/>
            <a:ext cx="9144000" cy="203130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8" tIns="45709" rIns="91418" bIns="45709">
            <a:spAutoFit/>
          </a:bodyPr>
          <a:lstStyle>
            <a:lvl1pPr>
              <a:spcBef>
                <a:spcPct val="20000"/>
              </a:spcBef>
              <a:buClr>
                <a:schemeClr val="accent1"/>
              </a:buClr>
              <a:buFont typeface="Wingdings" pitchFamily="2" charset="2"/>
              <a:buChar char="v"/>
              <a:defRPr sz="2800" b="1">
                <a:solidFill>
                  <a:schemeClr val="accent1"/>
                </a:solidFill>
                <a:latin typeface="Verdana" pitchFamily="34" charset="0"/>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rPr>
              <a:t>【格式】</a:t>
            </a:r>
          </a:p>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sym typeface="Arial" pitchFamily="34" charset="0"/>
              </a:rPr>
              <a:t>    delete </a:t>
            </a:r>
          </a:p>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sym typeface="Arial" pitchFamily="34" charset="0"/>
              </a:rPr>
              <a:t>    from 表名</a:t>
            </a:r>
          </a:p>
          <a:p>
            <a:pPr algn="just" eaLnBrk="1" hangingPunct="1">
              <a:spcBef>
                <a:spcPts val="600"/>
              </a:spcBef>
              <a:spcAft>
                <a:spcPts val="600"/>
              </a:spcAft>
              <a:buFont typeface="Wingdings" pitchFamily="2" charset="2"/>
              <a:buNone/>
            </a:pPr>
            <a:r>
              <a:rPr lang="zh-CN" altLang="en-US" sz="2400" dirty="0" smtClean="0">
                <a:solidFill>
                  <a:srgbClr val="003300"/>
                </a:solidFill>
                <a:latin typeface="宋体" pitchFamily="2" charset="-122"/>
                <a:sym typeface="Arial" pitchFamily="34" charset="0"/>
              </a:rPr>
              <a:t>    where &lt;筛选条件&gt;</a:t>
            </a:r>
            <a:endParaRPr lang="zh-CN" altLang="en-US" sz="2400" dirty="0">
              <a:solidFill>
                <a:srgbClr val="003300"/>
              </a:solidFill>
              <a:latin typeface="宋体" pitchFamily="2" charset="-122"/>
              <a:sym typeface="Arial" pitchFamily="34" charset="0"/>
            </a:endParaRPr>
          </a:p>
        </p:txBody>
      </p:sp>
      <p:sp>
        <p:nvSpPr>
          <p:cNvPr id="4" name="标题 1"/>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a:t>
            </a:r>
            <a:r>
              <a:rPr lang="zh-CN" altLang="en-US" dirty="0"/>
              <a:t>、删除</a:t>
            </a:r>
            <a:r>
              <a:rPr lang="zh-CN" altLang="zh-CN" dirty="0"/>
              <a:t>查询</a:t>
            </a:r>
            <a:endParaRPr lang="zh-CN" altLang="en-US" dirty="0"/>
          </a:p>
        </p:txBody>
      </p:sp>
    </p:spTree>
    <p:extLst>
      <p:ext uri="{BB962C8B-B14F-4D97-AF65-F5344CB8AC3E}">
        <p14:creationId xmlns:p14="http://schemas.microsoft.com/office/powerpoint/2010/main" val="626207779"/>
      </p:ext>
    </p:extLst>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0" y="889670"/>
            <a:ext cx="9144000" cy="532069"/>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t>【例】</a:t>
            </a:r>
            <a:r>
              <a:rPr lang="zh-CN" altLang="en-US" sz="2400" dirty="0" smtClean="0"/>
              <a:t>删除</a:t>
            </a:r>
            <a:r>
              <a:rPr lang="en-US" altLang="zh-CN" sz="2400" dirty="0" smtClean="0"/>
              <a:t>party</a:t>
            </a:r>
            <a:r>
              <a:rPr lang="zh-CN" altLang="en-US" sz="2400" dirty="0" smtClean="0"/>
              <a:t>中所有的男党员</a:t>
            </a:r>
            <a:endParaRPr lang="zh-CN" altLang="en-US" sz="2400" dirty="0"/>
          </a:p>
        </p:txBody>
      </p:sp>
      <p:sp>
        <p:nvSpPr>
          <p:cNvPr id="3" name="Text Box 5"/>
          <p:cNvSpPr txBox="1">
            <a:spLocks noChangeArrowheads="1"/>
          </p:cNvSpPr>
          <p:nvPr/>
        </p:nvSpPr>
        <p:spPr bwMode="auto">
          <a:xfrm>
            <a:off x="0" y="1446684"/>
            <a:ext cx="9144000" cy="150808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sym typeface="Arial" pitchFamily="34" charset="0"/>
              </a:rPr>
              <a:t>delete </a:t>
            </a:r>
          </a:p>
          <a:p>
            <a:r>
              <a:rPr lang="zh-CN" altLang="en-US" sz="2400" dirty="0">
                <a:sym typeface="Arial" pitchFamily="34" charset="0"/>
              </a:rPr>
              <a:t>from </a:t>
            </a:r>
            <a:r>
              <a:rPr lang="en-US" altLang="zh-CN" sz="2400" dirty="0" smtClean="0">
                <a:sym typeface="Arial" pitchFamily="34" charset="0"/>
              </a:rPr>
              <a:t>party</a:t>
            </a:r>
            <a:endParaRPr lang="zh-CN" altLang="en-US" sz="2400" dirty="0">
              <a:sym typeface="Arial" pitchFamily="34" charset="0"/>
            </a:endParaRPr>
          </a:p>
          <a:p>
            <a:r>
              <a:rPr lang="zh-CN" altLang="en-US" sz="2400" dirty="0">
                <a:sym typeface="Arial" pitchFamily="34" charset="0"/>
              </a:rPr>
              <a:t>where </a:t>
            </a:r>
            <a:r>
              <a:rPr lang="en-US" altLang="zh-CN" sz="2400" dirty="0" smtClean="0">
                <a:sym typeface="Arial" pitchFamily="34" charset="0"/>
              </a:rPr>
              <a:t>sex= "</a:t>
            </a:r>
            <a:r>
              <a:rPr lang="zh-CN" altLang="en-US" sz="2400" dirty="0" smtClean="0">
                <a:sym typeface="Arial" pitchFamily="34" charset="0"/>
              </a:rPr>
              <a:t>男</a:t>
            </a:r>
            <a:r>
              <a:rPr lang="en-US" altLang="zh-CN" sz="2400" dirty="0" smtClean="0">
                <a:sym typeface="Arial" pitchFamily="34" charset="0"/>
              </a:rPr>
              <a:t>"</a:t>
            </a:r>
            <a:endParaRPr lang="zh-CN" altLang="en-US" sz="2400" dirty="0">
              <a:sym typeface="Arial" pitchFamily="34" charset="0"/>
            </a:endParaRPr>
          </a:p>
        </p:txBody>
      </p:sp>
      <p:sp>
        <p:nvSpPr>
          <p:cNvPr id="4"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Tree>
    <p:extLst>
      <p:ext uri="{BB962C8B-B14F-4D97-AF65-F5344CB8AC3E}">
        <p14:creationId xmlns:p14="http://schemas.microsoft.com/office/powerpoint/2010/main" val="17917979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3" grpId="0" bldLvl="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nvPr>
        </p:nvGraphicFramePr>
        <p:xfrm>
          <a:off x="209872" y="980728"/>
          <a:ext cx="8754616"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五、数据定义语言</a:t>
            </a:r>
            <a:endParaRPr lang="en-US" altLang="zh-CN" dirty="0"/>
          </a:p>
        </p:txBody>
      </p:sp>
    </p:spTree>
    <p:extLst>
      <p:ext uri="{BB962C8B-B14F-4D97-AF65-F5344CB8AC3E}">
        <p14:creationId xmlns:p14="http://schemas.microsoft.com/office/powerpoint/2010/main" val="3598932981"/>
      </p:ext>
    </p:extLst>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08720"/>
            <a:ext cx="9144000" cy="9848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8" tIns="45709" rIns="91418" bIns="45709">
            <a:spAutoFit/>
          </a:bodyPr>
          <a:lstStyle/>
          <a:p>
            <a:pPr algn="just" eaLnBrk="1" hangingPunct="1">
              <a:spcBef>
                <a:spcPts val="600"/>
              </a:spcBef>
              <a:spcAft>
                <a:spcPts val="600"/>
              </a:spcAft>
              <a:buClr>
                <a:schemeClr val="accent1"/>
              </a:buClr>
              <a:buFont typeface="Wingdings" pitchFamily="2" charset="2"/>
              <a:buNone/>
              <a:defRPr/>
            </a:pPr>
            <a:r>
              <a:rPr lang="en-US" altLang="zh-CN" sz="2400" b="1" dirty="0" smtClean="0">
                <a:solidFill>
                  <a:srgbClr val="003300"/>
                </a:solidFill>
                <a:latin typeface="+mn-ea"/>
                <a:ea typeface="+mn-ea"/>
              </a:rPr>
              <a:t>【</a:t>
            </a:r>
            <a:r>
              <a:rPr lang="zh-CN" altLang="en-US" sz="2400" b="1" dirty="0" smtClean="0">
                <a:solidFill>
                  <a:srgbClr val="003300"/>
                </a:solidFill>
                <a:latin typeface="+mn-ea"/>
                <a:ea typeface="+mn-ea"/>
              </a:rPr>
              <a:t>格式</a:t>
            </a:r>
            <a:r>
              <a:rPr lang="en-US" altLang="zh-CN" sz="2400" b="1" dirty="0" smtClean="0">
                <a:solidFill>
                  <a:srgbClr val="003300"/>
                </a:solidFill>
                <a:latin typeface="+mn-ea"/>
                <a:ea typeface="+mn-ea"/>
              </a:rPr>
              <a:t>】</a:t>
            </a:r>
          </a:p>
          <a:p>
            <a:pPr algn="just" eaLnBrk="1" hangingPunct="1">
              <a:spcBef>
                <a:spcPts val="600"/>
              </a:spcBef>
              <a:spcAft>
                <a:spcPts val="600"/>
              </a:spcAft>
              <a:buClr>
                <a:schemeClr val="accent1"/>
              </a:buClr>
              <a:buFont typeface="Wingdings" pitchFamily="2" charset="2"/>
              <a:buNone/>
              <a:defRPr/>
            </a:pPr>
            <a:r>
              <a:rPr lang="en-US" altLang="zh-CN" sz="2400" b="1" dirty="0" smtClean="0">
                <a:solidFill>
                  <a:srgbClr val="003300"/>
                </a:solidFill>
                <a:latin typeface="+mn-ea"/>
                <a:ea typeface="+mn-ea"/>
              </a:rPr>
              <a:t>  create table </a:t>
            </a:r>
            <a:r>
              <a:rPr lang="zh-CN" altLang="en-US" sz="2400" b="1" dirty="0" smtClean="0">
                <a:solidFill>
                  <a:srgbClr val="003300"/>
                </a:solidFill>
                <a:latin typeface="+mn-ea"/>
                <a:ea typeface="+mn-ea"/>
              </a:rPr>
              <a:t>表名</a:t>
            </a:r>
            <a:r>
              <a:rPr lang="en-US" altLang="zh-CN" sz="2400" b="1" dirty="0" smtClean="0">
                <a:solidFill>
                  <a:srgbClr val="003300"/>
                </a:solidFill>
                <a:latin typeface="+mn-ea"/>
                <a:ea typeface="+mn-ea"/>
              </a:rPr>
              <a:t>(</a:t>
            </a:r>
            <a:r>
              <a:rPr lang="zh-CN" altLang="en-US" sz="2400" b="1" dirty="0" smtClean="0">
                <a:solidFill>
                  <a:srgbClr val="003300"/>
                </a:solidFill>
                <a:latin typeface="+mn-ea"/>
                <a:ea typeface="+mn-ea"/>
              </a:rPr>
              <a:t>字段名</a:t>
            </a:r>
            <a:r>
              <a:rPr lang="en-US" altLang="zh-CN" sz="2400" b="1" dirty="0" smtClean="0">
                <a:solidFill>
                  <a:srgbClr val="003300"/>
                </a:solidFill>
                <a:latin typeface="+mn-ea"/>
                <a:ea typeface="+mn-ea"/>
              </a:rPr>
              <a:t> </a:t>
            </a:r>
            <a:r>
              <a:rPr lang="zh-CN" altLang="en-US" sz="2400" b="1" dirty="0" smtClean="0">
                <a:solidFill>
                  <a:srgbClr val="003300"/>
                </a:solidFill>
                <a:latin typeface="+mn-ea"/>
                <a:ea typeface="+mn-ea"/>
              </a:rPr>
              <a:t>字段类型</a:t>
            </a:r>
            <a:r>
              <a:rPr lang="en-US" altLang="zh-CN" sz="2400" b="1" dirty="0" smtClean="0">
                <a:solidFill>
                  <a:srgbClr val="003300"/>
                </a:solidFill>
                <a:latin typeface="+mn-ea"/>
                <a:ea typeface="+mn-ea"/>
              </a:rPr>
              <a:t>(</a:t>
            </a:r>
            <a:r>
              <a:rPr lang="zh-CN" altLang="en-US" sz="2400" b="1" dirty="0" smtClean="0">
                <a:solidFill>
                  <a:srgbClr val="003300"/>
                </a:solidFill>
                <a:latin typeface="+mn-ea"/>
                <a:ea typeface="+mn-ea"/>
              </a:rPr>
              <a:t>字段大小</a:t>
            </a:r>
            <a:r>
              <a:rPr lang="en-US" altLang="zh-CN" sz="2400" b="1" dirty="0" smtClean="0">
                <a:solidFill>
                  <a:srgbClr val="003300"/>
                </a:solidFill>
                <a:latin typeface="+mn-ea"/>
                <a:ea typeface="+mn-ea"/>
              </a:rPr>
              <a:t>)</a:t>
            </a:r>
            <a:r>
              <a:rPr lang="zh-CN" altLang="en-US" sz="2400" b="1" dirty="0" smtClean="0">
                <a:solidFill>
                  <a:srgbClr val="003300"/>
                </a:solidFill>
                <a:latin typeface="+mn-ea"/>
                <a:ea typeface="+mn-ea"/>
              </a:rPr>
              <a:t>，</a:t>
            </a:r>
            <a:r>
              <a:rPr lang="en-US" altLang="zh-CN" sz="2400" b="1" dirty="0" smtClean="0">
                <a:solidFill>
                  <a:srgbClr val="003300"/>
                </a:solidFill>
                <a:latin typeface="+mn-ea"/>
                <a:ea typeface="+mn-ea"/>
              </a:rPr>
              <a:t>……)</a:t>
            </a:r>
            <a:endParaRPr lang="zh-CN" altLang="en-US" sz="2400" b="1" dirty="0">
              <a:solidFill>
                <a:srgbClr val="003300"/>
              </a:solidFill>
              <a:latin typeface="+mn-ea"/>
              <a:ea typeface="+mn-ea"/>
            </a:endParaRPr>
          </a:p>
        </p:txBody>
      </p:sp>
      <p:graphicFrame>
        <p:nvGraphicFramePr>
          <p:cNvPr id="3" name="表格 2"/>
          <p:cNvGraphicFramePr>
            <a:graphicFrameLocks noGrp="1"/>
          </p:cNvGraphicFramePr>
          <p:nvPr>
            <p:extLst/>
          </p:nvPr>
        </p:nvGraphicFramePr>
        <p:xfrm>
          <a:off x="0" y="1916832"/>
          <a:ext cx="9144000" cy="2808310"/>
        </p:xfrm>
        <a:graphic>
          <a:graphicData uri="http://schemas.openxmlformats.org/drawingml/2006/table">
            <a:tbl>
              <a:tblPr firstRow="1" bandRow="1">
                <a:tableStyleId>{5C22544A-7EE6-4342-B048-85BDC9FD1C3A}</a:tableStyleId>
              </a:tblPr>
              <a:tblGrid>
                <a:gridCol w="2555776"/>
                <a:gridCol w="6588224"/>
              </a:tblGrid>
              <a:tr h="561662">
                <a:tc>
                  <a:txBody>
                    <a:bodyPr/>
                    <a:lstStyle/>
                    <a:p>
                      <a:pPr algn="ctr"/>
                      <a:r>
                        <a:rPr lang="zh-CN" altLang="en-US" sz="2400" b="1" dirty="0" smtClean="0">
                          <a:latin typeface="+mn-ea"/>
                          <a:ea typeface="+mn-ea"/>
                        </a:rPr>
                        <a:t>常见字段类型</a:t>
                      </a:r>
                      <a:endParaRPr lang="zh-CN" altLang="en-US" sz="2400" b="1" dirty="0">
                        <a:latin typeface="+mn-ea"/>
                        <a:ea typeface="+mn-ea"/>
                      </a:endParaRPr>
                    </a:p>
                  </a:txBody>
                  <a:tcPr marT="45721" marB="45721"/>
                </a:tc>
                <a:tc>
                  <a:txBody>
                    <a:bodyPr/>
                    <a:lstStyle/>
                    <a:p>
                      <a:pPr algn="ctr"/>
                      <a:r>
                        <a:rPr lang="zh-CN" altLang="en-US" sz="2400" b="1" dirty="0" smtClean="0">
                          <a:latin typeface="+mn-ea"/>
                          <a:ea typeface="+mn-ea"/>
                        </a:rPr>
                        <a:t>引用方法</a:t>
                      </a:r>
                      <a:endParaRPr lang="zh-CN" altLang="en-US" sz="2400" b="1" dirty="0">
                        <a:latin typeface="+mn-ea"/>
                        <a:ea typeface="+mn-ea"/>
                      </a:endParaRPr>
                    </a:p>
                  </a:txBody>
                  <a:tcPr marT="45721" marB="45721"/>
                </a:tc>
              </a:tr>
              <a:tr h="561662">
                <a:tc>
                  <a:txBody>
                    <a:bodyPr/>
                    <a:lstStyle/>
                    <a:p>
                      <a:pPr algn="l"/>
                      <a:r>
                        <a:rPr lang="zh-CN" altLang="en-US" sz="2400" b="1" dirty="0" smtClean="0">
                          <a:solidFill>
                            <a:srgbClr val="003300"/>
                          </a:solidFill>
                          <a:latin typeface="+mn-ea"/>
                          <a:ea typeface="+mn-ea"/>
                        </a:rPr>
                        <a:t>文本</a:t>
                      </a:r>
                      <a:endParaRPr lang="zh-CN" altLang="en-US" sz="2400" b="1" dirty="0">
                        <a:solidFill>
                          <a:srgbClr val="003300"/>
                        </a:solidFill>
                        <a:latin typeface="+mn-ea"/>
                        <a:ea typeface="+mn-ea"/>
                      </a:endParaRPr>
                    </a:p>
                  </a:txBody>
                  <a:tcPr marT="45721" marB="45721"/>
                </a:tc>
                <a:tc>
                  <a:txBody>
                    <a:bodyPr/>
                    <a:lstStyle/>
                    <a:p>
                      <a:r>
                        <a:rPr lang="en-US" altLang="zh-CN" sz="2400" b="1" dirty="0" smtClean="0">
                          <a:solidFill>
                            <a:srgbClr val="003300"/>
                          </a:solidFill>
                          <a:latin typeface="+mn-ea"/>
                          <a:ea typeface="+mn-ea"/>
                        </a:rPr>
                        <a:t>text</a:t>
                      </a:r>
                      <a:endParaRPr lang="zh-CN" altLang="en-US" sz="2400" b="1" dirty="0">
                        <a:solidFill>
                          <a:srgbClr val="003300"/>
                        </a:solidFill>
                        <a:latin typeface="+mn-ea"/>
                        <a:ea typeface="+mn-ea"/>
                      </a:endParaRPr>
                    </a:p>
                  </a:txBody>
                  <a:tcPr marT="45721" marB="45721"/>
                </a:tc>
              </a:tr>
              <a:tr h="561662">
                <a:tc>
                  <a:txBody>
                    <a:bodyPr/>
                    <a:lstStyle/>
                    <a:p>
                      <a:pPr algn="l"/>
                      <a:r>
                        <a:rPr lang="zh-CN" altLang="en-US" sz="2400" b="1" dirty="0" smtClean="0">
                          <a:solidFill>
                            <a:srgbClr val="003300"/>
                          </a:solidFill>
                          <a:latin typeface="+mn-ea"/>
                          <a:ea typeface="+mn-ea"/>
                        </a:rPr>
                        <a:t>数值</a:t>
                      </a:r>
                      <a:endParaRPr lang="zh-CN" altLang="en-US" sz="2400" b="1" dirty="0">
                        <a:solidFill>
                          <a:srgbClr val="003300"/>
                        </a:solidFill>
                        <a:latin typeface="+mn-ea"/>
                        <a:ea typeface="+mn-ea"/>
                      </a:endParaRPr>
                    </a:p>
                  </a:txBody>
                  <a:tcPr marT="45721" marB="45721"/>
                </a:tc>
                <a:tc>
                  <a:txBody>
                    <a:bodyPr/>
                    <a:lstStyle/>
                    <a:p>
                      <a:r>
                        <a:rPr lang="en-US" altLang="zh-CN" sz="2400" b="1" dirty="0" smtClean="0">
                          <a:solidFill>
                            <a:srgbClr val="003300"/>
                          </a:solidFill>
                          <a:latin typeface="+mn-ea"/>
                          <a:ea typeface="+mn-ea"/>
                        </a:rPr>
                        <a:t>short/long/single/double</a:t>
                      </a:r>
                      <a:endParaRPr lang="zh-CN" altLang="en-US" sz="2400" b="1" dirty="0">
                        <a:solidFill>
                          <a:srgbClr val="003300"/>
                        </a:solidFill>
                        <a:latin typeface="+mn-ea"/>
                        <a:ea typeface="+mn-ea"/>
                      </a:endParaRPr>
                    </a:p>
                  </a:txBody>
                  <a:tcPr marT="45721" marB="45721"/>
                </a:tc>
              </a:tr>
              <a:tr h="561662">
                <a:tc>
                  <a:txBody>
                    <a:bodyPr/>
                    <a:lstStyle/>
                    <a:p>
                      <a:pPr algn="l"/>
                      <a:r>
                        <a:rPr lang="zh-CN" altLang="en-US" sz="2400" b="1" dirty="0" smtClean="0">
                          <a:solidFill>
                            <a:srgbClr val="003300"/>
                          </a:solidFill>
                          <a:latin typeface="+mn-ea"/>
                          <a:ea typeface="+mn-ea"/>
                        </a:rPr>
                        <a:t>日期</a:t>
                      </a:r>
                      <a:r>
                        <a:rPr lang="en-US" altLang="zh-CN" sz="2400" b="1" dirty="0" smtClean="0">
                          <a:solidFill>
                            <a:srgbClr val="003300"/>
                          </a:solidFill>
                          <a:latin typeface="+mn-ea"/>
                          <a:ea typeface="+mn-ea"/>
                        </a:rPr>
                        <a:t>/</a:t>
                      </a:r>
                      <a:r>
                        <a:rPr lang="zh-CN" altLang="en-US" sz="2400" b="1" dirty="0" smtClean="0">
                          <a:solidFill>
                            <a:srgbClr val="003300"/>
                          </a:solidFill>
                          <a:latin typeface="+mn-ea"/>
                          <a:ea typeface="+mn-ea"/>
                        </a:rPr>
                        <a:t>时间</a:t>
                      </a:r>
                      <a:endParaRPr lang="zh-CN" altLang="en-US" sz="2400" b="1" dirty="0">
                        <a:solidFill>
                          <a:srgbClr val="003300"/>
                        </a:solidFill>
                        <a:latin typeface="+mn-ea"/>
                        <a:ea typeface="+mn-ea"/>
                      </a:endParaRPr>
                    </a:p>
                  </a:txBody>
                  <a:tcPr marT="45721" marB="45721"/>
                </a:tc>
                <a:tc>
                  <a:txBody>
                    <a:bodyPr/>
                    <a:lstStyle/>
                    <a:p>
                      <a:r>
                        <a:rPr lang="en-US" altLang="zh-CN" sz="2400" b="1" dirty="0" err="1" smtClean="0">
                          <a:solidFill>
                            <a:srgbClr val="003300"/>
                          </a:solidFill>
                          <a:latin typeface="+mn-ea"/>
                          <a:ea typeface="+mn-ea"/>
                        </a:rPr>
                        <a:t>datetime</a:t>
                      </a:r>
                      <a:endParaRPr lang="zh-CN" altLang="en-US" sz="2400" b="1" dirty="0">
                        <a:solidFill>
                          <a:srgbClr val="003300"/>
                        </a:solidFill>
                        <a:latin typeface="+mn-ea"/>
                        <a:ea typeface="+mn-ea"/>
                      </a:endParaRPr>
                    </a:p>
                  </a:txBody>
                  <a:tcPr marT="45721" marB="45721"/>
                </a:tc>
              </a:tr>
              <a:tr h="561662">
                <a:tc>
                  <a:txBody>
                    <a:bodyPr/>
                    <a:lstStyle/>
                    <a:p>
                      <a:pPr algn="l"/>
                      <a:r>
                        <a:rPr lang="zh-CN" altLang="en-US" sz="2400" b="1" dirty="0" smtClean="0">
                          <a:solidFill>
                            <a:srgbClr val="003300"/>
                          </a:solidFill>
                          <a:latin typeface="+mn-ea"/>
                          <a:ea typeface="+mn-ea"/>
                        </a:rPr>
                        <a:t>是否</a:t>
                      </a:r>
                      <a:endParaRPr lang="zh-CN" altLang="en-US" sz="2400" b="1" dirty="0">
                        <a:solidFill>
                          <a:srgbClr val="003300"/>
                        </a:solidFill>
                        <a:latin typeface="+mn-ea"/>
                        <a:ea typeface="+mn-ea"/>
                      </a:endParaRPr>
                    </a:p>
                  </a:txBody>
                  <a:tcPr marT="45721" marB="45721"/>
                </a:tc>
                <a:tc>
                  <a:txBody>
                    <a:bodyPr/>
                    <a:lstStyle/>
                    <a:p>
                      <a:r>
                        <a:rPr lang="en-US" altLang="zh-CN" sz="2400" b="1" dirty="0" err="1" smtClean="0">
                          <a:solidFill>
                            <a:srgbClr val="003300"/>
                          </a:solidFill>
                          <a:latin typeface="+mn-ea"/>
                          <a:ea typeface="+mn-ea"/>
                        </a:rPr>
                        <a:t>yesno</a:t>
                      </a:r>
                      <a:endParaRPr lang="zh-CN" altLang="en-US" sz="2400" b="1" dirty="0">
                        <a:solidFill>
                          <a:srgbClr val="003300"/>
                        </a:solidFill>
                        <a:latin typeface="+mn-ea"/>
                        <a:ea typeface="+mn-ea"/>
                      </a:endParaRPr>
                    </a:p>
                  </a:txBody>
                  <a:tcPr marT="45721" marB="45721"/>
                </a:tc>
              </a:tr>
            </a:tbl>
          </a:graphicData>
        </a:graphic>
      </p:graphicFrame>
      <p:sp>
        <p:nvSpPr>
          <p:cNvPr id="5" name="标题 1"/>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1</a:t>
            </a:r>
            <a:r>
              <a:rPr lang="zh-CN" altLang="en-US" dirty="0"/>
              <a:t>、创建表</a:t>
            </a:r>
          </a:p>
        </p:txBody>
      </p:sp>
    </p:spTree>
    <p:extLst>
      <p:ext uri="{BB962C8B-B14F-4D97-AF65-F5344CB8AC3E}">
        <p14:creationId xmlns:p14="http://schemas.microsoft.com/office/powerpoint/2010/main" val="4164358665"/>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0" y="889670"/>
            <a:ext cx="9144000" cy="532069"/>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t>【例】利用</a:t>
            </a:r>
            <a:r>
              <a:rPr lang="en-US" altLang="zh-CN" sz="2400" dirty="0"/>
              <a:t>SQL</a:t>
            </a:r>
            <a:r>
              <a:rPr lang="zh-CN" altLang="en-US" sz="2400" dirty="0"/>
              <a:t>新建一张“成绩表”，表结构如下：</a:t>
            </a:r>
          </a:p>
        </p:txBody>
      </p:sp>
      <p:sp>
        <p:nvSpPr>
          <p:cNvPr id="6" name="Text Box 5"/>
          <p:cNvSpPr txBox="1">
            <a:spLocks noChangeArrowheads="1"/>
          </p:cNvSpPr>
          <p:nvPr/>
        </p:nvSpPr>
        <p:spPr bwMode="auto">
          <a:xfrm>
            <a:off x="0" y="4372694"/>
            <a:ext cx="9144000" cy="830975"/>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sym typeface="Arial" pitchFamily="34" charset="0"/>
              </a:rPr>
              <a:t>create table </a:t>
            </a:r>
            <a:r>
              <a:rPr lang="zh-CN" altLang="en-US" sz="2400" dirty="0">
                <a:sym typeface="Arial" pitchFamily="34" charset="0"/>
              </a:rPr>
              <a:t>成绩表</a:t>
            </a:r>
            <a:r>
              <a:rPr lang="en-US" altLang="zh-CN" sz="2400" dirty="0">
                <a:sym typeface="Arial" pitchFamily="34" charset="0"/>
              </a:rPr>
              <a:t>(</a:t>
            </a:r>
            <a:r>
              <a:rPr lang="zh-CN" altLang="en-US" sz="2400" dirty="0">
                <a:sym typeface="Arial" pitchFamily="34" charset="0"/>
              </a:rPr>
              <a:t>姓名 </a:t>
            </a:r>
            <a:r>
              <a:rPr lang="en-US" altLang="zh-CN" sz="2400" dirty="0">
                <a:sym typeface="Arial" pitchFamily="34" charset="0"/>
              </a:rPr>
              <a:t>text(8),</a:t>
            </a:r>
            <a:r>
              <a:rPr lang="zh-CN" altLang="en-US" sz="2400" dirty="0">
                <a:sym typeface="Arial" pitchFamily="34" charset="0"/>
              </a:rPr>
              <a:t>性别 </a:t>
            </a:r>
            <a:r>
              <a:rPr lang="en-US" altLang="zh-CN" sz="2400" dirty="0" err="1">
                <a:sym typeface="Arial" pitchFamily="34" charset="0"/>
              </a:rPr>
              <a:t>yesno</a:t>
            </a:r>
            <a:r>
              <a:rPr lang="en-US" altLang="zh-CN" sz="2400" dirty="0">
                <a:sym typeface="Arial" pitchFamily="34" charset="0"/>
              </a:rPr>
              <a:t>,</a:t>
            </a:r>
            <a:r>
              <a:rPr lang="zh-CN" altLang="en-US" sz="2400" dirty="0">
                <a:sym typeface="Arial" pitchFamily="34" charset="0"/>
              </a:rPr>
              <a:t>考试时间 </a:t>
            </a:r>
            <a:r>
              <a:rPr lang="en-US" altLang="zh-CN" sz="2400" dirty="0" err="1">
                <a:sym typeface="Arial" pitchFamily="34" charset="0"/>
              </a:rPr>
              <a:t>datetime</a:t>
            </a:r>
            <a:r>
              <a:rPr lang="en-US" altLang="zh-CN" sz="2400" dirty="0">
                <a:sym typeface="Arial" pitchFamily="34" charset="0"/>
              </a:rPr>
              <a:t>,</a:t>
            </a:r>
            <a:r>
              <a:rPr lang="zh-CN" altLang="en-US" sz="2400" dirty="0">
                <a:sym typeface="Arial" pitchFamily="34" charset="0"/>
              </a:rPr>
              <a:t>成绩 </a:t>
            </a:r>
            <a:r>
              <a:rPr lang="en-US" altLang="zh-CN" sz="2400" dirty="0">
                <a:sym typeface="Arial" pitchFamily="34" charset="0"/>
              </a:rPr>
              <a:t>single)</a:t>
            </a:r>
            <a:endParaRPr lang="zh-CN" altLang="en-US" sz="2400" dirty="0">
              <a:sym typeface="Arial" pitchFamily="34" charset="0"/>
            </a:endParaRPr>
          </a:p>
        </p:txBody>
      </p:sp>
      <p:graphicFrame>
        <p:nvGraphicFramePr>
          <p:cNvPr id="7" name="表格 6"/>
          <p:cNvGraphicFramePr>
            <a:graphicFrameLocks noGrp="1"/>
          </p:cNvGraphicFramePr>
          <p:nvPr>
            <p:extLst/>
          </p:nvPr>
        </p:nvGraphicFramePr>
        <p:xfrm>
          <a:off x="1153887" y="1564382"/>
          <a:ext cx="6531426" cy="2689225"/>
        </p:xfrm>
        <a:graphic>
          <a:graphicData uri="http://schemas.openxmlformats.org/drawingml/2006/table">
            <a:tbl>
              <a:tblPr firstRow="1" bandRow="1">
                <a:tableStyleId>{5C22544A-7EE6-4342-B048-85BDC9FD1C3A}</a:tableStyleId>
              </a:tblPr>
              <a:tblGrid>
                <a:gridCol w="2177142"/>
                <a:gridCol w="2177142"/>
                <a:gridCol w="2177142"/>
              </a:tblGrid>
              <a:tr h="537845">
                <a:tc>
                  <a:txBody>
                    <a:bodyPr/>
                    <a:lstStyle/>
                    <a:p>
                      <a:pPr algn="ctr"/>
                      <a:r>
                        <a:rPr lang="zh-CN" altLang="en-US" sz="2400" b="1" dirty="0" smtClean="0">
                          <a:latin typeface="+mn-ea"/>
                          <a:ea typeface="+mn-ea"/>
                        </a:rPr>
                        <a:t>字段名</a:t>
                      </a:r>
                      <a:endParaRPr lang="zh-CN" altLang="en-US" sz="2400" b="1" dirty="0">
                        <a:latin typeface="+mn-ea"/>
                        <a:ea typeface="+mn-ea"/>
                      </a:endParaRPr>
                    </a:p>
                  </a:txBody>
                  <a:tcPr/>
                </a:tc>
                <a:tc>
                  <a:txBody>
                    <a:bodyPr/>
                    <a:lstStyle/>
                    <a:p>
                      <a:pPr algn="ctr"/>
                      <a:r>
                        <a:rPr lang="zh-CN" altLang="en-US" sz="2400" b="1" dirty="0" smtClean="0">
                          <a:latin typeface="+mn-ea"/>
                          <a:ea typeface="+mn-ea"/>
                        </a:rPr>
                        <a:t>字段类型</a:t>
                      </a:r>
                      <a:endParaRPr lang="zh-CN" altLang="en-US" sz="2400" b="1" dirty="0">
                        <a:latin typeface="+mn-ea"/>
                        <a:ea typeface="+mn-ea"/>
                      </a:endParaRPr>
                    </a:p>
                  </a:txBody>
                  <a:tcPr/>
                </a:tc>
                <a:tc>
                  <a:txBody>
                    <a:bodyPr/>
                    <a:lstStyle/>
                    <a:p>
                      <a:pPr algn="ctr"/>
                      <a:r>
                        <a:rPr lang="zh-CN" altLang="en-US" sz="2400" b="1" dirty="0" smtClean="0">
                          <a:latin typeface="+mn-ea"/>
                          <a:ea typeface="+mn-ea"/>
                        </a:rPr>
                        <a:t>字段大小</a:t>
                      </a:r>
                      <a:endParaRPr lang="zh-CN" altLang="en-US" sz="2400" b="1" dirty="0">
                        <a:latin typeface="+mn-ea"/>
                        <a:ea typeface="+mn-ea"/>
                      </a:endParaRPr>
                    </a:p>
                  </a:txBody>
                  <a:tcPr/>
                </a:tc>
              </a:tr>
              <a:tr h="537845">
                <a:tc>
                  <a:txBody>
                    <a:bodyPr/>
                    <a:lstStyle/>
                    <a:p>
                      <a:r>
                        <a:rPr lang="zh-CN" altLang="en-US" sz="2400" b="1" dirty="0" smtClean="0">
                          <a:solidFill>
                            <a:srgbClr val="003300"/>
                          </a:solidFill>
                          <a:latin typeface="+mn-ea"/>
                          <a:ea typeface="+mn-ea"/>
                        </a:rPr>
                        <a:t>姓名</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文本型</a:t>
                      </a:r>
                      <a:endParaRPr lang="zh-CN" altLang="en-US" sz="2400" b="1" dirty="0">
                        <a:solidFill>
                          <a:srgbClr val="003300"/>
                        </a:solidFill>
                        <a:latin typeface="+mn-ea"/>
                        <a:ea typeface="+mn-ea"/>
                      </a:endParaRPr>
                    </a:p>
                  </a:txBody>
                  <a:tcPr/>
                </a:tc>
                <a:tc>
                  <a:txBody>
                    <a:bodyPr/>
                    <a:lstStyle/>
                    <a:p>
                      <a:r>
                        <a:rPr lang="en-US" altLang="zh-CN" sz="2400" b="1" dirty="0" smtClean="0">
                          <a:solidFill>
                            <a:srgbClr val="003300"/>
                          </a:solidFill>
                          <a:latin typeface="+mn-ea"/>
                          <a:ea typeface="+mn-ea"/>
                        </a:rPr>
                        <a:t>8</a:t>
                      </a:r>
                      <a:endParaRPr lang="zh-CN" altLang="en-US" sz="2400" b="1" dirty="0">
                        <a:solidFill>
                          <a:srgbClr val="003300"/>
                        </a:solidFill>
                        <a:latin typeface="+mn-ea"/>
                        <a:ea typeface="+mn-ea"/>
                      </a:endParaRPr>
                    </a:p>
                  </a:txBody>
                  <a:tcPr/>
                </a:tc>
              </a:tr>
              <a:tr h="537845">
                <a:tc>
                  <a:txBody>
                    <a:bodyPr/>
                    <a:lstStyle/>
                    <a:p>
                      <a:r>
                        <a:rPr lang="zh-CN" altLang="en-US" sz="2400" b="1" dirty="0" smtClean="0">
                          <a:solidFill>
                            <a:srgbClr val="003300"/>
                          </a:solidFill>
                          <a:latin typeface="+mn-ea"/>
                          <a:ea typeface="+mn-ea"/>
                        </a:rPr>
                        <a:t>性别</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逻辑型</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默认</a:t>
                      </a:r>
                      <a:endParaRPr lang="zh-CN" altLang="en-US" sz="2400" b="1" dirty="0">
                        <a:solidFill>
                          <a:srgbClr val="003300"/>
                        </a:solidFill>
                        <a:latin typeface="+mn-ea"/>
                        <a:ea typeface="+mn-ea"/>
                      </a:endParaRPr>
                    </a:p>
                  </a:txBody>
                  <a:tcPr/>
                </a:tc>
              </a:tr>
              <a:tr h="537845">
                <a:tc>
                  <a:txBody>
                    <a:bodyPr/>
                    <a:lstStyle/>
                    <a:p>
                      <a:r>
                        <a:rPr lang="zh-CN" altLang="en-US" sz="2400" b="1" dirty="0" smtClean="0">
                          <a:solidFill>
                            <a:srgbClr val="003300"/>
                          </a:solidFill>
                          <a:latin typeface="+mn-ea"/>
                          <a:ea typeface="+mn-ea"/>
                        </a:rPr>
                        <a:t>考试时间</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日期时间型</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默认</a:t>
                      </a:r>
                      <a:endParaRPr lang="zh-CN" altLang="en-US" sz="2400" b="1" dirty="0">
                        <a:solidFill>
                          <a:srgbClr val="003300"/>
                        </a:solidFill>
                        <a:latin typeface="+mn-ea"/>
                        <a:ea typeface="+mn-ea"/>
                      </a:endParaRPr>
                    </a:p>
                  </a:txBody>
                  <a:tcPr/>
                </a:tc>
              </a:tr>
              <a:tr h="537845">
                <a:tc>
                  <a:txBody>
                    <a:bodyPr/>
                    <a:lstStyle/>
                    <a:p>
                      <a:r>
                        <a:rPr lang="zh-CN" altLang="en-US" sz="2400" b="1" dirty="0" smtClean="0">
                          <a:solidFill>
                            <a:srgbClr val="003300"/>
                          </a:solidFill>
                          <a:latin typeface="+mn-ea"/>
                          <a:ea typeface="+mn-ea"/>
                        </a:rPr>
                        <a:t>成绩</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单精度型</a:t>
                      </a:r>
                      <a:endParaRPr lang="zh-CN" altLang="en-US" sz="2400" b="1" dirty="0">
                        <a:solidFill>
                          <a:srgbClr val="003300"/>
                        </a:solidFill>
                        <a:latin typeface="+mn-ea"/>
                        <a:ea typeface="+mn-ea"/>
                      </a:endParaRPr>
                    </a:p>
                  </a:txBody>
                  <a:tcPr/>
                </a:tc>
                <a:tc>
                  <a:txBody>
                    <a:bodyPr/>
                    <a:lstStyle/>
                    <a:p>
                      <a:r>
                        <a:rPr lang="zh-CN" altLang="en-US" sz="2400" b="1" dirty="0" smtClean="0">
                          <a:solidFill>
                            <a:srgbClr val="003300"/>
                          </a:solidFill>
                          <a:latin typeface="+mn-ea"/>
                          <a:ea typeface="+mn-ea"/>
                        </a:rPr>
                        <a:t>默认</a:t>
                      </a:r>
                      <a:endParaRPr lang="zh-CN" altLang="en-US" sz="2400" b="1" dirty="0">
                        <a:solidFill>
                          <a:srgbClr val="003300"/>
                        </a:solidFill>
                        <a:latin typeface="+mn-ea"/>
                        <a:ea typeface="+mn-ea"/>
                      </a:endParaRPr>
                    </a:p>
                  </a:txBody>
                  <a:tcPr/>
                </a:tc>
              </a:tr>
            </a:tbl>
          </a:graphicData>
        </a:graphic>
      </p:graphicFrame>
      <p:sp>
        <p:nvSpPr>
          <p:cNvPr id="8"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Tree>
    <p:extLst>
      <p:ext uri="{BB962C8B-B14F-4D97-AF65-F5344CB8AC3E}">
        <p14:creationId xmlns:p14="http://schemas.microsoft.com/office/powerpoint/2010/main" val="9888735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908720"/>
            <a:ext cx="9144000" cy="553072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8" tIns="45709" rIns="91418" bIns="45709">
            <a:spAutoFit/>
          </a:bodyPr>
          <a:lstStyle/>
          <a:p>
            <a:pPr algn="just" eaLnBrk="1" hangingPunct="1">
              <a:spcBef>
                <a:spcPts val="600"/>
              </a:spcBef>
              <a:spcAft>
                <a:spcPts val="600"/>
              </a:spcAft>
              <a:buClr>
                <a:schemeClr val="accent1"/>
              </a:buClr>
              <a:buFont typeface="Wingdings" pitchFamily="2" charset="2"/>
              <a:buNone/>
              <a:defRPr/>
            </a:pPr>
            <a:r>
              <a:rPr lang="en-US" altLang="zh-CN" sz="2400" b="1" dirty="0" smtClean="0">
                <a:solidFill>
                  <a:srgbClr val="003300"/>
                </a:solidFill>
                <a:latin typeface="+mn-ea"/>
                <a:ea typeface="+mn-ea"/>
              </a:rPr>
              <a:t>【</a:t>
            </a:r>
            <a:r>
              <a:rPr lang="zh-CN" altLang="en-US" sz="2400" b="1" dirty="0" smtClean="0">
                <a:solidFill>
                  <a:srgbClr val="003300"/>
                </a:solidFill>
                <a:latin typeface="+mn-ea"/>
                <a:ea typeface="+mn-ea"/>
              </a:rPr>
              <a:t>格式</a:t>
            </a:r>
            <a:r>
              <a:rPr lang="en-US" altLang="zh-CN" sz="2400" b="1" dirty="0" smtClean="0">
                <a:solidFill>
                  <a:srgbClr val="003300"/>
                </a:solidFill>
                <a:latin typeface="+mn-ea"/>
                <a:ea typeface="+mn-ea"/>
              </a:rPr>
              <a:t>】</a:t>
            </a:r>
          </a:p>
          <a:p>
            <a:pPr algn="just" eaLnBrk="1" hangingPunct="1">
              <a:spcBef>
                <a:spcPts val="600"/>
              </a:spcBef>
              <a:spcAft>
                <a:spcPts val="600"/>
              </a:spcAft>
              <a:buClr>
                <a:schemeClr val="accent1"/>
              </a:buClr>
              <a:buFont typeface="Wingdings" pitchFamily="2" charset="2"/>
              <a:buNone/>
              <a:defRPr/>
            </a:pPr>
            <a:r>
              <a:rPr lang="en-US" altLang="zh-CN" sz="2400" b="1" dirty="0" smtClean="0">
                <a:solidFill>
                  <a:srgbClr val="003300"/>
                </a:solidFill>
                <a:latin typeface="+mn-ea"/>
                <a:ea typeface="+mn-ea"/>
              </a:rPr>
              <a:t>    alter table </a:t>
            </a:r>
            <a:r>
              <a:rPr lang="zh-CN" altLang="en-US" sz="2400" b="1" dirty="0" smtClean="0">
                <a:solidFill>
                  <a:srgbClr val="003300"/>
                </a:solidFill>
                <a:latin typeface="+mn-ea"/>
                <a:ea typeface="+mn-ea"/>
              </a:rPr>
              <a:t>表名</a:t>
            </a:r>
            <a:endParaRPr lang="en-US" altLang="zh-CN" sz="2400" b="1" dirty="0" smtClean="0">
              <a:solidFill>
                <a:srgbClr val="003300"/>
              </a:solidFill>
              <a:latin typeface="+mn-ea"/>
              <a:ea typeface="+mn-ea"/>
            </a:endParaRPr>
          </a:p>
          <a:p>
            <a:pPr algn="just">
              <a:lnSpc>
                <a:spcPct val="90000"/>
              </a:lnSpc>
              <a:spcBef>
                <a:spcPct val="50000"/>
              </a:spcBef>
              <a:defRPr/>
            </a:pPr>
            <a:r>
              <a:rPr lang="en-US" altLang="zh-CN" sz="2400" b="1" dirty="0" smtClean="0">
                <a:solidFill>
                  <a:srgbClr val="003300"/>
                </a:solidFill>
                <a:latin typeface="+mn-ea"/>
                <a:ea typeface="+mn-ea"/>
              </a:rPr>
              <a:t>    </a:t>
            </a:r>
            <a:r>
              <a:rPr lang="en-US" altLang="zh-CN" sz="2400" b="1" dirty="0" smtClean="0">
                <a:solidFill>
                  <a:srgbClr val="C00000"/>
                </a:solidFill>
                <a:latin typeface="+mn-ea"/>
                <a:ea typeface="+mn-ea"/>
              </a:rPr>
              <a:t>add [column] </a:t>
            </a:r>
            <a:r>
              <a:rPr lang="zh-CN" altLang="en-US" sz="2400" b="1" dirty="0" smtClean="0">
                <a:solidFill>
                  <a:srgbClr val="003300"/>
                </a:solidFill>
                <a:latin typeface="+mn-ea"/>
                <a:ea typeface="+mn-ea"/>
              </a:rPr>
              <a:t>字段名 数据类型</a:t>
            </a:r>
            <a:r>
              <a:rPr lang="en-US" altLang="zh-CN" sz="2400" b="1" dirty="0" smtClean="0">
                <a:solidFill>
                  <a:srgbClr val="003300"/>
                </a:solidFill>
                <a:latin typeface="+mn-ea"/>
                <a:ea typeface="+mn-ea"/>
              </a:rPr>
              <a:t>(</a:t>
            </a:r>
            <a:r>
              <a:rPr lang="zh-CN" altLang="en-US" sz="2400" b="1" dirty="0" smtClean="0">
                <a:solidFill>
                  <a:srgbClr val="003300"/>
                </a:solidFill>
                <a:latin typeface="+mn-ea"/>
                <a:ea typeface="+mn-ea"/>
              </a:rPr>
              <a:t>宽度</a:t>
            </a:r>
            <a:r>
              <a:rPr lang="en-US" altLang="zh-CN" sz="2400" b="1" dirty="0" smtClean="0">
                <a:solidFill>
                  <a:srgbClr val="003300"/>
                </a:solidFill>
                <a:latin typeface="+mn-ea"/>
                <a:ea typeface="+mn-ea"/>
              </a:rPr>
              <a:t>)</a:t>
            </a:r>
          </a:p>
          <a:p>
            <a:pPr algn="just">
              <a:lnSpc>
                <a:spcPct val="90000"/>
              </a:lnSpc>
              <a:spcBef>
                <a:spcPct val="50000"/>
              </a:spcBef>
              <a:defRPr/>
            </a:pPr>
            <a:r>
              <a:rPr lang="en-US" altLang="zh-CN" sz="2400" b="1" dirty="0" smtClean="0">
                <a:solidFill>
                  <a:srgbClr val="003300"/>
                </a:solidFill>
                <a:latin typeface="+mn-ea"/>
                <a:ea typeface="+mn-ea"/>
              </a:rPr>
              <a:t>   </a:t>
            </a:r>
            <a:r>
              <a:rPr lang="en-US" altLang="zh-CN" sz="2400" b="1" dirty="0" smtClean="0">
                <a:solidFill>
                  <a:srgbClr val="C00000"/>
                </a:solidFill>
                <a:latin typeface="+mn-ea"/>
                <a:ea typeface="+mn-ea"/>
              </a:rPr>
              <a:t> drop [column] </a:t>
            </a:r>
            <a:r>
              <a:rPr lang="zh-CN" altLang="en-US" sz="2400" b="1" dirty="0" smtClean="0">
                <a:solidFill>
                  <a:srgbClr val="003300"/>
                </a:solidFill>
                <a:latin typeface="+mn-ea"/>
                <a:ea typeface="+mn-ea"/>
              </a:rPr>
              <a:t>字段名</a:t>
            </a:r>
            <a:endParaRPr lang="en-US" altLang="zh-CN" sz="2400" b="1" dirty="0" smtClean="0">
              <a:solidFill>
                <a:srgbClr val="003300"/>
              </a:solidFill>
              <a:latin typeface="+mn-ea"/>
              <a:ea typeface="+mn-ea"/>
            </a:endParaRPr>
          </a:p>
          <a:p>
            <a:pPr algn="just">
              <a:lnSpc>
                <a:spcPct val="90000"/>
              </a:lnSpc>
              <a:spcBef>
                <a:spcPct val="50000"/>
              </a:spcBef>
              <a:defRPr/>
            </a:pPr>
            <a:r>
              <a:rPr lang="en-US" altLang="zh-CN" sz="2400" b="1" dirty="0" smtClean="0">
                <a:solidFill>
                  <a:srgbClr val="003300"/>
                </a:solidFill>
                <a:latin typeface="+mn-ea"/>
                <a:ea typeface="+mn-ea"/>
              </a:rPr>
              <a:t>    </a:t>
            </a:r>
            <a:r>
              <a:rPr lang="en-US" altLang="zh-CN" sz="2400" b="1" dirty="0" smtClean="0">
                <a:solidFill>
                  <a:srgbClr val="C00000"/>
                </a:solidFill>
                <a:latin typeface="+mn-ea"/>
                <a:ea typeface="+mn-ea"/>
              </a:rPr>
              <a:t>modify  [column] </a:t>
            </a:r>
            <a:r>
              <a:rPr lang="zh-CN" altLang="en-US" sz="2400" b="1" dirty="0" smtClean="0">
                <a:solidFill>
                  <a:srgbClr val="003300"/>
                </a:solidFill>
                <a:latin typeface="+mn-ea"/>
                <a:ea typeface="+mn-ea"/>
              </a:rPr>
              <a:t>字段名 数据类型</a:t>
            </a:r>
            <a:r>
              <a:rPr lang="en-US" altLang="zh-CN" sz="2400" b="1" dirty="0" smtClean="0">
                <a:solidFill>
                  <a:srgbClr val="003300"/>
                </a:solidFill>
                <a:latin typeface="+mn-ea"/>
                <a:ea typeface="+mn-ea"/>
              </a:rPr>
              <a:t>(</a:t>
            </a:r>
            <a:r>
              <a:rPr lang="zh-CN" altLang="en-US" sz="2400" b="1" dirty="0" smtClean="0">
                <a:solidFill>
                  <a:srgbClr val="003300"/>
                </a:solidFill>
                <a:latin typeface="+mn-ea"/>
                <a:ea typeface="+mn-ea"/>
              </a:rPr>
              <a:t>宽度</a:t>
            </a:r>
            <a:r>
              <a:rPr lang="en-US" altLang="zh-CN" sz="2400" b="1" dirty="0" smtClean="0">
                <a:solidFill>
                  <a:srgbClr val="003300"/>
                </a:solidFill>
                <a:latin typeface="+mn-ea"/>
                <a:ea typeface="+mn-ea"/>
              </a:rPr>
              <a:t>)</a:t>
            </a:r>
          </a:p>
          <a:p>
            <a:pPr algn="just">
              <a:lnSpc>
                <a:spcPct val="90000"/>
              </a:lnSpc>
              <a:spcBef>
                <a:spcPct val="50000"/>
              </a:spcBef>
              <a:defRPr/>
            </a:pPr>
            <a:r>
              <a:rPr lang="en-US" altLang="zh-CN" sz="2400" b="1" dirty="0">
                <a:solidFill>
                  <a:srgbClr val="003300"/>
                </a:solidFill>
                <a:latin typeface="+mn-ea"/>
                <a:ea typeface="+mn-ea"/>
              </a:rPr>
              <a:t> </a:t>
            </a:r>
            <a:r>
              <a:rPr lang="en-US" altLang="zh-CN" sz="2400" b="1" dirty="0" smtClean="0">
                <a:solidFill>
                  <a:srgbClr val="003300"/>
                </a:solidFill>
                <a:latin typeface="+mn-ea"/>
                <a:ea typeface="+mn-ea"/>
              </a:rPr>
              <a:t>   </a:t>
            </a:r>
            <a:r>
              <a:rPr lang="en-US" altLang="zh-CN" sz="2400" b="1" dirty="0" smtClean="0">
                <a:solidFill>
                  <a:srgbClr val="C00000"/>
                </a:solidFill>
                <a:latin typeface="+mn-ea"/>
              </a:rPr>
              <a:t>change  </a:t>
            </a:r>
            <a:r>
              <a:rPr lang="en-US" altLang="zh-CN" sz="2400" b="1" dirty="0">
                <a:solidFill>
                  <a:srgbClr val="C00000"/>
                </a:solidFill>
                <a:latin typeface="+mn-ea"/>
              </a:rPr>
              <a:t>[column] </a:t>
            </a:r>
            <a:r>
              <a:rPr lang="zh-CN" altLang="en-US" sz="2400" b="1" dirty="0">
                <a:solidFill>
                  <a:srgbClr val="C00000"/>
                </a:solidFill>
                <a:latin typeface="+mn-ea"/>
              </a:rPr>
              <a:t>旧</a:t>
            </a:r>
            <a:r>
              <a:rPr lang="zh-CN" altLang="en-US" sz="2400" b="1" dirty="0" smtClean="0">
                <a:solidFill>
                  <a:srgbClr val="003300"/>
                </a:solidFill>
                <a:latin typeface="+mn-ea"/>
              </a:rPr>
              <a:t>字段名  新字段名  数据类型</a:t>
            </a:r>
            <a:r>
              <a:rPr lang="en-US" altLang="zh-CN" sz="2400" b="1" dirty="0">
                <a:solidFill>
                  <a:srgbClr val="003300"/>
                </a:solidFill>
                <a:latin typeface="+mn-ea"/>
              </a:rPr>
              <a:t>(</a:t>
            </a:r>
            <a:r>
              <a:rPr lang="zh-CN" altLang="en-US" sz="2400" b="1" dirty="0">
                <a:solidFill>
                  <a:srgbClr val="003300"/>
                </a:solidFill>
                <a:latin typeface="+mn-ea"/>
              </a:rPr>
              <a:t>宽度</a:t>
            </a:r>
            <a:r>
              <a:rPr lang="en-US" altLang="zh-CN" sz="2400" b="1" dirty="0" smtClean="0">
                <a:solidFill>
                  <a:srgbClr val="003300"/>
                </a:solidFill>
                <a:latin typeface="+mn-ea"/>
              </a:rPr>
              <a:t>)</a:t>
            </a:r>
            <a:r>
              <a:rPr lang="en-US" altLang="zh-CN" sz="2400" b="1" dirty="0" smtClean="0">
                <a:solidFill>
                  <a:srgbClr val="003300"/>
                </a:solidFill>
                <a:latin typeface="+mn-ea"/>
                <a:ea typeface="+mn-ea"/>
              </a:rPr>
              <a:t>【</a:t>
            </a:r>
            <a:r>
              <a:rPr lang="zh-CN" altLang="en-US" sz="2400" b="1" dirty="0" smtClean="0">
                <a:solidFill>
                  <a:srgbClr val="003300"/>
                </a:solidFill>
                <a:latin typeface="+mn-ea"/>
                <a:ea typeface="+mn-ea"/>
              </a:rPr>
              <a:t>说明</a:t>
            </a:r>
            <a:r>
              <a:rPr lang="en-US" altLang="zh-CN" sz="2400" b="1" dirty="0" smtClean="0">
                <a:solidFill>
                  <a:srgbClr val="003300"/>
                </a:solidFill>
                <a:latin typeface="+mn-ea"/>
                <a:ea typeface="+mn-ea"/>
              </a:rPr>
              <a:t>】</a:t>
            </a:r>
          </a:p>
          <a:p>
            <a:pPr algn="just">
              <a:lnSpc>
                <a:spcPct val="90000"/>
              </a:lnSpc>
              <a:spcBef>
                <a:spcPct val="50000"/>
              </a:spcBef>
              <a:defRPr/>
            </a:pPr>
            <a:r>
              <a:rPr lang="en-US" altLang="zh-CN" sz="2400" b="1" dirty="0" smtClean="0">
                <a:solidFill>
                  <a:srgbClr val="003300"/>
                </a:solidFill>
                <a:latin typeface="+mn-ea"/>
                <a:ea typeface="+mn-ea"/>
              </a:rPr>
              <a:t>    add</a:t>
            </a:r>
            <a:r>
              <a:rPr lang="zh-CN" altLang="en-US" sz="2400" b="1" dirty="0" smtClean="0">
                <a:solidFill>
                  <a:srgbClr val="003300"/>
                </a:solidFill>
                <a:latin typeface="+mn-ea"/>
                <a:ea typeface="+mn-ea"/>
              </a:rPr>
              <a:t>：添加新字段</a:t>
            </a:r>
            <a:endParaRPr lang="en-US" altLang="zh-CN" sz="2400" b="1" dirty="0" smtClean="0">
              <a:solidFill>
                <a:srgbClr val="003300"/>
              </a:solidFill>
              <a:latin typeface="+mn-ea"/>
              <a:ea typeface="+mn-ea"/>
            </a:endParaRPr>
          </a:p>
          <a:p>
            <a:pPr algn="just">
              <a:lnSpc>
                <a:spcPct val="90000"/>
              </a:lnSpc>
              <a:spcBef>
                <a:spcPct val="50000"/>
              </a:spcBef>
              <a:defRPr/>
            </a:pPr>
            <a:r>
              <a:rPr lang="en-US" altLang="zh-CN" sz="2400" b="1" dirty="0" smtClean="0">
                <a:solidFill>
                  <a:srgbClr val="003300"/>
                </a:solidFill>
                <a:latin typeface="+mn-ea"/>
                <a:ea typeface="+mn-ea"/>
              </a:rPr>
              <a:t>    drop</a:t>
            </a:r>
            <a:r>
              <a:rPr lang="zh-CN" altLang="en-US" sz="2400" b="1" dirty="0" smtClean="0">
                <a:solidFill>
                  <a:srgbClr val="003300"/>
                </a:solidFill>
                <a:latin typeface="+mn-ea"/>
                <a:ea typeface="+mn-ea"/>
              </a:rPr>
              <a:t>：删除旧字段</a:t>
            </a:r>
            <a:endParaRPr lang="en-US" altLang="zh-CN" sz="2400" b="1" dirty="0" smtClean="0">
              <a:solidFill>
                <a:srgbClr val="003300"/>
              </a:solidFill>
              <a:latin typeface="+mn-ea"/>
              <a:ea typeface="+mn-ea"/>
            </a:endParaRPr>
          </a:p>
          <a:p>
            <a:pPr algn="just">
              <a:lnSpc>
                <a:spcPct val="90000"/>
              </a:lnSpc>
              <a:spcBef>
                <a:spcPct val="50000"/>
              </a:spcBef>
              <a:defRPr/>
            </a:pPr>
            <a:r>
              <a:rPr lang="en-US" altLang="zh-CN" sz="2400" b="1" dirty="0" smtClean="0">
                <a:solidFill>
                  <a:srgbClr val="003300"/>
                </a:solidFill>
                <a:latin typeface="+mn-ea"/>
                <a:ea typeface="+mn-ea"/>
              </a:rPr>
              <a:t>    modify</a:t>
            </a:r>
            <a:r>
              <a:rPr lang="zh-CN" altLang="en-US" sz="2400" b="1" dirty="0" smtClean="0">
                <a:solidFill>
                  <a:srgbClr val="003300"/>
                </a:solidFill>
                <a:latin typeface="+mn-ea"/>
                <a:ea typeface="+mn-ea"/>
              </a:rPr>
              <a:t>：更新已有字段类型或宽度</a:t>
            </a:r>
            <a:endParaRPr lang="en-US" altLang="zh-CN" sz="2400" b="1" dirty="0" smtClean="0">
              <a:solidFill>
                <a:srgbClr val="003300"/>
              </a:solidFill>
              <a:latin typeface="+mn-ea"/>
              <a:ea typeface="+mn-ea"/>
            </a:endParaRPr>
          </a:p>
          <a:p>
            <a:pPr algn="just">
              <a:lnSpc>
                <a:spcPct val="90000"/>
              </a:lnSpc>
              <a:spcBef>
                <a:spcPct val="50000"/>
              </a:spcBef>
              <a:defRPr/>
            </a:pPr>
            <a:r>
              <a:rPr lang="en-US" altLang="zh-CN" sz="2400" b="1" dirty="0">
                <a:solidFill>
                  <a:srgbClr val="003300"/>
                </a:solidFill>
                <a:latin typeface="+mn-ea"/>
                <a:ea typeface="+mn-ea"/>
              </a:rPr>
              <a:t> </a:t>
            </a:r>
            <a:r>
              <a:rPr lang="en-US" altLang="zh-CN" sz="2400" b="1" dirty="0" smtClean="0">
                <a:solidFill>
                  <a:srgbClr val="003300"/>
                </a:solidFill>
                <a:latin typeface="+mn-ea"/>
                <a:ea typeface="+mn-ea"/>
              </a:rPr>
              <a:t>   change: </a:t>
            </a:r>
            <a:r>
              <a:rPr lang="zh-CN" altLang="en-US" sz="2400" b="1" dirty="0" smtClean="0">
                <a:solidFill>
                  <a:srgbClr val="003300"/>
                </a:solidFill>
                <a:latin typeface="+mn-ea"/>
                <a:ea typeface="+mn-ea"/>
              </a:rPr>
              <a:t>更新已有字段名字，类型</a:t>
            </a:r>
            <a:endParaRPr lang="zh-CN" altLang="en-US" sz="2400" b="1" dirty="0">
              <a:solidFill>
                <a:srgbClr val="003300"/>
              </a:solidFill>
              <a:latin typeface="+mn-ea"/>
              <a:ea typeface="+mn-ea"/>
            </a:endParaRPr>
          </a:p>
        </p:txBody>
      </p:sp>
      <p:sp>
        <p:nvSpPr>
          <p:cNvPr id="5" name="标题 1"/>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2</a:t>
            </a:r>
            <a:r>
              <a:rPr lang="zh-CN" altLang="en-US" dirty="0"/>
              <a:t>、修改表</a:t>
            </a:r>
          </a:p>
        </p:txBody>
      </p:sp>
    </p:spTree>
    <p:extLst>
      <p:ext uri="{BB962C8B-B14F-4D97-AF65-F5344CB8AC3E}">
        <p14:creationId xmlns:p14="http://schemas.microsoft.com/office/powerpoint/2010/main" val="353903867"/>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卸载</a:t>
            </a:r>
            <a:r>
              <a:rPr lang="en-US" altLang="zh-CN" dirty="0" smtClean="0"/>
              <a:t>MySQL </a:t>
            </a:r>
            <a:r>
              <a:rPr lang="zh-CN" altLang="en-US" dirty="0" smtClean="0"/>
              <a:t>需注意</a:t>
            </a:r>
            <a:endParaRPr lang="zh-CN" altLang="en-US" dirty="0"/>
          </a:p>
        </p:txBody>
      </p:sp>
      <p:sp>
        <p:nvSpPr>
          <p:cNvPr id="3" name="内容占位符 2"/>
          <p:cNvSpPr>
            <a:spLocks noGrp="1"/>
          </p:cNvSpPr>
          <p:nvPr>
            <p:ph idx="1"/>
          </p:nvPr>
        </p:nvSpPr>
        <p:spPr>
          <a:xfrm>
            <a:off x="86816" y="980728"/>
            <a:ext cx="8949680" cy="4228850"/>
          </a:xfrm>
        </p:spPr>
        <p:txBody>
          <a:bodyPr/>
          <a:lstStyle/>
          <a:p>
            <a:pPr marL="0" lvl="0" indent="0">
              <a:buNone/>
            </a:pPr>
            <a:r>
              <a:rPr lang="en-US" altLang="zh-CN" sz="2800" dirty="0" smtClean="0"/>
              <a:t>1.</a:t>
            </a:r>
            <a:r>
              <a:rPr lang="zh-CN" altLang="zh-CN" sz="2800" dirty="0" smtClean="0"/>
              <a:t>控制面板</a:t>
            </a:r>
            <a:r>
              <a:rPr lang="en-US" altLang="zh-CN" sz="2800" dirty="0" smtClean="0"/>
              <a:t> </a:t>
            </a:r>
            <a:r>
              <a:rPr lang="en-US" altLang="zh-CN" sz="2800" dirty="0"/>
              <a:t>--- </a:t>
            </a:r>
            <a:r>
              <a:rPr lang="zh-CN" altLang="zh-CN" sz="2800" dirty="0"/>
              <a:t>系统安全</a:t>
            </a:r>
            <a:r>
              <a:rPr lang="en-US" altLang="zh-CN" sz="2800" dirty="0"/>
              <a:t> --- </a:t>
            </a:r>
            <a:r>
              <a:rPr lang="zh-CN" altLang="zh-CN" sz="2800" dirty="0"/>
              <a:t>管理工具 </a:t>
            </a:r>
            <a:r>
              <a:rPr lang="en-US" altLang="zh-CN" sz="2800" dirty="0"/>
              <a:t>– </a:t>
            </a:r>
            <a:r>
              <a:rPr lang="zh-CN" altLang="zh-CN" sz="2800" dirty="0"/>
              <a:t>服务 </a:t>
            </a:r>
            <a:r>
              <a:rPr lang="en-US" altLang="zh-CN" sz="2800" dirty="0"/>
              <a:t>– MySQL</a:t>
            </a:r>
            <a:r>
              <a:rPr lang="zh-CN" altLang="zh-CN" sz="2800" dirty="0"/>
              <a:t>停止服务</a:t>
            </a:r>
          </a:p>
          <a:p>
            <a:pPr marL="0" lvl="0" indent="0">
              <a:buNone/>
            </a:pPr>
            <a:r>
              <a:rPr lang="en-US" altLang="zh-CN" sz="2800" dirty="0" smtClean="0"/>
              <a:t>2.</a:t>
            </a:r>
            <a:r>
              <a:rPr lang="zh-CN" altLang="zh-CN" sz="2800" dirty="0" smtClean="0"/>
              <a:t>控制面板</a:t>
            </a:r>
            <a:r>
              <a:rPr lang="en-US" altLang="zh-CN" sz="2800" dirty="0" smtClean="0"/>
              <a:t> </a:t>
            </a:r>
            <a:r>
              <a:rPr lang="en-US" altLang="zh-CN" sz="2800" dirty="0"/>
              <a:t>--- </a:t>
            </a:r>
            <a:r>
              <a:rPr lang="zh-CN" altLang="zh-CN" sz="2800" dirty="0"/>
              <a:t>程序</a:t>
            </a:r>
            <a:r>
              <a:rPr lang="en-US" altLang="zh-CN" sz="2800" dirty="0"/>
              <a:t> --- </a:t>
            </a:r>
            <a:r>
              <a:rPr lang="zh-CN" altLang="zh-CN" sz="2800" dirty="0"/>
              <a:t>卸载</a:t>
            </a:r>
          </a:p>
          <a:p>
            <a:pPr marL="0" lvl="0" indent="0">
              <a:buNone/>
            </a:pPr>
            <a:r>
              <a:rPr lang="en-US" altLang="zh-CN" sz="2800" dirty="0" smtClean="0"/>
              <a:t>3.</a:t>
            </a:r>
            <a:r>
              <a:rPr lang="zh-CN" altLang="zh-CN" sz="2800" dirty="0" smtClean="0"/>
              <a:t>进入</a:t>
            </a:r>
            <a:r>
              <a:rPr lang="zh-CN" altLang="zh-CN" sz="2800" dirty="0"/>
              <a:t>注册表在开始</a:t>
            </a:r>
            <a:r>
              <a:rPr lang="en-US" altLang="zh-CN" sz="2800" dirty="0"/>
              <a:t>-</a:t>
            </a:r>
            <a:r>
              <a:rPr lang="zh-CN" altLang="zh-CN" sz="2800" dirty="0"/>
              <a:t>运行里面输入</a:t>
            </a:r>
            <a:r>
              <a:rPr lang="en-US" altLang="zh-CN" sz="2800" dirty="0"/>
              <a:t>regedit.exe</a:t>
            </a:r>
            <a:r>
              <a:rPr lang="zh-CN" altLang="zh-CN" sz="2800" dirty="0"/>
              <a:t>，打开注册表</a:t>
            </a:r>
          </a:p>
          <a:p>
            <a:pPr marL="0" lvl="0" indent="0">
              <a:buNone/>
            </a:pPr>
            <a:r>
              <a:rPr lang="en-US" altLang="zh-CN" sz="2800" dirty="0" smtClean="0"/>
              <a:t>  </a:t>
            </a:r>
            <a:r>
              <a:rPr lang="en-US" altLang="zh-CN" sz="2800" dirty="0"/>
              <a:t> </a:t>
            </a:r>
            <a:r>
              <a:rPr lang="zh-CN" altLang="zh-CN" sz="2800" dirty="0"/>
              <a:t>找到关于</a:t>
            </a:r>
            <a:r>
              <a:rPr lang="en-US" altLang="zh-CN" sz="2800" dirty="0"/>
              <a:t>MYSQL</a:t>
            </a:r>
            <a:r>
              <a:rPr lang="zh-CN" altLang="zh-CN" sz="2800" dirty="0"/>
              <a:t>的项把他们都删除，要一个项一个项的查找把他们都删除，这样在安装的时候就可以了。其实注册表里</a:t>
            </a:r>
            <a:r>
              <a:rPr lang="en-US" altLang="zh-CN" sz="2800" dirty="0"/>
              <a:t>MySQL</a:t>
            </a:r>
            <a:r>
              <a:rPr lang="zh-CN" altLang="zh-CN" sz="2800" dirty="0"/>
              <a:t>的项就是这三项</a:t>
            </a:r>
            <a:r>
              <a:rPr lang="zh-CN" altLang="zh-CN" sz="2800" dirty="0" smtClean="0"/>
              <a:t>：</a:t>
            </a:r>
            <a:r>
              <a:rPr lang="en-US" altLang="zh-CN" sz="2800" dirty="0" smtClean="0"/>
              <a:t/>
            </a:r>
            <a:br>
              <a:rPr lang="en-US" altLang="zh-CN" sz="2800" dirty="0" smtClean="0"/>
            </a:br>
            <a:endParaRPr lang="zh-CN" altLang="en-US" sz="2800" dirty="0"/>
          </a:p>
        </p:txBody>
      </p:sp>
    </p:spTree>
    <p:extLst>
      <p:ext uri="{BB962C8B-B14F-4D97-AF65-F5344CB8AC3E}">
        <p14:creationId xmlns:p14="http://schemas.microsoft.com/office/powerpoint/2010/main" val="398053263"/>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0" y="889670"/>
            <a:ext cx="9144000" cy="532069"/>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t>【例】</a:t>
            </a:r>
            <a:r>
              <a:rPr lang="zh-CN" altLang="en-US" sz="2400" dirty="0" smtClean="0"/>
              <a:t>删除“成绩表”的</a:t>
            </a:r>
            <a:r>
              <a:rPr lang="zh-CN" altLang="en-US" sz="2400" dirty="0"/>
              <a:t>“性别”字段</a:t>
            </a:r>
          </a:p>
        </p:txBody>
      </p:sp>
      <p:sp>
        <p:nvSpPr>
          <p:cNvPr id="6" name="Text Box 5"/>
          <p:cNvSpPr txBox="1">
            <a:spLocks noChangeArrowheads="1"/>
          </p:cNvSpPr>
          <p:nvPr/>
        </p:nvSpPr>
        <p:spPr bwMode="auto">
          <a:xfrm>
            <a:off x="0" y="1446684"/>
            <a:ext cx="9144000" cy="98486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sym typeface="Arial" pitchFamily="34" charset="0"/>
              </a:rPr>
              <a:t>alter table </a:t>
            </a:r>
            <a:r>
              <a:rPr lang="zh-CN" altLang="en-US" sz="2400" dirty="0">
                <a:sym typeface="Arial" pitchFamily="34" charset="0"/>
              </a:rPr>
              <a:t>成绩表</a:t>
            </a:r>
            <a:r>
              <a:rPr lang="en-US" altLang="zh-CN" sz="2400" dirty="0">
                <a:sym typeface="Arial" pitchFamily="34" charset="0"/>
              </a:rPr>
              <a:t> </a:t>
            </a:r>
            <a:endParaRPr lang="en-US" altLang="zh-CN" sz="2400" dirty="0" smtClean="0">
              <a:sym typeface="Arial" pitchFamily="34" charset="0"/>
            </a:endParaRPr>
          </a:p>
          <a:p>
            <a:r>
              <a:rPr lang="en-US" altLang="zh-CN" sz="2400" dirty="0" smtClean="0">
                <a:sym typeface="Arial" pitchFamily="34" charset="0"/>
              </a:rPr>
              <a:t>drop </a:t>
            </a:r>
            <a:r>
              <a:rPr lang="zh-CN" altLang="en-US" sz="2400" dirty="0">
                <a:sym typeface="Arial" pitchFamily="34" charset="0"/>
              </a:rPr>
              <a:t>性别</a:t>
            </a:r>
          </a:p>
        </p:txBody>
      </p:sp>
      <p:sp>
        <p:nvSpPr>
          <p:cNvPr id="4" name="标题 2"/>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示例</a:t>
            </a:r>
          </a:p>
        </p:txBody>
      </p:sp>
    </p:spTree>
    <p:extLst>
      <p:ext uri="{BB962C8B-B14F-4D97-AF65-F5344CB8AC3E}">
        <p14:creationId xmlns:p14="http://schemas.microsoft.com/office/powerpoint/2010/main" val="15871186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931969"/>
            <a:ext cx="9144000" cy="9848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18" tIns="45709" rIns="91418" bIns="45709">
            <a:spAutoFit/>
          </a:bodyPr>
          <a:lstStyle/>
          <a:p>
            <a:pPr algn="just" eaLnBrk="1" hangingPunct="1">
              <a:spcBef>
                <a:spcPts val="600"/>
              </a:spcBef>
              <a:spcAft>
                <a:spcPts val="600"/>
              </a:spcAft>
              <a:buClr>
                <a:schemeClr val="accent1"/>
              </a:buClr>
              <a:buFont typeface="Wingdings" pitchFamily="2" charset="2"/>
              <a:buNone/>
              <a:defRPr/>
            </a:pPr>
            <a:r>
              <a:rPr lang="en-US" altLang="zh-CN" sz="2400" b="1" dirty="0" smtClean="0">
                <a:solidFill>
                  <a:srgbClr val="003300"/>
                </a:solidFill>
                <a:latin typeface="+mn-ea"/>
                <a:ea typeface="+mn-ea"/>
              </a:rPr>
              <a:t>【</a:t>
            </a:r>
            <a:r>
              <a:rPr lang="zh-CN" altLang="en-US" sz="2400" b="1" dirty="0" smtClean="0">
                <a:solidFill>
                  <a:srgbClr val="003300"/>
                </a:solidFill>
                <a:latin typeface="+mn-ea"/>
                <a:ea typeface="+mn-ea"/>
              </a:rPr>
              <a:t>格式</a:t>
            </a:r>
            <a:r>
              <a:rPr lang="en-US" altLang="zh-CN" sz="2400" b="1" dirty="0" smtClean="0">
                <a:solidFill>
                  <a:srgbClr val="003300"/>
                </a:solidFill>
                <a:latin typeface="+mn-ea"/>
                <a:ea typeface="+mn-ea"/>
              </a:rPr>
              <a:t>】</a:t>
            </a:r>
          </a:p>
          <a:p>
            <a:pPr algn="just" eaLnBrk="1" hangingPunct="1">
              <a:spcBef>
                <a:spcPts val="600"/>
              </a:spcBef>
              <a:spcAft>
                <a:spcPts val="600"/>
              </a:spcAft>
              <a:buClr>
                <a:schemeClr val="accent1"/>
              </a:buClr>
              <a:buFont typeface="Wingdings" pitchFamily="2" charset="2"/>
              <a:buNone/>
              <a:defRPr/>
            </a:pPr>
            <a:r>
              <a:rPr lang="en-US" altLang="zh-CN" sz="2400" b="1" dirty="0" smtClean="0">
                <a:solidFill>
                  <a:srgbClr val="003300"/>
                </a:solidFill>
                <a:latin typeface="+mn-ea"/>
                <a:ea typeface="+mn-ea"/>
              </a:rPr>
              <a:t>    drop table </a:t>
            </a:r>
            <a:r>
              <a:rPr lang="zh-CN" altLang="en-US" sz="2400" b="1" dirty="0" smtClean="0">
                <a:solidFill>
                  <a:srgbClr val="003300"/>
                </a:solidFill>
                <a:latin typeface="+mn-ea"/>
                <a:ea typeface="+mn-ea"/>
              </a:rPr>
              <a:t>表名</a:t>
            </a:r>
            <a:endParaRPr lang="zh-CN" altLang="en-US" sz="2400" b="1" dirty="0">
              <a:solidFill>
                <a:srgbClr val="003300"/>
              </a:solidFill>
              <a:latin typeface="+mn-ea"/>
              <a:ea typeface="+mn-ea"/>
            </a:endParaRPr>
          </a:p>
        </p:txBody>
      </p:sp>
      <p:sp>
        <p:nvSpPr>
          <p:cNvPr id="5" name="Text Box 4"/>
          <p:cNvSpPr txBox="1">
            <a:spLocks noChangeArrowheads="1"/>
          </p:cNvSpPr>
          <p:nvPr/>
        </p:nvSpPr>
        <p:spPr bwMode="auto">
          <a:xfrm>
            <a:off x="0" y="1916832"/>
            <a:ext cx="9144000" cy="532069"/>
          </a:xfrm>
          <a:prstGeom prst="rect">
            <a:avLst/>
          </a:prstGeom>
          <a:solidFill>
            <a:schemeClr val="accent3">
              <a:lumMod val="50000"/>
            </a:schemeClr>
          </a:solidFill>
          <a:ln w="9525">
            <a:solidFill>
              <a:srgbClr val="003300"/>
            </a:solidFill>
            <a:miter lim="800000"/>
            <a:headEnd/>
            <a:tailEnd/>
          </a:ln>
          <a:effectLst/>
          <a:extLst/>
        </p:spPr>
        <p:txBody>
          <a:bodyPr wrap="square">
            <a:spAutoFit/>
          </a:bodyPr>
          <a:lstStyle>
            <a:defPPr>
              <a:defRPr lang="en-US"/>
            </a:defPPr>
            <a:lvl1pPr>
              <a:lnSpc>
                <a:spcPct val="140000"/>
              </a:lnSpc>
              <a:buClrTx/>
              <a:buFontTx/>
              <a:buNone/>
              <a:defRPr sz="2800" b="1">
                <a:solidFill>
                  <a:schemeClr val="bg1"/>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zh-CN" altLang="en-US" sz="2400" dirty="0"/>
              <a:t>【例】利用</a:t>
            </a:r>
            <a:r>
              <a:rPr lang="en-US" altLang="zh-CN" sz="2400" dirty="0"/>
              <a:t>SQL</a:t>
            </a:r>
            <a:r>
              <a:rPr lang="zh-CN" altLang="en-US" sz="2400" dirty="0"/>
              <a:t>删除“成绩表”</a:t>
            </a:r>
          </a:p>
        </p:txBody>
      </p:sp>
      <p:sp>
        <p:nvSpPr>
          <p:cNvPr id="6" name="Text Box 5"/>
          <p:cNvSpPr txBox="1">
            <a:spLocks noChangeArrowheads="1"/>
          </p:cNvSpPr>
          <p:nvPr/>
        </p:nvSpPr>
        <p:spPr bwMode="auto">
          <a:xfrm>
            <a:off x="0" y="2473846"/>
            <a:ext cx="9144000" cy="461643"/>
          </a:xfrm>
          <a:prstGeom prst="rect">
            <a:avLst/>
          </a:prstGeom>
          <a:solidFill>
            <a:schemeClr val="accent3">
              <a:lumMod val="40000"/>
              <a:lumOff val="60000"/>
            </a:schemeClr>
          </a:solidFill>
          <a:ln w="9525">
            <a:solidFill>
              <a:srgbClr val="003300"/>
            </a:solidFill>
            <a:miter lim="800000"/>
            <a:headEnd/>
            <a:tailEnd/>
          </a:ln>
          <a:effectLst/>
          <a:extLst/>
        </p:spPr>
        <p:txBody>
          <a:bodyPr wrap="square" lIns="91418" tIns="45709" rIns="91418" bIns="45709">
            <a:spAutoFit/>
          </a:bodyPr>
          <a:lstStyle>
            <a:defPPr>
              <a:defRPr lang="en-US"/>
            </a:defPPr>
            <a:lvl1pPr algn="just" eaLnBrk="1" hangingPunct="1">
              <a:spcBef>
                <a:spcPts val="600"/>
              </a:spcBef>
              <a:spcAft>
                <a:spcPts val="600"/>
              </a:spcAft>
              <a:buClrTx/>
              <a:buFontTx/>
              <a:buNone/>
              <a:defRPr sz="2800" b="1">
                <a:solidFill>
                  <a:srgbClr val="003300"/>
                </a:solidFill>
                <a:latin typeface="宋体" pitchFamily="2" charset="-122"/>
                <a:ea typeface="宋体" pitchFamily="2" charset="-122"/>
              </a:defRPr>
            </a:lvl1pPr>
            <a:lvl2pPr marL="742950" indent="-285750">
              <a:spcBef>
                <a:spcPct val="20000"/>
              </a:spcBef>
              <a:buClr>
                <a:schemeClr val="tx2"/>
              </a:buClr>
              <a:buSzPct val="60000"/>
              <a:buFont typeface="Wingdings" pitchFamily="2" charset="2"/>
              <a:buChar char="n"/>
              <a:defRPr sz="2400">
                <a:solidFill>
                  <a:schemeClr val="tx2"/>
                </a:solidFill>
                <a:latin typeface="Verdan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a:solidFill>
                  <a:schemeClr val="tx2"/>
                </a:solidFill>
                <a:latin typeface="Verdana" pitchFamily="34" charset="0"/>
                <a:ea typeface="宋体" pitchFamily="2" charset="-122"/>
              </a:defRPr>
            </a:lvl3pPr>
            <a:lvl4pPr marL="1600200" indent="-228600">
              <a:spcBef>
                <a:spcPct val="20000"/>
              </a:spcBef>
              <a:buClr>
                <a:schemeClr val="tx2"/>
              </a:buClr>
              <a:buSzPct val="60000"/>
              <a:buFont typeface="Wingdings" pitchFamily="2" charset="2"/>
              <a:buChar char="n"/>
              <a:defRPr sz="2000">
                <a:solidFill>
                  <a:schemeClr val="tx2"/>
                </a:solidFill>
                <a:latin typeface="Verdan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a:solidFill>
                  <a:schemeClr val="tx2"/>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2"/>
                </a:solidFill>
                <a:latin typeface="Verdana" pitchFamily="34" charset="0"/>
                <a:ea typeface="宋体" pitchFamily="2" charset="-122"/>
              </a:defRPr>
            </a:lvl9pPr>
          </a:lstStyle>
          <a:p>
            <a:r>
              <a:rPr lang="en-US" altLang="zh-CN" sz="2400" dirty="0">
                <a:sym typeface="Arial" pitchFamily="34" charset="0"/>
              </a:rPr>
              <a:t>drop table </a:t>
            </a:r>
            <a:r>
              <a:rPr lang="zh-CN" altLang="en-US" sz="2400" dirty="0">
                <a:sym typeface="Arial" pitchFamily="34" charset="0"/>
              </a:rPr>
              <a:t>成绩表</a:t>
            </a:r>
          </a:p>
        </p:txBody>
      </p:sp>
      <p:sp>
        <p:nvSpPr>
          <p:cNvPr id="7" name="标题 1"/>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3</a:t>
            </a:r>
            <a:r>
              <a:rPr lang="zh-CN" altLang="en-US" dirty="0"/>
              <a:t>、删除表</a:t>
            </a:r>
          </a:p>
        </p:txBody>
      </p:sp>
    </p:spTree>
    <p:extLst>
      <p:ext uri="{BB962C8B-B14F-4D97-AF65-F5344CB8AC3E}">
        <p14:creationId xmlns:p14="http://schemas.microsoft.com/office/powerpoint/2010/main" val="6723182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dirty="0"/>
              <a:t>练习</a:t>
            </a:r>
          </a:p>
        </p:txBody>
      </p:sp>
      <p:sp>
        <p:nvSpPr>
          <p:cNvPr id="3" name="内容占位符 2"/>
          <p:cNvSpPr>
            <a:spLocks noGrp="1"/>
          </p:cNvSpPr>
          <p:nvPr>
            <p:ph idx="1"/>
          </p:nvPr>
        </p:nvSpPr>
        <p:spPr>
          <a:xfrm>
            <a:off x="0" y="927770"/>
            <a:ext cx="9144000" cy="584775"/>
          </a:xfrm>
        </p:spPr>
        <p:txBody>
          <a:bodyPr/>
          <a:lstStyle/>
          <a:p>
            <a:pPr marL="0" indent="0">
              <a:buNone/>
            </a:pPr>
            <a:r>
              <a:rPr lang="zh-CN" altLang="en-US" dirty="0" smtClean="0"/>
              <a:t>见实验</a:t>
            </a:r>
            <a:r>
              <a:rPr lang="en-US" altLang="zh-CN" dirty="0" smtClean="0"/>
              <a:t>5-2</a:t>
            </a:r>
            <a:endParaRPr lang="zh-CN" altLang="en-US" dirty="0"/>
          </a:p>
        </p:txBody>
      </p:sp>
    </p:spTree>
    <p:extLst>
      <p:ext uri="{BB962C8B-B14F-4D97-AF65-F5344CB8AC3E}">
        <p14:creationId xmlns:p14="http://schemas.microsoft.com/office/powerpoint/2010/main" val="938521118"/>
      </p:ext>
    </p:extLst>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82460"/>
            <a:ext cx="6336258" cy="830997"/>
          </a:xfrm>
        </p:spPr>
        <p:txBody>
          <a:bodyPr/>
          <a:lstStyle/>
          <a:p>
            <a:pPr eaLnBrk="1" hangingPunct="1"/>
            <a:r>
              <a:rPr lang="en-US" altLang="zh-CN" sz="4800" b="1" dirty="0" smtClean="0">
                <a:latin typeface="黑体" panose="02010609060101010101" pitchFamily="49" charset="-122"/>
                <a:ea typeface="黑体" panose="02010609060101010101" pitchFamily="49" charset="-122"/>
              </a:rPr>
              <a:t>3</a:t>
            </a:r>
            <a:r>
              <a:rPr lang="en-US" altLang="zh-CN" sz="4800" b="1" dirty="0">
                <a:latin typeface="黑体" panose="02010609060101010101" pitchFamily="49" charset="-122"/>
                <a:ea typeface="黑体" panose="02010609060101010101" pitchFamily="49" charset="-122"/>
              </a:rPr>
              <a:t>.</a:t>
            </a:r>
            <a:r>
              <a:rPr lang="en-US" altLang="zh-CN" sz="4800" b="1" dirty="0" smtClean="0">
                <a:latin typeface="黑体" panose="02010609060101010101" pitchFamily="49" charset="-122"/>
                <a:ea typeface="黑体" panose="02010609060101010101" pitchFamily="49" charset="-122"/>
              </a:rPr>
              <a:t>JDBC</a:t>
            </a:r>
            <a:r>
              <a:rPr lang="zh-CN" altLang="en-US" sz="4800" b="1" dirty="0" smtClean="0">
                <a:latin typeface="黑体" panose="02010609060101010101" pitchFamily="49" charset="-122"/>
                <a:ea typeface="黑体" panose="02010609060101010101" pitchFamily="49" charset="-122"/>
              </a:rPr>
              <a:t>数据库访问</a:t>
            </a:r>
            <a:endParaRPr lang="en-US" altLang="zh-CN" sz="4800"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3707904" y="3958208"/>
            <a:ext cx="5256584" cy="707886"/>
          </a:xfrm>
        </p:spPr>
        <p:txBody>
          <a:bodyPr/>
          <a:lstStyle/>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19927259"/>
      </p:ext>
    </p:extLst>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什么是</a:t>
            </a:r>
            <a:r>
              <a:rPr lang="en-US" altLang="zh-CN" dirty="0"/>
              <a:t>JDBC</a:t>
            </a:r>
            <a:endParaRPr lang="zh-CN" altLang="en-US" dirty="0"/>
          </a:p>
        </p:txBody>
      </p:sp>
      <p:sp>
        <p:nvSpPr>
          <p:cNvPr id="3" name="内容占位符 2"/>
          <p:cNvSpPr>
            <a:spLocks noGrp="1"/>
          </p:cNvSpPr>
          <p:nvPr>
            <p:ph idx="1"/>
          </p:nvPr>
        </p:nvSpPr>
        <p:spPr>
          <a:xfrm>
            <a:off x="86816" y="980728"/>
            <a:ext cx="8949680" cy="2751522"/>
          </a:xfrm>
        </p:spPr>
        <p:txBody>
          <a:bodyPr/>
          <a:lstStyle/>
          <a:p>
            <a:pPr marL="0" indent="0">
              <a:buNone/>
            </a:pPr>
            <a:r>
              <a:rPr lang="en-US" altLang="zh-CN" dirty="0" smtClean="0"/>
              <a:t> Java </a:t>
            </a:r>
            <a:r>
              <a:rPr lang="en-US" altLang="zh-CN" dirty="0" err="1" smtClean="0"/>
              <a:t>DataBase</a:t>
            </a:r>
            <a:r>
              <a:rPr lang="en-US" altLang="zh-CN" dirty="0" smtClean="0"/>
              <a:t> Connectivity </a:t>
            </a:r>
          </a:p>
          <a:p>
            <a:pPr marL="0" indent="0">
              <a:buNone/>
            </a:pPr>
            <a:r>
              <a:rPr lang="en-US" altLang="zh-CN" dirty="0">
                <a:solidFill>
                  <a:schemeClr val="accent3"/>
                </a:solidFill>
              </a:rPr>
              <a:t> </a:t>
            </a:r>
            <a:r>
              <a:rPr lang="en-US" altLang="zh-CN" dirty="0" smtClean="0">
                <a:solidFill>
                  <a:schemeClr val="accent3"/>
                </a:solidFill>
              </a:rPr>
              <a:t>                 </a:t>
            </a:r>
            <a:r>
              <a:rPr lang="en-US" altLang="zh-CN" dirty="0" smtClean="0">
                <a:solidFill>
                  <a:schemeClr val="accent2"/>
                </a:solidFill>
              </a:rPr>
              <a:t>java </a:t>
            </a:r>
            <a:r>
              <a:rPr lang="zh-CN" altLang="en-US" dirty="0" smtClean="0">
                <a:solidFill>
                  <a:schemeClr val="accent2"/>
                </a:solidFill>
              </a:rPr>
              <a:t>访问数据库的解决方案</a:t>
            </a:r>
            <a:r>
              <a:rPr lang="en-US" altLang="zh-CN" dirty="0" smtClean="0">
                <a:solidFill>
                  <a:schemeClr val="accent2"/>
                </a:solidFill>
              </a:rPr>
              <a:t> </a:t>
            </a:r>
          </a:p>
          <a:p>
            <a:pPr marL="0" indent="0">
              <a:buNone/>
            </a:pPr>
            <a:r>
              <a:rPr lang="en-US" altLang="zh-CN" dirty="0" smtClean="0"/>
              <a:t>  JDBC</a:t>
            </a:r>
            <a:r>
              <a:rPr lang="zh-CN" altLang="zh-CN" dirty="0"/>
              <a:t>是</a:t>
            </a:r>
            <a:r>
              <a:rPr lang="en-US" altLang="zh-CN" dirty="0"/>
              <a:t>Java</a:t>
            </a:r>
            <a:r>
              <a:rPr lang="zh-CN" altLang="zh-CN" dirty="0"/>
              <a:t>用于统一连接数据库并操作数据库的一组通用接口定义（即通过一系列接口定义了访问数据库的通用</a:t>
            </a:r>
            <a:r>
              <a:rPr lang="en-US" altLang="zh-CN" dirty="0"/>
              <a:t>API</a:t>
            </a:r>
            <a:r>
              <a:rPr lang="zh-CN" altLang="zh-CN" dirty="0"/>
              <a:t>）</a:t>
            </a:r>
            <a:r>
              <a:rPr lang="zh-CN" altLang="zh-CN" dirty="0" smtClean="0"/>
              <a:t>。</a:t>
            </a:r>
            <a:endParaRPr lang="zh-CN" altLang="zh-CN" dirty="0"/>
          </a:p>
        </p:txBody>
      </p:sp>
      <p:pic>
        <p:nvPicPr>
          <p:cNvPr id="5" name="图片 4"/>
          <p:cNvPicPr>
            <a:picLocks noChangeAspect="1"/>
          </p:cNvPicPr>
          <p:nvPr/>
        </p:nvPicPr>
        <p:blipFill>
          <a:blip r:embed="rId3"/>
          <a:stretch>
            <a:fillRect/>
          </a:stretch>
        </p:blipFill>
        <p:spPr>
          <a:xfrm>
            <a:off x="971600" y="4274192"/>
            <a:ext cx="6300702" cy="2520280"/>
          </a:xfrm>
          <a:prstGeom prst="rect">
            <a:avLst/>
          </a:prstGeom>
        </p:spPr>
      </p:pic>
    </p:spTree>
    <p:extLst>
      <p:ext uri="{BB962C8B-B14F-4D97-AF65-F5344CB8AC3E}">
        <p14:creationId xmlns:p14="http://schemas.microsoft.com/office/powerpoint/2010/main" val="84626702"/>
      </p:ext>
    </p:extLst>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t>JDBC</a:t>
            </a:r>
            <a:endParaRPr lang="zh-CN" altLang="en-US" dirty="0"/>
          </a:p>
        </p:txBody>
      </p:sp>
      <p:graphicFrame>
        <p:nvGraphicFramePr>
          <p:cNvPr id="7" name="图示 6"/>
          <p:cNvGraphicFramePr/>
          <p:nvPr>
            <p:extLst/>
          </p:nvPr>
        </p:nvGraphicFramePr>
        <p:xfrm>
          <a:off x="179512" y="1052736"/>
          <a:ext cx="8820596"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1722015"/>
      </p:ext>
    </p:extLst>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12" y="179058"/>
            <a:ext cx="9073008" cy="778098"/>
          </a:xfrm>
        </p:spPr>
        <p:txBody>
          <a:bodyPr/>
          <a:lstStyle/>
          <a:p>
            <a:r>
              <a:rPr lang="en-US" altLang="zh-CN" dirty="0" smtClean="0"/>
              <a:t>JDBC</a:t>
            </a:r>
            <a:r>
              <a:rPr lang="zh-CN" altLang="en-US" dirty="0" smtClean="0"/>
              <a:t>工作原理</a:t>
            </a:r>
            <a:endParaRPr lang="zh-CN" altLang="en-US" dirty="0"/>
          </a:p>
        </p:txBody>
      </p:sp>
      <p:sp>
        <p:nvSpPr>
          <p:cNvPr id="3" name="内容占位符 2"/>
          <p:cNvSpPr>
            <a:spLocks noGrp="1"/>
          </p:cNvSpPr>
          <p:nvPr>
            <p:ph idx="1"/>
          </p:nvPr>
        </p:nvSpPr>
        <p:spPr>
          <a:xfrm>
            <a:off x="86816" y="980728"/>
            <a:ext cx="8949680" cy="2357568"/>
          </a:xfrm>
        </p:spPr>
        <p:txBody>
          <a:bodyPr/>
          <a:lstStyle/>
          <a:p>
            <a:r>
              <a:rPr lang="en-US" altLang="zh-CN" dirty="0" err="1" smtClean="0"/>
              <a:t>DriverManager</a:t>
            </a:r>
            <a:endParaRPr lang="en-US" altLang="zh-CN" dirty="0" smtClean="0"/>
          </a:p>
          <a:p>
            <a:r>
              <a:rPr lang="en-US" altLang="zh-CN" dirty="0" smtClean="0"/>
              <a:t>Connection</a:t>
            </a:r>
          </a:p>
          <a:p>
            <a:r>
              <a:rPr lang="en-US" altLang="zh-CN" dirty="0"/>
              <a:t> </a:t>
            </a:r>
            <a:r>
              <a:rPr lang="en-US" altLang="zh-CN" dirty="0" smtClean="0"/>
              <a:t>Statement</a:t>
            </a:r>
          </a:p>
          <a:p>
            <a:r>
              <a:rPr lang="en-US" altLang="zh-CN" dirty="0"/>
              <a:t> </a:t>
            </a:r>
            <a:r>
              <a:rPr lang="en-US" altLang="zh-CN" dirty="0" err="1" smtClean="0"/>
              <a:t>ResultSet</a:t>
            </a:r>
            <a:endParaRPr lang="zh-CN" altLang="en-US" dirty="0"/>
          </a:p>
        </p:txBody>
      </p:sp>
      <p:pic>
        <p:nvPicPr>
          <p:cNvPr id="4" name="图片 3"/>
          <p:cNvPicPr>
            <a:picLocks noChangeAspect="1"/>
          </p:cNvPicPr>
          <p:nvPr/>
        </p:nvPicPr>
        <p:blipFill>
          <a:blip r:embed="rId3"/>
          <a:stretch>
            <a:fillRect/>
          </a:stretch>
        </p:blipFill>
        <p:spPr>
          <a:xfrm>
            <a:off x="2483909" y="2924944"/>
            <a:ext cx="6580670" cy="3744416"/>
          </a:xfrm>
          <a:prstGeom prst="rect">
            <a:avLst/>
          </a:prstGeom>
        </p:spPr>
      </p:pic>
    </p:spTree>
    <p:extLst>
      <p:ext uri="{BB962C8B-B14F-4D97-AF65-F5344CB8AC3E}">
        <p14:creationId xmlns:p14="http://schemas.microsoft.com/office/powerpoint/2010/main" val="3724504773"/>
      </p:ext>
    </p:extLst>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a:t>JDBC</a:t>
            </a:r>
            <a:r>
              <a:rPr lang="zh-CN" altLang="en-US" dirty="0"/>
              <a:t>访问数据库的过程</a:t>
            </a:r>
          </a:p>
        </p:txBody>
      </p:sp>
      <p:graphicFrame>
        <p:nvGraphicFramePr>
          <p:cNvPr id="5" name="内容占位符 4"/>
          <p:cNvGraphicFramePr>
            <a:graphicFrameLocks noGrp="1"/>
          </p:cNvGraphicFramePr>
          <p:nvPr>
            <p:ph idx="1"/>
            <p:extLst/>
          </p:nvPr>
        </p:nvGraphicFramePr>
        <p:xfrm>
          <a:off x="86816" y="980728"/>
          <a:ext cx="8949680"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2193411"/>
      </p:ext>
    </p:extLst>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smtClean="0"/>
              <a:t>安装</a:t>
            </a:r>
            <a:r>
              <a:rPr lang="en-US" altLang="zh-CN" dirty="0"/>
              <a:t>JDBC Type-4</a:t>
            </a:r>
            <a:r>
              <a:rPr lang="zh-CN" altLang="en-US" dirty="0" smtClean="0"/>
              <a:t>驱动</a:t>
            </a:r>
            <a:endParaRPr lang="zh-CN" altLang="en-US" dirty="0"/>
          </a:p>
        </p:txBody>
      </p:sp>
      <p:graphicFrame>
        <p:nvGraphicFramePr>
          <p:cNvPr id="2" name="图示 1"/>
          <p:cNvGraphicFramePr/>
          <p:nvPr>
            <p:extLst/>
          </p:nvPr>
        </p:nvGraphicFramePr>
        <p:xfrm>
          <a:off x="86816" y="980728"/>
          <a:ext cx="894968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组合 3"/>
          <p:cNvGrpSpPr/>
          <p:nvPr/>
        </p:nvGrpSpPr>
        <p:grpSpPr>
          <a:xfrm>
            <a:off x="97160" y="5085184"/>
            <a:ext cx="8949680" cy="1179360"/>
            <a:chOff x="0" y="2751340"/>
            <a:chExt cx="8949680" cy="1179360"/>
          </a:xfrm>
          <a:scene3d>
            <a:camera prst="orthographicFront">
              <a:rot lat="0" lon="0" rev="0"/>
            </a:camera>
            <a:lightRig rig="contrasting" dir="t">
              <a:rot lat="0" lon="0" rev="1200000"/>
            </a:lightRig>
          </a:scene3d>
        </p:grpSpPr>
        <p:sp>
          <p:nvSpPr>
            <p:cNvPr id="5" name="圆角矩形 4"/>
            <p:cNvSpPr/>
            <p:nvPr/>
          </p:nvSpPr>
          <p:spPr>
            <a:xfrm>
              <a:off x="0" y="2751340"/>
              <a:ext cx="8949680" cy="1179360"/>
            </a:xfrm>
            <a:prstGeom prst="roundRect">
              <a:avLst/>
            </a:prstGeom>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圆角矩形 4"/>
            <p:cNvSpPr/>
            <p:nvPr/>
          </p:nvSpPr>
          <p:spPr>
            <a:xfrm>
              <a:off x="57572" y="2808912"/>
              <a:ext cx="8834536" cy="106421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l" defTabSz="1066800" rtl="0">
                <a:lnSpc>
                  <a:spcPct val="100000"/>
                </a:lnSpc>
                <a:spcBef>
                  <a:spcPct val="0"/>
                </a:spcBef>
                <a:spcAft>
                  <a:spcPts val="600"/>
                </a:spcAft>
              </a:pPr>
              <a:r>
                <a:rPr lang="zh-CN" altLang="en-US" sz="2400" b="1" kern="1200" dirty="0" smtClean="0">
                  <a:latin typeface="+mn-ea"/>
                  <a:ea typeface="+mn-ea"/>
                </a:rPr>
                <a:t>最后，工程中加载，配置构建路径</a:t>
              </a:r>
              <a:endParaRPr lang="en-US" altLang="zh-CN" sz="2400" b="1" kern="1200" dirty="0" smtClean="0">
                <a:latin typeface="+mn-ea"/>
                <a:ea typeface="+mn-ea"/>
              </a:endParaRPr>
            </a:p>
            <a:p>
              <a:pPr lvl="0" algn="l" defTabSz="1066800" rtl="0">
                <a:lnSpc>
                  <a:spcPct val="100000"/>
                </a:lnSpc>
                <a:spcBef>
                  <a:spcPct val="0"/>
                </a:spcBef>
                <a:spcAft>
                  <a:spcPts val="600"/>
                </a:spcAft>
              </a:pPr>
              <a:r>
                <a:rPr lang="en-US" altLang="zh-CN" sz="2400" b="1" dirty="0">
                  <a:latin typeface="+mn-ea"/>
                </a:rPr>
                <a:t> </a:t>
              </a:r>
              <a:r>
                <a:rPr lang="en-US" altLang="zh-CN" sz="2400" b="1" dirty="0" smtClean="0">
                  <a:latin typeface="+mn-ea"/>
                </a:rPr>
                <a:t>      Build Path  -  </a:t>
              </a:r>
              <a:r>
                <a:rPr lang="en-US" altLang="zh-CN" sz="2400" b="1" dirty="0" err="1" smtClean="0">
                  <a:latin typeface="+mn-ea"/>
                </a:rPr>
                <a:t>configer</a:t>
              </a:r>
              <a:r>
                <a:rPr lang="en-US" altLang="zh-CN" sz="2400" b="1" dirty="0" smtClean="0">
                  <a:latin typeface="+mn-ea"/>
                </a:rPr>
                <a:t> Builder Path</a:t>
              </a:r>
              <a:endParaRPr lang="zh-CN" sz="2400" b="1" kern="1200" dirty="0">
                <a:latin typeface="+mn-ea"/>
                <a:ea typeface="+mn-ea"/>
              </a:endParaRPr>
            </a:p>
          </p:txBody>
        </p:sp>
      </p:grpSp>
    </p:spTree>
    <p:extLst>
      <p:ext uri="{BB962C8B-B14F-4D97-AF65-F5344CB8AC3E}">
        <p14:creationId xmlns:p14="http://schemas.microsoft.com/office/powerpoint/2010/main" val="4087129818"/>
      </p:ext>
    </p:extLst>
  </p:cSld>
  <p:clrMapOvr>
    <a:masterClrMapping/>
  </p:clrMapOvr>
  <p:transition spd="slow">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内容占位符 2"/>
          <p:cNvSpPr txBox="1">
            <a:spLocks/>
          </p:cNvSpPr>
          <p:nvPr/>
        </p:nvSpPr>
        <p:spPr bwMode="auto">
          <a:xfrm>
            <a:off x="0" y="2132856"/>
            <a:ext cx="9144000" cy="2554545"/>
          </a:xfrm>
          <a:prstGeom prst="rect">
            <a:avLst/>
          </a:prstGeom>
          <a:solidFill>
            <a:schemeClr val="accent3">
              <a:lumMod val="50000"/>
            </a:schemeClr>
          </a:solidFill>
          <a:ln w="9525">
            <a:solidFill>
              <a:srgbClr val="003300"/>
            </a:solidFill>
            <a:miter lim="800000"/>
            <a:headEnd/>
            <a:tailEnd/>
          </a:ln>
          <a:effectLs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Font typeface="Arial" charset="0"/>
              <a:buNone/>
            </a:pPr>
            <a:r>
              <a:rPr lang="en-US" altLang="zh-CN" sz="2000" dirty="0" smtClean="0">
                <a:solidFill>
                  <a:schemeClr val="bg1"/>
                </a:solidFill>
                <a:latin typeface="宋体" pitchFamily="2" charset="-122"/>
                <a:ea typeface="宋体" pitchFamily="2" charset="-122"/>
              </a:rPr>
              <a:t>try{</a:t>
            </a:r>
          </a:p>
          <a:p>
            <a:pPr marL="0" indent="0">
              <a:spcBef>
                <a:spcPct val="0"/>
              </a:spcBef>
              <a:buFont typeface="Arial" charset="0"/>
              <a:buNone/>
            </a:pPr>
            <a:r>
              <a:rPr lang="en-US" altLang="zh-CN" sz="2000" dirty="0" smtClean="0">
                <a:solidFill>
                  <a:schemeClr val="bg1"/>
                </a:solidFill>
                <a:latin typeface="宋体" pitchFamily="2" charset="-122"/>
                <a:ea typeface="宋体" pitchFamily="2" charset="-122"/>
              </a:rPr>
              <a:t>  </a:t>
            </a:r>
            <a:r>
              <a:rPr lang="en-US" altLang="zh-CN" sz="2000" dirty="0" err="1" smtClean="0">
                <a:solidFill>
                  <a:srgbClr val="FFFF00"/>
                </a:solidFill>
                <a:latin typeface="宋体" pitchFamily="2" charset="-122"/>
                <a:ea typeface="宋体" pitchFamily="2" charset="-122"/>
              </a:rPr>
              <a:t>Class.forName</a:t>
            </a:r>
            <a:r>
              <a:rPr lang="en-US" altLang="zh-CN" sz="2000" dirty="0" smtClean="0">
                <a:solidFill>
                  <a:srgbClr val="FFFF00"/>
                </a:solidFill>
                <a:latin typeface="宋体" pitchFamily="2" charset="-122"/>
                <a:ea typeface="宋体" pitchFamily="2" charset="-122"/>
              </a:rPr>
              <a:t>("</a:t>
            </a:r>
            <a:r>
              <a:rPr lang="en-US" altLang="zh-CN" sz="2000" dirty="0" err="1" smtClean="0">
                <a:solidFill>
                  <a:srgbClr val="FFFF00"/>
                </a:solidFill>
                <a:latin typeface="宋体" pitchFamily="2" charset="-122"/>
                <a:ea typeface="宋体" pitchFamily="2" charset="-122"/>
              </a:rPr>
              <a:t>com.mysql.jdbc.Driver</a:t>
            </a:r>
            <a:r>
              <a:rPr lang="en-US" altLang="zh-CN" sz="2000" dirty="0" smtClean="0">
                <a:solidFill>
                  <a:srgbClr val="FFFF00"/>
                </a:solidFill>
                <a:latin typeface="宋体" pitchFamily="2" charset="-122"/>
                <a:ea typeface="宋体" pitchFamily="2" charset="-122"/>
              </a:rPr>
              <a:t>");</a:t>
            </a:r>
          </a:p>
          <a:p>
            <a:pPr marL="0" indent="0">
              <a:spcBef>
                <a:spcPct val="0"/>
              </a:spcBef>
              <a:buFont typeface="Arial" charset="0"/>
              <a:buNone/>
            </a:pPr>
            <a:r>
              <a:rPr lang="en-US" altLang="zh-CN" sz="2000" dirty="0" smtClean="0">
                <a:solidFill>
                  <a:schemeClr val="bg1"/>
                </a:solidFill>
                <a:latin typeface="宋体" pitchFamily="2" charset="-122"/>
                <a:ea typeface="宋体" pitchFamily="2" charset="-122"/>
              </a:rPr>
              <a:t>  </a:t>
            </a:r>
            <a:r>
              <a:rPr lang="en-US" altLang="zh-CN" sz="2000" dirty="0" err="1" smtClean="0">
                <a:solidFill>
                  <a:schemeClr val="bg1"/>
                </a:solidFill>
                <a:latin typeface="宋体" pitchFamily="2" charset="-122"/>
                <a:ea typeface="宋体" pitchFamily="2" charset="-122"/>
              </a:rPr>
              <a:t>out.print</a:t>
            </a:r>
            <a:r>
              <a:rPr lang="en-US" altLang="zh-CN" sz="2000" dirty="0" smtClean="0">
                <a:solidFill>
                  <a:schemeClr val="bg1"/>
                </a:solidFill>
                <a:latin typeface="宋体" pitchFamily="2" charset="-122"/>
                <a:ea typeface="宋体" pitchFamily="2" charset="-122"/>
              </a:rPr>
              <a:t>("</a:t>
            </a:r>
            <a:r>
              <a:rPr lang="zh-CN" altLang="en-US" sz="2000" dirty="0" smtClean="0">
                <a:solidFill>
                  <a:schemeClr val="bg1"/>
                </a:solidFill>
                <a:latin typeface="宋体" pitchFamily="2" charset="-122"/>
                <a:ea typeface="宋体" pitchFamily="2" charset="-122"/>
              </a:rPr>
              <a:t>驱动加载成功</a:t>
            </a:r>
            <a:r>
              <a:rPr lang="en-US" altLang="zh-CN" sz="2000" dirty="0" smtClean="0">
                <a:solidFill>
                  <a:schemeClr val="bg1"/>
                </a:solidFill>
                <a:latin typeface="宋体" pitchFamily="2" charset="-122"/>
                <a:ea typeface="宋体" pitchFamily="2" charset="-122"/>
              </a:rPr>
              <a:t>");   </a:t>
            </a:r>
          </a:p>
          <a:p>
            <a:pPr marL="0" indent="0">
              <a:spcBef>
                <a:spcPct val="0"/>
              </a:spcBef>
              <a:buFont typeface="Arial" charset="0"/>
              <a:buNone/>
            </a:pPr>
            <a:r>
              <a:rPr lang="en-US" altLang="zh-CN" sz="2000" dirty="0" smtClean="0">
                <a:solidFill>
                  <a:schemeClr val="bg1"/>
                </a:solidFill>
                <a:latin typeface="宋体" pitchFamily="2" charset="-122"/>
                <a:ea typeface="宋体" pitchFamily="2" charset="-122"/>
              </a:rPr>
              <a:t>}</a:t>
            </a:r>
          </a:p>
          <a:p>
            <a:pPr marL="0" indent="0">
              <a:spcBef>
                <a:spcPct val="0"/>
              </a:spcBef>
              <a:buFont typeface="Arial" charset="0"/>
              <a:buNone/>
            </a:pPr>
            <a:r>
              <a:rPr lang="en-US" altLang="zh-CN" sz="2000" dirty="0" smtClean="0">
                <a:solidFill>
                  <a:schemeClr val="bg1"/>
                </a:solidFill>
                <a:latin typeface="宋体" pitchFamily="2" charset="-122"/>
                <a:ea typeface="宋体" pitchFamily="2" charset="-122"/>
              </a:rPr>
              <a:t>catch(Exception e){</a:t>
            </a:r>
          </a:p>
          <a:p>
            <a:pPr marL="0" indent="0">
              <a:spcBef>
                <a:spcPct val="0"/>
              </a:spcBef>
              <a:buFont typeface="Arial" charset="0"/>
              <a:buNone/>
            </a:pPr>
            <a:r>
              <a:rPr lang="en-US" altLang="zh-CN" sz="2000" dirty="0" smtClean="0">
                <a:solidFill>
                  <a:schemeClr val="bg1"/>
                </a:solidFill>
                <a:latin typeface="宋体" pitchFamily="2" charset="-122"/>
                <a:ea typeface="宋体" pitchFamily="2" charset="-122"/>
              </a:rPr>
              <a:t>  </a:t>
            </a:r>
            <a:r>
              <a:rPr lang="en-US" altLang="zh-CN" sz="2000" dirty="0" err="1" smtClean="0">
                <a:solidFill>
                  <a:schemeClr val="bg1"/>
                </a:solidFill>
                <a:latin typeface="宋体" pitchFamily="2" charset="-122"/>
                <a:ea typeface="宋体" pitchFamily="2" charset="-122"/>
              </a:rPr>
              <a:t>e.printStackTrace</a:t>
            </a:r>
            <a:r>
              <a:rPr lang="en-US" altLang="zh-CN" sz="2000" dirty="0" smtClean="0">
                <a:solidFill>
                  <a:schemeClr val="bg1"/>
                </a:solidFill>
                <a:latin typeface="宋体" pitchFamily="2" charset="-122"/>
                <a:ea typeface="宋体" pitchFamily="2" charset="-122"/>
              </a:rPr>
              <a:t>();</a:t>
            </a:r>
          </a:p>
          <a:p>
            <a:pPr marL="0" indent="0">
              <a:spcBef>
                <a:spcPct val="0"/>
              </a:spcBef>
              <a:buFont typeface="Arial" charset="0"/>
              <a:buNone/>
            </a:pPr>
            <a:r>
              <a:rPr lang="en-US" altLang="zh-CN" sz="2000" dirty="0" smtClean="0">
                <a:solidFill>
                  <a:schemeClr val="bg1"/>
                </a:solidFill>
                <a:latin typeface="宋体" pitchFamily="2" charset="-122"/>
                <a:ea typeface="宋体" pitchFamily="2" charset="-122"/>
              </a:rPr>
              <a:t>  </a:t>
            </a:r>
            <a:r>
              <a:rPr lang="en-US" altLang="zh-CN" sz="2000" dirty="0" err="1" smtClean="0">
                <a:solidFill>
                  <a:schemeClr val="bg1"/>
                </a:solidFill>
                <a:latin typeface="宋体" pitchFamily="2" charset="-122"/>
                <a:ea typeface="宋体" pitchFamily="2" charset="-122"/>
              </a:rPr>
              <a:t>out.print</a:t>
            </a:r>
            <a:r>
              <a:rPr lang="en-US" altLang="zh-CN" sz="2000" dirty="0" smtClean="0">
                <a:solidFill>
                  <a:schemeClr val="bg1"/>
                </a:solidFill>
                <a:latin typeface="宋体" pitchFamily="2" charset="-122"/>
                <a:ea typeface="宋体" pitchFamily="2" charset="-122"/>
              </a:rPr>
              <a:t>("</a:t>
            </a:r>
            <a:r>
              <a:rPr lang="zh-CN" altLang="en-US" sz="2000" dirty="0" smtClean="0">
                <a:solidFill>
                  <a:schemeClr val="bg1"/>
                </a:solidFill>
                <a:latin typeface="宋体" pitchFamily="2" charset="-122"/>
                <a:ea typeface="宋体" pitchFamily="2" charset="-122"/>
              </a:rPr>
              <a:t>驱动加载失败</a:t>
            </a:r>
            <a:r>
              <a:rPr lang="en-US" altLang="zh-CN" sz="2000" dirty="0" smtClean="0">
                <a:solidFill>
                  <a:schemeClr val="bg1"/>
                </a:solidFill>
                <a:latin typeface="宋体" pitchFamily="2" charset="-122"/>
                <a:ea typeface="宋体" pitchFamily="2" charset="-122"/>
              </a:rPr>
              <a:t>");</a:t>
            </a:r>
          </a:p>
          <a:p>
            <a:pPr marL="0" indent="0">
              <a:spcBef>
                <a:spcPct val="0"/>
              </a:spcBef>
              <a:buFont typeface="Arial" charset="0"/>
              <a:buNone/>
            </a:pPr>
            <a:r>
              <a:rPr lang="en-US" altLang="zh-CN" sz="2000" dirty="0" smtClean="0">
                <a:solidFill>
                  <a:schemeClr val="bg1"/>
                </a:solidFill>
                <a:latin typeface="宋体" pitchFamily="2" charset="-122"/>
                <a:ea typeface="宋体" pitchFamily="2" charset="-122"/>
              </a:rPr>
              <a:t>}</a:t>
            </a:r>
            <a:endParaRPr lang="zh-CN" altLang="en-US" sz="2000" dirty="0">
              <a:solidFill>
                <a:schemeClr val="bg1"/>
              </a:solidFill>
              <a:latin typeface="宋体" pitchFamily="2" charset="-122"/>
              <a:ea typeface="宋体" pitchFamily="2" charset="-122"/>
            </a:endParaRPr>
          </a:p>
        </p:txBody>
      </p:sp>
      <p:sp>
        <p:nvSpPr>
          <p:cNvPr id="3" name="标题 1"/>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latin typeface="+mn-ea"/>
              </a:rPr>
              <a:t>步骤一：加载</a:t>
            </a:r>
            <a:r>
              <a:rPr lang="en-US" altLang="zh-CN" dirty="0">
                <a:latin typeface="+mn-ea"/>
              </a:rPr>
              <a:t>JDBC</a:t>
            </a:r>
            <a:r>
              <a:rPr lang="zh-CN" altLang="en-US" dirty="0">
                <a:latin typeface="+mn-ea"/>
              </a:rPr>
              <a:t>驱动</a:t>
            </a:r>
            <a:endParaRPr lang="zh-CN" altLang="en-US" dirty="0"/>
          </a:p>
        </p:txBody>
      </p:sp>
      <p:sp>
        <p:nvSpPr>
          <p:cNvPr id="2" name="矩形 1"/>
          <p:cNvSpPr/>
          <p:nvPr/>
        </p:nvSpPr>
        <p:spPr>
          <a:xfrm>
            <a:off x="0" y="889670"/>
            <a:ext cx="9144000" cy="1200329"/>
          </a:xfrm>
          <a:prstGeom prst="rect">
            <a:avLst/>
          </a:prstGeom>
          <a:solidFill>
            <a:schemeClr val="tx1"/>
          </a:solidFill>
          <a:ln w="9525">
            <a:solidFill>
              <a:srgbClr val="003300"/>
            </a:solidFill>
            <a:miter lim="800000"/>
            <a:headEnd/>
            <a:tailEnd/>
          </a:ln>
          <a:effectLst/>
        </p:spPr>
        <p:txBody>
          <a:bodyPr wrap="square">
            <a:spAutoFit/>
          </a:bodyPr>
          <a:lstStyle/>
          <a:p>
            <a:r>
              <a:rPr lang="en-US" altLang="zh-CN" sz="2400" b="1" dirty="0" smtClean="0">
                <a:solidFill>
                  <a:schemeClr val="bg1"/>
                </a:solidFill>
                <a:latin typeface="+mn-ea"/>
                <a:ea typeface="+mn-ea"/>
              </a:rPr>
              <a:t>MySQL</a:t>
            </a:r>
            <a:r>
              <a:rPr lang="zh-CN" altLang="en-US" sz="2400" b="1" dirty="0" smtClean="0">
                <a:solidFill>
                  <a:schemeClr val="bg1"/>
                </a:solidFill>
                <a:latin typeface="+mn-ea"/>
                <a:ea typeface="+mn-ea"/>
              </a:rPr>
              <a:t>的</a:t>
            </a:r>
            <a:r>
              <a:rPr lang="en-US" altLang="zh-CN" sz="2400" b="1" dirty="0">
                <a:solidFill>
                  <a:schemeClr val="bg1"/>
                </a:solidFill>
                <a:latin typeface="+mn-ea"/>
                <a:ea typeface="+mn-ea"/>
              </a:rPr>
              <a:t>JDBC Type-4</a:t>
            </a:r>
            <a:r>
              <a:rPr lang="zh-CN" altLang="en-US" sz="2400" b="1" dirty="0">
                <a:solidFill>
                  <a:schemeClr val="bg1"/>
                </a:solidFill>
                <a:latin typeface="+mn-ea"/>
                <a:ea typeface="+mn-ea"/>
              </a:rPr>
              <a:t>驱动程序的类名为</a:t>
            </a:r>
            <a:r>
              <a:rPr lang="zh-CN" altLang="en-US" sz="2400" b="1" dirty="0" smtClean="0">
                <a:solidFill>
                  <a:schemeClr val="bg1"/>
                </a:solidFill>
                <a:latin typeface="+mn-ea"/>
                <a:ea typeface="+mn-ea"/>
              </a:rPr>
              <a:t>：</a:t>
            </a:r>
            <a:r>
              <a:rPr lang="en-US" altLang="zh-CN" sz="2400" b="1" dirty="0" err="1" smtClean="0">
                <a:solidFill>
                  <a:srgbClr val="FFFF00"/>
                </a:solidFill>
                <a:latin typeface="+mn-ea"/>
                <a:ea typeface="+mn-ea"/>
              </a:rPr>
              <a:t>com.mysql.jdbc.Driver</a:t>
            </a:r>
            <a:r>
              <a:rPr lang="zh-CN" altLang="en-US" sz="2400" b="1" dirty="0" smtClean="0">
                <a:solidFill>
                  <a:schemeClr val="bg1"/>
                </a:solidFill>
                <a:latin typeface="+mn-ea"/>
                <a:ea typeface="+mn-ea"/>
              </a:rPr>
              <a:t>要</a:t>
            </a:r>
            <a:r>
              <a:rPr lang="zh-CN" altLang="en-US" sz="2400" b="1" dirty="0">
                <a:solidFill>
                  <a:schemeClr val="bg1"/>
                </a:solidFill>
                <a:latin typeface="+mn-ea"/>
                <a:ea typeface="+mn-ea"/>
              </a:rPr>
              <a:t>加载此驱动程序，代码类似于：</a:t>
            </a:r>
          </a:p>
          <a:p>
            <a:r>
              <a:rPr lang="en-US" altLang="zh-CN" sz="2400" b="1" dirty="0" err="1">
                <a:solidFill>
                  <a:srgbClr val="FFFF00"/>
                </a:solidFill>
                <a:latin typeface="+mn-ea"/>
                <a:ea typeface="+mn-ea"/>
              </a:rPr>
              <a:t>Class.forName</a:t>
            </a:r>
            <a:r>
              <a:rPr lang="en-US" altLang="zh-CN" sz="2400" b="1" dirty="0" smtClean="0">
                <a:solidFill>
                  <a:srgbClr val="FFFF00"/>
                </a:solidFill>
                <a:latin typeface="+mn-ea"/>
                <a:ea typeface="+mn-ea"/>
              </a:rPr>
              <a:t>("</a:t>
            </a:r>
            <a:r>
              <a:rPr lang="en-US" altLang="zh-CN" sz="2400" b="1" dirty="0" err="1" smtClean="0">
                <a:solidFill>
                  <a:srgbClr val="FFFF00"/>
                </a:solidFill>
                <a:latin typeface="+mn-ea"/>
                <a:ea typeface="+mn-ea"/>
              </a:rPr>
              <a:t>com.mysql.jdbc.Driver</a:t>
            </a:r>
            <a:r>
              <a:rPr lang="en-US" altLang="zh-CN" sz="2400" b="1" dirty="0" smtClean="0">
                <a:solidFill>
                  <a:srgbClr val="FFFF00"/>
                </a:solidFill>
                <a:latin typeface="+mn-ea"/>
                <a:ea typeface="+mn-ea"/>
              </a:rPr>
              <a:t>");</a:t>
            </a:r>
            <a:endParaRPr lang="en-US" altLang="zh-CN" sz="2400" b="1" dirty="0">
              <a:solidFill>
                <a:srgbClr val="FFFF00"/>
              </a:solidFill>
              <a:latin typeface="+mn-ea"/>
              <a:ea typeface="+mn-ea"/>
            </a:endParaRPr>
          </a:p>
        </p:txBody>
      </p:sp>
    </p:spTree>
    <p:extLst>
      <p:ext uri="{BB962C8B-B14F-4D97-AF65-F5344CB8AC3E}">
        <p14:creationId xmlns:p14="http://schemas.microsoft.com/office/powerpoint/2010/main" val="23110112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5423023"/>
          </a:xfrm>
        </p:spPr>
        <p:txBody>
          <a:bodyPr/>
          <a:lstStyle/>
          <a:p>
            <a:pPr lvl="0"/>
            <a:r>
              <a:rPr lang="en-US" altLang="zh-CN" sz="2800" dirty="0"/>
              <a:t>HKEY_LOCAL_MACHINE/SYSTEM/ControlSet001/Services/</a:t>
            </a:r>
            <a:r>
              <a:rPr lang="en-US" altLang="zh-CN" sz="2800" dirty="0" err="1"/>
              <a:t>Eventlog</a:t>
            </a:r>
            <a:r>
              <a:rPr lang="en-US" altLang="zh-CN" sz="2800" dirty="0"/>
              <a:t>/Application/MySQL</a:t>
            </a:r>
            <a:endParaRPr lang="zh-CN" altLang="zh-CN" sz="2800" dirty="0"/>
          </a:p>
          <a:p>
            <a:r>
              <a:rPr lang="en-US" altLang="zh-CN" sz="2800" dirty="0"/>
              <a:t>HKEY_LOCAL_MACHINE/SYSTEM/ControlSet002/Services/</a:t>
            </a:r>
            <a:r>
              <a:rPr lang="en-US" altLang="zh-CN" sz="2800" dirty="0" err="1"/>
              <a:t>Eventlog</a:t>
            </a:r>
            <a:r>
              <a:rPr lang="en-US" altLang="zh-CN" sz="2800" dirty="0"/>
              <a:t>/Application/MySQL</a:t>
            </a:r>
            <a:br>
              <a:rPr lang="en-US" altLang="zh-CN" sz="2800" dirty="0"/>
            </a:br>
            <a:r>
              <a:rPr lang="en-US" altLang="zh-CN" sz="2800" dirty="0" smtClean="0"/>
              <a:t>HKEY_LOCAL_MACHINE/SYSTEM/</a:t>
            </a:r>
            <a:r>
              <a:rPr lang="en-US" altLang="zh-CN" sz="2800" dirty="0" err="1" smtClean="0"/>
              <a:t>CurrentControlSet</a:t>
            </a:r>
            <a:r>
              <a:rPr lang="en-US" altLang="zh-CN" sz="2800" dirty="0" smtClean="0"/>
              <a:t>/Services/</a:t>
            </a:r>
            <a:r>
              <a:rPr lang="en-US" altLang="zh-CN" sz="2800" dirty="0" err="1" smtClean="0"/>
              <a:t>Eventlog</a:t>
            </a:r>
            <a:r>
              <a:rPr lang="en-US" altLang="zh-CN" sz="2800" dirty="0" smtClean="0"/>
              <a:t>/Application/MySQL</a:t>
            </a:r>
          </a:p>
          <a:p>
            <a:pPr marL="0" lvl="0" indent="0">
              <a:buNone/>
            </a:pPr>
            <a:r>
              <a:rPr lang="en-US" altLang="zh-CN" sz="2800" dirty="0" smtClean="0"/>
              <a:t>4.</a:t>
            </a:r>
            <a:r>
              <a:rPr lang="zh-CN" altLang="zh-CN" sz="2800" dirty="0" smtClean="0"/>
              <a:t>还有</a:t>
            </a:r>
            <a:r>
              <a:rPr lang="zh-CN" altLang="zh-CN" sz="2800" dirty="0"/>
              <a:t>就是</a:t>
            </a:r>
            <a:r>
              <a:rPr lang="en-US" altLang="zh-CN" sz="2800" dirty="0"/>
              <a:t>C:\WINDOWS </a:t>
            </a:r>
            <a:r>
              <a:rPr lang="zh-CN" altLang="zh-CN" sz="2800" dirty="0"/>
              <a:t>下的</a:t>
            </a:r>
            <a:r>
              <a:rPr lang="en-US" altLang="zh-CN" sz="2800" dirty="0"/>
              <a:t>my.ini</a:t>
            </a:r>
            <a:r>
              <a:rPr lang="zh-CN" altLang="zh-CN" sz="2800" dirty="0"/>
              <a:t>文件也删除！</a:t>
            </a:r>
          </a:p>
          <a:p>
            <a:pPr marL="0" lvl="0" indent="0">
              <a:buNone/>
            </a:pPr>
            <a:r>
              <a:rPr lang="en-US" altLang="zh-CN" sz="2800" dirty="0" smtClean="0"/>
              <a:t>5.</a:t>
            </a:r>
            <a:r>
              <a:rPr lang="zh-CN" altLang="zh-CN" sz="2800" dirty="0" smtClean="0"/>
              <a:t>隐藏</a:t>
            </a:r>
            <a:r>
              <a:rPr lang="zh-CN" altLang="zh-CN" sz="2800" dirty="0"/>
              <a:t>文件</a:t>
            </a:r>
            <a:r>
              <a:rPr lang="en-US" altLang="zh-CN" sz="2800" dirty="0"/>
              <a:t> c:\programdata</a:t>
            </a:r>
            <a:r>
              <a:rPr lang="zh-CN" altLang="zh-CN" sz="2800" dirty="0"/>
              <a:t>里有</a:t>
            </a:r>
            <a:r>
              <a:rPr lang="en-US" altLang="zh-CN" sz="2800" dirty="0" err="1"/>
              <a:t>mysql</a:t>
            </a:r>
            <a:r>
              <a:rPr lang="en-US" altLang="zh-CN" sz="2800" dirty="0"/>
              <a:t> </a:t>
            </a:r>
            <a:r>
              <a:rPr lang="zh-CN" altLang="zh-CN" sz="2800" dirty="0"/>
              <a:t>需删除</a:t>
            </a:r>
          </a:p>
          <a:p>
            <a:pPr marL="0" lvl="0" indent="0">
              <a:buNone/>
            </a:pPr>
            <a:r>
              <a:rPr lang="en-US" altLang="zh-CN" sz="2800" dirty="0" smtClean="0"/>
              <a:t>6.</a:t>
            </a:r>
            <a:r>
              <a:rPr lang="zh-CN" altLang="zh-CN" sz="2800" dirty="0" smtClean="0"/>
              <a:t>环境</a:t>
            </a:r>
            <a:r>
              <a:rPr lang="zh-CN" altLang="zh-CN" sz="2800" dirty="0"/>
              <a:t>配置变量中有</a:t>
            </a:r>
            <a:r>
              <a:rPr lang="en-US" altLang="zh-CN" sz="2800" dirty="0"/>
              <a:t>MYSQL</a:t>
            </a:r>
            <a:r>
              <a:rPr lang="zh-CN" altLang="zh-CN" sz="2800" dirty="0"/>
              <a:t>需删出</a:t>
            </a:r>
          </a:p>
          <a:p>
            <a:pPr marL="0" indent="0">
              <a:buNone/>
            </a:pPr>
            <a:endParaRPr lang="zh-CN" altLang="zh-CN" sz="2800" dirty="0"/>
          </a:p>
          <a:p>
            <a:pPr marL="0" indent="0">
              <a:buNone/>
            </a:pPr>
            <a:endParaRPr lang="zh-CN" altLang="en-US" dirty="0"/>
          </a:p>
        </p:txBody>
      </p:sp>
    </p:spTree>
    <p:extLst>
      <p:ext uri="{BB962C8B-B14F-4D97-AF65-F5344CB8AC3E}">
        <p14:creationId xmlns:p14="http://schemas.microsoft.com/office/powerpoint/2010/main" val="1249968528"/>
      </p:ext>
    </p:extLst>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2160591"/>
          </a:xfrm>
        </p:spPr>
        <p:txBody>
          <a:bodyPr/>
          <a:lstStyle/>
          <a:p>
            <a:r>
              <a:rPr lang="en-US" altLang="zh-CN" dirty="0" err="1">
                <a:solidFill>
                  <a:schemeClr val="accent2"/>
                </a:solidFill>
              </a:rPr>
              <a:t>java.lang.ClassNotFoundException</a:t>
            </a:r>
            <a:r>
              <a:rPr lang="en-US" altLang="zh-CN" dirty="0">
                <a:solidFill>
                  <a:schemeClr val="accent2"/>
                </a:solidFill>
              </a:rPr>
              <a:t>:</a:t>
            </a:r>
            <a:r>
              <a:rPr lang="en-US" altLang="zh-CN" u="sng" dirty="0"/>
              <a:t> </a:t>
            </a:r>
            <a:r>
              <a:rPr lang="en-US" altLang="zh-CN" dirty="0" err="1" smtClean="0"/>
              <a:t>com.mysql.jdbc.Driver</a:t>
            </a:r>
            <a:endParaRPr lang="en-US" altLang="zh-CN" dirty="0" smtClean="0"/>
          </a:p>
          <a:p>
            <a:pPr marL="0" indent="0">
              <a:buNone/>
            </a:pPr>
            <a:r>
              <a:rPr lang="zh-CN" altLang="en-US" dirty="0" smtClean="0"/>
              <a:t>通常这个问题是因为未导包，或者是写错了字符串</a:t>
            </a:r>
            <a:endParaRPr lang="zh-CN" altLang="en-US" dirty="0"/>
          </a:p>
        </p:txBody>
      </p:sp>
    </p:spTree>
    <p:extLst>
      <p:ext uri="{BB962C8B-B14F-4D97-AF65-F5344CB8AC3E}">
        <p14:creationId xmlns:p14="http://schemas.microsoft.com/office/powerpoint/2010/main" val="1373844031"/>
      </p:ext>
    </p:extLst>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t>步骤二：提供</a:t>
            </a:r>
            <a:r>
              <a:rPr lang="en-US" altLang="zh-CN" dirty="0"/>
              <a:t>JDBC</a:t>
            </a:r>
            <a:r>
              <a:rPr lang="zh-CN" altLang="en-US" dirty="0"/>
              <a:t>的</a:t>
            </a:r>
            <a:r>
              <a:rPr lang="en-US" altLang="zh-CN" dirty="0"/>
              <a:t>URL</a:t>
            </a:r>
            <a:endParaRPr lang="zh-CN" altLang="en-US" dirty="0"/>
          </a:p>
        </p:txBody>
      </p:sp>
      <p:sp>
        <p:nvSpPr>
          <p:cNvPr id="4" name="矩形 3"/>
          <p:cNvSpPr/>
          <p:nvPr/>
        </p:nvSpPr>
        <p:spPr>
          <a:xfrm>
            <a:off x="-47009" y="909769"/>
            <a:ext cx="9144000" cy="1126462"/>
          </a:xfrm>
          <a:prstGeom prst="rect">
            <a:avLst/>
          </a:prstGeom>
          <a:solidFill>
            <a:schemeClr val="tx1"/>
          </a:solidFill>
        </p:spPr>
        <p:txBody>
          <a:bodyPr wrap="square">
            <a:spAutoFit/>
          </a:bodyPr>
          <a:lstStyle/>
          <a:p>
            <a:pPr eaLnBrk="0" hangingPunct="0">
              <a:lnSpc>
                <a:spcPct val="140000"/>
              </a:lnSpc>
              <a:buFont typeface="Arial" charset="0"/>
              <a:buNone/>
            </a:pPr>
            <a:r>
              <a:rPr lang="zh-CN" altLang="zh-CN" sz="2400" b="1" dirty="0">
                <a:solidFill>
                  <a:schemeClr val="bg1"/>
                </a:solidFill>
                <a:latin typeface="宋体" pitchFamily="2" charset="-122"/>
                <a:ea typeface="宋体" pitchFamily="2" charset="-122"/>
              </a:rPr>
              <a:t>连接</a:t>
            </a:r>
            <a:r>
              <a:rPr lang="en-US" altLang="zh-CN" sz="2400" b="1" dirty="0">
                <a:solidFill>
                  <a:schemeClr val="bg1"/>
                </a:solidFill>
                <a:latin typeface="宋体" pitchFamily="2" charset="-122"/>
                <a:ea typeface="宋体" pitchFamily="2" charset="-122"/>
              </a:rPr>
              <a:t>URL</a:t>
            </a:r>
            <a:r>
              <a:rPr lang="zh-CN" altLang="zh-CN" sz="2400" b="1" dirty="0">
                <a:solidFill>
                  <a:schemeClr val="bg1"/>
                </a:solidFill>
                <a:latin typeface="宋体" pitchFamily="2" charset="-122"/>
                <a:ea typeface="宋体" pitchFamily="2" charset="-122"/>
              </a:rPr>
              <a:t>定义了连接数据库时的协议、子协议、数据源标识</a:t>
            </a:r>
            <a:r>
              <a:rPr lang="zh-CN" altLang="zh-CN" sz="2400" b="1" dirty="0" smtClean="0">
                <a:solidFill>
                  <a:schemeClr val="bg1"/>
                </a:solidFill>
                <a:latin typeface="宋体" pitchFamily="2" charset="-122"/>
                <a:ea typeface="宋体" pitchFamily="2" charset="-122"/>
              </a:rPr>
              <a:t>。</a:t>
            </a:r>
            <a:endParaRPr lang="en-US" altLang="zh-CN" sz="2400" b="1" dirty="0" smtClean="0">
              <a:solidFill>
                <a:schemeClr val="bg1"/>
              </a:solidFill>
              <a:latin typeface="宋体" pitchFamily="2" charset="-122"/>
              <a:ea typeface="宋体" pitchFamily="2" charset="-122"/>
            </a:endParaRPr>
          </a:p>
          <a:p>
            <a:pPr eaLnBrk="0" hangingPunct="0">
              <a:lnSpc>
                <a:spcPct val="140000"/>
              </a:lnSpc>
              <a:buFont typeface="Arial" charset="0"/>
              <a:buNone/>
            </a:pPr>
            <a:r>
              <a:rPr lang="en-US" altLang="zh-CN" sz="2400" dirty="0" smtClean="0">
                <a:solidFill>
                  <a:schemeClr val="bg1"/>
                </a:solidFill>
                <a:latin typeface="+mn-ea"/>
              </a:rPr>
              <a:t>【</a:t>
            </a:r>
            <a:r>
              <a:rPr lang="zh-CN" altLang="en-US" sz="2400" dirty="0" smtClean="0">
                <a:solidFill>
                  <a:schemeClr val="bg1"/>
                </a:solidFill>
                <a:latin typeface="+mn-ea"/>
              </a:rPr>
              <a:t>格式</a:t>
            </a:r>
            <a:r>
              <a:rPr lang="en-US" altLang="zh-CN" sz="2400" dirty="0" smtClean="0">
                <a:solidFill>
                  <a:schemeClr val="bg1"/>
                </a:solidFill>
                <a:latin typeface="+mn-ea"/>
              </a:rPr>
              <a:t>】</a:t>
            </a:r>
            <a:r>
              <a:rPr lang="en-US" altLang="zh-CN" sz="2400" dirty="0" err="1">
                <a:solidFill>
                  <a:srgbClr val="FFFF00"/>
                </a:solidFill>
                <a:latin typeface="+mn-ea"/>
              </a:rPr>
              <a:t>jdbc:mysql</a:t>
            </a:r>
            <a:r>
              <a:rPr lang="en-US" altLang="zh-CN" sz="2400" dirty="0">
                <a:solidFill>
                  <a:srgbClr val="FFFF00"/>
                </a:solidFill>
                <a:latin typeface="+mn-ea"/>
              </a:rPr>
              <a:t>://</a:t>
            </a:r>
            <a:r>
              <a:rPr lang="zh-CN" altLang="en-US" sz="2400" dirty="0">
                <a:solidFill>
                  <a:srgbClr val="FFFF00"/>
                </a:solidFill>
                <a:latin typeface="+mn-ea"/>
              </a:rPr>
              <a:t>主机名</a:t>
            </a:r>
            <a:r>
              <a:rPr lang="en-US" altLang="zh-CN" sz="2400" dirty="0">
                <a:solidFill>
                  <a:srgbClr val="FFFF00"/>
                </a:solidFill>
                <a:latin typeface="+mn-ea"/>
              </a:rPr>
              <a:t>:</a:t>
            </a:r>
            <a:r>
              <a:rPr lang="zh-CN" altLang="en-US" sz="2400" dirty="0">
                <a:solidFill>
                  <a:srgbClr val="FFFF00"/>
                </a:solidFill>
                <a:latin typeface="+mn-ea"/>
              </a:rPr>
              <a:t>端口号</a:t>
            </a:r>
            <a:r>
              <a:rPr lang="en-US" altLang="zh-CN" sz="2400" dirty="0">
                <a:solidFill>
                  <a:srgbClr val="FFFF00"/>
                </a:solidFill>
                <a:latin typeface="+mn-ea"/>
              </a:rPr>
              <a:t>/</a:t>
            </a:r>
            <a:r>
              <a:rPr lang="zh-CN" altLang="en-US" sz="2400" dirty="0">
                <a:solidFill>
                  <a:srgbClr val="FFFF00"/>
                </a:solidFill>
                <a:latin typeface="+mn-ea"/>
              </a:rPr>
              <a:t>数据库名</a:t>
            </a:r>
            <a:endParaRPr lang="zh-CN" altLang="en-US" sz="2400" dirty="0">
              <a:solidFill>
                <a:srgbClr val="FFFF00"/>
              </a:solidFill>
            </a:endParaRPr>
          </a:p>
        </p:txBody>
      </p:sp>
      <p:sp>
        <p:nvSpPr>
          <p:cNvPr id="9" name="矩形标注 8"/>
          <p:cNvSpPr/>
          <p:nvPr/>
        </p:nvSpPr>
        <p:spPr>
          <a:xfrm>
            <a:off x="611560" y="4335648"/>
            <a:ext cx="7704856" cy="2160591"/>
          </a:xfrm>
          <a:prstGeom prst="wedgeRectCallout">
            <a:avLst>
              <a:gd name="adj1" fmla="val 6469"/>
              <a:gd name="adj2" fmla="val -156892"/>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eaLnBrk="0" hangingPunct="0">
              <a:lnSpc>
                <a:spcPct val="140000"/>
              </a:lnSpc>
            </a:pPr>
            <a:r>
              <a:rPr lang="zh-CN" altLang="zh-CN" sz="2400" b="1" dirty="0">
                <a:solidFill>
                  <a:schemeClr val="bg1"/>
                </a:solidFill>
                <a:latin typeface="宋体" pitchFamily="2" charset="-122"/>
                <a:ea typeface="宋体" pitchFamily="2" charset="-122"/>
              </a:rPr>
              <a:t>数据源标识：标记找到数据库来源的地址与连接端口</a:t>
            </a:r>
            <a:r>
              <a:rPr lang="en-US" altLang="zh-CN" sz="2400" b="1" dirty="0">
                <a:solidFill>
                  <a:schemeClr val="bg1"/>
                </a:solidFill>
                <a:latin typeface="宋体" pitchFamily="2" charset="-122"/>
                <a:ea typeface="宋体" pitchFamily="2" charset="-122"/>
              </a:rPr>
              <a:t>  </a:t>
            </a:r>
          </a:p>
          <a:p>
            <a:pPr marL="342900" indent="-342900" eaLnBrk="0" hangingPunct="0">
              <a:lnSpc>
                <a:spcPct val="140000"/>
              </a:lnSpc>
              <a:buFont typeface="Arial" panose="020B0604020202020204" pitchFamily="34" charset="0"/>
              <a:buChar char="•"/>
            </a:pPr>
            <a:r>
              <a:rPr lang="zh-CN" altLang="en-US" sz="2400" b="1" dirty="0">
                <a:solidFill>
                  <a:schemeClr val="bg1"/>
                </a:solidFill>
                <a:latin typeface="宋体" pitchFamily="2" charset="-122"/>
                <a:ea typeface="宋体" pitchFamily="2" charset="-122"/>
              </a:rPr>
              <a:t>主机名：主机的</a:t>
            </a:r>
            <a:r>
              <a:rPr lang="en-US" altLang="zh-CN" sz="2400" b="1" dirty="0">
                <a:solidFill>
                  <a:schemeClr val="bg1"/>
                </a:solidFill>
                <a:latin typeface="宋体" pitchFamily="2" charset="-122"/>
                <a:ea typeface="宋体" pitchFamily="2" charset="-122"/>
              </a:rPr>
              <a:t>IP(localhost</a:t>
            </a:r>
            <a:r>
              <a:rPr lang="zh-CN" altLang="en-US" sz="2400" b="1" dirty="0">
                <a:solidFill>
                  <a:schemeClr val="bg1"/>
                </a:solidFill>
                <a:latin typeface="宋体" pitchFamily="2" charset="-122"/>
                <a:ea typeface="宋体" pitchFamily="2" charset="-122"/>
              </a:rPr>
              <a:t>或</a:t>
            </a:r>
            <a:r>
              <a:rPr lang="en-US" altLang="zh-CN" sz="2400" b="1" dirty="0">
                <a:solidFill>
                  <a:schemeClr val="bg1"/>
                </a:solidFill>
                <a:latin typeface="宋体" pitchFamily="2" charset="-122"/>
                <a:ea typeface="宋体" pitchFamily="2" charset="-122"/>
              </a:rPr>
              <a:t>127.0.0.1)</a:t>
            </a:r>
          </a:p>
          <a:p>
            <a:pPr marL="342900" indent="-342900" eaLnBrk="0" hangingPunct="0">
              <a:lnSpc>
                <a:spcPct val="140000"/>
              </a:lnSpc>
              <a:buFont typeface="Arial" panose="020B0604020202020204" pitchFamily="34" charset="0"/>
              <a:buChar char="•"/>
            </a:pPr>
            <a:r>
              <a:rPr lang="zh-CN" altLang="en-US" sz="2400" b="1" dirty="0">
                <a:solidFill>
                  <a:schemeClr val="bg1"/>
                </a:solidFill>
                <a:latin typeface="宋体" pitchFamily="2" charset="-122"/>
                <a:ea typeface="宋体" pitchFamily="2" charset="-122"/>
              </a:rPr>
              <a:t>端口号：</a:t>
            </a:r>
            <a:r>
              <a:rPr lang="en-US" altLang="zh-CN" sz="2400" b="1" dirty="0">
                <a:solidFill>
                  <a:schemeClr val="bg1"/>
                </a:solidFill>
                <a:latin typeface="宋体" pitchFamily="2" charset="-122"/>
                <a:ea typeface="宋体" pitchFamily="2" charset="-122"/>
              </a:rPr>
              <a:t>3306(MySQL</a:t>
            </a:r>
            <a:r>
              <a:rPr lang="zh-CN" altLang="en-US" sz="2400" b="1" dirty="0">
                <a:solidFill>
                  <a:schemeClr val="bg1"/>
                </a:solidFill>
                <a:latin typeface="宋体" pitchFamily="2" charset="-122"/>
                <a:ea typeface="宋体" pitchFamily="2" charset="-122"/>
              </a:rPr>
              <a:t>的默认值</a:t>
            </a:r>
            <a:r>
              <a:rPr lang="en-US" altLang="zh-CN" sz="2400" b="1" dirty="0">
                <a:solidFill>
                  <a:schemeClr val="bg1"/>
                </a:solidFill>
                <a:latin typeface="宋体" pitchFamily="2" charset="-122"/>
                <a:ea typeface="宋体" pitchFamily="2" charset="-122"/>
              </a:rPr>
              <a:t>)</a:t>
            </a:r>
          </a:p>
          <a:p>
            <a:pPr marL="342900" indent="-342900" eaLnBrk="0" hangingPunct="0">
              <a:lnSpc>
                <a:spcPct val="140000"/>
              </a:lnSpc>
              <a:buFont typeface="Arial" panose="020B0604020202020204" pitchFamily="34" charset="0"/>
              <a:buChar char="•"/>
            </a:pPr>
            <a:r>
              <a:rPr lang="zh-CN" altLang="en-US" sz="2400" b="1" dirty="0">
                <a:solidFill>
                  <a:schemeClr val="bg1"/>
                </a:solidFill>
                <a:latin typeface="宋体" pitchFamily="2" charset="-122"/>
                <a:ea typeface="宋体" pitchFamily="2" charset="-122"/>
              </a:rPr>
              <a:t>数据库名：需要连接的数据库名称</a:t>
            </a:r>
            <a:endParaRPr lang="en-US" altLang="zh-CN" sz="2400" b="1" dirty="0">
              <a:solidFill>
                <a:schemeClr val="bg1"/>
              </a:solidFill>
              <a:latin typeface="宋体" pitchFamily="2" charset="-122"/>
              <a:ea typeface="宋体" pitchFamily="2" charset="-122"/>
            </a:endParaRPr>
          </a:p>
        </p:txBody>
      </p:sp>
      <p:sp>
        <p:nvSpPr>
          <p:cNvPr id="8" name="矩形标注 7"/>
          <p:cNvSpPr/>
          <p:nvPr/>
        </p:nvSpPr>
        <p:spPr>
          <a:xfrm>
            <a:off x="3851920" y="3047728"/>
            <a:ext cx="4752528" cy="1049133"/>
          </a:xfrm>
          <a:prstGeom prst="wedgeRectCallout">
            <a:avLst>
              <a:gd name="adj1" fmla="val -76163"/>
              <a:gd name="adj2" fmla="val -149653"/>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algn="just" eaLnBrk="0" hangingPunct="0">
              <a:lnSpc>
                <a:spcPct val="140000"/>
              </a:lnSpc>
            </a:pPr>
            <a:r>
              <a:rPr lang="zh-CN" altLang="zh-CN" sz="2400" b="1" dirty="0">
                <a:solidFill>
                  <a:schemeClr val="bg1"/>
                </a:solidFill>
                <a:latin typeface="宋体" pitchFamily="2" charset="-122"/>
                <a:ea typeface="宋体" pitchFamily="2" charset="-122"/>
              </a:rPr>
              <a:t>子协议：是桥连接的驱动程序或是数据库管理系统名称</a:t>
            </a:r>
            <a:endParaRPr lang="zh-CN" altLang="en-US" sz="2400" b="1" dirty="0">
              <a:solidFill>
                <a:schemeClr val="bg1"/>
              </a:solidFill>
              <a:latin typeface="宋体" pitchFamily="2" charset="-122"/>
              <a:ea typeface="宋体" pitchFamily="2" charset="-122"/>
            </a:endParaRPr>
          </a:p>
        </p:txBody>
      </p:sp>
      <p:sp>
        <p:nvSpPr>
          <p:cNvPr id="7" name="矩形标注 6"/>
          <p:cNvSpPr/>
          <p:nvPr/>
        </p:nvSpPr>
        <p:spPr>
          <a:xfrm>
            <a:off x="0" y="2276872"/>
            <a:ext cx="4752528" cy="532069"/>
          </a:xfrm>
          <a:prstGeom prst="wedgeRectCallout">
            <a:avLst>
              <a:gd name="adj1" fmla="val -14019"/>
              <a:gd name="adj2" fmla="val -109432"/>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algn="just" eaLnBrk="0" hangingPunct="0">
              <a:lnSpc>
                <a:spcPct val="140000"/>
              </a:lnSpc>
            </a:pPr>
            <a:r>
              <a:rPr lang="zh-CN" altLang="zh-CN" sz="2400" b="1" dirty="0">
                <a:solidFill>
                  <a:schemeClr val="bg1"/>
                </a:solidFill>
                <a:latin typeface="宋体" pitchFamily="2" charset="-122"/>
                <a:ea typeface="宋体" pitchFamily="2" charset="-122"/>
              </a:rPr>
              <a:t>协议：在</a:t>
            </a:r>
            <a:r>
              <a:rPr lang="en-US" altLang="zh-CN" sz="2400" b="1" dirty="0">
                <a:solidFill>
                  <a:schemeClr val="bg1"/>
                </a:solidFill>
                <a:latin typeface="宋体" pitchFamily="2" charset="-122"/>
                <a:ea typeface="宋体" pitchFamily="2" charset="-122"/>
              </a:rPr>
              <a:t>JDBC</a:t>
            </a:r>
            <a:r>
              <a:rPr lang="zh-CN" altLang="zh-CN" sz="2400" b="1" dirty="0">
                <a:solidFill>
                  <a:schemeClr val="bg1"/>
                </a:solidFill>
                <a:latin typeface="宋体" pitchFamily="2" charset="-122"/>
                <a:ea typeface="宋体" pitchFamily="2" charset="-122"/>
              </a:rPr>
              <a:t>中总是以</a:t>
            </a:r>
            <a:r>
              <a:rPr lang="en-US" altLang="zh-CN" sz="2400" b="1" dirty="0" err="1">
                <a:solidFill>
                  <a:schemeClr val="bg1"/>
                </a:solidFill>
                <a:latin typeface="宋体" pitchFamily="2" charset="-122"/>
                <a:ea typeface="宋体" pitchFamily="2" charset="-122"/>
              </a:rPr>
              <a:t>jdbc</a:t>
            </a:r>
            <a:r>
              <a:rPr lang="zh-CN" altLang="zh-CN" sz="2400" b="1" dirty="0">
                <a:solidFill>
                  <a:schemeClr val="bg1"/>
                </a:solidFill>
                <a:latin typeface="宋体" pitchFamily="2" charset="-122"/>
                <a:ea typeface="宋体" pitchFamily="2" charset="-122"/>
              </a:rPr>
              <a:t>开始</a:t>
            </a:r>
            <a:r>
              <a:rPr lang="en-US" altLang="zh-CN" sz="2400" b="1" dirty="0">
                <a:solidFill>
                  <a:schemeClr val="bg1"/>
                </a:solidFill>
                <a:latin typeface="宋体" pitchFamily="2" charset="-122"/>
                <a:ea typeface="宋体" pitchFamily="2" charset="-122"/>
              </a:rPr>
              <a:t> </a:t>
            </a:r>
            <a:endParaRPr lang="zh-CN" altLang="en-US" sz="2400" b="1" dirty="0">
              <a:solidFill>
                <a:schemeClr val="bg1"/>
              </a:solidFill>
              <a:latin typeface="宋体" pitchFamily="2" charset="-122"/>
              <a:ea typeface="宋体" pitchFamily="2" charset="-122"/>
            </a:endParaRPr>
          </a:p>
        </p:txBody>
      </p:sp>
    </p:spTree>
    <p:extLst>
      <p:ext uri="{BB962C8B-B14F-4D97-AF65-F5344CB8AC3E}">
        <p14:creationId xmlns:p14="http://schemas.microsoft.com/office/powerpoint/2010/main" val="32506287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P spid="7" grpId="0" animBg="1"/>
      <p:bldP spid="7"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889670"/>
            <a:ext cx="9144000" cy="2677656"/>
          </a:xfrm>
          <a:solidFill>
            <a:schemeClr val="tx1"/>
          </a:solidFill>
        </p:spPr>
        <p:txBody>
          <a:bodyPr wrap="square">
            <a:spAutoFit/>
          </a:bodyPr>
          <a:lstStyle/>
          <a:p>
            <a:pPr>
              <a:lnSpc>
                <a:spcPct val="140000"/>
              </a:lnSpc>
              <a:spcBef>
                <a:spcPct val="0"/>
              </a:spcBef>
              <a:buNone/>
            </a:pPr>
            <a:r>
              <a:rPr lang="en-US" altLang="zh-CN" sz="2400" dirty="0" smtClean="0">
                <a:solidFill>
                  <a:schemeClr val="bg1"/>
                </a:solidFill>
                <a:latin typeface="宋体" pitchFamily="2" charset="-122"/>
                <a:ea typeface="宋体" pitchFamily="2" charset="-122"/>
              </a:rPr>
              <a:t>String </a:t>
            </a:r>
            <a:r>
              <a:rPr lang="en-US" altLang="zh-CN" sz="2400" dirty="0" err="1" smtClean="0">
                <a:solidFill>
                  <a:schemeClr val="bg1"/>
                </a:solidFill>
                <a:latin typeface="宋体" pitchFamily="2" charset="-122"/>
                <a:ea typeface="宋体" pitchFamily="2" charset="-122"/>
              </a:rPr>
              <a:t>url</a:t>
            </a:r>
            <a:r>
              <a:rPr lang="en-US" altLang="zh-CN" sz="2400" dirty="0" smtClean="0">
                <a:solidFill>
                  <a:schemeClr val="bg1"/>
                </a:solidFill>
                <a:latin typeface="宋体" pitchFamily="2" charset="-122"/>
                <a:ea typeface="宋体" pitchFamily="2" charset="-122"/>
              </a:rPr>
              <a:t> =</a:t>
            </a:r>
            <a:r>
              <a:rPr lang="en-US" altLang="zh-CN" sz="2400" dirty="0" err="1" smtClean="0">
                <a:solidFill>
                  <a:schemeClr val="bg1"/>
                </a:solidFill>
                <a:latin typeface="宋体" pitchFamily="2" charset="-122"/>
                <a:ea typeface="宋体" pitchFamily="2" charset="-122"/>
              </a:rPr>
              <a:t>jdbc:mysql</a:t>
            </a:r>
            <a:r>
              <a:rPr lang="en-US" altLang="zh-CN" sz="2400" dirty="0">
                <a:solidFill>
                  <a:schemeClr val="bg1"/>
                </a:solidFill>
                <a:latin typeface="宋体" pitchFamily="2" charset="-122"/>
                <a:ea typeface="宋体" pitchFamily="2" charset="-122"/>
              </a:rPr>
              <a:t>://</a:t>
            </a:r>
            <a:r>
              <a:rPr lang="zh-CN" altLang="en-US" sz="2400" dirty="0">
                <a:solidFill>
                  <a:schemeClr val="bg1"/>
                </a:solidFill>
                <a:latin typeface="宋体" pitchFamily="2" charset="-122"/>
                <a:ea typeface="宋体" pitchFamily="2" charset="-122"/>
              </a:rPr>
              <a:t>主机名</a:t>
            </a:r>
            <a:r>
              <a:rPr lang="en-US" altLang="zh-CN" sz="2400" dirty="0">
                <a:solidFill>
                  <a:schemeClr val="bg1"/>
                </a:solidFill>
                <a:latin typeface="宋体" pitchFamily="2" charset="-122"/>
                <a:ea typeface="宋体" pitchFamily="2" charset="-122"/>
              </a:rPr>
              <a:t>:</a:t>
            </a:r>
            <a:r>
              <a:rPr lang="zh-CN" altLang="en-US" sz="2400" dirty="0">
                <a:solidFill>
                  <a:schemeClr val="bg1"/>
                </a:solidFill>
                <a:latin typeface="宋体" pitchFamily="2" charset="-122"/>
                <a:ea typeface="宋体" pitchFamily="2" charset="-122"/>
              </a:rPr>
              <a:t>端口号</a:t>
            </a:r>
            <a:r>
              <a:rPr lang="en-US" altLang="zh-CN" sz="2400" dirty="0">
                <a:solidFill>
                  <a:schemeClr val="bg1"/>
                </a:solidFill>
                <a:latin typeface="宋体" pitchFamily="2" charset="-122"/>
                <a:ea typeface="宋体" pitchFamily="2" charset="-122"/>
              </a:rPr>
              <a:t>/</a:t>
            </a:r>
            <a:r>
              <a:rPr lang="zh-CN" altLang="en-US" sz="2400" dirty="0">
                <a:solidFill>
                  <a:schemeClr val="bg1"/>
                </a:solidFill>
                <a:latin typeface="宋体" pitchFamily="2" charset="-122"/>
                <a:ea typeface="宋体" pitchFamily="2" charset="-122"/>
              </a:rPr>
              <a:t>数据库名</a:t>
            </a:r>
            <a:endParaRPr lang="en-US" altLang="zh-CN" sz="2400" dirty="0">
              <a:solidFill>
                <a:schemeClr val="bg1"/>
              </a:solidFill>
              <a:latin typeface="宋体" pitchFamily="2" charset="-122"/>
              <a:ea typeface="宋体" pitchFamily="2" charset="-122"/>
            </a:endParaRPr>
          </a:p>
          <a:p>
            <a:pPr>
              <a:lnSpc>
                <a:spcPct val="140000"/>
              </a:lnSpc>
              <a:spcBef>
                <a:spcPct val="0"/>
              </a:spcBef>
              <a:buNone/>
            </a:pPr>
            <a:r>
              <a:rPr lang="zh-CN" altLang="en-US" sz="2400" dirty="0">
                <a:solidFill>
                  <a:schemeClr val="bg1"/>
                </a:solidFill>
                <a:latin typeface="宋体" pitchFamily="2" charset="-122"/>
                <a:ea typeface="宋体" pitchFamily="2" charset="-122"/>
              </a:rPr>
              <a:t>         </a:t>
            </a:r>
            <a:r>
              <a:rPr lang="zh-CN" altLang="en-US" sz="2400" dirty="0" smtClean="0">
                <a:solidFill>
                  <a:schemeClr val="bg1"/>
                </a:solidFill>
                <a:latin typeface="宋体" pitchFamily="2" charset="-122"/>
                <a:ea typeface="宋体" pitchFamily="2" charset="-122"/>
              </a:rPr>
              <a:t>   </a:t>
            </a:r>
            <a:r>
              <a:rPr lang="en-US" altLang="zh-CN" sz="2400" dirty="0" smtClean="0">
                <a:solidFill>
                  <a:schemeClr val="bg1"/>
                </a:solidFill>
                <a:latin typeface="宋体" pitchFamily="2" charset="-122"/>
                <a:ea typeface="宋体" pitchFamily="2" charset="-122"/>
              </a:rPr>
              <a:t>?</a:t>
            </a:r>
            <a:r>
              <a:rPr lang="en-US" altLang="zh-CN" sz="2400" dirty="0">
                <a:solidFill>
                  <a:schemeClr val="bg1"/>
                </a:solidFill>
                <a:latin typeface="宋体" pitchFamily="2" charset="-122"/>
                <a:ea typeface="宋体" pitchFamily="2" charset="-122"/>
              </a:rPr>
              <a:t>user="***"</a:t>
            </a:r>
          </a:p>
          <a:p>
            <a:pPr>
              <a:lnSpc>
                <a:spcPct val="140000"/>
              </a:lnSpc>
              <a:spcBef>
                <a:spcPct val="0"/>
              </a:spcBef>
              <a:buNone/>
            </a:pPr>
            <a:r>
              <a:rPr lang="en-US" altLang="zh-CN" sz="2400" dirty="0">
                <a:solidFill>
                  <a:schemeClr val="bg1"/>
                </a:solidFill>
                <a:latin typeface="宋体" pitchFamily="2" charset="-122"/>
                <a:ea typeface="宋体" pitchFamily="2" charset="-122"/>
              </a:rPr>
              <a:t>         </a:t>
            </a:r>
            <a:r>
              <a:rPr lang="en-US" altLang="zh-CN" sz="2400" dirty="0" smtClean="0">
                <a:solidFill>
                  <a:schemeClr val="bg1"/>
                </a:solidFill>
                <a:latin typeface="宋体" pitchFamily="2" charset="-122"/>
                <a:ea typeface="宋体" pitchFamily="2" charset="-122"/>
              </a:rPr>
              <a:t>   &amp;</a:t>
            </a:r>
            <a:r>
              <a:rPr lang="en-US" altLang="zh-CN" sz="2400" dirty="0">
                <a:solidFill>
                  <a:schemeClr val="bg1"/>
                </a:solidFill>
                <a:latin typeface="宋体" pitchFamily="2" charset="-122"/>
                <a:ea typeface="宋体" pitchFamily="2" charset="-122"/>
              </a:rPr>
              <a:t>password="***"</a:t>
            </a:r>
          </a:p>
          <a:p>
            <a:pPr>
              <a:lnSpc>
                <a:spcPct val="140000"/>
              </a:lnSpc>
              <a:spcBef>
                <a:spcPct val="0"/>
              </a:spcBef>
              <a:buNone/>
            </a:pPr>
            <a:r>
              <a:rPr lang="en-US" altLang="zh-CN" sz="2400" dirty="0">
                <a:solidFill>
                  <a:schemeClr val="bg1"/>
                </a:solidFill>
                <a:latin typeface="宋体" pitchFamily="2" charset="-122"/>
                <a:ea typeface="宋体" pitchFamily="2" charset="-122"/>
              </a:rPr>
              <a:t>         </a:t>
            </a:r>
            <a:r>
              <a:rPr lang="en-US" altLang="zh-CN" sz="2400" dirty="0" smtClean="0">
                <a:solidFill>
                  <a:schemeClr val="bg1"/>
                </a:solidFill>
                <a:latin typeface="宋体" pitchFamily="2" charset="-122"/>
                <a:ea typeface="宋体" pitchFamily="2" charset="-122"/>
              </a:rPr>
              <a:t>   &amp;</a:t>
            </a:r>
            <a:r>
              <a:rPr lang="en-US" altLang="zh-CN" sz="2400" dirty="0" err="1">
                <a:solidFill>
                  <a:schemeClr val="bg1"/>
                </a:solidFill>
                <a:latin typeface="宋体" pitchFamily="2" charset="-122"/>
                <a:ea typeface="宋体" pitchFamily="2" charset="-122"/>
              </a:rPr>
              <a:t>useUnicode</a:t>
            </a:r>
            <a:r>
              <a:rPr lang="en-US" altLang="zh-CN" sz="2400" dirty="0">
                <a:solidFill>
                  <a:schemeClr val="bg1"/>
                </a:solidFill>
                <a:latin typeface="宋体" pitchFamily="2" charset="-122"/>
                <a:ea typeface="宋体" pitchFamily="2" charset="-122"/>
              </a:rPr>
              <a:t>=true</a:t>
            </a:r>
          </a:p>
          <a:p>
            <a:pPr>
              <a:lnSpc>
                <a:spcPct val="140000"/>
              </a:lnSpc>
              <a:spcBef>
                <a:spcPct val="0"/>
              </a:spcBef>
              <a:buNone/>
            </a:pPr>
            <a:r>
              <a:rPr lang="en-US" altLang="zh-CN" sz="2400" dirty="0">
                <a:solidFill>
                  <a:schemeClr val="bg1"/>
                </a:solidFill>
                <a:latin typeface="宋体" pitchFamily="2" charset="-122"/>
                <a:ea typeface="宋体" pitchFamily="2" charset="-122"/>
              </a:rPr>
              <a:t>         </a:t>
            </a:r>
            <a:r>
              <a:rPr lang="en-US" altLang="zh-CN" sz="2400" dirty="0" smtClean="0">
                <a:solidFill>
                  <a:schemeClr val="bg1"/>
                </a:solidFill>
                <a:latin typeface="宋体" pitchFamily="2" charset="-122"/>
                <a:ea typeface="宋体" pitchFamily="2" charset="-122"/>
              </a:rPr>
              <a:t>   &amp;</a:t>
            </a:r>
            <a:r>
              <a:rPr lang="en-US" altLang="zh-CN" sz="2400" dirty="0" err="1">
                <a:solidFill>
                  <a:schemeClr val="bg1"/>
                </a:solidFill>
                <a:latin typeface="宋体" pitchFamily="2" charset="-122"/>
                <a:ea typeface="宋体" pitchFamily="2" charset="-122"/>
              </a:rPr>
              <a:t>characterEncoding</a:t>
            </a:r>
            <a:r>
              <a:rPr lang="en-US" altLang="zh-CN" sz="2400" dirty="0">
                <a:solidFill>
                  <a:schemeClr val="bg1"/>
                </a:solidFill>
                <a:latin typeface="宋体" pitchFamily="2" charset="-122"/>
                <a:ea typeface="宋体" pitchFamily="2" charset="-122"/>
              </a:rPr>
              <a:t>=UTF8</a:t>
            </a:r>
          </a:p>
        </p:txBody>
      </p:sp>
      <p:sp>
        <p:nvSpPr>
          <p:cNvPr id="4" name="矩形 3"/>
          <p:cNvSpPr/>
          <p:nvPr/>
        </p:nvSpPr>
        <p:spPr>
          <a:xfrm>
            <a:off x="0" y="3573016"/>
            <a:ext cx="9144000" cy="1938992"/>
          </a:xfrm>
          <a:prstGeom prst="rect">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eaLnBrk="0" hangingPunct="0">
              <a:buFont typeface="Arial" charset="0"/>
              <a:buNone/>
            </a:pPr>
            <a:r>
              <a:rPr lang="zh-CN" altLang="en-US" sz="2400" b="1" dirty="0">
                <a:solidFill>
                  <a:schemeClr val="bg1"/>
                </a:solidFill>
                <a:latin typeface="宋体" pitchFamily="2" charset="-122"/>
                <a:ea typeface="宋体" pitchFamily="2" charset="-122"/>
              </a:rPr>
              <a:t>说明：</a:t>
            </a:r>
            <a:endParaRPr lang="en-US" altLang="zh-CN" sz="2400" b="1" dirty="0">
              <a:solidFill>
                <a:schemeClr val="bg1"/>
              </a:solidFill>
              <a:latin typeface="宋体" pitchFamily="2" charset="-122"/>
              <a:ea typeface="宋体" pitchFamily="2" charset="-122"/>
            </a:endParaRPr>
          </a:p>
          <a:p>
            <a:pPr eaLnBrk="0" hangingPunct="0">
              <a:buFont typeface="Arial" charset="0"/>
              <a:buNone/>
            </a:pPr>
            <a:r>
              <a:rPr lang="en-US" altLang="zh-CN" sz="2400" b="1" dirty="0" smtClean="0">
                <a:solidFill>
                  <a:schemeClr val="bg1"/>
                </a:solidFill>
                <a:latin typeface="宋体" pitchFamily="2" charset="-122"/>
                <a:ea typeface="宋体" pitchFamily="2" charset="-122"/>
              </a:rPr>
              <a:t>user</a:t>
            </a:r>
            <a:r>
              <a:rPr lang="zh-CN" altLang="en-US" sz="2400" b="1" dirty="0">
                <a:solidFill>
                  <a:schemeClr val="bg1"/>
                </a:solidFill>
                <a:latin typeface="宋体" pitchFamily="2" charset="-122"/>
                <a:ea typeface="宋体" pitchFamily="2" charset="-122"/>
              </a:rPr>
              <a:t>：数据库登录用户名</a:t>
            </a:r>
            <a:endParaRPr lang="en-US" altLang="zh-CN" sz="2400" b="1" dirty="0">
              <a:solidFill>
                <a:schemeClr val="bg1"/>
              </a:solidFill>
              <a:latin typeface="宋体" pitchFamily="2" charset="-122"/>
              <a:ea typeface="宋体" pitchFamily="2" charset="-122"/>
            </a:endParaRPr>
          </a:p>
          <a:p>
            <a:pPr eaLnBrk="0" hangingPunct="0">
              <a:buFont typeface="Arial" charset="0"/>
              <a:buNone/>
            </a:pPr>
            <a:r>
              <a:rPr lang="en-US" altLang="zh-CN" sz="2400" b="1" dirty="0">
                <a:solidFill>
                  <a:schemeClr val="bg1"/>
                </a:solidFill>
                <a:latin typeface="宋体" pitchFamily="2" charset="-122"/>
                <a:ea typeface="宋体" pitchFamily="2" charset="-122"/>
              </a:rPr>
              <a:t>password</a:t>
            </a:r>
            <a:r>
              <a:rPr lang="zh-CN" altLang="en-US" sz="2400" b="1" dirty="0">
                <a:solidFill>
                  <a:schemeClr val="bg1"/>
                </a:solidFill>
                <a:latin typeface="宋体" pitchFamily="2" charset="-122"/>
                <a:ea typeface="宋体" pitchFamily="2" charset="-122"/>
              </a:rPr>
              <a:t>：数据库登录密码</a:t>
            </a:r>
          </a:p>
          <a:p>
            <a:pPr eaLnBrk="0" hangingPunct="0">
              <a:buFont typeface="Arial" charset="0"/>
              <a:buNone/>
            </a:pPr>
            <a:r>
              <a:rPr lang="en-US" altLang="zh-CN" sz="2400" b="1" dirty="0" err="1">
                <a:solidFill>
                  <a:schemeClr val="bg1"/>
                </a:solidFill>
                <a:latin typeface="宋体" pitchFamily="2" charset="-122"/>
                <a:ea typeface="宋体" pitchFamily="2" charset="-122"/>
              </a:rPr>
              <a:t>useUnicode</a:t>
            </a:r>
            <a:r>
              <a:rPr lang="zh-CN" altLang="en-US" sz="2400" b="1" dirty="0" smtClean="0">
                <a:solidFill>
                  <a:schemeClr val="bg1"/>
                </a:solidFill>
                <a:latin typeface="宋体" pitchFamily="2" charset="-122"/>
                <a:ea typeface="宋体" pitchFamily="2" charset="-122"/>
              </a:rPr>
              <a:t>：是否</a:t>
            </a:r>
            <a:r>
              <a:rPr lang="zh-CN" altLang="en-US" sz="2400" b="1" dirty="0">
                <a:solidFill>
                  <a:schemeClr val="bg1"/>
                </a:solidFill>
                <a:latin typeface="宋体" pitchFamily="2" charset="-122"/>
                <a:ea typeface="宋体" pitchFamily="2" charset="-122"/>
              </a:rPr>
              <a:t>使用</a:t>
            </a:r>
            <a:r>
              <a:rPr lang="en-US" altLang="zh-CN" sz="2400" b="1" dirty="0" smtClean="0">
                <a:solidFill>
                  <a:schemeClr val="bg1"/>
                </a:solidFill>
                <a:latin typeface="宋体" pitchFamily="2" charset="-122"/>
                <a:ea typeface="宋体" pitchFamily="2" charset="-122"/>
              </a:rPr>
              <a:t>Unicode</a:t>
            </a:r>
            <a:r>
              <a:rPr lang="zh-CN" altLang="en-US" sz="2400" b="1" dirty="0" smtClean="0">
                <a:solidFill>
                  <a:schemeClr val="bg1"/>
                </a:solidFill>
                <a:latin typeface="宋体" pitchFamily="2" charset="-122"/>
                <a:ea typeface="宋体" pitchFamily="2" charset="-122"/>
              </a:rPr>
              <a:t>，并</a:t>
            </a:r>
            <a:r>
              <a:rPr lang="zh-CN" altLang="en-US" sz="2400" b="1" dirty="0">
                <a:solidFill>
                  <a:schemeClr val="bg1"/>
                </a:solidFill>
                <a:latin typeface="宋体" pitchFamily="2" charset="-122"/>
                <a:ea typeface="宋体" pitchFamily="2" charset="-122"/>
              </a:rPr>
              <a:t>指定编码</a:t>
            </a:r>
            <a:r>
              <a:rPr lang="zh-CN" altLang="en-US" sz="2400" b="1" dirty="0" smtClean="0">
                <a:solidFill>
                  <a:schemeClr val="bg1"/>
                </a:solidFill>
                <a:latin typeface="宋体" pitchFamily="2" charset="-122"/>
                <a:ea typeface="宋体" pitchFamily="2" charset="-122"/>
              </a:rPr>
              <a:t>方式</a:t>
            </a:r>
            <a:endParaRPr lang="en-US" altLang="zh-CN" sz="2400" b="1" dirty="0">
              <a:solidFill>
                <a:schemeClr val="bg1"/>
              </a:solidFill>
              <a:latin typeface="宋体" pitchFamily="2" charset="-122"/>
              <a:ea typeface="宋体" pitchFamily="2" charset="-122"/>
            </a:endParaRPr>
          </a:p>
          <a:p>
            <a:pPr eaLnBrk="0" hangingPunct="0">
              <a:buFont typeface="Arial" charset="0"/>
              <a:buNone/>
            </a:pPr>
            <a:r>
              <a:rPr lang="en-US" altLang="zh-CN" sz="2400" b="1" dirty="0" err="1">
                <a:solidFill>
                  <a:schemeClr val="bg1"/>
                </a:solidFill>
                <a:latin typeface="宋体" pitchFamily="2" charset="-122"/>
                <a:ea typeface="宋体" pitchFamily="2" charset="-122"/>
              </a:rPr>
              <a:t>characterEncoding</a:t>
            </a:r>
            <a:r>
              <a:rPr lang="zh-CN" altLang="en-US" sz="2400" b="1" dirty="0" smtClean="0">
                <a:solidFill>
                  <a:schemeClr val="bg1"/>
                </a:solidFill>
                <a:latin typeface="宋体" pitchFamily="2" charset="-122"/>
                <a:ea typeface="宋体" pitchFamily="2" charset="-122"/>
              </a:rPr>
              <a:t>：编码</a:t>
            </a:r>
            <a:r>
              <a:rPr lang="zh-CN" altLang="en-US" sz="2400" b="1" dirty="0">
                <a:solidFill>
                  <a:schemeClr val="bg1"/>
                </a:solidFill>
                <a:latin typeface="宋体" pitchFamily="2" charset="-122"/>
                <a:ea typeface="宋体" pitchFamily="2" charset="-122"/>
              </a:rPr>
              <a:t>格式</a:t>
            </a:r>
            <a:r>
              <a:rPr lang="zh-CN" altLang="en-US" sz="2400" b="1" dirty="0" smtClean="0">
                <a:solidFill>
                  <a:schemeClr val="bg1"/>
                </a:solidFill>
                <a:latin typeface="宋体" pitchFamily="2" charset="-122"/>
                <a:ea typeface="宋体" pitchFamily="2" charset="-122"/>
              </a:rPr>
              <a:t>，若为中文</a:t>
            </a:r>
            <a:r>
              <a:rPr lang="zh-CN" altLang="en-US" sz="2400" b="1" dirty="0">
                <a:solidFill>
                  <a:schemeClr val="bg1"/>
                </a:solidFill>
                <a:latin typeface="宋体" pitchFamily="2" charset="-122"/>
                <a:ea typeface="宋体" pitchFamily="2" charset="-122"/>
              </a:rPr>
              <a:t>则必须</a:t>
            </a:r>
            <a:r>
              <a:rPr lang="zh-CN" altLang="en-US" sz="2400" b="1" dirty="0" smtClean="0">
                <a:solidFill>
                  <a:schemeClr val="bg1"/>
                </a:solidFill>
                <a:latin typeface="宋体" pitchFamily="2" charset="-122"/>
                <a:ea typeface="宋体" pitchFamily="2" charset="-122"/>
              </a:rPr>
              <a:t>使用</a:t>
            </a:r>
            <a:r>
              <a:rPr lang="en-US" altLang="zh-CN" sz="2400" b="1" dirty="0" err="1" smtClean="0">
                <a:solidFill>
                  <a:schemeClr val="bg1"/>
                </a:solidFill>
                <a:latin typeface="宋体" pitchFamily="2" charset="-122"/>
                <a:ea typeface="宋体" pitchFamily="2" charset="-122"/>
              </a:rPr>
              <a:t>useUnicode</a:t>
            </a:r>
            <a:endParaRPr lang="en-US" altLang="zh-CN" sz="2400" b="1" dirty="0">
              <a:solidFill>
                <a:schemeClr val="bg1"/>
              </a:solidFill>
              <a:latin typeface="宋体" pitchFamily="2" charset="-122"/>
              <a:ea typeface="宋体" pitchFamily="2" charset="-122"/>
            </a:endParaRPr>
          </a:p>
        </p:txBody>
      </p:sp>
      <p:sp>
        <p:nvSpPr>
          <p:cNvPr id="5" name="标题 4"/>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smtClean="0"/>
              <a:t>URL</a:t>
            </a:r>
            <a:r>
              <a:rPr lang="zh-CN" altLang="en-US" dirty="0" smtClean="0"/>
              <a:t>完整格式</a:t>
            </a:r>
            <a:endParaRPr lang="zh-CN" altLang="en-US" dirty="0"/>
          </a:p>
        </p:txBody>
      </p:sp>
    </p:spTree>
    <p:extLst>
      <p:ext uri="{BB962C8B-B14F-4D97-AF65-F5344CB8AC3E}">
        <p14:creationId xmlns:p14="http://schemas.microsoft.com/office/powerpoint/2010/main" val="4273360521"/>
      </p:ext>
    </p:extLst>
  </p:cSld>
  <p:clrMapOvr>
    <a:masterClrMapping/>
  </p:clrMapOvr>
  <p:transition spd="slow">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t>步骤三：创建数据库连接</a:t>
            </a:r>
          </a:p>
        </p:txBody>
      </p:sp>
      <p:sp>
        <p:nvSpPr>
          <p:cNvPr id="4" name="内容占位符 2"/>
          <p:cNvSpPr>
            <a:spLocks noGrp="1"/>
          </p:cNvSpPr>
          <p:nvPr>
            <p:ph idx="1"/>
          </p:nvPr>
        </p:nvSpPr>
        <p:spPr>
          <a:xfrm>
            <a:off x="0" y="2065040"/>
            <a:ext cx="9144000" cy="2400657"/>
          </a:xfrm>
          <a:solidFill>
            <a:schemeClr val="accent3">
              <a:lumMod val="50000"/>
            </a:schemeClr>
          </a:solidFill>
          <a:ln w="9525">
            <a:solidFill>
              <a:srgbClr val="003300"/>
            </a:solidFill>
            <a:miter lim="800000"/>
            <a:headEnd/>
            <a:tailEnd/>
          </a:ln>
          <a:effectLst/>
        </p:spPr>
        <p:txBody>
          <a:bodyPr wrap="square">
            <a:spAutoFit/>
          </a:bodyPr>
          <a:lstStyle/>
          <a:p>
            <a:pPr marL="0" indent="0">
              <a:lnSpc>
                <a:spcPts val="1800"/>
              </a:lnSpc>
              <a:spcBef>
                <a:spcPts val="0"/>
              </a:spcBef>
              <a:spcAft>
                <a:spcPts val="0"/>
              </a:spcAft>
              <a:buNone/>
            </a:pPr>
            <a:r>
              <a:rPr lang="en-US" altLang="zh-CN" sz="1600" dirty="0">
                <a:solidFill>
                  <a:schemeClr val="bg1"/>
                </a:solidFill>
                <a:latin typeface="+mn-ea"/>
              </a:rPr>
              <a:t>try { </a:t>
            </a:r>
            <a:endParaRPr lang="en-US" altLang="zh-CN" sz="1600" dirty="0" smtClean="0">
              <a:solidFill>
                <a:schemeClr val="bg1"/>
              </a:solidFill>
              <a:latin typeface="+mn-ea"/>
            </a:endParaRPr>
          </a:p>
          <a:p>
            <a:pPr marL="0" indent="0">
              <a:lnSpc>
                <a:spcPts val="1800"/>
              </a:lnSpc>
              <a:spcBef>
                <a:spcPts val="0"/>
              </a:spcBef>
              <a:spcAft>
                <a:spcPts val="0"/>
              </a:spcAft>
              <a:buNone/>
            </a:pPr>
            <a:r>
              <a:rPr lang="en-US" altLang="zh-CN" sz="1600" dirty="0">
                <a:solidFill>
                  <a:schemeClr val="bg1"/>
                </a:solidFill>
                <a:latin typeface="+mn-ea"/>
              </a:rPr>
              <a:t> </a:t>
            </a:r>
            <a:r>
              <a:rPr lang="en-US" altLang="zh-CN" sz="1600" dirty="0" smtClean="0">
                <a:solidFill>
                  <a:schemeClr val="bg1"/>
                </a:solidFill>
                <a:latin typeface="+mn-ea"/>
              </a:rPr>
              <a:t>  String </a:t>
            </a:r>
            <a:r>
              <a:rPr lang="en-US" altLang="zh-CN" sz="1600" dirty="0" err="1" smtClean="0">
                <a:solidFill>
                  <a:schemeClr val="bg1"/>
                </a:solidFill>
                <a:latin typeface="+mn-ea"/>
              </a:rPr>
              <a:t>url</a:t>
            </a:r>
            <a:r>
              <a:rPr lang="en-US" altLang="zh-CN" sz="1600" dirty="0" smtClean="0">
                <a:solidFill>
                  <a:schemeClr val="bg1"/>
                </a:solidFill>
                <a:latin typeface="+mn-ea"/>
              </a:rPr>
              <a:t> = "</a:t>
            </a:r>
            <a:r>
              <a:rPr lang="en-US" altLang="zh-CN" sz="1600" dirty="0" err="1" smtClean="0">
                <a:solidFill>
                  <a:schemeClr val="bg1"/>
                </a:solidFill>
                <a:latin typeface="+mn-ea"/>
              </a:rPr>
              <a:t>jdbc:mysql</a:t>
            </a:r>
            <a:r>
              <a:rPr lang="en-US" altLang="zh-CN" sz="1600" dirty="0">
                <a:solidFill>
                  <a:schemeClr val="bg1"/>
                </a:solidFill>
                <a:latin typeface="+mn-ea"/>
              </a:rPr>
              <a:t>://</a:t>
            </a:r>
            <a:r>
              <a:rPr lang="en-US" altLang="zh-CN" sz="1600" dirty="0" smtClean="0">
                <a:solidFill>
                  <a:schemeClr val="bg1"/>
                </a:solidFill>
                <a:latin typeface="+mn-ea"/>
              </a:rPr>
              <a:t>127.0.0.1/</a:t>
            </a:r>
            <a:r>
              <a:rPr lang="en-US" altLang="zh-CN" sz="1600" dirty="0" err="1" smtClean="0">
                <a:solidFill>
                  <a:schemeClr val="bg1"/>
                </a:solidFill>
                <a:latin typeface="+mn-ea"/>
              </a:rPr>
              <a:t>DataBaseName</a:t>
            </a:r>
            <a:r>
              <a:rPr lang="en-US" altLang="zh-CN" sz="1600" dirty="0" smtClean="0">
                <a:solidFill>
                  <a:schemeClr val="bg1"/>
                </a:solidFill>
                <a:latin typeface="+mn-ea"/>
              </a:rPr>
              <a:t>";</a:t>
            </a:r>
          </a:p>
          <a:p>
            <a:pPr marL="0" indent="0">
              <a:lnSpc>
                <a:spcPts val="1800"/>
              </a:lnSpc>
              <a:spcBef>
                <a:spcPts val="0"/>
              </a:spcBef>
              <a:spcAft>
                <a:spcPts val="0"/>
              </a:spcAft>
              <a:buNone/>
            </a:pPr>
            <a:r>
              <a:rPr lang="en-US" altLang="zh-CN" sz="1600" dirty="0" smtClean="0">
                <a:solidFill>
                  <a:schemeClr val="bg1"/>
                </a:solidFill>
                <a:latin typeface="+mn-ea"/>
              </a:rPr>
              <a:t>   String user = "root";</a:t>
            </a:r>
            <a:endParaRPr lang="en-US" altLang="zh-CN" sz="1600" dirty="0">
              <a:solidFill>
                <a:schemeClr val="bg1"/>
              </a:solidFill>
              <a:latin typeface="+mn-ea"/>
            </a:endParaRPr>
          </a:p>
          <a:p>
            <a:pPr marL="0" indent="0">
              <a:lnSpc>
                <a:spcPts val="1800"/>
              </a:lnSpc>
              <a:spcBef>
                <a:spcPts val="0"/>
              </a:spcBef>
              <a:spcAft>
                <a:spcPts val="0"/>
              </a:spcAft>
              <a:buNone/>
            </a:pPr>
            <a:r>
              <a:rPr lang="en-US" altLang="zh-CN" sz="1600" dirty="0" smtClean="0">
                <a:solidFill>
                  <a:schemeClr val="bg1"/>
                </a:solidFill>
                <a:latin typeface="+mn-ea"/>
              </a:rPr>
              <a:t>   String pw = "123";</a:t>
            </a:r>
            <a:endParaRPr lang="en-US" altLang="zh-CN" sz="1600" dirty="0">
              <a:solidFill>
                <a:schemeClr val="bg1"/>
              </a:solidFill>
              <a:latin typeface="+mn-ea"/>
            </a:endParaRPr>
          </a:p>
          <a:p>
            <a:pPr marL="0" indent="0">
              <a:lnSpc>
                <a:spcPts val="1800"/>
              </a:lnSpc>
              <a:spcBef>
                <a:spcPts val="0"/>
              </a:spcBef>
              <a:spcAft>
                <a:spcPts val="0"/>
              </a:spcAft>
              <a:buNone/>
            </a:pPr>
            <a:r>
              <a:rPr lang="en-US" altLang="zh-CN" sz="1600" dirty="0" smtClean="0">
                <a:solidFill>
                  <a:schemeClr val="bg1"/>
                </a:solidFill>
                <a:latin typeface="+mn-ea"/>
              </a:rPr>
              <a:t>   </a:t>
            </a:r>
            <a:r>
              <a:rPr lang="en-US" altLang="zh-CN" sz="1600" dirty="0" smtClean="0">
                <a:solidFill>
                  <a:srgbClr val="FFFF00"/>
                </a:solidFill>
                <a:latin typeface="+mn-ea"/>
              </a:rPr>
              <a:t>Connection conn = </a:t>
            </a:r>
            <a:r>
              <a:rPr lang="en-US" altLang="zh-CN" sz="1600" dirty="0" err="1" smtClean="0">
                <a:solidFill>
                  <a:srgbClr val="FFFF00"/>
                </a:solidFill>
                <a:latin typeface="+mn-ea"/>
              </a:rPr>
              <a:t>DriverManager.getConnection</a:t>
            </a:r>
            <a:r>
              <a:rPr lang="en-US" altLang="zh-CN" sz="1600" dirty="0" smtClean="0">
                <a:solidFill>
                  <a:srgbClr val="FFFF00"/>
                </a:solidFill>
                <a:latin typeface="+mn-ea"/>
              </a:rPr>
              <a:t>(</a:t>
            </a:r>
            <a:r>
              <a:rPr lang="en-US" altLang="zh-CN" sz="1600" dirty="0" err="1" smtClean="0">
                <a:solidFill>
                  <a:srgbClr val="FFFF00"/>
                </a:solidFill>
                <a:latin typeface="+mn-ea"/>
              </a:rPr>
              <a:t>url,user</a:t>
            </a:r>
            <a:r>
              <a:rPr lang="zh-CN" altLang="en-US" sz="1600" dirty="0" smtClean="0">
                <a:solidFill>
                  <a:srgbClr val="FFFF00"/>
                </a:solidFill>
                <a:latin typeface="+mn-ea"/>
              </a:rPr>
              <a:t>，</a:t>
            </a:r>
            <a:r>
              <a:rPr lang="en-US" altLang="zh-CN" sz="1600" dirty="0" smtClean="0">
                <a:solidFill>
                  <a:srgbClr val="FFFF00"/>
                </a:solidFill>
                <a:latin typeface="+mn-ea"/>
              </a:rPr>
              <a:t>pw);</a:t>
            </a:r>
          </a:p>
          <a:p>
            <a:pPr marL="0" indent="0">
              <a:lnSpc>
                <a:spcPts val="1800"/>
              </a:lnSpc>
              <a:spcBef>
                <a:spcPts val="0"/>
              </a:spcBef>
              <a:spcAft>
                <a:spcPts val="0"/>
              </a:spcAft>
              <a:buNone/>
            </a:pPr>
            <a:r>
              <a:rPr lang="en-US" altLang="zh-CN" sz="1600" dirty="0">
                <a:solidFill>
                  <a:schemeClr val="bg1"/>
                </a:solidFill>
                <a:latin typeface="+mn-ea"/>
              </a:rPr>
              <a:t>   </a:t>
            </a:r>
            <a:r>
              <a:rPr lang="en-US" altLang="zh-CN" sz="1600" dirty="0" err="1">
                <a:solidFill>
                  <a:schemeClr val="bg1"/>
                </a:solidFill>
                <a:latin typeface="+mn-ea"/>
              </a:rPr>
              <a:t>System.out.println</a:t>
            </a:r>
            <a:r>
              <a:rPr lang="en-US" altLang="zh-CN" sz="1600" dirty="0">
                <a:solidFill>
                  <a:schemeClr val="bg1"/>
                </a:solidFill>
                <a:latin typeface="+mn-ea"/>
              </a:rPr>
              <a:t>("</a:t>
            </a:r>
            <a:r>
              <a:rPr lang="zh-CN" altLang="en-US" sz="1600" dirty="0">
                <a:solidFill>
                  <a:schemeClr val="bg1"/>
                </a:solidFill>
                <a:latin typeface="+mn-ea"/>
              </a:rPr>
              <a:t>数据库连接成功</a:t>
            </a:r>
            <a:r>
              <a:rPr lang="en-US" altLang="zh-CN" sz="1600" dirty="0">
                <a:solidFill>
                  <a:schemeClr val="bg1"/>
                </a:solidFill>
                <a:latin typeface="+mn-ea"/>
              </a:rPr>
              <a:t>!");</a:t>
            </a:r>
            <a:endParaRPr lang="en-US" altLang="zh-CN" sz="1600" dirty="0" smtClean="0">
              <a:solidFill>
                <a:schemeClr val="bg1"/>
              </a:solidFill>
              <a:latin typeface="+mn-ea"/>
            </a:endParaRPr>
          </a:p>
          <a:p>
            <a:pPr>
              <a:lnSpc>
                <a:spcPts val="1800"/>
              </a:lnSpc>
              <a:spcBef>
                <a:spcPts val="0"/>
              </a:spcBef>
              <a:spcAft>
                <a:spcPts val="0"/>
              </a:spcAft>
              <a:buNone/>
            </a:pPr>
            <a:r>
              <a:rPr lang="en-US" altLang="zh-CN" sz="1600" dirty="0" smtClean="0">
                <a:solidFill>
                  <a:schemeClr val="bg1"/>
                </a:solidFill>
                <a:latin typeface="+mn-ea"/>
              </a:rPr>
              <a:t>}</a:t>
            </a:r>
          </a:p>
          <a:p>
            <a:pPr>
              <a:lnSpc>
                <a:spcPts val="1800"/>
              </a:lnSpc>
              <a:spcBef>
                <a:spcPts val="0"/>
              </a:spcBef>
              <a:spcAft>
                <a:spcPts val="0"/>
              </a:spcAft>
              <a:buNone/>
            </a:pPr>
            <a:r>
              <a:rPr lang="en-US" altLang="zh-CN" sz="1600" dirty="0" smtClean="0">
                <a:solidFill>
                  <a:schemeClr val="bg1"/>
                </a:solidFill>
                <a:latin typeface="+mn-ea"/>
              </a:rPr>
              <a:t>catch(</a:t>
            </a:r>
            <a:r>
              <a:rPr lang="en-US" altLang="zh-CN" sz="1600" dirty="0" err="1" smtClean="0">
                <a:solidFill>
                  <a:schemeClr val="bg1"/>
                </a:solidFill>
                <a:latin typeface="+mn-ea"/>
              </a:rPr>
              <a:t>SQLException</a:t>
            </a:r>
            <a:r>
              <a:rPr lang="en-US" altLang="zh-CN" sz="1600" dirty="0" smtClean="0">
                <a:solidFill>
                  <a:schemeClr val="bg1"/>
                </a:solidFill>
                <a:latin typeface="+mn-ea"/>
              </a:rPr>
              <a:t> </a:t>
            </a:r>
            <a:r>
              <a:rPr lang="en-US" altLang="zh-CN" sz="1600" dirty="0">
                <a:solidFill>
                  <a:schemeClr val="bg1"/>
                </a:solidFill>
                <a:latin typeface="+mn-ea"/>
              </a:rPr>
              <a:t>e) { </a:t>
            </a:r>
            <a:br>
              <a:rPr lang="en-US" altLang="zh-CN" sz="1600" dirty="0">
                <a:solidFill>
                  <a:schemeClr val="bg1"/>
                </a:solidFill>
                <a:latin typeface="+mn-ea"/>
              </a:rPr>
            </a:br>
            <a:r>
              <a:rPr lang="en-US" altLang="zh-CN" sz="1600" dirty="0" err="1">
                <a:solidFill>
                  <a:schemeClr val="bg1"/>
                </a:solidFill>
                <a:latin typeface="宋体" pitchFamily="2" charset="-122"/>
                <a:ea typeface="宋体" pitchFamily="2" charset="-122"/>
              </a:rPr>
              <a:t>System.out.println</a:t>
            </a:r>
            <a:r>
              <a:rPr lang="en-US" altLang="zh-CN" sz="1600" dirty="0">
                <a:solidFill>
                  <a:schemeClr val="bg1"/>
                </a:solidFill>
                <a:latin typeface="宋体" pitchFamily="2" charset="-122"/>
                <a:ea typeface="宋体" pitchFamily="2" charset="-122"/>
              </a:rPr>
              <a:t>("</a:t>
            </a:r>
            <a:r>
              <a:rPr lang="zh-CN" altLang="en-US" sz="1600" dirty="0">
                <a:solidFill>
                  <a:schemeClr val="bg1"/>
                </a:solidFill>
                <a:latin typeface="宋体" pitchFamily="2" charset="-122"/>
                <a:ea typeface="宋体" pitchFamily="2" charset="-122"/>
              </a:rPr>
              <a:t>数据库连接失败</a:t>
            </a:r>
            <a:r>
              <a:rPr lang="en-US" altLang="zh-CN" sz="1600" dirty="0" smtClean="0">
                <a:solidFill>
                  <a:schemeClr val="bg1"/>
                </a:solidFill>
                <a:latin typeface="宋体" pitchFamily="2" charset="-122"/>
                <a:ea typeface="宋体" pitchFamily="2" charset="-122"/>
              </a:rPr>
              <a:t>!");</a:t>
            </a:r>
          </a:p>
          <a:p>
            <a:pPr>
              <a:lnSpc>
                <a:spcPts val="1800"/>
              </a:lnSpc>
              <a:spcBef>
                <a:spcPts val="0"/>
              </a:spcBef>
              <a:spcAft>
                <a:spcPts val="0"/>
              </a:spcAft>
              <a:buNone/>
            </a:pPr>
            <a:r>
              <a:rPr lang="en-US" altLang="zh-CN" sz="1600" dirty="0" smtClean="0">
                <a:solidFill>
                  <a:schemeClr val="bg1"/>
                </a:solidFill>
                <a:latin typeface="+mn-ea"/>
              </a:rPr>
              <a:t>}</a:t>
            </a:r>
            <a:endParaRPr lang="en-US" altLang="zh-CN" sz="1600" dirty="0">
              <a:solidFill>
                <a:schemeClr val="bg1"/>
              </a:solidFill>
              <a:latin typeface="+mn-ea"/>
            </a:endParaRPr>
          </a:p>
        </p:txBody>
      </p:sp>
      <p:sp>
        <p:nvSpPr>
          <p:cNvPr id="5" name="矩形 4"/>
          <p:cNvSpPr/>
          <p:nvPr/>
        </p:nvSpPr>
        <p:spPr>
          <a:xfrm>
            <a:off x="0" y="4494262"/>
            <a:ext cx="9144000" cy="2169825"/>
          </a:xfrm>
          <a:prstGeom prst="rect">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eaLnBrk="0" hangingPunct="0">
              <a:lnSpc>
                <a:spcPts val="1800"/>
              </a:lnSpc>
              <a:spcBef>
                <a:spcPts val="0"/>
              </a:spcBef>
              <a:spcAft>
                <a:spcPts val="0"/>
              </a:spcAft>
              <a:buFont typeface="Arial" charset="0"/>
              <a:buNone/>
            </a:pPr>
            <a:r>
              <a:rPr lang="en-US" altLang="zh-CN" sz="1600" b="1" dirty="0">
                <a:solidFill>
                  <a:schemeClr val="bg1"/>
                </a:solidFill>
                <a:latin typeface="+mn-ea"/>
                <a:ea typeface="+mn-ea"/>
              </a:rPr>
              <a:t>try { </a:t>
            </a:r>
            <a:br>
              <a:rPr lang="en-US" altLang="zh-CN" sz="1600" b="1" dirty="0">
                <a:solidFill>
                  <a:schemeClr val="bg1"/>
                </a:solidFill>
                <a:latin typeface="+mn-ea"/>
                <a:ea typeface="+mn-ea"/>
              </a:rPr>
            </a:br>
            <a:r>
              <a:rPr lang="en-US" altLang="zh-CN" sz="1600" b="1" dirty="0">
                <a:solidFill>
                  <a:schemeClr val="bg1"/>
                </a:solidFill>
                <a:latin typeface="+mn-ea"/>
                <a:ea typeface="+mn-ea"/>
              </a:rPr>
              <a:t>   String </a:t>
            </a:r>
            <a:r>
              <a:rPr lang="en-US" altLang="zh-CN" sz="1600" b="1" dirty="0" err="1">
                <a:solidFill>
                  <a:schemeClr val="bg1"/>
                </a:solidFill>
                <a:latin typeface="+mn-ea"/>
                <a:ea typeface="+mn-ea"/>
              </a:rPr>
              <a:t>url</a:t>
            </a:r>
            <a:r>
              <a:rPr lang="en-US" altLang="zh-CN" sz="1600" b="1" dirty="0">
                <a:solidFill>
                  <a:schemeClr val="bg1"/>
                </a:solidFill>
                <a:latin typeface="+mn-ea"/>
                <a:ea typeface="+mn-ea"/>
              </a:rPr>
              <a:t> = "</a:t>
            </a:r>
            <a:r>
              <a:rPr lang="en-US" altLang="zh-CN" sz="1600" b="1" dirty="0" err="1">
                <a:solidFill>
                  <a:schemeClr val="bg1"/>
                </a:solidFill>
                <a:latin typeface="+mn-ea"/>
                <a:ea typeface="+mn-ea"/>
              </a:rPr>
              <a:t>jdbc:mysql</a:t>
            </a:r>
            <a:r>
              <a:rPr lang="en-US" altLang="zh-CN" sz="1600" b="1" dirty="0">
                <a:solidFill>
                  <a:schemeClr val="bg1"/>
                </a:solidFill>
                <a:latin typeface="+mn-ea"/>
                <a:ea typeface="+mn-ea"/>
              </a:rPr>
              <a:t>://localhost:3306/</a:t>
            </a:r>
            <a:r>
              <a:rPr lang="en-US" altLang="zh-CN" sz="1600" b="1" dirty="0" err="1">
                <a:solidFill>
                  <a:schemeClr val="bg1"/>
                </a:solidFill>
                <a:latin typeface="+mn-ea"/>
                <a:ea typeface="+mn-ea"/>
              </a:rPr>
              <a:t>DataBaseName</a:t>
            </a:r>
            <a:endParaRPr lang="en-US" altLang="zh-CN" sz="1600" b="1" dirty="0">
              <a:solidFill>
                <a:schemeClr val="bg1"/>
              </a:solidFill>
              <a:latin typeface="+mn-ea"/>
              <a:ea typeface="+mn-ea"/>
            </a:endParaRPr>
          </a:p>
          <a:p>
            <a:pPr eaLnBrk="0" hangingPunct="0">
              <a:lnSpc>
                <a:spcPts val="1800"/>
              </a:lnSpc>
              <a:spcBef>
                <a:spcPts val="0"/>
              </a:spcBef>
              <a:spcAft>
                <a:spcPts val="0"/>
              </a:spcAft>
              <a:buFont typeface="Arial" charset="0"/>
              <a:buNone/>
            </a:pPr>
            <a:r>
              <a:rPr lang="en-US" altLang="zh-CN" sz="1600" b="1" dirty="0">
                <a:solidFill>
                  <a:schemeClr val="bg1"/>
                </a:solidFill>
                <a:latin typeface="+mn-ea"/>
                <a:ea typeface="+mn-ea"/>
              </a:rPr>
              <a:t>                 ?</a:t>
            </a:r>
            <a:r>
              <a:rPr lang="en-US" altLang="zh-CN" sz="1600" b="1" dirty="0" smtClean="0">
                <a:solidFill>
                  <a:schemeClr val="bg1"/>
                </a:solidFill>
                <a:latin typeface="+mn-ea"/>
                <a:ea typeface="+mn-ea"/>
              </a:rPr>
              <a:t>user=</a:t>
            </a:r>
            <a:r>
              <a:rPr lang="en-US" altLang="zh-CN" sz="1600" b="1" dirty="0" err="1" smtClean="0">
                <a:solidFill>
                  <a:schemeClr val="bg1"/>
                </a:solidFill>
                <a:latin typeface="+mn-ea"/>
                <a:ea typeface="+mn-ea"/>
              </a:rPr>
              <a:t>root&amp;password</a:t>
            </a:r>
            <a:r>
              <a:rPr lang="en-US" altLang="zh-CN" sz="1600" b="1" dirty="0" smtClean="0">
                <a:solidFill>
                  <a:schemeClr val="bg1"/>
                </a:solidFill>
                <a:latin typeface="+mn-ea"/>
                <a:ea typeface="+mn-ea"/>
              </a:rPr>
              <a:t>=123</a:t>
            </a:r>
            <a:r>
              <a:rPr lang="en-US" altLang="zh-CN" sz="1600" b="1" dirty="0" smtClean="0">
                <a:solidFill>
                  <a:schemeClr val="bg1"/>
                </a:solidFill>
                <a:latin typeface="+mn-ea"/>
              </a:rPr>
              <a:t>"</a:t>
            </a:r>
            <a:r>
              <a:rPr lang="en-US" altLang="zh-CN" sz="1600" b="1" dirty="0" smtClean="0">
                <a:solidFill>
                  <a:schemeClr val="bg1"/>
                </a:solidFill>
                <a:latin typeface="+mn-ea"/>
                <a:ea typeface="+mn-ea"/>
              </a:rPr>
              <a:t>;</a:t>
            </a:r>
            <a:r>
              <a:rPr lang="en-US" altLang="zh-CN" sz="1600" b="1" dirty="0">
                <a:solidFill>
                  <a:schemeClr val="bg1"/>
                </a:solidFill>
                <a:latin typeface="+mn-ea"/>
                <a:ea typeface="+mn-ea"/>
              </a:rPr>
              <a:t> </a:t>
            </a:r>
            <a:br>
              <a:rPr lang="en-US" altLang="zh-CN" sz="1600" b="1" dirty="0">
                <a:solidFill>
                  <a:schemeClr val="bg1"/>
                </a:solidFill>
                <a:latin typeface="+mn-ea"/>
                <a:ea typeface="+mn-ea"/>
              </a:rPr>
            </a:br>
            <a:r>
              <a:rPr lang="en-US" altLang="zh-CN" sz="1600" b="1" dirty="0">
                <a:solidFill>
                  <a:schemeClr val="bg1"/>
                </a:solidFill>
                <a:latin typeface="+mn-ea"/>
                <a:ea typeface="+mn-ea"/>
              </a:rPr>
              <a:t>  </a:t>
            </a:r>
            <a:r>
              <a:rPr lang="en-US" altLang="zh-CN" sz="1600" b="1" dirty="0">
                <a:solidFill>
                  <a:srgbClr val="FFFF00"/>
                </a:solidFill>
                <a:latin typeface="+mn-ea"/>
                <a:ea typeface="+mn-ea"/>
              </a:rPr>
              <a:t> Connection conn = </a:t>
            </a:r>
            <a:r>
              <a:rPr lang="en-US" altLang="zh-CN" sz="1600" b="1" dirty="0" err="1">
                <a:solidFill>
                  <a:srgbClr val="FFFF00"/>
                </a:solidFill>
                <a:latin typeface="+mn-ea"/>
                <a:ea typeface="+mn-ea"/>
              </a:rPr>
              <a:t>DriverManager.getConnection</a:t>
            </a:r>
            <a:r>
              <a:rPr lang="en-US" altLang="zh-CN" sz="1600" b="1" dirty="0">
                <a:solidFill>
                  <a:srgbClr val="FFFF00"/>
                </a:solidFill>
                <a:latin typeface="+mn-ea"/>
                <a:ea typeface="+mn-ea"/>
              </a:rPr>
              <a:t>(</a:t>
            </a:r>
            <a:r>
              <a:rPr lang="en-US" altLang="zh-CN" sz="1600" b="1" dirty="0" err="1">
                <a:solidFill>
                  <a:srgbClr val="FFFF00"/>
                </a:solidFill>
                <a:latin typeface="+mn-ea"/>
                <a:ea typeface="+mn-ea"/>
              </a:rPr>
              <a:t>url</a:t>
            </a:r>
            <a:r>
              <a:rPr lang="en-US" altLang="zh-CN" sz="1600" b="1" dirty="0">
                <a:solidFill>
                  <a:srgbClr val="FFFF00"/>
                </a:solidFill>
                <a:latin typeface="+mn-ea"/>
                <a:ea typeface="+mn-ea"/>
              </a:rPr>
              <a:t>); </a:t>
            </a:r>
            <a:r>
              <a:rPr lang="en-US" altLang="zh-CN" sz="1600" b="1" dirty="0">
                <a:solidFill>
                  <a:schemeClr val="bg1"/>
                </a:solidFill>
                <a:latin typeface="+mn-ea"/>
                <a:ea typeface="+mn-ea"/>
              </a:rPr>
              <a:t/>
            </a:r>
            <a:br>
              <a:rPr lang="en-US" altLang="zh-CN" sz="1600" b="1" dirty="0">
                <a:solidFill>
                  <a:schemeClr val="bg1"/>
                </a:solidFill>
                <a:latin typeface="+mn-ea"/>
                <a:ea typeface="+mn-ea"/>
              </a:rPr>
            </a:br>
            <a:r>
              <a:rPr lang="en-US" altLang="zh-CN" sz="1600" b="1" dirty="0">
                <a:solidFill>
                  <a:schemeClr val="bg1"/>
                </a:solidFill>
                <a:latin typeface="+mn-ea"/>
                <a:ea typeface="+mn-ea"/>
              </a:rPr>
              <a:t>   </a:t>
            </a:r>
            <a:r>
              <a:rPr lang="en-US" altLang="zh-CN" sz="1600" b="1" dirty="0" err="1" smtClean="0">
                <a:solidFill>
                  <a:schemeClr val="bg1"/>
                </a:solidFill>
                <a:latin typeface="+mn-ea"/>
                <a:ea typeface="+mn-ea"/>
              </a:rPr>
              <a:t>System.out.println</a:t>
            </a:r>
            <a:r>
              <a:rPr lang="en-US" altLang="zh-CN" sz="1600" b="1" dirty="0">
                <a:solidFill>
                  <a:schemeClr val="bg1"/>
                </a:solidFill>
                <a:latin typeface="+mn-ea"/>
                <a:ea typeface="+mn-ea"/>
              </a:rPr>
              <a:t>("</a:t>
            </a:r>
            <a:r>
              <a:rPr lang="zh-CN" altLang="en-US" sz="1600" b="1" dirty="0">
                <a:solidFill>
                  <a:schemeClr val="bg1"/>
                </a:solidFill>
                <a:latin typeface="+mn-ea"/>
                <a:ea typeface="+mn-ea"/>
              </a:rPr>
              <a:t>数据库连接成功</a:t>
            </a:r>
            <a:r>
              <a:rPr lang="en-US" altLang="zh-CN" sz="1600" b="1" dirty="0" smtClean="0">
                <a:solidFill>
                  <a:schemeClr val="bg1"/>
                </a:solidFill>
                <a:latin typeface="+mn-ea"/>
                <a:ea typeface="+mn-ea"/>
              </a:rPr>
              <a:t>!");</a:t>
            </a:r>
            <a:r>
              <a:rPr lang="en-US" altLang="zh-CN" sz="1600" b="1" dirty="0">
                <a:solidFill>
                  <a:schemeClr val="bg1"/>
                </a:solidFill>
                <a:latin typeface="+mn-ea"/>
                <a:ea typeface="+mn-ea"/>
              </a:rPr>
              <a:t/>
            </a:r>
            <a:br>
              <a:rPr lang="en-US" altLang="zh-CN" sz="1600" b="1" dirty="0">
                <a:solidFill>
                  <a:schemeClr val="bg1"/>
                </a:solidFill>
                <a:latin typeface="+mn-ea"/>
                <a:ea typeface="+mn-ea"/>
              </a:rPr>
            </a:br>
            <a:r>
              <a:rPr lang="en-US" altLang="zh-CN" sz="1600" b="1" dirty="0">
                <a:solidFill>
                  <a:schemeClr val="bg1"/>
                </a:solidFill>
                <a:latin typeface="+mn-ea"/>
                <a:ea typeface="+mn-ea"/>
              </a:rPr>
              <a:t>}</a:t>
            </a:r>
          </a:p>
          <a:p>
            <a:pPr eaLnBrk="0" hangingPunct="0">
              <a:lnSpc>
                <a:spcPts val="1800"/>
              </a:lnSpc>
              <a:spcBef>
                <a:spcPts val="0"/>
              </a:spcBef>
              <a:spcAft>
                <a:spcPts val="0"/>
              </a:spcAft>
              <a:buFont typeface="Arial" charset="0"/>
              <a:buNone/>
            </a:pPr>
            <a:r>
              <a:rPr lang="en-US" altLang="zh-CN" sz="1600" b="1" dirty="0">
                <a:solidFill>
                  <a:schemeClr val="bg1"/>
                </a:solidFill>
                <a:latin typeface="+mn-ea"/>
                <a:ea typeface="+mn-ea"/>
              </a:rPr>
              <a:t>catch(</a:t>
            </a:r>
            <a:r>
              <a:rPr lang="en-US" altLang="zh-CN" sz="1600" b="1" dirty="0" err="1">
                <a:solidFill>
                  <a:schemeClr val="bg1"/>
                </a:solidFill>
                <a:latin typeface="+mn-ea"/>
                <a:ea typeface="+mn-ea"/>
              </a:rPr>
              <a:t>SQLException</a:t>
            </a:r>
            <a:r>
              <a:rPr lang="en-US" altLang="zh-CN" sz="1600" b="1" dirty="0">
                <a:solidFill>
                  <a:schemeClr val="bg1"/>
                </a:solidFill>
                <a:latin typeface="+mn-ea"/>
                <a:ea typeface="+mn-ea"/>
              </a:rPr>
              <a:t> e) { </a:t>
            </a:r>
            <a:br>
              <a:rPr lang="en-US" altLang="zh-CN" sz="1600" b="1" dirty="0">
                <a:solidFill>
                  <a:schemeClr val="bg1"/>
                </a:solidFill>
                <a:latin typeface="+mn-ea"/>
                <a:ea typeface="+mn-ea"/>
              </a:rPr>
            </a:br>
            <a:r>
              <a:rPr lang="en-US" altLang="zh-CN" sz="1600" b="1" dirty="0">
                <a:solidFill>
                  <a:schemeClr val="bg1"/>
                </a:solidFill>
                <a:latin typeface="+mn-ea"/>
                <a:ea typeface="+mn-ea"/>
              </a:rPr>
              <a:t>   </a:t>
            </a:r>
            <a:r>
              <a:rPr lang="en-US" altLang="zh-CN" sz="1600" b="1" dirty="0" err="1" smtClean="0">
                <a:solidFill>
                  <a:schemeClr val="bg1"/>
                </a:solidFill>
                <a:latin typeface="+mn-ea"/>
                <a:ea typeface="+mn-ea"/>
              </a:rPr>
              <a:t>System.out.println</a:t>
            </a:r>
            <a:r>
              <a:rPr lang="en-US" altLang="zh-CN" sz="1600" b="1" dirty="0">
                <a:solidFill>
                  <a:schemeClr val="bg1"/>
                </a:solidFill>
                <a:latin typeface="+mn-ea"/>
                <a:ea typeface="+mn-ea"/>
              </a:rPr>
              <a:t>("</a:t>
            </a:r>
            <a:r>
              <a:rPr lang="zh-CN" altLang="en-US" sz="1600" b="1" dirty="0">
                <a:solidFill>
                  <a:schemeClr val="bg1"/>
                </a:solidFill>
                <a:latin typeface="+mn-ea"/>
                <a:ea typeface="+mn-ea"/>
              </a:rPr>
              <a:t>数据库连接失败</a:t>
            </a:r>
            <a:r>
              <a:rPr lang="en-US" altLang="zh-CN" sz="1600" b="1" dirty="0">
                <a:solidFill>
                  <a:schemeClr val="bg1"/>
                </a:solidFill>
                <a:latin typeface="+mn-ea"/>
                <a:ea typeface="+mn-ea"/>
              </a:rPr>
              <a:t>!");</a:t>
            </a:r>
          </a:p>
          <a:p>
            <a:pPr eaLnBrk="0" hangingPunct="0">
              <a:lnSpc>
                <a:spcPts val="1800"/>
              </a:lnSpc>
              <a:spcBef>
                <a:spcPts val="0"/>
              </a:spcBef>
              <a:spcAft>
                <a:spcPts val="0"/>
              </a:spcAft>
              <a:buFont typeface="Arial" charset="0"/>
              <a:buNone/>
            </a:pPr>
            <a:r>
              <a:rPr lang="en-US" altLang="zh-CN" sz="1600" b="1" dirty="0">
                <a:solidFill>
                  <a:schemeClr val="bg1"/>
                </a:solidFill>
                <a:latin typeface="+mn-ea"/>
                <a:ea typeface="+mn-ea"/>
              </a:rPr>
              <a:t>}</a:t>
            </a:r>
          </a:p>
        </p:txBody>
      </p:sp>
      <p:sp>
        <p:nvSpPr>
          <p:cNvPr id="6" name="矩形 5"/>
          <p:cNvSpPr/>
          <p:nvPr/>
        </p:nvSpPr>
        <p:spPr>
          <a:xfrm>
            <a:off x="0" y="874812"/>
            <a:ext cx="9144000" cy="1200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eaLnBrk="0" hangingPunct="0">
              <a:spcBef>
                <a:spcPts val="0"/>
              </a:spcBef>
              <a:spcAft>
                <a:spcPts val="0"/>
              </a:spcAft>
              <a:buFont typeface="Arial" charset="0"/>
              <a:buNone/>
            </a:pPr>
            <a:r>
              <a:rPr lang="en-US" sz="2400" b="1" dirty="0" err="1">
                <a:solidFill>
                  <a:srgbClr val="003300"/>
                </a:solidFill>
                <a:latin typeface="+mn-ea"/>
                <a:ea typeface="+mn-ea"/>
              </a:rPr>
              <a:t>DriverManager</a:t>
            </a:r>
            <a:r>
              <a:rPr lang="zh-CN" sz="2400" b="1" dirty="0">
                <a:solidFill>
                  <a:srgbClr val="003300"/>
                </a:solidFill>
                <a:latin typeface="+mn-ea"/>
                <a:ea typeface="+mn-ea"/>
              </a:rPr>
              <a:t>类用于管理注册到</a:t>
            </a:r>
            <a:r>
              <a:rPr lang="en-US" sz="2400" b="1" dirty="0" err="1">
                <a:solidFill>
                  <a:srgbClr val="003300"/>
                </a:solidFill>
                <a:latin typeface="+mn-ea"/>
                <a:ea typeface="+mn-ea"/>
              </a:rPr>
              <a:t>DriverManager</a:t>
            </a:r>
            <a:r>
              <a:rPr lang="zh-CN" sz="2400" b="1" dirty="0">
                <a:solidFill>
                  <a:srgbClr val="003300"/>
                </a:solidFill>
                <a:latin typeface="+mn-ea"/>
                <a:ea typeface="+mn-ea"/>
              </a:rPr>
              <a:t>中的</a:t>
            </a:r>
            <a:r>
              <a:rPr lang="en-US" sz="2400" b="1" dirty="0">
                <a:solidFill>
                  <a:srgbClr val="003300"/>
                </a:solidFill>
                <a:latin typeface="+mn-ea"/>
                <a:ea typeface="+mn-ea"/>
              </a:rPr>
              <a:t>JDBC</a:t>
            </a:r>
            <a:r>
              <a:rPr lang="zh-CN" sz="2400" b="1" dirty="0">
                <a:solidFill>
                  <a:srgbClr val="003300"/>
                </a:solidFill>
                <a:latin typeface="+mn-ea"/>
                <a:ea typeface="+mn-ea"/>
              </a:rPr>
              <a:t>驱动程序，该类的静态方法</a:t>
            </a:r>
            <a:r>
              <a:rPr lang="en-US" sz="2400" b="1" dirty="0" err="1">
                <a:solidFill>
                  <a:srgbClr val="003300"/>
                </a:solidFill>
                <a:latin typeface="+mn-ea"/>
                <a:ea typeface="+mn-ea"/>
              </a:rPr>
              <a:t>getConnection</a:t>
            </a:r>
            <a:r>
              <a:rPr lang="en-US" sz="2400" b="1" dirty="0" smtClean="0">
                <a:solidFill>
                  <a:srgbClr val="003300"/>
                </a:solidFill>
                <a:latin typeface="+mn-ea"/>
                <a:ea typeface="+mn-ea"/>
              </a:rPr>
              <a:t>()</a:t>
            </a:r>
            <a:r>
              <a:rPr lang="zh-CN" sz="2400" b="1" dirty="0">
                <a:solidFill>
                  <a:srgbClr val="003300"/>
                </a:solidFill>
                <a:latin typeface="+mn-ea"/>
                <a:ea typeface="+mn-ea"/>
              </a:rPr>
              <a:t>用于进行数据库连接</a:t>
            </a:r>
            <a:r>
              <a:rPr lang="zh-CN" altLang="en-US" sz="2400" b="1" dirty="0">
                <a:solidFill>
                  <a:srgbClr val="003300"/>
                </a:solidFill>
                <a:latin typeface="+mn-ea"/>
                <a:ea typeface="+mn-ea"/>
              </a:rPr>
              <a:t>，连接失败会抛出</a:t>
            </a:r>
            <a:r>
              <a:rPr lang="en-US" altLang="zh-CN" sz="2400" b="1" dirty="0" err="1">
                <a:solidFill>
                  <a:srgbClr val="003300"/>
                </a:solidFill>
                <a:latin typeface="+mn-ea"/>
                <a:ea typeface="+mn-ea"/>
              </a:rPr>
              <a:t>SQLException</a:t>
            </a:r>
            <a:r>
              <a:rPr lang="zh-CN" altLang="en-US" sz="2400" b="1" dirty="0">
                <a:solidFill>
                  <a:srgbClr val="003300"/>
                </a:solidFill>
                <a:latin typeface="+mn-ea"/>
                <a:ea typeface="+mn-ea"/>
              </a:rPr>
              <a:t>异常</a:t>
            </a:r>
            <a:r>
              <a:rPr lang="zh-CN" sz="2400" b="1" dirty="0" smtClean="0">
                <a:solidFill>
                  <a:srgbClr val="003300"/>
                </a:solidFill>
                <a:latin typeface="+mn-ea"/>
                <a:ea typeface="+mn-ea"/>
              </a:rPr>
              <a:t>。</a:t>
            </a:r>
            <a:r>
              <a:rPr lang="zh-CN" altLang="en-US" sz="2400" b="1" dirty="0" smtClean="0">
                <a:solidFill>
                  <a:srgbClr val="003300"/>
                </a:solidFill>
                <a:latin typeface="+mn-ea"/>
                <a:ea typeface="+mn-ea"/>
              </a:rPr>
              <a:t>建立连接的</a:t>
            </a:r>
            <a:r>
              <a:rPr lang="en-US" altLang="zh-CN" sz="2400" b="1" dirty="0" smtClean="0">
                <a:solidFill>
                  <a:srgbClr val="003300"/>
                </a:solidFill>
                <a:latin typeface="+mn-ea"/>
                <a:ea typeface="+mn-ea"/>
              </a:rPr>
              <a:t>2</a:t>
            </a:r>
            <a:r>
              <a:rPr lang="zh-CN" altLang="en-US" sz="2400" b="1" dirty="0" smtClean="0">
                <a:solidFill>
                  <a:srgbClr val="003300"/>
                </a:solidFill>
                <a:latin typeface="+mn-ea"/>
                <a:ea typeface="+mn-ea"/>
              </a:rPr>
              <a:t>种格式：</a:t>
            </a:r>
            <a:endParaRPr lang="zh-CN" sz="2400" b="1" dirty="0">
              <a:solidFill>
                <a:srgbClr val="003300"/>
              </a:solidFill>
              <a:latin typeface="+mn-ea"/>
              <a:ea typeface="+mn-ea"/>
            </a:endParaRPr>
          </a:p>
        </p:txBody>
      </p:sp>
    </p:spTree>
    <p:extLst>
      <p:ext uri="{BB962C8B-B14F-4D97-AF65-F5344CB8AC3E}">
        <p14:creationId xmlns:p14="http://schemas.microsoft.com/office/powerpoint/2010/main" val="1640167429"/>
      </p:ext>
    </p:extLst>
  </p:cSld>
  <p:clrMapOvr>
    <a:masterClrMapping/>
  </p:clrMapOvr>
  <p:transition spd="slow">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t>步骤四：获得</a:t>
            </a:r>
            <a:r>
              <a:rPr lang="en-US" altLang="zh-CN" dirty="0"/>
              <a:t>Statement</a:t>
            </a:r>
            <a:r>
              <a:rPr lang="zh-CN" altLang="en-US" dirty="0"/>
              <a:t>实例</a:t>
            </a:r>
          </a:p>
        </p:txBody>
      </p:sp>
      <p:sp>
        <p:nvSpPr>
          <p:cNvPr id="4" name="矩形 3"/>
          <p:cNvSpPr/>
          <p:nvPr/>
        </p:nvSpPr>
        <p:spPr>
          <a:xfrm>
            <a:off x="0" y="908720"/>
            <a:ext cx="9144000" cy="1677126"/>
          </a:xfrm>
          <a:prstGeom prst="rect">
            <a:avLst/>
          </a:prstGeom>
        </p:spPr>
        <p:txBody>
          <a:bodyPr wrap="square">
            <a:spAutoFit/>
          </a:bodyPr>
          <a:lstStyle/>
          <a:p>
            <a:pPr lvl="0">
              <a:lnSpc>
                <a:spcPct val="150000"/>
              </a:lnSpc>
              <a:spcBef>
                <a:spcPts val="600"/>
              </a:spcBef>
              <a:spcAft>
                <a:spcPts val="600"/>
              </a:spcAft>
            </a:pPr>
            <a:r>
              <a:rPr lang="en-US" sz="2400" b="1" dirty="0" smtClean="0">
                <a:solidFill>
                  <a:srgbClr val="003300"/>
                </a:solidFill>
                <a:latin typeface="Tahoma" panose="020B0604030504040204" pitchFamily="34" charset="0"/>
                <a:ea typeface="宋体" panose="02010600030101010101" pitchFamily="2" charset="-122"/>
              </a:rPr>
              <a:t>Connection</a:t>
            </a:r>
            <a:r>
              <a:rPr lang="zh-CN" sz="2400" b="1" dirty="0" smtClean="0">
                <a:solidFill>
                  <a:srgbClr val="003300"/>
                </a:solidFill>
                <a:latin typeface="Tahoma" panose="020B0604030504040204" pitchFamily="34" charset="0"/>
                <a:ea typeface="宋体" panose="02010600030101010101" pitchFamily="2" charset="-122"/>
              </a:rPr>
              <a:t>实例</a:t>
            </a:r>
            <a:r>
              <a:rPr lang="zh-CN" altLang="en-US" sz="2400" b="1" dirty="0" smtClean="0">
                <a:solidFill>
                  <a:srgbClr val="003300"/>
                </a:solidFill>
                <a:latin typeface="Tahoma" panose="020B0604030504040204" pitchFamily="34" charset="0"/>
                <a:ea typeface="宋体" panose="02010600030101010101" pitchFamily="2" charset="-122"/>
              </a:rPr>
              <a:t>建立了与数据库的通信，但要</a:t>
            </a:r>
            <a:r>
              <a:rPr lang="zh-CN" sz="2400" b="1" dirty="0" smtClean="0">
                <a:solidFill>
                  <a:srgbClr val="003300"/>
                </a:solidFill>
                <a:latin typeface="Tahoma" panose="020B0604030504040204" pitchFamily="34" charset="0"/>
                <a:ea typeface="宋体" panose="02010600030101010101" pitchFamily="2" charset="-122"/>
              </a:rPr>
              <a:t>执行</a:t>
            </a:r>
            <a:r>
              <a:rPr lang="en-US" sz="2400" b="1" dirty="0" smtClean="0">
                <a:solidFill>
                  <a:srgbClr val="003300"/>
                </a:solidFill>
                <a:latin typeface="Tahoma" panose="020B0604030504040204" pitchFamily="34" charset="0"/>
                <a:ea typeface="宋体" panose="02010600030101010101" pitchFamily="2" charset="-122"/>
              </a:rPr>
              <a:t>SQL</a:t>
            </a:r>
            <a:r>
              <a:rPr lang="zh-CN" sz="2400" b="1" dirty="0" smtClean="0">
                <a:solidFill>
                  <a:srgbClr val="003300"/>
                </a:solidFill>
                <a:latin typeface="Tahoma" panose="020B0604030504040204" pitchFamily="34" charset="0"/>
                <a:ea typeface="宋体" panose="02010600030101010101" pitchFamily="2" charset="-122"/>
              </a:rPr>
              <a:t>语句，还需要通过</a:t>
            </a:r>
            <a:r>
              <a:rPr lang="en-US" sz="2400" b="1" dirty="0" err="1" smtClean="0">
                <a:solidFill>
                  <a:srgbClr val="003300"/>
                </a:solidFill>
                <a:latin typeface="Tahoma" panose="020B0604030504040204" pitchFamily="34" charset="0"/>
                <a:ea typeface="宋体" panose="02010600030101010101" pitchFamily="2" charset="-122"/>
              </a:rPr>
              <a:t>java.sql.Statement</a:t>
            </a:r>
            <a:r>
              <a:rPr lang="zh-CN" sz="2400" b="1" dirty="0" smtClean="0">
                <a:solidFill>
                  <a:srgbClr val="003300"/>
                </a:solidFill>
                <a:latin typeface="Tahoma" panose="020B0604030504040204" pitchFamily="34" charset="0"/>
                <a:ea typeface="宋体" panose="02010600030101010101" pitchFamily="2" charset="-122"/>
              </a:rPr>
              <a:t>接口</a:t>
            </a:r>
            <a:r>
              <a:rPr lang="zh-CN" altLang="en-US" sz="2400" b="1" dirty="0" smtClean="0">
                <a:solidFill>
                  <a:srgbClr val="003300"/>
                </a:solidFill>
                <a:latin typeface="Tahoma" panose="020B0604030504040204" pitchFamily="34" charset="0"/>
                <a:ea typeface="宋体" panose="02010600030101010101" pitchFamily="2" charset="-122"/>
              </a:rPr>
              <a:t>创建</a:t>
            </a:r>
            <a:r>
              <a:rPr lang="en-US" sz="2400" b="1" dirty="0" smtClean="0">
                <a:solidFill>
                  <a:srgbClr val="003300"/>
                </a:solidFill>
                <a:latin typeface="Tahoma" panose="020B0604030504040204" pitchFamily="34" charset="0"/>
                <a:ea typeface="宋体" panose="02010600030101010101" pitchFamily="2" charset="-122"/>
              </a:rPr>
              <a:t>Statement</a:t>
            </a:r>
            <a:r>
              <a:rPr lang="zh-CN" altLang="en-US" sz="2400" b="1" dirty="0" smtClean="0">
                <a:solidFill>
                  <a:srgbClr val="003300"/>
                </a:solidFill>
                <a:latin typeface="Tahoma" panose="020B0604030504040204" pitchFamily="34" charset="0"/>
                <a:ea typeface="宋体" panose="02010600030101010101" pitchFamily="2" charset="-122"/>
              </a:rPr>
              <a:t>实例来执行</a:t>
            </a:r>
            <a:r>
              <a:rPr lang="en-US" sz="2400" b="1" dirty="0" smtClean="0">
                <a:solidFill>
                  <a:srgbClr val="003300"/>
                </a:solidFill>
                <a:latin typeface="Tahoma" panose="020B0604030504040204" pitchFamily="34" charset="0"/>
                <a:ea typeface="宋体" panose="02010600030101010101" pitchFamily="2" charset="-122"/>
              </a:rPr>
              <a:t>SQL</a:t>
            </a:r>
            <a:r>
              <a:rPr lang="zh-CN" sz="2400" b="1" dirty="0" smtClean="0">
                <a:solidFill>
                  <a:srgbClr val="003300"/>
                </a:solidFill>
                <a:latin typeface="Tahoma" panose="020B0604030504040204" pitchFamily="34" charset="0"/>
                <a:ea typeface="宋体" panose="02010600030101010101" pitchFamily="2" charset="-122"/>
              </a:rPr>
              <a:t>语句。</a:t>
            </a:r>
            <a:r>
              <a:rPr lang="en-US" altLang="zh-CN" sz="2400" b="1" dirty="0" smtClean="0">
                <a:solidFill>
                  <a:srgbClr val="003300"/>
                </a:solidFill>
                <a:latin typeface="Tahoma" panose="020B0604030504040204" pitchFamily="34" charset="0"/>
                <a:ea typeface="宋体" panose="02010600030101010101" pitchFamily="2" charset="-122"/>
              </a:rPr>
              <a:t>Statement</a:t>
            </a:r>
            <a:r>
              <a:rPr lang="zh-CN" altLang="en-US" sz="2400" b="1" dirty="0">
                <a:solidFill>
                  <a:srgbClr val="003300"/>
                </a:solidFill>
                <a:latin typeface="Tahoma" panose="020B0604030504040204" pitchFamily="34" charset="0"/>
                <a:ea typeface="宋体" panose="02010600030101010101" pitchFamily="2" charset="-122"/>
              </a:rPr>
              <a:t>的实例分为三种类型：</a:t>
            </a:r>
            <a:endParaRPr lang="zh-CN" sz="2400" b="1" dirty="0">
              <a:solidFill>
                <a:srgbClr val="003300"/>
              </a:solidFill>
              <a:latin typeface="Tahoma" panose="020B0604030504040204" pitchFamily="34" charset="0"/>
              <a:ea typeface="宋体" panose="02010600030101010101" pitchFamily="2" charset="-122"/>
            </a:endParaRPr>
          </a:p>
        </p:txBody>
      </p:sp>
      <p:sp>
        <p:nvSpPr>
          <p:cNvPr id="6" name="Rectangle 1027"/>
          <p:cNvSpPr txBox="1">
            <a:spLocks noChangeArrowheads="1"/>
          </p:cNvSpPr>
          <p:nvPr/>
        </p:nvSpPr>
        <p:spPr bwMode="auto">
          <a:xfrm>
            <a:off x="0" y="2636912"/>
            <a:ext cx="9144000" cy="323165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eaLnBrk="0" hangingPunct="0">
              <a:lnSpc>
                <a:spcPct val="140000"/>
              </a:lnSpc>
              <a:buFont typeface="Arial" charset="0"/>
              <a:buNone/>
              <a:defRPr sz="2400" b="1">
                <a:solidFill>
                  <a:schemeClr val="bg1"/>
                </a:solidFill>
                <a:latin typeface="宋体" pitchFamily="2" charset="-122"/>
                <a:ea typeface="宋体" pitchFamily="2" charset="-122"/>
              </a:defRPr>
            </a:lvl1pPr>
            <a:lvl2pPr marL="742950" indent="-285750" eaLnBrk="0" hangingPunct="0">
              <a:spcBef>
                <a:spcPct val="20000"/>
              </a:spcBef>
              <a:buFont typeface="Arial" charset="0"/>
              <a:buChar char="–"/>
              <a:defRPr sz="2800" b="1">
                <a:solidFill>
                  <a:srgbClr val="003300"/>
                </a:solidFill>
                <a:latin typeface="+mn-lt"/>
                <a:ea typeface="+mn-ea"/>
              </a:defRPr>
            </a:lvl2pPr>
            <a:lvl3pPr marL="1143000" indent="-228600" eaLnBrk="0" hangingPunct="0">
              <a:spcBef>
                <a:spcPct val="20000"/>
              </a:spcBef>
              <a:buFont typeface="Arial" charset="0"/>
              <a:buChar char="•"/>
              <a:defRPr sz="2400" b="1">
                <a:solidFill>
                  <a:srgbClr val="003300"/>
                </a:solidFill>
                <a:latin typeface="+mn-lt"/>
                <a:ea typeface="+mn-ea"/>
              </a:defRPr>
            </a:lvl3pPr>
            <a:lvl4pPr marL="1600200" indent="-228600" eaLnBrk="0" hangingPunct="0">
              <a:spcBef>
                <a:spcPct val="20000"/>
              </a:spcBef>
              <a:buFont typeface="Arial" charset="0"/>
              <a:buChar char="–"/>
              <a:defRPr sz="2000" b="1">
                <a:solidFill>
                  <a:srgbClr val="003300"/>
                </a:solidFill>
                <a:latin typeface="+mn-lt"/>
                <a:ea typeface="+mn-ea"/>
              </a:defRPr>
            </a:lvl4pPr>
            <a:lvl5pPr marL="2057400" indent="-228600" eaLnBrk="0" hangingPunct="0">
              <a:spcBef>
                <a:spcPct val="20000"/>
              </a:spcBef>
              <a:buFont typeface="Arial" charset="0"/>
              <a:buChar char="»"/>
              <a:defRPr sz="2000" b="1">
                <a:solidFill>
                  <a:srgbClr val="003300"/>
                </a:solidFill>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628650" indent="-457200">
              <a:lnSpc>
                <a:spcPct val="150000"/>
              </a:lnSpc>
              <a:buFont typeface="Wingdings" panose="05000000000000000000" pitchFamily="2" charset="2"/>
              <a:buChar char="p"/>
            </a:pPr>
            <a:r>
              <a:rPr lang="en-US" altLang="zh-CN" dirty="0"/>
              <a:t>Statement</a:t>
            </a:r>
            <a:r>
              <a:rPr lang="zh-CN" altLang="en-US" dirty="0" smtClean="0"/>
              <a:t>实例：用于</a:t>
            </a:r>
            <a:r>
              <a:rPr lang="zh-CN" altLang="en-US" dirty="0"/>
              <a:t>执行静态</a:t>
            </a:r>
            <a:r>
              <a:rPr lang="en-US" altLang="zh-CN" dirty="0"/>
              <a:t>SQL</a:t>
            </a:r>
            <a:r>
              <a:rPr lang="zh-CN" altLang="en-US" dirty="0" smtClean="0"/>
              <a:t>语句</a:t>
            </a:r>
            <a:endParaRPr lang="en-US" altLang="zh-CN" dirty="0"/>
          </a:p>
          <a:p>
            <a:pPr marL="171450" indent="0">
              <a:lnSpc>
                <a:spcPct val="150000"/>
              </a:lnSpc>
            </a:pPr>
            <a:r>
              <a:rPr lang="en-US" altLang="zh-CN" sz="2000" dirty="0">
                <a:solidFill>
                  <a:srgbClr val="FFFF00"/>
                </a:solidFill>
                <a:latin typeface="+mn-ea"/>
              </a:rPr>
              <a:t>Statement </a:t>
            </a:r>
            <a:r>
              <a:rPr lang="en-US" altLang="zh-CN" sz="2000" dirty="0" err="1" smtClean="0">
                <a:solidFill>
                  <a:srgbClr val="FFFF00"/>
                </a:solidFill>
                <a:latin typeface="+mn-ea"/>
              </a:rPr>
              <a:t>stmt</a:t>
            </a:r>
            <a:r>
              <a:rPr lang="en-US" altLang="zh-CN" sz="2000" dirty="0" smtClean="0">
                <a:solidFill>
                  <a:srgbClr val="FFFF00"/>
                </a:solidFill>
                <a:latin typeface="+mn-ea"/>
              </a:rPr>
              <a:t> = </a:t>
            </a:r>
            <a:r>
              <a:rPr lang="en-US" altLang="zh-CN" sz="2000" dirty="0" err="1" smtClean="0">
                <a:solidFill>
                  <a:srgbClr val="FFFF00"/>
                </a:solidFill>
                <a:latin typeface="+mn-ea"/>
              </a:rPr>
              <a:t>conn.createStatement</a:t>
            </a:r>
            <a:r>
              <a:rPr lang="en-US" altLang="zh-CN" sz="2000" dirty="0">
                <a:solidFill>
                  <a:srgbClr val="FFFF00"/>
                </a:solidFill>
                <a:latin typeface="+mn-ea"/>
              </a:rPr>
              <a:t>();</a:t>
            </a:r>
          </a:p>
          <a:p>
            <a:pPr marL="628650" indent="-457200">
              <a:lnSpc>
                <a:spcPct val="150000"/>
              </a:lnSpc>
              <a:buFont typeface="Wingdings" panose="05000000000000000000" pitchFamily="2" charset="2"/>
              <a:buChar char="p"/>
            </a:pPr>
            <a:r>
              <a:rPr lang="en-US" altLang="zh-CN" dirty="0" err="1"/>
              <a:t>PreparedStatement</a:t>
            </a:r>
            <a:r>
              <a:rPr lang="zh-CN" altLang="en-US" dirty="0"/>
              <a:t>实例：用于执行动态</a:t>
            </a:r>
            <a:r>
              <a:rPr lang="en-US" altLang="zh-CN" dirty="0"/>
              <a:t>SQL</a:t>
            </a:r>
            <a:r>
              <a:rPr lang="zh-CN" altLang="en-US" dirty="0" smtClean="0"/>
              <a:t>语句</a:t>
            </a:r>
            <a:endParaRPr lang="en-US" altLang="zh-CN" dirty="0" smtClean="0"/>
          </a:p>
          <a:p>
            <a:pPr marL="171450" indent="0">
              <a:lnSpc>
                <a:spcPct val="150000"/>
              </a:lnSpc>
            </a:pPr>
            <a:r>
              <a:rPr lang="en-US" altLang="zh-CN" sz="2000" dirty="0" err="1">
                <a:solidFill>
                  <a:srgbClr val="FFFF00"/>
                </a:solidFill>
                <a:latin typeface="+mn-ea"/>
              </a:rPr>
              <a:t>PreparedStatement</a:t>
            </a:r>
            <a:r>
              <a:rPr lang="en-US" altLang="zh-CN" sz="2000" dirty="0">
                <a:solidFill>
                  <a:srgbClr val="FFFF00"/>
                </a:solidFill>
                <a:latin typeface="+mn-ea"/>
              </a:rPr>
              <a:t> </a:t>
            </a:r>
            <a:r>
              <a:rPr lang="en-US" altLang="zh-CN" sz="2000" dirty="0" err="1" smtClean="0">
                <a:solidFill>
                  <a:srgbClr val="FFFF00"/>
                </a:solidFill>
                <a:latin typeface="+mn-ea"/>
              </a:rPr>
              <a:t>pstmt</a:t>
            </a:r>
            <a:r>
              <a:rPr lang="en-US" altLang="zh-CN" sz="2000" dirty="0" smtClean="0">
                <a:solidFill>
                  <a:srgbClr val="FFFF00"/>
                </a:solidFill>
                <a:latin typeface="+mn-ea"/>
              </a:rPr>
              <a:t> = </a:t>
            </a:r>
            <a:r>
              <a:rPr lang="en-US" altLang="zh-CN" sz="2000" dirty="0" err="1" smtClean="0">
                <a:solidFill>
                  <a:srgbClr val="FFFF00"/>
                </a:solidFill>
                <a:latin typeface="+mn-ea"/>
              </a:rPr>
              <a:t>conn.prepareStatement</a:t>
            </a:r>
            <a:r>
              <a:rPr lang="en-US" altLang="zh-CN" sz="2000" dirty="0" smtClean="0">
                <a:solidFill>
                  <a:srgbClr val="FFFF00"/>
                </a:solidFill>
                <a:latin typeface="+mn-ea"/>
              </a:rPr>
              <a:t>(</a:t>
            </a:r>
            <a:r>
              <a:rPr lang="en-US" altLang="zh-CN" sz="2000" dirty="0" err="1" smtClean="0">
                <a:solidFill>
                  <a:srgbClr val="FFFF00"/>
                </a:solidFill>
                <a:latin typeface="+mn-ea"/>
              </a:rPr>
              <a:t>sql</a:t>
            </a:r>
            <a:r>
              <a:rPr lang="en-US" altLang="zh-CN" sz="2000" dirty="0">
                <a:solidFill>
                  <a:srgbClr val="FFFF00"/>
                </a:solidFill>
                <a:latin typeface="+mn-ea"/>
              </a:rPr>
              <a:t>);</a:t>
            </a:r>
          </a:p>
          <a:p>
            <a:pPr marL="628650" indent="-457200">
              <a:lnSpc>
                <a:spcPct val="150000"/>
              </a:lnSpc>
              <a:buFont typeface="Wingdings" panose="05000000000000000000" pitchFamily="2" charset="2"/>
              <a:buChar char="p"/>
            </a:pPr>
            <a:r>
              <a:rPr lang="en-US" altLang="zh-CN" dirty="0" err="1"/>
              <a:t>CallableStatement</a:t>
            </a:r>
            <a:r>
              <a:rPr lang="zh-CN" altLang="en-US" dirty="0"/>
              <a:t>实例：用于执行数据库存储</a:t>
            </a:r>
            <a:r>
              <a:rPr lang="zh-CN" altLang="en-US" dirty="0" smtClean="0"/>
              <a:t>过程</a:t>
            </a:r>
            <a:endParaRPr lang="en-US" altLang="zh-CN" dirty="0" smtClean="0"/>
          </a:p>
          <a:p>
            <a:pPr marL="171450" indent="0">
              <a:lnSpc>
                <a:spcPct val="150000"/>
              </a:lnSpc>
            </a:pPr>
            <a:r>
              <a:rPr lang="en-US" altLang="zh-CN" sz="2000" dirty="0" err="1">
                <a:solidFill>
                  <a:srgbClr val="FFFF00"/>
                </a:solidFill>
                <a:latin typeface="+mn-ea"/>
              </a:rPr>
              <a:t>CallableStatement</a:t>
            </a:r>
            <a:r>
              <a:rPr lang="en-US" altLang="zh-CN" sz="2000" dirty="0">
                <a:solidFill>
                  <a:srgbClr val="FFFF00"/>
                </a:solidFill>
                <a:latin typeface="+mn-ea"/>
              </a:rPr>
              <a:t> </a:t>
            </a:r>
            <a:r>
              <a:rPr lang="en-US" altLang="zh-CN" sz="2000" dirty="0" err="1" smtClean="0">
                <a:solidFill>
                  <a:srgbClr val="FFFF00"/>
                </a:solidFill>
                <a:latin typeface="+mn-ea"/>
              </a:rPr>
              <a:t>cstmt</a:t>
            </a:r>
            <a:r>
              <a:rPr lang="en-US" altLang="zh-CN" sz="2000" dirty="0" smtClean="0">
                <a:solidFill>
                  <a:srgbClr val="FFFF00"/>
                </a:solidFill>
                <a:latin typeface="+mn-ea"/>
              </a:rPr>
              <a:t> = </a:t>
            </a:r>
            <a:r>
              <a:rPr lang="en-US" altLang="zh-CN" sz="2000" dirty="0" err="1" smtClean="0">
                <a:solidFill>
                  <a:srgbClr val="FFFF00"/>
                </a:solidFill>
                <a:latin typeface="+mn-ea"/>
              </a:rPr>
              <a:t>conn.prepareCall</a:t>
            </a:r>
            <a:r>
              <a:rPr lang="en-US" altLang="zh-CN" sz="2000" dirty="0">
                <a:solidFill>
                  <a:srgbClr val="FFFF00"/>
                </a:solidFill>
                <a:latin typeface="+mn-ea"/>
              </a:rPr>
              <a:t>("{</a:t>
            </a:r>
            <a:r>
              <a:rPr lang="en-US" altLang="zh-CN" sz="2000" dirty="0" err="1">
                <a:solidFill>
                  <a:srgbClr val="FFFF00"/>
                </a:solidFill>
                <a:latin typeface="+mn-ea"/>
              </a:rPr>
              <a:t>CALLdemoSp</a:t>
            </a:r>
            <a:r>
              <a:rPr lang="en-US" altLang="zh-CN" sz="2000" dirty="0" smtClean="0">
                <a:solidFill>
                  <a:srgbClr val="FFFF00"/>
                </a:solidFill>
                <a:latin typeface="+mn-ea"/>
              </a:rPr>
              <a:t>(?,?)}");</a:t>
            </a:r>
            <a:endParaRPr lang="zh-CN" altLang="zh-CN" sz="2000" dirty="0">
              <a:solidFill>
                <a:srgbClr val="FFFF00"/>
              </a:solidFill>
              <a:latin typeface="+mn-ea"/>
            </a:endParaRPr>
          </a:p>
        </p:txBody>
      </p:sp>
    </p:spTree>
    <p:extLst>
      <p:ext uri="{BB962C8B-B14F-4D97-AF65-F5344CB8AC3E}">
        <p14:creationId xmlns:p14="http://schemas.microsoft.com/office/powerpoint/2010/main" val="752138320"/>
      </p:ext>
    </p:extLst>
  </p:cSld>
  <p:clrMapOvr>
    <a:masterClrMapping/>
  </p:clrMapOvr>
  <p:transition spd="slow">
    <p:randomBa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步骤五  执行</a:t>
            </a:r>
            <a:r>
              <a:rPr lang="en-US" altLang="zh-CN" dirty="0" smtClean="0"/>
              <a:t>SQL</a:t>
            </a:r>
            <a:r>
              <a:rPr lang="zh-CN" altLang="en-US" dirty="0" smtClean="0"/>
              <a:t>语句</a:t>
            </a:r>
            <a:endParaRPr lang="zh-CN" altLang="en-US" dirty="0"/>
          </a:p>
        </p:txBody>
      </p:sp>
      <p:pic>
        <p:nvPicPr>
          <p:cNvPr id="4" name="图片 3"/>
          <p:cNvPicPr>
            <a:picLocks noChangeAspect="1"/>
          </p:cNvPicPr>
          <p:nvPr/>
        </p:nvPicPr>
        <p:blipFill>
          <a:blip r:embed="rId3"/>
          <a:stretch>
            <a:fillRect/>
          </a:stretch>
        </p:blipFill>
        <p:spPr>
          <a:xfrm>
            <a:off x="2279" y="845476"/>
            <a:ext cx="9142471" cy="6012524"/>
          </a:xfrm>
          <a:prstGeom prst="rect">
            <a:avLst/>
          </a:prstGeom>
        </p:spPr>
      </p:pic>
    </p:spTree>
    <p:extLst>
      <p:ext uri="{BB962C8B-B14F-4D97-AF65-F5344CB8AC3E}">
        <p14:creationId xmlns:p14="http://schemas.microsoft.com/office/powerpoint/2010/main" val="3597835906"/>
      </p:ext>
    </p:extLst>
  </p:cSld>
  <p:clrMapOvr>
    <a:masterClrMapping/>
  </p:clrMapOvr>
  <p:transition spd="slow">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1" name="Rectangle 1027"/>
          <p:cNvSpPr>
            <a:spLocks noGrp="1" noChangeArrowheads="1"/>
          </p:cNvSpPr>
          <p:nvPr>
            <p:ph type="body" idx="1"/>
          </p:nvPr>
        </p:nvSpPr>
        <p:spPr>
          <a:xfrm>
            <a:off x="0" y="889670"/>
            <a:ext cx="9144000" cy="3724096"/>
          </a:xfrm>
          <a:solidFill>
            <a:schemeClr val="tx1"/>
          </a:solidFill>
          <a:ln w="9525">
            <a:solidFill>
              <a:srgbClr val="003300"/>
            </a:solidFill>
            <a:miter lim="800000"/>
            <a:headEnd/>
            <a:tailEnd/>
          </a:ln>
          <a:effectLst/>
          <a:extLst/>
        </p:spPr>
        <p:txBody>
          <a:bodyPr vert="horz" wrap="square" lIns="91440" tIns="45720" rIns="91440" bIns="45720" numCol="1" anchor="t" anchorCtr="0" compatLnSpc="1">
            <a:prstTxWarp prst="textNoShape">
              <a:avLst/>
            </a:prstTxWarp>
            <a:spAutoFit/>
          </a:bodyPr>
          <a:lstStyle/>
          <a:p>
            <a:pPr marL="0" lvl="1" indent="0" algn="just">
              <a:spcBef>
                <a:spcPts val="600"/>
              </a:spcBef>
              <a:spcAft>
                <a:spcPts val="600"/>
              </a:spcAft>
              <a:buNone/>
            </a:pPr>
            <a:r>
              <a:rPr lang="en-US" altLang="zh-CN" sz="2400" dirty="0" err="1">
                <a:solidFill>
                  <a:schemeClr val="bg1"/>
                </a:solidFill>
                <a:latin typeface="+mn-ea"/>
              </a:rPr>
              <a:t>java.sql.ResultSet</a:t>
            </a:r>
            <a:r>
              <a:rPr lang="zh-CN" altLang="zh-CN" sz="2400" dirty="0">
                <a:solidFill>
                  <a:schemeClr val="bg1"/>
                </a:solidFill>
                <a:latin typeface="+mn-ea"/>
              </a:rPr>
              <a:t>接口类似于记录表，可通过该接口的实例获得检索结果集</a:t>
            </a:r>
            <a:r>
              <a:rPr lang="zh-CN" altLang="zh-CN" sz="2400" dirty="0" smtClean="0">
                <a:solidFill>
                  <a:schemeClr val="bg1"/>
                </a:solidFill>
                <a:latin typeface="+mn-ea"/>
              </a:rPr>
              <a:t>。</a:t>
            </a:r>
            <a:r>
              <a:rPr lang="en-US" altLang="zh-CN" sz="2400" dirty="0" err="1" smtClean="0">
                <a:solidFill>
                  <a:schemeClr val="bg1"/>
                </a:solidFill>
                <a:latin typeface="+mn-ea"/>
              </a:rPr>
              <a:t>ResultSet</a:t>
            </a:r>
            <a:r>
              <a:rPr lang="zh-CN" altLang="en-US" sz="2400" dirty="0">
                <a:solidFill>
                  <a:schemeClr val="bg1"/>
                </a:solidFill>
                <a:latin typeface="+mn-ea"/>
              </a:rPr>
              <a:t>对象维持一个指向当前行的指针，最初这个指针指向第一条记录之前。</a:t>
            </a:r>
            <a:endParaRPr lang="en-US" altLang="zh-CN" sz="2400" dirty="0">
              <a:solidFill>
                <a:schemeClr val="bg1"/>
              </a:solidFill>
              <a:latin typeface="+mn-ea"/>
            </a:endParaRPr>
          </a:p>
          <a:p>
            <a:pPr marL="628650" lvl="1" indent="-457200" algn="just">
              <a:spcBef>
                <a:spcPts val="600"/>
              </a:spcBef>
              <a:spcAft>
                <a:spcPts val="600"/>
              </a:spcAft>
              <a:buClr>
                <a:schemeClr val="bg1"/>
              </a:buClr>
              <a:buFont typeface="Wingdings" panose="05000000000000000000" pitchFamily="2" charset="2"/>
              <a:buChar char="p"/>
            </a:pPr>
            <a:r>
              <a:rPr lang="en-US" altLang="zh-CN" sz="2400" dirty="0">
                <a:solidFill>
                  <a:srgbClr val="FFFF00"/>
                </a:solidFill>
                <a:latin typeface="+mn-ea"/>
              </a:rPr>
              <a:t>next</a:t>
            </a:r>
            <a:r>
              <a:rPr lang="en-US" altLang="zh-CN" sz="2400" dirty="0" smtClean="0">
                <a:solidFill>
                  <a:srgbClr val="FFFF00"/>
                </a:solidFill>
                <a:latin typeface="+mn-ea"/>
              </a:rPr>
              <a:t>()</a:t>
            </a:r>
            <a:r>
              <a:rPr lang="zh-CN" altLang="en-US" sz="2400" dirty="0">
                <a:solidFill>
                  <a:srgbClr val="FFFF00"/>
                </a:solidFill>
                <a:latin typeface="+mn-ea"/>
              </a:rPr>
              <a:t>：</a:t>
            </a:r>
            <a:r>
              <a:rPr lang="zh-CN" altLang="en-US" sz="2400" dirty="0" smtClean="0">
                <a:solidFill>
                  <a:schemeClr val="bg1"/>
                </a:solidFill>
                <a:latin typeface="+mn-ea"/>
              </a:rPr>
              <a:t>可以</a:t>
            </a:r>
            <a:r>
              <a:rPr lang="zh-CN" altLang="en-US" sz="2400" dirty="0">
                <a:solidFill>
                  <a:schemeClr val="bg1"/>
                </a:solidFill>
                <a:latin typeface="+mn-ea"/>
              </a:rPr>
              <a:t>使当前指针向后移动一行，该方法有一个</a:t>
            </a:r>
            <a:r>
              <a:rPr lang="en-US" altLang="zh-CN" sz="2400" dirty="0" err="1">
                <a:solidFill>
                  <a:schemeClr val="bg1"/>
                </a:solidFill>
                <a:latin typeface="+mn-ea"/>
              </a:rPr>
              <a:t>boolean</a:t>
            </a:r>
            <a:r>
              <a:rPr lang="zh-CN" altLang="en-US" sz="2400" dirty="0">
                <a:solidFill>
                  <a:schemeClr val="bg1"/>
                </a:solidFill>
                <a:latin typeface="+mn-ea"/>
              </a:rPr>
              <a:t>型的返回值，若为</a:t>
            </a:r>
            <a:r>
              <a:rPr lang="en-US" altLang="zh-CN" sz="2400" dirty="0">
                <a:solidFill>
                  <a:schemeClr val="bg1"/>
                </a:solidFill>
                <a:latin typeface="+mn-ea"/>
              </a:rPr>
              <a:t>true</a:t>
            </a:r>
            <a:r>
              <a:rPr lang="zh-CN" altLang="en-US" sz="2400" dirty="0">
                <a:solidFill>
                  <a:schemeClr val="bg1"/>
                </a:solidFill>
                <a:latin typeface="+mn-ea"/>
              </a:rPr>
              <a:t>，则表示成功移动到下一行；若返回</a:t>
            </a:r>
            <a:r>
              <a:rPr lang="en-US" altLang="zh-CN" sz="2400" dirty="0">
                <a:solidFill>
                  <a:schemeClr val="bg1"/>
                </a:solidFill>
                <a:latin typeface="+mn-ea"/>
              </a:rPr>
              <a:t>false</a:t>
            </a:r>
            <a:r>
              <a:rPr lang="zh-CN" altLang="en-US" sz="2400" dirty="0">
                <a:solidFill>
                  <a:schemeClr val="bg1"/>
                </a:solidFill>
                <a:latin typeface="+mn-ea"/>
              </a:rPr>
              <a:t>，则表示没有下一行。</a:t>
            </a:r>
            <a:endParaRPr lang="en-US" altLang="zh-CN" sz="2400" dirty="0">
              <a:solidFill>
                <a:schemeClr val="bg1"/>
              </a:solidFill>
              <a:latin typeface="+mn-ea"/>
            </a:endParaRPr>
          </a:p>
          <a:p>
            <a:pPr marL="628650" lvl="1" indent="-457200" algn="just">
              <a:spcBef>
                <a:spcPts val="600"/>
              </a:spcBef>
              <a:spcAft>
                <a:spcPts val="600"/>
              </a:spcAft>
              <a:buClr>
                <a:schemeClr val="bg1"/>
              </a:buClr>
              <a:buFont typeface="Wingdings" panose="05000000000000000000" pitchFamily="2" charset="2"/>
              <a:buChar char="p"/>
            </a:pPr>
            <a:r>
              <a:rPr lang="en-US" altLang="zh-CN" sz="2400" dirty="0" err="1" smtClean="0">
                <a:solidFill>
                  <a:srgbClr val="FFFF00"/>
                </a:solidFill>
                <a:latin typeface="+mn-ea"/>
              </a:rPr>
              <a:t>getXXX</a:t>
            </a:r>
            <a:r>
              <a:rPr lang="en-US" altLang="zh-CN" sz="2400" dirty="0" smtClean="0">
                <a:solidFill>
                  <a:srgbClr val="FFFF00"/>
                </a:solidFill>
                <a:latin typeface="+mn-ea"/>
              </a:rPr>
              <a:t>()</a:t>
            </a:r>
            <a:r>
              <a:rPr lang="zh-CN" altLang="en-US" sz="2400" dirty="0" smtClean="0">
                <a:solidFill>
                  <a:srgbClr val="FFFF00"/>
                </a:solidFill>
                <a:latin typeface="+mn-ea"/>
              </a:rPr>
              <a:t>：</a:t>
            </a:r>
            <a:r>
              <a:rPr lang="zh-CN" altLang="en-US" sz="2400" dirty="0" smtClean="0">
                <a:solidFill>
                  <a:schemeClr val="bg1"/>
                </a:solidFill>
                <a:latin typeface="+mn-ea"/>
              </a:rPr>
              <a:t>可以</a:t>
            </a:r>
            <a:r>
              <a:rPr lang="zh-CN" altLang="en-US" sz="2400" dirty="0">
                <a:solidFill>
                  <a:schemeClr val="bg1"/>
                </a:solidFill>
                <a:latin typeface="+mn-ea"/>
              </a:rPr>
              <a:t>从某一列中获得结果。其中</a:t>
            </a:r>
            <a:r>
              <a:rPr lang="en-US" altLang="zh-CN" sz="2400" dirty="0">
                <a:solidFill>
                  <a:schemeClr val="bg1"/>
                </a:solidFill>
                <a:latin typeface="+mn-ea"/>
              </a:rPr>
              <a:t>XXX</a:t>
            </a:r>
            <a:r>
              <a:rPr lang="zh-CN" altLang="en-US" sz="2400" dirty="0">
                <a:solidFill>
                  <a:schemeClr val="bg1"/>
                </a:solidFill>
                <a:latin typeface="+mn-ea"/>
              </a:rPr>
              <a:t>是</a:t>
            </a:r>
            <a:r>
              <a:rPr lang="en-US" altLang="zh-CN" sz="2400" dirty="0" err="1">
                <a:solidFill>
                  <a:schemeClr val="bg1"/>
                </a:solidFill>
                <a:latin typeface="+mn-ea"/>
              </a:rPr>
              <a:t>jdbc</a:t>
            </a:r>
            <a:r>
              <a:rPr lang="zh-CN" altLang="en-US" sz="2400" dirty="0">
                <a:solidFill>
                  <a:schemeClr val="bg1"/>
                </a:solidFill>
                <a:latin typeface="+mn-ea"/>
              </a:rPr>
              <a:t>中的</a:t>
            </a:r>
            <a:r>
              <a:rPr lang="en-US" altLang="zh-CN" sz="2400" dirty="0">
                <a:solidFill>
                  <a:schemeClr val="bg1"/>
                </a:solidFill>
                <a:latin typeface="+mn-ea"/>
              </a:rPr>
              <a:t>java</a:t>
            </a:r>
            <a:r>
              <a:rPr lang="zh-CN" altLang="en-US" sz="2400" dirty="0">
                <a:solidFill>
                  <a:schemeClr val="bg1"/>
                </a:solidFill>
                <a:latin typeface="+mn-ea"/>
              </a:rPr>
              <a:t>数据类型，如</a:t>
            </a:r>
            <a:r>
              <a:rPr lang="en-US" altLang="zh-CN" sz="2400" dirty="0" err="1">
                <a:solidFill>
                  <a:schemeClr val="bg1"/>
                </a:solidFill>
                <a:latin typeface="+mn-ea"/>
              </a:rPr>
              <a:t>getInt</a:t>
            </a:r>
            <a:r>
              <a:rPr lang="en-US" altLang="zh-CN" sz="2400" dirty="0">
                <a:solidFill>
                  <a:schemeClr val="bg1"/>
                </a:solidFill>
                <a:latin typeface="+mn-ea"/>
              </a:rPr>
              <a:t>()</a:t>
            </a:r>
            <a:r>
              <a:rPr lang="zh-CN" altLang="en-US" sz="2400" dirty="0">
                <a:solidFill>
                  <a:schemeClr val="bg1"/>
                </a:solidFill>
                <a:latin typeface="+mn-ea"/>
              </a:rPr>
              <a:t>、</a:t>
            </a:r>
            <a:r>
              <a:rPr lang="en-US" altLang="zh-CN" sz="2400" dirty="0" err="1">
                <a:solidFill>
                  <a:schemeClr val="bg1"/>
                </a:solidFill>
                <a:latin typeface="+mn-ea"/>
              </a:rPr>
              <a:t>getString</a:t>
            </a:r>
            <a:r>
              <a:rPr lang="en-US" altLang="zh-CN" sz="2400" dirty="0" smtClean="0">
                <a:solidFill>
                  <a:schemeClr val="bg1"/>
                </a:solidFill>
                <a:latin typeface="+mn-ea"/>
              </a:rPr>
              <a:t>()</a:t>
            </a:r>
            <a:r>
              <a:rPr lang="zh-CN" altLang="en-US" sz="2400" dirty="0" smtClean="0">
                <a:solidFill>
                  <a:schemeClr val="bg1"/>
                </a:solidFill>
                <a:latin typeface="+mn-ea"/>
              </a:rPr>
              <a:t>等。</a:t>
            </a:r>
            <a:r>
              <a:rPr lang="zh-CN" altLang="en-US" sz="2400" dirty="0">
                <a:solidFill>
                  <a:schemeClr val="bg1"/>
                </a:solidFill>
                <a:latin typeface="+mn-ea"/>
              </a:rPr>
              <a:t>该方法需要指定检索的列编号或列</a:t>
            </a:r>
            <a:r>
              <a:rPr lang="zh-CN" altLang="en-US" sz="2400" dirty="0" smtClean="0">
                <a:solidFill>
                  <a:schemeClr val="bg1"/>
                </a:solidFill>
                <a:latin typeface="+mn-ea"/>
              </a:rPr>
              <a:t>名称</a:t>
            </a:r>
            <a:r>
              <a:rPr lang="zh-CN" altLang="en-US" sz="2400" dirty="0">
                <a:solidFill>
                  <a:schemeClr val="bg1"/>
                </a:solidFill>
                <a:latin typeface="+mn-ea"/>
              </a:rPr>
              <a:t>。</a:t>
            </a:r>
            <a:endParaRPr lang="en-US" altLang="zh-CN" sz="2400" dirty="0">
              <a:solidFill>
                <a:schemeClr val="bg1"/>
              </a:solidFill>
              <a:latin typeface="+mn-ea"/>
            </a:endParaRPr>
          </a:p>
        </p:txBody>
      </p:sp>
      <p:sp>
        <p:nvSpPr>
          <p:cNvPr id="3" name="Rectangle 2"/>
          <p:cNvSpPr>
            <a:spLocks noGrp="1" noChangeArrowheads="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smtClean="0"/>
              <a:t>步骤六、</a:t>
            </a:r>
            <a:r>
              <a:rPr lang="zh-CN" altLang="en-US" dirty="0"/>
              <a:t>获得查询结果</a:t>
            </a:r>
          </a:p>
        </p:txBody>
      </p:sp>
    </p:spTree>
    <p:extLst>
      <p:ext uri="{BB962C8B-B14F-4D97-AF65-F5344CB8AC3E}">
        <p14:creationId xmlns:p14="http://schemas.microsoft.com/office/powerpoint/2010/main" val="4218784433"/>
      </p:ext>
    </p:extLst>
  </p:cSld>
  <p:clrMapOvr>
    <a:masterClrMapping/>
  </p:clrMapOvr>
  <p:transition spd="slow">
    <p:randomBar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示例：获得</a:t>
            </a:r>
            <a:r>
              <a:rPr lang="en-US" altLang="zh-CN" dirty="0" err="1" smtClean="0"/>
              <a:t>ResultSet</a:t>
            </a:r>
            <a:r>
              <a:rPr lang="zh-CN" altLang="en-US" dirty="0" smtClean="0"/>
              <a:t>行</a:t>
            </a:r>
            <a:endParaRPr lang="zh-CN" altLang="en-US" dirty="0"/>
          </a:p>
        </p:txBody>
      </p:sp>
      <p:sp>
        <p:nvSpPr>
          <p:cNvPr id="3" name="内容占位符 2"/>
          <p:cNvSpPr>
            <a:spLocks noGrp="1"/>
          </p:cNvSpPr>
          <p:nvPr>
            <p:ph idx="1"/>
          </p:nvPr>
        </p:nvSpPr>
        <p:spPr>
          <a:xfrm>
            <a:off x="0" y="908721"/>
            <a:ext cx="9144000" cy="360039"/>
          </a:xfrm>
        </p:spPr>
        <p:txBody>
          <a:bodyPr/>
          <a:lstStyle/>
          <a:p>
            <a:pPr marL="0" indent="0">
              <a:buNone/>
            </a:pPr>
            <a:r>
              <a:rPr lang="zh-CN" altLang="en-US" sz="2400" dirty="0" smtClean="0">
                <a:latin typeface="+mn-ea"/>
              </a:rPr>
              <a:t>查询</a:t>
            </a:r>
            <a:r>
              <a:rPr lang="en-US" altLang="zh-CN" sz="2400" dirty="0" smtClean="0">
                <a:latin typeface="+mn-ea"/>
              </a:rPr>
              <a:t>teaching</a:t>
            </a:r>
            <a:r>
              <a:rPr lang="zh-CN" altLang="en-US" sz="2400" dirty="0">
                <a:latin typeface="+mn-ea"/>
              </a:rPr>
              <a:t>数据库</a:t>
            </a:r>
            <a:r>
              <a:rPr lang="zh-CN" altLang="en-US" sz="2400" dirty="0" smtClean="0">
                <a:latin typeface="+mn-ea"/>
              </a:rPr>
              <a:t>中的</a:t>
            </a:r>
            <a:r>
              <a:rPr lang="en-US" altLang="zh-CN" sz="2400" dirty="0" smtClean="0">
                <a:latin typeface="+mn-ea"/>
              </a:rPr>
              <a:t>student</a:t>
            </a:r>
            <a:r>
              <a:rPr lang="zh-CN" altLang="en-US" sz="2400" dirty="0" smtClean="0">
                <a:latin typeface="+mn-ea"/>
              </a:rPr>
              <a:t>表并在</a:t>
            </a:r>
            <a:r>
              <a:rPr lang="zh-CN" altLang="en-US" sz="2400" dirty="0">
                <a:latin typeface="+mn-ea"/>
              </a:rPr>
              <a:t>页面中显示查询结果</a:t>
            </a:r>
            <a:r>
              <a:rPr lang="zh-CN" altLang="en-US" sz="2400" dirty="0" smtClean="0">
                <a:latin typeface="+mn-ea"/>
              </a:rPr>
              <a:t>：</a:t>
            </a:r>
            <a:endParaRPr lang="en-US" altLang="zh-CN" sz="2400" dirty="0">
              <a:latin typeface="+mn-ea"/>
            </a:endParaRPr>
          </a:p>
        </p:txBody>
      </p:sp>
      <p:sp>
        <p:nvSpPr>
          <p:cNvPr id="4" name="矩形 3"/>
          <p:cNvSpPr/>
          <p:nvPr/>
        </p:nvSpPr>
        <p:spPr>
          <a:xfrm>
            <a:off x="0" y="1380832"/>
            <a:ext cx="9144000" cy="4647426"/>
          </a:xfrm>
          <a:prstGeom prst="rect">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marL="0" indent="0">
              <a:spcBef>
                <a:spcPts val="600"/>
              </a:spcBef>
              <a:spcAft>
                <a:spcPts val="600"/>
              </a:spcAft>
              <a:buNone/>
            </a:pPr>
            <a:r>
              <a:rPr lang="en-US" altLang="zh-CN" sz="2400" b="1" dirty="0" smtClean="0">
                <a:solidFill>
                  <a:srgbClr val="FFFF00"/>
                </a:solidFill>
                <a:latin typeface="+mn-ea"/>
              </a:rPr>
              <a:t>//</a:t>
            </a:r>
            <a:r>
              <a:rPr lang="zh-CN" altLang="en-US" sz="2400" b="1" dirty="0" smtClean="0">
                <a:solidFill>
                  <a:srgbClr val="FFFF00"/>
                </a:solidFill>
                <a:latin typeface="+mn-ea"/>
              </a:rPr>
              <a:t>实例化</a:t>
            </a:r>
            <a:r>
              <a:rPr lang="en-US" altLang="zh-CN" sz="2400" b="1" dirty="0" smtClean="0">
                <a:solidFill>
                  <a:srgbClr val="FFFF00"/>
                </a:solidFill>
                <a:latin typeface="+mn-ea"/>
              </a:rPr>
              <a:t>Statement</a:t>
            </a:r>
          </a:p>
          <a:p>
            <a:pPr marL="0" indent="0">
              <a:spcBef>
                <a:spcPts val="600"/>
              </a:spcBef>
              <a:spcAft>
                <a:spcPts val="600"/>
              </a:spcAft>
              <a:buNone/>
            </a:pPr>
            <a:r>
              <a:rPr lang="en-US" altLang="zh-CN" sz="2400" b="1" dirty="0" smtClean="0">
                <a:solidFill>
                  <a:schemeClr val="bg1"/>
                </a:solidFill>
                <a:latin typeface="+mn-ea"/>
              </a:rPr>
              <a:t>Statement </a:t>
            </a:r>
            <a:r>
              <a:rPr lang="en-US" altLang="zh-CN" sz="2400" b="1" dirty="0" err="1">
                <a:solidFill>
                  <a:schemeClr val="bg1"/>
                </a:solidFill>
                <a:latin typeface="+mn-ea"/>
              </a:rPr>
              <a:t>stmt</a:t>
            </a:r>
            <a:r>
              <a:rPr lang="en-US" altLang="zh-CN" sz="2400" b="1" dirty="0">
                <a:solidFill>
                  <a:schemeClr val="bg1"/>
                </a:solidFill>
                <a:latin typeface="+mn-ea"/>
              </a:rPr>
              <a:t>=</a:t>
            </a:r>
            <a:r>
              <a:rPr lang="en-US" altLang="zh-CN" sz="2400" b="1" dirty="0" err="1">
                <a:solidFill>
                  <a:schemeClr val="bg1"/>
                </a:solidFill>
                <a:latin typeface="+mn-ea"/>
              </a:rPr>
              <a:t>conn.createStatement</a:t>
            </a:r>
            <a:r>
              <a:rPr lang="en-US" altLang="zh-CN" sz="2400" b="1" dirty="0">
                <a:solidFill>
                  <a:schemeClr val="bg1"/>
                </a:solidFill>
                <a:latin typeface="+mn-ea"/>
              </a:rPr>
              <a:t>();</a:t>
            </a:r>
          </a:p>
          <a:p>
            <a:pPr marL="0" indent="0">
              <a:spcBef>
                <a:spcPts val="600"/>
              </a:spcBef>
              <a:spcAft>
                <a:spcPts val="600"/>
              </a:spcAft>
              <a:buNone/>
            </a:pPr>
            <a:r>
              <a:rPr lang="en-US" altLang="zh-CN" sz="2400" b="1" dirty="0" smtClean="0">
                <a:solidFill>
                  <a:srgbClr val="FFFF00"/>
                </a:solidFill>
                <a:latin typeface="+mn-ea"/>
              </a:rPr>
              <a:t>//</a:t>
            </a:r>
            <a:r>
              <a:rPr lang="zh-CN" altLang="en-US" sz="2400" b="1" dirty="0" smtClean="0">
                <a:solidFill>
                  <a:srgbClr val="FFFF00"/>
                </a:solidFill>
                <a:latin typeface="+mn-ea"/>
              </a:rPr>
              <a:t>执行</a:t>
            </a:r>
            <a:r>
              <a:rPr lang="en-US" altLang="zh-CN" sz="2400" b="1" dirty="0" smtClean="0">
                <a:solidFill>
                  <a:srgbClr val="FFFF00"/>
                </a:solidFill>
                <a:latin typeface="+mn-ea"/>
              </a:rPr>
              <a:t>select</a:t>
            </a:r>
            <a:r>
              <a:rPr lang="zh-CN" altLang="en-US" sz="2400" b="1" dirty="0" smtClean="0">
                <a:solidFill>
                  <a:srgbClr val="FFFF00"/>
                </a:solidFill>
                <a:latin typeface="+mn-ea"/>
              </a:rPr>
              <a:t>语句，并将结果存储到记录集</a:t>
            </a:r>
            <a:r>
              <a:rPr lang="en-US" altLang="zh-CN" sz="2400" b="1" dirty="0" err="1" smtClean="0">
                <a:solidFill>
                  <a:srgbClr val="FFFF00"/>
                </a:solidFill>
                <a:latin typeface="+mn-ea"/>
              </a:rPr>
              <a:t>rs</a:t>
            </a:r>
            <a:r>
              <a:rPr lang="zh-CN" altLang="en-US" sz="2400" b="1" dirty="0" smtClean="0">
                <a:solidFill>
                  <a:srgbClr val="FFFF00"/>
                </a:solidFill>
                <a:latin typeface="+mn-ea"/>
              </a:rPr>
              <a:t>中</a:t>
            </a:r>
            <a:endParaRPr lang="en-US" altLang="zh-CN" sz="2400" b="1" dirty="0" smtClean="0">
              <a:solidFill>
                <a:srgbClr val="FFFF00"/>
              </a:solidFill>
              <a:latin typeface="+mn-ea"/>
            </a:endParaRPr>
          </a:p>
          <a:p>
            <a:pPr marL="0" indent="0">
              <a:spcBef>
                <a:spcPts val="600"/>
              </a:spcBef>
              <a:spcAft>
                <a:spcPts val="600"/>
              </a:spcAft>
              <a:buNone/>
            </a:pPr>
            <a:r>
              <a:rPr lang="en-US" altLang="zh-CN" sz="2400" b="1" dirty="0" err="1" smtClean="0">
                <a:solidFill>
                  <a:schemeClr val="bg1"/>
                </a:solidFill>
                <a:latin typeface="+mn-ea"/>
              </a:rPr>
              <a:t>ResultSet</a:t>
            </a:r>
            <a:r>
              <a:rPr lang="en-US" altLang="zh-CN" sz="2400" b="1" dirty="0" smtClean="0">
                <a:solidFill>
                  <a:schemeClr val="bg1"/>
                </a:solidFill>
                <a:latin typeface="+mn-ea"/>
              </a:rPr>
              <a:t> </a:t>
            </a:r>
            <a:r>
              <a:rPr lang="en-US" altLang="zh-CN" sz="2400" b="1" dirty="0" err="1">
                <a:solidFill>
                  <a:schemeClr val="bg1"/>
                </a:solidFill>
                <a:latin typeface="+mn-ea"/>
              </a:rPr>
              <a:t>rs</a:t>
            </a:r>
            <a:r>
              <a:rPr lang="en-US" altLang="zh-CN" sz="2400" b="1" dirty="0">
                <a:solidFill>
                  <a:schemeClr val="bg1"/>
                </a:solidFill>
                <a:latin typeface="+mn-ea"/>
              </a:rPr>
              <a:t>=</a:t>
            </a:r>
            <a:r>
              <a:rPr lang="en-US" altLang="zh-CN" sz="2400" b="1" dirty="0" err="1">
                <a:solidFill>
                  <a:schemeClr val="bg1"/>
                </a:solidFill>
                <a:latin typeface="+mn-ea"/>
              </a:rPr>
              <a:t>stmt.executeQuery</a:t>
            </a:r>
            <a:r>
              <a:rPr lang="en-US" altLang="zh-CN" sz="2400" b="1" dirty="0">
                <a:solidFill>
                  <a:schemeClr val="bg1"/>
                </a:solidFill>
                <a:latin typeface="+mn-ea"/>
              </a:rPr>
              <a:t>("select * from student");</a:t>
            </a:r>
          </a:p>
          <a:p>
            <a:pPr eaLnBrk="0" hangingPunct="0">
              <a:spcBef>
                <a:spcPts val="600"/>
              </a:spcBef>
              <a:spcAft>
                <a:spcPts val="600"/>
              </a:spcAft>
            </a:pPr>
            <a:r>
              <a:rPr lang="en-US" altLang="zh-CN" sz="2400" b="1" dirty="0" smtClean="0">
                <a:solidFill>
                  <a:srgbClr val="FFFF00"/>
                </a:solidFill>
                <a:latin typeface="+mn-ea"/>
              </a:rPr>
              <a:t>//</a:t>
            </a:r>
            <a:r>
              <a:rPr lang="zh-CN" altLang="en-US" sz="2400" b="1" dirty="0" smtClean="0">
                <a:solidFill>
                  <a:srgbClr val="FFFF00"/>
                </a:solidFill>
                <a:latin typeface="+mn-ea"/>
              </a:rPr>
              <a:t>遍历</a:t>
            </a:r>
            <a:r>
              <a:rPr lang="zh-CN" altLang="en-US" sz="2400" b="1" dirty="0">
                <a:solidFill>
                  <a:srgbClr val="FFFF00"/>
                </a:solidFill>
                <a:latin typeface="+mn-ea"/>
              </a:rPr>
              <a:t>记录集</a:t>
            </a:r>
          </a:p>
          <a:p>
            <a:pPr eaLnBrk="0" hangingPunct="0">
              <a:spcBef>
                <a:spcPts val="600"/>
              </a:spcBef>
              <a:spcAft>
                <a:spcPts val="600"/>
              </a:spcAft>
            </a:pPr>
            <a:r>
              <a:rPr lang="en-US" altLang="zh-CN" sz="2400" b="1" dirty="0">
                <a:solidFill>
                  <a:schemeClr val="bg1"/>
                </a:solidFill>
                <a:latin typeface="+mn-ea"/>
              </a:rPr>
              <a:t>while (</a:t>
            </a:r>
            <a:r>
              <a:rPr lang="en-US" altLang="zh-CN" sz="2400" b="1" dirty="0" err="1">
                <a:solidFill>
                  <a:schemeClr val="bg1"/>
                </a:solidFill>
                <a:latin typeface="+mn-ea"/>
              </a:rPr>
              <a:t>rs.next</a:t>
            </a:r>
            <a:r>
              <a:rPr lang="en-US" altLang="zh-CN" sz="2400" b="1" dirty="0">
                <a:solidFill>
                  <a:schemeClr val="bg1"/>
                </a:solidFill>
                <a:latin typeface="+mn-ea"/>
              </a:rPr>
              <a:t>()) {</a:t>
            </a:r>
          </a:p>
          <a:p>
            <a:pPr eaLnBrk="0" hangingPunct="0">
              <a:spcBef>
                <a:spcPts val="600"/>
              </a:spcBef>
              <a:spcAft>
                <a:spcPts val="600"/>
              </a:spcAft>
            </a:pPr>
            <a:r>
              <a:rPr lang="en-US" altLang="zh-CN" sz="2400" b="1" dirty="0">
                <a:solidFill>
                  <a:schemeClr val="bg1"/>
                </a:solidFill>
                <a:latin typeface="+mn-ea"/>
              </a:rPr>
              <a:t>  </a:t>
            </a:r>
            <a:r>
              <a:rPr lang="en-US" altLang="zh-CN" sz="2400" b="1" dirty="0" err="1">
                <a:solidFill>
                  <a:schemeClr val="bg1"/>
                </a:solidFill>
                <a:latin typeface="+mn-ea"/>
              </a:rPr>
              <a:t>int</a:t>
            </a:r>
            <a:r>
              <a:rPr lang="en-US" altLang="zh-CN" sz="2400" b="1" dirty="0">
                <a:solidFill>
                  <a:schemeClr val="bg1"/>
                </a:solidFill>
                <a:latin typeface="+mn-ea"/>
              </a:rPr>
              <a:t> id = </a:t>
            </a:r>
            <a:r>
              <a:rPr lang="en-US" altLang="zh-CN" sz="2400" b="1" dirty="0" err="1">
                <a:solidFill>
                  <a:schemeClr val="bg1"/>
                </a:solidFill>
                <a:latin typeface="+mn-ea"/>
              </a:rPr>
              <a:t>rs.getInt</a:t>
            </a:r>
            <a:r>
              <a:rPr lang="en-US" altLang="zh-CN" sz="2400" b="1" dirty="0">
                <a:solidFill>
                  <a:schemeClr val="bg1"/>
                </a:solidFill>
                <a:latin typeface="+mn-ea"/>
              </a:rPr>
              <a:t>(1);</a:t>
            </a:r>
          </a:p>
          <a:p>
            <a:pPr eaLnBrk="0" hangingPunct="0">
              <a:spcBef>
                <a:spcPts val="600"/>
              </a:spcBef>
              <a:spcAft>
                <a:spcPts val="600"/>
              </a:spcAft>
            </a:pPr>
            <a:r>
              <a:rPr lang="en-US" altLang="zh-CN" sz="2400" b="1" dirty="0">
                <a:solidFill>
                  <a:schemeClr val="bg1"/>
                </a:solidFill>
                <a:latin typeface="+mn-ea"/>
              </a:rPr>
              <a:t>  String s = </a:t>
            </a:r>
            <a:r>
              <a:rPr lang="en-US" altLang="zh-CN" sz="2400" b="1" dirty="0" err="1">
                <a:solidFill>
                  <a:schemeClr val="bg1"/>
                </a:solidFill>
                <a:latin typeface="+mn-ea"/>
              </a:rPr>
              <a:t>rs.getString</a:t>
            </a:r>
            <a:r>
              <a:rPr lang="en-US" altLang="zh-CN" sz="2400" b="1" dirty="0">
                <a:solidFill>
                  <a:schemeClr val="bg1"/>
                </a:solidFill>
                <a:latin typeface="+mn-ea"/>
              </a:rPr>
              <a:t>("username");</a:t>
            </a:r>
          </a:p>
          <a:p>
            <a:pPr eaLnBrk="0" hangingPunct="0">
              <a:spcBef>
                <a:spcPts val="600"/>
              </a:spcBef>
              <a:spcAft>
                <a:spcPts val="600"/>
              </a:spcAft>
            </a:pPr>
            <a:r>
              <a:rPr lang="en-US" altLang="zh-CN" sz="2400" b="1" dirty="0">
                <a:solidFill>
                  <a:schemeClr val="bg1"/>
                </a:solidFill>
                <a:latin typeface="+mn-ea"/>
              </a:rPr>
              <a:t>}</a:t>
            </a:r>
          </a:p>
        </p:txBody>
      </p:sp>
      <p:sp>
        <p:nvSpPr>
          <p:cNvPr id="5" name="矩形标注 4"/>
          <p:cNvSpPr/>
          <p:nvPr/>
        </p:nvSpPr>
        <p:spPr>
          <a:xfrm>
            <a:off x="3491880" y="4047455"/>
            <a:ext cx="3744416" cy="461665"/>
          </a:xfrm>
          <a:prstGeom prst="wedgeRectCallout">
            <a:avLst>
              <a:gd name="adj1" fmla="val -37951"/>
              <a:gd name="adj2" fmla="val 9551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zh-CN" altLang="en-US" sz="2400" dirty="0" smtClean="0"/>
              <a:t>可以通过列索引值来获取</a:t>
            </a:r>
            <a:endParaRPr lang="zh-CN" altLang="en-US" sz="2400" dirty="0"/>
          </a:p>
        </p:txBody>
      </p:sp>
      <p:sp>
        <p:nvSpPr>
          <p:cNvPr id="6" name="矩形标注 5"/>
          <p:cNvSpPr/>
          <p:nvPr/>
        </p:nvSpPr>
        <p:spPr>
          <a:xfrm>
            <a:off x="4886350" y="5566593"/>
            <a:ext cx="3574082" cy="461665"/>
          </a:xfrm>
          <a:prstGeom prst="wedgeRectCallout">
            <a:avLst>
              <a:gd name="adj1" fmla="val -34364"/>
              <a:gd name="adj2" fmla="val -9017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zh-CN" altLang="en-US" sz="2400" dirty="0" smtClean="0"/>
              <a:t>也可以通过列名来获取</a:t>
            </a:r>
            <a:endParaRPr lang="zh-CN" altLang="en-US" sz="2400" dirty="0"/>
          </a:p>
        </p:txBody>
      </p:sp>
    </p:spTree>
    <p:extLst>
      <p:ext uri="{BB962C8B-B14F-4D97-AF65-F5344CB8AC3E}">
        <p14:creationId xmlns:p14="http://schemas.microsoft.com/office/powerpoint/2010/main" val="4098408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0" y="908720"/>
            <a:ext cx="9144000" cy="8309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0"/>
              </a:spcBef>
              <a:buNone/>
            </a:pPr>
            <a:r>
              <a:rPr lang="zh-CN" altLang="en-US" sz="2400" dirty="0" smtClean="0">
                <a:latin typeface="+mn-ea"/>
              </a:rPr>
              <a:t>通过</a:t>
            </a:r>
            <a:r>
              <a:rPr lang="en-US" altLang="zh-CN" sz="2400" dirty="0" err="1" smtClean="0">
                <a:latin typeface="+mn-ea"/>
              </a:rPr>
              <a:t>R</a:t>
            </a:r>
            <a:r>
              <a:rPr lang="en-US" altLang="zh-CN" sz="2400" dirty="0" err="1" smtClean="0"/>
              <a:t>esuleSet</a:t>
            </a:r>
            <a:r>
              <a:rPr lang="zh-CN" altLang="en-US" sz="2400" dirty="0" smtClean="0"/>
              <a:t>实例，并不仅可以获得满足查询条件的记录，还可以获得数据表的相关信息，例如每一列的名称，列的数量等。</a:t>
            </a:r>
            <a:endParaRPr lang="en-US" altLang="zh-CN" sz="2400" dirty="0">
              <a:latin typeface="+mn-ea"/>
            </a:endParaRPr>
          </a:p>
        </p:txBody>
      </p:sp>
      <p:sp>
        <p:nvSpPr>
          <p:cNvPr id="2" name="矩形 1"/>
          <p:cNvSpPr/>
          <p:nvPr/>
        </p:nvSpPr>
        <p:spPr>
          <a:xfrm>
            <a:off x="0" y="1772816"/>
            <a:ext cx="9144000" cy="1791260"/>
          </a:xfrm>
          <a:prstGeom prst="rect">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eaLnBrk="0" hangingPunct="0">
              <a:spcBef>
                <a:spcPct val="20000"/>
              </a:spcBef>
            </a:pPr>
            <a:r>
              <a:rPr lang="en-US" altLang="zh-CN" sz="2400" b="1" dirty="0" err="1" smtClean="0">
                <a:solidFill>
                  <a:srgbClr val="FFFF00"/>
                </a:solidFill>
                <a:latin typeface="+mn-ea"/>
                <a:ea typeface="+mn-ea"/>
              </a:rPr>
              <a:t>ResultSetMetaData</a:t>
            </a:r>
            <a:r>
              <a:rPr lang="en-US" altLang="zh-CN" sz="2400" b="1" dirty="0" smtClean="0">
                <a:solidFill>
                  <a:srgbClr val="FFFF00"/>
                </a:solidFill>
                <a:latin typeface="+mn-ea"/>
                <a:ea typeface="+mn-ea"/>
              </a:rPr>
              <a:t> </a:t>
            </a:r>
            <a:r>
              <a:rPr lang="en-US" altLang="zh-CN" sz="2400" b="1" dirty="0" err="1">
                <a:solidFill>
                  <a:srgbClr val="FFFF00"/>
                </a:solidFill>
                <a:latin typeface="+mn-ea"/>
                <a:ea typeface="+mn-ea"/>
              </a:rPr>
              <a:t>rsmd</a:t>
            </a:r>
            <a:r>
              <a:rPr lang="en-US" altLang="zh-CN" sz="2400" b="1" dirty="0">
                <a:solidFill>
                  <a:srgbClr val="FFFF00"/>
                </a:solidFill>
                <a:latin typeface="+mn-ea"/>
                <a:ea typeface="+mn-ea"/>
              </a:rPr>
              <a:t>=</a:t>
            </a:r>
            <a:r>
              <a:rPr lang="en-US" altLang="zh-CN" sz="2400" b="1" dirty="0" err="1">
                <a:solidFill>
                  <a:srgbClr val="FFFF00"/>
                </a:solidFill>
                <a:latin typeface="+mn-ea"/>
                <a:ea typeface="+mn-ea"/>
              </a:rPr>
              <a:t>rs.getMetaData</a:t>
            </a:r>
            <a:r>
              <a:rPr lang="en-US" altLang="zh-CN" sz="2400" b="1" dirty="0">
                <a:solidFill>
                  <a:srgbClr val="FFFF00"/>
                </a:solidFill>
                <a:latin typeface="+mn-ea"/>
                <a:ea typeface="+mn-ea"/>
              </a:rPr>
              <a:t>();</a:t>
            </a:r>
          </a:p>
          <a:p>
            <a:pPr eaLnBrk="0" hangingPunct="0">
              <a:spcBef>
                <a:spcPct val="20000"/>
              </a:spcBef>
            </a:pPr>
            <a:r>
              <a:rPr lang="en-US" altLang="zh-CN" sz="2400" b="1" dirty="0">
                <a:solidFill>
                  <a:schemeClr val="bg1"/>
                </a:solidFill>
                <a:latin typeface="+mn-ea"/>
                <a:ea typeface="+mn-ea"/>
              </a:rPr>
              <a:t>for (</a:t>
            </a:r>
            <a:r>
              <a:rPr lang="en-US" altLang="zh-CN" sz="2400" b="1" dirty="0" err="1">
                <a:solidFill>
                  <a:schemeClr val="bg1"/>
                </a:solidFill>
                <a:latin typeface="+mn-ea"/>
                <a:ea typeface="+mn-ea"/>
              </a:rPr>
              <a:t>int</a:t>
            </a:r>
            <a:r>
              <a:rPr lang="en-US" altLang="zh-CN" sz="2400" b="1" dirty="0">
                <a:solidFill>
                  <a:schemeClr val="bg1"/>
                </a:solidFill>
                <a:latin typeface="+mn-ea"/>
                <a:ea typeface="+mn-ea"/>
              </a:rPr>
              <a:t> </a:t>
            </a:r>
            <a:r>
              <a:rPr lang="en-US" altLang="zh-CN" sz="2400" b="1" dirty="0" err="1">
                <a:solidFill>
                  <a:schemeClr val="bg1"/>
                </a:solidFill>
                <a:latin typeface="+mn-ea"/>
                <a:ea typeface="+mn-ea"/>
              </a:rPr>
              <a:t>i</a:t>
            </a:r>
            <a:r>
              <a:rPr lang="en-US" altLang="zh-CN" sz="2400" b="1" dirty="0">
                <a:solidFill>
                  <a:schemeClr val="bg1"/>
                </a:solidFill>
                <a:latin typeface="+mn-ea"/>
                <a:ea typeface="+mn-ea"/>
              </a:rPr>
              <a:t>=1;i&lt;=</a:t>
            </a:r>
            <a:r>
              <a:rPr lang="en-US" altLang="zh-CN" sz="2400" b="1" dirty="0" err="1">
                <a:solidFill>
                  <a:srgbClr val="FFFF00"/>
                </a:solidFill>
                <a:latin typeface="+mn-ea"/>
                <a:ea typeface="+mn-ea"/>
              </a:rPr>
              <a:t>rsmd.getColumnCount</a:t>
            </a:r>
            <a:r>
              <a:rPr lang="en-US" altLang="zh-CN" sz="2400" b="1" dirty="0">
                <a:solidFill>
                  <a:srgbClr val="FFFF00"/>
                </a:solidFill>
                <a:latin typeface="+mn-ea"/>
                <a:ea typeface="+mn-ea"/>
              </a:rPr>
              <a:t>()</a:t>
            </a:r>
            <a:r>
              <a:rPr lang="en-US" altLang="zh-CN" sz="2400" b="1" dirty="0">
                <a:solidFill>
                  <a:schemeClr val="bg1"/>
                </a:solidFill>
                <a:latin typeface="+mn-ea"/>
                <a:ea typeface="+mn-ea"/>
              </a:rPr>
              <a:t>;</a:t>
            </a:r>
            <a:r>
              <a:rPr lang="en-US" altLang="zh-CN" sz="2400" b="1" dirty="0" err="1">
                <a:solidFill>
                  <a:schemeClr val="bg1"/>
                </a:solidFill>
                <a:latin typeface="+mn-ea"/>
                <a:ea typeface="+mn-ea"/>
              </a:rPr>
              <a:t>i</a:t>
            </a:r>
            <a:r>
              <a:rPr lang="en-US" altLang="zh-CN" sz="2400" b="1" dirty="0">
                <a:solidFill>
                  <a:schemeClr val="bg1"/>
                </a:solidFill>
                <a:latin typeface="+mn-ea"/>
                <a:ea typeface="+mn-ea"/>
              </a:rPr>
              <a:t>++){</a:t>
            </a:r>
          </a:p>
          <a:p>
            <a:pPr eaLnBrk="0" hangingPunct="0">
              <a:spcBef>
                <a:spcPct val="20000"/>
              </a:spcBef>
            </a:pPr>
            <a:r>
              <a:rPr lang="en-US" altLang="zh-CN" sz="2400" b="1" dirty="0">
                <a:solidFill>
                  <a:schemeClr val="bg1"/>
                </a:solidFill>
                <a:latin typeface="+mn-ea"/>
                <a:ea typeface="+mn-ea"/>
              </a:rPr>
              <a:t>  </a:t>
            </a:r>
            <a:r>
              <a:rPr lang="en-US" altLang="zh-CN" sz="2400" b="1" dirty="0" err="1">
                <a:solidFill>
                  <a:schemeClr val="bg1"/>
                </a:solidFill>
                <a:latin typeface="+mn-ea"/>
                <a:ea typeface="+mn-ea"/>
              </a:rPr>
              <a:t>out.print</a:t>
            </a:r>
            <a:r>
              <a:rPr lang="en-US" altLang="zh-CN" sz="2400" b="1" dirty="0">
                <a:solidFill>
                  <a:schemeClr val="bg1"/>
                </a:solidFill>
                <a:latin typeface="+mn-ea"/>
                <a:ea typeface="+mn-ea"/>
              </a:rPr>
              <a:t>(</a:t>
            </a:r>
            <a:r>
              <a:rPr lang="en-US" altLang="zh-CN" sz="2400" b="1" dirty="0" err="1">
                <a:solidFill>
                  <a:srgbClr val="FFFF00"/>
                </a:solidFill>
                <a:latin typeface="+mn-ea"/>
                <a:ea typeface="+mn-ea"/>
              </a:rPr>
              <a:t>rsmd.getColumnName</a:t>
            </a:r>
            <a:r>
              <a:rPr lang="en-US" altLang="zh-CN" sz="2400" b="1" dirty="0">
                <a:solidFill>
                  <a:srgbClr val="FFFF00"/>
                </a:solidFill>
                <a:latin typeface="+mn-ea"/>
                <a:ea typeface="+mn-ea"/>
              </a:rPr>
              <a:t>(</a:t>
            </a:r>
            <a:r>
              <a:rPr lang="en-US" altLang="zh-CN" sz="2400" b="1" dirty="0" err="1">
                <a:solidFill>
                  <a:srgbClr val="FFFF00"/>
                </a:solidFill>
                <a:latin typeface="+mn-ea"/>
                <a:ea typeface="+mn-ea"/>
              </a:rPr>
              <a:t>i</a:t>
            </a:r>
            <a:r>
              <a:rPr lang="en-US" altLang="zh-CN" sz="2400" b="1" dirty="0">
                <a:solidFill>
                  <a:srgbClr val="FFFF00"/>
                </a:solidFill>
                <a:latin typeface="+mn-ea"/>
                <a:ea typeface="+mn-ea"/>
              </a:rPr>
              <a:t>)</a:t>
            </a:r>
            <a:r>
              <a:rPr lang="en-US" altLang="zh-CN" sz="2400" b="1" dirty="0">
                <a:solidFill>
                  <a:schemeClr val="bg1"/>
                </a:solidFill>
                <a:latin typeface="+mn-ea"/>
                <a:ea typeface="+mn-ea"/>
              </a:rPr>
              <a:t>);</a:t>
            </a:r>
          </a:p>
          <a:p>
            <a:pPr eaLnBrk="0" hangingPunct="0">
              <a:spcBef>
                <a:spcPct val="20000"/>
              </a:spcBef>
            </a:pPr>
            <a:r>
              <a:rPr lang="en-US" altLang="zh-CN" sz="2400" b="1" dirty="0">
                <a:solidFill>
                  <a:schemeClr val="bg1"/>
                </a:solidFill>
                <a:latin typeface="+mn-ea"/>
                <a:ea typeface="+mn-ea"/>
              </a:rPr>
              <a:t>}</a:t>
            </a:r>
            <a:endParaRPr lang="zh-CN" altLang="en-US" sz="2400" b="1" dirty="0">
              <a:solidFill>
                <a:schemeClr val="bg1"/>
              </a:solidFill>
              <a:latin typeface="+mn-ea"/>
              <a:ea typeface="+mn-ea"/>
            </a:endParaRPr>
          </a:p>
        </p:txBody>
      </p:sp>
      <p:sp>
        <p:nvSpPr>
          <p:cNvPr id="3" name="标题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smtClean="0"/>
              <a:t>示例</a:t>
            </a:r>
            <a:r>
              <a:rPr lang="zh-CN" altLang="en-US" dirty="0"/>
              <a:t>：</a:t>
            </a:r>
            <a:r>
              <a:rPr lang="zh-CN" altLang="en-US" dirty="0" smtClean="0"/>
              <a:t>获得</a:t>
            </a:r>
            <a:r>
              <a:rPr lang="en-US" altLang="zh-CN" dirty="0" err="1" smtClean="0"/>
              <a:t>ResultSet</a:t>
            </a:r>
            <a:r>
              <a:rPr lang="zh-CN" altLang="en-US" dirty="0" smtClean="0"/>
              <a:t>列</a:t>
            </a:r>
            <a:endParaRPr lang="zh-CN" altLang="en-US" dirty="0"/>
          </a:p>
        </p:txBody>
      </p:sp>
    </p:spTree>
    <p:extLst>
      <p:ext uri="{BB962C8B-B14F-4D97-AF65-F5344CB8AC3E}">
        <p14:creationId xmlns:p14="http://schemas.microsoft.com/office/powerpoint/2010/main" val="2356370565"/>
      </p:ext>
    </p:extLst>
  </p:cSld>
  <p:clrMapOvr>
    <a:masterClrMapping/>
  </p:clrMapOvr>
  <p:transition spd="slow">
    <p:randomBar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0" y="908720"/>
            <a:ext cx="9144000" cy="8309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indent="0">
              <a:spcBef>
                <a:spcPts val="600"/>
              </a:spcBef>
              <a:spcAft>
                <a:spcPts val="600"/>
              </a:spcAft>
              <a:buNone/>
            </a:pPr>
            <a:r>
              <a:rPr lang="en-US" altLang="zh-CN" sz="2400" dirty="0" err="1" smtClean="0">
                <a:latin typeface="+mn-ea"/>
              </a:rPr>
              <a:t>ResultSet</a:t>
            </a:r>
            <a:r>
              <a:rPr lang="zh-CN" altLang="en-US" sz="2400" dirty="0" smtClean="0">
                <a:latin typeface="+mn-ea"/>
              </a:rPr>
              <a:t>、</a:t>
            </a:r>
            <a:r>
              <a:rPr lang="en-US" altLang="zh-CN" sz="2400" dirty="0" smtClean="0">
                <a:latin typeface="+mn-ea"/>
              </a:rPr>
              <a:t>Statement</a:t>
            </a:r>
            <a:r>
              <a:rPr lang="zh-CN" altLang="en-US" sz="2400" dirty="0" smtClean="0">
                <a:latin typeface="+mn-ea"/>
              </a:rPr>
              <a:t>、</a:t>
            </a:r>
            <a:r>
              <a:rPr lang="en-US" altLang="zh-CN" sz="2400" dirty="0" smtClean="0">
                <a:latin typeface="+mn-ea"/>
              </a:rPr>
              <a:t>Connection</a:t>
            </a:r>
            <a:r>
              <a:rPr lang="zh-CN" altLang="en-US" sz="2400" dirty="0" smtClean="0">
                <a:latin typeface="+mn-ea"/>
              </a:rPr>
              <a:t>都提供了关闭各自实例的</a:t>
            </a:r>
            <a:r>
              <a:rPr lang="en-US" altLang="zh-CN" sz="2400" dirty="0" smtClean="0">
                <a:latin typeface="+mn-ea"/>
              </a:rPr>
              <a:t>close()</a:t>
            </a:r>
            <a:r>
              <a:rPr lang="zh-CN" altLang="en-US" sz="2400" dirty="0" smtClean="0">
                <a:latin typeface="+mn-ea"/>
              </a:rPr>
              <a:t>方法，用于释放占用的资源。</a:t>
            </a:r>
            <a:endParaRPr lang="en-US" altLang="zh-CN" sz="2400" dirty="0" smtClean="0">
              <a:latin typeface="+mn-ea"/>
            </a:endParaRPr>
          </a:p>
        </p:txBody>
      </p:sp>
      <p:sp>
        <p:nvSpPr>
          <p:cNvPr id="2" name="矩形 1"/>
          <p:cNvSpPr/>
          <p:nvPr/>
        </p:nvSpPr>
        <p:spPr>
          <a:xfrm>
            <a:off x="0" y="3645024"/>
            <a:ext cx="9144000" cy="2160591"/>
          </a:xfrm>
          <a:prstGeom prst="rect">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eaLnBrk="0" hangingPunct="0">
              <a:lnSpc>
                <a:spcPct val="140000"/>
              </a:lnSpc>
              <a:buFont typeface="Arial" charset="0"/>
              <a:buNone/>
            </a:pPr>
            <a:r>
              <a:rPr lang="zh-CN" altLang="en-US" sz="2400" b="1" dirty="0" smtClean="0">
                <a:solidFill>
                  <a:schemeClr val="bg1"/>
                </a:solidFill>
                <a:latin typeface="宋体" pitchFamily="2" charset="-122"/>
                <a:ea typeface="宋体" pitchFamily="2" charset="-122"/>
              </a:rPr>
              <a:t>依次关闭各实例：</a:t>
            </a:r>
            <a:endParaRPr lang="en-US" altLang="zh-CN" sz="2400" b="1" dirty="0" smtClean="0">
              <a:solidFill>
                <a:schemeClr val="bg1"/>
              </a:solidFill>
              <a:latin typeface="宋体" pitchFamily="2" charset="-122"/>
              <a:ea typeface="宋体" pitchFamily="2" charset="-122"/>
            </a:endParaRPr>
          </a:p>
          <a:p>
            <a:pPr eaLnBrk="0" hangingPunct="0">
              <a:lnSpc>
                <a:spcPct val="140000"/>
              </a:lnSpc>
              <a:buFont typeface="Arial" charset="0"/>
              <a:buNone/>
            </a:pPr>
            <a:r>
              <a:rPr lang="en-US" altLang="zh-CN" sz="2400" b="1" dirty="0" err="1" smtClean="0">
                <a:solidFill>
                  <a:schemeClr val="bg1"/>
                </a:solidFill>
                <a:latin typeface="宋体" pitchFamily="2" charset="-122"/>
                <a:ea typeface="宋体" pitchFamily="2" charset="-122"/>
              </a:rPr>
              <a:t>resultSet.close</a:t>
            </a:r>
            <a:r>
              <a:rPr lang="en-US" altLang="zh-CN" sz="2400" b="1" dirty="0" smtClean="0">
                <a:solidFill>
                  <a:schemeClr val="bg1"/>
                </a:solidFill>
                <a:latin typeface="宋体" pitchFamily="2" charset="-122"/>
                <a:ea typeface="宋体" pitchFamily="2" charset="-122"/>
              </a:rPr>
              <a:t>();</a:t>
            </a:r>
          </a:p>
          <a:p>
            <a:pPr eaLnBrk="0" hangingPunct="0">
              <a:lnSpc>
                <a:spcPct val="140000"/>
              </a:lnSpc>
              <a:buFont typeface="Arial" charset="0"/>
              <a:buNone/>
            </a:pPr>
            <a:r>
              <a:rPr lang="en-US" altLang="zh-CN" sz="2400" b="1" dirty="0" err="1" smtClean="0">
                <a:solidFill>
                  <a:schemeClr val="bg1"/>
                </a:solidFill>
                <a:latin typeface="宋体" pitchFamily="2" charset="-122"/>
                <a:ea typeface="宋体" pitchFamily="2" charset="-122"/>
              </a:rPr>
              <a:t>statement.close</a:t>
            </a:r>
            <a:r>
              <a:rPr lang="en-US" altLang="zh-CN" sz="2400" b="1" dirty="0" smtClean="0">
                <a:solidFill>
                  <a:schemeClr val="bg1"/>
                </a:solidFill>
                <a:latin typeface="宋体" pitchFamily="2" charset="-122"/>
                <a:ea typeface="宋体" pitchFamily="2" charset="-122"/>
              </a:rPr>
              <a:t>();</a:t>
            </a:r>
          </a:p>
          <a:p>
            <a:pPr eaLnBrk="0" hangingPunct="0">
              <a:lnSpc>
                <a:spcPct val="140000"/>
              </a:lnSpc>
              <a:buFont typeface="Arial" charset="0"/>
              <a:buNone/>
            </a:pPr>
            <a:r>
              <a:rPr lang="en-US" altLang="zh-CN" sz="2400" b="1" dirty="0" err="1" smtClean="0">
                <a:solidFill>
                  <a:schemeClr val="bg1"/>
                </a:solidFill>
                <a:latin typeface="宋体" pitchFamily="2" charset="-122"/>
                <a:ea typeface="宋体" pitchFamily="2" charset="-122"/>
              </a:rPr>
              <a:t>connection.close</a:t>
            </a:r>
            <a:r>
              <a:rPr lang="en-US" altLang="zh-CN" sz="2400" b="1" dirty="0" smtClean="0">
                <a:solidFill>
                  <a:schemeClr val="bg1"/>
                </a:solidFill>
                <a:latin typeface="宋体" pitchFamily="2" charset="-122"/>
                <a:ea typeface="宋体" pitchFamily="2" charset="-122"/>
              </a:rPr>
              <a:t>();</a:t>
            </a:r>
            <a:endParaRPr lang="zh-CN" altLang="en-US" sz="2400" b="1" dirty="0">
              <a:solidFill>
                <a:schemeClr val="bg1"/>
              </a:solidFill>
              <a:latin typeface="宋体" pitchFamily="2" charset="-122"/>
              <a:ea typeface="宋体" pitchFamily="2" charset="-122"/>
            </a:endParaRPr>
          </a:p>
        </p:txBody>
      </p:sp>
      <p:sp>
        <p:nvSpPr>
          <p:cNvPr id="4" name="标题 3"/>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7</a:t>
            </a:r>
            <a:r>
              <a:rPr lang="zh-CN" altLang="en-US" dirty="0"/>
              <a:t>、断开数据库连接</a:t>
            </a:r>
          </a:p>
        </p:txBody>
      </p:sp>
      <p:graphicFrame>
        <p:nvGraphicFramePr>
          <p:cNvPr id="5" name="图示 4"/>
          <p:cNvGraphicFramePr/>
          <p:nvPr>
            <p:extLst/>
          </p:nvPr>
        </p:nvGraphicFramePr>
        <p:xfrm>
          <a:off x="-19050" y="1700808"/>
          <a:ext cx="9163050" cy="1944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3979136"/>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nvPr>
        </p:nvGraphicFramePr>
        <p:xfrm>
          <a:off x="86816" y="2420888"/>
          <a:ext cx="8949680"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标题 2"/>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2</a:t>
            </a:r>
            <a:r>
              <a:rPr lang="zh-CN" altLang="en-US" dirty="0"/>
              <a:t>、</a:t>
            </a:r>
            <a:r>
              <a:rPr lang="zh-CN" altLang="zh-CN" dirty="0"/>
              <a:t>使用</a:t>
            </a:r>
            <a:r>
              <a:rPr lang="en-US" altLang="zh-CN" dirty="0"/>
              <a:t>MySQL——</a:t>
            </a:r>
            <a:r>
              <a:rPr lang="en-US" altLang="zh-CN" dirty="0" err="1"/>
              <a:t>Navicat</a:t>
            </a:r>
            <a:endParaRPr lang="zh-CN" altLang="en-US" dirty="0"/>
          </a:p>
        </p:txBody>
      </p:sp>
      <p:sp>
        <p:nvSpPr>
          <p:cNvPr id="5" name="内容占位符 1"/>
          <p:cNvSpPr txBox="1">
            <a:spLocks/>
          </p:cNvSpPr>
          <p:nvPr/>
        </p:nvSpPr>
        <p:spPr bwMode="auto">
          <a:xfrm>
            <a:off x="0" y="908720"/>
            <a:ext cx="91440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Arial" charset="0"/>
              <a:buNone/>
            </a:pPr>
            <a:r>
              <a:rPr lang="en-US" altLang="zh-CN" sz="2400" dirty="0" smtClean="0">
                <a:latin typeface="+mn-ea"/>
              </a:rPr>
              <a:t>    </a:t>
            </a:r>
            <a:r>
              <a:rPr lang="en-US" altLang="zh-CN" sz="2400" dirty="0" err="1" smtClean="0">
                <a:latin typeface="+mn-ea"/>
              </a:rPr>
              <a:t>MySQl</a:t>
            </a:r>
            <a:r>
              <a:rPr lang="zh-CN" altLang="en-US" sz="2400" dirty="0" smtClean="0">
                <a:latin typeface="+mn-ea"/>
              </a:rPr>
              <a:t>不支持窗口操作，用户只能通过</a:t>
            </a:r>
            <a:r>
              <a:rPr lang="en-US" altLang="zh-CN" sz="2400" dirty="0" smtClean="0">
                <a:latin typeface="+mn-ea"/>
              </a:rPr>
              <a:t>SQL</a:t>
            </a:r>
            <a:r>
              <a:rPr lang="zh-CN" altLang="en-US" sz="2400" dirty="0" smtClean="0">
                <a:latin typeface="+mn-ea"/>
              </a:rPr>
              <a:t>语句来操纵数据库，使用起来很不方便。</a:t>
            </a:r>
            <a:endParaRPr lang="en-US" altLang="zh-CN" sz="2400" dirty="0" smtClean="0">
              <a:latin typeface="+mn-ea"/>
            </a:endParaRPr>
          </a:p>
          <a:p>
            <a:pPr marL="0" indent="0">
              <a:spcBef>
                <a:spcPts val="600"/>
              </a:spcBef>
              <a:spcAft>
                <a:spcPts val="600"/>
              </a:spcAft>
              <a:buFont typeface="Arial" charset="0"/>
              <a:buNone/>
            </a:pPr>
            <a:r>
              <a:rPr lang="en-US" altLang="zh-CN" sz="2400" dirty="0" smtClean="0">
                <a:latin typeface="+mn-ea"/>
              </a:rPr>
              <a:t>    </a:t>
            </a:r>
            <a:r>
              <a:rPr lang="zh-CN" altLang="en-US" sz="2400" dirty="0" smtClean="0">
                <a:latin typeface="+mn-ea"/>
              </a:rPr>
              <a:t>所以，</a:t>
            </a:r>
            <a:r>
              <a:rPr lang="en-US" altLang="zh-CN" sz="2400" dirty="0" smtClean="0">
                <a:latin typeface="+mn-ea"/>
              </a:rPr>
              <a:t>MySQL</a:t>
            </a:r>
            <a:r>
              <a:rPr lang="zh-CN" altLang="en-US" sz="2400" dirty="0" smtClean="0">
                <a:latin typeface="+mn-ea"/>
              </a:rPr>
              <a:t>安装完成后，建议</a:t>
            </a:r>
            <a:r>
              <a:rPr lang="zh-CN" altLang="zh-CN" sz="2400" dirty="0" smtClean="0">
                <a:latin typeface="+mn-ea"/>
              </a:rPr>
              <a:t>安装</a:t>
            </a:r>
            <a:r>
              <a:rPr lang="en-US" altLang="zh-CN" sz="2400" dirty="0" err="1" smtClean="0">
                <a:latin typeface="+mn-ea"/>
              </a:rPr>
              <a:t>Navicat</a:t>
            </a:r>
            <a:r>
              <a:rPr lang="zh-CN" altLang="en-US" sz="2400" dirty="0" smtClean="0">
                <a:latin typeface="+mn-ea"/>
              </a:rPr>
              <a:t>来增强用户对</a:t>
            </a:r>
            <a:r>
              <a:rPr lang="en-US" altLang="zh-CN" sz="2400" dirty="0" smtClean="0">
                <a:latin typeface="+mn-ea"/>
              </a:rPr>
              <a:t>MySQL</a:t>
            </a:r>
            <a:r>
              <a:rPr lang="zh-CN" altLang="en-US" sz="2400" dirty="0" smtClean="0">
                <a:latin typeface="+mn-ea"/>
              </a:rPr>
              <a:t>数据库的使用。</a:t>
            </a:r>
            <a:endParaRPr lang="zh-CN" altLang="zh-CN" sz="2400" dirty="0">
              <a:latin typeface="+mn-ea"/>
            </a:endParaRPr>
          </a:p>
        </p:txBody>
      </p:sp>
    </p:spTree>
    <p:extLst>
      <p:ext uri="{BB962C8B-B14F-4D97-AF65-F5344CB8AC3E}">
        <p14:creationId xmlns:p14="http://schemas.microsoft.com/office/powerpoint/2010/main" val="2395733986"/>
      </p:ext>
    </p:extLst>
  </p:cSld>
  <p:clrMapOvr>
    <a:masterClrMapping/>
  </p:clrMapOvr>
  <p:transition spd="slow">
    <p:randomBa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86816" y="980728"/>
            <a:ext cx="8949680" cy="1175706"/>
          </a:xfrm>
        </p:spPr>
        <p:txBody>
          <a:bodyPr/>
          <a:lstStyle/>
          <a:p>
            <a:pPr marL="0" indent="0">
              <a:buNone/>
            </a:pPr>
            <a:r>
              <a:rPr lang="en-US" altLang="zh-CN" dirty="0" smtClean="0"/>
              <a:t>1.</a:t>
            </a:r>
            <a:r>
              <a:rPr lang="zh-CN" altLang="zh-CN" dirty="0" smtClean="0"/>
              <a:t>通过</a:t>
            </a:r>
            <a:r>
              <a:rPr lang="en-US" altLang="zh-CN" dirty="0"/>
              <a:t>JDBC</a:t>
            </a:r>
            <a:r>
              <a:rPr lang="zh-CN" altLang="zh-CN" dirty="0"/>
              <a:t>创建表</a:t>
            </a:r>
          </a:p>
          <a:p>
            <a:pPr marL="0" indent="0">
              <a:buNone/>
            </a:pPr>
            <a:r>
              <a:rPr lang="en-US" altLang="zh-CN" dirty="0" smtClean="0"/>
              <a:t>2.</a:t>
            </a:r>
            <a:r>
              <a:rPr lang="zh-CN" altLang="zh-CN" dirty="0"/>
              <a:t>使用</a:t>
            </a:r>
            <a:r>
              <a:rPr lang="en-US" altLang="zh-CN" dirty="0"/>
              <a:t>JDBC</a:t>
            </a:r>
            <a:r>
              <a:rPr lang="zh-CN" altLang="zh-CN" dirty="0"/>
              <a:t>向表中插入数据</a:t>
            </a:r>
            <a:endParaRPr lang="zh-CN" altLang="en-US" dirty="0"/>
          </a:p>
        </p:txBody>
      </p:sp>
    </p:spTree>
    <p:extLst>
      <p:ext uri="{BB962C8B-B14F-4D97-AF65-F5344CB8AC3E}">
        <p14:creationId xmlns:p14="http://schemas.microsoft.com/office/powerpoint/2010/main" val="333514146"/>
      </p:ext>
    </p:extLst>
  </p:cSld>
  <p:clrMapOvr>
    <a:masterClrMapping/>
  </p:clrMapOvr>
  <p:transition spd="slow">
    <p:randomBar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dirty="0"/>
              <a:t>JDBC</a:t>
            </a:r>
            <a:r>
              <a:rPr lang="zh-CN" altLang="en-US" dirty="0"/>
              <a:t>优缺点</a:t>
            </a:r>
          </a:p>
        </p:txBody>
      </p:sp>
      <p:graphicFrame>
        <p:nvGraphicFramePr>
          <p:cNvPr id="7" name="内容占位符 6"/>
          <p:cNvGraphicFramePr>
            <a:graphicFrameLocks noGrp="1"/>
          </p:cNvGraphicFramePr>
          <p:nvPr>
            <p:ph idx="1"/>
            <p:extLst/>
          </p:nvPr>
        </p:nvGraphicFramePr>
        <p:xfrm>
          <a:off x="0" y="980728"/>
          <a:ext cx="9144000"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090289"/>
      </p:ext>
    </p:extLst>
  </p:cSld>
  <p:clrMapOvr>
    <a:masterClrMapping/>
  </p:clrMapOvr>
  <p:transition spd="slow">
    <p:randomBar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82460"/>
            <a:ext cx="6336258" cy="830997"/>
          </a:xfrm>
        </p:spPr>
        <p:txBody>
          <a:bodyPr/>
          <a:lstStyle/>
          <a:p>
            <a:r>
              <a:rPr lang="en-US" altLang="zh-CN" sz="4800" b="1" dirty="0" smtClean="0">
                <a:latin typeface="黑体" panose="02010609060101010101" pitchFamily="49" charset="-122"/>
                <a:ea typeface="黑体" panose="02010609060101010101" pitchFamily="49" charset="-122"/>
              </a:rPr>
              <a:t>4.</a:t>
            </a:r>
            <a:r>
              <a:rPr lang="en-US" altLang="zh-CN" sz="4800" dirty="0" smtClean="0">
                <a:latin typeface="黑体" panose="02010609060101010101" pitchFamily="49" charset="-122"/>
                <a:ea typeface="黑体" panose="02010609060101010101" pitchFamily="49" charset="-122"/>
              </a:rPr>
              <a:t>Statement</a:t>
            </a:r>
            <a:r>
              <a:rPr lang="zh-CN" altLang="en-US" sz="4800" dirty="0">
                <a:latin typeface="黑体" panose="02010609060101010101" pitchFamily="49" charset="-122"/>
                <a:ea typeface="黑体" panose="02010609060101010101" pitchFamily="49" charset="-122"/>
              </a:rPr>
              <a:t>的使用</a:t>
            </a:r>
          </a:p>
        </p:txBody>
      </p:sp>
      <p:sp>
        <p:nvSpPr>
          <p:cNvPr id="3" name="副标题 2"/>
          <p:cNvSpPr>
            <a:spLocks noGrp="1"/>
          </p:cNvSpPr>
          <p:nvPr>
            <p:ph type="subTitle" idx="1"/>
          </p:nvPr>
        </p:nvSpPr>
        <p:spPr>
          <a:xfrm>
            <a:off x="3707904" y="3958208"/>
            <a:ext cx="5256584" cy="707886"/>
          </a:xfrm>
        </p:spPr>
        <p:txBody>
          <a:bodyPr/>
          <a:lstStyle/>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13418445"/>
      </p:ext>
    </p:extLst>
  </p:cSld>
  <p:clrMapOvr>
    <a:masterClrMapping/>
  </p:clrMapOvr>
  <p:transition spd="slow">
    <p:randomBa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4925" y="58738"/>
            <a:ext cx="9074150" cy="777875"/>
          </a:xfrm>
        </p:spPr>
        <p:txBody>
          <a:bodyPr/>
          <a:lstStyle/>
          <a:p>
            <a:pPr eaLnBrk="1" hangingPunct="1"/>
            <a:r>
              <a:rPr lang="zh-CN" altLang="en-US" dirty="0" smtClean="0"/>
              <a:t>主要内容</a:t>
            </a:r>
          </a:p>
        </p:txBody>
      </p:sp>
      <p:graphicFrame>
        <p:nvGraphicFramePr>
          <p:cNvPr id="5" name="内容占位符 4"/>
          <p:cNvGraphicFramePr>
            <a:graphicFrameLocks noGrp="1"/>
          </p:cNvGraphicFramePr>
          <p:nvPr>
            <p:ph idx="1"/>
            <p:extLst/>
          </p:nvPr>
        </p:nvGraphicFramePr>
        <p:xfrm>
          <a:off x="0" y="980728"/>
          <a:ext cx="9144000"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7602981"/>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smtClean="0"/>
              <a:t>思考实例</a:t>
            </a:r>
            <a:endParaRPr lang="zh-CN" altLang="en-US" dirty="0"/>
          </a:p>
        </p:txBody>
      </p:sp>
      <p:sp>
        <p:nvSpPr>
          <p:cNvPr id="5" name="Rectangle 3"/>
          <p:cNvSpPr txBox="1">
            <a:spLocks noChangeArrowheads="1"/>
          </p:cNvSpPr>
          <p:nvPr/>
        </p:nvSpPr>
        <p:spPr bwMode="auto">
          <a:xfrm>
            <a:off x="0" y="908720"/>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zh-CN" altLang="en-US" sz="2400" dirty="0" smtClean="0">
                <a:latin typeface="+mn-ea"/>
              </a:rPr>
              <a:t>创建一个</a:t>
            </a:r>
            <a:r>
              <a:rPr lang="en-US" altLang="zh-CN" sz="2400" dirty="0" smtClean="0">
                <a:latin typeface="+mn-ea"/>
              </a:rPr>
              <a:t>html</a:t>
            </a:r>
            <a:r>
              <a:rPr lang="zh-CN" altLang="en-US" sz="2400" dirty="0" smtClean="0">
                <a:latin typeface="+mn-ea"/>
              </a:rPr>
              <a:t>页面，用于对</a:t>
            </a:r>
            <a:r>
              <a:rPr lang="en-US" altLang="zh-CN" sz="2400" dirty="0" err="1" smtClean="0">
                <a:latin typeface="+mn-ea"/>
              </a:rPr>
              <a:t>emp</a:t>
            </a:r>
            <a:r>
              <a:rPr lang="zh-CN" altLang="en-US" sz="2400" dirty="0" smtClean="0">
                <a:latin typeface="+mn-ea"/>
              </a:rPr>
              <a:t>进行增删改操作，设计要求：</a:t>
            </a:r>
            <a:endParaRPr lang="en-US" altLang="zh-CN" sz="2400" dirty="0" smtClean="0">
              <a:latin typeface="+mn-ea"/>
            </a:endParaRPr>
          </a:p>
          <a:p>
            <a:pPr>
              <a:spcBef>
                <a:spcPts val="0"/>
              </a:spcBef>
            </a:pPr>
            <a:r>
              <a:rPr lang="zh-CN" altLang="en-US" sz="2400" dirty="0" smtClean="0">
                <a:latin typeface="+mn-ea"/>
              </a:rPr>
              <a:t>添加记录：输入完整信息，添加一条相应记录</a:t>
            </a:r>
            <a:endParaRPr lang="en-US" altLang="zh-CN" sz="2400" dirty="0" smtClean="0">
              <a:latin typeface="+mn-ea"/>
            </a:endParaRPr>
          </a:p>
          <a:p>
            <a:pPr>
              <a:spcBef>
                <a:spcPts val="0"/>
              </a:spcBef>
            </a:pPr>
            <a:r>
              <a:rPr lang="zh-CN" altLang="en-US" sz="2400" dirty="0" smtClean="0">
                <a:latin typeface="+mn-ea"/>
              </a:rPr>
              <a:t>删除记录：输入学号，删除相应记录</a:t>
            </a:r>
            <a:endParaRPr lang="en-US" altLang="zh-CN" sz="2400" dirty="0" smtClean="0">
              <a:latin typeface="+mn-ea"/>
            </a:endParaRPr>
          </a:p>
          <a:p>
            <a:pPr>
              <a:spcBef>
                <a:spcPts val="0"/>
              </a:spcBef>
            </a:pPr>
            <a:r>
              <a:rPr lang="zh-CN" altLang="en-US" sz="2400" dirty="0" smtClean="0">
                <a:latin typeface="+mn-ea"/>
              </a:rPr>
              <a:t>修改记录：</a:t>
            </a:r>
            <a:r>
              <a:rPr lang="zh-CN" altLang="en-US" sz="2400" dirty="0">
                <a:latin typeface="+mn-ea"/>
              </a:rPr>
              <a:t>输入完整信息</a:t>
            </a:r>
            <a:r>
              <a:rPr lang="zh-CN" altLang="en-US" sz="2400" dirty="0" smtClean="0">
                <a:latin typeface="+mn-ea"/>
              </a:rPr>
              <a:t>，修改对应学号的记录</a:t>
            </a:r>
            <a:endParaRPr lang="en-US" altLang="zh-CN" sz="2400" dirty="0">
              <a:latin typeface="+mn-ea"/>
            </a:endParaRPr>
          </a:p>
        </p:txBody>
      </p:sp>
      <p:pic>
        <p:nvPicPr>
          <p:cNvPr id="3" name="图片 2"/>
          <p:cNvPicPr>
            <a:picLocks noChangeAspect="1"/>
          </p:cNvPicPr>
          <p:nvPr/>
        </p:nvPicPr>
        <p:blipFill>
          <a:blip r:embed="rId3"/>
          <a:stretch>
            <a:fillRect/>
          </a:stretch>
        </p:blipFill>
        <p:spPr>
          <a:xfrm>
            <a:off x="252493" y="2708920"/>
            <a:ext cx="8639014" cy="3744416"/>
          </a:xfrm>
          <a:prstGeom prst="rect">
            <a:avLst/>
          </a:prstGeom>
        </p:spPr>
      </p:pic>
    </p:spTree>
    <p:extLst>
      <p:ext uri="{BB962C8B-B14F-4D97-AF65-F5344CB8AC3E}">
        <p14:creationId xmlns:p14="http://schemas.microsoft.com/office/powerpoint/2010/main" val="2020741930"/>
      </p:ext>
    </p:extLst>
  </p:cSld>
  <p:clrMapOvr>
    <a:masterClrMapping/>
  </p:clrMapOvr>
  <p:transition spd="slow">
    <p:randomBa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584775"/>
          </a:xfrm>
        </p:spPr>
        <p:txBody>
          <a:bodyPr/>
          <a:lstStyle/>
          <a:p>
            <a:pPr marL="0" indent="0">
              <a:buNone/>
            </a:pPr>
            <a:r>
              <a:rPr lang="zh-CN" altLang="en-US" dirty="0"/>
              <a:t>显示</a:t>
            </a:r>
            <a:r>
              <a:rPr lang="zh-CN" altLang="en-US" dirty="0" smtClean="0"/>
              <a:t>员工列表</a:t>
            </a:r>
            <a:endParaRPr lang="zh-CN" altLang="en-US" dirty="0"/>
          </a:p>
        </p:txBody>
      </p:sp>
      <p:pic>
        <p:nvPicPr>
          <p:cNvPr id="4" name="图片 3"/>
          <p:cNvPicPr>
            <a:picLocks noChangeAspect="1"/>
          </p:cNvPicPr>
          <p:nvPr/>
        </p:nvPicPr>
        <p:blipFill>
          <a:blip r:embed="rId2"/>
          <a:stretch>
            <a:fillRect/>
          </a:stretch>
        </p:blipFill>
        <p:spPr>
          <a:xfrm>
            <a:off x="86816" y="1628800"/>
            <a:ext cx="8539477" cy="2395219"/>
          </a:xfrm>
          <a:prstGeom prst="rect">
            <a:avLst/>
          </a:prstGeom>
        </p:spPr>
      </p:pic>
      <p:pic>
        <p:nvPicPr>
          <p:cNvPr id="5" name="图片 4"/>
          <p:cNvPicPr>
            <a:picLocks noChangeAspect="1"/>
          </p:cNvPicPr>
          <p:nvPr/>
        </p:nvPicPr>
        <p:blipFill>
          <a:blip r:embed="rId3"/>
          <a:stretch>
            <a:fillRect/>
          </a:stretch>
        </p:blipFill>
        <p:spPr>
          <a:xfrm>
            <a:off x="86816" y="4553238"/>
            <a:ext cx="3647619" cy="2304762"/>
          </a:xfrm>
          <a:prstGeom prst="rect">
            <a:avLst/>
          </a:prstGeom>
        </p:spPr>
      </p:pic>
      <p:sp>
        <p:nvSpPr>
          <p:cNvPr id="7" name="内容占位符 2"/>
          <p:cNvSpPr txBox="1">
            <a:spLocks/>
          </p:cNvSpPr>
          <p:nvPr/>
        </p:nvSpPr>
        <p:spPr bwMode="auto">
          <a:xfrm>
            <a:off x="73253" y="3980223"/>
            <a:ext cx="89496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Font typeface="Arial" charset="0"/>
              <a:buChar char="•"/>
              <a:defRPr sz="3200" b="1" kern="1200">
                <a:solidFill>
                  <a:srgbClr val="0033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rgbClr val="003300"/>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rgbClr val="003300"/>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rgbClr val="00330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zh-CN" altLang="en-US" dirty="0"/>
              <a:t>修改</a:t>
            </a:r>
            <a:r>
              <a:rPr lang="zh-CN" altLang="en-US" dirty="0" smtClean="0"/>
              <a:t>员工信息</a:t>
            </a:r>
            <a:endParaRPr lang="zh-CN" altLang="en-US" dirty="0"/>
          </a:p>
        </p:txBody>
      </p:sp>
    </p:spTree>
    <p:extLst>
      <p:ext uri="{BB962C8B-B14F-4D97-AF65-F5344CB8AC3E}">
        <p14:creationId xmlns:p14="http://schemas.microsoft.com/office/powerpoint/2010/main" val="21303612"/>
      </p:ext>
    </p:extLst>
  </p:cSld>
  <p:clrMapOvr>
    <a:masterClrMapping/>
  </p:clrMapOvr>
  <p:transition spd="slow">
    <p:randomBar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Statement</a:t>
            </a:r>
            <a:r>
              <a:rPr lang="zh-CN" altLang="en-US" dirty="0" smtClean="0"/>
              <a:t>的不足</a:t>
            </a:r>
            <a:endParaRPr lang="zh-CN" altLang="en-US" dirty="0"/>
          </a:p>
        </p:txBody>
      </p:sp>
      <p:sp>
        <p:nvSpPr>
          <p:cNvPr id="6" name="内容占位符 5"/>
          <p:cNvSpPr>
            <a:spLocks noGrp="1"/>
          </p:cNvSpPr>
          <p:nvPr>
            <p:ph idx="1"/>
          </p:nvPr>
        </p:nvSpPr>
        <p:spPr>
          <a:xfrm>
            <a:off x="138442" y="1052736"/>
            <a:ext cx="8949680" cy="3834896"/>
          </a:xfrm>
        </p:spPr>
        <p:txBody>
          <a:bodyPr/>
          <a:lstStyle/>
          <a:p>
            <a:r>
              <a:rPr lang="zh-CN" altLang="en-US" dirty="0"/>
              <a:t>主要用于执行静态</a:t>
            </a:r>
            <a:r>
              <a:rPr lang="en-US" altLang="zh-CN" dirty="0"/>
              <a:t>SQL</a:t>
            </a:r>
            <a:r>
              <a:rPr lang="zh-CN" altLang="en-US" dirty="0"/>
              <a:t>语句，即内容固定不变的</a:t>
            </a:r>
            <a:r>
              <a:rPr lang="en-US" altLang="zh-CN" dirty="0"/>
              <a:t>SQL</a:t>
            </a:r>
            <a:r>
              <a:rPr lang="zh-CN" altLang="en-US" dirty="0"/>
              <a:t>语句</a:t>
            </a:r>
            <a:endParaRPr lang="en-US" altLang="zh-CN" dirty="0"/>
          </a:p>
          <a:p>
            <a:r>
              <a:rPr lang="zh-CN" altLang="en-US" dirty="0"/>
              <a:t>每执行一次都要对传入的</a:t>
            </a:r>
            <a:r>
              <a:rPr lang="en-US" altLang="zh-CN" dirty="0"/>
              <a:t>SQL</a:t>
            </a:r>
            <a:r>
              <a:rPr lang="zh-CN" altLang="en-US" dirty="0"/>
              <a:t>语句编译一次，效率较差</a:t>
            </a:r>
            <a:endParaRPr lang="en-US" altLang="zh-CN" dirty="0"/>
          </a:p>
          <a:p>
            <a:r>
              <a:rPr lang="zh-CN" altLang="en-US" dirty="0"/>
              <a:t>某些情况下，</a:t>
            </a:r>
            <a:r>
              <a:rPr lang="en-US" altLang="zh-CN" dirty="0"/>
              <a:t>SQL</a:t>
            </a:r>
            <a:r>
              <a:rPr lang="zh-CN" altLang="en-US" dirty="0"/>
              <a:t>语只是其中的参数有所不同，其余子句完全相同，适用于</a:t>
            </a:r>
            <a:r>
              <a:rPr lang="en-US" altLang="zh-CN" dirty="0" err="1"/>
              <a:t>PreparedStatement</a:t>
            </a:r>
            <a:endParaRPr lang="zh-CN" altLang="en-US" dirty="0"/>
          </a:p>
          <a:p>
            <a:endParaRPr lang="zh-CN" altLang="en-US" dirty="0"/>
          </a:p>
        </p:txBody>
      </p:sp>
    </p:spTree>
    <p:extLst>
      <p:ext uri="{BB962C8B-B14F-4D97-AF65-F5344CB8AC3E}">
        <p14:creationId xmlns:p14="http://schemas.microsoft.com/office/powerpoint/2010/main" val="1538076557"/>
      </p:ext>
    </p:extLst>
  </p:cSld>
  <p:clrMapOvr>
    <a:masterClrMapping/>
  </p:clrMapOvr>
  <p:transition spd="slow">
    <p:randomBar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smtClean="0"/>
              <a:t>PreparedStatement</a:t>
            </a:r>
            <a:r>
              <a:rPr lang="zh-CN" altLang="en-US" dirty="0" smtClean="0"/>
              <a:t>的好处</a:t>
            </a:r>
            <a:endParaRPr lang="zh-CN" altLang="en-US" dirty="0"/>
          </a:p>
        </p:txBody>
      </p:sp>
      <p:sp>
        <p:nvSpPr>
          <p:cNvPr id="3" name="内容占位符 2"/>
          <p:cNvSpPr>
            <a:spLocks noGrp="1"/>
          </p:cNvSpPr>
          <p:nvPr>
            <p:ph idx="1"/>
          </p:nvPr>
        </p:nvSpPr>
        <p:spPr>
          <a:xfrm>
            <a:off x="0" y="980728"/>
            <a:ext cx="9144000" cy="1200329"/>
          </a:xfrm>
        </p:spPr>
        <p:txBody>
          <a:bodyPr/>
          <a:lstStyle/>
          <a:p>
            <a:pPr marL="0" indent="457200" algn="just">
              <a:buNone/>
            </a:pPr>
            <a:r>
              <a:rPr lang="zh-CN" altLang="en-US" sz="2400" dirty="0">
                <a:latin typeface="Tahoma" panose="020B0604030504040204" pitchFamily="34" charset="0"/>
                <a:ea typeface="宋体" panose="02010600030101010101" pitchFamily="2" charset="-122"/>
              </a:rPr>
              <a:t>在</a:t>
            </a:r>
            <a:r>
              <a:rPr lang="en-US" altLang="zh-CN" sz="2400" dirty="0">
                <a:latin typeface="Tahoma" panose="020B0604030504040204" pitchFamily="34" charset="0"/>
                <a:ea typeface="宋体" panose="02010600030101010101" pitchFamily="2" charset="-122"/>
              </a:rPr>
              <a:t>JDBC</a:t>
            </a:r>
            <a:r>
              <a:rPr lang="zh-CN" altLang="en-US" sz="2400" dirty="0">
                <a:latin typeface="Tahoma" panose="020B0604030504040204" pitchFamily="34" charset="0"/>
                <a:ea typeface="宋体" panose="02010600030101010101" pitchFamily="2" charset="-122"/>
              </a:rPr>
              <a:t>应用</a:t>
            </a:r>
            <a:r>
              <a:rPr lang="zh-CN" altLang="en-US" sz="2400" dirty="0" smtClean="0">
                <a:latin typeface="Tahoma" panose="020B0604030504040204" pitchFamily="34" charset="0"/>
                <a:ea typeface="宋体" panose="02010600030101010101" pitchFamily="2" charset="-122"/>
              </a:rPr>
              <a:t>中，稍有经验的开发者都不会用</a:t>
            </a:r>
            <a:r>
              <a:rPr lang="en-US" altLang="zh-CN" sz="2400" dirty="0" smtClean="0">
                <a:latin typeface="Tahoma" panose="020B0604030504040204" pitchFamily="34" charset="0"/>
                <a:ea typeface="宋体" panose="02010600030101010101" pitchFamily="2" charset="-122"/>
              </a:rPr>
              <a:t>Statement</a:t>
            </a:r>
            <a:r>
              <a:rPr lang="zh-CN" altLang="en-US" sz="2400" dirty="0" smtClean="0">
                <a:latin typeface="Tahoma" panose="020B0604030504040204" pitchFamily="34" charset="0"/>
                <a:ea typeface="宋体" panose="02010600030101010101" pitchFamily="2" charset="-122"/>
              </a:rPr>
              <a:t>，而使用</a:t>
            </a:r>
            <a:r>
              <a:rPr lang="en-US" altLang="zh-CN" sz="2400" dirty="0" err="1" smtClean="0">
                <a:latin typeface="Tahoma" panose="020B0604030504040204" pitchFamily="34" charset="0"/>
                <a:ea typeface="宋体" panose="02010600030101010101" pitchFamily="2" charset="-122"/>
              </a:rPr>
              <a:t>PreparedStatement</a:t>
            </a:r>
            <a:r>
              <a:rPr lang="zh-CN" altLang="en-US" sz="2400" dirty="0" smtClean="0">
                <a:latin typeface="Tahoma" panose="020B0604030504040204" pitchFamily="34" charset="0"/>
                <a:ea typeface="宋体" panose="02010600030101010101" pitchFamily="2" charset="-122"/>
              </a:rPr>
              <a:t>代替。也就是说，不建议使用</a:t>
            </a:r>
            <a:r>
              <a:rPr lang="en-US" altLang="zh-CN" sz="2400" dirty="0">
                <a:latin typeface="Tahoma" panose="020B0604030504040204" pitchFamily="34" charset="0"/>
                <a:ea typeface="宋体" panose="02010600030101010101" pitchFamily="2" charset="-122"/>
              </a:rPr>
              <a:t>Statement</a:t>
            </a:r>
            <a:r>
              <a:rPr lang="zh-CN" altLang="en-US" sz="2400" dirty="0">
                <a:latin typeface="Tahoma" panose="020B0604030504040204" pitchFamily="34" charset="0"/>
                <a:ea typeface="宋体" panose="02010600030101010101" pitchFamily="2" charset="-122"/>
              </a:rPr>
              <a:t>来执行</a:t>
            </a:r>
            <a:r>
              <a:rPr lang="en-US" altLang="zh-CN" sz="2400" dirty="0">
                <a:latin typeface="Tahoma" panose="020B0604030504040204" pitchFamily="34" charset="0"/>
                <a:ea typeface="宋体" panose="02010600030101010101" pitchFamily="2" charset="-122"/>
              </a:rPr>
              <a:t>SQL</a:t>
            </a:r>
            <a:r>
              <a:rPr lang="zh-CN" altLang="en-US" sz="2400" dirty="0">
                <a:latin typeface="Tahoma" panose="020B0604030504040204" pitchFamily="34" charset="0"/>
                <a:ea typeface="宋体" panose="02010600030101010101" pitchFamily="2" charset="-122"/>
              </a:rPr>
              <a:t>语句</a:t>
            </a:r>
            <a:r>
              <a:rPr lang="zh-CN" altLang="en-US" sz="2400" dirty="0" smtClean="0">
                <a:latin typeface="Tahoma" panose="020B0604030504040204" pitchFamily="34" charset="0"/>
                <a:ea typeface="宋体" panose="02010600030101010101" pitchFamily="2" charset="-122"/>
              </a:rPr>
              <a:t>：</a:t>
            </a:r>
            <a:endParaRPr lang="en-US" altLang="zh-CN" sz="2400" dirty="0">
              <a:latin typeface="Tahoma" panose="020B0604030504040204" pitchFamily="34" charset="0"/>
              <a:ea typeface="宋体" panose="02010600030101010101" pitchFamily="2" charset="-122"/>
            </a:endParaRPr>
          </a:p>
        </p:txBody>
      </p:sp>
      <p:graphicFrame>
        <p:nvGraphicFramePr>
          <p:cNvPr id="5" name="图示 4"/>
          <p:cNvGraphicFramePr/>
          <p:nvPr>
            <p:extLst/>
          </p:nvPr>
        </p:nvGraphicFramePr>
        <p:xfrm>
          <a:off x="0" y="2276872"/>
          <a:ext cx="9144000"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196242"/>
      </p:ext>
    </p:extLst>
  </p:cSld>
  <p:clrMapOvr>
    <a:masterClrMapping/>
  </p:clrMapOvr>
  <p:transition spd="slow">
    <p:randomBar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PreparedStatement</a:t>
            </a:r>
            <a:r>
              <a:rPr lang="zh-CN" altLang="en-US" dirty="0" smtClean="0"/>
              <a:t>原理</a:t>
            </a:r>
            <a:endParaRPr lang="zh-CN" altLang="en-US" dirty="0"/>
          </a:p>
        </p:txBody>
      </p:sp>
      <p:sp>
        <p:nvSpPr>
          <p:cNvPr id="3" name="内容占位符 2"/>
          <p:cNvSpPr>
            <a:spLocks noGrp="1"/>
          </p:cNvSpPr>
          <p:nvPr>
            <p:ph idx="1"/>
          </p:nvPr>
        </p:nvSpPr>
        <p:spPr>
          <a:xfrm>
            <a:off x="86816" y="980728"/>
            <a:ext cx="8949680" cy="2160591"/>
          </a:xfrm>
        </p:spPr>
        <p:txBody>
          <a:bodyPr/>
          <a:lstStyle/>
          <a:p>
            <a:r>
              <a:rPr lang="zh-CN" altLang="en-US" dirty="0" smtClean="0"/>
              <a:t>是接口，继承自</a:t>
            </a:r>
            <a:r>
              <a:rPr lang="en-US" altLang="zh-CN" dirty="0" smtClean="0"/>
              <a:t>Statement</a:t>
            </a:r>
          </a:p>
          <a:p>
            <a:r>
              <a:rPr lang="en-US" altLang="zh-CN" dirty="0" smtClean="0"/>
              <a:t>SQL</a:t>
            </a:r>
            <a:r>
              <a:rPr lang="zh-CN" altLang="en-US" dirty="0" smtClean="0"/>
              <a:t>语句提前编译，三种常用方法</a:t>
            </a:r>
            <a:r>
              <a:rPr lang="en-US" altLang="zh-CN" dirty="0" smtClean="0"/>
              <a:t>execute\</a:t>
            </a:r>
            <a:r>
              <a:rPr lang="en-US" altLang="zh-CN" dirty="0" err="1" smtClean="0"/>
              <a:t>executeQuery</a:t>
            </a:r>
            <a:r>
              <a:rPr lang="en-US" altLang="zh-CN" dirty="0" smtClean="0"/>
              <a:t>\</a:t>
            </a:r>
            <a:r>
              <a:rPr lang="en-US" altLang="zh-CN" dirty="0" err="1" smtClean="0"/>
              <a:t>executeUpdate</a:t>
            </a:r>
            <a:r>
              <a:rPr lang="zh-CN" altLang="en-US" dirty="0" smtClean="0"/>
              <a:t>已被更改，不再需要参数</a:t>
            </a:r>
            <a:endParaRPr lang="zh-CN" altLang="en-US" dirty="0"/>
          </a:p>
        </p:txBody>
      </p:sp>
      <p:pic>
        <p:nvPicPr>
          <p:cNvPr id="4" name="图片 3"/>
          <p:cNvPicPr>
            <a:picLocks noChangeAspect="1"/>
          </p:cNvPicPr>
          <p:nvPr/>
        </p:nvPicPr>
        <p:blipFill>
          <a:blip r:embed="rId3"/>
          <a:stretch>
            <a:fillRect/>
          </a:stretch>
        </p:blipFill>
        <p:spPr>
          <a:xfrm>
            <a:off x="1331640" y="3146046"/>
            <a:ext cx="6768049" cy="3384025"/>
          </a:xfrm>
          <a:prstGeom prst="rect">
            <a:avLst/>
          </a:prstGeom>
        </p:spPr>
      </p:pic>
    </p:spTree>
    <p:extLst>
      <p:ext uri="{BB962C8B-B14F-4D97-AF65-F5344CB8AC3E}">
        <p14:creationId xmlns:p14="http://schemas.microsoft.com/office/powerpoint/2010/main" val="1655832060"/>
      </p:ext>
    </p:extLst>
  </p:cSld>
  <p:clrMapOvr>
    <a:masterClrMapping/>
  </p:clrMapOvr>
  <p:transition spd="slow">
    <p:randomBar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0" y="1772816"/>
            <a:ext cx="9144000" cy="1569660"/>
          </a:xfrm>
          <a:solidFill>
            <a:schemeClr val="tx1"/>
          </a:solidFill>
          <a:ln w="9525">
            <a:solidFill>
              <a:srgbClr val="003300"/>
            </a:solidFill>
            <a:miter lim="800000"/>
            <a:headEnd/>
            <a:tailEnd/>
          </a:ln>
          <a:effectLst/>
          <a:extLst/>
        </p:spPr>
        <p:txBody>
          <a:bodyPr vert="horz" wrap="square" lIns="91440" tIns="45720" rIns="91440" bIns="45720" numCol="1" anchor="t" anchorCtr="0" compatLnSpc="1">
            <a:prstTxWarp prst="textNoShape">
              <a:avLst/>
            </a:prstTxWarp>
            <a:spAutoFit/>
          </a:bodyPr>
          <a:lstStyle/>
          <a:p>
            <a:pPr marL="0" indent="0">
              <a:spcBef>
                <a:spcPct val="0"/>
              </a:spcBef>
              <a:buNone/>
            </a:pPr>
            <a:r>
              <a:rPr lang="en-US" altLang="zh-CN" sz="2400" dirty="0" err="1">
                <a:solidFill>
                  <a:schemeClr val="bg1"/>
                </a:solidFill>
                <a:latin typeface="+mn-ea"/>
              </a:rPr>
              <a:t>PreparedStatement</a:t>
            </a:r>
            <a:r>
              <a:rPr lang="en-US" altLang="zh-CN" sz="2400" dirty="0">
                <a:solidFill>
                  <a:schemeClr val="bg1"/>
                </a:solidFill>
                <a:latin typeface="+mn-ea"/>
              </a:rPr>
              <a:t> </a:t>
            </a:r>
            <a:r>
              <a:rPr lang="en-US" altLang="zh-CN" sz="2400" dirty="0" err="1">
                <a:solidFill>
                  <a:schemeClr val="bg1"/>
                </a:solidFill>
                <a:latin typeface="+mn-ea"/>
              </a:rPr>
              <a:t>prepareStatement</a:t>
            </a:r>
            <a:r>
              <a:rPr lang="en-US" altLang="zh-CN" sz="2400" dirty="0">
                <a:solidFill>
                  <a:schemeClr val="bg1"/>
                </a:solidFill>
                <a:latin typeface="+mn-ea"/>
              </a:rPr>
              <a:t>(String </a:t>
            </a:r>
            <a:r>
              <a:rPr lang="en-US" altLang="zh-CN" sz="2400" dirty="0" err="1" smtClean="0">
                <a:solidFill>
                  <a:schemeClr val="bg1"/>
                </a:solidFill>
                <a:latin typeface="+mn-ea"/>
              </a:rPr>
              <a:t>sql</a:t>
            </a:r>
            <a:r>
              <a:rPr lang="en-US" altLang="zh-CN" sz="2400" dirty="0" smtClean="0">
                <a:solidFill>
                  <a:schemeClr val="bg1"/>
                </a:solidFill>
                <a:latin typeface="+mn-ea"/>
              </a:rPr>
              <a:t>,</a:t>
            </a:r>
          </a:p>
          <a:p>
            <a:pPr marL="0" indent="0">
              <a:spcBef>
                <a:spcPct val="0"/>
              </a:spcBef>
              <a:buNone/>
            </a:pPr>
            <a:r>
              <a:rPr lang="en-US" altLang="zh-CN" sz="2400" dirty="0" err="1" smtClean="0">
                <a:solidFill>
                  <a:schemeClr val="bg1"/>
                </a:solidFill>
                <a:latin typeface="+mn-ea"/>
              </a:rPr>
              <a:t>int</a:t>
            </a:r>
            <a:r>
              <a:rPr lang="en-US" altLang="zh-CN" sz="2400" dirty="0" smtClean="0">
                <a:solidFill>
                  <a:schemeClr val="bg1"/>
                </a:solidFill>
                <a:latin typeface="+mn-ea"/>
              </a:rPr>
              <a:t> </a:t>
            </a:r>
            <a:r>
              <a:rPr lang="en-US" altLang="zh-CN" sz="2400" dirty="0" err="1">
                <a:solidFill>
                  <a:schemeClr val="bg1"/>
                </a:solidFill>
                <a:latin typeface="+mn-ea"/>
              </a:rPr>
              <a:t>resultSetType,int</a:t>
            </a:r>
            <a:r>
              <a:rPr lang="en-US" altLang="zh-CN" sz="2400" dirty="0">
                <a:solidFill>
                  <a:schemeClr val="bg1"/>
                </a:solidFill>
                <a:latin typeface="+mn-ea"/>
              </a:rPr>
              <a:t> </a:t>
            </a:r>
            <a:r>
              <a:rPr lang="en-US" altLang="zh-CN" sz="2400" dirty="0" err="1" smtClean="0">
                <a:solidFill>
                  <a:schemeClr val="bg1"/>
                </a:solidFill>
                <a:latin typeface="+mn-ea"/>
              </a:rPr>
              <a:t>resultSetConcurrency</a:t>
            </a:r>
            <a:r>
              <a:rPr lang="en-US" altLang="zh-CN" sz="2400" dirty="0" smtClean="0">
                <a:solidFill>
                  <a:schemeClr val="bg1"/>
                </a:solidFill>
                <a:latin typeface="+mn-ea"/>
              </a:rPr>
              <a:t>,</a:t>
            </a:r>
          </a:p>
          <a:p>
            <a:pPr marL="0" indent="0">
              <a:spcBef>
                <a:spcPct val="0"/>
              </a:spcBef>
              <a:buNone/>
            </a:pPr>
            <a:r>
              <a:rPr lang="en-US" altLang="zh-CN" sz="2400" dirty="0" err="1" smtClean="0">
                <a:solidFill>
                  <a:schemeClr val="bg1"/>
                </a:solidFill>
                <a:latin typeface="+mn-ea"/>
              </a:rPr>
              <a:t>int</a:t>
            </a:r>
            <a:r>
              <a:rPr lang="en-US" altLang="zh-CN" sz="2400" dirty="0" smtClean="0">
                <a:solidFill>
                  <a:schemeClr val="bg1"/>
                </a:solidFill>
                <a:latin typeface="+mn-ea"/>
              </a:rPr>
              <a:t> </a:t>
            </a:r>
            <a:r>
              <a:rPr lang="en-US" altLang="zh-CN" sz="2400" dirty="0" err="1">
                <a:solidFill>
                  <a:schemeClr val="bg1"/>
                </a:solidFill>
                <a:latin typeface="+mn-ea"/>
              </a:rPr>
              <a:t>resultSetHoldability</a:t>
            </a:r>
            <a:r>
              <a:rPr lang="en-US" altLang="zh-CN" sz="2400" dirty="0" smtClean="0">
                <a:solidFill>
                  <a:schemeClr val="bg1"/>
                </a:solidFill>
                <a:latin typeface="+mn-ea"/>
              </a:rPr>
              <a:t>)</a:t>
            </a:r>
          </a:p>
          <a:p>
            <a:pPr marL="0" indent="0">
              <a:spcBef>
                <a:spcPct val="0"/>
              </a:spcBef>
              <a:buNone/>
            </a:pPr>
            <a:r>
              <a:rPr lang="en-US" altLang="zh-CN" sz="2400" dirty="0" smtClean="0">
                <a:solidFill>
                  <a:schemeClr val="bg1"/>
                </a:solidFill>
                <a:latin typeface="+mn-ea"/>
              </a:rPr>
              <a:t>throws </a:t>
            </a:r>
            <a:r>
              <a:rPr lang="en-US" altLang="zh-CN" sz="2400" dirty="0" err="1">
                <a:solidFill>
                  <a:schemeClr val="bg1"/>
                </a:solidFill>
                <a:latin typeface="+mn-ea"/>
              </a:rPr>
              <a:t>SQLException</a:t>
            </a:r>
            <a:endParaRPr lang="en-US" altLang="zh-CN" sz="2400" dirty="0">
              <a:solidFill>
                <a:schemeClr val="bg1"/>
              </a:solidFill>
              <a:latin typeface="+mn-ea"/>
            </a:endParaRPr>
          </a:p>
        </p:txBody>
      </p:sp>
      <p:sp>
        <p:nvSpPr>
          <p:cNvPr id="2" name="矩形 1"/>
          <p:cNvSpPr/>
          <p:nvPr/>
        </p:nvSpPr>
        <p:spPr>
          <a:xfrm>
            <a:off x="-36512" y="908720"/>
            <a:ext cx="91805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eaLnBrk="0" hangingPunct="0">
              <a:spcBef>
                <a:spcPts val="0"/>
              </a:spcBef>
            </a:pPr>
            <a:r>
              <a:rPr lang="en-US" altLang="zh-CN" sz="2400" b="1" dirty="0" smtClean="0">
                <a:solidFill>
                  <a:srgbClr val="003300"/>
                </a:solidFill>
                <a:latin typeface="+mn-ea"/>
                <a:ea typeface="+mn-ea"/>
              </a:rPr>
              <a:t>JDBC</a:t>
            </a:r>
            <a:r>
              <a:rPr lang="zh-CN" altLang="en-US" sz="2400" b="1" dirty="0" smtClean="0">
                <a:solidFill>
                  <a:srgbClr val="003300"/>
                </a:solidFill>
                <a:latin typeface="+mn-ea"/>
                <a:ea typeface="+mn-ea"/>
              </a:rPr>
              <a:t>允许用户使用</a:t>
            </a:r>
            <a:r>
              <a:rPr lang="en-US" altLang="zh-CN" sz="2400" b="1" dirty="0">
                <a:solidFill>
                  <a:srgbClr val="003300"/>
                </a:solidFill>
                <a:latin typeface="+mn-ea"/>
                <a:ea typeface="+mn-ea"/>
              </a:rPr>
              <a:t>Connection</a:t>
            </a:r>
            <a:r>
              <a:rPr lang="zh-CN" altLang="en-US" sz="2400" b="1" dirty="0">
                <a:solidFill>
                  <a:srgbClr val="003300"/>
                </a:solidFill>
                <a:latin typeface="+mn-ea"/>
                <a:ea typeface="+mn-ea"/>
              </a:rPr>
              <a:t>类的</a:t>
            </a:r>
            <a:r>
              <a:rPr lang="en-US" altLang="zh-CN" sz="2400" b="1" dirty="0" err="1">
                <a:solidFill>
                  <a:srgbClr val="003300"/>
                </a:solidFill>
                <a:latin typeface="+mn-ea"/>
                <a:ea typeface="+mn-ea"/>
              </a:rPr>
              <a:t>prepareStatement</a:t>
            </a:r>
            <a:r>
              <a:rPr lang="en-US" altLang="zh-CN" sz="2400" b="1" dirty="0">
                <a:solidFill>
                  <a:srgbClr val="003300"/>
                </a:solidFill>
                <a:latin typeface="+mn-ea"/>
                <a:ea typeface="+mn-ea"/>
              </a:rPr>
              <a:t>()</a:t>
            </a:r>
            <a:r>
              <a:rPr lang="zh-CN" altLang="en-US" sz="2400" b="1" dirty="0">
                <a:solidFill>
                  <a:srgbClr val="003300"/>
                </a:solidFill>
                <a:latin typeface="+mn-ea"/>
                <a:ea typeface="+mn-ea"/>
              </a:rPr>
              <a:t>方法为一条预编译语句建立一个</a:t>
            </a:r>
            <a:r>
              <a:rPr lang="en-US" altLang="zh-CN" sz="2400" b="1" dirty="0" err="1">
                <a:solidFill>
                  <a:srgbClr val="003300"/>
                </a:solidFill>
                <a:latin typeface="+mn-ea"/>
                <a:ea typeface="+mn-ea"/>
              </a:rPr>
              <a:t>PreparedStatement</a:t>
            </a:r>
            <a:r>
              <a:rPr lang="zh-CN" altLang="en-US" sz="2400" b="1" dirty="0">
                <a:solidFill>
                  <a:srgbClr val="003300"/>
                </a:solidFill>
                <a:latin typeface="+mn-ea"/>
                <a:ea typeface="+mn-ea"/>
              </a:rPr>
              <a:t>预编译对象</a:t>
            </a:r>
            <a:r>
              <a:rPr lang="zh-CN" altLang="en-US" sz="2400" b="1" dirty="0" smtClean="0">
                <a:solidFill>
                  <a:srgbClr val="003300"/>
                </a:solidFill>
                <a:latin typeface="+mn-ea"/>
                <a:ea typeface="+mn-ea"/>
              </a:rPr>
              <a:t>，语法格式：</a:t>
            </a:r>
            <a:endParaRPr lang="en-US" altLang="zh-CN" sz="2400" b="1" dirty="0">
              <a:solidFill>
                <a:srgbClr val="003300"/>
              </a:solidFill>
              <a:latin typeface="+mn-ea"/>
              <a:ea typeface="+mn-ea"/>
            </a:endParaRPr>
          </a:p>
        </p:txBody>
      </p:sp>
      <p:sp>
        <p:nvSpPr>
          <p:cNvPr id="5" name="标题 1"/>
          <p:cNvSpPr>
            <a:spLocks noGrp="1"/>
          </p:cNvSpPr>
          <p:nvPr>
            <p:ph type="title"/>
          </p:nvPr>
        </p:nvSpPr>
        <p:spPr>
          <a:xfrm>
            <a:off x="34925" y="58738"/>
            <a:ext cx="9074150" cy="7778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smtClean="0"/>
              <a:t>使用</a:t>
            </a:r>
            <a:r>
              <a:rPr lang="en-US" altLang="zh-CN" dirty="0" err="1"/>
              <a:t>PreparedStatement</a:t>
            </a:r>
            <a:endParaRPr lang="zh-CN" altLang="en-US" dirty="0"/>
          </a:p>
        </p:txBody>
      </p:sp>
      <p:sp>
        <p:nvSpPr>
          <p:cNvPr id="4" name="矩形 3"/>
          <p:cNvSpPr/>
          <p:nvPr/>
        </p:nvSpPr>
        <p:spPr>
          <a:xfrm>
            <a:off x="-14336" y="3376042"/>
            <a:ext cx="9158336" cy="3046988"/>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eaLnBrk="0" hangingPunct="0">
              <a:spcBef>
                <a:spcPts val="0"/>
              </a:spcBef>
              <a:buFont typeface="Arial" charset="0"/>
              <a:buNone/>
            </a:pPr>
            <a:r>
              <a:rPr lang="zh-CN" altLang="en-US" sz="2400" b="1" dirty="0">
                <a:solidFill>
                  <a:schemeClr val="bg1"/>
                </a:solidFill>
                <a:latin typeface="+mn-ea"/>
              </a:rPr>
              <a:t>第一个形参是</a:t>
            </a:r>
            <a:r>
              <a:rPr lang="zh-CN" altLang="en-US" sz="2400" b="1" dirty="0" smtClean="0">
                <a:solidFill>
                  <a:schemeClr val="bg1"/>
                </a:solidFill>
                <a:latin typeface="+mn-ea"/>
              </a:rPr>
              <a:t>带</a:t>
            </a:r>
            <a:r>
              <a:rPr lang="en-US" altLang="zh-CN" sz="2400" b="1" dirty="0" smtClean="0">
                <a:solidFill>
                  <a:schemeClr val="bg1"/>
                </a:solidFill>
                <a:latin typeface="+mn-ea"/>
              </a:rPr>
              <a:t>"?"</a:t>
            </a:r>
            <a:r>
              <a:rPr lang="zh-CN" altLang="en-US" sz="2400" b="1" dirty="0" smtClean="0">
                <a:solidFill>
                  <a:schemeClr val="bg1"/>
                </a:solidFill>
                <a:latin typeface="+mn-ea"/>
              </a:rPr>
              <a:t>号</a:t>
            </a:r>
            <a:r>
              <a:rPr lang="zh-CN" altLang="en-US" sz="2400" b="1" dirty="0">
                <a:solidFill>
                  <a:schemeClr val="bg1"/>
                </a:solidFill>
                <a:latin typeface="+mn-ea"/>
              </a:rPr>
              <a:t>参数的</a:t>
            </a:r>
            <a:r>
              <a:rPr lang="zh-CN" altLang="en-US" sz="2400" b="1" dirty="0">
                <a:solidFill>
                  <a:srgbClr val="FFFF00"/>
                </a:solidFill>
                <a:latin typeface="+mn-ea"/>
              </a:rPr>
              <a:t>预编译</a:t>
            </a:r>
            <a:r>
              <a:rPr lang="en-US" altLang="zh-CN" sz="2400" b="1" dirty="0">
                <a:solidFill>
                  <a:srgbClr val="FFFF00"/>
                </a:solidFill>
                <a:latin typeface="+mn-ea"/>
              </a:rPr>
              <a:t>SQL</a:t>
            </a:r>
            <a:r>
              <a:rPr lang="zh-CN" altLang="en-US" sz="2400" b="1" dirty="0">
                <a:solidFill>
                  <a:srgbClr val="FFFF00"/>
                </a:solidFill>
                <a:latin typeface="+mn-ea"/>
              </a:rPr>
              <a:t>语句</a:t>
            </a:r>
            <a:r>
              <a:rPr lang="zh-CN" altLang="en-US" sz="2400" b="1" dirty="0">
                <a:solidFill>
                  <a:schemeClr val="bg1"/>
                </a:solidFill>
                <a:latin typeface="+mn-ea"/>
              </a:rPr>
              <a:t>，表示</a:t>
            </a:r>
            <a:r>
              <a:rPr lang="en-US" altLang="zh-CN" sz="2400" b="1" dirty="0">
                <a:solidFill>
                  <a:schemeClr val="bg1"/>
                </a:solidFill>
                <a:latin typeface="+mn-ea"/>
              </a:rPr>
              <a:t>SQL</a:t>
            </a:r>
            <a:r>
              <a:rPr lang="zh-CN" altLang="en-US" sz="2400" b="1" dirty="0">
                <a:solidFill>
                  <a:schemeClr val="bg1"/>
                </a:solidFill>
                <a:latin typeface="+mn-ea"/>
              </a:rPr>
              <a:t>语句中可变动的数据值，具体用法：</a:t>
            </a:r>
          </a:p>
          <a:p>
            <a:pPr algn="just" eaLnBrk="0" hangingPunct="0">
              <a:spcBef>
                <a:spcPts val="0"/>
              </a:spcBef>
              <a:buFont typeface="Arial" charset="0"/>
              <a:buNone/>
            </a:pPr>
            <a:r>
              <a:rPr lang="en-US" altLang="zh-CN" sz="2400" b="1" dirty="0">
                <a:solidFill>
                  <a:schemeClr val="bg1"/>
                </a:solidFill>
                <a:latin typeface="+mn-ea"/>
              </a:rPr>
              <a:t>Connection con = </a:t>
            </a:r>
            <a:r>
              <a:rPr lang="en-US" altLang="zh-CN" sz="2400" b="1" dirty="0" err="1" smtClean="0">
                <a:solidFill>
                  <a:schemeClr val="bg1"/>
                </a:solidFill>
                <a:latin typeface="+mn-ea"/>
              </a:rPr>
              <a:t>DriverManager.getConnection</a:t>
            </a:r>
            <a:r>
              <a:rPr lang="en-US" altLang="zh-CN" sz="2400" b="1" dirty="0" smtClean="0">
                <a:solidFill>
                  <a:schemeClr val="bg1"/>
                </a:solidFill>
                <a:latin typeface="+mn-ea"/>
              </a:rPr>
              <a:t>(……);</a:t>
            </a:r>
            <a:endParaRPr lang="en-US" altLang="zh-CN" sz="2400" b="1" dirty="0">
              <a:solidFill>
                <a:schemeClr val="bg1"/>
              </a:solidFill>
              <a:latin typeface="+mn-ea"/>
            </a:endParaRPr>
          </a:p>
          <a:p>
            <a:pPr algn="just" eaLnBrk="0" hangingPunct="0">
              <a:spcBef>
                <a:spcPts val="0"/>
              </a:spcBef>
              <a:buFont typeface="Arial" charset="0"/>
              <a:buNone/>
            </a:pPr>
            <a:r>
              <a:rPr lang="en-US" altLang="zh-CN" sz="2400" b="1" dirty="0">
                <a:solidFill>
                  <a:schemeClr val="bg1"/>
                </a:solidFill>
                <a:latin typeface="+mn-ea"/>
              </a:rPr>
              <a:t>String </a:t>
            </a:r>
            <a:r>
              <a:rPr lang="en-US" altLang="zh-CN" sz="2400" b="1" dirty="0" err="1">
                <a:solidFill>
                  <a:schemeClr val="bg1"/>
                </a:solidFill>
                <a:latin typeface="+mn-ea"/>
              </a:rPr>
              <a:t>sql</a:t>
            </a:r>
            <a:r>
              <a:rPr lang="en-US" altLang="zh-CN" sz="2400" b="1" dirty="0" smtClean="0">
                <a:solidFill>
                  <a:schemeClr val="bg1"/>
                </a:solidFill>
                <a:latin typeface="+mn-ea"/>
              </a:rPr>
              <a:t>="insert into table values(?,?)";</a:t>
            </a:r>
            <a:endParaRPr lang="en-US" altLang="zh-CN" sz="2400" b="1" dirty="0">
              <a:solidFill>
                <a:schemeClr val="bg1"/>
              </a:solidFill>
              <a:latin typeface="+mn-ea"/>
            </a:endParaRPr>
          </a:p>
          <a:p>
            <a:pPr algn="just" eaLnBrk="0" hangingPunct="0">
              <a:spcBef>
                <a:spcPts val="0"/>
              </a:spcBef>
              <a:buFont typeface="Arial" charset="0"/>
              <a:buNone/>
            </a:pPr>
            <a:r>
              <a:rPr lang="en-US" altLang="zh-CN" sz="2400" b="1" dirty="0" err="1">
                <a:solidFill>
                  <a:schemeClr val="bg1"/>
                </a:solidFill>
                <a:latin typeface="+mn-ea"/>
              </a:rPr>
              <a:t>PreparedStatement</a:t>
            </a:r>
            <a:r>
              <a:rPr lang="en-US" altLang="zh-CN" sz="2400" b="1" dirty="0">
                <a:solidFill>
                  <a:schemeClr val="bg1"/>
                </a:solidFill>
                <a:latin typeface="+mn-ea"/>
              </a:rPr>
              <a:t> </a:t>
            </a:r>
            <a:r>
              <a:rPr lang="en-US" altLang="zh-CN" sz="2400" b="1" dirty="0" err="1" smtClean="0">
                <a:solidFill>
                  <a:schemeClr val="bg1"/>
                </a:solidFill>
                <a:latin typeface="+mn-ea"/>
              </a:rPr>
              <a:t>pst</a:t>
            </a:r>
            <a:r>
              <a:rPr lang="en-US" altLang="zh-CN" sz="2400" b="1" dirty="0" smtClean="0">
                <a:solidFill>
                  <a:schemeClr val="bg1"/>
                </a:solidFill>
                <a:latin typeface="+mn-ea"/>
              </a:rPr>
              <a:t> = </a:t>
            </a:r>
            <a:r>
              <a:rPr lang="en-US" altLang="zh-CN" sz="2400" b="1" dirty="0" err="1" smtClean="0">
                <a:solidFill>
                  <a:schemeClr val="bg1"/>
                </a:solidFill>
                <a:latin typeface="+mn-ea"/>
              </a:rPr>
              <a:t>con.prepareStatement</a:t>
            </a:r>
            <a:r>
              <a:rPr lang="en-US" altLang="zh-CN" sz="2400" b="1" dirty="0" smtClean="0">
                <a:solidFill>
                  <a:schemeClr val="bg1"/>
                </a:solidFill>
                <a:latin typeface="+mn-ea"/>
              </a:rPr>
              <a:t>(</a:t>
            </a:r>
            <a:r>
              <a:rPr lang="en-US" altLang="zh-CN" sz="2400" b="1" dirty="0" err="1" smtClean="0">
                <a:solidFill>
                  <a:schemeClr val="bg1"/>
                </a:solidFill>
                <a:latin typeface="+mn-ea"/>
              </a:rPr>
              <a:t>sql</a:t>
            </a:r>
            <a:r>
              <a:rPr lang="en-US" altLang="zh-CN" sz="2400" b="1" dirty="0" smtClean="0">
                <a:solidFill>
                  <a:schemeClr val="bg1"/>
                </a:solidFill>
                <a:latin typeface="+mn-ea"/>
              </a:rPr>
              <a:t>);</a:t>
            </a:r>
          </a:p>
          <a:p>
            <a:pPr algn="just" eaLnBrk="0" hangingPunct="0">
              <a:spcBef>
                <a:spcPts val="0"/>
              </a:spcBef>
              <a:buFont typeface="Arial" charset="0"/>
              <a:buNone/>
            </a:pPr>
            <a:r>
              <a:rPr lang="en-US" altLang="zh-CN" sz="2400" b="1" dirty="0" err="1" smtClean="0">
                <a:solidFill>
                  <a:schemeClr val="bg1"/>
                </a:solidFill>
                <a:latin typeface="+mn-ea"/>
              </a:rPr>
              <a:t>pst.setXXX</a:t>
            </a:r>
            <a:r>
              <a:rPr lang="en-US" altLang="zh-CN" sz="2400" b="1" dirty="0" smtClean="0">
                <a:solidFill>
                  <a:schemeClr val="bg1"/>
                </a:solidFill>
                <a:latin typeface="+mn-ea"/>
              </a:rPr>
              <a:t>(1,value);</a:t>
            </a:r>
          </a:p>
          <a:p>
            <a:pPr algn="just" eaLnBrk="0" hangingPunct="0">
              <a:spcBef>
                <a:spcPts val="0"/>
              </a:spcBef>
              <a:buFont typeface="Arial" charset="0"/>
              <a:buNone/>
            </a:pPr>
            <a:r>
              <a:rPr lang="en-US" altLang="zh-CN" sz="2400" b="1" dirty="0" err="1" smtClean="0">
                <a:solidFill>
                  <a:schemeClr val="bg1"/>
                </a:solidFill>
                <a:latin typeface="+mn-ea"/>
              </a:rPr>
              <a:t>pst.setXXX</a:t>
            </a:r>
            <a:r>
              <a:rPr lang="en-US" altLang="zh-CN" sz="2400" b="1" dirty="0" smtClean="0">
                <a:solidFill>
                  <a:schemeClr val="bg1"/>
                </a:solidFill>
                <a:latin typeface="+mn-ea"/>
              </a:rPr>
              <a:t>(2,value);</a:t>
            </a:r>
          </a:p>
          <a:p>
            <a:pPr algn="just" eaLnBrk="0" hangingPunct="0">
              <a:spcBef>
                <a:spcPts val="0"/>
              </a:spcBef>
              <a:buFont typeface="Arial" charset="0"/>
              <a:buNone/>
            </a:pPr>
            <a:r>
              <a:rPr lang="en-US" altLang="zh-CN" sz="2400" b="1" dirty="0" err="1">
                <a:solidFill>
                  <a:schemeClr val="bg1"/>
                </a:solidFill>
                <a:latin typeface="+mn-ea"/>
              </a:rPr>
              <a:t>int</a:t>
            </a:r>
            <a:r>
              <a:rPr lang="en-US" altLang="zh-CN" sz="2400" b="1" dirty="0">
                <a:solidFill>
                  <a:schemeClr val="bg1"/>
                </a:solidFill>
                <a:latin typeface="+mn-ea"/>
              </a:rPr>
              <a:t> </a:t>
            </a:r>
            <a:r>
              <a:rPr lang="en-US" altLang="zh-CN" sz="2400" b="1" dirty="0" err="1" smtClean="0">
                <a:solidFill>
                  <a:schemeClr val="bg1"/>
                </a:solidFill>
                <a:latin typeface="+mn-ea"/>
              </a:rPr>
              <a:t>rs</a:t>
            </a:r>
            <a:r>
              <a:rPr lang="en-US" altLang="zh-CN" sz="2400" b="1" dirty="0" smtClean="0">
                <a:solidFill>
                  <a:schemeClr val="bg1"/>
                </a:solidFill>
                <a:latin typeface="+mn-ea"/>
              </a:rPr>
              <a:t>=</a:t>
            </a:r>
            <a:r>
              <a:rPr lang="en-US" altLang="zh-CN" sz="2400" b="1" dirty="0" err="1" smtClean="0">
                <a:solidFill>
                  <a:schemeClr val="bg1"/>
                </a:solidFill>
                <a:latin typeface="+mn-ea"/>
              </a:rPr>
              <a:t>pst.executeUpdate</a:t>
            </a:r>
            <a:r>
              <a:rPr lang="en-US" altLang="zh-CN" sz="2400" b="1" dirty="0">
                <a:solidFill>
                  <a:schemeClr val="bg1"/>
                </a:solidFill>
                <a:latin typeface="+mn-ea"/>
              </a:rPr>
              <a:t>();</a:t>
            </a:r>
            <a:endParaRPr lang="zh-CN" altLang="en-US" sz="2400" b="1" dirty="0">
              <a:solidFill>
                <a:schemeClr val="bg1"/>
              </a:solidFill>
              <a:latin typeface="+mn-ea"/>
            </a:endParaRPr>
          </a:p>
        </p:txBody>
      </p:sp>
      <p:sp>
        <p:nvSpPr>
          <p:cNvPr id="3" name="矩形 2"/>
          <p:cNvSpPr/>
          <p:nvPr/>
        </p:nvSpPr>
        <p:spPr>
          <a:xfrm>
            <a:off x="0" y="4589453"/>
            <a:ext cx="9144000" cy="658798"/>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eaLnBrk="0" hangingPunct="0">
              <a:spcBef>
                <a:spcPts val="0"/>
              </a:spcBef>
              <a:buFont typeface="Arial" charset="0"/>
              <a:buNone/>
            </a:pPr>
            <a:r>
              <a:rPr lang="zh-CN" altLang="en-US" sz="2400" b="1" dirty="0" smtClean="0">
                <a:solidFill>
                  <a:srgbClr val="FF0000"/>
                </a:solidFill>
                <a:latin typeface="+mn-ea"/>
              </a:rPr>
              <a:t>准备语句过程</a:t>
            </a:r>
            <a:endParaRPr lang="zh-CN" altLang="en-US" sz="2400" b="1" dirty="0">
              <a:solidFill>
                <a:srgbClr val="FF0000"/>
              </a:solidFill>
              <a:latin typeface="+mn-ea"/>
            </a:endParaRPr>
          </a:p>
        </p:txBody>
      </p:sp>
      <p:sp>
        <p:nvSpPr>
          <p:cNvPr id="8" name="矩形 7"/>
          <p:cNvSpPr/>
          <p:nvPr/>
        </p:nvSpPr>
        <p:spPr>
          <a:xfrm>
            <a:off x="-36512" y="5276802"/>
            <a:ext cx="9180512" cy="1146228"/>
          </a:xfrm>
          <a:prstGeom prst="rect">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eaLnBrk="0" hangingPunct="0">
              <a:spcBef>
                <a:spcPts val="0"/>
              </a:spcBef>
              <a:buFont typeface="Arial" charset="0"/>
              <a:buNone/>
            </a:pPr>
            <a:r>
              <a:rPr lang="zh-CN" altLang="en-US" sz="2400" b="1" dirty="0" smtClean="0">
                <a:solidFill>
                  <a:srgbClr val="FF0000"/>
                </a:solidFill>
                <a:latin typeface="+mn-ea"/>
              </a:rPr>
              <a:t>执行语句过程</a:t>
            </a:r>
            <a:endParaRPr lang="zh-CN" altLang="en-US" sz="2400" b="1" dirty="0">
              <a:solidFill>
                <a:srgbClr val="FF0000"/>
              </a:solidFill>
              <a:latin typeface="+mn-ea"/>
            </a:endParaRPr>
          </a:p>
        </p:txBody>
      </p:sp>
    </p:spTree>
    <p:extLst>
      <p:ext uri="{BB962C8B-B14F-4D97-AF65-F5344CB8AC3E}">
        <p14:creationId xmlns:p14="http://schemas.microsoft.com/office/powerpoint/2010/main" val="762042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1384995"/>
          </a:xfrm>
        </p:spPr>
        <p:txBody>
          <a:bodyPr/>
          <a:lstStyle/>
          <a:p>
            <a:r>
              <a:rPr lang="en-US" altLang="zh-CN" sz="2800" b="0" dirty="0" err="1"/>
              <a:t>Navicat</a:t>
            </a:r>
            <a:r>
              <a:rPr lang="en-US" altLang="zh-CN" sz="2800" b="0" dirty="0"/>
              <a:t> </a:t>
            </a:r>
            <a:r>
              <a:rPr lang="zh-CN" altLang="en-US" sz="2800" b="0" dirty="0"/>
              <a:t>多重连接数据库的管理工具，支持连接到（</a:t>
            </a:r>
            <a:r>
              <a:rPr lang="en-US" altLang="zh-CN" sz="2800" b="0" dirty="0"/>
              <a:t>MySQL</a:t>
            </a:r>
            <a:r>
              <a:rPr lang="zh-CN" altLang="en-US" sz="2800" b="0" dirty="0"/>
              <a:t>、</a:t>
            </a:r>
            <a:r>
              <a:rPr lang="en-US" altLang="zh-CN" sz="2800" b="0" dirty="0"/>
              <a:t>Oracle</a:t>
            </a:r>
            <a:r>
              <a:rPr lang="zh-CN" altLang="en-US" sz="2800" b="0" dirty="0"/>
              <a:t>、</a:t>
            </a:r>
            <a:r>
              <a:rPr lang="en-US" altLang="zh-CN" sz="2800" b="0" dirty="0" err="1"/>
              <a:t>PostgreSQL</a:t>
            </a:r>
            <a:r>
              <a:rPr lang="zh-CN" altLang="en-US" sz="2800" b="0" dirty="0"/>
              <a:t>、</a:t>
            </a:r>
            <a:r>
              <a:rPr lang="en-US" altLang="zh-CN" sz="2800" b="0" dirty="0"/>
              <a:t>SQLite </a:t>
            </a:r>
            <a:r>
              <a:rPr lang="zh-CN" altLang="en-US" sz="2800" b="0" dirty="0"/>
              <a:t>、</a:t>
            </a:r>
            <a:r>
              <a:rPr lang="en-US" altLang="zh-CN" sz="2800" b="0" dirty="0" err="1"/>
              <a:t>MariaDB</a:t>
            </a:r>
            <a:r>
              <a:rPr lang="en-US" altLang="zh-CN" sz="2800" b="0" dirty="0"/>
              <a:t> </a:t>
            </a:r>
            <a:r>
              <a:rPr lang="zh-CN" altLang="en-US" sz="2800" b="0" dirty="0"/>
              <a:t>）多类数据库，也支持多类数据库的管理和使用</a:t>
            </a:r>
            <a:endParaRPr lang="zh-CN" altLang="en-US" sz="2800" dirty="0"/>
          </a:p>
        </p:txBody>
      </p:sp>
      <p:pic>
        <p:nvPicPr>
          <p:cNvPr id="4" name="图片 3"/>
          <p:cNvPicPr>
            <a:picLocks noChangeAspect="1"/>
          </p:cNvPicPr>
          <p:nvPr/>
        </p:nvPicPr>
        <p:blipFill>
          <a:blip r:embed="rId2"/>
          <a:stretch>
            <a:fillRect/>
          </a:stretch>
        </p:blipFill>
        <p:spPr>
          <a:xfrm>
            <a:off x="1403648" y="2365723"/>
            <a:ext cx="6220780" cy="4334726"/>
          </a:xfrm>
          <a:prstGeom prst="rect">
            <a:avLst/>
          </a:prstGeom>
        </p:spPr>
      </p:pic>
    </p:spTree>
    <p:extLst>
      <p:ext uri="{BB962C8B-B14F-4D97-AF65-F5344CB8AC3E}">
        <p14:creationId xmlns:p14="http://schemas.microsoft.com/office/powerpoint/2010/main" val="2096481861"/>
      </p:ext>
    </p:extLst>
  </p:cSld>
  <p:clrMapOvr>
    <a:masterClrMapping/>
  </p:clrMapOvr>
  <p:transition spd="slow">
    <p:randomBar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89670"/>
            <a:ext cx="9144000" cy="1631216"/>
          </a:xfrm>
          <a:prstGeom prst="rect">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marL="0" indent="0">
              <a:spcBef>
                <a:spcPts val="0"/>
              </a:spcBef>
              <a:buNone/>
            </a:pPr>
            <a:r>
              <a:rPr lang="en-US" altLang="zh-CN" sz="2000" b="1" dirty="0" smtClean="0">
                <a:solidFill>
                  <a:schemeClr val="bg1"/>
                </a:solidFill>
                <a:latin typeface="+mn-ea"/>
              </a:rPr>
              <a:t>String </a:t>
            </a:r>
            <a:r>
              <a:rPr lang="en-US" altLang="zh-CN" sz="2000" b="1" dirty="0" err="1">
                <a:solidFill>
                  <a:schemeClr val="bg1"/>
                </a:solidFill>
                <a:latin typeface="+mn-ea"/>
              </a:rPr>
              <a:t>sql</a:t>
            </a:r>
            <a:r>
              <a:rPr lang="en-US" altLang="zh-CN" sz="2000" b="1" dirty="0">
                <a:solidFill>
                  <a:schemeClr val="bg1"/>
                </a:solidFill>
                <a:latin typeface="+mn-ea"/>
              </a:rPr>
              <a:t> </a:t>
            </a:r>
            <a:r>
              <a:rPr lang="en-US" altLang="zh-CN" sz="2000" b="1" dirty="0" smtClean="0">
                <a:solidFill>
                  <a:schemeClr val="bg1"/>
                </a:solidFill>
                <a:latin typeface="+mn-ea"/>
              </a:rPr>
              <a:t>="insert into </a:t>
            </a:r>
            <a:r>
              <a:rPr lang="en-US" altLang="zh-CN" sz="2000" b="1" dirty="0" err="1" smtClean="0">
                <a:solidFill>
                  <a:schemeClr val="bg1"/>
                </a:solidFill>
                <a:latin typeface="+mn-ea"/>
              </a:rPr>
              <a:t>stu</a:t>
            </a:r>
            <a:r>
              <a:rPr lang="en-US" altLang="zh-CN" sz="2000" b="1" dirty="0" smtClean="0">
                <a:solidFill>
                  <a:schemeClr val="bg1"/>
                </a:solidFill>
                <a:latin typeface="+mn-ea"/>
              </a:rPr>
              <a:t>(</a:t>
            </a:r>
            <a:r>
              <a:rPr lang="en-US" altLang="zh-CN" sz="2000" b="1" dirty="0" err="1" smtClean="0">
                <a:solidFill>
                  <a:schemeClr val="bg1"/>
                </a:solidFill>
                <a:latin typeface="+mn-ea"/>
              </a:rPr>
              <a:t>id,name</a:t>
            </a:r>
            <a:r>
              <a:rPr lang="en-US" altLang="zh-CN" sz="2000" b="1" dirty="0" smtClean="0">
                <a:solidFill>
                  <a:schemeClr val="bg1"/>
                </a:solidFill>
                <a:latin typeface="+mn-ea"/>
              </a:rPr>
              <a:t>) values(?,?)";</a:t>
            </a:r>
          </a:p>
          <a:p>
            <a:pPr>
              <a:spcBef>
                <a:spcPts val="0"/>
              </a:spcBef>
            </a:pPr>
            <a:r>
              <a:rPr lang="en-US" altLang="zh-CN" sz="2000" b="1" dirty="0" err="1" smtClean="0">
                <a:solidFill>
                  <a:schemeClr val="bg1"/>
                </a:solidFill>
                <a:latin typeface="+mn-ea"/>
              </a:rPr>
              <a:t>PreparedStatement</a:t>
            </a:r>
            <a:r>
              <a:rPr lang="en-US" altLang="zh-CN" sz="2000" b="1" dirty="0" smtClean="0">
                <a:solidFill>
                  <a:schemeClr val="bg1"/>
                </a:solidFill>
                <a:latin typeface="+mn-ea"/>
              </a:rPr>
              <a:t> </a:t>
            </a:r>
            <a:r>
              <a:rPr lang="en-US" altLang="zh-CN" sz="2000" b="1" dirty="0" err="1" smtClean="0">
                <a:solidFill>
                  <a:schemeClr val="bg1"/>
                </a:solidFill>
                <a:latin typeface="+mn-ea"/>
              </a:rPr>
              <a:t>pst</a:t>
            </a:r>
            <a:r>
              <a:rPr lang="en-US" altLang="zh-CN" sz="2000" b="1" dirty="0" smtClean="0">
                <a:solidFill>
                  <a:schemeClr val="bg1"/>
                </a:solidFill>
                <a:latin typeface="+mn-ea"/>
              </a:rPr>
              <a:t>=</a:t>
            </a:r>
            <a:r>
              <a:rPr lang="en-US" altLang="zh-CN" sz="2000" b="1" dirty="0" err="1" smtClean="0">
                <a:solidFill>
                  <a:schemeClr val="bg1"/>
                </a:solidFill>
                <a:latin typeface="+mn-ea"/>
              </a:rPr>
              <a:t>connection.preparedStatement</a:t>
            </a:r>
            <a:r>
              <a:rPr lang="en-US" altLang="zh-CN" sz="2000" b="1" dirty="0" smtClean="0">
                <a:solidFill>
                  <a:schemeClr val="bg1"/>
                </a:solidFill>
                <a:latin typeface="+mn-ea"/>
              </a:rPr>
              <a:t>(</a:t>
            </a:r>
            <a:r>
              <a:rPr lang="en-US" altLang="zh-CN" sz="2000" b="1" dirty="0" err="1" smtClean="0">
                <a:solidFill>
                  <a:schemeClr val="bg1"/>
                </a:solidFill>
                <a:latin typeface="+mn-ea"/>
              </a:rPr>
              <a:t>sql</a:t>
            </a:r>
            <a:r>
              <a:rPr lang="en-US" altLang="zh-CN" sz="2000" b="1" dirty="0">
                <a:solidFill>
                  <a:schemeClr val="bg1"/>
                </a:solidFill>
                <a:latin typeface="+mn-ea"/>
              </a:rPr>
              <a:t>);</a:t>
            </a:r>
          </a:p>
          <a:p>
            <a:pPr marL="0" indent="0">
              <a:spcBef>
                <a:spcPts val="0"/>
              </a:spcBef>
              <a:buNone/>
            </a:pPr>
            <a:r>
              <a:rPr lang="en-US" altLang="zh-CN" sz="2000" b="1" dirty="0" err="1" smtClean="0">
                <a:solidFill>
                  <a:schemeClr val="bg1"/>
                </a:solidFill>
                <a:latin typeface="+mn-ea"/>
              </a:rPr>
              <a:t>pst.setInt</a:t>
            </a:r>
            <a:r>
              <a:rPr lang="en-US" altLang="zh-CN" sz="2000" b="1" dirty="0" smtClean="0">
                <a:solidFill>
                  <a:schemeClr val="bg1"/>
                </a:solidFill>
                <a:latin typeface="+mn-ea"/>
              </a:rPr>
              <a:t>(1,3);</a:t>
            </a:r>
          </a:p>
          <a:p>
            <a:pPr marL="0" indent="0">
              <a:spcBef>
                <a:spcPts val="0"/>
              </a:spcBef>
              <a:buNone/>
            </a:pPr>
            <a:r>
              <a:rPr lang="en-US" altLang="zh-CN" sz="2000" b="1" dirty="0" err="1" smtClean="0">
                <a:solidFill>
                  <a:schemeClr val="bg1"/>
                </a:solidFill>
                <a:latin typeface="+mn-ea"/>
              </a:rPr>
              <a:t>pst.setString</a:t>
            </a:r>
            <a:r>
              <a:rPr lang="en-US" altLang="zh-CN" sz="2000" b="1" dirty="0" smtClean="0">
                <a:solidFill>
                  <a:schemeClr val="bg1"/>
                </a:solidFill>
                <a:latin typeface="+mn-ea"/>
              </a:rPr>
              <a:t>(2,"</a:t>
            </a:r>
            <a:r>
              <a:rPr lang="zh-CN" altLang="en-US" sz="2000" b="1" dirty="0" smtClean="0">
                <a:solidFill>
                  <a:schemeClr val="bg1"/>
                </a:solidFill>
                <a:latin typeface="+mn-ea"/>
              </a:rPr>
              <a:t>张三</a:t>
            </a:r>
            <a:r>
              <a:rPr lang="en-US" altLang="zh-CN" sz="2000" b="1" dirty="0" smtClean="0">
                <a:solidFill>
                  <a:schemeClr val="bg1"/>
                </a:solidFill>
                <a:latin typeface="+mn-ea"/>
              </a:rPr>
              <a:t>");</a:t>
            </a:r>
            <a:endParaRPr lang="en-US" altLang="zh-CN" sz="2000" b="1" dirty="0">
              <a:solidFill>
                <a:schemeClr val="bg1"/>
              </a:solidFill>
              <a:latin typeface="+mn-ea"/>
            </a:endParaRPr>
          </a:p>
          <a:p>
            <a:pPr marL="0" indent="0">
              <a:spcBef>
                <a:spcPts val="0"/>
              </a:spcBef>
              <a:buNone/>
            </a:pPr>
            <a:r>
              <a:rPr lang="en-US" altLang="zh-CN" sz="2000" b="1" dirty="0" err="1">
                <a:solidFill>
                  <a:schemeClr val="bg1"/>
                </a:solidFill>
                <a:latin typeface="+mn-ea"/>
              </a:rPr>
              <a:t>int</a:t>
            </a:r>
            <a:r>
              <a:rPr lang="en-US" altLang="zh-CN" sz="2000" b="1" dirty="0">
                <a:solidFill>
                  <a:schemeClr val="bg1"/>
                </a:solidFill>
                <a:latin typeface="+mn-ea"/>
              </a:rPr>
              <a:t> </a:t>
            </a:r>
            <a:r>
              <a:rPr lang="en-US" altLang="zh-CN" sz="2000" b="1" dirty="0" err="1" smtClean="0">
                <a:solidFill>
                  <a:schemeClr val="bg1"/>
                </a:solidFill>
                <a:latin typeface="+mn-ea"/>
              </a:rPr>
              <a:t>rs</a:t>
            </a:r>
            <a:r>
              <a:rPr lang="en-US" altLang="zh-CN" sz="2000" b="1" dirty="0" smtClean="0">
                <a:solidFill>
                  <a:schemeClr val="bg1"/>
                </a:solidFill>
                <a:latin typeface="+mn-ea"/>
              </a:rPr>
              <a:t>=</a:t>
            </a:r>
            <a:r>
              <a:rPr lang="en-US" altLang="zh-CN" sz="2000" b="1" dirty="0" err="1" smtClean="0">
                <a:solidFill>
                  <a:schemeClr val="bg1"/>
                </a:solidFill>
                <a:latin typeface="+mn-ea"/>
              </a:rPr>
              <a:t>pst.executeUpdate</a:t>
            </a:r>
            <a:r>
              <a:rPr lang="en-US" altLang="zh-CN" sz="2000" b="1" dirty="0" smtClean="0">
                <a:solidFill>
                  <a:schemeClr val="bg1"/>
                </a:solidFill>
                <a:latin typeface="+mn-ea"/>
              </a:rPr>
              <a:t>();</a:t>
            </a:r>
            <a:endParaRPr lang="en-US" altLang="zh-CN" sz="2000" b="1" dirty="0">
              <a:solidFill>
                <a:schemeClr val="bg1"/>
              </a:solidFill>
              <a:latin typeface="+mn-ea"/>
            </a:endParaRPr>
          </a:p>
        </p:txBody>
      </p:sp>
      <p:sp>
        <p:nvSpPr>
          <p:cNvPr id="4" name="标题 3"/>
          <p:cNvSpPr>
            <a:spLocks noGrp="1"/>
          </p:cNvSpPr>
          <p:nvPr>
            <p:ph type="title"/>
          </p:nvPr>
        </p:nvSpPr>
        <p:spPr>
          <a:xfrm>
            <a:off x="35496" y="58614"/>
            <a:ext cx="9073008" cy="778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dirty="0"/>
              <a:t>示例</a:t>
            </a:r>
          </a:p>
        </p:txBody>
      </p:sp>
      <p:sp>
        <p:nvSpPr>
          <p:cNvPr id="5" name="矩形 4"/>
          <p:cNvSpPr/>
          <p:nvPr/>
        </p:nvSpPr>
        <p:spPr>
          <a:xfrm>
            <a:off x="0" y="2526804"/>
            <a:ext cx="9165754" cy="1631216"/>
          </a:xfrm>
          <a:prstGeom prst="rect">
            <a:avLst/>
          </a:prstGeom>
          <a:solidFill>
            <a:schemeClr val="accent3">
              <a:lumMod val="75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marL="0" indent="0">
              <a:spcBef>
                <a:spcPts val="0"/>
              </a:spcBef>
              <a:buNone/>
            </a:pPr>
            <a:r>
              <a:rPr lang="en-US" altLang="zh-CN" sz="2000" b="1" dirty="0">
                <a:solidFill>
                  <a:schemeClr val="bg1"/>
                </a:solidFill>
                <a:latin typeface="+mn-ea"/>
              </a:rPr>
              <a:t>String </a:t>
            </a:r>
            <a:r>
              <a:rPr lang="en-US" altLang="zh-CN" sz="2000" b="1" dirty="0" err="1">
                <a:solidFill>
                  <a:schemeClr val="bg1"/>
                </a:solidFill>
                <a:latin typeface="+mn-ea"/>
              </a:rPr>
              <a:t>sql</a:t>
            </a:r>
            <a:r>
              <a:rPr lang="en-US" altLang="zh-CN" sz="2000" b="1" dirty="0">
                <a:solidFill>
                  <a:schemeClr val="bg1"/>
                </a:solidFill>
                <a:latin typeface="+mn-ea"/>
              </a:rPr>
              <a:t> </a:t>
            </a:r>
            <a:r>
              <a:rPr lang="en-US" altLang="zh-CN" sz="2000" b="1" dirty="0" smtClean="0">
                <a:solidFill>
                  <a:schemeClr val="bg1"/>
                </a:solidFill>
                <a:latin typeface="+mn-ea"/>
              </a:rPr>
              <a:t>="update </a:t>
            </a:r>
            <a:r>
              <a:rPr lang="en-US" altLang="zh-CN" sz="2000" b="1" dirty="0" err="1" smtClean="0">
                <a:solidFill>
                  <a:schemeClr val="bg1"/>
                </a:solidFill>
                <a:latin typeface="+mn-ea"/>
              </a:rPr>
              <a:t>stu</a:t>
            </a:r>
            <a:r>
              <a:rPr lang="en-US" altLang="zh-CN" sz="2000" b="1" dirty="0" smtClean="0">
                <a:solidFill>
                  <a:schemeClr val="bg1"/>
                </a:solidFill>
                <a:latin typeface="+mn-ea"/>
              </a:rPr>
              <a:t> set name=? where id=?";</a:t>
            </a:r>
            <a:endParaRPr lang="en-US" altLang="zh-CN" sz="2000" b="1" dirty="0">
              <a:solidFill>
                <a:schemeClr val="bg1"/>
              </a:solidFill>
              <a:latin typeface="+mn-ea"/>
            </a:endParaRPr>
          </a:p>
          <a:p>
            <a:pPr>
              <a:spcBef>
                <a:spcPts val="0"/>
              </a:spcBef>
            </a:pPr>
            <a:r>
              <a:rPr lang="en-US" altLang="zh-CN" sz="2000" b="1" dirty="0" err="1" smtClean="0">
                <a:solidFill>
                  <a:schemeClr val="bg1"/>
                </a:solidFill>
                <a:latin typeface="+mn-ea"/>
              </a:rPr>
              <a:t>PreparedStatement</a:t>
            </a:r>
            <a:r>
              <a:rPr lang="en-US" altLang="zh-CN" sz="2000" b="1" dirty="0" smtClean="0">
                <a:solidFill>
                  <a:schemeClr val="bg1"/>
                </a:solidFill>
                <a:latin typeface="+mn-ea"/>
              </a:rPr>
              <a:t> </a:t>
            </a:r>
            <a:r>
              <a:rPr lang="en-US" altLang="zh-CN" sz="2000" b="1" dirty="0" err="1" smtClean="0">
                <a:solidFill>
                  <a:schemeClr val="bg1"/>
                </a:solidFill>
                <a:latin typeface="+mn-ea"/>
              </a:rPr>
              <a:t>pst</a:t>
            </a:r>
            <a:r>
              <a:rPr lang="en-US" altLang="zh-CN" sz="2000" b="1" dirty="0" smtClean="0">
                <a:solidFill>
                  <a:schemeClr val="bg1"/>
                </a:solidFill>
                <a:latin typeface="+mn-ea"/>
              </a:rPr>
              <a:t>=</a:t>
            </a:r>
            <a:r>
              <a:rPr lang="en-US" altLang="zh-CN" sz="2000" b="1" dirty="0" err="1" smtClean="0">
                <a:solidFill>
                  <a:schemeClr val="bg1"/>
                </a:solidFill>
                <a:latin typeface="+mn-ea"/>
              </a:rPr>
              <a:t>connection.preparedStatement</a:t>
            </a:r>
            <a:r>
              <a:rPr lang="en-US" altLang="zh-CN" sz="2000" b="1" dirty="0" smtClean="0">
                <a:solidFill>
                  <a:schemeClr val="bg1"/>
                </a:solidFill>
                <a:latin typeface="+mn-ea"/>
              </a:rPr>
              <a:t>(</a:t>
            </a:r>
            <a:r>
              <a:rPr lang="en-US" altLang="zh-CN" sz="2000" b="1" dirty="0" err="1" smtClean="0">
                <a:solidFill>
                  <a:schemeClr val="bg1"/>
                </a:solidFill>
                <a:latin typeface="+mn-ea"/>
              </a:rPr>
              <a:t>sql</a:t>
            </a:r>
            <a:r>
              <a:rPr lang="en-US" altLang="zh-CN" sz="2000" b="1" dirty="0">
                <a:solidFill>
                  <a:schemeClr val="bg1"/>
                </a:solidFill>
                <a:latin typeface="+mn-ea"/>
              </a:rPr>
              <a:t>);</a:t>
            </a:r>
          </a:p>
          <a:p>
            <a:pPr>
              <a:spcBef>
                <a:spcPts val="0"/>
              </a:spcBef>
            </a:pPr>
            <a:r>
              <a:rPr lang="en-US" altLang="zh-CN" sz="2000" b="1" dirty="0" err="1" smtClean="0">
                <a:solidFill>
                  <a:schemeClr val="bg1"/>
                </a:solidFill>
                <a:latin typeface="+mn-ea"/>
              </a:rPr>
              <a:t>pst.setString</a:t>
            </a:r>
            <a:r>
              <a:rPr lang="en-US" altLang="zh-CN" sz="2000" b="1" dirty="0" smtClean="0">
                <a:solidFill>
                  <a:schemeClr val="bg1"/>
                </a:solidFill>
                <a:latin typeface="+mn-ea"/>
              </a:rPr>
              <a:t>(1,"</a:t>
            </a:r>
            <a:r>
              <a:rPr lang="zh-CN" altLang="en-US" sz="2000" b="1" dirty="0" smtClean="0">
                <a:solidFill>
                  <a:schemeClr val="bg1"/>
                </a:solidFill>
                <a:latin typeface="+mn-ea"/>
              </a:rPr>
              <a:t>李四</a:t>
            </a:r>
            <a:r>
              <a:rPr lang="en-US" altLang="zh-CN" sz="2000" b="1" dirty="0" smtClean="0">
                <a:solidFill>
                  <a:schemeClr val="bg1"/>
                </a:solidFill>
                <a:latin typeface="+mn-ea"/>
              </a:rPr>
              <a:t>");</a:t>
            </a:r>
            <a:endParaRPr lang="en-US" altLang="zh-CN" sz="2000" b="1" dirty="0">
              <a:solidFill>
                <a:schemeClr val="bg1"/>
              </a:solidFill>
              <a:latin typeface="+mn-ea"/>
            </a:endParaRPr>
          </a:p>
          <a:p>
            <a:pPr marL="0" indent="0">
              <a:spcBef>
                <a:spcPts val="0"/>
              </a:spcBef>
              <a:buNone/>
            </a:pPr>
            <a:r>
              <a:rPr lang="en-US" altLang="zh-CN" sz="2000" b="1" dirty="0" err="1" smtClean="0">
                <a:solidFill>
                  <a:schemeClr val="bg1"/>
                </a:solidFill>
                <a:latin typeface="+mn-ea"/>
              </a:rPr>
              <a:t>pst.setInt</a:t>
            </a:r>
            <a:r>
              <a:rPr lang="en-US" altLang="zh-CN" sz="2000" b="1" dirty="0" smtClean="0">
                <a:solidFill>
                  <a:schemeClr val="bg1"/>
                </a:solidFill>
                <a:latin typeface="+mn-ea"/>
              </a:rPr>
              <a:t>(2,3</a:t>
            </a:r>
            <a:r>
              <a:rPr lang="en-US" altLang="zh-CN" sz="2000" b="1" dirty="0">
                <a:solidFill>
                  <a:schemeClr val="bg1"/>
                </a:solidFill>
                <a:latin typeface="+mn-ea"/>
              </a:rPr>
              <a:t>);</a:t>
            </a:r>
          </a:p>
          <a:p>
            <a:pPr marL="0" indent="0">
              <a:spcBef>
                <a:spcPts val="0"/>
              </a:spcBef>
              <a:buNone/>
            </a:pPr>
            <a:r>
              <a:rPr lang="en-US" altLang="zh-CN" sz="2000" b="1" dirty="0" err="1" smtClean="0">
                <a:solidFill>
                  <a:schemeClr val="bg1"/>
                </a:solidFill>
                <a:latin typeface="+mn-ea"/>
              </a:rPr>
              <a:t>int</a:t>
            </a:r>
            <a:r>
              <a:rPr lang="en-US" altLang="zh-CN" sz="2000" b="1" dirty="0" smtClean="0">
                <a:solidFill>
                  <a:schemeClr val="bg1"/>
                </a:solidFill>
                <a:latin typeface="+mn-ea"/>
              </a:rPr>
              <a:t> </a:t>
            </a:r>
            <a:r>
              <a:rPr lang="en-US" altLang="zh-CN" sz="2000" b="1" dirty="0" err="1" smtClean="0">
                <a:solidFill>
                  <a:schemeClr val="bg1"/>
                </a:solidFill>
                <a:latin typeface="+mn-ea"/>
              </a:rPr>
              <a:t>rs</a:t>
            </a:r>
            <a:r>
              <a:rPr lang="en-US" altLang="zh-CN" sz="2000" b="1" dirty="0" smtClean="0">
                <a:solidFill>
                  <a:schemeClr val="bg1"/>
                </a:solidFill>
                <a:latin typeface="+mn-ea"/>
              </a:rPr>
              <a:t>=</a:t>
            </a:r>
            <a:r>
              <a:rPr lang="en-US" altLang="zh-CN" sz="2000" b="1" dirty="0" err="1" smtClean="0">
                <a:solidFill>
                  <a:schemeClr val="bg1"/>
                </a:solidFill>
                <a:latin typeface="+mn-ea"/>
              </a:rPr>
              <a:t>pst.executeUpdate</a:t>
            </a:r>
            <a:r>
              <a:rPr lang="en-US" altLang="zh-CN" sz="2000" b="1" dirty="0">
                <a:solidFill>
                  <a:schemeClr val="bg1"/>
                </a:solidFill>
                <a:latin typeface="+mn-ea"/>
              </a:rPr>
              <a:t>();</a:t>
            </a:r>
          </a:p>
        </p:txBody>
      </p:sp>
      <p:sp>
        <p:nvSpPr>
          <p:cNvPr id="6" name="矩形 5"/>
          <p:cNvSpPr/>
          <p:nvPr/>
        </p:nvSpPr>
        <p:spPr>
          <a:xfrm>
            <a:off x="0" y="4163938"/>
            <a:ext cx="9165754" cy="1323439"/>
          </a:xfrm>
          <a:prstGeom prst="rect">
            <a:avLst/>
          </a:prstGeom>
          <a:solidFill>
            <a:schemeClr val="accent3">
              <a:lumMod val="50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marL="0" indent="0">
              <a:spcBef>
                <a:spcPts val="0"/>
              </a:spcBef>
              <a:buNone/>
            </a:pPr>
            <a:r>
              <a:rPr lang="en-US" altLang="zh-CN" sz="2000" b="1" dirty="0">
                <a:solidFill>
                  <a:schemeClr val="bg1"/>
                </a:solidFill>
                <a:latin typeface="+mn-ea"/>
              </a:rPr>
              <a:t>String </a:t>
            </a:r>
            <a:r>
              <a:rPr lang="en-US" altLang="zh-CN" sz="2000" b="1" dirty="0" err="1">
                <a:solidFill>
                  <a:schemeClr val="bg1"/>
                </a:solidFill>
                <a:latin typeface="+mn-ea"/>
              </a:rPr>
              <a:t>sql</a:t>
            </a:r>
            <a:r>
              <a:rPr lang="en-US" altLang="zh-CN" sz="2000" b="1" dirty="0">
                <a:solidFill>
                  <a:schemeClr val="bg1"/>
                </a:solidFill>
                <a:latin typeface="+mn-ea"/>
              </a:rPr>
              <a:t> </a:t>
            </a:r>
            <a:r>
              <a:rPr lang="en-US" altLang="zh-CN" sz="2000" b="1" dirty="0" smtClean="0">
                <a:solidFill>
                  <a:schemeClr val="bg1"/>
                </a:solidFill>
                <a:latin typeface="+mn-ea"/>
              </a:rPr>
              <a:t>="delete from </a:t>
            </a:r>
            <a:r>
              <a:rPr lang="en-US" altLang="zh-CN" sz="2000" b="1" dirty="0" err="1" smtClean="0">
                <a:solidFill>
                  <a:schemeClr val="bg1"/>
                </a:solidFill>
                <a:latin typeface="+mn-ea"/>
              </a:rPr>
              <a:t>stu</a:t>
            </a:r>
            <a:r>
              <a:rPr lang="en-US" altLang="zh-CN" sz="2000" b="1" dirty="0" smtClean="0">
                <a:solidFill>
                  <a:schemeClr val="bg1"/>
                </a:solidFill>
                <a:latin typeface="+mn-ea"/>
              </a:rPr>
              <a:t> where id=?";</a:t>
            </a:r>
            <a:endParaRPr lang="en-US" altLang="zh-CN" sz="2000" b="1" dirty="0">
              <a:solidFill>
                <a:schemeClr val="bg1"/>
              </a:solidFill>
              <a:latin typeface="+mn-ea"/>
            </a:endParaRPr>
          </a:p>
          <a:p>
            <a:pPr>
              <a:spcBef>
                <a:spcPts val="0"/>
              </a:spcBef>
            </a:pPr>
            <a:r>
              <a:rPr lang="en-US" altLang="zh-CN" sz="2000" b="1" dirty="0" err="1" smtClean="0">
                <a:solidFill>
                  <a:schemeClr val="bg1"/>
                </a:solidFill>
                <a:latin typeface="+mn-ea"/>
              </a:rPr>
              <a:t>PreparedStatement</a:t>
            </a:r>
            <a:r>
              <a:rPr lang="en-US" altLang="zh-CN" sz="2000" b="1" dirty="0" smtClean="0">
                <a:solidFill>
                  <a:schemeClr val="bg1"/>
                </a:solidFill>
                <a:latin typeface="+mn-ea"/>
              </a:rPr>
              <a:t> </a:t>
            </a:r>
            <a:r>
              <a:rPr lang="en-US" altLang="zh-CN" sz="2000" b="1" dirty="0" err="1" smtClean="0">
                <a:solidFill>
                  <a:schemeClr val="bg1"/>
                </a:solidFill>
                <a:latin typeface="+mn-ea"/>
              </a:rPr>
              <a:t>pst</a:t>
            </a:r>
            <a:r>
              <a:rPr lang="en-US" altLang="zh-CN" sz="2000" b="1" dirty="0" smtClean="0">
                <a:solidFill>
                  <a:schemeClr val="bg1"/>
                </a:solidFill>
                <a:latin typeface="+mn-ea"/>
              </a:rPr>
              <a:t>=</a:t>
            </a:r>
            <a:r>
              <a:rPr lang="en-US" altLang="zh-CN" sz="2000" b="1" dirty="0" err="1" smtClean="0">
                <a:solidFill>
                  <a:schemeClr val="bg1"/>
                </a:solidFill>
                <a:latin typeface="+mn-ea"/>
              </a:rPr>
              <a:t>connection.preparedStatement</a:t>
            </a:r>
            <a:r>
              <a:rPr lang="en-US" altLang="zh-CN" sz="2000" b="1" dirty="0" smtClean="0">
                <a:solidFill>
                  <a:schemeClr val="bg1"/>
                </a:solidFill>
                <a:latin typeface="+mn-ea"/>
              </a:rPr>
              <a:t>(</a:t>
            </a:r>
            <a:r>
              <a:rPr lang="en-US" altLang="zh-CN" sz="2000" b="1" dirty="0" err="1" smtClean="0">
                <a:solidFill>
                  <a:schemeClr val="bg1"/>
                </a:solidFill>
                <a:latin typeface="+mn-ea"/>
              </a:rPr>
              <a:t>sql</a:t>
            </a:r>
            <a:r>
              <a:rPr lang="en-US" altLang="zh-CN" sz="2000" b="1" dirty="0">
                <a:solidFill>
                  <a:schemeClr val="bg1"/>
                </a:solidFill>
                <a:latin typeface="+mn-ea"/>
              </a:rPr>
              <a:t>);</a:t>
            </a:r>
          </a:p>
          <a:p>
            <a:pPr marL="0" indent="0">
              <a:spcBef>
                <a:spcPts val="0"/>
              </a:spcBef>
              <a:buNone/>
            </a:pPr>
            <a:r>
              <a:rPr lang="en-US" altLang="zh-CN" sz="2000" b="1" dirty="0" err="1" smtClean="0">
                <a:solidFill>
                  <a:schemeClr val="bg1"/>
                </a:solidFill>
                <a:latin typeface="+mn-ea"/>
              </a:rPr>
              <a:t>pst.setInt</a:t>
            </a:r>
            <a:r>
              <a:rPr lang="en-US" altLang="zh-CN" sz="2000" b="1" dirty="0" smtClean="0">
                <a:solidFill>
                  <a:schemeClr val="bg1"/>
                </a:solidFill>
                <a:latin typeface="+mn-ea"/>
              </a:rPr>
              <a:t>(1,3</a:t>
            </a:r>
            <a:r>
              <a:rPr lang="en-US" altLang="zh-CN" sz="2000" b="1" dirty="0">
                <a:solidFill>
                  <a:schemeClr val="bg1"/>
                </a:solidFill>
                <a:latin typeface="+mn-ea"/>
              </a:rPr>
              <a:t>);</a:t>
            </a:r>
          </a:p>
          <a:p>
            <a:pPr marL="0" indent="0">
              <a:spcBef>
                <a:spcPts val="0"/>
              </a:spcBef>
              <a:buNone/>
            </a:pPr>
            <a:r>
              <a:rPr lang="en-US" altLang="zh-CN" sz="2000" b="1" dirty="0" err="1">
                <a:solidFill>
                  <a:schemeClr val="bg1"/>
                </a:solidFill>
                <a:latin typeface="+mn-ea"/>
              </a:rPr>
              <a:t>int</a:t>
            </a:r>
            <a:r>
              <a:rPr lang="en-US" altLang="zh-CN" sz="2000" b="1" dirty="0">
                <a:solidFill>
                  <a:schemeClr val="bg1"/>
                </a:solidFill>
                <a:latin typeface="+mn-ea"/>
              </a:rPr>
              <a:t> </a:t>
            </a:r>
            <a:r>
              <a:rPr lang="en-US" altLang="zh-CN" sz="2000" b="1" dirty="0" err="1" smtClean="0">
                <a:solidFill>
                  <a:schemeClr val="bg1"/>
                </a:solidFill>
                <a:latin typeface="+mn-ea"/>
              </a:rPr>
              <a:t>rs</a:t>
            </a:r>
            <a:r>
              <a:rPr lang="en-US" altLang="zh-CN" sz="2000" b="1" dirty="0" smtClean="0">
                <a:solidFill>
                  <a:schemeClr val="bg1"/>
                </a:solidFill>
                <a:latin typeface="+mn-ea"/>
              </a:rPr>
              <a:t>=</a:t>
            </a:r>
            <a:r>
              <a:rPr lang="en-US" altLang="zh-CN" sz="2000" b="1" dirty="0" err="1" smtClean="0">
                <a:solidFill>
                  <a:schemeClr val="bg1"/>
                </a:solidFill>
                <a:latin typeface="+mn-ea"/>
              </a:rPr>
              <a:t>pst.executeUpdate</a:t>
            </a:r>
            <a:r>
              <a:rPr lang="en-US" altLang="zh-CN" sz="2000" b="1" dirty="0">
                <a:solidFill>
                  <a:schemeClr val="bg1"/>
                </a:solidFill>
                <a:latin typeface="+mn-ea"/>
              </a:rPr>
              <a:t>();</a:t>
            </a:r>
          </a:p>
        </p:txBody>
      </p:sp>
      <p:sp>
        <p:nvSpPr>
          <p:cNvPr id="7" name="矩形 6"/>
          <p:cNvSpPr/>
          <p:nvPr/>
        </p:nvSpPr>
        <p:spPr>
          <a:xfrm>
            <a:off x="0" y="5493990"/>
            <a:ext cx="9144000" cy="1323439"/>
          </a:xfrm>
          <a:prstGeom prst="rect">
            <a:avLst/>
          </a:prstGeom>
          <a:solidFill>
            <a:schemeClr val="accent3">
              <a:lumMod val="75000"/>
            </a:schemeClr>
          </a:solidFill>
          <a:ln w="9525">
            <a:solidFill>
              <a:srgbClr val="003300"/>
            </a:solidFill>
            <a:miter lim="800000"/>
            <a:headEnd/>
            <a:tailEnd/>
          </a:ln>
          <a:effectLst/>
        </p:spPr>
        <p:txBody>
          <a:bodyPr vert="horz" wrap="square" lIns="91440" tIns="45720" rIns="91440" bIns="45720" numCol="1" anchor="t" anchorCtr="0" compatLnSpc="1">
            <a:prstTxWarp prst="textNoShape">
              <a:avLst/>
            </a:prstTxWarp>
            <a:spAutoFit/>
          </a:bodyPr>
          <a:lstStyle/>
          <a:p>
            <a:pPr>
              <a:spcBef>
                <a:spcPts val="0"/>
              </a:spcBef>
            </a:pPr>
            <a:r>
              <a:rPr lang="en-US" altLang="zh-CN" sz="2000" b="1" dirty="0">
                <a:solidFill>
                  <a:schemeClr val="bg1"/>
                </a:solidFill>
                <a:latin typeface="+mn-ea"/>
              </a:rPr>
              <a:t>String </a:t>
            </a:r>
            <a:r>
              <a:rPr lang="en-US" altLang="zh-CN" sz="2000" b="1" dirty="0" err="1">
                <a:solidFill>
                  <a:schemeClr val="bg1"/>
                </a:solidFill>
                <a:latin typeface="+mn-ea"/>
              </a:rPr>
              <a:t>sql</a:t>
            </a:r>
            <a:r>
              <a:rPr lang="en-US" altLang="zh-CN" sz="2000" b="1" dirty="0">
                <a:solidFill>
                  <a:schemeClr val="bg1"/>
                </a:solidFill>
                <a:latin typeface="+mn-ea"/>
              </a:rPr>
              <a:t> ="select * from </a:t>
            </a:r>
            <a:r>
              <a:rPr lang="en-US" altLang="zh-CN" sz="2000" b="1" dirty="0" err="1">
                <a:solidFill>
                  <a:schemeClr val="bg1"/>
                </a:solidFill>
                <a:latin typeface="+mn-ea"/>
              </a:rPr>
              <a:t>stu</a:t>
            </a:r>
            <a:r>
              <a:rPr lang="en-US" altLang="zh-CN" sz="2000" b="1" dirty="0">
                <a:solidFill>
                  <a:schemeClr val="bg1"/>
                </a:solidFill>
                <a:latin typeface="+mn-ea"/>
              </a:rPr>
              <a:t> where id=?";</a:t>
            </a:r>
          </a:p>
          <a:p>
            <a:pPr>
              <a:spcBef>
                <a:spcPts val="0"/>
              </a:spcBef>
            </a:pPr>
            <a:r>
              <a:rPr lang="en-US" altLang="zh-CN" sz="2000" b="1" dirty="0" err="1" smtClean="0">
                <a:solidFill>
                  <a:schemeClr val="bg1"/>
                </a:solidFill>
                <a:latin typeface="+mn-ea"/>
              </a:rPr>
              <a:t>PreparedStatement</a:t>
            </a:r>
            <a:r>
              <a:rPr lang="en-US" altLang="zh-CN" sz="2000" b="1" dirty="0" smtClean="0">
                <a:solidFill>
                  <a:schemeClr val="bg1"/>
                </a:solidFill>
                <a:latin typeface="+mn-ea"/>
              </a:rPr>
              <a:t> </a:t>
            </a:r>
            <a:r>
              <a:rPr lang="en-US" altLang="zh-CN" sz="2000" b="1" dirty="0" err="1">
                <a:solidFill>
                  <a:schemeClr val="bg1"/>
                </a:solidFill>
                <a:latin typeface="+mn-ea"/>
              </a:rPr>
              <a:t>ps</a:t>
            </a:r>
            <a:r>
              <a:rPr lang="en-US" altLang="zh-CN" sz="2000" b="1" dirty="0">
                <a:solidFill>
                  <a:schemeClr val="bg1"/>
                </a:solidFill>
                <a:latin typeface="+mn-ea"/>
              </a:rPr>
              <a:t>=</a:t>
            </a:r>
            <a:r>
              <a:rPr lang="en-US" altLang="zh-CN" sz="2000" b="1" dirty="0" err="1">
                <a:solidFill>
                  <a:schemeClr val="bg1"/>
                </a:solidFill>
                <a:latin typeface="+mn-ea"/>
              </a:rPr>
              <a:t>connection.preparedStatement</a:t>
            </a:r>
            <a:r>
              <a:rPr lang="en-US" altLang="zh-CN" sz="2000" b="1" dirty="0">
                <a:solidFill>
                  <a:schemeClr val="bg1"/>
                </a:solidFill>
                <a:latin typeface="+mn-ea"/>
              </a:rPr>
              <a:t>(</a:t>
            </a:r>
            <a:r>
              <a:rPr lang="en-US" altLang="zh-CN" sz="2000" b="1" dirty="0" err="1">
                <a:solidFill>
                  <a:schemeClr val="bg1"/>
                </a:solidFill>
                <a:latin typeface="+mn-ea"/>
              </a:rPr>
              <a:t>sql</a:t>
            </a:r>
            <a:r>
              <a:rPr lang="en-US" altLang="zh-CN" sz="2000" b="1" dirty="0">
                <a:solidFill>
                  <a:schemeClr val="bg1"/>
                </a:solidFill>
                <a:latin typeface="+mn-ea"/>
              </a:rPr>
              <a:t>);</a:t>
            </a:r>
          </a:p>
          <a:p>
            <a:pPr>
              <a:spcBef>
                <a:spcPts val="0"/>
              </a:spcBef>
            </a:pPr>
            <a:r>
              <a:rPr lang="en-US" altLang="zh-CN" sz="2000" b="1" dirty="0" err="1">
                <a:solidFill>
                  <a:schemeClr val="bg1"/>
                </a:solidFill>
                <a:latin typeface="+mn-ea"/>
              </a:rPr>
              <a:t>ps.setInt</a:t>
            </a:r>
            <a:r>
              <a:rPr lang="en-US" altLang="zh-CN" sz="2000" b="1" dirty="0">
                <a:solidFill>
                  <a:schemeClr val="bg1"/>
                </a:solidFill>
                <a:latin typeface="+mn-ea"/>
              </a:rPr>
              <a:t>(1,3);</a:t>
            </a:r>
          </a:p>
          <a:p>
            <a:pPr>
              <a:spcBef>
                <a:spcPts val="0"/>
              </a:spcBef>
            </a:pPr>
            <a:r>
              <a:rPr lang="en-US" altLang="zh-CN" sz="2000" b="1" dirty="0" err="1">
                <a:solidFill>
                  <a:schemeClr val="bg1"/>
                </a:solidFill>
                <a:latin typeface="+mn-ea"/>
              </a:rPr>
              <a:t>ResultSet</a:t>
            </a:r>
            <a:r>
              <a:rPr lang="en-US" altLang="zh-CN" sz="2000" b="1" dirty="0">
                <a:solidFill>
                  <a:schemeClr val="bg1"/>
                </a:solidFill>
                <a:latin typeface="+mn-ea"/>
              </a:rPr>
              <a:t> </a:t>
            </a:r>
            <a:r>
              <a:rPr lang="en-US" altLang="zh-CN" sz="2000" b="1" dirty="0" err="1">
                <a:solidFill>
                  <a:schemeClr val="bg1"/>
                </a:solidFill>
                <a:latin typeface="+mn-ea"/>
              </a:rPr>
              <a:t>rs</a:t>
            </a:r>
            <a:r>
              <a:rPr lang="en-US" altLang="zh-CN" sz="2000" b="1" dirty="0">
                <a:solidFill>
                  <a:schemeClr val="bg1"/>
                </a:solidFill>
                <a:latin typeface="+mn-ea"/>
              </a:rPr>
              <a:t>=</a:t>
            </a:r>
            <a:r>
              <a:rPr lang="en-US" altLang="zh-CN" sz="2000" b="1" dirty="0" err="1">
                <a:solidFill>
                  <a:schemeClr val="bg1"/>
                </a:solidFill>
                <a:latin typeface="+mn-ea"/>
              </a:rPr>
              <a:t>ps.executeQuery</a:t>
            </a:r>
            <a:r>
              <a:rPr lang="en-US" altLang="zh-CN" sz="2000" b="1" dirty="0">
                <a:solidFill>
                  <a:schemeClr val="bg1"/>
                </a:solidFill>
                <a:latin typeface="+mn-ea"/>
              </a:rPr>
              <a:t>();</a:t>
            </a:r>
          </a:p>
        </p:txBody>
      </p:sp>
    </p:spTree>
    <p:extLst>
      <p:ext uri="{BB962C8B-B14F-4D97-AF65-F5344CB8AC3E}">
        <p14:creationId xmlns:p14="http://schemas.microsoft.com/office/powerpoint/2010/main" val="2054581979"/>
      </p:ext>
    </p:extLst>
  </p:cSld>
  <p:clrMapOvr>
    <a:masterClrMapping/>
  </p:clrMapOvr>
  <p:transition spd="slow">
    <p:randomBar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5903154"/>
          </a:xfrm>
        </p:spPr>
        <p:txBody>
          <a:bodyPr/>
          <a:lstStyle/>
          <a:p>
            <a:r>
              <a:rPr lang="zh-CN" altLang="en-US" dirty="0" smtClean="0"/>
              <a:t>添加</a:t>
            </a:r>
            <a:r>
              <a:rPr lang="en-US" altLang="zh-CN" dirty="0" smtClean="0"/>
              <a:t>AddEmp.java  </a:t>
            </a:r>
            <a:r>
              <a:rPr lang="zh-CN" altLang="en-US" dirty="0" smtClean="0"/>
              <a:t>增加员工信息</a:t>
            </a:r>
            <a:endParaRPr lang="en-US" altLang="zh-CN" dirty="0" smtClean="0"/>
          </a:p>
          <a:p>
            <a:r>
              <a:rPr lang="zh-CN" altLang="en-US" dirty="0" smtClean="0"/>
              <a:t>添加</a:t>
            </a:r>
            <a:r>
              <a:rPr lang="en-US" altLang="zh-CN" dirty="0" smtClean="0"/>
              <a:t>ListEmp.java    </a:t>
            </a:r>
            <a:r>
              <a:rPr lang="zh-CN" altLang="en-US" dirty="0" smtClean="0"/>
              <a:t>显示员工列表</a:t>
            </a:r>
            <a:endParaRPr lang="en-US" altLang="zh-CN" dirty="0" smtClean="0"/>
          </a:p>
          <a:p>
            <a:r>
              <a:rPr lang="zh-CN" altLang="en-US" dirty="0" smtClean="0"/>
              <a:t>添加</a:t>
            </a:r>
            <a:r>
              <a:rPr lang="en-US" altLang="zh-CN" dirty="0" smtClean="0"/>
              <a:t>DelEmp.java    </a:t>
            </a:r>
            <a:r>
              <a:rPr lang="zh-CN" altLang="en-US" dirty="0" smtClean="0"/>
              <a:t>删除员工信息</a:t>
            </a:r>
            <a:endParaRPr lang="en-US" altLang="zh-CN" dirty="0" smtClean="0"/>
          </a:p>
          <a:p>
            <a:r>
              <a:rPr lang="zh-CN" altLang="en-US" dirty="0"/>
              <a:t>添加</a:t>
            </a:r>
            <a:r>
              <a:rPr lang="en-US" altLang="zh-CN" dirty="0" smtClean="0"/>
              <a:t>LoadEmp.java  </a:t>
            </a:r>
          </a:p>
          <a:p>
            <a:r>
              <a:rPr lang="zh-CN" altLang="en-US" dirty="0" smtClean="0"/>
              <a:t>添加</a:t>
            </a:r>
            <a:r>
              <a:rPr lang="en-US" altLang="zh-CN" dirty="0" smtClean="0"/>
              <a:t>ModiEmp.java  </a:t>
            </a:r>
            <a:r>
              <a:rPr lang="zh-CN" altLang="en-US" dirty="0" smtClean="0"/>
              <a:t>修改员工信息</a:t>
            </a:r>
            <a:endParaRPr lang="en-US" altLang="zh-CN" dirty="0"/>
          </a:p>
          <a:p>
            <a:endParaRPr lang="en-US" altLang="zh-CN" dirty="0" smtClean="0"/>
          </a:p>
          <a:p>
            <a:endParaRPr lang="en-US" altLang="zh-CN" dirty="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998756721"/>
      </p:ext>
    </p:extLst>
  </p:cSld>
  <p:clrMapOvr>
    <a:masterClrMapping/>
  </p:clrMapOvr>
  <p:transition spd="slow">
    <p:randomBa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补充知识点：重定向</a:t>
            </a:r>
            <a:endParaRPr lang="zh-CN" altLang="en-US" dirty="0"/>
          </a:p>
        </p:txBody>
      </p:sp>
      <p:sp>
        <p:nvSpPr>
          <p:cNvPr id="3" name="内容占位符 2"/>
          <p:cNvSpPr>
            <a:spLocks noGrp="1"/>
          </p:cNvSpPr>
          <p:nvPr>
            <p:ph idx="1"/>
          </p:nvPr>
        </p:nvSpPr>
        <p:spPr>
          <a:xfrm>
            <a:off x="86816" y="980728"/>
            <a:ext cx="8949680" cy="5509200"/>
          </a:xfrm>
        </p:spPr>
        <p:txBody>
          <a:bodyPr/>
          <a:lstStyle/>
          <a:p>
            <a:pPr marL="0" indent="0">
              <a:buNone/>
            </a:pPr>
            <a:r>
              <a:rPr lang="en-US" altLang="zh-CN" dirty="0" smtClean="0"/>
              <a:t>1.</a:t>
            </a:r>
            <a:r>
              <a:rPr lang="zh-CN" altLang="en-US" dirty="0" smtClean="0"/>
              <a:t>什么是重定向</a:t>
            </a:r>
            <a:endParaRPr lang="en-US" altLang="zh-CN" dirty="0" smtClean="0"/>
          </a:p>
          <a:p>
            <a:pPr marL="0" indent="0">
              <a:buNone/>
            </a:pPr>
            <a:r>
              <a:rPr lang="en-US" altLang="zh-CN" dirty="0"/>
              <a:t> </a:t>
            </a:r>
            <a:r>
              <a:rPr lang="en-US" altLang="zh-CN" dirty="0" smtClean="0"/>
              <a:t>   </a:t>
            </a:r>
            <a:r>
              <a:rPr lang="zh-CN" altLang="en-US" dirty="0" smtClean="0"/>
              <a:t>服务器通知浏览器向一个新的地址发送请求</a:t>
            </a:r>
            <a:endParaRPr lang="en-US" altLang="zh-CN" dirty="0" smtClean="0"/>
          </a:p>
          <a:p>
            <a:pPr marL="0" indent="0">
              <a:buNone/>
            </a:pPr>
            <a:r>
              <a:rPr lang="en-US" altLang="zh-CN" dirty="0"/>
              <a:t> </a:t>
            </a:r>
            <a:r>
              <a:rPr lang="en-US" altLang="zh-CN" dirty="0" smtClean="0"/>
              <a:t>   </a:t>
            </a:r>
            <a:r>
              <a:rPr lang="zh-CN" altLang="en-US" dirty="0" smtClean="0"/>
              <a:t>注：可以发送一个</a:t>
            </a:r>
            <a:r>
              <a:rPr lang="en-US" altLang="zh-CN" dirty="0" smtClean="0"/>
              <a:t>302</a:t>
            </a:r>
            <a:r>
              <a:rPr lang="zh-CN" altLang="en-US" dirty="0" smtClean="0"/>
              <a:t>状态码和一个</a:t>
            </a:r>
            <a:r>
              <a:rPr lang="en-US" altLang="zh-CN" dirty="0" smtClean="0"/>
              <a:t>Location</a:t>
            </a:r>
            <a:r>
              <a:rPr lang="zh-CN" altLang="en-US" dirty="0" smtClean="0"/>
              <a:t>消息头（该消息头包含了一个地址，称之为重定向地址），浏览器收到之后，会立即向重定向地址发送请求。</a:t>
            </a:r>
            <a:endParaRPr lang="en-US" altLang="zh-CN" dirty="0" smtClean="0"/>
          </a:p>
          <a:p>
            <a:pPr marL="0" indent="0">
              <a:buNone/>
            </a:pPr>
            <a:r>
              <a:rPr lang="en-US" altLang="zh-CN" dirty="0" smtClean="0"/>
              <a:t>2.</a:t>
            </a:r>
            <a:r>
              <a:rPr lang="zh-CN" altLang="en-US" dirty="0" smtClean="0"/>
              <a:t>如何重定向</a:t>
            </a:r>
            <a:endParaRPr lang="en-US" altLang="zh-CN" dirty="0" smtClean="0"/>
          </a:p>
          <a:p>
            <a:pPr marL="0" indent="0">
              <a:buNone/>
            </a:pPr>
            <a:r>
              <a:rPr lang="en-US" altLang="zh-CN" dirty="0"/>
              <a:t> </a:t>
            </a:r>
            <a:r>
              <a:rPr lang="en-US" altLang="zh-CN" dirty="0" smtClean="0"/>
              <a:t>  </a:t>
            </a:r>
            <a:r>
              <a:rPr lang="zh-CN" altLang="en-US" dirty="0" smtClean="0"/>
              <a:t>重定向之前，容器会先清空</a:t>
            </a:r>
            <a:r>
              <a:rPr lang="en-US" altLang="zh-CN" dirty="0" smtClean="0"/>
              <a:t>response</a:t>
            </a:r>
            <a:r>
              <a:rPr lang="zh-CN" altLang="en-US" dirty="0" smtClean="0"/>
              <a:t>中所有保存的数据</a:t>
            </a:r>
            <a:endParaRPr lang="en-US" altLang="zh-CN" dirty="0" smtClean="0"/>
          </a:p>
          <a:p>
            <a:pPr marL="0" indent="0">
              <a:buNone/>
            </a:pPr>
            <a:r>
              <a:rPr lang="en-US" altLang="zh-CN" dirty="0"/>
              <a:t> </a:t>
            </a:r>
            <a:r>
              <a:rPr lang="en-US" altLang="zh-CN" dirty="0" smtClean="0"/>
              <a:t>          </a:t>
            </a:r>
            <a:r>
              <a:rPr lang="en-US" altLang="zh-CN" dirty="0" err="1" smtClean="0"/>
              <a:t>response.sendRedirection</a:t>
            </a:r>
            <a:r>
              <a:rPr lang="en-US" altLang="zh-CN" dirty="0" smtClean="0"/>
              <a:t>(String </a:t>
            </a:r>
            <a:r>
              <a:rPr lang="en-US" altLang="zh-CN" dirty="0" err="1" smtClean="0"/>
              <a:t>url</a:t>
            </a:r>
            <a:r>
              <a:rPr lang="en-US" altLang="zh-CN" dirty="0" smtClean="0"/>
              <a:t>);</a:t>
            </a:r>
            <a:endParaRPr lang="zh-CN" altLang="en-US" dirty="0"/>
          </a:p>
        </p:txBody>
      </p:sp>
    </p:spTree>
    <p:extLst>
      <p:ext uri="{BB962C8B-B14F-4D97-AF65-F5344CB8AC3E}">
        <p14:creationId xmlns:p14="http://schemas.microsoft.com/office/powerpoint/2010/main" val="1633710331"/>
      </p:ext>
    </p:extLst>
  </p:cSld>
  <p:clrMapOvr>
    <a:masterClrMapping/>
  </p:clrMapOvr>
  <p:transition spd="slow">
    <p:randomBar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6816" y="980728"/>
            <a:ext cx="8949680" cy="2259080"/>
          </a:xfrm>
        </p:spPr>
        <p:txBody>
          <a:bodyPr/>
          <a:lstStyle/>
          <a:p>
            <a:pPr marL="0" indent="0">
              <a:buNone/>
            </a:pPr>
            <a:r>
              <a:rPr lang="en-US" altLang="zh-CN" dirty="0" smtClean="0"/>
              <a:t>3.</a:t>
            </a:r>
            <a:r>
              <a:rPr lang="zh-CN" altLang="en-US" dirty="0" smtClean="0"/>
              <a:t>特点：</a:t>
            </a:r>
            <a:endParaRPr lang="en-US" altLang="zh-CN" dirty="0" smtClean="0"/>
          </a:p>
          <a:p>
            <a:pPr marL="0" indent="0">
              <a:buNone/>
            </a:pPr>
            <a:r>
              <a:rPr lang="en-US" altLang="zh-CN" dirty="0"/>
              <a:t> </a:t>
            </a:r>
            <a:r>
              <a:rPr lang="en-US" altLang="zh-CN" dirty="0" smtClean="0"/>
              <a:t>  1) </a:t>
            </a:r>
            <a:r>
              <a:rPr lang="zh-CN" altLang="en-US" dirty="0" smtClean="0"/>
              <a:t>任意地址都可以</a:t>
            </a:r>
            <a:endParaRPr lang="en-US" altLang="zh-CN" dirty="0" smtClean="0"/>
          </a:p>
          <a:p>
            <a:pPr marL="0" indent="0">
              <a:buNone/>
            </a:pPr>
            <a:r>
              <a:rPr lang="en-US" altLang="zh-CN" dirty="0"/>
              <a:t> </a:t>
            </a:r>
            <a:r>
              <a:rPr lang="en-US" altLang="zh-CN" dirty="0" smtClean="0"/>
              <a:t>  2) </a:t>
            </a:r>
            <a:r>
              <a:rPr lang="zh-CN" altLang="en-US" dirty="0" smtClean="0"/>
              <a:t>重定向之后，浏览器地址栏的地址会发生改变</a:t>
            </a:r>
            <a:endParaRPr lang="zh-CN" altLang="en-US" dirty="0"/>
          </a:p>
        </p:txBody>
      </p:sp>
    </p:spTree>
    <p:extLst>
      <p:ext uri="{BB962C8B-B14F-4D97-AF65-F5344CB8AC3E}">
        <p14:creationId xmlns:p14="http://schemas.microsoft.com/office/powerpoint/2010/main" val="3652676751"/>
      </p:ext>
    </p:extLst>
  </p:cSld>
  <p:clrMapOvr>
    <a:masterClrMapping/>
  </p:clrMapOvr>
  <p:transition spd="slow">
    <p:randomBa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2771800" y="1482460"/>
            <a:ext cx="6336258" cy="830997"/>
          </a:xfrm>
        </p:spPr>
        <p:txBody>
          <a:bodyPr/>
          <a:lstStyle/>
          <a:p>
            <a:pPr eaLnBrk="1" hangingPunct="1"/>
            <a:r>
              <a:rPr lang="en-US" altLang="zh-CN" sz="4800" b="1" dirty="0" smtClean="0">
                <a:latin typeface="黑体" panose="02010609060101010101" pitchFamily="49" charset="-122"/>
                <a:ea typeface="黑体" panose="02010609060101010101" pitchFamily="49" charset="-122"/>
              </a:rPr>
              <a:t>5.</a:t>
            </a:r>
            <a:r>
              <a:rPr lang="zh-CN" altLang="en-US" sz="4800" b="1" smtClean="0">
                <a:latin typeface="黑体" panose="02010609060101010101" pitchFamily="49" charset="-122"/>
                <a:ea typeface="黑体" panose="02010609060101010101" pitchFamily="49" charset="-122"/>
              </a:rPr>
              <a:t>数据封装 </a:t>
            </a:r>
            <a:r>
              <a:rPr lang="en-US" altLang="zh-CN" sz="4800" b="1" smtClean="0">
                <a:latin typeface="黑体" panose="02010609060101010101" pitchFamily="49" charset="-122"/>
                <a:ea typeface="黑体" panose="02010609060101010101" pitchFamily="49" charset="-122"/>
              </a:rPr>
              <a:t>-- DAO</a:t>
            </a:r>
            <a:endParaRPr lang="en-US" altLang="zh-CN" sz="4800"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3707904" y="3958208"/>
            <a:ext cx="5256584" cy="707886"/>
          </a:xfrm>
        </p:spPr>
        <p:txBody>
          <a:bodyPr/>
          <a:lstStyle/>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76221397"/>
      </p:ext>
    </p:extLst>
  </p:cSld>
  <p:clrMapOvr>
    <a:masterClrMapping/>
  </p:clrMapOvr>
  <p:transition spd="slow">
    <p:randomBa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t>MVC</a:t>
            </a:r>
            <a:r>
              <a:rPr lang="zh-CN" altLang="en-US" dirty="0"/>
              <a:t>设计模式</a:t>
            </a:r>
          </a:p>
        </p:txBody>
      </p:sp>
      <p:grpSp>
        <p:nvGrpSpPr>
          <p:cNvPr id="3" name="组合 2"/>
          <p:cNvGrpSpPr/>
          <p:nvPr/>
        </p:nvGrpSpPr>
        <p:grpSpPr>
          <a:xfrm>
            <a:off x="467345" y="900767"/>
            <a:ext cx="8281119" cy="4760481"/>
            <a:chOff x="467345" y="900767"/>
            <a:chExt cx="8281119" cy="4760481"/>
          </a:xfrm>
        </p:grpSpPr>
        <p:sp>
          <p:nvSpPr>
            <p:cNvPr id="210949" name="AutoShape 5"/>
            <p:cNvSpPr>
              <a:spLocks noChangeArrowheads="1"/>
            </p:cNvSpPr>
            <p:nvPr/>
          </p:nvSpPr>
          <p:spPr bwMode="auto">
            <a:xfrm>
              <a:off x="2988419" y="900767"/>
              <a:ext cx="3167757" cy="1808153"/>
            </a:xfrm>
            <a:prstGeom prst="roundRect">
              <a:avLst>
                <a:gd name="adj" fmla="val 16667"/>
              </a:avLst>
            </a:prstGeom>
            <a:solidFill>
              <a:schemeClr val="accent3">
                <a:lumMod val="50000"/>
              </a:schemeClr>
            </a:solidFill>
            <a:ln w="9525" algn="ctr">
              <a:solidFill>
                <a:srgbClr val="CC99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zh-CN" altLang="en-US" dirty="0">
                  <a:solidFill>
                    <a:srgbClr val="FFFF00"/>
                  </a:solidFill>
                  <a:latin typeface="+mn-ea"/>
                  <a:ea typeface="+mn-ea"/>
                </a:rPr>
                <a:t>模型（</a:t>
              </a:r>
              <a:r>
                <a:rPr lang="en-US" altLang="zh-CN" dirty="0" smtClean="0">
                  <a:solidFill>
                    <a:srgbClr val="FFFF00"/>
                  </a:solidFill>
                  <a:latin typeface="+mn-ea"/>
                  <a:ea typeface="+mn-ea"/>
                </a:rPr>
                <a:t>Model</a:t>
              </a:r>
              <a:r>
                <a:rPr lang="en-US" altLang="zh-CN" dirty="0">
                  <a:solidFill>
                    <a:srgbClr val="FFFF00"/>
                  </a:solidFill>
                  <a:latin typeface="+mn-ea"/>
                  <a:ea typeface="+mn-ea"/>
                </a:rPr>
                <a:t>)</a:t>
              </a:r>
              <a:r>
                <a:rPr lang="en-US" altLang="zh-CN" dirty="0" smtClean="0">
                  <a:solidFill>
                    <a:srgbClr val="FFFF00"/>
                  </a:solidFill>
                  <a:latin typeface="+mn-ea"/>
                  <a:ea typeface="+mn-ea"/>
                </a:rPr>
                <a:t>(</a:t>
              </a:r>
              <a:r>
                <a:rPr lang="zh-CN" altLang="en-US" dirty="0" smtClean="0">
                  <a:solidFill>
                    <a:srgbClr val="FFFF00"/>
                  </a:solidFill>
                  <a:latin typeface="+mn-ea"/>
                  <a:ea typeface="+mn-ea"/>
                </a:rPr>
                <a:t>数据访问逻辑</a:t>
              </a:r>
              <a:r>
                <a:rPr lang="en-US" altLang="zh-CN" dirty="0" smtClean="0">
                  <a:solidFill>
                    <a:srgbClr val="FFFF00"/>
                  </a:solidFill>
                  <a:latin typeface="+mn-ea"/>
                  <a:ea typeface="+mn-ea"/>
                </a:rPr>
                <a:t>)</a:t>
              </a:r>
            </a:p>
            <a:p>
              <a:r>
                <a:rPr lang="en-US" altLang="zh-CN" dirty="0">
                  <a:solidFill>
                    <a:srgbClr val="FFFF00"/>
                  </a:solidFill>
                  <a:latin typeface="+mn-ea"/>
                  <a:ea typeface="+mn-ea"/>
                </a:rPr>
                <a:t> </a:t>
              </a:r>
              <a:r>
                <a:rPr lang="en-US" altLang="zh-CN" dirty="0" smtClean="0">
                  <a:solidFill>
                    <a:srgbClr val="FFFF00"/>
                  </a:solidFill>
                  <a:latin typeface="+mn-ea"/>
                  <a:ea typeface="+mn-ea"/>
                </a:rPr>
                <a:t>             </a:t>
              </a:r>
              <a:r>
                <a:rPr lang="en-US" altLang="zh-CN" dirty="0">
                  <a:solidFill>
                    <a:srgbClr val="FFFF00"/>
                  </a:solidFill>
                  <a:latin typeface="+mn-ea"/>
                </a:rPr>
                <a:t>(</a:t>
              </a:r>
              <a:r>
                <a:rPr lang="zh-CN" altLang="en-US" dirty="0">
                  <a:solidFill>
                    <a:srgbClr val="FFFF00"/>
                  </a:solidFill>
                  <a:latin typeface="+mn-ea"/>
                </a:rPr>
                <a:t>业务逻辑</a:t>
              </a:r>
              <a:r>
                <a:rPr lang="en-US" altLang="zh-CN" dirty="0" smtClean="0">
                  <a:solidFill>
                    <a:srgbClr val="FFFF00"/>
                  </a:solidFill>
                  <a:latin typeface="+mn-ea"/>
                </a:rPr>
                <a:t>)</a:t>
              </a:r>
              <a:endParaRPr lang="zh-CN" altLang="en-US" dirty="0">
                <a:solidFill>
                  <a:srgbClr val="FFFF00"/>
                </a:solidFill>
                <a:latin typeface="+mn-ea"/>
                <a:ea typeface="+mn-ea"/>
              </a:endParaRPr>
            </a:p>
            <a:p>
              <a:pPr marL="285750" indent="-285750" algn="l">
                <a:buFont typeface="Arial" panose="020B0604020202020204" pitchFamily="34" charset="0"/>
                <a:buChar char="•"/>
              </a:pPr>
              <a:r>
                <a:rPr lang="zh-CN" altLang="en-US" dirty="0">
                  <a:solidFill>
                    <a:schemeClr val="bg1"/>
                  </a:solidFill>
                  <a:latin typeface="+mn-ea"/>
                  <a:ea typeface="+mn-ea"/>
                </a:rPr>
                <a:t>封装程序内部的数据状态</a:t>
              </a:r>
            </a:p>
            <a:p>
              <a:pPr marL="285750" indent="-285750" algn="l">
                <a:buFont typeface="Arial" panose="020B0604020202020204" pitchFamily="34" charset="0"/>
                <a:buChar char="•"/>
              </a:pPr>
              <a:r>
                <a:rPr lang="zh-CN" altLang="en-US" dirty="0">
                  <a:solidFill>
                    <a:schemeClr val="bg1"/>
                  </a:solidFill>
                  <a:latin typeface="+mn-ea"/>
                  <a:ea typeface="+mn-ea"/>
                </a:rPr>
                <a:t>封装业务处理方法</a:t>
              </a:r>
            </a:p>
            <a:p>
              <a:pPr marL="285750" indent="-285750" algn="l">
                <a:buFont typeface="Arial" panose="020B0604020202020204" pitchFamily="34" charset="0"/>
                <a:buChar char="•"/>
              </a:pPr>
              <a:r>
                <a:rPr lang="zh-CN" altLang="en-US" dirty="0">
                  <a:solidFill>
                    <a:schemeClr val="bg1"/>
                  </a:solidFill>
                  <a:latin typeface="+mn-ea"/>
                  <a:ea typeface="+mn-ea"/>
                </a:rPr>
                <a:t>内部状态改变时通知视图</a:t>
              </a:r>
            </a:p>
          </p:txBody>
        </p:sp>
        <p:sp>
          <p:nvSpPr>
            <p:cNvPr id="210950" name="AutoShape 6"/>
            <p:cNvSpPr>
              <a:spLocks noChangeArrowheads="1"/>
            </p:cNvSpPr>
            <p:nvPr/>
          </p:nvSpPr>
          <p:spPr bwMode="auto">
            <a:xfrm>
              <a:off x="467345" y="4055809"/>
              <a:ext cx="3167757" cy="1594882"/>
            </a:xfrm>
            <a:prstGeom prst="roundRect">
              <a:avLst>
                <a:gd name="adj" fmla="val 16634"/>
              </a:avLst>
            </a:prstGeom>
            <a:solidFill>
              <a:schemeClr val="accent3">
                <a:lumMod val="50000"/>
              </a:schemeClr>
            </a:solidFill>
            <a:ln w="9525" algn="ctr">
              <a:solidFill>
                <a:srgbClr val="CC99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a:r>
                <a:rPr lang="zh-CN" altLang="en-US" dirty="0">
                  <a:solidFill>
                    <a:srgbClr val="FFFF00"/>
                  </a:solidFill>
                  <a:latin typeface="+mn-ea"/>
                  <a:ea typeface="+mn-ea"/>
                </a:rPr>
                <a:t>视图</a:t>
              </a:r>
              <a:r>
                <a:rPr lang="zh-CN" altLang="en-US" dirty="0" smtClean="0">
                  <a:solidFill>
                    <a:srgbClr val="FFFF00"/>
                  </a:solidFill>
                  <a:latin typeface="+mn-ea"/>
                  <a:ea typeface="+mn-ea"/>
                </a:rPr>
                <a:t>（</a:t>
              </a:r>
              <a:r>
                <a:rPr lang="en-US" altLang="zh-CN" dirty="0" smtClean="0">
                  <a:solidFill>
                    <a:srgbClr val="FFFF00"/>
                  </a:solidFill>
                  <a:latin typeface="+mn-ea"/>
                  <a:ea typeface="+mn-ea"/>
                </a:rPr>
                <a:t>View</a:t>
              </a:r>
              <a:r>
                <a:rPr lang="zh-CN" altLang="en-US" dirty="0" smtClean="0">
                  <a:solidFill>
                    <a:srgbClr val="FFFF00"/>
                  </a:solidFill>
                  <a:latin typeface="+mn-ea"/>
                  <a:ea typeface="+mn-ea"/>
                </a:rPr>
                <a:t>）</a:t>
              </a:r>
              <a:r>
                <a:rPr lang="en-US" altLang="zh-CN" dirty="0" smtClean="0">
                  <a:solidFill>
                    <a:srgbClr val="FFFF00"/>
                  </a:solidFill>
                  <a:latin typeface="+mn-ea"/>
                  <a:ea typeface="+mn-ea"/>
                </a:rPr>
                <a:t>(</a:t>
              </a:r>
              <a:r>
                <a:rPr lang="zh-CN" altLang="en-US" dirty="0" smtClean="0">
                  <a:solidFill>
                    <a:srgbClr val="FFFF00"/>
                  </a:solidFill>
                  <a:latin typeface="+mn-ea"/>
                  <a:ea typeface="+mn-ea"/>
                </a:rPr>
                <a:t>表示逻辑</a:t>
              </a:r>
              <a:r>
                <a:rPr lang="en-US" altLang="zh-CN" dirty="0" smtClean="0">
                  <a:solidFill>
                    <a:srgbClr val="FFFF00"/>
                  </a:solidFill>
                  <a:latin typeface="+mn-ea"/>
                  <a:ea typeface="+mn-ea"/>
                </a:rPr>
                <a:t>)</a:t>
              </a:r>
              <a:endParaRPr lang="zh-CN" altLang="en-US" dirty="0">
                <a:solidFill>
                  <a:srgbClr val="FFFF00"/>
                </a:solidFill>
                <a:latin typeface="+mn-ea"/>
                <a:ea typeface="+mn-ea"/>
              </a:endParaRPr>
            </a:p>
            <a:p>
              <a:pPr marL="285750" indent="-285750" algn="l">
                <a:buFont typeface="Arial" panose="020B0604020202020204" pitchFamily="34" charset="0"/>
                <a:buChar char="•"/>
              </a:pPr>
              <a:r>
                <a:rPr lang="zh-CN" altLang="en-US" dirty="0">
                  <a:solidFill>
                    <a:schemeClr val="bg1"/>
                  </a:solidFill>
                  <a:latin typeface="+mn-ea"/>
                  <a:ea typeface="+mn-ea"/>
                </a:rPr>
                <a:t>显示模型中的数据</a:t>
              </a:r>
            </a:p>
            <a:p>
              <a:pPr marL="285750" indent="-285750" algn="l">
                <a:buFont typeface="Arial" panose="020B0604020202020204" pitchFamily="34" charset="0"/>
                <a:buChar char="•"/>
              </a:pPr>
              <a:r>
                <a:rPr lang="zh-CN" altLang="en-US" dirty="0">
                  <a:solidFill>
                    <a:schemeClr val="bg1"/>
                  </a:solidFill>
                  <a:latin typeface="+mn-ea"/>
                  <a:ea typeface="+mn-ea"/>
                </a:rPr>
                <a:t>接受模型的数据更新通知</a:t>
              </a:r>
            </a:p>
            <a:p>
              <a:pPr marL="285750" indent="-285750" algn="l">
                <a:buFont typeface="Arial" panose="020B0604020202020204" pitchFamily="34" charset="0"/>
                <a:buChar char="•"/>
              </a:pPr>
              <a:r>
                <a:rPr lang="zh-CN" altLang="en-US" dirty="0">
                  <a:solidFill>
                    <a:schemeClr val="bg1"/>
                  </a:solidFill>
                  <a:latin typeface="+mn-ea"/>
                  <a:ea typeface="+mn-ea"/>
                </a:rPr>
                <a:t>将</a:t>
              </a:r>
              <a:r>
                <a:rPr lang="zh-CN" altLang="en-US" dirty="0" smtClean="0">
                  <a:solidFill>
                    <a:schemeClr val="bg1"/>
                  </a:solidFill>
                  <a:latin typeface="+mn-ea"/>
                  <a:ea typeface="+mn-ea"/>
                </a:rPr>
                <a:t>用户操作传递</a:t>
              </a:r>
              <a:r>
                <a:rPr lang="zh-CN" altLang="en-US" dirty="0">
                  <a:solidFill>
                    <a:schemeClr val="bg1"/>
                  </a:solidFill>
                  <a:latin typeface="+mn-ea"/>
                  <a:ea typeface="+mn-ea"/>
                </a:rPr>
                <a:t>给</a:t>
              </a:r>
              <a:r>
                <a:rPr lang="zh-CN" altLang="en-US" dirty="0" smtClean="0">
                  <a:solidFill>
                    <a:schemeClr val="bg1"/>
                  </a:solidFill>
                  <a:latin typeface="+mn-ea"/>
                  <a:ea typeface="+mn-ea"/>
                </a:rPr>
                <a:t>控制器</a:t>
              </a:r>
              <a:endParaRPr lang="zh-CN" altLang="en-US" dirty="0">
                <a:solidFill>
                  <a:schemeClr val="bg1"/>
                </a:solidFill>
                <a:latin typeface="+mn-ea"/>
                <a:ea typeface="+mn-ea"/>
              </a:endParaRPr>
            </a:p>
          </p:txBody>
        </p:sp>
        <p:sp>
          <p:nvSpPr>
            <p:cNvPr id="210951" name="AutoShape 7"/>
            <p:cNvSpPr>
              <a:spLocks noChangeArrowheads="1"/>
            </p:cNvSpPr>
            <p:nvPr/>
          </p:nvSpPr>
          <p:spPr bwMode="auto">
            <a:xfrm>
              <a:off x="5580707" y="4066366"/>
              <a:ext cx="3167757" cy="1584325"/>
            </a:xfrm>
            <a:prstGeom prst="roundRect">
              <a:avLst>
                <a:gd name="adj" fmla="val 16634"/>
              </a:avLst>
            </a:prstGeom>
            <a:solidFill>
              <a:schemeClr val="accent3">
                <a:lumMod val="50000"/>
              </a:schemeClr>
            </a:solidFill>
            <a:ln w="9525" algn="ctr">
              <a:solidFill>
                <a:srgbClr val="CC99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zh-CN" altLang="en-US" dirty="0" smtClean="0">
                  <a:solidFill>
                    <a:srgbClr val="FFFF00"/>
                  </a:solidFill>
                  <a:latin typeface="+mn-ea"/>
                  <a:ea typeface="+mn-ea"/>
                </a:rPr>
                <a:t>控制器（</a:t>
              </a:r>
              <a:r>
                <a:rPr lang="en-US" altLang="zh-CN" dirty="0">
                  <a:solidFill>
                    <a:srgbClr val="FFFF00"/>
                  </a:solidFill>
                  <a:latin typeface="+mn-ea"/>
                  <a:ea typeface="+mn-ea"/>
                </a:rPr>
                <a:t>Controller</a:t>
              </a:r>
              <a:r>
                <a:rPr lang="zh-CN" altLang="en-US" dirty="0" smtClean="0">
                  <a:solidFill>
                    <a:srgbClr val="FFFF00"/>
                  </a:solidFill>
                  <a:latin typeface="+mn-ea"/>
                  <a:ea typeface="+mn-ea"/>
                </a:rPr>
                <a:t>）</a:t>
              </a:r>
              <a:endParaRPr lang="en-US" altLang="zh-CN" dirty="0" smtClean="0">
                <a:solidFill>
                  <a:srgbClr val="FFFF00"/>
                </a:solidFill>
                <a:latin typeface="+mn-ea"/>
                <a:ea typeface="+mn-ea"/>
              </a:endParaRPr>
            </a:p>
            <a:p>
              <a:r>
                <a:rPr lang="zh-CN" altLang="en-US" dirty="0" smtClean="0">
                  <a:solidFill>
                    <a:schemeClr val="bg1"/>
                  </a:solidFill>
                  <a:latin typeface="+mn-ea"/>
                  <a:ea typeface="+mn-ea"/>
                </a:rPr>
                <a:t>接受</a:t>
              </a:r>
              <a:r>
                <a:rPr lang="zh-CN" altLang="en-US" dirty="0">
                  <a:solidFill>
                    <a:schemeClr val="bg1"/>
                  </a:solidFill>
                  <a:latin typeface="+mn-ea"/>
                  <a:ea typeface="+mn-ea"/>
                </a:rPr>
                <a:t>用户操作</a:t>
              </a:r>
            </a:p>
            <a:p>
              <a:pPr marL="285750" indent="-285750" algn="l">
                <a:buFont typeface="Arial" panose="020B0604020202020204" pitchFamily="34" charset="0"/>
                <a:buChar char="•"/>
              </a:pPr>
              <a:r>
                <a:rPr lang="zh-CN" altLang="en-US" dirty="0">
                  <a:solidFill>
                    <a:schemeClr val="bg1"/>
                  </a:solidFill>
                  <a:latin typeface="+mn-ea"/>
                  <a:ea typeface="+mn-ea"/>
                </a:rPr>
                <a:t>调用模型的业务处理方法</a:t>
              </a:r>
            </a:p>
            <a:p>
              <a:pPr marL="285750" indent="-285750" algn="l">
                <a:buFont typeface="Arial" panose="020B0604020202020204" pitchFamily="34" charset="0"/>
                <a:buChar char="•"/>
              </a:pPr>
              <a:r>
                <a:rPr lang="zh-CN" altLang="en-US" dirty="0">
                  <a:solidFill>
                    <a:schemeClr val="bg1"/>
                  </a:solidFill>
                  <a:latin typeface="+mn-ea"/>
                  <a:ea typeface="+mn-ea"/>
                </a:rPr>
                <a:t>选择相应</a:t>
              </a:r>
              <a:r>
                <a:rPr lang="zh-CN" altLang="en-US" dirty="0" smtClean="0">
                  <a:solidFill>
                    <a:schemeClr val="bg1"/>
                  </a:solidFill>
                  <a:latin typeface="+mn-ea"/>
                  <a:ea typeface="+mn-ea"/>
                </a:rPr>
                <a:t>用户操作的</a:t>
              </a:r>
              <a:r>
                <a:rPr lang="zh-CN" altLang="en-US" dirty="0">
                  <a:solidFill>
                    <a:schemeClr val="bg1"/>
                  </a:solidFill>
                  <a:latin typeface="+mn-ea"/>
                  <a:ea typeface="+mn-ea"/>
                </a:rPr>
                <a:t>视图</a:t>
              </a:r>
            </a:p>
          </p:txBody>
        </p:sp>
        <p:sp>
          <p:nvSpPr>
            <p:cNvPr id="210952" name="Line 8"/>
            <p:cNvSpPr>
              <a:spLocks noChangeShapeType="1"/>
            </p:cNvSpPr>
            <p:nvPr/>
          </p:nvSpPr>
          <p:spPr bwMode="auto">
            <a:xfrm flipV="1">
              <a:off x="2340943" y="2708920"/>
              <a:ext cx="1006921" cy="1357446"/>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3300"/>
                </a:solidFill>
                <a:latin typeface="+mn-ea"/>
                <a:ea typeface="+mn-ea"/>
              </a:endParaRPr>
            </a:p>
          </p:txBody>
        </p:sp>
        <p:sp>
          <p:nvSpPr>
            <p:cNvPr id="210953" name="Line 9"/>
            <p:cNvSpPr>
              <a:spLocks noChangeShapeType="1"/>
            </p:cNvSpPr>
            <p:nvPr/>
          </p:nvSpPr>
          <p:spPr bwMode="auto">
            <a:xfrm flipH="1">
              <a:off x="2988418" y="2708920"/>
              <a:ext cx="935509" cy="1357446"/>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3300"/>
                </a:solidFill>
                <a:latin typeface="+mn-ea"/>
                <a:ea typeface="+mn-ea"/>
              </a:endParaRPr>
            </a:p>
          </p:txBody>
        </p:sp>
        <p:sp>
          <p:nvSpPr>
            <p:cNvPr id="210954" name="Text Box 10"/>
            <p:cNvSpPr txBox="1">
              <a:spLocks noChangeArrowheads="1"/>
            </p:cNvSpPr>
            <p:nvPr/>
          </p:nvSpPr>
          <p:spPr bwMode="auto">
            <a:xfrm>
              <a:off x="1187624" y="3202766"/>
              <a:ext cx="17272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en-US">
                  <a:solidFill>
                    <a:srgbClr val="003300"/>
                  </a:solidFill>
                  <a:latin typeface="+mn-ea"/>
                  <a:ea typeface="+mn-ea"/>
                </a:rPr>
                <a:t>数据状态查询</a:t>
              </a:r>
            </a:p>
          </p:txBody>
        </p:sp>
        <p:sp>
          <p:nvSpPr>
            <p:cNvPr id="210955" name="Text Box 11"/>
            <p:cNvSpPr txBox="1">
              <a:spLocks noChangeArrowheads="1"/>
            </p:cNvSpPr>
            <p:nvPr/>
          </p:nvSpPr>
          <p:spPr bwMode="auto">
            <a:xfrm>
              <a:off x="3419872" y="3274203"/>
              <a:ext cx="165576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en-US" dirty="0">
                  <a:solidFill>
                    <a:srgbClr val="003300"/>
                  </a:solidFill>
                  <a:latin typeface="+mn-ea"/>
                  <a:ea typeface="+mn-ea"/>
                </a:rPr>
                <a:t>状态改变通知</a:t>
              </a:r>
            </a:p>
          </p:txBody>
        </p:sp>
        <p:sp>
          <p:nvSpPr>
            <p:cNvPr id="210956" name="Line 12"/>
            <p:cNvSpPr>
              <a:spLocks noChangeShapeType="1"/>
            </p:cNvSpPr>
            <p:nvPr/>
          </p:nvSpPr>
          <p:spPr bwMode="auto">
            <a:xfrm>
              <a:off x="5363592" y="2708920"/>
              <a:ext cx="1584324" cy="1357446"/>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3300"/>
                </a:solidFill>
                <a:latin typeface="+mn-ea"/>
                <a:ea typeface="+mn-ea"/>
              </a:endParaRPr>
            </a:p>
          </p:txBody>
        </p:sp>
        <p:sp>
          <p:nvSpPr>
            <p:cNvPr id="210957" name="Text Box 13"/>
            <p:cNvSpPr txBox="1">
              <a:spLocks noChangeArrowheads="1"/>
            </p:cNvSpPr>
            <p:nvPr/>
          </p:nvSpPr>
          <p:spPr bwMode="auto">
            <a:xfrm>
              <a:off x="6228184" y="2881322"/>
              <a:ext cx="1656184"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spcBef>
                  <a:spcPct val="50000"/>
                </a:spcBef>
              </a:pPr>
              <a:r>
                <a:rPr lang="zh-CN" altLang="en-US" dirty="0">
                  <a:solidFill>
                    <a:srgbClr val="003300"/>
                  </a:solidFill>
                  <a:latin typeface="+mn-ea"/>
                  <a:ea typeface="+mn-ea"/>
                </a:rPr>
                <a:t>调用业务</a:t>
              </a:r>
              <a:r>
                <a:rPr lang="zh-CN" altLang="en-US" dirty="0" smtClean="0">
                  <a:solidFill>
                    <a:srgbClr val="003300"/>
                  </a:solidFill>
                  <a:latin typeface="+mn-ea"/>
                  <a:ea typeface="+mn-ea"/>
                </a:rPr>
                <a:t>方法</a:t>
              </a:r>
              <a:endParaRPr lang="en-US" altLang="zh-CN" dirty="0" smtClean="0">
                <a:solidFill>
                  <a:srgbClr val="003300"/>
                </a:solidFill>
                <a:latin typeface="+mn-ea"/>
                <a:ea typeface="+mn-ea"/>
              </a:endParaRPr>
            </a:p>
            <a:p>
              <a:pPr algn="ctr">
                <a:spcBef>
                  <a:spcPct val="50000"/>
                </a:spcBef>
              </a:pPr>
              <a:r>
                <a:rPr lang="zh-CN" altLang="en-US" dirty="0" smtClean="0">
                  <a:solidFill>
                    <a:srgbClr val="003300"/>
                  </a:solidFill>
                  <a:latin typeface="+mn-ea"/>
                  <a:ea typeface="+mn-ea"/>
                </a:rPr>
                <a:t>和</a:t>
              </a:r>
              <a:r>
                <a:rPr lang="zh-CN" altLang="en-US" dirty="0">
                  <a:solidFill>
                    <a:srgbClr val="003300"/>
                  </a:solidFill>
                  <a:latin typeface="+mn-ea"/>
                  <a:ea typeface="+mn-ea"/>
                </a:rPr>
                <a:t>修改数据</a:t>
              </a:r>
            </a:p>
          </p:txBody>
        </p:sp>
        <p:sp>
          <p:nvSpPr>
            <p:cNvPr id="210960" name="Line 16"/>
            <p:cNvSpPr>
              <a:spLocks noChangeShapeType="1"/>
            </p:cNvSpPr>
            <p:nvPr/>
          </p:nvSpPr>
          <p:spPr bwMode="auto">
            <a:xfrm flipH="1">
              <a:off x="3635100" y="4499753"/>
              <a:ext cx="1945605" cy="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3300"/>
                </a:solidFill>
                <a:latin typeface="+mn-ea"/>
                <a:ea typeface="+mn-ea"/>
              </a:endParaRPr>
            </a:p>
          </p:txBody>
        </p:sp>
        <p:sp>
          <p:nvSpPr>
            <p:cNvPr id="210961" name="Line 17"/>
            <p:cNvSpPr>
              <a:spLocks noChangeShapeType="1"/>
            </p:cNvSpPr>
            <p:nvPr/>
          </p:nvSpPr>
          <p:spPr bwMode="auto">
            <a:xfrm>
              <a:off x="3635103" y="5147453"/>
              <a:ext cx="1945604" cy="0"/>
            </a:xfrm>
            <a:prstGeom prst="line">
              <a:avLst/>
            </a:prstGeom>
            <a:noFill/>
            <a:ln w="25400">
              <a:solidFill>
                <a:srgbClr val="0000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3300"/>
                </a:solidFill>
                <a:latin typeface="+mn-ea"/>
                <a:ea typeface="+mn-ea"/>
              </a:endParaRPr>
            </a:p>
          </p:txBody>
        </p:sp>
        <p:sp>
          <p:nvSpPr>
            <p:cNvPr id="210962" name="Text Box 18"/>
            <p:cNvSpPr txBox="1">
              <a:spLocks noChangeArrowheads="1"/>
            </p:cNvSpPr>
            <p:nvPr/>
          </p:nvSpPr>
          <p:spPr bwMode="auto">
            <a:xfrm>
              <a:off x="3707830" y="4066366"/>
              <a:ext cx="15113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zh-CN" altLang="en-US">
                  <a:solidFill>
                    <a:srgbClr val="003300"/>
                  </a:solidFill>
                  <a:latin typeface="+mn-ea"/>
                  <a:ea typeface="+mn-ea"/>
                </a:rPr>
                <a:t>选择视图</a:t>
              </a:r>
            </a:p>
          </p:txBody>
        </p:sp>
        <p:sp>
          <p:nvSpPr>
            <p:cNvPr id="210963" name="Text Box 19"/>
            <p:cNvSpPr txBox="1">
              <a:spLocks noChangeArrowheads="1"/>
            </p:cNvSpPr>
            <p:nvPr/>
          </p:nvSpPr>
          <p:spPr bwMode="auto">
            <a:xfrm>
              <a:off x="3707830" y="5291916"/>
              <a:ext cx="165576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spcBef>
                  <a:spcPct val="50000"/>
                </a:spcBef>
              </a:pPr>
              <a:r>
                <a:rPr lang="zh-CN" altLang="en-US" dirty="0">
                  <a:solidFill>
                    <a:srgbClr val="003300"/>
                  </a:solidFill>
                  <a:latin typeface="+mn-ea"/>
                  <a:ea typeface="+mn-ea"/>
                </a:rPr>
                <a:t>用户操作要求</a:t>
              </a:r>
            </a:p>
          </p:txBody>
        </p:sp>
      </p:grpSp>
      <p:sp>
        <p:nvSpPr>
          <p:cNvPr id="2" name="文本框 1"/>
          <p:cNvSpPr txBox="1"/>
          <p:nvPr/>
        </p:nvSpPr>
        <p:spPr>
          <a:xfrm>
            <a:off x="35496" y="1064228"/>
            <a:ext cx="3167755" cy="923330"/>
          </a:xfrm>
          <a:prstGeom prst="rect">
            <a:avLst/>
          </a:prstGeom>
          <a:noFill/>
        </p:spPr>
        <p:txBody>
          <a:bodyPr wrap="square" rtlCol="0">
            <a:spAutoFit/>
          </a:bodyPr>
          <a:lstStyle/>
          <a:p>
            <a:r>
              <a:rPr lang="zh-CN" altLang="en-US" dirty="0"/>
              <a:t>最典型的</a:t>
            </a:r>
            <a:r>
              <a:rPr lang="en-US" altLang="zh-CN" dirty="0"/>
              <a:t>MVC</a:t>
            </a:r>
            <a:r>
              <a:rPr lang="zh-CN" altLang="en-US" dirty="0" smtClean="0"/>
              <a:t>就是</a:t>
            </a:r>
            <a:endParaRPr lang="en-US" altLang="zh-CN" dirty="0" smtClean="0"/>
          </a:p>
          <a:p>
            <a:r>
              <a:rPr lang="en-US" altLang="zh-CN" dirty="0" smtClean="0"/>
              <a:t>JSP </a:t>
            </a:r>
            <a:r>
              <a:rPr lang="en-US" altLang="zh-CN" dirty="0"/>
              <a:t>+ </a:t>
            </a:r>
            <a:r>
              <a:rPr lang="en-US" altLang="zh-CN" dirty="0">
                <a:hlinkClick r:id="rId3"/>
              </a:rPr>
              <a:t>servlet</a:t>
            </a:r>
            <a:r>
              <a:rPr lang="en-US" altLang="zh-CN" dirty="0"/>
              <a:t> + </a:t>
            </a:r>
            <a:r>
              <a:rPr lang="en-US" altLang="zh-CN" dirty="0" err="1" smtClean="0">
                <a:hlinkClick r:id="rId4"/>
              </a:rPr>
              <a:t>javabean</a:t>
            </a:r>
            <a:endParaRPr lang="en-US" altLang="zh-CN" dirty="0" smtClean="0"/>
          </a:p>
          <a:p>
            <a:r>
              <a:rPr lang="zh-CN" altLang="en-US" dirty="0" smtClean="0"/>
              <a:t>的</a:t>
            </a:r>
            <a:r>
              <a:rPr lang="zh-CN" altLang="en-US" dirty="0"/>
              <a:t>模式</a:t>
            </a:r>
          </a:p>
        </p:txBody>
      </p:sp>
    </p:spTree>
    <p:extLst>
      <p:ext uri="{BB962C8B-B14F-4D97-AF65-F5344CB8AC3E}">
        <p14:creationId xmlns:p14="http://schemas.microsoft.com/office/powerpoint/2010/main" val="3523471766"/>
      </p:ext>
    </p:extLst>
  </p:cSld>
  <p:clrMapOvr>
    <a:masterClrMapping/>
  </p:clrMapOvr>
  <p:transition spd="slow">
    <p:randomBar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t>JavaBean</a:t>
            </a:r>
            <a:r>
              <a:rPr lang="zh-CN" altLang="en-US" dirty="0" smtClean="0"/>
              <a:t>组件技术</a:t>
            </a:r>
            <a:endParaRPr lang="zh-CN" altLang="en-US" dirty="0"/>
          </a:p>
        </p:txBody>
      </p:sp>
      <p:graphicFrame>
        <p:nvGraphicFramePr>
          <p:cNvPr id="2" name="图示 1"/>
          <p:cNvGraphicFramePr/>
          <p:nvPr>
            <p:extLst/>
          </p:nvPr>
        </p:nvGraphicFramePr>
        <p:xfrm>
          <a:off x="86816" y="927770"/>
          <a:ext cx="8949680" cy="4589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5875337"/>
      </p:ext>
    </p:extLst>
  </p:cSld>
  <p:clrMapOvr>
    <a:masterClrMapping/>
  </p:clrMapOvr>
  <p:transition spd="slow">
    <p:randomBar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DAO?</a:t>
            </a:r>
            <a:endParaRPr lang="zh-CN" altLang="en-US" dirty="0"/>
          </a:p>
        </p:txBody>
      </p:sp>
      <p:sp>
        <p:nvSpPr>
          <p:cNvPr id="3" name="内容占位符 2"/>
          <p:cNvSpPr>
            <a:spLocks noGrp="1"/>
          </p:cNvSpPr>
          <p:nvPr>
            <p:ph idx="1"/>
          </p:nvPr>
        </p:nvSpPr>
        <p:spPr>
          <a:xfrm>
            <a:off x="86816" y="980728"/>
            <a:ext cx="8949680" cy="2850011"/>
          </a:xfrm>
        </p:spPr>
        <p:txBody>
          <a:bodyPr/>
          <a:lstStyle/>
          <a:p>
            <a:r>
              <a:rPr lang="en-US" altLang="zh-CN" dirty="0" smtClean="0"/>
              <a:t>DAO(Data Access Object) </a:t>
            </a:r>
            <a:r>
              <a:rPr lang="zh-CN" altLang="en-US" dirty="0" smtClean="0"/>
              <a:t>数据访问对象</a:t>
            </a:r>
            <a:endParaRPr lang="en-US" altLang="zh-CN" dirty="0" smtClean="0"/>
          </a:p>
          <a:p>
            <a:r>
              <a:rPr lang="zh-CN" altLang="en-US" dirty="0" smtClean="0"/>
              <a:t>建立在业务层和数据库之间，封装所有对数据库的访问</a:t>
            </a:r>
            <a:endParaRPr lang="en-US" altLang="zh-CN" dirty="0" smtClean="0"/>
          </a:p>
          <a:p>
            <a:r>
              <a:rPr lang="zh-CN" altLang="en-US" dirty="0" smtClean="0"/>
              <a:t>目的：数据访问逻辑和业务逻辑分开</a:t>
            </a:r>
            <a:endParaRPr lang="en-US" altLang="zh-CN" dirty="0" smtClean="0"/>
          </a:p>
          <a:p>
            <a:pPr marL="0" indent="0">
              <a:buNone/>
            </a:pPr>
            <a:r>
              <a:rPr lang="en-US" altLang="zh-CN" dirty="0">
                <a:solidFill>
                  <a:srgbClr val="FF0000"/>
                </a:solidFill>
              </a:rPr>
              <a:t> </a:t>
            </a:r>
            <a:r>
              <a:rPr lang="en-US" altLang="zh-CN" dirty="0" smtClean="0">
                <a:solidFill>
                  <a:srgbClr val="FF0000"/>
                </a:solidFill>
              </a:rPr>
              <a:t>   </a:t>
            </a:r>
            <a:r>
              <a:rPr lang="zh-CN" altLang="en-US" dirty="0" smtClean="0">
                <a:solidFill>
                  <a:srgbClr val="FF0000"/>
                </a:solidFill>
              </a:rPr>
              <a:t>强调：操作数据库变得面向对象化</a:t>
            </a:r>
            <a:endParaRPr lang="zh-CN" altLang="en-US" dirty="0">
              <a:solidFill>
                <a:srgbClr val="FF0000"/>
              </a:solidFill>
            </a:endParaRPr>
          </a:p>
        </p:txBody>
      </p:sp>
      <p:pic>
        <p:nvPicPr>
          <p:cNvPr id="4" name="图片 3"/>
          <p:cNvPicPr>
            <a:picLocks noChangeAspect="1"/>
          </p:cNvPicPr>
          <p:nvPr/>
        </p:nvPicPr>
        <p:blipFill>
          <a:blip r:embed="rId3"/>
          <a:stretch>
            <a:fillRect/>
          </a:stretch>
        </p:blipFill>
        <p:spPr>
          <a:xfrm>
            <a:off x="1979712" y="3830739"/>
            <a:ext cx="4896544" cy="2910629"/>
          </a:xfrm>
          <a:prstGeom prst="rect">
            <a:avLst/>
          </a:prstGeom>
        </p:spPr>
      </p:pic>
    </p:spTree>
    <p:extLst>
      <p:ext uri="{BB962C8B-B14F-4D97-AF65-F5344CB8AC3E}">
        <p14:creationId xmlns:p14="http://schemas.microsoft.com/office/powerpoint/2010/main" val="2373822255"/>
      </p:ext>
    </p:extLst>
  </p:cSld>
  <p:clrMapOvr>
    <a:masterClrMapping/>
  </p:clrMapOvr>
  <p:transition spd="slow">
    <p:randomBar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实体类</a:t>
            </a:r>
            <a:endParaRPr lang="zh-CN" altLang="en-US" dirty="0"/>
          </a:p>
        </p:txBody>
      </p:sp>
      <p:sp>
        <p:nvSpPr>
          <p:cNvPr id="3" name="内容占位符 2"/>
          <p:cNvSpPr>
            <a:spLocks noGrp="1"/>
          </p:cNvSpPr>
          <p:nvPr>
            <p:ph idx="1"/>
          </p:nvPr>
        </p:nvSpPr>
        <p:spPr>
          <a:xfrm>
            <a:off x="86816" y="980728"/>
            <a:ext cx="8949680" cy="3933384"/>
          </a:xfrm>
        </p:spPr>
        <p:txBody>
          <a:bodyPr/>
          <a:lstStyle/>
          <a:p>
            <a:r>
              <a:rPr lang="en-US" altLang="zh-CN" dirty="0" smtClean="0"/>
              <a:t>DAO</a:t>
            </a:r>
            <a:r>
              <a:rPr lang="zh-CN" altLang="en-US" dirty="0" smtClean="0"/>
              <a:t>层需要定义对数据库中表的访问</a:t>
            </a:r>
            <a:endParaRPr lang="en-US" altLang="zh-CN" dirty="0" smtClean="0"/>
          </a:p>
          <a:p>
            <a:r>
              <a:rPr lang="zh-CN" altLang="en-US" dirty="0" smtClean="0"/>
              <a:t>对象关系映射</a:t>
            </a:r>
            <a:r>
              <a:rPr lang="en-US" altLang="zh-CN" dirty="0" smtClean="0"/>
              <a:t>(</a:t>
            </a:r>
            <a:r>
              <a:rPr lang="en-US" altLang="zh-CN" dirty="0" err="1" smtClean="0"/>
              <a:t>ORM:Object</a:t>
            </a:r>
            <a:r>
              <a:rPr lang="en-US" altLang="zh-CN" dirty="0" smtClean="0"/>
              <a:t>/Relation Mapping)</a:t>
            </a:r>
            <a:r>
              <a:rPr lang="zh-CN" altLang="en-US" dirty="0" smtClean="0"/>
              <a:t>描述对象和数据表之间的映射，将</a:t>
            </a:r>
            <a:r>
              <a:rPr lang="en-US" altLang="zh-CN" dirty="0" smtClean="0"/>
              <a:t>java</a:t>
            </a:r>
            <a:r>
              <a:rPr lang="zh-CN" altLang="en-US" dirty="0" smtClean="0"/>
              <a:t>程序中的对象对应到关系数据库的表中</a:t>
            </a:r>
            <a:endParaRPr lang="en-US" altLang="zh-CN" dirty="0" smtClean="0"/>
          </a:p>
          <a:p>
            <a:pPr marL="0" indent="0">
              <a:buNone/>
            </a:pPr>
            <a:r>
              <a:rPr lang="en-US" altLang="zh-CN" dirty="0" smtClean="0"/>
              <a:t>    --- </a:t>
            </a:r>
            <a:r>
              <a:rPr lang="zh-CN" altLang="en-US" dirty="0" smtClean="0"/>
              <a:t>表和类对应</a:t>
            </a:r>
            <a:endParaRPr lang="en-US" altLang="zh-CN" dirty="0" smtClean="0"/>
          </a:p>
          <a:p>
            <a:pPr marL="0" indent="0">
              <a:buNone/>
            </a:pPr>
            <a:r>
              <a:rPr lang="en-US" altLang="zh-CN" dirty="0"/>
              <a:t> </a:t>
            </a:r>
            <a:r>
              <a:rPr lang="en-US" altLang="zh-CN" dirty="0" smtClean="0"/>
              <a:t>   --- </a:t>
            </a:r>
            <a:r>
              <a:rPr lang="zh-CN" altLang="en-US" dirty="0" smtClean="0"/>
              <a:t>表中的字段和类的属性对应</a:t>
            </a:r>
            <a:endParaRPr lang="en-US" altLang="zh-CN" dirty="0" smtClean="0"/>
          </a:p>
          <a:p>
            <a:pPr marL="0" indent="0">
              <a:buNone/>
            </a:pPr>
            <a:r>
              <a:rPr lang="en-US" altLang="zh-CN" dirty="0"/>
              <a:t> </a:t>
            </a:r>
            <a:r>
              <a:rPr lang="en-US" altLang="zh-CN" dirty="0" smtClean="0"/>
              <a:t>   --- </a:t>
            </a:r>
            <a:r>
              <a:rPr lang="zh-CN" altLang="en-US" dirty="0" smtClean="0"/>
              <a:t>记录和对象对应</a:t>
            </a:r>
            <a:endParaRPr lang="zh-CN" altLang="en-US" dirty="0"/>
          </a:p>
        </p:txBody>
      </p:sp>
    </p:spTree>
    <p:extLst>
      <p:ext uri="{BB962C8B-B14F-4D97-AF65-F5344CB8AC3E}">
        <p14:creationId xmlns:p14="http://schemas.microsoft.com/office/powerpoint/2010/main" val="695363438"/>
      </p:ext>
    </p:extLst>
  </p:cSld>
  <p:clrMapOvr>
    <a:masterClrMapping/>
  </p:clrMapOvr>
  <p:transition spd="slow">
    <p:randomBar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endParaRPr lang="zh-CN" altLang="en-US" dirty="0"/>
          </a:p>
        </p:txBody>
      </p:sp>
      <p:sp>
        <p:nvSpPr>
          <p:cNvPr id="3" name="内容占位符 2"/>
          <p:cNvSpPr>
            <a:spLocks noGrp="1"/>
          </p:cNvSpPr>
          <p:nvPr>
            <p:ph idx="1"/>
          </p:nvPr>
        </p:nvSpPr>
        <p:spPr>
          <a:xfrm>
            <a:off x="86816" y="980728"/>
            <a:ext cx="8949680" cy="1077218"/>
          </a:xfrm>
        </p:spPr>
        <p:txBody>
          <a:bodyPr/>
          <a:lstStyle/>
          <a:p>
            <a:r>
              <a:rPr lang="zh-CN" altLang="en-US" dirty="0" smtClean="0"/>
              <a:t>把前面创建的</a:t>
            </a:r>
            <a:r>
              <a:rPr lang="en-US" altLang="zh-CN" dirty="0" smtClean="0"/>
              <a:t>servlet </a:t>
            </a:r>
            <a:r>
              <a:rPr lang="zh-CN" altLang="en-US" dirty="0" smtClean="0"/>
              <a:t>中数据访问的代码全部封装，产生</a:t>
            </a:r>
            <a:r>
              <a:rPr lang="en-US" altLang="zh-CN" dirty="0" smtClean="0"/>
              <a:t>DAO</a:t>
            </a:r>
            <a:r>
              <a:rPr lang="zh-CN" altLang="en-US" dirty="0" smtClean="0"/>
              <a:t>层</a:t>
            </a:r>
            <a:endParaRPr lang="zh-CN" altLang="en-US" dirty="0"/>
          </a:p>
        </p:txBody>
      </p:sp>
    </p:spTree>
    <p:extLst>
      <p:ext uri="{BB962C8B-B14F-4D97-AF65-F5344CB8AC3E}">
        <p14:creationId xmlns:p14="http://schemas.microsoft.com/office/powerpoint/2010/main" val="3705519651"/>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辅导</Template>
  <TotalTime>25113</TotalTime>
  <Words>10700</Words>
  <Application>Microsoft Office PowerPoint</Application>
  <PresentationFormat>全屏显示(4:3)</PresentationFormat>
  <Paragraphs>1334</Paragraphs>
  <Slides>140</Slides>
  <Notes>77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140</vt:i4>
      </vt:variant>
    </vt:vector>
  </HeadingPairs>
  <TitlesOfParts>
    <vt:vector size="149" baseType="lpstr">
      <vt:lpstr>仿宋</vt:lpstr>
      <vt:lpstr>黑体</vt:lpstr>
      <vt:lpstr>宋体</vt:lpstr>
      <vt:lpstr>Arial</vt:lpstr>
      <vt:lpstr>Calibri</vt:lpstr>
      <vt:lpstr>Tahoma</vt:lpstr>
      <vt:lpstr>Times New Roman</vt:lpstr>
      <vt:lpstr>Wingdings</vt:lpstr>
      <vt:lpstr>自定义设计方案</vt:lpstr>
      <vt:lpstr>4.2  JDBC数据库</vt:lpstr>
      <vt:lpstr>　1 数据库概述</vt:lpstr>
      <vt:lpstr>主要内容</vt:lpstr>
      <vt:lpstr>MySQL数据库</vt:lpstr>
      <vt:lpstr>1、安装MySQL</vt:lpstr>
      <vt:lpstr>卸载MySQL 需注意</vt:lpstr>
      <vt:lpstr>PowerPoint 演示文稿</vt:lpstr>
      <vt:lpstr>2、使用MySQL——Navicat</vt:lpstr>
      <vt:lpstr>PowerPoint 演示文稿</vt:lpstr>
      <vt:lpstr>Navicat基本操作</vt:lpstr>
      <vt:lpstr>3、数据表的设计</vt:lpstr>
      <vt:lpstr>字段的数据类型</vt:lpstr>
      <vt:lpstr>PowerPoint 演示文稿</vt:lpstr>
      <vt:lpstr>PowerPoint 演示文稿</vt:lpstr>
      <vt:lpstr>PowerPoint 演示文稿</vt:lpstr>
      <vt:lpstr>PowerPoint 演示文稿</vt:lpstr>
      <vt:lpstr>PowerPoint 演示文稿</vt:lpstr>
      <vt:lpstr>字段属性设置</vt:lpstr>
      <vt:lpstr>索引</vt:lpstr>
      <vt:lpstr>外键</vt:lpstr>
      <vt:lpstr>触发器</vt:lpstr>
      <vt:lpstr>PowerPoint 演示文稿</vt:lpstr>
      <vt:lpstr>数据库设计原则——基础规范</vt:lpstr>
      <vt:lpstr>数据库设计原则——表字段规范</vt:lpstr>
      <vt:lpstr>数据库设计原则——索引规范</vt:lpstr>
      <vt:lpstr>数据库设计原则——SQL语句规范</vt:lpstr>
      <vt:lpstr>2 SQL语言</vt:lpstr>
      <vt:lpstr>主要内容</vt:lpstr>
      <vt:lpstr>一、SQL简介</vt:lpstr>
      <vt:lpstr>二、查询准则</vt:lpstr>
      <vt:lpstr>1、运算符</vt:lpstr>
      <vt:lpstr>2、函数</vt:lpstr>
      <vt:lpstr>查询准则示例</vt:lpstr>
      <vt:lpstr>PowerPoint 演示文稿</vt:lpstr>
      <vt:lpstr>三、数据查询语言</vt:lpstr>
      <vt:lpstr>PowerPoint 演示文稿</vt:lpstr>
      <vt:lpstr>1、基本查询</vt:lpstr>
      <vt:lpstr>示例</vt:lpstr>
      <vt:lpstr>2、条件查询</vt:lpstr>
      <vt:lpstr>示例</vt:lpstr>
      <vt:lpstr>3、多表查询</vt:lpstr>
      <vt:lpstr>示例</vt:lpstr>
      <vt:lpstr>4、嵌套查询</vt:lpstr>
      <vt:lpstr>示例</vt:lpstr>
      <vt:lpstr>5、分组查询</vt:lpstr>
      <vt:lpstr>示例</vt:lpstr>
      <vt:lpstr>四、数据操纵语言</vt:lpstr>
      <vt:lpstr>1、更新查询</vt:lpstr>
      <vt:lpstr>示例</vt:lpstr>
      <vt:lpstr>2、追加查询</vt:lpstr>
      <vt:lpstr>示例</vt:lpstr>
      <vt:lpstr>PowerPoint 演示文稿</vt:lpstr>
      <vt:lpstr>示例</vt:lpstr>
      <vt:lpstr>3、删除查询</vt:lpstr>
      <vt:lpstr>示例</vt:lpstr>
      <vt:lpstr>五、数据定义语言</vt:lpstr>
      <vt:lpstr>1、创建表</vt:lpstr>
      <vt:lpstr>示例</vt:lpstr>
      <vt:lpstr>2、修改表</vt:lpstr>
      <vt:lpstr>示例</vt:lpstr>
      <vt:lpstr>3、删除表</vt:lpstr>
      <vt:lpstr>练习</vt:lpstr>
      <vt:lpstr>3.JDBC数据库访问</vt:lpstr>
      <vt:lpstr>什么是JDBC</vt:lpstr>
      <vt:lpstr>JDBC</vt:lpstr>
      <vt:lpstr>JDBC工作原理</vt:lpstr>
      <vt:lpstr>JDBC访问数据库的过程</vt:lpstr>
      <vt:lpstr>安装JDBC Type-4驱动</vt:lpstr>
      <vt:lpstr>步骤一：加载JDBC驱动</vt:lpstr>
      <vt:lpstr>PowerPoint 演示文稿</vt:lpstr>
      <vt:lpstr>步骤二：提供JDBC的URL</vt:lpstr>
      <vt:lpstr>URL完整格式</vt:lpstr>
      <vt:lpstr>步骤三：创建数据库连接</vt:lpstr>
      <vt:lpstr>步骤四：获得Statement实例</vt:lpstr>
      <vt:lpstr>步骤五  执行SQL语句</vt:lpstr>
      <vt:lpstr>步骤六、获得查询结果</vt:lpstr>
      <vt:lpstr>示例：获得ResultSet行</vt:lpstr>
      <vt:lpstr>示例：获得ResultSet列</vt:lpstr>
      <vt:lpstr>7、断开数据库连接</vt:lpstr>
      <vt:lpstr>练习</vt:lpstr>
      <vt:lpstr>JDBC优缺点</vt:lpstr>
      <vt:lpstr>4.Statement的使用</vt:lpstr>
      <vt:lpstr>主要内容</vt:lpstr>
      <vt:lpstr>思考实例</vt:lpstr>
      <vt:lpstr>PowerPoint 演示文稿</vt:lpstr>
      <vt:lpstr>Statement的不足</vt:lpstr>
      <vt:lpstr>使用PreparedStatement的好处</vt:lpstr>
      <vt:lpstr>PreparedStatement原理</vt:lpstr>
      <vt:lpstr>使用PreparedStatement</vt:lpstr>
      <vt:lpstr>示例</vt:lpstr>
      <vt:lpstr>PowerPoint 演示文稿</vt:lpstr>
      <vt:lpstr>补充知识点：重定向</vt:lpstr>
      <vt:lpstr>PowerPoint 演示文稿</vt:lpstr>
      <vt:lpstr>5.数据封装 -- DAO</vt:lpstr>
      <vt:lpstr>MVC设计模式</vt:lpstr>
      <vt:lpstr>JavaBean组件技术</vt:lpstr>
      <vt:lpstr>什么是DAO?</vt:lpstr>
      <vt:lpstr>实体类</vt:lpstr>
      <vt:lpstr>实例</vt:lpstr>
      <vt:lpstr>6.JDBC高级应用 </vt:lpstr>
      <vt:lpstr>主要内容</vt:lpstr>
      <vt:lpstr>1、事务处理 </vt:lpstr>
      <vt:lpstr>PowerPoint 演示文稿</vt:lpstr>
      <vt:lpstr>事务执行流程</vt:lpstr>
      <vt:lpstr>事务特性ACID</vt:lpstr>
      <vt:lpstr>PowerPoint 演示文稿</vt:lpstr>
      <vt:lpstr>相关API</vt:lpstr>
      <vt:lpstr>对事务的理解</vt:lpstr>
      <vt:lpstr>PowerPoint 演示文稿</vt:lpstr>
      <vt:lpstr>JDBC事务处理的程序结构 </vt:lpstr>
      <vt:lpstr>JDBC事务回滚方式</vt:lpstr>
      <vt:lpstr>示例：实现银行转账</vt:lpstr>
      <vt:lpstr>2.批量处理</vt:lpstr>
      <vt:lpstr>3、查询与分页</vt:lpstr>
      <vt:lpstr>示例</vt:lpstr>
      <vt:lpstr>示例：假分页查询</vt:lpstr>
      <vt:lpstr>PowerPoint 演示文稿</vt:lpstr>
      <vt:lpstr>示例：真分页查询</vt:lpstr>
      <vt:lpstr>练习</vt:lpstr>
      <vt:lpstr>4、连接池技术</vt:lpstr>
      <vt:lpstr>连接池原理</vt:lpstr>
      <vt:lpstr>DBCP连接池原理</vt:lpstr>
      <vt:lpstr>具体实施办法</vt:lpstr>
      <vt:lpstr>连接池中连接的释放与使用原则</vt:lpstr>
      <vt:lpstr>PowerPoint 演示文稿</vt:lpstr>
      <vt:lpstr>数据库连接池的主要操作</vt:lpstr>
      <vt:lpstr>PowerPoint 演示文稿</vt:lpstr>
      <vt:lpstr> Tomcat下jndi的三种配置方式 </vt:lpstr>
      <vt:lpstr>PowerPoint 演示文稿</vt:lpstr>
      <vt:lpstr>示例：定义连接池</vt:lpstr>
      <vt:lpstr>修改项目中web.xml</vt:lpstr>
      <vt:lpstr>测试（servlet）</vt:lpstr>
      <vt:lpstr>5.Properties 配置文件</vt:lpstr>
      <vt:lpstr>利用properties类读取配置文件</vt:lpstr>
      <vt:lpstr>PowerPoint 演示文稿</vt:lpstr>
      <vt:lpstr>(1)如何建立配置文件</vt:lpstr>
      <vt:lpstr>(2)Properties类</vt:lpstr>
      <vt:lpstr>Load()方法</vt:lpstr>
      <vt:lpstr>getProperty()</vt:lpstr>
      <vt:lpstr>PowerPoint 演示文稿</vt:lpstr>
    </vt:vector>
  </TitlesOfParts>
  <Manager>xx</Manager>
  <Company>jju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Web程序设计</dc:title>
  <dc:creator>袁媛;章毅</dc:creator>
  <cp:lastModifiedBy>yy</cp:lastModifiedBy>
  <cp:revision>544</cp:revision>
  <cp:lastPrinted>1601-01-01T00:00:00Z</cp:lastPrinted>
  <dcterms:created xsi:type="dcterms:W3CDTF">2010-11-08T01:20:22Z</dcterms:created>
  <dcterms:modified xsi:type="dcterms:W3CDTF">2018-11-12T13:58:21Z</dcterms:modified>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TC010596892052</vt:lpwstr>
  </property>
</Properties>
</file>