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867" r:id="rId2"/>
    <p:sldId id="678" r:id="rId3"/>
    <p:sldId id="854" r:id="rId4"/>
    <p:sldId id="855" r:id="rId5"/>
    <p:sldId id="857" r:id="rId6"/>
    <p:sldId id="898" r:id="rId7"/>
    <p:sldId id="858" r:id="rId8"/>
    <p:sldId id="856" r:id="rId9"/>
    <p:sldId id="848" r:id="rId10"/>
    <p:sldId id="869" r:id="rId11"/>
    <p:sldId id="870" r:id="rId12"/>
    <p:sldId id="871" r:id="rId13"/>
    <p:sldId id="872" r:id="rId14"/>
    <p:sldId id="873" r:id="rId15"/>
    <p:sldId id="849" r:id="rId16"/>
    <p:sldId id="859" r:id="rId17"/>
    <p:sldId id="860" r:id="rId18"/>
    <p:sldId id="861" r:id="rId19"/>
    <p:sldId id="837" r:id="rId20"/>
    <p:sldId id="833" r:id="rId21"/>
    <p:sldId id="834" r:id="rId22"/>
    <p:sldId id="852" r:id="rId23"/>
    <p:sldId id="876" r:id="rId24"/>
    <p:sldId id="880" r:id="rId25"/>
    <p:sldId id="877" r:id="rId26"/>
    <p:sldId id="881" r:id="rId27"/>
    <p:sldId id="878" r:id="rId28"/>
    <p:sldId id="879" r:id="rId29"/>
    <p:sldId id="882" r:id="rId30"/>
    <p:sldId id="883" r:id="rId31"/>
    <p:sldId id="885" r:id="rId32"/>
    <p:sldId id="884" r:id="rId33"/>
    <p:sldId id="886" r:id="rId34"/>
    <p:sldId id="887" r:id="rId35"/>
    <p:sldId id="888" r:id="rId36"/>
    <p:sldId id="889" r:id="rId37"/>
    <p:sldId id="891" r:id="rId38"/>
    <p:sldId id="892" r:id="rId39"/>
    <p:sldId id="893" r:id="rId40"/>
    <p:sldId id="897" r:id="rId41"/>
    <p:sldId id="910" r:id="rId42"/>
    <p:sldId id="899" r:id="rId43"/>
    <p:sldId id="900" r:id="rId44"/>
    <p:sldId id="901" r:id="rId45"/>
    <p:sldId id="902" r:id="rId46"/>
    <p:sldId id="903" r:id="rId47"/>
    <p:sldId id="904" r:id="rId48"/>
    <p:sldId id="905" r:id="rId49"/>
    <p:sldId id="906" r:id="rId50"/>
    <p:sldId id="907" r:id="rId51"/>
    <p:sldId id="908" r:id="rId52"/>
    <p:sldId id="909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8A0000"/>
    <a:srgbClr val="99CCFF"/>
    <a:srgbClr val="996633"/>
    <a:srgbClr val="FF9900"/>
    <a:srgbClr val="CC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295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D932D-D57E-4E85-A874-75FBB43DB8BE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82A5B7-162E-478E-98D3-A3FFFF139F56}">
      <dgm:prSet custT="1"/>
      <dgm:spPr/>
      <dgm:t>
        <a:bodyPr/>
        <a:lstStyle/>
        <a:p>
          <a:pPr rtl="0"/>
          <a:r>
            <a:rPr lang="en-US" sz="2400" b="0" dirty="0" smtClean="0">
              <a:latin typeface="+mn-ea"/>
              <a:ea typeface="+mn-ea"/>
            </a:rPr>
            <a:t>Servlet(Server Applet)</a:t>
          </a:r>
          <a:r>
            <a:rPr lang="zh-CN" sz="2400" b="0" dirty="0" smtClean="0">
              <a:latin typeface="+mn-ea"/>
              <a:ea typeface="+mn-ea"/>
            </a:rPr>
            <a:t>，全称</a:t>
          </a:r>
          <a:r>
            <a:rPr lang="en-US" sz="2400" b="0" dirty="0" smtClean="0">
              <a:latin typeface="+mn-ea"/>
              <a:ea typeface="+mn-ea"/>
            </a:rPr>
            <a:t>Java Servlet</a:t>
          </a:r>
          <a:r>
            <a:rPr lang="zh-CN" sz="2400" b="0" dirty="0" smtClean="0">
              <a:latin typeface="+mn-ea"/>
              <a:ea typeface="+mn-ea"/>
            </a:rPr>
            <a:t>，是由</a:t>
          </a:r>
          <a:r>
            <a:rPr lang="en-US" sz="2400" b="0" dirty="0" smtClean="0">
              <a:latin typeface="+mn-ea"/>
              <a:ea typeface="+mn-ea"/>
            </a:rPr>
            <a:t>Sun</a:t>
          </a:r>
          <a:r>
            <a:rPr lang="zh-CN" sz="2400" b="0" dirty="0" smtClean="0">
              <a:latin typeface="+mn-ea"/>
              <a:ea typeface="+mn-ea"/>
            </a:rPr>
            <a:t>公司开发的用于</a:t>
          </a:r>
          <a:r>
            <a:rPr lang="zh-CN" sz="2400" b="0" dirty="0" smtClean="0">
              <a:solidFill>
                <a:srgbClr val="FFFF00"/>
              </a:solidFill>
              <a:latin typeface="+mn-ea"/>
              <a:ea typeface="+mn-ea"/>
            </a:rPr>
            <a:t>扩展</a:t>
          </a:r>
          <a:r>
            <a:rPr lang="en-US" sz="2400" b="0" dirty="0" smtClean="0">
              <a:solidFill>
                <a:srgbClr val="FFFF00"/>
              </a:solidFill>
              <a:latin typeface="+mn-ea"/>
              <a:ea typeface="+mn-ea"/>
            </a:rPr>
            <a:t>web </a:t>
          </a:r>
          <a:r>
            <a:rPr lang="zh-CN" sz="2400" b="0" dirty="0" smtClean="0">
              <a:solidFill>
                <a:srgbClr val="FFFF00"/>
              </a:solidFill>
              <a:latin typeface="+mn-ea"/>
              <a:ea typeface="+mn-ea"/>
            </a:rPr>
            <a:t>服务器功能</a:t>
          </a:r>
          <a:r>
            <a:rPr lang="zh-CN" sz="2400" b="0" dirty="0" smtClean="0">
              <a:latin typeface="+mn-ea"/>
              <a:ea typeface="+mn-ea"/>
            </a:rPr>
            <a:t>的</a:t>
          </a:r>
          <a:r>
            <a:rPr lang="zh-CN" sz="2400" b="0" dirty="0" smtClean="0">
              <a:solidFill>
                <a:srgbClr val="FFFF00"/>
              </a:solidFill>
              <a:latin typeface="+mn-ea"/>
              <a:ea typeface="+mn-ea"/>
            </a:rPr>
            <a:t>组件规范</a:t>
          </a:r>
          <a:r>
            <a:rPr lang="zh-CN" sz="2400" b="0" dirty="0" smtClean="0">
              <a:latin typeface="+mn-ea"/>
              <a:ea typeface="+mn-ea"/>
            </a:rPr>
            <a:t>。</a:t>
          </a:r>
          <a:endParaRPr lang="zh-CN" sz="2400" b="0" dirty="0">
            <a:latin typeface="+mn-ea"/>
            <a:ea typeface="+mn-ea"/>
          </a:endParaRPr>
        </a:p>
      </dgm:t>
    </dgm:pt>
    <dgm:pt modelId="{BDC844DE-D772-41B3-BD8D-7FD6138000DA}" type="parTrans" cxnId="{ECAC1261-25D6-4BAE-AA4C-1D5B2CD93E3C}">
      <dgm:prSet/>
      <dgm:spPr/>
      <dgm:t>
        <a:bodyPr/>
        <a:lstStyle/>
        <a:p>
          <a:endParaRPr lang="zh-CN" altLang="en-US" sz="2400" b="0">
            <a:latin typeface="+mn-ea"/>
            <a:ea typeface="+mn-ea"/>
          </a:endParaRPr>
        </a:p>
      </dgm:t>
    </dgm:pt>
    <dgm:pt modelId="{9950AE55-5BB7-4D13-AB54-6C6AB4936A67}" type="sibTrans" cxnId="{ECAC1261-25D6-4BAE-AA4C-1D5B2CD93E3C}">
      <dgm:prSet/>
      <dgm:spPr/>
      <dgm:t>
        <a:bodyPr/>
        <a:lstStyle/>
        <a:p>
          <a:endParaRPr lang="zh-CN" altLang="en-US" sz="2400" b="0">
            <a:latin typeface="+mn-ea"/>
            <a:ea typeface="+mn-ea"/>
          </a:endParaRPr>
        </a:p>
      </dgm:t>
    </dgm:pt>
    <dgm:pt modelId="{BF44937C-C320-4038-8E76-5B65914C4F59}">
      <dgm:prSet custT="1"/>
      <dgm:spPr/>
      <dgm:t>
        <a:bodyPr/>
        <a:lstStyle/>
        <a:p>
          <a:pPr rtl="0"/>
          <a:r>
            <a:rPr lang="en-US" sz="2400" b="0" dirty="0" smtClean="0">
              <a:latin typeface="+mn-ea"/>
              <a:ea typeface="+mn-ea"/>
            </a:rPr>
            <a:t>Servlet</a:t>
          </a:r>
          <a:r>
            <a:rPr lang="zh-CN" sz="2400" b="0" dirty="0" smtClean="0">
              <a:latin typeface="+mn-ea"/>
              <a:ea typeface="+mn-ea"/>
            </a:rPr>
            <a:t>用于编写服务器端的</a:t>
          </a:r>
          <a:r>
            <a:rPr lang="en-US" sz="2400" b="0" dirty="0" smtClean="0">
              <a:latin typeface="+mn-ea"/>
              <a:ea typeface="+mn-ea"/>
            </a:rPr>
            <a:t>Java</a:t>
          </a:r>
          <a:r>
            <a:rPr lang="zh-CN" sz="2400" b="0" dirty="0" smtClean="0">
              <a:latin typeface="+mn-ea"/>
              <a:ea typeface="+mn-ea"/>
            </a:rPr>
            <a:t>程序，主要功能在于交互式地浏览和修改数据，生成动态</a:t>
          </a:r>
          <a:r>
            <a:rPr lang="en-US" sz="2400" b="0" dirty="0" smtClean="0">
              <a:latin typeface="+mn-ea"/>
              <a:ea typeface="+mn-ea"/>
            </a:rPr>
            <a:t>Web</a:t>
          </a:r>
          <a:r>
            <a:rPr lang="zh-CN" sz="2400" b="0" dirty="0" smtClean="0">
              <a:latin typeface="+mn-ea"/>
              <a:ea typeface="+mn-ea"/>
            </a:rPr>
            <a:t>内容。</a:t>
          </a:r>
          <a:endParaRPr lang="zh-CN" sz="2400" b="0" dirty="0">
            <a:latin typeface="+mn-ea"/>
            <a:ea typeface="+mn-ea"/>
          </a:endParaRPr>
        </a:p>
      </dgm:t>
    </dgm:pt>
    <dgm:pt modelId="{F9630848-3EE8-471F-8E81-F463913449BC}" type="parTrans" cxnId="{97296AFA-93F1-4F7A-85DF-0FD7DECA1DF9}">
      <dgm:prSet/>
      <dgm:spPr/>
      <dgm:t>
        <a:bodyPr/>
        <a:lstStyle/>
        <a:p>
          <a:endParaRPr lang="zh-CN" altLang="en-US" sz="2400" b="0">
            <a:latin typeface="+mn-ea"/>
            <a:ea typeface="+mn-ea"/>
          </a:endParaRPr>
        </a:p>
      </dgm:t>
    </dgm:pt>
    <dgm:pt modelId="{2F561A28-06A6-44CB-991A-35320616EC8C}" type="sibTrans" cxnId="{97296AFA-93F1-4F7A-85DF-0FD7DECA1DF9}">
      <dgm:prSet/>
      <dgm:spPr/>
      <dgm:t>
        <a:bodyPr/>
        <a:lstStyle/>
        <a:p>
          <a:endParaRPr lang="zh-CN" altLang="en-US" sz="2400" b="0">
            <a:latin typeface="+mn-ea"/>
            <a:ea typeface="+mn-ea"/>
          </a:endParaRPr>
        </a:p>
      </dgm:t>
    </dgm:pt>
    <dgm:pt modelId="{69F59D45-EC25-403D-A736-25AD27EFA807}">
      <dgm:prSet custT="1"/>
      <dgm:spPr/>
      <dgm:t>
        <a:bodyPr/>
        <a:lstStyle/>
        <a:p>
          <a:pPr rtl="0"/>
          <a:r>
            <a:rPr lang="zh-CN" sz="2400" b="0" dirty="0" smtClean="0">
              <a:latin typeface="+mn-ea"/>
              <a:ea typeface="+mn-ea"/>
            </a:rPr>
            <a:t>在传统的</a:t>
          </a:r>
          <a:r>
            <a:rPr lang="en-US" sz="2400" b="0" dirty="0" smtClean="0">
              <a:latin typeface="+mn-ea"/>
              <a:ea typeface="+mn-ea"/>
            </a:rPr>
            <a:t>CGI</a:t>
          </a:r>
          <a:r>
            <a:rPr lang="zh-CN" sz="2400" b="0" dirty="0" smtClean="0">
              <a:latin typeface="+mn-ea"/>
              <a:ea typeface="+mn-ea"/>
            </a:rPr>
            <a:t>中，每个请求都要启动一个新的进程，而</a:t>
          </a:r>
          <a:r>
            <a:rPr lang="en-US" sz="2400" b="0" dirty="0" smtClean="0">
              <a:latin typeface="+mn-ea"/>
              <a:ea typeface="+mn-ea"/>
            </a:rPr>
            <a:t>Servlet</a:t>
          </a:r>
          <a:r>
            <a:rPr lang="zh-CN" altLang="en-US" sz="2400" b="0" dirty="0" smtClean="0">
              <a:latin typeface="+mn-ea"/>
              <a:ea typeface="+mn-ea"/>
            </a:rPr>
            <a:t>的</a:t>
          </a:r>
          <a:r>
            <a:rPr lang="zh-CN" sz="2400" b="0" dirty="0" smtClean="0">
              <a:latin typeface="+mn-ea"/>
              <a:ea typeface="+mn-ea"/>
            </a:rPr>
            <a:t>每个请求由一个轻量级的</a:t>
          </a:r>
          <a:r>
            <a:rPr lang="en-US" sz="2400" b="0" dirty="0" smtClean="0">
              <a:latin typeface="+mn-ea"/>
              <a:ea typeface="+mn-ea"/>
            </a:rPr>
            <a:t>Java</a:t>
          </a:r>
          <a:r>
            <a:rPr lang="zh-CN" sz="2400" b="0" dirty="0" smtClean="0">
              <a:latin typeface="+mn-ea"/>
              <a:ea typeface="+mn-ea"/>
            </a:rPr>
            <a:t>线程处理，具有更高的效率。</a:t>
          </a:r>
          <a:endParaRPr lang="zh-CN" sz="2400" b="0" dirty="0">
            <a:latin typeface="+mn-ea"/>
            <a:ea typeface="+mn-ea"/>
          </a:endParaRPr>
        </a:p>
      </dgm:t>
    </dgm:pt>
    <dgm:pt modelId="{6563361D-72B2-4ECB-8900-1BED051FE131}" type="parTrans" cxnId="{CA100B19-54C5-454F-A199-175B923989E5}">
      <dgm:prSet/>
      <dgm:spPr/>
      <dgm:t>
        <a:bodyPr/>
        <a:lstStyle/>
        <a:p>
          <a:endParaRPr lang="zh-CN" altLang="en-US" sz="2400" b="0">
            <a:latin typeface="+mn-ea"/>
            <a:ea typeface="+mn-ea"/>
          </a:endParaRPr>
        </a:p>
      </dgm:t>
    </dgm:pt>
    <dgm:pt modelId="{0B7B26FF-2F2E-4638-8F57-87BCB19E2CD5}" type="sibTrans" cxnId="{CA100B19-54C5-454F-A199-175B923989E5}">
      <dgm:prSet/>
      <dgm:spPr/>
      <dgm:t>
        <a:bodyPr/>
        <a:lstStyle/>
        <a:p>
          <a:endParaRPr lang="zh-CN" altLang="en-US" sz="2400" b="0">
            <a:latin typeface="+mn-ea"/>
            <a:ea typeface="+mn-ea"/>
          </a:endParaRPr>
        </a:p>
      </dgm:t>
    </dgm:pt>
    <dgm:pt modelId="{64BC5924-393B-42D2-B700-88079333F061}">
      <dgm:prSet custT="1"/>
      <dgm:spPr/>
      <dgm:t>
        <a:bodyPr/>
        <a:lstStyle/>
        <a:p>
          <a:pPr rtl="0"/>
          <a:r>
            <a:rPr lang="en-US" sz="2400" b="0" dirty="0" smtClean="0">
              <a:latin typeface="+mn-ea"/>
              <a:ea typeface="+mn-ea"/>
            </a:rPr>
            <a:t>Servlet</a:t>
          </a:r>
          <a:r>
            <a:rPr lang="zh-CN" sz="2400" b="0" dirty="0" smtClean="0">
              <a:latin typeface="+mn-ea"/>
              <a:ea typeface="+mn-ea"/>
            </a:rPr>
            <a:t>强大的功能和优秀的可移植性，使得它在未来的技术发展过程中，有可能彻底取代 </a:t>
          </a:r>
          <a:r>
            <a:rPr lang="en-US" sz="2400" b="0" dirty="0" smtClean="0">
              <a:latin typeface="+mn-ea"/>
              <a:ea typeface="+mn-ea"/>
            </a:rPr>
            <a:t>CGI(Common Gateway Interface)</a:t>
          </a:r>
          <a:r>
            <a:rPr lang="zh-CN" sz="2400" b="0" dirty="0" smtClean="0">
              <a:latin typeface="+mn-ea"/>
              <a:ea typeface="+mn-ea"/>
            </a:rPr>
            <a:t>。</a:t>
          </a:r>
          <a:endParaRPr lang="zh-CN" sz="2400" b="0" dirty="0">
            <a:latin typeface="+mn-ea"/>
            <a:ea typeface="+mn-ea"/>
          </a:endParaRPr>
        </a:p>
      </dgm:t>
    </dgm:pt>
    <dgm:pt modelId="{25C489BA-2975-4434-9041-8D08CCE2BC80}" type="parTrans" cxnId="{AD439350-4278-47C3-A2CF-7F1F0504D302}">
      <dgm:prSet/>
      <dgm:spPr/>
      <dgm:t>
        <a:bodyPr/>
        <a:lstStyle/>
        <a:p>
          <a:endParaRPr lang="zh-CN" altLang="en-US" sz="2400" b="0">
            <a:latin typeface="+mn-ea"/>
            <a:ea typeface="+mn-ea"/>
          </a:endParaRPr>
        </a:p>
      </dgm:t>
    </dgm:pt>
    <dgm:pt modelId="{F5796796-DC24-448B-A0D1-0B4867E2CF31}" type="sibTrans" cxnId="{AD439350-4278-47C3-A2CF-7F1F0504D302}">
      <dgm:prSet/>
      <dgm:spPr/>
      <dgm:t>
        <a:bodyPr/>
        <a:lstStyle/>
        <a:p>
          <a:endParaRPr lang="zh-CN" altLang="en-US" sz="2400" b="0">
            <a:latin typeface="+mn-ea"/>
            <a:ea typeface="+mn-ea"/>
          </a:endParaRPr>
        </a:p>
      </dgm:t>
    </dgm:pt>
    <dgm:pt modelId="{CA947902-4574-4339-B830-AE56726B7E2F}" type="pres">
      <dgm:prSet presAssocID="{E0CD932D-D57E-4E85-A874-75FBB43DB8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C8F37E-73C1-4F61-ACF8-6FE8EF91778D}" type="pres">
      <dgm:prSet presAssocID="{2E82A5B7-162E-478E-98D3-A3FFFF139F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014B0-35EB-4972-95FD-1A930FC1CC6E}" type="pres">
      <dgm:prSet presAssocID="{9950AE55-5BB7-4D13-AB54-6C6AB4936A67}" presName="spacer" presStyleCnt="0"/>
      <dgm:spPr/>
      <dgm:t>
        <a:bodyPr/>
        <a:lstStyle/>
        <a:p>
          <a:endParaRPr lang="zh-CN" altLang="en-US"/>
        </a:p>
      </dgm:t>
    </dgm:pt>
    <dgm:pt modelId="{158215D4-8413-4A66-A813-FA875E4218B1}" type="pres">
      <dgm:prSet presAssocID="{BF44937C-C320-4038-8E76-5B65914C4F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6C69A-7E26-42BF-BA94-CF725B250CA0}" type="pres">
      <dgm:prSet presAssocID="{2F561A28-06A6-44CB-991A-35320616EC8C}" presName="spacer" presStyleCnt="0"/>
      <dgm:spPr/>
      <dgm:t>
        <a:bodyPr/>
        <a:lstStyle/>
        <a:p>
          <a:endParaRPr lang="zh-CN" altLang="en-US"/>
        </a:p>
      </dgm:t>
    </dgm:pt>
    <dgm:pt modelId="{D2F294B2-3973-419E-9911-E126B9D03A49}" type="pres">
      <dgm:prSet presAssocID="{69F59D45-EC25-403D-A736-25AD27EFA807}" presName="parentText" presStyleLbl="node1" presStyleIdx="2" presStyleCnt="4" custLinFactNeighborX="-573" custLinFactNeighborY="-528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95A8C7-2B2F-4D70-89E8-DBE78F054955}" type="pres">
      <dgm:prSet presAssocID="{0B7B26FF-2F2E-4638-8F57-87BCB19E2CD5}" presName="spacer" presStyleCnt="0"/>
      <dgm:spPr/>
      <dgm:t>
        <a:bodyPr/>
        <a:lstStyle/>
        <a:p>
          <a:endParaRPr lang="zh-CN" altLang="en-US"/>
        </a:p>
      </dgm:t>
    </dgm:pt>
    <dgm:pt modelId="{5CD89D94-454A-4D32-81E6-DF0B89E51751}" type="pres">
      <dgm:prSet presAssocID="{64BC5924-393B-42D2-B700-88079333F06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3EC03E-B695-44DB-ADD5-C490DEAA8D46}" type="presOf" srcId="{E0CD932D-D57E-4E85-A874-75FBB43DB8BE}" destId="{CA947902-4574-4339-B830-AE56726B7E2F}" srcOrd="0" destOrd="0" presId="urn:microsoft.com/office/officeart/2005/8/layout/vList2"/>
    <dgm:cxn modelId="{AD439350-4278-47C3-A2CF-7F1F0504D302}" srcId="{E0CD932D-D57E-4E85-A874-75FBB43DB8BE}" destId="{64BC5924-393B-42D2-B700-88079333F061}" srcOrd="3" destOrd="0" parTransId="{25C489BA-2975-4434-9041-8D08CCE2BC80}" sibTransId="{F5796796-DC24-448B-A0D1-0B4867E2CF31}"/>
    <dgm:cxn modelId="{3F4A8711-A0C5-406D-B614-E0DBDC114B41}" type="presOf" srcId="{64BC5924-393B-42D2-B700-88079333F061}" destId="{5CD89D94-454A-4D32-81E6-DF0B89E51751}" srcOrd="0" destOrd="0" presId="urn:microsoft.com/office/officeart/2005/8/layout/vList2"/>
    <dgm:cxn modelId="{DB418FA5-EEDC-4F73-9DE5-4A0BD99934CA}" type="presOf" srcId="{69F59D45-EC25-403D-A736-25AD27EFA807}" destId="{D2F294B2-3973-419E-9911-E126B9D03A49}" srcOrd="0" destOrd="0" presId="urn:microsoft.com/office/officeart/2005/8/layout/vList2"/>
    <dgm:cxn modelId="{ECAC1261-25D6-4BAE-AA4C-1D5B2CD93E3C}" srcId="{E0CD932D-D57E-4E85-A874-75FBB43DB8BE}" destId="{2E82A5B7-162E-478E-98D3-A3FFFF139F56}" srcOrd="0" destOrd="0" parTransId="{BDC844DE-D772-41B3-BD8D-7FD6138000DA}" sibTransId="{9950AE55-5BB7-4D13-AB54-6C6AB4936A67}"/>
    <dgm:cxn modelId="{68E762D4-AF08-413F-9379-E7F2A5833E7B}" type="presOf" srcId="{BF44937C-C320-4038-8E76-5B65914C4F59}" destId="{158215D4-8413-4A66-A813-FA875E4218B1}" srcOrd="0" destOrd="0" presId="urn:microsoft.com/office/officeart/2005/8/layout/vList2"/>
    <dgm:cxn modelId="{97296AFA-93F1-4F7A-85DF-0FD7DECA1DF9}" srcId="{E0CD932D-D57E-4E85-A874-75FBB43DB8BE}" destId="{BF44937C-C320-4038-8E76-5B65914C4F59}" srcOrd="1" destOrd="0" parTransId="{F9630848-3EE8-471F-8E81-F463913449BC}" sibTransId="{2F561A28-06A6-44CB-991A-35320616EC8C}"/>
    <dgm:cxn modelId="{6BDD8005-6871-4954-B592-D063E0461E7A}" type="presOf" srcId="{2E82A5B7-162E-478E-98D3-A3FFFF139F56}" destId="{62C8F37E-73C1-4F61-ACF8-6FE8EF91778D}" srcOrd="0" destOrd="0" presId="urn:microsoft.com/office/officeart/2005/8/layout/vList2"/>
    <dgm:cxn modelId="{CA100B19-54C5-454F-A199-175B923989E5}" srcId="{E0CD932D-D57E-4E85-A874-75FBB43DB8BE}" destId="{69F59D45-EC25-403D-A736-25AD27EFA807}" srcOrd="2" destOrd="0" parTransId="{6563361D-72B2-4ECB-8900-1BED051FE131}" sibTransId="{0B7B26FF-2F2E-4638-8F57-87BCB19E2CD5}"/>
    <dgm:cxn modelId="{0B0014AB-5ECE-42E7-8B52-A1DC57C1C508}" type="presParOf" srcId="{CA947902-4574-4339-B830-AE56726B7E2F}" destId="{62C8F37E-73C1-4F61-ACF8-6FE8EF91778D}" srcOrd="0" destOrd="0" presId="urn:microsoft.com/office/officeart/2005/8/layout/vList2"/>
    <dgm:cxn modelId="{A51CC9A1-DD6D-4C41-A5A0-91283A2A56E4}" type="presParOf" srcId="{CA947902-4574-4339-B830-AE56726B7E2F}" destId="{B8F014B0-35EB-4972-95FD-1A930FC1CC6E}" srcOrd="1" destOrd="0" presId="urn:microsoft.com/office/officeart/2005/8/layout/vList2"/>
    <dgm:cxn modelId="{DD024E66-DECA-4E54-9438-7EB673437943}" type="presParOf" srcId="{CA947902-4574-4339-B830-AE56726B7E2F}" destId="{158215D4-8413-4A66-A813-FA875E4218B1}" srcOrd="2" destOrd="0" presId="urn:microsoft.com/office/officeart/2005/8/layout/vList2"/>
    <dgm:cxn modelId="{8C6A5A9E-BE73-437A-BBEC-6BBD926BAD03}" type="presParOf" srcId="{CA947902-4574-4339-B830-AE56726B7E2F}" destId="{4B36C69A-7E26-42BF-BA94-CF725B250CA0}" srcOrd="3" destOrd="0" presId="urn:microsoft.com/office/officeart/2005/8/layout/vList2"/>
    <dgm:cxn modelId="{E8EEE978-6350-4613-8907-0897E4D7BCDC}" type="presParOf" srcId="{CA947902-4574-4339-B830-AE56726B7E2F}" destId="{D2F294B2-3973-419E-9911-E126B9D03A49}" srcOrd="4" destOrd="0" presId="urn:microsoft.com/office/officeart/2005/8/layout/vList2"/>
    <dgm:cxn modelId="{8289C816-903D-45F1-9D14-94525C5A5AA9}" type="presParOf" srcId="{CA947902-4574-4339-B830-AE56726B7E2F}" destId="{5695A8C7-2B2F-4D70-89E8-DBE78F054955}" srcOrd="5" destOrd="0" presId="urn:microsoft.com/office/officeart/2005/8/layout/vList2"/>
    <dgm:cxn modelId="{D57F2226-1C54-4559-85F1-8D34567B663B}" type="presParOf" srcId="{CA947902-4574-4339-B830-AE56726B7E2F}" destId="{5CD89D94-454A-4D32-81E6-DF0B89E517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23AE7-4C7C-45AA-B527-0830AEE0B25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396543-EDAC-4628-9CB5-262B3FFF407D}">
      <dgm:prSet custT="1"/>
      <dgm:spPr/>
      <dgm:t>
        <a:bodyPr/>
        <a:lstStyle/>
        <a:p>
          <a:pPr rtl="0"/>
          <a:r>
            <a:rPr lang="zh-CN" altLang="en-US" sz="2800" b="1" smtClean="0">
              <a:latin typeface="+mn-ea"/>
              <a:ea typeface="+mn-ea"/>
            </a:rPr>
            <a:t>案例描述</a:t>
          </a:r>
          <a:endParaRPr lang="zh-CN" altLang="en-US" sz="2800">
            <a:latin typeface="+mn-ea"/>
            <a:ea typeface="+mn-ea"/>
          </a:endParaRPr>
        </a:p>
      </dgm:t>
    </dgm:pt>
    <dgm:pt modelId="{EAC85E27-23F0-41FD-AA11-367B766AD171}" type="parTrans" cxnId="{AF92E2AE-6BFF-421D-9CE2-B87FB51C97F0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E102C9D1-45DC-405C-AF11-4C0D3944E0A3}" type="sibTrans" cxnId="{AF92E2AE-6BFF-421D-9CE2-B87FB51C97F0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0984CE5E-B1A1-47A4-974D-37AC528C0534}">
      <dgm:prSet custT="1"/>
      <dgm:spPr/>
      <dgm:t>
        <a:bodyPr anchor="ctr" anchorCtr="0"/>
        <a:lstStyle/>
        <a:p>
          <a:pPr rtl="0"/>
          <a:r>
            <a:rPr lang="zh-CN" sz="2800" b="1" dirty="0" smtClean="0">
              <a:solidFill>
                <a:srgbClr val="003300"/>
              </a:solidFill>
              <a:latin typeface="+mn-ea"/>
              <a:ea typeface="+mn-ea"/>
            </a:rPr>
            <a:t>访问</a:t>
          </a:r>
          <a:r>
            <a:rPr lang="en-US" sz="2800" b="1" dirty="0" smtClean="0">
              <a:solidFill>
                <a:srgbClr val="003300"/>
              </a:solidFill>
              <a:latin typeface="+mn-ea"/>
              <a:ea typeface="+mn-ea"/>
            </a:rPr>
            <a:t>Servlet</a:t>
          </a:r>
          <a:r>
            <a:rPr lang="zh-CN" sz="2800" b="1" dirty="0" smtClean="0">
              <a:solidFill>
                <a:srgbClr val="003300"/>
              </a:solidFill>
              <a:latin typeface="+mn-ea"/>
              <a:ea typeface="+mn-ea"/>
            </a:rPr>
            <a:t>页面，显示“</a:t>
          </a:r>
          <a:r>
            <a:rPr lang="en-US" sz="2800" b="1" dirty="0" smtClean="0">
              <a:solidFill>
                <a:srgbClr val="003300"/>
              </a:solidFill>
              <a:latin typeface="+mn-ea"/>
              <a:ea typeface="+mn-ea"/>
            </a:rPr>
            <a:t>Hello World</a:t>
          </a:r>
          <a:r>
            <a:rPr lang="zh-CN" sz="2800" b="1" dirty="0" smtClean="0">
              <a:solidFill>
                <a:srgbClr val="003300"/>
              </a:solidFill>
              <a:latin typeface="+mn-ea"/>
              <a:ea typeface="+mn-ea"/>
            </a:rPr>
            <a:t>”</a:t>
          </a:r>
          <a:endParaRPr lang="zh-CN" sz="2800" dirty="0">
            <a:solidFill>
              <a:srgbClr val="003300"/>
            </a:solidFill>
            <a:latin typeface="+mn-ea"/>
            <a:ea typeface="+mn-ea"/>
          </a:endParaRPr>
        </a:p>
      </dgm:t>
    </dgm:pt>
    <dgm:pt modelId="{5580DC5F-6CC5-4AA7-878F-AF97285B7C89}" type="parTrans" cxnId="{240B017D-C4FD-49B2-A279-202BC5B2FE92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89C9285B-179F-402A-B123-444A439ACE9B}" type="sibTrans" cxnId="{240B017D-C4FD-49B2-A279-202BC5B2FE92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FD926D58-98A4-4394-AA7B-3EFE3A12A3C9}">
      <dgm:prSet custT="1"/>
      <dgm:spPr/>
      <dgm:t>
        <a:bodyPr/>
        <a:lstStyle/>
        <a:p>
          <a:pPr rtl="0"/>
          <a:r>
            <a:rPr lang="zh-CN" altLang="en-US" sz="2800" b="1" smtClean="0">
              <a:latin typeface="+mn-ea"/>
              <a:ea typeface="+mn-ea"/>
            </a:rPr>
            <a:t>案例目标</a:t>
          </a:r>
          <a:endParaRPr lang="zh-CN" altLang="en-US" sz="2800">
            <a:latin typeface="+mn-ea"/>
            <a:ea typeface="+mn-ea"/>
          </a:endParaRPr>
        </a:p>
      </dgm:t>
    </dgm:pt>
    <dgm:pt modelId="{406003B5-A4C2-47B3-91C8-9A8BABF0C389}" type="parTrans" cxnId="{6149A8BB-0872-4368-8FDF-575FE3C086A4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F1E34388-C7BD-44CA-809E-24D08916E56E}" type="sibTrans" cxnId="{6149A8BB-0872-4368-8FDF-575FE3C086A4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C56A5EF5-9F22-40AB-9288-CE175FC0E3B3}">
      <dgm:prSet custT="1"/>
      <dgm:spPr/>
      <dgm:t>
        <a:bodyPr anchor="ctr" anchorCtr="0"/>
        <a:lstStyle/>
        <a:p>
          <a:pPr rtl="0"/>
          <a:r>
            <a:rPr lang="zh-CN" sz="2800" b="1" dirty="0" smtClean="0">
              <a:solidFill>
                <a:srgbClr val="003300"/>
              </a:solidFill>
              <a:latin typeface="+mn-ea"/>
              <a:ea typeface="+mn-ea"/>
            </a:rPr>
            <a:t>了解</a:t>
          </a:r>
          <a:r>
            <a:rPr lang="en-US" sz="2800" b="1" dirty="0" smtClean="0">
              <a:solidFill>
                <a:srgbClr val="003300"/>
              </a:solidFill>
              <a:latin typeface="+mn-ea"/>
              <a:ea typeface="+mn-ea"/>
            </a:rPr>
            <a:t>Servlet</a:t>
          </a:r>
          <a:r>
            <a:rPr lang="zh-CN" sz="2800" b="1" dirty="0" smtClean="0">
              <a:solidFill>
                <a:srgbClr val="003300"/>
              </a:solidFill>
              <a:latin typeface="+mn-ea"/>
              <a:ea typeface="+mn-ea"/>
            </a:rPr>
            <a:t>的作用</a:t>
          </a:r>
          <a:endParaRPr lang="zh-CN" sz="2800" dirty="0">
            <a:solidFill>
              <a:srgbClr val="003300"/>
            </a:solidFill>
            <a:latin typeface="+mn-ea"/>
            <a:ea typeface="+mn-ea"/>
          </a:endParaRPr>
        </a:p>
      </dgm:t>
    </dgm:pt>
    <dgm:pt modelId="{94018714-14CA-4821-A86C-1521EC55EE5E}" type="parTrans" cxnId="{C6708B43-A917-4F85-AD32-7284EC9B5FA3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338D3329-24F0-4745-9886-AD2E9EBF2B91}" type="sibTrans" cxnId="{C6708B43-A917-4F85-AD32-7284EC9B5FA3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A04F9A91-F50E-4270-B7C5-C112A17BA1B4}">
      <dgm:prSet custT="1"/>
      <dgm:spPr/>
      <dgm:t>
        <a:bodyPr anchor="ctr" anchorCtr="0"/>
        <a:lstStyle/>
        <a:p>
          <a:pPr rtl="0"/>
          <a:r>
            <a:rPr lang="zh-CN" altLang="en-US" sz="2800" b="1" dirty="0" smtClean="0">
              <a:solidFill>
                <a:srgbClr val="003300"/>
              </a:solidFill>
              <a:latin typeface="+mn-ea"/>
              <a:ea typeface="+mn-ea"/>
            </a:rPr>
            <a:t>了解应用程序的部署</a:t>
          </a:r>
          <a:endParaRPr lang="zh-CN" altLang="en-US" sz="2800" dirty="0">
            <a:solidFill>
              <a:srgbClr val="003300"/>
            </a:solidFill>
            <a:latin typeface="+mn-ea"/>
            <a:ea typeface="+mn-ea"/>
          </a:endParaRPr>
        </a:p>
      </dgm:t>
    </dgm:pt>
    <dgm:pt modelId="{48A669DA-7657-4E6C-92AE-444E460A7647}" type="parTrans" cxnId="{D795D08C-A39F-4C42-BE45-8D5959C8C15D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8DCF07B9-A720-441C-A5F5-ABB3340B849B}" type="sibTrans" cxnId="{D795D08C-A39F-4C42-BE45-8D5959C8C15D}">
      <dgm:prSet/>
      <dgm:spPr/>
      <dgm:t>
        <a:bodyPr/>
        <a:lstStyle/>
        <a:p>
          <a:endParaRPr lang="zh-CN" altLang="en-US" sz="2800">
            <a:latin typeface="+mn-ea"/>
            <a:ea typeface="+mn-ea"/>
          </a:endParaRPr>
        </a:p>
      </dgm:t>
    </dgm:pt>
    <dgm:pt modelId="{94164750-254A-4C6D-867E-260323699843}" type="pres">
      <dgm:prSet presAssocID="{CE223AE7-4C7C-45AA-B527-0830AEE0B2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821C46-AFC2-4420-A2E6-C530E095240C}" type="pres">
      <dgm:prSet presAssocID="{CF396543-EDAC-4628-9CB5-262B3FFF407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EE953-6F56-4171-87C6-5F2D40361F6B}" type="pres">
      <dgm:prSet presAssocID="{CF396543-EDAC-4628-9CB5-262B3FFF407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13C93-4188-4222-9788-67A7CB869217}" type="pres">
      <dgm:prSet presAssocID="{FD926D58-98A4-4394-AA7B-3EFE3A12A3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5A0FA4-BC3C-4C2C-A30F-6DCFB2580D47}" type="pres">
      <dgm:prSet presAssocID="{FD926D58-98A4-4394-AA7B-3EFE3A12A3C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097986-2614-4CD2-9755-A2E79CBF4F9A}" type="presOf" srcId="{C56A5EF5-9F22-40AB-9288-CE175FC0E3B3}" destId="{A95A0FA4-BC3C-4C2C-A30F-6DCFB2580D47}" srcOrd="0" destOrd="0" presId="urn:microsoft.com/office/officeart/2005/8/layout/vList2"/>
    <dgm:cxn modelId="{6149A8BB-0872-4368-8FDF-575FE3C086A4}" srcId="{CE223AE7-4C7C-45AA-B527-0830AEE0B25D}" destId="{FD926D58-98A4-4394-AA7B-3EFE3A12A3C9}" srcOrd="1" destOrd="0" parTransId="{406003B5-A4C2-47B3-91C8-9A8BABF0C389}" sibTransId="{F1E34388-C7BD-44CA-809E-24D08916E56E}"/>
    <dgm:cxn modelId="{34C048D5-146A-4F86-931B-0A0C93E6D78F}" type="presOf" srcId="{A04F9A91-F50E-4270-B7C5-C112A17BA1B4}" destId="{A95A0FA4-BC3C-4C2C-A30F-6DCFB2580D47}" srcOrd="0" destOrd="1" presId="urn:microsoft.com/office/officeart/2005/8/layout/vList2"/>
    <dgm:cxn modelId="{A382BC7B-1888-425D-8109-FEF20205A871}" type="presOf" srcId="{CE223AE7-4C7C-45AA-B527-0830AEE0B25D}" destId="{94164750-254A-4C6D-867E-260323699843}" srcOrd="0" destOrd="0" presId="urn:microsoft.com/office/officeart/2005/8/layout/vList2"/>
    <dgm:cxn modelId="{961AE3FA-6DF9-43A7-862F-CC61A4B002EA}" type="presOf" srcId="{CF396543-EDAC-4628-9CB5-262B3FFF407D}" destId="{5F821C46-AFC2-4420-A2E6-C530E095240C}" srcOrd="0" destOrd="0" presId="urn:microsoft.com/office/officeart/2005/8/layout/vList2"/>
    <dgm:cxn modelId="{C6708B43-A917-4F85-AD32-7284EC9B5FA3}" srcId="{FD926D58-98A4-4394-AA7B-3EFE3A12A3C9}" destId="{C56A5EF5-9F22-40AB-9288-CE175FC0E3B3}" srcOrd="0" destOrd="0" parTransId="{94018714-14CA-4821-A86C-1521EC55EE5E}" sibTransId="{338D3329-24F0-4745-9886-AD2E9EBF2B91}"/>
    <dgm:cxn modelId="{240B017D-C4FD-49B2-A279-202BC5B2FE92}" srcId="{CF396543-EDAC-4628-9CB5-262B3FFF407D}" destId="{0984CE5E-B1A1-47A4-974D-37AC528C0534}" srcOrd="0" destOrd="0" parTransId="{5580DC5F-6CC5-4AA7-878F-AF97285B7C89}" sibTransId="{89C9285B-179F-402A-B123-444A439ACE9B}"/>
    <dgm:cxn modelId="{AF92E2AE-6BFF-421D-9CE2-B87FB51C97F0}" srcId="{CE223AE7-4C7C-45AA-B527-0830AEE0B25D}" destId="{CF396543-EDAC-4628-9CB5-262B3FFF407D}" srcOrd="0" destOrd="0" parTransId="{EAC85E27-23F0-41FD-AA11-367B766AD171}" sibTransId="{E102C9D1-45DC-405C-AF11-4C0D3944E0A3}"/>
    <dgm:cxn modelId="{D795D08C-A39F-4C42-BE45-8D5959C8C15D}" srcId="{FD926D58-98A4-4394-AA7B-3EFE3A12A3C9}" destId="{A04F9A91-F50E-4270-B7C5-C112A17BA1B4}" srcOrd="1" destOrd="0" parTransId="{48A669DA-7657-4E6C-92AE-444E460A7647}" sibTransId="{8DCF07B9-A720-441C-A5F5-ABB3340B849B}"/>
    <dgm:cxn modelId="{C9B26472-A82E-478C-9C04-02951CFBAA8E}" type="presOf" srcId="{0984CE5E-B1A1-47A4-974D-37AC528C0534}" destId="{0ADEE953-6F56-4171-87C6-5F2D40361F6B}" srcOrd="0" destOrd="0" presId="urn:microsoft.com/office/officeart/2005/8/layout/vList2"/>
    <dgm:cxn modelId="{413B50AC-4AF7-4125-8AB3-E82FC35F9BB5}" type="presOf" srcId="{FD926D58-98A4-4394-AA7B-3EFE3A12A3C9}" destId="{1E213C93-4188-4222-9788-67A7CB869217}" srcOrd="0" destOrd="0" presId="urn:microsoft.com/office/officeart/2005/8/layout/vList2"/>
    <dgm:cxn modelId="{111C9805-E3EB-481D-803D-E543827661DA}" type="presParOf" srcId="{94164750-254A-4C6D-867E-260323699843}" destId="{5F821C46-AFC2-4420-A2E6-C530E095240C}" srcOrd="0" destOrd="0" presId="urn:microsoft.com/office/officeart/2005/8/layout/vList2"/>
    <dgm:cxn modelId="{B73CF070-13CB-4C6B-9656-32CC522B038A}" type="presParOf" srcId="{94164750-254A-4C6D-867E-260323699843}" destId="{0ADEE953-6F56-4171-87C6-5F2D40361F6B}" srcOrd="1" destOrd="0" presId="urn:microsoft.com/office/officeart/2005/8/layout/vList2"/>
    <dgm:cxn modelId="{811D9617-0902-415D-B2D4-C8B54767B0A8}" type="presParOf" srcId="{94164750-254A-4C6D-867E-260323699843}" destId="{1E213C93-4188-4222-9788-67A7CB869217}" srcOrd="2" destOrd="0" presId="urn:microsoft.com/office/officeart/2005/8/layout/vList2"/>
    <dgm:cxn modelId="{AA76E4FA-F1D0-4E87-B5E3-E57C2BB979FE}" type="presParOf" srcId="{94164750-254A-4C6D-867E-260323699843}" destId="{A95A0FA4-BC3C-4C2C-A30F-6DCFB2580D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A3C3EA-BDBC-43A3-92C9-597C2802263D}" type="doc">
      <dgm:prSet loTypeId="urn:microsoft.com/office/officeart/2009/3/layout/Descending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7C3D7C-6D83-49F1-9C9A-AC13C6211B00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1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、新建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web project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DDA2F754-A707-487F-B0CB-E4E2D0C94510}" type="parTrans" cxnId="{EB056495-D48D-4DC5-A7FA-1C8627073B19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CCC267B-4C89-4A15-8223-BF91AE740C98}" type="sibTrans" cxnId="{EB056495-D48D-4DC5-A7FA-1C8627073B19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7196A43-8840-4807-834A-43A7913A0272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2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、新建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package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F5F55103-8B9C-4F76-9693-0CCBF9F33AA6}" type="parTrans" cxnId="{7A7292A9-21F8-40A7-B200-CD6C07313BBE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8B6F1398-A124-4AF5-B66F-D9FCB10A5E8C}" type="sibTrans" cxnId="{7A7292A9-21F8-40A7-B200-CD6C07313BBE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8A84EB6-57E9-4AB5-B2BB-AD6AEB19B6AC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3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、新建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Servlet</a:t>
          </a:r>
        </a:p>
        <a:p>
          <a:pPr rtl="0"/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写入代码</a:t>
          </a:r>
          <a:r>
            <a:rPr lang="en-US" altLang="zh-CN" sz="2400" b="1" dirty="0" smtClean="0">
              <a:solidFill>
                <a:srgbClr val="003300"/>
              </a:solidFill>
              <a:latin typeface="+mn-ea"/>
              <a:ea typeface="+mn-ea"/>
            </a:rPr>
            <a:t>(</a:t>
          </a:r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新建一个类，继承</a:t>
          </a:r>
          <a:r>
            <a:rPr lang="en-US" altLang="zh-CN" sz="2400" b="1" dirty="0" err="1" smtClean="0">
              <a:solidFill>
                <a:srgbClr val="003300"/>
              </a:solidFill>
              <a:latin typeface="+mn-ea"/>
              <a:ea typeface="+mn-ea"/>
            </a:rPr>
            <a:t>HttpServlet</a:t>
          </a:r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类</a:t>
          </a:r>
          <a:r>
            <a:rPr lang="en-US" altLang="zh-CN" sz="2400" b="1" dirty="0" smtClean="0">
              <a:solidFill>
                <a:srgbClr val="003300"/>
              </a:solidFill>
              <a:latin typeface="+mn-ea"/>
              <a:ea typeface="+mn-ea"/>
            </a:rPr>
            <a:t>)</a:t>
          </a:r>
          <a:endParaRPr lang="zh-CN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4481565E-7E76-4BCF-903E-761FE8CC7DB6}" type="parTrans" cxnId="{CA85F192-4AA6-4906-8238-CE671DAF0CB6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C8B081F8-696D-4D02-852C-D190A4518118}" type="sibTrans" cxnId="{CA85F192-4AA6-4906-8238-CE671DAF0CB6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C814D059-AA16-44F0-9DC3-450AD32AE2BE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4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、打开并修改</a:t>
          </a:r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描述文件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B19235BB-08CA-4A21-A02D-6A6B3F599EC1}" type="parTrans" cxnId="{D03345C5-30C5-4FEA-AA8C-9AC9CD08C934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AA35DE08-D46D-48EE-8546-8A4BFA9BDBFE}" type="sibTrans" cxnId="{D03345C5-30C5-4FEA-AA8C-9AC9CD08C934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3E7E895E-C33E-432D-A870-C4373527E42C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5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、发布后本机运行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14672011-B480-46FD-A51D-6A292AC70212}" type="parTrans" cxnId="{6FB00CC0-E174-4A7F-803E-27E93142C0F5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996803C-1324-4C13-AF45-2F51BBF5AEFF}" type="sibTrans" cxnId="{6FB00CC0-E174-4A7F-803E-27E93142C0F5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8B9451F0-58F6-4C80-AF94-BF1D56FCE832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6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、查看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IP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，远程访问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29819336-7458-4726-9E0F-DEFE949B7758}" type="parTrans" cxnId="{B20F67D3-CAA7-475B-8702-AFEDF98649FA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0E8E6AF-78C1-4682-AEE5-7A722644E085}" type="sibTrans" cxnId="{B20F67D3-CAA7-475B-8702-AFEDF98649FA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5A28265F-8784-4644-8487-8DB4C7A735B9}" type="pres">
      <dgm:prSet presAssocID="{30A3C3EA-BDBC-43A3-92C9-597C2802263D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46971953-C91D-4A53-988F-94B7EDCA79C8}" type="pres">
      <dgm:prSet presAssocID="{30A3C3EA-BDBC-43A3-92C9-597C2802263D}" presName="arrowNode" presStyleLbl="node1" presStyleIdx="0" presStyleCnt="1"/>
      <dgm:spPr/>
    </dgm:pt>
    <dgm:pt modelId="{55C0CA1C-425D-4238-87DE-E6E605EF17A9}" type="pres">
      <dgm:prSet presAssocID="{DB7C3D7C-6D83-49F1-9C9A-AC13C6211B00}" presName="txNode1" presStyleLbl="revTx" presStyleIdx="0" presStyleCnt="6" custScaleX="1450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83676-D21B-40C6-ACF3-D63A45E3D1EF}" type="pres">
      <dgm:prSet presAssocID="{67196A43-8840-4807-834A-43A7913A0272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DDE04F-3484-4D7B-B834-3C1DF877D8CE}" type="pres">
      <dgm:prSet presAssocID="{8B6F1398-A124-4AF5-B66F-D9FCB10A5E8C}" presName="dotNode2" presStyleCnt="0"/>
      <dgm:spPr/>
    </dgm:pt>
    <dgm:pt modelId="{233FB34F-483B-48D6-B40E-40749E929E2E}" type="pres">
      <dgm:prSet presAssocID="{8B6F1398-A124-4AF5-B66F-D9FCB10A5E8C}" presName="dotRepeatNode" presStyleLbl="fgShp" presStyleIdx="0" presStyleCnt="4"/>
      <dgm:spPr/>
      <dgm:t>
        <a:bodyPr/>
        <a:lstStyle/>
        <a:p>
          <a:endParaRPr lang="zh-CN" altLang="en-US"/>
        </a:p>
      </dgm:t>
    </dgm:pt>
    <dgm:pt modelId="{62858A9D-7834-4D41-9B88-681E2F009CF3}" type="pres">
      <dgm:prSet presAssocID="{68A84EB6-57E9-4AB5-B2BB-AD6AEB19B6AC}" presName="txNode3" presStyleLbl="revTx" presStyleIdx="2" presStyleCnt="6" custScaleX="133246" custLinFactNeighborX="-22019" custLinFactNeighborY="140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7F6BD-AB51-43B5-B55E-586101CA51B8}" type="pres">
      <dgm:prSet presAssocID="{C8B081F8-696D-4D02-852C-D190A4518118}" presName="dotNode3" presStyleCnt="0"/>
      <dgm:spPr/>
    </dgm:pt>
    <dgm:pt modelId="{34A962FA-6AEE-4E53-AC49-11EE5F91B631}" type="pres">
      <dgm:prSet presAssocID="{C8B081F8-696D-4D02-852C-D190A4518118}" presName="dotRepeatNode" presStyleLbl="fgShp" presStyleIdx="1" presStyleCnt="4"/>
      <dgm:spPr/>
      <dgm:t>
        <a:bodyPr/>
        <a:lstStyle/>
        <a:p>
          <a:endParaRPr lang="zh-CN" altLang="en-US"/>
        </a:p>
      </dgm:t>
    </dgm:pt>
    <dgm:pt modelId="{8595A42B-BA74-4655-A7CC-8ECF59A8585C}" type="pres">
      <dgm:prSet presAssocID="{C814D059-AA16-44F0-9DC3-450AD32AE2BE}" presName="txNode4" presStyleLbl="revTx" presStyleIdx="3" presStyleCnt="6" custScaleX="156674" custLinFactNeighborX="23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1555E4-F851-4A6D-A2E2-70B678FA562A}" type="pres">
      <dgm:prSet presAssocID="{AA35DE08-D46D-48EE-8546-8A4BFA9BDBFE}" presName="dotNode4" presStyleCnt="0"/>
      <dgm:spPr/>
    </dgm:pt>
    <dgm:pt modelId="{819BC319-5EE8-4249-B593-3FEE3F0E0639}" type="pres">
      <dgm:prSet presAssocID="{AA35DE08-D46D-48EE-8546-8A4BFA9BDBFE}" presName="dotRepeatNode" presStyleLbl="fgShp" presStyleIdx="2" presStyleCnt="4"/>
      <dgm:spPr/>
      <dgm:t>
        <a:bodyPr/>
        <a:lstStyle/>
        <a:p>
          <a:endParaRPr lang="zh-CN" altLang="en-US"/>
        </a:p>
      </dgm:t>
    </dgm:pt>
    <dgm:pt modelId="{67A12BB6-2B87-4ECF-82E4-7473A1C18106}" type="pres">
      <dgm:prSet presAssocID="{3E7E895E-C33E-432D-A870-C4373527E42C}" presName="txNode5" presStyleLbl="revTx" presStyleIdx="4" presStyleCnt="6" custLinFactNeighborY="1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30C480-A08F-4804-8F8C-397E9EF6C4B8}" type="pres">
      <dgm:prSet presAssocID="{1996803C-1324-4C13-AF45-2F51BBF5AEFF}" presName="dotNode5" presStyleCnt="0"/>
      <dgm:spPr/>
    </dgm:pt>
    <dgm:pt modelId="{A1B41707-E676-41A3-AFF6-0D74617CC274}" type="pres">
      <dgm:prSet presAssocID="{1996803C-1324-4C13-AF45-2F51BBF5AEFF}" presName="dotRepeatNode" presStyleLbl="fgShp" presStyleIdx="3" presStyleCnt="4"/>
      <dgm:spPr/>
      <dgm:t>
        <a:bodyPr/>
        <a:lstStyle/>
        <a:p>
          <a:endParaRPr lang="zh-CN" altLang="en-US"/>
        </a:p>
      </dgm:t>
    </dgm:pt>
    <dgm:pt modelId="{0DF21CF3-2E34-47AF-BFD6-BCCEF4974FE7}" type="pres">
      <dgm:prSet presAssocID="{8B9451F0-58F6-4C80-AF94-BF1D56FCE832}" presName="txNode6" presStyleLbl="revTx" presStyleIdx="5" presStyleCnt="6" custScaleX="140901" custScaleY="60671" custLinFactNeighborX="2201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AC5971-4EB5-4716-A7CF-9491C72C7877}" type="presOf" srcId="{C814D059-AA16-44F0-9DC3-450AD32AE2BE}" destId="{8595A42B-BA74-4655-A7CC-8ECF59A8585C}" srcOrd="0" destOrd="0" presId="urn:microsoft.com/office/officeart/2009/3/layout/DescendingProcess"/>
    <dgm:cxn modelId="{B20F67D3-CAA7-475B-8702-AFEDF98649FA}" srcId="{30A3C3EA-BDBC-43A3-92C9-597C2802263D}" destId="{8B9451F0-58F6-4C80-AF94-BF1D56FCE832}" srcOrd="5" destOrd="0" parTransId="{29819336-7458-4726-9E0F-DEFE949B7758}" sibTransId="{60E8E6AF-78C1-4682-AEE5-7A722644E085}"/>
    <dgm:cxn modelId="{EB056495-D48D-4DC5-A7FA-1C8627073B19}" srcId="{30A3C3EA-BDBC-43A3-92C9-597C2802263D}" destId="{DB7C3D7C-6D83-49F1-9C9A-AC13C6211B00}" srcOrd="0" destOrd="0" parTransId="{DDA2F754-A707-487F-B0CB-E4E2D0C94510}" sibTransId="{6CCC267B-4C89-4A15-8223-BF91AE740C98}"/>
    <dgm:cxn modelId="{493B26BF-0286-4899-9A08-FD4E617840CE}" type="presOf" srcId="{1996803C-1324-4C13-AF45-2F51BBF5AEFF}" destId="{A1B41707-E676-41A3-AFF6-0D74617CC274}" srcOrd="0" destOrd="0" presId="urn:microsoft.com/office/officeart/2009/3/layout/DescendingProcess"/>
    <dgm:cxn modelId="{ABBAD50C-3C36-448D-B101-ECDCA17394EF}" type="presOf" srcId="{68A84EB6-57E9-4AB5-B2BB-AD6AEB19B6AC}" destId="{62858A9D-7834-4D41-9B88-681E2F009CF3}" srcOrd="0" destOrd="0" presId="urn:microsoft.com/office/officeart/2009/3/layout/DescendingProcess"/>
    <dgm:cxn modelId="{F6119DFC-95B3-4520-95B1-8BB8796331F4}" type="presOf" srcId="{AA35DE08-D46D-48EE-8546-8A4BFA9BDBFE}" destId="{819BC319-5EE8-4249-B593-3FEE3F0E0639}" srcOrd="0" destOrd="0" presId="urn:microsoft.com/office/officeart/2009/3/layout/DescendingProcess"/>
    <dgm:cxn modelId="{9CD019BC-8C66-4998-9D6E-23A09BA73B2E}" type="presOf" srcId="{8B6F1398-A124-4AF5-B66F-D9FCB10A5E8C}" destId="{233FB34F-483B-48D6-B40E-40749E929E2E}" srcOrd="0" destOrd="0" presId="urn:microsoft.com/office/officeart/2009/3/layout/DescendingProcess"/>
    <dgm:cxn modelId="{A1201168-DCC1-4F6E-97D1-608FBFC3937F}" type="presOf" srcId="{67196A43-8840-4807-834A-43A7913A0272}" destId="{26883676-D21B-40C6-ACF3-D63A45E3D1EF}" srcOrd="0" destOrd="0" presId="urn:microsoft.com/office/officeart/2009/3/layout/DescendingProcess"/>
    <dgm:cxn modelId="{BA502E16-733A-474C-B21B-3FFAB02891AA}" type="presOf" srcId="{DB7C3D7C-6D83-49F1-9C9A-AC13C6211B00}" destId="{55C0CA1C-425D-4238-87DE-E6E605EF17A9}" srcOrd="0" destOrd="0" presId="urn:microsoft.com/office/officeart/2009/3/layout/DescendingProcess"/>
    <dgm:cxn modelId="{7A7292A9-21F8-40A7-B200-CD6C07313BBE}" srcId="{30A3C3EA-BDBC-43A3-92C9-597C2802263D}" destId="{67196A43-8840-4807-834A-43A7913A0272}" srcOrd="1" destOrd="0" parTransId="{F5F55103-8B9C-4F76-9693-0CCBF9F33AA6}" sibTransId="{8B6F1398-A124-4AF5-B66F-D9FCB10A5E8C}"/>
    <dgm:cxn modelId="{CA85F192-4AA6-4906-8238-CE671DAF0CB6}" srcId="{30A3C3EA-BDBC-43A3-92C9-597C2802263D}" destId="{68A84EB6-57E9-4AB5-B2BB-AD6AEB19B6AC}" srcOrd="2" destOrd="0" parTransId="{4481565E-7E76-4BCF-903E-761FE8CC7DB6}" sibTransId="{C8B081F8-696D-4D02-852C-D190A4518118}"/>
    <dgm:cxn modelId="{6FB00CC0-E174-4A7F-803E-27E93142C0F5}" srcId="{30A3C3EA-BDBC-43A3-92C9-597C2802263D}" destId="{3E7E895E-C33E-432D-A870-C4373527E42C}" srcOrd="4" destOrd="0" parTransId="{14672011-B480-46FD-A51D-6A292AC70212}" sibTransId="{1996803C-1324-4C13-AF45-2F51BBF5AEFF}"/>
    <dgm:cxn modelId="{FFB54B14-8DFC-44B0-9AEB-0FB60DECF472}" type="presOf" srcId="{3E7E895E-C33E-432D-A870-C4373527E42C}" destId="{67A12BB6-2B87-4ECF-82E4-7473A1C18106}" srcOrd="0" destOrd="0" presId="urn:microsoft.com/office/officeart/2009/3/layout/DescendingProcess"/>
    <dgm:cxn modelId="{A7204A1B-9F4E-48D9-918D-8A8AB57BF5F1}" type="presOf" srcId="{C8B081F8-696D-4D02-852C-D190A4518118}" destId="{34A962FA-6AEE-4E53-AC49-11EE5F91B631}" srcOrd="0" destOrd="0" presId="urn:microsoft.com/office/officeart/2009/3/layout/DescendingProcess"/>
    <dgm:cxn modelId="{C7F505EF-FABA-4F8A-8A0C-38523AE86311}" type="presOf" srcId="{8B9451F0-58F6-4C80-AF94-BF1D56FCE832}" destId="{0DF21CF3-2E34-47AF-BFD6-BCCEF4974FE7}" srcOrd="0" destOrd="0" presId="urn:microsoft.com/office/officeart/2009/3/layout/DescendingProcess"/>
    <dgm:cxn modelId="{E5841203-E4A7-4E50-9DE4-2F456637FB9E}" type="presOf" srcId="{30A3C3EA-BDBC-43A3-92C9-597C2802263D}" destId="{5A28265F-8784-4644-8487-8DB4C7A735B9}" srcOrd="0" destOrd="0" presId="urn:microsoft.com/office/officeart/2009/3/layout/DescendingProcess"/>
    <dgm:cxn modelId="{D03345C5-30C5-4FEA-AA8C-9AC9CD08C934}" srcId="{30A3C3EA-BDBC-43A3-92C9-597C2802263D}" destId="{C814D059-AA16-44F0-9DC3-450AD32AE2BE}" srcOrd="3" destOrd="0" parTransId="{B19235BB-08CA-4A21-A02D-6A6B3F599EC1}" sibTransId="{AA35DE08-D46D-48EE-8546-8A4BFA9BDBFE}"/>
    <dgm:cxn modelId="{2A617D65-9A68-4458-84EA-342BDADD5062}" type="presParOf" srcId="{5A28265F-8784-4644-8487-8DB4C7A735B9}" destId="{46971953-C91D-4A53-988F-94B7EDCA79C8}" srcOrd="0" destOrd="0" presId="urn:microsoft.com/office/officeart/2009/3/layout/DescendingProcess"/>
    <dgm:cxn modelId="{0EA82C90-751B-45AE-82DE-E25DF9895D85}" type="presParOf" srcId="{5A28265F-8784-4644-8487-8DB4C7A735B9}" destId="{55C0CA1C-425D-4238-87DE-E6E605EF17A9}" srcOrd="1" destOrd="0" presId="urn:microsoft.com/office/officeart/2009/3/layout/DescendingProcess"/>
    <dgm:cxn modelId="{A0E6F10E-EEAD-42EE-BDE0-8A807F068C25}" type="presParOf" srcId="{5A28265F-8784-4644-8487-8DB4C7A735B9}" destId="{26883676-D21B-40C6-ACF3-D63A45E3D1EF}" srcOrd="2" destOrd="0" presId="urn:microsoft.com/office/officeart/2009/3/layout/DescendingProcess"/>
    <dgm:cxn modelId="{810A7E41-B7CA-40B4-9BA1-F5802A7E89CC}" type="presParOf" srcId="{5A28265F-8784-4644-8487-8DB4C7A735B9}" destId="{9DDDE04F-3484-4D7B-B834-3C1DF877D8CE}" srcOrd="3" destOrd="0" presId="urn:microsoft.com/office/officeart/2009/3/layout/DescendingProcess"/>
    <dgm:cxn modelId="{FA881EC3-3E78-49D7-8F98-FD7AC85A298A}" type="presParOf" srcId="{9DDDE04F-3484-4D7B-B834-3C1DF877D8CE}" destId="{233FB34F-483B-48D6-B40E-40749E929E2E}" srcOrd="0" destOrd="0" presId="urn:microsoft.com/office/officeart/2009/3/layout/DescendingProcess"/>
    <dgm:cxn modelId="{6BEC1CA6-4228-4C3A-B65B-F7506702D151}" type="presParOf" srcId="{5A28265F-8784-4644-8487-8DB4C7A735B9}" destId="{62858A9D-7834-4D41-9B88-681E2F009CF3}" srcOrd="4" destOrd="0" presId="urn:microsoft.com/office/officeart/2009/3/layout/DescendingProcess"/>
    <dgm:cxn modelId="{826EFA7D-656D-4949-ABDF-BFC71D465520}" type="presParOf" srcId="{5A28265F-8784-4644-8487-8DB4C7A735B9}" destId="{1937F6BD-AB51-43B5-B55E-586101CA51B8}" srcOrd="5" destOrd="0" presId="urn:microsoft.com/office/officeart/2009/3/layout/DescendingProcess"/>
    <dgm:cxn modelId="{2CE236CD-A52A-493C-AFE2-654EEF2D1A81}" type="presParOf" srcId="{1937F6BD-AB51-43B5-B55E-586101CA51B8}" destId="{34A962FA-6AEE-4E53-AC49-11EE5F91B631}" srcOrd="0" destOrd="0" presId="urn:microsoft.com/office/officeart/2009/3/layout/DescendingProcess"/>
    <dgm:cxn modelId="{E6F31892-BAA4-4DD7-8402-744DEF605F39}" type="presParOf" srcId="{5A28265F-8784-4644-8487-8DB4C7A735B9}" destId="{8595A42B-BA74-4655-A7CC-8ECF59A8585C}" srcOrd="6" destOrd="0" presId="urn:microsoft.com/office/officeart/2009/3/layout/DescendingProcess"/>
    <dgm:cxn modelId="{1905FAD3-5F54-4E9B-8D2E-8AE4DE6C57FE}" type="presParOf" srcId="{5A28265F-8784-4644-8487-8DB4C7A735B9}" destId="{551555E4-F851-4A6D-A2E2-70B678FA562A}" srcOrd="7" destOrd="0" presId="urn:microsoft.com/office/officeart/2009/3/layout/DescendingProcess"/>
    <dgm:cxn modelId="{29732E9C-2D34-43CE-BE2E-D1020FB0710E}" type="presParOf" srcId="{551555E4-F851-4A6D-A2E2-70B678FA562A}" destId="{819BC319-5EE8-4249-B593-3FEE3F0E0639}" srcOrd="0" destOrd="0" presId="urn:microsoft.com/office/officeart/2009/3/layout/DescendingProcess"/>
    <dgm:cxn modelId="{EF945BEB-28DC-41A0-AE45-9AD9DC8F3958}" type="presParOf" srcId="{5A28265F-8784-4644-8487-8DB4C7A735B9}" destId="{67A12BB6-2B87-4ECF-82E4-7473A1C18106}" srcOrd="8" destOrd="0" presId="urn:microsoft.com/office/officeart/2009/3/layout/DescendingProcess"/>
    <dgm:cxn modelId="{2061BA9A-4F7C-4052-B301-8F8878B979FB}" type="presParOf" srcId="{5A28265F-8784-4644-8487-8DB4C7A735B9}" destId="{A430C480-A08F-4804-8F8C-397E9EF6C4B8}" srcOrd="9" destOrd="0" presId="urn:microsoft.com/office/officeart/2009/3/layout/DescendingProcess"/>
    <dgm:cxn modelId="{B9E16F4A-0F00-4A57-92A3-EE737C61E899}" type="presParOf" srcId="{A430C480-A08F-4804-8F8C-397E9EF6C4B8}" destId="{A1B41707-E676-41A3-AFF6-0D74617CC274}" srcOrd="0" destOrd="0" presId="urn:microsoft.com/office/officeart/2009/3/layout/DescendingProcess"/>
    <dgm:cxn modelId="{CB3BA212-671D-4B7D-933A-D0C484366E12}" type="presParOf" srcId="{5A28265F-8784-4644-8487-8DB4C7A735B9}" destId="{0DF21CF3-2E34-47AF-BFD6-BCCEF4974FE7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A4E959-13BA-4631-8DB9-5CB8F434277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438C57-1741-4779-AEB4-D1492A6E835C}">
      <dgm:prSet custT="1"/>
      <dgm:spPr/>
      <dgm:t>
        <a:bodyPr/>
        <a:lstStyle/>
        <a:p>
          <a:pPr algn="just" rtl="0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en-US" sz="2400" b="1" dirty="0" smtClean="0">
              <a:latin typeface="+mn-ea"/>
              <a:ea typeface="+mn-ea"/>
            </a:rPr>
            <a:t>XML(</a:t>
          </a:r>
          <a:r>
            <a:rPr lang="en-US" altLang="zh-CN" sz="2400" b="1" dirty="0" err="1" smtClean="0">
              <a:latin typeface="+mn-ea"/>
              <a:ea typeface="+mn-ea"/>
            </a:rPr>
            <a:t>ExtensibleMarkupLanguage</a:t>
          </a:r>
          <a:r>
            <a:rPr lang="zh-CN" sz="2400" b="1" dirty="0" smtClean="0">
              <a:latin typeface="+mn-ea"/>
              <a:ea typeface="+mn-ea"/>
            </a:rPr>
            <a:t>可扩展标记语言</a:t>
          </a:r>
          <a:r>
            <a:rPr lang="en-US" altLang="zh-CN" sz="2400" b="1" dirty="0" smtClean="0">
              <a:latin typeface="+mn-ea"/>
              <a:ea typeface="+mn-ea"/>
            </a:rPr>
            <a:t>)</a:t>
          </a:r>
          <a:r>
            <a:rPr lang="zh-CN" sz="2400" b="1" dirty="0" smtClean="0">
              <a:latin typeface="+mn-ea"/>
              <a:ea typeface="+mn-ea"/>
            </a:rPr>
            <a:t>是一种类似</a:t>
          </a:r>
          <a:r>
            <a:rPr lang="en-US" sz="2400" b="1" dirty="0" smtClean="0">
              <a:latin typeface="+mn-ea"/>
              <a:ea typeface="+mn-ea"/>
            </a:rPr>
            <a:t>HTML</a:t>
          </a:r>
          <a:r>
            <a:rPr lang="zh-CN" sz="2400" b="1" dirty="0" smtClean="0">
              <a:latin typeface="+mn-ea"/>
              <a:ea typeface="+mn-ea"/>
            </a:rPr>
            <a:t>的标记语言。</a:t>
          </a:r>
          <a:r>
            <a:rPr lang="en-US" altLang="zh-CN" sz="2400" b="1" i="0" dirty="0" smtClean="0">
              <a:solidFill>
                <a:srgbClr val="FF0000"/>
              </a:solidFill>
            </a:rPr>
            <a:t>xml</a:t>
          </a:r>
          <a:r>
            <a:rPr lang="zh-CN" altLang="en-US" sz="2400" b="1" i="0" dirty="0" smtClean="0">
              <a:solidFill>
                <a:srgbClr val="FF0000"/>
              </a:solidFill>
            </a:rPr>
            <a:t>本身是一种格式规范，是一种包含了数据以及数据说明的文本格式规范。 </a:t>
          </a:r>
          <a:endParaRPr lang="zh-CN" sz="2400" b="1" dirty="0">
            <a:solidFill>
              <a:srgbClr val="FF0000"/>
            </a:solidFill>
            <a:latin typeface="+mn-ea"/>
            <a:ea typeface="+mn-ea"/>
          </a:endParaRPr>
        </a:p>
      </dgm:t>
    </dgm:pt>
    <dgm:pt modelId="{EC25D834-5FFA-48EE-AAE3-2B5A65545358}" type="parTrans" cxnId="{3062A23E-6C63-48C3-B609-AF7701F6A7C1}">
      <dgm:prSet/>
      <dgm:spPr/>
      <dgm:t>
        <a:bodyPr/>
        <a:lstStyle/>
        <a:p>
          <a:pPr algn="just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endParaRPr lang="zh-CN" altLang="en-US" sz="2400" b="1">
            <a:latin typeface="+mn-ea"/>
            <a:ea typeface="+mn-ea"/>
          </a:endParaRPr>
        </a:p>
      </dgm:t>
    </dgm:pt>
    <dgm:pt modelId="{3576021F-9B70-43FD-B46C-4DC763B31F33}" type="sibTrans" cxnId="{3062A23E-6C63-48C3-B609-AF7701F6A7C1}">
      <dgm:prSet/>
      <dgm:spPr/>
      <dgm:t>
        <a:bodyPr/>
        <a:lstStyle/>
        <a:p>
          <a:pPr algn="just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endParaRPr lang="zh-CN" altLang="en-US" sz="2400" b="1">
            <a:latin typeface="+mn-ea"/>
            <a:ea typeface="+mn-ea"/>
          </a:endParaRPr>
        </a:p>
      </dgm:t>
    </dgm:pt>
    <dgm:pt modelId="{DC5D3CCF-A2EA-40D7-ADF9-B56AF31BC03E}">
      <dgm:prSet custT="1"/>
      <dgm:spPr/>
      <dgm:t>
        <a:bodyPr/>
        <a:lstStyle/>
        <a:p>
          <a:pPr algn="just" rtl="0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en-US" altLang="zh-CN" sz="2400" b="0" i="0" dirty="0" smtClean="0"/>
            <a:t>   </a:t>
          </a:r>
          <a:r>
            <a:rPr lang="en-US" altLang="zh-CN" sz="2400" b="1" dirty="0" smtClean="0">
              <a:latin typeface="+mn-ea"/>
              <a:ea typeface="+mn-ea"/>
            </a:rPr>
            <a:t>xml</a:t>
          </a:r>
          <a:r>
            <a:rPr lang="zh-CN" altLang="en-US" sz="2400" b="1" dirty="0" smtClean="0">
              <a:latin typeface="+mn-ea"/>
              <a:ea typeface="+mn-ea"/>
            </a:rPr>
            <a:t>可用于存储，传输，交换数据，因为只描述</a:t>
          </a:r>
          <a:r>
            <a:rPr lang="en-US" altLang="zh-CN" sz="2400" b="1" dirty="0" smtClean="0">
              <a:latin typeface="+mn-ea"/>
              <a:ea typeface="+mn-ea"/>
            </a:rPr>
            <a:t>/</a:t>
          </a:r>
          <a:r>
            <a:rPr lang="zh-CN" altLang="en-US" sz="2400" b="1" dirty="0" smtClean="0">
              <a:latin typeface="+mn-ea"/>
              <a:ea typeface="+mn-ea"/>
            </a:rPr>
            <a:t>关心数据的结构，可以做到平台无关，实现跨平台。</a:t>
          </a:r>
          <a:endParaRPr lang="zh-CN" sz="2400" b="1" dirty="0">
            <a:latin typeface="+mn-ea"/>
            <a:ea typeface="+mn-ea"/>
          </a:endParaRPr>
        </a:p>
      </dgm:t>
    </dgm:pt>
    <dgm:pt modelId="{5EB785F2-1E63-4860-9146-364D40E5B949}" type="parTrans" cxnId="{E2A826C8-79A4-4A79-A32C-5F2F8D853D33}">
      <dgm:prSet/>
      <dgm:spPr/>
      <dgm:t>
        <a:bodyPr/>
        <a:lstStyle/>
        <a:p>
          <a:pPr algn="just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endParaRPr lang="zh-CN" altLang="en-US" sz="2400" b="1">
            <a:latin typeface="+mn-ea"/>
            <a:ea typeface="+mn-ea"/>
          </a:endParaRPr>
        </a:p>
      </dgm:t>
    </dgm:pt>
    <dgm:pt modelId="{A6DE094C-6426-4B14-8337-C719515B22C6}" type="sibTrans" cxnId="{E2A826C8-79A4-4A79-A32C-5F2F8D853D33}">
      <dgm:prSet/>
      <dgm:spPr/>
      <dgm:t>
        <a:bodyPr/>
        <a:lstStyle/>
        <a:p>
          <a:pPr algn="just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endParaRPr lang="zh-CN" altLang="en-US" sz="2400" b="1">
            <a:latin typeface="+mn-ea"/>
            <a:ea typeface="+mn-ea"/>
          </a:endParaRPr>
        </a:p>
      </dgm:t>
    </dgm:pt>
    <dgm:pt modelId="{CED065F0-F6AA-410D-9E49-A4C6B63E64AA}">
      <dgm:prSet custT="1"/>
      <dgm:spPr/>
      <dgm:t>
        <a:bodyPr/>
        <a:lstStyle/>
        <a:p>
          <a:pPr algn="just" rtl="0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en-US" sz="2400" b="1" dirty="0" smtClean="0">
              <a:latin typeface="+mn-ea"/>
              <a:ea typeface="+mn-ea"/>
            </a:rPr>
            <a:t>XML</a:t>
          </a:r>
          <a:r>
            <a:rPr lang="zh-CN" sz="2400" b="1" dirty="0" smtClean="0">
              <a:latin typeface="+mn-ea"/>
              <a:ea typeface="+mn-ea"/>
            </a:rPr>
            <a:t>被设计为具有自我描述性，标签没有被预定义，用户需要自行定义标签。 </a:t>
          </a:r>
          <a:endParaRPr lang="zh-CN" sz="2400" b="1" dirty="0">
            <a:latin typeface="+mn-ea"/>
            <a:ea typeface="+mn-ea"/>
          </a:endParaRPr>
        </a:p>
      </dgm:t>
    </dgm:pt>
    <dgm:pt modelId="{74274ACE-2DEB-4D3A-B4E4-832C60AADDA3}" type="parTrans" cxnId="{6D287030-5122-4003-BB0C-61E471A5118E}">
      <dgm:prSet/>
      <dgm:spPr/>
      <dgm:t>
        <a:bodyPr/>
        <a:lstStyle/>
        <a:p>
          <a:pPr algn="just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endParaRPr lang="zh-CN" altLang="en-US" sz="2400" b="1">
            <a:latin typeface="+mn-ea"/>
            <a:ea typeface="+mn-ea"/>
          </a:endParaRPr>
        </a:p>
      </dgm:t>
    </dgm:pt>
    <dgm:pt modelId="{F8DA5F90-533C-4607-BF97-4870BBFC453A}" type="sibTrans" cxnId="{6D287030-5122-4003-BB0C-61E471A5118E}">
      <dgm:prSet/>
      <dgm:spPr/>
      <dgm:t>
        <a:bodyPr/>
        <a:lstStyle/>
        <a:p>
          <a:pPr algn="just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endParaRPr lang="zh-CN" altLang="en-US" sz="2400" b="1">
            <a:latin typeface="+mn-ea"/>
            <a:ea typeface="+mn-ea"/>
          </a:endParaRPr>
        </a:p>
      </dgm:t>
    </dgm:pt>
    <dgm:pt modelId="{1A87C1B4-E9B3-49A9-9122-4939A6D09407}" type="pres">
      <dgm:prSet presAssocID="{34A4E959-13BA-4631-8DB9-5CB8F43427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56A4CF-AFCC-4E48-A28F-469D32ED4731}" type="pres">
      <dgm:prSet presAssocID="{D9438C57-1741-4779-AEB4-D1492A6E835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D7DE4-ECFB-4260-973A-FCD56E148F20}" type="pres">
      <dgm:prSet presAssocID="{3576021F-9B70-43FD-B46C-4DC763B31F33}" presName="spacer" presStyleCnt="0"/>
      <dgm:spPr/>
      <dgm:t>
        <a:bodyPr/>
        <a:lstStyle/>
        <a:p>
          <a:endParaRPr lang="zh-CN" altLang="en-US"/>
        </a:p>
      </dgm:t>
    </dgm:pt>
    <dgm:pt modelId="{B07CA8B1-C26F-4EB5-8051-F564E827D39B}" type="pres">
      <dgm:prSet presAssocID="{DC5D3CCF-A2EA-40D7-ADF9-B56AF31BC03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FDA573-9318-47C1-8CB7-76126C3C4EFB}" type="pres">
      <dgm:prSet presAssocID="{A6DE094C-6426-4B14-8337-C719515B22C6}" presName="spacer" presStyleCnt="0"/>
      <dgm:spPr/>
      <dgm:t>
        <a:bodyPr/>
        <a:lstStyle/>
        <a:p>
          <a:endParaRPr lang="zh-CN" altLang="en-US"/>
        </a:p>
      </dgm:t>
    </dgm:pt>
    <dgm:pt modelId="{E74F8740-B16F-4C96-A6A0-4DE5E5654970}" type="pres">
      <dgm:prSet presAssocID="{CED065F0-F6AA-410D-9E49-A4C6B63E64A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287030-5122-4003-BB0C-61E471A5118E}" srcId="{34A4E959-13BA-4631-8DB9-5CB8F4342772}" destId="{CED065F0-F6AA-410D-9E49-A4C6B63E64AA}" srcOrd="2" destOrd="0" parTransId="{74274ACE-2DEB-4D3A-B4E4-832C60AADDA3}" sibTransId="{F8DA5F90-533C-4607-BF97-4870BBFC453A}"/>
    <dgm:cxn modelId="{E2A826C8-79A4-4A79-A32C-5F2F8D853D33}" srcId="{34A4E959-13BA-4631-8DB9-5CB8F4342772}" destId="{DC5D3CCF-A2EA-40D7-ADF9-B56AF31BC03E}" srcOrd="1" destOrd="0" parTransId="{5EB785F2-1E63-4860-9146-364D40E5B949}" sibTransId="{A6DE094C-6426-4B14-8337-C719515B22C6}"/>
    <dgm:cxn modelId="{C56A4CAF-2674-47E0-9FDB-A6AB3C1A2D09}" type="presOf" srcId="{D9438C57-1741-4779-AEB4-D1492A6E835C}" destId="{4656A4CF-AFCC-4E48-A28F-469D32ED4731}" srcOrd="0" destOrd="0" presId="urn:microsoft.com/office/officeart/2005/8/layout/vList2"/>
    <dgm:cxn modelId="{DC359DB3-A8F2-4494-98F8-0CB5D29F09F5}" type="presOf" srcId="{34A4E959-13BA-4631-8DB9-5CB8F4342772}" destId="{1A87C1B4-E9B3-49A9-9122-4939A6D09407}" srcOrd="0" destOrd="0" presId="urn:microsoft.com/office/officeart/2005/8/layout/vList2"/>
    <dgm:cxn modelId="{3062A23E-6C63-48C3-B609-AF7701F6A7C1}" srcId="{34A4E959-13BA-4631-8DB9-5CB8F4342772}" destId="{D9438C57-1741-4779-AEB4-D1492A6E835C}" srcOrd="0" destOrd="0" parTransId="{EC25D834-5FFA-48EE-AAE3-2B5A65545358}" sibTransId="{3576021F-9B70-43FD-B46C-4DC763B31F33}"/>
    <dgm:cxn modelId="{6012113C-066F-42D7-833A-3BE46D410D23}" type="presOf" srcId="{DC5D3CCF-A2EA-40D7-ADF9-B56AF31BC03E}" destId="{B07CA8B1-C26F-4EB5-8051-F564E827D39B}" srcOrd="0" destOrd="0" presId="urn:microsoft.com/office/officeart/2005/8/layout/vList2"/>
    <dgm:cxn modelId="{A2A93588-3DBC-428C-90A3-A9DF2B818B90}" type="presOf" srcId="{CED065F0-F6AA-410D-9E49-A4C6B63E64AA}" destId="{E74F8740-B16F-4C96-A6A0-4DE5E5654970}" srcOrd="0" destOrd="0" presId="urn:microsoft.com/office/officeart/2005/8/layout/vList2"/>
    <dgm:cxn modelId="{D9DD5291-9B0B-4EBC-B5DC-781C1C89C940}" type="presParOf" srcId="{1A87C1B4-E9B3-49A9-9122-4939A6D09407}" destId="{4656A4CF-AFCC-4E48-A28F-469D32ED4731}" srcOrd="0" destOrd="0" presId="urn:microsoft.com/office/officeart/2005/8/layout/vList2"/>
    <dgm:cxn modelId="{FD958AB1-5E4E-42DD-9348-4150536B7A3B}" type="presParOf" srcId="{1A87C1B4-E9B3-49A9-9122-4939A6D09407}" destId="{631D7DE4-ECFB-4260-973A-FCD56E148F20}" srcOrd="1" destOrd="0" presId="urn:microsoft.com/office/officeart/2005/8/layout/vList2"/>
    <dgm:cxn modelId="{95966F87-FA89-4D42-BF2C-BA020A1F4486}" type="presParOf" srcId="{1A87C1B4-E9B3-49A9-9122-4939A6D09407}" destId="{B07CA8B1-C26F-4EB5-8051-F564E827D39B}" srcOrd="2" destOrd="0" presId="urn:microsoft.com/office/officeart/2005/8/layout/vList2"/>
    <dgm:cxn modelId="{6A2C7A4F-A776-43C6-8755-9D14EAFC688D}" type="presParOf" srcId="{1A87C1B4-E9B3-49A9-9122-4939A6D09407}" destId="{4EFDA573-9318-47C1-8CB7-76126C3C4EFB}" srcOrd="3" destOrd="0" presId="urn:microsoft.com/office/officeart/2005/8/layout/vList2"/>
    <dgm:cxn modelId="{4F0C6214-A0A1-4CD3-965D-2787018D29C4}" type="presParOf" srcId="{1A87C1B4-E9B3-49A9-9122-4939A6D09407}" destId="{E74F8740-B16F-4C96-A6A0-4DE5E56549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EFEEF6-787E-429A-BA0D-DE9112FAFDAD}" type="doc">
      <dgm:prSet loTypeId="urn:microsoft.com/office/officeart/2005/8/layout/orgChart1" loCatId="hierarchy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9D33A15-8532-4942-B4B3-F98FDF17EF0C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XML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文档由文件头和文件体两大部分构成。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72F58057-2A7B-4ACB-8C3B-5212C8123A99}" type="parTrans" cxnId="{C8F43A9C-6C1C-42C7-B438-991BFD2881A8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D177E366-C31C-4B85-9880-67DFD9D01D9D}" type="sibTrans" cxnId="{C8F43A9C-6C1C-42C7-B438-991BFD2881A8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4DB9D6BC-5CFD-4FCD-842A-BEAD357C0B98}">
      <dgm:prSet custT="1"/>
      <dgm:spPr/>
      <dgm:t>
        <a:bodyPr/>
        <a:lstStyle/>
        <a:p>
          <a:pPr marL="72000" algn="l" rtl="0">
            <a:lnSpc>
              <a:spcPct val="100000"/>
            </a:lnSpc>
            <a:spcAft>
              <a:spcPts val="0"/>
            </a:spcAft>
          </a:pP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文件头负责向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XML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解释器传递文档信息，主要包括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XML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声明、注释和文档类型等。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C8B0D1C9-9241-41D8-9EFF-CD18453A0E64}" type="parTrans" cxnId="{12B4EAED-517A-4648-B45A-4D5B095D4E2F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36E3C82D-9139-47D4-9B8A-483B6A84E812}" type="sibTrans" cxnId="{12B4EAED-517A-4648-B45A-4D5B095D4E2F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C1BF8DC4-3120-48C1-86BF-B108E2D9BE3F}">
      <dgm:prSet custT="1"/>
      <dgm:spPr/>
      <dgm:t>
        <a:bodyPr/>
        <a:lstStyle/>
        <a:p>
          <a:pPr marL="72000" algn="l" rtl="0">
            <a:lnSpc>
              <a:spcPct val="100000"/>
            </a:lnSpc>
            <a:spcAft>
              <a:spcPts val="0"/>
            </a:spcAft>
          </a:pP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文件体是用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XML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标记描述数据</a:t>
          </a:r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，包含根元素、子元素、属性等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。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F159DCD9-BD28-41E9-8139-92DDC7D18C86}" type="parTrans" cxnId="{4AB6A85E-E690-444F-979E-780886AED76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332DBC91-D2C7-4B5D-8113-2E8C47B76118}" type="sibTrans" cxnId="{4AB6A85E-E690-444F-979E-780886AED76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59862D90-026F-458D-9C05-3600AF7E41C6}" type="pres">
      <dgm:prSet presAssocID="{9EEFEEF6-787E-429A-BA0D-DE9112FAFD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2AD40FE-51AE-44C8-8552-B9E7FFD36FF6}" type="pres">
      <dgm:prSet presAssocID="{39D33A15-8532-4942-B4B3-F98FDF17EF0C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360B3E3-815C-4ABB-885A-640BEBD48C4D}" type="pres">
      <dgm:prSet presAssocID="{39D33A15-8532-4942-B4B3-F98FDF17EF0C}" presName="rootComposite1" presStyleCnt="0"/>
      <dgm:spPr/>
      <dgm:t>
        <a:bodyPr/>
        <a:lstStyle/>
        <a:p>
          <a:endParaRPr lang="zh-CN" altLang="en-US"/>
        </a:p>
      </dgm:t>
    </dgm:pt>
    <dgm:pt modelId="{9BB85118-D238-43B6-A660-92CF70710418}" type="pres">
      <dgm:prSet presAssocID="{39D33A15-8532-4942-B4B3-F98FDF17EF0C}" presName="rootText1" presStyleLbl="node0" presStyleIdx="0" presStyleCnt="1" custScaleX="218495" custScaleY="472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A3688A-0D36-4CBB-9407-3DA2A372AC27}" type="pres">
      <dgm:prSet presAssocID="{39D33A15-8532-4942-B4B3-F98FDF17EF0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9DD4DC9-2634-4306-9386-CA42012F46E0}" type="pres">
      <dgm:prSet presAssocID="{39D33A15-8532-4942-B4B3-F98FDF17EF0C}" presName="hierChild2" presStyleCnt="0"/>
      <dgm:spPr/>
      <dgm:t>
        <a:bodyPr/>
        <a:lstStyle/>
        <a:p>
          <a:endParaRPr lang="zh-CN" altLang="en-US"/>
        </a:p>
      </dgm:t>
    </dgm:pt>
    <dgm:pt modelId="{7E9B6C15-84AC-48D9-A975-BCD1124EF161}" type="pres">
      <dgm:prSet presAssocID="{C8B0D1C9-9241-41D8-9EFF-CD18453A0E64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E193EC50-E327-426A-9CB0-DC723EE32DCE}" type="pres">
      <dgm:prSet presAssocID="{4DB9D6BC-5CFD-4FCD-842A-BEAD357C0B9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4A93254-825C-41A6-9FC6-EAAFA94654D6}" type="pres">
      <dgm:prSet presAssocID="{4DB9D6BC-5CFD-4FCD-842A-BEAD357C0B98}" presName="rootComposite" presStyleCnt="0"/>
      <dgm:spPr/>
      <dgm:t>
        <a:bodyPr/>
        <a:lstStyle/>
        <a:p>
          <a:endParaRPr lang="zh-CN" altLang="en-US"/>
        </a:p>
      </dgm:t>
    </dgm:pt>
    <dgm:pt modelId="{6C389844-D615-4555-A618-9DD23D86A78A}" type="pres">
      <dgm:prSet presAssocID="{4DB9D6BC-5CFD-4FCD-842A-BEAD357C0B98}" presName="rootText" presStyleLbl="node2" presStyleIdx="0" presStyleCnt="2" custScaleX="110706" custScaleY="1002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4D2356-9725-47BD-82B2-1F53129E93FF}" type="pres">
      <dgm:prSet presAssocID="{4DB9D6BC-5CFD-4FCD-842A-BEAD357C0B98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6FB9076E-04B0-420D-B87E-F51AD4EA21EF}" type="pres">
      <dgm:prSet presAssocID="{4DB9D6BC-5CFD-4FCD-842A-BEAD357C0B98}" presName="hierChild4" presStyleCnt="0"/>
      <dgm:spPr/>
      <dgm:t>
        <a:bodyPr/>
        <a:lstStyle/>
        <a:p>
          <a:endParaRPr lang="zh-CN" altLang="en-US"/>
        </a:p>
      </dgm:t>
    </dgm:pt>
    <dgm:pt modelId="{A7FD163C-8861-415B-9EA8-E5D7915A87A4}" type="pres">
      <dgm:prSet presAssocID="{4DB9D6BC-5CFD-4FCD-842A-BEAD357C0B98}" presName="hierChild5" presStyleCnt="0"/>
      <dgm:spPr/>
      <dgm:t>
        <a:bodyPr/>
        <a:lstStyle/>
        <a:p>
          <a:endParaRPr lang="zh-CN" altLang="en-US"/>
        </a:p>
      </dgm:t>
    </dgm:pt>
    <dgm:pt modelId="{F1CB2FB1-16F7-402A-AD99-B4772124CE75}" type="pres">
      <dgm:prSet presAssocID="{F159DCD9-BD28-41E9-8139-92DDC7D18C86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9EE128B6-7380-413D-B0BF-943F76847505}" type="pres">
      <dgm:prSet presAssocID="{C1BF8DC4-3120-48C1-86BF-B108E2D9BE3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21EBA9F-FFA3-46E8-8D89-F5EAA5FE82D1}" type="pres">
      <dgm:prSet presAssocID="{C1BF8DC4-3120-48C1-86BF-B108E2D9BE3F}" presName="rootComposite" presStyleCnt="0"/>
      <dgm:spPr/>
      <dgm:t>
        <a:bodyPr/>
        <a:lstStyle/>
        <a:p>
          <a:endParaRPr lang="zh-CN" altLang="en-US"/>
        </a:p>
      </dgm:t>
    </dgm:pt>
    <dgm:pt modelId="{B683A46F-0F97-4307-8463-6B61659663E1}" type="pres">
      <dgm:prSet presAssocID="{C1BF8DC4-3120-48C1-86BF-B108E2D9BE3F}" presName="rootText" presStyleLbl="node2" presStyleIdx="1" presStyleCnt="2" custScaleX="110706" custScaleY="1002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9E3464-5533-4954-B91B-5C2E059D4C1A}" type="pres">
      <dgm:prSet presAssocID="{C1BF8DC4-3120-48C1-86BF-B108E2D9BE3F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556EF98D-432E-46A7-9B25-38F111F50828}" type="pres">
      <dgm:prSet presAssocID="{C1BF8DC4-3120-48C1-86BF-B108E2D9BE3F}" presName="hierChild4" presStyleCnt="0"/>
      <dgm:spPr/>
      <dgm:t>
        <a:bodyPr/>
        <a:lstStyle/>
        <a:p>
          <a:endParaRPr lang="zh-CN" altLang="en-US"/>
        </a:p>
      </dgm:t>
    </dgm:pt>
    <dgm:pt modelId="{C168BF93-70F6-49E1-9A3A-1D992983D0E5}" type="pres">
      <dgm:prSet presAssocID="{C1BF8DC4-3120-48C1-86BF-B108E2D9BE3F}" presName="hierChild5" presStyleCnt="0"/>
      <dgm:spPr/>
      <dgm:t>
        <a:bodyPr/>
        <a:lstStyle/>
        <a:p>
          <a:endParaRPr lang="zh-CN" altLang="en-US"/>
        </a:p>
      </dgm:t>
    </dgm:pt>
    <dgm:pt modelId="{E3D074E0-377D-4810-B46F-67866FF293DF}" type="pres">
      <dgm:prSet presAssocID="{39D33A15-8532-4942-B4B3-F98FDF17EF0C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17CF6045-90B2-4C37-87AC-F4D01E616F13}" type="presOf" srcId="{F159DCD9-BD28-41E9-8139-92DDC7D18C86}" destId="{F1CB2FB1-16F7-402A-AD99-B4772124CE75}" srcOrd="0" destOrd="0" presId="urn:microsoft.com/office/officeart/2005/8/layout/orgChart1"/>
    <dgm:cxn modelId="{526F2626-6057-457B-A774-227C4D6FE4E2}" type="presOf" srcId="{9EEFEEF6-787E-429A-BA0D-DE9112FAFDAD}" destId="{59862D90-026F-458D-9C05-3600AF7E41C6}" srcOrd="0" destOrd="0" presId="urn:microsoft.com/office/officeart/2005/8/layout/orgChart1"/>
    <dgm:cxn modelId="{C8F43A9C-6C1C-42C7-B438-991BFD2881A8}" srcId="{9EEFEEF6-787E-429A-BA0D-DE9112FAFDAD}" destId="{39D33A15-8532-4942-B4B3-F98FDF17EF0C}" srcOrd="0" destOrd="0" parTransId="{72F58057-2A7B-4ACB-8C3B-5212C8123A99}" sibTransId="{D177E366-C31C-4B85-9880-67DFD9D01D9D}"/>
    <dgm:cxn modelId="{7FF32DE2-E332-4EE5-96F3-456BCDF4B10C}" type="presOf" srcId="{4DB9D6BC-5CFD-4FCD-842A-BEAD357C0B98}" destId="{6C389844-D615-4555-A618-9DD23D86A78A}" srcOrd="0" destOrd="0" presId="urn:microsoft.com/office/officeart/2005/8/layout/orgChart1"/>
    <dgm:cxn modelId="{962ECFAC-889C-414D-A0EE-B6E829028E43}" type="presOf" srcId="{C1BF8DC4-3120-48C1-86BF-B108E2D9BE3F}" destId="{B683A46F-0F97-4307-8463-6B61659663E1}" srcOrd="0" destOrd="0" presId="urn:microsoft.com/office/officeart/2005/8/layout/orgChart1"/>
    <dgm:cxn modelId="{6AD41770-4D34-443C-A5E0-38910E1670AD}" type="presOf" srcId="{39D33A15-8532-4942-B4B3-F98FDF17EF0C}" destId="{A2A3688A-0D36-4CBB-9407-3DA2A372AC27}" srcOrd="1" destOrd="0" presId="urn:microsoft.com/office/officeart/2005/8/layout/orgChart1"/>
    <dgm:cxn modelId="{12B4EAED-517A-4648-B45A-4D5B095D4E2F}" srcId="{39D33A15-8532-4942-B4B3-F98FDF17EF0C}" destId="{4DB9D6BC-5CFD-4FCD-842A-BEAD357C0B98}" srcOrd="0" destOrd="0" parTransId="{C8B0D1C9-9241-41D8-9EFF-CD18453A0E64}" sibTransId="{36E3C82D-9139-47D4-9B8A-483B6A84E812}"/>
    <dgm:cxn modelId="{2DBA50F4-4B42-4217-85D7-473E6063E43D}" type="presOf" srcId="{C1BF8DC4-3120-48C1-86BF-B108E2D9BE3F}" destId="{F99E3464-5533-4954-B91B-5C2E059D4C1A}" srcOrd="1" destOrd="0" presId="urn:microsoft.com/office/officeart/2005/8/layout/orgChart1"/>
    <dgm:cxn modelId="{91E83EFB-A5D6-40B3-B44C-83479275E74C}" type="presOf" srcId="{4DB9D6BC-5CFD-4FCD-842A-BEAD357C0B98}" destId="{824D2356-9725-47BD-82B2-1F53129E93FF}" srcOrd="1" destOrd="0" presId="urn:microsoft.com/office/officeart/2005/8/layout/orgChart1"/>
    <dgm:cxn modelId="{77112414-A732-4923-98B5-05B300800F4C}" type="presOf" srcId="{C8B0D1C9-9241-41D8-9EFF-CD18453A0E64}" destId="{7E9B6C15-84AC-48D9-A975-BCD1124EF161}" srcOrd="0" destOrd="0" presId="urn:microsoft.com/office/officeart/2005/8/layout/orgChart1"/>
    <dgm:cxn modelId="{C760D181-A9F0-4E5E-9C96-6ADED817EEDC}" type="presOf" srcId="{39D33A15-8532-4942-B4B3-F98FDF17EF0C}" destId="{9BB85118-D238-43B6-A660-92CF70710418}" srcOrd="0" destOrd="0" presId="urn:microsoft.com/office/officeart/2005/8/layout/orgChart1"/>
    <dgm:cxn modelId="{4AB6A85E-E690-444F-979E-780886AED761}" srcId="{39D33A15-8532-4942-B4B3-F98FDF17EF0C}" destId="{C1BF8DC4-3120-48C1-86BF-B108E2D9BE3F}" srcOrd="1" destOrd="0" parTransId="{F159DCD9-BD28-41E9-8139-92DDC7D18C86}" sibTransId="{332DBC91-D2C7-4B5D-8113-2E8C47B76118}"/>
    <dgm:cxn modelId="{ED0FFE9A-26A2-41A3-A23B-4232E0CB74AC}" type="presParOf" srcId="{59862D90-026F-458D-9C05-3600AF7E41C6}" destId="{92AD40FE-51AE-44C8-8552-B9E7FFD36FF6}" srcOrd="0" destOrd="0" presId="urn:microsoft.com/office/officeart/2005/8/layout/orgChart1"/>
    <dgm:cxn modelId="{8303DA3B-EA07-4123-913E-F0A3F5CA8B85}" type="presParOf" srcId="{92AD40FE-51AE-44C8-8552-B9E7FFD36FF6}" destId="{E360B3E3-815C-4ABB-885A-640BEBD48C4D}" srcOrd="0" destOrd="0" presId="urn:microsoft.com/office/officeart/2005/8/layout/orgChart1"/>
    <dgm:cxn modelId="{5C52E6AE-1F98-4D30-A3AA-64D4855464C8}" type="presParOf" srcId="{E360B3E3-815C-4ABB-885A-640BEBD48C4D}" destId="{9BB85118-D238-43B6-A660-92CF70710418}" srcOrd="0" destOrd="0" presId="urn:microsoft.com/office/officeart/2005/8/layout/orgChart1"/>
    <dgm:cxn modelId="{18C7313B-B8D8-45E6-BF48-BC38567E04C5}" type="presParOf" srcId="{E360B3E3-815C-4ABB-885A-640BEBD48C4D}" destId="{A2A3688A-0D36-4CBB-9407-3DA2A372AC27}" srcOrd="1" destOrd="0" presId="urn:microsoft.com/office/officeart/2005/8/layout/orgChart1"/>
    <dgm:cxn modelId="{7A28F676-2FFF-4F78-9BD4-74B9BB66D03C}" type="presParOf" srcId="{92AD40FE-51AE-44C8-8552-B9E7FFD36FF6}" destId="{09DD4DC9-2634-4306-9386-CA42012F46E0}" srcOrd="1" destOrd="0" presId="urn:microsoft.com/office/officeart/2005/8/layout/orgChart1"/>
    <dgm:cxn modelId="{3EA29719-46EB-4599-93A2-403C57D99DD3}" type="presParOf" srcId="{09DD4DC9-2634-4306-9386-CA42012F46E0}" destId="{7E9B6C15-84AC-48D9-A975-BCD1124EF161}" srcOrd="0" destOrd="0" presId="urn:microsoft.com/office/officeart/2005/8/layout/orgChart1"/>
    <dgm:cxn modelId="{FFDE4A24-5E62-4562-A5A5-8E61C3658B65}" type="presParOf" srcId="{09DD4DC9-2634-4306-9386-CA42012F46E0}" destId="{E193EC50-E327-426A-9CB0-DC723EE32DCE}" srcOrd="1" destOrd="0" presId="urn:microsoft.com/office/officeart/2005/8/layout/orgChart1"/>
    <dgm:cxn modelId="{D59B8553-498A-48DB-8072-171B5663CF0C}" type="presParOf" srcId="{E193EC50-E327-426A-9CB0-DC723EE32DCE}" destId="{84A93254-825C-41A6-9FC6-EAAFA94654D6}" srcOrd="0" destOrd="0" presId="urn:microsoft.com/office/officeart/2005/8/layout/orgChart1"/>
    <dgm:cxn modelId="{54F39A09-0606-457E-9FA7-F8FB007E1606}" type="presParOf" srcId="{84A93254-825C-41A6-9FC6-EAAFA94654D6}" destId="{6C389844-D615-4555-A618-9DD23D86A78A}" srcOrd="0" destOrd="0" presId="urn:microsoft.com/office/officeart/2005/8/layout/orgChart1"/>
    <dgm:cxn modelId="{ABC8369F-4FDF-4DF5-B728-47D4D933B5D4}" type="presParOf" srcId="{84A93254-825C-41A6-9FC6-EAAFA94654D6}" destId="{824D2356-9725-47BD-82B2-1F53129E93FF}" srcOrd="1" destOrd="0" presId="urn:microsoft.com/office/officeart/2005/8/layout/orgChart1"/>
    <dgm:cxn modelId="{D322E56E-A4C2-45F8-AD43-1109E4B2450E}" type="presParOf" srcId="{E193EC50-E327-426A-9CB0-DC723EE32DCE}" destId="{6FB9076E-04B0-420D-B87E-F51AD4EA21EF}" srcOrd="1" destOrd="0" presId="urn:microsoft.com/office/officeart/2005/8/layout/orgChart1"/>
    <dgm:cxn modelId="{055D5620-9E89-450D-8523-CCE412B7B7A9}" type="presParOf" srcId="{E193EC50-E327-426A-9CB0-DC723EE32DCE}" destId="{A7FD163C-8861-415B-9EA8-E5D7915A87A4}" srcOrd="2" destOrd="0" presId="urn:microsoft.com/office/officeart/2005/8/layout/orgChart1"/>
    <dgm:cxn modelId="{912DE59F-7EF3-4038-9CB2-A01377065F90}" type="presParOf" srcId="{09DD4DC9-2634-4306-9386-CA42012F46E0}" destId="{F1CB2FB1-16F7-402A-AD99-B4772124CE75}" srcOrd="2" destOrd="0" presId="urn:microsoft.com/office/officeart/2005/8/layout/orgChart1"/>
    <dgm:cxn modelId="{46C1F5A5-41DA-48E0-B454-59BC138867E5}" type="presParOf" srcId="{09DD4DC9-2634-4306-9386-CA42012F46E0}" destId="{9EE128B6-7380-413D-B0BF-943F76847505}" srcOrd="3" destOrd="0" presId="urn:microsoft.com/office/officeart/2005/8/layout/orgChart1"/>
    <dgm:cxn modelId="{1588E3FA-AA57-40F4-AE6A-0C5DCD509FDA}" type="presParOf" srcId="{9EE128B6-7380-413D-B0BF-943F76847505}" destId="{021EBA9F-FFA3-46E8-8D89-F5EAA5FE82D1}" srcOrd="0" destOrd="0" presId="urn:microsoft.com/office/officeart/2005/8/layout/orgChart1"/>
    <dgm:cxn modelId="{73A9F6F0-18B1-4FF7-850D-520FF4EF7522}" type="presParOf" srcId="{021EBA9F-FFA3-46E8-8D89-F5EAA5FE82D1}" destId="{B683A46F-0F97-4307-8463-6B61659663E1}" srcOrd="0" destOrd="0" presId="urn:microsoft.com/office/officeart/2005/8/layout/orgChart1"/>
    <dgm:cxn modelId="{EF199CD0-A28D-40A9-A007-7FF86C3F3EA6}" type="presParOf" srcId="{021EBA9F-FFA3-46E8-8D89-F5EAA5FE82D1}" destId="{F99E3464-5533-4954-B91B-5C2E059D4C1A}" srcOrd="1" destOrd="0" presId="urn:microsoft.com/office/officeart/2005/8/layout/orgChart1"/>
    <dgm:cxn modelId="{F6FAED1C-454D-437C-AA51-49552CD9576D}" type="presParOf" srcId="{9EE128B6-7380-413D-B0BF-943F76847505}" destId="{556EF98D-432E-46A7-9B25-38F111F50828}" srcOrd="1" destOrd="0" presId="urn:microsoft.com/office/officeart/2005/8/layout/orgChart1"/>
    <dgm:cxn modelId="{59EECF2D-3188-4203-8306-C95E7A7C12C1}" type="presParOf" srcId="{9EE128B6-7380-413D-B0BF-943F76847505}" destId="{C168BF93-70F6-49E1-9A3A-1D992983D0E5}" srcOrd="2" destOrd="0" presId="urn:microsoft.com/office/officeart/2005/8/layout/orgChart1"/>
    <dgm:cxn modelId="{5342D94B-3A67-49B8-BE08-0E5BC492DC2C}" type="presParOf" srcId="{92AD40FE-51AE-44C8-8552-B9E7FFD36FF6}" destId="{E3D074E0-377D-4810-B46F-67866FF293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BF4B63-5338-47C0-B49E-4ED69C34571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35309D-293E-42D2-BE4F-51BE94A43F90}">
      <dgm:prSet custT="1"/>
      <dgm:spPr/>
      <dgm:t>
        <a:bodyPr/>
        <a:lstStyle/>
        <a:p>
          <a:pPr rtl="0"/>
          <a:r>
            <a:rPr lang="zh-CN" sz="2400" b="1" dirty="0" smtClean="0">
              <a:latin typeface="+mn-ea"/>
              <a:ea typeface="+mn-ea"/>
            </a:rPr>
            <a:t>文件体是用</a:t>
          </a:r>
          <a:r>
            <a:rPr lang="en-US" sz="2400" b="1" dirty="0" smtClean="0">
              <a:latin typeface="+mn-ea"/>
              <a:ea typeface="+mn-ea"/>
            </a:rPr>
            <a:t>XML</a:t>
          </a:r>
          <a:r>
            <a:rPr lang="zh-CN" sz="2400" b="1" dirty="0" smtClean="0">
              <a:latin typeface="+mn-ea"/>
              <a:ea typeface="+mn-ea"/>
            </a:rPr>
            <a:t>标记来存储数据的地方</a:t>
          </a:r>
          <a:endParaRPr lang="zh-CN" sz="2400" dirty="0">
            <a:latin typeface="+mn-ea"/>
            <a:ea typeface="+mn-ea"/>
          </a:endParaRPr>
        </a:p>
      </dgm:t>
    </dgm:pt>
    <dgm:pt modelId="{58F59A6E-2F09-4A0D-B793-6F4DA5D35554}" type="parTrans" cxnId="{77594D5C-0691-4C14-B0BD-E3FE8CC9C7CF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4EDB6F9-93B0-4D68-84D7-8187FE9C5913}" type="sibTrans" cxnId="{77594D5C-0691-4C14-B0BD-E3FE8CC9C7CF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B1441BBF-5FE0-4237-B46C-28AB7A7242D3}">
      <dgm:prSet custT="1"/>
      <dgm:spPr/>
      <dgm:t>
        <a:bodyPr/>
        <a:lstStyle/>
        <a:p>
          <a:pPr rtl="0"/>
          <a:r>
            <a:rPr lang="zh-CN" altLang="en-US" sz="2400" b="1" dirty="0" smtClean="0">
              <a:latin typeface="+mn-ea"/>
              <a:ea typeface="+mn-ea"/>
            </a:rPr>
            <a:t>文件体采用树形结构来存储数据，并且有一个标记充当根元素</a:t>
          </a:r>
          <a:endParaRPr lang="zh-CN" altLang="en-US" sz="2400" dirty="0">
            <a:latin typeface="+mn-ea"/>
            <a:ea typeface="+mn-ea"/>
          </a:endParaRPr>
        </a:p>
      </dgm:t>
    </dgm:pt>
    <dgm:pt modelId="{7D309670-8A7E-4323-9548-CE84313B5082}" type="parTrans" cxnId="{4604B682-A2F9-4022-A6A9-6D3962E8A02B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0850BED8-5486-4FF8-B429-E7E9E5955989}" type="sibTrans" cxnId="{4604B682-A2F9-4022-A6A9-6D3962E8A02B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351E413-B4B4-418B-B803-099A944CACBD}">
      <dgm:prSet custT="1"/>
      <dgm:spPr/>
      <dgm:t>
        <a:bodyPr/>
        <a:lstStyle/>
        <a:p>
          <a:pPr rtl="0"/>
          <a:r>
            <a:rPr lang="zh-CN" sz="2400" b="1" dirty="0" smtClean="0">
              <a:latin typeface="+mn-ea"/>
              <a:ea typeface="+mn-ea"/>
            </a:rPr>
            <a:t>根元素只有一个，根元素中可以嵌套其它标记</a:t>
          </a:r>
          <a:r>
            <a:rPr lang="en-US" sz="2400" b="1" dirty="0" smtClean="0">
              <a:latin typeface="+mn-ea"/>
              <a:ea typeface="+mn-ea"/>
            </a:rPr>
            <a:t>(</a:t>
          </a:r>
          <a:r>
            <a:rPr lang="zh-CN" sz="2400" b="1" dirty="0" smtClean="0">
              <a:latin typeface="+mn-ea"/>
              <a:ea typeface="+mn-ea"/>
            </a:rPr>
            <a:t>子元素</a:t>
          </a:r>
          <a:r>
            <a:rPr lang="en-US" sz="2400" b="1" dirty="0" smtClean="0">
              <a:latin typeface="+mn-ea"/>
              <a:ea typeface="+mn-ea"/>
            </a:rPr>
            <a:t>)</a:t>
          </a:r>
          <a:endParaRPr lang="zh-CN" sz="2400" dirty="0">
            <a:latin typeface="+mn-ea"/>
            <a:ea typeface="+mn-ea"/>
          </a:endParaRPr>
        </a:p>
      </dgm:t>
    </dgm:pt>
    <dgm:pt modelId="{44BD1C82-6743-4AA3-968E-2D2BB625579C}" type="parTrans" cxnId="{2816C8DC-E418-4B47-96A3-22FD062047A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90ABD405-B4BF-412D-AC16-659C69512F2C}" type="sibTrans" cxnId="{2816C8DC-E418-4B47-96A3-22FD062047A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50E0A828-7AE8-4922-878B-F1171388FD2A}" type="pres">
      <dgm:prSet presAssocID="{5CBF4B63-5338-47C0-B49E-4ED69C3457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E540BB-F2C5-4C70-A816-3FE5F657169D}" type="pres">
      <dgm:prSet presAssocID="{9D35309D-293E-42D2-BE4F-51BE94A43F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0EC388-8DA4-4F83-9BE3-AA1845580169}" type="pres">
      <dgm:prSet presAssocID="{A4EDB6F9-93B0-4D68-84D7-8187FE9C5913}" presName="spacer" presStyleCnt="0"/>
      <dgm:spPr/>
      <dgm:t>
        <a:bodyPr/>
        <a:lstStyle/>
        <a:p>
          <a:endParaRPr lang="zh-CN" altLang="en-US"/>
        </a:p>
      </dgm:t>
    </dgm:pt>
    <dgm:pt modelId="{047988FB-A5FD-4CD8-B372-DBD0FCA6AE13}" type="pres">
      <dgm:prSet presAssocID="{B1441BBF-5FE0-4237-B46C-28AB7A7242D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BBFC1-D42F-423D-9F3B-9F6F11264FC5}" type="pres">
      <dgm:prSet presAssocID="{0850BED8-5486-4FF8-B429-E7E9E5955989}" presName="spacer" presStyleCnt="0"/>
      <dgm:spPr/>
      <dgm:t>
        <a:bodyPr/>
        <a:lstStyle/>
        <a:p>
          <a:endParaRPr lang="zh-CN" altLang="en-US"/>
        </a:p>
      </dgm:t>
    </dgm:pt>
    <dgm:pt modelId="{79648B23-6706-4AEA-8A42-40C875383DD3}" type="pres">
      <dgm:prSet presAssocID="{A351E413-B4B4-418B-B803-099A944CAC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646BEA-FAC9-4DBE-A810-67BBEC902755}" type="presOf" srcId="{B1441BBF-5FE0-4237-B46C-28AB7A7242D3}" destId="{047988FB-A5FD-4CD8-B372-DBD0FCA6AE13}" srcOrd="0" destOrd="0" presId="urn:microsoft.com/office/officeart/2005/8/layout/vList2"/>
    <dgm:cxn modelId="{554B7F30-325A-4654-B1AA-7EA7E4167520}" type="presOf" srcId="{A351E413-B4B4-418B-B803-099A944CACBD}" destId="{79648B23-6706-4AEA-8A42-40C875383DD3}" srcOrd="0" destOrd="0" presId="urn:microsoft.com/office/officeart/2005/8/layout/vList2"/>
    <dgm:cxn modelId="{6AA02685-A82B-41FF-B0E5-1A7B8F4879EF}" type="presOf" srcId="{5CBF4B63-5338-47C0-B49E-4ED69C34571E}" destId="{50E0A828-7AE8-4922-878B-F1171388FD2A}" srcOrd="0" destOrd="0" presId="urn:microsoft.com/office/officeart/2005/8/layout/vList2"/>
    <dgm:cxn modelId="{6209563C-590B-43E6-84B4-B3B51353A470}" type="presOf" srcId="{9D35309D-293E-42D2-BE4F-51BE94A43F90}" destId="{A2E540BB-F2C5-4C70-A816-3FE5F657169D}" srcOrd="0" destOrd="0" presId="urn:microsoft.com/office/officeart/2005/8/layout/vList2"/>
    <dgm:cxn modelId="{2816C8DC-E418-4B47-96A3-22FD062047A8}" srcId="{5CBF4B63-5338-47C0-B49E-4ED69C34571E}" destId="{A351E413-B4B4-418B-B803-099A944CACBD}" srcOrd="2" destOrd="0" parTransId="{44BD1C82-6743-4AA3-968E-2D2BB625579C}" sibTransId="{90ABD405-B4BF-412D-AC16-659C69512F2C}"/>
    <dgm:cxn modelId="{77594D5C-0691-4C14-B0BD-E3FE8CC9C7CF}" srcId="{5CBF4B63-5338-47C0-B49E-4ED69C34571E}" destId="{9D35309D-293E-42D2-BE4F-51BE94A43F90}" srcOrd="0" destOrd="0" parTransId="{58F59A6E-2F09-4A0D-B793-6F4DA5D35554}" sibTransId="{A4EDB6F9-93B0-4D68-84D7-8187FE9C5913}"/>
    <dgm:cxn modelId="{4604B682-A2F9-4022-A6A9-6D3962E8A02B}" srcId="{5CBF4B63-5338-47C0-B49E-4ED69C34571E}" destId="{B1441BBF-5FE0-4237-B46C-28AB7A7242D3}" srcOrd="1" destOrd="0" parTransId="{7D309670-8A7E-4323-9548-CE84313B5082}" sibTransId="{0850BED8-5486-4FF8-B429-E7E9E5955989}"/>
    <dgm:cxn modelId="{6EAC6254-8B2E-4BBD-A549-D3B3CB3ADCAF}" type="presParOf" srcId="{50E0A828-7AE8-4922-878B-F1171388FD2A}" destId="{A2E540BB-F2C5-4C70-A816-3FE5F657169D}" srcOrd="0" destOrd="0" presId="urn:microsoft.com/office/officeart/2005/8/layout/vList2"/>
    <dgm:cxn modelId="{4CEF3DA3-4B10-4B15-86FE-47CE2150D72B}" type="presParOf" srcId="{50E0A828-7AE8-4922-878B-F1171388FD2A}" destId="{DE0EC388-8DA4-4F83-9BE3-AA1845580169}" srcOrd="1" destOrd="0" presId="urn:microsoft.com/office/officeart/2005/8/layout/vList2"/>
    <dgm:cxn modelId="{E87B5635-EBED-41E1-B6F0-28A985634838}" type="presParOf" srcId="{50E0A828-7AE8-4922-878B-F1171388FD2A}" destId="{047988FB-A5FD-4CD8-B372-DBD0FCA6AE13}" srcOrd="2" destOrd="0" presId="urn:microsoft.com/office/officeart/2005/8/layout/vList2"/>
    <dgm:cxn modelId="{D2F14896-F899-4E73-B14F-83272C055F2F}" type="presParOf" srcId="{50E0A828-7AE8-4922-878B-F1171388FD2A}" destId="{BE8BBFC1-D42F-423D-9F3B-9F6F11264FC5}" srcOrd="3" destOrd="0" presId="urn:microsoft.com/office/officeart/2005/8/layout/vList2"/>
    <dgm:cxn modelId="{ED5168D2-1D2B-4FA6-AAEE-8F9DBAC927DD}" type="presParOf" srcId="{50E0A828-7AE8-4922-878B-F1171388FD2A}" destId="{79648B23-6706-4AEA-8A42-40C875383D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5655DA-02D4-4A7F-BC50-F7C81FAA1A9E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ACDD345-2EF1-4686-96AB-FA6F62B4F6B9}">
      <dgm:prSet custT="1"/>
      <dgm:spPr/>
      <dgm:t>
        <a:bodyPr/>
        <a:lstStyle/>
        <a:p>
          <a:pPr rtl="0"/>
          <a:r>
            <a:rPr lang="zh-CN" altLang="en-US" sz="2400" b="1" i="0" dirty="0" smtClean="0">
              <a:latin typeface="+mn-ea"/>
              <a:ea typeface="+mn-ea"/>
            </a:rPr>
            <a:t>初始化阶段</a:t>
          </a:r>
          <a:endParaRPr lang="en-US" altLang="zh-CN" sz="2400" b="1" i="0" dirty="0" smtClean="0">
            <a:latin typeface="+mn-ea"/>
            <a:ea typeface="+mn-ea"/>
          </a:endParaRPr>
        </a:p>
      </dgm:t>
    </dgm:pt>
    <dgm:pt modelId="{FA723D24-98EF-42C1-A1D6-5444E7C6F43C}" type="parTrans" cxnId="{20EBD3CB-B74E-4BB9-8B0F-7843517CFE0A}">
      <dgm:prSet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E98C27E4-FEF8-4991-9023-7511AE24E637}" type="sibTrans" cxnId="{20EBD3CB-B74E-4BB9-8B0F-7843517CFE0A}">
      <dgm:prSet custT="1"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D8C5CE1E-3273-4267-855B-8F700A5732F1}">
      <dgm:prSet custT="1"/>
      <dgm:spPr/>
      <dgm:t>
        <a:bodyPr/>
        <a:lstStyle/>
        <a:p>
          <a:pPr rtl="0"/>
          <a:r>
            <a:rPr lang="zh-CN" altLang="en-US" sz="2400" b="1" i="0" dirty="0" smtClean="0">
              <a:latin typeface="+mn-ea"/>
              <a:ea typeface="+mn-ea"/>
            </a:rPr>
            <a:t>服务阶段</a:t>
          </a:r>
          <a:endParaRPr lang="en-US" altLang="zh-CN" sz="2400" b="1" i="0" dirty="0" smtClean="0">
            <a:latin typeface="+mn-ea"/>
            <a:ea typeface="+mn-ea"/>
          </a:endParaRPr>
        </a:p>
      </dgm:t>
    </dgm:pt>
    <dgm:pt modelId="{90026F57-614C-468F-B895-FDD4EFA03748}" type="parTrans" cxnId="{ED759DB5-D954-4F53-8796-8AB765714933}">
      <dgm:prSet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14A8F03C-F010-4516-A401-CA24136008E0}" type="sibTrans" cxnId="{ED759DB5-D954-4F53-8796-8AB765714933}">
      <dgm:prSet custT="1"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CFE2E2C5-F466-4126-B909-B03D5E29F86C}">
      <dgm:prSet custT="1"/>
      <dgm:spPr/>
      <dgm:t>
        <a:bodyPr/>
        <a:lstStyle/>
        <a:p>
          <a:pPr rtl="0"/>
          <a:r>
            <a:rPr lang="zh-CN" altLang="en-US" sz="2400" b="1" i="0" dirty="0" smtClean="0">
              <a:latin typeface="+mn-ea"/>
              <a:ea typeface="+mn-ea"/>
            </a:rPr>
            <a:t>终止阶段</a:t>
          </a:r>
          <a:endParaRPr lang="en-US" altLang="zh-CN" sz="2400" b="1" i="0" dirty="0" smtClean="0">
            <a:latin typeface="+mn-ea"/>
            <a:ea typeface="+mn-ea"/>
          </a:endParaRPr>
        </a:p>
      </dgm:t>
    </dgm:pt>
    <dgm:pt modelId="{4C66FFB5-E32E-4E6D-8056-631623507366}" type="parTrans" cxnId="{66641D6C-E7FC-487B-8ABB-CBD5311EF3E2}">
      <dgm:prSet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3AE02EDA-FE82-4490-9BD4-F65DC88C490B}" type="sibTrans" cxnId="{66641D6C-E7FC-487B-8ABB-CBD5311EF3E2}">
      <dgm:prSet/>
      <dgm:spPr/>
      <dgm:t>
        <a:bodyPr/>
        <a:lstStyle/>
        <a:p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3BD42CBD-625D-47BE-949D-2F67E59F5422}">
      <dgm:prSet custT="1"/>
      <dgm:spPr/>
      <dgm:t>
        <a:bodyPr anchor="ctr" anchorCtr="0"/>
        <a:lstStyle/>
        <a:p>
          <a:pPr rtl="0"/>
          <a:r>
            <a:rPr lang="zh-CN" altLang="en-US" sz="2400" b="1" i="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dirty="0" err="1" smtClean="0">
              <a:solidFill>
                <a:srgbClr val="003300"/>
              </a:solidFill>
              <a:latin typeface="+mn-ea"/>
              <a:ea typeface="+mn-ea"/>
            </a:rPr>
            <a:t>init</a:t>
          </a:r>
          <a:r>
            <a:rPr lang="en-US" altLang="zh-CN" sz="2400" b="1" i="0" dirty="0" smtClean="0">
              <a:solidFill>
                <a:srgbClr val="003300"/>
              </a:solidFill>
              <a:latin typeface="+mn-ea"/>
              <a:ea typeface="+mn-ea"/>
            </a:rPr>
            <a:t>()</a:t>
          </a:r>
          <a:endParaRPr lang="zh-CN" altLang="en-US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97D3577F-7CE6-4259-B63E-9F9E4647FC22}" type="parTrans" cxnId="{6C4B7AD9-89D2-42A0-A00A-4769DE27B2A6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730A010E-A61D-4332-8373-55C9D5DC00C3}" type="sibTrans" cxnId="{6C4B7AD9-89D2-42A0-A00A-4769DE27B2A6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4ACDBBD7-3392-47B0-AB59-F7C89919C907}">
      <dgm:prSet custT="1"/>
      <dgm:spPr/>
      <dgm:t>
        <a:bodyPr anchor="ctr" anchorCtr="0"/>
        <a:lstStyle/>
        <a:p>
          <a:pPr rtl="0"/>
          <a:r>
            <a:rPr lang="zh-CN" altLang="en-US" sz="2400" b="1" i="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dirty="0" smtClean="0">
              <a:solidFill>
                <a:srgbClr val="003300"/>
              </a:solidFill>
              <a:latin typeface="+mn-ea"/>
              <a:ea typeface="+mn-ea"/>
            </a:rPr>
            <a:t>service()</a:t>
          </a:r>
          <a:endParaRPr lang="zh-CN" altLang="en-US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6F807697-D181-4BBE-B9CA-5C9FDB276294}" type="parTrans" cxnId="{B61B2636-8903-44D1-8D14-3D592A27B968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99613E51-4F3B-4A27-8D3D-BDABD5516390}" type="sibTrans" cxnId="{B61B2636-8903-44D1-8D14-3D592A27B968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A2E486EE-4499-492B-9E90-F0E2A2C33E94}">
      <dgm:prSet custT="1"/>
      <dgm:spPr/>
      <dgm:t>
        <a:bodyPr anchor="ctr" anchorCtr="0"/>
        <a:lstStyle/>
        <a:p>
          <a:pPr rtl="0"/>
          <a:r>
            <a:rPr lang="zh-CN" altLang="en-US" sz="2400" b="1" i="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dirty="0" smtClean="0">
              <a:solidFill>
                <a:srgbClr val="003300"/>
              </a:solidFill>
              <a:latin typeface="+mn-ea"/>
              <a:ea typeface="+mn-ea"/>
            </a:rPr>
            <a:t>destroy()</a:t>
          </a:r>
          <a:endParaRPr lang="zh-CN" altLang="en-US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CE4414AA-8C30-4E87-96DB-EBF54F93CDF4}" type="parTrans" cxnId="{59A34F26-E757-49B6-8E47-2E7DC29DB78F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70ADC6C8-71FD-4907-A3F2-B7C9E75EBB89}" type="sibTrans" cxnId="{59A34F26-E757-49B6-8E47-2E7DC29DB78F}">
      <dgm:prSet/>
      <dgm:spPr/>
      <dgm:t>
        <a:bodyPr/>
        <a:lstStyle/>
        <a:p>
          <a:endParaRPr lang="zh-CN" altLang="en-US" sz="2400" b="1">
            <a:latin typeface="+mn-ea"/>
            <a:ea typeface="+mn-ea"/>
          </a:endParaRPr>
        </a:p>
      </dgm:t>
    </dgm:pt>
    <dgm:pt modelId="{CBD30830-930B-4237-ADAA-D002E8CFF664}" type="pres">
      <dgm:prSet presAssocID="{D25655DA-02D4-4A7F-BC50-F7C81FAA1A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552070-5639-409B-BC4A-FC9ABD9560AC}" type="pres">
      <dgm:prSet presAssocID="{4ACDD345-2EF1-4686-96AB-FA6F62B4F6B9}" presName="composite" presStyleCnt="0"/>
      <dgm:spPr/>
    </dgm:pt>
    <dgm:pt modelId="{96D7905C-796D-433D-9012-368F8621CE17}" type="pres">
      <dgm:prSet presAssocID="{4ACDD345-2EF1-4686-96AB-FA6F62B4F6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38173-BAB2-4C45-902F-6114AB9A36EE}" type="pres">
      <dgm:prSet presAssocID="{4ACDD345-2EF1-4686-96AB-FA6F62B4F6B9}" presName="parSh" presStyleLbl="node1" presStyleIdx="0" presStyleCnt="3" custScaleX="130369" custLinFactNeighborY="3710"/>
      <dgm:spPr/>
      <dgm:t>
        <a:bodyPr/>
        <a:lstStyle/>
        <a:p>
          <a:endParaRPr lang="zh-CN" altLang="en-US"/>
        </a:p>
      </dgm:t>
    </dgm:pt>
    <dgm:pt modelId="{5E064783-67A5-49AC-90AF-99D249D367B1}" type="pres">
      <dgm:prSet presAssocID="{4ACDD345-2EF1-4686-96AB-FA6F62B4F6B9}" presName="desTx" presStyleLbl="fgAcc1" presStyleIdx="0" presStyleCnt="3" custScaleX="183498" custScaleY="51769" custLinFactNeighborY="-39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6771C0-5135-4207-9BA5-5ADAC000397C}" type="pres">
      <dgm:prSet presAssocID="{E98C27E4-FEF8-4991-9023-7511AE24E63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9EA6C4A-EA87-4DFC-A7E9-C77826F27CB5}" type="pres">
      <dgm:prSet presAssocID="{E98C27E4-FEF8-4991-9023-7511AE24E637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C2D58BD2-4D3A-4498-AF1D-0D5173CD0312}" type="pres">
      <dgm:prSet presAssocID="{D8C5CE1E-3273-4267-855B-8F700A5732F1}" presName="composite" presStyleCnt="0"/>
      <dgm:spPr/>
    </dgm:pt>
    <dgm:pt modelId="{FC704026-E435-480F-9EFA-3B768E6F41AE}" type="pres">
      <dgm:prSet presAssocID="{D8C5CE1E-3273-4267-855B-8F700A5732F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5F0C3-FF32-4FE5-9286-460AAF5E52BA}" type="pres">
      <dgm:prSet presAssocID="{D8C5CE1E-3273-4267-855B-8F700A5732F1}" presName="parSh" presStyleLbl="node1" presStyleIdx="1" presStyleCnt="3" custScaleX="130369" custLinFactNeighborY="3710"/>
      <dgm:spPr/>
      <dgm:t>
        <a:bodyPr/>
        <a:lstStyle/>
        <a:p>
          <a:endParaRPr lang="zh-CN" altLang="en-US"/>
        </a:p>
      </dgm:t>
    </dgm:pt>
    <dgm:pt modelId="{345DB8D7-3179-4D6C-8770-AA810AAEB55B}" type="pres">
      <dgm:prSet presAssocID="{D8C5CE1E-3273-4267-855B-8F700A5732F1}" presName="desTx" presStyleLbl="fgAcc1" presStyleIdx="1" presStyleCnt="3" custScaleX="183498" custScaleY="51769" custLinFactNeighborY="-39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CC5A1A-5018-4775-B3F5-5BC1125BB213}" type="pres">
      <dgm:prSet presAssocID="{14A8F03C-F010-4516-A401-CA24136008E0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A99784A-A516-488F-93D9-B65F2BABFA54}" type="pres">
      <dgm:prSet presAssocID="{14A8F03C-F010-4516-A401-CA24136008E0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92B16FEB-A4F2-4DE0-A396-96DD3336030D}" type="pres">
      <dgm:prSet presAssocID="{CFE2E2C5-F466-4126-B909-B03D5E29F86C}" presName="composite" presStyleCnt="0"/>
      <dgm:spPr/>
    </dgm:pt>
    <dgm:pt modelId="{5915D53D-4243-4140-B41D-2EC3CC788D0B}" type="pres">
      <dgm:prSet presAssocID="{CFE2E2C5-F466-4126-B909-B03D5E29F86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F40B71-1B49-493A-993A-B83ACC25A9B0}" type="pres">
      <dgm:prSet presAssocID="{CFE2E2C5-F466-4126-B909-B03D5E29F86C}" presName="parSh" presStyleLbl="node1" presStyleIdx="2" presStyleCnt="3" custScaleX="130369" custLinFactNeighborY="3710"/>
      <dgm:spPr/>
      <dgm:t>
        <a:bodyPr/>
        <a:lstStyle/>
        <a:p>
          <a:endParaRPr lang="zh-CN" altLang="en-US"/>
        </a:p>
      </dgm:t>
    </dgm:pt>
    <dgm:pt modelId="{1CF295E2-BFD3-42CF-83AB-8B0D24C854AD}" type="pres">
      <dgm:prSet presAssocID="{CFE2E2C5-F466-4126-B909-B03D5E29F86C}" presName="desTx" presStyleLbl="fgAcc1" presStyleIdx="2" presStyleCnt="3" custScaleX="183498" custScaleY="51769" custLinFactNeighborY="-39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426361-DCF4-4A56-8613-002EDBCDCA16}" type="presOf" srcId="{D25655DA-02D4-4A7F-BC50-F7C81FAA1A9E}" destId="{CBD30830-930B-4237-ADAA-D002E8CFF664}" srcOrd="0" destOrd="0" presId="urn:microsoft.com/office/officeart/2005/8/layout/process3"/>
    <dgm:cxn modelId="{53354579-8B2E-43C0-A9B5-047F76F2C28A}" type="presOf" srcId="{4ACDBBD7-3392-47B0-AB59-F7C89919C907}" destId="{345DB8D7-3179-4D6C-8770-AA810AAEB55B}" srcOrd="0" destOrd="0" presId="urn:microsoft.com/office/officeart/2005/8/layout/process3"/>
    <dgm:cxn modelId="{B61B2636-8903-44D1-8D14-3D592A27B968}" srcId="{D8C5CE1E-3273-4267-855B-8F700A5732F1}" destId="{4ACDBBD7-3392-47B0-AB59-F7C89919C907}" srcOrd="0" destOrd="0" parTransId="{6F807697-D181-4BBE-B9CA-5C9FDB276294}" sibTransId="{99613E51-4F3B-4A27-8D3D-BDABD5516390}"/>
    <dgm:cxn modelId="{9636C6E2-D8FC-40AD-A87E-A2AC84BC4BA5}" type="presOf" srcId="{4ACDD345-2EF1-4686-96AB-FA6F62B4F6B9}" destId="{96D7905C-796D-433D-9012-368F8621CE17}" srcOrd="0" destOrd="0" presId="urn:microsoft.com/office/officeart/2005/8/layout/process3"/>
    <dgm:cxn modelId="{F195AF0C-10CC-45F9-8975-3902B2FC74F0}" type="presOf" srcId="{D8C5CE1E-3273-4267-855B-8F700A5732F1}" destId="{E195F0C3-FF32-4FE5-9286-460AAF5E52BA}" srcOrd="1" destOrd="0" presId="urn:microsoft.com/office/officeart/2005/8/layout/process3"/>
    <dgm:cxn modelId="{36930B59-A81A-4C3E-AA7C-2ED02AEF457E}" type="presOf" srcId="{CFE2E2C5-F466-4126-B909-B03D5E29F86C}" destId="{97F40B71-1B49-493A-993A-B83ACC25A9B0}" srcOrd="1" destOrd="0" presId="urn:microsoft.com/office/officeart/2005/8/layout/process3"/>
    <dgm:cxn modelId="{9F227150-CB44-470B-90B2-FEE20F814002}" type="presOf" srcId="{A2E486EE-4499-492B-9E90-F0E2A2C33E94}" destId="{1CF295E2-BFD3-42CF-83AB-8B0D24C854AD}" srcOrd="0" destOrd="0" presId="urn:microsoft.com/office/officeart/2005/8/layout/process3"/>
    <dgm:cxn modelId="{6C4B7AD9-89D2-42A0-A00A-4769DE27B2A6}" srcId="{4ACDD345-2EF1-4686-96AB-FA6F62B4F6B9}" destId="{3BD42CBD-625D-47BE-949D-2F67E59F5422}" srcOrd="0" destOrd="0" parTransId="{97D3577F-7CE6-4259-B63E-9F9E4647FC22}" sibTransId="{730A010E-A61D-4332-8373-55C9D5DC00C3}"/>
    <dgm:cxn modelId="{1E5763C4-EB10-4D6F-B5F8-DD55F92D95F0}" type="presOf" srcId="{E98C27E4-FEF8-4991-9023-7511AE24E637}" destId="{09EA6C4A-EA87-4DFC-A7E9-C77826F27CB5}" srcOrd="1" destOrd="0" presId="urn:microsoft.com/office/officeart/2005/8/layout/process3"/>
    <dgm:cxn modelId="{66641D6C-E7FC-487B-8ABB-CBD5311EF3E2}" srcId="{D25655DA-02D4-4A7F-BC50-F7C81FAA1A9E}" destId="{CFE2E2C5-F466-4126-B909-B03D5E29F86C}" srcOrd="2" destOrd="0" parTransId="{4C66FFB5-E32E-4E6D-8056-631623507366}" sibTransId="{3AE02EDA-FE82-4490-9BD4-F65DC88C490B}"/>
    <dgm:cxn modelId="{7F552426-57CF-4D50-976C-D2E27CF85A89}" type="presOf" srcId="{D8C5CE1E-3273-4267-855B-8F700A5732F1}" destId="{FC704026-E435-480F-9EFA-3B768E6F41AE}" srcOrd="0" destOrd="0" presId="urn:microsoft.com/office/officeart/2005/8/layout/process3"/>
    <dgm:cxn modelId="{16C444C9-76D3-4BF4-A9AD-871664186C76}" type="presOf" srcId="{14A8F03C-F010-4516-A401-CA24136008E0}" destId="{30CC5A1A-5018-4775-B3F5-5BC1125BB213}" srcOrd="0" destOrd="0" presId="urn:microsoft.com/office/officeart/2005/8/layout/process3"/>
    <dgm:cxn modelId="{ED759DB5-D954-4F53-8796-8AB765714933}" srcId="{D25655DA-02D4-4A7F-BC50-F7C81FAA1A9E}" destId="{D8C5CE1E-3273-4267-855B-8F700A5732F1}" srcOrd="1" destOrd="0" parTransId="{90026F57-614C-468F-B895-FDD4EFA03748}" sibTransId="{14A8F03C-F010-4516-A401-CA24136008E0}"/>
    <dgm:cxn modelId="{81A1A088-FC21-4828-BF45-99CE9CB6C912}" type="presOf" srcId="{14A8F03C-F010-4516-A401-CA24136008E0}" destId="{CA99784A-A516-488F-93D9-B65F2BABFA54}" srcOrd="1" destOrd="0" presId="urn:microsoft.com/office/officeart/2005/8/layout/process3"/>
    <dgm:cxn modelId="{6A997C2B-16FB-47EF-99A7-2084F1D97873}" type="presOf" srcId="{CFE2E2C5-F466-4126-B909-B03D5E29F86C}" destId="{5915D53D-4243-4140-B41D-2EC3CC788D0B}" srcOrd="0" destOrd="0" presId="urn:microsoft.com/office/officeart/2005/8/layout/process3"/>
    <dgm:cxn modelId="{32B74E49-03FF-4479-8359-39ED42891FCB}" type="presOf" srcId="{E98C27E4-FEF8-4991-9023-7511AE24E637}" destId="{3E6771C0-5135-4207-9BA5-5ADAC000397C}" srcOrd="0" destOrd="0" presId="urn:microsoft.com/office/officeart/2005/8/layout/process3"/>
    <dgm:cxn modelId="{20EBD3CB-B74E-4BB9-8B0F-7843517CFE0A}" srcId="{D25655DA-02D4-4A7F-BC50-F7C81FAA1A9E}" destId="{4ACDD345-2EF1-4686-96AB-FA6F62B4F6B9}" srcOrd="0" destOrd="0" parTransId="{FA723D24-98EF-42C1-A1D6-5444E7C6F43C}" sibTransId="{E98C27E4-FEF8-4991-9023-7511AE24E637}"/>
    <dgm:cxn modelId="{59A34F26-E757-49B6-8E47-2E7DC29DB78F}" srcId="{CFE2E2C5-F466-4126-B909-B03D5E29F86C}" destId="{A2E486EE-4499-492B-9E90-F0E2A2C33E94}" srcOrd="0" destOrd="0" parTransId="{CE4414AA-8C30-4E87-96DB-EBF54F93CDF4}" sibTransId="{70ADC6C8-71FD-4907-A3F2-B7C9E75EBB89}"/>
    <dgm:cxn modelId="{CB3D241B-2A85-4F5B-942D-A4C063501C46}" type="presOf" srcId="{3BD42CBD-625D-47BE-949D-2F67E59F5422}" destId="{5E064783-67A5-49AC-90AF-99D249D367B1}" srcOrd="0" destOrd="0" presId="urn:microsoft.com/office/officeart/2005/8/layout/process3"/>
    <dgm:cxn modelId="{01DF6558-4841-4932-888A-35232BFAD7FA}" type="presOf" srcId="{4ACDD345-2EF1-4686-96AB-FA6F62B4F6B9}" destId="{F7B38173-BAB2-4C45-902F-6114AB9A36EE}" srcOrd="1" destOrd="0" presId="urn:microsoft.com/office/officeart/2005/8/layout/process3"/>
    <dgm:cxn modelId="{0AAD1877-7961-41E6-9309-D70A985AA707}" type="presParOf" srcId="{CBD30830-930B-4237-ADAA-D002E8CFF664}" destId="{93552070-5639-409B-BC4A-FC9ABD9560AC}" srcOrd="0" destOrd="0" presId="urn:microsoft.com/office/officeart/2005/8/layout/process3"/>
    <dgm:cxn modelId="{B6242253-FDA9-4363-A28B-E13B9047D94E}" type="presParOf" srcId="{93552070-5639-409B-BC4A-FC9ABD9560AC}" destId="{96D7905C-796D-433D-9012-368F8621CE17}" srcOrd="0" destOrd="0" presId="urn:microsoft.com/office/officeart/2005/8/layout/process3"/>
    <dgm:cxn modelId="{EEB08B72-B44A-4B47-B4E6-EEFBAF101BF9}" type="presParOf" srcId="{93552070-5639-409B-BC4A-FC9ABD9560AC}" destId="{F7B38173-BAB2-4C45-902F-6114AB9A36EE}" srcOrd="1" destOrd="0" presId="urn:microsoft.com/office/officeart/2005/8/layout/process3"/>
    <dgm:cxn modelId="{5C8ECF2F-3814-45A8-9D51-955803ED0E88}" type="presParOf" srcId="{93552070-5639-409B-BC4A-FC9ABD9560AC}" destId="{5E064783-67A5-49AC-90AF-99D249D367B1}" srcOrd="2" destOrd="0" presId="urn:microsoft.com/office/officeart/2005/8/layout/process3"/>
    <dgm:cxn modelId="{54590AEC-D5D6-4733-9CDD-524E3F7F854B}" type="presParOf" srcId="{CBD30830-930B-4237-ADAA-D002E8CFF664}" destId="{3E6771C0-5135-4207-9BA5-5ADAC000397C}" srcOrd="1" destOrd="0" presId="urn:microsoft.com/office/officeart/2005/8/layout/process3"/>
    <dgm:cxn modelId="{2001BC14-C11B-4C20-9FEF-7DB8DBC88D3E}" type="presParOf" srcId="{3E6771C0-5135-4207-9BA5-5ADAC000397C}" destId="{09EA6C4A-EA87-4DFC-A7E9-C77826F27CB5}" srcOrd="0" destOrd="0" presId="urn:microsoft.com/office/officeart/2005/8/layout/process3"/>
    <dgm:cxn modelId="{AA77B1BE-6AA4-4C44-95A8-F224C8C4EFD8}" type="presParOf" srcId="{CBD30830-930B-4237-ADAA-D002E8CFF664}" destId="{C2D58BD2-4D3A-4498-AF1D-0D5173CD0312}" srcOrd="2" destOrd="0" presId="urn:microsoft.com/office/officeart/2005/8/layout/process3"/>
    <dgm:cxn modelId="{B227A55D-F18C-4F20-BDF6-008A65B533C4}" type="presParOf" srcId="{C2D58BD2-4D3A-4498-AF1D-0D5173CD0312}" destId="{FC704026-E435-480F-9EFA-3B768E6F41AE}" srcOrd="0" destOrd="0" presId="urn:microsoft.com/office/officeart/2005/8/layout/process3"/>
    <dgm:cxn modelId="{0C4C07D0-1F34-4DE2-8E5C-68F5E1BC7B6C}" type="presParOf" srcId="{C2D58BD2-4D3A-4498-AF1D-0D5173CD0312}" destId="{E195F0C3-FF32-4FE5-9286-460AAF5E52BA}" srcOrd="1" destOrd="0" presId="urn:microsoft.com/office/officeart/2005/8/layout/process3"/>
    <dgm:cxn modelId="{853A65C5-1B01-43B0-8430-A66C65F8BB67}" type="presParOf" srcId="{C2D58BD2-4D3A-4498-AF1D-0D5173CD0312}" destId="{345DB8D7-3179-4D6C-8770-AA810AAEB55B}" srcOrd="2" destOrd="0" presId="urn:microsoft.com/office/officeart/2005/8/layout/process3"/>
    <dgm:cxn modelId="{5DB4A0B0-B5E6-415E-A0A6-A440DD4A5D41}" type="presParOf" srcId="{CBD30830-930B-4237-ADAA-D002E8CFF664}" destId="{30CC5A1A-5018-4775-B3F5-5BC1125BB213}" srcOrd="3" destOrd="0" presId="urn:microsoft.com/office/officeart/2005/8/layout/process3"/>
    <dgm:cxn modelId="{77467CB8-B842-4BD7-9AEF-5A312CA3FB4D}" type="presParOf" srcId="{30CC5A1A-5018-4775-B3F5-5BC1125BB213}" destId="{CA99784A-A516-488F-93D9-B65F2BABFA54}" srcOrd="0" destOrd="0" presId="urn:microsoft.com/office/officeart/2005/8/layout/process3"/>
    <dgm:cxn modelId="{4AF0071C-8CC5-42D9-9BA5-06A36D1FC24D}" type="presParOf" srcId="{CBD30830-930B-4237-ADAA-D002E8CFF664}" destId="{92B16FEB-A4F2-4DE0-A396-96DD3336030D}" srcOrd="4" destOrd="0" presId="urn:microsoft.com/office/officeart/2005/8/layout/process3"/>
    <dgm:cxn modelId="{4CABA714-3476-4D84-B670-460DB4FF5AB2}" type="presParOf" srcId="{92B16FEB-A4F2-4DE0-A396-96DD3336030D}" destId="{5915D53D-4243-4140-B41D-2EC3CC788D0B}" srcOrd="0" destOrd="0" presId="urn:microsoft.com/office/officeart/2005/8/layout/process3"/>
    <dgm:cxn modelId="{18CF904C-A596-4076-B2AC-330A15F57E01}" type="presParOf" srcId="{92B16FEB-A4F2-4DE0-A396-96DD3336030D}" destId="{97F40B71-1B49-493A-993A-B83ACC25A9B0}" srcOrd="1" destOrd="0" presId="urn:microsoft.com/office/officeart/2005/8/layout/process3"/>
    <dgm:cxn modelId="{A4C0FC05-CCE1-4362-837A-DA014B8BF8D7}" type="presParOf" srcId="{92B16FEB-A4F2-4DE0-A396-96DD3336030D}" destId="{1CF295E2-BFD3-42CF-83AB-8B0D24C854A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8F37E-73C1-4F61-ACF8-6FE8EF91778D}">
      <dsp:nvSpPr>
        <dsp:cNvPr id="0" name=""/>
        <dsp:cNvSpPr/>
      </dsp:nvSpPr>
      <dsp:spPr>
        <a:xfrm>
          <a:off x="0" y="165919"/>
          <a:ext cx="894968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+mn-ea"/>
              <a:ea typeface="+mn-ea"/>
            </a:rPr>
            <a:t>Servlet(Server Applet)</a:t>
          </a:r>
          <a:r>
            <a:rPr lang="zh-CN" sz="2400" b="0" kern="1200" dirty="0" smtClean="0">
              <a:latin typeface="+mn-ea"/>
              <a:ea typeface="+mn-ea"/>
            </a:rPr>
            <a:t>，全称</a:t>
          </a:r>
          <a:r>
            <a:rPr lang="en-US" sz="2400" b="0" kern="1200" dirty="0" smtClean="0">
              <a:latin typeface="+mn-ea"/>
              <a:ea typeface="+mn-ea"/>
            </a:rPr>
            <a:t>Java Servlet</a:t>
          </a:r>
          <a:r>
            <a:rPr lang="zh-CN" sz="2400" b="0" kern="1200" dirty="0" smtClean="0">
              <a:latin typeface="+mn-ea"/>
              <a:ea typeface="+mn-ea"/>
            </a:rPr>
            <a:t>，是由</a:t>
          </a:r>
          <a:r>
            <a:rPr lang="en-US" sz="2400" b="0" kern="1200" dirty="0" smtClean="0">
              <a:latin typeface="+mn-ea"/>
              <a:ea typeface="+mn-ea"/>
            </a:rPr>
            <a:t>Sun</a:t>
          </a:r>
          <a:r>
            <a:rPr lang="zh-CN" sz="2400" b="0" kern="1200" dirty="0" smtClean="0">
              <a:latin typeface="+mn-ea"/>
              <a:ea typeface="+mn-ea"/>
            </a:rPr>
            <a:t>公司开发的用于</a:t>
          </a:r>
          <a:r>
            <a:rPr lang="zh-CN" sz="2400" b="0" kern="1200" dirty="0" smtClean="0">
              <a:solidFill>
                <a:srgbClr val="FFFF00"/>
              </a:solidFill>
              <a:latin typeface="+mn-ea"/>
              <a:ea typeface="+mn-ea"/>
            </a:rPr>
            <a:t>扩展</a:t>
          </a:r>
          <a:r>
            <a:rPr lang="en-US" sz="2400" b="0" kern="1200" dirty="0" smtClean="0">
              <a:solidFill>
                <a:srgbClr val="FFFF00"/>
              </a:solidFill>
              <a:latin typeface="+mn-ea"/>
              <a:ea typeface="+mn-ea"/>
            </a:rPr>
            <a:t>web </a:t>
          </a:r>
          <a:r>
            <a:rPr lang="zh-CN" sz="2400" b="0" kern="1200" dirty="0" smtClean="0">
              <a:solidFill>
                <a:srgbClr val="FFFF00"/>
              </a:solidFill>
              <a:latin typeface="+mn-ea"/>
              <a:ea typeface="+mn-ea"/>
            </a:rPr>
            <a:t>服务器功能</a:t>
          </a:r>
          <a:r>
            <a:rPr lang="zh-CN" sz="2400" b="0" kern="1200" dirty="0" smtClean="0">
              <a:latin typeface="+mn-ea"/>
              <a:ea typeface="+mn-ea"/>
            </a:rPr>
            <a:t>的</a:t>
          </a:r>
          <a:r>
            <a:rPr lang="zh-CN" sz="2400" b="0" kern="1200" dirty="0" smtClean="0">
              <a:solidFill>
                <a:srgbClr val="FFFF00"/>
              </a:solidFill>
              <a:latin typeface="+mn-ea"/>
              <a:ea typeface="+mn-ea"/>
            </a:rPr>
            <a:t>组件规范</a:t>
          </a:r>
          <a:r>
            <a:rPr lang="zh-CN" sz="2400" b="0" kern="1200" dirty="0" smtClean="0">
              <a:latin typeface="+mn-ea"/>
              <a:ea typeface="+mn-ea"/>
            </a:rPr>
            <a:t>。</a:t>
          </a:r>
          <a:endParaRPr lang="zh-CN" sz="2400" b="0" kern="1200" dirty="0">
            <a:latin typeface="+mn-ea"/>
            <a:ea typeface="+mn-ea"/>
          </a:endParaRPr>
        </a:p>
      </dsp:txBody>
      <dsp:txXfrm>
        <a:off x="59399" y="225318"/>
        <a:ext cx="8830882" cy="1098002"/>
      </dsp:txXfrm>
    </dsp:sp>
    <dsp:sp modelId="{158215D4-8413-4A66-A813-FA875E4218B1}">
      <dsp:nvSpPr>
        <dsp:cNvPr id="0" name=""/>
        <dsp:cNvSpPr/>
      </dsp:nvSpPr>
      <dsp:spPr>
        <a:xfrm>
          <a:off x="0" y="1569920"/>
          <a:ext cx="894968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+mn-ea"/>
              <a:ea typeface="+mn-ea"/>
            </a:rPr>
            <a:t>Servlet</a:t>
          </a:r>
          <a:r>
            <a:rPr lang="zh-CN" sz="2400" b="0" kern="1200" dirty="0" smtClean="0">
              <a:latin typeface="+mn-ea"/>
              <a:ea typeface="+mn-ea"/>
            </a:rPr>
            <a:t>用于编写服务器端的</a:t>
          </a:r>
          <a:r>
            <a:rPr lang="en-US" sz="2400" b="0" kern="1200" dirty="0" smtClean="0">
              <a:latin typeface="+mn-ea"/>
              <a:ea typeface="+mn-ea"/>
            </a:rPr>
            <a:t>Java</a:t>
          </a:r>
          <a:r>
            <a:rPr lang="zh-CN" sz="2400" b="0" kern="1200" dirty="0" smtClean="0">
              <a:latin typeface="+mn-ea"/>
              <a:ea typeface="+mn-ea"/>
            </a:rPr>
            <a:t>程序，主要功能在于交互式地浏览和修改数据，生成动态</a:t>
          </a:r>
          <a:r>
            <a:rPr lang="en-US" sz="2400" b="0" kern="1200" dirty="0" smtClean="0">
              <a:latin typeface="+mn-ea"/>
              <a:ea typeface="+mn-ea"/>
            </a:rPr>
            <a:t>Web</a:t>
          </a:r>
          <a:r>
            <a:rPr lang="zh-CN" sz="2400" b="0" kern="1200" dirty="0" smtClean="0">
              <a:latin typeface="+mn-ea"/>
              <a:ea typeface="+mn-ea"/>
            </a:rPr>
            <a:t>内容。</a:t>
          </a:r>
          <a:endParaRPr lang="zh-CN" sz="2400" b="0" kern="1200" dirty="0">
            <a:latin typeface="+mn-ea"/>
            <a:ea typeface="+mn-ea"/>
          </a:endParaRPr>
        </a:p>
      </dsp:txBody>
      <dsp:txXfrm>
        <a:off x="59399" y="1629319"/>
        <a:ext cx="8830882" cy="1098002"/>
      </dsp:txXfrm>
    </dsp:sp>
    <dsp:sp modelId="{D2F294B2-3973-419E-9911-E126B9D03A49}">
      <dsp:nvSpPr>
        <dsp:cNvPr id="0" name=""/>
        <dsp:cNvSpPr/>
      </dsp:nvSpPr>
      <dsp:spPr>
        <a:xfrm>
          <a:off x="0" y="2875057"/>
          <a:ext cx="894968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dirty="0" smtClean="0">
              <a:latin typeface="+mn-ea"/>
              <a:ea typeface="+mn-ea"/>
            </a:rPr>
            <a:t>在传统的</a:t>
          </a:r>
          <a:r>
            <a:rPr lang="en-US" sz="2400" b="0" kern="1200" dirty="0" smtClean="0">
              <a:latin typeface="+mn-ea"/>
              <a:ea typeface="+mn-ea"/>
            </a:rPr>
            <a:t>CGI</a:t>
          </a:r>
          <a:r>
            <a:rPr lang="zh-CN" sz="2400" b="0" kern="1200" dirty="0" smtClean="0">
              <a:latin typeface="+mn-ea"/>
              <a:ea typeface="+mn-ea"/>
            </a:rPr>
            <a:t>中，每个请求都要启动一个新的进程，而</a:t>
          </a:r>
          <a:r>
            <a:rPr lang="en-US" sz="2400" b="0" kern="1200" dirty="0" smtClean="0">
              <a:latin typeface="+mn-ea"/>
              <a:ea typeface="+mn-ea"/>
            </a:rPr>
            <a:t>Servlet</a:t>
          </a:r>
          <a:r>
            <a:rPr lang="zh-CN" altLang="en-US" sz="2400" b="0" kern="1200" dirty="0" smtClean="0">
              <a:latin typeface="+mn-ea"/>
              <a:ea typeface="+mn-ea"/>
            </a:rPr>
            <a:t>的</a:t>
          </a:r>
          <a:r>
            <a:rPr lang="zh-CN" sz="2400" b="0" kern="1200" dirty="0" smtClean="0">
              <a:latin typeface="+mn-ea"/>
              <a:ea typeface="+mn-ea"/>
            </a:rPr>
            <a:t>每个请求由一个轻量级的</a:t>
          </a:r>
          <a:r>
            <a:rPr lang="en-US" sz="2400" b="0" kern="1200" dirty="0" smtClean="0">
              <a:latin typeface="+mn-ea"/>
              <a:ea typeface="+mn-ea"/>
            </a:rPr>
            <a:t>Java</a:t>
          </a:r>
          <a:r>
            <a:rPr lang="zh-CN" sz="2400" b="0" kern="1200" dirty="0" smtClean="0">
              <a:latin typeface="+mn-ea"/>
              <a:ea typeface="+mn-ea"/>
            </a:rPr>
            <a:t>线程处理，具有更高的效率。</a:t>
          </a:r>
          <a:endParaRPr lang="zh-CN" sz="2400" b="0" kern="1200" dirty="0">
            <a:latin typeface="+mn-ea"/>
            <a:ea typeface="+mn-ea"/>
          </a:endParaRPr>
        </a:p>
      </dsp:txBody>
      <dsp:txXfrm>
        <a:off x="59399" y="2934456"/>
        <a:ext cx="8830882" cy="1098002"/>
      </dsp:txXfrm>
    </dsp:sp>
    <dsp:sp modelId="{5CD89D94-454A-4D32-81E6-DF0B89E51751}">
      <dsp:nvSpPr>
        <dsp:cNvPr id="0" name=""/>
        <dsp:cNvSpPr/>
      </dsp:nvSpPr>
      <dsp:spPr>
        <a:xfrm>
          <a:off x="0" y="4377920"/>
          <a:ext cx="894968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+mn-ea"/>
              <a:ea typeface="+mn-ea"/>
            </a:rPr>
            <a:t>Servlet</a:t>
          </a:r>
          <a:r>
            <a:rPr lang="zh-CN" sz="2400" b="0" kern="1200" dirty="0" smtClean="0">
              <a:latin typeface="+mn-ea"/>
              <a:ea typeface="+mn-ea"/>
            </a:rPr>
            <a:t>强大的功能和优秀的可移植性，使得它在未来的技术发展过程中，有可能彻底取代 </a:t>
          </a:r>
          <a:r>
            <a:rPr lang="en-US" sz="2400" b="0" kern="1200" dirty="0" smtClean="0">
              <a:latin typeface="+mn-ea"/>
              <a:ea typeface="+mn-ea"/>
            </a:rPr>
            <a:t>CGI(Common Gateway Interface)</a:t>
          </a:r>
          <a:r>
            <a:rPr lang="zh-CN" sz="2400" b="0" kern="1200" dirty="0" smtClean="0">
              <a:latin typeface="+mn-ea"/>
              <a:ea typeface="+mn-ea"/>
            </a:rPr>
            <a:t>。</a:t>
          </a:r>
          <a:endParaRPr lang="zh-CN" sz="2400" b="0" kern="1200" dirty="0">
            <a:latin typeface="+mn-ea"/>
            <a:ea typeface="+mn-ea"/>
          </a:endParaRPr>
        </a:p>
      </dsp:txBody>
      <dsp:txXfrm>
        <a:off x="59399" y="4437319"/>
        <a:ext cx="883088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21C46-AFC2-4420-A2E6-C530E095240C}">
      <dsp:nvSpPr>
        <dsp:cNvPr id="0" name=""/>
        <dsp:cNvSpPr/>
      </dsp:nvSpPr>
      <dsp:spPr>
        <a:xfrm>
          <a:off x="0" y="12510"/>
          <a:ext cx="8784529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+mn-ea"/>
              <a:ea typeface="+mn-ea"/>
            </a:rPr>
            <a:t>案例描述</a:t>
          </a:r>
          <a:endParaRPr lang="zh-CN" altLang="en-US" sz="2800" kern="1200">
            <a:latin typeface="+mn-ea"/>
            <a:ea typeface="+mn-ea"/>
          </a:endParaRPr>
        </a:p>
      </dsp:txBody>
      <dsp:txXfrm>
        <a:off x="41123" y="53633"/>
        <a:ext cx="8702283" cy="760154"/>
      </dsp:txXfrm>
    </dsp:sp>
    <dsp:sp modelId="{0ADEE953-6F56-4171-87C6-5F2D40361F6B}">
      <dsp:nvSpPr>
        <dsp:cNvPr id="0" name=""/>
        <dsp:cNvSpPr/>
      </dsp:nvSpPr>
      <dsp:spPr>
        <a:xfrm>
          <a:off x="0" y="854910"/>
          <a:ext cx="878452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09" tIns="35560" rIns="199136" bIns="3556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b="1" kern="1200" dirty="0" smtClean="0">
              <a:solidFill>
                <a:srgbClr val="003300"/>
              </a:solidFill>
              <a:latin typeface="+mn-ea"/>
              <a:ea typeface="+mn-ea"/>
            </a:rPr>
            <a:t>访问</a:t>
          </a:r>
          <a:r>
            <a:rPr lang="en-US" sz="2800" b="1" kern="1200" dirty="0" smtClean="0">
              <a:solidFill>
                <a:srgbClr val="003300"/>
              </a:solidFill>
              <a:latin typeface="+mn-ea"/>
              <a:ea typeface="+mn-ea"/>
            </a:rPr>
            <a:t>Servlet</a:t>
          </a:r>
          <a:r>
            <a:rPr lang="zh-CN" sz="2800" b="1" kern="1200" dirty="0" smtClean="0">
              <a:solidFill>
                <a:srgbClr val="003300"/>
              </a:solidFill>
              <a:latin typeface="+mn-ea"/>
              <a:ea typeface="+mn-ea"/>
            </a:rPr>
            <a:t>页面，显示“</a:t>
          </a:r>
          <a:r>
            <a:rPr lang="en-US" sz="2800" b="1" kern="1200" dirty="0" smtClean="0">
              <a:solidFill>
                <a:srgbClr val="003300"/>
              </a:solidFill>
              <a:latin typeface="+mn-ea"/>
              <a:ea typeface="+mn-ea"/>
            </a:rPr>
            <a:t>Hello World</a:t>
          </a:r>
          <a:r>
            <a:rPr lang="zh-CN" sz="2800" b="1" kern="1200" dirty="0" smtClean="0">
              <a:solidFill>
                <a:srgbClr val="003300"/>
              </a:solidFill>
              <a:latin typeface="+mn-ea"/>
              <a:ea typeface="+mn-ea"/>
            </a:rPr>
            <a:t>”</a:t>
          </a:r>
          <a:endParaRPr lang="zh-CN" sz="28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854910"/>
        <a:ext cx="8784529" cy="745200"/>
      </dsp:txXfrm>
    </dsp:sp>
    <dsp:sp modelId="{1E213C93-4188-4222-9788-67A7CB869217}">
      <dsp:nvSpPr>
        <dsp:cNvPr id="0" name=""/>
        <dsp:cNvSpPr/>
      </dsp:nvSpPr>
      <dsp:spPr>
        <a:xfrm>
          <a:off x="0" y="1600110"/>
          <a:ext cx="8784529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+mn-ea"/>
              <a:ea typeface="+mn-ea"/>
            </a:rPr>
            <a:t>案例目标</a:t>
          </a:r>
          <a:endParaRPr lang="zh-CN" altLang="en-US" sz="2800" kern="1200">
            <a:latin typeface="+mn-ea"/>
            <a:ea typeface="+mn-ea"/>
          </a:endParaRPr>
        </a:p>
      </dsp:txBody>
      <dsp:txXfrm>
        <a:off x="41123" y="1641233"/>
        <a:ext cx="8702283" cy="760154"/>
      </dsp:txXfrm>
    </dsp:sp>
    <dsp:sp modelId="{A95A0FA4-BC3C-4C2C-A30F-6DCFB2580D47}">
      <dsp:nvSpPr>
        <dsp:cNvPr id="0" name=""/>
        <dsp:cNvSpPr/>
      </dsp:nvSpPr>
      <dsp:spPr>
        <a:xfrm>
          <a:off x="0" y="2442510"/>
          <a:ext cx="8784529" cy="100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09" tIns="35560" rIns="199136" bIns="3556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b="1" kern="1200" dirty="0" smtClean="0">
              <a:solidFill>
                <a:srgbClr val="003300"/>
              </a:solidFill>
              <a:latin typeface="+mn-ea"/>
              <a:ea typeface="+mn-ea"/>
            </a:rPr>
            <a:t>了解</a:t>
          </a:r>
          <a:r>
            <a:rPr lang="en-US" sz="2800" b="1" kern="1200" dirty="0" smtClean="0">
              <a:solidFill>
                <a:srgbClr val="003300"/>
              </a:solidFill>
              <a:latin typeface="+mn-ea"/>
              <a:ea typeface="+mn-ea"/>
            </a:rPr>
            <a:t>Servlet</a:t>
          </a:r>
          <a:r>
            <a:rPr lang="zh-CN" sz="2800" b="1" kern="1200" dirty="0" smtClean="0">
              <a:solidFill>
                <a:srgbClr val="003300"/>
              </a:solidFill>
              <a:latin typeface="+mn-ea"/>
              <a:ea typeface="+mn-ea"/>
            </a:rPr>
            <a:t>的作用</a:t>
          </a:r>
          <a:endParaRPr lang="zh-CN" sz="2800" kern="1200" dirty="0">
            <a:solidFill>
              <a:srgbClr val="003300"/>
            </a:solidFill>
            <a:latin typeface="+mn-ea"/>
            <a:ea typeface="+mn-ea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b="1" kern="1200" dirty="0" smtClean="0">
              <a:solidFill>
                <a:srgbClr val="003300"/>
              </a:solidFill>
              <a:latin typeface="+mn-ea"/>
              <a:ea typeface="+mn-ea"/>
            </a:rPr>
            <a:t>了解应用程序的部署</a:t>
          </a:r>
          <a:endParaRPr lang="zh-CN" altLang="en-US" sz="28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2442510"/>
        <a:ext cx="8784529" cy="1001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71953-C91D-4A53-988F-94B7EDCA79C8}">
      <dsp:nvSpPr>
        <dsp:cNvPr id="0" name=""/>
        <dsp:cNvSpPr/>
      </dsp:nvSpPr>
      <dsp:spPr>
        <a:xfrm rot="4396374">
          <a:off x="1587976" y="1169530"/>
          <a:ext cx="5073609" cy="353821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FB34F-483B-48D6-B40E-40749E929E2E}">
      <dsp:nvSpPr>
        <dsp:cNvPr id="0" name=""/>
        <dsp:cNvSpPr/>
      </dsp:nvSpPr>
      <dsp:spPr>
        <a:xfrm>
          <a:off x="3317244" y="1518687"/>
          <a:ext cx="128124" cy="12812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62FA-6AEE-4E53-AC49-11EE5F91B631}">
      <dsp:nvSpPr>
        <dsp:cNvPr id="0" name=""/>
        <dsp:cNvSpPr/>
      </dsp:nvSpPr>
      <dsp:spPr>
        <a:xfrm>
          <a:off x="4040678" y="2074089"/>
          <a:ext cx="128124" cy="12812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BC319-5EE8-4249-B593-3FEE3F0E0639}">
      <dsp:nvSpPr>
        <dsp:cNvPr id="0" name=""/>
        <dsp:cNvSpPr/>
      </dsp:nvSpPr>
      <dsp:spPr>
        <a:xfrm>
          <a:off x="4691056" y="2724115"/>
          <a:ext cx="128124" cy="12812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0CA1C-425D-4238-87DE-E6E605EF17A9}">
      <dsp:nvSpPr>
        <dsp:cNvPr id="0" name=""/>
        <dsp:cNvSpPr/>
      </dsp:nvSpPr>
      <dsp:spPr>
        <a:xfrm>
          <a:off x="709478" y="0"/>
          <a:ext cx="3468806" cy="9403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1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、新建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web project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709478" y="0"/>
        <a:ext cx="3468806" cy="940363"/>
      </dsp:txXfrm>
    </dsp:sp>
    <dsp:sp modelId="{26883676-D21B-40C6-ACF3-D63A45E3D1EF}">
      <dsp:nvSpPr>
        <dsp:cNvPr id="0" name=""/>
        <dsp:cNvSpPr/>
      </dsp:nvSpPr>
      <dsp:spPr>
        <a:xfrm>
          <a:off x="4157106" y="1112567"/>
          <a:ext cx="3555749" cy="9403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2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、新建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package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4157106" y="1112567"/>
        <a:ext cx="3555749" cy="940363"/>
      </dsp:txXfrm>
    </dsp:sp>
    <dsp:sp modelId="{62858A9D-7834-4D41-9B88-681E2F009CF3}">
      <dsp:nvSpPr>
        <dsp:cNvPr id="0" name=""/>
        <dsp:cNvSpPr/>
      </dsp:nvSpPr>
      <dsp:spPr>
        <a:xfrm>
          <a:off x="323521" y="1800203"/>
          <a:ext cx="3187310" cy="9403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3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、新建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Servlet</a:t>
          </a:r>
        </a:p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写入代码</a:t>
          </a:r>
          <a:r>
            <a:rPr lang="en-US" alt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(</a:t>
          </a: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新建一个类，继承</a:t>
          </a:r>
          <a:r>
            <a:rPr lang="en-US" altLang="zh-CN" sz="2400" b="1" kern="1200" dirty="0" err="1" smtClean="0">
              <a:solidFill>
                <a:srgbClr val="003300"/>
              </a:solidFill>
              <a:latin typeface="+mn-ea"/>
              <a:ea typeface="+mn-ea"/>
            </a:rPr>
            <a:t>HttpServlet</a:t>
          </a: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类</a:t>
          </a:r>
          <a:r>
            <a:rPr lang="en-US" alt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)</a:t>
          </a:r>
          <a:endParaRPr lang="zh-CN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323521" y="1800203"/>
        <a:ext cx="3187310" cy="940363"/>
      </dsp:txXfrm>
    </dsp:sp>
    <dsp:sp modelId="{A1B41707-E676-41A3-AFF6-0D74617CC274}">
      <dsp:nvSpPr>
        <dsp:cNvPr id="0" name=""/>
        <dsp:cNvSpPr/>
      </dsp:nvSpPr>
      <dsp:spPr>
        <a:xfrm>
          <a:off x="5161708" y="3439379"/>
          <a:ext cx="128124" cy="12812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5A42B-BA74-4655-A7CC-8ECF59A8585C}">
      <dsp:nvSpPr>
        <dsp:cNvPr id="0" name=""/>
        <dsp:cNvSpPr/>
      </dsp:nvSpPr>
      <dsp:spPr>
        <a:xfrm>
          <a:off x="5195295" y="2317996"/>
          <a:ext cx="3747719" cy="9403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4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、打开并修改</a:t>
          </a: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描述文件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5195295" y="2317996"/>
        <a:ext cx="3747719" cy="940363"/>
      </dsp:txXfrm>
    </dsp:sp>
    <dsp:sp modelId="{67A12BB6-2B87-4ECF-82E4-7473A1C18106}">
      <dsp:nvSpPr>
        <dsp:cNvPr id="0" name=""/>
        <dsp:cNvSpPr/>
      </dsp:nvSpPr>
      <dsp:spPr>
        <a:xfrm>
          <a:off x="1247857" y="3185551"/>
          <a:ext cx="3555749" cy="9403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5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、发布后本机运行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247857" y="3185551"/>
        <a:ext cx="3555749" cy="940363"/>
      </dsp:txXfrm>
    </dsp:sp>
    <dsp:sp modelId="{0DF21CF3-2E34-47AF-BFD6-BCCEF4974FE7}">
      <dsp:nvSpPr>
        <dsp:cNvPr id="0" name=""/>
        <dsp:cNvSpPr/>
      </dsp:nvSpPr>
      <dsp:spPr>
        <a:xfrm>
          <a:off x="3890441" y="5121826"/>
          <a:ext cx="4554624" cy="57052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6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、查看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IP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，远程访问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3890441" y="5121826"/>
        <a:ext cx="4554624" cy="570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6A4CF-AFCC-4E48-A28F-469D32ED4731}">
      <dsp:nvSpPr>
        <dsp:cNvPr id="0" name=""/>
        <dsp:cNvSpPr/>
      </dsp:nvSpPr>
      <dsp:spPr>
        <a:xfrm>
          <a:off x="0" y="1639"/>
          <a:ext cx="8949680" cy="1334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>
              <a:latin typeface="+mn-ea"/>
              <a:ea typeface="+mn-ea"/>
            </a:rPr>
            <a:t>XML(</a:t>
          </a:r>
          <a:r>
            <a:rPr lang="en-US" altLang="zh-CN" sz="2400" b="1" kern="1200" dirty="0" err="1" smtClean="0">
              <a:latin typeface="+mn-ea"/>
              <a:ea typeface="+mn-ea"/>
            </a:rPr>
            <a:t>ExtensibleMarkupLanguage</a:t>
          </a:r>
          <a:r>
            <a:rPr lang="zh-CN" sz="2400" b="1" kern="1200" dirty="0" smtClean="0">
              <a:latin typeface="+mn-ea"/>
              <a:ea typeface="+mn-ea"/>
            </a:rPr>
            <a:t>可扩展标记语言</a:t>
          </a:r>
          <a:r>
            <a:rPr lang="en-US" altLang="zh-CN" sz="2400" b="1" kern="1200" dirty="0" smtClean="0">
              <a:latin typeface="+mn-ea"/>
              <a:ea typeface="+mn-ea"/>
            </a:rPr>
            <a:t>)</a:t>
          </a:r>
          <a:r>
            <a:rPr lang="zh-CN" sz="2400" b="1" kern="1200" dirty="0" smtClean="0">
              <a:latin typeface="+mn-ea"/>
              <a:ea typeface="+mn-ea"/>
            </a:rPr>
            <a:t>是一种类似</a:t>
          </a:r>
          <a:r>
            <a:rPr lang="en-US" sz="2400" b="1" kern="1200" dirty="0" smtClean="0">
              <a:latin typeface="+mn-ea"/>
              <a:ea typeface="+mn-ea"/>
            </a:rPr>
            <a:t>HTML</a:t>
          </a:r>
          <a:r>
            <a:rPr lang="zh-CN" sz="2400" b="1" kern="1200" dirty="0" smtClean="0">
              <a:latin typeface="+mn-ea"/>
              <a:ea typeface="+mn-ea"/>
            </a:rPr>
            <a:t>的标记语言。</a:t>
          </a:r>
          <a:r>
            <a:rPr lang="en-US" altLang="zh-CN" sz="2400" b="1" i="0" kern="1200" dirty="0" smtClean="0">
              <a:solidFill>
                <a:srgbClr val="FF0000"/>
              </a:solidFill>
            </a:rPr>
            <a:t>xml</a:t>
          </a:r>
          <a:r>
            <a:rPr lang="zh-CN" altLang="en-US" sz="2400" b="1" i="0" kern="1200" dirty="0" smtClean="0">
              <a:solidFill>
                <a:srgbClr val="FF0000"/>
              </a:solidFill>
            </a:rPr>
            <a:t>本身是一种格式规范，是一种包含了数据以及数据说明的文本格式规范。 </a:t>
          </a:r>
          <a:endParaRPr lang="zh-CN" sz="2400" b="1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65158" y="66797"/>
        <a:ext cx="8819364" cy="1204443"/>
      </dsp:txXfrm>
    </dsp:sp>
    <dsp:sp modelId="{B07CA8B1-C26F-4EB5-8051-F564E827D39B}">
      <dsp:nvSpPr>
        <dsp:cNvPr id="0" name=""/>
        <dsp:cNvSpPr/>
      </dsp:nvSpPr>
      <dsp:spPr>
        <a:xfrm>
          <a:off x="0" y="1348844"/>
          <a:ext cx="8949680" cy="1334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b="0" i="0" kern="1200" dirty="0" smtClean="0"/>
            <a:t>   </a:t>
          </a:r>
          <a:r>
            <a:rPr lang="en-US" altLang="zh-CN" sz="2400" b="1" kern="1200" dirty="0" smtClean="0">
              <a:latin typeface="+mn-ea"/>
              <a:ea typeface="+mn-ea"/>
            </a:rPr>
            <a:t>xml</a:t>
          </a:r>
          <a:r>
            <a:rPr lang="zh-CN" altLang="en-US" sz="2400" b="1" kern="1200" dirty="0" smtClean="0">
              <a:latin typeface="+mn-ea"/>
              <a:ea typeface="+mn-ea"/>
            </a:rPr>
            <a:t>可用于存储，传输，交换数据，因为只描述</a:t>
          </a:r>
          <a:r>
            <a:rPr lang="en-US" altLang="zh-CN" sz="2400" b="1" kern="1200" dirty="0" smtClean="0">
              <a:latin typeface="+mn-ea"/>
              <a:ea typeface="+mn-ea"/>
            </a:rPr>
            <a:t>/</a:t>
          </a:r>
          <a:r>
            <a:rPr lang="zh-CN" altLang="en-US" sz="2400" b="1" kern="1200" dirty="0" smtClean="0">
              <a:latin typeface="+mn-ea"/>
              <a:ea typeface="+mn-ea"/>
            </a:rPr>
            <a:t>关心数据的结构，可以做到平台无关，实现跨平台。</a:t>
          </a:r>
          <a:endParaRPr lang="zh-CN" sz="2400" b="1" kern="1200" dirty="0">
            <a:latin typeface="+mn-ea"/>
            <a:ea typeface="+mn-ea"/>
          </a:endParaRPr>
        </a:p>
      </dsp:txBody>
      <dsp:txXfrm>
        <a:off x="65158" y="1414002"/>
        <a:ext cx="8819364" cy="1204443"/>
      </dsp:txXfrm>
    </dsp:sp>
    <dsp:sp modelId="{E74F8740-B16F-4C96-A6A0-4DE5E5654970}">
      <dsp:nvSpPr>
        <dsp:cNvPr id="0" name=""/>
        <dsp:cNvSpPr/>
      </dsp:nvSpPr>
      <dsp:spPr>
        <a:xfrm>
          <a:off x="0" y="2696049"/>
          <a:ext cx="8949680" cy="1334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>
              <a:latin typeface="+mn-ea"/>
              <a:ea typeface="+mn-ea"/>
            </a:rPr>
            <a:t>XML</a:t>
          </a:r>
          <a:r>
            <a:rPr lang="zh-CN" sz="2400" b="1" kern="1200" dirty="0" smtClean="0">
              <a:latin typeface="+mn-ea"/>
              <a:ea typeface="+mn-ea"/>
            </a:rPr>
            <a:t>被设计为具有自我描述性，标签没有被预定义，用户需要自行定义标签。 </a:t>
          </a:r>
          <a:endParaRPr lang="zh-CN" sz="2400" b="1" kern="1200" dirty="0">
            <a:latin typeface="+mn-ea"/>
            <a:ea typeface="+mn-ea"/>
          </a:endParaRPr>
        </a:p>
      </dsp:txBody>
      <dsp:txXfrm>
        <a:off x="65158" y="2761207"/>
        <a:ext cx="8819364" cy="12044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B2FB1-16F7-402A-AD99-B4772124CE75}">
      <dsp:nvSpPr>
        <dsp:cNvPr id="0" name=""/>
        <dsp:cNvSpPr/>
      </dsp:nvSpPr>
      <dsp:spPr>
        <a:xfrm>
          <a:off x="4428492" y="1149749"/>
          <a:ext cx="2402952" cy="766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141"/>
              </a:lnTo>
              <a:lnTo>
                <a:pt x="2402952" y="383141"/>
              </a:lnTo>
              <a:lnTo>
                <a:pt x="2402952" y="766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6C15-84AC-48D9-A975-BCD1124EF161}">
      <dsp:nvSpPr>
        <dsp:cNvPr id="0" name=""/>
        <dsp:cNvSpPr/>
      </dsp:nvSpPr>
      <dsp:spPr>
        <a:xfrm>
          <a:off x="2025539" y="1149749"/>
          <a:ext cx="2402952" cy="766282"/>
        </a:xfrm>
        <a:custGeom>
          <a:avLst/>
          <a:gdLst/>
          <a:ahLst/>
          <a:cxnLst/>
          <a:rect l="0" t="0" r="0" b="0"/>
          <a:pathLst>
            <a:path>
              <a:moveTo>
                <a:pt x="2402952" y="0"/>
              </a:moveTo>
              <a:lnTo>
                <a:pt x="2402952" y="383141"/>
              </a:lnTo>
              <a:lnTo>
                <a:pt x="0" y="383141"/>
              </a:lnTo>
              <a:lnTo>
                <a:pt x="0" y="766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85118-D238-43B6-A660-92CF70710418}">
      <dsp:nvSpPr>
        <dsp:cNvPr id="0" name=""/>
        <dsp:cNvSpPr/>
      </dsp:nvSpPr>
      <dsp:spPr>
        <a:xfrm>
          <a:off x="442088" y="288028"/>
          <a:ext cx="7972806" cy="861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XML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文档由文件头和文件体两大部分构成。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442088" y="288028"/>
        <a:ext cx="7972806" cy="861721"/>
      </dsp:txXfrm>
    </dsp:sp>
    <dsp:sp modelId="{6C389844-D615-4555-A618-9DD23D86A78A}">
      <dsp:nvSpPr>
        <dsp:cNvPr id="0" name=""/>
        <dsp:cNvSpPr/>
      </dsp:nvSpPr>
      <dsp:spPr>
        <a:xfrm>
          <a:off x="5727" y="1916032"/>
          <a:ext cx="4039623" cy="18283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72000" lvl="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文件头负责向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XML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解释器传递文档信息，主要包括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XML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声明、注释和文档类型等。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5727" y="1916032"/>
        <a:ext cx="4039623" cy="1828386"/>
      </dsp:txXfrm>
    </dsp:sp>
    <dsp:sp modelId="{B683A46F-0F97-4307-8463-6B61659663E1}">
      <dsp:nvSpPr>
        <dsp:cNvPr id="0" name=""/>
        <dsp:cNvSpPr/>
      </dsp:nvSpPr>
      <dsp:spPr>
        <a:xfrm>
          <a:off x="4811633" y="1916032"/>
          <a:ext cx="4039623" cy="18283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72000" lvl="0" algn="l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文件体是用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XML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标记描述数据</a:t>
          </a: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，包含根元素、子元素、属性等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。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4811633" y="1916032"/>
        <a:ext cx="4039623" cy="18283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540BB-F2C5-4C70-A816-3FE5F657169D}">
      <dsp:nvSpPr>
        <dsp:cNvPr id="0" name=""/>
        <dsp:cNvSpPr/>
      </dsp:nvSpPr>
      <dsp:spPr>
        <a:xfrm>
          <a:off x="0" y="9564"/>
          <a:ext cx="8949680" cy="110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latin typeface="+mn-ea"/>
              <a:ea typeface="+mn-ea"/>
            </a:rPr>
            <a:t>文件体是用</a:t>
          </a:r>
          <a:r>
            <a:rPr lang="en-US" sz="2400" b="1" kern="1200" dirty="0" smtClean="0">
              <a:latin typeface="+mn-ea"/>
              <a:ea typeface="+mn-ea"/>
            </a:rPr>
            <a:t>XML</a:t>
          </a:r>
          <a:r>
            <a:rPr lang="zh-CN" sz="2400" b="1" kern="1200" dirty="0" smtClean="0">
              <a:latin typeface="+mn-ea"/>
              <a:ea typeface="+mn-ea"/>
            </a:rPr>
            <a:t>标记来存储数据的地方</a:t>
          </a:r>
          <a:endParaRPr lang="zh-CN" sz="2400" kern="1200" dirty="0">
            <a:latin typeface="+mn-ea"/>
            <a:ea typeface="+mn-ea"/>
          </a:endParaRPr>
        </a:p>
      </dsp:txBody>
      <dsp:txXfrm>
        <a:off x="53916" y="63480"/>
        <a:ext cx="8841848" cy="996648"/>
      </dsp:txXfrm>
    </dsp:sp>
    <dsp:sp modelId="{047988FB-A5FD-4CD8-B372-DBD0FCA6AE13}">
      <dsp:nvSpPr>
        <dsp:cNvPr id="0" name=""/>
        <dsp:cNvSpPr/>
      </dsp:nvSpPr>
      <dsp:spPr>
        <a:xfrm>
          <a:off x="0" y="1283964"/>
          <a:ext cx="8949680" cy="110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ea"/>
              <a:ea typeface="+mn-ea"/>
            </a:rPr>
            <a:t>文件体采用树形结构来存储数据，并且有一个标记充当根元素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53916" y="1337880"/>
        <a:ext cx="8841848" cy="996648"/>
      </dsp:txXfrm>
    </dsp:sp>
    <dsp:sp modelId="{79648B23-6706-4AEA-8A42-40C875383DD3}">
      <dsp:nvSpPr>
        <dsp:cNvPr id="0" name=""/>
        <dsp:cNvSpPr/>
      </dsp:nvSpPr>
      <dsp:spPr>
        <a:xfrm>
          <a:off x="0" y="2558364"/>
          <a:ext cx="8949680" cy="110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latin typeface="+mn-ea"/>
              <a:ea typeface="+mn-ea"/>
            </a:rPr>
            <a:t>根元素只有一个，根元素中可以嵌套其它标记</a:t>
          </a:r>
          <a:r>
            <a:rPr lang="en-US" sz="2400" b="1" kern="1200" dirty="0" smtClean="0">
              <a:latin typeface="+mn-ea"/>
              <a:ea typeface="+mn-ea"/>
            </a:rPr>
            <a:t>(</a:t>
          </a:r>
          <a:r>
            <a:rPr lang="zh-CN" sz="2400" b="1" kern="1200" dirty="0" smtClean="0">
              <a:latin typeface="+mn-ea"/>
              <a:ea typeface="+mn-ea"/>
            </a:rPr>
            <a:t>子元素</a:t>
          </a:r>
          <a:r>
            <a:rPr lang="en-US" sz="2400" b="1" kern="1200" dirty="0" smtClean="0">
              <a:latin typeface="+mn-ea"/>
              <a:ea typeface="+mn-ea"/>
            </a:rPr>
            <a:t>)</a:t>
          </a:r>
          <a:endParaRPr lang="zh-CN" sz="2400" kern="1200" dirty="0">
            <a:latin typeface="+mn-ea"/>
            <a:ea typeface="+mn-ea"/>
          </a:endParaRPr>
        </a:p>
      </dsp:txBody>
      <dsp:txXfrm>
        <a:off x="53916" y="2612280"/>
        <a:ext cx="8841848" cy="996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8173-BAB2-4C45-902F-6114AB9A36EE}">
      <dsp:nvSpPr>
        <dsp:cNvPr id="0" name=""/>
        <dsp:cNvSpPr/>
      </dsp:nvSpPr>
      <dsp:spPr>
        <a:xfrm>
          <a:off x="90012" y="108511"/>
          <a:ext cx="1889015" cy="2376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latin typeface="+mn-ea"/>
              <a:ea typeface="+mn-ea"/>
            </a:rPr>
            <a:t>初始化阶段</a:t>
          </a:r>
          <a:endParaRPr lang="en-US" altLang="zh-CN" sz="2400" b="1" i="0" kern="1200" dirty="0" smtClean="0">
            <a:latin typeface="+mn-ea"/>
            <a:ea typeface="+mn-ea"/>
          </a:endParaRPr>
        </a:p>
      </dsp:txBody>
      <dsp:txXfrm>
        <a:off x="90012" y="108511"/>
        <a:ext cx="1889015" cy="579590"/>
      </dsp:txXfrm>
    </dsp:sp>
    <dsp:sp modelId="{5E064783-67A5-49AC-90AF-99D249D367B1}">
      <dsp:nvSpPr>
        <dsp:cNvPr id="0" name=""/>
        <dsp:cNvSpPr/>
      </dsp:nvSpPr>
      <dsp:spPr>
        <a:xfrm>
          <a:off x="1877" y="1240284"/>
          <a:ext cx="2658841" cy="164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kern="1200" dirty="0" err="1" smtClean="0">
              <a:solidFill>
                <a:srgbClr val="003300"/>
              </a:solidFill>
              <a:latin typeface="+mn-ea"/>
              <a:ea typeface="+mn-ea"/>
            </a:rPr>
            <a:t>init</a:t>
          </a:r>
          <a:r>
            <a:rPr lang="en-US" altLang="zh-CN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()</a:t>
          </a:r>
          <a:endParaRPr lang="zh-CN" altLang="en-US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49912" y="1288319"/>
        <a:ext cx="2562771" cy="1543971"/>
      </dsp:txXfrm>
    </dsp:sp>
    <dsp:sp modelId="{3E6771C0-5135-4207-9BA5-5ADAC000397C}">
      <dsp:nvSpPr>
        <dsp:cNvPr id="0" name=""/>
        <dsp:cNvSpPr/>
      </dsp:nvSpPr>
      <dsp:spPr>
        <a:xfrm>
          <a:off x="2316949" y="217930"/>
          <a:ext cx="716393" cy="36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rgbClr val="003300"/>
            </a:solidFill>
            <a:latin typeface="+mn-ea"/>
            <a:ea typeface="+mn-ea"/>
          </a:endParaRPr>
        </a:p>
      </dsp:txBody>
      <dsp:txXfrm>
        <a:off x="2316949" y="290081"/>
        <a:ext cx="608167" cy="216451"/>
      </dsp:txXfrm>
    </dsp:sp>
    <dsp:sp modelId="{E195F0C3-FF32-4FE5-9286-460AAF5E52BA}">
      <dsp:nvSpPr>
        <dsp:cNvPr id="0" name=""/>
        <dsp:cNvSpPr/>
      </dsp:nvSpPr>
      <dsp:spPr>
        <a:xfrm>
          <a:off x="3330714" y="108511"/>
          <a:ext cx="1889015" cy="237600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latin typeface="+mn-ea"/>
              <a:ea typeface="+mn-ea"/>
            </a:rPr>
            <a:t>服务阶段</a:t>
          </a:r>
          <a:endParaRPr lang="en-US" altLang="zh-CN" sz="2400" b="1" i="0" kern="1200" dirty="0" smtClean="0">
            <a:latin typeface="+mn-ea"/>
            <a:ea typeface="+mn-ea"/>
          </a:endParaRPr>
        </a:p>
      </dsp:txBody>
      <dsp:txXfrm>
        <a:off x="3330714" y="108511"/>
        <a:ext cx="1889015" cy="579590"/>
      </dsp:txXfrm>
    </dsp:sp>
    <dsp:sp modelId="{345DB8D7-3179-4D6C-8770-AA810AAEB55B}">
      <dsp:nvSpPr>
        <dsp:cNvPr id="0" name=""/>
        <dsp:cNvSpPr/>
      </dsp:nvSpPr>
      <dsp:spPr>
        <a:xfrm>
          <a:off x="3242579" y="1240284"/>
          <a:ext cx="2658841" cy="164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service()</a:t>
          </a:r>
          <a:endParaRPr lang="zh-CN" altLang="en-US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3290614" y="1288319"/>
        <a:ext cx="2562771" cy="1543971"/>
      </dsp:txXfrm>
    </dsp:sp>
    <dsp:sp modelId="{30CC5A1A-5018-4775-B3F5-5BC1125BB213}">
      <dsp:nvSpPr>
        <dsp:cNvPr id="0" name=""/>
        <dsp:cNvSpPr/>
      </dsp:nvSpPr>
      <dsp:spPr>
        <a:xfrm>
          <a:off x="5557650" y="217930"/>
          <a:ext cx="716393" cy="36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rgbClr val="003300"/>
            </a:solidFill>
            <a:latin typeface="+mn-ea"/>
            <a:ea typeface="+mn-ea"/>
          </a:endParaRPr>
        </a:p>
      </dsp:txBody>
      <dsp:txXfrm>
        <a:off x="5557650" y="290081"/>
        <a:ext cx="608167" cy="216451"/>
      </dsp:txXfrm>
    </dsp:sp>
    <dsp:sp modelId="{97F40B71-1B49-493A-993A-B83ACC25A9B0}">
      <dsp:nvSpPr>
        <dsp:cNvPr id="0" name=""/>
        <dsp:cNvSpPr/>
      </dsp:nvSpPr>
      <dsp:spPr>
        <a:xfrm>
          <a:off x="6571415" y="108511"/>
          <a:ext cx="1889015" cy="23760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latin typeface="+mn-ea"/>
              <a:ea typeface="+mn-ea"/>
            </a:rPr>
            <a:t>终止阶段</a:t>
          </a:r>
          <a:endParaRPr lang="en-US" altLang="zh-CN" sz="2400" b="1" i="0" kern="1200" dirty="0" smtClean="0">
            <a:latin typeface="+mn-ea"/>
            <a:ea typeface="+mn-ea"/>
          </a:endParaRPr>
        </a:p>
      </dsp:txBody>
      <dsp:txXfrm>
        <a:off x="6571415" y="108511"/>
        <a:ext cx="1889015" cy="579590"/>
      </dsp:txXfrm>
    </dsp:sp>
    <dsp:sp modelId="{1CF295E2-BFD3-42CF-83AB-8B0D24C854AD}">
      <dsp:nvSpPr>
        <dsp:cNvPr id="0" name=""/>
        <dsp:cNvSpPr/>
      </dsp:nvSpPr>
      <dsp:spPr>
        <a:xfrm>
          <a:off x="6483280" y="1240284"/>
          <a:ext cx="2658841" cy="164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调用</a:t>
          </a:r>
          <a:r>
            <a:rPr lang="en-US" altLang="zh-CN" sz="2400" b="1" i="0" kern="1200" dirty="0" smtClean="0">
              <a:solidFill>
                <a:srgbClr val="003300"/>
              </a:solidFill>
              <a:latin typeface="+mn-ea"/>
              <a:ea typeface="+mn-ea"/>
            </a:rPr>
            <a:t>destroy()</a:t>
          </a:r>
          <a:endParaRPr lang="zh-CN" altLang="en-US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6531315" y="1288319"/>
        <a:ext cx="2562771" cy="154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5DD9D2-AE8B-4DFC-B21E-A0CD6831A4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66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apach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5C2E-3097-4AB6-A94F-1132975F6F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2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客户端发送请求至服务器端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服务器将请求信息发送至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容器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3) 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容器调用其中的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组件来完成响应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4) 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容器将动态生成的响应内容传给服务器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服务器将响应返回给客户端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5C2E-3097-4AB6-A94F-1132975F6F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3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状态码：三位数字，由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定义，表示服务器处理请求的一种状态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928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zh-CN" b="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4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/case41/date.java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96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注意：使用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，必须先</a:t>
            </a:r>
            <a:r>
              <a:rPr lang="en-US" altLang="zh-CN" dirty="0" smtClean="0"/>
              <a:t>import </a:t>
            </a:r>
            <a:r>
              <a:rPr lang="en-US" altLang="zh-CN" dirty="0" err="1" smtClean="0"/>
              <a:t>java.util.Date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66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662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Servlet01-lab/ex02/BmiServlet.java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926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协议的状态是指下次传输可以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记住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本次传输信息的能力。为了保证服务器内存，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是不会为了下一次连接而维护这次连接所传输的信息。比如：客户获得一张网页之后关闭浏览器，然后再一次启动浏览器，再登陆该网站，但是服务器并不知道客户关闭了一次浏览器。所以，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协议是一种无状态协议。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由于无状态协议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严重阻碍了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应用的实现，所以就出现了如</a:t>
            </a:r>
            <a:r>
              <a:rPr kumimoji="1" lang="fr-FR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cookies, session, application</a:t>
            </a:r>
            <a:r>
              <a:rPr kumimoji="1" lang="zh-CN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这样的东西来保持</a:t>
            </a:r>
            <a:r>
              <a:rPr kumimoji="1" lang="pl-PL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web</a:t>
            </a:r>
            <a:r>
              <a:rPr kumimoji="1" lang="zh-CN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应用之间的状态。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UDP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TCP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DNS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是有状态协议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496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服务器能够同时提供的连接的次数有限，用户大大超过此次数，返回请求的同时，连接断开，连接可以分配给其他用户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66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 – show view</a:t>
            </a:r>
            <a:r>
              <a:rPr lang="en-US" altLang="zh-CN" baseline="0" dirty="0" smtClean="0"/>
              <a:t> – others – </a:t>
            </a:r>
            <a:r>
              <a:rPr lang="en-US" altLang="zh-CN" baseline="0" dirty="0" err="1" smtClean="0"/>
              <a:t>myeclipse</a:t>
            </a:r>
            <a:r>
              <a:rPr lang="en-US" altLang="zh-CN" baseline="0" dirty="0" smtClean="0"/>
              <a:t> common – </a:t>
            </a:r>
            <a:r>
              <a:rPr lang="en-US" altLang="zh-CN" baseline="0" dirty="0" err="1" smtClean="0"/>
              <a:t>tcp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ip</a:t>
            </a:r>
            <a:r>
              <a:rPr lang="en-US" altLang="zh-CN" baseline="0" smtClean="0"/>
              <a:t> monitor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13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708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Servlet02/hello.html</a:t>
            </a:r>
            <a:r>
              <a:rPr lang="en-US" altLang="zh-CN" baseline="0" dirty="0" smtClean="0"/>
              <a:t>   servlet02/</a:t>
            </a:r>
            <a:r>
              <a:rPr lang="en-US" altLang="zh-CN" baseline="0" dirty="0" err="1" smtClean="0"/>
              <a:t>src</a:t>
            </a:r>
            <a:r>
              <a:rPr lang="en-US" altLang="zh-CN" baseline="0" dirty="0" smtClean="0"/>
              <a:t>/HelloServlet.java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566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当表单提交的时候，浏览器会对表单中的数据进行编码（会使用打开表单时的编码格式进行编码），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而服务器默认情况下，会使用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ISO-8859-1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去解码，所以，会产生乱码问题。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890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先获取原始值，再按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252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n-ea"/>
              </a:rPr>
              <a:t>URL</a:t>
            </a:r>
            <a:r>
              <a:rPr lang="zh-CN" altLang="en-US" sz="1200" dirty="0" smtClean="0">
                <a:latin typeface="+mn-ea"/>
              </a:rPr>
              <a:t>中的参数是指</a:t>
            </a:r>
            <a:r>
              <a:rPr lang="en-US" altLang="zh-CN" sz="1200" dirty="0" smtClean="0">
                <a:latin typeface="+mn-ea"/>
              </a:rPr>
              <a:t>URL</a:t>
            </a:r>
            <a:r>
              <a:rPr lang="zh-CN" altLang="en-US" sz="1200" dirty="0" smtClean="0">
                <a:latin typeface="+mn-ea"/>
              </a:rPr>
              <a:t>中</a:t>
            </a:r>
            <a:r>
              <a:rPr lang="en-US" altLang="zh-CN" sz="1200" dirty="0" smtClean="0">
                <a:latin typeface="+mn-ea"/>
              </a:rPr>
              <a:t>“?</a:t>
            </a:r>
            <a:r>
              <a:rPr lang="zh-CN" altLang="en-US" sz="1200" dirty="0" smtClean="0">
                <a:latin typeface="+mn-ea"/>
              </a:rPr>
              <a:t>”后面的参数，我们称之为查询串</a:t>
            </a:r>
            <a:r>
              <a:rPr lang="en-US" altLang="zh-CN" sz="1200" dirty="0" smtClean="0">
                <a:latin typeface="+mn-ea"/>
              </a:rPr>
              <a:t>(query string)</a:t>
            </a:r>
            <a:r>
              <a:rPr lang="zh-CN" altLang="en-US" sz="1200" dirty="0" smtClean="0">
                <a:latin typeface="+mn-ea"/>
              </a:rPr>
              <a:t>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05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+mn-ea"/>
              </a:rPr>
              <a:t>修改</a:t>
            </a:r>
            <a:r>
              <a:rPr lang="en-US" altLang="zh-CN" sz="1200" dirty="0" smtClean="0">
                <a:latin typeface="+mn-ea"/>
              </a:rPr>
              <a:t>servlet02/hello.html  HelloServlet.java</a:t>
            </a:r>
            <a:r>
              <a:rPr lang="zh-CN" altLang="en-US" sz="1200" dirty="0" smtClean="0">
                <a:latin typeface="+mn-ea"/>
              </a:rPr>
              <a:t>　代码</a:t>
            </a:r>
            <a:endParaRPr lang="en-US" altLang="zh-CN" sz="1200" dirty="0" smtClean="0">
              <a:latin typeface="+mn-ea"/>
            </a:endParaRPr>
          </a:p>
          <a:p>
            <a:r>
              <a:rPr lang="zh-CN" altLang="en-US" sz="1200" dirty="0" smtClean="0">
                <a:latin typeface="+mn-ea"/>
              </a:rPr>
              <a:t>形参为多值参数的变量名，多个参数值返回后存储在一个字符串数组中</a:t>
            </a:r>
            <a:endParaRPr lang="en-US" altLang="zh-CN" sz="1200" dirty="0" smtClean="0">
              <a:latin typeface="+mn-ea"/>
            </a:endParaRPr>
          </a:p>
          <a:p>
            <a:r>
              <a:rPr lang="zh-CN" altLang="en-US" sz="1200" dirty="0" smtClean="0">
                <a:latin typeface="+mn-ea"/>
              </a:rPr>
              <a:t>多选框和单选框，如果不做任何选择，则不传递，参数会获得空值</a:t>
            </a:r>
            <a:r>
              <a:rPr lang="en-US" altLang="zh-CN" sz="1200" dirty="0" smtClean="0">
                <a:latin typeface="+mn-ea"/>
              </a:rPr>
              <a:t>null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143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JDBC01/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/case06/LifeCycle.java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099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608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669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4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如果之前安装打开过，需先关闭再从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上打开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23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servlet01/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/case01/hello.java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shift+ctrl+O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导包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98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8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操作步骤：</a:t>
            </a:r>
            <a:endParaRPr lang="en-US" altLang="zh-CN" sz="1200" b="0" dirty="0" smtClean="0">
              <a:solidFill>
                <a:srgbClr val="0033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   1.webproject   web  service project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  1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、新建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package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，名为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case01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  2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、在该包内新建一个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java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类，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Servlet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，名为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hello.java  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网络应用程序  </a:t>
            </a:r>
            <a:endParaRPr lang="en-US" altLang="zh-CN" sz="1200" b="0" dirty="0" smtClean="0">
              <a:solidFill>
                <a:srgbClr val="0033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  3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、编辑</a:t>
            </a: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hello.java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代码</a:t>
            </a:r>
            <a:endParaRPr lang="en-US" altLang="zh-CN" sz="1200" b="0" dirty="0" smtClean="0">
              <a:solidFill>
                <a:srgbClr val="0033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0" dirty="0" smtClean="0">
                <a:solidFill>
                  <a:srgbClr val="003300"/>
                </a:solidFill>
                <a:latin typeface="+mn-ea"/>
                <a:ea typeface="+mn-ea"/>
              </a:rPr>
              <a:t>  4</a:t>
            </a:r>
            <a:r>
              <a:rPr lang="zh-CN" altLang="en-US" sz="1200" b="0" dirty="0" smtClean="0">
                <a:solidFill>
                  <a:srgbClr val="003300"/>
                </a:solidFill>
                <a:latin typeface="+mn-ea"/>
                <a:ea typeface="+mn-ea"/>
              </a:rPr>
              <a:t>、编写配置文件   </a:t>
            </a:r>
            <a:r>
              <a:rPr lang="en-US" altLang="zh-CN" sz="1200" b="0" dirty="0" err="1" smtClean="0">
                <a:solidFill>
                  <a:srgbClr val="003300"/>
                </a:solidFill>
                <a:latin typeface="+mn-ea"/>
                <a:ea typeface="+mn-ea"/>
              </a:rPr>
              <a:t>WebRoot</a:t>
            </a:r>
            <a:r>
              <a:rPr lang="en-US" altLang="zh-CN" sz="1200" b="0" baseline="0" dirty="0" smtClean="0">
                <a:solidFill>
                  <a:srgbClr val="003300"/>
                </a:solidFill>
                <a:latin typeface="+mn-ea"/>
                <a:ea typeface="+mn-ea"/>
              </a:rPr>
              <a:t>–--WEB-INF</a:t>
            </a:r>
            <a:endParaRPr lang="zh-CN" altLang="en-US" sz="1200" b="0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87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HTML</a:t>
            </a:r>
            <a:r>
              <a:rPr lang="zh-CN" altLang="en-US" b="0" dirty="0" smtClean="0"/>
              <a:t>扩展性差，开发者很难在</a:t>
            </a:r>
            <a:r>
              <a:rPr lang="en-US" altLang="zh-CN" b="0" dirty="0" smtClean="0"/>
              <a:t>web </a:t>
            </a:r>
            <a:r>
              <a:rPr lang="en-US" altLang="zh-CN" b="0" dirty="0" err="1" smtClean="0"/>
              <a:t>pape</a:t>
            </a:r>
            <a:r>
              <a:rPr lang="zh-CN" altLang="en-US" b="0" dirty="0" smtClean="0"/>
              <a:t>上表示数学公式、化学分子式和乐谱等信息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0FA97-1B56-4816-9719-1C07BAD7472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1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13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掌握配置文件的编辑方法  </a:t>
            </a:r>
            <a:r>
              <a:rPr lang="en-US" altLang="zh-CN" dirty="0" smtClean="0"/>
              <a:t>web.xml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了解系统对配置文件的读取步骤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-pattern  </a:t>
            </a:r>
            <a:r>
              <a:rPr lang="zh-CN" altLang="en-US" dirty="0" smtClean="0"/>
              <a:t>路径映射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55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79388" y="115888"/>
            <a:ext cx="2360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3300"/>
                </a:solidFill>
              </a:rPr>
              <a:t>Java Web</a:t>
            </a:r>
            <a:r>
              <a:rPr lang="zh-CN" altLang="en-US" smtClean="0">
                <a:solidFill>
                  <a:srgbClr val="003300"/>
                </a:solidFill>
              </a:rPr>
              <a:t>开发及应用</a:t>
            </a:r>
            <a:endParaRPr lang="zh-CN" altLang="en-US" dirty="0" smtClean="0">
              <a:solidFill>
                <a:srgbClr val="0033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3848" y="993627"/>
            <a:ext cx="5832648" cy="2308324"/>
          </a:xfrm>
        </p:spPr>
        <p:txBody>
          <a:bodyPr>
            <a:spAutoFit/>
          </a:bodyPr>
          <a:lstStyle>
            <a:lvl1pPr algn="ctr">
              <a:defRPr sz="7200">
                <a:solidFill>
                  <a:srgbClr val="0033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7904" y="3958208"/>
            <a:ext cx="5256584" cy="1323439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0912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58614"/>
            <a:ext cx="9073008" cy="778098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283702"/>
          </a:xfrm>
          <a:noFill/>
        </p:spPr>
        <p:txBody>
          <a:bodyPr>
            <a:spAutoFit/>
          </a:bodyPr>
          <a:lstStyle>
            <a:lvl1pPr>
              <a:defRPr b="1">
                <a:solidFill>
                  <a:srgbClr val="003300"/>
                </a:solidFill>
              </a:defRPr>
            </a:lvl1pPr>
            <a:lvl2pPr>
              <a:defRPr b="1">
                <a:solidFill>
                  <a:srgbClr val="003300"/>
                </a:solidFill>
              </a:defRPr>
            </a:lvl2pPr>
            <a:lvl3pPr>
              <a:defRPr b="1">
                <a:solidFill>
                  <a:srgbClr val="003300"/>
                </a:solidFill>
              </a:defRPr>
            </a:lvl3pPr>
            <a:lvl4pPr>
              <a:defRPr b="1">
                <a:solidFill>
                  <a:srgbClr val="003300"/>
                </a:solidFill>
              </a:defRPr>
            </a:lvl4pPr>
            <a:lvl5pPr>
              <a:defRPr b="1">
                <a:solidFill>
                  <a:srgbClr val="0033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8168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85B059-7F8E-4AF7-B48F-72828CE38207}" type="datetimeFigureOut">
              <a:rPr lang="zh-CN" altLang="en-US"/>
              <a:pPr>
                <a:defRPr/>
              </a:pPr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41A62A-E337-40AF-B112-C04231972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第四篇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436295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 Web</a:t>
            </a:r>
            <a:r>
              <a:rPr lang="zh-CN" altLang="en-US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3581043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75506912"/>
              </p:ext>
            </p:extLst>
          </p:nvPr>
        </p:nvGraphicFramePr>
        <p:xfrm>
          <a:off x="86816" y="980728"/>
          <a:ext cx="894968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XML</a:t>
            </a:r>
            <a:r>
              <a:rPr lang="zh-CN" altLang="en-US" dirty="0"/>
              <a:t>语言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496" y="5013176"/>
            <a:ext cx="8949680" cy="1334668"/>
            <a:chOff x="0" y="2697719"/>
            <a:chExt cx="8949680" cy="1334668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2697719"/>
              <a:ext cx="8949680" cy="1334668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65153" y="2762872"/>
              <a:ext cx="8819374" cy="12043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just" defTabSz="1066800">
                <a:spcAft>
                  <a:spcPts val="0"/>
                </a:spcAft>
              </a:pPr>
              <a:r>
                <a:rPr lang="zh-CN" altLang="en-US" sz="2400" b="1" dirty="0" smtClean="0"/>
                <a:t>用</a:t>
              </a:r>
              <a:r>
                <a:rPr lang="en-US" altLang="zh-CN" sz="2400" b="1" dirty="0"/>
                <a:t>XML</a:t>
              </a:r>
              <a:r>
                <a:rPr lang="zh-CN" altLang="en-US" sz="2400" b="1" dirty="0"/>
                <a:t>来表述底层数据，如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配置文件</a:t>
              </a:r>
              <a:r>
                <a:rPr lang="zh-CN" altLang="en-US" sz="2400" b="1" dirty="0" smtClean="0"/>
                <a:t>。利用</a:t>
              </a:r>
              <a:r>
                <a:rPr lang="en-US" altLang="zh-CN" sz="2400" b="1" dirty="0"/>
                <a:t>XML</a:t>
              </a:r>
              <a:r>
                <a:rPr lang="zh-CN" altLang="en-US" sz="2400" b="1" dirty="0"/>
                <a:t>为文档添加元数据。</a:t>
              </a:r>
              <a:endParaRPr lang="zh-CN" sz="2400" b="1" kern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4171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179512" y="1124744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0326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 smtClean="0">
                <a:latin typeface="+mn-ea"/>
              </a:rPr>
              <a:t>基本</a:t>
            </a:r>
            <a:r>
              <a:rPr lang="zh-CN" altLang="en-US" dirty="0">
                <a:latin typeface="+mn-ea"/>
              </a:rPr>
              <a:t>格式</a:t>
            </a:r>
            <a:r>
              <a:rPr lang="zh-CN" altLang="en-US" dirty="0" smtClean="0">
                <a:latin typeface="+mn-ea"/>
              </a:rPr>
              <a:t>：</a:t>
            </a:r>
            <a:endParaRPr lang="zh-CN" altLang="en-US" dirty="0">
              <a:latin typeface="+mn-ea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1665199"/>
            <a:ext cx="9134550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+mn-ea"/>
                <a:ea typeface="+mn-ea"/>
              </a:rPr>
              <a:t>&lt;?xml version="1.0" [encoding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  <a:ea typeface="+mn-ea"/>
              </a:rPr>
              <a:t>="utf-8"] 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en-US" altLang="zh-CN" sz="2200" b="1" dirty="0" err="1">
                <a:solidFill>
                  <a:schemeClr val="bg1"/>
                </a:solidFill>
                <a:latin typeface="+mn-ea"/>
                <a:ea typeface="+mn-ea"/>
              </a:rPr>
              <a:t>standlone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200" b="1" dirty="0" err="1" smtClean="0">
                <a:solidFill>
                  <a:schemeClr val="bg1"/>
                </a:solidFill>
                <a:latin typeface="+mn-ea"/>
                <a:ea typeface="+mn-ea"/>
              </a:rPr>
              <a:t>yes|no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  <a:ea typeface="+mn-ea"/>
              </a:rPr>
              <a:t>] </a:t>
            </a:r>
            <a:r>
              <a:rPr lang="en-US" altLang="zh-CN" sz="2200" b="1" dirty="0">
                <a:solidFill>
                  <a:schemeClr val="bg1"/>
                </a:solidFill>
                <a:latin typeface="+mn-ea"/>
                <a:ea typeface="+mn-ea"/>
              </a:rPr>
              <a:t>?&gt;</a:t>
            </a:r>
            <a:endParaRPr lang="zh-CN" altLang="en-US" sz="2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文档声明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465601"/>
            <a:ext cx="9144000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 smtClean="0">
                <a:solidFill>
                  <a:srgbClr val="003300"/>
                </a:solidFill>
                <a:latin typeface="+mn-ea"/>
                <a:ea typeface="+mn-ea"/>
              </a:rPr>
              <a:t>属性</a:t>
            </a:r>
            <a:r>
              <a:rPr lang="zh-CN" altLang="en-US" sz="3200" b="1" dirty="0">
                <a:solidFill>
                  <a:srgbClr val="003300"/>
                </a:solidFill>
                <a:latin typeface="+mn-ea"/>
                <a:ea typeface="+mn-ea"/>
              </a:rPr>
              <a:t>说明</a:t>
            </a:r>
            <a:r>
              <a:rPr lang="zh-CN" altLang="en-US" sz="3200" b="1" dirty="0" smtClean="0">
                <a:solidFill>
                  <a:srgbClr val="003300"/>
                </a:solidFill>
                <a:latin typeface="+mn-ea"/>
                <a:ea typeface="+mn-ea"/>
              </a:rPr>
              <a:t>：</a:t>
            </a:r>
            <a:endParaRPr lang="en-US" altLang="zh-CN" sz="3200" b="1" dirty="0">
              <a:solidFill>
                <a:srgbClr val="003300"/>
              </a:solidFill>
              <a:latin typeface="+mn-ea"/>
              <a:ea typeface="+mn-ea"/>
            </a:endParaRPr>
          </a:p>
          <a:p>
            <a:pPr marL="457200" indent="-457200">
              <a:spcBef>
                <a:spcPct val="20000"/>
              </a:spcBef>
              <a:buFont typeface="宋体" panose="02010600030101010101" pitchFamily="2" charset="-122"/>
              <a:buChar char="–"/>
            </a:pPr>
            <a:r>
              <a:rPr lang="en-US" altLang="zh-CN" sz="3200" b="1" dirty="0">
                <a:solidFill>
                  <a:srgbClr val="003300"/>
                </a:solidFill>
                <a:latin typeface="+mn-ea"/>
                <a:ea typeface="+mn-ea"/>
              </a:rPr>
              <a:t>version</a:t>
            </a:r>
            <a:r>
              <a:rPr lang="zh-CN" altLang="en-US" sz="3200" b="1" dirty="0">
                <a:solidFill>
                  <a:srgbClr val="003300"/>
                </a:solidFill>
                <a:latin typeface="+mn-ea"/>
                <a:ea typeface="+mn-ea"/>
              </a:rPr>
              <a:t>：</a:t>
            </a:r>
            <a:r>
              <a:rPr lang="en-US" altLang="zh-CN" sz="3200" b="1" dirty="0" smtClean="0">
                <a:solidFill>
                  <a:srgbClr val="003300"/>
                </a:solidFill>
                <a:latin typeface="+mn-ea"/>
                <a:ea typeface="+mn-ea"/>
              </a:rPr>
              <a:t>XML</a:t>
            </a:r>
            <a:r>
              <a:rPr lang="zh-CN" altLang="en-US" sz="3200" b="1" dirty="0" smtClean="0">
                <a:solidFill>
                  <a:srgbClr val="003300"/>
                </a:solidFill>
                <a:latin typeface="+mn-ea"/>
                <a:ea typeface="+mn-ea"/>
              </a:rPr>
              <a:t>的版本</a:t>
            </a:r>
            <a:endParaRPr lang="en-US" altLang="zh-CN" sz="3200" b="1" dirty="0">
              <a:solidFill>
                <a:srgbClr val="003300"/>
              </a:solidFill>
              <a:latin typeface="+mn-ea"/>
              <a:ea typeface="+mn-ea"/>
            </a:endParaRPr>
          </a:p>
          <a:p>
            <a:pPr marL="457200" indent="-457200">
              <a:spcBef>
                <a:spcPct val="20000"/>
              </a:spcBef>
              <a:buFont typeface="宋体" panose="02010600030101010101" pitchFamily="2" charset="-122"/>
              <a:buChar char="–"/>
            </a:pPr>
            <a:r>
              <a:rPr lang="en-US" altLang="zh-CN" sz="3200" b="1" dirty="0">
                <a:solidFill>
                  <a:srgbClr val="003300"/>
                </a:solidFill>
                <a:latin typeface="+mn-ea"/>
                <a:ea typeface="+mn-ea"/>
              </a:rPr>
              <a:t>encoding</a:t>
            </a:r>
            <a:r>
              <a:rPr lang="zh-CN" altLang="en-US" sz="3200" b="1" dirty="0">
                <a:solidFill>
                  <a:srgbClr val="003300"/>
                </a:solidFill>
                <a:latin typeface="+mn-ea"/>
                <a:ea typeface="+mn-ea"/>
              </a:rPr>
              <a:t>：所使用的编码</a:t>
            </a:r>
            <a:endParaRPr lang="en-US" altLang="zh-CN" sz="3200" b="1" dirty="0">
              <a:solidFill>
                <a:srgbClr val="003300"/>
              </a:solidFill>
              <a:latin typeface="+mn-ea"/>
              <a:ea typeface="+mn-ea"/>
            </a:endParaRPr>
          </a:p>
          <a:p>
            <a:pPr marL="457200" indent="-457200">
              <a:spcBef>
                <a:spcPct val="20000"/>
              </a:spcBef>
              <a:buFont typeface="宋体" panose="02010600030101010101" pitchFamily="2" charset="-122"/>
              <a:buChar char="–"/>
            </a:pPr>
            <a:r>
              <a:rPr lang="en-US" altLang="zh-CN" sz="3200" b="1" dirty="0" err="1">
                <a:solidFill>
                  <a:srgbClr val="003300"/>
                </a:solidFill>
                <a:latin typeface="+mn-ea"/>
                <a:ea typeface="+mn-ea"/>
              </a:rPr>
              <a:t>standlone</a:t>
            </a:r>
            <a:r>
              <a:rPr lang="zh-CN" altLang="en-US" sz="3200" b="1" dirty="0" smtClean="0">
                <a:solidFill>
                  <a:srgbClr val="003300"/>
                </a:solidFill>
                <a:latin typeface="+mn-ea"/>
                <a:ea typeface="+mn-ea"/>
              </a:rPr>
              <a:t>：</a:t>
            </a:r>
            <a:r>
              <a:rPr lang="zh-CN" altLang="en-US" sz="3200" b="1" dirty="0">
                <a:solidFill>
                  <a:srgbClr val="003300"/>
                </a:solidFill>
                <a:latin typeface="+mn-ea"/>
                <a:ea typeface="+mn-ea"/>
              </a:rPr>
              <a:t>是否独立存在，即是否呼叫其它外部的文件</a:t>
            </a:r>
            <a:r>
              <a:rPr lang="zh-CN" altLang="en-US" sz="3200" b="1" dirty="0" smtClean="0">
                <a:solidFill>
                  <a:srgbClr val="003300"/>
                </a:solidFill>
                <a:latin typeface="+mn-ea"/>
                <a:ea typeface="+mn-ea"/>
              </a:rPr>
              <a:t>。</a:t>
            </a:r>
            <a:endParaRPr lang="zh-CN" altLang="en-US" sz="28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5004048" y="2276872"/>
            <a:ext cx="4139952" cy="1323439"/>
          </a:xfrm>
          <a:prstGeom prst="wedgeRectCallout">
            <a:avLst>
              <a:gd name="adj1" fmla="val -63711"/>
              <a:gd name="adj2" fmla="val 5462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常见的字符集：</a:t>
            </a:r>
            <a:endParaRPr lang="en-US" altLang="zh-CN" sz="2000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+mn-ea"/>
              </a:rPr>
              <a:t>ASCII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ISO-8859-1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Unicode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常用中文字符集：</a:t>
            </a:r>
            <a:endParaRPr lang="en-US" altLang="zh-CN" sz="2000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+mn-ea"/>
              </a:rPr>
              <a:t>GB2312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GBK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UTF-8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BIG5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4994598" y="4841865"/>
            <a:ext cx="4139952" cy="1323439"/>
          </a:xfrm>
          <a:prstGeom prst="wedgeRectCallout">
            <a:avLst>
              <a:gd name="adj1" fmla="val -60950"/>
              <a:gd name="adj2" fmla="val -5333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yes</a:t>
            </a:r>
            <a:r>
              <a:rPr lang="zh-CN" altLang="en-US" sz="2000" dirty="0" smtClean="0">
                <a:latin typeface="+mn-ea"/>
              </a:rPr>
              <a:t>：默认值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表示文件独立</a:t>
            </a:r>
            <a:r>
              <a:rPr lang="zh-CN" altLang="en-US" sz="2000" dirty="0">
                <a:latin typeface="+mn-ea"/>
              </a:rPr>
              <a:t>存在，即没有呼叫外部</a:t>
            </a:r>
            <a:r>
              <a:rPr lang="zh-CN" altLang="en-US" sz="2000" dirty="0" smtClean="0">
                <a:latin typeface="+mn-ea"/>
              </a:rPr>
              <a:t>文件</a:t>
            </a:r>
            <a:endParaRPr lang="en-US" altLang="zh-CN" sz="2000" dirty="0">
              <a:latin typeface="+mn-ea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no</a:t>
            </a:r>
            <a:r>
              <a:rPr lang="zh-CN" altLang="en-US" sz="2000" dirty="0" smtClean="0">
                <a:latin typeface="+mn-ea"/>
              </a:rPr>
              <a:t>：表示文件不</a:t>
            </a:r>
            <a:r>
              <a:rPr lang="zh-CN" altLang="en-US" sz="2000" dirty="0">
                <a:latin typeface="+mn-ea"/>
              </a:rPr>
              <a:t>独立存在，有呼叫外部文件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44135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/>
          </p:nvPr>
        </p:nvGraphicFramePr>
        <p:xfrm>
          <a:off x="86816" y="908720"/>
          <a:ext cx="894968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文件体</a:t>
            </a:r>
          </a:p>
        </p:txBody>
      </p:sp>
    </p:spTree>
    <p:extLst>
      <p:ext uri="{BB962C8B-B14F-4D97-AF65-F5344CB8AC3E}">
        <p14:creationId xmlns:p14="http://schemas.microsoft.com/office/powerpoint/2010/main" val="29048644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84775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1010616"/>
            <a:ext cx="8949680" cy="1104480"/>
            <a:chOff x="0" y="9564"/>
            <a:chExt cx="8949680" cy="1104480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9564"/>
              <a:ext cx="8949680" cy="110448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53916" y="63480"/>
              <a:ext cx="8841848" cy="99664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altLang="zh-CN" sz="2800" b="1" dirty="0"/>
                <a:t>web.xml</a:t>
              </a:r>
              <a:r>
                <a:rPr lang="zh-CN" altLang="en-US" sz="2800" b="1" dirty="0"/>
                <a:t>是</a:t>
              </a:r>
              <a:r>
                <a:rPr lang="en-US" altLang="zh-CN" sz="2800" b="1" dirty="0"/>
                <a:t>web</a:t>
              </a:r>
              <a:r>
                <a:rPr lang="zh-CN" altLang="en-US" sz="2800" b="1" dirty="0"/>
                <a:t>工程的部署描述符文件，配置文件 指定路径用的，并不是只有</a:t>
              </a:r>
              <a:r>
                <a:rPr lang="en-US" altLang="zh-CN" sz="2800" b="1" dirty="0"/>
                <a:t>Tomcat</a:t>
              </a:r>
              <a:r>
                <a:rPr lang="zh-CN" altLang="en-US" sz="2800" b="1" dirty="0"/>
                <a:t>才有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496" y="3521381"/>
            <a:ext cx="8949680" cy="2787939"/>
            <a:chOff x="0" y="-103398"/>
            <a:chExt cx="8949680" cy="1434328"/>
          </a:xfrm>
          <a:scene3d>
            <a:camera prst="orthographicFront"/>
            <a:lightRig rig="flat" dir="t"/>
          </a:scene3d>
        </p:grpSpPr>
        <p:sp>
          <p:nvSpPr>
            <p:cNvPr id="11" name="圆角矩形 10"/>
            <p:cNvSpPr/>
            <p:nvPr/>
          </p:nvSpPr>
          <p:spPr>
            <a:xfrm>
              <a:off x="0" y="9564"/>
              <a:ext cx="8949680" cy="110448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105236" y="-103398"/>
              <a:ext cx="8841848" cy="14343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zh-CN" altLang="en-US" sz="2800" b="1" dirty="0" smtClean="0"/>
                <a:t>在</a:t>
              </a:r>
              <a:r>
                <a:rPr lang="en-US" altLang="zh-CN" sz="2800" b="1" dirty="0"/>
                <a:t>web.xml</a:t>
              </a:r>
              <a:r>
                <a:rPr lang="zh-CN" altLang="en-US" sz="2800" b="1" dirty="0"/>
                <a:t>中完成的一个最常见的任务是对</a:t>
              </a:r>
              <a:r>
                <a:rPr lang="en-US" altLang="zh-CN" sz="2800" b="1" dirty="0"/>
                <a:t>servlet</a:t>
              </a:r>
              <a:r>
                <a:rPr lang="zh-CN" altLang="en-US" sz="2800" b="1" dirty="0"/>
                <a:t>或</a:t>
              </a:r>
              <a:r>
                <a:rPr lang="en-US" altLang="zh-CN" sz="2800" b="1" dirty="0"/>
                <a:t>JSP</a:t>
              </a:r>
              <a:r>
                <a:rPr lang="zh-CN" altLang="en-US" sz="2800" b="1" dirty="0"/>
                <a:t>页面给出名称和定制的</a:t>
              </a:r>
              <a:r>
                <a:rPr lang="en-US" altLang="zh-CN" sz="2800" b="1" dirty="0"/>
                <a:t>URL</a:t>
              </a:r>
              <a:r>
                <a:rPr lang="zh-CN" altLang="en-US" sz="2800" b="1" dirty="0"/>
                <a:t>。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用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servlet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元素分配名称</a:t>
              </a:r>
              <a:r>
                <a:rPr lang="zh-CN" altLang="en-US" sz="2800" b="1" dirty="0"/>
                <a:t>，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使用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servlet-mapping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元素将定制的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URL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与刚分配的名称相关联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。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9230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0" y="1495231"/>
            <a:ext cx="9144000" cy="3877985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dirty="0" smtClean="0">
                <a:solidFill>
                  <a:srgbClr val="FFFF00"/>
                </a:solidFill>
                <a:latin typeface="+mn-ea"/>
              </a:rPr>
              <a:t>&lt;Servlet&gt;</a:t>
            </a:r>
            <a:endParaRPr lang="en-US" altLang="zh-CN" sz="2200" dirty="0">
              <a:solidFill>
                <a:srgbClr val="FFFF00"/>
              </a:solidFill>
              <a:latin typeface="+mn-ea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dirty="0" smtClean="0">
                <a:solidFill>
                  <a:schemeClr val="bg1"/>
                </a:solidFill>
                <a:latin typeface="+mn-ea"/>
              </a:rPr>
              <a:t>  &lt;Servlet-name&gt;hello&lt;/Servlet-name</a:t>
            </a:r>
            <a:r>
              <a:rPr lang="en-US" altLang="zh-CN" sz="2200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dirty="0" smtClean="0">
                <a:solidFill>
                  <a:schemeClr val="bg1"/>
                </a:solidFill>
                <a:latin typeface="+mn-ea"/>
              </a:rPr>
              <a:t>  &lt;Servlet-class&gt;case41.hello&lt;/Servlet-class</a:t>
            </a:r>
            <a:r>
              <a:rPr lang="en-US" altLang="zh-CN" sz="2200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dirty="0" smtClean="0">
                <a:solidFill>
                  <a:srgbClr val="FFFF00"/>
                </a:solidFill>
                <a:latin typeface="+mn-ea"/>
              </a:rPr>
              <a:t>&lt;/Servlet&gt;</a:t>
            </a:r>
            <a:endParaRPr lang="en-US" altLang="zh-CN" sz="2200" dirty="0">
              <a:solidFill>
                <a:srgbClr val="FFFF00"/>
              </a:solidFill>
              <a:latin typeface="+mn-ea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dirty="0" smtClean="0">
                <a:solidFill>
                  <a:srgbClr val="FFFF00"/>
                </a:solidFill>
                <a:latin typeface="+mn-ea"/>
              </a:rPr>
              <a:t>&lt;Servlet-mapping</a:t>
            </a:r>
            <a:r>
              <a:rPr lang="en-US" altLang="zh-CN" sz="2200" dirty="0">
                <a:solidFill>
                  <a:srgbClr val="FFFF00"/>
                </a:solidFill>
                <a:latin typeface="+mn-ea"/>
              </a:rPr>
              <a:t>&gt;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dirty="0" smtClean="0">
                <a:solidFill>
                  <a:schemeClr val="bg1"/>
                </a:solidFill>
                <a:latin typeface="+mn-ea"/>
              </a:rPr>
              <a:t>  &lt;Servlet-name&gt;hello&lt;/Servlet-name&gt;</a:t>
            </a:r>
            <a:endParaRPr lang="en-US" altLang="zh-CN" sz="2200" dirty="0">
              <a:solidFill>
                <a:schemeClr val="bg1"/>
              </a:solidFill>
              <a:latin typeface="+mn-ea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dirty="0" smtClean="0">
                <a:solidFill>
                  <a:schemeClr val="bg1"/>
                </a:solidFill>
                <a:latin typeface="+mn-ea"/>
              </a:rPr>
              <a:t>  &lt;</a:t>
            </a:r>
            <a:r>
              <a:rPr lang="en-US" altLang="zh-CN" sz="2200" dirty="0" err="1" smtClean="0">
                <a:solidFill>
                  <a:schemeClr val="bg1"/>
                </a:solidFill>
                <a:latin typeface="+mn-ea"/>
              </a:rPr>
              <a:t>url</a:t>
            </a:r>
            <a:r>
              <a:rPr lang="en-US" altLang="zh-CN" sz="2200" dirty="0" smtClean="0">
                <a:solidFill>
                  <a:schemeClr val="bg1"/>
                </a:solidFill>
                <a:latin typeface="+mn-ea"/>
              </a:rPr>
              <a:t>-pattern&gt;/servlet/hello</a:t>
            </a:r>
            <a:r>
              <a:rPr lang="en-US" altLang="zh-CN" sz="2200" dirty="0">
                <a:solidFill>
                  <a:schemeClr val="bg1"/>
                </a:solidFill>
                <a:latin typeface="+mn-ea"/>
              </a:rPr>
              <a:t>&lt;/</a:t>
            </a:r>
            <a:r>
              <a:rPr lang="en-US" altLang="zh-CN" sz="2200" dirty="0" err="1">
                <a:solidFill>
                  <a:schemeClr val="bg1"/>
                </a:solidFill>
                <a:latin typeface="+mn-ea"/>
              </a:rPr>
              <a:t>url</a:t>
            </a:r>
            <a:r>
              <a:rPr lang="en-US" altLang="zh-CN" sz="2200" dirty="0">
                <a:solidFill>
                  <a:schemeClr val="bg1"/>
                </a:solidFill>
                <a:latin typeface="+mn-ea"/>
              </a:rPr>
              <a:t>-pattern&gt;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200" dirty="0" smtClean="0">
                <a:solidFill>
                  <a:srgbClr val="FFFF00"/>
                </a:solidFill>
                <a:latin typeface="+mn-ea"/>
              </a:rPr>
              <a:t>&lt;/Servlet-mapping</a:t>
            </a:r>
            <a:r>
              <a:rPr lang="en-US" altLang="zh-CN" sz="2200" dirty="0">
                <a:solidFill>
                  <a:srgbClr val="FFFF00"/>
                </a:solidFill>
                <a:latin typeface="+mn-ea"/>
              </a:rPr>
              <a:t>&gt; </a:t>
            </a:r>
          </a:p>
        </p:txBody>
      </p:sp>
      <p:sp>
        <p:nvSpPr>
          <p:cNvPr id="2" name="矩形 1"/>
          <p:cNvSpPr/>
          <p:nvPr/>
        </p:nvSpPr>
        <p:spPr>
          <a:xfrm>
            <a:off x="35496" y="908720"/>
            <a:ext cx="9108504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3300"/>
                </a:solidFill>
                <a:latin typeface="+mn-lt"/>
                <a:ea typeface="+mn-ea"/>
              </a:rPr>
              <a:t>在</a:t>
            </a:r>
            <a:r>
              <a:rPr lang="en-US" altLang="zh-CN" sz="3200" b="1" dirty="0" smtClean="0">
                <a:solidFill>
                  <a:srgbClr val="003300"/>
                </a:solidFill>
                <a:latin typeface="+mn-lt"/>
                <a:ea typeface="+mn-ea"/>
              </a:rPr>
              <a:t>web.xml</a:t>
            </a:r>
            <a:r>
              <a:rPr lang="zh-CN" altLang="en-US" sz="3200" b="1" dirty="0">
                <a:solidFill>
                  <a:srgbClr val="003300"/>
                </a:solidFill>
                <a:latin typeface="+mn-lt"/>
                <a:ea typeface="+mn-ea"/>
              </a:rPr>
              <a:t>文件中注册和映射</a:t>
            </a:r>
            <a:r>
              <a:rPr lang="en-US" altLang="zh-CN" sz="3200" b="1" dirty="0" err="1" smtClean="0">
                <a:solidFill>
                  <a:srgbClr val="003300"/>
                </a:solidFill>
                <a:latin typeface="+mn-lt"/>
                <a:ea typeface="+mn-ea"/>
              </a:rPr>
              <a:t>helloServlet</a:t>
            </a:r>
            <a:r>
              <a:rPr lang="zh-CN" altLang="en-US" sz="3200" b="1" dirty="0" smtClean="0">
                <a:solidFill>
                  <a:srgbClr val="003300"/>
                </a:solidFill>
                <a:latin typeface="+mn-lt"/>
                <a:ea typeface="+mn-ea"/>
              </a:rPr>
              <a:t>类</a:t>
            </a:r>
            <a:endParaRPr lang="en-US" altLang="zh-CN" sz="3200" b="1" dirty="0">
              <a:solidFill>
                <a:srgbClr val="003300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511415"/>
            <a:ext cx="9144000" cy="360040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FFFF00"/>
                </a:solidFill>
              </a:rPr>
              <a:t>第①步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045459"/>
            <a:ext cx="9142412" cy="344856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FFFF00"/>
                </a:solidFill>
              </a:rPr>
              <a:t>第</a:t>
            </a:r>
            <a:r>
              <a:rPr lang="zh-CN" altLang="en-US" dirty="0">
                <a:solidFill>
                  <a:srgbClr val="FFFF00"/>
                </a:solidFill>
              </a:rPr>
              <a:t>②</a:t>
            </a:r>
            <a:r>
              <a:rPr lang="zh-CN" altLang="en-US" dirty="0" smtClean="0">
                <a:solidFill>
                  <a:srgbClr val="FFFF00"/>
                </a:solidFill>
              </a:rPr>
              <a:t>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989675"/>
            <a:ext cx="9142412" cy="360040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FFFF00"/>
                </a:solidFill>
              </a:rPr>
              <a:t>第③步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474681"/>
            <a:ext cx="9142412" cy="360040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rgbClr val="FFFF00"/>
                </a:solidFill>
              </a:rPr>
              <a:t>第④步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5496" y="58614"/>
            <a:ext cx="9073008" cy="7780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XML</a:t>
            </a:r>
            <a:r>
              <a:rPr lang="zh-CN" altLang="en-US" dirty="0" smtClean="0"/>
              <a:t>对应的配置信息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411316"/>
            <a:ext cx="91440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通过访问指定网址显示结果</a:t>
            </a:r>
            <a:endParaRPr lang="en-US" altLang="zh-CN" sz="2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http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://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localhost:8080/14044/servlet/hello</a:t>
            </a:r>
            <a:endParaRPr lang="en-US" altLang="zh-CN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6343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219" y="17253"/>
            <a:ext cx="8229600" cy="836712"/>
          </a:xfrm>
        </p:spPr>
        <p:txBody>
          <a:bodyPr/>
          <a:lstStyle/>
          <a:p>
            <a:r>
              <a:rPr lang="zh-CN" altLang="en-US" dirty="0" smtClean="0"/>
              <a:t>运行过程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784" y="2131529"/>
            <a:ext cx="1656184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rgbClr val="0033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45060" y="1697465"/>
            <a:ext cx="4458481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rgbClr val="0033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1374" y="2093559"/>
            <a:ext cx="1503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  <a:latin typeface="+mn-ea"/>
                <a:ea typeface="+mn-ea"/>
              </a:rPr>
              <a:t>http</a:t>
            </a:r>
            <a:r>
              <a:rPr lang="en-US" altLang="zh-CN" sz="1050" b="1" dirty="0">
                <a:latin typeface="+mn-ea"/>
                <a:ea typeface="+mn-ea"/>
              </a:rPr>
              <a:t>://</a:t>
            </a:r>
            <a:r>
              <a:rPr lang="en-US" altLang="zh-CN" sz="1050" b="1" dirty="0" smtClean="0">
                <a:latin typeface="+mn-ea"/>
                <a:ea typeface="+mn-ea"/>
              </a:rPr>
              <a:t>ip:port</a:t>
            </a:r>
            <a:r>
              <a:rPr lang="en-US" altLang="zh-CN" sz="1050" b="1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/path</a:t>
            </a:r>
            <a:endParaRPr lang="en-US" altLang="zh-CN" sz="105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0952" y="6094808"/>
            <a:ext cx="168259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Tomcat   </a:t>
            </a:r>
            <a:endParaRPr lang="zh-CN" altLang="en-US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0532" y="2518865"/>
            <a:ext cx="57606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n-ea"/>
              </a:rPr>
              <a:t>通信模块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6767" y="1868784"/>
            <a:ext cx="576064" cy="373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n-ea"/>
              </a:rPr>
              <a:t>通信模块</a:t>
            </a:r>
            <a:endParaRPr lang="zh-CN" altLang="en-US" sz="1600" b="1" dirty="0">
              <a:latin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32204" y="2728021"/>
            <a:ext cx="1512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43808" y="2370365"/>
            <a:ext cx="145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1.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建立连接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60540" y="1494786"/>
            <a:ext cx="129614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2.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打包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62731" y="1062334"/>
            <a:ext cx="1800199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4.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解析包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80982" y="2070850"/>
            <a:ext cx="2062640" cy="718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rgbClr val="003300"/>
                </a:solidFill>
                <a:latin typeface="+mn-ea"/>
              </a:rPr>
              <a:t>Resquest</a:t>
            </a:r>
            <a:endParaRPr lang="en-US" altLang="zh-CN" sz="1600" b="1" dirty="0" smtClean="0">
              <a:solidFill>
                <a:srgbClr val="003300"/>
              </a:solidFill>
              <a:latin typeface="+mn-ea"/>
            </a:endParaRPr>
          </a:p>
          <a:p>
            <a:pPr algn="ctr"/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封装传送的信息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71" y="1762197"/>
            <a:ext cx="155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3300"/>
                </a:solidFill>
                <a:latin typeface="+mn-ea"/>
                <a:ea typeface="+mn-ea"/>
              </a:rPr>
              <a:t>5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创建对象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48076" y="3081152"/>
            <a:ext cx="1878626" cy="7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response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396" y="1052736"/>
            <a:ext cx="304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消息行、数据头、 实体内容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71512" y="3438092"/>
            <a:ext cx="1473548" cy="21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3090445"/>
            <a:ext cx="15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3300"/>
                </a:solidFill>
                <a:latin typeface="+mn-ea"/>
                <a:ea typeface="+mn-ea"/>
              </a:rPr>
              <a:t>3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发送数据包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86676" y="2282368"/>
            <a:ext cx="6943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305051" y="4318865"/>
            <a:ext cx="1878626" cy="7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Servlet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161058" y="3899837"/>
            <a:ext cx="1551244" cy="46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3638" y="3899837"/>
            <a:ext cx="184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6.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找到对应类，创建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Servlet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对象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056069" y="5062833"/>
            <a:ext cx="1970310" cy="4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34290" y="4823167"/>
            <a:ext cx="1795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7.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调用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service</a:t>
            </a:r>
          </a:p>
          <a:p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方法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容器会把请求对象和响应对象传</a:t>
            </a:r>
            <a:r>
              <a:rPr lang="zh-CN" altLang="en-US" sz="1600" b="1" dirty="0">
                <a:solidFill>
                  <a:srgbClr val="003300"/>
                </a:solidFill>
                <a:latin typeface="+mn-ea"/>
                <a:ea typeface="+mn-ea"/>
              </a:rPr>
              <a:t>参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给</a:t>
            </a:r>
            <a:r>
              <a:rPr lang="en-US" altLang="zh-CN" sz="1600" b="1" dirty="0">
                <a:solidFill>
                  <a:srgbClr val="003300"/>
                </a:solidFill>
                <a:latin typeface="+mn-ea"/>
                <a:ea typeface="+mn-ea"/>
              </a:rPr>
              <a:t>s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ervice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方法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)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cxnSp>
        <p:nvCxnSpPr>
          <p:cNvPr id="40" name="直接箭头连接符 39"/>
          <p:cNvCxnSpPr>
            <a:stCxn id="33" idx="0"/>
            <a:endCxn id="15" idx="5"/>
          </p:cNvCxnSpPr>
          <p:nvPr/>
        </p:nvCxnSpPr>
        <p:spPr>
          <a:xfrm flipV="1">
            <a:off x="7244364" y="2684315"/>
            <a:ext cx="197191" cy="163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52598" y="2728021"/>
            <a:ext cx="145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8.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获取参数</a:t>
            </a:r>
            <a:endParaRPr lang="zh-CN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48264" y="4746630"/>
            <a:ext cx="1184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9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处理</a:t>
            </a:r>
            <a:endParaRPr lang="zh-CN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47" name="直接箭头连接符 46"/>
          <p:cNvCxnSpPr>
            <a:stCxn id="33" idx="7"/>
            <a:endCxn id="17" idx="5"/>
          </p:cNvCxnSpPr>
          <p:nvPr/>
        </p:nvCxnSpPr>
        <p:spPr>
          <a:xfrm flipH="1" flipV="1">
            <a:off x="7551584" y="3757412"/>
            <a:ext cx="356975" cy="67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30072" y="3972710"/>
            <a:ext cx="107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10.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输出</a:t>
            </a:r>
            <a:endParaRPr lang="zh-CN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51" name="直接箭头连接符 50"/>
          <p:cNvCxnSpPr>
            <a:endCxn id="17" idx="2"/>
          </p:cNvCxnSpPr>
          <p:nvPr/>
        </p:nvCxnSpPr>
        <p:spPr>
          <a:xfrm>
            <a:off x="5056069" y="2686303"/>
            <a:ext cx="892007" cy="790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68784" y="2832383"/>
            <a:ext cx="171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11.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取处理结果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528014" y="5981991"/>
            <a:ext cx="154426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12.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打包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 flipV="1">
            <a:off x="2820306" y="4504881"/>
            <a:ext cx="1524754" cy="4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43808" y="4170566"/>
            <a:ext cx="145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  <a:ea typeface="+mn-ea"/>
              </a:rPr>
              <a:t>13.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发送响应</a:t>
            </a:r>
            <a:endParaRPr lang="zh-CN" altLang="en-US" sz="1600" b="1" dirty="0">
              <a:solidFill>
                <a:srgbClr val="003300"/>
              </a:solidFill>
              <a:latin typeface="+mn-ea"/>
              <a:ea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3608" y="4653136"/>
            <a:ext cx="1372811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14.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解包</a:t>
            </a:r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486183" y="2977928"/>
            <a:ext cx="500693" cy="162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3300"/>
                </a:solidFill>
                <a:latin typeface="+mn-ea"/>
              </a:rPr>
              <a:t>15.</a:t>
            </a:r>
            <a:r>
              <a:rPr lang="zh-CN" altLang="en-US" sz="1600" b="1" dirty="0" smtClean="0">
                <a:solidFill>
                  <a:srgbClr val="003300"/>
                </a:solidFill>
                <a:latin typeface="+mn-ea"/>
              </a:rPr>
              <a:t>生成页面</a:t>
            </a:r>
            <a:endParaRPr lang="zh-CN" altLang="en-US" sz="16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8784" y="5304302"/>
            <a:ext cx="1656184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Browser  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0982" y="830064"/>
            <a:ext cx="354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http://ip:port/appname/hello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24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4" grpId="0" animBg="1"/>
      <p:bldP spid="16" grpId="0"/>
      <p:bldP spid="18" grpId="0"/>
      <p:bldP spid="20" grpId="0"/>
      <p:bldP spid="36" grpId="0"/>
      <p:bldP spid="39" grpId="0"/>
      <p:bldP spid="45" grpId="0"/>
      <p:bldP spid="46" grpId="0"/>
      <p:bldP spid="49" grpId="0"/>
      <p:bldP spid="55" grpId="0"/>
      <p:bldP spid="57" grpId="0" animBg="1"/>
      <p:bldP spid="62" grpId="0"/>
      <p:bldP spid="64" grpId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176" y="1052736"/>
            <a:ext cx="8949680" cy="5693866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altLang="zh-CN" sz="2800" dirty="0" smtClean="0"/>
              <a:t>404</a:t>
            </a:r>
          </a:p>
          <a:p>
            <a:pPr marL="0" indent="0">
              <a:buNone/>
            </a:pPr>
            <a:r>
              <a:rPr lang="en-US" altLang="zh-CN" sz="2800" dirty="0" smtClean="0"/>
              <a:t>     </a:t>
            </a:r>
            <a:r>
              <a:rPr lang="zh-CN" altLang="zh-CN" sz="2800" dirty="0" smtClean="0"/>
              <a:t>服务器</a:t>
            </a:r>
            <a:r>
              <a:rPr lang="zh-CN" altLang="zh-CN" sz="2800" dirty="0"/>
              <a:t>依据请求地址找不到对应资源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原因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a.</a:t>
            </a:r>
            <a:r>
              <a:rPr lang="zh-CN" altLang="en-US" sz="2800" dirty="0" smtClean="0"/>
              <a:t>没有部署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</a:t>
            </a:r>
            <a:r>
              <a:rPr lang="en-US" altLang="zh-CN" sz="2800" dirty="0" err="1" smtClean="0"/>
              <a:t>b.servlet</a:t>
            </a:r>
            <a:r>
              <a:rPr lang="en-US" altLang="zh-CN" sz="2800" dirty="0" smtClean="0"/>
              <a:t>-name </a:t>
            </a:r>
            <a:r>
              <a:rPr lang="zh-CN" altLang="en-US" sz="2800" dirty="0" smtClean="0"/>
              <a:t>不一致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c.</a:t>
            </a:r>
            <a:r>
              <a:rPr lang="zh-CN" altLang="en-US" sz="2800" dirty="0" smtClean="0"/>
              <a:t>地址写错了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(2) 500</a:t>
            </a:r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系统出错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原因：程序在运行过程中出错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        </a:t>
            </a:r>
            <a:r>
              <a:rPr lang="en-US" altLang="zh-CN" sz="2800" dirty="0" smtClean="0"/>
              <a:t>a.</a:t>
            </a:r>
            <a:r>
              <a:rPr lang="zh-CN" altLang="en-US" sz="2800" dirty="0" smtClean="0"/>
              <a:t>没有继承</a:t>
            </a:r>
            <a:r>
              <a:rPr lang="en-US" altLang="zh-CN" sz="2800" dirty="0" err="1" smtClean="0"/>
              <a:t>HttpServlet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        </a:t>
            </a:r>
            <a:r>
              <a:rPr lang="en-US" altLang="zh-CN" sz="2800" dirty="0" err="1" smtClean="0"/>
              <a:t>b.servlet</a:t>
            </a:r>
            <a:r>
              <a:rPr lang="en-US" altLang="zh-CN" sz="2800" dirty="0" smtClean="0"/>
              <a:t>-class </a:t>
            </a:r>
            <a:r>
              <a:rPr lang="zh-CN" altLang="en-US" sz="2800" dirty="0" smtClean="0"/>
              <a:t>写错了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c.</a:t>
            </a:r>
            <a:r>
              <a:rPr lang="zh-CN" altLang="en-US" sz="2800" dirty="0" smtClean="0"/>
              <a:t>代码写得不够严谨，比如对请求参数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17273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" y="1052736"/>
            <a:ext cx="8949680" cy="17666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405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找不到处理方法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原因：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方法不规范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924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与普通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类的区别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55126"/>
              </p:ext>
            </p:extLst>
          </p:nvPr>
        </p:nvGraphicFramePr>
        <p:xfrm>
          <a:off x="0" y="908720"/>
          <a:ext cx="914400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Servlet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</a:rPr>
                        <a:t>普通</a:t>
                      </a:r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</a:rPr>
                        <a:t>类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继承</a:t>
                      </a:r>
                      <a:r>
                        <a:rPr lang="en-US" altLang="zh-CN" sz="2400" dirty="0" err="1" smtClean="0">
                          <a:solidFill>
                            <a:srgbClr val="003300"/>
                          </a:solidFill>
                        </a:rPr>
                        <a:t>HttpServlet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一般继承</a:t>
                      </a:r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object</a:t>
                      </a:r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类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必须在</a:t>
                      </a:r>
                      <a:r>
                        <a:rPr lang="en-US" altLang="zh-CN" sz="2400" dirty="0" err="1" smtClean="0">
                          <a:solidFill>
                            <a:srgbClr val="003300"/>
                          </a:solidFill>
                        </a:rPr>
                        <a:t>webServer</a:t>
                      </a:r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中运行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不需要</a:t>
                      </a:r>
                      <a:r>
                        <a:rPr lang="en-US" altLang="zh-CN" sz="2400" dirty="0" err="1" smtClean="0">
                          <a:solidFill>
                            <a:srgbClr val="003300"/>
                          </a:solidFill>
                        </a:rPr>
                        <a:t>webServer</a:t>
                      </a:r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也能运行</a:t>
                      </a:r>
                      <a:endParaRPr lang="zh-CN" altLang="en-US" sz="2400" dirty="0" smtClean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可以处理客户端请求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不能处理客户端请求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启动不需要</a:t>
                      </a:r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main</a:t>
                      </a:r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函数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启动必须要</a:t>
                      </a:r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main</a:t>
                      </a:r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函数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由容器创建实例</a:t>
                      </a:r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(new)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rgbClr val="003300"/>
                          </a:solidFill>
                        </a:rPr>
                        <a:t>一般由用户自己创建实例</a:t>
                      </a:r>
                      <a:endParaRPr lang="zh-CN" altLang="en-US" sz="2400" dirty="0">
                        <a:solidFill>
                          <a:srgbClr val="00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825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544015"/>
            <a:ext cx="6336258" cy="70788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2719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跟</a:t>
            </a:r>
            <a:r>
              <a:rPr lang="zh-CN" altLang="en-US" dirty="0" smtClean="0"/>
              <a:t>我做</a:t>
            </a:r>
            <a:endParaRPr lang="zh-CN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4000" cy="16677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+mn-ea"/>
              </a:rPr>
              <a:t>利用</a:t>
            </a:r>
            <a:r>
              <a:rPr lang="en-US" altLang="zh-CN" sz="2400" dirty="0" err="1" smtClean="0">
                <a:latin typeface="+mn-ea"/>
              </a:rPr>
              <a:t>MyEclipse</a:t>
            </a:r>
            <a:r>
              <a:rPr lang="zh-CN" altLang="en-US" sz="2400" dirty="0" smtClean="0">
                <a:latin typeface="+mn-ea"/>
              </a:rPr>
              <a:t>建立项目，并在该项目设计</a:t>
            </a:r>
            <a:r>
              <a:rPr lang="zh-CN" altLang="en-US" sz="2400" dirty="0">
                <a:latin typeface="+mn-ea"/>
              </a:rPr>
              <a:t>一</a:t>
            </a:r>
            <a:r>
              <a:rPr lang="zh-CN" altLang="en-US" sz="2400" dirty="0" smtClean="0">
                <a:latin typeface="+mn-ea"/>
              </a:rPr>
              <a:t>个</a:t>
            </a:r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输出</a:t>
            </a:r>
            <a:r>
              <a:rPr lang="zh-CN" altLang="en-US" sz="2400" dirty="0">
                <a:latin typeface="+mn-ea"/>
              </a:rPr>
              <a:t>当前系统</a:t>
            </a:r>
            <a:r>
              <a:rPr lang="zh-CN" altLang="en-US" sz="2400" dirty="0" smtClean="0">
                <a:latin typeface="+mn-ea"/>
              </a:rPr>
              <a:t>日期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访问地址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http://localhost:8080/servlet01-lab/data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96952"/>
            <a:ext cx="566291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50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550" y="2815321"/>
            <a:ext cx="9144000" cy="116955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 sz="2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ts val="2800"/>
              </a:lnSpc>
            </a:pPr>
            <a:r>
              <a:rPr lang="en-US" altLang="zh-CN" sz="2400" dirty="0" err="1" smtClean="0"/>
              <a:t>SimpleDateFormat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sdf</a:t>
            </a:r>
            <a:r>
              <a:rPr lang="en-US" altLang="zh-CN" sz="2400" dirty="0" smtClean="0"/>
              <a:t> = new  </a:t>
            </a:r>
            <a:r>
              <a:rPr lang="en-US" altLang="zh-CN" sz="2400" dirty="0" err="1" smtClean="0"/>
              <a:t>SimpleDateFormat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yyyy</a:t>
            </a:r>
            <a:r>
              <a:rPr lang="en-US" altLang="zh-CN" sz="2400" dirty="0" smtClean="0"/>
              <a:t>-mm-</a:t>
            </a:r>
            <a:r>
              <a:rPr lang="en-US" altLang="zh-CN" sz="2400" dirty="0" err="1" smtClean="0"/>
              <a:t>dd</a:t>
            </a:r>
            <a:r>
              <a:rPr lang="en-US" altLang="zh-CN" sz="2400" dirty="0" smtClean="0"/>
              <a:t>”);</a:t>
            </a:r>
          </a:p>
          <a:p>
            <a:pPr>
              <a:lnSpc>
                <a:spcPts val="2800"/>
              </a:lnSpc>
            </a:pPr>
            <a:r>
              <a:rPr lang="en-US" altLang="zh-CN" sz="2400" dirty="0" err="1" smtClean="0"/>
              <a:t>Out.print</a:t>
            </a:r>
            <a:r>
              <a:rPr lang="en-US" altLang="zh-CN" sz="2400" dirty="0" smtClean="0"/>
              <a:t>(“</a:t>
            </a:r>
            <a:r>
              <a:rPr lang="zh-CN" altLang="en-US" sz="2400" dirty="0" smtClean="0"/>
              <a:t>今天是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”+</a:t>
            </a:r>
            <a:r>
              <a:rPr lang="en-US" altLang="zh-CN" sz="2400" dirty="0" err="1" smtClean="0"/>
              <a:t>sdf.format</a:t>
            </a:r>
            <a:r>
              <a:rPr lang="en-US" altLang="zh-CN" sz="2400" dirty="0" smtClean="0"/>
              <a:t>(new Date()) );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24730" y="908720"/>
            <a:ext cx="91687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 sz="2400" b="1">
                <a:solidFill>
                  <a:srgbClr val="003300"/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rgbClr val="003300"/>
                </a:solidFill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、新建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，名为</a:t>
            </a:r>
            <a:r>
              <a:rPr lang="en-US" altLang="zh-CN" dirty="0" smtClean="0"/>
              <a:t>ex01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、在该包内新建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，名为</a:t>
            </a:r>
            <a:r>
              <a:rPr lang="en-US" altLang="zh-CN" dirty="0" smtClean="0"/>
              <a:t>DataServlet.java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、修改</a:t>
            </a:r>
            <a:r>
              <a:rPr lang="en-US" altLang="zh-CN" dirty="0" smtClean="0"/>
              <a:t>DateServlelt.java</a:t>
            </a:r>
            <a:r>
              <a:rPr lang="zh-CN" altLang="en-US" dirty="0" smtClean="0"/>
              <a:t>代码：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5135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Servlet</a:t>
            </a:r>
            <a:r>
              <a:rPr lang="zh-CN" altLang="en-US" dirty="0" smtClean="0">
                <a:solidFill>
                  <a:srgbClr val="FFFF00"/>
                </a:solidFill>
              </a:rPr>
              <a:t>乱码问题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4730" y="908720"/>
            <a:ext cx="916873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 sz="2400" b="1">
                <a:solidFill>
                  <a:srgbClr val="003300"/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 b="1">
                <a:solidFill>
                  <a:srgbClr val="003300"/>
                </a:solidFill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 b="1">
                <a:solidFill>
                  <a:srgbClr val="003300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    由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动态生成页面的时候，如果代码中出现中文，就很容易会出现乱码了。</a:t>
            </a:r>
            <a:endParaRPr lang="en-US" altLang="zh-CN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一般在这种情况下，我们只需要在生成页面的头文件中增加以下代码就能够解决：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24730" y="2618909"/>
            <a:ext cx="9168730" cy="9541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err="1">
                <a:solidFill>
                  <a:schemeClr val="bg1"/>
                </a:solidFill>
                <a:latin typeface="+mn-ea"/>
                <a:ea typeface="+mn-ea"/>
              </a:rPr>
              <a:t>response.setContentType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("text/</a:t>
            </a:r>
            <a:r>
              <a:rPr lang="en-US" altLang="zh-CN" sz="2800" b="1" dirty="0" err="1">
                <a:solidFill>
                  <a:schemeClr val="bg1"/>
                </a:solidFill>
                <a:latin typeface="+mn-ea"/>
                <a:ea typeface="+mn-ea"/>
              </a:rPr>
              <a:t>html;</a:t>
            </a:r>
            <a:r>
              <a:rPr lang="en-US" altLang="zh-CN" sz="2800" b="1" dirty="0" err="1">
                <a:solidFill>
                  <a:srgbClr val="FFFF00"/>
                </a:solidFill>
                <a:latin typeface="+mn-ea"/>
                <a:ea typeface="+mn-ea"/>
              </a:rPr>
              <a:t>charset</a:t>
            </a:r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</a:rPr>
              <a:t>=utf-8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ea typeface="+mn-ea"/>
              </a:rPr>
              <a:t>")</a:t>
            </a:r>
            <a:endParaRPr lang="zh-CN" altLang="en-US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8208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733656" cy="3312368"/>
          </a:xfrm>
        </p:spPr>
        <p:txBody>
          <a:bodyPr/>
          <a:lstStyle/>
          <a:p>
            <a:r>
              <a:rPr lang="zh-CN" altLang="en-US" dirty="0" smtClean="0"/>
              <a:t>计算一个人的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体质</a:t>
            </a:r>
            <a:r>
              <a:rPr lang="zh-CN" altLang="en-US" dirty="0"/>
              <a:t>指数（</a:t>
            </a:r>
            <a:r>
              <a:rPr lang="en-US" altLang="zh-CN" dirty="0"/>
              <a:t>BMI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体重（</a:t>
            </a:r>
            <a:r>
              <a:rPr lang="en-US" altLang="zh-CN" dirty="0"/>
              <a:t>kg</a:t>
            </a:r>
            <a:r>
              <a:rPr lang="zh-CN" altLang="en-US" dirty="0" smtClean="0"/>
              <a:t>）</a:t>
            </a:r>
            <a:r>
              <a:rPr lang="en-US" altLang="zh-CN" dirty="0"/>
              <a:t>/</a:t>
            </a:r>
            <a:r>
              <a:rPr lang="zh-CN" altLang="en-US" dirty="0" smtClean="0"/>
              <a:t>身高（</a:t>
            </a:r>
            <a:r>
              <a:rPr lang="en-US" altLang="zh-CN" dirty="0"/>
              <a:t>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/>
              <a:t>身高（</a:t>
            </a:r>
            <a:r>
              <a:rPr lang="en-US" altLang="zh-CN" dirty="0"/>
              <a:t>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访问：</a:t>
            </a:r>
            <a:r>
              <a:rPr lang="en-US" altLang="zh-CN" sz="2400" dirty="0" smtClean="0"/>
              <a:t>http://ip:port/servlet01-lab/bmi?weight=60&amp;height=1.7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5453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2.HTTP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544015"/>
            <a:ext cx="6336258" cy="70788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652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协议？</a:t>
            </a:r>
            <a:endParaRPr lang="en-US" altLang="zh-CN" dirty="0"/>
          </a:p>
        </p:txBody>
      </p:sp>
      <p:pic>
        <p:nvPicPr>
          <p:cNvPr id="60451" name="Picture 35" descr="MP3女孩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30151"/>
            <a:ext cx="2278147" cy="2282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3330923" y="4716240"/>
            <a:ext cx="2016348" cy="1368896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 smtClean="0">
                <a:solidFill>
                  <a:srgbClr val="003300"/>
                </a:solidFill>
                <a:ea typeface="黑体" pitchFamily="2" charset="-122"/>
              </a:rPr>
              <a:t>建立连接</a:t>
            </a:r>
            <a:endParaRPr lang="zh-CN" altLang="en-US" dirty="0">
              <a:solidFill>
                <a:srgbClr val="003300"/>
              </a:solidFill>
              <a:ea typeface="黑体" pitchFamily="2" charset="-122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866604" y="4940672"/>
            <a:ext cx="1265236" cy="100860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rgbClr val="003300"/>
                </a:solidFill>
              </a:rPr>
              <a:t>浏览器</a:t>
            </a:r>
            <a:endParaRPr lang="en-US" altLang="zh-CN" b="1" dirty="0">
              <a:solidFill>
                <a:srgbClr val="003300"/>
              </a:solidFill>
            </a:endParaRPr>
          </a:p>
        </p:txBody>
      </p:sp>
      <p:sp>
        <p:nvSpPr>
          <p:cNvPr id="60432" name="AutoShape 16"/>
          <p:cNvSpPr>
            <a:spLocks noChangeArrowheads="1"/>
          </p:cNvSpPr>
          <p:nvPr/>
        </p:nvSpPr>
        <p:spPr bwMode="auto">
          <a:xfrm>
            <a:off x="3330923" y="4716240"/>
            <a:ext cx="2016000" cy="1368000"/>
          </a:xfrm>
          <a:prstGeom prst="rightArrow">
            <a:avLst>
              <a:gd name="adj1" fmla="val 50000"/>
              <a:gd name="adj2" fmla="val 36311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 smtClean="0">
                <a:solidFill>
                  <a:srgbClr val="003300"/>
                </a:solidFill>
                <a:ea typeface="黑体" pitchFamily="2" charset="-122"/>
              </a:rPr>
              <a:t>打包发送请求</a:t>
            </a:r>
            <a:endParaRPr lang="en-US" altLang="zh-CN" dirty="0">
              <a:solidFill>
                <a:srgbClr val="003300"/>
              </a:solidFill>
              <a:ea typeface="黑体" pitchFamily="2" charset="-122"/>
            </a:endParaRPr>
          </a:p>
        </p:txBody>
      </p:sp>
      <p:sp>
        <p:nvSpPr>
          <p:cNvPr id="60433" name="tower"/>
          <p:cNvSpPr>
            <a:spLocks noEditPoints="1" noChangeArrowheads="1"/>
          </p:cNvSpPr>
          <p:nvPr/>
        </p:nvSpPr>
        <p:spPr bwMode="auto">
          <a:xfrm>
            <a:off x="5580112" y="4508078"/>
            <a:ext cx="931863" cy="18732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gradFill rotWithShape="1">
            <a:gsLst>
              <a:gs pos="0">
                <a:srgbClr val="808080">
                  <a:alpha val="50000"/>
                </a:srgbClr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rgbClr val="003300"/>
                </a:solidFill>
              </a:rPr>
              <a:t>服务器</a:t>
            </a:r>
            <a:endParaRPr lang="zh-CN" altLang="en-US" b="1" dirty="0">
              <a:solidFill>
                <a:srgbClr val="003300"/>
              </a:solidFill>
            </a:endParaRPr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3132802" y="4716240"/>
            <a:ext cx="2004168" cy="1368000"/>
          </a:xfrm>
          <a:prstGeom prst="leftArrow">
            <a:avLst>
              <a:gd name="adj1" fmla="val 50000"/>
              <a:gd name="adj2" fmla="val 39995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dirty="0" smtClean="0">
                <a:solidFill>
                  <a:srgbClr val="003300"/>
                </a:solidFill>
              </a:rPr>
              <a:t>打包发送响应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2123603" y="1063501"/>
            <a:ext cx="6984901" cy="193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812800" indent="-276225" algn="l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220788" indent="-228600" algn="l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287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smtClean="0">
                <a:solidFill>
                  <a:srgbClr val="003300"/>
                </a:solidFill>
              </a:rPr>
              <a:t> </a:t>
            </a:r>
            <a:r>
              <a:rPr lang="en-US" altLang="zh-CN" b="1" dirty="0" smtClean="0">
                <a:solidFill>
                  <a:srgbClr val="003300"/>
                </a:solidFill>
                <a:latin typeface="+mn-ea"/>
                <a:ea typeface="+mn-ea"/>
              </a:rPr>
              <a:t>HTTP (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H</a:t>
            </a:r>
            <a:r>
              <a:rPr lang="en-US" altLang="zh-CN" b="1" dirty="0" err="1" smtClean="0">
                <a:solidFill>
                  <a:srgbClr val="003300"/>
                </a:solidFill>
                <a:latin typeface="+mn-ea"/>
                <a:ea typeface="+mn-ea"/>
              </a:rPr>
              <a:t>yper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b="1" dirty="0" err="1" smtClean="0">
                <a:solidFill>
                  <a:srgbClr val="003300"/>
                </a:solidFill>
                <a:latin typeface="+mn-ea"/>
                <a:ea typeface="+mn-ea"/>
              </a:rPr>
              <a:t>ext</a:t>
            </a:r>
            <a:r>
              <a:rPr lang="en-US" altLang="zh-CN" b="1" dirty="0" smtClean="0">
                <a:solidFill>
                  <a:srgbClr val="0033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b="1" dirty="0" smtClean="0">
                <a:solidFill>
                  <a:srgbClr val="003300"/>
                </a:solidFill>
                <a:latin typeface="+mn-ea"/>
                <a:ea typeface="+mn-ea"/>
              </a:rPr>
              <a:t>ransfer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b="1" dirty="0" smtClean="0">
                <a:solidFill>
                  <a:srgbClr val="003300"/>
                </a:solidFill>
                <a:latin typeface="+mn-ea"/>
                <a:ea typeface="+mn-ea"/>
              </a:rPr>
              <a:t>rotocol</a:t>
            </a:r>
            <a:r>
              <a:rPr lang="en-US" altLang="zh-CN" b="1" dirty="0">
                <a:solidFill>
                  <a:srgbClr val="003300"/>
                </a:solidFill>
                <a:latin typeface="+mn-ea"/>
                <a:ea typeface="+mn-ea"/>
              </a:rPr>
              <a:t>)</a:t>
            </a:r>
            <a:endParaRPr lang="zh-CN" altLang="en-US" b="1" dirty="0">
              <a:solidFill>
                <a:srgbClr val="003300"/>
              </a:solidFill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solidFill>
                  <a:srgbClr val="003300"/>
                </a:solidFill>
              </a:rPr>
              <a:t> 超文本</a:t>
            </a:r>
            <a:r>
              <a:rPr lang="zh-CN" altLang="en-US" dirty="0">
                <a:solidFill>
                  <a:srgbClr val="003300"/>
                </a:solidFill>
              </a:rPr>
              <a:t>传输</a:t>
            </a:r>
            <a:r>
              <a:rPr lang="zh-CN" altLang="en-US" dirty="0" smtClean="0">
                <a:solidFill>
                  <a:srgbClr val="003300"/>
                </a:solidFill>
              </a:rPr>
              <a:t>协议是一种无</a:t>
            </a:r>
            <a:r>
              <a:rPr lang="zh-CN" altLang="en-US" dirty="0">
                <a:solidFill>
                  <a:srgbClr val="003300"/>
                </a:solidFill>
              </a:rPr>
              <a:t>状态协议</a:t>
            </a:r>
          </a:p>
          <a:p>
            <a:pPr lvl="1"/>
            <a:r>
              <a:rPr lang="zh-CN" altLang="en-US" dirty="0" smtClean="0">
                <a:solidFill>
                  <a:srgbClr val="003300"/>
                </a:solidFill>
              </a:rPr>
              <a:t> 通过 </a:t>
            </a:r>
            <a:r>
              <a:rPr lang="en-US" altLang="zh-CN" dirty="0" smtClean="0">
                <a:solidFill>
                  <a:srgbClr val="003300"/>
                </a:solidFill>
              </a:rPr>
              <a:t>Internet </a:t>
            </a:r>
            <a:r>
              <a:rPr lang="zh-CN" altLang="en-US" dirty="0" smtClean="0">
                <a:solidFill>
                  <a:srgbClr val="003300"/>
                </a:solidFill>
              </a:rPr>
              <a:t>发送</a:t>
            </a:r>
            <a:r>
              <a:rPr lang="zh-CN" altLang="en-US" dirty="0">
                <a:solidFill>
                  <a:srgbClr val="003300"/>
                </a:solidFill>
              </a:rPr>
              <a:t>请求消息和响应消息</a:t>
            </a:r>
          </a:p>
          <a:p>
            <a:pPr lvl="1"/>
            <a:r>
              <a:rPr lang="zh-CN" altLang="en-US" dirty="0" smtClean="0">
                <a:solidFill>
                  <a:srgbClr val="003300"/>
                </a:solidFill>
              </a:rPr>
              <a:t> 使用</a:t>
            </a:r>
            <a:r>
              <a:rPr lang="zh-CN" altLang="en-US" dirty="0">
                <a:solidFill>
                  <a:srgbClr val="003300"/>
                </a:solidFill>
              </a:rPr>
              <a:t>端口接收和发送消息，默认为</a:t>
            </a:r>
            <a:r>
              <a:rPr lang="en-US" altLang="zh-CN" dirty="0">
                <a:solidFill>
                  <a:srgbClr val="003300"/>
                </a:solidFill>
              </a:rPr>
              <a:t>80</a:t>
            </a:r>
            <a:r>
              <a:rPr lang="zh-CN" altLang="en-US" dirty="0">
                <a:solidFill>
                  <a:srgbClr val="003300"/>
                </a:solidFill>
              </a:rPr>
              <a:t>端口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1475656" y="3212976"/>
            <a:ext cx="7272808" cy="10156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2"/>
                </a:solidFill>
              </a:rPr>
              <a:t>  HTTP</a:t>
            </a:r>
            <a:r>
              <a:rPr lang="zh-CN" altLang="zh-CN" sz="2000" b="1" dirty="0">
                <a:solidFill>
                  <a:schemeClr val="bg2"/>
                </a:solidFill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</a:rPr>
              <a:t>Hypertext transport protocol</a:t>
            </a:r>
            <a:r>
              <a:rPr lang="zh-CN" altLang="zh-CN" sz="2000" b="1" dirty="0">
                <a:solidFill>
                  <a:schemeClr val="bg2"/>
                </a:solidFill>
              </a:rPr>
              <a:t>）是超文本传输协议。是一种应用层协议，由</a:t>
            </a:r>
            <a:r>
              <a:rPr lang="en-US" altLang="zh-CN" sz="2000" b="1" dirty="0">
                <a:solidFill>
                  <a:schemeClr val="bg2"/>
                </a:solidFill>
              </a:rPr>
              <a:t>W3C</a:t>
            </a:r>
            <a:r>
              <a:rPr lang="zh-CN" altLang="zh-CN" sz="2000" b="1" dirty="0">
                <a:solidFill>
                  <a:schemeClr val="bg2"/>
                </a:solidFill>
              </a:rPr>
              <a:t>制定，它定义了浏览器（或者其他客户端）与</a:t>
            </a:r>
            <a:r>
              <a:rPr lang="en-US" altLang="zh-CN" sz="2000" b="1" dirty="0">
                <a:solidFill>
                  <a:schemeClr val="bg2"/>
                </a:solidFill>
              </a:rPr>
              <a:t>Web</a:t>
            </a:r>
            <a:r>
              <a:rPr lang="zh-CN" altLang="zh-CN" sz="2000" b="1" dirty="0">
                <a:solidFill>
                  <a:schemeClr val="bg2"/>
                </a:solidFill>
              </a:rPr>
              <a:t>服务器之间通讯的过程及数据格式</a:t>
            </a:r>
            <a:r>
              <a:rPr lang="zh-CN" altLang="zh-CN" sz="2000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3237779" y="4715344"/>
            <a:ext cx="2004168" cy="1368000"/>
          </a:xfrm>
          <a:prstGeom prst="leftArrow">
            <a:avLst>
              <a:gd name="adj1" fmla="val 50000"/>
              <a:gd name="adj2" fmla="val 39995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dirty="0" smtClean="0">
                <a:solidFill>
                  <a:srgbClr val="003300"/>
                </a:solidFill>
              </a:rPr>
              <a:t>断开连接</a:t>
            </a:r>
            <a:endParaRPr lang="en-US" altLang="zh-CN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903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 animBg="1"/>
      <p:bldP spid="60430" grpId="1" animBg="1"/>
      <p:bldP spid="60431" grpId="0" animBg="1"/>
      <p:bldP spid="60432" grpId="0" animBg="1"/>
      <p:bldP spid="60432" grpId="1" animBg="1"/>
      <p:bldP spid="60433" grpId="0" animBg="1"/>
      <p:bldP spid="60436" grpId="0" animBg="1"/>
      <p:bldP spid="60436" grpId="1" animBg="1"/>
      <p:bldP spid="60442" grpId="0"/>
      <p:bldP spid="60454" grpId="0" animBg="1"/>
      <p:bldP spid="14" grpId="0" animBg="1"/>
      <p:bldP spid="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通讯</a:t>
            </a:r>
            <a:r>
              <a:rPr lang="zh-CN" altLang="zh-CN" dirty="0"/>
              <a:t>的过程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9"/>
            <a:ext cx="8949680" cy="3888432"/>
          </a:xfrm>
        </p:spPr>
        <p:txBody>
          <a:bodyPr/>
          <a:lstStyle/>
          <a:p>
            <a:r>
              <a:rPr lang="en-US" altLang="zh-CN" dirty="0"/>
              <a:t>step1</a:t>
            </a:r>
            <a:r>
              <a:rPr lang="zh-CN" altLang="zh-CN" dirty="0"/>
              <a:t>：浏览器建立与</a:t>
            </a:r>
            <a:r>
              <a:rPr lang="en-US" altLang="zh-CN" dirty="0"/>
              <a:t>Web</a:t>
            </a:r>
            <a:r>
              <a:rPr lang="zh-CN" altLang="zh-CN" dirty="0"/>
              <a:t>服务器之间的连接（</a:t>
            </a:r>
            <a:r>
              <a:rPr lang="en-US" altLang="zh-CN" dirty="0"/>
              <a:t>Socket</a:t>
            </a:r>
            <a:r>
              <a:rPr lang="zh-CN" altLang="zh-CN" dirty="0"/>
              <a:t>）。</a:t>
            </a:r>
          </a:p>
          <a:p>
            <a:r>
              <a:rPr lang="en-US" altLang="zh-CN" dirty="0"/>
              <a:t>step2</a:t>
            </a:r>
            <a:r>
              <a:rPr lang="zh-CN" altLang="zh-CN" dirty="0"/>
              <a:t>：浏览器要将请求数据打包（请求数据包），然后发送给</a:t>
            </a:r>
            <a:r>
              <a:rPr lang="en-US" altLang="zh-CN" dirty="0"/>
              <a:t>Web</a:t>
            </a:r>
            <a:r>
              <a:rPr lang="zh-CN" altLang="zh-CN" dirty="0"/>
              <a:t>服务器。</a:t>
            </a:r>
          </a:p>
          <a:p>
            <a:r>
              <a:rPr lang="en-US" altLang="zh-CN" dirty="0"/>
              <a:t>step3</a:t>
            </a:r>
            <a:r>
              <a:rPr lang="zh-CN" altLang="zh-CN" dirty="0"/>
              <a:t>：</a:t>
            </a:r>
            <a:r>
              <a:rPr lang="en-US" altLang="zh-CN" dirty="0"/>
              <a:t>Web</a:t>
            </a:r>
            <a:r>
              <a:rPr lang="zh-CN" altLang="zh-CN" dirty="0"/>
              <a:t>服务器将处理结果打包（响应数据包），然后发送给浏览器。</a:t>
            </a:r>
          </a:p>
          <a:p>
            <a:r>
              <a:rPr lang="en-US" altLang="zh-CN" dirty="0"/>
              <a:t>step4</a:t>
            </a:r>
            <a:r>
              <a:rPr lang="zh-CN" altLang="zh-CN" dirty="0"/>
              <a:t>：</a:t>
            </a:r>
            <a:r>
              <a:rPr lang="en-US" altLang="zh-CN" dirty="0"/>
              <a:t>Web</a:t>
            </a:r>
            <a:r>
              <a:rPr lang="zh-CN" altLang="zh-CN" dirty="0"/>
              <a:t>服务器关闭连接。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5013178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注意事项：特点：一次请求，一次连接。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194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数据格式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69682"/>
            <a:ext cx="8916001" cy="5903154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dirty="0">
                <a:solidFill>
                  <a:srgbClr val="7030A0"/>
                </a:solidFill>
              </a:rPr>
              <a:t>数据包的结构</a:t>
            </a:r>
          </a:p>
          <a:p>
            <a:r>
              <a:rPr lang="zh-CN" altLang="zh-CN" dirty="0"/>
              <a:t>请求数据包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请求行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消息头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实体内容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GET                   /web01/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hello?qty</a:t>
            </a:r>
            <a:r>
              <a:rPr lang="en-US" altLang="zh-CN" sz="2400" dirty="0" smtClean="0">
                <a:solidFill>
                  <a:srgbClr val="0070C0"/>
                </a:solidFill>
              </a:rPr>
              <a:t>=3       HTTP/1.1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请求方式</a:t>
            </a:r>
            <a:r>
              <a:rPr lang="en-US" altLang="zh-CN" sz="2400" dirty="0" smtClean="0">
                <a:solidFill>
                  <a:srgbClr val="0070C0"/>
                </a:solidFill>
              </a:rPr>
              <a:t>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请求资源路径  参数       协议类型版本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Host</a:t>
            </a:r>
            <a:r>
              <a:rPr lang="en-US" altLang="zh-CN" sz="2400" dirty="0">
                <a:solidFill>
                  <a:srgbClr val="7030A0"/>
                </a:solidFill>
              </a:rPr>
              <a:t>: localhost:8080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User-Agent</a:t>
            </a:r>
            <a:r>
              <a:rPr lang="en-US" altLang="zh-CN" sz="2400" dirty="0">
                <a:solidFill>
                  <a:srgbClr val="7030A0"/>
                </a:solidFill>
              </a:rPr>
              <a:t>: Mozilla/5.0 (Windows NT 6.1; WOW64; rv:54.0) </a:t>
            </a:r>
            <a:r>
              <a:rPr lang="en-US" altLang="zh-CN" sz="2400" dirty="0" smtClean="0">
                <a:solidFill>
                  <a:srgbClr val="7030A0"/>
                </a:solidFill>
              </a:rPr>
              <a:t>Gecko/20100101 </a:t>
            </a:r>
            <a:r>
              <a:rPr lang="en-US" altLang="zh-CN" sz="2400" dirty="0">
                <a:solidFill>
                  <a:srgbClr val="7030A0"/>
                </a:solidFill>
              </a:rPr>
              <a:t>Firefox/54.0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Accept</a:t>
            </a:r>
            <a:r>
              <a:rPr lang="en-US" altLang="zh-CN" sz="2400" dirty="0">
                <a:solidFill>
                  <a:srgbClr val="7030A0"/>
                </a:solidFill>
              </a:rPr>
              <a:t>: </a:t>
            </a:r>
            <a:r>
              <a:rPr lang="en-US" altLang="zh-CN" sz="2400" dirty="0" smtClean="0">
                <a:solidFill>
                  <a:srgbClr val="7030A0"/>
                </a:solidFill>
              </a:rPr>
              <a:t>text/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html,application</a:t>
            </a:r>
            <a:r>
              <a:rPr lang="en-US" altLang="zh-CN" sz="2400" dirty="0" smtClean="0">
                <a:solidFill>
                  <a:srgbClr val="7030A0"/>
                </a:solidFill>
              </a:rPr>
              <a:t>/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xhtml+xml,application</a:t>
            </a:r>
            <a:r>
              <a:rPr lang="en-US" altLang="zh-CN" sz="2400" dirty="0" smtClean="0">
                <a:solidFill>
                  <a:srgbClr val="7030A0"/>
                </a:solidFill>
              </a:rPr>
              <a:t>/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xml;q</a:t>
            </a:r>
            <a:r>
              <a:rPr lang="en-US" altLang="zh-CN" sz="2400" dirty="0" smtClean="0">
                <a:solidFill>
                  <a:srgbClr val="7030A0"/>
                </a:solidFill>
              </a:rPr>
              <a:t>=0.9</a:t>
            </a:r>
            <a:r>
              <a:rPr lang="en-US" altLang="zh-CN" sz="2400" dirty="0">
                <a:solidFill>
                  <a:srgbClr val="7030A0"/>
                </a:solidFill>
              </a:rPr>
              <a:t>,*/*;q=0.8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Accept-Language: </a:t>
            </a:r>
            <a:r>
              <a:rPr lang="en-US" altLang="zh-CN" sz="2400" dirty="0" err="1">
                <a:solidFill>
                  <a:srgbClr val="7030A0"/>
                </a:solidFill>
              </a:rPr>
              <a:t>zh-CN,zh;q</a:t>
            </a:r>
            <a:r>
              <a:rPr lang="en-US" altLang="zh-CN" sz="2400" dirty="0">
                <a:solidFill>
                  <a:srgbClr val="7030A0"/>
                </a:solidFill>
              </a:rPr>
              <a:t>=0.8,en-US;q=0.5,en;q=0.3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Accept-Encoding: </a:t>
            </a:r>
            <a:r>
              <a:rPr lang="en-US" altLang="zh-CN" sz="2400" dirty="0" err="1">
                <a:solidFill>
                  <a:srgbClr val="7030A0"/>
                </a:solidFill>
              </a:rPr>
              <a:t>gzip</a:t>
            </a:r>
            <a:r>
              <a:rPr lang="en-US" altLang="zh-CN" sz="2400" dirty="0">
                <a:solidFill>
                  <a:srgbClr val="7030A0"/>
                </a:solidFill>
              </a:rPr>
              <a:t>, deflate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Connection: keep-alive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Upgrade-Insecure-Requests: 1</a:t>
            </a:r>
          </a:p>
        </p:txBody>
      </p:sp>
    </p:spTree>
    <p:extLst>
      <p:ext uri="{BB962C8B-B14F-4D97-AF65-F5344CB8AC3E}">
        <p14:creationId xmlns:p14="http://schemas.microsoft.com/office/powerpoint/2010/main" val="8428380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721292"/>
          </a:xfrm>
        </p:spPr>
        <p:txBody>
          <a:bodyPr/>
          <a:lstStyle/>
          <a:p>
            <a:r>
              <a:rPr lang="zh-CN" altLang="zh-CN" dirty="0"/>
              <a:t>响应数据包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状态行</a:t>
            </a:r>
            <a:r>
              <a:rPr lang="en-US" altLang="zh-CN" dirty="0" smtClean="0"/>
              <a:t>    </a:t>
            </a:r>
            <a:r>
              <a:rPr lang="zh-CN" altLang="zh-CN" dirty="0"/>
              <a:t>消息</a:t>
            </a:r>
            <a:r>
              <a:rPr lang="zh-CN" altLang="zh-CN" dirty="0" smtClean="0"/>
              <a:t>头</a:t>
            </a:r>
            <a:r>
              <a:rPr lang="en-US" altLang="zh-CN" dirty="0" smtClean="0"/>
              <a:t>         </a:t>
            </a:r>
            <a:r>
              <a:rPr lang="zh-CN" altLang="zh-CN" dirty="0"/>
              <a:t>实体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HTTP/1.1 </a:t>
            </a:r>
            <a:r>
              <a:rPr lang="en-US" altLang="zh-CN" dirty="0" smtClean="0">
                <a:solidFill>
                  <a:srgbClr val="7030A0"/>
                </a:solidFill>
              </a:rPr>
              <a:t>                200            OK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协议类型和版本    状态码     状态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Server: Apache-Coyote/1.1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Content-Type: text/</a:t>
            </a:r>
            <a:r>
              <a:rPr lang="en-US" altLang="zh-CN" dirty="0" err="1">
                <a:solidFill>
                  <a:srgbClr val="7030A0"/>
                </a:solidFill>
              </a:rPr>
              <a:t>html;charset</a:t>
            </a:r>
            <a:r>
              <a:rPr lang="en-US" altLang="zh-CN" dirty="0">
                <a:solidFill>
                  <a:srgbClr val="7030A0"/>
                </a:solidFill>
              </a:rPr>
              <a:t>=ISO-8859-1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Content-Length: 116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Date: Tue, 01 Aug 2017 00:07:19 GMT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4941168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&lt;h1 style='</a:t>
            </a:r>
            <a:r>
              <a:rPr lang="en-US" altLang="zh-CN" sz="2800" dirty="0" err="1"/>
              <a:t>color:red</a:t>
            </a:r>
            <a:r>
              <a:rPr lang="en-US" altLang="zh-CN" sz="2800" dirty="0"/>
              <a:t>;'&gt;Hello Kitty&lt;h1</a:t>
            </a:r>
            <a:r>
              <a:rPr lang="en-US" altLang="zh-CN" sz="2800" dirty="0" smtClean="0"/>
              <a:t>&gt;</a:t>
            </a:r>
          </a:p>
          <a:p>
            <a:r>
              <a:rPr lang="en-US" altLang="zh-CN" sz="2800" dirty="0" smtClean="0"/>
              <a:t>&lt;</a:t>
            </a:r>
            <a:r>
              <a:rPr lang="en-US" altLang="zh-CN" sz="2800" dirty="0"/>
              <a:t>h1 style='</a:t>
            </a:r>
            <a:r>
              <a:rPr lang="en-US" altLang="zh-CN" sz="2800" dirty="0" err="1"/>
              <a:t>color:red</a:t>
            </a:r>
            <a:r>
              <a:rPr lang="en-US" altLang="zh-CN" sz="2800" dirty="0"/>
              <a:t>;'&gt;Hello </a:t>
            </a:r>
            <a:r>
              <a:rPr lang="en-US" altLang="zh-CN" sz="2800"/>
              <a:t>Kitty&lt;h1</a:t>
            </a:r>
            <a:r>
              <a:rPr lang="en-US" altLang="zh-CN" sz="2800" smtClean="0"/>
              <a:t>&gt;</a:t>
            </a:r>
          </a:p>
          <a:p>
            <a:r>
              <a:rPr lang="en-US" altLang="zh-CN" sz="2800" smtClean="0"/>
              <a:t>&lt;</a:t>
            </a:r>
            <a:r>
              <a:rPr lang="en-US" altLang="zh-CN" sz="2800" dirty="0"/>
              <a:t>h1 style='</a:t>
            </a:r>
            <a:r>
              <a:rPr lang="en-US" altLang="zh-CN" sz="2800" dirty="0" err="1"/>
              <a:t>color:red</a:t>
            </a:r>
            <a:r>
              <a:rPr lang="en-US" altLang="zh-CN" sz="2800" dirty="0"/>
              <a:t>;'&gt;Hello Kitty&lt;h1&gt;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48645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get</a:t>
            </a:r>
            <a:r>
              <a:rPr lang="zh-CN" altLang="zh-CN" dirty="0"/>
              <a:t>请求与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880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get</a:t>
            </a:r>
            <a:r>
              <a:rPr lang="zh-CN" altLang="zh-CN" sz="2800" dirty="0"/>
              <a:t>请求的特点：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①</a:t>
            </a:r>
            <a:r>
              <a:rPr lang="en-US" altLang="zh-CN" sz="2800" dirty="0"/>
              <a:t>get</a:t>
            </a:r>
            <a:r>
              <a:rPr lang="zh-CN" altLang="zh-CN" sz="2800" dirty="0"/>
              <a:t>请求会将请求参数添加到请求资源路径的后面，因为请求行存放的数据大小有限（也就是地址栏的最长字节数），所以</a:t>
            </a:r>
            <a:r>
              <a:rPr lang="en-US" altLang="zh-CN" sz="2800" dirty="0"/>
              <a:t>get</a:t>
            </a:r>
            <a:r>
              <a:rPr lang="zh-CN" altLang="zh-CN" sz="2800" dirty="0"/>
              <a:t>请求只能提交少量的数据。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②</a:t>
            </a:r>
            <a:r>
              <a:rPr lang="en-US" altLang="zh-CN" sz="2800" dirty="0"/>
              <a:t>get</a:t>
            </a:r>
            <a:r>
              <a:rPr lang="zh-CN" altLang="zh-CN" sz="2800" dirty="0"/>
              <a:t>请求会将请求参数显示在浏览器地址栏，不安全（比如，路由器会记录整个地址）。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4149080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>
              <a:spcAft>
                <a:spcPts val="0"/>
              </a:spcAft>
            </a:pPr>
            <a:r>
              <a:rPr lang="zh-CN" altLang="en-US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endParaRPr lang="en-US" altLang="zh-CN" sz="24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直接在浏览器地址输入某个地址。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4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点击链接地址。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4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表单默认的提交方法：</a:t>
            </a:r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&lt;form method="get(</a:t>
            </a:r>
            <a:r>
              <a:rPr lang="zh-CN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默认</a:t>
            </a:r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)/post"&gt;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2701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759160"/>
              </p:ext>
            </p:extLst>
          </p:nvPr>
        </p:nvGraphicFramePr>
        <p:xfrm>
          <a:off x="86816" y="908720"/>
          <a:ext cx="894968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标注 2"/>
          <p:cNvSpPr/>
          <p:nvPr/>
        </p:nvSpPr>
        <p:spPr>
          <a:xfrm>
            <a:off x="971600" y="2212122"/>
            <a:ext cx="5328592" cy="1569660"/>
          </a:xfrm>
          <a:prstGeom prst="wedgeRectCallout">
            <a:avLst>
              <a:gd name="adj1" fmla="val -34999"/>
              <a:gd name="adj2" fmla="val -6370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just"/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服务器只能处理静态资源</a:t>
            </a:r>
            <a:r>
              <a:rPr lang="en-US" altLang="zh-CN" sz="2400" dirty="0">
                <a:latin typeface="+mn-ea"/>
              </a:rPr>
              <a:t>(html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js</a:t>
            </a:r>
            <a:r>
              <a:rPr lang="zh-CN" altLang="en-US" sz="2400" dirty="0">
                <a:latin typeface="+mn-ea"/>
              </a:rPr>
              <a:t>、各类多媒体文档等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，若需要动态资源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访问数据库、数据库运算等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就必须调用</a:t>
            </a:r>
            <a:r>
              <a:rPr lang="en-US" altLang="zh-CN" sz="2400" dirty="0">
                <a:latin typeface="+mn-ea"/>
              </a:rPr>
              <a:t>Servlet</a:t>
            </a:r>
            <a:r>
              <a:rPr lang="zh-CN" altLang="en-US" sz="2400" dirty="0">
                <a:latin typeface="+mn-ea"/>
              </a:rPr>
              <a:t>完成。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79512" y="2212122"/>
            <a:ext cx="8784976" cy="2788456"/>
          </a:xfrm>
          <a:prstGeom prst="wedgeRectCallout">
            <a:avLst>
              <a:gd name="adj1" fmla="val -5789"/>
              <a:gd name="adj2" fmla="val -5679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 algn="just" eaLnBrk="0" hangingPunct="0">
              <a:spcBef>
                <a:spcPct val="30000"/>
              </a:spcBef>
              <a:buFont typeface="Wingdings" pitchFamily="2" charset="2"/>
              <a:buChar char="l"/>
              <a:defRPr/>
            </a:pPr>
            <a:r>
              <a:rPr lang="zh-CN" altLang="en-US" sz="2400" dirty="0"/>
              <a:t>组件：符合一定规范，能够完成部分功能，必须部署到相应容器环境中才能运行的软件</a:t>
            </a:r>
            <a:r>
              <a:rPr lang="zh-CN" altLang="en-US" sz="2400" dirty="0" smtClean="0"/>
              <a:t>模块（如汽车</a:t>
            </a:r>
            <a:r>
              <a:rPr lang="zh-CN" altLang="en-US" sz="2400" dirty="0"/>
              <a:t>的轮胎、电脑的</a:t>
            </a:r>
            <a:r>
              <a:rPr lang="en-US" altLang="zh-CN" sz="2400" dirty="0"/>
              <a:t>CPU</a:t>
            </a:r>
            <a:r>
              <a:rPr lang="zh-CN" altLang="en-US" sz="2400" dirty="0"/>
              <a:t>、软件环境中的函数等都是组件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342900" indent="-342900" algn="just" eaLnBrk="0" hangingPunct="0">
              <a:spcBef>
                <a:spcPct val="30000"/>
              </a:spcBef>
              <a:buFont typeface="Wingdings" pitchFamily="2" charset="2"/>
              <a:buChar char="l"/>
              <a:defRPr/>
            </a:pPr>
            <a:r>
              <a:rPr lang="zh-CN" altLang="en-US" sz="2400" dirty="0"/>
              <a:t>容器：符合一定规范，提供组件运行环境的一段服务器端的程序，提供了一些基础服务，如网络相关服务，用户不需要特意去编写</a:t>
            </a:r>
            <a:r>
              <a:rPr lang="zh-CN" altLang="en-US" sz="2400" dirty="0" smtClean="0"/>
              <a:t>代码（</a:t>
            </a:r>
            <a:r>
              <a:rPr lang="en-US" altLang="zh-CN" sz="2400" dirty="0"/>
              <a:t>Tomcat</a:t>
            </a:r>
            <a:r>
              <a:rPr lang="zh-CN" altLang="en-US" sz="2400" dirty="0"/>
              <a:t>就是一个容器，提供了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的运行环境，各种</a:t>
            </a:r>
            <a:r>
              <a:rPr lang="en-US" altLang="zh-CN" sz="2400" dirty="0"/>
              <a:t>Servlet</a:t>
            </a:r>
            <a:r>
              <a:rPr lang="zh-CN" altLang="en-US" sz="2400" dirty="0"/>
              <a:t>组件可以在其中运行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997488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327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post</a:t>
            </a:r>
            <a:r>
              <a:rPr lang="zh-CN" altLang="en-US" dirty="0" smtClean="0"/>
              <a:t>请求：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zh-CN" dirty="0" smtClean="0"/>
              <a:t>①</a:t>
            </a:r>
            <a:r>
              <a:rPr lang="en-US" altLang="zh-CN" dirty="0"/>
              <a:t>post</a:t>
            </a:r>
            <a:r>
              <a:rPr lang="zh-CN" altLang="zh-CN" dirty="0"/>
              <a:t>请求会将请求参数添加到实体内容里面，所以，可以提交大量的数据。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②</a:t>
            </a:r>
            <a:r>
              <a:rPr lang="en-US" altLang="zh-CN" dirty="0"/>
              <a:t>post</a:t>
            </a:r>
            <a:r>
              <a:rPr lang="zh-CN" altLang="zh-CN" dirty="0"/>
              <a:t>请求不会将请求参数显示在浏览器地址栏，相对安全一些。但是，</a:t>
            </a:r>
            <a:r>
              <a:rPr lang="en-US" altLang="zh-CN" dirty="0"/>
              <a:t>post</a:t>
            </a:r>
            <a:r>
              <a:rPr lang="zh-CN" altLang="zh-CN" dirty="0"/>
              <a:t>请求并不会对请求参数进行加密处理。用</a:t>
            </a:r>
            <a:r>
              <a:rPr lang="en-US" altLang="zh-CN" dirty="0"/>
              <a:t>HTTPS</a:t>
            </a:r>
            <a:r>
              <a:rPr lang="zh-CN" altLang="zh-CN" dirty="0"/>
              <a:t>协议进行加密处理。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348" y="4869160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>
              <a:spcAft>
                <a:spcPts val="0"/>
              </a:spcAft>
            </a:pPr>
            <a:r>
              <a:rPr lang="zh-CN" altLang="en-US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endParaRPr lang="en-US" altLang="zh-CN" sz="24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zh-CN" altLang="zh-CN" sz="2400" dirty="0" smtClean="0">
                <a:solidFill>
                  <a:srgbClr val="C00000"/>
                </a:solidFill>
              </a:rPr>
              <a:t>①</a:t>
            </a:r>
            <a:r>
              <a:rPr lang="zh-CN" altLang="zh-CN" sz="2400" dirty="0">
                <a:solidFill>
                  <a:srgbClr val="C00000"/>
                </a:solidFill>
              </a:rPr>
              <a:t>设置表单的</a:t>
            </a:r>
            <a:r>
              <a:rPr lang="en-US" altLang="zh-CN" sz="2400" dirty="0">
                <a:solidFill>
                  <a:srgbClr val="C00000"/>
                </a:solidFill>
              </a:rPr>
              <a:t>method</a:t>
            </a:r>
            <a:r>
              <a:rPr lang="zh-CN" altLang="zh-CN" sz="2400" dirty="0">
                <a:solidFill>
                  <a:srgbClr val="C00000"/>
                </a:solidFill>
              </a:rPr>
              <a:t>属性值为“</a:t>
            </a:r>
            <a:r>
              <a:rPr lang="en-US" altLang="zh-CN" sz="2400" dirty="0">
                <a:solidFill>
                  <a:srgbClr val="C00000"/>
                </a:solidFill>
              </a:rPr>
              <a:t>post</a:t>
            </a:r>
            <a:r>
              <a:rPr lang="zh-CN" altLang="zh-CN" sz="2400" dirty="0">
                <a:solidFill>
                  <a:srgbClr val="C00000"/>
                </a:solidFill>
              </a:rPr>
              <a:t>”。</a:t>
            </a:r>
          </a:p>
          <a:p>
            <a:pPr marL="266700" indent="266700" algn="just">
              <a:spcAft>
                <a:spcPts val="0"/>
              </a:spcAft>
            </a:pP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1173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3.Servlet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544015"/>
            <a:ext cx="6336258" cy="70788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0165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Servlet</a:t>
            </a:r>
            <a:r>
              <a:rPr lang="zh-CN" altLang="zh-CN" dirty="0"/>
              <a:t>如何输出中文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6001643"/>
          </a:xfrm>
        </p:spPr>
        <p:txBody>
          <a:bodyPr/>
          <a:lstStyle/>
          <a:p>
            <a:r>
              <a:rPr lang="zh-CN" altLang="zh-CN" dirty="0"/>
              <a:t>需要调用：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</a:t>
            </a:r>
            <a:r>
              <a:rPr lang="en-US" altLang="zh-CN" dirty="0" err="1">
                <a:solidFill>
                  <a:srgbClr val="FF0000"/>
                </a:solidFill>
              </a:rPr>
              <a:t>;</a:t>
            </a:r>
            <a:r>
              <a:rPr lang="en-US" altLang="zh-CN" dirty="0" err="1"/>
              <a:t>charset</a:t>
            </a:r>
            <a:r>
              <a:rPr lang="en-US" altLang="zh-CN" dirty="0"/>
              <a:t>=utf-8");</a:t>
            </a:r>
            <a:r>
              <a:rPr lang="zh-CN" altLang="zh-CN" dirty="0"/>
              <a:t>其中</a:t>
            </a:r>
            <a:r>
              <a:rPr lang="en-US" altLang="zh-CN" dirty="0"/>
              <a:t>charset=utf-8</a:t>
            </a:r>
            <a:r>
              <a:rPr lang="zh-CN" altLang="zh-CN" dirty="0"/>
              <a:t>表示：</a:t>
            </a:r>
          </a:p>
          <a:p>
            <a:pPr marL="0" indent="0">
              <a:buNone/>
            </a:pPr>
            <a:r>
              <a:rPr lang="en-US" altLang="zh-CN" dirty="0" smtClean="0"/>
              <a:t>     1</a:t>
            </a:r>
            <a:r>
              <a:rPr lang="zh-CN" altLang="zh-CN" dirty="0"/>
              <a:t>）用来指定编码格式，只要支持中文即可，比如也可设置为</a:t>
            </a:r>
            <a:r>
              <a:rPr lang="en-US" altLang="zh-CN" dirty="0"/>
              <a:t>charset=</a:t>
            </a:r>
            <a:r>
              <a:rPr lang="en-US" altLang="zh-CN" dirty="0" err="1"/>
              <a:t>gbk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     2</a:t>
            </a:r>
            <a:r>
              <a:rPr lang="zh-CN" altLang="zh-CN" dirty="0"/>
              <a:t>）作用两个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①</a:t>
            </a:r>
            <a:r>
              <a:rPr lang="zh-CN" altLang="zh-CN" dirty="0"/>
              <a:t>生成一个</a:t>
            </a:r>
            <a:r>
              <a:rPr lang="en-US" altLang="zh-CN" dirty="0"/>
              <a:t>content-type</a:t>
            </a:r>
            <a:r>
              <a:rPr lang="zh-CN" altLang="zh-CN" dirty="0"/>
              <a:t>消息头，告诉浏览器返回的数据类型和编码格式。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/>
              <a:t>②服务器在输出时，会使用指定的编码格式进行编码。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84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zh-CN" altLang="zh-CN" dirty="0" smtClean="0"/>
              <a:t>表单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中文</a:t>
            </a:r>
            <a:r>
              <a:rPr lang="zh-CN" altLang="zh-CN" dirty="0"/>
              <a:t>参数值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327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dirty="0" smtClean="0">
                <a:solidFill>
                  <a:srgbClr val="7030A0"/>
                </a:solidFill>
              </a:rPr>
              <a:t>解决</a:t>
            </a:r>
            <a:r>
              <a:rPr lang="zh-CN" altLang="zh-CN" dirty="0">
                <a:solidFill>
                  <a:srgbClr val="7030A0"/>
                </a:solidFill>
              </a:rPr>
              <a:t>方式一：</a:t>
            </a:r>
          </a:p>
          <a:p>
            <a:pPr marL="0" indent="0">
              <a:buNone/>
            </a:pPr>
            <a:r>
              <a:rPr lang="en-US" altLang="zh-CN" dirty="0" smtClean="0"/>
              <a:t>     step1</a:t>
            </a:r>
            <a:r>
              <a:rPr lang="zh-CN" altLang="zh-CN" dirty="0"/>
              <a:t>：先保证表单所在的页面按照指定的编码格式打开。即：</a:t>
            </a:r>
          </a:p>
          <a:p>
            <a:pPr marL="0" indent="0">
              <a:buNone/>
            </a:pPr>
            <a:r>
              <a:rPr lang="en-US" altLang="zh-CN" dirty="0" smtClean="0"/>
              <a:t>     &lt;</a:t>
            </a:r>
            <a:r>
              <a:rPr lang="en-US" altLang="zh-CN" dirty="0"/>
              <a:t>meta http-</a:t>
            </a:r>
            <a:r>
              <a:rPr lang="en-US" altLang="zh-CN" dirty="0" err="1"/>
              <a:t>equiv</a:t>
            </a:r>
            <a:r>
              <a:rPr lang="en-US" altLang="zh-CN" dirty="0"/>
              <a:t>="content-type" content="text/</a:t>
            </a:r>
            <a:r>
              <a:rPr lang="en-US" altLang="zh-CN" dirty="0" err="1"/>
              <a:t>html</a:t>
            </a:r>
            <a:r>
              <a:rPr lang="en-US" altLang="zh-CN" dirty="0" err="1">
                <a:solidFill>
                  <a:srgbClr val="FF0000"/>
                </a:solidFill>
              </a:rPr>
              <a:t>;</a:t>
            </a:r>
            <a:r>
              <a:rPr lang="en-US" altLang="zh-CN" dirty="0" err="1"/>
              <a:t>charset</a:t>
            </a:r>
            <a:r>
              <a:rPr lang="en-US" altLang="zh-CN" dirty="0"/>
              <a:t>=utf-8" /&gt;</a:t>
            </a:r>
            <a:r>
              <a:rPr lang="zh-CN" altLang="zh-CN" dirty="0"/>
              <a:t>已是一种规范（模拟</a:t>
            </a:r>
            <a:r>
              <a:rPr lang="en-US" altLang="zh-CN" dirty="0"/>
              <a:t>content-type</a:t>
            </a:r>
            <a:r>
              <a:rPr lang="zh-CN" altLang="zh-CN" dirty="0"/>
              <a:t>消息头，告诉浏览器正在解析的数据类型和编码格式）。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609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834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step2</a:t>
            </a:r>
            <a:r>
              <a:rPr lang="zh-CN" altLang="zh-CN" dirty="0"/>
              <a:t>：调用</a:t>
            </a:r>
            <a:r>
              <a:rPr lang="en-US" altLang="zh-CN" dirty="0" err="1"/>
              <a:t>request.setCharacterEncoding</a:t>
            </a:r>
            <a:r>
              <a:rPr lang="en-US" altLang="zh-CN" dirty="0"/>
              <a:t>("utf-8");</a:t>
            </a:r>
            <a:r>
              <a:rPr lang="zh-CN" altLang="zh-CN" dirty="0"/>
              <a:t>意思是告诉服务器，使用指定的编码格式进行解码。</a:t>
            </a:r>
          </a:p>
          <a:p>
            <a:pPr marL="0" lv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>
                <a:solidFill>
                  <a:srgbClr val="C00000"/>
                </a:solidFill>
              </a:rPr>
              <a:t>注意</a:t>
            </a:r>
            <a:r>
              <a:rPr lang="zh-CN" altLang="zh-CN" dirty="0">
                <a:solidFill>
                  <a:srgbClr val="C00000"/>
                </a:solidFill>
              </a:rPr>
              <a:t>事项：该方法只能用于</a:t>
            </a:r>
            <a:r>
              <a:rPr lang="en-US" altLang="zh-CN" dirty="0">
                <a:solidFill>
                  <a:srgbClr val="C00000"/>
                </a:solidFill>
              </a:rPr>
              <a:t>"post"</a:t>
            </a:r>
            <a:r>
              <a:rPr lang="zh-CN" altLang="zh-CN" dirty="0">
                <a:solidFill>
                  <a:srgbClr val="C00000"/>
                </a:solidFill>
              </a:rPr>
              <a:t>请求！注意代码放置顺序，在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smtClean="0">
                <a:solidFill>
                  <a:srgbClr val="C00000"/>
                </a:solidFill>
              </a:rPr>
              <a:t>所有的</a:t>
            </a: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request.getParameter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zh-CN" dirty="0">
                <a:solidFill>
                  <a:srgbClr val="C00000"/>
                </a:solidFill>
              </a:rPr>
              <a:t>方法前。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942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8500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dirty="0" smtClean="0">
                <a:solidFill>
                  <a:srgbClr val="7030A0"/>
                </a:solidFill>
              </a:rPr>
              <a:t>解决</a:t>
            </a:r>
            <a:r>
              <a:rPr lang="zh-CN" altLang="zh-CN" dirty="0">
                <a:solidFill>
                  <a:srgbClr val="7030A0"/>
                </a:solidFill>
              </a:rPr>
              <a:t>方式二：</a:t>
            </a:r>
          </a:p>
          <a:p>
            <a:pPr marL="0" indent="0">
              <a:buNone/>
            </a:pPr>
            <a:r>
              <a:rPr lang="en-US" altLang="zh-CN" dirty="0" smtClean="0"/>
              <a:t>    step1</a:t>
            </a:r>
            <a:r>
              <a:rPr lang="zh-CN" altLang="zh-CN" dirty="0"/>
              <a:t>：同方式一的第一步。</a:t>
            </a:r>
          </a:p>
          <a:p>
            <a:pPr marL="0" indent="0">
              <a:buNone/>
            </a:pPr>
            <a:r>
              <a:rPr lang="en-US" altLang="zh-CN" dirty="0" smtClean="0"/>
              <a:t>    step2</a:t>
            </a:r>
            <a:r>
              <a:rPr lang="zh-CN" altLang="zh-CN" dirty="0"/>
              <a:t>：使用</a:t>
            </a:r>
            <a:r>
              <a:rPr lang="en-US" altLang="zh-CN" dirty="0"/>
              <a:t>new String(</a:t>
            </a:r>
            <a:r>
              <a:rPr lang="en-US" altLang="zh-CN" dirty="0" err="1"/>
              <a:t>str.getBytes</a:t>
            </a:r>
            <a:r>
              <a:rPr lang="en-US" altLang="zh-CN" dirty="0"/>
              <a:t>("iso-8859-1"),"utf-8");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428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27784" y="4182816"/>
            <a:ext cx="48245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要求：</a:t>
            </a:r>
            <a:r>
              <a:rPr lang="en-US" altLang="zh-CN" sz="2800" dirty="0" smtClean="0"/>
              <a:t>1.</a:t>
            </a:r>
            <a:r>
              <a:rPr lang="zh-CN" altLang="en-US" sz="2800" dirty="0" smtClean="0"/>
              <a:t>读取员工信息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2.</a:t>
            </a:r>
            <a:r>
              <a:rPr lang="zh-CN" altLang="en-US" sz="2800" dirty="0" smtClean="0"/>
              <a:t>输出员工信息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</a:t>
            </a:r>
            <a:r>
              <a:rPr lang="en-US" altLang="zh-CN" sz="2800" dirty="0" smtClean="0">
                <a:solidFill>
                  <a:schemeClr val="accent2"/>
                </a:solidFill>
              </a:rPr>
              <a:t>3.</a:t>
            </a:r>
            <a:r>
              <a:rPr lang="zh-CN" altLang="en-US" sz="2800" dirty="0" smtClean="0">
                <a:solidFill>
                  <a:schemeClr val="accent2"/>
                </a:solidFill>
              </a:rPr>
              <a:t>插入数据库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注意中文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" y="980728"/>
            <a:ext cx="88482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04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读取参数值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544015"/>
            <a:ext cx="6336258" cy="70788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181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Request</a:t>
            </a:r>
            <a:r>
              <a:rPr lang="zh-CN" altLang="en-US" b="1" dirty="0" smtClean="0">
                <a:solidFill>
                  <a:srgbClr val="FFFF00"/>
                </a:solidFill>
              </a:rPr>
              <a:t>对象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29192" cy="95410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altLang="zh-CN" sz="2800" dirty="0" smtClean="0">
                <a:latin typeface="+mn-ea"/>
              </a:rPr>
              <a:t>Request</a:t>
            </a:r>
            <a:r>
              <a:rPr lang="zh-CN" altLang="en-US" sz="2800" dirty="0" smtClean="0">
                <a:latin typeface="+mn-ea"/>
              </a:rPr>
              <a:t>对象用于</a:t>
            </a: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读取</a:t>
            </a:r>
            <a:r>
              <a:rPr lang="zh-CN" altLang="en-US" sz="2800" dirty="0">
                <a:solidFill>
                  <a:srgbClr val="0070C0"/>
                </a:solidFill>
                <a:latin typeface="+mn-ea"/>
              </a:rPr>
              <a:t>客户端</a:t>
            </a:r>
            <a:r>
              <a:rPr lang="zh-CN" altLang="en-US" sz="2800" dirty="0" smtClean="0">
                <a:solidFill>
                  <a:srgbClr val="0070C0"/>
                </a:solidFill>
                <a:latin typeface="+mn-ea"/>
              </a:rPr>
              <a:t>传递的参数</a:t>
            </a:r>
            <a:r>
              <a:rPr lang="zh-CN" altLang="en-US" sz="2800" dirty="0" smtClean="0">
                <a:latin typeface="+mn-ea"/>
              </a:rPr>
              <a:t>。客户端</a:t>
            </a:r>
            <a:r>
              <a:rPr lang="zh-CN" altLang="en-US" sz="2800" dirty="0">
                <a:latin typeface="+mn-ea"/>
              </a:rPr>
              <a:t>传递给服务器的参数最常见的是表单数据或附在</a:t>
            </a:r>
            <a:r>
              <a:rPr lang="en-US" altLang="zh-CN" sz="2800" dirty="0">
                <a:latin typeface="+mn-ea"/>
              </a:rPr>
              <a:t>URL</a:t>
            </a:r>
            <a:r>
              <a:rPr lang="zh-CN" altLang="en-US" sz="2800" dirty="0">
                <a:latin typeface="+mn-ea"/>
              </a:rPr>
              <a:t>中的</a:t>
            </a:r>
            <a:r>
              <a:rPr lang="zh-CN" altLang="en-US" sz="2800" dirty="0" smtClean="0">
                <a:latin typeface="+mn-ea"/>
              </a:rPr>
              <a:t>参数。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844824"/>
            <a:ext cx="9144000" cy="169277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just" eaLnBrk="0" hangingPunct="0">
              <a:spcBef>
                <a:spcPts val="0"/>
              </a:spcBef>
              <a:buFont typeface="Arial" charset="0"/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例如：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http://</a:t>
            </a:r>
            <a:r>
              <a:rPr lang="en-US" altLang="zh-CN" sz="2800" dirty="0" smtClean="0"/>
              <a:t>localhost/exam.jsp?qty=4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/>
              <a:t>其中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“</a:t>
            </a:r>
            <a:r>
              <a:rPr lang="en-US" altLang="zh-CN" sz="2800" dirty="0" err="1" smtClean="0"/>
              <a:t>qty</a:t>
            </a:r>
            <a:r>
              <a:rPr lang="en-US" altLang="zh-CN" sz="2800" dirty="0" smtClean="0"/>
              <a:t>=4”</a:t>
            </a:r>
            <a:r>
              <a:rPr lang="zh-CN" altLang="en-US" sz="2800" dirty="0"/>
              <a:t>就是参数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3553966"/>
            <a:ext cx="9129192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用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request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读取参数分为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种：</a:t>
            </a:r>
            <a:r>
              <a:rPr lang="zh-CN" altLang="en-US" sz="2800" i="1" u="sng" dirty="0" smtClean="0">
                <a:solidFill>
                  <a:srgbClr val="FFFF00"/>
                </a:solidFill>
                <a:latin typeface="+mn-ea"/>
              </a:rPr>
              <a:t>单值参数</a:t>
            </a:r>
            <a:r>
              <a:rPr lang="zh-CN" altLang="en-US" sz="2800" i="1" dirty="0" smtClean="0">
                <a:solidFill>
                  <a:srgbClr val="FFFF00"/>
                </a:solidFill>
                <a:latin typeface="+mn-ea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和  </a:t>
            </a:r>
            <a:r>
              <a:rPr lang="zh-CN" altLang="en-US" sz="2800" i="1" u="sng" dirty="0" smtClean="0">
                <a:solidFill>
                  <a:srgbClr val="FFFF00"/>
                </a:solidFill>
                <a:latin typeface="+mn-ea"/>
              </a:rPr>
              <a:t>多值参数</a:t>
            </a:r>
            <a:endParaRPr lang="zh-CN" altLang="en-US" sz="2800" i="1" u="sng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5696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1819"/>
            <a:ext cx="9144000" cy="8309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zh-CN" altLang="en-US" sz="2400" dirty="0" smtClean="0">
                <a:latin typeface="+mn-ea"/>
              </a:rPr>
              <a:t>单值</a:t>
            </a:r>
            <a:r>
              <a:rPr lang="zh-CN" altLang="en-US" sz="2400" dirty="0">
                <a:latin typeface="+mn-ea"/>
              </a:rPr>
              <a:t>参数是</a:t>
            </a:r>
            <a:r>
              <a:rPr lang="zh-CN" altLang="en-US" sz="2400" dirty="0" smtClean="0">
                <a:latin typeface="+mn-ea"/>
              </a:rPr>
              <a:t>指一</a:t>
            </a:r>
            <a:r>
              <a:rPr lang="zh-CN" altLang="en-US" sz="2400" dirty="0">
                <a:latin typeface="+mn-ea"/>
              </a:rPr>
              <a:t>个变量最多有一个值</a:t>
            </a:r>
            <a:r>
              <a:rPr lang="zh-CN" altLang="en-US" sz="2400" dirty="0" smtClean="0">
                <a:latin typeface="+mn-ea"/>
              </a:rPr>
              <a:t>。我们可以用</a:t>
            </a:r>
            <a:r>
              <a:rPr lang="en-US" altLang="zh-CN" sz="2400" dirty="0">
                <a:latin typeface="+mn-ea"/>
              </a:rPr>
              <a:t>request</a:t>
            </a:r>
            <a:r>
              <a:rPr lang="zh-CN" altLang="en-US" sz="2400" dirty="0">
                <a:latin typeface="+mn-ea"/>
              </a:rPr>
              <a:t>对象的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</a:rPr>
              <a:t>getParameter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()</a:t>
            </a:r>
            <a:r>
              <a:rPr lang="zh-CN" altLang="en-US" sz="2400" dirty="0" smtClean="0">
                <a:latin typeface="+mn-ea"/>
              </a:rPr>
              <a:t>方法来读取指定变量的</a:t>
            </a:r>
            <a:r>
              <a:rPr lang="zh-CN" altLang="en-US" sz="2400" dirty="0">
                <a:latin typeface="+mn-ea"/>
              </a:rPr>
              <a:t>参数值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1862714"/>
            <a:ext cx="91440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300" b="1" dirty="0" err="1" smtClean="0">
                <a:solidFill>
                  <a:schemeClr val="bg1"/>
                </a:solidFill>
                <a:latin typeface="+mn-ea"/>
                <a:ea typeface="+mn-ea"/>
              </a:rPr>
              <a:t>getParameter</a:t>
            </a:r>
            <a:r>
              <a:rPr lang="en-US" altLang="zh-CN" sz="2300" b="1" dirty="0" smtClean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300" b="1" dirty="0" smtClean="0">
                <a:solidFill>
                  <a:schemeClr val="bg1"/>
                </a:solidFill>
                <a:latin typeface="+mn-ea"/>
                <a:ea typeface="+mn-ea"/>
              </a:rPr>
              <a:t>方法的定义格式为：</a:t>
            </a:r>
            <a:endParaRPr lang="en-US" altLang="zh-CN" sz="23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300" b="1" dirty="0" smtClean="0">
                <a:solidFill>
                  <a:schemeClr val="bg1"/>
                </a:solidFill>
                <a:latin typeface="+mn-ea"/>
                <a:ea typeface="+mn-ea"/>
              </a:rPr>
              <a:t>public </a:t>
            </a:r>
            <a:r>
              <a:rPr lang="en-US" altLang="zh-CN" sz="2300" b="1" dirty="0" err="1" smtClean="0">
                <a:solidFill>
                  <a:schemeClr val="bg1"/>
                </a:solidFill>
                <a:latin typeface="+mn-ea"/>
                <a:ea typeface="+mn-ea"/>
              </a:rPr>
              <a:t>java.lang.String</a:t>
            </a:r>
            <a:r>
              <a:rPr lang="en-US" altLang="zh-CN" sz="23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300" b="1" dirty="0" err="1">
                <a:solidFill>
                  <a:schemeClr val="bg1"/>
                </a:solidFill>
                <a:latin typeface="+mn-ea"/>
                <a:ea typeface="+mn-ea"/>
              </a:rPr>
              <a:t>getParameter</a:t>
            </a:r>
            <a:r>
              <a:rPr lang="en-US" altLang="zh-CN" sz="23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2300" b="1" dirty="0" err="1">
                <a:solidFill>
                  <a:schemeClr val="bg1"/>
                </a:solidFill>
                <a:latin typeface="+mn-ea"/>
                <a:ea typeface="+mn-ea"/>
              </a:rPr>
              <a:t>java.lang.String</a:t>
            </a:r>
            <a:r>
              <a:rPr lang="en-US" altLang="zh-CN" sz="2300" b="1" dirty="0">
                <a:solidFill>
                  <a:schemeClr val="bg1"/>
                </a:solidFill>
                <a:latin typeface="+mn-ea"/>
                <a:ea typeface="+mn-ea"/>
              </a:rPr>
              <a:t> name)</a:t>
            </a:r>
            <a:endParaRPr lang="zh-CN" altLang="en-US" sz="2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、读取单值参数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834933"/>
            <a:ext cx="9144000" cy="13480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说明：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、形参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是参数的变量名，以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形式返回变量的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值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、如果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request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对象中没有指定的变量，则返回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null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995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484784"/>
            <a:ext cx="176419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564" y="35730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79912" y="908720"/>
            <a:ext cx="194421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静态资源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动态资源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35940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server 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159732" y="2420888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48264" y="1484784"/>
            <a:ext cx="17281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56276" y="36039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Servlet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236296" y="2168860"/>
            <a:ext cx="1332148" cy="6120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220072" y="2474894"/>
            <a:ext cx="1728192" cy="9001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8655" y="20515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724128" y="292494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159732" y="2920421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8264" y="407707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提供一些基础服务，例如网络</a:t>
            </a:r>
            <a:r>
              <a:rPr lang="zh-CN" altLang="en-US" dirty="0"/>
              <a:t>相关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27684" y="537321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apache web server  www.apache.org</a:t>
            </a:r>
          </a:p>
          <a:p>
            <a:r>
              <a:rPr lang="en-US" altLang="zh-CN" sz="2400" dirty="0" smtClean="0"/>
              <a:t>IIS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25021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读取多值参数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4000" cy="15696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zh-CN" altLang="en-US" sz="2400" dirty="0" smtClean="0">
                <a:latin typeface="+mn-ea"/>
              </a:rPr>
              <a:t>多</a:t>
            </a:r>
            <a:r>
              <a:rPr lang="zh-CN" altLang="en-US" sz="2400" dirty="0">
                <a:latin typeface="+mn-ea"/>
              </a:rPr>
              <a:t>值参数的典型代表是表单复选框</a:t>
            </a:r>
            <a:r>
              <a:rPr lang="zh-CN" altLang="en-US" sz="2400" dirty="0" smtClean="0">
                <a:latin typeface="+mn-ea"/>
              </a:rPr>
              <a:t>，例如“爱好”就是</a:t>
            </a:r>
            <a:r>
              <a:rPr lang="zh-CN" altLang="en-US" sz="2400" dirty="0">
                <a:latin typeface="+mn-ea"/>
              </a:rPr>
              <a:t>多值参</a:t>
            </a:r>
            <a:r>
              <a:rPr lang="zh-CN" altLang="en-US" sz="2400" dirty="0" smtClean="0">
                <a:latin typeface="+mn-ea"/>
              </a:rPr>
              <a:t>数：选项</a:t>
            </a:r>
            <a:r>
              <a:rPr lang="zh-CN" altLang="en-US" sz="2400" dirty="0">
                <a:latin typeface="+mn-ea"/>
              </a:rPr>
              <a:t>中的表单变量</a:t>
            </a:r>
            <a:r>
              <a:rPr lang="zh-CN" altLang="en-US" sz="2400" dirty="0" smtClean="0">
                <a:latin typeface="+mn-ea"/>
              </a:rPr>
              <a:t>名只有一个，但用户</a:t>
            </a:r>
            <a:r>
              <a:rPr lang="zh-CN" altLang="en-US" sz="2400" dirty="0">
                <a:latin typeface="+mn-ea"/>
              </a:rPr>
              <a:t>可以选定多个爱好。我们可以用</a:t>
            </a:r>
            <a:r>
              <a:rPr lang="en-US" altLang="zh-CN" sz="2400" dirty="0">
                <a:latin typeface="+mn-ea"/>
              </a:rPr>
              <a:t>request</a:t>
            </a:r>
            <a:r>
              <a:rPr lang="zh-CN" altLang="en-US" sz="2400" dirty="0">
                <a:latin typeface="+mn-ea"/>
              </a:rPr>
              <a:t>对象的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getParameterValues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方法来</a:t>
            </a:r>
            <a:r>
              <a:rPr lang="zh-CN" altLang="en-US" sz="2400" dirty="0" smtClean="0">
                <a:latin typeface="+mn-ea"/>
              </a:rPr>
              <a:t>读取同一变量的</a:t>
            </a:r>
            <a:r>
              <a:rPr lang="zh-CN" altLang="en-US" sz="2400" dirty="0">
                <a:latin typeface="+mn-ea"/>
              </a:rPr>
              <a:t>多个</a:t>
            </a:r>
            <a:r>
              <a:rPr lang="zh-CN" altLang="en-US" sz="2400" dirty="0" smtClean="0">
                <a:latin typeface="+mn-ea"/>
              </a:rPr>
              <a:t>参数</a:t>
            </a:r>
            <a:r>
              <a:rPr lang="zh-CN" altLang="en-US" sz="2400" dirty="0">
                <a:latin typeface="+mn-ea"/>
              </a:rPr>
              <a:t>值。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505090"/>
            <a:ext cx="91440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在服务器端读取多值参数是用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getParameterValues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，定义为：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public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java.lang.String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[]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+mn-ea"/>
                <a:ea typeface="+mn-ea"/>
              </a:rPr>
              <a:t>getParameterValues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 (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java.lang.String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 name)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232026"/>
            <a:ext cx="9144000" cy="13480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说明：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、形参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是参数的变量名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，返回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变量的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值为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字符数组</a:t>
            </a:r>
            <a:endParaRPr lang="en-US" altLang="zh-CN" sz="24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、通过遍历该数组，可以得到所有传递的值 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28412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生命周期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544015"/>
            <a:ext cx="6336258" cy="70788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441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生命周期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0728"/>
            <a:ext cx="9144000" cy="138499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zh-CN" sz="2800" dirty="0" smtClean="0">
                <a:latin typeface="+mn-ea"/>
              </a:rPr>
              <a:t>Servlet</a:t>
            </a:r>
            <a:r>
              <a:rPr lang="zh-CN" altLang="en-US" sz="2800" dirty="0" smtClean="0">
                <a:latin typeface="+mn-ea"/>
              </a:rPr>
              <a:t>的生命周期是指</a:t>
            </a:r>
            <a:r>
              <a:rPr lang="zh-CN" altLang="en-US" sz="2800" dirty="0"/>
              <a:t>容器“创建</a:t>
            </a:r>
            <a:r>
              <a:rPr lang="en-US" altLang="zh-CN" sz="2800" dirty="0"/>
              <a:t>servlet</a:t>
            </a:r>
            <a:r>
              <a:rPr lang="zh-CN" altLang="en-US" sz="2800" dirty="0"/>
              <a:t>对象”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“对它进行初始化”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“调用方法处理请求”</a:t>
            </a:r>
            <a:r>
              <a:rPr lang="en-US" altLang="zh-CN" sz="2800" dirty="0" smtClean="0"/>
              <a:t>——</a:t>
            </a:r>
            <a:r>
              <a:rPr lang="zh-CN" altLang="en-US" sz="2800" dirty="0"/>
              <a:t>“销毁该对象” 的整个过程 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创建利用</a:t>
            </a:r>
            <a:r>
              <a:rPr lang="zh-CN" altLang="en-US" sz="2800" dirty="0" smtClean="0">
                <a:solidFill>
                  <a:srgbClr val="FF0000"/>
                </a:solidFill>
              </a:rPr>
              <a:t>构造函数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0" y="2348880"/>
          <a:ext cx="914400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21482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创建（实例化）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3122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）指的是容器调用</a:t>
            </a:r>
            <a:r>
              <a:rPr lang="en-US" altLang="zh-CN" dirty="0"/>
              <a:t>Servlet</a:t>
            </a:r>
            <a:r>
              <a:rPr lang="zh-CN" altLang="zh-CN" dirty="0"/>
              <a:t>的构造器，创建</a:t>
            </a:r>
            <a:r>
              <a:rPr lang="en-US" altLang="zh-CN" dirty="0"/>
              <a:t>Servlet</a:t>
            </a:r>
            <a:r>
              <a:rPr lang="zh-CN" altLang="zh-CN" dirty="0"/>
              <a:t>对象。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）何时</a:t>
            </a:r>
            <a:r>
              <a:rPr lang="zh-CN" altLang="zh-CN" dirty="0" smtClean="0"/>
              <a:t>实例化？</a:t>
            </a:r>
            <a:endParaRPr lang="zh-CN" altLang="zh-CN" dirty="0"/>
          </a:p>
          <a:p>
            <a:r>
              <a:rPr lang="zh-CN" altLang="zh-CN" dirty="0"/>
              <a:t>情况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zh-CN" altLang="zh-CN" dirty="0" smtClean="0"/>
              <a:t>容器</a:t>
            </a:r>
            <a:r>
              <a:rPr lang="zh-CN" altLang="zh-CN" dirty="0" smtClean="0">
                <a:solidFill>
                  <a:schemeClr val="accent6">
                    <a:lumMod val="50000"/>
                  </a:schemeClr>
                </a:solidFill>
              </a:rPr>
              <a:t>收到请求之后才创建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Servlet</a:t>
            </a:r>
            <a:r>
              <a:rPr lang="zh-CN" altLang="zh-CN" dirty="0" smtClean="0">
                <a:solidFill>
                  <a:schemeClr val="accent6">
                    <a:lumMod val="50000"/>
                  </a:schemeClr>
                </a:solidFill>
              </a:rPr>
              <a:t>对象</a:t>
            </a:r>
            <a:r>
              <a:rPr lang="zh-CN" altLang="zh-CN" dirty="0" smtClean="0"/>
              <a:t>。</a:t>
            </a:r>
            <a:r>
              <a:rPr lang="zh-CN" altLang="zh-CN" dirty="0"/>
              <a:t>在默认情况下，容器只会为</a:t>
            </a:r>
            <a:r>
              <a:rPr lang="en-US" altLang="zh-CN" dirty="0"/>
              <a:t>Servlet</a:t>
            </a:r>
            <a:r>
              <a:rPr lang="zh-CN" altLang="zh-CN" dirty="0"/>
              <a:t>创建唯一的一个</a:t>
            </a:r>
            <a:r>
              <a:rPr lang="zh-CN" altLang="zh-CN" dirty="0" smtClean="0"/>
              <a:t>实例。</a:t>
            </a:r>
            <a:endParaRPr lang="zh-CN" altLang="zh-CN" dirty="0"/>
          </a:p>
          <a:p>
            <a:r>
              <a:rPr lang="zh-CN" altLang="zh-CN" dirty="0"/>
              <a:t>情况</a:t>
            </a:r>
            <a:r>
              <a:rPr lang="en-US" altLang="zh-CN" dirty="0"/>
              <a:t>2</a:t>
            </a:r>
            <a:r>
              <a:rPr lang="zh-CN" altLang="zh-CN" dirty="0"/>
              <a:t>：容器事先（容器启动时）将某些</a:t>
            </a:r>
            <a:r>
              <a:rPr lang="en-US" altLang="zh-CN" dirty="0"/>
              <a:t>Servlet</a:t>
            </a:r>
            <a:r>
              <a:rPr lang="zh-CN" altLang="zh-CN" dirty="0"/>
              <a:t>（需要配置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load-on-startup</a:t>
            </a:r>
            <a:r>
              <a:rPr lang="zh-CN" altLang="zh-CN" dirty="0"/>
              <a:t>参数）对象创建好。</a:t>
            </a:r>
            <a:r>
              <a:rPr lang="en-US" altLang="zh-CN" dirty="0"/>
              <a:t>load-on-startup</a:t>
            </a:r>
            <a:r>
              <a:rPr lang="zh-CN" altLang="zh-CN" dirty="0"/>
              <a:t>参数值必须是</a:t>
            </a:r>
            <a:r>
              <a:rPr lang="en-US" altLang="zh-CN" dirty="0"/>
              <a:t>&gt;=0</a:t>
            </a:r>
            <a:r>
              <a:rPr lang="zh-CN" altLang="zh-CN" dirty="0"/>
              <a:t>的整数，越小，优先级越高（即先被实例化）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405190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50876"/>
            <a:ext cx="9144000" cy="1200329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Servlet</a:t>
            </a:r>
            <a:r>
              <a:rPr lang="zh-CN" altLang="en-US" sz="2400" dirty="0">
                <a:latin typeface="+mn-ea"/>
              </a:rPr>
              <a:t>初始化的时候，会自动调用</a:t>
            </a:r>
            <a:r>
              <a:rPr lang="en-US" altLang="zh-CN" sz="2400" dirty="0" err="1">
                <a:latin typeface="+mn-ea"/>
              </a:rPr>
              <a:t>init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ServletConfig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config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，自动收集一些该</a:t>
            </a:r>
            <a:r>
              <a:rPr lang="en-US" altLang="zh-CN" sz="2400" dirty="0">
                <a:latin typeface="+mn-ea"/>
              </a:rPr>
              <a:t>Servlet</a:t>
            </a:r>
            <a:r>
              <a:rPr lang="zh-CN" altLang="en-US" sz="2400" dirty="0">
                <a:latin typeface="+mn-ea"/>
              </a:rPr>
              <a:t>的配置信息，生成一个</a:t>
            </a:r>
            <a:r>
              <a:rPr lang="en-US" altLang="zh-CN" sz="2400" dirty="0" err="1">
                <a:latin typeface="+mn-ea"/>
              </a:rPr>
              <a:t>ServletConfig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 smtClean="0">
                <a:latin typeface="+mn-ea"/>
              </a:rPr>
              <a:t>实例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9666" y="889670"/>
            <a:ext cx="9173666" cy="5539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public void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init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() throws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ServletException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8680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ServletConfig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4315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altLang="zh-CN" sz="2800" dirty="0" err="1" smtClean="0">
                <a:latin typeface="+mn-ea"/>
              </a:rPr>
              <a:t>Config</a:t>
            </a:r>
            <a:r>
              <a:rPr lang="zh-CN" altLang="en-US" sz="2800" dirty="0" smtClean="0">
                <a:latin typeface="+mn-ea"/>
              </a:rPr>
              <a:t>对象：</a:t>
            </a:r>
            <a:endParaRPr lang="en-US" altLang="zh-CN" sz="2800" dirty="0" smtClean="0">
              <a:latin typeface="+mn-ea"/>
            </a:endParaRPr>
          </a:p>
          <a:p>
            <a:pPr marL="0" indent="0" algn="just">
              <a:buNone/>
            </a:pPr>
            <a:r>
              <a:rPr lang="zh-CN" altLang="en-US" sz="2800" dirty="0" smtClean="0">
                <a:latin typeface="+mn-ea"/>
              </a:rPr>
              <a:t>  在</a:t>
            </a:r>
            <a:r>
              <a:rPr lang="en-US" altLang="zh-CN" sz="2800" dirty="0">
                <a:latin typeface="+mn-ea"/>
              </a:rPr>
              <a:t>Servlet </a:t>
            </a:r>
            <a:r>
              <a:rPr lang="zh-CN" altLang="en-US" sz="2800" dirty="0">
                <a:latin typeface="+mn-ea"/>
              </a:rPr>
              <a:t>的配置文件中，可以用一个或多</a:t>
            </a:r>
            <a:r>
              <a:rPr lang="zh-CN" altLang="en-US" sz="2800" dirty="0" smtClean="0">
                <a:latin typeface="+mn-ea"/>
              </a:rPr>
              <a:t>个</a:t>
            </a:r>
            <a:endParaRPr lang="en-US" altLang="zh-CN" sz="2800" dirty="0" smtClean="0">
              <a:latin typeface="+mn-ea"/>
            </a:endParaRPr>
          </a:p>
          <a:p>
            <a:pPr marL="0" indent="0" algn="just">
              <a:buNone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  &lt;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init-param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&gt;</a:t>
            </a:r>
            <a:r>
              <a:rPr lang="zh-CN" altLang="en-US" sz="2800" dirty="0">
                <a:latin typeface="+mn-ea"/>
              </a:rPr>
              <a:t>标签为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配置一些初始化参数。</a:t>
            </a:r>
          </a:p>
          <a:p>
            <a:pPr marL="0" indent="0" algn="just">
              <a:buNone/>
            </a:pPr>
            <a:endParaRPr lang="zh-CN" altLang="en-US" sz="2800" dirty="0">
              <a:latin typeface="+mn-ea"/>
            </a:endParaRPr>
          </a:p>
          <a:p>
            <a:pPr marL="0" indent="0" algn="just">
              <a:buNone/>
            </a:pPr>
            <a:r>
              <a:rPr lang="zh-CN" altLang="en-US" sz="2800" dirty="0" smtClean="0">
                <a:latin typeface="+mn-ea"/>
              </a:rPr>
              <a:t>   当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配置了初始化参数之后，</a:t>
            </a:r>
            <a:r>
              <a:rPr lang="en-US" altLang="zh-CN" sz="2800" dirty="0">
                <a:latin typeface="+mn-ea"/>
              </a:rPr>
              <a:t>web</a:t>
            </a:r>
            <a:r>
              <a:rPr lang="zh-CN" altLang="en-US" sz="2800" dirty="0">
                <a:latin typeface="+mn-ea"/>
              </a:rPr>
              <a:t>容器在创建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实例对象时，会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自动</a:t>
            </a:r>
            <a:r>
              <a:rPr lang="zh-CN" altLang="en-US" sz="2800" dirty="0">
                <a:latin typeface="+mn-ea"/>
              </a:rPr>
              <a:t>将这些初始化参数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封装</a:t>
            </a:r>
            <a:r>
              <a:rPr lang="zh-CN" altLang="en-US" sz="2800" dirty="0">
                <a:latin typeface="+mn-ea"/>
              </a:rPr>
              <a:t>到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ServletConfig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对象</a:t>
            </a:r>
            <a:r>
              <a:rPr lang="zh-CN" altLang="en-US" sz="2800" dirty="0">
                <a:latin typeface="+mn-ea"/>
              </a:rPr>
              <a:t>中，并在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调用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init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方法时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将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ServletConfig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对象传递给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。进而，程序员通过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对象得到当前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的初始化参数信息。</a:t>
            </a:r>
          </a:p>
        </p:txBody>
      </p:sp>
    </p:spTree>
    <p:extLst>
      <p:ext uri="{BB962C8B-B14F-4D97-AF65-F5344CB8AC3E}">
        <p14:creationId xmlns:p14="http://schemas.microsoft.com/office/powerpoint/2010/main" val="2043209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28623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err="1">
                <a:solidFill>
                  <a:srgbClr val="FFFF00"/>
                </a:solidFill>
                <a:latin typeface="+mn-ea"/>
              </a:rPr>
              <a:t>config</a:t>
            </a:r>
            <a:r>
              <a:rPr lang="zh-CN" altLang="en-US" sz="2000" dirty="0">
                <a:solidFill>
                  <a:srgbClr val="FFFF00"/>
                </a:solidFill>
                <a:latin typeface="+mn-ea"/>
              </a:rPr>
              <a:t>中的&lt;</a:t>
            </a:r>
            <a:r>
              <a:rPr lang="en-US" altLang="zh-CN" sz="2000" dirty="0" err="1">
                <a:solidFill>
                  <a:srgbClr val="FFFF00"/>
                </a:solidFill>
                <a:latin typeface="+mn-ea"/>
              </a:rPr>
              <a:t>init-param</a:t>
            </a:r>
            <a:r>
              <a:rPr lang="en-US" altLang="zh-CN" sz="2000" dirty="0">
                <a:solidFill>
                  <a:srgbClr val="FFFF00"/>
                </a:solidFill>
                <a:latin typeface="+mn-ea"/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  <a:latin typeface="+mn-ea"/>
              </a:rPr>
              <a:t>元素可为</a:t>
            </a:r>
            <a:r>
              <a:rPr lang="en-US" altLang="zh-CN" sz="2000" dirty="0">
                <a:solidFill>
                  <a:srgbClr val="FFFF00"/>
                </a:solidFill>
                <a:latin typeface="+mn-ea"/>
              </a:rPr>
              <a:t>Servlet</a:t>
            </a:r>
            <a:r>
              <a:rPr lang="zh-CN" altLang="en-US" sz="2000" dirty="0">
                <a:solidFill>
                  <a:srgbClr val="FFFF00"/>
                </a:solidFill>
                <a:latin typeface="+mn-ea"/>
              </a:rPr>
              <a:t>程序定义初始化参数</a:t>
            </a:r>
            <a:endParaRPr lang="en-US" altLang="zh-CN" sz="20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init-param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  &lt;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-name&gt;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loginName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-name&gt;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  &lt;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-value&gt;tom&lt;/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-value&gt;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init-param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init-param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  &lt;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-name&gt;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passWord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-name&gt;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  &lt;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-value&gt;1234&lt;/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-value&gt;</a:t>
            </a:r>
          </a:p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&lt;/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init-param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13924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响应请求阶段（</a:t>
            </a:r>
            <a:r>
              <a:rPr lang="zh-CN" altLang="zh-CN" dirty="0"/>
              <a:t>就绪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16" y="980728"/>
            <a:ext cx="8949680" cy="138499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服务器收到调用</a:t>
            </a:r>
            <a:r>
              <a:rPr lang="en-US" altLang="zh-CN" sz="2800" dirty="0">
                <a:latin typeface="+mn-ea"/>
              </a:rPr>
              <a:t>Servlet</a:t>
            </a:r>
            <a:r>
              <a:rPr lang="zh-CN" altLang="en-US" sz="2800" dirty="0">
                <a:latin typeface="+mn-ea"/>
              </a:rPr>
              <a:t>程序的请求后，</a:t>
            </a:r>
            <a:r>
              <a:rPr lang="en-US" altLang="zh-CN" sz="2800" dirty="0" err="1">
                <a:latin typeface="+mn-ea"/>
              </a:rPr>
              <a:t>HttpServlet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service()</a:t>
            </a:r>
            <a:r>
              <a:rPr lang="zh-CN" altLang="en-US" sz="2800" dirty="0">
                <a:latin typeface="+mn-ea"/>
              </a:rPr>
              <a:t>将被执行，</a:t>
            </a:r>
            <a:r>
              <a:rPr lang="en-US" altLang="zh-CN" sz="2800" dirty="0">
                <a:latin typeface="+mn-ea"/>
              </a:rPr>
              <a:t>service()</a:t>
            </a:r>
            <a:r>
              <a:rPr lang="zh-CN" altLang="en-US" sz="2800" dirty="0">
                <a:latin typeface="+mn-ea"/>
              </a:rPr>
              <a:t>方法分析请求的类型,调用相应的</a:t>
            </a:r>
            <a:r>
              <a:rPr lang="en-US" altLang="zh-CN" sz="2800" dirty="0" err="1">
                <a:latin typeface="+mn-ea"/>
              </a:rPr>
              <a:t>doXXX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方法处理请求</a:t>
            </a:r>
            <a:r>
              <a:rPr lang="zh-CN" altLang="en-US" sz="2800" dirty="0" smtClean="0">
                <a:latin typeface="+mn-ea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2348880"/>
            <a:ext cx="9144000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protected void </a:t>
            </a:r>
            <a:r>
              <a:rPr lang="en-US" altLang="zh-CN" sz="2000" dirty="0" err="1" smtClean="0">
                <a:solidFill>
                  <a:srgbClr val="FFFF00"/>
                </a:solidFill>
                <a:latin typeface="+mn-ea"/>
              </a:rPr>
              <a:t>doGet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HttpServletRequest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request,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HttpServletResponse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response)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  throws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ServletException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java.io.IOException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……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4005064"/>
            <a:ext cx="9144000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protected void </a:t>
            </a:r>
            <a:r>
              <a:rPr lang="en-US" altLang="zh-CN" sz="2000" dirty="0" err="1" smtClean="0">
                <a:solidFill>
                  <a:srgbClr val="FFFF00"/>
                </a:solidFill>
                <a:latin typeface="+mn-ea"/>
              </a:rPr>
              <a:t>doPost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HttpServletRequest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request,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HttpServletResponse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response)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  throws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ServletException,java.io.IOException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……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45318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HttpServletRequest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6494085"/>
          </a:xfrm>
        </p:spPr>
        <p:txBody>
          <a:bodyPr/>
          <a:lstStyle/>
          <a:p>
            <a:pPr latinLnBrk="0"/>
            <a:r>
              <a:rPr lang="en-US" altLang="zh-CN" dirty="0" smtClean="0"/>
              <a:t>Request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----  request(</a:t>
            </a:r>
            <a:r>
              <a:rPr lang="zh-CN" altLang="en-US" b="0" dirty="0" smtClean="0"/>
              <a:t>用户</a:t>
            </a:r>
            <a:r>
              <a:rPr lang="zh-CN" altLang="en-US" b="0" dirty="0"/>
              <a:t>请求</a:t>
            </a:r>
            <a:r>
              <a:rPr lang="zh-CN" altLang="en-US" b="0" dirty="0" smtClean="0"/>
              <a:t>期</a:t>
            </a:r>
            <a:r>
              <a:rPr lang="en-US" altLang="zh-CN" b="0" dirty="0" smtClean="0"/>
              <a:t>)</a:t>
            </a:r>
            <a:r>
              <a:rPr lang="en-US" altLang="zh-CN" b="0" dirty="0"/>
              <a:t> </a:t>
            </a:r>
            <a:endParaRPr lang="zh-CN" altLang="en-US" b="0" dirty="0"/>
          </a:p>
          <a:p>
            <a:pPr marL="0" indent="0" latinLnBrk="0">
              <a:buNone/>
            </a:pPr>
            <a:r>
              <a:rPr lang="zh-CN" altLang="en-US" b="0" dirty="0" smtClean="0"/>
              <a:t>        </a:t>
            </a:r>
            <a:r>
              <a:rPr lang="en-US" altLang="zh-CN" b="0" dirty="0" smtClean="0"/>
              <a:t>----  </a:t>
            </a:r>
            <a:r>
              <a:rPr lang="zh-CN" altLang="en-US" b="0" dirty="0" smtClean="0"/>
              <a:t>封装</a:t>
            </a:r>
            <a:r>
              <a:rPr lang="zh-CN" altLang="en-US" b="0" dirty="0"/>
              <a:t>客户端的请求</a:t>
            </a:r>
            <a:r>
              <a:rPr lang="zh-CN" altLang="en-US" b="0" dirty="0" smtClean="0"/>
              <a:t>信息</a:t>
            </a:r>
            <a:endParaRPr lang="en-US" altLang="zh-CN" b="0" dirty="0" smtClean="0"/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---- </a:t>
            </a:r>
            <a:r>
              <a:rPr lang="en-US" altLang="zh-CN" b="0" dirty="0" err="1" smtClean="0"/>
              <a:t>getParameter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</a:t>
            </a:r>
            <a:r>
              <a:rPr lang="en-US" altLang="zh-CN" b="0" dirty="0" err="1" smtClean="0"/>
              <a:t>getParameterValues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</a:t>
            </a:r>
            <a:r>
              <a:rPr lang="en-US" altLang="zh-CN" b="0" dirty="0"/>
              <a:t> </a:t>
            </a:r>
            <a:r>
              <a:rPr lang="en-US" altLang="zh-CN" b="0" dirty="0" err="1"/>
              <a:t>setCharacterEncoding</a:t>
            </a:r>
            <a:r>
              <a:rPr lang="en-US" altLang="zh-CN" b="0" dirty="0" smtClean="0"/>
              <a:t>() </a:t>
            </a:r>
          </a:p>
          <a:p>
            <a:pPr marL="0" indent="0" latinLnBrk="0">
              <a:buNone/>
            </a:pPr>
            <a:r>
              <a:rPr lang="en-US" altLang="zh-CN" b="0" dirty="0" smtClean="0"/>
              <a:t>               </a:t>
            </a:r>
            <a:r>
              <a:rPr lang="en-US" altLang="zh-CN" b="0" dirty="0" err="1" smtClean="0"/>
              <a:t>setAttribute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</a:t>
            </a:r>
            <a:r>
              <a:rPr lang="en-US" altLang="zh-CN" b="0" dirty="0" err="1" smtClean="0"/>
              <a:t>getAttribute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endParaRPr lang="en-US" altLang="zh-CN" b="0" dirty="0" smtClean="0"/>
          </a:p>
          <a:p>
            <a:pPr marL="0" indent="0" latinLnBrk="0">
              <a:buNone/>
            </a:pP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1635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HttpServletResponse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41303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Response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----</a:t>
            </a:r>
            <a:r>
              <a:rPr lang="en-US" altLang="zh-CN" b="0" dirty="0" smtClean="0"/>
              <a:t>page</a:t>
            </a:r>
            <a:r>
              <a:rPr lang="zh-CN" altLang="en-US" b="0" dirty="0" smtClean="0"/>
              <a:t>（</a:t>
            </a:r>
            <a:r>
              <a:rPr lang="zh-CN" altLang="en-US" b="0" dirty="0"/>
              <a:t>页面执行期）</a:t>
            </a:r>
          </a:p>
          <a:p>
            <a:pPr marL="0" indent="0" latinLnBrk="0">
              <a:buNone/>
            </a:pPr>
            <a:r>
              <a:rPr lang="zh-CN" altLang="en-US" b="0" dirty="0" smtClean="0"/>
              <a:t>        </a:t>
            </a:r>
            <a:r>
              <a:rPr lang="en-US" altLang="zh-CN" b="0" dirty="0" smtClean="0"/>
              <a:t>----</a:t>
            </a:r>
            <a:r>
              <a:rPr lang="zh-CN" altLang="en-US" b="0" dirty="0" smtClean="0"/>
              <a:t>包含</a:t>
            </a:r>
            <a:r>
              <a:rPr lang="zh-CN" altLang="en-US" b="0" dirty="0"/>
              <a:t>了响应客户请求的有关</a:t>
            </a:r>
            <a:r>
              <a:rPr lang="zh-CN" altLang="en-US" b="0" dirty="0" smtClean="0"/>
              <a:t>信息</a:t>
            </a:r>
            <a:endParaRPr lang="en-US" altLang="zh-CN" b="0" dirty="0" smtClean="0"/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----</a:t>
            </a:r>
            <a:r>
              <a:rPr lang="en-US" altLang="zh-CN" b="0" dirty="0" err="1"/>
              <a:t>sendRedirect</a:t>
            </a:r>
            <a:r>
              <a:rPr lang="en-US" altLang="zh-CN" b="0" dirty="0"/>
              <a:t> 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</a:t>
            </a:r>
            <a:r>
              <a:rPr lang="en-US" altLang="zh-CN" b="0" dirty="0" err="1" smtClean="0"/>
              <a:t>setContentType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</a:t>
            </a:r>
            <a:r>
              <a:rPr lang="en-US" altLang="zh-CN" b="0" dirty="0" err="1" smtClean="0"/>
              <a:t>getWriter</a:t>
            </a:r>
            <a:r>
              <a:rPr lang="en-US" altLang="zh-CN" b="0" dirty="0" smtClean="0"/>
              <a:t>()</a:t>
            </a:r>
          </a:p>
          <a:p>
            <a:pPr marL="0" indent="0" latinLnBrk="0">
              <a:buNone/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406641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357568"/>
          </a:xfrm>
        </p:spPr>
        <p:txBody>
          <a:bodyPr/>
          <a:lstStyle/>
          <a:p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Tomcat</a:t>
            </a:r>
          </a:p>
          <a:p>
            <a:r>
              <a:rPr lang="en-US" altLang="zh-CN" dirty="0" err="1" smtClean="0"/>
              <a:t>MyEclipse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2648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PrintWriter</a:t>
            </a:r>
            <a:r>
              <a:rPr lang="en-US" altLang="zh-CN" b="0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115246"/>
          </a:xfrm>
        </p:spPr>
        <p:txBody>
          <a:bodyPr/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对象：</a:t>
            </a:r>
            <a:r>
              <a:rPr lang="en-US" altLang="zh-CN" b="0" dirty="0"/>
              <a:t> </a:t>
            </a:r>
          </a:p>
          <a:p>
            <a:pPr marL="0" indent="0" latinLnBrk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---- page</a:t>
            </a:r>
            <a:r>
              <a:rPr lang="zh-CN" altLang="en-US" b="0" dirty="0" smtClean="0"/>
              <a:t>（</a:t>
            </a:r>
            <a:r>
              <a:rPr lang="zh-CN" altLang="en-US" b="0" dirty="0"/>
              <a:t>页面执行期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marL="0" lvl="0" indent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---- </a:t>
            </a:r>
            <a:r>
              <a:rPr lang="en-US" altLang="zh-CN" dirty="0">
                <a:latin typeface="+mn-ea"/>
              </a:rPr>
              <a:t>out</a:t>
            </a:r>
            <a:r>
              <a:rPr lang="zh-CN" altLang="en-US" dirty="0">
                <a:latin typeface="+mn-ea"/>
              </a:rPr>
              <a:t>对象用于管理应用服务器上的输出</a:t>
            </a:r>
            <a:r>
              <a:rPr lang="zh-CN" altLang="en-US" dirty="0" smtClean="0">
                <a:latin typeface="+mn-ea"/>
              </a:rPr>
              <a:t>缓  冲</a:t>
            </a:r>
            <a:r>
              <a:rPr lang="zh-CN" altLang="en-US" dirty="0">
                <a:latin typeface="+mn-ea"/>
              </a:rPr>
              <a:t>区，</a:t>
            </a:r>
            <a:r>
              <a:rPr lang="zh-CN" altLang="en-US" dirty="0" smtClean="0">
                <a:latin typeface="+mn-ea"/>
              </a:rPr>
              <a:t>代表输出</a:t>
            </a:r>
            <a:r>
              <a:rPr lang="zh-CN" altLang="en-US" dirty="0">
                <a:latin typeface="+mn-ea"/>
              </a:rPr>
              <a:t>流，主要用于向客户端输出各类</a:t>
            </a:r>
            <a:r>
              <a:rPr lang="zh-CN" altLang="en-US" dirty="0" smtClean="0">
                <a:latin typeface="+mn-ea"/>
              </a:rPr>
              <a:t>数据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0" lvl="0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-- print()</a:t>
            </a:r>
          </a:p>
          <a:p>
            <a:pPr marL="0" lvl="0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</a:t>
            </a:r>
            <a:r>
              <a:rPr lang="en-US" altLang="zh-CN" dirty="0" err="1" smtClean="0">
                <a:latin typeface="+mn-ea"/>
              </a:rPr>
              <a:t>println</a:t>
            </a:r>
            <a:r>
              <a:rPr lang="en-US" altLang="zh-CN" dirty="0" smtClean="0">
                <a:latin typeface="+mn-ea"/>
              </a:rPr>
              <a:t>()        </a:t>
            </a:r>
            <a:endParaRPr lang="zh-CN" altLang="zh-CN" dirty="0">
              <a:latin typeface="+mn-ea"/>
            </a:endParaRPr>
          </a:p>
          <a:p>
            <a:pPr marL="0" indent="0" latinLnBrk="0">
              <a:buNone/>
            </a:pPr>
            <a:endParaRPr lang="zh-CN" altLang="en-US" b="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8521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销毁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4000" cy="1015663"/>
          </a:xfr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public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void destroy(){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super.destroy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}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3131840" y="980728"/>
            <a:ext cx="3168352" cy="830997"/>
          </a:xfrm>
          <a:prstGeom prst="wedgeRectCallout">
            <a:avLst>
              <a:gd name="adj1" fmla="val -68995"/>
              <a:gd name="adj2" fmla="val 902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400" dirty="0" smtClean="0"/>
              <a:t>含义：销毁父类对象，即销毁调用的</a:t>
            </a:r>
            <a:r>
              <a:rPr lang="en-US" altLang="zh-CN" sz="2400" dirty="0" smtClean="0"/>
              <a:t>servlet</a:t>
            </a:r>
          </a:p>
        </p:txBody>
      </p:sp>
      <p:sp>
        <p:nvSpPr>
          <p:cNvPr id="3" name="矩形 2"/>
          <p:cNvSpPr/>
          <p:nvPr/>
        </p:nvSpPr>
        <p:spPr>
          <a:xfrm>
            <a:off x="422" y="1950740"/>
            <a:ext cx="9143578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在类的继承时，经常可以看到</a:t>
            </a: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this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和</a:t>
            </a: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super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：</a:t>
            </a:r>
            <a:endParaRPr lang="en-US" altLang="zh-CN" sz="24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this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：特指当前类，即对当前对象的引用</a:t>
            </a:r>
            <a:endParaRPr lang="en-US" altLang="zh-CN" sz="24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super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：特指当前类的父类，即对父类对象的引用</a:t>
            </a:r>
          </a:p>
        </p:txBody>
      </p:sp>
    </p:spTree>
    <p:extLst>
      <p:ext uri="{BB962C8B-B14F-4D97-AF65-F5344CB8AC3E}">
        <p14:creationId xmlns:p14="http://schemas.microsoft.com/office/powerpoint/2010/main" val="17533887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生命周期图解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04864"/>
            <a:ext cx="4657725" cy="459105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0" y="1124744"/>
            <a:ext cx="4896544" cy="2144177"/>
          </a:xfrm>
          <a:prstGeom prst="wedgeRectCallout">
            <a:avLst>
              <a:gd name="adj1" fmla="val 79780"/>
              <a:gd name="adj2" fmla="val -175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容器启动时自动装载某些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，即在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web.XML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文件中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+mn-ea"/>
              </a:rPr>
              <a:t>的之间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添加代码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+mn-ea"/>
              </a:rPr>
              <a:t>：</a:t>
            </a:r>
            <a:endParaRPr kumimoji="1"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ts val="2000"/>
              </a:lnSpc>
              <a:buNone/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&lt;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&gt;</a:t>
            </a:r>
          </a:p>
          <a:p>
            <a:pPr algn="just">
              <a:lnSpc>
                <a:spcPts val="2000"/>
              </a:lnSpc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  &lt;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+mn-ea"/>
              </a:rPr>
              <a:t>loadon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-startup&gt;1&lt;/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loadon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-startup&gt;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ts val="2000"/>
              </a:lnSpc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  &lt;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+mn-ea"/>
              </a:rPr>
              <a:t>loadon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-startup&gt;2&lt;/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loadon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-startup&gt;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ts val="2000"/>
              </a:lnSpc>
              <a:buNone/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  ……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  <a:p>
            <a:pPr marL="0" indent="0" algn="just">
              <a:lnSpc>
                <a:spcPts val="2000"/>
              </a:lnSpc>
              <a:buNone/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&lt;/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&gt;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0" y="3429000"/>
            <a:ext cx="4896544" cy="2400657"/>
          </a:xfrm>
          <a:prstGeom prst="wedgeRectCallout">
            <a:avLst>
              <a:gd name="adj1" fmla="val 83961"/>
              <a:gd name="adj2" fmla="val -122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启动完成后，客户端就可以向容器发送请求了。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第一次请求访问某个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的时候，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WEB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容器将创建这个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的实例，并调用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init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方法进行初始化。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init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负责初始化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对象。在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的生命周期中，无论有多少客户机访问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，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init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方法仅执行一次。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0" y="2780928"/>
            <a:ext cx="4896544" cy="3939540"/>
          </a:xfrm>
          <a:prstGeom prst="wedgeRectCallout">
            <a:avLst>
              <a:gd name="adj1" fmla="val 83968"/>
              <a:gd name="adj2" fmla="val -147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调用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的核心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service()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来响应客户的请求，调用时传递给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service()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一个“请求”（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ServletRequest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）对象和一个“响应”（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ServletResponse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）对象作为参数。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每一个自定义的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都必须实现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的接口，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GenericServlet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是一个通用的，不特定于任何协议的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Servlet,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它实现了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接口。而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HttpServlet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继承于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GenericServlet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，因此定义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的时候只需要继承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HttpServlet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即可。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在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+mn-ea"/>
              </a:rPr>
              <a:t>HttpServlet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中已存在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Service()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方法，默认的服务功能是调用与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HTTP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请求的方法相应的</a:t>
            </a:r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do</a:t>
            </a:r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功能。</a:t>
            </a:r>
            <a:endParaRPr kumimoji="1"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0" y="5304696"/>
            <a:ext cx="4896544" cy="1415772"/>
          </a:xfrm>
          <a:prstGeom prst="wedgeRectCallout">
            <a:avLst>
              <a:gd name="adj1" fmla="val 83579"/>
              <a:gd name="adj2" fmla="val 1870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42900" indent="-3429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+mn-ea"/>
              </a:rPr>
              <a:t>调用</a:t>
            </a:r>
            <a:r>
              <a:rPr lang="en-US" altLang="zh-CN" sz="2000" dirty="0">
                <a:latin typeface="+mn-ea"/>
              </a:rPr>
              <a:t>destroy()</a:t>
            </a:r>
            <a:r>
              <a:rPr lang="zh-CN" altLang="en-US" sz="2000" dirty="0">
                <a:latin typeface="+mn-ea"/>
              </a:rPr>
              <a:t>销毁</a:t>
            </a:r>
            <a:r>
              <a:rPr lang="en-US" altLang="zh-CN" sz="2000" dirty="0">
                <a:latin typeface="+mn-ea"/>
              </a:rPr>
              <a:t>Servlet</a:t>
            </a:r>
            <a:r>
              <a:rPr lang="zh-CN" altLang="en-US" sz="2000" dirty="0">
                <a:latin typeface="+mn-ea"/>
              </a:rPr>
              <a:t>对象，释放</a:t>
            </a:r>
            <a:r>
              <a:rPr lang="en-US" altLang="zh-CN" sz="2000" dirty="0" err="1">
                <a:latin typeface="+mn-ea"/>
              </a:rPr>
              <a:t>init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在初始化</a:t>
            </a:r>
            <a:r>
              <a:rPr lang="zh-CN" altLang="en-US" sz="2000" dirty="0" smtClean="0">
                <a:latin typeface="+mn-ea"/>
              </a:rPr>
              <a:t>阶段时创建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资源。</a:t>
            </a:r>
            <a:endParaRPr lang="en-US" altLang="zh-CN" sz="2000" dirty="0" smtClean="0">
              <a:latin typeface="+mn-ea"/>
            </a:endParaRPr>
          </a:p>
          <a:p>
            <a:pPr marL="342900" indent="-3429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latin typeface="+mn-ea"/>
              </a:rPr>
              <a:t>destroy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方法运行结束表示</a:t>
            </a:r>
            <a:r>
              <a:rPr lang="en-US" altLang="zh-CN" sz="2000" dirty="0">
                <a:latin typeface="+mn-ea"/>
              </a:rPr>
              <a:t>Servlet</a:t>
            </a:r>
            <a:r>
              <a:rPr lang="zh-CN" altLang="en-US" sz="2000" dirty="0">
                <a:latin typeface="+mn-ea"/>
              </a:rPr>
              <a:t>生命周期结束。</a:t>
            </a:r>
          </a:p>
        </p:txBody>
      </p:sp>
    </p:spTree>
    <p:extLst>
      <p:ext uri="{BB962C8B-B14F-4D97-AF65-F5344CB8AC3E}">
        <p14:creationId xmlns:p14="http://schemas.microsoft.com/office/powerpoint/2010/main" val="20559418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的安装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tomcat)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16" y="1196752"/>
            <a:ext cx="8949680" cy="53122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解压到相应位置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工具栏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run/stop/restart </a:t>
            </a:r>
            <a:r>
              <a:rPr lang="en-US" altLang="zh-CN" dirty="0" err="1" smtClean="0"/>
              <a:t>myeclipse</a:t>
            </a:r>
            <a:r>
              <a:rPr lang="en-US" altLang="zh-CN" dirty="0" smtClean="0"/>
              <a:t> servers(           )   ---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configer</a:t>
            </a:r>
            <a:r>
              <a:rPr lang="en-US" altLang="zh-CN" dirty="0" smtClean="0"/>
              <a:t> server  --- servers --- tomcat --- tomcat7.x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--- Enable --- Browse  </a:t>
            </a:r>
            <a:r>
              <a:rPr lang="zh-CN" altLang="en-US" dirty="0" smtClean="0"/>
              <a:t>根据放置位置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JDK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Launch(</a:t>
            </a:r>
            <a:r>
              <a:rPr lang="zh-CN" altLang="en-US" dirty="0" smtClean="0"/>
              <a:t>运行模式</a:t>
            </a:r>
            <a:r>
              <a:rPr lang="en-US" altLang="zh-CN" dirty="0" smtClean="0"/>
              <a:t>)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Paths(</a:t>
            </a:r>
            <a:r>
              <a:rPr lang="zh-CN" altLang="en-US" dirty="0" smtClean="0"/>
              <a:t>版本不一致加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)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564904"/>
            <a:ext cx="854304" cy="10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69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107951" y="980728"/>
          <a:ext cx="8784529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1343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操作步骤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71973888"/>
              </p:ext>
            </p:extLst>
          </p:nvPr>
        </p:nvGraphicFramePr>
        <p:xfrm>
          <a:off x="72008" y="980728"/>
          <a:ext cx="9100170" cy="587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342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02" y="908720"/>
            <a:ext cx="9144000" cy="521681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fr-FR" altLang="zh-CN" sz="1600" dirty="0">
                <a:solidFill>
                  <a:schemeClr val="bg1"/>
                </a:solidFill>
                <a:latin typeface="+mn-ea"/>
                <a:ea typeface="+mn-ea"/>
              </a:rPr>
              <a:t>import java.io.*;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fr-FR" altLang="zh-CN" sz="1600" dirty="0">
                <a:solidFill>
                  <a:srgbClr val="FFFF00"/>
                </a:solidFill>
                <a:latin typeface="+mn-ea"/>
                <a:ea typeface="+mn-ea"/>
              </a:rPr>
              <a:t>import </a:t>
            </a:r>
            <a:r>
              <a:rPr lang="fr-FR" altLang="zh-CN" sz="1600" dirty="0" smtClean="0">
                <a:solidFill>
                  <a:srgbClr val="FFFF00"/>
                </a:solidFill>
                <a:latin typeface="+mn-ea"/>
                <a:ea typeface="+mn-ea"/>
              </a:rPr>
              <a:t>javax.Servlet.*; </a:t>
            </a:r>
            <a:endParaRPr lang="fr-FR" altLang="zh-CN" sz="1600" dirty="0">
              <a:solidFill>
                <a:srgbClr val="FFFF00"/>
              </a:solidFill>
              <a:latin typeface="+mn-ea"/>
              <a:ea typeface="+mn-ea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FFFF00"/>
                </a:solidFill>
                <a:latin typeface="+mn-ea"/>
                <a:ea typeface="+mn-ea"/>
              </a:rPr>
              <a:t>import </a:t>
            </a:r>
            <a:r>
              <a:rPr lang="en-US" altLang="zh-CN" sz="1600" dirty="0" err="1" smtClean="0">
                <a:solidFill>
                  <a:srgbClr val="FFFF00"/>
                </a:solidFill>
                <a:latin typeface="+mn-ea"/>
                <a:ea typeface="+mn-ea"/>
              </a:rPr>
              <a:t>javax.Servlet.http</a:t>
            </a:r>
            <a:r>
              <a:rPr lang="en-US" altLang="zh-CN" sz="1600" dirty="0">
                <a:solidFill>
                  <a:srgbClr val="FFFF00"/>
                </a:solidFill>
                <a:latin typeface="+mn-ea"/>
                <a:ea typeface="+mn-ea"/>
              </a:rPr>
              <a:t>.*;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public class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hello 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extends </a:t>
            </a:r>
            <a:r>
              <a:rPr lang="en-US" altLang="zh-CN" sz="1600" dirty="0" err="1" smtClean="0">
                <a:solidFill>
                  <a:srgbClr val="FFFF00"/>
                </a:solidFill>
                <a:latin typeface="+mn-ea"/>
                <a:ea typeface="+mn-ea"/>
              </a:rPr>
              <a:t>HttpServlet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{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public void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init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ServletConfig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config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) throws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ServletException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{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super.init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config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); </a:t>
            </a:r>
            <a:endParaRPr lang="en-US" altLang="zh-CN" sz="16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 } 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//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如果没有成员变量可完全省略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public 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void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service(</a:t>
            </a:r>
            <a:r>
              <a:rPr lang="en-US" altLang="zh-CN" sz="1600" dirty="0" err="1" smtClean="0">
                <a:solidFill>
                  <a:srgbClr val="FFFF00"/>
                </a:solidFill>
                <a:latin typeface="+mn-ea"/>
                <a:ea typeface="+mn-ea"/>
              </a:rPr>
              <a:t>HttpServletRequest</a:t>
            </a:r>
            <a:r>
              <a:rPr lang="en-US" altLang="zh-CN" sz="1600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en-US" altLang="zh-CN" sz="1600" dirty="0" err="1" smtClean="0">
                <a:solidFill>
                  <a:srgbClr val="FFFF00"/>
                </a:solidFill>
                <a:latin typeface="+mn-ea"/>
                <a:ea typeface="+mn-ea"/>
              </a:rPr>
              <a:t>reqest,HttpServletResponse</a:t>
            </a:r>
            <a:r>
              <a:rPr lang="en-US" altLang="zh-CN" sz="1600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en-US" altLang="zh-CN" sz="1600" dirty="0">
                <a:solidFill>
                  <a:srgbClr val="FFFF00"/>
                </a:solidFill>
                <a:latin typeface="+mn-ea"/>
                <a:ea typeface="+mn-ea"/>
              </a:rPr>
              <a:t>response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) </a:t>
            </a:r>
            <a:endParaRPr lang="en-US" altLang="zh-CN" sz="16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  throws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IOException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{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response.setContentType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("text/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html;charset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=GB2312");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PrintWriter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out=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response.getWriter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(); //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向客户发送数据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out.println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("&lt;html&gt;&lt;body&gt;");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out.println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("&lt;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h2&gt;Hello World&lt;/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h2&gt;");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    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  <a:ea typeface="+mn-ea"/>
              </a:rPr>
              <a:t>out.println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("&lt;/body&gt;&lt;/html&gt;");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} </a:t>
            </a:r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编写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代码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749974" y="4491043"/>
            <a:ext cx="4392488" cy="1634490"/>
          </a:xfrm>
          <a:prstGeom prst="wedgeRoundRectCallout">
            <a:avLst>
              <a:gd name="adj1" fmla="val -52059"/>
              <a:gd name="adj2" fmla="val -108829"/>
              <a:gd name="adj3" fmla="val 16667"/>
            </a:avLst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+mn-ea"/>
                <a:ea typeface="+mn-ea"/>
              </a:rPr>
              <a:t>HttpServletRequest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：包装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客户端提交过来的所有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数据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客户端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地址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客户端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的表单数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据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Cookies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信息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734744" y="4644276"/>
            <a:ext cx="4392488" cy="1328023"/>
          </a:xfrm>
          <a:prstGeom prst="wedgeRoundRectCallout">
            <a:avLst>
              <a:gd name="adj1" fmla="val 2153"/>
              <a:gd name="adj2" fmla="val -136890"/>
              <a:gd name="adj3" fmla="val 16667"/>
            </a:avLst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+mn-ea"/>
                <a:ea typeface="+mn-ea"/>
              </a:rPr>
              <a:t>HttpServletResponse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：包装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了向客户端写出的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数据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将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数据库中取出的信息输出给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客户端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向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客户端输出图片等</a:t>
            </a:r>
          </a:p>
        </p:txBody>
      </p:sp>
    </p:spTree>
    <p:extLst>
      <p:ext uri="{BB962C8B-B14F-4D97-AF65-F5344CB8AC3E}">
        <p14:creationId xmlns:p14="http://schemas.microsoft.com/office/powerpoint/2010/main" val="15821867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辅导</Template>
  <TotalTime>14017</TotalTime>
  <Words>3652</Words>
  <Application>Microsoft Office PowerPoint</Application>
  <PresentationFormat>全屏显示(4:3)</PresentationFormat>
  <Paragraphs>454</Paragraphs>
  <Slides>52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黑体</vt:lpstr>
      <vt:lpstr>宋体</vt:lpstr>
      <vt:lpstr>Arial</vt:lpstr>
      <vt:lpstr>Calibri</vt:lpstr>
      <vt:lpstr>Times New Roman</vt:lpstr>
      <vt:lpstr>Wingdings</vt:lpstr>
      <vt:lpstr>自定义设计方案</vt:lpstr>
      <vt:lpstr>Java Web程序设计</vt:lpstr>
      <vt:lpstr>4.1 Servlet概述</vt:lpstr>
      <vt:lpstr>什么是Servlet</vt:lpstr>
      <vt:lpstr>PowerPoint 演示文稿</vt:lpstr>
      <vt:lpstr>Servlet开发环境</vt:lpstr>
      <vt:lpstr>Tomcat的安装(集成tomcat)</vt:lpstr>
      <vt:lpstr>Case：Hello World</vt:lpstr>
      <vt:lpstr>操作步骤</vt:lpstr>
      <vt:lpstr>编写Servlet代码</vt:lpstr>
      <vt:lpstr>什么是XML语言</vt:lpstr>
      <vt:lpstr>2、XML文档</vt:lpstr>
      <vt:lpstr>XML文档声明</vt:lpstr>
      <vt:lpstr>XML文件体</vt:lpstr>
      <vt:lpstr>什么是web.xml？</vt:lpstr>
      <vt:lpstr>XML对应的配置信息</vt:lpstr>
      <vt:lpstr>运行过程</vt:lpstr>
      <vt:lpstr>常见的问题</vt:lpstr>
      <vt:lpstr>常见的问题</vt:lpstr>
      <vt:lpstr>Servlet与普通Java类的区别</vt:lpstr>
      <vt:lpstr>跟我做</vt:lpstr>
      <vt:lpstr>操作步骤</vt:lpstr>
      <vt:lpstr>Servlet乱码问题</vt:lpstr>
      <vt:lpstr>练习 </vt:lpstr>
      <vt:lpstr>4.1 Servlet概述</vt:lpstr>
      <vt:lpstr>什么是HTTP 协议？</vt:lpstr>
      <vt:lpstr> 通讯的过程 </vt:lpstr>
      <vt:lpstr> 数据格式 </vt:lpstr>
      <vt:lpstr>PowerPoint 演示文稿</vt:lpstr>
      <vt:lpstr> get请求与post请求 </vt:lpstr>
      <vt:lpstr>PowerPoint 演示文稿</vt:lpstr>
      <vt:lpstr>4.1 Servlet概述</vt:lpstr>
      <vt:lpstr>  Servlet如何输出中文 </vt:lpstr>
      <vt:lpstr>处理表单的中文参数值</vt:lpstr>
      <vt:lpstr>PowerPoint 演示文稿</vt:lpstr>
      <vt:lpstr>PowerPoint 演示文稿</vt:lpstr>
      <vt:lpstr>练习</vt:lpstr>
      <vt:lpstr>4.1 Servlet概述</vt:lpstr>
      <vt:lpstr>Request对象</vt:lpstr>
      <vt:lpstr>1、读取单值参数</vt:lpstr>
      <vt:lpstr>2、读取多值参数</vt:lpstr>
      <vt:lpstr>4.1 Servlet概述</vt:lpstr>
      <vt:lpstr>1、Servlet生命周期</vt:lpstr>
      <vt:lpstr>(1)创建（实例化）</vt:lpstr>
      <vt:lpstr>(2)初始化阶段</vt:lpstr>
      <vt:lpstr>ServletConfig</vt:lpstr>
      <vt:lpstr>实例</vt:lpstr>
      <vt:lpstr>(3)响应请求阶段（就绪）</vt:lpstr>
      <vt:lpstr>HttpServletRequest</vt:lpstr>
      <vt:lpstr>HttpServletResponse</vt:lpstr>
      <vt:lpstr>PrintWriter </vt:lpstr>
      <vt:lpstr>(4)销毁阶段</vt:lpstr>
      <vt:lpstr>Servlet生命周期图解</vt:lpstr>
    </vt:vector>
  </TitlesOfParts>
  <Company>jju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Web程序设计</dc:title>
  <dc:subject>第4篇 Servlet编程与JSP技术</dc:subject>
  <dc:creator>章毅</dc:creator>
  <cp:keywords>Java Web</cp:keywords>
  <cp:lastModifiedBy>yy</cp:lastModifiedBy>
  <cp:revision>593</cp:revision>
  <cp:lastPrinted>1601-01-01T00:00:00Z</cp:lastPrinted>
  <dcterms:created xsi:type="dcterms:W3CDTF">2010-11-08T01:20:22Z</dcterms:created>
  <dcterms:modified xsi:type="dcterms:W3CDTF">2018-05-28T07:27:32Z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TC010596892052</vt:lpwstr>
  </property>
</Properties>
</file>