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948" r:id="rId2"/>
    <p:sldId id="840" r:id="rId3"/>
    <p:sldId id="953" r:id="rId4"/>
    <p:sldId id="893" r:id="rId5"/>
    <p:sldId id="938" r:id="rId6"/>
    <p:sldId id="894" r:id="rId7"/>
    <p:sldId id="895" r:id="rId8"/>
    <p:sldId id="896" r:id="rId9"/>
    <p:sldId id="899" r:id="rId10"/>
    <p:sldId id="902" r:id="rId11"/>
    <p:sldId id="901" r:id="rId12"/>
    <p:sldId id="939" r:id="rId13"/>
    <p:sldId id="900" r:id="rId14"/>
    <p:sldId id="903" r:id="rId15"/>
    <p:sldId id="940" r:id="rId16"/>
    <p:sldId id="904" r:id="rId17"/>
    <p:sldId id="905" r:id="rId18"/>
    <p:sldId id="941" r:id="rId19"/>
    <p:sldId id="942" r:id="rId20"/>
    <p:sldId id="943" r:id="rId21"/>
    <p:sldId id="945" r:id="rId22"/>
    <p:sldId id="946" r:id="rId23"/>
    <p:sldId id="947" r:id="rId24"/>
    <p:sldId id="860" r:id="rId25"/>
    <p:sldId id="861" r:id="rId26"/>
    <p:sldId id="862" r:id="rId27"/>
    <p:sldId id="863" r:id="rId28"/>
    <p:sldId id="864" r:id="rId29"/>
    <p:sldId id="865" r:id="rId30"/>
    <p:sldId id="866" r:id="rId31"/>
    <p:sldId id="867" r:id="rId32"/>
    <p:sldId id="868" r:id="rId33"/>
    <p:sldId id="869" r:id="rId34"/>
    <p:sldId id="870" r:id="rId35"/>
    <p:sldId id="954" r:id="rId36"/>
    <p:sldId id="955" r:id="rId37"/>
    <p:sldId id="871" r:id="rId38"/>
    <p:sldId id="873" r:id="rId39"/>
    <p:sldId id="874" r:id="rId40"/>
    <p:sldId id="875" r:id="rId41"/>
    <p:sldId id="876" r:id="rId42"/>
    <p:sldId id="877" r:id="rId43"/>
    <p:sldId id="878" r:id="rId44"/>
    <p:sldId id="879" r:id="rId45"/>
    <p:sldId id="880" r:id="rId46"/>
    <p:sldId id="881" r:id="rId47"/>
    <p:sldId id="882" r:id="rId48"/>
    <p:sldId id="883" r:id="rId49"/>
    <p:sldId id="884" r:id="rId50"/>
    <p:sldId id="885" r:id="rId51"/>
    <p:sldId id="886" r:id="rId52"/>
    <p:sldId id="888" r:id="rId53"/>
    <p:sldId id="889" r:id="rId54"/>
    <p:sldId id="1038" r:id="rId55"/>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948"/>
            <p14:sldId id="840"/>
            <p14:sldId id="953"/>
            <p14:sldId id="893"/>
            <p14:sldId id="938"/>
            <p14:sldId id="894"/>
            <p14:sldId id="895"/>
            <p14:sldId id="896"/>
            <p14:sldId id="899"/>
            <p14:sldId id="902"/>
            <p14:sldId id="901"/>
            <p14:sldId id="939"/>
            <p14:sldId id="900"/>
            <p14:sldId id="903"/>
            <p14:sldId id="940"/>
            <p14:sldId id="904"/>
            <p14:sldId id="905"/>
            <p14:sldId id="941"/>
            <p14:sldId id="942"/>
            <p14:sldId id="943"/>
            <p14:sldId id="945"/>
            <p14:sldId id="946"/>
            <p14:sldId id="947"/>
            <p14:sldId id="860"/>
            <p14:sldId id="861"/>
            <p14:sldId id="862"/>
            <p14:sldId id="863"/>
            <p14:sldId id="864"/>
            <p14:sldId id="865"/>
            <p14:sldId id="866"/>
            <p14:sldId id="867"/>
            <p14:sldId id="868"/>
            <p14:sldId id="869"/>
            <p14:sldId id="870"/>
            <p14:sldId id="954"/>
            <p14:sldId id="955"/>
            <p14:sldId id="871"/>
            <p14:sldId id="873"/>
            <p14:sldId id="874"/>
            <p14:sldId id="875"/>
            <p14:sldId id="876"/>
            <p14:sldId id="877"/>
            <p14:sldId id="878"/>
            <p14:sldId id="879"/>
            <p14:sldId id="880"/>
            <p14:sldId id="881"/>
            <p14:sldId id="882"/>
            <p14:sldId id="883"/>
            <p14:sldId id="884"/>
            <p14:sldId id="885"/>
            <p14:sldId id="886"/>
            <p14:sldId id="888"/>
            <p14:sldId id="889"/>
            <p14:sldId id="1038"/>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4" autoAdjust="0"/>
    <p:restoredTop sz="86550" autoAdjust="0"/>
  </p:normalViewPr>
  <p:slideViewPr>
    <p:cSldViewPr>
      <p:cViewPr>
        <p:scale>
          <a:sx n="84" d="100"/>
          <a:sy n="84" d="100"/>
        </p:scale>
        <p:origin x="-2628" y="-4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164175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hellokittycn.com/chapter/7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hellokittycn.com/chapter/77"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当公司承接项目时，项目总经理会挑选出一名合格的项目经理，项目经理会根据实际需要，同各个职能部门</a:t>
            </a:r>
            <a:r>
              <a:rPr lang="zh-CN" altLang="en-US" sz="1200" dirty="0" smtClean="0">
                <a:solidFill>
                  <a:srgbClr val="FF3300"/>
                </a:solidFill>
              </a:rPr>
              <a:t>协商</a:t>
            </a:r>
            <a:r>
              <a:rPr lang="zh-CN" altLang="en-US" sz="1200" dirty="0" smtClean="0"/>
              <a:t>，从中挑选出项目所需的人员组成项目团队。但是这个项目团队并不是固定的，根据职能部门和项目的需要，项目团队成员具有一定的流动性。当项目结束后，项目团队成员可回到原来的职能部门，也有可能去其他的项目团队中工作，项目经理则回到原来的项目经理部门。 </a:t>
            </a: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横向按照项目进行组织结构，纵向按照职能部门进行组织结构</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在弱矩阵中，</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是项目联络员或者协调员</a:t>
            </a:r>
          </a:p>
          <a:p>
            <a:r>
              <a:rPr lang="zh-CN" altLang="en-US" sz="1200" b="0" i="0" kern="1200" dirty="0" smtClean="0">
                <a:solidFill>
                  <a:schemeClr val="tx1"/>
                </a:solidFill>
                <a:effectLst/>
                <a:latin typeface="+mn-lt"/>
                <a:ea typeface="+mn-ea"/>
                <a:cs typeface="+mn-cs"/>
              </a:rPr>
              <a:t>项目联络员和协调员有区别：</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项目联络员</a:t>
            </a:r>
            <a:r>
              <a:rPr lang="zh-CN" altLang="en-US" sz="1200" b="0" i="0" kern="1200" dirty="0" smtClean="0">
                <a:solidFill>
                  <a:schemeClr val="tx1"/>
                </a:solidFill>
                <a:effectLst/>
                <a:latin typeface="+mn-lt"/>
                <a:ea typeface="+mn-ea"/>
                <a:cs typeface="+mn-cs"/>
              </a:rPr>
              <a:t>：联络沟通作用，没有权力，需要职能经理做决定。</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项目协调员</a:t>
            </a:r>
            <a:r>
              <a:rPr lang="zh-CN" altLang="en-US" sz="1200" b="0" i="0" kern="1200" dirty="0" smtClean="0">
                <a:solidFill>
                  <a:schemeClr val="tx1"/>
                </a:solidFill>
                <a:effectLst/>
                <a:latin typeface="+mn-lt"/>
                <a:ea typeface="+mn-ea"/>
                <a:cs typeface="+mn-cs"/>
              </a:rPr>
              <a:t>：有一定的决策权、可以向高层经理汇报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打小报告。</a:t>
            </a:r>
          </a:p>
          <a:p>
            <a:r>
              <a:rPr lang="zh-CN" altLang="en-US" sz="1200" b="1" i="0" kern="1200" dirty="0" smtClean="0">
                <a:solidFill>
                  <a:schemeClr val="tx1"/>
                </a:solidFill>
                <a:effectLst/>
                <a:latin typeface="+mn-lt"/>
                <a:ea typeface="+mn-ea"/>
                <a:cs typeface="+mn-cs"/>
              </a:rPr>
              <a:t>比起职能型组织，弱矩阵的优点是加强了部门间的沟通。</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兼职 权利小于职能经理</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平衡矩阵 </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：资源使用率高</a:t>
            </a:r>
          </a:p>
          <a:p>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：员工要听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个领导的</a:t>
            </a:r>
          </a:p>
          <a:p>
            <a:r>
              <a:rPr lang="en-US" altLang="zh-CN" sz="1200" b="1"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全职 权利等于职能经理</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强矩阵</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：兼顾项目与职能工作，资源使用率更高，比职能型组织部门间沟通更好</a:t>
            </a:r>
            <a:br>
              <a:rPr lang="zh-CN" altLang="en-US" sz="1200" b="0" i="0" kern="1200" dirty="0" smtClean="0">
                <a:solidFill>
                  <a:schemeClr val="tx1"/>
                </a:solidFill>
                <a:effectLst/>
                <a:latin typeface="+mn-lt"/>
                <a:ea typeface="+mn-ea"/>
                <a:cs typeface="+mn-cs"/>
              </a:rPr>
            </a:br>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：一个员工有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个汇报对象（</a:t>
            </a:r>
            <a:r>
              <a:rPr lang="en-US" altLang="zh-CN" sz="1200" b="0" i="0" kern="1200" dirty="0" smtClean="0">
                <a:solidFill>
                  <a:schemeClr val="tx1"/>
                </a:solidFill>
                <a:effectLst/>
                <a:latin typeface="+mn-lt"/>
                <a:ea typeface="+mn-ea"/>
                <a:cs typeface="+mn-cs"/>
              </a:rPr>
              <a:t>pm </a:t>
            </a:r>
            <a:r>
              <a:rPr lang="zh-CN" altLang="en-US" sz="1200" b="0" i="0" kern="1200" dirty="0" smtClean="0">
                <a:solidFill>
                  <a:schemeClr val="tx1"/>
                </a:solidFill>
                <a:effectLst/>
                <a:latin typeface="+mn-lt"/>
                <a:ea typeface="+mn-ea"/>
                <a:cs typeface="+mn-cs"/>
              </a:rPr>
              <a:t>和职能经理），沟通复杂。</a:t>
            </a:r>
          </a:p>
          <a:p>
            <a:r>
              <a:rPr lang="en-US" altLang="zh-CN" sz="1200" b="1"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全职 权利大于职能经理</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兵熊熊一个，将熊熊一窝。</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就像是交响乐队的指挥，他不需要掌握每种乐器，但应具备音乐知识并有效沟通，对乐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队演奏成功负责。比如：唐僧，唐经理由“大唐天朝”委派，领导团队成员“孙悟空、猪八戒、沙和尚、</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白龙马”到西天取经，历经九九八十一难实现取得真经的目标，最终完成项目。可以说唐经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理就是一个很伟大的项目经理。</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u="sng" dirty="0" smtClean="0">
                <a:hlinkClick r:id="rId3"/>
              </a:rPr>
              <a:t>项目</a:t>
            </a:r>
            <a:r>
              <a:rPr lang="zh-CN" altLang="en-US" sz="1200" dirty="0" smtClean="0"/>
              <a:t>经理无需承担</a:t>
            </a:r>
            <a:r>
              <a:rPr lang="zh-CN" altLang="en-US" sz="1200" u="sng" dirty="0" smtClean="0">
                <a:hlinkClick r:id="rId3"/>
              </a:rPr>
              <a:t>项目</a:t>
            </a:r>
            <a:r>
              <a:rPr lang="zh-CN" altLang="en-US" sz="1200" dirty="0" smtClean="0"/>
              <a:t>中的每个角色，但应具备</a:t>
            </a:r>
            <a:r>
              <a:rPr lang="zh-CN" altLang="en-US" sz="1200" u="sng" dirty="0" smtClean="0">
                <a:hlinkClick r:id="rId3"/>
              </a:rPr>
              <a:t>项目</a:t>
            </a:r>
            <a:r>
              <a:rPr lang="zh-CN" altLang="en-US" sz="1200" dirty="0" smtClean="0"/>
              <a:t>管理知识、技术知识、理解和经验。</a:t>
            </a:r>
            <a:endParaRPr lang="en-US" altLang="zh-CN" sz="1200" dirty="0" smtClean="0"/>
          </a:p>
          <a:p>
            <a:r>
              <a:rPr lang="zh-CN" altLang="en-US" sz="1200" b="0" i="0" kern="1200" dirty="0" smtClean="0">
                <a:solidFill>
                  <a:schemeClr val="tx1"/>
                </a:solidFill>
                <a:effectLst/>
                <a:latin typeface="+mn-lt"/>
                <a:ea typeface="+mn-ea"/>
                <a:cs typeface="+mn-cs"/>
              </a:rPr>
              <a:t>在项目执行中，项目经理主要进行指导、协调、控制，而不是做具体的技术工作。</a:t>
            </a: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就像是交响乐队的指挥，他不需要掌握每种乐器，但应具备音乐知识并有效沟通，对乐</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队演奏成功负责。比如：唐僧，唐经理由“大唐天朝”委派，领导团队成员“孙悟空、猪八戒、沙和尚、</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白龙马”到西天取经，历经九九八十一难实现取得真经的目标，最终完成项目。可以说唐经</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理就是一个很伟大的项目经理。</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u="sng" dirty="0" smtClean="0">
                <a:hlinkClick r:id="rId3"/>
              </a:rPr>
              <a:t>项目</a:t>
            </a:r>
            <a:r>
              <a:rPr lang="zh-CN" altLang="en-US" sz="1200" dirty="0" smtClean="0"/>
              <a:t>经理无需承担</a:t>
            </a:r>
            <a:r>
              <a:rPr lang="zh-CN" altLang="en-US" sz="1200" u="sng" dirty="0" smtClean="0">
                <a:hlinkClick r:id="rId3"/>
              </a:rPr>
              <a:t>项目</a:t>
            </a:r>
            <a:r>
              <a:rPr lang="zh-CN" altLang="en-US" sz="1200" dirty="0" smtClean="0"/>
              <a:t>中的每个角色，但应具备</a:t>
            </a:r>
            <a:r>
              <a:rPr lang="zh-CN" altLang="en-US" sz="1200" u="sng" dirty="0" smtClean="0">
                <a:hlinkClick r:id="rId3"/>
              </a:rPr>
              <a:t>项目</a:t>
            </a:r>
            <a:r>
              <a:rPr lang="zh-CN" altLang="en-US" sz="1200" dirty="0" smtClean="0"/>
              <a:t>管理知识、技术知识、理解和经验。</a:t>
            </a:r>
            <a:endParaRPr lang="en-US" altLang="zh-CN" sz="1200" dirty="0" smtClean="0"/>
          </a:p>
          <a:p>
            <a:r>
              <a:rPr lang="zh-CN" altLang="en-US" sz="1200" b="0" i="0" kern="1200" dirty="0" smtClean="0">
                <a:solidFill>
                  <a:schemeClr val="tx1"/>
                </a:solidFill>
                <a:effectLst/>
                <a:latin typeface="+mn-lt"/>
                <a:ea typeface="+mn-ea"/>
                <a:cs typeface="+mn-cs"/>
              </a:rPr>
              <a:t>在项目执行中，项目经理主要进行指导、协调、控制，而不是做具体的技术工作。</a:t>
            </a: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36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老板也是员工之一，一般是创业型的团队，刚起步的公司，规模较小的公司</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特点：每个员工很有归属感，一个萝卜一个坑。利于专业技术的提高</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：清楚的上下级关系，按职能专业组织的团队易于提高专业技术</a:t>
            </a:r>
          </a:p>
          <a:p>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：职能部门利益优于项目，项目间的跨部门沟通困难，妨碍客户参与项目。项目经理对项目没有足够的控制授权，分层级的决策影响对问题的反应速度。</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en-US" altLang="zh-CN" sz="1200" dirty="0" smtClean="0"/>
          </a:p>
        </p:txBody>
      </p:sp>
      <p:sp>
        <p:nvSpPr>
          <p:cNvPr id="4" name="灯片编号占位符 3"/>
          <p:cNvSpPr>
            <a:spLocks noGrp="1"/>
          </p:cNvSpPr>
          <p:nvPr>
            <p:ph type="sldNum" sz="quarter" idx="10"/>
          </p:nvPr>
        </p:nvSpPr>
        <p:spPr/>
        <p:txBody>
          <a:bodyPr/>
          <a:lstStyle/>
          <a:p>
            <a:fld id="{3BB93060-4830-4B66-BB2C-F5C974253E38}"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优点</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pm </a:t>
            </a:r>
            <a:r>
              <a:rPr lang="zh-CN" altLang="en-US" sz="1200" b="0" i="0" kern="1200" dirty="0" smtClean="0">
                <a:solidFill>
                  <a:schemeClr val="tx1"/>
                </a:solidFill>
                <a:effectLst/>
                <a:latin typeface="+mn-lt"/>
                <a:ea typeface="+mn-ea"/>
                <a:cs typeface="+mn-cs"/>
              </a:rPr>
              <a:t>权力充分，团队职责清晰，沟通容易，对项目的反应速度非常快。</a:t>
            </a:r>
            <a:r>
              <a:rPr lang="zh-CN" altLang="en-US" dirty="0" smtClean="0"/>
              <a:t/>
            </a:r>
            <a:br>
              <a:rPr lang="zh-CN" altLang="en-US" dirty="0" smtClean="0"/>
            </a:br>
            <a:r>
              <a:rPr lang="zh-CN" altLang="en-US" sz="1200" b="1" i="0" kern="1200" dirty="0" smtClean="0">
                <a:solidFill>
                  <a:schemeClr val="tx1"/>
                </a:solidFill>
                <a:effectLst/>
                <a:latin typeface="+mn-lt"/>
                <a:ea typeface="+mn-ea"/>
                <a:cs typeface="+mn-cs"/>
              </a:rPr>
              <a:t>缺点</a:t>
            </a:r>
            <a:r>
              <a:rPr lang="zh-CN" altLang="en-US" sz="1200" b="0" i="0" kern="1200" dirty="0" smtClean="0">
                <a:solidFill>
                  <a:schemeClr val="tx1"/>
                </a:solidFill>
                <a:effectLst/>
                <a:latin typeface="+mn-lt"/>
                <a:ea typeface="+mn-ea"/>
                <a:cs typeface="+mn-cs"/>
              </a:rPr>
              <a:t>：员工缺乏归属感、缺乏事业的连续性和保障，资源配置重复使用效率低。</a:t>
            </a:r>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pPr>
            <a:endParaRPr lang="en-US" altLang="zh-CN" sz="1200" dirty="0" smtClean="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44" name="Image" r:id="rId3" imgW="2540000" imgH="254000" progId="Photoshop.Image.8">
                  <p:embed/>
                </p:oleObj>
              </mc:Choice>
              <mc:Fallback>
                <p:oleObj name="Image" r:id="rId3" imgW="2540000" imgH="254000" progId="Photoshop.Image.8">
                  <p:embed/>
                  <p:pic>
                    <p:nvPicPr>
                      <p:cNvPr id="0" name="图片 26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68" name="Image" r:id="rId3" imgW="2540000" imgH="254000" progId="Photoshop.Image.8">
                  <p:embed/>
                </p:oleObj>
              </mc:Choice>
              <mc:Fallback>
                <p:oleObj name="Image" r:id="rId3" imgW="2540000" imgH="254000" progId="Photoshop.Image.8">
                  <p:embed/>
                  <p:pic>
                    <p:nvPicPr>
                      <p:cNvPr id="0" name="图片 36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691" name="Image" r:id="rId3" imgW="2540000" imgH="254000" progId="Photoshop.Image.8">
                  <p:embed/>
                </p:oleObj>
              </mc:Choice>
              <mc:Fallback>
                <p:oleObj name="Image" r:id="rId3" imgW="2540000" imgH="254000" progId="Photoshop.Image.8">
                  <p:embed/>
                  <p:pic>
                    <p:nvPicPr>
                      <p:cNvPr id="0" name="图片 46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23" name="Image" r:id="rId19" imgW="2540000" imgH="254000" progId="Photoshop.Image.8">
                  <p:embed/>
                </p:oleObj>
              </mc:Choice>
              <mc:Fallback>
                <p:oleObj name="Image" r:id="rId19" imgW="2540000" imgH="254000" progId="Photoshop.Image.8">
                  <p:embed/>
                  <p:pic>
                    <p:nvPicPr>
                      <p:cNvPr id="0" name="图片 16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3201194" y="2834885"/>
            <a:ext cx="5521675"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a:t>项目组织与项目团队</a:t>
            </a:r>
            <a:r>
              <a:rPr lang="zh-CN" altLang="en-US" sz="4400" dirty="0"/>
              <a:t> </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8" name="组合 16407"/>
          <p:cNvGrpSpPr/>
          <p:nvPr/>
        </p:nvGrpSpPr>
        <p:grpSpPr>
          <a:xfrm>
            <a:off x="1439554" y="1659520"/>
            <a:ext cx="6239865" cy="4312889"/>
            <a:chOff x="2080604" y="2665412"/>
            <a:chExt cx="6239865" cy="4312889"/>
          </a:xfrm>
        </p:grpSpPr>
        <p:grpSp>
          <p:nvGrpSpPr>
            <p:cNvPr id="15" name="组合 14"/>
            <p:cNvGrpSpPr/>
            <p:nvPr/>
          </p:nvGrpSpPr>
          <p:grpSpPr>
            <a:xfrm>
              <a:off x="2080604" y="4341812"/>
              <a:ext cx="6239865" cy="2636489"/>
              <a:chOff x="2155910" y="4341812"/>
              <a:chExt cx="6239865" cy="2636489"/>
            </a:xfrm>
          </p:grpSpPr>
          <p:grpSp>
            <p:nvGrpSpPr>
              <p:cNvPr id="14" name="组合 13"/>
              <p:cNvGrpSpPr/>
              <p:nvPr/>
            </p:nvGrpSpPr>
            <p:grpSpPr>
              <a:xfrm>
                <a:off x="2155910" y="4341812"/>
                <a:ext cx="1447800" cy="2636489"/>
                <a:chOff x="2301381" y="4218335"/>
                <a:chExt cx="1447800" cy="2636489"/>
              </a:xfrm>
            </p:grpSpPr>
            <p:sp>
              <p:nvSpPr>
                <p:cNvPr id="5" name="TextBox 4"/>
                <p:cNvSpPr txBox="1"/>
                <p:nvPr/>
              </p:nvSpPr>
              <p:spPr>
                <a:xfrm>
                  <a:off x="2301381" y="4218335"/>
                  <a:ext cx="1447800" cy="461665"/>
                </a:xfrm>
                <a:prstGeom prst="rect">
                  <a:avLst/>
                </a:prstGeom>
                <a:noFill/>
                <a:ln w="38100">
                  <a:solidFill>
                    <a:schemeClr val="tx1"/>
                  </a:solidFill>
                </a:ln>
              </p:spPr>
              <p:txBody>
                <a:bodyPr wrap="square" rtlCol="0">
                  <a:spAutoFit/>
                </a:bodyPr>
                <a:lstStyle/>
                <a:p>
                  <a:pPr algn="ctr"/>
                  <a:r>
                    <a:rPr lang="zh-CN" altLang="en-US" sz="2400" b="1" dirty="0" smtClean="0"/>
                    <a:t>项目经理</a:t>
                  </a:r>
                </a:p>
              </p:txBody>
            </p:sp>
            <p:sp>
              <p:nvSpPr>
                <p:cNvPr id="8" name="TextBox 7"/>
                <p:cNvSpPr txBox="1"/>
                <p:nvPr/>
              </p:nvSpPr>
              <p:spPr>
                <a:xfrm>
                  <a:off x="2898000" y="510157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9" name="TextBox 8"/>
                <p:cNvSpPr txBox="1"/>
                <p:nvPr/>
              </p:nvSpPr>
              <p:spPr>
                <a:xfrm>
                  <a:off x="2898000" y="5768267"/>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10" name="TextBox 9"/>
                <p:cNvSpPr txBox="1"/>
                <p:nvPr/>
              </p:nvSpPr>
              <p:spPr>
                <a:xfrm>
                  <a:off x="2898000" y="639315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cxnSp>
              <p:nvCxnSpPr>
                <p:cNvPr id="11" name="直接连接符 10"/>
                <p:cNvCxnSpPr/>
                <p:nvPr/>
              </p:nvCxnSpPr>
              <p:spPr>
                <a:xfrm>
                  <a:off x="2591594" y="4680000"/>
                  <a:ext cx="0" cy="1943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91594" y="5332411"/>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91594" y="6019025"/>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607320" y="6611644"/>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4482148" y="4341812"/>
                <a:ext cx="1456335" cy="2636489"/>
                <a:chOff x="2279865" y="4218335"/>
                <a:chExt cx="1456335" cy="2636489"/>
              </a:xfrm>
            </p:grpSpPr>
            <p:sp>
              <p:nvSpPr>
                <p:cNvPr id="27" name="TextBox 26"/>
                <p:cNvSpPr txBox="1"/>
                <p:nvPr/>
              </p:nvSpPr>
              <p:spPr>
                <a:xfrm>
                  <a:off x="2279865" y="4218335"/>
                  <a:ext cx="1447800" cy="461665"/>
                </a:xfrm>
                <a:prstGeom prst="rect">
                  <a:avLst/>
                </a:prstGeom>
                <a:noFill/>
                <a:ln w="38100">
                  <a:solidFill>
                    <a:schemeClr val="tx1"/>
                  </a:solidFill>
                </a:ln>
              </p:spPr>
              <p:txBody>
                <a:bodyPr wrap="square" rtlCol="0">
                  <a:spAutoFit/>
                </a:bodyPr>
                <a:lstStyle/>
                <a:p>
                  <a:pPr algn="ctr"/>
                  <a:r>
                    <a:rPr lang="zh-CN" altLang="en-US" sz="2400" b="1" dirty="0" smtClean="0"/>
                    <a:t>项目经理</a:t>
                  </a:r>
                </a:p>
              </p:txBody>
            </p:sp>
            <p:sp>
              <p:nvSpPr>
                <p:cNvPr id="28" name="TextBox 27"/>
                <p:cNvSpPr txBox="1"/>
                <p:nvPr/>
              </p:nvSpPr>
              <p:spPr>
                <a:xfrm>
                  <a:off x="2898000" y="510157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29" name="TextBox 28"/>
                <p:cNvSpPr txBox="1"/>
                <p:nvPr/>
              </p:nvSpPr>
              <p:spPr>
                <a:xfrm>
                  <a:off x="2898000" y="5768267"/>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30" name="TextBox 29"/>
                <p:cNvSpPr txBox="1"/>
                <p:nvPr/>
              </p:nvSpPr>
              <p:spPr>
                <a:xfrm>
                  <a:off x="2898000" y="639315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cxnSp>
              <p:nvCxnSpPr>
                <p:cNvPr id="31" name="直接连接符 30"/>
                <p:cNvCxnSpPr/>
                <p:nvPr/>
              </p:nvCxnSpPr>
              <p:spPr>
                <a:xfrm>
                  <a:off x="2591594" y="4680000"/>
                  <a:ext cx="0" cy="1943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591594" y="5332411"/>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591594" y="6019025"/>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607320" y="6611644"/>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947975" y="4341812"/>
                <a:ext cx="1447800" cy="2636489"/>
                <a:chOff x="2301381" y="4218335"/>
                <a:chExt cx="1447800" cy="2636489"/>
              </a:xfrm>
            </p:grpSpPr>
            <p:sp>
              <p:nvSpPr>
                <p:cNvPr id="36" name="TextBox 35"/>
                <p:cNvSpPr txBox="1"/>
                <p:nvPr/>
              </p:nvSpPr>
              <p:spPr>
                <a:xfrm>
                  <a:off x="2301381" y="4218335"/>
                  <a:ext cx="1447800" cy="461665"/>
                </a:xfrm>
                <a:prstGeom prst="rect">
                  <a:avLst/>
                </a:prstGeom>
                <a:noFill/>
                <a:ln w="38100">
                  <a:solidFill>
                    <a:schemeClr val="tx1"/>
                  </a:solidFill>
                </a:ln>
              </p:spPr>
              <p:txBody>
                <a:bodyPr wrap="square" rtlCol="0">
                  <a:spAutoFit/>
                </a:bodyPr>
                <a:lstStyle/>
                <a:p>
                  <a:pPr algn="ctr"/>
                  <a:r>
                    <a:rPr lang="zh-CN" altLang="en-US" sz="2400" b="1" dirty="0" smtClean="0"/>
                    <a:t>项目经理</a:t>
                  </a:r>
                </a:p>
              </p:txBody>
            </p:sp>
            <p:sp>
              <p:nvSpPr>
                <p:cNvPr id="37" name="TextBox 36"/>
                <p:cNvSpPr txBox="1"/>
                <p:nvPr/>
              </p:nvSpPr>
              <p:spPr>
                <a:xfrm>
                  <a:off x="2898000" y="510157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38" name="TextBox 37"/>
                <p:cNvSpPr txBox="1"/>
                <p:nvPr/>
              </p:nvSpPr>
              <p:spPr>
                <a:xfrm>
                  <a:off x="2898000" y="5768267"/>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sp>
              <p:nvSpPr>
                <p:cNvPr id="39" name="TextBox 38"/>
                <p:cNvSpPr txBox="1"/>
                <p:nvPr/>
              </p:nvSpPr>
              <p:spPr>
                <a:xfrm>
                  <a:off x="2898000" y="6393159"/>
                  <a:ext cx="838200" cy="461665"/>
                </a:xfrm>
                <a:prstGeom prst="rect">
                  <a:avLst/>
                </a:prstGeom>
                <a:noFill/>
                <a:ln w="38100">
                  <a:solidFill>
                    <a:schemeClr val="tx1"/>
                  </a:solidFill>
                </a:ln>
              </p:spPr>
              <p:txBody>
                <a:bodyPr wrap="square" rtlCol="0">
                  <a:spAutoFit/>
                </a:bodyPr>
                <a:lstStyle/>
                <a:p>
                  <a:pPr algn="ctr"/>
                  <a:r>
                    <a:rPr lang="zh-CN" altLang="en-US" sz="2400" b="1" dirty="0" smtClean="0"/>
                    <a:t>成员</a:t>
                  </a:r>
                </a:p>
              </p:txBody>
            </p:sp>
            <p:cxnSp>
              <p:nvCxnSpPr>
                <p:cNvPr id="40" name="直接连接符 39"/>
                <p:cNvCxnSpPr/>
                <p:nvPr/>
              </p:nvCxnSpPr>
              <p:spPr>
                <a:xfrm>
                  <a:off x="2591594" y="4680000"/>
                  <a:ext cx="0" cy="1943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591594" y="5332411"/>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591594" y="6019025"/>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07320" y="6611644"/>
                  <a:ext cx="3048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407" name="组合 16406"/>
            <p:cNvGrpSpPr/>
            <p:nvPr/>
          </p:nvGrpSpPr>
          <p:grpSpPr>
            <a:xfrm>
              <a:off x="2804504" y="2665412"/>
              <a:ext cx="4799789" cy="1676400"/>
              <a:chOff x="2804504" y="2665412"/>
              <a:chExt cx="4799789" cy="1676400"/>
            </a:xfrm>
          </p:grpSpPr>
          <p:sp>
            <p:nvSpPr>
              <p:cNvPr id="2" name="TextBox 1"/>
              <p:cNvSpPr txBox="1"/>
              <p:nvPr/>
            </p:nvSpPr>
            <p:spPr>
              <a:xfrm>
                <a:off x="4572794" y="2665412"/>
                <a:ext cx="1143000" cy="461665"/>
              </a:xfrm>
              <a:prstGeom prst="rect">
                <a:avLst/>
              </a:prstGeom>
              <a:noFill/>
              <a:ln w="38100">
                <a:solidFill>
                  <a:schemeClr val="tx1"/>
                </a:solidFill>
              </a:ln>
            </p:spPr>
            <p:txBody>
              <a:bodyPr wrap="square" rtlCol="0">
                <a:spAutoFit/>
              </a:bodyPr>
              <a:lstStyle/>
              <a:p>
                <a:pPr algn="ctr"/>
                <a:r>
                  <a:rPr lang="zh-CN" altLang="en-US" sz="2400" b="1" dirty="0" smtClean="0"/>
                  <a:t>总经理</a:t>
                </a:r>
              </a:p>
            </p:txBody>
          </p:sp>
          <p:cxnSp>
            <p:nvCxnSpPr>
              <p:cNvPr id="16384" name="直接连接符 16383"/>
              <p:cNvCxnSpPr/>
              <p:nvPr/>
            </p:nvCxnSpPr>
            <p:spPr>
              <a:xfrm>
                <a:off x="2804504" y="3656012"/>
                <a:ext cx="47997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87" name="直接连接符 16386"/>
              <p:cNvCxnSpPr/>
              <p:nvPr/>
            </p:nvCxnSpPr>
            <p:spPr>
              <a:xfrm>
                <a:off x="2820194" y="3656012"/>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593535" y="3656012"/>
                <a:ext cx="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05" name="直接连接符 16404"/>
              <p:cNvCxnSpPr/>
              <p:nvPr/>
            </p:nvCxnSpPr>
            <p:spPr>
              <a:xfrm>
                <a:off x="5160878" y="3127077"/>
                <a:ext cx="0" cy="12147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TextBox 43"/>
          <p:cNvSpPr txBox="1"/>
          <p:nvPr/>
        </p:nvSpPr>
        <p:spPr>
          <a:xfrm>
            <a:off x="3536251" y="647660"/>
            <a:ext cx="1874743" cy="461665"/>
          </a:xfrm>
          <a:prstGeom prst="rect">
            <a:avLst/>
          </a:prstGeom>
          <a:noFill/>
        </p:spPr>
        <p:txBody>
          <a:bodyPr wrap="square" rtlCol="0">
            <a:spAutoFit/>
          </a:bodyPr>
          <a:lstStyle/>
          <a:p>
            <a:r>
              <a:rPr lang="zh-CN" altLang="en-US" sz="2400" b="1" dirty="0" smtClean="0">
                <a:solidFill>
                  <a:schemeClr val="bg1"/>
                </a:solidFill>
              </a:rPr>
              <a:t>项目型</a:t>
            </a:r>
            <a:endParaRPr lang="zh-CN" altLang="en-US" sz="24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991395" y="1596489"/>
          <a:ext cx="6324599" cy="2592924"/>
        </p:xfrm>
        <a:graphic>
          <a:graphicData uri="http://schemas.openxmlformats.org/drawingml/2006/table">
            <a:tbl>
              <a:tblPr firstRow="1" firstCol="1" bandRow="1"/>
              <a:tblGrid>
                <a:gridCol w="2514599"/>
                <a:gridCol w="3810000"/>
              </a:tblGrid>
              <a:tr h="736954">
                <a:tc>
                  <a:txBody>
                    <a:bodyPr/>
                    <a:lstStyle/>
                    <a:p>
                      <a:pPr algn="just">
                        <a:spcAft>
                          <a:spcPts val="0"/>
                        </a:spcAft>
                      </a:pPr>
                      <a:r>
                        <a:rPr lang="zh-CN" sz="2400" b="1" kern="100" dirty="0">
                          <a:solidFill>
                            <a:srgbClr val="000000"/>
                          </a:solidFill>
                          <a:effectLst/>
                          <a:latin typeface="Calibri"/>
                          <a:ea typeface="楷体"/>
                          <a:cs typeface="Times New Roman" panose="02020603050405020304"/>
                        </a:rPr>
                        <a:t>描述</a:t>
                      </a:r>
                      <a:endParaRPr lang="zh-CN" sz="2400" kern="100" dirty="0">
                        <a:effectLst/>
                        <a:latin typeface="Calibri"/>
                        <a:ea typeface="宋体" panose="02010600030101010101" pitchFamily="2" charset="-122"/>
                        <a:cs typeface="Times New Roman" panose="02020603050405020304"/>
                      </a:endParaRPr>
                    </a:p>
                  </a:txBody>
                  <a:tcPr marL="39126" marR="39126" marT="54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rgbClr val="000000"/>
                          </a:solidFill>
                          <a:effectLst/>
                          <a:latin typeface="Calibri"/>
                          <a:ea typeface="楷体"/>
                          <a:cs typeface="Times New Roman" panose="02020603050405020304"/>
                        </a:rPr>
                        <a:t>以项目划分组织</a:t>
                      </a:r>
                      <a:r>
                        <a:rPr lang="zh-CN" sz="2400" b="1" kern="100" dirty="0" smtClean="0">
                          <a:solidFill>
                            <a:srgbClr val="000000"/>
                          </a:solidFill>
                          <a:effectLst/>
                          <a:latin typeface="Calibri"/>
                          <a:ea typeface="楷体"/>
                          <a:cs typeface="Times New Roman" panose="02020603050405020304"/>
                        </a:rPr>
                        <a:t>单元</a:t>
                      </a:r>
                      <a:r>
                        <a:rPr lang="zh-CN" altLang="en-US" sz="2400" b="1" kern="100" dirty="0" smtClean="0">
                          <a:solidFill>
                            <a:srgbClr val="000000"/>
                          </a:solidFill>
                          <a:effectLst/>
                          <a:latin typeface="Calibri"/>
                          <a:ea typeface="楷体"/>
                          <a:cs typeface="Times New Roman" panose="02020603050405020304"/>
                        </a:rPr>
                        <a:t>。</a:t>
                      </a:r>
                      <a:r>
                        <a:rPr lang="zh-CN" sz="2400" b="1" kern="100" dirty="0" smtClean="0">
                          <a:solidFill>
                            <a:srgbClr val="000000"/>
                          </a:solidFill>
                          <a:effectLst/>
                          <a:latin typeface="Calibri"/>
                          <a:ea typeface="楷体"/>
                          <a:cs typeface="Times New Roman" panose="02020603050405020304"/>
                        </a:rPr>
                        <a:t>项目</a:t>
                      </a:r>
                      <a:r>
                        <a:rPr lang="zh-CN" sz="2400" b="1" kern="100" dirty="0">
                          <a:solidFill>
                            <a:srgbClr val="000000"/>
                          </a:solidFill>
                          <a:effectLst/>
                          <a:latin typeface="Calibri"/>
                          <a:ea typeface="楷体"/>
                          <a:cs typeface="Times New Roman" panose="02020603050405020304"/>
                        </a:rPr>
                        <a:t>完成，组织单元终结。</a:t>
                      </a:r>
                      <a:endParaRPr lang="zh-CN" sz="2400" kern="100" dirty="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94">
                <a:tc>
                  <a:txBody>
                    <a:bodyPr/>
                    <a:lstStyle/>
                    <a:p>
                      <a:pPr algn="just">
                        <a:spcAft>
                          <a:spcPts val="0"/>
                        </a:spcAft>
                      </a:pPr>
                      <a:r>
                        <a:rPr lang="en-US" sz="2400" b="1" kern="100">
                          <a:solidFill>
                            <a:srgbClr val="000000"/>
                          </a:solidFill>
                          <a:effectLst/>
                          <a:latin typeface="楷体"/>
                          <a:ea typeface="宋体" panose="02010600030101010101" pitchFamily="2" charset="-122"/>
                          <a:cs typeface="Times New Roman" panose="02020603050405020304"/>
                        </a:rPr>
                        <a:t>PM</a:t>
                      </a:r>
                      <a:r>
                        <a:rPr lang="zh-CN" sz="2400" b="1" kern="100">
                          <a:solidFill>
                            <a:srgbClr val="000000"/>
                          </a:solidFill>
                          <a:effectLst/>
                          <a:latin typeface="Calibri"/>
                          <a:ea typeface="楷体"/>
                          <a:cs typeface="Times New Roman" panose="02020603050405020304"/>
                        </a:rPr>
                        <a:t>角色</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Calibri"/>
                          <a:ea typeface="楷体"/>
                          <a:cs typeface="Times New Roman" panose="02020603050405020304"/>
                        </a:rPr>
                        <a:t>全职</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94">
                <a:tc>
                  <a:txBody>
                    <a:bodyPr/>
                    <a:lstStyle/>
                    <a:p>
                      <a:pPr algn="just">
                        <a:spcAft>
                          <a:spcPts val="0"/>
                        </a:spcAft>
                      </a:pPr>
                      <a:r>
                        <a:rPr lang="en-US" sz="2400" b="1" kern="100">
                          <a:solidFill>
                            <a:srgbClr val="000000"/>
                          </a:solidFill>
                          <a:effectLst/>
                          <a:latin typeface="楷体"/>
                          <a:ea typeface="宋体" panose="02010600030101010101" pitchFamily="2" charset="-122"/>
                          <a:cs typeface="Times New Roman" panose="02020603050405020304"/>
                        </a:rPr>
                        <a:t>PM</a:t>
                      </a:r>
                      <a:r>
                        <a:rPr lang="zh-CN" sz="2400" b="1" kern="100">
                          <a:solidFill>
                            <a:srgbClr val="000000"/>
                          </a:solidFill>
                          <a:effectLst/>
                          <a:latin typeface="Calibri"/>
                          <a:ea typeface="楷体"/>
                          <a:cs typeface="Times New Roman" panose="02020603050405020304"/>
                        </a:rPr>
                        <a:t>权限</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Calibri"/>
                          <a:ea typeface="楷体"/>
                          <a:cs typeface="Times New Roman" panose="02020603050405020304"/>
                        </a:rPr>
                        <a:t>高到几乎全部</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94">
                <a:tc>
                  <a:txBody>
                    <a:bodyPr/>
                    <a:lstStyle/>
                    <a:p>
                      <a:pPr algn="just">
                        <a:spcAft>
                          <a:spcPts val="0"/>
                        </a:spcAft>
                      </a:pPr>
                      <a:r>
                        <a:rPr lang="zh-CN" sz="2400" b="1" kern="100">
                          <a:solidFill>
                            <a:srgbClr val="000000"/>
                          </a:solidFill>
                          <a:effectLst/>
                          <a:latin typeface="Calibri"/>
                          <a:ea typeface="楷体"/>
                          <a:cs typeface="Times New Roman" panose="02020603050405020304"/>
                        </a:rPr>
                        <a:t>项目管理人员</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Calibri"/>
                          <a:ea typeface="楷体"/>
                          <a:cs typeface="Times New Roman" panose="02020603050405020304"/>
                        </a:rPr>
                        <a:t>全职</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94">
                <a:tc>
                  <a:txBody>
                    <a:bodyPr/>
                    <a:lstStyle/>
                    <a:p>
                      <a:pPr algn="just">
                        <a:spcAft>
                          <a:spcPts val="0"/>
                        </a:spcAft>
                      </a:pPr>
                      <a:r>
                        <a:rPr lang="zh-CN" sz="2400" b="1" kern="100">
                          <a:solidFill>
                            <a:srgbClr val="000000"/>
                          </a:solidFill>
                          <a:effectLst/>
                          <a:latin typeface="Calibri"/>
                          <a:ea typeface="楷体"/>
                          <a:cs typeface="Times New Roman" panose="02020603050405020304"/>
                        </a:rPr>
                        <a:t>资源可用性</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Calibri"/>
                          <a:ea typeface="楷体"/>
                          <a:cs typeface="Times New Roman" panose="02020603050405020304"/>
                        </a:rPr>
                        <a:t>高到几乎全部</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94">
                <a:tc>
                  <a:txBody>
                    <a:bodyPr/>
                    <a:lstStyle/>
                    <a:p>
                      <a:pPr algn="just">
                        <a:spcAft>
                          <a:spcPts val="0"/>
                        </a:spcAft>
                      </a:pPr>
                      <a:r>
                        <a:rPr lang="zh-CN" sz="2400" b="1" kern="100">
                          <a:solidFill>
                            <a:srgbClr val="000000"/>
                          </a:solidFill>
                          <a:effectLst/>
                          <a:latin typeface="Calibri"/>
                          <a:ea typeface="楷体"/>
                          <a:cs typeface="Times New Roman" panose="02020603050405020304"/>
                        </a:rPr>
                        <a:t>项目预算管理人</a:t>
                      </a:r>
                      <a:endParaRPr lang="zh-CN" sz="2400" kern="10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rgbClr val="000000"/>
                          </a:solidFill>
                          <a:effectLst/>
                          <a:latin typeface="Calibri"/>
                          <a:ea typeface="楷体"/>
                          <a:cs typeface="Times New Roman" panose="02020603050405020304"/>
                        </a:rPr>
                        <a:t>项目经理</a:t>
                      </a:r>
                      <a:endParaRPr lang="zh-CN" sz="2400" kern="100" dirty="0">
                        <a:effectLst/>
                        <a:latin typeface="Calibri"/>
                        <a:ea typeface="宋体" panose="02010600030101010101" pitchFamily="2" charset="-122"/>
                        <a:cs typeface="Times New Roman" panose="02020603050405020304"/>
                      </a:endParaRPr>
                    </a:p>
                  </a:txBody>
                  <a:tcPr marL="39126" marR="39126" marT="54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536251" y="647660"/>
            <a:ext cx="1874743" cy="461665"/>
          </a:xfrm>
          <a:prstGeom prst="rect">
            <a:avLst/>
          </a:prstGeom>
          <a:noFill/>
        </p:spPr>
        <p:txBody>
          <a:bodyPr wrap="square" rtlCol="0">
            <a:spAutoFit/>
          </a:bodyPr>
          <a:lstStyle/>
          <a:p>
            <a:r>
              <a:rPr lang="zh-CN" altLang="en-US" sz="2400" b="1" dirty="0" smtClean="0">
                <a:solidFill>
                  <a:schemeClr val="bg1"/>
                </a:solidFill>
              </a:rPr>
              <a:t>项目型</a:t>
            </a:r>
            <a:endParaRPr lang="zh-CN" altLang="en-US" sz="24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4" y="1446212"/>
            <a:ext cx="8996979" cy="5088701"/>
          </a:xfrm>
          <a:prstGeom prst="rect">
            <a:avLst/>
          </a:prstGeom>
        </p:spPr>
        <p:txBody>
          <a:bodyPr wrap="square">
            <a:spAutoFit/>
          </a:bodyPr>
          <a:lstStyle/>
          <a:p>
            <a:pPr>
              <a:lnSpc>
                <a:spcPct val="105000"/>
              </a:lnSpc>
            </a:pPr>
            <a:r>
              <a:rPr lang="zh-CN" altLang="en-US" sz="2400" b="1" dirty="0" smtClean="0">
                <a:latin typeface="楷体" pitchFamily="49" charset="-122"/>
                <a:ea typeface="楷体" pitchFamily="49" charset="-122"/>
              </a:rPr>
              <a:t>优点：</a:t>
            </a:r>
            <a:endParaRPr lang="zh-CN" altLang="en-US" sz="2400" b="1" dirty="0">
              <a:latin typeface="楷体" pitchFamily="49" charset="-122"/>
              <a:ea typeface="楷体" pitchFamily="49" charset="-122"/>
            </a:endParaRPr>
          </a:p>
          <a:p>
            <a:pPr>
              <a:lnSpc>
                <a:spcPct val="105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项目</a:t>
            </a:r>
            <a:r>
              <a:rPr lang="zh-CN" altLang="en-US" sz="2400" b="1" dirty="0">
                <a:latin typeface="楷体" pitchFamily="49" charset="-122"/>
                <a:ea typeface="楷体" pitchFamily="49" charset="-122"/>
              </a:rPr>
              <a:t>经理对项目可以</a:t>
            </a:r>
            <a:r>
              <a:rPr lang="zh-CN" altLang="en-US" sz="2400" b="1" dirty="0">
                <a:solidFill>
                  <a:srgbClr val="FF0000"/>
                </a:solidFill>
                <a:latin typeface="楷体" pitchFamily="49" charset="-122"/>
                <a:ea typeface="楷体" pitchFamily="49" charset="-122"/>
              </a:rPr>
              <a:t>全权负责</a:t>
            </a:r>
            <a:r>
              <a:rPr lang="zh-CN" altLang="en-US" sz="2400" b="1" dirty="0">
                <a:latin typeface="楷体" pitchFamily="49" charset="-122"/>
                <a:ea typeface="楷体" pitchFamily="49" charset="-122"/>
              </a:rPr>
              <a:t>，可以根据项目需要随意调动项目的内部资源或者外部</a:t>
            </a:r>
            <a:r>
              <a:rPr lang="zh-CN" altLang="en-US" sz="2400" b="1" dirty="0" smtClean="0">
                <a:latin typeface="楷体" pitchFamily="49" charset="-122"/>
                <a:ea typeface="楷体" pitchFamily="49" charset="-122"/>
              </a:rPr>
              <a:t>资源。</a:t>
            </a:r>
            <a:endParaRPr lang="zh-CN" altLang="en-US" sz="2400" b="1" dirty="0">
              <a:latin typeface="楷体" pitchFamily="49" charset="-122"/>
              <a:ea typeface="楷体" pitchFamily="49" charset="-122"/>
            </a:endParaRPr>
          </a:p>
          <a:p>
            <a:pPr>
              <a:lnSpc>
                <a:spcPct val="105000"/>
              </a:lnSpc>
            </a:pP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项目型</a:t>
            </a:r>
            <a:r>
              <a:rPr lang="zh-CN" altLang="en-US" sz="2400" b="1" dirty="0">
                <a:latin typeface="楷体" pitchFamily="49" charset="-122"/>
                <a:ea typeface="楷体" pitchFamily="49" charset="-122"/>
              </a:rPr>
              <a:t>组织的目标单一，完全以项目为中心安排工作，决策的速度得以加快，能够对客户的要求作出及时响应，项目组团队精神得以充分发挥，有利于项目的顺利</a:t>
            </a:r>
            <a:r>
              <a:rPr lang="zh-CN" altLang="en-US" sz="2400" b="1" dirty="0" smtClean="0">
                <a:latin typeface="楷体" pitchFamily="49" charset="-122"/>
                <a:ea typeface="楷体" pitchFamily="49" charset="-122"/>
              </a:rPr>
              <a:t>完成。</a:t>
            </a:r>
            <a:endParaRPr lang="zh-CN" altLang="en-US" sz="2400" b="1" dirty="0">
              <a:latin typeface="楷体" pitchFamily="49" charset="-122"/>
              <a:ea typeface="楷体" pitchFamily="49" charset="-122"/>
            </a:endParaRPr>
          </a:p>
          <a:p>
            <a:pPr>
              <a:lnSpc>
                <a:spcPct val="105000"/>
              </a:lnSpc>
            </a:pPr>
            <a:r>
              <a:rPr lang="en-US" altLang="zh-CN" sz="2400" b="1" dirty="0" smtClean="0">
                <a:latin typeface="楷体" pitchFamily="49" charset="-122"/>
                <a:ea typeface="楷体" pitchFamily="49" charset="-122"/>
              </a:rPr>
              <a:t>3.</a:t>
            </a:r>
            <a:r>
              <a:rPr lang="zh-CN" altLang="en-US" sz="2400" b="1" dirty="0" smtClean="0">
                <a:solidFill>
                  <a:srgbClr val="FF0000"/>
                </a:solidFill>
                <a:latin typeface="楷体" pitchFamily="49" charset="-122"/>
                <a:ea typeface="楷体" pitchFamily="49" charset="-122"/>
              </a:rPr>
              <a:t>项目</a:t>
            </a:r>
            <a:r>
              <a:rPr lang="zh-CN" altLang="en-US" sz="2400" b="1" dirty="0">
                <a:solidFill>
                  <a:srgbClr val="FF0000"/>
                </a:solidFill>
                <a:latin typeface="楷体" pitchFamily="49" charset="-122"/>
                <a:ea typeface="楷体" pitchFamily="49" charset="-122"/>
              </a:rPr>
              <a:t>经理对项目成员有全部权利</a:t>
            </a:r>
            <a:r>
              <a:rPr lang="zh-CN" altLang="en-US" sz="2400" b="1" dirty="0">
                <a:latin typeface="楷体" pitchFamily="49" charset="-122"/>
                <a:ea typeface="楷体" pitchFamily="49" charset="-122"/>
              </a:rPr>
              <a:t>，项目成员只对项目经理负责，避免了职能</a:t>
            </a:r>
            <a:r>
              <a:rPr lang="zh-CN" altLang="en-US" sz="2400" b="1" dirty="0" smtClean="0">
                <a:latin typeface="楷体" pitchFamily="49" charset="-122"/>
                <a:ea typeface="楷体" pitchFamily="49" charset="-122"/>
              </a:rPr>
              <a:t>型项目</a:t>
            </a:r>
            <a:r>
              <a:rPr lang="zh-CN" altLang="en-US" sz="2400" b="1" dirty="0">
                <a:latin typeface="楷体" pitchFamily="49" charset="-122"/>
                <a:ea typeface="楷体" pitchFamily="49" charset="-122"/>
              </a:rPr>
              <a:t>组织下项目成员处于多重领导、无所适从的局面，项目经理是项目真正、唯一的</a:t>
            </a:r>
            <a:r>
              <a:rPr lang="zh-CN" altLang="en-US" sz="2400" b="1" dirty="0" smtClean="0">
                <a:latin typeface="楷体" pitchFamily="49" charset="-122"/>
                <a:ea typeface="楷体" pitchFamily="49" charset="-122"/>
              </a:rPr>
              <a:t>领导者。</a:t>
            </a:r>
            <a:r>
              <a:rPr lang="zh-CN" altLang="en-US" sz="2400" b="1" dirty="0">
                <a:solidFill>
                  <a:srgbClr val="FF3300"/>
                </a:solidFill>
                <a:latin typeface="楷体" pitchFamily="49" charset="-122"/>
                <a:ea typeface="楷体" pitchFamily="49" charset="-122"/>
              </a:rPr>
              <a:t>有</a:t>
            </a:r>
            <a:r>
              <a:rPr lang="zh-CN" altLang="en-US" sz="2400" b="1" dirty="0">
                <a:solidFill>
                  <a:srgbClr val="FF0000"/>
                </a:solidFill>
                <a:latin typeface="楷体" pitchFamily="49" charset="-122"/>
                <a:ea typeface="楷体" pitchFamily="49" charset="-122"/>
              </a:rPr>
              <a:t>利于项目组织的统一指挥和管</a:t>
            </a:r>
            <a:r>
              <a:rPr lang="zh-CN" altLang="en-US" sz="2400" b="1" dirty="0" smtClean="0">
                <a:solidFill>
                  <a:srgbClr val="FF0000"/>
                </a:solidFill>
                <a:latin typeface="楷体" pitchFamily="49" charset="-122"/>
                <a:ea typeface="楷体" pitchFamily="49" charset="-122"/>
              </a:rPr>
              <a:t>理。</a:t>
            </a:r>
            <a:endParaRPr lang="zh-CN" altLang="en-US" sz="2400" b="1" dirty="0">
              <a:solidFill>
                <a:srgbClr val="FF0000"/>
              </a:solidFill>
              <a:latin typeface="楷体" pitchFamily="49" charset="-122"/>
              <a:ea typeface="楷体" pitchFamily="49" charset="-122"/>
            </a:endParaRPr>
          </a:p>
          <a:p>
            <a:pPr>
              <a:lnSpc>
                <a:spcPct val="105000"/>
              </a:lnSpc>
            </a:pPr>
            <a:r>
              <a:rPr lang="en-US" altLang="zh-CN" sz="2400" b="1" dirty="0" smtClean="0">
                <a:latin typeface="楷体" pitchFamily="49" charset="-122"/>
                <a:ea typeface="楷体" pitchFamily="49" charset="-122"/>
              </a:rPr>
              <a:t>4.</a:t>
            </a:r>
            <a:r>
              <a:rPr lang="zh-CN" altLang="en-US" sz="2400" b="1" dirty="0" smtClean="0">
                <a:latin typeface="楷体" pitchFamily="49" charset="-122"/>
                <a:ea typeface="楷体" pitchFamily="49" charset="-122"/>
              </a:rPr>
              <a:t>组织</a:t>
            </a:r>
            <a:r>
              <a:rPr lang="zh-CN" altLang="en-US" sz="2400" b="1" dirty="0">
                <a:latin typeface="楷体" pitchFamily="49" charset="-122"/>
                <a:ea typeface="楷体" pitchFamily="49" charset="-122"/>
              </a:rPr>
              <a:t>结构简单，易于操作。项目成员直接属于同一部</a:t>
            </a:r>
            <a:r>
              <a:rPr lang="zh-CN" altLang="en-US" sz="2400" b="1" dirty="0" smtClean="0">
                <a:latin typeface="楷体" pitchFamily="49" charset="-122"/>
                <a:ea typeface="楷体" pitchFamily="49" charset="-122"/>
              </a:rPr>
              <a:t>门，是专职的，</a:t>
            </a:r>
            <a:r>
              <a:rPr lang="zh-CN" altLang="en-US" sz="2400" b="1" dirty="0">
                <a:latin typeface="楷体" pitchFamily="49" charset="-122"/>
                <a:ea typeface="楷体" pitchFamily="49" charset="-122"/>
              </a:rPr>
              <a:t>彼此之间的沟通交流简洁、快速，提高了沟通效率，同时加快了决策</a:t>
            </a:r>
            <a:r>
              <a:rPr lang="zh-CN" altLang="en-US" sz="2400" b="1" dirty="0" smtClean="0">
                <a:latin typeface="楷体" pitchFamily="49" charset="-122"/>
                <a:ea typeface="楷体" pitchFamily="49" charset="-122"/>
              </a:rPr>
              <a:t>速度。</a:t>
            </a:r>
            <a:endParaRPr lang="zh-CN" altLang="en-US" sz="2400" b="1" dirty="0">
              <a:latin typeface="楷体" pitchFamily="49" charset="-122"/>
              <a:ea typeface="楷体" pitchFamily="49" charset="-122"/>
            </a:endParaRPr>
          </a:p>
        </p:txBody>
      </p:sp>
      <p:sp>
        <p:nvSpPr>
          <p:cNvPr id="3" name="TextBox 2"/>
          <p:cNvSpPr txBox="1"/>
          <p:nvPr/>
        </p:nvSpPr>
        <p:spPr>
          <a:xfrm>
            <a:off x="3194760" y="647660"/>
            <a:ext cx="1874743" cy="461665"/>
          </a:xfrm>
          <a:prstGeom prst="rect">
            <a:avLst/>
          </a:prstGeom>
          <a:noFill/>
        </p:spPr>
        <p:txBody>
          <a:bodyPr wrap="square" rtlCol="0">
            <a:spAutoFit/>
          </a:bodyPr>
          <a:lstStyle/>
          <a:p>
            <a:r>
              <a:rPr lang="zh-CN" altLang="en-US" sz="2400" b="1" dirty="0" smtClean="0">
                <a:solidFill>
                  <a:schemeClr val="bg1"/>
                </a:solidFill>
              </a:rPr>
              <a:t>项目型</a:t>
            </a:r>
            <a:endParaRPr lang="zh-CN" altLang="en-US" sz="2400" b="1"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4" y="1522411"/>
            <a:ext cx="8743278" cy="4585871"/>
          </a:xfrm>
          <a:prstGeom prst="rect">
            <a:avLst/>
          </a:prstGeom>
        </p:spPr>
        <p:txBody>
          <a:bodyPr wrap="square">
            <a:spAutoFit/>
          </a:bodyPr>
          <a:lstStyle/>
          <a:p>
            <a:r>
              <a:rPr lang="zh-CN" altLang="en-US" sz="2200" b="1" dirty="0" smtClean="0">
                <a:latin typeface="楷体" pitchFamily="49" charset="-122"/>
                <a:ea typeface="楷体" pitchFamily="49" charset="-122"/>
              </a:rPr>
              <a:t>缺点：</a:t>
            </a:r>
            <a:endParaRPr lang="zh-CN" altLang="en-US" sz="2200" b="1" dirty="0">
              <a:latin typeface="楷体" pitchFamily="49" charset="-122"/>
              <a:ea typeface="楷体" pitchFamily="49" charset="-122"/>
            </a:endParaRPr>
          </a:p>
          <a:p>
            <a:r>
              <a:rPr lang="en-US" altLang="zh-CN" sz="2200" b="1" dirty="0" smtClean="0">
                <a:latin typeface="楷体" pitchFamily="49" charset="-122"/>
                <a:ea typeface="楷体" pitchFamily="49" charset="-122"/>
              </a:rPr>
              <a:t>1.</a:t>
            </a:r>
            <a:r>
              <a:rPr lang="zh-CN" altLang="en-US" sz="2200" b="1" dirty="0" smtClean="0">
                <a:latin typeface="楷体" pitchFamily="49" charset="-122"/>
                <a:ea typeface="楷体" pitchFamily="49" charset="-122"/>
              </a:rPr>
              <a:t>对于</a:t>
            </a:r>
            <a:r>
              <a:rPr lang="zh-CN" altLang="en-US" sz="2200" b="1" dirty="0">
                <a:latin typeface="楷体" pitchFamily="49" charset="-122"/>
                <a:ea typeface="楷体" pitchFamily="49" charset="-122"/>
              </a:rPr>
              <a:t>每一个项目型组织，</a:t>
            </a:r>
            <a:r>
              <a:rPr lang="zh-CN" altLang="en-US" sz="2200" b="1" dirty="0">
                <a:solidFill>
                  <a:srgbClr val="FF0000"/>
                </a:solidFill>
                <a:latin typeface="楷体" pitchFamily="49" charset="-122"/>
                <a:ea typeface="楷体" pitchFamily="49" charset="-122"/>
              </a:rPr>
              <a:t>资源不能共享</a:t>
            </a:r>
            <a:r>
              <a:rPr lang="zh-CN" altLang="en-US" sz="2200" b="1" dirty="0">
                <a:latin typeface="楷体" pitchFamily="49" charset="-122"/>
                <a:ea typeface="楷体" pitchFamily="49" charset="-122"/>
              </a:rPr>
              <a:t>，即使某个项目的专用资源闲置，也无法应用于另外一个同时进行的类似项目，人员、设施、设备重复配置会造成一定程度的资源</a:t>
            </a:r>
            <a:r>
              <a:rPr lang="zh-CN" altLang="en-US" sz="2200" b="1" dirty="0" smtClean="0">
                <a:latin typeface="楷体" pitchFamily="49" charset="-122"/>
                <a:ea typeface="楷体" pitchFamily="49" charset="-122"/>
              </a:rPr>
              <a:t>浪费。</a:t>
            </a:r>
            <a:endParaRPr lang="zh-CN" altLang="en-US" sz="2200" b="1" dirty="0">
              <a:latin typeface="楷体" pitchFamily="49" charset="-122"/>
              <a:ea typeface="楷体" pitchFamily="49" charset="-122"/>
            </a:endParaRPr>
          </a:p>
          <a:p>
            <a:r>
              <a:rPr lang="en-US" altLang="zh-CN" sz="2200" b="1" dirty="0" smtClean="0">
                <a:latin typeface="楷体" pitchFamily="49" charset="-122"/>
                <a:ea typeface="楷体" pitchFamily="49" charset="-122"/>
              </a:rPr>
              <a:t>2.</a:t>
            </a:r>
            <a:r>
              <a:rPr lang="zh-CN" altLang="en-US" sz="2200" b="1" dirty="0" smtClean="0">
                <a:latin typeface="楷体" pitchFamily="49" charset="-122"/>
                <a:ea typeface="楷体" pitchFamily="49" charset="-122"/>
              </a:rPr>
              <a:t>公司</a:t>
            </a:r>
            <a:r>
              <a:rPr lang="zh-CN" altLang="en-US" sz="2200" b="1" dirty="0">
                <a:latin typeface="楷体" pitchFamily="49" charset="-122"/>
                <a:ea typeface="楷体" pitchFamily="49" charset="-122"/>
              </a:rPr>
              <a:t>里各个独立的项目型组织处于相对封闭的环境之中，公司的宏观政策、方针很难做到完全、真正的贯彻实施，可能会影响公司的长远</a:t>
            </a:r>
            <a:r>
              <a:rPr lang="zh-CN" altLang="en-US" sz="2200" b="1" dirty="0" smtClean="0">
                <a:latin typeface="楷体" pitchFamily="49" charset="-122"/>
                <a:ea typeface="楷体" pitchFamily="49" charset="-122"/>
              </a:rPr>
              <a:t>发展。</a:t>
            </a:r>
            <a:endParaRPr lang="zh-CN" altLang="en-US" sz="2200" b="1" dirty="0">
              <a:latin typeface="楷体" pitchFamily="49" charset="-122"/>
              <a:ea typeface="楷体" pitchFamily="49" charset="-122"/>
            </a:endParaRPr>
          </a:p>
          <a:p>
            <a:r>
              <a:rPr lang="en-US" altLang="zh-CN" sz="2200" b="1" dirty="0" smtClean="0">
                <a:latin typeface="楷体" pitchFamily="49" charset="-122"/>
                <a:ea typeface="楷体" pitchFamily="49" charset="-122"/>
              </a:rPr>
              <a:t>3.</a:t>
            </a:r>
            <a:r>
              <a:rPr lang="zh-CN" altLang="en-US" sz="2200" b="1" dirty="0" smtClean="0">
                <a:latin typeface="楷体" pitchFamily="49" charset="-122"/>
                <a:ea typeface="楷体" pitchFamily="49" charset="-122"/>
              </a:rPr>
              <a:t>在</a:t>
            </a:r>
            <a:r>
              <a:rPr lang="zh-CN" altLang="en-US" sz="2200" b="1" dirty="0">
                <a:latin typeface="楷体" pitchFamily="49" charset="-122"/>
                <a:ea typeface="楷体" pitchFamily="49" charset="-122"/>
              </a:rPr>
              <a:t>项目完成以后</a:t>
            </a:r>
            <a:r>
              <a:rPr lang="zh-CN" altLang="en-US" sz="2200" b="1" dirty="0" smtClean="0">
                <a:latin typeface="楷体" pitchFamily="49" charset="-122"/>
                <a:ea typeface="楷体" pitchFamily="49" charset="-122"/>
              </a:rPr>
              <a:t>，</a:t>
            </a:r>
            <a:r>
              <a:rPr lang="zh-CN" altLang="en-US" sz="2200" b="1" dirty="0">
                <a:latin typeface="楷体" pitchFamily="49" charset="-122"/>
                <a:ea typeface="楷体" pitchFamily="49" charset="-122"/>
              </a:rPr>
              <a:t>团队通常就解散了，项目型组织中的项目成员或者被派到另一个项目中去，或者被解雇，对于项目成员来说，缺乏一种事业上的连续性和</a:t>
            </a:r>
            <a:r>
              <a:rPr lang="zh-CN" altLang="en-US" sz="2200" b="1" dirty="0" smtClean="0">
                <a:latin typeface="楷体" pitchFamily="49" charset="-122"/>
                <a:ea typeface="楷体" pitchFamily="49" charset="-122"/>
              </a:rPr>
              <a:t>安全感。</a:t>
            </a:r>
            <a:endParaRPr lang="zh-CN" altLang="en-US" sz="2200" b="1" dirty="0">
              <a:latin typeface="楷体" pitchFamily="49" charset="-122"/>
              <a:ea typeface="楷体" pitchFamily="49" charset="-122"/>
            </a:endParaRPr>
          </a:p>
          <a:p>
            <a:r>
              <a:rPr lang="en-US" altLang="zh-CN" sz="2200" b="1" dirty="0" smtClean="0">
                <a:latin typeface="楷体" pitchFamily="49" charset="-122"/>
                <a:ea typeface="楷体" pitchFamily="49" charset="-122"/>
              </a:rPr>
              <a:t>4.</a:t>
            </a:r>
            <a:r>
              <a:rPr lang="zh-CN" altLang="en-US" sz="2200" b="1" dirty="0" smtClean="0">
                <a:latin typeface="楷体" pitchFamily="49" charset="-122"/>
                <a:ea typeface="楷体" pitchFamily="49" charset="-122"/>
              </a:rPr>
              <a:t>项目</a:t>
            </a:r>
            <a:r>
              <a:rPr lang="zh-CN" altLang="en-US" sz="2200" b="1" dirty="0">
                <a:latin typeface="楷体" pitchFamily="49" charset="-122"/>
                <a:ea typeface="楷体" pitchFamily="49" charset="-122"/>
              </a:rPr>
              <a:t>之间处于一种条块分隔状态，项目之间缺乏信息交流，不同的项目组很难共享知识和经验，项目成员的工作会出现忙闲不均的</a:t>
            </a:r>
            <a:r>
              <a:rPr lang="zh-CN" altLang="en-US" sz="2200" b="1" dirty="0" smtClean="0">
                <a:latin typeface="楷体" pitchFamily="49" charset="-122"/>
                <a:ea typeface="楷体" pitchFamily="49" charset="-122"/>
              </a:rPr>
              <a:t>现象。</a:t>
            </a:r>
            <a:endParaRPr lang="zh-CN" altLang="en-US" sz="2200" b="1" dirty="0">
              <a:latin typeface="楷体" pitchFamily="49" charset="-122"/>
              <a:ea typeface="楷体" pitchFamily="49" charset="-122"/>
            </a:endParaRPr>
          </a:p>
          <a:p>
            <a:endParaRPr lang="zh-CN" altLang="en-US" sz="2200" b="1" dirty="0">
              <a:latin typeface="楷体" pitchFamily="49" charset="-122"/>
              <a:ea typeface="楷体" pitchFamily="49" charset="-122"/>
            </a:endParaRPr>
          </a:p>
        </p:txBody>
      </p:sp>
      <p:sp>
        <p:nvSpPr>
          <p:cNvPr id="3" name="TextBox 2"/>
          <p:cNvSpPr txBox="1"/>
          <p:nvPr/>
        </p:nvSpPr>
        <p:spPr>
          <a:xfrm>
            <a:off x="3993451" y="647660"/>
            <a:ext cx="1874743" cy="461665"/>
          </a:xfrm>
          <a:prstGeom prst="rect">
            <a:avLst/>
          </a:prstGeom>
          <a:noFill/>
        </p:spPr>
        <p:txBody>
          <a:bodyPr wrap="square" rtlCol="0">
            <a:spAutoFit/>
          </a:bodyPr>
          <a:lstStyle/>
          <a:p>
            <a:r>
              <a:rPr lang="zh-CN" altLang="en-US" sz="2400" b="1" dirty="0" smtClean="0">
                <a:solidFill>
                  <a:schemeClr val="bg1"/>
                </a:solidFill>
              </a:rPr>
              <a:t>项目型</a:t>
            </a:r>
            <a:endParaRPr lang="zh-CN" altLang="en-US" sz="2400" b="1"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794" y="1653297"/>
            <a:ext cx="8382000" cy="4745915"/>
          </a:xfrm>
          <a:prstGeom prst="rect">
            <a:avLst/>
          </a:prstGeom>
        </p:spPr>
        <p:txBody>
          <a:bodyPr wrap="square">
            <a:spAutoFit/>
          </a:bodyPr>
          <a:lstStyle/>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矩</a:t>
            </a:r>
            <a:r>
              <a:rPr lang="zh-CN" altLang="en-US" sz="2400" b="1" dirty="0">
                <a:latin typeface="楷体" pitchFamily="49" charset="-122"/>
                <a:ea typeface="楷体" pitchFamily="49" charset="-122"/>
              </a:rPr>
              <a:t>阵型组织结构是职能型组织结构和项目型组织结构的混合体，既具有职能型组织的特征，又具有项目型组织结构的</a:t>
            </a:r>
            <a:r>
              <a:rPr lang="zh-CN" altLang="en-US" sz="2400" b="1" dirty="0" smtClean="0">
                <a:latin typeface="楷体" pitchFamily="49" charset="-122"/>
                <a:ea typeface="楷体" pitchFamily="49" charset="-122"/>
              </a:rPr>
              <a:t>特征。</a:t>
            </a:r>
            <a:endParaRPr lang="en-US" altLang="zh-CN" sz="2400" b="1" dirty="0">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当</a:t>
            </a:r>
            <a:r>
              <a:rPr lang="zh-CN" altLang="en-US" sz="2400" b="1" dirty="0">
                <a:latin typeface="楷体" pitchFamily="49" charset="-122"/>
                <a:ea typeface="楷体" pitchFamily="49" charset="-122"/>
              </a:rPr>
              <a:t>公司承接项目时，项目总经理会挑选出一名合格的项目经理，项目经理会根据实际需要，同各个职能部门协商，从中挑选出项目所需的人员组成项目团队。但是这个项目团队并不是固定的，根据职能部门和项目的需要，项目团队成员具有一定的流动性。当项目结束后，项目团队成员可回到原来的职能部门，也有可能去其他的项目团队中工作，项目经理则回到原来的项目经理部门。 </a:t>
            </a:r>
          </a:p>
          <a:p>
            <a:pPr>
              <a:lnSpc>
                <a:spcPct val="105000"/>
              </a:lnSpc>
            </a:pPr>
            <a:r>
              <a:rPr lang="zh-CN" altLang="en-US" sz="2400" b="1" dirty="0">
                <a:latin typeface="楷体" pitchFamily="49" charset="-122"/>
                <a:ea typeface="楷体" pitchFamily="49" charset="-122"/>
              </a:rPr>
              <a:t/>
            </a:r>
            <a:br>
              <a:rPr lang="zh-CN" altLang="en-US" sz="2400" b="1" dirty="0">
                <a:latin typeface="楷体" pitchFamily="49" charset="-122"/>
                <a:ea typeface="楷体" pitchFamily="49" charset="-122"/>
              </a:rPr>
            </a:br>
            <a:endParaRPr lang="zh-CN" altLang="en-US" sz="2400" b="1" dirty="0">
              <a:latin typeface="楷体" pitchFamily="49" charset="-122"/>
              <a:ea typeface="楷体" pitchFamily="49" charset="-122"/>
            </a:endParaRPr>
          </a:p>
        </p:txBody>
      </p:sp>
      <p:sp>
        <p:nvSpPr>
          <p:cNvPr id="3" name="TextBox 2"/>
          <p:cNvSpPr txBox="1"/>
          <p:nvPr/>
        </p:nvSpPr>
        <p:spPr>
          <a:xfrm>
            <a:off x="4222051" y="647660"/>
            <a:ext cx="1874743" cy="461665"/>
          </a:xfrm>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320" y="1217612"/>
            <a:ext cx="8770274" cy="5252143"/>
          </a:xfrm>
          <a:prstGeom prst="rect">
            <a:avLst/>
          </a:prstGeom>
        </p:spPr>
        <p:txBody>
          <a:bodyPr wrap="square">
            <a:spAutoFit/>
          </a:bodyPr>
          <a:lstStyle/>
          <a:p>
            <a:pPr>
              <a:lnSpc>
                <a:spcPct val="105000"/>
              </a:lnSpc>
            </a:pPr>
            <a:r>
              <a:rPr lang="zh-CN" altLang="en-US" sz="2300" b="1" dirty="0" smtClean="0">
                <a:latin typeface="楷体" pitchFamily="49" charset="-122"/>
                <a:ea typeface="楷体" pitchFamily="49" charset="-122"/>
              </a:rPr>
              <a:t>优点：</a:t>
            </a:r>
            <a:endParaRPr lang="zh-CN" altLang="en-US" sz="2300" b="1" dirty="0">
              <a:latin typeface="楷体" pitchFamily="49" charset="-122"/>
              <a:ea typeface="楷体" pitchFamily="49" charset="-122"/>
            </a:endParaRPr>
          </a:p>
          <a:p>
            <a:pPr>
              <a:lnSpc>
                <a:spcPct val="105000"/>
              </a:lnSpc>
            </a:pPr>
            <a:r>
              <a:rPr lang="en-US" altLang="zh-CN" sz="2300" b="1" dirty="0" smtClean="0">
                <a:latin typeface="楷体" pitchFamily="49" charset="-122"/>
                <a:ea typeface="楷体" pitchFamily="49" charset="-122"/>
              </a:rPr>
              <a:t>1.</a:t>
            </a:r>
            <a:r>
              <a:rPr lang="zh-CN" altLang="en-US" sz="2300" b="1" dirty="0" smtClean="0">
                <a:latin typeface="楷体" pitchFamily="49" charset="-122"/>
                <a:ea typeface="楷体" pitchFamily="49" charset="-122"/>
              </a:rPr>
              <a:t>专职</a:t>
            </a:r>
            <a:r>
              <a:rPr lang="zh-CN" altLang="en-US" sz="2300" b="1" dirty="0">
                <a:latin typeface="楷体" pitchFamily="49" charset="-122"/>
                <a:ea typeface="楷体" pitchFamily="49" charset="-122"/>
              </a:rPr>
              <a:t>的项目经理负责整个项目，以项目为中心，能迅速解决问题。在最短的时间内调配人才，组成一个团队，把不同职能的人才集中在一</a:t>
            </a:r>
            <a:r>
              <a:rPr lang="zh-CN" altLang="en-US" sz="2300" b="1" dirty="0" smtClean="0">
                <a:latin typeface="楷体" pitchFamily="49" charset="-122"/>
                <a:ea typeface="楷体" pitchFamily="49" charset="-122"/>
              </a:rPr>
              <a:t>起</a:t>
            </a:r>
            <a:r>
              <a:rPr lang="zh-CN" altLang="en-US" sz="2300" b="1" dirty="0">
                <a:latin typeface="楷体" pitchFamily="49" charset="-122"/>
                <a:ea typeface="楷体" pitchFamily="49" charset="-122"/>
              </a:rPr>
              <a:t>。</a:t>
            </a:r>
          </a:p>
          <a:p>
            <a:pPr marL="0" lvl="1">
              <a:lnSpc>
                <a:spcPct val="105000"/>
              </a:lnSpc>
            </a:pPr>
            <a:r>
              <a:rPr lang="en-US" altLang="zh-CN" sz="2300" b="1" dirty="0" smtClean="0">
                <a:latin typeface="楷体" pitchFamily="49" charset="-122"/>
                <a:ea typeface="楷体" pitchFamily="49" charset="-122"/>
              </a:rPr>
              <a:t>2.</a:t>
            </a:r>
            <a:r>
              <a:rPr lang="zh-CN" altLang="en-US" sz="2300" b="1" dirty="0" smtClean="0">
                <a:latin typeface="楷体" pitchFamily="49" charset="-122"/>
                <a:ea typeface="楷体" pitchFamily="49" charset="-122"/>
              </a:rPr>
              <a:t>多</a:t>
            </a:r>
            <a:r>
              <a:rPr lang="zh-CN" altLang="en-US" sz="2300" b="1" dirty="0">
                <a:latin typeface="楷体" pitchFamily="49" charset="-122"/>
                <a:ea typeface="楷体" pitchFamily="49" charset="-122"/>
              </a:rPr>
              <a:t>个项目可以共享各个职能部门的资源</a:t>
            </a:r>
            <a:r>
              <a:rPr lang="zh-CN" altLang="en-US" sz="2300" b="1" dirty="0" smtClean="0">
                <a:latin typeface="楷体" pitchFamily="49" charset="-122"/>
                <a:ea typeface="楷体" pitchFamily="49" charset="-122"/>
              </a:rPr>
              <a:t>。</a:t>
            </a:r>
            <a:r>
              <a:rPr lang="zh-CN" altLang="en-US" sz="2300" b="1" dirty="0">
                <a:latin typeface="楷体" pitchFamily="49" charset="-122"/>
                <a:ea typeface="楷体" pitchFamily="49" charset="-122"/>
              </a:rPr>
              <a:t>当有多个项目同时进行时，公司可以对各个项目所需的资源、进度和成本等方面进行总体协调和平衡，保证每个项目都能完成预定的目标</a:t>
            </a:r>
            <a:r>
              <a:rPr lang="zh-CN" altLang="en-US" sz="2300" b="1" dirty="0" smtClean="0">
                <a:latin typeface="楷体" pitchFamily="49" charset="-122"/>
                <a:ea typeface="楷体" pitchFamily="49" charset="-122"/>
              </a:rPr>
              <a:t>；在</a:t>
            </a:r>
            <a:r>
              <a:rPr lang="zh-CN" altLang="en-US" sz="2300" b="1" dirty="0">
                <a:latin typeface="楷体" pitchFamily="49" charset="-122"/>
                <a:ea typeface="楷体" pitchFamily="49" charset="-122"/>
              </a:rPr>
              <a:t>矩阵管理中，人力资源得到了更有效的利用，减少了人员</a:t>
            </a:r>
            <a:r>
              <a:rPr lang="zh-CN" altLang="en-US" sz="2300" b="1" dirty="0" smtClean="0">
                <a:latin typeface="楷体" pitchFamily="49" charset="-122"/>
                <a:ea typeface="楷体" pitchFamily="49" charset="-122"/>
              </a:rPr>
              <a:t>冗余。</a:t>
            </a:r>
            <a:endParaRPr lang="zh-CN" altLang="en-US" sz="2300" b="1" dirty="0">
              <a:latin typeface="楷体" pitchFamily="49" charset="-122"/>
              <a:ea typeface="楷体" pitchFamily="49" charset="-122"/>
            </a:endParaRPr>
          </a:p>
          <a:p>
            <a:pPr marL="0" lvl="1">
              <a:lnSpc>
                <a:spcPct val="105000"/>
              </a:lnSpc>
            </a:pPr>
            <a:r>
              <a:rPr lang="en-US" altLang="zh-CN" sz="2300" b="1" dirty="0" smtClean="0">
                <a:latin typeface="楷体" pitchFamily="49" charset="-122"/>
                <a:ea typeface="楷体" pitchFamily="49" charset="-122"/>
              </a:rPr>
              <a:t>3.</a:t>
            </a:r>
            <a:r>
              <a:rPr lang="zh-CN" altLang="en-US" sz="2300" b="1" dirty="0">
                <a:latin typeface="楷体" pitchFamily="49" charset="-122"/>
                <a:ea typeface="楷体" pitchFamily="49" charset="-122"/>
              </a:rPr>
              <a:t>项目团队中有来自于公司行政管理部门的人员，他们能保证项目的规章制度与公司保持一致，这样可以增加公司高层管理者对项目的信任</a:t>
            </a:r>
            <a:r>
              <a:rPr lang="zh-CN" altLang="en-US" sz="2300" b="1" dirty="0" smtClean="0">
                <a:latin typeface="楷体" pitchFamily="49" charset="-122"/>
                <a:ea typeface="楷体" pitchFamily="49" charset="-122"/>
              </a:rPr>
              <a:t>；既</a:t>
            </a:r>
            <a:r>
              <a:rPr lang="zh-CN" altLang="en-US" sz="2300" b="1" dirty="0">
                <a:latin typeface="楷体" pitchFamily="49" charset="-122"/>
                <a:ea typeface="楷体" pitchFamily="49" charset="-122"/>
              </a:rPr>
              <a:t>有利于项目目标的实现，也有利于公司目标方针的</a:t>
            </a:r>
            <a:r>
              <a:rPr lang="zh-CN" altLang="en-US" sz="2300" b="1" dirty="0" smtClean="0">
                <a:latin typeface="楷体" pitchFamily="49" charset="-122"/>
                <a:ea typeface="楷体" pitchFamily="49" charset="-122"/>
              </a:rPr>
              <a:t>贯彻。</a:t>
            </a:r>
            <a:endParaRPr lang="zh-CN" altLang="en-US" sz="2300" b="1" dirty="0">
              <a:latin typeface="楷体" pitchFamily="49" charset="-122"/>
              <a:ea typeface="楷体" pitchFamily="49" charset="-122"/>
            </a:endParaRPr>
          </a:p>
          <a:p>
            <a:pPr>
              <a:lnSpc>
                <a:spcPct val="105000"/>
              </a:lnSpc>
            </a:pPr>
            <a:r>
              <a:rPr lang="en-US" altLang="zh-CN" sz="2300" b="1" dirty="0" smtClean="0">
                <a:latin typeface="楷体" pitchFamily="49" charset="-122"/>
                <a:ea typeface="楷体" pitchFamily="49" charset="-122"/>
              </a:rPr>
              <a:t>4.</a:t>
            </a:r>
            <a:r>
              <a:rPr lang="zh-CN" altLang="en-US" sz="2300" b="1" dirty="0" smtClean="0">
                <a:latin typeface="楷体" pitchFamily="49" charset="-122"/>
                <a:ea typeface="楷体" pitchFamily="49" charset="-122"/>
              </a:rPr>
              <a:t>项目</a:t>
            </a:r>
            <a:r>
              <a:rPr lang="zh-CN" altLang="en-US" sz="2300" b="1" dirty="0">
                <a:latin typeface="楷体" pitchFamily="49" charset="-122"/>
                <a:ea typeface="楷体" pitchFamily="49" charset="-122"/>
              </a:rPr>
              <a:t>成员的顾虑减少了，因为</a:t>
            </a:r>
            <a:r>
              <a:rPr lang="zh-CN" altLang="en-US" sz="2300" b="1" dirty="0" smtClean="0">
                <a:latin typeface="楷体" pitchFamily="49" charset="-122"/>
                <a:ea typeface="楷体" pitchFamily="49" charset="-122"/>
              </a:rPr>
              <a:t>项目完成后</a:t>
            </a:r>
            <a:r>
              <a:rPr lang="zh-CN" altLang="en-US" sz="2300" b="1" dirty="0">
                <a:latin typeface="楷体" pitchFamily="49" charset="-122"/>
                <a:ea typeface="楷体" pitchFamily="49" charset="-122"/>
              </a:rPr>
              <a:t>，他们仍然可以回到原来的职能部门，不用担心被解散，而且他们能有更多机会接触自己企业的不同部门</a:t>
            </a:r>
            <a:r>
              <a:rPr lang="zh-CN" altLang="en-US" sz="2300" b="1" dirty="0" smtClean="0">
                <a:latin typeface="楷体" pitchFamily="49" charset="-122"/>
                <a:ea typeface="楷体" pitchFamily="49" charset="-122"/>
              </a:rPr>
              <a:t>。</a:t>
            </a:r>
            <a:endParaRPr lang="zh-CN" altLang="en-US" sz="2300" b="1" dirty="0">
              <a:latin typeface="楷体" pitchFamily="49" charset="-122"/>
              <a:ea typeface="楷体" pitchFamily="49" charset="-122"/>
            </a:endParaRPr>
          </a:p>
        </p:txBody>
      </p:sp>
      <p:sp>
        <p:nvSpPr>
          <p:cNvPr id="3" name="TextBox 2"/>
          <p:cNvSpPr txBox="1"/>
          <p:nvPr/>
        </p:nvSpPr>
        <p:spPr>
          <a:xfrm>
            <a:off x="3194760" y="647660"/>
            <a:ext cx="1874743" cy="461665"/>
          </a:xfrm>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4" y="1522412"/>
            <a:ext cx="8992394" cy="5022914"/>
          </a:xfrm>
          <a:prstGeom prst="rect">
            <a:avLst/>
          </a:prstGeom>
        </p:spPr>
        <p:txBody>
          <a:bodyPr wrap="square">
            <a:spAutoFit/>
          </a:bodyPr>
          <a:lstStyle/>
          <a:p>
            <a:r>
              <a:rPr lang="zh-CN" altLang="en-US" sz="2400" b="1" dirty="0" smtClean="0">
                <a:latin typeface="楷体" pitchFamily="49" charset="-122"/>
                <a:ea typeface="楷体" pitchFamily="49" charset="-122"/>
              </a:rPr>
              <a:t>缺点：</a:t>
            </a:r>
            <a:endParaRPr lang="zh-CN" altLang="en-US" sz="2400" b="1" dirty="0">
              <a:latin typeface="楷体" pitchFamily="49" charset="-122"/>
              <a:ea typeface="楷体" pitchFamily="49" charset="-122"/>
            </a:endParaRPr>
          </a:p>
          <a:p>
            <a:pPr marL="0" lvl="1">
              <a:lnSpc>
                <a:spcPct val="105000"/>
              </a:lnSpc>
            </a:pPr>
            <a:r>
              <a:rPr lang="en-US" altLang="zh-CN" sz="2400" b="1" dirty="0" smtClean="0">
                <a:latin typeface="楷体" pitchFamily="49" charset="-122"/>
                <a:ea typeface="楷体" pitchFamily="49" charset="-122"/>
              </a:rPr>
              <a:t>1.</a:t>
            </a:r>
            <a:r>
              <a:rPr lang="zh-CN" altLang="en-US" sz="2400" b="1" dirty="0">
                <a:latin typeface="楷体" pitchFamily="49" charset="-122"/>
                <a:ea typeface="楷体" pitchFamily="49" charset="-122"/>
              </a:rPr>
              <a:t>矩阵型组织结构对项目经理的能力要求较高，项目经理不仅要处理好资源分配、技术支持、进度安排等方面的问题，还要懂得如何与各职能部门进行协调和配</a:t>
            </a:r>
            <a:r>
              <a:rPr lang="zh-CN" altLang="en-US" sz="2400" b="1" dirty="0" smtClean="0">
                <a:latin typeface="楷体" pitchFamily="49" charset="-122"/>
                <a:ea typeface="楷体" pitchFamily="49" charset="-122"/>
              </a:rPr>
              <a:t>合。</a:t>
            </a:r>
            <a:endParaRPr lang="en-US" altLang="zh-CN" sz="2400" b="1" dirty="0" smtClean="0">
              <a:latin typeface="楷体" pitchFamily="49" charset="-122"/>
              <a:ea typeface="楷体" pitchFamily="49" charset="-122"/>
            </a:endParaRPr>
          </a:p>
          <a:p>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资源共享</a:t>
            </a:r>
            <a:r>
              <a:rPr lang="zh-CN" altLang="en-US" sz="2400" b="1" dirty="0">
                <a:latin typeface="楷体" pitchFamily="49" charset="-122"/>
                <a:ea typeface="楷体" pitchFamily="49" charset="-122"/>
              </a:rPr>
              <a:t>可能引起项目之间的</a:t>
            </a:r>
            <a:r>
              <a:rPr lang="zh-CN" altLang="en-US" sz="2400" b="1" dirty="0" smtClean="0">
                <a:latin typeface="楷体" pitchFamily="49" charset="-122"/>
                <a:ea typeface="楷体" pitchFamily="49" charset="-122"/>
              </a:rPr>
              <a:t>冲突。</a:t>
            </a:r>
            <a:endParaRPr lang="zh-CN" altLang="en-US" sz="2400" b="1" dirty="0">
              <a:latin typeface="楷体" pitchFamily="49" charset="-122"/>
              <a:ea typeface="楷体" pitchFamily="49" charset="-122"/>
            </a:endParaRPr>
          </a:p>
          <a:p>
            <a:pPr marL="0" lvl="1"/>
            <a:r>
              <a:rPr lang="en-US" altLang="zh-CN" sz="2400" b="1" dirty="0" smtClean="0">
                <a:latin typeface="楷体" pitchFamily="49" charset="-122"/>
                <a:ea typeface="楷体" pitchFamily="49" charset="-122"/>
              </a:rPr>
              <a:t>3.</a:t>
            </a:r>
            <a:r>
              <a:rPr lang="zh-CN" altLang="en-US" sz="2400" b="1" dirty="0" smtClean="0">
                <a:latin typeface="楷体" pitchFamily="49" charset="-122"/>
                <a:ea typeface="楷体" pitchFamily="49" charset="-122"/>
              </a:rPr>
              <a:t>项</a:t>
            </a:r>
            <a:r>
              <a:rPr lang="zh-CN" altLang="en-US" sz="2400" b="1" dirty="0">
                <a:latin typeface="楷体" pitchFamily="49" charset="-122"/>
                <a:ea typeface="楷体" pitchFamily="49" charset="-122"/>
              </a:rPr>
              <a:t>目团队成员可能会接受多重领导，即项目经理和职能部门经理等，当他们的命令发生冲突时，就会使项目团队成员无所适</a:t>
            </a:r>
            <a:r>
              <a:rPr lang="zh-CN" altLang="en-US" sz="2400" b="1" dirty="0" smtClean="0">
                <a:latin typeface="楷体" pitchFamily="49" charset="-122"/>
                <a:ea typeface="楷体" pitchFamily="49" charset="-122"/>
              </a:rPr>
              <a:t>从。</a:t>
            </a:r>
            <a:endParaRPr lang="en-US" altLang="zh-CN" sz="2400" b="1" dirty="0" smtClean="0">
              <a:latin typeface="楷体" pitchFamily="49" charset="-122"/>
              <a:ea typeface="楷体" pitchFamily="49" charset="-122"/>
            </a:endParaRPr>
          </a:p>
          <a:p>
            <a:pPr marL="0" lvl="1"/>
            <a:r>
              <a:rPr lang="en-US" altLang="zh-CN" sz="2400" b="1" dirty="0" smtClean="0">
                <a:latin typeface="楷体" pitchFamily="49" charset="-122"/>
                <a:ea typeface="楷体" pitchFamily="49" charset="-122"/>
              </a:rPr>
              <a:t>4.</a:t>
            </a:r>
            <a:r>
              <a:rPr lang="zh-CN" altLang="en-US" sz="2400" b="1" dirty="0">
                <a:latin typeface="楷体" pitchFamily="49" charset="-122"/>
                <a:ea typeface="楷体" pitchFamily="49" charset="-122"/>
              </a:rPr>
              <a:t>项目经理只是关心所负责项目的成败，而不是以公司的整体目标为努力方向；</a:t>
            </a:r>
            <a:endParaRPr lang="en-US" altLang="zh-CN" sz="2400" b="1" dirty="0">
              <a:latin typeface="楷体" pitchFamily="49" charset="-122"/>
              <a:ea typeface="楷体" pitchFamily="49" charset="-122"/>
            </a:endParaRPr>
          </a:p>
          <a:p>
            <a:pPr marL="0" lvl="1">
              <a:lnSpc>
                <a:spcPct val="105000"/>
              </a:lnSpc>
            </a:pPr>
            <a:r>
              <a:rPr lang="en-US" altLang="zh-CN" sz="2400" b="1" dirty="0" smtClean="0">
                <a:latin typeface="楷体" pitchFamily="49" charset="-122"/>
                <a:ea typeface="楷体" pitchFamily="49" charset="-122"/>
              </a:rPr>
              <a:t>5.</a:t>
            </a:r>
            <a:r>
              <a:rPr lang="zh-CN" altLang="en-US" sz="2400" b="1" dirty="0">
                <a:latin typeface="楷体" pitchFamily="49" charset="-122"/>
                <a:ea typeface="楷体" pitchFamily="49" charset="-122"/>
              </a:rPr>
              <a:t>容易引起职能经理和项目经理权力的冲突。</a:t>
            </a:r>
            <a:r>
              <a:rPr lang="zh-CN" altLang="en-US" sz="2400" b="1" dirty="0" smtClean="0">
                <a:latin typeface="楷体" pitchFamily="49" charset="-122"/>
                <a:ea typeface="楷体" pitchFamily="49" charset="-122"/>
              </a:rPr>
              <a:t>如</a:t>
            </a:r>
            <a:r>
              <a:rPr lang="zh-CN" altLang="en-US" sz="2400" b="1" dirty="0">
                <a:latin typeface="楷体" pitchFamily="49" charset="-122"/>
                <a:ea typeface="楷体" pitchFamily="49" charset="-122"/>
              </a:rPr>
              <a:t>果项目经理和职能部门经理之间的力量不均衡，或他们对各自成员的影响力不同，都会影响项目进度或职能部门的日常工作。</a:t>
            </a:r>
          </a:p>
          <a:p>
            <a:pPr>
              <a:lnSpc>
                <a:spcPct val="105000"/>
              </a:lnSpc>
            </a:pPr>
            <a:endParaRPr lang="zh-CN" altLang="en-US" sz="2400" b="1" dirty="0">
              <a:latin typeface="楷体" pitchFamily="49" charset="-122"/>
              <a:ea typeface="楷体" pitchFamily="49" charset="-122"/>
            </a:endParaRPr>
          </a:p>
        </p:txBody>
      </p:sp>
      <p:sp>
        <p:nvSpPr>
          <p:cNvPr id="4" name="TextBox 3"/>
          <p:cNvSpPr txBox="1"/>
          <p:nvPr/>
        </p:nvSpPr>
        <p:spPr>
          <a:xfrm>
            <a:off x="3993451" y="647660"/>
            <a:ext cx="1874743" cy="461665"/>
          </a:xfrm>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89" name="组合 15388"/>
          <p:cNvGrpSpPr/>
          <p:nvPr/>
        </p:nvGrpSpPr>
        <p:grpSpPr>
          <a:xfrm>
            <a:off x="610394" y="989012"/>
            <a:ext cx="7873052" cy="5896983"/>
            <a:chOff x="693898" y="1129760"/>
            <a:chExt cx="7873052" cy="5896983"/>
          </a:xfrm>
        </p:grpSpPr>
        <p:grpSp>
          <p:nvGrpSpPr>
            <p:cNvPr id="15378" name="组合 15377"/>
            <p:cNvGrpSpPr/>
            <p:nvPr/>
          </p:nvGrpSpPr>
          <p:grpSpPr>
            <a:xfrm>
              <a:off x="693898" y="1129760"/>
              <a:ext cx="7873052" cy="5726652"/>
              <a:chOff x="686594" y="596360"/>
              <a:chExt cx="7873052" cy="5726652"/>
            </a:xfrm>
          </p:grpSpPr>
          <p:grpSp>
            <p:nvGrpSpPr>
              <p:cNvPr id="15376" name="组合 15375"/>
              <p:cNvGrpSpPr/>
              <p:nvPr/>
            </p:nvGrpSpPr>
            <p:grpSpPr>
              <a:xfrm>
                <a:off x="686594" y="1623069"/>
                <a:ext cx="7873052" cy="4699943"/>
                <a:chOff x="1067594" y="1751012"/>
                <a:chExt cx="7873052" cy="4699943"/>
              </a:xfrm>
            </p:grpSpPr>
            <p:grpSp>
              <p:nvGrpSpPr>
                <p:cNvPr id="11" name="组合 10"/>
                <p:cNvGrpSpPr/>
                <p:nvPr/>
              </p:nvGrpSpPr>
              <p:grpSpPr>
                <a:xfrm>
                  <a:off x="1080000" y="4265612"/>
                  <a:ext cx="1715742" cy="2185343"/>
                  <a:chOff x="1080000" y="4265612"/>
                  <a:chExt cx="1715742" cy="2185343"/>
                </a:xfrm>
              </p:grpSpPr>
              <p:grpSp>
                <p:nvGrpSpPr>
                  <p:cNvPr id="10" name="组合 9"/>
                  <p:cNvGrpSpPr/>
                  <p:nvPr/>
                </p:nvGrpSpPr>
                <p:grpSpPr>
                  <a:xfrm>
                    <a:off x="1080000" y="4265612"/>
                    <a:ext cx="1715742" cy="461665"/>
                    <a:chOff x="1143794" y="4265612"/>
                    <a:chExt cx="1715742" cy="461665"/>
                  </a:xfrm>
                </p:grpSpPr>
                <p:sp>
                  <p:nvSpPr>
                    <p:cNvPr id="4" name="TextBox 3"/>
                    <p:cNvSpPr txBox="1"/>
                    <p:nvPr/>
                  </p:nvSpPr>
                  <p:spPr>
                    <a:xfrm>
                      <a:off x="1640336" y="4265612"/>
                      <a:ext cx="1219200" cy="461665"/>
                    </a:xfrm>
                    <a:prstGeom prst="rect">
                      <a:avLst/>
                    </a:prstGeom>
                    <a:noFill/>
                    <a:ln w="38100">
                      <a:solidFill>
                        <a:schemeClr val="tx1"/>
                      </a:solidFill>
                    </a:ln>
                  </p:spPr>
                  <p:txBody>
                    <a:bodyPr wrap="square" rtlCol="0">
                      <a:spAutoFit/>
                    </a:bodyPr>
                    <a:lstStyle/>
                    <a:p>
                      <a:pPr algn="ctr"/>
                      <a:r>
                        <a:rPr lang="zh-CN" altLang="en-US" sz="2400" b="1" dirty="0" smtClean="0"/>
                        <a:t>项目</a:t>
                      </a:r>
                      <a:r>
                        <a:rPr lang="en-US" altLang="zh-CN" sz="2400" b="1" dirty="0" smtClean="0"/>
                        <a:t>A</a:t>
                      </a:r>
                      <a:r>
                        <a:rPr lang="zh-CN" altLang="en-US" sz="2400" b="1" dirty="0" smtClean="0"/>
                        <a:t> </a:t>
                      </a:r>
                    </a:p>
                  </p:txBody>
                </p:sp>
                <p:cxnSp>
                  <p:nvCxnSpPr>
                    <p:cNvPr id="7" name="直接连接符 6"/>
                    <p:cNvCxnSpPr>
                      <a:endCxn id="4" idx="1"/>
                    </p:cNvCxnSpPr>
                    <p:nvPr/>
                  </p:nvCxnSpPr>
                  <p:spPr>
                    <a:xfrm>
                      <a:off x="1143794" y="4496444"/>
                      <a:ext cx="49654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080000" y="5103812"/>
                    <a:ext cx="1715742" cy="461665"/>
                    <a:chOff x="1143794" y="4265612"/>
                    <a:chExt cx="1715742" cy="461665"/>
                  </a:xfrm>
                </p:grpSpPr>
                <p:sp>
                  <p:nvSpPr>
                    <p:cNvPr id="13" name="TextBox 12"/>
                    <p:cNvSpPr txBox="1"/>
                    <p:nvPr/>
                  </p:nvSpPr>
                  <p:spPr>
                    <a:xfrm>
                      <a:off x="1640336" y="4265612"/>
                      <a:ext cx="1219200" cy="461665"/>
                    </a:xfrm>
                    <a:prstGeom prst="rect">
                      <a:avLst/>
                    </a:prstGeom>
                    <a:noFill/>
                    <a:ln w="38100">
                      <a:solidFill>
                        <a:schemeClr val="tx1"/>
                      </a:solidFill>
                    </a:ln>
                  </p:spPr>
                  <p:txBody>
                    <a:bodyPr wrap="square" rtlCol="0">
                      <a:spAutoFit/>
                    </a:bodyPr>
                    <a:lstStyle/>
                    <a:p>
                      <a:pPr algn="ctr"/>
                      <a:r>
                        <a:rPr lang="zh-CN" altLang="en-US" sz="2400" b="1" dirty="0" smtClean="0"/>
                        <a:t>项目</a:t>
                      </a:r>
                      <a:r>
                        <a:rPr lang="en-US" altLang="zh-CN" sz="2400" b="1" dirty="0" smtClean="0"/>
                        <a:t>B</a:t>
                      </a:r>
                      <a:r>
                        <a:rPr lang="zh-CN" altLang="en-US" sz="2400" b="1" dirty="0" smtClean="0"/>
                        <a:t> </a:t>
                      </a:r>
                    </a:p>
                  </p:txBody>
                </p:sp>
                <p:cxnSp>
                  <p:nvCxnSpPr>
                    <p:cNvPr id="14" name="直接连接符 13"/>
                    <p:cNvCxnSpPr>
                      <a:endCxn id="13" idx="1"/>
                    </p:cNvCxnSpPr>
                    <p:nvPr/>
                  </p:nvCxnSpPr>
                  <p:spPr>
                    <a:xfrm>
                      <a:off x="1143794" y="4496444"/>
                      <a:ext cx="49654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80000" y="5989290"/>
                    <a:ext cx="1715742" cy="461665"/>
                    <a:chOff x="1143794" y="4265612"/>
                    <a:chExt cx="1715742" cy="461665"/>
                  </a:xfrm>
                </p:grpSpPr>
                <p:sp>
                  <p:nvSpPr>
                    <p:cNvPr id="17" name="TextBox 16"/>
                    <p:cNvSpPr txBox="1"/>
                    <p:nvPr/>
                  </p:nvSpPr>
                  <p:spPr>
                    <a:xfrm>
                      <a:off x="1640336" y="4265612"/>
                      <a:ext cx="1219200" cy="461665"/>
                    </a:xfrm>
                    <a:prstGeom prst="rect">
                      <a:avLst/>
                    </a:prstGeom>
                    <a:noFill/>
                    <a:ln w="38100">
                      <a:solidFill>
                        <a:schemeClr val="tx1"/>
                      </a:solidFill>
                    </a:ln>
                  </p:spPr>
                  <p:txBody>
                    <a:bodyPr wrap="square" rtlCol="0">
                      <a:spAutoFit/>
                    </a:bodyPr>
                    <a:lstStyle/>
                    <a:p>
                      <a:pPr algn="ctr"/>
                      <a:r>
                        <a:rPr lang="zh-CN" altLang="en-US" sz="2400" b="1" dirty="0" smtClean="0"/>
                        <a:t>项目</a:t>
                      </a:r>
                      <a:r>
                        <a:rPr lang="en-US" altLang="zh-CN" sz="2400" b="1" dirty="0" smtClean="0"/>
                        <a:t>C</a:t>
                      </a:r>
                      <a:r>
                        <a:rPr lang="zh-CN" altLang="en-US" sz="2400" b="1" dirty="0" smtClean="0"/>
                        <a:t> </a:t>
                      </a:r>
                    </a:p>
                  </p:txBody>
                </p:sp>
                <p:cxnSp>
                  <p:nvCxnSpPr>
                    <p:cNvPr id="18" name="直接连接符 17"/>
                    <p:cNvCxnSpPr>
                      <a:endCxn id="17" idx="1"/>
                    </p:cNvCxnSpPr>
                    <p:nvPr/>
                  </p:nvCxnSpPr>
                  <p:spPr>
                    <a:xfrm>
                      <a:off x="1143794" y="4496444"/>
                      <a:ext cx="49654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 name="直接连接符 20"/>
                <p:cNvCxnSpPr/>
                <p:nvPr/>
              </p:nvCxnSpPr>
              <p:spPr>
                <a:xfrm flipH="1">
                  <a:off x="1067594" y="1762664"/>
                  <a:ext cx="38100" cy="449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099868" y="1773422"/>
                  <a:ext cx="7587726" cy="107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68" name="组合 15367"/>
                <p:cNvGrpSpPr/>
                <p:nvPr/>
              </p:nvGrpSpPr>
              <p:grpSpPr>
                <a:xfrm>
                  <a:off x="2898631" y="1784180"/>
                  <a:ext cx="988363" cy="1781226"/>
                  <a:chOff x="3312799" y="1784180"/>
                  <a:chExt cx="988363" cy="1781226"/>
                </a:xfrm>
              </p:grpSpPr>
              <p:sp>
                <p:nvSpPr>
                  <p:cNvPr id="5" name="TextBox 4"/>
                  <p:cNvSpPr txBox="1"/>
                  <p:nvPr/>
                </p:nvSpPr>
                <p:spPr>
                  <a:xfrm>
                    <a:off x="3312799" y="2365077"/>
                    <a:ext cx="988363" cy="1200329"/>
                  </a:xfrm>
                  <a:prstGeom prst="rect">
                    <a:avLst/>
                  </a:prstGeom>
                  <a:noFill/>
                  <a:ln w="38100">
                    <a:solidFill>
                      <a:schemeClr val="tx1"/>
                    </a:solidFill>
                  </a:ln>
                </p:spPr>
                <p:txBody>
                  <a:bodyPr wrap="square" rtlCol="0">
                    <a:spAutoFit/>
                  </a:bodyPr>
                  <a:lstStyle/>
                  <a:p>
                    <a:pPr algn="ctr"/>
                    <a:r>
                      <a:rPr lang="zh-CN" altLang="en-US" sz="2400" b="1" dirty="0" smtClean="0"/>
                      <a:t>市场销售经理 </a:t>
                    </a:r>
                  </a:p>
                </p:txBody>
              </p:sp>
              <p:cxnSp>
                <p:nvCxnSpPr>
                  <p:cNvPr id="15367" name="直接连接符 15366"/>
                  <p:cNvCxnSpPr>
                    <a:endCxn id="5" idx="0"/>
                  </p:cNvCxnSpPr>
                  <p:nvPr/>
                </p:nvCxnSpPr>
                <p:spPr>
                  <a:xfrm>
                    <a:off x="3806980" y="1784180"/>
                    <a:ext cx="1" cy="580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15547" y="1810871"/>
                  <a:ext cx="988363" cy="4435941"/>
                  <a:chOff x="3412752" y="1784180"/>
                  <a:chExt cx="988363" cy="4435941"/>
                </a:xfrm>
              </p:grpSpPr>
              <p:sp>
                <p:nvSpPr>
                  <p:cNvPr id="42" name="TextBox 41"/>
                  <p:cNvSpPr txBox="1"/>
                  <p:nvPr/>
                </p:nvSpPr>
                <p:spPr>
                  <a:xfrm>
                    <a:off x="3412752" y="2365077"/>
                    <a:ext cx="988363" cy="830997"/>
                  </a:xfrm>
                  <a:prstGeom prst="rect">
                    <a:avLst/>
                  </a:prstGeom>
                  <a:noFill/>
                  <a:ln w="38100">
                    <a:solidFill>
                      <a:schemeClr val="tx1"/>
                    </a:solidFill>
                  </a:ln>
                </p:spPr>
                <p:txBody>
                  <a:bodyPr wrap="square" rtlCol="0">
                    <a:spAutoFit/>
                  </a:bodyPr>
                  <a:lstStyle/>
                  <a:p>
                    <a:pPr algn="ctr"/>
                    <a:r>
                      <a:rPr lang="zh-CN" altLang="en-US" sz="2400" b="1" dirty="0" smtClean="0"/>
                      <a:t>生产经理</a:t>
                    </a:r>
                  </a:p>
                </p:txBody>
              </p:sp>
              <p:cxnSp>
                <p:nvCxnSpPr>
                  <p:cNvPr id="43" name="直接连接符 42"/>
                  <p:cNvCxnSpPr>
                    <a:stCxn id="42" idx="2"/>
                  </p:cNvCxnSpPr>
                  <p:nvPr/>
                </p:nvCxnSpPr>
                <p:spPr>
                  <a:xfrm>
                    <a:off x="3906934" y="3196074"/>
                    <a:ext cx="3813" cy="30240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42" idx="0"/>
                  </p:cNvCxnSpPr>
                  <p:nvPr/>
                </p:nvCxnSpPr>
                <p:spPr>
                  <a:xfrm>
                    <a:off x="3906933" y="1784180"/>
                    <a:ext cx="1" cy="580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5563394" y="1822523"/>
                  <a:ext cx="988363" cy="1781226"/>
                  <a:chOff x="3465199" y="1784180"/>
                  <a:chExt cx="988363" cy="1781226"/>
                </a:xfrm>
              </p:grpSpPr>
              <p:sp>
                <p:nvSpPr>
                  <p:cNvPr id="47" name="TextBox 46"/>
                  <p:cNvSpPr txBox="1"/>
                  <p:nvPr/>
                </p:nvSpPr>
                <p:spPr>
                  <a:xfrm>
                    <a:off x="3465199" y="2365077"/>
                    <a:ext cx="988363" cy="1200329"/>
                  </a:xfrm>
                  <a:prstGeom prst="rect">
                    <a:avLst/>
                  </a:prstGeom>
                  <a:noFill/>
                  <a:ln w="38100">
                    <a:solidFill>
                      <a:schemeClr val="tx1"/>
                    </a:solidFill>
                  </a:ln>
                </p:spPr>
                <p:txBody>
                  <a:bodyPr wrap="square" rtlCol="0">
                    <a:spAutoFit/>
                  </a:bodyPr>
                  <a:lstStyle/>
                  <a:p>
                    <a:pPr algn="ctr"/>
                    <a:r>
                      <a:rPr lang="zh-CN" altLang="en-US" sz="2400" b="1" dirty="0" smtClean="0"/>
                      <a:t>研究开发经理 </a:t>
                    </a:r>
                  </a:p>
                </p:txBody>
              </p:sp>
              <p:cxnSp>
                <p:nvCxnSpPr>
                  <p:cNvPr id="49" name="直接连接符 48"/>
                  <p:cNvCxnSpPr>
                    <a:endCxn id="47" idx="0"/>
                  </p:cNvCxnSpPr>
                  <p:nvPr/>
                </p:nvCxnSpPr>
                <p:spPr>
                  <a:xfrm>
                    <a:off x="3959380" y="1784180"/>
                    <a:ext cx="1" cy="580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6937231" y="1751012"/>
                  <a:ext cx="988363" cy="1411894"/>
                  <a:chOff x="3541399" y="1784180"/>
                  <a:chExt cx="988363" cy="1411894"/>
                </a:xfrm>
              </p:grpSpPr>
              <p:sp>
                <p:nvSpPr>
                  <p:cNvPr id="51" name="TextBox 50"/>
                  <p:cNvSpPr txBox="1"/>
                  <p:nvPr/>
                </p:nvSpPr>
                <p:spPr>
                  <a:xfrm>
                    <a:off x="3541399" y="2365077"/>
                    <a:ext cx="988363" cy="830997"/>
                  </a:xfrm>
                  <a:prstGeom prst="rect">
                    <a:avLst/>
                  </a:prstGeom>
                  <a:noFill/>
                  <a:ln w="38100">
                    <a:solidFill>
                      <a:schemeClr val="tx1"/>
                    </a:solidFill>
                  </a:ln>
                </p:spPr>
                <p:txBody>
                  <a:bodyPr wrap="square" rtlCol="0">
                    <a:spAutoFit/>
                  </a:bodyPr>
                  <a:lstStyle/>
                  <a:p>
                    <a:pPr algn="ctr"/>
                    <a:r>
                      <a:rPr lang="zh-CN" altLang="en-US" sz="2400" b="1" dirty="0" smtClean="0"/>
                      <a:t>财务经理</a:t>
                    </a:r>
                  </a:p>
                </p:txBody>
              </p:sp>
              <p:cxnSp>
                <p:nvCxnSpPr>
                  <p:cNvPr id="53" name="直接连接符 52"/>
                  <p:cNvCxnSpPr>
                    <a:endCxn id="51" idx="0"/>
                  </p:cNvCxnSpPr>
                  <p:nvPr/>
                </p:nvCxnSpPr>
                <p:spPr>
                  <a:xfrm>
                    <a:off x="4035580" y="1784180"/>
                    <a:ext cx="1" cy="580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374" name="直接箭头连接符 15373"/>
                <p:cNvCxnSpPr/>
                <p:nvPr/>
              </p:nvCxnSpPr>
              <p:spPr>
                <a:xfrm flipV="1">
                  <a:off x="2820194" y="4496444"/>
                  <a:ext cx="612045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795742" y="5334643"/>
                  <a:ext cx="612045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795742" y="6237595"/>
                  <a:ext cx="6120452"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377" name="组合 15376"/>
              <p:cNvGrpSpPr/>
              <p:nvPr/>
            </p:nvGrpSpPr>
            <p:grpSpPr>
              <a:xfrm>
                <a:off x="4267994" y="596360"/>
                <a:ext cx="1219200" cy="1042562"/>
                <a:chOff x="3719128" y="379412"/>
                <a:chExt cx="1219200" cy="1042562"/>
              </a:xfrm>
            </p:grpSpPr>
            <p:sp>
              <p:nvSpPr>
                <p:cNvPr id="63" name="TextBox 62"/>
                <p:cNvSpPr txBox="1"/>
                <p:nvPr/>
              </p:nvSpPr>
              <p:spPr>
                <a:xfrm>
                  <a:off x="3719128" y="379412"/>
                  <a:ext cx="1219200" cy="461665"/>
                </a:xfrm>
                <a:prstGeom prst="rect">
                  <a:avLst/>
                </a:prstGeom>
                <a:noFill/>
                <a:ln w="38100">
                  <a:solidFill>
                    <a:schemeClr val="tx1"/>
                  </a:solidFill>
                </a:ln>
              </p:spPr>
              <p:txBody>
                <a:bodyPr wrap="square" rtlCol="0">
                  <a:spAutoFit/>
                </a:bodyPr>
                <a:lstStyle/>
                <a:p>
                  <a:pPr algn="ctr"/>
                  <a:r>
                    <a:rPr lang="zh-CN" altLang="en-US" sz="2400" b="1" dirty="0" smtClean="0"/>
                    <a:t>总经理</a:t>
                  </a:r>
                </a:p>
              </p:txBody>
            </p:sp>
            <p:cxnSp>
              <p:nvCxnSpPr>
                <p:cNvPr id="64" name="直接连接符 63"/>
                <p:cNvCxnSpPr/>
                <p:nvPr/>
              </p:nvCxnSpPr>
              <p:spPr>
                <a:xfrm>
                  <a:off x="4349246" y="841077"/>
                  <a:ext cx="1" cy="5808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380" name="直接箭头连接符 15379"/>
            <p:cNvCxnSpPr/>
            <p:nvPr/>
          </p:nvCxnSpPr>
          <p:spPr>
            <a:xfrm flipH="1">
              <a:off x="3038930" y="3955858"/>
              <a:ext cx="1" cy="30379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4336031" y="3732212"/>
              <a:ext cx="3815" cy="326159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5680188" y="3988794"/>
              <a:ext cx="1" cy="30379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7057716" y="3568363"/>
              <a:ext cx="1" cy="34254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688651" y="647660"/>
            <a:ext cx="1874743" cy="461665"/>
          </a:xfrm>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219994" y="2208212"/>
          <a:ext cx="6858000" cy="2232450"/>
        </p:xfrm>
        <a:graphic>
          <a:graphicData uri="http://schemas.openxmlformats.org/drawingml/2006/table">
            <a:tbl>
              <a:tblPr firstRow="1" firstCol="1" bandRow="1"/>
              <a:tblGrid>
                <a:gridCol w="2472070"/>
                <a:gridCol w="4385930"/>
              </a:tblGrid>
              <a:tr h="260175">
                <a:tc>
                  <a:txBody>
                    <a:bodyPr/>
                    <a:lstStyle/>
                    <a:p>
                      <a:pPr algn="just">
                        <a:spcAft>
                          <a:spcPts val="0"/>
                        </a:spcAft>
                      </a:pPr>
                      <a:r>
                        <a:rPr lang="zh-CN" sz="2400" b="1" kern="100" dirty="0">
                          <a:solidFill>
                            <a:srgbClr val="000000"/>
                          </a:solidFill>
                          <a:effectLst/>
                          <a:latin typeface="楷体" pitchFamily="49" charset="-122"/>
                          <a:ea typeface="楷体" pitchFamily="49" charset="-122"/>
                          <a:cs typeface="Times New Roman" panose="02020603050405020304"/>
                        </a:rPr>
                        <a:t>描述</a:t>
                      </a:r>
                      <a:endParaRPr lang="zh-CN" sz="2400" kern="100" dirty="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rgbClr val="000000"/>
                          </a:solidFill>
                          <a:effectLst/>
                          <a:latin typeface="楷体" pitchFamily="49" charset="-122"/>
                          <a:ea typeface="楷体" pitchFamily="49" charset="-122"/>
                          <a:cs typeface="Times New Roman" panose="02020603050405020304"/>
                        </a:rPr>
                        <a:t>集中了职能型何</a:t>
                      </a:r>
                      <a:r>
                        <a:rPr lang="zh-CN" sz="2400" b="1" kern="100" dirty="0" smtClean="0">
                          <a:solidFill>
                            <a:srgbClr val="000000"/>
                          </a:solidFill>
                          <a:effectLst/>
                          <a:latin typeface="楷体" pitchFamily="49" charset="-122"/>
                          <a:ea typeface="楷体" pitchFamily="49" charset="-122"/>
                          <a:cs typeface="Times New Roman" panose="02020603050405020304"/>
                        </a:rPr>
                        <a:t>项目型</a:t>
                      </a:r>
                      <a:r>
                        <a:rPr lang="zh-CN" altLang="en-US" sz="2400" b="1" kern="100" dirty="0" smtClean="0">
                          <a:solidFill>
                            <a:srgbClr val="000000"/>
                          </a:solidFill>
                          <a:effectLst/>
                          <a:latin typeface="楷体" pitchFamily="49" charset="-122"/>
                          <a:ea typeface="楷体" pitchFamily="49" charset="-122"/>
                          <a:cs typeface="Times New Roman" panose="02020603050405020304"/>
                        </a:rPr>
                        <a:t>的</a:t>
                      </a:r>
                      <a:r>
                        <a:rPr lang="zh-CN" sz="2400" b="1" kern="100" dirty="0" smtClean="0">
                          <a:solidFill>
                            <a:srgbClr val="000000"/>
                          </a:solidFill>
                          <a:effectLst/>
                          <a:latin typeface="楷体" pitchFamily="49" charset="-122"/>
                          <a:ea typeface="楷体" pitchFamily="49" charset="-122"/>
                          <a:cs typeface="Times New Roman" panose="02020603050405020304"/>
                        </a:rPr>
                        <a:t>特点</a:t>
                      </a:r>
                      <a:endParaRPr lang="zh-CN" sz="2400" kern="100" dirty="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975">
                <a:tc>
                  <a:txBody>
                    <a:bodyPr/>
                    <a:lstStyle/>
                    <a:p>
                      <a:pPr algn="just">
                        <a:spcAft>
                          <a:spcPts val="0"/>
                        </a:spcAft>
                      </a:pPr>
                      <a:r>
                        <a:rPr lang="en-US" sz="2400" b="1" kern="100" dirty="0">
                          <a:solidFill>
                            <a:srgbClr val="000000"/>
                          </a:solidFill>
                          <a:effectLst/>
                          <a:latin typeface="楷体" pitchFamily="49" charset="-122"/>
                          <a:ea typeface="楷体" pitchFamily="49" charset="-122"/>
                          <a:cs typeface="Times New Roman" panose="02020603050405020304"/>
                        </a:rPr>
                        <a:t>PM</a:t>
                      </a:r>
                      <a:r>
                        <a:rPr lang="zh-CN" sz="2400" b="1" kern="100" dirty="0">
                          <a:solidFill>
                            <a:srgbClr val="000000"/>
                          </a:solidFill>
                          <a:effectLst/>
                          <a:latin typeface="楷体" pitchFamily="49" charset="-122"/>
                          <a:ea typeface="楷体" pitchFamily="49" charset="-122"/>
                          <a:cs typeface="Times New Roman" panose="02020603050405020304"/>
                        </a:rPr>
                        <a:t>角色</a:t>
                      </a:r>
                      <a:endParaRPr lang="zh-CN" sz="2400" kern="100" dirty="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兼职</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兼职</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全职</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400" b="1" kern="100">
                          <a:solidFill>
                            <a:srgbClr val="000000"/>
                          </a:solidFill>
                          <a:effectLst/>
                          <a:latin typeface="楷体" pitchFamily="49" charset="-122"/>
                          <a:ea typeface="楷体" pitchFamily="49" charset="-122"/>
                          <a:cs typeface="Times New Roman" panose="02020603050405020304"/>
                        </a:rPr>
                        <a:t>PM</a:t>
                      </a:r>
                      <a:r>
                        <a:rPr lang="zh-CN" sz="2400" b="1" kern="100">
                          <a:solidFill>
                            <a:srgbClr val="000000"/>
                          </a:solidFill>
                          <a:effectLst/>
                          <a:latin typeface="楷体" pitchFamily="49" charset="-122"/>
                          <a:ea typeface="楷体" pitchFamily="49" charset="-122"/>
                          <a:cs typeface="Times New Roman" panose="02020603050405020304"/>
                        </a:rPr>
                        <a:t>权限</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低</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低到中</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中到高</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项目管理人员</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兼职</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兼职</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全职</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175">
                <a:tc>
                  <a:txBody>
                    <a:bodyPr/>
                    <a:lstStyle/>
                    <a:p>
                      <a:pPr algn="just">
                        <a:spcAft>
                          <a:spcPts val="0"/>
                        </a:spcAft>
                      </a:pPr>
                      <a:r>
                        <a:rPr lang="zh-CN" sz="2400" b="1" kern="100" dirty="0">
                          <a:solidFill>
                            <a:srgbClr val="000000"/>
                          </a:solidFill>
                          <a:effectLst/>
                          <a:latin typeface="楷体" pitchFamily="49" charset="-122"/>
                          <a:ea typeface="楷体" pitchFamily="49" charset="-122"/>
                          <a:cs typeface="Times New Roman" panose="02020603050405020304"/>
                        </a:rPr>
                        <a:t>资源可用性</a:t>
                      </a:r>
                      <a:endParaRPr lang="zh-CN" sz="2400" kern="100" dirty="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低</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低到中</a:t>
                      </a:r>
                      <a:r>
                        <a:rPr lang="en-US" sz="2400" b="1" kern="100">
                          <a:solidFill>
                            <a:srgbClr val="000000"/>
                          </a:solidFill>
                          <a:effectLst/>
                          <a:latin typeface="楷体" pitchFamily="49" charset="-122"/>
                          <a:ea typeface="楷体" pitchFamily="49" charset="-122"/>
                          <a:cs typeface="Times New Roman" panose="02020603050405020304"/>
                        </a:rPr>
                        <a:t>/</a:t>
                      </a:r>
                      <a:r>
                        <a:rPr lang="zh-CN" sz="2400" b="1" kern="100">
                          <a:solidFill>
                            <a:srgbClr val="000000"/>
                          </a:solidFill>
                          <a:effectLst/>
                          <a:latin typeface="楷体" pitchFamily="49" charset="-122"/>
                          <a:ea typeface="楷体" pitchFamily="49" charset="-122"/>
                          <a:cs typeface="Times New Roman" panose="02020603050405020304"/>
                        </a:rPr>
                        <a:t>中到高</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400" b="1" kern="100">
                          <a:solidFill>
                            <a:srgbClr val="000000"/>
                          </a:solidFill>
                          <a:effectLst/>
                          <a:latin typeface="楷体" pitchFamily="49" charset="-122"/>
                          <a:ea typeface="楷体" pitchFamily="49" charset="-122"/>
                          <a:cs typeface="Times New Roman" panose="02020603050405020304"/>
                        </a:rPr>
                        <a:t>项目预算管理人</a:t>
                      </a:r>
                      <a:endParaRPr lang="zh-CN" sz="2400" kern="10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rgbClr val="000000"/>
                          </a:solidFill>
                          <a:effectLst/>
                          <a:latin typeface="楷体" pitchFamily="49" charset="-122"/>
                          <a:ea typeface="楷体" pitchFamily="49" charset="-122"/>
                          <a:cs typeface="Times New Roman" panose="02020603050405020304"/>
                        </a:rPr>
                        <a:t>职能经理</a:t>
                      </a:r>
                      <a:r>
                        <a:rPr lang="en-US" sz="2400" b="1" kern="100" dirty="0">
                          <a:solidFill>
                            <a:srgbClr val="000000"/>
                          </a:solidFill>
                          <a:effectLst/>
                          <a:latin typeface="楷体" pitchFamily="49" charset="-122"/>
                          <a:ea typeface="楷体" pitchFamily="49" charset="-122"/>
                          <a:cs typeface="Times New Roman" panose="02020603050405020304"/>
                        </a:rPr>
                        <a:t>/</a:t>
                      </a:r>
                      <a:r>
                        <a:rPr lang="zh-CN" sz="2400" b="1" kern="100" dirty="0">
                          <a:solidFill>
                            <a:srgbClr val="000000"/>
                          </a:solidFill>
                          <a:effectLst/>
                          <a:latin typeface="楷体" pitchFamily="49" charset="-122"/>
                          <a:ea typeface="楷体" pitchFamily="49" charset="-122"/>
                          <a:cs typeface="Times New Roman" panose="02020603050405020304"/>
                        </a:rPr>
                        <a:t>混合</a:t>
                      </a:r>
                      <a:r>
                        <a:rPr lang="en-US" sz="2400" b="1" kern="100" dirty="0">
                          <a:solidFill>
                            <a:srgbClr val="000000"/>
                          </a:solidFill>
                          <a:effectLst/>
                          <a:latin typeface="楷体" pitchFamily="49" charset="-122"/>
                          <a:ea typeface="楷体" pitchFamily="49" charset="-122"/>
                          <a:cs typeface="Times New Roman" panose="02020603050405020304"/>
                        </a:rPr>
                        <a:t>/</a:t>
                      </a:r>
                      <a:r>
                        <a:rPr lang="zh-CN" sz="2400" b="1" kern="100" dirty="0">
                          <a:solidFill>
                            <a:srgbClr val="000000"/>
                          </a:solidFill>
                          <a:effectLst/>
                          <a:latin typeface="楷体" pitchFamily="49" charset="-122"/>
                          <a:ea typeface="楷体" pitchFamily="49" charset="-122"/>
                          <a:cs typeface="Times New Roman" panose="02020603050405020304"/>
                        </a:rPr>
                        <a:t>项目经理</a:t>
                      </a:r>
                      <a:endParaRPr lang="zh-CN" sz="2400" kern="100" dirty="0">
                        <a:effectLst/>
                        <a:latin typeface="楷体" pitchFamily="49" charset="-122"/>
                        <a:ea typeface="楷体" pitchFamily="49" charset="-122"/>
                        <a:cs typeface="Times New Roman" panose="02020603050405020304"/>
                      </a:endParaRPr>
                    </a:p>
                  </a:txBody>
                  <a:tcPr marL="45467" marR="45467" marT="63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688651" y="647660"/>
            <a:ext cx="1874743" cy="461665"/>
          </a:xfrm>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57280" y="1599460"/>
            <a:ext cx="8231029" cy="1089529"/>
          </a:xfrm>
        </p:spPr>
        <p:txBody>
          <a:bodyPr/>
          <a:lstStyle/>
          <a:p>
            <a:pPr eaLnBrk="1" hangingPunct="1">
              <a:buClr>
                <a:schemeClr val="tx1"/>
              </a:buClr>
              <a:buFont typeface="Wingdings" panose="05000000000000000000" pitchFamily="2" charset="2"/>
              <a:buChar char="n"/>
            </a:pPr>
            <a:r>
              <a:rPr lang="zh-CN" altLang="en-US" sz="2400" kern="100" dirty="0">
                <a:solidFill>
                  <a:srgbClr val="000000"/>
                </a:solidFill>
                <a:latin typeface="楷体" pitchFamily="49" charset="-122"/>
                <a:ea typeface="楷体" pitchFamily="49" charset="-122"/>
                <a:cs typeface="Times New Roman" panose="02020603050405020304"/>
              </a:rPr>
              <a:t>根据项目组织中项目经理和职能部门经理责权利的大小，又可以将矩阵型组织结构分</a:t>
            </a:r>
            <a:r>
              <a:rPr lang="zh-CN" altLang="en-US" sz="2400" kern="100" dirty="0">
                <a:solidFill>
                  <a:srgbClr val="FF0000"/>
                </a:solidFill>
                <a:latin typeface="楷体" pitchFamily="49" charset="-122"/>
                <a:ea typeface="楷体" pitchFamily="49" charset="-122"/>
                <a:cs typeface="Times New Roman" panose="02020603050405020304"/>
              </a:rPr>
              <a:t>为弱矩阵式、平衡矩阵式和强矩阵式</a:t>
            </a:r>
            <a:r>
              <a:rPr lang="zh-CN" altLang="en-US" sz="2400" kern="100" dirty="0">
                <a:solidFill>
                  <a:schemeClr val="tx1"/>
                </a:solidFill>
                <a:latin typeface="楷体" pitchFamily="49" charset="-122"/>
                <a:ea typeface="楷体" pitchFamily="49" charset="-122"/>
                <a:cs typeface="Times New Roman" panose="02020603050405020304"/>
              </a:rPr>
              <a:t>三种形式。</a:t>
            </a:r>
            <a:r>
              <a:rPr lang="zh-CN" altLang="en-US" sz="2400" kern="100" dirty="0">
                <a:solidFill>
                  <a:srgbClr val="FF0000"/>
                </a:solidFill>
                <a:latin typeface="楷体" pitchFamily="49" charset="-122"/>
                <a:ea typeface="楷体" pitchFamily="49" charset="-122"/>
                <a:cs typeface="Times New Roman" panose="02020603050405020304"/>
              </a:rPr>
              <a:t> </a:t>
            </a:r>
          </a:p>
        </p:txBody>
      </p:sp>
      <p:sp>
        <p:nvSpPr>
          <p:cNvPr id="5" name="标题 4"/>
          <p:cNvSpPr txBox="1">
            <a:spLocks noGrp="1"/>
          </p:cNvSpPr>
          <p:nvPr>
            <p:ph type="title"/>
          </p:nvPr>
        </p:nvSpPr>
        <p:spPr>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dirty="0" smtClean="0"/>
              <a:t>第二章</a:t>
            </a:r>
            <a:r>
              <a:rPr lang="zh-CN" altLang="en-US" b="1" dirty="0" smtClean="0"/>
              <a:t>项目组织与项目团队</a:t>
            </a:r>
            <a:r>
              <a:rPr lang="zh-CN" altLang="en-US" dirty="0" smtClean="0"/>
              <a:t> </a:t>
            </a:r>
          </a:p>
        </p:txBody>
      </p:sp>
      <p:sp>
        <p:nvSpPr>
          <p:cNvPr id="3075" name="Rectangle 3"/>
          <p:cNvSpPr>
            <a:spLocks noGrp="1" noChangeArrowheads="1"/>
          </p:cNvSpPr>
          <p:nvPr>
            <p:ph type="body" idx="1"/>
          </p:nvPr>
        </p:nvSpPr>
        <p:spPr>
          <a:xfrm>
            <a:off x="534194" y="2132012"/>
            <a:ext cx="8231029" cy="2696123"/>
          </a:xfrm>
        </p:spPr>
        <p:txBody>
          <a:bodyPr/>
          <a:lstStyle/>
          <a:p>
            <a:pPr lvl="1" eaLnBrk="1" hangingPunct="1">
              <a:lnSpc>
                <a:spcPct val="150000"/>
              </a:lnSpc>
              <a:buClr>
                <a:schemeClr val="tx1"/>
              </a:buClr>
              <a:buFont typeface="Wingdings" panose="05000000000000000000" pitchFamily="2" charset="2"/>
              <a:buChar char="u"/>
            </a:pPr>
            <a:r>
              <a:rPr lang="zh-CN" altLang="en-US" sz="2400" b="1" dirty="0" smtClean="0">
                <a:solidFill>
                  <a:srgbClr val="FF0000"/>
                </a:solidFill>
              </a:rPr>
              <a:t>项目组织</a:t>
            </a:r>
            <a:endParaRPr lang="en-US" altLang="zh-CN" sz="2400" b="1" dirty="0" smtClean="0">
              <a:solidFill>
                <a:srgbClr val="FF0000"/>
              </a:solidFill>
            </a:endParaRPr>
          </a:p>
          <a:p>
            <a:pPr lvl="1" eaLnBrk="1" hangingPunct="1">
              <a:lnSpc>
                <a:spcPct val="150000"/>
              </a:lnSpc>
              <a:buClr>
                <a:schemeClr val="tx1"/>
              </a:buClr>
              <a:buFont typeface="Wingdings" panose="05000000000000000000" pitchFamily="2" charset="2"/>
              <a:buChar char="u"/>
            </a:pPr>
            <a:r>
              <a:rPr lang="zh-CN" altLang="en-US" sz="2400" b="1" dirty="0" smtClean="0">
                <a:solidFill>
                  <a:schemeClr val="tx1"/>
                </a:solidFill>
              </a:rPr>
              <a:t>项目团队</a:t>
            </a:r>
            <a:endParaRPr lang="en-US" altLang="zh-CN" sz="2400" b="1" dirty="0" smtClean="0">
              <a:solidFill>
                <a:schemeClr val="tx1"/>
              </a:solidFill>
            </a:endParaRPr>
          </a:p>
          <a:p>
            <a:pPr lvl="1" eaLnBrk="1" hangingPunct="1">
              <a:lnSpc>
                <a:spcPct val="150000"/>
              </a:lnSpc>
              <a:buClr>
                <a:schemeClr val="tx1"/>
              </a:buClr>
              <a:buFont typeface="Wingdings" panose="05000000000000000000" pitchFamily="2" charset="2"/>
              <a:buChar char="u"/>
            </a:pPr>
            <a:r>
              <a:rPr lang="zh-CN" altLang="en-US" sz="2400" dirty="0">
                <a:solidFill>
                  <a:srgbClr val="FF0000"/>
                </a:solidFill>
              </a:rPr>
              <a:t>项</a:t>
            </a:r>
            <a:r>
              <a:rPr lang="zh-CN" altLang="en-US" sz="2400" dirty="0" smtClean="0">
                <a:solidFill>
                  <a:srgbClr val="FF0000"/>
                </a:solidFill>
              </a:rPr>
              <a:t>目经理</a:t>
            </a:r>
            <a:endParaRPr lang="en-US" altLang="zh-CN" sz="2400" b="1" dirty="0" smtClean="0">
              <a:solidFill>
                <a:srgbClr val="FF0000"/>
              </a:solidFill>
            </a:endParaRPr>
          </a:p>
          <a:p>
            <a:pPr marL="457200" lvl="1" indent="0" eaLnBrk="1" hangingPunct="1">
              <a:lnSpc>
                <a:spcPct val="150000"/>
              </a:lnSpc>
              <a:buClr>
                <a:schemeClr val="tx1"/>
              </a:buClr>
              <a:buNone/>
            </a:pPr>
            <a:endParaRPr lang="zh-CN" altLang="en-US" sz="2400" b="1"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10395" y="1704186"/>
            <a:ext cx="8009642" cy="2696123"/>
          </a:xfrm>
        </p:spPr>
        <p:txBody>
          <a:bodyPr/>
          <a:lstStyle/>
          <a:p>
            <a:pPr eaLnBrk="1" hangingPunct="1">
              <a:lnSpc>
                <a:spcPct val="90000"/>
              </a:lnSpc>
              <a:buClr>
                <a:schemeClr val="tx1"/>
              </a:buClr>
              <a:buFont typeface="Wingdings" panose="05000000000000000000" pitchFamily="2" charset="2"/>
              <a:buChar char="n"/>
            </a:pPr>
            <a:r>
              <a:rPr lang="zh-CN" altLang="en-US" sz="2400" kern="100" dirty="0">
                <a:solidFill>
                  <a:srgbClr val="000000"/>
                </a:solidFill>
                <a:latin typeface="楷体" pitchFamily="49" charset="-122"/>
                <a:ea typeface="楷体" pitchFamily="49" charset="-122"/>
                <a:cs typeface="Times New Roman" panose="02020603050405020304"/>
              </a:rPr>
              <a:t>强矩阵式组织：项目经理的权力 </a:t>
            </a:r>
            <a:r>
              <a:rPr lang="en-US" altLang="zh-CN" sz="2400" kern="100" dirty="0" smtClean="0">
                <a:solidFill>
                  <a:srgbClr val="000000"/>
                </a:solidFill>
                <a:latin typeface="楷体" pitchFamily="49" charset="-122"/>
                <a:ea typeface="楷体" pitchFamily="49" charset="-122"/>
                <a:cs typeface="Times New Roman" panose="02020603050405020304"/>
              </a:rPr>
              <a:t>&gt; </a:t>
            </a:r>
            <a:r>
              <a:rPr lang="zh-CN" altLang="en-US" sz="2400" kern="100" dirty="0" smtClean="0">
                <a:solidFill>
                  <a:srgbClr val="000000"/>
                </a:solidFill>
                <a:latin typeface="楷体" pitchFamily="49" charset="-122"/>
                <a:ea typeface="楷体" pitchFamily="49" charset="-122"/>
                <a:cs typeface="Times New Roman" panose="02020603050405020304"/>
              </a:rPr>
              <a:t>职</a:t>
            </a:r>
            <a:r>
              <a:rPr lang="zh-CN" altLang="en-US" sz="2400" kern="100" dirty="0">
                <a:solidFill>
                  <a:srgbClr val="000000"/>
                </a:solidFill>
                <a:latin typeface="楷体" pitchFamily="49" charset="-122"/>
                <a:ea typeface="楷体" pitchFamily="49" charset="-122"/>
                <a:cs typeface="Times New Roman" panose="02020603050405020304"/>
              </a:rPr>
              <a:t>能经理的权</a:t>
            </a:r>
            <a:r>
              <a:rPr lang="zh-CN" altLang="en-US" sz="2400" kern="100" dirty="0" smtClean="0">
                <a:solidFill>
                  <a:srgbClr val="000000"/>
                </a:solidFill>
                <a:latin typeface="楷体" pitchFamily="49" charset="-122"/>
                <a:ea typeface="楷体" pitchFamily="49" charset="-122"/>
                <a:cs typeface="Times New Roman" panose="02020603050405020304"/>
              </a:rPr>
              <a:t>力</a:t>
            </a:r>
            <a:endParaRPr lang="en-US" altLang="zh-CN" sz="2400" kern="100" dirty="0" smtClean="0">
              <a:solidFill>
                <a:srgbClr val="000000"/>
              </a:solidFill>
              <a:latin typeface="楷体" pitchFamily="49" charset="-122"/>
              <a:ea typeface="楷体" pitchFamily="49" charset="-122"/>
              <a:cs typeface="Times New Roman" panose="02020603050405020304"/>
            </a:endParaRPr>
          </a:p>
          <a:p>
            <a:pPr eaLnBrk="1" hangingPunct="1">
              <a:lnSpc>
                <a:spcPct val="90000"/>
              </a:lnSpc>
              <a:buClr>
                <a:schemeClr val="tx1"/>
              </a:buClr>
              <a:buFont typeface="Wingdings" panose="05000000000000000000" pitchFamily="2" charset="2"/>
              <a:buChar char="n"/>
            </a:pPr>
            <a:r>
              <a:rPr lang="zh-CN" altLang="en-US" sz="2400" kern="100" dirty="0" smtClean="0">
                <a:solidFill>
                  <a:srgbClr val="000000"/>
                </a:solidFill>
                <a:latin typeface="楷体" pitchFamily="49" charset="-122"/>
                <a:ea typeface="楷体" pitchFamily="49" charset="-122"/>
                <a:cs typeface="Times New Roman" panose="02020603050405020304"/>
              </a:rPr>
              <a:t>平</a:t>
            </a:r>
            <a:r>
              <a:rPr lang="zh-CN" altLang="en-US" sz="2400" kern="100" dirty="0">
                <a:solidFill>
                  <a:srgbClr val="000000"/>
                </a:solidFill>
                <a:latin typeface="楷体" pitchFamily="49" charset="-122"/>
                <a:ea typeface="楷体" pitchFamily="49" charset="-122"/>
                <a:cs typeface="Times New Roman" panose="02020603050405020304"/>
              </a:rPr>
              <a:t>衡矩阵式组织：项目经理的权力≈职能经理的权</a:t>
            </a:r>
            <a:r>
              <a:rPr lang="zh-CN" altLang="en-US" sz="2400" kern="100" dirty="0" smtClean="0">
                <a:solidFill>
                  <a:srgbClr val="000000"/>
                </a:solidFill>
                <a:latin typeface="楷体" pitchFamily="49" charset="-122"/>
                <a:ea typeface="楷体" pitchFamily="49" charset="-122"/>
                <a:cs typeface="Times New Roman" panose="02020603050405020304"/>
              </a:rPr>
              <a:t>力</a:t>
            </a:r>
            <a:endParaRPr lang="en-US" altLang="zh-CN" sz="2400" kern="100" dirty="0" smtClean="0">
              <a:solidFill>
                <a:srgbClr val="000000"/>
              </a:solidFill>
              <a:latin typeface="楷体" pitchFamily="49" charset="-122"/>
              <a:ea typeface="楷体" pitchFamily="49" charset="-122"/>
              <a:cs typeface="Times New Roman" panose="02020603050405020304"/>
            </a:endParaRPr>
          </a:p>
          <a:p>
            <a:pPr eaLnBrk="1" hangingPunct="1">
              <a:lnSpc>
                <a:spcPct val="90000"/>
              </a:lnSpc>
              <a:buClr>
                <a:schemeClr val="tx1"/>
              </a:buClr>
              <a:buFont typeface="Wingdings" panose="05000000000000000000" pitchFamily="2" charset="2"/>
              <a:buChar char="n"/>
            </a:pPr>
            <a:r>
              <a:rPr lang="zh-CN" altLang="en-US" sz="2400" kern="100" dirty="0" smtClean="0">
                <a:solidFill>
                  <a:srgbClr val="000000"/>
                </a:solidFill>
                <a:latin typeface="楷体" pitchFamily="49" charset="-122"/>
                <a:ea typeface="楷体" pitchFamily="49" charset="-122"/>
                <a:cs typeface="Times New Roman" panose="02020603050405020304"/>
              </a:rPr>
              <a:t>弱</a:t>
            </a:r>
            <a:r>
              <a:rPr lang="zh-CN" altLang="en-US" sz="2400" kern="100" dirty="0">
                <a:solidFill>
                  <a:srgbClr val="000000"/>
                </a:solidFill>
                <a:latin typeface="楷体" pitchFamily="49" charset="-122"/>
                <a:ea typeface="楷体" pitchFamily="49" charset="-122"/>
                <a:cs typeface="Times New Roman" panose="02020603050405020304"/>
              </a:rPr>
              <a:t>矩阵式组织：项目经理的权力 </a:t>
            </a:r>
            <a:r>
              <a:rPr lang="en-US" altLang="zh-CN" sz="2400" kern="100" dirty="0" smtClean="0">
                <a:solidFill>
                  <a:srgbClr val="000000"/>
                </a:solidFill>
                <a:latin typeface="楷体" pitchFamily="49" charset="-122"/>
                <a:ea typeface="楷体" pitchFamily="49" charset="-122"/>
                <a:cs typeface="Times New Roman" panose="02020603050405020304"/>
              </a:rPr>
              <a:t>&lt; </a:t>
            </a:r>
            <a:r>
              <a:rPr lang="zh-CN" altLang="en-US" sz="2400" kern="100" dirty="0" smtClean="0">
                <a:solidFill>
                  <a:srgbClr val="000000"/>
                </a:solidFill>
                <a:latin typeface="楷体" pitchFamily="49" charset="-122"/>
                <a:ea typeface="楷体" pitchFamily="49" charset="-122"/>
                <a:cs typeface="Times New Roman" panose="02020603050405020304"/>
              </a:rPr>
              <a:t>职</a:t>
            </a:r>
            <a:r>
              <a:rPr lang="zh-CN" altLang="en-US" sz="2400" kern="100" dirty="0">
                <a:solidFill>
                  <a:srgbClr val="000000"/>
                </a:solidFill>
                <a:latin typeface="楷体" pitchFamily="49" charset="-122"/>
                <a:ea typeface="楷体" pitchFamily="49" charset="-122"/>
                <a:cs typeface="Times New Roman" panose="02020603050405020304"/>
              </a:rPr>
              <a:t>能经理的权</a:t>
            </a:r>
            <a:r>
              <a:rPr lang="zh-CN" altLang="en-US" sz="2400" kern="100" dirty="0" smtClean="0">
                <a:solidFill>
                  <a:srgbClr val="000000"/>
                </a:solidFill>
                <a:latin typeface="楷体" pitchFamily="49" charset="-122"/>
                <a:ea typeface="楷体" pitchFamily="49" charset="-122"/>
                <a:cs typeface="Times New Roman" panose="02020603050405020304"/>
              </a:rPr>
              <a:t>力</a:t>
            </a:r>
            <a:endParaRPr lang="en-US" altLang="zh-CN" sz="2400" kern="100" dirty="0" smtClean="0">
              <a:solidFill>
                <a:srgbClr val="000000"/>
              </a:solidFill>
              <a:latin typeface="楷体" pitchFamily="49" charset="-122"/>
              <a:ea typeface="楷体" pitchFamily="49" charset="-122"/>
              <a:cs typeface="Times New Roman" panose="02020603050405020304"/>
            </a:endParaRPr>
          </a:p>
          <a:p>
            <a:pPr eaLnBrk="1" hangingPunct="1">
              <a:lnSpc>
                <a:spcPct val="90000"/>
              </a:lnSpc>
              <a:buClr>
                <a:schemeClr val="tx1"/>
              </a:buClr>
              <a:buFont typeface="Wingdings" panose="05000000000000000000" pitchFamily="2" charset="2"/>
              <a:buChar char="n"/>
            </a:pPr>
            <a:r>
              <a:rPr lang="zh-CN" altLang="en-US" sz="2400" kern="100" dirty="0" smtClean="0">
                <a:solidFill>
                  <a:srgbClr val="000000"/>
                </a:solidFill>
                <a:latin typeface="楷体" pitchFamily="49" charset="-122"/>
                <a:ea typeface="楷体" pitchFamily="49" charset="-122"/>
                <a:cs typeface="Times New Roman" panose="02020603050405020304"/>
              </a:rPr>
              <a:t>平</a:t>
            </a:r>
            <a:r>
              <a:rPr lang="zh-CN" altLang="en-US" sz="2400" kern="100" dirty="0">
                <a:solidFill>
                  <a:srgbClr val="000000"/>
                </a:solidFill>
                <a:latin typeface="楷体" pitchFamily="49" charset="-122"/>
                <a:ea typeface="楷体" pitchFamily="49" charset="-122"/>
                <a:cs typeface="Times New Roman" panose="02020603050405020304"/>
              </a:rPr>
              <a:t>衡矩阵式组织结构处于弱矩阵式组织结构和强矩阵式组织结构之间，弱矩阵式组织结构接近于职能型组织结构，强矩阵式组织结构接近于项目型组织结构</a:t>
            </a:r>
            <a:r>
              <a:rPr lang="zh-CN" altLang="en-US" sz="2800" dirty="0" smtClean="0"/>
              <a:t>。 </a:t>
            </a:r>
          </a:p>
        </p:txBody>
      </p:sp>
      <p:sp>
        <p:nvSpPr>
          <p:cNvPr id="4" name="标题 3"/>
          <p:cNvSpPr txBox="1">
            <a:spLocks noGrp="1"/>
          </p:cNvSpPr>
          <p:nvPr>
            <p:ph type="title"/>
          </p:nvPr>
        </p:nvSpPr>
        <p:spPr>
          <a:prstGeom prst="rect">
            <a:avLst/>
          </a:prstGeom>
          <a:noFill/>
        </p:spPr>
        <p:txBody>
          <a:bodyPr wrap="square" rtlCol="0">
            <a:spAutoFit/>
          </a:bodyPr>
          <a:lstStyle/>
          <a:p>
            <a:r>
              <a:rPr lang="zh-CN" altLang="en-US" sz="2400" b="1" dirty="0" smtClean="0">
                <a:solidFill>
                  <a:schemeClr val="bg1"/>
                </a:solidFill>
              </a:rPr>
              <a:t>矩阵型</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zh-CN" altLang="en-US" b="1" dirty="0" smtClean="0"/>
              <a:t>项目组织结构的选择</a:t>
            </a:r>
            <a:r>
              <a:rPr lang="zh-CN" altLang="en-US" dirty="0" smtClean="0"/>
              <a:t> </a:t>
            </a:r>
          </a:p>
        </p:txBody>
      </p:sp>
      <p:sp>
        <p:nvSpPr>
          <p:cNvPr id="21507" name="Rectangle 3"/>
          <p:cNvSpPr>
            <a:spLocks noGrp="1" noChangeArrowheads="1"/>
          </p:cNvSpPr>
          <p:nvPr>
            <p:ph type="body" idx="1"/>
          </p:nvPr>
        </p:nvSpPr>
        <p:spPr>
          <a:xfrm>
            <a:off x="457280" y="1599460"/>
            <a:ext cx="8001714" cy="1302088"/>
          </a:xfrm>
        </p:spPr>
        <p:txBody>
          <a:bodyPr/>
          <a:lstStyle/>
          <a:p>
            <a:pPr marL="0" indent="0" eaLnBrk="1" hangingPunct="1">
              <a:lnSpc>
                <a:spcPct val="114000"/>
              </a:lnSpc>
              <a:buNone/>
            </a:pPr>
            <a:r>
              <a:rPr lang="zh-CN" altLang="en-US" sz="2400" kern="100" dirty="0" smtClean="0">
                <a:solidFill>
                  <a:srgbClr val="000000"/>
                </a:solidFill>
                <a:latin typeface="楷体" pitchFamily="49" charset="-122"/>
                <a:ea typeface="楷体" pitchFamily="49" charset="-122"/>
                <a:cs typeface="Times New Roman" panose="02020603050405020304"/>
              </a:rPr>
              <a:t>    项</a:t>
            </a:r>
            <a:r>
              <a:rPr lang="zh-CN" altLang="en-US" sz="2400" kern="100" dirty="0">
                <a:solidFill>
                  <a:srgbClr val="000000"/>
                </a:solidFill>
                <a:latin typeface="楷体" pitchFamily="49" charset="-122"/>
                <a:ea typeface="楷体" pitchFamily="49" charset="-122"/>
                <a:cs typeface="Times New Roman" panose="02020603050405020304"/>
              </a:rPr>
              <a:t>目组织结构的选择应该运用权变管理的原理，充分考虑项目的具体情况、项目组织结构的优缺点、项目所处的环境和项目的目标等方面的因素。 </a:t>
            </a:r>
          </a:p>
        </p:txBody>
      </p:sp>
      <p:sp>
        <p:nvSpPr>
          <p:cNvPr id="21508" name="Rectangle 5"/>
          <p:cNvSpPr>
            <a:spLocks noChangeArrowheads="1"/>
          </p:cNvSpPr>
          <p:nvPr/>
        </p:nvSpPr>
        <p:spPr bwMode="auto">
          <a:xfrm>
            <a:off x="2778607" y="233413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zh-CN" altLang="en-US" b="1" dirty="0" smtClean="0"/>
              <a:t>项目组织结构的选择</a:t>
            </a:r>
            <a:r>
              <a:rPr lang="zh-CN" altLang="en-US" dirty="0" smtClean="0"/>
              <a:t> </a:t>
            </a:r>
          </a:p>
        </p:txBody>
      </p:sp>
      <p:sp>
        <p:nvSpPr>
          <p:cNvPr id="21508" name="Rectangle 5"/>
          <p:cNvSpPr>
            <a:spLocks noChangeArrowheads="1"/>
          </p:cNvSpPr>
          <p:nvPr/>
        </p:nvSpPr>
        <p:spPr bwMode="auto">
          <a:xfrm>
            <a:off x="2778607" y="233413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p>
        </p:txBody>
      </p:sp>
      <p:graphicFrame>
        <p:nvGraphicFramePr>
          <p:cNvPr id="96495" name="Group 239"/>
          <p:cNvGraphicFramePr>
            <a:graphicFrameLocks noGrp="1"/>
          </p:cNvGraphicFramePr>
          <p:nvPr/>
        </p:nvGraphicFramePr>
        <p:xfrm>
          <a:off x="229395" y="1217612"/>
          <a:ext cx="8686799" cy="5181603"/>
        </p:xfrm>
        <a:graphic>
          <a:graphicData uri="http://schemas.openxmlformats.org/drawingml/2006/table">
            <a:tbl>
              <a:tblPr/>
              <a:tblGrid>
                <a:gridCol w="3530390"/>
                <a:gridCol w="1716965"/>
                <a:gridCol w="1719722"/>
                <a:gridCol w="1719722"/>
              </a:tblGrid>
              <a:tr h="863175">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400" b="1" kern="100" dirty="0" smtClean="0">
                          <a:solidFill>
                            <a:srgbClr val="000000"/>
                          </a:solidFill>
                          <a:latin typeface="楷体" pitchFamily="49" charset="-122"/>
                          <a:ea typeface="楷体" pitchFamily="49" charset="-122"/>
                          <a:cs typeface="Times New Roman" panose="02020603050405020304"/>
                        </a:rPr>
                        <a:t>            </a:t>
                      </a:r>
                      <a:r>
                        <a:rPr lang="zh-CN" altLang="en-US" sz="2400" b="1" kern="100" dirty="0" smtClean="0">
                          <a:solidFill>
                            <a:srgbClr val="000000"/>
                          </a:solidFill>
                          <a:latin typeface="楷体" pitchFamily="49" charset="-122"/>
                          <a:ea typeface="楷体" pitchFamily="49" charset="-122"/>
                          <a:cs typeface="Times New Roman" panose="02020603050405020304"/>
                        </a:rPr>
                        <a:t>组织结构</a:t>
                      </a:r>
                    </a:p>
                    <a:p>
                      <a:pPr marL="0" marR="0" lvl="0" indent="0" algn="l" defTabSz="914400" rtl="0" eaLnBrk="0" fontAlgn="base" latinLnBrk="0" hangingPunct="0">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因 素                </a:t>
                      </a:r>
                    </a:p>
                  </a:txBody>
                  <a:tcPr marL="91456" marR="91456"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职能型</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项目型</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矩阵型</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21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项目风险程度</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小</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7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项目所用的技术</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标准</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创新性强</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复杂</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7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项目复杂程度</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小</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21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项目持续时间</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短</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长</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7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项目投资规模</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小</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7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客户的类型</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多</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单一</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21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对公司内部的依赖性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弱</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强</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0756">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对公司外部的依赖性</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强</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smtClean="0">
                          <a:solidFill>
                            <a:srgbClr val="000000"/>
                          </a:solidFill>
                          <a:latin typeface="楷体" pitchFamily="49" charset="-122"/>
                          <a:ea typeface="楷体" pitchFamily="49" charset="-122"/>
                          <a:cs typeface="Times New Roman" panose="02020603050405020304"/>
                        </a:rPr>
                        <a:t>弱</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2400" b="1" kern="100" dirty="0" smtClean="0">
                          <a:solidFill>
                            <a:srgbClr val="000000"/>
                          </a:solidFill>
                          <a:latin typeface="楷体" pitchFamily="49" charset="-122"/>
                          <a:ea typeface="楷体" pitchFamily="49" charset="-122"/>
                          <a:cs typeface="Times New Roman" panose="02020603050405020304"/>
                        </a:rPr>
                        <a:t>一般</a:t>
                      </a:r>
                    </a:p>
                  </a:txBody>
                  <a:tcPr marL="91456" marR="91456"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53195" y="1704186"/>
            <a:ext cx="8466842" cy="4022127"/>
          </a:xfrm>
        </p:spPr>
        <p:txBody>
          <a:bodyPr/>
          <a:lstStyle/>
          <a:p>
            <a:pPr eaLnBrk="1" hangingPunct="1">
              <a:lnSpc>
                <a:spcPct val="114000"/>
              </a:lnSpc>
              <a:spcBef>
                <a:spcPts val="0"/>
              </a:spcBef>
              <a:spcAft>
                <a:spcPts val="0"/>
              </a:spcAft>
              <a:buClr>
                <a:schemeClr val="tx1"/>
              </a:buClr>
              <a:buFont typeface="Wingdings" panose="05000000000000000000" pitchFamily="2" charset="2"/>
              <a:buChar char="n"/>
            </a:pPr>
            <a:r>
              <a:rPr lang="zh-CN" altLang="en-US" sz="2800" dirty="0" smtClean="0">
                <a:solidFill>
                  <a:schemeClr val="tx1"/>
                </a:solidFill>
                <a:latin typeface="楷体" pitchFamily="49" charset="-122"/>
                <a:ea typeface="楷体" pitchFamily="49" charset="-122"/>
              </a:rPr>
              <a:t>一般来说，职能型组织结构适用于</a:t>
            </a:r>
            <a:r>
              <a:rPr lang="zh-CN" altLang="en-US" sz="2800" dirty="0" smtClean="0">
                <a:solidFill>
                  <a:srgbClr val="FF3300"/>
                </a:solidFill>
                <a:latin typeface="楷体" pitchFamily="49" charset="-122"/>
                <a:ea typeface="楷体" pitchFamily="49" charset="-122"/>
              </a:rPr>
              <a:t>不确定性程度较低</a:t>
            </a:r>
            <a:r>
              <a:rPr lang="zh-CN" altLang="en-US" sz="2800" dirty="0" smtClean="0">
                <a:solidFill>
                  <a:schemeClr val="tx1"/>
                </a:solidFill>
                <a:latin typeface="楷体" pitchFamily="49" charset="-122"/>
                <a:ea typeface="楷体" pitchFamily="49" charset="-122"/>
              </a:rPr>
              <a:t>、所用技术标准规范、持续时间较短的小型项目，而不适用于环境变化较大、技术创新性很强的大型项目。 </a:t>
            </a:r>
            <a:endParaRPr lang="en-US" altLang="zh-CN" sz="2800" dirty="0" smtClean="0">
              <a:solidFill>
                <a:schemeClr val="tx1"/>
              </a:solidFill>
              <a:latin typeface="楷体" pitchFamily="49" charset="-122"/>
              <a:ea typeface="楷体" pitchFamily="49" charset="-122"/>
            </a:endParaRPr>
          </a:p>
          <a:p>
            <a:pPr eaLnBrk="1" hangingPunct="1">
              <a:lnSpc>
                <a:spcPct val="114000"/>
              </a:lnSpc>
              <a:spcBef>
                <a:spcPts val="0"/>
              </a:spcBef>
              <a:spcAft>
                <a:spcPts val="0"/>
              </a:spcAft>
              <a:buClr>
                <a:schemeClr val="tx1"/>
              </a:buClr>
              <a:buFont typeface="Wingdings" panose="05000000000000000000" pitchFamily="2" charset="2"/>
              <a:buChar char="n"/>
            </a:pPr>
            <a:r>
              <a:rPr lang="zh-CN" altLang="en-US" sz="2800" dirty="0" smtClean="0">
                <a:solidFill>
                  <a:schemeClr val="tx1"/>
                </a:solidFill>
                <a:latin typeface="楷体" pitchFamily="49" charset="-122"/>
                <a:ea typeface="楷体" pitchFamily="49" charset="-122"/>
              </a:rPr>
              <a:t>项目型组织结构适用于</a:t>
            </a:r>
            <a:r>
              <a:rPr lang="zh-CN" altLang="en-US" sz="2800" dirty="0" smtClean="0">
                <a:solidFill>
                  <a:srgbClr val="FF3300"/>
                </a:solidFill>
                <a:latin typeface="楷体" pitchFamily="49" charset="-122"/>
                <a:ea typeface="楷体" pitchFamily="49" charset="-122"/>
              </a:rPr>
              <a:t>环境的快速变化</a:t>
            </a:r>
            <a:r>
              <a:rPr lang="zh-CN" altLang="en-US" sz="2800" dirty="0" smtClean="0">
                <a:solidFill>
                  <a:schemeClr val="tx1"/>
                </a:solidFill>
                <a:latin typeface="楷体" pitchFamily="49" charset="-122"/>
                <a:ea typeface="楷体" pitchFamily="49" charset="-122"/>
              </a:rPr>
              <a:t>的项目</a:t>
            </a:r>
            <a:endParaRPr lang="en-US" altLang="zh-CN" sz="2800" dirty="0" smtClean="0">
              <a:solidFill>
                <a:schemeClr val="tx1"/>
              </a:solidFill>
              <a:latin typeface="楷体" pitchFamily="49" charset="-122"/>
              <a:ea typeface="楷体" pitchFamily="49" charset="-122"/>
            </a:endParaRPr>
          </a:p>
          <a:p>
            <a:pPr eaLnBrk="1" hangingPunct="1">
              <a:lnSpc>
                <a:spcPct val="114000"/>
              </a:lnSpc>
              <a:spcBef>
                <a:spcPts val="0"/>
              </a:spcBef>
              <a:spcAft>
                <a:spcPts val="0"/>
              </a:spcAft>
              <a:buClr>
                <a:schemeClr val="tx1"/>
              </a:buClr>
              <a:buFont typeface="Wingdings" panose="05000000000000000000" pitchFamily="2" charset="2"/>
              <a:buChar char="n"/>
            </a:pPr>
            <a:r>
              <a:rPr lang="zh-CN" altLang="en-US" sz="2800" dirty="0" smtClean="0">
                <a:solidFill>
                  <a:schemeClr val="tx1"/>
                </a:solidFill>
                <a:latin typeface="楷体" pitchFamily="49" charset="-122"/>
                <a:ea typeface="楷体" pitchFamily="49" charset="-122"/>
              </a:rPr>
              <a:t>矩阵型组织结构融合了上述两种组织结构的优点，在充分利用公司的资源上具有更大的优越性，</a:t>
            </a:r>
            <a:r>
              <a:rPr lang="zh-CN" altLang="en-US" sz="2800" dirty="0" smtClean="0">
                <a:solidFill>
                  <a:srgbClr val="FF3300"/>
                </a:solidFill>
                <a:latin typeface="楷体" pitchFamily="49" charset="-122"/>
                <a:ea typeface="楷体" pitchFamily="49" charset="-122"/>
              </a:rPr>
              <a:t>适用于技术复杂、风险程度较大的大型项目</a:t>
            </a:r>
            <a:r>
              <a:rPr lang="zh-CN" altLang="en-US" sz="2800" dirty="0" smtClean="0">
                <a:solidFill>
                  <a:schemeClr val="tx1"/>
                </a:solidFill>
                <a:latin typeface="楷体" pitchFamily="49" charset="-122"/>
                <a:ea typeface="楷体" pitchFamily="49" charset="-122"/>
              </a:rPr>
              <a:t>。</a:t>
            </a:r>
            <a:r>
              <a:rPr lang="zh-CN" altLang="en-US" sz="2800" dirty="0" smtClean="0">
                <a:latin typeface="楷体" pitchFamily="49" charset="-122"/>
                <a:ea typeface="楷体" pitchFamily="49" charset="-122"/>
              </a:rPr>
              <a:t> </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项目组织结构的选择</a:t>
            </a:r>
            <a:r>
              <a:rPr lang="zh-CN" altLang="en-US"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ltLang="zh-CN" dirty="0" smtClean="0"/>
              <a:t>2.2 </a:t>
            </a:r>
            <a:r>
              <a:rPr lang="zh-CN" altLang="en-US" dirty="0" smtClean="0"/>
              <a:t>项目团队 </a:t>
            </a:r>
          </a:p>
        </p:txBody>
      </p:sp>
      <p:sp>
        <p:nvSpPr>
          <p:cNvPr id="23555" name="Rectangle 3"/>
          <p:cNvSpPr>
            <a:spLocks noGrp="1" noChangeArrowheads="1"/>
          </p:cNvSpPr>
          <p:nvPr>
            <p:ph type="body" idx="1"/>
          </p:nvPr>
        </p:nvSpPr>
        <p:spPr>
          <a:xfrm>
            <a:off x="457994" y="1065212"/>
            <a:ext cx="8305800" cy="5512215"/>
          </a:xfrm>
        </p:spPr>
        <p:txBody>
          <a:bodyPr/>
          <a:lstStyle/>
          <a:p>
            <a:pPr eaLnBrk="1" hangingPunct="1">
              <a:lnSpc>
                <a:spcPct val="114000"/>
              </a:lnSpc>
              <a:spcBef>
                <a:spcPts val="0"/>
              </a:spcBef>
              <a:spcAft>
                <a:spcPts val="0"/>
              </a:spcAft>
              <a:buClr>
                <a:schemeClr val="tx1"/>
              </a:buClr>
              <a:buFont typeface="Wingdings" panose="05000000000000000000" pitchFamily="2" charset="2"/>
              <a:buChar char="l"/>
            </a:pPr>
            <a:r>
              <a:rPr lang="zh-CN" altLang="en-US" sz="2400" kern="1200" dirty="0">
                <a:solidFill>
                  <a:schemeClr val="tx1"/>
                </a:solidFill>
                <a:latin typeface="楷体" pitchFamily="49" charset="-122"/>
                <a:ea typeface="楷体" pitchFamily="49" charset="-122"/>
              </a:rPr>
              <a:t>项目团队是指为实现项目的目标由共同合作的若干成员组成的正式组织</a:t>
            </a:r>
            <a:r>
              <a:rPr lang="zh-CN" altLang="en-US" sz="2400" kern="1200" dirty="0" smtClean="0">
                <a:solidFill>
                  <a:schemeClr val="tx1"/>
                </a:solidFill>
                <a:latin typeface="楷体" pitchFamily="49" charset="-122"/>
                <a:ea typeface="楷体" pitchFamily="49" charset="-122"/>
              </a:rPr>
              <a:t>。</a:t>
            </a:r>
            <a:endParaRPr lang="en-US" altLang="zh-CN" sz="2400" kern="1200" dirty="0" smtClean="0">
              <a:solidFill>
                <a:schemeClr val="tx1"/>
              </a:solidFill>
              <a:latin typeface="楷体" pitchFamily="49" charset="-122"/>
              <a:ea typeface="楷体" pitchFamily="49" charset="-122"/>
            </a:endParaRPr>
          </a:p>
          <a:p>
            <a:pPr eaLnBrk="1" hangingPunct="1">
              <a:lnSpc>
                <a:spcPct val="114000"/>
              </a:lnSpc>
              <a:spcBef>
                <a:spcPts val="0"/>
              </a:spcBef>
              <a:spcAft>
                <a:spcPts val="0"/>
              </a:spcAft>
              <a:buClr>
                <a:schemeClr val="tx1"/>
              </a:buClr>
              <a:buFont typeface="Wingdings" panose="05000000000000000000" pitchFamily="2" charset="2"/>
              <a:buChar char="l"/>
            </a:pPr>
            <a:r>
              <a:rPr lang="zh-CN" altLang="en-US" sz="2400" kern="1200" dirty="0" smtClean="0">
                <a:solidFill>
                  <a:schemeClr val="tx1"/>
                </a:solidFill>
                <a:latin typeface="楷体" pitchFamily="49" charset="-122"/>
                <a:ea typeface="楷体" pitchFamily="49" charset="-122"/>
              </a:rPr>
              <a:t>项</a:t>
            </a:r>
            <a:r>
              <a:rPr lang="zh-CN" altLang="en-US" sz="2400" kern="1200" dirty="0">
                <a:solidFill>
                  <a:schemeClr val="tx1"/>
                </a:solidFill>
                <a:latin typeface="楷体" pitchFamily="49" charset="-122"/>
                <a:ea typeface="楷体" pitchFamily="49" charset="-122"/>
              </a:rPr>
              <a:t>目团队的特征 </a:t>
            </a:r>
          </a:p>
          <a:p>
            <a:pPr marL="0" indent="0" eaLnBrk="1" hangingPunct="1">
              <a:lnSpc>
                <a:spcPct val="114000"/>
              </a:lnSpc>
              <a:spcBef>
                <a:spcPts val="0"/>
              </a:spcBef>
              <a:spcAft>
                <a:spcPts val="0"/>
              </a:spcAft>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1</a:t>
            </a:r>
            <a:r>
              <a:rPr lang="zh-CN" altLang="en-US" sz="2400" kern="1200" dirty="0">
                <a:solidFill>
                  <a:schemeClr val="tx1"/>
                </a:solidFill>
                <a:latin typeface="楷体" pitchFamily="49" charset="-122"/>
                <a:ea typeface="楷体" pitchFamily="49" charset="-122"/>
              </a:rPr>
              <a:t>）项目团队具有一定的目的。项目团队的任务是完成项目的任务，实现项目的目标。项目团队在组建的同时，就被赋予了明确的目标，正是这一共同的目标，将所有成员凝聚在一起，形成了一个团队。</a:t>
            </a:r>
          </a:p>
          <a:p>
            <a:pPr marL="0" indent="0" eaLnBrk="1" hangingPunct="1">
              <a:lnSpc>
                <a:spcPct val="114000"/>
              </a:lnSpc>
              <a:spcBef>
                <a:spcPts val="0"/>
              </a:spcBef>
              <a:spcAft>
                <a:spcPts val="0"/>
              </a:spcAft>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2</a:t>
            </a:r>
            <a:r>
              <a:rPr lang="zh-CN" altLang="en-US" sz="2400" kern="1200" dirty="0">
                <a:solidFill>
                  <a:schemeClr val="tx1"/>
                </a:solidFill>
                <a:latin typeface="楷体" pitchFamily="49" charset="-122"/>
                <a:ea typeface="楷体" pitchFamily="49" charset="-122"/>
              </a:rPr>
              <a:t>）项目团队是临时组织。项目团队是基于完成项目任务和项目目标的目的而组建的，一旦项目任务完成，团队的使命也将告终，项目团队即可解散。</a:t>
            </a:r>
          </a:p>
          <a:p>
            <a:pPr marL="0" indent="0" eaLnBrk="1" hangingPunct="1">
              <a:lnSpc>
                <a:spcPct val="114000"/>
              </a:lnSpc>
              <a:spcBef>
                <a:spcPts val="0"/>
              </a:spcBef>
              <a:spcAft>
                <a:spcPts val="0"/>
              </a:spcAft>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3</a:t>
            </a:r>
            <a:r>
              <a:rPr lang="zh-CN" altLang="en-US" sz="2400" kern="1200" dirty="0">
                <a:solidFill>
                  <a:schemeClr val="tx1"/>
                </a:solidFill>
                <a:latin typeface="楷体" pitchFamily="49" charset="-122"/>
                <a:ea typeface="楷体" pitchFamily="49" charset="-122"/>
              </a:rPr>
              <a:t>）项目经理是项目团队的领导。在一个项目团队中，项目经理是最高的决策者和管理者。一般来说，项目的成败与项目经理的能力有着密切的关系。</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994" y="1446212"/>
            <a:ext cx="8231029" cy="4635115"/>
          </a:xfrm>
        </p:spPr>
        <p:txBody>
          <a:bodyPr/>
          <a:lstStyle/>
          <a:p>
            <a:pPr marL="0" indent="0" eaLnBrk="1" hangingPunct="1">
              <a:lnSpc>
                <a:spcPct val="90000"/>
              </a:lnSpc>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4</a:t>
            </a:r>
            <a:r>
              <a:rPr lang="zh-CN" altLang="en-US" sz="2400" kern="1200" dirty="0">
                <a:solidFill>
                  <a:schemeClr val="tx1"/>
                </a:solidFill>
                <a:latin typeface="楷体" pitchFamily="49" charset="-122"/>
                <a:ea typeface="楷体" pitchFamily="49" charset="-122"/>
              </a:rPr>
              <a:t>）项目团队强调合作精神。项目团队是一个整体，它按照团队作业的模式来实施项目，这就要求成员具有高度的合作精神，相互信任，相互协调。缺少团队精神会导致工作效率的低下，因此团队合作精神是项目成功的有力保障。</a:t>
            </a:r>
          </a:p>
          <a:p>
            <a:pPr marL="0" indent="0" eaLnBrk="1" hangingPunct="1">
              <a:lnSpc>
                <a:spcPct val="90000"/>
              </a:lnSpc>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5</a:t>
            </a:r>
            <a:r>
              <a:rPr lang="zh-CN" altLang="en-US" sz="2400" kern="1200" dirty="0">
                <a:solidFill>
                  <a:schemeClr val="tx1"/>
                </a:solidFill>
                <a:latin typeface="楷体" pitchFamily="49" charset="-122"/>
                <a:ea typeface="楷体" pitchFamily="49" charset="-122"/>
              </a:rPr>
              <a:t>）项目团队成员的增减具有灵活性。项目团队在组建的初期，其成员可能较少，随着项目进展的需要，项目团队会逐渐扩大，而且团队成员的人选也会随着项目的发展而进行相应的调整。</a:t>
            </a:r>
          </a:p>
          <a:p>
            <a:pPr marL="0" indent="0" eaLnBrk="1" hangingPunct="1">
              <a:lnSpc>
                <a:spcPct val="90000"/>
              </a:lnSpc>
              <a:buNone/>
            </a:pPr>
            <a:r>
              <a:rPr lang="zh-CN" altLang="en-US" sz="2400" kern="1200" dirty="0">
                <a:solidFill>
                  <a:schemeClr val="tx1"/>
                </a:solidFill>
                <a:latin typeface="楷体" pitchFamily="49" charset="-122"/>
                <a:ea typeface="楷体" pitchFamily="49" charset="-122"/>
              </a:rPr>
              <a:t>（</a:t>
            </a:r>
            <a:r>
              <a:rPr lang="en-US" altLang="zh-CN" sz="2400" kern="1200" dirty="0">
                <a:solidFill>
                  <a:schemeClr val="tx1"/>
                </a:solidFill>
                <a:latin typeface="楷体" pitchFamily="49" charset="-122"/>
                <a:ea typeface="楷体" pitchFamily="49" charset="-122"/>
              </a:rPr>
              <a:t>6</a:t>
            </a:r>
            <a:r>
              <a:rPr lang="zh-CN" altLang="en-US" sz="2400" kern="1200" dirty="0">
                <a:solidFill>
                  <a:schemeClr val="tx1"/>
                </a:solidFill>
                <a:latin typeface="楷体" pitchFamily="49" charset="-122"/>
                <a:ea typeface="楷体" pitchFamily="49" charset="-122"/>
              </a:rPr>
              <a:t>）项目团队建设是项目成功的组织保障。项目团队建设包括对项目团队成员进行技能培训、人员的绩效考核以及人员激励等，这些都是项目成功的可靠保证。</a:t>
            </a:r>
          </a:p>
          <a:p>
            <a:pPr eaLnBrk="1" hangingPunct="1">
              <a:lnSpc>
                <a:spcPct val="90000"/>
              </a:lnSpc>
            </a:pPr>
            <a:endParaRPr lang="en-US" altLang="zh-CN" sz="2400" dirty="0" smtClean="0"/>
          </a:p>
        </p:txBody>
      </p:sp>
      <p:sp>
        <p:nvSpPr>
          <p:cNvPr id="4" name="Rectangle 2"/>
          <p:cNvSpPr>
            <a:spLocks noGrp="1" noChangeArrowheads="1"/>
          </p:cNvSpPr>
          <p:nvPr>
            <p:ph type="title"/>
          </p:nvPr>
        </p:nvSpPr>
        <p:spPr/>
        <p:txBody>
          <a:bodyPr/>
          <a:lstStyle/>
          <a:p>
            <a:pPr eaLnBrk="1" hangingPunct="1">
              <a:defRPr/>
            </a:pPr>
            <a:r>
              <a:rPr lang="en-US" altLang="zh-CN" dirty="0" smtClean="0"/>
              <a:t>2.2 </a:t>
            </a:r>
            <a:r>
              <a:rPr lang="zh-CN" altLang="en-US" dirty="0" smtClean="0"/>
              <a:t>项目团队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34194" y="303212"/>
            <a:ext cx="8245320" cy="1125017"/>
          </a:xfrm>
        </p:spPr>
        <p:txBody>
          <a:bodyPr/>
          <a:lstStyle/>
          <a:p>
            <a:pPr eaLnBrk="1" hangingPunct="1">
              <a:defRPr/>
            </a:pPr>
            <a:r>
              <a:rPr lang="zh-CN" altLang="en-US" b="1" dirty="0" smtClean="0"/>
              <a:t>项目团队的发展阶段</a:t>
            </a:r>
            <a:r>
              <a:rPr lang="zh-CN" altLang="en-US" dirty="0" smtClean="0"/>
              <a:t> </a:t>
            </a:r>
          </a:p>
        </p:txBody>
      </p:sp>
      <p:sp>
        <p:nvSpPr>
          <p:cNvPr id="25603" name="Rectangle 3"/>
          <p:cNvSpPr>
            <a:spLocks noGrp="1" noChangeArrowheads="1"/>
          </p:cNvSpPr>
          <p:nvPr>
            <p:ph type="body" idx="1"/>
          </p:nvPr>
        </p:nvSpPr>
        <p:spPr>
          <a:xfrm>
            <a:off x="305594" y="1293812"/>
            <a:ext cx="8231029" cy="5133713"/>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itchFamily="49" charset="-122"/>
                <a:ea typeface="楷体" pitchFamily="49" charset="-122"/>
              </a:rPr>
              <a:t>这个过程包括如下五个阶段：形成阶段、磨合阶段、规范阶段、表现阶段和解散阶段。 </a:t>
            </a:r>
            <a:endParaRPr lang="en-US" altLang="zh-CN" sz="2400" dirty="0" smtClean="0">
              <a:solidFill>
                <a:schemeClr val="tx1"/>
              </a:solidFill>
              <a:latin typeface="楷体" pitchFamily="49" charset="-122"/>
              <a:ea typeface="楷体"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b="1" dirty="0" smtClean="0">
                <a:solidFill>
                  <a:schemeClr val="tx1"/>
                </a:solidFill>
                <a:latin typeface="楷体" pitchFamily="49" charset="-122"/>
                <a:ea typeface="楷体" pitchFamily="49" charset="-122"/>
              </a:rPr>
              <a:t>形成阶段</a:t>
            </a:r>
            <a:r>
              <a:rPr lang="zh-CN" altLang="en-US" sz="2400" dirty="0" smtClean="0">
                <a:solidFill>
                  <a:schemeClr val="tx1"/>
                </a:solidFill>
                <a:latin typeface="楷体" pitchFamily="49" charset="-122"/>
                <a:ea typeface="楷体" pitchFamily="49" charset="-122"/>
              </a:rPr>
              <a:t>是项目团队发展过程的最初阶段，它将一些个体人员转变成项目团队成员。这一阶段的</a:t>
            </a:r>
            <a:r>
              <a:rPr lang="zh-CN" altLang="en-US" sz="2400" dirty="0" smtClean="0">
                <a:solidFill>
                  <a:srgbClr val="FF3300"/>
                </a:solidFill>
                <a:latin typeface="楷体" pitchFamily="49" charset="-122"/>
                <a:ea typeface="楷体" pitchFamily="49" charset="-122"/>
              </a:rPr>
              <a:t>特征</a:t>
            </a:r>
            <a:r>
              <a:rPr lang="zh-CN" altLang="en-US" sz="2400" dirty="0" smtClean="0">
                <a:solidFill>
                  <a:schemeClr val="tx1"/>
                </a:solidFill>
                <a:latin typeface="楷体" pitchFamily="49" charset="-122"/>
                <a:ea typeface="楷体" pitchFamily="49" charset="-122"/>
              </a:rPr>
              <a:t>是，项目团队成员具有一种积极向上的精神，并急于开始工作和表现自己，项目团队也努力建立自己的形象，并试图对将要开始的工作进行分工和制定计划。</a:t>
            </a:r>
            <a:endParaRPr lang="en-US" altLang="zh-CN" sz="2400" dirty="0" smtClean="0">
              <a:solidFill>
                <a:schemeClr val="tx1"/>
              </a:solidFill>
              <a:latin typeface="楷体" pitchFamily="49" charset="-122"/>
              <a:ea typeface="楷体"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itchFamily="49" charset="-122"/>
                <a:ea typeface="楷体" pitchFamily="49" charset="-122"/>
              </a:rPr>
              <a:t>这一阶段项目团队成员的情绪表现为</a:t>
            </a:r>
            <a:r>
              <a:rPr lang="zh-CN" altLang="en-US" sz="2400" dirty="0" smtClean="0">
                <a:solidFill>
                  <a:srgbClr val="FF3300"/>
                </a:solidFill>
                <a:latin typeface="楷体" pitchFamily="49" charset="-122"/>
                <a:ea typeface="楷体" pitchFamily="49" charset="-122"/>
              </a:rPr>
              <a:t>希望、激动、怀疑、焦急</a:t>
            </a:r>
            <a:r>
              <a:rPr lang="zh-CN" altLang="en-US" sz="2400" dirty="0" smtClean="0">
                <a:solidFill>
                  <a:schemeClr val="tx1"/>
                </a:solidFill>
                <a:latin typeface="楷体" pitchFamily="49" charset="-122"/>
                <a:ea typeface="楷体" pitchFamily="49" charset="-122"/>
              </a:rPr>
              <a:t>等，他们往往不知道要干什么、和谁一起干、能否和同事愉快地相处以及要从事的工作是否与自己的兴趣相适应等问题。所以，项目经理要进行</a:t>
            </a:r>
            <a:r>
              <a:rPr lang="zh-CN" altLang="en-US" sz="2400" dirty="0" smtClean="0">
                <a:solidFill>
                  <a:srgbClr val="FF3300"/>
                </a:solidFill>
                <a:latin typeface="楷体" pitchFamily="49" charset="-122"/>
                <a:ea typeface="楷体" pitchFamily="49" charset="-122"/>
              </a:rPr>
              <a:t>项目团队建设工作</a:t>
            </a:r>
            <a:r>
              <a:rPr lang="zh-CN" altLang="en-US" sz="2400" dirty="0" smtClean="0">
                <a:solidFill>
                  <a:schemeClr val="tx1"/>
                </a:solidFill>
                <a:latin typeface="楷体" pitchFamily="49" charset="-122"/>
                <a:ea typeface="楷体" pitchFamily="49" charset="-122"/>
              </a:rPr>
              <a:t>，向项目团队成员说明项目的目标，并且公布项目的进度计划、质量标准、团队结构和每个项目团队成员在项目中的职位。</a:t>
            </a:r>
            <a:r>
              <a:rPr lang="zh-CN" altLang="en-US" sz="2400" dirty="0" smtClean="0">
                <a:latin typeface="楷体" pitchFamily="49" charset="-122"/>
                <a:ea typeface="楷体" pitchFamily="49"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75406" y="1268500"/>
            <a:ext cx="9220994" cy="5004447"/>
          </a:xfrm>
        </p:spPr>
        <p:txBody>
          <a:bodyPr/>
          <a:lstStyle/>
          <a:p>
            <a:pPr marL="0" indent="0" eaLnBrk="1" hangingPunct="1">
              <a:lnSpc>
                <a:spcPct val="105000"/>
              </a:lnSpc>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）磨合阶段</a:t>
            </a: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cs typeface="+mn-cs"/>
              </a:rPr>
              <a:t>    项</a:t>
            </a:r>
            <a:r>
              <a:rPr lang="zh-CN" altLang="en-US" sz="2400" dirty="0">
                <a:solidFill>
                  <a:schemeClr val="tx1"/>
                </a:solidFill>
                <a:latin typeface="楷体" pitchFamily="49" charset="-122"/>
                <a:ea typeface="楷体" pitchFamily="49" charset="-122"/>
                <a:cs typeface="+mn-cs"/>
              </a:rPr>
              <a:t>目团队成员明确了自己的目标后，便开始运用自己的技能来执行所被分配的工作。这一阶段的特征是项目团队成员会发现现实</a:t>
            </a:r>
            <a:r>
              <a:rPr lang="zh-CN" altLang="en-US" sz="2400" dirty="0" smtClean="0">
                <a:solidFill>
                  <a:schemeClr val="tx1"/>
                </a:solidFill>
                <a:latin typeface="楷体" pitchFamily="49" charset="-122"/>
                <a:ea typeface="楷体" pitchFamily="49" charset="-122"/>
                <a:cs typeface="+mn-cs"/>
              </a:rPr>
              <a:t>与自己</a:t>
            </a:r>
            <a:r>
              <a:rPr lang="zh-CN" altLang="en-US" sz="2400" dirty="0">
                <a:solidFill>
                  <a:schemeClr val="tx1"/>
                </a:solidFill>
                <a:latin typeface="楷体" pitchFamily="49" charset="-122"/>
                <a:ea typeface="楷体" pitchFamily="49" charset="-122"/>
                <a:cs typeface="+mn-cs"/>
              </a:rPr>
              <a:t>的期望不一致，他们越来越不满意项目经理的指导和命令，对项目所采用的设备和技术不熟悉，时常发生错误。</a:t>
            </a: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cs typeface="+mn-cs"/>
              </a:rPr>
              <a:t>    这</a:t>
            </a:r>
            <a:r>
              <a:rPr lang="zh-CN" altLang="en-US" sz="2400" dirty="0">
                <a:solidFill>
                  <a:schemeClr val="tx1"/>
                </a:solidFill>
                <a:latin typeface="楷体" pitchFamily="49" charset="-122"/>
                <a:ea typeface="楷体" pitchFamily="49" charset="-122"/>
                <a:cs typeface="+mn-cs"/>
              </a:rPr>
              <a:t>一</a:t>
            </a:r>
            <a:r>
              <a:rPr lang="zh-CN" altLang="en-US" sz="2400" dirty="0" smtClean="0">
                <a:solidFill>
                  <a:schemeClr val="tx1"/>
                </a:solidFill>
                <a:latin typeface="楷体" pitchFamily="49" charset="-122"/>
                <a:ea typeface="楷体" pitchFamily="49" charset="-122"/>
                <a:cs typeface="+mn-cs"/>
              </a:rPr>
              <a:t>阶段</a:t>
            </a:r>
            <a:r>
              <a:rPr lang="zh-CN" altLang="en-US" sz="2400" dirty="0">
                <a:solidFill>
                  <a:schemeClr val="tx1"/>
                </a:solidFill>
                <a:latin typeface="楷体" pitchFamily="49" charset="-122"/>
                <a:ea typeface="楷体" pitchFamily="49" charset="-122"/>
                <a:cs typeface="+mn-cs"/>
              </a:rPr>
              <a:t>项目团队成员的情绪有挫折、不满、愤怒甚至对立的情绪，比如项目团队成员对自己的角色不太满意，觉得项目经理制定的计划和安排不合理。因此，项目经理要对他们进行适当的指导，但是这种指导比形成阶段要小得多，并且要引导每个项目团队成员对自己的角色及责任进行调整。另外，项目经理还要明确项目团队成员相互之间的关系和行为规范，使每个成员都清楚地了解自己的责任以及和别人的关系。</a:t>
            </a:r>
            <a:r>
              <a:rPr lang="zh-CN" altLang="en-US" sz="2400" dirty="0" smtClean="0"/>
              <a:t> </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项目团队的发展阶段</a:t>
            </a:r>
            <a:r>
              <a:rPr lang="zh-CN" alt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51553" y="1428229"/>
            <a:ext cx="8533606" cy="4915192"/>
          </a:xfrm>
        </p:spPr>
        <p:txBody>
          <a:bodyPr/>
          <a:lstStyle/>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）规范阶段</a:t>
            </a:r>
          </a:p>
          <a:p>
            <a:pPr lvl="1" eaLnBrk="1" hangingPunct="1">
              <a:lnSpc>
                <a:spcPts val="3000"/>
              </a:lnSpc>
              <a:buClr>
                <a:schemeClr val="tx1"/>
              </a:buClr>
              <a:buFont typeface="Wingdings" panose="05000000000000000000" pitchFamily="2" charset="2"/>
              <a:buChar char="ü"/>
            </a:pPr>
            <a:r>
              <a:rPr lang="zh-CN" altLang="en-US" sz="2400" dirty="0" smtClean="0">
                <a:solidFill>
                  <a:schemeClr val="tx1"/>
                </a:solidFill>
                <a:latin typeface="楷体" pitchFamily="49" charset="-122"/>
                <a:ea typeface="楷体" pitchFamily="49" charset="-122"/>
                <a:cs typeface="+mn-cs"/>
              </a:rPr>
              <a:t>项</a:t>
            </a:r>
            <a:r>
              <a:rPr lang="zh-CN" altLang="en-US" sz="2400" dirty="0">
                <a:solidFill>
                  <a:schemeClr val="tx1"/>
                </a:solidFill>
                <a:latin typeface="楷体" pitchFamily="49" charset="-122"/>
                <a:ea typeface="楷体" pitchFamily="49" charset="-122"/>
                <a:cs typeface="+mn-cs"/>
              </a:rPr>
              <a:t>目团队经过了一段时间的磨合后，就进入了正常发展的规范阶段。这一阶段的特征是，项目团队的矛盾程度降低，同时，随着成员的期望和实际情形的统一，他们的不满情绪也逐步降低。项目的规章制度得到改进和规范，具体的控制和决策权也逐步从项目经理转移到项目团队成员手中</a:t>
            </a:r>
            <a:r>
              <a:rPr lang="zh-CN" altLang="en-US" sz="2400" dirty="0" smtClean="0">
                <a:solidFill>
                  <a:schemeClr val="tx1"/>
                </a:solidFill>
                <a:latin typeface="楷体" pitchFamily="49" charset="-122"/>
                <a:ea typeface="楷体" pitchFamily="49" charset="-122"/>
                <a:cs typeface="+mn-cs"/>
              </a:rPr>
              <a:t>。</a:t>
            </a:r>
            <a:endParaRPr lang="en-US" altLang="zh-CN" sz="2400" dirty="0" smtClean="0">
              <a:solidFill>
                <a:schemeClr val="tx1"/>
              </a:solidFill>
              <a:latin typeface="楷体" pitchFamily="49" charset="-122"/>
              <a:ea typeface="楷体" pitchFamily="49" charset="-122"/>
              <a:cs typeface="+mn-cs"/>
            </a:endParaRPr>
          </a:p>
          <a:p>
            <a:pPr lvl="1" eaLnBrk="1" hangingPunct="1">
              <a:lnSpc>
                <a:spcPts val="3000"/>
              </a:lnSpc>
              <a:buClr>
                <a:schemeClr val="tx1"/>
              </a:buClr>
              <a:buFont typeface="Wingdings" panose="05000000000000000000" pitchFamily="2" charset="2"/>
              <a:buChar char="ü"/>
            </a:pPr>
            <a:r>
              <a:rPr lang="zh-CN" altLang="en-US" sz="2400" dirty="0" smtClean="0">
                <a:solidFill>
                  <a:schemeClr val="tx1"/>
                </a:solidFill>
                <a:latin typeface="楷体" pitchFamily="49" charset="-122"/>
                <a:ea typeface="楷体" pitchFamily="49" charset="-122"/>
                <a:cs typeface="+mn-cs"/>
              </a:rPr>
              <a:t>这</a:t>
            </a:r>
            <a:r>
              <a:rPr lang="zh-CN" altLang="en-US" sz="2400" dirty="0">
                <a:solidFill>
                  <a:schemeClr val="tx1"/>
                </a:solidFill>
                <a:latin typeface="楷体" pitchFamily="49" charset="-122"/>
                <a:ea typeface="楷体" pitchFamily="49" charset="-122"/>
                <a:cs typeface="+mn-cs"/>
              </a:rPr>
              <a:t>一阶段项目团队成员之间开始建立相互信任、相互帮助的关系，开始互相交流看法，合作意识明显加强。所以，项目经理要逐步减少指导性工作，对团队成员的工作要给予支持，并且对项目团队成员所取得的成果进行表扬。 </a:t>
            </a:r>
          </a:p>
        </p:txBody>
      </p:sp>
      <p:sp>
        <p:nvSpPr>
          <p:cNvPr id="4" name="Rectangle 2"/>
          <p:cNvSpPr txBox="1">
            <a:spLocks noChangeArrowheads="1"/>
          </p:cNvSpPr>
          <p:nvPr/>
        </p:nvSpPr>
        <p:spPr bwMode="auto">
          <a:xfrm>
            <a:off x="306388" y="303212"/>
            <a:ext cx="8245320" cy="112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zh-CN" altLang="en-US" kern="0" dirty="0" smtClean="0"/>
              <a:t>项目团队的发展阶段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3720" y="684212"/>
            <a:ext cx="9145588" cy="772755"/>
          </a:xfrm>
        </p:spPr>
        <p:txBody>
          <a:bodyPr/>
          <a:lstStyle/>
          <a:p>
            <a:pPr eaLnBrk="1" hangingPunct="1">
              <a:defRPr/>
            </a:pPr>
            <a:r>
              <a:rPr lang="zh-CN" altLang="en-US" dirty="0"/>
              <a:t>项目团队的发展阶段 </a:t>
            </a:r>
            <a:br>
              <a:rPr lang="zh-CN" altLang="en-US" dirty="0"/>
            </a:br>
            <a:endParaRPr lang="zh-CN" altLang="zh-CN" dirty="0" smtClean="0"/>
          </a:p>
        </p:txBody>
      </p:sp>
      <p:sp>
        <p:nvSpPr>
          <p:cNvPr id="28675" name="Rectangle 3"/>
          <p:cNvSpPr>
            <a:spLocks noGrp="1" noChangeArrowheads="1"/>
          </p:cNvSpPr>
          <p:nvPr>
            <p:ph type="body" idx="1"/>
          </p:nvPr>
        </p:nvSpPr>
        <p:spPr>
          <a:xfrm>
            <a:off x="381794" y="1522412"/>
            <a:ext cx="8231029" cy="3527119"/>
          </a:xfrm>
        </p:spPr>
        <p:txBody>
          <a:bodyPr/>
          <a:lstStyle/>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）表现阶段</a:t>
            </a:r>
          </a:p>
          <a:p>
            <a:pPr marL="457200" lvl="1" indent="0" eaLnBrk="1" hangingPunct="1">
              <a:lnSpc>
                <a:spcPct val="90000"/>
              </a:lnSpc>
              <a:buNone/>
            </a:pPr>
            <a:r>
              <a:rPr lang="zh-CN" altLang="en-US" sz="2400" dirty="0">
                <a:solidFill>
                  <a:schemeClr val="tx1"/>
                </a:solidFill>
                <a:latin typeface="楷体" pitchFamily="49" charset="-122"/>
                <a:ea typeface="楷体" pitchFamily="49" charset="-122"/>
                <a:cs typeface="+mn-cs"/>
              </a:rPr>
              <a:t>在这一阶段，项目团队成员有很强的集体感和荣誉感，信心十足，急于实现项目目标，工作效率很高。项目团队根据实际需要，以个人或临时小组的方式进行工作，相互依赖度高。在这一阶段，项目经理的工作就是协助项目团队制定、修正并执行项目计划。</a:t>
            </a:r>
          </a:p>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）解散阶段</a:t>
            </a:r>
          </a:p>
          <a:p>
            <a:pPr marL="457200" lvl="1" indent="0" eaLnBrk="1" hangingPunct="1">
              <a:lnSpc>
                <a:spcPct val="90000"/>
              </a:lnSpc>
              <a:buNone/>
            </a:pPr>
            <a:r>
              <a:rPr lang="zh-CN" altLang="en-US" sz="2400" dirty="0">
                <a:solidFill>
                  <a:schemeClr val="tx1"/>
                </a:solidFill>
                <a:latin typeface="楷体" pitchFamily="49" charset="-122"/>
                <a:ea typeface="楷体" pitchFamily="49" charset="-122"/>
                <a:cs typeface="+mn-cs"/>
              </a:rPr>
              <a:t>在此阶段，项目团队完成任务，准备解散，这时项目团队成员面对离别，就会感到失落。</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altLang="zh-CN" smtClean="0"/>
              <a:t>2.1 </a:t>
            </a:r>
            <a:r>
              <a:rPr lang="zh-CN" altLang="en-US" smtClean="0"/>
              <a:t>项目组织 </a:t>
            </a:r>
          </a:p>
        </p:txBody>
      </p:sp>
      <p:sp>
        <p:nvSpPr>
          <p:cNvPr id="4099" name="Rectangle 3"/>
          <p:cNvSpPr>
            <a:spLocks noGrp="1" noChangeArrowheads="1"/>
          </p:cNvSpPr>
          <p:nvPr>
            <p:ph type="body" idx="1"/>
          </p:nvPr>
        </p:nvSpPr>
        <p:spPr>
          <a:xfrm>
            <a:off x="534194" y="1488570"/>
            <a:ext cx="8305800" cy="3440942"/>
          </a:xfrm>
        </p:spPr>
        <p:txBody>
          <a:bodyPr/>
          <a:lstStyle/>
          <a:p>
            <a:pPr eaLnBrk="1" hangingPunct="1">
              <a:lnSpc>
                <a:spcPct val="105000"/>
              </a:lnSpc>
              <a:spcBef>
                <a:spcPts val="0"/>
              </a:spcBef>
              <a:spcAft>
                <a:spcPts val="600"/>
              </a:spcAft>
              <a:buClrTx/>
              <a:buFont typeface="Wingdings" panose="05000000000000000000" pitchFamily="2" charset="2"/>
              <a:buChar char="n"/>
            </a:pPr>
            <a:r>
              <a:rPr lang="zh-CN" altLang="en-US" sz="2400" kern="1200" dirty="0">
                <a:solidFill>
                  <a:schemeClr val="tx1"/>
                </a:solidFill>
                <a:latin typeface="楷体" pitchFamily="49" charset="-122"/>
                <a:ea typeface="楷体" pitchFamily="49" charset="-122"/>
              </a:rPr>
              <a:t>项目组织同一般的组织一样，要有自己的领导（即项目经理）、组织的规章制度（即项目章程）、配备的人员及组织文化等</a:t>
            </a:r>
            <a:r>
              <a:rPr lang="zh-CN" altLang="en-US" sz="2400" kern="1200" dirty="0" smtClean="0">
                <a:solidFill>
                  <a:schemeClr val="tx1"/>
                </a:solidFill>
                <a:latin typeface="楷体" pitchFamily="49" charset="-122"/>
                <a:ea typeface="楷体" pitchFamily="49" charset="-122"/>
              </a:rPr>
              <a:t>。</a:t>
            </a:r>
            <a:endParaRPr lang="en-US" altLang="zh-CN" sz="2400" kern="1200" dirty="0" smtClean="0">
              <a:solidFill>
                <a:schemeClr val="tx1"/>
              </a:solidFill>
              <a:latin typeface="楷体" pitchFamily="49" charset="-122"/>
              <a:ea typeface="楷体" pitchFamily="49" charset="-122"/>
            </a:endParaRPr>
          </a:p>
          <a:p>
            <a:pPr eaLnBrk="1" hangingPunct="1">
              <a:lnSpc>
                <a:spcPct val="105000"/>
              </a:lnSpc>
              <a:spcBef>
                <a:spcPts val="0"/>
              </a:spcBef>
              <a:spcAft>
                <a:spcPts val="600"/>
              </a:spcAft>
              <a:buClrTx/>
              <a:buFont typeface="Wingdings" panose="05000000000000000000" pitchFamily="2" charset="2"/>
              <a:buChar char="n"/>
            </a:pPr>
            <a:r>
              <a:rPr lang="zh-CN" altLang="en-US" sz="2400" kern="1200" dirty="0">
                <a:solidFill>
                  <a:schemeClr val="tx1"/>
                </a:solidFill>
                <a:latin typeface="楷体" pitchFamily="49" charset="-122"/>
                <a:ea typeface="楷体" pitchFamily="49" charset="-122"/>
              </a:rPr>
              <a:t>组织结构</a:t>
            </a:r>
            <a:r>
              <a:rPr lang="en-US" altLang="zh-CN" sz="2400" kern="1200" dirty="0">
                <a:solidFill>
                  <a:schemeClr val="tx1"/>
                </a:solidFill>
                <a:latin typeface="楷体" pitchFamily="49" charset="-122"/>
                <a:ea typeface="楷体" pitchFamily="49" charset="-122"/>
              </a:rPr>
              <a:t>:</a:t>
            </a:r>
            <a:r>
              <a:rPr lang="zh-CN" altLang="en-US" sz="2400" kern="1200" dirty="0">
                <a:solidFill>
                  <a:schemeClr val="tx1"/>
                </a:solidFill>
                <a:latin typeface="楷体" pitchFamily="49" charset="-122"/>
                <a:ea typeface="楷体" pitchFamily="49" charset="-122"/>
              </a:rPr>
              <a:t>企业正式的配置机制，程序机制，监督机制，治理机制，授权和决策机制</a:t>
            </a:r>
            <a:r>
              <a:rPr lang="zh-CN" altLang="en-US" sz="2400" kern="1200" dirty="0" smtClean="0">
                <a:solidFill>
                  <a:schemeClr val="tx1"/>
                </a:solidFill>
                <a:latin typeface="楷体" pitchFamily="49" charset="-122"/>
                <a:ea typeface="楷体" pitchFamily="49" charset="-122"/>
              </a:rPr>
              <a:t>。</a:t>
            </a:r>
            <a:endParaRPr lang="en-US" altLang="zh-CN" sz="2400" kern="1200" dirty="0">
              <a:solidFill>
                <a:schemeClr val="tx1"/>
              </a:solidFill>
              <a:latin typeface="楷体" pitchFamily="49" charset="-122"/>
              <a:ea typeface="楷体" pitchFamily="49" charset="-122"/>
            </a:endParaRPr>
          </a:p>
          <a:p>
            <a:pPr eaLnBrk="1" hangingPunct="1">
              <a:lnSpc>
                <a:spcPct val="105000"/>
              </a:lnSpc>
              <a:spcBef>
                <a:spcPts val="0"/>
              </a:spcBef>
              <a:spcAft>
                <a:spcPts val="0"/>
              </a:spcAft>
              <a:buClrTx/>
              <a:buFont typeface="Wingdings" panose="05000000000000000000" pitchFamily="2" charset="2"/>
              <a:buChar char="n"/>
            </a:pPr>
            <a:r>
              <a:rPr lang="zh-CN" altLang="en-US" sz="2400" kern="1200" dirty="0" smtClean="0">
                <a:solidFill>
                  <a:schemeClr val="tx1"/>
                </a:solidFill>
                <a:latin typeface="楷体" pitchFamily="49" charset="-122"/>
                <a:ea typeface="楷体" pitchFamily="49" charset="-122"/>
              </a:rPr>
              <a:t>组</a:t>
            </a:r>
            <a:r>
              <a:rPr lang="zh-CN" altLang="en-US" sz="2400" kern="1200" dirty="0">
                <a:solidFill>
                  <a:schemeClr val="tx1"/>
                </a:solidFill>
                <a:latin typeface="楷体" pitchFamily="49" charset="-122"/>
                <a:ea typeface="楷体" pitchFamily="49" charset="-122"/>
              </a:rPr>
              <a:t>织结构类型</a:t>
            </a:r>
          </a:p>
          <a:p>
            <a:pPr marL="457200" lvl="1" indent="0">
              <a:buNone/>
            </a:pPr>
            <a:r>
              <a:rPr lang="en-US" altLang="zh-CN" sz="2400" kern="1200" dirty="0" smtClean="0">
                <a:solidFill>
                  <a:schemeClr val="tx1"/>
                </a:solidFill>
                <a:latin typeface="楷体" pitchFamily="49" charset="-122"/>
                <a:ea typeface="楷体" pitchFamily="49" charset="-122"/>
                <a:cs typeface="+mn-cs"/>
              </a:rPr>
              <a:t>--</a:t>
            </a:r>
            <a:r>
              <a:rPr lang="zh-CN" altLang="en-US" sz="2400" kern="1200" dirty="0" smtClean="0">
                <a:solidFill>
                  <a:schemeClr val="tx1"/>
                </a:solidFill>
                <a:latin typeface="楷体" pitchFamily="49" charset="-122"/>
                <a:ea typeface="楷体" pitchFamily="49" charset="-122"/>
                <a:cs typeface="+mn-cs"/>
              </a:rPr>
              <a:t>简单型    </a:t>
            </a:r>
            <a:r>
              <a:rPr lang="en-US" altLang="zh-CN" sz="2400" kern="1200" dirty="0" smtClean="0">
                <a:solidFill>
                  <a:schemeClr val="tx1"/>
                </a:solidFill>
                <a:latin typeface="楷体" pitchFamily="49" charset="-122"/>
                <a:ea typeface="楷体" pitchFamily="49" charset="-122"/>
                <a:cs typeface="+mn-cs"/>
              </a:rPr>
              <a:t>--</a:t>
            </a:r>
            <a:r>
              <a:rPr lang="zh-CN" altLang="en-US" sz="2400" kern="1200" dirty="0" smtClean="0">
                <a:solidFill>
                  <a:schemeClr val="tx1"/>
                </a:solidFill>
                <a:latin typeface="楷体" pitchFamily="49" charset="-122"/>
                <a:ea typeface="楷体" pitchFamily="49" charset="-122"/>
                <a:cs typeface="+mn-cs"/>
              </a:rPr>
              <a:t>职能型    </a:t>
            </a:r>
            <a:endParaRPr lang="en-US" altLang="zh-CN" sz="2400" kern="1200" dirty="0" smtClean="0">
              <a:solidFill>
                <a:schemeClr val="tx1"/>
              </a:solidFill>
              <a:latin typeface="楷体" pitchFamily="49" charset="-122"/>
              <a:ea typeface="楷体" pitchFamily="49" charset="-122"/>
              <a:cs typeface="+mn-cs"/>
            </a:endParaRPr>
          </a:p>
          <a:p>
            <a:pPr marL="457200" lvl="1" indent="0">
              <a:buNone/>
            </a:pPr>
            <a:r>
              <a:rPr lang="en-US" altLang="zh-CN" sz="2400" kern="1200" dirty="0" smtClean="0">
                <a:solidFill>
                  <a:schemeClr val="tx1"/>
                </a:solidFill>
                <a:latin typeface="楷体" pitchFamily="49" charset="-122"/>
                <a:ea typeface="楷体" pitchFamily="49" charset="-122"/>
                <a:cs typeface="+mn-cs"/>
              </a:rPr>
              <a:t>--</a:t>
            </a:r>
            <a:r>
              <a:rPr lang="zh-CN" altLang="en-US" sz="2400" kern="1200" dirty="0" smtClean="0">
                <a:solidFill>
                  <a:schemeClr val="tx1"/>
                </a:solidFill>
                <a:latin typeface="楷体" pitchFamily="49" charset="-122"/>
                <a:ea typeface="楷体" pitchFamily="49" charset="-122"/>
                <a:cs typeface="+mn-cs"/>
              </a:rPr>
              <a:t>项目型</a:t>
            </a:r>
            <a:r>
              <a:rPr lang="en-US" altLang="zh-CN" sz="2400" kern="1200" dirty="0">
                <a:solidFill>
                  <a:schemeClr val="tx1"/>
                </a:solidFill>
                <a:latin typeface="楷体" pitchFamily="49" charset="-122"/>
                <a:ea typeface="楷体" pitchFamily="49" charset="-122"/>
                <a:cs typeface="+mn-cs"/>
              </a:rPr>
              <a:t> </a:t>
            </a:r>
            <a:r>
              <a:rPr lang="en-US" altLang="zh-CN" sz="2400" kern="1200" dirty="0" smtClean="0">
                <a:solidFill>
                  <a:schemeClr val="tx1"/>
                </a:solidFill>
                <a:latin typeface="楷体" pitchFamily="49" charset="-122"/>
                <a:ea typeface="楷体" pitchFamily="49" charset="-122"/>
                <a:cs typeface="+mn-cs"/>
              </a:rPr>
              <a:t>   --</a:t>
            </a:r>
            <a:r>
              <a:rPr lang="zh-CN" altLang="en-US" sz="2400" kern="1200" dirty="0" smtClean="0">
                <a:solidFill>
                  <a:schemeClr val="tx1"/>
                </a:solidFill>
                <a:latin typeface="楷体" pitchFamily="49" charset="-122"/>
                <a:ea typeface="楷体" pitchFamily="49" charset="-122"/>
                <a:cs typeface="+mn-cs"/>
              </a:rPr>
              <a:t>矩阵型</a:t>
            </a:r>
            <a:endParaRPr lang="zh-CN" altLang="en-US" sz="2400" kern="12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b="1" dirty="0" smtClean="0"/>
              <a:t>项目团队绩效</a:t>
            </a:r>
            <a:r>
              <a:rPr lang="zh-CN" altLang="en-US" dirty="0" smtClean="0"/>
              <a:t> </a:t>
            </a:r>
          </a:p>
        </p:txBody>
      </p:sp>
      <p:sp>
        <p:nvSpPr>
          <p:cNvPr id="29699" name="Rectangle 3"/>
          <p:cNvSpPr>
            <a:spLocks noGrp="1" noChangeArrowheads="1"/>
          </p:cNvSpPr>
          <p:nvPr>
            <p:ph type="body" idx="1"/>
          </p:nvPr>
        </p:nvSpPr>
        <p:spPr>
          <a:xfrm>
            <a:off x="468394" y="1628021"/>
            <a:ext cx="8231029" cy="3213187"/>
          </a:xfrm>
        </p:spPr>
        <p:txBody>
          <a:bodyPr/>
          <a:lstStyle/>
          <a:p>
            <a:pPr eaLnBrk="1" hangingPunct="1">
              <a:lnSpc>
                <a:spcPct val="90000"/>
              </a:lnSpc>
              <a:buClr>
                <a:schemeClr val="tx1"/>
              </a:buClr>
              <a:buFont typeface="Wingdings" panose="05000000000000000000" pitchFamily="2" charset="2"/>
              <a:buChar char="n"/>
            </a:pPr>
            <a:r>
              <a:rPr lang="zh-CN" altLang="en-US" sz="2400" dirty="0">
                <a:solidFill>
                  <a:schemeClr val="tx1"/>
                </a:solidFill>
                <a:latin typeface="楷体" pitchFamily="49" charset="-122"/>
                <a:ea typeface="楷体" pitchFamily="49" charset="-122"/>
              </a:rPr>
              <a:t>影响项目团队绩效的因素有很多，一般来说，主要包括如下方面： </a:t>
            </a:r>
          </a:p>
          <a:p>
            <a:pPr marL="457200" lvl="1" indent="0" eaLnBrk="1" hangingPunct="1">
              <a:lnSpc>
                <a:spcPct val="90000"/>
              </a:lnSpc>
              <a:buNone/>
            </a:pPr>
            <a:r>
              <a:rPr lang="zh-CN" altLang="en-US" sz="2400" dirty="0">
                <a:solidFill>
                  <a:schemeClr val="tx1"/>
                </a:solidFill>
                <a:latin typeface="楷体" pitchFamily="49" charset="-122"/>
                <a:ea typeface="楷体" pitchFamily="49" charset="-122"/>
                <a:cs typeface="+mn-cs"/>
              </a:rPr>
              <a:t>（</a:t>
            </a:r>
            <a:r>
              <a:rPr lang="en-US" altLang="zh-CN" sz="2400" dirty="0">
                <a:solidFill>
                  <a:schemeClr val="tx1"/>
                </a:solidFill>
                <a:latin typeface="楷体" pitchFamily="49" charset="-122"/>
                <a:ea typeface="楷体" pitchFamily="49" charset="-122"/>
                <a:cs typeface="+mn-cs"/>
              </a:rPr>
              <a:t>1</a:t>
            </a:r>
            <a:r>
              <a:rPr lang="zh-CN" altLang="en-US" sz="2400" dirty="0">
                <a:solidFill>
                  <a:schemeClr val="tx1"/>
                </a:solidFill>
                <a:latin typeface="楷体" pitchFamily="49" charset="-122"/>
                <a:ea typeface="楷体" pitchFamily="49" charset="-122"/>
                <a:cs typeface="+mn-cs"/>
              </a:rPr>
              <a:t>）团队精神。在开展项目时，项目团队是作为一个整体来进行工作的，因此，团队精神与项目团队的绩效是紧密联系在一起的，缺少团队精神会导致团队绩效下降。团队精神主要表现在：团队成员之间要相互信任、相互依赖、互助合作，全体成员具有统一的、共同的目标，团队成员具有平等的关系，要积极参与团队的各项工作并且要进行自我激励和自我约束。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endParaRPr lang="zh-CN" altLang="zh-CN" smtClean="0"/>
          </a:p>
        </p:txBody>
      </p:sp>
      <p:sp>
        <p:nvSpPr>
          <p:cNvPr id="30723" name="Rectangle 3"/>
          <p:cNvSpPr>
            <a:spLocks noGrp="1" noChangeArrowheads="1"/>
          </p:cNvSpPr>
          <p:nvPr>
            <p:ph type="body" idx="1"/>
          </p:nvPr>
        </p:nvSpPr>
        <p:spPr>
          <a:xfrm>
            <a:off x="1154315" y="1704186"/>
            <a:ext cx="7465721" cy="341632"/>
          </a:xfrm>
        </p:spPr>
        <p:txBody>
          <a:bodyPr/>
          <a:lstStyle/>
          <a:p>
            <a:pPr eaLnBrk="1" hangingPunct="1"/>
            <a:endParaRPr lang="zh-CN" altLang="zh-CN" smtClean="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426"/>
            <a:ext cx="9145588" cy="558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57994" y="1598612"/>
            <a:ext cx="8231029" cy="3379387"/>
          </a:xfrm>
        </p:spPr>
        <p:txBody>
          <a:bodyPr/>
          <a:lstStyle/>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）项目经理。项目经理是项目团队中的最高领导，他应该正确地运用自己的</a:t>
            </a:r>
            <a:r>
              <a:rPr lang="zh-CN" altLang="en-US" sz="2400" dirty="0" smtClean="0">
                <a:solidFill>
                  <a:srgbClr val="FF3300"/>
                </a:solidFill>
                <a:latin typeface="楷体" pitchFamily="49" charset="-122"/>
                <a:ea typeface="楷体" pitchFamily="49" charset="-122"/>
              </a:rPr>
              <a:t>权力和影响力</a:t>
            </a:r>
            <a:r>
              <a:rPr lang="zh-CN" altLang="en-US" sz="2400" dirty="0">
                <a:solidFill>
                  <a:schemeClr val="tx1"/>
                </a:solidFill>
                <a:latin typeface="楷体" pitchFamily="49" charset="-122"/>
                <a:ea typeface="楷体" pitchFamily="49" charset="-122"/>
              </a:rPr>
              <a:t>，带领和指挥整个团队去实现项目的目标。项目经理的</a:t>
            </a:r>
            <a:r>
              <a:rPr lang="zh-CN" altLang="en-US" sz="2400" dirty="0">
                <a:solidFill>
                  <a:srgbClr val="FF3300"/>
                </a:solidFill>
                <a:latin typeface="楷体" pitchFamily="49" charset="-122"/>
                <a:ea typeface="楷体" pitchFamily="49" charset="-122"/>
              </a:rPr>
              <a:t>经验、素质、能力、性格</a:t>
            </a:r>
            <a:r>
              <a:rPr lang="zh-CN" altLang="en-US" sz="2400" dirty="0">
                <a:solidFill>
                  <a:schemeClr val="tx1"/>
                </a:solidFill>
                <a:latin typeface="楷体" pitchFamily="49" charset="-122"/>
                <a:ea typeface="楷体" pitchFamily="49" charset="-122"/>
              </a:rPr>
              <a:t>等都会对团队绩效产生一定的影响。 </a:t>
            </a:r>
          </a:p>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）团队目标的明确性。项目团队的目标就是实现项目的目标，团队成员应该了解项目的目标、项目的</a:t>
            </a:r>
            <a:r>
              <a:rPr lang="zh-CN" altLang="en-US" sz="2400" dirty="0">
                <a:solidFill>
                  <a:srgbClr val="FF3300"/>
                </a:solidFill>
                <a:latin typeface="楷体" pitchFamily="49" charset="-122"/>
                <a:ea typeface="楷体" pitchFamily="49" charset="-122"/>
              </a:rPr>
              <a:t>工作范围、成本预算、进度计划和质量标准</a:t>
            </a:r>
            <a:r>
              <a:rPr lang="zh-CN" altLang="en-US" sz="2400" dirty="0">
                <a:solidFill>
                  <a:schemeClr val="tx1"/>
                </a:solidFill>
                <a:latin typeface="楷体" pitchFamily="49" charset="-122"/>
                <a:ea typeface="楷体" pitchFamily="49" charset="-122"/>
              </a:rPr>
              <a:t>等相关信息，才能对项目有大致的把握，明确自己的任务。项目成员如果不能对团队目标达成统一的认识，就会影响团队的工作效率。 </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项目团队绩效</a:t>
            </a:r>
            <a:r>
              <a:rPr lang="zh-CN" altLang="en-US"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534194" y="1370012"/>
            <a:ext cx="8231029" cy="4380686"/>
          </a:xfrm>
        </p:spPr>
        <p:txBody>
          <a:bodyPr/>
          <a:lstStyle/>
          <a:p>
            <a:pPr marL="0" indent="0" eaLnBrk="1" hangingPunct="1">
              <a:lnSpc>
                <a:spcPts val="32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）信息沟通。信息沟通也会影响项目团队的绩效，团队成员通过畅通的渠道交流信息可以减少不必要的误解，就某些问题</a:t>
            </a:r>
            <a:r>
              <a:rPr lang="zh-CN" altLang="en-US" sz="2400" dirty="0">
                <a:solidFill>
                  <a:srgbClr val="FF3300"/>
                </a:solidFill>
                <a:latin typeface="楷体" pitchFamily="49" charset="-122"/>
                <a:ea typeface="楷体" pitchFamily="49" charset="-122"/>
              </a:rPr>
              <a:t>达成共识，减少冲突</a:t>
            </a:r>
            <a:r>
              <a:rPr lang="zh-CN" altLang="en-US" sz="2400" dirty="0">
                <a:solidFill>
                  <a:schemeClr val="tx1"/>
                </a:solidFill>
                <a:latin typeface="楷体" pitchFamily="49" charset="-122"/>
                <a:ea typeface="楷体" pitchFamily="49" charset="-122"/>
              </a:rPr>
              <a:t>，从而提高团队的工作绩效。如果在工作中团队成员之间缺少沟通，或项目团队与外部信息交流不足，就会使团队绩效低下，甚至造成决策失误。</a:t>
            </a:r>
          </a:p>
          <a:p>
            <a:pPr marL="0" indent="0" eaLnBrk="1" hangingPunct="1">
              <a:lnSpc>
                <a:spcPts val="32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）激励机制。建立激励机制有利于提高项目团队成员的</a:t>
            </a:r>
            <a:r>
              <a:rPr lang="zh-CN" altLang="en-US" sz="2400" dirty="0">
                <a:solidFill>
                  <a:srgbClr val="FF3300"/>
                </a:solidFill>
                <a:latin typeface="楷体" pitchFamily="49" charset="-122"/>
                <a:ea typeface="楷体" pitchFamily="49" charset="-122"/>
              </a:rPr>
              <a:t>工作积极性和工作热情</a:t>
            </a:r>
            <a:r>
              <a:rPr lang="zh-CN" altLang="en-US" sz="2400" dirty="0">
                <a:solidFill>
                  <a:schemeClr val="tx1"/>
                </a:solidFill>
                <a:latin typeface="楷体" pitchFamily="49" charset="-122"/>
                <a:ea typeface="楷体" pitchFamily="49" charset="-122"/>
              </a:rPr>
              <a:t>，使他们全力投入工作，从而提高整个项目团队的工作效率。如果激励措施的力度不够，很可能会使团队成员出现消极的工作态度，工作效率低下，这样就会影响整个团队的绩效。</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项目团队绩效</a:t>
            </a:r>
            <a:r>
              <a:rPr lang="zh-CN" alt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57994" y="1217612"/>
            <a:ext cx="8231029" cy="4975721"/>
          </a:xfrm>
        </p:spPr>
        <p:txBody>
          <a:bodyPr/>
          <a:lstStyle/>
          <a:p>
            <a:pPr marL="0" indent="0" eaLnBrk="1" hangingPunct="1">
              <a:lnSpc>
                <a:spcPts val="32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6</a:t>
            </a:r>
            <a:r>
              <a:rPr lang="zh-CN" altLang="en-US" sz="2400" dirty="0">
                <a:solidFill>
                  <a:schemeClr val="tx1"/>
                </a:solidFill>
                <a:latin typeface="楷体" pitchFamily="49" charset="-122"/>
                <a:ea typeface="楷体" pitchFamily="49" charset="-122"/>
              </a:rPr>
              <a:t>）团队的规章制度。项目团队的规章制度可以规范整个团队及其成员的工作和行为，为团队的高效运行提供制度保障。而一个无章可循的团队，其绩效通常也是十分低下的。</a:t>
            </a:r>
          </a:p>
          <a:p>
            <a:pPr marL="0" indent="0" eaLnBrk="1" hangingPunct="1">
              <a:lnSpc>
                <a:spcPts val="32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7</a:t>
            </a:r>
            <a:r>
              <a:rPr lang="zh-CN" altLang="en-US" sz="2400" dirty="0">
                <a:solidFill>
                  <a:schemeClr val="tx1"/>
                </a:solidFill>
                <a:latin typeface="楷体" pitchFamily="49" charset="-122"/>
                <a:ea typeface="楷体" pitchFamily="49" charset="-122"/>
              </a:rPr>
              <a:t>）团队成员职责的明确性。团队成员必须明确各自的职责和工作，才能使团队的绩效得到提高。如果团队成员的职责不清或团队在管理上存在着职责重复的问题，就会导致某些工作的延误，造成整个团队工作效率下降。</a:t>
            </a:r>
          </a:p>
          <a:p>
            <a:pPr marL="0" indent="0" eaLnBrk="1" hangingPunct="1">
              <a:lnSpc>
                <a:spcPts val="32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8</a:t>
            </a:r>
            <a:r>
              <a:rPr lang="zh-CN" altLang="en-US" sz="2400" dirty="0">
                <a:solidFill>
                  <a:schemeClr val="tx1"/>
                </a:solidFill>
                <a:latin typeface="楷体" pitchFamily="49" charset="-122"/>
                <a:ea typeface="楷体" pitchFamily="49" charset="-122"/>
              </a:rPr>
              <a:t>）约束机制。约束机制可以针对团队成员的一些不良或错误行为形成制约，有利于项目团队绩效的提高。有时，团队成员可能会有一些不利于团队发展的行为，如果得不到有效的制约，将会影响项目团队绩效的提高。</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项目团队绩效</a:t>
            </a:r>
            <a:r>
              <a:rPr lang="zh-CN" altLang="en-US"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87657" y="1598612"/>
            <a:ext cx="8770274" cy="4154984"/>
          </a:xfrm>
          <a:prstGeom prst="rect">
            <a:avLst/>
          </a:prstGeom>
        </p:spPr>
        <p:txBody>
          <a:bodyPr wrap="square">
            <a:spAutoFit/>
          </a:bodyPr>
          <a:lstStyle/>
          <a:p>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项目</a:t>
            </a:r>
            <a:r>
              <a:rPr lang="zh-CN" altLang="en-US" sz="2200" b="1" dirty="0">
                <a:latin typeface="楷体" pitchFamily="49" charset="-122"/>
                <a:ea typeface="楷体" pitchFamily="49" charset="-122"/>
              </a:rPr>
              <a:t>经理是由执行组织委派，领导团队实现项目目标的个人</a:t>
            </a:r>
            <a:r>
              <a:rPr lang="zh-CN" altLang="en-US" sz="2200" b="1" dirty="0" smtClean="0">
                <a:latin typeface="楷体" pitchFamily="49" charset="-122"/>
                <a:ea typeface="楷体" pitchFamily="49" charset="-122"/>
              </a:rPr>
              <a:t>。</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角色：</a:t>
            </a:r>
            <a:r>
              <a:rPr lang="zh-CN" altLang="en-US" sz="2200" b="1" dirty="0">
                <a:latin typeface="楷体" pitchFamily="49" charset="-122"/>
                <a:ea typeface="楷体" pitchFamily="49" charset="-122"/>
              </a:rPr>
              <a:t>项目经理像交响乐团中的指挥。项目成员承担不同的角色，项目经理指挥</a:t>
            </a:r>
            <a:r>
              <a:rPr lang="zh-CN" altLang="en-US" sz="2200" b="1" dirty="0" smtClean="0">
                <a:latin typeface="楷体" pitchFamily="49" charset="-122"/>
                <a:ea typeface="楷体" pitchFamily="49" charset="-122"/>
              </a:rPr>
              <a:t>协调。</a:t>
            </a:r>
            <a:endParaRPr lang="en-US" altLang="zh-CN" sz="2200" b="1" dirty="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责任：对项目成果负责</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知识和技能：管理知识，技术知识，理解和经验，关注行业发展，跨领域</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沟通：充当发起人、团队成员和其他相关方之间的沟通者</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成功的项目经理：持续有效地使用某些基本技能，展现出超凡的人际关系和沟通技能以及积极的态度</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a:latin typeface="楷体" pitchFamily="49" charset="-122"/>
                <a:ea typeface="楷体" pitchFamily="49" charset="-122"/>
              </a:rPr>
              <a:t>对</a:t>
            </a:r>
            <a:r>
              <a:rPr lang="zh-CN" altLang="en-US" sz="2200" b="1" dirty="0" smtClean="0">
                <a:latin typeface="楷体" pitchFamily="49" charset="-122"/>
                <a:ea typeface="楷体" pitchFamily="49" charset="-122"/>
              </a:rPr>
              <a:t>组织的了解：战略，使命，目的，目标，优先级，策略，产品和服务，风险，商务知识</a:t>
            </a:r>
          </a:p>
        </p:txBody>
      </p:sp>
      <p:sp>
        <p:nvSpPr>
          <p:cNvPr id="3" name="矩形 2"/>
          <p:cNvSpPr/>
          <p:nvPr/>
        </p:nvSpPr>
        <p:spPr>
          <a:xfrm>
            <a:off x="3861702" y="634325"/>
            <a:ext cx="1888659" cy="461665"/>
          </a:xfrm>
          <a:prstGeom prst="rect">
            <a:avLst/>
          </a:prstGeom>
        </p:spPr>
        <p:txBody>
          <a:bodyPr wrap="none">
            <a:spAutoFit/>
          </a:bodyPr>
          <a:lstStyle/>
          <a:p>
            <a:r>
              <a:rPr lang="en-US" altLang="zh-CN" sz="2400" b="1" dirty="0" smtClean="0">
                <a:solidFill>
                  <a:schemeClr val="bg1"/>
                </a:solidFill>
                <a:latin typeface="+mj-ea"/>
                <a:ea typeface="+mj-ea"/>
              </a:rPr>
              <a:t>2.3</a:t>
            </a:r>
            <a:r>
              <a:rPr lang="zh-CN" altLang="en-US" sz="2400" b="1" dirty="0" smtClean="0">
                <a:solidFill>
                  <a:schemeClr val="bg1"/>
                </a:solidFill>
                <a:latin typeface="+mj-ea"/>
                <a:ea typeface="+mj-ea"/>
              </a:rPr>
              <a:t>项</a:t>
            </a:r>
            <a:r>
              <a:rPr lang="zh-CN" altLang="en-US" sz="2400" b="1" dirty="0">
                <a:solidFill>
                  <a:schemeClr val="bg1"/>
                </a:solidFill>
                <a:latin typeface="+mj-ea"/>
                <a:ea typeface="+mj-ea"/>
              </a:rPr>
              <a:t>目经理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320" y="1065212"/>
            <a:ext cx="8770274" cy="4493538"/>
          </a:xfrm>
          <a:prstGeom prst="rect">
            <a:avLst/>
          </a:prstGeom>
        </p:spPr>
        <p:txBody>
          <a:bodyPr wrap="square">
            <a:spAutoFit/>
          </a:bodyPr>
          <a:lstStyle/>
          <a:p>
            <a:endParaRPr lang="en-US" altLang="zh-CN" sz="2200" b="1" dirty="0" smtClean="0">
              <a:latin typeface="楷体" pitchFamily="49" charset="-122"/>
              <a:ea typeface="楷体" pitchFamily="49" charset="-122"/>
            </a:endParaRPr>
          </a:p>
          <a:p>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a:latin typeface="楷体" pitchFamily="49" charset="-122"/>
                <a:ea typeface="楷体" pitchFamily="49" charset="-122"/>
              </a:rPr>
              <a:t>项目经理是由执行组织委派，领导团队实现项目目标的个人。</a:t>
            </a:r>
            <a:endParaRPr lang="en-US" altLang="zh-CN" sz="2200" b="1" dirty="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a:latin typeface="楷体" pitchFamily="49" charset="-122"/>
                <a:ea typeface="楷体" pitchFamily="49" charset="-122"/>
              </a:rPr>
              <a:t>角色：项目经理像交响乐团中的指挥。项目成员承担不同的角色，项目经理指挥协调</a:t>
            </a:r>
            <a:r>
              <a:rPr lang="zh-CN" altLang="en-US" sz="2200" b="1" dirty="0" smtClean="0">
                <a:latin typeface="楷体" pitchFamily="49" charset="-122"/>
                <a:ea typeface="楷体" pitchFamily="49" charset="-122"/>
              </a:rPr>
              <a:t>。</a:t>
            </a:r>
            <a:endParaRPr lang="en-US" altLang="zh-CN" sz="2200" b="1" dirty="0" smtClean="0">
              <a:latin typeface="楷体" pitchFamily="49" charset="-122"/>
              <a:ea typeface="楷体" pitchFamily="49" charset="-122"/>
            </a:endParaRPr>
          </a:p>
          <a:p>
            <a:pPr marL="342900" indent="-342900">
              <a:buFont typeface="Wingdings" panose="05000000000000000000" pitchFamily="2" charset="2"/>
              <a:buChar char="n"/>
            </a:pPr>
            <a:r>
              <a:rPr lang="zh-CN" altLang="en-US" sz="2200" b="1" dirty="0" smtClean="0">
                <a:latin typeface="楷体" pitchFamily="49" charset="-122"/>
                <a:ea typeface="楷体" pitchFamily="49" charset="-122"/>
              </a:rPr>
              <a:t>在</a:t>
            </a:r>
            <a:r>
              <a:rPr lang="zh-CN" altLang="en-US" sz="2200" b="1" dirty="0">
                <a:latin typeface="楷体" pitchFamily="49" charset="-122"/>
                <a:ea typeface="楷体" pitchFamily="49" charset="-122"/>
              </a:rPr>
              <a:t>现实的情况中，有很多</a:t>
            </a:r>
            <a:r>
              <a:rPr lang="en-US" altLang="zh-CN" sz="2200" b="1" dirty="0">
                <a:latin typeface="楷体" pitchFamily="49" charset="-122"/>
                <a:ea typeface="楷体" pitchFamily="49" charset="-122"/>
              </a:rPr>
              <a:t>IT</a:t>
            </a:r>
            <a:r>
              <a:rPr lang="zh-CN" altLang="en-US" sz="2200" b="1" dirty="0">
                <a:latin typeface="楷体" pitchFamily="49" charset="-122"/>
                <a:ea typeface="楷体" pitchFamily="49" charset="-122"/>
              </a:rPr>
              <a:t>企业的项目经理由于其在技术方面十分擅长，在进行工作分解和授权时，常把最复杂、最困难的技术工作分给自己，这就背离了项目管理的原理，因为项目经理在项目执行中要将主要精力用于沟通和协调。</a:t>
            </a:r>
            <a:r>
              <a:rPr lang="en-US" altLang="zh-CN" sz="2200" b="1" dirty="0">
                <a:latin typeface="楷体" pitchFamily="49" charset="-122"/>
                <a:ea typeface="楷体" pitchFamily="49" charset="-122"/>
              </a:rPr>
              <a:t>PMI</a:t>
            </a:r>
            <a:r>
              <a:rPr lang="zh-CN" altLang="en-US" sz="2200" b="1" dirty="0">
                <a:latin typeface="楷体" pitchFamily="49" charset="-122"/>
                <a:ea typeface="楷体" pitchFamily="49" charset="-122"/>
              </a:rPr>
              <a:t>在这方面的理论可以理解为：项目经理不做（具体生产产品）“实事”，而做（协调、指导、控制）“虚事”。</a:t>
            </a:r>
          </a:p>
          <a:p>
            <a:pPr marL="342900" indent="-342900">
              <a:buFont typeface="Wingdings" panose="05000000000000000000" pitchFamily="2" charset="2"/>
              <a:buChar char="n"/>
            </a:pPr>
            <a:endParaRPr lang="en-US" altLang="zh-CN" sz="2200" b="1" dirty="0">
              <a:latin typeface="楷体" pitchFamily="49" charset="-122"/>
              <a:ea typeface="楷体" pitchFamily="49" charset="-122"/>
            </a:endParaRPr>
          </a:p>
          <a:p>
            <a:pPr marL="342900" indent="-342900">
              <a:buFont typeface="Wingdings" panose="05000000000000000000" pitchFamily="2" charset="2"/>
              <a:buChar char="n"/>
            </a:pPr>
            <a:endParaRPr lang="zh-CN" altLang="en-US" sz="2200" b="1" dirty="0">
              <a:latin typeface="楷体" pitchFamily="49" charset="-122"/>
              <a:ea typeface="楷体" pitchFamily="49" charset="-122"/>
            </a:endParaRPr>
          </a:p>
        </p:txBody>
      </p:sp>
      <p:sp>
        <p:nvSpPr>
          <p:cNvPr id="3" name="矩形 2"/>
          <p:cNvSpPr/>
          <p:nvPr/>
        </p:nvSpPr>
        <p:spPr>
          <a:xfrm>
            <a:off x="3861702" y="634325"/>
            <a:ext cx="1888659" cy="461665"/>
          </a:xfrm>
          <a:prstGeom prst="rect">
            <a:avLst/>
          </a:prstGeom>
        </p:spPr>
        <p:txBody>
          <a:bodyPr wrap="none">
            <a:spAutoFit/>
          </a:bodyPr>
          <a:lstStyle/>
          <a:p>
            <a:r>
              <a:rPr lang="en-US" altLang="zh-CN" sz="2400" b="1" dirty="0" smtClean="0">
                <a:solidFill>
                  <a:schemeClr val="bg1"/>
                </a:solidFill>
                <a:latin typeface="+mj-ea"/>
                <a:ea typeface="+mj-ea"/>
              </a:rPr>
              <a:t>2</a:t>
            </a:r>
            <a:r>
              <a:rPr lang="en-US" altLang="zh-CN" sz="2400" b="1" dirty="0">
                <a:solidFill>
                  <a:schemeClr val="bg1"/>
                </a:solidFill>
                <a:latin typeface="+mj-ea"/>
                <a:ea typeface="+mj-ea"/>
              </a:rPr>
              <a:t>.</a:t>
            </a:r>
            <a:r>
              <a:rPr lang="en-US" altLang="zh-CN" sz="2400" b="1" dirty="0" smtClean="0">
                <a:solidFill>
                  <a:schemeClr val="bg1"/>
                </a:solidFill>
                <a:latin typeface="+mj-ea"/>
                <a:ea typeface="+mj-ea"/>
              </a:rPr>
              <a:t>3</a:t>
            </a:r>
            <a:r>
              <a:rPr lang="zh-CN" altLang="en-US" sz="2400" b="1" dirty="0" smtClean="0">
                <a:solidFill>
                  <a:schemeClr val="bg1"/>
                </a:solidFill>
                <a:latin typeface="+mj-ea"/>
                <a:ea typeface="+mj-ea"/>
              </a:rPr>
              <a:t>项</a:t>
            </a:r>
            <a:r>
              <a:rPr lang="zh-CN" altLang="en-US" sz="2400" b="1" dirty="0">
                <a:solidFill>
                  <a:schemeClr val="bg1"/>
                </a:solidFill>
                <a:latin typeface="+mj-ea"/>
                <a:ea typeface="+mj-ea"/>
              </a:rPr>
              <a:t>目经理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altLang="zh-CN" smtClean="0"/>
              <a:t>2.3 </a:t>
            </a:r>
            <a:r>
              <a:rPr lang="zh-CN" altLang="en-US" smtClean="0"/>
              <a:t>项目经理 </a:t>
            </a:r>
          </a:p>
        </p:txBody>
      </p:sp>
      <p:sp>
        <p:nvSpPr>
          <p:cNvPr id="34819" name="Rectangle 3"/>
          <p:cNvSpPr>
            <a:spLocks noGrp="1" noChangeArrowheads="1"/>
          </p:cNvSpPr>
          <p:nvPr>
            <p:ph type="body" idx="1"/>
          </p:nvPr>
        </p:nvSpPr>
        <p:spPr>
          <a:xfrm>
            <a:off x="229394" y="1370012"/>
            <a:ext cx="8610600" cy="5605765"/>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目经理的权力 </a:t>
            </a:r>
          </a:p>
          <a:p>
            <a:pPr marL="40005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项目经理就是项目的负责人，负责整个项目的计划、实施和控制，是项目管理的核心。</a:t>
            </a:r>
            <a:r>
              <a:rPr lang="zh-CN" altLang="en-US" sz="2400" dirty="0" smtClean="0">
                <a:solidFill>
                  <a:srgbClr val="FF0000"/>
                </a:solidFill>
                <a:latin typeface="楷体" pitchFamily="49" charset="-122"/>
                <a:ea typeface="楷体" pitchFamily="49" charset="-122"/>
              </a:rPr>
              <a:t>项目经理权力的大小取决于公司采用什么样的组织结构以及项目对公司的重要性。</a:t>
            </a:r>
            <a:r>
              <a:rPr lang="zh-CN" altLang="en-US" sz="2400" dirty="0">
                <a:solidFill>
                  <a:schemeClr val="tx1"/>
                </a:solidFill>
                <a:latin typeface="楷体" pitchFamily="49" charset="-122"/>
                <a:ea typeface="楷体" pitchFamily="49" charset="-122"/>
              </a:rPr>
              <a:t>如果公司采用项目型组织结构，那么项目经理的权力就相对较大，很可能在职能部门经理之上；如果公司采用职能型组织结构，则项目经理的权力就相对较小，项目经理的权力就很可能在职能部门经理之下</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itchFamily="49" charset="-122"/>
                <a:ea typeface="楷体" pitchFamily="49" charset="-122"/>
              </a:rPr>
              <a:t>项</a:t>
            </a:r>
            <a:r>
              <a:rPr lang="zh-CN" altLang="en-US" sz="2400" dirty="0" smtClean="0">
                <a:solidFill>
                  <a:schemeClr val="tx1"/>
                </a:solidFill>
                <a:latin typeface="楷体" pitchFamily="49" charset="-122"/>
                <a:ea typeface="楷体" pitchFamily="49" charset="-122"/>
              </a:rPr>
              <a:t>目</a:t>
            </a:r>
            <a:r>
              <a:rPr lang="zh-CN" altLang="en-US" sz="2400" dirty="0">
                <a:solidFill>
                  <a:schemeClr val="tx1"/>
                </a:solidFill>
                <a:latin typeface="楷体" pitchFamily="49" charset="-122"/>
                <a:ea typeface="楷体" pitchFamily="49" charset="-122"/>
              </a:rPr>
              <a:t>经理的权力表现在以下几个方面：</a:t>
            </a:r>
          </a:p>
          <a:p>
            <a:pPr marL="45720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）项目经理具有选择项目团队成员的</a:t>
            </a:r>
            <a:r>
              <a:rPr lang="zh-CN" altLang="en-US" sz="2400" dirty="0">
                <a:solidFill>
                  <a:srgbClr val="FF0000"/>
                </a:solidFill>
                <a:latin typeface="楷体" pitchFamily="49" charset="-122"/>
                <a:ea typeface="楷体" pitchFamily="49" charset="-122"/>
              </a:rPr>
              <a:t>最终决定权；</a:t>
            </a:r>
          </a:p>
          <a:p>
            <a:pPr marL="45720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cs typeface="+mn-cs"/>
              </a:rPr>
              <a:t>（</a:t>
            </a:r>
            <a:r>
              <a:rPr lang="en-US" altLang="zh-CN" sz="2400" dirty="0">
                <a:solidFill>
                  <a:schemeClr val="tx1"/>
                </a:solidFill>
                <a:latin typeface="楷体" pitchFamily="49" charset="-122"/>
                <a:ea typeface="楷体" pitchFamily="49" charset="-122"/>
                <a:cs typeface="+mn-cs"/>
              </a:rPr>
              <a:t>2</a:t>
            </a:r>
            <a:r>
              <a:rPr lang="zh-CN" altLang="en-US" sz="2400" dirty="0">
                <a:solidFill>
                  <a:schemeClr val="tx1"/>
                </a:solidFill>
                <a:latin typeface="楷体" pitchFamily="49" charset="-122"/>
                <a:ea typeface="楷体" pitchFamily="49" charset="-122"/>
                <a:cs typeface="+mn-cs"/>
              </a:rPr>
              <a:t>）在项目的执行过程当中，项目经理对比较重要的决</a:t>
            </a:r>
            <a:r>
              <a:rPr lang="zh-CN" altLang="en-US" sz="2400" dirty="0" smtClean="0">
                <a:solidFill>
                  <a:schemeClr val="tx1"/>
                </a:solidFill>
                <a:latin typeface="楷体" pitchFamily="49" charset="-122"/>
                <a:ea typeface="楷体" pitchFamily="49" charset="-122"/>
                <a:cs typeface="+mn-cs"/>
              </a:rPr>
              <a:t>策  </a:t>
            </a:r>
            <a:r>
              <a:rPr lang="en-US" altLang="zh-CN" sz="2400" dirty="0" smtClean="0">
                <a:solidFill>
                  <a:schemeClr val="tx1"/>
                </a:solidFill>
                <a:latin typeface="楷体" pitchFamily="49" charset="-122"/>
                <a:ea typeface="楷体" pitchFamily="49" charset="-122"/>
                <a:cs typeface="+mn-cs"/>
              </a:rPr>
              <a:t/>
            </a:r>
            <a:br>
              <a:rPr lang="en-US" altLang="zh-CN" sz="2400" dirty="0" smtClean="0">
                <a:solidFill>
                  <a:schemeClr val="tx1"/>
                </a:solidFill>
                <a:latin typeface="楷体" pitchFamily="49" charset="-122"/>
                <a:ea typeface="楷体" pitchFamily="49" charset="-122"/>
                <a:cs typeface="+mn-cs"/>
              </a:rPr>
            </a:br>
            <a:r>
              <a:rPr lang="en-US" altLang="zh-CN" sz="2400" dirty="0" smtClean="0">
                <a:solidFill>
                  <a:schemeClr val="tx1"/>
                </a:solidFill>
                <a:latin typeface="楷体" pitchFamily="49" charset="-122"/>
                <a:ea typeface="楷体" pitchFamily="49" charset="-122"/>
                <a:cs typeface="+mn-cs"/>
              </a:rPr>
              <a:t>     </a:t>
            </a:r>
            <a:r>
              <a:rPr lang="zh-CN" altLang="en-US" sz="2400" dirty="0" smtClean="0">
                <a:solidFill>
                  <a:schemeClr val="tx1"/>
                </a:solidFill>
                <a:latin typeface="楷体" pitchFamily="49" charset="-122"/>
                <a:ea typeface="楷体" pitchFamily="49" charset="-122"/>
                <a:cs typeface="+mn-cs"/>
              </a:rPr>
              <a:t>有</a:t>
            </a:r>
            <a:r>
              <a:rPr lang="zh-CN" altLang="en-US" sz="2400" dirty="0">
                <a:solidFill>
                  <a:schemeClr val="tx1"/>
                </a:solidFill>
                <a:latin typeface="楷体" pitchFamily="49" charset="-122"/>
                <a:ea typeface="楷体" pitchFamily="49" charset="-122"/>
                <a:cs typeface="+mn-cs"/>
              </a:rPr>
              <a:t>着</a:t>
            </a:r>
            <a:r>
              <a:rPr lang="zh-CN" altLang="en-US" sz="2400" dirty="0">
                <a:solidFill>
                  <a:srgbClr val="FF0000"/>
                </a:solidFill>
                <a:latin typeface="楷体" pitchFamily="49" charset="-122"/>
                <a:ea typeface="楷体" pitchFamily="49" charset="-122"/>
              </a:rPr>
              <a:t>直接的决定权；</a:t>
            </a:r>
          </a:p>
          <a:p>
            <a:pPr marL="457200" lvl="1"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cs typeface="+mn-cs"/>
              </a:rPr>
              <a:t>（</a:t>
            </a:r>
            <a:r>
              <a:rPr lang="en-US" altLang="zh-CN" sz="2400" dirty="0">
                <a:solidFill>
                  <a:schemeClr val="tx1"/>
                </a:solidFill>
                <a:latin typeface="楷体" pitchFamily="49" charset="-122"/>
                <a:ea typeface="楷体" pitchFamily="49" charset="-122"/>
                <a:cs typeface="+mn-cs"/>
              </a:rPr>
              <a:t>3</a:t>
            </a:r>
            <a:r>
              <a:rPr lang="zh-CN" altLang="en-US" sz="2400" dirty="0">
                <a:solidFill>
                  <a:schemeClr val="tx1"/>
                </a:solidFill>
                <a:latin typeface="楷体" pitchFamily="49" charset="-122"/>
                <a:ea typeface="楷体" pitchFamily="49" charset="-122"/>
                <a:cs typeface="+mn-cs"/>
              </a:rPr>
              <a:t>）项目经理具有项目资源具体使用和分配的权力。</a:t>
            </a:r>
          </a:p>
          <a:p>
            <a:pPr eaLnBrk="1" hangingPunct="1">
              <a:lnSpc>
                <a:spcPct val="105000"/>
              </a:lnSpc>
              <a:spcAft>
                <a:spcPts val="0"/>
              </a:spcAft>
              <a:buClr>
                <a:schemeClr val="tx1"/>
              </a:buClr>
              <a:buFont typeface="Wingdings" panose="05000000000000000000" pitchFamily="2" charset="2"/>
              <a:buChar char="n"/>
            </a:pPr>
            <a:endParaRPr lang="zh-CN" altLang="en-US" sz="24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76994" y="1598612"/>
            <a:ext cx="8686800" cy="4916576"/>
          </a:xfrm>
        </p:spPr>
        <p:txBody>
          <a:bodyPr/>
          <a:lstStyle/>
          <a:p>
            <a:pPr marL="0" indent="0" eaLnBrk="1" hangingPunct="1">
              <a:lnSpc>
                <a:spcPct val="90000"/>
              </a:lnSpc>
              <a:buNone/>
            </a:pPr>
            <a:r>
              <a:rPr lang="zh-CN" altLang="en-US" sz="2400" dirty="0" smtClean="0">
                <a:solidFill>
                  <a:schemeClr val="tx1"/>
                </a:solidFill>
                <a:latin typeface="楷体" pitchFamily="49" charset="-122"/>
                <a:ea typeface="楷体" pitchFamily="49" charset="-122"/>
              </a:rPr>
              <a:t>    项</a:t>
            </a:r>
            <a:r>
              <a:rPr lang="zh-CN" altLang="en-US" sz="2400" dirty="0">
                <a:solidFill>
                  <a:schemeClr val="tx1"/>
                </a:solidFill>
                <a:latin typeface="楷体" pitchFamily="49" charset="-122"/>
                <a:ea typeface="楷体" pitchFamily="49" charset="-122"/>
              </a:rPr>
              <a:t>目经理的身份是领导者，应该履行的职责有：</a:t>
            </a:r>
            <a:r>
              <a:rPr lang="zh-CN" altLang="en-US" sz="2400" dirty="0">
                <a:solidFill>
                  <a:srgbClr val="FF0000"/>
                </a:solidFill>
                <a:latin typeface="楷体" pitchFamily="49" charset="-122"/>
                <a:ea typeface="楷体" pitchFamily="49" charset="-122"/>
              </a:rPr>
              <a:t>计划、组织、控制。</a:t>
            </a:r>
            <a:r>
              <a:rPr lang="zh-CN" altLang="en-US" sz="2800" dirty="0" smtClean="0"/>
              <a:t> </a:t>
            </a:r>
          </a:p>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）计划</a:t>
            </a:r>
          </a:p>
          <a:p>
            <a:pPr lvl="1" eaLnBrk="1" hangingPunct="1">
              <a:lnSpc>
                <a:spcPct val="90000"/>
              </a:lnSpc>
            </a:pPr>
            <a:r>
              <a:rPr lang="zh-CN" altLang="en-US" sz="2400" dirty="0">
                <a:solidFill>
                  <a:schemeClr val="tx1"/>
                </a:solidFill>
                <a:latin typeface="楷体" pitchFamily="49" charset="-122"/>
                <a:ea typeface="楷体" pitchFamily="49" charset="-122"/>
              </a:rPr>
              <a:t>项目经理的首要任务是制定计划。计划可以分为战略计划与作业计划 </a:t>
            </a:r>
          </a:p>
          <a:p>
            <a:pPr lvl="1" eaLnBrk="1" hangingPunct="1">
              <a:lnSpc>
                <a:spcPct val="90000"/>
              </a:lnSpc>
            </a:pPr>
            <a:r>
              <a:rPr lang="zh-CN" altLang="en-US" sz="2400" dirty="0">
                <a:solidFill>
                  <a:schemeClr val="tx1"/>
                </a:solidFill>
                <a:latin typeface="楷体" pitchFamily="49" charset="-122"/>
                <a:ea typeface="楷体" pitchFamily="49" charset="-122"/>
              </a:rPr>
              <a:t>作为项目团队的领导者，项目经理应该带领项目团队一起来制定计划，这样的计划远比他单独一个人制定的计划更为合理、可行，同时，当项目团队成员实施自己制定的计划时，能更积极、更有效地去完成自己所负责的活动。</a:t>
            </a:r>
          </a:p>
          <a:p>
            <a:pPr lvl="1" eaLnBrk="1" hangingPunct="1">
              <a:lnSpc>
                <a:spcPct val="90000"/>
              </a:lnSpc>
            </a:pPr>
            <a:r>
              <a:rPr lang="zh-CN" altLang="en-US" sz="2400" dirty="0">
                <a:solidFill>
                  <a:schemeClr val="tx1"/>
                </a:solidFill>
                <a:latin typeface="楷体" pitchFamily="49" charset="-122"/>
                <a:ea typeface="楷体" pitchFamily="49" charset="-122"/>
              </a:rPr>
              <a:t>在执行项目计划的过程当中，项目经理有时要根据项目的实际进展情况对项目计划进行调整，一般对战略性计划调整的较少，而越细致的作业计划则越有可能需要调整。</a:t>
            </a:r>
          </a:p>
        </p:txBody>
      </p:sp>
      <p:sp>
        <p:nvSpPr>
          <p:cNvPr id="5" name="Rectangle 2"/>
          <p:cNvSpPr>
            <a:spLocks noGrp="1" noChangeArrowheads="1"/>
          </p:cNvSpPr>
          <p:nvPr>
            <p:ph type="title"/>
          </p:nvPr>
        </p:nvSpPr>
        <p:spPr/>
        <p:txBody>
          <a:bodyPr/>
          <a:lstStyle/>
          <a:p>
            <a:pPr eaLnBrk="1" hangingPunct="1">
              <a:defRPr/>
            </a:pPr>
            <a:r>
              <a:rPr lang="zh-CN" altLang="en-US" b="1" dirty="0" smtClean="0"/>
              <a:t>项目经理的职责</a:t>
            </a:r>
            <a:r>
              <a:rPr lang="zh-CN" alt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3720" y="1446212"/>
            <a:ext cx="8916194" cy="5088701"/>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）组织</a:t>
            </a:r>
          </a:p>
          <a:p>
            <a:pPr lvl="1" eaLnBrk="1" hangingPunct="1">
              <a:lnSpc>
                <a:spcPct val="105000"/>
              </a:lnSpc>
              <a:spcBef>
                <a:spcPts val="0"/>
              </a:spcBef>
              <a:spcAft>
                <a:spcPts val="0"/>
              </a:spcAft>
              <a:buClr>
                <a:schemeClr val="tx1"/>
              </a:buClr>
              <a:buFont typeface="Wingdings" panose="05000000000000000000" pitchFamily="2" charset="2"/>
              <a:buChar char="ü"/>
            </a:pPr>
            <a:r>
              <a:rPr lang="zh-CN" altLang="en-US" sz="2400" dirty="0">
                <a:solidFill>
                  <a:schemeClr val="tx1"/>
                </a:solidFill>
                <a:latin typeface="楷体" pitchFamily="49" charset="-122"/>
                <a:ea typeface="楷体" pitchFamily="49" charset="-122"/>
              </a:rPr>
              <a:t>项目经理在组织工作时，应营造一种工作环境，使所有的项目团队成员能够以高昂的士气更有效地投入到工作中去</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lvl="1" eaLnBrk="1" hangingPunct="1">
              <a:lnSpc>
                <a:spcPct val="105000"/>
              </a:lnSpc>
              <a:spcBef>
                <a:spcPts val="0"/>
              </a:spcBef>
              <a:spcAft>
                <a:spcPts val="0"/>
              </a:spcAft>
              <a:buClr>
                <a:schemeClr val="tx1"/>
              </a:buClr>
              <a:buFont typeface="Wingdings" panose="05000000000000000000" pitchFamily="2" charset="2"/>
              <a:buChar char="ü"/>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经理的组织工作包括两个方面：一是设计项目团队的组织结构，对要完成的每项具体工作进行描述，并安排合适的人员；二是决定哪些工作由组织内部完成，哪些工作由组织外部的协作者（如承担单位或顾问公司）来完成。对由组织内部进行的工作，项目经理应当把任务落实到个人，同时具体承担工作的人员应对项目经理做出承诺；对由外部协作者完成的工作，项目经理应对其工作范围做出明确的划分，与每位协作者协商达成一致意见并签订合同。此外，项目经理还要对合同的执行过程进行监督，发现问题要及时协调处理，若不在自己的职责范围之内，则应及时向上级报告。</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项目经理的职责</a:t>
            </a:r>
            <a:r>
              <a:rPr lang="zh-CN" alt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83703" y="3201044"/>
            <a:ext cx="4684891" cy="3384493"/>
            <a:chOff x="420584" y="1911659"/>
            <a:chExt cx="4684891" cy="3384493"/>
          </a:xfrm>
        </p:grpSpPr>
        <p:sp>
          <p:nvSpPr>
            <p:cNvPr id="2" name="TextBox 1"/>
            <p:cNvSpPr txBox="1"/>
            <p:nvPr/>
          </p:nvSpPr>
          <p:spPr>
            <a:xfrm>
              <a:off x="2058194" y="1911659"/>
              <a:ext cx="1371600" cy="461665"/>
            </a:xfrm>
            <a:prstGeom prst="rect">
              <a:avLst/>
            </a:prstGeom>
            <a:noFill/>
            <a:ln w="38100">
              <a:solidFill>
                <a:schemeClr val="tx1"/>
              </a:solidFill>
            </a:ln>
          </p:spPr>
          <p:txBody>
            <a:bodyPr wrap="square" rtlCol="0">
              <a:spAutoFit/>
            </a:bodyPr>
            <a:lstStyle/>
            <a:p>
              <a:pPr algn="ctr"/>
              <a:r>
                <a:rPr lang="zh-CN" altLang="en-US" sz="2400" b="1" dirty="0"/>
                <a:t>经营者</a:t>
              </a:r>
            </a:p>
          </p:txBody>
        </p:sp>
        <p:sp>
          <p:nvSpPr>
            <p:cNvPr id="5" name="TextBox 4"/>
            <p:cNvSpPr txBox="1"/>
            <p:nvPr/>
          </p:nvSpPr>
          <p:spPr>
            <a:xfrm>
              <a:off x="1106384" y="4095822"/>
              <a:ext cx="841581" cy="1200329"/>
            </a:xfrm>
            <a:prstGeom prst="rect">
              <a:avLst/>
            </a:prstGeom>
            <a:noFill/>
            <a:ln w="38100">
              <a:solidFill>
                <a:schemeClr val="tx1"/>
              </a:solidFill>
            </a:ln>
          </p:spPr>
          <p:txBody>
            <a:bodyPr wrap="square" rtlCol="0">
              <a:spAutoFit/>
            </a:bodyPr>
            <a:lstStyle/>
            <a:p>
              <a:pPr algn="ctr"/>
              <a:r>
                <a:rPr lang="zh-CN" altLang="en-US" sz="2400" b="1" dirty="0" smtClean="0"/>
                <a:t>项目团队成员</a:t>
              </a:r>
              <a:endParaRPr lang="zh-CN" altLang="en-US" sz="2400" b="1" dirty="0"/>
            </a:p>
          </p:txBody>
        </p:sp>
        <p:sp>
          <p:nvSpPr>
            <p:cNvPr id="6" name="TextBox 5"/>
            <p:cNvSpPr txBox="1"/>
            <p:nvPr/>
          </p:nvSpPr>
          <p:spPr>
            <a:xfrm>
              <a:off x="3733875" y="2957534"/>
              <a:ext cx="1371600" cy="461665"/>
            </a:xfrm>
            <a:prstGeom prst="rect">
              <a:avLst/>
            </a:prstGeom>
            <a:noFill/>
            <a:ln w="38100">
              <a:solidFill>
                <a:schemeClr val="tx1"/>
              </a:solidFill>
            </a:ln>
          </p:spPr>
          <p:txBody>
            <a:bodyPr wrap="square" rtlCol="0">
              <a:spAutoFit/>
            </a:bodyPr>
            <a:lstStyle/>
            <a:p>
              <a:pPr algn="ctr"/>
              <a:r>
                <a:rPr lang="zh-CN" altLang="en-US" sz="2400" b="1" dirty="0" smtClean="0"/>
                <a:t>职员</a:t>
              </a:r>
              <a:endParaRPr lang="zh-CN" altLang="en-US" sz="2400" b="1" dirty="0"/>
            </a:p>
          </p:txBody>
        </p:sp>
        <p:sp>
          <p:nvSpPr>
            <p:cNvPr id="7" name="TextBox 6"/>
            <p:cNvSpPr txBox="1"/>
            <p:nvPr/>
          </p:nvSpPr>
          <p:spPr>
            <a:xfrm>
              <a:off x="420584" y="3047810"/>
              <a:ext cx="1371600" cy="461665"/>
            </a:xfrm>
            <a:prstGeom prst="rect">
              <a:avLst/>
            </a:prstGeom>
            <a:noFill/>
            <a:ln w="38100">
              <a:solidFill>
                <a:schemeClr val="tx1"/>
              </a:solidFill>
            </a:ln>
          </p:spPr>
          <p:txBody>
            <a:bodyPr wrap="square" rtlCol="0">
              <a:spAutoFit/>
            </a:bodyPr>
            <a:lstStyle/>
            <a:p>
              <a:pPr algn="ctr"/>
              <a:r>
                <a:rPr lang="zh-CN" altLang="en-US" sz="2400" b="1" dirty="0" smtClean="0"/>
                <a:t>职员</a:t>
              </a:r>
              <a:endParaRPr lang="zh-CN" altLang="en-US" sz="2400" b="1" dirty="0"/>
            </a:p>
          </p:txBody>
        </p:sp>
        <p:sp>
          <p:nvSpPr>
            <p:cNvPr id="8" name="TextBox 7"/>
            <p:cNvSpPr txBox="1"/>
            <p:nvPr/>
          </p:nvSpPr>
          <p:spPr>
            <a:xfrm>
              <a:off x="2362994" y="4095823"/>
              <a:ext cx="841581" cy="1200329"/>
            </a:xfrm>
            <a:prstGeom prst="rect">
              <a:avLst/>
            </a:prstGeom>
            <a:noFill/>
            <a:ln w="38100">
              <a:solidFill>
                <a:schemeClr val="tx1"/>
              </a:solidFill>
            </a:ln>
          </p:spPr>
          <p:txBody>
            <a:bodyPr wrap="square" rtlCol="0">
              <a:spAutoFit/>
            </a:bodyPr>
            <a:lstStyle/>
            <a:p>
              <a:pPr algn="ctr"/>
              <a:r>
                <a:rPr lang="zh-CN" altLang="en-US" sz="2400" b="1" dirty="0" smtClean="0"/>
                <a:t>项目团队成员</a:t>
              </a:r>
              <a:endParaRPr lang="zh-CN" altLang="en-US" sz="2400" b="1" dirty="0"/>
            </a:p>
          </p:txBody>
        </p:sp>
        <p:sp>
          <p:nvSpPr>
            <p:cNvPr id="9" name="TextBox 8"/>
            <p:cNvSpPr txBox="1"/>
            <p:nvPr/>
          </p:nvSpPr>
          <p:spPr>
            <a:xfrm>
              <a:off x="3578093" y="4091394"/>
              <a:ext cx="841581" cy="1200329"/>
            </a:xfrm>
            <a:prstGeom prst="rect">
              <a:avLst/>
            </a:prstGeom>
            <a:noFill/>
            <a:ln w="38100">
              <a:solidFill>
                <a:schemeClr val="tx1"/>
              </a:solidFill>
            </a:ln>
          </p:spPr>
          <p:txBody>
            <a:bodyPr wrap="square" rtlCol="0">
              <a:spAutoFit/>
            </a:bodyPr>
            <a:lstStyle/>
            <a:p>
              <a:pPr algn="ctr"/>
              <a:r>
                <a:rPr lang="zh-CN" altLang="en-US" sz="2400" b="1" dirty="0" smtClean="0"/>
                <a:t>项目团队成员</a:t>
              </a:r>
              <a:endParaRPr lang="zh-CN" altLang="en-US" sz="2400" b="1" dirty="0"/>
            </a:p>
          </p:txBody>
        </p:sp>
        <p:cxnSp>
          <p:nvCxnSpPr>
            <p:cNvPr id="10" name="直接箭头连接符 9"/>
            <p:cNvCxnSpPr>
              <a:stCxn id="2" idx="2"/>
            </p:cNvCxnSpPr>
            <p:nvPr/>
          </p:nvCxnSpPr>
          <p:spPr>
            <a:xfrm flipH="1">
              <a:off x="1372394" y="2373324"/>
              <a:ext cx="1371600" cy="5842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2"/>
            </p:cNvCxnSpPr>
            <p:nvPr/>
          </p:nvCxnSpPr>
          <p:spPr>
            <a:xfrm flipH="1">
              <a:off x="1792184" y="2373324"/>
              <a:ext cx="951810" cy="15874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2"/>
            </p:cNvCxnSpPr>
            <p:nvPr/>
          </p:nvCxnSpPr>
          <p:spPr>
            <a:xfrm flipH="1">
              <a:off x="2667795" y="2373324"/>
              <a:ext cx="76199" cy="17224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 idx="2"/>
            </p:cNvCxnSpPr>
            <p:nvPr/>
          </p:nvCxnSpPr>
          <p:spPr>
            <a:xfrm>
              <a:off x="2743994" y="2373324"/>
              <a:ext cx="989678" cy="17180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 idx="2"/>
              <a:endCxn id="6" idx="0"/>
            </p:cNvCxnSpPr>
            <p:nvPr/>
          </p:nvCxnSpPr>
          <p:spPr>
            <a:xfrm>
              <a:off x="2743994" y="2373324"/>
              <a:ext cx="1675681" cy="58421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nvGraphicFramePr>
        <p:xfrm>
          <a:off x="153194" y="1217612"/>
          <a:ext cx="5715000" cy="2133600"/>
        </p:xfrm>
        <a:graphic>
          <a:graphicData uri="http://schemas.openxmlformats.org/drawingml/2006/table">
            <a:tbl>
              <a:tblPr firstRow="1" firstCol="1" bandRow="1"/>
              <a:tblGrid>
                <a:gridCol w="1981200"/>
                <a:gridCol w="3733800"/>
              </a:tblGrid>
              <a:tr h="0">
                <a:tc>
                  <a:txBody>
                    <a:bodyPr/>
                    <a:lstStyle/>
                    <a:p>
                      <a:pPr algn="just">
                        <a:spcAft>
                          <a:spcPts val="0"/>
                        </a:spcAft>
                      </a:pPr>
                      <a:r>
                        <a:rPr lang="zh-CN" sz="2000" b="1" kern="100">
                          <a:effectLst/>
                          <a:latin typeface="Calibri"/>
                          <a:ea typeface="楷体"/>
                          <a:cs typeface="Times New Roman" panose="02020603050405020304"/>
                        </a:rPr>
                        <a:t>描述</a:t>
                      </a:r>
                      <a:endParaRPr lang="zh-CN" sz="2000" kern="100">
                        <a:effectLst/>
                        <a:latin typeface="Calibri"/>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effectLst/>
                          <a:latin typeface="Calibri"/>
                          <a:ea typeface="楷体"/>
                          <a:cs typeface="Times New Roman" panose="02020603050405020304"/>
                        </a:rPr>
                        <a:t>人员并肩工作，所有者</a:t>
                      </a:r>
                      <a:r>
                        <a:rPr lang="en-US" sz="2000" b="1" kern="100">
                          <a:effectLst/>
                          <a:latin typeface="Calibri"/>
                          <a:ea typeface="楷体"/>
                          <a:cs typeface="Times New Roman" panose="02020603050405020304"/>
                        </a:rPr>
                        <a:t>/</a:t>
                      </a:r>
                      <a:r>
                        <a:rPr lang="zh-CN" sz="2000" b="1" kern="100">
                          <a:effectLst/>
                          <a:latin typeface="Calibri"/>
                          <a:ea typeface="楷体"/>
                          <a:cs typeface="Times New Roman" panose="02020603050405020304"/>
                        </a:rPr>
                        <a:t>经营者直接做出主要决定并监督执行</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000" b="1" kern="100">
                          <a:effectLst/>
                          <a:latin typeface="楷体"/>
                          <a:ea typeface="宋体" panose="02010600030101010101" pitchFamily="2" charset="-122"/>
                          <a:cs typeface="Times New Roman" panose="02020603050405020304"/>
                        </a:rPr>
                        <a:t>PM</a:t>
                      </a:r>
                      <a:r>
                        <a:rPr lang="zh-CN" sz="2000" b="1" kern="100">
                          <a:effectLst/>
                          <a:latin typeface="Calibri"/>
                          <a:ea typeface="楷体"/>
                          <a:cs typeface="Times New Roman" panose="02020603050405020304"/>
                        </a:rPr>
                        <a:t>角色</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effectLst/>
                          <a:latin typeface="Calibri"/>
                          <a:ea typeface="楷体"/>
                          <a:cs typeface="Times New Roman" panose="02020603050405020304"/>
                        </a:rPr>
                        <a:t>兼职</a:t>
                      </a:r>
                      <a:r>
                        <a:rPr lang="en-US" sz="2000" b="1" kern="100" dirty="0">
                          <a:effectLst/>
                          <a:latin typeface="Calibri"/>
                          <a:ea typeface="楷体"/>
                          <a:cs typeface="Times New Roman" panose="02020603050405020304"/>
                        </a:rPr>
                        <a:t>(</a:t>
                      </a:r>
                      <a:r>
                        <a:rPr lang="zh-CN" sz="2000" b="1" kern="100" dirty="0">
                          <a:effectLst/>
                          <a:latin typeface="Calibri"/>
                          <a:ea typeface="楷体"/>
                          <a:cs typeface="Times New Roman" panose="02020603050405020304"/>
                        </a:rPr>
                        <a:t>协调员</a:t>
                      </a:r>
                      <a:r>
                        <a:rPr lang="en-US" sz="2000" b="1" kern="100" dirty="0">
                          <a:effectLst/>
                          <a:latin typeface="Calibri"/>
                          <a:ea typeface="楷体"/>
                          <a:cs typeface="Times New Roman" panose="02020603050405020304"/>
                        </a:rPr>
                        <a:t>)</a:t>
                      </a:r>
                      <a:endParaRPr lang="zh-CN" sz="2000" kern="100" dirty="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2000" b="1" kern="100">
                          <a:effectLst/>
                          <a:latin typeface="楷体"/>
                          <a:ea typeface="宋体" panose="02010600030101010101" pitchFamily="2" charset="-122"/>
                          <a:cs typeface="Times New Roman" panose="02020603050405020304"/>
                        </a:rPr>
                        <a:t>PM</a:t>
                      </a:r>
                      <a:r>
                        <a:rPr lang="zh-CN" sz="2000" b="1" kern="100">
                          <a:effectLst/>
                          <a:latin typeface="Calibri"/>
                          <a:ea typeface="楷体"/>
                          <a:cs typeface="Times New Roman" panose="02020603050405020304"/>
                        </a:rPr>
                        <a:t>权限</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effectLst/>
                          <a:latin typeface="Calibri"/>
                          <a:ea typeface="楷体"/>
                          <a:cs typeface="Times New Roman" panose="02020603050405020304"/>
                        </a:rPr>
                        <a:t>极少</a:t>
                      </a:r>
                      <a:r>
                        <a:rPr lang="en-US" sz="2000" b="1" kern="100">
                          <a:effectLst/>
                          <a:latin typeface="Calibri"/>
                          <a:ea typeface="楷体"/>
                          <a:cs typeface="Times New Roman" panose="02020603050405020304"/>
                        </a:rPr>
                        <a:t>/</a:t>
                      </a:r>
                      <a:r>
                        <a:rPr lang="zh-CN" sz="2000" b="1" kern="100">
                          <a:effectLst/>
                          <a:latin typeface="Calibri"/>
                          <a:ea typeface="楷体"/>
                          <a:cs typeface="Times New Roman" panose="02020603050405020304"/>
                        </a:rPr>
                        <a:t>无</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000" b="1" kern="100">
                          <a:effectLst/>
                          <a:latin typeface="Calibri"/>
                          <a:ea typeface="楷体"/>
                          <a:cs typeface="Times New Roman" panose="02020603050405020304"/>
                        </a:rPr>
                        <a:t>项目管理人员</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effectLst/>
                          <a:latin typeface="Calibri"/>
                          <a:ea typeface="楷体"/>
                          <a:cs typeface="Times New Roman" panose="02020603050405020304"/>
                        </a:rPr>
                        <a:t>极少</a:t>
                      </a:r>
                      <a:r>
                        <a:rPr lang="en-US" sz="2000" b="1" kern="100">
                          <a:effectLst/>
                          <a:latin typeface="Calibri"/>
                          <a:ea typeface="楷体"/>
                          <a:cs typeface="Times New Roman" panose="02020603050405020304"/>
                        </a:rPr>
                        <a:t>/</a:t>
                      </a:r>
                      <a:r>
                        <a:rPr lang="zh-CN" sz="2000" b="1" kern="100">
                          <a:effectLst/>
                          <a:latin typeface="Calibri"/>
                          <a:ea typeface="楷体"/>
                          <a:cs typeface="Times New Roman" panose="02020603050405020304"/>
                        </a:rPr>
                        <a:t>无</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000" b="1" kern="100">
                          <a:effectLst/>
                          <a:latin typeface="Calibri"/>
                          <a:ea typeface="楷体"/>
                          <a:cs typeface="Times New Roman" panose="02020603050405020304"/>
                        </a:rPr>
                        <a:t>资源可用性</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effectLst/>
                          <a:latin typeface="Calibri"/>
                          <a:ea typeface="楷体"/>
                          <a:cs typeface="Times New Roman" panose="02020603050405020304"/>
                        </a:rPr>
                        <a:t>极少</a:t>
                      </a:r>
                      <a:r>
                        <a:rPr lang="en-US" sz="2000" b="1" kern="100">
                          <a:effectLst/>
                          <a:latin typeface="Calibri"/>
                          <a:ea typeface="楷体"/>
                          <a:cs typeface="Times New Roman" panose="02020603050405020304"/>
                        </a:rPr>
                        <a:t>/</a:t>
                      </a:r>
                      <a:r>
                        <a:rPr lang="zh-CN" sz="2000" b="1" kern="100">
                          <a:effectLst/>
                          <a:latin typeface="Calibri"/>
                          <a:ea typeface="楷体"/>
                          <a:cs typeface="Times New Roman" panose="02020603050405020304"/>
                        </a:rPr>
                        <a:t>无</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000" b="1" kern="100">
                          <a:effectLst/>
                          <a:latin typeface="Calibri"/>
                          <a:ea typeface="楷体"/>
                          <a:cs typeface="Times New Roman" panose="02020603050405020304"/>
                        </a:rPr>
                        <a:t>项目预算管理人</a:t>
                      </a:r>
                      <a:endParaRPr lang="zh-CN" sz="2000" kern="10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effectLst/>
                          <a:latin typeface="Calibri"/>
                          <a:ea typeface="楷体"/>
                          <a:cs typeface="Times New Roman" panose="02020603050405020304"/>
                        </a:rPr>
                        <a:t>负责人</a:t>
                      </a:r>
                      <a:endParaRPr lang="zh-CN" sz="2000" kern="100" dirty="0">
                        <a:effectLst/>
                        <a:latin typeface="Calibri"/>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 name="TextBox 29"/>
          <p:cNvSpPr txBox="1"/>
          <p:nvPr/>
        </p:nvSpPr>
        <p:spPr>
          <a:xfrm>
            <a:off x="3194760" y="647660"/>
            <a:ext cx="1874743" cy="461665"/>
          </a:xfrm>
          <a:prstGeom prst="rect">
            <a:avLst/>
          </a:prstGeom>
          <a:noFill/>
        </p:spPr>
        <p:txBody>
          <a:bodyPr wrap="square" rtlCol="0">
            <a:spAutoFit/>
          </a:bodyPr>
          <a:lstStyle/>
          <a:p>
            <a:r>
              <a:rPr lang="zh-CN" altLang="en-US" sz="2400" b="1" dirty="0" smtClean="0">
                <a:solidFill>
                  <a:schemeClr val="bg1"/>
                </a:solidFill>
              </a:rPr>
              <a:t>简单型</a:t>
            </a:r>
            <a:endParaRPr lang="zh-CN" altLang="en-US" sz="2400" b="1" dirty="0">
              <a:solidFill>
                <a:schemeClr val="bg1"/>
              </a:solidFill>
            </a:endParaRPr>
          </a:p>
        </p:txBody>
      </p:sp>
      <p:sp>
        <p:nvSpPr>
          <p:cNvPr id="3" name="矩形 2"/>
          <p:cNvSpPr/>
          <p:nvPr/>
        </p:nvSpPr>
        <p:spPr>
          <a:xfrm>
            <a:off x="207610" y="3875530"/>
            <a:ext cx="3450784" cy="1569660"/>
          </a:xfrm>
          <a:prstGeom prst="rect">
            <a:avLst/>
          </a:prstGeom>
        </p:spPr>
        <p:txBody>
          <a:bodyPr wrap="square">
            <a:spAutoFit/>
          </a:bodyPr>
          <a:lstStyle/>
          <a:p>
            <a:pPr marL="342900" indent="-342900" algn="just">
              <a:buFont typeface="Wingdings" panose="05000000000000000000" pitchFamily="2" charset="2"/>
              <a:buChar char="n"/>
            </a:pPr>
            <a:r>
              <a:rPr lang="zh-CN" altLang="en-US" sz="2400" b="1" dirty="0">
                <a:latin typeface="楷体" pitchFamily="49" charset="-122"/>
                <a:ea typeface="楷体" pitchFamily="49" charset="-122"/>
              </a:rPr>
              <a:t>老板也是员工之一，一般是创业型的团队，刚起步的公司，规模较小的公</a:t>
            </a:r>
            <a:r>
              <a:rPr lang="zh-CN" altLang="en-US" sz="2400" b="1" dirty="0" smtClean="0">
                <a:latin typeface="楷体" pitchFamily="49" charset="-122"/>
                <a:ea typeface="楷体" pitchFamily="49" charset="-122"/>
              </a:rPr>
              <a:t>司。</a:t>
            </a:r>
            <a:endParaRPr lang="zh-CN" altLang="en-US" sz="2400" b="1" dirty="0">
              <a:latin typeface="楷体" pitchFamily="49" charset="-122"/>
              <a:ea typeface="楷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994" y="1522412"/>
            <a:ext cx="8231029" cy="3656386"/>
          </a:xfrm>
        </p:spPr>
        <p:txBody>
          <a:bodyPr/>
          <a:lstStyle/>
          <a:p>
            <a:pPr marL="0" indent="0" eaLnBrk="1" hangingPunct="1">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）控制</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为了保证项目的进展与项目的目标相一致，项目经理必须对项目进行监控，跟踪实际工作的进展并与计划进行对比，有时甚至要对项目计划进行变更，因此，项目经理应设计一套有效的项目管理信息系统以及项目变更程序，对项目进行控制。项目管理信息系统能够掌握项目的实际进展情况，分析研究各种已经出现的问题和潜在的风险，在必要的时候根据项目变更程序，对项目的计划进行调整。</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项目经理的职责</a:t>
            </a:r>
            <a:r>
              <a:rPr lang="zh-CN" altLang="en-US" dirty="0"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zh-CN" altLang="en-US" b="1" dirty="0" smtClean="0"/>
              <a:t>项目经理的素质</a:t>
            </a:r>
            <a:r>
              <a:rPr lang="zh-CN" altLang="en-US" dirty="0" smtClean="0"/>
              <a:t> </a:t>
            </a:r>
          </a:p>
        </p:txBody>
      </p:sp>
      <p:sp>
        <p:nvSpPr>
          <p:cNvPr id="39939" name="Rectangle 3"/>
          <p:cNvSpPr>
            <a:spLocks noGrp="1" noChangeArrowheads="1"/>
          </p:cNvSpPr>
          <p:nvPr>
            <p:ph type="body" idx="1"/>
          </p:nvPr>
        </p:nvSpPr>
        <p:spPr>
          <a:xfrm>
            <a:off x="305595" y="1704186"/>
            <a:ext cx="8314442" cy="3527119"/>
          </a:xfrm>
        </p:spPr>
        <p:txBody>
          <a:bodyPr/>
          <a:lstStyle/>
          <a:p>
            <a:pPr marL="0" indent="0" eaLnBrk="1" hangingPunct="1">
              <a:lnSpc>
                <a:spcPct val="105000"/>
              </a:lnSpc>
              <a:spcAft>
                <a:spcPts val="0"/>
              </a:spcAft>
              <a:buNone/>
            </a:pPr>
            <a:r>
              <a:rPr lang="en-US" altLang="zh-CN" sz="2400" dirty="0" smtClean="0">
                <a:solidFill>
                  <a:schemeClr val="tx1"/>
                </a:solidFill>
                <a:latin typeface="楷体" pitchFamily="49" charset="-122"/>
                <a:ea typeface="楷体" pitchFamily="49" charset="-122"/>
              </a:rPr>
              <a:t>1.</a:t>
            </a:r>
            <a:r>
              <a:rPr lang="zh-CN" altLang="en-US" sz="2400" dirty="0" smtClean="0">
                <a:solidFill>
                  <a:schemeClr val="tx1"/>
                </a:solidFill>
                <a:latin typeface="楷体" pitchFamily="49" charset="-122"/>
                <a:ea typeface="楷体" pitchFamily="49" charset="-122"/>
              </a:rPr>
              <a:t>知</a:t>
            </a:r>
            <a:r>
              <a:rPr lang="zh-CN" altLang="en-US" sz="2400" dirty="0">
                <a:solidFill>
                  <a:schemeClr val="tx1"/>
                </a:solidFill>
                <a:latin typeface="楷体" pitchFamily="49" charset="-122"/>
                <a:ea typeface="楷体" pitchFamily="49" charset="-122"/>
              </a:rPr>
              <a:t>识素质</a:t>
            </a: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rPr>
              <a:t>    知</a:t>
            </a:r>
            <a:r>
              <a:rPr lang="zh-CN" altLang="en-US" sz="2400" dirty="0">
                <a:solidFill>
                  <a:schemeClr val="tx1"/>
                </a:solidFill>
                <a:latin typeface="楷体" pitchFamily="49" charset="-122"/>
                <a:ea typeface="楷体" pitchFamily="49" charset="-122"/>
              </a:rPr>
              <a:t>识是项目经理素质的基础，项目经理的知识水平主要表现在</a:t>
            </a:r>
            <a:r>
              <a:rPr lang="zh-CN" altLang="en-US" sz="2400" dirty="0">
                <a:solidFill>
                  <a:srgbClr val="FF0000"/>
                </a:solidFill>
                <a:latin typeface="楷体" pitchFamily="49" charset="-122"/>
                <a:ea typeface="楷体" pitchFamily="49" charset="-122"/>
              </a:rPr>
              <a:t>专业技术知识的深度、综合知识的广度和管理知识水平</a:t>
            </a:r>
            <a:r>
              <a:rPr lang="zh-CN" altLang="en-US" sz="2400" dirty="0">
                <a:solidFill>
                  <a:schemeClr val="tx1"/>
                </a:solidFill>
                <a:latin typeface="楷体" pitchFamily="49" charset="-122"/>
                <a:ea typeface="楷体" pitchFamily="49" charset="-122"/>
              </a:rPr>
              <a:t>三个方面</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rPr>
              <a:t>①</a:t>
            </a:r>
            <a:r>
              <a:rPr lang="zh-CN" altLang="en-US" sz="2400" dirty="0">
                <a:solidFill>
                  <a:schemeClr val="tx1"/>
                </a:solidFill>
                <a:latin typeface="楷体" pitchFamily="49" charset="-122"/>
                <a:ea typeface="楷体" pitchFamily="49" charset="-122"/>
              </a:rPr>
              <a:t>专业技术知识的深度</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如果项目经理缺乏一定的专业技术知识，就会导致项目失败。当然，并不能要求项目经理精通所有的专业知识，但他必须掌握与项目有关的主要专业知识。</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381794" y="1751012"/>
            <a:ext cx="7465721" cy="2936188"/>
          </a:xfrm>
        </p:spPr>
        <p:txBody>
          <a:bodyPr/>
          <a:lstStyle/>
          <a:p>
            <a:pPr marL="0" indent="0" eaLnBrk="1" hangingPunct="1">
              <a:buNone/>
            </a:pPr>
            <a:r>
              <a:rPr lang="en-US" altLang="zh-CN" sz="2400" dirty="0">
                <a:solidFill>
                  <a:schemeClr val="tx1"/>
                </a:solidFill>
                <a:latin typeface="楷体" pitchFamily="49" charset="-122"/>
                <a:ea typeface="楷体" pitchFamily="49" charset="-122"/>
              </a:rPr>
              <a:t>②</a:t>
            </a:r>
            <a:r>
              <a:rPr lang="zh-CN" altLang="en-US" sz="2400" dirty="0">
                <a:solidFill>
                  <a:schemeClr val="tx1"/>
                </a:solidFill>
                <a:latin typeface="楷体" pitchFamily="49" charset="-122"/>
                <a:ea typeface="楷体" pitchFamily="49" charset="-122"/>
              </a:rPr>
              <a:t>综合知识的广度</a:t>
            </a:r>
          </a:p>
          <a:p>
            <a:pPr marL="400050" lvl="1" indent="0" eaLnBrk="1" hangingPunct="1">
              <a:buNone/>
            </a:pPr>
            <a:r>
              <a:rPr lang="zh-CN" altLang="en-US" sz="2400" dirty="0">
                <a:solidFill>
                  <a:schemeClr val="tx1"/>
                </a:solidFill>
                <a:latin typeface="楷体" pitchFamily="49" charset="-122"/>
                <a:ea typeface="楷体" pitchFamily="49" charset="-122"/>
              </a:rPr>
              <a:t>项目经理要对整个项目进行全面的管理，不需要进行项目的具体活动，所以不要求具备很高深的专业技术，但是，他们需要具备一定的综合知识的广度。一个项目通常会涉及众多相关领域的知识，比如数学、经济、法律、物理、化学、管理学等，特别是由于当今经济活动的日益全球化，项目经理更需掌握计算机技术和多种国际语言。</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项目经理的素质</a:t>
            </a:r>
            <a:r>
              <a:rPr lang="zh-CN" altLang="en-US"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762794" y="1751012"/>
            <a:ext cx="7465721" cy="2880789"/>
          </a:xfrm>
        </p:spPr>
        <p:txBody>
          <a:bodyPr/>
          <a:lstStyle/>
          <a:p>
            <a:pPr marL="0" indent="0" eaLnBrk="1" hangingPunct="1">
              <a:lnSpc>
                <a:spcPct val="90000"/>
              </a:lnSpc>
              <a:buNone/>
            </a:pPr>
            <a:r>
              <a:rPr lang="en-US" altLang="zh-CN" sz="2400" dirty="0">
                <a:solidFill>
                  <a:schemeClr val="tx1"/>
                </a:solidFill>
                <a:latin typeface="楷体" pitchFamily="49" charset="-122"/>
                <a:ea typeface="楷体" pitchFamily="49" charset="-122"/>
              </a:rPr>
              <a:t>③</a:t>
            </a:r>
            <a:r>
              <a:rPr lang="zh-CN" altLang="en-US" sz="2400" dirty="0">
                <a:solidFill>
                  <a:schemeClr val="tx1"/>
                </a:solidFill>
                <a:latin typeface="楷体" pitchFamily="49" charset="-122"/>
                <a:ea typeface="楷体" pitchFamily="49" charset="-122"/>
              </a:rPr>
              <a:t>管理知识水平</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项目经理的职能侧重于管理而不是技术，因此一个出色的工程师未必是一个合格的项目经理。尤其是随着管理科学和管理技术的发展，对项目经理管理知识的要求越来越高。一个合格的项目经理不仅要掌握项目管理理论、项目决策技术，还要了解组织行为学、管理心理学等相关的管理知识。</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项目经理的素质</a:t>
            </a:r>
            <a:r>
              <a:rPr lang="zh-CN" altLang="en-US"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05594" y="1446212"/>
            <a:ext cx="8458200" cy="5144101"/>
          </a:xfrm>
        </p:spPr>
        <p:txBody>
          <a:bodyPr/>
          <a:lstStyle/>
          <a:p>
            <a:pPr marL="0" indent="0" eaLnBrk="1" hangingPunct="1">
              <a:lnSpc>
                <a:spcPct val="105000"/>
              </a:lnSpc>
              <a:spcAft>
                <a:spcPts val="0"/>
              </a:spcAft>
              <a:buNone/>
            </a:pPr>
            <a:r>
              <a:rPr lang="en-US" altLang="zh-CN" sz="2400" dirty="0" smtClean="0">
                <a:solidFill>
                  <a:schemeClr val="tx1"/>
                </a:solidFill>
                <a:latin typeface="楷体" pitchFamily="49" charset="-122"/>
                <a:ea typeface="楷体" pitchFamily="49" charset="-122"/>
              </a:rPr>
              <a:t>2.</a:t>
            </a:r>
            <a:r>
              <a:rPr lang="zh-CN" altLang="en-US" sz="2400" dirty="0" smtClean="0">
                <a:solidFill>
                  <a:schemeClr val="tx1"/>
                </a:solidFill>
                <a:latin typeface="楷体" pitchFamily="49" charset="-122"/>
                <a:ea typeface="楷体" pitchFamily="49" charset="-122"/>
              </a:rPr>
              <a:t>品</a:t>
            </a:r>
            <a:r>
              <a:rPr lang="zh-CN" altLang="en-US" sz="2400" dirty="0">
                <a:solidFill>
                  <a:schemeClr val="tx1"/>
                </a:solidFill>
                <a:latin typeface="楷体" pitchFamily="49" charset="-122"/>
                <a:ea typeface="楷体" pitchFamily="49" charset="-122"/>
              </a:rPr>
              <a:t>格素质</a:t>
            </a: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rPr>
              <a:t>    品</a:t>
            </a:r>
            <a:r>
              <a:rPr lang="zh-CN" altLang="en-US" sz="2400" dirty="0">
                <a:solidFill>
                  <a:schemeClr val="tx1"/>
                </a:solidFill>
                <a:latin typeface="楷体" pitchFamily="49" charset="-122"/>
                <a:ea typeface="楷体" pitchFamily="49" charset="-122"/>
              </a:rPr>
              <a:t>格素质是指品性、思想等方面的特征，项目经理的品格素质包括性格品质和道德品质。</a:t>
            </a:r>
          </a:p>
          <a:p>
            <a:pPr marL="0" indent="0" eaLnBrk="1" hangingPunct="1">
              <a:lnSpc>
                <a:spcPct val="105000"/>
              </a:lnSpc>
              <a:spcAft>
                <a:spcPts val="0"/>
              </a:spcAft>
              <a:buNone/>
            </a:pPr>
            <a:r>
              <a:rPr lang="zh-CN" altLang="en-US" sz="2400" dirty="0">
                <a:solidFill>
                  <a:schemeClr val="tx1"/>
                </a:solidFill>
                <a:latin typeface="楷体" pitchFamily="49" charset="-122"/>
                <a:ea typeface="楷体" pitchFamily="49" charset="-122"/>
              </a:rPr>
              <a:t>①性格品质</a:t>
            </a:r>
          </a:p>
          <a:p>
            <a:pPr marL="0" indent="0" eaLnBrk="1" hangingPunct="1">
              <a:lnSpc>
                <a:spcPct val="105000"/>
              </a:lnSpc>
              <a:spcAft>
                <a:spcPts val="0"/>
              </a:spcAft>
              <a:buNone/>
            </a:pPr>
            <a:r>
              <a:rPr lang="zh-CN" altLang="en-US" sz="2400" dirty="0" smtClean="0">
                <a:solidFill>
                  <a:schemeClr val="tx1"/>
                </a:solidFill>
                <a:latin typeface="楷体" pitchFamily="49" charset="-122"/>
                <a:ea typeface="楷体" pitchFamily="49" charset="-122"/>
              </a:rPr>
              <a:t>  作</a:t>
            </a:r>
            <a:r>
              <a:rPr lang="zh-CN" altLang="en-US" sz="2400" dirty="0">
                <a:solidFill>
                  <a:schemeClr val="tx1"/>
                </a:solidFill>
                <a:latin typeface="楷体" pitchFamily="49" charset="-122"/>
                <a:ea typeface="楷体" pitchFamily="49" charset="-122"/>
              </a:rPr>
              <a:t>为一个项目经理，必须具有良好的性格：</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待人真诚、热情，善于与人交往；</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遇事沉着冷静，不盲目、冲动；</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思维敏捷，反应迅速；</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做事锲而不舍，敢于面对挫折和失败；</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自信心强，勇于创新；</a:t>
            </a:r>
          </a:p>
          <a:p>
            <a:pPr lvl="1" eaLnBrk="1" hangingPunct="1">
              <a:lnSpc>
                <a:spcPct val="105000"/>
              </a:lnSpc>
              <a:spcAft>
                <a:spcPts val="0"/>
              </a:spcAft>
            </a:pPr>
            <a:r>
              <a:rPr lang="zh-CN" altLang="en-US" sz="2400" dirty="0">
                <a:solidFill>
                  <a:schemeClr val="tx1"/>
                </a:solidFill>
                <a:latin typeface="楷体" pitchFamily="49" charset="-122"/>
                <a:ea typeface="楷体" pitchFamily="49" charset="-122"/>
              </a:rPr>
              <a:t>灵活而又不失原则。</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项目经理的素质</a:t>
            </a:r>
            <a:r>
              <a:rPr lang="zh-CN" altLang="en-US" dirty="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762794" y="1598612"/>
            <a:ext cx="7465721" cy="2891176"/>
          </a:xfrm>
        </p:spPr>
        <p:txBody>
          <a:bodyPr/>
          <a:lstStyle/>
          <a:p>
            <a:pPr marL="0" indent="0" eaLnBrk="1" hangingPunct="1">
              <a:lnSpc>
                <a:spcPct val="105000"/>
              </a:lnSpc>
              <a:buNone/>
            </a:pPr>
            <a:r>
              <a:rPr lang="en-US" altLang="zh-CN" sz="2400" dirty="0">
                <a:solidFill>
                  <a:schemeClr val="tx1"/>
                </a:solidFill>
                <a:latin typeface="楷体" pitchFamily="49" charset="-122"/>
                <a:ea typeface="楷体" pitchFamily="49" charset="-122"/>
              </a:rPr>
              <a:t>②</a:t>
            </a:r>
            <a:r>
              <a:rPr lang="zh-CN" altLang="en-US" sz="2400" dirty="0">
                <a:solidFill>
                  <a:schemeClr val="tx1"/>
                </a:solidFill>
                <a:latin typeface="楷体" pitchFamily="49" charset="-122"/>
                <a:ea typeface="楷体" pitchFamily="49" charset="-122"/>
              </a:rPr>
              <a:t>道德品质</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道德决定了一个人的行为准则。项目经理控制着项目的财权和物权，如果他们的个人道德品质不良，就很可能在利益的驱使下，贪赃枉法、以权谋私，从而导致整个项目的失败。此外，项目经理要具备一定的社会道德品质，不能一味追求项目自身的经济效益，而应同时考虑项目所带来的社会效益。</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项目经理的素质</a:t>
            </a:r>
            <a:r>
              <a:rPr lang="zh-CN" altLang="en-US"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zh-CN" altLang="en-US" b="1" dirty="0" smtClean="0"/>
              <a:t>项目经理的能力</a:t>
            </a:r>
            <a:r>
              <a:rPr lang="zh-CN" altLang="en-US" dirty="0" smtClean="0"/>
              <a:t> </a:t>
            </a:r>
          </a:p>
        </p:txBody>
      </p:sp>
      <p:sp>
        <p:nvSpPr>
          <p:cNvPr id="45059" name="Rectangle 3"/>
          <p:cNvSpPr>
            <a:spLocks noGrp="1" noChangeArrowheads="1"/>
          </p:cNvSpPr>
          <p:nvPr>
            <p:ph type="body" idx="1"/>
          </p:nvPr>
        </p:nvSpPr>
        <p:spPr>
          <a:xfrm>
            <a:off x="686594" y="1598612"/>
            <a:ext cx="7465721" cy="4431983"/>
          </a:xfrm>
        </p:spPr>
        <p:txBody>
          <a:bodyPr/>
          <a:lstStyle/>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）领导能力</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项目经理是项目的管理者而不是项目的具体执行者，因此必须具备一定的领导能力。项目经理要带领和指挥整个项目团队去实现项目目标，他的领导能力决定了项目的成败。目前，</a:t>
            </a:r>
            <a:r>
              <a:rPr lang="zh-CN" altLang="en-US" sz="2400" dirty="0">
                <a:solidFill>
                  <a:srgbClr val="FF0000"/>
                </a:solidFill>
                <a:latin typeface="楷体" pitchFamily="49" charset="-122"/>
                <a:ea typeface="楷体" pitchFamily="49" charset="-122"/>
              </a:rPr>
              <a:t>大多数项目经理都采用民主参与式的领导方式。</a:t>
            </a:r>
            <a:r>
              <a:rPr lang="zh-CN" altLang="en-US" sz="2400" dirty="0">
                <a:solidFill>
                  <a:schemeClr val="tx1"/>
                </a:solidFill>
                <a:latin typeface="楷体" pitchFamily="49" charset="-122"/>
                <a:ea typeface="楷体" pitchFamily="49" charset="-122"/>
              </a:rPr>
              <a:t>项目经理引导所有的项目团队成员参与到项目的管理中来，项目经理不只是简单的下达命令，而是引导团队成员发挥主动性来完成自己的工作；项目经理通过授权，可以从项目管理的细节中解脱出来，更好地应对项目中的重大事项。</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686595" y="1704186"/>
            <a:ext cx="7933442" cy="4044184"/>
          </a:xfrm>
        </p:spPr>
        <p:txBody>
          <a:bodyPr/>
          <a:lstStyle/>
          <a:p>
            <a:pPr marL="0" indent="0" eaLnBrk="1" hangingPunct="1">
              <a:lnSpc>
                <a:spcPct val="90000"/>
              </a:lnSpc>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）人际交往能力</a:t>
            </a:r>
          </a:p>
          <a:p>
            <a:pPr marL="400050" lvl="1" indent="0" eaLnBrk="1" hangingPunct="1">
              <a:lnSpc>
                <a:spcPct val="105000"/>
              </a:lnSpc>
              <a:buNone/>
            </a:pPr>
            <a:r>
              <a:rPr lang="zh-CN" altLang="en-US" sz="2400" dirty="0">
                <a:solidFill>
                  <a:schemeClr val="tx1"/>
                </a:solidFill>
                <a:latin typeface="楷体" pitchFamily="49" charset="-122"/>
                <a:ea typeface="楷体" pitchFamily="49" charset="-122"/>
              </a:rPr>
              <a:t>项目经理是项目团队的核心人物，他必须与项目外部的组织、项目团队成员打交道，因此，良好的人际交往能力是项目经理必备的技能，这种技能需要良好的口头表达能力和书面沟通能力。项目经理的人际交往能力包括如下方面：如何处理好与上级主管的委托代理关系的能力；如何处理好与项目干系人的利益关系的能力；</a:t>
            </a:r>
            <a:r>
              <a:rPr lang="zh-CN" altLang="en-US" sz="2400" dirty="0">
                <a:solidFill>
                  <a:srgbClr val="FF0000"/>
                </a:solidFill>
                <a:latin typeface="楷体" pitchFamily="49" charset="-122"/>
                <a:ea typeface="楷体" pitchFamily="49" charset="-122"/>
              </a:rPr>
              <a:t>如何处理好项目涉及的公共关系方面的能力（如：各种媒体、社会公众等）</a:t>
            </a:r>
            <a:r>
              <a:rPr lang="zh-CN" altLang="en-US" sz="2400" dirty="0">
                <a:solidFill>
                  <a:schemeClr val="tx1"/>
                </a:solidFill>
                <a:latin typeface="楷体" pitchFamily="49" charset="-122"/>
                <a:ea typeface="楷体" pitchFamily="49" charset="-122"/>
              </a:rPr>
              <a:t>；如何处理好项目团队内部关系的能力。</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项目经理的能力</a:t>
            </a:r>
            <a:r>
              <a:rPr lang="zh-CN" altLang="en-US"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86594" y="1674812"/>
            <a:ext cx="8001000" cy="3268587"/>
          </a:xfrm>
        </p:spPr>
        <p:txBody>
          <a:bodyPr/>
          <a:lstStyle/>
          <a:p>
            <a:pPr marL="0" indent="0" eaLnBrk="1" hangingPunct="1">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）人员开发能力</a:t>
            </a:r>
          </a:p>
          <a:p>
            <a:pPr lvl="1" eaLnBrk="1" hangingPunct="1">
              <a:lnSpc>
                <a:spcPct val="105000"/>
              </a:lnSpc>
            </a:pPr>
            <a:r>
              <a:rPr lang="zh-CN" altLang="en-US" sz="2400" dirty="0">
                <a:solidFill>
                  <a:schemeClr val="tx1"/>
                </a:solidFill>
                <a:latin typeface="楷体" pitchFamily="49" charset="-122"/>
                <a:ea typeface="楷体" pitchFamily="49" charset="-122"/>
              </a:rPr>
              <a:t>项目经理在领导项目团队实现项目目标的同时，也应该将项目视为提高团队成员自身价值的良好机会。项目经理要营造一种学习的氛围，使团队成员能够通过各自的工作来</a:t>
            </a:r>
            <a:r>
              <a:rPr lang="zh-CN" altLang="en-US" sz="2400" dirty="0">
                <a:solidFill>
                  <a:srgbClr val="FF0000"/>
                </a:solidFill>
                <a:latin typeface="楷体" pitchFamily="49" charset="-122"/>
                <a:ea typeface="楷体" pitchFamily="49" charset="-122"/>
              </a:rPr>
              <a:t>不断提高他们的专业技能</a:t>
            </a:r>
            <a:r>
              <a:rPr lang="zh-CN" altLang="en-US" sz="2400" dirty="0">
                <a:solidFill>
                  <a:schemeClr val="tx1"/>
                </a:solidFill>
                <a:latin typeface="楷体" pitchFamily="49" charset="-122"/>
                <a:ea typeface="楷体" pitchFamily="49" charset="-122"/>
              </a:rPr>
              <a:t>。项目经理可以让项目团队中经验丰富的成员向阅历不足的成员传授一些专业技能，项目经理也可以让团队成员参加一些培训来提高他们的能力，从而更好地为项目服务。</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项目经理的能力</a:t>
            </a:r>
            <a:r>
              <a:rPr lang="zh-CN" altLang="en-US"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81794" y="1522412"/>
            <a:ext cx="8231029" cy="3711785"/>
          </a:xfrm>
        </p:spPr>
        <p:txBody>
          <a:bodyPr/>
          <a:lstStyle/>
          <a:p>
            <a:pPr marL="0" indent="0" eaLnBrk="1" hangingPunct="1">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）处理问题的能力</a:t>
            </a:r>
          </a:p>
          <a:p>
            <a:pPr lvl="1" eaLnBrk="1" hangingPunct="1">
              <a:lnSpc>
                <a:spcPct val="105000"/>
              </a:lnSpc>
            </a:pPr>
            <a:r>
              <a:rPr lang="zh-CN" altLang="en-US" sz="2400" dirty="0">
                <a:solidFill>
                  <a:schemeClr val="tx1"/>
                </a:solidFill>
                <a:latin typeface="楷体" pitchFamily="49" charset="-122"/>
                <a:ea typeface="楷体" pitchFamily="49" charset="-122"/>
              </a:rPr>
              <a:t>项目经理首先要及时发现项目执行过程中存在的问题甚至是潜在的问题，</a:t>
            </a:r>
            <a:r>
              <a:rPr lang="zh-CN" altLang="en-US" sz="2400" dirty="0">
                <a:solidFill>
                  <a:srgbClr val="FF0000"/>
                </a:solidFill>
                <a:latin typeface="楷体" pitchFamily="49" charset="-122"/>
                <a:ea typeface="楷体" pitchFamily="49" charset="-122"/>
              </a:rPr>
              <a:t>尽早地发现问题</a:t>
            </a:r>
            <a:r>
              <a:rPr lang="zh-CN" altLang="en-US" sz="2400" dirty="0">
                <a:solidFill>
                  <a:schemeClr val="tx1"/>
                </a:solidFill>
                <a:latin typeface="楷体" pitchFamily="49" charset="-122"/>
                <a:ea typeface="楷体" pitchFamily="49" charset="-122"/>
              </a:rPr>
              <a:t>，才能有充足的时间制定出合理的解决方案，从而避免问题的扩大，减少对项目其他部门的影响。其次，项目经理要具有一定的分析问题的能力。一旦发现问题，项目经理就要对问题进行深入的分析，找出问题产生的原因。最后，项目经理还要根据问题的性质及其产生的原因，带领和指挥项目团队共同来解决问题。</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项目经理的能力</a:t>
            </a:r>
            <a:r>
              <a:rPr lang="zh-CN" alt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74812"/>
            <a:ext cx="8996979" cy="3970318"/>
          </a:xfrm>
          <a:prstGeom prst="rect">
            <a:avLst/>
          </a:prstGeom>
        </p:spPr>
        <p:txBody>
          <a:bodyPr wrap="square">
            <a:spAutoFit/>
          </a:bodyPr>
          <a:lstStyle/>
          <a:p>
            <a:pPr marL="342900" indent="-342900">
              <a:lnSpc>
                <a:spcPct val="105000"/>
              </a:lnSpc>
              <a:buFont typeface="Wingdings" panose="05000000000000000000" pitchFamily="2" charset="2"/>
              <a:buChar char="n"/>
            </a:pPr>
            <a:r>
              <a:rPr lang="zh-CN" altLang="en-US" sz="2400" b="1" dirty="0">
                <a:latin typeface="楷体" pitchFamily="49" charset="-122"/>
                <a:ea typeface="楷体" pitchFamily="49" charset="-122"/>
              </a:rPr>
              <a:t>职能型组织</a:t>
            </a:r>
            <a:r>
              <a:rPr lang="zh-CN" altLang="en-US" sz="2400" b="1" dirty="0" smtClean="0">
                <a:latin typeface="楷体" pitchFamily="49" charset="-122"/>
                <a:ea typeface="楷体" pitchFamily="49" charset="-122"/>
              </a:rPr>
              <a:t>结构</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目前</a:t>
            </a:r>
            <a:r>
              <a:rPr lang="zh-CN" altLang="en-US" sz="2400" b="1" dirty="0">
                <a:latin typeface="楷体" pitchFamily="49" charset="-122"/>
                <a:ea typeface="楷体" pitchFamily="49" charset="-122"/>
              </a:rPr>
              <a:t>最普遍的项目组织形式。它是一个标准的金字塔型</a:t>
            </a:r>
            <a:r>
              <a:rPr lang="zh-CN" altLang="en-US" sz="2400" b="1" dirty="0" smtClean="0">
                <a:latin typeface="楷体" pitchFamily="49" charset="-122"/>
                <a:ea typeface="楷体" pitchFamily="49" charset="-122"/>
              </a:rPr>
              <a:t>组织形式。</a:t>
            </a:r>
            <a:endParaRPr lang="en-US" altLang="zh-CN" sz="2400" b="1" dirty="0" smtClean="0">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当</a:t>
            </a:r>
            <a:r>
              <a:rPr lang="zh-CN" altLang="en-US" sz="2400" b="1" dirty="0">
                <a:latin typeface="楷体" pitchFamily="49" charset="-122"/>
                <a:ea typeface="楷体" pitchFamily="49" charset="-122"/>
              </a:rPr>
              <a:t>公司开展项目时，由各职能部门的职员承担相应的项目任务，通常情况下他们都是</a:t>
            </a:r>
            <a:r>
              <a:rPr lang="zh-CN" altLang="en-US" sz="2400" b="1" dirty="0">
                <a:solidFill>
                  <a:srgbClr val="FF0000"/>
                </a:solidFill>
                <a:latin typeface="楷体" pitchFamily="49" charset="-122"/>
                <a:ea typeface="楷体" pitchFamily="49" charset="-122"/>
              </a:rPr>
              <a:t>兼职的</a:t>
            </a:r>
            <a:r>
              <a:rPr lang="zh-CN" altLang="en-US" sz="2400" b="1" dirty="0">
                <a:latin typeface="楷体" pitchFamily="49" charset="-122"/>
                <a:ea typeface="楷体" pitchFamily="49" charset="-122"/>
              </a:rPr>
              <a:t>，因为这些职员在完成一定项目任务的同时，还要完成其所属职能部门的任务。项目经理可能是职能经理，也可能是某部门的一般成员，他主要起的是</a:t>
            </a:r>
            <a:r>
              <a:rPr lang="zh-CN" altLang="en-US" sz="2400" b="1" dirty="0">
                <a:solidFill>
                  <a:srgbClr val="FF0000"/>
                </a:solidFill>
                <a:latin typeface="楷体" pitchFamily="49" charset="-122"/>
                <a:ea typeface="楷体" pitchFamily="49" charset="-122"/>
              </a:rPr>
              <a:t>协调作用</a:t>
            </a:r>
            <a:r>
              <a:rPr lang="zh-CN" altLang="en-US" sz="2400" b="1" dirty="0">
                <a:latin typeface="楷体" pitchFamily="49" charset="-122"/>
                <a:ea typeface="楷体" pitchFamily="49" charset="-122"/>
              </a:rPr>
              <a:t>，没有足够的权力控制项目的进展，对项目团队成员也</a:t>
            </a:r>
            <a:r>
              <a:rPr lang="zh-CN" altLang="en-US" sz="2400" b="1" dirty="0">
                <a:solidFill>
                  <a:srgbClr val="FF0000"/>
                </a:solidFill>
                <a:latin typeface="楷体" pitchFamily="49" charset="-122"/>
                <a:ea typeface="楷体" pitchFamily="49" charset="-122"/>
              </a:rPr>
              <a:t>没有完全的支配权力。 </a:t>
            </a:r>
          </a:p>
          <a:p>
            <a:pPr>
              <a:lnSpc>
                <a:spcPct val="105000"/>
              </a:lnSpc>
            </a:pPr>
            <a:r>
              <a:rPr lang="zh-CN" altLang="en-US" sz="2400" b="1" dirty="0">
                <a:latin typeface="楷体" pitchFamily="49" charset="-122"/>
                <a:ea typeface="楷体" pitchFamily="49" charset="-122"/>
              </a:rPr>
              <a:t/>
            </a:r>
            <a:br>
              <a:rPr lang="zh-CN" altLang="en-US" sz="2400" b="1" dirty="0">
                <a:latin typeface="楷体" pitchFamily="49" charset="-122"/>
                <a:ea typeface="楷体" pitchFamily="49" charset="-122"/>
              </a:rPr>
            </a:br>
            <a:endParaRPr lang="zh-CN" altLang="en-US" sz="2400" b="1" dirty="0">
              <a:latin typeface="楷体" pitchFamily="49" charset="-122"/>
              <a:ea typeface="楷体" pitchFamily="49" charset="-122"/>
            </a:endParaRPr>
          </a:p>
        </p:txBody>
      </p:sp>
      <p:sp>
        <p:nvSpPr>
          <p:cNvPr id="3" name="TextBox 2"/>
          <p:cNvSpPr txBox="1"/>
          <p:nvPr/>
        </p:nvSpPr>
        <p:spPr>
          <a:xfrm>
            <a:off x="3547464" y="608012"/>
            <a:ext cx="1874743" cy="523220"/>
          </a:xfrm>
          <a:prstGeom prst="rect">
            <a:avLst/>
          </a:prstGeom>
          <a:noFill/>
        </p:spPr>
        <p:txBody>
          <a:bodyPr wrap="square" rtlCol="0">
            <a:spAutoFit/>
          </a:bodyPr>
          <a:lstStyle/>
          <a:p>
            <a:r>
              <a:rPr lang="zh-CN" altLang="en-US" sz="2800" b="1" dirty="0" smtClean="0">
                <a:solidFill>
                  <a:schemeClr val="bg1"/>
                </a:solidFill>
              </a:rPr>
              <a:t>职能型</a:t>
            </a:r>
            <a:endParaRPr lang="zh-CN" altLang="en-US" sz="2800" b="1"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305594" y="1903412"/>
            <a:ext cx="8231029" cy="2880789"/>
          </a:xfrm>
        </p:spPr>
        <p:txBody>
          <a:bodyPr/>
          <a:lstStyle/>
          <a:p>
            <a:pPr marL="0" indent="0" eaLnBrk="1" hangingPunct="1">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）建设项目团队的能力</a:t>
            </a:r>
          </a:p>
          <a:p>
            <a:pPr lvl="1" eaLnBrk="1" hangingPunct="1">
              <a:lnSpc>
                <a:spcPct val="105000"/>
              </a:lnSpc>
            </a:pPr>
            <a:r>
              <a:rPr lang="zh-CN" altLang="en-US" sz="2400" dirty="0">
                <a:solidFill>
                  <a:schemeClr val="tx1"/>
                </a:solidFill>
                <a:latin typeface="楷体" pitchFamily="49" charset="-122"/>
                <a:ea typeface="楷体" pitchFamily="49" charset="-122"/>
              </a:rPr>
              <a:t>项目团队是项目的具体实施者，项目经理的领导是通过项目团队体现出来的，所以，项目经理必须要组建一支高效、协调的项目团队。项目经理要充分了解项目的目标，对项目的工作任务进行分解，来初步确定实施项目需要的人员，然后再从公司外部或内部获取合适的人员。</a:t>
            </a:r>
          </a:p>
        </p:txBody>
      </p:sp>
      <p:sp>
        <p:nvSpPr>
          <p:cNvPr id="4" name="Rectangle 2"/>
          <p:cNvSpPr>
            <a:spLocks noGrp="1" noChangeArrowheads="1"/>
          </p:cNvSpPr>
          <p:nvPr>
            <p:ph type="title"/>
          </p:nvPr>
        </p:nvSpPr>
        <p:spPr/>
        <p:txBody>
          <a:bodyPr/>
          <a:lstStyle/>
          <a:p>
            <a:pPr eaLnBrk="1" hangingPunct="1">
              <a:defRPr/>
            </a:pPr>
            <a:r>
              <a:rPr lang="zh-CN" altLang="en-US" b="1" dirty="0" smtClean="0"/>
              <a:t>项目经理的能力</a:t>
            </a:r>
            <a:r>
              <a:rPr lang="zh-CN" altLang="en-US" dirty="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smtClean="0"/>
              <a:t>2.3.5</a:t>
            </a:r>
            <a:r>
              <a:rPr lang="zh-CN" altLang="en-US" b="1" smtClean="0"/>
              <a:t>项目经理的选择</a:t>
            </a:r>
            <a:r>
              <a:rPr lang="zh-CN" altLang="en-US" smtClean="0"/>
              <a:t> </a:t>
            </a:r>
          </a:p>
        </p:txBody>
      </p:sp>
      <p:sp>
        <p:nvSpPr>
          <p:cNvPr id="50179" name="Rectangle 3"/>
          <p:cNvSpPr>
            <a:spLocks noGrp="1" noChangeArrowheads="1"/>
          </p:cNvSpPr>
          <p:nvPr>
            <p:ph type="body" idx="1"/>
          </p:nvPr>
        </p:nvSpPr>
        <p:spPr>
          <a:xfrm>
            <a:off x="153194" y="1370012"/>
            <a:ext cx="8839200" cy="5864298"/>
          </a:xfrm>
        </p:spPr>
        <p:txBody>
          <a:bodyPr/>
          <a:lstStyle/>
          <a:p>
            <a:pPr marL="215900" lvl="1" indent="-215900"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rPr>
              <a:t>项目经理可以从公司内部选拔、培养，也可以从公司外部招聘。 </a:t>
            </a:r>
          </a:p>
          <a:p>
            <a:pPr marL="215900" lvl="1" indent="-215900"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rPr>
              <a:t>从公司内部选择人选，有利于项目经理对项目以及公司背景的了解，有利于与其他有关部门的协调，可以引导项目团队成员尽快融入到公司的理念和文化中。但由于其来自公司内部，他的工作也会受到原来与各部门管理者关系的限制。 </a:t>
            </a:r>
          </a:p>
          <a:p>
            <a:pPr marL="215900" lvl="1" indent="-215900" eaLnBrk="1" hangingPunct="1">
              <a:lnSpc>
                <a:spcPct val="105000"/>
              </a:lnSpc>
              <a:spcBef>
                <a:spcPts val="0"/>
              </a:spcBef>
              <a:spcAft>
                <a:spcPts val="0"/>
              </a:spcAft>
            </a:pPr>
            <a:r>
              <a:rPr lang="zh-CN" altLang="en-US" sz="2400" dirty="0">
                <a:solidFill>
                  <a:schemeClr val="tx1"/>
                </a:solidFill>
                <a:latin typeface="楷体" pitchFamily="49" charset="-122"/>
                <a:ea typeface="楷体" pitchFamily="49" charset="-122"/>
              </a:rPr>
              <a:t>如果项目经理从公司外部招聘，那么他要了解项目并开始实施项目就要有一个过程，并且此过程对日后项目的成败有着极大的影响。从外部招聘的项目经理可以没有任何牵挂地展开工作，不需要考虑权衡公司内部的关系</a:t>
            </a:r>
            <a:r>
              <a:rPr lang="zh-CN" altLang="en-US" sz="2400" dirty="0" smtClean="0">
                <a:solidFill>
                  <a:schemeClr val="tx1"/>
                </a:solidFill>
                <a:latin typeface="楷体" pitchFamily="49" charset="-122"/>
                <a:ea typeface="楷体" pitchFamily="49" charset="-122"/>
              </a:rPr>
              <a:t>。</a:t>
            </a:r>
            <a:endParaRPr lang="en-US" altLang="zh-CN" sz="2400" dirty="0">
              <a:solidFill>
                <a:schemeClr val="tx1"/>
              </a:solidFill>
              <a:latin typeface="楷体" pitchFamily="49" charset="-122"/>
              <a:ea typeface="楷体" pitchFamily="49" charset="-122"/>
            </a:endParaRPr>
          </a:p>
          <a:p>
            <a:pPr marL="215900" lvl="1" indent="-215900" eaLnBrk="1" hangingPunct="1">
              <a:lnSpc>
                <a:spcPct val="105000"/>
              </a:lnSpc>
              <a:spcBef>
                <a:spcPts val="0"/>
              </a:spcBef>
              <a:spcAft>
                <a:spcPts val="0"/>
              </a:spcAft>
            </a:pPr>
            <a:r>
              <a:rPr lang="zh-CN" altLang="en-US" sz="2400" dirty="0" smtClean="0">
                <a:solidFill>
                  <a:schemeClr val="tx1"/>
                </a:solidFill>
                <a:latin typeface="楷体" pitchFamily="49" charset="-122"/>
                <a:ea typeface="楷体" pitchFamily="49" charset="-122"/>
              </a:rPr>
              <a:t>在</a:t>
            </a:r>
            <a:r>
              <a:rPr lang="zh-CN" altLang="en-US" sz="2400" dirty="0">
                <a:solidFill>
                  <a:schemeClr val="tx1"/>
                </a:solidFill>
                <a:latin typeface="楷体" pitchFamily="49" charset="-122"/>
                <a:ea typeface="楷体" pitchFamily="49" charset="-122"/>
              </a:rPr>
              <a:t>选择项目经理时，主要考虑的因素有：项目的特点；候选人的素质；候选人的能力</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marL="215900" lvl="1" indent="-215900" eaLnBrk="1" hangingPunct="1">
              <a:lnSpc>
                <a:spcPct val="105000"/>
              </a:lnSpc>
              <a:spcBef>
                <a:spcPts val="0"/>
              </a:spcBef>
              <a:spcAft>
                <a:spcPts val="0"/>
              </a:spcAft>
            </a:pPr>
            <a:r>
              <a:rPr lang="zh-CN" altLang="en-US" sz="2400" dirty="0" smtClean="0">
                <a:solidFill>
                  <a:schemeClr val="tx1"/>
                </a:solidFill>
                <a:latin typeface="楷体" pitchFamily="49" charset="-122"/>
                <a:ea typeface="楷体" pitchFamily="49" charset="-122"/>
              </a:rPr>
              <a:t>对</a:t>
            </a:r>
            <a:r>
              <a:rPr lang="zh-CN" altLang="en-US" sz="2400" dirty="0">
                <a:solidFill>
                  <a:schemeClr val="tx1"/>
                </a:solidFill>
                <a:latin typeface="楷体" pitchFamily="49" charset="-122"/>
                <a:ea typeface="楷体" pitchFamily="49" charset="-122"/>
              </a:rPr>
              <a:t>项目经理进行选择时，要遵循一定的程序并运用一定的方法，从而选择一名合格的项目经理 </a:t>
            </a:r>
          </a:p>
          <a:p>
            <a:pPr marL="0" lvl="1" indent="0" eaLnBrk="1" hangingPunct="1">
              <a:lnSpc>
                <a:spcPct val="105000"/>
              </a:lnSpc>
              <a:spcBef>
                <a:spcPts val="0"/>
              </a:spcBef>
              <a:spcAft>
                <a:spcPts val="0"/>
              </a:spcAft>
              <a:buNone/>
            </a:pPr>
            <a:r>
              <a:rPr lang="zh-CN" altLang="en-US" sz="2400" dirty="0" smtClean="0">
                <a:solidFill>
                  <a:schemeClr val="tx1"/>
                </a:solidFill>
                <a:latin typeface="楷体" pitchFamily="49" charset="-122"/>
                <a:ea typeface="楷体" pitchFamily="49" charset="-122"/>
              </a:rPr>
              <a:t> </a:t>
            </a:r>
            <a:endParaRPr lang="zh-CN" altLang="en-US" sz="24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endParaRPr lang="zh-CN" altLang="zh-CN" smtClean="0"/>
          </a:p>
        </p:txBody>
      </p:sp>
      <p:sp>
        <p:nvSpPr>
          <p:cNvPr id="52227" name="Rectangle 3"/>
          <p:cNvSpPr>
            <a:spLocks noGrp="1" noChangeArrowheads="1"/>
          </p:cNvSpPr>
          <p:nvPr>
            <p:ph type="body" idx="1"/>
          </p:nvPr>
        </p:nvSpPr>
        <p:spPr>
          <a:xfrm>
            <a:off x="1154315" y="1704186"/>
            <a:ext cx="7465721" cy="341632"/>
          </a:xfrm>
        </p:spPr>
        <p:txBody>
          <a:bodyPr/>
          <a:lstStyle/>
          <a:p>
            <a:pPr eaLnBrk="1" hangingPunct="1"/>
            <a:endParaRPr lang="zh-CN" altLang="zh-CN" smtClean="0"/>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507" y="0"/>
            <a:ext cx="4609313"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endParaRPr lang="zh-CN" altLang="zh-CN" smtClean="0"/>
          </a:p>
        </p:txBody>
      </p:sp>
      <p:sp>
        <p:nvSpPr>
          <p:cNvPr id="53251" name="Rectangle 3"/>
          <p:cNvSpPr>
            <a:spLocks noGrp="1" noChangeArrowheads="1"/>
          </p:cNvSpPr>
          <p:nvPr>
            <p:ph type="body" idx="1"/>
          </p:nvPr>
        </p:nvSpPr>
        <p:spPr>
          <a:xfrm>
            <a:off x="381794" y="1370012"/>
            <a:ext cx="8231029" cy="4700902"/>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1</a:t>
            </a:r>
            <a:r>
              <a:rPr lang="zh-CN" altLang="en-US" sz="2400" dirty="0">
                <a:solidFill>
                  <a:schemeClr val="tx1"/>
                </a:solidFill>
                <a:latin typeface="楷体" pitchFamily="49" charset="-122"/>
                <a:ea typeface="楷体" pitchFamily="49" charset="-122"/>
              </a:rPr>
              <a:t>）通过项目的有关文件，来了解项目的特点。</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2</a:t>
            </a:r>
            <a:r>
              <a:rPr lang="zh-CN" altLang="en-US" sz="2400" dirty="0">
                <a:solidFill>
                  <a:schemeClr val="tx1"/>
                </a:solidFill>
                <a:latin typeface="楷体" pitchFamily="49" charset="-122"/>
                <a:ea typeface="楷体" pitchFamily="49" charset="-122"/>
              </a:rPr>
              <a:t>）通过项目职位说明的要求，可以在大范围内选出符合要求的项目经理候选人。</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3</a:t>
            </a:r>
            <a:r>
              <a:rPr lang="zh-CN" altLang="en-US" sz="2400" dirty="0">
                <a:solidFill>
                  <a:schemeClr val="tx1"/>
                </a:solidFill>
                <a:latin typeface="楷体" pitchFamily="49" charset="-122"/>
                <a:ea typeface="楷体" pitchFamily="49" charset="-122"/>
              </a:rPr>
              <a:t>）通过民意测验或开座谈会的形式，可以了解群众对候选人的认可程度，初步确定若干选择对象。</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4</a:t>
            </a:r>
            <a:r>
              <a:rPr lang="zh-CN" altLang="en-US" sz="2400" dirty="0">
                <a:solidFill>
                  <a:schemeClr val="tx1"/>
                </a:solidFill>
                <a:latin typeface="楷体" pitchFamily="49" charset="-122"/>
                <a:ea typeface="楷体" pitchFamily="49" charset="-122"/>
              </a:rPr>
              <a:t>）通过考察候选人在类似项目中所取得的成绩和经验，进一步缩小候选人的范围</a:t>
            </a:r>
            <a:r>
              <a:rPr lang="zh-CN" altLang="en-US" sz="2400" dirty="0" smtClean="0">
                <a:solidFill>
                  <a:schemeClr val="tx1"/>
                </a:solidFill>
                <a:latin typeface="楷体" pitchFamily="49" charset="-122"/>
                <a:ea typeface="楷体" pitchFamily="49" charset="-122"/>
              </a:rPr>
              <a:t>。</a:t>
            </a:r>
            <a:endParaRPr lang="en-US" altLang="zh-CN" sz="2400" dirty="0" smtClean="0">
              <a:solidFill>
                <a:schemeClr val="tx1"/>
              </a:solidFill>
              <a:latin typeface="楷体" pitchFamily="49" charset="-122"/>
              <a:ea typeface="楷体" pitchFamily="49" charset="-122"/>
            </a:endParaRP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5</a:t>
            </a:r>
            <a:r>
              <a:rPr lang="zh-CN" altLang="en-US" sz="2400" dirty="0">
                <a:solidFill>
                  <a:schemeClr val="tx1"/>
                </a:solidFill>
                <a:latin typeface="楷体" pitchFamily="49" charset="-122"/>
                <a:ea typeface="楷体" pitchFamily="49" charset="-122"/>
              </a:rPr>
              <a:t>）通过对候选人的学历、经历、个性、品质等方面进行定性的分析和定量的考核，来评价候选人的胜任程度。</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6</a:t>
            </a:r>
            <a:r>
              <a:rPr lang="zh-CN" altLang="en-US" sz="2400" dirty="0">
                <a:solidFill>
                  <a:schemeClr val="tx1"/>
                </a:solidFill>
                <a:latin typeface="楷体" pitchFamily="49" charset="-122"/>
                <a:ea typeface="楷体" pitchFamily="49" charset="-122"/>
              </a:rPr>
              <a:t>）通过要素加权分析法可以将候选人的绩效、素质和能力等方面进行综合的评价。</a:t>
            </a:r>
          </a:p>
          <a:p>
            <a:pPr marL="0" indent="0" eaLnBrk="1" hangingPunct="1">
              <a:lnSpc>
                <a:spcPct val="105000"/>
              </a:lnSpc>
              <a:spcBef>
                <a:spcPts val="0"/>
              </a:spcBef>
              <a:spcAft>
                <a:spcPts val="0"/>
              </a:spcAft>
              <a:buNone/>
            </a:pPr>
            <a:r>
              <a:rPr lang="zh-CN" altLang="en-US" sz="2400" dirty="0">
                <a:solidFill>
                  <a:schemeClr val="tx1"/>
                </a:solidFill>
                <a:latin typeface="楷体" pitchFamily="49" charset="-122"/>
                <a:ea typeface="楷体" pitchFamily="49" charset="-122"/>
              </a:rPr>
              <a:t>（</a:t>
            </a:r>
            <a:r>
              <a:rPr lang="en-US" altLang="zh-CN" sz="2400" dirty="0">
                <a:solidFill>
                  <a:schemeClr val="tx1"/>
                </a:solidFill>
                <a:latin typeface="楷体" pitchFamily="49" charset="-122"/>
                <a:ea typeface="楷体" pitchFamily="49" charset="-122"/>
              </a:rPr>
              <a:t>7</a:t>
            </a:r>
            <a:r>
              <a:rPr lang="zh-CN" altLang="en-US" sz="2400" dirty="0">
                <a:solidFill>
                  <a:schemeClr val="tx1"/>
                </a:solidFill>
                <a:latin typeface="楷体" pitchFamily="49" charset="-122"/>
                <a:ea typeface="楷体" pitchFamily="49" charset="-122"/>
              </a:rPr>
              <a:t>）根据综合评价的得分，从中择优选择出项目经理</a:t>
            </a:r>
            <a:r>
              <a:rPr lang="zh-CN" altLang="en-US" sz="2400" dirty="0" smtClean="0">
                <a:solidFill>
                  <a:schemeClr val="tx1"/>
                </a:solidFill>
                <a:latin typeface="楷体" pitchFamily="49" charset="-122"/>
                <a:ea typeface="楷体" pitchFamily="49" charset="-122"/>
              </a:rPr>
              <a:t>。</a:t>
            </a:r>
            <a:endParaRPr lang="zh-CN" altLang="en-US" sz="2400" dirty="0">
              <a:solidFill>
                <a:schemeClr val="tx1"/>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vert="horz" wrap="square" lIns="91397" tIns="45698" rIns="91397" bIns="45698" anchor="ctr"/>
          <a:lstStyle/>
          <a:p>
            <a:pPr eaLnBrk="1" hangingPunct="1"/>
            <a:r>
              <a:rPr lang="zh-CN" altLang="en-US" dirty="0">
                <a:latin typeface="宋体" panose="02010600030101010101" pitchFamily="2" charset="-122"/>
              </a:rPr>
              <a:t>项目组织（1）</a:t>
            </a:r>
          </a:p>
        </p:txBody>
      </p:sp>
      <p:sp>
        <p:nvSpPr>
          <p:cNvPr id="34819" name="Rectangle 3"/>
          <p:cNvSpPr>
            <a:spLocks noGrp="1"/>
          </p:cNvSpPr>
          <p:nvPr>
            <p:ph type="body" idx="4294967295"/>
          </p:nvPr>
        </p:nvSpPr>
        <p:spPr>
          <a:xfrm>
            <a:off x="975244" y="1665451"/>
            <a:ext cx="7465721" cy="1892935"/>
          </a:xfrm>
        </p:spPr>
        <p:txBody>
          <a:bodyPr vert="horz" wrap="square" lIns="91397" tIns="45698" rIns="91397" bIns="45698" anchor="t"/>
          <a:lstStyle/>
          <a:p>
            <a:pPr eaLnBrk="1" hangingPunct="1">
              <a:buNone/>
            </a:pPr>
            <a:r>
              <a:rPr lang="zh-CN" altLang="en-US" dirty="0">
                <a:latin typeface="宋体" panose="02010600030101010101" pitchFamily="2" charset="-122"/>
              </a:rPr>
              <a:t>  什么是组织</a:t>
            </a:r>
          </a:p>
          <a:p>
            <a:pPr eaLnBrk="1" hangingPunct="1">
              <a:buNone/>
            </a:pPr>
            <a:endParaRPr lang="zh-CN" altLang="en-US" dirty="0">
              <a:latin typeface="宋体" panose="02010600030101010101" pitchFamily="2" charset="-122"/>
            </a:endParaRPr>
          </a:p>
          <a:p>
            <a:pPr eaLnBrk="1" hangingPunct="1"/>
            <a:r>
              <a:rPr lang="zh-CN" altLang="en-US" dirty="0">
                <a:latin typeface="宋体" panose="02010600030101010101" pitchFamily="2" charset="-122"/>
              </a:rPr>
              <a:t>作动词，组织就是把多个人联系起来，做一个人无法做的事</a:t>
            </a:r>
          </a:p>
          <a:p>
            <a:pPr eaLnBrk="1" hangingPunct="1"/>
            <a:r>
              <a:rPr lang="zh-CN" altLang="en-US" dirty="0">
                <a:latin typeface="宋体" panose="02010600030101010101" pitchFamily="2" charset="-122"/>
              </a:rPr>
              <a:t>作名词，组织包括与它要做的事相关的人和资源，及其相互关系。</a:t>
            </a:r>
          </a:p>
          <a:p>
            <a:pPr marL="0" indent="0" eaLnBrk="1" hangingPunct="1">
              <a:buNone/>
            </a:pPr>
            <a:endParaRPr lang="zh-CN" altLang="en-US" dirty="0">
              <a:latin typeface="宋体" panose="02010600030101010101" pitchFamily="2" charset="-122"/>
            </a:endParaRP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6994" y="1109325"/>
          <a:ext cx="6553200" cy="2011680"/>
        </p:xfrm>
        <a:graphic>
          <a:graphicData uri="http://schemas.openxmlformats.org/drawingml/2006/table">
            <a:tbl>
              <a:tblPr firstRow="1" firstCol="1" bandRow="1"/>
              <a:tblGrid>
                <a:gridCol w="2362200"/>
                <a:gridCol w="4191000"/>
              </a:tblGrid>
              <a:tr h="228601">
                <a:tc>
                  <a:txBody>
                    <a:bodyPr/>
                    <a:lstStyle/>
                    <a:p>
                      <a:pPr algn="just">
                        <a:spcAft>
                          <a:spcPts val="0"/>
                        </a:spcAft>
                      </a:pPr>
                      <a:r>
                        <a:rPr lang="zh-CN" sz="2200" b="1" kern="100" dirty="0">
                          <a:effectLst/>
                          <a:latin typeface="楷体" pitchFamily="49" charset="-122"/>
                          <a:ea typeface="楷体" pitchFamily="49" charset="-122"/>
                          <a:cs typeface="Times New Roman" panose="02020603050405020304"/>
                        </a:rPr>
                        <a:t>描述</a:t>
                      </a:r>
                      <a:endParaRPr lang="zh-CN" sz="2200" kern="100" dirty="0">
                        <a:effectLst/>
                        <a:latin typeface="楷体" pitchFamily="49" charset="-122"/>
                        <a:ea typeface="楷体"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按分工原则，按职能划分部门</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00">
                <a:tc>
                  <a:txBody>
                    <a:bodyPr/>
                    <a:lstStyle/>
                    <a:p>
                      <a:pPr algn="just">
                        <a:spcAft>
                          <a:spcPts val="0"/>
                        </a:spcAft>
                      </a:pPr>
                      <a:r>
                        <a:rPr lang="en-US" sz="2200" b="1" kern="100" dirty="0">
                          <a:effectLst/>
                          <a:latin typeface="楷体" pitchFamily="49" charset="-122"/>
                          <a:ea typeface="楷体" pitchFamily="49" charset="-122"/>
                          <a:cs typeface="Times New Roman" panose="02020603050405020304"/>
                        </a:rPr>
                        <a:t>PM</a:t>
                      </a:r>
                      <a:r>
                        <a:rPr lang="zh-CN" sz="2200" b="1" kern="100" dirty="0">
                          <a:effectLst/>
                          <a:latin typeface="楷体" pitchFamily="49" charset="-122"/>
                          <a:ea typeface="楷体" pitchFamily="49" charset="-122"/>
                          <a:cs typeface="Times New Roman" panose="02020603050405020304"/>
                        </a:rPr>
                        <a:t>角色</a:t>
                      </a:r>
                      <a:endParaRPr lang="zh-CN" sz="2200" kern="100" dirty="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dirty="0">
                          <a:effectLst/>
                          <a:latin typeface="楷体" pitchFamily="49" charset="-122"/>
                          <a:ea typeface="楷体" pitchFamily="49" charset="-122"/>
                          <a:cs typeface="Times New Roman" panose="02020603050405020304"/>
                        </a:rPr>
                        <a:t>兼职</a:t>
                      </a:r>
                      <a:r>
                        <a:rPr lang="en-US" sz="2200" b="1" kern="100" dirty="0">
                          <a:effectLst/>
                          <a:latin typeface="楷体" pitchFamily="49" charset="-122"/>
                          <a:ea typeface="楷体" pitchFamily="49" charset="-122"/>
                          <a:cs typeface="Times New Roman" panose="02020603050405020304"/>
                        </a:rPr>
                        <a:t>(</a:t>
                      </a:r>
                      <a:r>
                        <a:rPr lang="zh-CN" sz="2200" b="1" kern="100" dirty="0">
                          <a:effectLst/>
                          <a:latin typeface="楷体" pitchFamily="49" charset="-122"/>
                          <a:ea typeface="楷体" pitchFamily="49" charset="-122"/>
                          <a:cs typeface="Times New Roman" panose="02020603050405020304"/>
                        </a:rPr>
                        <a:t>协调员</a:t>
                      </a:r>
                      <a:r>
                        <a:rPr lang="en-US" sz="2200" b="1" kern="100" dirty="0">
                          <a:effectLst/>
                          <a:latin typeface="楷体" pitchFamily="49" charset="-122"/>
                          <a:ea typeface="楷体" pitchFamily="49" charset="-122"/>
                          <a:cs typeface="Times New Roman" panose="02020603050405020304"/>
                        </a:rPr>
                        <a:t>)</a:t>
                      </a:r>
                      <a:endParaRPr lang="zh-CN" sz="2200" kern="100" dirty="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00">
                <a:tc>
                  <a:txBody>
                    <a:bodyPr/>
                    <a:lstStyle/>
                    <a:p>
                      <a:pPr algn="just">
                        <a:spcAft>
                          <a:spcPts val="0"/>
                        </a:spcAft>
                      </a:pPr>
                      <a:r>
                        <a:rPr lang="en-US" sz="2200" b="1" kern="100">
                          <a:effectLst/>
                          <a:latin typeface="楷体" pitchFamily="49" charset="-122"/>
                          <a:ea typeface="楷体" pitchFamily="49" charset="-122"/>
                          <a:cs typeface="Times New Roman" panose="02020603050405020304"/>
                        </a:rPr>
                        <a:t>PM</a:t>
                      </a:r>
                      <a:r>
                        <a:rPr lang="zh-CN" sz="2200" b="1" kern="100">
                          <a:effectLst/>
                          <a:latin typeface="楷体" pitchFamily="49" charset="-122"/>
                          <a:ea typeface="楷体" pitchFamily="49" charset="-122"/>
                          <a:cs typeface="Times New Roman" panose="02020603050405020304"/>
                        </a:rPr>
                        <a:t>权限</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极少</a:t>
                      </a:r>
                      <a:r>
                        <a:rPr lang="en-US" sz="2200" b="1" kern="100">
                          <a:effectLst/>
                          <a:latin typeface="楷体" pitchFamily="49" charset="-122"/>
                          <a:ea typeface="楷体" pitchFamily="49" charset="-122"/>
                          <a:cs typeface="Times New Roman" panose="02020603050405020304"/>
                        </a:rPr>
                        <a:t>/</a:t>
                      </a:r>
                      <a:r>
                        <a:rPr lang="zh-CN" sz="2200" b="1" kern="100">
                          <a:effectLst/>
                          <a:latin typeface="楷体" pitchFamily="49" charset="-122"/>
                          <a:ea typeface="楷体" pitchFamily="49" charset="-122"/>
                          <a:cs typeface="Times New Roman" panose="02020603050405020304"/>
                        </a:rPr>
                        <a:t>无</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447">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项目管理人员</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兼职</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资源可用性</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极少</a:t>
                      </a:r>
                      <a:r>
                        <a:rPr lang="en-US" sz="2200" b="1" kern="100">
                          <a:effectLst/>
                          <a:latin typeface="楷体" pitchFamily="49" charset="-122"/>
                          <a:ea typeface="楷体" pitchFamily="49" charset="-122"/>
                          <a:cs typeface="Times New Roman" panose="02020603050405020304"/>
                        </a:rPr>
                        <a:t>/</a:t>
                      </a:r>
                      <a:r>
                        <a:rPr lang="zh-CN" sz="2200" b="1" kern="100">
                          <a:effectLst/>
                          <a:latin typeface="楷体" pitchFamily="49" charset="-122"/>
                          <a:ea typeface="楷体" pitchFamily="49" charset="-122"/>
                          <a:cs typeface="Times New Roman" panose="02020603050405020304"/>
                        </a:rPr>
                        <a:t>无</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040">
                <a:tc>
                  <a:txBody>
                    <a:bodyPr/>
                    <a:lstStyle/>
                    <a:p>
                      <a:pPr algn="just">
                        <a:spcAft>
                          <a:spcPts val="0"/>
                        </a:spcAft>
                      </a:pPr>
                      <a:r>
                        <a:rPr lang="zh-CN" sz="2200" b="1" kern="100">
                          <a:effectLst/>
                          <a:latin typeface="楷体" pitchFamily="49" charset="-122"/>
                          <a:ea typeface="楷体" pitchFamily="49" charset="-122"/>
                          <a:cs typeface="Times New Roman" panose="02020603050405020304"/>
                        </a:rPr>
                        <a:t>项目预算管理人</a:t>
                      </a:r>
                      <a:endParaRPr lang="zh-CN" sz="2200" kern="10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200" b="1" kern="100" dirty="0">
                          <a:effectLst/>
                          <a:latin typeface="楷体" pitchFamily="49" charset="-122"/>
                          <a:ea typeface="楷体" pitchFamily="49" charset="-122"/>
                          <a:cs typeface="Times New Roman" panose="02020603050405020304"/>
                        </a:rPr>
                        <a:t>职能经理</a:t>
                      </a:r>
                      <a:endParaRPr lang="zh-CN" sz="2200" kern="100" dirty="0">
                        <a:effectLst/>
                        <a:latin typeface="楷体" pitchFamily="49" charset="-122"/>
                        <a:ea typeface="楷体"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3194760" y="647660"/>
            <a:ext cx="1874743" cy="461665"/>
          </a:xfrm>
          <a:prstGeom prst="rect">
            <a:avLst/>
          </a:prstGeom>
          <a:noFill/>
        </p:spPr>
        <p:txBody>
          <a:bodyPr wrap="square" rtlCol="0">
            <a:spAutoFit/>
          </a:bodyPr>
          <a:lstStyle/>
          <a:p>
            <a:r>
              <a:rPr lang="zh-CN" altLang="en-US" sz="2400" b="1" dirty="0" smtClean="0">
                <a:solidFill>
                  <a:schemeClr val="bg1"/>
                </a:solidFill>
              </a:rPr>
              <a:t>职能型</a:t>
            </a:r>
            <a:endParaRPr lang="zh-CN" altLang="en-US" sz="2400" b="1" dirty="0">
              <a:solidFill>
                <a:schemeClr val="bg1"/>
              </a:solidFill>
            </a:endParaRPr>
          </a:p>
        </p:txBody>
      </p:sp>
      <p:grpSp>
        <p:nvGrpSpPr>
          <p:cNvPr id="4" name="组合 3"/>
          <p:cNvGrpSpPr/>
          <p:nvPr/>
        </p:nvGrpSpPr>
        <p:grpSpPr>
          <a:xfrm>
            <a:off x="109268" y="3025155"/>
            <a:ext cx="9035526" cy="3831257"/>
            <a:chOff x="-43132" y="2708629"/>
            <a:chExt cx="9035526" cy="3831257"/>
          </a:xfrm>
        </p:grpSpPr>
        <p:sp>
          <p:nvSpPr>
            <p:cNvPr id="5" name="TextBox 4"/>
            <p:cNvSpPr txBox="1"/>
            <p:nvPr/>
          </p:nvSpPr>
          <p:spPr>
            <a:xfrm>
              <a:off x="1744352" y="5832000"/>
              <a:ext cx="705600" cy="707886"/>
            </a:xfrm>
            <a:prstGeom prst="rect">
              <a:avLst/>
            </a:prstGeom>
            <a:noFill/>
            <a:ln w="38100">
              <a:solidFill>
                <a:schemeClr val="tx1"/>
              </a:solidFill>
            </a:ln>
          </p:spPr>
          <p:txBody>
            <a:bodyPr wrap="square" rtlCol="0">
              <a:spAutoFit/>
            </a:bodyPr>
            <a:lstStyle>
              <a:defPPr>
                <a:defRPr lang="en-US"/>
              </a:defPPr>
              <a:lvl1pPr algn="ctr">
                <a:defRPr sz="2400" b="1"/>
              </a:lvl1pPr>
            </a:lstStyle>
            <a:p>
              <a:r>
                <a:rPr lang="zh-CN" altLang="en-US" sz="2000" dirty="0"/>
                <a:t>市场调查</a:t>
              </a:r>
            </a:p>
          </p:txBody>
        </p:sp>
        <p:sp>
          <p:nvSpPr>
            <p:cNvPr id="6" name="TextBox 5"/>
            <p:cNvSpPr txBox="1"/>
            <p:nvPr/>
          </p:nvSpPr>
          <p:spPr>
            <a:xfrm>
              <a:off x="4466036" y="5832000"/>
              <a:ext cx="705600" cy="707886"/>
            </a:xfrm>
            <a:prstGeom prst="rect">
              <a:avLst/>
            </a:prstGeom>
            <a:noFill/>
            <a:ln w="38100">
              <a:solidFill>
                <a:schemeClr val="tx1"/>
              </a:solidFill>
            </a:ln>
          </p:spPr>
          <p:txBody>
            <a:bodyPr wrap="square" rtlCol="0">
              <a:spAutoFit/>
            </a:bodyPr>
            <a:lstStyle/>
            <a:p>
              <a:pPr algn="ctr"/>
              <a:r>
                <a:rPr lang="zh-CN" altLang="en-US" sz="2000" b="1" dirty="0" smtClean="0"/>
                <a:t>质量控制</a:t>
              </a:r>
              <a:endParaRPr lang="zh-CN" altLang="en-US" sz="2000" b="1" dirty="0"/>
            </a:p>
          </p:txBody>
        </p:sp>
        <p:grpSp>
          <p:nvGrpSpPr>
            <p:cNvPr id="7" name="组合 6"/>
            <p:cNvGrpSpPr/>
            <p:nvPr/>
          </p:nvGrpSpPr>
          <p:grpSpPr>
            <a:xfrm>
              <a:off x="-43132" y="2708629"/>
              <a:ext cx="9035526" cy="3523481"/>
              <a:chOff x="-43132" y="2708629"/>
              <a:chExt cx="9035526" cy="3523481"/>
            </a:xfrm>
          </p:grpSpPr>
          <p:sp>
            <p:nvSpPr>
              <p:cNvPr id="8" name="TextBox 7"/>
              <p:cNvSpPr txBox="1"/>
              <p:nvPr/>
            </p:nvSpPr>
            <p:spPr>
              <a:xfrm>
                <a:off x="3639587" y="2708629"/>
                <a:ext cx="1600200" cy="461665"/>
              </a:xfrm>
              <a:prstGeom prst="rect">
                <a:avLst/>
              </a:prstGeom>
              <a:noFill/>
              <a:ln w="38100">
                <a:solidFill>
                  <a:schemeClr val="tx1"/>
                </a:solidFill>
              </a:ln>
            </p:spPr>
            <p:txBody>
              <a:bodyPr wrap="square" rtlCol="0">
                <a:spAutoFit/>
              </a:bodyPr>
              <a:lstStyle/>
              <a:p>
                <a:pPr algn="ctr"/>
                <a:r>
                  <a:rPr lang="zh-CN" altLang="en-US" sz="2400" b="1" dirty="0" smtClean="0"/>
                  <a:t>总经理</a:t>
                </a:r>
                <a:endParaRPr lang="zh-CN" altLang="en-US" sz="2400" b="1" dirty="0"/>
              </a:p>
            </p:txBody>
          </p:sp>
          <p:sp>
            <p:nvSpPr>
              <p:cNvPr id="9" name="TextBox 8"/>
              <p:cNvSpPr txBox="1"/>
              <p:nvPr/>
            </p:nvSpPr>
            <p:spPr>
              <a:xfrm>
                <a:off x="5982494" y="4284000"/>
                <a:ext cx="800100" cy="461665"/>
              </a:xfrm>
              <a:prstGeom prst="rect">
                <a:avLst/>
              </a:prstGeom>
              <a:noFill/>
              <a:ln w="38100">
                <a:solidFill>
                  <a:schemeClr val="tx1"/>
                </a:solidFill>
              </a:ln>
            </p:spPr>
            <p:txBody>
              <a:bodyPr wrap="square" rtlCol="0">
                <a:spAutoFit/>
              </a:bodyPr>
              <a:lstStyle/>
              <a:p>
                <a:pPr algn="ctr"/>
                <a:r>
                  <a:rPr lang="zh-CN" altLang="en-US" sz="2400" b="1" dirty="0" smtClean="0"/>
                  <a:t>财务</a:t>
                </a:r>
                <a:endParaRPr lang="zh-CN" altLang="en-US" sz="2400" b="1" dirty="0"/>
              </a:p>
            </p:txBody>
          </p:sp>
          <p:sp>
            <p:nvSpPr>
              <p:cNvPr id="10" name="TextBox 9"/>
              <p:cNvSpPr txBox="1"/>
              <p:nvPr/>
            </p:nvSpPr>
            <p:spPr>
              <a:xfrm>
                <a:off x="3532442" y="4283999"/>
                <a:ext cx="800100" cy="461665"/>
              </a:xfrm>
              <a:prstGeom prst="rect">
                <a:avLst/>
              </a:prstGeom>
              <a:noFill/>
              <a:ln w="38100">
                <a:solidFill>
                  <a:schemeClr val="tx1"/>
                </a:solidFill>
              </a:ln>
            </p:spPr>
            <p:txBody>
              <a:bodyPr wrap="square" rtlCol="0">
                <a:spAutoFit/>
              </a:bodyPr>
              <a:lstStyle/>
              <a:p>
                <a:pPr algn="ctr"/>
                <a:r>
                  <a:rPr lang="zh-CN" altLang="en-US" sz="2400" b="1" dirty="0" smtClean="0"/>
                  <a:t>生产</a:t>
                </a:r>
                <a:endParaRPr lang="zh-CN" altLang="en-US" sz="2400" b="1" dirty="0"/>
              </a:p>
            </p:txBody>
          </p:sp>
          <p:sp>
            <p:nvSpPr>
              <p:cNvPr id="11" name="TextBox 10"/>
              <p:cNvSpPr txBox="1"/>
              <p:nvPr/>
            </p:nvSpPr>
            <p:spPr>
              <a:xfrm>
                <a:off x="-43132" y="5832000"/>
                <a:ext cx="704100" cy="400110"/>
              </a:xfrm>
              <a:prstGeom prst="rect">
                <a:avLst/>
              </a:prstGeom>
              <a:noFill/>
              <a:ln w="38100">
                <a:solidFill>
                  <a:schemeClr val="tx1"/>
                </a:solidFill>
              </a:ln>
            </p:spPr>
            <p:txBody>
              <a:bodyPr wrap="square" rtlCol="0">
                <a:spAutoFit/>
              </a:bodyPr>
              <a:lstStyle/>
              <a:p>
                <a:r>
                  <a:rPr lang="zh-CN" altLang="en-US" sz="2000" b="1" kern="700" dirty="0" smtClean="0"/>
                  <a:t>广告</a:t>
                </a:r>
                <a:endParaRPr lang="zh-CN" altLang="en-US" sz="2000" b="1" kern="700" dirty="0"/>
              </a:p>
            </p:txBody>
          </p:sp>
          <p:sp>
            <p:nvSpPr>
              <p:cNvPr id="12" name="TextBox 11"/>
              <p:cNvSpPr txBox="1"/>
              <p:nvPr/>
            </p:nvSpPr>
            <p:spPr>
              <a:xfrm>
                <a:off x="381794" y="4284000"/>
                <a:ext cx="1411200" cy="461665"/>
              </a:xfrm>
              <a:prstGeom prst="rect">
                <a:avLst/>
              </a:prstGeom>
              <a:noFill/>
              <a:ln w="38100">
                <a:solidFill>
                  <a:schemeClr val="tx1"/>
                </a:solidFill>
              </a:ln>
            </p:spPr>
            <p:txBody>
              <a:bodyPr wrap="square" rtlCol="0">
                <a:spAutoFit/>
              </a:bodyPr>
              <a:lstStyle/>
              <a:p>
                <a:pPr algn="ctr"/>
                <a:r>
                  <a:rPr lang="zh-CN" altLang="en-US" sz="2400" b="1" dirty="0" smtClean="0"/>
                  <a:t>市场营销</a:t>
                </a:r>
                <a:endParaRPr lang="zh-CN" altLang="en-US" sz="2400" b="1" dirty="0"/>
              </a:p>
            </p:txBody>
          </p:sp>
          <p:sp>
            <p:nvSpPr>
              <p:cNvPr id="13" name="TextBox 12"/>
              <p:cNvSpPr txBox="1"/>
              <p:nvPr/>
            </p:nvSpPr>
            <p:spPr>
              <a:xfrm>
                <a:off x="6950078" y="4284000"/>
                <a:ext cx="954000" cy="830997"/>
              </a:xfrm>
              <a:prstGeom prst="rect">
                <a:avLst/>
              </a:prstGeom>
              <a:noFill/>
              <a:ln w="38100">
                <a:solidFill>
                  <a:schemeClr val="tx1"/>
                </a:solidFill>
              </a:ln>
            </p:spPr>
            <p:txBody>
              <a:bodyPr wrap="square" rtlCol="0">
                <a:spAutoFit/>
              </a:bodyPr>
              <a:lstStyle/>
              <a:p>
                <a:pPr algn="ctr"/>
                <a:r>
                  <a:rPr lang="zh-CN" altLang="en-US" sz="2400" b="1" dirty="0" smtClean="0"/>
                  <a:t>研究开发</a:t>
                </a:r>
                <a:endParaRPr lang="zh-CN" altLang="en-US" sz="2400" b="1" dirty="0"/>
              </a:p>
            </p:txBody>
          </p:sp>
          <p:sp>
            <p:nvSpPr>
              <p:cNvPr id="14" name="TextBox 13"/>
              <p:cNvSpPr txBox="1"/>
              <p:nvPr/>
            </p:nvSpPr>
            <p:spPr>
              <a:xfrm>
                <a:off x="8038394" y="4283999"/>
                <a:ext cx="954000" cy="830997"/>
              </a:xfrm>
              <a:prstGeom prst="rect">
                <a:avLst/>
              </a:prstGeom>
              <a:noFill/>
              <a:ln w="38100">
                <a:solidFill>
                  <a:schemeClr val="tx1"/>
                </a:solidFill>
              </a:ln>
            </p:spPr>
            <p:txBody>
              <a:bodyPr wrap="square" rtlCol="0">
                <a:spAutoFit/>
              </a:bodyPr>
              <a:lstStyle/>
              <a:p>
                <a:pPr algn="ctr"/>
                <a:r>
                  <a:rPr lang="zh-CN" altLang="en-US" sz="2400" b="1" dirty="0" smtClean="0"/>
                  <a:t>人事管理</a:t>
                </a:r>
                <a:endParaRPr lang="zh-CN" altLang="en-US" sz="2400" b="1" dirty="0"/>
              </a:p>
            </p:txBody>
          </p:sp>
          <p:sp>
            <p:nvSpPr>
              <p:cNvPr id="15" name="TextBox 14"/>
              <p:cNvSpPr txBox="1"/>
              <p:nvPr/>
            </p:nvSpPr>
            <p:spPr>
              <a:xfrm>
                <a:off x="834026" y="5832000"/>
                <a:ext cx="705600" cy="399600"/>
              </a:xfrm>
              <a:prstGeom prst="rect">
                <a:avLst/>
              </a:prstGeom>
              <a:noFill/>
              <a:ln w="38100">
                <a:solidFill>
                  <a:schemeClr val="tx1"/>
                </a:solidFill>
              </a:ln>
            </p:spPr>
            <p:txBody>
              <a:bodyPr wrap="square" rtlCol="0">
                <a:spAutoFit/>
              </a:bodyPr>
              <a:lstStyle/>
              <a:p>
                <a:pPr algn="ctr"/>
                <a:r>
                  <a:rPr lang="zh-CN" altLang="en-US" sz="2000" b="1" dirty="0" smtClean="0"/>
                  <a:t>销售</a:t>
                </a:r>
                <a:endParaRPr lang="zh-CN" altLang="en-US" sz="2000" b="1" dirty="0"/>
              </a:p>
            </p:txBody>
          </p:sp>
          <p:sp>
            <p:nvSpPr>
              <p:cNvPr id="16" name="TextBox 15"/>
              <p:cNvSpPr txBox="1"/>
              <p:nvPr/>
            </p:nvSpPr>
            <p:spPr>
              <a:xfrm>
                <a:off x="2751029" y="5832000"/>
                <a:ext cx="705600" cy="399600"/>
              </a:xfrm>
              <a:prstGeom prst="rect">
                <a:avLst/>
              </a:prstGeom>
              <a:noFill/>
              <a:ln w="38100">
                <a:solidFill>
                  <a:schemeClr val="tx1"/>
                </a:solidFill>
              </a:ln>
            </p:spPr>
            <p:txBody>
              <a:bodyPr wrap="square" rtlCol="0">
                <a:spAutoFit/>
              </a:bodyPr>
              <a:lstStyle/>
              <a:p>
                <a:pPr algn="ctr"/>
                <a:r>
                  <a:rPr lang="zh-CN" altLang="en-US" sz="2000" b="1" dirty="0" smtClean="0"/>
                  <a:t>工程</a:t>
                </a:r>
                <a:endParaRPr lang="zh-CN" altLang="en-US" sz="2000" b="1" dirty="0"/>
              </a:p>
            </p:txBody>
          </p:sp>
          <p:sp>
            <p:nvSpPr>
              <p:cNvPr id="17" name="TextBox 16"/>
              <p:cNvSpPr txBox="1"/>
              <p:nvPr/>
            </p:nvSpPr>
            <p:spPr>
              <a:xfrm>
                <a:off x="3627836" y="5832000"/>
                <a:ext cx="705600" cy="399600"/>
              </a:xfrm>
              <a:prstGeom prst="rect">
                <a:avLst/>
              </a:prstGeom>
              <a:noFill/>
              <a:ln w="38100">
                <a:solidFill>
                  <a:schemeClr val="tx1"/>
                </a:solidFill>
              </a:ln>
            </p:spPr>
            <p:txBody>
              <a:bodyPr wrap="square" rtlCol="0">
                <a:spAutoFit/>
              </a:bodyPr>
              <a:lstStyle/>
              <a:p>
                <a:pPr algn="ctr"/>
                <a:r>
                  <a:rPr lang="zh-CN" altLang="en-US" sz="2000" b="1" dirty="0" smtClean="0"/>
                  <a:t>制造</a:t>
                </a:r>
                <a:endParaRPr lang="zh-CN" altLang="en-US" sz="2000" b="1" dirty="0"/>
              </a:p>
            </p:txBody>
          </p:sp>
          <p:sp>
            <p:nvSpPr>
              <p:cNvPr id="18" name="TextBox 17"/>
              <p:cNvSpPr txBox="1"/>
              <p:nvPr/>
            </p:nvSpPr>
            <p:spPr>
              <a:xfrm>
                <a:off x="5584910" y="5832000"/>
                <a:ext cx="705600" cy="399600"/>
              </a:xfrm>
              <a:prstGeom prst="rect">
                <a:avLst/>
              </a:prstGeom>
              <a:noFill/>
              <a:ln w="38100">
                <a:solidFill>
                  <a:schemeClr val="tx1"/>
                </a:solidFill>
              </a:ln>
            </p:spPr>
            <p:txBody>
              <a:bodyPr wrap="square" rtlCol="0">
                <a:spAutoFit/>
              </a:bodyPr>
              <a:lstStyle/>
              <a:p>
                <a:pPr algn="ctr"/>
                <a:r>
                  <a:rPr lang="zh-CN" altLang="en-US" sz="2000" b="1" dirty="0" smtClean="0"/>
                  <a:t>会计</a:t>
                </a:r>
                <a:endParaRPr lang="zh-CN" altLang="en-US" sz="2000" b="1" dirty="0"/>
              </a:p>
            </p:txBody>
          </p:sp>
          <p:sp>
            <p:nvSpPr>
              <p:cNvPr id="19" name="TextBox 18"/>
              <p:cNvSpPr txBox="1"/>
              <p:nvPr/>
            </p:nvSpPr>
            <p:spPr>
              <a:xfrm>
                <a:off x="6568826" y="5832000"/>
                <a:ext cx="705600" cy="399600"/>
              </a:xfrm>
              <a:prstGeom prst="rect">
                <a:avLst/>
              </a:prstGeom>
              <a:noFill/>
              <a:ln w="38100">
                <a:solidFill>
                  <a:schemeClr val="tx1"/>
                </a:solidFill>
              </a:ln>
            </p:spPr>
            <p:txBody>
              <a:bodyPr wrap="square" rtlCol="0">
                <a:spAutoFit/>
              </a:bodyPr>
              <a:lstStyle/>
              <a:p>
                <a:pPr algn="ctr"/>
                <a:r>
                  <a:rPr lang="zh-CN" altLang="en-US" sz="2000" b="1" dirty="0" smtClean="0"/>
                  <a:t>信贷 </a:t>
                </a:r>
                <a:endParaRPr lang="zh-CN" altLang="en-US" sz="2000" b="1" dirty="0"/>
              </a:p>
            </p:txBody>
          </p:sp>
          <p:cxnSp>
            <p:nvCxnSpPr>
              <p:cNvPr id="20" name="直接连接符 19"/>
              <p:cNvCxnSpPr/>
              <p:nvPr/>
            </p:nvCxnSpPr>
            <p:spPr>
              <a:xfrm>
                <a:off x="1152980" y="3732212"/>
                <a:ext cx="73822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43794" y="3732212"/>
                <a:ext cx="9186"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40784" y="3732212"/>
                <a:ext cx="0"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01594" y="3732212"/>
                <a:ext cx="0"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446878" y="3732212"/>
                <a:ext cx="0"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15593" y="3732212"/>
                <a:ext cx="0"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387813" y="3180424"/>
                <a:ext cx="0"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05594" y="5341567"/>
                <a:ext cx="179794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998922" y="5321654"/>
                <a:ext cx="1793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44914" y="5332412"/>
                <a:ext cx="990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125983" y="4767180"/>
                <a:ext cx="9186"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950333" y="4780624"/>
                <a:ext cx="9186"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377333" y="4754612"/>
                <a:ext cx="13451"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943500" y="5318968"/>
                <a:ext cx="4593" cy="4625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34994" y="5321654"/>
                <a:ext cx="0" cy="4722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003445" y="5308634"/>
                <a:ext cx="9186"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17" idx="0"/>
              </p:cNvCxnSpPr>
              <p:nvPr/>
            </p:nvCxnSpPr>
            <p:spPr>
              <a:xfrm>
                <a:off x="3971450" y="5341567"/>
                <a:ext cx="9186" cy="490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792208" y="5288706"/>
                <a:ext cx="9186" cy="5517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11" idx="0"/>
              </p:cNvCxnSpPr>
              <p:nvPr/>
            </p:nvCxnSpPr>
            <p:spPr>
              <a:xfrm>
                <a:off x="305594" y="5330824"/>
                <a:ext cx="3324" cy="501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43794" y="5342241"/>
                <a:ext cx="9186" cy="490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5" idx="0"/>
              </p:cNvCxnSpPr>
              <p:nvPr/>
            </p:nvCxnSpPr>
            <p:spPr>
              <a:xfrm>
                <a:off x="2094357" y="5332412"/>
                <a:ext cx="2795" cy="499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55" y="1022844"/>
            <a:ext cx="8996979" cy="5831981"/>
          </a:xfrm>
          <a:prstGeom prst="rect">
            <a:avLst/>
          </a:prstGeom>
        </p:spPr>
        <p:txBody>
          <a:bodyPr wrap="square">
            <a:spAutoFit/>
          </a:bodyPr>
          <a:lstStyle/>
          <a:p>
            <a:pPr>
              <a:lnSpc>
                <a:spcPct val="105000"/>
              </a:lnSpc>
            </a:pPr>
            <a:r>
              <a:rPr lang="zh-CN" altLang="en-US" sz="2200" b="1" dirty="0">
                <a:latin typeface="楷体" pitchFamily="49" charset="-122"/>
                <a:ea typeface="楷体" pitchFamily="49" charset="-122"/>
              </a:rPr>
              <a:t/>
            </a:r>
            <a:br>
              <a:rPr lang="zh-CN" altLang="en-US" sz="2200" b="1" dirty="0">
                <a:latin typeface="楷体" pitchFamily="49" charset="-122"/>
                <a:ea typeface="楷体" pitchFamily="49" charset="-122"/>
              </a:rPr>
            </a:br>
            <a:r>
              <a:rPr lang="zh-CN" altLang="en-US" sz="22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优点：</a:t>
            </a:r>
            <a:endParaRPr lang="zh-CN" altLang="en-US" sz="2400" b="1" dirty="0">
              <a:latin typeface="楷体" pitchFamily="49" charset="-122"/>
              <a:ea typeface="楷体" pitchFamily="49" charset="-122"/>
            </a:endParaRPr>
          </a:p>
          <a:p>
            <a:pPr lvl="1">
              <a:lnSpc>
                <a:spcPct val="105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以</a:t>
            </a:r>
            <a:r>
              <a:rPr lang="zh-CN" altLang="en-US" sz="2400" b="1" dirty="0">
                <a:latin typeface="楷体" pitchFamily="49" charset="-122"/>
                <a:ea typeface="楷体" pitchFamily="49" charset="-122"/>
              </a:rPr>
              <a:t>职能部门作为承担项目任务的主体，可以充分发挥职能部门的资源集中优势，有利于保障项目需要资源的供给和项目可交付成果的质量，在人员的使用上具有较大的</a:t>
            </a:r>
            <a:r>
              <a:rPr lang="zh-CN" altLang="en-US" sz="2400" b="1" dirty="0" smtClean="0">
                <a:latin typeface="楷体" pitchFamily="49" charset="-122"/>
                <a:ea typeface="楷体" pitchFamily="49" charset="-122"/>
              </a:rPr>
              <a:t>灵活性。</a:t>
            </a:r>
            <a:endParaRPr lang="zh-CN" altLang="en-US" sz="2400" b="1" dirty="0">
              <a:latin typeface="楷体" pitchFamily="49" charset="-122"/>
              <a:ea typeface="楷体" pitchFamily="49" charset="-122"/>
            </a:endParaRPr>
          </a:p>
          <a:p>
            <a:pPr lvl="1">
              <a:lnSpc>
                <a:spcPct val="105000"/>
              </a:lnSpc>
            </a:pP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职能</a:t>
            </a:r>
            <a:r>
              <a:rPr lang="zh-CN" altLang="en-US" sz="2400" b="1" dirty="0">
                <a:latin typeface="楷体" pitchFamily="49" charset="-122"/>
                <a:ea typeface="楷体" pitchFamily="49" charset="-122"/>
              </a:rPr>
              <a:t>部门内部的技术专家可以被该部门承担的不同项目共享，节约人力，减少了资源</a:t>
            </a:r>
            <a:r>
              <a:rPr lang="zh-CN" altLang="en-US" sz="2400" b="1" dirty="0" smtClean="0">
                <a:latin typeface="楷体" pitchFamily="49" charset="-122"/>
                <a:ea typeface="楷体" pitchFamily="49" charset="-122"/>
              </a:rPr>
              <a:t>浪费。</a:t>
            </a:r>
            <a:endParaRPr lang="zh-CN" altLang="en-US" sz="2400" b="1" dirty="0">
              <a:latin typeface="楷体" pitchFamily="49" charset="-122"/>
              <a:ea typeface="楷体" pitchFamily="49" charset="-122"/>
            </a:endParaRPr>
          </a:p>
          <a:p>
            <a:pPr lvl="1">
              <a:lnSpc>
                <a:spcPct val="105000"/>
              </a:lnSpc>
            </a:pPr>
            <a:r>
              <a:rPr lang="en-US" altLang="zh-CN" sz="2400" b="1" dirty="0" smtClean="0">
                <a:latin typeface="楷体" pitchFamily="49" charset="-122"/>
                <a:ea typeface="楷体" pitchFamily="49" charset="-122"/>
              </a:rPr>
              <a:t>3.</a:t>
            </a:r>
            <a:r>
              <a:rPr lang="zh-CN" altLang="en-US" sz="2400" b="1" dirty="0" smtClean="0">
                <a:latin typeface="楷体" pitchFamily="49" charset="-122"/>
                <a:ea typeface="楷体" pitchFamily="49" charset="-122"/>
              </a:rPr>
              <a:t>同</a:t>
            </a:r>
            <a:r>
              <a:rPr lang="zh-CN" altLang="en-US" sz="2400" b="1" dirty="0">
                <a:latin typeface="楷体" pitchFamily="49" charset="-122"/>
                <a:ea typeface="楷体" pitchFamily="49" charset="-122"/>
              </a:rPr>
              <a:t>一职能部门内部的专业人员便于交流、相互支援，对创造性地解决技术问题很有帮助</a:t>
            </a:r>
            <a:r>
              <a:rPr lang="zh-CN" altLang="en-US" sz="2400" b="1" dirty="0" smtClean="0">
                <a:latin typeface="楷体" pitchFamily="49" charset="-122"/>
                <a:ea typeface="楷体" pitchFamily="49" charset="-122"/>
              </a:rPr>
              <a:t>。有</a:t>
            </a:r>
            <a:r>
              <a:rPr lang="zh-CN" altLang="en-US" sz="2400" b="1" dirty="0">
                <a:latin typeface="楷体" pitchFamily="49" charset="-122"/>
                <a:ea typeface="楷体" pitchFamily="49" charset="-122"/>
              </a:rPr>
              <a:t>利于各职能部门的专业人员钻研本专业的业务，从而提高其专业技</a:t>
            </a:r>
            <a:r>
              <a:rPr lang="zh-CN" altLang="en-US" sz="2400" b="1" dirty="0" smtClean="0">
                <a:latin typeface="楷体" pitchFamily="49" charset="-122"/>
                <a:ea typeface="楷体" pitchFamily="49" charset="-122"/>
              </a:rPr>
              <a:t>能</a:t>
            </a:r>
            <a:r>
              <a:rPr lang="zh-CN" altLang="en-US" sz="2400" b="1" dirty="0">
                <a:latin typeface="楷体" pitchFamily="49" charset="-122"/>
                <a:ea typeface="楷体" pitchFamily="49" charset="-122"/>
              </a:rPr>
              <a:t>。</a:t>
            </a:r>
          </a:p>
          <a:p>
            <a:pPr lvl="1">
              <a:lnSpc>
                <a:spcPct val="105000"/>
              </a:lnSpc>
            </a:pPr>
            <a:r>
              <a:rPr lang="en-US" altLang="zh-CN" sz="2400" b="1" dirty="0" smtClean="0">
                <a:latin typeface="楷体" pitchFamily="49" charset="-122"/>
                <a:ea typeface="楷体" pitchFamily="49" charset="-122"/>
              </a:rPr>
              <a:t>4.</a:t>
            </a:r>
            <a:r>
              <a:rPr lang="zh-CN" altLang="en-US" sz="2400" b="1" dirty="0" smtClean="0">
                <a:latin typeface="楷体" pitchFamily="49" charset="-122"/>
                <a:ea typeface="楷体" pitchFamily="49" charset="-122"/>
              </a:rPr>
              <a:t>当</a:t>
            </a:r>
            <a:r>
              <a:rPr lang="zh-CN" altLang="en-US" sz="2400" b="1" dirty="0">
                <a:latin typeface="楷体" pitchFamily="49" charset="-122"/>
                <a:ea typeface="楷体" pitchFamily="49" charset="-122"/>
              </a:rPr>
              <a:t>项目成员调离项目或者离开公司，所属职能部门可以增派人员，保持项目技术的</a:t>
            </a:r>
            <a:r>
              <a:rPr lang="zh-CN" altLang="en-US" sz="2400" b="1" dirty="0" smtClean="0">
                <a:latin typeface="楷体" pitchFamily="49" charset="-122"/>
                <a:ea typeface="楷体" pitchFamily="49" charset="-122"/>
              </a:rPr>
              <a:t>连续性。</a:t>
            </a:r>
            <a:endParaRPr lang="zh-CN" altLang="en-US" sz="2400" b="1" dirty="0">
              <a:latin typeface="楷体" pitchFamily="49" charset="-122"/>
              <a:ea typeface="楷体" pitchFamily="49" charset="-122"/>
            </a:endParaRPr>
          </a:p>
          <a:p>
            <a:pPr lvl="1">
              <a:lnSpc>
                <a:spcPct val="105000"/>
              </a:lnSpc>
            </a:pPr>
            <a:r>
              <a:rPr lang="en-US" altLang="zh-CN" sz="2400" b="1" dirty="0" smtClean="0">
                <a:latin typeface="楷体" pitchFamily="49" charset="-122"/>
                <a:ea typeface="楷体" pitchFamily="49" charset="-122"/>
              </a:rPr>
              <a:t>5.</a:t>
            </a:r>
            <a:r>
              <a:rPr lang="zh-CN" altLang="en-US" sz="2400" b="1" dirty="0">
                <a:latin typeface="楷体" pitchFamily="49" charset="-122"/>
                <a:ea typeface="楷体" pitchFamily="49" charset="-122"/>
              </a:rPr>
              <a:t>项目成员可以将完成项目和完成本部门的职能工作融为一体</a:t>
            </a:r>
            <a:r>
              <a:rPr lang="zh-CN" altLang="en-US" sz="2400" b="1" dirty="0" smtClean="0">
                <a:latin typeface="楷体" pitchFamily="49" charset="-122"/>
                <a:ea typeface="楷体" pitchFamily="49" charset="-122"/>
              </a:rPr>
              <a:t>，可</a:t>
            </a:r>
            <a:r>
              <a:rPr lang="zh-CN" altLang="en-US" sz="2400" b="1" dirty="0">
                <a:latin typeface="楷体" pitchFamily="49" charset="-122"/>
                <a:ea typeface="楷体" pitchFamily="49" charset="-122"/>
              </a:rPr>
              <a:t>以减少因项目的临时性给项目成员带来的不确定性。</a:t>
            </a:r>
            <a:br>
              <a:rPr lang="zh-CN" altLang="en-US" sz="2400" b="1" dirty="0">
                <a:latin typeface="楷体" pitchFamily="49" charset="-122"/>
                <a:ea typeface="楷体" pitchFamily="49" charset="-122"/>
              </a:rPr>
            </a:br>
            <a:endParaRPr lang="zh-CN" altLang="en-US" sz="2400" b="1" dirty="0">
              <a:latin typeface="楷体" pitchFamily="49" charset="-122"/>
              <a:ea typeface="楷体" pitchFamily="49" charset="-122"/>
            </a:endParaRPr>
          </a:p>
        </p:txBody>
      </p:sp>
      <p:sp>
        <p:nvSpPr>
          <p:cNvPr id="3" name="TextBox 2"/>
          <p:cNvSpPr txBox="1"/>
          <p:nvPr/>
        </p:nvSpPr>
        <p:spPr>
          <a:xfrm>
            <a:off x="3547464" y="608012"/>
            <a:ext cx="1874743" cy="523220"/>
          </a:xfrm>
          <a:prstGeom prst="rect">
            <a:avLst/>
          </a:prstGeom>
          <a:noFill/>
        </p:spPr>
        <p:txBody>
          <a:bodyPr wrap="square" rtlCol="0">
            <a:spAutoFit/>
          </a:bodyPr>
          <a:lstStyle/>
          <a:p>
            <a:r>
              <a:rPr lang="zh-CN" altLang="en-US" sz="2800" b="1" dirty="0" smtClean="0">
                <a:solidFill>
                  <a:schemeClr val="bg1"/>
                </a:solidFill>
              </a:rPr>
              <a:t>职能型</a:t>
            </a:r>
            <a:endParaRPr lang="zh-CN" altLang="en-US" sz="28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4" y="1522412"/>
            <a:ext cx="8997875" cy="5078313"/>
          </a:xfrm>
          <a:prstGeom prst="rect">
            <a:avLst/>
          </a:prstGeom>
        </p:spPr>
        <p:txBody>
          <a:bodyPr wrap="square">
            <a:spAutoFit/>
          </a:bodyPr>
          <a:lstStyle/>
          <a:p>
            <a:r>
              <a:rPr lang="zh-CN" altLang="en-US" sz="2300" b="1" dirty="0" smtClean="0">
                <a:latin typeface="楷体" pitchFamily="49" charset="-122"/>
                <a:ea typeface="楷体" pitchFamily="49" charset="-122"/>
              </a:rPr>
              <a:t>缺点</a:t>
            </a:r>
            <a:r>
              <a:rPr lang="en-US" altLang="zh-CN" sz="2300" b="1" dirty="0" smtClean="0">
                <a:latin typeface="楷体" pitchFamily="49" charset="-122"/>
                <a:ea typeface="楷体" pitchFamily="49" charset="-122"/>
              </a:rPr>
              <a:t>:</a:t>
            </a:r>
            <a:endParaRPr lang="en-US" altLang="zh-CN" sz="2300" b="1" dirty="0">
              <a:latin typeface="楷体" pitchFamily="49" charset="-122"/>
              <a:ea typeface="楷体" pitchFamily="49" charset="-122"/>
            </a:endParaRPr>
          </a:p>
          <a:p>
            <a:r>
              <a:rPr lang="en-US" altLang="zh-CN" sz="2300" b="1" dirty="0" smtClean="0">
                <a:latin typeface="楷体" pitchFamily="49" charset="-122"/>
                <a:ea typeface="楷体" pitchFamily="49" charset="-122"/>
              </a:rPr>
              <a:t>1</a:t>
            </a:r>
            <a:r>
              <a:rPr lang="en-US" altLang="zh-CN" sz="2300" b="1" dirty="0">
                <a:latin typeface="楷体" pitchFamily="49" charset="-122"/>
                <a:ea typeface="楷体" pitchFamily="49" charset="-122"/>
              </a:rPr>
              <a:t>.</a:t>
            </a:r>
            <a:r>
              <a:rPr lang="zh-CN" altLang="en-US" sz="2300" b="1" dirty="0">
                <a:latin typeface="楷体" pitchFamily="49" charset="-122"/>
                <a:ea typeface="楷体" pitchFamily="49" charset="-122"/>
              </a:rPr>
              <a:t>项目团队成员属于原来的职能部门，他们都有自己的日常工作，</a:t>
            </a:r>
            <a:r>
              <a:rPr lang="zh-CN" altLang="en-US" sz="2300" b="1" dirty="0">
                <a:solidFill>
                  <a:srgbClr val="FF0000"/>
                </a:solidFill>
                <a:latin typeface="楷体" pitchFamily="49" charset="-122"/>
                <a:ea typeface="楷体" pitchFamily="49" charset="-122"/>
              </a:rPr>
              <a:t>项目不是其活动和关心的重点</a:t>
            </a:r>
            <a:r>
              <a:rPr lang="zh-CN" altLang="en-US" sz="2300" b="1" dirty="0">
                <a:latin typeface="楷体" pitchFamily="49" charset="-122"/>
                <a:ea typeface="楷体" pitchFamily="49" charset="-122"/>
              </a:rPr>
              <a:t>，</a:t>
            </a:r>
            <a:r>
              <a:rPr lang="zh-CN" altLang="en-US" sz="2300" b="1" dirty="0" smtClean="0">
                <a:latin typeface="楷体" pitchFamily="49" charset="-122"/>
                <a:ea typeface="楷体" pitchFamily="49" charset="-122"/>
              </a:rPr>
              <a:t>客户</a:t>
            </a:r>
            <a:r>
              <a:rPr lang="zh-CN" altLang="en-US" sz="2300" b="1" dirty="0">
                <a:latin typeface="楷体" pitchFamily="49" charset="-122"/>
                <a:ea typeface="楷体" pitchFamily="49" charset="-122"/>
              </a:rPr>
              <a:t>利益和职能部门的利益经常发生冲突，职能部门会为本部门的利益而忽视客户的需求，只集中于本职能部门的活动，项目及客户的利益往往得不到优先</a:t>
            </a:r>
            <a:r>
              <a:rPr lang="zh-CN" altLang="en-US" sz="2300" b="1" dirty="0" smtClean="0">
                <a:latin typeface="楷体" pitchFamily="49" charset="-122"/>
                <a:ea typeface="楷体" pitchFamily="49" charset="-122"/>
              </a:rPr>
              <a:t>考虑。</a:t>
            </a:r>
            <a:endParaRPr lang="zh-CN" altLang="en-US" sz="2300" b="1" dirty="0">
              <a:latin typeface="楷体" pitchFamily="49" charset="-122"/>
              <a:ea typeface="楷体" pitchFamily="49" charset="-122"/>
            </a:endParaRPr>
          </a:p>
          <a:p>
            <a:r>
              <a:rPr lang="en-US" altLang="zh-CN" sz="2300" b="1" dirty="0" smtClean="0">
                <a:latin typeface="楷体" pitchFamily="49" charset="-122"/>
                <a:ea typeface="楷体" pitchFamily="49" charset="-122"/>
              </a:rPr>
              <a:t>2.</a:t>
            </a:r>
            <a:r>
              <a:rPr lang="zh-CN" altLang="en-US" sz="2300" b="1" dirty="0" smtClean="0">
                <a:latin typeface="楷体" pitchFamily="49" charset="-122"/>
                <a:ea typeface="楷体" pitchFamily="49" charset="-122"/>
              </a:rPr>
              <a:t>当</a:t>
            </a:r>
            <a:r>
              <a:rPr lang="zh-CN" altLang="en-US" sz="2300" b="1" dirty="0">
                <a:latin typeface="楷体" pitchFamily="49" charset="-122"/>
                <a:ea typeface="楷体" pitchFamily="49" charset="-122"/>
              </a:rPr>
              <a:t>项目需要多个职能部门共同完成，或者一个职能部门内部有多个项目需要完成时，资源的平衡就会出现</a:t>
            </a:r>
            <a:r>
              <a:rPr lang="zh-CN" altLang="en-US" sz="2300" b="1" dirty="0" smtClean="0">
                <a:latin typeface="楷体" pitchFamily="49" charset="-122"/>
                <a:ea typeface="楷体" pitchFamily="49" charset="-122"/>
              </a:rPr>
              <a:t>问题。</a:t>
            </a:r>
            <a:endParaRPr lang="zh-CN" altLang="en-US" sz="2300" b="1" dirty="0">
              <a:latin typeface="楷体" pitchFamily="49" charset="-122"/>
              <a:ea typeface="楷体" pitchFamily="49" charset="-122"/>
            </a:endParaRPr>
          </a:p>
          <a:p>
            <a:r>
              <a:rPr lang="en-US" altLang="zh-CN" sz="2300" b="1" dirty="0" smtClean="0">
                <a:latin typeface="楷体" pitchFamily="49" charset="-122"/>
                <a:ea typeface="楷体" pitchFamily="49" charset="-122"/>
              </a:rPr>
              <a:t>3.</a:t>
            </a:r>
            <a:r>
              <a:rPr lang="zh-CN" altLang="en-US" sz="2300" b="1" dirty="0" smtClean="0">
                <a:latin typeface="楷体" pitchFamily="49" charset="-122"/>
                <a:ea typeface="楷体" pitchFamily="49" charset="-122"/>
              </a:rPr>
              <a:t>当</a:t>
            </a:r>
            <a:r>
              <a:rPr lang="zh-CN" altLang="en-US" sz="2300" b="1" dirty="0">
                <a:latin typeface="楷体" pitchFamily="49" charset="-122"/>
                <a:ea typeface="楷体" pitchFamily="49" charset="-122"/>
              </a:rPr>
              <a:t>项目需要由多个部门共同完成时，权力分割不利于各职能部门之间的沟通交流、团结协作。项目经理没有足够的权力控制项目的</a:t>
            </a:r>
            <a:r>
              <a:rPr lang="zh-CN" altLang="en-US" sz="2300" b="1" dirty="0" smtClean="0">
                <a:latin typeface="楷体" pitchFamily="49" charset="-122"/>
                <a:ea typeface="楷体" pitchFamily="49" charset="-122"/>
              </a:rPr>
              <a:t>进展。</a:t>
            </a:r>
            <a:endParaRPr lang="zh-CN" altLang="en-US" sz="2300" b="1" dirty="0">
              <a:latin typeface="楷体" pitchFamily="49" charset="-122"/>
              <a:ea typeface="楷体" pitchFamily="49" charset="-122"/>
            </a:endParaRPr>
          </a:p>
          <a:p>
            <a:r>
              <a:rPr lang="en-US" altLang="zh-CN" sz="2300" b="1" dirty="0" smtClean="0">
                <a:latin typeface="楷体" pitchFamily="49" charset="-122"/>
                <a:ea typeface="楷体" pitchFamily="49" charset="-122"/>
              </a:rPr>
              <a:t>4.</a:t>
            </a:r>
            <a:r>
              <a:rPr lang="zh-CN" altLang="en-US" sz="2300" b="1" dirty="0" smtClean="0">
                <a:latin typeface="楷体" pitchFamily="49" charset="-122"/>
                <a:ea typeface="楷体" pitchFamily="49" charset="-122"/>
              </a:rPr>
              <a:t>项目</a:t>
            </a:r>
            <a:r>
              <a:rPr lang="zh-CN" altLang="en-US" sz="2300" b="1" dirty="0">
                <a:latin typeface="楷体" pitchFamily="49" charset="-122"/>
                <a:ea typeface="楷体" pitchFamily="49" charset="-122"/>
              </a:rPr>
              <a:t>成员在行政</a:t>
            </a:r>
            <a:r>
              <a:rPr lang="zh-CN" altLang="en-US" sz="2300" b="1" dirty="0" smtClean="0">
                <a:latin typeface="楷体" pitchFamily="49" charset="-122"/>
                <a:ea typeface="楷体" pitchFamily="49" charset="-122"/>
              </a:rPr>
              <a:t>上仍隶属于</a:t>
            </a:r>
            <a:r>
              <a:rPr lang="zh-CN" altLang="en-US" sz="2300" b="1" dirty="0">
                <a:latin typeface="楷体" pitchFamily="49" charset="-122"/>
                <a:ea typeface="楷体" pitchFamily="49" charset="-122"/>
              </a:rPr>
              <a:t>各职能部门的领导，项目经理对项目成员没有完全的权利，项目经理需要不断地同职能部门进行有效的沟通，以消除项目成员的顾虑。当小组成员对部门经理和项目经理都要负责时，项目团队的管理经常是复杂的。对这种双重报告关系的有效管理常常是项目最重要的成功因素，而且通常是项目经理的</a:t>
            </a:r>
            <a:r>
              <a:rPr lang="zh-CN" altLang="en-US" sz="2300" b="1" dirty="0" smtClean="0">
                <a:latin typeface="楷体" pitchFamily="49" charset="-122"/>
                <a:ea typeface="楷体" pitchFamily="49" charset="-122"/>
              </a:rPr>
              <a:t>责任。</a:t>
            </a:r>
            <a:endParaRPr lang="zh-CN" altLang="en-US" sz="2300" b="1" dirty="0">
              <a:latin typeface="楷体" pitchFamily="49" charset="-122"/>
              <a:ea typeface="楷体" pitchFamily="49" charset="-122"/>
            </a:endParaRPr>
          </a:p>
        </p:txBody>
      </p:sp>
      <p:sp>
        <p:nvSpPr>
          <p:cNvPr id="3" name="TextBox 2"/>
          <p:cNvSpPr txBox="1"/>
          <p:nvPr/>
        </p:nvSpPr>
        <p:spPr>
          <a:xfrm>
            <a:off x="3547464" y="608012"/>
            <a:ext cx="1874743" cy="523220"/>
          </a:xfrm>
          <a:prstGeom prst="rect">
            <a:avLst/>
          </a:prstGeom>
          <a:noFill/>
        </p:spPr>
        <p:txBody>
          <a:bodyPr wrap="square" rtlCol="0">
            <a:spAutoFit/>
          </a:bodyPr>
          <a:lstStyle/>
          <a:p>
            <a:r>
              <a:rPr lang="zh-CN" altLang="en-US" sz="2800" b="1" dirty="0" smtClean="0">
                <a:solidFill>
                  <a:schemeClr val="bg1"/>
                </a:solidFill>
              </a:rPr>
              <a:t>职能型</a:t>
            </a:r>
            <a:endParaRPr lang="zh-CN" altLang="en-US" sz="280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12" y="1217612"/>
            <a:ext cx="8996979" cy="5909310"/>
          </a:xfrm>
          <a:prstGeom prst="rect">
            <a:avLst/>
          </a:prstGeom>
        </p:spPr>
        <p:txBody>
          <a:bodyPr wrap="square">
            <a:spAutoFit/>
          </a:bodyPr>
          <a:lstStyle/>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项目型</a:t>
            </a:r>
            <a:r>
              <a:rPr lang="zh-CN" altLang="en-US" sz="2400" b="1" dirty="0">
                <a:latin typeface="楷体" pitchFamily="49" charset="-122"/>
                <a:ea typeface="楷体" pitchFamily="49" charset="-122"/>
              </a:rPr>
              <a:t>组织</a:t>
            </a:r>
            <a:r>
              <a:rPr lang="zh-CN" altLang="en-US" sz="2400" b="1" dirty="0" smtClean="0">
                <a:latin typeface="楷体" pitchFamily="49" charset="-122"/>
                <a:ea typeface="楷体" pitchFamily="49" charset="-122"/>
              </a:rPr>
              <a:t>结构</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结构</a:t>
            </a:r>
            <a:r>
              <a:rPr lang="zh-CN" altLang="en-US" sz="2400" b="1" dirty="0">
                <a:latin typeface="楷体" pitchFamily="49" charset="-122"/>
                <a:ea typeface="楷体" pitchFamily="49" charset="-122"/>
              </a:rPr>
              <a:t>中的部门完全是按照项目进行设置，是一种单目标的垂直组织方式</a:t>
            </a:r>
            <a:r>
              <a:rPr lang="zh-CN" altLang="en-US" sz="2400" b="1" dirty="0" smtClean="0">
                <a:latin typeface="楷体" pitchFamily="49" charset="-122"/>
                <a:ea typeface="楷体" pitchFamily="49" charset="-122"/>
              </a:rPr>
              <a:t>。</a:t>
            </a:r>
            <a:r>
              <a:rPr lang="zh-CN" altLang="en-US" sz="2400" b="1" dirty="0">
                <a:latin typeface="楷体" pitchFamily="49" charset="-122"/>
                <a:ea typeface="楷体" pitchFamily="49" charset="-122"/>
              </a:rPr>
              <a:t>每个部门相当于一个微型的职能型组织，每个部门都有自己的项目经理及其下属的职能部</a:t>
            </a:r>
            <a:r>
              <a:rPr lang="zh-CN" altLang="en-US" sz="2400" b="1" dirty="0" smtClean="0">
                <a:latin typeface="楷体" pitchFamily="49" charset="-122"/>
                <a:ea typeface="楷体" pitchFamily="49" charset="-122"/>
              </a:rPr>
              <a:t>门。</a:t>
            </a:r>
            <a:endParaRPr lang="zh-CN" altLang="en-US" sz="2400" b="1" dirty="0">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在</a:t>
            </a:r>
            <a:r>
              <a:rPr lang="zh-CN" altLang="en-US" sz="2400" b="1" dirty="0">
                <a:latin typeface="楷体" pitchFamily="49" charset="-122"/>
                <a:ea typeface="楷体" pitchFamily="49" charset="-122"/>
              </a:rPr>
              <a:t>项目型组织结构中，项目经理有足够的权力控制项目的资源。项目成员向唯一领导汇报</a:t>
            </a:r>
            <a:r>
              <a:rPr lang="zh-CN" altLang="en-US" sz="2400" b="1" dirty="0" smtClean="0">
                <a:latin typeface="楷体" pitchFamily="49" charset="-122"/>
                <a:ea typeface="楷体" pitchFamily="49" charset="-122"/>
              </a:rPr>
              <a:t>。</a:t>
            </a:r>
            <a:endParaRPr lang="en-US" altLang="zh-CN" sz="2400" b="1" dirty="0">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项目经理对自己的部门</a:t>
            </a:r>
            <a:r>
              <a:rPr lang="zh-CN" altLang="en-US" sz="2400" b="1" dirty="0" smtClean="0">
                <a:solidFill>
                  <a:srgbClr val="FF0000"/>
                </a:solidFill>
                <a:latin typeface="楷体" pitchFamily="49" charset="-122"/>
                <a:ea typeface="楷体" pitchFamily="49" charset="-122"/>
              </a:rPr>
              <a:t>全权负责</a:t>
            </a:r>
            <a:r>
              <a:rPr lang="zh-CN" altLang="en-US" sz="2400" b="1" dirty="0" smtClean="0">
                <a:latin typeface="楷体" pitchFamily="49" charset="-122"/>
                <a:ea typeface="楷体" pitchFamily="49" charset="-122"/>
              </a:rPr>
              <a:t>，对项目成员有着</a:t>
            </a:r>
            <a:r>
              <a:rPr lang="zh-CN" altLang="en-US" sz="2400" b="1" dirty="0">
                <a:solidFill>
                  <a:srgbClr val="FF0000"/>
                </a:solidFill>
                <a:latin typeface="楷体" pitchFamily="49" charset="-122"/>
                <a:ea typeface="楷体" pitchFamily="49" charset="-122"/>
              </a:rPr>
              <a:t>直接的管理权力。</a:t>
            </a:r>
            <a:r>
              <a:rPr lang="zh-CN" altLang="en-US" sz="2400" b="1" dirty="0" smtClean="0">
                <a:latin typeface="楷体" pitchFamily="49" charset="-122"/>
                <a:ea typeface="楷体" pitchFamily="49" charset="-122"/>
              </a:rPr>
              <a:t>所有的项目成员都是专职的，当一个项目结束时，团队通常就解散了，团队中的成员可能会被分配到新的项目中去。如果没有新的项目，他们就有可能被解雇了。</a:t>
            </a:r>
            <a:endParaRPr lang="en-US" altLang="zh-CN" sz="2400" b="1" dirty="0" smtClean="0">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项</a:t>
            </a:r>
            <a:r>
              <a:rPr lang="zh-CN" altLang="en-US" sz="2400" b="1" dirty="0">
                <a:latin typeface="楷体" pitchFamily="49" charset="-122"/>
                <a:ea typeface="楷体" pitchFamily="49" charset="-122"/>
              </a:rPr>
              <a:t>目型组织中通常还设有</a:t>
            </a:r>
            <a:r>
              <a:rPr lang="zh-CN" altLang="en-US" sz="2400" b="1" dirty="0">
                <a:solidFill>
                  <a:srgbClr val="FF0000"/>
                </a:solidFill>
                <a:latin typeface="楷体" pitchFamily="49" charset="-122"/>
                <a:ea typeface="楷体" pitchFamily="49" charset="-122"/>
              </a:rPr>
              <a:t>项目管理办公室</a:t>
            </a:r>
            <a:r>
              <a:rPr lang="zh-CN" altLang="en-US" sz="2400" dirty="0">
                <a:latin typeface="楷体" pitchFamily="49" charset="-122"/>
                <a:ea typeface="楷体" pitchFamily="49" charset="-122"/>
              </a:rPr>
              <a:t>（ </a:t>
            </a:r>
            <a:r>
              <a:rPr lang="en-US" altLang="zh-CN" sz="2400" dirty="0">
                <a:latin typeface="楷体" pitchFamily="49" charset="-122"/>
                <a:ea typeface="楷体" pitchFamily="49" charset="-122"/>
              </a:rPr>
              <a:t>PMO</a:t>
            </a:r>
            <a:r>
              <a:rPr lang="zh-CN" altLang="en-US" sz="2400" dirty="0">
                <a:latin typeface="楷体" pitchFamily="49" charset="-122"/>
                <a:ea typeface="楷体" pitchFamily="49" charset="-122"/>
              </a:rPr>
              <a:t>） </a:t>
            </a:r>
            <a:r>
              <a:rPr lang="zh-CN" altLang="en-US" sz="2400" b="1" dirty="0">
                <a:latin typeface="楷体" pitchFamily="49" charset="-122"/>
                <a:ea typeface="楷体" pitchFamily="49" charset="-122"/>
              </a:rPr>
              <a:t>为各个不同的项目提供服务。项目型组织结构最突出的特点就是</a:t>
            </a:r>
            <a:r>
              <a:rPr lang="zh-CN" altLang="en-US" sz="2400" b="1" dirty="0">
                <a:solidFill>
                  <a:srgbClr val="FF0000"/>
                </a:solidFill>
                <a:latin typeface="楷体" pitchFamily="49" charset="-122"/>
                <a:ea typeface="楷体" pitchFamily="49" charset="-122"/>
              </a:rPr>
              <a:t>“ 集中决策，分散经</a:t>
            </a:r>
            <a:r>
              <a:rPr lang="zh-CN" altLang="en-US" sz="2400" b="1">
                <a:solidFill>
                  <a:srgbClr val="FF0000"/>
                </a:solidFill>
                <a:latin typeface="楷体" pitchFamily="49" charset="-122"/>
                <a:ea typeface="楷体" pitchFamily="49" charset="-122"/>
              </a:rPr>
              <a:t>营</a:t>
            </a:r>
            <a:r>
              <a:rPr lang="zh-CN" altLang="en-US" sz="2400" b="1" smtClean="0">
                <a:solidFill>
                  <a:srgbClr val="FF0000"/>
                </a:solidFill>
                <a:latin typeface="楷体" pitchFamily="49" charset="-122"/>
                <a:ea typeface="楷体" pitchFamily="49" charset="-122"/>
              </a:rPr>
              <a:t>”。</a:t>
            </a:r>
            <a:endParaRPr lang="en-US" altLang="zh-CN" sz="2400" b="1" dirty="0">
              <a:solidFill>
                <a:srgbClr val="FF0000"/>
              </a:solidFill>
              <a:latin typeface="楷体" pitchFamily="49" charset="-122"/>
              <a:ea typeface="楷体" pitchFamily="49" charset="-122"/>
            </a:endParaRPr>
          </a:p>
          <a:p>
            <a:pPr marL="342900" indent="-342900">
              <a:lnSpc>
                <a:spcPct val="105000"/>
              </a:lnSpc>
              <a:buFont typeface="Wingdings" panose="05000000000000000000" pitchFamily="2" charset="2"/>
              <a:buChar char="n"/>
            </a:pPr>
            <a:r>
              <a:rPr lang="zh-CN" altLang="en-US" sz="2400" b="1" dirty="0" smtClean="0">
                <a:latin typeface="楷体" pitchFamily="49" charset="-122"/>
                <a:ea typeface="楷体" pitchFamily="49" charset="-122"/>
              </a:rPr>
              <a:t>项目型组</a:t>
            </a:r>
            <a:r>
              <a:rPr lang="zh-CN" altLang="en-US" sz="2400" b="1" dirty="0">
                <a:latin typeface="楷体" pitchFamily="49" charset="-122"/>
                <a:ea typeface="楷体" pitchFamily="49" charset="-122"/>
              </a:rPr>
              <a:t>织结构由于重复设置，成本较高，所以常在那些</a:t>
            </a:r>
            <a:r>
              <a:rPr lang="zh-CN" altLang="en-US" sz="2400" b="1" dirty="0">
                <a:solidFill>
                  <a:srgbClr val="FF0000"/>
                </a:solidFill>
                <a:latin typeface="楷体" pitchFamily="49" charset="-122"/>
                <a:ea typeface="楷体" pitchFamily="49" charset="-122"/>
              </a:rPr>
              <a:t>投资额很大、时间跨度很</a:t>
            </a:r>
            <a:r>
              <a:rPr lang="zh-CN" altLang="en-US" sz="2400" b="1" dirty="0" smtClean="0">
                <a:solidFill>
                  <a:srgbClr val="FF0000"/>
                </a:solidFill>
                <a:latin typeface="楷体" pitchFamily="49" charset="-122"/>
                <a:ea typeface="楷体" pitchFamily="49" charset="-122"/>
              </a:rPr>
              <a:t>长</a:t>
            </a:r>
            <a:r>
              <a:rPr lang="en-US" altLang="zh-CN" sz="2400" b="1" dirty="0" smtClean="0">
                <a:solidFill>
                  <a:srgbClr val="FF0000"/>
                </a:solidFill>
                <a:latin typeface="楷体" pitchFamily="49" charset="-122"/>
                <a:ea typeface="楷体" pitchFamily="49" charset="-122"/>
              </a:rPr>
              <a:t>,</a:t>
            </a:r>
            <a:r>
              <a:rPr lang="zh-CN" altLang="en-US" sz="2400" b="1" dirty="0" smtClean="0">
                <a:solidFill>
                  <a:srgbClr val="FF0000"/>
                </a:solidFill>
                <a:latin typeface="楷体" pitchFamily="49" charset="-122"/>
                <a:ea typeface="楷体" pitchFamily="49" charset="-122"/>
              </a:rPr>
              <a:t>或者</a:t>
            </a:r>
            <a:r>
              <a:rPr lang="zh-CN" altLang="en-US" sz="2400" b="1" dirty="0">
                <a:latin typeface="楷体" pitchFamily="49" charset="-122"/>
                <a:ea typeface="楷体" pitchFamily="49" charset="-122"/>
              </a:rPr>
              <a:t>风险比较大</a:t>
            </a:r>
            <a:r>
              <a:rPr lang="zh-CN" altLang="en-US" sz="2400" b="1" dirty="0" smtClean="0">
                <a:latin typeface="楷体" pitchFamily="49" charset="-122"/>
                <a:ea typeface="楷体" pitchFamily="49" charset="-122"/>
              </a:rPr>
              <a:t>的</a:t>
            </a:r>
            <a:r>
              <a:rPr lang="zh-CN" altLang="en-US" sz="2400" b="1" dirty="0">
                <a:latin typeface="楷体" pitchFamily="49" charset="-122"/>
                <a:ea typeface="楷体" pitchFamily="49" charset="-122"/>
              </a:rPr>
              <a:t>大型项目中使用</a:t>
            </a:r>
            <a:r>
              <a:rPr lang="zh-CN" altLang="en-US" sz="2400" b="1" dirty="0" smtClean="0">
                <a:latin typeface="楷体" pitchFamily="49" charset="-122"/>
                <a:ea typeface="楷体" pitchFamily="49" charset="-122"/>
              </a:rPr>
              <a:t>。</a:t>
            </a:r>
            <a:r>
              <a:rPr lang="zh-CN" altLang="en-US" sz="2400" b="1" dirty="0">
                <a:latin typeface="楷体" pitchFamily="49" charset="-122"/>
                <a:ea typeface="楷体" pitchFamily="49" charset="-122"/>
              </a:rPr>
              <a:t/>
            </a:r>
            <a:br>
              <a:rPr lang="zh-CN" altLang="en-US" sz="2400" b="1" dirty="0">
                <a:latin typeface="楷体" pitchFamily="49" charset="-122"/>
                <a:ea typeface="楷体" pitchFamily="49" charset="-122"/>
              </a:rPr>
            </a:br>
            <a:endParaRPr lang="zh-CN" altLang="en-US" sz="2400" b="1" dirty="0">
              <a:latin typeface="楷体" pitchFamily="49" charset="-122"/>
              <a:ea typeface="楷体" pitchFamily="49" charset="-122"/>
            </a:endParaRPr>
          </a:p>
        </p:txBody>
      </p:sp>
      <p:sp>
        <p:nvSpPr>
          <p:cNvPr id="3" name="TextBox 2"/>
          <p:cNvSpPr txBox="1"/>
          <p:nvPr/>
        </p:nvSpPr>
        <p:spPr>
          <a:xfrm>
            <a:off x="3194760" y="647660"/>
            <a:ext cx="1874743" cy="461665"/>
          </a:xfrm>
          <a:prstGeom prst="rect">
            <a:avLst/>
          </a:prstGeom>
          <a:noFill/>
        </p:spPr>
        <p:txBody>
          <a:bodyPr wrap="square" rtlCol="0">
            <a:spAutoFit/>
          </a:bodyPr>
          <a:lstStyle/>
          <a:p>
            <a:r>
              <a:rPr lang="zh-CN" altLang="en-US" sz="2400" b="1" dirty="0" smtClean="0">
                <a:solidFill>
                  <a:schemeClr val="bg1"/>
                </a:solidFill>
              </a:rPr>
              <a:t>项目型</a:t>
            </a:r>
            <a:endParaRPr lang="zh-CN" altLang="en-US" sz="2400" b="1" dirty="0">
              <a:solidFill>
                <a:schemeClr val="bg1"/>
              </a:solidFill>
            </a:endParaRPr>
          </a:p>
        </p:txBody>
      </p:sp>
    </p:spTree>
  </p:cSld>
  <p:clrMapOvr>
    <a:masterClrMapping/>
  </p:clrMapOvr>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10274</Words>
  <Application>Microsoft Office PowerPoint</Application>
  <PresentationFormat>自定义</PresentationFormat>
  <Paragraphs>386</Paragraphs>
  <Slides>54</Slides>
  <Notes>14</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1_课程模板</vt:lpstr>
      <vt:lpstr>Image</vt:lpstr>
      <vt:lpstr>PowerPoint 演示文稿</vt:lpstr>
      <vt:lpstr>第二章项目组织与项目团队 </vt:lpstr>
      <vt:lpstr>2.1 项目组织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矩阵型</vt:lpstr>
      <vt:lpstr>矩阵型</vt:lpstr>
      <vt:lpstr>项目组织结构的选择 </vt:lpstr>
      <vt:lpstr>项目组织结构的选择 </vt:lpstr>
      <vt:lpstr>项目组织结构的选择 </vt:lpstr>
      <vt:lpstr>2.2 项目团队 </vt:lpstr>
      <vt:lpstr>2.2 项目团队 </vt:lpstr>
      <vt:lpstr>项目团队的发展阶段 </vt:lpstr>
      <vt:lpstr>项目团队的发展阶段 </vt:lpstr>
      <vt:lpstr>PowerPoint 演示文稿</vt:lpstr>
      <vt:lpstr>项目团队的发展阶段  </vt:lpstr>
      <vt:lpstr>项目团队绩效 </vt:lpstr>
      <vt:lpstr>PowerPoint 演示文稿</vt:lpstr>
      <vt:lpstr>项目团队绩效 </vt:lpstr>
      <vt:lpstr>项目团队绩效 </vt:lpstr>
      <vt:lpstr>项目团队绩效 </vt:lpstr>
      <vt:lpstr>PowerPoint 演示文稿</vt:lpstr>
      <vt:lpstr>PowerPoint 演示文稿</vt:lpstr>
      <vt:lpstr>2.3 项目经理 </vt:lpstr>
      <vt:lpstr>项目经理的职责 </vt:lpstr>
      <vt:lpstr>项目经理的职责 </vt:lpstr>
      <vt:lpstr>项目经理的职责 </vt:lpstr>
      <vt:lpstr>项目经理的素质 </vt:lpstr>
      <vt:lpstr>项目经理的素质 </vt:lpstr>
      <vt:lpstr>项目经理的素质 </vt:lpstr>
      <vt:lpstr>项目经理的素质 </vt:lpstr>
      <vt:lpstr>项目经理的素质 </vt:lpstr>
      <vt:lpstr>项目经理的能力 </vt:lpstr>
      <vt:lpstr>项目经理的能力 </vt:lpstr>
      <vt:lpstr>项目经理的能力 </vt:lpstr>
      <vt:lpstr>项目经理的能力 </vt:lpstr>
      <vt:lpstr>项目经理的能力 </vt:lpstr>
      <vt:lpstr>2.3.5项目经理的选择 </vt:lpstr>
      <vt:lpstr>PowerPoint 演示文稿</vt:lpstr>
      <vt:lpstr>PowerPoint 演示文稿</vt:lpstr>
      <vt:lpstr>项目组织（1）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835</cp:revision>
  <dcterms:created xsi:type="dcterms:W3CDTF">2006-08-16T00:00:00Z</dcterms:created>
  <dcterms:modified xsi:type="dcterms:W3CDTF">2019-09-19T04:38:56Z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