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37" r:id="rId2"/>
    <p:sldId id="913" r:id="rId3"/>
    <p:sldId id="841" r:id="rId4"/>
    <p:sldId id="842" r:id="rId5"/>
    <p:sldId id="915" r:id="rId6"/>
    <p:sldId id="844" r:id="rId7"/>
    <p:sldId id="845" r:id="rId8"/>
    <p:sldId id="846" r:id="rId9"/>
    <p:sldId id="847" r:id="rId10"/>
    <p:sldId id="848" r:id="rId11"/>
    <p:sldId id="849" r:id="rId12"/>
    <p:sldId id="850" r:id="rId13"/>
    <p:sldId id="851" r:id="rId14"/>
    <p:sldId id="853" r:id="rId15"/>
    <p:sldId id="916" r:id="rId16"/>
    <p:sldId id="917" r:id="rId17"/>
    <p:sldId id="854" r:id="rId18"/>
    <p:sldId id="855" r:id="rId19"/>
    <p:sldId id="856" r:id="rId20"/>
    <p:sldId id="857" r:id="rId21"/>
    <p:sldId id="858" r:id="rId22"/>
    <p:sldId id="859" r:id="rId23"/>
    <p:sldId id="860" r:id="rId24"/>
    <p:sldId id="861" r:id="rId25"/>
    <p:sldId id="862" r:id="rId26"/>
    <p:sldId id="864" r:id="rId27"/>
    <p:sldId id="865" r:id="rId28"/>
    <p:sldId id="866" r:id="rId29"/>
    <p:sldId id="867" r:id="rId30"/>
    <p:sldId id="868" r:id="rId31"/>
    <p:sldId id="869" r:id="rId32"/>
    <p:sldId id="870" r:id="rId33"/>
    <p:sldId id="871" r:id="rId34"/>
    <p:sldId id="872" r:id="rId35"/>
    <p:sldId id="902" r:id="rId36"/>
    <p:sldId id="874" r:id="rId37"/>
    <p:sldId id="875" r:id="rId38"/>
    <p:sldId id="896" r:id="rId39"/>
    <p:sldId id="897" r:id="rId40"/>
    <p:sldId id="876" r:id="rId41"/>
    <p:sldId id="903" r:id="rId42"/>
    <p:sldId id="877" r:id="rId43"/>
    <p:sldId id="905" r:id="rId44"/>
    <p:sldId id="879" r:id="rId45"/>
    <p:sldId id="906" r:id="rId46"/>
    <p:sldId id="901" r:id="rId47"/>
    <p:sldId id="919" r:id="rId48"/>
    <p:sldId id="920" r:id="rId49"/>
    <p:sldId id="883" r:id="rId50"/>
    <p:sldId id="907" r:id="rId51"/>
    <p:sldId id="910" r:id="rId52"/>
    <p:sldId id="893" r:id="rId53"/>
  </p:sldIdLst>
  <p:sldSz cx="9145588" cy="6854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913"/>
            <p14:sldId id="841"/>
            <p14:sldId id="842"/>
            <p14:sldId id="915"/>
            <p14:sldId id="844"/>
            <p14:sldId id="845"/>
            <p14:sldId id="846"/>
            <p14:sldId id="847"/>
            <p14:sldId id="848"/>
            <p14:sldId id="849"/>
            <p14:sldId id="850"/>
            <p14:sldId id="851"/>
            <p14:sldId id="853"/>
            <p14:sldId id="916"/>
            <p14:sldId id="917"/>
            <p14:sldId id="854"/>
            <p14:sldId id="855"/>
            <p14:sldId id="856"/>
            <p14:sldId id="857"/>
            <p14:sldId id="858"/>
            <p14:sldId id="859"/>
            <p14:sldId id="860"/>
            <p14:sldId id="861"/>
            <p14:sldId id="862"/>
            <p14:sldId id="864"/>
            <p14:sldId id="865"/>
            <p14:sldId id="866"/>
            <p14:sldId id="867"/>
            <p14:sldId id="868"/>
            <p14:sldId id="869"/>
            <p14:sldId id="870"/>
            <p14:sldId id="871"/>
            <p14:sldId id="872"/>
            <p14:sldId id="902"/>
            <p14:sldId id="874"/>
            <p14:sldId id="875"/>
            <p14:sldId id="896"/>
            <p14:sldId id="897"/>
            <p14:sldId id="876"/>
            <p14:sldId id="903"/>
            <p14:sldId id="877"/>
            <p14:sldId id="905"/>
            <p14:sldId id="879"/>
            <p14:sldId id="906"/>
            <p14:sldId id="901"/>
            <p14:sldId id="919"/>
            <p14:sldId id="920"/>
            <p14:sldId id="883"/>
            <p14:sldId id="907"/>
            <p14:sldId id="910"/>
            <p14:sldId id="893"/>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2" autoAdjust="0"/>
    <p:restoredTop sz="84444" autoAdjust="0"/>
  </p:normalViewPr>
  <p:slideViewPr>
    <p:cSldViewPr>
      <p:cViewPr>
        <p:scale>
          <a:sx n="87" d="100"/>
          <a:sy n="87" d="100"/>
        </p:scale>
        <p:origin x="-2460" y="-276"/>
      </p:cViewPr>
      <p:guideLst>
        <p:guide orient="horz" pos="2134"/>
        <p:guide pos="285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1529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50</a:t>
            </a:fld>
            <a:endParaRPr lang="zh-CN" altLang="en-US"/>
          </a:p>
        </p:txBody>
      </p:sp>
    </p:spTree>
    <p:extLst>
      <p:ext uri="{BB962C8B-B14F-4D97-AF65-F5344CB8AC3E}">
        <p14:creationId xmlns:p14="http://schemas.microsoft.com/office/powerpoint/2010/main" val="3110865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75" name="Image" r:id="rId3" imgW="2540000" imgH="254000" progId="Photoshop.Image.8">
                  <p:embed/>
                </p:oleObj>
              </mc:Choice>
              <mc:Fallback>
                <p:oleObj name="Image" r:id="rId3" imgW="2540000" imgH="254000" progId="Photoshop.Image.8">
                  <p:embed/>
                  <p:pic>
                    <p:nvPicPr>
                      <p:cNvPr id="0" name="图片 2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99" name="Image" r:id="rId3" imgW="2540000" imgH="254000" progId="Photoshop.Image.8">
                  <p:embed/>
                </p:oleObj>
              </mc:Choice>
              <mc:Fallback>
                <p:oleObj name="Image" r:id="rId3" imgW="2540000" imgH="254000" progId="Photoshop.Image.8">
                  <p:embed/>
                  <p:pic>
                    <p:nvPicPr>
                      <p:cNvPr id="0" name="图片 36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722" name="Image" r:id="rId3" imgW="2540000" imgH="254000" progId="Photoshop.Image.8">
                  <p:embed/>
                </p:oleObj>
              </mc:Choice>
              <mc:Fallback>
                <p:oleObj name="Image" r:id="rId3" imgW="2540000" imgH="254000" progId="Photoshop.Image.8">
                  <p:embed/>
                  <p:pic>
                    <p:nvPicPr>
                      <p:cNvPr id="0" name="图片 46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anose="05000000000000000000" pitchFamily="2" charset="2"/>
              <a:buChar char="u"/>
              <a:defRPr sz="2400" b="1">
                <a:solidFill>
                  <a:schemeClr val="tx1"/>
                </a:solidFill>
                <a:latin typeface="楷体" panose="02010609060101010101" pitchFamily="49" charset="-122"/>
                <a:ea typeface="楷体" panose="02010609060101010101" pitchFamily="49" charset="-122"/>
              </a:defRPr>
            </a:lvl1pPr>
            <a:lvl2pPr>
              <a:lnSpc>
                <a:spcPct val="105000"/>
              </a:lnSpc>
              <a:spcBef>
                <a:spcPts val="0"/>
              </a:spcBef>
              <a:spcAft>
                <a:spcPts val="0"/>
              </a:spcAft>
              <a:buClr>
                <a:schemeClr val="tx1"/>
              </a:buClr>
              <a:defRPr sz="2400" b="1">
                <a:solidFill>
                  <a:schemeClr val="tx1"/>
                </a:solidFill>
                <a:latin typeface="楷体" panose="02010609060101010101" pitchFamily="49" charset="-122"/>
                <a:ea typeface="楷体" panose="02010609060101010101" pitchFamily="49" charset="-122"/>
              </a:defRPr>
            </a:lvl2pPr>
            <a:lvl3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3pPr>
            <a:lvl4pPr>
              <a:lnSpc>
                <a:spcPct val="105000"/>
              </a:lnSpc>
              <a:spcBef>
                <a:spcPts val="0"/>
              </a:spcBef>
              <a:spcAft>
                <a:spcPts val="0"/>
              </a:spcAft>
              <a:defRPr sz="2400" b="1">
                <a:solidFill>
                  <a:schemeClr val="tx1"/>
                </a:solidFill>
                <a:latin typeface="楷体" panose="02010609060101010101" pitchFamily="49" charset="-122"/>
                <a:ea typeface="楷体" panose="02010609060101010101" pitchFamily="49" charset="-122"/>
              </a:defRPr>
            </a:lvl4pPr>
            <a:lvl5pPr>
              <a:lnSpc>
                <a:spcPct val="105000"/>
              </a:lnSpc>
              <a:spcBef>
                <a:spcPts val="0"/>
              </a:spcBef>
              <a:spcAft>
                <a:spcPts val="0"/>
              </a:spcAft>
              <a:defRPr sz="2400" b="1">
                <a:latin typeface="楷体" panose="02010609060101010101" pitchFamily="49" charset="-122"/>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3980128"/>
            <a:ext cx="7773750" cy="424732"/>
          </a:xfrm>
        </p:spPr>
        <p:txBody>
          <a:bodyPr anchor="b"/>
          <a:lstStyle>
            <a:lvl1pPr marL="0" indent="0">
              <a:buNone/>
              <a:defRPr sz="2400">
                <a:solidFill>
                  <a:schemeClr val="tx1"/>
                </a:solidFill>
                <a:latin typeface="楷体" panose="02010609060101010101" pitchFamily="49" charset="-122"/>
                <a:ea typeface="楷体" panose="02010609060101010101"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19124"/>
          </a:xfrm>
        </p:spPr>
        <p:txBody>
          <a:bodyPr/>
          <a:lstStyle>
            <a:lvl1pPr marL="342900" indent="-34290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defRPr>
            </a:lvl1pPr>
            <a:lvl2pPr>
              <a:lnSpc>
                <a:spcPct val="105000"/>
              </a:lnSpc>
              <a:spcBef>
                <a:spcPts val="0"/>
              </a:spcBef>
              <a:spcAft>
                <a:spcPts val="0"/>
              </a:spcAft>
              <a:buClr>
                <a:schemeClr val="tx1"/>
              </a:buClr>
              <a:defRPr sz="2400" b="1">
                <a:solidFill>
                  <a:schemeClr val="tx1"/>
                </a:solidFill>
                <a:latin typeface="楷体" pitchFamily="49" charset="-122"/>
                <a:ea typeface="楷体" pitchFamily="49" charset="-122"/>
              </a:defRPr>
            </a:lvl2pPr>
            <a:lvl3pPr>
              <a:lnSpc>
                <a:spcPct val="105000"/>
              </a:lnSpc>
              <a:spcBef>
                <a:spcPts val="0"/>
              </a:spcBef>
              <a:spcAft>
                <a:spcPts val="0"/>
              </a:spcAft>
              <a:defRPr sz="2400" b="1">
                <a:solidFill>
                  <a:schemeClr val="tx1"/>
                </a:solidFill>
                <a:latin typeface="楷体" pitchFamily="49" charset="-122"/>
                <a:ea typeface="楷体" pitchFamily="49" charset="-122"/>
              </a:defRPr>
            </a:lvl3pPr>
            <a:lvl4pPr>
              <a:lnSpc>
                <a:spcPct val="105000"/>
              </a:lnSpc>
              <a:spcBef>
                <a:spcPts val="0"/>
              </a:spcBef>
              <a:spcAft>
                <a:spcPts val="0"/>
              </a:spcAft>
              <a:defRPr sz="2400" b="1">
                <a:solidFill>
                  <a:schemeClr val="tx1"/>
                </a:solidFill>
                <a:latin typeface="楷体" pitchFamily="49" charset="-122"/>
                <a:ea typeface="楷体" pitchFamily="49" charset="-122"/>
              </a:defRPr>
            </a:lvl4pPr>
            <a:lvl5pPr>
              <a:lnSpc>
                <a:spcPct val="105000"/>
              </a:lnSpc>
              <a:spcBef>
                <a:spcPts val="0"/>
              </a:spcBef>
              <a:spcAft>
                <a:spcPts val="0"/>
              </a:spcAft>
              <a:defRPr sz="2400" b="1">
                <a:solidFill>
                  <a:schemeClr val="tx1"/>
                </a:solidFill>
                <a:latin typeface="楷体" pitchFamily="49" charset="-122"/>
                <a:ea typeface="楷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963387" y="1704186"/>
            <a:ext cx="3656648" cy="2419124"/>
          </a:xfrm>
        </p:spPr>
        <p:txBody>
          <a:bodyPr/>
          <a:lstStyle>
            <a:lvl1pPr marL="342900" indent="-34290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defRPr>
            </a:lvl1pPr>
            <a:lvl2pPr marL="800100" indent="-342900">
              <a:lnSpc>
                <a:spcPct val="105000"/>
              </a:lnSpc>
              <a:spcBef>
                <a:spcPts val="0"/>
              </a:spcBef>
              <a:spcAft>
                <a:spcPts val="0"/>
              </a:spcAft>
              <a:buClr>
                <a:schemeClr val="tx1"/>
              </a:buClr>
              <a:buFont typeface="楷体" pitchFamily="49" charset="-122"/>
              <a:buChar char="-"/>
              <a:defRPr sz="2400" b="1">
                <a:solidFill>
                  <a:schemeClr val="tx1"/>
                </a:solidFill>
                <a:latin typeface="楷体" pitchFamily="49" charset="-122"/>
                <a:ea typeface="楷体" pitchFamily="49" charset="-122"/>
              </a:defRPr>
            </a:lvl2pPr>
            <a:lvl3pPr>
              <a:lnSpc>
                <a:spcPct val="105000"/>
              </a:lnSpc>
              <a:spcBef>
                <a:spcPts val="0"/>
              </a:spcBef>
              <a:spcAft>
                <a:spcPts val="0"/>
              </a:spcAft>
              <a:defRPr sz="2400" b="1">
                <a:solidFill>
                  <a:schemeClr val="tx1"/>
                </a:solidFill>
                <a:latin typeface="楷体" pitchFamily="49" charset="-122"/>
                <a:ea typeface="楷体" pitchFamily="49" charset="-122"/>
              </a:defRPr>
            </a:lvl3pPr>
            <a:lvl4pPr>
              <a:lnSpc>
                <a:spcPct val="105000"/>
              </a:lnSpc>
              <a:spcBef>
                <a:spcPts val="0"/>
              </a:spcBef>
              <a:spcAft>
                <a:spcPts val="0"/>
              </a:spcAft>
              <a:defRPr sz="2400" b="1">
                <a:solidFill>
                  <a:schemeClr val="tx1"/>
                </a:solidFill>
                <a:latin typeface="楷体" pitchFamily="49" charset="-122"/>
                <a:ea typeface="楷体" pitchFamily="49" charset="-122"/>
              </a:defRPr>
            </a:lvl4pPr>
            <a:lvl5pPr>
              <a:lnSpc>
                <a:spcPct val="105000"/>
              </a:lnSpc>
              <a:spcBef>
                <a:spcPts val="0"/>
              </a:spcBef>
              <a:spcAft>
                <a:spcPts val="0"/>
              </a:spcAft>
              <a:defRPr sz="2400" b="1">
                <a:latin typeface="楷体" pitchFamily="49" charset="-122"/>
                <a:ea typeface="楷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55" name="Image" r:id="rId19" imgW="2540000" imgH="254000" progId="Photoshop.Image.8">
                  <p:embed/>
                </p:oleObj>
              </mc:Choice>
              <mc:Fallback>
                <p:oleObj name="Image" r:id="rId19" imgW="2540000" imgH="254000" progId="Photoshop.Image.8">
                  <p:embed/>
                  <p:pic>
                    <p:nvPicPr>
                      <p:cNvPr id="0" name="图片 160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958"/>
            <a:ext cx="4531075" cy="718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a:t>项目启动</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86594" y="1293812"/>
            <a:ext cx="8001000" cy="3537507"/>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）付款方式</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当项目完成</a:t>
            </a:r>
            <a:r>
              <a:rPr lang="en-US" altLang="zh-CN" sz="2400" dirty="0">
                <a:solidFill>
                  <a:schemeClr val="tx1"/>
                </a:solidFill>
                <a:latin typeface="楷体" panose="02010609060101010101" pitchFamily="49" charset="-122"/>
                <a:ea typeface="楷体" panose="02010609060101010101" pitchFamily="49" charset="-122"/>
                <a:cs typeface="+mn-cs"/>
              </a:rPr>
              <a:t>1/3</a:t>
            </a:r>
            <a:r>
              <a:rPr lang="zh-CN" altLang="en-US" sz="2400" dirty="0">
                <a:solidFill>
                  <a:schemeClr val="tx1"/>
                </a:solidFill>
                <a:latin typeface="楷体" panose="02010609060101010101" pitchFamily="49" charset="-122"/>
                <a:ea typeface="楷体" panose="02010609060101010101" pitchFamily="49" charset="-122"/>
                <a:cs typeface="+mn-cs"/>
              </a:rPr>
              <a:t>时付总额的</a:t>
            </a:r>
            <a:r>
              <a:rPr lang="en-US" altLang="zh-CN" sz="2400" dirty="0">
                <a:solidFill>
                  <a:schemeClr val="tx1"/>
                </a:solidFill>
                <a:latin typeface="楷体" panose="02010609060101010101" pitchFamily="49" charset="-122"/>
                <a:ea typeface="楷体" panose="02010609060101010101" pitchFamily="49" charset="-122"/>
                <a:cs typeface="+mn-cs"/>
              </a:rPr>
              <a:t>1/3</a:t>
            </a:r>
            <a:r>
              <a:rPr lang="zh-CN" altLang="en-US" sz="2400" dirty="0">
                <a:solidFill>
                  <a:schemeClr val="tx1"/>
                </a:solidFill>
                <a:latin typeface="楷体" panose="02010609060101010101" pitchFamily="49" charset="-122"/>
                <a:ea typeface="楷体" panose="02010609060101010101" pitchFamily="49" charset="-122"/>
                <a:cs typeface="+mn-cs"/>
              </a:rPr>
              <a:t>；</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当项目完成</a:t>
            </a:r>
            <a:r>
              <a:rPr lang="en-US" altLang="zh-CN" sz="2400" dirty="0">
                <a:solidFill>
                  <a:schemeClr val="tx1"/>
                </a:solidFill>
                <a:latin typeface="楷体" panose="02010609060101010101" pitchFamily="49" charset="-122"/>
                <a:ea typeface="楷体" panose="02010609060101010101" pitchFamily="49" charset="-122"/>
                <a:cs typeface="+mn-cs"/>
              </a:rPr>
              <a:t>2/3</a:t>
            </a:r>
            <a:r>
              <a:rPr lang="zh-CN" altLang="en-US" sz="2400" dirty="0">
                <a:solidFill>
                  <a:schemeClr val="tx1"/>
                </a:solidFill>
                <a:latin typeface="楷体" panose="02010609060101010101" pitchFamily="49" charset="-122"/>
                <a:ea typeface="楷体" panose="02010609060101010101" pitchFamily="49" charset="-122"/>
                <a:cs typeface="+mn-cs"/>
              </a:rPr>
              <a:t>时再付总额的</a:t>
            </a:r>
            <a:r>
              <a:rPr lang="en-US" altLang="zh-CN" sz="2400" dirty="0">
                <a:solidFill>
                  <a:schemeClr val="tx1"/>
                </a:solidFill>
                <a:latin typeface="楷体" panose="02010609060101010101" pitchFamily="49" charset="-122"/>
                <a:ea typeface="楷体" panose="02010609060101010101" pitchFamily="49" charset="-122"/>
                <a:cs typeface="+mn-cs"/>
              </a:rPr>
              <a:t>1/3</a:t>
            </a:r>
            <a:r>
              <a:rPr lang="zh-CN" altLang="en-US" sz="2400" dirty="0">
                <a:solidFill>
                  <a:schemeClr val="tx1"/>
                </a:solidFill>
                <a:latin typeface="楷体" panose="02010609060101010101" pitchFamily="49" charset="-122"/>
                <a:ea typeface="楷体" panose="02010609060101010101" pitchFamily="49" charset="-122"/>
                <a:cs typeface="+mn-cs"/>
              </a:rPr>
              <a:t>；</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当项目</a:t>
            </a:r>
            <a:r>
              <a:rPr lang="en-US" altLang="zh-CN" sz="2400" dirty="0">
                <a:solidFill>
                  <a:schemeClr val="tx1"/>
                </a:solidFill>
                <a:latin typeface="楷体" panose="02010609060101010101" pitchFamily="49" charset="-122"/>
                <a:ea typeface="楷体" panose="02010609060101010101" pitchFamily="49" charset="-122"/>
                <a:cs typeface="+mn-cs"/>
              </a:rPr>
              <a:t>100%</a:t>
            </a:r>
            <a:r>
              <a:rPr lang="zh-CN" altLang="en-US" sz="2400" dirty="0">
                <a:solidFill>
                  <a:schemeClr val="tx1"/>
                </a:solidFill>
                <a:latin typeface="楷体" panose="02010609060101010101" pitchFamily="49" charset="-122"/>
                <a:ea typeface="楷体" panose="02010609060101010101" pitchFamily="49" charset="-122"/>
                <a:cs typeface="+mn-cs"/>
              </a:rPr>
              <a:t>完成时，获得该大学的满意后，并且承约商已经履行了全部契约义务时再付出总额的最后</a:t>
            </a:r>
            <a:r>
              <a:rPr lang="en-US" altLang="zh-CN" sz="2400" dirty="0">
                <a:solidFill>
                  <a:schemeClr val="tx1"/>
                </a:solidFill>
                <a:latin typeface="楷体" panose="02010609060101010101" pitchFamily="49" charset="-122"/>
                <a:ea typeface="楷体" panose="02010609060101010101" pitchFamily="49" charset="-122"/>
                <a:cs typeface="+mn-cs"/>
              </a:rPr>
              <a:t>1/3</a:t>
            </a:r>
            <a:r>
              <a:rPr lang="zh-CN" altLang="en-US" sz="2400" dirty="0">
                <a:solidFill>
                  <a:schemeClr val="tx1"/>
                </a:solidFill>
                <a:latin typeface="楷体" panose="02010609060101010101" pitchFamily="49" charset="-122"/>
                <a:ea typeface="楷体" panose="02010609060101010101" pitchFamily="49" charset="-122"/>
                <a:cs typeface="+mn-cs"/>
              </a:rPr>
              <a:t>。</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6</a:t>
            </a:r>
            <a:r>
              <a:rPr lang="zh-CN" altLang="en-US" sz="2400" dirty="0">
                <a:solidFill>
                  <a:schemeClr val="tx1"/>
                </a:solidFill>
                <a:latin typeface="楷体" panose="02010609060101010101" pitchFamily="49" charset="-122"/>
                <a:ea typeface="楷体" panose="02010609060101010101" pitchFamily="49" charset="-122"/>
              </a:rPr>
              <a:t>）项目的时间要求</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该大学希望在</a:t>
            </a:r>
            <a:r>
              <a:rPr lang="en-US" altLang="zh-CN" sz="2400" dirty="0">
                <a:solidFill>
                  <a:schemeClr val="tx1"/>
                </a:solidFill>
                <a:latin typeface="楷体" panose="02010609060101010101" pitchFamily="49" charset="-122"/>
                <a:ea typeface="楷体" panose="02010609060101010101" pitchFamily="49" charset="-122"/>
                <a:cs typeface="+mn-cs"/>
              </a:rPr>
              <a:t>2</a:t>
            </a:r>
            <a:r>
              <a:rPr lang="zh-CN" altLang="en-US" sz="2400" dirty="0">
                <a:solidFill>
                  <a:schemeClr val="tx1"/>
                </a:solidFill>
                <a:latin typeface="楷体" panose="02010609060101010101" pitchFamily="49" charset="-122"/>
                <a:ea typeface="楷体" panose="02010609060101010101" pitchFamily="49" charset="-122"/>
                <a:cs typeface="+mn-cs"/>
              </a:rPr>
              <a:t>月</a:t>
            </a:r>
            <a:r>
              <a:rPr lang="en-US" altLang="zh-CN" sz="2400" dirty="0">
                <a:solidFill>
                  <a:schemeClr val="tx1"/>
                </a:solidFill>
                <a:latin typeface="楷体" panose="02010609060101010101" pitchFamily="49" charset="-122"/>
                <a:ea typeface="楷体" panose="02010609060101010101" pitchFamily="49" charset="-122"/>
                <a:cs typeface="+mn-cs"/>
              </a:rPr>
              <a:t>1</a:t>
            </a:r>
            <a:r>
              <a:rPr lang="zh-CN" altLang="en-US" sz="2400" dirty="0">
                <a:solidFill>
                  <a:schemeClr val="tx1"/>
                </a:solidFill>
                <a:latin typeface="楷体" panose="02010609060101010101" pitchFamily="49" charset="-122"/>
                <a:ea typeface="楷体" panose="02010609060101010101" pitchFamily="49" charset="-122"/>
                <a:cs typeface="+mn-cs"/>
              </a:rPr>
              <a:t>日前选中一家承约商。这个项目需要完成的时限是</a:t>
            </a:r>
            <a:r>
              <a:rPr lang="en-US" altLang="zh-CN" sz="2400" dirty="0">
                <a:solidFill>
                  <a:schemeClr val="tx1"/>
                </a:solidFill>
                <a:latin typeface="楷体" panose="02010609060101010101" pitchFamily="49" charset="-122"/>
                <a:ea typeface="楷体" panose="02010609060101010101" pitchFamily="49" charset="-122"/>
                <a:cs typeface="+mn-cs"/>
              </a:rPr>
              <a:t>10</a:t>
            </a:r>
            <a:r>
              <a:rPr lang="zh-CN" altLang="en-US" sz="2400" dirty="0">
                <a:solidFill>
                  <a:schemeClr val="tx1"/>
                </a:solidFill>
                <a:latin typeface="楷体" panose="02010609060101010101" pitchFamily="49" charset="-122"/>
                <a:ea typeface="楷体" panose="02010609060101010101" pitchFamily="49" charset="-122"/>
                <a:cs typeface="+mn-cs"/>
              </a:rPr>
              <a:t>个月，从</a:t>
            </a:r>
            <a:r>
              <a:rPr lang="en-US" altLang="zh-CN" sz="2400" dirty="0">
                <a:solidFill>
                  <a:schemeClr val="tx1"/>
                </a:solidFill>
                <a:latin typeface="楷体" panose="02010609060101010101" pitchFamily="49" charset="-122"/>
                <a:ea typeface="楷体" panose="02010609060101010101" pitchFamily="49" charset="-122"/>
                <a:cs typeface="+mn-cs"/>
              </a:rPr>
              <a:t>3</a:t>
            </a:r>
            <a:r>
              <a:rPr lang="zh-CN" altLang="en-US" sz="2400" dirty="0">
                <a:solidFill>
                  <a:schemeClr val="tx1"/>
                </a:solidFill>
                <a:latin typeface="楷体" panose="02010609060101010101" pitchFamily="49" charset="-122"/>
                <a:ea typeface="楷体" panose="02010609060101010101" pitchFamily="49" charset="-122"/>
                <a:cs typeface="+mn-cs"/>
              </a:rPr>
              <a:t>月</a:t>
            </a:r>
            <a:r>
              <a:rPr lang="en-US" altLang="zh-CN" sz="2400" dirty="0">
                <a:solidFill>
                  <a:schemeClr val="tx1"/>
                </a:solidFill>
                <a:latin typeface="楷体" panose="02010609060101010101" pitchFamily="49" charset="-122"/>
                <a:ea typeface="楷体" panose="02010609060101010101" pitchFamily="49" charset="-122"/>
                <a:cs typeface="+mn-cs"/>
              </a:rPr>
              <a:t>1</a:t>
            </a:r>
            <a:r>
              <a:rPr lang="zh-CN" altLang="en-US" sz="2400" dirty="0">
                <a:solidFill>
                  <a:schemeClr val="tx1"/>
                </a:solidFill>
                <a:latin typeface="楷体" panose="02010609060101010101" pitchFamily="49" charset="-122"/>
                <a:ea typeface="楷体" panose="02010609060101010101" pitchFamily="49" charset="-122"/>
                <a:cs typeface="+mn-cs"/>
              </a:rPr>
              <a:t>日到</a:t>
            </a:r>
            <a:r>
              <a:rPr lang="en-US" altLang="zh-CN" sz="2400" dirty="0">
                <a:solidFill>
                  <a:schemeClr val="tx1"/>
                </a:solidFill>
                <a:latin typeface="楷体" panose="02010609060101010101" pitchFamily="49" charset="-122"/>
                <a:ea typeface="楷体" panose="02010609060101010101" pitchFamily="49" charset="-122"/>
                <a:cs typeface="+mn-cs"/>
              </a:rPr>
              <a:t>12</a:t>
            </a:r>
            <a:r>
              <a:rPr lang="zh-CN" altLang="en-US" sz="2400" dirty="0">
                <a:solidFill>
                  <a:schemeClr val="tx1"/>
                </a:solidFill>
                <a:latin typeface="楷体" panose="02010609060101010101" pitchFamily="49" charset="-122"/>
                <a:ea typeface="楷体" panose="02010609060101010101" pitchFamily="49" charset="-122"/>
                <a:cs typeface="+mn-cs"/>
              </a:rPr>
              <a:t>月</a:t>
            </a:r>
            <a:r>
              <a:rPr lang="en-US" altLang="zh-CN" sz="2400" dirty="0">
                <a:solidFill>
                  <a:schemeClr val="tx1"/>
                </a:solidFill>
                <a:latin typeface="楷体" panose="02010609060101010101" pitchFamily="49" charset="-122"/>
                <a:ea typeface="楷体" panose="02010609060101010101" pitchFamily="49" charset="-122"/>
                <a:cs typeface="+mn-cs"/>
              </a:rPr>
              <a:t>31</a:t>
            </a:r>
            <a:r>
              <a:rPr lang="zh-CN" altLang="en-US" sz="2400" dirty="0">
                <a:solidFill>
                  <a:schemeClr val="tx1"/>
                </a:solidFill>
                <a:latin typeface="楷体" panose="02010609060101010101" pitchFamily="49" charset="-122"/>
                <a:ea typeface="楷体" panose="02010609060101010101" pitchFamily="49" charset="-122"/>
                <a:cs typeface="+mn-cs"/>
              </a:rPr>
              <a:t>日，所有的可交付成果必须不迟于</a:t>
            </a:r>
            <a:r>
              <a:rPr lang="en-US" altLang="zh-CN" sz="2400" dirty="0">
                <a:solidFill>
                  <a:schemeClr val="tx1"/>
                </a:solidFill>
                <a:latin typeface="楷体" panose="02010609060101010101" pitchFamily="49" charset="-122"/>
                <a:ea typeface="楷体" panose="02010609060101010101" pitchFamily="49" charset="-122"/>
                <a:cs typeface="+mn-cs"/>
              </a:rPr>
              <a:t>12</a:t>
            </a:r>
            <a:r>
              <a:rPr lang="zh-CN" altLang="en-US" sz="2400" dirty="0">
                <a:solidFill>
                  <a:schemeClr val="tx1"/>
                </a:solidFill>
                <a:latin typeface="楷体" panose="02010609060101010101" pitchFamily="49" charset="-122"/>
                <a:ea typeface="楷体" panose="02010609060101010101" pitchFamily="49" charset="-122"/>
                <a:cs typeface="+mn-cs"/>
              </a:rPr>
              <a:t>月</a:t>
            </a:r>
            <a:r>
              <a:rPr lang="en-US" altLang="zh-CN" sz="2400" dirty="0">
                <a:solidFill>
                  <a:schemeClr val="tx1"/>
                </a:solidFill>
                <a:latin typeface="楷体" panose="02010609060101010101" pitchFamily="49" charset="-122"/>
                <a:ea typeface="楷体" panose="02010609060101010101" pitchFamily="49" charset="-122"/>
                <a:cs typeface="+mn-cs"/>
              </a:rPr>
              <a:t>31</a:t>
            </a:r>
            <a:r>
              <a:rPr lang="zh-CN" altLang="en-US" sz="2400" dirty="0">
                <a:solidFill>
                  <a:schemeClr val="tx1"/>
                </a:solidFill>
                <a:latin typeface="楷体" panose="02010609060101010101" pitchFamily="49" charset="-122"/>
                <a:ea typeface="楷体" panose="02010609060101010101" pitchFamily="49" charset="-122"/>
                <a:cs typeface="+mn-cs"/>
              </a:rPr>
              <a:t>日提供给该大学。</a:t>
            </a:r>
          </a:p>
        </p:txBody>
      </p:sp>
      <p:sp>
        <p:nvSpPr>
          <p:cNvPr id="4" name="Rectangle 2"/>
          <p:cNvSpPr>
            <a:spLocks noGrp="1" noChangeArrowheads="1"/>
          </p:cNvSpPr>
          <p:nvPr>
            <p:ph type="title"/>
          </p:nvPr>
        </p:nvSpPr>
        <p:spPr/>
        <p:txBody>
          <a:bodyPr/>
          <a:lstStyle/>
          <a:p>
            <a:pPr eaLnBrk="1" hangingPunct="1">
              <a:defRPr/>
            </a:pPr>
            <a:r>
              <a:rPr lang="en-US" altLang="zh-CN" dirty="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81794" y="1065212"/>
            <a:ext cx="8229600" cy="5481950"/>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7</a:t>
            </a:r>
            <a:r>
              <a:rPr lang="zh-CN" altLang="en-US" sz="2400" dirty="0">
                <a:solidFill>
                  <a:schemeClr val="tx1"/>
                </a:solidFill>
                <a:latin typeface="楷体" panose="02010609060101010101" pitchFamily="49" charset="-122"/>
                <a:ea typeface="楷体" panose="02010609060101010101" pitchFamily="49" charset="-122"/>
              </a:rPr>
              <a:t>）对承约商申请书的要求</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承约商必须最迟在</a:t>
            </a:r>
            <a:r>
              <a:rPr lang="en-US" altLang="zh-CN" sz="2400" dirty="0">
                <a:solidFill>
                  <a:schemeClr val="tx1"/>
                </a:solidFill>
                <a:latin typeface="楷体" panose="02010609060101010101" pitchFamily="49" charset="-122"/>
                <a:ea typeface="楷体" panose="02010609060101010101" pitchFamily="49" charset="-122"/>
                <a:cs typeface="+mn-cs"/>
              </a:rPr>
              <a:t>1</a:t>
            </a:r>
            <a:r>
              <a:rPr lang="zh-CN" altLang="en-US" sz="2400" dirty="0">
                <a:solidFill>
                  <a:schemeClr val="tx1"/>
                </a:solidFill>
                <a:latin typeface="楷体" panose="02010609060101010101" pitchFamily="49" charset="-122"/>
                <a:ea typeface="楷体" panose="02010609060101010101" pitchFamily="49" charset="-122"/>
                <a:cs typeface="+mn-cs"/>
              </a:rPr>
              <a:t>月</a:t>
            </a:r>
            <a:r>
              <a:rPr lang="en-US" altLang="zh-CN" sz="2400" dirty="0">
                <a:solidFill>
                  <a:schemeClr val="tx1"/>
                </a:solidFill>
                <a:latin typeface="楷体" panose="02010609060101010101" pitchFamily="49" charset="-122"/>
                <a:ea typeface="楷体" panose="02010609060101010101" pitchFamily="49" charset="-122"/>
                <a:cs typeface="+mn-cs"/>
              </a:rPr>
              <a:t>28</a:t>
            </a:r>
            <a:r>
              <a:rPr lang="zh-CN" altLang="en-US" sz="2400" dirty="0">
                <a:solidFill>
                  <a:schemeClr val="tx1"/>
                </a:solidFill>
                <a:latin typeface="楷体" panose="02010609060101010101" pitchFamily="49" charset="-122"/>
                <a:ea typeface="楷体" panose="02010609060101010101" pitchFamily="49" charset="-122"/>
                <a:cs typeface="+mn-cs"/>
              </a:rPr>
              <a:t>日以前向该大学提交</a:t>
            </a:r>
            <a:r>
              <a:rPr lang="en-US" altLang="zh-CN" sz="2400" dirty="0">
                <a:solidFill>
                  <a:schemeClr val="tx1"/>
                </a:solidFill>
                <a:latin typeface="楷体" panose="02010609060101010101" pitchFamily="49" charset="-122"/>
                <a:ea typeface="楷体" panose="02010609060101010101" pitchFamily="49" charset="-122"/>
                <a:cs typeface="+mn-cs"/>
              </a:rPr>
              <a:t>5</a:t>
            </a:r>
            <a:r>
              <a:rPr lang="zh-CN" altLang="en-US" sz="2400" dirty="0">
                <a:solidFill>
                  <a:schemeClr val="tx1"/>
                </a:solidFill>
                <a:latin typeface="楷体" panose="02010609060101010101" pitchFamily="49" charset="-122"/>
                <a:ea typeface="楷体" panose="02010609060101010101" pitchFamily="49" charset="-122"/>
                <a:cs typeface="+mn-cs"/>
              </a:rPr>
              <a:t>份申请书备份。承约商的申请书至少包括如下内容：</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①方法。承约商能清晰地理解需求建议书，要详细描述承约商实施项目的方法，要求对每个任务以及这些任务如何完成进行详细描述。</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②可交付成果。承约商要提供可交付成果的详细描述。</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③进度计划。列出甘特图或网络图，列出每月要执行的详细任务的时间表，以便在要求的项目完成日期内能够完成项目。</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④经验。叙述承约商最近实施的项目，包括客户姓名、地址和电话号码等，以备核实。</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⑤人事安排。列出将被指定为项目主要负责人的姓名和详细简历，以及他们在类似项目中的成绩。</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⑥成本。必须说明总成本并提供一份项目</a:t>
            </a:r>
            <a:r>
              <a:rPr lang="zh-CN" altLang="en-US" sz="2400" dirty="0">
                <a:solidFill>
                  <a:schemeClr val="tx1"/>
                </a:solidFill>
                <a:latin typeface="楷体" panose="02010609060101010101" pitchFamily="49" charset="-122"/>
                <a:ea typeface="楷体" panose="02010609060101010101" pitchFamily="49" charset="-122"/>
              </a:rPr>
              <a:t>的预算清单。</a:t>
            </a:r>
          </a:p>
        </p:txBody>
      </p:sp>
      <p:sp>
        <p:nvSpPr>
          <p:cNvPr id="4" name="Rectangle 2"/>
          <p:cNvSpPr>
            <a:spLocks noGrp="1" noChangeArrowheads="1"/>
          </p:cNvSpPr>
          <p:nvPr>
            <p:ph type="title"/>
          </p:nvPr>
        </p:nvSpPr>
        <p:spPr/>
        <p:txBody>
          <a:bodyPr/>
          <a:lstStyle/>
          <a:p>
            <a:pPr eaLnBrk="1" hangingPunct="1">
              <a:defRPr/>
            </a:pPr>
            <a:r>
              <a:rPr lang="en-US" altLang="zh-CN" dirty="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86595" y="1704186"/>
            <a:ext cx="7933442" cy="2528000"/>
          </a:xfrm>
        </p:spPr>
        <p:txBody>
          <a:bodyPr/>
          <a:lstStyle/>
          <a:p>
            <a:pPr marL="0" indent="0" eaLnBrk="1" hangingPunct="1">
              <a:lnSpc>
                <a:spcPct val="105000"/>
              </a:lnSpc>
              <a:spcBef>
                <a:spcPts val="0"/>
              </a:spcBef>
              <a:spcAft>
                <a:spcPts val="120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8</a:t>
            </a:r>
            <a:r>
              <a:rPr lang="zh-CN" altLang="en-US" sz="2400" dirty="0">
                <a:solidFill>
                  <a:schemeClr val="tx1"/>
                </a:solidFill>
                <a:latin typeface="楷体" panose="02010609060101010101" pitchFamily="49" charset="-122"/>
                <a:ea typeface="楷体" panose="02010609060101010101" pitchFamily="49" charset="-122"/>
              </a:rPr>
              <a:t>）申请书的评价标准</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①方案（</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），即承约商提出的建设方案；</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②经验（</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），即被指定执行此项目的承约商和</a:t>
            </a:r>
            <a:r>
              <a:rPr lang="zh-CN" altLang="en-US" sz="2400" dirty="0" smtClean="0">
                <a:solidFill>
                  <a:schemeClr val="tx1"/>
                </a:solidFill>
                <a:latin typeface="楷体" panose="02010609060101010101" pitchFamily="49" charset="-122"/>
                <a:ea typeface="楷体" panose="02010609060101010101" pitchFamily="49" charset="-122"/>
                <a:cs typeface="+mn-cs"/>
              </a:rPr>
              <a:t>主要项</a:t>
            </a:r>
            <a:r>
              <a:rPr lang="zh-CN" altLang="en-US" sz="2400" dirty="0">
                <a:solidFill>
                  <a:schemeClr val="tx1"/>
                </a:solidFill>
                <a:latin typeface="楷体" panose="02010609060101010101" pitchFamily="49" charset="-122"/>
                <a:ea typeface="楷体" panose="02010609060101010101" pitchFamily="49" charset="-122"/>
                <a:cs typeface="+mn-cs"/>
              </a:rPr>
              <a:t>目负责人实施类似项目的经验；</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③成本（</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），即承约商申请书中所列的固定成本；</a:t>
            </a:r>
          </a:p>
          <a:p>
            <a:pPr marL="45720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④进度计划（</a:t>
            </a:r>
            <a:r>
              <a:rPr lang="en-US" altLang="zh-CN" sz="2400" dirty="0">
                <a:solidFill>
                  <a:schemeClr val="tx1"/>
                </a:solidFill>
                <a:latin typeface="楷体" panose="02010609060101010101" pitchFamily="49" charset="-122"/>
                <a:ea typeface="楷体" panose="02010609060101010101" pitchFamily="49" charset="-122"/>
                <a:cs typeface="+mn-cs"/>
              </a:rPr>
              <a:t>10%</a:t>
            </a:r>
            <a:r>
              <a:rPr lang="zh-CN" altLang="en-US" sz="2400" dirty="0">
                <a:solidFill>
                  <a:schemeClr val="tx1"/>
                </a:solidFill>
                <a:latin typeface="楷体" panose="02010609060101010101" pitchFamily="49" charset="-122"/>
                <a:ea typeface="楷体" panose="02010609060101010101" pitchFamily="49" charset="-122"/>
                <a:cs typeface="+mn-cs"/>
              </a:rPr>
              <a:t>），即承约商提供的详细的施工计划。</a:t>
            </a:r>
          </a:p>
        </p:txBody>
      </p:sp>
      <p:sp>
        <p:nvSpPr>
          <p:cNvPr id="4" name="Rectangle 2"/>
          <p:cNvSpPr>
            <a:spLocks noGrp="1" noChangeArrowheads="1"/>
          </p:cNvSpPr>
          <p:nvPr>
            <p:ph type="title"/>
          </p:nvPr>
        </p:nvSpPr>
        <p:spPr/>
        <p:txBody>
          <a:bodyPr/>
          <a:lstStyle/>
          <a:p>
            <a:pPr eaLnBrk="1" hangingPunct="1">
              <a:defRPr/>
            </a:pPr>
            <a:r>
              <a:rPr lang="en-US" altLang="zh-CN" dirty="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altLang="zh-CN" dirty="0" smtClean="0"/>
              <a:t>3.2 </a:t>
            </a:r>
            <a:r>
              <a:rPr lang="zh-CN" altLang="en-US" dirty="0" smtClean="0"/>
              <a:t>项目的选择 </a:t>
            </a:r>
          </a:p>
        </p:txBody>
      </p:sp>
      <p:sp>
        <p:nvSpPr>
          <p:cNvPr id="15363" name="Rectangle 3"/>
          <p:cNvSpPr>
            <a:spLocks noGrp="1" noChangeArrowheads="1"/>
          </p:cNvSpPr>
          <p:nvPr>
            <p:ph type="body" idx="1"/>
          </p:nvPr>
        </p:nvSpPr>
        <p:spPr>
          <a:xfrm>
            <a:off x="153194" y="1370012"/>
            <a:ext cx="8686800" cy="5627694"/>
          </a:xfrm>
        </p:spPr>
        <p:txBody>
          <a:bodyPr/>
          <a:lstStyle/>
          <a:p>
            <a:pPr marL="0" indent="0" eaLnBrk="1" hangingPunct="1">
              <a:lnSpc>
                <a:spcPct val="105000"/>
              </a:lnSpc>
              <a:spcBef>
                <a:spcPts val="0"/>
              </a:spcBef>
              <a:spcAft>
                <a:spcPts val="0"/>
              </a:spcAft>
              <a:buNone/>
            </a:pPr>
            <a:r>
              <a:rPr lang="zh-CN" altLang="en-US" sz="2200" dirty="0" smtClean="0">
                <a:solidFill>
                  <a:schemeClr val="tx1"/>
                </a:solidFill>
                <a:latin typeface="楷体" panose="02010609060101010101" pitchFamily="49" charset="-122"/>
                <a:ea typeface="楷体" panose="02010609060101010101" pitchFamily="49" charset="-122"/>
              </a:rPr>
              <a:t>项</a:t>
            </a:r>
            <a:r>
              <a:rPr lang="zh-CN" altLang="en-US" sz="2200" dirty="0">
                <a:solidFill>
                  <a:schemeClr val="tx1"/>
                </a:solidFill>
                <a:latin typeface="楷体" panose="02010609060101010101" pitchFamily="49" charset="-122"/>
                <a:ea typeface="楷体" panose="02010609060101010101" pitchFamily="49" charset="-122"/>
              </a:rPr>
              <a:t>目识别</a:t>
            </a:r>
          </a:p>
          <a:p>
            <a:pPr eaLnBrk="1" hangingPunct="1">
              <a:lnSpc>
                <a:spcPct val="105000"/>
              </a:lnSpc>
              <a:spcBef>
                <a:spcPts val="0"/>
              </a:spcBef>
              <a:spcAft>
                <a:spcPts val="0"/>
              </a:spcAft>
              <a:buClr>
                <a:schemeClr val="tx1"/>
              </a:buClr>
              <a:buFont typeface="Wingdings" panose="05000000000000000000" pitchFamily="2" charset="2"/>
              <a:buChar char="ü"/>
            </a:pPr>
            <a:r>
              <a:rPr lang="zh-CN" altLang="en-US" sz="2200" dirty="0">
                <a:solidFill>
                  <a:schemeClr val="tx1"/>
                </a:solidFill>
                <a:latin typeface="楷体" panose="02010609060101010101" pitchFamily="49" charset="-122"/>
                <a:ea typeface="楷体" panose="02010609060101010101" pitchFamily="49" charset="-122"/>
              </a:rPr>
              <a:t>当承约商得到客户发来的需求建议书时，项目识别过程就开始了。所谓项目识别是指根据客户的需求识别，在若干个备选的项目方案中，承约商对一些能够满足客户需求的方案所进行的遴选过程</a:t>
            </a:r>
            <a:r>
              <a:rPr lang="zh-CN" altLang="en-US" sz="2200" dirty="0" smtClean="0">
                <a:solidFill>
                  <a:schemeClr val="tx1"/>
                </a:solidFill>
                <a:latin typeface="楷体" panose="02010609060101010101" pitchFamily="49" charset="-122"/>
                <a:ea typeface="楷体" panose="02010609060101010101" pitchFamily="49" charset="-122"/>
              </a:rPr>
              <a:t>。</a:t>
            </a:r>
            <a:endParaRPr lang="en-US" altLang="zh-CN" sz="22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ü"/>
            </a:pPr>
            <a:r>
              <a:rPr lang="zh-CN" altLang="en-US" sz="2200" dirty="0" smtClean="0">
                <a:solidFill>
                  <a:srgbClr val="FF0000"/>
                </a:solidFill>
                <a:latin typeface="楷体" panose="02010609060101010101" pitchFamily="49" charset="-122"/>
                <a:ea typeface="楷体" panose="02010609060101010101" pitchFamily="49" charset="-122"/>
              </a:rPr>
              <a:t>项</a:t>
            </a:r>
            <a:r>
              <a:rPr lang="zh-CN" altLang="en-US" sz="2200" dirty="0">
                <a:solidFill>
                  <a:srgbClr val="FF0000"/>
                </a:solidFill>
                <a:latin typeface="楷体" panose="02010609060101010101" pitchFamily="49" charset="-122"/>
                <a:ea typeface="楷体" panose="02010609060101010101" pitchFamily="49" charset="-122"/>
              </a:rPr>
              <a:t>目识别与需求识别是不同的</a:t>
            </a:r>
            <a:r>
              <a:rPr lang="zh-CN" altLang="en-US" sz="2200" dirty="0">
                <a:solidFill>
                  <a:schemeClr val="tx1"/>
                </a:solidFill>
                <a:latin typeface="楷体" panose="02010609060101010101" pitchFamily="49" charset="-122"/>
                <a:ea typeface="楷体" panose="02010609060101010101" pitchFamily="49" charset="-122"/>
              </a:rPr>
              <a:t>，项目识别是以承约商为主体的行为，而需求识别则是以客户为主体的一种行为。 </a:t>
            </a:r>
            <a:endParaRPr lang="en-US" altLang="zh-CN" sz="22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ü"/>
            </a:pPr>
            <a:r>
              <a:rPr lang="zh-CN" altLang="en-US" sz="2200" dirty="0" smtClean="0">
                <a:solidFill>
                  <a:schemeClr val="tx1"/>
                </a:solidFill>
                <a:latin typeface="楷体" panose="02010609060101010101" pitchFamily="49" charset="-122"/>
                <a:ea typeface="楷体" panose="02010609060101010101" pitchFamily="49" charset="-122"/>
              </a:rPr>
              <a:t>在</a:t>
            </a:r>
            <a:r>
              <a:rPr lang="zh-CN" altLang="en-US" sz="2200" dirty="0">
                <a:solidFill>
                  <a:schemeClr val="tx1"/>
                </a:solidFill>
                <a:latin typeface="楷体" panose="02010609060101010101" pitchFamily="49" charset="-122"/>
                <a:ea typeface="楷体" panose="02010609060101010101" pitchFamily="49" charset="-122"/>
              </a:rPr>
              <a:t>很多情况下，项目识别和需求识别是相互联系、相互融合的。客户往往在产生需求的同时，就开始与承约商联系。他们向承约商了解各种备选方案的优缺点、经济合理性和技术可行性，甚至还邀请承约商进行实地考察。 </a:t>
            </a:r>
            <a:endParaRPr lang="en-US" altLang="zh-CN" sz="2200" dirty="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ü"/>
            </a:pPr>
            <a:r>
              <a:rPr lang="zh-CN" altLang="en-US" sz="2200" dirty="0" smtClean="0">
                <a:solidFill>
                  <a:schemeClr val="tx1"/>
                </a:solidFill>
                <a:latin typeface="楷体" panose="02010609060101010101" pitchFamily="49" charset="-122"/>
                <a:ea typeface="楷体" panose="02010609060101010101" pitchFamily="49" charset="-122"/>
              </a:rPr>
              <a:t>承</a:t>
            </a:r>
            <a:r>
              <a:rPr lang="zh-CN" altLang="en-US" sz="2200" dirty="0">
                <a:solidFill>
                  <a:schemeClr val="tx1"/>
                </a:solidFill>
                <a:latin typeface="楷体" panose="02010609060101010101" pitchFamily="49" charset="-122"/>
                <a:ea typeface="楷体" panose="02010609060101010101" pitchFamily="49" charset="-122"/>
              </a:rPr>
              <a:t>约商在识别项目时需要考虑的因素有：</a:t>
            </a:r>
          </a:p>
          <a:p>
            <a:pPr lvl="1" eaLnBrk="1" hangingPunct="1"/>
            <a:r>
              <a:rPr lang="zh-CN" altLang="en-US" sz="2200" dirty="0">
                <a:solidFill>
                  <a:schemeClr val="tx1"/>
                </a:solidFill>
                <a:latin typeface="楷体" panose="02010609060101010101" pitchFamily="49" charset="-122"/>
                <a:ea typeface="楷体" panose="02010609060101010101" pitchFamily="49" charset="-122"/>
              </a:rPr>
              <a:t>客户的预算能否满足其已识别的需求；</a:t>
            </a:r>
          </a:p>
          <a:p>
            <a:pPr lvl="1" eaLnBrk="1" hangingPunct="1"/>
            <a:r>
              <a:rPr lang="zh-CN" altLang="en-US" sz="2200" dirty="0">
                <a:solidFill>
                  <a:schemeClr val="tx1"/>
                </a:solidFill>
                <a:latin typeface="楷体" panose="02010609060101010101" pitchFamily="49" charset="-122"/>
                <a:ea typeface="楷体" panose="02010609060101010101" pitchFamily="49" charset="-122"/>
              </a:rPr>
              <a:t>客户识别的需求经济上是否合理；</a:t>
            </a:r>
          </a:p>
          <a:p>
            <a:pPr lvl="1" eaLnBrk="1" hangingPunct="1"/>
            <a:r>
              <a:rPr lang="zh-CN" altLang="en-US" sz="2200" dirty="0">
                <a:solidFill>
                  <a:schemeClr val="tx1"/>
                </a:solidFill>
                <a:latin typeface="楷体" panose="02010609060101010101" pitchFamily="49" charset="-122"/>
                <a:ea typeface="楷体" panose="02010609060101010101" pitchFamily="49" charset="-122"/>
              </a:rPr>
              <a:t>客户识别的需求在技术上是否可行；</a:t>
            </a:r>
          </a:p>
          <a:p>
            <a:pPr eaLnBrk="1" hangingPunct="1">
              <a:lnSpc>
                <a:spcPct val="105000"/>
              </a:lnSpc>
              <a:spcBef>
                <a:spcPts val="0"/>
              </a:spcBef>
              <a:spcAft>
                <a:spcPts val="0"/>
              </a:spcAft>
            </a:pPr>
            <a:endParaRPr lang="zh-CN" altLang="en-US" sz="2200" dirty="0">
              <a:solidFill>
                <a:schemeClr val="tx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altLang="zh-CN" dirty="0"/>
              <a:t> 3.2 </a:t>
            </a:r>
            <a:r>
              <a:rPr lang="zh-CN" altLang="en-US" dirty="0"/>
              <a:t>项目的选</a:t>
            </a:r>
            <a:r>
              <a:rPr lang="zh-CN" altLang="en-US" dirty="0" smtClean="0"/>
              <a:t>择</a:t>
            </a:r>
            <a:r>
              <a:rPr lang="en-US" altLang="zh-CN" dirty="0" smtClean="0"/>
              <a:t>-</a:t>
            </a:r>
            <a:r>
              <a:rPr lang="zh-CN" altLang="en-US" b="1" dirty="0" smtClean="0"/>
              <a:t>项目构思</a:t>
            </a:r>
            <a:r>
              <a:rPr lang="zh-CN" altLang="en-US" dirty="0" smtClean="0"/>
              <a:t> </a:t>
            </a:r>
          </a:p>
        </p:txBody>
      </p:sp>
      <p:sp>
        <p:nvSpPr>
          <p:cNvPr id="17411" name="Rectangle 3"/>
          <p:cNvSpPr>
            <a:spLocks noGrp="1" noChangeArrowheads="1"/>
          </p:cNvSpPr>
          <p:nvPr>
            <p:ph type="body" idx="1"/>
          </p:nvPr>
        </p:nvSpPr>
        <p:spPr>
          <a:xfrm>
            <a:off x="915194" y="1674812"/>
            <a:ext cx="7465721" cy="3282052"/>
          </a:xfrm>
        </p:spPr>
        <p:txBody>
          <a:bodyPr/>
          <a:lstStyle/>
          <a:p>
            <a:pPr eaLnBrk="1" hangingPunct="1">
              <a:lnSpc>
                <a:spcPct val="105000"/>
              </a:lnSpc>
              <a:spcBef>
                <a:spcPts val="600"/>
              </a:spcBef>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项目构思又称为</a:t>
            </a:r>
            <a:r>
              <a:rPr lang="zh-CN" altLang="en-US" sz="2400" dirty="0">
                <a:solidFill>
                  <a:srgbClr val="FF0000"/>
                </a:solidFill>
                <a:latin typeface="楷体" panose="02010609060101010101" pitchFamily="49" charset="-122"/>
                <a:ea typeface="楷体" panose="02010609060101010101" pitchFamily="49" charset="-122"/>
              </a:rPr>
              <a:t>项目的创意</a:t>
            </a:r>
            <a:r>
              <a:rPr lang="zh-CN" altLang="en-US" sz="2400" dirty="0">
                <a:solidFill>
                  <a:schemeClr val="tx1"/>
                </a:solidFill>
                <a:latin typeface="楷体" panose="02010609060101010101" pitchFamily="49" charset="-122"/>
                <a:ea typeface="楷体" panose="02010609060101010101" pitchFamily="49" charset="-122"/>
              </a:rPr>
              <a:t>，是指承约商在需求建议书规定的条件和实际情况下提出各种实施方案来满足客户的需求</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600"/>
              </a:spcBef>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在</a:t>
            </a:r>
            <a:r>
              <a:rPr lang="zh-CN" altLang="en-US" sz="2400" dirty="0">
                <a:solidFill>
                  <a:schemeClr val="tx1"/>
                </a:solidFill>
                <a:latin typeface="楷体" panose="02010609060101010101" pitchFamily="49" charset="-122"/>
                <a:ea typeface="楷体" panose="02010609060101010101" pitchFamily="49" charset="-122"/>
              </a:rPr>
              <a:t>项目构思时通常采用的方法是</a:t>
            </a:r>
            <a:r>
              <a:rPr lang="zh-CN" altLang="en-US" sz="2400" dirty="0">
                <a:solidFill>
                  <a:srgbClr val="FF0000"/>
                </a:solidFill>
                <a:latin typeface="楷体" panose="02010609060101010101" pitchFamily="49" charset="-122"/>
                <a:ea typeface="楷体" panose="02010609060101010101" pitchFamily="49" charset="-122"/>
              </a:rPr>
              <a:t>头脑风暴法</a:t>
            </a:r>
            <a:r>
              <a:rPr lang="zh-CN" altLang="en-US" sz="2400" dirty="0">
                <a:solidFill>
                  <a:schemeClr val="tx1"/>
                </a:solidFill>
                <a:latin typeface="楷体" panose="02010609060101010101" pitchFamily="49" charset="-122"/>
                <a:ea typeface="楷体" panose="02010609060101010101" pitchFamily="49" charset="-122"/>
              </a:rPr>
              <a:t>。这种方法的关键是让所有相关人员发挥自己的想象力，提出尽可能多的解决方案，此时</a:t>
            </a:r>
            <a:r>
              <a:rPr lang="zh-CN" altLang="en-US" sz="2400" dirty="0">
                <a:solidFill>
                  <a:srgbClr val="FF0000"/>
                </a:solidFill>
                <a:latin typeface="楷体" panose="02010609060101010101" pitchFamily="49" charset="-122"/>
                <a:ea typeface="楷体" panose="02010609060101010101" pitchFamily="49" charset="-122"/>
              </a:rPr>
              <a:t>注重的是数量而不是质量，任何人不得对其他人提出的方案发表意见或质疑，否则</a:t>
            </a:r>
            <a:r>
              <a:rPr lang="zh-CN" altLang="en-US" sz="2400" dirty="0">
                <a:solidFill>
                  <a:schemeClr val="tx1"/>
                </a:solidFill>
                <a:latin typeface="楷体" panose="02010609060101010101" pitchFamily="49" charset="-122"/>
                <a:ea typeface="楷体" panose="02010609060101010101" pitchFamily="49" charset="-122"/>
              </a:rPr>
              <a:t>会阻碍一些新奇、有创意的想法产生。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p:txBody>
          <a:bodyPr/>
          <a:lstStyle/>
          <a:p>
            <a:pPr eaLnBrk="1" hangingPunct="1">
              <a:defRPr/>
            </a:pPr>
            <a:r>
              <a:rPr lang="zh-CN" altLang="en-US" smtClean="0"/>
              <a:t>头脑风暴法 （</a:t>
            </a:r>
            <a:r>
              <a:rPr lang="en-US" altLang="zh-CN" smtClean="0"/>
              <a:t>Brain Storming</a:t>
            </a:r>
            <a:r>
              <a:rPr lang="zh-CN" altLang="en-US" smtClean="0"/>
              <a:t>）</a:t>
            </a:r>
          </a:p>
        </p:txBody>
      </p:sp>
      <p:sp>
        <p:nvSpPr>
          <p:cNvPr id="41988" name="Rectangle 3"/>
          <p:cNvSpPr>
            <a:spLocks noGrp="1" noChangeArrowheads="1"/>
          </p:cNvSpPr>
          <p:nvPr>
            <p:ph type="body" idx="1"/>
          </p:nvPr>
        </p:nvSpPr>
        <p:spPr>
          <a:xfrm>
            <a:off x="229394" y="1065212"/>
            <a:ext cx="8610600" cy="5507662"/>
          </a:xfrm>
        </p:spPr>
        <p:txBody>
          <a:bodyPr/>
          <a:lstStyle/>
          <a:p>
            <a:pPr algn="just" eaLnBrk="1" hangingPunct="1">
              <a:lnSpc>
                <a:spcPct val="90000"/>
              </a:lnSpc>
            </a:pPr>
            <a:r>
              <a:rPr lang="zh-CN" altLang="en-US" sz="2300" b="1" dirty="0" smtClean="0"/>
              <a:t>目的：</a:t>
            </a:r>
            <a:r>
              <a:rPr lang="zh-CN" altLang="en-US" sz="2300" dirty="0" smtClean="0"/>
              <a:t>创造一个无批评的自由的氛围，使与会者畅所欲言、充分交流、互相启迪，产生出大量创造性的意见。</a:t>
            </a:r>
          </a:p>
          <a:p>
            <a:pPr lvl="1" algn="just" eaLnBrk="1" hangingPunct="1">
              <a:lnSpc>
                <a:spcPct val="90000"/>
              </a:lnSpc>
            </a:pPr>
            <a:r>
              <a:rPr lang="zh-CN" altLang="en-US" sz="2300" dirty="0" smtClean="0"/>
              <a:t>打破思维定势，鼓励开放性的思考。</a:t>
            </a:r>
          </a:p>
          <a:p>
            <a:pPr lvl="1" algn="just" eaLnBrk="1" hangingPunct="1">
              <a:lnSpc>
                <a:spcPct val="90000"/>
              </a:lnSpc>
            </a:pPr>
            <a:r>
              <a:rPr lang="zh-CN" altLang="en-US" sz="2300" dirty="0" smtClean="0"/>
              <a:t>发挥集体智慧，在他人的看法上形成自己的意见。</a:t>
            </a:r>
          </a:p>
          <a:p>
            <a:pPr lvl="1" algn="just" eaLnBrk="1" hangingPunct="1">
              <a:lnSpc>
                <a:spcPct val="90000"/>
              </a:lnSpc>
            </a:pPr>
            <a:r>
              <a:rPr lang="zh-CN" altLang="en-US" sz="2300" dirty="0" smtClean="0"/>
              <a:t>打破交流障碍，形成团队精神。</a:t>
            </a:r>
          </a:p>
          <a:p>
            <a:pPr algn="just" eaLnBrk="1" hangingPunct="1">
              <a:lnSpc>
                <a:spcPct val="90000"/>
              </a:lnSpc>
            </a:pPr>
            <a:r>
              <a:rPr lang="zh-CN" altLang="en-US" sz="2300" b="1" dirty="0" smtClean="0"/>
              <a:t>方法：</a:t>
            </a:r>
          </a:p>
          <a:p>
            <a:pPr lvl="1" algn="just" eaLnBrk="1" hangingPunct="1">
              <a:lnSpc>
                <a:spcPct val="90000"/>
              </a:lnSpc>
            </a:pPr>
            <a:r>
              <a:rPr lang="zh-CN" altLang="en-US" sz="2300" dirty="0" smtClean="0"/>
              <a:t>将头脑风暴的中心议题写在白板或挂图上。（确保每个人都充分理解中心议题的含义）</a:t>
            </a:r>
          </a:p>
          <a:p>
            <a:pPr lvl="1" algn="just" eaLnBrk="1" hangingPunct="1">
              <a:lnSpc>
                <a:spcPct val="90000"/>
              </a:lnSpc>
            </a:pPr>
            <a:r>
              <a:rPr lang="zh-CN" altLang="en-US" sz="2300" dirty="0" smtClean="0"/>
              <a:t>项目组成员轮流发言，任何意见都会得到肯定。没想好的人可以跳过。</a:t>
            </a:r>
          </a:p>
          <a:p>
            <a:pPr lvl="1" algn="just" eaLnBrk="1" hangingPunct="1">
              <a:lnSpc>
                <a:spcPct val="90000"/>
              </a:lnSpc>
            </a:pPr>
            <a:r>
              <a:rPr lang="zh-CN" altLang="en-US" sz="2300" dirty="0" smtClean="0"/>
              <a:t>将每一条意见用大号字写在胶片或挂图上。（用原话记录每条意见，不作任何诠释）</a:t>
            </a:r>
          </a:p>
          <a:p>
            <a:pPr lvl="1" algn="just" eaLnBrk="1" hangingPunct="1">
              <a:lnSpc>
                <a:spcPct val="90000"/>
              </a:lnSpc>
            </a:pPr>
            <a:r>
              <a:rPr lang="zh-CN" altLang="en-US" sz="2300" dirty="0" smtClean="0"/>
              <a:t>继续轮流发言，直到每个人都没有新意见为止。（持续时间</a:t>
            </a:r>
            <a:r>
              <a:rPr lang="en-US" altLang="zh-CN" sz="2300" dirty="0" smtClean="0"/>
              <a:t>5-20</a:t>
            </a:r>
            <a:r>
              <a:rPr lang="zh-CN" altLang="en-US" sz="2300" dirty="0" smtClean="0"/>
              <a:t>分钟，视议题复杂程度而定）</a:t>
            </a:r>
          </a:p>
          <a:p>
            <a:pPr lvl="1" algn="just" eaLnBrk="1" hangingPunct="1">
              <a:lnSpc>
                <a:spcPct val="90000"/>
              </a:lnSpc>
            </a:pPr>
            <a:r>
              <a:rPr lang="zh-CN" altLang="en-US" sz="2300" dirty="0" smtClean="0"/>
              <a:t>复查意见记录，去除完全重复的条目。（小心识别并保留在用词上有细微差别的意见）</a:t>
            </a:r>
          </a:p>
          <a:p>
            <a:pPr algn="just" eaLnBrk="1" hangingPunct="1">
              <a:lnSpc>
                <a:spcPct val="90000"/>
              </a:lnSpc>
            </a:pPr>
            <a:r>
              <a:rPr lang="zh-CN" altLang="en-US" sz="2300" b="1" dirty="0" smtClean="0"/>
              <a:t>注意：</a:t>
            </a:r>
            <a:r>
              <a:rPr lang="zh-CN" altLang="en-US" sz="2300" dirty="0" smtClean="0"/>
              <a:t>防止少数人控制会议</a:t>
            </a:r>
          </a:p>
        </p:txBody>
      </p:sp>
    </p:spTree>
    <p:extLst>
      <p:ext uri="{BB962C8B-B14F-4D97-AF65-F5344CB8AC3E}">
        <p14:creationId xmlns:p14="http://schemas.microsoft.com/office/powerpoint/2010/main" val="2196607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6554338" y="6245507"/>
            <a:ext cx="2133971" cy="476030"/>
          </a:xfrm>
          <a:prstGeom prst="rect">
            <a:avLst/>
          </a:prstGeom>
        </p:spPr>
        <p:txBody>
          <a:bodyPr/>
          <a:lstStyle/>
          <a:p>
            <a:pPr>
              <a:defRPr/>
            </a:pPr>
            <a:fld id="{F00C98FF-B3C9-437E-A3D3-9007B23BAD90}" type="slidenum">
              <a:rPr lang="en-US" altLang="zh-CN"/>
              <a:pPr>
                <a:defRPr/>
              </a:pPr>
              <a:t>16</a:t>
            </a:fld>
            <a:endParaRPr lang="en-US" altLang="zh-CN"/>
          </a:p>
        </p:txBody>
      </p:sp>
      <p:sp>
        <p:nvSpPr>
          <p:cNvPr id="131074" name="Rectangle 2"/>
          <p:cNvSpPr>
            <a:spLocks noGrp="1" noRot="1" noChangeArrowheads="1"/>
          </p:cNvSpPr>
          <p:nvPr>
            <p:ph type="title"/>
          </p:nvPr>
        </p:nvSpPr>
        <p:spPr/>
        <p:txBody>
          <a:bodyPr/>
          <a:lstStyle/>
          <a:p>
            <a:pPr eaLnBrk="1" hangingPunct="1">
              <a:defRPr/>
            </a:pPr>
            <a:r>
              <a:rPr lang="zh-CN" altLang="en-US" smtClean="0"/>
              <a:t>德尔菲法 （</a:t>
            </a:r>
            <a:r>
              <a:rPr lang="en-US" altLang="zh-CN" smtClean="0"/>
              <a:t>Delphi</a:t>
            </a:r>
            <a:r>
              <a:rPr lang="zh-CN" altLang="en-US" smtClean="0"/>
              <a:t>）</a:t>
            </a:r>
          </a:p>
        </p:txBody>
      </p:sp>
      <p:sp>
        <p:nvSpPr>
          <p:cNvPr id="43012" name="Rectangle 3"/>
          <p:cNvSpPr>
            <a:spLocks noGrp="1" noChangeArrowheads="1"/>
          </p:cNvSpPr>
          <p:nvPr>
            <p:ph type="body" idx="1"/>
          </p:nvPr>
        </p:nvSpPr>
        <p:spPr>
          <a:xfrm>
            <a:off x="305594" y="1674812"/>
            <a:ext cx="8688308" cy="3785652"/>
          </a:xfrm>
        </p:spPr>
        <p:txBody>
          <a:bodyPr/>
          <a:lstStyle/>
          <a:p>
            <a:pPr marL="533400" indent="-533400" eaLnBrk="1" hangingPunct="1">
              <a:lnSpc>
                <a:spcPct val="100000"/>
              </a:lnSpc>
            </a:pPr>
            <a:r>
              <a:rPr lang="zh-CN" altLang="en-US" b="1" dirty="0" smtClean="0"/>
              <a:t>目的：</a:t>
            </a:r>
            <a:r>
              <a:rPr lang="zh-CN" altLang="en-US" dirty="0" smtClean="0"/>
              <a:t>用多轮评估法来集中大家的意见，既互相启迪，又避免盲从。</a:t>
            </a:r>
          </a:p>
          <a:p>
            <a:pPr marL="533400" indent="-533400" eaLnBrk="1" hangingPunct="1">
              <a:lnSpc>
                <a:spcPct val="100000"/>
              </a:lnSpc>
            </a:pPr>
            <a:r>
              <a:rPr lang="zh-CN" altLang="en-US" b="1" dirty="0" smtClean="0"/>
              <a:t>方法：</a:t>
            </a:r>
          </a:p>
          <a:p>
            <a:pPr marL="792000" lvl="1" indent="-457200" eaLnBrk="1" hangingPunct="1">
              <a:lnSpc>
                <a:spcPct val="100000"/>
              </a:lnSpc>
              <a:buClr>
                <a:schemeClr val="tx1"/>
              </a:buClr>
              <a:buSzTx/>
              <a:buNone/>
            </a:pPr>
            <a:r>
              <a:rPr lang="en-US" altLang="zh-CN" dirty="0" smtClean="0"/>
              <a:t>1.</a:t>
            </a:r>
            <a:r>
              <a:rPr lang="zh-CN" altLang="en-US" dirty="0" smtClean="0"/>
              <a:t>确定议题，分发给每人；</a:t>
            </a:r>
          </a:p>
          <a:p>
            <a:pPr marL="792000" lvl="1" indent="-457200" eaLnBrk="1" hangingPunct="1">
              <a:lnSpc>
                <a:spcPct val="100000"/>
              </a:lnSpc>
              <a:buClr>
                <a:schemeClr val="tx1"/>
              </a:buClr>
              <a:buSzTx/>
              <a:buNone/>
            </a:pPr>
            <a:r>
              <a:rPr lang="en-US" altLang="zh-CN" dirty="0" smtClean="0"/>
              <a:t>2.</a:t>
            </a:r>
            <a:r>
              <a:rPr lang="zh-CN" altLang="en-US" dirty="0" smtClean="0"/>
              <a:t>每人独立（背对背）给出自己的回答；</a:t>
            </a:r>
          </a:p>
          <a:p>
            <a:pPr marL="792000" lvl="1" indent="-457200" eaLnBrk="1" hangingPunct="1">
              <a:lnSpc>
                <a:spcPct val="100000"/>
              </a:lnSpc>
              <a:buClr>
                <a:schemeClr val="tx1"/>
              </a:buClr>
              <a:buSzTx/>
              <a:buNone/>
            </a:pPr>
            <a:r>
              <a:rPr lang="en-US" altLang="zh-CN" dirty="0" smtClean="0"/>
              <a:t>3.</a:t>
            </a:r>
            <a:r>
              <a:rPr lang="zh-CN" altLang="en-US" dirty="0" smtClean="0"/>
              <a:t>主持人将大家的意见汇总成匿名的清单，再发给每个人；</a:t>
            </a:r>
          </a:p>
          <a:p>
            <a:pPr marL="792000" indent="-432000" eaLnBrk="1" hangingPunct="1">
              <a:lnSpc>
                <a:spcPct val="100000"/>
              </a:lnSpc>
              <a:buNone/>
            </a:pPr>
            <a:r>
              <a:rPr lang="en-US" altLang="zh-CN" dirty="0" smtClean="0"/>
              <a:t>4.</a:t>
            </a:r>
            <a:r>
              <a:rPr lang="zh-CN" altLang="en-US" dirty="0" smtClean="0"/>
              <a:t>每人参考别人的意见可对自己的想法进行调整，在此基础上再次分别写出自己的回答；</a:t>
            </a:r>
          </a:p>
          <a:p>
            <a:pPr marL="792000" lvl="1" indent="-457200" eaLnBrk="1" hangingPunct="1">
              <a:lnSpc>
                <a:spcPct val="100000"/>
              </a:lnSpc>
              <a:buClr>
                <a:schemeClr val="tx1"/>
              </a:buClr>
              <a:buSzTx/>
              <a:buNone/>
            </a:pPr>
            <a:r>
              <a:rPr lang="en-US" altLang="zh-CN" dirty="0" smtClean="0"/>
              <a:t>5.</a:t>
            </a:r>
            <a:r>
              <a:rPr lang="zh-CN" altLang="en-US" dirty="0" smtClean="0"/>
              <a:t>循环若干遍，形成集中的意见。</a:t>
            </a:r>
          </a:p>
          <a:p>
            <a:pPr marL="533400" indent="-533400" eaLnBrk="1" hangingPunct="1">
              <a:lnSpc>
                <a:spcPct val="100000"/>
              </a:lnSpc>
            </a:pPr>
            <a:r>
              <a:rPr lang="zh-CN" altLang="en-US" dirty="0" smtClean="0"/>
              <a:t>常用于量值的估算（例如要素加权法中的权重及单项得分值）</a:t>
            </a:r>
          </a:p>
        </p:txBody>
      </p:sp>
    </p:spTree>
    <p:extLst>
      <p:ext uri="{BB962C8B-B14F-4D97-AF65-F5344CB8AC3E}">
        <p14:creationId xmlns:p14="http://schemas.microsoft.com/office/powerpoint/2010/main" val="476249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altLang="zh-CN" dirty="0"/>
              <a:t> 3.2 </a:t>
            </a:r>
            <a:r>
              <a:rPr lang="zh-CN" altLang="en-US" dirty="0"/>
              <a:t>项目的选</a:t>
            </a:r>
            <a:r>
              <a:rPr lang="zh-CN" altLang="en-US" dirty="0" smtClean="0"/>
              <a:t>择</a:t>
            </a:r>
            <a:r>
              <a:rPr lang="en-US" altLang="zh-CN" dirty="0" smtClean="0"/>
              <a:t>-</a:t>
            </a:r>
            <a:r>
              <a:rPr lang="zh-CN" altLang="en-US" b="1" dirty="0" smtClean="0"/>
              <a:t>选择</a:t>
            </a:r>
            <a:r>
              <a:rPr lang="zh-CN" altLang="en-US" dirty="0" smtClean="0"/>
              <a:t> </a:t>
            </a:r>
          </a:p>
        </p:txBody>
      </p:sp>
      <p:sp>
        <p:nvSpPr>
          <p:cNvPr id="18435" name="Rectangle 3"/>
          <p:cNvSpPr>
            <a:spLocks noGrp="1" noChangeArrowheads="1"/>
          </p:cNvSpPr>
          <p:nvPr>
            <p:ph type="body" idx="1"/>
          </p:nvPr>
        </p:nvSpPr>
        <p:spPr>
          <a:xfrm>
            <a:off x="534194" y="1333313"/>
            <a:ext cx="8382000" cy="5521512"/>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由于受到人、财、物的限制，我们必须在众多的项目提案中进行选择。项目方案选择是指在各备选方案中经过初步的分析和比较，选择出那些技术上可行、投入少及收益大的方案的过程。 </a:t>
            </a:r>
            <a:endParaRPr lang="en-US" altLang="zh-CN" sz="2400" dirty="0" smtClean="0">
              <a:solidFill>
                <a:schemeClr val="tx1"/>
              </a:solidFill>
              <a:latin typeface="楷体" panose="02010609060101010101" pitchFamily="49" charset="-122"/>
              <a:ea typeface="楷体" panose="02010609060101010101" pitchFamily="49" charset="-122"/>
            </a:endParaRPr>
          </a:p>
          <a:p>
            <a:pPr marL="400050" lvl="1" indent="0" eaLnBrk="1" hangingPunct="1">
              <a:lnSpc>
                <a:spcPct val="105000"/>
              </a:lnSpc>
              <a:spcBef>
                <a:spcPts val="0"/>
              </a:spcBef>
              <a:spcAft>
                <a:spcPts val="0"/>
              </a:spcAft>
              <a:buClr>
                <a:schemeClr val="tx1"/>
              </a:buClr>
              <a:buNone/>
            </a:pPr>
            <a:r>
              <a:rPr lang="zh-CN" altLang="en-US" sz="2400" dirty="0" smtClean="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生产因素。项目选择时，要考虑项目在生产上是否具有可行性，生产因素一般包括生产设备的安全性、设备的生产能力、单位产量的生产成本和生产时间的变动、所需原料的供应情况、产品质量的稳定性和技术的适用性等。</a:t>
            </a:r>
          </a:p>
          <a:p>
            <a:pPr marL="40005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市场因素。项目产品最终是面向市场的，因此市场状况决定了项目目标的实现程度。在进行项目选择时，市场因素是很重要的，一般包括：潜在的市场占有率、达到目标市场占有率所需的时间、竞争对手的状况、互补产品和替代产品的市场状况以及客户的满意程度等。</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154315" y="1704186"/>
            <a:ext cx="7465721" cy="3576955"/>
          </a:xfrm>
        </p:spPr>
        <p:txBody>
          <a:bodyPr/>
          <a:lstStyle/>
          <a:p>
            <a:pPr marL="0"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）财务因素。进行项目选择时，还要考虑到项目是否具有经济可行性，财务因素一般包括：项目的预算、</a:t>
            </a:r>
            <a:r>
              <a:rPr lang="zh-CN" altLang="en-US" sz="2400" dirty="0">
                <a:solidFill>
                  <a:srgbClr val="FF0000"/>
                </a:solidFill>
                <a:latin typeface="楷体" panose="02010609060101010101" pitchFamily="49" charset="-122"/>
                <a:ea typeface="楷体" panose="02010609060101010101" pitchFamily="49" charset="-122"/>
              </a:rPr>
              <a:t>项目的净现值</a:t>
            </a:r>
            <a:r>
              <a:rPr lang="zh-CN" altLang="en-US" sz="2400" dirty="0">
                <a:solidFill>
                  <a:schemeClr val="tx1"/>
                </a:solidFill>
                <a:latin typeface="楷体" panose="02010609060101010101" pitchFamily="49" charset="-122"/>
                <a:ea typeface="楷体" panose="02010609060101010101" pitchFamily="49" charset="-122"/>
              </a:rPr>
              <a:t>、客户的资信状况、</a:t>
            </a:r>
            <a:r>
              <a:rPr lang="zh-CN" altLang="en-US" sz="2400" dirty="0">
                <a:solidFill>
                  <a:srgbClr val="FF0000"/>
                </a:solidFill>
                <a:latin typeface="楷体" panose="02010609060101010101" pitchFamily="49" charset="-122"/>
                <a:ea typeface="楷体" panose="02010609060101010101" pitchFamily="49" charset="-122"/>
              </a:rPr>
              <a:t>项目的投资回收期</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a:solidFill>
                  <a:srgbClr val="FF0000"/>
                </a:solidFill>
                <a:latin typeface="楷体" panose="02010609060101010101" pitchFamily="49" charset="-122"/>
                <a:ea typeface="楷体" panose="02010609060101010101" pitchFamily="49" charset="-122"/>
              </a:rPr>
              <a:t>内部收益率</a:t>
            </a:r>
            <a:r>
              <a:rPr lang="zh-CN" altLang="en-US" sz="2400" dirty="0">
                <a:solidFill>
                  <a:schemeClr val="tx1"/>
                </a:solidFill>
                <a:latin typeface="楷体" panose="02010609060101010101" pitchFamily="49" charset="-122"/>
                <a:ea typeface="楷体" panose="02010609060101010101" pitchFamily="49" charset="-122"/>
              </a:rPr>
              <a:t>、现金需求量和财务风险水平等。</a:t>
            </a:r>
          </a:p>
          <a:p>
            <a:pPr marL="0"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4</a:t>
            </a:r>
            <a:r>
              <a:rPr lang="zh-CN" altLang="en-US" sz="2400" dirty="0">
                <a:solidFill>
                  <a:schemeClr val="tx1"/>
                </a:solidFill>
                <a:latin typeface="楷体" panose="02010609060101010101" pitchFamily="49" charset="-122"/>
                <a:ea typeface="楷体" panose="02010609060101010101" pitchFamily="49" charset="-122"/>
              </a:rPr>
              <a:t>）员工因素。员工因素一般包括：员工的技能水平、员工能够承受的劳动强度、工作条件、员工参加的培训等。</a:t>
            </a:r>
          </a:p>
          <a:p>
            <a:pPr marL="0"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a:solidFill>
                  <a:schemeClr val="tx1"/>
                </a:solidFill>
                <a:latin typeface="楷体" panose="02010609060101010101" pitchFamily="49" charset="-122"/>
                <a:ea typeface="楷体" panose="02010609060101010101" pitchFamily="49" charset="-122"/>
              </a:rPr>
              <a:t>）其他因素。其他因素如国家的有关法律法规、项目的社会影响、对项目的管理能力和交通状况等。</a:t>
            </a:r>
          </a:p>
        </p:txBody>
      </p:sp>
      <p:sp>
        <p:nvSpPr>
          <p:cNvPr id="4" name="Rectangle 2"/>
          <p:cNvSpPr>
            <a:spLocks noGrp="1" noChangeArrowheads="1"/>
          </p:cNvSpPr>
          <p:nvPr>
            <p:ph type="title"/>
          </p:nvPr>
        </p:nvSpPr>
        <p:spPr/>
        <p:txBody>
          <a:bodyPr/>
          <a:lstStyle/>
          <a:p>
            <a:pPr eaLnBrk="1" hangingPunct="1">
              <a:defRPr/>
            </a:pPr>
            <a:r>
              <a:rPr lang="en-US" altLang="zh-CN" dirty="0"/>
              <a:t> 3.2 </a:t>
            </a:r>
            <a:r>
              <a:rPr lang="zh-CN" altLang="en-US" dirty="0"/>
              <a:t>项目的选</a:t>
            </a:r>
            <a:r>
              <a:rPr lang="zh-CN" altLang="en-US" dirty="0" smtClean="0"/>
              <a:t>择</a:t>
            </a:r>
            <a:r>
              <a:rPr lang="en-US" altLang="zh-CN" dirty="0" smtClean="0"/>
              <a:t>-</a:t>
            </a:r>
            <a:r>
              <a:rPr lang="zh-CN" altLang="en-US" b="1" dirty="0" smtClean="0"/>
              <a:t>选择</a:t>
            </a:r>
            <a:r>
              <a:rPr lang="zh-CN" altLang="en-US" dirty="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defRPr/>
            </a:pPr>
            <a:r>
              <a:rPr lang="en-US" altLang="zh-CN" dirty="0" smtClean="0"/>
              <a:t>3.2</a:t>
            </a:r>
            <a:r>
              <a:rPr lang="zh-CN" altLang="en-US" dirty="0"/>
              <a:t>项</a:t>
            </a:r>
            <a:r>
              <a:rPr lang="zh-CN" altLang="en-US" dirty="0" smtClean="0"/>
              <a:t>目的选择</a:t>
            </a:r>
            <a:r>
              <a:rPr lang="en-US" altLang="zh-CN" dirty="0" smtClean="0"/>
              <a:t>-</a:t>
            </a:r>
            <a:r>
              <a:rPr lang="zh-CN" altLang="en-US" b="1" dirty="0" smtClean="0"/>
              <a:t>项目的可行性研究</a:t>
            </a:r>
            <a:r>
              <a:rPr lang="zh-CN" altLang="en-US" dirty="0" smtClean="0"/>
              <a:t> </a:t>
            </a:r>
          </a:p>
        </p:txBody>
      </p:sp>
      <p:sp>
        <p:nvSpPr>
          <p:cNvPr id="20483" name="Rectangle 3"/>
          <p:cNvSpPr>
            <a:spLocks noGrp="1" noChangeArrowheads="1"/>
          </p:cNvSpPr>
          <p:nvPr>
            <p:ph type="body" idx="1"/>
          </p:nvPr>
        </p:nvSpPr>
        <p:spPr>
          <a:xfrm>
            <a:off x="1154315" y="1704186"/>
            <a:ext cx="7465721" cy="2456057"/>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可行性研究主要是对项目的经济、技术、进度、运营和规章制度等方面的可行性进行全面的调查和分析，以探讨项目是否可以实施。</a:t>
            </a:r>
          </a:p>
          <a:p>
            <a:pPr marL="400050" lvl="1"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）项目可行性研究的过程</a:t>
            </a:r>
          </a:p>
          <a:p>
            <a:pPr marL="400050" lvl="1" indent="0" eaLnBrk="1" hangingPunct="1">
              <a:lnSpc>
                <a:spcPct val="105000"/>
              </a:lnSpc>
              <a:spcBef>
                <a:spcPts val="0"/>
              </a:spcBef>
              <a:spcAft>
                <a:spcPts val="0"/>
              </a:spcAft>
              <a:buNone/>
            </a:pPr>
            <a:r>
              <a:rPr lang="zh-CN" altLang="en-US" sz="2400" dirty="0" smtClean="0">
                <a:solidFill>
                  <a:schemeClr val="tx1"/>
                </a:solidFill>
                <a:latin typeface="楷体" panose="02010609060101010101" pitchFamily="49" charset="-122"/>
                <a:ea typeface="楷体" panose="02010609060101010101" pitchFamily="49" charset="-122"/>
              </a:rPr>
              <a:t>目</a:t>
            </a:r>
            <a:r>
              <a:rPr lang="zh-CN" altLang="en-US" sz="2400" dirty="0">
                <a:solidFill>
                  <a:schemeClr val="tx1"/>
                </a:solidFill>
                <a:latin typeface="楷体" panose="02010609060101010101" pitchFamily="49" charset="-122"/>
                <a:ea typeface="楷体" panose="02010609060101010101" pitchFamily="49" charset="-122"/>
              </a:rPr>
              <a:t>可行性研究包括如下三个过程：</a:t>
            </a:r>
            <a:r>
              <a:rPr lang="zh-CN" altLang="en-US" sz="2400" dirty="0">
                <a:solidFill>
                  <a:srgbClr val="FF0000"/>
                </a:solidFill>
                <a:latin typeface="楷体" panose="02010609060101010101" pitchFamily="49" charset="-122"/>
                <a:ea typeface="楷体" panose="02010609060101010101" pitchFamily="49" charset="-122"/>
              </a:rPr>
              <a:t>机会研究、初步可行性研究和详细可行性研究。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3"/>
          <p:cNvSpPr>
            <a:spLocks noChangeArrowheads="1"/>
          </p:cNvSpPr>
          <p:nvPr/>
        </p:nvSpPr>
        <p:spPr bwMode="auto">
          <a:xfrm>
            <a:off x="7228682" y="5865812"/>
            <a:ext cx="1081087"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b="0"/>
          </a:p>
        </p:txBody>
      </p:sp>
      <p:sp>
        <p:nvSpPr>
          <p:cNvPr id="42" name="Rectangle 2"/>
          <p:cNvSpPr>
            <a:spLocks noGrp="1" noChangeArrowheads="1"/>
          </p:cNvSpPr>
          <p:nvPr>
            <p:ph type="title"/>
          </p:nvPr>
        </p:nvSpPr>
        <p:spPr/>
        <p:txBody>
          <a:bodyPr/>
          <a:lstStyle/>
          <a:p>
            <a:pPr eaLnBrk="1" hangingPunct="1">
              <a:defRPr/>
            </a:pPr>
            <a:r>
              <a:rPr lang="zh-CN" altLang="en-US" dirty="0" smtClean="0"/>
              <a:t>第三章项目启动</a:t>
            </a:r>
          </a:p>
        </p:txBody>
      </p:sp>
      <p:grpSp>
        <p:nvGrpSpPr>
          <p:cNvPr id="5" name="组合 4"/>
          <p:cNvGrpSpPr/>
          <p:nvPr/>
        </p:nvGrpSpPr>
        <p:grpSpPr>
          <a:xfrm>
            <a:off x="1643855" y="1793481"/>
            <a:ext cx="6662738" cy="3757612"/>
            <a:chOff x="1692275" y="1557338"/>
            <a:chExt cx="6662738" cy="3757612"/>
          </a:xfrm>
        </p:grpSpPr>
        <p:grpSp>
          <p:nvGrpSpPr>
            <p:cNvPr id="81" name="组合 45"/>
            <p:cNvGrpSpPr>
              <a:grpSpLocks/>
            </p:cNvGrpSpPr>
            <p:nvPr/>
          </p:nvGrpSpPr>
          <p:grpSpPr bwMode="auto">
            <a:xfrm>
              <a:off x="1692275" y="1557338"/>
              <a:ext cx="6662738" cy="3757612"/>
              <a:chOff x="1714480" y="1557338"/>
              <a:chExt cx="6662772" cy="3757612"/>
            </a:xfrm>
          </p:grpSpPr>
          <p:sp>
            <p:nvSpPr>
              <p:cNvPr id="82" name="Text Box 86"/>
              <p:cNvSpPr txBox="1">
                <a:spLocks noChangeArrowheads="1"/>
              </p:cNvSpPr>
              <p:nvPr/>
            </p:nvSpPr>
            <p:spPr bwMode="gray">
              <a:xfrm>
                <a:off x="2643172" y="4857750"/>
                <a:ext cx="5734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p>
            </p:txBody>
          </p:sp>
          <p:grpSp>
            <p:nvGrpSpPr>
              <p:cNvPr id="83" name="组合 44"/>
              <p:cNvGrpSpPr>
                <a:grpSpLocks/>
              </p:cNvGrpSpPr>
              <p:nvPr/>
            </p:nvGrpSpPr>
            <p:grpSpPr bwMode="auto">
              <a:xfrm>
                <a:off x="1714480" y="1557338"/>
                <a:ext cx="6614352" cy="2928937"/>
                <a:chOff x="2051050" y="1557338"/>
                <a:chExt cx="5692910" cy="2928937"/>
              </a:xfrm>
            </p:grpSpPr>
            <p:sp>
              <p:nvSpPr>
                <p:cNvPr id="84" name="AutoShape 32"/>
                <p:cNvSpPr>
                  <a:spLocks noChangeArrowheads="1"/>
                </p:cNvSpPr>
                <p:nvPr/>
              </p:nvSpPr>
              <p:spPr bwMode="gray">
                <a:xfrm>
                  <a:off x="2368550" y="1603375"/>
                  <a:ext cx="4795838" cy="530225"/>
                </a:xfrm>
                <a:prstGeom prst="roundRect">
                  <a:avLst>
                    <a:gd name="adj" fmla="val 50000"/>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5" name="Group 33"/>
                <p:cNvGrpSpPr>
                  <a:grpSpLocks/>
                </p:cNvGrpSpPr>
                <p:nvPr/>
              </p:nvGrpSpPr>
              <p:grpSpPr bwMode="auto">
                <a:xfrm>
                  <a:off x="2051050" y="1557338"/>
                  <a:ext cx="803275" cy="617537"/>
                  <a:chOff x="720" y="960"/>
                  <a:chExt cx="987" cy="795"/>
                </a:xfrm>
              </p:grpSpPr>
              <p:sp>
                <p:nvSpPr>
                  <p:cNvPr id="115"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6"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17"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86" name="Text Box 37"/>
                <p:cNvSpPr txBox="1">
                  <a:spLocks noChangeArrowheads="1"/>
                </p:cNvSpPr>
                <p:nvPr/>
              </p:nvSpPr>
              <p:spPr bwMode="gray">
                <a:xfrm>
                  <a:off x="2841489" y="1598612"/>
                  <a:ext cx="4902471"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需求分析</a:t>
                  </a:r>
                  <a:endParaRPr lang="en-US" altLang="zh-CN" sz="2400" dirty="0"/>
                </a:p>
              </p:txBody>
            </p:sp>
            <p:sp>
              <p:nvSpPr>
                <p:cNvPr id="87" name="Text Box 38"/>
                <p:cNvSpPr txBox="1">
                  <a:spLocks noChangeArrowheads="1"/>
                </p:cNvSpPr>
                <p:nvPr/>
              </p:nvSpPr>
              <p:spPr bwMode="gray">
                <a:xfrm>
                  <a:off x="2161725" y="16033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3.1</a:t>
                  </a:r>
                  <a:endParaRPr lang="en-US" altLang="zh-CN" sz="3200" dirty="0">
                    <a:solidFill>
                      <a:schemeClr val="bg1"/>
                    </a:solidFill>
                  </a:endParaRPr>
                </a:p>
              </p:txBody>
            </p:sp>
            <p:sp>
              <p:nvSpPr>
                <p:cNvPr id="88" name="AutoShape 40"/>
                <p:cNvSpPr>
                  <a:spLocks noChangeArrowheads="1"/>
                </p:cNvSpPr>
                <p:nvPr/>
              </p:nvSpPr>
              <p:spPr bwMode="gray">
                <a:xfrm>
                  <a:off x="2368550" y="2322513"/>
                  <a:ext cx="4795838" cy="601662"/>
                </a:xfrm>
                <a:prstGeom prst="roundRect">
                  <a:avLst>
                    <a:gd name="adj" fmla="val 50000"/>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9" name="Group 41"/>
                <p:cNvGrpSpPr>
                  <a:grpSpLocks/>
                </p:cNvGrpSpPr>
                <p:nvPr/>
              </p:nvGrpSpPr>
              <p:grpSpPr bwMode="auto">
                <a:xfrm>
                  <a:off x="2051050" y="2276475"/>
                  <a:ext cx="803275" cy="617538"/>
                  <a:chOff x="720" y="960"/>
                  <a:chExt cx="987" cy="795"/>
                </a:xfrm>
              </p:grpSpPr>
              <p:sp>
                <p:nvSpPr>
                  <p:cNvPr id="112"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3"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4"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0" name="Text Box 45"/>
                <p:cNvSpPr txBox="1">
                  <a:spLocks noChangeArrowheads="1"/>
                </p:cNvSpPr>
                <p:nvPr/>
              </p:nvSpPr>
              <p:spPr bwMode="gray">
                <a:xfrm>
                  <a:off x="2838069" y="2401888"/>
                  <a:ext cx="4234324"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项目的选择</a:t>
                  </a:r>
                  <a:endParaRPr lang="en-US" altLang="zh-CN" sz="2400" dirty="0"/>
                </a:p>
              </p:txBody>
            </p:sp>
            <p:sp>
              <p:nvSpPr>
                <p:cNvPr id="91" name="Text Box 46"/>
                <p:cNvSpPr txBox="1">
                  <a:spLocks noChangeArrowheads="1"/>
                </p:cNvSpPr>
                <p:nvPr/>
              </p:nvSpPr>
              <p:spPr bwMode="gray">
                <a:xfrm>
                  <a:off x="2161725" y="2322513"/>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3.2</a:t>
                  </a:r>
                  <a:endParaRPr lang="en-US" altLang="zh-CN" sz="3200" dirty="0">
                    <a:solidFill>
                      <a:schemeClr val="bg1"/>
                    </a:solidFill>
                  </a:endParaRPr>
                </a:p>
              </p:txBody>
            </p:sp>
            <p:sp>
              <p:nvSpPr>
                <p:cNvPr id="92" name="AutoShape 48"/>
                <p:cNvSpPr>
                  <a:spLocks noChangeArrowheads="1"/>
                </p:cNvSpPr>
                <p:nvPr/>
              </p:nvSpPr>
              <p:spPr bwMode="gray">
                <a:xfrm>
                  <a:off x="2339975" y="3141663"/>
                  <a:ext cx="4824413" cy="601662"/>
                </a:xfrm>
                <a:prstGeom prst="roundRect">
                  <a:avLst>
                    <a:gd name="adj" fmla="val 50000"/>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3" name="Group 49"/>
                <p:cNvGrpSpPr>
                  <a:grpSpLocks/>
                </p:cNvGrpSpPr>
                <p:nvPr/>
              </p:nvGrpSpPr>
              <p:grpSpPr bwMode="auto">
                <a:xfrm>
                  <a:off x="2051050" y="3068638"/>
                  <a:ext cx="803275" cy="617537"/>
                  <a:chOff x="720" y="960"/>
                  <a:chExt cx="987" cy="795"/>
                </a:xfrm>
              </p:grpSpPr>
              <p:sp>
                <p:nvSpPr>
                  <p:cNvPr id="109"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0"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1"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4" name="Text Box 53"/>
                <p:cNvSpPr txBox="1">
                  <a:spLocks noChangeArrowheads="1"/>
                </p:cNvSpPr>
                <p:nvPr/>
              </p:nvSpPr>
              <p:spPr bwMode="gray">
                <a:xfrm>
                  <a:off x="2838069" y="3194050"/>
                  <a:ext cx="44433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r>
                    <a:rPr lang="zh-CN" altLang="en-US" sz="2400" dirty="0"/>
                    <a:t>项目的启</a:t>
                  </a:r>
                  <a:r>
                    <a:rPr lang="zh-CN" altLang="en-US" sz="2400" dirty="0" smtClean="0"/>
                    <a:t>动</a:t>
                  </a:r>
                  <a:endParaRPr lang="zh-CN" altLang="en-US" sz="2400" dirty="0"/>
                </a:p>
                <a:p>
                  <a:r>
                    <a:rPr lang="zh-CN" altLang="en-US" sz="2400" dirty="0">
                      <a:solidFill>
                        <a:srgbClr val="000000"/>
                      </a:solidFill>
                    </a:rPr>
                    <a:t>	</a:t>
                  </a:r>
                </a:p>
              </p:txBody>
            </p:sp>
            <p:sp>
              <p:nvSpPr>
                <p:cNvPr id="95" name="Text Box 54"/>
                <p:cNvSpPr txBox="1">
                  <a:spLocks noChangeArrowheads="1"/>
                </p:cNvSpPr>
                <p:nvPr/>
              </p:nvSpPr>
              <p:spPr bwMode="gray">
                <a:xfrm>
                  <a:off x="2161725" y="31146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3.3</a:t>
                  </a:r>
                  <a:endParaRPr lang="en-US" altLang="zh-CN" sz="3200" dirty="0">
                    <a:solidFill>
                      <a:schemeClr val="bg1"/>
                    </a:solidFill>
                  </a:endParaRPr>
                </a:p>
              </p:txBody>
            </p:sp>
            <p:sp>
              <p:nvSpPr>
                <p:cNvPr id="96" name="AutoShape 56"/>
                <p:cNvSpPr>
                  <a:spLocks noChangeArrowheads="1"/>
                </p:cNvSpPr>
                <p:nvPr/>
              </p:nvSpPr>
              <p:spPr bwMode="gray">
                <a:xfrm>
                  <a:off x="2368550" y="3906838"/>
                  <a:ext cx="4795838" cy="555625"/>
                </a:xfrm>
                <a:prstGeom prst="roundRect">
                  <a:avLst>
                    <a:gd name="adj" fmla="val 50000"/>
                  </a:avLst>
                </a:prstGeom>
                <a:noFill/>
                <a:ln w="38100" algn="ctr">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7" name="Group 57"/>
                <p:cNvGrpSpPr>
                  <a:grpSpLocks/>
                </p:cNvGrpSpPr>
                <p:nvPr/>
              </p:nvGrpSpPr>
              <p:grpSpPr bwMode="auto">
                <a:xfrm>
                  <a:off x="2051050" y="3860800"/>
                  <a:ext cx="803275" cy="617538"/>
                  <a:chOff x="720" y="960"/>
                  <a:chExt cx="987" cy="795"/>
                </a:xfrm>
              </p:grpSpPr>
              <p:sp>
                <p:nvSpPr>
                  <p:cNvPr id="106" name="Oval 58"/>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07"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08"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8" name="Text Box 61"/>
                <p:cNvSpPr txBox="1">
                  <a:spLocks noChangeArrowheads="1"/>
                </p:cNvSpPr>
                <p:nvPr/>
              </p:nvSpPr>
              <p:spPr bwMode="gray">
                <a:xfrm>
                  <a:off x="2838069" y="3986213"/>
                  <a:ext cx="372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solidFill>
                      <a:srgbClr val="000000"/>
                    </a:solidFill>
                  </a:endParaRPr>
                </a:p>
              </p:txBody>
            </p:sp>
            <p:sp>
              <p:nvSpPr>
                <p:cNvPr id="99" name="Text Box 62"/>
                <p:cNvSpPr txBox="1">
                  <a:spLocks noChangeArrowheads="1"/>
                </p:cNvSpPr>
                <p:nvPr/>
              </p:nvSpPr>
              <p:spPr bwMode="gray">
                <a:xfrm>
                  <a:off x="2161725" y="3906838"/>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3.4</a:t>
                  </a:r>
                  <a:endParaRPr lang="en-US" altLang="zh-CN" sz="3200" dirty="0">
                    <a:solidFill>
                      <a:schemeClr val="bg1"/>
                    </a:solidFill>
                  </a:endParaRPr>
                </a:p>
              </p:txBody>
            </p:sp>
          </p:grpSp>
        </p:grpSp>
        <p:sp>
          <p:nvSpPr>
            <p:cNvPr id="44" name="Text Box 45"/>
            <p:cNvSpPr txBox="1">
              <a:spLocks noChangeArrowheads="1"/>
            </p:cNvSpPr>
            <p:nvPr/>
          </p:nvSpPr>
          <p:spPr bwMode="gray">
            <a:xfrm>
              <a:off x="2620962" y="3942618"/>
              <a:ext cx="4919657" cy="51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目启动的工具和方法</a:t>
              </a:r>
              <a:endParaRPr lang="en-US" altLang="zh-CN" sz="2400" dirty="0"/>
            </a:p>
          </p:txBody>
        </p:sp>
      </p:grpSp>
    </p:spTree>
    <p:extLst>
      <p:ext uri="{BB962C8B-B14F-4D97-AF65-F5344CB8AC3E}">
        <p14:creationId xmlns:p14="http://schemas.microsoft.com/office/powerpoint/2010/main" val="3481714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zh-CN" altLang="en-US" smtClean="0"/>
              <a:t>（</a:t>
            </a:r>
            <a:r>
              <a:rPr lang="en-US" altLang="zh-CN" smtClean="0"/>
              <a:t>1</a:t>
            </a:r>
            <a:r>
              <a:rPr lang="zh-CN" altLang="en-US" smtClean="0"/>
              <a:t>）项目可行性研究的过程</a:t>
            </a:r>
          </a:p>
        </p:txBody>
      </p:sp>
      <p:sp>
        <p:nvSpPr>
          <p:cNvPr id="21507" name="Rectangle 3"/>
          <p:cNvSpPr>
            <a:spLocks noGrp="1" noChangeArrowheads="1"/>
          </p:cNvSpPr>
          <p:nvPr>
            <p:ph type="body" idx="1"/>
          </p:nvPr>
        </p:nvSpPr>
        <p:spPr>
          <a:xfrm>
            <a:off x="1154315" y="1704186"/>
            <a:ext cx="7465721" cy="4351655"/>
          </a:xfrm>
        </p:spPr>
        <p:txBody>
          <a:bodyPr/>
          <a:lstStyle/>
          <a:p>
            <a:pPr marL="0" indent="0" eaLnBrk="1" latinLnBrk="0" hangingPunct="1">
              <a:lnSpc>
                <a:spcPct val="105000"/>
              </a:lnSpc>
              <a:spcBef>
                <a:spcPts val="0"/>
              </a:spcBef>
              <a:spcAft>
                <a:spcPts val="0"/>
              </a:spcAft>
              <a:buNone/>
            </a:pPr>
            <a:r>
              <a:rPr lang="en-US" altLang="zh-CN" sz="2400" dirty="0">
                <a:solidFill>
                  <a:schemeClr val="tx1"/>
                </a:solidFill>
                <a:latin typeface="楷体" panose="02010609060101010101" pitchFamily="49" charset="-122"/>
                <a:ea typeface="楷体" panose="02010609060101010101" pitchFamily="49" charset="-122"/>
              </a:rPr>
              <a:t>①</a:t>
            </a:r>
            <a:r>
              <a:rPr lang="zh-CN" altLang="en-US" sz="2400" dirty="0">
                <a:solidFill>
                  <a:schemeClr val="tx1"/>
                </a:solidFill>
                <a:latin typeface="楷体" panose="02010609060101010101" pitchFamily="49" charset="-122"/>
                <a:ea typeface="楷体" panose="02010609060101010101" pitchFamily="49" charset="-122"/>
              </a:rPr>
              <a:t>机会研究</a:t>
            </a:r>
          </a:p>
          <a:p>
            <a:pPr marL="0"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机会研究是可行性研究的初始阶段，它确定了项目发展机会的大小，机会研究比较粗略，对投资额的估算精确度可以在</a:t>
            </a:r>
            <a:r>
              <a:rPr lang="en-US" altLang="zh-CN" sz="2400" dirty="0">
                <a:solidFill>
                  <a:schemeClr val="tx1"/>
                </a:solidFill>
                <a:latin typeface="楷体" panose="02010609060101010101" pitchFamily="49" charset="-122"/>
                <a:ea typeface="楷体" panose="02010609060101010101" pitchFamily="49" charset="-122"/>
              </a:rPr>
              <a:t>±30%</a:t>
            </a:r>
            <a:r>
              <a:rPr lang="zh-CN" altLang="en-US" sz="2400" dirty="0">
                <a:solidFill>
                  <a:schemeClr val="tx1"/>
                </a:solidFill>
                <a:latin typeface="楷体" panose="02010609060101010101" pitchFamily="49" charset="-122"/>
                <a:ea typeface="楷体" panose="02010609060101010101" pitchFamily="49" charset="-122"/>
              </a:rPr>
              <a:t>的范围内。机会研究包括的内容有：</a:t>
            </a:r>
          </a:p>
          <a:p>
            <a:pPr marL="457200" lvl="1"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地区研究</a:t>
            </a:r>
            <a:r>
              <a:rPr lang="en-US" altLang="zh-CN" sz="2400" dirty="0">
                <a:solidFill>
                  <a:schemeClr val="tx1"/>
                </a:solidFill>
                <a:latin typeface="楷体" panose="02010609060101010101" pitchFamily="49" charset="-122"/>
                <a:ea typeface="楷体" panose="02010609060101010101" pitchFamily="49" charset="-122"/>
                <a:cs typeface="+mn-cs"/>
              </a:rPr>
              <a:t>——</a:t>
            </a:r>
            <a:r>
              <a:rPr lang="zh-CN" altLang="en-US" sz="2400" dirty="0">
                <a:solidFill>
                  <a:schemeClr val="tx1"/>
                </a:solidFill>
                <a:latin typeface="楷体" panose="02010609060101010101" pitchFamily="49" charset="-122"/>
                <a:ea typeface="楷体" panose="02010609060101010101" pitchFamily="49" charset="-122"/>
                <a:cs typeface="+mn-cs"/>
              </a:rPr>
              <a:t>通过分析项目的地理位置及其相关因素，例如该地区的人文习俗、地区经济结构、经济发展状况等，来选择投资或发展的方向；</a:t>
            </a:r>
          </a:p>
          <a:p>
            <a:pPr marL="457200" lvl="1"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行业研究</a:t>
            </a:r>
            <a:r>
              <a:rPr lang="en-US" altLang="zh-CN" sz="2400" dirty="0">
                <a:solidFill>
                  <a:schemeClr val="tx1"/>
                </a:solidFill>
                <a:latin typeface="楷体" panose="02010609060101010101" pitchFamily="49" charset="-122"/>
                <a:ea typeface="楷体" panose="02010609060101010101" pitchFamily="49" charset="-122"/>
                <a:cs typeface="+mn-cs"/>
              </a:rPr>
              <a:t>——</a:t>
            </a:r>
            <a:r>
              <a:rPr lang="zh-CN" altLang="en-US" sz="2400" dirty="0">
                <a:solidFill>
                  <a:schemeClr val="tx1"/>
                </a:solidFill>
                <a:latin typeface="楷体" panose="02010609060101010101" pitchFamily="49" charset="-122"/>
                <a:ea typeface="楷体" panose="02010609060101010101" pitchFamily="49" charset="-122"/>
                <a:cs typeface="+mn-cs"/>
              </a:rPr>
              <a:t>通过分析行业的特征，来进行项目发展方向的选择；</a:t>
            </a:r>
          </a:p>
          <a:p>
            <a:pPr marL="457200" lvl="1"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cs typeface="+mn-cs"/>
              </a:rPr>
              <a:t>资源研究</a:t>
            </a:r>
            <a:r>
              <a:rPr lang="en-US" altLang="zh-CN" sz="2400" dirty="0">
                <a:solidFill>
                  <a:schemeClr val="tx1"/>
                </a:solidFill>
                <a:latin typeface="楷体" panose="02010609060101010101" pitchFamily="49" charset="-122"/>
                <a:ea typeface="楷体" panose="02010609060101010101" pitchFamily="49" charset="-122"/>
                <a:cs typeface="+mn-cs"/>
              </a:rPr>
              <a:t>——</a:t>
            </a:r>
            <a:r>
              <a:rPr lang="zh-CN" altLang="en-US" sz="2400" dirty="0">
                <a:solidFill>
                  <a:schemeClr val="tx1"/>
                </a:solidFill>
                <a:latin typeface="楷体" panose="02010609060101010101" pitchFamily="49" charset="-122"/>
                <a:ea typeface="楷体" panose="02010609060101010101" pitchFamily="49" charset="-122"/>
                <a:cs typeface="+mn-cs"/>
              </a:rPr>
              <a:t>通过分析资源的分布状况以及投资者的资源占有情况，来选择项目。</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defRPr/>
            </a:pPr>
            <a:r>
              <a:rPr lang="zh-CN" altLang="en-US" smtClean="0"/>
              <a:t>（</a:t>
            </a:r>
            <a:r>
              <a:rPr lang="en-US" altLang="zh-CN" smtClean="0"/>
              <a:t>1</a:t>
            </a:r>
            <a:r>
              <a:rPr lang="zh-CN" altLang="en-US" smtClean="0"/>
              <a:t>）项目可行性研究的过程</a:t>
            </a:r>
          </a:p>
        </p:txBody>
      </p:sp>
      <p:sp>
        <p:nvSpPr>
          <p:cNvPr id="22531" name="Rectangle 3"/>
          <p:cNvSpPr>
            <a:spLocks noGrp="1" noChangeArrowheads="1"/>
          </p:cNvSpPr>
          <p:nvPr>
            <p:ph type="body" idx="1"/>
          </p:nvPr>
        </p:nvSpPr>
        <p:spPr>
          <a:xfrm>
            <a:off x="305594" y="1599459"/>
            <a:ext cx="8382715" cy="4468916"/>
          </a:xfrm>
        </p:spPr>
        <p:txBody>
          <a:bodyPr/>
          <a:lstStyle/>
          <a:p>
            <a:pPr marL="0" indent="0" eaLnBrk="1" hangingPunct="1">
              <a:lnSpc>
                <a:spcPct val="105000"/>
              </a:lnSpc>
              <a:spcBef>
                <a:spcPts val="0"/>
              </a:spcBef>
              <a:spcAft>
                <a:spcPts val="0"/>
              </a:spcAft>
              <a:buNone/>
            </a:pPr>
            <a:r>
              <a:rPr lang="en-US" altLang="zh-CN" sz="2400" dirty="0">
                <a:solidFill>
                  <a:schemeClr val="tx1"/>
                </a:solidFill>
                <a:latin typeface="楷体" panose="02010609060101010101" pitchFamily="49" charset="-122"/>
                <a:ea typeface="楷体" panose="02010609060101010101" pitchFamily="49" charset="-122"/>
              </a:rPr>
              <a:t>②</a:t>
            </a:r>
            <a:r>
              <a:rPr lang="zh-CN" altLang="en-US" sz="2400" dirty="0">
                <a:solidFill>
                  <a:schemeClr val="tx1"/>
                </a:solidFill>
                <a:latin typeface="楷体" panose="02010609060101010101" pitchFamily="49" charset="-122"/>
                <a:ea typeface="楷体" panose="02010609060101010101" pitchFamily="49" charset="-122"/>
              </a:rPr>
              <a:t>初步可行性研究</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初步可行性研究也称为项目的预可行性研究，是判断机会研究所提出的项目发展方向是否可行的过程。初步可行性研究对投资额估算的误差在</a:t>
            </a:r>
            <a:r>
              <a:rPr lang="en-US" altLang="zh-CN" sz="2400" dirty="0">
                <a:solidFill>
                  <a:schemeClr val="tx1"/>
                </a:solidFill>
                <a:latin typeface="楷体" panose="02010609060101010101" pitchFamily="49" charset="-122"/>
                <a:ea typeface="楷体" panose="02010609060101010101" pitchFamily="49" charset="-122"/>
              </a:rPr>
              <a:t>±20</a:t>
            </a:r>
            <a:r>
              <a:rPr lang="zh-CN" altLang="en-US" sz="2400" dirty="0">
                <a:solidFill>
                  <a:schemeClr val="tx1"/>
                </a:solidFill>
                <a:latin typeface="楷体" panose="02010609060101010101" pitchFamily="49" charset="-122"/>
                <a:ea typeface="楷体" panose="02010609060101010101" pitchFamily="49" charset="-122"/>
              </a:rPr>
              <a:t>％范围内。初步可行性研究的内容包括：</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机会研究得出的结论是否可信；</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对项目的投入和产出作出初步的估算，判断项目在经济上是否合理；</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判断项目能否及时、足额地筹措到所需资金；</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项目所需要的生产设备和原材料是否能够充足地供应；</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项目的进度安排是否得当，项目能否在规定时间内完成。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0" y="521057"/>
            <a:ext cx="9145588" cy="772755"/>
          </a:xfrm>
        </p:spPr>
        <p:txBody>
          <a:bodyPr/>
          <a:lstStyle/>
          <a:p>
            <a:pPr eaLnBrk="1" hangingPunct="1">
              <a:defRPr/>
            </a:pPr>
            <a:r>
              <a:rPr lang="zh-CN" altLang="en-US" smtClean="0"/>
              <a:t>（</a:t>
            </a:r>
            <a:r>
              <a:rPr lang="en-US" altLang="zh-CN" smtClean="0"/>
              <a:t>1</a:t>
            </a:r>
            <a:r>
              <a:rPr lang="zh-CN" altLang="en-US" smtClean="0"/>
              <a:t>）项目可行性研究的过程</a:t>
            </a:r>
          </a:p>
        </p:txBody>
      </p:sp>
      <p:sp>
        <p:nvSpPr>
          <p:cNvPr id="23555" name="Rectangle 3"/>
          <p:cNvSpPr>
            <a:spLocks noGrp="1" noChangeArrowheads="1"/>
          </p:cNvSpPr>
          <p:nvPr>
            <p:ph type="body" idx="1"/>
          </p:nvPr>
        </p:nvSpPr>
        <p:spPr>
          <a:xfrm>
            <a:off x="457994" y="1446212"/>
            <a:ext cx="8231029" cy="5027851"/>
          </a:xfrm>
        </p:spPr>
        <p:txBody>
          <a:bodyPr/>
          <a:lstStyle/>
          <a:p>
            <a:pPr marL="0" indent="0" eaLnBrk="1" hangingPunct="1">
              <a:lnSpc>
                <a:spcPct val="105000"/>
              </a:lnSpc>
              <a:spcBef>
                <a:spcPts val="0"/>
              </a:spcBef>
              <a:spcAft>
                <a:spcPts val="0"/>
              </a:spcAft>
              <a:buNone/>
            </a:pPr>
            <a:r>
              <a:rPr lang="en-US" altLang="zh-CN" sz="2200" dirty="0">
                <a:solidFill>
                  <a:schemeClr val="tx1"/>
                </a:solidFill>
                <a:latin typeface="楷体" panose="02010609060101010101" pitchFamily="49" charset="-122"/>
                <a:ea typeface="楷体" panose="02010609060101010101" pitchFamily="49" charset="-122"/>
              </a:rPr>
              <a:t>③</a:t>
            </a:r>
            <a:r>
              <a:rPr lang="zh-CN" altLang="en-US" sz="2200" dirty="0">
                <a:solidFill>
                  <a:schemeClr val="tx1"/>
                </a:solidFill>
                <a:latin typeface="楷体" panose="02010609060101010101" pitchFamily="49" charset="-122"/>
                <a:ea typeface="楷体" panose="02010609060101010101" pitchFamily="49" charset="-122"/>
              </a:rPr>
              <a:t>详细可行性研究</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详细可行性研究也称为最终可行性研究，是项目可行性研究中最重要的工作。它根据项目机会研究和初步可行性研究的结果，对项目的技术和经济进行详细、深入的研究，确定各方案是否可行，并选择出一个最佳方案。详细可行性研究对投资额估算的误差在</a:t>
            </a:r>
            <a:r>
              <a:rPr lang="en-US" altLang="zh-CN" sz="2200" dirty="0">
                <a:solidFill>
                  <a:schemeClr val="tx1"/>
                </a:solidFill>
                <a:latin typeface="楷体" panose="02010609060101010101" pitchFamily="49" charset="-122"/>
                <a:ea typeface="楷体" panose="02010609060101010101" pitchFamily="49" charset="-122"/>
              </a:rPr>
              <a:t>±10</a:t>
            </a:r>
            <a:r>
              <a:rPr lang="zh-CN" altLang="en-US" sz="2200" dirty="0">
                <a:solidFill>
                  <a:schemeClr val="tx1"/>
                </a:solidFill>
                <a:latin typeface="楷体" panose="02010609060101010101" pitchFamily="49" charset="-122"/>
                <a:ea typeface="楷体" panose="02010609060101010101" pitchFamily="49" charset="-122"/>
              </a:rPr>
              <a:t>％范围内。</a:t>
            </a:r>
          </a:p>
          <a:p>
            <a:pPr marL="0" indent="0" eaLnBrk="1" hangingPunct="1">
              <a:lnSpc>
                <a:spcPct val="105000"/>
              </a:lnSpc>
              <a:spcBef>
                <a:spcPts val="0"/>
              </a:spcBef>
              <a:spcAft>
                <a:spcPts val="0"/>
              </a:spcAft>
              <a:buNone/>
            </a:pPr>
            <a:r>
              <a:rPr lang="zh-CN" altLang="en-US" sz="2200" dirty="0" smtClean="0">
                <a:solidFill>
                  <a:schemeClr val="tx1"/>
                </a:solidFill>
                <a:latin typeface="楷体" panose="02010609060101010101" pitchFamily="49" charset="-122"/>
                <a:ea typeface="楷体" panose="02010609060101010101" pitchFamily="49" charset="-122"/>
              </a:rPr>
              <a:t>   具</a:t>
            </a:r>
            <a:r>
              <a:rPr lang="zh-CN" altLang="en-US" sz="2200" dirty="0">
                <a:solidFill>
                  <a:schemeClr val="tx1"/>
                </a:solidFill>
                <a:latin typeface="楷体" panose="02010609060101010101" pitchFamily="49" charset="-122"/>
                <a:ea typeface="楷体" panose="02010609060101010101" pitchFamily="49" charset="-122"/>
              </a:rPr>
              <a:t>体包括以下内容：</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市场研究和需求分析；</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项目在技术上是否可行；</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项目在经济上是否具有竞争力；</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项目需要多少投资；</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项目的实施风险分析；</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项目的社会效应；</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项目需求的资源状况分析。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）项目可行性研究报告</a:t>
            </a:r>
          </a:p>
        </p:txBody>
      </p:sp>
      <p:sp>
        <p:nvSpPr>
          <p:cNvPr id="24579" name="Rectangle 3"/>
          <p:cNvSpPr>
            <a:spLocks noGrp="1" noChangeArrowheads="1"/>
          </p:cNvSpPr>
          <p:nvPr>
            <p:ph type="body" idx="1"/>
          </p:nvPr>
        </p:nvSpPr>
        <p:spPr>
          <a:xfrm>
            <a:off x="1154315" y="1704186"/>
            <a:ext cx="7465721" cy="2761910"/>
          </a:xfrm>
        </p:spPr>
        <p:txBody>
          <a:bodyPr/>
          <a:lstStyle/>
          <a:p>
            <a:pPr eaLnBrk="1" hangingPunct="1">
              <a:lnSpc>
                <a:spcPct val="105000"/>
              </a:lnSpc>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可行性研究报告是可行性研究的结果，也称为项目评价报告，是对项目是否可行作出评定的文件。</a:t>
            </a:r>
            <a:r>
              <a:rPr lang="zh-CN" altLang="en-US" sz="2400" dirty="0">
                <a:solidFill>
                  <a:srgbClr val="FF0000"/>
                </a:solidFill>
                <a:latin typeface="楷体" panose="02010609060101010101" pitchFamily="49" charset="-122"/>
                <a:ea typeface="楷体" panose="02010609060101010101" pitchFamily="49" charset="-122"/>
              </a:rPr>
              <a:t>必须站在客观公正的立场进行调查研究，</a:t>
            </a:r>
            <a:r>
              <a:rPr lang="zh-CN" altLang="en-US" sz="2400" dirty="0">
                <a:solidFill>
                  <a:schemeClr val="tx1"/>
                </a:solidFill>
                <a:latin typeface="楷体" panose="02010609060101010101" pitchFamily="49" charset="-122"/>
                <a:ea typeface="楷体" panose="02010609060101010101" pitchFamily="49" charset="-122"/>
              </a:rPr>
              <a:t>其内容深度一定要达到国家规定的标准。可行性研究报告既是为向上级有关部门提供的报告，又是为客户和管理人员服务的，同时也是写给项目团队成员的，因此可行性报告应</a:t>
            </a:r>
            <a:r>
              <a:rPr lang="zh-CN" altLang="en-US" sz="2400" dirty="0">
                <a:solidFill>
                  <a:srgbClr val="FF0000"/>
                </a:solidFill>
                <a:latin typeface="楷体" panose="02010609060101010101" pitchFamily="49" charset="-122"/>
                <a:ea typeface="楷体" panose="02010609060101010101" pitchFamily="49" charset="-122"/>
              </a:rPr>
              <a:t>尽量通俗易懂，并足够详细。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81794" y="1704186"/>
            <a:ext cx="8458200" cy="4777846"/>
          </a:xfrm>
        </p:spPr>
        <p:txBody>
          <a:bodyPr/>
          <a:lstStyle/>
          <a:p>
            <a:pPr eaLnBrk="1" hangingPunct="1">
              <a:lnSpc>
                <a:spcPct val="105000"/>
              </a:lnSpc>
              <a:spcBef>
                <a:spcPts val="0"/>
              </a:spcBef>
              <a:spcAft>
                <a:spcPts val="600"/>
              </a:spcAft>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 一</a:t>
            </a:r>
            <a:r>
              <a:rPr lang="zh-CN" altLang="en-US" sz="2400" dirty="0">
                <a:solidFill>
                  <a:schemeClr val="tx1"/>
                </a:solidFill>
                <a:latin typeface="楷体" panose="02010609060101010101" pitchFamily="49" charset="-122"/>
                <a:ea typeface="楷体" panose="02010609060101010101" pitchFamily="49" charset="-122"/>
              </a:rPr>
              <a:t>份完整、典型的可行性研究报告包括如下</a:t>
            </a:r>
            <a:r>
              <a:rPr lang="en-US" altLang="zh-CN" sz="2400" dirty="0">
                <a:solidFill>
                  <a:schemeClr val="tx1"/>
                </a:solidFill>
                <a:latin typeface="楷体" panose="02010609060101010101" pitchFamily="49" charset="-122"/>
                <a:ea typeface="楷体" panose="02010609060101010101" pitchFamily="49" charset="-122"/>
              </a:rPr>
              <a:t>11</a:t>
            </a:r>
            <a:r>
              <a:rPr lang="zh-CN" altLang="en-US" sz="2400" dirty="0">
                <a:solidFill>
                  <a:schemeClr val="tx1"/>
                </a:solidFill>
                <a:latin typeface="楷体" panose="02010609060101010101" pitchFamily="49" charset="-122"/>
                <a:ea typeface="楷体" panose="02010609060101010101" pitchFamily="49" charset="-122"/>
              </a:rPr>
              <a:t>项具体内容：</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总论：项目背景、可行性研究结论，主要技术经济指标，存在的问题及建议；</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项目背景和发展状况：项目提出的背景，项目发展概况，投资的必要性；</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市场分析与建设规模：市场调查，市场预测，市场推销战略，产品方案和建设规模，产品销售收入预测；</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建设条件与地址选择：资源和原材料，建议地区的选择，地址选择；</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技术方案：项目组成，生产技术方案，总平面布置和运输，土建工程，其他工程；</a:t>
            </a: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）项目可行性研究报告</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81794" y="1395788"/>
            <a:ext cx="8077200" cy="5476499"/>
          </a:xfrm>
        </p:spPr>
        <p:txBody>
          <a:bodyPr/>
          <a:lstStyle/>
          <a:p>
            <a:pPr marL="323850" lvl="1" indent="-323850" eaLnBrk="1" hangingPunct="1">
              <a:lnSpc>
                <a:spcPct val="105000"/>
              </a:lnSpc>
              <a:spcBef>
                <a:spcPts val="0"/>
              </a:spcBef>
              <a:spcAft>
                <a:spcPts val="0"/>
              </a:spcAft>
            </a:pPr>
            <a:r>
              <a:rPr lang="zh-CN" altLang="en-US" sz="2400" dirty="0">
                <a:solidFill>
                  <a:srgbClr val="FF0000"/>
                </a:solidFill>
                <a:latin typeface="楷体" panose="02010609060101010101" pitchFamily="49" charset="-122"/>
                <a:ea typeface="楷体" panose="02010609060101010101" pitchFamily="49" charset="-122"/>
                <a:cs typeface="+mn-cs"/>
              </a:rPr>
              <a:t>环境保护与劳动安全</a:t>
            </a:r>
            <a:r>
              <a:rPr lang="zh-CN" altLang="en-US" sz="2400" dirty="0">
                <a:solidFill>
                  <a:schemeClr val="tx1"/>
                </a:solidFill>
                <a:latin typeface="楷体" panose="02010609060101010101" pitchFamily="49" charset="-122"/>
                <a:ea typeface="楷体" panose="02010609060101010101" pitchFamily="49" charset="-122"/>
                <a:cs typeface="+mn-cs"/>
              </a:rPr>
              <a:t>：建设地区的环境状况，项目主要污染源和污染物，项目拟采用的环境保护标准，治理环境方案，环境监测制度的建议，环境保护投资估算，环境影响评估结论，劳动保护和安全卫生；</a:t>
            </a:r>
          </a:p>
          <a:p>
            <a:pPr marL="323850" lvl="1" indent="-323850"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企业组织和劳动定员：企业组织，劳动定员和人员培训；</a:t>
            </a:r>
          </a:p>
          <a:p>
            <a:pPr marL="323850" lvl="1" indent="-323850"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项目实施进度安排：项目实施的各阶段，项目实施进度表，项目实施费用</a:t>
            </a:r>
            <a:r>
              <a:rPr lang="zh-CN" altLang="en-US" sz="2400" dirty="0" smtClean="0">
                <a:solidFill>
                  <a:schemeClr val="tx1"/>
                </a:solidFill>
                <a:latin typeface="楷体" panose="02010609060101010101" pitchFamily="49" charset="-122"/>
                <a:ea typeface="楷体" panose="02010609060101010101" pitchFamily="49" charset="-122"/>
                <a:cs typeface="+mn-cs"/>
              </a:rPr>
              <a:t>；</a:t>
            </a:r>
            <a:endParaRPr lang="en-US" altLang="zh-CN" sz="2400" dirty="0">
              <a:solidFill>
                <a:schemeClr val="tx1"/>
              </a:solidFill>
              <a:latin typeface="楷体" panose="02010609060101010101" pitchFamily="49" charset="-122"/>
              <a:ea typeface="楷体" panose="02010609060101010101" pitchFamily="49" charset="-122"/>
              <a:cs typeface="+mn-cs"/>
            </a:endParaRPr>
          </a:p>
          <a:p>
            <a:pPr marL="323850" lvl="1" indent="-323850" eaLnBrk="1" hangingPunct="1">
              <a:lnSpc>
                <a:spcPct val="105000"/>
              </a:lnSpc>
              <a:spcBef>
                <a:spcPts val="0"/>
              </a:spcBef>
              <a:spcAft>
                <a:spcPts val="0"/>
              </a:spcAft>
            </a:pPr>
            <a:r>
              <a:rPr lang="zh-CN" altLang="en-US" sz="2400" dirty="0" smtClean="0">
                <a:solidFill>
                  <a:schemeClr val="tx1"/>
                </a:solidFill>
                <a:latin typeface="楷体" panose="02010609060101010101" pitchFamily="49" charset="-122"/>
                <a:ea typeface="楷体" panose="02010609060101010101" pitchFamily="49" charset="-122"/>
              </a:rPr>
              <a:t>投</a:t>
            </a:r>
            <a:r>
              <a:rPr lang="zh-CN" altLang="en-US" sz="2400" dirty="0">
                <a:solidFill>
                  <a:schemeClr val="tx1"/>
                </a:solidFill>
                <a:latin typeface="楷体" panose="02010609060101010101" pitchFamily="49" charset="-122"/>
                <a:ea typeface="楷体" panose="02010609060101010101" pitchFamily="49" charset="-122"/>
              </a:rPr>
              <a:t>资估算与资金措施：项目总投资估算，资金筹措，投资使用计划</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marL="323850" lvl="1" indent="-323850" eaLnBrk="1" hangingPunct="1">
              <a:lnSpc>
                <a:spcPct val="105000"/>
              </a:lnSpc>
              <a:spcBef>
                <a:spcPts val="0"/>
              </a:spcBef>
              <a:spcAft>
                <a:spcPts val="0"/>
              </a:spcAft>
            </a:pPr>
            <a:r>
              <a:rPr lang="zh-CN" altLang="en-US" sz="2400" dirty="0" smtClean="0">
                <a:solidFill>
                  <a:schemeClr val="tx1"/>
                </a:solidFill>
                <a:latin typeface="楷体" panose="02010609060101010101" pitchFamily="49" charset="-122"/>
                <a:ea typeface="楷体" panose="02010609060101010101" pitchFamily="49" charset="-122"/>
              </a:rPr>
              <a:t>财</a:t>
            </a:r>
            <a:r>
              <a:rPr lang="zh-CN" altLang="en-US" sz="2400" dirty="0">
                <a:solidFill>
                  <a:schemeClr val="tx1"/>
                </a:solidFill>
                <a:latin typeface="楷体" panose="02010609060101010101" pitchFamily="49" charset="-122"/>
                <a:ea typeface="楷体" panose="02010609060101010101" pitchFamily="49" charset="-122"/>
              </a:rPr>
              <a:t>务效益、经济效益和社会效益评价：生产成本和销售收入的估算，财务评价，国民经济评价，风险分析，社会效益和社会影响分析</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marL="323850" lvl="1" indent="-323850" eaLnBrk="1" hangingPunct="1">
              <a:lnSpc>
                <a:spcPct val="105000"/>
              </a:lnSpc>
              <a:spcBef>
                <a:spcPts val="0"/>
              </a:spcBef>
              <a:spcAft>
                <a:spcPts val="0"/>
              </a:spcAft>
            </a:pPr>
            <a:r>
              <a:rPr lang="zh-CN" altLang="en-US" sz="2400" dirty="0" smtClean="0">
                <a:solidFill>
                  <a:schemeClr val="tx1"/>
                </a:solidFill>
                <a:latin typeface="楷体" panose="02010609060101010101" pitchFamily="49" charset="-122"/>
                <a:ea typeface="楷体" panose="02010609060101010101" pitchFamily="49" charset="-122"/>
              </a:rPr>
              <a:t>可</a:t>
            </a:r>
            <a:r>
              <a:rPr lang="zh-CN" altLang="en-US" sz="2400" dirty="0">
                <a:solidFill>
                  <a:schemeClr val="tx1"/>
                </a:solidFill>
                <a:latin typeface="楷体" panose="02010609060101010101" pitchFamily="49" charset="-122"/>
                <a:ea typeface="楷体" panose="02010609060101010101" pitchFamily="49" charset="-122"/>
              </a:rPr>
              <a:t>行性研究结论与建议：结论与建议，附件，附图。</a:t>
            </a:r>
          </a:p>
          <a:p>
            <a:pPr marL="323850" lvl="1" indent="-323850" eaLnBrk="1" hangingPunct="1">
              <a:lnSpc>
                <a:spcPct val="105000"/>
              </a:lnSpc>
              <a:spcBef>
                <a:spcPts val="0"/>
              </a:spcBef>
              <a:spcAft>
                <a:spcPts val="0"/>
              </a:spcAft>
            </a:pPr>
            <a:endParaRPr lang="zh-CN" altLang="en-US" sz="2400" dirty="0">
              <a:solidFill>
                <a:schemeClr val="tx1"/>
              </a:solidFill>
              <a:latin typeface="楷体" panose="02010609060101010101" pitchFamily="49" charset="-122"/>
              <a:ea typeface="楷体" panose="02010609060101010101" pitchFamily="49" charset="-122"/>
              <a:cs typeface="+mn-cs"/>
            </a:endParaRPr>
          </a:p>
        </p:txBody>
      </p:sp>
      <p:sp>
        <p:nvSpPr>
          <p:cNvPr id="4" name="Rectangle 2"/>
          <p:cNvSpPr>
            <a:spLocks noGrp="1" noChangeArrowheads="1"/>
          </p:cNvSpPr>
          <p:nvPr>
            <p:ph type="title"/>
          </p:nvPr>
        </p:nvSpPr>
        <p:spPr/>
        <p:txBody>
          <a:bodyPr/>
          <a:lstStyle/>
          <a:p>
            <a:pPr eaLnBrk="1" hangingPunct="1">
              <a:defRPr/>
            </a:pPr>
            <a:r>
              <a:rPr lang="zh-CN" altLang="en-US" dirty="0" smtClean="0"/>
              <a:t>（</a:t>
            </a:r>
            <a:r>
              <a:rPr lang="en-US" altLang="zh-CN" dirty="0" smtClean="0"/>
              <a:t>2</a:t>
            </a:r>
            <a:r>
              <a:rPr lang="zh-CN" altLang="en-US" dirty="0" smtClean="0"/>
              <a:t>）项目可行性研究报告</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1154315" y="1704186"/>
            <a:ext cx="7465721" cy="3925305"/>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可行性研究的结论有以下五种情况：</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项目可以立即进行；</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项目需要增加资源才能进行；</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需要等待某些条件成熟之后项目才能进行；</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某些目标需要修改后项目才能进行；</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项目不能或没有必要进行。</a:t>
            </a: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在某种意义上来说，判断不可行比判断可行的收获要大，因为这样可以避免巨大的浪费。如果把大量的人力、物力和财力投入到一个不可行的项目上，其损失是难以估计的。</a:t>
            </a:r>
          </a:p>
        </p:txBody>
      </p:sp>
      <p:sp>
        <p:nvSpPr>
          <p:cNvPr id="4" name="Rectangle 2"/>
          <p:cNvSpPr>
            <a:spLocks noGrp="1" noChangeArrowheads="1"/>
          </p:cNvSpPr>
          <p:nvPr>
            <p:ph type="title"/>
          </p:nvPr>
        </p:nvSpPr>
        <p:spPr>
          <a:xfrm>
            <a:off x="0" y="521057"/>
            <a:ext cx="9145588" cy="772755"/>
          </a:xfrm>
        </p:spPr>
        <p:txBody>
          <a:bodyPr/>
          <a:lstStyle/>
          <a:p>
            <a:pPr eaLnBrk="1" hangingPunct="1">
              <a:defRPr/>
            </a:pPr>
            <a:r>
              <a:rPr lang="zh-CN" altLang="en-US" dirty="0" smtClean="0"/>
              <a:t>（</a:t>
            </a:r>
            <a:r>
              <a:rPr lang="en-US" altLang="zh-CN" dirty="0" smtClean="0"/>
              <a:t>2</a:t>
            </a:r>
            <a:r>
              <a:rPr lang="zh-CN" altLang="en-US" dirty="0" smtClean="0"/>
              <a:t>）项目可行性研究报告</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altLang="zh-CN" b="1" smtClean="0"/>
              <a:t>3.3 </a:t>
            </a:r>
            <a:r>
              <a:rPr lang="zh-CN" altLang="en-US" b="1" smtClean="0"/>
              <a:t>项目的启动</a:t>
            </a:r>
          </a:p>
        </p:txBody>
      </p:sp>
      <p:sp>
        <p:nvSpPr>
          <p:cNvPr id="29699" name="Rectangle 3"/>
          <p:cNvSpPr>
            <a:spLocks noGrp="1" noChangeArrowheads="1"/>
          </p:cNvSpPr>
          <p:nvPr>
            <p:ph type="body" idx="1"/>
          </p:nvPr>
        </p:nvSpPr>
        <p:spPr>
          <a:xfrm>
            <a:off x="1154315" y="1704186"/>
            <a:ext cx="7465721" cy="1678793"/>
          </a:xfrm>
        </p:spPr>
        <p:txBody>
          <a:bodyPr/>
          <a:lstStyle/>
          <a:p>
            <a:pPr eaLnBrk="1" hangingPunct="1">
              <a:lnSpc>
                <a:spcPct val="105000"/>
              </a:lnSpc>
              <a:buClr>
                <a:schemeClr val="tx1"/>
              </a:buClr>
              <a:buFont typeface="Wingdings" panose="05000000000000000000" pitchFamily="2" charset="2"/>
              <a:buChar char="n"/>
            </a:pPr>
            <a:r>
              <a:rPr lang="zh-CN" altLang="en-US" sz="2400" dirty="0">
                <a:solidFill>
                  <a:schemeClr val="tx1"/>
                </a:solidFill>
                <a:latin typeface="楷体" panose="02010609060101010101" pitchFamily="49" charset="-122"/>
                <a:ea typeface="楷体" panose="02010609060101010101" pitchFamily="49" charset="-122"/>
              </a:rPr>
              <a:t>在项目通过了可行性研究之后，客户的需求即由一个概念变成了一个具体的、可行的项目方案，此刻就可以正式启动项目了。 </a:t>
            </a:r>
          </a:p>
          <a:p>
            <a:pPr eaLnBrk="1" hangingPunct="1">
              <a:lnSpc>
                <a:spcPct val="105000"/>
              </a:lnSpc>
            </a:pPr>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altLang="zh-CN" dirty="0" smtClean="0"/>
              <a:t>3.3.1</a:t>
            </a:r>
            <a:r>
              <a:rPr lang="zh-CN" altLang="en-US" b="1" dirty="0" smtClean="0"/>
              <a:t>项目启动的步骤</a:t>
            </a:r>
          </a:p>
        </p:txBody>
      </p:sp>
      <p:sp>
        <p:nvSpPr>
          <p:cNvPr id="30723" name="Rectangle 3"/>
          <p:cNvSpPr>
            <a:spLocks noGrp="1" noChangeArrowheads="1"/>
          </p:cNvSpPr>
          <p:nvPr>
            <p:ph type="body" idx="1"/>
          </p:nvPr>
        </p:nvSpPr>
        <p:spPr>
          <a:xfrm>
            <a:off x="1154315" y="1704186"/>
            <a:ext cx="7465721" cy="3263265"/>
          </a:xfrm>
        </p:spPr>
        <p:txBody>
          <a:bodyPr/>
          <a:lstStyle/>
          <a:p>
            <a:pPr marL="0" indent="0" eaLnBrk="1" latinLnBrk="0" hangingPunct="1">
              <a:lnSpc>
                <a:spcPct val="105000"/>
              </a:lnSpc>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）项目发起</a:t>
            </a:r>
          </a:p>
          <a:p>
            <a:pPr marL="400050" lvl="1" indent="0" eaLnBrk="1" latinLnBrk="0" hangingPunct="1">
              <a:lnSpc>
                <a:spcPct val="105000"/>
              </a:lnSpc>
              <a:spcAft>
                <a:spcPts val="0"/>
              </a:spcAft>
              <a:buNone/>
            </a:pPr>
            <a:r>
              <a:rPr lang="zh-CN" altLang="en-US" sz="2400" dirty="0">
                <a:solidFill>
                  <a:schemeClr val="tx1"/>
                </a:solidFill>
                <a:latin typeface="楷体" panose="02010609060101010101" pitchFamily="49" charset="-122"/>
                <a:ea typeface="楷体" panose="02010609060101010101" pitchFamily="49" charset="-122"/>
              </a:rPr>
              <a:t>项目发起就是让项目干系人充分认识到项目实施的必要性，并承担起自己相应的责任。项目发起人可以是投资者、项目产品或服务的用户或者提供者、项目客户、实施项目的组织。项目发起人可以来自政府或民间，例如</a:t>
            </a:r>
            <a:r>
              <a:rPr lang="zh-CN" altLang="en-US" sz="2400" dirty="0">
                <a:solidFill>
                  <a:srgbClr val="C00000"/>
                </a:solidFill>
                <a:latin typeface="楷体" panose="02010609060101010101" pitchFamily="49" charset="-122"/>
                <a:ea typeface="楷体" panose="02010609060101010101" pitchFamily="49" charset="-122"/>
              </a:rPr>
              <a:t>京九铁路的发起人是铁道部。</a:t>
            </a:r>
            <a:r>
              <a:rPr lang="zh-CN" altLang="en-US" sz="2400" dirty="0">
                <a:solidFill>
                  <a:schemeClr val="tx1"/>
                </a:solidFill>
                <a:latin typeface="楷体" panose="02010609060101010101" pitchFamily="49" charset="-122"/>
                <a:ea typeface="楷体" panose="02010609060101010101" pitchFamily="49" charset="-122"/>
              </a:rPr>
              <a:t>在一般情况下，项目发起人通常不亲自实施项目，而是将项目委托给承约商组建项目团队来实施项目。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154315" y="1704186"/>
            <a:ext cx="7465721" cy="2891176"/>
          </a:xfrm>
        </p:spPr>
        <p:txBody>
          <a:bodyPr/>
          <a:lstStyle/>
          <a:p>
            <a:pPr marL="0"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）项目核准</a:t>
            </a:r>
          </a:p>
          <a:p>
            <a:pPr marL="400050" lvl="1"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rPr>
              <a:t>项目核准是指由项目实施组织的最高决策者正式承认项目的必要性，把完成项目的全部权力授权给项目组织的过程。许多项目，必须按照国家法规的规定，通过必要的程序，取得政府有关部门的核准。一些小项目，特别是民间项目，只要合法，则不需经过核准就可以启动。</a:t>
            </a:r>
          </a:p>
        </p:txBody>
      </p:sp>
      <p:sp>
        <p:nvSpPr>
          <p:cNvPr id="4" name="Rectangle 2"/>
          <p:cNvSpPr>
            <a:spLocks noGrp="1" noChangeArrowheads="1"/>
          </p:cNvSpPr>
          <p:nvPr>
            <p:ph type="title"/>
          </p:nvPr>
        </p:nvSpPr>
        <p:spPr/>
        <p:txBody>
          <a:bodyPr/>
          <a:lstStyle/>
          <a:p>
            <a:pPr eaLnBrk="1" hangingPunct="1">
              <a:defRPr/>
            </a:pPr>
            <a:r>
              <a:rPr lang="en-US" altLang="zh-CN" dirty="0" smtClean="0"/>
              <a:t>3.3.1</a:t>
            </a:r>
            <a:r>
              <a:rPr lang="zh-CN" altLang="en-US" b="1" dirty="0" smtClean="0"/>
              <a:t>项目启动的步骤</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altLang="zh-CN" smtClean="0"/>
              <a:t>3.1 </a:t>
            </a:r>
            <a:r>
              <a:rPr lang="zh-CN" altLang="en-US" smtClean="0"/>
              <a:t>需求分析 </a:t>
            </a:r>
          </a:p>
        </p:txBody>
      </p:sp>
      <p:sp>
        <p:nvSpPr>
          <p:cNvPr id="5123" name="Rectangle 3"/>
          <p:cNvSpPr>
            <a:spLocks noGrp="1" noChangeArrowheads="1"/>
          </p:cNvSpPr>
          <p:nvPr>
            <p:ph type="body" idx="1"/>
          </p:nvPr>
        </p:nvSpPr>
        <p:spPr>
          <a:xfrm>
            <a:off x="305594" y="1827212"/>
            <a:ext cx="8458200" cy="2806922"/>
          </a:xfrm>
        </p:spPr>
        <p:txBody>
          <a:bodyPr/>
          <a:lstStyle/>
          <a:p>
            <a:pPr eaLnBrk="1" hangingPunct="1">
              <a:lnSpc>
                <a:spcPct val="105000"/>
              </a:lnSpc>
              <a:buClrTx/>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需求是项目产生的根本前提。识别需求是项目启动的首要工作</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smtClean="0">
                <a:solidFill>
                  <a:srgbClr val="FF3300"/>
                </a:solidFill>
                <a:latin typeface="楷体" panose="02010609060101010101" pitchFamily="49" charset="-122"/>
                <a:ea typeface="楷体" panose="02010609060101010101" pitchFamily="49" charset="-122"/>
              </a:rPr>
              <a:t>它起始于需求或问题的产生，结束于需求建议书的发布</a:t>
            </a:r>
            <a:r>
              <a:rPr lang="zh-CN" altLang="en-US" sz="2400" dirty="0">
                <a:solidFill>
                  <a:schemeClr val="tx1"/>
                </a:solidFill>
                <a:latin typeface="楷体" panose="02010609060101010101" pitchFamily="49" charset="-122"/>
                <a:ea typeface="楷体" panose="02010609060101010101" pitchFamily="49" charset="-122"/>
              </a:rPr>
              <a:t>，明确、清晰的需求是承约商今后计划与执行项目的基础。客户向承约商发送需求建议书的过程实际就是项目的</a:t>
            </a:r>
            <a:r>
              <a:rPr lang="zh-CN" altLang="en-US" sz="2400" dirty="0">
                <a:solidFill>
                  <a:srgbClr val="FF6600"/>
                </a:solidFill>
                <a:latin typeface="楷体" panose="02010609060101010101" pitchFamily="49" charset="-122"/>
                <a:ea typeface="楷体" panose="02010609060101010101" pitchFamily="49" charset="-122"/>
              </a:rPr>
              <a:t>招标</a:t>
            </a:r>
            <a:r>
              <a:rPr lang="zh-CN" altLang="en-US" sz="2400" dirty="0">
                <a:solidFill>
                  <a:schemeClr val="tx1"/>
                </a:solidFill>
                <a:latin typeface="楷体" panose="02010609060101010101" pitchFamily="49" charset="-122"/>
                <a:ea typeface="楷体" panose="02010609060101010101" pitchFamily="49" charset="-122"/>
              </a:rPr>
              <a:t>过程，根据客户的需求建议书，承约商进行项目识别、项目构思、项目选择，最后向客户投送项目建议书的过程实际就是项目的</a:t>
            </a:r>
            <a:r>
              <a:rPr lang="zh-CN" altLang="en-US" dirty="0">
                <a:solidFill>
                  <a:srgbClr val="FF6600"/>
                </a:solidFill>
              </a:rPr>
              <a:t>投标</a:t>
            </a:r>
            <a:r>
              <a:rPr lang="zh-CN" altLang="en-US" sz="2400" dirty="0">
                <a:solidFill>
                  <a:schemeClr val="tx1"/>
                </a:solidFill>
                <a:latin typeface="楷体" panose="02010609060101010101" pitchFamily="49" charset="-122"/>
                <a:ea typeface="楷体" panose="02010609060101010101" pitchFamily="49" charset="-122"/>
              </a:rPr>
              <a:t>过程。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154315" y="1704186"/>
            <a:ext cx="7465721" cy="2419124"/>
          </a:xfrm>
        </p:spPr>
        <p:txBody>
          <a:bodyPr/>
          <a:lstStyle/>
          <a:p>
            <a:pPr marL="0"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）项目启动</a:t>
            </a:r>
          </a:p>
          <a:p>
            <a:pPr marL="400050" lvl="1"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rPr>
              <a:t>项目启动就是项目经理开始组建项目团队，并开始执行项目的具体工作。项目正式启动的标志包括：</a:t>
            </a:r>
          </a:p>
          <a:p>
            <a:pPr marL="457200" lvl="1"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cs typeface="+mn-cs"/>
              </a:rPr>
              <a:t>①</a:t>
            </a:r>
            <a:r>
              <a:rPr lang="zh-CN" altLang="en-US" sz="2400" dirty="0">
                <a:solidFill>
                  <a:srgbClr val="C00000"/>
                </a:solidFill>
                <a:latin typeface="楷体" panose="02010609060101010101" pitchFamily="49" charset="-122"/>
                <a:ea typeface="楷体" panose="02010609060101010101" pitchFamily="49" charset="-122"/>
                <a:cs typeface="+mn-cs"/>
              </a:rPr>
              <a:t>任命项目经理，开始组建项目团队；</a:t>
            </a:r>
          </a:p>
          <a:p>
            <a:pPr marL="457200" lvl="1"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cs typeface="+mn-cs"/>
              </a:rPr>
              <a:t>②颁发项目许可证书。项目许可证书是正式批准项目的文件，通常是由项目组织以外的负责人颁发。</a:t>
            </a:r>
          </a:p>
        </p:txBody>
      </p:sp>
      <p:sp>
        <p:nvSpPr>
          <p:cNvPr id="4" name="Rectangle 2"/>
          <p:cNvSpPr>
            <a:spLocks noGrp="1" noChangeArrowheads="1"/>
          </p:cNvSpPr>
          <p:nvPr>
            <p:ph type="title"/>
          </p:nvPr>
        </p:nvSpPr>
        <p:spPr/>
        <p:txBody>
          <a:bodyPr/>
          <a:lstStyle/>
          <a:p>
            <a:pPr eaLnBrk="1" hangingPunct="1">
              <a:defRPr/>
            </a:pPr>
            <a:r>
              <a:rPr lang="en-US" altLang="zh-CN" dirty="0" smtClean="0"/>
              <a:t>3.3.1</a:t>
            </a:r>
            <a:r>
              <a:rPr lang="zh-CN" altLang="en-US" b="1" dirty="0" smtClean="0"/>
              <a:t>项目启动的步骤</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ltLang="zh-CN" dirty="0" smtClean="0"/>
              <a:t>3.3.2</a:t>
            </a:r>
            <a:r>
              <a:rPr lang="zh-CN" altLang="en-US" b="1" dirty="0" smtClean="0"/>
              <a:t>项目目标的确定</a:t>
            </a:r>
            <a:r>
              <a:rPr lang="zh-CN" altLang="en-US" dirty="0" smtClean="0"/>
              <a:t> </a:t>
            </a:r>
          </a:p>
        </p:txBody>
      </p:sp>
      <p:sp>
        <p:nvSpPr>
          <p:cNvPr id="33795" name="Rectangle 3"/>
          <p:cNvSpPr>
            <a:spLocks noGrp="1" noChangeArrowheads="1"/>
          </p:cNvSpPr>
          <p:nvPr>
            <p:ph type="body" idx="1"/>
          </p:nvPr>
        </p:nvSpPr>
        <p:spPr>
          <a:xfrm>
            <a:off x="915194" y="1446212"/>
            <a:ext cx="7696200" cy="4543936"/>
          </a:xfrm>
        </p:spPr>
        <p:txBody>
          <a:bodyPr/>
          <a:lstStyle/>
          <a:p>
            <a:pPr marL="0" indent="0" eaLnBrk="1" hangingPunct="1">
              <a:lnSpc>
                <a:spcPct val="105000"/>
              </a:lnSpc>
              <a:spcBef>
                <a:spcPts val="600"/>
              </a:spcBef>
              <a:spcAft>
                <a:spcPts val="600"/>
              </a:spcAft>
              <a:buNone/>
            </a:pPr>
            <a:r>
              <a:rPr lang="zh-CN" altLang="en-US" sz="2400" dirty="0">
                <a:solidFill>
                  <a:schemeClr val="tx1"/>
                </a:solidFill>
                <a:latin typeface="楷体" panose="02010609060101010101" pitchFamily="49" charset="-122"/>
                <a:ea typeface="楷体" panose="02010609060101010101" pitchFamily="49" charset="-122"/>
              </a:rPr>
              <a:t>项目目标是指实施项目所要达到的预期结果或者最终产品。项目目标明确后，还要让项目团队和客户之间相互沟通达成一致，使项目目标最终可以实现。 </a:t>
            </a:r>
          </a:p>
          <a:p>
            <a:pPr marL="0" indent="0" eaLnBrk="1" hangingPunct="1">
              <a:lnSpc>
                <a:spcPct val="105000"/>
              </a:lnSpc>
              <a:spcBef>
                <a:spcPts val="600"/>
              </a:spcBef>
              <a:spcAft>
                <a:spcPts val="0"/>
              </a:spcAft>
              <a:buNone/>
            </a:pPr>
            <a:r>
              <a:rPr lang="zh-CN" altLang="en-US" sz="2400" dirty="0" smtClean="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）项目目标的共性</a:t>
            </a:r>
          </a:p>
          <a:p>
            <a:pPr marL="400050" lvl="1" indent="0" eaLnBrk="1" hangingPunct="1">
              <a:lnSpc>
                <a:spcPct val="105000"/>
              </a:lnSpc>
              <a:spcBef>
                <a:spcPts val="600"/>
              </a:spcBef>
              <a:spcAft>
                <a:spcPts val="600"/>
              </a:spcAft>
              <a:buNone/>
            </a:pPr>
            <a:r>
              <a:rPr lang="zh-CN" altLang="en-US" sz="2400" dirty="0">
                <a:solidFill>
                  <a:schemeClr val="tx1"/>
                </a:solidFill>
                <a:latin typeface="楷体" panose="02010609060101010101" pitchFamily="49" charset="-122"/>
                <a:ea typeface="楷体" panose="02010609060101010101" pitchFamily="49" charset="-122"/>
              </a:rPr>
              <a:t>①项目目标由一个目标体系构成。项目的目标往往不是单一的，它必须满足多方面的需要，从而形成一个由多个目标构成的复杂的有机系统。时间进度、成本、技术性能一般是所有项目都具有的三个基本目标。同时项目不同方面的目标之间往往有冲突，尤其是时间进度目标和成本目标之间的冲突最为常见。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10394" y="1598612"/>
            <a:ext cx="7848600" cy="4109971"/>
          </a:xfrm>
        </p:spPr>
        <p:txBody>
          <a:bodyPr/>
          <a:lstStyle/>
          <a:p>
            <a:pPr marL="0" indent="0" eaLnBrk="1" hangingPunct="1">
              <a:lnSpc>
                <a:spcPct val="105000"/>
              </a:lnSpc>
              <a:buNone/>
            </a:pPr>
            <a:r>
              <a:rPr lang="en-US" altLang="zh-CN" sz="2400" dirty="0">
                <a:solidFill>
                  <a:schemeClr val="tx1"/>
                </a:solidFill>
                <a:latin typeface="楷体" panose="02010609060101010101" pitchFamily="49" charset="-122"/>
                <a:ea typeface="楷体" panose="02010609060101010101" pitchFamily="49" charset="-122"/>
              </a:rPr>
              <a:t>②</a:t>
            </a:r>
            <a:r>
              <a:rPr lang="zh-CN" altLang="en-US" sz="2400" dirty="0">
                <a:solidFill>
                  <a:schemeClr val="tx1"/>
                </a:solidFill>
                <a:latin typeface="楷体" panose="02010609060101010101" pitchFamily="49" charset="-122"/>
                <a:ea typeface="楷体" panose="02010609060101010101" pitchFamily="49" charset="-122"/>
              </a:rPr>
              <a:t>不同阶段各方面目标的优先性不同。在项目实施的不同阶段，项目目标的重要性也不同，这种重要程度一般通过一定的权重来表示。一般而言，在项目实施的初始阶段，技术性能往往是考虑的主要目标；而项目的成本和时间进度在项目实施的整个过程中都很重要。当项目不同层次目标之间出现矛盾时，就需要项目经理抓主要矛盾。</a:t>
            </a:r>
          </a:p>
          <a:p>
            <a:pPr marL="0" indent="0" eaLnBrk="1" hangingPunct="1">
              <a:lnSpc>
                <a:spcPct val="105000"/>
              </a:lnSpc>
              <a:buNone/>
            </a:pPr>
            <a:r>
              <a:rPr lang="zh-CN" altLang="en-US" sz="2400" dirty="0">
                <a:solidFill>
                  <a:schemeClr val="tx1"/>
                </a:solidFill>
                <a:latin typeface="楷体" panose="02010609060101010101" pitchFamily="49" charset="-122"/>
                <a:ea typeface="楷体" panose="02010609060101010101" pitchFamily="49" charset="-122"/>
              </a:rPr>
              <a:t>③项目目标具有层次性。项目目标结构一般呈金字塔形状，最上层是项目的总目标，以下各层是项目的各级分目标。上层目标较抽象，越往下目标越具体。</a:t>
            </a:r>
          </a:p>
        </p:txBody>
      </p:sp>
      <p:sp>
        <p:nvSpPr>
          <p:cNvPr id="4" name="Rectangle 2"/>
          <p:cNvSpPr>
            <a:spLocks noGrp="1" noChangeArrowheads="1"/>
          </p:cNvSpPr>
          <p:nvPr>
            <p:ph type="title"/>
          </p:nvPr>
        </p:nvSpPr>
        <p:spPr/>
        <p:txBody>
          <a:bodyPr/>
          <a:lstStyle/>
          <a:p>
            <a:pPr eaLnBrk="1" hangingPunct="1">
              <a:defRPr/>
            </a:pPr>
            <a:r>
              <a:rPr lang="en-US" altLang="zh-CN" dirty="0" smtClean="0"/>
              <a:t>3.3.2</a:t>
            </a:r>
            <a:r>
              <a:rPr lang="zh-CN" altLang="en-US" b="1" dirty="0" smtClean="0"/>
              <a:t>项目目标的确定</a:t>
            </a:r>
            <a:r>
              <a:rPr lang="zh-CN" altLang="en-US" dirty="0" smtClean="0"/>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534194" y="1598612"/>
            <a:ext cx="7770521" cy="4700902"/>
          </a:xfrm>
        </p:spPr>
        <p:txBody>
          <a:bodyPr/>
          <a:lstStyle/>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）确定项目目标的准则（五个</a:t>
            </a:r>
            <a:r>
              <a:rPr lang="zh-CN" altLang="en-US" sz="2400" dirty="0" smtClean="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项目的目标应清晰而准确，含有定量与定性两方面的标准，能定量描述的，不定性描述，尽量使项目目标的结果或产品以可测量的数据作为其限定条件；</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目标应该是现实的，不是理想化的，项目的结果或产品都是可以通过努力达到的，不可能实现的目标没有任何意义；</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目标的描述应尽量简化和明确，应使每个项目团队成员都充分理解项目的目标；</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目标应该是面向结果的，不是面向成本的；</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项目目标应该能对项目团队成员起到激励作用。</a:t>
            </a:r>
          </a:p>
        </p:txBody>
      </p:sp>
      <p:sp>
        <p:nvSpPr>
          <p:cNvPr id="4" name="Rectangle 2"/>
          <p:cNvSpPr>
            <a:spLocks noGrp="1" noChangeArrowheads="1"/>
          </p:cNvSpPr>
          <p:nvPr>
            <p:ph type="title"/>
          </p:nvPr>
        </p:nvSpPr>
        <p:spPr/>
        <p:txBody>
          <a:bodyPr/>
          <a:lstStyle/>
          <a:p>
            <a:pPr eaLnBrk="1" hangingPunct="1">
              <a:defRPr/>
            </a:pPr>
            <a:r>
              <a:rPr lang="en-US" altLang="zh-CN" dirty="0" smtClean="0"/>
              <a:t>3.3.2</a:t>
            </a:r>
            <a:r>
              <a:rPr lang="zh-CN" altLang="en-US" b="1" dirty="0" smtClean="0"/>
              <a:t>项目目标的确定</a:t>
            </a:r>
            <a:r>
              <a:rPr lang="zh-CN" alt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81794" y="1232628"/>
            <a:ext cx="8534400" cy="5295296"/>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300" dirty="0">
                <a:solidFill>
                  <a:schemeClr val="tx1"/>
                </a:solidFill>
                <a:latin typeface="楷体" panose="02010609060101010101" pitchFamily="49" charset="-122"/>
                <a:ea typeface="楷体" panose="02010609060101010101" pitchFamily="49" charset="-122"/>
              </a:rPr>
              <a:t>综上所述，项目目标必须明确、具体，尽量用定量化的语言来描述，保证项目团队成员对项目目标容易理解，使每个项目团队成员相信项目是可以实现的，并且根据上级目标合理确定自己这一级的具体目标，把责任落实到个人，只有这样，项目目标才能对项目团队成员起到很好的激励作用</a:t>
            </a:r>
            <a:r>
              <a:rPr lang="zh-CN" altLang="en-US" sz="2300" dirty="0" smtClean="0">
                <a:solidFill>
                  <a:schemeClr val="tx1"/>
                </a:solidFill>
                <a:latin typeface="楷体" panose="02010609060101010101" pitchFamily="49" charset="-122"/>
                <a:ea typeface="楷体" panose="02010609060101010101" pitchFamily="49" charset="-122"/>
              </a:rPr>
              <a:t>。</a:t>
            </a:r>
            <a:endParaRPr lang="en-US" altLang="zh-CN" sz="23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spcBef>
                <a:spcPts val="0"/>
              </a:spcBef>
              <a:spcAft>
                <a:spcPts val="0"/>
              </a:spcAft>
              <a:buClr>
                <a:schemeClr val="tx1"/>
              </a:buClr>
              <a:buFont typeface="Wingdings" panose="05000000000000000000" pitchFamily="2" charset="2"/>
              <a:buChar char="n"/>
            </a:pPr>
            <a:r>
              <a:rPr lang="zh-CN" altLang="en-US" sz="2300" dirty="0">
                <a:solidFill>
                  <a:schemeClr val="tx1"/>
                </a:solidFill>
                <a:latin typeface="楷体" panose="02010609060101010101" pitchFamily="49" charset="-122"/>
                <a:ea typeface="楷体" panose="02010609060101010101" pitchFamily="49" charset="-122"/>
              </a:rPr>
              <a:t>对于一个项目来说，项目目标一般根据工作的范围、进度和成本计划而定，项目要求在一定的时间和成本预算内完成。比如“建设一栋大学生公寓楼”这样的项目目标就比较模糊，因为这一目标不够明确，对何时采用多少成本来建设什么样的学生公寓楼都没有明确的界定。客户和项目团队可能在“建设一栋大学生公寓楼”这一目标有不同的理解。较好的项目目标应如“在</a:t>
            </a:r>
            <a:r>
              <a:rPr lang="en-US" altLang="zh-CN" sz="2300" dirty="0">
                <a:solidFill>
                  <a:schemeClr val="tx1"/>
                </a:solidFill>
                <a:latin typeface="楷体" panose="02010609060101010101" pitchFamily="49" charset="-122"/>
                <a:ea typeface="楷体" panose="02010609060101010101" pitchFamily="49" charset="-122"/>
              </a:rPr>
              <a:t>1</a:t>
            </a:r>
            <a:r>
              <a:rPr lang="zh-CN" altLang="en-US" sz="2300" dirty="0">
                <a:solidFill>
                  <a:schemeClr val="tx1"/>
                </a:solidFill>
                <a:latin typeface="楷体" panose="02010609060101010101" pitchFamily="49" charset="-122"/>
                <a:ea typeface="楷体" panose="02010609060101010101" pitchFamily="49" charset="-122"/>
              </a:rPr>
              <a:t>年之内，用</a:t>
            </a:r>
            <a:r>
              <a:rPr lang="en-US" altLang="zh-CN" sz="2300" dirty="0">
                <a:solidFill>
                  <a:schemeClr val="tx1"/>
                </a:solidFill>
                <a:latin typeface="楷体" panose="02010609060101010101" pitchFamily="49" charset="-122"/>
                <a:ea typeface="楷体" panose="02010609060101010101" pitchFamily="49" charset="-122"/>
              </a:rPr>
              <a:t>200</a:t>
            </a:r>
            <a:r>
              <a:rPr lang="zh-CN" altLang="en-US" sz="2300" dirty="0">
                <a:solidFill>
                  <a:schemeClr val="tx1"/>
                </a:solidFill>
                <a:latin typeface="楷体" panose="02010609060101010101" pitchFamily="49" charset="-122"/>
                <a:ea typeface="楷体" panose="02010609060101010101" pitchFamily="49" charset="-122"/>
              </a:rPr>
              <a:t>万元建设一栋符合国家建筑标准的大学生公寓楼”，该项目目标明确了该项目使用</a:t>
            </a:r>
            <a:r>
              <a:rPr lang="en-US" altLang="zh-CN" sz="2300" dirty="0">
                <a:solidFill>
                  <a:schemeClr val="tx1"/>
                </a:solidFill>
                <a:latin typeface="楷体" panose="02010609060101010101" pitchFamily="49" charset="-122"/>
                <a:ea typeface="楷体" panose="02010609060101010101" pitchFamily="49" charset="-122"/>
              </a:rPr>
              <a:t>1</a:t>
            </a:r>
            <a:r>
              <a:rPr lang="zh-CN" altLang="en-US" sz="2300" dirty="0">
                <a:solidFill>
                  <a:schemeClr val="tx1"/>
                </a:solidFill>
                <a:latin typeface="楷体" panose="02010609060101010101" pitchFamily="49" charset="-122"/>
                <a:ea typeface="楷体" panose="02010609060101010101" pitchFamily="49" charset="-122"/>
              </a:rPr>
              <a:t>年的时间，花费</a:t>
            </a:r>
            <a:r>
              <a:rPr lang="en-US" altLang="zh-CN" sz="2300" dirty="0">
                <a:solidFill>
                  <a:schemeClr val="tx1"/>
                </a:solidFill>
                <a:latin typeface="楷体" panose="02010609060101010101" pitchFamily="49" charset="-122"/>
                <a:ea typeface="楷体" panose="02010609060101010101" pitchFamily="49" charset="-122"/>
              </a:rPr>
              <a:t>200</a:t>
            </a:r>
            <a:r>
              <a:rPr lang="zh-CN" altLang="en-US" sz="2300" dirty="0">
                <a:solidFill>
                  <a:schemeClr val="tx1"/>
                </a:solidFill>
                <a:latin typeface="楷体" panose="02010609060101010101" pitchFamily="49" charset="-122"/>
                <a:ea typeface="楷体" panose="02010609060101010101" pitchFamily="49" charset="-122"/>
              </a:rPr>
              <a:t>万，建设的大学生公寓楼要符合国家的建筑标准</a:t>
            </a:r>
            <a:r>
              <a:rPr lang="zh-CN" altLang="en-US" sz="2300" dirty="0" smtClean="0">
                <a:solidFill>
                  <a:schemeClr val="tx1"/>
                </a:solidFill>
                <a:latin typeface="楷体" panose="02010609060101010101" pitchFamily="49" charset="-122"/>
                <a:ea typeface="楷体" panose="02010609060101010101" pitchFamily="49" charset="-122"/>
              </a:rPr>
              <a:t>。</a:t>
            </a:r>
            <a:endParaRPr lang="zh-CN" altLang="en-US" sz="2300" dirty="0">
              <a:solidFill>
                <a:schemeClr val="tx1"/>
              </a:solidFill>
              <a:latin typeface="楷体" panose="02010609060101010101" pitchFamily="49" charset="-122"/>
              <a:ea typeface="楷体" panose="02010609060101010101" pitchFamily="49" charset="-122"/>
            </a:endParaRPr>
          </a:p>
        </p:txBody>
      </p:sp>
      <p:sp>
        <p:nvSpPr>
          <p:cNvPr id="4" name="Rectangle 2"/>
          <p:cNvSpPr>
            <a:spLocks noGrp="1" noChangeArrowheads="1"/>
          </p:cNvSpPr>
          <p:nvPr>
            <p:ph type="title"/>
          </p:nvPr>
        </p:nvSpPr>
        <p:spPr/>
        <p:txBody>
          <a:bodyPr/>
          <a:lstStyle/>
          <a:p>
            <a:pPr eaLnBrk="1" hangingPunct="1">
              <a:defRPr/>
            </a:pPr>
            <a:r>
              <a:rPr lang="en-US" altLang="zh-CN" dirty="0" smtClean="0"/>
              <a:t>3.3.2</a:t>
            </a:r>
            <a:r>
              <a:rPr lang="zh-CN" altLang="en-US" b="1" dirty="0" smtClean="0"/>
              <a:t>项目目标的确定</a:t>
            </a:r>
            <a:r>
              <a:rPr lang="zh-CN" altLang="en-US" dirty="0" smtClean="0"/>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4294967295"/>
          </p:nvPr>
        </p:nvSpPr>
        <p:spPr>
          <a:xfrm>
            <a:off x="6554338" y="6245507"/>
            <a:ext cx="2133971" cy="476030"/>
          </a:xfrm>
          <a:prstGeom prst="rect">
            <a:avLst/>
          </a:prstGeom>
        </p:spPr>
        <p:txBody>
          <a:bodyPr/>
          <a:lstStyle/>
          <a:p>
            <a:pPr>
              <a:defRPr/>
            </a:pPr>
            <a:fld id="{6666E492-377B-48F6-A03C-CAF2C3FD3E9E}" type="slidenum">
              <a:rPr lang="en-US" altLang="zh-CN"/>
              <a:pPr>
                <a:defRPr/>
              </a:pPr>
              <a:t>35</a:t>
            </a:fld>
            <a:endParaRPr lang="en-US" altLang="zh-CN"/>
          </a:p>
        </p:txBody>
      </p:sp>
      <p:sp>
        <p:nvSpPr>
          <p:cNvPr id="118786" name="Rectangle 2"/>
          <p:cNvSpPr>
            <a:spLocks noGrp="1" noRot="1" noChangeArrowheads="1"/>
          </p:cNvSpPr>
          <p:nvPr>
            <p:ph type="title"/>
          </p:nvPr>
        </p:nvSpPr>
        <p:spPr/>
        <p:txBody>
          <a:bodyPr/>
          <a:lstStyle/>
          <a:p>
            <a:pPr eaLnBrk="1" hangingPunct="1">
              <a:defRPr/>
            </a:pPr>
            <a:r>
              <a:rPr lang="zh-CN" altLang="en-US" smtClean="0"/>
              <a:t>选择项目的方法</a:t>
            </a:r>
          </a:p>
        </p:txBody>
      </p:sp>
      <p:sp>
        <p:nvSpPr>
          <p:cNvPr id="27652" name="Rectangle 3"/>
          <p:cNvSpPr>
            <a:spLocks noGrp="1" noChangeArrowheads="1"/>
          </p:cNvSpPr>
          <p:nvPr>
            <p:ph type="body" idx="1"/>
          </p:nvPr>
        </p:nvSpPr>
        <p:spPr>
          <a:xfrm>
            <a:off x="457280" y="1469345"/>
            <a:ext cx="4085347" cy="1877437"/>
          </a:xfrm>
        </p:spPr>
        <p:txBody>
          <a:bodyPr/>
          <a:lstStyle/>
          <a:p>
            <a:pPr eaLnBrk="1" hangingPunct="1">
              <a:lnSpc>
                <a:spcPct val="100000"/>
              </a:lnSpc>
            </a:pPr>
            <a:r>
              <a:rPr lang="zh-CN" altLang="en-US" dirty="0" smtClean="0"/>
              <a:t>基于收益的比较</a:t>
            </a:r>
          </a:p>
          <a:p>
            <a:pPr lvl="1" eaLnBrk="1" hangingPunct="1">
              <a:lnSpc>
                <a:spcPct val="100000"/>
              </a:lnSpc>
            </a:pPr>
            <a:r>
              <a:rPr lang="zh-CN" altLang="en-US" dirty="0" smtClean="0"/>
              <a:t>财务净现值法</a:t>
            </a:r>
          </a:p>
          <a:p>
            <a:pPr lvl="1" eaLnBrk="1" hangingPunct="1">
              <a:lnSpc>
                <a:spcPct val="100000"/>
              </a:lnSpc>
            </a:pPr>
            <a:r>
              <a:rPr lang="zh-CN" altLang="en-US" dirty="0" smtClean="0"/>
              <a:t>投资回收期法</a:t>
            </a:r>
          </a:p>
          <a:p>
            <a:pPr lvl="1" eaLnBrk="1" hangingPunct="1">
              <a:lnSpc>
                <a:spcPct val="100000"/>
              </a:lnSpc>
            </a:pPr>
            <a:r>
              <a:rPr lang="zh-CN" altLang="en-US" dirty="0" smtClean="0"/>
              <a:t>内部收益率法</a:t>
            </a:r>
          </a:p>
          <a:p>
            <a:pPr marL="457200" lvl="1" indent="0" eaLnBrk="1" hangingPunct="1">
              <a:lnSpc>
                <a:spcPct val="100000"/>
              </a:lnSpc>
              <a:buNone/>
            </a:pPr>
            <a:endParaRPr lang="en-US" altLang="zh-CN" sz="2000" dirty="0" smtClean="0"/>
          </a:p>
        </p:txBody>
      </p:sp>
      <p:sp>
        <p:nvSpPr>
          <p:cNvPr id="27653" name="Rectangle 4"/>
          <p:cNvSpPr>
            <a:spLocks noChangeArrowheads="1"/>
          </p:cNvSpPr>
          <p:nvPr/>
        </p:nvSpPr>
        <p:spPr bwMode="auto">
          <a:xfrm>
            <a:off x="4780794" y="1469345"/>
            <a:ext cx="4085346" cy="4523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lnSpc>
                <a:spcPct val="100000"/>
              </a:lnSpc>
              <a:buClr>
                <a:schemeClr val="tx1"/>
              </a:buClr>
              <a:buFont typeface="Wingdings" pitchFamily="2" charset="2"/>
              <a:buChar char="u"/>
            </a:pPr>
            <a:r>
              <a:rPr lang="zh-CN" altLang="en-US" sz="2400" b="1" dirty="0">
                <a:latin typeface="楷体" panose="02010609060101010101" pitchFamily="49" charset="-122"/>
                <a:ea typeface="楷体" panose="02010609060101010101" pitchFamily="49" charset="-122"/>
              </a:rPr>
              <a:t>多因素综合考量</a:t>
            </a:r>
          </a:p>
          <a:p>
            <a:pPr marL="800100" lvl="1" indent="-342900">
              <a:buFont typeface="楷体" pitchFamily="49" charset="-122"/>
              <a:buChar char="-"/>
            </a:pPr>
            <a:r>
              <a:rPr lang="zh-CN" altLang="en-US" sz="2400" b="1" dirty="0">
                <a:latin typeface="楷体" panose="02010609060101010101" pitchFamily="49" charset="-122"/>
                <a:ea typeface="楷体" panose="02010609060101010101" pitchFamily="49" charset="-122"/>
              </a:rPr>
              <a:t>要素加权分析</a:t>
            </a:r>
            <a:r>
              <a:rPr lang="zh-CN" altLang="en-US" sz="2400" b="1" dirty="0" smtClean="0">
                <a:latin typeface="楷体" panose="02010609060101010101" pitchFamily="49" charset="-122"/>
                <a:ea typeface="楷体" panose="02010609060101010101" pitchFamily="49" charset="-122"/>
              </a:rPr>
              <a:t>法</a:t>
            </a:r>
            <a:endParaRPr lang="en-US" altLang="zh-CN" sz="2400" b="1" dirty="0" smtClean="0">
              <a:latin typeface="楷体" panose="02010609060101010101" pitchFamily="49" charset="-122"/>
              <a:ea typeface="楷体" panose="02010609060101010101" pitchFamily="49" charset="-122"/>
            </a:endParaRPr>
          </a:p>
          <a:p>
            <a:pPr marL="800100" lvl="1" indent="-342900">
              <a:buFont typeface="楷体" pitchFamily="49" charset="-122"/>
              <a:buChar char="-"/>
            </a:pPr>
            <a:r>
              <a:rPr lang="zh-CN" altLang="en-US" sz="2400" b="1" dirty="0" smtClean="0">
                <a:latin typeface="楷体" panose="02010609060101010101" pitchFamily="49" charset="-122"/>
                <a:ea typeface="楷体" panose="02010609060101010101" pitchFamily="49" charset="-122"/>
              </a:rPr>
              <a:t>层</a:t>
            </a:r>
            <a:r>
              <a:rPr lang="zh-CN" altLang="en-US" sz="2400" b="1" dirty="0">
                <a:latin typeface="楷体" panose="02010609060101010101" pitchFamily="49" charset="-122"/>
                <a:ea typeface="楷体" panose="02010609060101010101" pitchFamily="49" charset="-122"/>
              </a:rPr>
              <a:t>次分析法</a:t>
            </a:r>
          </a:p>
          <a:p>
            <a:pPr marL="457200" indent="-457200">
              <a:lnSpc>
                <a:spcPct val="100000"/>
              </a:lnSpc>
              <a:buClr>
                <a:schemeClr val="tx1"/>
              </a:buClr>
              <a:buFont typeface="Wingdings" pitchFamily="2" charset="2"/>
              <a:buChar char="u"/>
            </a:pPr>
            <a:r>
              <a:rPr lang="zh-CN" altLang="en-US" sz="2400" b="1" dirty="0">
                <a:latin typeface="楷体" panose="02010609060101010101" pitchFamily="49" charset="-122"/>
                <a:ea typeface="楷体" panose="02010609060101010101" pitchFamily="49" charset="-122"/>
              </a:rPr>
              <a:t>集思广益的方</a:t>
            </a:r>
            <a:r>
              <a:rPr lang="zh-CN" altLang="en-US" sz="2400" b="1" dirty="0" smtClean="0">
                <a:latin typeface="楷体" panose="02010609060101010101" pitchFamily="49" charset="-122"/>
                <a:ea typeface="楷体" panose="02010609060101010101" pitchFamily="49" charset="-122"/>
              </a:rPr>
              <a:t>法</a:t>
            </a:r>
            <a:endParaRPr lang="en-US" altLang="zh-CN" sz="2400" b="1" dirty="0">
              <a:latin typeface="楷体" panose="02010609060101010101" pitchFamily="49" charset="-122"/>
              <a:ea typeface="楷体" panose="02010609060101010101" pitchFamily="49" charset="-122"/>
            </a:endParaRPr>
          </a:p>
          <a:p>
            <a:pPr marL="800100" lvl="1" indent="-342900">
              <a:buClr>
                <a:schemeClr val="tx1"/>
              </a:buClr>
              <a:buFont typeface="楷体" pitchFamily="49" charset="-122"/>
              <a:buChar char="-"/>
            </a:pPr>
            <a:r>
              <a:rPr lang="zh-CN" altLang="en-US" sz="2400" b="1" dirty="0" smtClean="0">
                <a:latin typeface="楷体" panose="02010609060101010101" pitchFamily="49" charset="-122"/>
                <a:ea typeface="楷体" panose="02010609060101010101" pitchFamily="49" charset="-122"/>
              </a:rPr>
              <a:t>头</a:t>
            </a:r>
            <a:r>
              <a:rPr lang="zh-CN" altLang="en-US" sz="2400" b="1" dirty="0">
                <a:latin typeface="楷体" panose="02010609060101010101" pitchFamily="49" charset="-122"/>
                <a:ea typeface="楷体" panose="02010609060101010101" pitchFamily="49" charset="-122"/>
              </a:rPr>
              <a:t>脑风暴</a:t>
            </a:r>
            <a:r>
              <a:rPr lang="zh-CN" altLang="en-US" sz="2400" b="1" dirty="0" smtClean="0">
                <a:latin typeface="楷体" panose="02010609060101010101" pitchFamily="49" charset="-122"/>
                <a:ea typeface="楷体" panose="02010609060101010101" pitchFamily="49" charset="-122"/>
              </a:rPr>
              <a:t>法</a:t>
            </a:r>
            <a:endParaRPr lang="en-US" altLang="zh-CN" sz="2400" b="1" dirty="0" smtClean="0">
              <a:latin typeface="楷体" panose="02010609060101010101" pitchFamily="49" charset="-122"/>
              <a:ea typeface="楷体" panose="02010609060101010101" pitchFamily="49" charset="-122"/>
            </a:endParaRPr>
          </a:p>
          <a:p>
            <a:pPr marL="800100" lvl="1" indent="-342900">
              <a:buClr>
                <a:schemeClr val="tx1"/>
              </a:buClr>
              <a:buFont typeface="楷体" pitchFamily="49" charset="-122"/>
              <a:buChar char="-"/>
            </a:pPr>
            <a:r>
              <a:rPr lang="zh-CN" altLang="en-US" sz="2400" b="1" dirty="0" smtClean="0">
                <a:latin typeface="楷体" panose="02010609060101010101" pitchFamily="49" charset="-122"/>
                <a:ea typeface="楷体" panose="02010609060101010101" pitchFamily="49" charset="-122"/>
              </a:rPr>
              <a:t>德</a:t>
            </a:r>
            <a:r>
              <a:rPr lang="zh-CN" altLang="en-US" sz="2400" b="1" dirty="0">
                <a:latin typeface="楷体" panose="02010609060101010101" pitchFamily="49" charset="-122"/>
                <a:ea typeface="楷体" panose="02010609060101010101" pitchFamily="49" charset="-122"/>
              </a:rPr>
              <a:t>尔菲法</a:t>
            </a:r>
          </a:p>
          <a:p>
            <a:pPr marL="742950" lvl="1" indent="-285750">
              <a:lnSpc>
                <a:spcPct val="100000"/>
              </a:lnSpc>
            </a:pPr>
            <a:endParaRPr lang="en-US" altLang="zh-CN" sz="2400" dirty="0">
              <a:latin typeface="Arial" charset="0"/>
              <a:ea typeface="微软雅黑" pitchFamily="34" charset="-122"/>
            </a:endParaRPr>
          </a:p>
        </p:txBody>
      </p:sp>
    </p:spTree>
    <p:extLst>
      <p:ext uri="{BB962C8B-B14F-4D97-AF65-F5344CB8AC3E}">
        <p14:creationId xmlns:p14="http://schemas.microsoft.com/office/powerpoint/2010/main" val="27996213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en-US" altLang="zh-CN" b="1" smtClean="0"/>
              <a:t>3.4 </a:t>
            </a:r>
            <a:r>
              <a:rPr lang="zh-CN" altLang="en-US" b="1" smtClean="0"/>
              <a:t>项目启动的工具和方法</a:t>
            </a:r>
          </a:p>
        </p:txBody>
      </p:sp>
      <p:sp>
        <p:nvSpPr>
          <p:cNvPr id="38915" name="Rectangle 3"/>
          <p:cNvSpPr>
            <a:spLocks noGrp="1" noChangeArrowheads="1"/>
          </p:cNvSpPr>
          <p:nvPr>
            <p:ph type="body" idx="1"/>
          </p:nvPr>
        </p:nvSpPr>
        <p:spPr>
          <a:xfrm>
            <a:off x="1083830" y="1724506"/>
            <a:ext cx="7465721" cy="1640205"/>
          </a:xfrm>
        </p:spPr>
        <p:txBody>
          <a:bodyPr/>
          <a:lstStyle/>
          <a:p>
            <a:pPr eaLnBrk="1" latinLnBrk="0" hangingPunct="1">
              <a:lnSpc>
                <a:spcPct val="105000"/>
              </a:lnSpc>
              <a:spcBef>
                <a:spcPts val="0"/>
              </a:spcBef>
              <a:spcAft>
                <a:spcPts val="0"/>
              </a:spcAft>
              <a:buFont typeface="Wingdings" panose="05000000000000000000" charset="0"/>
              <a:buChar char="n"/>
            </a:pPr>
            <a:r>
              <a:rPr lang="zh-CN" altLang="en-US" sz="2400" dirty="0">
                <a:solidFill>
                  <a:schemeClr val="tx1"/>
                </a:solidFill>
                <a:latin typeface="楷体" panose="02010609060101010101" pitchFamily="49" charset="-122"/>
                <a:ea typeface="楷体" panose="02010609060101010101" pitchFamily="49" charset="-122"/>
              </a:rPr>
              <a:t>项目启动所采用的方法有很多，常用的有净现值法、内部收益率法、投资回收期法、要素加权分析法、效益分析法和层次分析</a:t>
            </a:r>
            <a:r>
              <a:rPr lang="zh-CN" altLang="en-US" sz="2400">
                <a:solidFill>
                  <a:schemeClr val="tx1"/>
                </a:solidFill>
                <a:latin typeface="楷体" panose="02010609060101010101" pitchFamily="49" charset="-122"/>
                <a:ea typeface="楷体" panose="02010609060101010101" pitchFamily="49" charset="-122"/>
              </a:rPr>
              <a:t>法</a:t>
            </a:r>
            <a:r>
              <a:rPr lang="zh-CN" altLang="en-US" sz="2400" smtClean="0">
                <a:solidFill>
                  <a:schemeClr val="tx1"/>
                </a:solidFill>
                <a:latin typeface="楷体" panose="02010609060101010101" pitchFamily="49" charset="-122"/>
                <a:ea typeface="楷体" panose="02010609060101010101" pitchFamily="49" charset="-122"/>
              </a:rPr>
              <a:t>等。 </a:t>
            </a:r>
            <a:endParaRPr lang="zh-CN" altLang="en-US" sz="2400" dirty="0">
              <a:solidFill>
                <a:schemeClr val="tx1"/>
              </a:solidFill>
              <a:latin typeface="楷体" panose="02010609060101010101" pitchFamily="49" charset="-122"/>
              <a:ea typeface="楷体" panose="02010609060101010101" pitchFamily="49" charset="-122"/>
            </a:endParaRPr>
          </a:p>
          <a:p>
            <a:pPr marL="0" indent="0" eaLnBrk="1" latinLnBrk="0"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686594" y="1290060"/>
            <a:ext cx="8305800" cy="6444841"/>
          </a:xfrm>
        </p:spPr>
        <p:txBody>
          <a:bodyPr/>
          <a:lstStyle/>
          <a:p>
            <a:pPr indent="-342265"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sym typeface="+mn-ea"/>
              </a:rPr>
              <a:t>所谓净现值法（</a:t>
            </a:r>
            <a:r>
              <a:rPr lang="en-US" altLang="zh-CN" sz="2400" dirty="0">
                <a:solidFill>
                  <a:schemeClr val="tx1"/>
                </a:solidFill>
                <a:latin typeface="楷体" panose="02010609060101010101" pitchFamily="49" charset="-122"/>
                <a:ea typeface="楷体" panose="02010609060101010101" pitchFamily="49" charset="-122"/>
                <a:sym typeface="+mn-ea"/>
              </a:rPr>
              <a:t>NPV</a:t>
            </a:r>
            <a:r>
              <a:rPr lang="zh-CN" altLang="en-US" sz="2400" dirty="0">
                <a:solidFill>
                  <a:schemeClr val="tx1"/>
                </a:solidFill>
                <a:latin typeface="楷体" panose="02010609060101010101" pitchFamily="49" charset="-122"/>
                <a:ea typeface="楷体" panose="02010609060101010101" pitchFamily="49" charset="-122"/>
                <a:sym typeface="+mn-ea"/>
              </a:rPr>
              <a:t>，</a:t>
            </a:r>
            <a:r>
              <a:rPr lang="en-US" altLang="zh-CN" sz="2400" dirty="0">
                <a:solidFill>
                  <a:schemeClr val="tx1"/>
                </a:solidFill>
                <a:latin typeface="楷体" panose="02010609060101010101" pitchFamily="49" charset="-122"/>
                <a:ea typeface="楷体" panose="02010609060101010101" pitchFamily="49" charset="-122"/>
                <a:sym typeface="+mn-ea"/>
              </a:rPr>
              <a:t>Net Present Value</a:t>
            </a:r>
            <a:r>
              <a:rPr lang="zh-CN" altLang="en-US" sz="2400" dirty="0">
                <a:solidFill>
                  <a:schemeClr val="tx1"/>
                </a:solidFill>
                <a:latin typeface="楷体" panose="02010609060101010101" pitchFamily="49" charset="-122"/>
                <a:ea typeface="楷体" panose="02010609060101010101" pitchFamily="49" charset="-122"/>
                <a:sym typeface="+mn-ea"/>
              </a:rPr>
              <a:t>）是指特定方案未来现金流入的现值与未来现金流出的现值之间的差额。</a:t>
            </a:r>
          </a:p>
          <a:p>
            <a:pPr indent="-342265" algn="l" eaLnBrk="1" hangingPunct="1">
              <a:lnSpc>
                <a:spcPct val="105000"/>
              </a:lnSpc>
              <a:spcBef>
                <a:spcPts val="0"/>
              </a:spcBef>
              <a:spcAft>
                <a:spcPts val="0"/>
              </a:spcAft>
              <a:buSzTx/>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sym typeface="+mn-ea"/>
              </a:rPr>
              <a:t>现值 （PV 即 Present Value）</a:t>
            </a:r>
            <a:endParaRPr lang="zh-CN" altLang="en-US" sz="2400" dirty="0">
              <a:solidFill>
                <a:schemeClr val="tx1"/>
              </a:solidFill>
              <a:latin typeface="楷体" panose="02010609060101010101" pitchFamily="49" charset="-122"/>
              <a:ea typeface="楷体" panose="02010609060101010101" pitchFamily="49" charset="-122"/>
            </a:endParaRPr>
          </a:p>
          <a:p>
            <a:pPr marL="457835" lvl="2" indent="0" eaLnBrk="1" hangingPunct="1">
              <a:spcBef>
                <a:spcPts val="1200"/>
              </a:spcBef>
              <a:spcAft>
                <a:spcPts val="1200"/>
              </a:spcAft>
            </a:pPr>
            <a:r>
              <a:rPr lang="zh-CN" altLang="en-US" dirty="0">
                <a:solidFill>
                  <a:schemeClr val="tx1"/>
                </a:solidFill>
                <a:cs typeface="+mn-cs"/>
                <a:sym typeface="+mn-ea"/>
              </a:rPr>
              <a:t>PV = </a:t>
            </a:r>
            <a:r>
              <a:rPr lang="en-US" altLang="zh-CN" i="1" dirty="0" smtClean="0">
                <a:latin typeface="Symbol" pitchFamily="18" charset="2"/>
              </a:rPr>
              <a:t>S</a:t>
            </a:r>
            <a:r>
              <a:rPr lang="en-US" altLang="zh-CN" i="1" dirty="0" smtClean="0">
                <a:ea typeface="宋体" charset="-122"/>
              </a:rPr>
              <a:t> </a:t>
            </a:r>
            <a:r>
              <a:rPr lang="zh-CN" altLang="en-US" dirty="0" smtClean="0">
                <a:solidFill>
                  <a:schemeClr val="tx1"/>
                </a:solidFill>
                <a:cs typeface="+mn-cs"/>
                <a:sym typeface="+mn-ea"/>
              </a:rPr>
              <a:t>FV </a:t>
            </a:r>
            <a:r>
              <a:rPr lang="zh-CN" altLang="en-US" dirty="0">
                <a:solidFill>
                  <a:schemeClr val="tx1"/>
                </a:solidFill>
                <a:cs typeface="+mn-cs"/>
                <a:sym typeface="+mn-ea"/>
              </a:rPr>
              <a:t>/ (1 + </a:t>
            </a:r>
            <a:r>
              <a:rPr lang="zh-CN" altLang="en-US" dirty="0" smtClean="0">
                <a:solidFill>
                  <a:schemeClr val="tx1"/>
                </a:solidFill>
                <a:cs typeface="+mn-cs"/>
                <a:sym typeface="+mn-ea"/>
              </a:rPr>
              <a:t>i)</a:t>
            </a:r>
            <a:r>
              <a:rPr lang="en-US" altLang="zh-CN" baseline="30000" dirty="0" smtClean="0">
                <a:solidFill>
                  <a:schemeClr val="tx1"/>
                </a:solidFill>
                <a:cs typeface="+mn-cs"/>
                <a:sym typeface="+mn-ea"/>
              </a:rPr>
              <a:t>t</a:t>
            </a:r>
            <a:r>
              <a:rPr lang="zh-CN" altLang="en-US" dirty="0" smtClean="0">
                <a:solidFill>
                  <a:schemeClr val="tx1"/>
                </a:solidFill>
                <a:cs typeface="+mn-cs"/>
                <a:sym typeface="+mn-ea"/>
              </a:rPr>
              <a:t> </a:t>
            </a:r>
            <a:r>
              <a:rPr lang="zh-CN" altLang="en-US" dirty="0">
                <a:solidFill>
                  <a:schemeClr val="tx1"/>
                </a:solidFill>
                <a:cs typeface="+mn-cs"/>
                <a:sym typeface="+mn-ea"/>
              </a:rPr>
              <a:t>，其</a:t>
            </a:r>
            <a:r>
              <a:rPr lang="zh-CN" altLang="en-US" dirty="0" smtClean="0">
                <a:solidFill>
                  <a:schemeClr val="tx1"/>
                </a:solidFill>
                <a:cs typeface="+mn-cs"/>
                <a:sym typeface="+mn-ea"/>
              </a:rPr>
              <a:t>中</a:t>
            </a:r>
            <a:endParaRPr lang="zh-CN" altLang="en-US" dirty="0">
              <a:solidFill>
                <a:schemeClr val="tx1"/>
              </a:solidFill>
              <a:cs typeface="+mn-cs"/>
            </a:endParaRPr>
          </a:p>
          <a:p>
            <a:pPr marL="457835" lvl="3" indent="0" algn="l" eaLnBrk="1" hangingPunct="1">
              <a:lnSpc>
                <a:spcPct val="105000"/>
              </a:lnSpc>
              <a:spcBef>
                <a:spcPts val="0"/>
              </a:spcBef>
              <a:spcAft>
                <a:spcPts val="0"/>
              </a:spcAft>
              <a:buSzTx/>
              <a:buFont typeface="Wingdings" panose="05000000000000000000" charset="0"/>
              <a:buNone/>
            </a:pPr>
            <a:r>
              <a:rPr lang="zh-CN" altLang="en-US" dirty="0">
                <a:solidFill>
                  <a:schemeClr val="tx1"/>
                </a:solidFill>
                <a:cs typeface="+mn-cs"/>
                <a:sym typeface="+mn-ea"/>
              </a:rPr>
              <a:t>FV</a:t>
            </a:r>
            <a:r>
              <a:rPr lang="en-US" altLang="zh-CN" dirty="0">
                <a:solidFill>
                  <a:schemeClr val="tx1"/>
                </a:solidFill>
                <a:cs typeface="+mn-cs"/>
                <a:sym typeface="+mn-ea"/>
              </a:rPr>
              <a:t>:</a:t>
            </a:r>
            <a:r>
              <a:rPr lang="zh-CN" altLang="en-US" dirty="0">
                <a:solidFill>
                  <a:schemeClr val="tx1"/>
                </a:solidFill>
                <a:cs typeface="+mn-cs"/>
                <a:sym typeface="+mn-ea"/>
              </a:rPr>
              <a:t>第 </a:t>
            </a:r>
            <a:r>
              <a:rPr lang="en-US" altLang="zh-CN" dirty="0" smtClean="0">
                <a:solidFill>
                  <a:schemeClr val="tx1"/>
                </a:solidFill>
                <a:cs typeface="+mn-cs"/>
                <a:sym typeface="+mn-ea"/>
              </a:rPr>
              <a:t>t</a:t>
            </a:r>
            <a:r>
              <a:rPr lang="zh-CN" altLang="en-US" dirty="0" smtClean="0">
                <a:solidFill>
                  <a:schemeClr val="tx1"/>
                </a:solidFill>
                <a:cs typeface="+mn-cs"/>
                <a:sym typeface="+mn-ea"/>
              </a:rPr>
              <a:t> </a:t>
            </a:r>
            <a:r>
              <a:rPr lang="zh-CN" altLang="en-US" dirty="0">
                <a:solidFill>
                  <a:schemeClr val="tx1"/>
                </a:solidFill>
                <a:cs typeface="+mn-cs"/>
                <a:sym typeface="+mn-ea"/>
              </a:rPr>
              <a:t>年时的现金值</a:t>
            </a:r>
            <a:endParaRPr lang="zh-CN" altLang="en-US" dirty="0">
              <a:solidFill>
                <a:schemeClr val="tx1"/>
              </a:solidFill>
              <a:cs typeface="+mn-cs"/>
            </a:endParaRPr>
          </a:p>
          <a:p>
            <a:pPr marL="457835" lvl="3" indent="0" algn="l" eaLnBrk="1" hangingPunct="1">
              <a:lnSpc>
                <a:spcPct val="105000"/>
              </a:lnSpc>
              <a:spcBef>
                <a:spcPts val="0"/>
              </a:spcBef>
              <a:spcAft>
                <a:spcPts val="0"/>
              </a:spcAft>
              <a:buSzTx/>
              <a:buFont typeface="Wingdings" panose="05000000000000000000" charset="0"/>
              <a:buNone/>
            </a:pPr>
            <a:r>
              <a:rPr lang="zh-CN" altLang="en-US" sz="2400" dirty="0">
                <a:solidFill>
                  <a:schemeClr val="tx1"/>
                </a:solidFill>
                <a:latin typeface="楷体" panose="02010609060101010101" pitchFamily="49" charset="-122"/>
                <a:ea typeface="楷体" panose="02010609060101010101" pitchFamily="49" charset="-122"/>
                <a:cs typeface="+mn-cs"/>
                <a:sym typeface="+mn-ea"/>
              </a:rPr>
              <a:t>i</a:t>
            </a:r>
            <a:r>
              <a:rPr lang="en-US" altLang="zh-CN" sz="2400" dirty="0">
                <a:solidFill>
                  <a:schemeClr val="tx1"/>
                </a:solidFill>
                <a:latin typeface="楷体" panose="02010609060101010101" pitchFamily="49" charset="-122"/>
                <a:ea typeface="楷体" panose="02010609060101010101" pitchFamily="49" charset="-122"/>
                <a:cs typeface="+mn-cs"/>
                <a:sym typeface="+mn-ea"/>
              </a:rPr>
              <a:t>:</a:t>
            </a:r>
            <a:r>
              <a:rPr lang="zh-CN" altLang="en-US" sz="2400" dirty="0">
                <a:solidFill>
                  <a:schemeClr val="tx1"/>
                </a:solidFill>
                <a:latin typeface="楷体" panose="02010609060101010101" pitchFamily="49" charset="-122"/>
                <a:ea typeface="楷体" panose="02010609060101010101" pitchFamily="49" charset="-122"/>
                <a:cs typeface="+mn-cs"/>
                <a:sym typeface="+mn-ea"/>
              </a:rPr>
              <a:t>基准折现率（利率或资本的最低获利要求）</a:t>
            </a:r>
            <a:endParaRPr lang="zh-CN" altLang="en-US" sz="2400" dirty="0">
              <a:solidFill>
                <a:schemeClr val="tx1"/>
              </a:solidFill>
              <a:latin typeface="楷体" panose="02010609060101010101" pitchFamily="49" charset="-122"/>
              <a:ea typeface="楷体" panose="02010609060101010101" pitchFamily="49" charset="-122"/>
              <a:cs typeface="+mn-cs"/>
            </a:endParaRPr>
          </a:p>
          <a:p>
            <a:pPr marL="457835" lvl="3" indent="0" algn="l" eaLnBrk="1" hangingPunct="1">
              <a:lnSpc>
                <a:spcPct val="105000"/>
              </a:lnSpc>
              <a:spcBef>
                <a:spcPts val="0"/>
              </a:spcBef>
              <a:spcAft>
                <a:spcPts val="0"/>
              </a:spcAft>
              <a:buSzTx/>
              <a:buFont typeface="Wingdings" panose="05000000000000000000" charset="0"/>
              <a:buNone/>
            </a:pPr>
            <a:r>
              <a:rPr lang="zh-CN" altLang="en-US" sz="2400" dirty="0">
                <a:solidFill>
                  <a:schemeClr val="tx1"/>
                </a:solidFill>
                <a:latin typeface="楷体" panose="02010609060101010101" pitchFamily="49" charset="-122"/>
                <a:ea typeface="楷体" panose="02010609060101010101" pitchFamily="49" charset="-122"/>
                <a:cs typeface="+mn-cs"/>
                <a:sym typeface="+mn-ea"/>
              </a:rPr>
              <a:t>n</a:t>
            </a:r>
            <a:r>
              <a:rPr lang="en-US" altLang="zh-CN" sz="2400" dirty="0">
                <a:solidFill>
                  <a:schemeClr val="tx1"/>
                </a:solidFill>
                <a:latin typeface="楷体" panose="02010609060101010101" pitchFamily="49" charset="-122"/>
                <a:ea typeface="楷体" panose="02010609060101010101" pitchFamily="49" charset="-122"/>
                <a:cs typeface="+mn-cs"/>
                <a:sym typeface="+mn-ea"/>
              </a:rPr>
              <a:t>:</a:t>
            </a:r>
            <a:r>
              <a:rPr lang="zh-CN" altLang="en-US" sz="2400" dirty="0">
                <a:solidFill>
                  <a:schemeClr val="tx1"/>
                </a:solidFill>
                <a:latin typeface="楷体" panose="02010609060101010101" pitchFamily="49" charset="-122"/>
                <a:ea typeface="楷体" panose="02010609060101010101" pitchFamily="49" charset="-122"/>
                <a:cs typeface="+mn-cs"/>
                <a:sym typeface="+mn-ea"/>
              </a:rPr>
              <a:t>未来第几年（以当年为0）</a:t>
            </a:r>
            <a:endParaRPr lang="zh-CN" altLang="en-US" sz="2400" dirty="0">
              <a:solidFill>
                <a:schemeClr val="tx1"/>
              </a:solidFill>
              <a:latin typeface="楷体" panose="02010609060101010101" pitchFamily="49" charset="-122"/>
              <a:ea typeface="楷体" panose="02010609060101010101" pitchFamily="49" charset="-122"/>
              <a:cs typeface="+mn-cs"/>
            </a:endParaRPr>
          </a:p>
          <a:p>
            <a:pPr indent="-342265" algn="l" eaLnBrk="1" hangingPunct="1">
              <a:lnSpc>
                <a:spcPct val="105000"/>
              </a:lnSpc>
              <a:spcBef>
                <a:spcPts val="1200"/>
              </a:spcBef>
              <a:spcAft>
                <a:spcPts val="1200"/>
              </a:spcAft>
              <a:buSzTx/>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sym typeface="+mn-ea"/>
              </a:rPr>
              <a:t>净现值（NPV 即 Net Present Value）</a:t>
            </a:r>
            <a:endParaRPr lang="zh-CN" altLang="en-US" sz="2400" dirty="0">
              <a:solidFill>
                <a:schemeClr val="tx1"/>
              </a:solidFill>
              <a:latin typeface="楷体" panose="02010609060101010101" pitchFamily="49" charset="-122"/>
              <a:ea typeface="楷体" panose="02010609060101010101" pitchFamily="49" charset="-122"/>
            </a:endParaRPr>
          </a:p>
          <a:p>
            <a:pPr marL="400685" lvl="2" indent="0" eaLnBrk="1" hangingPunct="1">
              <a:spcBef>
                <a:spcPts val="1200"/>
              </a:spcBef>
              <a:spcAft>
                <a:spcPts val="1200"/>
              </a:spcAft>
            </a:pPr>
            <a:r>
              <a:rPr lang="zh-CN" altLang="en-US" dirty="0">
                <a:solidFill>
                  <a:schemeClr val="tx1"/>
                </a:solidFill>
                <a:latin typeface="楷体" panose="02010609060101010101" pitchFamily="49" charset="-122"/>
                <a:ea typeface="楷体" panose="02010609060101010101" pitchFamily="49" charset="-122"/>
                <a:cs typeface="+mn-cs"/>
                <a:sym typeface="+mn-ea"/>
              </a:rPr>
              <a:t>NPV= </a:t>
            </a:r>
            <a:r>
              <a:rPr lang="en-US" altLang="zh-CN" i="1" dirty="0">
                <a:latin typeface="Symbol" pitchFamily="18" charset="2"/>
              </a:rPr>
              <a:t>S</a:t>
            </a:r>
            <a:r>
              <a:rPr lang="en-US" altLang="zh-CN" sz="1050" i="1" baseline="-25000" dirty="0"/>
              <a:t> </a:t>
            </a:r>
            <a:r>
              <a:rPr lang="zh-CN" altLang="en-US" dirty="0" smtClean="0">
                <a:solidFill>
                  <a:schemeClr val="tx1"/>
                </a:solidFill>
                <a:latin typeface="楷体" panose="02010609060101010101" pitchFamily="49" charset="-122"/>
                <a:ea typeface="楷体" panose="02010609060101010101" pitchFamily="49" charset="-122"/>
                <a:cs typeface="+mn-cs"/>
                <a:sym typeface="+mn-ea"/>
              </a:rPr>
              <a:t>(</a:t>
            </a:r>
            <a:r>
              <a:rPr lang="zh-CN" altLang="en-US" dirty="0">
                <a:solidFill>
                  <a:schemeClr val="tx1"/>
                </a:solidFill>
                <a:latin typeface="楷体" panose="02010609060101010101" pitchFamily="49" charset="-122"/>
                <a:ea typeface="楷体" panose="02010609060101010101" pitchFamily="49" charset="-122"/>
                <a:cs typeface="+mn-cs"/>
                <a:sym typeface="+mn-ea"/>
              </a:rPr>
              <a:t>CI – CO)n / (1 + i)</a:t>
            </a:r>
            <a:r>
              <a:rPr lang="zh-CN" altLang="en-US" baseline="30000" dirty="0">
                <a:solidFill>
                  <a:schemeClr val="tx1"/>
                </a:solidFill>
                <a:latin typeface="楷体" panose="02010609060101010101" pitchFamily="49" charset="-122"/>
                <a:ea typeface="楷体" panose="02010609060101010101" pitchFamily="49" charset="-122"/>
                <a:cs typeface="+mn-cs"/>
                <a:sym typeface="+mn-ea"/>
              </a:rPr>
              <a:t>n</a:t>
            </a:r>
            <a:r>
              <a:rPr lang="zh-CN" altLang="en-US" dirty="0">
                <a:solidFill>
                  <a:schemeClr val="tx1"/>
                </a:solidFill>
                <a:latin typeface="楷体" panose="02010609060101010101" pitchFamily="49" charset="-122"/>
                <a:ea typeface="楷体" panose="02010609060101010101" pitchFamily="49" charset="-122"/>
                <a:cs typeface="+mn-cs"/>
                <a:sym typeface="+mn-ea"/>
              </a:rPr>
              <a:t>，其中</a:t>
            </a:r>
            <a:endParaRPr lang="zh-CN" altLang="en-US" dirty="0">
              <a:solidFill>
                <a:schemeClr val="tx1"/>
              </a:solidFill>
              <a:latin typeface="楷体" panose="02010609060101010101" pitchFamily="49" charset="-122"/>
              <a:ea typeface="楷体" panose="02010609060101010101" pitchFamily="49" charset="-122"/>
              <a:cs typeface="+mn-cs"/>
            </a:endParaRPr>
          </a:p>
          <a:p>
            <a:pPr marL="457835" lvl="3" indent="0" eaLnBrk="1" hangingPunct="1"/>
            <a:r>
              <a:rPr lang="zh-CN" altLang="en-US" dirty="0">
                <a:solidFill>
                  <a:schemeClr val="tx1"/>
                </a:solidFill>
                <a:latin typeface="楷体" panose="02010609060101010101" pitchFamily="49" charset="-122"/>
                <a:ea typeface="楷体" panose="02010609060101010101" pitchFamily="49" charset="-122"/>
                <a:cs typeface="+mn-cs"/>
                <a:sym typeface="+mn-ea"/>
              </a:rPr>
              <a:t>CI</a:t>
            </a:r>
            <a:r>
              <a:rPr lang="zh-CN" altLang="en-US" dirty="0" smtClean="0">
                <a:solidFill>
                  <a:schemeClr val="tx1"/>
                </a:solidFill>
                <a:latin typeface="楷体" panose="02010609060101010101" pitchFamily="49" charset="-122"/>
                <a:ea typeface="楷体" panose="02010609060101010101" pitchFamily="49" charset="-122"/>
                <a:cs typeface="+mn-cs"/>
                <a:sym typeface="+mn-ea"/>
              </a:rPr>
              <a:t>：现</a:t>
            </a:r>
            <a:r>
              <a:rPr lang="zh-CN" altLang="en-US" dirty="0">
                <a:solidFill>
                  <a:schemeClr val="tx1"/>
                </a:solidFill>
                <a:latin typeface="楷体" panose="02010609060101010101" pitchFamily="49" charset="-122"/>
                <a:ea typeface="楷体" panose="02010609060101010101" pitchFamily="49" charset="-122"/>
                <a:cs typeface="+mn-cs"/>
                <a:sym typeface="+mn-ea"/>
              </a:rPr>
              <a:t>金收入</a:t>
            </a:r>
            <a:endParaRPr lang="zh-CN" altLang="en-US" dirty="0">
              <a:solidFill>
                <a:schemeClr val="tx1"/>
              </a:solidFill>
              <a:latin typeface="楷体" panose="02010609060101010101" pitchFamily="49" charset="-122"/>
              <a:ea typeface="楷体" panose="02010609060101010101" pitchFamily="49" charset="-122"/>
              <a:cs typeface="+mn-cs"/>
            </a:endParaRPr>
          </a:p>
          <a:p>
            <a:pPr marL="457835" lvl="3" indent="0" eaLnBrk="1" hangingPunct="1"/>
            <a:r>
              <a:rPr lang="zh-CN" altLang="en-US" dirty="0">
                <a:solidFill>
                  <a:schemeClr val="tx1"/>
                </a:solidFill>
                <a:latin typeface="楷体" panose="02010609060101010101" pitchFamily="49" charset="-122"/>
                <a:ea typeface="楷体" panose="02010609060101010101" pitchFamily="49" charset="-122"/>
                <a:cs typeface="+mn-cs"/>
                <a:sym typeface="+mn-ea"/>
              </a:rPr>
              <a:t>CO</a:t>
            </a:r>
            <a:r>
              <a:rPr lang="zh-CN" altLang="en-US" dirty="0" smtClean="0">
                <a:solidFill>
                  <a:schemeClr val="tx1"/>
                </a:solidFill>
                <a:latin typeface="楷体" panose="02010609060101010101" pitchFamily="49" charset="-122"/>
                <a:ea typeface="楷体" panose="02010609060101010101" pitchFamily="49" charset="-122"/>
                <a:cs typeface="+mn-cs"/>
                <a:sym typeface="+mn-ea"/>
              </a:rPr>
              <a:t>：现</a:t>
            </a:r>
            <a:r>
              <a:rPr lang="zh-CN" altLang="en-US" dirty="0">
                <a:solidFill>
                  <a:schemeClr val="tx1"/>
                </a:solidFill>
                <a:latin typeface="楷体" panose="02010609060101010101" pitchFamily="49" charset="-122"/>
                <a:ea typeface="楷体" panose="02010609060101010101" pitchFamily="49" charset="-122"/>
                <a:cs typeface="+mn-cs"/>
                <a:sym typeface="+mn-ea"/>
              </a:rPr>
              <a:t>金支出</a:t>
            </a:r>
            <a:endParaRPr lang="zh-CN" altLang="en-US" dirty="0">
              <a:solidFill>
                <a:schemeClr val="tx1"/>
              </a:solidFill>
              <a:latin typeface="楷体" panose="02010609060101010101" pitchFamily="49" charset="-122"/>
              <a:ea typeface="楷体" panose="02010609060101010101" pitchFamily="49" charset="-122"/>
              <a:cs typeface="+mn-cs"/>
            </a:endParaRPr>
          </a:p>
          <a:p>
            <a:pPr marL="457835" lvl="3" indent="0" eaLnBrk="1" hangingPunct="1"/>
            <a:r>
              <a:rPr lang="zh-CN" altLang="en-US" dirty="0" smtClean="0">
                <a:solidFill>
                  <a:schemeClr val="tx1"/>
                </a:solidFill>
                <a:latin typeface="楷体" panose="02010609060101010101" pitchFamily="49" charset="-122"/>
                <a:ea typeface="楷体" panose="02010609060101010101" pitchFamily="49" charset="-122"/>
                <a:cs typeface="+mn-cs"/>
                <a:sym typeface="+mn-ea"/>
              </a:rPr>
              <a:t>(CI – CO)n ：第 n 年的净现金流量</a:t>
            </a:r>
            <a:endParaRPr lang="zh-CN" altLang="en-US" dirty="0" smtClean="0">
              <a:solidFill>
                <a:schemeClr val="tx1"/>
              </a:solidFill>
              <a:latin typeface="楷体" panose="02010609060101010101" pitchFamily="49" charset="-122"/>
              <a:ea typeface="楷体" panose="02010609060101010101" pitchFamily="49" charset="-122"/>
              <a:cs typeface="+mn-cs"/>
            </a:endParaRPr>
          </a:p>
          <a:p>
            <a:pPr indent="-342265" algn="l" eaLnBrk="1" latinLnBrk="0" hangingPunct="1">
              <a:lnSpc>
                <a:spcPct val="105000"/>
              </a:lnSpc>
              <a:spcBef>
                <a:spcPts val="0"/>
              </a:spcBef>
              <a:spcAft>
                <a:spcPts val="0"/>
              </a:spcAft>
              <a:buSzTx/>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sym typeface="+mn-ea"/>
            </a:endParaRPr>
          </a:p>
          <a:p>
            <a:pPr indent="-342265" algn="l" eaLnBrk="1" latinLnBrk="0" hangingPunct="1">
              <a:lnSpc>
                <a:spcPct val="105000"/>
              </a:lnSpc>
              <a:spcBef>
                <a:spcPts val="0"/>
              </a:spcBef>
              <a:spcAft>
                <a:spcPts val="0"/>
              </a:spcAft>
              <a:buSzTx/>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39940" name="Rectangle 5"/>
          <p:cNvSpPr>
            <a:spLocks noChangeArrowheads="1"/>
          </p:cNvSpPr>
          <p:nvPr/>
        </p:nvSpPr>
        <p:spPr bwMode="auto">
          <a:xfrm>
            <a:off x="0" y="30190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64866" name="Rectangle 2"/>
          <p:cNvSpPr>
            <a:spLocks noGrp="1" noChangeArrowheads="1"/>
          </p:cNvSpPr>
          <p:nvPr/>
        </p:nvSpPr>
        <p:spPr>
          <a:xfrm>
            <a:off x="-43815" y="517305"/>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400" b="1" smtClean="0">
                <a:latin typeface="+mj-ea"/>
                <a:cs typeface="+mj-ea"/>
              </a:rPr>
              <a:t>3.4 </a:t>
            </a:r>
            <a:r>
              <a:rPr lang="zh-CN" altLang="en-US" sz="2400" b="1" smtClean="0">
                <a:latin typeface="+mj-ea"/>
                <a:cs typeface="+mj-ea"/>
              </a:rPr>
              <a:t>项目启动的工具和方法</a:t>
            </a:r>
            <a:r>
              <a:rPr lang="en-US" altLang="zh-CN" sz="2400" b="1" smtClean="0">
                <a:latin typeface="+mj-ea"/>
                <a:cs typeface="+mj-ea"/>
              </a:rPr>
              <a:t>-</a:t>
            </a:r>
            <a:r>
              <a:rPr lang="zh-CN" altLang="en-US" sz="2400" smtClean="0">
                <a:latin typeface="+mj-ea"/>
                <a:cs typeface="+mj-ea"/>
                <a:sym typeface="+mn-ea"/>
              </a:rPr>
              <a:t>净现值法</a:t>
            </a:r>
            <a:r>
              <a:rPr lang="zh-CN" altLang="en-US" sz="2400" dirty="0">
                <a:solidFill>
                  <a:schemeClr val="tx1"/>
                </a:solidFill>
                <a:latin typeface="+mj-ea"/>
                <a:cs typeface="+mj-ea"/>
                <a:sym typeface="+mn-ea"/>
              </a:rPr>
              <a:t> </a:t>
            </a:r>
            <a:endParaRPr lang="en-US" altLang="zh-CN" sz="2400" b="1" smtClean="0">
              <a:latin typeface="+mj-ea"/>
              <a:cs typeface="+mj-ea"/>
            </a:endParaRPr>
          </a:p>
        </p:txBody>
      </p:sp>
      <p:sp>
        <p:nvSpPr>
          <p:cNvPr id="12" name="Text Box 54"/>
          <p:cNvSpPr txBox="1">
            <a:spLocks noChangeArrowheads="1"/>
          </p:cNvSpPr>
          <p:nvPr/>
        </p:nvSpPr>
        <p:spPr bwMode="auto">
          <a:xfrm>
            <a:off x="1219994" y="2859397"/>
            <a:ext cx="12458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i="1" dirty="0" smtClean="0">
                <a:ea typeface="宋体" charset="-122"/>
              </a:rPr>
              <a:t> t </a:t>
            </a:r>
            <a:r>
              <a:rPr lang="en-US" altLang="zh-CN" i="1" dirty="0">
                <a:ea typeface="宋体" charset="-122"/>
              </a:rPr>
              <a:t>= 0</a:t>
            </a:r>
          </a:p>
        </p:txBody>
      </p:sp>
      <p:sp>
        <p:nvSpPr>
          <p:cNvPr id="16" name="Text Box 54"/>
          <p:cNvSpPr txBox="1">
            <a:spLocks noChangeArrowheads="1"/>
          </p:cNvSpPr>
          <p:nvPr/>
        </p:nvSpPr>
        <p:spPr bwMode="auto">
          <a:xfrm>
            <a:off x="1535813" y="2383142"/>
            <a:ext cx="930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i="1" dirty="0" smtClean="0">
                <a:ea typeface="宋体" charset="-122"/>
              </a:rPr>
              <a:t>n</a:t>
            </a:r>
            <a:endParaRPr lang="en-US" altLang="zh-CN" i="1" dirty="0">
              <a:ea typeface="宋体" charset="-122"/>
            </a:endParaRPr>
          </a:p>
        </p:txBody>
      </p:sp>
      <p:sp>
        <p:nvSpPr>
          <p:cNvPr id="17" name="Text Box 54"/>
          <p:cNvSpPr txBox="1">
            <a:spLocks noChangeArrowheads="1"/>
          </p:cNvSpPr>
          <p:nvPr/>
        </p:nvSpPr>
        <p:spPr bwMode="auto">
          <a:xfrm>
            <a:off x="1219994" y="5431948"/>
            <a:ext cx="12458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i="1" dirty="0" smtClean="0">
                <a:ea typeface="宋体" charset="-122"/>
              </a:rPr>
              <a:t> t </a:t>
            </a:r>
            <a:r>
              <a:rPr lang="en-US" altLang="zh-CN" i="1" dirty="0">
                <a:ea typeface="宋体" charset="-122"/>
              </a:rPr>
              <a:t>= 0</a:t>
            </a:r>
          </a:p>
        </p:txBody>
      </p:sp>
      <p:sp>
        <p:nvSpPr>
          <p:cNvPr id="18" name="Text Box 54"/>
          <p:cNvSpPr txBox="1">
            <a:spLocks noChangeArrowheads="1"/>
          </p:cNvSpPr>
          <p:nvPr/>
        </p:nvSpPr>
        <p:spPr bwMode="auto">
          <a:xfrm>
            <a:off x="1448594" y="4875212"/>
            <a:ext cx="930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i="1" dirty="0" smtClean="0">
                <a:ea typeface="宋体" charset="-122"/>
              </a:rPr>
              <a:t>n</a:t>
            </a:r>
            <a:endParaRPr lang="en-US" altLang="zh-CN" i="1" dirty="0">
              <a:ea typeface="宋体"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p:txBody>
          <a:bodyPr/>
          <a:lstStyle/>
          <a:p>
            <a:pPr eaLnBrk="1" hangingPunct="1">
              <a:defRPr/>
            </a:pPr>
            <a:r>
              <a:rPr lang="zh-CN" altLang="en-US" smtClean="0"/>
              <a:t>举例</a:t>
            </a:r>
          </a:p>
        </p:txBody>
      </p:sp>
      <p:sp>
        <p:nvSpPr>
          <p:cNvPr id="29700" name="Rectangle 3"/>
          <p:cNvSpPr>
            <a:spLocks noGrp="1" noChangeArrowheads="1"/>
          </p:cNvSpPr>
          <p:nvPr>
            <p:ph type="body" sz="half" idx="1"/>
          </p:nvPr>
        </p:nvSpPr>
        <p:spPr>
          <a:xfrm>
            <a:off x="925633" y="1293812"/>
            <a:ext cx="7734056" cy="1643527"/>
          </a:xfrm>
        </p:spPr>
        <p:txBody>
          <a:bodyPr/>
          <a:lstStyle/>
          <a:p>
            <a:pPr eaLnBrk="1" hangingPunct="1">
              <a:lnSpc>
                <a:spcPct val="105000"/>
              </a:lnSpc>
              <a:spcBef>
                <a:spcPts val="0"/>
              </a:spcBef>
              <a:spcAft>
                <a:spcPts val="0"/>
              </a:spcAft>
              <a:buFont typeface="Wingdings" pitchFamily="2" charset="2"/>
              <a:buNone/>
            </a:pPr>
            <a:r>
              <a:rPr lang="zh-CN" altLang="en-US" sz="2400" dirty="0">
                <a:solidFill>
                  <a:schemeClr val="tx1"/>
                </a:solidFill>
                <a:latin typeface="楷体" panose="02010609060101010101" pitchFamily="49" charset="-122"/>
                <a:ea typeface="楷体" panose="02010609060101010101" pitchFamily="49" charset="-122"/>
              </a:rPr>
              <a:t>同样产</a:t>
            </a:r>
            <a:r>
              <a:rPr lang="zh-CN" altLang="en-US" sz="2400" dirty="0" smtClean="0">
                <a:solidFill>
                  <a:schemeClr val="tx1"/>
                </a:solidFill>
                <a:latin typeface="楷体" panose="02010609060101010101" pitchFamily="49" charset="-122"/>
                <a:ea typeface="楷体" panose="02010609060101010101" pitchFamily="49" charset="-122"/>
              </a:rPr>
              <a:t>品 </a:t>
            </a:r>
            <a:endParaRPr lang="en-US" altLang="zh-CN" sz="2400" dirty="0" smtClean="0">
              <a:solidFill>
                <a:schemeClr val="tx1"/>
              </a:solidFill>
              <a:latin typeface="楷体" panose="02010609060101010101" pitchFamily="49" charset="-122"/>
              <a:ea typeface="楷体" panose="02010609060101010101" pitchFamily="49" charset="-122"/>
            </a:endParaRPr>
          </a:p>
          <a:p>
            <a:pPr lvl="1" eaLnBrk="1" hangingPunct="1">
              <a:lnSpc>
                <a:spcPct val="105000"/>
              </a:lnSpc>
              <a:spcBef>
                <a:spcPts val="0"/>
              </a:spcBef>
              <a:spcAft>
                <a:spcPts val="0"/>
              </a:spcAft>
              <a:buFont typeface="Wingdings" pitchFamily="2" charset="2"/>
              <a:buNone/>
            </a:pPr>
            <a:r>
              <a:rPr lang="zh-CN" altLang="en-US" sz="2400" dirty="0" smtClean="0">
                <a:solidFill>
                  <a:schemeClr val="tx1"/>
                </a:solidFill>
                <a:latin typeface="楷体" panose="02010609060101010101" pitchFamily="49" charset="-122"/>
                <a:ea typeface="楷体" panose="02010609060101010101" pitchFamily="49" charset="-122"/>
              </a:rPr>
              <a:t>商</a:t>
            </a:r>
            <a:r>
              <a:rPr lang="zh-CN" altLang="en-US" sz="2400" dirty="0">
                <a:solidFill>
                  <a:schemeClr val="tx1"/>
                </a:solidFill>
                <a:latin typeface="楷体" panose="02010609060101010101" pitchFamily="49" charset="-122"/>
                <a:ea typeface="楷体" panose="02010609060101010101" pitchFamily="49" charset="-122"/>
              </a:rPr>
              <a:t>家</a:t>
            </a:r>
            <a:r>
              <a:rPr lang="en-US" altLang="zh-CN" sz="2400" dirty="0">
                <a:solidFill>
                  <a:schemeClr val="tx1"/>
                </a:solidFill>
                <a:latin typeface="楷体" panose="02010609060101010101" pitchFamily="49" charset="-122"/>
                <a:ea typeface="楷体" panose="02010609060101010101" pitchFamily="49" charset="-122"/>
              </a:rPr>
              <a:t>A</a:t>
            </a:r>
            <a:r>
              <a:rPr lang="zh-CN" altLang="en-US" sz="2400" dirty="0">
                <a:solidFill>
                  <a:schemeClr val="tx1"/>
                </a:solidFill>
                <a:latin typeface="楷体" panose="02010609060101010101" pitchFamily="49" charset="-122"/>
                <a:ea typeface="楷体" panose="02010609060101010101" pitchFamily="49" charset="-122"/>
              </a:rPr>
              <a:t>：首付</a:t>
            </a:r>
            <a:r>
              <a:rPr lang="en-US" altLang="zh-CN" sz="2400" dirty="0">
                <a:solidFill>
                  <a:schemeClr val="tx1"/>
                </a:solidFill>
                <a:latin typeface="楷体" panose="02010609060101010101" pitchFamily="49" charset="-122"/>
                <a:ea typeface="楷体" panose="02010609060101010101" pitchFamily="49" charset="-122"/>
              </a:rPr>
              <a:t>1000</a:t>
            </a:r>
            <a:r>
              <a:rPr lang="zh-CN" altLang="en-US" sz="2400" dirty="0">
                <a:solidFill>
                  <a:schemeClr val="tx1"/>
                </a:solidFill>
                <a:latin typeface="楷体" panose="02010609060101010101" pitchFamily="49" charset="-122"/>
                <a:ea typeface="楷体" panose="02010609060101010101" pitchFamily="49" charset="-122"/>
              </a:rPr>
              <a:t>，以后三年年付</a:t>
            </a:r>
            <a:r>
              <a:rPr lang="en-US" altLang="zh-CN" sz="2400" dirty="0">
                <a:solidFill>
                  <a:schemeClr val="tx1"/>
                </a:solidFill>
                <a:latin typeface="楷体" panose="02010609060101010101" pitchFamily="49" charset="-122"/>
                <a:ea typeface="楷体" panose="02010609060101010101" pitchFamily="49" charset="-122"/>
              </a:rPr>
              <a:t>100</a:t>
            </a:r>
          </a:p>
          <a:p>
            <a:pPr marL="400050" lvl="1" indent="0" eaLnBrk="1" hangingPunct="1">
              <a:lnSpc>
                <a:spcPct val="105000"/>
              </a:lnSpc>
              <a:spcBef>
                <a:spcPts val="0"/>
              </a:spcBef>
              <a:spcAft>
                <a:spcPts val="0"/>
              </a:spcAft>
              <a:buNone/>
            </a:pPr>
            <a:r>
              <a:rPr lang="zh-CN" altLang="en-US" sz="2400" dirty="0" smtClean="0">
                <a:solidFill>
                  <a:schemeClr val="tx1"/>
                </a:solidFill>
                <a:latin typeface="楷体" panose="02010609060101010101" pitchFamily="49" charset="-122"/>
                <a:ea typeface="楷体" panose="02010609060101010101" pitchFamily="49" charset="-122"/>
              </a:rPr>
              <a:t>商</a:t>
            </a:r>
            <a:r>
              <a:rPr lang="zh-CN" altLang="en-US" sz="2400" dirty="0">
                <a:solidFill>
                  <a:schemeClr val="tx1"/>
                </a:solidFill>
                <a:latin typeface="楷体" panose="02010609060101010101" pitchFamily="49" charset="-122"/>
                <a:ea typeface="楷体" panose="02010609060101010101" pitchFamily="49" charset="-122"/>
              </a:rPr>
              <a:t>家</a:t>
            </a:r>
            <a:r>
              <a:rPr lang="en-US" altLang="zh-CN" sz="2400" dirty="0">
                <a:solidFill>
                  <a:schemeClr val="tx1"/>
                </a:solidFill>
                <a:latin typeface="楷体" panose="02010609060101010101" pitchFamily="49" charset="-122"/>
                <a:ea typeface="楷体" panose="02010609060101010101" pitchFamily="49" charset="-122"/>
              </a:rPr>
              <a:t>B</a:t>
            </a:r>
            <a:r>
              <a:rPr lang="zh-CN" altLang="en-US" sz="2400" dirty="0">
                <a:solidFill>
                  <a:schemeClr val="tx1"/>
                </a:solidFill>
                <a:latin typeface="楷体" panose="02010609060101010101" pitchFamily="49" charset="-122"/>
                <a:ea typeface="楷体" panose="02010609060101010101" pitchFamily="49" charset="-122"/>
              </a:rPr>
              <a:t>：免首付，以后三年年付</a:t>
            </a:r>
            <a:r>
              <a:rPr lang="en-US" altLang="zh-CN" sz="2400" dirty="0">
                <a:solidFill>
                  <a:schemeClr val="tx1"/>
                </a:solidFill>
                <a:latin typeface="楷体" panose="02010609060101010101" pitchFamily="49" charset="-122"/>
                <a:ea typeface="楷体" panose="02010609060101010101" pitchFamily="49" charset="-122"/>
              </a:rPr>
              <a:t>500</a:t>
            </a:r>
          </a:p>
          <a:p>
            <a:pPr lvl="1" eaLnBrk="1" hangingPunct="1">
              <a:lnSpc>
                <a:spcPct val="105000"/>
              </a:lnSpc>
              <a:spcBef>
                <a:spcPts val="0"/>
              </a:spcBef>
              <a:spcAft>
                <a:spcPts val="0"/>
              </a:spcAft>
              <a:buFont typeface="Wingdings" pitchFamily="2" charset="2"/>
              <a:buNone/>
            </a:pPr>
            <a:r>
              <a:rPr lang="zh-CN" altLang="en-US" sz="2400" dirty="0">
                <a:solidFill>
                  <a:schemeClr val="tx1"/>
                </a:solidFill>
                <a:latin typeface="楷体" panose="02010609060101010101" pitchFamily="49" charset="-122"/>
                <a:ea typeface="楷体" panose="02010609060101010101" pitchFamily="49" charset="-122"/>
              </a:rPr>
              <a:t>如果基准折现率为</a:t>
            </a:r>
            <a:r>
              <a:rPr lang="en-US" altLang="zh-CN" sz="2400" dirty="0">
                <a:solidFill>
                  <a:schemeClr val="tx1"/>
                </a:solidFill>
                <a:latin typeface="楷体" panose="02010609060101010101" pitchFamily="49" charset="-122"/>
                <a:ea typeface="楷体" panose="02010609060101010101" pitchFamily="49" charset="-122"/>
              </a:rPr>
              <a:t>10%</a:t>
            </a:r>
            <a:r>
              <a:rPr lang="zh-CN" altLang="en-US" sz="2400" dirty="0">
                <a:solidFill>
                  <a:schemeClr val="tx1"/>
                </a:solidFill>
                <a:latin typeface="楷体" panose="02010609060101010101" pitchFamily="49" charset="-122"/>
                <a:ea typeface="楷体" panose="02010609060101010101" pitchFamily="49" charset="-122"/>
              </a:rPr>
              <a:t>，哪家便宜？</a:t>
            </a:r>
          </a:p>
        </p:txBody>
      </p:sp>
      <p:graphicFrame>
        <p:nvGraphicFramePr>
          <p:cNvPr id="120907" name="Group 75"/>
          <p:cNvGraphicFramePr>
            <a:graphicFrameLocks noGrp="1"/>
          </p:cNvGraphicFramePr>
          <p:nvPr>
            <p:ph sz="half" idx="2"/>
          </p:nvPr>
        </p:nvGraphicFramePr>
        <p:xfrm>
          <a:off x="1181305" y="3106887"/>
          <a:ext cx="7494302" cy="2695913"/>
        </p:xfrm>
        <a:graphic>
          <a:graphicData uri="http://schemas.openxmlformats.org/drawingml/2006/table">
            <a:tbl>
              <a:tblPr/>
              <a:tblGrid>
                <a:gridCol w="1498860"/>
                <a:gridCol w="1500449"/>
                <a:gridCol w="1495685"/>
                <a:gridCol w="1500448"/>
                <a:gridCol w="1498860"/>
              </a:tblGrid>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微软雅黑" pitchFamily="34" charset="-122"/>
                        </a:rPr>
                        <a:t>n</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dirty="0" smtClean="0">
                          <a:ln>
                            <a:noFill/>
                          </a:ln>
                          <a:solidFill>
                            <a:schemeClr val="tx1"/>
                          </a:solidFill>
                          <a:effectLst/>
                          <a:latin typeface="Arial" charset="0"/>
                          <a:ea typeface="微软雅黑" pitchFamily="34" charset="-122"/>
                        </a:rPr>
                        <a:t>A </a:t>
                      </a:r>
                      <a:r>
                        <a:rPr kumimoji="0" lang="zh-CN" altLang="en-US" sz="1800" b="0" i="0" u="none" strike="noStrike" cap="none" normalizeH="0" baseline="0" dirty="0" smtClean="0">
                          <a:ln>
                            <a:noFill/>
                          </a:ln>
                          <a:solidFill>
                            <a:schemeClr val="tx1"/>
                          </a:solidFill>
                          <a:effectLst/>
                          <a:latin typeface="Arial" charset="0"/>
                          <a:ea typeface="微软雅黑" pitchFamily="34" charset="-122"/>
                        </a:rPr>
                        <a:t>面额 </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B </a:t>
                      </a:r>
                      <a:r>
                        <a:rPr kumimoji="0" lang="zh-CN" altLang="en-US" sz="1800" b="0" i="0" u="none" strike="noStrike" cap="none" normalizeH="0" baseline="0" smtClean="0">
                          <a:ln>
                            <a:noFill/>
                          </a:ln>
                          <a:solidFill>
                            <a:schemeClr val="tx1"/>
                          </a:solidFill>
                          <a:effectLst/>
                          <a:latin typeface="Arial" charset="0"/>
                          <a:ea typeface="微软雅黑" pitchFamily="34" charset="-122"/>
                        </a:rPr>
                        <a:t>面额</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0</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1000.00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500.00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708">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2</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500.00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3</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500.00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微软雅黑" pitchFamily="34" charset="-122"/>
                        </a:rPr>
                        <a:t>总计</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1300.00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微软雅黑" pitchFamily="34" charset="-122"/>
                        </a:rPr>
                        <a:t>1500.00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1800" b="0" i="0" u="none" strike="noStrike" cap="none" normalizeH="0" baseline="0" dirty="0" smtClean="0">
                        <a:ln>
                          <a:noFill/>
                        </a:ln>
                        <a:solidFill>
                          <a:schemeClr val="tx1"/>
                        </a:solidFill>
                        <a:effectLst/>
                        <a:latin typeface="Arial" charset="0"/>
                        <a:ea typeface="微软雅黑" pitchFamily="34" charset="-122"/>
                      </a:endParaRP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0889" name="Text Box 57"/>
          <p:cNvSpPr txBox="1">
            <a:spLocks noChangeArrowheads="1"/>
          </p:cNvSpPr>
          <p:nvPr/>
        </p:nvSpPr>
        <p:spPr bwMode="auto">
          <a:xfrm>
            <a:off x="4050416" y="3578156"/>
            <a:ext cx="161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1000.00</a:t>
            </a:r>
          </a:p>
        </p:txBody>
      </p:sp>
      <p:sp>
        <p:nvSpPr>
          <p:cNvPr id="120892" name="Text Box 60"/>
          <p:cNvSpPr txBox="1">
            <a:spLocks noChangeArrowheads="1"/>
          </p:cNvSpPr>
          <p:nvPr/>
        </p:nvSpPr>
        <p:spPr bwMode="auto">
          <a:xfrm>
            <a:off x="4336216" y="4063706"/>
            <a:ext cx="1311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90.90</a:t>
            </a:r>
          </a:p>
        </p:txBody>
      </p:sp>
      <p:sp>
        <p:nvSpPr>
          <p:cNvPr id="120893" name="Text Box 61"/>
          <p:cNvSpPr txBox="1">
            <a:spLocks noChangeArrowheads="1"/>
          </p:cNvSpPr>
          <p:nvPr/>
        </p:nvSpPr>
        <p:spPr bwMode="auto">
          <a:xfrm>
            <a:off x="4312399" y="4490546"/>
            <a:ext cx="1311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82.64</a:t>
            </a:r>
          </a:p>
        </p:txBody>
      </p:sp>
      <p:sp>
        <p:nvSpPr>
          <p:cNvPr id="120894" name="Text Box 62"/>
          <p:cNvSpPr txBox="1">
            <a:spLocks noChangeArrowheads="1"/>
          </p:cNvSpPr>
          <p:nvPr/>
        </p:nvSpPr>
        <p:spPr bwMode="auto">
          <a:xfrm>
            <a:off x="4323514" y="4952294"/>
            <a:ext cx="13115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75.13</a:t>
            </a:r>
          </a:p>
        </p:txBody>
      </p:sp>
      <p:sp>
        <p:nvSpPr>
          <p:cNvPr id="120895" name="Text Box 63"/>
          <p:cNvSpPr txBox="1">
            <a:spLocks noChangeArrowheads="1"/>
          </p:cNvSpPr>
          <p:nvPr/>
        </p:nvSpPr>
        <p:spPr bwMode="auto">
          <a:xfrm>
            <a:off x="4045892" y="5391828"/>
            <a:ext cx="16129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r" eaLnBrk="1" hangingPunct="1">
              <a:buFont typeface="Wingdings" pitchFamily="2" charset="2"/>
              <a:buNone/>
            </a:pPr>
            <a:r>
              <a:rPr lang="en-US" altLang="zh-CN" sz="2000">
                <a:ea typeface="宋体" charset="-122"/>
              </a:rPr>
              <a:t>1248.67</a:t>
            </a:r>
          </a:p>
        </p:txBody>
      </p:sp>
      <p:sp>
        <p:nvSpPr>
          <p:cNvPr id="120897" name="Text Box 65"/>
          <p:cNvSpPr txBox="1">
            <a:spLocks noChangeArrowheads="1"/>
          </p:cNvSpPr>
          <p:nvPr/>
        </p:nvSpPr>
        <p:spPr bwMode="auto">
          <a:xfrm>
            <a:off x="7446553" y="3611478"/>
            <a:ext cx="1160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sz="2000">
                <a:ea typeface="宋体" charset="-122"/>
              </a:rPr>
              <a:t>0.00</a:t>
            </a:r>
          </a:p>
        </p:txBody>
      </p:sp>
      <p:sp>
        <p:nvSpPr>
          <p:cNvPr id="120898" name="Text Box 66"/>
          <p:cNvSpPr txBox="1">
            <a:spLocks noChangeArrowheads="1"/>
          </p:cNvSpPr>
          <p:nvPr/>
        </p:nvSpPr>
        <p:spPr bwMode="auto">
          <a:xfrm>
            <a:off x="7175200" y="4027210"/>
            <a:ext cx="14622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sz="2000">
                <a:ea typeface="宋体" charset="-122"/>
              </a:rPr>
              <a:t>454.55</a:t>
            </a:r>
          </a:p>
        </p:txBody>
      </p:sp>
      <p:sp>
        <p:nvSpPr>
          <p:cNvPr id="120901" name="Text Box 69"/>
          <p:cNvSpPr txBox="1">
            <a:spLocks noChangeArrowheads="1"/>
          </p:cNvSpPr>
          <p:nvPr/>
        </p:nvSpPr>
        <p:spPr bwMode="auto">
          <a:xfrm>
            <a:off x="7186314" y="4501653"/>
            <a:ext cx="14622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sz="2000">
                <a:ea typeface="宋体" charset="-122"/>
              </a:rPr>
              <a:t>413.22</a:t>
            </a:r>
          </a:p>
        </p:txBody>
      </p:sp>
      <p:sp>
        <p:nvSpPr>
          <p:cNvPr id="120902" name="Text Box 70"/>
          <p:cNvSpPr txBox="1">
            <a:spLocks noChangeArrowheads="1"/>
          </p:cNvSpPr>
          <p:nvPr/>
        </p:nvSpPr>
        <p:spPr bwMode="auto">
          <a:xfrm>
            <a:off x="7197429" y="4964988"/>
            <a:ext cx="14622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sz="2000">
                <a:ea typeface="宋体" charset="-122"/>
              </a:rPr>
              <a:t>375.66</a:t>
            </a:r>
          </a:p>
        </p:txBody>
      </p:sp>
      <p:sp>
        <p:nvSpPr>
          <p:cNvPr id="120903" name="Text Box 71"/>
          <p:cNvSpPr txBox="1">
            <a:spLocks noChangeArrowheads="1"/>
          </p:cNvSpPr>
          <p:nvPr/>
        </p:nvSpPr>
        <p:spPr bwMode="auto">
          <a:xfrm>
            <a:off x="7050637" y="5404522"/>
            <a:ext cx="161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algn="ctr" eaLnBrk="1" hangingPunct="1">
              <a:buFont typeface="Wingdings" pitchFamily="2" charset="2"/>
              <a:buNone/>
            </a:pPr>
            <a:r>
              <a:rPr lang="en-US" altLang="zh-CN" sz="2000">
                <a:ea typeface="宋体" charset="-122"/>
              </a:rPr>
              <a:t>1243.43</a:t>
            </a:r>
          </a:p>
        </p:txBody>
      </p:sp>
      <p:sp>
        <p:nvSpPr>
          <p:cNvPr id="120904" name="Text Box 72"/>
          <p:cNvSpPr txBox="1">
            <a:spLocks noChangeArrowheads="1"/>
          </p:cNvSpPr>
          <p:nvPr/>
        </p:nvSpPr>
        <p:spPr bwMode="auto">
          <a:xfrm>
            <a:off x="4085347" y="3137035"/>
            <a:ext cx="14157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A </a:t>
            </a:r>
            <a:r>
              <a:rPr lang="zh-CN" altLang="en-US" sz="2000">
                <a:ea typeface="宋体" charset="-122"/>
              </a:rPr>
              <a:t>现值</a:t>
            </a:r>
          </a:p>
        </p:txBody>
      </p:sp>
      <p:sp>
        <p:nvSpPr>
          <p:cNvPr id="120905" name="Text Box 73"/>
          <p:cNvSpPr txBox="1">
            <a:spLocks noChangeArrowheads="1"/>
          </p:cNvSpPr>
          <p:nvPr/>
        </p:nvSpPr>
        <p:spPr bwMode="auto">
          <a:xfrm>
            <a:off x="7017969" y="3148142"/>
            <a:ext cx="1394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742950" indent="-28575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buFont typeface="Wingdings" pitchFamily="2" charset="2"/>
              <a:buNone/>
            </a:pPr>
            <a:r>
              <a:rPr lang="en-US" altLang="zh-CN" sz="2000">
                <a:ea typeface="宋体" charset="-122"/>
              </a:rPr>
              <a:t>B </a:t>
            </a:r>
            <a:r>
              <a:rPr lang="zh-CN" altLang="en-US" sz="2000">
                <a:ea typeface="宋体" charset="-122"/>
              </a:rPr>
              <a:t>现值</a:t>
            </a:r>
          </a:p>
        </p:txBody>
      </p:sp>
    </p:spTree>
    <p:extLst>
      <p:ext uri="{BB962C8B-B14F-4D97-AF65-F5344CB8AC3E}">
        <p14:creationId xmlns:p14="http://schemas.microsoft.com/office/powerpoint/2010/main" val="165318058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907"/>
                                        </p:tgtEl>
                                        <p:attrNameLst>
                                          <p:attrName>style.visibility</p:attrName>
                                        </p:attrNameLst>
                                      </p:cBhvr>
                                      <p:to>
                                        <p:strVal val="visible"/>
                                      </p:to>
                                    </p:set>
                                    <p:anim calcmode="lin" valueType="num">
                                      <p:cBhvr additive="base">
                                        <p:cTn id="7" dur="500" fill="hold"/>
                                        <p:tgtEl>
                                          <p:spTgt spid="120907"/>
                                        </p:tgtEl>
                                        <p:attrNameLst>
                                          <p:attrName>ppt_x</p:attrName>
                                        </p:attrNameLst>
                                      </p:cBhvr>
                                      <p:tavLst>
                                        <p:tav tm="0">
                                          <p:val>
                                            <p:strVal val="#ppt_x"/>
                                          </p:val>
                                        </p:tav>
                                        <p:tav tm="100000">
                                          <p:val>
                                            <p:strVal val="#ppt_x"/>
                                          </p:val>
                                        </p:tav>
                                      </p:tavLst>
                                    </p:anim>
                                    <p:anim calcmode="lin" valueType="num">
                                      <p:cBhvr additive="base">
                                        <p:cTn id="8" dur="500" fill="hold"/>
                                        <p:tgtEl>
                                          <p:spTgt spid="1209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0904"/>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2090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2088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089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20893"/>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2089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2089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2089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2089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2090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2090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20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89" grpId="0" autoUpdateAnimBg="0"/>
      <p:bldP spid="120892" grpId="0" autoUpdateAnimBg="0"/>
      <p:bldP spid="120893" grpId="0" autoUpdateAnimBg="0"/>
      <p:bldP spid="120894" grpId="0" autoUpdateAnimBg="0"/>
      <p:bldP spid="120895" grpId="0" autoUpdateAnimBg="0"/>
      <p:bldP spid="120897" grpId="0" autoUpdateAnimBg="0"/>
      <p:bldP spid="120898" grpId="0" autoUpdateAnimBg="0"/>
      <p:bldP spid="120901" grpId="0" autoUpdateAnimBg="0"/>
      <p:bldP spid="120902" grpId="0" autoUpdateAnimBg="0"/>
      <p:bldP spid="120903" grpId="0" autoUpdateAnimBg="0"/>
      <p:bldP spid="120904" grpId="0" autoUpdateAnimBg="0"/>
      <p:bldP spid="12090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rrowheads="1"/>
          </p:cNvSpPr>
          <p:nvPr>
            <p:ph type="title"/>
          </p:nvPr>
        </p:nvSpPr>
        <p:spPr>
          <a:xfrm>
            <a:off x="410188" y="303212"/>
            <a:ext cx="8231029" cy="1142471"/>
          </a:xfrm>
        </p:spPr>
        <p:txBody>
          <a:bodyPr/>
          <a:lstStyle/>
          <a:p>
            <a:pPr eaLnBrk="1" hangingPunct="1">
              <a:defRPr/>
            </a:pPr>
            <a:r>
              <a:rPr lang="zh-CN" altLang="en-US" dirty="0" smtClean="0"/>
              <a:t>财务净现值法</a:t>
            </a:r>
          </a:p>
        </p:txBody>
      </p:sp>
      <p:sp>
        <p:nvSpPr>
          <p:cNvPr id="31748" name="Rectangle 45"/>
          <p:cNvSpPr>
            <a:spLocks noChangeArrowheads="1"/>
          </p:cNvSpPr>
          <p:nvPr/>
        </p:nvSpPr>
        <p:spPr bwMode="auto">
          <a:xfrm>
            <a:off x="457992" y="1065212"/>
            <a:ext cx="8404097"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100000"/>
              </a:lnSpc>
              <a:spcBef>
                <a:spcPct val="0"/>
              </a:spcBef>
              <a:buClrTx/>
              <a:buSzTx/>
              <a:buFontTx/>
              <a:buNone/>
            </a:pPr>
            <a:r>
              <a:rPr lang="zh-CN" altLang="en-US" sz="2100" b="1" dirty="0">
                <a:latin typeface="楷体" pitchFamily="49" charset="-122"/>
                <a:ea typeface="楷体" pitchFamily="49" charset="-122"/>
              </a:rPr>
              <a:t>例：某房地产投资项目投资</a:t>
            </a:r>
            <a:r>
              <a:rPr lang="en-US" altLang="zh-CN" sz="2100" b="1" dirty="0">
                <a:latin typeface="楷体" pitchFamily="49" charset="-122"/>
                <a:ea typeface="楷体" pitchFamily="49" charset="-122"/>
              </a:rPr>
              <a:t>500</a:t>
            </a:r>
            <a:r>
              <a:rPr lang="zh-CN" altLang="en-US" sz="2100" b="1" dirty="0">
                <a:latin typeface="楷体" pitchFamily="49" charset="-122"/>
                <a:ea typeface="楷体" pitchFamily="49" charset="-122"/>
              </a:rPr>
              <a:t>万元，建成租给某企业，第一年净收入为</a:t>
            </a:r>
            <a:r>
              <a:rPr lang="en-US" altLang="zh-CN" sz="2100" b="1" dirty="0">
                <a:latin typeface="楷体" pitchFamily="49" charset="-122"/>
                <a:ea typeface="楷体" pitchFamily="49" charset="-122"/>
              </a:rPr>
              <a:t>66</a:t>
            </a:r>
            <a:r>
              <a:rPr lang="zh-CN" altLang="en-US" sz="2100" b="1" dirty="0">
                <a:latin typeface="楷体" pitchFamily="49" charset="-122"/>
                <a:ea typeface="楷体" pitchFamily="49" charset="-122"/>
              </a:rPr>
              <a:t>万元</a:t>
            </a:r>
            <a:r>
              <a:rPr lang="zh-CN" altLang="en-US" sz="2100" b="1" dirty="0" smtClean="0">
                <a:latin typeface="楷体" pitchFamily="49" charset="-122"/>
                <a:ea typeface="楷体" pitchFamily="49" charset="-122"/>
              </a:rPr>
              <a:t>，以</a:t>
            </a:r>
            <a:r>
              <a:rPr lang="zh-CN" altLang="en-US" sz="2100" b="1" dirty="0">
                <a:latin typeface="楷体" pitchFamily="49" charset="-122"/>
                <a:ea typeface="楷体" pitchFamily="49" charset="-122"/>
              </a:rPr>
              <a:t>后每年净收入</a:t>
            </a:r>
            <a:r>
              <a:rPr lang="en-US" altLang="zh-CN" sz="2100" b="1" dirty="0">
                <a:latin typeface="楷体" pitchFamily="49" charset="-122"/>
                <a:ea typeface="楷体" pitchFamily="49" charset="-122"/>
              </a:rPr>
              <a:t>132</a:t>
            </a:r>
            <a:r>
              <a:rPr lang="zh-CN" altLang="en-US" sz="2100" b="1" dirty="0">
                <a:latin typeface="楷体" pitchFamily="49" charset="-122"/>
                <a:ea typeface="楷体" pitchFamily="49" charset="-122"/>
              </a:rPr>
              <a:t>万元，第十年末残值为</a:t>
            </a:r>
            <a:r>
              <a:rPr lang="en-US" altLang="zh-CN" sz="2100" b="1" dirty="0">
                <a:latin typeface="楷体" pitchFamily="49" charset="-122"/>
                <a:ea typeface="楷体" pitchFamily="49" charset="-122"/>
              </a:rPr>
              <a:t>50</a:t>
            </a:r>
            <a:r>
              <a:rPr lang="zh-CN" altLang="en-US" sz="2100" b="1" dirty="0">
                <a:latin typeface="楷体" pitchFamily="49" charset="-122"/>
                <a:ea typeface="楷体" pitchFamily="49" charset="-122"/>
              </a:rPr>
              <a:t>万元，折现率</a:t>
            </a:r>
            <a:r>
              <a:rPr lang="en-US" altLang="zh-CN" sz="2100" b="1" dirty="0">
                <a:latin typeface="楷体" pitchFamily="49" charset="-122"/>
                <a:ea typeface="楷体" pitchFamily="49" charset="-122"/>
              </a:rPr>
              <a:t>12%</a:t>
            </a:r>
            <a:r>
              <a:rPr lang="zh-CN" altLang="en-US" sz="2100" b="1" dirty="0">
                <a:latin typeface="楷体" pitchFamily="49" charset="-122"/>
                <a:ea typeface="楷体" pitchFamily="49" charset="-122"/>
              </a:rPr>
              <a:t>，该项目从财务效</a:t>
            </a:r>
            <a:r>
              <a:rPr lang="zh-CN" altLang="en-US" sz="2100" b="1" dirty="0" smtClean="0">
                <a:latin typeface="楷体" pitchFamily="49" charset="-122"/>
                <a:ea typeface="楷体" pitchFamily="49" charset="-122"/>
              </a:rPr>
              <a:t>益讲</a:t>
            </a:r>
            <a:r>
              <a:rPr lang="zh-CN" altLang="en-US" sz="2100" b="1" dirty="0">
                <a:latin typeface="楷体" pitchFamily="49" charset="-122"/>
                <a:ea typeface="楷体" pitchFamily="49" charset="-122"/>
              </a:rPr>
              <a:t>是否可行？ </a:t>
            </a:r>
          </a:p>
          <a:p>
            <a:pPr eaLnBrk="0" hangingPunct="0">
              <a:lnSpc>
                <a:spcPct val="100000"/>
              </a:lnSpc>
              <a:spcBef>
                <a:spcPct val="0"/>
              </a:spcBef>
              <a:buClrTx/>
              <a:buSzTx/>
              <a:buFontTx/>
              <a:buNone/>
            </a:pPr>
            <a:r>
              <a:rPr lang="zh-CN" altLang="en-US" sz="2100" b="1" dirty="0" smtClean="0">
                <a:latin typeface="楷体" pitchFamily="49" charset="-122"/>
                <a:ea typeface="楷体" pitchFamily="49" charset="-122"/>
              </a:rPr>
              <a:t>解：第</a:t>
            </a:r>
            <a:r>
              <a:rPr lang="zh-CN" altLang="en-US" sz="2100" b="1" dirty="0">
                <a:latin typeface="楷体" pitchFamily="49" charset="-122"/>
                <a:ea typeface="楷体" pitchFamily="49" charset="-122"/>
              </a:rPr>
              <a:t>一步 </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确定项目有效期内各年度的净现金流量 </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初始现金流量为</a:t>
            </a:r>
            <a:r>
              <a:rPr lang="en-US" altLang="zh-CN" sz="2100" b="1" dirty="0">
                <a:latin typeface="楷体" pitchFamily="49" charset="-122"/>
                <a:ea typeface="楷体" pitchFamily="49" charset="-122"/>
              </a:rPr>
              <a:t>-500</a:t>
            </a:r>
            <a:r>
              <a:rPr lang="zh-CN" altLang="en-US" sz="2100" b="1" dirty="0">
                <a:latin typeface="楷体" pitchFamily="49" charset="-122"/>
                <a:ea typeface="楷体" pitchFamily="49" charset="-122"/>
              </a:rPr>
              <a:t>万元；营业现金流量，</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第一年净现金流量为</a:t>
            </a:r>
            <a:r>
              <a:rPr lang="en-US" altLang="zh-CN" sz="2100" b="1" dirty="0">
                <a:latin typeface="楷体" pitchFamily="49" charset="-122"/>
                <a:ea typeface="楷体" pitchFamily="49" charset="-122"/>
              </a:rPr>
              <a:t>66</a:t>
            </a:r>
            <a:r>
              <a:rPr lang="zh-CN" altLang="en-US" sz="2100" b="1" dirty="0">
                <a:latin typeface="楷体" pitchFamily="49" charset="-122"/>
                <a:ea typeface="楷体" pitchFamily="49" charset="-122"/>
              </a:rPr>
              <a:t>万元，</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第二年至第十年每年净现金流量为</a:t>
            </a:r>
            <a:r>
              <a:rPr lang="en-US" altLang="zh-CN" sz="2100" b="1" dirty="0">
                <a:latin typeface="楷体" pitchFamily="49" charset="-122"/>
                <a:ea typeface="楷体" pitchFamily="49" charset="-122"/>
              </a:rPr>
              <a:t>132</a:t>
            </a:r>
            <a:r>
              <a:rPr lang="zh-CN" altLang="en-US" sz="2100" b="1" dirty="0">
                <a:latin typeface="楷体" pitchFamily="49" charset="-122"/>
                <a:ea typeface="楷体" pitchFamily="49" charset="-122"/>
              </a:rPr>
              <a:t>万；终结点残值回收净现金流量为</a:t>
            </a:r>
            <a:r>
              <a:rPr lang="en-US" altLang="zh-CN" sz="2100" b="1" dirty="0">
                <a:latin typeface="楷体" pitchFamily="49" charset="-122"/>
                <a:ea typeface="楷体" pitchFamily="49" charset="-122"/>
              </a:rPr>
              <a:t>50</a:t>
            </a:r>
            <a:r>
              <a:rPr lang="zh-CN" altLang="en-US" sz="2100" b="1" dirty="0">
                <a:latin typeface="楷体" pitchFamily="49" charset="-122"/>
                <a:ea typeface="楷体" pitchFamily="49" charset="-122"/>
              </a:rPr>
              <a:t>万元。 </a:t>
            </a:r>
          </a:p>
          <a:p>
            <a:pPr eaLnBrk="0" hangingPunct="0">
              <a:lnSpc>
                <a:spcPct val="100000"/>
              </a:lnSpc>
              <a:spcBef>
                <a:spcPct val="0"/>
              </a:spcBef>
              <a:buClrTx/>
              <a:buSzTx/>
            </a:pPr>
            <a:r>
              <a:rPr lang="zh-CN" altLang="en-US" sz="2100" b="1" dirty="0" smtClean="0">
                <a:latin typeface="楷体" pitchFamily="49" charset="-122"/>
                <a:ea typeface="楷体" pitchFamily="49" charset="-122"/>
              </a:rPr>
              <a:t>   第</a:t>
            </a:r>
            <a:r>
              <a:rPr lang="zh-CN" altLang="en-US" sz="2100" b="1" dirty="0">
                <a:latin typeface="楷体" pitchFamily="49" charset="-122"/>
                <a:ea typeface="楷体" pitchFamily="49" charset="-122"/>
              </a:rPr>
              <a:t>二步 </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将各年度的净现金流量用折现率（</a:t>
            </a:r>
            <a:r>
              <a:rPr lang="en-US" altLang="zh-CN" sz="2100" b="1" dirty="0">
                <a:latin typeface="楷体" pitchFamily="49" charset="-122"/>
                <a:ea typeface="楷体" pitchFamily="49" charset="-122"/>
              </a:rPr>
              <a:t>12%</a:t>
            </a:r>
            <a:r>
              <a:rPr lang="zh-CN" altLang="en-US" sz="2100" b="1" dirty="0">
                <a:latin typeface="楷体" pitchFamily="49" charset="-122"/>
                <a:ea typeface="楷体" pitchFamily="49" charset="-122"/>
              </a:rPr>
              <a:t>）折现至零期。 </a:t>
            </a:r>
            <a:r>
              <a:rPr lang="zh-CN" altLang="en-US" sz="2100" b="1" dirty="0" smtClean="0">
                <a:latin typeface="楷体" pitchFamily="49" charset="-122"/>
                <a:ea typeface="楷体" pitchFamily="49" charset="-122"/>
              </a:rPr>
              <a:t>该</a:t>
            </a:r>
            <a:r>
              <a:rPr lang="zh-CN" altLang="en-US" sz="2100" b="1" dirty="0">
                <a:latin typeface="楷体" pitchFamily="49" charset="-122"/>
                <a:ea typeface="楷体" pitchFamily="49" charset="-122"/>
              </a:rPr>
              <a:t>投资项目在有效年份内的财务净现值为： </a:t>
            </a:r>
          </a:p>
          <a:p>
            <a:pPr eaLnBrk="0" hangingPunct="0">
              <a:lnSpc>
                <a:spcPct val="100000"/>
              </a:lnSpc>
              <a:spcBef>
                <a:spcPct val="0"/>
              </a:spcBef>
              <a:buClrTx/>
              <a:buSzTx/>
              <a:buFontTx/>
              <a:buNone/>
            </a:pPr>
            <a:r>
              <a:rPr lang="zh-CN" altLang="en-US" sz="2100" b="1" dirty="0" smtClean="0">
                <a:latin typeface="楷体" pitchFamily="49" charset="-122"/>
                <a:ea typeface="楷体" pitchFamily="49" charset="-122"/>
              </a:rPr>
              <a:t>                                                 </a:t>
            </a:r>
            <a:endParaRPr lang="zh-CN" altLang="en-US" sz="2100" b="1" dirty="0">
              <a:latin typeface="楷体" pitchFamily="49" charset="-122"/>
              <a:ea typeface="楷体" pitchFamily="49" charset="-122"/>
            </a:endParaRPr>
          </a:p>
          <a:p>
            <a:pPr eaLnBrk="0" hangingPunct="0">
              <a:lnSpc>
                <a:spcPct val="100000"/>
              </a:lnSpc>
              <a:spcBef>
                <a:spcPct val="0"/>
              </a:spcBef>
              <a:buClrTx/>
              <a:buSzTx/>
              <a:buFontTx/>
              <a:buNone/>
            </a:pPr>
            <a:endParaRPr lang="zh-CN" altLang="en-US" sz="2100" b="1" dirty="0">
              <a:latin typeface="楷体" pitchFamily="49" charset="-122"/>
              <a:ea typeface="楷体" pitchFamily="49" charset="-122"/>
            </a:endParaRPr>
          </a:p>
          <a:p>
            <a:pPr eaLnBrk="0" hangingPunct="0">
              <a:lnSpc>
                <a:spcPct val="100000"/>
              </a:lnSpc>
              <a:spcBef>
                <a:spcPct val="0"/>
              </a:spcBef>
              <a:buClrTx/>
              <a:buSzTx/>
            </a:pPr>
            <a:r>
              <a:rPr lang="zh-CN" altLang="en-US" sz="2100" b="1" dirty="0" smtClean="0">
                <a:latin typeface="楷体" pitchFamily="49" charset="-122"/>
                <a:ea typeface="楷体" pitchFamily="49" charset="-122"/>
              </a:rPr>
              <a:t>   第</a:t>
            </a:r>
            <a:r>
              <a:rPr lang="zh-CN" altLang="en-US" sz="2100" b="1" dirty="0">
                <a:latin typeface="楷体" pitchFamily="49" charset="-122"/>
                <a:ea typeface="楷体" pitchFamily="49" charset="-122"/>
              </a:rPr>
              <a:t>三步 </a:t>
            </a:r>
          </a:p>
          <a:p>
            <a:pPr lvl="1" eaLnBrk="0" hangingPunct="0">
              <a:lnSpc>
                <a:spcPct val="100000"/>
              </a:lnSpc>
              <a:spcBef>
                <a:spcPct val="0"/>
              </a:spcBef>
              <a:buClrTx/>
              <a:buSzTx/>
              <a:buFontTx/>
              <a:buChar char="•"/>
            </a:pPr>
            <a:r>
              <a:rPr lang="zh-CN" altLang="en-US" sz="2100" b="1" dirty="0">
                <a:latin typeface="楷体" pitchFamily="49" charset="-122"/>
                <a:ea typeface="楷体" pitchFamily="49" charset="-122"/>
              </a:rPr>
              <a:t>投资评价：由于 </a:t>
            </a:r>
            <a:r>
              <a:rPr lang="en-US" altLang="zh-CN" sz="2100" b="1" dirty="0">
                <a:latin typeface="楷体" pitchFamily="49" charset="-122"/>
                <a:ea typeface="楷体" pitchFamily="49" charset="-122"/>
              </a:rPr>
              <a:t>FPNV=203</a:t>
            </a:r>
            <a:r>
              <a:rPr lang="zh-CN" altLang="en-US" sz="2100" b="1" dirty="0">
                <a:latin typeface="楷体" pitchFamily="49" charset="-122"/>
                <a:ea typeface="楷体" pitchFamily="49" charset="-122"/>
              </a:rPr>
              <a:t>万元</a:t>
            </a:r>
            <a:r>
              <a:rPr lang="en-US" altLang="zh-CN" sz="2100" b="1" dirty="0">
                <a:latin typeface="楷体" pitchFamily="49" charset="-122"/>
                <a:ea typeface="楷体" pitchFamily="49" charset="-122"/>
              </a:rPr>
              <a:t>&gt;0</a:t>
            </a:r>
            <a:r>
              <a:rPr lang="zh-CN" altLang="en-US" sz="2100" b="1" dirty="0">
                <a:latin typeface="楷体" pitchFamily="49" charset="-122"/>
                <a:ea typeface="楷体" pitchFamily="49" charset="-122"/>
              </a:rPr>
              <a:t>，所以，该房地产投资项目在财务上是可行的。 </a:t>
            </a:r>
          </a:p>
          <a:p>
            <a:pPr eaLnBrk="0" hangingPunct="0">
              <a:lnSpc>
                <a:spcPct val="100000"/>
              </a:lnSpc>
              <a:spcBef>
                <a:spcPct val="0"/>
              </a:spcBef>
              <a:buClrTx/>
              <a:buSzTx/>
              <a:buFontTx/>
              <a:buNone/>
            </a:pPr>
            <a:endParaRPr lang="en-US" altLang="zh-CN" sz="2100" b="1" dirty="0">
              <a:latin typeface="楷体" pitchFamily="49" charset="-122"/>
              <a:ea typeface="楷体" pitchFamily="49" charset="-122"/>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032" y="5103812"/>
            <a:ext cx="6684962"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40323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anim calcmode="lin" valueType="num">
                                      <p:cBhvr additive="base">
                                        <p:cTn id="7"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anim calcmode="lin" valueType="num">
                                      <p:cBhvr additive="base">
                                        <p:cTn id="11"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8">
                                            <p:txEl>
                                              <p:pRg st="3" end="3"/>
                                            </p:txEl>
                                          </p:spTgt>
                                        </p:tgtEl>
                                        <p:attrNameLst>
                                          <p:attrName>style.visibility</p:attrName>
                                        </p:attrNameLst>
                                      </p:cBhvr>
                                      <p:to>
                                        <p:strVal val="visible"/>
                                      </p:to>
                                    </p:set>
                                    <p:anim calcmode="lin" valueType="num">
                                      <p:cBhvr additive="base">
                                        <p:cTn id="15"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748">
                                            <p:txEl>
                                              <p:pRg st="4" end="4"/>
                                            </p:txEl>
                                          </p:spTgt>
                                        </p:tgtEl>
                                        <p:attrNameLst>
                                          <p:attrName>style.visibility</p:attrName>
                                        </p:attrNameLst>
                                      </p:cBhvr>
                                      <p:to>
                                        <p:strVal val="visible"/>
                                      </p:to>
                                    </p:set>
                                    <p:anim calcmode="lin" valueType="num">
                                      <p:cBhvr additive="base">
                                        <p:cTn id="19"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1748">
                                            <p:txEl>
                                              <p:pRg st="5" end="5"/>
                                            </p:txEl>
                                          </p:spTgt>
                                        </p:tgtEl>
                                        <p:attrNameLst>
                                          <p:attrName>style.visibility</p:attrName>
                                        </p:attrNameLst>
                                      </p:cBhvr>
                                      <p:to>
                                        <p:strVal val="visible"/>
                                      </p:to>
                                    </p:set>
                                    <p:anim calcmode="lin" valueType="num">
                                      <p:cBhvr additive="base">
                                        <p:cTn id="23" dur="500" fill="hold"/>
                                        <p:tgtEl>
                                          <p:spTgt spid="3174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7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1748">
                                            <p:txEl>
                                              <p:pRg st="6" end="6"/>
                                            </p:txEl>
                                          </p:spTgt>
                                        </p:tgtEl>
                                        <p:attrNameLst>
                                          <p:attrName>style.visibility</p:attrName>
                                        </p:attrNameLst>
                                      </p:cBhvr>
                                      <p:to>
                                        <p:strVal val="visible"/>
                                      </p:to>
                                    </p:set>
                                    <p:anim calcmode="lin" valueType="num">
                                      <p:cBhvr additive="base">
                                        <p:cTn id="29" dur="500" fill="hold"/>
                                        <p:tgtEl>
                                          <p:spTgt spid="3174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8">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1748">
                                            <p:txEl>
                                              <p:pRg st="7" end="7"/>
                                            </p:txEl>
                                          </p:spTgt>
                                        </p:tgtEl>
                                        <p:attrNameLst>
                                          <p:attrName>style.visibility</p:attrName>
                                        </p:attrNameLst>
                                      </p:cBhvr>
                                      <p:to>
                                        <p:strVal val="visible"/>
                                      </p:to>
                                    </p:set>
                                    <p:anim calcmode="lin" valueType="num">
                                      <p:cBhvr additive="base">
                                        <p:cTn id="33" dur="500" fill="hold"/>
                                        <p:tgtEl>
                                          <p:spTgt spid="3174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267"/>
                                        </p:tgtEl>
                                        <p:attrNameLst>
                                          <p:attrName>style.visibility</p:attrName>
                                        </p:attrNameLst>
                                      </p:cBhvr>
                                      <p:to>
                                        <p:strVal val="visible"/>
                                      </p:to>
                                    </p:set>
                                    <p:anim calcmode="lin" valueType="num">
                                      <p:cBhvr additive="base">
                                        <p:cTn id="39" dur="500" fill="hold"/>
                                        <p:tgtEl>
                                          <p:spTgt spid="11267"/>
                                        </p:tgtEl>
                                        <p:attrNameLst>
                                          <p:attrName>ppt_x</p:attrName>
                                        </p:attrNameLst>
                                      </p:cBhvr>
                                      <p:tavLst>
                                        <p:tav tm="0">
                                          <p:val>
                                            <p:strVal val="#ppt_x"/>
                                          </p:val>
                                        </p:tav>
                                        <p:tav tm="100000">
                                          <p:val>
                                            <p:strVal val="#ppt_x"/>
                                          </p:val>
                                        </p:tav>
                                      </p:tavLst>
                                    </p:anim>
                                    <p:anim calcmode="lin" valueType="num">
                                      <p:cBhvr additive="base">
                                        <p:cTn id="40"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748">
                                            <p:txEl>
                                              <p:pRg st="10" end="10"/>
                                            </p:txEl>
                                          </p:spTgt>
                                        </p:tgtEl>
                                        <p:attrNameLst>
                                          <p:attrName>style.visibility</p:attrName>
                                        </p:attrNameLst>
                                      </p:cBhvr>
                                      <p:to>
                                        <p:strVal val="visible"/>
                                      </p:to>
                                    </p:set>
                                    <p:anim calcmode="lin" valueType="num">
                                      <p:cBhvr additive="base">
                                        <p:cTn id="45" dur="500" fill="hold"/>
                                        <p:tgtEl>
                                          <p:spTgt spid="31748">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748">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1748">
                                            <p:txEl>
                                              <p:pRg st="11" end="11"/>
                                            </p:txEl>
                                          </p:spTgt>
                                        </p:tgtEl>
                                        <p:attrNameLst>
                                          <p:attrName>style.visibility</p:attrName>
                                        </p:attrNameLst>
                                      </p:cBhvr>
                                      <p:to>
                                        <p:strVal val="visible"/>
                                      </p:to>
                                    </p:set>
                                    <p:anim calcmode="lin" valueType="num">
                                      <p:cBhvr additive="base">
                                        <p:cTn id="49" dur="500" fill="hold"/>
                                        <p:tgtEl>
                                          <p:spTgt spid="31748">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altLang="zh-CN" b="1" dirty="0" smtClean="0"/>
              <a:t>1.</a:t>
            </a:r>
            <a:r>
              <a:rPr lang="zh-CN" altLang="en-US" b="1" dirty="0" smtClean="0"/>
              <a:t>需求识别</a:t>
            </a:r>
            <a:r>
              <a:rPr lang="zh-CN" altLang="en-US" dirty="0" smtClean="0"/>
              <a:t> </a:t>
            </a:r>
          </a:p>
        </p:txBody>
      </p:sp>
      <p:sp>
        <p:nvSpPr>
          <p:cNvPr id="6147" name="Rectangle 3"/>
          <p:cNvSpPr>
            <a:spLocks noGrp="1" noChangeArrowheads="1"/>
          </p:cNvSpPr>
          <p:nvPr>
            <p:ph type="body" idx="1"/>
          </p:nvPr>
        </p:nvSpPr>
        <p:spPr>
          <a:xfrm>
            <a:off x="153194" y="1217612"/>
            <a:ext cx="8839200" cy="5909310"/>
          </a:xfrm>
        </p:spPr>
        <p:txBody>
          <a:bodyPr/>
          <a:lstStyle/>
          <a:p>
            <a:pPr eaLnBrk="1" hangingPunct="1">
              <a:lnSpc>
                <a:spcPct val="105000"/>
              </a:lnSpc>
              <a:spcBef>
                <a:spcPts val="0"/>
              </a:spcBef>
              <a:spcAft>
                <a:spcPts val="0"/>
              </a:spcAft>
              <a:buClr>
                <a:schemeClr val="tx1"/>
              </a:buClr>
              <a:buFont typeface="Wingdings" panose="05000000000000000000" pitchFamily="2" charset="2"/>
              <a:buChar char="n"/>
            </a:pPr>
            <a:r>
              <a:rPr lang="zh-CN" altLang="en-US" dirty="0" smtClean="0">
                <a:solidFill>
                  <a:schemeClr val="tx1"/>
                </a:solidFill>
              </a:rPr>
              <a:t>所谓需求识别，即是客户基于某些方面变化（如市场、竞争、技术进步、法律法规等）而产生的一种特定需求。 </a:t>
            </a:r>
          </a:p>
          <a:p>
            <a:pPr marL="400050" lvl="1" indent="0" eaLnBrk="1" hangingPunct="1">
              <a:buNone/>
            </a:pPr>
            <a:r>
              <a:rPr lang="en-US" altLang="zh-CN" dirty="0" smtClean="0">
                <a:solidFill>
                  <a:schemeClr val="tx1"/>
                </a:solidFill>
              </a:rPr>
              <a:t>1</a:t>
            </a:r>
            <a:r>
              <a:rPr lang="zh-CN" altLang="en-US" dirty="0" smtClean="0">
                <a:solidFill>
                  <a:schemeClr val="tx1"/>
                </a:solidFill>
              </a:rPr>
              <a:t>）市场需求，即由市场变化所引起的需求，如为了回应市场对减肥药的需求，某医药公司决定投资一个生产减肥药品的项目。</a:t>
            </a:r>
            <a:r>
              <a:rPr lang="zh-CN" altLang="en-US" dirty="0"/>
              <a:t>某汽车公司针对市场上汽油短缺，批准一个项目，研制更省油的汽车</a:t>
            </a:r>
            <a:r>
              <a:rPr lang="zh-CN" altLang="en-US" dirty="0" smtClean="0"/>
              <a:t>。</a:t>
            </a:r>
            <a:endParaRPr lang="zh-CN" altLang="en-US" dirty="0"/>
          </a:p>
          <a:p>
            <a:pPr marL="400050" lvl="1" indent="0" eaLnBrk="1" hangingPunct="1">
              <a:lnSpc>
                <a:spcPct val="105000"/>
              </a:lnSpc>
              <a:spcBef>
                <a:spcPts val="0"/>
              </a:spcBef>
              <a:spcAft>
                <a:spcPts val="0"/>
              </a:spcAft>
              <a:buNone/>
            </a:pPr>
            <a:r>
              <a:rPr lang="en-US" altLang="zh-CN" dirty="0" smtClean="0"/>
              <a:t>2</a:t>
            </a:r>
            <a:r>
              <a:rPr lang="zh-CN" altLang="en-US" dirty="0" smtClean="0"/>
              <a:t>）</a:t>
            </a:r>
            <a:r>
              <a:rPr lang="zh-CN" altLang="en-US" dirty="0" smtClean="0">
                <a:solidFill>
                  <a:schemeClr val="tx1"/>
                </a:solidFill>
              </a:rPr>
              <a:t>竞争需求，即公司基于提高自身的竞争力所引起的需求。如某公司启动一个研发项目，目的是提高该公司的市场竞争力。</a:t>
            </a:r>
          </a:p>
          <a:p>
            <a:pPr marL="400050" lvl="1" indent="0" eaLnBrk="1" hangingPunct="1">
              <a:buNone/>
            </a:pPr>
            <a:r>
              <a:rPr lang="en-US" altLang="zh-CN" dirty="0" smtClean="0"/>
              <a:t>3</a:t>
            </a:r>
            <a:r>
              <a:rPr lang="zh-CN" altLang="en-US" dirty="0" smtClean="0"/>
              <a:t>）</a:t>
            </a:r>
            <a:r>
              <a:rPr lang="zh-CN" altLang="en-US" dirty="0" smtClean="0">
                <a:solidFill>
                  <a:schemeClr val="tx1"/>
                </a:solidFill>
              </a:rPr>
              <a:t>技术需求，即基于技术创新所引起的需求。随着技术进步，公司技术落后的产品不断被市场所淘汰，为了维持公司的生存就必须开发技术含量更高的新产品。如</a:t>
            </a:r>
            <a:r>
              <a:rPr lang="zh-CN" altLang="en-US" dirty="0" smtClean="0"/>
              <a:t>一</a:t>
            </a:r>
            <a:r>
              <a:rPr lang="zh-CN" altLang="en-US" dirty="0"/>
              <a:t>家电子公司在计算机内存不断增加的情况下，批准开发一个新的视频游戏机。</a:t>
            </a:r>
          </a:p>
          <a:p>
            <a:pPr marL="400050" lvl="1" indent="0" eaLnBrk="1" hangingPunct="1">
              <a:lnSpc>
                <a:spcPct val="105000"/>
              </a:lnSpc>
              <a:spcBef>
                <a:spcPts val="0"/>
              </a:spcBef>
              <a:spcAft>
                <a:spcPts val="0"/>
              </a:spcAft>
              <a:buNone/>
            </a:pPr>
            <a:endParaRPr lang="zh-CN" altLang="en-US" dirty="0" smtClean="0">
              <a:solidFill>
                <a:schemeClr val="tx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1154315" y="1704186"/>
            <a:ext cx="7465721" cy="2802255"/>
          </a:xfrm>
        </p:spPr>
        <p:txBody>
          <a:bodyPr/>
          <a:lstStyle/>
          <a:p>
            <a:pPr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rPr>
              <a:t>如果净现值为正数，那么该项目的投资报酬率大于预定的贴现率；如果净现值为零，那么该项目的投资报酬率等于预定的贴现率；如果净现值为负数，则该项目的投资报酬率小于预定的贴现率。只有净现值大于或等于零的项目才可取，当用于不同项目方案之间的比较且对项目的投资额没有限定时，则应选择净现值大的项目。</a:t>
            </a:r>
          </a:p>
        </p:txBody>
      </p:sp>
      <p:sp>
        <p:nvSpPr>
          <p:cNvPr id="164866" name="Rectangle 2"/>
          <p:cNvSpPr>
            <a:spLocks noGrp="1" noChangeArrowheads="1"/>
          </p:cNvSpPr>
          <p:nvPr/>
        </p:nvSpPr>
        <p:spPr>
          <a:xfrm>
            <a:off x="-43815" y="517305"/>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400" b="1" dirty="0" smtClean="0">
                <a:latin typeface="+mj-ea"/>
                <a:cs typeface="+mj-ea"/>
              </a:rPr>
              <a:t>3.4 </a:t>
            </a:r>
            <a:r>
              <a:rPr lang="zh-CN" altLang="en-US" sz="2400" b="1" dirty="0" smtClean="0">
                <a:latin typeface="+mj-ea"/>
                <a:cs typeface="+mj-ea"/>
              </a:rPr>
              <a:t>项目启动的工具和方法</a:t>
            </a:r>
            <a:r>
              <a:rPr lang="en-US" altLang="zh-CN" sz="2400" b="1" dirty="0" smtClean="0">
                <a:latin typeface="+mj-ea"/>
                <a:cs typeface="+mj-ea"/>
              </a:rPr>
              <a:t>-</a:t>
            </a:r>
            <a:r>
              <a:rPr lang="zh-CN" altLang="en-US" sz="2400" dirty="0" smtClean="0">
                <a:latin typeface="+mj-ea"/>
                <a:cs typeface="+mj-ea"/>
                <a:sym typeface="+mn-ea"/>
              </a:rPr>
              <a:t>净现值法</a:t>
            </a:r>
            <a:r>
              <a:rPr lang="zh-CN" altLang="en-US" sz="2400" dirty="0">
                <a:solidFill>
                  <a:schemeClr val="tx1"/>
                </a:solidFill>
                <a:latin typeface="+mj-ea"/>
                <a:cs typeface="+mj-ea"/>
                <a:sym typeface="+mn-ea"/>
              </a:rPr>
              <a:t> </a:t>
            </a:r>
            <a:endParaRPr lang="en-US" altLang="zh-CN" sz="2400" b="1" dirty="0" smtClean="0">
              <a:latin typeface="+mj-ea"/>
              <a:cs typeface="+mj-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994" y="1446212"/>
            <a:ext cx="7924800" cy="3097771"/>
          </a:xfrm>
        </p:spPr>
        <p:txBody>
          <a:bodyPr/>
          <a:lstStyle/>
          <a:p>
            <a:pPr eaLnBrk="1" hangingPunct="1"/>
            <a:r>
              <a:rPr lang="zh-CN" altLang="en-US" dirty="0"/>
              <a:t>净现值指数（ </a:t>
            </a:r>
            <a:r>
              <a:rPr lang="en-US" altLang="zh-CN" dirty="0"/>
              <a:t>NPVI </a:t>
            </a:r>
            <a:r>
              <a:rPr lang="zh-CN" altLang="en-US" dirty="0"/>
              <a:t>即 </a:t>
            </a:r>
            <a:r>
              <a:rPr lang="en-US" altLang="zh-CN" dirty="0"/>
              <a:t>Net Present Value </a:t>
            </a:r>
            <a:r>
              <a:rPr lang="en-US" altLang="zh-CN" dirty="0" smtClean="0"/>
              <a:t>Index</a:t>
            </a:r>
            <a:r>
              <a:rPr lang="zh-CN" altLang="en-US" dirty="0"/>
              <a:t>投资收益率</a:t>
            </a:r>
            <a:r>
              <a:rPr lang="zh-CN" altLang="en-US" dirty="0" smtClean="0"/>
              <a:t>）</a:t>
            </a:r>
            <a:r>
              <a:rPr lang="zh-CN" altLang="en-US" dirty="0"/>
              <a:t>是在</a:t>
            </a:r>
            <a:r>
              <a:rPr lang="zh-CN" altLang="en-US" dirty="0">
                <a:solidFill>
                  <a:srgbClr val="FF0000"/>
                </a:solidFill>
              </a:rPr>
              <a:t>给定时间内</a:t>
            </a:r>
            <a:r>
              <a:rPr lang="zh-CN" altLang="en-US" dirty="0"/>
              <a:t>获得的净收益现值与项目总投资现值之比</a:t>
            </a:r>
            <a:r>
              <a:rPr lang="zh-CN" altLang="en-US" dirty="0" smtClean="0"/>
              <a:t>。</a:t>
            </a:r>
            <a:endParaRPr lang="en-US" altLang="zh-CN" dirty="0" smtClean="0"/>
          </a:p>
          <a:p>
            <a:pPr eaLnBrk="1" hangingPunct="1"/>
            <a:r>
              <a:rPr lang="zh-CN" altLang="en-US" dirty="0" smtClean="0">
                <a:cs typeface="+mn-cs"/>
              </a:rPr>
              <a:t>投</a:t>
            </a:r>
            <a:r>
              <a:rPr lang="zh-CN" altLang="en-US" dirty="0">
                <a:cs typeface="+mn-cs"/>
              </a:rPr>
              <a:t>资收益率高为优。</a:t>
            </a:r>
          </a:p>
          <a:p>
            <a:pPr eaLnBrk="1" hangingPunct="1"/>
            <a:r>
              <a:rPr lang="zh-CN" altLang="en-US" dirty="0"/>
              <a:t>例：某项目，当年投资</a:t>
            </a:r>
            <a:r>
              <a:rPr lang="en-US" altLang="zh-CN" dirty="0"/>
              <a:t>1500</a:t>
            </a:r>
            <a:r>
              <a:rPr lang="zh-CN" altLang="en-US" dirty="0"/>
              <a:t>万，次年投资</a:t>
            </a:r>
            <a:r>
              <a:rPr lang="en-US" altLang="zh-CN" dirty="0"/>
              <a:t>1000</a:t>
            </a:r>
            <a:r>
              <a:rPr lang="zh-CN" altLang="en-US" dirty="0"/>
              <a:t>万，以后四年每年净收益</a:t>
            </a:r>
            <a:r>
              <a:rPr lang="en-US" altLang="zh-CN" dirty="0"/>
              <a:t>1000</a:t>
            </a:r>
            <a:r>
              <a:rPr lang="zh-CN" altLang="en-US" dirty="0"/>
              <a:t>万。基准折现率为</a:t>
            </a:r>
            <a:r>
              <a:rPr lang="en-US" altLang="zh-CN" dirty="0"/>
              <a:t>10%</a:t>
            </a:r>
            <a:r>
              <a:rPr lang="zh-CN" altLang="en-US" dirty="0"/>
              <a:t>。</a:t>
            </a:r>
          </a:p>
          <a:p>
            <a:pPr eaLnBrk="1" hangingPunct="1"/>
            <a:endParaRPr lang="en-US" altLang="zh-CN" sz="1800" dirty="0"/>
          </a:p>
          <a:p>
            <a:endParaRPr lang="zh-CN" altLang="en-US" dirty="0"/>
          </a:p>
        </p:txBody>
      </p:sp>
      <p:sp>
        <p:nvSpPr>
          <p:cNvPr id="4" name="Rectangle 2"/>
          <p:cNvSpPr>
            <a:spLocks noGrp="1" noChangeArrowheads="1"/>
          </p:cNvSpPr>
          <p:nvPr>
            <p:ph type="title"/>
          </p:nvPr>
        </p:nvSpPr>
        <p:spPr>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400" b="1" dirty="0" smtClean="0">
                <a:latin typeface="+mj-ea"/>
                <a:cs typeface="+mj-ea"/>
              </a:rPr>
              <a:t>3.4 </a:t>
            </a:r>
            <a:r>
              <a:rPr lang="zh-CN" altLang="en-US" sz="2400" b="1" dirty="0" smtClean="0">
                <a:latin typeface="+mj-ea"/>
                <a:cs typeface="+mj-ea"/>
              </a:rPr>
              <a:t>项目启动的工具和方法</a:t>
            </a:r>
            <a:r>
              <a:rPr lang="en-US" altLang="zh-CN" sz="2400" b="1" dirty="0" smtClean="0">
                <a:latin typeface="+mj-ea"/>
                <a:cs typeface="+mj-ea"/>
              </a:rPr>
              <a:t>-</a:t>
            </a:r>
            <a:r>
              <a:rPr lang="zh-CN" altLang="en-US" sz="2400" dirty="0" smtClean="0">
                <a:latin typeface="+mj-ea"/>
                <a:cs typeface="+mj-ea"/>
                <a:sym typeface="+mn-ea"/>
              </a:rPr>
              <a:t>净现值法</a:t>
            </a:r>
            <a:r>
              <a:rPr lang="zh-CN" altLang="en-US" sz="2400" dirty="0">
                <a:solidFill>
                  <a:schemeClr val="tx1"/>
                </a:solidFill>
                <a:latin typeface="+mj-ea"/>
                <a:cs typeface="+mj-ea"/>
                <a:sym typeface="+mn-ea"/>
              </a:rPr>
              <a:t> </a:t>
            </a:r>
            <a:endParaRPr lang="en-US" altLang="zh-CN" sz="2400" b="1" dirty="0" smtClean="0">
              <a:latin typeface="+mj-ea"/>
              <a:cs typeface="+mj-ea"/>
            </a:endParaRPr>
          </a:p>
        </p:txBody>
      </p:sp>
      <p:graphicFrame>
        <p:nvGraphicFramePr>
          <p:cNvPr id="5" name="Group 57"/>
          <p:cNvGraphicFramePr>
            <a:graphicFrameLocks/>
          </p:cNvGraphicFramePr>
          <p:nvPr>
            <p:extLst>
              <p:ext uri="{D42A27DB-BD31-4B8C-83A1-F6EECF244321}">
                <p14:modId xmlns:p14="http://schemas.microsoft.com/office/powerpoint/2010/main" val="1799316523"/>
              </p:ext>
            </p:extLst>
          </p:nvPr>
        </p:nvGraphicFramePr>
        <p:xfrm>
          <a:off x="991394" y="3808622"/>
          <a:ext cx="7448255" cy="2133390"/>
        </p:xfrm>
        <a:graphic>
          <a:graphicData uri="http://schemas.openxmlformats.org/drawingml/2006/table">
            <a:tbl>
              <a:tblPr/>
              <a:tblGrid>
                <a:gridCol w="1724324"/>
                <a:gridCol w="1005062"/>
                <a:gridCol w="1000299"/>
                <a:gridCol w="992360"/>
                <a:gridCol w="932024"/>
                <a:gridCol w="895505"/>
                <a:gridCol w="898681"/>
              </a:tblGrid>
              <a:tr h="393010">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年份</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4</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010">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现金流量净值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010">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累计净值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-2500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010">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-909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826</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751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683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rPr>
                        <a:t>621</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010">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累计净现值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-2409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-832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-149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472</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矩形 5"/>
          <p:cNvSpPr/>
          <p:nvPr/>
        </p:nvSpPr>
        <p:spPr>
          <a:xfrm>
            <a:off x="1340531" y="5962711"/>
            <a:ext cx="6555000" cy="498598"/>
          </a:xfrm>
          <a:prstGeom prst="rect">
            <a:avLst/>
          </a:prstGeom>
        </p:spPr>
        <p:txBody>
          <a:bodyPr wrap="none">
            <a:spAutoFit/>
          </a:bodyPr>
          <a:lstStyle/>
          <a:p>
            <a:pPr marL="342900" indent="-342900">
              <a:lnSpc>
                <a:spcPct val="110000"/>
              </a:lnSpc>
              <a:buClr>
                <a:schemeClr val="hlink"/>
              </a:buClr>
              <a:buFont typeface="Wingdings" pitchFamily="2" charset="2"/>
              <a:buNone/>
            </a:pPr>
            <a:r>
              <a:rPr lang="en-US" altLang="zh-CN" sz="2400" b="1" dirty="0">
                <a:latin typeface="+mn-ea"/>
              </a:rPr>
              <a:t>NPV = </a:t>
            </a:r>
            <a:r>
              <a:rPr lang="en-US" altLang="zh-CN" sz="2400" b="1" dirty="0" smtClean="0">
                <a:latin typeface="+mn-ea"/>
              </a:rPr>
              <a:t>472</a:t>
            </a:r>
            <a:r>
              <a:rPr lang="zh-CN" altLang="en-US" sz="2400" b="1" dirty="0" smtClean="0">
                <a:latin typeface="+mn-ea"/>
              </a:rPr>
              <a:t>万元， </a:t>
            </a:r>
            <a:r>
              <a:rPr lang="en-US" altLang="zh-CN" sz="2400" b="1" dirty="0">
                <a:latin typeface="+mn-ea"/>
              </a:rPr>
              <a:t>NPVI = 472 / 2409 = 19.6%</a:t>
            </a:r>
          </a:p>
        </p:txBody>
      </p:sp>
    </p:spTree>
    <p:extLst>
      <p:ext uri="{BB962C8B-B14F-4D97-AF65-F5344CB8AC3E}">
        <p14:creationId xmlns:p14="http://schemas.microsoft.com/office/powerpoint/2010/main" val="87659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ltLang="zh-CN" sz="2400" smtClean="0">
                <a:latin typeface="+mj-ea"/>
                <a:cs typeface="+mj-ea"/>
                <a:sym typeface="+mn-ea"/>
              </a:rPr>
              <a:t>3.4 </a:t>
            </a:r>
            <a:r>
              <a:rPr lang="zh-CN" altLang="en-US" sz="2400" smtClean="0">
                <a:latin typeface="+mj-ea"/>
                <a:cs typeface="+mj-ea"/>
                <a:sym typeface="+mn-ea"/>
              </a:rPr>
              <a:t>项目启动的工具和方法</a:t>
            </a:r>
            <a:r>
              <a:rPr lang="en-US" altLang="zh-CN" sz="2400" smtClean="0">
                <a:latin typeface="+mj-ea"/>
                <a:cs typeface="+mj-ea"/>
                <a:sym typeface="+mn-ea"/>
              </a:rPr>
              <a:t>-</a:t>
            </a:r>
            <a:r>
              <a:rPr lang="zh-CN" altLang="en-US" sz="2400" b="1" smtClean="0"/>
              <a:t>内部收益率法</a:t>
            </a:r>
            <a:r>
              <a:rPr lang="zh-CN" altLang="en-US" sz="2400" smtClean="0"/>
              <a:t> </a:t>
            </a:r>
          </a:p>
        </p:txBody>
      </p:sp>
      <p:sp>
        <p:nvSpPr>
          <p:cNvPr id="41987" name="Rectangle 3"/>
          <p:cNvSpPr>
            <a:spLocks noGrp="1" noChangeArrowheads="1"/>
          </p:cNvSpPr>
          <p:nvPr>
            <p:ph type="body" idx="1"/>
          </p:nvPr>
        </p:nvSpPr>
        <p:spPr>
          <a:xfrm>
            <a:off x="850265" y="1408430"/>
            <a:ext cx="7917815" cy="5125720"/>
          </a:xfrm>
        </p:spPr>
        <p:txBody>
          <a:bodyPr wrap="square"/>
          <a:lstStyle/>
          <a:p>
            <a:pPr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rPr>
              <a:t>内部收益率法（</a:t>
            </a:r>
            <a:r>
              <a:rPr lang="en-US" altLang="zh-CN" sz="2400" dirty="0">
                <a:solidFill>
                  <a:schemeClr val="tx1"/>
                </a:solidFill>
                <a:latin typeface="楷体" panose="02010609060101010101" pitchFamily="49" charset="-122"/>
                <a:ea typeface="楷体" panose="02010609060101010101" pitchFamily="49" charset="-122"/>
              </a:rPr>
              <a:t>IRR</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Internal Return Rate</a:t>
            </a:r>
            <a:r>
              <a:rPr lang="zh-CN" altLang="en-US" sz="2400" dirty="0">
                <a:solidFill>
                  <a:schemeClr val="tx1"/>
                </a:solidFill>
                <a:latin typeface="楷体" panose="02010609060101010101" pitchFamily="49" charset="-122"/>
                <a:ea typeface="楷体" panose="02010609060101010101" pitchFamily="49" charset="-122"/>
              </a:rPr>
              <a:t>）是根据方案本身的报酬率来评价方案优劣的一种方法。所谓内部收益率，是指能够使未来现金流入量的现值等于未来现金流出量现值的贴现率，也就是使方案的净现值为零的贴现率。 </a:t>
            </a:r>
          </a:p>
          <a:p>
            <a:pPr eaLnBrk="1" latinLnBrk="0" hangingPunct="1">
              <a:lnSpc>
                <a:spcPct val="105000"/>
              </a:lnSpc>
              <a:spcBef>
                <a:spcPts val="0"/>
              </a:spcBef>
              <a:spcAft>
                <a:spcPts val="0"/>
              </a:spcAft>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a:p>
            <a:pPr eaLnBrk="1" latinLnBrk="0" hangingPunct="1">
              <a:lnSpc>
                <a:spcPct val="105000"/>
              </a:lnSpc>
              <a:spcBef>
                <a:spcPts val="0"/>
              </a:spcBef>
              <a:spcAft>
                <a:spcPts val="0"/>
              </a:spcAft>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a:p>
            <a:pPr eaLnBrk="1" latinLnBrk="0" hangingPunct="1">
              <a:lnSpc>
                <a:spcPct val="105000"/>
              </a:lnSpc>
              <a:spcBef>
                <a:spcPts val="0"/>
              </a:spcBef>
              <a:spcAft>
                <a:spcPts val="0"/>
              </a:spcAft>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a:p>
            <a:pPr eaLnBrk="1" latinLnBrk="0" hangingPunct="1">
              <a:lnSpc>
                <a:spcPct val="105000"/>
              </a:lnSpc>
              <a:spcBef>
                <a:spcPts val="0"/>
              </a:spcBef>
              <a:spcAft>
                <a:spcPts val="0"/>
              </a:spcAft>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a:p>
            <a:pPr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sym typeface="+mn-ea"/>
              </a:rPr>
              <a:t>内部收益率揭示了方案本身可以达到的具体报酬率的大小。如果内部收益率大于规定的贴现率，则项目是可行的；如果内部收益率小于规定的贴现率，则项目不可行。</a:t>
            </a:r>
            <a:endParaRPr lang="zh-CN" altLang="en-US" sz="2400" dirty="0">
              <a:solidFill>
                <a:schemeClr val="tx1"/>
              </a:solidFill>
              <a:latin typeface="楷体" panose="02010609060101010101" pitchFamily="49" charset="-122"/>
              <a:ea typeface="楷体" panose="02010609060101010101" pitchFamily="49" charset="-122"/>
            </a:endParaRPr>
          </a:p>
          <a:p>
            <a:pPr eaLnBrk="1" latinLnBrk="0" hangingPunct="1">
              <a:lnSpc>
                <a:spcPct val="105000"/>
              </a:lnSpc>
              <a:spcBef>
                <a:spcPts val="0"/>
              </a:spcBef>
              <a:spcAft>
                <a:spcPts val="0"/>
              </a:spcAft>
              <a:buFont typeface="Wingdings" panose="05000000000000000000" charset="0"/>
              <a:buChar char="u"/>
            </a:pP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41988" name="Rectangle 5"/>
          <p:cNvSpPr>
            <a:spLocks noChangeArrowheads="1"/>
          </p:cNvSpPr>
          <p:nvPr/>
        </p:nvSpPr>
        <p:spPr bwMode="auto">
          <a:xfrm>
            <a:off x="0" y="30190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989" name="Object 4"/>
          <p:cNvGraphicFramePr>
            <a:graphicFrameLocks noChangeAspect="1"/>
          </p:cNvGraphicFramePr>
          <p:nvPr/>
        </p:nvGraphicFramePr>
        <p:xfrm>
          <a:off x="1477927" y="3388045"/>
          <a:ext cx="6049425" cy="1553443"/>
        </p:xfrm>
        <a:graphic>
          <a:graphicData uri="http://schemas.openxmlformats.org/presentationml/2006/ole">
            <mc:AlternateContent xmlns:mc="http://schemas.openxmlformats.org/markup-compatibility/2006">
              <mc:Choice xmlns:v="urn:schemas-microsoft-com:vml" Requires="v">
                <p:oleObj spid="_x0000_s6202" name="Microsoft Equation 3.0" r:id="rId3" imgW="1739900" imgH="444500" progId="Equation.3">
                  <p:embed/>
                </p:oleObj>
              </mc:Choice>
              <mc:Fallback>
                <p:oleObj name="Microsoft Equation 3.0" r:id="rId3" imgW="1739900" imgH="444500" progId="Equation.3">
                  <p:embed/>
                  <p:pic>
                    <p:nvPicPr>
                      <p:cNvPr id="0" name="图片 61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27" y="3388045"/>
                        <a:ext cx="6049425" cy="1553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灯片编号占位符 5"/>
          <p:cNvSpPr>
            <a:spLocks noGrp="1"/>
          </p:cNvSpPr>
          <p:nvPr>
            <p:ph type="sldNum" sz="quarter" idx="11"/>
          </p:nvPr>
        </p:nvSpPr>
        <p:spPr/>
        <p:txBody>
          <a:bodyPr/>
          <a:lstStyle/>
          <a:p>
            <a:pPr>
              <a:defRPr/>
            </a:pPr>
            <a:fld id="{BBE29EBE-BCF0-4D26-A942-0618C5DE3B24}" type="slidenum">
              <a:rPr lang="en-US" altLang="zh-CN"/>
              <a:pPr>
                <a:defRPr/>
              </a:pPr>
              <a:t>43</a:t>
            </a:fld>
            <a:endParaRPr lang="en-US" altLang="zh-CN"/>
          </a:p>
        </p:txBody>
      </p:sp>
      <p:sp>
        <p:nvSpPr>
          <p:cNvPr id="177154" name="Rectangle 2"/>
          <p:cNvSpPr>
            <a:spLocks noGrp="1" noRot="1" noChangeArrowheads="1"/>
          </p:cNvSpPr>
          <p:nvPr>
            <p:ph type="title"/>
          </p:nvPr>
        </p:nvSpPr>
        <p:spPr/>
        <p:txBody>
          <a:bodyPr/>
          <a:lstStyle/>
          <a:p>
            <a:pPr eaLnBrk="1" hangingPunct="1">
              <a:defRPr/>
            </a:pPr>
            <a:r>
              <a:rPr lang="zh-CN" altLang="en-US" smtClean="0"/>
              <a:t>续前例</a:t>
            </a:r>
          </a:p>
        </p:txBody>
      </p:sp>
      <p:graphicFrame>
        <p:nvGraphicFramePr>
          <p:cNvPr id="177155" name="Group 3"/>
          <p:cNvGraphicFramePr>
            <a:graphicFrameLocks noGrp="1"/>
          </p:cNvGraphicFramePr>
          <p:nvPr>
            <p:ph sz="half" idx="2"/>
            <p:extLst>
              <p:ext uri="{D42A27DB-BD31-4B8C-83A1-F6EECF244321}">
                <p14:modId xmlns:p14="http://schemas.microsoft.com/office/powerpoint/2010/main" val="2543923754"/>
              </p:ext>
            </p:extLst>
          </p:nvPr>
        </p:nvGraphicFramePr>
        <p:xfrm>
          <a:off x="229394" y="1412221"/>
          <a:ext cx="8420809" cy="2468670"/>
        </p:xfrm>
        <a:graphic>
          <a:graphicData uri="http://schemas.openxmlformats.org/drawingml/2006/table">
            <a:tbl>
              <a:tblPr/>
              <a:tblGrid>
                <a:gridCol w="2031774"/>
                <a:gridCol w="1051606"/>
                <a:gridCol w="1134285"/>
                <a:gridCol w="1122990"/>
                <a:gridCol w="1050382"/>
                <a:gridCol w="1013272"/>
                <a:gridCol w="1016500"/>
              </a:tblGrid>
              <a:tr h="471270">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年份</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4</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现金流量净值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64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累计净值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708">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-909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826</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751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683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621</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534">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累计净现值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-2409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-832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-149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472</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42" name="Rectangle 53"/>
          <p:cNvSpPr>
            <a:spLocks noChangeArrowheads="1"/>
          </p:cNvSpPr>
          <p:nvPr/>
        </p:nvSpPr>
        <p:spPr bwMode="auto">
          <a:xfrm>
            <a:off x="1001887" y="5277581"/>
            <a:ext cx="7734055" cy="80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lnSpc>
                <a:spcPct val="110000"/>
              </a:lnSpc>
              <a:buClr>
                <a:schemeClr val="hlink"/>
              </a:buClr>
              <a:buFont typeface="Wingdings" pitchFamily="2" charset="2"/>
              <a:buNone/>
            </a:pPr>
            <a:endParaRPr lang="zh-CN" altLang="zh-CN" sz="2000">
              <a:latin typeface="Arial" charset="0"/>
            </a:endParaRPr>
          </a:p>
        </p:txBody>
      </p:sp>
      <p:sp>
        <p:nvSpPr>
          <p:cNvPr id="177206" name="Rectangle 54"/>
          <p:cNvSpPr>
            <a:spLocks noChangeArrowheads="1"/>
          </p:cNvSpPr>
          <p:nvPr/>
        </p:nvSpPr>
        <p:spPr bwMode="auto">
          <a:xfrm>
            <a:off x="381794" y="4116069"/>
            <a:ext cx="8686800" cy="13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微软雅黑" pitchFamily="34" charset="-122"/>
                <a:ea typeface="微软雅黑" pitchFamily="34" charset="-122"/>
              </a:defRPr>
            </a:lvl1pPr>
            <a:lvl2pPr marL="742950" indent="-285750" eaLnBrk="0" hangingPunct="0">
              <a:defRPr>
                <a:solidFill>
                  <a:schemeClr val="tx1"/>
                </a:solidFill>
                <a:latin typeface="微软雅黑" pitchFamily="34" charset="-122"/>
                <a:ea typeface="微软雅黑" pitchFamily="34" charset="-122"/>
              </a:defRPr>
            </a:lvl2pPr>
            <a:lvl3pPr marL="1143000" indent="-228600" eaLnBrk="0" hangingPunct="0">
              <a:defRPr>
                <a:solidFill>
                  <a:schemeClr val="tx1"/>
                </a:solidFill>
                <a:latin typeface="微软雅黑" pitchFamily="34" charset="-122"/>
                <a:ea typeface="微软雅黑" pitchFamily="34" charset="-122"/>
              </a:defRPr>
            </a:lvl3pPr>
            <a:lvl4pPr marL="1600200" indent="-228600" eaLnBrk="0" hangingPunct="0">
              <a:defRPr>
                <a:solidFill>
                  <a:schemeClr val="tx1"/>
                </a:solidFill>
                <a:latin typeface="微软雅黑" pitchFamily="34" charset="-122"/>
                <a:ea typeface="微软雅黑" pitchFamily="34" charset="-122"/>
              </a:defRPr>
            </a:lvl4pPr>
            <a:lvl5pPr marL="2057400" indent="-228600" eaLnBrk="0" hangingPunct="0">
              <a:defRPr>
                <a:solidFill>
                  <a:schemeClr val="tx1"/>
                </a:solidFill>
                <a:latin typeface="微软雅黑" pitchFamily="34" charset="-122"/>
                <a:ea typeface="微软雅黑" pitchFamily="34" charset="-122"/>
              </a:defRPr>
            </a:lvl5pPr>
            <a:lvl6pPr marL="25146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6pPr>
            <a:lvl7pPr marL="29718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7pPr>
            <a:lvl8pPr marL="34290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8pPr>
            <a:lvl9pPr marL="3886200" indent="-228600" eaLnBrk="0" fontAlgn="base" hangingPunct="0">
              <a:lnSpc>
                <a:spcPct val="90000"/>
              </a:lnSpc>
              <a:spcBef>
                <a:spcPct val="20000"/>
              </a:spcBef>
              <a:spcAft>
                <a:spcPct val="0"/>
              </a:spcAft>
              <a:buClr>
                <a:schemeClr val="accent2"/>
              </a:buClr>
              <a:buSzPct val="70000"/>
              <a:buFont typeface="Wingdings" pitchFamily="2" charset="2"/>
              <a:buChar char="u"/>
              <a:defRPr>
                <a:solidFill>
                  <a:schemeClr val="tx1"/>
                </a:solidFill>
                <a:latin typeface="微软雅黑" pitchFamily="34" charset="-122"/>
                <a:ea typeface="微软雅黑" pitchFamily="34" charset="-122"/>
              </a:defRPr>
            </a:lvl9pPr>
          </a:lstStyle>
          <a:p>
            <a:pPr eaLnBrk="1" hangingPunct="1">
              <a:lnSpc>
                <a:spcPct val="110000"/>
              </a:lnSpc>
              <a:buClr>
                <a:schemeClr val="hlink"/>
              </a:buClr>
              <a:buFont typeface="Wingdings" pitchFamily="2" charset="2"/>
              <a:buNone/>
            </a:pPr>
            <a:r>
              <a:rPr lang="zh-CN" altLang="en-US" sz="2400" b="1" dirty="0">
                <a:latin typeface="楷体" panose="02010609060101010101" pitchFamily="49" charset="-122"/>
                <a:ea typeface="楷体" panose="02010609060101010101" pitchFamily="49" charset="-122"/>
              </a:rPr>
              <a:t>设　</a:t>
            </a:r>
            <a:r>
              <a:rPr lang="en-US" altLang="zh-CN" sz="2400" b="1" dirty="0">
                <a:latin typeface="楷体" panose="02010609060101010101" pitchFamily="49" charset="-122"/>
                <a:ea typeface="楷体" panose="02010609060101010101" pitchFamily="49" charset="-122"/>
              </a:rPr>
              <a:t>x = 1 / (1 + i)</a:t>
            </a:r>
          </a:p>
          <a:p>
            <a:pPr eaLnBrk="1" hangingPunct="1">
              <a:lnSpc>
                <a:spcPct val="110000"/>
              </a:lnSpc>
              <a:buClr>
                <a:schemeClr val="hlink"/>
              </a:buClr>
              <a:buFont typeface="Wingdings" pitchFamily="2" charset="2"/>
              <a:buNone/>
            </a:pPr>
            <a:r>
              <a:rPr lang="en-US" altLang="zh-CN" sz="2400" b="1" dirty="0">
                <a:latin typeface="楷体" panose="02010609060101010101" pitchFamily="49" charset="-122"/>
                <a:ea typeface="楷体" panose="02010609060101010101" pitchFamily="49" charset="-122"/>
              </a:rPr>
              <a:t>-1500 – 1000x + 1000x</a:t>
            </a:r>
            <a:r>
              <a:rPr lang="en-US" altLang="zh-CN" sz="2400" b="1" baseline="30000" dirty="0">
                <a:latin typeface="楷体" panose="02010609060101010101" pitchFamily="49" charset="-122"/>
                <a:ea typeface="楷体" panose="02010609060101010101" pitchFamily="49" charset="-122"/>
              </a:rPr>
              <a:t>2</a:t>
            </a:r>
            <a:r>
              <a:rPr lang="en-US" altLang="zh-CN" sz="2400" b="1" dirty="0">
                <a:latin typeface="楷体" panose="02010609060101010101" pitchFamily="49" charset="-122"/>
                <a:ea typeface="楷体" panose="02010609060101010101" pitchFamily="49" charset="-122"/>
              </a:rPr>
              <a:t> + 1000x</a:t>
            </a:r>
            <a:r>
              <a:rPr lang="en-US" altLang="zh-CN" sz="2400" b="1" baseline="30000" dirty="0">
                <a:latin typeface="楷体" panose="02010609060101010101" pitchFamily="49" charset="-122"/>
                <a:ea typeface="楷体" panose="02010609060101010101" pitchFamily="49" charset="-122"/>
              </a:rPr>
              <a:t>3</a:t>
            </a:r>
            <a:r>
              <a:rPr lang="en-US" altLang="zh-CN" sz="2400" b="1" dirty="0">
                <a:latin typeface="楷体" panose="02010609060101010101" pitchFamily="49" charset="-122"/>
                <a:ea typeface="楷体" panose="02010609060101010101" pitchFamily="49" charset="-122"/>
              </a:rPr>
              <a:t> + 1000x</a:t>
            </a:r>
            <a:r>
              <a:rPr lang="en-US" altLang="zh-CN" sz="2400" b="1" baseline="30000" dirty="0">
                <a:latin typeface="楷体" panose="02010609060101010101" pitchFamily="49" charset="-122"/>
                <a:ea typeface="楷体" panose="02010609060101010101" pitchFamily="49" charset="-122"/>
              </a:rPr>
              <a:t>4</a:t>
            </a:r>
            <a:r>
              <a:rPr lang="en-US" altLang="zh-CN" sz="2400" b="1" dirty="0">
                <a:latin typeface="楷体" panose="02010609060101010101" pitchFamily="49" charset="-122"/>
                <a:ea typeface="楷体" panose="02010609060101010101" pitchFamily="49" charset="-122"/>
              </a:rPr>
              <a:t> + 1000x</a:t>
            </a:r>
            <a:r>
              <a:rPr lang="en-US" altLang="zh-CN" sz="2400" b="1" baseline="30000" dirty="0">
                <a:latin typeface="楷体" panose="02010609060101010101" pitchFamily="49" charset="-122"/>
                <a:ea typeface="楷体" panose="02010609060101010101" pitchFamily="49" charset="-122"/>
              </a:rPr>
              <a:t>5 </a:t>
            </a:r>
            <a:r>
              <a:rPr lang="en-US" altLang="zh-CN" sz="2400" b="1" dirty="0">
                <a:latin typeface="楷体" panose="02010609060101010101" pitchFamily="49" charset="-122"/>
                <a:ea typeface="楷体" panose="02010609060101010101" pitchFamily="49" charset="-122"/>
              </a:rPr>
              <a:t>= 0</a:t>
            </a:r>
          </a:p>
          <a:p>
            <a:pPr eaLnBrk="1" hangingPunct="1">
              <a:lnSpc>
                <a:spcPct val="110000"/>
              </a:lnSpc>
              <a:buClr>
                <a:schemeClr val="hlink"/>
              </a:buClr>
              <a:buFont typeface="Wingdings" pitchFamily="2" charset="2"/>
              <a:buNone/>
            </a:pPr>
            <a:r>
              <a:rPr lang="zh-CN" altLang="en-US" sz="2400" b="1" dirty="0">
                <a:latin typeface="楷体" panose="02010609060101010101" pitchFamily="49" charset="-122"/>
                <a:ea typeface="楷体" panose="02010609060101010101" pitchFamily="49" charset="-122"/>
              </a:rPr>
              <a:t>得　</a:t>
            </a:r>
            <a:r>
              <a:rPr lang="en-US" altLang="zh-CN" sz="2400" b="1" dirty="0">
                <a:latin typeface="楷体" panose="02010609060101010101" pitchFamily="49" charset="-122"/>
                <a:ea typeface="楷体" panose="02010609060101010101" pitchFamily="49" charset="-122"/>
              </a:rPr>
              <a:t>x = 0.856  </a:t>
            </a:r>
            <a:r>
              <a:rPr lang="zh-CN" altLang="en-US" sz="2400" b="1" dirty="0">
                <a:latin typeface="楷体" panose="02010609060101010101" pitchFamily="49" charset="-122"/>
                <a:ea typeface="楷体" panose="02010609060101010101" pitchFamily="49" charset="-122"/>
              </a:rPr>
              <a:t>即 </a:t>
            </a:r>
            <a:r>
              <a:rPr lang="en-US" altLang="zh-CN" sz="2400" b="1" dirty="0">
                <a:latin typeface="楷体" panose="02010609060101010101" pitchFamily="49" charset="-122"/>
                <a:ea typeface="楷体" panose="02010609060101010101" pitchFamily="49" charset="-122"/>
              </a:rPr>
              <a:t>IRR = 16.8%</a:t>
            </a:r>
          </a:p>
          <a:p>
            <a:pPr eaLnBrk="1" hangingPunct="1">
              <a:lnSpc>
                <a:spcPct val="110000"/>
              </a:lnSpc>
              <a:buClr>
                <a:schemeClr val="hlink"/>
              </a:buClr>
              <a:buFont typeface="Wingdings" pitchFamily="2" charset="2"/>
              <a:buNone/>
            </a:pPr>
            <a:r>
              <a:rPr lang="en-US" altLang="zh-CN" sz="2400" b="1" dirty="0">
                <a:latin typeface="楷体" panose="02010609060101010101" pitchFamily="49" charset="-122"/>
                <a:ea typeface="楷体" panose="02010609060101010101" pitchFamily="49" charset="-122"/>
              </a:rPr>
              <a:t>IRR </a:t>
            </a:r>
            <a:r>
              <a:rPr lang="zh-CN" altLang="en-US" sz="2400" b="1" dirty="0">
                <a:latin typeface="楷体" panose="02010609060101010101" pitchFamily="49" charset="-122"/>
                <a:ea typeface="楷体" panose="02010609060101010101" pitchFamily="49" charset="-122"/>
              </a:rPr>
              <a:t>大于基准折现率（</a:t>
            </a:r>
            <a:r>
              <a:rPr lang="en-US" altLang="zh-CN" sz="2400" b="1" dirty="0">
                <a:latin typeface="楷体" panose="02010609060101010101" pitchFamily="49" charset="-122"/>
                <a:ea typeface="楷体" panose="02010609060101010101" pitchFamily="49" charset="-122"/>
              </a:rPr>
              <a:t>10%</a:t>
            </a:r>
            <a:r>
              <a:rPr lang="zh-CN" altLang="en-US" sz="2400" b="1" dirty="0">
                <a:latin typeface="楷体" panose="02010609060101010101" pitchFamily="49" charset="-122"/>
                <a:ea typeface="楷体" panose="02010609060101010101" pitchFamily="49" charset="-122"/>
              </a:rPr>
              <a:t>），可行。</a:t>
            </a:r>
          </a:p>
        </p:txBody>
      </p:sp>
    </p:spTree>
    <p:extLst>
      <p:ext uri="{BB962C8B-B14F-4D97-AF65-F5344CB8AC3E}">
        <p14:creationId xmlns:p14="http://schemas.microsoft.com/office/powerpoint/2010/main" val="59806006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7206"/>
                                        </p:tgtEl>
                                        <p:attrNameLst>
                                          <p:attrName>style.visibility</p:attrName>
                                        </p:attrNameLst>
                                      </p:cBhvr>
                                      <p:to>
                                        <p:strVal val="visible"/>
                                      </p:to>
                                    </p:set>
                                    <p:anim calcmode="lin" valueType="num">
                                      <p:cBhvr additive="base">
                                        <p:cTn id="7" dur="500" fill="hold"/>
                                        <p:tgtEl>
                                          <p:spTgt spid="177206"/>
                                        </p:tgtEl>
                                        <p:attrNameLst>
                                          <p:attrName>ppt_x</p:attrName>
                                        </p:attrNameLst>
                                      </p:cBhvr>
                                      <p:tavLst>
                                        <p:tav tm="0">
                                          <p:val>
                                            <p:strVal val="#ppt_x"/>
                                          </p:val>
                                        </p:tav>
                                        <p:tav tm="100000">
                                          <p:val>
                                            <p:strVal val="#ppt_x"/>
                                          </p:val>
                                        </p:tav>
                                      </p:tavLst>
                                    </p:anim>
                                    <p:anim calcmode="lin" valueType="num">
                                      <p:cBhvr additive="base">
                                        <p:cTn id="8" dur="500" fill="hold"/>
                                        <p:tgtEl>
                                          <p:spTgt spid="177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0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476030"/>
            <a:ext cx="9145588" cy="772755"/>
          </a:xfrm>
        </p:spPr>
        <p:txBody>
          <a:bodyPr/>
          <a:lstStyle/>
          <a:p>
            <a:pPr eaLnBrk="1" hangingPunct="1">
              <a:defRPr/>
            </a:pPr>
            <a:r>
              <a:rPr lang="en-US" altLang="zh-CN" sz="2400" smtClean="0">
                <a:latin typeface="+mj-ea"/>
                <a:cs typeface="+mj-ea"/>
                <a:sym typeface="+mn-ea"/>
              </a:rPr>
              <a:t>3.4 </a:t>
            </a:r>
            <a:r>
              <a:rPr lang="zh-CN" altLang="en-US" sz="2400" smtClean="0">
                <a:latin typeface="+mj-ea"/>
                <a:cs typeface="+mj-ea"/>
                <a:sym typeface="+mn-ea"/>
              </a:rPr>
              <a:t>项目启动的工具和方法</a:t>
            </a:r>
            <a:r>
              <a:rPr lang="en-US" altLang="zh-CN" sz="2400" smtClean="0">
                <a:latin typeface="+mj-ea"/>
                <a:cs typeface="+mj-ea"/>
                <a:sym typeface="+mn-ea"/>
              </a:rPr>
              <a:t>-</a:t>
            </a:r>
            <a:r>
              <a:rPr lang="zh-CN" altLang="en-US" sz="2400" b="1" smtClean="0"/>
              <a:t>投资回收期法</a:t>
            </a:r>
            <a:r>
              <a:rPr lang="zh-CN" altLang="en-US" sz="2400" smtClean="0"/>
              <a:t> </a:t>
            </a:r>
          </a:p>
        </p:txBody>
      </p:sp>
      <p:sp>
        <p:nvSpPr>
          <p:cNvPr id="44035" name="Rectangle 3"/>
          <p:cNvSpPr>
            <a:spLocks noGrp="1" noChangeArrowheads="1"/>
          </p:cNvSpPr>
          <p:nvPr>
            <p:ph type="body" idx="1"/>
          </p:nvPr>
        </p:nvSpPr>
        <p:spPr>
          <a:xfrm>
            <a:off x="305594" y="1522412"/>
            <a:ext cx="8534400" cy="5133713"/>
          </a:xfrm>
        </p:spPr>
        <p:txBody>
          <a:bodyPr wrap="square"/>
          <a:lstStyle/>
          <a:p>
            <a:pPr marL="323850" indent="-349250" eaLnBrk="1" hangingPunct="1">
              <a:buFont typeface="Wingdings" panose="05000000000000000000" charset="0"/>
              <a:buChar char="u"/>
            </a:pPr>
            <a:r>
              <a:rPr lang="zh-CN" altLang="en-US" sz="2400" dirty="0" smtClean="0">
                <a:solidFill>
                  <a:schemeClr val="tx1"/>
                </a:solidFill>
                <a:latin typeface="楷体" panose="02010609060101010101" pitchFamily="49" charset="-122"/>
                <a:ea typeface="楷体" panose="02010609060101010101" pitchFamily="49" charset="-122"/>
              </a:rPr>
              <a:t>投</a:t>
            </a:r>
            <a:r>
              <a:rPr lang="zh-CN" altLang="en-US" sz="2400" dirty="0">
                <a:solidFill>
                  <a:schemeClr val="tx1"/>
                </a:solidFill>
                <a:latin typeface="楷体" panose="02010609060101010101" pitchFamily="49" charset="-122"/>
                <a:ea typeface="楷体" panose="02010609060101010101" pitchFamily="49" charset="-122"/>
              </a:rPr>
              <a:t>资回收期（</a:t>
            </a:r>
            <a:r>
              <a:rPr lang="en-US" altLang="zh-CN" sz="2400" dirty="0">
                <a:solidFill>
                  <a:schemeClr val="tx1"/>
                </a:solidFill>
                <a:latin typeface="楷体" panose="02010609060101010101" pitchFamily="49" charset="-122"/>
                <a:ea typeface="楷体" panose="02010609060101010101" pitchFamily="49" charset="-122"/>
              </a:rPr>
              <a:t>PP</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Payback of Period</a:t>
            </a:r>
            <a:r>
              <a:rPr lang="zh-CN" altLang="en-US" sz="2400" dirty="0" smtClean="0">
                <a:solidFill>
                  <a:schemeClr val="tx1"/>
                </a:solidFill>
                <a:latin typeface="楷体" panose="02010609060101010101" pitchFamily="49" charset="-122"/>
                <a:ea typeface="楷体" panose="02010609060101010101" pitchFamily="49" charset="-122"/>
              </a:rPr>
              <a:t>）是</a:t>
            </a:r>
            <a:r>
              <a:rPr lang="zh-CN" altLang="en-US" dirty="0" smtClean="0"/>
              <a:t>使</a:t>
            </a:r>
            <a:r>
              <a:rPr lang="zh-CN" altLang="en-US" dirty="0"/>
              <a:t>累计的经济效益等于最初的投资费用所需的时</a:t>
            </a:r>
            <a:r>
              <a:rPr lang="zh-CN" altLang="en-US" dirty="0" smtClean="0"/>
              <a:t>间</a:t>
            </a:r>
            <a:r>
              <a:rPr lang="zh-CN" altLang="en-US" dirty="0"/>
              <a:t>，通常以年来表示。 </a:t>
            </a:r>
            <a:r>
              <a:rPr lang="zh-CN" altLang="en-US" sz="2400" dirty="0" smtClean="0">
                <a:solidFill>
                  <a:schemeClr val="tx1"/>
                </a:solidFill>
                <a:latin typeface="楷体" panose="02010609060101010101" pitchFamily="49" charset="-122"/>
                <a:ea typeface="楷体" panose="02010609060101010101" pitchFamily="49" charset="-122"/>
              </a:rPr>
              <a:t>它</a:t>
            </a:r>
            <a:r>
              <a:rPr lang="zh-CN" altLang="en-US" sz="2400" dirty="0">
                <a:solidFill>
                  <a:schemeClr val="tx1"/>
                </a:solidFill>
                <a:latin typeface="楷体" panose="02010609060101010101" pitchFamily="49" charset="-122"/>
                <a:ea typeface="楷体" panose="02010609060101010101" pitchFamily="49" charset="-122"/>
              </a:rPr>
              <a:t>是反映项目投资回收能力的重要指标 </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lvl="1" eaLnBrk="1" hangingPunct="1"/>
            <a:r>
              <a:rPr lang="zh-CN" altLang="en-US" dirty="0" smtClean="0"/>
              <a:t>投</a:t>
            </a:r>
            <a:r>
              <a:rPr lang="zh-CN" altLang="en-US" dirty="0"/>
              <a:t>资回收期小于或等于基准投资回收期，是可行的；</a:t>
            </a:r>
          </a:p>
          <a:p>
            <a:pPr lvl="1" eaLnBrk="1" hangingPunct="1"/>
            <a:r>
              <a:rPr lang="zh-CN" altLang="en-US" dirty="0"/>
              <a:t>投资回收期短为优。</a:t>
            </a:r>
          </a:p>
          <a:p>
            <a:pPr lvl="1" eaLnBrk="1" hangingPunct="1"/>
            <a:r>
              <a:rPr lang="zh-CN" altLang="en-US" dirty="0" smtClean="0"/>
              <a:t>缺点：只考虑回收之前的效果，不能反映投资回收之后的情况，即无法准确衡量方案在给定计算期间内的整体经济效果。</a:t>
            </a:r>
            <a:r>
              <a:rPr lang="zh-CN" altLang="en-US" dirty="0"/>
              <a:t>用投资回收期来进行项目的选择有一定的局限性。假设</a:t>
            </a:r>
            <a:r>
              <a:rPr lang="en-US" altLang="zh-CN" dirty="0"/>
              <a:t>B</a:t>
            </a:r>
            <a:r>
              <a:rPr lang="zh-CN" altLang="en-US" dirty="0"/>
              <a:t>项目前</a:t>
            </a:r>
            <a:r>
              <a:rPr lang="en-US" altLang="zh-CN" dirty="0"/>
              <a:t>4</a:t>
            </a:r>
            <a:r>
              <a:rPr lang="zh-CN" altLang="en-US" dirty="0"/>
              <a:t>年的收益和初始投资与上一项目相同，后</a:t>
            </a:r>
            <a:r>
              <a:rPr lang="en-US" altLang="zh-CN" dirty="0"/>
              <a:t>3</a:t>
            </a:r>
            <a:r>
              <a:rPr lang="zh-CN" altLang="en-US" dirty="0"/>
              <a:t>年能够获得更多的收益。这两个项目的投资回收期都是</a:t>
            </a:r>
            <a:r>
              <a:rPr lang="en-US" altLang="zh-CN" dirty="0"/>
              <a:t>4</a:t>
            </a:r>
            <a:r>
              <a:rPr lang="zh-CN" altLang="en-US" dirty="0"/>
              <a:t>年，但是显然</a:t>
            </a:r>
            <a:r>
              <a:rPr lang="en-US" altLang="zh-CN" dirty="0"/>
              <a:t>B</a:t>
            </a:r>
            <a:r>
              <a:rPr lang="zh-CN" altLang="en-US" dirty="0"/>
              <a:t>项目比</a:t>
            </a:r>
            <a:r>
              <a:rPr lang="en-US" altLang="zh-CN" dirty="0"/>
              <a:t>A</a:t>
            </a:r>
            <a:r>
              <a:rPr lang="zh-CN" altLang="en-US" dirty="0"/>
              <a:t>项目更好，而通过投资回收期就无法做出正确的项目选择。 </a:t>
            </a:r>
          </a:p>
          <a:p>
            <a:pPr lvl="1" eaLnBrk="1" hangingPunct="1"/>
            <a:endParaRPr lang="zh-CN" altLang="en-US" dirty="0" smtClean="0"/>
          </a:p>
        </p:txBody>
      </p:sp>
      <p:sp>
        <p:nvSpPr>
          <p:cNvPr id="44036" name="Rectangle 5"/>
          <p:cNvSpPr>
            <a:spLocks noChangeArrowheads="1"/>
          </p:cNvSpPr>
          <p:nvPr/>
        </p:nvSpPr>
        <p:spPr bwMode="auto">
          <a:xfrm>
            <a:off x="0" y="30190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476030"/>
            <a:ext cx="9145588" cy="772755"/>
          </a:xfrm>
        </p:spPr>
        <p:txBody>
          <a:bodyPr/>
          <a:lstStyle/>
          <a:p>
            <a:pPr eaLnBrk="1" hangingPunct="1">
              <a:defRPr/>
            </a:pPr>
            <a:r>
              <a:rPr lang="en-US" altLang="zh-CN" sz="2400" smtClean="0">
                <a:latin typeface="+mj-ea"/>
                <a:cs typeface="+mj-ea"/>
                <a:sym typeface="+mn-ea"/>
              </a:rPr>
              <a:t>3.4 </a:t>
            </a:r>
            <a:r>
              <a:rPr lang="zh-CN" altLang="en-US" sz="2400" smtClean="0">
                <a:latin typeface="+mj-ea"/>
                <a:cs typeface="+mj-ea"/>
                <a:sym typeface="+mn-ea"/>
              </a:rPr>
              <a:t>项目启动的工具和方法</a:t>
            </a:r>
            <a:r>
              <a:rPr lang="en-US" altLang="zh-CN" sz="2400" smtClean="0">
                <a:latin typeface="+mj-ea"/>
                <a:cs typeface="+mj-ea"/>
                <a:sym typeface="+mn-ea"/>
              </a:rPr>
              <a:t>-</a:t>
            </a:r>
            <a:r>
              <a:rPr lang="zh-CN" altLang="en-US" sz="2400" b="1" smtClean="0"/>
              <a:t>投资回收期法</a:t>
            </a:r>
            <a:r>
              <a:rPr lang="zh-CN" altLang="en-US" sz="2400" smtClean="0"/>
              <a:t> </a:t>
            </a:r>
          </a:p>
        </p:txBody>
      </p:sp>
      <p:sp>
        <p:nvSpPr>
          <p:cNvPr id="44035" name="Rectangle 3"/>
          <p:cNvSpPr>
            <a:spLocks noGrp="1" noChangeArrowheads="1"/>
          </p:cNvSpPr>
          <p:nvPr>
            <p:ph type="body" idx="1"/>
          </p:nvPr>
        </p:nvSpPr>
        <p:spPr>
          <a:xfrm>
            <a:off x="229394" y="1217612"/>
            <a:ext cx="8686800" cy="5720027"/>
          </a:xfrm>
        </p:spPr>
        <p:txBody>
          <a:bodyPr wrap="square"/>
          <a:lstStyle/>
          <a:p>
            <a:pPr marL="324000" lvl="1" indent="-324000" eaLnBrk="1" hangingPunct="1">
              <a:buFont typeface="Wingdings" panose="05000000000000000000" pitchFamily="2" charset="2"/>
              <a:buChar char="u"/>
            </a:pPr>
            <a:r>
              <a:rPr lang="zh-CN" altLang="en-US" sz="2200" dirty="0" smtClean="0"/>
              <a:t>静</a:t>
            </a:r>
            <a:r>
              <a:rPr lang="zh-CN" altLang="en-US" sz="2200" dirty="0"/>
              <a:t>态投资回收期：用各年投资和净收益的面额计算</a:t>
            </a:r>
            <a:r>
              <a:rPr lang="zh-CN" altLang="en-US" sz="2200" dirty="0" smtClean="0"/>
              <a:t>；</a:t>
            </a:r>
            <a:endParaRPr lang="en-US" altLang="zh-CN" sz="2200" dirty="0" smtClean="0"/>
          </a:p>
          <a:p>
            <a:pPr marL="612000" lvl="2" indent="0" eaLnBrk="1" hangingPunct="1">
              <a:buFont typeface="Wingdings" pitchFamily="2" charset="2"/>
              <a:buNone/>
            </a:pPr>
            <a:r>
              <a:rPr lang="zh-CN" altLang="en-US" sz="2200" dirty="0" smtClean="0"/>
              <a:t>累</a:t>
            </a:r>
            <a:r>
              <a:rPr lang="zh-CN" altLang="en-US" sz="2200" dirty="0"/>
              <a:t>计净现金流量开始出现正值的年份</a:t>
            </a:r>
            <a:r>
              <a:rPr lang="zh-CN" altLang="en-US" sz="2200" dirty="0" smtClean="0"/>
              <a:t>数</a:t>
            </a:r>
            <a:r>
              <a:rPr lang="en-US" altLang="zh-CN" sz="2200" dirty="0" smtClean="0"/>
              <a:t>-1+</a:t>
            </a:r>
            <a:r>
              <a:rPr lang="zh-CN" altLang="en-US" sz="2200" dirty="0" smtClean="0">
                <a:solidFill>
                  <a:srgbClr val="FF0000"/>
                </a:solidFill>
              </a:rPr>
              <a:t>上</a:t>
            </a:r>
            <a:r>
              <a:rPr lang="zh-CN" altLang="en-US" sz="2200" dirty="0">
                <a:solidFill>
                  <a:srgbClr val="FF0000"/>
                </a:solidFill>
              </a:rPr>
              <a:t>一年</a:t>
            </a:r>
            <a:r>
              <a:rPr lang="zh-CN" altLang="en-US" sz="2200" dirty="0" smtClean="0">
                <a:solidFill>
                  <a:srgbClr val="FF0000"/>
                </a:solidFill>
              </a:rPr>
              <a:t>累计净</a:t>
            </a:r>
            <a:r>
              <a:rPr lang="zh-CN" altLang="en-US" sz="2200" dirty="0">
                <a:solidFill>
                  <a:srgbClr val="FF0000"/>
                </a:solidFill>
              </a:rPr>
              <a:t>现金流量的绝对值</a:t>
            </a:r>
            <a:r>
              <a:rPr lang="en-US" altLang="zh-CN" sz="2200" dirty="0">
                <a:solidFill>
                  <a:srgbClr val="FF0000"/>
                </a:solidFill>
              </a:rPr>
              <a:t>/</a:t>
            </a:r>
            <a:r>
              <a:rPr lang="zh-CN" altLang="en-US" sz="2200" dirty="0">
                <a:solidFill>
                  <a:srgbClr val="FF0000"/>
                </a:solidFill>
              </a:rPr>
              <a:t>出现正值年份的净现金流量</a:t>
            </a:r>
          </a:p>
          <a:p>
            <a:pPr lvl="1" eaLnBrk="1" hangingPunct="1">
              <a:buFont typeface="Wingdings" panose="05000000000000000000" pitchFamily="2" charset="2"/>
              <a:buChar char="u"/>
            </a:pPr>
            <a:endParaRPr lang="en-US" altLang="zh-CN" sz="2200" dirty="0">
              <a:solidFill>
                <a:srgbClr val="FF0000"/>
              </a:solidFill>
            </a:endParaRPr>
          </a:p>
          <a:p>
            <a:pPr marL="457200" lvl="1" indent="0" eaLnBrk="1" hangingPunct="1">
              <a:buNone/>
            </a:pPr>
            <a:endParaRPr lang="en-US" altLang="zh-CN" sz="2200" dirty="0" smtClean="0">
              <a:solidFill>
                <a:srgbClr val="FF0000"/>
              </a:solidFill>
            </a:endParaRPr>
          </a:p>
          <a:p>
            <a:pPr marL="457200" lvl="1" indent="0" eaLnBrk="1" hangingPunct="1">
              <a:buNone/>
            </a:pPr>
            <a:endParaRPr lang="en-US" altLang="zh-CN" sz="2200" dirty="0" smtClean="0">
              <a:solidFill>
                <a:srgbClr val="FF0000"/>
              </a:solidFill>
            </a:endParaRPr>
          </a:p>
          <a:p>
            <a:pPr marL="324000" lvl="1" indent="-324000" eaLnBrk="1" hangingPunct="1">
              <a:buFont typeface="Wingdings" panose="05000000000000000000" pitchFamily="2" charset="2"/>
              <a:buChar char="u"/>
            </a:pPr>
            <a:r>
              <a:rPr lang="zh-CN" altLang="en-US" sz="2200" dirty="0" smtClean="0">
                <a:solidFill>
                  <a:srgbClr val="C00000"/>
                </a:solidFill>
              </a:rPr>
              <a:t>动</a:t>
            </a:r>
            <a:r>
              <a:rPr lang="zh-CN" altLang="en-US" sz="2200" dirty="0">
                <a:solidFill>
                  <a:srgbClr val="C00000"/>
                </a:solidFill>
              </a:rPr>
              <a:t>态投资回收期：用各年投资和净收益的现值计算。</a:t>
            </a:r>
          </a:p>
          <a:p>
            <a:pPr marL="612000" lvl="1" indent="0" eaLnBrk="1" hangingPunct="1">
              <a:buFont typeface="Wingdings" pitchFamily="2" charset="2"/>
              <a:buNone/>
            </a:pPr>
            <a:r>
              <a:rPr lang="zh-CN" altLang="en-US" sz="2200" dirty="0"/>
              <a:t>累计净现金流量</a:t>
            </a:r>
            <a:r>
              <a:rPr lang="zh-CN" altLang="en-US" sz="2200" dirty="0">
                <a:solidFill>
                  <a:srgbClr val="FF0000"/>
                </a:solidFill>
              </a:rPr>
              <a:t>现值</a:t>
            </a:r>
            <a:r>
              <a:rPr lang="zh-CN" altLang="en-US" sz="2200" dirty="0"/>
              <a:t>开始出现正值的年份</a:t>
            </a:r>
            <a:r>
              <a:rPr lang="zh-CN" altLang="en-US" sz="2200" dirty="0" smtClean="0"/>
              <a:t>数</a:t>
            </a:r>
            <a:r>
              <a:rPr lang="en-US" altLang="zh-CN" sz="2200" dirty="0" smtClean="0"/>
              <a:t>-1+</a:t>
            </a:r>
            <a:r>
              <a:rPr lang="zh-CN" altLang="en-US" sz="2200" dirty="0" smtClean="0"/>
              <a:t>上</a:t>
            </a:r>
            <a:r>
              <a:rPr lang="zh-CN" altLang="en-US" sz="2200" dirty="0"/>
              <a:t>一年累计净现金流量</a:t>
            </a:r>
            <a:r>
              <a:rPr lang="zh-CN" altLang="en-US" sz="2200" dirty="0">
                <a:solidFill>
                  <a:srgbClr val="FF0000"/>
                </a:solidFill>
              </a:rPr>
              <a:t>现值</a:t>
            </a:r>
            <a:r>
              <a:rPr lang="zh-CN" altLang="en-US" sz="2200" dirty="0"/>
              <a:t>的绝对值</a:t>
            </a:r>
            <a:r>
              <a:rPr lang="en-US" altLang="zh-CN" sz="2200" dirty="0"/>
              <a:t>/</a:t>
            </a:r>
            <a:r>
              <a:rPr lang="zh-CN" altLang="en-US" sz="2200" dirty="0"/>
              <a:t>出现正值年份的净现金流量</a:t>
            </a:r>
            <a:r>
              <a:rPr lang="zh-CN" altLang="en-US" sz="2200" dirty="0">
                <a:solidFill>
                  <a:srgbClr val="FF0000"/>
                </a:solidFill>
              </a:rPr>
              <a:t>现值</a:t>
            </a:r>
          </a:p>
          <a:p>
            <a:pPr lvl="1" eaLnBrk="1" hangingPunct="1">
              <a:buFont typeface="Wingdings" pitchFamily="2" charset="2"/>
              <a:buNone/>
            </a:pPr>
            <a:endParaRPr lang="en-US" altLang="zh-CN" sz="2200" dirty="0"/>
          </a:p>
          <a:p>
            <a:pPr marL="0" indent="0" eaLnBrk="1" hangingPunct="1">
              <a:buNone/>
            </a:pPr>
            <a:endParaRPr lang="zh-CN" altLang="en-US" sz="2200" dirty="0">
              <a:solidFill>
                <a:schemeClr val="tx1"/>
              </a:solidFill>
            </a:endParaRPr>
          </a:p>
          <a:p>
            <a:pPr marL="0" indent="0" eaLnBrk="1" hangingPunct="1">
              <a:spcBef>
                <a:spcPts val="1800"/>
              </a:spcBef>
              <a:buNone/>
            </a:pPr>
            <a:r>
              <a:rPr lang="zh-CN" altLang="en-US" sz="2200" dirty="0" smtClean="0">
                <a:solidFill>
                  <a:schemeClr val="tx1"/>
                </a:solidFill>
              </a:rPr>
              <a:t>其</a:t>
            </a:r>
            <a:r>
              <a:rPr lang="zh-CN" altLang="en-US" sz="2200" dirty="0">
                <a:solidFill>
                  <a:schemeClr val="tx1"/>
                </a:solidFill>
              </a:rPr>
              <a:t>中</a:t>
            </a:r>
            <a:r>
              <a:rPr lang="zh-CN" altLang="en-US" sz="2200" dirty="0" smtClean="0">
                <a:solidFill>
                  <a:schemeClr val="tx1"/>
                </a:solidFill>
              </a:rPr>
              <a:t>，</a:t>
            </a:r>
            <a:r>
              <a:rPr lang="en-US" altLang="zh-CN" sz="2200" dirty="0" smtClean="0">
                <a:solidFill>
                  <a:srgbClr val="FF0000"/>
                </a:solidFill>
              </a:rPr>
              <a:t>P</a:t>
            </a:r>
            <a:r>
              <a:rPr lang="en-US" altLang="zh-CN" sz="2200" baseline="-25000" dirty="0" smtClean="0">
                <a:solidFill>
                  <a:srgbClr val="FF0000"/>
                </a:solidFill>
              </a:rPr>
              <a:t>t</a:t>
            </a:r>
            <a:r>
              <a:rPr lang="zh-CN" altLang="en-US" sz="2200" dirty="0">
                <a:solidFill>
                  <a:schemeClr val="tx1"/>
                </a:solidFill>
              </a:rPr>
              <a:t>的数值即为项目的投资回收期。如果投资回收期小于基准的投资回收期，则项目可行。投资回收期越短，投资回收的就越快，项目的风险也就越小</a:t>
            </a:r>
            <a:r>
              <a:rPr lang="zh-CN" altLang="en-US" sz="2200" dirty="0" smtClean="0">
                <a:solidFill>
                  <a:schemeClr val="tx1"/>
                </a:solidFill>
              </a:rPr>
              <a:t>。</a:t>
            </a:r>
            <a:r>
              <a:rPr lang="zh-CN" altLang="en-US" sz="2000" dirty="0"/>
              <a:t>动态的投资回收期比静态的投资回收期更为准确，但是计算较为复杂。</a:t>
            </a:r>
            <a:endParaRPr lang="zh-CN" altLang="en-US" sz="2200" dirty="0">
              <a:solidFill>
                <a:schemeClr val="tx1"/>
              </a:solidFill>
            </a:endParaRPr>
          </a:p>
        </p:txBody>
      </p:sp>
      <p:sp>
        <p:nvSpPr>
          <p:cNvPr id="44036" name="Rectangle 5"/>
          <p:cNvSpPr>
            <a:spLocks noChangeArrowheads="1"/>
          </p:cNvSpPr>
          <p:nvPr/>
        </p:nvSpPr>
        <p:spPr bwMode="auto">
          <a:xfrm>
            <a:off x="0" y="301901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445446057"/>
              </p:ext>
            </p:extLst>
          </p:nvPr>
        </p:nvGraphicFramePr>
        <p:xfrm>
          <a:off x="2286794" y="2176462"/>
          <a:ext cx="3025775" cy="1174750"/>
        </p:xfrm>
        <a:graphic>
          <a:graphicData uri="http://schemas.openxmlformats.org/presentationml/2006/ole">
            <mc:AlternateContent xmlns:mc="http://schemas.openxmlformats.org/markup-compatibility/2006">
              <mc:Choice xmlns:v="urn:schemas-microsoft-com:vml" Requires="v">
                <p:oleObj spid="_x0000_s12352" name="Microsoft Equation 3.0" r:id="rId3" imgW="1155199" imgH="444307" progId="Equation.3">
                  <p:embed/>
                </p:oleObj>
              </mc:Choice>
              <mc:Fallback>
                <p:oleObj name="Microsoft Equation 3.0" r:id="rId3" imgW="1155199"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94" y="2176462"/>
                        <a:ext cx="30257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6561994"/>
              </p:ext>
            </p:extLst>
          </p:nvPr>
        </p:nvGraphicFramePr>
        <p:xfrm>
          <a:off x="2820194" y="4287384"/>
          <a:ext cx="4176712" cy="1114425"/>
        </p:xfrm>
        <a:graphic>
          <a:graphicData uri="http://schemas.openxmlformats.org/presentationml/2006/ole">
            <mc:AlternateContent xmlns:mc="http://schemas.openxmlformats.org/markup-compatibility/2006">
              <mc:Choice xmlns:v="urn:schemas-microsoft-com:vml" Requires="v">
                <p:oleObj spid="_x0000_s12353" name="Microsoft Equation 3.0" r:id="rId5" imgW="1675673" imgH="444307" progId="Equation.3">
                  <p:embed/>
                </p:oleObj>
              </mc:Choice>
              <mc:Fallback>
                <p:oleObj name="Microsoft Equation 3.0" r:id="rId5" imgW="1675673" imgH="44430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194" y="4287384"/>
                        <a:ext cx="4176712"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833560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defRPr/>
            </a:pPr>
            <a:r>
              <a:rPr lang="zh-CN" altLang="en-US" smtClean="0"/>
              <a:t>续前例</a:t>
            </a:r>
          </a:p>
        </p:txBody>
      </p:sp>
      <p:graphicFrame>
        <p:nvGraphicFramePr>
          <p:cNvPr id="175108" name="Group 4"/>
          <p:cNvGraphicFramePr>
            <a:graphicFrameLocks noGrp="1"/>
          </p:cNvGraphicFramePr>
          <p:nvPr>
            <p:ph sz="half" idx="2"/>
            <p:extLst>
              <p:ext uri="{D42A27DB-BD31-4B8C-83A1-F6EECF244321}">
                <p14:modId xmlns:p14="http://schemas.microsoft.com/office/powerpoint/2010/main" val="4249520890"/>
              </p:ext>
            </p:extLst>
          </p:nvPr>
        </p:nvGraphicFramePr>
        <p:xfrm>
          <a:off x="0" y="1729820"/>
          <a:ext cx="8763794" cy="2592816"/>
        </p:xfrm>
        <a:graphic>
          <a:graphicData uri="http://schemas.openxmlformats.org/drawingml/2006/table">
            <a:tbl>
              <a:tblPr/>
              <a:tblGrid>
                <a:gridCol w="2028485"/>
                <a:gridCol w="1180484"/>
                <a:gridCol w="1180485"/>
                <a:gridCol w="1168731"/>
                <a:gridCol w="1093164"/>
                <a:gridCol w="1054543"/>
                <a:gridCol w="1057902"/>
              </a:tblGrid>
              <a:tr h="501608">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年份</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4</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6384">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现金流量净值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1000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08">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累计净值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08">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-909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826</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751</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683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621</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08">
                <a:tc>
                  <a:txBody>
                    <a:body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累计净现值</a:t>
                      </a:r>
                    </a:p>
                  </a:txBody>
                  <a:tcPr marL="91456" marR="91456"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-1500</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-2409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-1583</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-832</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-149</a:t>
                      </a:r>
                    </a:p>
                  </a:txBody>
                  <a:tcPr marL="91456" marR="91456"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472</a:t>
                      </a:r>
                    </a:p>
                  </a:txBody>
                  <a:tcPr marL="91456" marR="91456"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94" name="Rectangle 54"/>
          <p:cNvSpPr>
            <a:spLocks noChangeArrowheads="1"/>
          </p:cNvSpPr>
          <p:nvPr/>
        </p:nvSpPr>
        <p:spPr bwMode="auto">
          <a:xfrm>
            <a:off x="1001887" y="5277581"/>
            <a:ext cx="7734055" cy="80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buClr>
                <a:schemeClr val="hlink"/>
              </a:buClr>
              <a:buFont typeface="Wingdings" pitchFamily="2" charset="2"/>
              <a:buNone/>
            </a:pPr>
            <a:endParaRPr lang="zh-CN" altLang="zh-CN" sz="2000">
              <a:latin typeface="Arial" charset="0"/>
              <a:ea typeface="微软雅黑" pitchFamily="34" charset="-122"/>
            </a:endParaRPr>
          </a:p>
        </p:txBody>
      </p:sp>
      <p:sp>
        <p:nvSpPr>
          <p:cNvPr id="175159" name="Rectangle 55"/>
          <p:cNvSpPr>
            <a:spLocks noChangeArrowheads="1"/>
          </p:cNvSpPr>
          <p:nvPr/>
        </p:nvSpPr>
        <p:spPr bwMode="auto">
          <a:xfrm>
            <a:off x="611294" y="4975812"/>
            <a:ext cx="7734055" cy="51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buClr>
                <a:schemeClr val="hlink"/>
              </a:buClr>
              <a:buFont typeface="Wingdings" pitchFamily="2" charset="2"/>
              <a:buNone/>
            </a:pPr>
            <a:r>
              <a:rPr lang="zh-CN" altLang="en-US" sz="2400" b="1" dirty="0">
                <a:latin typeface="+mn-ea"/>
              </a:rPr>
              <a:t>静态投资回收期 </a:t>
            </a:r>
            <a:r>
              <a:rPr lang="en-US" altLang="zh-CN" sz="2400" b="1" dirty="0">
                <a:latin typeface="+mn-ea"/>
              </a:rPr>
              <a:t>= 4 – 1 + 500/1000 = 3.50</a:t>
            </a:r>
          </a:p>
        </p:txBody>
      </p:sp>
      <p:grpSp>
        <p:nvGrpSpPr>
          <p:cNvPr id="2" name="Group 60"/>
          <p:cNvGrpSpPr>
            <a:grpSpLocks/>
          </p:cNvGrpSpPr>
          <p:nvPr/>
        </p:nvGrpSpPr>
        <p:grpSpPr bwMode="auto">
          <a:xfrm>
            <a:off x="5736632" y="1319092"/>
            <a:ext cx="1960903" cy="1926330"/>
            <a:chOff x="3613" y="781"/>
            <a:chExt cx="1235" cy="1214"/>
          </a:xfrm>
        </p:grpSpPr>
        <p:sp>
          <p:nvSpPr>
            <p:cNvPr id="35902" name="Oval 57"/>
            <p:cNvSpPr>
              <a:spLocks noChangeArrowheads="1"/>
            </p:cNvSpPr>
            <p:nvPr/>
          </p:nvSpPr>
          <p:spPr bwMode="auto">
            <a:xfrm>
              <a:off x="3613" y="1771"/>
              <a:ext cx="614" cy="224"/>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itchFamily="34" charset="-122"/>
              </a:endParaRPr>
            </a:p>
          </p:txBody>
        </p:sp>
        <p:sp>
          <p:nvSpPr>
            <p:cNvPr id="35903" name="Oval 58"/>
            <p:cNvSpPr>
              <a:spLocks noChangeArrowheads="1"/>
            </p:cNvSpPr>
            <p:nvPr/>
          </p:nvSpPr>
          <p:spPr bwMode="auto">
            <a:xfrm>
              <a:off x="4234" y="1405"/>
              <a:ext cx="614" cy="224"/>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itchFamily="34" charset="-122"/>
              </a:endParaRPr>
            </a:p>
          </p:txBody>
        </p:sp>
        <p:sp>
          <p:nvSpPr>
            <p:cNvPr id="35904" name="AutoShape 59"/>
            <p:cNvSpPr>
              <a:spLocks noChangeArrowheads="1"/>
            </p:cNvSpPr>
            <p:nvPr/>
          </p:nvSpPr>
          <p:spPr bwMode="auto">
            <a:xfrm>
              <a:off x="4436" y="781"/>
              <a:ext cx="157" cy="224"/>
            </a:xfrm>
            <a:prstGeom prst="downArrow">
              <a:avLst>
                <a:gd name="adj1" fmla="val 50000"/>
                <a:gd name="adj2" fmla="val 35669"/>
              </a:avLst>
            </a:prstGeom>
            <a:solidFill>
              <a:srgbClr val="FF0000"/>
            </a:solidFill>
            <a:ln w="9525" algn="ctr">
              <a:solidFill>
                <a:srgbClr val="FF0000"/>
              </a:solidFill>
              <a:miter lim="800000"/>
              <a:headEnd/>
              <a:tailEnd/>
            </a:ln>
          </p:spPr>
          <p:txBody>
            <a:bodyPr wrap="none" anchor="ctr"/>
            <a:lstStyle/>
            <a:p>
              <a:endParaRPr lang="zh-CN" altLang="en-US">
                <a:ea typeface="微软雅黑" pitchFamily="34" charset="-122"/>
              </a:endParaRPr>
            </a:p>
          </p:txBody>
        </p:sp>
      </p:grpSp>
      <p:sp>
        <p:nvSpPr>
          <p:cNvPr id="175165" name="Rectangle 61"/>
          <p:cNvSpPr>
            <a:spLocks noChangeArrowheads="1"/>
          </p:cNvSpPr>
          <p:nvPr/>
        </p:nvSpPr>
        <p:spPr bwMode="auto">
          <a:xfrm>
            <a:off x="611294" y="5734286"/>
            <a:ext cx="7734055" cy="51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buClr>
                <a:schemeClr val="hlink"/>
              </a:buClr>
              <a:buFont typeface="Wingdings" pitchFamily="2" charset="2"/>
              <a:buNone/>
            </a:pPr>
            <a:r>
              <a:rPr lang="zh-CN" altLang="en-US" sz="2400" b="1" dirty="0">
                <a:latin typeface="+mn-ea"/>
              </a:rPr>
              <a:t>动态投资回收期 </a:t>
            </a:r>
            <a:r>
              <a:rPr lang="en-US" altLang="zh-CN" sz="2400" b="1" dirty="0">
                <a:latin typeface="+mn-ea"/>
              </a:rPr>
              <a:t>= 5 – 1 + 149/621 = 4.24</a:t>
            </a:r>
          </a:p>
        </p:txBody>
      </p:sp>
      <p:grpSp>
        <p:nvGrpSpPr>
          <p:cNvPr id="3" name="Group 65"/>
          <p:cNvGrpSpPr>
            <a:grpSpLocks/>
          </p:cNvGrpSpPr>
          <p:nvPr/>
        </p:nvGrpSpPr>
        <p:grpSpPr bwMode="auto">
          <a:xfrm>
            <a:off x="6770276" y="3351212"/>
            <a:ext cx="2018063" cy="1482038"/>
            <a:chOff x="4264" y="1773"/>
            <a:chExt cx="1271" cy="934"/>
          </a:xfrm>
        </p:grpSpPr>
        <p:sp>
          <p:nvSpPr>
            <p:cNvPr id="35899" name="Oval 62"/>
            <p:cNvSpPr>
              <a:spLocks noChangeArrowheads="1"/>
            </p:cNvSpPr>
            <p:nvPr/>
          </p:nvSpPr>
          <p:spPr bwMode="auto">
            <a:xfrm>
              <a:off x="4264" y="2072"/>
              <a:ext cx="598" cy="254"/>
            </a:xfrm>
            <a:prstGeom prst="ellipse">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itchFamily="34" charset="-122"/>
              </a:endParaRPr>
            </a:p>
          </p:txBody>
        </p:sp>
        <p:sp>
          <p:nvSpPr>
            <p:cNvPr id="35900" name="Oval 63"/>
            <p:cNvSpPr>
              <a:spLocks noChangeArrowheads="1"/>
            </p:cNvSpPr>
            <p:nvPr/>
          </p:nvSpPr>
          <p:spPr bwMode="auto">
            <a:xfrm>
              <a:off x="4937" y="1773"/>
              <a:ext cx="598" cy="254"/>
            </a:xfrm>
            <a:prstGeom prst="ellipse">
              <a:avLst/>
            </a:prstGeom>
            <a:noFill/>
            <a:ln w="190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ea typeface="微软雅黑" pitchFamily="34" charset="-122"/>
              </a:endParaRPr>
            </a:p>
          </p:txBody>
        </p:sp>
        <p:sp>
          <p:nvSpPr>
            <p:cNvPr id="35901" name="AutoShape 64"/>
            <p:cNvSpPr>
              <a:spLocks noChangeArrowheads="1"/>
            </p:cNvSpPr>
            <p:nvPr/>
          </p:nvSpPr>
          <p:spPr bwMode="auto">
            <a:xfrm>
              <a:off x="5156" y="2445"/>
              <a:ext cx="172" cy="262"/>
            </a:xfrm>
            <a:prstGeom prst="upArrow">
              <a:avLst>
                <a:gd name="adj1" fmla="val 50000"/>
                <a:gd name="adj2" fmla="val 38081"/>
              </a:avLst>
            </a:prstGeom>
            <a:solidFill>
              <a:schemeClr va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ea typeface="微软雅黑" pitchFamily="34" charset="-122"/>
              </a:endParaRPr>
            </a:p>
          </p:txBody>
        </p:sp>
      </p:grpSp>
    </p:spTree>
    <p:extLst>
      <p:ext uri="{BB962C8B-B14F-4D97-AF65-F5344CB8AC3E}">
        <p14:creationId xmlns:p14="http://schemas.microsoft.com/office/powerpoint/2010/main" val="16021160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5159"/>
                                        </p:tgtEl>
                                        <p:attrNameLst>
                                          <p:attrName>style.visibility</p:attrName>
                                        </p:attrNameLst>
                                      </p:cBhvr>
                                      <p:to>
                                        <p:strVal val="visible"/>
                                      </p:to>
                                    </p:set>
                                    <p:anim calcmode="lin" valueType="num">
                                      <p:cBhvr additive="base">
                                        <p:cTn id="19" dur="500" fill="hold"/>
                                        <p:tgtEl>
                                          <p:spTgt spid="175159"/>
                                        </p:tgtEl>
                                        <p:attrNameLst>
                                          <p:attrName>ppt_x</p:attrName>
                                        </p:attrNameLst>
                                      </p:cBhvr>
                                      <p:tavLst>
                                        <p:tav tm="0">
                                          <p:val>
                                            <p:strVal val="#ppt_x"/>
                                          </p:val>
                                        </p:tav>
                                        <p:tav tm="100000">
                                          <p:val>
                                            <p:strVal val="#ppt_x"/>
                                          </p:val>
                                        </p:tav>
                                      </p:tavLst>
                                    </p:anim>
                                    <p:anim calcmode="lin" valueType="num">
                                      <p:cBhvr additive="base">
                                        <p:cTn id="20" dur="500" fill="hold"/>
                                        <p:tgtEl>
                                          <p:spTgt spid="1751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5165"/>
                                        </p:tgtEl>
                                        <p:attrNameLst>
                                          <p:attrName>style.visibility</p:attrName>
                                        </p:attrNameLst>
                                      </p:cBhvr>
                                      <p:to>
                                        <p:strVal val="visible"/>
                                      </p:to>
                                    </p:set>
                                    <p:anim calcmode="lin" valueType="num">
                                      <p:cBhvr additive="base">
                                        <p:cTn id="25" dur="500" fill="hold"/>
                                        <p:tgtEl>
                                          <p:spTgt spid="175165"/>
                                        </p:tgtEl>
                                        <p:attrNameLst>
                                          <p:attrName>ppt_x</p:attrName>
                                        </p:attrNameLst>
                                      </p:cBhvr>
                                      <p:tavLst>
                                        <p:tav tm="0">
                                          <p:val>
                                            <p:strVal val="#ppt_x"/>
                                          </p:val>
                                        </p:tav>
                                        <p:tav tm="100000">
                                          <p:val>
                                            <p:strVal val="#ppt_x"/>
                                          </p:val>
                                        </p:tav>
                                      </p:tavLst>
                                    </p:anim>
                                    <p:anim calcmode="lin" valueType="num">
                                      <p:cBhvr additive="base">
                                        <p:cTn id="26" dur="500" fill="hold"/>
                                        <p:tgtEl>
                                          <p:spTgt spid="175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59" grpId="0"/>
      <p:bldP spid="1751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552230"/>
            <a:ext cx="9145588" cy="772755"/>
          </a:xfrm>
        </p:spPr>
        <p:txBody>
          <a:bodyPr/>
          <a:lstStyle/>
          <a:p>
            <a:pPr eaLnBrk="1" hangingPunct="1">
              <a:defRPr/>
            </a:pPr>
            <a:r>
              <a:rPr lang="en-US" altLang="zh-CN" sz="2400" dirty="0" smtClean="0">
                <a:latin typeface="+mj-ea"/>
                <a:cs typeface="+mj-ea"/>
                <a:sym typeface="+mn-ea"/>
              </a:rPr>
              <a:t>3.4 </a:t>
            </a:r>
            <a:r>
              <a:rPr lang="zh-CN" altLang="en-US" sz="2400" dirty="0" smtClean="0">
                <a:latin typeface="+mj-ea"/>
                <a:cs typeface="+mj-ea"/>
                <a:sym typeface="+mn-ea"/>
              </a:rPr>
              <a:t>项目启动的工具和方法</a:t>
            </a:r>
            <a:r>
              <a:rPr lang="en-US" altLang="zh-CN" sz="2400" dirty="0" smtClean="0">
                <a:latin typeface="+mj-ea"/>
                <a:cs typeface="+mj-ea"/>
                <a:sym typeface="+mn-ea"/>
              </a:rPr>
              <a:t>-</a:t>
            </a:r>
            <a:r>
              <a:rPr lang="zh-CN" altLang="en-US" sz="2400" b="1" dirty="0" smtClean="0"/>
              <a:t>效益分析法</a:t>
            </a:r>
            <a:r>
              <a:rPr lang="zh-CN" altLang="en-US" sz="2400" dirty="0" smtClean="0"/>
              <a:t> </a:t>
            </a:r>
          </a:p>
        </p:txBody>
      </p:sp>
      <p:sp>
        <p:nvSpPr>
          <p:cNvPr id="50179" name="Rectangle 3"/>
          <p:cNvSpPr>
            <a:spLocks noGrp="1" noChangeArrowheads="1"/>
          </p:cNvSpPr>
          <p:nvPr>
            <p:ph type="body" idx="1"/>
          </p:nvPr>
        </p:nvSpPr>
        <p:spPr>
          <a:xfrm>
            <a:off x="488950" y="1452880"/>
            <a:ext cx="8198485" cy="4739005"/>
          </a:xfrm>
        </p:spPr>
        <p:txBody>
          <a:bodyPr wrap="square"/>
          <a:lstStyle/>
          <a:p>
            <a:pPr indent="-349250"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rPr>
              <a:t>效益分析法是一种将项目所涉及的全部成本和收益系统地进行权衡的过程。在进行效益分析时，首先要衡量项目的收益和成本，然后才能评估其经济效益。将收益和成本进行比较并对它们进行关联研究都属于效益的范畴。 </a:t>
            </a:r>
          </a:p>
          <a:p>
            <a:pPr indent="-349250"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rPr>
              <a:t>一般来说，效益的表达式有如下几种：</a:t>
            </a:r>
          </a:p>
          <a:p>
            <a:pPr lvl="2" indent="0" eaLnBrk="1" latinLnBrk="0" hangingPunct="1">
              <a:lnSpc>
                <a:spcPct val="105000"/>
              </a:lnSpc>
              <a:spcBef>
                <a:spcPts val="0"/>
              </a:spcBef>
              <a:spcAft>
                <a:spcPts val="0"/>
              </a:spcAft>
            </a:pPr>
            <a:r>
              <a:rPr lang="zh-CN" altLang="en-US" sz="2400" dirty="0">
                <a:solidFill>
                  <a:srgbClr val="FF0000"/>
                </a:solidFill>
                <a:latin typeface="楷体" panose="02010609060101010101" pitchFamily="49" charset="-122"/>
                <a:ea typeface="楷体" panose="02010609060101010101" pitchFamily="49" charset="-122"/>
                <a:cs typeface="+mn-cs"/>
              </a:rPr>
              <a:t>经济效益</a:t>
            </a:r>
            <a:r>
              <a:rPr lang="zh-CN" altLang="en-US" sz="2400" dirty="0">
                <a:solidFill>
                  <a:schemeClr val="tx1"/>
                </a:solidFill>
                <a:latin typeface="楷体" panose="02010609060101010101" pitchFamily="49" charset="-122"/>
                <a:ea typeface="楷体" panose="02010609060101010101" pitchFamily="49" charset="-122"/>
                <a:cs typeface="+mn-cs"/>
              </a:rPr>
              <a:t>＝收益</a:t>
            </a:r>
            <a:r>
              <a:rPr lang="en-US" altLang="zh-CN" sz="2400" dirty="0">
                <a:solidFill>
                  <a:schemeClr val="tx1"/>
                </a:solidFill>
                <a:latin typeface="楷体" panose="02010609060101010101" pitchFamily="49" charset="-122"/>
                <a:ea typeface="楷体" panose="02010609060101010101" pitchFamily="49" charset="-122"/>
                <a:cs typeface="+mn-cs"/>
              </a:rPr>
              <a:t>–</a:t>
            </a:r>
            <a:r>
              <a:rPr lang="zh-CN" altLang="en-US" sz="2400" dirty="0">
                <a:solidFill>
                  <a:schemeClr val="tx1"/>
                </a:solidFill>
                <a:latin typeface="楷体" panose="02010609060101010101" pitchFamily="49" charset="-122"/>
                <a:ea typeface="楷体" panose="02010609060101010101" pitchFamily="49" charset="-122"/>
                <a:cs typeface="+mn-cs"/>
              </a:rPr>
              <a:t>成本</a:t>
            </a:r>
          </a:p>
          <a:p>
            <a:pPr lvl="2" indent="0" eaLnBrk="1" latinLnBrk="0" hangingPunct="1">
              <a:lnSpc>
                <a:spcPct val="105000"/>
              </a:lnSpc>
              <a:spcBef>
                <a:spcPts val="0"/>
              </a:spcBef>
              <a:spcAft>
                <a:spcPts val="0"/>
              </a:spcAft>
            </a:pPr>
            <a:r>
              <a:rPr lang="zh-CN" altLang="en-US" sz="2400" dirty="0">
                <a:solidFill>
                  <a:srgbClr val="FF0000"/>
                </a:solidFill>
                <a:latin typeface="楷体" panose="02010609060101010101" pitchFamily="49" charset="-122"/>
                <a:ea typeface="楷体" panose="02010609060101010101" pitchFamily="49" charset="-122"/>
                <a:cs typeface="+mn-cs"/>
              </a:rPr>
              <a:t>经济效率</a:t>
            </a:r>
            <a:r>
              <a:rPr lang="zh-CN" altLang="en-US" sz="2400" dirty="0">
                <a:solidFill>
                  <a:schemeClr val="tx1"/>
                </a:solidFill>
                <a:latin typeface="楷体" panose="02010609060101010101" pitchFamily="49" charset="-122"/>
                <a:ea typeface="楷体" panose="02010609060101010101" pitchFamily="49" charset="-122"/>
                <a:cs typeface="+mn-cs"/>
              </a:rPr>
              <a:t>＝收益</a:t>
            </a:r>
            <a:r>
              <a:rPr lang="en-US" altLang="zh-CN" sz="2400" dirty="0">
                <a:solidFill>
                  <a:schemeClr val="tx1"/>
                </a:solidFill>
                <a:latin typeface="楷体" panose="02010609060101010101" pitchFamily="49" charset="-122"/>
                <a:ea typeface="楷体" panose="02010609060101010101" pitchFamily="49" charset="-122"/>
                <a:cs typeface="+mn-cs"/>
              </a:rPr>
              <a:t>/</a:t>
            </a:r>
            <a:r>
              <a:rPr lang="zh-CN" altLang="en-US" sz="2400" dirty="0">
                <a:solidFill>
                  <a:schemeClr val="tx1"/>
                </a:solidFill>
                <a:latin typeface="楷体" panose="02010609060101010101" pitchFamily="49" charset="-122"/>
                <a:ea typeface="楷体" panose="02010609060101010101" pitchFamily="49" charset="-122"/>
                <a:cs typeface="+mn-cs"/>
              </a:rPr>
              <a:t>成本 </a:t>
            </a:r>
          </a:p>
          <a:p>
            <a:pPr lvl="0" indent="-349250"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sym typeface="+mn-ea"/>
              </a:rPr>
              <a:t>经济效益是投资的总体效果，经济效率是投资的单位效果。只有当项目方案经济效益＞</a:t>
            </a:r>
            <a:r>
              <a:rPr lang="en-US" altLang="zh-CN" sz="2400" dirty="0">
                <a:solidFill>
                  <a:schemeClr val="tx1"/>
                </a:solidFill>
                <a:latin typeface="楷体" panose="02010609060101010101" pitchFamily="49" charset="-122"/>
                <a:ea typeface="楷体" panose="02010609060101010101" pitchFamily="49" charset="-122"/>
                <a:sym typeface="+mn-ea"/>
              </a:rPr>
              <a:t>0</a:t>
            </a:r>
            <a:r>
              <a:rPr lang="zh-CN" altLang="en-US" sz="2400" dirty="0">
                <a:solidFill>
                  <a:schemeClr val="tx1"/>
                </a:solidFill>
                <a:latin typeface="楷体" panose="02010609060101010101" pitchFamily="49" charset="-122"/>
                <a:ea typeface="楷体" panose="02010609060101010101" pitchFamily="49" charset="-122"/>
                <a:sym typeface="+mn-ea"/>
              </a:rPr>
              <a:t>或经济效率＞</a:t>
            </a:r>
            <a:r>
              <a:rPr lang="en-US" altLang="zh-CN" sz="2400" dirty="0">
                <a:solidFill>
                  <a:schemeClr val="tx1"/>
                </a:solidFill>
                <a:latin typeface="楷体" panose="02010609060101010101" pitchFamily="49" charset="-122"/>
                <a:ea typeface="楷体" panose="02010609060101010101" pitchFamily="49" charset="-122"/>
                <a:sym typeface="+mn-ea"/>
              </a:rPr>
              <a:t>1</a:t>
            </a:r>
            <a:r>
              <a:rPr lang="zh-CN" altLang="en-US" sz="2400" dirty="0">
                <a:solidFill>
                  <a:schemeClr val="tx1"/>
                </a:solidFill>
                <a:latin typeface="楷体" panose="02010609060101010101" pitchFamily="49" charset="-122"/>
                <a:ea typeface="楷体" panose="02010609060101010101" pitchFamily="49" charset="-122"/>
                <a:sym typeface="+mn-ea"/>
              </a:rPr>
              <a:t>，即收益＞成本时，项目才有可行性。如果一个项目方案的经济效益和经济效率在众多方案中都是最大的，那么毫无疑问应该选择该项目。 </a:t>
            </a:r>
            <a:endParaRPr lang="zh-CN" altLang="en-US" sz="2400" dirty="0">
              <a:solidFill>
                <a:schemeClr val="tx1"/>
              </a:solidFill>
              <a:latin typeface="楷体" panose="02010609060101010101" pitchFamily="49" charset="-122"/>
              <a:ea typeface="楷体" panose="02010609060101010101" pitchFamily="49" charset="-122"/>
              <a:cs typeface="+mn-cs"/>
            </a:endParaRPr>
          </a:p>
        </p:txBody>
      </p:sp>
    </p:spTree>
    <p:extLst>
      <p:ext uri="{BB962C8B-B14F-4D97-AF65-F5344CB8AC3E}">
        <p14:creationId xmlns:p14="http://schemas.microsoft.com/office/powerpoint/2010/main" val="37111624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839355" y="1643861"/>
            <a:ext cx="7465721" cy="3970318"/>
          </a:xfrm>
        </p:spPr>
        <p:txBody>
          <a:bodyPr/>
          <a:lstStyle/>
          <a:p>
            <a:pPr eaLnBrk="1" latinLnBrk="0" hangingPunct="1">
              <a:lnSpc>
                <a:spcPct val="105000"/>
              </a:lnSpc>
              <a:spcBef>
                <a:spcPts val="0"/>
              </a:spcBef>
              <a:spcAft>
                <a:spcPts val="0"/>
              </a:spcAft>
              <a:buFont typeface="Wingdings" panose="05000000000000000000" charset="0"/>
              <a:buChar char="u"/>
            </a:pPr>
            <a:r>
              <a:rPr lang="zh-CN" altLang="en-US" sz="2400" dirty="0">
                <a:solidFill>
                  <a:schemeClr val="tx1"/>
                </a:solidFill>
                <a:latin typeface="楷体" panose="02010609060101010101" pitchFamily="49" charset="-122"/>
                <a:ea typeface="楷体" panose="02010609060101010101" pitchFamily="49" charset="-122"/>
              </a:rPr>
              <a:t>但是在很多情况下，项目的总体投资效果和单位投资效果是不一致的，例如现有</a:t>
            </a:r>
            <a:r>
              <a:rPr lang="en-US" altLang="zh-CN" sz="2400" dirty="0">
                <a:solidFill>
                  <a:schemeClr val="tx1"/>
                </a:solidFill>
                <a:latin typeface="楷体" panose="02010609060101010101" pitchFamily="49" charset="-122"/>
                <a:ea typeface="楷体" panose="02010609060101010101" pitchFamily="49" charset="-122"/>
              </a:rPr>
              <a:t>A</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B</a:t>
            </a:r>
            <a:r>
              <a:rPr lang="zh-CN" altLang="en-US" sz="2400" dirty="0">
                <a:solidFill>
                  <a:schemeClr val="tx1"/>
                </a:solidFill>
                <a:latin typeface="楷体" panose="02010609060101010101" pitchFamily="49" charset="-122"/>
                <a:ea typeface="楷体" panose="02010609060101010101" pitchFamily="49" charset="-122"/>
              </a:rPr>
              <a:t>两个项目方案，</a:t>
            </a:r>
            <a:r>
              <a:rPr lang="en-US" altLang="zh-CN" sz="2400" dirty="0">
                <a:solidFill>
                  <a:schemeClr val="tx1"/>
                </a:solidFill>
                <a:latin typeface="楷体" panose="02010609060101010101" pitchFamily="49" charset="-122"/>
                <a:ea typeface="楷体" panose="02010609060101010101" pitchFamily="49" charset="-122"/>
              </a:rPr>
              <a:t>A</a:t>
            </a:r>
            <a:r>
              <a:rPr lang="zh-CN" altLang="en-US" sz="2400" dirty="0">
                <a:solidFill>
                  <a:schemeClr val="tx1"/>
                </a:solidFill>
                <a:latin typeface="楷体" panose="02010609060101010101" pitchFamily="49" charset="-122"/>
                <a:ea typeface="楷体" panose="02010609060101010101" pitchFamily="49" charset="-122"/>
              </a:rPr>
              <a:t>项目的收益为</a:t>
            </a:r>
            <a:r>
              <a:rPr lang="en-US" altLang="zh-CN" sz="2400" dirty="0">
                <a:solidFill>
                  <a:schemeClr val="tx1"/>
                </a:solidFill>
                <a:latin typeface="楷体" panose="02010609060101010101" pitchFamily="49" charset="-122"/>
                <a:ea typeface="楷体" panose="02010609060101010101" pitchFamily="49" charset="-122"/>
              </a:rPr>
              <a:t>60</a:t>
            </a:r>
            <a:r>
              <a:rPr lang="zh-CN" altLang="en-US" sz="2400" dirty="0">
                <a:solidFill>
                  <a:schemeClr val="tx1"/>
                </a:solidFill>
                <a:latin typeface="楷体" panose="02010609060101010101" pitchFamily="49" charset="-122"/>
                <a:ea typeface="楷体" panose="02010609060101010101" pitchFamily="49" charset="-122"/>
              </a:rPr>
              <a:t>万元，成本为</a:t>
            </a:r>
            <a:r>
              <a:rPr lang="en-US" altLang="zh-CN" sz="2400" dirty="0">
                <a:solidFill>
                  <a:schemeClr val="tx1"/>
                </a:solidFill>
                <a:latin typeface="楷体" panose="02010609060101010101" pitchFamily="49" charset="-122"/>
                <a:ea typeface="楷体" panose="02010609060101010101" pitchFamily="49" charset="-122"/>
              </a:rPr>
              <a:t>20</a:t>
            </a:r>
            <a:r>
              <a:rPr lang="zh-CN" altLang="en-US" sz="2400" dirty="0">
                <a:solidFill>
                  <a:schemeClr val="tx1"/>
                </a:solidFill>
                <a:latin typeface="楷体" panose="02010609060101010101" pitchFamily="49" charset="-122"/>
                <a:ea typeface="楷体" panose="02010609060101010101" pitchFamily="49" charset="-122"/>
              </a:rPr>
              <a:t>万元；</a:t>
            </a:r>
            <a:r>
              <a:rPr lang="en-US" altLang="zh-CN" sz="2400" dirty="0">
                <a:solidFill>
                  <a:schemeClr val="tx1"/>
                </a:solidFill>
                <a:latin typeface="楷体" panose="02010609060101010101" pitchFamily="49" charset="-122"/>
                <a:ea typeface="楷体" panose="02010609060101010101" pitchFamily="49" charset="-122"/>
              </a:rPr>
              <a:t>B</a:t>
            </a:r>
            <a:r>
              <a:rPr lang="zh-CN" altLang="en-US" sz="2400" dirty="0">
                <a:solidFill>
                  <a:schemeClr val="tx1"/>
                </a:solidFill>
                <a:latin typeface="楷体" panose="02010609060101010101" pitchFamily="49" charset="-122"/>
                <a:ea typeface="楷体" panose="02010609060101010101" pitchFamily="49" charset="-122"/>
              </a:rPr>
              <a:t>项目的收益为</a:t>
            </a:r>
            <a:r>
              <a:rPr lang="en-US" altLang="zh-CN" sz="2400" dirty="0">
                <a:solidFill>
                  <a:schemeClr val="tx1"/>
                </a:solidFill>
                <a:latin typeface="楷体" panose="02010609060101010101" pitchFamily="49" charset="-122"/>
                <a:ea typeface="楷体" panose="02010609060101010101" pitchFamily="49" charset="-122"/>
              </a:rPr>
              <a:t>120</a:t>
            </a:r>
            <a:r>
              <a:rPr lang="zh-CN" altLang="en-US" sz="2400" dirty="0">
                <a:solidFill>
                  <a:schemeClr val="tx1"/>
                </a:solidFill>
                <a:latin typeface="楷体" panose="02010609060101010101" pitchFamily="49" charset="-122"/>
                <a:ea typeface="楷体" panose="02010609060101010101" pitchFamily="49" charset="-122"/>
              </a:rPr>
              <a:t>万元，成本为</a:t>
            </a:r>
            <a:r>
              <a:rPr lang="en-US" altLang="zh-CN" sz="2400" dirty="0">
                <a:solidFill>
                  <a:schemeClr val="tx1"/>
                </a:solidFill>
                <a:latin typeface="楷体" panose="02010609060101010101" pitchFamily="49" charset="-122"/>
                <a:ea typeface="楷体" panose="02010609060101010101" pitchFamily="49" charset="-122"/>
              </a:rPr>
              <a:t>60</a:t>
            </a:r>
            <a:r>
              <a:rPr lang="zh-CN" altLang="en-US" sz="2400" dirty="0">
                <a:solidFill>
                  <a:schemeClr val="tx1"/>
                </a:solidFill>
                <a:latin typeface="楷体" panose="02010609060101010101" pitchFamily="49" charset="-122"/>
                <a:ea typeface="楷体" panose="02010609060101010101" pitchFamily="49" charset="-122"/>
              </a:rPr>
              <a:t>万元。运用效益分析进行项目选择时，可以得出</a:t>
            </a:r>
            <a:r>
              <a:rPr lang="en-US" altLang="zh-CN" sz="2400" dirty="0">
                <a:solidFill>
                  <a:schemeClr val="tx1"/>
                </a:solidFill>
                <a:latin typeface="楷体" panose="02010609060101010101" pitchFamily="49" charset="-122"/>
                <a:ea typeface="楷体" panose="02010609060101010101" pitchFamily="49" charset="-122"/>
              </a:rPr>
              <a:t>A</a:t>
            </a:r>
            <a:r>
              <a:rPr lang="zh-CN" altLang="en-US" sz="2400" dirty="0">
                <a:solidFill>
                  <a:schemeClr val="tx1"/>
                </a:solidFill>
                <a:latin typeface="楷体" panose="02010609060101010101" pitchFamily="49" charset="-122"/>
                <a:ea typeface="楷体" panose="02010609060101010101" pitchFamily="49" charset="-122"/>
              </a:rPr>
              <a:t>项目的经济效益为</a:t>
            </a:r>
            <a:r>
              <a:rPr lang="en-US" altLang="zh-CN" sz="2400" dirty="0">
                <a:solidFill>
                  <a:schemeClr val="tx1"/>
                </a:solidFill>
                <a:latin typeface="楷体" panose="02010609060101010101" pitchFamily="49" charset="-122"/>
                <a:ea typeface="楷体" panose="02010609060101010101" pitchFamily="49" charset="-122"/>
              </a:rPr>
              <a:t>40</a:t>
            </a:r>
            <a:r>
              <a:rPr lang="zh-CN" altLang="en-US" sz="2400" dirty="0">
                <a:solidFill>
                  <a:schemeClr val="tx1"/>
                </a:solidFill>
                <a:latin typeface="楷体" panose="02010609060101010101" pitchFamily="49" charset="-122"/>
                <a:ea typeface="楷体" panose="02010609060101010101" pitchFamily="49" charset="-122"/>
              </a:rPr>
              <a:t>万元，经济效率为</a:t>
            </a:r>
            <a:r>
              <a:rPr lang="en-US" altLang="zh-CN" sz="2400" dirty="0">
                <a:solidFill>
                  <a:schemeClr val="tx1"/>
                </a:solidFill>
                <a:latin typeface="楷体" panose="02010609060101010101" pitchFamily="49" charset="-122"/>
                <a:ea typeface="楷体" panose="02010609060101010101" pitchFamily="49" charset="-122"/>
              </a:rPr>
              <a:t>3</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B</a:t>
            </a:r>
            <a:r>
              <a:rPr lang="zh-CN" altLang="en-US" sz="2400" dirty="0">
                <a:solidFill>
                  <a:schemeClr val="tx1"/>
                </a:solidFill>
                <a:latin typeface="楷体" panose="02010609060101010101" pitchFamily="49" charset="-122"/>
                <a:ea typeface="楷体" panose="02010609060101010101" pitchFamily="49" charset="-122"/>
              </a:rPr>
              <a:t>项目的经济效益为</a:t>
            </a:r>
            <a:r>
              <a:rPr lang="en-US" altLang="zh-CN" sz="2400" dirty="0">
                <a:solidFill>
                  <a:schemeClr val="tx1"/>
                </a:solidFill>
                <a:latin typeface="楷体" panose="02010609060101010101" pitchFamily="49" charset="-122"/>
                <a:ea typeface="楷体" panose="02010609060101010101" pitchFamily="49" charset="-122"/>
              </a:rPr>
              <a:t>60</a:t>
            </a:r>
            <a:r>
              <a:rPr lang="zh-CN" altLang="en-US" sz="2400" dirty="0">
                <a:solidFill>
                  <a:schemeClr val="tx1"/>
                </a:solidFill>
                <a:latin typeface="楷体" panose="02010609060101010101" pitchFamily="49" charset="-122"/>
                <a:ea typeface="楷体" panose="02010609060101010101" pitchFamily="49" charset="-122"/>
              </a:rPr>
              <a:t>万元，经济效率为</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A</a:t>
            </a:r>
            <a:r>
              <a:rPr lang="zh-CN" altLang="en-US" sz="2400" dirty="0">
                <a:solidFill>
                  <a:schemeClr val="tx1"/>
                </a:solidFill>
                <a:latin typeface="楷体" panose="02010609060101010101" pitchFamily="49" charset="-122"/>
                <a:ea typeface="楷体" panose="02010609060101010101" pitchFamily="49" charset="-122"/>
              </a:rPr>
              <a:t>项目的经济效率较大，而</a:t>
            </a:r>
            <a:r>
              <a:rPr lang="en-US" altLang="zh-CN" sz="2400" dirty="0">
                <a:solidFill>
                  <a:schemeClr val="tx1"/>
                </a:solidFill>
                <a:latin typeface="楷体" panose="02010609060101010101" pitchFamily="49" charset="-122"/>
                <a:ea typeface="楷体" panose="02010609060101010101" pitchFamily="49" charset="-122"/>
              </a:rPr>
              <a:t>B</a:t>
            </a:r>
            <a:r>
              <a:rPr lang="zh-CN" altLang="en-US" sz="2400" dirty="0">
                <a:solidFill>
                  <a:schemeClr val="tx1"/>
                </a:solidFill>
                <a:latin typeface="楷体" panose="02010609060101010101" pitchFamily="49" charset="-122"/>
                <a:ea typeface="楷体" panose="02010609060101010101" pitchFamily="49" charset="-122"/>
              </a:rPr>
              <a:t>项目的经济效益较大，两个指标发生了冲突，这时应该如何进行项目选择呢</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smtClean="0">
              <a:solidFill>
                <a:schemeClr val="tx1"/>
              </a:solidFill>
              <a:latin typeface="楷体" panose="02010609060101010101" pitchFamily="49" charset="-122"/>
              <a:ea typeface="楷体" panose="02010609060101010101" pitchFamily="49" charset="-122"/>
            </a:endParaRPr>
          </a:p>
          <a:p>
            <a:pPr marL="0" indent="0" eaLnBrk="1" latinLnBrk="0" hangingPunct="1">
              <a:lnSpc>
                <a:spcPct val="105000"/>
              </a:lnSpc>
              <a:spcBef>
                <a:spcPts val="0"/>
              </a:spcBef>
              <a:spcAft>
                <a:spcPts val="0"/>
              </a:spcAft>
              <a:buNone/>
            </a:pP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78178" name="Rectangle 2"/>
          <p:cNvSpPr>
            <a:spLocks noGrp="1" noChangeArrowheads="1"/>
          </p:cNvSpPr>
          <p:nvPr/>
        </p:nvSpPr>
        <p:spPr>
          <a:xfrm>
            <a:off x="70485" y="556675"/>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600" smtClean="0">
                <a:latin typeface="+mj-ea"/>
                <a:cs typeface="+mj-ea"/>
                <a:sym typeface="+mn-ea"/>
              </a:rPr>
              <a:t>3.4 </a:t>
            </a:r>
            <a:r>
              <a:rPr lang="zh-CN" altLang="en-US" sz="2600" smtClean="0">
                <a:latin typeface="+mj-ea"/>
                <a:cs typeface="+mj-ea"/>
                <a:sym typeface="+mn-ea"/>
              </a:rPr>
              <a:t>项目启动的工具和方法</a:t>
            </a:r>
            <a:r>
              <a:rPr lang="en-US" altLang="zh-CN" sz="2600" smtClean="0">
                <a:latin typeface="+mj-ea"/>
                <a:cs typeface="+mj-ea"/>
                <a:sym typeface="+mn-ea"/>
              </a:rPr>
              <a:t>-</a:t>
            </a:r>
            <a:r>
              <a:rPr lang="zh-CN" altLang="en-US" sz="2600" b="1" smtClean="0"/>
              <a:t>效益分析法</a:t>
            </a:r>
            <a:r>
              <a:rPr lang="zh-CN" altLang="en-US" sz="2600" smtClean="0"/>
              <a:t> </a:t>
            </a:r>
          </a:p>
        </p:txBody>
      </p:sp>
      <p:sp>
        <p:nvSpPr>
          <p:cNvPr id="2" name="矩形 1"/>
          <p:cNvSpPr/>
          <p:nvPr/>
        </p:nvSpPr>
        <p:spPr>
          <a:xfrm>
            <a:off x="1523274" y="5091338"/>
            <a:ext cx="6934200" cy="1255728"/>
          </a:xfrm>
          <a:prstGeom prst="rect">
            <a:avLst/>
          </a:prstGeom>
        </p:spPr>
        <p:txBody>
          <a:bodyPr wrap="square">
            <a:spAutoFit/>
          </a:bodyPr>
          <a:lstStyle/>
          <a:p>
            <a:pPr>
              <a:lnSpc>
                <a:spcPct val="105000"/>
              </a:lnSpc>
            </a:pPr>
            <a:r>
              <a:rPr lang="zh-CN" altLang="en-US" sz="2400" b="1" dirty="0">
                <a:solidFill>
                  <a:srgbClr val="FF0000"/>
                </a:solidFill>
                <a:latin typeface="楷体" panose="02010609060101010101" pitchFamily="49" charset="-122"/>
                <a:ea typeface="楷体" panose="02010609060101010101" pitchFamily="49" charset="-122"/>
              </a:rPr>
              <a:t>在资金较为贫乏的情况下，我们应该选择经济效率较大的项目，即</a:t>
            </a:r>
            <a:r>
              <a:rPr lang="en-US" altLang="zh-CN" sz="2400" b="1" dirty="0">
                <a:solidFill>
                  <a:srgbClr val="FF0000"/>
                </a:solidFill>
                <a:latin typeface="楷体" panose="02010609060101010101" pitchFamily="49" charset="-122"/>
                <a:ea typeface="楷体" panose="02010609060101010101" pitchFamily="49" charset="-122"/>
              </a:rPr>
              <a:t>A</a:t>
            </a:r>
            <a:r>
              <a:rPr lang="zh-CN" altLang="en-US" sz="2400" b="1" dirty="0">
                <a:solidFill>
                  <a:srgbClr val="FF0000"/>
                </a:solidFill>
                <a:latin typeface="楷体" panose="02010609060101010101" pitchFamily="49" charset="-122"/>
                <a:ea typeface="楷体" panose="02010609060101010101" pitchFamily="49" charset="-122"/>
              </a:rPr>
              <a:t>项目；在资金较为充裕的情况下，就应该选择经济效益较大的项目，即</a:t>
            </a:r>
            <a:r>
              <a:rPr lang="en-US" altLang="zh-CN" sz="2400" b="1" dirty="0">
                <a:solidFill>
                  <a:srgbClr val="FF0000"/>
                </a:solidFill>
                <a:latin typeface="楷体" panose="02010609060101010101" pitchFamily="49" charset="-122"/>
                <a:ea typeface="楷体" panose="02010609060101010101" pitchFamily="49" charset="-122"/>
              </a:rPr>
              <a:t>B</a:t>
            </a:r>
            <a:r>
              <a:rPr lang="zh-CN" altLang="en-US" sz="2400" b="1" dirty="0">
                <a:solidFill>
                  <a:srgbClr val="FF0000"/>
                </a:solidFill>
                <a:latin typeface="楷体" panose="02010609060101010101" pitchFamily="49" charset="-122"/>
                <a:ea typeface="楷体" panose="02010609060101010101" pitchFamily="49" charset="-122"/>
              </a:rPr>
              <a:t>项目。 </a:t>
            </a:r>
          </a:p>
        </p:txBody>
      </p:sp>
      <p:sp>
        <p:nvSpPr>
          <p:cNvPr id="5" name="AutoShape 3"/>
          <p:cNvSpPr>
            <a:spLocks noChangeArrowheads="1"/>
          </p:cNvSpPr>
          <p:nvPr/>
        </p:nvSpPr>
        <p:spPr bwMode="auto">
          <a:xfrm>
            <a:off x="457994" y="5431070"/>
            <a:ext cx="1081087"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b="0"/>
          </a:p>
        </p:txBody>
      </p:sp>
    </p:spTree>
    <p:extLst>
      <p:ext uri="{BB962C8B-B14F-4D97-AF65-F5344CB8AC3E}">
        <p14:creationId xmlns:p14="http://schemas.microsoft.com/office/powerpoint/2010/main" val="245351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defRPr/>
            </a:pPr>
            <a:r>
              <a:rPr lang="en-US" altLang="zh-CN" sz="2200" dirty="0" smtClean="0">
                <a:latin typeface="+mj-ea"/>
                <a:cs typeface="+mj-ea"/>
                <a:sym typeface="+mn-ea"/>
              </a:rPr>
              <a:t>3.4 </a:t>
            </a:r>
            <a:r>
              <a:rPr lang="zh-CN" altLang="en-US" sz="2200" dirty="0" smtClean="0">
                <a:latin typeface="+mj-ea"/>
                <a:cs typeface="+mj-ea"/>
                <a:sym typeface="+mn-ea"/>
              </a:rPr>
              <a:t>项目启动的工具和方法</a:t>
            </a:r>
            <a:r>
              <a:rPr lang="en-US" altLang="zh-CN" sz="2200" dirty="0" smtClean="0">
                <a:latin typeface="+mj-ea"/>
                <a:cs typeface="+mj-ea"/>
                <a:sym typeface="+mn-ea"/>
              </a:rPr>
              <a:t>-</a:t>
            </a:r>
            <a:r>
              <a:rPr lang="zh-CN" altLang="en-US" sz="2200" b="1" dirty="0" smtClean="0"/>
              <a:t>要素加权分析法</a:t>
            </a:r>
            <a:r>
              <a:rPr lang="zh-CN" altLang="en-US" sz="2200" dirty="0" smtClean="0"/>
              <a:t> </a:t>
            </a:r>
          </a:p>
        </p:txBody>
      </p:sp>
      <p:sp>
        <p:nvSpPr>
          <p:cNvPr id="48131" name="Rectangle 3"/>
          <p:cNvSpPr>
            <a:spLocks noGrp="1" noChangeArrowheads="1"/>
          </p:cNvSpPr>
          <p:nvPr>
            <p:ph type="body" idx="1"/>
          </p:nvPr>
        </p:nvSpPr>
        <p:spPr>
          <a:xfrm>
            <a:off x="0" y="1139414"/>
            <a:ext cx="8848725" cy="5482142"/>
          </a:xfrm>
        </p:spPr>
        <p:txBody>
          <a:bodyPr wrap="square"/>
          <a:lstStyle/>
          <a:p>
            <a:pPr eaLnBrk="1" hangingPunct="1"/>
            <a:r>
              <a:rPr lang="zh-CN" altLang="en-US" sz="2100" dirty="0"/>
              <a:t>经济效益不是判断项目优劣的唯一因素。</a:t>
            </a:r>
          </a:p>
          <a:p>
            <a:pPr eaLnBrk="1" hangingPunct="1"/>
            <a:r>
              <a:rPr lang="zh-CN" altLang="en-US" sz="2100" dirty="0"/>
              <a:t>各种因素并非同等重要</a:t>
            </a:r>
            <a:r>
              <a:rPr lang="zh-CN" altLang="en-US" sz="2100" dirty="0" smtClean="0"/>
              <a:t>。</a:t>
            </a:r>
            <a:endParaRPr lang="en-US" altLang="zh-CN" sz="2100" dirty="0" smtClean="0">
              <a:solidFill>
                <a:schemeClr val="tx1"/>
              </a:solidFill>
            </a:endParaRPr>
          </a:p>
          <a:p>
            <a:pPr indent="-349250" algn="l" eaLnBrk="1" hangingPunct="1">
              <a:lnSpc>
                <a:spcPct val="105000"/>
              </a:lnSpc>
              <a:spcBef>
                <a:spcPts val="0"/>
              </a:spcBef>
              <a:spcAft>
                <a:spcPts val="0"/>
              </a:spcAft>
              <a:buSzTx/>
              <a:buFont typeface="Wingdings" panose="05000000000000000000" charset="0"/>
              <a:buChar char="u"/>
            </a:pPr>
            <a:r>
              <a:rPr lang="zh-CN" altLang="en-US" sz="2100" dirty="0" smtClean="0">
                <a:solidFill>
                  <a:schemeClr val="tx1"/>
                </a:solidFill>
              </a:rPr>
              <a:t>要</a:t>
            </a:r>
            <a:r>
              <a:rPr lang="zh-CN" altLang="en-US" sz="2100" dirty="0">
                <a:solidFill>
                  <a:schemeClr val="tx1"/>
                </a:solidFill>
              </a:rPr>
              <a:t>素加权分析法主要是针对项目设定一系列的评价指标或要素，并给予它们一定的权重，然后对各个要素分别打分，综合分值最高的项目即为最好的方案。</a:t>
            </a:r>
          </a:p>
          <a:p>
            <a:pPr marL="393700" lvl="1" indent="0" algn="l" eaLnBrk="1" hangingPunct="1">
              <a:lnSpc>
                <a:spcPct val="105000"/>
              </a:lnSpc>
              <a:spcBef>
                <a:spcPts val="0"/>
              </a:spcBef>
              <a:spcAft>
                <a:spcPts val="0"/>
              </a:spcAft>
              <a:buSzTx/>
              <a:buFont typeface="Wingdings" panose="05000000000000000000" charset="0"/>
              <a:buNone/>
            </a:pPr>
            <a:r>
              <a:rPr lang="zh-CN" altLang="en-US" sz="2100" dirty="0">
                <a:solidFill>
                  <a:schemeClr val="tx1"/>
                </a:solidFill>
              </a:rPr>
              <a:t>要素加权分析法的步骤如下：</a:t>
            </a:r>
          </a:p>
          <a:p>
            <a:pPr marL="450850" lvl="2" indent="0" algn="l" eaLnBrk="1" hangingPunct="1">
              <a:lnSpc>
                <a:spcPct val="105000"/>
              </a:lnSpc>
              <a:spcBef>
                <a:spcPts val="0"/>
              </a:spcBef>
              <a:spcAft>
                <a:spcPts val="0"/>
              </a:spcAft>
              <a:buSzTx/>
              <a:buFont typeface="Wingdings" panose="05000000000000000000" charset="0"/>
              <a:buNone/>
            </a:pPr>
            <a:r>
              <a:rPr lang="en-US" altLang="zh-CN" sz="2100" dirty="0">
                <a:solidFill>
                  <a:schemeClr val="tx1"/>
                </a:solidFill>
                <a:cs typeface="+mn-cs"/>
              </a:rPr>
              <a:t>1.</a:t>
            </a:r>
            <a:r>
              <a:rPr lang="zh-CN" altLang="en-US" sz="2100" dirty="0">
                <a:solidFill>
                  <a:schemeClr val="tx1"/>
                </a:solidFill>
                <a:cs typeface="+mn-cs"/>
              </a:rPr>
              <a:t>列出影响项目的重要因素，将所有要素按其重要性大小降序排列； </a:t>
            </a:r>
          </a:p>
          <a:p>
            <a:pPr marL="450850" lvl="2" indent="0" algn="l" eaLnBrk="1" hangingPunct="1">
              <a:lnSpc>
                <a:spcPct val="105000"/>
              </a:lnSpc>
              <a:spcBef>
                <a:spcPts val="0"/>
              </a:spcBef>
              <a:spcAft>
                <a:spcPts val="0"/>
              </a:spcAft>
              <a:buSzTx/>
              <a:buFont typeface="Wingdings" panose="05000000000000000000" charset="0"/>
              <a:buNone/>
            </a:pPr>
            <a:r>
              <a:rPr lang="en-US" altLang="zh-CN" sz="2100" dirty="0">
                <a:solidFill>
                  <a:schemeClr val="tx1"/>
                </a:solidFill>
                <a:cs typeface="+mn-cs"/>
              </a:rPr>
              <a:t>2.</a:t>
            </a:r>
            <a:r>
              <a:rPr lang="zh-CN" altLang="en-US" sz="2100" dirty="0">
                <a:solidFill>
                  <a:schemeClr val="tx1"/>
                </a:solidFill>
                <a:cs typeface="+mn-cs"/>
              </a:rPr>
              <a:t>根据各要素的重要性给每项要素一个权重数值，一般选用1～5来表示，其中，数字5表示最重要； </a:t>
            </a:r>
          </a:p>
          <a:p>
            <a:pPr marL="450850" lvl="2" indent="0" algn="l" eaLnBrk="1" hangingPunct="1">
              <a:lnSpc>
                <a:spcPct val="105000"/>
              </a:lnSpc>
              <a:spcBef>
                <a:spcPts val="0"/>
              </a:spcBef>
              <a:spcAft>
                <a:spcPts val="0"/>
              </a:spcAft>
              <a:buSzTx/>
              <a:buFont typeface="Wingdings" panose="05000000000000000000" charset="0"/>
              <a:buNone/>
            </a:pPr>
            <a:r>
              <a:rPr lang="en-US" altLang="zh-CN" sz="2100" dirty="0">
                <a:solidFill>
                  <a:schemeClr val="tx1"/>
                </a:solidFill>
                <a:cs typeface="+mn-cs"/>
              </a:rPr>
              <a:t>3.</a:t>
            </a:r>
            <a:r>
              <a:rPr lang="zh-CN" altLang="en-US" sz="2100" dirty="0">
                <a:solidFill>
                  <a:schemeClr val="tx1"/>
                </a:solidFill>
                <a:cs typeface="+mn-cs"/>
              </a:rPr>
              <a:t>给要素打分，打分时不考虑权重因素。分数最好规定范围，常见的如1—10，1—100等； </a:t>
            </a:r>
          </a:p>
          <a:p>
            <a:pPr marL="450850" lvl="2" indent="0" algn="l" eaLnBrk="1" hangingPunct="1">
              <a:lnSpc>
                <a:spcPct val="105000"/>
              </a:lnSpc>
              <a:spcBef>
                <a:spcPts val="0"/>
              </a:spcBef>
              <a:spcAft>
                <a:spcPts val="0"/>
              </a:spcAft>
              <a:buSzTx/>
              <a:buFont typeface="Wingdings" panose="05000000000000000000" charset="0"/>
              <a:buNone/>
            </a:pPr>
            <a:r>
              <a:rPr lang="en-US" altLang="zh-CN" sz="2100" dirty="0">
                <a:solidFill>
                  <a:schemeClr val="tx1"/>
                </a:solidFill>
                <a:cs typeface="+mn-cs"/>
              </a:rPr>
              <a:t>4.</a:t>
            </a:r>
            <a:r>
              <a:rPr lang="zh-CN" altLang="en-US" sz="2100" dirty="0">
                <a:solidFill>
                  <a:schemeClr val="tx1"/>
                </a:solidFill>
                <a:cs typeface="+mn-cs"/>
              </a:rPr>
              <a:t>如果每个人的打分相差很大，可能有必要更改打分程序，最可行最好的项目得分应该最高；</a:t>
            </a:r>
          </a:p>
          <a:p>
            <a:pPr marL="450850" lvl="2" indent="0" algn="l" eaLnBrk="1" hangingPunct="1">
              <a:lnSpc>
                <a:spcPct val="105000"/>
              </a:lnSpc>
              <a:spcBef>
                <a:spcPts val="0"/>
              </a:spcBef>
              <a:spcAft>
                <a:spcPts val="0"/>
              </a:spcAft>
              <a:buSzTx/>
              <a:buFont typeface="Wingdings" panose="05000000000000000000" charset="0"/>
              <a:buNone/>
            </a:pPr>
            <a:r>
              <a:rPr lang="en-US" altLang="zh-CN" sz="2100" dirty="0">
                <a:solidFill>
                  <a:schemeClr val="tx1"/>
                </a:solidFill>
                <a:cs typeface="+mn-cs"/>
              </a:rPr>
              <a:t>5.</a:t>
            </a:r>
            <a:r>
              <a:rPr lang="zh-CN" altLang="en-US" sz="2100" dirty="0">
                <a:solidFill>
                  <a:schemeClr val="tx1"/>
                </a:solidFill>
                <a:cs typeface="+mn-cs"/>
              </a:rPr>
              <a:t>将单项得分与权重相乘的结果填入加权得分栏，再把所有的加权得分相加，就得出每个项目各自总的加权得分，总加权得分最高的项目即首选项目。</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altLang="zh-CN" b="1" dirty="0" smtClean="0"/>
              <a:t>1.</a:t>
            </a:r>
            <a:r>
              <a:rPr lang="zh-CN" altLang="en-US" b="1" dirty="0" smtClean="0"/>
              <a:t>需求识别</a:t>
            </a:r>
            <a:r>
              <a:rPr lang="zh-CN" altLang="en-US" dirty="0" smtClean="0"/>
              <a:t> </a:t>
            </a:r>
          </a:p>
        </p:txBody>
      </p:sp>
      <p:sp>
        <p:nvSpPr>
          <p:cNvPr id="6147" name="Rectangle 3"/>
          <p:cNvSpPr>
            <a:spLocks noGrp="1" noChangeArrowheads="1"/>
          </p:cNvSpPr>
          <p:nvPr>
            <p:ph type="body" idx="1"/>
          </p:nvPr>
        </p:nvSpPr>
        <p:spPr>
          <a:xfrm>
            <a:off x="381794" y="1522412"/>
            <a:ext cx="8382000" cy="4745915"/>
          </a:xfrm>
        </p:spPr>
        <p:txBody>
          <a:bodyPr/>
          <a:lstStyle/>
          <a:p>
            <a:pPr marL="0" lvl="1" indent="0" eaLnBrk="1" hangingPunct="1">
              <a:buNone/>
            </a:pPr>
            <a:r>
              <a:rPr lang="en-US" altLang="zh-CN" dirty="0" smtClean="0"/>
              <a:t>4</a:t>
            </a:r>
            <a:r>
              <a:rPr lang="zh-CN" altLang="en-US" dirty="0" smtClean="0"/>
              <a:t>）法</a:t>
            </a:r>
            <a:r>
              <a:rPr lang="zh-CN" altLang="en-US" dirty="0"/>
              <a:t>律需求，即基于一个国家或地区的法律变化所引起的需求。如某地区政府颁布了一项限制某类产品生产的法律条款，因此生产该类产品的公司就不得不转向其他新产品的开发和生产</a:t>
            </a:r>
            <a:r>
              <a:rPr lang="zh-CN" altLang="en-US" dirty="0" smtClean="0"/>
              <a:t>。如一</a:t>
            </a:r>
            <a:r>
              <a:rPr lang="zh-CN" altLang="en-US" dirty="0"/>
              <a:t>家涂料生产商授权一个项目来建立该公司处理有毒物质的指导方针</a:t>
            </a:r>
            <a:r>
              <a:rPr lang="zh-CN" altLang="en-US" dirty="0" smtClean="0"/>
              <a:t>。</a:t>
            </a:r>
            <a:endParaRPr lang="en-US" altLang="zh-CN" dirty="0" smtClean="0"/>
          </a:p>
          <a:p>
            <a:pPr marL="0" indent="0" eaLnBrk="1" hangingPunct="1">
              <a:buNone/>
            </a:pPr>
            <a:r>
              <a:rPr lang="en-US" altLang="zh-CN" dirty="0" smtClean="0"/>
              <a:t>5</a:t>
            </a:r>
            <a:r>
              <a:rPr lang="zh-CN" altLang="en-US" dirty="0" smtClean="0"/>
              <a:t>）商</a:t>
            </a:r>
            <a:r>
              <a:rPr lang="zh-CN" altLang="en-US" dirty="0"/>
              <a:t>业需</a:t>
            </a:r>
            <a:r>
              <a:rPr lang="zh-CN" altLang="en-US" dirty="0" smtClean="0"/>
              <a:t>求 一</a:t>
            </a:r>
            <a:r>
              <a:rPr lang="zh-CN" altLang="en-US" dirty="0"/>
              <a:t>个培训公司批准开发一个新的课程来增加其收入</a:t>
            </a:r>
            <a:r>
              <a:rPr lang="zh-CN" altLang="en-US" dirty="0" smtClean="0"/>
              <a:t>。</a:t>
            </a:r>
            <a:endParaRPr lang="en-US" altLang="zh-CN" dirty="0"/>
          </a:p>
          <a:p>
            <a:pPr marL="0" indent="0" eaLnBrk="1" hangingPunct="1">
              <a:buNone/>
            </a:pPr>
            <a:r>
              <a:rPr lang="en-US" altLang="zh-CN" dirty="0" smtClean="0"/>
              <a:t>6</a:t>
            </a:r>
            <a:r>
              <a:rPr lang="zh-CN" altLang="en-US" dirty="0" smtClean="0"/>
              <a:t>）客</a:t>
            </a:r>
            <a:r>
              <a:rPr lang="zh-CN" altLang="en-US" dirty="0"/>
              <a:t>户需</a:t>
            </a:r>
            <a:r>
              <a:rPr lang="zh-CN" altLang="en-US" dirty="0" smtClean="0"/>
              <a:t>求 某</a:t>
            </a:r>
            <a:r>
              <a:rPr lang="zh-CN" altLang="en-US" dirty="0"/>
              <a:t>电力公司应一个新的工业开发区要求，批准一个项目，建立新的变电站向开发区提供电力资源</a:t>
            </a:r>
            <a:r>
              <a:rPr lang="zh-CN" altLang="en-US" dirty="0" smtClean="0"/>
              <a:t>。</a:t>
            </a:r>
            <a:endParaRPr lang="en-US" altLang="zh-CN" dirty="0" smtClean="0"/>
          </a:p>
          <a:p>
            <a:pPr marL="0" indent="0" eaLnBrk="1" hangingPunct="1">
              <a:buNone/>
            </a:pPr>
            <a:r>
              <a:rPr lang="en-US" altLang="zh-CN" dirty="0" smtClean="0"/>
              <a:t>7</a:t>
            </a:r>
            <a:r>
              <a:rPr lang="zh-CN" altLang="en-US" dirty="0" smtClean="0"/>
              <a:t>）社</a:t>
            </a:r>
            <a:r>
              <a:rPr lang="zh-CN" altLang="en-US" dirty="0"/>
              <a:t>会需</a:t>
            </a:r>
            <a:r>
              <a:rPr lang="zh-CN" altLang="en-US" dirty="0" smtClean="0"/>
              <a:t>求 一</a:t>
            </a:r>
            <a:r>
              <a:rPr lang="zh-CN" altLang="en-US" dirty="0"/>
              <a:t>个发展中国家的某民间组织批准一个项目，向霍乱高发的低收入社</a:t>
            </a:r>
            <a:r>
              <a:rPr lang="zh-CN" altLang="en-US" dirty="0" smtClean="0"/>
              <a:t>区提供</a:t>
            </a:r>
            <a:r>
              <a:rPr lang="zh-CN" altLang="en-US" dirty="0"/>
              <a:t>饮用水系统、公共厕所和卫生教育</a:t>
            </a:r>
            <a:r>
              <a:rPr lang="zh-CN" altLang="en-US" dirty="0" smtClean="0"/>
              <a:t>。</a:t>
            </a:r>
            <a:endParaRPr lang="en-US" altLang="zh-CN" dirty="0" smtClean="0"/>
          </a:p>
          <a:p>
            <a:pPr marL="0" indent="0" eaLnBrk="1" hangingPunct="1">
              <a:buNone/>
            </a:pPr>
            <a:endParaRPr lang="zh-CN" altLang="en-US" dirty="0"/>
          </a:p>
        </p:txBody>
      </p:sp>
    </p:spTree>
    <p:extLst>
      <p:ext uri="{BB962C8B-B14F-4D97-AF65-F5344CB8AC3E}">
        <p14:creationId xmlns:p14="http://schemas.microsoft.com/office/powerpoint/2010/main" val="8488326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09"/>
          <p:cNvGraphicFramePr>
            <a:graphicFrameLocks noGrp="1"/>
          </p:cNvGraphicFramePr>
          <p:nvPr>
            <p:ph sz="half" idx="4294967295"/>
            <p:extLst>
              <p:ext uri="{D42A27DB-BD31-4B8C-83A1-F6EECF244321}">
                <p14:modId xmlns:p14="http://schemas.microsoft.com/office/powerpoint/2010/main" val="1421123932"/>
              </p:ext>
            </p:extLst>
          </p:nvPr>
        </p:nvGraphicFramePr>
        <p:xfrm>
          <a:off x="705644" y="2055812"/>
          <a:ext cx="8134350" cy="3456432"/>
        </p:xfrm>
        <a:graphic>
          <a:graphicData uri="http://schemas.openxmlformats.org/drawingml/2006/table">
            <a:tbl>
              <a:tblPr/>
              <a:tblGrid>
                <a:gridCol w="2014900"/>
                <a:gridCol w="800183"/>
                <a:gridCol w="966677"/>
                <a:gridCol w="990460"/>
                <a:gridCol w="902118"/>
                <a:gridCol w="864741"/>
                <a:gridCol w="825667"/>
                <a:gridCol w="769604"/>
              </a:tblGrid>
              <a:tr h="354013">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微软雅黑" pitchFamily="34" charset="-122"/>
                        </a:rPr>
                        <a:t>要素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权重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单项得分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微软雅黑" pitchFamily="34" charset="-122"/>
                        </a:rPr>
                        <a:t>加权得分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52425">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项目</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2400" b="0" i="0" u="none" strike="noStrike" cap="none" normalizeH="0" baseline="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收益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可扩展性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可移植性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Arial" charset="0"/>
                          <a:ea typeface="微软雅黑" pitchFamily="34" charset="-122"/>
                        </a:rPr>
                        <a:t>风险（</a:t>
                      </a:r>
                      <a:r>
                        <a:rPr kumimoji="0" lang="en-US" altLang="zh-CN" sz="2400" b="0" i="0" u="none" strike="noStrike" cap="none" normalizeH="0" baseline="0" smtClean="0">
                          <a:ln>
                            <a:noFill/>
                          </a:ln>
                          <a:solidFill>
                            <a:schemeClr val="tx1"/>
                          </a:solidFill>
                          <a:effectLst/>
                          <a:latin typeface="Arial" charset="0"/>
                          <a:ea typeface="微软雅黑" pitchFamily="34" charset="-122"/>
                        </a:rPr>
                        <a:t>5</a:t>
                      </a:r>
                      <a:r>
                        <a:rPr kumimoji="0" lang="zh-CN" altLang="en-US" sz="2400" b="0" i="0" u="none" strike="noStrike" cap="none" normalizeH="0" baseline="0" smtClean="0">
                          <a:ln>
                            <a:noFill/>
                          </a:ln>
                          <a:solidFill>
                            <a:schemeClr val="tx1"/>
                          </a:solidFill>
                          <a:effectLst/>
                          <a:latin typeface="Arial" charset="0"/>
                          <a:ea typeface="微软雅黑" pitchFamily="34" charset="-122"/>
                        </a:rPr>
                        <a:t>最低）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smtClean="0">
                          <a:ln>
                            <a:noFill/>
                          </a:ln>
                          <a:solidFill>
                            <a:schemeClr val="tx1"/>
                          </a:solidFill>
                          <a:effectLst/>
                          <a:latin typeface="Arial" charset="0"/>
                          <a:ea typeface="微软雅黑" pitchFamily="34"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微软雅黑" pitchFamily="34"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gridSpan="5">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dirty="0" smtClean="0">
                          <a:ln>
                            <a:noFill/>
                          </a:ln>
                          <a:solidFill>
                            <a:schemeClr val="tx1"/>
                          </a:solidFill>
                          <a:effectLst/>
                          <a:latin typeface="Arial" charset="0"/>
                          <a:ea typeface="微软雅黑" pitchFamily="34" charset="-122"/>
                        </a:rPr>
                        <a:t>总加权得分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en-US" altLang="zh-CN" sz="2400" b="0" i="0" u="none" strike="noStrike" cap="none" normalizeH="0" baseline="0" dirty="0" smtClean="0">
                        <a:ln>
                          <a:noFill/>
                        </a:ln>
                        <a:solidFill>
                          <a:schemeClr val="tx1"/>
                        </a:solidFill>
                        <a:effectLst/>
                        <a:latin typeface="Arial" charset="0"/>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p:txBody>
          <a:bodyPr/>
          <a:lstStyle/>
          <a:p>
            <a:pPr eaLnBrk="1" hangingPunct="1">
              <a:defRPr/>
            </a:pPr>
            <a:r>
              <a:rPr lang="en-US" altLang="zh-CN" sz="2400" dirty="0" smtClean="0">
                <a:latin typeface="+mj-ea"/>
                <a:cs typeface="+mj-ea"/>
                <a:sym typeface="+mn-ea"/>
              </a:rPr>
              <a:t>3.4 </a:t>
            </a:r>
            <a:r>
              <a:rPr lang="zh-CN" altLang="en-US" sz="2400" dirty="0" smtClean="0">
                <a:latin typeface="+mj-ea"/>
                <a:cs typeface="+mj-ea"/>
                <a:sym typeface="+mn-ea"/>
              </a:rPr>
              <a:t>项目启动的工具和方法</a:t>
            </a:r>
            <a:r>
              <a:rPr lang="en-US" altLang="zh-CN" sz="2400" dirty="0" smtClean="0">
                <a:latin typeface="+mj-ea"/>
                <a:cs typeface="+mj-ea"/>
                <a:sym typeface="+mn-ea"/>
              </a:rPr>
              <a:t>-</a:t>
            </a:r>
            <a:r>
              <a:rPr lang="zh-CN" altLang="en-US" sz="2400" b="1" dirty="0" smtClean="0"/>
              <a:t>要素加权分析法</a:t>
            </a:r>
            <a:r>
              <a:rPr lang="zh-CN" altLang="en-US" sz="2400" dirty="0" smtClean="0"/>
              <a:t> </a:t>
            </a:r>
          </a:p>
        </p:txBody>
      </p:sp>
      <p:sp>
        <p:nvSpPr>
          <p:cNvPr id="6" name="TextBox 5"/>
          <p:cNvSpPr txBox="1"/>
          <p:nvPr/>
        </p:nvSpPr>
        <p:spPr>
          <a:xfrm>
            <a:off x="6553994" y="3035528"/>
            <a:ext cx="533400" cy="2554545"/>
          </a:xfrm>
          <a:prstGeom prst="rect">
            <a:avLst/>
          </a:prstGeom>
          <a:noFill/>
          <a:ln w="38100">
            <a:noFill/>
          </a:ln>
        </p:spPr>
        <p:txBody>
          <a:bodyPr wrap="square" rtlCol="0">
            <a:spAutoFit/>
          </a:bodyPr>
          <a:lstStyle/>
          <a:p>
            <a:pPr algn="ctr">
              <a:spcAft>
                <a:spcPts val="1200"/>
              </a:spcAft>
            </a:pPr>
            <a:r>
              <a:rPr lang="en-US" altLang="zh-CN" sz="2400" b="1" dirty="0" smtClean="0">
                <a:latin typeface="+mn-ea"/>
              </a:rPr>
              <a:t>12</a:t>
            </a:r>
          </a:p>
          <a:p>
            <a:pPr algn="ctr">
              <a:spcAft>
                <a:spcPts val="1200"/>
              </a:spcAft>
            </a:pPr>
            <a:r>
              <a:rPr lang="en-US" altLang="zh-CN" sz="2400" b="1" dirty="0" smtClean="0">
                <a:latin typeface="+mn-ea"/>
              </a:rPr>
              <a:t>25</a:t>
            </a:r>
          </a:p>
          <a:p>
            <a:pPr algn="ctr">
              <a:spcAft>
                <a:spcPts val="1200"/>
              </a:spcAft>
            </a:pPr>
            <a:r>
              <a:rPr lang="en-US" altLang="zh-CN" sz="2400" b="1" dirty="0" smtClean="0">
                <a:latin typeface="+mn-ea"/>
              </a:rPr>
              <a:t>4</a:t>
            </a:r>
          </a:p>
          <a:p>
            <a:pPr algn="ctr">
              <a:spcAft>
                <a:spcPts val="1200"/>
              </a:spcAft>
            </a:pPr>
            <a:r>
              <a:rPr lang="en-US" altLang="zh-CN" sz="2400" b="1" dirty="0" smtClean="0">
                <a:latin typeface="+mn-ea"/>
              </a:rPr>
              <a:t>12</a:t>
            </a:r>
          </a:p>
          <a:p>
            <a:pPr algn="ctr">
              <a:spcAft>
                <a:spcPts val="1200"/>
              </a:spcAft>
            </a:pPr>
            <a:r>
              <a:rPr lang="en-US" altLang="zh-CN" sz="2400" b="1" dirty="0" smtClean="0">
                <a:latin typeface="+mn-ea"/>
              </a:rPr>
              <a:t>53</a:t>
            </a:r>
            <a:endParaRPr lang="zh-CN" altLang="en-US" sz="2400" b="1" dirty="0" smtClean="0">
              <a:latin typeface="+mn-ea"/>
            </a:endParaRPr>
          </a:p>
        </p:txBody>
      </p:sp>
      <p:sp>
        <p:nvSpPr>
          <p:cNvPr id="7" name="TextBox 6"/>
          <p:cNvSpPr txBox="1"/>
          <p:nvPr/>
        </p:nvSpPr>
        <p:spPr>
          <a:xfrm>
            <a:off x="7392194" y="3035528"/>
            <a:ext cx="533400" cy="2554545"/>
          </a:xfrm>
          <a:prstGeom prst="rect">
            <a:avLst/>
          </a:prstGeom>
          <a:noFill/>
          <a:ln w="38100">
            <a:noFill/>
          </a:ln>
        </p:spPr>
        <p:txBody>
          <a:bodyPr wrap="square" rtlCol="0">
            <a:spAutoFit/>
          </a:bodyPr>
          <a:lstStyle/>
          <a:p>
            <a:pPr algn="ctr">
              <a:spcAft>
                <a:spcPts val="1200"/>
              </a:spcAft>
            </a:pPr>
            <a:r>
              <a:rPr lang="en-US" altLang="zh-CN" sz="2400" b="1" dirty="0" smtClean="0">
                <a:latin typeface="+mn-ea"/>
              </a:rPr>
              <a:t>16</a:t>
            </a:r>
          </a:p>
          <a:p>
            <a:pPr algn="ctr">
              <a:spcAft>
                <a:spcPts val="1200"/>
              </a:spcAft>
            </a:pPr>
            <a:r>
              <a:rPr lang="en-US" altLang="zh-CN" sz="2400" b="1" dirty="0" smtClean="0">
                <a:latin typeface="+mn-ea"/>
              </a:rPr>
              <a:t>15</a:t>
            </a:r>
          </a:p>
          <a:p>
            <a:pPr algn="ctr">
              <a:spcAft>
                <a:spcPts val="1200"/>
              </a:spcAft>
            </a:pPr>
            <a:r>
              <a:rPr lang="en-US" altLang="zh-CN" sz="2400" b="1" dirty="0" smtClean="0">
                <a:latin typeface="+mn-ea"/>
              </a:rPr>
              <a:t>6</a:t>
            </a:r>
          </a:p>
          <a:p>
            <a:pPr algn="ctr">
              <a:spcAft>
                <a:spcPts val="1200"/>
              </a:spcAft>
            </a:pPr>
            <a:r>
              <a:rPr lang="en-US" altLang="zh-CN" sz="2400" b="1" dirty="0" smtClean="0">
                <a:latin typeface="+mn-ea"/>
              </a:rPr>
              <a:t>9</a:t>
            </a:r>
          </a:p>
          <a:p>
            <a:pPr algn="ctr">
              <a:spcAft>
                <a:spcPts val="1200"/>
              </a:spcAft>
            </a:pPr>
            <a:r>
              <a:rPr lang="en-US" altLang="zh-CN" sz="2400" b="1" dirty="0" smtClean="0">
                <a:latin typeface="+mn-ea"/>
              </a:rPr>
              <a:t>46</a:t>
            </a:r>
            <a:endParaRPr lang="zh-CN" altLang="en-US" sz="2400" b="1" dirty="0" smtClean="0">
              <a:latin typeface="+mn-ea"/>
            </a:endParaRPr>
          </a:p>
        </p:txBody>
      </p:sp>
      <p:sp>
        <p:nvSpPr>
          <p:cNvPr id="8" name="TextBox 7"/>
          <p:cNvSpPr txBox="1"/>
          <p:nvPr/>
        </p:nvSpPr>
        <p:spPr>
          <a:xfrm>
            <a:off x="8154194" y="3035528"/>
            <a:ext cx="533400" cy="2554545"/>
          </a:xfrm>
          <a:prstGeom prst="rect">
            <a:avLst/>
          </a:prstGeom>
          <a:noFill/>
          <a:ln w="38100">
            <a:noFill/>
          </a:ln>
        </p:spPr>
        <p:txBody>
          <a:bodyPr wrap="square" rtlCol="0">
            <a:spAutoFit/>
          </a:bodyPr>
          <a:lstStyle/>
          <a:p>
            <a:pPr algn="ctr">
              <a:spcAft>
                <a:spcPts val="1200"/>
              </a:spcAft>
            </a:pPr>
            <a:r>
              <a:rPr lang="en-US" altLang="zh-CN" sz="2400" b="1" dirty="0" smtClean="0">
                <a:latin typeface="+mn-ea"/>
              </a:rPr>
              <a:t>12</a:t>
            </a:r>
          </a:p>
          <a:p>
            <a:pPr algn="ctr">
              <a:spcAft>
                <a:spcPts val="1200"/>
              </a:spcAft>
            </a:pPr>
            <a:r>
              <a:rPr lang="en-US" altLang="zh-CN" sz="2400" b="1" dirty="0" smtClean="0">
                <a:latin typeface="+mn-ea"/>
              </a:rPr>
              <a:t>10</a:t>
            </a:r>
          </a:p>
          <a:p>
            <a:pPr algn="ctr">
              <a:spcAft>
                <a:spcPts val="1200"/>
              </a:spcAft>
            </a:pPr>
            <a:r>
              <a:rPr lang="en-US" altLang="zh-CN" sz="2400" b="1" dirty="0" smtClean="0">
                <a:latin typeface="+mn-ea"/>
              </a:rPr>
              <a:t>6</a:t>
            </a:r>
          </a:p>
          <a:p>
            <a:pPr algn="ctr">
              <a:spcAft>
                <a:spcPts val="1200"/>
              </a:spcAft>
            </a:pPr>
            <a:r>
              <a:rPr lang="en-US" altLang="zh-CN" sz="2400" b="1" dirty="0" smtClean="0">
                <a:latin typeface="+mn-ea"/>
              </a:rPr>
              <a:t>6</a:t>
            </a:r>
          </a:p>
          <a:p>
            <a:pPr algn="ctr">
              <a:spcAft>
                <a:spcPts val="1200"/>
              </a:spcAft>
            </a:pPr>
            <a:r>
              <a:rPr lang="en-US" altLang="zh-CN" sz="2400" b="1" dirty="0" smtClean="0">
                <a:latin typeface="+mn-ea"/>
              </a:rPr>
              <a:t>34</a:t>
            </a:r>
            <a:endParaRPr lang="zh-CN" altLang="en-US" sz="2400" b="1" dirty="0" smtClean="0">
              <a:latin typeface="+mn-ea"/>
            </a:endParaRPr>
          </a:p>
        </p:txBody>
      </p:sp>
    </p:spTree>
    <p:extLst>
      <p:ext uri="{BB962C8B-B14F-4D97-AF65-F5344CB8AC3E}">
        <p14:creationId xmlns:p14="http://schemas.microsoft.com/office/powerpoint/2010/main" val="91142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534194" y="1522412"/>
            <a:ext cx="8153400" cy="5761577"/>
          </a:xfrm>
        </p:spPr>
        <p:txBody>
          <a:bodyPr/>
          <a:lstStyle/>
          <a:p>
            <a:pPr eaLnBrk="1" hangingPunct="1">
              <a:lnSpc>
                <a:spcPct val="110000"/>
              </a:lnSpc>
            </a:pPr>
            <a:r>
              <a:rPr lang="zh-CN" altLang="en-US" dirty="0" smtClean="0"/>
              <a:t>首先定</a:t>
            </a:r>
            <a:r>
              <a:rPr lang="zh-CN" altLang="en-US" dirty="0"/>
              <a:t>义两两目标的相对重要性程度</a:t>
            </a:r>
            <a:r>
              <a:rPr lang="en-US" altLang="zh-CN" dirty="0"/>
              <a:t>aij</a:t>
            </a:r>
            <a:r>
              <a:rPr lang="zh-CN" altLang="en-US" dirty="0"/>
              <a:t>，其数值一般为</a:t>
            </a:r>
            <a:r>
              <a:rPr lang="en-US" altLang="zh-CN" dirty="0"/>
              <a:t>1</a:t>
            </a:r>
            <a:r>
              <a:rPr lang="zh-CN" altLang="en-US" dirty="0"/>
              <a:t>～</a:t>
            </a:r>
            <a:r>
              <a:rPr lang="en-US" altLang="zh-CN" dirty="0"/>
              <a:t>9</a:t>
            </a:r>
            <a:r>
              <a:rPr lang="zh-CN" altLang="en-US" dirty="0"/>
              <a:t>及其倒数。其中</a:t>
            </a:r>
            <a:r>
              <a:rPr lang="en-US" altLang="zh-CN" dirty="0"/>
              <a:t>aij</a:t>
            </a:r>
            <a:r>
              <a:rPr lang="zh-CN" altLang="en-US" dirty="0"/>
              <a:t>＝</a:t>
            </a:r>
            <a:r>
              <a:rPr lang="en-US" altLang="zh-CN" dirty="0"/>
              <a:t>1</a:t>
            </a:r>
            <a:r>
              <a:rPr lang="zh-CN" altLang="en-US" dirty="0"/>
              <a:t>表示</a:t>
            </a:r>
            <a:r>
              <a:rPr lang="en-US" altLang="zh-CN" dirty="0"/>
              <a:t>i</a:t>
            </a:r>
            <a:r>
              <a:rPr lang="zh-CN" altLang="en-US" dirty="0"/>
              <a:t>与</a:t>
            </a:r>
            <a:r>
              <a:rPr lang="en-US" altLang="zh-CN" dirty="0"/>
              <a:t>j</a:t>
            </a:r>
            <a:r>
              <a:rPr lang="zh-CN" altLang="en-US" dirty="0"/>
              <a:t>两因素同样重要；</a:t>
            </a:r>
            <a:r>
              <a:rPr lang="en-US" altLang="zh-CN" dirty="0"/>
              <a:t>aij</a:t>
            </a:r>
            <a:r>
              <a:rPr lang="zh-CN" altLang="en-US" dirty="0"/>
              <a:t>＝</a:t>
            </a:r>
            <a:r>
              <a:rPr lang="en-US" altLang="zh-CN" dirty="0"/>
              <a:t>2</a:t>
            </a:r>
            <a:r>
              <a:rPr lang="zh-CN" altLang="en-US" dirty="0"/>
              <a:t>～</a:t>
            </a:r>
            <a:r>
              <a:rPr lang="en-US" altLang="zh-CN" dirty="0"/>
              <a:t>9</a:t>
            </a:r>
            <a:r>
              <a:rPr lang="zh-CN" altLang="en-US" dirty="0"/>
              <a:t>表示</a:t>
            </a:r>
            <a:r>
              <a:rPr lang="en-US" altLang="zh-CN" dirty="0"/>
              <a:t>i</a:t>
            </a:r>
            <a:r>
              <a:rPr lang="zh-CN" altLang="en-US" dirty="0"/>
              <a:t>因素比</a:t>
            </a:r>
            <a:r>
              <a:rPr lang="en-US" altLang="zh-CN" dirty="0"/>
              <a:t>j</a:t>
            </a:r>
            <a:r>
              <a:rPr lang="zh-CN" altLang="en-US" dirty="0"/>
              <a:t>的重要性越来越强；</a:t>
            </a:r>
            <a:r>
              <a:rPr lang="en-US" altLang="zh-CN" dirty="0"/>
              <a:t>aij</a:t>
            </a:r>
            <a:r>
              <a:rPr lang="zh-CN" altLang="en-US" dirty="0"/>
              <a:t>＝</a:t>
            </a:r>
            <a:r>
              <a:rPr lang="en-US" altLang="zh-CN" dirty="0"/>
              <a:t>2</a:t>
            </a:r>
            <a:r>
              <a:rPr lang="zh-CN" altLang="en-US" dirty="0"/>
              <a:t>～</a:t>
            </a:r>
            <a:r>
              <a:rPr lang="en-US" altLang="zh-CN" dirty="0"/>
              <a:t>9</a:t>
            </a:r>
            <a:r>
              <a:rPr lang="zh-CN" altLang="en-US" dirty="0"/>
              <a:t>的倒数表示</a:t>
            </a:r>
            <a:r>
              <a:rPr lang="en-US" altLang="zh-CN" dirty="0"/>
              <a:t>j</a:t>
            </a:r>
            <a:r>
              <a:rPr lang="zh-CN" altLang="en-US" dirty="0"/>
              <a:t>因素比</a:t>
            </a:r>
            <a:r>
              <a:rPr lang="en-US" altLang="zh-CN" dirty="0"/>
              <a:t>i</a:t>
            </a:r>
            <a:r>
              <a:rPr lang="zh-CN" altLang="en-US" dirty="0"/>
              <a:t>因素的重要性越来越弱</a:t>
            </a:r>
            <a:r>
              <a:rPr lang="zh-CN" altLang="en-US" dirty="0" smtClean="0"/>
              <a:t>。</a:t>
            </a:r>
            <a:endParaRPr lang="en-US" altLang="zh-CN" dirty="0" smtClean="0"/>
          </a:p>
          <a:p>
            <a:pPr eaLnBrk="1" hangingPunct="1">
              <a:lnSpc>
                <a:spcPct val="110000"/>
              </a:lnSpc>
            </a:pPr>
            <a:r>
              <a:rPr lang="zh-CN" altLang="en-US" dirty="0"/>
              <a:t>步骤</a:t>
            </a:r>
            <a:endParaRPr lang="en-US" altLang="zh-CN" dirty="0" smtClean="0"/>
          </a:p>
          <a:p>
            <a:pPr marL="400050" lvl="1" indent="0" eaLnBrk="1" hangingPunct="1">
              <a:lnSpc>
                <a:spcPct val="110000"/>
              </a:lnSpc>
              <a:buClr>
                <a:schemeClr val="hlink"/>
              </a:buClr>
              <a:buNone/>
            </a:pPr>
            <a:r>
              <a:rPr lang="en-US" altLang="zh-CN" dirty="0" smtClean="0">
                <a:latin typeface="Arial" charset="0"/>
              </a:rPr>
              <a:t>1.</a:t>
            </a:r>
            <a:r>
              <a:rPr lang="zh-CN" altLang="en-US" dirty="0" smtClean="0">
                <a:latin typeface="Arial" charset="0"/>
              </a:rPr>
              <a:t>两</a:t>
            </a:r>
            <a:r>
              <a:rPr lang="zh-CN" altLang="en-US" dirty="0">
                <a:latin typeface="Arial" charset="0"/>
              </a:rPr>
              <a:t>两比较各个要素，如果行比列更重要，选一个</a:t>
            </a:r>
            <a:r>
              <a:rPr lang="en-US" altLang="zh-CN" dirty="0">
                <a:latin typeface="Arial" charset="0"/>
              </a:rPr>
              <a:t>1</a:t>
            </a:r>
            <a:r>
              <a:rPr lang="zh-CN" altLang="en-US" dirty="0">
                <a:latin typeface="Arial" charset="0"/>
              </a:rPr>
              <a:t>到</a:t>
            </a:r>
            <a:r>
              <a:rPr lang="en-US" altLang="zh-CN" dirty="0">
                <a:latin typeface="Arial" charset="0"/>
              </a:rPr>
              <a:t>9</a:t>
            </a:r>
            <a:r>
              <a:rPr lang="zh-CN" altLang="en-US" dirty="0">
                <a:latin typeface="Arial" charset="0"/>
              </a:rPr>
              <a:t>之间的数（</a:t>
            </a:r>
            <a:r>
              <a:rPr lang="en-US" altLang="zh-CN" dirty="0">
                <a:latin typeface="Arial" charset="0"/>
              </a:rPr>
              <a:t>1</a:t>
            </a:r>
            <a:r>
              <a:rPr lang="zh-CN" altLang="en-US" dirty="0">
                <a:latin typeface="Arial" charset="0"/>
              </a:rPr>
              <a:t>为相同，</a:t>
            </a:r>
            <a:r>
              <a:rPr lang="en-US" altLang="zh-CN" dirty="0">
                <a:latin typeface="Arial" charset="0"/>
              </a:rPr>
              <a:t>9</a:t>
            </a:r>
            <a:r>
              <a:rPr lang="zh-CN" altLang="en-US" dirty="0">
                <a:latin typeface="Arial" charset="0"/>
              </a:rPr>
              <a:t>为行重要得多）；如果行没有列重要，暂空不填。</a:t>
            </a:r>
          </a:p>
          <a:p>
            <a:pPr marL="400050" lvl="1" indent="0" eaLnBrk="1" hangingPunct="1">
              <a:lnSpc>
                <a:spcPct val="110000"/>
              </a:lnSpc>
              <a:buClr>
                <a:schemeClr val="hlink"/>
              </a:buClr>
              <a:buNone/>
            </a:pPr>
            <a:r>
              <a:rPr lang="en-US" altLang="zh-CN" dirty="0" smtClean="0">
                <a:latin typeface="Arial" charset="0"/>
              </a:rPr>
              <a:t>2.</a:t>
            </a:r>
            <a:r>
              <a:rPr lang="zh-CN" altLang="en-US" dirty="0" smtClean="0">
                <a:latin typeface="Arial" charset="0"/>
              </a:rPr>
              <a:t>在</a:t>
            </a:r>
            <a:r>
              <a:rPr lang="zh-CN" altLang="en-US" dirty="0">
                <a:latin typeface="Arial" charset="0"/>
              </a:rPr>
              <a:t>暂空的格中填相反比分的倒数，然后逐列求和</a:t>
            </a:r>
            <a:r>
              <a:rPr lang="zh-CN" altLang="en-US" dirty="0" smtClean="0">
                <a:latin typeface="Arial" charset="0"/>
              </a:rPr>
              <a:t>。</a:t>
            </a:r>
            <a:endParaRPr lang="zh-CN" altLang="en-US" dirty="0"/>
          </a:p>
          <a:p>
            <a:pPr marL="400050" lvl="1" indent="0" eaLnBrk="1" hangingPunct="1">
              <a:lnSpc>
                <a:spcPct val="110000"/>
              </a:lnSpc>
              <a:buClr>
                <a:schemeClr val="hlink"/>
              </a:buClr>
              <a:buNone/>
            </a:pPr>
            <a:r>
              <a:rPr lang="en-US" altLang="zh-CN" dirty="0" smtClean="0"/>
              <a:t>3.</a:t>
            </a:r>
            <a:r>
              <a:rPr lang="zh-CN" altLang="en-US" dirty="0" smtClean="0"/>
              <a:t>逐</a:t>
            </a:r>
            <a:r>
              <a:rPr lang="zh-CN" altLang="en-US" dirty="0"/>
              <a:t>列规范化（将总数变为</a:t>
            </a:r>
            <a:r>
              <a:rPr lang="en-US" altLang="zh-CN" dirty="0"/>
              <a:t>1</a:t>
            </a:r>
            <a:r>
              <a:rPr lang="zh-CN" altLang="en-US" dirty="0" smtClean="0"/>
              <a:t>）。</a:t>
            </a:r>
          </a:p>
          <a:p>
            <a:pPr marL="400050" lvl="1" indent="0" eaLnBrk="1" hangingPunct="1">
              <a:lnSpc>
                <a:spcPct val="110000"/>
              </a:lnSpc>
              <a:buClr>
                <a:schemeClr val="hlink"/>
              </a:buClr>
              <a:buNone/>
            </a:pPr>
            <a:r>
              <a:rPr lang="en-US" altLang="zh-CN" dirty="0" smtClean="0"/>
              <a:t>4.</a:t>
            </a:r>
            <a:r>
              <a:rPr lang="zh-CN" altLang="en-US" dirty="0" smtClean="0"/>
              <a:t>逐行求和，再对结果规范化，就是要素（行）的权重。</a:t>
            </a:r>
          </a:p>
          <a:p>
            <a:pPr marL="400050" lvl="1" indent="0" eaLnBrk="1" hangingPunct="1">
              <a:lnSpc>
                <a:spcPct val="110000"/>
              </a:lnSpc>
              <a:buClr>
                <a:schemeClr val="hlink"/>
              </a:buClr>
              <a:buNone/>
            </a:pPr>
            <a:r>
              <a:rPr lang="en-US" altLang="zh-CN" dirty="0" smtClean="0"/>
              <a:t>5.</a:t>
            </a:r>
            <a:r>
              <a:rPr lang="zh-CN" altLang="en-US" dirty="0" smtClean="0"/>
              <a:t>在</a:t>
            </a:r>
            <a:r>
              <a:rPr lang="zh-CN" altLang="en-US" dirty="0"/>
              <a:t>层次分析法中，自上至下逐层选定权重。</a:t>
            </a:r>
          </a:p>
          <a:p>
            <a:pPr lvl="1" eaLnBrk="1" hangingPunct="1">
              <a:buFont typeface="Wingdings" panose="05000000000000000000" charset="0"/>
              <a:buChar char="u"/>
            </a:pPr>
            <a:endParaRPr lang="zh-CN" altLang="en-US" dirty="0">
              <a:solidFill>
                <a:schemeClr val="tx1"/>
              </a:solidFill>
            </a:endParaRPr>
          </a:p>
        </p:txBody>
      </p:sp>
      <p:sp>
        <p:nvSpPr>
          <p:cNvPr id="181250" name="Rectangle 2"/>
          <p:cNvSpPr>
            <a:spLocks noGrp="1" noChangeArrowheads="1"/>
          </p:cNvSpPr>
          <p:nvPr>
            <p:ph type="title"/>
          </p:nvPr>
        </p:nvSpPr>
        <p:spPr>
          <a:xfrm>
            <a:off x="-151606" y="531812"/>
            <a:ext cx="9145588" cy="772755"/>
          </a:xfrm>
        </p:spPr>
        <p:txBody>
          <a:bodyPr/>
          <a:lstStyle/>
          <a:p>
            <a:pPr eaLnBrk="1" latinLnBrk="0" hangingPunct="1">
              <a:lnSpc>
                <a:spcPct val="105000"/>
              </a:lnSpc>
              <a:defRPr/>
            </a:pPr>
            <a:r>
              <a:rPr lang="en-US" altLang="zh-CN" sz="2200" dirty="0" smtClean="0">
                <a:latin typeface="+mj-ea"/>
                <a:cs typeface="+mj-ea"/>
                <a:sym typeface="+mn-ea"/>
              </a:rPr>
              <a:t>3.4 </a:t>
            </a:r>
            <a:r>
              <a:rPr lang="zh-CN" altLang="en-US" sz="2200" dirty="0" smtClean="0">
                <a:latin typeface="+mj-ea"/>
                <a:cs typeface="+mj-ea"/>
                <a:sym typeface="+mn-ea"/>
              </a:rPr>
              <a:t>项目启动的工具和方法</a:t>
            </a:r>
            <a:r>
              <a:rPr lang="en-US" altLang="zh-CN" sz="2200" dirty="0" smtClean="0">
                <a:latin typeface="+mj-ea"/>
                <a:cs typeface="+mj-ea"/>
                <a:sym typeface="+mn-ea"/>
              </a:rPr>
              <a:t>-</a:t>
            </a:r>
            <a:r>
              <a:rPr lang="zh-CN" altLang="en-US" sz="2200" dirty="0"/>
              <a:t>要素权重判断矩</a:t>
            </a:r>
            <a:r>
              <a:rPr lang="zh-CN" altLang="en-US" sz="2200" dirty="0" smtClean="0"/>
              <a:t>阵</a:t>
            </a:r>
          </a:p>
        </p:txBody>
      </p:sp>
    </p:spTree>
    <p:extLst>
      <p:ext uri="{BB962C8B-B14F-4D97-AF65-F5344CB8AC3E}">
        <p14:creationId xmlns:p14="http://schemas.microsoft.com/office/powerpoint/2010/main" val="3980050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latinLnBrk="0" hangingPunct="1">
              <a:lnSpc>
                <a:spcPct val="105000"/>
              </a:lnSpc>
              <a:defRPr/>
            </a:pPr>
            <a:r>
              <a:rPr lang="en-US" altLang="zh-CN" sz="2400" dirty="0" smtClean="0">
                <a:latin typeface="+mj-ea"/>
                <a:cs typeface="+mj-ea"/>
                <a:sym typeface="+mn-ea"/>
              </a:rPr>
              <a:t>3.4 </a:t>
            </a:r>
            <a:r>
              <a:rPr lang="zh-CN" altLang="en-US" sz="2400" dirty="0" smtClean="0">
                <a:latin typeface="+mj-ea"/>
                <a:cs typeface="+mj-ea"/>
                <a:sym typeface="+mn-ea"/>
              </a:rPr>
              <a:t>项目启动的工具和方法</a:t>
            </a:r>
            <a:r>
              <a:rPr lang="en-US" altLang="zh-CN" sz="2400" dirty="0" smtClean="0">
                <a:latin typeface="+mj-ea"/>
                <a:cs typeface="+mj-ea"/>
                <a:sym typeface="+mn-ea"/>
              </a:rPr>
              <a:t>-</a:t>
            </a:r>
            <a:r>
              <a:rPr lang="zh-CN" altLang="en-US" sz="2400" dirty="0"/>
              <a:t>要素权重判断矩阵</a:t>
            </a:r>
            <a:endParaRPr lang="zh-CN" altLang="en-US" sz="2400" dirty="0" smtClean="0"/>
          </a:p>
        </p:txBody>
      </p:sp>
      <p:graphicFrame>
        <p:nvGraphicFramePr>
          <p:cNvPr id="4" name="Group 173"/>
          <p:cNvGraphicFramePr>
            <a:graphicFrameLocks/>
          </p:cNvGraphicFramePr>
          <p:nvPr>
            <p:extLst>
              <p:ext uri="{D42A27DB-BD31-4B8C-83A1-F6EECF244321}">
                <p14:modId xmlns:p14="http://schemas.microsoft.com/office/powerpoint/2010/main" val="4131586341"/>
              </p:ext>
            </p:extLst>
          </p:nvPr>
        </p:nvGraphicFramePr>
        <p:xfrm>
          <a:off x="1905794" y="1171892"/>
          <a:ext cx="4038600" cy="2560320"/>
        </p:xfrm>
        <a:graphic>
          <a:graphicData uri="http://schemas.openxmlformats.org/drawingml/2006/table">
            <a:tbl>
              <a:tblPr/>
              <a:tblGrid>
                <a:gridCol w="838200"/>
                <a:gridCol w="762000"/>
                <a:gridCol w="762000"/>
                <a:gridCol w="914400"/>
                <a:gridCol w="762000"/>
              </a:tblGrid>
              <a:tr h="381000">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安全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经济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时尚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够大</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安全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410">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570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时尚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rPr>
                        <a:t>够大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rPr>
                        <a:t>0.17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rPr>
                        <a:t>0.14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5701">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总计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rPr>
                        <a:t>5.42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rPr>
                        <a:t>1.59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rPr>
                        <a:t>10.25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10000"/>
                        </a:lnSpc>
                        <a:buClr>
                          <a:schemeClr val="hlink"/>
                        </a:buClr>
                        <a:defRPr sz="2400">
                          <a:solidFill>
                            <a:schemeClr val="tx1"/>
                          </a:solidFill>
                          <a:latin typeface="Arial" charset="0"/>
                          <a:ea typeface="微软雅黑" pitchFamily="34" charset="-122"/>
                          <a:cs typeface="Arial" charset="0"/>
                        </a:defRPr>
                      </a:lvl1pPr>
                      <a:lvl2pPr marL="742950" indent="-285750" eaLnBrk="0" hangingPunct="0">
                        <a:lnSpc>
                          <a:spcPct val="110000"/>
                        </a:lnSpc>
                        <a:defRPr sz="2000">
                          <a:solidFill>
                            <a:schemeClr val="tx1"/>
                          </a:solidFill>
                          <a:latin typeface="Arial" charset="0"/>
                          <a:ea typeface="微软雅黑" pitchFamily="34" charset="-122"/>
                          <a:cs typeface="Arial" charset="0"/>
                        </a:defRPr>
                      </a:lvl2pPr>
                      <a:lvl3pPr marL="1143000" indent="-228600" eaLnBrk="0" hangingPunct="0">
                        <a:buClr>
                          <a:schemeClr val="tx2"/>
                        </a:buClr>
                        <a:defRPr>
                          <a:solidFill>
                            <a:schemeClr val="tx1"/>
                          </a:solidFill>
                          <a:latin typeface="Arial" charset="0"/>
                          <a:ea typeface="微软雅黑" pitchFamily="34" charset="-122"/>
                          <a:cs typeface="Arial" charset="0"/>
                        </a:defRPr>
                      </a:lvl3pPr>
                      <a:lvl4pPr marL="1600200" indent="-228600" eaLnBrk="0" hangingPunct="0">
                        <a:defRPr>
                          <a:solidFill>
                            <a:schemeClr val="tx1"/>
                          </a:solidFill>
                          <a:latin typeface="Arial" charset="0"/>
                          <a:ea typeface="微软雅黑" pitchFamily="34" charset="-122"/>
                          <a:cs typeface="Arial" charset="0"/>
                        </a:defRPr>
                      </a:lvl4pPr>
                      <a:lvl5pPr marL="2057400" indent="-228600" eaLnBrk="0" hangingPunct="0">
                        <a:buClr>
                          <a:schemeClr val="hlink"/>
                        </a:buClr>
                        <a:defRPr>
                          <a:solidFill>
                            <a:schemeClr val="tx1"/>
                          </a:solidFill>
                          <a:latin typeface="微软雅黑" pitchFamily="34" charset="-122"/>
                          <a:ea typeface="微软雅黑" pitchFamily="34" charset="-122"/>
                          <a:cs typeface="宋体"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微软雅黑" pitchFamily="34" charset="-122"/>
                          <a:ea typeface="微软雅黑" pitchFamily="34" charset="-122"/>
                          <a:cs typeface="宋体" charset="-122"/>
                        </a:defRPr>
                      </a:lvl9pPr>
                    </a:lstStyle>
                    <a:p>
                      <a:pPr marL="0" marR="0" lvl="0" indent="0" algn="ctr"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Group 180"/>
          <p:cNvGraphicFramePr>
            <a:graphicFrameLocks/>
          </p:cNvGraphicFramePr>
          <p:nvPr>
            <p:extLst>
              <p:ext uri="{D42A27DB-BD31-4B8C-83A1-F6EECF244321}">
                <p14:modId xmlns:p14="http://schemas.microsoft.com/office/powerpoint/2010/main" val="3779124714"/>
              </p:ext>
            </p:extLst>
          </p:nvPr>
        </p:nvGraphicFramePr>
        <p:xfrm>
          <a:off x="762796" y="3884612"/>
          <a:ext cx="6553198" cy="2611754"/>
        </p:xfrm>
        <a:graphic>
          <a:graphicData uri="http://schemas.openxmlformats.org/drawingml/2006/table">
            <a:tbl>
              <a:tblPr/>
              <a:tblGrid>
                <a:gridCol w="845754"/>
                <a:gridCol w="857264"/>
                <a:gridCol w="968180"/>
                <a:gridCol w="970501"/>
                <a:gridCol w="886916"/>
                <a:gridCol w="937996"/>
                <a:gridCol w="1086587"/>
              </a:tblGrid>
              <a:tr h="304800">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endParaRPr kumimoji="0" lang="zh-CN"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安全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经济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时尚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够大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总计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规范后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7">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安全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0.33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0.26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经济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cs typeface="Arial" charset="0"/>
                        </a:rPr>
                        <a:t>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0.56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7">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时尚</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hlink"/>
                          </a:solidFill>
                          <a:effectLst/>
                          <a:latin typeface="楷体" panose="02010609060101010101" pitchFamily="49" charset="-122"/>
                          <a:ea typeface="楷体" panose="02010609060101010101" pitchFamily="49" charset="-122"/>
                          <a:cs typeface="Arial" charset="0"/>
                        </a:rPr>
                        <a:t>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0.12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够大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0.06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0037">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总计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楷体" panose="02010609060101010101" pitchFamily="49" charset="-122"/>
                          <a:ea typeface="楷体" panose="02010609060101010101" pitchFamily="49" charset="-122"/>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4.01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hlink"/>
                          </a:solidFill>
                          <a:effectLst/>
                          <a:latin typeface="楷体" panose="02010609060101010101" pitchFamily="49" charset="-122"/>
                          <a:ea typeface="楷体" panose="02010609060101010101" pitchFamily="49" charset="-122"/>
                          <a:cs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altLang="zh-CN" b="1" dirty="0" smtClean="0"/>
              <a:t>2.</a:t>
            </a:r>
            <a:r>
              <a:rPr lang="zh-CN" altLang="en-US" b="1" dirty="0" smtClean="0"/>
              <a:t>需求建议书</a:t>
            </a:r>
            <a:r>
              <a:rPr lang="zh-CN" altLang="en-US" dirty="0" smtClean="0"/>
              <a:t> </a:t>
            </a:r>
          </a:p>
        </p:txBody>
      </p:sp>
      <p:sp>
        <p:nvSpPr>
          <p:cNvPr id="8195" name="Rectangle 3"/>
          <p:cNvSpPr>
            <a:spLocks noGrp="1" noChangeArrowheads="1"/>
          </p:cNvSpPr>
          <p:nvPr>
            <p:ph type="body" idx="1"/>
          </p:nvPr>
        </p:nvSpPr>
        <p:spPr>
          <a:xfrm>
            <a:off x="1154315" y="1704186"/>
            <a:ext cx="7465721" cy="4745915"/>
          </a:xfrm>
        </p:spPr>
        <p:txBody>
          <a:bodyPr/>
          <a:lstStyle/>
          <a:p>
            <a:pPr eaLnBrk="1" hangingPunct="1">
              <a:buFont typeface="Wingdings" panose="05000000000000000000" pitchFamily="2" charset="2"/>
              <a:buChar char="n"/>
            </a:pPr>
            <a:r>
              <a:rPr lang="zh-CN" altLang="en-US" dirty="0"/>
              <a:t>但此刻这种需求还比较粗略，只是一个模糊的轮廓。于是，客户需要进一步地研究和分析自身资源状况和条件，仔细全面地考虑项目的经济效益、社会效益和项目目标、组织目前的状况和资源获取能力等因素，以确定自己最终的需求，即进入项目需求建议书的编制阶段。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buClr>
                <a:schemeClr val="tx1"/>
              </a:buClr>
              <a:buFont typeface="Wingdings" panose="05000000000000000000" pitchFamily="2" charset="2"/>
              <a:buChar char="n"/>
            </a:pPr>
            <a:r>
              <a:rPr lang="zh-CN" altLang="en-US" sz="2400" dirty="0" smtClean="0">
                <a:solidFill>
                  <a:srgbClr val="FF0000"/>
                </a:solidFill>
                <a:latin typeface="楷体" panose="02010609060101010101" pitchFamily="49" charset="-122"/>
                <a:ea typeface="楷体" panose="02010609060101010101" pitchFamily="49" charset="-122"/>
              </a:rPr>
              <a:t>需求建议书（</a:t>
            </a:r>
            <a:r>
              <a:rPr lang="en-US" altLang="zh-CN" sz="2400" dirty="0" smtClean="0">
                <a:solidFill>
                  <a:srgbClr val="FF0000"/>
                </a:solidFill>
                <a:latin typeface="楷体" panose="02010609060101010101" pitchFamily="49" charset="-122"/>
                <a:ea typeface="楷体" panose="02010609060101010101" pitchFamily="49" charset="-122"/>
              </a:rPr>
              <a:t>RFP</a:t>
            </a:r>
            <a:r>
              <a:rPr lang="zh-CN" altLang="en-US" sz="2400" dirty="0" smtClean="0">
                <a:solidFill>
                  <a:srgbClr val="FF0000"/>
                </a:solidFill>
                <a:latin typeface="楷体" panose="02010609060101010101" pitchFamily="49" charset="-122"/>
                <a:ea typeface="楷体" panose="02010609060101010101" pitchFamily="49" charset="-122"/>
              </a:rPr>
              <a:t>，</a:t>
            </a:r>
            <a:r>
              <a:rPr lang="en-US" altLang="zh-CN" sz="2400" dirty="0" smtClean="0">
                <a:solidFill>
                  <a:srgbClr val="FF0000"/>
                </a:solidFill>
                <a:latin typeface="楷体" panose="02010609060101010101" pitchFamily="49" charset="-122"/>
                <a:ea typeface="楷体" panose="02010609060101010101" pitchFamily="49" charset="-122"/>
              </a:rPr>
              <a:t>Requirement For Proposal</a:t>
            </a:r>
            <a:r>
              <a:rPr lang="zh-CN" altLang="en-US" sz="2400" dirty="0" smtClean="0">
                <a:solidFill>
                  <a:srgbClr val="FF0000"/>
                </a:solidFill>
                <a:latin typeface="楷体" panose="02010609060101010101" pitchFamily="49" charset="-122"/>
                <a:ea typeface="楷体" panose="02010609060101010101" pitchFamily="49" charset="-122"/>
              </a:rPr>
              <a:t>）</a:t>
            </a:r>
            <a:r>
              <a:rPr lang="zh-CN" altLang="en-US" sz="2400" dirty="0" smtClean="0">
                <a:solidFill>
                  <a:schemeClr val="tx1"/>
                </a:solidFill>
                <a:latin typeface="楷体" panose="02010609060101010101" pitchFamily="49" charset="-122"/>
                <a:ea typeface="楷体" panose="02010609060101010101" pitchFamily="49" charset="-122"/>
              </a:rPr>
              <a:t>是客户向承约商发出的用来说明如何满足其已识别需求所要进行的全部工作的书面文件。 </a:t>
            </a:r>
            <a:endParaRPr lang="en-US" altLang="zh-CN" sz="2400" dirty="0" smtClean="0">
              <a:solidFill>
                <a:schemeClr val="tx1"/>
              </a:solidFill>
              <a:latin typeface="楷体" panose="02010609060101010101" pitchFamily="49" charset="-122"/>
              <a:ea typeface="楷体" panose="02010609060101010101" pitchFamily="49" charset="-122"/>
            </a:endParaRPr>
          </a:p>
          <a:p>
            <a:pPr eaLnBrk="1" hangingPunct="1">
              <a:lnSpc>
                <a:spcPct val="105000"/>
              </a:lnSpc>
              <a:buClr>
                <a:schemeClr val="tx1"/>
              </a:buClr>
              <a:buFont typeface="Wingdings" panose="05000000000000000000" pitchFamily="2" charset="2"/>
              <a:buChar char="n"/>
            </a:pPr>
            <a:r>
              <a:rPr lang="zh-CN" altLang="en-US" sz="2400" dirty="0" smtClean="0">
                <a:solidFill>
                  <a:schemeClr val="tx1"/>
                </a:solidFill>
                <a:latin typeface="楷体" panose="02010609060101010101" pitchFamily="49" charset="-122"/>
                <a:ea typeface="楷体" panose="02010609060101010101" pitchFamily="49" charset="-122"/>
              </a:rPr>
              <a:t>项目需求建议书通常是正式的，但有时也可以是非正式的，如当项目是由公司内部人员完成时，项目需求建议书就可以是非正式的。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304880" y="1217612"/>
            <a:ext cx="8611314" cy="5383333"/>
          </a:xfrm>
        </p:spPr>
        <p:txBody>
          <a:bodyPr/>
          <a:lstStyle/>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一般来说，主要包括如下方面：</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①项目工作陈述</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项目工作陈述涉及的内容主要是项目的工作范围，客户应在此明确指出承约商所要完成的工作任务或任务范围。</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②项目目标的要求</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客户在需求建议书中必须明确规定项目可交付成果的规格、技术性能和特征，如大小、颜色、质量、数量、重量等。</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③客户供应条款</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该条款规定了在项目执行期间，客户应该向承约商提供的资源数量、类型等。</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④合同类型</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合同必须确定一个商定的价格，以此对承约商付款。</a:t>
            </a:r>
          </a:p>
          <a:p>
            <a:pPr marL="0" indent="0" eaLnBrk="1" hangingPunct="1">
              <a:lnSpc>
                <a:spcPct val="105000"/>
              </a:lnSpc>
              <a:spcBef>
                <a:spcPts val="0"/>
              </a:spcBef>
              <a:spcAft>
                <a:spcPts val="0"/>
              </a:spcAft>
              <a:buNone/>
            </a:pPr>
            <a:r>
              <a:rPr lang="zh-CN" altLang="en-US" sz="2200" dirty="0">
                <a:solidFill>
                  <a:schemeClr val="tx1"/>
                </a:solidFill>
                <a:latin typeface="楷体" panose="02010609060101010101" pitchFamily="49" charset="-122"/>
                <a:ea typeface="楷体" panose="02010609060101010101" pitchFamily="49" charset="-122"/>
              </a:rPr>
              <a:t>⑤客户的付款方式</a:t>
            </a:r>
          </a:p>
          <a:p>
            <a:pPr lvl="1" eaLnBrk="1" hangingPunct="1">
              <a:lnSpc>
                <a:spcPct val="105000"/>
              </a:lnSpc>
              <a:spcBef>
                <a:spcPts val="0"/>
              </a:spcBef>
              <a:spcAft>
                <a:spcPts val="0"/>
              </a:spcAft>
            </a:pPr>
            <a:r>
              <a:rPr lang="zh-CN" altLang="en-US" sz="2200" dirty="0">
                <a:solidFill>
                  <a:schemeClr val="tx1"/>
                </a:solidFill>
                <a:latin typeface="楷体" panose="02010609060101010101" pitchFamily="49" charset="-122"/>
                <a:ea typeface="楷体" panose="02010609060101010101" pitchFamily="49" charset="-122"/>
                <a:cs typeface="+mn-cs"/>
              </a:rPr>
              <a:t>此项是承约商最关心的内容，客户应说明何时向承约商支付多少金额。</a:t>
            </a:r>
          </a:p>
        </p:txBody>
      </p:sp>
      <p:sp>
        <p:nvSpPr>
          <p:cNvPr id="4" name="Rectangle 2"/>
          <p:cNvSpPr>
            <a:spLocks noGrp="1" noChangeArrowheads="1"/>
          </p:cNvSpPr>
          <p:nvPr>
            <p:ph type="title"/>
          </p:nvPr>
        </p:nvSpPr>
        <p:spPr/>
        <p:txBody>
          <a:bodyPr/>
          <a:lstStyle/>
          <a:p>
            <a:pPr eaLnBrk="1" hangingPunct="1">
              <a:defRPr/>
            </a:pPr>
            <a:r>
              <a:rPr lang="en-US" altLang="zh-CN" b="1" dirty="0" smtClean="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994" y="1293812"/>
            <a:ext cx="8231029" cy="5476499"/>
          </a:xfrm>
        </p:spPr>
        <p:txBody>
          <a:bodyPr/>
          <a:lstStyle/>
          <a:p>
            <a:pPr marL="0" indent="0" eaLnBrk="1" hangingPunct="1">
              <a:lnSpc>
                <a:spcPct val="105000"/>
              </a:lnSpc>
              <a:spcBef>
                <a:spcPts val="0"/>
              </a:spcBef>
              <a:spcAft>
                <a:spcPts val="0"/>
              </a:spcAft>
              <a:buNone/>
            </a:pPr>
            <a:r>
              <a:rPr lang="en-US" altLang="zh-CN" sz="2400" dirty="0">
                <a:solidFill>
                  <a:schemeClr val="tx1"/>
                </a:solidFill>
                <a:latin typeface="楷体" panose="02010609060101010101" pitchFamily="49" charset="-122"/>
                <a:ea typeface="楷体" panose="02010609060101010101" pitchFamily="49" charset="-122"/>
              </a:rPr>
              <a:t>⑥</a:t>
            </a:r>
            <a:r>
              <a:rPr lang="zh-CN" altLang="en-US" sz="2400" dirty="0">
                <a:solidFill>
                  <a:schemeClr val="tx1"/>
                </a:solidFill>
                <a:latin typeface="楷体" panose="02010609060101010101" pitchFamily="49" charset="-122"/>
                <a:ea typeface="楷体" panose="02010609060101010101" pitchFamily="49" charset="-122"/>
              </a:rPr>
              <a:t>项目的时间要求</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在需求建议书中客户要明确项目完成的时间，以及在某个特定时刻项目应该完成的程度。</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⑦对承约商项目申请书的要求</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需求建议书还要规定有关承约商项目申请书的内容、格式和提交的最后期限等，以便能够公平、合理地选择承约商。</a:t>
            </a:r>
          </a:p>
          <a:p>
            <a:pPr marL="0" indent="0" eaLnBrk="1" hangingPunct="1">
              <a:lnSpc>
                <a:spcPct val="105000"/>
              </a:lnSpc>
              <a:spcBef>
                <a:spcPts val="0"/>
              </a:spcBef>
              <a:spcAft>
                <a:spcPts val="0"/>
              </a:spcAft>
              <a:buNone/>
            </a:pPr>
            <a:r>
              <a:rPr lang="zh-CN" altLang="en-US" sz="2400" dirty="0">
                <a:solidFill>
                  <a:schemeClr val="tx1"/>
                </a:solidFill>
                <a:latin typeface="楷体" panose="02010609060101010101" pitchFamily="49" charset="-122"/>
                <a:ea typeface="楷体" panose="02010609060101010101" pitchFamily="49" charset="-122"/>
              </a:rPr>
              <a:t>⑧承约商项目申请书的评价标准</a:t>
            </a:r>
          </a:p>
          <a:p>
            <a:pPr lvl="1"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项目申请书的一般标准包括要考虑的因素以及权重，具体如下：</a:t>
            </a:r>
          </a:p>
          <a:p>
            <a:pPr lvl="2"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承约商提出的技术方法（</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a:t>
            </a:r>
          </a:p>
          <a:p>
            <a:pPr lvl="2"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承约商在类似项目中的经验（</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a:t>
            </a:r>
          </a:p>
          <a:p>
            <a:pPr lvl="2"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成本（</a:t>
            </a:r>
            <a:r>
              <a:rPr lang="en-US" altLang="zh-CN" sz="2400" dirty="0">
                <a:solidFill>
                  <a:schemeClr val="tx1"/>
                </a:solidFill>
                <a:latin typeface="楷体" panose="02010609060101010101" pitchFamily="49" charset="-122"/>
                <a:ea typeface="楷体" panose="02010609060101010101" pitchFamily="49" charset="-122"/>
                <a:cs typeface="+mn-cs"/>
              </a:rPr>
              <a:t>30</a:t>
            </a:r>
            <a:r>
              <a:rPr lang="zh-CN" altLang="en-US" sz="2400" dirty="0">
                <a:solidFill>
                  <a:schemeClr val="tx1"/>
                </a:solidFill>
                <a:latin typeface="楷体" panose="02010609060101010101" pitchFamily="49" charset="-122"/>
                <a:ea typeface="楷体" panose="02010609060101010101" pitchFamily="49" charset="-122"/>
                <a:cs typeface="+mn-cs"/>
              </a:rPr>
              <a:t>％）；</a:t>
            </a:r>
          </a:p>
          <a:p>
            <a:pPr lvl="2" eaLnBrk="1" hangingPunct="1">
              <a:lnSpc>
                <a:spcPct val="105000"/>
              </a:lnSpc>
              <a:spcBef>
                <a:spcPts val="0"/>
              </a:spcBef>
              <a:spcAft>
                <a:spcPts val="0"/>
              </a:spcAft>
            </a:pPr>
            <a:r>
              <a:rPr lang="zh-CN" altLang="en-US" sz="2400" dirty="0">
                <a:solidFill>
                  <a:schemeClr val="tx1"/>
                </a:solidFill>
                <a:latin typeface="楷体" panose="02010609060101010101" pitchFamily="49" charset="-122"/>
                <a:ea typeface="楷体" panose="02010609060101010101" pitchFamily="49" charset="-122"/>
                <a:cs typeface="+mn-cs"/>
              </a:rPr>
              <a:t>进度计划（</a:t>
            </a:r>
            <a:r>
              <a:rPr lang="en-US" altLang="zh-CN" sz="2400" dirty="0">
                <a:solidFill>
                  <a:schemeClr val="tx1"/>
                </a:solidFill>
                <a:latin typeface="楷体" panose="02010609060101010101" pitchFamily="49" charset="-122"/>
                <a:ea typeface="楷体" panose="02010609060101010101" pitchFamily="49" charset="-122"/>
                <a:cs typeface="+mn-cs"/>
              </a:rPr>
              <a:t>10</a:t>
            </a:r>
            <a:r>
              <a:rPr lang="zh-CN" altLang="en-US" sz="2400" dirty="0">
                <a:solidFill>
                  <a:schemeClr val="tx1"/>
                </a:solidFill>
                <a:latin typeface="楷体" panose="02010609060101010101" pitchFamily="49" charset="-122"/>
                <a:ea typeface="楷体" panose="02010609060101010101" pitchFamily="49" charset="-122"/>
                <a:cs typeface="+mn-cs"/>
              </a:rPr>
              <a:t>％）。</a:t>
            </a:r>
          </a:p>
        </p:txBody>
      </p:sp>
      <p:sp>
        <p:nvSpPr>
          <p:cNvPr id="4" name="Rectangle 2"/>
          <p:cNvSpPr>
            <a:spLocks noGrp="1" noChangeArrowheads="1"/>
          </p:cNvSpPr>
          <p:nvPr>
            <p:ph type="title"/>
          </p:nvPr>
        </p:nvSpPr>
        <p:spPr/>
        <p:txBody>
          <a:bodyPr/>
          <a:lstStyle/>
          <a:p>
            <a:pPr eaLnBrk="1" hangingPunct="1">
              <a:defRPr/>
            </a:pPr>
            <a:r>
              <a:rPr lang="en-US" altLang="zh-CN" b="1" dirty="0" smtClean="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81794" y="1370247"/>
            <a:ext cx="8458200" cy="4880503"/>
          </a:xfrm>
        </p:spPr>
        <p:txBody>
          <a:bodyPr/>
          <a:lstStyle/>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某大学向具有建设部建筑一级认证的企业承约商提出学生宿舍楼建设的需求</a:t>
            </a:r>
            <a:r>
              <a:rPr lang="en-US" altLang="zh-CN" sz="2300" dirty="0">
                <a:solidFill>
                  <a:schemeClr val="tx1"/>
                </a:solidFill>
                <a:latin typeface="楷体" panose="02010609060101010101" pitchFamily="49" charset="-122"/>
                <a:ea typeface="楷体" panose="02010609060101010101" pitchFamily="49" charset="-122"/>
              </a:rPr>
              <a:t>,</a:t>
            </a:r>
            <a:r>
              <a:rPr lang="zh-CN" altLang="en-US" sz="2300" dirty="0">
                <a:solidFill>
                  <a:schemeClr val="tx1"/>
                </a:solidFill>
                <a:latin typeface="楷体" panose="02010609060101010101" pitchFamily="49" charset="-122"/>
                <a:ea typeface="楷体" panose="02010609060101010101" pitchFamily="49" charset="-122"/>
              </a:rPr>
              <a:t>该项目目标是：建设</a:t>
            </a:r>
            <a:r>
              <a:rPr lang="en-US" altLang="zh-CN" sz="2300" dirty="0">
                <a:solidFill>
                  <a:schemeClr val="tx1"/>
                </a:solidFill>
                <a:latin typeface="楷体" panose="02010609060101010101" pitchFamily="49" charset="-122"/>
                <a:ea typeface="楷体" panose="02010609060101010101" pitchFamily="49" charset="-122"/>
              </a:rPr>
              <a:t>2432</a:t>
            </a:r>
            <a:r>
              <a:rPr lang="zh-CN" altLang="en-US" sz="2300" dirty="0">
                <a:solidFill>
                  <a:schemeClr val="tx1"/>
                </a:solidFill>
                <a:latin typeface="楷体" panose="02010609060101010101" pitchFamily="49" charset="-122"/>
                <a:ea typeface="楷体" panose="02010609060101010101" pitchFamily="49" charset="-122"/>
              </a:rPr>
              <a:t>平方米高</a:t>
            </a:r>
            <a:r>
              <a:rPr lang="en-US" altLang="zh-CN" sz="2300" dirty="0">
                <a:solidFill>
                  <a:schemeClr val="tx1"/>
                </a:solidFill>
                <a:latin typeface="楷体" panose="02010609060101010101" pitchFamily="49" charset="-122"/>
                <a:ea typeface="楷体" panose="02010609060101010101" pitchFamily="49" charset="-122"/>
              </a:rPr>
              <a:t>6</a:t>
            </a:r>
            <a:r>
              <a:rPr lang="zh-CN" altLang="en-US" sz="2300" dirty="0">
                <a:solidFill>
                  <a:schemeClr val="tx1"/>
                </a:solidFill>
                <a:latin typeface="楷体" panose="02010609060101010101" pitchFamily="49" charset="-122"/>
                <a:ea typeface="楷体" panose="02010609060101010101" pitchFamily="49" charset="-122"/>
              </a:rPr>
              <a:t>层的宿舍楼一幢。</a:t>
            </a:r>
          </a:p>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a:t>
            </a:r>
            <a:r>
              <a:rPr lang="en-US" altLang="zh-CN" sz="2300" dirty="0">
                <a:solidFill>
                  <a:schemeClr val="tx1"/>
                </a:solidFill>
                <a:latin typeface="楷体" panose="02010609060101010101" pitchFamily="49" charset="-122"/>
                <a:ea typeface="楷体" panose="02010609060101010101" pitchFamily="49" charset="-122"/>
              </a:rPr>
              <a:t>1</a:t>
            </a:r>
            <a:r>
              <a:rPr lang="zh-CN" altLang="en-US" sz="2300" dirty="0">
                <a:solidFill>
                  <a:schemeClr val="tx1"/>
                </a:solidFill>
                <a:latin typeface="楷体" panose="02010609060101010101" pitchFamily="49" charset="-122"/>
                <a:ea typeface="楷体" panose="02010609060101010101" pitchFamily="49" charset="-122"/>
              </a:rPr>
              <a:t>）工作表述</a:t>
            </a:r>
          </a:p>
          <a:p>
            <a:pPr lvl="1" eaLnBrk="1" hangingPunct="1">
              <a:lnSpc>
                <a:spcPct val="105000"/>
              </a:lnSpc>
              <a:spcBef>
                <a:spcPts val="0"/>
              </a:spcBef>
              <a:spcAft>
                <a:spcPts val="0"/>
              </a:spcAft>
            </a:pPr>
            <a:r>
              <a:rPr lang="zh-CN" altLang="en-US" sz="2300" dirty="0">
                <a:solidFill>
                  <a:schemeClr val="tx1"/>
                </a:solidFill>
                <a:latin typeface="楷体" panose="02010609060101010101" pitchFamily="49" charset="-122"/>
                <a:ea typeface="楷体" panose="02010609060101010101" pitchFamily="49" charset="-122"/>
                <a:cs typeface="+mn-cs"/>
              </a:rPr>
              <a:t>承约商将执行下面的任务：主体框架工程建设、建筑设备安装、装修工程。</a:t>
            </a:r>
          </a:p>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a:t>
            </a:r>
            <a:r>
              <a:rPr lang="en-US" altLang="zh-CN" sz="2300" dirty="0">
                <a:solidFill>
                  <a:schemeClr val="tx1"/>
                </a:solidFill>
                <a:latin typeface="楷体" panose="02010609060101010101" pitchFamily="49" charset="-122"/>
                <a:ea typeface="楷体" panose="02010609060101010101" pitchFamily="49" charset="-122"/>
              </a:rPr>
              <a:t>2</a:t>
            </a:r>
            <a:r>
              <a:rPr lang="zh-CN" altLang="en-US" sz="2300" dirty="0">
                <a:solidFill>
                  <a:schemeClr val="tx1"/>
                </a:solidFill>
                <a:latin typeface="楷体" panose="02010609060101010101" pitchFamily="49" charset="-122"/>
                <a:ea typeface="楷体" panose="02010609060101010101" pitchFamily="49" charset="-122"/>
              </a:rPr>
              <a:t>）对承约商的要求</a:t>
            </a:r>
          </a:p>
          <a:p>
            <a:pPr lvl="1" eaLnBrk="1" hangingPunct="1">
              <a:lnSpc>
                <a:spcPct val="105000"/>
              </a:lnSpc>
              <a:spcBef>
                <a:spcPts val="0"/>
              </a:spcBef>
              <a:spcAft>
                <a:spcPts val="0"/>
              </a:spcAft>
            </a:pPr>
            <a:r>
              <a:rPr lang="zh-CN" altLang="en-US" sz="2300" dirty="0">
                <a:solidFill>
                  <a:schemeClr val="tx1"/>
                </a:solidFill>
                <a:latin typeface="楷体" panose="02010609060101010101" pitchFamily="49" charset="-122"/>
                <a:ea typeface="楷体" panose="02010609060101010101" pitchFamily="49" charset="-122"/>
                <a:cs typeface="+mn-cs"/>
              </a:rPr>
              <a:t>承约商应根据国家标准建设，提供施工计划、施工方案和符合国家标准的宿舍楼。</a:t>
            </a:r>
          </a:p>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a:t>
            </a:r>
            <a:r>
              <a:rPr lang="en-US" altLang="zh-CN" sz="2300" dirty="0">
                <a:solidFill>
                  <a:schemeClr val="tx1"/>
                </a:solidFill>
                <a:latin typeface="楷体" panose="02010609060101010101" pitchFamily="49" charset="-122"/>
                <a:ea typeface="楷体" panose="02010609060101010101" pitchFamily="49" charset="-122"/>
              </a:rPr>
              <a:t>3</a:t>
            </a:r>
            <a:r>
              <a:rPr lang="zh-CN" altLang="en-US" sz="2300" dirty="0">
                <a:solidFill>
                  <a:schemeClr val="tx1"/>
                </a:solidFill>
                <a:latin typeface="楷体" panose="02010609060101010101" pitchFamily="49" charset="-122"/>
                <a:ea typeface="楷体" panose="02010609060101010101" pitchFamily="49" charset="-122"/>
              </a:rPr>
              <a:t>）该大学的供应条款</a:t>
            </a:r>
          </a:p>
          <a:p>
            <a:pPr lvl="1" eaLnBrk="1" hangingPunct="1">
              <a:lnSpc>
                <a:spcPct val="105000"/>
              </a:lnSpc>
              <a:spcBef>
                <a:spcPts val="0"/>
              </a:spcBef>
              <a:spcAft>
                <a:spcPts val="0"/>
              </a:spcAft>
            </a:pPr>
            <a:r>
              <a:rPr lang="zh-CN" altLang="en-US" sz="2300" dirty="0">
                <a:solidFill>
                  <a:schemeClr val="tx1"/>
                </a:solidFill>
                <a:latin typeface="楷体" panose="02010609060101010101" pitchFamily="49" charset="-122"/>
                <a:ea typeface="楷体" panose="02010609060101010101" pitchFamily="49" charset="-122"/>
                <a:cs typeface="+mn-cs"/>
              </a:rPr>
              <a:t>该大学要向承约商提供宿舍楼的施工图纸。</a:t>
            </a:r>
          </a:p>
          <a:p>
            <a:pPr marL="0" indent="0" eaLnBrk="1" hangingPunct="1">
              <a:lnSpc>
                <a:spcPct val="105000"/>
              </a:lnSpc>
              <a:spcBef>
                <a:spcPts val="0"/>
              </a:spcBef>
              <a:spcAft>
                <a:spcPts val="0"/>
              </a:spcAft>
              <a:buNone/>
            </a:pPr>
            <a:r>
              <a:rPr lang="zh-CN" altLang="en-US" sz="2300" dirty="0">
                <a:solidFill>
                  <a:schemeClr val="tx1"/>
                </a:solidFill>
                <a:latin typeface="楷体" panose="02010609060101010101" pitchFamily="49" charset="-122"/>
                <a:ea typeface="楷体" panose="02010609060101010101" pitchFamily="49" charset="-122"/>
              </a:rPr>
              <a:t>（</a:t>
            </a:r>
            <a:r>
              <a:rPr lang="en-US" altLang="zh-CN" sz="2300" dirty="0">
                <a:solidFill>
                  <a:schemeClr val="tx1"/>
                </a:solidFill>
                <a:latin typeface="楷体" panose="02010609060101010101" pitchFamily="49" charset="-122"/>
                <a:ea typeface="楷体" panose="02010609060101010101" pitchFamily="49" charset="-122"/>
              </a:rPr>
              <a:t>4</a:t>
            </a:r>
            <a:r>
              <a:rPr lang="zh-CN" altLang="en-US" sz="2300" dirty="0">
                <a:solidFill>
                  <a:schemeClr val="tx1"/>
                </a:solidFill>
                <a:latin typeface="楷体" panose="02010609060101010101" pitchFamily="49" charset="-122"/>
                <a:ea typeface="楷体" panose="02010609060101010101" pitchFamily="49" charset="-122"/>
              </a:rPr>
              <a:t>）合同类型</a:t>
            </a:r>
          </a:p>
          <a:p>
            <a:pPr lvl="1" eaLnBrk="1" hangingPunct="1">
              <a:lnSpc>
                <a:spcPct val="105000"/>
              </a:lnSpc>
              <a:spcBef>
                <a:spcPts val="0"/>
              </a:spcBef>
              <a:spcAft>
                <a:spcPts val="0"/>
              </a:spcAft>
            </a:pPr>
            <a:r>
              <a:rPr lang="zh-CN" altLang="en-US" sz="2300" dirty="0">
                <a:solidFill>
                  <a:schemeClr val="tx1"/>
                </a:solidFill>
                <a:latin typeface="楷体" panose="02010609060101010101" pitchFamily="49" charset="-122"/>
                <a:ea typeface="楷体" panose="02010609060101010101" pitchFamily="49" charset="-122"/>
                <a:cs typeface="+mn-cs"/>
              </a:rPr>
              <a:t>合同必须以一个商定的价格，向能够提供满足需求建议书要求的工作的承约商付款。</a:t>
            </a:r>
          </a:p>
        </p:txBody>
      </p:sp>
      <p:sp>
        <p:nvSpPr>
          <p:cNvPr id="4" name="Rectangle 2"/>
          <p:cNvSpPr>
            <a:spLocks noGrp="1" noChangeArrowheads="1"/>
          </p:cNvSpPr>
          <p:nvPr>
            <p:ph type="title"/>
          </p:nvPr>
        </p:nvSpPr>
        <p:spPr/>
        <p:txBody>
          <a:bodyPr/>
          <a:lstStyle/>
          <a:p>
            <a:pPr eaLnBrk="1" hangingPunct="1">
              <a:defRPr/>
            </a:pPr>
            <a:r>
              <a:rPr lang="en-US" altLang="zh-CN" dirty="0"/>
              <a:t>2.</a:t>
            </a:r>
            <a:r>
              <a:rPr lang="zh-CN" altLang="en-US" b="1" dirty="0" smtClean="0"/>
              <a:t>需求建议书</a:t>
            </a:r>
            <a:r>
              <a:rPr lang="zh-CN" altLang="en-US"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TotalTime>
  <Words>10115</Words>
  <Application>Microsoft Office PowerPoint</Application>
  <PresentationFormat>自定义</PresentationFormat>
  <Paragraphs>578</Paragraphs>
  <Slides>52</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55" baseType="lpstr">
      <vt:lpstr>1_课程模板</vt:lpstr>
      <vt:lpstr>Image</vt:lpstr>
      <vt:lpstr>Microsoft Equation 3.0</vt:lpstr>
      <vt:lpstr>PowerPoint 演示文稿</vt:lpstr>
      <vt:lpstr>第三章项目启动</vt:lpstr>
      <vt:lpstr>3.1 需求分析 </vt:lpstr>
      <vt:lpstr>1.需求识别 </vt:lpstr>
      <vt:lpstr>1.需求识别 </vt:lpstr>
      <vt:lpstr>2.需求建议书 </vt:lpstr>
      <vt:lpstr>2.需求建议书 </vt:lpstr>
      <vt:lpstr>2.需求建议书 </vt:lpstr>
      <vt:lpstr>2.需求建议书 </vt:lpstr>
      <vt:lpstr>2.需求建议书 </vt:lpstr>
      <vt:lpstr>2.需求建议书 </vt:lpstr>
      <vt:lpstr>2.需求建议书 </vt:lpstr>
      <vt:lpstr>3.2 项目的选择 </vt:lpstr>
      <vt:lpstr> 3.2 项目的选择-项目构思 </vt:lpstr>
      <vt:lpstr>头脑风暴法 （Brain Storming）</vt:lpstr>
      <vt:lpstr>德尔菲法 （Delphi）</vt:lpstr>
      <vt:lpstr> 3.2 项目的选择-选择 </vt:lpstr>
      <vt:lpstr> 3.2 项目的选择-选择 </vt:lpstr>
      <vt:lpstr>3.2项目的选择-项目的可行性研究 </vt:lpstr>
      <vt:lpstr>（1）项目可行性研究的过程</vt:lpstr>
      <vt:lpstr>（1）项目可行性研究的过程</vt:lpstr>
      <vt:lpstr>（1）项目可行性研究的过程</vt:lpstr>
      <vt:lpstr>（2）项目可行性研究报告</vt:lpstr>
      <vt:lpstr>（2）项目可行性研究报告</vt:lpstr>
      <vt:lpstr>（2）项目可行性研究报告</vt:lpstr>
      <vt:lpstr>（2）项目可行性研究报告</vt:lpstr>
      <vt:lpstr>3.3 项目的启动</vt:lpstr>
      <vt:lpstr>3.3.1项目启动的步骤</vt:lpstr>
      <vt:lpstr>3.3.1项目启动的步骤</vt:lpstr>
      <vt:lpstr>3.3.1项目启动的步骤</vt:lpstr>
      <vt:lpstr>3.3.2项目目标的确定 </vt:lpstr>
      <vt:lpstr>3.3.2项目目标的确定 </vt:lpstr>
      <vt:lpstr>3.3.2项目目标的确定 </vt:lpstr>
      <vt:lpstr>3.3.2项目目标的确定 </vt:lpstr>
      <vt:lpstr>选择项目的方法</vt:lpstr>
      <vt:lpstr>3.4 项目启动的工具和方法</vt:lpstr>
      <vt:lpstr>PowerPoint 演示文稿</vt:lpstr>
      <vt:lpstr>举例</vt:lpstr>
      <vt:lpstr>财务净现值法</vt:lpstr>
      <vt:lpstr>PowerPoint 演示文稿</vt:lpstr>
      <vt:lpstr>3.4 项目启动的工具和方法-净现值法 </vt:lpstr>
      <vt:lpstr>3.4 项目启动的工具和方法-内部收益率法 </vt:lpstr>
      <vt:lpstr>续前例</vt:lpstr>
      <vt:lpstr>3.4 项目启动的工具和方法-投资回收期法 </vt:lpstr>
      <vt:lpstr>3.4 项目启动的工具和方法-投资回收期法 </vt:lpstr>
      <vt:lpstr>续前例</vt:lpstr>
      <vt:lpstr>3.4 项目启动的工具和方法-效益分析法 </vt:lpstr>
      <vt:lpstr>PowerPoint 演示文稿</vt:lpstr>
      <vt:lpstr>3.4 项目启动的工具和方法-要素加权分析法 </vt:lpstr>
      <vt:lpstr>3.4 项目启动的工具和方法-要素加权分析法 </vt:lpstr>
      <vt:lpstr>3.4 项目启动的工具和方法-要素权重判断矩阵</vt:lpstr>
      <vt:lpstr>3.4 项目启动的工具和方法-要素权重判断矩阵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872</cp:revision>
  <dcterms:created xsi:type="dcterms:W3CDTF">2006-08-16T00:00:00Z</dcterms:created>
  <dcterms:modified xsi:type="dcterms:W3CDTF">2019-09-19T04:40:15Z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