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337" r:id="rId2"/>
    <p:sldId id="840" r:id="rId3"/>
    <p:sldId id="843" r:id="rId4"/>
    <p:sldId id="844" r:id="rId5"/>
    <p:sldId id="845" r:id="rId6"/>
    <p:sldId id="846" r:id="rId7"/>
    <p:sldId id="848" r:id="rId8"/>
    <p:sldId id="849" r:id="rId9"/>
    <p:sldId id="850" r:id="rId10"/>
    <p:sldId id="851" r:id="rId11"/>
    <p:sldId id="852" r:id="rId12"/>
    <p:sldId id="853" r:id="rId13"/>
    <p:sldId id="854" r:id="rId14"/>
    <p:sldId id="855" r:id="rId15"/>
    <p:sldId id="856" r:id="rId16"/>
    <p:sldId id="857" r:id="rId17"/>
    <p:sldId id="858" r:id="rId18"/>
    <p:sldId id="859" r:id="rId19"/>
    <p:sldId id="860" r:id="rId20"/>
    <p:sldId id="861" r:id="rId21"/>
    <p:sldId id="862" r:id="rId22"/>
    <p:sldId id="864" r:id="rId23"/>
    <p:sldId id="865" r:id="rId24"/>
    <p:sldId id="866" r:id="rId25"/>
    <p:sldId id="867" r:id="rId26"/>
    <p:sldId id="868" r:id="rId27"/>
    <p:sldId id="869" r:id="rId28"/>
    <p:sldId id="870" r:id="rId29"/>
    <p:sldId id="871" r:id="rId30"/>
    <p:sldId id="872" r:id="rId31"/>
    <p:sldId id="874" r:id="rId32"/>
    <p:sldId id="875" r:id="rId33"/>
    <p:sldId id="876" r:id="rId34"/>
  </p:sldIdLst>
  <p:sldSz cx="9145588" cy="6854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3221BC-B39F-4766-9BCC-92C131FCB191}">
          <p14:sldIdLst>
            <p14:sldId id="337"/>
            <p14:sldId id="840"/>
            <p14:sldId id="843"/>
            <p14:sldId id="844"/>
            <p14:sldId id="845"/>
            <p14:sldId id="846"/>
            <p14:sldId id="848"/>
            <p14:sldId id="849"/>
            <p14:sldId id="850"/>
            <p14:sldId id="851"/>
            <p14:sldId id="852"/>
            <p14:sldId id="853"/>
            <p14:sldId id="854"/>
            <p14:sldId id="855"/>
            <p14:sldId id="856"/>
            <p14:sldId id="857"/>
            <p14:sldId id="858"/>
            <p14:sldId id="859"/>
            <p14:sldId id="860"/>
            <p14:sldId id="861"/>
            <p14:sldId id="862"/>
            <p14:sldId id="864"/>
            <p14:sldId id="865"/>
            <p14:sldId id="866"/>
            <p14:sldId id="867"/>
            <p14:sldId id="868"/>
            <p14:sldId id="869"/>
            <p14:sldId id="870"/>
            <p14:sldId id="871"/>
            <p14:sldId id="872"/>
            <p14:sldId id="874"/>
            <p14:sldId id="875"/>
            <p14:sldId id="876"/>
          </p14:sldIdLst>
        </p14:section>
        <p14:section name="无标题节" id="{31717772-7C85-410D-8CE3-58DAD453EE9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33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2" autoAdjust="0"/>
    <p:restoredTop sz="91696" autoAdjust="0"/>
  </p:normalViewPr>
  <p:slideViewPr>
    <p:cSldViewPr>
      <p:cViewPr>
        <p:scale>
          <a:sx n="82" d="100"/>
          <a:sy n="82" d="100"/>
        </p:scale>
        <p:origin x="-2592" y="-5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7DA6D-A27F-4102-868E-B8BFE9D424B7}"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3060-4830-4B66-BB2C-F5C974253E38}" type="slidenum">
              <a:rPr lang="zh-CN" altLang="en-US" smtClean="0"/>
              <a:t>‹#›</a:t>
            </a:fld>
            <a:endParaRPr lang="zh-CN" altLang="en-US"/>
          </a:p>
        </p:txBody>
      </p:sp>
    </p:spTree>
    <p:extLst>
      <p:ext uri="{BB962C8B-B14F-4D97-AF65-F5344CB8AC3E}">
        <p14:creationId xmlns:p14="http://schemas.microsoft.com/office/powerpoint/2010/main" val="245116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4423">
              <a:defRPr sz="1100">
                <a:solidFill>
                  <a:schemeClr val="tx1"/>
                </a:solidFill>
                <a:latin typeface="Arial" charset="0"/>
                <a:ea typeface="宋体" charset="-122"/>
              </a:defRPr>
            </a:lvl1pPr>
            <a:lvl2pPr marL="685817" indent="-263776" defTabSz="914423">
              <a:defRPr sz="1100">
                <a:solidFill>
                  <a:schemeClr val="tx1"/>
                </a:solidFill>
                <a:latin typeface="Arial" charset="0"/>
                <a:ea typeface="宋体" charset="-122"/>
              </a:defRPr>
            </a:lvl2pPr>
            <a:lvl3pPr marL="1055103" indent="-211021" defTabSz="914423">
              <a:defRPr sz="1100">
                <a:solidFill>
                  <a:schemeClr val="tx1"/>
                </a:solidFill>
                <a:latin typeface="Arial" charset="0"/>
                <a:ea typeface="宋体" charset="-122"/>
              </a:defRPr>
            </a:lvl3pPr>
            <a:lvl4pPr marL="1477145" indent="-211021" defTabSz="914423">
              <a:defRPr sz="1100">
                <a:solidFill>
                  <a:schemeClr val="tx1"/>
                </a:solidFill>
                <a:latin typeface="Arial" charset="0"/>
                <a:ea typeface="宋体" charset="-122"/>
              </a:defRPr>
            </a:lvl4pPr>
            <a:lvl5pPr marL="1899186" indent="-211021" defTabSz="914423">
              <a:defRPr sz="1100">
                <a:solidFill>
                  <a:schemeClr val="tx1"/>
                </a:solidFill>
                <a:latin typeface="Arial" charset="0"/>
                <a:ea typeface="宋体"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charset="-122"/>
              </a:defRPr>
            </a:lvl9pPr>
          </a:lstStyle>
          <a:p>
            <a:fld id="{B311FC87-3285-473E-9EE6-0425A3107565}" type="slidenum">
              <a:rPr lang="en-US" altLang="zh-CN" sz="1200"/>
              <a:pPr/>
              <a:t>1</a:t>
            </a:fld>
            <a:endParaRPr lang="en-US" altLang="zh-CN" sz="1200"/>
          </a:p>
        </p:txBody>
      </p:sp>
      <p:sp>
        <p:nvSpPr>
          <p:cNvPr id="129027" name="Rectangle 2"/>
          <p:cNvSpPr>
            <a:spLocks noGrp="1" noRot="1" noChangeAspect="1" noChangeArrowheads="1" noTextEdit="1"/>
          </p:cNvSpPr>
          <p:nvPr>
            <p:ph type="sldImg"/>
          </p:nvPr>
        </p:nvSpPr>
        <p:spPr>
          <a:xfrm>
            <a:off x="1141413" y="685800"/>
            <a:ext cx="4575175" cy="3429000"/>
          </a:xfrm>
          <a:ln/>
        </p:spPr>
      </p:sp>
      <p:sp>
        <p:nvSpPr>
          <p:cNvPr id="129028" name="Rectangle 3"/>
          <p:cNvSpPr>
            <a:spLocks noGrp="1" noChangeArrowheads="1"/>
          </p:cNvSpPr>
          <p:nvPr>
            <p:ph type="body" idx="1"/>
          </p:nvPr>
        </p:nvSpPr>
        <p:spPr>
          <a:noFill/>
        </p:spPr>
        <p:txBody>
          <a:bodyPr/>
          <a:lstStyle/>
          <a:p>
            <a:pPr eaLnBrk="1" hangingPunct="1"/>
            <a:endParaRPr lang="zh-CN" altLang="zh-CN" dirty="0"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凡事预则立不预则废</a:t>
            </a:r>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3</a:t>
            </a:fld>
            <a:endParaRPr lang="zh-CN" altLang="en-US"/>
          </a:p>
        </p:txBody>
      </p:sp>
    </p:spTree>
    <p:extLst>
      <p:ext uri="{BB962C8B-B14F-4D97-AF65-F5344CB8AC3E}">
        <p14:creationId xmlns:p14="http://schemas.microsoft.com/office/powerpoint/2010/main" val="130860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
            </a:r>
            <a:r>
              <a:rPr lang="zh-CN" altLang="en-US" dirty="0" smtClean="0"/>
              <a:t>主要责任或者主持召集 </a:t>
            </a:r>
            <a:r>
              <a:rPr lang="en-US" altLang="zh-CN" dirty="0" smtClean="0"/>
              <a:t>S</a:t>
            </a:r>
            <a:r>
              <a:rPr lang="zh-CN" altLang="en-US" baseline="0" dirty="0" smtClean="0"/>
              <a:t> 提供支持或者参与</a:t>
            </a:r>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31</a:t>
            </a:fld>
            <a:endParaRPr lang="zh-CN" altLang="en-US"/>
          </a:p>
        </p:txBody>
      </p:sp>
    </p:spTree>
    <p:extLst>
      <p:ext uri="{BB962C8B-B14F-4D97-AF65-F5344CB8AC3E}">
        <p14:creationId xmlns:p14="http://schemas.microsoft.com/office/powerpoint/2010/main" val="619142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8"/>
          <p:cNvSpPr>
            <a:spLocks noChangeArrowheads="1"/>
          </p:cNvSpPr>
          <p:nvPr userDrawn="1"/>
        </p:nvSpPr>
        <p:spPr bwMode="gray">
          <a:xfrm>
            <a:off x="684332" y="333222"/>
            <a:ext cx="5906526" cy="5758371"/>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itchFamily="34" charset="0"/>
              <a:ea typeface="宋体" pitchFamily="2" charset="-122"/>
            </a:endParaRPr>
          </a:p>
        </p:txBody>
      </p:sp>
      <p:sp>
        <p:nvSpPr>
          <p:cNvPr id="5" name="Rectangle 9"/>
          <p:cNvSpPr>
            <a:spLocks noChangeArrowheads="1"/>
          </p:cNvSpPr>
          <p:nvPr userDrawn="1"/>
        </p:nvSpPr>
        <p:spPr bwMode="ltGray">
          <a:xfrm>
            <a:off x="0" y="2478529"/>
            <a:ext cx="9145588" cy="1293214"/>
          </a:xfrm>
          <a:prstGeom prst="rect">
            <a:avLst/>
          </a:prstGeom>
          <a:solidFill>
            <a:srgbClr val="A4D0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6" name="Oval 10"/>
          <p:cNvSpPr>
            <a:spLocks noChangeArrowheads="1"/>
          </p:cNvSpPr>
          <p:nvPr userDrawn="1"/>
        </p:nvSpPr>
        <p:spPr bwMode="gray">
          <a:xfrm>
            <a:off x="971719" y="1628021"/>
            <a:ext cx="3529626" cy="3670188"/>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7" name="Oval 11"/>
          <p:cNvSpPr>
            <a:spLocks noChangeArrowheads="1"/>
          </p:cNvSpPr>
          <p:nvPr userDrawn="1"/>
        </p:nvSpPr>
        <p:spPr bwMode="gray">
          <a:xfrm>
            <a:off x="1259108" y="260231"/>
            <a:ext cx="935199" cy="936191"/>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Oval 12"/>
          <p:cNvSpPr>
            <a:spLocks noChangeArrowheads="1"/>
          </p:cNvSpPr>
          <p:nvPr userDrawn="1"/>
        </p:nvSpPr>
        <p:spPr bwMode="gray">
          <a:xfrm>
            <a:off x="4212369" y="2635617"/>
            <a:ext cx="1224175" cy="1223395"/>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Text Box 15"/>
          <p:cNvSpPr txBox="1">
            <a:spLocks noChangeArrowheads="1"/>
          </p:cNvSpPr>
          <p:nvPr userDrawn="1"/>
        </p:nvSpPr>
        <p:spPr bwMode="auto">
          <a:xfrm>
            <a:off x="1979957" y="6305805"/>
            <a:ext cx="4925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2400" smtClean="0">
                <a:solidFill>
                  <a:schemeClr val="accent1"/>
                </a:solidFill>
                <a:ea typeface="隶书" pitchFamily="49" charset="-122"/>
              </a:rPr>
              <a:t>信息学院软件工程教研室</a:t>
            </a:r>
          </a:p>
        </p:txBody>
      </p:sp>
      <p:sp>
        <p:nvSpPr>
          <p:cNvPr id="10" name="Rectangle 18"/>
          <p:cNvSpPr>
            <a:spLocks noChangeArrowheads="1"/>
          </p:cNvSpPr>
          <p:nvPr userDrawn="1"/>
        </p:nvSpPr>
        <p:spPr bwMode="ltGray">
          <a:xfrm>
            <a:off x="0" y="2635617"/>
            <a:ext cx="9145588" cy="1305907"/>
          </a:xfrm>
          <a:prstGeom prst="rect">
            <a:avLst/>
          </a:prstGeom>
          <a:solidFill>
            <a:srgbClr val="A4D0EE">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Rectangle 19"/>
          <p:cNvSpPr>
            <a:spLocks noChangeArrowheads="1"/>
          </p:cNvSpPr>
          <p:nvPr userDrawn="1"/>
        </p:nvSpPr>
        <p:spPr bwMode="ltGray">
          <a:xfrm>
            <a:off x="0" y="2829204"/>
            <a:ext cx="9145588" cy="1401113"/>
          </a:xfrm>
          <a:prstGeom prst="rect">
            <a:avLst/>
          </a:prstGeom>
          <a:solidFill>
            <a:srgbClr val="A4D0EE">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2" name="Rectangle 20"/>
          <p:cNvSpPr>
            <a:spLocks noChangeArrowheads="1"/>
          </p:cNvSpPr>
          <p:nvPr userDrawn="1"/>
        </p:nvSpPr>
        <p:spPr bwMode="ltGray">
          <a:xfrm>
            <a:off x="0" y="2922821"/>
            <a:ext cx="9145588" cy="826705"/>
          </a:xfrm>
          <a:prstGeom prst="rect">
            <a:avLst/>
          </a:prstGeom>
          <a:solidFill>
            <a:srgbClr val="FFFFFF">
              <a:alpha val="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13" name="Picture 21" descr="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4039" y="287205"/>
            <a:ext cx="882803" cy="88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2" descr="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116" y="1715295"/>
            <a:ext cx="3429596" cy="352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23"/>
          <p:cNvSpPr>
            <a:spLocks noChangeArrowheads="1"/>
          </p:cNvSpPr>
          <p:nvPr userDrawn="1"/>
        </p:nvSpPr>
        <p:spPr bwMode="gray">
          <a:xfrm>
            <a:off x="323908" y="1267826"/>
            <a:ext cx="1438525" cy="1510600"/>
          </a:xfrm>
          <a:prstGeom prst="ellipse">
            <a:avLst/>
          </a:prstGeom>
          <a:solidFill>
            <a:srgbClr val="FFFFFF"/>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16" name="Picture 24" descr="0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4076" y="1323362"/>
            <a:ext cx="1362312" cy="141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25"/>
          <p:cNvSpPr>
            <a:spLocks noChangeArrowheads="1"/>
          </p:cNvSpPr>
          <p:nvPr userDrawn="1"/>
        </p:nvSpPr>
        <p:spPr bwMode="gray">
          <a:xfrm>
            <a:off x="3213660" y="3841559"/>
            <a:ext cx="1325793" cy="1324948"/>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p>
        </p:txBody>
      </p:sp>
      <p:pic>
        <p:nvPicPr>
          <p:cNvPr id="18" name="Picture 26" descr="未标题-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42238" y="3866948"/>
            <a:ext cx="1276572" cy="127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420" y="188826"/>
            <a:ext cx="863750" cy="76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9" name="Rectangle 13"/>
          <p:cNvSpPr>
            <a:spLocks noGrp="1" noChangeArrowheads="1"/>
          </p:cNvSpPr>
          <p:nvPr>
            <p:ph type="ctrTitle"/>
          </p:nvPr>
        </p:nvSpPr>
        <p:spPr>
          <a:xfrm>
            <a:off x="684332" y="2059621"/>
            <a:ext cx="7945230" cy="476030"/>
          </a:xfrm>
        </p:spPr>
        <p:txBody>
          <a:bodyPr anchor="b">
            <a:spAutoFit/>
          </a:bodyPr>
          <a:lstStyle>
            <a:lvl1pPr>
              <a:defRPr>
                <a:solidFill>
                  <a:srgbClr val="FFFFFF"/>
                </a:solidFill>
              </a:defRPr>
            </a:lvl1pPr>
          </a:lstStyle>
          <a:p>
            <a:pPr lvl="0"/>
            <a:r>
              <a:rPr lang="en-US" altLang="zh-CN" noProof="0" smtClean="0"/>
              <a:t>Click to edit Master title style</a:t>
            </a:r>
          </a:p>
        </p:txBody>
      </p:sp>
      <p:sp>
        <p:nvSpPr>
          <p:cNvPr id="70670" name="Rectangle 14"/>
          <p:cNvSpPr>
            <a:spLocks noGrp="1" noChangeArrowheads="1"/>
          </p:cNvSpPr>
          <p:nvPr>
            <p:ph type="subTitle" idx="1"/>
          </p:nvPr>
        </p:nvSpPr>
        <p:spPr>
          <a:xfrm>
            <a:off x="666866" y="2546759"/>
            <a:ext cx="7945230" cy="284030"/>
          </a:xfrm>
        </p:spPr>
        <p:txBody>
          <a:bodyPr/>
          <a:lstStyle>
            <a:lvl1pPr marL="0" indent="0">
              <a:buFontTx/>
              <a:buNone/>
              <a:defRPr sz="1400">
                <a:solidFill>
                  <a:srgbClr val="FFFFFF"/>
                </a:solidFill>
              </a:defRPr>
            </a:lvl1pPr>
          </a:lstStyle>
          <a:p>
            <a:pPr lvl="0"/>
            <a:r>
              <a:rPr lang="en-US" altLang="zh-CN" noProof="0" smtClean="0"/>
              <a:t>Click to edit Master subtitle style</a:t>
            </a:r>
          </a:p>
        </p:txBody>
      </p:sp>
    </p:spTree>
    <p:extLst>
      <p:ext uri="{BB962C8B-B14F-4D97-AF65-F5344CB8AC3E}">
        <p14:creationId xmlns:p14="http://schemas.microsoft.com/office/powerpoint/2010/main" val="15883217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74285" y="1704186"/>
            <a:ext cx="4145750" cy="13725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1178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191" y="476030"/>
            <a:ext cx="2286397" cy="2600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56809" y="476030"/>
            <a:ext cx="2649956" cy="2600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082457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154315" y="1704186"/>
            <a:ext cx="7465721" cy="341632"/>
          </a:xfrm>
        </p:spPr>
        <p:txBody>
          <a:bodyPr/>
          <a:lstStyle/>
          <a:p>
            <a:pPr lvl="0"/>
            <a:endParaRPr lang="zh-CN" altLang="en-US" noProof="0" smtClean="0"/>
          </a:p>
        </p:txBody>
      </p:sp>
    </p:spTree>
    <p:extLst>
      <p:ext uri="{BB962C8B-B14F-4D97-AF65-F5344CB8AC3E}">
        <p14:creationId xmlns:p14="http://schemas.microsoft.com/office/powerpoint/2010/main" val="3877307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54315" y="1704186"/>
            <a:ext cx="7465721" cy="341632"/>
          </a:xfrm>
        </p:spPr>
        <p:txBody>
          <a:bodyPr/>
          <a:lstStyle/>
          <a:p>
            <a:pPr lvl="0"/>
            <a:endParaRPr lang="zh-CN" altLang="en-US" noProof="0" smtClean="0"/>
          </a:p>
        </p:txBody>
      </p:sp>
    </p:spTree>
    <p:extLst>
      <p:ext uri="{BB962C8B-B14F-4D97-AF65-F5344CB8AC3E}">
        <p14:creationId xmlns:p14="http://schemas.microsoft.com/office/powerpoint/2010/main" val="132703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2638" name="Image" r:id="rId3" imgW="2539683" imgH="253789" progId="Photoshop.Image.8">
                  <p:embed/>
                </p:oleObj>
              </mc:Choice>
              <mc:Fallback>
                <p:oleObj name="Image" r:id="rId3" imgW="2539683" imgH="253789"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fld id="{F1453535-2D41-4FFF-A67C-DAD5CFDB66C6}" type="slidenum">
              <a:rPr lang="en-US" altLang="zh-CN" sz="1000" b="1" smtClean="0">
                <a:solidFill>
                  <a:schemeClr val="accent1"/>
                </a:solidFill>
              </a:rPr>
              <a:pPr eaLnBrk="1" hangingPunct="1">
                <a:defRPr/>
              </a:p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44653" y="330047"/>
            <a:ext cx="7773750" cy="1142471"/>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919"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007"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7" name="日期占位符 4"/>
          <p:cNvSpPr>
            <a:spLocks noGrp="1"/>
          </p:cNvSpPr>
          <p:nvPr>
            <p:ph type="dt" sz="half" idx="10"/>
          </p:nvPr>
        </p:nvSpPr>
        <p:spPr>
          <a:xfrm>
            <a:off x="685919" y="6245507"/>
            <a:ext cx="1905331" cy="456988"/>
          </a:xfrm>
          <a:prstGeom prst="rect">
            <a:avLst/>
          </a:prstGeom>
        </p:spPr>
        <p:txBody>
          <a:bodyPr/>
          <a:lstStyle>
            <a:lvl1pPr>
              <a:defRPr>
                <a:ea typeface="宋体" charset="-122"/>
              </a:defRPr>
            </a:lvl1pPr>
          </a:lstStyle>
          <a:p>
            <a:pPr>
              <a:defRPr/>
            </a:pPr>
            <a:endParaRPr lang="en-US" altLang="zh-CN"/>
          </a:p>
        </p:txBody>
      </p:sp>
      <p:sp>
        <p:nvSpPr>
          <p:cNvPr id="28" name="页脚占位符 5"/>
          <p:cNvSpPr>
            <a:spLocks noGrp="1"/>
          </p:cNvSpPr>
          <p:nvPr>
            <p:ph type="ftr" sz="quarter" idx="11"/>
          </p:nvPr>
        </p:nvSpPr>
        <p:spPr>
          <a:xfrm>
            <a:off x="3124744" y="6245507"/>
            <a:ext cx="2896103" cy="456988"/>
          </a:xfrm>
          <a:prstGeom prst="rect">
            <a:avLst/>
          </a:prstGeom>
        </p:spPr>
        <p:txBody>
          <a:bodyPr/>
          <a:lstStyle>
            <a:lvl1pPr>
              <a:defRPr>
                <a:ea typeface="宋体" charset="-122"/>
              </a:defRPr>
            </a:lvl1pPr>
          </a:lstStyle>
          <a:p>
            <a:pPr>
              <a:defRPr/>
            </a:pPr>
            <a:endParaRPr lang="en-US" altLang="zh-CN"/>
          </a:p>
        </p:txBody>
      </p:sp>
      <p:sp>
        <p:nvSpPr>
          <p:cNvPr id="29" name="灯片编号占位符 6"/>
          <p:cNvSpPr>
            <a:spLocks noGrp="1"/>
          </p:cNvSpPr>
          <p:nvPr>
            <p:ph type="sldNum" sz="quarter" idx="12"/>
          </p:nvPr>
        </p:nvSpPr>
        <p:spPr>
          <a:xfrm>
            <a:off x="6554339" y="6245507"/>
            <a:ext cx="1905331" cy="456988"/>
          </a:xfrm>
          <a:prstGeom prst="rect">
            <a:avLst/>
          </a:prstGeom>
        </p:spPr>
        <p:txBody>
          <a:bodyPr/>
          <a:lstStyle>
            <a:lvl1pPr>
              <a:defRPr>
                <a:ea typeface="宋体" charset="-122"/>
              </a:defRPr>
            </a:lvl1pPr>
          </a:lstStyle>
          <a:p>
            <a:pPr>
              <a:defRPr/>
            </a:pPr>
            <a:fld id="{C9CD7087-0C34-4991-A57E-E308DA8A733A}" type="slidenum">
              <a:rPr lang="en-US" altLang="zh-CN"/>
              <a:pPr>
                <a:defRPr/>
              </a:pPr>
              <a:t>‹#›</a:t>
            </a:fld>
            <a:endParaRPr lang="en-US" altLang="zh-CN"/>
          </a:p>
        </p:txBody>
      </p:sp>
    </p:spTree>
    <p:extLst>
      <p:ext uri="{BB962C8B-B14F-4D97-AF65-F5344CB8AC3E}">
        <p14:creationId xmlns:p14="http://schemas.microsoft.com/office/powerpoint/2010/main" val="1173842045"/>
      </p:ext>
    </p:extLst>
  </p:cSld>
  <p:clrMapOvr>
    <a:masterClrMapping/>
  </p:clrMapOvr>
  <p:transition>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6"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mtClean="0">
              <a:solidFill>
                <a:schemeClr val="accent1"/>
              </a:solidFill>
            </a:endParaRPr>
          </a:p>
        </p:txBody>
      </p:sp>
      <p:graphicFrame>
        <p:nvGraphicFramePr>
          <p:cNvPr id="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3662" name="Image" r:id="rId3" imgW="2539683" imgH="253789" progId="Photoshop.Image.8">
                  <p:embed/>
                </p:oleObj>
              </mc:Choice>
              <mc:Fallback>
                <p:oleObj name="Image" r:id="rId3" imgW="2539683" imgH="253789"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9"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Line 18"/>
          <p:cNvSpPr>
            <a:spLocks noChangeShapeType="1"/>
          </p:cNvSpPr>
          <p:nvPr/>
        </p:nvSpPr>
        <p:spPr bwMode="auto">
          <a:xfrm>
            <a:off x="8540646" y="6594595"/>
            <a:ext cx="0" cy="171371"/>
          </a:xfrm>
          <a:prstGeom prst="line">
            <a:avLst/>
          </a:prstGeom>
          <a:noFill/>
          <a:ln w="9525">
            <a:solidFill>
              <a:srgbClr val="4A565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3" name="Line 21"/>
          <p:cNvSpPr>
            <a:spLocks noChangeShapeType="1"/>
          </p:cNvSpPr>
          <p:nvPr/>
        </p:nvSpPr>
        <p:spPr bwMode="auto">
          <a:xfrm>
            <a:off x="0" y="6521604"/>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5"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6"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7"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8"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9"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0" name="Line 29"/>
          <p:cNvSpPr>
            <a:spLocks noChangeShapeType="1"/>
          </p:cNvSpPr>
          <p:nvPr/>
        </p:nvSpPr>
        <p:spPr bwMode="auto">
          <a:xfrm>
            <a:off x="0" y="6440680"/>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23"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5"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6"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fld id="{DC72A811-4C54-4899-BFE6-DBD2B6E4CDEA}" type="slidenum">
              <a:rPr lang="en-US" altLang="zh-CN" sz="1000" b="1" smtClean="0">
                <a:solidFill>
                  <a:schemeClr val="accent1"/>
                </a:solidFill>
              </a:rPr>
              <a:pPr eaLnBrk="1" hangingPunct="1">
                <a:defRPr/>
              </a:pPr>
              <a:t>‹#›</a:t>
            </a:fld>
            <a:endParaRPr lang="en-US" altLang="zh-CN" sz="1000" b="1" smtClean="0">
              <a:solidFill>
                <a:schemeClr val="accent1"/>
              </a:solidFill>
            </a:endParaRPr>
          </a:p>
        </p:txBody>
      </p:sp>
      <p:pic>
        <p:nvPicPr>
          <p:cNvPr id="2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574775" y="304659"/>
            <a:ext cx="8002390" cy="12154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836" y="1751789"/>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4244" y="1751788"/>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4244" y="3960565"/>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8" name="日期占位符 5"/>
          <p:cNvSpPr>
            <a:spLocks noGrp="1"/>
          </p:cNvSpPr>
          <p:nvPr>
            <p:ph type="dt" sz="half" idx="10"/>
          </p:nvPr>
        </p:nvSpPr>
        <p:spPr>
          <a:xfrm>
            <a:off x="609706" y="6242333"/>
            <a:ext cx="1981544" cy="476030"/>
          </a:xfrm>
          <a:prstGeom prst="rect">
            <a:avLst/>
          </a:prstGeom>
        </p:spPr>
        <p:txBody>
          <a:bodyPr/>
          <a:lstStyle>
            <a:lvl1pPr>
              <a:defRPr>
                <a:ea typeface="宋体" charset="-122"/>
              </a:defRPr>
            </a:lvl1pPr>
          </a:lstStyle>
          <a:p>
            <a:pPr>
              <a:defRPr/>
            </a:pPr>
            <a:endParaRPr lang="en-US" altLang="zh-CN"/>
          </a:p>
        </p:txBody>
      </p:sp>
      <p:sp>
        <p:nvSpPr>
          <p:cNvPr id="29" name="页脚占位符 6"/>
          <p:cNvSpPr>
            <a:spLocks noGrp="1"/>
          </p:cNvSpPr>
          <p:nvPr>
            <p:ph type="ftr" sz="quarter" idx="11"/>
          </p:nvPr>
        </p:nvSpPr>
        <p:spPr>
          <a:xfrm>
            <a:off x="3124744" y="6242333"/>
            <a:ext cx="2896103" cy="476030"/>
          </a:xfrm>
          <a:prstGeom prst="rect">
            <a:avLst/>
          </a:prstGeom>
        </p:spPr>
        <p:txBody>
          <a:bodyPr/>
          <a:lstStyle>
            <a:lvl1pPr>
              <a:defRPr>
                <a:ea typeface="宋体" charset="-122"/>
              </a:defRPr>
            </a:lvl1pPr>
          </a:lstStyle>
          <a:p>
            <a:pPr>
              <a:defRPr/>
            </a:pPr>
            <a:endParaRPr lang="en-US" altLang="zh-CN"/>
          </a:p>
        </p:txBody>
      </p:sp>
      <p:sp>
        <p:nvSpPr>
          <p:cNvPr id="30" name="灯片编号占位符 7"/>
          <p:cNvSpPr>
            <a:spLocks noGrp="1"/>
          </p:cNvSpPr>
          <p:nvPr>
            <p:ph type="sldNum" sz="quarter" idx="12"/>
          </p:nvPr>
        </p:nvSpPr>
        <p:spPr>
          <a:xfrm>
            <a:off x="6554338" y="6242333"/>
            <a:ext cx="1981544" cy="476030"/>
          </a:xfrm>
          <a:prstGeom prst="rect">
            <a:avLst/>
          </a:prstGeom>
        </p:spPr>
        <p:txBody>
          <a:bodyPr/>
          <a:lstStyle>
            <a:lvl1pPr>
              <a:defRPr>
                <a:ea typeface="宋体" charset="-122"/>
              </a:defRPr>
            </a:lvl1pPr>
          </a:lstStyle>
          <a:p>
            <a:pPr>
              <a:defRPr/>
            </a:pPr>
            <a:fld id="{BF82082E-18D0-4B45-AF7A-9688E1AD8789}" type="slidenum">
              <a:rPr lang="en-US" altLang="zh-CN"/>
              <a:pPr>
                <a:defRPr/>
              </a:pPr>
              <a:t>‹#›</a:t>
            </a:fld>
            <a:endParaRPr lang="en-US" altLang="zh-CN"/>
          </a:p>
        </p:txBody>
      </p:sp>
    </p:spTree>
    <p:extLst>
      <p:ext uri="{BB962C8B-B14F-4D97-AF65-F5344CB8AC3E}">
        <p14:creationId xmlns:p14="http://schemas.microsoft.com/office/powerpoint/2010/main" val="39555345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4685" name="Image" r:id="rId3" imgW="2539683" imgH="253789" progId="Photoshop.Image.8">
                  <p:embed/>
                </p:oleObj>
              </mc:Choice>
              <mc:Fallback>
                <p:oleObj name="Image" r:id="rId3" imgW="2539683" imgH="253789"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fld id="{CADEBE86-B0C3-4B9E-A440-6867E41B07F6}" type="slidenum">
              <a:rPr lang="en-US" altLang="zh-CN" sz="1000" b="1" smtClean="0">
                <a:solidFill>
                  <a:schemeClr val="accent1"/>
                </a:solidFill>
              </a:rPr>
              <a:pPr eaLnBrk="1" hangingPunct="1">
                <a:defRPr/>
              </a:p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98503" y="228494"/>
            <a:ext cx="8542233" cy="1142471"/>
          </a:xfrm>
        </p:spPr>
        <p:txBody>
          <a:bodyPr/>
          <a:lstStyle/>
          <a:p>
            <a:r>
              <a:rPr lang="zh-CN" altLang="en-US"/>
              <a:t>单击此处编辑母版标题样式</a:t>
            </a:r>
          </a:p>
        </p:txBody>
      </p:sp>
      <p:sp>
        <p:nvSpPr>
          <p:cNvPr id="3" name="文本占位符 2"/>
          <p:cNvSpPr>
            <a:spLocks noGrp="1"/>
          </p:cNvSpPr>
          <p:nvPr>
            <p:ph type="body" sz="half" idx="1"/>
          </p:nvPr>
        </p:nvSpPr>
        <p:spPr>
          <a:xfrm>
            <a:off x="609706" y="1294801"/>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706" y="3808237"/>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 name="日期占位符 4"/>
          <p:cNvSpPr>
            <a:spLocks noGrp="1"/>
          </p:cNvSpPr>
          <p:nvPr>
            <p:ph type="dt" sz="half" idx="10"/>
          </p:nvPr>
        </p:nvSpPr>
        <p:spPr>
          <a:xfrm>
            <a:off x="298503" y="6242333"/>
            <a:ext cx="2289573" cy="476030"/>
          </a:xfrm>
          <a:prstGeom prst="rect">
            <a:avLst/>
          </a:prstGeom>
        </p:spPr>
        <p:txBody>
          <a:bodyPr/>
          <a:lstStyle>
            <a:lvl1pPr>
              <a:defRPr>
                <a:ea typeface="宋体" charset="-122"/>
              </a:defRPr>
            </a:lvl1pPr>
          </a:lstStyle>
          <a:p>
            <a:pPr>
              <a:defRPr/>
            </a:pPr>
            <a:endParaRPr lang="en-US" altLang="zh-CN"/>
          </a:p>
        </p:txBody>
      </p:sp>
      <p:sp>
        <p:nvSpPr>
          <p:cNvPr id="28" name="页脚占位符 5"/>
          <p:cNvSpPr>
            <a:spLocks noGrp="1"/>
          </p:cNvSpPr>
          <p:nvPr>
            <p:ph type="ftr" sz="quarter" idx="11"/>
          </p:nvPr>
        </p:nvSpPr>
        <p:spPr>
          <a:xfrm>
            <a:off x="3121568" y="6242333"/>
            <a:ext cx="2896103" cy="476030"/>
          </a:xfrm>
          <a:prstGeom prst="rect">
            <a:avLst/>
          </a:prstGeom>
        </p:spPr>
        <p:txBody>
          <a:bodyPr/>
          <a:lstStyle>
            <a:lvl1pPr>
              <a:defRPr>
                <a:ea typeface="宋体" charset="-122"/>
              </a:defRPr>
            </a:lvl1pPr>
          </a:lstStyle>
          <a:p>
            <a:pPr>
              <a:defRPr/>
            </a:pPr>
            <a:endParaRPr lang="en-US" altLang="zh-CN"/>
          </a:p>
        </p:txBody>
      </p:sp>
      <p:sp>
        <p:nvSpPr>
          <p:cNvPr id="29" name="灯片编号占位符 6"/>
          <p:cNvSpPr>
            <a:spLocks noGrp="1"/>
          </p:cNvSpPr>
          <p:nvPr>
            <p:ph type="sldNum" sz="quarter" idx="12"/>
          </p:nvPr>
        </p:nvSpPr>
        <p:spPr>
          <a:xfrm>
            <a:off x="6551164" y="6242333"/>
            <a:ext cx="2289573" cy="476030"/>
          </a:xfrm>
          <a:prstGeom prst="rect">
            <a:avLst/>
          </a:prstGeom>
        </p:spPr>
        <p:txBody>
          <a:bodyPr/>
          <a:lstStyle>
            <a:lvl1pPr>
              <a:defRPr>
                <a:ea typeface="宋体" charset="-122"/>
              </a:defRPr>
            </a:lvl1pPr>
          </a:lstStyle>
          <a:p>
            <a:pPr>
              <a:defRPr/>
            </a:pPr>
            <a:fld id="{914F4F76-5DCC-40A2-A89D-93A44B3E83B8}" type="slidenum">
              <a:rPr lang="en-US" altLang="zh-CN"/>
              <a:pPr>
                <a:defRPr/>
              </a:pPr>
              <a:t>‹#›</a:t>
            </a:fld>
            <a:endParaRPr lang="en-US" altLang="zh-CN"/>
          </a:p>
        </p:txBody>
      </p:sp>
    </p:spTree>
    <p:extLst>
      <p:ext uri="{BB962C8B-B14F-4D97-AF65-F5344CB8AC3E}">
        <p14:creationId xmlns:p14="http://schemas.microsoft.com/office/powerpoint/2010/main" val="5871231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43794" y="1598612"/>
            <a:ext cx="7465721" cy="2031325"/>
          </a:xfrm>
        </p:spPr>
        <p:txBody>
          <a:bodyPr/>
          <a:lstStyle>
            <a:lvl1pPr marL="342900" indent="-342900">
              <a:lnSpc>
                <a:spcPct val="105000"/>
              </a:lnSpc>
              <a:spcBef>
                <a:spcPts val="0"/>
              </a:spcBef>
              <a:spcAft>
                <a:spcPts val="0"/>
              </a:spcAft>
              <a:buClr>
                <a:schemeClr val="tx1"/>
              </a:buClr>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defRPr>
            </a:lvl1pPr>
            <a:lvl2pPr>
              <a:lnSpc>
                <a:spcPct val="105000"/>
              </a:lnSpc>
              <a:spcBef>
                <a:spcPts val="0"/>
              </a:spcBef>
              <a:spcAft>
                <a:spcPts val="0"/>
              </a:spcAft>
              <a:buClr>
                <a:schemeClr val="tx1"/>
              </a:buClr>
              <a:defRPr sz="2400" b="1">
                <a:solidFill>
                  <a:schemeClr val="tx1"/>
                </a:solidFill>
                <a:latin typeface="楷体" panose="02010609060101010101" pitchFamily="49" charset="-122"/>
                <a:ea typeface="楷体" panose="02010609060101010101" pitchFamily="49" charset="-122"/>
              </a:defRPr>
            </a:lvl2pPr>
            <a:lvl3pPr>
              <a:lnSpc>
                <a:spcPct val="105000"/>
              </a:lnSpc>
              <a:spcBef>
                <a:spcPts val="0"/>
              </a:spcBef>
              <a:spcAft>
                <a:spcPts val="0"/>
              </a:spcAft>
              <a:defRPr sz="2400" b="1">
                <a:solidFill>
                  <a:schemeClr val="tx1"/>
                </a:solidFill>
                <a:latin typeface="楷体" panose="02010609060101010101" pitchFamily="49" charset="-122"/>
                <a:ea typeface="楷体" panose="02010609060101010101" pitchFamily="49" charset="-122"/>
              </a:defRPr>
            </a:lvl3pPr>
            <a:lvl4pPr>
              <a:lnSpc>
                <a:spcPct val="105000"/>
              </a:lnSpc>
              <a:spcBef>
                <a:spcPts val="0"/>
              </a:spcBef>
              <a:spcAft>
                <a:spcPts val="0"/>
              </a:spcAft>
              <a:defRPr sz="2400" b="1">
                <a:solidFill>
                  <a:schemeClr val="tx1"/>
                </a:solidFill>
                <a:latin typeface="楷体" panose="02010609060101010101" pitchFamily="49" charset="-122"/>
                <a:ea typeface="楷体" panose="02010609060101010101" pitchFamily="49" charset="-122"/>
              </a:defRPr>
            </a:lvl4pPr>
            <a:lvl5pPr>
              <a:lnSpc>
                <a:spcPct val="105000"/>
              </a:lnSpc>
              <a:spcBef>
                <a:spcPts val="0"/>
              </a:spcBef>
              <a:spcAft>
                <a:spcPts val="0"/>
              </a:spcAft>
              <a:defRPr sz="2400" b="1">
                <a:solidFill>
                  <a:schemeClr val="tx1"/>
                </a:solidFill>
                <a:latin typeface="楷体" panose="02010609060101010101" pitchFamily="49" charset="-122"/>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03760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8" y="4404860"/>
            <a:ext cx="7773750" cy="136144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8" y="4035528"/>
            <a:ext cx="777375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549807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54313" y="1704186"/>
            <a:ext cx="3656647"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3387" y="1704186"/>
            <a:ext cx="3656648"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82345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81" y="274512"/>
            <a:ext cx="8231029" cy="114247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79" y="1749136"/>
            <a:ext cx="4040890"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79" y="2173868"/>
            <a:ext cx="4040890"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33" y="1749136"/>
            <a:ext cx="404247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33" y="2173868"/>
            <a:ext cx="4042477"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8185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6841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09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1" y="272924"/>
            <a:ext cx="3008835" cy="116151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71" y="272924"/>
            <a:ext cx="5112638" cy="2806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81" y="1434436"/>
            <a:ext cx="3008835"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85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4798377"/>
            <a:ext cx="5487353" cy="5664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99" y="612492"/>
            <a:ext cx="5487353"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599" y="5364854"/>
            <a:ext cx="548735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770101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gray">
          <a:xfrm>
            <a:off x="22229" y="6546993"/>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mtClean="0">
              <a:solidFill>
                <a:schemeClr val="accent1"/>
              </a:solidFill>
            </a:endParaRPr>
          </a:p>
        </p:txBody>
      </p:sp>
      <p:graphicFrame>
        <p:nvGraphicFramePr>
          <p:cNvPr id="102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1617" name="Image" r:id="rId19" imgW="2539683" imgH="253789" progId="Photoshop.Image.8">
                  <p:embed/>
                </p:oleObj>
              </mc:Choice>
              <mc:Fallback>
                <p:oleObj name="Image" r:id="rId19" imgW="2539683" imgH="253789" progId="Photoshop.Image.8">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29" name="Oval 14"/>
          <p:cNvSpPr>
            <a:spLocks noChangeArrowheads="1"/>
          </p:cNvSpPr>
          <p:nvPr/>
        </p:nvSpPr>
        <p:spPr bwMode="gray">
          <a:xfrm>
            <a:off x="468395" y="1"/>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0" name="Oval 15"/>
          <p:cNvSpPr>
            <a:spLocks noChangeArrowheads="1"/>
          </p:cNvSpPr>
          <p:nvPr/>
        </p:nvSpPr>
        <p:spPr bwMode="gray">
          <a:xfrm>
            <a:off x="1116207" y="58711"/>
            <a:ext cx="865337" cy="891762"/>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1" name="Rectangle 16"/>
          <p:cNvSpPr>
            <a:spLocks noGrp="1" noChangeArrowheads="1"/>
          </p:cNvSpPr>
          <p:nvPr>
            <p:ph type="title"/>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a:t>
            </a:r>
          </a:p>
        </p:txBody>
      </p:sp>
      <p:sp>
        <p:nvSpPr>
          <p:cNvPr id="1032" name="Rectangle 17"/>
          <p:cNvSpPr>
            <a:spLocks noGrp="1" noChangeArrowheads="1"/>
          </p:cNvSpPr>
          <p:nvPr>
            <p:ph type="body" idx="1"/>
          </p:nvPr>
        </p:nvSpPr>
        <p:spPr bwMode="auto">
          <a:xfrm>
            <a:off x="1154314" y="1704186"/>
            <a:ext cx="7465721" cy="13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033" name="Line 18"/>
          <p:cNvSpPr>
            <a:spLocks noChangeShapeType="1"/>
          </p:cNvSpPr>
          <p:nvPr/>
        </p:nvSpPr>
        <p:spPr bwMode="auto">
          <a:xfrm>
            <a:off x="8540646" y="6594595"/>
            <a:ext cx="0" cy="171371"/>
          </a:xfrm>
          <a:prstGeom prst="line">
            <a:avLst/>
          </a:prstGeom>
          <a:noFill/>
          <a:ln w="9525">
            <a:solidFill>
              <a:srgbClr val="4A565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Text Box 19"/>
          <p:cNvSpPr txBox="1">
            <a:spLocks noChangeArrowheads="1"/>
          </p:cNvSpPr>
          <p:nvPr/>
        </p:nvSpPr>
        <p:spPr bwMode="auto">
          <a:xfrm>
            <a:off x="5922404" y="6580316"/>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035" name="Line 21"/>
          <p:cNvSpPr>
            <a:spLocks noChangeShapeType="1"/>
          </p:cNvSpPr>
          <p:nvPr/>
        </p:nvSpPr>
        <p:spPr bwMode="auto">
          <a:xfrm>
            <a:off x="0" y="6521604"/>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37" name="Rectangle 23"/>
          <p:cNvSpPr>
            <a:spLocks noChangeArrowheads="1"/>
          </p:cNvSpPr>
          <p:nvPr/>
        </p:nvSpPr>
        <p:spPr bwMode="gray">
          <a:xfrm>
            <a:off x="6662307" y="644227"/>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38" name="Rectangle 24"/>
          <p:cNvSpPr>
            <a:spLocks noChangeArrowheads="1"/>
          </p:cNvSpPr>
          <p:nvPr/>
        </p:nvSpPr>
        <p:spPr bwMode="gray">
          <a:xfrm>
            <a:off x="6862367"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39"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0"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1" name="Rectangle 27"/>
          <p:cNvSpPr>
            <a:spLocks noChangeArrowheads="1"/>
          </p:cNvSpPr>
          <p:nvPr/>
        </p:nvSpPr>
        <p:spPr bwMode="gray">
          <a:xfrm>
            <a:off x="7413325" y="644227"/>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2" name="Line 29"/>
          <p:cNvSpPr>
            <a:spLocks noChangeShapeType="1"/>
          </p:cNvSpPr>
          <p:nvPr/>
        </p:nvSpPr>
        <p:spPr bwMode="auto">
          <a:xfrm>
            <a:off x="0" y="6440680"/>
            <a:ext cx="9145588" cy="0"/>
          </a:xfrm>
          <a:prstGeom prst="line">
            <a:avLst/>
          </a:prstGeom>
          <a:noFill/>
          <a:ln w="9525">
            <a:solidFill>
              <a:srgbClr val="5E9CD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43" name="Picture 30" descr="0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 name="Oval 31"/>
          <p:cNvSpPr>
            <a:spLocks noChangeArrowheads="1"/>
          </p:cNvSpPr>
          <p:nvPr/>
        </p:nvSpPr>
        <p:spPr bwMode="gray">
          <a:xfrm>
            <a:off x="179420" y="333221"/>
            <a:ext cx="1152725" cy="1223396"/>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1045" name="Picture 32" descr="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060" y="355436"/>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Rectangle 33"/>
          <p:cNvSpPr>
            <a:spLocks noChangeArrowheads="1"/>
          </p:cNvSpPr>
          <p:nvPr/>
        </p:nvSpPr>
        <p:spPr bwMode="gray">
          <a:xfrm>
            <a:off x="1" y="610905"/>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7" name="Rectangle 34"/>
          <p:cNvSpPr>
            <a:spLocks noChangeArrowheads="1"/>
          </p:cNvSpPr>
          <p:nvPr/>
        </p:nvSpPr>
        <p:spPr bwMode="gray">
          <a:xfrm>
            <a:off x="1"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b="1" smtClean="0">
              <a:solidFill>
                <a:srgbClr val="99CCFF"/>
              </a:solidFill>
            </a:endParaRPr>
          </a:p>
        </p:txBody>
      </p:sp>
      <p:sp>
        <p:nvSpPr>
          <p:cNvPr id="1048"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fld id="{104CC98D-2423-46F0-B2F5-D200E43CDB97}" type="slidenum">
              <a:rPr lang="en-US" altLang="zh-CN" sz="1000" b="1" smtClean="0">
                <a:solidFill>
                  <a:schemeClr val="accent1"/>
                </a:solidFill>
              </a:rPr>
              <a:pPr eaLnBrk="1" hangingPunct="1">
                <a:defRPr/>
              </a:pPr>
              <a:t>‹#›</a:t>
            </a:fld>
            <a:endParaRPr lang="en-US" altLang="zh-CN" sz="1000" b="1" smtClean="0">
              <a:solidFill>
                <a:schemeClr val="accent1"/>
              </a:solidFill>
            </a:endParaRPr>
          </a:p>
        </p:txBody>
      </p:sp>
      <p:pic>
        <p:nvPicPr>
          <p:cNvPr id="1049"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4664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itchFamily="34" charset="0"/>
          <a:ea typeface="宋体" pitchFamily="2" charset="-122"/>
        </a:defRPr>
      </a:lvl2pPr>
      <a:lvl3pPr algn="ctr" rtl="0" eaLnBrk="0" fontAlgn="base" hangingPunct="0">
        <a:lnSpc>
          <a:spcPct val="90000"/>
        </a:lnSpc>
        <a:spcBef>
          <a:spcPct val="0"/>
        </a:spcBef>
        <a:spcAft>
          <a:spcPct val="0"/>
        </a:spcAft>
        <a:defRPr sz="2800" b="1">
          <a:solidFill>
            <a:schemeClr val="tx2"/>
          </a:solidFill>
          <a:latin typeface="Arial" pitchFamily="34" charset="0"/>
          <a:ea typeface="宋体" pitchFamily="2" charset="-122"/>
        </a:defRPr>
      </a:lvl3pPr>
      <a:lvl4pPr algn="ctr" rtl="0" eaLnBrk="0" fontAlgn="base" hangingPunct="0">
        <a:lnSpc>
          <a:spcPct val="90000"/>
        </a:lnSpc>
        <a:spcBef>
          <a:spcPct val="0"/>
        </a:spcBef>
        <a:spcAft>
          <a:spcPct val="0"/>
        </a:spcAft>
        <a:defRPr sz="2800" b="1">
          <a:solidFill>
            <a:schemeClr val="tx2"/>
          </a:solidFill>
          <a:latin typeface="Arial" pitchFamily="34" charset="0"/>
          <a:ea typeface="宋体" pitchFamily="2" charset="-122"/>
        </a:defRPr>
      </a:lvl4pPr>
      <a:lvl5pPr algn="ctr" rtl="0" eaLnBrk="0" fontAlgn="base" hangingPunct="0">
        <a:lnSpc>
          <a:spcPct val="90000"/>
        </a:lnSpc>
        <a:spcBef>
          <a:spcPct val="0"/>
        </a:spcBef>
        <a:spcAft>
          <a:spcPct val="0"/>
        </a:spcAft>
        <a:defRPr sz="2800" b="1">
          <a:solidFill>
            <a:schemeClr val="tx2"/>
          </a:solidFill>
          <a:latin typeface="Arial" pitchFamily="34" charset="0"/>
          <a:ea typeface="宋体" pitchFamily="2" charset="-122"/>
        </a:defRPr>
      </a:lvl5pPr>
      <a:lvl6pPr marL="457200" algn="ctr" rtl="0" fontAlgn="base">
        <a:lnSpc>
          <a:spcPct val="90000"/>
        </a:lnSpc>
        <a:spcBef>
          <a:spcPct val="0"/>
        </a:spcBef>
        <a:spcAft>
          <a:spcPct val="0"/>
        </a:spcAft>
        <a:defRPr sz="2800" b="1">
          <a:solidFill>
            <a:schemeClr val="tx2"/>
          </a:solidFill>
          <a:latin typeface="Arial" pitchFamily="34" charset="0"/>
          <a:ea typeface="宋体" pitchFamily="2" charset="-122"/>
        </a:defRPr>
      </a:lvl6pPr>
      <a:lvl7pPr marL="914400" algn="ctr" rtl="0" fontAlgn="base">
        <a:lnSpc>
          <a:spcPct val="90000"/>
        </a:lnSpc>
        <a:spcBef>
          <a:spcPct val="0"/>
        </a:spcBef>
        <a:spcAft>
          <a:spcPct val="0"/>
        </a:spcAft>
        <a:defRPr sz="2800" b="1">
          <a:solidFill>
            <a:schemeClr val="tx2"/>
          </a:solidFill>
          <a:latin typeface="Arial" pitchFamily="34" charset="0"/>
          <a:ea typeface="宋体" pitchFamily="2" charset="-122"/>
        </a:defRPr>
      </a:lvl7pPr>
      <a:lvl8pPr marL="1371600" algn="ctr" rtl="0" fontAlgn="base">
        <a:lnSpc>
          <a:spcPct val="90000"/>
        </a:lnSpc>
        <a:spcBef>
          <a:spcPct val="0"/>
        </a:spcBef>
        <a:spcAft>
          <a:spcPct val="0"/>
        </a:spcAft>
        <a:defRPr sz="2800" b="1">
          <a:solidFill>
            <a:schemeClr val="tx2"/>
          </a:solidFill>
          <a:latin typeface="Arial" pitchFamily="34" charset="0"/>
          <a:ea typeface="宋体" pitchFamily="2" charset="-122"/>
        </a:defRPr>
      </a:lvl8pPr>
      <a:lvl9pPr marL="1828800" algn="ctr" rtl="0" fontAlgn="base">
        <a:lnSpc>
          <a:spcPct val="90000"/>
        </a:lnSpc>
        <a:spcBef>
          <a:spcPct val="0"/>
        </a:spcBef>
        <a:spcAft>
          <a:spcPct val="0"/>
        </a:spcAft>
        <a:defRPr sz="2800" b="1">
          <a:solidFill>
            <a:schemeClr val="tx2"/>
          </a:solidFill>
          <a:latin typeface="Arial" pitchFamily="34" charset="0"/>
          <a:ea typeface="宋体" pitchFamily="2" charset="-122"/>
        </a:defRPr>
      </a:lvl9pPr>
    </p:titleStyle>
    <p:bodyStyle>
      <a:lvl1pPr marL="342900" indent="-342900" algn="l" rtl="0" eaLnBrk="0" fontAlgn="base" hangingPunct="0">
        <a:lnSpc>
          <a:spcPct val="90000"/>
        </a:lnSpc>
        <a:spcBef>
          <a:spcPct val="35000"/>
        </a:spcBef>
        <a:spcAft>
          <a:spcPct val="15000"/>
        </a:spcAft>
        <a:buClr>
          <a:schemeClr val="accent1"/>
        </a:buClr>
        <a:buChar char="•"/>
        <a:defRPr b="1">
          <a:solidFill>
            <a:schemeClr val="accent1"/>
          </a:solidFill>
          <a:latin typeface="+mn-lt"/>
          <a:ea typeface="+mn-ea"/>
          <a:cs typeface="+mn-cs"/>
        </a:defRPr>
      </a:lvl1pPr>
      <a:lvl2pPr marL="742950" indent="-285750" algn="l" rtl="0" eaLnBrk="0" fontAlgn="base" hangingPunct="0">
        <a:lnSpc>
          <a:spcPct val="90000"/>
        </a:lnSpc>
        <a:spcBef>
          <a:spcPct val="20000"/>
        </a:spcBef>
        <a:spcAft>
          <a:spcPct val="15000"/>
        </a:spcAft>
        <a:buClr>
          <a:schemeClr val="accent1"/>
        </a:buClr>
        <a:buChar char="–"/>
        <a:defRPr b="1">
          <a:solidFill>
            <a:schemeClr val="accent1"/>
          </a:solidFill>
          <a:latin typeface="+mn-lt"/>
          <a:ea typeface="+mn-ea"/>
        </a:defRPr>
      </a:lvl2pPr>
      <a:lvl3pPr marL="11430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3pPr>
      <a:lvl4pPr marL="16002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4pPr>
      <a:lvl5pPr marL="2057400" indent="-228600" algn="l" rtl="0" eaLnBrk="0" fontAlgn="base" hangingPunct="0">
        <a:spcBef>
          <a:spcPct val="20000"/>
        </a:spcBef>
        <a:spcAft>
          <a:spcPct val="0"/>
        </a:spcAft>
        <a:buChar char="»"/>
        <a:defRPr>
          <a:solidFill>
            <a:schemeClr val="bg1"/>
          </a:solidFill>
          <a:latin typeface="+mn-lt"/>
          <a:ea typeface="+mn-ea"/>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7022" cy="12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12"/>
          <p:cNvSpPr>
            <a:spLocks noChangeArrowheads="1"/>
          </p:cNvSpPr>
          <p:nvPr/>
        </p:nvSpPr>
        <p:spPr bwMode="auto">
          <a:xfrm>
            <a:off x="4191794" y="2817812"/>
            <a:ext cx="4531075" cy="71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algn="ctr" fontAlgn="ctr">
              <a:lnSpc>
                <a:spcPct val="90000"/>
              </a:lnSpc>
            </a:pPr>
            <a:r>
              <a:rPr lang="zh-CN" altLang="en-US" sz="4400" b="1" dirty="0" smtClean="0">
                <a:solidFill>
                  <a:schemeClr val="accent1"/>
                </a:solidFill>
              </a:rPr>
              <a:t>项目</a:t>
            </a:r>
            <a:r>
              <a:rPr lang="zh-CN" altLang="en-US" sz="4400" b="1" dirty="0">
                <a:solidFill>
                  <a:schemeClr val="accent1"/>
                </a:solidFill>
              </a:rPr>
              <a:t>计划</a:t>
            </a:r>
          </a:p>
        </p:txBody>
      </p:sp>
      <p:pic>
        <p:nvPicPr>
          <p:cNvPr id="5" name="Picture 391" desc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9394" y="1827212"/>
            <a:ext cx="28273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548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534194" y="1370012"/>
            <a:ext cx="7848600" cy="5088701"/>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5</a:t>
            </a:r>
            <a:r>
              <a:rPr lang="zh-CN" altLang="en-US" sz="2400" dirty="0">
                <a:solidFill>
                  <a:schemeClr val="tx1"/>
                </a:solidFill>
                <a:latin typeface="楷体" pitchFamily="49" charset="-122"/>
                <a:ea typeface="楷体" pitchFamily="49" charset="-122"/>
              </a:rPr>
              <a:t>）进度报告计划，其主要包括进度计划和状态报告计划。进度计划是表明项目中各项工作的开展顺序、开始及完成时间以及相互关系的计划，此计划需要在明确项目工作分解结构图中各项工作和活动的依赖关系后，再对每项工作和活动的延时做出合理估计，并安排项目执行日程，确定项目执行进度的衡量标准和调整措施。状态报告计划规定了描述项目当前进展情况的状态报告的内容、形式以及报告时间等；</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6</a:t>
            </a:r>
            <a:r>
              <a:rPr lang="zh-CN" altLang="en-US" sz="2400" dirty="0">
                <a:solidFill>
                  <a:schemeClr val="tx1"/>
                </a:solidFill>
                <a:latin typeface="楷体" pitchFamily="49" charset="-122"/>
                <a:ea typeface="楷体" pitchFamily="49" charset="-122"/>
              </a:rPr>
              <a:t>）成本计划，其确定了完成项目所需要的成本和费用，并结合进度安排，获得描述成本</a:t>
            </a: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时间关系的项目费用基准，以费用基准作为度量和监控项目执行过程费用支出的主要依据和标准，从而以最低的成本达到项目目标。</a:t>
            </a:r>
          </a:p>
        </p:txBody>
      </p:sp>
      <p:sp>
        <p:nvSpPr>
          <p:cNvPr id="4" name="Rectangle 2"/>
          <p:cNvSpPr>
            <a:spLocks noGrp="1" noChangeArrowheads="1"/>
          </p:cNvSpPr>
          <p:nvPr>
            <p:ph type="title"/>
          </p:nvPr>
        </p:nvSpPr>
        <p:spPr/>
        <p:txBody>
          <a:bodyPr/>
          <a:lstStyle/>
          <a:p>
            <a:pPr eaLnBrk="1" hangingPunct="1">
              <a:defRPr/>
            </a:pPr>
            <a:r>
              <a:rPr lang="en-US" altLang="zh-CN" sz="2400" dirty="0" smtClean="0"/>
              <a:t> 4.2 </a:t>
            </a:r>
            <a:r>
              <a:rPr lang="zh-CN" altLang="en-US" sz="2400" dirty="0"/>
              <a:t>项目计划的编</a:t>
            </a:r>
            <a:r>
              <a:rPr lang="zh-CN" altLang="en-US" sz="2400" dirty="0" smtClean="0"/>
              <a:t>制</a:t>
            </a:r>
            <a:r>
              <a:rPr lang="en-US" altLang="zh-CN" sz="2400" dirty="0"/>
              <a:t>-</a:t>
            </a:r>
            <a:r>
              <a:rPr lang="zh-CN" altLang="en-US" sz="2400" b="1" dirty="0" smtClean="0"/>
              <a:t>项目计划编制的内容</a:t>
            </a:r>
            <a:r>
              <a:rPr lang="zh-CN" altLang="en-US" sz="2400" dirty="0" smtClean="0"/>
              <a:t> </a:t>
            </a:r>
          </a:p>
        </p:txBody>
      </p:sp>
    </p:spTree>
    <p:extLst>
      <p:ext uri="{BB962C8B-B14F-4D97-AF65-F5344CB8AC3E}">
        <p14:creationId xmlns:p14="http://schemas.microsoft.com/office/powerpoint/2010/main" val="762414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10394" y="1598612"/>
            <a:ext cx="7694321" cy="3925305"/>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7</a:t>
            </a:r>
            <a:r>
              <a:rPr lang="zh-CN" altLang="en-US" sz="2400" dirty="0">
                <a:solidFill>
                  <a:schemeClr val="tx1"/>
                </a:solidFill>
                <a:latin typeface="楷体" pitchFamily="49" charset="-122"/>
                <a:ea typeface="楷体" pitchFamily="49" charset="-122"/>
              </a:rPr>
              <a:t>）质量计划，其是为了达到客户的期望而确定的项目质量目标、质量标准和质量方针，以及实现该目标的实施和管理过程。</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8</a:t>
            </a:r>
            <a:r>
              <a:rPr lang="zh-CN" altLang="en-US" sz="2400" dirty="0">
                <a:solidFill>
                  <a:schemeClr val="tx1"/>
                </a:solidFill>
                <a:latin typeface="楷体" pitchFamily="49" charset="-122"/>
                <a:ea typeface="楷体" pitchFamily="49" charset="-122"/>
              </a:rPr>
              <a:t>）变更控制计划，其规定了当项目发生偏差时，处理项目变更的步骤、程序，确定了实施变更的具体准则。但是项目发生的偏差性质未必完全相同，在一定的程度和范围内，是可以接受的，这时只需要采取一定的纠偏措施；当超出了一定的范围之后，就可能是计划不当造成的，这时便需要按照变更控制计划规定的标准、步骤、准则对计划进行变更。</a:t>
            </a:r>
          </a:p>
        </p:txBody>
      </p:sp>
      <p:sp>
        <p:nvSpPr>
          <p:cNvPr id="4" name="Rectangle 2"/>
          <p:cNvSpPr>
            <a:spLocks noGrp="1" noChangeArrowheads="1"/>
          </p:cNvSpPr>
          <p:nvPr>
            <p:ph type="title"/>
          </p:nvPr>
        </p:nvSpPr>
        <p:spPr/>
        <p:txBody>
          <a:bodyPr/>
          <a:lstStyle/>
          <a:p>
            <a:pPr eaLnBrk="1" hangingPunct="1">
              <a:defRPr/>
            </a:pPr>
            <a:r>
              <a:rPr lang="en-US" altLang="zh-CN" sz="2400" dirty="0" smtClean="0"/>
              <a:t> 4.2 </a:t>
            </a:r>
            <a:r>
              <a:rPr lang="zh-CN" altLang="en-US" sz="2400" dirty="0"/>
              <a:t>项目计划的编</a:t>
            </a:r>
            <a:r>
              <a:rPr lang="zh-CN" altLang="en-US" sz="2400" dirty="0" smtClean="0"/>
              <a:t>制</a:t>
            </a:r>
            <a:r>
              <a:rPr lang="en-US" altLang="zh-CN" sz="2400" dirty="0"/>
              <a:t>-</a:t>
            </a:r>
            <a:r>
              <a:rPr lang="zh-CN" altLang="en-US" sz="2400" b="1" dirty="0" smtClean="0"/>
              <a:t>项目计划编制的内容</a:t>
            </a:r>
            <a:r>
              <a:rPr lang="zh-CN" altLang="en-US" sz="2400" dirty="0" smtClean="0"/>
              <a:t> </a:t>
            </a:r>
          </a:p>
        </p:txBody>
      </p:sp>
    </p:spTree>
    <p:extLst>
      <p:ext uri="{BB962C8B-B14F-4D97-AF65-F5344CB8AC3E}">
        <p14:creationId xmlns:p14="http://schemas.microsoft.com/office/powerpoint/2010/main" val="903897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86594" y="1674812"/>
            <a:ext cx="8077200" cy="4313104"/>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9</a:t>
            </a:r>
            <a:r>
              <a:rPr lang="zh-CN" altLang="en-US" sz="2400" dirty="0">
                <a:solidFill>
                  <a:schemeClr val="tx1"/>
                </a:solidFill>
                <a:latin typeface="楷体" pitchFamily="49" charset="-122"/>
                <a:ea typeface="楷体" pitchFamily="49" charset="-122"/>
              </a:rPr>
              <a:t>）文件控制计划，是指对项目文件进行管理和维护的计划，从而保证项目成员能够及时、准确地获得所需文件。</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10</a:t>
            </a:r>
            <a:r>
              <a:rPr lang="zh-CN" altLang="en-US" sz="2400" dirty="0">
                <a:solidFill>
                  <a:schemeClr val="tx1"/>
                </a:solidFill>
                <a:latin typeface="楷体" pitchFamily="49" charset="-122"/>
                <a:ea typeface="楷体" pitchFamily="49" charset="-122"/>
              </a:rPr>
              <a:t>）风险应对计划，其主要是对项目中可能发生的各种不确定因素进行充分的估计，并为某些意外情况制定应急的行动方案。</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11</a:t>
            </a:r>
            <a:r>
              <a:rPr lang="zh-CN" altLang="en-US" sz="2400" dirty="0">
                <a:solidFill>
                  <a:schemeClr val="tx1"/>
                </a:solidFill>
                <a:latin typeface="楷体" pitchFamily="49" charset="-122"/>
                <a:ea typeface="楷体" pitchFamily="49" charset="-122"/>
              </a:rPr>
              <a:t>）支持计划，即对项目管理的一些支持手段，包括软件支持计划、培训支持计划和行政支持计划。软件支持计划是指使用自动化工具处理项目资料的计划；培训支持计划是对项目团队成员进行培训的计划；行政支持计划是为项目主管和职能经理配备支持单位的计划。</a:t>
            </a:r>
          </a:p>
        </p:txBody>
      </p:sp>
      <p:sp>
        <p:nvSpPr>
          <p:cNvPr id="4" name="Rectangle 2"/>
          <p:cNvSpPr>
            <a:spLocks noGrp="1" noChangeArrowheads="1"/>
          </p:cNvSpPr>
          <p:nvPr>
            <p:ph type="title"/>
          </p:nvPr>
        </p:nvSpPr>
        <p:spPr/>
        <p:txBody>
          <a:bodyPr/>
          <a:lstStyle/>
          <a:p>
            <a:pPr eaLnBrk="1" hangingPunct="1">
              <a:defRPr/>
            </a:pPr>
            <a:r>
              <a:rPr lang="en-US" altLang="zh-CN" sz="2400" dirty="0" smtClean="0"/>
              <a:t> 4.2 </a:t>
            </a:r>
            <a:r>
              <a:rPr lang="zh-CN" altLang="en-US" sz="2400" dirty="0"/>
              <a:t>项目计划的编</a:t>
            </a:r>
            <a:r>
              <a:rPr lang="zh-CN" altLang="en-US" sz="2400" dirty="0" smtClean="0"/>
              <a:t>制</a:t>
            </a:r>
            <a:r>
              <a:rPr lang="en-US" altLang="zh-CN" sz="2400" dirty="0"/>
              <a:t>-</a:t>
            </a:r>
            <a:r>
              <a:rPr lang="zh-CN" altLang="en-US" sz="2400" b="1" dirty="0" smtClean="0"/>
              <a:t>项目计划编制的内容</a:t>
            </a:r>
            <a:r>
              <a:rPr lang="zh-CN" altLang="en-US" sz="2400" dirty="0" smtClean="0"/>
              <a:t> </a:t>
            </a:r>
          </a:p>
        </p:txBody>
      </p:sp>
    </p:spTree>
    <p:extLst>
      <p:ext uri="{BB962C8B-B14F-4D97-AF65-F5344CB8AC3E}">
        <p14:creationId xmlns:p14="http://schemas.microsoft.com/office/powerpoint/2010/main" val="2705450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en-US" altLang="zh-CN" sz="2400" dirty="0">
                <a:latin typeface="+mj-ea"/>
              </a:rPr>
              <a:t> 4.2 </a:t>
            </a:r>
            <a:r>
              <a:rPr lang="zh-CN" altLang="en-US" sz="2400" dirty="0">
                <a:latin typeface="+mj-ea"/>
              </a:rPr>
              <a:t>项目计划的编制</a:t>
            </a:r>
            <a:r>
              <a:rPr lang="en-US" altLang="zh-CN" sz="2400" dirty="0">
                <a:latin typeface="+mj-ea"/>
              </a:rPr>
              <a:t>-</a:t>
            </a:r>
            <a:r>
              <a:rPr lang="zh-CN" altLang="en-US" sz="2400" b="1" dirty="0" smtClean="0">
                <a:latin typeface="+mj-ea"/>
              </a:rPr>
              <a:t>项目计划编制的程序</a:t>
            </a:r>
            <a:r>
              <a:rPr lang="zh-CN" altLang="en-US" sz="2400" dirty="0" smtClean="0">
                <a:latin typeface="+mj-ea"/>
              </a:rPr>
              <a:t> </a:t>
            </a:r>
          </a:p>
        </p:txBody>
      </p:sp>
      <p:sp>
        <p:nvSpPr>
          <p:cNvPr id="17411" name="Rectangle 3"/>
          <p:cNvSpPr>
            <a:spLocks noGrp="1" noChangeArrowheads="1"/>
          </p:cNvSpPr>
          <p:nvPr>
            <p:ph type="body" idx="1"/>
          </p:nvPr>
        </p:nvSpPr>
        <p:spPr>
          <a:xfrm>
            <a:off x="457994" y="1446212"/>
            <a:ext cx="8382000" cy="4508927"/>
          </a:xfrm>
        </p:spPr>
        <p:txBody>
          <a:bodyPr/>
          <a:lstStyle/>
          <a:p>
            <a:pPr marL="0" indent="0" eaLnBrk="1" hangingPunct="1">
              <a:lnSpc>
                <a:spcPct val="105000"/>
              </a:lnSpc>
              <a:spcBef>
                <a:spcPts val="600"/>
              </a:spcBef>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1</a:t>
            </a:r>
            <a:r>
              <a:rPr lang="zh-CN" altLang="en-US" sz="2400" dirty="0">
                <a:solidFill>
                  <a:schemeClr val="tx1"/>
                </a:solidFill>
                <a:latin typeface="楷体" pitchFamily="49" charset="-122"/>
                <a:ea typeface="楷体" pitchFamily="49" charset="-122"/>
              </a:rPr>
              <a:t>）定义项目的目标并进行目标分解；</a:t>
            </a:r>
          </a:p>
          <a:p>
            <a:pPr marL="0" indent="0" eaLnBrk="1" hangingPunct="1">
              <a:lnSpc>
                <a:spcPct val="105000"/>
              </a:lnSpc>
              <a:spcBef>
                <a:spcPts val="600"/>
              </a:spcBef>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2</a:t>
            </a:r>
            <a:r>
              <a:rPr lang="zh-CN" altLang="en-US" sz="2400" dirty="0">
                <a:solidFill>
                  <a:schemeClr val="tx1"/>
                </a:solidFill>
                <a:latin typeface="楷体" pitchFamily="49" charset="-122"/>
                <a:ea typeface="楷体" pitchFamily="49" charset="-122"/>
              </a:rPr>
              <a:t>）进行任务分解和排序；</a:t>
            </a:r>
          </a:p>
          <a:p>
            <a:pPr marL="0" indent="0" eaLnBrk="1" hangingPunct="1">
              <a:lnSpc>
                <a:spcPct val="105000"/>
              </a:lnSpc>
              <a:spcBef>
                <a:spcPts val="600"/>
              </a:spcBef>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3</a:t>
            </a:r>
            <a:r>
              <a:rPr lang="zh-CN" altLang="en-US" sz="2400" dirty="0">
                <a:solidFill>
                  <a:schemeClr val="tx1"/>
                </a:solidFill>
                <a:latin typeface="楷体" pitchFamily="49" charset="-122"/>
                <a:ea typeface="楷体" pitchFamily="49" charset="-122"/>
              </a:rPr>
              <a:t>）完成各项任务所需时间的估算；</a:t>
            </a:r>
          </a:p>
          <a:p>
            <a:pPr marL="0" indent="0" eaLnBrk="1" hangingPunct="1">
              <a:lnSpc>
                <a:spcPct val="105000"/>
              </a:lnSpc>
              <a:spcBef>
                <a:spcPts val="600"/>
              </a:spcBef>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4</a:t>
            </a:r>
            <a:r>
              <a:rPr lang="zh-CN" altLang="en-US" sz="2400" dirty="0">
                <a:solidFill>
                  <a:schemeClr val="tx1"/>
                </a:solidFill>
                <a:latin typeface="楷体" pitchFamily="49" charset="-122"/>
                <a:ea typeface="楷体" pitchFamily="49" charset="-122"/>
              </a:rPr>
              <a:t>）以网络图的形式来描绘活动之间的次序和相互依赖性；</a:t>
            </a:r>
          </a:p>
          <a:p>
            <a:pPr marL="0" indent="0" eaLnBrk="1" hangingPunct="1">
              <a:lnSpc>
                <a:spcPct val="105000"/>
              </a:lnSpc>
              <a:spcBef>
                <a:spcPts val="600"/>
              </a:spcBef>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5</a:t>
            </a:r>
            <a:r>
              <a:rPr lang="zh-CN" altLang="en-US" sz="2400" dirty="0">
                <a:solidFill>
                  <a:schemeClr val="tx1"/>
                </a:solidFill>
                <a:latin typeface="楷体" pitchFamily="49" charset="-122"/>
                <a:ea typeface="楷体" pitchFamily="49" charset="-122"/>
              </a:rPr>
              <a:t>）进行项目各项活动的成本估算；</a:t>
            </a:r>
          </a:p>
          <a:p>
            <a:pPr marL="0" indent="0" eaLnBrk="1" hangingPunct="1">
              <a:lnSpc>
                <a:spcPct val="105000"/>
              </a:lnSpc>
              <a:spcBef>
                <a:spcPts val="600"/>
              </a:spcBef>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6</a:t>
            </a:r>
            <a:r>
              <a:rPr lang="zh-CN" altLang="en-US" sz="2400" dirty="0">
                <a:solidFill>
                  <a:schemeClr val="tx1"/>
                </a:solidFill>
                <a:latin typeface="楷体" pitchFamily="49" charset="-122"/>
                <a:ea typeface="楷体" pitchFamily="49" charset="-122"/>
              </a:rPr>
              <a:t>）编制项目的进度计划和成本基准计划；</a:t>
            </a:r>
          </a:p>
          <a:p>
            <a:pPr marL="720000" indent="-720000" eaLnBrk="1" hangingPunct="1">
              <a:lnSpc>
                <a:spcPct val="105000"/>
              </a:lnSpc>
              <a:spcBef>
                <a:spcPts val="600"/>
              </a:spcBef>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7</a:t>
            </a:r>
            <a:r>
              <a:rPr lang="zh-CN" altLang="en-US" sz="2400" dirty="0">
                <a:solidFill>
                  <a:schemeClr val="tx1"/>
                </a:solidFill>
                <a:latin typeface="楷体" pitchFamily="49" charset="-122"/>
                <a:ea typeface="楷体" pitchFamily="49" charset="-122"/>
              </a:rPr>
              <a:t>）确定完成各项任务所需的人员、资金、设备、技术、原材料等资源计划；</a:t>
            </a:r>
          </a:p>
          <a:p>
            <a:pPr marL="0" indent="0" eaLnBrk="1" hangingPunct="1">
              <a:lnSpc>
                <a:spcPct val="105000"/>
              </a:lnSpc>
              <a:spcBef>
                <a:spcPts val="600"/>
              </a:spcBef>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8</a:t>
            </a:r>
            <a:r>
              <a:rPr lang="zh-CN" altLang="en-US" sz="2400" dirty="0">
                <a:solidFill>
                  <a:schemeClr val="tx1"/>
                </a:solidFill>
                <a:latin typeface="楷体" pitchFamily="49" charset="-122"/>
                <a:ea typeface="楷体" pitchFamily="49" charset="-122"/>
              </a:rPr>
              <a:t>）汇总以上成果并编制成计划文档。</a:t>
            </a:r>
          </a:p>
        </p:txBody>
      </p:sp>
    </p:spTree>
    <p:extLst>
      <p:ext uri="{BB962C8B-B14F-4D97-AF65-F5344CB8AC3E}">
        <p14:creationId xmlns:p14="http://schemas.microsoft.com/office/powerpoint/2010/main" val="1988798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en-US" altLang="zh-CN" dirty="0">
                <a:latin typeface="+mj-ea"/>
              </a:rPr>
              <a:t>4.2 </a:t>
            </a:r>
            <a:r>
              <a:rPr lang="zh-CN" altLang="en-US" dirty="0">
                <a:latin typeface="+mj-ea"/>
              </a:rPr>
              <a:t>项目计划的编制</a:t>
            </a:r>
            <a:r>
              <a:rPr lang="en-US" altLang="zh-CN" dirty="0" smtClean="0">
                <a:latin typeface="+mj-ea"/>
              </a:rPr>
              <a:t>-</a:t>
            </a:r>
            <a:r>
              <a:rPr lang="zh-CN" altLang="en-US" b="1" dirty="0" smtClean="0"/>
              <a:t>注意</a:t>
            </a:r>
            <a:r>
              <a:rPr lang="zh-CN" altLang="en-US" dirty="0"/>
              <a:t>事项</a:t>
            </a:r>
            <a:endParaRPr lang="zh-CN" altLang="en-US" dirty="0" smtClean="0"/>
          </a:p>
        </p:txBody>
      </p:sp>
      <p:sp>
        <p:nvSpPr>
          <p:cNvPr id="18435" name="Rectangle 3"/>
          <p:cNvSpPr>
            <a:spLocks noGrp="1" noChangeArrowheads="1"/>
          </p:cNvSpPr>
          <p:nvPr>
            <p:ph type="body" idx="1"/>
          </p:nvPr>
        </p:nvSpPr>
        <p:spPr>
          <a:xfrm>
            <a:off x="762794" y="1522412"/>
            <a:ext cx="7465721" cy="3282052"/>
          </a:xfrm>
        </p:spPr>
        <p:txBody>
          <a:bodyPr/>
          <a:lstStyle/>
          <a:p>
            <a:pPr marL="0" indent="0" eaLnBrk="1" hangingPunct="1">
              <a:lnSpc>
                <a:spcPct val="105000"/>
              </a:lnSpc>
              <a:spcBef>
                <a:spcPts val="600"/>
              </a:spcBef>
              <a:buNone/>
            </a:pPr>
            <a:r>
              <a:rPr lang="en-US" altLang="zh-CN" sz="2400" dirty="0" smtClean="0">
                <a:solidFill>
                  <a:schemeClr val="tx1"/>
                </a:solidFill>
                <a:latin typeface="楷体" pitchFamily="49" charset="-122"/>
                <a:ea typeface="楷体" pitchFamily="49" charset="-122"/>
              </a:rPr>
              <a:t>1.</a:t>
            </a:r>
            <a:r>
              <a:rPr lang="zh-CN" altLang="en-US" sz="2400" dirty="0" smtClean="0">
                <a:solidFill>
                  <a:schemeClr val="tx1"/>
                </a:solidFill>
                <a:latin typeface="楷体" pitchFamily="49" charset="-122"/>
                <a:ea typeface="楷体" pitchFamily="49" charset="-122"/>
              </a:rPr>
              <a:t>要</a:t>
            </a:r>
            <a:r>
              <a:rPr lang="zh-CN" altLang="en-US" sz="2400" dirty="0">
                <a:solidFill>
                  <a:schemeClr val="tx1"/>
                </a:solidFill>
                <a:latin typeface="楷体" pitchFamily="49" charset="-122"/>
                <a:ea typeface="楷体" pitchFamily="49" charset="-122"/>
              </a:rPr>
              <a:t>意识到计划的重要性和首要性。项目不能没有计划，没有时间制定计划是不符合逻辑的。那些“准备</a:t>
            </a: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开火</a:t>
            </a: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瞄准”的项目肯定会返工，浪费更多的资金，花费更多的时间，甚至有可能失败。</a:t>
            </a:r>
          </a:p>
          <a:p>
            <a:pPr marL="0" indent="0" eaLnBrk="1" hangingPunct="1">
              <a:lnSpc>
                <a:spcPct val="105000"/>
              </a:lnSpc>
              <a:spcBef>
                <a:spcPts val="600"/>
              </a:spcBef>
              <a:buNone/>
            </a:pPr>
            <a:r>
              <a:rPr lang="en-US" altLang="zh-CN" sz="2400" dirty="0" smtClean="0">
                <a:solidFill>
                  <a:schemeClr val="tx1"/>
                </a:solidFill>
                <a:latin typeface="楷体" pitchFamily="49" charset="-122"/>
                <a:ea typeface="楷体" pitchFamily="49" charset="-122"/>
              </a:rPr>
              <a:t>2.</a:t>
            </a: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目计划要从整体上考虑问题。项目计划具有系统性，各子项目的承接、时间和资源的有机协调在计划中都应有所体现，以便使项目每一阶段都能在计划中找到依据。</a:t>
            </a:r>
          </a:p>
        </p:txBody>
      </p:sp>
    </p:spTree>
    <p:extLst>
      <p:ext uri="{BB962C8B-B14F-4D97-AF65-F5344CB8AC3E}">
        <p14:creationId xmlns:p14="http://schemas.microsoft.com/office/powerpoint/2010/main" val="745789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81795" y="1704186"/>
            <a:ext cx="8238242" cy="3282052"/>
          </a:xfrm>
        </p:spPr>
        <p:txBody>
          <a:bodyPr/>
          <a:lstStyle/>
          <a:p>
            <a:pPr marL="0" indent="0" eaLnBrk="1" hangingPunct="1">
              <a:lnSpc>
                <a:spcPct val="105000"/>
              </a:lnSpc>
              <a:spcBef>
                <a:spcPts val="600"/>
              </a:spcBef>
              <a:buNone/>
            </a:pPr>
            <a:r>
              <a:rPr lang="en-US" altLang="zh-CN" sz="2400" dirty="0" smtClean="0">
                <a:solidFill>
                  <a:schemeClr val="tx1"/>
                </a:solidFill>
                <a:latin typeface="楷体" pitchFamily="49" charset="-122"/>
                <a:ea typeface="楷体" pitchFamily="49" charset="-122"/>
              </a:rPr>
              <a:t>3.</a:t>
            </a: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目计划的范围要适中。项目计划如果只有很少的细节，那么就不可能取得比较精确的估计；如果项目计划包含太多的细节，就会超出项目经理所控制的范围，使其无所适从。</a:t>
            </a:r>
          </a:p>
          <a:p>
            <a:pPr marL="0" indent="0" eaLnBrk="1" hangingPunct="1">
              <a:lnSpc>
                <a:spcPct val="105000"/>
              </a:lnSpc>
              <a:spcBef>
                <a:spcPts val="600"/>
              </a:spcBef>
              <a:buNone/>
            </a:pPr>
            <a:r>
              <a:rPr lang="en-US" altLang="zh-CN" sz="2400" dirty="0" smtClean="0">
                <a:solidFill>
                  <a:schemeClr val="tx1"/>
                </a:solidFill>
                <a:latin typeface="楷体" pitchFamily="49" charset="-122"/>
                <a:ea typeface="楷体" pitchFamily="49" charset="-122"/>
              </a:rPr>
              <a:t>4.</a:t>
            </a: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计划要具有动态性。项目在计划过程中，还要留出适合情况变化和项目部门的各种具体要求的调整空间。每一个具体的部门在执行项目时，也会做出自己的计划，这些计划是否符合整个项目的要求，项目经理只有在对各部门的小计划进行归总分析后才能明确。</a:t>
            </a:r>
          </a:p>
        </p:txBody>
      </p:sp>
      <p:sp>
        <p:nvSpPr>
          <p:cNvPr id="4" name="Rectangle 2"/>
          <p:cNvSpPr>
            <a:spLocks noGrp="1" noChangeArrowheads="1"/>
          </p:cNvSpPr>
          <p:nvPr>
            <p:ph type="title"/>
          </p:nvPr>
        </p:nvSpPr>
        <p:spPr/>
        <p:txBody>
          <a:bodyPr/>
          <a:lstStyle/>
          <a:p>
            <a:pPr eaLnBrk="1" hangingPunct="1">
              <a:defRPr/>
            </a:pPr>
            <a:r>
              <a:rPr lang="en-US" altLang="zh-CN" dirty="0">
                <a:latin typeface="+mj-ea"/>
              </a:rPr>
              <a:t>4.2 </a:t>
            </a:r>
            <a:r>
              <a:rPr lang="zh-CN" altLang="en-US" dirty="0">
                <a:latin typeface="+mj-ea"/>
              </a:rPr>
              <a:t>项目计划的编制</a:t>
            </a:r>
            <a:r>
              <a:rPr lang="en-US" altLang="zh-CN" dirty="0" smtClean="0">
                <a:latin typeface="+mj-ea"/>
              </a:rPr>
              <a:t>-</a:t>
            </a:r>
            <a:r>
              <a:rPr lang="zh-CN" altLang="en-US" b="1" dirty="0" smtClean="0"/>
              <a:t>注意</a:t>
            </a:r>
            <a:r>
              <a:rPr lang="zh-CN" altLang="en-US" dirty="0"/>
              <a:t>事项</a:t>
            </a:r>
            <a:endParaRPr lang="zh-CN" altLang="en-US" dirty="0" smtClean="0"/>
          </a:p>
        </p:txBody>
      </p:sp>
    </p:spTree>
    <p:extLst>
      <p:ext uri="{BB962C8B-B14F-4D97-AF65-F5344CB8AC3E}">
        <p14:creationId xmlns:p14="http://schemas.microsoft.com/office/powerpoint/2010/main" val="4220120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994" y="1598612"/>
            <a:ext cx="8009642" cy="4189993"/>
          </a:xfrm>
        </p:spPr>
        <p:txBody>
          <a:bodyPr/>
          <a:lstStyle/>
          <a:p>
            <a:pPr marL="0" indent="0" eaLnBrk="1" hangingPunct="1">
              <a:lnSpc>
                <a:spcPct val="105000"/>
              </a:lnSpc>
              <a:spcBef>
                <a:spcPts val="600"/>
              </a:spcBef>
              <a:buNone/>
            </a:pPr>
            <a:r>
              <a:rPr lang="en-US" altLang="zh-CN" sz="2400" dirty="0" smtClean="0">
                <a:solidFill>
                  <a:schemeClr val="tx1"/>
                </a:solidFill>
                <a:latin typeface="楷体" pitchFamily="49" charset="-122"/>
                <a:ea typeface="楷体" pitchFamily="49" charset="-122"/>
              </a:rPr>
              <a:t>5.</a:t>
            </a: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目计划要考虑风险。编制项目计划必须考虑潜在的风险，如果在计划过程中忽视了风险，那么在实施过程中，项目失败的可能性比其成功的可能性要大得多。</a:t>
            </a:r>
          </a:p>
          <a:p>
            <a:pPr marL="0" indent="0" eaLnBrk="1" hangingPunct="1">
              <a:lnSpc>
                <a:spcPct val="105000"/>
              </a:lnSpc>
              <a:spcBef>
                <a:spcPts val="600"/>
              </a:spcBef>
              <a:buNone/>
            </a:pPr>
            <a:r>
              <a:rPr lang="en-US" altLang="zh-CN" sz="2400" dirty="0" smtClean="0">
                <a:solidFill>
                  <a:schemeClr val="tx1"/>
                </a:solidFill>
                <a:latin typeface="楷体" pitchFamily="49" charset="-122"/>
                <a:ea typeface="楷体" pitchFamily="49" charset="-122"/>
              </a:rPr>
              <a:t>6.</a:t>
            </a:r>
            <a:r>
              <a:rPr lang="zh-CN" altLang="en-US" sz="2400" dirty="0" smtClean="0">
                <a:solidFill>
                  <a:schemeClr val="tx1"/>
                </a:solidFill>
                <a:latin typeface="楷体" pitchFamily="49" charset="-122"/>
                <a:ea typeface="楷体" pitchFamily="49" charset="-122"/>
              </a:rPr>
              <a:t>让</a:t>
            </a:r>
            <a:r>
              <a:rPr lang="zh-CN" altLang="en-US" sz="2400" dirty="0">
                <a:solidFill>
                  <a:schemeClr val="tx1"/>
                </a:solidFill>
                <a:latin typeface="楷体" pitchFamily="49" charset="-122"/>
                <a:ea typeface="楷体" pitchFamily="49" charset="-122"/>
              </a:rPr>
              <a:t>具体实施工作的人员参与项目计划的制定。具体实施工作的人员才是最知道具体活动的人，而且通过项目计划的制定，他们就会更加严格地按计划执行项目和更有效地完成工作。</a:t>
            </a:r>
          </a:p>
          <a:p>
            <a:pPr marL="0" indent="0" eaLnBrk="1" hangingPunct="1">
              <a:lnSpc>
                <a:spcPct val="105000"/>
              </a:lnSpc>
              <a:spcBef>
                <a:spcPts val="600"/>
              </a:spcBef>
              <a:buNone/>
            </a:pPr>
            <a:r>
              <a:rPr lang="en-US" altLang="zh-CN" sz="2400" dirty="0" smtClean="0">
                <a:solidFill>
                  <a:schemeClr val="tx1"/>
                </a:solidFill>
                <a:latin typeface="楷体" pitchFamily="49" charset="-122"/>
                <a:ea typeface="楷体" pitchFamily="49" charset="-122"/>
              </a:rPr>
              <a:t>7.</a:t>
            </a: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目计划要具有可操作性。如果任务在执行之前就有了较好的理解，那么许多工作就能提前进行准备；如果任务是不可理解的，那么在实际执行中就比较难于操作。</a:t>
            </a:r>
          </a:p>
        </p:txBody>
      </p:sp>
      <p:sp>
        <p:nvSpPr>
          <p:cNvPr id="4" name="Rectangle 2"/>
          <p:cNvSpPr>
            <a:spLocks noGrp="1" noChangeArrowheads="1"/>
          </p:cNvSpPr>
          <p:nvPr>
            <p:ph type="title"/>
          </p:nvPr>
        </p:nvSpPr>
        <p:spPr/>
        <p:txBody>
          <a:bodyPr/>
          <a:lstStyle/>
          <a:p>
            <a:pPr eaLnBrk="1" hangingPunct="1">
              <a:defRPr/>
            </a:pPr>
            <a:r>
              <a:rPr lang="en-US" altLang="zh-CN" dirty="0">
                <a:latin typeface="+mj-ea"/>
              </a:rPr>
              <a:t>4.2 </a:t>
            </a:r>
            <a:r>
              <a:rPr lang="zh-CN" altLang="en-US" dirty="0">
                <a:latin typeface="+mj-ea"/>
              </a:rPr>
              <a:t>项目计划的编制</a:t>
            </a:r>
            <a:r>
              <a:rPr lang="en-US" altLang="zh-CN" dirty="0" smtClean="0">
                <a:latin typeface="+mj-ea"/>
              </a:rPr>
              <a:t>-</a:t>
            </a:r>
            <a:r>
              <a:rPr lang="zh-CN" altLang="en-US" b="1" dirty="0" smtClean="0"/>
              <a:t>注意</a:t>
            </a:r>
            <a:r>
              <a:rPr lang="zh-CN" altLang="en-US" dirty="0"/>
              <a:t>事项</a:t>
            </a:r>
            <a:endParaRPr lang="zh-CN" altLang="en-US" dirty="0" smtClean="0"/>
          </a:p>
        </p:txBody>
      </p:sp>
    </p:spTree>
    <p:extLst>
      <p:ext uri="{BB962C8B-B14F-4D97-AF65-F5344CB8AC3E}">
        <p14:creationId xmlns:p14="http://schemas.microsoft.com/office/powerpoint/2010/main" val="18747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altLang="zh-CN" dirty="0" smtClean="0"/>
              <a:t>4.3 </a:t>
            </a:r>
            <a:r>
              <a:rPr lang="zh-CN" altLang="en-US" dirty="0" smtClean="0"/>
              <a:t>项目计划的工具和方法 </a:t>
            </a:r>
          </a:p>
        </p:txBody>
      </p:sp>
      <p:sp>
        <p:nvSpPr>
          <p:cNvPr id="21507" name="Rectangle 3"/>
          <p:cNvSpPr>
            <a:spLocks noGrp="1" noChangeArrowheads="1"/>
          </p:cNvSpPr>
          <p:nvPr>
            <p:ph type="body" idx="1"/>
          </p:nvPr>
        </p:nvSpPr>
        <p:spPr>
          <a:xfrm>
            <a:off x="838994" y="1674812"/>
            <a:ext cx="7465721" cy="1598515"/>
          </a:xfrm>
        </p:spPr>
        <p:txBody>
          <a:bodyPr/>
          <a:lstStyle/>
          <a:p>
            <a:pPr eaLnBrk="1" hangingPunct="1">
              <a:lnSpc>
                <a:spcPct val="105000"/>
              </a:lnSpc>
              <a:buClr>
                <a:schemeClr val="tx1"/>
              </a:buClr>
              <a:buFont typeface="Wingdings" panose="05000000000000000000" pitchFamily="2" charset="2"/>
              <a:buChar char="u"/>
            </a:pPr>
            <a:r>
              <a:rPr lang="zh-CN" altLang="en-US" sz="2400" dirty="0">
                <a:solidFill>
                  <a:schemeClr val="tx1"/>
                </a:solidFill>
                <a:latin typeface="楷体" pitchFamily="49" charset="-122"/>
                <a:ea typeface="楷体" pitchFamily="49" charset="-122"/>
              </a:rPr>
              <a:t>我们主要讨论工作分解结构、责任矩阵和行动计划表这三个基本工具和方法，编制项目计划的其他工具和方法</a:t>
            </a: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如网络图将在本书后面的项目进度管理等章节中具体讨论。 </a:t>
            </a:r>
          </a:p>
        </p:txBody>
      </p:sp>
    </p:spTree>
    <p:extLst>
      <p:ext uri="{BB962C8B-B14F-4D97-AF65-F5344CB8AC3E}">
        <p14:creationId xmlns:p14="http://schemas.microsoft.com/office/powerpoint/2010/main" val="4135649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en-US" altLang="zh-CN" sz="2400" dirty="0">
                <a:latin typeface="+mj-ea"/>
              </a:rPr>
              <a:t>4.3 </a:t>
            </a:r>
            <a:r>
              <a:rPr lang="zh-CN" altLang="en-US" sz="2400" dirty="0">
                <a:latin typeface="+mj-ea"/>
              </a:rPr>
              <a:t>项目计划的工具和方</a:t>
            </a:r>
            <a:r>
              <a:rPr lang="zh-CN" altLang="en-US" sz="2400" dirty="0" smtClean="0">
                <a:latin typeface="+mj-ea"/>
              </a:rPr>
              <a:t>法</a:t>
            </a:r>
            <a:r>
              <a:rPr lang="en-US" altLang="zh-CN" sz="2400" dirty="0" smtClean="0">
                <a:latin typeface="+mj-ea"/>
              </a:rPr>
              <a:t>-</a:t>
            </a:r>
            <a:r>
              <a:rPr lang="zh-CN" altLang="en-US" sz="2400" b="1" dirty="0" smtClean="0">
                <a:latin typeface="+mj-ea"/>
              </a:rPr>
              <a:t>工作分解结构</a:t>
            </a:r>
            <a:r>
              <a:rPr lang="zh-CN" altLang="en-US" sz="2400" dirty="0" smtClean="0">
                <a:latin typeface="+mj-ea"/>
              </a:rPr>
              <a:t> </a:t>
            </a:r>
          </a:p>
        </p:txBody>
      </p:sp>
      <p:sp>
        <p:nvSpPr>
          <p:cNvPr id="22531" name="Rectangle 3"/>
          <p:cNvSpPr>
            <a:spLocks noGrp="1" noChangeArrowheads="1"/>
          </p:cNvSpPr>
          <p:nvPr>
            <p:ph type="body" idx="1"/>
          </p:nvPr>
        </p:nvSpPr>
        <p:spPr>
          <a:xfrm>
            <a:off x="534194" y="1446212"/>
            <a:ext cx="8077200" cy="4445448"/>
          </a:xfrm>
        </p:spPr>
        <p:txBody>
          <a:bodyPr/>
          <a:lstStyle/>
          <a:p>
            <a:pPr eaLnBrk="1" hangingPunct="1">
              <a:lnSpc>
                <a:spcPct val="105000"/>
              </a:lnSpc>
              <a:spcBef>
                <a:spcPts val="600"/>
              </a:spcBef>
              <a:buClr>
                <a:schemeClr val="tx1"/>
              </a:buClr>
              <a:buFont typeface="Wingdings" panose="05000000000000000000" pitchFamily="2" charset="2"/>
              <a:buChar char="u"/>
            </a:pPr>
            <a:r>
              <a:rPr lang="zh-CN" altLang="en-US" sz="2400" dirty="0">
                <a:solidFill>
                  <a:srgbClr val="FF0000"/>
                </a:solidFill>
                <a:latin typeface="楷体" pitchFamily="49" charset="-122"/>
                <a:ea typeface="楷体" pitchFamily="49" charset="-122"/>
              </a:rPr>
              <a:t>工作分解结构</a:t>
            </a: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WBS, Work Breakdown Structure</a:t>
            </a:r>
            <a:r>
              <a:rPr lang="zh-CN" altLang="en-US" sz="2400" dirty="0">
                <a:solidFill>
                  <a:schemeClr val="tx1"/>
                </a:solidFill>
                <a:latin typeface="楷体" pitchFamily="49" charset="-122"/>
                <a:ea typeface="楷体" pitchFamily="49" charset="-122"/>
              </a:rPr>
              <a:t>）是项目管理中最有价值的工具，是制定项目进度计划、项目成本计划等多个计划的基础。它将需要完成的项目按照其内在工作性质或内在结构划分为相对独立、内容单一和易于管理的工作单元，从而有助于找出完成项目工作范围所有的任务。工作分解结构可以把整个项目联系起来，把项目目标细化为许多可行的，逐步细化的，并且是相对短期的任务。 </a:t>
            </a:r>
            <a:endParaRPr lang="en-US" altLang="zh-CN" sz="2400" dirty="0" smtClean="0">
              <a:solidFill>
                <a:schemeClr val="tx1"/>
              </a:solidFill>
              <a:latin typeface="楷体" pitchFamily="49" charset="-122"/>
              <a:ea typeface="楷体" pitchFamily="49" charset="-122"/>
            </a:endParaRPr>
          </a:p>
          <a:p>
            <a:pPr eaLnBrk="1" hangingPunct="1">
              <a:lnSpc>
                <a:spcPct val="105000"/>
              </a:lnSpc>
              <a:spcBef>
                <a:spcPts val="600"/>
              </a:spcBef>
              <a:buClr>
                <a:schemeClr val="tx1"/>
              </a:buClr>
              <a:buFont typeface="Wingdings" panose="05000000000000000000" pitchFamily="2" charset="2"/>
              <a:buChar char="u"/>
            </a:pPr>
            <a:r>
              <a:rPr lang="zh-CN" altLang="en-US" sz="2400" dirty="0" smtClean="0">
                <a:solidFill>
                  <a:schemeClr val="tx1"/>
                </a:solidFill>
                <a:latin typeface="楷体" pitchFamily="49" charset="-122"/>
                <a:ea typeface="楷体" pitchFamily="49" charset="-122"/>
              </a:rPr>
              <a:t>对</a:t>
            </a:r>
            <a:r>
              <a:rPr lang="zh-CN" altLang="en-US" sz="2400" dirty="0">
                <a:solidFill>
                  <a:schemeClr val="tx1"/>
                </a:solidFill>
                <a:latin typeface="楷体" pitchFamily="49" charset="-122"/>
                <a:ea typeface="楷体" pitchFamily="49" charset="-122"/>
              </a:rPr>
              <a:t>于比较大的或比较复杂的项目而言，活动清单难免会遗漏一些必要的活动，所以对这些项目而言，工作分解结构将是一个比较好的解决方法。 </a:t>
            </a:r>
          </a:p>
        </p:txBody>
      </p:sp>
    </p:spTree>
    <p:extLst>
      <p:ext uri="{BB962C8B-B14F-4D97-AF65-F5344CB8AC3E}">
        <p14:creationId xmlns:p14="http://schemas.microsoft.com/office/powerpoint/2010/main" val="1779140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1154315" y="1704186"/>
            <a:ext cx="7465721" cy="2086725"/>
          </a:xfrm>
        </p:spPr>
        <p:txBody>
          <a:bodyPr/>
          <a:lstStyle/>
          <a:p>
            <a:pPr eaLnBrk="1" hangingPunct="1"/>
            <a:r>
              <a:rPr lang="zh-CN" altLang="en-US" sz="2400" dirty="0">
                <a:solidFill>
                  <a:schemeClr val="tx1"/>
                </a:solidFill>
                <a:latin typeface="楷体" pitchFamily="49" charset="-122"/>
                <a:ea typeface="楷体" pitchFamily="49" charset="-122"/>
              </a:rPr>
              <a:t>举一个简单的小例子。如果项目的具体目标是“包饺子”，则有如下几项工作要做，比如“准备饺子馅”和“准备饺子皮”；“准备饺子馅”又可以细分为“买肉馅”、“准备菜”和“准备调料”；“准备菜”又可以分为“买菜”和“切菜”，至此再往下分就没有任何意义了。 </a:t>
            </a:r>
          </a:p>
        </p:txBody>
      </p:sp>
      <p:sp>
        <p:nvSpPr>
          <p:cNvPr id="4" name="Rectangle 2"/>
          <p:cNvSpPr>
            <a:spLocks noGrp="1" noChangeArrowheads="1"/>
          </p:cNvSpPr>
          <p:nvPr>
            <p:ph type="title"/>
          </p:nvPr>
        </p:nvSpPr>
        <p:spPr/>
        <p:txBody>
          <a:bodyPr/>
          <a:lstStyle/>
          <a:p>
            <a:pPr eaLnBrk="1" hangingPunct="1">
              <a:defRPr/>
            </a:pPr>
            <a:r>
              <a:rPr lang="en-US" altLang="zh-CN" sz="2400" dirty="0">
                <a:latin typeface="+mj-ea"/>
              </a:rPr>
              <a:t>4.3 </a:t>
            </a:r>
            <a:r>
              <a:rPr lang="zh-CN" altLang="en-US" sz="2400" dirty="0">
                <a:latin typeface="+mj-ea"/>
              </a:rPr>
              <a:t>项目计划的工具和方</a:t>
            </a:r>
            <a:r>
              <a:rPr lang="zh-CN" altLang="en-US" sz="2400" dirty="0" smtClean="0">
                <a:latin typeface="+mj-ea"/>
              </a:rPr>
              <a:t>法</a:t>
            </a:r>
            <a:r>
              <a:rPr lang="en-US" altLang="zh-CN" sz="2400" dirty="0" smtClean="0">
                <a:latin typeface="+mj-ea"/>
              </a:rPr>
              <a:t>-</a:t>
            </a:r>
            <a:r>
              <a:rPr lang="zh-CN" altLang="en-US" sz="2400" b="1" dirty="0" smtClean="0">
                <a:latin typeface="+mj-ea"/>
              </a:rPr>
              <a:t>工作分解结构</a:t>
            </a:r>
            <a:r>
              <a:rPr lang="zh-CN" altLang="en-US" sz="2400" dirty="0" smtClean="0">
                <a:latin typeface="+mj-ea"/>
              </a:rPr>
              <a:t> </a:t>
            </a:r>
          </a:p>
        </p:txBody>
      </p:sp>
    </p:spTree>
    <p:extLst>
      <p:ext uri="{BB962C8B-B14F-4D97-AF65-F5344CB8AC3E}">
        <p14:creationId xmlns:p14="http://schemas.microsoft.com/office/powerpoint/2010/main" val="1576289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dirty="0" smtClean="0"/>
              <a:t>第四章项目计划 </a:t>
            </a:r>
          </a:p>
        </p:txBody>
      </p:sp>
      <p:grpSp>
        <p:nvGrpSpPr>
          <p:cNvPr id="5" name="组合 45"/>
          <p:cNvGrpSpPr>
            <a:grpSpLocks/>
          </p:cNvGrpSpPr>
          <p:nvPr/>
        </p:nvGrpSpPr>
        <p:grpSpPr bwMode="auto">
          <a:xfrm>
            <a:off x="1840029" y="2179033"/>
            <a:ext cx="6662738" cy="3757612"/>
            <a:chOff x="1714480" y="1557338"/>
            <a:chExt cx="6662772" cy="3757612"/>
          </a:xfrm>
        </p:grpSpPr>
        <p:sp>
          <p:nvSpPr>
            <p:cNvPr id="7" name="Text Box 86"/>
            <p:cNvSpPr txBox="1">
              <a:spLocks noChangeArrowheads="1"/>
            </p:cNvSpPr>
            <p:nvPr/>
          </p:nvSpPr>
          <p:spPr bwMode="gray">
            <a:xfrm>
              <a:off x="2643172" y="4857750"/>
              <a:ext cx="57340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endParaRPr lang="zh-CN" altLang="en-US" sz="2400" dirty="0"/>
            </a:p>
          </p:txBody>
        </p:sp>
        <p:grpSp>
          <p:nvGrpSpPr>
            <p:cNvPr id="8" name="组合 44"/>
            <p:cNvGrpSpPr>
              <a:grpSpLocks/>
            </p:cNvGrpSpPr>
            <p:nvPr/>
          </p:nvGrpSpPr>
          <p:grpSpPr bwMode="auto">
            <a:xfrm>
              <a:off x="1714480" y="1557338"/>
              <a:ext cx="6614352" cy="2886075"/>
              <a:chOff x="2051050" y="1557338"/>
              <a:chExt cx="5692910" cy="2886075"/>
            </a:xfrm>
          </p:grpSpPr>
          <p:sp>
            <p:nvSpPr>
              <p:cNvPr id="9" name="AutoShape 32"/>
              <p:cNvSpPr>
                <a:spLocks noChangeArrowheads="1"/>
              </p:cNvSpPr>
              <p:nvPr/>
            </p:nvSpPr>
            <p:spPr bwMode="gray">
              <a:xfrm>
                <a:off x="2368550" y="1603375"/>
                <a:ext cx="4795838" cy="530225"/>
              </a:xfrm>
              <a:prstGeom prst="roundRect">
                <a:avLst>
                  <a:gd name="adj" fmla="val 50000"/>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10" name="Group 33"/>
              <p:cNvGrpSpPr>
                <a:grpSpLocks/>
              </p:cNvGrpSpPr>
              <p:nvPr/>
            </p:nvGrpSpPr>
            <p:grpSpPr bwMode="auto">
              <a:xfrm>
                <a:off x="2051050" y="1557338"/>
                <a:ext cx="803275" cy="617537"/>
                <a:chOff x="720" y="960"/>
                <a:chExt cx="987" cy="795"/>
              </a:xfrm>
            </p:grpSpPr>
            <p:sp>
              <p:nvSpPr>
                <p:cNvPr id="34" name="Oval 34"/>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35" name="Oval 35"/>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36" name="Oval 3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11" name="Text Box 37"/>
              <p:cNvSpPr txBox="1">
                <a:spLocks noChangeArrowheads="1"/>
              </p:cNvSpPr>
              <p:nvPr/>
            </p:nvSpPr>
            <p:spPr bwMode="gray">
              <a:xfrm>
                <a:off x="2841489" y="1598612"/>
                <a:ext cx="4902471"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smtClean="0"/>
                  <a:t>概述</a:t>
                </a:r>
                <a:endParaRPr lang="en-US" altLang="zh-CN" sz="2400" dirty="0"/>
              </a:p>
            </p:txBody>
          </p:sp>
          <p:sp>
            <p:nvSpPr>
              <p:cNvPr id="12" name="Text Box 38"/>
              <p:cNvSpPr txBox="1">
                <a:spLocks noChangeArrowheads="1"/>
              </p:cNvSpPr>
              <p:nvPr/>
            </p:nvSpPr>
            <p:spPr bwMode="gray">
              <a:xfrm>
                <a:off x="2161725" y="16033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3.1</a:t>
                </a:r>
                <a:endParaRPr lang="en-US" altLang="zh-CN" sz="3200" dirty="0">
                  <a:solidFill>
                    <a:schemeClr val="bg1"/>
                  </a:solidFill>
                </a:endParaRPr>
              </a:p>
            </p:txBody>
          </p:sp>
          <p:sp>
            <p:nvSpPr>
              <p:cNvPr id="13" name="AutoShape 40"/>
              <p:cNvSpPr>
                <a:spLocks noChangeArrowheads="1"/>
              </p:cNvSpPr>
              <p:nvPr/>
            </p:nvSpPr>
            <p:spPr bwMode="gray">
              <a:xfrm>
                <a:off x="2368550" y="2322513"/>
                <a:ext cx="4795838" cy="601662"/>
              </a:xfrm>
              <a:prstGeom prst="roundRect">
                <a:avLst>
                  <a:gd name="adj" fmla="val 50000"/>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14" name="Group 41"/>
              <p:cNvGrpSpPr>
                <a:grpSpLocks/>
              </p:cNvGrpSpPr>
              <p:nvPr/>
            </p:nvGrpSpPr>
            <p:grpSpPr bwMode="auto">
              <a:xfrm>
                <a:off x="2051050" y="2276475"/>
                <a:ext cx="803275" cy="617538"/>
                <a:chOff x="720" y="960"/>
                <a:chExt cx="987" cy="795"/>
              </a:xfrm>
            </p:grpSpPr>
            <p:sp>
              <p:nvSpPr>
                <p:cNvPr id="31" name="Oval 42"/>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32" name="Oval 43"/>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33" name="Oval 44"/>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15" name="Text Box 45"/>
              <p:cNvSpPr txBox="1">
                <a:spLocks noChangeArrowheads="1"/>
              </p:cNvSpPr>
              <p:nvPr/>
            </p:nvSpPr>
            <p:spPr bwMode="gray">
              <a:xfrm>
                <a:off x="2838069" y="2401888"/>
                <a:ext cx="4234324"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项</a:t>
                </a:r>
                <a:r>
                  <a:rPr lang="zh-CN" altLang="en-US" sz="2400" dirty="0" smtClean="0"/>
                  <a:t>目计划的编制</a:t>
                </a:r>
                <a:endParaRPr lang="en-US" altLang="zh-CN" sz="2400" dirty="0"/>
              </a:p>
            </p:txBody>
          </p:sp>
          <p:sp>
            <p:nvSpPr>
              <p:cNvPr id="16" name="Text Box 46"/>
              <p:cNvSpPr txBox="1">
                <a:spLocks noChangeArrowheads="1"/>
              </p:cNvSpPr>
              <p:nvPr/>
            </p:nvSpPr>
            <p:spPr bwMode="gray">
              <a:xfrm>
                <a:off x="2161725" y="2322513"/>
                <a:ext cx="643551"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3.2</a:t>
                </a:r>
                <a:endParaRPr lang="en-US" altLang="zh-CN" sz="3200" dirty="0">
                  <a:solidFill>
                    <a:schemeClr val="bg1"/>
                  </a:solidFill>
                </a:endParaRPr>
              </a:p>
            </p:txBody>
          </p:sp>
          <p:sp>
            <p:nvSpPr>
              <p:cNvPr id="17" name="AutoShape 48"/>
              <p:cNvSpPr>
                <a:spLocks noChangeArrowheads="1"/>
              </p:cNvSpPr>
              <p:nvPr/>
            </p:nvSpPr>
            <p:spPr bwMode="gray">
              <a:xfrm>
                <a:off x="2339975" y="3141663"/>
                <a:ext cx="4824413" cy="601662"/>
              </a:xfrm>
              <a:prstGeom prst="roundRect">
                <a:avLst>
                  <a:gd name="adj" fmla="val 50000"/>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18" name="Group 49"/>
              <p:cNvGrpSpPr>
                <a:grpSpLocks/>
              </p:cNvGrpSpPr>
              <p:nvPr/>
            </p:nvGrpSpPr>
            <p:grpSpPr bwMode="auto">
              <a:xfrm>
                <a:off x="2051050" y="3068638"/>
                <a:ext cx="803275" cy="617537"/>
                <a:chOff x="720" y="960"/>
                <a:chExt cx="987" cy="795"/>
              </a:xfrm>
            </p:grpSpPr>
            <p:sp>
              <p:nvSpPr>
                <p:cNvPr id="28" name="Oval 50"/>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29" name="Oval 51"/>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30" name="Oval 5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19" name="Text Box 53"/>
              <p:cNvSpPr txBox="1">
                <a:spLocks noChangeArrowheads="1"/>
              </p:cNvSpPr>
              <p:nvPr/>
            </p:nvSpPr>
            <p:spPr bwMode="gray">
              <a:xfrm>
                <a:off x="2838069" y="3194050"/>
                <a:ext cx="44433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r>
                  <a:rPr lang="zh-CN" altLang="en-US" sz="2400" dirty="0"/>
                  <a:t>项</a:t>
                </a:r>
                <a:r>
                  <a:rPr lang="zh-CN" altLang="en-US" sz="2400" dirty="0" smtClean="0"/>
                  <a:t>目计划的工具和方法</a:t>
                </a:r>
                <a:endParaRPr lang="zh-CN" altLang="en-US" sz="2400" dirty="0"/>
              </a:p>
              <a:p>
                <a:r>
                  <a:rPr lang="zh-CN" altLang="en-US" sz="2400" dirty="0">
                    <a:solidFill>
                      <a:srgbClr val="000000"/>
                    </a:solidFill>
                  </a:rPr>
                  <a:t>	</a:t>
                </a:r>
              </a:p>
            </p:txBody>
          </p:sp>
          <p:sp>
            <p:nvSpPr>
              <p:cNvPr id="20" name="Text Box 54"/>
              <p:cNvSpPr txBox="1">
                <a:spLocks noChangeArrowheads="1"/>
              </p:cNvSpPr>
              <p:nvPr/>
            </p:nvSpPr>
            <p:spPr bwMode="gray">
              <a:xfrm>
                <a:off x="2161725" y="31146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3.3</a:t>
                </a:r>
                <a:endParaRPr lang="en-US" altLang="zh-CN" sz="3200" dirty="0">
                  <a:solidFill>
                    <a:schemeClr val="bg1"/>
                  </a:solidFill>
                </a:endParaRPr>
              </a:p>
            </p:txBody>
          </p:sp>
          <p:sp>
            <p:nvSpPr>
              <p:cNvPr id="23" name="Text Box 61"/>
              <p:cNvSpPr txBox="1">
                <a:spLocks noChangeArrowheads="1"/>
              </p:cNvSpPr>
              <p:nvPr/>
            </p:nvSpPr>
            <p:spPr bwMode="gray">
              <a:xfrm>
                <a:off x="2838069" y="3986213"/>
                <a:ext cx="372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endParaRPr lang="zh-CN" altLang="en-US" sz="2400" dirty="0">
                  <a:solidFill>
                    <a:srgbClr val="000000"/>
                  </a:solidFill>
                </a:endParaRPr>
              </a:p>
            </p:txBody>
          </p:sp>
        </p:grpSp>
      </p:grpSp>
    </p:spTree>
    <p:extLst>
      <p:ext uri="{BB962C8B-B14F-4D97-AF65-F5344CB8AC3E}">
        <p14:creationId xmlns:p14="http://schemas.microsoft.com/office/powerpoint/2010/main" val="3108888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7" name="Rectangle 5"/>
          <p:cNvSpPr>
            <a:spLocks noGrp="1" noChangeArrowheads="1"/>
          </p:cNvSpPr>
          <p:nvPr>
            <p:ph type="title"/>
          </p:nvPr>
        </p:nvSpPr>
        <p:spPr/>
        <p:txBody>
          <a:bodyPr/>
          <a:lstStyle/>
          <a:p>
            <a:pPr eaLnBrk="1" hangingPunct="1">
              <a:defRPr/>
            </a:pPr>
            <a:endParaRPr lang="zh-CN" altLang="zh-CN" dirty="0" smtClean="0"/>
          </a:p>
        </p:txBody>
      </p:sp>
      <p:graphicFrame>
        <p:nvGraphicFramePr>
          <p:cNvPr id="24579" name="Object 4"/>
          <p:cNvGraphicFramePr>
            <a:graphicFrameLocks noGrp="1" noChangeAspect="1"/>
          </p:cNvGraphicFramePr>
          <p:nvPr>
            <p:ph idx="1"/>
            <p:extLst>
              <p:ext uri="{D42A27DB-BD31-4B8C-83A1-F6EECF244321}">
                <p14:modId xmlns:p14="http://schemas.microsoft.com/office/powerpoint/2010/main" val="4218852778"/>
              </p:ext>
            </p:extLst>
          </p:nvPr>
        </p:nvGraphicFramePr>
        <p:xfrm>
          <a:off x="29106" y="1044021"/>
          <a:ext cx="9145588" cy="5659991"/>
        </p:xfrm>
        <a:graphic>
          <a:graphicData uri="http://schemas.openxmlformats.org/presentationml/2006/ole">
            <mc:AlternateContent xmlns:mc="http://schemas.openxmlformats.org/markup-compatibility/2006">
              <mc:Choice xmlns:v="urn:schemas-microsoft-com:vml" Requires="v">
                <p:oleObj spid="_x0000_s5140" name="Visio" r:id="rId3" imgW="3581814" imgH="2217774" progId="Visio.Drawing.11">
                  <p:embed/>
                </p:oleObj>
              </mc:Choice>
              <mc:Fallback>
                <p:oleObj name="Visio" r:id="rId3" imgW="3581814" imgH="22177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06" y="1044021"/>
                        <a:ext cx="9145588" cy="5659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62496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zh-CN" altLang="en-US" smtClean="0"/>
              <a:t>（</a:t>
            </a:r>
            <a:r>
              <a:rPr lang="en-US" altLang="zh-CN" smtClean="0"/>
              <a:t>1</a:t>
            </a:r>
            <a:r>
              <a:rPr lang="zh-CN" altLang="en-US" smtClean="0"/>
              <a:t>）工作分解结构的作用 </a:t>
            </a:r>
          </a:p>
        </p:txBody>
      </p:sp>
      <p:sp>
        <p:nvSpPr>
          <p:cNvPr id="25603" name="Rectangle 3"/>
          <p:cNvSpPr>
            <a:spLocks noGrp="1" noChangeArrowheads="1"/>
          </p:cNvSpPr>
          <p:nvPr>
            <p:ph type="body" idx="1"/>
          </p:nvPr>
        </p:nvSpPr>
        <p:spPr>
          <a:xfrm>
            <a:off x="686595" y="1704186"/>
            <a:ext cx="7933442" cy="4588949"/>
          </a:xfrm>
        </p:spPr>
        <p:txBody>
          <a:bodyPr/>
          <a:lstStyle/>
          <a:p>
            <a:pPr marL="0" indent="0" eaLnBrk="1" hangingPunct="1">
              <a:lnSpc>
                <a:spcPct val="105000"/>
              </a:lnSpc>
              <a:spcBef>
                <a:spcPts val="0"/>
              </a:spcBef>
              <a:spcAft>
                <a:spcPts val="600"/>
              </a:spcAft>
              <a:buNone/>
            </a:pPr>
            <a:r>
              <a:rPr lang="en-US" altLang="zh-CN" sz="2400" dirty="0">
                <a:solidFill>
                  <a:schemeClr val="tx1"/>
                </a:solidFill>
                <a:latin typeface="楷体" pitchFamily="49" charset="-122"/>
                <a:ea typeface="楷体" pitchFamily="49" charset="-122"/>
              </a:rPr>
              <a:t>①</a:t>
            </a:r>
            <a:r>
              <a:rPr lang="zh-CN" altLang="en-US" sz="2400" dirty="0">
                <a:solidFill>
                  <a:schemeClr val="tx1"/>
                </a:solidFill>
                <a:latin typeface="楷体" pitchFamily="49" charset="-122"/>
                <a:ea typeface="楷体" pitchFamily="49" charset="-122"/>
              </a:rPr>
              <a:t>把项目分解成具体的活动，定义具体工作范围，让相关人员清楚了解整个项目的概况，对项目所要达到的目标形成共识，以确保不漏掉任何重要的事情；</a:t>
            </a:r>
          </a:p>
          <a:p>
            <a:pPr marL="0" indent="0" eaLnBrk="1" hangingPunct="1">
              <a:lnSpc>
                <a:spcPct val="105000"/>
              </a:lnSpc>
              <a:spcBef>
                <a:spcPts val="0"/>
              </a:spcBef>
              <a:spcAft>
                <a:spcPts val="600"/>
              </a:spcAft>
              <a:buNone/>
            </a:pPr>
            <a:r>
              <a:rPr lang="zh-CN" altLang="en-US" sz="2400" dirty="0">
                <a:solidFill>
                  <a:schemeClr val="tx1"/>
                </a:solidFill>
                <a:latin typeface="楷体" pitchFamily="49" charset="-122"/>
                <a:ea typeface="楷体" pitchFamily="49" charset="-122"/>
              </a:rPr>
              <a:t>②通过活动的界定，按照项目活动之间的逻辑顺序来进行项目的实施，有助于制定完整的项目计划</a:t>
            </a:r>
            <a:r>
              <a:rPr lang="zh-CN" altLang="en-US" sz="2400" dirty="0" smtClean="0">
                <a:solidFill>
                  <a:schemeClr val="tx1"/>
                </a:solidFill>
                <a:latin typeface="楷体" pitchFamily="49" charset="-122"/>
                <a:ea typeface="楷体" pitchFamily="49" charset="-122"/>
              </a:rPr>
              <a:t>；</a:t>
            </a:r>
            <a:endParaRPr lang="en-US" altLang="zh-CN" sz="2400" dirty="0" smtClean="0">
              <a:solidFill>
                <a:schemeClr val="tx1"/>
              </a:solidFill>
              <a:latin typeface="楷体" pitchFamily="49" charset="-122"/>
              <a:ea typeface="楷体" pitchFamily="49" charset="-122"/>
            </a:endParaRPr>
          </a:p>
          <a:p>
            <a:pPr marL="0" indent="0" eaLnBrk="1" hangingPunct="1">
              <a:lnSpc>
                <a:spcPct val="105000"/>
              </a:lnSpc>
              <a:spcBef>
                <a:spcPts val="0"/>
              </a:spcBef>
              <a:spcAft>
                <a:spcPts val="600"/>
              </a:spcAft>
              <a:buNone/>
            </a:pPr>
            <a:r>
              <a:rPr lang="en-US" altLang="zh-CN" sz="2400" dirty="0">
                <a:solidFill>
                  <a:schemeClr val="tx1"/>
                </a:solidFill>
                <a:latin typeface="楷体" pitchFamily="49" charset="-122"/>
                <a:ea typeface="楷体" pitchFamily="49" charset="-122"/>
              </a:rPr>
              <a:t>③</a:t>
            </a:r>
            <a:r>
              <a:rPr lang="zh-CN" altLang="en-US" sz="2400" dirty="0">
                <a:solidFill>
                  <a:schemeClr val="tx1"/>
                </a:solidFill>
                <a:latin typeface="楷体" pitchFamily="49" charset="-122"/>
                <a:ea typeface="楷体" pitchFamily="49" charset="-122"/>
              </a:rPr>
              <a:t>通过项目分解，为制定完成项目所需要的技术、人力、时间和成本等质量和数量方面的目标提供基准；</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④通过活动的界定，就能很明显地使项目团队人员知道自己的责任和权利，从而对项目应当承担和不应当承担的责任有明确的划分。</a:t>
            </a:r>
          </a:p>
          <a:p>
            <a:pPr marL="0" indent="0" eaLnBrk="1" hangingPunct="1">
              <a:lnSpc>
                <a:spcPct val="105000"/>
              </a:lnSpc>
              <a:spcBef>
                <a:spcPts val="0"/>
              </a:spcBef>
              <a:spcAft>
                <a:spcPts val="0"/>
              </a:spcAft>
              <a:buNone/>
            </a:pPr>
            <a:endParaRPr lang="zh-CN" altLang="en-US" sz="2400"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928528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zh-CN" altLang="en-US" smtClean="0"/>
              <a:t>（</a:t>
            </a:r>
            <a:r>
              <a:rPr lang="en-US" altLang="zh-CN" smtClean="0"/>
              <a:t>2</a:t>
            </a:r>
            <a:r>
              <a:rPr lang="zh-CN" altLang="en-US" smtClean="0"/>
              <a:t>）工作分解结构的分解原则 </a:t>
            </a:r>
          </a:p>
        </p:txBody>
      </p:sp>
      <p:sp>
        <p:nvSpPr>
          <p:cNvPr id="27651" name="Rectangle 3"/>
          <p:cNvSpPr>
            <a:spLocks noGrp="1" noChangeArrowheads="1"/>
          </p:cNvSpPr>
          <p:nvPr>
            <p:ph type="body" idx="1"/>
          </p:nvPr>
        </p:nvSpPr>
        <p:spPr>
          <a:xfrm>
            <a:off x="686594" y="1704186"/>
            <a:ext cx="8305799" cy="3451907"/>
          </a:xfrm>
        </p:spPr>
        <p:txBody>
          <a:bodyPr/>
          <a:lstStyle/>
          <a:p>
            <a:pPr marL="324000" indent="-457200" eaLnBrk="1" hangingPunct="1">
              <a:lnSpc>
                <a:spcPct val="105000"/>
              </a:lnSpc>
              <a:spcBef>
                <a:spcPts val="600"/>
              </a:spcBef>
              <a:spcAft>
                <a:spcPts val="600"/>
              </a:spcAft>
              <a:buNone/>
            </a:pPr>
            <a:r>
              <a:rPr lang="en-US" altLang="zh-CN" sz="2400" dirty="0">
                <a:solidFill>
                  <a:schemeClr val="tx1"/>
                </a:solidFill>
                <a:latin typeface="楷体" pitchFamily="49" charset="-122"/>
                <a:ea typeface="楷体" pitchFamily="49" charset="-122"/>
              </a:rPr>
              <a:t>①</a:t>
            </a:r>
            <a:r>
              <a:rPr lang="zh-CN" altLang="en-US" sz="2400" dirty="0">
                <a:solidFill>
                  <a:schemeClr val="tx1"/>
                </a:solidFill>
                <a:latin typeface="楷体" pitchFamily="49" charset="-122"/>
                <a:ea typeface="楷体" pitchFamily="49" charset="-122"/>
              </a:rPr>
              <a:t>对项目的各项活动按实施过程，产品开发周期或活动性质等分类；</a:t>
            </a:r>
          </a:p>
          <a:p>
            <a:pPr marL="324000" indent="-457200" eaLnBrk="1" hangingPunct="1">
              <a:lnSpc>
                <a:spcPct val="105000"/>
              </a:lnSpc>
              <a:spcBef>
                <a:spcPts val="600"/>
              </a:spcBef>
              <a:spcAft>
                <a:spcPts val="600"/>
              </a:spcAft>
              <a:buNone/>
            </a:pPr>
            <a:r>
              <a:rPr lang="zh-CN" altLang="en-US" sz="2400" dirty="0">
                <a:solidFill>
                  <a:schemeClr val="tx1"/>
                </a:solidFill>
                <a:latin typeface="楷体" pitchFamily="49" charset="-122"/>
                <a:ea typeface="楷体" pitchFamily="49" charset="-122"/>
              </a:rPr>
              <a:t>②在分解任务的过程中不必考虑工作进行的顺序；</a:t>
            </a:r>
          </a:p>
          <a:p>
            <a:pPr marL="324000" indent="-457200" eaLnBrk="1" hangingPunct="1">
              <a:lnSpc>
                <a:spcPct val="105000"/>
              </a:lnSpc>
              <a:spcBef>
                <a:spcPts val="600"/>
              </a:spcBef>
              <a:spcAft>
                <a:spcPts val="600"/>
              </a:spcAft>
              <a:buNone/>
            </a:pPr>
            <a:r>
              <a:rPr lang="zh-CN" altLang="en-US" sz="2400" dirty="0">
                <a:solidFill>
                  <a:schemeClr val="tx1"/>
                </a:solidFill>
                <a:latin typeface="楷体" pitchFamily="49" charset="-122"/>
                <a:ea typeface="楷体" pitchFamily="49" charset="-122"/>
              </a:rPr>
              <a:t>③不同的项目分解的层次不同，不必强求结构对称；</a:t>
            </a:r>
          </a:p>
          <a:p>
            <a:pPr marL="324000" indent="-457200" eaLnBrk="1" hangingPunct="1">
              <a:lnSpc>
                <a:spcPct val="105000"/>
              </a:lnSpc>
              <a:spcBef>
                <a:spcPts val="600"/>
              </a:spcBef>
              <a:spcAft>
                <a:spcPts val="600"/>
              </a:spcAft>
              <a:buNone/>
            </a:pPr>
            <a:r>
              <a:rPr lang="zh-CN" altLang="en-US" sz="2400" dirty="0">
                <a:solidFill>
                  <a:schemeClr val="tx1"/>
                </a:solidFill>
                <a:latin typeface="楷体" pitchFamily="49" charset="-122"/>
                <a:ea typeface="楷体" pitchFamily="49" charset="-122"/>
              </a:rPr>
              <a:t>④把工作分解到能以可靠的工作量估计为止；</a:t>
            </a:r>
          </a:p>
          <a:p>
            <a:pPr marL="324000" indent="-45720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⑤在确定最低一级的具体工作时，应能分配给某个或某几个人具体负责</a:t>
            </a:r>
            <a:r>
              <a:rPr lang="zh-CN" altLang="en-US" sz="2400" dirty="0" smtClean="0"/>
              <a:t>。</a:t>
            </a:r>
          </a:p>
        </p:txBody>
      </p:sp>
    </p:spTree>
    <p:extLst>
      <p:ext uri="{BB962C8B-B14F-4D97-AF65-F5344CB8AC3E}">
        <p14:creationId xmlns:p14="http://schemas.microsoft.com/office/powerpoint/2010/main" val="2145330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3</a:t>
            </a:r>
            <a:r>
              <a:rPr lang="zh-CN" altLang="en-US" dirty="0" smtClean="0"/>
              <a:t>）工作分解结构的分解步骤 </a:t>
            </a:r>
          </a:p>
        </p:txBody>
      </p:sp>
      <p:sp>
        <p:nvSpPr>
          <p:cNvPr id="28675" name="Rectangle 3"/>
          <p:cNvSpPr>
            <a:spLocks noGrp="1" noChangeArrowheads="1"/>
          </p:cNvSpPr>
          <p:nvPr>
            <p:ph type="body" idx="1"/>
          </p:nvPr>
        </p:nvSpPr>
        <p:spPr>
          <a:xfrm>
            <a:off x="1154315" y="1704186"/>
            <a:ext cx="7465721" cy="3176254"/>
          </a:xfrm>
        </p:spPr>
        <p:txBody>
          <a:bodyPr/>
          <a:lstStyle/>
          <a:p>
            <a:pPr eaLnBrk="1" hangingPunct="1">
              <a:lnSpc>
                <a:spcPct val="90000"/>
              </a:lnSpc>
              <a:buClr>
                <a:schemeClr val="tx1"/>
              </a:buClr>
              <a:buFont typeface="Wingdings" panose="05000000000000000000" pitchFamily="2" charset="2"/>
              <a:buChar char="n"/>
            </a:pPr>
            <a:r>
              <a:rPr lang="zh-CN" altLang="en-US" sz="2400" dirty="0">
                <a:solidFill>
                  <a:schemeClr val="tx1"/>
                </a:solidFill>
                <a:latin typeface="楷体" pitchFamily="49" charset="-122"/>
                <a:ea typeface="楷体" pitchFamily="49" charset="-122"/>
              </a:rPr>
              <a:t>工作分解结构是按照各任务范围的大小从上到下逐步分解的，其工作分解的步骤包括：</a:t>
            </a:r>
          </a:p>
          <a:p>
            <a:pPr marL="400050" lvl="1" indent="0" eaLnBrk="1" hangingPunct="1">
              <a:buNone/>
            </a:pPr>
            <a:r>
              <a:rPr lang="zh-CN" altLang="en-US" sz="2400" dirty="0">
                <a:solidFill>
                  <a:schemeClr val="tx1"/>
                </a:solidFill>
                <a:latin typeface="楷体" pitchFamily="49" charset="-122"/>
                <a:ea typeface="楷体" pitchFamily="49" charset="-122"/>
              </a:rPr>
              <a:t>①总项目；</a:t>
            </a:r>
          </a:p>
          <a:p>
            <a:pPr marL="400050" lvl="1" indent="0" eaLnBrk="1" hangingPunct="1">
              <a:buNone/>
            </a:pPr>
            <a:r>
              <a:rPr lang="zh-CN" altLang="en-US" sz="2400" dirty="0">
                <a:solidFill>
                  <a:schemeClr val="tx1"/>
                </a:solidFill>
                <a:latin typeface="楷体" pitchFamily="49" charset="-122"/>
                <a:ea typeface="楷体" pitchFamily="49" charset="-122"/>
              </a:rPr>
              <a:t>②子项目或主体活动；</a:t>
            </a:r>
          </a:p>
          <a:p>
            <a:pPr marL="400050" lvl="1" indent="0" eaLnBrk="1" hangingPunct="1">
              <a:buNone/>
            </a:pPr>
            <a:r>
              <a:rPr lang="zh-CN" altLang="en-US" sz="2400" dirty="0">
                <a:solidFill>
                  <a:schemeClr val="tx1"/>
                </a:solidFill>
                <a:latin typeface="楷体" pitchFamily="49" charset="-122"/>
                <a:ea typeface="楷体" pitchFamily="49" charset="-122"/>
              </a:rPr>
              <a:t>③主要的活动；</a:t>
            </a:r>
          </a:p>
          <a:p>
            <a:pPr marL="400050" lvl="1" indent="0" eaLnBrk="1" hangingPunct="1">
              <a:buNone/>
            </a:pPr>
            <a:r>
              <a:rPr lang="zh-CN" altLang="en-US" sz="2400" dirty="0">
                <a:solidFill>
                  <a:schemeClr val="tx1"/>
                </a:solidFill>
                <a:latin typeface="楷体" pitchFamily="49" charset="-122"/>
                <a:ea typeface="楷体" pitchFamily="49" charset="-122"/>
              </a:rPr>
              <a:t>④次要的活动；</a:t>
            </a:r>
          </a:p>
          <a:p>
            <a:pPr marL="400050" lvl="1" indent="0" eaLnBrk="1" hangingPunct="1">
              <a:buNone/>
            </a:pPr>
            <a:r>
              <a:rPr lang="zh-CN" altLang="en-US" sz="2400" dirty="0">
                <a:solidFill>
                  <a:schemeClr val="tx1"/>
                </a:solidFill>
                <a:latin typeface="楷体" pitchFamily="49" charset="-122"/>
                <a:ea typeface="楷体" pitchFamily="49" charset="-122"/>
              </a:rPr>
              <a:t>⑤工作包。</a:t>
            </a:r>
          </a:p>
        </p:txBody>
      </p:sp>
    </p:spTree>
    <p:extLst>
      <p:ext uri="{BB962C8B-B14F-4D97-AF65-F5344CB8AC3E}">
        <p14:creationId xmlns:p14="http://schemas.microsoft.com/office/powerpoint/2010/main" val="2965095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half" idx="1"/>
          </p:nvPr>
        </p:nvSpPr>
        <p:spPr>
          <a:xfrm>
            <a:off x="381794" y="1446212"/>
            <a:ext cx="8292953" cy="1598515"/>
          </a:xfrm>
        </p:spPr>
        <p:txBody>
          <a:bodyPr/>
          <a:lstStyle/>
          <a:p>
            <a:pPr eaLnBrk="1" hangingPunct="1">
              <a:lnSpc>
                <a:spcPct val="105000"/>
              </a:lnSpc>
              <a:spcBef>
                <a:spcPts val="600"/>
              </a:spcBef>
              <a:spcAft>
                <a:spcPts val="0"/>
              </a:spcAft>
              <a:buClr>
                <a:schemeClr val="tx1"/>
              </a:buClr>
              <a:buFont typeface="Wingdings" panose="05000000000000000000" pitchFamily="2" charset="2"/>
              <a:buChar char="n"/>
            </a:pPr>
            <a:r>
              <a:rPr lang="zh-CN" altLang="en-US" sz="2400" dirty="0">
                <a:solidFill>
                  <a:schemeClr val="tx1"/>
                </a:solidFill>
                <a:latin typeface="楷体" pitchFamily="49" charset="-122"/>
                <a:ea typeface="楷体" pitchFamily="49" charset="-122"/>
              </a:rPr>
              <a:t>进行工作分解结构分解时必须清楚：要完成该项目必须完成哪些主要活动？完成这项活动，必须要完成哪些具体子任务？在从上往下排列的过程中，工作分解结构的每一层都变得更为具体，最终形成一个类似树状的组织结构。 </a:t>
            </a:r>
          </a:p>
        </p:txBody>
      </p:sp>
      <p:graphicFrame>
        <p:nvGraphicFramePr>
          <p:cNvPr id="29700" name="Object 4"/>
          <p:cNvGraphicFramePr>
            <a:graphicFrameLocks noGrp="1" noChangeAspect="1"/>
          </p:cNvGraphicFramePr>
          <p:nvPr>
            <p:ph sz="half" idx="2"/>
          </p:nvPr>
        </p:nvGraphicFramePr>
        <p:xfrm>
          <a:off x="468395" y="3152903"/>
          <a:ext cx="8245319" cy="3701922"/>
        </p:xfrm>
        <a:graphic>
          <a:graphicData uri="http://schemas.openxmlformats.org/presentationml/2006/ole">
            <mc:AlternateContent xmlns:mc="http://schemas.openxmlformats.org/markup-compatibility/2006">
              <mc:Choice xmlns:v="urn:schemas-microsoft-com:vml" Requires="v">
                <p:oleObj spid="_x0000_s6164" name="Visio" r:id="rId3" imgW="4496112" imgH="2019643" progId="Visio.Drawing.11">
                  <p:embed/>
                </p:oleObj>
              </mc:Choice>
              <mc:Fallback>
                <p:oleObj name="Visio" r:id="rId3" imgW="4496112" imgH="20196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95" y="3152903"/>
                        <a:ext cx="8245319" cy="3701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3</a:t>
            </a:r>
            <a:r>
              <a:rPr lang="zh-CN" altLang="en-US" dirty="0" smtClean="0"/>
              <a:t>）工作分解结构的分解步骤 </a:t>
            </a:r>
          </a:p>
        </p:txBody>
      </p:sp>
    </p:spTree>
    <p:extLst>
      <p:ext uri="{BB962C8B-B14F-4D97-AF65-F5344CB8AC3E}">
        <p14:creationId xmlns:p14="http://schemas.microsoft.com/office/powerpoint/2010/main" val="1343225268"/>
      </p:ext>
    </p:extLst>
  </p:cSld>
  <p:clrMapOvr>
    <a:masterClrMapping/>
  </p:clrMapOvr>
  <p:transition>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smtClean="0"/>
              <a:t>（</a:t>
            </a:r>
            <a:r>
              <a:rPr lang="en-US" altLang="zh-CN" smtClean="0"/>
              <a:t>4</a:t>
            </a:r>
            <a:r>
              <a:rPr lang="zh-CN" altLang="en-US" smtClean="0"/>
              <a:t>）工作包 </a:t>
            </a:r>
          </a:p>
        </p:txBody>
      </p:sp>
      <p:sp>
        <p:nvSpPr>
          <p:cNvPr id="30723" name="Rectangle 3"/>
          <p:cNvSpPr>
            <a:spLocks noGrp="1" noChangeArrowheads="1"/>
          </p:cNvSpPr>
          <p:nvPr>
            <p:ph type="body" idx="1"/>
          </p:nvPr>
        </p:nvSpPr>
        <p:spPr>
          <a:xfrm>
            <a:off x="534194" y="1297686"/>
            <a:ext cx="8231029" cy="4777846"/>
          </a:xfrm>
        </p:spPr>
        <p:txBody>
          <a:bodyPr/>
          <a:lstStyle/>
          <a:p>
            <a:pPr eaLnBrk="1" hangingPunct="1">
              <a:lnSpc>
                <a:spcPct val="105000"/>
              </a:lnSpc>
              <a:spcBef>
                <a:spcPts val="0"/>
              </a:spcBef>
              <a:spcAft>
                <a:spcPts val="600"/>
              </a:spcAft>
              <a:buClrTx/>
              <a:buFont typeface="Wingdings" panose="05000000000000000000" pitchFamily="2" charset="2"/>
              <a:buChar char="u"/>
            </a:pPr>
            <a:r>
              <a:rPr lang="zh-CN" altLang="en-US" sz="2400" dirty="0">
                <a:solidFill>
                  <a:schemeClr val="tx1"/>
                </a:solidFill>
                <a:latin typeface="楷体" pitchFamily="49" charset="-122"/>
                <a:ea typeface="楷体" pitchFamily="49" charset="-122"/>
              </a:rPr>
              <a:t>工作包是完成项目目标所要完成的相关工作活动的集合，为项目控制提供充分和合适的管理信息，它是工作分解结构的</a:t>
            </a:r>
            <a:r>
              <a:rPr lang="zh-CN" altLang="en-US" sz="2400" dirty="0">
                <a:solidFill>
                  <a:srgbClr val="FF0000"/>
                </a:solidFill>
                <a:latin typeface="楷体" pitchFamily="49" charset="-122"/>
                <a:ea typeface="楷体" pitchFamily="49" charset="-122"/>
              </a:rPr>
              <a:t>最底层</a:t>
            </a:r>
            <a:r>
              <a:rPr lang="zh-CN" altLang="en-US" sz="2400" dirty="0">
                <a:solidFill>
                  <a:schemeClr val="tx1"/>
                </a:solidFill>
                <a:latin typeface="楷体" pitchFamily="49" charset="-122"/>
                <a:ea typeface="楷体" pitchFamily="49" charset="-122"/>
              </a:rPr>
              <a:t>。</a:t>
            </a:r>
          </a:p>
          <a:p>
            <a:pPr marL="45720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建立有效工作包的原则如下：</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①工作包应该是可确定的、特定的、可交付的独立单元；</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②工作包中的工作责任应落实到具体的单位或个人；</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③工作包的大多数工作应该适用相同的工作人员，从而提高人员之间的沟通；</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④工作包应与特定的</a:t>
            </a:r>
            <a:r>
              <a:rPr lang="en-US" altLang="zh-CN" sz="2400" dirty="0">
                <a:solidFill>
                  <a:schemeClr val="tx1"/>
                </a:solidFill>
                <a:latin typeface="楷体" pitchFamily="49" charset="-122"/>
                <a:ea typeface="楷体" pitchFamily="49" charset="-122"/>
              </a:rPr>
              <a:t>WBS</a:t>
            </a:r>
            <a:r>
              <a:rPr lang="zh-CN" altLang="en-US" sz="2400" dirty="0">
                <a:solidFill>
                  <a:schemeClr val="tx1"/>
                </a:solidFill>
                <a:latin typeface="楷体" pitchFamily="49" charset="-122"/>
                <a:ea typeface="楷体" pitchFamily="49" charset="-122"/>
              </a:rPr>
              <a:t>单元直接相关，并作为其扩延；</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⑤工作包单元的周期应是最短周期；</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⑥应明确本工作包与其他工作包之间的关系；</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⑦能确定实际的预算和资源需求。 </a:t>
            </a:r>
          </a:p>
        </p:txBody>
      </p:sp>
    </p:spTree>
    <p:extLst>
      <p:ext uri="{BB962C8B-B14F-4D97-AF65-F5344CB8AC3E}">
        <p14:creationId xmlns:p14="http://schemas.microsoft.com/office/powerpoint/2010/main" val="2816573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5</a:t>
            </a:r>
            <a:r>
              <a:rPr lang="zh-CN" altLang="en-US" dirty="0" smtClean="0"/>
              <a:t>）工作分解结构的编码 </a:t>
            </a:r>
          </a:p>
        </p:txBody>
      </p:sp>
      <p:sp>
        <p:nvSpPr>
          <p:cNvPr id="31747" name="Rectangle 3"/>
          <p:cNvSpPr>
            <a:spLocks noGrp="1" noChangeArrowheads="1"/>
          </p:cNvSpPr>
          <p:nvPr>
            <p:ph type="body" idx="1"/>
          </p:nvPr>
        </p:nvSpPr>
        <p:spPr>
          <a:xfrm>
            <a:off x="1154315" y="1704186"/>
            <a:ext cx="7465721" cy="2374111"/>
          </a:xfrm>
        </p:spPr>
        <p:txBody>
          <a:bodyPr/>
          <a:lstStyle/>
          <a:p>
            <a:pPr eaLnBrk="1" hangingPunct="1">
              <a:lnSpc>
                <a:spcPct val="105000"/>
              </a:lnSpc>
              <a:buClr>
                <a:schemeClr val="bg2"/>
              </a:buClr>
              <a:buFont typeface="Wingdings" panose="05000000000000000000" pitchFamily="2" charset="2"/>
              <a:buChar char="u"/>
            </a:pPr>
            <a:r>
              <a:rPr lang="zh-CN" altLang="en-US" sz="2400" dirty="0">
                <a:solidFill>
                  <a:schemeClr val="tx1"/>
                </a:solidFill>
                <a:latin typeface="楷体" pitchFamily="49" charset="-122"/>
                <a:ea typeface="楷体" pitchFamily="49" charset="-122"/>
              </a:rPr>
              <a:t>运用特定的规则对分解结构图中的各个结点进行编码，可简化项目实施过程中的信息交流。制定项目的成本、进度和质量等计划时不但可以利用编码代表任务名称，而且可以根据某任务的编码情况推断出该任务在工作分解结构图中的位置，这要求在工作分解结构中每个结点的编码保持唯一性。 </a:t>
            </a:r>
          </a:p>
        </p:txBody>
      </p:sp>
    </p:spTree>
    <p:extLst>
      <p:ext uri="{BB962C8B-B14F-4D97-AF65-F5344CB8AC3E}">
        <p14:creationId xmlns:p14="http://schemas.microsoft.com/office/powerpoint/2010/main" val="2139863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sz="half" idx="1"/>
          </p:nvPr>
        </p:nvSpPr>
        <p:spPr>
          <a:xfrm>
            <a:off x="457280" y="1599460"/>
            <a:ext cx="3394664" cy="1477328"/>
          </a:xfrm>
        </p:spPr>
        <p:txBody>
          <a:bodyPr/>
          <a:lstStyle/>
          <a:p>
            <a:pPr eaLnBrk="1" hangingPunct="1">
              <a:buClr>
                <a:schemeClr val="tx1"/>
              </a:buClr>
              <a:buFont typeface="Wingdings" panose="05000000000000000000" pitchFamily="2" charset="2"/>
              <a:buChar char="u"/>
            </a:pPr>
            <a:r>
              <a:rPr lang="zh-CN" altLang="en-US" sz="2400" dirty="0">
                <a:solidFill>
                  <a:schemeClr val="tx1"/>
                </a:solidFill>
                <a:latin typeface="楷体" pitchFamily="49" charset="-122"/>
                <a:ea typeface="楷体" pitchFamily="49" charset="-122"/>
              </a:rPr>
              <a:t>工作分解结构的编码的方法有多种，最常见的方法是利用数字进行编码。</a:t>
            </a:r>
            <a:r>
              <a:rPr lang="zh-CN" altLang="en-US" sz="2800" dirty="0" smtClean="0"/>
              <a:t> </a:t>
            </a:r>
          </a:p>
        </p:txBody>
      </p:sp>
      <p:graphicFrame>
        <p:nvGraphicFramePr>
          <p:cNvPr id="32772" name="Object 4"/>
          <p:cNvGraphicFramePr>
            <a:graphicFrameLocks noGrp="1" noChangeAspect="1"/>
          </p:cNvGraphicFramePr>
          <p:nvPr>
            <p:ph sz="half" idx="2"/>
          </p:nvPr>
        </p:nvGraphicFramePr>
        <p:xfrm>
          <a:off x="3780494" y="2922822"/>
          <a:ext cx="5149156" cy="3335380"/>
        </p:xfrm>
        <a:graphic>
          <a:graphicData uri="http://schemas.openxmlformats.org/presentationml/2006/ole">
            <mc:AlternateContent xmlns:mc="http://schemas.openxmlformats.org/markup-compatibility/2006">
              <mc:Choice xmlns:v="urn:schemas-microsoft-com:vml" Requires="v">
                <p:oleObj spid="_x0000_s7188" name="Visio" r:id="rId3" imgW="2262241" imgH="1466819" progId="Visio.Drawing.11">
                  <p:embed/>
                </p:oleObj>
              </mc:Choice>
              <mc:Fallback>
                <p:oleObj name="Visio" r:id="rId3" imgW="2262241" imgH="146681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494" y="2922822"/>
                        <a:ext cx="5149156" cy="333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5</a:t>
            </a:r>
            <a:r>
              <a:rPr lang="zh-CN" altLang="en-US" dirty="0" smtClean="0"/>
              <a:t>）工作分解结构的编码 </a:t>
            </a:r>
          </a:p>
        </p:txBody>
      </p:sp>
    </p:spTree>
    <p:extLst>
      <p:ext uri="{BB962C8B-B14F-4D97-AF65-F5344CB8AC3E}">
        <p14:creationId xmlns:p14="http://schemas.microsoft.com/office/powerpoint/2010/main" val="139844150"/>
      </p:ext>
    </p:extLst>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zh-CN" altLang="en-US" smtClean="0"/>
              <a:t>（</a:t>
            </a:r>
            <a:r>
              <a:rPr lang="en-US" altLang="zh-CN" smtClean="0"/>
              <a:t>6</a:t>
            </a:r>
            <a:r>
              <a:rPr lang="zh-CN" altLang="en-US" smtClean="0"/>
              <a:t>）项目的工作分解结构图和编码图实例 </a:t>
            </a:r>
          </a:p>
        </p:txBody>
      </p:sp>
      <p:graphicFrame>
        <p:nvGraphicFramePr>
          <p:cNvPr id="33795" name="Object 4"/>
          <p:cNvGraphicFramePr>
            <a:graphicFrameLocks noGrp="1" noChangeAspect="1"/>
          </p:cNvGraphicFramePr>
          <p:nvPr>
            <p:ph idx="1"/>
          </p:nvPr>
        </p:nvGraphicFramePr>
        <p:xfrm>
          <a:off x="0" y="1731162"/>
          <a:ext cx="9145588" cy="4190646"/>
        </p:xfrm>
        <a:graphic>
          <a:graphicData uri="http://schemas.openxmlformats.org/presentationml/2006/ole">
            <mc:AlternateContent xmlns:mc="http://schemas.openxmlformats.org/markup-compatibility/2006">
              <mc:Choice xmlns:v="urn:schemas-microsoft-com:vml" Requires="v">
                <p:oleObj spid="_x0000_s8211" name="Visio" r:id="rId3" imgW="4838974" imgH="2217774" progId="Visio.Drawing.11">
                  <p:embed/>
                </p:oleObj>
              </mc:Choice>
              <mc:Fallback>
                <p:oleObj name="Visio" r:id="rId3" imgW="4838974" imgH="22177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31162"/>
                        <a:ext cx="9145588" cy="419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27155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1" name="Rectangle 5"/>
          <p:cNvSpPr>
            <a:spLocks noGrp="1" noChangeArrowheads="1"/>
          </p:cNvSpPr>
          <p:nvPr>
            <p:ph type="title"/>
          </p:nvPr>
        </p:nvSpPr>
        <p:spPr/>
        <p:txBody>
          <a:bodyPr/>
          <a:lstStyle/>
          <a:p>
            <a:pPr eaLnBrk="1" hangingPunct="1">
              <a:defRPr/>
            </a:pPr>
            <a:endParaRPr lang="zh-CN" altLang="zh-CN" smtClean="0"/>
          </a:p>
        </p:txBody>
      </p:sp>
      <p:graphicFrame>
        <p:nvGraphicFramePr>
          <p:cNvPr id="34819" name="Object 4"/>
          <p:cNvGraphicFramePr>
            <a:graphicFrameLocks noGrp="1" noChangeAspect="1"/>
          </p:cNvGraphicFramePr>
          <p:nvPr>
            <p:ph idx="1"/>
          </p:nvPr>
        </p:nvGraphicFramePr>
        <p:xfrm>
          <a:off x="0" y="907630"/>
          <a:ext cx="9145588" cy="5188722"/>
        </p:xfrm>
        <a:graphic>
          <a:graphicData uri="http://schemas.openxmlformats.org/presentationml/2006/ole">
            <mc:AlternateContent xmlns:mc="http://schemas.openxmlformats.org/markup-compatibility/2006">
              <mc:Choice xmlns:v="urn:schemas-microsoft-com:vml" Requires="v">
                <p:oleObj spid="_x0000_s9235" name="Visio" r:id="rId3" imgW="4953262" imgH="2812168" progId="Visio.Drawing.11">
                  <p:embed/>
                </p:oleObj>
              </mc:Choice>
              <mc:Fallback>
                <p:oleObj name="Visio" r:id="rId3" imgW="4953262" imgH="28121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07630"/>
                        <a:ext cx="9145588" cy="5188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41891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en-US" altLang="zh-CN" dirty="0"/>
              <a:t>4.1 </a:t>
            </a:r>
            <a:r>
              <a:rPr lang="zh-CN" altLang="en-US" dirty="0"/>
              <a:t>概</a:t>
            </a:r>
            <a:r>
              <a:rPr lang="zh-CN" altLang="en-US" dirty="0" smtClean="0"/>
              <a:t>述</a:t>
            </a:r>
            <a:r>
              <a:rPr lang="en-US" altLang="zh-CN" dirty="0"/>
              <a:t>-</a:t>
            </a:r>
            <a:r>
              <a:rPr lang="zh-CN" altLang="en-US" dirty="0" smtClean="0"/>
              <a:t>项</a:t>
            </a:r>
            <a:r>
              <a:rPr lang="zh-CN" altLang="en-US" b="1" dirty="0" smtClean="0"/>
              <a:t>目计划的定义</a:t>
            </a:r>
            <a:r>
              <a:rPr lang="zh-CN" altLang="en-US" dirty="0" smtClean="0"/>
              <a:t> </a:t>
            </a:r>
          </a:p>
        </p:txBody>
      </p:sp>
      <p:sp>
        <p:nvSpPr>
          <p:cNvPr id="6147" name="Rectangle 3"/>
          <p:cNvSpPr>
            <a:spLocks noGrp="1" noChangeArrowheads="1"/>
          </p:cNvSpPr>
          <p:nvPr>
            <p:ph type="body" idx="1"/>
          </p:nvPr>
        </p:nvSpPr>
        <p:spPr>
          <a:xfrm>
            <a:off x="915194" y="1370012"/>
            <a:ext cx="7465721" cy="4390048"/>
          </a:xfrm>
        </p:spPr>
        <p:txBody>
          <a:bodyPr/>
          <a:lstStyle/>
          <a:p>
            <a:pPr eaLnBrk="1" hangingPunct="1">
              <a:lnSpc>
                <a:spcPct val="105000"/>
              </a:lnSpc>
              <a:spcAft>
                <a:spcPts val="600"/>
              </a:spcAft>
              <a:buClr>
                <a:schemeClr val="tx1"/>
              </a:buClr>
              <a:buFont typeface="Wingdings" pitchFamily="2" charset="2"/>
              <a:buChar char="n"/>
            </a:pPr>
            <a:r>
              <a:rPr lang="zh-CN" altLang="en-US" sz="2400" dirty="0">
                <a:solidFill>
                  <a:schemeClr val="tx1"/>
                </a:solidFill>
                <a:latin typeface="楷体" pitchFamily="49" charset="-122"/>
                <a:ea typeface="楷体" pitchFamily="49" charset="-122"/>
              </a:rPr>
              <a:t>项目计划工作是项目管理过程的基本组成部分，它是团队成员在预算的范围内为完成项目的预定目标而进行科学预测并确定未来行动方案的过程。也可以认为，</a:t>
            </a:r>
            <a:r>
              <a:rPr lang="zh-CN" altLang="en-US" sz="2400" dirty="0">
                <a:solidFill>
                  <a:srgbClr val="FF0000"/>
                </a:solidFill>
                <a:latin typeface="楷体" pitchFamily="49" charset="-122"/>
                <a:ea typeface="楷体" pitchFamily="49" charset="-122"/>
              </a:rPr>
              <a:t>项目计划工作是为了完成项目的预定目标而进行的系统安排任务的一系列过程。 </a:t>
            </a:r>
            <a:endParaRPr lang="en-US" altLang="zh-CN" sz="2400" dirty="0" smtClean="0">
              <a:solidFill>
                <a:srgbClr val="FF0000"/>
              </a:solidFill>
              <a:latin typeface="楷体" pitchFamily="49" charset="-122"/>
              <a:ea typeface="楷体" pitchFamily="49" charset="-122"/>
            </a:endParaRPr>
          </a:p>
          <a:p>
            <a:pPr eaLnBrk="1" hangingPunct="1">
              <a:lnSpc>
                <a:spcPct val="105000"/>
              </a:lnSpc>
              <a:spcAft>
                <a:spcPts val="0"/>
              </a:spcAft>
              <a:buClr>
                <a:schemeClr val="tx1"/>
              </a:buClr>
              <a:buFont typeface="Wingdings" pitchFamily="2" charset="2"/>
              <a:buChar char="n"/>
            </a:pP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目计划工作过程所要解决的问题如下：</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什么：项目团队必须完成哪些工作；</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谁：确定每项工作由谁来完成；</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何时：确定完成各项工作的开始时间；</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耗时：确定完成各项工作需要多长时间；</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花费：确定完成每项工作需要多少成本。</a:t>
            </a:r>
          </a:p>
        </p:txBody>
      </p:sp>
    </p:spTree>
    <p:extLst>
      <p:ext uri="{BB962C8B-B14F-4D97-AF65-F5344CB8AC3E}">
        <p14:creationId xmlns:p14="http://schemas.microsoft.com/office/powerpoint/2010/main" val="2910628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altLang="zh-CN" sz="2400" dirty="0">
                <a:latin typeface="+mj-ea"/>
              </a:rPr>
              <a:t>4.3 </a:t>
            </a:r>
            <a:r>
              <a:rPr lang="zh-CN" altLang="en-US" sz="2400" dirty="0">
                <a:latin typeface="+mj-ea"/>
              </a:rPr>
              <a:t>项目计划的工具和方法</a:t>
            </a:r>
            <a:r>
              <a:rPr lang="en-US" altLang="zh-CN" sz="2400" dirty="0">
                <a:latin typeface="+mj-ea"/>
              </a:rPr>
              <a:t>-</a:t>
            </a:r>
            <a:r>
              <a:rPr lang="zh-CN" altLang="en-US" sz="2400" b="1" dirty="0" smtClean="0"/>
              <a:t>责任分配矩阵</a:t>
            </a:r>
            <a:r>
              <a:rPr lang="zh-CN" altLang="en-US" sz="2400" dirty="0" smtClean="0"/>
              <a:t> </a:t>
            </a:r>
          </a:p>
        </p:txBody>
      </p:sp>
      <p:sp>
        <p:nvSpPr>
          <p:cNvPr id="35843" name="Rectangle 3"/>
          <p:cNvSpPr>
            <a:spLocks noGrp="1" noChangeArrowheads="1"/>
          </p:cNvSpPr>
          <p:nvPr>
            <p:ph type="body" idx="1"/>
          </p:nvPr>
        </p:nvSpPr>
        <p:spPr>
          <a:xfrm>
            <a:off x="381794" y="1193797"/>
            <a:ext cx="8610599" cy="5738815"/>
          </a:xfrm>
        </p:spPr>
        <p:txBody>
          <a:bodyPr/>
          <a:lstStyle/>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200" dirty="0">
                <a:solidFill>
                  <a:schemeClr val="tx1"/>
                </a:solidFill>
                <a:latin typeface="楷体" pitchFamily="49" charset="-122"/>
                <a:ea typeface="楷体" pitchFamily="49" charset="-122"/>
              </a:rPr>
              <a:t>责任分配矩阵（</a:t>
            </a:r>
            <a:r>
              <a:rPr lang="en-US" altLang="zh-CN" sz="2200" dirty="0">
                <a:solidFill>
                  <a:schemeClr val="tx1"/>
                </a:solidFill>
                <a:latin typeface="楷体" pitchFamily="49" charset="-122"/>
                <a:ea typeface="楷体" pitchFamily="49" charset="-122"/>
              </a:rPr>
              <a:t>RAM</a:t>
            </a:r>
            <a:r>
              <a:rPr lang="zh-CN" altLang="en-US" sz="2200" dirty="0">
                <a:solidFill>
                  <a:schemeClr val="tx1"/>
                </a:solidFill>
                <a:latin typeface="楷体" pitchFamily="49" charset="-122"/>
                <a:ea typeface="楷体" pitchFamily="49" charset="-122"/>
              </a:rPr>
              <a:t>，</a:t>
            </a:r>
            <a:r>
              <a:rPr lang="en-US" altLang="zh-CN" sz="2200" dirty="0">
                <a:solidFill>
                  <a:schemeClr val="tx1"/>
                </a:solidFill>
                <a:latin typeface="楷体" pitchFamily="49" charset="-122"/>
                <a:ea typeface="楷体" pitchFamily="49" charset="-122"/>
              </a:rPr>
              <a:t>Responsibility Assignment matrix</a:t>
            </a:r>
            <a:r>
              <a:rPr lang="zh-CN" altLang="en-US" sz="2200" dirty="0">
                <a:solidFill>
                  <a:schemeClr val="tx1"/>
                </a:solidFill>
                <a:latin typeface="楷体" pitchFamily="49" charset="-122"/>
                <a:ea typeface="楷体" pitchFamily="49" charset="-122"/>
              </a:rPr>
              <a:t>）是项目管理中一种将所分解的工作任务落实到项目有关部门或个人，并明确表示出他们在组织工作中的关系、责任和地位的一种方法和工具。它是在工作分解结构的基础上建立的，以表格形式表示完成工作分解结构中每项活动或工作活动。 </a:t>
            </a:r>
            <a:endParaRPr lang="en-US" altLang="zh-CN" sz="2200" dirty="0">
              <a:solidFill>
                <a:schemeClr val="tx1"/>
              </a:solidFill>
              <a:latin typeface="楷体" pitchFamily="49" charset="-122"/>
              <a:ea typeface="楷体"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200" dirty="0" smtClean="0">
                <a:solidFill>
                  <a:schemeClr val="tx1"/>
                </a:solidFill>
                <a:latin typeface="楷体" pitchFamily="49" charset="-122"/>
                <a:ea typeface="楷体" pitchFamily="49" charset="-122"/>
              </a:rPr>
              <a:t>责</a:t>
            </a:r>
            <a:r>
              <a:rPr lang="zh-CN" altLang="en-US" sz="2200" dirty="0">
                <a:solidFill>
                  <a:schemeClr val="tx1"/>
                </a:solidFill>
                <a:latin typeface="楷体" pitchFamily="49" charset="-122"/>
                <a:ea typeface="楷体" pitchFamily="49" charset="-122"/>
              </a:rPr>
              <a:t>任分配矩阵明确表示出每项工作由谁负责、由谁具体执行，并且明确了每个人在整个项目中的地位。责任分配矩阵还系统地阐明了个人与个人之间的相互关系，它能使每个人认识到自己在项目组织中的基本职责，充分认识到在与他人配合中应承担的责任，从而能够充分、全面和主动地承担自己的全部责任。 </a:t>
            </a:r>
            <a:endParaRPr lang="en-US" altLang="zh-CN" sz="2200" dirty="0" smtClean="0">
              <a:solidFill>
                <a:schemeClr val="tx1"/>
              </a:solidFill>
              <a:latin typeface="楷体" pitchFamily="49" charset="-122"/>
              <a:ea typeface="楷体"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u"/>
            </a:pPr>
            <a:r>
              <a:rPr lang="zh-CN" altLang="en-US" sz="2200" dirty="0" smtClean="0">
                <a:solidFill>
                  <a:schemeClr val="tx1"/>
                </a:solidFill>
                <a:latin typeface="楷体" pitchFamily="49" charset="-122"/>
                <a:ea typeface="楷体" pitchFamily="49" charset="-122"/>
              </a:rPr>
              <a:t>在</a:t>
            </a:r>
            <a:r>
              <a:rPr lang="zh-CN" altLang="en-US" sz="2200" dirty="0">
                <a:solidFill>
                  <a:schemeClr val="tx1"/>
                </a:solidFill>
                <a:latin typeface="楷体" pitchFamily="49" charset="-122"/>
                <a:ea typeface="楷体" pitchFamily="49" charset="-122"/>
              </a:rPr>
              <a:t>项目实施过程中，如果某项活动出现了错误，就很容易从责任分配矩阵图中找出该活动的负责人和具体执行人；当协调沟通出现困难或者工作责任不明时，都可以运用责任分配矩阵图，而且还可以针对某个子项目或某个活动分别制定不同规模的责任分配矩阵图。 </a:t>
            </a:r>
          </a:p>
          <a:p>
            <a:pPr eaLnBrk="1" hangingPunct="1">
              <a:lnSpc>
                <a:spcPct val="105000"/>
              </a:lnSpc>
              <a:spcBef>
                <a:spcPts val="0"/>
              </a:spcBef>
              <a:spcAft>
                <a:spcPts val="0"/>
              </a:spcAft>
              <a:buClr>
                <a:schemeClr val="tx1"/>
              </a:buClr>
              <a:buFont typeface="Wingdings" panose="05000000000000000000" pitchFamily="2" charset="2"/>
              <a:buChar char="u"/>
            </a:pPr>
            <a:endParaRPr lang="zh-CN" altLang="en-US" sz="2200"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4274545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571" name="Rectangle 99"/>
          <p:cNvSpPr>
            <a:spLocks noGrp="1" noChangeArrowheads="1"/>
          </p:cNvSpPr>
          <p:nvPr>
            <p:ph type="title"/>
          </p:nvPr>
        </p:nvSpPr>
        <p:spPr/>
        <p:txBody>
          <a:bodyPr/>
          <a:lstStyle/>
          <a:p>
            <a:pPr eaLnBrk="1" hangingPunct="1">
              <a:defRPr/>
            </a:pPr>
            <a:endParaRPr lang="zh-CN" altLang="zh-CN" smtClean="0"/>
          </a:p>
        </p:txBody>
      </p:sp>
      <p:graphicFrame>
        <p:nvGraphicFramePr>
          <p:cNvPr id="233574" name="Group 102"/>
          <p:cNvGraphicFramePr>
            <a:graphicFrameLocks noGrp="1"/>
          </p:cNvGraphicFramePr>
          <p:nvPr>
            <p:ph idx="1"/>
            <p:extLst>
              <p:ext uri="{D42A27DB-BD31-4B8C-83A1-F6EECF244321}">
                <p14:modId xmlns:p14="http://schemas.microsoft.com/office/powerpoint/2010/main" val="2033370154"/>
              </p:ext>
            </p:extLst>
          </p:nvPr>
        </p:nvGraphicFramePr>
        <p:xfrm>
          <a:off x="457280" y="1599459"/>
          <a:ext cx="8231029" cy="4985173"/>
        </p:xfrm>
        <a:graphic>
          <a:graphicData uri="http://schemas.openxmlformats.org/drawingml/2006/table">
            <a:tbl>
              <a:tblPr/>
              <a:tblGrid>
                <a:gridCol w="854223"/>
                <a:gridCol w="1651287"/>
                <a:gridCol w="5725519"/>
              </a:tblGrid>
              <a:tr h="9139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任务编号</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286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任 务</a:t>
                      </a:r>
                      <a:endPar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2286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名 称</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李  马  王  刘  王  张  朱  杨  吴  赵  魏  何</a:t>
                      </a:r>
                      <a:endPar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军  里  月  已  克  书  良  坤  云  新  杏  明</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2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1000</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机器人</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39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1100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1110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1120</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整体设计</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系统工程</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专业测试</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81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P         S</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81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S          P</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81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P                      S</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39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1200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1210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1220</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电子技术</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设备控制</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软件安装</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P                S</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P    S</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S                       P</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7397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1300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1310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1311</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1312</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1313</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1320</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机器人制造</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制造工艺</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工艺设计</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构件加工</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构建组装</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生产控制</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P</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P   S</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P</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S                                             P</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S                                              P</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P</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a:off x="2058194" y="1141412"/>
            <a:ext cx="5257800" cy="707886"/>
          </a:xfrm>
          <a:prstGeom prst="rect">
            <a:avLst/>
          </a:prstGeom>
        </p:spPr>
        <p:txBody>
          <a:bodyPr wrap="square">
            <a:spAutoFit/>
          </a:bodyPr>
          <a:lstStyle/>
          <a:p>
            <a:r>
              <a:rPr lang="en-US" altLang="zh-CN" sz="2000" b="1" dirty="0">
                <a:latin typeface="+mn-ea"/>
              </a:rPr>
              <a:t>P</a:t>
            </a:r>
            <a:r>
              <a:rPr lang="zh-CN" altLang="en-US" sz="2000" b="1" dirty="0">
                <a:latin typeface="+mn-ea"/>
              </a:rPr>
              <a:t>主要责任或者主持召集 </a:t>
            </a:r>
            <a:r>
              <a:rPr lang="en-US" altLang="zh-CN" sz="2000" b="1" dirty="0">
                <a:latin typeface="+mn-ea"/>
              </a:rPr>
              <a:t>S</a:t>
            </a:r>
            <a:r>
              <a:rPr lang="zh-CN" altLang="en-US" sz="2000" b="1" dirty="0">
                <a:latin typeface="+mn-ea"/>
              </a:rPr>
              <a:t> 提供支持或者参与</a:t>
            </a:r>
          </a:p>
        </p:txBody>
      </p:sp>
    </p:spTree>
    <p:extLst>
      <p:ext uri="{BB962C8B-B14F-4D97-AF65-F5344CB8AC3E}">
        <p14:creationId xmlns:p14="http://schemas.microsoft.com/office/powerpoint/2010/main" val="1830441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r>
              <a:rPr lang="en-US" altLang="zh-CN" sz="2400" dirty="0">
                <a:latin typeface="+mj-ea"/>
              </a:rPr>
              <a:t>4.3 </a:t>
            </a:r>
            <a:r>
              <a:rPr lang="zh-CN" altLang="en-US" sz="2400" dirty="0">
                <a:latin typeface="+mj-ea"/>
              </a:rPr>
              <a:t>项目计划的工具和方法</a:t>
            </a:r>
            <a:r>
              <a:rPr lang="en-US" altLang="zh-CN" sz="2400" dirty="0">
                <a:latin typeface="+mj-ea"/>
              </a:rPr>
              <a:t>-</a:t>
            </a:r>
            <a:r>
              <a:rPr lang="zh-CN" altLang="en-US" sz="2400" b="1" dirty="0" smtClean="0"/>
              <a:t>项目行动计划表</a:t>
            </a:r>
            <a:r>
              <a:rPr lang="zh-CN" altLang="en-US" sz="2400" dirty="0" smtClean="0"/>
              <a:t> </a:t>
            </a:r>
          </a:p>
        </p:txBody>
      </p:sp>
      <p:sp>
        <p:nvSpPr>
          <p:cNvPr id="38915" name="Rectangle 3"/>
          <p:cNvSpPr>
            <a:spLocks noGrp="1" noChangeArrowheads="1"/>
          </p:cNvSpPr>
          <p:nvPr>
            <p:ph type="body" idx="1"/>
          </p:nvPr>
        </p:nvSpPr>
        <p:spPr>
          <a:xfrm>
            <a:off x="1154315" y="1704186"/>
            <a:ext cx="7465721" cy="2271391"/>
          </a:xfrm>
        </p:spPr>
        <p:txBody>
          <a:bodyPr/>
          <a:lstStyle/>
          <a:p>
            <a:pPr eaLnBrk="1" hangingPunct="1"/>
            <a:r>
              <a:rPr lang="zh-CN" altLang="en-US" sz="2400" dirty="0">
                <a:solidFill>
                  <a:schemeClr val="tx1"/>
                </a:solidFill>
                <a:latin typeface="楷体" pitchFamily="49" charset="-122"/>
                <a:ea typeface="楷体" pitchFamily="49" charset="-122"/>
              </a:rPr>
              <a:t>项目行动计划表是指以工作分解结构图为基础，将项目的一系列活动或任务进一步细分，并按内在的层次关系把持续时间、紧前任务和所需的资源等，汇总并记录所形成的表格。 </a:t>
            </a:r>
          </a:p>
          <a:p>
            <a:pPr eaLnBrk="1" hangingPunct="1"/>
            <a:r>
              <a:rPr lang="zh-CN" altLang="en-US" sz="2400" dirty="0">
                <a:solidFill>
                  <a:schemeClr val="tx1"/>
                </a:solidFill>
                <a:latin typeface="楷体" pitchFamily="49" charset="-122"/>
                <a:ea typeface="楷体" pitchFamily="49" charset="-122"/>
              </a:rPr>
              <a:t>需要说明的是，项目行动计划表中所列的要素并非绝对必需，可根据项目的具体情况加以调整。 </a:t>
            </a:r>
          </a:p>
        </p:txBody>
      </p:sp>
    </p:spTree>
    <p:extLst>
      <p:ext uri="{BB962C8B-B14F-4D97-AF65-F5344CB8AC3E}">
        <p14:creationId xmlns:p14="http://schemas.microsoft.com/office/powerpoint/2010/main" val="1419310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065" name="Group 521"/>
          <p:cNvGraphicFramePr>
            <a:graphicFrameLocks noGrp="1"/>
          </p:cNvGraphicFramePr>
          <p:nvPr>
            <p:ph idx="1"/>
            <p:extLst>
              <p:ext uri="{D42A27DB-BD31-4B8C-83A1-F6EECF244321}">
                <p14:modId xmlns:p14="http://schemas.microsoft.com/office/powerpoint/2010/main" val="2821289538"/>
              </p:ext>
            </p:extLst>
          </p:nvPr>
        </p:nvGraphicFramePr>
        <p:xfrm>
          <a:off x="76994" y="1065212"/>
          <a:ext cx="8991601" cy="5413078"/>
        </p:xfrm>
        <a:graphic>
          <a:graphicData uri="http://schemas.openxmlformats.org/drawingml/2006/table">
            <a:tbl>
              <a:tblPr/>
              <a:tblGrid>
                <a:gridCol w="1288728"/>
                <a:gridCol w="1791194"/>
                <a:gridCol w="1070716"/>
                <a:gridCol w="1637359"/>
                <a:gridCol w="1434424"/>
                <a:gridCol w="1769180"/>
              </a:tblGrid>
              <a:tr h="533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mj-ea"/>
                          <a:ea typeface="+mj-ea"/>
                          <a:cs typeface="Times New Roman" pitchFamily="18" charset="0"/>
                        </a:rPr>
                        <a:t>任务编号</a:t>
                      </a:r>
                      <a:endParaRPr kumimoji="0" lang="zh-CN" altLang="en-US" sz="2000" b="1" i="0" u="none" strike="noStrike" cap="none" normalizeH="0" baseline="0" dirty="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任务名称</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责任人</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mj-ea"/>
                          <a:ea typeface="+mj-ea"/>
                          <a:cs typeface="Times New Roman" pitchFamily="18" charset="0"/>
                        </a:rPr>
                        <a:t>时间（周）</a:t>
                      </a:r>
                      <a:endParaRPr kumimoji="0" lang="zh-CN" altLang="en-US" sz="2000" b="1" i="0" u="none" strike="noStrike" cap="none" normalizeH="0" baseline="0" dirty="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紧前任务</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所需的资源</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16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1100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整体设计</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mj-ea"/>
                          <a:ea typeface="+mj-ea"/>
                          <a:cs typeface="Times New Roman" pitchFamily="18" charset="0"/>
                        </a:rPr>
                        <a:t>马里</a:t>
                      </a:r>
                      <a:endParaRPr kumimoji="0" lang="zh-CN" altLang="en-US" sz="2000" b="1" i="0" u="none" strike="noStrike" cap="none" normalizeH="0" baseline="0" dirty="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4</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1110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系统工程</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王克</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3</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电脑</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1120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专业测试</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王月</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1110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软件</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1200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电子技术</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张书</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2</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1210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设备控制</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张书</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1120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仪器仪表</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1220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软件安装</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朱良</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1210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软件</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1300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机器人制造</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吴云</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5</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1310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制造工艺</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吴云</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mj-ea"/>
                          <a:ea typeface="+mj-ea"/>
                          <a:cs typeface="Times New Roman" pitchFamily="18" charset="0"/>
                        </a:rPr>
                        <a:t>3</a:t>
                      </a:r>
                      <a:endParaRPr kumimoji="0" lang="en-US" altLang="zh-CN" sz="2000" b="1" i="0" u="none" strike="noStrike" cap="none" normalizeH="0" baseline="0" dirty="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1311</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工艺设计</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赵新</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1300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电脑</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1312</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构件加工</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魏杏</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1311</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车床</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0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1313</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构建组装</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何明</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1312</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机床</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15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1320</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mj-ea"/>
                          <a:ea typeface="+mj-ea"/>
                          <a:cs typeface="Times New Roman" pitchFamily="18" charset="0"/>
                        </a:rPr>
                        <a:t>生产控制</a:t>
                      </a:r>
                      <a:endParaRPr kumimoji="0" lang="zh-CN" altLang="en-US" sz="2000" b="1" i="0" u="none" strike="noStrike" cap="none" normalizeH="0" baseline="0" dirty="0" smtClean="0">
                        <a:ln>
                          <a:noFill/>
                        </a:ln>
                        <a:solidFill>
                          <a:schemeClr val="tx1"/>
                        </a:solidFill>
                        <a:effectLst/>
                        <a:latin typeface="+mj-ea"/>
                        <a:ea typeface="+mj-ea"/>
                      </a:endParaRPr>
                    </a:p>
                  </a:txBody>
                  <a:tcPr marL="91456" marR="91456" marT="45690" marB="456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mj-ea"/>
                          <a:ea typeface="+mj-ea"/>
                          <a:cs typeface="Times New Roman" pitchFamily="18" charset="0"/>
                        </a:rPr>
                        <a:t>杨坤</a:t>
                      </a:r>
                      <a:endParaRPr kumimoji="0" lang="zh-CN" altLang="en-US"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2</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mj-ea"/>
                          <a:ea typeface="+mj-ea"/>
                          <a:cs typeface="Times New Roman" pitchFamily="18" charset="0"/>
                        </a:rPr>
                        <a:t>1313</a:t>
                      </a:r>
                      <a:endParaRPr kumimoji="0" lang="en-US" altLang="zh-CN" sz="2000" b="1" i="0" u="none" strike="noStrike" cap="none" normalizeH="0" baseline="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mj-ea"/>
                          <a:ea typeface="+mj-ea"/>
                          <a:cs typeface="Times New Roman" pitchFamily="18" charset="0"/>
                        </a:rPr>
                        <a:t>控制系统软件</a:t>
                      </a:r>
                      <a:endParaRPr kumimoji="0" lang="zh-CN" altLang="en-US" sz="2000" b="1" i="0" u="none" strike="noStrike" cap="none" normalizeH="0" baseline="0" dirty="0" smtClean="0">
                        <a:ln>
                          <a:noFill/>
                        </a:ln>
                        <a:solidFill>
                          <a:schemeClr val="tx1"/>
                        </a:solidFill>
                        <a:effectLst/>
                        <a:latin typeface="+mj-ea"/>
                        <a:ea typeface="+mj-ea"/>
                      </a:endParaRPr>
                    </a:p>
                  </a:txBody>
                  <a:tcPr marL="91456" marR="91456" marT="45690" marB="456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Rectangle 2"/>
          <p:cNvSpPr>
            <a:spLocks noGrp="1" noChangeArrowheads="1"/>
          </p:cNvSpPr>
          <p:nvPr>
            <p:ph type="title"/>
          </p:nvPr>
        </p:nvSpPr>
        <p:spPr/>
        <p:txBody>
          <a:bodyPr/>
          <a:lstStyle/>
          <a:p>
            <a:pPr eaLnBrk="1" hangingPunct="1">
              <a:defRPr/>
            </a:pPr>
            <a:r>
              <a:rPr lang="en-US" altLang="zh-CN" sz="2400" dirty="0">
                <a:latin typeface="+mj-ea"/>
              </a:rPr>
              <a:t>4.3 </a:t>
            </a:r>
            <a:r>
              <a:rPr lang="zh-CN" altLang="en-US" sz="2400" dirty="0">
                <a:latin typeface="+mj-ea"/>
              </a:rPr>
              <a:t>项目计划的工具和方法</a:t>
            </a:r>
            <a:r>
              <a:rPr lang="en-US" altLang="zh-CN" sz="2400" dirty="0">
                <a:latin typeface="+mj-ea"/>
              </a:rPr>
              <a:t>-</a:t>
            </a:r>
            <a:r>
              <a:rPr lang="zh-CN" altLang="en-US" sz="2400" b="1" dirty="0" smtClean="0"/>
              <a:t>项目行动计划表</a:t>
            </a:r>
            <a:r>
              <a:rPr lang="zh-CN" altLang="en-US" sz="2400" dirty="0" smtClean="0"/>
              <a:t> </a:t>
            </a:r>
          </a:p>
        </p:txBody>
      </p:sp>
    </p:spTree>
    <p:extLst>
      <p:ext uri="{BB962C8B-B14F-4D97-AF65-F5344CB8AC3E}">
        <p14:creationId xmlns:p14="http://schemas.microsoft.com/office/powerpoint/2010/main" val="120434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en-US" altLang="zh-CN" dirty="0"/>
              <a:t>4.1 </a:t>
            </a:r>
            <a:r>
              <a:rPr lang="zh-CN" altLang="en-US" dirty="0"/>
              <a:t>概述</a:t>
            </a:r>
            <a:r>
              <a:rPr lang="en-US" altLang="zh-CN" dirty="0"/>
              <a:t>-</a:t>
            </a:r>
            <a:r>
              <a:rPr lang="zh-CN" altLang="en-US" b="1" dirty="0" smtClean="0"/>
              <a:t>项目基准计划与项目基线</a:t>
            </a:r>
            <a:r>
              <a:rPr lang="zh-CN" altLang="en-US" dirty="0" smtClean="0"/>
              <a:t> </a:t>
            </a:r>
          </a:p>
        </p:txBody>
      </p:sp>
      <p:sp>
        <p:nvSpPr>
          <p:cNvPr id="7171" name="Rectangle 3"/>
          <p:cNvSpPr>
            <a:spLocks noGrp="1" noChangeArrowheads="1"/>
          </p:cNvSpPr>
          <p:nvPr>
            <p:ph type="body" idx="1"/>
          </p:nvPr>
        </p:nvSpPr>
        <p:spPr>
          <a:xfrm>
            <a:off x="915194" y="1598612"/>
            <a:ext cx="7465721" cy="3278975"/>
          </a:xfrm>
        </p:spPr>
        <p:txBody>
          <a:bodyPr/>
          <a:lstStyle/>
          <a:p>
            <a:pPr marL="0" indent="0" eaLnBrk="1" hangingPunct="1">
              <a:lnSpc>
                <a:spcPct val="105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1</a:t>
            </a:r>
            <a:r>
              <a:rPr lang="zh-CN" altLang="en-US" sz="2400" dirty="0">
                <a:solidFill>
                  <a:schemeClr val="tx1"/>
                </a:solidFill>
                <a:latin typeface="楷体" pitchFamily="49" charset="-122"/>
                <a:ea typeface="楷体" pitchFamily="49" charset="-122"/>
              </a:rPr>
              <a:t>）项目基准计划</a:t>
            </a:r>
          </a:p>
          <a:p>
            <a:pPr marL="400050" lvl="1" indent="0" eaLnBrk="1" hangingPunct="1">
              <a:lnSpc>
                <a:spcPct val="105000"/>
              </a:lnSpc>
              <a:buNone/>
            </a:pPr>
            <a:r>
              <a:rPr lang="zh-CN" altLang="en-US" sz="2400" dirty="0">
                <a:solidFill>
                  <a:schemeClr val="tx1"/>
                </a:solidFill>
                <a:latin typeface="楷体" pitchFamily="49" charset="-122"/>
                <a:ea typeface="楷体" pitchFamily="49" charset="-122"/>
              </a:rPr>
              <a:t>项目基准计划是项目在最初启动时所制定的，并且经过上级批准的计划，即初始拟定的计划。在项目管理过程中，将项目基准计划与实际进展情况相互比较，以便对变化进行管理与控制，从而保证项目计划得以顺利实施。项目基准计划一经确定是不能随意改变的，如果需要改变，就必须按照规定的程序进行。 </a:t>
            </a:r>
          </a:p>
        </p:txBody>
      </p:sp>
    </p:spTree>
    <p:extLst>
      <p:ext uri="{BB962C8B-B14F-4D97-AF65-F5344CB8AC3E}">
        <p14:creationId xmlns:p14="http://schemas.microsoft.com/office/powerpoint/2010/main" val="4049160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en-US" altLang="zh-CN" dirty="0"/>
              <a:t>4.1 </a:t>
            </a:r>
            <a:r>
              <a:rPr lang="zh-CN" altLang="en-US" dirty="0"/>
              <a:t>概述</a:t>
            </a:r>
            <a:r>
              <a:rPr lang="en-US" altLang="zh-CN" dirty="0"/>
              <a:t>-</a:t>
            </a:r>
            <a:r>
              <a:rPr lang="zh-CN" altLang="en-US" dirty="0"/>
              <a:t>项目基准计划与项目基线 </a:t>
            </a:r>
            <a:endParaRPr lang="zh-CN" altLang="zh-CN" dirty="0" smtClean="0"/>
          </a:p>
        </p:txBody>
      </p:sp>
      <p:sp>
        <p:nvSpPr>
          <p:cNvPr id="8195" name="Rectangle 3"/>
          <p:cNvSpPr>
            <a:spLocks noGrp="1" noChangeArrowheads="1"/>
          </p:cNvSpPr>
          <p:nvPr>
            <p:ph idx="1"/>
          </p:nvPr>
        </p:nvSpPr>
        <p:spPr>
          <a:xfrm>
            <a:off x="1067594" y="1370012"/>
            <a:ext cx="7465721" cy="5217967"/>
          </a:xfrm>
        </p:spPr>
        <p:txBody>
          <a:bodyPr/>
          <a:lstStyle/>
          <a:p>
            <a:pPr marL="0" indent="0" eaLnBrk="1" hangingPunct="1">
              <a:lnSpc>
                <a:spcPct val="105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2</a:t>
            </a:r>
            <a:r>
              <a:rPr lang="zh-CN" altLang="en-US" sz="2400" dirty="0">
                <a:solidFill>
                  <a:schemeClr val="tx1"/>
                </a:solidFill>
                <a:latin typeface="楷体" pitchFamily="49" charset="-122"/>
                <a:ea typeface="楷体" pitchFamily="49" charset="-122"/>
              </a:rPr>
              <a:t>）项目基线</a:t>
            </a:r>
          </a:p>
          <a:p>
            <a:pPr marL="400050" lvl="1" indent="0" eaLnBrk="1" hangingPunct="1">
              <a:lnSpc>
                <a:spcPct val="105000"/>
              </a:lnSpc>
              <a:buNone/>
            </a:pPr>
            <a:r>
              <a:rPr lang="zh-CN" altLang="en-US" sz="2400" dirty="0">
                <a:solidFill>
                  <a:schemeClr val="tx1"/>
                </a:solidFill>
                <a:latin typeface="楷体" pitchFamily="49" charset="-122"/>
                <a:ea typeface="楷体" pitchFamily="49" charset="-122"/>
              </a:rPr>
              <a:t>项目基线是指项目的规范、应用标准、进度指标、成本指标，人员和其他资源使用指标等。基线不是固定不变的，它将随着项目的进展而不断变化，这是因为项目执行过程中往往会出现如下情况：</a:t>
            </a:r>
          </a:p>
          <a:p>
            <a:pPr marL="457200" lvl="1" indent="0" eaLnBrk="1" hangingPunct="1">
              <a:lnSpc>
                <a:spcPct val="105000"/>
              </a:lnSpc>
              <a:buNone/>
            </a:pPr>
            <a:r>
              <a:rPr lang="zh-CN" altLang="en-US" sz="2400" dirty="0">
                <a:solidFill>
                  <a:schemeClr val="tx1"/>
                </a:solidFill>
                <a:latin typeface="楷体" pitchFamily="49" charset="-122"/>
                <a:ea typeface="楷体" pitchFamily="49" charset="-122"/>
                <a:cs typeface="+mn-cs"/>
              </a:rPr>
              <a:t>①质量指标没有达到；</a:t>
            </a:r>
          </a:p>
          <a:p>
            <a:pPr marL="457200" lvl="1" indent="0" eaLnBrk="1" hangingPunct="1">
              <a:lnSpc>
                <a:spcPct val="105000"/>
              </a:lnSpc>
              <a:buNone/>
            </a:pPr>
            <a:r>
              <a:rPr lang="zh-CN" altLang="en-US" sz="2400" dirty="0">
                <a:solidFill>
                  <a:schemeClr val="tx1"/>
                </a:solidFill>
                <a:latin typeface="楷体" pitchFamily="49" charset="-122"/>
                <a:ea typeface="楷体" pitchFamily="49" charset="-122"/>
                <a:cs typeface="+mn-cs"/>
              </a:rPr>
              <a:t>②工作或任务延期完成；</a:t>
            </a:r>
          </a:p>
          <a:p>
            <a:pPr marL="457200" lvl="1" indent="0" eaLnBrk="1" hangingPunct="1">
              <a:lnSpc>
                <a:spcPct val="105000"/>
              </a:lnSpc>
              <a:buNone/>
            </a:pPr>
            <a:r>
              <a:rPr lang="zh-CN" altLang="en-US" sz="2400" dirty="0">
                <a:solidFill>
                  <a:schemeClr val="tx1"/>
                </a:solidFill>
                <a:latin typeface="楷体" pitchFamily="49" charset="-122"/>
                <a:ea typeface="楷体" pitchFamily="49" charset="-122"/>
                <a:cs typeface="+mn-cs"/>
              </a:rPr>
              <a:t>③某些工作无法按时开始；</a:t>
            </a:r>
          </a:p>
          <a:p>
            <a:pPr marL="457200" lvl="1" indent="0" eaLnBrk="1" hangingPunct="1">
              <a:lnSpc>
                <a:spcPct val="105000"/>
              </a:lnSpc>
              <a:buNone/>
            </a:pPr>
            <a:r>
              <a:rPr lang="zh-CN" altLang="en-US" sz="2400" dirty="0">
                <a:solidFill>
                  <a:schemeClr val="tx1"/>
                </a:solidFill>
                <a:latin typeface="楷体" pitchFamily="49" charset="-122"/>
                <a:ea typeface="楷体" pitchFamily="49" charset="-122"/>
                <a:cs typeface="+mn-cs"/>
              </a:rPr>
              <a:t>④人员不能按计划配备；</a:t>
            </a:r>
          </a:p>
          <a:p>
            <a:pPr marL="457200" lvl="1" indent="0" eaLnBrk="1" hangingPunct="1">
              <a:lnSpc>
                <a:spcPct val="105000"/>
              </a:lnSpc>
              <a:buNone/>
            </a:pPr>
            <a:r>
              <a:rPr lang="zh-CN" altLang="en-US" sz="2400" dirty="0">
                <a:solidFill>
                  <a:schemeClr val="tx1"/>
                </a:solidFill>
                <a:latin typeface="楷体" pitchFamily="49" charset="-122"/>
                <a:ea typeface="楷体" pitchFamily="49" charset="-122"/>
                <a:cs typeface="+mn-cs"/>
              </a:rPr>
              <a:t>⑤设备性能被过高估计</a:t>
            </a:r>
            <a:r>
              <a:rPr lang="zh-CN" altLang="en-US" sz="2400" dirty="0" smtClean="0">
                <a:solidFill>
                  <a:schemeClr val="tx1"/>
                </a:solidFill>
                <a:latin typeface="楷体" pitchFamily="49" charset="-122"/>
                <a:ea typeface="楷体" pitchFamily="49" charset="-122"/>
                <a:cs typeface="+mn-cs"/>
              </a:rPr>
              <a:t>；</a:t>
            </a:r>
          </a:p>
          <a:p>
            <a:pPr marL="457200" lvl="1" indent="0" eaLnBrk="1" hangingPunct="1">
              <a:lnSpc>
                <a:spcPct val="105000"/>
              </a:lnSpc>
              <a:buNone/>
            </a:pPr>
            <a:r>
              <a:rPr lang="zh-CN" altLang="en-US" sz="2400" dirty="0" smtClean="0">
                <a:solidFill>
                  <a:schemeClr val="tx1"/>
                </a:solidFill>
                <a:latin typeface="楷体" pitchFamily="49" charset="-122"/>
                <a:ea typeface="楷体" pitchFamily="49" charset="-122"/>
                <a:cs typeface="+mn-cs"/>
              </a:rPr>
              <a:t>⑥预算出现差异。</a:t>
            </a:r>
            <a:endParaRPr lang="zh-CN" altLang="en-US" sz="2400" dirty="0">
              <a:solidFill>
                <a:schemeClr val="tx1"/>
              </a:solidFill>
              <a:latin typeface="楷体" pitchFamily="49" charset="-122"/>
              <a:ea typeface="楷体" pitchFamily="49" charset="-122"/>
              <a:cs typeface="+mn-cs"/>
            </a:endParaRPr>
          </a:p>
        </p:txBody>
      </p:sp>
    </p:spTree>
    <p:extLst>
      <p:ext uri="{BB962C8B-B14F-4D97-AF65-F5344CB8AC3E}">
        <p14:creationId xmlns:p14="http://schemas.microsoft.com/office/powerpoint/2010/main" val="38441837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en-US" altLang="zh-CN" dirty="0"/>
              <a:t>4.1 </a:t>
            </a:r>
            <a:r>
              <a:rPr lang="zh-CN" altLang="en-US" dirty="0"/>
              <a:t>概述</a:t>
            </a:r>
            <a:r>
              <a:rPr lang="en-US" altLang="zh-CN" dirty="0" smtClean="0"/>
              <a:t>-</a:t>
            </a:r>
            <a:r>
              <a:rPr lang="zh-CN" altLang="en-US" dirty="0" smtClean="0"/>
              <a:t>项</a:t>
            </a:r>
            <a:r>
              <a:rPr lang="zh-CN" altLang="en-US" b="1" dirty="0" smtClean="0"/>
              <a:t>目计划的形式</a:t>
            </a:r>
            <a:r>
              <a:rPr lang="zh-CN" altLang="en-US" dirty="0" smtClean="0"/>
              <a:t> </a:t>
            </a:r>
          </a:p>
        </p:txBody>
      </p:sp>
      <p:sp>
        <p:nvSpPr>
          <p:cNvPr id="9219" name="Rectangle 3"/>
          <p:cNvSpPr>
            <a:spLocks noGrp="1" noChangeArrowheads="1"/>
          </p:cNvSpPr>
          <p:nvPr>
            <p:ph idx="1"/>
          </p:nvPr>
        </p:nvSpPr>
        <p:spPr>
          <a:xfrm>
            <a:off x="457994" y="1293812"/>
            <a:ext cx="8534400" cy="542456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eaLnBrk="1" hangingPunct="1">
              <a:lnSpc>
                <a:spcPct val="105000"/>
              </a:lnSpc>
              <a:spcBef>
                <a:spcPts val="0"/>
              </a:spcBef>
              <a:spcAft>
                <a:spcPts val="0"/>
              </a:spcAft>
              <a:buNone/>
            </a:pPr>
            <a:r>
              <a:rPr lang="zh-CN" altLang="en-US" sz="2200" dirty="0">
                <a:solidFill>
                  <a:schemeClr val="tx1"/>
                </a:solidFill>
                <a:latin typeface="楷体" pitchFamily="49" charset="-122"/>
                <a:ea typeface="楷体" pitchFamily="49" charset="-122"/>
              </a:rPr>
              <a:t>项目计划按计划制定的过程，可分为概念性计划、详细计划、滚动计划三种形式。 </a:t>
            </a:r>
          </a:p>
          <a:p>
            <a:pPr marL="0" indent="0" eaLnBrk="1" hangingPunct="1">
              <a:lnSpc>
                <a:spcPct val="105000"/>
              </a:lnSpc>
              <a:spcBef>
                <a:spcPts val="0"/>
              </a:spcBef>
              <a:spcAft>
                <a:spcPts val="0"/>
              </a:spcAft>
              <a:buNone/>
            </a:pPr>
            <a:r>
              <a:rPr lang="zh-CN" altLang="en-US" sz="2200" dirty="0">
                <a:solidFill>
                  <a:schemeClr val="tx1"/>
                </a:solidFill>
                <a:latin typeface="楷体" pitchFamily="49" charset="-122"/>
                <a:ea typeface="楷体" pitchFamily="49" charset="-122"/>
              </a:rPr>
              <a:t>（</a:t>
            </a:r>
            <a:r>
              <a:rPr lang="en-US" altLang="zh-CN" sz="2200" dirty="0">
                <a:solidFill>
                  <a:schemeClr val="tx1"/>
                </a:solidFill>
                <a:latin typeface="楷体" pitchFamily="49" charset="-122"/>
                <a:ea typeface="楷体" pitchFamily="49" charset="-122"/>
              </a:rPr>
              <a:t>1</a:t>
            </a:r>
            <a:r>
              <a:rPr lang="zh-CN" altLang="en-US" sz="2200" dirty="0">
                <a:solidFill>
                  <a:schemeClr val="tx1"/>
                </a:solidFill>
                <a:latin typeface="楷体" pitchFamily="49" charset="-122"/>
                <a:ea typeface="楷体" pitchFamily="49" charset="-122"/>
              </a:rPr>
              <a:t>）</a:t>
            </a:r>
            <a:r>
              <a:rPr lang="zh-CN" altLang="en-US" sz="2200" dirty="0">
                <a:solidFill>
                  <a:srgbClr val="FF0000"/>
                </a:solidFill>
                <a:latin typeface="楷体" pitchFamily="49" charset="-122"/>
                <a:ea typeface="楷体" pitchFamily="49" charset="-122"/>
              </a:rPr>
              <a:t>概念性计划</a:t>
            </a:r>
            <a:r>
              <a:rPr lang="zh-CN" altLang="en-US" sz="2200" dirty="0">
                <a:solidFill>
                  <a:schemeClr val="tx1"/>
                </a:solidFill>
                <a:latin typeface="楷体" pitchFamily="49" charset="-122"/>
                <a:ea typeface="楷体" pitchFamily="49" charset="-122"/>
              </a:rPr>
              <a:t>，也称为自上而下的计划。概念性计划是根据初步确定的工作分解结构图从最高层开始，逐步分解到更为细节性的层面。概念性计划主要是规定了项目的战略导向和战略重点。</a:t>
            </a:r>
          </a:p>
          <a:p>
            <a:pPr marL="0" indent="0" eaLnBrk="1" hangingPunct="1">
              <a:lnSpc>
                <a:spcPct val="105000"/>
              </a:lnSpc>
              <a:spcBef>
                <a:spcPts val="0"/>
              </a:spcBef>
              <a:spcAft>
                <a:spcPts val="0"/>
              </a:spcAft>
              <a:buNone/>
            </a:pPr>
            <a:r>
              <a:rPr lang="zh-CN" altLang="en-US" sz="2200" dirty="0">
                <a:solidFill>
                  <a:schemeClr val="tx1"/>
                </a:solidFill>
                <a:latin typeface="楷体" pitchFamily="49" charset="-122"/>
                <a:ea typeface="楷体" pitchFamily="49" charset="-122"/>
              </a:rPr>
              <a:t>（</a:t>
            </a:r>
            <a:r>
              <a:rPr lang="en-US" altLang="zh-CN" sz="2200" dirty="0">
                <a:solidFill>
                  <a:schemeClr val="tx1"/>
                </a:solidFill>
                <a:latin typeface="楷体" pitchFamily="49" charset="-122"/>
                <a:ea typeface="楷体" pitchFamily="49" charset="-122"/>
              </a:rPr>
              <a:t>2</a:t>
            </a:r>
            <a:r>
              <a:rPr lang="zh-CN" altLang="en-US" sz="2200" dirty="0">
                <a:solidFill>
                  <a:schemeClr val="tx1"/>
                </a:solidFill>
                <a:latin typeface="楷体" pitchFamily="49" charset="-122"/>
                <a:ea typeface="楷体" pitchFamily="49" charset="-122"/>
              </a:rPr>
              <a:t>）</a:t>
            </a:r>
            <a:r>
              <a:rPr lang="zh-CN" altLang="en-US" sz="2200" dirty="0">
                <a:solidFill>
                  <a:srgbClr val="FF0000"/>
                </a:solidFill>
                <a:latin typeface="楷体" pitchFamily="49" charset="-122"/>
                <a:ea typeface="楷体" pitchFamily="49" charset="-122"/>
              </a:rPr>
              <a:t>详细计划</a:t>
            </a:r>
            <a:r>
              <a:rPr lang="zh-CN" altLang="en-US" sz="2200" dirty="0">
                <a:solidFill>
                  <a:schemeClr val="tx1"/>
                </a:solidFill>
                <a:latin typeface="楷体" pitchFamily="49" charset="-122"/>
                <a:ea typeface="楷体" pitchFamily="49" charset="-122"/>
              </a:rPr>
              <a:t>，也称为自下而上的计划，详细计划的任务是制定详细的工作分解结构图，详细计划提供了项目的详细范围</a:t>
            </a:r>
            <a:r>
              <a:rPr lang="zh-CN" altLang="en-US" sz="2200" dirty="0" smtClean="0">
                <a:solidFill>
                  <a:schemeClr val="tx1"/>
                </a:solidFill>
                <a:latin typeface="楷体" pitchFamily="49" charset="-122"/>
                <a:ea typeface="楷体" pitchFamily="49" charset="-122"/>
              </a:rPr>
              <a:t>。</a:t>
            </a:r>
            <a:endParaRPr lang="en-US" altLang="zh-CN" sz="2200" dirty="0" smtClean="0">
              <a:solidFill>
                <a:schemeClr val="tx1"/>
              </a:solidFill>
              <a:latin typeface="楷体" pitchFamily="49" charset="-122"/>
              <a:ea typeface="楷体" pitchFamily="49" charset="-122"/>
            </a:endParaRPr>
          </a:p>
          <a:p>
            <a:pPr marL="0" indent="0" eaLnBrk="1" hangingPunct="1">
              <a:lnSpc>
                <a:spcPct val="105000"/>
              </a:lnSpc>
              <a:spcBef>
                <a:spcPts val="0"/>
              </a:spcBef>
              <a:spcAft>
                <a:spcPts val="0"/>
              </a:spcAft>
              <a:buNone/>
            </a:pPr>
            <a:r>
              <a:rPr lang="zh-CN" altLang="en-US" sz="2200" dirty="0">
                <a:solidFill>
                  <a:schemeClr val="tx1"/>
                </a:solidFill>
                <a:latin typeface="楷体" pitchFamily="49" charset="-122"/>
                <a:ea typeface="楷体" pitchFamily="49" charset="-122"/>
              </a:rPr>
              <a:t>（</a:t>
            </a:r>
            <a:r>
              <a:rPr lang="en-US" altLang="zh-CN" sz="2200" dirty="0">
                <a:solidFill>
                  <a:schemeClr val="tx1"/>
                </a:solidFill>
                <a:latin typeface="楷体" pitchFamily="49" charset="-122"/>
                <a:ea typeface="楷体" pitchFamily="49" charset="-122"/>
              </a:rPr>
              <a:t>3</a:t>
            </a:r>
            <a:r>
              <a:rPr lang="zh-CN" altLang="en-US" sz="2200" dirty="0">
                <a:solidFill>
                  <a:schemeClr val="tx1"/>
                </a:solidFill>
                <a:latin typeface="楷体" pitchFamily="49" charset="-122"/>
                <a:ea typeface="楷体" pitchFamily="49" charset="-122"/>
              </a:rPr>
              <a:t>）</a:t>
            </a:r>
            <a:r>
              <a:rPr lang="zh-CN" altLang="en-US" sz="2200" dirty="0">
                <a:solidFill>
                  <a:srgbClr val="FF0000"/>
                </a:solidFill>
                <a:latin typeface="楷体" pitchFamily="49" charset="-122"/>
                <a:ea typeface="楷体" pitchFamily="49" charset="-122"/>
              </a:rPr>
              <a:t>滚动计划</a:t>
            </a:r>
            <a:r>
              <a:rPr lang="zh-CN" altLang="en-US" sz="2200" dirty="0">
                <a:solidFill>
                  <a:schemeClr val="tx1"/>
                </a:solidFill>
                <a:latin typeface="楷体" pitchFamily="49" charset="-122"/>
                <a:ea typeface="楷体" pitchFamily="49" charset="-122"/>
              </a:rPr>
              <a:t>，即用滚动的方法对可预见的将来逐步制定详细计划，随着项目的推进，分阶段地重估自上而下计划制定过程中所定的进度和预算。滚动计划的制定是在已编计划的基础上，每经过一阶段（如一月、一季度等，这个时期叫滚动期），根据变化的项目环境和计划实际执行情况，从确保实现项目目标出发，对原项目计划进行主动调整。滚动计划具有十分明显的优点，它有助于提高计划的质量，加大准确性；能及时地调节由于项目环境变化而引起的偏差；增大计划的灵活性，提高项目组织的应变能力。 </a:t>
            </a:r>
          </a:p>
        </p:txBody>
      </p:sp>
    </p:spTree>
    <p:extLst>
      <p:ext uri="{BB962C8B-B14F-4D97-AF65-F5344CB8AC3E}">
        <p14:creationId xmlns:p14="http://schemas.microsoft.com/office/powerpoint/2010/main" val="15347318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altLang="zh-CN" dirty="0" smtClean="0"/>
              <a:t>4.2 </a:t>
            </a:r>
            <a:r>
              <a:rPr lang="zh-CN" altLang="en-US" dirty="0" smtClean="0"/>
              <a:t>项目计划的编制 </a:t>
            </a:r>
          </a:p>
        </p:txBody>
      </p:sp>
      <p:sp>
        <p:nvSpPr>
          <p:cNvPr id="11267" name="Rectangle 3"/>
          <p:cNvSpPr>
            <a:spLocks noGrp="1" noChangeArrowheads="1"/>
          </p:cNvSpPr>
          <p:nvPr>
            <p:ph type="body" idx="1"/>
          </p:nvPr>
        </p:nvSpPr>
        <p:spPr>
          <a:xfrm>
            <a:off x="305594" y="1674812"/>
            <a:ext cx="8305799" cy="3582519"/>
          </a:xfrm>
        </p:spPr>
        <p:txBody>
          <a:bodyPr/>
          <a:lstStyle/>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目计划编制的依据</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在计划编制过程中，需要输入的相关性文件很多，主要有：</a:t>
            </a:r>
          </a:p>
          <a:p>
            <a:pPr lvl="1" eaLnBrk="1" hangingPunct="1">
              <a:lnSpc>
                <a:spcPct val="105000"/>
              </a:lnSpc>
              <a:spcBef>
                <a:spcPts val="0"/>
              </a:spcBef>
              <a:spcAft>
                <a:spcPts val="0"/>
              </a:spcAft>
            </a:pPr>
            <a:r>
              <a:rPr lang="zh-CN" altLang="en-US" sz="2400" dirty="0">
                <a:solidFill>
                  <a:schemeClr val="tx1"/>
                </a:solidFill>
                <a:latin typeface="楷体" pitchFamily="49" charset="-122"/>
                <a:ea typeface="楷体" pitchFamily="49" charset="-122"/>
                <a:cs typeface="+mn-cs"/>
              </a:rPr>
              <a:t>项目相关的计划，如工作分解结构；</a:t>
            </a:r>
          </a:p>
          <a:p>
            <a:pPr lvl="1" eaLnBrk="1" hangingPunct="1">
              <a:lnSpc>
                <a:spcPct val="105000"/>
              </a:lnSpc>
              <a:spcBef>
                <a:spcPts val="0"/>
              </a:spcBef>
              <a:spcAft>
                <a:spcPts val="0"/>
              </a:spcAft>
            </a:pPr>
            <a:r>
              <a:rPr lang="zh-CN" altLang="en-US" sz="2400" dirty="0">
                <a:solidFill>
                  <a:schemeClr val="tx1"/>
                </a:solidFill>
                <a:latin typeface="楷体" pitchFamily="49" charset="-122"/>
                <a:ea typeface="楷体" pitchFamily="49" charset="-122"/>
                <a:cs typeface="+mn-cs"/>
              </a:rPr>
              <a:t>历史资料，如估算数据库、过去项目绩效的纪录；</a:t>
            </a:r>
          </a:p>
          <a:p>
            <a:pPr lvl="1" eaLnBrk="1" hangingPunct="1">
              <a:lnSpc>
                <a:spcPct val="105000"/>
              </a:lnSpc>
              <a:spcBef>
                <a:spcPts val="0"/>
              </a:spcBef>
              <a:spcAft>
                <a:spcPts val="0"/>
              </a:spcAft>
            </a:pPr>
            <a:r>
              <a:rPr lang="zh-CN" altLang="en-US" sz="2400" dirty="0">
                <a:solidFill>
                  <a:schemeClr val="tx1"/>
                </a:solidFill>
                <a:latin typeface="楷体" pitchFamily="49" charset="-122"/>
                <a:ea typeface="楷体" pitchFamily="49" charset="-122"/>
                <a:cs typeface="+mn-cs"/>
              </a:rPr>
              <a:t>组织政策，即与项目相关的正式的和非正式的组织政策；</a:t>
            </a:r>
          </a:p>
          <a:p>
            <a:pPr lvl="1" eaLnBrk="1" hangingPunct="1">
              <a:lnSpc>
                <a:spcPct val="105000"/>
              </a:lnSpc>
              <a:spcBef>
                <a:spcPts val="0"/>
              </a:spcBef>
              <a:spcAft>
                <a:spcPts val="0"/>
              </a:spcAft>
            </a:pPr>
            <a:r>
              <a:rPr lang="zh-CN" altLang="en-US" sz="2400" dirty="0">
                <a:solidFill>
                  <a:schemeClr val="tx1"/>
                </a:solidFill>
                <a:latin typeface="楷体" pitchFamily="49" charset="-122"/>
                <a:ea typeface="楷体" pitchFamily="49" charset="-122"/>
                <a:cs typeface="+mn-cs"/>
              </a:rPr>
              <a:t>制约因素，即影响项目绩效的那些限制因素；</a:t>
            </a:r>
          </a:p>
          <a:p>
            <a:pPr lvl="1" eaLnBrk="1" hangingPunct="1">
              <a:lnSpc>
                <a:spcPct val="105000"/>
              </a:lnSpc>
              <a:spcBef>
                <a:spcPts val="0"/>
              </a:spcBef>
              <a:spcAft>
                <a:spcPts val="0"/>
              </a:spcAft>
            </a:pPr>
            <a:r>
              <a:rPr lang="zh-CN" altLang="en-US" sz="2400" dirty="0">
                <a:solidFill>
                  <a:schemeClr val="tx1"/>
                </a:solidFill>
                <a:latin typeface="楷体" pitchFamily="49" charset="-122"/>
                <a:ea typeface="楷体" pitchFamily="49" charset="-122"/>
                <a:cs typeface="+mn-cs"/>
              </a:rPr>
              <a:t>假设条件，即因项目存在着未知因素而建立的假设。</a:t>
            </a:r>
          </a:p>
        </p:txBody>
      </p:sp>
    </p:spTree>
    <p:extLst>
      <p:ext uri="{BB962C8B-B14F-4D97-AF65-F5344CB8AC3E}">
        <p14:creationId xmlns:p14="http://schemas.microsoft.com/office/powerpoint/2010/main" val="2131866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altLang="zh-CN" sz="2400" dirty="0" smtClean="0"/>
              <a:t> 4.2 </a:t>
            </a:r>
            <a:r>
              <a:rPr lang="zh-CN" altLang="en-US" sz="2400" dirty="0"/>
              <a:t>项目计划的编</a:t>
            </a:r>
            <a:r>
              <a:rPr lang="zh-CN" altLang="en-US" sz="2400" dirty="0" smtClean="0"/>
              <a:t>制</a:t>
            </a:r>
            <a:r>
              <a:rPr lang="en-US" altLang="zh-CN" sz="2400" dirty="0"/>
              <a:t>-</a:t>
            </a:r>
            <a:r>
              <a:rPr lang="zh-CN" altLang="en-US" sz="2400" b="1" dirty="0" smtClean="0"/>
              <a:t>项目计划编制的内容</a:t>
            </a:r>
            <a:r>
              <a:rPr lang="zh-CN" altLang="en-US" sz="2400" dirty="0" smtClean="0"/>
              <a:t> </a:t>
            </a:r>
          </a:p>
        </p:txBody>
      </p:sp>
      <p:sp>
        <p:nvSpPr>
          <p:cNvPr id="12291" name="Rectangle 3"/>
          <p:cNvSpPr>
            <a:spLocks noGrp="1" noChangeArrowheads="1"/>
          </p:cNvSpPr>
          <p:nvPr>
            <p:ph type="body" idx="1"/>
          </p:nvPr>
        </p:nvSpPr>
        <p:spPr>
          <a:xfrm>
            <a:off x="305594" y="1446212"/>
            <a:ext cx="8077200" cy="4047262"/>
          </a:xfrm>
        </p:spPr>
        <p:txBody>
          <a:bodyPr/>
          <a:lstStyle/>
          <a:p>
            <a:pPr marL="324000" lvl="1" indent="-342900" eaLnBrk="1" hangingPunct="1">
              <a:lnSpc>
                <a:spcPct val="105000"/>
              </a:lnSpc>
              <a:spcBef>
                <a:spcPts val="0"/>
              </a:spcBef>
              <a:spcAft>
                <a:spcPts val="600"/>
              </a:spcAft>
              <a:buClr>
                <a:schemeClr val="tx1"/>
              </a:buClr>
              <a:buFont typeface="Wingdings" panose="05000000000000000000" pitchFamily="2" charset="2"/>
              <a:buChar char="u"/>
            </a:pPr>
            <a:r>
              <a:rPr lang="zh-CN" altLang="en-US" sz="2400" dirty="0">
                <a:solidFill>
                  <a:schemeClr val="tx1"/>
                </a:solidFill>
                <a:latin typeface="楷体" pitchFamily="49" charset="-122"/>
                <a:ea typeface="楷体" pitchFamily="49" charset="-122"/>
              </a:rPr>
              <a:t>最主要的计划文件有：</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1</a:t>
            </a:r>
            <a:r>
              <a:rPr lang="zh-CN" altLang="en-US" sz="2400" dirty="0">
                <a:solidFill>
                  <a:schemeClr val="tx1"/>
                </a:solidFill>
                <a:latin typeface="楷体" pitchFamily="49" charset="-122"/>
                <a:ea typeface="楷体" pitchFamily="49" charset="-122"/>
              </a:rPr>
              <a:t>）范围计划，其确定项目所有必要的工作和活动的范围，在明确项目的制约因素和假设条件的基础上，进一步明确项目目标和主要可交付成果。项目的范围计划是将来项目执行的重要文件基础。</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2</a:t>
            </a:r>
            <a:r>
              <a:rPr lang="zh-CN" altLang="en-US" sz="2400" dirty="0">
                <a:solidFill>
                  <a:schemeClr val="tx1"/>
                </a:solidFill>
                <a:latin typeface="楷体" pitchFamily="49" charset="-122"/>
                <a:ea typeface="楷体" pitchFamily="49" charset="-122"/>
              </a:rPr>
              <a:t>）工作计划，其说明应如何组织实施项目，研究怎样用尽可能少的资源获得最佳的效益。具体包括工作细则、工作检查及相应的措施。工作计划中最主要的工作就是项目工作分解和排序，制定出项目工作分解结构图，同时分析各工作单元之间的相互依赖关系。</a:t>
            </a:r>
          </a:p>
        </p:txBody>
      </p:sp>
    </p:spTree>
    <p:extLst>
      <p:ext uri="{BB962C8B-B14F-4D97-AF65-F5344CB8AC3E}">
        <p14:creationId xmlns:p14="http://schemas.microsoft.com/office/powerpoint/2010/main" val="523188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29394" y="1598612"/>
            <a:ext cx="8534400" cy="4700902"/>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3</a:t>
            </a:r>
            <a:r>
              <a:rPr lang="zh-CN" altLang="en-US" sz="2400" dirty="0">
                <a:solidFill>
                  <a:schemeClr val="tx1"/>
                </a:solidFill>
                <a:latin typeface="楷体" pitchFamily="49" charset="-122"/>
                <a:ea typeface="楷体" pitchFamily="49" charset="-122"/>
              </a:rPr>
              <a:t>）人员管理计划，其说明项目团队成员应该承担的各项工作任务以及各项工作之间的关系，同时制定项目成员工作绩效的考核指标和方法及人员激励机制。人员管理计划通常是由上自下地进行编制，然后再自下而上地进行修改，由项目经理与项目团队成员商讨并确定。</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4</a:t>
            </a:r>
            <a:r>
              <a:rPr lang="zh-CN" altLang="en-US" sz="2400" dirty="0">
                <a:solidFill>
                  <a:schemeClr val="tx1"/>
                </a:solidFill>
                <a:latin typeface="楷体" pitchFamily="49" charset="-122"/>
                <a:ea typeface="楷体" pitchFamily="49" charset="-122"/>
              </a:rPr>
              <a:t>）资源供应计划，其明确项目实施所需要的各种机器设备、能源燃料、原材料的供应及采购安排。此计划要确定所需物资的名称、质量技术标准和数量；确定物资的投入时间和设计、制造、验收时间；确定项目组织需要从外部采购的设备和物资的信息，包括所需设备和物资的名称和数量的清单，获得时间，设备的设计、制造和验收时间，设备的进货来源等。</a:t>
            </a:r>
          </a:p>
        </p:txBody>
      </p:sp>
      <p:sp>
        <p:nvSpPr>
          <p:cNvPr id="4" name="Rectangle 2"/>
          <p:cNvSpPr>
            <a:spLocks noGrp="1" noChangeArrowheads="1"/>
          </p:cNvSpPr>
          <p:nvPr>
            <p:ph type="title"/>
          </p:nvPr>
        </p:nvSpPr>
        <p:spPr/>
        <p:txBody>
          <a:bodyPr/>
          <a:lstStyle/>
          <a:p>
            <a:pPr eaLnBrk="1" hangingPunct="1">
              <a:defRPr/>
            </a:pPr>
            <a:r>
              <a:rPr lang="en-US" altLang="zh-CN" sz="2400" dirty="0" smtClean="0"/>
              <a:t> 4.2 </a:t>
            </a:r>
            <a:r>
              <a:rPr lang="zh-CN" altLang="en-US" sz="2400" dirty="0"/>
              <a:t>项目计划的编</a:t>
            </a:r>
            <a:r>
              <a:rPr lang="zh-CN" altLang="en-US" sz="2400" dirty="0" smtClean="0"/>
              <a:t>制</a:t>
            </a:r>
            <a:r>
              <a:rPr lang="en-US" altLang="zh-CN" sz="2400" dirty="0"/>
              <a:t>-</a:t>
            </a:r>
            <a:r>
              <a:rPr lang="zh-CN" altLang="en-US" sz="2400" b="1" dirty="0" smtClean="0"/>
              <a:t>项目计划编制的内容</a:t>
            </a:r>
            <a:r>
              <a:rPr lang="zh-CN" altLang="en-US" sz="2400" dirty="0" smtClean="0"/>
              <a:t> </a:t>
            </a:r>
          </a:p>
        </p:txBody>
      </p:sp>
    </p:spTree>
    <p:extLst>
      <p:ext uri="{BB962C8B-B14F-4D97-AF65-F5344CB8AC3E}">
        <p14:creationId xmlns:p14="http://schemas.microsoft.com/office/powerpoint/2010/main" val="1445224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课程模板">
  <a:themeElements>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fontScheme name="1_课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ln w="38100">
          <a:noFill/>
        </a:ln>
      </a:spPr>
      <a:bodyPr wrap="square" rtlCol="0">
        <a:spAutoFit/>
      </a:bodyPr>
      <a:lstStyle>
        <a:defPPr algn="ctr">
          <a:defRPr sz="2400" b="1" dirty="0" smtClean="0"/>
        </a:defPPr>
      </a:lstStyle>
    </a:txDef>
  </a:objectDefaults>
  <a:extraClrSchemeLst>
    <a:extraClrScheme>
      <a:clrScheme name="1_课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课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课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课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课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课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课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课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课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课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课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课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课程模板 13">
        <a:dk1>
          <a:srgbClr val="000000"/>
        </a:dk1>
        <a:lt1>
          <a:srgbClr val="FFFFFF"/>
        </a:lt1>
        <a:dk2>
          <a:srgbClr val="FFFFFF"/>
        </a:dk2>
        <a:lt2>
          <a:srgbClr val="4D4D4D"/>
        </a:lt2>
        <a:accent1>
          <a:srgbClr val="4788B9"/>
        </a:accent1>
        <a:accent2>
          <a:srgbClr val="729B41"/>
        </a:accent2>
        <a:accent3>
          <a:srgbClr val="FFFFFF"/>
        </a:accent3>
        <a:accent4>
          <a:srgbClr val="000000"/>
        </a:accent4>
        <a:accent5>
          <a:srgbClr val="B1C3D9"/>
        </a:accent5>
        <a:accent6>
          <a:srgbClr val="678C3A"/>
        </a:accent6>
        <a:hlink>
          <a:srgbClr val="DC823E"/>
        </a:hlink>
        <a:folHlink>
          <a:srgbClr val="C6AB3A"/>
        </a:folHlink>
      </a:clrScheme>
      <a:clrMap bg1="lt1" tx1="dk1" bg2="lt2" tx2="dk2" accent1="accent1" accent2="accent2" accent3="accent3" accent4="accent4" accent5="accent5" accent6="accent6" hlink="hlink" folHlink="folHlink"/>
    </a:extraClrScheme>
    <a:extraClrScheme>
      <a:clrScheme name="1_课程模板 14">
        <a:dk1>
          <a:srgbClr val="000000"/>
        </a:dk1>
        <a:lt1>
          <a:srgbClr val="FFFFFF"/>
        </a:lt1>
        <a:dk2>
          <a:srgbClr val="FFFFFF"/>
        </a:dk2>
        <a:lt2>
          <a:srgbClr val="4D4D4D"/>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themeOverride>
</file>

<file path=ppt/theme/themeOverride2.xml><?xml version="1.0" encoding="utf-8"?>
<a:themeOverride xmlns:a="http://schemas.openxmlformats.org/drawingml/2006/main">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themeOverride>
</file>

<file path=docProps/app.xml><?xml version="1.0" encoding="utf-8"?>
<Properties xmlns="http://schemas.openxmlformats.org/officeDocument/2006/extended-properties" xmlns:vt="http://schemas.openxmlformats.org/officeDocument/2006/docPropsVTypes">
  <Template/>
  <TotalTime>22015</TotalTime>
  <Words>5611</Words>
  <Application>Microsoft Office PowerPoint</Application>
  <PresentationFormat>自定义</PresentationFormat>
  <Paragraphs>248</Paragraphs>
  <Slides>33</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36" baseType="lpstr">
      <vt:lpstr>1_课程模板</vt:lpstr>
      <vt:lpstr>Image</vt:lpstr>
      <vt:lpstr>Visio</vt:lpstr>
      <vt:lpstr>PowerPoint 演示文稿</vt:lpstr>
      <vt:lpstr>第四章项目计划 </vt:lpstr>
      <vt:lpstr>4.1 概述-项目计划的定义 </vt:lpstr>
      <vt:lpstr>4.1 概述-项目基准计划与项目基线 </vt:lpstr>
      <vt:lpstr>4.1 概述-项目基准计划与项目基线 </vt:lpstr>
      <vt:lpstr>4.1 概述-项目计划的形式 </vt:lpstr>
      <vt:lpstr>4.2 项目计划的编制 </vt:lpstr>
      <vt:lpstr> 4.2 项目计划的编制-项目计划编制的内容 </vt:lpstr>
      <vt:lpstr> 4.2 项目计划的编制-项目计划编制的内容 </vt:lpstr>
      <vt:lpstr> 4.2 项目计划的编制-项目计划编制的内容 </vt:lpstr>
      <vt:lpstr> 4.2 项目计划的编制-项目计划编制的内容 </vt:lpstr>
      <vt:lpstr> 4.2 项目计划的编制-项目计划编制的内容 </vt:lpstr>
      <vt:lpstr> 4.2 项目计划的编制-项目计划编制的程序 </vt:lpstr>
      <vt:lpstr>4.2 项目计划的编制-注意事项</vt:lpstr>
      <vt:lpstr>4.2 项目计划的编制-注意事项</vt:lpstr>
      <vt:lpstr>4.2 项目计划的编制-注意事项</vt:lpstr>
      <vt:lpstr>4.3 项目计划的工具和方法 </vt:lpstr>
      <vt:lpstr>4.3 项目计划的工具和方法-工作分解结构 </vt:lpstr>
      <vt:lpstr>4.3 项目计划的工具和方法-工作分解结构 </vt:lpstr>
      <vt:lpstr>PowerPoint 演示文稿</vt:lpstr>
      <vt:lpstr>（1）工作分解结构的作用 </vt:lpstr>
      <vt:lpstr>（2）工作分解结构的分解原则 </vt:lpstr>
      <vt:lpstr>（3）工作分解结构的分解步骤 </vt:lpstr>
      <vt:lpstr>（3）工作分解结构的分解步骤 </vt:lpstr>
      <vt:lpstr>（4）工作包 </vt:lpstr>
      <vt:lpstr>（5）工作分解结构的编码 </vt:lpstr>
      <vt:lpstr>（5）工作分解结构的编码 </vt:lpstr>
      <vt:lpstr>（6）项目的工作分解结构图和编码图实例 </vt:lpstr>
      <vt:lpstr>PowerPoint 演示文稿</vt:lpstr>
      <vt:lpstr>4.3 项目计划的工具和方法-责任分配矩阵 </vt:lpstr>
      <vt:lpstr>PowerPoint 演示文稿</vt:lpstr>
      <vt:lpstr>4.3 项目计划的工具和方法-项目行动计划表 </vt:lpstr>
      <vt:lpstr>4.3 项目计划的工具和方法-项目行动计划表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ddxl_kk</dc:creator>
  <cp:lastModifiedBy>ddxl</cp:lastModifiedBy>
  <cp:revision>814</cp:revision>
  <dcterms:created xsi:type="dcterms:W3CDTF">2006-08-16T00:00:00Z</dcterms:created>
  <dcterms:modified xsi:type="dcterms:W3CDTF">2019-09-19T04:40:31Z</dcterms:modified>
</cp:coreProperties>
</file>