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337" r:id="rId2"/>
    <p:sldId id="840" r:id="rId3"/>
    <p:sldId id="841" r:id="rId4"/>
    <p:sldId id="842" r:id="rId5"/>
    <p:sldId id="843" r:id="rId6"/>
    <p:sldId id="844" r:id="rId7"/>
    <p:sldId id="845" r:id="rId8"/>
    <p:sldId id="846" r:id="rId9"/>
    <p:sldId id="847" r:id="rId10"/>
    <p:sldId id="848" r:id="rId11"/>
    <p:sldId id="850" r:id="rId12"/>
    <p:sldId id="852" r:id="rId13"/>
    <p:sldId id="853" r:id="rId14"/>
    <p:sldId id="854" r:id="rId15"/>
    <p:sldId id="855" r:id="rId16"/>
    <p:sldId id="856" r:id="rId17"/>
    <p:sldId id="857" r:id="rId18"/>
    <p:sldId id="859" r:id="rId19"/>
    <p:sldId id="860" r:id="rId20"/>
    <p:sldId id="861" r:id="rId21"/>
    <p:sldId id="862" r:id="rId22"/>
    <p:sldId id="863" r:id="rId23"/>
    <p:sldId id="864" r:id="rId24"/>
    <p:sldId id="865" r:id="rId25"/>
    <p:sldId id="866" r:id="rId26"/>
    <p:sldId id="867" r:id="rId27"/>
    <p:sldId id="869" r:id="rId28"/>
    <p:sldId id="870" r:id="rId29"/>
    <p:sldId id="871" r:id="rId30"/>
    <p:sldId id="872" r:id="rId31"/>
    <p:sldId id="873" r:id="rId32"/>
    <p:sldId id="874" r:id="rId33"/>
    <p:sldId id="875" r:id="rId34"/>
    <p:sldId id="877" r:id="rId35"/>
    <p:sldId id="878" r:id="rId36"/>
    <p:sldId id="879" r:id="rId37"/>
    <p:sldId id="880" r:id="rId38"/>
    <p:sldId id="881" r:id="rId39"/>
    <p:sldId id="883" r:id="rId40"/>
    <p:sldId id="885" r:id="rId41"/>
    <p:sldId id="899" r:id="rId42"/>
    <p:sldId id="887" r:id="rId43"/>
    <p:sldId id="888" r:id="rId44"/>
    <p:sldId id="890" r:id="rId45"/>
    <p:sldId id="892" r:id="rId46"/>
    <p:sldId id="893" r:id="rId47"/>
  </p:sldIdLst>
  <p:sldSz cx="9145588" cy="6854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3221BC-B39F-4766-9BCC-92C131FCB191}">
          <p14:sldIdLst>
            <p14:sldId id="337"/>
            <p14:sldId id="840"/>
            <p14:sldId id="841"/>
            <p14:sldId id="842"/>
            <p14:sldId id="843"/>
            <p14:sldId id="844"/>
            <p14:sldId id="845"/>
            <p14:sldId id="846"/>
            <p14:sldId id="847"/>
            <p14:sldId id="848"/>
            <p14:sldId id="850"/>
            <p14:sldId id="852"/>
            <p14:sldId id="853"/>
            <p14:sldId id="854"/>
            <p14:sldId id="855"/>
            <p14:sldId id="856"/>
            <p14:sldId id="857"/>
            <p14:sldId id="859"/>
            <p14:sldId id="860"/>
            <p14:sldId id="861"/>
            <p14:sldId id="862"/>
            <p14:sldId id="863"/>
            <p14:sldId id="864"/>
            <p14:sldId id="865"/>
            <p14:sldId id="866"/>
            <p14:sldId id="867"/>
            <p14:sldId id="869"/>
            <p14:sldId id="870"/>
            <p14:sldId id="871"/>
            <p14:sldId id="872"/>
            <p14:sldId id="873"/>
            <p14:sldId id="874"/>
            <p14:sldId id="875"/>
            <p14:sldId id="877"/>
            <p14:sldId id="878"/>
            <p14:sldId id="879"/>
            <p14:sldId id="880"/>
            <p14:sldId id="881"/>
            <p14:sldId id="883"/>
            <p14:sldId id="885"/>
            <p14:sldId id="899"/>
            <p14:sldId id="887"/>
            <p14:sldId id="888"/>
            <p14:sldId id="890"/>
            <p14:sldId id="892"/>
            <p14:sldId id="893"/>
          </p14:sldIdLst>
        </p14:section>
        <p14:section name="无标题节" id="{31717772-7C85-410D-8CE3-58DAD453EE9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33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2" autoAdjust="0"/>
    <p:restoredTop sz="80000" autoAdjust="0"/>
  </p:normalViewPr>
  <p:slideViewPr>
    <p:cSldViewPr>
      <p:cViewPr>
        <p:scale>
          <a:sx n="62" d="100"/>
          <a:sy n="62" d="100"/>
        </p:scale>
        <p:origin x="-3180" y="-7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7DA6D-A27F-4102-868E-B8BFE9D424B7}"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3060-4830-4B66-BB2C-F5C974253E38}" type="slidenum">
              <a:rPr lang="zh-CN" altLang="en-US" smtClean="0"/>
              <a:t>‹#›</a:t>
            </a:fld>
            <a:endParaRPr lang="zh-CN" altLang="en-US"/>
          </a:p>
        </p:txBody>
      </p:sp>
    </p:spTree>
    <p:extLst>
      <p:ext uri="{BB962C8B-B14F-4D97-AF65-F5344CB8AC3E}">
        <p14:creationId xmlns:p14="http://schemas.microsoft.com/office/powerpoint/2010/main" val="245116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4423">
              <a:defRPr sz="1100">
                <a:solidFill>
                  <a:schemeClr val="tx1"/>
                </a:solidFill>
                <a:latin typeface="Arial" charset="0"/>
                <a:ea typeface="宋体" charset="-122"/>
              </a:defRPr>
            </a:lvl1pPr>
            <a:lvl2pPr marL="685817" indent="-263776" defTabSz="914423">
              <a:defRPr sz="1100">
                <a:solidFill>
                  <a:schemeClr val="tx1"/>
                </a:solidFill>
                <a:latin typeface="Arial" charset="0"/>
                <a:ea typeface="宋体" charset="-122"/>
              </a:defRPr>
            </a:lvl2pPr>
            <a:lvl3pPr marL="1055103" indent="-211021" defTabSz="914423">
              <a:defRPr sz="1100">
                <a:solidFill>
                  <a:schemeClr val="tx1"/>
                </a:solidFill>
                <a:latin typeface="Arial" charset="0"/>
                <a:ea typeface="宋体" charset="-122"/>
              </a:defRPr>
            </a:lvl3pPr>
            <a:lvl4pPr marL="1477145" indent="-211021" defTabSz="914423">
              <a:defRPr sz="1100">
                <a:solidFill>
                  <a:schemeClr val="tx1"/>
                </a:solidFill>
                <a:latin typeface="Arial" charset="0"/>
                <a:ea typeface="宋体" charset="-122"/>
              </a:defRPr>
            </a:lvl4pPr>
            <a:lvl5pPr marL="1899186" indent="-211021" defTabSz="914423">
              <a:defRPr sz="1100">
                <a:solidFill>
                  <a:schemeClr val="tx1"/>
                </a:solidFill>
                <a:latin typeface="Arial" charset="0"/>
                <a:ea typeface="宋体"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charset="-122"/>
              </a:defRPr>
            </a:lvl9pPr>
          </a:lstStyle>
          <a:p>
            <a:fld id="{B311FC87-3285-473E-9EE6-0425A3107565}" type="slidenum">
              <a:rPr lang="en-US" altLang="zh-CN" sz="1200"/>
              <a:pPr/>
              <a:t>1</a:t>
            </a:fld>
            <a:endParaRPr lang="en-US" altLang="zh-CN" sz="1200"/>
          </a:p>
        </p:txBody>
      </p:sp>
      <p:sp>
        <p:nvSpPr>
          <p:cNvPr id="129027" name="Rectangle 2"/>
          <p:cNvSpPr>
            <a:spLocks noGrp="1" noRot="1" noChangeAspect="1" noChangeArrowheads="1" noTextEdit="1"/>
          </p:cNvSpPr>
          <p:nvPr>
            <p:ph type="sldImg"/>
          </p:nvPr>
        </p:nvSpPr>
        <p:spPr>
          <a:xfrm>
            <a:off x="1141413" y="685800"/>
            <a:ext cx="4575175" cy="3429000"/>
          </a:xfrm>
          <a:ln/>
        </p:spPr>
      </p:sp>
      <p:sp>
        <p:nvSpPr>
          <p:cNvPr id="129028" name="Rectangle 3"/>
          <p:cNvSpPr>
            <a:spLocks noGrp="1" noChangeArrowheads="1"/>
          </p:cNvSpPr>
          <p:nvPr>
            <p:ph type="body" idx="1"/>
          </p:nvPr>
        </p:nvSpPr>
        <p:spPr>
          <a:noFill/>
        </p:spPr>
        <p:txBody>
          <a:bodyPr/>
          <a:lstStyle/>
          <a:p>
            <a:pPr eaLnBrk="1" hangingPunct="1"/>
            <a:endParaRPr lang="zh-CN" altLang="zh-CN" dirty="0"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20</a:t>
            </a:fld>
            <a:endParaRPr lang="zh-CN" altLang="en-US"/>
          </a:p>
        </p:txBody>
      </p:sp>
    </p:spTree>
    <p:extLst>
      <p:ext uri="{BB962C8B-B14F-4D97-AF65-F5344CB8AC3E}">
        <p14:creationId xmlns:p14="http://schemas.microsoft.com/office/powerpoint/2010/main" val="165178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质量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拼音</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zhìliàng</a:t>
            </a:r>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26</a:t>
            </a:fld>
            <a:endParaRPr lang="zh-CN" altLang="en-US"/>
          </a:p>
        </p:txBody>
      </p:sp>
    </p:spTree>
    <p:extLst>
      <p:ext uri="{BB962C8B-B14F-4D97-AF65-F5344CB8AC3E}">
        <p14:creationId xmlns:p14="http://schemas.microsoft.com/office/powerpoint/2010/main" val="354915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46</a:t>
            </a:fld>
            <a:endParaRPr lang="zh-CN" altLang="en-US"/>
          </a:p>
        </p:txBody>
      </p:sp>
    </p:spTree>
    <p:extLst>
      <p:ext uri="{BB962C8B-B14F-4D97-AF65-F5344CB8AC3E}">
        <p14:creationId xmlns:p14="http://schemas.microsoft.com/office/powerpoint/2010/main" val="1387815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8"/>
          <p:cNvSpPr>
            <a:spLocks noChangeArrowheads="1"/>
          </p:cNvSpPr>
          <p:nvPr userDrawn="1"/>
        </p:nvSpPr>
        <p:spPr bwMode="gray">
          <a:xfrm>
            <a:off x="684332" y="333222"/>
            <a:ext cx="5906526" cy="5758371"/>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itchFamily="34" charset="0"/>
              <a:ea typeface="宋体" pitchFamily="2" charset="-122"/>
            </a:endParaRPr>
          </a:p>
        </p:txBody>
      </p:sp>
      <p:sp>
        <p:nvSpPr>
          <p:cNvPr id="5" name="Rectangle 9"/>
          <p:cNvSpPr>
            <a:spLocks noChangeArrowheads="1"/>
          </p:cNvSpPr>
          <p:nvPr userDrawn="1"/>
        </p:nvSpPr>
        <p:spPr bwMode="ltGray">
          <a:xfrm>
            <a:off x="0" y="2478529"/>
            <a:ext cx="9145588" cy="1293214"/>
          </a:xfrm>
          <a:prstGeom prst="rect">
            <a:avLst/>
          </a:prstGeom>
          <a:solidFill>
            <a:srgbClr val="A4D0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6" name="Oval 10"/>
          <p:cNvSpPr>
            <a:spLocks noChangeArrowheads="1"/>
          </p:cNvSpPr>
          <p:nvPr userDrawn="1"/>
        </p:nvSpPr>
        <p:spPr bwMode="gray">
          <a:xfrm>
            <a:off x="971719" y="1628021"/>
            <a:ext cx="3529626" cy="3670188"/>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7" name="Oval 11"/>
          <p:cNvSpPr>
            <a:spLocks noChangeArrowheads="1"/>
          </p:cNvSpPr>
          <p:nvPr userDrawn="1"/>
        </p:nvSpPr>
        <p:spPr bwMode="gray">
          <a:xfrm>
            <a:off x="1259108" y="260231"/>
            <a:ext cx="935199" cy="936191"/>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Oval 12"/>
          <p:cNvSpPr>
            <a:spLocks noChangeArrowheads="1"/>
          </p:cNvSpPr>
          <p:nvPr userDrawn="1"/>
        </p:nvSpPr>
        <p:spPr bwMode="gray">
          <a:xfrm>
            <a:off x="4212369" y="2635617"/>
            <a:ext cx="1224175" cy="1223395"/>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Text Box 15"/>
          <p:cNvSpPr txBox="1">
            <a:spLocks noChangeArrowheads="1"/>
          </p:cNvSpPr>
          <p:nvPr userDrawn="1"/>
        </p:nvSpPr>
        <p:spPr bwMode="auto">
          <a:xfrm>
            <a:off x="1979957" y="6305805"/>
            <a:ext cx="4925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2400" smtClean="0">
                <a:solidFill>
                  <a:schemeClr val="accent1"/>
                </a:solidFill>
                <a:ea typeface="隶书" pitchFamily="49" charset="-122"/>
              </a:rPr>
              <a:t>信息学院软件工程教研室</a:t>
            </a:r>
          </a:p>
        </p:txBody>
      </p:sp>
      <p:sp>
        <p:nvSpPr>
          <p:cNvPr id="10" name="Rectangle 18"/>
          <p:cNvSpPr>
            <a:spLocks noChangeArrowheads="1"/>
          </p:cNvSpPr>
          <p:nvPr userDrawn="1"/>
        </p:nvSpPr>
        <p:spPr bwMode="ltGray">
          <a:xfrm>
            <a:off x="0" y="2635617"/>
            <a:ext cx="9145588" cy="1305907"/>
          </a:xfrm>
          <a:prstGeom prst="rect">
            <a:avLst/>
          </a:prstGeom>
          <a:solidFill>
            <a:srgbClr val="A4D0EE">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Rectangle 19"/>
          <p:cNvSpPr>
            <a:spLocks noChangeArrowheads="1"/>
          </p:cNvSpPr>
          <p:nvPr userDrawn="1"/>
        </p:nvSpPr>
        <p:spPr bwMode="ltGray">
          <a:xfrm>
            <a:off x="0" y="2829204"/>
            <a:ext cx="9145588" cy="1401113"/>
          </a:xfrm>
          <a:prstGeom prst="rect">
            <a:avLst/>
          </a:prstGeom>
          <a:solidFill>
            <a:srgbClr val="A4D0EE">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2" name="Rectangle 20"/>
          <p:cNvSpPr>
            <a:spLocks noChangeArrowheads="1"/>
          </p:cNvSpPr>
          <p:nvPr userDrawn="1"/>
        </p:nvSpPr>
        <p:spPr bwMode="ltGray">
          <a:xfrm>
            <a:off x="0" y="2922821"/>
            <a:ext cx="9145588" cy="826705"/>
          </a:xfrm>
          <a:prstGeom prst="rect">
            <a:avLst/>
          </a:prstGeom>
          <a:solidFill>
            <a:srgbClr val="FFFFFF">
              <a:alpha val="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13" name="Picture 21" descr="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4039" y="287205"/>
            <a:ext cx="882803" cy="88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2" descr="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116" y="1715295"/>
            <a:ext cx="3429596" cy="352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23"/>
          <p:cNvSpPr>
            <a:spLocks noChangeArrowheads="1"/>
          </p:cNvSpPr>
          <p:nvPr userDrawn="1"/>
        </p:nvSpPr>
        <p:spPr bwMode="gray">
          <a:xfrm>
            <a:off x="323908" y="1267826"/>
            <a:ext cx="1438525" cy="1510600"/>
          </a:xfrm>
          <a:prstGeom prst="ellipse">
            <a:avLst/>
          </a:prstGeom>
          <a:solidFill>
            <a:srgbClr val="FFFFFF"/>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16" name="Picture 24" descr="0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4076" y="1323362"/>
            <a:ext cx="1362312" cy="141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25"/>
          <p:cNvSpPr>
            <a:spLocks noChangeArrowheads="1"/>
          </p:cNvSpPr>
          <p:nvPr userDrawn="1"/>
        </p:nvSpPr>
        <p:spPr bwMode="gray">
          <a:xfrm>
            <a:off x="3213660" y="3841559"/>
            <a:ext cx="1325793" cy="1324948"/>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p>
        </p:txBody>
      </p:sp>
      <p:pic>
        <p:nvPicPr>
          <p:cNvPr id="18" name="Picture 26" descr="未标题-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42238" y="3866948"/>
            <a:ext cx="1276572" cy="127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420" y="188826"/>
            <a:ext cx="863750" cy="76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9" name="Rectangle 13"/>
          <p:cNvSpPr>
            <a:spLocks noGrp="1" noChangeArrowheads="1"/>
          </p:cNvSpPr>
          <p:nvPr>
            <p:ph type="ctrTitle"/>
          </p:nvPr>
        </p:nvSpPr>
        <p:spPr>
          <a:xfrm>
            <a:off x="684332" y="2059621"/>
            <a:ext cx="7945230" cy="476030"/>
          </a:xfrm>
        </p:spPr>
        <p:txBody>
          <a:bodyPr anchor="b">
            <a:spAutoFit/>
          </a:bodyPr>
          <a:lstStyle>
            <a:lvl1pPr>
              <a:defRPr>
                <a:solidFill>
                  <a:srgbClr val="FFFFFF"/>
                </a:solidFill>
              </a:defRPr>
            </a:lvl1pPr>
          </a:lstStyle>
          <a:p>
            <a:pPr lvl="0"/>
            <a:r>
              <a:rPr lang="en-US" altLang="zh-CN" noProof="0" smtClean="0"/>
              <a:t>Click to edit Master title style</a:t>
            </a:r>
          </a:p>
        </p:txBody>
      </p:sp>
      <p:sp>
        <p:nvSpPr>
          <p:cNvPr id="70670" name="Rectangle 14"/>
          <p:cNvSpPr>
            <a:spLocks noGrp="1" noChangeArrowheads="1"/>
          </p:cNvSpPr>
          <p:nvPr>
            <p:ph type="subTitle" idx="1"/>
          </p:nvPr>
        </p:nvSpPr>
        <p:spPr>
          <a:xfrm>
            <a:off x="666866" y="2546759"/>
            <a:ext cx="7945230" cy="284030"/>
          </a:xfrm>
        </p:spPr>
        <p:txBody>
          <a:bodyPr/>
          <a:lstStyle>
            <a:lvl1pPr marL="0" indent="0">
              <a:buFontTx/>
              <a:buNone/>
              <a:defRPr sz="1400">
                <a:solidFill>
                  <a:srgbClr val="FFFFFF"/>
                </a:solidFill>
              </a:defRPr>
            </a:lvl1pPr>
          </a:lstStyle>
          <a:p>
            <a:pPr lvl="0"/>
            <a:r>
              <a:rPr lang="en-US" altLang="zh-CN" noProof="0" smtClean="0"/>
              <a:t>Click to edit Master subtitle style</a:t>
            </a:r>
          </a:p>
        </p:txBody>
      </p:sp>
    </p:spTree>
    <p:extLst>
      <p:ext uri="{BB962C8B-B14F-4D97-AF65-F5344CB8AC3E}">
        <p14:creationId xmlns:p14="http://schemas.microsoft.com/office/powerpoint/2010/main" val="15883217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74285" y="1704186"/>
            <a:ext cx="4145750" cy="13725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1178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191" y="476030"/>
            <a:ext cx="2286397" cy="2600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56809" y="476030"/>
            <a:ext cx="2649956" cy="2600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082457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154315" y="1704186"/>
            <a:ext cx="7465721" cy="341632"/>
          </a:xfrm>
        </p:spPr>
        <p:txBody>
          <a:bodyPr/>
          <a:lstStyle/>
          <a:p>
            <a:pPr lvl="0"/>
            <a:endParaRPr lang="zh-CN" altLang="en-US" noProof="0" smtClean="0"/>
          </a:p>
        </p:txBody>
      </p:sp>
    </p:spTree>
    <p:extLst>
      <p:ext uri="{BB962C8B-B14F-4D97-AF65-F5344CB8AC3E}">
        <p14:creationId xmlns:p14="http://schemas.microsoft.com/office/powerpoint/2010/main" val="3877307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54315" y="1704186"/>
            <a:ext cx="7465721" cy="341632"/>
          </a:xfrm>
        </p:spPr>
        <p:txBody>
          <a:bodyPr/>
          <a:lstStyle/>
          <a:p>
            <a:pPr lvl="0"/>
            <a:endParaRPr lang="zh-CN" altLang="en-US" noProof="0" smtClean="0"/>
          </a:p>
        </p:txBody>
      </p:sp>
    </p:spTree>
    <p:extLst>
      <p:ext uri="{BB962C8B-B14F-4D97-AF65-F5344CB8AC3E}">
        <p14:creationId xmlns:p14="http://schemas.microsoft.com/office/powerpoint/2010/main" val="132703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2645" name="Image" r:id="rId3" imgW="2539683" imgH="253789" progId="Photoshop.Image.8">
                  <p:embed/>
                </p:oleObj>
              </mc:Choice>
              <mc:Fallback>
                <p:oleObj name="Image" r:id="rId3" imgW="2539683" imgH="253789"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fld id="{F1453535-2D41-4FFF-A67C-DAD5CFDB66C6}" type="slidenum">
              <a:rPr lang="en-US" altLang="zh-CN" sz="1000" b="1" smtClean="0">
                <a:solidFill>
                  <a:schemeClr val="accent1"/>
                </a:solidFill>
              </a:rPr>
              <a:pPr eaLnBrk="1" hangingPunct="1">
                <a:defRPr/>
              </a:p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44653" y="330047"/>
            <a:ext cx="7773750" cy="1142471"/>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919"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007"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7" name="日期占位符 4"/>
          <p:cNvSpPr>
            <a:spLocks noGrp="1"/>
          </p:cNvSpPr>
          <p:nvPr>
            <p:ph type="dt" sz="half" idx="10"/>
          </p:nvPr>
        </p:nvSpPr>
        <p:spPr>
          <a:xfrm>
            <a:off x="685919" y="6245507"/>
            <a:ext cx="1905331" cy="456988"/>
          </a:xfrm>
          <a:prstGeom prst="rect">
            <a:avLst/>
          </a:prstGeom>
        </p:spPr>
        <p:txBody>
          <a:bodyPr/>
          <a:lstStyle>
            <a:lvl1pPr>
              <a:defRPr>
                <a:ea typeface="宋体" charset="-122"/>
              </a:defRPr>
            </a:lvl1pPr>
          </a:lstStyle>
          <a:p>
            <a:pPr>
              <a:defRPr/>
            </a:pPr>
            <a:endParaRPr lang="en-US" altLang="zh-CN"/>
          </a:p>
        </p:txBody>
      </p:sp>
      <p:sp>
        <p:nvSpPr>
          <p:cNvPr id="28" name="页脚占位符 5"/>
          <p:cNvSpPr>
            <a:spLocks noGrp="1"/>
          </p:cNvSpPr>
          <p:nvPr>
            <p:ph type="ftr" sz="quarter" idx="11"/>
          </p:nvPr>
        </p:nvSpPr>
        <p:spPr>
          <a:xfrm>
            <a:off x="3124744" y="6245507"/>
            <a:ext cx="2896103" cy="456988"/>
          </a:xfrm>
          <a:prstGeom prst="rect">
            <a:avLst/>
          </a:prstGeom>
        </p:spPr>
        <p:txBody>
          <a:bodyPr/>
          <a:lstStyle>
            <a:lvl1pPr>
              <a:defRPr>
                <a:ea typeface="宋体" charset="-122"/>
              </a:defRPr>
            </a:lvl1pPr>
          </a:lstStyle>
          <a:p>
            <a:pPr>
              <a:defRPr/>
            </a:pPr>
            <a:endParaRPr lang="en-US" altLang="zh-CN"/>
          </a:p>
        </p:txBody>
      </p:sp>
      <p:sp>
        <p:nvSpPr>
          <p:cNvPr id="29" name="灯片编号占位符 6"/>
          <p:cNvSpPr>
            <a:spLocks noGrp="1"/>
          </p:cNvSpPr>
          <p:nvPr>
            <p:ph type="sldNum" sz="quarter" idx="12"/>
          </p:nvPr>
        </p:nvSpPr>
        <p:spPr>
          <a:xfrm>
            <a:off x="6554339" y="6245507"/>
            <a:ext cx="1905331" cy="456988"/>
          </a:xfrm>
          <a:prstGeom prst="rect">
            <a:avLst/>
          </a:prstGeom>
        </p:spPr>
        <p:txBody>
          <a:bodyPr/>
          <a:lstStyle>
            <a:lvl1pPr>
              <a:defRPr>
                <a:ea typeface="宋体" charset="-122"/>
              </a:defRPr>
            </a:lvl1pPr>
          </a:lstStyle>
          <a:p>
            <a:pPr>
              <a:defRPr/>
            </a:pPr>
            <a:fld id="{C9CD7087-0C34-4991-A57E-E308DA8A733A}" type="slidenum">
              <a:rPr lang="en-US" altLang="zh-CN"/>
              <a:pPr>
                <a:defRPr/>
              </a:pPr>
              <a:t>‹#›</a:t>
            </a:fld>
            <a:endParaRPr lang="en-US" altLang="zh-CN"/>
          </a:p>
        </p:txBody>
      </p:sp>
    </p:spTree>
    <p:extLst>
      <p:ext uri="{BB962C8B-B14F-4D97-AF65-F5344CB8AC3E}">
        <p14:creationId xmlns:p14="http://schemas.microsoft.com/office/powerpoint/2010/main" val="1173842045"/>
      </p:ext>
    </p:extLst>
  </p:cSld>
  <p:clrMapOvr>
    <a:masterClrMapping/>
  </p:clrMapOvr>
  <p:transition>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6"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mtClean="0">
              <a:solidFill>
                <a:schemeClr val="accent1"/>
              </a:solidFill>
            </a:endParaRPr>
          </a:p>
        </p:txBody>
      </p:sp>
      <p:graphicFrame>
        <p:nvGraphicFramePr>
          <p:cNvPr id="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3669" name="Image" r:id="rId3" imgW="2539683" imgH="253789" progId="Photoshop.Image.8">
                  <p:embed/>
                </p:oleObj>
              </mc:Choice>
              <mc:Fallback>
                <p:oleObj name="Image" r:id="rId3" imgW="2539683" imgH="253789"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9"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Line 18"/>
          <p:cNvSpPr>
            <a:spLocks noChangeShapeType="1"/>
          </p:cNvSpPr>
          <p:nvPr/>
        </p:nvSpPr>
        <p:spPr bwMode="auto">
          <a:xfrm>
            <a:off x="8540646" y="6594595"/>
            <a:ext cx="0" cy="171371"/>
          </a:xfrm>
          <a:prstGeom prst="line">
            <a:avLst/>
          </a:prstGeom>
          <a:noFill/>
          <a:ln w="9525">
            <a:solidFill>
              <a:srgbClr val="4A565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3" name="Line 21"/>
          <p:cNvSpPr>
            <a:spLocks noChangeShapeType="1"/>
          </p:cNvSpPr>
          <p:nvPr/>
        </p:nvSpPr>
        <p:spPr bwMode="auto">
          <a:xfrm>
            <a:off x="0" y="6521604"/>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5"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6"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7"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8"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9"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0" name="Line 29"/>
          <p:cNvSpPr>
            <a:spLocks noChangeShapeType="1"/>
          </p:cNvSpPr>
          <p:nvPr/>
        </p:nvSpPr>
        <p:spPr bwMode="auto">
          <a:xfrm>
            <a:off x="0" y="6440680"/>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23"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5"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6"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fld id="{DC72A811-4C54-4899-BFE6-DBD2B6E4CDEA}" type="slidenum">
              <a:rPr lang="en-US" altLang="zh-CN" sz="1000" b="1" smtClean="0">
                <a:solidFill>
                  <a:schemeClr val="accent1"/>
                </a:solidFill>
              </a:rPr>
              <a:pPr eaLnBrk="1" hangingPunct="1">
                <a:defRPr/>
              </a:pPr>
              <a:t>‹#›</a:t>
            </a:fld>
            <a:endParaRPr lang="en-US" altLang="zh-CN" sz="1000" b="1" smtClean="0">
              <a:solidFill>
                <a:schemeClr val="accent1"/>
              </a:solidFill>
            </a:endParaRPr>
          </a:p>
        </p:txBody>
      </p:sp>
      <p:pic>
        <p:nvPicPr>
          <p:cNvPr id="2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574775" y="304659"/>
            <a:ext cx="8002390" cy="12154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836" y="1751789"/>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4244" y="1751788"/>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4244" y="3960565"/>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8" name="日期占位符 5"/>
          <p:cNvSpPr>
            <a:spLocks noGrp="1"/>
          </p:cNvSpPr>
          <p:nvPr>
            <p:ph type="dt" sz="half" idx="10"/>
          </p:nvPr>
        </p:nvSpPr>
        <p:spPr>
          <a:xfrm>
            <a:off x="609706" y="6242333"/>
            <a:ext cx="1981544" cy="476030"/>
          </a:xfrm>
          <a:prstGeom prst="rect">
            <a:avLst/>
          </a:prstGeom>
        </p:spPr>
        <p:txBody>
          <a:bodyPr/>
          <a:lstStyle>
            <a:lvl1pPr>
              <a:defRPr>
                <a:ea typeface="宋体" charset="-122"/>
              </a:defRPr>
            </a:lvl1pPr>
          </a:lstStyle>
          <a:p>
            <a:pPr>
              <a:defRPr/>
            </a:pPr>
            <a:endParaRPr lang="en-US" altLang="zh-CN"/>
          </a:p>
        </p:txBody>
      </p:sp>
      <p:sp>
        <p:nvSpPr>
          <p:cNvPr id="29" name="页脚占位符 6"/>
          <p:cNvSpPr>
            <a:spLocks noGrp="1"/>
          </p:cNvSpPr>
          <p:nvPr>
            <p:ph type="ftr" sz="quarter" idx="11"/>
          </p:nvPr>
        </p:nvSpPr>
        <p:spPr>
          <a:xfrm>
            <a:off x="3124744" y="6242333"/>
            <a:ext cx="2896103" cy="476030"/>
          </a:xfrm>
          <a:prstGeom prst="rect">
            <a:avLst/>
          </a:prstGeom>
        </p:spPr>
        <p:txBody>
          <a:bodyPr/>
          <a:lstStyle>
            <a:lvl1pPr>
              <a:defRPr>
                <a:ea typeface="宋体" charset="-122"/>
              </a:defRPr>
            </a:lvl1pPr>
          </a:lstStyle>
          <a:p>
            <a:pPr>
              <a:defRPr/>
            </a:pPr>
            <a:endParaRPr lang="en-US" altLang="zh-CN"/>
          </a:p>
        </p:txBody>
      </p:sp>
      <p:sp>
        <p:nvSpPr>
          <p:cNvPr id="30" name="灯片编号占位符 7"/>
          <p:cNvSpPr>
            <a:spLocks noGrp="1"/>
          </p:cNvSpPr>
          <p:nvPr>
            <p:ph type="sldNum" sz="quarter" idx="12"/>
          </p:nvPr>
        </p:nvSpPr>
        <p:spPr>
          <a:xfrm>
            <a:off x="6554338" y="6242333"/>
            <a:ext cx="1981544" cy="476030"/>
          </a:xfrm>
          <a:prstGeom prst="rect">
            <a:avLst/>
          </a:prstGeom>
        </p:spPr>
        <p:txBody>
          <a:bodyPr/>
          <a:lstStyle>
            <a:lvl1pPr>
              <a:defRPr>
                <a:ea typeface="宋体" charset="-122"/>
              </a:defRPr>
            </a:lvl1pPr>
          </a:lstStyle>
          <a:p>
            <a:pPr>
              <a:defRPr/>
            </a:pPr>
            <a:fld id="{BF82082E-18D0-4B45-AF7A-9688E1AD8789}" type="slidenum">
              <a:rPr lang="en-US" altLang="zh-CN"/>
              <a:pPr>
                <a:defRPr/>
              </a:pPr>
              <a:t>‹#›</a:t>
            </a:fld>
            <a:endParaRPr lang="en-US" altLang="zh-CN"/>
          </a:p>
        </p:txBody>
      </p:sp>
    </p:spTree>
    <p:extLst>
      <p:ext uri="{BB962C8B-B14F-4D97-AF65-F5344CB8AC3E}">
        <p14:creationId xmlns:p14="http://schemas.microsoft.com/office/powerpoint/2010/main" val="39555345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4692" name="Image" r:id="rId3" imgW="2539683" imgH="253789" progId="Photoshop.Image.8">
                  <p:embed/>
                </p:oleObj>
              </mc:Choice>
              <mc:Fallback>
                <p:oleObj name="Image" r:id="rId3" imgW="2539683" imgH="253789"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fld id="{CADEBE86-B0C3-4B9E-A440-6867E41B07F6}" type="slidenum">
              <a:rPr lang="en-US" altLang="zh-CN" sz="1000" b="1" smtClean="0">
                <a:solidFill>
                  <a:schemeClr val="accent1"/>
                </a:solidFill>
              </a:rPr>
              <a:pPr eaLnBrk="1" hangingPunct="1">
                <a:defRPr/>
              </a:p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98503" y="228494"/>
            <a:ext cx="8542233" cy="1142471"/>
          </a:xfrm>
        </p:spPr>
        <p:txBody>
          <a:bodyPr/>
          <a:lstStyle/>
          <a:p>
            <a:r>
              <a:rPr lang="zh-CN" altLang="en-US"/>
              <a:t>单击此处编辑母版标题样式</a:t>
            </a:r>
          </a:p>
        </p:txBody>
      </p:sp>
      <p:sp>
        <p:nvSpPr>
          <p:cNvPr id="3" name="文本占位符 2"/>
          <p:cNvSpPr>
            <a:spLocks noGrp="1"/>
          </p:cNvSpPr>
          <p:nvPr>
            <p:ph type="body" sz="half" idx="1"/>
          </p:nvPr>
        </p:nvSpPr>
        <p:spPr>
          <a:xfrm>
            <a:off x="609706" y="1294801"/>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706" y="3808237"/>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 name="日期占位符 4"/>
          <p:cNvSpPr>
            <a:spLocks noGrp="1"/>
          </p:cNvSpPr>
          <p:nvPr>
            <p:ph type="dt" sz="half" idx="10"/>
          </p:nvPr>
        </p:nvSpPr>
        <p:spPr>
          <a:xfrm>
            <a:off x="298503" y="6242333"/>
            <a:ext cx="2289573" cy="476030"/>
          </a:xfrm>
          <a:prstGeom prst="rect">
            <a:avLst/>
          </a:prstGeom>
        </p:spPr>
        <p:txBody>
          <a:bodyPr/>
          <a:lstStyle>
            <a:lvl1pPr>
              <a:defRPr>
                <a:ea typeface="宋体" charset="-122"/>
              </a:defRPr>
            </a:lvl1pPr>
          </a:lstStyle>
          <a:p>
            <a:pPr>
              <a:defRPr/>
            </a:pPr>
            <a:endParaRPr lang="en-US" altLang="zh-CN"/>
          </a:p>
        </p:txBody>
      </p:sp>
      <p:sp>
        <p:nvSpPr>
          <p:cNvPr id="28" name="页脚占位符 5"/>
          <p:cNvSpPr>
            <a:spLocks noGrp="1"/>
          </p:cNvSpPr>
          <p:nvPr>
            <p:ph type="ftr" sz="quarter" idx="11"/>
          </p:nvPr>
        </p:nvSpPr>
        <p:spPr>
          <a:xfrm>
            <a:off x="3121568" y="6242333"/>
            <a:ext cx="2896103" cy="476030"/>
          </a:xfrm>
          <a:prstGeom prst="rect">
            <a:avLst/>
          </a:prstGeom>
        </p:spPr>
        <p:txBody>
          <a:bodyPr/>
          <a:lstStyle>
            <a:lvl1pPr>
              <a:defRPr>
                <a:ea typeface="宋体" charset="-122"/>
              </a:defRPr>
            </a:lvl1pPr>
          </a:lstStyle>
          <a:p>
            <a:pPr>
              <a:defRPr/>
            </a:pPr>
            <a:endParaRPr lang="en-US" altLang="zh-CN"/>
          </a:p>
        </p:txBody>
      </p:sp>
      <p:sp>
        <p:nvSpPr>
          <p:cNvPr id="29" name="灯片编号占位符 6"/>
          <p:cNvSpPr>
            <a:spLocks noGrp="1"/>
          </p:cNvSpPr>
          <p:nvPr>
            <p:ph type="sldNum" sz="quarter" idx="12"/>
          </p:nvPr>
        </p:nvSpPr>
        <p:spPr>
          <a:xfrm>
            <a:off x="6551164" y="6242333"/>
            <a:ext cx="2289573" cy="476030"/>
          </a:xfrm>
          <a:prstGeom prst="rect">
            <a:avLst/>
          </a:prstGeom>
        </p:spPr>
        <p:txBody>
          <a:bodyPr/>
          <a:lstStyle>
            <a:lvl1pPr>
              <a:defRPr>
                <a:ea typeface="宋体" charset="-122"/>
              </a:defRPr>
            </a:lvl1pPr>
          </a:lstStyle>
          <a:p>
            <a:pPr>
              <a:defRPr/>
            </a:pPr>
            <a:fld id="{914F4F76-5DCC-40A2-A89D-93A44B3E83B8}" type="slidenum">
              <a:rPr lang="en-US" altLang="zh-CN"/>
              <a:pPr>
                <a:defRPr/>
              </a:pPr>
              <a:t>‹#›</a:t>
            </a:fld>
            <a:endParaRPr lang="en-US" altLang="zh-CN"/>
          </a:p>
        </p:txBody>
      </p:sp>
    </p:spTree>
    <p:extLst>
      <p:ext uri="{BB962C8B-B14F-4D97-AF65-F5344CB8AC3E}">
        <p14:creationId xmlns:p14="http://schemas.microsoft.com/office/powerpoint/2010/main" val="5871231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54315" y="1704186"/>
            <a:ext cx="7465721" cy="2031325"/>
          </a:xfrm>
        </p:spPr>
        <p:txBody>
          <a:bodyPr/>
          <a:lstStyle>
            <a:lvl1pPr marL="342900" indent="-342900">
              <a:lnSpc>
                <a:spcPct val="105000"/>
              </a:lnSpc>
              <a:spcBef>
                <a:spcPts val="0"/>
              </a:spcBef>
              <a:spcAft>
                <a:spcPts val="0"/>
              </a:spcAft>
              <a:buClr>
                <a:schemeClr val="tx1"/>
              </a:buClr>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defRPr>
            </a:lvl1pPr>
            <a:lvl2pPr>
              <a:lnSpc>
                <a:spcPct val="105000"/>
              </a:lnSpc>
              <a:spcBef>
                <a:spcPts val="0"/>
              </a:spcBef>
              <a:spcAft>
                <a:spcPts val="0"/>
              </a:spcAft>
              <a:buClr>
                <a:schemeClr val="tx1"/>
              </a:buClr>
              <a:defRPr sz="2400" b="1">
                <a:solidFill>
                  <a:schemeClr val="tx1"/>
                </a:solidFill>
                <a:latin typeface="楷体" panose="02010609060101010101" pitchFamily="49" charset="-122"/>
                <a:ea typeface="楷体" panose="02010609060101010101" pitchFamily="49" charset="-122"/>
              </a:defRPr>
            </a:lvl2pPr>
            <a:lvl3pPr>
              <a:lnSpc>
                <a:spcPct val="105000"/>
              </a:lnSpc>
              <a:spcBef>
                <a:spcPts val="0"/>
              </a:spcBef>
              <a:spcAft>
                <a:spcPts val="0"/>
              </a:spcAft>
              <a:defRPr sz="2400" b="1">
                <a:solidFill>
                  <a:schemeClr val="tx1"/>
                </a:solidFill>
                <a:latin typeface="楷体" panose="02010609060101010101" pitchFamily="49" charset="-122"/>
                <a:ea typeface="楷体" panose="02010609060101010101" pitchFamily="49" charset="-122"/>
              </a:defRPr>
            </a:lvl3pPr>
            <a:lvl4pPr>
              <a:lnSpc>
                <a:spcPct val="105000"/>
              </a:lnSpc>
              <a:spcBef>
                <a:spcPts val="0"/>
              </a:spcBef>
              <a:spcAft>
                <a:spcPts val="0"/>
              </a:spcAft>
              <a:defRPr sz="2400" b="1">
                <a:solidFill>
                  <a:schemeClr val="tx1"/>
                </a:solidFill>
                <a:latin typeface="楷体" panose="02010609060101010101" pitchFamily="49" charset="-122"/>
                <a:ea typeface="楷体" panose="02010609060101010101" pitchFamily="49" charset="-122"/>
              </a:defRPr>
            </a:lvl4pPr>
            <a:lvl5pPr>
              <a:lnSpc>
                <a:spcPct val="105000"/>
              </a:lnSpc>
              <a:spcBef>
                <a:spcPts val="0"/>
              </a:spcBef>
              <a:spcAft>
                <a:spcPts val="0"/>
              </a:spcAft>
              <a:defRPr sz="2400" b="1">
                <a:solidFill>
                  <a:schemeClr val="tx1"/>
                </a:solidFill>
                <a:latin typeface="楷体" panose="02010609060101010101" pitchFamily="49" charset="-122"/>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03760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8" y="4404860"/>
            <a:ext cx="7773750" cy="136144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8" y="4035528"/>
            <a:ext cx="777375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549807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54313" y="1704186"/>
            <a:ext cx="3656647"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3387" y="1704186"/>
            <a:ext cx="3656648"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82345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81" y="274512"/>
            <a:ext cx="8231029" cy="114247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79" y="1749136"/>
            <a:ext cx="4040890"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79" y="2173868"/>
            <a:ext cx="4040890"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33" y="1749136"/>
            <a:ext cx="404247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33" y="2173868"/>
            <a:ext cx="4042477"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8185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6841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09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1" y="272924"/>
            <a:ext cx="3008835" cy="116151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71" y="272924"/>
            <a:ext cx="5112638" cy="2806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81" y="1434436"/>
            <a:ext cx="3008835"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85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4798377"/>
            <a:ext cx="5487353" cy="5664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99" y="612492"/>
            <a:ext cx="5487353"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599" y="5364854"/>
            <a:ext cx="548735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770101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gray">
          <a:xfrm>
            <a:off x="22229" y="6546993"/>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mtClean="0">
              <a:solidFill>
                <a:schemeClr val="accent1"/>
              </a:solidFill>
            </a:endParaRPr>
          </a:p>
        </p:txBody>
      </p:sp>
      <p:graphicFrame>
        <p:nvGraphicFramePr>
          <p:cNvPr id="102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1624" name="Image" r:id="rId19" imgW="2539683" imgH="253789" progId="Photoshop.Image.8">
                  <p:embed/>
                </p:oleObj>
              </mc:Choice>
              <mc:Fallback>
                <p:oleObj name="Image" r:id="rId19" imgW="2539683" imgH="253789" progId="Photoshop.Image.8">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29" name="Oval 14"/>
          <p:cNvSpPr>
            <a:spLocks noChangeArrowheads="1"/>
          </p:cNvSpPr>
          <p:nvPr/>
        </p:nvSpPr>
        <p:spPr bwMode="gray">
          <a:xfrm>
            <a:off x="468395" y="1"/>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0" name="Oval 15"/>
          <p:cNvSpPr>
            <a:spLocks noChangeArrowheads="1"/>
          </p:cNvSpPr>
          <p:nvPr/>
        </p:nvSpPr>
        <p:spPr bwMode="gray">
          <a:xfrm>
            <a:off x="1116207" y="58711"/>
            <a:ext cx="865337" cy="891762"/>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1" name="Rectangle 16"/>
          <p:cNvSpPr>
            <a:spLocks noGrp="1" noChangeArrowheads="1"/>
          </p:cNvSpPr>
          <p:nvPr>
            <p:ph type="title"/>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a:t>
            </a:r>
          </a:p>
        </p:txBody>
      </p:sp>
      <p:sp>
        <p:nvSpPr>
          <p:cNvPr id="1032" name="Rectangle 17"/>
          <p:cNvSpPr>
            <a:spLocks noGrp="1" noChangeArrowheads="1"/>
          </p:cNvSpPr>
          <p:nvPr>
            <p:ph type="body" idx="1"/>
          </p:nvPr>
        </p:nvSpPr>
        <p:spPr bwMode="auto">
          <a:xfrm>
            <a:off x="1154314" y="1704186"/>
            <a:ext cx="7465721" cy="13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033" name="Line 18"/>
          <p:cNvSpPr>
            <a:spLocks noChangeShapeType="1"/>
          </p:cNvSpPr>
          <p:nvPr/>
        </p:nvSpPr>
        <p:spPr bwMode="auto">
          <a:xfrm>
            <a:off x="8540646" y="6594595"/>
            <a:ext cx="0" cy="171371"/>
          </a:xfrm>
          <a:prstGeom prst="line">
            <a:avLst/>
          </a:prstGeom>
          <a:noFill/>
          <a:ln w="9525">
            <a:solidFill>
              <a:srgbClr val="4A565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Text Box 19"/>
          <p:cNvSpPr txBox="1">
            <a:spLocks noChangeArrowheads="1"/>
          </p:cNvSpPr>
          <p:nvPr/>
        </p:nvSpPr>
        <p:spPr bwMode="auto">
          <a:xfrm>
            <a:off x="5922404" y="6580316"/>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035" name="Line 21"/>
          <p:cNvSpPr>
            <a:spLocks noChangeShapeType="1"/>
          </p:cNvSpPr>
          <p:nvPr/>
        </p:nvSpPr>
        <p:spPr bwMode="auto">
          <a:xfrm>
            <a:off x="0" y="6521604"/>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37" name="Rectangle 23"/>
          <p:cNvSpPr>
            <a:spLocks noChangeArrowheads="1"/>
          </p:cNvSpPr>
          <p:nvPr/>
        </p:nvSpPr>
        <p:spPr bwMode="gray">
          <a:xfrm>
            <a:off x="6662307" y="644227"/>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38" name="Rectangle 24"/>
          <p:cNvSpPr>
            <a:spLocks noChangeArrowheads="1"/>
          </p:cNvSpPr>
          <p:nvPr/>
        </p:nvSpPr>
        <p:spPr bwMode="gray">
          <a:xfrm>
            <a:off x="6862367"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39"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0"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1" name="Rectangle 27"/>
          <p:cNvSpPr>
            <a:spLocks noChangeArrowheads="1"/>
          </p:cNvSpPr>
          <p:nvPr/>
        </p:nvSpPr>
        <p:spPr bwMode="gray">
          <a:xfrm>
            <a:off x="7413325" y="644227"/>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2" name="Line 29"/>
          <p:cNvSpPr>
            <a:spLocks noChangeShapeType="1"/>
          </p:cNvSpPr>
          <p:nvPr/>
        </p:nvSpPr>
        <p:spPr bwMode="auto">
          <a:xfrm>
            <a:off x="0" y="6440680"/>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43" name="Picture 30" descr="0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 name="Oval 31"/>
          <p:cNvSpPr>
            <a:spLocks noChangeArrowheads="1"/>
          </p:cNvSpPr>
          <p:nvPr/>
        </p:nvSpPr>
        <p:spPr bwMode="gray">
          <a:xfrm>
            <a:off x="179420" y="333221"/>
            <a:ext cx="1152725" cy="1223396"/>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1045" name="Picture 32" descr="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060" y="355436"/>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Rectangle 33"/>
          <p:cNvSpPr>
            <a:spLocks noChangeArrowheads="1"/>
          </p:cNvSpPr>
          <p:nvPr/>
        </p:nvSpPr>
        <p:spPr bwMode="gray">
          <a:xfrm>
            <a:off x="1" y="610905"/>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7" name="Rectangle 34"/>
          <p:cNvSpPr>
            <a:spLocks noChangeArrowheads="1"/>
          </p:cNvSpPr>
          <p:nvPr/>
        </p:nvSpPr>
        <p:spPr bwMode="gray">
          <a:xfrm>
            <a:off x="1"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8"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fld id="{104CC98D-2423-46F0-B2F5-D200E43CDB97}" type="slidenum">
              <a:rPr lang="en-US" altLang="zh-CN" sz="1000" b="1" smtClean="0">
                <a:solidFill>
                  <a:schemeClr val="accent1"/>
                </a:solidFill>
              </a:rPr>
              <a:pPr eaLnBrk="1" hangingPunct="1">
                <a:defRPr/>
              </a:pPr>
              <a:t>‹#›</a:t>
            </a:fld>
            <a:endParaRPr lang="en-US" altLang="zh-CN" sz="1000" b="1" smtClean="0">
              <a:solidFill>
                <a:schemeClr val="accent1"/>
              </a:solidFill>
            </a:endParaRPr>
          </a:p>
        </p:txBody>
      </p:sp>
      <p:pic>
        <p:nvPicPr>
          <p:cNvPr id="1049"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4664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itchFamily="34" charset="0"/>
          <a:ea typeface="宋体" pitchFamily="2" charset="-122"/>
        </a:defRPr>
      </a:lvl2pPr>
      <a:lvl3pPr algn="ctr" rtl="0" eaLnBrk="0" fontAlgn="base" hangingPunct="0">
        <a:lnSpc>
          <a:spcPct val="90000"/>
        </a:lnSpc>
        <a:spcBef>
          <a:spcPct val="0"/>
        </a:spcBef>
        <a:spcAft>
          <a:spcPct val="0"/>
        </a:spcAft>
        <a:defRPr sz="2800" b="1">
          <a:solidFill>
            <a:schemeClr val="tx2"/>
          </a:solidFill>
          <a:latin typeface="Arial" pitchFamily="34" charset="0"/>
          <a:ea typeface="宋体" pitchFamily="2" charset="-122"/>
        </a:defRPr>
      </a:lvl3pPr>
      <a:lvl4pPr algn="ctr" rtl="0" eaLnBrk="0" fontAlgn="base" hangingPunct="0">
        <a:lnSpc>
          <a:spcPct val="90000"/>
        </a:lnSpc>
        <a:spcBef>
          <a:spcPct val="0"/>
        </a:spcBef>
        <a:spcAft>
          <a:spcPct val="0"/>
        </a:spcAft>
        <a:defRPr sz="2800" b="1">
          <a:solidFill>
            <a:schemeClr val="tx2"/>
          </a:solidFill>
          <a:latin typeface="Arial" pitchFamily="34" charset="0"/>
          <a:ea typeface="宋体" pitchFamily="2" charset="-122"/>
        </a:defRPr>
      </a:lvl4pPr>
      <a:lvl5pPr algn="ctr" rtl="0" eaLnBrk="0" fontAlgn="base" hangingPunct="0">
        <a:lnSpc>
          <a:spcPct val="90000"/>
        </a:lnSpc>
        <a:spcBef>
          <a:spcPct val="0"/>
        </a:spcBef>
        <a:spcAft>
          <a:spcPct val="0"/>
        </a:spcAft>
        <a:defRPr sz="2800" b="1">
          <a:solidFill>
            <a:schemeClr val="tx2"/>
          </a:solidFill>
          <a:latin typeface="Arial" pitchFamily="34" charset="0"/>
          <a:ea typeface="宋体" pitchFamily="2" charset="-122"/>
        </a:defRPr>
      </a:lvl5pPr>
      <a:lvl6pPr marL="457200" algn="ctr" rtl="0" fontAlgn="base">
        <a:lnSpc>
          <a:spcPct val="90000"/>
        </a:lnSpc>
        <a:spcBef>
          <a:spcPct val="0"/>
        </a:spcBef>
        <a:spcAft>
          <a:spcPct val="0"/>
        </a:spcAft>
        <a:defRPr sz="2800" b="1">
          <a:solidFill>
            <a:schemeClr val="tx2"/>
          </a:solidFill>
          <a:latin typeface="Arial" pitchFamily="34" charset="0"/>
          <a:ea typeface="宋体" pitchFamily="2" charset="-122"/>
        </a:defRPr>
      </a:lvl6pPr>
      <a:lvl7pPr marL="914400" algn="ctr" rtl="0" fontAlgn="base">
        <a:lnSpc>
          <a:spcPct val="90000"/>
        </a:lnSpc>
        <a:spcBef>
          <a:spcPct val="0"/>
        </a:spcBef>
        <a:spcAft>
          <a:spcPct val="0"/>
        </a:spcAft>
        <a:defRPr sz="2800" b="1">
          <a:solidFill>
            <a:schemeClr val="tx2"/>
          </a:solidFill>
          <a:latin typeface="Arial" pitchFamily="34" charset="0"/>
          <a:ea typeface="宋体" pitchFamily="2" charset="-122"/>
        </a:defRPr>
      </a:lvl7pPr>
      <a:lvl8pPr marL="1371600" algn="ctr" rtl="0" fontAlgn="base">
        <a:lnSpc>
          <a:spcPct val="90000"/>
        </a:lnSpc>
        <a:spcBef>
          <a:spcPct val="0"/>
        </a:spcBef>
        <a:spcAft>
          <a:spcPct val="0"/>
        </a:spcAft>
        <a:defRPr sz="2800" b="1">
          <a:solidFill>
            <a:schemeClr val="tx2"/>
          </a:solidFill>
          <a:latin typeface="Arial" pitchFamily="34" charset="0"/>
          <a:ea typeface="宋体" pitchFamily="2" charset="-122"/>
        </a:defRPr>
      </a:lvl8pPr>
      <a:lvl9pPr marL="1828800" algn="ctr" rtl="0" fontAlgn="base">
        <a:lnSpc>
          <a:spcPct val="90000"/>
        </a:lnSpc>
        <a:spcBef>
          <a:spcPct val="0"/>
        </a:spcBef>
        <a:spcAft>
          <a:spcPct val="0"/>
        </a:spcAft>
        <a:defRPr sz="2800" b="1">
          <a:solidFill>
            <a:schemeClr val="tx2"/>
          </a:solidFill>
          <a:latin typeface="Arial" pitchFamily="34" charset="0"/>
          <a:ea typeface="宋体" pitchFamily="2" charset="-122"/>
        </a:defRPr>
      </a:lvl9pPr>
    </p:titleStyle>
    <p:bodyStyle>
      <a:lvl1pPr marL="342900" indent="-342900" algn="l" rtl="0" eaLnBrk="0" fontAlgn="base" hangingPunct="0">
        <a:lnSpc>
          <a:spcPct val="90000"/>
        </a:lnSpc>
        <a:spcBef>
          <a:spcPct val="35000"/>
        </a:spcBef>
        <a:spcAft>
          <a:spcPct val="15000"/>
        </a:spcAft>
        <a:buClr>
          <a:schemeClr val="accent1"/>
        </a:buClr>
        <a:buChar char="•"/>
        <a:defRPr b="1">
          <a:solidFill>
            <a:schemeClr val="accent1"/>
          </a:solidFill>
          <a:latin typeface="+mn-lt"/>
          <a:ea typeface="+mn-ea"/>
          <a:cs typeface="+mn-cs"/>
        </a:defRPr>
      </a:lvl1pPr>
      <a:lvl2pPr marL="742950" indent="-285750" algn="l" rtl="0" eaLnBrk="0" fontAlgn="base" hangingPunct="0">
        <a:lnSpc>
          <a:spcPct val="90000"/>
        </a:lnSpc>
        <a:spcBef>
          <a:spcPct val="20000"/>
        </a:spcBef>
        <a:spcAft>
          <a:spcPct val="15000"/>
        </a:spcAft>
        <a:buClr>
          <a:schemeClr val="accent1"/>
        </a:buClr>
        <a:buChar char="–"/>
        <a:defRPr b="1">
          <a:solidFill>
            <a:schemeClr val="accent1"/>
          </a:solidFill>
          <a:latin typeface="+mn-lt"/>
          <a:ea typeface="+mn-ea"/>
        </a:defRPr>
      </a:lvl2pPr>
      <a:lvl3pPr marL="11430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3pPr>
      <a:lvl4pPr marL="16002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4pPr>
      <a:lvl5pPr marL="2057400" indent="-228600" algn="l" rtl="0" eaLnBrk="0" fontAlgn="base" hangingPunct="0">
        <a:spcBef>
          <a:spcPct val="20000"/>
        </a:spcBef>
        <a:spcAft>
          <a:spcPct val="0"/>
        </a:spcAft>
        <a:buChar char="»"/>
        <a:defRPr>
          <a:solidFill>
            <a:schemeClr val="bg1"/>
          </a:solidFill>
          <a:latin typeface="+mn-lt"/>
          <a:ea typeface="+mn-ea"/>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7022" cy="12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12"/>
          <p:cNvSpPr>
            <a:spLocks noChangeArrowheads="1"/>
          </p:cNvSpPr>
          <p:nvPr/>
        </p:nvSpPr>
        <p:spPr bwMode="auto">
          <a:xfrm>
            <a:off x="4191794" y="2817812"/>
            <a:ext cx="4531075" cy="71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algn="ctr" fontAlgn="ctr">
              <a:lnSpc>
                <a:spcPct val="90000"/>
              </a:lnSpc>
            </a:pPr>
            <a:r>
              <a:rPr lang="zh-CN" altLang="en-US" sz="4400" b="1" dirty="0" smtClean="0">
                <a:solidFill>
                  <a:schemeClr val="accent1"/>
                </a:solidFill>
              </a:rPr>
              <a:t>项目执行与控制</a:t>
            </a:r>
            <a:endParaRPr lang="zh-CN" altLang="en-US" sz="4400" b="1" dirty="0">
              <a:solidFill>
                <a:schemeClr val="accent1"/>
              </a:solidFill>
            </a:endParaRPr>
          </a:p>
        </p:txBody>
      </p:sp>
      <p:pic>
        <p:nvPicPr>
          <p:cNvPr id="5" name="Picture 391" desc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9394" y="1827212"/>
            <a:ext cx="28273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548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r>
              <a:rPr lang="en-US" altLang="zh-CN" dirty="0" smtClean="0"/>
              <a:t>5.1</a:t>
            </a:r>
            <a:r>
              <a:rPr lang="zh-CN" altLang="en-US" b="1" dirty="0" smtClean="0"/>
              <a:t>项目执行</a:t>
            </a:r>
            <a:r>
              <a:rPr lang="en-US" altLang="zh-CN" b="1" dirty="0" smtClean="0"/>
              <a:t>-</a:t>
            </a:r>
            <a:r>
              <a:rPr lang="zh-CN" altLang="en-US" b="1" dirty="0" smtClean="0"/>
              <a:t>工作的内容</a:t>
            </a:r>
            <a:r>
              <a:rPr lang="zh-CN" altLang="en-US" dirty="0" smtClean="0"/>
              <a:t> </a:t>
            </a:r>
          </a:p>
        </p:txBody>
      </p:sp>
      <p:sp>
        <p:nvSpPr>
          <p:cNvPr id="12291" name="Rectangle 3"/>
          <p:cNvSpPr>
            <a:spLocks noGrp="1" noChangeArrowheads="1"/>
          </p:cNvSpPr>
          <p:nvPr>
            <p:ph type="body" idx="1"/>
          </p:nvPr>
        </p:nvSpPr>
        <p:spPr>
          <a:xfrm>
            <a:off x="31274" y="1372683"/>
            <a:ext cx="8839994" cy="5482142"/>
          </a:xfrm>
        </p:spPr>
        <p:txBody>
          <a:bodyPr/>
          <a:lstStyle/>
          <a:p>
            <a:pPr marL="0" indent="0" eaLnBrk="1" hangingPunct="1">
              <a:lnSpc>
                <a:spcPct val="105000"/>
              </a:lnSpc>
              <a:spcBef>
                <a:spcPts val="0"/>
              </a:spcBef>
              <a:spcAft>
                <a:spcPts val="0"/>
              </a:spcAft>
              <a:buNone/>
            </a:pPr>
            <a:r>
              <a:rPr lang="zh-CN" altLang="en-US" sz="2100" dirty="0">
                <a:solidFill>
                  <a:schemeClr val="tx1"/>
                </a:solidFill>
                <a:latin typeface="楷体" panose="02010609060101010101" pitchFamily="49" charset="-122"/>
                <a:ea typeface="楷体" panose="02010609060101010101" pitchFamily="49" charset="-122"/>
              </a:rPr>
              <a:t>（</a:t>
            </a:r>
            <a:r>
              <a:rPr lang="en-US" altLang="zh-CN" sz="2100" dirty="0">
                <a:solidFill>
                  <a:schemeClr val="tx1"/>
                </a:solidFill>
                <a:latin typeface="楷体" panose="02010609060101010101" pitchFamily="49" charset="-122"/>
                <a:ea typeface="楷体" panose="02010609060101010101" pitchFamily="49" charset="-122"/>
              </a:rPr>
              <a:t>1</a:t>
            </a:r>
            <a:r>
              <a:rPr lang="zh-CN" altLang="en-US" sz="2100" dirty="0">
                <a:solidFill>
                  <a:schemeClr val="tx1"/>
                </a:solidFill>
                <a:latin typeface="楷体" panose="02010609060101010101" pitchFamily="49" charset="-122"/>
                <a:ea typeface="楷体" panose="02010609060101010101" pitchFamily="49" charset="-122"/>
              </a:rPr>
              <a:t>）按计划执行。按计划执行是指将项目计划付诸实施，开展计划中的各项工作。</a:t>
            </a:r>
          </a:p>
          <a:p>
            <a:pPr marL="0" indent="0" eaLnBrk="1" hangingPunct="1">
              <a:lnSpc>
                <a:spcPct val="105000"/>
              </a:lnSpc>
              <a:spcBef>
                <a:spcPts val="0"/>
              </a:spcBef>
              <a:spcAft>
                <a:spcPts val="0"/>
              </a:spcAft>
              <a:buNone/>
            </a:pPr>
            <a:r>
              <a:rPr lang="zh-CN" altLang="en-US" sz="2100" dirty="0">
                <a:solidFill>
                  <a:schemeClr val="tx1"/>
                </a:solidFill>
                <a:latin typeface="楷体" panose="02010609060101010101" pitchFamily="49" charset="-122"/>
                <a:ea typeface="楷体" panose="02010609060101010101" pitchFamily="49" charset="-122"/>
              </a:rPr>
              <a:t>（</a:t>
            </a:r>
            <a:r>
              <a:rPr lang="en-US" altLang="zh-CN" sz="2100" dirty="0">
                <a:solidFill>
                  <a:schemeClr val="tx1"/>
                </a:solidFill>
                <a:latin typeface="楷体" panose="02010609060101010101" pitchFamily="49" charset="-122"/>
                <a:ea typeface="楷体" panose="02010609060101010101" pitchFamily="49" charset="-122"/>
              </a:rPr>
              <a:t>2</a:t>
            </a:r>
            <a:r>
              <a:rPr lang="zh-CN" altLang="en-US" sz="2100" dirty="0">
                <a:solidFill>
                  <a:schemeClr val="tx1"/>
                </a:solidFill>
                <a:latin typeface="楷体" panose="02010609060101010101" pitchFamily="49" charset="-122"/>
                <a:ea typeface="楷体" panose="02010609060101010101" pitchFamily="49" charset="-122"/>
              </a:rPr>
              <a:t>）进一步确认任务范围。根据项目执行中所发生的情况，进一步明确项目计划所规定的任务范围。</a:t>
            </a:r>
          </a:p>
          <a:p>
            <a:pPr marL="0" indent="0" eaLnBrk="1" hangingPunct="1">
              <a:lnSpc>
                <a:spcPct val="105000"/>
              </a:lnSpc>
              <a:spcBef>
                <a:spcPts val="0"/>
              </a:spcBef>
              <a:spcAft>
                <a:spcPts val="0"/>
              </a:spcAft>
              <a:buNone/>
            </a:pPr>
            <a:r>
              <a:rPr lang="zh-CN" altLang="en-US" sz="2100" dirty="0">
                <a:solidFill>
                  <a:schemeClr val="tx1"/>
                </a:solidFill>
                <a:latin typeface="楷体" panose="02010609060101010101" pitchFamily="49" charset="-122"/>
                <a:ea typeface="楷体" panose="02010609060101010101" pitchFamily="49" charset="-122"/>
              </a:rPr>
              <a:t>（</a:t>
            </a:r>
            <a:r>
              <a:rPr lang="en-US" altLang="zh-CN" sz="2100" dirty="0">
                <a:solidFill>
                  <a:schemeClr val="tx1"/>
                </a:solidFill>
                <a:latin typeface="楷体" panose="02010609060101010101" pitchFamily="49" charset="-122"/>
                <a:ea typeface="楷体" panose="02010609060101010101" pitchFamily="49" charset="-122"/>
              </a:rPr>
              <a:t>3</a:t>
            </a:r>
            <a:r>
              <a:rPr lang="zh-CN" altLang="en-US" sz="2100" dirty="0">
                <a:solidFill>
                  <a:schemeClr val="tx1"/>
                </a:solidFill>
                <a:latin typeface="楷体" panose="02010609060101010101" pitchFamily="49" charset="-122"/>
                <a:ea typeface="楷体" panose="02010609060101010101" pitchFamily="49" charset="-122"/>
              </a:rPr>
              <a:t>）质量的保证。质量的保证包括按既定的方法和标准，评价整个项目的实际工作，并采取各种项目质量保证和监控措施，确保项目能够符合预定的质量标准。</a:t>
            </a:r>
          </a:p>
          <a:p>
            <a:pPr marL="0" indent="0" eaLnBrk="1" hangingPunct="1">
              <a:lnSpc>
                <a:spcPct val="105000"/>
              </a:lnSpc>
              <a:spcBef>
                <a:spcPts val="0"/>
              </a:spcBef>
              <a:spcAft>
                <a:spcPts val="0"/>
              </a:spcAft>
              <a:buNone/>
            </a:pPr>
            <a:r>
              <a:rPr lang="zh-CN" altLang="en-US" sz="2100" dirty="0">
                <a:solidFill>
                  <a:schemeClr val="tx1"/>
                </a:solidFill>
                <a:latin typeface="楷体" panose="02010609060101010101" pitchFamily="49" charset="-122"/>
                <a:ea typeface="楷体" panose="02010609060101010101" pitchFamily="49" charset="-122"/>
              </a:rPr>
              <a:t>（</a:t>
            </a:r>
            <a:r>
              <a:rPr lang="en-US" altLang="zh-CN" sz="2100" dirty="0">
                <a:solidFill>
                  <a:schemeClr val="tx1"/>
                </a:solidFill>
                <a:latin typeface="楷体" panose="02010609060101010101" pitchFamily="49" charset="-122"/>
                <a:ea typeface="楷体" panose="02010609060101010101" pitchFamily="49" charset="-122"/>
              </a:rPr>
              <a:t>4</a:t>
            </a:r>
            <a:r>
              <a:rPr lang="zh-CN" altLang="en-US" sz="2100" dirty="0">
                <a:solidFill>
                  <a:schemeClr val="tx1"/>
                </a:solidFill>
                <a:latin typeface="楷体" panose="02010609060101010101" pitchFamily="49" charset="-122"/>
                <a:ea typeface="楷体" panose="02010609060101010101" pitchFamily="49" charset="-122"/>
              </a:rPr>
              <a:t>）项目团队建设。项目团队建设是指提高项目团队的工作效率和对项目进行高效管理的综合能力</a:t>
            </a:r>
            <a:r>
              <a:rPr lang="zh-CN" altLang="en-US" sz="2100" dirty="0" smtClean="0">
                <a:solidFill>
                  <a:schemeClr val="tx1"/>
                </a:solidFill>
                <a:latin typeface="楷体" panose="02010609060101010101" pitchFamily="49" charset="-122"/>
                <a:ea typeface="楷体" panose="02010609060101010101" pitchFamily="49" charset="-122"/>
              </a:rPr>
              <a:t>。</a:t>
            </a:r>
            <a:endParaRPr lang="en-US" altLang="zh-CN" sz="2100" dirty="0" smtClean="0">
              <a:solidFill>
                <a:schemeClr val="tx1"/>
              </a:solidFill>
              <a:latin typeface="楷体" panose="02010609060101010101" pitchFamily="49" charset="-122"/>
              <a:ea typeface="楷体" panose="02010609060101010101" pitchFamily="49" charset="-122"/>
            </a:endParaRPr>
          </a:p>
          <a:p>
            <a:pPr marL="0" indent="0" eaLnBrk="1" hangingPunct="1">
              <a:lnSpc>
                <a:spcPct val="105000"/>
              </a:lnSpc>
              <a:spcBef>
                <a:spcPts val="0"/>
              </a:spcBef>
              <a:spcAft>
                <a:spcPts val="0"/>
              </a:spcAft>
              <a:buNone/>
            </a:pPr>
            <a:r>
              <a:rPr lang="zh-CN" altLang="en-US" sz="2100" dirty="0">
                <a:solidFill>
                  <a:schemeClr val="tx1"/>
                </a:solidFill>
                <a:latin typeface="楷体" panose="02010609060101010101" pitchFamily="49" charset="-122"/>
                <a:ea typeface="楷体" panose="02010609060101010101" pitchFamily="49" charset="-122"/>
              </a:rPr>
              <a:t>（</a:t>
            </a:r>
            <a:r>
              <a:rPr lang="en-US" altLang="zh-CN" sz="2100" dirty="0">
                <a:solidFill>
                  <a:schemeClr val="tx1"/>
                </a:solidFill>
                <a:latin typeface="楷体" panose="02010609060101010101" pitchFamily="49" charset="-122"/>
                <a:ea typeface="楷体" panose="02010609060101010101" pitchFamily="49" charset="-122"/>
              </a:rPr>
              <a:t>5</a:t>
            </a:r>
            <a:r>
              <a:rPr lang="zh-CN" altLang="en-US" sz="2100" dirty="0">
                <a:solidFill>
                  <a:schemeClr val="tx1"/>
                </a:solidFill>
                <a:latin typeface="楷体" panose="02010609060101010101" pitchFamily="49" charset="-122"/>
                <a:ea typeface="楷体" panose="02010609060101010101" pitchFamily="49" charset="-122"/>
              </a:rPr>
              <a:t>）信息沟通。信息沟通是指建立信息传递的渠道，让项目干系人及时获得必要的项目信息。</a:t>
            </a:r>
          </a:p>
          <a:p>
            <a:pPr marL="0" indent="0" eaLnBrk="1" hangingPunct="1">
              <a:lnSpc>
                <a:spcPct val="105000"/>
              </a:lnSpc>
              <a:spcBef>
                <a:spcPts val="0"/>
              </a:spcBef>
              <a:spcAft>
                <a:spcPts val="0"/>
              </a:spcAft>
              <a:buNone/>
            </a:pPr>
            <a:r>
              <a:rPr lang="zh-CN" altLang="en-US" sz="2100" dirty="0">
                <a:solidFill>
                  <a:schemeClr val="tx1"/>
                </a:solidFill>
                <a:latin typeface="楷体" panose="02010609060101010101" pitchFamily="49" charset="-122"/>
                <a:ea typeface="楷体" panose="02010609060101010101" pitchFamily="49" charset="-122"/>
              </a:rPr>
              <a:t>（</a:t>
            </a:r>
            <a:r>
              <a:rPr lang="en-US" altLang="zh-CN" sz="2100" dirty="0">
                <a:solidFill>
                  <a:schemeClr val="tx1"/>
                </a:solidFill>
                <a:latin typeface="楷体" panose="02010609060101010101" pitchFamily="49" charset="-122"/>
                <a:ea typeface="楷体" panose="02010609060101010101" pitchFamily="49" charset="-122"/>
              </a:rPr>
              <a:t>6</a:t>
            </a:r>
            <a:r>
              <a:rPr lang="zh-CN" altLang="en-US" sz="2100" dirty="0">
                <a:solidFill>
                  <a:schemeClr val="tx1"/>
                </a:solidFill>
                <a:latin typeface="楷体" panose="02010609060101010101" pitchFamily="49" charset="-122"/>
                <a:ea typeface="楷体" panose="02010609060101010101" pitchFamily="49" charset="-122"/>
              </a:rPr>
              <a:t>）招标。招标包括取得报价、标价或建议书等相关方面的内容。</a:t>
            </a:r>
          </a:p>
          <a:p>
            <a:pPr marL="0" indent="0" eaLnBrk="1" hangingPunct="1">
              <a:lnSpc>
                <a:spcPct val="105000"/>
              </a:lnSpc>
              <a:spcBef>
                <a:spcPts val="0"/>
              </a:spcBef>
              <a:spcAft>
                <a:spcPts val="0"/>
              </a:spcAft>
              <a:buNone/>
            </a:pPr>
            <a:r>
              <a:rPr lang="zh-CN" altLang="en-US" sz="2100" dirty="0">
                <a:solidFill>
                  <a:schemeClr val="tx1"/>
                </a:solidFill>
                <a:latin typeface="楷体" panose="02010609060101010101" pitchFamily="49" charset="-122"/>
                <a:ea typeface="楷体" panose="02010609060101010101" pitchFamily="49" charset="-122"/>
              </a:rPr>
              <a:t>（</a:t>
            </a:r>
            <a:r>
              <a:rPr lang="en-US" altLang="zh-CN" sz="2100" dirty="0">
                <a:solidFill>
                  <a:schemeClr val="tx1"/>
                </a:solidFill>
                <a:latin typeface="楷体" panose="02010609060101010101" pitchFamily="49" charset="-122"/>
                <a:ea typeface="楷体" panose="02010609060101010101" pitchFamily="49" charset="-122"/>
              </a:rPr>
              <a:t>7</a:t>
            </a:r>
            <a:r>
              <a:rPr lang="zh-CN" altLang="en-US" sz="2100" dirty="0">
                <a:solidFill>
                  <a:schemeClr val="tx1"/>
                </a:solidFill>
                <a:latin typeface="楷体" panose="02010609060101010101" pitchFamily="49" charset="-122"/>
                <a:ea typeface="楷体" panose="02010609060101010101" pitchFamily="49" charset="-122"/>
              </a:rPr>
              <a:t>）供应商选择。供应商选择是指根据衡量标准确定供应商，签订合同。</a:t>
            </a:r>
          </a:p>
          <a:p>
            <a:pPr marL="0" indent="0" eaLnBrk="1" hangingPunct="1">
              <a:lnSpc>
                <a:spcPct val="105000"/>
              </a:lnSpc>
              <a:spcBef>
                <a:spcPts val="0"/>
              </a:spcBef>
              <a:spcAft>
                <a:spcPts val="0"/>
              </a:spcAft>
              <a:buNone/>
            </a:pPr>
            <a:r>
              <a:rPr lang="zh-CN" altLang="en-US" sz="2100" dirty="0">
                <a:solidFill>
                  <a:schemeClr val="tx1"/>
                </a:solidFill>
                <a:latin typeface="楷体" panose="02010609060101010101" pitchFamily="49" charset="-122"/>
                <a:ea typeface="楷体" panose="02010609060101010101" pitchFamily="49" charset="-122"/>
              </a:rPr>
              <a:t>（</a:t>
            </a:r>
            <a:r>
              <a:rPr lang="en-US" altLang="zh-CN" sz="2100" dirty="0">
                <a:solidFill>
                  <a:schemeClr val="tx1"/>
                </a:solidFill>
                <a:latin typeface="楷体" panose="02010609060101010101" pitchFamily="49" charset="-122"/>
                <a:ea typeface="楷体" panose="02010609060101010101" pitchFamily="49" charset="-122"/>
              </a:rPr>
              <a:t>8</a:t>
            </a:r>
            <a:r>
              <a:rPr lang="zh-CN" altLang="en-US" sz="2100" dirty="0">
                <a:solidFill>
                  <a:schemeClr val="tx1"/>
                </a:solidFill>
                <a:latin typeface="楷体" panose="02010609060101010101" pitchFamily="49" charset="-122"/>
                <a:ea typeface="楷体" panose="02010609060101010101" pitchFamily="49" charset="-122"/>
              </a:rPr>
              <a:t>）合同管理。合同管理包括管理好项目组织与供应商的各种合同关系以及合同履行情况。</a:t>
            </a:r>
          </a:p>
          <a:p>
            <a:pPr marL="0" indent="0" eaLnBrk="1" hangingPunct="1">
              <a:lnSpc>
                <a:spcPct val="105000"/>
              </a:lnSpc>
              <a:spcBef>
                <a:spcPts val="0"/>
              </a:spcBef>
              <a:spcAft>
                <a:spcPts val="0"/>
              </a:spcAft>
              <a:buNone/>
            </a:pPr>
            <a:endParaRPr lang="zh-CN" altLang="en-US" sz="21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99646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en-US" altLang="zh-CN" dirty="0" smtClean="0"/>
              <a:t>5.1</a:t>
            </a:r>
            <a:r>
              <a:rPr lang="zh-CN" altLang="en-US" b="1" dirty="0" smtClean="0"/>
              <a:t>项目执行</a:t>
            </a:r>
            <a:r>
              <a:rPr lang="en-US" altLang="zh-CN" b="1" dirty="0" smtClean="0"/>
              <a:t>-</a:t>
            </a:r>
            <a:r>
              <a:rPr lang="zh-CN" altLang="en-US" b="1" dirty="0" smtClean="0"/>
              <a:t>工作的步骤</a:t>
            </a:r>
            <a:r>
              <a:rPr lang="zh-CN" altLang="en-US" dirty="0" smtClean="0"/>
              <a:t> </a:t>
            </a:r>
          </a:p>
        </p:txBody>
      </p:sp>
      <p:sp>
        <p:nvSpPr>
          <p:cNvPr id="14339" name="Rectangle 3"/>
          <p:cNvSpPr>
            <a:spLocks noGrp="1" noChangeArrowheads="1"/>
          </p:cNvSpPr>
          <p:nvPr>
            <p:ph type="body" idx="1"/>
          </p:nvPr>
        </p:nvSpPr>
        <p:spPr>
          <a:xfrm>
            <a:off x="457994" y="1144902"/>
            <a:ext cx="8458200" cy="5738815"/>
          </a:xfrm>
        </p:spPr>
        <p:txBody>
          <a:bodyPr/>
          <a:lstStyle/>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a:t>
            </a:r>
            <a:r>
              <a:rPr lang="en-US" altLang="zh-CN" sz="2200" dirty="0">
                <a:solidFill>
                  <a:schemeClr val="tx1"/>
                </a:solidFill>
                <a:latin typeface="楷体" panose="02010609060101010101" pitchFamily="49" charset="-122"/>
                <a:ea typeface="楷体" panose="02010609060101010101" pitchFamily="49" charset="-122"/>
              </a:rPr>
              <a:t>1</a:t>
            </a:r>
            <a:r>
              <a:rPr lang="zh-CN" altLang="en-US" sz="2200" dirty="0">
                <a:solidFill>
                  <a:schemeClr val="tx1"/>
                </a:solidFill>
                <a:latin typeface="楷体" panose="02010609060101010101" pitchFamily="49" charset="-122"/>
                <a:ea typeface="楷体" panose="02010609060101010101" pitchFamily="49" charset="-122"/>
              </a:rPr>
              <a:t>）对将要进行的活动进行安排。这是项目执行中的第一个、也是最重要的管理过程，这个过程主要是对活动的里程碑进行定义（即该活动将要产生一种可测量的结果），以及选择要参与活动的人员并定义这些人员的角色和职责。</a:t>
            </a: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a:t>
            </a:r>
            <a:r>
              <a:rPr lang="en-US" altLang="zh-CN" sz="2200" dirty="0">
                <a:solidFill>
                  <a:schemeClr val="tx1"/>
                </a:solidFill>
                <a:latin typeface="楷体" panose="02010609060101010101" pitchFamily="49" charset="-122"/>
                <a:ea typeface="楷体" panose="02010609060101010101" pitchFamily="49" charset="-122"/>
              </a:rPr>
              <a:t>2</a:t>
            </a:r>
            <a:r>
              <a:rPr lang="zh-CN" altLang="en-US" sz="2200" dirty="0">
                <a:solidFill>
                  <a:schemeClr val="tx1"/>
                </a:solidFill>
                <a:latin typeface="楷体" panose="02010609060101010101" pitchFamily="49" charset="-122"/>
                <a:ea typeface="楷体" panose="02010609060101010101" pitchFamily="49" charset="-122"/>
              </a:rPr>
              <a:t>）对工作进行授权。对工作进行授权是通过工作授权系统来完成的。工作授权系统是批准项目实施工作的一个正式程序，它赋予项目团队一定的权力，用来确保他们在自己的职责范围内按照恰当的时间、合适的顺序完成项目的预定目标</a:t>
            </a:r>
            <a:r>
              <a:rPr lang="zh-CN" altLang="en-US" sz="2200" dirty="0" smtClean="0">
                <a:solidFill>
                  <a:schemeClr val="tx1"/>
                </a:solidFill>
                <a:latin typeface="楷体" panose="02010609060101010101" pitchFamily="49" charset="-122"/>
                <a:ea typeface="楷体" panose="02010609060101010101" pitchFamily="49" charset="-122"/>
              </a:rPr>
              <a:t>。</a:t>
            </a:r>
            <a:endParaRPr lang="en-US" altLang="zh-CN" sz="2200" dirty="0" smtClean="0">
              <a:solidFill>
                <a:schemeClr val="tx1"/>
              </a:solidFill>
              <a:latin typeface="楷体" panose="02010609060101010101" pitchFamily="49" charset="-122"/>
              <a:ea typeface="楷体" panose="02010609060101010101" pitchFamily="49" charset="-122"/>
            </a:endParaRP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a:t>
            </a:r>
            <a:r>
              <a:rPr lang="en-US" altLang="zh-CN" sz="2200" dirty="0">
                <a:solidFill>
                  <a:schemeClr val="tx1"/>
                </a:solidFill>
                <a:latin typeface="楷体" panose="02010609060101010101" pitchFamily="49" charset="-122"/>
                <a:ea typeface="楷体" panose="02010609060101010101" pitchFamily="49" charset="-122"/>
              </a:rPr>
              <a:t>3</a:t>
            </a:r>
            <a:r>
              <a:rPr lang="zh-CN" altLang="en-US" sz="2200" dirty="0">
                <a:solidFill>
                  <a:schemeClr val="tx1"/>
                </a:solidFill>
                <a:latin typeface="楷体" panose="02010609060101010101" pitchFamily="49" charset="-122"/>
                <a:ea typeface="楷体" panose="02010609060101010101" pitchFamily="49" charset="-122"/>
              </a:rPr>
              <a:t>）安排活动日程。通过运用网络图、甘特图、项目行动计划表和项目责任矩阵来安排项目活动的日程。根据活动所属的层次和服务的对象，对处于工作分解结构最底层的活动进行时间安排。</a:t>
            </a: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a:t>
            </a:r>
            <a:r>
              <a:rPr lang="en-US" altLang="zh-CN" sz="2200" dirty="0">
                <a:solidFill>
                  <a:schemeClr val="tx1"/>
                </a:solidFill>
                <a:latin typeface="楷体" panose="02010609060101010101" pitchFamily="49" charset="-122"/>
                <a:ea typeface="楷体" panose="02010609060101010101" pitchFamily="49" charset="-122"/>
              </a:rPr>
              <a:t>4</a:t>
            </a:r>
            <a:r>
              <a:rPr lang="zh-CN" altLang="en-US" sz="2200" dirty="0">
                <a:solidFill>
                  <a:schemeClr val="tx1"/>
                </a:solidFill>
                <a:latin typeface="楷体" panose="02010609060101010101" pitchFamily="49" charset="-122"/>
                <a:ea typeface="楷体" panose="02010609060101010101" pitchFamily="49" charset="-122"/>
              </a:rPr>
              <a:t>）估算活动所消耗的成本费用。通过</a:t>
            </a:r>
            <a:r>
              <a:rPr lang="en-US" altLang="zh-CN" sz="2200" dirty="0">
                <a:solidFill>
                  <a:schemeClr val="tx1"/>
                </a:solidFill>
                <a:latin typeface="楷体" panose="02010609060101010101" pitchFamily="49" charset="-122"/>
                <a:ea typeface="楷体" panose="02010609060101010101" pitchFamily="49" charset="-122"/>
              </a:rPr>
              <a:t>WBS</a:t>
            </a:r>
            <a:r>
              <a:rPr lang="zh-CN" altLang="en-US" sz="2200" dirty="0">
                <a:solidFill>
                  <a:schemeClr val="tx1"/>
                </a:solidFill>
                <a:latin typeface="楷体" panose="02010609060101010101" pitchFamily="49" charset="-122"/>
                <a:ea typeface="楷体" panose="02010609060101010101" pitchFamily="49" charset="-122"/>
              </a:rPr>
              <a:t>所描述的活动，确定各个活动所要消耗的资源的类型和数量以及其他的相关信息，从而确定其成本费用。</a:t>
            </a: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a:t>
            </a:r>
            <a:r>
              <a:rPr lang="en-US" altLang="zh-CN" sz="2200" dirty="0">
                <a:solidFill>
                  <a:schemeClr val="tx1"/>
                </a:solidFill>
                <a:latin typeface="楷体" panose="02010609060101010101" pitchFamily="49" charset="-122"/>
                <a:ea typeface="楷体" panose="02010609060101010101" pitchFamily="49" charset="-122"/>
              </a:rPr>
              <a:t>5</a:t>
            </a:r>
            <a:r>
              <a:rPr lang="zh-CN" altLang="en-US" sz="2200" dirty="0">
                <a:solidFill>
                  <a:schemeClr val="tx1"/>
                </a:solidFill>
                <a:latin typeface="楷体" panose="02010609060101010101" pitchFamily="49" charset="-122"/>
                <a:ea typeface="楷体" panose="02010609060101010101" pitchFamily="49" charset="-122"/>
              </a:rPr>
              <a:t>）项目经理组织项目团队按照项目的计划完成预定的工作。</a:t>
            </a:r>
          </a:p>
          <a:p>
            <a:pPr marL="0" indent="0" eaLnBrk="1" hangingPunct="1">
              <a:lnSpc>
                <a:spcPct val="105000"/>
              </a:lnSpc>
              <a:spcBef>
                <a:spcPts val="0"/>
              </a:spcBef>
              <a:spcAft>
                <a:spcPts val="0"/>
              </a:spcAft>
              <a:buNone/>
            </a:pPr>
            <a:endParaRPr lang="zh-CN" altLang="en-US" sz="22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92334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r>
              <a:rPr lang="en-US" altLang="zh-CN" dirty="0" smtClean="0"/>
              <a:t>5.1</a:t>
            </a:r>
            <a:r>
              <a:rPr lang="zh-CN" altLang="en-US" b="1" dirty="0" smtClean="0"/>
              <a:t>项目执行</a:t>
            </a:r>
            <a:r>
              <a:rPr lang="en-US" altLang="zh-CN" b="1" dirty="0" smtClean="0"/>
              <a:t>-</a:t>
            </a:r>
            <a:r>
              <a:rPr lang="zh-CN" altLang="en-US" b="1" dirty="0" smtClean="0"/>
              <a:t>工作的成果</a:t>
            </a:r>
            <a:r>
              <a:rPr lang="zh-CN" altLang="en-US" dirty="0" smtClean="0"/>
              <a:t> </a:t>
            </a:r>
          </a:p>
        </p:txBody>
      </p:sp>
      <p:sp>
        <p:nvSpPr>
          <p:cNvPr id="16387" name="Rectangle 3"/>
          <p:cNvSpPr>
            <a:spLocks noGrp="1" noChangeArrowheads="1"/>
          </p:cNvSpPr>
          <p:nvPr>
            <p:ph type="body" idx="1"/>
          </p:nvPr>
        </p:nvSpPr>
        <p:spPr>
          <a:xfrm>
            <a:off x="838994" y="1522412"/>
            <a:ext cx="7465721" cy="4012830"/>
          </a:xfrm>
        </p:spPr>
        <p:txBody>
          <a:bodyPr/>
          <a:lstStyle/>
          <a:p>
            <a:pPr marL="0" indent="0" eaLnBrk="1" hangingPunct="1">
              <a:lnSpc>
                <a:spcPct val="114000"/>
              </a:lnSpc>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工作成果。项目执行的工作成果是为完成项目工作而进行的具体活动结果。工作成果（包括哪些活动已经完成、哪些活动没有完成、满足质量标准的程度怎样、已经发生的成本或将要发生的成本是多少、活动的进度状况等）的资料都被收集起来，作为项目实施的一部分，并将其编入执行报告的程序中。</a:t>
            </a:r>
          </a:p>
          <a:p>
            <a:pPr marL="0" indent="0" eaLnBrk="1" hangingPunct="1">
              <a:lnSpc>
                <a:spcPct val="114000"/>
              </a:lnSpc>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）项目变更申请。在项目的实施过程当中，时常会出现项目的变更申请（包括扩大或修改项目合同范围，修改成本或进行估算等等）。</a:t>
            </a:r>
          </a:p>
        </p:txBody>
      </p:sp>
    </p:spTree>
    <p:extLst>
      <p:ext uri="{BB962C8B-B14F-4D97-AF65-F5344CB8AC3E}">
        <p14:creationId xmlns:p14="http://schemas.microsoft.com/office/powerpoint/2010/main" val="2849800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en-US" altLang="zh-CN" dirty="0" smtClean="0"/>
              <a:t>5.2</a:t>
            </a:r>
            <a:r>
              <a:rPr lang="zh-CN" altLang="en-US" dirty="0" smtClean="0"/>
              <a:t>项目控制 </a:t>
            </a:r>
          </a:p>
        </p:txBody>
      </p:sp>
      <p:sp>
        <p:nvSpPr>
          <p:cNvPr id="17411" name="Rectangle 3"/>
          <p:cNvSpPr>
            <a:spLocks noGrp="1" noChangeArrowheads="1"/>
          </p:cNvSpPr>
          <p:nvPr>
            <p:ph type="body" idx="1"/>
          </p:nvPr>
        </p:nvSpPr>
        <p:spPr>
          <a:xfrm>
            <a:off x="915195" y="1704186"/>
            <a:ext cx="7704842" cy="2354491"/>
          </a:xfrm>
        </p:spPr>
        <p:txBody>
          <a:bodyPr/>
          <a:lstStyle/>
          <a:p>
            <a:pPr eaLnBrk="1" hangingPunct="1">
              <a:buClr>
                <a:schemeClr val="tx1"/>
              </a:buClr>
              <a:buFont typeface="Wingdings" panose="05000000000000000000" pitchFamily="2" charset="2"/>
              <a:buChar char="n"/>
            </a:pPr>
            <a:r>
              <a:rPr lang="zh-CN" altLang="en-US" sz="2800" dirty="0">
                <a:solidFill>
                  <a:schemeClr val="tx1"/>
                </a:solidFill>
                <a:latin typeface="楷体" panose="02010609060101010101" pitchFamily="49" charset="-122"/>
                <a:ea typeface="楷体" panose="02010609060101010101" pitchFamily="49" charset="-122"/>
              </a:rPr>
              <a:t>由于项目的一次性和独特性，在过程管理中实施有效的项目控制，是实现过程目标和最终目标的前提和关键。在项目控制工作过程中，通常需要开展以下几个方面的活动：</a:t>
            </a:r>
            <a:r>
              <a:rPr lang="zh-CN" altLang="en-US" sz="2800" dirty="0">
                <a:solidFill>
                  <a:srgbClr val="C00000"/>
                </a:solidFill>
                <a:latin typeface="楷体" panose="02010609060101010101" pitchFamily="49" charset="-122"/>
                <a:ea typeface="楷体" panose="02010609060101010101" pitchFamily="49" charset="-122"/>
              </a:rPr>
              <a:t>项目跟踪、项目控制、项目变更</a:t>
            </a:r>
            <a:r>
              <a:rPr lang="zh-CN" altLang="en-US" sz="2800" dirty="0">
                <a:solidFill>
                  <a:schemeClr val="tx1"/>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2672913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defRPr/>
            </a:pPr>
            <a:r>
              <a:rPr lang="en-US" altLang="zh-CN" dirty="0"/>
              <a:t>5.2</a:t>
            </a:r>
            <a:r>
              <a:rPr lang="zh-CN" altLang="en-US" dirty="0"/>
              <a:t>项目控</a:t>
            </a:r>
            <a:r>
              <a:rPr lang="zh-CN" altLang="en-US" dirty="0" smtClean="0"/>
              <a:t>制</a:t>
            </a:r>
            <a:r>
              <a:rPr lang="en-US" altLang="zh-CN" dirty="0" smtClean="0"/>
              <a:t>-</a:t>
            </a:r>
            <a:r>
              <a:rPr lang="zh-CN" altLang="en-US" b="1" dirty="0" smtClean="0"/>
              <a:t>项目跟踪的定义</a:t>
            </a:r>
            <a:r>
              <a:rPr lang="zh-CN" altLang="en-US" dirty="0" smtClean="0"/>
              <a:t> </a:t>
            </a:r>
          </a:p>
        </p:txBody>
      </p:sp>
      <p:sp>
        <p:nvSpPr>
          <p:cNvPr id="18435" name="Rectangle 3"/>
          <p:cNvSpPr>
            <a:spLocks noGrp="1" noChangeArrowheads="1"/>
          </p:cNvSpPr>
          <p:nvPr>
            <p:ph type="body" idx="1"/>
          </p:nvPr>
        </p:nvSpPr>
        <p:spPr>
          <a:xfrm>
            <a:off x="457994" y="1751012"/>
            <a:ext cx="8458994" cy="2806922"/>
          </a:xfrm>
        </p:spPr>
        <p:txBody>
          <a:bodyPr/>
          <a:lstStyle/>
          <a:p>
            <a:pPr eaLnBrk="1" hangingPunct="1">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项目跟踪形象地说就是追踪项目行驶的轨迹，是指项目各级管理人员根据项目的规划和目标等，在项目实施的整个过程中对项目状态以及影响项目进展的内外部因素进行及时的、连续的、系统的纪录和报告的系列活动过程。 </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buClr>
                <a:schemeClr val="tx1"/>
              </a:buClr>
              <a:buFont typeface="Wingdings" panose="05000000000000000000" pitchFamily="2" charset="2"/>
              <a:buChar char="n"/>
            </a:pPr>
            <a:r>
              <a:rPr lang="zh-CN" altLang="en-US" sz="2400" dirty="0" smtClean="0">
                <a:solidFill>
                  <a:schemeClr val="tx1"/>
                </a:solidFill>
                <a:latin typeface="楷体" panose="02010609060101010101" pitchFamily="49" charset="-122"/>
                <a:ea typeface="楷体" panose="02010609060101010101" pitchFamily="49" charset="-122"/>
              </a:rPr>
              <a:t>主</a:t>
            </a:r>
            <a:r>
              <a:rPr lang="zh-CN" altLang="en-US" sz="2400" dirty="0">
                <a:solidFill>
                  <a:schemeClr val="tx1"/>
                </a:solidFill>
                <a:latin typeface="楷体" panose="02010609060101010101" pitchFamily="49" charset="-122"/>
                <a:ea typeface="楷体" panose="02010609060101010101" pitchFamily="49" charset="-122"/>
              </a:rPr>
              <a:t>要有两方面：</a:t>
            </a:r>
            <a:r>
              <a:rPr lang="zh-CN" altLang="en-US" sz="2400" dirty="0">
                <a:latin typeface="楷体" panose="02010609060101010101" pitchFamily="49" charset="-122"/>
                <a:ea typeface="楷体" panose="02010609060101010101" pitchFamily="49" charset="-122"/>
              </a:rPr>
              <a:t>一是</a:t>
            </a:r>
            <a:r>
              <a:rPr lang="zh-CN" altLang="en-US" sz="2400" dirty="0">
                <a:solidFill>
                  <a:srgbClr val="FF0000"/>
                </a:solidFill>
                <a:latin typeface="楷体" panose="02010609060101010101" pitchFamily="49" charset="-122"/>
                <a:ea typeface="楷体" panose="02010609060101010101" pitchFamily="49" charset="-122"/>
              </a:rPr>
              <a:t>对项目计划的执行情况进行监督</a:t>
            </a:r>
            <a:r>
              <a:rPr lang="zh-CN" altLang="en-US" sz="2400" dirty="0">
                <a:solidFill>
                  <a:schemeClr val="tx1"/>
                </a:solidFill>
                <a:latin typeface="楷体" panose="02010609060101010101" pitchFamily="49" charset="-122"/>
                <a:ea typeface="楷体" panose="02010609060101010101" pitchFamily="49" charset="-122"/>
              </a:rPr>
              <a:t>，二</a:t>
            </a:r>
            <a:r>
              <a:rPr lang="zh-CN" altLang="en-US" sz="2400" dirty="0">
                <a:latin typeface="楷体" panose="02010609060101010101" pitchFamily="49" charset="-122"/>
                <a:ea typeface="楷体" panose="02010609060101010101" pitchFamily="49" charset="-122"/>
              </a:rPr>
              <a:t>是</a:t>
            </a:r>
            <a:r>
              <a:rPr lang="zh-CN" altLang="en-US" sz="2400" dirty="0" smtClean="0">
                <a:solidFill>
                  <a:srgbClr val="FF0000"/>
                </a:solidFill>
                <a:latin typeface="楷体" panose="02010609060101010101" pitchFamily="49" charset="-122"/>
                <a:ea typeface="楷体" panose="02010609060101010101" pitchFamily="49" charset="-122"/>
              </a:rPr>
              <a:t>对影</a:t>
            </a:r>
            <a:r>
              <a:rPr lang="zh-CN" altLang="en-US" sz="2400" dirty="0">
                <a:solidFill>
                  <a:srgbClr val="FF0000"/>
                </a:solidFill>
                <a:latin typeface="楷体" panose="02010609060101010101" pitchFamily="49" charset="-122"/>
                <a:ea typeface="楷体" panose="02010609060101010101" pitchFamily="49" charset="-122"/>
              </a:rPr>
              <a:t>响项目目标实现的内外部因素的发展情况和趋势进行分析和预测</a:t>
            </a:r>
            <a:r>
              <a:rPr lang="zh-CN" altLang="en-US"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457945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610394" y="1598612"/>
            <a:ext cx="7999121" cy="4390048"/>
          </a:xfrm>
        </p:spPr>
        <p:txBody>
          <a:bodyPr/>
          <a:lstStyle/>
          <a:p>
            <a:pPr eaLnBrk="1" hangingPunct="1">
              <a:lnSpc>
                <a:spcPct val="105000"/>
              </a:lnSpc>
              <a:spcBef>
                <a:spcPts val="600"/>
              </a:spcBef>
              <a:spcAft>
                <a:spcPts val="0"/>
              </a:spcAft>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外部因素是指来自项目外部、不被项目所控的影响因素，如政府、市场价格、利率、自然状况等。对于这类因素，跟踪的主要目的是大量收集资料，尽早做出预测，采取有效的预防措施</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600"/>
              </a:spcBef>
              <a:spcAft>
                <a:spcPts val="0"/>
              </a:spcAft>
              <a:buClr>
                <a:schemeClr val="tx1"/>
              </a:buClr>
              <a:buFont typeface="Wingdings" panose="05000000000000000000" pitchFamily="2" charset="2"/>
              <a:buChar char="n"/>
            </a:pPr>
            <a:r>
              <a:rPr lang="zh-CN" altLang="en-US" sz="2400" dirty="0" smtClean="0">
                <a:solidFill>
                  <a:schemeClr val="tx1"/>
                </a:solidFill>
                <a:latin typeface="楷体" panose="02010609060101010101" pitchFamily="49" charset="-122"/>
                <a:ea typeface="楷体" panose="02010609060101010101" pitchFamily="49" charset="-122"/>
              </a:rPr>
              <a:t>内</a:t>
            </a:r>
            <a:r>
              <a:rPr lang="zh-CN" altLang="en-US" sz="2400" dirty="0">
                <a:solidFill>
                  <a:schemeClr val="tx1"/>
                </a:solidFill>
                <a:latin typeface="楷体" panose="02010609060101010101" pitchFamily="49" charset="-122"/>
                <a:ea typeface="楷体" panose="02010609060101010101" pitchFamily="49" charset="-122"/>
              </a:rPr>
              <a:t>部因素是指来自项目内部、在大多数情况下可以被项目所控的各要素，如人力资源、资金筹集与应用、材料投入、质量、进度等。对于这类因素，跟踪的主要目的是大量收集信息，寻找项目实际进展情况与计划发生的偏差，并分析其原因，为项目的控制做基础，这其中最为关键、最为重要、对项目目标的实现产生重大影响的是进度、成本、质量三大因素。</a:t>
            </a:r>
          </a:p>
        </p:txBody>
      </p:sp>
      <p:sp>
        <p:nvSpPr>
          <p:cNvPr id="4" name="Rectangle 2"/>
          <p:cNvSpPr>
            <a:spLocks noGrp="1" noChangeArrowheads="1"/>
          </p:cNvSpPr>
          <p:nvPr>
            <p:ph type="title"/>
          </p:nvPr>
        </p:nvSpPr>
        <p:spPr/>
        <p:txBody>
          <a:bodyPr/>
          <a:lstStyle/>
          <a:p>
            <a:pPr eaLnBrk="1" hangingPunct="1">
              <a:defRPr/>
            </a:pPr>
            <a:r>
              <a:rPr lang="en-US" altLang="zh-CN" dirty="0"/>
              <a:t>5.2</a:t>
            </a:r>
            <a:r>
              <a:rPr lang="zh-CN" altLang="en-US" dirty="0"/>
              <a:t>项目控</a:t>
            </a:r>
            <a:r>
              <a:rPr lang="zh-CN" altLang="en-US" dirty="0" smtClean="0"/>
              <a:t>制</a:t>
            </a:r>
            <a:r>
              <a:rPr lang="en-US" altLang="zh-CN" dirty="0" smtClean="0"/>
              <a:t>-</a:t>
            </a:r>
            <a:r>
              <a:rPr lang="zh-CN" altLang="en-US" b="1" dirty="0" smtClean="0"/>
              <a:t>项目跟踪的定义</a:t>
            </a:r>
            <a:r>
              <a:rPr lang="zh-CN" altLang="en-US" dirty="0" smtClean="0"/>
              <a:t> </a:t>
            </a:r>
          </a:p>
        </p:txBody>
      </p:sp>
    </p:spTree>
    <p:extLst>
      <p:ext uri="{BB962C8B-B14F-4D97-AF65-F5344CB8AC3E}">
        <p14:creationId xmlns:p14="http://schemas.microsoft.com/office/powerpoint/2010/main" val="1218024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altLang="zh-CN" dirty="0"/>
              <a:t>5.2 5.2</a:t>
            </a:r>
            <a:r>
              <a:rPr lang="zh-CN" altLang="en-US" dirty="0"/>
              <a:t>项目控制</a:t>
            </a:r>
            <a:r>
              <a:rPr lang="en-US" altLang="zh-CN" dirty="0"/>
              <a:t>-</a:t>
            </a:r>
            <a:r>
              <a:rPr lang="zh-CN" altLang="en-US" b="1" dirty="0" smtClean="0"/>
              <a:t>项目跟踪系统的建立</a:t>
            </a:r>
            <a:r>
              <a:rPr lang="zh-CN" altLang="en-US" dirty="0" smtClean="0"/>
              <a:t> </a:t>
            </a:r>
          </a:p>
        </p:txBody>
      </p:sp>
      <p:sp>
        <p:nvSpPr>
          <p:cNvPr id="20483" name="Rectangle 3"/>
          <p:cNvSpPr>
            <a:spLocks noGrp="1" noChangeArrowheads="1"/>
          </p:cNvSpPr>
          <p:nvPr>
            <p:ph type="body" idx="1"/>
          </p:nvPr>
        </p:nvSpPr>
        <p:spPr>
          <a:xfrm>
            <a:off x="381794" y="1522412"/>
            <a:ext cx="8382000" cy="3934539"/>
          </a:xfrm>
        </p:spPr>
        <p:txBody>
          <a:bodyPr/>
          <a:lstStyle/>
          <a:p>
            <a:pPr marL="0" indent="0" eaLnBrk="1" hangingPunct="1">
              <a:lnSpc>
                <a:spcPct val="105000"/>
              </a:lnSpc>
              <a:spcBef>
                <a:spcPts val="600"/>
              </a:spcBef>
              <a:buNone/>
            </a:pPr>
            <a:r>
              <a:rPr lang="zh-CN" altLang="en-US" sz="2400" dirty="0">
                <a:solidFill>
                  <a:schemeClr val="tx1"/>
                </a:solidFill>
                <a:latin typeface="楷体" panose="02010609060101010101" pitchFamily="49" charset="-122"/>
                <a:ea typeface="楷体" panose="02010609060101010101" pitchFamily="49" charset="-122"/>
              </a:rPr>
              <a:t>对项目建立执行跟踪系统时，要考虑的问题有很多，主要有如下几个方面：</a:t>
            </a:r>
          </a:p>
          <a:p>
            <a:pPr marL="0" indent="0" eaLnBrk="1" hangingPunct="1">
              <a:lnSpc>
                <a:spcPct val="105000"/>
              </a:lnSpc>
              <a:spcBef>
                <a:spcPts val="600"/>
              </a:spcBef>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）项目跟踪对象。主要包括范围、变更、资源供给、关键假设、进度、项目团队工作时间及任务完成情况等。</a:t>
            </a:r>
          </a:p>
          <a:p>
            <a:pPr marL="0" indent="0" eaLnBrk="1" hangingPunct="1">
              <a:lnSpc>
                <a:spcPct val="105000"/>
              </a:lnSpc>
              <a:spcBef>
                <a:spcPts val="600"/>
              </a:spcBef>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）收集信息的范围。项目跟踪所要收集的信息主要有投入活动的信息、采购活动的信息、实施活动的信息和项目产出信息等。</a:t>
            </a:r>
          </a:p>
          <a:p>
            <a:pPr marL="0" indent="0" eaLnBrk="1" hangingPunct="1">
              <a:lnSpc>
                <a:spcPct val="105000"/>
              </a:lnSpc>
              <a:spcBef>
                <a:spcPts val="600"/>
              </a:spcBef>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）项目跟踪的过程。项目跟踪包括四个基本过程：观察、测量、分析和报告。</a:t>
            </a:r>
          </a:p>
        </p:txBody>
      </p:sp>
    </p:spTree>
    <p:extLst>
      <p:ext uri="{BB962C8B-B14F-4D97-AF65-F5344CB8AC3E}">
        <p14:creationId xmlns:p14="http://schemas.microsoft.com/office/powerpoint/2010/main" val="3447620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altLang="zh-CN" dirty="0" smtClean="0"/>
              <a:t>5.2</a:t>
            </a:r>
            <a:r>
              <a:rPr lang="zh-CN" altLang="en-US" dirty="0"/>
              <a:t>项目控</a:t>
            </a:r>
            <a:r>
              <a:rPr lang="zh-CN" altLang="en-US" dirty="0" smtClean="0"/>
              <a:t>制</a:t>
            </a:r>
            <a:r>
              <a:rPr lang="en-US" altLang="zh-CN" dirty="0" smtClean="0"/>
              <a:t>-</a:t>
            </a:r>
            <a:r>
              <a:rPr lang="zh-CN" altLang="en-US" b="1" dirty="0" smtClean="0"/>
              <a:t>定义</a:t>
            </a:r>
            <a:r>
              <a:rPr lang="zh-CN" altLang="en-US" dirty="0" smtClean="0"/>
              <a:t> </a:t>
            </a:r>
          </a:p>
        </p:txBody>
      </p:sp>
      <p:sp>
        <p:nvSpPr>
          <p:cNvPr id="21507" name="Rectangle 3"/>
          <p:cNvSpPr>
            <a:spLocks noGrp="1" noChangeArrowheads="1"/>
          </p:cNvSpPr>
          <p:nvPr>
            <p:ph type="body" idx="1"/>
          </p:nvPr>
        </p:nvSpPr>
        <p:spPr>
          <a:xfrm>
            <a:off x="457994" y="1293812"/>
            <a:ext cx="8305799" cy="6063198"/>
          </a:xfrm>
        </p:spPr>
        <p:txBody>
          <a:bodyPr/>
          <a:lstStyle/>
          <a:p>
            <a:pPr eaLnBrk="1" hangingPunct="1">
              <a:lnSpc>
                <a:spcPct val="105000"/>
              </a:lnSpc>
              <a:spcBef>
                <a:spcPts val="600"/>
              </a:spcBef>
              <a:spcAft>
                <a:spcPts val="0"/>
              </a:spcAft>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项目控制工作过程是以事先制定的计划和标准为依据，定期或不定期地对项目实施的所有环节的全过程进行调查、分析、建议和咨询，发现项目活动与标准之间的偏离，提出对项目的实施切实可行的方案，供项目的管理层决策的过程。一般认为，</a:t>
            </a:r>
            <a:r>
              <a:rPr lang="zh-CN" altLang="en-US" sz="2400" dirty="0">
                <a:solidFill>
                  <a:srgbClr val="C00000"/>
                </a:solidFill>
                <a:latin typeface="楷体" panose="02010609060101010101" pitchFamily="49" charset="-122"/>
                <a:ea typeface="楷体" panose="02010609060101010101" pitchFamily="49" charset="-122"/>
              </a:rPr>
              <a:t>项目控制工作过程是为了保证项目计划的实施以及项目总目标的实现而采取的一系列管理活动的过程</a:t>
            </a:r>
            <a:r>
              <a:rPr lang="zh-CN" altLang="en-US" sz="2400" dirty="0">
                <a:latin typeface="楷体" panose="02010609060101010101" pitchFamily="49" charset="-122"/>
                <a:ea typeface="楷体" panose="02010609060101010101" pitchFamily="49" charset="-122"/>
              </a:rPr>
              <a:t>。</a:t>
            </a:r>
            <a:r>
              <a:rPr lang="zh-CN" altLang="en-US" sz="2400" dirty="0">
                <a:solidFill>
                  <a:srgbClr val="C00000"/>
                </a:solidFill>
                <a:latin typeface="楷体" panose="02010609060101010101" pitchFamily="49" charset="-122"/>
                <a:ea typeface="楷体" panose="02010609060101010101" pitchFamily="49" charset="-122"/>
              </a:rPr>
              <a:t> </a:t>
            </a:r>
            <a:endParaRPr lang="en-US" altLang="zh-CN" sz="2400" dirty="0" smtClean="0">
              <a:solidFill>
                <a:srgbClr val="C00000"/>
              </a:solidFill>
              <a:latin typeface="楷体" panose="02010609060101010101" pitchFamily="49" charset="-122"/>
              <a:ea typeface="楷体" panose="02010609060101010101" pitchFamily="49" charset="-122"/>
            </a:endParaRPr>
          </a:p>
          <a:p>
            <a:pPr eaLnBrk="1" hangingPunct="1">
              <a:spcBef>
                <a:spcPts val="600"/>
              </a:spcBef>
              <a:buFont typeface="Wingdings" panose="05000000000000000000" pitchFamily="2" charset="2"/>
              <a:buChar char="n"/>
            </a:pPr>
            <a:r>
              <a:rPr lang="zh-CN" altLang="en-US" dirty="0"/>
              <a:t>项目控制包括成本控制、进度控制、质量控制、风险控制等方面，具体的控制措施包括：会议、里程碑报告、过程审计、风险跟踪、偏差分析报告乃至一些技术相关性很强的活动，比如测试和同行评审，也可被归入控制范畴。上述的内容将在本书后面的项目进度管理、项目成本管理、项目质量管理和项目风险管理等方面一一详细介绍。 </a:t>
            </a:r>
          </a:p>
          <a:p>
            <a:pPr eaLnBrk="1" hangingPunct="1">
              <a:lnSpc>
                <a:spcPct val="105000"/>
              </a:lnSpc>
              <a:spcBef>
                <a:spcPts val="600"/>
              </a:spcBef>
              <a:spcAft>
                <a:spcPts val="0"/>
              </a:spcAft>
              <a:buClr>
                <a:schemeClr val="tx1"/>
              </a:buClr>
              <a:buFont typeface="Wingdings" panose="05000000000000000000" pitchFamily="2" charset="2"/>
              <a:buChar char="n"/>
            </a:pPr>
            <a:endParaRPr lang="zh-CN" altLang="en-US" sz="2400" dirty="0">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99427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defRPr/>
            </a:pPr>
            <a:r>
              <a:rPr lang="en-US" altLang="zh-CN" dirty="0" smtClean="0"/>
              <a:t>5.2</a:t>
            </a:r>
            <a:r>
              <a:rPr lang="zh-CN" altLang="en-US" b="1" dirty="0" smtClean="0"/>
              <a:t>项目控制</a:t>
            </a:r>
            <a:r>
              <a:rPr lang="en-US" altLang="zh-CN" b="1" dirty="0" smtClean="0"/>
              <a:t>-</a:t>
            </a:r>
            <a:r>
              <a:rPr lang="zh-CN" altLang="en-US" b="1" dirty="0" smtClean="0"/>
              <a:t>工作的准则</a:t>
            </a:r>
            <a:r>
              <a:rPr lang="zh-CN" altLang="en-US" dirty="0" smtClean="0"/>
              <a:t> </a:t>
            </a:r>
          </a:p>
        </p:txBody>
      </p:sp>
      <p:sp>
        <p:nvSpPr>
          <p:cNvPr id="23555" name="Rectangle 3"/>
          <p:cNvSpPr>
            <a:spLocks noGrp="1" noChangeArrowheads="1"/>
          </p:cNvSpPr>
          <p:nvPr>
            <p:ph type="body" idx="1"/>
          </p:nvPr>
        </p:nvSpPr>
        <p:spPr>
          <a:xfrm>
            <a:off x="381794" y="1522412"/>
            <a:ext cx="8314442" cy="4822859"/>
          </a:xfrm>
        </p:spPr>
        <p:txBody>
          <a:bodyPr/>
          <a:lstStyle/>
          <a:p>
            <a:pPr marL="0" indent="0" eaLnBrk="1" hangingPunct="1">
              <a:lnSpc>
                <a:spcPct val="105000"/>
              </a:lnSpc>
              <a:spcBef>
                <a:spcPts val="60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1.</a:t>
            </a: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目的执行自始至终必须以项目计划为依据。项目计划是项目管理的核心和基准，它为项目的执行乃至项目的控制提供了依据。</a:t>
            </a:r>
          </a:p>
          <a:p>
            <a:pPr marL="0" indent="0" eaLnBrk="1" hangingPunct="1">
              <a:lnSpc>
                <a:spcPct val="105000"/>
              </a:lnSpc>
              <a:spcBef>
                <a:spcPts val="60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2.</a:t>
            </a:r>
            <a:r>
              <a:rPr lang="zh-CN" altLang="en-US" sz="2400" dirty="0" smtClean="0">
                <a:solidFill>
                  <a:schemeClr val="tx1"/>
                </a:solidFill>
                <a:latin typeface="楷体" panose="02010609060101010101" pitchFamily="49" charset="-122"/>
                <a:ea typeface="楷体" panose="02010609060101010101" pitchFamily="49" charset="-122"/>
              </a:rPr>
              <a:t>定</a:t>
            </a:r>
            <a:r>
              <a:rPr lang="zh-CN" altLang="en-US" sz="2400" dirty="0">
                <a:solidFill>
                  <a:schemeClr val="tx1"/>
                </a:solidFill>
                <a:latin typeface="楷体" panose="02010609060101010101" pitchFamily="49" charset="-122"/>
                <a:ea typeface="楷体" panose="02010609060101010101" pitchFamily="49" charset="-122"/>
              </a:rPr>
              <a:t>期和及时测量实际进展情况，并与计划进程的情况相比较。有效的项目控制的关键是定期和及时测量实际进展情况，并与计划相比较，这样才能尽快地发现问题；如有必要，就应立即采取措施，及时地解决问题，因为时间拖得越久对项目的危害就越大。在进行项目控制时，应当确定固定的报告期，以便把实际进展情况与计划相比较，报告根据项目整个期限的长短以及复杂性而定，如果项目的周期为一个月，报告期可能为</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天。如果项目预期要运行</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年，报告期则可能为</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个月。</a:t>
            </a:r>
          </a:p>
        </p:txBody>
      </p:sp>
    </p:spTree>
    <p:extLst>
      <p:ext uri="{BB962C8B-B14F-4D97-AF65-F5344CB8AC3E}">
        <p14:creationId xmlns:p14="http://schemas.microsoft.com/office/powerpoint/2010/main" val="2941388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81794" y="1522412"/>
            <a:ext cx="8305799" cy="4512004"/>
          </a:xfrm>
        </p:spPr>
        <p:txBody>
          <a:bodyPr/>
          <a:lstStyle/>
          <a:p>
            <a:pPr marL="0" indent="0" eaLnBrk="1" hangingPunct="1">
              <a:lnSpc>
                <a:spcPct val="105000"/>
              </a:lnSpc>
              <a:spcBef>
                <a:spcPts val="60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3.</a:t>
            </a:r>
            <a:r>
              <a:rPr lang="zh-CN" altLang="en-US" sz="2400" dirty="0" smtClean="0">
                <a:solidFill>
                  <a:schemeClr val="tx1"/>
                </a:solidFill>
                <a:latin typeface="楷体" panose="02010609060101010101" pitchFamily="49" charset="-122"/>
                <a:ea typeface="楷体" panose="02010609060101010101" pitchFamily="49" charset="-122"/>
              </a:rPr>
              <a:t>随</a:t>
            </a:r>
            <a:r>
              <a:rPr lang="zh-CN" altLang="en-US" sz="2400" dirty="0">
                <a:solidFill>
                  <a:schemeClr val="tx1"/>
                </a:solidFill>
                <a:latin typeface="楷体" panose="02010609060101010101" pitchFamily="49" charset="-122"/>
                <a:ea typeface="楷体" panose="02010609060101010101" pitchFamily="49" charset="-122"/>
              </a:rPr>
              <a:t>时监测和调整项目计划。在项目的实施过程当中，项目团队成员可能发现了执行任务的更有效的方法，或者客户会改变项目要求，或者项目环境（竞争、规则等）发生变化等，应该根据项目变更的信息对项目计划进行适当的调整，使项目计划始终是切实可行的。</a:t>
            </a:r>
          </a:p>
          <a:p>
            <a:pPr marL="0" indent="0" eaLnBrk="1" hangingPunct="1">
              <a:lnSpc>
                <a:spcPct val="105000"/>
              </a:lnSpc>
              <a:spcBef>
                <a:spcPts val="60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4.</a:t>
            </a:r>
            <a:r>
              <a:rPr lang="zh-CN" altLang="en-US" sz="2400" dirty="0" smtClean="0">
                <a:solidFill>
                  <a:schemeClr val="tx1"/>
                </a:solidFill>
                <a:latin typeface="楷体" panose="02010609060101010101" pitchFamily="49" charset="-122"/>
                <a:ea typeface="楷体" panose="02010609060101010101" pitchFamily="49" charset="-122"/>
              </a:rPr>
              <a:t>充</a:t>
            </a:r>
            <a:r>
              <a:rPr lang="zh-CN" altLang="en-US" sz="2400" dirty="0">
                <a:solidFill>
                  <a:schemeClr val="tx1"/>
                </a:solidFill>
                <a:latin typeface="楷体" panose="02010609060101010101" pitchFamily="49" charset="-122"/>
                <a:ea typeface="楷体" panose="02010609060101010101" pitchFamily="49" charset="-122"/>
              </a:rPr>
              <a:t>分的、及时的信息沟通。通过充分的、及时的信息沟通，项目管理人员可以及时准确地了解项目进展的状况，项目的实施人员也能了解项目实施更为详细和准确的信息。</a:t>
            </a:r>
          </a:p>
          <a:p>
            <a:pPr marL="0" indent="0" eaLnBrk="1" hangingPunct="1">
              <a:lnSpc>
                <a:spcPct val="105000"/>
              </a:lnSpc>
              <a:spcBef>
                <a:spcPts val="60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5.</a:t>
            </a:r>
            <a:r>
              <a:rPr lang="zh-CN" altLang="en-US" sz="2400" dirty="0" smtClean="0">
                <a:solidFill>
                  <a:schemeClr val="tx1"/>
                </a:solidFill>
                <a:latin typeface="楷体" panose="02010609060101010101" pitchFamily="49" charset="-122"/>
                <a:ea typeface="楷体" panose="02010609060101010101" pitchFamily="49" charset="-122"/>
              </a:rPr>
              <a:t>详</a:t>
            </a:r>
            <a:r>
              <a:rPr lang="zh-CN" altLang="en-US" sz="2400" dirty="0">
                <a:solidFill>
                  <a:schemeClr val="tx1"/>
                </a:solidFill>
                <a:latin typeface="楷体" panose="02010609060101010101" pitchFamily="49" charset="-122"/>
                <a:ea typeface="楷体" panose="02010609060101010101" pitchFamily="49" charset="-122"/>
              </a:rPr>
              <a:t>细准确地记录项目的进展和变化。详细准确的项目记录是控制和调整项目计划的实现依据，而且也是项目团队进行研究、讨论和寻求适当解决方案的基础。</a:t>
            </a:r>
          </a:p>
        </p:txBody>
      </p:sp>
      <p:sp>
        <p:nvSpPr>
          <p:cNvPr id="4" name="Rectangle 2"/>
          <p:cNvSpPr>
            <a:spLocks noGrp="1" noChangeArrowheads="1"/>
          </p:cNvSpPr>
          <p:nvPr>
            <p:ph type="title"/>
          </p:nvPr>
        </p:nvSpPr>
        <p:spPr/>
        <p:txBody>
          <a:bodyPr/>
          <a:lstStyle/>
          <a:p>
            <a:pPr eaLnBrk="1" hangingPunct="1">
              <a:defRPr/>
            </a:pPr>
            <a:r>
              <a:rPr lang="en-US" altLang="zh-CN" dirty="0" smtClean="0"/>
              <a:t>5.2</a:t>
            </a:r>
            <a:r>
              <a:rPr lang="zh-CN" altLang="en-US" b="1" dirty="0" smtClean="0"/>
              <a:t>项目控制</a:t>
            </a:r>
            <a:r>
              <a:rPr lang="en-US" altLang="zh-CN" b="1" dirty="0" smtClean="0"/>
              <a:t>-</a:t>
            </a:r>
            <a:r>
              <a:rPr lang="zh-CN" altLang="en-US" b="1" dirty="0" smtClean="0"/>
              <a:t>工作的准则</a:t>
            </a:r>
            <a:r>
              <a:rPr lang="zh-CN" altLang="en-US" dirty="0" smtClean="0"/>
              <a:t> </a:t>
            </a:r>
          </a:p>
        </p:txBody>
      </p:sp>
    </p:spTree>
    <p:extLst>
      <p:ext uri="{BB962C8B-B14F-4D97-AF65-F5344CB8AC3E}">
        <p14:creationId xmlns:p14="http://schemas.microsoft.com/office/powerpoint/2010/main" val="3599061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zh-CN" altLang="en-US" dirty="0" smtClean="0"/>
              <a:t>第五章项目执行与控制 </a:t>
            </a:r>
          </a:p>
        </p:txBody>
      </p:sp>
      <p:grpSp>
        <p:nvGrpSpPr>
          <p:cNvPr id="5" name="组合 45"/>
          <p:cNvGrpSpPr>
            <a:grpSpLocks/>
          </p:cNvGrpSpPr>
          <p:nvPr/>
        </p:nvGrpSpPr>
        <p:grpSpPr bwMode="auto">
          <a:xfrm>
            <a:off x="1468829" y="2185269"/>
            <a:ext cx="6662738" cy="3757612"/>
            <a:chOff x="1714480" y="1557338"/>
            <a:chExt cx="6662772" cy="3757612"/>
          </a:xfrm>
        </p:grpSpPr>
        <p:sp>
          <p:nvSpPr>
            <p:cNvPr id="7" name="Text Box 86"/>
            <p:cNvSpPr txBox="1">
              <a:spLocks noChangeArrowheads="1"/>
            </p:cNvSpPr>
            <p:nvPr/>
          </p:nvSpPr>
          <p:spPr bwMode="gray">
            <a:xfrm>
              <a:off x="2643172" y="4857750"/>
              <a:ext cx="57340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endParaRPr lang="zh-CN" altLang="en-US" sz="2400" dirty="0"/>
            </a:p>
          </p:txBody>
        </p:sp>
        <p:grpSp>
          <p:nvGrpSpPr>
            <p:cNvPr id="8" name="组合 44"/>
            <p:cNvGrpSpPr>
              <a:grpSpLocks/>
            </p:cNvGrpSpPr>
            <p:nvPr/>
          </p:nvGrpSpPr>
          <p:grpSpPr bwMode="auto">
            <a:xfrm>
              <a:off x="1714480" y="1557338"/>
              <a:ext cx="6614352" cy="2467709"/>
              <a:chOff x="2051050" y="1557338"/>
              <a:chExt cx="5692910" cy="2467709"/>
            </a:xfrm>
          </p:grpSpPr>
          <p:sp>
            <p:nvSpPr>
              <p:cNvPr id="9" name="AutoShape 32"/>
              <p:cNvSpPr>
                <a:spLocks noChangeArrowheads="1"/>
              </p:cNvSpPr>
              <p:nvPr/>
            </p:nvSpPr>
            <p:spPr bwMode="gray">
              <a:xfrm>
                <a:off x="2368550" y="1603375"/>
                <a:ext cx="4795838" cy="530225"/>
              </a:xfrm>
              <a:prstGeom prst="roundRect">
                <a:avLst>
                  <a:gd name="adj" fmla="val 50000"/>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10" name="Group 33"/>
              <p:cNvGrpSpPr>
                <a:grpSpLocks/>
              </p:cNvGrpSpPr>
              <p:nvPr/>
            </p:nvGrpSpPr>
            <p:grpSpPr bwMode="auto">
              <a:xfrm>
                <a:off x="2051050" y="1557338"/>
                <a:ext cx="803275" cy="617537"/>
                <a:chOff x="720" y="960"/>
                <a:chExt cx="987" cy="795"/>
              </a:xfrm>
            </p:grpSpPr>
            <p:sp>
              <p:nvSpPr>
                <p:cNvPr id="34" name="Oval 34"/>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35" name="Oval 35"/>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36" name="Oval 3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11" name="Text Box 37"/>
              <p:cNvSpPr txBox="1">
                <a:spLocks noChangeArrowheads="1"/>
              </p:cNvSpPr>
              <p:nvPr/>
            </p:nvSpPr>
            <p:spPr bwMode="gray">
              <a:xfrm>
                <a:off x="2841489" y="1598612"/>
                <a:ext cx="4902471"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smtClean="0"/>
                  <a:t>项目执行</a:t>
                </a:r>
                <a:endParaRPr lang="en-US" altLang="zh-CN" sz="2400" dirty="0"/>
              </a:p>
            </p:txBody>
          </p:sp>
          <p:sp>
            <p:nvSpPr>
              <p:cNvPr id="12" name="Text Box 38"/>
              <p:cNvSpPr txBox="1">
                <a:spLocks noChangeArrowheads="1"/>
              </p:cNvSpPr>
              <p:nvPr/>
            </p:nvSpPr>
            <p:spPr bwMode="gray">
              <a:xfrm>
                <a:off x="2161725" y="16033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3.1</a:t>
                </a:r>
                <a:endParaRPr lang="en-US" altLang="zh-CN" sz="3200" dirty="0">
                  <a:solidFill>
                    <a:schemeClr val="bg1"/>
                  </a:solidFill>
                </a:endParaRPr>
              </a:p>
            </p:txBody>
          </p:sp>
          <p:sp>
            <p:nvSpPr>
              <p:cNvPr id="13" name="AutoShape 40"/>
              <p:cNvSpPr>
                <a:spLocks noChangeArrowheads="1"/>
              </p:cNvSpPr>
              <p:nvPr/>
            </p:nvSpPr>
            <p:spPr bwMode="gray">
              <a:xfrm>
                <a:off x="2368550" y="2322513"/>
                <a:ext cx="4795838" cy="601662"/>
              </a:xfrm>
              <a:prstGeom prst="roundRect">
                <a:avLst>
                  <a:gd name="adj" fmla="val 50000"/>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14" name="Group 41"/>
              <p:cNvGrpSpPr>
                <a:grpSpLocks/>
              </p:cNvGrpSpPr>
              <p:nvPr/>
            </p:nvGrpSpPr>
            <p:grpSpPr bwMode="auto">
              <a:xfrm>
                <a:off x="2051050" y="2276475"/>
                <a:ext cx="803275" cy="617538"/>
                <a:chOff x="720" y="960"/>
                <a:chExt cx="987" cy="795"/>
              </a:xfrm>
            </p:grpSpPr>
            <p:sp>
              <p:nvSpPr>
                <p:cNvPr id="31" name="Oval 42"/>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32" name="Oval 43"/>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33" name="Oval 44"/>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15" name="Text Box 45"/>
              <p:cNvSpPr txBox="1">
                <a:spLocks noChangeArrowheads="1"/>
              </p:cNvSpPr>
              <p:nvPr/>
            </p:nvSpPr>
            <p:spPr bwMode="gray">
              <a:xfrm>
                <a:off x="2838069" y="2401888"/>
                <a:ext cx="4234324"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项</a:t>
                </a:r>
                <a:r>
                  <a:rPr lang="zh-CN" altLang="en-US" sz="2400" dirty="0" smtClean="0"/>
                  <a:t>目控制</a:t>
                </a:r>
                <a:endParaRPr lang="en-US" altLang="zh-CN" sz="2400" dirty="0"/>
              </a:p>
            </p:txBody>
          </p:sp>
          <p:sp>
            <p:nvSpPr>
              <p:cNvPr id="16" name="Text Box 46"/>
              <p:cNvSpPr txBox="1">
                <a:spLocks noChangeArrowheads="1"/>
              </p:cNvSpPr>
              <p:nvPr/>
            </p:nvSpPr>
            <p:spPr bwMode="gray">
              <a:xfrm>
                <a:off x="2161725" y="2322513"/>
                <a:ext cx="643551"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3.2</a:t>
                </a:r>
                <a:endParaRPr lang="en-US" altLang="zh-CN" sz="3200" dirty="0">
                  <a:solidFill>
                    <a:schemeClr val="bg1"/>
                  </a:solidFill>
                </a:endParaRPr>
              </a:p>
            </p:txBody>
          </p:sp>
          <p:sp>
            <p:nvSpPr>
              <p:cNvPr id="17" name="AutoShape 48"/>
              <p:cNvSpPr>
                <a:spLocks noChangeArrowheads="1"/>
              </p:cNvSpPr>
              <p:nvPr/>
            </p:nvSpPr>
            <p:spPr bwMode="gray">
              <a:xfrm>
                <a:off x="2339975" y="3141663"/>
                <a:ext cx="4824413" cy="601662"/>
              </a:xfrm>
              <a:prstGeom prst="roundRect">
                <a:avLst>
                  <a:gd name="adj" fmla="val 50000"/>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18" name="Group 49"/>
              <p:cNvGrpSpPr>
                <a:grpSpLocks/>
              </p:cNvGrpSpPr>
              <p:nvPr/>
            </p:nvGrpSpPr>
            <p:grpSpPr bwMode="auto">
              <a:xfrm>
                <a:off x="2051050" y="3068638"/>
                <a:ext cx="803275" cy="617537"/>
                <a:chOff x="720" y="960"/>
                <a:chExt cx="987" cy="795"/>
              </a:xfrm>
            </p:grpSpPr>
            <p:sp>
              <p:nvSpPr>
                <p:cNvPr id="28" name="Oval 50"/>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29" name="Oval 51"/>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30" name="Oval 5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19" name="Text Box 53"/>
              <p:cNvSpPr txBox="1">
                <a:spLocks noChangeArrowheads="1"/>
              </p:cNvSpPr>
              <p:nvPr/>
            </p:nvSpPr>
            <p:spPr bwMode="gray">
              <a:xfrm>
                <a:off x="2838069" y="3194050"/>
                <a:ext cx="44433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r>
                  <a:rPr lang="zh-CN" altLang="en-US" sz="2400" dirty="0"/>
                  <a:t>项</a:t>
                </a:r>
                <a:r>
                  <a:rPr lang="zh-CN" altLang="en-US" sz="2400" dirty="0" smtClean="0"/>
                  <a:t>目执行与控制的工具和方法</a:t>
                </a:r>
                <a:endParaRPr lang="zh-CN" altLang="en-US" sz="2400" dirty="0"/>
              </a:p>
              <a:p>
                <a:r>
                  <a:rPr lang="zh-CN" altLang="en-US" sz="2400" dirty="0">
                    <a:solidFill>
                      <a:srgbClr val="000000"/>
                    </a:solidFill>
                  </a:rPr>
                  <a:t>	</a:t>
                </a:r>
              </a:p>
            </p:txBody>
          </p:sp>
          <p:sp>
            <p:nvSpPr>
              <p:cNvPr id="20" name="Text Box 54"/>
              <p:cNvSpPr txBox="1">
                <a:spLocks noChangeArrowheads="1"/>
              </p:cNvSpPr>
              <p:nvPr/>
            </p:nvSpPr>
            <p:spPr bwMode="gray">
              <a:xfrm>
                <a:off x="2161725" y="31146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3.3</a:t>
                </a:r>
                <a:endParaRPr lang="en-US" altLang="zh-CN" sz="3200" dirty="0">
                  <a:solidFill>
                    <a:schemeClr val="bg1"/>
                  </a:solidFill>
                </a:endParaRPr>
              </a:p>
            </p:txBody>
          </p:sp>
        </p:grpSp>
      </p:grpSp>
    </p:spTree>
    <p:extLst>
      <p:ext uri="{BB962C8B-B14F-4D97-AF65-F5344CB8AC3E}">
        <p14:creationId xmlns:p14="http://schemas.microsoft.com/office/powerpoint/2010/main" val="87615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en-US" altLang="zh-CN" dirty="0"/>
              <a:t> 5.2</a:t>
            </a:r>
            <a:r>
              <a:rPr lang="zh-CN" altLang="en-US" dirty="0"/>
              <a:t>项目控制</a:t>
            </a:r>
            <a:r>
              <a:rPr lang="en-US" altLang="zh-CN" dirty="0" smtClean="0"/>
              <a:t>-</a:t>
            </a:r>
            <a:r>
              <a:rPr lang="zh-CN" altLang="en-US" dirty="0" smtClean="0"/>
              <a:t>工作</a:t>
            </a:r>
            <a:r>
              <a:rPr lang="zh-CN" altLang="en-US" b="1" dirty="0" smtClean="0"/>
              <a:t>步骤</a:t>
            </a:r>
            <a:r>
              <a:rPr lang="zh-CN" altLang="en-US" dirty="0" smtClean="0"/>
              <a:t> </a:t>
            </a:r>
          </a:p>
        </p:txBody>
      </p:sp>
      <p:graphicFrame>
        <p:nvGraphicFramePr>
          <p:cNvPr id="25603" name="Object 4"/>
          <p:cNvGraphicFramePr>
            <a:graphicFrameLocks noGrp="1" noChangeAspect="1"/>
          </p:cNvGraphicFramePr>
          <p:nvPr>
            <p:ph idx="1"/>
            <p:extLst>
              <p:ext uri="{D42A27DB-BD31-4B8C-83A1-F6EECF244321}">
                <p14:modId xmlns:p14="http://schemas.microsoft.com/office/powerpoint/2010/main" val="2938162826"/>
              </p:ext>
            </p:extLst>
          </p:nvPr>
        </p:nvGraphicFramePr>
        <p:xfrm>
          <a:off x="3059644" y="1217612"/>
          <a:ext cx="3150147" cy="5371199"/>
        </p:xfrm>
        <a:graphic>
          <a:graphicData uri="http://schemas.openxmlformats.org/presentationml/2006/ole">
            <mc:AlternateContent xmlns:mc="http://schemas.openxmlformats.org/markup-compatibility/2006">
              <mc:Choice xmlns:v="urn:schemas-microsoft-com:vml" Requires="v">
                <p:oleObj spid="_x0000_s5146" name="Visio" r:id="rId4" imgW="1647575" imgH="2812168" progId="Visio.Drawing.11">
                  <p:embed/>
                </p:oleObj>
              </mc:Choice>
              <mc:Fallback>
                <p:oleObj name="Visio" r:id="rId4" imgW="1647575" imgH="281216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644" y="1217612"/>
                        <a:ext cx="3150147" cy="537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94804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915194" y="1522412"/>
            <a:ext cx="7465721" cy="2451056"/>
          </a:xfrm>
        </p:spPr>
        <p:txBody>
          <a:bodyPr/>
          <a:lstStyle/>
          <a:p>
            <a:pPr marL="0" indent="0" eaLnBrk="1" hangingPunct="1">
              <a:lnSpc>
                <a:spcPct val="105000"/>
              </a:lnSpc>
              <a:spcBef>
                <a:spcPts val="0"/>
              </a:spcBef>
              <a:spcAft>
                <a:spcPts val="600"/>
              </a:spcAft>
              <a:buNone/>
            </a:pPr>
            <a:r>
              <a:rPr lang="en-US" altLang="zh-CN" sz="2400" dirty="0" smtClean="0">
                <a:solidFill>
                  <a:schemeClr val="tx1"/>
                </a:solidFill>
                <a:latin typeface="楷体" panose="02010609060101010101" pitchFamily="49" charset="-122"/>
                <a:ea typeface="楷体" panose="02010609060101010101" pitchFamily="49" charset="-122"/>
              </a:rPr>
              <a:t>1.</a:t>
            </a:r>
            <a:r>
              <a:rPr lang="zh-CN" altLang="en-US" sz="2400" dirty="0" smtClean="0">
                <a:solidFill>
                  <a:schemeClr val="tx1"/>
                </a:solidFill>
                <a:latin typeface="楷体" panose="02010609060101010101" pitchFamily="49" charset="-122"/>
                <a:ea typeface="楷体" panose="02010609060101010101" pitchFamily="49" charset="-122"/>
              </a:rPr>
              <a:t>建</a:t>
            </a:r>
            <a:r>
              <a:rPr lang="zh-CN" altLang="en-US" sz="2400" dirty="0">
                <a:solidFill>
                  <a:schemeClr val="tx1"/>
                </a:solidFill>
                <a:latin typeface="楷体" panose="02010609060101010101" pitchFamily="49" charset="-122"/>
                <a:ea typeface="楷体" panose="02010609060101010101" pitchFamily="49" charset="-122"/>
              </a:rPr>
              <a:t>立项目的基准计划。项目的基准计划是项目控制的基础，项目基准计划应该回答以下几个问题：</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①项目中必须完成什么工作；</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②每项任务必须在何时完成；</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③每项任务由谁负责；</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④完成项目期望提交什么可交付成果。</a:t>
            </a:r>
          </a:p>
        </p:txBody>
      </p:sp>
      <p:sp>
        <p:nvSpPr>
          <p:cNvPr id="4" name="Rectangle 2"/>
          <p:cNvSpPr>
            <a:spLocks noGrp="1" noChangeArrowheads="1"/>
          </p:cNvSpPr>
          <p:nvPr>
            <p:ph type="title"/>
          </p:nvPr>
        </p:nvSpPr>
        <p:spPr/>
        <p:txBody>
          <a:bodyPr/>
          <a:lstStyle/>
          <a:p>
            <a:pPr eaLnBrk="1" hangingPunct="1">
              <a:defRPr/>
            </a:pPr>
            <a:r>
              <a:rPr lang="en-US" altLang="zh-CN" dirty="0"/>
              <a:t> 5.2</a:t>
            </a:r>
            <a:r>
              <a:rPr lang="zh-CN" altLang="en-US" dirty="0"/>
              <a:t>项目控制</a:t>
            </a:r>
            <a:r>
              <a:rPr lang="en-US" altLang="zh-CN" dirty="0" smtClean="0"/>
              <a:t>-</a:t>
            </a:r>
            <a:r>
              <a:rPr lang="zh-CN" altLang="en-US" dirty="0" smtClean="0"/>
              <a:t>工作</a:t>
            </a:r>
            <a:r>
              <a:rPr lang="zh-CN" altLang="en-US" b="1" dirty="0" smtClean="0"/>
              <a:t>步骤</a:t>
            </a:r>
            <a:r>
              <a:rPr lang="zh-CN" altLang="en-US" dirty="0" smtClean="0"/>
              <a:t> </a:t>
            </a:r>
          </a:p>
        </p:txBody>
      </p:sp>
    </p:spTree>
    <p:extLst>
      <p:ext uri="{BB962C8B-B14F-4D97-AF65-F5344CB8AC3E}">
        <p14:creationId xmlns:p14="http://schemas.microsoft.com/office/powerpoint/2010/main" val="1137914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794" y="1594165"/>
            <a:ext cx="8916194" cy="4628960"/>
          </a:xfrm>
        </p:spPr>
        <p:txBody>
          <a:bodyPr/>
          <a:lstStyle/>
          <a:p>
            <a:pPr marL="0" indent="0" eaLnBrk="1" hangingPunct="1">
              <a:lnSpc>
                <a:spcPct val="105000"/>
              </a:lnSpc>
              <a:spcBef>
                <a:spcPts val="0"/>
              </a:spcBef>
              <a:spcAft>
                <a:spcPts val="600"/>
              </a:spcAft>
              <a:buNone/>
            </a:pPr>
            <a:r>
              <a:rPr lang="en-US" altLang="zh-CN" sz="2300" dirty="0" smtClean="0">
                <a:solidFill>
                  <a:schemeClr val="tx1"/>
                </a:solidFill>
                <a:latin typeface="楷体" panose="02010609060101010101" pitchFamily="49" charset="-122"/>
                <a:ea typeface="楷体" panose="02010609060101010101" pitchFamily="49" charset="-122"/>
              </a:rPr>
              <a:t>2.</a:t>
            </a:r>
            <a:r>
              <a:rPr lang="zh-CN" altLang="en-US" sz="2300" dirty="0" smtClean="0">
                <a:solidFill>
                  <a:schemeClr val="tx1"/>
                </a:solidFill>
                <a:latin typeface="楷体" panose="02010609060101010101" pitchFamily="49" charset="-122"/>
                <a:ea typeface="楷体" panose="02010609060101010101" pitchFamily="49" charset="-122"/>
              </a:rPr>
              <a:t>收</a:t>
            </a:r>
            <a:r>
              <a:rPr lang="zh-CN" altLang="en-US" sz="2300" dirty="0">
                <a:solidFill>
                  <a:schemeClr val="tx1"/>
                </a:solidFill>
                <a:latin typeface="楷体" panose="02010609060101010101" pitchFamily="49" charset="-122"/>
                <a:ea typeface="楷体" panose="02010609060101010101" pitchFamily="49" charset="-122"/>
              </a:rPr>
              <a:t>集有关项目进展情况的信息。控制离不开信息，收集有关项目进展情况的信息是项目控制的关键。掌握最新情况的重点是，收集评价项目运作状况所必须的信息。为了起到积极效果，最好能建立起一种信息收集的机制，特别要关注项目的变更信息，确保信息的全面性和准确性。信息的主要收集渠道有以下几种：</a:t>
            </a:r>
          </a:p>
          <a:p>
            <a:pPr marL="457200" lvl="1"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①项目经理面谈。项目经理与项目团队各任务负责人面谈，项目团队各任务负责人将各自负责的活动最新进展情况交给项目经理，这样项目经理可以了解各任务负责人所承担的任务状况；</a:t>
            </a:r>
          </a:p>
          <a:p>
            <a:pPr marL="457200" lvl="1"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②项目进展情况会议。项目团队全体成员向项目经理通报各自已开始的任务、完成的任务、进度落后的任务及一切潜在的问题；</a:t>
            </a:r>
          </a:p>
          <a:p>
            <a:pPr marL="457200" lvl="1"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③各种记录。各方面填写的记录资料，如工时记录、工时报告、情况简报等等。</a:t>
            </a:r>
          </a:p>
        </p:txBody>
      </p:sp>
      <p:sp>
        <p:nvSpPr>
          <p:cNvPr id="4" name="Rectangle 2"/>
          <p:cNvSpPr>
            <a:spLocks noGrp="1" noChangeArrowheads="1"/>
          </p:cNvSpPr>
          <p:nvPr>
            <p:ph type="title"/>
          </p:nvPr>
        </p:nvSpPr>
        <p:spPr/>
        <p:txBody>
          <a:bodyPr/>
          <a:lstStyle/>
          <a:p>
            <a:pPr eaLnBrk="1" hangingPunct="1">
              <a:defRPr/>
            </a:pPr>
            <a:r>
              <a:rPr lang="en-US" altLang="zh-CN" dirty="0"/>
              <a:t> 5.2</a:t>
            </a:r>
            <a:r>
              <a:rPr lang="zh-CN" altLang="en-US" dirty="0"/>
              <a:t>项目控制</a:t>
            </a:r>
            <a:r>
              <a:rPr lang="en-US" altLang="zh-CN" dirty="0" smtClean="0"/>
              <a:t>-</a:t>
            </a:r>
            <a:r>
              <a:rPr lang="zh-CN" altLang="en-US" dirty="0" smtClean="0"/>
              <a:t>工作</a:t>
            </a:r>
            <a:r>
              <a:rPr lang="zh-CN" altLang="en-US" b="1" dirty="0" smtClean="0"/>
              <a:t>步骤</a:t>
            </a:r>
            <a:r>
              <a:rPr lang="zh-CN" altLang="en-US" dirty="0" smtClean="0"/>
              <a:t> </a:t>
            </a:r>
          </a:p>
        </p:txBody>
      </p:sp>
    </p:spTree>
    <p:extLst>
      <p:ext uri="{BB962C8B-B14F-4D97-AF65-F5344CB8AC3E}">
        <p14:creationId xmlns:p14="http://schemas.microsoft.com/office/powerpoint/2010/main" val="3901241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57994" y="1141412"/>
            <a:ext cx="8001000" cy="5476499"/>
          </a:xfrm>
        </p:spPr>
        <p:txBody>
          <a:bodyPr/>
          <a:lstStyle/>
          <a:p>
            <a:pPr marL="0" indent="0" eaLnBrk="1" hangingPunct="1">
              <a:lnSpc>
                <a:spcPct val="105000"/>
              </a:lnSpc>
              <a:spcBef>
                <a:spcPts val="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3.</a:t>
            </a:r>
            <a:r>
              <a:rPr lang="zh-CN" altLang="en-US" sz="2400" dirty="0" smtClean="0">
                <a:solidFill>
                  <a:schemeClr val="tx1"/>
                </a:solidFill>
                <a:latin typeface="楷体" panose="02010609060101010101" pitchFamily="49" charset="-122"/>
                <a:ea typeface="楷体" panose="02010609060101010101" pitchFamily="49" charset="-122"/>
              </a:rPr>
              <a:t>寻</a:t>
            </a:r>
            <a:r>
              <a:rPr lang="zh-CN" altLang="en-US" sz="2400" dirty="0">
                <a:solidFill>
                  <a:schemeClr val="tx1"/>
                </a:solidFill>
                <a:latin typeface="楷体" panose="02010609060101010101" pitchFamily="49" charset="-122"/>
                <a:ea typeface="楷体" panose="02010609060101010101" pitchFamily="49" charset="-122"/>
              </a:rPr>
              <a:t>找偏差。收集有关项目进展情况的信息，将实际结果与计划结果（有关项目范围、进度计划和预算方面的信息。如果已经根据变更修订了计划，并经过客户的批准同意，那么就必须建立一个新的基准计划）相比较，以便找出偏差。偏差是指实际成本、进度和质量指标与项目计划的偏离，即项目实际进度比预定进度是超前了还是落后了、项目花费是超出了预算还是低于预算、按现有状况项目是否已取得了预期的结果等等。</a:t>
            </a:r>
          </a:p>
          <a:p>
            <a:pPr lvl="1" indent="-342900" eaLnBrk="1" hangingPunct="1">
              <a:lnSpc>
                <a:spcPct val="105000"/>
              </a:lnSpc>
              <a:spcBef>
                <a:spcPts val="0"/>
              </a:spcBef>
              <a:spcAft>
                <a:spcPts val="0"/>
              </a:spcAft>
              <a:buClr>
                <a:schemeClr val="tx1"/>
              </a:buClr>
              <a:buFont typeface="Wingdings" panose="05000000000000000000" pitchFamily="2" charset="2"/>
              <a:buChar char="ü"/>
            </a:pPr>
            <a:r>
              <a:rPr lang="zh-CN" altLang="en-US" sz="2400" dirty="0">
                <a:solidFill>
                  <a:schemeClr val="tx1"/>
                </a:solidFill>
                <a:latin typeface="楷体" panose="02010609060101010101" pitchFamily="49" charset="-122"/>
                <a:ea typeface="楷体" panose="02010609060101010101" pitchFamily="49" charset="-122"/>
              </a:rPr>
              <a:t>偏差值是项目控制分析中一个关键参数，对于不同的项目、同一项目的不同阶段以及不同的管理层次，对偏差控制的程度也不同，制定偏差允许值的范围也不同，随着项目的不断进行，项目的风险也不断降低，所以偏差的允许值也就随之减少，另外偏差的允许值也与项目估算的方式和估算的精确度有关。 </a:t>
            </a:r>
          </a:p>
        </p:txBody>
      </p:sp>
      <p:sp>
        <p:nvSpPr>
          <p:cNvPr id="4" name="Rectangle 2"/>
          <p:cNvSpPr>
            <a:spLocks noGrp="1" noChangeArrowheads="1"/>
          </p:cNvSpPr>
          <p:nvPr>
            <p:ph type="title"/>
          </p:nvPr>
        </p:nvSpPr>
        <p:spPr/>
        <p:txBody>
          <a:bodyPr/>
          <a:lstStyle/>
          <a:p>
            <a:pPr eaLnBrk="1" hangingPunct="1">
              <a:defRPr/>
            </a:pPr>
            <a:r>
              <a:rPr lang="en-US" altLang="zh-CN" dirty="0"/>
              <a:t> 5.2</a:t>
            </a:r>
            <a:r>
              <a:rPr lang="zh-CN" altLang="en-US" dirty="0"/>
              <a:t>项目控制</a:t>
            </a:r>
            <a:r>
              <a:rPr lang="en-US" altLang="zh-CN" dirty="0" smtClean="0"/>
              <a:t>-</a:t>
            </a:r>
            <a:r>
              <a:rPr lang="zh-CN" altLang="en-US" dirty="0" smtClean="0"/>
              <a:t>工作</a:t>
            </a:r>
            <a:r>
              <a:rPr lang="zh-CN" altLang="en-US" b="1" dirty="0" smtClean="0"/>
              <a:t>步骤</a:t>
            </a:r>
            <a:r>
              <a:rPr lang="zh-CN" altLang="en-US" dirty="0" smtClean="0"/>
              <a:t> </a:t>
            </a:r>
          </a:p>
        </p:txBody>
      </p:sp>
    </p:spTree>
    <p:extLst>
      <p:ext uri="{BB962C8B-B14F-4D97-AF65-F5344CB8AC3E}">
        <p14:creationId xmlns:p14="http://schemas.microsoft.com/office/powerpoint/2010/main" val="1278182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305594" y="1204047"/>
            <a:ext cx="8611394" cy="5088701"/>
          </a:xfrm>
        </p:spPr>
        <p:txBody>
          <a:bodyPr/>
          <a:lstStyle/>
          <a:p>
            <a:pPr marL="0" indent="0" eaLnBrk="1" hangingPunct="1">
              <a:lnSpc>
                <a:spcPct val="105000"/>
              </a:lnSpc>
              <a:spcBef>
                <a:spcPts val="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4.</a:t>
            </a:r>
            <a:r>
              <a:rPr lang="zh-CN" altLang="en-US" sz="2400" dirty="0" smtClean="0">
                <a:solidFill>
                  <a:schemeClr val="tx1"/>
                </a:solidFill>
                <a:latin typeface="楷体" panose="02010609060101010101" pitchFamily="49" charset="-122"/>
                <a:ea typeface="楷体" panose="02010609060101010101" pitchFamily="49" charset="-122"/>
              </a:rPr>
              <a:t>偏</a:t>
            </a:r>
            <a:r>
              <a:rPr lang="zh-CN" altLang="en-US" sz="2400" dirty="0">
                <a:solidFill>
                  <a:schemeClr val="tx1"/>
                </a:solidFill>
                <a:latin typeface="楷体" panose="02010609060101010101" pitchFamily="49" charset="-122"/>
                <a:ea typeface="楷体" panose="02010609060101010101" pitchFamily="49" charset="-122"/>
              </a:rPr>
              <a:t>差的原因和趋势分析。当发现偏差的确存在时，要仔细查找其原因，原因分析一般可以由如下的步骤来完成：</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①明确所存在的问题现状。如项目的花费超支和进度拖后的情况。</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②查找产生该偏差的原因。一般来讲，典型的原因有：目标制定得不明确、计划不周全、执行效果差、估计失误、范围变化等。</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③确定各原因对偏差的影响程度。</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趋势分析是管理者根据实际情况与基准计划的比较来判断未来偏差程度走向的一种分析方法，它的目的是假设对已经出现的偏差若不采取任何措施的话，分析和判断项目能否达到预期的目标，如果不能就必须采取纠正偏差的措施，如果发现可以如期达到目标、进展情况正常，则不需要采取进一步行动。 </a:t>
            </a:r>
          </a:p>
        </p:txBody>
      </p:sp>
      <p:sp>
        <p:nvSpPr>
          <p:cNvPr id="4" name="Rectangle 2"/>
          <p:cNvSpPr>
            <a:spLocks noGrp="1" noChangeArrowheads="1"/>
          </p:cNvSpPr>
          <p:nvPr>
            <p:ph type="title"/>
          </p:nvPr>
        </p:nvSpPr>
        <p:spPr/>
        <p:txBody>
          <a:bodyPr/>
          <a:lstStyle/>
          <a:p>
            <a:pPr eaLnBrk="1" hangingPunct="1">
              <a:defRPr/>
            </a:pPr>
            <a:r>
              <a:rPr lang="en-US" altLang="zh-CN" dirty="0"/>
              <a:t> 5.2</a:t>
            </a:r>
            <a:r>
              <a:rPr lang="zh-CN" altLang="en-US" dirty="0"/>
              <a:t>项目控制</a:t>
            </a:r>
            <a:r>
              <a:rPr lang="en-US" altLang="zh-CN" dirty="0" smtClean="0"/>
              <a:t>-</a:t>
            </a:r>
            <a:r>
              <a:rPr lang="zh-CN" altLang="en-US" dirty="0" smtClean="0"/>
              <a:t>工作</a:t>
            </a:r>
            <a:r>
              <a:rPr lang="zh-CN" altLang="en-US" b="1" dirty="0" smtClean="0"/>
              <a:t>步骤</a:t>
            </a:r>
            <a:r>
              <a:rPr lang="zh-CN" altLang="en-US" dirty="0" smtClean="0"/>
              <a:t> </a:t>
            </a:r>
          </a:p>
        </p:txBody>
      </p:sp>
    </p:spTree>
    <p:extLst>
      <p:ext uri="{BB962C8B-B14F-4D97-AF65-F5344CB8AC3E}">
        <p14:creationId xmlns:p14="http://schemas.microsoft.com/office/powerpoint/2010/main" val="8692828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05594" y="1446212"/>
            <a:ext cx="8458200" cy="4822859"/>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）采取管理行动来纠正偏差。总体来说，采取管理行动来纠正偏差有如下三种形式：</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①不采取行动。如果问题不大，对项目的冲击很小，没有必要采取措施；或者是因为问题尚未明朗，还无法采取可行的措施。</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②修改计划。查验各项计划，在预定进度、人员、成本等内容上适当修改。</a:t>
            </a:r>
          </a:p>
          <a:p>
            <a:pPr marL="457200" lvl="1" indent="0" eaLnBrk="1" hangingPunct="1">
              <a:lnSpc>
                <a:spcPct val="105000"/>
              </a:lnSpc>
              <a:spcBef>
                <a:spcPts val="0"/>
              </a:spcBef>
              <a:spcAft>
                <a:spcPts val="600"/>
              </a:spcAft>
              <a:buNone/>
            </a:pPr>
            <a:r>
              <a:rPr lang="zh-CN" altLang="en-US" sz="2400" dirty="0">
                <a:solidFill>
                  <a:schemeClr val="tx1"/>
                </a:solidFill>
                <a:latin typeface="楷体" panose="02010609060101010101" pitchFamily="49" charset="-122"/>
                <a:ea typeface="楷体" panose="02010609060101010101" pitchFamily="49" charset="-122"/>
              </a:rPr>
              <a:t>③调整计划。开始探讨变动的可能性，可能是增加进度表的时间，或者增加人员、增加经费等等。</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6</a:t>
            </a:r>
            <a:r>
              <a:rPr lang="zh-CN" altLang="en-US" sz="2400" dirty="0">
                <a:solidFill>
                  <a:schemeClr val="tx1"/>
                </a:solidFill>
                <a:latin typeface="楷体" panose="02010609060101010101" pitchFamily="49" charset="-122"/>
                <a:ea typeface="楷体" panose="02010609060101010101" pitchFamily="49" charset="-122"/>
              </a:rPr>
              <a:t>）通知有关的部门。当项目对偏差进行纠正时，必然会对项目的其他部分产生影响，所以要通知有关部门，让他们了解项目计划的变更，这样才能更好地执行项目。 </a:t>
            </a:r>
          </a:p>
        </p:txBody>
      </p:sp>
      <p:sp>
        <p:nvSpPr>
          <p:cNvPr id="4" name="Rectangle 2"/>
          <p:cNvSpPr>
            <a:spLocks noGrp="1" noChangeArrowheads="1"/>
          </p:cNvSpPr>
          <p:nvPr>
            <p:ph type="title"/>
          </p:nvPr>
        </p:nvSpPr>
        <p:spPr/>
        <p:txBody>
          <a:bodyPr/>
          <a:lstStyle/>
          <a:p>
            <a:pPr eaLnBrk="1" hangingPunct="1">
              <a:defRPr/>
            </a:pPr>
            <a:r>
              <a:rPr lang="en-US" altLang="zh-CN" dirty="0"/>
              <a:t> 5.2</a:t>
            </a:r>
            <a:r>
              <a:rPr lang="zh-CN" altLang="en-US" dirty="0"/>
              <a:t>项目控制</a:t>
            </a:r>
            <a:r>
              <a:rPr lang="en-US" altLang="zh-CN" dirty="0" smtClean="0"/>
              <a:t>-</a:t>
            </a:r>
            <a:r>
              <a:rPr lang="zh-CN" altLang="en-US" dirty="0" smtClean="0"/>
              <a:t>工作</a:t>
            </a:r>
            <a:r>
              <a:rPr lang="zh-CN" altLang="en-US" b="1" dirty="0" smtClean="0"/>
              <a:t>步骤</a:t>
            </a:r>
            <a:r>
              <a:rPr lang="zh-CN" altLang="en-US" dirty="0" smtClean="0"/>
              <a:t> </a:t>
            </a:r>
          </a:p>
        </p:txBody>
      </p:sp>
    </p:spTree>
    <p:extLst>
      <p:ext uri="{BB962C8B-B14F-4D97-AF65-F5344CB8AC3E}">
        <p14:creationId xmlns:p14="http://schemas.microsoft.com/office/powerpoint/2010/main" val="838713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altLang="zh-CN" dirty="0"/>
              <a:t>5.2</a:t>
            </a:r>
            <a:r>
              <a:rPr lang="zh-CN" altLang="en-US" dirty="0"/>
              <a:t>项目控制</a:t>
            </a:r>
            <a:r>
              <a:rPr lang="en-US" altLang="zh-CN" dirty="0"/>
              <a:t>-</a:t>
            </a:r>
            <a:r>
              <a:rPr lang="zh-CN" altLang="en-US" b="1" dirty="0" smtClean="0"/>
              <a:t>项目变更控制定义</a:t>
            </a:r>
            <a:r>
              <a:rPr lang="zh-CN" altLang="en-US" dirty="0" smtClean="0"/>
              <a:t> </a:t>
            </a:r>
          </a:p>
        </p:txBody>
      </p:sp>
      <p:sp>
        <p:nvSpPr>
          <p:cNvPr id="31747" name="Rectangle 3"/>
          <p:cNvSpPr>
            <a:spLocks noGrp="1" noChangeArrowheads="1"/>
          </p:cNvSpPr>
          <p:nvPr>
            <p:ph type="body" idx="1"/>
          </p:nvPr>
        </p:nvSpPr>
        <p:spPr>
          <a:xfrm>
            <a:off x="305594" y="1293812"/>
            <a:ext cx="8610600" cy="5521512"/>
          </a:xfrm>
        </p:spPr>
        <p:txBody>
          <a:bodyPr/>
          <a:lstStyle/>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几乎没有一个项目能够完全按照原先的计划付诸于实施，在项目的实施过程中，存在着各种各样的不确定因素，导致项目的实施工作会发生或多或少的变化。不同项目在项</a:t>
            </a:r>
            <a:r>
              <a:rPr lang="zh-CN" altLang="en-US" sz="2400" dirty="0" smtClean="0">
                <a:solidFill>
                  <a:schemeClr val="tx1"/>
                </a:solidFill>
                <a:latin typeface="楷体" panose="02010609060101010101" pitchFamily="49" charset="-122"/>
                <a:ea typeface="楷体" panose="02010609060101010101" pitchFamily="49" charset="-122"/>
              </a:rPr>
              <a:t>目生命</a:t>
            </a:r>
            <a:r>
              <a:rPr lang="zh-CN" altLang="en-US" sz="2400" dirty="0">
                <a:solidFill>
                  <a:schemeClr val="tx1"/>
                </a:solidFill>
                <a:latin typeface="楷体" panose="02010609060101010101" pitchFamily="49" charset="-122"/>
                <a:ea typeface="楷体" panose="02010609060101010101" pitchFamily="49" charset="-122"/>
              </a:rPr>
              <a:t>周期内的不同阶段都会发生变化，其中以执行和控制阶段最为频繁。 </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400" dirty="0" smtClean="0">
                <a:solidFill>
                  <a:schemeClr val="tx1"/>
                </a:solidFill>
                <a:latin typeface="楷体" panose="02010609060101010101" pitchFamily="49" charset="-122"/>
                <a:ea typeface="楷体" panose="02010609060101010101" pitchFamily="49" charset="-122"/>
              </a:rPr>
              <a:t>因</a:t>
            </a:r>
            <a:r>
              <a:rPr lang="zh-CN" altLang="en-US" sz="2400" dirty="0">
                <a:solidFill>
                  <a:schemeClr val="tx1"/>
                </a:solidFill>
                <a:latin typeface="楷体" panose="02010609060101010101" pitchFamily="49" charset="-122"/>
                <a:ea typeface="楷体" panose="02010609060101010101" pitchFamily="49" charset="-122"/>
              </a:rPr>
              <a:t>此，在项目实施中变化是不可避免的。这里需要强调的是，变更必须要遵循一定的程序，不能随意进行。如果要进行变更，就应尽快实行，变更实施越迟，完成变更的难度就越大。 </a:t>
            </a:r>
            <a:endParaRPr lang="en-US" altLang="zh-CN" sz="2400" dirty="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400" dirty="0" smtClean="0">
                <a:solidFill>
                  <a:schemeClr val="tx1"/>
                </a:solidFill>
                <a:latin typeface="楷体" panose="02010609060101010101" pitchFamily="49" charset="-122"/>
                <a:ea typeface="楷体" panose="02010609060101010101" pitchFamily="49" charset="-122"/>
              </a:rPr>
              <a:t>当</a:t>
            </a:r>
            <a:r>
              <a:rPr lang="zh-CN" altLang="en-US" sz="2400" dirty="0">
                <a:solidFill>
                  <a:schemeClr val="tx1"/>
                </a:solidFill>
                <a:latin typeface="楷体" panose="02010609060101010101" pitchFamily="49" charset="-122"/>
                <a:ea typeface="楷体" panose="02010609060101010101" pitchFamily="49" charset="-122"/>
              </a:rPr>
              <a:t>项目的某些基准发生变化时，项目的质量、成本和计划从而发生变化，为了达到项目的目标，就必须对项目发生的各种变化采取必要的应变措施，这种行为被称为项目变更。 </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目变更控制则是指</a:t>
            </a:r>
            <a:r>
              <a:rPr lang="zh-CN" altLang="en-US" sz="2400" dirty="0">
                <a:solidFill>
                  <a:srgbClr val="FF0000"/>
                </a:solidFill>
                <a:latin typeface="楷体" panose="02010609060101010101" pitchFamily="49" charset="-122"/>
                <a:ea typeface="楷体" panose="02010609060101010101" pitchFamily="49" charset="-122"/>
              </a:rPr>
              <a:t>建立一套正规的程序对项目的变更进行有效的控制，从而更有可能达到项目的目标</a:t>
            </a:r>
            <a:r>
              <a:rPr lang="zh-CN" altLang="en-US" sz="2400" dirty="0">
                <a:solidFill>
                  <a:schemeClr val="tx1"/>
                </a:solidFill>
                <a:latin typeface="楷体" panose="02010609060101010101" pitchFamily="49" charset="-122"/>
                <a:ea typeface="楷体" panose="02010609060101010101" pitchFamily="49" charset="-122"/>
              </a:rPr>
              <a:t>。 </a:t>
            </a:r>
          </a:p>
          <a:p>
            <a:pPr eaLnBrk="1" hangingPunct="1">
              <a:lnSpc>
                <a:spcPct val="105000"/>
              </a:lnSpc>
              <a:spcBef>
                <a:spcPts val="0"/>
              </a:spcBef>
              <a:spcAft>
                <a:spcPts val="0"/>
              </a:spcAft>
              <a:buClr>
                <a:schemeClr val="tx1"/>
              </a:buClr>
              <a:buFont typeface="Wingdings" panose="05000000000000000000" pitchFamily="2" charset="2"/>
              <a:buChar char="u"/>
            </a:pPr>
            <a:endParaRPr lang="zh-CN" altLang="en-US"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96776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defRPr/>
            </a:pPr>
            <a:r>
              <a:rPr lang="en-US" altLang="zh-CN" dirty="0"/>
              <a:t>5.2</a:t>
            </a:r>
            <a:r>
              <a:rPr lang="zh-CN" altLang="en-US" dirty="0"/>
              <a:t>项目控制</a:t>
            </a:r>
            <a:r>
              <a:rPr lang="en-US" altLang="zh-CN" dirty="0"/>
              <a:t>-</a:t>
            </a:r>
            <a:r>
              <a:rPr lang="zh-CN" altLang="en-US" b="1" dirty="0" smtClean="0"/>
              <a:t>项目变化的原因</a:t>
            </a:r>
            <a:r>
              <a:rPr lang="zh-CN" altLang="en-US" dirty="0" smtClean="0"/>
              <a:t> </a:t>
            </a:r>
          </a:p>
        </p:txBody>
      </p:sp>
      <p:sp>
        <p:nvSpPr>
          <p:cNvPr id="33795" name="Rectangle 3"/>
          <p:cNvSpPr>
            <a:spLocks noGrp="1" noChangeArrowheads="1"/>
          </p:cNvSpPr>
          <p:nvPr>
            <p:ph type="body" idx="1"/>
          </p:nvPr>
        </p:nvSpPr>
        <p:spPr>
          <a:xfrm>
            <a:off x="838994" y="1674812"/>
            <a:ext cx="7924800" cy="2788456"/>
          </a:xfrm>
        </p:spPr>
        <p:txBody>
          <a:bodyPr/>
          <a:lstStyle/>
          <a:p>
            <a:pPr marL="0" indent="0" eaLnBrk="1" hangingPunct="1">
              <a:lnSpc>
                <a:spcPct val="105000"/>
              </a:lnSpc>
              <a:buNone/>
            </a:pPr>
            <a:r>
              <a:rPr lang="en-US" altLang="zh-CN" sz="2400" dirty="0" smtClean="0">
                <a:solidFill>
                  <a:schemeClr val="tx1"/>
                </a:solidFill>
                <a:latin typeface="楷体" panose="02010609060101010101" pitchFamily="49" charset="-122"/>
                <a:ea typeface="楷体" panose="02010609060101010101" pitchFamily="49" charset="-122"/>
              </a:rPr>
              <a:t>1.</a:t>
            </a: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目的干系人主动提出项目的更改要求，如项目业主对项目的目标发生改变。</a:t>
            </a:r>
          </a:p>
          <a:p>
            <a:pPr marL="0" indent="0" eaLnBrk="1" hangingPunct="1">
              <a:lnSpc>
                <a:spcPct val="105000"/>
              </a:lnSpc>
              <a:buNone/>
            </a:pPr>
            <a:r>
              <a:rPr lang="en-US" altLang="zh-CN" sz="2400" dirty="0" smtClean="0">
                <a:solidFill>
                  <a:schemeClr val="tx1"/>
                </a:solidFill>
                <a:latin typeface="楷体" panose="02010609060101010101" pitchFamily="49" charset="-122"/>
                <a:ea typeface="楷体" panose="02010609060101010101" pitchFamily="49" charset="-122"/>
              </a:rPr>
              <a:t>2.</a:t>
            </a: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目实施过程中，可能会出现新技术和新方法。</a:t>
            </a:r>
          </a:p>
          <a:p>
            <a:pPr marL="0" indent="0" eaLnBrk="1" hangingPunct="1">
              <a:lnSpc>
                <a:spcPct val="105000"/>
              </a:lnSpc>
              <a:buNone/>
            </a:pPr>
            <a:r>
              <a:rPr lang="en-US" altLang="zh-CN" sz="2400" dirty="0" smtClean="0">
                <a:solidFill>
                  <a:schemeClr val="tx1"/>
                </a:solidFill>
                <a:latin typeface="楷体" panose="02010609060101010101" pitchFamily="49" charset="-122"/>
                <a:ea typeface="楷体" panose="02010609060101010101" pitchFamily="49" charset="-122"/>
              </a:rPr>
              <a:t>3.</a:t>
            </a: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目预算的减少会导致项目范围的缩小，资源紧缺，这就要求项目经理必须对原有的项目计划进行调整，降低项目的成本和费用，从而保证项目的顺利实施。</a:t>
            </a:r>
          </a:p>
        </p:txBody>
      </p:sp>
    </p:spTree>
    <p:extLst>
      <p:ext uri="{BB962C8B-B14F-4D97-AF65-F5344CB8AC3E}">
        <p14:creationId xmlns:p14="http://schemas.microsoft.com/office/powerpoint/2010/main" val="3440488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altLang="zh-CN" dirty="0"/>
              <a:t>5.2</a:t>
            </a:r>
            <a:r>
              <a:rPr lang="zh-CN" altLang="en-US" dirty="0"/>
              <a:t>项目控制</a:t>
            </a:r>
            <a:r>
              <a:rPr lang="en-US" altLang="zh-CN" dirty="0"/>
              <a:t>-</a:t>
            </a:r>
            <a:r>
              <a:rPr lang="zh-CN" altLang="en-US" b="1" dirty="0" smtClean="0"/>
              <a:t>项目变化的影响</a:t>
            </a:r>
            <a:r>
              <a:rPr lang="zh-CN" altLang="en-US" dirty="0" smtClean="0"/>
              <a:t> </a:t>
            </a:r>
          </a:p>
        </p:txBody>
      </p:sp>
      <p:sp>
        <p:nvSpPr>
          <p:cNvPr id="34819" name="Rectangle 3"/>
          <p:cNvSpPr>
            <a:spLocks noGrp="1" noChangeArrowheads="1"/>
          </p:cNvSpPr>
          <p:nvPr>
            <p:ph type="body" idx="1"/>
          </p:nvPr>
        </p:nvSpPr>
        <p:spPr>
          <a:xfrm>
            <a:off x="457280" y="1599459"/>
            <a:ext cx="8231029" cy="3785652"/>
          </a:xfrm>
        </p:spPr>
        <p:txBody>
          <a:bodyPr/>
          <a:lstStyle/>
          <a:p>
            <a:pPr eaLnBrk="1" hangingPunct="1">
              <a:lnSpc>
                <a:spcPct val="90000"/>
              </a:lnSpc>
              <a:buClr>
                <a:schemeClr val="tx1"/>
              </a:buClr>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在项目的实施过程中，项目的成本预算、工期进度、质量要求和项目的其他方面都有可能与原来确定的项目标准发生偏离。由于项目是一个系统，项目在某一方面发生变化，就会引起项目的其他方面发生一定的变化，因此要对项目各方面的变动进行全面的协调和控制。 </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90000"/>
              </a:lnSpc>
              <a:buClr>
                <a:schemeClr val="tx1"/>
              </a:buClr>
              <a:buFont typeface="Wingdings" panose="05000000000000000000" pitchFamily="2" charset="2"/>
              <a:buChar char="u"/>
            </a:pPr>
            <a:r>
              <a:rPr lang="zh-CN" altLang="en-US" sz="2400" dirty="0" smtClean="0">
                <a:solidFill>
                  <a:schemeClr val="tx1"/>
                </a:solidFill>
                <a:latin typeface="楷体" panose="02010609060101010101" pitchFamily="49" charset="-122"/>
                <a:ea typeface="楷体" panose="02010609060101010101" pitchFamily="49" charset="-122"/>
              </a:rPr>
              <a:t>要</a:t>
            </a:r>
            <a:r>
              <a:rPr lang="zh-CN" altLang="en-US" sz="2400" dirty="0">
                <a:solidFill>
                  <a:schemeClr val="tx1"/>
                </a:solidFill>
                <a:latin typeface="楷体" panose="02010609060101010101" pitchFamily="49" charset="-122"/>
                <a:ea typeface="楷体" panose="02010609060101010101" pitchFamily="49" charset="-122"/>
              </a:rPr>
              <a:t>有效地控制项目变化，必须适时地调整项目的计划，通过将“调整的计划”和“原来确定的计划”进行对比，就可以估计出项目某一个方面的变化对其他方面的影响</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90000"/>
              </a:lnSpc>
              <a:buClr>
                <a:schemeClr val="tx1"/>
              </a:buClr>
              <a:buFont typeface="Wingdings" panose="05000000000000000000" pitchFamily="2" charset="2"/>
              <a:buChar char="u"/>
            </a:pP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目变化的影响一般有两层含义：一是项目变化受什么因素的影响；二是项目的变化对什么带来影响。 </a:t>
            </a:r>
          </a:p>
        </p:txBody>
      </p:sp>
    </p:spTree>
    <p:extLst>
      <p:ext uri="{BB962C8B-B14F-4D97-AF65-F5344CB8AC3E}">
        <p14:creationId xmlns:p14="http://schemas.microsoft.com/office/powerpoint/2010/main" val="703570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57280" y="1599459"/>
            <a:ext cx="8231029" cy="4313104"/>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一般来讲，项目的变化会受到下列因素的影响：</a:t>
            </a:r>
          </a:p>
          <a:p>
            <a:pPr marL="0" indent="0" eaLnBrk="1" hangingPunct="1">
              <a:lnSpc>
                <a:spcPct val="105000"/>
              </a:lnSpc>
              <a:spcBef>
                <a:spcPts val="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1.</a:t>
            </a: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目的生命周期。项目的生命周期越长，项目就越可能发生变化；项目的生命周期越短，项目变化的可能性也会越小。</a:t>
            </a:r>
          </a:p>
          <a:p>
            <a:pPr marL="0" indent="0" eaLnBrk="1" hangingPunct="1">
              <a:lnSpc>
                <a:spcPct val="105000"/>
              </a:lnSpc>
              <a:spcBef>
                <a:spcPts val="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2.</a:t>
            </a: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目组织。缺乏有效的组织保障的项目容易发生变化，人员流动、协调困难、管理不科学都会使项目发生较大变化。</a:t>
            </a:r>
          </a:p>
          <a:p>
            <a:pPr marL="0" indent="0" eaLnBrk="1" hangingPunct="1">
              <a:lnSpc>
                <a:spcPct val="105000"/>
              </a:lnSpc>
              <a:spcBef>
                <a:spcPts val="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3.</a:t>
            </a: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经理的素质。高素质的项目经理能够应付复杂多变的项目环境，从而使项目变化不会影响项目目标的实现。反之，低素质的项目经理难以根据项目变化做出相应的调整，从而使项目蒙受巨大的损失，甚至导致项目的失败。</a:t>
            </a:r>
          </a:p>
          <a:p>
            <a:pPr marL="0" indent="0" eaLnBrk="1" hangingPunct="1">
              <a:lnSpc>
                <a:spcPct val="105000"/>
              </a:lnSpc>
              <a:spcBef>
                <a:spcPts val="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4.</a:t>
            </a:r>
            <a:r>
              <a:rPr lang="zh-CN" altLang="en-US" sz="2400" dirty="0" smtClean="0">
                <a:solidFill>
                  <a:schemeClr val="tx1"/>
                </a:solidFill>
                <a:latin typeface="楷体" panose="02010609060101010101" pitchFamily="49" charset="-122"/>
                <a:ea typeface="楷体" panose="02010609060101010101" pitchFamily="49" charset="-122"/>
              </a:rPr>
              <a:t>外</a:t>
            </a:r>
            <a:r>
              <a:rPr lang="zh-CN" altLang="en-US" sz="2400" dirty="0">
                <a:solidFill>
                  <a:schemeClr val="tx1"/>
                </a:solidFill>
                <a:latin typeface="楷体" panose="02010609060101010101" pitchFamily="49" charset="-122"/>
                <a:ea typeface="楷体" panose="02010609060101010101" pitchFamily="49" charset="-122"/>
              </a:rPr>
              <a:t>部因素。比如，天气状况、法律纠纷、资源短缺、项目团队成员的消极情绪和上级的干预都会对项目产生影响。</a:t>
            </a:r>
          </a:p>
        </p:txBody>
      </p:sp>
      <p:sp>
        <p:nvSpPr>
          <p:cNvPr id="4" name="Rectangle 2"/>
          <p:cNvSpPr>
            <a:spLocks noGrp="1" noChangeArrowheads="1"/>
          </p:cNvSpPr>
          <p:nvPr>
            <p:ph type="title"/>
          </p:nvPr>
        </p:nvSpPr>
        <p:spPr/>
        <p:txBody>
          <a:bodyPr/>
          <a:lstStyle/>
          <a:p>
            <a:pPr eaLnBrk="1" hangingPunct="1">
              <a:defRPr/>
            </a:pPr>
            <a:r>
              <a:rPr lang="en-US" altLang="zh-CN" dirty="0"/>
              <a:t>5.2</a:t>
            </a:r>
            <a:r>
              <a:rPr lang="zh-CN" altLang="en-US" dirty="0"/>
              <a:t>项目控制</a:t>
            </a:r>
            <a:r>
              <a:rPr lang="en-US" altLang="zh-CN" dirty="0"/>
              <a:t>-</a:t>
            </a:r>
            <a:r>
              <a:rPr lang="zh-CN" altLang="en-US" b="1" dirty="0" smtClean="0"/>
              <a:t>项目变化的影响</a:t>
            </a:r>
            <a:r>
              <a:rPr lang="zh-CN" altLang="en-US" dirty="0" smtClean="0"/>
              <a:t> </a:t>
            </a:r>
          </a:p>
        </p:txBody>
      </p:sp>
    </p:spTree>
    <p:extLst>
      <p:ext uri="{BB962C8B-B14F-4D97-AF65-F5344CB8AC3E}">
        <p14:creationId xmlns:p14="http://schemas.microsoft.com/office/powerpoint/2010/main" val="4259301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r>
              <a:rPr lang="en-US" altLang="zh-CN" dirty="0" smtClean="0"/>
              <a:t>5.1 </a:t>
            </a:r>
            <a:r>
              <a:rPr lang="zh-CN" altLang="en-US" dirty="0" smtClean="0"/>
              <a:t>项目执行 </a:t>
            </a:r>
          </a:p>
        </p:txBody>
      </p:sp>
      <p:sp>
        <p:nvSpPr>
          <p:cNvPr id="5123" name="Rectangle 3"/>
          <p:cNvSpPr>
            <a:spLocks noGrp="1" noChangeArrowheads="1"/>
          </p:cNvSpPr>
          <p:nvPr>
            <p:ph type="body" idx="1"/>
          </p:nvPr>
        </p:nvSpPr>
        <p:spPr>
          <a:xfrm>
            <a:off x="838994" y="1522412"/>
            <a:ext cx="7770521" cy="2618409"/>
          </a:xfrm>
        </p:spPr>
        <p:txBody>
          <a:bodyPr/>
          <a:lstStyle/>
          <a:p>
            <a:pPr eaLnBrk="1" hangingPunct="1">
              <a:lnSpc>
                <a:spcPct val="114000"/>
              </a:lnSpc>
              <a:spcBef>
                <a:spcPts val="0"/>
              </a:spcBef>
              <a:spcAft>
                <a:spcPts val="0"/>
              </a:spcAft>
              <a:buClr>
                <a:schemeClr val="tx1"/>
              </a:buClr>
              <a:buFont typeface="Wingdings" panose="05000000000000000000" pitchFamily="2" charset="2"/>
              <a:buChar char="n"/>
            </a:pPr>
            <a:r>
              <a:rPr lang="zh-CN" altLang="en-US" sz="2400" b="1" dirty="0" smtClean="0">
                <a:solidFill>
                  <a:schemeClr val="tx1"/>
                </a:solidFill>
                <a:latin typeface="楷体" panose="02010609060101010101" pitchFamily="49" charset="-122"/>
                <a:ea typeface="楷体" panose="02010609060101010101" pitchFamily="49" charset="-122"/>
              </a:rPr>
              <a:t>项目执行的定义</a:t>
            </a:r>
            <a:r>
              <a:rPr lang="zh-CN" altLang="en-US" sz="2400" dirty="0" smtClean="0">
                <a:solidFill>
                  <a:schemeClr val="tx1"/>
                </a:solidFill>
                <a:latin typeface="楷体" panose="02010609060101010101" pitchFamily="49" charset="-122"/>
                <a:ea typeface="楷体" panose="02010609060101010101" pitchFamily="49" charset="-122"/>
              </a:rPr>
              <a:t> </a:t>
            </a:r>
          </a:p>
          <a:p>
            <a:pPr marL="400050" lvl="1" indent="0" eaLnBrk="1" hangingPunct="1">
              <a:lnSpc>
                <a:spcPct val="114000"/>
              </a:lnSpc>
              <a:spcBef>
                <a:spcPts val="0"/>
              </a:spcBef>
              <a:spcAft>
                <a:spcPts val="0"/>
              </a:spcAft>
              <a:buNone/>
            </a:pPr>
            <a:r>
              <a:rPr lang="zh-CN" altLang="en-US" sz="2400" dirty="0" smtClean="0">
                <a:solidFill>
                  <a:srgbClr val="FF0000"/>
                </a:solidFill>
                <a:latin typeface="楷体" panose="02010609060101010101" pitchFamily="49" charset="-122"/>
                <a:ea typeface="楷体" panose="02010609060101010101" pitchFamily="49" charset="-122"/>
              </a:rPr>
              <a:t>项目执行是指正式开始为完成项目而进行的活动或努力的工作过程。</a:t>
            </a:r>
            <a:r>
              <a:rPr lang="zh-CN" altLang="en-US" sz="2400" dirty="0" smtClean="0">
                <a:solidFill>
                  <a:schemeClr val="tx1"/>
                </a:solidFill>
                <a:latin typeface="楷体" panose="02010609060101010101" pitchFamily="49" charset="-122"/>
                <a:ea typeface="楷体" panose="02010609060101010101" pitchFamily="49" charset="-122"/>
              </a:rPr>
              <a:t>由于项目产品是在这个过程中产生的，所以这是项目管理应用领域中</a:t>
            </a:r>
            <a:r>
              <a:rPr lang="zh-CN" altLang="en-US" sz="2400" dirty="0" smtClean="0">
                <a:solidFill>
                  <a:srgbClr val="C00000"/>
                </a:solidFill>
                <a:latin typeface="楷体" panose="02010609060101010101" pitchFamily="49" charset="-122"/>
                <a:ea typeface="楷体" panose="02010609060101010101" pitchFamily="49" charset="-122"/>
              </a:rPr>
              <a:t>最为重要</a:t>
            </a:r>
            <a:r>
              <a:rPr lang="zh-CN" altLang="en-US" sz="2400" dirty="0" smtClean="0">
                <a:solidFill>
                  <a:schemeClr val="tx1"/>
                </a:solidFill>
                <a:latin typeface="楷体" panose="02010609060101010101" pitchFamily="49" charset="-122"/>
                <a:ea typeface="楷体" panose="02010609060101010101" pitchFamily="49" charset="-122"/>
              </a:rPr>
              <a:t>的环节。在这个过程中，项目经理必须协调和管理项目中存在的各种技术和组织等方面问题。 </a:t>
            </a:r>
          </a:p>
        </p:txBody>
      </p:sp>
    </p:spTree>
    <p:extLst>
      <p:ext uri="{BB962C8B-B14F-4D97-AF65-F5344CB8AC3E}">
        <p14:creationId xmlns:p14="http://schemas.microsoft.com/office/powerpoint/2010/main" val="453021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610394" y="1522412"/>
            <a:ext cx="8009642" cy="4386970"/>
          </a:xfrm>
        </p:spPr>
        <p:txBody>
          <a:bodyPr/>
          <a:lstStyle/>
          <a:p>
            <a:pPr marL="0" indent="0" eaLnBrk="1" hangingPunct="1">
              <a:lnSpc>
                <a:spcPct val="105000"/>
              </a:lnSpc>
              <a:spcBef>
                <a:spcPts val="60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项目变化会对以下各方面带来影响：</a:t>
            </a:r>
          </a:p>
          <a:p>
            <a:pPr marL="0" indent="0" eaLnBrk="1" hangingPunct="1">
              <a:lnSpc>
                <a:spcPct val="105000"/>
              </a:lnSpc>
              <a:spcBef>
                <a:spcPts val="60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）项目的目标；</a:t>
            </a:r>
          </a:p>
          <a:p>
            <a:pPr marL="0" indent="0" eaLnBrk="1" hangingPunct="1">
              <a:lnSpc>
                <a:spcPct val="105000"/>
              </a:lnSpc>
              <a:spcBef>
                <a:spcPts val="60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）项目的成本预算；</a:t>
            </a:r>
          </a:p>
          <a:p>
            <a:pPr marL="0" indent="0" eaLnBrk="1" hangingPunct="1">
              <a:lnSpc>
                <a:spcPct val="105000"/>
              </a:lnSpc>
              <a:spcBef>
                <a:spcPts val="60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）项目的进度工期；</a:t>
            </a:r>
          </a:p>
          <a:p>
            <a:pPr marL="0" indent="0" eaLnBrk="1" hangingPunct="1">
              <a:lnSpc>
                <a:spcPct val="105000"/>
              </a:lnSpc>
              <a:spcBef>
                <a:spcPts val="60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4</a:t>
            </a:r>
            <a:r>
              <a:rPr lang="zh-CN" altLang="en-US" sz="2400" dirty="0">
                <a:solidFill>
                  <a:schemeClr val="tx1"/>
                </a:solidFill>
                <a:latin typeface="楷体" panose="02010609060101010101" pitchFamily="49" charset="-122"/>
                <a:ea typeface="楷体" panose="02010609060101010101" pitchFamily="49" charset="-122"/>
              </a:rPr>
              <a:t>）项目团队成员；</a:t>
            </a:r>
          </a:p>
          <a:p>
            <a:pPr marL="0" indent="0" eaLnBrk="1" hangingPunct="1">
              <a:lnSpc>
                <a:spcPct val="105000"/>
              </a:lnSpc>
              <a:spcBef>
                <a:spcPts val="60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）项目所需的工具、原材料和设备。</a:t>
            </a:r>
          </a:p>
          <a:p>
            <a:pPr marL="0" indent="0" eaLnBrk="1" hangingPunct="1">
              <a:lnSpc>
                <a:spcPct val="105000"/>
              </a:lnSpc>
              <a:spcBef>
                <a:spcPts val="60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这五个方面是项目变化影响的主要因素，项目变化可能会对这五个方面产生轻重不同的影响，也可能只对这五个方面中的某些方面产生影响。当项目发生变化时，必须要对项目进行重新规划、论证和实施。 </a:t>
            </a:r>
          </a:p>
        </p:txBody>
      </p:sp>
      <p:sp>
        <p:nvSpPr>
          <p:cNvPr id="4" name="Rectangle 2"/>
          <p:cNvSpPr>
            <a:spLocks noGrp="1" noChangeArrowheads="1"/>
          </p:cNvSpPr>
          <p:nvPr>
            <p:ph type="title"/>
          </p:nvPr>
        </p:nvSpPr>
        <p:spPr/>
        <p:txBody>
          <a:bodyPr/>
          <a:lstStyle/>
          <a:p>
            <a:pPr eaLnBrk="1" hangingPunct="1">
              <a:defRPr/>
            </a:pPr>
            <a:r>
              <a:rPr lang="en-US" altLang="zh-CN" dirty="0"/>
              <a:t>5.2</a:t>
            </a:r>
            <a:r>
              <a:rPr lang="zh-CN" altLang="en-US" dirty="0"/>
              <a:t>项目控制</a:t>
            </a:r>
            <a:r>
              <a:rPr lang="en-US" altLang="zh-CN" dirty="0"/>
              <a:t>-</a:t>
            </a:r>
            <a:r>
              <a:rPr lang="zh-CN" altLang="en-US" b="1" dirty="0" smtClean="0"/>
              <a:t>项目变化的影响</a:t>
            </a:r>
            <a:r>
              <a:rPr lang="zh-CN" altLang="en-US" dirty="0" smtClean="0"/>
              <a:t> </a:t>
            </a:r>
          </a:p>
        </p:txBody>
      </p:sp>
    </p:spTree>
    <p:extLst>
      <p:ext uri="{BB962C8B-B14F-4D97-AF65-F5344CB8AC3E}">
        <p14:creationId xmlns:p14="http://schemas.microsoft.com/office/powerpoint/2010/main" val="3813791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5" name="Rectangle 5"/>
          <p:cNvSpPr>
            <a:spLocks noGrp="1" noChangeArrowheads="1"/>
          </p:cNvSpPr>
          <p:nvPr>
            <p:ph type="title"/>
          </p:nvPr>
        </p:nvSpPr>
        <p:spPr/>
        <p:txBody>
          <a:bodyPr/>
          <a:lstStyle/>
          <a:p>
            <a:pPr eaLnBrk="1" hangingPunct="1">
              <a:defRPr/>
            </a:pPr>
            <a:endParaRPr lang="zh-CN" altLang="zh-CN" smtClean="0"/>
          </a:p>
        </p:txBody>
      </p:sp>
      <p:graphicFrame>
        <p:nvGraphicFramePr>
          <p:cNvPr id="37891" name="Object 4"/>
          <p:cNvGraphicFramePr>
            <a:graphicFrameLocks noGrp="1" noChangeAspect="1"/>
          </p:cNvGraphicFramePr>
          <p:nvPr>
            <p:ph idx="1"/>
          </p:nvPr>
        </p:nvGraphicFramePr>
        <p:xfrm>
          <a:off x="0" y="2635617"/>
          <a:ext cx="9145588" cy="2251619"/>
        </p:xfrm>
        <a:graphic>
          <a:graphicData uri="http://schemas.openxmlformats.org/presentationml/2006/ole">
            <mc:AlternateContent xmlns:mc="http://schemas.openxmlformats.org/markup-compatibility/2006">
              <mc:Choice xmlns:v="urn:schemas-microsoft-com:vml" Requires="v">
                <p:oleObj spid="_x0000_s6169" name="Visio" r:id="rId3" imgW="4980820" imgH="1227118" progId="Visio.Drawing.11">
                  <p:embed/>
                </p:oleObj>
              </mc:Choice>
              <mc:Fallback>
                <p:oleObj name="Visio" r:id="rId3" imgW="4980820" imgH="122711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35617"/>
                        <a:ext cx="9145588" cy="225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54423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altLang="zh-CN" dirty="0"/>
              <a:t>5.2</a:t>
            </a:r>
            <a:r>
              <a:rPr lang="zh-CN" altLang="en-US" dirty="0"/>
              <a:t>项目控制</a:t>
            </a:r>
            <a:r>
              <a:rPr lang="en-US" altLang="zh-CN" dirty="0"/>
              <a:t>-</a:t>
            </a:r>
            <a:r>
              <a:rPr lang="zh-CN" altLang="en-US" b="1" dirty="0" smtClean="0"/>
              <a:t>项目变更控制程序</a:t>
            </a:r>
            <a:r>
              <a:rPr lang="zh-CN" altLang="en-US" dirty="0" smtClean="0"/>
              <a:t> </a:t>
            </a:r>
          </a:p>
        </p:txBody>
      </p:sp>
      <p:sp>
        <p:nvSpPr>
          <p:cNvPr id="38915" name="Rectangle 3"/>
          <p:cNvSpPr>
            <a:spLocks noGrp="1" noChangeArrowheads="1"/>
          </p:cNvSpPr>
          <p:nvPr>
            <p:ph type="body" idx="1"/>
          </p:nvPr>
        </p:nvSpPr>
        <p:spPr>
          <a:xfrm>
            <a:off x="305594" y="1446212"/>
            <a:ext cx="8458994" cy="4991751"/>
          </a:xfrm>
        </p:spPr>
        <p:txBody>
          <a:bodyPr/>
          <a:lstStyle/>
          <a:p>
            <a:pPr marL="0" indent="0" eaLnBrk="1" hangingPunct="1">
              <a:lnSpc>
                <a:spcPct val="150000"/>
              </a:lnSpc>
              <a:spcBef>
                <a:spcPts val="0"/>
              </a:spcBef>
              <a:spcAft>
                <a:spcPts val="0"/>
              </a:spcAft>
              <a:buNone/>
            </a:pPr>
            <a:r>
              <a:rPr lang="en-US" altLang="zh-CN" sz="2400" dirty="0">
                <a:solidFill>
                  <a:schemeClr val="tx1"/>
                </a:solidFill>
                <a:latin typeface="楷体" panose="02010609060101010101" pitchFamily="49" charset="-122"/>
                <a:ea typeface="楷体" panose="02010609060101010101" pitchFamily="49" charset="-122"/>
              </a:rPr>
              <a:t>①</a:t>
            </a:r>
            <a:r>
              <a:rPr lang="zh-CN" altLang="en-US" sz="2400" dirty="0">
                <a:solidFill>
                  <a:schemeClr val="tx1"/>
                </a:solidFill>
                <a:latin typeface="楷体" panose="02010609060101010101" pitchFamily="49" charset="-122"/>
                <a:ea typeface="楷体" panose="02010609060101010101" pitchFamily="49" charset="-122"/>
              </a:rPr>
              <a:t>明确项目变更的目标；</a:t>
            </a:r>
          </a:p>
          <a:p>
            <a:pPr marL="0" indent="0" eaLnBrk="1" hangingPunct="1">
              <a:lnSpc>
                <a:spcPct val="150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②对所有提出的变更要求进行审查；</a:t>
            </a:r>
          </a:p>
          <a:p>
            <a:pPr marL="0" indent="0" eaLnBrk="1" hangingPunct="1">
              <a:lnSpc>
                <a:spcPct val="150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③分析项目变更对项目绩效所造成的影响；</a:t>
            </a:r>
          </a:p>
          <a:p>
            <a:pPr marL="0" indent="0" eaLnBrk="1" hangingPunct="1">
              <a:lnSpc>
                <a:spcPct val="150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④明确产出相同的各替代方案的变化；</a:t>
            </a:r>
          </a:p>
          <a:p>
            <a:pPr marL="0" indent="0" eaLnBrk="1" hangingPunct="1">
              <a:lnSpc>
                <a:spcPct val="150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⑤接受或否定变更要求；</a:t>
            </a:r>
          </a:p>
          <a:p>
            <a:pPr marL="0" indent="0" eaLnBrk="1" hangingPunct="1">
              <a:lnSpc>
                <a:spcPct val="150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⑥对项目变更的原因进行说明，对所选择的变更方案给与解释；</a:t>
            </a:r>
          </a:p>
          <a:p>
            <a:pPr marL="0" indent="0" eaLnBrk="1" hangingPunct="1">
              <a:lnSpc>
                <a:spcPct val="150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⑦与所有相关团体就变更进行交流；</a:t>
            </a:r>
          </a:p>
          <a:p>
            <a:pPr marL="0" indent="0" eaLnBrk="1" hangingPunct="1">
              <a:lnSpc>
                <a:spcPct val="150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⑧确保变更合理实施。</a:t>
            </a:r>
          </a:p>
        </p:txBody>
      </p:sp>
    </p:spTree>
    <p:extLst>
      <p:ext uri="{BB962C8B-B14F-4D97-AF65-F5344CB8AC3E}">
        <p14:creationId xmlns:p14="http://schemas.microsoft.com/office/powerpoint/2010/main" val="3452873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defRPr/>
            </a:pPr>
            <a:r>
              <a:rPr lang="en-US" altLang="zh-CN" dirty="0"/>
              <a:t>5.2</a:t>
            </a:r>
            <a:r>
              <a:rPr lang="zh-CN" altLang="en-US" dirty="0"/>
              <a:t>项目控制</a:t>
            </a:r>
            <a:r>
              <a:rPr lang="en-US" altLang="zh-CN" dirty="0"/>
              <a:t>-</a:t>
            </a:r>
            <a:r>
              <a:rPr lang="zh-CN" altLang="en-US" b="1" dirty="0" smtClean="0"/>
              <a:t>项目变更控制的原则</a:t>
            </a:r>
            <a:r>
              <a:rPr lang="zh-CN" altLang="en-US" dirty="0" smtClean="0"/>
              <a:t> </a:t>
            </a:r>
          </a:p>
        </p:txBody>
      </p:sp>
      <p:sp>
        <p:nvSpPr>
          <p:cNvPr id="39939" name="Rectangle 3"/>
          <p:cNvSpPr>
            <a:spLocks noGrp="1" noChangeArrowheads="1"/>
          </p:cNvSpPr>
          <p:nvPr>
            <p:ph type="body" idx="1"/>
          </p:nvPr>
        </p:nvSpPr>
        <p:spPr>
          <a:xfrm>
            <a:off x="305594" y="1141412"/>
            <a:ext cx="8763000" cy="5482142"/>
          </a:xfrm>
        </p:spPr>
        <p:txBody>
          <a:bodyPr/>
          <a:lstStyle/>
          <a:p>
            <a:pPr marL="0" indent="0" eaLnBrk="1" hangingPunct="1">
              <a:lnSpc>
                <a:spcPct val="105000"/>
              </a:lnSpc>
              <a:spcBef>
                <a:spcPts val="0"/>
              </a:spcBef>
              <a:spcAft>
                <a:spcPts val="0"/>
              </a:spcAft>
              <a:buNone/>
            </a:pPr>
            <a:r>
              <a:rPr lang="en-US" altLang="zh-CN" sz="2100" dirty="0" smtClean="0">
                <a:solidFill>
                  <a:schemeClr val="tx1"/>
                </a:solidFill>
                <a:latin typeface="楷体" panose="02010609060101010101" pitchFamily="49" charset="-122"/>
                <a:ea typeface="楷体" panose="02010609060101010101" pitchFamily="49" charset="-122"/>
              </a:rPr>
              <a:t>1.</a:t>
            </a:r>
            <a:r>
              <a:rPr lang="zh-CN" altLang="en-US" sz="2100" dirty="0" smtClean="0">
                <a:solidFill>
                  <a:schemeClr val="tx1"/>
                </a:solidFill>
                <a:latin typeface="楷体" panose="02010609060101010101" pitchFamily="49" charset="-122"/>
                <a:ea typeface="楷体" panose="02010609060101010101" pitchFamily="49" charset="-122"/>
              </a:rPr>
              <a:t>把</a:t>
            </a:r>
            <a:r>
              <a:rPr lang="zh-CN" altLang="en-US" sz="2100" dirty="0">
                <a:solidFill>
                  <a:schemeClr val="tx1"/>
                </a:solidFill>
                <a:latin typeface="楷体" panose="02010609060101010101" pitchFamily="49" charset="-122"/>
                <a:ea typeface="楷体" panose="02010609060101010101" pitchFamily="49" charset="-122"/>
              </a:rPr>
              <a:t>项目变更融入到项目的计划中去。项目计划是项目控制的基准，当项目发生变化时，将要对项目进行新的规划，只不过这一次的规划是以原来的计划为基础。通过对新、老计划进行比较就可以把握项目的变化对项目的影响，从而更有利于对项目做出正确的决策。特别是，当变更完成并得到批准之后，就必须对项目的计划做出修改，以反映项目的变更。</a:t>
            </a:r>
          </a:p>
          <a:p>
            <a:pPr marL="0" indent="0" eaLnBrk="1" hangingPunct="1">
              <a:lnSpc>
                <a:spcPct val="105000"/>
              </a:lnSpc>
              <a:spcBef>
                <a:spcPts val="0"/>
              </a:spcBef>
              <a:spcAft>
                <a:spcPts val="0"/>
              </a:spcAft>
              <a:buNone/>
            </a:pPr>
            <a:r>
              <a:rPr lang="en-US" altLang="zh-CN" sz="2100" dirty="0" smtClean="0">
                <a:solidFill>
                  <a:schemeClr val="tx1"/>
                </a:solidFill>
                <a:latin typeface="楷体" panose="02010609060101010101" pitchFamily="49" charset="-122"/>
                <a:ea typeface="楷体" panose="02010609060101010101" pitchFamily="49" charset="-122"/>
              </a:rPr>
              <a:t>2.</a:t>
            </a:r>
            <a:r>
              <a:rPr lang="zh-CN" altLang="en-US" sz="2100" dirty="0" smtClean="0">
                <a:solidFill>
                  <a:schemeClr val="tx1"/>
                </a:solidFill>
                <a:latin typeface="楷体" panose="02010609060101010101" pitchFamily="49" charset="-122"/>
                <a:ea typeface="楷体" panose="02010609060101010101" pitchFamily="49" charset="-122"/>
              </a:rPr>
              <a:t>选</a:t>
            </a:r>
            <a:r>
              <a:rPr lang="zh-CN" altLang="en-US" sz="2100" dirty="0">
                <a:solidFill>
                  <a:schemeClr val="tx1"/>
                </a:solidFill>
                <a:latin typeface="楷体" panose="02010609060101010101" pitchFamily="49" charset="-122"/>
                <a:ea typeface="楷体" panose="02010609060101010101" pitchFamily="49" charset="-122"/>
              </a:rPr>
              <a:t>择影响最小的方案。在做项目变更决策时，应该选择对项目的目标、预算、成本、质量和团队成员这些主要项目因素产生影响最小的变更方案。如果这些主要的因素发生了较大的变化，将有可能彻底地推翻项目已经完成的工作</a:t>
            </a:r>
            <a:r>
              <a:rPr lang="zh-CN" altLang="en-US" sz="2100" dirty="0" smtClean="0">
                <a:solidFill>
                  <a:schemeClr val="tx1"/>
                </a:solidFill>
                <a:latin typeface="楷体" panose="02010609060101010101" pitchFamily="49" charset="-122"/>
                <a:ea typeface="楷体" panose="02010609060101010101" pitchFamily="49" charset="-122"/>
              </a:rPr>
              <a:t>。</a:t>
            </a:r>
            <a:endParaRPr lang="en-US" altLang="zh-CN" sz="2100" dirty="0" smtClean="0">
              <a:solidFill>
                <a:schemeClr val="tx1"/>
              </a:solidFill>
              <a:latin typeface="楷体" panose="02010609060101010101" pitchFamily="49" charset="-122"/>
              <a:ea typeface="楷体" panose="02010609060101010101" pitchFamily="49" charset="-122"/>
            </a:endParaRPr>
          </a:p>
          <a:p>
            <a:pPr marL="0" indent="0" eaLnBrk="1" hangingPunct="1">
              <a:lnSpc>
                <a:spcPct val="105000"/>
              </a:lnSpc>
              <a:spcBef>
                <a:spcPts val="0"/>
              </a:spcBef>
              <a:spcAft>
                <a:spcPts val="0"/>
              </a:spcAft>
              <a:buNone/>
            </a:pPr>
            <a:r>
              <a:rPr lang="en-US" altLang="zh-CN" sz="2100" dirty="0" smtClean="0">
                <a:solidFill>
                  <a:schemeClr val="tx1"/>
                </a:solidFill>
                <a:latin typeface="楷体" panose="02010609060101010101" pitchFamily="49" charset="-122"/>
                <a:ea typeface="楷体" panose="02010609060101010101" pitchFamily="49" charset="-122"/>
              </a:rPr>
              <a:t>3.</a:t>
            </a:r>
            <a:r>
              <a:rPr lang="zh-CN" altLang="en-US" sz="2100" dirty="0" smtClean="0">
                <a:solidFill>
                  <a:schemeClr val="tx1"/>
                </a:solidFill>
                <a:latin typeface="楷体" panose="02010609060101010101" pitchFamily="49" charset="-122"/>
                <a:ea typeface="楷体" panose="02010609060101010101" pitchFamily="49" charset="-122"/>
              </a:rPr>
              <a:t>所</a:t>
            </a:r>
            <a:r>
              <a:rPr lang="zh-CN" altLang="en-US" sz="2100" dirty="0">
                <a:solidFill>
                  <a:schemeClr val="tx1"/>
                </a:solidFill>
                <a:latin typeface="楷体" panose="02010609060101010101" pitchFamily="49" charset="-122"/>
                <a:ea typeface="楷体" panose="02010609060101010101" pitchFamily="49" charset="-122"/>
              </a:rPr>
              <a:t>有的变更在准备变更申请和评估之前，必须与项目经理进行商讨。项目经理是项目实施的具体负责人，他们对项目最了解，他们的观点和看法最具有说服力。</a:t>
            </a:r>
          </a:p>
          <a:p>
            <a:pPr marL="0" indent="0" eaLnBrk="1" hangingPunct="1">
              <a:lnSpc>
                <a:spcPct val="105000"/>
              </a:lnSpc>
              <a:spcBef>
                <a:spcPts val="0"/>
              </a:spcBef>
              <a:spcAft>
                <a:spcPts val="0"/>
              </a:spcAft>
              <a:buNone/>
            </a:pPr>
            <a:r>
              <a:rPr lang="en-US" altLang="zh-CN" sz="2100" dirty="0" smtClean="0">
                <a:solidFill>
                  <a:schemeClr val="tx1"/>
                </a:solidFill>
                <a:latin typeface="楷体" panose="02010609060101010101" pitchFamily="49" charset="-122"/>
                <a:ea typeface="楷体" panose="02010609060101010101" pitchFamily="49" charset="-122"/>
              </a:rPr>
              <a:t>4.</a:t>
            </a:r>
            <a:r>
              <a:rPr lang="zh-CN" altLang="en-US" sz="2100" dirty="0" smtClean="0">
                <a:solidFill>
                  <a:schemeClr val="tx1"/>
                </a:solidFill>
                <a:latin typeface="楷体" panose="02010609060101010101" pitchFamily="49" charset="-122"/>
                <a:ea typeface="楷体" panose="02010609060101010101" pitchFamily="49" charset="-122"/>
              </a:rPr>
              <a:t>及</a:t>
            </a:r>
            <a:r>
              <a:rPr lang="zh-CN" altLang="en-US" sz="2100" dirty="0">
                <a:solidFill>
                  <a:schemeClr val="tx1"/>
                </a:solidFill>
                <a:latin typeface="楷体" panose="02010609060101010101" pitchFamily="49" charset="-122"/>
                <a:ea typeface="楷体" panose="02010609060101010101" pitchFamily="49" charset="-122"/>
              </a:rPr>
              <a:t>时地发布项目的变更信息。当项目做出变更以后，应该及时地将变更的信息通知项目团队，使他们了解项目变更的内容，才能按照项目的变更要求调整自己的工作方案</a:t>
            </a:r>
            <a:r>
              <a:rPr lang="zh-CN" altLang="en-US" sz="2100" dirty="0" smtClean="0">
                <a:solidFill>
                  <a:schemeClr val="tx1"/>
                </a:solidFill>
                <a:latin typeface="楷体" panose="02010609060101010101" pitchFamily="49" charset="-122"/>
                <a:ea typeface="楷体" panose="02010609060101010101" pitchFamily="49" charset="-122"/>
              </a:rPr>
              <a:t>。</a:t>
            </a:r>
            <a:endParaRPr lang="en-US" altLang="zh-CN" sz="2100" dirty="0" smtClean="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35019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en-US" altLang="zh-CN" dirty="0" smtClean="0"/>
              <a:t>5.3 </a:t>
            </a:r>
            <a:r>
              <a:rPr lang="zh-CN" altLang="en-US" dirty="0" smtClean="0"/>
              <a:t>项目执行与控制的工具和方法 </a:t>
            </a:r>
          </a:p>
        </p:txBody>
      </p:sp>
      <p:sp>
        <p:nvSpPr>
          <p:cNvPr id="41987" name="Rectangle 3"/>
          <p:cNvSpPr>
            <a:spLocks noGrp="1" noChangeArrowheads="1"/>
          </p:cNvSpPr>
          <p:nvPr>
            <p:ph type="body" idx="1"/>
          </p:nvPr>
        </p:nvSpPr>
        <p:spPr>
          <a:xfrm>
            <a:off x="686594" y="1704186"/>
            <a:ext cx="8229599" cy="4822859"/>
          </a:xfrm>
        </p:spPr>
        <p:txBody>
          <a:bodyPr/>
          <a:lstStyle/>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400" dirty="0" smtClean="0">
                <a:solidFill>
                  <a:schemeClr val="tx1"/>
                </a:solidFill>
                <a:latin typeface="楷体" panose="02010609060101010101" pitchFamily="49" charset="-122"/>
                <a:ea typeface="楷体" panose="02010609060101010101" pitchFamily="49" charset="-122"/>
              </a:rPr>
              <a:t>工</a:t>
            </a:r>
            <a:r>
              <a:rPr lang="zh-CN" altLang="en-US" sz="2400" dirty="0">
                <a:solidFill>
                  <a:schemeClr val="tx1"/>
                </a:solidFill>
                <a:latin typeface="楷体" panose="02010609060101010101" pitchFamily="49" charset="-122"/>
                <a:ea typeface="楷体" panose="02010609060101010101" pitchFamily="49" charset="-122"/>
              </a:rPr>
              <a:t>作授权系统 </a:t>
            </a:r>
          </a:p>
          <a:p>
            <a:pPr marL="400050" lvl="1" indent="0" eaLnBrk="1" hangingPunct="1">
              <a:lnSpc>
                <a:spcPct val="105000"/>
              </a:lnSpc>
              <a:spcBef>
                <a:spcPts val="0"/>
              </a:spcBef>
              <a:spcAft>
                <a:spcPts val="600"/>
              </a:spcAft>
              <a:buNone/>
            </a:pPr>
            <a:r>
              <a:rPr lang="zh-CN" altLang="en-US" sz="2400" dirty="0">
                <a:solidFill>
                  <a:schemeClr val="tx1"/>
                </a:solidFill>
                <a:latin typeface="楷体" panose="02010609060101010101" pitchFamily="49" charset="-122"/>
                <a:ea typeface="楷体" panose="02010609060101010101" pitchFamily="49" charset="-122"/>
              </a:rPr>
              <a:t>权力是项目管理过程的一个关键，项目权力有两种类型。</a:t>
            </a:r>
          </a:p>
          <a:p>
            <a:pPr lvl="1" eaLnBrk="1" hangingPunct="1">
              <a:lnSpc>
                <a:spcPct val="105000"/>
              </a:lnSpc>
              <a:spcBef>
                <a:spcPts val="0"/>
              </a:spcBef>
              <a:spcAft>
                <a:spcPts val="0"/>
              </a:spcAft>
              <a:buClr>
                <a:schemeClr val="tx1"/>
              </a:buClr>
              <a:buFont typeface="Wingdings" panose="05000000000000000000" pitchFamily="2" charset="2"/>
              <a:buChar char="ü"/>
            </a:pPr>
            <a:r>
              <a:rPr lang="zh-CN" altLang="en-US" sz="2400" dirty="0">
                <a:solidFill>
                  <a:schemeClr val="tx1"/>
                </a:solidFill>
                <a:latin typeface="楷体" panose="02010609060101010101" pitchFamily="49" charset="-122"/>
                <a:ea typeface="楷体" panose="02010609060101010101" pitchFamily="49" charset="-122"/>
              </a:rPr>
              <a:t>第一种类型属于理论上的项目权力，这种权力的本质是一种合法地给予或收回支持项目资源的权力。当此种权力用于项目经理时，是命令其他人行动或不行动的力量，项目经理的权力为项目团队提供了凝聚力</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lvl="1" eaLnBrk="1" hangingPunct="1">
              <a:lnSpc>
                <a:spcPct val="105000"/>
              </a:lnSpc>
              <a:spcBef>
                <a:spcPts val="0"/>
              </a:spcBef>
              <a:spcAft>
                <a:spcPts val="0"/>
              </a:spcAft>
              <a:buClr>
                <a:schemeClr val="tx1"/>
              </a:buClr>
              <a:buFont typeface="Wingdings" panose="05000000000000000000" pitchFamily="2" charset="2"/>
              <a:buChar char="ü"/>
            </a:pPr>
            <a:r>
              <a:rPr lang="zh-CN" altLang="en-US" sz="2400" dirty="0" smtClean="0">
                <a:solidFill>
                  <a:schemeClr val="tx1"/>
                </a:solidFill>
                <a:latin typeface="楷体" panose="02010609060101010101" pitchFamily="49" charset="-122"/>
                <a:ea typeface="楷体" panose="02010609060101010101" pitchFamily="49" charset="-122"/>
              </a:rPr>
              <a:t>第</a:t>
            </a:r>
            <a:r>
              <a:rPr lang="zh-CN" altLang="en-US" sz="2400" dirty="0">
                <a:solidFill>
                  <a:schemeClr val="tx1"/>
                </a:solidFill>
                <a:latin typeface="楷体" panose="02010609060101010101" pitchFamily="49" charset="-122"/>
                <a:ea typeface="楷体" panose="02010609060101010101" pitchFamily="49" charset="-122"/>
              </a:rPr>
              <a:t>二种类型是实际上的项目权力，即在项目管理中具体的个人知识、专业技术、人际关系技能或人际魅力的影响力。实际上的项目权力可以被项目客户、项目经理或项目团队成员运用。</a:t>
            </a:r>
          </a:p>
        </p:txBody>
      </p:sp>
    </p:spTree>
    <p:extLst>
      <p:ext uri="{BB962C8B-B14F-4D97-AF65-F5344CB8AC3E}">
        <p14:creationId xmlns:p14="http://schemas.microsoft.com/office/powerpoint/2010/main" val="1867138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994" y="1674812"/>
            <a:ext cx="8382000" cy="3268587"/>
          </a:xfrm>
        </p:spPr>
        <p:txBody>
          <a:bodyPr/>
          <a:lstStyle/>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授权过程实际上导致了授权人权力的增长。授权具有两面性。一方面官方的权力或合法权力给予了个人，他们占据了项目中一定的组织职位</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smtClean="0">
                <a:solidFill>
                  <a:schemeClr val="tx1"/>
                </a:solidFill>
                <a:latin typeface="楷体" panose="02010609060101010101" pitchFamily="49" charset="-122"/>
                <a:ea typeface="楷体" panose="02010609060101010101" pitchFamily="49" charset="-122"/>
              </a:rPr>
              <a:t>另</a:t>
            </a:r>
            <a:r>
              <a:rPr lang="zh-CN" altLang="en-US" sz="2400" dirty="0">
                <a:solidFill>
                  <a:schemeClr val="tx1"/>
                </a:solidFill>
                <a:latin typeface="楷体" panose="02010609060101010101" pitchFamily="49" charset="-122"/>
                <a:ea typeface="楷体" panose="02010609060101010101" pitchFamily="49" charset="-122"/>
              </a:rPr>
              <a:t>一方面是个人对项目干系人所具有的影响。授权的第一个方面是通过文件如职位描述、任命信函、项目宪章、政策和程序文件确认的；第二个方面不能授权，它依赖于个人的知识、技能和态度，依赖于他们在项目管理中、与项目干系人的关系中发展和维持的能力。</a:t>
            </a:r>
          </a:p>
        </p:txBody>
      </p:sp>
      <p:sp>
        <p:nvSpPr>
          <p:cNvPr id="4" name="Rectangle 2"/>
          <p:cNvSpPr>
            <a:spLocks noGrp="1" noChangeArrowheads="1"/>
          </p:cNvSpPr>
          <p:nvPr>
            <p:ph type="title"/>
          </p:nvPr>
        </p:nvSpPr>
        <p:spPr/>
        <p:txBody>
          <a:bodyPr/>
          <a:lstStyle/>
          <a:p>
            <a:pPr eaLnBrk="1" hangingPunct="1">
              <a:defRPr/>
            </a:pPr>
            <a:r>
              <a:rPr lang="en-US" altLang="zh-CN" sz="2400" dirty="0" smtClean="0">
                <a:latin typeface="+mj-ea"/>
              </a:rPr>
              <a:t>5.3 </a:t>
            </a:r>
            <a:r>
              <a:rPr lang="zh-CN" altLang="en-US" sz="2400" dirty="0" smtClean="0">
                <a:latin typeface="+mj-ea"/>
              </a:rPr>
              <a:t>项目执行与控制的工具和方法</a:t>
            </a:r>
            <a:r>
              <a:rPr lang="en-US" altLang="zh-CN" sz="2400" dirty="0" smtClean="0">
                <a:latin typeface="+mj-ea"/>
              </a:rPr>
              <a:t>-</a:t>
            </a:r>
            <a:r>
              <a:rPr lang="zh-CN" altLang="en-US" sz="2400" dirty="0">
                <a:latin typeface="+mj-ea"/>
              </a:rPr>
              <a:t>工作授权系统</a:t>
            </a:r>
          </a:p>
        </p:txBody>
      </p:sp>
    </p:spTree>
    <p:extLst>
      <p:ext uri="{BB962C8B-B14F-4D97-AF65-F5344CB8AC3E}">
        <p14:creationId xmlns:p14="http://schemas.microsoft.com/office/powerpoint/2010/main" val="1367164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686594" y="1674812"/>
            <a:ext cx="8077200" cy="2374111"/>
          </a:xfrm>
        </p:spPr>
        <p:txBody>
          <a:bodyPr/>
          <a:lstStyle/>
          <a:p>
            <a:pPr eaLnBrk="1" hangingPunct="1">
              <a:lnSpc>
                <a:spcPct val="105000"/>
              </a:lnSpc>
              <a:spcBef>
                <a:spcPts val="0"/>
              </a:spcBef>
              <a:spcAft>
                <a:spcPts val="0"/>
              </a:spcAft>
              <a:buClrTx/>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工作授权系统不仅包括分配项目团队人员具体的活动，还包括给予他们完成活动的责任、实施具体活动的决策权以及对他们取得预定目标的信任</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Tx/>
              <a:buFont typeface="Wingdings" panose="05000000000000000000" pitchFamily="2" charset="2"/>
              <a:buChar char="u"/>
            </a:pPr>
            <a:r>
              <a:rPr lang="zh-CN" altLang="en-US" sz="2400" dirty="0" smtClean="0">
                <a:solidFill>
                  <a:schemeClr val="tx1"/>
                </a:solidFill>
                <a:latin typeface="楷体" panose="02010609060101010101" pitchFamily="49" charset="-122"/>
                <a:ea typeface="楷体" panose="02010609060101010101" pitchFamily="49" charset="-122"/>
              </a:rPr>
              <a:t>项</a:t>
            </a:r>
            <a:r>
              <a:rPr lang="zh-CN" altLang="en-US" sz="2400" dirty="0">
                <a:solidFill>
                  <a:schemeClr val="tx1"/>
                </a:solidFill>
                <a:latin typeface="楷体" panose="02010609060101010101" pitchFamily="49" charset="-122"/>
                <a:ea typeface="楷体" panose="02010609060101010101" pitchFamily="49" charset="-122"/>
              </a:rPr>
              <a:t>目经理赋予项目团队人员权力后，要保证他们完成其负责活动的自由，不能教导他们如何完成所分配的活动，应该把活动留给他们，使他们更有创造性地工作。 </a:t>
            </a:r>
          </a:p>
        </p:txBody>
      </p:sp>
      <p:sp>
        <p:nvSpPr>
          <p:cNvPr id="4" name="Rectangle 2"/>
          <p:cNvSpPr>
            <a:spLocks noGrp="1" noChangeArrowheads="1"/>
          </p:cNvSpPr>
          <p:nvPr>
            <p:ph type="title"/>
          </p:nvPr>
        </p:nvSpPr>
        <p:spPr/>
        <p:txBody>
          <a:bodyPr/>
          <a:lstStyle/>
          <a:p>
            <a:pPr eaLnBrk="1" hangingPunct="1">
              <a:defRPr/>
            </a:pPr>
            <a:r>
              <a:rPr lang="en-US" altLang="zh-CN" sz="2400" dirty="0" smtClean="0">
                <a:latin typeface="+mj-ea"/>
              </a:rPr>
              <a:t>5.3 </a:t>
            </a:r>
            <a:r>
              <a:rPr lang="zh-CN" altLang="en-US" sz="2400" dirty="0" smtClean="0">
                <a:latin typeface="+mj-ea"/>
              </a:rPr>
              <a:t>项目执行与控制的工具和方法</a:t>
            </a:r>
            <a:r>
              <a:rPr lang="en-US" altLang="zh-CN" sz="2400" dirty="0" smtClean="0">
                <a:latin typeface="+mj-ea"/>
              </a:rPr>
              <a:t>-</a:t>
            </a:r>
            <a:r>
              <a:rPr lang="zh-CN" altLang="en-US" sz="2400" dirty="0">
                <a:latin typeface="+mj-ea"/>
              </a:rPr>
              <a:t>工作授权系统</a:t>
            </a:r>
          </a:p>
        </p:txBody>
      </p:sp>
    </p:spTree>
    <p:extLst>
      <p:ext uri="{BB962C8B-B14F-4D97-AF65-F5344CB8AC3E}">
        <p14:creationId xmlns:p14="http://schemas.microsoft.com/office/powerpoint/2010/main" val="1923424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610395" y="1704186"/>
            <a:ext cx="8009642" cy="3537507"/>
          </a:xfrm>
        </p:spPr>
        <p:txBody>
          <a:bodyPr/>
          <a:lstStyle/>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具体来说，项目团队成员被赋予权力和责任的条件包括：</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rPr>
              <a:t>项目团队成员首先必须明确其负责活动的目标，并说明理由；</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rPr>
              <a:t>项目团队成员必须对其负责的活动要有可行的计划；</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rPr>
              <a:t>项目团队成员必须拥有对其负责的活动相关的技术和资源；</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rPr>
              <a:t>项目团队成员要有衡量其负责的活动成果的方法；</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rPr>
              <a:t>项目团队成员要明确其被赋予的权力，以便在工作出现偏差时及时采取措施。</a:t>
            </a:r>
          </a:p>
        </p:txBody>
      </p:sp>
      <p:sp>
        <p:nvSpPr>
          <p:cNvPr id="4" name="Rectangle 2"/>
          <p:cNvSpPr>
            <a:spLocks noGrp="1" noChangeArrowheads="1"/>
          </p:cNvSpPr>
          <p:nvPr>
            <p:ph type="title"/>
          </p:nvPr>
        </p:nvSpPr>
        <p:spPr/>
        <p:txBody>
          <a:bodyPr/>
          <a:lstStyle/>
          <a:p>
            <a:pPr eaLnBrk="1" hangingPunct="1">
              <a:defRPr/>
            </a:pPr>
            <a:r>
              <a:rPr lang="en-US" altLang="zh-CN" sz="2400" dirty="0" smtClean="0">
                <a:latin typeface="+mj-ea"/>
              </a:rPr>
              <a:t>5.3 </a:t>
            </a:r>
            <a:r>
              <a:rPr lang="zh-CN" altLang="en-US" sz="2400" dirty="0" smtClean="0">
                <a:latin typeface="+mj-ea"/>
              </a:rPr>
              <a:t>项目执行与控制的工具和方法</a:t>
            </a:r>
            <a:r>
              <a:rPr lang="en-US" altLang="zh-CN" sz="2400" dirty="0" smtClean="0">
                <a:latin typeface="+mj-ea"/>
              </a:rPr>
              <a:t>-</a:t>
            </a:r>
            <a:r>
              <a:rPr lang="zh-CN" altLang="en-US" sz="2400" dirty="0">
                <a:latin typeface="+mj-ea"/>
              </a:rPr>
              <a:t>工作授权系统</a:t>
            </a:r>
          </a:p>
        </p:txBody>
      </p:sp>
    </p:spTree>
    <p:extLst>
      <p:ext uri="{BB962C8B-B14F-4D97-AF65-F5344CB8AC3E}">
        <p14:creationId xmlns:p14="http://schemas.microsoft.com/office/powerpoint/2010/main" val="246294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n-US" altLang="zh-CN" sz="2400" dirty="0">
                <a:latin typeface="+mj-ea"/>
              </a:rPr>
              <a:t>5.3 </a:t>
            </a:r>
            <a:r>
              <a:rPr lang="zh-CN" altLang="en-US" sz="2400" dirty="0">
                <a:latin typeface="+mj-ea"/>
              </a:rPr>
              <a:t>项目执行与控制的工具和方法</a:t>
            </a:r>
            <a:r>
              <a:rPr lang="en-US" altLang="zh-CN" sz="2400" dirty="0">
                <a:latin typeface="+mj-ea"/>
              </a:rPr>
              <a:t>-</a:t>
            </a:r>
            <a:r>
              <a:rPr lang="zh-CN" altLang="en-US" sz="2400" b="1" dirty="0" smtClean="0"/>
              <a:t>偏差分析技术</a:t>
            </a:r>
            <a:r>
              <a:rPr lang="zh-CN" altLang="en-US" sz="2400" dirty="0" smtClean="0"/>
              <a:t> </a:t>
            </a:r>
          </a:p>
        </p:txBody>
      </p:sp>
      <p:sp>
        <p:nvSpPr>
          <p:cNvPr id="46083" name="Rectangle 3"/>
          <p:cNvSpPr>
            <a:spLocks noGrp="1" noChangeArrowheads="1"/>
          </p:cNvSpPr>
          <p:nvPr>
            <p:ph type="body" idx="1"/>
          </p:nvPr>
        </p:nvSpPr>
        <p:spPr>
          <a:xfrm>
            <a:off x="534195" y="1704186"/>
            <a:ext cx="8085842" cy="4708981"/>
          </a:xfrm>
        </p:spPr>
        <p:txBody>
          <a:bodyPr/>
          <a:lstStyle/>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美国国防部于</a:t>
            </a:r>
            <a:r>
              <a:rPr lang="en-US" altLang="zh-CN" sz="2400" dirty="0">
                <a:solidFill>
                  <a:schemeClr val="tx1"/>
                </a:solidFill>
                <a:latin typeface="楷体" panose="02010609060101010101" pitchFamily="49" charset="-122"/>
                <a:ea typeface="楷体" panose="02010609060101010101" pitchFamily="49" charset="-122"/>
              </a:rPr>
              <a:t>1967</a:t>
            </a:r>
            <a:r>
              <a:rPr lang="zh-CN" altLang="en-US" sz="2400" dirty="0">
                <a:solidFill>
                  <a:schemeClr val="tx1"/>
                </a:solidFill>
                <a:latin typeface="楷体" panose="02010609060101010101" pitchFamily="49" charset="-122"/>
                <a:ea typeface="楷体" panose="02010609060101010101" pitchFamily="49" charset="-122"/>
              </a:rPr>
              <a:t>年首次确立“赢得值”原理，作为一项有效的项目管理技术，也就是偏差分析技术。偏差分析技术也叫</a:t>
            </a:r>
            <a:r>
              <a:rPr lang="zh-CN" altLang="en-US" sz="2400" dirty="0">
                <a:solidFill>
                  <a:srgbClr val="FF0000"/>
                </a:solidFill>
                <a:latin typeface="楷体" panose="02010609060101010101" pitchFamily="49" charset="-122"/>
                <a:ea typeface="楷体" panose="02010609060101010101" pitchFamily="49" charset="-122"/>
              </a:rPr>
              <a:t>挣值法（</a:t>
            </a:r>
            <a:r>
              <a:rPr lang="en-US" altLang="zh-CN" sz="2400" dirty="0">
                <a:solidFill>
                  <a:srgbClr val="FF0000"/>
                </a:solidFill>
                <a:latin typeface="楷体" panose="02010609060101010101" pitchFamily="49" charset="-122"/>
                <a:ea typeface="楷体" panose="02010609060101010101" pitchFamily="49" charset="-122"/>
              </a:rPr>
              <a:t>EVA</a:t>
            </a:r>
            <a:r>
              <a:rPr lang="zh-CN" altLang="en-US" sz="2400" dirty="0">
                <a:solidFill>
                  <a:srgbClr val="FF0000"/>
                </a:solidFill>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Earned Value Analysis</a:t>
            </a:r>
            <a:r>
              <a:rPr lang="zh-CN" altLang="en-US" sz="2400" dirty="0">
                <a:solidFill>
                  <a:srgbClr val="FF0000"/>
                </a:solidFill>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是评价项目成本实际开销和预算进度情况的一种方法，通过测量和计算计划工作预算成本、已完成工作的实际成本和已完成工作的预算成本，得到有关计划实施的进度和费用偏差，从而达到衡量项目成本执行情况的目的</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偏差分析技术的核心思想是</a:t>
            </a:r>
            <a:r>
              <a:rPr lang="zh-CN" altLang="en-US" sz="2400" dirty="0">
                <a:solidFill>
                  <a:srgbClr val="FF0000"/>
                </a:solidFill>
                <a:latin typeface="楷体" panose="02010609060101010101" pitchFamily="49" charset="-122"/>
                <a:ea typeface="楷体" panose="02010609060101010101" pitchFamily="49" charset="-122"/>
              </a:rPr>
              <a:t>通过引入一个关键性的中间变量</a:t>
            </a:r>
            <a:r>
              <a:rPr lang="en-US" altLang="zh-CN" sz="2400" dirty="0">
                <a:solidFill>
                  <a:srgbClr val="FF0000"/>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挣值（已完成工作的预算成本），来帮助项目管理者分析项目成本的进度的实际执行情况同计划的偏差程度。运用偏差分析技术要求计算每个活动的关键值</a:t>
            </a:r>
            <a:r>
              <a:rPr lang="zh-CN" altLang="en-US" sz="2400" dirty="0">
                <a:solidFill>
                  <a:schemeClr val="tx1"/>
                </a:solidFill>
                <a:latin typeface="楷体" panose="02010609060101010101" pitchFamily="49" charset="-122"/>
                <a:ea typeface="楷体" panose="02010609060101010101" pitchFamily="49" charset="-122"/>
              </a:rPr>
              <a:t>。 </a:t>
            </a:r>
          </a:p>
          <a:p>
            <a:pPr marL="0" indent="0" eaLnBrk="1" hangingPunct="1">
              <a:lnSpc>
                <a:spcPct val="105000"/>
              </a:lnSpc>
              <a:spcBef>
                <a:spcPts val="0"/>
              </a:spcBef>
              <a:spcAft>
                <a:spcPts val="0"/>
              </a:spcAft>
              <a:buClr>
                <a:schemeClr val="tx1"/>
              </a:buClr>
              <a:buNone/>
            </a:pPr>
            <a:endParaRPr lang="zh-CN" altLang="en-US"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01547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05594" y="1293812"/>
            <a:ext cx="8687594" cy="5088701"/>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首先，要确定偏差分析的三个基本参数。</a:t>
            </a:r>
          </a:p>
          <a:p>
            <a:pPr marL="0" indent="0" eaLnBrk="1" hangingPunct="1">
              <a:lnSpc>
                <a:spcPct val="105000"/>
              </a:lnSpc>
              <a:spcBef>
                <a:spcPts val="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1.</a:t>
            </a:r>
            <a:r>
              <a:rPr lang="zh-CN" altLang="en-US" sz="2400" dirty="0" smtClean="0">
                <a:solidFill>
                  <a:srgbClr val="FF0000"/>
                </a:solidFill>
                <a:latin typeface="楷体" panose="02010609060101010101" pitchFamily="49" charset="-122"/>
                <a:ea typeface="楷体" panose="02010609060101010101" pitchFamily="49" charset="-122"/>
              </a:rPr>
              <a:t>计</a:t>
            </a:r>
            <a:r>
              <a:rPr lang="zh-CN" altLang="en-US" sz="2400" dirty="0">
                <a:solidFill>
                  <a:srgbClr val="FF0000"/>
                </a:solidFill>
                <a:latin typeface="楷体" panose="02010609060101010101" pitchFamily="49" charset="-122"/>
                <a:ea typeface="楷体" panose="02010609060101010101" pitchFamily="49" charset="-122"/>
              </a:rPr>
              <a:t>划工作量的预算费用</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BCWS</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Budgeted Cost for Work Scheduled</a:t>
            </a:r>
            <a:r>
              <a:rPr lang="zh-CN" altLang="en-US" sz="2400" dirty="0">
                <a:solidFill>
                  <a:schemeClr val="tx1"/>
                </a:solidFill>
                <a:latin typeface="楷体" panose="02010609060101010101" pitchFamily="49" charset="-122"/>
                <a:ea typeface="楷体" panose="02010609060101010101" pitchFamily="49" charset="-122"/>
              </a:rPr>
              <a:t>，即根据批准认可的进度计划和预算，到某一时点应当完成的工作所需投入资金的累积值。按我国的习惯可以把它称作“计划投资额</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marL="0" indent="0" eaLnBrk="1" hangingPunct="1">
              <a:lnSpc>
                <a:spcPct val="105000"/>
              </a:lnSpc>
              <a:spcBef>
                <a:spcPts val="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2.</a:t>
            </a:r>
            <a:r>
              <a:rPr lang="zh-CN" altLang="en-US" sz="2400" dirty="0" smtClean="0">
                <a:solidFill>
                  <a:schemeClr val="tx1"/>
                </a:solidFill>
                <a:latin typeface="楷体" panose="02010609060101010101" pitchFamily="49" charset="-122"/>
                <a:ea typeface="楷体" panose="02010609060101010101" pitchFamily="49" charset="-122"/>
              </a:rPr>
              <a:t>已完成工作量的实际费用（</a:t>
            </a:r>
            <a:r>
              <a:rPr lang="en-US" altLang="zh-CN" sz="2400" dirty="0" smtClean="0">
                <a:solidFill>
                  <a:schemeClr val="tx1"/>
                </a:solidFill>
                <a:latin typeface="楷体" panose="02010609060101010101" pitchFamily="49" charset="-122"/>
                <a:ea typeface="楷体" panose="02010609060101010101" pitchFamily="49" charset="-122"/>
              </a:rPr>
              <a:t>ACWP</a:t>
            </a:r>
            <a:r>
              <a:rPr lang="zh-CN" altLang="en-US" sz="2400" dirty="0" smtClean="0">
                <a:solidFill>
                  <a:schemeClr val="tx1"/>
                </a:solidFill>
                <a:latin typeface="楷体" panose="02010609060101010101" pitchFamily="49" charset="-122"/>
                <a:ea typeface="楷体" panose="02010609060101010101" pitchFamily="49" charset="-122"/>
              </a:rPr>
              <a:t>，</a:t>
            </a:r>
            <a:r>
              <a:rPr lang="en-US" altLang="zh-CN" sz="2400" dirty="0" smtClean="0">
                <a:solidFill>
                  <a:schemeClr val="tx1"/>
                </a:solidFill>
                <a:latin typeface="楷体" panose="02010609060101010101" pitchFamily="49" charset="-122"/>
                <a:ea typeface="楷体" panose="02010609060101010101" pitchFamily="49" charset="-122"/>
              </a:rPr>
              <a:t>Actual Cost for Work Performed</a:t>
            </a:r>
            <a:r>
              <a:rPr lang="zh-CN" altLang="en-US" sz="2400" dirty="0" smtClean="0">
                <a:solidFill>
                  <a:schemeClr val="tx1"/>
                </a:solidFill>
                <a:latin typeface="楷体" panose="02010609060101010101" pitchFamily="49" charset="-122"/>
                <a:ea typeface="楷体" panose="02010609060101010101" pitchFamily="49" charset="-122"/>
              </a:rPr>
              <a:t>），即到某一时点已完成的工作所实际花费的总金额。按我国的习惯可以把它称作“消耗投资额”。</a:t>
            </a:r>
            <a:endParaRPr lang="en-US" altLang="zh-CN" sz="2400" dirty="0">
              <a:solidFill>
                <a:schemeClr val="tx1"/>
              </a:solidFill>
              <a:latin typeface="楷体" panose="02010609060101010101" pitchFamily="49" charset="-122"/>
              <a:ea typeface="楷体" panose="02010609060101010101" pitchFamily="49" charset="-122"/>
            </a:endParaRPr>
          </a:p>
          <a:p>
            <a:pPr marL="0" indent="0" eaLnBrk="1" hangingPunct="1">
              <a:lnSpc>
                <a:spcPct val="105000"/>
              </a:lnSpc>
              <a:spcBef>
                <a:spcPts val="0"/>
              </a:spcBef>
              <a:spcAft>
                <a:spcPts val="0"/>
              </a:spcAft>
              <a:buNone/>
            </a:pPr>
            <a:r>
              <a:rPr lang="en-US" altLang="zh-CN" sz="2400" dirty="0" smtClean="0">
                <a:solidFill>
                  <a:schemeClr val="tx1"/>
                </a:solidFill>
                <a:latin typeface="楷体" panose="02010609060101010101" pitchFamily="49" charset="-122"/>
                <a:ea typeface="楷体" panose="02010609060101010101" pitchFamily="49" charset="-122"/>
              </a:rPr>
              <a:t>3.</a:t>
            </a:r>
            <a:r>
              <a:rPr lang="zh-CN" altLang="en-US" sz="2400" dirty="0" smtClean="0">
                <a:solidFill>
                  <a:schemeClr val="tx1"/>
                </a:solidFill>
                <a:latin typeface="楷体" panose="02010609060101010101" pitchFamily="49" charset="-122"/>
                <a:ea typeface="楷体" panose="02010609060101010101" pitchFamily="49" charset="-122"/>
              </a:rPr>
              <a:t>已</a:t>
            </a:r>
            <a:r>
              <a:rPr lang="zh-CN" altLang="en-US" sz="2400" dirty="0">
                <a:solidFill>
                  <a:schemeClr val="tx1"/>
                </a:solidFill>
                <a:latin typeface="楷体" panose="02010609060101010101" pitchFamily="49" charset="-122"/>
                <a:ea typeface="楷体" panose="02010609060101010101" pitchFamily="49" charset="-122"/>
              </a:rPr>
              <a:t>完成工作量的预算成本（</a:t>
            </a:r>
            <a:r>
              <a:rPr lang="en-US" altLang="zh-CN" sz="2400" dirty="0">
                <a:solidFill>
                  <a:schemeClr val="tx1"/>
                </a:solidFill>
                <a:latin typeface="楷体" panose="02010609060101010101" pitchFamily="49" charset="-122"/>
                <a:ea typeface="楷体" panose="02010609060101010101" pitchFamily="49" charset="-122"/>
              </a:rPr>
              <a:t>BCWP</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Budgeted Cost for Work Performed</a:t>
            </a:r>
            <a:r>
              <a:rPr lang="zh-CN" altLang="en-US" sz="2400" dirty="0">
                <a:solidFill>
                  <a:schemeClr val="tx1"/>
                </a:solidFill>
                <a:latin typeface="楷体" panose="02010609060101010101" pitchFamily="49" charset="-122"/>
                <a:ea typeface="楷体" panose="02010609060101010101" pitchFamily="49" charset="-122"/>
              </a:rPr>
              <a:t>），是指项目实施过程中某阶段实际完成工作量按预算定额计算出来的成本，即挣值（</a:t>
            </a:r>
            <a:r>
              <a:rPr lang="en-US" altLang="zh-CN" sz="2400" dirty="0">
                <a:solidFill>
                  <a:schemeClr val="tx1"/>
                </a:solidFill>
                <a:latin typeface="楷体" panose="02010609060101010101" pitchFamily="49" charset="-122"/>
                <a:ea typeface="楷体" panose="02010609060101010101" pitchFamily="49" charset="-122"/>
              </a:rPr>
              <a:t>EV</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Earned Value</a:t>
            </a:r>
            <a:r>
              <a:rPr lang="zh-CN" altLang="en-US" sz="2400" dirty="0">
                <a:solidFill>
                  <a:schemeClr val="tx1"/>
                </a:solidFill>
                <a:latin typeface="楷体" panose="02010609060101010101" pitchFamily="49" charset="-122"/>
                <a:ea typeface="楷体" panose="02010609060101010101" pitchFamily="49" charset="-122"/>
              </a:rPr>
              <a:t>），挣值反映了满足质量标准的项目实际进度。按我国的习惯，可以把它称作“实现投资额</a:t>
            </a:r>
            <a:r>
              <a:rPr lang="zh-CN" altLang="en-US" sz="2400" dirty="0" smtClean="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4" name="Rectangle 2"/>
          <p:cNvSpPr>
            <a:spLocks noGrp="1" noChangeArrowheads="1"/>
          </p:cNvSpPr>
          <p:nvPr>
            <p:ph type="title"/>
          </p:nvPr>
        </p:nvSpPr>
        <p:spPr/>
        <p:txBody>
          <a:bodyPr/>
          <a:lstStyle/>
          <a:p>
            <a:pPr eaLnBrk="1" hangingPunct="1">
              <a:defRPr/>
            </a:pPr>
            <a:r>
              <a:rPr lang="en-US" altLang="zh-CN" sz="2400" dirty="0">
                <a:latin typeface="+mj-ea"/>
              </a:rPr>
              <a:t>5.3 </a:t>
            </a:r>
            <a:r>
              <a:rPr lang="zh-CN" altLang="en-US" sz="2400" dirty="0">
                <a:latin typeface="+mj-ea"/>
              </a:rPr>
              <a:t>项目执行与控制的工具和方法</a:t>
            </a:r>
            <a:r>
              <a:rPr lang="en-US" altLang="zh-CN" sz="2400" dirty="0">
                <a:latin typeface="+mj-ea"/>
              </a:rPr>
              <a:t>-</a:t>
            </a:r>
            <a:r>
              <a:rPr lang="zh-CN" altLang="en-US" sz="2400" b="1" dirty="0" smtClean="0"/>
              <a:t>偏差分析技术</a:t>
            </a:r>
            <a:r>
              <a:rPr lang="zh-CN" altLang="en-US" sz="2400" dirty="0" smtClean="0"/>
              <a:t> </a:t>
            </a:r>
          </a:p>
        </p:txBody>
      </p:sp>
    </p:spTree>
    <p:extLst>
      <p:ext uri="{BB962C8B-B14F-4D97-AF65-F5344CB8AC3E}">
        <p14:creationId xmlns:p14="http://schemas.microsoft.com/office/powerpoint/2010/main" val="1618122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altLang="zh-CN" dirty="0"/>
              <a:t>5.1 </a:t>
            </a:r>
            <a:r>
              <a:rPr lang="zh-CN" altLang="en-US" dirty="0"/>
              <a:t>项目执</a:t>
            </a:r>
            <a:r>
              <a:rPr lang="zh-CN" altLang="en-US" dirty="0" smtClean="0"/>
              <a:t>行</a:t>
            </a:r>
            <a:r>
              <a:rPr lang="en-US" altLang="zh-CN" dirty="0" smtClean="0"/>
              <a:t>-</a:t>
            </a:r>
            <a:r>
              <a:rPr lang="zh-CN" altLang="en-US" dirty="0"/>
              <a:t>准备工作</a:t>
            </a:r>
            <a:endParaRPr lang="zh-CN" altLang="zh-CN" dirty="0" smtClean="0"/>
          </a:p>
        </p:txBody>
      </p:sp>
      <p:sp>
        <p:nvSpPr>
          <p:cNvPr id="6147" name="Rectangle 3"/>
          <p:cNvSpPr>
            <a:spLocks noGrp="1" noChangeArrowheads="1"/>
          </p:cNvSpPr>
          <p:nvPr>
            <p:ph type="body" idx="1"/>
          </p:nvPr>
        </p:nvSpPr>
        <p:spPr>
          <a:xfrm>
            <a:off x="991394" y="1370012"/>
            <a:ext cx="7465721" cy="3194721"/>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一般来讲，项目执行需准备的工作内容如下：</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项目计划核实。</a:t>
            </a:r>
            <a:r>
              <a:rPr lang="zh-CN" altLang="en-US" sz="2400" dirty="0">
                <a:solidFill>
                  <a:schemeClr val="tx1"/>
                </a:solidFill>
                <a:latin typeface="楷体" panose="02010609060101010101" pitchFamily="49" charset="-122"/>
                <a:ea typeface="楷体" panose="02010609060101010101" pitchFamily="49" charset="-122"/>
              </a:rPr>
              <a:t>在项目实施前，项目经理应该对项目计划进行核实，检查前期制定的计划到现在是否依然现实、可行、完整、合理，如果发现疏漏和错误，应当及时予以补充和修改，还应该确认项目所获得的资源是否有充足的保证，项目组织应该具有的权利是否得到有关各方的认可。项目团队必须核实项目计划的可行性和合理性，确定资源的有效供应。</a:t>
            </a:r>
          </a:p>
        </p:txBody>
      </p:sp>
    </p:spTree>
    <p:extLst>
      <p:ext uri="{BB962C8B-B14F-4D97-AF65-F5344CB8AC3E}">
        <p14:creationId xmlns:p14="http://schemas.microsoft.com/office/powerpoint/2010/main" val="1911932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583249" y="2665412"/>
            <a:ext cx="8319524" cy="2968505"/>
          </a:xfrm>
        </p:spPr>
        <p:txBody>
          <a:bodyPr/>
          <a:lstStyle/>
          <a:p>
            <a:pPr eaLnBrk="1" hangingPunct="1">
              <a:lnSpc>
                <a:spcPct val="105000"/>
              </a:lnSpc>
              <a:buClr>
                <a:schemeClr val="tx1"/>
              </a:buClr>
              <a:buFont typeface="Wingdings" panose="05000000000000000000" pitchFamily="2" charset="2"/>
              <a:buChar char="u"/>
            </a:pPr>
            <a:r>
              <a:rPr lang="zh-CN" altLang="en-US" sz="2200" dirty="0">
                <a:solidFill>
                  <a:schemeClr val="tx1"/>
                </a:solidFill>
                <a:latin typeface="楷体" panose="02010609060101010101" pitchFamily="49" charset="-122"/>
                <a:ea typeface="楷体" panose="02010609060101010101" pitchFamily="49" charset="-122"/>
              </a:rPr>
              <a:t>偏差分析主要通过计算费用偏差、进度偏差、计划完工指数和成本绩效指数来实现其评价目的。</a:t>
            </a:r>
          </a:p>
          <a:p>
            <a:pPr marL="400050" lvl="1" indent="0" eaLnBrk="1" hangingPunct="1">
              <a:buNone/>
            </a:pPr>
            <a:r>
              <a:rPr lang="zh-CN" altLang="en-US" sz="2200" dirty="0">
                <a:solidFill>
                  <a:schemeClr val="tx1"/>
                </a:solidFill>
                <a:latin typeface="楷体" panose="02010609060101010101" pitchFamily="49" charset="-122"/>
                <a:ea typeface="楷体" panose="02010609060101010101" pitchFamily="49" charset="-122"/>
              </a:rPr>
              <a:t>费用偏差（</a:t>
            </a:r>
            <a:r>
              <a:rPr lang="en-US" altLang="zh-CN" sz="2200" dirty="0">
                <a:solidFill>
                  <a:schemeClr val="tx1"/>
                </a:solidFill>
                <a:latin typeface="楷体" panose="02010609060101010101" pitchFamily="49" charset="-122"/>
                <a:ea typeface="楷体" panose="02010609060101010101" pitchFamily="49" charset="-122"/>
              </a:rPr>
              <a:t>CV</a:t>
            </a:r>
            <a:r>
              <a:rPr lang="zh-CN" altLang="en-US" sz="2200" dirty="0">
                <a:solidFill>
                  <a:schemeClr val="tx1"/>
                </a:solidFill>
                <a:latin typeface="楷体" panose="02010609060101010101" pitchFamily="49" charset="-122"/>
                <a:ea typeface="楷体" panose="02010609060101010101" pitchFamily="49" charset="-122"/>
              </a:rPr>
              <a:t>）：</a:t>
            </a:r>
            <a:r>
              <a:rPr lang="en-US" altLang="zh-CN" sz="2200" dirty="0" smtClean="0">
                <a:solidFill>
                  <a:schemeClr val="tx1"/>
                </a:solidFill>
                <a:latin typeface="楷体" panose="02010609060101010101" pitchFamily="49" charset="-122"/>
                <a:ea typeface="楷体" panose="02010609060101010101" pitchFamily="49" charset="-122"/>
              </a:rPr>
              <a:t>CVB=BCWP–ACWP</a:t>
            </a:r>
            <a:r>
              <a:rPr lang="zh-CN" altLang="en-US" sz="2000" b="0" dirty="0"/>
              <a:t>就是实际完成的任务，比较预算成本和实际成本之差。</a:t>
            </a:r>
            <a:endParaRPr lang="en-US" altLang="zh-CN" sz="2200" dirty="0">
              <a:solidFill>
                <a:schemeClr val="tx1"/>
              </a:solidFill>
              <a:latin typeface="楷体" panose="02010609060101010101" pitchFamily="49" charset="-122"/>
              <a:ea typeface="楷体" panose="02010609060101010101" pitchFamily="49" charset="-122"/>
            </a:endParaRPr>
          </a:p>
          <a:p>
            <a:pPr marL="400050" lvl="1" indent="0" eaLnBrk="1" hangingPunct="1">
              <a:buNone/>
            </a:pPr>
            <a:r>
              <a:rPr lang="zh-CN" altLang="en-US" sz="2200" dirty="0">
                <a:solidFill>
                  <a:schemeClr val="tx1"/>
                </a:solidFill>
                <a:latin typeface="楷体" panose="02010609060101010101" pitchFamily="49" charset="-122"/>
                <a:ea typeface="楷体" panose="02010609060101010101" pitchFamily="49" charset="-122"/>
              </a:rPr>
              <a:t>进度偏差（</a:t>
            </a:r>
            <a:r>
              <a:rPr lang="en-US" altLang="zh-CN" sz="2200" dirty="0">
                <a:solidFill>
                  <a:schemeClr val="tx1"/>
                </a:solidFill>
                <a:latin typeface="楷体" panose="02010609060101010101" pitchFamily="49" charset="-122"/>
                <a:ea typeface="楷体" panose="02010609060101010101" pitchFamily="49" charset="-122"/>
              </a:rPr>
              <a:t>SV</a:t>
            </a:r>
            <a:r>
              <a:rPr lang="zh-CN" altLang="en-US" sz="2200" dirty="0">
                <a:solidFill>
                  <a:schemeClr val="tx1"/>
                </a:solidFill>
                <a:latin typeface="楷体" panose="02010609060101010101" pitchFamily="49" charset="-122"/>
                <a:ea typeface="楷体" panose="02010609060101010101" pitchFamily="49" charset="-122"/>
              </a:rPr>
              <a:t>）：</a:t>
            </a:r>
            <a:r>
              <a:rPr lang="en-US" altLang="zh-CN" sz="2200" dirty="0" smtClean="0">
                <a:solidFill>
                  <a:schemeClr val="tx1"/>
                </a:solidFill>
                <a:latin typeface="楷体" panose="02010609060101010101" pitchFamily="49" charset="-122"/>
                <a:ea typeface="楷体" panose="02010609060101010101" pitchFamily="49" charset="-122"/>
              </a:rPr>
              <a:t>SV=BCWP–BCWS</a:t>
            </a:r>
            <a:r>
              <a:rPr lang="zh-CN" altLang="en-US" sz="2000" b="0" dirty="0"/>
              <a:t>就是预算成本，比较实际完成的任务和计划中应完成的任务。</a:t>
            </a:r>
            <a:endParaRPr lang="en-US" altLang="zh-CN" sz="2200" dirty="0">
              <a:solidFill>
                <a:schemeClr val="tx1"/>
              </a:solidFill>
              <a:latin typeface="楷体" panose="02010609060101010101" pitchFamily="49" charset="-122"/>
              <a:ea typeface="楷体" panose="02010609060101010101" pitchFamily="49" charset="-122"/>
            </a:endParaRPr>
          </a:p>
          <a:p>
            <a:pPr marL="400050" lvl="1" indent="0" eaLnBrk="1" hangingPunct="1">
              <a:lnSpc>
                <a:spcPct val="105000"/>
              </a:lnSpc>
              <a:buNone/>
            </a:pPr>
            <a:r>
              <a:rPr lang="zh-CN" altLang="en-US" sz="2200" dirty="0">
                <a:solidFill>
                  <a:schemeClr val="tx1"/>
                </a:solidFill>
                <a:latin typeface="楷体" panose="02010609060101010101" pitchFamily="49" charset="-122"/>
                <a:ea typeface="楷体" panose="02010609060101010101" pitchFamily="49" charset="-122"/>
              </a:rPr>
              <a:t>计划完工指数（</a:t>
            </a:r>
            <a:r>
              <a:rPr lang="en-US" altLang="zh-CN" sz="2200" dirty="0">
                <a:solidFill>
                  <a:schemeClr val="tx1"/>
                </a:solidFill>
                <a:latin typeface="楷体" panose="02010609060101010101" pitchFamily="49" charset="-122"/>
                <a:ea typeface="楷体" panose="02010609060101010101" pitchFamily="49" charset="-122"/>
              </a:rPr>
              <a:t>SCI</a:t>
            </a:r>
            <a:r>
              <a:rPr lang="zh-CN" altLang="en-US" sz="2200" dirty="0">
                <a:solidFill>
                  <a:schemeClr val="tx1"/>
                </a:solidFill>
                <a:latin typeface="楷体" panose="02010609060101010101" pitchFamily="49" charset="-122"/>
                <a:ea typeface="楷体" panose="02010609060101010101" pitchFamily="49" charset="-122"/>
              </a:rPr>
              <a:t>）</a:t>
            </a:r>
            <a:r>
              <a:rPr lang="en-US" altLang="zh-CN" sz="2200" dirty="0">
                <a:solidFill>
                  <a:schemeClr val="tx1"/>
                </a:solidFill>
                <a:latin typeface="楷体" panose="02010609060101010101" pitchFamily="49" charset="-122"/>
                <a:ea typeface="楷体" panose="02010609060101010101" pitchFamily="49" charset="-122"/>
              </a:rPr>
              <a:t>: SCI=BCWP/ BCWS</a:t>
            </a:r>
          </a:p>
          <a:p>
            <a:pPr marL="400050" lvl="1" indent="0" eaLnBrk="1" hangingPunct="1">
              <a:lnSpc>
                <a:spcPct val="105000"/>
              </a:lnSpc>
              <a:buNone/>
            </a:pPr>
            <a:r>
              <a:rPr lang="zh-CN" altLang="en-US" sz="2200" dirty="0">
                <a:solidFill>
                  <a:schemeClr val="tx1"/>
                </a:solidFill>
                <a:latin typeface="楷体" panose="02010609060101010101" pitchFamily="49" charset="-122"/>
                <a:ea typeface="楷体" panose="02010609060101010101" pitchFamily="49" charset="-122"/>
              </a:rPr>
              <a:t>成本绩效指数（</a:t>
            </a:r>
            <a:r>
              <a:rPr lang="en-US" altLang="zh-CN" sz="2200" dirty="0">
                <a:solidFill>
                  <a:schemeClr val="tx1"/>
                </a:solidFill>
                <a:latin typeface="楷体" panose="02010609060101010101" pitchFamily="49" charset="-122"/>
                <a:ea typeface="楷体" panose="02010609060101010101" pitchFamily="49" charset="-122"/>
              </a:rPr>
              <a:t>CPI</a:t>
            </a:r>
            <a:r>
              <a:rPr lang="zh-CN" altLang="en-US" sz="2200" dirty="0">
                <a:solidFill>
                  <a:schemeClr val="tx1"/>
                </a:solidFill>
                <a:latin typeface="楷体" panose="02010609060101010101" pitchFamily="49" charset="-122"/>
                <a:ea typeface="楷体" panose="02010609060101010101" pitchFamily="49" charset="-122"/>
              </a:rPr>
              <a:t>）</a:t>
            </a:r>
            <a:r>
              <a:rPr lang="en-US" altLang="zh-CN" sz="2200" dirty="0">
                <a:solidFill>
                  <a:schemeClr val="tx1"/>
                </a:solidFill>
                <a:latin typeface="楷体" panose="02010609060101010101" pitchFamily="49" charset="-122"/>
                <a:ea typeface="楷体" panose="02010609060101010101" pitchFamily="49" charset="-122"/>
              </a:rPr>
              <a:t>: CPI=ACWP/ BCWP</a:t>
            </a:r>
          </a:p>
        </p:txBody>
      </p:sp>
      <p:sp>
        <p:nvSpPr>
          <p:cNvPr id="4" name="Rectangle 2"/>
          <p:cNvSpPr>
            <a:spLocks noGrp="1" noChangeArrowheads="1"/>
          </p:cNvSpPr>
          <p:nvPr>
            <p:ph type="title"/>
          </p:nvPr>
        </p:nvSpPr>
        <p:spPr/>
        <p:txBody>
          <a:bodyPr/>
          <a:lstStyle/>
          <a:p>
            <a:pPr eaLnBrk="1" hangingPunct="1">
              <a:defRPr/>
            </a:pPr>
            <a:r>
              <a:rPr lang="en-US" altLang="zh-CN" sz="2400" dirty="0">
                <a:latin typeface="+mj-ea"/>
              </a:rPr>
              <a:t>5.3 </a:t>
            </a:r>
            <a:r>
              <a:rPr lang="zh-CN" altLang="en-US" sz="2400" dirty="0">
                <a:latin typeface="+mj-ea"/>
              </a:rPr>
              <a:t>项目执行与控制的工具和方法</a:t>
            </a:r>
            <a:r>
              <a:rPr lang="en-US" altLang="zh-CN" sz="2400" dirty="0">
                <a:latin typeface="+mj-ea"/>
              </a:rPr>
              <a:t>-</a:t>
            </a:r>
            <a:r>
              <a:rPr lang="zh-CN" altLang="en-US" sz="2400" b="1" dirty="0" smtClean="0"/>
              <a:t>偏差分析技术</a:t>
            </a:r>
            <a:r>
              <a:rPr lang="zh-CN" altLang="en-US" sz="2400" dirty="0" smtClean="0"/>
              <a:t> </a:t>
            </a:r>
          </a:p>
        </p:txBody>
      </p:sp>
      <p:sp>
        <p:nvSpPr>
          <p:cNvPr id="2" name="矩形 1"/>
          <p:cNvSpPr/>
          <p:nvPr/>
        </p:nvSpPr>
        <p:spPr>
          <a:xfrm>
            <a:off x="2638108" y="1141412"/>
            <a:ext cx="4209807" cy="1355371"/>
          </a:xfrm>
          <a:prstGeom prst="rect">
            <a:avLst/>
          </a:prstGeom>
          <a:ln w="38100">
            <a:solidFill>
              <a:srgbClr val="FF0000"/>
            </a:solidFill>
            <a:prstDash val="dashDot"/>
          </a:ln>
        </p:spPr>
        <p:txBody>
          <a:bodyPr wrap="none">
            <a:spAutoFit/>
          </a:bodyPr>
          <a:lstStyle/>
          <a:p>
            <a:pPr algn="just">
              <a:lnSpc>
                <a:spcPct val="114000"/>
              </a:lnSpc>
            </a:pPr>
            <a:r>
              <a:rPr lang="en-US" altLang="zh-CN" sz="2400" b="1" dirty="0" smtClean="0">
                <a:latin typeface="楷体" panose="02010609060101010101" pitchFamily="49" charset="-122"/>
                <a:ea typeface="楷体" panose="02010609060101010101" pitchFamily="49" charset="-122"/>
              </a:rPr>
              <a:t> BCWS</a:t>
            </a:r>
            <a:r>
              <a:rPr lang="zh-CN" altLang="en-US" sz="2400" b="1" dirty="0" smtClean="0">
                <a:latin typeface="楷体" panose="02010609060101010101" pitchFamily="49" charset="-122"/>
                <a:ea typeface="楷体" panose="02010609060101010101" pitchFamily="49" charset="-122"/>
              </a:rPr>
              <a:t>计</a:t>
            </a:r>
            <a:r>
              <a:rPr lang="zh-CN" altLang="en-US" sz="2400" b="1" dirty="0">
                <a:latin typeface="楷体" panose="02010609060101010101" pitchFamily="49" charset="-122"/>
                <a:ea typeface="楷体" panose="02010609060101010101" pitchFamily="49" charset="-122"/>
              </a:rPr>
              <a:t>划工作量的预算费</a:t>
            </a:r>
            <a:r>
              <a:rPr lang="zh-CN" altLang="en-US" sz="2400" b="1" dirty="0" smtClean="0">
                <a:latin typeface="楷体" panose="02010609060101010101" pitchFamily="49" charset="-122"/>
                <a:ea typeface="楷体" panose="02010609060101010101" pitchFamily="49" charset="-122"/>
              </a:rPr>
              <a:t>用</a:t>
            </a:r>
            <a:endParaRPr lang="en-US" altLang="zh-CN" sz="2400" b="1" dirty="0" smtClean="0">
              <a:latin typeface="楷体" panose="02010609060101010101" pitchFamily="49" charset="-122"/>
              <a:ea typeface="楷体" panose="02010609060101010101" pitchFamily="49" charset="-122"/>
            </a:endParaRPr>
          </a:p>
          <a:p>
            <a:pPr algn="just">
              <a:lnSpc>
                <a:spcPct val="114000"/>
              </a:lnSpc>
            </a:pPr>
            <a:r>
              <a:rPr lang="en-US" altLang="zh-CN" sz="2400" b="1" dirty="0" smtClean="0">
                <a:latin typeface="楷体" panose="02010609060101010101" pitchFamily="49" charset="-122"/>
                <a:ea typeface="楷体" panose="02010609060101010101" pitchFamily="49" charset="-122"/>
              </a:rPr>
              <a:t>ACWP</a:t>
            </a:r>
            <a:r>
              <a:rPr lang="zh-CN" altLang="en-US" sz="2400" b="1" dirty="0" smtClean="0">
                <a:latin typeface="楷体" panose="02010609060101010101" pitchFamily="49" charset="-122"/>
                <a:ea typeface="楷体" panose="02010609060101010101" pitchFamily="49" charset="-122"/>
              </a:rPr>
              <a:t>已</a:t>
            </a:r>
            <a:r>
              <a:rPr lang="zh-CN" altLang="en-US" sz="2400" b="1" dirty="0">
                <a:latin typeface="楷体" panose="02010609060101010101" pitchFamily="49" charset="-122"/>
                <a:ea typeface="楷体" panose="02010609060101010101" pitchFamily="49" charset="-122"/>
              </a:rPr>
              <a:t>完成工作量的实际费</a:t>
            </a:r>
            <a:r>
              <a:rPr lang="zh-CN" altLang="en-US" sz="2400" b="1" dirty="0" smtClean="0">
                <a:latin typeface="楷体" panose="02010609060101010101" pitchFamily="49" charset="-122"/>
                <a:ea typeface="楷体" panose="02010609060101010101" pitchFamily="49" charset="-122"/>
              </a:rPr>
              <a:t>用</a:t>
            </a:r>
            <a:endParaRPr lang="en-US" altLang="zh-CN" sz="2400" b="1" dirty="0" smtClean="0">
              <a:latin typeface="楷体" panose="02010609060101010101" pitchFamily="49" charset="-122"/>
              <a:ea typeface="楷体" panose="02010609060101010101" pitchFamily="49" charset="-122"/>
            </a:endParaRPr>
          </a:p>
          <a:p>
            <a:pPr algn="just">
              <a:lnSpc>
                <a:spcPct val="114000"/>
              </a:lnSpc>
            </a:pPr>
            <a:r>
              <a:rPr lang="en-US" altLang="zh-CN" sz="2400" b="1" dirty="0" smtClean="0">
                <a:latin typeface="楷体" panose="02010609060101010101" pitchFamily="49" charset="-122"/>
                <a:ea typeface="楷体" panose="02010609060101010101" pitchFamily="49" charset="-122"/>
              </a:rPr>
              <a:t>BCWP</a:t>
            </a:r>
            <a:r>
              <a:rPr lang="zh-CN" altLang="en-US" sz="2400" b="1" dirty="0" smtClean="0">
                <a:latin typeface="楷体" panose="02010609060101010101" pitchFamily="49" charset="-122"/>
                <a:ea typeface="楷体" panose="02010609060101010101" pitchFamily="49" charset="-122"/>
              </a:rPr>
              <a:t>已</a:t>
            </a:r>
            <a:r>
              <a:rPr lang="zh-CN" altLang="en-US" sz="2400" b="1" dirty="0">
                <a:latin typeface="楷体" panose="02010609060101010101" pitchFamily="49" charset="-122"/>
                <a:ea typeface="楷体" panose="02010609060101010101" pitchFamily="49" charset="-122"/>
              </a:rPr>
              <a:t>完成工作量的预算成</a:t>
            </a:r>
            <a:r>
              <a:rPr lang="zh-CN" altLang="en-US" sz="2400" b="1" dirty="0" smtClean="0">
                <a:latin typeface="楷体" panose="02010609060101010101" pitchFamily="49" charset="-122"/>
                <a:ea typeface="楷体" panose="02010609060101010101" pitchFamily="49" charset="-122"/>
              </a:rPr>
              <a:t>本</a:t>
            </a:r>
            <a:endParaRPr lang="zh-CN" altLang="en-US" sz="2400" b="1" dirty="0"/>
          </a:p>
        </p:txBody>
      </p:sp>
    </p:spTree>
    <p:extLst>
      <p:ext uri="{BB962C8B-B14F-4D97-AF65-F5344CB8AC3E}">
        <p14:creationId xmlns:p14="http://schemas.microsoft.com/office/powerpoint/2010/main" val="18387219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defRPr/>
            </a:pPr>
            <a:r>
              <a:rPr lang="en-US" altLang="zh-CN" sz="2400" dirty="0">
                <a:latin typeface="+mj-ea"/>
              </a:rPr>
              <a:t>5.3 </a:t>
            </a:r>
            <a:r>
              <a:rPr lang="zh-CN" altLang="en-US" sz="2400" dirty="0">
                <a:latin typeface="+mj-ea"/>
              </a:rPr>
              <a:t>项目执行与控制的工具和方法</a:t>
            </a:r>
            <a:r>
              <a:rPr lang="en-US" altLang="zh-CN" sz="2400" dirty="0">
                <a:latin typeface="+mj-ea"/>
              </a:rPr>
              <a:t>-</a:t>
            </a:r>
            <a:r>
              <a:rPr lang="zh-CN" altLang="en-US" sz="2400" b="1" dirty="0" smtClean="0"/>
              <a:t>偏差分析技术</a:t>
            </a:r>
            <a:r>
              <a:rPr lang="zh-CN" altLang="en-US" sz="2400" dirty="0" smtClean="0"/>
              <a:t> </a:t>
            </a:r>
          </a:p>
        </p:txBody>
      </p:sp>
      <p:sp>
        <p:nvSpPr>
          <p:cNvPr id="5" name="Rectangle 3"/>
          <p:cNvSpPr txBox="1">
            <a:spLocks noChangeArrowheads="1"/>
          </p:cNvSpPr>
          <p:nvPr/>
        </p:nvSpPr>
        <p:spPr bwMode="auto">
          <a:xfrm>
            <a:off x="93822" y="3187118"/>
            <a:ext cx="8992394"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lnSpc>
                <a:spcPct val="105000"/>
              </a:lnSpc>
              <a:spcBef>
                <a:spcPts val="0"/>
              </a:spcBef>
              <a:spcAft>
                <a:spcPts val="0"/>
              </a:spcAft>
              <a:buClr>
                <a:schemeClr val="tx1"/>
              </a:buClr>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cs typeface="+mn-cs"/>
              </a:defRPr>
            </a:lvl1pPr>
            <a:lvl2pPr marL="742950" indent="-285750" algn="l" rtl="0" eaLnBrk="0" fontAlgn="base" hangingPunct="0">
              <a:lnSpc>
                <a:spcPct val="105000"/>
              </a:lnSpc>
              <a:spcBef>
                <a:spcPts val="0"/>
              </a:spcBef>
              <a:spcAft>
                <a:spcPts val="0"/>
              </a:spcAft>
              <a:buClr>
                <a:schemeClr val="tx1"/>
              </a:buClr>
              <a:buChar char="–"/>
              <a:defRPr sz="2400" b="1">
                <a:solidFill>
                  <a:schemeClr val="tx1"/>
                </a:solidFill>
                <a:latin typeface="楷体" panose="02010609060101010101" pitchFamily="49" charset="-122"/>
                <a:ea typeface="楷体" panose="02010609060101010101" pitchFamily="49" charset="-122"/>
              </a:defRPr>
            </a:lvl2pPr>
            <a:lvl3pPr marL="1143000" indent="-228600" algn="l" rtl="0" eaLnBrk="0" fontAlgn="base" hangingPunct="0">
              <a:lnSpc>
                <a:spcPct val="105000"/>
              </a:lnSpc>
              <a:spcBef>
                <a:spcPts val="0"/>
              </a:spcBef>
              <a:spcAft>
                <a:spcPts val="0"/>
              </a:spcAft>
              <a:buClr>
                <a:schemeClr val="accent1"/>
              </a:buClr>
              <a:defRPr sz="2400" b="1">
                <a:solidFill>
                  <a:schemeClr val="tx1"/>
                </a:solidFill>
                <a:latin typeface="楷体" panose="02010609060101010101" pitchFamily="49" charset="-122"/>
                <a:ea typeface="楷体" panose="02010609060101010101" pitchFamily="49" charset="-122"/>
              </a:defRPr>
            </a:lvl3pPr>
            <a:lvl4pPr marL="1600200" indent="-228600" algn="l" rtl="0" eaLnBrk="0" fontAlgn="base" hangingPunct="0">
              <a:lnSpc>
                <a:spcPct val="105000"/>
              </a:lnSpc>
              <a:spcBef>
                <a:spcPts val="0"/>
              </a:spcBef>
              <a:spcAft>
                <a:spcPts val="0"/>
              </a:spcAft>
              <a:buClr>
                <a:schemeClr val="accent1"/>
              </a:buClr>
              <a:defRPr sz="2400" b="1">
                <a:solidFill>
                  <a:schemeClr val="tx1"/>
                </a:solidFill>
                <a:latin typeface="楷体" panose="02010609060101010101" pitchFamily="49" charset="-122"/>
                <a:ea typeface="楷体" panose="02010609060101010101" pitchFamily="49" charset="-122"/>
              </a:defRPr>
            </a:lvl4pPr>
            <a:lvl5pPr marL="2057400" indent="-228600" algn="l" rtl="0" eaLnBrk="0" fontAlgn="base" hangingPunct="0">
              <a:lnSpc>
                <a:spcPct val="105000"/>
              </a:lnSpc>
              <a:spcBef>
                <a:spcPts val="0"/>
              </a:spcBef>
              <a:spcAft>
                <a:spcPts val="0"/>
              </a:spcAft>
              <a:buChar char="»"/>
              <a:defRPr sz="2400" b="1">
                <a:solidFill>
                  <a:schemeClr val="tx1"/>
                </a:solidFill>
                <a:latin typeface="楷体" panose="02010609060101010101" pitchFamily="49" charset="-122"/>
                <a:ea typeface="楷体" panose="02010609060101010101" pitchFamily="49" charset="-122"/>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a:lstStyle>
          <a:p>
            <a:pPr eaLnBrk="1" hangingPunct="1"/>
            <a:r>
              <a:rPr lang="zh-CN" altLang="en-US" kern="0" dirty="0" smtClean="0"/>
              <a:t>当</a:t>
            </a:r>
            <a:r>
              <a:rPr lang="en-US" altLang="zh-CN" kern="0" dirty="0" smtClean="0"/>
              <a:t>CV</a:t>
            </a:r>
            <a:r>
              <a:rPr lang="zh-CN" altLang="en-US" kern="0" dirty="0" smtClean="0"/>
              <a:t>为负数，表明项目成本处于超支状态，反之是项目成本处于节约状态。</a:t>
            </a:r>
          </a:p>
          <a:p>
            <a:pPr eaLnBrk="1" hangingPunct="1"/>
            <a:r>
              <a:rPr lang="zh-CN" altLang="en-US" kern="0" dirty="0" smtClean="0"/>
              <a:t>当</a:t>
            </a:r>
            <a:r>
              <a:rPr lang="en-US" altLang="zh-CN" kern="0" dirty="0" smtClean="0"/>
              <a:t>SV</a:t>
            </a:r>
            <a:r>
              <a:rPr lang="zh-CN" altLang="en-US" kern="0" dirty="0" smtClean="0"/>
              <a:t>为负数，表明项目实施落后于进度状态，反之是项目进度超前。</a:t>
            </a:r>
          </a:p>
          <a:p>
            <a:pPr eaLnBrk="1" hangingPunct="1"/>
            <a:r>
              <a:rPr lang="zh-CN" altLang="en-US" kern="0" dirty="0" smtClean="0"/>
              <a:t>当</a:t>
            </a:r>
            <a:r>
              <a:rPr lang="en-US" altLang="zh-CN" kern="0" dirty="0" smtClean="0"/>
              <a:t>SCI</a:t>
            </a:r>
            <a:r>
              <a:rPr lang="zh-CN" altLang="en-US" kern="0" dirty="0" smtClean="0"/>
              <a:t>大于</a:t>
            </a:r>
            <a:r>
              <a:rPr lang="en-US" altLang="zh-CN" kern="0" dirty="0" smtClean="0"/>
              <a:t>1</a:t>
            </a:r>
            <a:r>
              <a:rPr lang="zh-CN" altLang="en-US" kern="0" dirty="0" smtClean="0"/>
              <a:t>，表明项目实际完成的工作量超过计划工作量，反之项目实际完成的工作量少于计划工作量。</a:t>
            </a:r>
          </a:p>
          <a:p>
            <a:pPr eaLnBrk="1" hangingPunct="1"/>
            <a:r>
              <a:rPr lang="zh-CN" altLang="en-US" kern="0" dirty="0" smtClean="0"/>
              <a:t>当</a:t>
            </a:r>
            <a:r>
              <a:rPr lang="en-US" altLang="zh-CN" kern="0" dirty="0" smtClean="0"/>
              <a:t>CPI</a:t>
            </a:r>
            <a:r>
              <a:rPr lang="zh-CN" altLang="en-US" kern="0" dirty="0" smtClean="0"/>
              <a:t>大于</a:t>
            </a:r>
            <a:r>
              <a:rPr lang="en-US" altLang="zh-CN" kern="0" dirty="0" smtClean="0"/>
              <a:t>1</a:t>
            </a:r>
            <a:r>
              <a:rPr lang="zh-CN" altLang="en-US" kern="0" dirty="0" smtClean="0"/>
              <a:t>，表</a:t>
            </a:r>
            <a:r>
              <a:rPr lang="zh-CN" altLang="en-US" kern="0" dirty="0"/>
              <a:t>明项目实际成本少于计划成</a:t>
            </a:r>
            <a:r>
              <a:rPr lang="zh-CN" altLang="en-US" kern="0" dirty="0" smtClean="0"/>
              <a:t>本，反之项</a:t>
            </a:r>
            <a:r>
              <a:rPr lang="zh-CN" altLang="en-US" kern="0" dirty="0"/>
              <a:t>目实际成本超过计划</a:t>
            </a:r>
            <a:r>
              <a:rPr lang="zh-CN" altLang="en-US" kern="0"/>
              <a:t>成</a:t>
            </a:r>
            <a:r>
              <a:rPr lang="zh-CN" altLang="en-US" kern="0" smtClean="0"/>
              <a:t>本</a:t>
            </a:r>
            <a:r>
              <a:rPr lang="zh-CN" altLang="en-US" kern="0"/>
              <a:t>。</a:t>
            </a:r>
            <a:endParaRPr lang="zh-CN" altLang="en-US" kern="0" dirty="0"/>
          </a:p>
        </p:txBody>
      </p:sp>
      <p:sp>
        <p:nvSpPr>
          <p:cNvPr id="7" name="Rectangle 3"/>
          <p:cNvSpPr txBox="1">
            <a:spLocks noChangeArrowheads="1"/>
          </p:cNvSpPr>
          <p:nvPr/>
        </p:nvSpPr>
        <p:spPr bwMode="auto">
          <a:xfrm>
            <a:off x="585631" y="1370012"/>
            <a:ext cx="8319524"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lnSpc>
                <a:spcPct val="105000"/>
              </a:lnSpc>
              <a:spcBef>
                <a:spcPts val="0"/>
              </a:spcBef>
              <a:spcAft>
                <a:spcPts val="0"/>
              </a:spcAft>
              <a:buClr>
                <a:schemeClr val="tx1"/>
              </a:buClr>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cs typeface="+mn-cs"/>
              </a:defRPr>
            </a:lvl1pPr>
            <a:lvl2pPr marL="742950" indent="-285750" algn="l" rtl="0" eaLnBrk="0" fontAlgn="base" hangingPunct="0">
              <a:lnSpc>
                <a:spcPct val="105000"/>
              </a:lnSpc>
              <a:spcBef>
                <a:spcPts val="0"/>
              </a:spcBef>
              <a:spcAft>
                <a:spcPts val="0"/>
              </a:spcAft>
              <a:buClr>
                <a:schemeClr val="tx1"/>
              </a:buClr>
              <a:buChar char="–"/>
              <a:defRPr sz="2400" b="1">
                <a:solidFill>
                  <a:schemeClr val="tx1"/>
                </a:solidFill>
                <a:latin typeface="楷体" panose="02010609060101010101" pitchFamily="49" charset="-122"/>
                <a:ea typeface="楷体" panose="02010609060101010101" pitchFamily="49" charset="-122"/>
              </a:defRPr>
            </a:lvl2pPr>
            <a:lvl3pPr marL="1143000" indent="-228600" algn="l" rtl="0" eaLnBrk="0" fontAlgn="base" hangingPunct="0">
              <a:lnSpc>
                <a:spcPct val="105000"/>
              </a:lnSpc>
              <a:spcBef>
                <a:spcPts val="0"/>
              </a:spcBef>
              <a:spcAft>
                <a:spcPts val="0"/>
              </a:spcAft>
              <a:buClr>
                <a:schemeClr val="accent1"/>
              </a:buClr>
              <a:defRPr sz="2400" b="1">
                <a:solidFill>
                  <a:schemeClr val="tx1"/>
                </a:solidFill>
                <a:latin typeface="楷体" panose="02010609060101010101" pitchFamily="49" charset="-122"/>
                <a:ea typeface="楷体" panose="02010609060101010101" pitchFamily="49" charset="-122"/>
              </a:defRPr>
            </a:lvl3pPr>
            <a:lvl4pPr marL="1600200" indent="-228600" algn="l" rtl="0" eaLnBrk="0" fontAlgn="base" hangingPunct="0">
              <a:lnSpc>
                <a:spcPct val="105000"/>
              </a:lnSpc>
              <a:spcBef>
                <a:spcPts val="0"/>
              </a:spcBef>
              <a:spcAft>
                <a:spcPts val="0"/>
              </a:spcAft>
              <a:buClr>
                <a:schemeClr val="accent1"/>
              </a:buClr>
              <a:defRPr sz="2400" b="1">
                <a:solidFill>
                  <a:schemeClr val="tx1"/>
                </a:solidFill>
                <a:latin typeface="楷体" panose="02010609060101010101" pitchFamily="49" charset="-122"/>
                <a:ea typeface="楷体" panose="02010609060101010101" pitchFamily="49" charset="-122"/>
              </a:defRPr>
            </a:lvl4pPr>
            <a:lvl5pPr marL="2057400" indent="-228600" algn="l" rtl="0" eaLnBrk="0" fontAlgn="base" hangingPunct="0">
              <a:lnSpc>
                <a:spcPct val="105000"/>
              </a:lnSpc>
              <a:spcBef>
                <a:spcPts val="0"/>
              </a:spcBef>
              <a:spcAft>
                <a:spcPts val="0"/>
              </a:spcAft>
              <a:buChar char="»"/>
              <a:defRPr sz="2400" b="1">
                <a:solidFill>
                  <a:schemeClr val="tx1"/>
                </a:solidFill>
                <a:latin typeface="楷体" panose="02010609060101010101" pitchFamily="49" charset="-122"/>
                <a:ea typeface="楷体" panose="02010609060101010101" pitchFamily="49" charset="-122"/>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a:lstStyle>
          <a:p>
            <a:pPr marL="400050" lvl="1" indent="0" eaLnBrk="1" hangingPunct="1">
              <a:buFontTx/>
              <a:buNone/>
            </a:pPr>
            <a:r>
              <a:rPr lang="zh-CN" altLang="en-US" sz="2200" kern="0" dirty="0" smtClean="0"/>
              <a:t>费用偏差（</a:t>
            </a:r>
            <a:r>
              <a:rPr lang="en-US" altLang="zh-CN" sz="2200" kern="0" dirty="0" smtClean="0"/>
              <a:t>CV</a:t>
            </a:r>
            <a:r>
              <a:rPr lang="zh-CN" altLang="en-US" sz="2200" kern="0" dirty="0" smtClean="0"/>
              <a:t>）：</a:t>
            </a:r>
            <a:r>
              <a:rPr lang="en-US" altLang="zh-CN" sz="2200" kern="0" dirty="0" smtClean="0"/>
              <a:t>CVB=BCWP–ACWP</a:t>
            </a:r>
          </a:p>
          <a:p>
            <a:pPr marL="400050" lvl="1" indent="0" eaLnBrk="1" hangingPunct="1">
              <a:buFontTx/>
              <a:buNone/>
            </a:pPr>
            <a:r>
              <a:rPr lang="zh-CN" altLang="en-US" sz="2200" kern="0" dirty="0" smtClean="0"/>
              <a:t>进度偏差（</a:t>
            </a:r>
            <a:r>
              <a:rPr lang="en-US" altLang="zh-CN" sz="2200" kern="0" dirty="0" smtClean="0"/>
              <a:t>SV</a:t>
            </a:r>
            <a:r>
              <a:rPr lang="zh-CN" altLang="en-US" sz="2200" kern="0" dirty="0" smtClean="0"/>
              <a:t>）：</a:t>
            </a:r>
            <a:r>
              <a:rPr lang="en-US" altLang="zh-CN" sz="2200" kern="0" dirty="0" smtClean="0"/>
              <a:t>SV=BCWP–BCWS</a:t>
            </a:r>
          </a:p>
          <a:p>
            <a:pPr marL="400050" lvl="1" indent="0" eaLnBrk="1" hangingPunct="1">
              <a:buFontTx/>
              <a:buNone/>
            </a:pPr>
            <a:r>
              <a:rPr lang="zh-CN" altLang="en-US" sz="2200" kern="0" dirty="0" smtClean="0"/>
              <a:t>计划完工指数（</a:t>
            </a:r>
            <a:r>
              <a:rPr lang="en-US" altLang="zh-CN" sz="2200" kern="0" dirty="0" smtClean="0"/>
              <a:t>SCI</a:t>
            </a:r>
            <a:r>
              <a:rPr lang="zh-CN" altLang="en-US" sz="2200" kern="0" dirty="0" smtClean="0"/>
              <a:t>）</a:t>
            </a:r>
            <a:r>
              <a:rPr lang="en-US" altLang="zh-CN" sz="2200" kern="0" dirty="0" smtClean="0"/>
              <a:t>: SCI=BCWP/ BCWS</a:t>
            </a:r>
          </a:p>
          <a:p>
            <a:pPr marL="400050" lvl="1" indent="0" eaLnBrk="1" hangingPunct="1">
              <a:buFontTx/>
              <a:buNone/>
            </a:pPr>
            <a:r>
              <a:rPr lang="zh-CN" altLang="en-US" sz="2200" kern="0" dirty="0" smtClean="0"/>
              <a:t>成本绩效指数（</a:t>
            </a:r>
            <a:r>
              <a:rPr lang="en-US" altLang="zh-CN" sz="2200" kern="0" dirty="0" smtClean="0"/>
              <a:t>CPI</a:t>
            </a:r>
            <a:r>
              <a:rPr lang="zh-CN" altLang="en-US" sz="2200" kern="0" dirty="0" smtClean="0"/>
              <a:t>）</a:t>
            </a:r>
            <a:r>
              <a:rPr lang="en-US" altLang="zh-CN" sz="2200" kern="0" dirty="0" smtClean="0"/>
              <a:t>: CPI=BCWP/ ACWP</a:t>
            </a:r>
            <a:endParaRPr lang="en-US" altLang="zh-CN" sz="2200" kern="0" dirty="0"/>
          </a:p>
        </p:txBody>
      </p:sp>
    </p:spTree>
    <p:extLst>
      <p:ext uri="{BB962C8B-B14F-4D97-AF65-F5344CB8AC3E}">
        <p14:creationId xmlns:p14="http://schemas.microsoft.com/office/powerpoint/2010/main" val="196229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1" name="Rectangle 5"/>
          <p:cNvSpPr>
            <a:spLocks noGrp="1" noChangeArrowheads="1"/>
          </p:cNvSpPr>
          <p:nvPr>
            <p:ph type="title"/>
          </p:nvPr>
        </p:nvSpPr>
        <p:spPr/>
        <p:txBody>
          <a:bodyPr/>
          <a:lstStyle/>
          <a:p>
            <a:pPr eaLnBrk="1" hangingPunct="1">
              <a:defRPr/>
            </a:pPr>
            <a:endParaRPr lang="zh-CN" altLang="zh-CN" smtClean="0"/>
          </a:p>
        </p:txBody>
      </p:sp>
      <p:sp>
        <p:nvSpPr>
          <p:cNvPr id="52227" name="Rectangle 3"/>
          <p:cNvSpPr>
            <a:spLocks noGrp="1" noChangeArrowheads="1"/>
          </p:cNvSpPr>
          <p:nvPr>
            <p:ph type="body" sz="half" idx="1"/>
          </p:nvPr>
        </p:nvSpPr>
        <p:spPr>
          <a:xfrm>
            <a:off x="685919" y="1980283"/>
            <a:ext cx="3810662" cy="3748719"/>
          </a:xfrm>
        </p:spPr>
        <p:txBody>
          <a:bodyPr/>
          <a:lstStyle/>
          <a:p>
            <a:pPr eaLnBrk="1" hangingPunct="1"/>
            <a:r>
              <a:rPr lang="zh-CN" altLang="en-US" sz="2400" dirty="0">
                <a:solidFill>
                  <a:schemeClr val="tx1"/>
                </a:solidFill>
                <a:latin typeface="楷体" panose="02010609060101010101" pitchFamily="49" charset="-122"/>
                <a:ea typeface="楷体" panose="02010609060101010101" pitchFamily="49" charset="-122"/>
              </a:rPr>
              <a:t>偏差分析技术不仅可以用来衡量项目的成本执行情况，而且可以用来衡量项目的进度。在项目实施过程中，可根据项目进度在项目费用曲线</a:t>
            </a:r>
            <a:r>
              <a:rPr lang="en-US" altLang="zh-CN" sz="2400" dirty="0">
                <a:solidFill>
                  <a:schemeClr val="tx1"/>
                </a:solidFill>
                <a:latin typeface="楷体" panose="02010609060101010101" pitchFamily="49" charset="-122"/>
                <a:ea typeface="楷体" panose="02010609060101010101" pitchFamily="49" charset="-122"/>
              </a:rPr>
              <a:t>BCWS</a:t>
            </a:r>
            <a:r>
              <a:rPr lang="zh-CN" altLang="en-US" sz="2400" dirty="0">
                <a:solidFill>
                  <a:schemeClr val="tx1"/>
                </a:solidFill>
                <a:latin typeface="楷体" panose="02010609060101010101" pitchFamily="49" charset="-122"/>
                <a:ea typeface="楷体" panose="02010609060101010101" pitchFamily="49" charset="-122"/>
              </a:rPr>
              <a:t>图中画出</a:t>
            </a:r>
            <a:r>
              <a:rPr lang="en-US" altLang="zh-CN" sz="2400" dirty="0">
                <a:solidFill>
                  <a:schemeClr val="tx1"/>
                </a:solidFill>
                <a:latin typeface="楷体" panose="02010609060101010101" pitchFamily="49" charset="-122"/>
                <a:ea typeface="楷体" panose="02010609060101010101" pitchFamily="49" charset="-122"/>
              </a:rPr>
              <a:t>BCWP</a:t>
            </a:r>
            <a:r>
              <a:rPr lang="zh-CN" altLang="en-US" sz="2400" dirty="0">
                <a:solidFill>
                  <a:schemeClr val="tx1"/>
                </a:solidFill>
                <a:latin typeface="楷体" panose="02010609060101010101" pitchFamily="49" charset="-122"/>
                <a:ea typeface="楷体" panose="02010609060101010101" pitchFamily="49" charset="-122"/>
              </a:rPr>
              <a:t>曲线和</a:t>
            </a:r>
            <a:r>
              <a:rPr lang="en-US" altLang="zh-CN" sz="2400" dirty="0">
                <a:solidFill>
                  <a:schemeClr val="tx1"/>
                </a:solidFill>
                <a:latin typeface="楷体" panose="02010609060101010101" pitchFamily="49" charset="-122"/>
                <a:ea typeface="楷体" panose="02010609060101010101" pitchFamily="49" charset="-122"/>
              </a:rPr>
              <a:t>ACWP</a:t>
            </a:r>
            <a:r>
              <a:rPr lang="zh-CN" altLang="en-US" sz="2400" dirty="0">
                <a:solidFill>
                  <a:schemeClr val="tx1"/>
                </a:solidFill>
                <a:latin typeface="楷体" panose="02010609060101010101" pitchFamily="49" charset="-122"/>
                <a:ea typeface="楷体" panose="02010609060101010101" pitchFamily="49" charset="-122"/>
              </a:rPr>
              <a:t>曲线，在每个检查日均可比较三个参数的值，进而求出评价指标。 </a:t>
            </a:r>
          </a:p>
        </p:txBody>
      </p:sp>
      <p:graphicFrame>
        <p:nvGraphicFramePr>
          <p:cNvPr id="52228" name="Object 4"/>
          <p:cNvGraphicFramePr>
            <a:graphicFrameLocks noGrp="1" noChangeAspect="1"/>
          </p:cNvGraphicFramePr>
          <p:nvPr>
            <p:ph sz="half" idx="2"/>
          </p:nvPr>
        </p:nvGraphicFramePr>
        <p:xfrm>
          <a:off x="4356857" y="2995813"/>
          <a:ext cx="4788731" cy="3183051"/>
        </p:xfrm>
        <a:graphic>
          <a:graphicData uri="http://schemas.openxmlformats.org/presentationml/2006/ole">
            <mc:AlternateContent xmlns:mc="http://schemas.openxmlformats.org/markup-compatibility/2006">
              <mc:Choice xmlns:v="urn:schemas-microsoft-com:vml" Requires="v">
                <p:oleObj spid="_x0000_s7193" name="Visio" r:id="rId3" imgW="3246247" imgH="2159739" progId="Visio.Drawing.11">
                  <p:embed/>
                </p:oleObj>
              </mc:Choice>
              <mc:Fallback>
                <p:oleObj name="Visio" r:id="rId3" imgW="3246247" imgH="215973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857" y="2995813"/>
                        <a:ext cx="4788731" cy="318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22237869"/>
      </p:ext>
    </p:extLst>
  </p:cSld>
  <p:clrMapOvr>
    <a:masterClrMapping/>
  </p:clrMapOvr>
  <p:transition>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en-US" altLang="zh-CN" dirty="0" smtClean="0"/>
              <a:t>5.3.3</a:t>
            </a:r>
            <a:r>
              <a:rPr lang="zh-CN" altLang="en-US" b="1" dirty="0" smtClean="0"/>
              <a:t>关键比值技术</a:t>
            </a:r>
            <a:r>
              <a:rPr lang="zh-CN" altLang="en-US" dirty="0" smtClean="0"/>
              <a:t> </a:t>
            </a:r>
          </a:p>
        </p:txBody>
      </p:sp>
      <p:sp>
        <p:nvSpPr>
          <p:cNvPr id="53251" name="Rectangle 3"/>
          <p:cNvSpPr>
            <a:spLocks noGrp="1" noChangeArrowheads="1"/>
          </p:cNvSpPr>
          <p:nvPr>
            <p:ph type="body" idx="1"/>
          </p:nvPr>
        </p:nvSpPr>
        <p:spPr>
          <a:xfrm>
            <a:off x="534194" y="1704186"/>
            <a:ext cx="8381999" cy="5088701"/>
          </a:xfrm>
        </p:spPr>
        <p:txBody>
          <a:bodyPr/>
          <a:lstStyle/>
          <a:p>
            <a:pPr eaLnBrk="1" hangingPunct="1"/>
            <a:r>
              <a:rPr lang="zh-CN" altLang="en-US" sz="2400" dirty="0">
                <a:solidFill>
                  <a:schemeClr val="tx1"/>
                </a:solidFill>
                <a:latin typeface="楷体" panose="02010609060101010101" pitchFamily="49" charset="-122"/>
                <a:ea typeface="楷体" panose="02010609060101010101" pitchFamily="49" charset="-122"/>
              </a:rPr>
              <a:t>关键比值技术是指通过计算一组指标比值的乘积（即关键比值），并以此进行项目状态控制的一种分析方法。</a:t>
            </a:r>
          </a:p>
          <a:p>
            <a:pPr eaLnBrk="1" hangingPunct="1"/>
            <a:r>
              <a:rPr lang="zh-CN" altLang="en-US" sz="2400" dirty="0">
                <a:solidFill>
                  <a:schemeClr val="tx1"/>
                </a:solidFill>
                <a:latin typeface="楷体" panose="02010609060101010101" pitchFamily="49" charset="-122"/>
                <a:ea typeface="楷体" panose="02010609060101010101" pitchFamily="49" charset="-122"/>
              </a:rPr>
              <a:t>我们选取成本比值和进度比值作为项目控制的指标比值来说明关键比值技术的应用。</a:t>
            </a:r>
          </a:p>
          <a:p>
            <a:pPr eaLnBrk="1" hangingPunct="1"/>
            <a:r>
              <a:rPr lang="zh-CN" altLang="en-US" sz="2400" dirty="0">
                <a:solidFill>
                  <a:schemeClr val="tx1"/>
                </a:solidFill>
                <a:latin typeface="楷体" panose="02010609060101010101" pitchFamily="49" charset="-122"/>
                <a:ea typeface="楷体" panose="02010609060101010101" pitchFamily="49" charset="-122"/>
              </a:rPr>
              <a:t>我们可以把“预算成本</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实际成本”称为成本比值；把“实际进度</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计划进度”称为进度比值，这里的关键比值就是成本比值与进度比值二者的乘积</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r>
              <a:rPr lang="zh-CN" altLang="en-US" dirty="0"/>
              <a:t>关键比值计算中的指标比值可以根据项目执行工作过程中所需控制的指标设定；</a:t>
            </a:r>
          </a:p>
          <a:p>
            <a:pPr eaLnBrk="1" hangingPunct="1"/>
            <a:r>
              <a:rPr lang="zh-CN" altLang="en-US" dirty="0"/>
              <a:t>指标比值中分子与分母排列应按“愈大愈好”的原则排列。如成本比值中的“预算成本</a:t>
            </a:r>
            <a:r>
              <a:rPr lang="en-US" altLang="zh-CN" dirty="0"/>
              <a:t>/</a:t>
            </a:r>
            <a:r>
              <a:rPr lang="zh-CN" altLang="en-US" dirty="0"/>
              <a:t>实际成本”，就是按“愈大愈好”（预算成本应大于实际成本）的原则进行排列的。</a:t>
            </a:r>
          </a:p>
          <a:p>
            <a:pPr eaLnBrk="1" hangingPunct="1"/>
            <a:endParaRPr lang="zh-CN" altLang="en-US"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67357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305594" y="1674812"/>
            <a:ext cx="8534400" cy="3226653"/>
          </a:xfrm>
        </p:spPr>
        <p:txBody>
          <a:bodyPr/>
          <a:lstStyle/>
          <a:p>
            <a:pPr eaLnBrk="1" hangingPunct="1">
              <a:spcAft>
                <a:spcPts val="600"/>
              </a:spcAft>
            </a:pPr>
            <a:r>
              <a:rPr lang="zh-CN" altLang="en-US" sz="2400" dirty="0">
                <a:solidFill>
                  <a:schemeClr val="tx1"/>
                </a:solidFill>
                <a:latin typeface="楷体" panose="02010609060101010101" pitchFamily="49" charset="-122"/>
                <a:ea typeface="楷体" panose="02010609060101010101" pitchFamily="49" charset="-122"/>
              </a:rPr>
              <a:t>关键比值</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（预算成本</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实际成本）</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（实际进度</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计划进度）</a:t>
            </a:r>
          </a:p>
          <a:p>
            <a:pPr eaLnBrk="1" hangingPunct="1">
              <a:spcAft>
                <a:spcPts val="600"/>
              </a:spcAft>
            </a:pPr>
            <a:r>
              <a:rPr lang="zh-CN" altLang="en-US" sz="2400" dirty="0">
                <a:solidFill>
                  <a:schemeClr val="tx1"/>
                </a:solidFill>
                <a:latin typeface="楷体" panose="02010609060101010101" pitchFamily="49" charset="-122"/>
                <a:ea typeface="楷体" panose="02010609060101010101" pitchFamily="49" charset="-122"/>
              </a:rPr>
              <a:t>在项目的实施过程中，无论是成本比值还是进度比值，大于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都表示它们的实际状况好于计划指标，小于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则表示它们的实际状况没有达到计划指标的要求。对单一指标比值而言，据此我们很容易判断出项目实施状态的好坏，但在项目实施过程中，影响项目成败的因素不止一个，如果有若干个指标比值，而且它们的指标比值有的大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，有的小于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，这时对项目实施的状态又如何分析呢？ </a:t>
            </a:r>
          </a:p>
        </p:txBody>
      </p:sp>
      <p:sp>
        <p:nvSpPr>
          <p:cNvPr id="4" name="Rectangle 2"/>
          <p:cNvSpPr>
            <a:spLocks noGrp="1" noChangeArrowheads="1"/>
          </p:cNvSpPr>
          <p:nvPr>
            <p:ph type="title"/>
          </p:nvPr>
        </p:nvSpPr>
        <p:spPr/>
        <p:txBody>
          <a:bodyPr/>
          <a:lstStyle/>
          <a:p>
            <a:pPr eaLnBrk="1" hangingPunct="1">
              <a:defRPr/>
            </a:pPr>
            <a:r>
              <a:rPr lang="en-US" altLang="zh-CN" dirty="0" smtClean="0"/>
              <a:t>5.3.3</a:t>
            </a:r>
            <a:r>
              <a:rPr lang="zh-CN" altLang="en-US" b="1" dirty="0" smtClean="0"/>
              <a:t>关键比值技术</a:t>
            </a:r>
            <a:r>
              <a:rPr lang="zh-CN" altLang="en-US" dirty="0" smtClean="0"/>
              <a:t> </a:t>
            </a:r>
          </a:p>
        </p:txBody>
      </p:sp>
    </p:spTree>
    <p:extLst>
      <p:ext uri="{BB962C8B-B14F-4D97-AF65-F5344CB8AC3E}">
        <p14:creationId xmlns:p14="http://schemas.microsoft.com/office/powerpoint/2010/main" val="2179628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endParaRPr lang="zh-CN" altLang="zh-CN" smtClean="0"/>
          </a:p>
        </p:txBody>
      </p:sp>
      <p:sp>
        <p:nvSpPr>
          <p:cNvPr id="57347" name="Rectangle 3"/>
          <p:cNvSpPr>
            <a:spLocks noGrp="1" noChangeArrowheads="1"/>
          </p:cNvSpPr>
          <p:nvPr>
            <p:ph type="body" idx="1"/>
          </p:nvPr>
        </p:nvSpPr>
        <p:spPr>
          <a:xfrm>
            <a:off x="457280" y="1599459"/>
            <a:ext cx="8231029" cy="5927777"/>
          </a:xfrm>
        </p:spPr>
        <p:txBody>
          <a:bodyPr/>
          <a:lstStyle/>
          <a:p>
            <a:pPr eaLnBrk="1" hangingPunct="1">
              <a:lnSpc>
                <a:spcPct val="80000"/>
              </a:lnSpc>
            </a:pPr>
            <a:r>
              <a:rPr lang="zh-CN" altLang="en-US" sz="2400" dirty="0">
                <a:solidFill>
                  <a:schemeClr val="tx1"/>
                </a:solidFill>
                <a:latin typeface="楷体" panose="02010609060101010101" pitchFamily="49" charset="-122"/>
                <a:ea typeface="楷体" panose="02010609060101010101" pitchFamily="49" charset="-122"/>
              </a:rPr>
              <a:t>从上述的关键比值数据，可以得出如下分析结论：</a:t>
            </a:r>
          </a:p>
          <a:p>
            <a:pPr eaLnBrk="1" hangingPunct="1">
              <a:lnSpc>
                <a:spcPct val="80000"/>
              </a:lnSpc>
            </a:pPr>
            <a:r>
              <a:rPr lang="zh-CN" altLang="en-US" sz="2400" dirty="0">
                <a:solidFill>
                  <a:schemeClr val="tx1"/>
                </a:solidFill>
                <a:latin typeface="楷体" panose="02010609060101010101" pitchFamily="49" charset="-122"/>
                <a:ea typeface="楷体" panose="02010609060101010101" pitchFamily="49" charset="-122"/>
              </a:rPr>
              <a:t>①任务</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，成本和进度都与计划指标相符，项目此时执行情况良好。</a:t>
            </a:r>
          </a:p>
          <a:p>
            <a:pPr eaLnBrk="1" hangingPunct="1">
              <a:lnSpc>
                <a:spcPct val="80000"/>
              </a:lnSpc>
            </a:pPr>
            <a:r>
              <a:rPr lang="zh-CN" altLang="en-US" sz="2400" dirty="0">
                <a:solidFill>
                  <a:schemeClr val="tx1"/>
                </a:solidFill>
                <a:latin typeface="楷体" panose="02010609060101010101" pitchFamily="49" charset="-122"/>
                <a:ea typeface="楷体" panose="02010609060101010101" pitchFamily="49" charset="-122"/>
              </a:rPr>
              <a:t>②任务</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，成本比值大于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，进度比值小于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，项目此时尽管成本节约了，但项目进度延迟，最终的成本仍有超出计划指标的可能。</a:t>
            </a:r>
          </a:p>
          <a:p>
            <a:pPr eaLnBrk="1" hangingPunct="1">
              <a:lnSpc>
                <a:spcPct val="80000"/>
              </a:lnSpc>
            </a:pPr>
            <a:r>
              <a:rPr lang="zh-CN" altLang="en-US" sz="2400" dirty="0">
                <a:solidFill>
                  <a:schemeClr val="tx1"/>
                </a:solidFill>
                <a:latin typeface="楷体" panose="02010609060101010101" pitchFamily="49" charset="-122"/>
                <a:ea typeface="楷体" panose="02010609060101010101" pitchFamily="49" charset="-122"/>
              </a:rPr>
              <a:t>③任务</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，成本比值等于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，进度比值大于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，说明尽管进度提前，但是并没有因此而增加成本，项目此刻执行情况仍然良好。</a:t>
            </a:r>
          </a:p>
          <a:p>
            <a:pPr eaLnBrk="1" hangingPunct="1">
              <a:lnSpc>
                <a:spcPct val="80000"/>
              </a:lnSpc>
            </a:pPr>
            <a:r>
              <a:rPr lang="zh-CN" altLang="en-US" sz="2400" dirty="0">
                <a:solidFill>
                  <a:schemeClr val="tx1"/>
                </a:solidFill>
                <a:latin typeface="楷体" panose="02010609060101010101" pitchFamily="49" charset="-122"/>
                <a:ea typeface="楷体" panose="02010609060101010101" pitchFamily="49" charset="-122"/>
              </a:rPr>
              <a:t>④任务</a:t>
            </a:r>
            <a:r>
              <a:rPr lang="en-US" altLang="zh-CN" sz="2400" dirty="0">
                <a:solidFill>
                  <a:schemeClr val="tx1"/>
                </a:solidFill>
                <a:latin typeface="楷体" panose="02010609060101010101" pitchFamily="49" charset="-122"/>
                <a:ea typeface="楷体" panose="02010609060101010101" pitchFamily="49" charset="-122"/>
              </a:rPr>
              <a:t>4</a:t>
            </a:r>
            <a:r>
              <a:rPr lang="zh-CN" altLang="en-US" sz="2400" dirty="0">
                <a:solidFill>
                  <a:schemeClr val="tx1"/>
                </a:solidFill>
                <a:latin typeface="楷体" panose="02010609060101010101" pitchFamily="49" charset="-122"/>
                <a:ea typeface="楷体" panose="02010609060101010101" pitchFamily="49" charset="-122"/>
              </a:rPr>
              <a:t>，成本比值小于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，进度比值等于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，说明项目进度与计划指标相符，但是成本已经超支，项目此时执行情况比较差。</a:t>
            </a:r>
          </a:p>
          <a:p>
            <a:pPr eaLnBrk="1" hangingPunct="1">
              <a:lnSpc>
                <a:spcPct val="80000"/>
              </a:lnSpc>
            </a:pPr>
            <a:r>
              <a:rPr lang="zh-CN" altLang="en-US" sz="2400" dirty="0">
                <a:solidFill>
                  <a:schemeClr val="tx1"/>
                </a:solidFill>
                <a:latin typeface="楷体" panose="02010609060101010101" pitchFamily="49" charset="-122"/>
                <a:ea typeface="楷体" panose="02010609060101010101" pitchFamily="49" charset="-122"/>
              </a:rPr>
              <a:t>⑤任务</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，成本比值小于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，进度比值小于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，说明项目成本超支，进度又延迟，项目此时执行情况非常不好。</a:t>
            </a:r>
          </a:p>
          <a:p>
            <a:pPr eaLnBrk="1" hangingPunct="1">
              <a:lnSpc>
                <a:spcPct val="80000"/>
              </a:lnSpc>
            </a:pPr>
            <a:r>
              <a:rPr lang="zh-CN" altLang="en-US" sz="2400" dirty="0">
                <a:solidFill>
                  <a:schemeClr val="tx1"/>
                </a:solidFill>
                <a:latin typeface="楷体" panose="02010609060101010101" pitchFamily="49" charset="-122"/>
                <a:ea typeface="楷体" panose="02010609060101010101" pitchFamily="49" charset="-122"/>
              </a:rPr>
              <a:t>⑥任务</a:t>
            </a:r>
            <a:r>
              <a:rPr lang="en-US" altLang="zh-CN" sz="2400" dirty="0">
                <a:solidFill>
                  <a:schemeClr val="tx1"/>
                </a:solidFill>
                <a:latin typeface="楷体" panose="02010609060101010101" pitchFamily="49" charset="-122"/>
                <a:ea typeface="楷体" panose="02010609060101010101" pitchFamily="49" charset="-122"/>
              </a:rPr>
              <a:t>6</a:t>
            </a:r>
            <a:r>
              <a:rPr lang="zh-CN" altLang="en-US" sz="2400" dirty="0">
                <a:solidFill>
                  <a:schemeClr val="tx1"/>
                </a:solidFill>
                <a:latin typeface="楷体" panose="02010609060101010101" pitchFamily="49" charset="-122"/>
                <a:ea typeface="楷体" panose="02010609060101010101" pitchFamily="49" charset="-122"/>
              </a:rPr>
              <a:t>，成本比值大于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，进度比值大于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，说明即节约了成本，又提前进度，项目此时执行情况非常好。</a:t>
            </a:r>
          </a:p>
        </p:txBody>
      </p:sp>
    </p:spTree>
    <p:extLst>
      <p:ext uri="{BB962C8B-B14F-4D97-AF65-F5344CB8AC3E}">
        <p14:creationId xmlns:p14="http://schemas.microsoft.com/office/powerpoint/2010/main" val="1720967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defRPr/>
            </a:pPr>
            <a:endParaRPr lang="zh-CN" altLang="zh-CN" smtClean="0"/>
          </a:p>
        </p:txBody>
      </p:sp>
      <p:sp>
        <p:nvSpPr>
          <p:cNvPr id="58371" name="Rectangle 3"/>
          <p:cNvSpPr>
            <a:spLocks noGrp="1" noChangeArrowheads="1"/>
          </p:cNvSpPr>
          <p:nvPr>
            <p:ph type="body" idx="1"/>
          </p:nvPr>
        </p:nvSpPr>
        <p:spPr>
          <a:xfrm>
            <a:off x="1154315" y="1704186"/>
            <a:ext cx="7465721" cy="2751522"/>
          </a:xfrm>
        </p:spPr>
        <p:txBody>
          <a:bodyPr/>
          <a:lstStyle/>
          <a:p>
            <a:pPr eaLnBrk="1" hangingPunct="1"/>
            <a:r>
              <a:rPr lang="zh-CN" altLang="en-US" sz="2400" dirty="0">
                <a:solidFill>
                  <a:schemeClr val="tx1"/>
                </a:solidFill>
                <a:latin typeface="楷体" panose="02010609060101010101" pitchFamily="49" charset="-122"/>
                <a:ea typeface="楷体" panose="02010609060101010101" pitchFamily="49" charset="-122"/>
              </a:rPr>
              <a:t>一般来说，关键比值在</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附近，不需要采取任何控制活动。如，第</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项任务关键比值等于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或者在</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附近，就不需要采取控制行动；第</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6</a:t>
            </a:r>
            <a:r>
              <a:rPr lang="zh-CN" altLang="en-US" sz="2400" dirty="0">
                <a:solidFill>
                  <a:schemeClr val="tx1"/>
                </a:solidFill>
                <a:latin typeface="楷体" panose="02010609060101010101" pitchFamily="49" charset="-122"/>
                <a:ea typeface="楷体" panose="02010609060101010101" pitchFamily="49" charset="-122"/>
              </a:rPr>
              <a:t>项任务关键比值远大于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，也不需采取控制行动，但是在项目团队有余力的情况下需要调查其原因；第</a:t>
            </a:r>
            <a:r>
              <a:rPr lang="en-US" altLang="zh-CN" sz="2400" dirty="0">
                <a:solidFill>
                  <a:schemeClr val="tx1"/>
                </a:solidFill>
                <a:latin typeface="楷体" panose="02010609060101010101" pitchFamily="49" charset="-122"/>
                <a:ea typeface="楷体" panose="02010609060101010101" pitchFamily="49" charset="-122"/>
              </a:rPr>
              <a:t>4</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项任务关键比值都小于</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，不但要调查原因而且应采取控制措施。另外，任务</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和任务</a:t>
            </a:r>
            <a:r>
              <a:rPr lang="en-US" altLang="zh-CN" sz="2400" dirty="0">
                <a:solidFill>
                  <a:schemeClr val="tx1"/>
                </a:solidFill>
                <a:latin typeface="楷体" panose="02010609060101010101" pitchFamily="49" charset="-122"/>
                <a:ea typeface="楷体" panose="02010609060101010101" pitchFamily="49" charset="-122"/>
              </a:rPr>
              <a:t>6</a:t>
            </a:r>
            <a:r>
              <a:rPr lang="zh-CN" altLang="en-US" sz="2400" dirty="0">
                <a:solidFill>
                  <a:schemeClr val="tx1"/>
                </a:solidFill>
                <a:latin typeface="楷体" panose="02010609060101010101" pitchFamily="49" charset="-122"/>
                <a:ea typeface="楷体" panose="02010609060101010101" pitchFamily="49" charset="-122"/>
              </a:rPr>
              <a:t>实际执行情况与计划差距很大，也有可能是计划制定得不合理所致。</a:t>
            </a:r>
          </a:p>
        </p:txBody>
      </p:sp>
    </p:spTree>
    <p:extLst>
      <p:ext uri="{BB962C8B-B14F-4D97-AF65-F5344CB8AC3E}">
        <p14:creationId xmlns:p14="http://schemas.microsoft.com/office/powerpoint/2010/main" val="1614963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794" y="1461228"/>
            <a:ext cx="8916194" cy="4923656"/>
          </a:xfrm>
        </p:spPr>
        <p:txBody>
          <a:bodyPr/>
          <a:lstStyle/>
          <a:p>
            <a:pPr marL="0"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a:t>
            </a:r>
            <a:r>
              <a:rPr lang="en-US" altLang="zh-CN" sz="2300" dirty="0">
                <a:solidFill>
                  <a:schemeClr val="tx1"/>
                </a:solidFill>
                <a:latin typeface="楷体" panose="02010609060101010101" pitchFamily="49" charset="-122"/>
                <a:ea typeface="楷体" panose="02010609060101010101" pitchFamily="49" charset="-122"/>
              </a:rPr>
              <a:t>2</a:t>
            </a:r>
            <a:r>
              <a:rPr lang="zh-CN" altLang="en-US" sz="2300" dirty="0">
                <a:solidFill>
                  <a:schemeClr val="tx1"/>
                </a:solidFill>
                <a:latin typeface="楷体" panose="02010609060101010101" pitchFamily="49" charset="-122"/>
                <a:ea typeface="楷体" panose="02010609060101010101" pitchFamily="49" charset="-122"/>
              </a:rPr>
              <a:t>）</a:t>
            </a:r>
            <a:r>
              <a:rPr lang="zh-CN" altLang="en-US" sz="2300" dirty="0">
                <a:solidFill>
                  <a:srgbClr val="FF0000"/>
                </a:solidFill>
                <a:latin typeface="楷体" panose="02010609060101010101" pitchFamily="49" charset="-122"/>
                <a:ea typeface="楷体" panose="02010609060101010101" pitchFamily="49" charset="-122"/>
              </a:rPr>
              <a:t>项目参与者的确认</a:t>
            </a:r>
            <a:r>
              <a:rPr lang="zh-CN" altLang="en-US" sz="2300" dirty="0">
                <a:solidFill>
                  <a:schemeClr val="tx1"/>
                </a:solidFill>
                <a:latin typeface="楷体" panose="02010609060101010101" pitchFamily="49" charset="-122"/>
                <a:ea typeface="楷体" panose="02010609060101010101" pitchFamily="49" charset="-122"/>
              </a:rPr>
              <a:t>。在项目计划中，虽然已经为项目成员分配了任务，明确了其相应的权限和职责，但是如果在项目计划核实工作中发现了计划的错误和纰漏，就应该调整项目计划，并重新安排项目参与者。具体工作如下：</a:t>
            </a:r>
          </a:p>
          <a:p>
            <a:pPr marL="457200" lvl="1"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①告诉项目参与者项目计划已被批准及项目开始实施的时间，使他们能合理安排自己的时间，确保他们能顺利完成所分配的任务；</a:t>
            </a:r>
          </a:p>
          <a:p>
            <a:pPr marL="457200" lvl="1"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②确认项目参与者是否仍可参加该项目；</a:t>
            </a:r>
          </a:p>
          <a:p>
            <a:pPr marL="457200" lvl="1"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③采用书面协议（如工作安排协议）的形式重申项目参与者需要完成的工作内容、性质、开始时间以及工作延续时间，工作安排协议表</a:t>
            </a:r>
            <a:r>
              <a:rPr lang="zh-CN" altLang="en-US" sz="2300" dirty="0" smtClean="0">
                <a:solidFill>
                  <a:schemeClr val="tx1"/>
                </a:solidFill>
                <a:latin typeface="楷体" panose="02010609060101010101" pitchFamily="49" charset="-122"/>
                <a:ea typeface="楷体" panose="02010609060101010101" pitchFamily="49" charset="-122"/>
              </a:rPr>
              <a:t>如下表所</a:t>
            </a:r>
            <a:r>
              <a:rPr lang="zh-CN" altLang="en-US" sz="2300" dirty="0">
                <a:solidFill>
                  <a:schemeClr val="tx1"/>
                </a:solidFill>
                <a:latin typeface="楷体" panose="02010609060101010101" pitchFamily="49" charset="-122"/>
                <a:ea typeface="楷体" panose="02010609060101010101" pitchFamily="49" charset="-122"/>
              </a:rPr>
              <a:t>示；</a:t>
            </a:r>
          </a:p>
          <a:p>
            <a:pPr marL="457200" lvl="1"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④让项目参与者在项目计划上签字，表明其愿意承担责任和风险及全力支持项目工作的态度；</a:t>
            </a:r>
          </a:p>
          <a:p>
            <a:pPr marL="457200" lvl="1"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⑤告知项目参与者其他项目成员的名单、项目主要干系人的名单。</a:t>
            </a:r>
          </a:p>
        </p:txBody>
      </p:sp>
      <p:sp>
        <p:nvSpPr>
          <p:cNvPr id="4" name="Rectangle 2"/>
          <p:cNvSpPr>
            <a:spLocks noGrp="1" noChangeArrowheads="1"/>
          </p:cNvSpPr>
          <p:nvPr>
            <p:ph type="title"/>
          </p:nvPr>
        </p:nvSpPr>
        <p:spPr/>
        <p:txBody>
          <a:bodyPr/>
          <a:lstStyle/>
          <a:p>
            <a:pPr eaLnBrk="1" hangingPunct="1">
              <a:defRPr/>
            </a:pPr>
            <a:r>
              <a:rPr lang="en-US" altLang="zh-CN" dirty="0"/>
              <a:t>5.1 </a:t>
            </a:r>
            <a:r>
              <a:rPr lang="zh-CN" altLang="en-US" dirty="0"/>
              <a:t>项目执</a:t>
            </a:r>
            <a:r>
              <a:rPr lang="zh-CN" altLang="en-US" dirty="0" smtClean="0"/>
              <a:t>行</a:t>
            </a:r>
            <a:r>
              <a:rPr lang="en-US" altLang="zh-CN" dirty="0" smtClean="0"/>
              <a:t>-</a:t>
            </a:r>
            <a:r>
              <a:rPr lang="zh-CN" altLang="en-US" dirty="0"/>
              <a:t>准备工作</a:t>
            </a:r>
            <a:endParaRPr lang="zh-CN" altLang="zh-CN" dirty="0" smtClean="0"/>
          </a:p>
        </p:txBody>
      </p:sp>
    </p:spTree>
    <p:extLst>
      <p:ext uri="{BB962C8B-B14F-4D97-AF65-F5344CB8AC3E}">
        <p14:creationId xmlns:p14="http://schemas.microsoft.com/office/powerpoint/2010/main" val="1568282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944" name="Group 256"/>
          <p:cNvGraphicFramePr>
            <a:graphicFrameLocks noGrp="1"/>
          </p:cNvGraphicFramePr>
          <p:nvPr>
            <p:ph idx="1"/>
            <p:extLst>
              <p:ext uri="{D42A27DB-BD31-4B8C-83A1-F6EECF244321}">
                <p14:modId xmlns:p14="http://schemas.microsoft.com/office/powerpoint/2010/main" val="950551650"/>
              </p:ext>
            </p:extLst>
          </p:nvPr>
        </p:nvGraphicFramePr>
        <p:xfrm>
          <a:off x="457280" y="1599459"/>
          <a:ext cx="8231029" cy="4710157"/>
        </p:xfrm>
        <a:graphic>
          <a:graphicData uri="http://schemas.openxmlformats.org/drawingml/2006/table">
            <a:tbl>
              <a:tblPr/>
              <a:tblGrid>
                <a:gridCol w="2386427"/>
                <a:gridCol w="2003773"/>
                <a:gridCol w="301677"/>
                <a:gridCol w="3539152"/>
              </a:tblGrid>
              <a:tr h="365591">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工作安排协议</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5591">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项目名称：</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项目编号：</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65591">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工作名称：</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工作分解结构代号：</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65591">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工作描述：</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7748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开始日期：</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截止日期：</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工作延续时间（小时）：</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591">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批    准</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0408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项目经理：</a:t>
                      </a:r>
                      <a:endParaRPr kumimoji="0" lang="zh-CN" altLang="en-US" sz="18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姓名：      日期：</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项目成员：</a:t>
                      </a:r>
                      <a:endParaRPr kumimoji="0" lang="zh-CN" altLang="en-US" sz="18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姓名：      日期：</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项目成员监察人：</a:t>
                      </a:r>
                      <a:endParaRPr kumimoji="0" lang="zh-CN" altLang="en-US" sz="18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姓名：      日期：</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Rectangle 2"/>
          <p:cNvSpPr>
            <a:spLocks noGrp="1" noChangeArrowheads="1"/>
          </p:cNvSpPr>
          <p:nvPr>
            <p:ph type="title"/>
          </p:nvPr>
        </p:nvSpPr>
        <p:spPr/>
        <p:txBody>
          <a:bodyPr/>
          <a:lstStyle/>
          <a:p>
            <a:pPr eaLnBrk="1" hangingPunct="1">
              <a:defRPr/>
            </a:pPr>
            <a:r>
              <a:rPr lang="en-US" altLang="zh-CN" dirty="0"/>
              <a:t>5.1 </a:t>
            </a:r>
            <a:r>
              <a:rPr lang="zh-CN" altLang="en-US" dirty="0"/>
              <a:t>项目执</a:t>
            </a:r>
            <a:r>
              <a:rPr lang="zh-CN" altLang="en-US" dirty="0" smtClean="0"/>
              <a:t>行</a:t>
            </a:r>
            <a:r>
              <a:rPr lang="en-US" altLang="zh-CN" dirty="0" smtClean="0"/>
              <a:t>-</a:t>
            </a:r>
            <a:r>
              <a:rPr lang="zh-CN" altLang="en-US" dirty="0"/>
              <a:t>准备工作</a:t>
            </a:r>
            <a:endParaRPr lang="zh-CN" altLang="zh-CN" dirty="0" smtClean="0"/>
          </a:p>
        </p:txBody>
      </p:sp>
    </p:spTree>
    <p:extLst>
      <p:ext uri="{BB962C8B-B14F-4D97-AF65-F5344CB8AC3E}">
        <p14:creationId xmlns:p14="http://schemas.microsoft.com/office/powerpoint/2010/main" val="2592995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534194" y="1704186"/>
            <a:ext cx="8229599" cy="2806922"/>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项目团队组建</a:t>
            </a:r>
            <a:r>
              <a:rPr lang="zh-CN" altLang="en-US" sz="2400" dirty="0">
                <a:solidFill>
                  <a:schemeClr val="tx1"/>
                </a:solidFill>
                <a:latin typeface="楷体" panose="02010609060101010101" pitchFamily="49" charset="-122"/>
                <a:ea typeface="楷体" panose="02010609060101010101" pitchFamily="49" charset="-122"/>
              </a:rPr>
              <a:t>。虽然将完成项目所需的各项工作和活动落实到具体人员负责，但是此时各成员之间的关系还是彼此孤立的，而项目中的一项工作往往需要很多人共同完成，并且还会涉及到其他成员的工作结果。项目是一个复杂系统，各项工作的关联性很强，一个组织要想成功地完成项目，离开团队成员之间的团结合作几乎是不可能的，这要求项目经理组建一个具有很强的团队合作精神的项目团队。</a:t>
            </a:r>
          </a:p>
        </p:txBody>
      </p:sp>
      <p:sp>
        <p:nvSpPr>
          <p:cNvPr id="4" name="Rectangle 2"/>
          <p:cNvSpPr>
            <a:spLocks noGrp="1" noChangeArrowheads="1"/>
          </p:cNvSpPr>
          <p:nvPr>
            <p:ph type="title"/>
          </p:nvPr>
        </p:nvSpPr>
        <p:spPr/>
        <p:txBody>
          <a:bodyPr/>
          <a:lstStyle/>
          <a:p>
            <a:pPr eaLnBrk="1" hangingPunct="1">
              <a:defRPr/>
            </a:pPr>
            <a:r>
              <a:rPr lang="en-US" altLang="zh-CN" dirty="0"/>
              <a:t>5.1 </a:t>
            </a:r>
            <a:r>
              <a:rPr lang="zh-CN" altLang="en-US" dirty="0"/>
              <a:t>项目执</a:t>
            </a:r>
            <a:r>
              <a:rPr lang="zh-CN" altLang="en-US" dirty="0" smtClean="0"/>
              <a:t>行</a:t>
            </a:r>
            <a:r>
              <a:rPr lang="en-US" altLang="zh-CN" dirty="0" smtClean="0"/>
              <a:t>-</a:t>
            </a:r>
            <a:r>
              <a:rPr lang="zh-CN" altLang="en-US" dirty="0"/>
              <a:t>准备工作</a:t>
            </a:r>
            <a:endParaRPr lang="zh-CN" altLang="zh-CN" dirty="0" smtClean="0"/>
          </a:p>
        </p:txBody>
      </p:sp>
    </p:spTree>
    <p:extLst>
      <p:ext uri="{BB962C8B-B14F-4D97-AF65-F5344CB8AC3E}">
        <p14:creationId xmlns:p14="http://schemas.microsoft.com/office/powerpoint/2010/main" val="1352243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154315" y="1704186"/>
            <a:ext cx="7465721" cy="3592907"/>
          </a:xfrm>
        </p:spPr>
        <p:txBody>
          <a:bodyPr/>
          <a:lstStyle/>
          <a:p>
            <a:pPr marL="0" indent="0" eaLnBrk="1" hangingPunct="1">
              <a:lnSpc>
                <a:spcPct val="105000"/>
              </a:lnSpc>
              <a:spcBef>
                <a:spcPts val="0"/>
              </a:spcBef>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4</a:t>
            </a:r>
            <a:r>
              <a:rPr lang="zh-CN" altLang="en-US" sz="2400" dirty="0">
                <a:solidFill>
                  <a:schemeClr val="tx1"/>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项目实施规章制度</a:t>
            </a:r>
            <a:r>
              <a:rPr lang="zh-CN" altLang="en-US" sz="2400" dirty="0">
                <a:solidFill>
                  <a:schemeClr val="tx1"/>
                </a:solidFill>
                <a:latin typeface="楷体" panose="02010609060101010101" pitchFamily="49" charset="-122"/>
                <a:ea typeface="楷体" panose="02010609060101010101" pitchFamily="49" charset="-122"/>
              </a:rPr>
              <a:t>。制定项目实施规章制度的目的，是使项目的执行活动做到有章可循，保证项目的顺利实施。</a:t>
            </a:r>
          </a:p>
          <a:p>
            <a:pPr marL="0" indent="0" eaLnBrk="1" hangingPunct="1">
              <a:lnSpc>
                <a:spcPct val="105000"/>
              </a:lnSpc>
              <a:spcBef>
                <a:spcPts val="0"/>
              </a:spcBef>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项目执行动员。这是项目经理为了增强项目团队的凝聚力，激发项目团队成员的工作热情，鼓舞项目团队士气，统一项目团队认识所做的一项准备工作。在此要充分发挥项目宣传组织的作用，动员和组织各方面的力量，使项目团队成员对项目计划有统一的认识，明确自己在项目团队中的作用。</a:t>
            </a:r>
          </a:p>
        </p:txBody>
      </p:sp>
      <p:sp>
        <p:nvSpPr>
          <p:cNvPr id="4" name="Rectangle 2"/>
          <p:cNvSpPr>
            <a:spLocks noGrp="1" noChangeArrowheads="1"/>
          </p:cNvSpPr>
          <p:nvPr>
            <p:ph type="title"/>
          </p:nvPr>
        </p:nvSpPr>
        <p:spPr/>
        <p:txBody>
          <a:bodyPr/>
          <a:lstStyle/>
          <a:p>
            <a:pPr eaLnBrk="1" hangingPunct="1">
              <a:defRPr/>
            </a:pPr>
            <a:r>
              <a:rPr lang="en-US" altLang="zh-CN" dirty="0"/>
              <a:t>5.1 </a:t>
            </a:r>
            <a:r>
              <a:rPr lang="zh-CN" altLang="en-US" dirty="0"/>
              <a:t>项目执</a:t>
            </a:r>
            <a:r>
              <a:rPr lang="zh-CN" altLang="en-US" dirty="0" smtClean="0"/>
              <a:t>行</a:t>
            </a:r>
            <a:r>
              <a:rPr lang="en-US" altLang="zh-CN" dirty="0" smtClean="0"/>
              <a:t>-</a:t>
            </a:r>
            <a:r>
              <a:rPr lang="zh-CN" altLang="en-US" dirty="0"/>
              <a:t>准备工作</a:t>
            </a:r>
            <a:endParaRPr lang="zh-CN" altLang="zh-CN" dirty="0" smtClean="0"/>
          </a:p>
        </p:txBody>
      </p:sp>
    </p:spTree>
    <p:extLst>
      <p:ext uri="{BB962C8B-B14F-4D97-AF65-F5344CB8AC3E}">
        <p14:creationId xmlns:p14="http://schemas.microsoft.com/office/powerpoint/2010/main" val="2439407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en-US" altLang="zh-CN" dirty="0" smtClean="0"/>
              <a:t>5.1</a:t>
            </a:r>
            <a:r>
              <a:rPr lang="zh-CN" altLang="en-US" b="1" dirty="0" smtClean="0"/>
              <a:t>项目执行</a:t>
            </a:r>
            <a:r>
              <a:rPr lang="en-US" altLang="zh-CN" b="1" dirty="0" smtClean="0"/>
              <a:t>-</a:t>
            </a:r>
            <a:r>
              <a:rPr lang="zh-CN" altLang="en-US" b="1" dirty="0" smtClean="0"/>
              <a:t>工作的依据</a:t>
            </a:r>
            <a:r>
              <a:rPr lang="zh-CN" altLang="en-US" dirty="0" smtClean="0"/>
              <a:t> </a:t>
            </a:r>
          </a:p>
        </p:txBody>
      </p:sp>
      <p:sp>
        <p:nvSpPr>
          <p:cNvPr id="11267" name="Rectangle 3"/>
          <p:cNvSpPr>
            <a:spLocks noGrp="1" noChangeArrowheads="1"/>
          </p:cNvSpPr>
          <p:nvPr>
            <p:ph type="body" idx="1"/>
          </p:nvPr>
        </p:nvSpPr>
        <p:spPr>
          <a:xfrm>
            <a:off x="610395" y="1704186"/>
            <a:ext cx="8009642" cy="4302716"/>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项目计划。项目按计划执行的主要依据就是项目计划，包括进度计划、成本计划、质量计划、人员管理计划和风险管理计划等具体领域的计划，项目计划可以用来与实际进展情况进行比较、对照、参考，便于对变化进行监督与控制，从而保证项目计划的顺利实施；</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）组织政策。组织政策是指与项目组织相关的正式和非正式的政策，这些政策可能会影响项目的执行；</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）预防措施。预防措施是指为了减轻项目可以预测的风险所带来的影响而采取的必要措施；</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4</a:t>
            </a:r>
            <a:r>
              <a:rPr lang="zh-CN" altLang="en-US" sz="2400" dirty="0">
                <a:solidFill>
                  <a:schemeClr val="tx1"/>
                </a:solidFill>
                <a:latin typeface="楷体" panose="02010609060101010101" pitchFamily="49" charset="-122"/>
                <a:ea typeface="楷体" panose="02010609060101010101" pitchFamily="49" charset="-122"/>
              </a:rPr>
              <a:t>）纠正措施。纠正措施保证了未来的项目执行情况与项目计划的要求相一致。</a:t>
            </a:r>
          </a:p>
        </p:txBody>
      </p:sp>
    </p:spTree>
    <p:extLst>
      <p:ext uri="{BB962C8B-B14F-4D97-AF65-F5344CB8AC3E}">
        <p14:creationId xmlns:p14="http://schemas.microsoft.com/office/powerpoint/2010/main" val="3915008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课程模板">
  <a:themeElements>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fontScheme name="1_课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ln w="38100">
          <a:noFill/>
        </a:ln>
      </a:spPr>
      <a:bodyPr wrap="square" rtlCol="0">
        <a:spAutoFit/>
      </a:bodyPr>
      <a:lstStyle>
        <a:defPPr algn="ctr">
          <a:defRPr sz="2400" b="1" dirty="0" smtClean="0"/>
        </a:defPPr>
      </a:lstStyle>
    </a:txDef>
  </a:objectDefaults>
  <a:extraClrSchemeLst>
    <a:extraClrScheme>
      <a:clrScheme name="1_课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课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课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课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课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课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课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课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课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课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课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课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课程模板 13">
        <a:dk1>
          <a:srgbClr val="000000"/>
        </a:dk1>
        <a:lt1>
          <a:srgbClr val="FFFFFF"/>
        </a:lt1>
        <a:dk2>
          <a:srgbClr val="FFFFFF"/>
        </a:dk2>
        <a:lt2>
          <a:srgbClr val="4D4D4D"/>
        </a:lt2>
        <a:accent1>
          <a:srgbClr val="4788B9"/>
        </a:accent1>
        <a:accent2>
          <a:srgbClr val="729B41"/>
        </a:accent2>
        <a:accent3>
          <a:srgbClr val="FFFFFF"/>
        </a:accent3>
        <a:accent4>
          <a:srgbClr val="000000"/>
        </a:accent4>
        <a:accent5>
          <a:srgbClr val="B1C3D9"/>
        </a:accent5>
        <a:accent6>
          <a:srgbClr val="678C3A"/>
        </a:accent6>
        <a:hlink>
          <a:srgbClr val="DC823E"/>
        </a:hlink>
        <a:folHlink>
          <a:srgbClr val="C6AB3A"/>
        </a:folHlink>
      </a:clrScheme>
      <a:clrMap bg1="lt1" tx1="dk1" bg2="lt2" tx2="dk2" accent1="accent1" accent2="accent2" accent3="accent3" accent4="accent4" accent5="accent5" accent6="accent6" hlink="hlink" folHlink="folHlink"/>
    </a:extraClrScheme>
    <a:extraClrScheme>
      <a:clrScheme name="1_课程模板 14">
        <a:dk1>
          <a:srgbClr val="000000"/>
        </a:dk1>
        <a:lt1>
          <a:srgbClr val="FFFFFF"/>
        </a:lt1>
        <a:dk2>
          <a:srgbClr val="FFFFFF"/>
        </a:dk2>
        <a:lt2>
          <a:srgbClr val="4D4D4D"/>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22122</TotalTime>
  <Words>9817</Words>
  <Application>Microsoft Office PowerPoint</Application>
  <PresentationFormat>自定义</PresentationFormat>
  <Paragraphs>225</Paragraphs>
  <Slides>46</Slides>
  <Notes>4</Notes>
  <HiddenSlides>1</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49" baseType="lpstr">
      <vt:lpstr>1_课程模板</vt:lpstr>
      <vt:lpstr>Image</vt:lpstr>
      <vt:lpstr>Visio</vt:lpstr>
      <vt:lpstr>PowerPoint 演示文稿</vt:lpstr>
      <vt:lpstr>第五章项目执行与控制 </vt:lpstr>
      <vt:lpstr>5.1 项目执行 </vt:lpstr>
      <vt:lpstr>5.1 项目执行-准备工作</vt:lpstr>
      <vt:lpstr>5.1 项目执行-准备工作</vt:lpstr>
      <vt:lpstr>5.1 项目执行-准备工作</vt:lpstr>
      <vt:lpstr>5.1 项目执行-准备工作</vt:lpstr>
      <vt:lpstr>5.1 项目执行-准备工作</vt:lpstr>
      <vt:lpstr>5.1项目执行-工作的依据 </vt:lpstr>
      <vt:lpstr>5.1项目执行-工作的内容 </vt:lpstr>
      <vt:lpstr>5.1项目执行-工作的步骤 </vt:lpstr>
      <vt:lpstr>5.1项目执行-工作的成果 </vt:lpstr>
      <vt:lpstr>5.2项目控制 </vt:lpstr>
      <vt:lpstr>5.2项目控制-项目跟踪的定义 </vt:lpstr>
      <vt:lpstr>5.2项目控制-项目跟踪的定义 </vt:lpstr>
      <vt:lpstr>5.2 5.2项目控制-项目跟踪系统的建立 </vt:lpstr>
      <vt:lpstr>5.2项目控制-定义 </vt:lpstr>
      <vt:lpstr>5.2项目控制-工作的准则 </vt:lpstr>
      <vt:lpstr>5.2项目控制-工作的准则 </vt:lpstr>
      <vt:lpstr> 5.2项目控制-工作步骤 </vt:lpstr>
      <vt:lpstr> 5.2项目控制-工作步骤 </vt:lpstr>
      <vt:lpstr> 5.2项目控制-工作步骤 </vt:lpstr>
      <vt:lpstr> 5.2项目控制-工作步骤 </vt:lpstr>
      <vt:lpstr> 5.2项目控制-工作步骤 </vt:lpstr>
      <vt:lpstr> 5.2项目控制-工作步骤 </vt:lpstr>
      <vt:lpstr>5.2项目控制-项目变更控制定义 </vt:lpstr>
      <vt:lpstr>5.2项目控制-项目变化的原因 </vt:lpstr>
      <vt:lpstr>5.2项目控制-项目变化的影响 </vt:lpstr>
      <vt:lpstr>5.2项目控制-项目变化的影响 </vt:lpstr>
      <vt:lpstr>5.2项目控制-项目变化的影响 </vt:lpstr>
      <vt:lpstr>PowerPoint 演示文稿</vt:lpstr>
      <vt:lpstr>5.2项目控制-项目变更控制程序 </vt:lpstr>
      <vt:lpstr>5.2项目控制-项目变更控制的原则 </vt:lpstr>
      <vt:lpstr>5.3 项目执行与控制的工具和方法 </vt:lpstr>
      <vt:lpstr>5.3 项目执行与控制的工具和方法-工作授权系统</vt:lpstr>
      <vt:lpstr>5.3 项目执行与控制的工具和方法-工作授权系统</vt:lpstr>
      <vt:lpstr>5.3 项目执行与控制的工具和方法-工作授权系统</vt:lpstr>
      <vt:lpstr>5.3 项目执行与控制的工具和方法-偏差分析技术 </vt:lpstr>
      <vt:lpstr>5.3 项目执行与控制的工具和方法-偏差分析技术 </vt:lpstr>
      <vt:lpstr>5.3 项目执行与控制的工具和方法-偏差分析技术 </vt:lpstr>
      <vt:lpstr>5.3 项目执行与控制的工具和方法-偏差分析技术 </vt:lpstr>
      <vt:lpstr>PowerPoint 演示文稿</vt:lpstr>
      <vt:lpstr>5.3.3关键比值技术 </vt:lpstr>
      <vt:lpstr>5.3.3关键比值技术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ddxl_kk</dc:creator>
  <cp:lastModifiedBy>ddxl</cp:lastModifiedBy>
  <cp:revision>829</cp:revision>
  <dcterms:created xsi:type="dcterms:W3CDTF">2006-08-16T00:00:00Z</dcterms:created>
  <dcterms:modified xsi:type="dcterms:W3CDTF">2019-09-19T04:41:19Z</dcterms:modified>
</cp:coreProperties>
</file>