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337" r:id="rId2"/>
    <p:sldId id="879" r:id="rId3"/>
    <p:sldId id="841" r:id="rId4"/>
    <p:sldId id="842" r:id="rId5"/>
    <p:sldId id="843" r:id="rId6"/>
    <p:sldId id="844" r:id="rId7"/>
    <p:sldId id="845" r:id="rId8"/>
    <p:sldId id="846" r:id="rId9"/>
    <p:sldId id="847" r:id="rId10"/>
    <p:sldId id="848" r:id="rId11"/>
    <p:sldId id="849" r:id="rId12"/>
    <p:sldId id="851" r:id="rId13"/>
    <p:sldId id="852" r:id="rId14"/>
    <p:sldId id="853" r:id="rId15"/>
    <p:sldId id="854" r:id="rId16"/>
    <p:sldId id="855" r:id="rId17"/>
    <p:sldId id="856" r:id="rId18"/>
    <p:sldId id="857" r:id="rId19"/>
    <p:sldId id="858" r:id="rId20"/>
    <p:sldId id="859" r:id="rId21"/>
    <p:sldId id="860" r:id="rId22"/>
    <p:sldId id="862" r:id="rId23"/>
    <p:sldId id="863" r:id="rId24"/>
    <p:sldId id="864" r:id="rId25"/>
    <p:sldId id="865" r:id="rId26"/>
    <p:sldId id="867" r:id="rId27"/>
    <p:sldId id="868" r:id="rId28"/>
    <p:sldId id="869" r:id="rId29"/>
    <p:sldId id="870" r:id="rId30"/>
    <p:sldId id="871" r:id="rId31"/>
  </p:sldIdLst>
  <p:sldSz cx="9145588" cy="6854825"/>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83221BC-B39F-4766-9BCC-92C131FCB191}">
          <p14:sldIdLst>
            <p14:sldId id="337"/>
            <p14:sldId id="879"/>
            <p14:sldId id="841"/>
            <p14:sldId id="842"/>
            <p14:sldId id="843"/>
            <p14:sldId id="844"/>
            <p14:sldId id="845"/>
            <p14:sldId id="846"/>
            <p14:sldId id="847"/>
            <p14:sldId id="848"/>
            <p14:sldId id="849"/>
            <p14:sldId id="851"/>
            <p14:sldId id="852"/>
            <p14:sldId id="853"/>
            <p14:sldId id="854"/>
            <p14:sldId id="855"/>
            <p14:sldId id="856"/>
            <p14:sldId id="857"/>
            <p14:sldId id="858"/>
            <p14:sldId id="859"/>
            <p14:sldId id="860"/>
            <p14:sldId id="862"/>
            <p14:sldId id="863"/>
            <p14:sldId id="864"/>
            <p14:sldId id="865"/>
            <p14:sldId id="867"/>
            <p14:sldId id="868"/>
            <p14:sldId id="869"/>
            <p14:sldId id="870"/>
            <p14:sldId id="871"/>
          </p14:sldIdLst>
        </p14:section>
        <p14:section name="无标题节" id="{31717772-7C85-410D-8CE3-58DAD453EE9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33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02" autoAdjust="0"/>
    <p:restoredTop sz="95852" autoAdjust="0"/>
  </p:normalViewPr>
  <p:slideViewPr>
    <p:cSldViewPr>
      <p:cViewPr>
        <p:scale>
          <a:sx n="100" d="100"/>
          <a:sy n="100" d="100"/>
        </p:scale>
        <p:origin x="-2100" y="-3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87DA6D-A27F-4102-868E-B8BFE9D424B7}" type="datetimeFigureOut">
              <a:rPr lang="zh-CN" altLang="en-US" smtClean="0"/>
              <a:t>2019/9/19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B93060-4830-4B66-BB2C-F5C974253E38}" type="slidenum">
              <a:rPr lang="zh-CN" altLang="en-US" smtClean="0"/>
              <a:t>‹#›</a:t>
            </a:fld>
            <a:endParaRPr lang="zh-CN" altLang="en-US"/>
          </a:p>
        </p:txBody>
      </p:sp>
    </p:spTree>
    <p:extLst>
      <p:ext uri="{BB962C8B-B14F-4D97-AF65-F5344CB8AC3E}">
        <p14:creationId xmlns:p14="http://schemas.microsoft.com/office/powerpoint/2010/main" val="347151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defTabSz="914400">
              <a:defRPr sz="1100">
                <a:solidFill>
                  <a:schemeClr val="tx1"/>
                </a:solidFill>
                <a:latin typeface="Arial" panose="020B0604020202020204" pitchFamily="34" charset="0"/>
                <a:ea typeface="宋体" panose="02010600030101010101" pitchFamily="2" charset="-122"/>
              </a:defRPr>
            </a:lvl1pPr>
            <a:lvl2pPr marL="685800" indent="-263525" defTabSz="914400">
              <a:defRPr sz="1100">
                <a:solidFill>
                  <a:schemeClr val="tx1"/>
                </a:solidFill>
                <a:latin typeface="Arial" panose="020B0604020202020204" pitchFamily="34" charset="0"/>
                <a:ea typeface="宋体" panose="02010600030101010101" pitchFamily="2" charset="-122"/>
              </a:defRPr>
            </a:lvl2pPr>
            <a:lvl3pPr marL="1055370" indent="-210820" defTabSz="914400">
              <a:defRPr sz="1100">
                <a:solidFill>
                  <a:schemeClr val="tx1"/>
                </a:solidFill>
                <a:latin typeface="Arial" panose="020B0604020202020204" pitchFamily="34" charset="0"/>
                <a:ea typeface="宋体" panose="02010600030101010101" pitchFamily="2" charset="-122"/>
              </a:defRPr>
            </a:lvl3pPr>
            <a:lvl4pPr marL="1477010" indent="-210820" defTabSz="914400">
              <a:defRPr sz="1100">
                <a:solidFill>
                  <a:schemeClr val="tx1"/>
                </a:solidFill>
                <a:latin typeface="Arial" panose="020B0604020202020204" pitchFamily="34" charset="0"/>
                <a:ea typeface="宋体" panose="02010600030101010101" pitchFamily="2" charset="-122"/>
              </a:defRPr>
            </a:lvl4pPr>
            <a:lvl5pPr marL="1899285" indent="-210820" defTabSz="914400">
              <a:defRPr sz="1100">
                <a:solidFill>
                  <a:schemeClr val="tx1"/>
                </a:solidFill>
                <a:latin typeface="Arial" panose="020B0604020202020204" pitchFamily="34" charset="0"/>
                <a:ea typeface="宋体" panose="02010600030101010101" pitchFamily="2" charset="-122"/>
              </a:defRPr>
            </a:lvl5pPr>
            <a:lvl6pPr marL="232092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6pPr>
            <a:lvl7pPr marL="2743200"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7pPr>
            <a:lvl8pPr marL="316547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8pPr>
            <a:lvl9pPr marL="3587115" indent="-210820" defTabSz="914400" eaLnBrk="0" fontAlgn="base" hangingPunct="0">
              <a:spcBef>
                <a:spcPct val="30000"/>
              </a:spcBef>
              <a:spcAft>
                <a:spcPct val="0"/>
              </a:spcAft>
              <a:defRPr sz="1100">
                <a:solidFill>
                  <a:schemeClr val="tx1"/>
                </a:solidFill>
                <a:latin typeface="Arial" panose="020B0604020202020204" pitchFamily="34" charset="0"/>
                <a:ea typeface="宋体" panose="02010600030101010101" pitchFamily="2" charset="-122"/>
              </a:defRPr>
            </a:lvl9pPr>
          </a:lstStyle>
          <a:p>
            <a:fld id="{B311FC87-3285-473E-9EE6-0425A3107565}" type="slidenum">
              <a:rPr lang="en-US" altLang="zh-CN" sz="1200"/>
              <a:t>1</a:t>
            </a:fld>
            <a:endParaRPr lang="en-US" altLang="zh-CN" sz="1200"/>
          </a:p>
        </p:txBody>
      </p:sp>
      <p:sp>
        <p:nvSpPr>
          <p:cNvPr id="129027" name="Rectangle 2"/>
          <p:cNvSpPr>
            <a:spLocks noGrp="1" noRot="1" noChangeAspect="1" noChangeArrowheads="1" noTextEdit="1"/>
          </p:cNvSpPr>
          <p:nvPr>
            <p:ph type="sldImg"/>
          </p:nvPr>
        </p:nvSpPr>
        <p:spPr>
          <a:xfrm>
            <a:off x="1141413" y="685800"/>
            <a:ext cx="4575175" cy="3429000"/>
          </a:xfrm>
        </p:spPr>
      </p:sp>
      <p:sp>
        <p:nvSpPr>
          <p:cNvPr id="129028" name="Rectangle 3"/>
          <p:cNvSpPr>
            <a:spLocks noGrp="1" noChangeArrowheads="1"/>
          </p:cNvSpPr>
          <p:nvPr>
            <p:ph type="body" idx="1"/>
          </p:nvPr>
        </p:nvSpPr>
        <p:spPr>
          <a:noFill/>
        </p:spPr>
        <p:txBody>
          <a:bodyPr/>
          <a:lstStyle/>
          <a:p>
            <a:pPr eaLnBrk="1" hangingPunct="1"/>
            <a:endParaRPr lang="zh-CN" altLang="zh-CN" dirty="0" smtClean="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BB93060-4830-4B66-BB2C-F5C974253E38}" type="slidenum">
              <a:rPr lang="zh-CN" altLang="en-US" smtClean="0"/>
              <a:t>5</a:t>
            </a:fld>
            <a:endParaRPr lang="zh-CN" altLang="en-US"/>
          </a:p>
        </p:txBody>
      </p:sp>
    </p:spTree>
    <p:extLst>
      <p:ext uri="{BB962C8B-B14F-4D97-AF65-F5344CB8AC3E}">
        <p14:creationId xmlns:p14="http://schemas.microsoft.com/office/powerpoint/2010/main" val="35087782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8"/>
          <p:cNvSpPr>
            <a:spLocks noChangeArrowheads="1"/>
          </p:cNvSpPr>
          <p:nvPr userDrawn="1"/>
        </p:nvSpPr>
        <p:spPr bwMode="gray">
          <a:xfrm>
            <a:off x="684332" y="333222"/>
            <a:ext cx="5906526" cy="5758371"/>
          </a:xfrm>
          <a:prstGeom prst="ellipse">
            <a:avLst/>
          </a:prstGeom>
          <a:gradFill rotWithShape="1">
            <a:gsLst>
              <a:gs pos="0">
                <a:schemeClr val="bg2">
                  <a:alpha val="48000"/>
                </a:schemeClr>
              </a:gs>
              <a:gs pos="100000">
                <a:schemeClr val="bg2">
                  <a:gamma/>
                  <a:tint val="0"/>
                  <a:invGamma/>
                  <a:alpha val="80000"/>
                </a:scheme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5" name="Rectangle 9"/>
          <p:cNvSpPr>
            <a:spLocks noChangeArrowheads="1"/>
          </p:cNvSpPr>
          <p:nvPr userDrawn="1"/>
        </p:nvSpPr>
        <p:spPr bwMode="ltGray">
          <a:xfrm>
            <a:off x="0" y="2478529"/>
            <a:ext cx="9145588" cy="1293214"/>
          </a:xfrm>
          <a:prstGeom prst="rect">
            <a:avLst/>
          </a:prstGeom>
          <a:solidFill>
            <a:srgbClr val="A4D0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6" name="Oval 10"/>
          <p:cNvSpPr>
            <a:spLocks noChangeArrowheads="1"/>
          </p:cNvSpPr>
          <p:nvPr userDrawn="1"/>
        </p:nvSpPr>
        <p:spPr bwMode="gray">
          <a:xfrm>
            <a:off x="971719" y="1628021"/>
            <a:ext cx="3529626" cy="3670188"/>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7" name="Oval 11"/>
          <p:cNvSpPr>
            <a:spLocks noChangeArrowheads="1"/>
          </p:cNvSpPr>
          <p:nvPr userDrawn="1"/>
        </p:nvSpPr>
        <p:spPr bwMode="gray">
          <a:xfrm>
            <a:off x="1259108" y="260231"/>
            <a:ext cx="935199" cy="936191"/>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8" name="Oval 12"/>
          <p:cNvSpPr>
            <a:spLocks noChangeArrowheads="1"/>
          </p:cNvSpPr>
          <p:nvPr userDrawn="1"/>
        </p:nvSpPr>
        <p:spPr bwMode="gray">
          <a:xfrm>
            <a:off x="4212369" y="2635617"/>
            <a:ext cx="1224175" cy="1223395"/>
          </a:xfrm>
          <a:prstGeom prst="ellipse">
            <a:avLst/>
          </a:prstGeom>
          <a:solidFill>
            <a:srgbClr val="1BABE5">
              <a:alpha val="10196"/>
            </a:srgb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Text Box 15"/>
          <p:cNvSpPr txBox="1">
            <a:spLocks noChangeArrowheads="1"/>
          </p:cNvSpPr>
          <p:nvPr userDrawn="1"/>
        </p:nvSpPr>
        <p:spPr bwMode="auto">
          <a:xfrm>
            <a:off x="1979957" y="6305805"/>
            <a:ext cx="49252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2400" smtClean="0">
                <a:solidFill>
                  <a:schemeClr val="accent1"/>
                </a:solidFill>
                <a:ea typeface="隶书" pitchFamily="49" charset="-122"/>
              </a:rPr>
              <a:t>信息学院软件工程教研室</a:t>
            </a:r>
          </a:p>
        </p:txBody>
      </p:sp>
      <p:sp>
        <p:nvSpPr>
          <p:cNvPr id="10" name="Rectangle 18"/>
          <p:cNvSpPr>
            <a:spLocks noChangeArrowheads="1"/>
          </p:cNvSpPr>
          <p:nvPr userDrawn="1"/>
        </p:nvSpPr>
        <p:spPr bwMode="ltGray">
          <a:xfrm>
            <a:off x="0" y="2635617"/>
            <a:ext cx="9145588" cy="1305907"/>
          </a:xfrm>
          <a:prstGeom prst="rect">
            <a:avLst/>
          </a:prstGeom>
          <a:solidFill>
            <a:srgbClr val="A4D0EE">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1" name="Rectangle 19"/>
          <p:cNvSpPr>
            <a:spLocks noChangeArrowheads="1"/>
          </p:cNvSpPr>
          <p:nvPr userDrawn="1"/>
        </p:nvSpPr>
        <p:spPr bwMode="ltGray">
          <a:xfrm>
            <a:off x="0" y="2829204"/>
            <a:ext cx="9145588" cy="1401113"/>
          </a:xfrm>
          <a:prstGeom prst="rect">
            <a:avLst/>
          </a:prstGeom>
          <a:solidFill>
            <a:srgbClr val="A4D0EE">
              <a:alpha val="4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2" name="Rectangle 20"/>
          <p:cNvSpPr>
            <a:spLocks noChangeArrowheads="1"/>
          </p:cNvSpPr>
          <p:nvPr userDrawn="1"/>
        </p:nvSpPr>
        <p:spPr bwMode="ltGray">
          <a:xfrm>
            <a:off x="0" y="2922821"/>
            <a:ext cx="9145588" cy="826705"/>
          </a:xfrm>
          <a:prstGeom prst="rect">
            <a:avLst/>
          </a:prstGeom>
          <a:solidFill>
            <a:srgbClr val="FFFFFF">
              <a:alpha val="588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3" name="Picture 21" descr="0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4039" y="287205"/>
            <a:ext cx="882803" cy="88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2" descr="0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4116" y="1715295"/>
            <a:ext cx="3429596" cy="352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Oval 23"/>
          <p:cNvSpPr>
            <a:spLocks noChangeArrowheads="1"/>
          </p:cNvSpPr>
          <p:nvPr userDrawn="1"/>
        </p:nvSpPr>
        <p:spPr bwMode="gray">
          <a:xfrm>
            <a:off x="323908" y="1267826"/>
            <a:ext cx="1438525" cy="1510600"/>
          </a:xfrm>
          <a:prstGeom prst="ellipse">
            <a:avLst/>
          </a:prstGeom>
          <a:solidFill>
            <a:srgbClr val="FFFFFF"/>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6" name="Picture 24" descr="04"/>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54076" y="1323362"/>
            <a:ext cx="1362312" cy="1416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25"/>
          <p:cNvSpPr>
            <a:spLocks noChangeArrowheads="1"/>
          </p:cNvSpPr>
          <p:nvPr userDrawn="1"/>
        </p:nvSpPr>
        <p:spPr bwMode="gray">
          <a:xfrm>
            <a:off x="3213660" y="3841559"/>
            <a:ext cx="1325793" cy="1324948"/>
          </a:xfrm>
          <a:prstGeom prst="ellipse">
            <a:avLst/>
          </a:prstGeom>
          <a:solidFill>
            <a:schemeClr val="tx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p>
        </p:txBody>
      </p:sp>
      <p:pic>
        <p:nvPicPr>
          <p:cNvPr id="18" name="Picture 26" descr="未标题-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242238" y="3866948"/>
            <a:ext cx="1276572" cy="1275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7"/>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102420" y="188826"/>
            <a:ext cx="863750" cy="76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0669" name="Rectangle 13"/>
          <p:cNvSpPr>
            <a:spLocks noGrp="1" noChangeArrowheads="1"/>
          </p:cNvSpPr>
          <p:nvPr>
            <p:ph type="ctrTitle"/>
          </p:nvPr>
        </p:nvSpPr>
        <p:spPr>
          <a:xfrm>
            <a:off x="684332" y="2059621"/>
            <a:ext cx="7945230" cy="476030"/>
          </a:xfrm>
        </p:spPr>
        <p:txBody>
          <a:bodyPr anchor="b">
            <a:spAutoFit/>
          </a:bodyPr>
          <a:lstStyle>
            <a:lvl1pPr>
              <a:defRPr>
                <a:solidFill>
                  <a:srgbClr val="FFFFFF"/>
                </a:solidFill>
              </a:defRPr>
            </a:lvl1pPr>
          </a:lstStyle>
          <a:p>
            <a:pPr lvl="0"/>
            <a:r>
              <a:rPr lang="en-US" altLang="zh-CN" noProof="0" smtClean="0"/>
              <a:t>Click to edit Master title style</a:t>
            </a:r>
          </a:p>
        </p:txBody>
      </p:sp>
      <p:sp>
        <p:nvSpPr>
          <p:cNvPr id="70670" name="Rectangle 14"/>
          <p:cNvSpPr>
            <a:spLocks noGrp="1" noChangeArrowheads="1"/>
          </p:cNvSpPr>
          <p:nvPr>
            <p:ph type="subTitle" idx="1"/>
          </p:nvPr>
        </p:nvSpPr>
        <p:spPr>
          <a:xfrm>
            <a:off x="666866" y="2546759"/>
            <a:ext cx="7945230" cy="284030"/>
          </a:xfrm>
        </p:spPr>
        <p:txBody>
          <a:bodyPr/>
          <a:lstStyle>
            <a:lvl1pPr marL="0" indent="0">
              <a:buFontTx/>
              <a:buNone/>
              <a:defRPr sz="1400">
                <a:solidFill>
                  <a:srgbClr val="FFFFFF"/>
                </a:solidFill>
              </a:defRPr>
            </a:lvl1pPr>
          </a:lstStyle>
          <a:p>
            <a:pPr lvl="0"/>
            <a:r>
              <a:rPr lang="en-US" altLang="zh-CN" noProof="0" smtClean="0"/>
              <a:t>Click to edit Master subtitle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74285" y="1704186"/>
            <a:ext cx="4145750" cy="137255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9191" y="476030"/>
            <a:ext cx="2286397" cy="260070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56809" y="476030"/>
            <a:ext cx="2649956" cy="260070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1154315" y="1704186"/>
            <a:ext cx="7465721" cy="341632"/>
          </a:xfrm>
        </p:spPr>
        <p:txBody>
          <a:bodyPr/>
          <a:lstStyle/>
          <a:p>
            <a:pPr lvl="0"/>
            <a:endParaRPr lang="zh-CN" altLang="en-US" noProof="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476031"/>
            <a:ext cx="9145588" cy="77275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54315" y="1704186"/>
            <a:ext cx="7465721" cy="341632"/>
          </a:xfrm>
        </p:spPr>
        <p:txBody>
          <a:bodyPr/>
          <a:lstStyle/>
          <a:p>
            <a:pPr lvl="0"/>
            <a:endParaRPr lang="zh-CN" altLang="en-US"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2641" name="Image" r:id="rId3" imgW="2540000" imgH="254000" progId="Photoshop.Image.8">
                  <p:embed/>
                </p:oleObj>
              </mc:Choice>
              <mc:Fallback>
                <p:oleObj name="Image" r:id="rId3" imgW="2540000" imgH="254000" progId="Photoshop.Image.8">
                  <p:embed/>
                  <p:pic>
                    <p:nvPicPr>
                      <p:cNvPr id="0" name="图片 26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F1453535-2D41-4FFF-A67C-DAD5CFDB66C6}" type="slidenum">
              <a:rPr lang="en-US" altLang="zh-CN" sz="1000" b="1" smtClean="0">
                <a:solidFill>
                  <a:schemeClr val="accent1"/>
                </a:solidFill>
              </a:r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744653" y="330047"/>
            <a:ext cx="7773750" cy="1142471"/>
          </a:xfrm>
        </p:spPr>
        <p:txBody>
          <a:body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685919"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9007" y="1980283"/>
            <a:ext cx="381066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7" name="日期占位符 4"/>
          <p:cNvSpPr>
            <a:spLocks noGrp="1"/>
          </p:cNvSpPr>
          <p:nvPr>
            <p:ph type="dt" sz="half" idx="10"/>
          </p:nvPr>
        </p:nvSpPr>
        <p:spPr>
          <a:xfrm>
            <a:off x="685919" y="6245507"/>
            <a:ext cx="1905331" cy="456988"/>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8" name="页脚占位符 5"/>
          <p:cNvSpPr>
            <a:spLocks noGrp="1"/>
          </p:cNvSpPr>
          <p:nvPr>
            <p:ph type="ftr" sz="quarter" idx="11"/>
          </p:nvPr>
        </p:nvSpPr>
        <p:spPr>
          <a:xfrm>
            <a:off x="3124744" y="6245507"/>
            <a:ext cx="2896103" cy="456988"/>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灯片编号占位符 6"/>
          <p:cNvSpPr>
            <a:spLocks noGrp="1"/>
          </p:cNvSpPr>
          <p:nvPr>
            <p:ph type="sldNum" sz="quarter" idx="12"/>
          </p:nvPr>
        </p:nvSpPr>
        <p:spPr>
          <a:xfrm>
            <a:off x="6554339" y="6245507"/>
            <a:ext cx="1905331" cy="456988"/>
          </a:xfrm>
          <a:prstGeom prst="rect">
            <a:avLst/>
          </a:prstGeom>
        </p:spPr>
        <p:txBody>
          <a:bodyPr/>
          <a:lstStyle>
            <a:lvl1pPr>
              <a:defRPr>
                <a:ea typeface="宋体" panose="02010600030101010101" pitchFamily="2" charset="-122"/>
              </a:defRPr>
            </a:lvl1pPr>
          </a:lstStyle>
          <a:p>
            <a:pPr>
              <a:defRPr/>
            </a:pPr>
            <a:fld id="{C9CD7087-0C34-4991-A57E-E308DA8A733A}" type="slidenum">
              <a:rPr lang="en-US" altLang="zh-CN"/>
              <a:t>‹#›</a:t>
            </a:fld>
            <a:endParaRPr lang="en-US" altLang="zh-CN"/>
          </a:p>
        </p:txBody>
      </p:sp>
    </p:spTree>
  </p:cSld>
  <p:clrMapOvr>
    <a:masterClrMapping/>
  </p:clrMapOvr>
  <p:transition>
    <p:split orient="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6"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3665" name="Image" r:id="rId3" imgW="2540000" imgH="254000" progId="Photoshop.Image.8">
                  <p:embed/>
                </p:oleObj>
              </mc:Choice>
              <mc:Fallback>
                <p:oleObj name="Image" r:id="rId3" imgW="2540000" imgH="254000" progId="Photoshop.Image.8">
                  <p:embed/>
                  <p:pic>
                    <p:nvPicPr>
                      <p:cNvPr id="0" name="图片 36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9"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1"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3"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0"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1"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3"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6"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DC72A811-4C54-4899-BFE6-DBD2B6E4CDEA}" type="slidenum">
              <a:rPr lang="en-US" altLang="zh-CN" sz="1000" b="1" smtClean="0">
                <a:solidFill>
                  <a:schemeClr val="accent1"/>
                </a:solidFill>
              </a:rPr>
              <a:t>‹#›</a:t>
            </a:fld>
            <a:endParaRPr lang="en-US" altLang="zh-CN" sz="1000" b="1" smtClean="0">
              <a:solidFill>
                <a:schemeClr val="accent1"/>
              </a:solidFill>
            </a:endParaRPr>
          </a:p>
        </p:txBody>
      </p:sp>
      <p:pic>
        <p:nvPicPr>
          <p:cNvPr id="27"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574775" y="304659"/>
            <a:ext cx="8002390" cy="1215462"/>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836" y="1751789"/>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4244" y="1751788"/>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4244" y="3960565"/>
            <a:ext cx="3924982" cy="175432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28" name="日期占位符 5"/>
          <p:cNvSpPr>
            <a:spLocks noGrp="1"/>
          </p:cNvSpPr>
          <p:nvPr>
            <p:ph type="dt" sz="half" idx="10"/>
          </p:nvPr>
        </p:nvSpPr>
        <p:spPr>
          <a:xfrm>
            <a:off x="609706" y="6242333"/>
            <a:ext cx="1981544"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页脚占位符 6"/>
          <p:cNvSpPr>
            <a:spLocks noGrp="1"/>
          </p:cNvSpPr>
          <p:nvPr>
            <p:ph type="ftr" sz="quarter" idx="11"/>
          </p:nvPr>
        </p:nvSpPr>
        <p:spPr>
          <a:xfrm>
            <a:off x="3124744" y="6242333"/>
            <a:ext cx="289610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30" name="灯片编号占位符 7"/>
          <p:cNvSpPr>
            <a:spLocks noGrp="1"/>
          </p:cNvSpPr>
          <p:nvPr>
            <p:ph type="sldNum" sz="quarter" idx="12"/>
          </p:nvPr>
        </p:nvSpPr>
        <p:spPr>
          <a:xfrm>
            <a:off x="6554338" y="6242333"/>
            <a:ext cx="1981544" cy="476030"/>
          </a:xfrm>
          <a:prstGeom prst="rect">
            <a:avLst/>
          </a:prstGeom>
        </p:spPr>
        <p:txBody>
          <a:bodyPr/>
          <a:lstStyle>
            <a:lvl1pPr>
              <a:defRPr>
                <a:ea typeface="宋体" panose="02010600030101010101" pitchFamily="2" charset="-122"/>
              </a:defRPr>
            </a:lvl1pPr>
          </a:lstStyle>
          <a:p>
            <a:pPr>
              <a:defRPr/>
            </a:pPr>
            <a:fld id="{BF82082E-18D0-4B45-AF7A-9688E1AD8789}"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OverObj" preserve="1">
  <p:cSld name="标题和文本在内容之上">
    <p:spTree>
      <p:nvGrpSpPr>
        <p:cNvPr id="1" name=""/>
        <p:cNvGrpSpPr/>
        <p:nvPr/>
      </p:nvGrpSpPr>
      <p:grpSpPr>
        <a:xfrm>
          <a:off x="0" y="0"/>
          <a:ext cx="0" cy="0"/>
          <a:chOff x="0" y="0"/>
          <a:chExt cx="0" cy="0"/>
        </a:xfrm>
      </p:grpSpPr>
      <p:sp>
        <p:nvSpPr>
          <p:cNvPr id="5" name="Rectangle 11"/>
          <p:cNvSpPr>
            <a:spLocks noChangeArrowheads="1"/>
          </p:cNvSpPr>
          <p:nvPr/>
        </p:nvSpPr>
        <p:spPr bwMode="gray">
          <a:xfrm>
            <a:off x="22230" y="6546994"/>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6"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4688" name="Image" r:id="rId3" imgW="2540000" imgH="254000" progId="Photoshop.Image.8">
                  <p:embed/>
                </p:oleObj>
              </mc:Choice>
              <mc:Fallback>
                <p:oleObj name="Image" r:id="rId3" imgW="2540000" imgH="254000" progId="Photoshop.Image.8">
                  <p:embed/>
                  <p:pic>
                    <p:nvPicPr>
                      <p:cNvPr id="0" name="图片 46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8" name="Oval 14"/>
          <p:cNvSpPr>
            <a:spLocks noChangeArrowheads="1"/>
          </p:cNvSpPr>
          <p:nvPr/>
        </p:nvSpPr>
        <p:spPr bwMode="gray">
          <a:xfrm>
            <a:off x="468395" y="2"/>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9" name="Oval 15"/>
          <p:cNvSpPr>
            <a:spLocks noChangeArrowheads="1"/>
          </p:cNvSpPr>
          <p:nvPr/>
        </p:nvSpPr>
        <p:spPr bwMode="gray">
          <a:xfrm>
            <a:off x="1116208"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19"/>
          <p:cNvSpPr txBox="1">
            <a:spLocks noChangeArrowheads="1"/>
          </p:cNvSpPr>
          <p:nvPr/>
        </p:nvSpPr>
        <p:spPr bwMode="auto">
          <a:xfrm>
            <a:off x="5922405" y="6580317"/>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2"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4" name="Rectangle 23"/>
          <p:cNvSpPr>
            <a:spLocks noChangeArrowheads="1"/>
          </p:cNvSpPr>
          <p:nvPr/>
        </p:nvSpPr>
        <p:spPr bwMode="gray">
          <a:xfrm>
            <a:off x="6662308" y="644228"/>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5" name="Rectangle 24"/>
          <p:cNvSpPr>
            <a:spLocks noChangeArrowheads="1"/>
          </p:cNvSpPr>
          <p:nvPr/>
        </p:nvSpPr>
        <p:spPr bwMode="gray">
          <a:xfrm>
            <a:off x="6862368"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6"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7"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8" name="Rectangle 27"/>
          <p:cNvSpPr>
            <a:spLocks noChangeArrowheads="1"/>
          </p:cNvSpPr>
          <p:nvPr/>
        </p:nvSpPr>
        <p:spPr bwMode="gray">
          <a:xfrm>
            <a:off x="7413325" y="644228"/>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9"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 name="Picture 30" descr="0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31"/>
          <p:cNvSpPr>
            <a:spLocks noChangeArrowheads="1"/>
          </p:cNvSpPr>
          <p:nvPr/>
        </p:nvSpPr>
        <p:spPr bwMode="gray">
          <a:xfrm>
            <a:off x="179421"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22" name="Picture 32" descr="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61" y="355437"/>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3"/>
          <p:cNvSpPr>
            <a:spLocks noChangeArrowheads="1"/>
          </p:cNvSpPr>
          <p:nvPr/>
        </p:nvSpPr>
        <p:spPr bwMode="gray">
          <a:xfrm>
            <a:off x="2" y="610906"/>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4" name="Rectangle 34"/>
          <p:cNvSpPr>
            <a:spLocks noChangeArrowheads="1"/>
          </p:cNvSpPr>
          <p:nvPr/>
        </p:nvSpPr>
        <p:spPr bwMode="gray">
          <a:xfrm>
            <a:off x="2"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25"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CADEBE86-B0C3-4B9E-A440-6867E41B07F6}" type="slidenum">
              <a:rPr lang="en-US" altLang="zh-CN" sz="1000" b="1" smtClean="0">
                <a:solidFill>
                  <a:schemeClr val="accent1"/>
                </a:solidFill>
              </a:rPr>
              <a:t>‹#›</a:t>
            </a:fld>
            <a:endParaRPr lang="en-US" altLang="zh-CN" sz="1000" b="1" smtClean="0">
              <a:solidFill>
                <a:schemeClr val="accent1"/>
              </a:solidFill>
            </a:endParaRPr>
          </a:p>
        </p:txBody>
      </p:sp>
      <p:pic>
        <p:nvPicPr>
          <p:cNvPr id="26" name="Picture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a:xfrm>
            <a:off x="298503" y="228494"/>
            <a:ext cx="8542233" cy="1142471"/>
          </a:xfrm>
        </p:spPr>
        <p:txBody>
          <a:bodyPr/>
          <a:lstStyle/>
          <a:p>
            <a:r>
              <a:rPr lang="zh-CN" altLang="en-US"/>
              <a:t>单击此处编辑母版标题样式</a:t>
            </a:r>
          </a:p>
        </p:txBody>
      </p:sp>
      <p:sp>
        <p:nvSpPr>
          <p:cNvPr id="3" name="文本占位符 2"/>
          <p:cNvSpPr>
            <a:spLocks noGrp="1"/>
          </p:cNvSpPr>
          <p:nvPr>
            <p:ph type="body" sz="half" idx="1"/>
          </p:nvPr>
        </p:nvSpPr>
        <p:spPr>
          <a:xfrm>
            <a:off x="609706" y="1294801"/>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706" y="3808237"/>
            <a:ext cx="8154816" cy="175432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 name="日期占位符 4"/>
          <p:cNvSpPr>
            <a:spLocks noGrp="1"/>
          </p:cNvSpPr>
          <p:nvPr>
            <p:ph type="dt" sz="half" idx="10"/>
          </p:nvPr>
        </p:nvSpPr>
        <p:spPr>
          <a:xfrm>
            <a:off x="298503" y="6242333"/>
            <a:ext cx="228957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8" name="页脚占位符 5"/>
          <p:cNvSpPr>
            <a:spLocks noGrp="1"/>
          </p:cNvSpPr>
          <p:nvPr>
            <p:ph type="ftr" sz="quarter" idx="11"/>
          </p:nvPr>
        </p:nvSpPr>
        <p:spPr>
          <a:xfrm>
            <a:off x="3121568" y="6242333"/>
            <a:ext cx="2896103" cy="476030"/>
          </a:xfrm>
          <a:prstGeom prst="rect">
            <a:avLst/>
          </a:prstGeom>
        </p:spPr>
        <p:txBody>
          <a:bodyPr/>
          <a:lstStyle>
            <a:lvl1pPr>
              <a:defRPr>
                <a:ea typeface="宋体" panose="02010600030101010101" pitchFamily="2" charset="-122"/>
              </a:defRPr>
            </a:lvl1pPr>
          </a:lstStyle>
          <a:p>
            <a:pPr>
              <a:defRPr/>
            </a:pPr>
            <a:endParaRPr lang="en-US" altLang="zh-CN"/>
          </a:p>
        </p:txBody>
      </p:sp>
      <p:sp>
        <p:nvSpPr>
          <p:cNvPr id="29" name="灯片编号占位符 6"/>
          <p:cNvSpPr>
            <a:spLocks noGrp="1"/>
          </p:cNvSpPr>
          <p:nvPr>
            <p:ph type="sldNum" sz="quarter" idx="12"/>
          </p:nvPr>
        </p:nvSpPr>
        <p:spPr>
          <a:xfrm>
            <a:off x="6551164" y="6242333"/>
            <a:ext cx="2289573" cy="476030"/>
          </a:xfrm>
          <a:prstGeom prst="rect">
            <a:avLst/>
          </a:prstGeom>
        </p:spPr>
        <p:txBody>
          <a:bodyPr/>
          <a:lstStyle>
            <a:lvl1pPr>
              <a:defRPr>
                <a:ea typeface="宋体" panose="02010600030101010101" pitchFamily="2" charset="-122"/>
              </a:defRPr>
            </a:lvl1pPr>
          </a:lstStyle>
          <a:p>
            <a:pPr>
              <a:defRPr/>
            </a:pPr>
            <a:fld id="{914F4F76-5DCC-40A2-A89D-93A44B3E83B8}" type="slidenum">
              <a:rPr lang="en-US" altLang="zh-CN"/>
              <a:t>‹#›</a:t>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154315" y="1704186"/>
            <a:ext cx="7465721" cy="2031325"/>
          </a:xfrm>
        </p:spPr>
        <p:txBody>
          <a:bodyPr/>
          <a:lstStyle>
            <a:lvl1pPr marL="342900" indent="-342900">
              <a:lnSpc>
                <a:spcPct val="105000"/>
              </a:lnSpc>
              <a:spcBef>
                <a:spcPts val="0"/>
              </a:spcBef>
              <a:spcAft>
                <a:spcPts val="0"/>
              </a:spcAft>
              <a:buClr>
                <a:schemeClr val="tx1"/>
              </a:buClr>
              <a:buFont typeface="Wingdings" pitchFamily="2" charset="2"/>
              <a:buChar char="u"/>
              <a:defRPr sz="2400" b="1">
                <a:solidFill>
                  <a:schemeClr val="tx1"/>
                </a:solidFill>
                <a:latin typeface="楷体" pitchFamily="49" charset="-122"/>
                <a:ea typeface="楷体" pitchFamily="49" charset="-122"/>
              </a:defRPr>
            </a:lvl1pPr>
            <a:lvl2pPr marL="800100" indent="-342900">
              <a:lnSpc>
                <a:spcPct val="105000"/>
              </a:lnSpc>
              <a:spcBef>
                <a:spcPts val="0"/>
              </a:spcBef>
              <a:spcAft>
                <a:spcPts val="0"/>
              </a:spcAft>
              <a:buClr>
                <a:schemeClr val="tx1"/>
              </a:buClr>
              <a:buFont typeface="楷体" pitchFamily="49" charset="-122"/>
              <a:buChar char="-"/>
              <a:defRPr sz="2400" b="1">
                <a:solidFill>
                  <a:schemeClr val="tx1"/>
                </a:solidFill>
                <a:latin typeface="楷体" pitchFamily="49" charset="-122"/>
                <a:ea typeface="楷体" pitchFamily="49" charset="-122"/>
              </a:defRPr>
            </a:lvl2pPr>
            <a:lvl3pPr>
              <a:lnSpc>
                <a:spcPct val="105000"/>
              </a:lnSpc>
              <a:spcBef>
                <a:spcPts val="0"/>
              </a:spcBef>
              <a:spcAft>
                <a:spcPts val="0"/>
              </a:spcAft>
              <a:defRPr sz="2400" b="1">
                <a:solidFill>
                  <a:schemeClr val="tx1"/>
                </a:solidFill>
                <a:latin typeface="楷体" pitchFamily="49" charset="-122"/>
                <a:ea typeface="楷体" pitchFamily="49" charset="-122"/>
              </a:defRPr>
            </a:lvl3pPr>
            <a:lvl4pPr>
              <a:lnSpc>
                <a:spcPct val="105000"/>
              </a:lnSpc>
              <a:spcBef>
                <a:spcPts val="0"/>
              </a:spcBef>
              <a:spcAft>
                <a:spcPts val="0"/>
              </a:spcAft>
              <a:defRPr sz="2400" b="1">
                <a:solidFill>
                  <a:schemeClr val="tx1"/>
                </a:solidFill>
                <a:latin typeface="楷体" pitchFamily="49" charset="-122"/>
                <a:ea typeface="楷体" pitchFamily="49" charset="-122"/>
              </a:defRPr>
            </a:lvl4pPr>
            <a:lvl5pPr>
              <a:lnSpc>
                <a:spcPct val="105000"/>
              </a:lnSpc>
              <a:spcBef>
                <a:spcPts val="0"/>
              </a:spcBef>
              <a:spcAft>
                <a:spcPts val="0"/>
              </a:spcAft>
              <a:defRPr sz="2400" b="1">
                <a:solidFill>
                  <a:schemeClr val="tx1"/>
                </a:solidFill>
                <a:latin typeface="楷体" pitchFamily="49" charset="-122"/>
                <a:ea typeface="楷体"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438" y="4404860"/>
            <a:ext cx="7773750" cy="136144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438" y="4035528"/>
            <a:ext cx="7773750" cy="36933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54313" y="1704186"/>
            <a:ext cx="3656647"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63387" y="1704186"/>
            <a:ext cx="3656648" cy="24575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81" y="274512"/>
            <a:ext cx="8231029" cy="114247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79" y="1749136"/>
            <a:ext cx="4040890"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79" y="2173868"/>
            <a:ext cx="4040890"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833" y="1749136"/>
            <a:ext cx="4042477" cy="4247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833" y="2173868"/>
            <a:ext cx="4042477" cy="214674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81" y="272924"/>
            <a:ext cx="3008835" cy="1161512"/>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671" y="272924"/>
            <a:ext cx="5112638" cy="28069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81" y="1434436"/>
            <a:ext cx="3008835"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599" y="4798377"/>
            <a:ext cx="5487353" cy="566476"/>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599" y="612492"/>
            <a:ext cx="5487353" cy="5355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599" y="5364854"/>
            <a:ext cx="5487353" cy="28623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p:nvSpPr>
        <p:spPr bwMode="gray">
          <a:xfrm>
            <a:off x="22229" y="6546993"/>
            <a:ext cx="9126535" cy="290379"/>
          </a:xfrm>
          <a:prstGeom prst="rect">
            <a:avLst/>
          </a:prstGeom>
          <a:solidFill>
            <a:srgbClr val="5E9CDA">
              <a:alpha val="25098"/>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mtClean="0">
              <a:solidFill>
                <a:schemeClr val="accent1"/>
              </a:solidFill>
            </a:endParaRPr>
          </a:p>
        </p:txBody>
      </p:sp>
      <p:graphicFrame>
        <p:nvGraphicFramePr>
          <p:cNvPr id="1027" name="Object 12"/>
          <p:cNvGraphicFramePr>
            <a:graphicFrameLocks noChangeAspect="1"/>
          </p:cNvGraphicFramePr>
          <p:nvPr/>
        </p:nvGraphicFramePr>
        <p:xfrm>
          <a:off x="0" y="844159"/>
          <a:ext cx="9145588" cy="253882"/>
        </p:xfrm>
        <a:graphic>
          <a:graphicData uri="http://schemas.openxmlformats.org/presentationml/2006/ole">
            <mc:AlternateContent xmlns:mc="http://schemas.openxmlformats.org/markup-compatibility/2006">
              <mc:Choice xmlns:v="urn:schemas-microsoft-com:vml" Requires="v">
                <p:oleObj spid="_x0000_s1620" name="Image" r:id="rId19" imgW="2540000" imgH="254000" progId="Photoshop.Image.8">
                  <p:embed/>
                </p:oleObj>
              </mc:Choice>
              <mc:Fallback>
                <p:oleObj name="Image" r:id="rId19" imgW="2540000" imgH="254000" progId="Photoshop.Image.8">
                  <p:embed/>
                  <p:pic>
                    <p:nvPicPr>
                      <p:cNvPr id="0" name="图片 160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844159"/>
                        <a:ext cx="9145588" cy="25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13"/>
          <p:cNvSpPr>
            <a:spLocks noChangeArrowheads="1"/>
          </p:cNvSpPr>
          <p:nvPr/>
        </p:nvSpPr>
        <p:spPr bwMode="gray">
          <a:xfrm>
            <a:off x="0" y="648987"/>
            <a:ext cx="9145588" cy="449054"/>
          </a:xfrm>
          <a:prstGeom prst="rect">
            <a:avLst/>
          </a:prstGeom>
          <a:solidFill>
            <a:srgbClr val="5E9CD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29" name="Oval 14"/>
          <p:cNvSpPr>
            <a:spLocks noChangeArrowheads="1"/>
          </p:cNvSpPr>
          <p:nvPr/>
        </p:nvSpPr>
        <p:spPr bwMode="gray">
          <a:xfrm>
            <a:off x="468395" y="1"/>
            <a:ext cx="8094480" cy="6491456"/>
          </a:xfrm>
          <a:prstGeom prst="ellipse">
            <a:avLst/>
          </a:prstGeom>
          <a:gradFill rotWithShape="1">
            <a:gsLst>
              <a:gs pos="0">
                <a:srgbClr val="D8DDE0">
                  <a:alpha val="43999"/>
                </a:srgbClr>
              </a:gs>
              <a:gs pos="100000">
                <a:srgbClr val="FFFFFF">
                  <a:alpha val="0"/>
                </a:srgbClr>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0" name="Oval 15"/>
          <p:cNvSpPr>
            <a:spLocks noChangeArrowheads="1"/>
          </p:cNvSpPr>
          <p:nvPr/>
        </p:nvSpPr>
        <p:spPr bwMode="gray">
          <a:xfrm>
            <a:off x="1116207" y="58711"/>
            <a:ext cx="865337" cy="891762"/>
          </a:xfrm>
          <a:prstGeom prst="ellipse">
            <a:avLst/>
          </a:prstGeom>
          <a:solidFill>
            <a:schemeClr val="accent2"/>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31" name="Rectangle 16"/>
          <p:cNvSpPr>
            <a:spLocks noGrp="1" noChangeArrowheads="1"/>
          </p:cNvSpPr>
          <p:nvPr>
            <p:ph type="title"/>
          </p:nvPr>
        </p:nvSpPr>
        <p:spPr bwMode="auto">
          <a:xfrm>
            <a:off x="0" y="476030"/>
            <a:ext cx="9145588" cy="772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smtClean="0"/>
              <a:t>Click to edit Master</a:t>
            </a:r>
          </a:p>
        </p:txBody>
      </p:sp>
      <p:sp>
        <p:nvSpPr>
          <p:cNvPr id="1032" name="Rectangle 17"/>
          <p:cNvSpPr>
            <a:spLocks noGrp="1" noChangeArrowheads="1"/>
          </p:cNvSpPr>
          <p:nvPr>
            <p:ph type="body" idx="1"/>
          </p:nvPr>
        </p:nvSpPr>
        <p:spPr bwMode="auto">
          <a:xfrm>
            <a:off x="1154314" y="1704186"/>
            <a:ext cx="7465721" cy="13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p:txBody>
      </p:sp>
      <p:sp>
        <p:nvSpPr>
          <p:cNvPr id="1033" name="Line 18"/>
          <p:cNvSpPr>
            <a:spLocks noChangeShapeType="1"/>
          </p:cNvSpPr>
          <p:nvPr/>
        </p:nvSpPr>
        <p:spPr bwMode="auto">
          <a:xfrm>
            <a:off x="8540646" y="6594595"/>
            <a:ext cx="0" cy="171371"/>
          </a:xfrm>
          <a:prstGeom prst="line">
            <a:avLst/>
          </a:prstGeom>
          <a:noFill/>
          <a:ln w="9525">
            <a:solidFill>
              <a:srgbClr val="4A565E"/>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4" name="Text Box 19"/>
          <p:cNvSpPr txBox="1">
            <a:spLocks noChangeArrowheads="1"/>
          </p:cNvSpPr>
          <p:nvPr/>
        </p:nvSpPr>
        <p:spPr bwMode="auto">
          <a:xfrm>
            <a:off x="5922404" y="6580316"/>
            <a:ext cx="3223185" cy="27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smtClean="0">
                <a:solidFill>
                  <a:schemeClr val="accent1"/>
                </a:solidFill>
              </a:rPr>
              <a:t>软件工程教研室</a:t>
            </a:r>
          </a:p>
        </p:txBody>
      </p:sp>
      <p:sp>
        <p:nvSpPr>
          <p:cNvPr id="1035" name="Line 21"/>
          <p:cNvSpPr>
            <a:spLocks noChangeShapeType="1"/>
          </p:cNvSpPr>
          <p:nvPr/>
        </p:nvSpPr>
        <p:spPr bwMode="auto">
          <a:xfrm>
            <a:off x="0" y="6521604"/>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Rectangle 22"/>
          <p:cNvSpPr>
            <a:spLocks noChangeArrowheads="1"/>
          </p:cNvSpPr>
          <p:nvPr/>
        </p:nvSpPr>
        <p:spPr bwMode="gray">
          <a:xfrm>
            <a:off x="6413026" y="623599"/>
            <a:ext cx="2699219"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7" name="Rectangle 23"/>
          <p:cNvSpPr>
            <a:spLocks noChangeArrowheads="1"/>
          </p:cNvSpPr>
          <p:nvPr/>
        </p:nvSpPr>
        <p:spPr bwMode="gray">
          <a:xfrm>
            <a:off x="6662307" y="644227"/>
            <a:ext cx="2483281" cy="520459"/>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8" name="Rectangle 24"/>
          <p:cNvSpPr>
            <a:spLocks noChangeArrowheads="1"/>
          </p:cNvSpPr>
          <p:nvPr/>
        </p:nvSpPr>
        <p:spPr bwMode="gray">
          <a:xfrm>
            <a:off x="6862367" y="633120"/>
            <a:ext cx="2283221" cy="518872"/>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39" name="Rectangle 25"/>
          <p:cNvSpPr>
            <a:spLocks noChangeArrowheads="1"/>
          </p:cNvSpPr>
          <p:nvPr/>
        </p:nvSpPr>
        <p:spPr bwMode="gray">
          <a:xfrm>
            <a:off x="7073541" y="645814"/>
            <a:ext cx="2049818" cy="449054"/>
          </a:xfrm>
          <a:prstGeom prst="rect">
            <a:avLst/>
          </a:prstGeom>
          <a:solidFill>
            <a:schemeClr val="tx2">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0" name="Rectangle 26"/>
          <p:cNvSpPr>
            <a:spLocks noChangeArrowheads="1"/>
          </p:cNvSpPr>
          <p:nvPr/>
        </p:nvSpPr>
        <p:spPr bwMode="gray">
          <a:xfrm>
            <a:off x="7249784" y="633120"/>
            <a:ext cx="1895804" cy="449054"/>
          </a:xfrm>
          <a:prstGeom prst="rect">
            <a:avLst/>
          </a:prstGeom>
          <a:solidFill>
            <a:srgbClr val="FFFFFF">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1" name="Rectangle 27"/>
          <p:cNvSpPr>
            <a:spLocks noChangeArrowheads="1"/>
          </p:cNvSpPr>
          <p:nvPr/>
        </p:nvSpPr>
        <p:spPr bwMode="gray">
          <a:xfrm>
            <a:off x="7413325" y="644227"/>
            <a:ext cx="1732263" cy="449055"/>
          </a:xfrm>
          <a:prstGeom prst="rect">
            <a:avLst/>
          </a:prstGeom>
          <a:solidFill>
            <a:srgbClr val="FFFFFF">
              <a:alpha val="47842"/>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2" name="Line 29"/>
          <p:cNvSpPr>
            <a:spLocks noChangeShapeType="1"/>
          </p:cNvSpPr>
          <p:nvPr/>
        </p:nvSpPr>
        <p:spPr bwMode="auto">
          <a:xfrm>
            <a:off x="0" y="6440680"/>
            <a:ext cx="9145588" cy="0"/>
          </a:xfrm>
          <a:prstGeom prst="line">
            <a:avLst/>
          </a:prstGeom>
          <a:noFill/>
          <a:ln w="9525">
            <a:solidFill>
              <a:srgbClr val="5E9CDA"/>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43" name="Picture 30" descr="03"/>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141611" y="88859"/>
            <a:ext cx="812941" cy="81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 name="Oval 31"/>
          <p:cNvSpPr>
            <a:spLocks noChangeArrowheads="1"/>
          </p:cNvSpPr>
          <p:nvPr/>
        </p:nvSpPr>
        <p:spPr bwMode="gray">
          <a:xfrm>
            <a:off x="179420" y="333221"/>
            <a:ext cx="1152725" cy="1223396"/>
          </a:xfrm>
          <a:prstGeom prst="ellipse">
            <a:avLst/>
          </a:prstGeom>
          <a:solidFill>
            <a:schemeClr val="folHlink"/>
          </a:solidFill>
          <a:ln w="38100">
            <a:solidFill>
              <a:schemeClr val="bg1"/>
            </a:solidFill>
            <a:round/>
          </a:ln>
          <a:effectLst>
            <a:outerShdw dist="89803" dir="2700000" algn="ctr" rotWithShape="0">
              <a:srgbClr val="000000">
                <a:alpha val="18999"/>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pic>
        <p:nvPicPr>
          <p:cNvPr id="1045" name="Picture 32" descr="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0060" y="355436"/>
            <a:ext cx="1103505" cy="1196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6" name="Rectangle 33"/>
          <p:cNvSpPr>
            <a:spLocks noChangeArrowheads="1"/>
          </p:cNvSpPr>
          <p:nvPr/>
        </p:nvSpPr>
        <p:spPr bwMode="gray">
          <a:xfrm>
            <a:off x="1" y="610905"/>
            <a:ext cx="1972017"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7" name="Rectangle 34"/>
          <p:cNvSpPr>
            <a:spLocks noChangeArrowheads="1"/>
          </p:cNvSpPr>
          <p:nvPr/>
        </p:nvSpPr>
        <p:spPr bwMode="gray">
          <a:xfrm>
            <a:off x="1" y="668028"/>
            <a:ext cx="1459166" cy="507765"/>
          </a:xfrm>
          <a:prstGeom prst="rect">
            <a:avLst/>
          </a:prstGeom>
          <a:solidFill>
            <a:schemeClr val="bg1">
              <a:alpha val="25098"/>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b="1" smtClean="0">
              <a:solidFill>
                <a:srgbClr val="99CCFF"/>
              </a:solidFill>
            </a:endParaRPr>
          </a:p>
        </p:txBody>
      </p:sp>
      <p:sp>
        <p:nvSpPr>
          <p:cNvPr id="1048" name="Rectangle 35"/>
          <p:cNvSpPr>
            <a:spLocks noChangeArrowheads="1"/>
          </p:cNvSpPr>
          <p:nvPr/>
        </p:nvSpPr>
        <p:spPr bwMode="auto">
          <a:xfrm>
            <a:off x="8526356" y="6566034"/>
            <a:ext cx="438226" cy="24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fld id="{104CC98D-2423-46F0-B2F5-D200E43CDB97}" type="slidenum">
              <a:rPr lang="en-US" altLang="zh-CN" sz="1000" b="1" smtClean="0">
                <a:solidFill>
                  <a:schemeClr val="accent1"/>
                </a:solidFill>
              </a:rPr>
              <a:t>‹#›</a:t>
            </a:fld>
            <a:endParaRPr lang="en-US" altLang="zh-CN" sz="1000" b="1" smtClean="0">
              <a:solidFill>
                <a:schemeClr val="accent1"/>
              </a:solidFill>
            </a:endParaRPr>
          </a:p>
        </p:txBody>
      </p:sp>
      <p:pic>
        <p:nvPicPr>
          <p:cNvPr id="1049" name="Picture 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245319" y="476029"/>
            <a:ext cx="792300" cy="7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lnSpc>
          <a:spcPct val="90000"/>
        </a:lnSpc>
        <a:spcBef>
          <a:spcPct val="35000"/>
        </a:spcBef>
        <a:spcAft>
          <a:spcPct val="15000"/>
        </a:spcAft>
        <a:buClr>
          <a:schemeClr val="accent1"/>
        </a:buClr>
        <a:buChar char="•"/>
        <a:defRPr b="1">
          <a:solidFill>
            <a:schemeClr val="accent1"/>
          </a:solidFill>
          <a:latin typeface="+mn-lt"/>
          <a:ea typeface="+mn-ea"/>
          <a:cs typeface="+mn-cs"/>
        </a:defRPr>
      </a:lvl1pPr>
      <a:lvl2pPr marL="742950" indent="-285750" algn="l" rtl="0" eaLnBrk="0" fontAlgn="base" hangingPunct="0">
        <a:lnSpc>
          <a:spcPct val="90000"/>
        </a:lnSpc>
        <a:spcBef>
          <a:spcPct val="20000"/>
        </a:spcBef>
        <a:spcAft>
          <a:spcPct val="15000"/>
        </a:spcAft>
        <a:buClr>
          <a:schemeClr val="accent1"/>
        </a:buClr>
        <a:buChar char="–"/>
        <a:defRPr b="1">
          <a:solidFill>
            <a:schemeClr val="accent1"/>
          </a:solidFill>
          <a:latin typeface="+mn-lt"/>
          <a:ea typeface="+mn-ea"/>
        </a:defRPr>
      </a:lvl2pPr>
      <a:lvl3pPr marL="11430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3pPr>
      <a:lvl4pPr marL="1600200" indent="-228600" algn="l" rtl="0" eaLnBrk="0" fontAlgn="base" hangingPunct="0">
        <a:lnSpc>
          <a:spcPct val="90000"/>
        </a:lnSpc>
        <a:spcBef>
          <a:spcPct val="20000"/>
        </a:spcBef>
        <a:spcAft>
          <a:spcPct val="15000"/>
        </a:spcAft>
        <a:buClr>
          <a:schemeClr val="accent1"/>
        </a:buClr>
        <a:defRPr b="1">
          <a:solidFill>
            <a:schemeClr val="accent1"/>
          </a:solidFill>
          <a:latin typeface="+mn-lt"/>
          <a:ea typeface="+mn-ea"/>
        </a:defRPr>
      </a:lvl4pPr>
      <a:lvl5pPr marL="2057400" indent="-228600" algn="l" rtl="0" eaLnBrk="0" fontAlgn="base" hangingPunct="0">
        <a:spcBef>
          <a:spcPct val="20000"/>
        </a:spcBef>
        <a:spcAft>
          <a:spcPct val="0"/>
        </a:spcAft>
        <a:buChar char="»"/>
        <a:defRPr>
          <a:solidFill>
            <a:schemeClr val="bg1"/>
          </a:solidFill>
          <a:latin typeface="+mn-lt"/>
          <a:ea typeface="+mn-ea"/>
        </a:defRPr>
      </a:lvl5pPr>
      <a:lvl6pPr marL="2514600" indent="-228600" algn="l" rtl="0" fontAlgn="base">
        <a:spcBef>
          <a:spcPct val="20000"/>
        </a:spcBef>
        <a:spcAft>
          <a:spcPct val="0"/>
        </a:spcAft>
        <a:buChar char="»"/>
        <a:defRPr>
          <a:solidFill>
            <a:schemeClr val="bg1"/>
          </a:solidFill>
          <a:latin typeface="+mn-lt"/>
          <a:ea typeface="+mn-ea"/>
        </a:defRPr>
      </a:lvl6pPr>
      <a:lvl7pPr marL="2971800" indent="-228600" algn="l" rtl="0" fontAlgn="base">
        <a:spcBef>
          <a:spcPct val="20000"/>
        </a:spcBef>
        <a:spcAft>
          <a:spcPct val="0"/>
        </a:spcAft>
        <a:buChar char="»"/>
        <a:defRPr>
          <a:solidFill>
            <a:schemeClr val="bg1"/>
          </a:solidFill>
          <a:latin typeface="+mn-lt"/>
          <a:ea typeface="+mn-ea"/>
        </a:defRPr>
      </a:lvl7pPr>
      <a:lvl8pPr marL="3429000" indent="-228600" algn="l" rtl="0" fontAlgn="base">
        <a:spcBef>
          <a:spcPct val="20000"/>
        </a:spcBef>
        <a:spcAft>
          <a:spcPct val="0"/>
        </a:spcAft>
        <a:buChar char="»"/>
        <a:defRPr>
          <a:solidFill>
            <a:schemeClr val="bg1"/>
          </a:solidFill>
          <a:latin typeface="+mn-lt"/>
          <a:ea typeface="+mn-ea"/>
        </a:defRPr>
      </a:lvl8pPr>
      <a:lvl9pPr marL="3886200" indent="-228600" algn="l" rtl="0" fontAlgn="base">
        <a:spcBef>
          <a:spcPct val="20000"/>
        </a:spcBef>
        <a:spcAft>
          <a:spcPct val="0"/>
        </a:spcAft>
        <a:buChar char="»"/>
        <a:defRPr>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magi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7022" cy="126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7" name="Rectangle 12"/>
          <p:cNvSpPr>
            <a:spLocks noChangeArrowheads="1"/>
          </p:cNvSpPr>
          <p:nvPr/>
        </p:nvSpPr>
        <p:spPr bwMode="auto">
          <a:xfrm>
            <a:off x="4191794" y="2817812"/>
            <a:ext cx="4531075" cy="71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p>
            <a:pPr algn="ctr" fontAlgn="ctr">
              <a:lnSpc>
                <a:spcPct val="90000"/>
              </a:lnSpc>
            </a:pPr>
            <a:r>
              <a:rPr lang="zh-CN" altLang="en-US" sz="4400" b="1" dirty="0" smtClean="0">
                <a:solidFill>
                  <a:schemeClr val="accent1"/>
                </a:solidFill>
              </a:rPr>
              <a:t>项目收尾</a:t>
            </a:r>
            <a:endParaRPr lang="zh-CN" altLang="en-US" sz="4400" b="1" dirty="0">
              <a:solidFill>
                <a:schemeClr val="accent1"/>
              </a:solidFill>
            </a:endParaRPr>
          </a:p>
        </p:txBody>
      </p:sp>
      <p:pic>
        <p:nvPicPr>
          <p:cNvPr id="5" name="Picture 391" descr="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29394" y="1827212"/>
            <a:ext cx="282733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53194" y="1557143"/>
            <a:ext cx="8610600" cy="4918269"/>
          </a:xfrm>
        </p:spPr>
        <p:txBody>
          <a:bodyPr wrap="square"/>
          <a:lstStyle/>
          <a:p>
            <a:pPr marL="432000" indent="-43200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（3）项目组织结构。在项目总结报告中，应对项目组织结构的优缺点进行评价，并指出其对项目进展的促进或制约作用。</a:t>
            </a:r>
          </a:p>
          <a:p>
            <a:pPr marL="432000" indent="-43200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（4）项目团队。对项目团队成员的表现、成员之间的沟通及相互合作精神进行评价。</a:t>
            </a:r>
          </a:p>
          <a:p>
            <a:pPr marL="432000" indent="-432000" algn="l" eaLnBrk="1" latinLnBrk="0" hangingPunct="1">
              <a:lnSpc>
                <a:spcPct val="115000"/>
              </a:lnSpc>
              <a:spcBef>
                <a:spcPts val="0"/>
              </a:spcBef>
              <a:spcAft>
                <a:spcPts val="1200"/>
              </a:spcAft>
              <a:buSzTx/>
              <a:buFontTx/>
              <a:buNone/>
            </a:pPr>
            <a:r>
              <a:rPr lang="zh-CN" altLang="en-US" sz="2400" dirty="0">
                <a:solidFill>
                  <a:schemeClr val="tx1"/>
                </a:solidFill>
                <a:latin typeface="楷体" pitchFamily="49" charset="-122"/>
                <a:ea typeface="楷体" pitchFamily="49" charset="-122"/>
              </a:rPr>
              <a:t>（5）项目管理技术的运用。项目总结报告要对项目中运用的项目管理技术，如预算技术、计划技术、资源分配技术和控制技术等，进行检查和总结。如果这些管理技术运用得不够恰当，不能有效地推动项目的进展，也应在此提出改进建议。</a:t>
            </a:r>
          </a:p>
          <a:p>
            <a:pPr marL="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 </a:t>
            </a:r>
            <a:r>
              <a:rPr lang="zh-CN" altLang="en-US" sz="2400" dirty="0">
                <a:solidFill>
                  <a:srgbClr val="FF0000"/>
                </a:solidFill>
                <a:latin typeface="楷体" pitchFamily="49" charset="-122"/>
                <a:ea typeface="楷体" pitchFamily="49" charset="-122"/>
              </a:rPr>
              <a:t>强调：项目总结报告的最后递交，即标志着项目的最终结束。</a:t>
            </a:r>
          </a:p>
        </p:txBody>
      </p:sp>
      <p:sp>
        <p:nvSpPr>
          <p:cNvPr id="313346" name="Rectangle 2"/>
          <p:cNvSpPr>
            <a:spLocks noGrp="1" noChangeArrowheads="1"/>
          </p:cNvSpPr>
          <p:nvPr/>
        </p:nvSpPr>
        <p:spPr>
          <a:xfrm>
            <a:off x="127000" y="539530"/>
            <a:ext cx="9145588" cy="772755"/>
          </a:xfrm>
          <a:prstGeom prst="rect">
            <a:avLst/>
          </a:prstGeom>
          <a:noFill/>
          <a:ln>
            <a:noFill/>
          </a:ln>
          <a:effec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mtClean="0">
                <a:sym typeface="+mn-ea"/>
              </a:rPr>
              <a:t>6.1 </a:t>
            </a:r>
            <a:r>
              <a:rPr lang="zh-CN" altLang="en-US" smtClean="0">
                <a:sym typeface="+mn-ea"/>
              </a:rPr>
              <a:t>概述</a:t>
            </a:r>
            <a:r>
              <a:rPr lang="en-US" altLang="zh-CN" smtClean="0">
                <a:sym typeface="+mn-ea"/>
              </a:rPr>
              <a:t>-</a:t>
            </a:r>
            <a:r>
              <a:rPr lang="zh-CN" altLang="en-US" smtClean="0">
                <a:sym typeface="+mn-ea"/>
              </a:rPr>
              <a:t> </a:t>
            </a:r>
            <a:r>
              <a:rPr lang="zh-CN" altLang="en-US" b="1" smtClean="0"/>
              <a:t>项目总结报告</a:t>
            </a:r>
            <a:r>
              <a:rPr lang="zh-CN" altLang="en-US"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eaLnBrk="1" hangingPunct="1">
              <a:defRPr/>
            </a:pPr>
            <a:r>
              <a:rPr lang="en-US" altLang="zh-CN" smtClean="0"/>
              <a:t>6.2 </a:t>
            </a:r>
            <a:r>
              <a:rPr lang="zh-CN" altLang="en-US" smtClean="0"/>
              <a:t>项目验收 </a:t>
            </a:r>
          </a:p>
        </p:txBody>
      </p:sp>
      <p:sp>
        <p:nvSpPr>
          <p:cNvPr id="13315" name="Rectangle 3"/>
          <p:cNvSpPr>
            <a:spLocks noGrp="1" noChangeArrowheads="1"/>
          </p:cNvSpPr>
          <p:nvPr>
            <p:ph type="body" idx="1"/>
          </p:nvPr>
        </p:nvSpPr>
        <p:spPr>
          <a:xfrm>
            <a:off x="381794" y="1427876"/>
            <a:ext cx="8275320" cy="5047536"/>
          </a:xfrm>
        </p:spPr>
        <p:txBody>
          <a:bodyPr wrap="square"/>
          <a:lstStyle/>
          <a:p>
            <a:pPr algn="l" eaLnBrk="1" latinLnBrk="0" hangingPunct="1">
              <a:lnSpc>
                <a:spcPct val="115000"/>
              </a:lnSpc>
              <a:spcBef>
                <a:spcPts val="0"/>
              </a:spcBef>
              <a:spcAft>
                <a:spcPts val="0"/>
              </a:spcAft>
              <a:buClr>
                <a:schemeClr val="tx1"/>
              </a:buClr>
              <a:buSzTx/>
              <a:buFont typeface="Wingdings" pitchFamily="2" charset="2"/>
              <a:buChar char="n"/>
            </a:pPr>
            <a:r>
              <a:rPr lang="zh-CN" altLang="en-US" sz="2000" dirty="0">
                <a:solidFill>
                  <a:schemeClr val="tx1"/>
                </a:solidFill>
                <a:latin typeface="楷体" pitchFamily="49" charset="-122"/>
                <a:ea typeface="楷体" pitchFamily="49" charset="-122"/>
              </a:rPr>
              <a:t>项目验收，又叫范围核实或移交，它是核查项目计划规定范围内的各项工作或活动是否已经全部完成，可交付成果是否令人满意，并将核查结果记录在验收文件中的一系列活动。 </a:t>
            </a:r>
            <a:endParaRPr lang="en-US" altLang="zh-CN" sz="2000" dirty="0" smtClean="0">
              <a:solidFill>
                <a:schemeClr val="tx1"/>
              </a:solidFill>
              <a:latin typeface="楷体" pitchFamily="49" charset="-122"/>
              <a:ea typeface="楷体" pitchFamily="49" charset="-122"/>
            </a:endParaRPr>
          </a:p>
          <a:p>
            <a:pPr algn="l" eaLnBrk="1" latinLnBrk="0" hangingPunct="1">
              <a:lnSpc>
                <a:spcPct val="115000"/>
              </a:lnSpc>
              <a:spcBef>
                <a:spcPts val="0"/>
              </a:spcBef>
              <a:spcAft>
                <a:spcPts val="0"/>
              </a:spcAft>
              <a:buClr>
                <a:schemeClr val="tx1"/>
              </a:buClr>
              <a:buSzTx/>
              <a:buFont typeface="Wingdings" pitchFamily="2" charset="2"/>
              <a:buChar char="n"/>
            </a:pPr>
            <a:r>
              <a:rPr lang="zh-CN" altLang="en-US" sz="2000" dirty="0" smtClean="0">
                <a:solidFill>
                  <a:schemeClr val="tx1"/>
                </a:solidFill>
                <a:latin typeface="楷体" pitchFamily="49" charset="-122"/>
                <a:ea typeface="楷体" pitchFamily="49" charset="-122"/>
                <a:sym typeface="+mn-ea"/>
              </a:rPr>
              <a:t>项目</a:t>
            </a:r>
            <a:r>
              <a:rPr lang="zh-CN" altLang="en-US" sz="2000" dirty="0">
                <a:solidFill>
                  <a:schemeClr val="tx1"/>
                </a:solidFill>
                <a:latin typeface="楷体" pitchFamily="49" charset="-122"/>
                <a:ea typeface="楷体" pitchFamily="49" charset="-122"/>
                <a:sym typeface="+mn-ea"/>
              </a:rPr>
              <a:t>收尾时，项目团队要把已经完成的项目产品移交给客户方或项目团队的上级部门。对客户方要移交外部交付产品（例如设备、图样、设计文件、数据、程序等），对项目团队的上级部门则移交内部交付产品（包括会议纪要、检查表、各类记录等）。实际工作中，</a:t>
            </a:r>
            <a:r>
              <a:rPr lang="zh-CN" altLang="en-US" sz="2000" dirty="0">
                <a:solidFill>
                  <a:srgbClr val="FF0000"/>
                </a:solidFill>
                <a:latin typeface="楷体" pitchFamily="49" charset="-122"/>
                <a:ea typeface="楷体" pitchFamily="49" charset="-122"/>
                <a:sym typeface="+mn-ea"/>
              </a:rPr>
              <a:t>内部交付物</a:t>
            </a:r>
            <a:r>
              <a:rPr lang="zh-CN" altLang="en-US" sz="2000" dirty="0">
                <a:solidFill>
                  <a:schemeClr val="tx1"/>
                </a:solidFill>
                <a:latin typeface="楷体" pitchFamily="49" charset="-122"/>
                <a:ea typeface="楷体" pitchFamily="49" charset="-122"/>
                <a:sym typeface="+mn-ea"/>
              </a:rPr>
              <a:t>的移交总是项目收尾中最困难的工作，常常被忽视，其实这些记录、检查表等文件都是项目的宝贵财富，它们可以为今后的其它项目提供参考</a:t>
            </a:r>
            <a:r>
              <a:rPr lang="zh-CN" altLang="en-US" sz="2000" dirty="0" smtClean="0">
                <a:solidFill>
                  <a:schemeClr val="tx1"/>
                </a:solidFill>
                <a:latin typeface="楷体" pitchFamily="49" charset="-122"/>
                <a:ea typeface="楷体" pitchFamily="49" charset="-122"/>
                <a:sym typeface="+mn-ea"/>
              </a:rPr>
              <a:t>。</a:t>
            </a:r>
            <a:endParaRPr lang="en-US" altLang="zh-CN" sz="2000" dirty="0" smtClean="0">
              <a:solidFill>
                <a:schemeClr val="tx1"/>
              </a:solidFill>
              <a:latin typeface="楷体" pitchFamily="49" charset="-122"/>
              <a:ea typeface="楷体" pitchFamily="49" charset="-122"/>
              <a:sym typeface="+mn-ea"/>
            </a:endParaRPr>
          </a:p>
          <a:p>
            <a:pPr algn="l" eaLnBrk="1" latinLnBrk="0" hangingPunct="1">
              <a:lnSpc>
                <a:spcPct val="115000"/>
              </a:lnSpc>
              <a:spcBef>
                <a:spcPts val="0"/>
              </a:spcBef>
              <a:spcAft>
                <a:spcPts val="0"/>
              </a:spcAft>
              <a:buClr>
                <a:schemeClr val="tx1"/>
              </a:buClr>
              <a:buSzTx/>
              <a:buFont typeface="Wingdings" pitchFamily="2" charset="2"/>
              <a:buChar char="n"/>
            </a:pPr>
            <a:r>
              <a:rPr lang="zh-CN" altLang="en-US" sz="2000" dirty="0" smtClean="0">
                <a:solidFill>
                  <a:schemeClr val="tx1"/>
                </a:solidFill>
                <a:latin typeface="楷体" pitchFamily="49" charset="-122"/>
                <a:ea typeface="楷体" pitchFamily="49" charset="-122"/>
                <a:sym typeface="+mn-ea"/>
              </a:rPr>
              <a:t>如果</a:t>
            </a:r>
            <a:r>
              <a:rPr lang="zh-CN" altLang="en-US" sz="2000" dirty="0">
                <a:solidFill>
                  <a:schemeClr val="tx1"/>
                </a:solidFill>
                <a:latin typeface="楷体" pitchFamily="49" charset="-122"/>
                <a:ea typeface="楷体" pitchFamily="49" charset="-122"/>
                <a:sym typeface="+mn-ea"/>
              </a:rPr>
              <a:t>项目是由于无法继续实施而提前结束的，同样应查明哪些工作已经完成，完成到什么程度，并将核查结果记录在案，形成文件归档。参加交接的项目团队成员和接收方人员应在有关文件上签字，表示对已完成项目工作的认可和验收</a:t>
            </a:r>
            <a:r>
              <a:rPr lang="zh-CN" altLang="en-US" sz="2000" dirty="0" smtClean="0">
                <a:solidFill>
                  <a:schemeClr val="tx1"/>
                </a:solidFill>
                <a:latin typeface="楷体" pitchFamily="49" charset="-122"/>
                <a:ea typeface="楷体" pitchFamily="49" charset="-122"/>
                <a:sym typeface="+mn-ea"/>
              </a:rPr>
              <a:t>。</a:t>
            </a:r>
            <a:endParaRPr lang="zh-CN" altLang="en-US" sz="2000" dirty="0">
              <a:solidFill>
                <a:schemeClr val="tx1"/>
              </a:solidFill>
              <a:latin typeface="楷体" pitchFamily="49" charset="-122"/>
              <a:ea typeface="楷体"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2138680" y="693420"/>
            <a:ext cx="6126480" cy="772795"/>
          </a:xfrm>
        </p:spPr>
        <p:txBody>
          <a:bodyPr/>
          <a:lstStyle/>
          <a:p>
            <a:pPr algn="l" eaLnBrk="1" hangingPunct="1">
              <a:defRPr/>
            </a:pPr>
            <a:r>
              <a:rPr lang="en-US" altLang="zh-CN" smtClean="0">
                <a:sym typeface="+mn-ea"/>
              </a:rPr>
              <a:t>6.2 </a:t>
            </a:r>
            <a:r>
              <a:rPr lang="zh-CN" altLang="en-US" smtClean="0">
                <a:sym typeface="+mn-ea"/>
              </a:rPr>
              <a:t>项目验收</a:t>
            </a:r>
            <a:r>
              <a:rPr lang="en-US" altLang="zh-CN" smtClean="0">
                <a:sym typeface="+mn-ea"/>
              </a:rPr>
              <a:t>-</a:t>
            </a:r>
            <a:r>
              <a:rPr lang="zh-CN" altLang="en-US" smtClean="0">
                <a:sym typeface="+mn-ea"/>
              </a:rPr>
              <a:t>标准和依据 </a:t>
            </a:r>
            <a:r>
              <a:rPr lang="zh-CN" altLang="en-US" smtClean="0"/>
              <a:t/>
            </a:r>
            <a:br>
              <a:rPr lang="zh-CN" altLang="en-US" smtClean="0"/>
            </a:br>
            <a:endParaRPr lang="en-US" altLang="zh-CN" smtClean="0">
              <a:sym typeface="+mn-ea"/>
            </a:endParaRPr>
          </a:p>
        </p:txBody>
      </p:sp>
      <p:sp>
        <p:nvSpPr>
          <p:cNvPr id="15363" name="Rectangle 3"/>
          <p:cNvSpPr>
            <a:spLocks noGrp="1" noChangeArrowheads="1"/>
          </p:cNvSpPr>
          <p:nvPr>
            <p:ph type="body" idx="1"/>
          </p:nvPr>
        </p:nvSpPr>
        <p:spPr>
          <a:xfrm>
            <a:off x="1016520" y="1605126"/>
            <a:ext cx="7465721" cy="1312282"/>
          </a:xfrm>
        </p:spPr>
        <p:txBody>
          <a:bodyPr/>
          <a:lstStyle/>
          <a:p>
            <a:pPr marL="360000" algn="l" eaLnBrk="1" hangingPunct="1">
              <a:lnSpc>
                <a:spcPct val="115000"/>
              </a:lnSpc>
              <a:spcBef>
                <a:spcPts val="0"/>
              </a:spcBef>
              <a:spcAft>
                <a:spcPts val="0"/>
              </a:spcAft>
              <a:buSzTx/>
            </a:pPr>
            <a:r>
              <a:rPr lang="zh-CN" altLang="en-US" sz="2400" dirty="0" smtClean="0">
                <a:solidFill>
                  <a:schemeClr val="tx1"/>
                </a:solidFill>
                <a:latin typeface="楷体" pitchFamily="49" charset="-122"/>
                <a:ea typeface="楷体" pitchFamily="49" charset="-122"/>
              </a:rPr>
              <a:t>项</a:t>
            </a:r>
            <a:r>
              <a:rPr lang="zh-CN" altLang="en-US" sz="2400" dirty="0">
                <a:solidFill>
                  <a:schemeClr val="tx1"/>
                </a:solidFill>
                <a:latin typeface="楷体" pitchFamily="49" charset="-122"/>
                <a:ea typeface="楷体" pitchFamily="49" charset="-122"/>
              </a:rPr>
              <a:t>目验收时，要关注如下三个方面：一要明确项目的起点和终点；二要明确项目的最后成果；三要明确各子项成果的标志。</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eaLnBrk="1" hangingPunct="1">
              <a:defRPr/>
            </a:pPr>
            <a:r>
              <a:rPr lang="en-US" altLang="zh-CN" smtClean="0">
                <a:sym typeface="+mn-ea"/>
              </a:rPr>
              <a:t>6.2 </a:t>
            </a:r>
            <a:r>
              <a:rPr lang="zh-CN" altLang="en-US" smtClean="0">
                <a:sym typeface="+mn-ea"/>
              </a:rPr>
              <a:t>项目验收</a:t>
            </a:r>
            <a:r>
              <a:rPr lang="en-US" altLang="zh-CN" smtClean="0">
                <a:sym typeface="+mn-ea"/>
              </a:rPr>
              <a:t>-</a:t>
            </a:r>
            <a:r>
              <a:rPr lang="zh-CN" altLang="en-US" smtClean="0">
                <a:sym typeface="+mn-ea"/>
              </a:rPr>
              <a:t>标准和依据</a:t>
            </a:r>
            <a:endParaRPr lang="zh-CN" altLang="en-US" smtClean="0"/>
          </a:p>
        </p:txBody>
      </p:sp>
      <p:sp>
        <p:nvSpPr>
          <p:cNvPr id="16387" name="Rectangle 3"/>
          <p:cNvSpPr>
            <a:spLocks noGrp="1" noChangeArrowheads="1"/>
          </p:cNvSpPr>
          <p:nvPr>
            <p:ph type="body" idx="1"/>
          </p:nvPr>
        </p:nvSpPr>
        <p:spPr>
          <a:xfrm>
            <a:off x="838995" y="1704186"/>
            <a:ext cx="7781042" cy="3062605"/>
          </a:xfrm>
        </p:spPr>
        <p:txBody>
          <a:bodyPr/>
          <a:lstStyle/>
          <a:p>
            <a:pPr marL="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（1）项目验收的标准</a:t>
            </a:r>
          </a:p>
          <a:p>
            <a:pPr marL="800100" lvl="2" indent="0" eaLnBrk="1" hangingPunct="1">
              <a:lnSpc>
                <a:spcPct val="115000"/>
              </a:lnSpc>
              <a:spcBef>
                <a:spcPts val="0"/>
              </a:spcBef>
              <a:spcAft>
                <a:spcPts val="0"/>
              </a:spcAft>
            </a:pPr>
            <a:r>
              <a:rPr lang="zh-CN" altLang="en-US" sz="2400" dirty="0">
                <a:solidFill>
                  <a:schemeClr val="tx1"/>
                </a:solidFill>
                <a:latin typeface="楷体" pitchFamily="49" charset="-122"/>
                <a:ea typeface="楷体" pitchFamily="49" charset="-122"/>
              </a:rPr>
              <a:t>项目验收的标准是指判断项目产品是否合乎项目目标的根据。所以，只有制定科学、权威的标准才能对项目进行有效的验收。项目验收的标准一般包括：项目合同书、国际惯例、国际标准、行业标准、国家和企业的相关政策、法规。对于不同性质的项目，选用的验收标准也不尽相同。</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eaLnBrk="1" hangingPunct="1">
              <a:defRPr/>
            </a:pPr>
            <a:r>
              <a:rPr lang="en-US" altLang="zh-CN" smtClean="0">
                <a:sym typeface="+mn-ea"/>
              </a:rPr>
              <a:t>6.2 </a:t>
            </a:r>
            <a:r>
              <a:rPr lang="zh-CN" altLang="en-US" smtClean="0">
                <a:sym typeface="+mn-ea"/>
              </a:rPr>
              <a:t>项目验收</a:t>
            </a:r>
            <a:r>
              <a:rPr lang="en-US" altLang="zh-CN" smtClean="0">
                <a:sym typeface="+mn-ea"/>
              </a:rPr>
              <a:t>-</a:t>
            </a:r>
            <a:r>
              <a:rPr lang="zh-CN" altLang="en-US" smtClean="0">
                <a:sym typeface="+mn-ea"/>
              </a:rPr>
              <a:t>标准和依据</a:t>
            </a:r>
            <a:endParaRPr lang="zh-CN" altLang="zh-CN" smtClean="0"/>
          </a:p>
        </p:txBody>
      </p:sp>
      <p:sp>
        <p:nvSpPr>
          <p:cNvPr id="17411" name="Rectangle 3"/>
          <p:cNvSpPr>
            <a:spLocks noGrp="1" noChangeArrowheads="1"/>
          </p:cNvSpPr>
          <p:nvPr>
            <p:ph type="body" idx="1"/>
          </p:nvPr>
        </p:nvSpPr>
        <p:spPr>
          <a:xfrm>
            <a:off x="534194" y="1704340"/>
            <a:ext cx="8085931" cy="3988435"/>
          </a:xfrm>
        </p:spPr>
        <p:txBody>
          <a:bodyPr wrap="square"/>
          <a:lstStyle/>
          <a:p>
            <a:pPr marL="0" algn="l" eaLnBrk="1" latinLnBrk="0" hangingPunct="1">
              <a:lnSpc>
                <a:spcPct val="115000"/>
              </a:lnSpc>
              <a:spcBef>
                <a:spcPts val="0"/>
              </a:spcBef>
              <a:spcAft>
                <a:spcPts val="600"/>
              </a:spcAft>
              <a:buSzTx/>
              <a:buFontTx/>
              <a:buNone/>
            </a:pPr>
            <a:r>
              <a:rPr lang="zh-CN" altLang="en-US" sz="2400" dirty="0">
                <a:solidFill>
                  <a:schemeClr val="tx1"/>
                </a:solidFill>
                <a:latin typeface="楷体" pitchFamily="49" charset="-122"/>
                <a:ea typeface="楷体" pitchFamily="49" charset="-122"/>
              </a:rPr>
              <a:t>（2）项目验收的依据</a:t>
            </a:r>
          </a:p>
          <a:p>
            <a:pPr marL="914400" lvl="3" indent="0" eaLnBrk="1" hangingPunct="1">
              <a:lnSpc>
                <a:spcPct val="115000"/>
              </a:lnSpc>
              <a:spcBef>
                <a:spcPts val="0"/>
              </a:spcBef>
              <a:spcAft>
                <a:spcPts val="0"/>
              </a:spcAft>
            </a:pPr>
            <a:r>
              <a:rPr lang="zh-CN" altLang="en-US" sz="2400" dirty="0">
                <a:solidFill>
                  <a:schemeClr val="tx1"/>
                </a:solidFill>
                <a:latin typeface="楷体" pitchFamily="49" charset="-122"/>
                <a:ea typeface="楷体" pitchFamily="49" charset="-122"/>
                <a:cs typeface="+mn-cs"/>
              </a:rPr>
              <a:t>①工作成果。工作成果是项目实施的结果，项目收尾时提交的工作成果要符合项目目标。工作成果验收合格，项目才能终止。因此，项目验收的重点是对项目的工作成果进行审查。</a:t>
            </a:r>
          </a:p>
          <a:p>
            <a:pPr marL="914400" lvl="3" indent="0" eaLnBrk="1" hangingPunct="1">
              <a:lnSpc>
                <a:spcPct val="115000"/>
              </a:lnSpc>
              <a:spcBef>
                <a:spcPts val="0"/>
              </a:spcBef>
              <a:spcAft>
                <a:spcPts val="0"/>
              </a:spcAft>
            </a:pPr>
            <a:r>
              <a:rPr lang="zh-CN" altLang="en-US" sz="2400" dirty="0">
                <a:solidFill>
                  <a:schemeClr val="tx1"/>
                </a:solidFill>
                <a:latin typeface="楷体" pitchFamily="49" charset="-122"/>
                <a:ea typeface="楷体" pitchFamily="49" charset="-122"/>
                <a:cs typeface="+mn-cs"/>
              </a:rPr>
              <a:t>②成果说明。项目团队还要向客户提供说明项目成果的文件，如技术要求说明书、技术文件、图纸等，以供验收审查。项目成果文件随着项目类型的不同也有所不同。</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pPr eaLnBrk="1" hangingPunct="1">
              <a:defRPr/>
            </a:pPr>
            <a:r>
              <a:rPr lang="en-US" altLang="zh-CN" smtClean="0">
                <a:sym typeface="+mn-ea"/>
              </a:rPr>
              <a:t>6.2 </a:t>
            </a:r>
            <a:r>
              <a:rPr lang="zh-CN" altLang="en-US" smtClean="0">
                <a:sym typeface="+mn-ea"/>
              </a:rPr>
              <a:t>项目验收</a:t>
            </a:r>
            <a:r>
              <a:rPr lang="en-US" altLang="zh-CN" smtClean="0">
                <a:sym typeface="+mn-ea"/>
              </a:rPr>
              <a:t>-</a:t>
            </a:r>
            <a:r>
              <a:rPr lang="zh-CN" altLang="en-US" b="1" smtClean="0"/>
              <a:t>项目验收程序</a:t>
            </a:r>
            <a:r>
              <a:rPr lang="zh-CN" altLang="en-US" smtClean="0"/>
              <a:t> </a:t>
            </a:r>
          </a:p>
        </p:txBody>
      </p:sp>
      <p:graphicFrame>
        <p:nvGraphicFramePr>
          <p:cNvPr id="18435" name="Object 4"/>
          <p:cNvGraphicFramePr>
            <a:graphicFrameLocks noGrp="1" noChangeAspect="1"/>
          </p:cNvGraphicFramePr>
          <p:nvPr>
            <p:ph idx="1"/>
          </p:nvPr>
        </p:nvGraphicFramePr>
        <p:xfrm>
          <a:off x="2051406" y="1412221"/>
          <a:ext cx="5265064" cy="5442604"/>
        </p:xfrm>
        <a:graphic>
          <a:graphicData uri="http://schemas.openxmlformats.org/presentationml/2006/ole">
            <mc:AlternateContent xmlns:mc="http://schemas.openxmlformats.org/markup-compatibility/2006">
              <mc:Choice xmlns:v="urn:schemas-microsoft-com:vml" Requires="v">
                <p:oleObj spid="_x0000_s5140" name="Visio" r:id="rId3" imgW="5041900" imgH="5219700" progId="Visio.Drawing.11">
                  <p:embed/>
                </p:oleObj>
              </mc:Choice>
              <mc:Fallback>
                <p:oleObj name="Visio" r:id="rId3" imgW="5041900" imgH="5219700" progId="Visio.Drawing.11">
                  <p:embed/>
                  <p:pic>
                    <p:nvPicPr>
                      <p:cNvPr id="0" name="图片 5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406" y="1412221"/>
                        <a:ext cx="5265064" cy="5442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107315" y="1420495"/>
            <a:ext cx="8441690" cy="4760595"/>
          </a:xfrm>
        </p:spPr>
        <p:txBody>
          <a:bodyPr wrap="square"/>
          <a:lstStyle/>
          <a:p>
            <a:pPr marL="450215" indent="-450215" algn="l" eaLnBrk="1" latinLnBrk="0"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1）做好项目的收尾工作。当项目快要结束时，大部分的工作都已经完成，但是还有一些零星、琐碎的收尾工作需要处理。收尾工作如果处理不好，就可能会影响到项目今后的正常运营。因此，项目经理要带领项目团队成员保质保量地完成项目的收尾工作，做到善始善终。</a:t>
            </a:r>
          </a:p>
          <a:p>
            <a:pPr marL="450215" indent="-450215" algn="l" eaLnBrk="1" latinLnBrk="0"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2）准备验收材料。项目文件是项目验收的重要依据，在项目的实施过程中，项目团队要不断地收集各种项目文件，如项目计划、项目成果说明、设计图纸、测试材料等。当准备项目验收时，要将这些项目文件进行汇总、整理并归档，形成一套完整的验收材料，从而为项目顺利通过验收提供保障。</a:t>
            </a:r>
          </a:p>
        </p:txBody>
      </p:sp>
      <p:sp>
        <p:nvSpPr>
          <p:cNvPr id="320514" name="Rectangle 2"/>
          <p:cNvSpPr>
            <a:spLocks noGrp="1" noChangeArrowheads="1"/>
          </p:cNvSpPr>
          <p:nvPr/>
        </p:nvSpPr>
        <p:spPr>
          <a:xfrm>
            <a:off x="107315" y="509050"/>
            <a:ext cx="9145588" cy="772755"/>
          </a:xfrm>
          <a:prstGeom prst="rect">
            <a:avLst/>
          </a:prstGeom>
          <a:noFill/>
          <a:ln>
            <a:noFill/>
          </a:ln>
          <a:effec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mtClean="0">
                <a:sym typeface="+mn-ea"/>
              </a:rPr>
              <a:t>6.2 </a:t>
            </a:r>
            <a:r>
              <a:rPr lang="zh-CN" altLang="en-US" smtClean="0">
                <a:sym typeface="+mn-ea"/>
              </a:rPr>
              <a:t>项目验收</a:t>
            </a:r>
            <a:r>
              <a:rPr lang="en-US" altLang="zh-CN" smtClean="0">
                <a:sym typeface="+mn-ea"/>
              </a:rPr>
              <a:t>-</a:t>
            </a:r>
            <a:r>
              <a:rPr lang="zh-CN" altLang="en-US" b="1" smtClean="0"/>
              <a:t>项目验收程序</a:t>
            </a:r>
            <a:r>
              <a:rPr lang="zh-CN" altLang="en-US"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a:xfrm>
            <a:off x="0" y="514130"/>
            <a:ext cx="9145588" cy="772755"/>
          </a:xfrm>
        </p:spPr>
        <p:txBody>
          <a:bodyPr/>
          <a:lstStyle/>
          <a:p>
            <a:pPr eaLnBrk="1" hangingPunct="1">
              <a:defRPr/>
            </a:pPr>
            <a:r>
              <a:rPr lang="en-US" altLang="zh-CN" smtClean="0">
                <a:sym typeface="+mn-ea"/>
              </a:rPr>
              <a:t>6.2 </a:t>
            </a:r>
            <a:r>
              <a:rPr lang="zh-CN" altLang="en-US" smtClean="0">
                <a:sym typeface="+mn-ea"/>
              </a:rPr>
              <a:t>项目验收</a:t>
            </a:r>
            <a:r>
              <a:rPr lang="en-US" altLang="zh-CN" smtClean="0">
                <a:sym typeface="+mn-ea"/>
              </a:rPr>
              <a:t>-</a:t>
            </a:r>
            <a:r>
              <a:rPr lang="zh-CN" altLang="en-US" smtClean="0">
                <a:sym typeface="+mn-ea"/>
              </a:rPr>
              <a:t>项目验收程序</a:t>
            </a:r>
            <a:endParaRPr lang="zh-CN" altLang="zh-CN" smtClean="0"/>
          </a:p>
        </p:txBody>
      </p:sp>
      <p:sp>
        <p:nvSpPr>
          <p:cNvPr id="20483" name="Rectangle 3"/>
          <p:cNvSpPr>
            <a:spLocks noGrp="1" noChangeArrowheads="1"/>
          </p:cNvSpPr>
          <p:nvPr>
            <p:ph type="body" idx="1"/>
          </p:nvPr>
        </p:nvSpPr>
        <p:spPr>
          <a:xfrm>
            <a:off x="554990" y="1691640"/>
            <a:ext cx="8268970" cy="4760595"/>
          </a:xfrm>
        </p:spPr>
        <p:txBody>
          <a:bodyPr wrap="square"/>
          <a:lstStyle/>
          <a:p>
            <a:pPr marL="450215" indent="-450215" algn="l" eaLnBrk="1" latinLnBrk="0"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3）项目团队进行自检并提交验收申请。项目管理人员先要会同生产、技术、质量等部门的有关人员对项目产品进行检查，从而找出项目存在的问题和漏洞，并及时采取补救措施。项目自检合格后，项目团队就可以向客户提出验收申请，并附送相关的验收材料，以备客户组织人员进行验收。</a:t>
            </a:r>
          </a:p>
          <a:p>
            <a:pPr marL="431800" indent="-450215" algn="l" eaLnBrk="1" latinLnBrk="0"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4）验收工作组检查验收材料。项目客户会同项目监理人员、政府有关人员和其他相关人员组成验收工作组，按照项目的要求对项目验收材料进行检查。如果验收材料不齐全或不合格，就要通知项目团队在规定的期限内予以补交或修改。</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0" y="533180"/>
            <a:ext cx="9145588" cy="772755"/>
          </a:xfrm>
        </p:spPr>
        <p:txBody>
          <a:bodyPr/>
          <a:lstStyle/>
          <a:p>
            <a:pPr eaLnBrk="1" hangingPunct="1">
              <a:defRPr/>
            </a:pPr>
            <a:r>
              <a:rPr lang="en-US" altLang="zh-CN" smtClean="0">
                <a:sym typeface="+mn-ea"/>
              </a:rPr>
              <a:t>6.2 </a:t>
            </a:r>
            <a:r>
              <a:rPr lang="zh-CN" altLang="en-US" smtClean="0">
                <a:sym typeface="+mn-ea"/>
              </a:rPr>
              <a:t>项目验收</a:t>
            </a:r>
            <a:r>
              <a:rPr lang="en-US" altLang="zh-CN" smtClean="0">
                <a:sym typeface="+mn-ea"/>
              </a:rPr>
              <a:t>-</a:t>
            </a:r>
            <a:r>
              <a:rPr lang="zh-CN" altLang="en-US" smtClean="0">
                <a:sym typeface="+mn-ea"/>
              </a:rPr>
              <a:t>项目验收程序</a:t>
            </a:r>
            <a:endParaRPr lang="zh-CN" altLang="zh-CN" smtClean="0"/>
          </a:p>
        </p:txBody>
      </p:sp>
      <p:sp>
        <p:nvSpPr>
          <p:cNvPr id="21507" name="Rectangle 3"/>
          <p:cNvSpPr>
            <a:spLocks noGrp="1" noChangeArrowheads="1"/>
          </p:cNvSpPr>
          <p:nvPr>
            <p:ph type="body" idx="1"/>
          </p:nvPr>
        </p:nvSpPr>
        <p:spPr>
          <a:xfrm>
            <a:off x="405765" y="1506855"/>
            <a:ext cx="8333105" cy="4760595"/>
          </a:xfrm>
        </p:spPr>
        <p:txBody>
          <a:bodyPr wrap="square"/>
          <a:lstStyle/>
          <a:p>
            <a:pPr marL="450215" indent="-450215" algn="l" eaLnBrk="1" latinLnBrk="0"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（5）初审。项目验收工作组根据项目团队提交的验收申请，可组织人员对项目产品进行初步检查。如果发现项目存在问题，要通知项目团队及时进行处理。</a:t>
            </a:r>
          </a:p>
          <a:p>
            <a:pPr marL="450215" indent="-450215" algn="l" eaLnBrk="1" latinLnBrk="0"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6）正式验收。项目验收工作组在验收材料和初审合格的基础上，就可以组织人公开、公正地对项目产品进行全面的正式验收。如果正式验收不合格，则要通知项目团队返工再作验收。如果正式验收中发现项目存在较为严重的问题，而双方又难以达成一致意见，可诉诸法律解决。</a:t>
            </a:r>
          </a:p>
          <a:p>
            <a:pPr marL="450215" indent="-450215" algn="l" eaLnBrk="1" latinLnBrk="0"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（7）签订项目验收鉴定书。项目验收后，如果项目产品符合验收标准和相关的法律、法规，项目团队要和客户签订验收鉴定书，表示双方当事人已经认可并验收了该项目产品</a:t>
            </a:r>
            <a:r>
              <a:rPr lang="zh-CN" altLang="en-US" sz="2400" dirty="0" smtClean="0">
                <a:solidFill>
                  <a:schemeClr val="tx1"/>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a:xfrm>
            <a:off x="0" y="533180"/>
            <a:ext cx="9145588" cy="772755"/>
          </a:xfrm>
        </p:spPr>
        <p:txBody>
          <a:bodyPr/>
          <a:lstStyle/>
          <a:p>
            <a:pPr eaLnBrk="1" hangingPunct="1">
              <a:defRPr/>
            </a:pPr>
            <a:r>
              <a:rPr lang="en-US" altLang="zh-CN" smtClean="0">
                <a:sym typeface="+mn-ea"/>
              </a:rPr>
              <a:t>6.2 </a:t>
            </a:r>
            <a:r>
              <a:rPr lang="zh-CN" altLang="en-US" smtClean="0">
                <a:sym typeface="+mn-ea"/>
              </a:rPr>
              <a:t>项目验收</a:t>
            </a:r>
            <a:r>
              <a:rPr lang="en-US" altLang="zh-CN" smtClean="0">
                <a:sym typeface="+mn-ea"/>
              </a:rPr>
              <a:t>-</a:t>
            </a:r>
            <a:r>
              <a:rPr lang="zh-CN" altLang="en-US" smtClean="0">
                <a:sym typeface="+mn-ea"/>
              </a:rPr>
              <a:t>项目验收程序</a:t>
            </a:r>
            <a:endParaRPr lang="zh-CN" altLang="zh-CN" smtClean="0"/>
          </a:p>
        </p:txBody>
      </p:sp>
      <p:sp>
        <p:nvSpPr>
          <p:cNvPr id="22531" name="Rectangle 3"/>
          <p:cNvSpPr>
            <a:spLocks noGrp="1" noChangeArrowheads="1"/>
          </p:cNvSpPr>
          <p:nvPr>
            <p:ph type="body" idx="1"/>
          </p:nvPr>
        </p:nvSpPr>
        <p:spPr>
          <a:xfrm>
            <a:off x="612025" y="1615921"/>
            <a:ext cx="7465721" cy="3486785"/>
          </a:xfrm>
        </p:spPr>
        <p:txBody>
          <a:bodyPr/>
          <a:lstStyle/>
          <a:p>
            <a:pPr marL="450215" indent="-450215"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（8）项目移交。项目移交是在签订完项目验收鉴定书后，项目团队将项目产品和相关的技术档案资料的所有权移交给客户。项目移交要做好以下的工作：</a:t>
            </a:r>
          </a:p>
          <a:p>
            <a:pPr marL="850265" lvl="2" indent="-360000" eaLnBrk="1" hangingPunct="1">
              <a:lnSpc>
                <a:spcPct val="115000"/>
              </a:lnSpc>
              <a:spcBef>
                <a:spcPts val="0"/>
              </a:spcBef>
              <a:spcAft>
                <a:spcPts val="0"/>
              </a:spcAft>
            </a:pPr>
            <a:r>
              <a:rPr lang="zh-CN" altLang="en-US" sz="2400" dirty="0">
                <a:solidFill>
                  <a:schemeClr val="tx1"/>
                </a:solidFill>
                <a:latin typeface="楷体" pitchFamily="49" charset="-122"/>
                <a:ea typeface="楷体" pitchFamily="49" charset="-122"/>
                <a:cs typeface="+mn-cs"/>
              </a:rPr>
              <a:t>①做好项目的收尾工作，准备好要移交的项目产品和文件资料；</a:t>
            </a:r>
          </a:p>
          <a:p>
            <a:pPr marL="850265" lvl="2" indent="-450215" eaLnBrk="1" hangingPunct="1">
              <a:lnSpc>
                <a:spcPct val="115000"/>
              </a:lnSpc>
              <a:spcBef>
                <a:spcPts val="0"/>
              </a:spcBef>
              <a:spcAft>
                <a:spcPts val="0"/>
              </a:spcAft>
            </a:pPr>
            <a:r>
              <a:rPr lang="zh-CN" altLang="en-US" sz="2400" dirty="0">
                <a:solidFill>
                  <a:schemeClr val="tx1"/>
                </a:solidFill>
                <a:latin typeface="楷体" pitchFamily="49" charset="-122"/>
                <a:ea typeface="楷体" pitchFamily="49" charset="-122"/>
                <a:cs typeface="+mn-cs"/>
              </a:rPr>
              <a:t>②由项目团队负责进行项目产品的试运营；</a:t>
            </a:r>
          </a:p>
          <a:p>
            <a:pPr marL="850265" lvl="2" indent="-450215" eaLnBrk="1" hangingPunct="1">
              <a:lnSpc>
                <a:spcPct val="115000"/>
              </a:lnSpc>
              <a:spcBef>
                <a:spcPts val="0"/>
              </a:spcBef>
              <a:spcAft>
                <a:spcPts val="0"/>
              </a:spcAft>
            </a:pPr>
            <a:r>
              <a:rPr lang="zh-CN" altLang="en-US" sz="2400" dirty="0">
                <a:solidFill>
                  <a:schemeClr val="tx1"/>
                </a:solidFill>
                <a:latin typeface="楷体" pitchFamily="49" charset="-122"/>
                <a:ea typeface="楷体" pitchFamily="49" charset="-122"/>
                <a:cs typeface="+mn-cs"/>
              </a:rPr>
              <a:t>③办理好项目产品的移交手续；</a:t>
            </a:r>
          </a:p>
          <a:p>
            <a:pPr marL="850265" lvl="2" indent="-450215" eaLnBrk="1" hangingPunct="1">
              <a:lnSpc>
                <a:spcPct val="115000"/>
              </a:lnSpc>
              <a:spcBef>
                <a:spcPts val="0"/>
              </a:spcBef>
              <a:spcAft>
                <a:spcPts val="0"/>
              </a:spcAft>
            </a:pPr>
            <a:r>
              <a:rPr lang="zh-CN" altLang="en-US" sz="2400" dirty="0">
                <a:solidFill>
                  <a:schemeClr val="tx1"/>
                </a:solidFill>
                <a:latin typeface="楷体" pitchFamily="49" charset="-122"/>
                <a:ea typeface="楷体" pitchFamily="49" charset="-122"/>
                <a:cs typeface="+mn-cs"/>
              </a:rPr>
              <a:t>④处理好项目运营后的技术服务和人员培训工作。</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AutoShape 3"/>
          <p:cNvSpPr>
            <a:spLocks noChangeArrowheads="1"/>
          </p:cNvSpPr>
          <p:nvPr/>
        </p:nvSpPr>
        <p:spPr bwMode="auto">
          <a:xfrm>
            <a:off x="7228682" y="5865812"/>
            <a:ext cx="1081087" cy="5762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bg1"/>
              </a:gs>
              <a:gs pos="100000">
                <a:srgbClr val="FF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1800" b="0"/>
          </a:p>
        </p:txBody>
      </p:sp>
      <p:sp>
        <p:nvSpPr>
          <p:cNvPr id="42" name="Rectangle 2"/>
          <p:cNvSpPr>
            <a:spLocks noGrp="1" noChangeArrowheads="1"/>
          </p:cNvSpPr>
          <p:nvPr>
            <p:ph type="title"/>
          </p:nvPr>
        </p:nvSpPr>
        <p:spPr>
          <a:xfrm>
            <a:off x="0" y="495080"/>
            <a:ext cx="9145588" cy="772755"/>
          </a:xfrm>
        </p:spPr>
        <p:txBody>
          <a:bodyPr/>
          <a:lstStyle/>
          <a:p>
            <a:pPr eaLnBrk="1" hangingPunct="1">
              <a:defRPr/>
            </a:pPr>
            <a:r>
              <a:rPr lang="zh-CN" altLang="en-US" dirty="0" smtClean="0"/>
              <a:t>第</a:t>
            </a:r>
            <a:r>
              <a:rPr lang="en-US" altLang="zh-CN" dirty="0" smtClean="0"/>
              <a:t>6</a:t>
            </a:r>
            <a:r>
              <a:rPr lang="zh-CN" altLang="en-US" dirty="0" smtClean="0"/>
              <a:t>章项目收尾</a:t>
            </a:r>
          </a:p>
        </p:txBody>
      </p:sp>
      <p:grpSp>
        <p:nvGrpSpPr>
          <p:cNvPr id="81" name="组合 45"/>
          <p:cNvGrpSpPr>
            <a:grpSpLocks/>
          </p:cNvGrpSpPr>
          <p:nvPr/>
        </p:nvGrpSpPr>
        <p:grpSpPr bwMode="auto">
          <a:xfrm>
            <a:off x="1604365" y="1913105"/>
            <a:ext cx="6662738" cy="3757612"/>
            <a:chOff x="1714480" y="1557338"/>
            <a:chExt cx="6662772" cy="3757612"/>
          </a:xfrm>
        </p:grpSpPr>
        <p:sp>
          <p:nvSpPr>
            <p:cNvPr id="82" name="Text Box 86"/>
            <p:cNvSpPr txBox="1">
              <a:spLocks noChangeArrowheads="1"/>
            </p:cNvSpPr>
            <p:nvPr/>
          </p:nvSpPr>
          <p:spPr bwMode="gray">
            <a:xfrm>
              <a:off x="2643172" y="4857750"/>
              <a:ext cx="573408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endParaRPr lang="zh-CN" altLang="en-US" sz="2400" dirty="0"/>
            </a:p>
          </p:txBody>
        </p:sp>
        <p:grpSp>
          <p:nvGrpSpPr>
            <p:cNvPr id="83" name="组合 44"/>
            <p:cNvGrpSpPr>
              <a:grpSpLocks/>
            </p:cNvGrpSpPr>
            <p:nvPr/>
          </p:nvGrpSpPr>
          <p:grpSpPr bwMode="auto">
            <a:xfrm>
              <a:off x="1714480" y="1557338"/>
              <a:ext cx="6614352" cy="2928937"/>
              <a:chOff x="2051050" y="1557338"/>
              <a:chExt cx="5692910" cy="2928937"/>
            </a:xfrm>
          </p:grpSpPr>
          <p:sp>
            <p:nvSpPr>
              <p:cNvPr id="84" name="AutoShape 32"/>
              <p:cNvSpPr>
                <a:spLocks noChangeArrowheads="1"/>
              </p:cNvSpPr>
              <p:nvPr/>
            </p:nvSpPr>
            <p:spPr bwMode="gray">
              <a:xfrm>
                <a:off x="2368550" y="1603375"/>
                <a:ext cx="4795838" cy="530225"/>
              </a:xfrm>
              <a:prstGeom prst="roundRect">
                <a:avLst>
                  <a:gd name="adj" fmla="val 50000"/>
                </a:avLst>
              </a:prstGeom>
              <a:noFill/>
              <a:ln w="38100"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85" name="Group 33"/>
              <p:cNvGrpSpPr>
                <a:grpSpLocks/>
              </p:cNvGrpSpPr>
              <p:nvPr/>
            </p:nvGrpSpPr>
            <p:grpSpPr bwMode="auto">
              <a:xfrm>
                <a:off x="2051050" y="1557338"/>
                <a:ext cx="803275" cy="617537"/>
                <a:chOff x="720" y="960"/>
                <a:chExt cx="987" cy="795"/>
              </a:xfrm>
            </p:grpSpPr>
            <p:sp>
              <p:nvSpPr>
                <p:cNvPr id="115" name="Oval 34"/>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116" name="Oval 35"/>
                <p:cNvSpPr>
                  <a:spLocks noChangeArrowheads="1"/>
                </p:cNvSpPr>
                <p:nvPr/>
              </p:nvSpPr>
              <p:spPr bwMode="gray">
                <a:xfrm rot="1758052">
                  <a:off x="720" y="960"/>
                  <a:ext cx="960" cy="768"/>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endParaRPr lang="zh-CN" altLang="en-US">
                    <a:ea typeface="宋体" pitchFamily="2" charset="-122"/>
                  </a:endParaRPr>
                </a:p>
              </p:txBody>
            </p:sp>
            <p:sp>
              <p:nvSpPr>
                <p:cNvPr id="117" name="Oval 36"/>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86" name="Text Box 37"/>
              <p:cNvSpPr txBox="1">
                <a:spLocks noChangeArrowheads="1"/>
              </p:cNvSpPr>
              <p:nvPr/>
            </p:nvSpPr>
            <p:spPr bwMode="gray">
              <a:xfrm>
                <a:off x="2841489" y="1598612"/>
                <a:ext cx="4902471" cy="47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a:t>概述</a:t>
                </a:r>
                <a:endParaRPr lang="en-US" altLang="zh-CN" sz="2400" dirty="0"/>
              </a:p>
            </p:txBody>
          </p:sp>
          <p:sp>
            <p:nvSpPr>
              <p:cNvPr id="87" name="Text Box 38"/>
              <p:cNvSpPr txBox="1">
                <a:spLocks noChangeArrowheads="1"/>
              </p:cNvSpPr>
              <p:nvPr/>
            </p:nvSpPr>
            <p:spPr bwMode="gray">
              <a:xfrm>
                <a:off x="2161725" y="1603375"/>
                <a:ext cx="64355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3.1</a:t>
                </a:r>
                <a:endParaRPr lang="en-US" altLang="zh-CN" sz="3200" dirty="0">
                  <a:solidFill>
                    <a:schemeClr val="bg1"/>
                  </a:solidFill>
                </a:endParaRPr>
              </a:p>
            </p:txBody>
          </p:sp>
          <p:sp>
            <p:nvSpPr>
              <p:cNvPr id="88" name="AutoShape 40"/>
              <p:cNvSpPr>
                <a:spLocks noChangeArrowheads="1"/>
              </p:cNvSpPr>
              <p:nvPr/>
            </p:nvSpPr>
            <p:spPr bwMode="gray">
              <a:xfrm>
                <a:off x="2368550" y="2322513"/>
                <a:ext cx="4795838" cy="601662"/>
              </a:xfrm>
              <a:prstGeom prst="roundRect">
                <a:avLst>
                  <a:gd name="adj" fmla="val 50000"/>
                </a:avLst>
              </a:prstGeom>
              <a:noFill/>
              <a:ln w="38100" algn="ctr">
                <a:solidFill>
                  <a:schemeClr va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89" name="Group 41"/>
              <p:cNvGrpSpPr>
                <a:grpSpLocks/>
              </p:cNvGrpSpPr>
              <p:nvPr/>
            </p:nvGrpSpPr>
            <p:grpSpPr bwMode="auto">
              <a:xfrm>
                <a:off x="2051050" y="2276475"/>
                <a:ext cx="803275" cy="617538"/>
                <a:chOff x="720" y="960"/>
                <a:chExt cx="987" cy="795"/>
              </a:xfrm>
            </p:grpSpPr>
            <p:sp>
              <p:nvSpPr>
                <p:cNvPr id="112" name="Oval 42"/>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113" name="Oval 43"/>
                <p:cNvSpPr>
                  <a:spLocks noChangeArrowheads="1"/>
                </p:cNvSpPr>
                <p:nvPr/>
              </p:nvSpPr>
              <p:spPr bwMode="gray">
                <a:xfrm rot="1758052">
                  <a:off x="720" y="960"/>
                  <a:ext cx="960" cy="768"/>
                </a:xfrm>
                <a:prstGeom prst="ellipse">
                  <a:avLst/>
                </a:prstGeom>
                <a:gradFill rotWithShape="1">
                  <a:gsLst>
                    <a:gs pos="0">
                      <a:schemeClr val="hlink"/>
                    </a:gs>
                    <a:gs pos="100000">
                      <a:schemeClr val="hlink">
                        <a:gamma/>
                        <a:shade val="46275"/>
                        <a:invGamma/>
                      </a:schemeClr>
                    </a:gs>
                  </a:gsLst>
                  <a:lin ang="5400000" scaled="1"/>
                </a:gradFill>
                <a:ln w="9525">
                  <a:noFill/>
                  <a:round/>
                  <a:headEnd/>
                  <a:tailEnd/>
                </a:ln>
                <a:effectLst/>
              </p:spPr>
              <p:txBody>
                <a:bodyPr wrap="none" anchor="ctr"/>
                <a:lstStyle/>
                <a:p>
                  <a:pPr>
                    <a:defRPr/>
                  </a:pPr>
                  <a:endParaRPr lang="zh-CN" altLang="en-US" sz="1800" b="0">
                    <a:ea typeface="宋体" pitchFamily="2" charset="-122"/>
                  </a:endParaRPr>
                </a:p>
              </p:txBody>
            </p:sp>
            <p:sp>
              <p:nvSpPr>
                <p:cNvPr id="114" name="Oval 44"/>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90" name="Text Box 45"/>
              <p:cNvSpPr txBox="1">
                <a:spLocks noChangeArrowheads="1"/>
              </p:cNvSpPr>
              <p:nvPr/>
            </p:nvSpPr>
            <p:spPr bwMode="gray">
              <a:xfrm>
                <a:off x="2838069" y="2401888"/>
                <a:ext cx="4234324" cy="47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smtClean="0"/>
                  <a:t>项目验收</a:t>
                </a:r>
                <a:endParaRPr lang="en-US" altLang="zh-CN" sz="2400" dirty="0"/>
              </a:p>
            </p:txBody>
          </p:sp>
          <p:sp>
            <p:nvSpPr>
              <p:cNvPr id="91" name="Text Box 46"/>
              <p:cNvSpPr txBox="1">
                <a:spLocks noChangeArrowheads="1"/>
              </p:cNvSpPr>
              <p:nvPr/>
            </p:nvSpPr>
            <p:spPr bwMode="gray">
              <a:xfrm>
                <a:off x="2161725" y="2322513"/>
                <a:ext cx="643551"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3.2</a:t>
                </a:r>
                <a:endParaRPr lang="en-US" altLang="zh-CN" sz="3200" dirty="0">
                  <a:solidFill>
                    <a:schemeClr val="bg1"/>
                  </a:solidFill>
                </a:endParaRPr>
              </a:p>
            </p:txBody>
          </p:sp>
          <p:sp>
            <p:nvSpPr>
              <p:cNvPr id="92" name="AutoShape 48"/>
              <p:cNvSpPr>
                <a:spLocks noChangeArrowheads="1"/>
              </p:cNvSpPr>
              <p:nvPr/>
            </p:nvSpPr>
            <p:spPr bwMode="gray">
              <a:xfrm>
                <a:off x="2339975" y="3141663"/>
                <a:ext cx="4824413" cy="601662"/>
              </a:xfrm>
              <a:prstGeom prst="roundRect">
                <a:avLst>
                  <a:gd name="adj" fmla="val 50000"/>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93" name="Group 49"/>
              <p:cNvGrpSpPr>
                <a:grpSpLocks/>
              </p:cNvGrpSpPr>
              <p:nvPr/>
            </p:nvGrpSpPr>
            <p:grpSpPr bwMode="auto">
              <a:xfrm>
                <a:off x="2051050" y="3068638"/>
                <a:ext cx="803275" cy="617537"/>
                <a:chOff x="720" y="960"/>
                <a:chExt cx="987" cy="795"/>
              </a:xfrm>
            </p:grpSpPr>
            <p:sp>
              <p:nvSpPr>
                <p:cNvPr id="109" name="Oval 50"/>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110" name="Oval 51"/>
                <p:cNvSpPr>
                  <a:spLocks noChangeArrowheads="1"/>
                </p:cNvSpPr>
                <p:nvPr/>
              </p:nvSpPr>
              <p:spPr bwMode="gray">
                <a:xfrm rot="1758052">
                  <a:off x="720" y="960"/>
                  <a:ext cx="960" cy="768"/>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zh-CN" altLang="en-US" sz="1800" b="0">
                    <a:ea typeface="宋体" pitchFamily="2" charset="-122"/>
                  </a:endParaRPr>
                </a:p>
              </p:txBody>
            </p:sp>
            <p:sp>
              <p:nvSpPr>
                <p:cNvPr id="111" name="Oval 52"/>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94" name="Text Box 53"/>
              <p:cNvSpPr txBox="1">
                <a:spLocks noChangeArrowheads="1"/>
              </p:cNvSpPr>
              <p:nvPr/>
            </p:nvSpPr>
            <p:spPr bwMode="gray">
              <a:xfrm>
                <a:off x="2838069" y="3194050"/>
                <a:ext cx="44433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r>
                  <a:rPr lang="zh-CN" altLang="en-US" sz="2400" dirty="0"/>
                  <a:t>项</a:t>
                </a:r>
                <a:r>
                  <a:rPr lang="zh-CN" altLang="en-US" sz="2400" dirty="0" smtClean="0"/>
                  <a:t>目审计</a:t>
                </a:r>
                <a:endParaRPr lang="zh-CN" altLang="en-US" sz="2400" dirty="0"/>
              </a:p>
              <a:p>
                <a:r>
                  <a:rPr lang="zh-CN" altLang="en-US" sz="2400" dirty="0">
                    <a:solidFill>
                      <a:srgbClr val="000000"/>
                    </a:solidFill>
                  </a:rPr>
                  <a:t>	</a:t>
                </a:r>
              </a:p>
            </p:txBody>
          </p:sp>
          <p:sp>
            <p:nvSpPr>
              <p:cNvPr id="95" name="Text Box 54"/>
              <p:cNvSpPr txBox="1">
                <a:spLocks noChangeArrowheads="1"/>
              </p:cNvSpPr>
              <p:nvPr/>
            </p:nvSpPr>
            <p:spPr bwMode="gray">
              <a:xfrm>
                <a:off x="2161725" y="3114675"/>
                <a:ext cx="64355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3.3</a:t>
                </a:r>
                <a:endParaRPr lang="en-US" altLang="zh-CN" sz="3200" dirty="0">
                  <a:solidFill>
                    <a:schemeClr val="bg1"/>
                  </a:solidFill>
                </a:endParaRPr>
              </a:p>
            </p:txBody>
          </p:sp>
          <p:sp>
            <p:nvSpPr>
              <p:cNvPr id="96" name="AutoShape 56"/>
              <p:cNvSpPr>
                <a:spLocks noChangeArrowheads="1"/>
              </p:cNvSpPr>
              <p:nvPr/>
            </p:nvSpPr>
            <p:spPr bwMode="gray">
              <a:xfrm>
                <a:off x="2368550" y="3906838"/>
                <a:ext cx="4795838" cy="555625"/>
              </a:xfrm>
              <a:prstGeom prst="roundRect">
                <a:avLst>
                  <a:gd name="adj" fmla="val 50000"/>
                </a:avLst>
              </a:prstGeom>
              <a:noFill/>
              <a:ln w="38100" algn="ctr">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p>
                <a:endParaRPr lang="zh-CN" altLang="en-US" sz="1800" b="0"/>
              </a:p>
            </p:txBody>
          </p:sp>
          <p:grpSp>
            <p:nvGrpSpPr>
              <p:cNvPr id="97" name="Group 57"/>
              <p:cNvGrpSpPr>
                <a:grpSpLocks/>
              </p:cNvGrpSpPr>
              <p:nvPr/>
            </p:nvGrpSpPr>
            <p:grpSpPr bwMode="auto">
              <a:xfrm>
                <a:off x="2051050" y="3860800"/>
                <a:ext cx="803275" cy="617538"/>
                <a:chOff x="720" y="960"/>
                <a:chExt cx="987" cy="795"/>
              </a:xfrm>
            </p:grpSpPr>
            <p:sp>
              <p:nvSpPr>
                <p:cNvPr id="106" name="Oval 58"/>
                <p:cNvSpPr>
                  <a:spLocks noChangeArrowheads="1"/>
                </p:cNvSpPr>
                <p:nvPr/>
              </p:nvSpPr>
              <p:spPr bwMode="gray">
                <a:xfrm rot="1758052">
                  <a:off x="747" y="987"/>
                  <a:ext cx="960" cy="76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sp>
              <p:nvSpPr>
                <p:cNvPr id="107" name="Oval 59"/>
                <p:cNvSpPr>
                  <a:spLocks noChangeArrowheads="1"/>
                </p:cNvSpPr>
                <p:nvPr/>
              </p:nvSpPr>
              <p:spPr bwMode="gray">
                <a:xfrm rot="1758052">
                  <a:off x="720" y="960"/>
                  <a:ext cx="960" cy="768"/>
                </a:xfrm>
                <a:prstGeom prst="ellipse">
                  <a:avLst/>
                </a:prstGeom>
                <a:gradFill rotWithShape="1">
                  <a:gsLst>
                    <a:gs pos="0">
                      <a:schemeClr val="folHlink"/>
                    </a:gs>
                    <a:gs pos="100000">
                      <a:schemeClr val="folHlink">
                        <a:gamma/>
                        <a:shade val="46275"/>
                        <a:invGamma/>
                      </a:schemeClr>
                    </a:gs>
                  </a:gsLst>
                  <a:lin ang="5400000" scaled="1"/>
                </a:gradFill>
                <a:ln w="9525">
                  <a:noFill/>
                  <a:round/>
                  <a:headEnd/>
                  <a:tailEnd/>
                </a:ln>
                <a:effectLst/>
              </p:spPr>
              <p:txBody>
                <a:bodyPr wrap="none" anchor="ctr"/>
                <a:lstStyle/>
                <a:p>
                  <a:pPr>
                    <a:defRPr/>
                  </a:pPr>
                  <a:endParaRPr lang="zh-CN" altLang="en-US" sz="1800" b="0">
                    <a:ea typeface="宋体" pitchFamily="2" charset="-122"/>
                  </a:endParaRPr>
                </a:p>
              </p:txBody>
            </p:sp>
            <p:sp>
              <p:nvSpPr>
                <p:cNvPr id="108" name="Oval 60"/>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800" b="0"/>
                </a:p>
              </p:txBody>
            </p:sp>
          </p:grpSp>
          <p:sp>
            <p:nvSpPr>
              <p:cNvPr id="98" name="Text Box 61"/>
              <p:cNvSpPr txBox="1">
                <a:spLocks noChangeArrowheads="1"/>
              </p:cNvSpPr>
              <p:nvPr/>
            </p:nvSpPr>
            <p:spPr bwMode="gray">
              <a:xfrm>
                <a:off x="2838069" y="3986213"/>
                <a:ext cx="3725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endParaRPr lang="zh-CN" altLang="en-US" sz="2400" dirty="0">
                  <a:solidFill>
                    <a:srgbClr val="000000"/>
                  </a:solidFill>
                </a:endParaRPr>
              </a:p>
            </p:txBody>
          </p:sp>
          <p:sp>
            <p:nvSpPr>
              <p:cNvPr id="99" name="Text Box 62"/>
              <p:cNvSpPr txBox="1">
                <a:spLocks noChangeArrowheads="1"/>
              </p:cNvSpPr>
              <p:nvPr/>
            </p:nvSpPr>
            <p:spPr bwMode="gray">
              <a:xfrm>
                <a:off x="2161725" y="3906838"/>
                <a:ext cx="643551"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algn="ctr"/>
                <a:r>
                  <a:rPr lang="en-US" altLang="zh-CN" sz="3200" dirty="0" smtClean="0">
                    <a:solidFill>
                      <a:schemeClr val="bg1"/>
                    </a:solidFill>
                  </a:rPr>
                  <a:t>3.4</a:t>
                </a:r>
                <a:endParaRPr lang="en-US" altLang="zh-CN" sz="3200" dirty="0">
                  <a:solidFill>
                    <a:schemeClr val="bg1"/>
                  </a:solidFill>
                </a:endParaRPr>
              </a:p>
            </p:txBody>
          </p:sp>
        </p:grpSp>
      </p:grpSp>
      <p:sp>
        <p:nvSpPr>
          <p:cNvPr id="44" name="Text Box 45"/>
          <p:cNvSpPr txBox="1">
            <a:spLocks noChangeArrowheads="1"/>
          </p:cNvSpPr>
          <p:nvPr/>
        </p:nvSpPr>
        <p:spPr bwMode="gray">
          <a:xfrm>
            <a:off x="2515394" y="4324138"/>
            <a:ext cx="4919657" cy="47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b="1">
                <a:solidFill>
                  <a:schemeClr val="tx1"/>
                </a:solidFill>
                <a:latin typeface="Arial" charset="0"/>
                <a:ea typeface="宋体" charset="-122"/>
              </a:defRPr>
            </a:lvl1pPr>
            <a:lvl2pPr marL="742950" indent="-285750" eaLnBrk="0" hangingPunct="0">
              <a:defRPr sz="2000" b="1">
                <a:solidFill>
                  <a:schemeClr val="tx1"/>
                </a:solidFill>
                <a:latin typeface="Arial" charset="0"/>
                <a:ea typeface="宋体" charset="-122"/>
              </a:defRPr>
            </a:lvl2pPr>
            <a:lvl3pPr marL="1143000" indent="-228600" eaLnBrk="0" hangingPunct="0">
              <a:defRPr sz="2000" b="1">
                <a:solidFill>
                  <a:schemeClr val="tx1"/>
                </a:solidFill>
                <a:latin typeface="Arial" charset="0"/>
                <a:ea typeface="宋体" charset="-122"/>
              </a:defRPr>
            </a:lvl3pPr>
            <a:lvl4pPr marL="1600200" indent="-228600" eaLnBrk="0" hangingPunct="0">
              <a:defRPr sz="2000" b="1">
                <a:solidFill>
                  <a:schemeClr val="tx1"/>
                </a:solidFill>
                <a:latin typeface="Arial" charset="0"/>
                <a:ea typeface="宋体" charset="-122"/>
              </a:defRPr>
            </a:lvl4pPr>
            <a:lvl5pPr marL="2057400" indent="-228600" eaLnBrk="0" hangingPunct="0">
              <a:defRPr sz="2000" b="1">
                <a:solidFill>
                  <a:schemeClr val="tx1"/>
                </a:solidFill>
                <a:latin typeface="Arial" charset="0"/>
                <a:ea typeface="宋体" charset="-122"/>
              </a:defRPr>
            </a:lvl5pPr>
            <a:lvl6pPr marL="2514600" indent="-228600" eaLnBrk="0" fontAlgn="base" hangingPunct="0">
              <a:spcBef>
                <a:spcPct val="0"/>
              </a:spcBef>
              <a:spcAft>
                <a:spcPct val="0"/>
              </a:spcAft>
              <a:defRPr sz="2000" b="1">
                <a:solidFill>
                  <a:schemeClr val="tx1"/>
                </a:solidFill>
                <a:latin typeface="Arial" charset="0"/>
                <a:ea typeface="宋体" charset="-122"/>
              </a:defRPr>
            </a:lvl6pPr>
            <a:lvl7pPr marL="2971800" indent="-228600" eaLnBrk="0" fontAlgn="base" hangingPunct="0">
              <a:spcBef>
                <a:spcPct val="0"/>
              </a:spcBef>
              <a:spcAft>
                <a:spcPct val="0"/>
              </a:spcAft>
              <a:defRPr sz="2000" b="1">
                <a:solidFill>
                  <a:schemeClr val="tx1"/>
                </a:solidFill>
                <a:latin typeface="Arial" charset="0"/>
                <a:ea typeface="宋体" charset="-122"/>
              </a:defRPr>
            </a:lvl7pPr>
            <a:lvl8pPr marL="3429000" indent="-228600" eaLnBrk="0" fontAlgn="base" hangingPunct="0">
              <a:spcBef>
                <a:spcPct val="0"/>
              </a:spcBef>
              <a:spcAft>
                <a:spcPct val="0"/>
              </a:spcAft>
              <a:defRPr sz="2000" b="1">
                <a:solidFill>
                  <a:schemeClr val="tx1"/>
                </a:solidFill>
                <a:latin typeface="Arial" charset="0"/>
                <a:ea typeface="宋体" charset="-122"/>
              </a:defRPr>
            </a:lvl8pPr>
            <a:lvl9pPr marL="3886200" indent="-228600" eaLnBrk="0" fontAlgn="base" hangingPunct="0">
              <a:spcBef>
                <a:spcPct val="0"/>
              </a:spcBef>
              <a:spcAft>
                <a:spcPct val="0"/>
              </a:spcAft>
              <a:defRPr sz="2000" b="1">
                <a:solidFill>
                  <a:schemeClr val="tx1"/>
                </a:solidFill>
                <a:latin typeface="Arial" charset="0"/>
                <a:ea typeface="宋体" charset="-122"/>
              </a:defRPr>
            </a:lvl9pPr>
          </a:lstStyle>
          <a:p>
            <a:pPr marL="0" lvl="1" indent="0">
              <a:lnSpc>
                <a:spcPct val="114000"/>
              </a:lnSpc>
              <a:buClr>
                <a:schemeClr val="tx1"/>
              </a:buClr>
            </a:pPr>
            <a:r>
              <a:rPr lang="zh-CN" altLang="en-US" sz="2400" dirty="0"/>
              <a:t>项</a:t>
            </a:r>
            <a:r>
              <a:rPr lang="zh-CN" altLang="en-US" sz="2400" dirty="0" smtClean="0"/>
              <a:t>目后评价</a:t>
            </a:r>
            <a:endParaRPr lang="en-US" altLang="zh-CN" sz="2400" dirty="0"/>
          </a:p>
        </p:txBody>
      </p:sp>
    </p:spTree>
    <p:extLst>
      <p:ext uri="{BB962C8B-B14F-4D97-AF65-F5344CB8AC3E}">
        <p14:creationId xmlns:p14="http://schemas.microsoft.com/office/powerpoint/2010/main" val="3067646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pPr eaLnBrk="1" hangingPunct="1">
              <a:defRPr/>
            </a:pPr>
            <a:r>
              <a:rPr lang="en-US" altLang="zh-CN" smtClean="0"/>
              <a:t>6.3 </a:t>
            </a:r>
            <a:r>
              <a:rPr lang="zh-CN" altLang="en-US" smtClean="0"/>
              <a:t>项目审计 </a:t>
            </a:r>
          </a:p>
        </p:txBody>
      </p:sp>
      <p:sp>
        <p:nvSpPr>
          <p:cNvPr id="23555" name="Rectangle 3"/>
          <p:cNvSpPr>
            <a:spLocks noGrp="1" noChangeArrowheads="1"/>
          </p:cNvSpPr>
          <p:nvPr>
            <p:ph type="body" idx="1"/>
          </p:nvPr>
        </p:nvSpPr>
        <p:spPr>
          <a:xfrm>
            <a:off x="396240" y="1604010"/>
            <a:ext cx="8352155" cy="4760595"/>
          </a:xfrm>
        </p:spPr>
        <p:txBody>
          <a:bodyPr wrap="square"/>
          <a:lstStyle/>
          <a:p>
            <a:pPr marL="288290" algn="l" eaLnBrk="1" latinLnBrk="0" hangingPunct="1">
              <a:lnSpc>
                <a:spcPct val="115000"/>
              </a:lnSpc>
              <a:spcBef>
                <a:spcPts val="0"/>
              </a:spcBef>
              <a:spcAft>
                <a:spcPts val="0"/>
              </a:spcAft>
              <a:buClr>
                <a:schemeClr val="tx1"/>
              </a:buClr>
              <a:buSzTx/>
              <a:buFont typeface="Wingdings" panose="05000000000000000000" charset="0"/>
              <a:buChar char="n"/>
            </a:pPr>
            <a:r>
              <a:rPr lang="zh-CN" altLang="en-US" sz="2400" dirty="0">
                <a:solidFill>
                  <a:srgbClr val="FF0000"/>
                </a:solidFill>
                <a:latin typeface="楷体" pitchFamily="49" charset="-122"/>
                <a:ea typeface="楷体" pitchFamily="49" charset="-122"/>
              </a:rPr>
              <a:t>项目审计是对项目管理工作的全面检查，包括项目的文件记录、管理的方法和程序、财产情况、预算和费用支出情况以及项目工作的完成情况</a:t>
            </a:r>
            <a:r>
              <a:rPr lang="zh-CN" altLang="en-US" sz="2400" dirty="0" smtClean="0">
                <a:solidFill>
                  <a:srgbClr val="FF0000"/>
                </a:solidFill>
                <a:latin typeface="楷体" pitchFamily="49" charset="-122"/>
                <a:ea typeface="楷体" pitchFamily="49" charset="-122"/>
              </a:rPr>
              <a:t>。</a:t>
            </a:r>
            <a:endParaRPr lang="en-US" altLang="zh-CN" sz="2400" dirty="0" smtClean="0">
              <a:solidFill>
                <a:srgbClr val="FF0000"/>
              </a:solidFill>
              <a:latin typeface="楷体" pitchFamily="49" charset="-122"/>
              <a:ea typeface="楷体" pitchFamily="49" charset="-122"/>
            </a:endParaRPr>
          </a:p>
          <a:p>
            <a:pPr marL="288290" algn="l" eaLnBrk="1" latinLnBrk="0" hangingPunct="1">
              <a:lnSpc>
                <a:spcPct val="115000"/>
              </a:lnSpc>
              <a:spcBef>
                <a:spcPts val="0"/>
              </a:spcBef>
              <a:spcAft>
                <a:spcPts val="0"/>
              </a:spcAft>
              <a:buClr>
                <a:schemeClr val="tx1"/>
              </a:buClr>
              <a:buSzTx/>
              <a:buFont typeface="Wingdings" panose="05000000000000000000" charset="0"/>
              <a:buChar char="n"/>
            </a:pPr>
            <a:r>
              <a:rPr lang="zh-CN" altLang="en-US" sz="2400" dirty="0" smtClean="0">
                <a:solidFill>
                  <a:schemeClr val="tx1"/>
                </a:solidFill>
                <a:latin typeface="楷体" pitchFamily="49" charset="-122"/>
                <a:ea typeface="楷体" pitchFamily="49" charset="-122"/>
              </a:rPr>
              <a:t>项目</a:t>
            </a:r>
            <a:r>
              <a:rPr lang="zh-CN" altLang="en-US" sz="2400" dirty="0">
                <a:solidFill>
                  <a:schemeClr val="tx1"/>
                </a:solidFill>
                <a:latin typeface="楷体" pitchFamily="49" charset="-122"/>
                <a:ea typeface="楷体" pitchFamily="49" charset="-122"/>
              </a:rPr>
              <a:t>审计既可以对拟建、在建或竣工的项目进行审计，也可以对项目的整体进行审计，还可以对项目的部分进行审计。如项目前期的审计包括项目可行性研究审计、项目计划审计、项目组织审计、招标审计、投标审计、项目合同审计；实施过程中的审计包括项目组织审计、报表和报告审计、设备材料审计、建设项目收入审计、施工管理审计、合同管理审计；项目结束审计包括竣工验收审计、竣工决算审计、项目建设经济效益审计、项目人员业绩评价。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0" y="521057"/>
            <a:ext cx="9145588" cy="772755"/>
          </a:xfrm>
        </p:spPr>
        <p:txBody>
          <a:bodyPr/>
          <a:lstStyle/>
          <a:p>
            <a:pPr eaLnBrk="1" hangingPunct="1">
              <a:defRPr/>
            </a:pPr>
            <a:r>
              <a:rPr lang="en-US" altLang="zh-CN" smtClean="0">
                <a:sym typeface="+mn-ea"/>
              </a:rPr>
              <a:t>6.3 </a:t>
            </a:r>
            <a:r>
              <a:rPr lang="zh-CN" altLang="en-US" smtClean="0">
                <a:sym typeface="+mn-ea"/>
              </a:rPr>
              <a:t>项目审计</a:t>
            </a:r>
            <a:r>
              <a:rPr lang="en-US" altLang="zh-CN" smtClean="0">
                <a:sym typeface="+mn-ea"/>
              </a:rPr>
              <a:t>-</a:t>
            </a:r>
            <a:r>
              <a:rPr lang="zh-CN" altLang="en-US" b="1" smtClean="0"/>
              <a:t>职能</a:t>
            </a:r>
            <a:r>
              <a:rPr lang="zh-CN" altLang="en-US" smtClean="0"/>
              <a:t> </a:t>
            </a:r>
          </a:p>
        </p:txBody>
      </p:sp>
      <p:sp>
        <p:nvSpPr>
          <p:cNvPr id="24579" name="Rectangle 3"/>
          <p:cNvSpPr>
            <a:spLocks noGrp="1" noChangeArrowheads="1"/>
          </p:cNvSpPr>
          <p:nvPr>
            <p:ph type="body" idx="1"/>
          </p:nvPr>
        </p:nvSpPr>
        <p:spPr>
          <a:xfrm>
            <a:off x="29369" y="1532123"/>
            <a:ext cx="8763000" cy="4714689"/>
          </a:xfrm>
        </p:spPr>
        <p:txBody>
          <a:bodyPr wrap="square"/>
          <a:lstStyle/>
          <a:p>
            <a:pPr marL="450215" indent="-450215" algn="just" eaLnBrk="1" latinLnBrk="0" hangingPunct="1">
              <a:lnSpc>
                <a:spcPct val="115000"/>
              </a:lnSpc>
              <a:spcBef>
                <a:spcPts val="0"/>
              </a:spcBef>
              <a:spcAft>
                <a:spcPts val="0"/>
              </a:spcAft>
              <a:buSzTx/>
              <a:buFontTx/>
              <a:buNone/>
            </a:pPr>
            <a:r>
              <a:rPr lang="zh-CN" altLang="en-US" sz="2200" dirty="0">
                <a:solidFill>
                  <a:schemeClr val="tx1"/>
                </a:solidFill>
                <a:latin typeface="楷体" pitchFamily="49" charset="-122"/>
                <a:ea typeface="楷体" pitchFamily="49" charset="-122"/>
              </a:rPr>
              <a:t>（1）经济监督。经济监督就是把项目的实施情况与其目标、计划和规章制度、各种标准以及法律法令等进行对比，把那些不合法规的经济活动找出来，并决定是否应予以禁止。</a:t>
            </a:r>
          </a:p>
          <a:p>
            <a:pPr marL="450215" indent="-450215" algn="just" eaLnBrk="1" latinLnBrk="0" hangingPunct="1">
              <a:lnSpc>
                <a:spcPct val="115000"/>
              </a:lnSpc>
              <a:spcBef>
                <a:spcPts val="0"/>
              </a:spcBef>
              <a:spcAft>
                <a:spcPts val="0"/>
              </a:spcAft>
              <a:buSzTx/>
              <a:buFontTx/>
              <a:buNone/>
            </a:pPr>
            <a:r>
              <a:rPr lang="zh-CN" altLang="en-US" sz="2200" dirty="0">
                <a:solidFill>
                  <a:schemeClr val="tx1"/>
                </a:solidFill>
                <a:latin typeface="楷体" pitchFamily="49" charset="-122"/>
                <a:ea typeface="楷体" pitchFamily="49" charset="-122"/>
              </a:rPr>
              <a:t>（2）经济评价。经济评价是指通过审计和检查，评定项目计划是否科学、可行，项目实施进度是否落后于计划、质量是否能达到客户要求，资源利用、控制系统是否有效，机构运行是否合理等。</a:t>
            </a:r>
          </a:p>
          <a:p>
            <a:pPr marL="450215" indent="-450215" algn="just" eaLnBrk="1" latinLnBrk="0" hangingPunct="1">
              <a:lnSpc>
                <a:spcPct val="115000"/>
              </a:lnSpc>
              <a:spcBef>
                <a:spcPts val="0"/>
              </a:spcBef>
              <a:spcAft>
                <a:spcPts val="0"/>
              </a:spcAft>
              <a:buSzTx/>
              <a:buFontTx/>
              <a:buNone/>
            </a:pPr>
            <a:r>
              <a:rPr lang="zh-CN" altLang="en-US" sz="2200" dirty="0">
                <a:solidFill>
                  <a:schemeClr val="tx1"/>
                </a:solidFill>
                <a:latin typeface="楷体" pitchFamily="49" charset="-122"/>
                <a:ea typeface="楷体" pitchFamily="49" charset="-122"/>
                <a:sym typeface="+mn-ea"/>
              </a:rPr>
              <a:t>（3）经济鉴定。经济鉴定是指通过审查项目实施和管理的实际情况，确定相关资料是否符合实际，并做出书面的证明。</a:t>
            </a:r>
            <a:endParaRPr lang="zh-CN" altLang="en-US" sz="2200" dirty="0">
              <a:solidFill>
                <a:schemeClr val="tx1"/>
              </a:solidFill>
              <a:latin typeface="楷体" pitchFamily="49" charset="-122"/>
              <a:ea typeface="楷体" pitchFamily="49" charset="-122"/>
            </a:endParaRPr>
          </a:p>
          <a:p>
            <a:pPr marL="450215" indent="-450215" algn="just" eaLnBrk="1" latinLnBrk="0" hangingPunct="1">
              <a:lnSpc>
                <a:spcPct val="115000"/>
              </a:lnSpc>
              <a:spcBef>
                <a:spcPts val="0"/>
              </a:spcBef>
              <a:spcAft>
                <a:spcPts val="0"/>
              </a:spcAft>
              <a:buSzTx/>
              <a:buFontTx/>
              <a:buNone/>
            </a:pPr>
            <a:r>
              <a:rPr lang="zh-CN" altLang="en-US" sz="2200" dirty="0">
                <a:solidFill>
                  <a:schemeClr val="tx1"/>
                </a:solidFill>
                <a:latin typeface="楷体" pitchFamily="49" charset="-122"/>
                <a:ea typeface="楷体" pitchFamily="49" charset="-122"/>
                <a:sym typeface="+mn-ea"/>
              </a:rPr>
              <a:t>（4）提出建议。提出建议是指通过审计结果进行分析，找出改进项目组织、提高工作效率、改善管理方法的途径，帮助项目管理者在合乎法规的前提下更合理地利用现有资源，以便顺利实现项目的目标。</a:t>
            </a:r>
            <a:endParaRPr lang="zh-CN" altLang="en-US" sz="2200" dirty="0">
              <a:solidFill>
                <a:schemeClr val="tx1"/>
              </a:solidFill>
              <a:latin typeface="楷体" pitchFamily="49" charset="-122"/>
              <a:ea typeface="楷体"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pPr eaLnBrk="1" hangingPunct="1">
              <a:defRPr/>
            </a:pPr>
            <a:r>
              <a:rPr lang="en-US" altLang="zh-CN" smtClean="0">
                <a:sym typeface="+mn-ea"/>
              </a:rPr>
              <a:t>6.3 </a:t>
            </a:r>
            <a:r>
              <a:rPr lang="zh-CN" altLang="en-US" smtClean="0">
                <a:sym typeface="+mn-ea"/>
              </a:rPr>
              <a:t>项目审计</a:t>
            </a:r>
            <a:r>
              <a:rPr lang="en-US" altLang="zh-CN" smtClean="0">
                <a:sym typeface="+mn-ea"/>
              </a:rPr>
              <a:t>-</a:t>
            </a:r>
            <a:r>
              <a:rPr lang="zh-CN" altLang="en-US" b="1" smtClean="0"/>
              <a:t>项目审计的程序</a:t>
            </a:r>
            <a:r>
              <a:rPr lang="zh-CN" altLang="en-US" smtClean="0"/>
              <a:t> </a:t>
            </a:r>
          </a:p>
        </p:txBody>
      </p:sp>
      <p:sp>
        <p:nvSpPr>
          <p:cNvPr id="26627" name="Rectangle 3"/>
          <p:cNvSpPr>
            <a:spLocks noGrp="1" noChangeArrowheads="1"/>
          </p:cNvSpPr>
          <p:nvPr>
            <p:ph type="body" idx="1"/>
          </p:nvPr>
        </p:nvSpPr>
        <p:spPr>
          <a:xfrm>
            <a:off x="927620" y="1526386"/>
            <a:ext cx="7465721" cy="4335780"/>
          </a:xfrm>
        </p:spPr>
        <p:txBody>
          <a:bodyPr/>
          <a:lstStyle/>
          <a:p>
            <a:pPr marL="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（1）审计启动工作</a:t>
            </a:r>
          </a:p>
          <a:p>
            <a:pPr marL="914400" lvl="3" indent="-342900" algn="l" eaLnBrk="1" hangingPunct="1">
              <a:lnSpc>
                <a:spcPct val="115000"/>
              </a:lnSpc>
              <a:spcBef>
                <a:spcPts val="0"/>
              </a:spcBef>
              <a:spcAft>
                <a:spcPts val="0"/>
              </a:spcAft>
              <a:buSzTx/>
              <a:buFontTx/>
              <a:buNone/>
            </a:pPr>
            <a:r>
              <a:rPr lang="en-US" altLang="zh-CN" sz="2400" dirty="0">
                <a:solidFill>
                  <a:schemeClr val="tx1"/>
                </a:solidFill>
                <a:latin typeface="楷体" pitchFamily="49" charset="-122"/>
                <a:ea typeface="楷体" pitchFamily="49" charset="-122"/>
                <a:cs typeface="+mn-cs"/>
              </a:rPr>
              <a:t>---</a:t>
            </a:r>
            <a:r>
              <a:rPr lang="zh-CN" altLang="en-US" sz="2400" dirty="0">
                <a:solidFill>
                  <a:schemeClr val="tx1"/>
                </a:solidFill>
                <a:latin typeface="楷体" pitchFamily="49" charset="-122"/>
                <a:ea typeface="楷体" pitchFamily="49" charset="-122"/>
                <a:cs typeface="+mn-cs"/>
              </a:rPr>
              <a:t>明确审计目的、确定审计范围；</a:t>
            </a:r>
          </a:p>
          <a:p>
            <a:pPr marL="914400" lvl="3" indent="-342900" algn="l" eaLnBrk="1" hangingPunct="1">
              <a:lnSpc>
                <a:spcPct val="115000"/>
              </a:lnSpc>
              <a:spcBef>
                <a:spcPts val="0"/>
              </a:spcBef>
              <a:spcAft>
                <a:spcPts val="0"/>
              </a:spcAft>
              <a:buSzTx/>
              <a:buFontTx/>
              <a:buNone/>
            </a:pPr>
            <a:r>
              <a:rPr lang="en-US" altLang="zh-CN" sz="2400" dirty="0">
                <a:solidFill>
                  <a:schemeClr val="tx1"/>
                </a:solidFill>
                <a:latin typeface="楷体" pitchFamily="49" charset="-122"/>
                <a:ea typeface="楷体" pitchFamily="49" charset="-122"/>
                <a:cs typeface="+mn-cs"/>
              </a:rPr>
              <a:t>---</a:t>
            </a:r>
            <a:r>
              <a:rPr lang="zh-CN" altLang="en-US" sz="2400" dirty="0">
                <a:solidFill>
                  <a:schemeClr val="tx1"/>
                </a:solidFill>
                <a:latin typeface="楷体" pitchFamily="49" charset="-122"/>
                <a:ea typeface="楷体" pitchFamily="49" charset="-122"/>
                <a:cs typeface="+mn-cs"/>
              </a:rPr>
              <a:t>建立审计小组；</a:t>
            </a:r>
          </a:p>
          <a:p>
            <a:pPr marL="914400" lvl="3" indent="-342900" algn="l" eaLnBrk="1" hangingPunct="1">
              <a:lnSpc>
                <a:spcPct val="115000"/>
              </a:lnSpc>
              <a:spcBef>
                <a:spcPts val="0"/>
              </a:spcBef>
              <a:spcAft>
                <a:spcPts val="0"/>
              </a:spcAft>
              <a:buSzTx/>
              <a:buFontTx/>
              <a:buNone/>
            </a:pPr>
            <a:r>
              <a:rPr lang="en-US" altLang="zh-CN" sz="2400" dirty="0">
                <a:solidFill>
                  <a:schemeClr val="tx1"/>
                </a:solidFill>
                <a:latin typeface="楷体" pitchFamily="49" charset="-122"/>
                <a:ea typeface="楷体" pitchFamily="49" charset="-122"/>
                <a:cs typeface="+mn-cs"/>
              </a:rPr>
              <a:t>---</a:t>
            </a:r>
            <a:r>
              <a:rPr lang="zh-CN" altLang="en-US" sz="2400" dirty="0">
                <a:solidFill>
                  <a:schemeClr val="tx1"/>
                </a:solidFill>
                <a:latin typeface="楷体" pitchFamily="49" charset="-122"/>
                <a:ea typeface="楷体" pitchFamily="49" charset="-122"/>
                <a:cs typeface="+mn-cs"/>
              </a:rPr>
              <a:t>了解项目概况，熟悉项目有关资料；</a:t>
            </a:r>
          </a:p>
          <a:p>
            <a:pPr marL="914400" lvl="3" indent="-342900" algn="l" eaLnBrk="1" hangingPunct="1">
              <a:lnSpc>
                <a:spcPct val="115000"/>
              </a:lnSpc>
              <a:spcBef>
                <a:spcPts val="0"/>
              </a:spcBef>
              <a:spcAft>
                <a:spcPts val="0"/>
              </a:spcAft>
              <a:buSzTx/>
              <a:buFontTx/>
              <a:buNone/>
            </a:pPr>
            <a:r>
              <a:rPr lang="en-US" altLang="zh-CN" sz="2400" dirty="0">
                <a:solidFill>
                  <a:schemeClr val="tx1"/>
                </a:solidFill>
                <a:latin typeface="楷体" pitchFamily="49" charset="-122"/>
                <a:ea typeface="楷体" pitchFamily="49" charset="-122"/>
                <a:cs typeface="+mn-cs"/>
              </a:rPr>
              <a:t>---</a:t>
            </a:r>
            <a:r>
              <a:rPr lang="zh-CN" altLang="en-US" sz="2400" dirty="0">
                <a:solidFill>
                  <a:schemeClr val="tx1"/>
                </a:solidFill>
                <a:latin typeface="楷体" pitchFamily="49" charset="-122"/>
                <a:ea typeface="楷体" pitchFamily="49" charset="-122"/>
                <a:cs typeface="+mn-cs"/>
              </a:rPr>
              <a:t>制定项目的审计计划。 </a:t>
            </a:r>
          </a:p>
          <a:p>
            <a:pPr marL="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（2）建立项目审计基准</a:t>
            </a:r>
          </a:p>
          <a:p>
            <a:pPr marL="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（3）实施项目审计 </a:t>
            </a:r>
          </a:p>
          <a:p>
            <a:pPr marL="914400" lvl="3" indent="-342900" algn="l" eaLnBrk="1" hangingPunct="1">
              <a:lnSpc>
                <a:spcPct val="115000"/>
              </a:lnSpc>
              <a:spcBef>
                <a:spcPts val="0"/>
              </a:spcBef>
              <a:spcAft>
                <a:spcPts val="0"/>
              </a:spcAft>
              <a:buSzTx/>
              <a:buFontTx/>
              <a:buNone/>
            </a:pPr>
            <a:r>
              <a:rPr lang="en-US" altLang="zh-CN" sz="2400" dirty="0">
                <a:solidFill>
                  <a:schemeClr val="tx1"/>
                </a:solidFill>
                <a:latin typeface="楷体" pitchFamily="49" charset="-122"/>
                <a:ea typeface="楷体" pitchFamily="49" charset="-122"/>
                <a:cs typeface="+mn-cs"/>
              </a:rPr>
              <a:t>---</a:t>
            </a:r>
            <a:r>
              <a:rPr lang="zh-CN" altLang="en-US" sz="2400" dirty="0">
                <a:solidFill>
                  <a:schemeClr val="tx1"/>
                </a:solidFill>
                <a:latin typeface="楷体" pitchFamily="49" charset="-122"/>
                <a:ea typeface="楷体" pitchFamily="49" charset="-122"/>
                <a:cs typeface="+mn-cs"/>
              </a:rPr>
              <a:t>针对确定的审计范围实施审查，从中发现常规性的错误和弊端；</a:t>
            </a:r>
          </a:p>
          <a:p>
            <a:pPr marL="914400" lvl="3" indent="-342900" algn="l" eaLnBrk="1" hangingPunct="1">
              <a:lnSpc>
                <a:spcPct val="115000"/>
              </a:lnSpc>
              <a:spcBef>
                <a:spcPts val="0"/>
              </a:spcBef>
              <a:spcAft>
                <a:spcPts val="0"/>
              </a:spcAft>
              <a:buSzTx/>
              <a:buFontTx/>
              <a:buNone/>
            </a:pPr>
            <a:r>
              <a:rPr lang="en-US" altLang="zh-CN" sz="2400" dirty="0">
                <a:solidFill>
                  <a:schemeClr val="tx1"/>
                </a:solidFill>
                <a:latin typeface="楷体" pitchFamily="49" charset="-122"/>
                <a:ea typeface="楷体" pitchFamily="49" charset="-122"/>
                <a:cs typeface="+mn-cs"/>
              </a:rPr>
              <a:t>---</a:t>
            </a:r>
            <a:r>
              <a:rPr lang="zh-CN" altLang="en-US" sz="2400" dirty="0">
                <a:solidFill>
                  <a:schemeClr val="tx1"/>
                </a:solidFill>
                <a:latin typeface="楷体" pitchFamily="49" charset="-122"/>
                <a:ea typeface="楷体" pitchFamily="49" charset="-122"/>
                <a:cs typeface="+mn-cs"/>
              </a:rPr>
              <a:t>协同项目管理人员纠正错误和弊端。</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1154315" y="1704186"/>
            <a:ext cx="7465721" cy="2637790"/>
          </a:xfrm>
        </p:spPr>
        <p:txBody>
          <a:bodyPr/>
          <a:lstStyle/>
          <a:p>
            <a:pPr marL="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（4）报告审计结果并对项目各方面提出改进建议</a:t>
            </a:r>
          </a:p>
          <a:p>
            <a:pPr marL="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（5）项目审计终结</a:t>
            </a:r>
          </a:p>
          <a:p>
            <a:pPr marL="914400" lvl="3" indent="-342900" algn="l" eaLnBrk="1" hangingPunct="1">
              <a:lnSpc>
                <a:spcPct val="115000"/>
              </a:lnSpc>
              <a:spcBef>
                <a:spcPts val="0"/>
              </a:spcBef>
              <a:spcAft>
                <a:spcPts val="0"/>
              </a:spcAft>
              <a:buSzTx/>
              <a:buFontTx/>
              <a:buNone/>
            </a:pPr>
            <a:r>
              <a:rPr lang="en-US" altLang="zh-CN" sz="2400" dirty="0" smtClean="0">
                <a:solidFill>
                  <a:schemeClr val="tx1"/>
                </a:solidFill>
                <a:latin typeface="楷体" pitchFamily="49" charset="-122"/>
                <a:ea typeface="楷体" pitchFamily="49" charset="-122"/>
                <a:cs typeface="+mn-cs"/>
              </a:rPr>
              <a:t>--</a:t>
            </a:r>
            <a:r>
              <a:rPr lang="zh-CN" altLang="en-US" sz="2400" dirty="0" smtClean="0">
                <a:solidFill>
                  <a:schemeClr val="tx1"/>
                </a:solidFill>
                <a:latin typeface="楷体" pitchFamily="49" charset="-122"/>
                <a:ea typeface="楷体" pitchFamily="49" charset="-122"/>
                <a:cs typeface="+mn-cs"/>
              </a:rPr>
              <a:t>审计</a:t>
            </a:r>
            <a:r>
              <a:rPr lang="zh-CN" altLang="en-US" sz="2400" dirty="0">
                <a:solidFill>
                  <a:schemeClr val="tx1"/>
                </a:solidFill>
                <a:latin typeface="楷体" pitchFamily="49" charset="-122"/>
                <a:ea typeface="楷体" pitchFamily="49" charset="-122"/>
                <a:cs typeface="+mn-cs"/>
              </a:rPr>
              <a:t>终结过程中要将审计的全部文档，包括审计记录以及各种原始材料整理归档，建立审计档案，以备日后查考和研究，提出今后审计的改进方法。</a:t>
            </a:r>
          </a:p>
        </p:txBody>
      </p:sp>
      <p:sp>
        <p:nvSpPr>
          <p:cNvPr id="329730" name="Rectangle 2"/>
          <p:cNvSpPr>
            <a:spLocks noGrp="1" noChangeArrowheads="1"/>
          </p:cNvSpPr>
          <p:nvPr/>
        </p:nvSpPr>
        <p:spPr>
          <a:xfrm>
            <a:off x="-118110" y="543975"/>
            <a:ext cx="9145588" cy="772755"/>
          </a:xfrm>
          <a:prstGeom prst="rect">
            <a:avLst/>
          </a:prstGeom>
          <a:noFill/>
          <a:ln>
            <a:noFill/>
          </a:ln>
          <a:effec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mtClean="0">
                <a:sym typeface="+mn-ea"/>
              </a:rPr>
              <a:t>6.3 </a:t>
            </a:r>
            <a:r>
              <a:rPr lang="zh-CN" altLang="en-US" smtClean="0">
                <a:sym typeface="+mn-ea"/>
              </a:rPr>
              <a:t>项目审计</a:t>
            </a:r>
            <a:r>
              <a:rPr lang="en-US" altLang="zh-CN" smtClean="0">
                <a:sym typeface="+mn-ea"/>
              </a:rPr>
              <a:t>-</a:t>
            </a:r>
            <a:r>
              <a:rPr lang="zh-CN" altLang="en-US" b="1" smtClean="0"/>
              <a:t>项目审计的程序</a:t>
            </a:r>
            <a:r>
              <a:rPr lang="zh-CN" altLang="en-US" smtClean="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eaLnBrk="1" hangingPunct="1">
              <a:defRPr/>
            </a:pPr>
            <a:r>
              <a:rPr lang="en-US" altLang="zh-CN" smtClean="0"/>
              <a:t>6.4 </a:t>
            </a:r>
            <a:r>
              <a:rPr lang="zh-CN" altLang="en-US" smtClean="0"/>
              <a:t>项目后评价 </a:t>
            </a:r>
          </a:p>
        </p:txBody>
      </p:sp>
      <p:sp>
        <p:nvSpPr>
          <p:cNvPr id="28675" name="Rectangle 3"/>
          <p:cNvSpPr>
            <a:spLocks noGrp="1" noChangeArrowheads="1"/>
          </p:cNvSpPr>
          <p:nvPr>
            <p:ph type="body" idx="1"/>
          </p:nvPr>
        </p:nvSpPr>
        <p:spPr>
          <a:xfrm>
            <a:off x="838994" y="1598612"/>
            <a:ext cx="7465721" cy="3486785"/>
          </a:xfrm>
        </p:spPr>
        <p:txBody>
          <a:bodyPr/>
          <a:lstStyle/>
          <a:p>
            <a:pPr marL="0" algn="l" eaLnBrk="1" hangingPunct="1">
              <a:lnSpc>
                <a:spcPct val="115000"/>
              </a:lnSpc>
              <a:spcBef>
                <a:spcPts val="0"/>
              </a:spcBef>
              <a:spcAft>
                <a:spcPts val="0"/>
              </a:spcAft>
              <a:buSzTx/>
              <a:buFontTx/>
              <a:buNone/>
            </a:pPr>
            <a:r>
              <a:rPr lang="zh-CN" altLang="en-US" sz="2400" dirty="0" smtClean="0">
                <a:solidFill>
                  <a:schemeClr val="tx1"/>
                </a:solidFill>
              </a:rPr>
              <a:t> </a:t>
            </a:r>
          </a:p>
          <a:p>
            <a:pPr marL="360000" algn="l" eaLnBrk="1" hangingPunct="1">
              <a:lnSpc>
                <a:spcPct val="115000"/>
              </a:lnSpc>
              <a:spcBef>
                <a:spcPts val="0"/>
              </a:spcBef>
              <a:spcAft>
                <a:spcPts val="0"/>
              </a:spcAft>
              <a:buSzTx/>
            </a:pPr>
            <a:r>
              <a:rPr lang="zh-CN" altLang="en-US" sz="2400" dirty="0" smtClean="0">
                <a:solidFill>
                  <a:schemeClr val="tx1"/>
                </a:solidFill>
                <a:latin typeface="楷体" pitchFamily="49" charset="-122"/>
                <a:ea typeface="楷体" pitchFamily="49" charset="-122"/>
              </a:rPr>
              <a:t>项</a:t>
            </a:r>
            <a:r>
              <a:rPr lang="zh-CN" altLang="en-US" sz="2400" dirty="0">
                <a:solidFill>
                  <a:schemeClr val="tx1"/>
                </a:solidFill>
                <a:latin typeface="楷体" pitchFamily="49" charset="-122"/>
                <a:ea typeface="楷体" pitchFamily="49" charset="-122"/>
              </a:rPr>
              <a:t>目后评价是在项目完成并运营一段时间后对项目的准备、立项决策、设计施工、生产运营、经济效益和社会效益等进行的全面而系统的分析和评价，从而判别项目预期目标的实现程度的一种评价方法。项目后评价的目的主要是从已完成的项目中总结正反两方面的经验教训、提出建议、改进工作、不断提高投资项目决策水平和投资效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pPr eaLnBrk="1" hangingPunct="1">
              <a:defRPr/>
            </a:pPr>
            <a:r>
              <a:rPr lang="en-US" altLang="zh-CN" smtClean="0"/>
              <a:t>6.4</a:t>
            </a:r>
            <a:r>
              <a:rPr lang="zh-CN" altLang="en-US" b="1" smtClean="0"/>
              <a:t>项目后评价</a:t>
            </a:r>
            <a:r>
              <a:rPr lang="en-US" altLang="zh-CN" b="1" smtClean="0"/>
              <a:t>-</a:t>
            </a:r>
            <a:r>
              <a:rPr lang="zh-CN" altLang="en-US" b="1" smtClean="0"/>
              <a:t>特点</a:t>
            </a:r>
            <a:r>
              <a:rPr lang="zh-CN" altLang="en-US" smtClean="0"/>
              <a:t> </a:t>
            </a:r>
          </a:p>
        </p:txBody>
      </p:sp>
      <p:sp>
        <p:nvSpPr>
          <p:cNvPr id="29699" name="Rectangle 3"/>
          <p:cNvSpPr>
            <a:spLocks noGrp="1" noChangeArrowheads="1"/>
          </p:cNvSpPr>
          <p:nvPr>
            <p:ph type="body" idx="1"/>
          </p:nvPr>
        </p:nvSpPr>
        <p:spPr>
          <a:xfrm>
            <a:off x="381794" y="1522412"/>
            <a:ext cx="8534400" cy="4923656"/>
          </a:xfrm>
        </p:spPr>
        <p:txBody>
          <a:bodyPr wrap="square"/>
          <a:lstStyle/>
          <a:p>
            <a:pPr marL="432000" indent="-432000" algn="l" eaLnBrk="1" latinLnBrk="0" hangingPunct="1">
              <a:lnSpc>
                <a:spcPct val="105000"/>
              </a:lnSpc>
              <a:spcBef>
                <a:spcPts val="0"/>
              </a:spcBef>
              <a:spcAft>
                <a:spcPts val="0"/>
              </a:spcAft>
              <a:buSzTx/>
              <a:buFontTx/>
              <a:buNone/>
            </a:pPr>
            <a:r>
              <a:rPr lang="zh-CN" altLang="en-US" sz="2300" dirty="0">
                <a:solidFill>
                  <a:schemeClr val="tx1"/>
                </a:solidFill>
                <a:latin typeface="楷体" pitchFamily="49" charset="-122"/>
                <a:ea typeface="楷体" pitchFamily="49" charset="-122"/>
              </a:rPr>
              <a:t>（1）现实性。项目后评价是以实际情况为基础，所依据的数据资料是现实发生的真实数据或根据实际情况重新预测的数据。它与项目前期的可行性研究不同，可行性研究是预测性的评价。</a:t>
            </a:r>
          </a:p>
          <a:p>
            <a:pPr marL="432000" indent="-432000" algn="l" eaLnBrk="1" latinLnBrk="0" hangingPunct="1">
              <a:lnSpc>
                <a:spcPct val="105000"/>
              </a:lnSpc>
              <a:spcBef>
                <a:spcPts val="0"/>
              </a:spcBef>
              <a:spcAft>
                <a:spcPts val="0"/>
              </a:spcAft>
              <a:buSzTx/>
              <a:buFontTx/>
              <a:buNone/>
            </a:pPr>
            <a:r>
              <a:rPr lang="zh-CN" altLang="en-US" sz="2300" dirty="0">
                <a:solidFill>
                  <a:schemeClr val="tx1"/>
                </a:solidFill>
                <a:latin typeface="楷体" pitchFamily="49" charset="-122"/>
                <a:ea typeface="楷体" pitchFamily="49" charset="-122"/>
              </a:rPr>
              <a:t>（2）全面性。项目后评价的范围很广，要对项目的准备、立项决策、设计施工、生产运营等方面进行全面、系统的分析。</a:t>
            </a:r>
          </a:p>
          <a:p>
            <a:pPr marL="432000" indent="-432000" algn="l" eaLnBrk="1" latinLnBrk="0" hangingPunct="1">
              <a:lnSpc>
                <a:spcPct val="105000"/>
              </a:lnSpc>
              <a:spcBef>
                <a:spcPts val="0"/>
              </a:spcBef>
              <a:spcAft>
                <a:spcPts val="0"/>
              </a:spcAft>
              <a:buSzTx/>
              <a:buFontTx/>
              <a:buNone/>
            </a:pPr>
            <a:r>
              <a:rPr lang="zh-CN" altLang="en-US" sz="2300" dirty="0">
                <a:solidFill>
                  <a:schemeClr val="tx1"/>
                </a:solidFill>
                <a:latin typeface="楷体" pitchFamily="49" charset="-122"/>
                <a:ea typeface="楷体" pitchFamily="49" charset="-122"/>
                <a:sym typeface="+mn-ea"/>
              </a:rPr>
              <a:t>（3）反馈性。项目可行性研究用于投资项目的决策，而后评价的目的在于为有关部门反馈信息，为今后的项目管理作借鉴，不断提高未来投资的决策水平。</a:t>
            </a:r>
            <a:endParaRPr lang="zh-CN" altLang="en-US" sz="2300" dirty="0">
              <a:solidFill>
                <a:schemeClr val="tx1"/>
              </a:solidFill>
              <a:latin typeface="楷体" pitchFamily="49" charset="-122"/>
              <a:ea typeface="楷体" pitchFamily="49" charset="-122"/>
            </a:endParaRPr>
          </a:p>
          <a:p>
            <a:pPr marL="432000" indent="-432000" algn="l" eaLnBrk="1" latinLnBrk="0" hangingPunct="1">
              <a:lnSpc>
                <a:spcPct val="105000"/>
              </a:lnSpc>
              <a:spcBef>
                <a:spcPts val="0"/>
              </a:spcBef>
              <a:spcAft>
                <a:spcPts val="0"/>
              </a:spcAft>
              <a:buSzTx/>
              <a:buFontTx/>
              <a:buNone/>
            </a:pPr>
            <a:r>
              <a:rPr lang="zh-CN" altLang="en-US" sz="2300" dirty="0">
                <a:solidFill>
                  <a:schemeClr val="tx1"/>
                </a:solidFill>
                <a:latin typeface="楷体" pitchFamily="49" charset="-122"/>
                <a:ea typeface="楷体" pitchFamily="49" charset="-122"/>
                <a:sym typeface="+mn-ea"/>
              </a:rPr>
              <a:t>（4）合作性。项目后评价需要多方面的合作，由单独设立的后评价机构或上级决策机构，组织主管部门会同计划、财政、审计、银行、设计、质量、司法等有关部门进行。项目后评价工作的顺利进行需要参与的各方融洽合作</a:t>
            </a:r>
            <a:r>
              <a:rPr lang="zh-CN" altLang="en-US" sz="2300" dirty="0" smtClean="0">
                <a:solidFill>
                  <a:schemeClr val="tx1"/>
                </a:solidFill>
                <a:latin typeface="楷体" pitchFamily="49" charset="-122"/>
                <a:ea typeface="楷体" pitchFamily="49" charset="-122"/>
                <a:sym typeface="+mn-ea"/>
              </a:rPr>
              <a:t>。</a:t>
            </a:r>
            <a:endParaRPr lang="zh-CN" altLang="en-US" sz="2300" dirty="0">
              <a:solidFill>
                <a:schemeClr val="tx1"/>
              </a:solidFill>
              <a:latin typeface="楷体" pitchFamily="49" charset="-122"/>
              <a:ea typeface="楷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pPr eaLnBrk="1" hangingPunct="1">
              <a:defRPr/>
            </a:pPr>
            <a:r>
              <a:rPr lang="en-US" altLang="zh-CN" sz="2400" smtClean="0">
                <a:sym typeface="+mn-ea"/>
              </a:rPr>
              <a:t>6.4</a:t>
            </a:r>
            <a:r>
              <a:rPr lang="zh-CN" altLang="en-US" sz="2400" smtClean="0">
                <a:sym typeface="+mn-ea"/>
              </a:rPr>
              <a:t>项目后评价</a:t>
            </a:r>
            <a:r>
              <a:rPr lang="en-US" altLang="zh-CN" sz="2400" smtClean="0">
                <a:sym typeface="+mn-ea"/>
              </a:rPr>
              <a:t>-</a:t>
            </a:r>
            <a:r>
              <a:rPr lang="zh-CN" altLang="en-US" sz="2400" b="1" smtClean="0"/>
              <a:t>项目后评价与可行性研究的比较</a:t>
            </a:r>
            <a:r>
              <a:rPr lang="zh-CN" altLang="en-US" sz="2400" smtClean="0"/>
              <a:t> </a:t>
            </a:r>
          </a:p>
        </p:txBody>
      </p:sp>
      <p:sp>
        <p:nvSpPr>
          <p:cNvPr id="31747" name="Rectangle 3"/>
          <p:cNvSpPr>
            <a:spLocks noGrp="1" noChangeArrowheads="1"/>
          </p:cNvSpPr>
          <p:nvPr>
            <p:ph type="body" idx="1"/>
          </p:nvPr>
        </p:nvSpPr>
        <p:spPr>
          <a:xfrm>
            <a:off x="780415" y="1517015"/>
            <a:ext cx="7820660" cy="2637790"/>
          </a:xfrm>
        </p:spPr>
        <p:txBody>
          <a:bodyPr wrap="square"/>
          <a:lstStyle/>
          <a:p>
            <a:pPr marL="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（1）相同点</a:t>
            </a:r>
          </a:p>
          <a:p>
            <a:pPr marL="914400" lvl="3" indent="-34290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cs typeface="+mn-cs"/>
              </a:rPr>
              <a:t>①性质相同，都是对项目生命周期全过程进行技术、经济论证；</a:t>
            </a:r>
          </a:p>
          <a:p>
            <a:pPr marL="914400" lvl="3" indent="-34290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cs typeface="+mn-cs"/>
              </a:rPr>
              <a:t>②目的相同，都是为了提高项目的效益，实现经济、社会和环境效益的统一。</a:t>
            </a:r>
          </a:p>
          <a:p>
            <a:pPr marL="0" algn="l" eaLnBrk="1" hangingPunct="1">
              <a:lnSpc>
                <a:spcPct val="115000"/>
              </a:lnSpc>
              <a:spcBef>
                <a:spcPts val="0"/>
              </a:spcBef>
              <a:spcAft>
                <a:spcPts val="0"/>
              </a:spcAft>
              <a:buSzTx/>
              <a:buFontTx/>
              <a:buNone/>
            </a:pPr>
            <a:endParaRPr lang="zh-CN" altLang="en-US" sz="2400" dirty="0">
              <a:solidFill>
                <a:schemeClr val="tx1"/>
              </a:solidFill>
              <a:latin typeface="楷体" pitchFamily="49" charset="-122"/>
              <a:ea typeface="楷体"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381794" y="1278947"/>
            <a:ext cx="8341995" cy="5057475"/>
          </a:xfrm>
        </p:spPr>
        <p:txBody>
          <a:bodyPr wrap="square"/>
          <a:lstStyle/>
          <a:p>
            <a:pPr marL="0" algn="l" eaLnBrk="1" hangingPunct="1">
              <a:lnSpc>
                <a:spcPct val="115000"/>
              </a:lnSpc>
              <a:spcBef>
                <a:spcPts val="0"/>
              </a:spcBef>
              <a:spcAft>
                <a:spcPts val="0"/>
              </a:spcAft>
              <a:buSzTx/>
              <a:buFontTx/>
              <a:buNone/>
            </a:pPr>
            <a:r>
              <a:rPr lang="zh-CN" altLang="en-US" sz="2300" dirty="0">
                <a:solidFill>
                  <a:schemeClr val="tx1"/>
                </a:solidFill>
                <a:latin typeface="楷体" pitchFamily="49" charset="-122"/>
                <a:ea typeface="楷体" pitchFamily="49" charset="-122"/>
                <a:sym typeface="+mn-ea"/>
              </a:rPr>
              <a:t>（2）不同点</a:t>
            </a:r>
          </a:p>
          <a:p>
            <a:pPr marL="457200" lvl="1" algn="l" eaLnBrk="1" hangingPunct="1">
              <a:lnSpc>
                <a:spcPct val="115000"/>
              </a:lnSpc>
              <a:spcBef>
                <a:spcPts val="0"/>
              </a:spcBef>
              <a:spcAft>
                <a:spcPts val="0"/>
              </a:spcAft>
              <a:buSzTx/>
              <a:buFontTx/>
              <a:buNone/>
            </a:pPr>
            <a:r>
              <a:rPr lang="zh-CN" altLang="en-US" sz="2300" dirty="0">
                <a:solidFill>
                  <a:schemeClr val="tx1"/>
                </a:solidFill>
                <a:latin typeface="楷体" pitchFamily="49" charset="-122"/>
                <a:ea typeface="楷体" pitchFamily="49" charset="-122"/>
                <a:cs typeface="+mn-cs"/>
                <a:sym typeface="+mn-ea"/>
              </a:rPr>
              <a:t>①评价的主体不同。项目后评价是由单独设立的后评价机构或上级决策机构进行，以确保后评价的公正性和客观性；可行性研究主要是由投资主体（企业、部门或银行）或投资计划部门组织实施。</a:t>
            </a:r>
            <a:endParaRPr lang="zh-CN" altLang="en-US" sz="2300" dirty="0">
              <a:solidFill>
                <a:schemeClr val="tx1"/>
              </a:solidFill>
              <a:latin typeface="楷体" pitchFamily="49" charset="-122"/>
              <a:ea typeface="楷体" pitchFamily="49" charset="-122"/>
              <a:cs typeface="+mn-cs"/>
            </a:endParaRPr>
          </a:p>
          <a:p>
            <a:pPr marL="457200" lvl="4" algn="l" eaLnBrk="1" hangingPunct="1">
              <a:lnSpc>
                <a:spcPct val="105000"/>
              </a:lnSpc>
              <a:spcBef>
                <a:spcPts val="0"/>
              </a:spcBef>
              <a:spcAft>
                <a:spcPts val="0"/>
              </a:spcAft>
              <a:buSzTx/>
              <a:buFontTx/>
              <a:buNone/>
            </a:pPr>
            <a:r>
              <a:rPr lang="zh-CN" altLang="en-US" sz="2300" b="1" dirty="0">
                <a:solidFill>
                  <a:schemeClr val="tx1"/>
                </a:solidFill>
                <a:latin typeface="楷体" pitchFamily="49" charset="-122"/>
                <a:ea typeface="楷体" pitchFamily="49" charset="-122"/>
                <a:cs typeface="+mn-cs"/>
              </a:rPr>
              <a:t>②在项目管理过程中所处的阶段不同。后评价是在项目竣工投产后，对项目全过程的建设和运营情况及产生的效益进行评价；可行性研究则属于项目前期工作，为投资决策提供依据。</a:t>
            </a:r>
          </a:p>
          <a:p>
            <a:pPr marL="457200" lvl="4" algn="l" eaLnBrk="1" hangingPunct="1">
              <a:lnSpc>
                <a:spcPct val="105000"/>
              </a:lnSpc>
              <a:spcBef>
                <a:spcPts val="0"/>
              </a:spcBef>
              <a:spcAft>
                <a:spcPts val="0"/>
              </a:spcAft>
              <a:buSzTx/>
              <a:buFontTx/>
              <a:buNone/>
            </a:pPr>
            <a:r>
              <a:rPr lang="zh-CN" altLang="en-US" sz="2300" b="1" dirty="0">
                <a:solidFill>
                  <a:schemeClr val="tx1"/>
                </a:solidFill>
                <a:latin typeface="楷体" pitchFamily="49" charset="-122"/>
                <a:ea typeface="楷体" pitchFamily="49" charset="-122"/>
                <a:cs typeface="+mn-cs"/>
              </a:rPr>
              <a:t>③评价的依据不同。项目后评价是项目实施后或实施中的评价，所依据的数据是实际记录的数据和实际发生的情况，以及根据已经发生的数据与情况预测的未来的数据；可行性研究全部运用预测的数据，因此项目后评价比可行性研究具有较高的现实性和可靠性。</a:t>
            </a:r>
          </a:p>
        </p:txBody>
      </p:sp>
      <p:sp>
        <p:nvSpPr>
          <p:cNvPr id="334850" name="Rectangle 2"/>
          <p:cNvSpPr>
            <a:spLocks noGrp="1" noChangeArrowheads="1"/>
          </p:cNvSpPr>
          <p:nvPr/>
        </p:nvSpPr>
        <p:spPr>
          <a:xfrm>
            <a:off x="127000" y="526830"/>
            <a:ext cx="9145588" cy="772755"/>
          </a:xfrm>
          <a:prstGeom prst="rect">
            <a:avLst/>
          </a:prstGeom>
          <a:noFill/>
          <a:ln>
            <a:noFill/>
          </a:ln>
          <a:effec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400" dirty="0" smtClean="0">
                <a:sym typeface="+mn-ea"/>
              </a:rPr>
              <a:t>6.4</a:t>
            </a:r>
            <a:r>
              <a:rPr lang="zh-CN" altLang="en-US" sz="2400" dirty="0" smtClean="0">
                <a:sym typeface="+mn-ea"/>
              </a:rPr>
              <a:t>项目后评价</a:t>
            </a:r>
            <a:r>
              <a:rPr lang="en-US" altLang="zh-CN" sz="2400" dirty="0" smtClean="0">
                <a:sym typeface="+mn-ea"/>
              </a:rPr>
              <a:t>-</a:t>
            </a:r>
            <a:r>
              <a:rPr lang="zh-CN" altLang="en-US" sz="2400" b="1" dirty="0" smtClean="0"/>
              <a:t>项目后评价与可行性研究的比较</a:t>
            </a:r>
            <a:r>
              <a:rPr lang="zh-CN" altLang="en-US" sz="2400" dirty="0" smtClean="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457994" y="1598612"/>
            <a:ext cx="7974965" cy="4760595"/>
          </a:xfrm>
        </p:spPr>
        <p:txBody>
          <a:bodyPr wrap="square"/>
          <a:lstStyle/>
          <a:p>
            <a:pPr marL="36000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④评价的内容不同。项目后评价主要是针对可行性研究的内容进行再评价，而且对项目决策、项目实施效率进行评价，以及对项目全过程的建设和运行情况及产生的效益进行评价；可行性研究的内容主要是项目建设条件、工程设计方案、项目的实施计划及经济社会效益的评价和预测，从而决定是否立项实施。</a:t>
            </a:r>
          </a:p>
          <a:p>
            <a:pPr marL="360000" algn="l" eaLnBrk="1"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⑤在决策中的作用不同。项目后评价是对项目选择决策的各种信息的反馈，对项目实施结果进行鉴定，鉴定结论间接作用于未来项目的选择决策，从而提高未来项目决策的科学化水平；可行性研究直接作用于项目选择决策，其结论作为项目取舍的依据。</a:t>
            </a:r>
          </a:p>
        </p:txBody>
      </p:sp>
      <p:sp>
        <p:nvSpPr>
          <p:cNvPr id="334850" name="Rectangle 2"/>
          <p:cNvSpPr>
            <a:spLocks noGrp="1" noChangeArrowheads="1"/>
          </p:cNvSpPr>
          <p:nvPr/>
        </p:nvSpPr>
        <p:spPr>
          <a:xfrm>
            <a:off x="127000" y="526830"/>
            <a:ext cx="9145588" cy="772755"/>
          </a:xfrm>
          <a:prstGeom prst="rect">
            <a:avLst/>
          </a:prstGeom>
          <a:noFill/>
          <a:ln>
            <a:noFill/>
          </a:ln>
          <a:effec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400" smtClean="0">
                <a:sym typeface="+mn-ea"/>
              </a:rPr>
              <a:t>6.4</a:t>
            </a:r>
            <a:r>
              <a:rPr lang="zh-CN" altLang="en-US" sz="2400" smtClean="0">
                <a:sym typeface="+mn-ea"/>
              </a:rPr>
              <a:t>项目后评价</a:t>
            </a:r>
            <a:r>
              <a:rPr lang="en-US" altLang="zh-CN" sz="2400" smtClean="0">
                <a:sym typeface="+mn-ea"/>
              </a:rPr>
              <a:t>-</a:t>
            </a:r>
            <a:r>
              <a:rPr lang="zh-CN" altLang="en-US" sz="2400" b="1" smtClean="0"/>
              <a:t>项目后评价与可行性研究的比较</a:t>
            </a:r>
            <a:r>
              <a:rPr lang="zh-CN" altLang="en-US" sz="2400" smtClean="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eaLnBrk="1" hangingPunct="1">
              <a:defRPr/>
            </a:pPr>
            <a:r>
              <a:rPr lang="en-US" altLang="zh-CN" smtClean="0"/>
              <a:t>6.4</a:t>
            </a:r>
            <a:r>
              <a:rPr lang="zh-CN" altLang="en-US" b="1" smtClean="0"/>
              <a:t>项目后评价</a:t>
            </a:r>
            <a:r>
              <a:rPr lang="en-US" altLang="zh-CN" b="1" smtClean="0"/>
              <a:t>-</a:t>
            </a:r>
            <a:r>
              <a:rPr lang="zh-CN" altLang="en-US" b="1" smtClean="0"/>
              <a:t>作用</a:t>
            </a:r>
            <a:r>
              <a:rPr lang="zh-CN" altLang="en-US" smtClean="0"/>
              <a:t> </a:t>
            </a:r>
          </a:p>
        </p:txBody>
      </p:sp>
      <p:sp>
        <p:nvSpPr>
          <p:cNvPr id="34819" name="Rectangle 3"/>
          <p:cNvSpPr>
            <a:spLocks noGrp="1" noChangeArrowheads="1"/>
          </p:cNvSpPr>
          <p:nvPr>
            <p:ph type="body" idx="1"/>
          </p:nvPr>
        </p:nvSpPr>
        <p:spPr>
          <a:xfrm>
            <a:off x="160020" y="1648460"/>
            <a:ext cx="8825865" cy="3911600"/>
          </a:xfrm>
        </p:spPr>
        <p:txBody>
          <a:bodyPr wrap="square"/>
          <a:lstStyle/>
          <a:p>
            <a:pPr marL="450215" indent="-450215" algn="l" eaLnBrk="1" latinLnBrk="0"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1）总结项目管理的经验教训，提高项目管理水平。项目管理涉及到许多部门，只有这些部门密切合作，项目才能顺利完成。如何协调各部门之间的关系，采取什么样的具体协作形式都尚在不断摸索中。项目后评价通过对已建成项目实际情况的分析研究，总结经验，从而提高项目管理水平。</a:t>
            </a:r>
          </a:p>
          <a:p>
            <a:pPr marL="450215" indent="-450215" algn="l" eaLnBrk="1" latinLnBrk="0"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2）提高项目决策科学化水平。通过建立完善的项目后评价制度和科学的方法体系，一方面可以促使评价人员努力做好可行性研究工作，提高项目预测的准确性，另一方面可以通过后评价的反馈信息，及时纠正项目决策中存在的问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ctr" eaLnBrk="1" hangingPunct="1">
              <a:buClrTx/>
              <a:buSzTx/>
              <a:buFontTx/>
              <a:defRPr/>
            </a:pPr>
            <a:r>
              <a:rPr lang="en-US" altLang="zh-CN" smtClean="0"/>
              <a:t>6.1 </a:t>
            </a:r>
            <a:r>
              <a:rPr lang="zh-CN" altLang="en-US" smtClean="0"/>
              <a:t>概述</a:t>
            </a:r>
            <a:r>
              <a:rPr lang="en-US" altLang="zh-CN" smtClean="0"/>
              <a:t>-</a:t>
            </a:r>
            <a:r>
              <a:rPr lang="zh-CN" altLang="en-US" smtClean="0"/>
              <a:t> </a:t>
            </a:r>
            <a:r>
              <a:rPr lang="zh-CN" altLang="en-US" smtClean="0">
                <a:sym typeface="+mn-ea"/>
              </a:rPr>
              <a:t>定义</a:t>
            </a:r>
            <a:endParaRPr lang="zh-CN" altLang="en-US" smtClean="0"/>
          </a:p>
        </p:txBody>
      </p:sp>
      <p:sp>
        <p:nvSpPr>
          <p:cNvPr id="5123" name="Rectangle 3"/>
          <p:cNvSpPr>
            <a:spLocks noGrp="1" noChangeArrowheads="1"/>
          </p:cNvSpPr>
          <p:nvPr>
            <p:ph type="body" idx="1"/>
          </p:nvPr>
        </p:nvSpPr>
        <p:spPr>
          <a:xfrm>
            <a:off x="381794" y="1293812"/>
            <a:ext cx="7908925" cy="4327916"/>
          </a:xfrm>
        </p:spPr>
        <p:txBody>
          <a:bodyPr wrap="square"/>
          <a:lstStyle/>
          <a:p>
            <a:pPr marL="0" indent="0" eaLnBrk="1" latinLnBrk="0" hangingPunct="1">
              <a:lnSpc>
                <a:spcPct val="105000"/>
              </a:lnSpc>
              <a:spcBef>
                <a:spcPts val="0"/>
              </a:spcBef>
              <a:spcAft>
                <a:spcPts val="0"/>
              </a:spcAft>
              <a:buFont typeface="Wingdings" panose="05000000000000000000" charset="0"/>
              <a:buNone/>
            </a:pPr>
            <a:endParaRPr lang="zh-CN" altLang="en-US" sz="2400" dirty="0" smtClean="0">
              <a:solidFill>
                <a:schemeClr val="tx1"/>
              </a:solidFill>
              <a:latin typeface="楷体" pitchFamily="49" charset="-122"/>
              <a:ea typeface="楷体" pitchFamily="49" charset="-122"/>
            </a:endParaRPr>
          </a:p>
          <a:p>
            <a:pPr lvl="1" eaLnBrk="1" latinLnBrk="0" hangingPunct="1">
              <a:lnSpc>
                <a:spcPct val="105000"/>
              </a:lnSpc>
              <a:spcBef>
                <a:spcPts val="0"/>
              </a:spcBef>
              <a:spcAft>
                <a:spcPts val="0"/>
              </a:spcAft>
              <a:buClr>
                <a:schemeClr val="tx1"/>
              </a:buClr>
              <a:buFont typeface="Wingdings" panose="05000000000000000000" charset="0"/>
              <a:buChar char="ü"/>
            </a:pPr>
            <a:r>
              <a:rPr lang="zh-CN" altLang="en-US" sz="2400" dirty="0" smtClean="0">
                <a:solidFill>
                  <a:schemeClr val="tx1"/>
                </a:solidFill>
                <a:latin typeface="楷体" pitchFamily="49" charset="-122"/>
                <a:ea typeface="楷体" pitchFamily="49" charset="-122"/>
              </a:rPr>
              <a:t>项目收尾工作是项目管理过程的最后阶段，当项目的阶段目标或最终目标已经实现，或者项目的目标不可能、也不需要实现时，项目就进入了收尾工作过程。 </a:t>
            </a:r>
            <a:endParaRPr lang="en-US" altLang="zh-CN" sz="2400" dirty="0" smtClean="0">
              <a:solidFill>
                <a:schemeClr val="tx1"/>
              </a:solidFill>
              <a:latin typeface="楷体" pitchFamily="49" charset="-122"/>
              <a:ea typeface="楷体" pitchFamily="49" charset="-122"/>
            </a:endParaRPr>
          </a:p>
          <a:p>
            <a:pPr lvl="1" eaLnBrk="1" latinLnBrk="0" hangingPunct="1">
              <a:lnSpc>
                <a:spcPct val="105000"/>
              </a:lnSpc>
              <a:spcBef>
                <a:spcPts val="0"/>
              </a:spcBef>
              <a:spcAft>
                <a:spcPts val="0"/>
              </a:spcAft>
              <a:buClr>
                <a:schemeClr val="tx1"/>
              </a:buClr>
              <a:buFont typeface="Wingdings" panose="05000000000000000000" charset="0"/>
              <a:buChar char="ü"/>
            </a:pPr>
            <a:r>
              <a:rPr lang="zh-CN" altLang="en-US" sz="2400" dirty="0" smtClean="0">
                <a:solidFill>
                  <a:schemeClr val="tx1"/>
                </a:solidFill>
                <a:latin typeface="楷体" pitchFamily="49" charset="-122"/>
                <a:ea typeface="楷体" pitchFamily="49" charset="-122"/>
              </a:rPr>
              <a:t>但是，由于项目收尾是一项不但繁琐零碎，而且费力费时的工作，很容易被人们忽略，因此，我们必须关注项目的收尾管理工作。一旦客户批准了项目团队提交的最终可交付成果，就可以开始项目收尾工作。项目收尾工作的内容主要有：项目验收、项目审计、和项目后评价。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eaLnBrk="1" hangingPunct="1">
              <a:defRPr/>
            </a:pPr>
            <a:r>
              <a:rPr lang="en-US" altLang="zh-CN" smtClean="0">
                <a:sym typeface="+mn-ea"/>
              </a:rPr>
              <a:t>6.4</a:t>
            </a:r>
            <a:r>
              <a:rPr lang="zh-CN" altLang="en-US" smtClean="0">
                <a:sym typeface="+mn-ea"/>
              </a:rPr>
              <a:t>项目后评价</a:t>
            </a:r>
            <a:r>
              <a:rPr lang="en-US" altLang="zh-CN" smtClean="0">
                <a:sym typeface="+mn-ea"/>
              </a:rPr>
              <a:t>-</a:t>
            </a:r>
            <a:r>
              <a:rPr lang="zh-CN" altLang="en-US" smtClean="0">
                <a:sym typeface="+mn-ea"/>
              </a:rPr>
              <a:t>作用</a:t>
            </a:r>
            <a:endParaRPr lang="zh-CN" altLang="zh-CN" smtClean="0"/>
          </a:p>
        </p:txBody>
      </p:sp>
      <p:sp>
        <p:nvSpPr>
          <p:cNvPr id="35843" name="Rectangle 3"/>
          <p:cNvSpPr>
            <a:spLocks noGrp="1" noChangeArrowheads="1"/>
          </p:cNvSpPr>
          <p:nvPr>
            <p:ph type="body" idx="1"/>
          </p:nvPr>
        </p:nvSpPr>
        <p:spPr>
          <a:xfrm>
            <a:off x="406400" y="1338580"/>
            <a:ext cx="8332470" cy="5513070"/>
          </a:xfrm>
        </p:spPr>
        <p:txBody>
          <a:bodyPr wrap="square"/>
          <a:lstStyle/>
          <a:p>
            <a:pPr marL="450215" indent="-450215" algn="l" eaLnBrk="1" latinLnBrk="0" hangingPunct="1">
              <a:lnSpc>
                <a:spcPct val="10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3）为国家投资计划、投资政策的制订提供依据。通过项目后评价能够发现宏观投资管理中的不足，从而使国家可以及时修正某些不适合经济发展的技术经济政策，修订某些已过时的指标参数，合理确定投资规模和投资流向，协调各产业、部门之间及其内部的各种比例关系。</a:t>
            </a:r>
          </a:p>
          <a:p>
            <a:pPr marL="450215" indent="-450215" algn="l" eaLnBrk="1" latinLnBrk="0" hangingPunct="1">
              <a:lnSpc>
                <a:spcPct val="105000"/>
              </a:lnSpc>
              <a:spcBef>
                <a:spcPts val="0"/>
              </a:spcBef>
              <a:spcAft>
                <a:spcPts val="0"/>
              </a:spcAft>
              <a:buSzTx/>
              <a:buFontTx/>
              <a:buNone/>
            </a:pPr>
            <a:r>
              <a:rPr lang="zh-CN" altLang="en-US" sz="2400" dirty="0">
                <a:solidFill>
                  <a:schemeClr val="tx1"/>
                </a:solidFill>
                <a:latin typeface="楷体" pitchFamily="49" charset="-122"/>
                <a:ea typeface="楷体" pitchFamily="49" charset="-122"/>
              </a:rPr>
              <a:t>（4）为银行部门及时调整信贷政策提供依据。通过项目后评价，及时发现项目建设资金使用过程中存在的问题，分析贷款项目成功或失败的原因，从而为银行部门调整信贷政策提供依据。</a:t>
            </a:r>
          </a:p>
          <a:p>
            <a:pPr marL="450215" indent="-450215" algn="l" eaLnBrk="1" latinLnBrk="0" hangingPunct="1">
              <a:lnSpc>
                <a:spcPct val="105000"/>
              </a:lnSpc>
              <a:spcBef>
                <a:spcPts val="0"/>
              </a:spcBef>
              <a:spcAft>
                <a:spcPts val="0"/>
              </a:spcAft>
              <a:buSzTx/>
              <a:buFontTx/>
              <a:buNone/>
            </a:pPr>
            <a:r>
              <a:rPr lang="zh-CN" altLang="en-US" sz="2400" dirty="0">
                <a:solidFill>
                  <a:schemeClr val="tx1"/>
                </a:solidFill>
                <a:latin typeface="楷体" pitchFamily="49" charset="-122"/>
                <a:ea typeface="楷体" pitchFamily="49" charset="-122"/>
                <a:sym typeface="+mn-ea"/>
              </a:rPr>
              <a:t>（5）可以对企业经营管理进行诊断，促使项目运营状态的正常化。项目后评价通过比较实际情况和预测情况的偏差，探索偏差产生的原因，提出切实可行的措施，从而促使项目运营状态的正常化，提高项目的经济效益和社会效益。</a:t>
            </a:r>
            <a:endParaRPr lang="zh-CN" altLang="en-US" sz="2400" dirty="0">
              <a:solidFill>
                <a:schemeClr val="tx1"/>
              </a:solidFill>
              <a:latin typeface="楷体" pitchFamily="49" charset="-122"/>
              <a:ea typeface="楷体" pitchFamily="49" charset="-122"/>
            </a:endParaRPr>
          </a:p>
          <a:p>
            <a:pPr marL="0" algn="l" eaLnBrk="1" latinLnBrk="0" hangingPunct="1">
              <a:lnSpc>
                <a:spcPct val="105000"/>
              </a:lnSpc>
              <a:spcBef>
                <a:spcPts val="0"/>
              </a:spcBef>
              <a:spcAft>
                <a:spcPts val="0"/>
              </a:spcAft>
              <a:buSzTx/>
              <a:buFontTx/>
              <a:buNone/>
            </a:pPr>
            <a:endParaRPr lang="zh-CN" altLang="en-US" sz="2400" dirty="0" smtClean="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pPr eaLnBrk="1" hangingPunct="1">
              <a:defRPr/>
            </a:pPr>
            <a:r>
              <a:rPr lang="en-US" altLang="zh-CN" smtClean="0">
                <a:sym typeface="+mn-ea"/>
              </a:rPr>
              <a:t>6.1 </a:t>
            </a:r>
            <a:r>
              <a:rPr lang="zh-CN" altLang="en-US" smtClean="0">
                <a:sym typeface="+mn-ea"/>
              </a:rPr>
              <a:t>概述</a:t>
            </a:r>
            <a:r>
              <a:rPr lang="en-US" altLang="zh-CN" smtClean="0">
                <a:sym typeface="+mn-ea"/>
              </a:rPr>
              <a:t>-</a:t>
            </a:r>
            <a:r>
              <a:rPr lang="zh-CN" altLang="en-US" smtClean="0">
                <a:sym typeface="+mn-ea"/>
              </a:rPr>
              <a:t> </a:t>
            </a:r>
            <a:r>
              <a:rPr lang="zh-CN" altLang="en-US" b="1" smtClean="0"/>
              <a:t>项目终止的原因</a:t>
            </a:r>
            <a:r>
              <a:rPr lang="zh-CN" altLang="en-US" smtClean="0"/>
              <a:t> </a:t>
            </a:r>
          </a:p>
        </p:txBody>
      </p:sp>
      <p:sp>
        <p:nvSpPr>
          <p:cNvPr id="6147" name="Rectangle 3"/>
          <p:cNvSpPr>
            <a:spLocks noGrp="1" noChangeArrowheads="1"/>
          </p:cNvSpPr>
          <p:nvPr>
            <p:ph type="body" idx="1"/>
          </p:nvPr>
        </p:nvSpPr>
        <p:spPr>
          <a:xfrm>
            <a:off x="335915" y="1704340"/>
            <a:ext cx="8284210" cy="283885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eaLnBrk="1" hangingPunct="1">
              <a:lnSpc>
                <a:spcPct val="105000"/>
              </a:lnSpc>
              <a:spcBef>
                <a:spcPts val="0"/>
              </a:spcBef>
              <a:spcAft>
                <a:spcPts val="600"/>
              </a:spcAft>
              <a:buClr>
                <a:schemeClr val="tx1"/>
              </a:buClr>
              <a:buFont typeface="Wingdings" pitchFamily="2" charset="2"/>
              <a:buChar char="n"/>
            </a:pPr>
            <a:r>
              <a:rPr lang="zh-CN" altLang="en-US" sz="2400" dirty="0">
                <a:solidFill>
                  <a:schemeClr val="tx1"/>
                </a:solidFill>
                <a:latin typeface="楷体" pitchFamily="49" charset="-122"/>
                <a:ea typeface="楷体" pitchFamily="49" charset="-122"/>
              </a:rPr>
              <a:t>当项目出现下列情况时，就应该考虑适时终止该项目：</a:t>
            </a:r>
          </a:p>
          <a:p>
            <a:pPr lvl="1" eaLnBrk="1" hangingPunct="1">
              <a:lnSpc>
                <a:spcPct val="105000"/>
              </a:lnSpc>
              <a:spcBef>
                <a:spcPts val="0"/>
              </a:spcBef>
              <a:spcAft>
                <a:spcPts val="0"/>
              </a:spcAft>
              <a:buClr>
                <a:schemeClr val="tx1"/>
              </a:buClr>
              <a:buFont typeface="Wingdings" panose="05000000000000000000" charset="0"/>
              <a:buChar char="ü"/>
            </a:pPr>
            <a:r>
              <a:rPr lang="zh-CN" altLang="en-US" sz="2400" dirty="0">
                <a:solidFill>
                  <a:schemeClr val="tx1"/>
                </a:solidFill>
                <a:latin typeface="楷体" pitchFamily="49" charset="-122"/>
                <a:ea typeface="楷体" pitchFamily="49" charset="-122"/>
              </a:rPr>
              <a:t>项目目标已经成功地实现；</a:t>
            </a:r>
          </a:p>
          <a:p>
            <a:pPr lvl="1" eaLnBrk="1" hangingPunct="1">
              <a:lnSpc>
                <a:spcPct val="105000"/>
              </a:lnSpc>
              <a:spcBef>
                <a:spcPts val="0"/>
              </a:spcBef>
              <a:spcAft>
                <a:spcPts val="0"/>
              </a:spcAft>
              <a:buClr>
                <a:schemeClr val="tx1"/>
              </a:buClr>
              <a:buFont typeface="Wingdings" panose="05000000000000000000" charset="0"/>
              <a:buChar char="ü"/>
            </a:pPr>
            <a:r>
              <a:rPr lang="zh-CN" altLang="en-US" sz="2400" dirty="0">
                <a:solidFill>
                  <a:schemeClr val="tx1"/>
                </a:solidFill>
                <a:latin typeface="楷体" pitchFamily="49" charset="-122"/>
                <a:ea typeface="楷体" pitchFamily="49" charset="-122"/>
              </a:rPr>
              <a:t>项目目标已经不可能实现；</a:t>
            </a:r>
          </a:p>
          <a:p>
            <a:pPr lvl="1" eaLnBrk="1" hangingPunct="1">
              <a:lnSpc>
                <a:spcPct val="105000"/>
              </a:lnSpc>
              <a:spcBef>
                <a:spcPts val="0"/>
              </a:spcBef>
              <a:spcAft>
                <a:spcPts val="0"/>
              </a:spcAft>
              <a:buClr>
                <a:schemeClr val="tx1"/>
              </a:buClr>
              <a:buFont typeface="Wingdings" panose="05000000000000000000" charset="0"/>
              <a:buChar char="ü"/>
            </a:pPr>
            <a:r>
              <a:rPr lang="zh-CN" altLang="en-US" sz="2400" dirty="0">
                <a:solidFill>
                  <a:schemeClr val="tx1"/>
                </a:solidFill>
                <a:latin typeface="楷体" pitchFamily="49" charset="-122"/>
                <a:ea typeface="楷体" pitchFamily="49" charset="-122"/>
              </a:rPr>
              <a:t>项目组织发生重大变化，迫使项目无法继续开展；</a:t>
            </a:r>
          </a:p>
          <a:p>
            <a:pPr lvl="1" eaLnBrk="1" hangingPunct="1">
              <a:lnSpc>
                <a:spcPct val="105000"/>
              </a:lnSpc>
              <a:spcBef>
                <a:spcPts val="0"/>
              </a:spcBef>
              <a:spcAft>
                <a:spcPts val="0"/>
              </a:spcAft>
              <a:buClr>
                <a:schemeClr val="tx1"/>
              </a:buClr>
              <a:buFont typeface="Wingdings" panose="05000000000000000000" charset="0"/>
              <a:buChar char="ü"/>
            </a:pPr>
            <a:r>
              <a:rPr lang="zh-CN" altLang="en-US" sz="2400" dirty="0">
                <a:solidFill>
                  <a:schemeClr val="tx1"/>
                </a:solidFill>
                <a:latin typeface="楷体" pitchFamily="49" charset="-122"/>
                <a:ea typeface="楷体" pitchFamily="49" charset="-122"/>
              </a:rPr>
              <a:t>项目被迫无限期地延长；</a:t>
            </a:r>
          </a:p>
          <a:p>
            <a:pPr lvl="1" eaLnBrk="1" hangingPunct="1">
              <a:lnSpc>
                <a:spcPct val="105000"/>
              </a:lnSpc>
              <a:spcBef>
                <a:spcPts val="0"/>
              </a:spcBef>
              <a:spcAft>
                <a:spcPts val="0"/>
              </a:spcAft>
              <a:buClr>
                <a:schemeClr val="tx1"/>
              </a:buClr>
              <a:buFont typeface="Wingdings" panose="05000000000000000000" charset="0"/>
              <a:buChar char="ü"/>
            </a:pPr>
            <a:r>
              <a:rPr lang="zh-CN" altLang="en-US" sz="2400" dirty="0">
                <a:solidFill>
                  <a:schemeClr val="tx1"/>
                </a:solidFill>
                <a:latin typeface="楷体" pitchFamily="49" charset="-122"/>
                <a:ea typeface="楷体" pitchFamily="49" charset="-122"/>
              </a:rPr>
              <a:t>项目目标与组织的目标已经不一致；</a:t>
            </a:r>
          </a:p>
          <a:p>
            <a:pPr lvl="1" eaLnBrk="1" hangingPunct="1">
              <a:lnSpc>
                <a:spcPct val="105000"/>
              </a:lnSpc>
              <a:spcBef>
                <a:spcPts val="0"/>
              </a:spcBef>
              <a:spcAft>
                <a:spcPts val="0"/>
              </a:spcAft>
              <a:buClr>
                <a:schemeClr val="tx1"/>
              </a:buClr>
              <a:buFont typeface="Wingdings" panose="05000000000000000000" charset="0"/>
              <a:buChar char="ü"/>
            </a:pPr>
            <a:r>
              <a:rPr lang="zh-CN" altLang="en-US" sz="2400" dirty="0">
                <a:solidFill>
                  <a:schemeClr val="tx1"/>
                </a:solidFill>
                <a:latin typeface="楷体" pitchFamily="49" charset="-122"/>
                <a:ea typeface="楷体" pitchFamily="49" charset="-122"/>
              </a:rPr>
              <a:t>项目不再具有实际应用价值，不需要继续进行下去。</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eaLnBrk="1" hangingPunct="1">
              <a:defRPr/>
            </a:pPr>
            <a:r>
              <a:rPr lang="en-US" altLang="zh-CN" smtClean="0">
                <a:sym typeface="+mn-ea"/>
              </a:rPr>
              <a:t>6.1 </a:t>
            </a:r>
            <a:r>
              <a:rPr lang="zh-CN" altLang="en-US" smtClean="0">
                <a:sym typeface="+mn-ea"/>
              </a:rPr>
              <a:t>概述</a:t>
            </a:r>
            <a:r>
              <a:rPr lang="en-US" altLang="zh-CN" smtClean="0">
                <a:sym typeface="+mn-ea"/>
              </a:rPr>
              <a:t>-</a:t>
            </a:r>
            <a:r>
              <a:rPr lang="zh-CN" altLang="en-US" smtClean="0">
                <a:sym typeface="+mn-ea"/>
              </a:rPr>
              <a:t> </a:t>
            </a:r>
            <a:r>
              <a:rPr lang="zh-CN" altLang="en-US" b="1" smtClean="0"/>
              <a:t>项目终止的方式</a:t>
            </a:r>
            <a:r>
              <a:rPr lang="zh-CN" altLang="en-US" smtClean="0"/>
              <a:t> </a:t>
            </a:r>
          </a:p>
        </p:txBody>
      </p:sp>
      <p:sp>
        <p:nvSpPr>
          <p:cNvPr id="7171" name="Rectangle 3"/>
          <p:cNvSpPr>
            <a:spLocks noGrp="1" noChangeArrowheads="1"/>
          </p:cNvSpPr>
          <p:nvPr>
            <p:ph type="body" idx="1"/>
          </p:nvPr>
        </p:nvSpPr>
        <p:spPr>
          <a:xfrm>
            <a:off x="305594" y="1546860"/>
            <a:ext cx="8458200" cy="3914918"/>
          </a:xfrm>
        </p:spPr>
        <p:txBody>
          <a:bodyPr wrap="square"/>
          <a:lstStyle/>
          <a:p>
            <a:pPr marL="432000" indent="-432000" eaLnBrk="1" latinLnBrk="0" hangingPunct="1">
              <a:lnSpc>
                <a:spcPct val="115000"/>
              </a:lnSpc>
              <a:spcBef>
                <a:spcPts val="0"/>
              </a:spcBef>
              <a:spcAft>
                <a:spcPts val="0"/>
              </a:spcAft>
              <a:buNone/>
            </a:pPr>
            <a:r>
              <a:rPr lang="zh-CN" altLang="en-US" sz="2400" dirty="0" smtClean="0">
                <a:solidFill>
                  <a:srgbClr val="FF0000"/>
                </a:solidFill>
                <a:latin typeface="楷体" pitchFamily="49" charset="-122"/>
                <a:ea typeface="楷体" pitchFamily="49" charset="-122"/>
              </a:rPr>
              <a:t>（</a:t>
            </a:r>
            <a:r>
              <a:rPr lang="en-US" altLang="zh-CN" sz="2400" dirty="0" smtClean="0">
                <a:solidFill>
                  <a:srgbClr val="FF0000"/>
                </a:solidFill>
                <a:latin typeface="楷体" pitchFamily="49" charset="-122"/>
                <a:ea typeface="楷体" pitchFamily="49" charset="-122"/>
              </a:rPr>
              <a:t>1</a:t>
            </a:r>
            <a:r>
              <a:rPr lang="zh-CN" altLang="en-US" sz="2400" dirty="0" smtClean="0">
                <a:solidFill>
                  <a:srgbClr val="FF0000"/>
                </a:solidFill>
                <a:latin typeface="楷体" pitchFamily="49" charset="-122"/>
                <a:ea typeface="楷体" pitchFamily="49" charset="-122"/>
              </a:rPr>
              <a:t>）绝对式终止</a:t>
            </a:r>
            <a:r>
              <a:rPr lang="zh-CN" altLang="en-US" sz="2400" dirty="0" smtClean="0">
                <a:solidFill>
                  <a:schemeClr val="tx1"/>
                </a:solidFill>
                <a:latin typeface="楷体" pitchFamily="49" charset="-122"/>
                <a:ea typeface="楷体" pitchFamily="49" charset="-122"/>
              </a:rPr>
              <a:t>（</a:t>
            </a:r>
            <a:r>
              <a:rPr lang="en-US" altLang="zh-CN" sz="2400" dirty="0" smtClean="0">
                <a:solidFill>
                  <a:schemeClr val="tx1"/>
                </a:solidFill>
                <a:latin typeface="楷体" pitchFamily="49" charset="-122"/>
                <a:ea typeface="楷体" pitchFamily="49" charset="-122"/>
              </a:rPr>
              <a:t>Termination by Extinction</a:t>
            </a:r>
            <a:r>
              <a:rPr lang="zh-CN" altLang="en-US" sz="2400" dirty="0" smtClean="0">
                <a:solidFill>
                  <a:schemeClr val="tx1"/>
                </a:solidFill>
                <a:latin typeface="楷体" pitchFamily="49" charset="-122"/>
                <a:ea typeface="楷体" pitchFamily="49" charset="-122"/>
              </a:rPr>
              <a:t>），也称为恐龙式终止。这种终止方式的特点是：项目一旦终止，与项目有关的所有实质性活动都将停止，但是大量的管理活动仍在进行。绝对式终止适用于下列情况：</a:t>
            </a:r>
          </a:p>
          <a:p>
            <a:pPr marL="1257300" lvl="3" indent="-342900" eaLnBrk="1" hangingPunct="1">
              <a:lnSpc>
                <a:spcPct val="115000"/>
              </a:lnSpc>
              <a:spcBef>
                <a:spcPts val="0"/>
              </a:spcBef>
              <a:spcAft>
                <a:spcPts val="0"/>
              </a:spcAft>
              <a:buClr>
                <a:schemeClr val="tx1"/>
              </a:buClr>
              <a:buFont typeface="Wingdings" pitchFamily="2" charset="2"/>
              <a:buChar char="ü"/>
            </a:pPr>
            <a:r>
              <a:rPr lang="zh-CN" altLang="en-US" sz="2400" dirty="0" smtClean="0">
                <a:solidFill>
                  <a:schemeClr val="tx1"/>
                </a:solidFill>
                <a:latin typeface="楷体" pitchFamily="49" charset="-122"/>
                <a:ea typeface="楷体" pitchFamily="49" charset="-122"/>
              </a:rPr>
              <a:t>项目目标已经成功地实现，如新产品已交付使用；</a:t>
            </a:r>
            <a:endParaRPr lang="en-US" altLang="zh-CN" sz="2400" dirty="0" smtClean="0">
              <a:solidFill>
                <a:schemeClr val="tx1"/>
              </a:solidFill>
              <a:latin typeface="楷体" pitchFamily="49" charset="-122"/>
              <a:ea typeface="楷体" pitchFamily="49" charset="-122"/>
            </a:endParaRPr>
          </a:p>
          <a:p>
            <a:pPr marL="1257300" lvl="3" indent="-342900" eaLnBrk="1" hangingPunct="1">
              <a:lnSpc>
                <a:spcPct val="115000"/>
              </a:lnSpc>
              <a:spcBef>
                <a:spcPts val="0"/>
              </a:spcBef>
              <a:spcAft>
                <a:spcPts val="0"/>
              </a:spcAft>
              <a:buClr>
                <a:schemeClr val="tx1"/>
              </a:buClr>
              <a:buFont typeface="Wingdings" pitchFamily="2" charset="2"/>
              <a:buChar char="ü"/>
            </a:pPr>
            <a:r>
              <a:rPr lang="zh-CN" altLang="en-US" sz="2400" dirty="0" smtClean="0">
                <a:solidFill>
                  <a:schemeClr val="tx1"/>
                </a:solidFill>
                <a:latin typeface="楷体" pitchFamily="49" charset="-122"/>
                <a:ea typeface="楷体" pitchFamily="49" charset="-122"/>
              </a:rPr>
              <a:t>项目实施不成功，或者项目被替代，如新产品达不到预定的功能；</a:t>
            </a:r>
            <a:endParaRPr lang="en-US" altLang="zh-CN" sz="2400" dirty="0" smtClean="0">
              <a:solidFill>
                <a:schemeClr val="tx1"/>
              </a:solidFill>
              <a:latin typeface="楷体" pitchFamily="49" charset="-122"/>
              <a:ea typeface="楷体" pitchFamily="49" charset="-122"/>
            </a:endParaRPr>
          </a:p>
          <a:p>
            <a:pPr marL="1257300" lvl="3" indent="-342900" eaLnBrk="1" hangingPunct="1">
              <a:lnSpc>
                <a:spcPct val="115000"/>
              </a:lnSpc>
              <a:spcBef>
                <a:spcPts val="0"/>
              </a:spcBef>
              <a:spcAft>
                <a:spcPts val="0"/>
              </a:spcAft>
              <a:buClr>
                <a:schemeClr val="tx1"/>
              </a:buClr>
              <a:buFont typeface="Wingdings" pitchFamily="2" charset="2"/>
              <a:buChar char="ü"/>
            </a:pPr>
            <a:r>
              <a:rPr lang="zh-CN" altLang="en-US" sz="2400" dirty="0" smtClean="0">
                <a:solidFill>
                  <a:schemeClr val="tx1"/>
                </a:solidFill>
                <a:latin typeface="楷体" pitchFamily="49" charset="-122"/>
                <a:ea typeface="楷体" pitchFamily="49" charset="-122"/>
              </a:rPr>
              <a:t>项目的外部环境发生变化，迫使项目终止。如两国的关系发生破裂，导致两国合作项目终止。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99745" y="1497330"/>
            <a:ext cx="8145780" cy="4760595"/>
          </a:xfrm>
        </p:spPr>
        <p:txBody>
          <a:bodyPr wrap="square"/>
          <a:lstStyle/>
          <a:p>
            <a:pPr marL="432000" indent="-432000" algn="just" eaLnBrk="1" hangingPunct="1">
              <a:lnSpc>
                <a:spcPct val="115000"/>
              </a:lnSpc>
              <a:spcBef>
                <a:spcPts val="0"/>
              </a:spcBef>
              <a:spcAft>
                <a:spcPts val="0"/>
              </a:spcAft>
              <a:buSzTx/>
              <a:buFontTx/>
              <a:buNone/>
            </a:pPr>
            <a:r>
              <a:rPr lang="zh-CN" altLang="en-US" sz="2400" dirty="0">
                <a:solidFill>
                  <a:srgbClr val="FF0000"/>
                </a:solidFill>
                <a:latin typeface="楷体" pitchFamily="49" charset="-122"/>
                <a:ea typeface="楷体" pitchFamily="49" charset="-122"/>
              </a:rPr>
              <a:t>（2）内含式终止</a:t>
            </a:r>
            <a:r>
              <a:rPr lang="zh-CN" altLang="en-US" sz="2400" dirty="0">
                <a:solidFill>
                  <a:schemeClr val="tx1"/>
                </a:solidFill>
                <a:latin typeface="楷体" pitchFamily="49" charset="-122"/>
                <a:ea typeface="楷体" pitchFamily="49" charset="-122"/>
              </a:rPr>
              <a:t>（Termination by Addition），也称为附加式终止，它是指项目终止时项目团队被发展成为公司或组织的一个组成部分，即“附加”给公司或组织。</a:t>
            </a:r>
          </a:p>
          <a:p>
            <a:pPr marL="914400" lvl="2" indent="-342900" algn="just" eaLnBrk="1" hangingPunct="1">
              <a:lnSpc>
                <a:spcPct val="115000"/>
              </a:lnSpc>
              <a:spcBef>
                <a:spcPts val="0"/>
              </a:spcBef>
              <a:spcAft>
                <a:spcPts val="0"/>
              </a:spcAft>
              <a:buClr>
                <a:schemeClr val="tx1"/>
              </a:buClr>
              <a:buFont typeface="Wingdings" pitchFamily="2" charset="2"/>
              <a:buChar char="ü"/>
            </a:pPr>
            <a:r>
              <a:rPr lang="zh-CN" altLang="en-US" sz="2400" dirty="0" smtClean="0">
                <a:solidFill>
                  <a:schemeClr val="tx1"/>
                </a:solidFill>
                <a:latin typeface="楷体" pitchFamily="49" charset="-122"/>
                <a:ea typeface="楷体" pitchFamily="49" charset="-122"/>
                <a:cs typeface="+mn-cs"/>
              </a:rPr>
              <a:t>采取</a:t>
            </a:r>
            <a:r>
              <a:rPr lang="zh-CN" altLang="en-US" sz="2400" dirty="0">
                <a:solidFill>
                  <a:schemeClr val="tx1"/>
                </a:solidFill>
                <a:latin typeface="楷体" pitchFamily="49" charset="-122"/>
                <a:ea typeface="楷体" pitchFamily="49" charset="-122"/>
                <a:cs typeface="+mn-cs"/>
              </a:rPr>
              <a:t>这种终止方式的项目一般都是公司内部的项目，而且都是一些成功的项目。如一家制药公司成立的一个新药开发项目团队，当新药研制成功时，该项目团队被发展成为公司的一个子公司</a:t>
            </a:r>
            <a:r>
              <a:rPr lang="zh-CN" altLang="en-US" sz="2400" dirty="0" smtClean="0">
                <a:solidFill>
                  <a:schemeClr val="tx1"/>
                </a:solidFill>
                <a:latin typeface="楷体" pitchFamily="49" charset="-122"/>
                <a:ea typeface="楷体" pitchFamily="49" charset="-122"/>
                <a:cs typeface="+mn-cs"/>
              </a:rPr>
              <a:t>。</a:t>
            </a:r>
            <a:endParaRPr lang="en-US" altLang="zh-CN" sz="2400" dirty="0" smtClean="0">
              <a:solidFill>
                <a:schemeClr val="tx1"/>
              </a:solidFill>
              <a:latin typeface="楷体" pitchFamily="49" charset="-122"/>
              <a:ea typeface="楷体" pitchFamily="49" charset="-122"/>
              <a:cs typeface="+mn-cs"/>
            </a:endParaRPr>
          </a:p>
          <a:p>
            <a:pPr marL="914400" lvl="2" indent="-342900" algn="just" eaLnBrk="1" hangingPunct="1">
              <a:lnSpc>
                <a:spcPct val="115000"/>
              </a:lnSpc>
              <a:spcBef>
                <a:spcPts val="0"/>
              </a:spcBef>
              <a:spcAft>
                <a:spcPts val="0"/>
              </a:spcAft>
              <a:buClr>
                <a:schemeClr val="tx1"/>
              </a:buClr>
              <a:buFont typeface="Wingdings" pitchFamily="2" charset="2"/>
              <a:buChar char="ü"/>
            </a:pPr>
            <a:r>
              <a:rPr lang="zh-CN" altLang="en-US" sz="2400" dirty="0" smtClean="0">
                <a:solidFill>
                  <a:schemeClr val="tx1"/>
                </a:solidFill>
                <a:latin typeface="楷体" pitchFamily="49" charset="-122"/>
                <a:ea typeface="楷体" pitchFamily="49" charset="-122"/>
                <a:cs typeface="+mn-cs"/>
              </a:rPr>
              <a:t>以</a:t>
            </a:r>
            <a:r>
              <a:rPr lang="zh-CN" altLang="en-US" sz="2400" dirty="0">
                <a:solidFill>
                  <a:schemeClr val="tx1"/>
                </a:solidFill>
                <a:latin typeface="楷体" pitchFamily="49" charset="-122"/>
                <a:ea typeface="楷体" pitchFamily="49" charset="-122"/>
                <a:cs typeface="+mn-cs"/>
              </a:rPr>
              <a:t>内含式终止的项目，其项目团队成员、财产、设备可以直接转移到新成立的部门或子公司；其组织管理方式可以过渡为该部门或子公司的公司式运作方式；项目经理通常变为该部门或子公司的总经理。</a:t>
            </a:r>
          </a:p>
        </p:txBody>
      </p:sp>
      <p:sp>
        <p:nvSpPr>
          <p:cNvPr id="309250" name="Rectangle 2"/>
          <p:cNvSpPr>
            <a:spLocks noGrp="1" noChangeArrowheads="1"/>
          </p:cNvSpPr>
          <p:nvPr/>
        </p:nvSpPr>
        <p:spPr>
          <a:xfrm>
            <a:off x="127000" y="526830"/>
            <a:ext cx="9145588" cy="772755"/>
          </a:xfrm>
          <a:prstGeom prst="rect">
            <a:avLst/>
          </a:prstGeom>
          <a:noFill/>
          <a:ln>
            <a:noFill/>
          </a:ln>
          <a:effectLst/>
        </p:spPr>
        <p:txBody>
          <a:bodyPr vert="horz" wrap="square" lIns="91440" tIns="45720" rIns="91440" bIns="45720" numCol="1" anchor="ctr" anchorCtr="0" compatLnSpc="1"/>
          <a:lstStyle>
            <a:lvl1pPr algn="ctr" rtl="0" eaLnBrk="0" fontAlgn="base" hangingPunct="0">
              <a:lnSpc>
                <a:spcPct val="90000"/>
              </a:lnSpc>
              <a:spcBef>
                <a:spcPct val="0"/>
              </a:spcBef>
              <a:spcAft>
                <a:spcPct val="0"/>
              </a:spcAft>
              <a:defRPr sz="2800" b="1">
                <a:solidFill>
                  <a:schemeClr val="tx2"/>
                </a:solidFill>
                <a:latin typeface="+mj-lt"/>
                <a:ea typeface="+mj-ea"/>
                <a:cs typeface="+mj-cs"/>
              </a:defRPr>
            </a:lvl1pPr>
            <a:lvl2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2pPr>
            <a:lvl3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3pPr>
            <a:lvl4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4pPr>
            <a:lvl5pPr algn="ctr" rtl="0" eaLnBrk="0" fontAlgn="base" hangingPunct="0">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5pPr>
            <a:lvl6pPr marL="4572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6pPr>
            <a:lvl7pPr marL="9144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7pPr>
            <a:lvl8pPr marL="13716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8pPr>
            <a:lvl9pPr marL="1828800" algn="ctr" rtl="0" fontAlgn="base">
              <a:lnSpc>
                <a:spcPct val="90000"/>
              </a:lnSpc>
              <a:spcBef>
                <a:spcPct val="0"/>
              </a:spcBef>
              <a:spcAft>
                <a:spcPct val="0"/>
              </a:spcAft>
              <a:defRPr sz="2800" b="1">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mtClean="0">
                <a:sym typeface="+mn-ea"/>
              </a:rPr>
              <a:t>6.1 </a:t>
            </a:r>
            <a:r>
              <a:rPr lang="zh-CN" altLang="en-US" smtClean="0">
                <a:sym typeface="+mn-ea"/>
              </a:rPr>
              <a:t>概述</a:t>
            </a:r>
            <a:r>
              <a:rPr lang="en-US" altLang="zh-CN" smtClean="0">
                <a:sym typeface="+mn-ea"/>
              </a:rPr>
              <a:t>-</a:t>
            </a:r>
            <a:r>
              <a:rPr lang="zh-CN" altLang="en-US" smtClean="0">
                <a:sym typeface="+mn-ea"/>
              </a:rPr>
              <a:t> </a:t>
            </a:r>
            <a:r>
              <a:rPr lang="zh-CN" altLang="en-US" b="1" smtClean="0"/>
              <a:t>项目终止的方式</a:t>
            </a:r>
            <a:r>
              <a:rPr lang="zh-CN" altLang="en-US" smtClean="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eaLnBrk="1" hangingPunct="1">
              <a:defRPr/>
            </a:pPr>
            <a:r>
              <a:rPr lang="en-US" altLang="zh-CN" smtClean="0">
                <a:sym typeface="+mn-ea"/>
              </a:rPr>
              <a:t>6.1 </a:t>
            </a:r>
            <a:r>
              <a:rPr lang="zh-CN" altLang="en-US" smtClean="0">
                <a:sym typeface="+mn-ea"/>
              </a:rPr>
              <a:t>概述</a:t>
            </a:r>
            <a:r>
              <a:rPr lang="en-US" altLang="zh-CN" smtClean="0">
                <a:sym typeface="+mn-ea"/>
              </a:rPr>
              <a:t>-</a:t>
            </a:r>
            <a:r>
              <a:rPr lang="zh-CN" altLang="en-US" smtClean="0">
                <a:sym typeface="+mn-ea"/>
              </a:rPr>
              <a:t> 项目终止的方式 </a:t>
            </a:r>
            <a:endParaRPr lang="zh-CN" altLang="zh-CN" smtClean="0"/>
          </a:p>
        </p:txBody>
      </p:sp>
      <p:sp>
        <p:nvSpPr>
          <p:cNvPr id="9219" name="Rectangle 3"/>
          <p:cNvSpPr>
            <a:spLocks noGrp="1" noChangeArrowheads="1"/>
          </p:cNvSpPr>
          <p:nvPr>
            <p:ph type="body" idx="1"/>
          </p:nvPr>
        </p:nvSpPr>
        <p:spPr>
          <a:xfrm>
            <a:off x="365125" y="1389380"/>
            <a:ext cx="8175625" cy="4801314"/>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spAutoFit/>
          </a:bodyPr>
          <a:lstStyle/>
          <a:p>
            <a:pPr marL="432000" indent="-432000" algn="just" eaLnBrk="1" hangingPunct="1">
              <a:lnSpc>
                <a:spcPct val="105000"/>
              </a:lnSpc>
              <a:spcBef>
                <a:spcPts val="0"/>
              </a:spcBef>
              <a:spcAft>
                <a:spcPts val="0"/>
              </a:spcAft>
              <a:buFontTx/>
              <a:buNone/>
            </a:pPr>
            <a:r>
              <a:rPr lang="zh-CN" altLang="en-US" sz="2400" dirty="0">
                <a:solidFill>
                  <a:srgbClr val="FF0000"/>
                </a:solidFill>
                <a:latin typeface="楷体" pitchFamily="49" charset="-122"/>
                <a:ea typeface="楷体" pitchFamily="49" charset="-122"/>
              </a:rPr>
              <a:t>（3）整合式终止</a:t>
            </a:r>
            <a:r>
              <a:rPr lang="zh-CN" altLang="en-US" sz="2400" dirty="0">
                <a:solidFill>
                  <a:schemeClr val="tx1"/>
                </a:solidFill>
                <a:latin typeface="楷体" pitchFamily="49" charset="-122"/>
                <a:ea typeface="楷体" pitchFamily="49" charset="-122"/>
              </a:rPr>
              <a:t>（Termination by Integration），也称集成式终止，是指当项目终止时，项目的结果被转化为公司或客户运营系统的一个有机组成部分，与公司或客户现有的系统完全融合在一起。</a:t>
            </a:r>
          </a:p>
          <a:p>
            <a:pPr lvl="1">
              <a:lnSpc>
                <a:spcPct val="105000"/>
              </a:lnSpc>
              <a:spcBef>
                <a:spcPts val="0"/>
              </a:spcBef>
              <a:spcAft>
                <a:spcPts val="0"/>
              </a:spcAft>
              <a:buClr>
                <a:schemeClr val="tx1"/>
              </a:buClr>
              <a:buFont typeface="Wingdings" pitchFamily="2" charset="2"/>
              <a:buChar char="ü"/>
            </a:pPr>
            <a:r>
              <a:rPr lang="zh-CN" altLang="en-US" sz="2400" dirty="0" smtClean="0">
                <a:solidFill>
                  <a:schemeClr val="tx1"/>
                </a:solidFill>
                <a:latin typeface="楷体" pitchFamily="49" charset="-122"/>
                <a:ea typeface="楷体" pitchFamily="49" charset="-122"/>
                <a:cs typeface="+mn-cs"/>
              </a:rPr>
              <a:t>整合</a:t>
            </a:r>
            <a:r>
              <a:rPr lang="zh-CN" altLang="en-US" sz="2400" dirty="0">
                <a:solidFill>
                  <a:schemeClr val="tx1"/>
                </a:solidFill>
                <a:latin typeface="楷体" pitchFamily="49" charset="-122"/>
                <a:ea typeface="楷体" pitchFamily="49" charset="-122"/>
                <a:cs typeface="+mn-cs"/>
              </a:rPr>
              <a:t>式终止方式多为成功的项目所采用。采用这种方式的项目可以是公司内部的项目，也可以是客户的项目。如果项目是公司内部的项目，则其终止方式与内含式终止方式相同；当项目为客户项目时，该项目的交付成果将与客户的运营系统融为一个整体</a:t>
            </a:r>
            <a:r>
              <a:rPr lang="zh-CN" altLang="en-US" sz="2400" dirty="0" smtClean="0">
                <a:solidFill>
                  <a:schemeClr val="tx1"/>
                </a:solidFill>
                <a:latin typeface="楷体" pitchFamily="49" charset="-122"/>
                <a:ea typeface="楷体" pitchFamily="49" charset="-122"/>
                <a:cs typeface="+mn-cs"/>
              </a:rPr>
              <a:t>。</a:t>
            </a:r>
            <a:endParaRPr lang="en-US" altLang="zh-CN" sz="2400" dirty="0" smtClean="0">
              <a:solidFill>
                <a:schemeClr val="tx1"/>
              </a:solidFill>
              <a:latin typeface="楷体" pitchFamily="49" charset="-122"/>
              <a:ea typeface="楷体" pitchFamily="49" charset="-122"/>
              <a:cs typeface="+mn-cs"/>
            </a:endParaRPr>
          </a:p>
          <a:p>
            <a:pPr lvl="1">
              <a:lnSpc>
                <a:spcPct val="105000"/>
              </a:lnSpc>
              <a:spcBef>
                <a:spcPts val="0"/>
              </a:spcBef>
              <a:spcAft>
                <a:spcPts val="0"/>
              </a:spcAft>
              <a:buClr>
                <a:schemeClr val="tx1"/>
              </a:buClr>
              <a:buFont typeface="Wingdings" pitchFamily="2" charset="2"/>
              <a:buChar char="ü"/>
            </a:pPr>
            <a:r>
              <a:rPr lang="zh-CN" altLang="en-US" sz="2400" dirty="0" smtClean="0">
                <a:solidFill>
                  <a:schemeClr val="tx1"/>
                </a:solidFill>
                <a:latin typeface="楷体" pitchFamily="49" charset="-122"/>
                <a:ea typeface="楷体" pitchFamily="49" charset="-122"/>
                <a:cs typeface="+mn-cs"/>
              </a:rPr>
              <a:t>以</a:t>
            </a:r>
            <a:r>
              <a:rPr lang="zh-CN" altLang="en-US" sz="2400" dirty="0">
                <a:solidFill>
                  <a:schemeClr val="tx1"/>
                </a:solidFill>
                <a:latin typeface="楷体" pitchFamily="49" charset="-122"/>
                <a:ea typeface="楷体" pitchFamily="49" charset="-122"/>
                <a:cs typeface="+mn-cs"/>
              </a:rPr>
              <a:t>整合式终止的项目，其项目团队成员、财产、设备被分配到公司现有的组织机构中，项目产品成为公司运营体系中的系列产品之一。</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eaLnBrk="1" hangingPunct="1">
              <a:defRPr/>
            </a:pPr>
            <a:r>
              <a:rPr lang="en-US" altLang="zh-CN" smtClean="0">
                <a:sym typeface="+mn-ea"/>
              </a:rPr>
              <a:t>6.1 </a:t>
            </a:r>
            <a:r>
              <a:rPr lang="zh-CN" altLang="en-US" smtClean="0">
                <a:sym typeface="+mn-ea"/>
              </a:rPr>
              <a:t>概述</a:t>
            </a:r>
            <a:r>
              <a:rPr lang="en-US" altLang="zh-CN" smtClean="0">
                <a:sym typeface="+mn-ea"/>
              </a:rPr>
              <a:t>-</a:t>
            </a:r>
            <a:r>
              <a:rPr lang="zh-CN" altLang="en-US" smtClean="0">
                <a:sym typeface="+mn-ea"/>
              </a:rPr>
              <a:t> 项目终止的方式 </a:t>
            </a:r>
            <a:endParaRPr lang="zh-CN" altLang="zh-CN" smtClean="0"/>
          </a:p>
        </p:txBody>
      </p:sp>
      <p:sp>
        <p:nvSpPr>
          <p:cNvPr id="10243" name="Rectangle 3"/>
          <p:cNvSpPr>
            <a:spLocks noGrp="1" noChangeArrowheads="1"/>
          </p:cNvSpPr>
          <p:nvPr>
            <p:ph type="body" idx="1"/>
          </p:nvPr>
        </p:nvSpPr>
        <p:spPr>
          <a:xfrm>
            <a:off x="691515" y="1704340"/>
            <a:ext cx="7928610" cy="3914918"/>
          </a:xfrm>
        </p:spPr>
        <p:txBody>
          <a:bodyPr wrap="square"/>
          <a:lstStyle/>
          <a:p>
            <a:pPr marL="432000" indent="-432000" algn="l" eaLnBrk="1" hangingPunct="1">
              <a:lnSpc>
                <a:spcPct val="115000"/>
              </a:lnSpc>
              <a:spcBef>
                <a:spcPts val="0"/>
              </a:spcBef>
              <a:spcAft>
                <a:spcPts val="0"/>
              </a:spcAft>
              <a:buSzTx/>
              <a:buFontTx/>
              <a:buNone/>
            </a:pPr>
            <a:r>
              <a:rPr lang="zh-CN" altLang="en-US" sz="2400" dirty="0">
                <a:solidFill>
                  <a:srgbClr val="FF0000"/>
                </a:solidFill>
                <a:latin typeface="楷体" pitchFamily="49" charset="-122"/>
                <a:ea typeface="楷体" pitchFamily="49" charset="-122"/>
              </a:rPr>
              <a:t>（4）自然式终止</a:t>
            </a:r>
            <a:r>
              <a:rPr lang="zh-CN" altLang="en-US" sz="2400" dirty="0">
                <a:solidFill>
                  <a:schemeClr val="tx1"/>
                </a:solidFill>
                <a:latin typeface="楷体" pitchFamily="49" charset="-122"/>
                <a:ea typeface="楷体" pitchFamily="49" charset="-122"/>
              </a:rPr>
              <a:t>(Termination by Starvation)，也称自灭式终止。自然式终止是一个逐渐终止的过程，一般通过缩减预算来逐渐终止项目。采取这种方式终止的项目，多属于不成功的或不能继续实施的项目。项目在实质上已经终止，但项目作为合法的实体仍然存在，待时机成熟时，项目仍可继续进行。如由于东南亚金融危机，使得马来西亚很多正在建设的项目由于资金原因被迫停止，待经济复苏时，其中一些项目又重新开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eaLnBrk="1" hangingPunct="1">
              <a:defRPr/>
            </a:pPr>
            <a:r>
              <a:rPr lang="en-US" altLang="zh-CN" smtClean="0">
                <a:sym typeface="+mn-ea"/>
              </a:rPr>
              <a:t>6.1 </a:t>
            </a:r>
            <a:r>
              <a:rPr lang="zh-CN" altLang="en-US" smtClean="0">
                <a:sym typeface="+mn-ea"/>
              </a:rPr>
              <a:t>概述</a:t>
            </a:r>
            <a:r>
              <a:rPr lang="en-US" altLang="zh-CN" smtClean="0">
                <a:sym typeface="+mn-ea"/>
              </a:rPr>
              <a:t>-</a:t>
            </a:r>
            <a:r>
              <a:rPr lang="zh-CN" altLang="en-US" smtClean="0">
                <a:sym typeface="+mn-ea"/>
              </a:rPr>
              <a:t> </a:t>
            </a:r>
            <a:r>
              <a:rPr lang="zh-CN" altLang="en-US" b="1" smtClean="0"/>
              <a:t>项目总结报告</a:t>
            </a:r>
            <a:r>
              <a:rPr lang="zh-CN" altLang="en-US" smtClean="0"/>
              <a:t> </a:t>
            </a:r>
          </a:p>
        </p:txBody>
      </p:sp>
      <p:sp>
        <p:nvSpPr>
          <p:cNvPr id="11267" name="Rectangle 3"/>
          <p:cNvSpPr>
            <a:spLocks noGrp="1" noChangeArrowheads="1"/>
          </p:cNvSpPr>
          <p:nvPr>
            <p:ph type="body" idx="1"/>
          </p:nvPr>
        </p:nvSpPr>
        <p:spPr>
          <a:xfrm>
            <a:off x="534194" y="1217612"/>
            <a:ext cx="7465721" cy="4760595"/>
          </a:xfrm>
        </p:spPr>
        <p:txBody>
          <a:bodyPr/>
          <a:lstStyle/>
          <a:p>
            <a:pPr marL="323850" indent="-323850" algn="l" eaLnBrk="1" latinLnBrk="0" hangingPunct="1">
              <a:lnSpc>
                <a:spcPct val="115000"/>
              </a:lnSpc>
              <a:spcBef>
                <a:spcPts val="0"/>
              </a:spcBef>
              <a:spcAft>
                <a:spcPts val="0"/>
              </a:spcAft>
              <a:buClrTx/>
              <a:buSzTx/>
              <a:buFont typeface="Wingdings" panose="05000000000000000000" charset="0"/>
              <a:buChar char="n"/>
            </a:pPr>
            <a:r>
              <a:rPr lang="zh-CN" altLang="en-US" sz="2400" dirty="0">
                <a:solidFill>
                  <a:srgbClr val="FF0000"/>
                </a:solidFill>
                <a:latin typeface="楷体" pitchFamily="49" charset="-122"/>
                <a:ea typeface="楷体" pitchFamily="49" charset="-122"/>
              </a:rPr>
              <a:t>项目总结报告是项目管理过程中的最后一个重要文件</a:t>
            </a:r>
            <a:r>
              <a:rPr lang="zh-CN" altLang="en-US" sz="2400" dirty="0">
                <a:solidFill>
                  <a:schemeClr val="tx1"/>
                </a:solidFill>
                <a:latin typeface="楷体" pitchFamily="49" charset="-122"/>
                <a:ea typeface="楷体" pitchFamily="49" charset="-122"/>
              </a:rPr>
              <a:t>。项目团队要找出项目和项目管理的成功、失败之处及其原因，研究项目使用过的方法和技术有哪些值得推广。同时，写出项目总结报告，并召开总结会，总结经验教训。 </a:t>
            </a:r>
            <a:endParaRPr lang="en-US" altLang="zh-CN" sz="2400" dirty="0" smtClean="0">
              <a:solidFill>
                <a:schemeClr val="tx1"/>
              </a:solidFill>
              <a:latin typeface="楷体" pitchFamily="49" charset="-122"/>
              <a:ea typeface="楷体" pitchFamily="49" charset="-122"/>
            </a:endParaRPr>
          </a:p>
          <a:p>
            <a:pPr marL="323850" indent="-323850" algn="l" eaLnBrk="1" latinLnBrk="0" hangingPunct="1">
              <a:lnSpc>
                <a:spcPct val="115000"/>
              </a:lnSpc>
              <a:spcBef>
                <a:spcPts val="0"/>
              </a:spcBef>
              <a:spcAft>
                <a:spcPts val="0"/>
              </a:spcAft>
              <a:buClrTx/>
              <a:buSzTx/>
              <a:buFont typeface="Wingdings" panose="05000000000000000000" charset="0"/>
              <a:buChar char="n"/>
            </a:pPr>
            <a:r>
              <a:rPr lang="zh-CN" altLang="en-US" sz="2400" dirty="0" smtClean="0">
                <a:solidFill>
                  <a:schemeClr val="tx1"/>
                </a:solidFill>
                <a:latin typeface="楷体" pitchFamily="49" charset="-122"/>
                <a:ea typeface="楷体" pitchFamily="49" charset="-122"/>
              </a:rPr>
              <a:t>项目</a:t>
            </a:r>
            <a:r>
              <a:rPr lang="zh-CN" altLang="en-US" sz="2400" dirty="0">
                <a:solidFill>
                  <a:schemeClr val="tx1"/>
                </a:solidFill>
                <a:latin typeface="楷体" pitchFamily="49" charset="-122"/>
                <a:ea typeface="楷体" pitchFamily="49" charset="-122"/>
              </a:rPr>
              <a:t>总结报告中一般包括下面内容：</a:t>
            </a:r>
          </a:p>
          <a:p>
            <a:pPr marL="323850" lvl="1" indent="-323850" algn="l" eaLnBrk="1" latinLnBrk="0"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cs typeface="+mn-cs"/>
              </a:rPr>
              <a:t>（1）项目绩效。将项目的完成情况与计划要实现的目标进行比较，来评价项目的实施结果，并提出项目管理的一系列建议。</a:t>
            </a:r>
          </a:p>
          <a:p>
            <a:pPr marL="323850" lvl="1" indent="-323850" algn="l" eaLnBrk="1" latinLnBrk="0" hangingPunct="1">
              <a:lnSpc>
                <a:spcPct val="115000"/>
              </a:lnSpc>
              <a:spcBef>
                <a:spcPts val="0"/>
              </a:spcBef>
              <a:spcAft>
                <a:spcPts val="0"/>
              </a:spcAft>
              <a:buSzTx/>
              <a:buFontTx/>
              <a:buNone/>
            </a:pPr>
            <a:r>
              <a:rPr lang="zh-CN" altLang="en-US" sz="2400" dirty="0">
                <a:solidFill>
                  <a:schemeClr val="tx1"/>
                </a:solidFill>
                <a:latin typeface="楷体" pitchFamily="49" charset="-122"/>
                <a:ea typeface="楷体" pitchFamily="49" charset="-122"/>
                <a:cs typeface="+mn-cs"/>
              </a:rPr>
              <a:t>（2）管理绩效。记录项目管理过程中出现的问题及解决的方式，并总结管理经验。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84044cc9-d1a1-4ed6-a0e5-880117f2a0bc}"/>
</p:tagLst>
</file>

<file path=ppt/theme/theme1.xml><?xml version="1.0" encoding="utf-8"?>
<a:theme xmlns:a="http://schemas.openxmlformats.org/drawingml/2006/main" name="1_课程模板">
  <a:themeElements>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fontScheme name="1_课程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ln w="38100">
          <a:noFill/>
        </a:ln>
      </a:spPr>
      <a:bodyPr wrap="square" rtlCol="0">
        <a:spAutoFit/>
      </a:bodyPr>
      <a:lstStyle>
        <a:defPPr algn="ctr">
          <a:defRPr sz="2400" b="1" dirty="0" smtClean="0"/>
        </a:defPPr>
      </a:lstStyle>
    </a:txDef>
  </a:objectDefaults>
  <a:extraClrSchemeLst>
    <a:extraClrScheme>
      <a:clrScheme name="1_课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课程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课程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课程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课程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课程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课程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课程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课程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课程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课程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课程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课程模板 13">
        <a:dk1>
          <a:srgbClr val="000000"/>
        </a:dk1>
        <a:lt1>
          <a:srgbClr val="FFFFFF"/>
        </a:lt1>
        <a:dk2>
          <a:srgbClr val="FFFFFF"/>
        </a:dk2>
        <a:lt2>
          <a:srgbClr val="4D4D4D"/>
        </a:lt2>
        <a:accent1>
          <a:srgbClr val="4788B9"/>
        </a:accent1>
        <a:accent2>
          <a:srgbClr val="729B41"/>
        </a:accent2>
        <a:accent3>
          <a:srgbClr val="FFFFFF"/>
        </a:accent3>
        <a:accent4>
          <a:srgbClr val="000000"/>
        </a:accent4>
        <a:accent5>
          <a:srgbClr val="B1C3D9"/>
        </a:accent5>
        <a:accent6>
          <a:srgbClr val="678C3A"/>
        </a:accent6>
        <a:hlink>
          <a:srgbClr val="DC823E"/>
        </a:hlink>
        <a:folHlink>
          <a:srgbClr val="C6AB3A"/>
        </a:folHlink>
      </a:clrScheme>
      <a:clrMap bg1="lt1" tx1="dk1" bg2="lt2" tx2="dk2" accent1="accent1" accent2="accent2" accent3="accent3" accent4="accent4" accent5="accent5" accent6="accent6" hlink="hlink" folHlink="folHlink"/>
    </a:extraClrScheme>
    <a:extraClrScheme>
      <a:clrScheme name="1_课程模板 14">
        <a:dk1>
          <a:srgbClr val="000000"/>
        </a:dk1>
        <a:lt1>
          <a:srgbClr val="FFFFFF"/>
        </a:lt1>
        <a:dk2>
          <a:srgbClr val="FFFFFF"/>
        </a:dk2>
        <a:lt2>
          <a:srgbClr val="4D4D4D"/>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
      <a:clrScheme name="1_课程模板 15">
        <a:dk1>
          <a:srgbClr val="000000"/>
        </a:dk1>
        <a:lt1>
          <a:srgbClr val="FFFFFF"/>
        </a:lt1>
        <a:dk2>
          <a:srgbClr val="FFFFFF"/>
        </a:dk2>
        <a:lt2>
          <a:srgbClr val="6C7C88"/>
        </a:lt2>
        <a:accent1>
          <a:srgbClr val="2F65A1"/>
        </a:accent1>
        <a:accent2>
          <a:srgbClr val="7CA21E"/>
        </a:accent2>
        <a:accent3>
          <a:srgbClr val="FFFFFF"/>
        </a:accent3>
        <a:accent4>
          <a:srgbClr val="000000"/>
        </a:accent4>
        <a:accent5>
          <a:srgbClr val="ADB8CD"/>
        </a:accent5>
        <a:accent6>
          <a:srgbClr val="70921A"/>
        </a:accent6>
        <a:hlink>
          <a:srgbClr val="B17833"/>
        </a:hlink>
        <a:folHlink>
          <a:srgbClr val="DCAE3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5947</Words>
  <Application>Microsoft Office PowerPoint</Application>
  <PresentationFormat>自定义</PresentationFormat>
  <Paragraphs>129</Paragraphs>
  <Slides>30</Slides>
  <Notes>2</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33" baseType="lpstr">
      <vt:lpstr>1_课程模板</vt:lpstr>
      <vt:lpstr>Image</vt:lpstr>
      <vt:lpstr>Visio</vt:lpstr>
      <vt:lpstr>PowerPoint 演示文稿</vt:lpstr>
      <vt:lpstr>第6章项目收尾</vt:lpstr>
      <vt:lpstr>6.1 概述- 定义</vt:lpstr>
      <vt:lpstr>6.1 概述- 项目终止的原因 </vt:lpstr>
      <vt:lpstr>6.1 概述- 项目终止的方式 </vt:lpstr>
      <vt:lpstr>PowerPoint 演示文稿</vt:lpstr>
      <vt:lpstr>6.1 概述- 项目终止的方式 </vt:lpstr>
      <vt:lpstr>6.1 概述- 项目终止的方式 </vt:lpstr>
      <vt:lpstr>6.1 概述- 项目总结报告 </vt:lpstr>
      <vt:lpstr>PowerPoint 演示文稿</vt:lpstr>
      <vt:lpstr>6.2 项目验收 </vt:lpstr>
      <vt:lpstr>6.2 项目验收-标准和依据  </vt:lpstr>
      <vt:lpstr>6.2 项目验收-标准和依据</vt:lpstr>
      <vt:lpstr>6.2 项目验收-标准和依据</vt:lpstr>
      <vt:lpstr>6.2 项目验收-项目验收程序 </vt:lpstr>
      <vt:lpstr>PowerPoint 演示文稿</vt:lpstr>
      <vt:lpstr>6.2 项目验收-项目验收程序</vt:lpstr>
      <vt:lpstr>6.2 项目验收-项目验收程序</vt:lpstr>
      <vt:lpstr>6.2 项目验收-项目验收程序</vt:lpstr>
      <vt:lpstr>6.3 项目审计 </vt:lpstr>
      <vt:lpstr>6.3 项目审计-职能 </vt:lpstr>
      <vt:lpstr>6.3 项目审计-项目审计的程序 </vt:lpstr>
      <vt:lpstr>PowerPoint 演示文稿</vt:lpstr>
      <vt:lpstr>6.4 项目后评价 </vt:lpstr>
      <vt:lpstr>6.4项目后评价-特点 </vt:lpstr>
      <vt:lpstr>6.4项目后评价-项目后评价与可行性研究的比较 </vt:lpstr>
      <vt:lpstr>PowerPoint 演示文稿</vt:lpstr>
      <vt:lpstr>PowerPoint 演示文稿</vt:lpstr>
      <vt:lpstr>6.4项目后评价-作用 </vt:lpstr>
      <vt:lpstr>6.4项目后评价-作用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ddxl_kk</dc:creator>
  <cp:lastModifiedBy>ddxl</cp:lastModifiedBy>
  <cp:revision>814</cp:revision>
  <dcterms:created xsi:type="dcterms:W3CDTF">2006-08-16T00:00:00Z</dcterms:created>
  <dcterms:modified xsi:type="dcterms:W3CDTF">2019-09-19T04:41:50Z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2052-11.1.0.8986</vt:lpwstr>
  </property>
</Properties>
</file>