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337" r:id="rId2"/>
    <p:sldId id="926" r:id="rId3"/>
    <p:sldId id="841" r:id="rId4"/>
    <p:sldId id="847" r:id="rId5"/>
    <p:sldId id="932" r:id="rId6"/>
    <p:sldId id="849" r:id="rId7"/>
    <p:sldId id="934" r:id="rId8"/>
    <p:sldId id="935" r:id="rId9"/>
    <p:sldId id="936" r:id="rId10"/>
    <p:sldId id="973" r:id="rId11"/>
    <p:sldId id="974" r:id="rId12"/>
    <p:sldId id="977" r:id="rId13"/>
    <p:sldId id="975" r:id="rId14"/>
    <p:sldId id="976" r:id="rId15"/>
    <p:sldId id="937" r:id="rId16"/>
    <p:sldId id="938" r:id="rId17"/>
    <p:sldId id="940" r:id="rId18"/>
    <p:sldId id="982" r:id="rId19"/>
    <p:sldId id="983" r:id="rId20"/>
    <p:sldId id="941" r:id="rId21"/>
    <p:sldId id="979" r:id="rId22"/>
    <p:sldId id="980" r:id="rId23"/>
    <p:sldId id="981" r:id="rId24"/>
    <p:sldId id="889" r:id="rId25"/>
    <p:sldId id="890" r:id="rId26"/>
    <p:sldId id="943" r:id="rId27"/>
    <p:sldId id="944" r:id="rId28"/>
    <p:sldId id="902" r:id="rId29"/>
    <p:sldId id="945" r:id="rId30"/>
    <p:sldId id="949" r:id="rId31"/>
    <p:sldId id="950" r:id="rId32"/>
    <p:sldId id="951" r:id="rId33"/>
    <p:sldId id="984" r:id="rId34"/>
    <p:sldId id="985" r:id="rId35"/>
    <p:sldId id="904" r:id="rId36"/>
  </p:sldIdLst>
  <p:sldSz cx="9145588" cy="68548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83221BC-B39F-4766-9BCC-92C131FCB191}">
          <p14:sldIdLst>
            <p14:sldId id="337"/>
            <p14:sldId id="926"/>
            <p14:sldId id="841"/>
            <p14:sldId id="847"/>
            <p14:sldId id="932"/>
            <p14:sldId id="849"/>
            <p14:sldId id="934"/>
            <p14:sldId id="935"/>
            <p14:sldId id="936"/>
            <p14:sldId id="973"/>
            <p14:sldId id="974"/>
            <p14:sldId id="977"/>
            <p14:sldId id="975"/>
            <p14:sldId id="976"/>
            <p14:sldId id="937"/>
            <p14:sldId id="938"/>
            <p14:sldId id="940"/>
            <p14:sldId id="982"/>
            <p14:sldId id="983"/>
            <p14:sldId id="941"/>
            <p14:sldId id="979"/>
            <p14:sldId id="980"/>
            <p14:sldId id="981"/>
            <p14:sldId id="889"/>
            <p14:sldId id="890"/>
            <p14:sldId id="943"/>
            <p14:sldId id="944"/>
            <p14:sldId id="902"/>
            <p14:sldId id="945"/>
            <p14:sldId id="949"/>
            <p14:sldId id="950"/>
            <p14:sldId id="951"/>
            <p14:sldId id="984"/>
            <p14:sldId id="985"/>
            <p14:sldId id="904"/>
          </p14:sldIdLst>
        </p14:section>
        <p14:section name="无标题节" id="{31717772-7C85-410D-8CE3-58DAD453EE9E}">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3354"/>
    <a:srgbClr val="FF990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02" autoAdjust="0"/>
    <p:restoredTop sz="83610" autoAdjust="0"/>
  </p:normalViewPr>
  <p:slideViewPr>
    <p:cSldViewPr>
      <p:cViewPr>
        <p:scale>
          <a:sx n="78" d="100"/>
          <a:sy n="78" d="100"/>
        </p:scale>
        <p:origin x="-2730" y="-876"/>
      </p:cViewPr>
      <p:guideLst>
        <p:guide orient="horz" pos="217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87DA6D-A27F-4102-868E-B8BFE9D424B7}" type="datetimeFigureOut">
              <a:rPr lang="zh-CN" altLang="en-US" smtClean="0"/>
              <a:t>2019/9/19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B93060-4830-4B66-BB2C-F5C974253E38}" type="slidenum">
              <a:rPr lang="zh-CN" altLang="en-US" smtClean="0"/>
              <a:t>‹#›</a:t>
            </a:fld>
            <a:endParaRPr lang="zh-CN" altLang="en-US"/>
          </a:p>
        </p:txBody>
      </p:sp>
    </p:spTree>
    <p:extLst>
      <p:ext uri="{BB962C8B-B14F-4D97-AF65-F5344CB8AC3E}">
        <p14:creationId xmlns:p14="http://schemas.microsoft.com/office/powerpoint/2010/main" val="2428919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defTabSz="914400">
              <a:defRPr sz="1100">
                <a:solidFill>
                  <a:schemeClr val="tx1"/>
                </a:solidFill>
                <a:latin typeface="Arial" panose="020B0604020202020204" pitchFamily="34" charset="0"/>
                <a:ea typeface="宋体" panose="02010600030101010101" pitchFamily="2" charset="-122"/>
              </a:defRPr>
            </a:lvl1pPr>
            <a:lvl2pPr marL="685800" indent="-263525" defTabSz="914400">
              <a:defRPr sz="1100">
                <a:solidFill>
                  <a:schemeClr val="tx1"/>
                </a:solidFill>
                <a:latin typeface="Arial" panose="020B0604020202020204" pitchFamily="34" charset="0"/>
                <a:ea typeface="宋体" panose="02010600030101010101" pitchFamily="2" charset="-122"/>
              </a:defRPr>
            </a:lvl2pPr>
            <a:lvl3pPr marL="1055370" indent="-210820" defTabSz="914400">
              <a:defRPr sz="1100">
                <a:solidFill>
                  <a:schemeClr val="tx1"/>
                </a:solidFill>
                <a:latin typeface="Arial" panose="020B0604020202020204" pitchFamily="34" charset="0"/>
                <a:ea typeface="宋体" panose="02010600030101010101" pitchFamily="2" charset="-122"/>
              </a:defRPr>
            </a:lvl3pPr>
            <a:lvl4pPr marL="1477010" indent="-210820" defTabSz="914400">
              <a:defRPr sz="1100">
                <a:solidFill>
                  <a:schemeClr val="tx1"/>
                </a:solidFill>
                <a:latin typeface="Arial" panose="020B0604020202020204" pitchFamily="34" charset="0"/>
                <a:ea typeface="宋体" panose="02010600030101010101" pitchFamily="2" charset="-122"/>
              </a:defRPr>
            </a:lvl4pPr>
            <a:lvl5pPr marL="1899285" indent="-210820" defTabSz="914400">
              <a:defRPr sz="1100">
                <a:solidFill>
                  <a:schemeClr val="tx1"/>
                </a:solidFill>
                <a:latin typeface="Arial" panose="020B0604020202020204" pitchFamily="34" charset="0"/>
                <a:ea typeface="宋体" panose="02010600030101010101" pitchFamily="2" charset="-122"/>
              </a:defRPr>
            </a:lvl5pPr>
            <a:lvl6pPr marL="2320925" indent="-210820" defTabSz="9144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743200" indent="-210820" defTabSz="9144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165475" indent="-210820" defTabSz="9144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587115" indent="-210820" defTabSz="9144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fld id="{B311FC87-3285-473E-9EE6-0425A3107565}" type="slidenum">
              <a:rPr lang="en-US" altLang="zh-CN" sz="1200"/>
              <a:t>1</a:t>
            </a:fld>
            <a:endParaRPr lang="en-US" altLang="zh-CN" sz="1200"/>
          </a:p>
        </p:txBody>
      </p:sp>
      <p:sp>
        <p:nvSpPr>
          <p:cNvPr id="129027" name="Rectangle 2"/>
          <p:cNvSpPr>
            <a:spLocks noGrp="1" noRot="1" noChangeAspect="1" noChangeArrowheads="1" noTextEdit="1"/>
          </p:cNvSpPr>
          <p:nvPr>
            <p:ph type="sldImg"/>
          </p:nvPr>
        </p:nvSpPr>
        <p:spPr>
          <a:xfrm>
            <a:off x="1141413" y="685800"/>
            <a:ext cx="4575175" cy="3429000"/>
          </a:xfrm>
        </p:spPr>
      </p:sp>
      <p:sp>
        <p:nvSpPr>
          <p:cNvPr id="129028" name="Rectangle 3"/>
          <p:cNvSpPr>
            <a:spLocks noGrp="1" noChangeArrowheads="1"/>
          </p:cNvSpPr>
          <p:nvPr>
            <p:ph type="body" idx="1"/>
          </p:nvPr>
        </p:nvSpPr>
        <p:spPr>
          <a:noFill/>
        </p:spPr>
        <p:txBody>
          <a:bodyPr/>
          <a:lstStyle/>
          <a:p>
            <a:pPr eaLnBrk="1" hangingPunct="1"/>
            <a:endParaRPr lang="zh-CN" altLang="zh-CN" dirty="0" smtClean="0">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A36D4F-F0F6-4F18-99F3-0EEC3B40E1EA}" type="slidenum">
              <a:rPr lang="zh-CN" altLang="en-US" smtClean="0"/>
              <a:pPr/>
              <a:t>17</a:t>
            </a:fld>
            <a:endParaRPr lang="en-US" altLang="zh-CN"/>
          </a:p>
        </p:txBody>
      </p:sp>
    </p:spTree>
    <p:extLst>
      <p:ext uri="{BB962C8B-B14F-4D97-AF65-F5344CB8AC3E}">
        <p14:creationId xmlns:p14="http://schemas.microsoft.com/office/powerpoint/2010/main" val="317509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A36D4F-F0F6-4F18-99F3-0EEC3B40E1EA}" type="slidenum">
              <a:rPr lang="zh-CN" altLang="en-US" smtClean="0"/>
              <a:pPr/>
              <a:t>20</a:t>
            </a:fld>
            <a:endParaRPr lang="en-US" altLang="zh-CN"/>
          </a:p>
        </p:txBody>
      </p:sp>
    </p:spTree>
    <p:extLst>
      <p:ext uri="{BB962C8B-B14F-4D97-AF65-F5344CB8AC3E}">
        <p14:creationId xmlns:p14="http://schemas.microsoft.com/office/powerpoint/2010/main" val="2208473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A36D4F-F0F6-4F18-99F3-0EEC3B40E1EA}" type="slidenum">
              <a:rPr lang="zh-CN" altLang="en-US" smtClean="0"/>
              <a:pPr/>
              <a:t>26</a:t>
            </a:fld>
            <a:endParaRPr lang="en-US" altLang="zh-CN"/>
          </a:p>
        </p:txBody>
      </p:sp>
    </p:spTree>
    <p:extLst>
      <p:ext uri="{BB962C8B-B14F-4D97-AF65-F5344CB8AC3E}">
        <p14:creationId xmlns:p14="http://schemas.microsoft.com/office/powerpoint/2010/main" val="1641860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A36D4F-F0F6-4F18-99F3-0EEC3B40E1EA}" type="slidenum">
              <a:rPr lang="zh-CN" altLang="en-US" smtClean="0"/>
              <a:pPr/>
              <a:t>27</a:t>
            </a:fld>
            <a:endParaRPr lang="en-US" altLang="zh-CN"/>
          </a:p>
        </p:txBody>
      </p:sp>
    </p:spTree>
    <p:extLst>
      <p:ext uri="{BB962C8B-B14F-4D97-AF65-F5344CB8AC3E}">
        <p14:creationId xmlns:p14="http://schemas.microsoft.com/office/powerpoint/2010/main" val="1171944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A36D4F-F0F6-4F18-99F3-0EEC3B40E1EA}" type="slidenum">
              <a:rPr lang="zh-CN" altLang="en-US" smtClean="0"/>
              <a:pPr/>
              <a:t>29</a:t>
            </a:fld>
            <a:endParaRPr lang="en-US" altLang="zh-CN"/>
          </a:p>
        </p:txBody>
      </p:sp>
    </p:spTree>
    <p:extLst>
      <p:ext uri="{BB962C8B-B14F-4D97-AF65-F5344CB8AC3E}">
        <p14:creationId xmlns:p14="http://schemas.microsoft.com/office/powerpoint/2010/main" val="866995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挣值是一个表示已完成作业量的计划价值的中间变量。这一变量的计算公式如下：</a:t>
            </a:r>
            <a:r>
              <a:rPr lang="en-US" altLang="zh-CN" sz="1200" dirty="0" smtClean="0"/>
              <a:t>EV=</a:t>
            </a:r>
            <a:r>
              <a:rPr lang="zh-CN" altLang="en-US" sz="1200" dirty="0" smtClean="0"/>
              <a:t>实际完成作业量*其计划成本（价值）</a:t>
            </a:r>
          </a:p>
          <a:p>
            <a:pPr marL="360000" indent="-360000">
              <a:buFontTx/>
              <a:buNone/>
            </a:pPr>
            <a:r>
              <a:rPr lang="zh-CN" altLang="en-US" sz="1200" dirty="0" smtClean="0">
                <a:solidFill>
                  <a:srgbClr val="FF0000"/>
                </a:solidFill>
              </a:rPr>
              <a:t>表示按预算价格计算的某项活动实际已完成作业的成本（价格）。</a:t>
            </a:r>
          </a:p>
          <a:p>
            <a:endParaRPr lang="zh-CN" altLang="en-US" dirty="0"/>
          </a:p>
        </p:txBody>
      </p:sp>
      <p:sp>
        <p:nvSpPr>
          <p:cNvPr id="4" name="灯片编号占位符 3"/>
          <p:cNvSpPr>
            <a:spLocks noGrp="1"/>
          </p:cNvSpPr>
          <p:nvPr>
            <p:ph type="sldNum" sz="quarter" idx="10"/>
          </p:nvPr>
        </p:nvSpPr>
        <p:spPr/>
        <p:txBody>
          <a:bodyPr/>
          <a:lstStyle/>
          <a:p>
            <a:fld id="{3BB93060-4830-4B66-BB2C-F5C974253E38}" type="slidenum">
              <a:rPr lang="zh-CN" altLang="en-US" smtClean="0"/>
              <a:t>31</a:t>
            </a:fld>
            <a:endParaRPr lang="zh-CN" altLang="en-US"/>
          </a:p>
        </p:txBody>
      </p:sp>
    </p:spTree>
    <p:extLst>
      <p:ext uri="{BB962C8B-B14F-4D97-AF65-F5344CB8AC3E}">
        <p14:creationId xmlns:p14="http://schemas.microsoft.com/office/powerpoint/2010/main" val="1998574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0000"/>
                </a:solidFill>
                <a:latin typeface="微软雅黑" panose="020B0503020204020204" pitchFamily="34" charset="-122"/>
                <a:ea typeface="微软雅黑" panose="020B0503020204020204" pitchFamily="34" charset="-122"/>
              </a:rPr>
              <a:t>成本管理</a:t>
            </a:r>
            <a:r>
              <a:rPr lang="zh-CN" altLang="en-US" sz="1200" dirty="0" smtClean="0">
                <a:latin typeface="微软雅黑" panose="020B0503020204020204" pitchFamily="34" charset="-122"/>
                <a:ea typeface="微软雅黑" panose="020B0503020204020204" pitchFamily="34" charset="-122"/>
              </a:rPr>
              <a:t>对项目的成功运行尤其重要，它从各个方面反映了项目组织的策略目标、任务说明和商业计划。成本管理的定义包括数据收集、成本核算和成本控制。</a:t>
            </a:r>
          </a:p>
          <a:p>
            <a:endParaRPr lang="zh-CN" altLang="en-US" dirty="0"/>
          </a:p>
        </p:txBody>
      </p:sp>
      <p:sp>
        <p:nvSpPr>
          <p:cNvPr id="4" name="灯片编号占位符 3"/>
          <p:cNvSpPr>
            <a:spLocks noGrp="1"/>
          </p:cNvSpPr>
          <p:nvPr>
            <p:ph type="sldNum" sz="quarter" idx="10"/>
          </p:nvPr>
        </p:nvSpPr>
        <p:spPr/>
        <p:txBody>
          <a:bodyPr/>
          <a:lstStyle/>
          <a:p>
            <a:fld id="{3BB93060-4830-4B66-BB2C-F5C974253E38}" type="slidenum">
              <a:rPr lang="zh-CN" altLang="en-US" smtClean="0"/>
              <a:t>3</a:t>
            </a:fld>
            <a:endParaRPr lang="zh-CN" altLang="en-US"/>
          </a:p>
        </p:txBody>
      </p:sp>
    </p:spTree>
    <p:extLst>
      <p:ext uri="{BB962C8B-B14F-4D97-AF65-F5344CB8AC3E}">
        <p14:creationId xmlns:p14="http://schemas.microsoft.com/office/powerpoint/2010/main" val="2676602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规划成本管理又叫项目资源计划。</a:t>
            </a:r>
            <a:r>
              <a:rPr lang="zh-CN" altLang="en-US" sz="1200" dirty="0" smtClean="0"/>
              <a:t>资源计划是确定为完成项目各种活动需要   什么资源（人、设备、材料）和这些资源的数量。 </a:t>
            </a:r>
          </a:p>
          <a:p>
            <a:r>
              <a:rPr lang="zh-CN" altLang="en-US" sz="1200" dirty="0" smtClean="0"/>
              <a:t>工作重点：确定出能够充分保证项目实施所需各种资源的清单和资源投入的计划安排。</a:t>
            </a:r>
          </a:p>
          <a:p>
            <a:pPr>
              <a:buFontTx/>
              <a:buNone/>
            </a:pPr>
            <a:r>
              <a:rPr lang="zh-CN" altLang="en-US" sz="1200" dirty="0" smtClean="0"/>
              <a:t>估算成本概念：成本估计涉及计算完成项目所需各资源成本（人、机、料、费等）的近似值，是从费用的角度对项目进行规划。</a:t>
            </a:r>
          </a:p>
          <a:p>
            <a:pPr>
              <a:buFontTx/>
              <a:buNone/>
            </a:pPr>
            <a:r>
              <a:rPr lang="zh-CN" altLang="en-US" dirty="0" smtClean="0"/>
              <a:t>制定预算概念：成本预算是把估算的总成本分配到各个工作细目，建立基准成本以衡量项目执行情况，关键是合理、科学地确定出项目成本的控制基线 。</a:t>
            </a:r>
            <a:endParaRPr lang="en-US" altLang="zh-CN" dirty="0" smtClean="0"/>
          </a:p>
          <a:p>
            <a:pPr>
              <a:buFontTx/>
              <a:buNone/>
            </a:pPr>
            <a:r>
              <a:rPr lang="zh-CN" altLang="en-US" sz="1200" dirty="0" smtClean="0"/>
              <a:t>过程控制概念：项目成本控制工作是在项目实施过程中，通过项目成本管理，尽量使项目实际发生的成本控制在预算范围之内的一项项目管理工作。</a:t>
            </a:r>
          </a:p>
          <a:p>
            <a:endParaRPr lang="zh-CN" altLang="en-US" dirty="0"/>
          </a:p>
        </p:txBody>
      </p:sp>
      <p:sp>
        <p:nvSpPr>
          <p:cNvPr id="4" name="灯片编号占位符 3"/>
          <p:cNvSpPr>
            <a:spLocks noGrp="1"/>
          </p:cNvSpPr>
          <p:nvPr>
            <p:ph type="sldNum" sz="quarter" idx="10"/>
          </p:nvPr>
        </p:nvSpPr>
        <p:spPr/>
        <p:txBody>
          <a:bodyPr/>
          <a:lstStyle/>
          <a:p>
            <a:fld id="{3BB93060-4830-4B66-BB2C-F5C974253E38}" type="slidenum">
              <a:rPr lang="zh-CN" altLang="en-US" smtClean="0"/>
              <a:t>5</a:t>
            </a:fld>
            <a:endParaRPr lang="zh-CN" altLang="en-US"/>
          </a:p>
        </p:txBody>
      </p:sp>
    </p:spTree>
    <p:extLst>
      <p:ext uri="{BB962C8B-B14F-4D97-AF65-F5344CB8AC3E}">
        <p14:creationId xmlns:p14="http://schemas.microsoft.com/office/powerpoint/2010/main" val="1631600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A36D4F-F0F6-4F18-99F3-0EEC3B40E1EA}" type="slidenum">
              <a:rPr lang="zh-CN" altLang="en-US" smtClean="0"/>
              <a:pPr/>
              <a:t>7</a:t>
            </a:fld>
            <a:endParaRPr lang="en-US" altLang="zh-CN"/>
          </a:p>
        </p:txBody>
      </p:sp>
    </p:spTree>
    <p:extLst>
      <p:ext uri="{BB962C8B-B14F-4D97-AF65-F5344CB8AC3E}">
        <p14:creationId xmlns:p14="http://schemas.microsoft.com/office/powerpoint/2010/main" val="704642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solidFill>
                <a:latin typeface="楷体" pitchFamily="49" charset="-122"/>
                <a:ea typeface="楷体" pitchFamily="49" charset="-122"/>
              </a:rPr>
              <a:t>专家判断法是指由项目成本管理专家根据经验进行判断，最终确定和编制项目资源计划的方法。其优点有：不需要历史信息资料，适合于创新性强的项目。其缺点是：由于专家的专业水平和对项目理解程度的差异，使项目资源计划某些部分不甚合理。</a:t>
            </a:r>
            <a:endParaRPr lang="en-US" altLang="zh-CN" sz="1200" dirty="0" smtClean="0">
              <a:solidFill>
                <a:schemeClr val="tx1"/>
              </a:solidFill>
              <a:latin typeface="楷体" pitchFamily="49" charset="-122"/>
              <a:ea typeface="楷体"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solidFill>
                <a:latin typeface="楷体" pitchFamily="49" charset="-122"/>
                <a:ea typeface="楷体" pitchFamily="49" charset="-122"/>
              </a:rPr>
              <a:t>资料统计法是指参考以往类似项目的历史统计数据和相关资料，计算和确定项目资源计划的一种方法。其优点是：利用这种方法能够得出比较准确、合理和可行的项目资源计划。其缺点是：对所采用的历史统计数据不但要同本项目有足够的可比性，并且要求足够详细。显然，这种方法对于创新性很强的项目不适用，仅能作为编制项目资源计划的辅助手段。</a:t>
            </a:r>
          </a:p>
          <a:p>
            <a:pPr algn="just">
              <a:lnSpc>
                <a:spcPct val="105000"/>
              </a:lnSpc>
              <a:spcBef>
                <a:spcPts val="0"/>
              </a:spcBef>
              <a:spcAft>
                <a:spcPts val="0"/>
              </a:spcAft>
              <a:buSzTx/>
              <a:buFont typeface="Wingdings" panose="05000000000000000000" pitchFamily="2" charset="2"/>
              <a:buChar char="n"/>
            </a:pPr>
            <a:r>
              <a:rPr lang="zh-CN" altLang="en-US" sz="1200" dirty="0" smtClean="0">
                <a:solidFill>
                  <a:schemeClr val="tx1"/>
                </a:solidFill>
                <a:latin typeface="楷体" pitchFamily="49" charset="-122"/>
                <a:ea typeface="楷体" pitchFamily="49" charset="-122"/>
              </a:rPr>
              <a:t>资源平衡法是指通过确定出项目所需资源的确切投入时间，并尽可能均衡使用各种资源来满足项目进度计划的一种方法。该方法也是均衡各种资源在项目各阶段投入的一种常用方法。</a:t>
            </a:r>
          </a:p>
          <a:p>
            <a:pPr algn="just">
              <a:lnSpc>
                <a:spcPct val="105000"/>
              </a:lnSpc>
              <a:spcBef>
                <a:spcPts val="0"/>
              </a:spcBef>
              <a:spcAft>
                <a:spcPts val="0"/>
              </a:spcAft>
              <a:buSzTx/>
              <a:buFont typeface="Wingdings" panose="05000000000000000000" pitchFamily="2" charset="2"/>
              <a:buChar char="n"/>
            </a:pPr>
            <a:r>
              <a:rPr lang="zh-CN" altLang="en-US" sz="1200" dirty="0" smtClean="0">
                <a:solidFill>
                  <a:schemeClr val="tx1"/>
                </a:solidFill>
                <a:latin typeface="楷体" pitchFamily="49" charset="-122"/>
                <a:ea typeface="楷体" pitchFamily="49" charset="-122"/>
              </a:rPr>
              <a:t>在前面的进度管理中，我们假设各种资源具有无限的功能，资源在需要的时候可以随处获得，但是在实际中，几乎所有的项目都不可能达到前面假设的条件，因此我们时常要考虑以下的问题：资源的可获得性、资源的功能以及它们与项目进度之间的关系，也就是说，项目团队不得不考虑成本、时间和员工的熟练程度等相关因素对项目的制约，即资源的约束问题。因此，资源平衡法的首要工作就是进行资源约束分析。</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chemeClr val="tx1"/>
              </a:solidFill>
              <a:latin typeface="楷体" pitchFamily="49" charset="-122"/>
              <a:ea typeface="楷体" pitchFamily="49" charset="-122"/>
            </a:endParaRPr>
          </a:p>
          <a:p>
            <a:endParaRPr lang="zh-CN" altLang="en-US" dirty="0"/>
          </a:p>
        </p:txBody>
      </p:sp>
      <p:sp>
        <p:nvSpPr>
          <p:cNvPr id="4" name="灯片编号占位符 3"/>
          <p:cNvSpPr>
            <a:spLocks noGrp="1"/>
          </p:cNvSpPr>
          <p:nvPr>
            <p:ph type="sldNum" sz="quarter" idx="10"/>
          </p:nvPr>
        </p:nvSpPr>
        <p:spPr/>
        <p:txBody>
          <a:bodyPr/>
          <a:lstStyle/>
          <a:p>
            <a:fld id="{4FA36D4F-F0F6-4F18-99F3-0EEC3B40E1EA}" type="slidenum">
              <a:rPr lang="zh-CN" altLang="en-US" smtClean="0"/>
              <a:pPr/>
              <a:t>8</a:t>
            </a:fld>
            <a:endParaRPr lang="en-US" altLang="zh-CN"/>
          </a:p>
        </p:txBody>
      </p:sp>
    </p:spTree>
    <p:extLst>
      <p:ext uri="{BB962C8B-B14F-4D97-AF65-F5344CB8AC3E}">
        <p14:creationId xmlns:p14="http://schemas.microsoft.com/office/powerpoint/2010/main" val="715519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A36D4F-F0F6-4F18-99F3-0EEC3B40E1EA}" type="slidenum">
              <a:rPr lang="zh-CN" altLang="en-US" smtClean="0"/>
              <a:pPr/>
              <a:t>9</a:t>
            </a:fld>
            <a:endParaRPr lang="en-US" altLang="zh-CN"/>
          </a:p>
        </p:txBody>
      </p:sp>
    </p:spTree>
    <p:extLst>
      <p:ext uri="{BB962C8B-B14F-4D97-AF65-F5344CB8AC3E}">
        <p14:creationId xmlns:p14="http://schemas.microsoft.com/office/powerpoint/2010/main" val="824243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微软雅黑" panose="020B0503020204020204" pitchFamily="34" charset="-122"/>
                <a:ea typeface="微软雅黑" panose="020B0503020204020204" pitchFamily="34" charset="-122"/>
              </a:rPr>
              <a:t>成本管理的定义包括数据收集、成本核算和成本控制，它需要记录财务报告信息，并以一定的合理方式应用于项目中，以保证项目财务管理有条不紊的进行。成本核算和成本控制是识别和控制项目成本的主要机制。</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人工成本：就是项目雇佣人员和支付工资所耗费的成本。可能会因为项目需要人才的类型而变得复杂。至少要考虑雇佣员工、薪水以及其他诸如五险一金费用等。要对人工成本进行合理的初始估算，还需要估计员工在项目中投入的时间。</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、材料成本：就是项目团队为了完成任务而花费在具体设备和原材料上的成本。</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、分包成本：分包商为项目提供资源，其费用就应纳入初始成本估算，并反映在项目预算中。比如咨询费用，设计费用等。</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、器材和设备成本：辅助项目的一些器材，甚至办公室的租赁。</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5</a:t>
            </a:r>
            <a:r>
              <a:rPr lang="zh-CN" altLang="en-US" dirty="0" smtClean="0">
                <a:latin typeface="微软雅黑" panose="020B0503020204020204" pitchFamily="34" charset="-122"/>
                <a:ea typeface="微软雅黑" panose="020B0503020204020204" pitchFamily="34" charset="-122"/>
              </a:rPr>
              <a:t>、差旅成本：项目成员的差旅费用，考察费用、供应商考察等。</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4FA36D4F-F0F6-4F18-99F3-0EEC3B40E1EA}" type="slidenum">
              <a:rPr lang="zh-CN" altLang="en-US" smtClean="0"/>
              <a:pPr/>
              <a:t>12</a:t>
            </a:fld>
            <a:endParaRPr lang="en-US" altLang="zh-CN"/>
          </a:p>
        </p:txBody>
      </p:sp>
    </p:spTree>
    <p:extLst>
      <p:ext uri="{BB962C8B-B14F-4D97-AF65-F5344CB8AC3E}">
        <p14:creationId xmlns:p14="http://schemas.microsoft.com/office/powerpoint/2010/main" val="3101639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A36D4F-F0F6-4F18-99F3-0EEC3B40E1EA}" type="slidenum">
              <a:rPr lang="zh-CN" altLang="en-US" smtClean="0"/>
              <a:pPr/>
              <a:t>15</a:t>
            </a:fld>
            <a:endParaRPr lang="en-US" altLang="zh-CN"/>
          </a:p>
        </p:txBody>
      </p:sp>
    </p:spTree>
    <p:extLst>
      <p:ext uri="{BB962C8B-B14F-4D97-AF65-F5344CB8AC3E}">
        <p14:creationId xmlns:p14="http://schemas.microsoft.com/office/powerpoint/2010/main" val="1018637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A36D4F-F0F6-4F18-99F3-0EEC3B40E1EA}" type="slidenum">
              <a:rPr lang="zh-CN" altLang="en-US" smtClean="0"/>
              <a:pPr/>
              <a:t>16</a:t>
            </a:fld>
            <a:endParaRPr lang="en-US" altLang="zh-CN"/>
          </a:p>
        </p:txBody>
      </p:sp>
    </p:spTree>
    <p:extLst>
      <p:ext uri="{BB962C8B-B14F-4D97-AF65-F5344CB8AC3E}">
        <p14:creationId xmlns:p14="http://schemas.microsoft.com/office/powerpoint/2010/main" val="30087754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8"/>
          <p:cNvSpPr>
            <a:spLocks noChangeArrowheads="1"/>
          </p:cNvSpPr>
          <p:nvPr userDrawn="1"/>
        </p:nvSpPr>
        <p:spPr bwMode="gray">
          <a:xfrm>
            <a:off x="684332" y="333222"/>
            <a:ext cx="5906526" cy="5758371"/>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5" name="Rectangle 9"/>
          <p:cNvSpPr>
            <a:spLocks noChangeArrowheads="1"/>
          </p:cNvSpPr>
          <p:nvPr userDrawn="1"/>
        </p:nvSpPr>
        <p:spPr bwMode="ltGray">
          <a:xfrm>
            <a:off x="0" y="2478529"/>
            <a:ext cx="9145588" cy="1293214"/>
          </a:xfrm>
          <a:prstGeom prst="rect">
            <a:avLst/>
          </a:prstGeom>
          <a:solidFill>
            <a:srgbClr val="A4D0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6" name="Oval 10"/>
          <p:cNvSpPr>
            <a:spLocks noChangeArrowheads="1"/>
          </p:cNvSpPr>
          <p:nvPr userDrawn="1"/>
        </p:nvSpPr>
        <p:spPr bwMode="gray">
          <a:xfrm>
            <a:off x="971719" y="1628021"/>
            <a:ext cx="3529626" cy="3670188"/>
          </a:xfrm>
          <a:prstGeom prst="ellipse">
            <a:avLst/>
          </a:prstGeom>
          <a:solidFill>
            <a:schemeClr val="tx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7" name="Oval 11"/>
          <p:cNvSpPr>
            <a:spLocks noChangeArrowheads="1"/>
          </p:cNvSpPr>
          <p:nvPr userDrawn="1"/>
        </p:nvSpPr>
        <p:spPr bwMode="gray">
          <a:xfrm>
            <a:off x="1259108" y="260231"/>
            <a:ext cx="935199" cy="936191"/>
          </a:xfrm>
          <a:prstGeom prst="ellipse">
            <a:avLst/>
          </a:prstGeom>
          <a:solidFill>
            <a:schemeClr val="tx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8" name="Oval 12"/>
          <p:cNvSpPr>
            <a:spLocks noChangeArrowheads="1"/>
          </p:cNvSpPr>
          <p:nvPr userDrawn="1"/>
        </p:nvSpPr>
        <p:spPr bwMode="gray">
          <a:xfrm>
            <a:off x="4212369" y="2635617"/>
            <a:ext cx="1224175" cy="1223395"/>
          </a:xfrm>
          <a:prstGeom prst="ellipse">
            <a:avLst/>
          </a:prstGeom>
          <a:solidFill>
            <a:srgbClr val="1BABE5">
              <a:alpha val="10196"/>
            </a:srgb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9" name="Text Box 15"/>
          <p:cNvSpPr txBox="1">
            <a:spLocks noChangeArrowheads="1"/>
          </p:cNvSpPr>
          <p:nvPr userDrawn="1"/>
        </p:nvSpPr>
        <p:spPr bwMode="auto">
          <a:xfrm>
            <a:off x="1979957" y="6305805"/>
            <a:ext cx="49252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2400" smtClean="0">
                <a:solidFill>
                  <a:schemeClr val="accent1"/>
                </a:solidFill>
                <a:ea typeface="隶书" pitchFamily="49" charset="-122"/>
              </a:rPr>
              <a:t>信息学院软件工程教研室</a:t>
            </a:r>
          </a:p>
        </p:txBody>
      </p:sp>
      <p:sp>
        <p:nvSpPr>
          <p:cNvPr id="10" name="Rectangle 18"/>
          <p:cNvSpPr>
            <a:spLocks noChangeArrowheads="1"/>
          </p:cNvSpPr>
          <p:nvPr userDrawn="1"/>
        </p:nvSpPr>
        <p:spPr bwMode="ltGray">
          <a:xfrm>
            <a:off x="0" y="2635617"/>
            <a:ext cx="9145588" cy="1305907"/>
          </a:xfrm>
          <a:prstGeom prst="rect">
            <a:avLst/>
          </a:prstGeom>
          <a:solidFill>
            <a:srgbClr val="A4D0EE">
              <a:alpha val="2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1" name="Rectangle 19"/>
          <p:cNvSpPr>
            <a:spLocks noChangeArrowheads="1"/>
          </p:cNvSpPr>
          <p:nvPr userDrawn="1"/>
        </p:nvSpPr>
        <p:spPr bwMode="ltGray">
          <a:xfrm>
            <a:off x="0" y="2829204"/>
            <a:ext cx="9145588" cy="1401113"/>
          </a:xfrm>
          <a:prstGeom prst="rect">
            <a:avLst/>
          </a:prstGeom>
          <a:solidFill>
            <a:srgbClr val="A4D0EE">
              <a:alpha val="4392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2" name="Rectangle 20"/>
          <p:cNvSpPr>
            <a:spLocks noChangeArrowheads="1"/>
          </p:cNvSpPr>
          <p:nvPr userDrawn="1"/>
        </p:nvSpPr>
        <p:spPr bwMode="ltGray">
          <a:xfrm>
            <a:off x="0" y="2922821"/>
            <a:ext cx="9145588" cy="826705"/>
          </a:xfrm>
          <a:prstGeom prst="rect">
            <a:avLst/>
          </a:prstGeom>
          <a:solidFill>
            <a:srgbClr val="FFFFFF">
              <a:alpha val="588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13" name="Picture 21" descr="0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94039" y="287205"/>
            <a:ext cx="882803" cy="882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2" descr="0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24116" y="1715295"/>
            <a:ext cx="3429596" cy="352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Oval 23"/>
          <p:cNvSpPr>
            <a:spLocks noChangeArrowheads="1"/>
          </p:cNvSpPr>
          <p:nvPr userDrawn="1"/>
        </p:nvSpPr>
        <p:spPr bwMode="gray">
          <a:xfrm>
            <a:off x="323908" y="1267826"/>
            <a:ext cx="1438525" cy="1510600"/>
          </a:xfrm>
          <a:prstGeom prst="ellipse">
            <a:avLst/>
          </a:prstGeom>
          <a:solidFill>
            <a:srgbClr val="FFFFFF"/>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16" name="Picture 24" descr="04"/>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54076" y="1323362"/>
            <a:ext cx="1362312" cy="1416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Oval 25"/>
          <p:cNvSpPr>
            <a:spLocks noChangeArrowheads="1"/>
          </p:cNvSpPr>
          <p:nvPr userDrawn="1"/>
        </p:nvSpPr>
        <p:spPr bwMode="gray">
          <a:xfrm>
            <a:off x="3213660" y="3841559"/>
            <a:ext cx="1325793" cy="1324948"/>
          </a:xfrm>
          <a:prstGeom prst="ellipse">
            <a:avLst/>
          </a:prstGeom>
          <a:solidFill>
            <a:schemeClr val="tx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p>
        </p:txBody>
      </p:sp>
      <p:pic>
        <p:nvPicPr>
          <p:cNvPr id="18" name="Picture 26" descr="未标题-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242238" y="3866948"/>
            <a:ext cx="1276572" cy="127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7"/>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102420" y="188826"/>
            <a:ext cx="863750" cy="767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669" name="Rectangle 13"/>
          <p:cNvSpPr>
            <a:spLocks noGrp="1" noChangeArrowheads="1"/>
          </p:cNvSpPr>
          <p:nvPr>
            <p:ph type="ctrTitle"/>
          </p:nvPr>
        </p:nvSpPr>
        <p:spPr>
          <a:xfrm>
            <a:off x="684332" y="2059621"/>
            <a:ext cx="7945230" cy="476030"/>
          </a:xfrm>
        </p:spPr>
        <p:txBody>
          <a:bodyPr anchor="b">
            <a:spAutoFit/>
          </a:bodyPr>
          <a:lstStyle>
            <a:lvl1pPr>
              <a:defRPr>
                <a:solidFill>
                  <a:srgbClr val="FFFFFF"/>
                </a:solidFill>
              </a:defRPr>
            </a:lvl1pPr>
          </a:lstStyle>
          <a:p>
            <a:pPr lvl="0"/>
            <a:r>
              <a:rPr lang="en-US" altLang="zh-CN" noProof="0" smtClean="0"/>
              <a:t>Click to edit Master title style</a:t>
            </a:r>
          </a:p>
        </p:txBody>
      </p:sp>
      <p:sp>
        <p:nvSpPr>
          <p:cNvPr id="70670" name="Rectangle 14"/>
          <p:cNvSpPr>
            <a:spLocks noGrp="1" noChangeArrowheads="1"/>
          </p:cNvSpPr>
          <p:nvPr>
            <p:ph type="subTitle" idx="1"/>
          </p:nvPr>
        </p:nvSpPr>
        <p:spPr>
          <a:xfrm>
            <a:off x="666866" y="2546759"/>
            <a:ext cx="7945230" cy="284030"/>
          </a:xfrm>
        </p:spPr>
        <p:txBody>
          <a:bodyPr/>
          <a:lstStyle>
            <a:lvl1pPr marL="0" indent="0">
              <a:buFontTx/>
              <a:buNone/>
              <a:defRPr sz="1400">
                <a:solidFill>
                  <a:srgbClr val="FFFFFF"/>
                </a:solidFill>
              </a:defRPr>
            </a:lvl1pPr>
          </a:lstStyle>
          <a:p>
            <a:pPr lvl="0"/>
            <a:r>
              <a:rPr lang="en-US" altLang="zh-CN" noProof="0" smtClean="0"/>
              <a:t>Click to edit Master subtitle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74285" y="1704186"/>
            <a:ext cx="4145750" cy="137255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9191" y="476030"/>
            <a:ext cx="2286397" cy="260070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056809" y="476030"/>
            <a:ext cx="2649956" cy="260070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0" y="476031"/>
            <a:ext cx="9145588" cy="77275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1154315" y="1704186"/>
            <a:ext cx="7465721" cy="341632"/>
          </a:xfrm>
        </p:spPr>
        <p:txBody>
          <a:bodyPr/>
          <a:lstStyle/>
          <a:p>
            <a:pPr lvl="0"/>
            <a:endParaRPr lang="zh-CN" alt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476031"/>
            <a:ext cx="9145588" cy="77275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54315" y="1704186"/>
            <a:ext cx="7465721" cy="341632"/>
          </a:xfrm>
        </p:spPr>
        <p:txBody>
          <a:bodyPr/>
          <a:lstStyle/>
          <a:p>
            <a:pPr lvl="0"/>
            <a:endParaRPr lang="zh-CN" altLang="en-US"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5" name="Rectangle 11"/>
          <p:cNvSpPr>
            <a:spLocks noChangeArrowheads="1"/>
          </p:cNvSpPr>
          <p:nvPr/>
        </p:nvSpPr>
        <p:spPr bwMode="gray">
          <a:xfrm>
            <a:off x="22230" y="6546994"/>
            <a:ext cx="9126535" cy="290379"/>
          </a:xfrm>
          <a:prstGeom prst="rect">
            <a:avLst/>
          </a:prstGeom>
          <a:solidFill>
            <a:srgbClr val="5E9CDA">
              <a:alpha val="2509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chemeClr val="accent1"/>
              </a:solidFill>
            </a:endParaRPr>
          </a:p>
        </p:txBody>
      </p:sp>
      <p:graphicFrame>
        <p:nvGraphicFramePr>
          <p:cNvPr id="6" name="Object 12"/>
          <p:cNvGraphicFramePr>
            <a:graphicFrameLocks noChangeAspect="1"/>
          </p:cNvGraphicFramePr>
          <p:nvPr/>
        </p:nvGraphicFramePr>
        <p:xfrm>
          <a:off x="0" y="844159"/>
          <a:ext cx="9145588" cy="253882"/>
        </p:xfrm>
        <a:graphic>
          <a:graphicData uri="http://schemas.openxmlformats.org/presentationml/2006/ole">
            <mc:AlternateContent xmlns:mc="http://schemas.openxmlformats.org/markup-compatibility/2006">
              <mc:Choice xmlns:v="urn:schemas-microsoft-com:vml" Requires="v">
                <p:oleObj spid="_x0000_s2696" name="Image" r:id="rId3" imgW="2540000" imgH="254000" progId="Photoshop.Image.8">
                  <p:embed/>
                </p:oleObj>
              </mc:Choice>
              <mc:Fallback>
                <p:oleObj name="Image" r:id="rId3" imgW="2540000" imgH="254000" progId="Photoshop.Image.8">
                  <p:embed/>
                  <p:pic>
                    <p:nvPicPr>
                      <p:cNvPr id="0" name="图片 26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44159"/>
                        <a:ext cx="9145588" cy="25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13"/>
          <p:cNvSpPr>
            <a:spLocks noChangeArrowheads="1"/>
          </p:cNvSpPr>
          <p:nvPr/>
        </p:nvSpPr>
        <p:spPr bwMode="gray">
          <a:xfrm>
            <a:off x="0" y="648987"/>
            <a:ext cx="9145588" cy="449054"/>
          </a:xfrm>
          <a:prstGeom prst="rect">
            <a:avLst/>
          </a:prstGeom>
          <a:solidFill>
            <a:srgbClr val="5E9C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8" name="Oval 14"/>
          <p:cNvSpPr>
            <a:spLocks noChangeArrowheads="1"/>
          </p:cNvSpPr>
          <p:nvPr/>
        </p:nvSpPr>
        <p:spPr bwMode="gray">
          <a:xfrm>
            <a:off x="468395" y="2"/>
            <a:ext cx="8094480" cy="6491456"/>
          </a:xfrm>
          <a:prstGeom prst="ellipse">
            <a:avLst/>
          </a:prstGeom>
          <a:gradFill rotWithShape="1">
            <a:gsLst>
              <a:gs pos="0">
                <a:srgbClr val="D8DDE0">
                  <a:alpha val="43999"/>
                </a:srgbClr>
              </a:gs>
              <a:gs pos="100000">
                <a:srgbClr val="FFFFFF">
                  <a:alpha val="0"/>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9" name="Oval 15"/>
          <p:cNvSpPr>
            <a:spLocks noChangeArrowheads="1"/>
          </p:cNvSpPr>
          <p:nvPr/>
        </p:nvSpPr>
        <p:spPr bwMode="gray">
          <a:xfrm>
            <a:off x="1116208" y="58711"/>
            <a:ext cx="865337" cy="891762"/>
          </a:xfrm>
          <a:prstGeom prst="ellipse">
            <a:avLst/>
          </a:prstGeom>
          <a:solidFill>
            <a:schemeClr val="accent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 name="Line 18"/>
          <p:cNvSpPr>
            <a:spLocks noChangeShapeType="1"/>
          </p:cNvSpPr>
          <p:nvPr/>
        </p:nvSpPr>
        <p:spPr bwMode="auto">
          <a:xfrm>
            <a:off x="8540646" y="6594595"/>
            <a:ext cx="0" cy="171371"/>
          </a:xfrm>
          <a:prstGeom prst="line">
            <a:avLst/>
          </a:prstGeom>
          <a:noFill/>
          <a:ln w="9525">
            <a:solidFill>
              <a:srgbClr val="4A565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19"/>
          <p:cNvSpPr txBox="1">
            <a:spLocks noChangeArrowheads="1"/>
          </p:cNvSpPr>
          <p:nvPr/>
        </p:nvSpPr>
        <p:spPr bwMode="auto">
          <a:xfrm>
            <a:off x="5922405" y="6580317"/>
            <a:ext cx="3223185" cy="27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1200" b="1" smtClean="0">
                <a:solidFill>
                  <a:schemeClr val="accent1"/>
                </a:solidFill>
              </a:rPr>
              <a:t>软件工程教研室</a:t>
            </a:r>
          </a:p>
        </p:txBody>
      </p:sp>
      <p:sp>
        <p:nvSpPr>
          <p:cNvPr id="12" name="Line 21"/>
          <p:cNvSpPr>
            <a:spLocks noChangeShapeType="1"/>
          </p:cNvSpPr>
          <p:nvPr/>
        </p:nvSpPr>
        <p:spPr bwMode="auto">
          <a:xfrm>
            <a:off x="0" y="6521604"/>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22"/>
          <p:cNvSpPr>
            <a:spLocks noChangeArrowheads="1"/>
          </p:cNvSpPr>
          <p:nvPr/>
        </p:nvSpPr>
        <p:spPr bwMode="gray">
          <a:xfrm>
            <a:off x="6413026" y="623599"/>
            <a:ext cx="2699219"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4" name="Rectangle 23"/>
          <p:cNvSpPr>
            <a:spLocks noChangeArrowheads="1"/>
          </p:cNvSpPr>
          <p:nvPr/>
        </p:nvSpPr>
        <p:spPr bwMode="gray">
          <a:xfrm>
            <a:off x="6662308" y="644228"/>
            <a:ext cx="2483281" cy="520459"/>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5" name="Rectangle 24"/>
          <p:cNvSpPr>
            <a:spLocks noChangeArrowheads="1"/>
          </p:cNvSpPr>
          <p:nvPr/>
        </p:nvSpPr>
        <p:spPr bwMode="gray">
          <a:xfrm>
            <a:off x="6862368" y="633120"/>
            <a:ext cx="2283221" cy="518872"/>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6" name="Rectangle 25"/>
          <p:cNvSpPr>
            <a:spLocks noChangeArrowheads="1"/>
          </p:cNvSpPr>
          <p:nvPr/>
        </p:nvSpPr>
        <p:spPr bwMode="gray">
          <a:xfrm>
            <a:off x="7073541" y="645814"/>
            <a:ext cx="2049818" cy="449054"/>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7" name="Rectangle 26"/>
          <p:cNvSpPr>
            <a:spLocks noChangeArrowheads="1"/>
          </p:cNvSpPr>
          <p:nvPr/>
        </p:nvSpPr>
        <p:spPr bwMode="gray">
          <a:xfrm>
            <a:off x="7249784" y="633120"/>
            <a:ext cx="1895804" cy="449054"/>
          </a:xfrm>
          <a:prstGeom prst="rect">
            <a:avLst/>
          </a:prstGeom>
          <a:solidFill>
            <a:srgbClr val="FFFF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8" name="Rectangle 27"/>
          <p:cNvSpPr>
            <a:spLocks noChangeArrowheads="1"/>
          </p:cNvSpPr>
          <p:nvPr/>
        </p:nvSpPr>
        <p:spPr bwMode="gray">
          <a:xfrm>
            <a:off x="7413325" y="644228"/>
            <a:ext cx="1732263" cy="449055"/>
          </a:xfrm>
          <a:prstGeom prst="rect">
            <a:avLst/>
          </a:prstGeom>
          <a:solidFill>
            <a:srgbClr val="FFFFFF">
              <a:alpha val="4784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9" name="Line 29"/>
          <p:cNvSpPr>
            <a:spLocks noChangeShapeType="1"/>
          </p:cNvSpPr>
          <p:nvPr/>
        </p:nvSpPr>
        <p:spPr bwMode="auto">
          <a:xfrm>
            <a:off x="0" y="6440680"/>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 name="Picture 30" descr="0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1611" y="88859"/>
            <a:ext cx="812941" cy="81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31"/>
          <p:cNvSpPr>
            <a:spLocks noChangeArrowheads="1"/>
          </p:cNvSpPr>
          <p:nvPr/>
        </p:nvSpPr>
        <p:spPr bwMode="gray">
          <a:xfrm>
            <a:off x="179421" y="333221"/>
            <a:ext cx="1152725" cy="1223396"/>
          </a:xfrm>
          <a:prstGeom prst="ellipse">
            <a:avLst/>
          </a:prstGeom>
          <a:solidFill>
            <a:schemeClr val="folHlink"/>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22" name="Picture 32" descr="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61" y="355437"/>
            <a:ext cx="1103505" cy="119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33"/>
          <p:cNvSpPr>
            <a:spLocks noChangeArrowheads="1"/>
          </p:cNvSpPr>
          <p:nvPr/>
        </p:nvSpPr>
        <p:spPr bwMode="gray">
          <a:xfrm>
            <a:off x="2" y="610906"/>
            <a:ext cx="1972017"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4" name="Rectangle 34"/>
          <p:cNvSpPr>
            <a:spLocks noChangeArrowheads="1"/>
          </p:cNvSpPr>
          <p:nvPr/>
        </p:nvSpPr>
        <p:spPr bwMode="gray">
          <a:xfrm>
            <a:off x="2" y="668028"/>
            <a:ext cx="1459166"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5" name="Rectangle 35"/>
          <p:cNvSpPr>
            <a:spLocks noChangeArrowheads="1"/>
          </p:cNvSpPr>
          <p:nvPr/>
        </p:nvSpPr>
        <p:spPr bwMode="auto">
          <a:xfrm>
            <a:off x="8526356" y="6566034"/>
            <a:ext cx="438226" cy="2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F1453535-2D41-4FFF-A67C-DAD5CFDB66C6}" type="slidenum">
              <a:rPr lang="en-US" altLang="zh-CN" sz="1000" b="1" smtClean="0">
                <a:solidFill>
                  <a:schemeClr val="accent1"/>
                </a:solidFill>
              </a:rPr>
              <a:t>‹#›</a:t>
            </a:fld>
            <a:endParaRPr lang="en-US" altLang="zh-CN" sz="1000" b="1" smtClean="0">
              <a:solidFill>
                <a:schemeClr val="accent1"/>
              </a:solidFill>
            </a:endParaRPr>
          </a:p>
        </p:txBody>
      </p:sp>
      <p:pic>
        <p:nvPicPr>
          <p:cNvPr id="26"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5319" y="476029"/>
            <a:ext cx="792300" cy="7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744653" y="330047"/>
            <a:ext cx="7773750" cy="1142471"/>
          </a:xfr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sz="half" idx="1"/>
          </p:nvPr>
        </p:nvSpPr>
        <p:spPr>
          <a:xfrm>
            <a:off x="685919" y="1980283"/>
            <a:ext cx="381066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9007" y="1980283"/>
            <a:ext cx="381066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7" name="日期占位符 4"/>
          <p:cNvSpPr>
            <a:spLocks noGrp="1"/>
          </p:cNvSpPr>
          <p:nvPr>
            <p:ph type="dt" sz="half" idx="10"/>
          </p:nvPr>
        </p:nvSpPr>
        <p:spPr>
          <a:xfrm>
            <a:off x="685919" y="6245507"/>
            <a:ext cx="1905331" cy="456988"/>
          </a:xfrm>
          <a:prstGeom prst="rect">
            <a:avLst/>
          </a:prstGeom>
        </p:spPr>
        <p:txBody>
          <a:bodyPr/>
          <a:lstStyle>
            <a:lvl1pPr>
              <a:defRPr>
                <a:ea typeface="宋体" panose="02010600030101010101" pitchFamily="2" charset="-122"/>
              </a:defRPr>
            </a:lvl1pPr>
          </a:lstStyle>
          <a:p>
            <a:pPr>
              <a:defRPr/>
            </a:pPr>
            <a:endParaRPr lang="en-US" altLang="zh-CN"/>
          </a:p>
        </p:txBody>
      </p:sp>
      <p:sp>
        <p:nvSpPr>
          <p:cNvPr id="28" name="页脚占位符 5"/>
          <p:cNvSpPr>
            <a:spLocks noGrp="1"/>
          </p:cNvSpPr>
          <p:nvPr>
            <p:ph type="ftr" sz="quarter" idx="11"/>
          </p:nvPr>
        </p:nvSpPr>
        <p:spPr>
          <a:xfrm>
            <a:off x="3124744" y="6245507"/>
            <a:ext cx="2896103" cy="456988"/>
          </a:xfrm>
          <a:prstGeom prst="rect">
            <a:avLst/>
          </a:prstGeom>
        </p:spPr>
        <p:txBody>
          <a:bodyPr/>
          <a:lstStyle>
            <a:lvl1pPr>
              <a:defRPr>
                <a:ea typeface="宋体" panose="02010600030101010101" pitchFamily="2" charset="-122"/>
              </a:defRPr>
            </a:lvl1pPr>
          </a:lstStyle>
          <a:p>
            <a:pPr>
              <a:defRPr/>
            </a:pPr>
            <a:endParaRPr lang="en-US" altLang="zh-CN"/>
          </a:p>
        </p:txBody>
      </p:sp>
      <p:sp>
        <p:nvSpPr>
          <p:cNvPr id="29" name="灯片编号占位符 6"/>
          <p:cNvSpPr>
            <a:spLocks noGrp="1"/>
          </p:cNvSpPr>
          <p:nvPr>
            <p:ph type="sldNum" sz="quarter" idx="12"/>
          </p:nvPr>
        </p:nvSpPr>
        <p:spPr>
          <a:xfrm>
            <a:off x="6554339" y="6245507"/>
            <a:ext cx="1905331" cy="456988"/>
          </a:xfrm>
          <a:prstGeom prst="rect">
            <a:avLst/>
          </a:prstGeom>
        </p:spPr>
        <p:txBody>
          <a:bodyPr/>
          <a:lstStyle>
            <a:lvl1pPr>
              <a:defRPr>
                <a:ea typeface="宋体" panose="02010600030101010101" pitchFamily="2" charset="-122"/>
              </a:defRPr>
            </a:lvl1pPr>
          </a:lstStyle>
          <a:p>
            <a:pPr>
              <a:defRPr/>
            </a:pPr>
            <a:fld id="{C9CD7087-0C34-4991-A57E-E308DA8A733A}" type="slidenum">
              <a:rPr lang="en-US" altLang="zh-CN"/>
              <a:t>‹#›</a:t>
            </a:fld>
            <a:endParaRPr lang="en-US" altLang="zh-CN"/>
          </a:p>
        </p:txBody>
      </p:sp>
    </p:spTree>
  </p:cSld>
  <p:clrMapOvr>
    <a:masterClrMapping/>
  </p:clrMapOvr>
  <p:transition>
    <p:split orient="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6" name="Rectangle 11"/>
          <p:cNvSpPr>
            <a:spLocks noChangeArrowheads="1"/>
          </p:cNvSpPr>
          <p:nvPr/>
        </p:nvSpPr>
        <p:spPr bwMode="gray">
          <a:xfrm>
            <a:off x="22230" y="6546994"/>
            <a:ext cx="9126535" cy="290379"/>
          </a:xfrm>
          <a:prstGeom prst="rect">
            <a:avLst/>
          </a:prstGeom>
          <a:solidFill>
            <a:srgbClr val="5E9CDA">
              <a:alpha val="2509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chemeClr val="accent1"/>
              </a:solidFill>
            </a:endParaRPr>
          </a:p>
        </p:txBody>
      </p:sp>
      <p:graphicFrame>
        <p:nvGraphicFramePr>
          <p:cNvPr id="7" name="Object 12"/>
          <p:cNvGraphicFramePr>
            <a:graphicFrameLocks noChangeAspect="1"/>
          </p:cNvGraphicFramePr>
          <p:nvPr/>
        </p:nvGraphicFramePr>
        <p:xfrm>
          <a:off x="0" y="844159"/>
          <a:ext cx="9145588" cy="253882"/>
        </p:xfrm>
        <a:graphic>
          <a:graphicData uri="http://schemas.openxmlformats.org/presentationml/2006/ole">
            <mc:AlternateContent xmlns:mc="http://schemas.openxmlformats.org/markup-compatibility/2006">
              <mc:Choice xmlns:v="urn:schemas-microsoft-com:vml" Requires="v">
                <p:oleObj spid="_x0000_s3720" name="Image" r:id="rId3" imgW="2540000" imgH="254000" progId="Photoshop.Image.8">
                  <p:embed/>
                </p:oleObj>
              </mc:Choice>
              <mc:Fallback>
                <p:oleObj name="Image" r:id="rId3" imgW="2540000" imgH="254000" progId="Photoshop.Image.8">
                  <p:embed/>
                  <p:pic>
                    <p:nvPicPr>
                      <p:cNvPr id="0" name="图片 36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44159"/>
                        <a:ext cx="9145588" cy="25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13"/>
          <p:cNvSpPr>
            <a:spLocks noChangeArrowheads="1"/>
          </p:cNvSpPr>
          <p:nvPr/>
        </p:nvSpPr>
        <p:spPr bwMode="gray">
          <a:xfrm>
            <a:off x="0" y="648987"/>
            <a:ext cx="9145588" cy="449054"/>
          </a:xfrm>
          <a:prstGeom prst="rect">
            <a:avLst/>
          </a:prstGeom>
          <a:solidFill>
            <a:srgbClr val="5E9C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9" name="Oval 14"/>
          <p:cNvSpPr>
            <a:spLocks noChangeArrowheads="1"/>
          </p:cNvSpPr>
          <p:nvPr/>
        </p:nvSpPr>
        <p:spPr bwMode="gray">
          <a:xfrm>
            <a:off x="468395" y="2"/>
            <a:ext cx="8094480" cy="6491456"/>
          </a:xfrm>
          <a:prstGeom prst="ellipse">
            <a:avLst/>
          </a:prstGeom>
          <a:gradFill rotWithShape="1">
            <a:gsLst>
              <a:gs pos="0">
                <a:srgbClr val="D8DDE0">
                  <a:alpha val="43999"/>
                </a:srgbClr>
              </a:gs>
              <a:gs pos="100000">
                <a:srgbClr val="FFFFFF">
                  <a:alpha val="0"/>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 name="Oval 15"/>
          <p:cNvSpPr>
            <a:spLocks noChangeArrowheads="1"/>
          </p:cNvSpPr>
          <p:nvPr/>
        </p:nvSpPr>
        <p:spPr bwMode="gray">
          <a:xfrm>
            <a:off x="1116208" y="58711"/>
            <a:ext cx="865337" cy="891762"/>
          </a:xfrm>
          <a:prstGeom prst="ellipse">
            <a:avLst/>
          </a:prstGeom>
          <a:solidFill>
            <a:schemeClr val="accent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1" name="Line 18"/>
          <p:cNvSpPr>
            <a:spLocks noChangeShapeType="1"/>
          </p:cNvSpPr>
          <p:nvPr/>
        </p:nvSpPr>
        <p:spPr bwMode="auto">
          <a:xfrm>
            <a:off x="8540646" y="6594595"/>
            <a:ext cx="0" cy="171371"/>
          </a:xfrm>
          <a:prstGeom prst="line">
            <a:avLst/>
          </a:prstGeom>
          <a:noFill/>
          <a:ln w="9525">
            <a:solidFill>
              <a:srgbClr val="4A565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Text Box 19"/>
          <p:cNvSpPr txBox="1">
            <a:spLocks noChangeArrowheads="1"/>
          </p:cNvSpPr>
          <p:nvPr/>
        </p:nvSpPr>
        <p:spPr bwMode="auto">
          <a:xfrm>
            <a:off x="5922405" y="6580317"/>
            <a:ext cx="3223185" cy="27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1200" b="1" smtClean="0">
                <a:solidFill>
                  <a:schemeClr val="accent1"/>
                </a:solidFill>
              </a:rPr>
              <a:t>软件工程教研室</a:t>
            </a:r>
          </a:p>
        </p:txBody>
      </p:sp>
      <p:sp>
        <p:nvSpPr>
          <p:cNvPr id="13" name="Line 21"/>
          <p:cNvSpPr>
            <a:spLocks noChangeShapeType="1"/>
          </p:cNvSpPr>
          <p:nvPr/>
        </p:nvSpPr>
        <p:spPr bwMode="auto">
          <a:xfrm>
            <a:off x="0" y="6521604"/>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22"/>
          <p:cNvSpPr>
            <a:spLocks noChangeArrowheads="1"/>
          </p:cNvSpPr>
          <p:nvPr/>
        </p:nvSpPr>
        <p:spPr bwMode="gray">
          <a:xfrm>
            <a:off x="6413026" y="623599"/>
            <a:ext cx="2699219"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5" name="Rectangle 23"/>
          <p:cNvSpPr>
            <a:spLocks noChangeArrowheads="1"/>
          </p:cNvSpPr>
          <p:nvPr/>
        </p:nvSpPr>
        <p:spPr bwMode="gray">
          <a:xfrm>
            <a:off x="6662308" y="644228"/>
            <a:ext cx="2483281" cy="520459"/>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6" name="Rectangle 24"/>
          <p:cNvSpPr>
            <a:spLocks noChangeArrowheads="1"/>
          </p:cNvSpPr>
          <p:nvPr/>
        </p:nvSpPr>
        <p:spPr bwMode="gray">
          <a:xfrm>
            <a:off x="6862368" y="633120"/>
            <a:ext cx="2283221" cy="518872"/>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7" name="Rectangle 25"/>
          <p:cNvSpPr>
            <a:spLocks noChangeArrowheads="1"/>
          </p:cNvSpPr>
          <p:nvPr/>
        </p:nvSpPr>
        <p:spPr bwMode="gray">
          <a:xfrm>
            <a:off x="7073541" y="645814"/>
            <a:ext cx="2049818" cy="449054"/>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8" name="Rectangle 26"/>
          <p:cNvSpPr>
            <a:spLocks noChangeArrowheads="1"/>
          </p:cNvSpPr>
          <p:nvPr/>
        </p:nvSpPr>
        <p:spPr bwMode="gray">
          <a:xfrm>
            <a:off x="7249784" y="633120"/>
            <a:ext cx="1895804" cy="449054"/>
          </a:xfrm>
          <a:prstGeom prst="rect">
            <a:avLst/>
          </a:prstGeom>
          <a:solidFill>
            <a:srgbClr val="FFFF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9" name="Rectangle 27"/>
          <p:cNvSpPr>
            <a:spLocks noChangeArrowheads="1"/>
          </p:cNvSpPr>
          <p:nvPr/>
        </p:nvSpPr>
        <p:spPr bwMode="gray">
          <a:xfrm>
            <a:off x="7413325" y="644228"/>
            <a:ext cx="1732263" cy="449055"/>
          </a:xfrm>
          <a:prstGeom prst="rect">
            <a:avLst/>
          </a:prstGeom>
          <a:solidFill>
            <a:srgbClr val="FFFFFF">
              <a:alpha val="4784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0" name="Line 29"/>
          <p:cNvSpPr>
            <a:spLocks noChangeShapeType="1"/>
          </p:cNvSpPr>
          <p:nvPr/>
        </p:nvSpPr>
        <p:spPr bwMode="auto">
          <a:xfrm>
            <a:off x="0" y="6440680"/>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1" name="Picture 30" descr="0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1611" y="88859"/>
            <a:ext cx="812941" cy="81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Oval 31"/>
          <p:cNvSpPr>
            <a:spLocks noChangeArrowheads="1"/>
          </p:cNvSpPr>
          <p:nvPr/>
        </p:nvSpPr>
        <p:spPr bwMode="gray">
          <a:xfrm>
            <a:off x="179421" y="333221"/>
            <a:ext cx="1152725" cy="1223396"/>
          </a:xfrm>
          <a:prstGeom prst="ellipse">
            <a:avLst/>
          </a:prstGeom>
          <a:solidFill>
            <a:schemeClr val="folHlink"/>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23" name="Picture 32" descr="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61" y="355437"/>
            <a:ext cx="1103505" cy="119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33"/>
          <p:cNvSpPr>
            <a:spLocks noChangeArrowheads="1"/>
          </p:cNvSpPr>
          <p:nvPr/>
        </p:nvSpPr>
        <p:spPr bwMode="gray">
          <a:xfrm>
            <a:off x="2" y="610906"/>
            <a:ext cx="1972017"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5" name="Rectangle 34"/>
          <p:cNvSpPr>
            <a:spLocks noChangeArrowheads="1"/>
          </p:cNvSpPr>
          <p:nvPr/>
        </p:nvSpPr>
        <p:spPr bwMode="gray">
          <a:xfrm>
            <a:off x="2" y="668028"/>
            <a:ext cx="1459166"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6" name="Rectangle 35"/>
          <p:cNvSpPr>
            <a:spLocks noChangeArrowheads="1"/>
          </p:cNvSpPr>
          <p:nvPr/>
        </p:nvSpPr>
        <p:spPr bwMode="auto">
          <a:xfrm>
            <a:off x="8526356" y="6566034"/>
            <a:ext cx="438226" cy="2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DC72A811-4C54-4899-BFE6-DBD2B6E4CDEA}" type="slidenum">
              <a:rPr lang="en-US" altLang="zh-CN" sz="1000" b="1" smtClean="0">
                <a:solidFill>
                  <a:schemeClr val="accent1"/>
                </a:solidFill>
              </a:rPr>
              <a:t>‹#›</a:t>
            </a:fld>
            <a:endParaRPr lang="en-US" altLang="zh-CN" sz="1000" b="1" smtClean="0">
              <a:solidFill>
                <a:schemeClr val="accent1"/>
              </a:solidFill>
            </a:endParaRPr>
          </a:p>
        </p:txBody>
      </p:sp>
      <p:pic>
        <p:nvPicPr>
          <p:cNvPr id="27"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5319" y="476029"/>
            <a:ext cx="792300" cy="7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574775" y="304659"/>
            <a:ext cx="8002390" cy="1215462"/>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836" y="1751789"/>
            <a:ext cx="392498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4244" y="1751788"/>
            <a:ext cx="392498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4244" y="3960565"/>
            <a:ext cx="392498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8" name="日期占位符 5"/>
          <p:cNvSpPr>
            <a:spLocks noGrp="1"/>
          </p:cNvSpPr>
          <p:nvPr>
            <p:ph type="dt" sz="half" idx="10"/>
          </p:nvPr>
        </p:nvSpPr>
        <p:spPr>
          <a:xfrm>
            <a:off x="609706" y="6242333"/>
            <a:ext cx="1981544" cy="476030"/>
          </a:xfrm>
          <a:prstGeom prst="rect">
            <a:avLst/>
          </a:prstGeom>
        </p:spPr>
        <p:txBody>
          <a:bodyPr/>
          <a:lstStyle>
            <a:lvl1pPr>
              <a:defRPr>
                <a:ea typeface="宋体" panose="02010600030101010101" pitchFamily="2" charset="-122"/>
              </a:defRPr>
            </a:lvl1pPr>
          </a:lstStyle>
          <a:p>
            <a:pPr>
              <a:defRPr/>
            </a:pPr>
            <a:endParaRPr lang="en-US" altLang="zh-CN"/>
          </a:p>
        </p:txBody>
      </p:sp>
      <p:sp>
        <p:nvSpPr>
          <p:cNvPr id="29" name="页脚占位符 6"/>
          <p:cNvSpPr>
            <a:spLocks noGrp="1"/>
          </p:cNvSpPr>
          <p:nvPr>
            <p:ph type="ftr" sz="quarter" idx="11"/>
          </p:nvPr>
        </p:nvSpPr>
        <p:spPr>
          <a:xfrm>
            <a:off x="3124744" y="6242333"/>
            <a:ext cx="2896103" cy="476030"/>
          </a:xfrm>
          <a:prstGeom prst="rect">
            <a:avLst/>
          </a:prstGeom>
        </p:spPr>
        <p:txBody>
          <a:bodyPr/>
          <a:lstStyle>
            <a:lvl1pPr>
              <a:defRPr>
                <a:ea typeface="宋体" panose="02010600030101010101" pitchFamily="2" charset="-122"/>
              </a:defRPr>
            </a:lvl1pPr>
          </a:lstStyle>
          <a:p>
            <a:pPr>
              <a:defRPr/>
            </a:pPr>
            <a:endParaRPr lang="en-US" altLang="zh-CN"/>
          </a:p>
        </p:txBody>
      </p:sp>
      <p:sp>
        <p:nvSpPr>
          <p:cNvPr id="30" name="灯片编号占位符 7"/>
          <p:cNvSpPr>
            <a:spLocks noGrp="1"/>
          </p:cNvSpPr>
          <p:nvPr>
            <p:ph type="sldNum" sz="quarter" idx="12"/>
          </p:nvPr>
        </p:nvSpPr>
        <p:spPr>
          <a:xfrm>
            <a:off x="6554338" y="6242333"/>
            <a:ext cx="1981544" cy="476030"/>
          </a:xfrm>
          <a:prstGeom prst="rect">
            <a:avLst/>
          </a:prstGeom>
        </p:spPr>
        <p:txBody>
          <a:bodyPr/>
          <a:lstStyle>
            <a:lvl1pPr>
              <a:defRPr>
                <a:ea typeface="宋体" panose="02010600030101010101" pitchFamily="2" charset="-122"/>
              </a:defRPr>
            </a:lvl1pPr>
          </a:lstStyle>
          <a:p>
            <a:pPr>
              <a:defRPr/>
            </a:pPr>
            <a:fld id="{BF82082E-18D0-4B45-AF7A-9688E1AD8789}"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OverObj" preserve="1">
  <p:cSld name="标题和文本在内容之上">
    <p:spTree>
      <p:nvGrpSpPr>
        <p:cNvPr id="1" name=""/>
        <p:cNvGrpSpPr/>
        <p:nvPr/>
      </p:nvGrpSpPr>
      <p:grpSpPr>
        <a:xfrm>
          <a:off x="0" y="0"/>
          <a:ext cx="0" cy="0"/>
          <a:chOff x="0" y="0"/>
          <a:chExt cx="0" cy="0"/>
        </a:xfrm>
      </p:grpSpPr>
      <p:sp>
        <p:nvSpPr>
          <p:cNvPr id="5" name="Rectangle 11"/>
          <p:cNvSpPr>
            <a:spLocks noChangeArrowheads="1"/>
          </p:cNvSpPr>
          <p:nvPr/>
        </p:nvSpPr>
        <p:spPr bwMode="gray">
          <a:xfrm>
            <a:off x="22230" y="6546994"/>
            <a:ext cx="9126535" cy="290379"/>
          </a:xfrm>
          <a:prstGeom prst="rect">
            <a:avLst/>
          </a:prstGeom>
          <a:solidFill>
            <a:srgbClr val="5E9CDA">
              <a:alpha val="2509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chemeClr val="accent1"/>
              </a:solidFill>
            </a:endParaRPr>
          </a:p>
        </p:txBody>
      </p:sp>
      <p:graphicFrame>
        <p:nvGraphicFramePr>
          <p:cNvPr id="6" name="Object 12"/>
          <p:cNvGraphicFramePr>
            <a:graphicFrameLocks noChangeAspect="1"/>
          </p:cNvGraphicFramePr>
          <p:nvPr/>
        </p:nvGraphicFramePr>
        <p:xfrm>
          <a:off x="0" y="844159"/>
          <a:ext cx="9145588" cy="253882"/>
        </p:xfrm>
        <a:graphic>
          <a:graphicData uri="http://schemas.openxmlformats.org/presentationml/2006/ole">
            <mc:AlternateContent xmlns:mc="http://schemas.openxmlformats.org/markup-compatibility/2006">
              <mc:Choice xmlns:v="urn:schemas-microsoft-com:vml" Requires="v">
                <p:oleObj spid="_x0000_s4743" name="Image" r:id="rId3" imgW="2540000" imgH="254000" progId="Photoshop.Image.8">
                  <p:embed/>
                </p:oleObj>
              </mc:Choice>
              <mc:Fallback>
                <p:oleObj name="Image" r:id="rId3" imgW="2540000" imgH="254000" progId="Photoshop.Image.8">
                  <p:embed/>
                  <p:pic>
                    <p:nvPicPr>
                      <p:cNvPr id="0" name="图片 46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44159"/>
                        <a:ext cx="9145588" cy="25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13"/>
          <p:cNvSpPr>
            <a:spLocks noChangeArrowheads="1"/>
          </p:cNvSpPr>
          <p:nvPr/>
        </p:nvSpPr>
        <p:spPr bwMode="gray">
          <a:xfrm>
            <a:off x="0" y="648987"/>
            <a:ext cx="9145588" cy="449054"/>
          </a:xfrm>
          <a:prstGeom prst="rect">
            <a:avLst/>
          </a:prstGeom>
          <a:solidFill>
            <a:srgbClr val="5E9C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8" name="Oval 14"/>
          <p:cNvSpPr>
            <a:spLocks noChangeArrowheads="1"/>
          </p:cNvSpPr>
          <p:nvPr/>
        </p:nvSpPr>
        <p:spPr bwMode="gray">
          <a:xfrm>
            <a:off x="468395" y="2"/>
            <a:ext cx="8094480" cy="6491456"/>
          </a:xfrm>
          <a:prstGeom prst="ellipse">
            <a:avLst/>
          </a:prstGeom>
          <a:gradFill rotWithShape="1">
            <a:gsLst>
              <a:gs pos="0">
                <a:srgbClr val="D8DDE0">
                  <a:alpha val="43999"/>
                </a:srgbClr>
              </a:gs>
              <a:gs pos="100000">
                <a:srgbClr val="FFFFFF">
                  <a:alpha val="0"/>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9" name="Oval 15"/>
          <p:cNvSpPr>
            <a:spLocks noChangeArrowheads="1"/>
          </p:cNvSpPr>
          <p:nvPr/>
        </p:nvSpPr>
        <p:spPr bwMode="gray">
          <a:xfrm>
            <a:off x="1116208" y="58711"/>
            <a:ext cx="865337" cy="891762"/>
          </a:xfrm>
          <a:prstGeom prst="ellipse">
            <a:avLst/>
          </a:prstGeom>
          <a:solidFill>
            <a:schemeClr val="accent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 name="Line 18"/>
          <p:cNvSpPr>
            <a:spLocks noChangeShapeType="1"/>
          </p:cNvSpPr>
          <p:nvPr/>
        </p:nvSpPr>
        <p:spPr bwMode="auto">
          <a:xfrm>
            <a:off x="8540646" y="6594595"/>
            <a:ext cx="0" cy="171371"/>
          </a:xfrm>
          <a:prstGeom prst="line">
            <a:avLst/>
          </a:prstGeom>
          <a:noFill/>
          <a:ln w="9525">
            <a:solidFill>
              <a:srgbClr val="4A565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19"/>
          <p:cNvSpPr txBox="1">
            <a:spLocks noChangeArrowheads="1"/>
          </p:cNvSpPr>
          <p:nvPr/>
        </p:nvSpPr>
        <p:spPr bwMode="auto">
          <a:xfrm>
            <a:off x="5922405" y="6580317"/>
            <a:ext cx="3223185" cy="27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1200" b="1" smtClean="0">
                <a:solidFill>
                  <a:schemeClr val="accent1"/>
                </a:solidFill>
              </a:rPr>
              <a:t>软件工程教研室</a:t>
            </a:r>
          </a:p>
        </p:txBody>
      </p:sp>
      <p:sp>
        <p:nvSpPr>
          <p:cNvPr id="12" name="Line 21"/>
          <p:cNvSpPr>
            <a:spLocks noChangeShapeType="1"/>
          </p:cNvSpPr>
          <p:nvPr/>
        </p:nvSpPr>
        <p:spPr bwMode="auto">
          <a:xfrm>
            <a:off x="0" y="6521604"/>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22"/>
          <p:cNvSpPr>
            <a:spLocks noChangeArrowheads="1"/>
          </p:cNvSpPr>
          <p:nvPr/>
        </p:nvSpPr>
        <p:spPr bwMode="gray">
          <a:xfrm>
            <a:off x="6413026" y="623599"/>
            <a:ext cx="2699219"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4" name="Rectangle 23"/>
          <p:cNvSpPr>
            <a:spLocks noChangeArrowheads="1"/>
          </p:cNvSpPr>
          <p:nvPr/>
        </p:nvSpPr>
        <p:spPr bwMode="gray">
          <a:xfrm>
            <a:off x="6662308" y="644228"/>
            <a:ext cx="2483281" cy="520459"/>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5" name="Rectangle 24"/>
          <p:cNvSpPr>
            <a:spLocks noChangeArrowheads="1"/>
          </p:cNvSpPr>
          <p:nvPr/>
        </p:nvSpPr>
        <p:spPr bwMode="gray">
          <a:xfrm>
            <a:off x="6862368" y="633120"/>
            <a:ext cx="2283221" cy="518872"/>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6" name="Rectangle 25"/>
          <p:cNvSpPr>
            <a:spLocks noChangeArrowheads="1"/>
          </p:cNvSpPr>
          <p:nvPr/>
        </p:nvSpPr>
        <p:spPr bwMode="gray">
          <a:xfrm>
            <a:off x="7073541" y="645814"/>
            <a:ext cx="2049818" cy="449054"/>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7" name="Rectangle 26"/>
          <p:cNvSpPr>
            <a:spLocks noChangeArrowheads="1"/>
          </p:cNvSpPr>
          <p:nvPr/>
        </p:nvSpPr>
        <p:spPr bwMode="gray">
          <a:xfrm>
            <a:off x="7249784" y="633120"/>
            <a:ext cx="1895804" cy="449054"/>
          </a:xfrm>
          <a:prstGeom prst="rect">
            <a:avLst/>
          </a:prstGeom>
          <a:solidFill>
            <a:srgbClr val="FFFF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8" name="Rectangle 27"/>
          <p:cNvSpPr>
            <a:spLocks noChangeArrowheads="1"/>
          </p:cNvSpPr>
          <p:nvPr/>
        </p:nvSpPr>
        <p:spPr bwMode="gray">
          <a:xfrm>
            <a:off x="7413325" y="644228"/>
            <a:ext cx="1732263" cy="449055"/>
          </a:xfrm>
          <a:prstGeom prst="rect">
            <a:avLst/>
          </a:prstGeom>
          <a:solidFill>
            <a:srgbClr val="FFFFFF">
              <a:alpha val="4784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9" name="Line 29"/>
          <p:cNvSpPr>
            <a:spLocks noChangeShapeType="1"/>
          </p:cNvSpPr>
          <p:nvPr/>
        </p:nvSpPr>
        <p:spPr bwMode="auto">
          <a:xfrm>
            <a:off x="0" y="6440680"/>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 name="Picture 30" descr="0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1611" y="88859"/>
            <a:ext cx="812941" cy="81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31"/>
          <p:cNvSpPr>
            <a:spLocks noChangeArrowheads="1"/>
          </p:cNvSpPr>
          <p:nvPr/>
        </p:nvSpPr>
        <p:spPr bwMode="gray">
          <a:xfrm>
            <a:off x="179421" y="333221"/>
            <a:ext cx="1152725" cy="1223396"/>
          </a:xfrm>
          <a:prstGeom prst="ellipse">
            <a:avLst/>
          </a:prstGeom>
          <a:solidFill>
            <a:schemeClr val="folHlink"/>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22" name="Picture 32" descr="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61" y="355437"/>
            <a:ext cx="1103505" cy="119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33"/>
          <p:cNvSpPr>
            <a:spLocks noChangeArrowheads="1"/>
          </p:cNvSpPr>
          <p:nvPr/>
        </p:nvSpPr>
        <p:spPr bwMode="gray">
          <a:xfrm>
            <a:off x="2" y="610906"/>
            <a:ext cx="1972017"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4" name="Rectangle 34"/>
          <p:cNvSpPr>
            <a:spLocks noChangeArrowheads="1"/>
          </p:cNvSpPr>
          <p:nvPr/>
        </p:nvSpPr>
        <p:spPr bwMode="gray">
          <a:xfrm>
            <a:off x="2" y="668028"/>
            <a:ext cx="1459166"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5" name="Rectangle 35"/>
          <p:cNvSpPr>
            <a:spLocks noChangeArrowheads="1"/>
          </p:cNvSpPr>
          <p:nvPr/>
        </p:nvSpPr>
        <p:spPr bwMode="auto">
          <a:xfrm>
            <a:off x="8526356" y="6566034"/>
            <a:ext cx="438226" cy="2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CADEBE86-B0C3-4B9E-A440-6867E41B07F6}" type="slidenum">
              <a:rPr lang="en-US" altLang="zh-CN" sz="1000" b="1" smtClean="0">
                <a:solidFill>
                  <a:schemeClr val="accent1"/>
                </a:solidFill>
              </a:rPr>
              <a:t>‹#›</a:t>
            </a:fld>
            <a:endParaRPr lang="en-US" altLang="zh-CN" sz="1000" b="1" smtClean="0">
              <a:solidFill>
                <a:schemeClr val="accent1"/>
              </a:solidFill>
            </a:endParaRPr>
          </a:p>
        </p:txBody>
      </p:sp>
      <p:pic>
        <p:nvPicPr>
          <p:cNvPr id="26"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5319" y="476029"/>
            <a:ext cx="792300" cy="7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298503" y="228494"/>
            <a:ext cx="8542233" cy="1142471"/>
          </a:xfrm>
        </p:spPr>
        <p:txBody>
          <a:bodyPr/>
          <a:lstStyle/>
          <a:p>
            <a:r>
              <a:rPr lang="zh-CN" altLang="en-US"/>
              <a:t>单击此处编辑母版标题样式</a:t>
            </a:r>
          </a:p>
        </p:txBody>
      </p:sp>
      <p:sp>
        <p:nvSpPr>
          <p:cNvPr id="3" name="文本占位符 2"/>
          <p:cNvSpPr>
            <a:spLocks noGrp="1"/>
          </p:cNvSpPr>
          <p:nvPr>
            <p:ph type="body" sz="half" idx="1"/>
          </p:nvPr>
        </p:nvSpPr>
        <p:spPr>
          <a:xfrm>
            <a:off x="609706" y="1294801"/>
            <a:ext cx="8154816" cy="175432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706" y="3808237"/>
            <a:ext cx="8154816" cy="175432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 name="日期占位符 4"/>
          <p:cNvSpPr>
            <a:spLocks noGrp="1"/>
          </p:cNvSpPr>
          <p:nvPr>
            <p:ph type="dt" sz="half" idx="10"/>
          </p:nvPr>
        </p:nvSpPr>
        <p:spPr>
          <a:xfrm>
            <a:off x="298503" y="6242333"/>
            <a:ext cx="2289573" cy="476030"/>
          </a:xfrm>
          <a:prstGeom prst="rect">
            <a:avLst/>
          </a:prstGeom>
        </p:spPr>
        <p:txBody>
          <a:bodyPr/>
          <a:lstStyle>
            <a:lvl1pPr>
              <a:defRPr>
                <a:ea typeface="宋体" panose="02010600030101010101" pitchFamily="2" charset="-122"/>
              </a:defRPr>
            </a:lvl1pPr>
          </a:lstStyle>
          <a:p>
            <a:pPr>
              <a:defRPr/>
            </a:pPr>
            <a:endParaRPr lang="en-US" altLang="zh-CN"/>
          </a:p>
        </p:txBody>
      </p:sp>
      <p:sp>
        <p:nvSpPr>
          <p:cNvPr id="28" name="页脚占位符 5"/>
          <p:cNvSpPr>
            <a:spLocks noGrp="1"/>
          </p:cNvSpPr>
          <p:nvPr>
            <p:ph type="ftr" sz="quarter" idx="11"/>
          </p:nvPr>
        </p:nvSpPr>
        <p:spPr>
          <a:xfrm>
            <a:off x="3121568" y="6242333"/>
            <a:ext cx="2896103" cy="476030"/>
          </a:xfrm>
          <a:prstGeom prst="rect">
            <a:avLst/>
          </a:prstGeom>
        </p:spPr>
        <p:txBody>
          <a:bodyPr/>
          <a:lstStyle>
            <a:lvl1pPr>
              <a:defRPr>
                <a:ea typeface="宋体" panose="02010600030101010101" pitchFamily="2" charset="-122"/>
              </a:defRPr>
            </a:lvl1pPr>
          </a:lstStyle>
          <a:p>
            <a:pPr>
              <a:defRPr/>
            </a:pPr>
            <a:endParaRPr lang="en-US" altLang="zh-CN"/>
          </a:p>
        </p:txBody>
      </p:sp>
      <p:sp>
        <p:nvSpPr>
          <p:cNvPr id="29" name="灯片编号占位符 6"/>
          <p:cNvSpPr>
            <a:spLocks noGrp="1"/>
          </p:cNvSpPr>
          <p:nvPr>
            <p:ph type="sldNum" sz="quarter" idx="12"/>
          </p:nvPr>
        </p:nvSpPr>
        <p:spPr>
          <a:xfrm>
            <a:off x="6551164" y="6242333"/>
            <a:ext cx="2289573" cy="476030"/>
          </a:xfrm>
          <a:prstGeom prst="rect">
            <a:avLst/>
          </a:prstGeom>
        </p:spPr>
        <p:txBody>
          <a:bodyPr/>
          <a:lstStyle>
            <a:lvl1pPr>
              <a:defRPr>
                <a:ea typeface="宋体" panose="02010600030101010101" pitchFamily="2" charset="-122"/>
              </a:defRPr>
            </a:lvl1pPr>
          </a:lstStyle>
          <a:p>
            <a:pPr>
              <a:defRPr/>
            </a:pPr>
            <a:fld id="{914F4F76-5DCC-40A2-A89D-93A44B3E83B8}"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154315" y="1704186"/>
            <a:ext cx="7465721" cy="2031325"/>
          </a:xfrm>
        </p:spPr>
        <p:txBody>
          <a:bodyPr/>
          <a:lstStyle>
            <a:lvl1pPr marL="342900" indent="-342900">
              <a:lnSpc>
                <a:spcPct val="105000"/>
              </a:lnSpc>
              <a:spcBef>
                <a:spcPts val="0"/>
              </a:spcBef>
              <a:spcAft>
                <a:spcPts val="0"/>
              </a:spcAft>
              <a:buClr>
                <a:schemeClr val="tx1"/>
              </a:buClr>
              <a:buFont typeface="Wingdings" pitchFamily="2" charset="2"/>
              <a:buChar char="u"/>
              <a:defRPr sz="2400" b="1">
                <a:solidFill>
                  <a:schemeClr val="tx1"/>
                </a:solidFill>
                <a:latin typeface="楷体" pitchFamily="49" charset="-122"/>
                <a:ea typeface="楷体" pitchFamily="49" charset="-122"/>
              </a:defRPr>
            </a:lvl1pPr>
            <a:lvl2pPr>
              <a:lnSpc>
                <a:spcPct val="105000"/>
              </a:lnSpc>
              <a:spcBef>
                <a:spcPts val="0"/>
              </a:spcBef>
              <a:spcAft>
                <a:spcPts val="0"/>
              </a:spcAft>
              <a:buClr>
                <a:schemeClr val="tx1"/>
              </a:buClr>
              <a:defRPr sz="2400" b="1">
                <a:solidFill>
                  <a:schemeClr val="tx1"/>
                </a:solidFill>
                <a:latin typeface="楷体" pitchFamily="49" charset="-122"/>
                <a:ea typeface="楷体" pitchFamily="49" charset="-122"/>
              </a:defRPr>
            </a:lvl2pPr>
            <a:lvl3pPr>
              <a:lnSpc>
                <a:spcPct val="105000"/>
              </a:lnSpc>
              <a:spcBef>
                <a:spcPts val="0"/>
              </a:spcBef>
              <a:spcAft>
                <a:spcPts val="0"/>
              </a:spcAft>
              <a:defRPr sz="2400" b="1">
                <a:solidFill>
                  <a:schemeClr val="tx1"/>
                </a:solidFill>
                <a:latin typeface="楷体" pitchFamily="49" charset="-122"/>
                <a:ea typeface="楷体" pitchFamily="49" charset="-122"/>
              </a:defRPr>
            </a:lvl3pPr>
            <a:lvl4pPr>
              <a:lnSpc>
                <a:spcPct val="105000"/>
              </a:lnSpc>
              <a:spcBef>
                <a:spcPts val="0"/>
              </a:spcBef>
              <a:spcAft>
                <a:spcPts val="0"/>
              </a:spcAft>
              <a:defRPr sz="2400" b="1">
                <a:solidFill>
                  <a:schemeClr val="tx1"/>
                </a:solidFill>
                <a:latin typeface="楷体" pitchFamily="49" charset="-122"/>
                <a:ea typeface="楷体" pitchFamily="49" charset="-122"/>
              </a:defRPr>
            </a:lvl4pPr>
            <a:lvl5pPr>
              <a:lnSpc>
                <a:spcPct val="105000"/>
              </a:lnSpc>
              <a:spcBef>
                <a:spcPts val="0"/>
              </a:spcBef>
              <a:spcAft>
                <a:spcPts val="0"/>
              </a:spcAft>
              <a:defRPr sz="2400" b="1">
                <a:solidFill>
                  <a:schemeClr val="tx1"/>
                </a:solidFill>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8" y="4404860"/>
            <a:ext cx="7773750" cy="1361444"/>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8" y="4035528"/>
            <a:ext cx="7773750" cy="36933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54313" y="1704186"/>
            <a:ext cx="3656647" cy="24575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63387" y="1704186"/>
            <a:ext cx="3656648" cy="24575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81" y="274512"/>
            <a:ext cx="8231029" cy="1142471"/>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79" y="1749136"/>
            <a:ext cx="4040890"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79" y="2173868"/>
            <a:ext cx="4040890" cy="214674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833" y="1749136"/>
            <a:ext cx="4042477"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833" y="2173868"/>
            <a:ext cx="4042477" cy="214674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81" y="272924"/>
            <a:ext cx="3008835" cy="1161512"/>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671" y="272924"/>
            <a:ext cx="5112638" cy="280692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81" y="1434436"/>
            <a:ext cx="3008835"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599" y="4798377"/>
            <a:ext cx="5487353" cy="566476"/>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599" y="612492"/>
            <a:ext cx="5487353" cy="5355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599" y="5364854"/>
            <a:ext cx="5487353"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ChangeArrowheads="1"/>
          </p:cNvSpPr>
          <p:nvPr/>
        </p:nvSpPr>
        <p:spPr bwMode="gray">
          <a:xfrm>
            <a:off x="22229" y="6546993"/>
            <a:ext cx="9126535" cy="290379"/>
          </a:xfrm>
          <a:prstGeom prst="rect">
            <a:avLst/>
          </a:prstGeom>
          <a:solidFill>
            <a:srgbClr val="5E9CDA">
              <a:alpha val="2509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chemeClr val="accent1"/>
              </a:solidFill>
            </a:endParaRPr>
          </a:p>
        </p:txBody>
      </p:sp>
      <p:graphicFrame>
        <p:nvGraphicFramePr>
          <p:cNvPr id="1027" name="Object 12"/>
          <p:cNvGraphicFramePr>
            <a:graphicFrameLocks noChangeAspect="1"/>
          </p:cNvGraphicFramePr>
          <p:nvPr/>
        </p:nvGraphicFramePr>
        <p:xfrm>
          <a:off x="0" y="844159"/>
          <a:ext cx="9145588" cy="253882"/>
        </p:xfrm>
        <a:graphic>
          <a:graphicData uri="http://schemas.openxmlformats.org/presentationml/2006/ole">
            <mc:AlternateContent xmlns:mc="http://schemas.openxmlformats.org/markup-compatibility/2006">
              <mc:Choice xmlns:v="urn:schemas-microsoft-com:vml" Requires="v">
                <p:oleObj spid="_x0000_s1675" name="Image" r:id="rId19" imgW="2540000" imgH="254000" progId="Photoshop.Image.8">
                  <p:embed/>
                </p:oleObj>
              </mc:Choice>
              <mc:Fallback>
                <p:oleObj name="Image" r:id="rId19" imgW="2540000" imgH="254000" progId="Photoshop.Image.8">
                  <p:embed/>
                  <p:pic>
                    <p:nvPicPr>
                      <p:cNvPr id="0" name="图片 160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844159"/>
                        <a:ext cx="9145588" cy="25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13"/>
          <p:cNvSpPr>
            <a:spLocks noChangeArrowheads="1"/>
          </p:cNvSpPr>
          <p:nvPr/>
        </p:nvSpPr>
        <p:spPr bwMode="gray">
          <a:xfrm>
            <a:off x="0" y="648987"/>
            <a:ext cx="9145588" cy="449054"/>
          </a:xfrm>
          <a:prstGeom prst="rect">
            <a:avLst/>
          </a:prstGeom>
          <a:solidFill>
            <a:srgbClr val="5E9C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29" name="Oval 14"/>
          <p:cNvSpPr>
            <a:spLocks noChangeArrowheads="1"/>
          </p:cNvSpPr>
          <p:nvPr/>
        </p:nvSpPr>
        <p:spPr bwMode="gray">
          <a:xfrm>
            <a:off x="468395" y="1"/>
            <a:ext cx="8094480" cy="6491456"/>
          </a:xfrm>
          <a:prstGeom prst="ellipse">
            <a:avLst/>
          </a:prstGeom>
          <a:gradFill rotWithShape="1">
            <a:gsLst>
              <a:gs pos="0">
                <a:srgbClr val="D8DDE0">
                  <a:alpha val="43999"/>
                </a:srgbClr>
              </a:gs>
              <a:gs pos="100000">
                <a:srgbClr val="FFFFFF">
                  <a:alpha val="0"/>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0" name="Oval 15"/>
          <p:cNvSpPr>
            <a:spLocks noChangeArrowheads="1"/>
          </p:cNvSpPr>
          <p:nvPr/>
        </p:nvSpPr>
        <p:spPr bwMode="gray">
          <a:xfrm>
            <a:off x="1116207" y="58711"/>
            <a:ext cx="865337" cy="891762"/>
          </a:xfrm>
          <a:prstGeom prst="ellipse">
            <a:avLst/>
          </a:prstGeom>
          <a:solidFill>
            <a:schemeClr val="accent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1" name="Rectangle 16"/>
          <p:cNvSpPr>
            <a:spLocks noGrp="1" noChangeArrowheads="1"/>
          </p:cNvSpPr>
          <p:nvPr>
            <p:ph type="title"/>
          </p:nvPr>
        </p:nvSpPr>
        <p:spPr bwMode="auto">
          <a:xfrm>
            <a:off x="0" y="476030"/>
            <a:ext cx="9145588" cy="772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zh-CN" smtClean="0"/>
              <a:t>Click to edit Master</a:t>
            </a:r>
          </a:p>
        </p:txBody>
      </p:sp>
      <p:sp>
        <p:nvSpPr>
          <p:cNvPr id="1032" name="Rectangle 17"/>
          <p:cNvSpPr>
            <a:spLocks noGrp="1" noChangeArrowheads="1"/>
          </p:cNvSpPr>
          <p:nvPr>
            <p:ph type="body" idx="1"/>
          </p:nvPr>
        </p:nvSpPr>
        <p:spPr bwMode="auto">
          <a:xfrm>
            <a:off x="1154314" y="1704186"/>
            <a:ext cx="7465721" cy="137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p:txBody>
      </p:sp>
      <p:sp>
        <p:nvSpPr>
          <p:cNvPr id="1033" name="Line 18"/>
          <p:cNvSpPr>
            <a:spLocks noChangeShapeType="1"/>
          </p:cNvSpPr>
          <p:nvPr/>
        </p:nvSpPr>
        <p:spPr bwMode="auto">
          <a:xfrm>
            <a:off x="8540646" y="6594595"/>
            <a:ext cx="0" cy="171371"/>
          </a:xfrm>
          <a:prstGeom prst="line">
            <a:avLst/>
          </a:prstGeom>
          <a:noFill/>
          <a:ln w="9525">
            <a:solidFill>
              <a:srgbClr val="4A565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 name="Text Box 19"/>
          <p:cNvSpPr txBox="1">
            <a:spLocks noChangeArrowheads="1"/>
          </p:cNvSpPr>
          <p:nvPr/>
        </p:nvSpPr>
        <p:spPr bwMode="auto">
          <a:xfrm>
            <a:off x="5922404" y="6580316"/>
            <a:ext cx="3223185" cy="27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1200" b="1" smtClean="0">
                <a:solidFill>
                  <a:schemeClr val="accent1"/>
                </a:solidFill>
              </a:rPr>
              <a:t>软件工程教研室</a:t>
            </a:r>
          </a:p>
        </p:txBody>
      </p:sp>
      <p:sp>
        <p:nvSpPr>
          <p:cNvPr id="1035" name="Line 21"/>
          <p:cNvSpPr>
            <a:spLocks noChangeShapeType="1"/>
          </p:cNvSpPr>
          <p:nvPr/>
        </p:nvSpPr>
        <p:spPr bwMode="auto">
          <a:xfrm>
            <a:off x="0" y="6521604"/>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Rectangle 22"/>
          <p:cNvSpPr>
            <a:spLocks noChangeArrowheads="1"/>
          </p:cNvSpPr>
          <p:nvPr/>
        </p:nvSpPr>
        <p:spPr bwMode="gray">
          <a:xfrm>
            <a:off x="6413026" y="623599"/>
            <a:ext cx="2699219"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37" name="Rectangle 23"/>
          <p:cNvSpPr>
            <a:spLocks noChangeArrowheads="1"/>
          </p:cNvSpPr>
          <p:nvPr/>
        </p:nvSpPr>
        <p:spPr bwMode="gray">
          <a:xfrm>
            <a:off x="6662307" y="644227"/>
            <a:ext cx="2483281" cy="520459"/>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38" name="Rectangle 24"/>
          <p:cNvSpPr>
            <a:spLocks noChangeArrowheads="1"/>
          </p:cNvSpPr>
          <p:nvPr/>
        </p:nvSpPr>
        <p:spPr bwMode="gray">
          <a:xfrm>
            <a:off x="6862367" y="633120"/>
            <a:ext cx="2283221" cy="518872"/>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39" name="Rectangle 25"/>
          <p:cNvSpPr>
            <a:spLocks noChangeArrowheads="1"/>
          </p:cNvSpPr>
          <p:nvPr/>
        </p:nvSpPr>
        <p:spPr bwMode="gray">
          <a:xfrm>
            <a:off x="7073541" y="645814"/>
            <a:ext cx="2049818" cy="449054"/>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40" name="Rectangle 26"/>
          <p:cNvSpPr>
            <a:spLocks noChangeArrowheads="1"/>
          </p:cNvSpPr>
          <p:nvPr/>
        </p:nvSpPr>
        <p:spPr bwMode="gray">
          <a:xfrm>
            <a:off x="7249784" y="633120"/>
            <a:ext cx="1895804" cy="449054"/>
          </a:xfrm>
          <a:prstGeom prst="rect">
            <a:avLst/>
          </a:prstGeom>
          <a:solidFill>
            <a:srgbClr val="FFFF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41" name="Rectangle 27"/>
          <p:cNvSpPr>
            <a:spLocks noChangeArrowheads="1"/>
          </p:cNvSpPr>
          <p:nvPr/>
        </p:nvSpPr>
        <p:spPr bwMode="gray">
          <a:xfrm>
            <a:off x="7413325" y="644227"/>
            <a:ext cx="1732263" cy="449055"/>
          </a:xfrm>
          <a:prstGeom prst="rect">
            <a:avLst/>
          </a:prstGeom>
          <a:solidFill>
            <a:srgbClr val="FFFFFF">
              <a:alpha val="4784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42" name="Line 29"/>
          <p:cNvSpPr>
            <a:spLocks noChangeShapeType="1"/>
          </p:cNvSpPr>
          <p:nvPr/>
        </p:nvSpPr>
        <p:spPr bwMode="auto">
          <a:xfrm>
            <a:off x="0" y="6440680"/>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043" name="Picture 30" descr="03"/>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141611" y="88859"/>
            <a:ext cx="812941" cy="81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 name="Oval 31"/>
          <p:cNvSpPr>
            <a:spLocks noChangeArrowheads="1"/>
          </p:cNvSpPr>
          <p:nvPr/>
        </p:nvSpPr>
        <p:spPr bwMode="gray">
          <a:xfrm>
            <a:off x="179420" y="333221"/>
            <a:ext cx="1152725" cy="1223396"/>
          </a:xfrm>
          <a:prstGeom prst="ellipse">
            <a:avLst/>
          </a:prstGeom>
          <a:solidFill>
            <a:schemeClr val="folHlink"/>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1045" name="Picture 32" descr="0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0060" y="355436"/>
            <a:ext cx="1103505" cy="119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6" name="Rectangle 33"/>
          <p:cNvSpPr>
            <a:spLocks noChangeArrowheads="1"/>
          </p:cNvSpPr>
          <p:nvPr/>
        </p:nvSpPr>
        <p:spPr bwMode="gray">
          <a:xfrm>
            <a:off x="1" y="610905"/>
            <a:ext cx="1972017"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47" name="Rectangle 34"/>
          <p:cNvSpPr>
            <a:spLocks noChangeArrowheads="1"/>
          </p:cNvSpPr>
          <p:nvPr/>
        </p:nvSpPr>
        <p:spPr bwMode="gray">
          <a:xfrm>
            <a:off x="1" y="668028"/>
            <a:ext cx="1459166"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48" name="Rectangle 35"/>
          <p:cNvSpPr>
            <a:spLocks noChangeArrowheads="1"/>
          </p:cNvSpPr>
          <p:nvPr/>
        </p:nvSpPr>
        <p:spPr bwMode="auto">
          <a:xfrm>
            <a:off x="8526356" y="6566034"/>
            <a:ext cx="438226" cy="2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104CC98D-2423-46F0-B2F5-D200E43CDB97}" type="slidenum">
              <a:rPr lang="en-US" altLang="zh-CN" sz="1000" b="1" smtClean="0">
                <a:solidFill>
                  <a:schemeClr val="accent1"/>
                </a:solidFill>
              </a:rPr>
              <a:t>‹#›</a:t>
            </a:fld>
            <a:endParaRPr lang="en-US" altLang="zh-CN" sz="1000" b="1" smtClean="0">
              <a:solidFill>
                <a:schemeClr val="accent1"/>
              </a:solidFill>
            </a:endParaRPr>
          </a:p>
        </p:txBody>
      </p:sp>
      <p:pic>
        <p:nvPicPr>
          <p:cNvPr id="1049" name="Picture 3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245319" y="476029"/>
            <a:ext cx="792300" cy="7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iming>
    <p:tnLst>
      <p:par>
        <p:cTn id="1" dur="indefinite" restart="never" nodeType="tmRoot"/>
      </p:par>
    </p:tnLst>
  </p:timing>
  <p:txStyles>
    <p:titleStyle>
      <a:lvl1pPr algn="ctr" rtl="0" eaLnBrk="0" fontAlgn="base" hangingPunct="0">
        <a:lnSpc>
          <a:spcPct val="90000"/>
        </a:lnSpc>
        <a:spcBef>
          <a:spcPct val="0"/>
        </a:spcBef>
        <a:spcAft>
          <a:spcPct val="0"/>
        </a:spcAft>
        <a:defRPr sz="2800" b="1">
          <a:solidFill>
            <a:schemeClr val="tx2"/>
          </a:solidFill>
          <a:latin typeface="+mj-lt"/>
          <a:ea typeface="+mj-ea"/>
          <a:cs typeface="+mj-cs"/>
        </a:defRPr>
      </a:lvl1pPr>
      <a:lvl2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2pPr>
      <a:lvl3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3pPr>
      <a:lvl4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4pPr>
      <a:lvl5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5pPr>
      <a:lvl6pPr marL="4572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9144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13716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18288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lnSpc>
          <a:spcPct val="90000"/>
        </a:lnSpc>
        <a:spcBef>
          <a:spcPct val="35000"/>
        </a:spcBef>
        <a:spcAft>
          <a:spcPct val="15000"/>
        </a:spcAft>
        <a:buClr>
          <a:schemeClr val="accent1"/>
        </a:buClr>
        <a:buChar char="•"/>
        <a:defRPr b="1">
          <a:solidFill>
            <a:schemeClr val="accent1"/>
          </a:solidFill>
          <a:latin typeface="+mn-lt"/>
          <a:ea typeface="+mn-ea"/>
          <a:cs typeface="+mn-cs"/>
        </a:defRPr>
      </a:lvl1pPr>
      <a:lvl2pPr marL="742950" indent="-285750" algn="l" rtl="0" eaLnBrk="0" fontAlgn="base" hangingPunct="0">
        <a:lnSpc>
          <a:spcPct val="90000"/>
        </a:lnSpc>
        <a:spcBef>
          <a:spcPct val="20000"/>
        </a:spcBef>
        <a:spcAft>
          <a:spcPct val="15000"/>
        </a:spcAft>
        <a:buClr>
          <a:schemeClr val="accent1"/>
        </a:buClr>
        <a:buChar char="–"/>
        <a:defRPr b="1">
          <a:solidFill>
            <a:schemeClr val="accent1"/>
          </a:solidFill>
          <a:latin typeface="+mn-lt"/>
          <a:ea typeface="+mn-ea"/>
        </a:defRPr>
      </a:lvl2pPr>
      <a:lvl3pPr marL="1143000" indent="-228600" algn="l" rtl="0" eaLnBrk="0" fontAlgn="base" hangingPunct="0">
        <a:lnSpc>
          <a:spcPct val="90000"/>
        </a:lnSpc>
        <a:spcBef>
          <a:spcPct val="20000"/>
        </a:spcBef>
        <a:spcAft>
          <a:spcPct val="15000"/>
        </a:spcAft>
        <a:buClr>
          <a:schemeClr val="accent1"/>
        </a:buClr>
        <a:defRPr b="1">
          <a:solidFill>
            <a:schemeClr val="accent1"/>
          </a:solidFill>
          <a:latin typeface="+mn-lt"/>
          <a:ea typeface="+mn-ea"/>
        </a:defRPr>
      </a:lvl3pPr>
      <a:lvl4pPr marL="1600200" indent="-228600" algn="l" rtl="0" eaLnBrk="0" fontAlgn="base" hangingPunct="0">
        <a:lnSpc>
          <a:spcPct val="90000"/>
        </a:lnSpc>
        <a:spcBef>
          <a:spcPct val="20000"/>
        </a:spcBef>
        <a:spcAft>
          <a:spcPct val="15000"/>
        </a:spcAft>
        <a:buClr>
          <a:schemeClr val="accent1"/>
        </a:buClr>
        <a:defRPr b="1">
          <a:solidFill>
            <a:schemeClr val="accent1"/>
          </a:solidFill>
          <a:latin typeface="+mn-lt"/>
          <a:ea typeface="+mn-ea"/>
        </a:defRPr>
      </a:lvl4pPr>
      <a:lvl5pPr marL="2057400" indent="-228600" algn="l" rtl="0" eaLnBrk="0" fontAlgn="base" hangingPunct="0">
        <a:spcBef>
          <a:spcPct val="20000"/>
        </a:spcBef>
        <a:spcAft>
          <a:spcPct val="0"/>
        </a:spcAft>
        <a:buChar char="»"/>
        <a:defRPr>
          <a:solidFill>
            <a:schemeClr val="bg1"/>
          </a:solidFill>
          <a:latin typeface="+mn-lt"/>
          <a:ea typeface="+mn-ea"/>
        </a:defRPr>
      </a:lvl5pPr>
      <a:lvl6pPr marL="2514600" indent="-228600" algn="l" rtl="0" fontAlgn="base">
        <a:spcBef>
          <a:spcPct val="20000"/>
        </a:spcBef>
        <a:spcAft>
          <a:spcPct val="0"/>
        </a:spcAft>
        <a:buChar char="»"/>
        <a:defRPr>
          <a:solidFill>
            <a:schemeClr val="bg1"/>
          </a:solidFill>
          <a:latin typeface="+mn-lt"/>
          <a:ea typeface="+mn-ea"/>
        </a:defRPr>
      </a:lvl6pPr>
      <a:lvl7pPr marL="2971800" indent="-228600" algn="l" rtl="0" fontAlgn="base">
        <a:spcBef>
          <a:spcPct val="20000"/>
        </a:spcBef>
        <a:spcAft>
          <a:spcPct val="0"/>
        </a:spcAft>
        <a:buChar char="»"/>
        <a:defRPr>
          <a:solidFill>
            <a:schemeClr val="bg1"/>
          </a:solidFill>
          <a:latin typeface="+mn-lt"/>
          <a:ea typeface="+mn-ea"/>
        </a:defRPr>
      </a:lvl7pPr>
      <a:lvl8pPr marL="3429000" indent="-228600" algn="l" rtl="0" fontAlgn="base">
        <a:spcBef>
          <a:spcPct val="20000"/>
        </a:spcBef>
        <a:spcAft>
          <a:spcPct val="0"/>
        </a:spcAft>
        <a:buChar char="»"/>
        <a:defRPr>
          <a:solidFill>
            <a:schemeClr val="bg1"/>
          </a:solidFill>
          <a:latin typeface="+mn-lt"/>
          <a:ea typeface="+mn-ea"/>
        </a:defRPr>
      </a:lvl8pPr>
      <a:lvl9pPr marL="3886200" indent="-228600" algn="l" rtl="0" fontAlgn="base">
        <a:spcBef>
          <a:spcPct val="20000"/>
        </a:spcBef>
        <a:spcAft>
          <a:spcPct val="0"/>
        </a:spcAft>
        <a:buChar char="»"/>
        <a:defRPr>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14.wmf"/><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a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7022" cy="126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7" name="Rectangle 12"/>
          <p:cNvSpPr>
            <a:spLocks noChangeArrowheads="1"/>
          </p:cNvSpPr>
          <p:nvPr/>
        </p:nvSpPr>
        <p:spPr bwMode="auto">
          <a:xfrm>
            <a:off x="4191794" y="2817812"/>
            <a:ext cx="4531075" cy="718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p>
            <a:pPr algn="ctr" fontAlgn="ctr">
              <a:lnSpc>
                <a:spcPct val="90000"/>
              </a:lnSpc>
            </a:pPr>
            <a:r>
              <a:rPr lang="zh-CN" altLang="en-US" sz="4400" b="1" dirty="0" smtClean="0">
                <a:solidFill>
                  <a:schemeClr val="accent1"/>
                </a:solidFill>
              </a:rPr>
              <a:t>项目成本管理</a:t>
            </a:r>
            <a:endParaRPr lang="zh-CN" altLang="en-US" sz="4400" b="1" dirty="0">
              <a:solidFill>
                <a:schemeClr val="accent1"/>
              </a:solidFill>
            </a:endParaRPr>
          </a:p>
        </p:txBody>
      </p:sp>
      <p:pic>
        <p:nvPicPr>
          <p:cNvPr id="5" name="Picture 391" descr="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29394" y="1827212"/>
            <a:ext cx="2827337"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pPr eaLnBrk="1" hangingPunct="1">
              <a:defRPr/>
            </a:pPr>
            <a:r>
              <a:rPr lang="en-US" altLang="zh-CN" b="1" dirty="0" smtClean="0"/>
              <a:t>7.3 </a:t>
            </a:r>
            <a:r>
              <a:rPr lang="zh-CN" altLang="en-US" b="1" dirty="0" smtClean="0"/>
              <a:t>项目成本估算</a:t>
            </a:r>
            <a:r>
              <a:rPr lang="zh-CN" altLang="en-US" dirty="0" smtClean="0"/>
              <a:t> </a:t>
            </a:r>
          </a:p>
        </p:txBody>
      </p:sp>
      <p:sp>
        <p:nvSpPr>
          <p:cNvPr id="485379" name="Rectangle 3"/>
          <p:cNvSpPr>
            <a:spLocks noGrp="1" noChangeArrowheads="1"/>
          </p:cNvSpPr>
          <p:nvPr>
            <p:ph type="body" idx="1"/>
          </p:nvPr>
        </p:nvSpPr>
        <p:spPr>
          <a:xfrm>
            <a:off x="893919" y="1522412"/>
            <a:ext cx="7465721" cy="1255728"/>
          </a:xfrm>
        </p:spPr>
        <p:txBody>
          <a:bodyPr/>
          <a:lstStyle/>
          <a:p>
            <a:pPr eaLnBrk="1" hangingPunct="1"/>
            <a:r>
              <a:rPr lang="zh-CN" altLang="zh-CN" b="1" dirty="0" smtClean="0"/>
              <a:t>项目成本的构成</a:t>
            </a:r>
            <a:endParaRPr lang="en-US" altLang="zh-CN" b="1" dirty="0" smtClean="0"/>
          </a:p>
          <a:p>
            <a:pPr marL="400050" lvl="1" indent="0" eaLnBrk="1" hangingPunct="1">
              <a:buNone/>
            </a:pPr>
            <a:r>
              <a:rPr lang="zh-CN" altLang="zh-CN" dirty="0" smtClean="0"/>
              <a:t>项目成本是指为实现项目目标所耗用资源的成本费用总和。项目成本构成如图所示。</a:t>
            </a:r>
          </a:p>
        </p:txBody>
      </p:sp>
      <p:pic>
        <p:nvPicPr>
          <p:cNvPr id="485380"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994" y="3454470"/>
            <a:ext cx="7073541" cy="1613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08918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3" name="内容占位符 2"/>
          <p:cNvSpPr>
            <a:spLocks noGrp="1"/>
          </p:cNvSpPr>
          <p:nvPr>
            <p:ph idx="1"/>
          </p:nvPr>
        </p:nvSpPr>
        <p:spPr>
          <a:xfrm>
            <a:off x="381794" y="1293812"/>
            <a:ext cx="8610600" cy="5133713"/>
          </a:xfrm>
        </p:spPr>
        <p:txBody>
          <a:bodyPr/>
          <a:lstStyle/>
          <a:p>
            <a:pPr eaLnBrk="1" hangingPunct="1"/>
            <a:r>
              <a:rPr lang="zh-CN" altLang="zh-CN" dirty="0" smtClean="0">
                <a:solidFill>
                  <a:srgbClr val="C00000"/>
                </a:solidFill>
              </a:rPr>
              <a:t>项目决策和定义成本</a:t>
            </a:r>
            <a:r>
              <a:rPr lang="zh-CN" altLang="zh-CN" dirty="0" smtClean="0"/>
              <a:t>指在项目启动过程中，用于信息收集、可行性研究、项目选择以及项目目标确定等一系列的决策分析活动所消耗的成本费用。</a:t>
            </a:r>
          </a:p>
          <a:p>
            <a:pPr eaLnBrk="1" hangingPunct="1"/>
            <a:r>
              <a:rPr lang="zh-CN" altLang="zh-CN" dirty="0" smtClean="0">
                <a:solidFill>
                  <a:srgbClr val="C00000"/>
                </a:solidFill>
              </a:rPr>
              <a:t>项目设计成本</a:t>
            </a:r>
            <a:r>
              <a:rPr lang="zh-CN" altLang="zh-CN" dirty="0" smtClean="0"/>
              <a:t>用于项目设计工作所花费的成本费用，如项目施工图设计费用、新产品设计费用等。</a:t>
            </a:r>
          </a:p>
          <a:p>
            <a:pPr eaLnBrk="1" hangingPunct="1"/>
            <a:r>
              <a:rPr lang="zh-CN" altLang="zh-CN" dirty="0" smtClean="0">
                <a:solidFill>
                  <a:srgbClr val="C00000"/>
                </a:solidFill>
              </a:rPr>
              <a:t>项目获取成本</a:t>
            </a:r>
            <a:r>
              <a:rPr lang="zh-CN" altLang="zh-CN" dirty="0" smtClean="0"/>
              <a:t>指为了获取项目的各种资源所需花费的成本费用，如对于项目所需物资设备的询价、供应商选择、合同谈判与合同履约等的管理所需发生的费用（人力、财力、物力），但不包括所获资源的价格成本。</a:t>
            </a:r>
          </a:p>
          <a:p>
            <a:pPr eaLnBrk="1" hangingPunct="1"/>
            <a:r>
              <a:rPr lang="zh-CN" altLang="zh-CN" dirty="0" smtClean="0">
                <a:solidFill>
                  <a:srgbClr val="C00000"/>
                </a:solidFill>
              </a:rPr>
              <a:t>项目实施成本</a:t>
            </a:r>
            <a:r>
              <a:rPr lang="zh-CN" altLang="zh-CN" dirty="0" smtClean="0"/>
              <a:t>指为完成项目的目标而耗用的各种资源所发生的费用，是项目总成本的主要构成部分。项目实施成本具体包括：人力资源成本、物料成本、设备费用、顾问费用、其他费用以及不可预见费用等。</a:t>
            </a:r>
          </a:p>
        </p:txBody>
      </p:sp>
      <p:sp>
        <p:nvSpPr>
          <p:cNvPr id="4" name="Rectangle 2"/>
          <p:cNvSpPr>
            <a:spLocks noGrp="1" noChangeArrowheads="1"/>
          </p:cNvSpPr>
          <p:nvPr>
            <p:ph type="title"/>
          </p:nvPr>
        </p:nvSpPr>
        <p:spPr/>
        <p:txBody>
          <a:bodyPr/>
          <a:lstStyle/>
          <a:p>
            <a:pPr eaLnBrk="1" hangingPunct="1">
              <a:defRPr/>
            </a:pPr>
            <a:r>
              <a:rPr lang="en-US" altLang="zh-CN" b="1" dirty="0" smtClean="0"/>
              <a:t>7.3 </a:t>
            </a:r>
            <a:r>
              <a:rPr lang="zh-CN" altLang="en-US" b="1" dirty="0" smtClean="0"/>
              <a:t>项目成本估算</a:t>
            </a:r>
            <a:r>
              <a:rPr lang="zh-CN" altLang="en-US" dirty="0" smtClean="0"/>
              <a:t> </a:t>
            </a:r>
          </a:p>
        </p:txBody>
      </p:sp>
    </p:spTree>
    <p:extLst>
      <p:ext uri="{BB962C8B-B14F-4D97-AF65-F5344CB8AC3E}">
        <p14:creationId xmlns:p14="http://schemas.microsoft.com/office/powerpoint/2010/main" val="19061186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Box 10"/>
          <p:cNvSpPr txBox="1">
            <a:spLocks noChangeArrowheads="1"/>
          </p:cNvSpPr>
          <p:nvPr/>
        </p:nvSpPr>
        <p:spPr bwMode="auto">
          <a:xfrm>
            <a:off x="534194" y="1827212"/>
            <a:ext cx="83058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lnSpc>
                <a:spcPct val="105000"/>
              </a:lnSpc>
            </a:pPr>
            <a:r>
              <a:rPr lang="en-US" altLang="zh-CN" sz="2400" dirty="0" smtClean="0">
                <a:solidFill>
                  <a:srgbClr val="C00000"/>
                </a:solidFill>
                <a:latin typeface="楷体" pitchFamily="49" charset="-122"/>
                <a:ea typeface="楷体" pitchFamily="49" charset="-122"/>
              </a:rPr>
              <a:t>1.</a:t>
            </a:r>
            <a:r>
              <a:rPr lang="zh-CN" altLang="en-US" sz="2400" dirty="0" smtClean="0">
                <a:solidFill>
                  <a:srgbClr val="C00000"/>
                </a:solidFill>
                <a:latin typeface="楷体" pitchFamily="49" charset="-122"/>
                <a:ea typeface="楷体" pitchFamily="49" charset="-122"/>
              </a:rPr>
              <a:t>人工成本</a:t>
            </a:r>
            <a:r>
              <a:rPr lang="zh-CN" altLang="en-US" sz="2400" dirty="0">
                <a:latin typeface="楷体" pitchFamily="49" charset="-122"/>
                <a:ea typeface="楷体" pitchFamily="49" charset="-122"/>
              </a:rPr>
              <a:t>项目雇佣人员和支付工资所耗费的成</a:t>
            </a:r>
            <a:r>
              <a:rPr lang="zh-CN" altLang="en-US" sz="2400" dirty="0" smtClean="0">
                <a:latin typeface="楷体" pitchFamily="49" charset="-122"/>
                <a:ea typeface="楷体" pitchFamily="49" charset="-122"/>
              </a:rPr>
              <a:t>本。</a:t>
            </a:r>
            <a:r>
              <a:rPr lang="zh-CN" altLang="en-US" sz="2400" dirty="0">
                <a:latin typeface="楷体" pitchFamily="49" charset="-122"/>
                <a:ea typeface="楷体" pitchFamily="49" charset="-122"/>
              </a:rPr>
              <a:t>要对人工成本进行合理的初始估算，还需要估计员工在项目中投入的时</a:t>
            </a:r>
            <a:r>
              <a:rPr lang="zh-CN" altLang="en-US" sz="2400" dirty="0" smtClean="0">
                <a:latin typeface="楷体" pitchFamily="49" charset="-122"/>
                <a:ea typeface="楷体" pitchFamily="49" charset="-122"/>
              </a:rPr>
              <a:t>间。</a:t>
            </a:r>
            <a:endParaRPr lang="zh-CN" altLang="en-US" sz="2400" dirty="0">
              <a:latin typeface="楷体" pitchFamily="49" charset="-122"/>
              <a:ea typeface="楷体" pitchFamily="49" charset="-122"/>
            </a:endParaRPr>
          </a:p>
          <a:p>
            <a:pPr eaLnBrk="1" hangingPunct="1">
              <a:lnSpc>
                <a:spcPct val="105000"/>
              </a:lnSpc>
            </a:pPr>
            <a:r>
              <a:rPr lang="en-US" altLang="zh-CN" sz="2400" dirty="0" smtClean="0">
                <a:solidFill>
                  <a:srgbClr val="C00000"/>
                </a:solidFill>
                <a:latin typeface="楷体" pitchFamily="49" charset="-122"/>
                <a:ea typeface="楷体" pitchFamily="49" charset="-122"/>
              </a:rPr>
              <a:t>2</a:t>
            </a:r>
            <a:r>
              <a:rPr lang="en-US" altLang="zh-CN" sz="2400" dirty="0">
                <a:solidFill>
                  <a:srgbClr val="C00000"/>
                </a:solidFill>
                <a:latin typeface="楷体" pitchFamily="49" charset="-122"/>
                <a:ea typeface="楷体" pitchFamily="49" charset="-122"/>
              </a:rPr>
              <a:t>. </a:t>
            </a:r>
            <a:r>
              <a:rPr lang="zh-CN" altLang="en-US" sz="2400" dirty="0">
                <a:solidFill>
                  <a:srgbClr val="C00000"/>
                </a:solidFill>
                <a:latin typeface="楷体" pitchFamily="49" charset="-122"/>
                <a:ea typeface="楷体" pitchFamily="49" charset="-122"/>
              </a:rPr>
              <a:t>材料成本</a:t>
            </a:r>
            <a:r>
              <a:rPr lang="zh-CN" altLang="en-US" sz="2400" dirty="0">
                <a:latin typeface="楷体" pitchFamily="49" charset="-122"/>
                <a:ea typeface="楷体" pitchFamily="49" charset="-122"/>
              </a:rPr>
              <a:t>就是项目团队为了完成任务而话费在具体设备和原材料上的成</a:t>
            </a:r>
            <a:r>
              <a:rPr lang="zh-CN" altLang="en-US" sz="2400" dirty="0" smtClean="0">
                <a:latin typeface="楷体" pitchFamily="49" charset="-122"/>
                <a:ea typeface="楷体" pitchFamily="49" charset="-122"/>
              </a:rPr>
              <a:t>本。</a:t>
            </a:r>
            <a:endParaRPr lang="en-US" altLang="zh-CN" sz="2400" dirty="0" smtClean="0">
              <a:latin typeface="楷体" pitchFamily="49" charset="-122"/>
              <a:ea typeface="楷体" pitchFamily="49" charset="-122"/>
            </a:endParaRPr>
          </a:p>
          <a:p>
            <a:pPr eaLnBrk="1" hangingPunct="1">
              <a:lnSpc>
                <a:spcPct val="105000"/>
              </a:lnSpc>
            </a:pPr>
            <a:r>
              <a:rPr lang="en-US" altLang="zh-CN" sz="2400" dirty="0">
                <a:solidFill>
                  <a:srgbClr val="C00000"/>
                </a:solidFill>
                <a:latin typeface="楷体" pitchFamily="49" charset="-122"/>
                <a:ea typeface="楷体" pitchFamily="49" charset="-122"/>
              </a:rPr>
              <a:t>3. </a:t>
            </a:r>
            <a:r>
              <a:rPr lang="zh-CN" altLang="en-US" sz="2400" dirty="0">
                <a:solidFill>
                  <a:srgbClr val="C00000"/>
                </a:solidFill>
                <a:latin typeface="楷体" pitchFamily="49" charset="-122"/>
                <a:ea typeface="楷体" pitchFamily="49" charset="-122"/>
              </a:rPr>
              <a:t>分包成本</a:t>
            </a:r>
            <a:r>
              <a:rPr lang="zh-CN" altLang="en-US" sz="2400" dirty="0">
                <a:latin typeface="楷体" pitchFamily="49" charset="-122"/>
                <a:ea typeface="楷体" pitchFamily="49" charset="-122"/>
              </a:rPr>
              <a:t>分包商为项目提供资源，其费用就应纳入初始成本估算，并反映在项目预算</a:t>
            </a:r>
            <a:r>
              <a:rPr lang="zh-CN" altLang="en-US" sz="2400" dirty="0" smtClean="0">
                <a:latin typeface="楷体" pitchFamily="49" charset="-122"/>
                <a:ea typeface="楷体" pitchFamily="49" charset="-122"/>
              </a:rPr>
              <a:t>中。</a:t>
            </a:r>
            <a:endParaRPr lang="en-US" altLang="zh-CN" sz="2400" dirty="0" smtClean="0">
              <a:latin typeface="楷体" pitchFamily="49" charset="-122"/>
              <a:ea typeface="楷体" pitchFamily="49" charset="-122"/>
            </a:endParaRPr>
          </a:p>
          <a:p>
            <a:pPr eaLnBrk="1" hangingPunct="1">
              <a:lnSpc>
                <a:spcPct val="105000"/>
              </a:lnSpc>
            </a:pPr>
            <a:r>
              <a:rPr lang="en-US" altLang="zh-CN" sz="2400" dirty="0">
                <a:solidFill>
                  <a:srgbClr val="C00000"/>
                </a:solidFill>
                <a:latin typeface="楷体" pitchFamily="49" charset="-122"/>
                <a:ea typeface="楷体" pitchFamily="49" charset="-122"/>
              </a:rPr>
              <a:t>4. </a:t>
            </a:r>
            <a:r>
              <a:rPr lang="zh-CN" altLang="en-US" sz="2400" dirty="0">
                <a:solidFill>
                  <a:srgbClr val="C00000"/>
                </a:solidFill>
                <a:latin typeface="楷体" pitchFamily="49" charset="-122"/>
                <a:ea typeface="楷体" pitchFamily="49" charset="-122"/>
              </a:rPr>
              <a:t>器材和设备成本</a:t>
            </a:r>
            <a:r>
              <a:rPr lang="zh-CN" altLang="en-US" sz="2400" dirty="0">
                <a:latin typeface="楷体" pitchFamily="49" charset="-122"/>
                <a:ea typeface="楷体" pitchFamily="49" charset="-122"/>
              </a:rPr>
              <a:t>辅助项目的一些器材，甚至办公室的租</a:t>
            </a:r>
            <a:r>
              <a:rPr lang="zh-CN" altLang="en-US" sz="2400" dirty="0" smtClean="0">
                <a:latin typeface="楷体" pitchFamily="49" charset="-122"/>
                <a:ea typeface="楷体" pitchFamily="49" charset="-122"/>
              </a:rPr>
              <a:t>赁</a:t>
            </a:r>
            <a:endParaRPr lang="en-US" altLang="zh-CN" sz="2400" dirty="0" smtClean="0">
              <a:latin typeface="楷体" pitchFamily="49" charset="-122"/>
              <a:ea typeface="楷体" pitchFamily="49" charset="-122"/>
            </a:endParaRPr>
          </a:p>
          <a:p>
            <a:pPr eaLnBrk="1" hangingPunct="1">
              <a:lnSpc>
                <a:spcPct val="105000"/>
              </a:lnSpc>
            </a:pPr>
            <a:r>
              <a:rPr lang="en-US" altLang="zh-CN" sz="2400" dirty="0" smtClean="0">
                <a:solidFill>
                  <a:srgbClr val="C00000"/>
                </a:solidFill>
                <a:latin typeface="楷体" pitchFamily="49" charset="-122"/>
                <a:ea typeface="楷体" pitchFamily="49" charset="-122"/>
              </a:rPr>
              <a:t>7. </a:t>
            </a:r>
            <a:r>
              <a:rPr lang="zh-CN" altLang="en-US" sz="2400" dirty="0">
                <a:solidFill>
                  <a:srgbClr val="C00000"/>
                </a:solidFill>
                <a:latin typeface="楷体" pitchFamily="49" charset="-122"/>
                <a:ea typeface="楷体" pitchFamily="49" charset="-122"/>
              </a:rPr>
              <a:t>差旅成本</a:t>
            </a:r>
            <a:r>
              <a:rPr lang="zh-CN" altLang="en-US" sz="2400" dirty="0">
                <a:latin typeface="楷体" pitchFamily="49" charset="-122"/>
                <a:ea typeface="楷体" pitchFamily="49" charset="-122"/>
              </a:rPr>
              <a:t>项目成员的差旅费用、考察费用</a:t>
            </a:r>
          </a:p>
          <a:p>
            <a:pPr eaLnBrk="1" hangingPunct="1">
              <a:lnSpc>
                <a:spcPct val="105000"/>
              </a:lnSpc>
            </a:pPr>
            <a:endParaRPr lang="en-US" altLang="zh-CN" sz="2400" dirty="0">
              <a:solidFill>
                <a:srgbClr val="C00000"/>
              </a:solidFill>
              <a:latin typeface="微软雅黑" panose="020B0503020204020204" pitchFamily="34" charset="-122"/>
              <a:ea typeface="微软雅黑" panose="020B0503020204020204" pitchFamily="34" charset="-122"/>
            </a:endParaRPr>
          </a:p>
        </p:txBody>
      </p:sp>
      <p:sp>
        <p:nvSpPr>
          <p:cNvPr id="2" name="矩形 1"/>
          <p:cNvSpPr/>
          <p:nvPr/>
        </p:nvSpPr>
        <p:spPr>
          <a:xfrm>
            <a:off x="534194" y="1293812"/>
            <a:ext cx="8494633" cy="461665"/>
          </a:xfrm>
          <a:prstGeom prst="rect">
            <a:avLst/>
          </a:prstGeom>
        </p:spPr>
        <p:txBody>
          <a:bodyPr wrap="none">
            <a:spAutoFit/>
          </a:bodyPr>
          <a:lstStyle/>
          <a:p>
            <a:r>
              <a:rPr lang="zh-CN" altLang="en-US" sz="2400" b="1" dirty="0" smtClean="0">
                <a:latin typeface="楷体" pitchFamily="49" charset="-122"/>
                <a:ea typeface="楷体" pitchFamily="49" charset="-122"/>
              </a:rPr>
              <a:t>项目成本估算是决定一个项目是否可行的第一步，一般来源：</a:t>
            </a:r>
            <a:endParaRPr lang="zh-CN" altLang="en-US" sz="2400" b="1" dirty="0">
              <a:latin typeface="楷体" pitchFamily="49" charset="-122"/>
              <a:ea typeface="楷体" pitchFamily="49" charset="-122"/>
            </a:endParaRPr>
          </a:p>
        </p:txBody>
      </p:sp>
      <p:sp>
        <p:nvSpPr>
          <p:cNvPr id="6" name="Text Box 10"/>
          <p:cNvSpPr txBox="1">
            <a:spLocks noChangeArrowheads="1"/>
          </p:cNvSpPr>
          <p:nvPr/>
        </p:nvSpPr>
        <p:spPr bwMode="auto">
          <a:xfrm>
            <a:off x="467625" y="3696809"/>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zh-CN" sz="2000" dirty="0">
              <a:solidFill>
                <a:srgbClr val="C00000"/>
              </a:solidFill>
              <a:latin typeface="微软雅黑" panose="020B0503020204020204" pitchFamily="34" charset="-122"/>
              <a:ea typeface="微软雅黑" panose="020B0503020204020204" pitchFamily="34" charset="-122"/>
            </a:endParaRPr>
          </a:p>
        </p:txBody>
      </p:sp>
      <p:sp>
        <p:nvSpPr>
          <p:cNvPr id="17" name="标题 1"/>
          <p:cNvSpPr txBox="1">
            <a:spLocks/>
          </p:cNvSpPr>
          <p:nvPr/>
        </p:nvSpPr>
        <p:spPr bwMode="auto">
          <a:xfrm>
            <a:off x="17063" y="116578"/>
            <a:ext cx="5390499" cy="596624"/>
          </a:xfrm>
          <a:prstGeom prst="rect">
            <a:avLst/>
          </a:prstGeom>
          <a:noFill/>
          <a:ln>
            <a:noFill/>
          </a:ln>
          <a:effectLst/>
          <a:extLst>
            <a:ext uri="{909E8E84-426E-40DD-AFC4-6F175D3DCCD1}">
              <a14:hiddenFill xmlns:a14="http://schemas.microsoft.com/office/drawing/2010/main">
                <a:solidFill>
                  <a:srgbClr val="2B166E"/>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bg1"/>
                </a:solidFill>
                <a:latin typeface="+mj-ea"/>
                <a:ea typeface="+mj-ea"/>
                <a:cs typeface="+mj-cs"/>
              </a:defRPr>
            </a:lvl1pPr>
            <a:lvl2pPr algn="ctr" rtl="0" eaLnBrk="0" fontAlgn="base" hangingPunct="0">
              <a:spcBef>
                <a:spcPct val="0"/>
              </a:spcBef>
              <a:spcAft>
                <a:spcPct val="0"/>
              </a:spcAft>
              <a:defRPr sz="3200" b="1">
                <a:solidFill>
                  <a:schemeClr val="bg1"/>
                </a:solidFill>
                <a:latin typeface="微软雅黑" pitchFamily="34" charset="-122"/>
                <a:ea typeface="微软雅黑" pitchFamily="34" charset="-122"/>
              </a:defRPr>
            </a:lvl2pPr>
            <a:lvl3pPr algn="ctr" rtl="0" eaLnBrk="0" fontAlgn="base" hangingPunct="0">
              <a:spcBef>
                <a:spcPct val="0"/>
              </a:spcBef>
              <a:spcAft>
                <a:spcPct val="0"/>
              </a:spcAft>
              <a:defRPr sz="3200" b="1">
                <a:solidFill>
                  <a:schemeClr val="bg1"/>
                </a:solidFill>
                <a:latin typeface="微软雅黑" pitchFamily="34" charset="-122"/>
                <a:ea typeface="微软雅黑" pitchFamily="34" charset="-122"/>
              </a:defRPr>
            </a:lvl3pPr>
            <a:lvl4pPr algn="ctr" rtl="0" eaLnBrk="0" fontAlgn="base" hangingPunct="0">
              <a:spcBef>
                <a:spcPct val="0"/>
              </a:spcBef>
              <a:spcAft>
                <a:spcPct val="0"/>
              </a:spcAft>
              <a:defRPr sz="3200" b="1">
                <a:solidFill>
                  <a:schemeClr val="bg1"/>
                </a:solidFill>
                <a:latin typeface="微软雅黑" pitchFamily="34" charset="-122"/>
                <a:ea typeface="微软雅黑" pitchFamily="34" charset="-122"/>
              </a:defRPr>
            </a:lvl4pPr>
            <a:lvl5pPr algn="ctr" rtl="0" eaLnBrk="0" fontAlgn="base" hangingPunct="0">
              <a:spcBef>
                <a:spcPct val="0"/>
              </a:spcBef>
              <a:spcAft>
                <a:spcPct val="0"/>
              </a:spcAft>
              <a:defRPr sz="3200" b="1">
                <a:solidFill>
                  <a:schemeClr val="bg1"/>
                </a:solidFill>
                <a:latin typeface="微软雅黑" pitchFamily="34" charset="-122"/>
                <a:ea typeface="微软雅黑" pitchFamily="34" charset="-122"/>
              </a:defRPr>
            </a:lvl5pPr>
            <a:lvl6pPr marL="457200" algn="ctr" rtl="0" fontAlgn="base">
              <a:spcBef>
                <a:spcPct val="0"/>
              </a:spcBef>
              <a:spcAft>
                <a:spcPct val="0"/>
              </a:spcAft>
              <a:defRPr sz="3200" b="1">
                <a:solidFill>
                  <a:schemeClr val="bg1"/>
                </a:solidFill>
                <a:latin typeface="微软雅黑" pitchFamily="34" charset="-122"/>
                <a:ea typeface="微软雅黑" pitchFamily="34" charset="-122"/>
              </a:defRPr>
            </a:lvl6pPr>
            <a:lvl7pPr marL="914400" algn="ctr" rtl="0" fontAlgn="base">
              <a:spcBef>
                <a:spcPct val="0"/>
              </a:spcBef>
              <a:spcAft>
                <a:spcPct val="0"/>
              </a:spcAft>
              <a:defRPr sz="3200" b="1">
                <a:solidFill>
                  <a:schemeClr val="bg1"/>
                </a:solidFill>
                <a:latin typeface="微软雅黑" pitchFamily="34" charset="-122"/>
                <a:ea typeface="微软雅黑" pitchFamily="34" charset="-122"/>
              </a:defRPr>
            </a:lvl7pPr>
            <a:lvl8pPr marL="1371600" algn="ctr" rtl="0" fontAlgn="base">
              <a:spcBef>
                <a:spcPct val="0"/>
              </a:spcBef>
              <a:spcAft>
                <a:spcPct val="0"/>
              </a:spcAft>
              <a:defRPr sz="3200" b="1">
                <a:solidFill>
                  <a:schemeClr val="bg1"/>
                </a:solidFill>
                <a:latin typeface="微软雅黑" pitchFamily="34" charset="-122"/>
                <a:ea typeface="微软雅黑" pitchFamily="34" charset="-122"/>
              </a:defRPr>
            </a:lvl8pPr>
            <a:lvl9pPr marL="1828800" algn="ctr" rtl="0" fontAlgn="base">
              <a:spcBef>
                <a:spcPct val="0"/>
              </a:spcBef>
              <a:spcAft>
                <a:spcPct val="0"/>
              </a:spcAft>
              <a:defRPr sz="3200" b="1">
                <a:solidFill>
                  <a:schemeClr val="bg1"/>
                </a:solidFill>
                <a:latin typeface="微软雅黑" pitchFamily="34" charset="-122"/>
                <a:ea typeface="微软雅黑" pitchFamily="34" charset="-122"/>
              </a:defRPr>
            </a:lvl9pPr>
          </a:lstStyle>
          <a:p>
            <a:pPr algn="l"/>
            <a:r>
              <a:rPr lang="zh-CN" altLang="en-US" sz="2800" kern="0" smtClean="0">
                <a:solidFill>
                  <a:schemeClr val="accent3"/>
                </a:solidFill>
              </a:rPr>
              <a:t>一、前言</a:t>
            </a:r>
            <a:endParaRPr lang="zh-CN" altLang="en-US" sz="2800" kern="0" dirty="0">
              <a:solidFill>
                <a:schemeClr val="accent3"/>
              </a:solidFill>
            </a:endParaRPr>
          </a:p>
        </p:txBody>
      </p:sp>
    </p:spTree>
    <p:extLst>
      <p:ext uri="{BB962C8B-B14F-4D97-AF65-F5344CB8AC3E}">
        <p14:creationId xmlns:p14="http://schemas.microsoft.com/office/powerpoint/2010/main" val="3163301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smtClean="0"/>
              <a:t>7.3 </a:t>
            </a:r>
            <a:r>
              <a:rPr lang="zh-CN" altLang="en-US" dirty="0"/>
              <a:t>项目成本估</a:t>
            </a:r>
            <a:r>
              <a:rPr lang="zh-CN" altLang="en-US" dirty="0" smtClean="0"/>
              <a:t>算</a:t>
            </a:r>
            <a:r>
              <a:rPr lang="en-US" altLang="zh-CN" dirty="0" smtClean="0"/>
              <a:t>-</a:t>
            </a:r>
            <a:r>
              <a:rPr lang="zh-CN" altLang="zh-CN" b="1" dirty="0" smtClean="0"/>
              <a:t>影响项目成本的因素</a:t>
            </a:r>
            <a:endParaRPr lang="zh-CN" altLang="en-US" dirty="0" smtClean="0"/>
          </a:p>
        </p:txBody>
      </p:sp>
      <p:sp>
        <p:nvSpPr>
          <p:cNvPr id="487427" name="内容占位符 2"/>
          <p:cNvSpPr>
            <a:spLocks noGrp="1"/>
          </p:cNvSpPr>
          <p:nvPr>
            <p:ph idx="1"/>
          </p:nvPr>
        </p:nvSpPr>
        <p:spPr>
          <a:xfrm>
            <a:off x="153194" y="1065212"/>
            <a:ext cx="8839200" cy="5909310"/>
          </a:xfrm>
        </p:spPr>
        <p:txBody>
          <a:bodyPr/>
          <a:lstStyle/>
          <a:p>
            <a:pPr marL="0" indent="0" eaLnBrk="1" hangingPunct="1">
              <a:buNone/>
            </a:pPr>
            <a:r>
              <a:rPr lang="en-US" altLang="zh-CN" sz="2000" dirty="0" smtClean="0"/>
              <a:t>1.</a:t>
            </a:r>
            <a:r>
              <a:rPr lang="zh-CN" altLang="zh-CN" sz="2000" dirty="0" smtClean="0">
                <a:solidFill>
                  <a:srgbClr val="C00000"/>
                </a:solidFill>
              </a:rPr>
              <a:t>项目工期</a:t>
            </a:r>
          </a:p>
          <a:p>
            <a:pPr marL="400050" lvl="1" indent="0" eaLnBrk="1" hangingPunct="1">
              <a:buNone/>
            </a:pPr>
            <a:r>
              <a:rPr lang="zh-CN" altLang="zh-CN" sz="2000" dirty="0" smtClean="0"/>
              <a:t>项目成本与项目工期直接相关，随着工期的变化而相应的发生变化。一般来说，当项目工期缩短时，项目成本会随之增加；但是，当项目工期被拖延时，项目成本也会增加。</a:t>
            </a:r>
          </a:p>
          <a:p>
            <a:pPr marL="0" indent="0" eaLnBrk="1" hangingPunct="1">
              <a:buNone/>
            </a:pPr>
            <a:r>
              <a:rPr lang="en-US" altLang="zh-CN" sz="2000" dirty="0" smtClean="0"/>
              <a:t>2.</a:t>
            </a:r>
            <a:r>
              <a:rPr lang="zh-CN" altLang="zh-CN" sz="2000" dirty="0" smtClean="0">
                <a:solidFill>
                  <a:srgbClr val="C00000"/>
                </a:solidFill>
              </a:rPr>
              <a:t>项目的质量</a:t>
            </a:r>
          </a:p>
          <a:p>
            <a:pPr marL="400050" lvl="1" indent="0" eaLnBrk="1" hangingPunct="1">
              <a:buNone/>
            </a:pPr>
            <a:r>
              <a:rPr lang="zh-CN" altLang="zh-CN" sz="2000" dirty="0" smtClean="0"/>
              <a:t>项目质量是表示项目能够满足客户需求的特征和性能。显然，项目成本与项目的质量成正比例关系。项目的质量要求越高，项目成本也就越多；项目的质量要求越低，项目成本也就越低。</a:t>
            </a:r>
          </a:p>
          <a:p>
            <a:pPr marL="0" indent="0" eaLnBrk="1" hangingPunct="1">
              <a:buNone/>
            </a:pPr>
            <a:r>
              <a:rPr lang="en-US" altLang="zh-CN" sz="2000" dirty="0" smtClean="0"/>
              <a:t>3.</a:t>
            </a:r>
            <a:r>
              <a:rPr lang="zh-CN" altLang="zh-CN" sz="2000" dirty="0" smtClean="0">
                <a:solidFill>
                  <a:srgbClr val="C00000"/>
                </a:solidFill>
              </a:rPr>
              <a:t>项目范围</a:t>
            </a:r>
          </a:p>
          <a:p>
            <a:pPr marL="457200" lvl="1" indent="0" eaLnBrk="1" hangingPunct="1">
              <a:buNone/>
            </a:pPr>
            <a:r>
              <a:rPr lang="zh-CN" altLang="zh-CN" sz="2000" dirty="0" smtClean="0"/>
              <a:t>项目范围是影响项目成本的最根本因素，因为项目范围决定了项目需要完成的活动以及完成的程度。一般来讲，项目需要完成的活动越多，则项目成本就越大；项目需要完成的活动越复杂，则项目成本也越大。</a:t>
            </a:r>
          </a:p>
          <a:p>
            <a:pPr marL="0" indent="0" eaLnBrk="1" hangingPunct="1">
              <a:buNone/>
            </a:pPr>
            <a:r>
              <a:rPr lang="en-US" altLang="zh-CN" sz="2000" dirty="0" smtClean="0"/>
              <a:t>4.</a:t>
            </a:r>
            <a:r>
              <a:rPr lang="zh-CN" altLang="zh-CN" sz="2000" dirty="0" smtClean="0"/>
              <a:t>耗用资源的数量与单价</a:t>
            </a:r>
          </a:p>
          <a:p>
            <a:pPr marL="400050" lvl="1" indent="0" eaLnBrk="1" hangingPunct="1">
              <a:buNone/>
            </a:pPr>
            <a:r>
              <a:rPr lang="zh-CN" altLang="zh-CN" sz="2000" dirty="0" smtClean="0"/>
              <a:t>很明显，项目成本与项目所耗资源的数量和单价成正比例关系。在这两个要素中，项目所耗资源的数量对项目成本的影响较大，因为资源的数量对项目来说，是内部因素，是相对可控的；而资源的单价则是外部因素，是相对不可控的。</a:t>
            </a:r>
          </a:p>
          <a:p>
            <a:pPr eaLnBrk="1" hangingPunct="1"/>
            <a:endParaRPr lang="zh-CN" altLang="en-US" sz="2000" dirty="0" smtClean="0"/>
          </a:p>
        </p:txBody>
      </p:sp>
    </p:spTree>
    <p:extLst>
      <p:ext uri="{BB962C8B-B14F-4D97-AF65-F5344CB8AC3E}">
        <p14:creationId xmlns:p14="http://schemas.microsoft.com/office/powerpoint/2010/main" val="35172149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7.3 </a:t>
            </a:r>
            <a:r>
              <a:rPr lang="zh-CN" altLang="en-US" dirty="0"/>
              <a:t>项目成本估算</a:t>
            </a:r>
            <a:r>
              <a:rPr lang="en-US" altLang="zh-CN" dirty="0"/>
              <a:t>-</a:t>
            </a:r>
            <a:r>
              <a:rPr lang="zh-CN" altLang="zh-CN" b="1" dirty="0" smtClean="0"/>
              <a:t>项目成本估算的步骤</a:t>
            </a:r>
            <a:endParaRPr lang="zh-CN" altLang="en-US" dirty="0"/>
          </a:p>
        </p:txBody>
      </p:sp>
      <p:sp>
        <p:nvSpPr>
          <p:cNvPr id="3" name="内容占位符 2"/>
          <p:cNvSpPr>
            <a:spLocks noGrp="1"/>
          </p:cNvSpPr>
          <p:nvPr>
            <p:ph idx="1"/>
          </p:nvPr>
        </p:nvSpPr>
        <p:spPr>
          <a:xfrm>
            <a:off x="457994" y="1522412"/>
            <a:ext cx="8305800" cy="3810000"/>
          </a:xfrm>
        </p:spPr>
        <p:txBody>
          <a:bodyPr>
            <a:noAutofit/>
          </a:bodyPr>
          <a:lstStyle/>
          <a:p>
            <a:pPr>
              <a:defRPr/>
            </a:pPr>
            <a:r>
              <a:rPr lang="zh-CN" altLang="zh-CN" dirty="0" smtClean="0"/>
              <a:t>项目成本的估算是项目成本管理的核心内容，它为项目成本预算及项目成本控制提供了基础。一般编制项目成本估算要进行如下三个步骤：</a:t>
            </a:r>
          </a:p>
          <a:p>
            <a:pPr marL="400050" lvl="1" indent="0">
              <a:buNone/>
              <a:defRPr/>
            </a:pPr>
            <a:r>
              <a:rPr lang="zh-CN" altLang="zh-CN" dirty="0" smtClean="0"/>
              <a:t>（</a:t>
            </a:r>
            <a:r>
              <a:rPr lang="en-US" altLang="zh-CN" dirty="0" smtClean="0"/>
              <a:t>1</a:t>
            </a:r>
            <a:r>
              <a:rPr lang="zh-CN" altLang="zh-CN" dirty="0" smtClean="0"/>
              <a:t>）识别和分析项目成本的构成要素，即项目成本由哪些资源组成；</a:t>
            </a:r>
          </a:p>
          <a:p>
            <a:pPr marL="400050" lvl="1" indent="0">
              <a:buNone/>
              <a:defRPr/>
            </a:pPr>
            <a:r>
              <a:rPr lang="zh-CN" altLang="zh-CN" dirty="0" smtClean="0"/>
              <a:t>（</a:t>
            </a:r>
            <a:r>
              <a:rPr lang="en-US" altLang="zh-CN" dirty="0" smtClean="0"/>
              <a:t>2</a:t>
            </a:r>
            <a:r>
              <a:rPr lang="zh-CN" altLang="zh-CN" dirty="0" smtClean="0"/>
              <a:t>）估算每个项目成本构成要素的单价和数量；</a:t>
            </a:r>
          </a:p>
          <a:p>
            <a:pPr marL="400050" lvl="1" indent="0">
              <a:buNone/>
              <a:defRPr/>
            </a:pPr>
            <a:r>
              <a:rPr lang="zh-CN" altLang="zh-CN" dirty="0" smtClean="0"/>
              <a:t>（</a:t>
            </a:r>
            <a:r>
              <a:rPr lang="en-US" altLang="zh-CN" dirty="0" smtClean="0"/>
              <a:t>3</a:t>
            </a:r>
            <a:r>
              <a:rPr lang="zh-CN" altLang="zh-CN" dirty="0" smtClean="0"/>
              <a:t>）分析成本估算的结果，识别各种可以相互代替的成本，协调各种成本的比例关系。</a:t>
            </a:r>
          </a:p>
          <a:p>
            <a:pPr>
              <a:defRPr/>
            </a:pPr>
            <a:endParaRPr lang="zh-CN" altLang="en-US" dirty="0"/>
          </a:p>
        </p:txBody>
      </p:sp>
    </p:spTree>
    <p:extLst>
      <p:ext uri="{BB962C8B-B14F-4D97-AF65-F5344CB8AC3E}">
        <p14:creationId xmlns:p14="http://schemas.microsoft.com/office/powerpoint/2010/main" val="783789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7063" y="116578"/>
            <a:ext cx="5390499" cy="596624"/>
          </a:xfrm>
        </p:spPr>
        <p:txBody>
          <a:bodyPr/>
          <a:lstStyle/>
          <a:p>
            <a:pPr algn="l"/>
            <a:r>
              <a:rPr lang="zh-CN" altLang="en-US" sz="2800" dirty="0">
                <a:solidFill>
                  <a:schemeClr val="accent3"/>
                </a:solidFill>
              </a:rPr>
              <a:t>三、估算成本</a:t>
            </a:r>
          </a:p>
        </p:txBody>
      </p:sp>
      <p:grpSp>
        <p:nvGrpSpPr>
          <p:cNvPr id="5" name="Group 3"/>
          <p:cNvGrpSpPr>
            <a:grpSpLocks/>
          </p:cNvGrpSpPr>
          <p:nvPr/>
        </p:nvGrpSpPr>
        <p:grpSpPr bwMode="auto">
          <a:xfrm>
            <a:off x="5585796" y="3093183"/>
            <a:ext cx="1770370" cy="1770830"/>
            <a:chOff x="1307" y="1048"/>
            <a:chExt cx="1088" cy="1088"/>
          </a:xfrm>
        </p:grpSpPr>
        <p:sp>
          <p:nvSpPr>
            <p:cNvPr id="6" name="Oval 4"/>
            <p:cNvSpPr>
              <a:spLocks noChangeArrowheads="1"/>
            </p:cNvSpPr>
            <p:nvPr/>
          </p:nvSpPr>
          <p:spPr bwMode="auto">
            <a:xfrm>
              <a:off x="1307" y="1048"/>
              <a:ext cx="1088" cy="1088"/>
            </a:xfrm>
            <a:prstGeom prst="ellipse">
              <a:avLst/>
            </a:prstGeom>
            <a:noFill/>
            <a:ln w="76200" algn="ctr">
              <a:solidFill>
                <a:srgbClr val="C0C0C0">
                  <a:alpha val="50000"/>
                </a:srgbClr>
              </a:solidFill>
              <a:round/>
              <a:headEnd/>
              <a:tailEnd/>
            </a:ln>
            <a:effectLst/>
          </p:spPr>
          <p:txBody>
            <a:bodyPr wrap="none" anchor="ctr"/>
            <a:lstStyle/>
            <a:p>
              <a:endParaRPr lang="zh-CN" altLang="en-US"/>
            </a:p>
          </p:txBody>
        </p:sp>
        <p:sp>
          <p:nvSpPr>
            <p:cNvPr id="7" name="Oval 5"/>
            <p:cNvSpPr>
              <a:spLocks noChangeArrowheads="1"/>
            </p:cNvSpPr>
            <p:nvPr/>
          </p:nvSpPr>
          <p:spPr bwMode="auto">
            <a:xfrm>
              <a:off x="1422" y="1164"/>
              <a:ext cx="856" cy="856"/>
            </a:xfrm>
            <a:prstGeom prst="ellipse">
              <a:avLst/>
            </a:prstGeom>
            <a:noFill/>
            <a:ln w="117475" algn="ctr">
              <a:solidFill>
                <a:srgbClr val="C0C0C0">
                  <a:alpha val="50000"/>
                </a:srgbClr>
              </a:solidFill>
              <a:round/>
              <a:headEnd/>
              <a:tailEnd/>
            </a:ln>
            <a:effectLst/>
          </p:spPr>
          <p:txBody>
            <a:bodyPr wrap="none" anchor="ctr"/>
            <a:lstStyle/>
            <a:p>
              <a:endParaRPr lang="zh-CN" altLang="en-US"/>
            </a:p>
          </p:txBody>
        </p:sp>
        <p:sp>
          <p:nvSpPr>
            <p:cNvPr id="8" name="Oval 6"/>
            <p:cNvSpPr>
              <a:spLocks noChangeArrowheads="1"/>
            </p:cNvSpPr>
            <p:nvPr/>
          </p:nvSpPr>
          <p:spPr bwMode="auto">
            <a:xfrm>
              <a:off x="1596" y="1337"/>
              <a:ext cx="510" cy="510"/>
            </a:xfrm>
            <a:prstGeom prst="ellipse">
              <a:avLst/>
            </a:prstGeom>
            <a:noFill/>
            <a:ln w="177800" algn="ctr">
              <a:solidFill>
                <a:srgbClr val="C0C0C0">
                  <a:alpha val="50000"/>
                </a:srgbClr>
              </a:solidFill>
              <a:round/>
              <a:headEnd/>
              <a:tailEnd/>
            </a:ln>
            <a:effectLst/>
          </p:spPr>
          <p:txBody>
            <a:bodyPr wrap="none" anchor="ctr"/>
            <a:lstStyle/>
            <a:p>
              <a:endParaRPr lang="zh-CN" altLang="en-US"/>
            </a:p>
          </p:txBody>
        </p:sp>
      </p:grpSp>
      <p:grpSp>
        <p:nvGrpSpPr>
          <p:cNvPr id="9" name="Group 7"/>
          <p:cNvGrpSpPr>
            <a:grpSpLocks/>
          </p:cNvGrpSpPr>
          <p:nvPr/>
        </p:nvGrpSpPr>
        <p:grpSpPr bwMode="auto">
          <a:xfrm>
            <a:off x="1989483" y="1669855"/>
            <a:ext cx="1771958" cy="1769244"/>
            <a:chOff x="1307" y="1048"/>
            <a:chExt cx="1088" cy="1088"/>
          </a:xfrm>
        </p:grpSpPr>
        <p:sp>
          <p:nvSpPr>
            <p:cNvPr id="10" name="Oval 8"/>
            <p:cNvSpPr>
              <a:spLocks noChangeArrowheads="1"/>
            </p:cNvSpPr>
            <p:nvPr/>
          </p:nvSpPr>
          <p:spPr bwMode="auto">
            <a:xfrm>
              <a:off x="1307" y="1048"/>
              <a:ext cx="1088" cy="1088"/>
            </a:xfrm>
            <a:prstGeom prst="ellipse">
              <a:avLst/>
            </a:prstGeom>
            <a:noFill/>
            <a:ln w="76200" algn="ctr">
              <a:solidFill>
                <a:srgbClr val="C0C0C0">
                  <a:alpha val="50000"/>
                </a:srgbClr>
              </a:solidFill>
              <a:round/>
              <a:headEnd/>
              <a:tailEnd/>
            </a:ln>
            <a:effectLst/>
          </p:spPr>
          <p:txBody>
            <a:bodyPr wrap="none" anchor="ctr"/>
            <a:lstStyle/>
            <a:p>
              <a:endParaRPr lang="zh-CN" altLang="en-US"/>
            </a:p>
          </p:txBody>
        </p:sp>
        <p:sp>
          <p:nvSpPr>
            <p:cNvPr id="11" name="Oval 9"/>
            <p:cNvSpPr>
              <a:spLocks noChangeArrowheads="1"/>
            </p:cNvSpPr>
            <p:nvPr/>
          </p:nvSpPr>
          <p:spPr bwMode="auto">
            <a:xfrm>
              <a:off x="1422" y="1164"/>
              <a:ext cx="856" cy="856"/>
            </a:xfrm>
            <a:prstGeom prst="ellipse">
              <a:avLst/>
            </a:prstGeom>
            <a:noFill/>
            <a:ln w="117475" algn="ctr">
              <a:solidFill>
                <a:srgbClr val="C0C0C0">
                  <a:alpha val="50000"/>
                </a:srgbClr>
              </a:solidFill>
              <a:round/>
              <a:headEnd/>
              <a:tailEnd/>
            </a:ln>
            <a:effectLst/>
          </p:spPr>
          <p:txBody>
            <a:bodyPr wrap="none" anchor="ctr"/>
            <a:lstStyle/>
            <a:p>
              <a:endParaRPr lang="zh-CN" altLang="en-US"/>
            </a:p>
          </p:txBody>
        </p:sp>
        <p:sp>
          <p:nvSpPr>
            <p:cNvPr id="12" name="Oval 10"/>
            <p:cNvSpPr>
              <a:spLocks noChangeArrowheads="1"/>
            </p:cNvSpPr>
            <p:nvPr/>
          </p:nvSpPr>
          <p:spPr bwMode="auto">
            <a:xfrm>
              <a:off x="1596" y="1337"/>
              <a:ext cx="510" cy="510"/>
            </a:xfrm>
            <a:prstGeom prst="ellipse">
              <a:avLst/>
            </a:prstGeom>
            <a:noFill/>
            <a:ln w="177800" algn="ctr">
              <a:solidFill>
                <a:srgbClr val="C0C0C0">
                  <a:alpha val="50000"/>
                </a:srgbClr>
              </a:solidFill>
              <a:round/>
              <a:headEnd/>
              <a:tailEnd/>
            </a:ln>
            <a:effectLst/>
          </p:spPr>
          <p:txBody>
            <a:bodyPr wrap="none" anchor="ctr"/>
            <a:lstStyle/>
            <a:p>
              <a:endParaRPr lang="zh-CN" altLang="en-US"/>
            </a:p>
          </p:txBody>
        </p:sp>
      </p:grpSp>
      <p:grpSp>
        <p:nvGrpSpPr>
          <p:cNvPr id="13" name="Group 11"/>
          <p:cNvGrpSpPr>
            <a:grpSpLocks/>
          </p:cNvGrpSpPr>
          <p:nvPr/>
        </p:nvGrpSpPr>
        <p:grpSpPr bwMode="auto">
          <a:xfrm>
            <a:off x="2510274" y="1801556"/>
            <a:ext cx="1208297" cy="1453477"/>
            <a:chOff x="1380" y="1216"/>
            <a:chExt cx="898" cy="1081"/>
          </a:xfrm>
        </p:grpSpPr>
        <p:sp>
          <p:nvSpPr>
            <p:cNvPr id="14" name="Oval 12"/>
            <p:cNvSpPr>
              <a:spLocks noChangeArrowheads="1"/>
            </p:cNvSpPr>
            <p:nvPr/>
          </p:nvSpPr>
          <p:spPr bwMode="blackWhite">
            <a:xfrm rot="66259" flipH="1">
              <a:off x="1727" y="1216"/>
              <a:ext cx="234" cy="228"/>
            </a:xfrm>
            <a:prstGeom prst="ellipse">
              <a:avLst/>
            </a:prstGeom>
            <a:solidFill>
              <a:srgbClr val="FEE3AC"/>
            </a:solidFill>
            <a:ln w="19050">
              <a:round/>
              <a:headEnd/>
              <a:tailEnd/>
            </a:ln>
            <a:effectLst/>
            <a:scene3d>
              <a:camera prst="legacyPerspectiveFront">
                <a:rot lat="20099999" lon="1500000" rev="0"/>
              </a:camera>
              <a:lightRig rig="legacyFlat2" dir="t"/>
            </a:scene3d>
            <a:sp3d extrusionH="100000" prstMaterial="legacyMetal">
              <a:bevelT w="13500" h="13500" prst="angle"/>
              <a:bevelB w="13500" h="13500" prst="angle"/>
              <a:extrusionClr>
                <a:srgbClr val="FFB219"/>
              </a:extrusionClr>
            </a:sp3d>
          </p:spPr>
          <p:txBody>
            <a:bodyPr wrap="none" anchor="ctr">
              <a:flatTx/>
            </a:bodyPr>
            <a:lstStyle/>
            <a:p>
              <a:endParaRPr lang="zh-CN" altLang="en-US"/>
            </a:p>
          </p:txBody>
        </p:sp>
        <p:sp>
          <p:nvSpPr>
            <p:cNvPr id="15" name="Freeform 13"/>
            <p:cNvSpPr>
              <a:spLocks/>
            </p:cNvSpPr>
            <p:nvPr/>
          </p:nvSpPr>
          <p:spPr bwMode="blackWhite">
            <a:xfrm rot="66259" flipH="1">
              <a:off x="1380" y="1223"/>
              <a:ext cx="898" cy="1074"/>
            </a:xfrm>
            <a:custGeom>
              <a:avLst/>
              <a:gdLst/>
              <a:ahLst/>
              <a:cxnLst>
                <a:cxn ang="0">
                  <a:pos x="1376" y="696"/>
                </a:cxn>
                <a:cxn ang="0">
                  <a:pos x="1639" y="920"/>
                </a:cxn>
                <a:cxn ang="0">
                  <a:pos x="1926" y="708"/>
                </a:cxn>
                <a:cxn ang="0">
                  <a:pos x="2940" y="66"/>
                </a:cxn>
                <a:cxn ang="0">
                  <a:pos x="3204" y="78"/>
                </a:cxn>
                <a:cxn ang="0">
                  <a:pos x="3072" y="444"/>
                </a:cxn>
                <a:cxn ang="0">
                  <a:pos x="2139" y="1081"/>
                </a:cxn>
                <a:cxn ang="0">
                  <a:pos x="2476" y="2372"/>
                </a:cxn>
                <a:cxn ang="0">
                  <a:pos x="2251" y="2435"/>
                </a:cxn>
                <a:cxn ang="0">
                  <a:pos x="2614" y="3589"/>
                </a:cxn>
                <a:cxn ang="0">
                  <a:pos x="2539" y="3925"/>
                </a:cxn>
                <a:cxn ang="0">
                  <a:pos x="2226" y="3689"/>
                </a:cxn>
                <a:cxn ang="0">
                  <a:pos x="1789" y="2534"/>
                </a:cxn>
                <a:cxn ang="0">
                  <a:pos x="1414" y="2534"/>
                </a:cxn>
                <a:cxn ang="0">
                  <a:pos x="1051" y="3689"/>
                </a:cxn>
                <a:cxn ang="0">
                  <a:pos x="789" y="3925"/>
                </a:cxn>
                <a:cxn ang="0">
                  <a:pos x="676" y="3577"/>
                </a:cxn>
                <a:cxn ang="0">
                  <a:pos x="1001" y="2459"/>
                </a:cxn>
                <a:cxn ang="0">
                  <a:pos x="751" y="2397"/>
                </a:cxn>
                <a:cxn ang="0">
                  <a:pos x="1126" y="1081"/>
                </a:cxn>
                <a:cxn ang="0">
                  <a:pos x="139" y="497"/>
                </a:cxn>
                <a:cxn ang="0">
                  <a:pos x="60" y="180"/>
                </a:cxn>
                <a:cxn ang="0">
                  <a:pos x="389" y="162"/>
                </a:cxn>
                <a:cxn ang="0">
                  <a:pos x="1376" y="696"/>
                </a:cxn>
              </a:cxnLst>
              <a:rect l="0" t="0" r="r" b="b"/>
              <a:pathLst>
                <a:path w="3312" h="3962">
                  <a:moveTo>
                    <a:pt x="1376" y="696"/>
                  </a:moveTo>
                  <a:cubicBezTo>
                    <a:pt x="1401" y="795"/>
                    <a:pt x="1489" y="920"/>
                    <a:pt x="1639" y="920"/>
                  </a:cubicBezTo>
                  <a:cubicBezTo>
                    <a:pt x="1801" y="920"/>
                    <a:pt x="1876" y="795"/>
                    <a:pt x="1926" y="708"/>
                  </a:cubicBezTo>
                  <a:lnTo>
                    <a:pt x="2940" y="66"/>
                  </a:lnTo>
                  <a:cubicBezTo>
                    <a:pt x="3042" y="0"/>
                    <a:pt x="3142" y="16"/>
                    <a:pt x="3204" y="78"/>
                  </a:cubicBezTo>
                  <a:cubicBezTo>
                    <a:pt x="3267" y="140"/>
                    <a:pt x="3312" y="264"/>
                    <a:pt x="3072" y="444"/>
                  </a:cubicBezTo>
                  <a:lnTo>
                    <a:pt x="2139" y="1081"/>
                  </a:lnTo>
                  <a:lnTo>
                    <a:pt x="2476" y="2372"/>
                  </a:lnTo>
                  <a:lnTo>
                    <a:pt x="2251" y="2435"/>
                  </a:lnTo>
                  <a:lnTo>
                    <a:pt x="2614" y="3589"/>
                  </a:lnTo>
                  <a:cubicBezTo>
                    <a:pt x="2651" y="3751"/>
                    <a:pt x="2639" y="3863"/>
                    <a:pt x="2539" y="3925"/>
                  </a:cubicBezTo>
                  <a:cubicBezTo>
                    <a:pt x="2401" y="3962"/>
                    <a:pt x="2289" y="3863"/>
                    <a:pt x="2226" y="3689"/>
                  </a:cubicBezTo>
                  <a:cubicBezTo>
                    <a:pt x="2101" y="3453"/>
                    <a:pt x="1876" y="2720"/>
                    <a:pt x="1789" y="2534"/>
                  </a:cubicBezTo>
                  <a:lnTo>
                    <a:pt x="1414" y="2534"/>
                  </a:lnTo>
                  <a:cubicBezTo>
                    <a:pt x="1339" y="2770"/>
                    <a:pt x="1151" y="3465"/>
                    <a:pt x="1051" y="3689"/>
                  </a:cubicBezTo>
                  <a:cubicBezTo>
                    <a:pt x="1001" y="3838"/>
                    <a:pt x="914" y="3950"/>
                    <a:pt x="789" y="3925"/>
                  </a:cubicBezTo>
                  <a:cubicBezTo>
                    <a:pt x="714" y="3875"/>
                    <a:pt x="614" y="3838"/>
                    <a:pt x="676" y="3577"/>
                  </a:cubicBezTo>
                  <a:lnTo>
                    <a:pt x="1001" y="2459"/>
                  </a:lnTo>
                  <a:lnTo>
                    <a:pt x="751" y="2397"/>
                  </a:lnTo>
                  <a:lnTo>
                    <a:pt x="1126" y="1081"/>
                  </a:lnTo>
                  <a:lnTo>
                    <a:pt x="139" y="497"/>
                  </a:lnTo>
                  <a:cubicBezTo>
                    <a:pt x="54" y="402"/>
                    <a:pt x="0" y="342"/>
                    <a:pt x="60" y="180"/>
                  </a:cubicBezTo>
                  <a:cubicBezTo>
                    <a:pt x="186" y="102"/>
                    <a:pt x="214" y="112"/>
                    <a:pt x="389" y="162"/>
                  </a:cubicBezTo>
                  <a:lnTo>
                    <a:pt x="1376" y="696"/>
                  </a:lnTo>
                  <a:close/>
                </a:path>
              </a:pathLst>
            </a:custGeom>
            <a:solidFill>
              <a:srgbClr val="FEE3AC"/>
            </a:solidFill>
            <a:ln w="19050" cmpd="sng">
              <a:round/>
              <a:headEnd/>
              <a:tailEnd/>
            </a:ln>
            <a:effectLst/>
            <a:scene3d>
              <a:camera prst="legacyPerspectiveFront">
                <a:rot lat="20099999" lon="1500000" rev="0"/>
              </a:camera>
              <a:lightRig rig="legacyFlat2" dir="t"/>
            </a:scene3d>
            <a:sp3d extrusionH="100000" prstMaterial="legacyMetal">
              <a:bevelT w="13500" h="13500" prst="angle"/>
              <a:bevelB w="13500" h="13500" prst="angle"/>
              <a:extrusionClr>
                <a:srgbClr val="FFB219"/>
              </a:extrusionClr>
            </a:sp3d>
          </p:spPr>
          <p:txBody>
            <a:bodyPr>
              <a:flatTx/>
            </a:bodyPr>
            <a:lstStyle/>
            <a:p>
              <a:endParaRPr lang="zh-CN" altLang="en-US"/>
            </a:p>
          </p:txBody>
        </p:sp>
      </p:grpSp>
      <p:sp>
        <p:nvSpPr>
          <p:cNvPr id="16" name="AutoShape 14"/>
          <p:cNvSpPr>
            <a:spLocks noChangeArrowheads="1"/>
          </p:cNvSpPr>
          <p:nvPr/>
        </p:nvSpPr>
        <p:spPr bwMode="gray">
          <a:xfrm>
            <a:off x="357220" y="2947201"/>
            <a:ext cx="3367702" cy="1859695"/>
          </a:xfrm>
          <a:prstGeom prst="flowChartDocument">
            <a:avLst/>
          </a:prstGeom>
          <a:solidFill>
            <a:schemeClr val="tx1">
              <a:lumMod val="95000"/>
              <a:lumOff val="5000"/>
            </a:schemeClr>
          </a:solidFill>
          <a:ln w="19050" algn="ctr">
            <a:noFill/>
            <a:miter lim="800000"/>
            <a:headEnd/>
            <a:tailEnd/>
          </a:ln>
          <a:effectLst>
            <a:outerShdw dist="35921" dir="2700000" algn="ctr" rotWithShape="0">
              <a:srgbClr val="1C1C1C">
                <a:alpha val="50000"/>
              </a:srgbClr>
            </a:outerShdw>
          </a:effectLst>
        </p:spPr>
        <p:txBody>
          <a:bodyPr wrap="none" anchor="ctr"/>
          <a:lstStyle/>
          <a:p>
            <a:endParaRPr lang="zh-CN" altLang="en-US" sz="2400" b="1" dirty="0"/>
          </a:p>
        </p:txBody>
      </p:sp>
      <p:grpSp>
        <p:nvGrpSpPr>
          <p:cNvPr id="17" name="Group 15"/>
          <p:cNvGrpSpPr>
            <a:grpSpLocks/>
          </p:cNvGrpSpPr>
          <p:nvPr/>
        </p:nvGrpSpPr>
        <p:grpSpPr bwMode="auto">
          <a:xfrm>
            <a:off x="6317760" y="3304222"/>
            <a:ext cx="1003474" cy="1428089"/>
            <a:chOff x="4876" y="1969"/>
            <a:chExt cx="746" cy="1061"/>
          </a:xfrm>
        </p:grpSpPr>
        <p:sp>
          <p:nvSpPr>
            <p:cNvPr id="18" name="Oval 16"/>
            <p:cNvSpPr>
              <a:spLocks noChangeArrowheads="1"/>
            </p:cNvSpPr>
            <p:nvPr/>
          </p:nvSpPr>
          <p:spPr bwMode="blackWhite">
            <a:xfrm rot="381936" flipH="1">
              <a:off x="5093" y="1969"/>
              <a:ext cx="230" cy="225"/>
            </a:xfrm>
            <a:prstGeom prst="ellipse">
              <a:avLst/>
            </a:prstGeom>
            <a:solidFill>
              <a:srgbClr val="FEE3AC"/>
            </a:solidFill>
            <a:ln w="19050">
              <a:round/>
              <a:headEnd/>
              <a:tailEnd/>
            </a:ln>
            <a:effectLst/>
            <a:scene3d>
              <a:camera prst="legacyPerspectiveFront">
                <a:rot lat="20099999" lon="1500000" rev="0"/>
              </a:camera>
              <a:lightRig rig="legacyFlat2" dir="t"/>
            </a:scene3d>
            <a:sp3d extrusionH="100000" prstMaterial="legacyMetal">
              <a:bevelT w="13500" h="13500" prst="angle"/>
              <a:bevelB w="13500" h="13500" prst="angle"/>
              <a:extrusionClr>
                <a:srgbClr val="FFB219"/>
              </a:extrusionClr>
            </a:sp3d>
          </p:spPr>
          <p:txBody>
            <a:bodyPr wrap="none" anchor="ctr">
              <a:flatTx/>
            </a:bodyPr>
            <a:lstStyle/>
            <a:p>
              <a:endParaRPr lang="zh-CN" altLang="en-US"/>
            </a:p>
          </p:txBody>
        </p:sp>
        <p:sp>
          <p:nvSpPr>
            <p:cNvPr id="19" name="Freeform 17"/>
            <p:cNvSpPr>
              <a:spLocks/>
            </p:cNvSpPr>
            <p:nvPr/>
          </p:nvSpPr>
          <p:spPr bwMode="blackWhite">
            <a:xfrm>
              <a:off x="4876" y="2140"/>
              <a:ext cx="746" cy="890"/>
            </a:xfrm>
            <a:custGeom>
              <a:avLst/>
              <a:gdLst/>
              <a:ahLst/>
              <a:cxnLst>
                <a:cxn ang="0">
                  <a:pos x="440" y="32"/>
                </a:cxn>
                <a:cxn ang="0">
                  <a:pos x="352" y="74"/>
                </a:cxn>
                <a:cxn ang="0">
                  <a:pos x="283" y="0"/>
                </a:cxn>
                <a:cxn ang="0">
                  <a:pos x="224" y="37"/>
                </a:cxn>
                <a:cxn ang="0">
                  <a:pos x="42" y="273"/>
                </a:cxn>
                <a:cxn ang="0">
                  <a:pos x="75" y="363"/>
                </a:cxn>
                <a:cxn ang="0">
                  <a:pos x="216" y="91"/>
                </a:cxn>
                <a:cxn ang="0">
                  <a:pos x="87" y="426"/>
                </a:cxn>
                <a:cxn ang="0">
                  <a:pos x="145" y="449"/>
                </a:cxn>
                <a:cxn ang="0">
                  <a:pos x="16" y="742"/>
                </a:cxn>
                <a:cxn ang="0">
                  <a:pos x="24" y="835"/>
                </a:cxn>
                <a:cxn ang="0">
                  <a:pos x="113" y="784"/>
                </a:cxn>
                <a:cxn ang="0">
                  <a:pos x="265" y="488"/>
                </a:cxn>
                <a:cxn ang="0">
                  <a:pos x="365" y="501"/>
                </a:cxn>
                <a:cxn ang="0">
                  <a:pos x="425" y="818"/>
                </a:cxn>
                <a:cxn ang="0">
                  <a:pos x="488" y="888"/>
                </a:cxn>
                <a:cxn ang="0">
                  <a:pos x="530" y="799"/>
                </a:cxn>
                <a:cxn ang="0">
                  <a:pos x="474" y="491"/>
                </a:cxn>
                <a:cxn ang="0">
                  <a:pos x="545" y="481"/>
                </a:cxn>
                <a:cxn ang="0">
                  <a:pos x="481" y="120"/>
                </a:cxn>
                <a:cxn ang="0">
                  <a:pos x="607" y="407"/>
                </a:cxn>
                <a:cxn ang="0">
                  <a:pos x="704" y="445"/>
                </a:cxn>
                <a:cxn ang="0">
                  <a:pos x="720" y="344"/>
                </a:cxn>
                <a:cxn ang="0">
                  <a:pos x="537" y="37"/>
                </a:cxn>
                <a:cxn ang="0">
                  <a:pos x="440" y="32"/>
                </a:cxn>
              </a:cxnLst>
              <a:rect l="0" t="0" r="r" b="b"/>
              <a:pathLst>
                <a:path w="746" h="890">
                  <a:moveTo>
                    <a:pt x="440" y="32"/>
                  </a:moveTo>
                  <a:cubicBezTo>
                    <a:pt x="429" y="59"/>
                    <a:pt x="390" y="76"/>
                    <a:pt x="352" y="74"/>
                  </a:cubicBezTo>
                  <a:cubicBezTo>
                    <a:pt x="312" y="67"/>
                    <a:pt x="291" y="25"/>
                    <a:pt x="283" y="0"/>
                  </a:cubicBezTo>
                  <a:cubicBezTo>
                    <a:pt x="283" y="0"/>
                    <a:pt x="246" y="16"/>
                    <a:pt x="224" y="37"/>
                  </a:cubicBezTo>
                  <a:cubicBezTo>
                    <a:pt x="201" y="58"/>
                    <a:pt x="58" y="243"/>
                    <a:pt x="42" y="273"/>
                  </a:cubicBezTo>
                  <a:cubicBezTo>
                    <a:pt x="36" y="305"/>
                    <a:pt x="84" y="395"/>
                    <a:pt x="75" y="363"/>
                  </a:cubicBezTo>
                  <a:cubicBezTo>
                    <a:pt x="66" y="333"/>
                    <a:pt x="215" y="82"/>
                    <a:pt x="216" y="91"/>
                  </a:cubicBezTo>
                  <a:lnTo>
                    <a:pt x="87" y="426"/>
                  </a:lnTo>
                  <a:lnTo>
                    <a:pt x="145" y="449"/>
                  </a:lnTo>
                  <a:lnTo>
                    <a:pt x="16" y="742"/>
                  </a:lnTo>
                  <a:cubicBezTo>
                    <a:pt x="1" y="787"/>
                    <a:pt x="0" y="819"/>
                    <a:pt x="24" y="835"/>
                  </a:cubicBezTo>
                  <a:cubicBezTo>
                    <a:pt x="59" y="848"/>
                    <a:pt x="91" y="826"/>
                    <a:pt x="113" y="784"/>
                  </a:cubicBezTo>
                  <a:cubicBezTo>
                    <a:pt x="154" y="720"/>
                    <a:pt x="234" y="534"/>
                    <a:pt x="265" y="488"/>
                  </a:cubicBezTo>
                  <a:lnTo>
                    <a:pt x="365" y="501"/>
                  </a:lnTo>
                  <a:cubicBezTo>
                    <a:pt x="377" y="565"/>
                    <a:pt x="407" y="754"/>
                    <a:pt x="425" y="818"/>
                  </a:cubicBezTo>
                  <a:cubicBezTo>
                    <a:pt x="434" y="855"/>
                    <a:pt x="457" y="890"/>
                    <a:pt x="488" y="888"/>
                  </a:cubicBezTo>
                  <a:cubicBezTo>
                    <a:pt x="512" y="876"/>
                    <a:pt x="536" y="867"/>
                    <a:pt x="530" y="799"/>
                  </a:cubicBezTo>
                  <a:lnTo>
                    <a:pt x="474" y="491"/>
                  </a:lnTo>
                  <a:lnTo>
                    <a:pt x="545" y="481"/>
                  </a:lnTo>
                  <a:lnTo>
                    <a:pt x="481" y="120"/>
                  </a:lnTo>
                  <a:lnTo>
                    <a:pt x="607" y="407"/>
                  </a:lnTo>
                  <a:cubicBezTo>
                    <a:pt x="643" y="460"/>
                    <a:pt x="687" y="456"/>
                    <a:pt x="704" y="445"/>
                  </a:cubicBezTo>
                  <a:cubicBezTo>
                    <a:pt x="746" y="429"/>
                    <a:pt x="731" y="390"/>
                    <a:pt x="720" y="344"/>
                  </a:cubicBezTo>
                  <a:cubicBezTo>
                    <a:pt x="698" y="307"/>
                    <a:pt x="586" y="29"/>
                    <a:pt x="537" y="37"/>
                  </a:cubicBezTo>
                  <a:lnTo>
                    <a:pt x="440" y="32"/>
                  </a:lnTo>
                  <a:close/>
                </a:path>
              </a:pathLst>
            </a:custGeom>
            <a:solidFill>
              <a:srgbClr val="FEE3AC"/>
            </a:solidFill>
            <a:ln w="19050" cmpd="sng">
              <a:round/>
              <a:headEnd/>
              <a:tailEnd/>
            </a:ln>
            <a:effectLst/>
            <a:scene3d>
              <a:camera prst="legacyPerspectiveFront">
                <a:rot lat="20099999" lon="1500000" rev="0"/>
              </a:camera>
              <a:lightRig rig="legacyFlat2" dir="t"/>
            </a:scene3d>
            <a:sp3d extrusionH="100000" prstMaterial="legacyMetal">
              <a:bevelT w="13500" h="13500" prst="angle"/>
              <a:bevelB w="13500" h="13500" prst="angle"/>
              <a:extrusionClr>
                <a:srgbClr val="FFB219"/>
              </a:extrusionClr>
            </a:sp3d>
          </p:spPr>
          <p:txBody>
            <a:bodyPr>
              <a:flatTx/>
            </a:bodyPr>
            <a:lstStyle/>
            <a:p>
              <a:endParaRPr lang="zh-CN" altLang="en-US"/>
            </a:p>
          </p:txBody>
        </p:sp>
      </p:grpSp>
      <p:sp>
        <p:nvSpPr>
          <p:cNvPr id="20" name="AutoShape 18"/>
          <p:cNvSpPr>
            <a:spLocks noChangeArrowheads="1"/>
          </p:cNvSpPr>
          <p:nvPr/>
        </p:nvSpPr>
        <p:spPr bwMode="gray">
          <a:xfrm>
            <a:off x="4644245" y="4348831"/>
            <a:ext cx="3572520" cy="1866053"/>
          </a:xfrm>
          <a:prstGeom prst="flowChartDocument">
            <a:avLst/>
          </a:prstGeom>
          <a:solidFill>
            <a:schemeClr val="tx1">
              <a:lumMod val="95000"/>
              <a:lumOff val="5000"/>
            </a:schemeClr>
          </a:solidFill>
          <a:ln w="19050" algn="ctr">
            <a:noFill/>
            <a:miter lim="800000"/>
            <a:headEnd/>
            <a:tailEnd/>
          </a:ln>
          <a:effectLst>
            <a:outerShdw dist="35921" dir="2700000" algn="ctr" rotWithShape="0">
              <a:srgbClr val="1C1C1C">
                <a:alpha val="50000"/>
              </a:srgbClr>
            </a:outerShdw>
          </a:effectLst>
        </p:spPr>
        <p:txBody>
          <a:bodyPr wrap="none" anchor="ctr"/>
          <a:lstStyle/>
          <a:p>
            <a:endParaRPr lang="zh-CN" altLang="en-US"/>
          </a:p>
        </p:txBody>
      </p:sp>
      <p:sp>
        <p:nvSpPr>
          <p:cNvPr id="21" name="AutoShape 19"/>
          <p:cNvSpPr>
            <a:spLocks noChangeArrowheads="1"/>
          </p:cNvSpPr>
          <p:nvPr/>
        </p:nvSpPr>
        <p:spPr bwMode="gray">
          <a:xfrm>
            <a:off x="357221" y="2736152"/>
            <a:ext cx="3388343" cy="366551"/>
          </a:xfrm>
          <a:prstGeom prst="bevel">
            <a:avLst>
              <a:gd name="adj" fmla="val 9569"/>
            </a:avLst>
          </a:prstGeom>
          <a:solidFill>
            <a:srgbClr val="C00000"/>
          </a:solidFill>
          <a:ln w="19050" algn="ctr">
            <a:noFill/>
            <a:miter lim="800000"/>
            <a:headEnd/>
            <a:tailEnd/>
          </a:ln>
          <a:effectLst/>
        </p:spPr>
        <p:txBody>
          <a:bodyPr wrap="none" anchor="ctr"/>
          <a:lstStyle/>
          <a:p>
            <a:endParaRPr lang="zh-CN" altLang="en-US"/>
          </a:p>
        </p:txBody>
      </p:sp>
      <p:sp>
        <p:nvSpPr>
          <p:cNvPr id="22" name="AutoShape 20"/>
          <p:cNvSpPr>
            <a:spLocks noChangeArrowheads="1"/>
          </p:cNvSpPr>
          <p:nvPr/>
        </p:nvSpPr>
        <p:spPr bwMode="gray">
          <a:xfrm>
            <a:off x="4644245" y="4164251"/>
            <a:ext cx="3572520" cy="407799"/>
          </a:xfrm>
          <a:prstGeom prst="bevel">
            <a:avLst>
              <a:gd name="adj" fmla="val 9569"/>
            </a:avLst>
          </a:prstGeom>
          <a:solidFill>
            <a:srgbClr val="C00000"/>
          </a:solidFill>
          <a:ln w="19050" algn="ctr">
            <a:noFill/>
            <a:miter lim="800000"/>
            <a:headEnd/>
            <a:tailEnd/>
          </a:ln>
          <a:effectLst/>
        </p:spPr>
        <p:txBody>
          <a:bodyPr wrap="none" anchor="ctr"/>
          <a:lstStyle/>
          <a:p>
            <a:endParaRPr lang="zh-CN" altLang="en-US" dirty="0"/>
          </a:p>
        </p:txBody>
      </p:sp>
      <p:pic>
        <p:nvPicPr>
          <p:cNvPr id="23" name="Picture 21" descr="worldmap_ani8"/>
          <p:cNvPicPr>
            <a:picLocks noChangeAspect="1" noChangeArrowheads="1" noCrop="1"/>
          </p:cNvPicPr>
          <p:nvPr/>
        </p:nvPicPr>
        <p:blipFill>
          <a:blip r:embed="rId3">
            <a:lum bright="18000" contrast="42000"/>
            <a:grayscl/>
          </a:blip>
          <a:srcRect/>
          <a:stretch>
            <a:fillRect/>
          </a:stretch>
        </p:blipFill>
        <p:spPr bwMode="gray">
          <a:xfrm>
            <a:off x="3918630" y="3029713"/>
            <a:ext cx="1030467" cy="1031397"/>
          </a:xfrm>
          <a:prstGeom prst="rect">
            <a:avLst/>
          </a:prstGeom>
          <a:noFill/>
        </p:spPr>
      </p:pic>
      <p:sp>
        <p:nvSpPr>
          <p:cNvPr id="24" name="Text Box 22"/>
          <p:cNvSpPr txBox="1">
            <a:spLocks noChangeArrowheads="1"/>
          </p:cNvSpPr>
          <p:nvPr/>
        </p:nvSpPr>
        <p:spPr bwMode="auto">
          <a:xfrm>
            <a:off x="4267994" y="4149788"/>
            <a:ext cx="3967149" cy="461665"/>
          </a:xfrm>
          <a:prstGeom prst="rect">
            <a:avLst/>
          </a:prstGeom>
          <a:noFill/>
          <a:ln w="9525" algn="ctr">
            <a:noFill/>
            <a:miter lim="800000"/>
            <a:headEnd/>
            <a:tailEnd/>
          </a:ln>
          <a:effectLst/>
        </p:spPr>
        <p:txBody>
          <a:bodyPr wrap="square">
            <a:spAutoFit/>
          </a:bodyPr>
          <a:lstStyle/>
          <a:p>
            <a:pPr>
              <a:spcBef>
                <a:spcPct val="50000"/>
              </a:spcBef>
            </a:pPr>
            <a:r>
              <a:rPr lang="zh-CN" altLang="en-US" sz="2000" b="1" dirty="0" smtClean="0">
                <a:solidFill>
                  <a:schemeClr val="bg1"/>
                </a:solidFill>
                <a:latin typeface="微软雅黑" pitchFamily="34" charset="-122"/>
                <a:ea typeface="微软雅黑" pitchFamily="34" charset="-122"/>
              </a:rPr>
              <a:t>       </a:t>
            </a:r>
            <a:r>
              <a:rPr lang="zh-CN" altLang="en-US" sz="2400" b="1" dirty="0" smtClean="0">
                <a:solidFill>
                  <a:schemeClr val="bg1"/>
                </a:solidFill>
                <a:latin typeface="楷体" panose="02010609060101010101" pitchFamily="49" charset="-122"/>
                <a:ea typeface="楷体" panose="02010609060101010101" pitchFamily="49" charset="-122"/>
              </a:rPr>
              <a:t>组织过程资产影响因素</a:t>
            </a:r>
            <a:endParaRPr lang="en-US" altLang="zh-CN" sz="2400" b="1" dirty="0">
              <a:solidFill>
                <a:schemeClr val="bg1"/>
              </a:solidFill>
              <a:latin typeface="楷体" panose="02010609060101010101" pitchFamily="49" charset="-122"/>
              <a:ea typeface="楷体" panose="02010609060101010101" pitchFamily="49" charset="-122"/>
            </a:endParaRPr>
          </a:p>
        </p:txBody>
      </p:sp>
      <p:sp>
        <p:nvSpPr>
          <p:cNvPr id="25" name="Text Box 23"/>
          <p:cNvSpPr txBox="1">
            <a:spLocks noChangeArrowheads="1"/>
          </p:cNvSpPr>
          <p:nvPr/>
        </p:nvSpPr>
        <p:spPr bwMode="auto">
          <a:xfrm>
            <a:off x="534194" y="2665412"/>
            <a:ext cx="3031063" cy="461665"/>
          </a:xfrm>
          <a:prstGeom prst="rect">
            <a:avLst/>
          </a:prstGeom>
          <a:noFill/>
          <a:ln w="9525" algn="ctr">
            <a:noFill/>
            <a:miter lim="800000"/>
            <a:headEnd/>
            <a:tailEnd/>
          </a:ln>
          <a:effectLst/>
        </p:spPr>
        <p:txBody>
          <a:bodyPr>
            <a:spAutoFit/>
          </a:bodyPr>
          <a:lstStyle/>
          <a:p>
            <a:pPr algn="ctr">
              <a:spcBef>
                <a:spcPct val="50000"/>
              </a:spcBef>
            </a:pPr>
            <a:r>
              <a:rPr lang="zh-CN" altLang="en-US" sz="2400" b="1" dirty="0" smtClean="0">
                <a:solidFill>
                  <a:schemeClr val="bg1"/>
                </a:solidFill>
                <a:latin typeface="楷体" panose="02010609060101010101" pitchFamily="49" charset="-122"/>
                <a:ea typeface="楷体" panose="02010609060101010101" pitchFamily="49" charset="-122"/>
              </a:rPr>
              <a:t>事业环境影响因素</a:t>
            </a:r>
            <a:endParaRPr lang="en-US" altLang="zh-CN" sz="2400" b="1" dirty="0">
              <a:solidFill>
                <a:schemeClr val="bg1"/>
              </a:solidFill>
              <a:latin typeface="楷体" panose="02010609060101010101" pitchFamily="49" charset="-122"/>
              <a:ea typeface="楷体" panose="02010609060101010101" pitchFamily="49" charset="-122"/>
            </a:endParaRPr>
          </a:p>
        </p:txBody>
      </p:sp>
      <p:sp>
        <p:nvSpPr>
          <p:cNvPr id="26" name="Rectangle 27"/>
          <p:cNvSpPr>
            <a:spLocks noChangeArrowheads="1"/>
          </p:cNvSpPr>
          <p:nvPr/>
        </p:nvSpPr>
        <p:spPr bwMode="black">
          <a:xfrm>
            <a:off x="500121" y="3378797"/>
            <a:ext cx="3126330" cy="1569660"/>
          </a:xfrm>
          <a:prstGeom prst="rect">
            <a:avLst/>
          </a:prstGeom>
          <a:noFill/>
          <a:ln w="9525" algn="ctr">
            <a:noFill/>
            <a:miter lim="800000"/>
            <a:headEnd/>
            <a:tailEnd/>
          </a:ln>
          <a:effectLst/>
        </p:spPr>
        <p:txBody>
          <a:bodyPr wrap="square">
            <a:spAutoFit/>
          </a:bodyPr>
          <a:lstStyle/>
          <a:p>
            <a:pPr marL="114300" indent="-114300" algn="l">
              <a:lnSpc>
                <a:spcPct val="80000"/>
              </a:lnSpc>
              <a:buFontTx/>
              <a:buChar char="•"/>
            </a:pPr>
            <a:r>
              <a:rPr lang="zh-CN" altLang="en-US" sz="2400" b="1" dirty="0" smtClean="0">
                <a:solidFill>
                  <a:schemeClr val="bg1"/>
                </a:solidFill>
                <a:latin typeface="楷体" panose="02010609060101010101" pitchFamily="49" charset="-122"/>
                <a:ea typeface="楷体" panose="02010609060101010101" pitchFamily="49" charset="-122"/>
              </a:rPr>
              <a:t>市场条件</a:t>
            </a:r>
            <a:endParaRPr lang="en-US" altLang="zh-CN" sz="2400" b="1" dirty="0" smtClean="0">
              <a:solidFill>
                <a:schemeClr val="bg1"/>
              </a:solidFill>
              <a:latin typeface="楷体" panose="02010609060101010101" pitchFamily="49" charset="-122"/>
              <a:ea typeface="楷体" panose="02010609060101010101" pitchFamily="49" charset="-122"/>
            </a:endParaRPr>
          </a:p>
          <a:p>
            <a:pPr marL="114300" indent="-114300" algn="l">
              <a:lnSpc>
                <a:spcPct val="80000"/>
              </a:lnSpc>
            </a:pPr>
            <a:endParaRPr lang="en-US" altLang="zh-CN" sz="2400" b="1" dirty="0" smtClean="0">
              <a:solidFill>
                <a:schemeClr val="bg1"/>
              </a:solidFill>
              <a:latin typeface="楷体" panose="02010609060101010101" pitchFamily="49" charset="-122"/>
              <a:ea typeface="楷体" panose="02010609060101010101" pitchFamily="49" charset="-122"/>
            </a:endParaRPr>
          </a:p>
          <a:p>
            <a:pPr marL="114300" indent="-114300" algn="l">
              <a:lnSpc>
                <a:spcPct val="80000"/>
              </a:lnSpc>
              <a:buFontTx/>
              <a:buChar char="•"/>
            </a:pPr>
            <a:r>
              <a:rPr lang="zh-CN" altLang="en-US" sz="2400" b="1" dirty="0" smtClean="0">
                <a:solidFill>
                  <a:schemeClr val="bg1"/>
                </a:solidFill>
                <a:latin typeface="楷体" panose="02010609060101010101" pitchFamily="49" charset="-122"/>
                <a:ea typeface="楷体" panose="02010609060101010101" pitchFamily="49" charset="-122"/>
              </a:rPr>
              <a:t>发布的商业信息 </a:t>
            </a:r>
            <a:endParaRPr lang="en-US" altLang="zh-CN" sz="2400" b="1" dirty="0" smtClean="0">
              <a:solidFill>
                <a:schemeClr val="bg1"/>
              </a:solidFill>
              <a:latin typeface="楷体" panose="02010609060101010101" pitchFamily="49" charset="-122"/>
              <a:ea typeface="楷体" panose="02010609060101010101" pitchFamily="49" charset="-122"/>
            </a:endParaRPr>
          </a:p>
          <a:p>
            <a:pPr marL="114300" indent="-114300" algn="l">
              <a:lnSpc>
                <a:spcPct val="80000"/>
              </a:lnSpc>
            </a:pPr>
            <a:endParaRPr lang="en-US" altLang="zh-CN" sz="2400" b="1" dirty="0" smtClean="0">
              <a:solidFill>
                <a:schemeClr val="bg1"/>
              </a:solidFill>
              <a:latin typeface="楷体" panose="02010609060101010101" pitchFamily="49" charset="-122"/>
              <a:ea typeface="楷体" panose="02010609060101010101" pitchFamily="49" charset="-122"/>
            </a:endParaRPr>
          </a:p>
          <a:p>
            <a:pPr marL="114300" indent="-114300" algn="l">
              <a:lnSpc>
                <a:spcPct val="80000"/>
              </a:lnSpc>
              <a:buFontTx/>
              <a:buChar char="•"/>
            </a:pPr>
            <a:endParaRPr lang="en-US" altLang="zh-CN" sz="2400" b="1" dirty="0">
              <a:solidFill>
                <a:schemeClr val="bg1"/>
              </a:solidFill>
              <a:latin typeface="楷体" panose="02010609060101010101" pitchFamily="49" charset="-122"/>
              <a:ea typeface="楷体" panose="02010609060101010101" pitchFamily="49" charset="-122"/>
            </a:endParaRPr>
          </a:p>
        </p:txBody>
      </p:sp>
      <p:sp>
        <p:nvSpPr>
          <p:cNvPr id="27" name="Rectangle 31"/>
          <p:cNvSpPr>
            <a:spLocks noChangeArrowheads="1"/>
          </p:cNvSpPr>
          <p:nvPr/>
        </p:nvSpPr>
        <p:spPr bwMode="black">
          <a:xfrm>
            <a:off x="4801394" y="4189412"/>
            <a:ext cx="3034258" cy="2031325"/>
          </a:xfrm>
          <a:prstGeom prst="rect">
            <a:avLst/>
          </a:prstGeom>
          <a:noFill/>
          <a:ln w="9525" algn="ctr">
            <a:noFill/>
            <a:miter lim="800000"/>
            <a:headEnd/>
            <a:tailEnd/>
          </a:ln>
          <a:effectLst/>
        </p:spPr>
        <p:txBody>
          <a:bodyPr wrap="square">
            <a:spAutoFit/>
          </a:bodyPr>
          <a:lstStyle/>
          <a:p>
            <a:pPr marL="114300" indent="-114300" algn="l">
              <a:lnSpc>
                <a:spcPct val="105000"/>
              </a:lnSpc>
              <a:buFontTx/>
              <a:buChar char="•"/>
            </a:pPr>
            <a:endParaRPr lang="en-US" altLang="zh-CN" sz="2400" b="1" dirty="0">
              <a:solidFill>
                <a:schemeClr val="bg1"/>
              </a:solidFill>
              <a:latin typeface="楷体" panose="02010609060101010101" pitchFamily="49" charset="-122"/>
              <a:ea typeface="楷体" panose="02010609060101010101" pitchFamily="49" charset="-122"/>
            </a:endParaRPr>
          </a:p>
          <a:p>
            <a:pPr marL="114300" indent="-114300" algn="l">
              <a:lnSpc>
                <a:spcPct val="105000"/>
              </a:lnSpc>
              <a:buFontTx/>
              <a:buChar char="•"/>
            </a:pPr>
            <a:r>
              <a:rPr lang="zh-CN" altLang="en-US" sz="2400" b="1" dirty="0" smtClean="0">
                <a:solidFill>
                  <a:schemeClr val="bg1"/>
                </a:solidFill>
                <a:latin typeface="楷体" panose="02010609060101010101" pitchFamily="49" charset="-122"/>
                <a:ea typeface="楷体" panose="02010609060101010101" pitchFamily="49" charset="-122"/>
              </a:rPr>
              <a:t>成本估算政策；</a:t>
            </a:r>
            <a:endParaRPr lang="en-US" altLang="zh-CN" sz="2400" b="1" dirty="0" smtClean="0">
              <a:solidFill>
                <a:schemeClr val="bg1"/>
              </a:solidFill>
              <a:latin typeface="楷体" panose="02010609060101010101" pitchFamily="49" charset="-122"/>
              <a:ea typeface="楷体" panose="02010609060101010101" pitchFamily="49" charset="-122"/>
            </a:endParaRPr>
          </a:p>
          <a:p>
            <a:pPr marL="114300" indent="-114300" algn="l">
              <a:lnSpc>
                <a:spcPct val="105000"/>
              </a:lnSpc>
              <a:buFontTx/>
              <a:buChar char="•"/>
            </a:pPr>
            <a:r>
              <a:rPr lang="zh-CN" altLang="en-US" sz="2400" b="1" dirty="0" smtClean="0">
                <a:solidFill>
                  <a:schemeClr val="bg1"/>
                </a:solidFill>
                <a:latin typeface="楷体" panose="02010609060101010101" pitchFamily="49" charset="-122"/>
                <a:ea typeface="楷体" panose="02010609060101010101" pitchFamily="49" charset="-122"/>
              </a:rPr>
              <a:t>成本估算模板；</a:t>
            </a:r>
            <a:endParaRPr lang="en-US" altLang="zh-CN" sz="2400" b="1" dirty="0" smtClean="0">
              <a:solidFill>
                <a:schemeClr val="bg1"/>
              </a:solidFill>
              <a:latin typeface="楷体" panose="02010609060101010101" pitchFamily="49" charset="-122"/>
              <a:ea typeface="楷体" panose="02010609060101010101" pitchFamily="49" charset="-122"/>
            </a:endParaRPr>
          </a:p>
          <a:p>
            <a:pPr marL="114300" indent="-114300" algn="l">
              <a:lnSpc>
                <a:spcPct val="105000"/>
              </a:lnSpc>
              <a:buFontTx/>
              <a:buChar char="•"/>
            </a:pPr>
            <a:r>
              <a:rPr lang="zh-CN" altLang="en-US" sz="2400" b="1" dirty="0" smtClean="0">
                <a:solidFill>
                  <a:schemeClr val="bg1"/>
                </a:solidFill>
                <a:latin typeface="楷体" panose="02010609060101010101" pitchFamily="49" charset="-122"/>
                <a:ea typeface="楷体" panose="02010609060101010101" pitchFamily="49" charset="-122"/>
              </a:rPr>
              <a:t>历史信息；</a:t>
            </a:r>
            <a:endParaRPr lang="en-US" altLang="zh-CN" sz="2400" b="1" dirty="0" smtClean="0">
              <a:solidFill>
                <a:schemeClr val="bg1"/>
              </a:solidFill>
              <a:latin typeface="楷体" panose="02010609060101010101" pitchFamily="49" charset="-122"/>
              <a:ea typeface="楷体" panose="02010609060101010101" pitchFamily="49" charset="-122"/>
            </a:endParaRPr>
          </a:p>
          <a:p>
            <a:pPr marL="114300" indent="-114300" algn="l">
              <a:lnSpc>
                <a:spcPct val="105000"/>
              </a:lnSpc>
              <a:buFontTx/>
              <a:buChar char="•"/>
            </a:pPr>
            <a:r>
              <a:rPr lang="zh-CN" altLang="en-US" sz="2400" b="1" dirty="0" smtClean="0">
                <a:solidFill>
                  <a:schemeClr val="bg1"/>
                </a:solidFill>
                <a:latin typeface="楷体" panose="02010609060101010101" pitchFamily="49" charset="-122"/>
                <a:ea typeface="楷体" panose="02010609060101010101" pitchFamily="49" charset="-122"/>
              </a:rPr>
              <a:t>经验教训。</a:t>
            </a:r>
            <a:endParaRPr lang="en-US" altLang="zh-CN" sz="2400" b="1" dirty="0">
              <a:solidFill>
                <a:schemeClr val="bg1"/>
              </a:solidFill>
              <a:latin typeface="楷体" panose="02010609060101010101" pitchFamily="49" charset="-122"/>
              <a:ea typeface="楷体" panose="02010609060101010101" pitchFamily="49" charset="-122"/>
            </a:endParaRPr>
          </a:p>
        </p:txBody>
      </p:sp>
      <p:sp>
        <p:nvSpPr>
          <p:cNvPr id="28" name="TextBox 24"/>
          <p:cNvSpPr txBox="1"/>
          <p:nvPr/>
        </p:nvSpPr>
        <p:spPr>
          <a:xfrm>
            <a:off x="3403923" y="1269930"/>
            <a:ext cx="3358169" cy="461665"/>
          </a:xfrm>
          <a:prstGeom prst="rect">
            <a:avLst/>
          </a:prstGeom>
          <a:noFill/>
        </p:spPr>
        <p:txBody>
          <a:bodyPr wrap="square" rtlCol="0">
            <a:spAutoFit/>
          </a:bodyPr>
          <a:lstStyle/>
          <a:p>
            <a:r>
              <a:rPr lang="zh-CN" altLang="en-US" sz="2400" b="1" dirty="0" smtClean="0">
                <a:latin typeface="楷体" pitchFamily="49" charset="-122"/>
                <a:ea typeface="楷体" pitchFamily="49" charset="-122"/>
              </a:rPr>
              <a:t>估算成本影响因素</a:t>
            </a:r>
            <a:endParaRPr lang="zh-CN" altLang="en-US" sz="2400" b="1" dirty="0">
              <a:latin typeface="楷体" pitchFamily="49" charset="-122"/>
              <a:ea typeface="楷体" pitchFamily="49" charset="-122"/>
            </a:endParaRPr>
          </a:p>
        </p:txBody>
      </p:sp>
      <p:sp>
        <p:nvSpPr>
          <p:cNvPr id="29" name="Rectangle 2"/>
          <p:cNvSpPr txBox="1">
            <a:spLocks noChangeArrowheads="1"/>
          </p:cNvSpPr>
          <p:nvPr/>
        </p:nvSpPr>
        <p:spPr bwMode="auto">
          <a:xfrm>
            <a:off x="0" y="476030"/>
            <a:ext cx="9145588" cy="772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lnSpc>
                <a:spcPct val="90000"/>
              </a:lnSpc>
              <a:spcBef>
                <a:spcPct val="0"/>
              </a:spcBef>
              <a:spcAft>
                <a:spcPct val="0"/>
              </a:spcAft>
              <a:defRPr sz="2800" b="1">
                <a:solidFill>
                  <a:schemeClr val="tx2"/>
                </a:solidFill>
                <a:latin typeface="+mj-lt"/>
                <a:ea typeface="+mj-ea"/>
                <a:cs typeface="+mj-cs"/>
              </a:defRPr>
            </a:lvl1pPr>
            <a:lvl2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2pPr>
            <a:lvl3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3pPr>
            <a:lvl4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4pPr>
            <a:lvl5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5pPr>
            <a:lvl6pPr marL="4572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9144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13716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18288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dirty="0" smtClean="0"/>
              <a:t>7.3 </a:t>
            </a:r>
            <a:r>
              <a:rPr lang="zh-CN" altLang="en-US" dirty="0" smtClean="0"/>
              <a:t>项目成本估算 </a:t>
            </a:r>
          </a:p>
        </p:txBody>
      </p:sp>
    </p:spTree>
    <p:extLst>
      <p:ext uri="{BB962C8B-B14F-4D97-AF65-F5344CB8AC3E}">
        <p14:creationId xmlns:p14="http://schemas.microsoft.com/office/powerpoint/2010/main" val="4252225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2"/>
          <p:cNvGraphicFramePr>
            <a:graphicFrameLocks noChangeAspect="1"/>
          </p:cNvGraphicFramePr>
          <p:nvPr>
            <p:extLst>
              <p:ext uri="{D42A27DB-BD31-4B8C-83A1-F6EECF244321}">
                <p14:modId xmlns:p14="http://schemas.microsoft.com/office/powerpoint/2010/main" val="4129378894"/>
              </p:ext>
            </p:extLst>
          </p:nvPr>
        </p:nvGraphicFramePr>
        <p:xfrm>
          <a:off x="3429794" y="3808412"/>
          <a:ext cx="2410244" cy="2589601"/>
        </p:xfrm>
        <a:graphic>
          <a:graphicData uri="http://schemas.openxmlformats.org/presentationml/2006/ole">
            <mc:AlternateContent xmlns:mc="http://schemas.openxmlformats.org/markup-compatibility/2006">
              <mc:Choice xmlns:v="urn:schemas-microsoft-com:vml" Requires="v">
                <p:oleObj spid="_x0000_s7264" name="Clip" r:id="rId4" imgW="3025440" imgH="3252600" progId="">
                  <p:embed/>
                </p:oleObj>
              </mc:Choice>
              <mc:Fallback>
                <p:oleObj name="Clip" r:id="rId4" imgW="3025440" imgH="32526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794" y="3808412"/>
                        <a:ext cx="2410244" cy="25896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p:cNvGraphicFramePr>
            <a:graphicFrameLocks/>
          </p:cNvGraphicFramePr>
          <p:nvPr>
            <p:extLst>
              <p:ext uri="{D42A27DB-BD31-4B8C-83A1-F6EECF244321}">
                <p14:modId xmlns:p14="http://schemas.microsoft.com/office/powerpoint/2010/main" val="3155769281"/>
              </p:ext>
            </p:extLst>
          </p:nvPr>
        </p:nvGraphicFramePr>
        <p:xfrm>
          <a:off x="5215848" y="3751832"/>
          <a:ext cx="3648709" cy="2770492"/>
        </p:xfrm>
        <a:graphic>
          <a:graphicData uri="http://schemas.openxmlformats.org/presentationml/2006/ole">
            <mc:AlternateContent xmlns:mc="http://schemas.openxmlformats.org/markup-compatibility/2006">
              <mc:Choice xmlns:v="urn:schemas-microsoft-com:vml" Requires="v">
                <p:oleObj spid="_x0000_s7265" name="Clip" r:id="rId6" imgW="3657600" imgH="2781000" progId="">
                  <p:embed/>
                </p:oleObj>
              </mc:Choice>
              <mc:Fallback>
                <p:oleObj name="Clip" r:id="rId6" imgW="3657600" imgH="2781000" progId="">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5848" y="3751832"/>
                        <a:ext cx="3648709" cy="2770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矩形 6"/>
          <p:cNvSpPr/>
          <p:nvPr/>
        </p:nvSpPr>
        <p:spPr>
          <a:xfrm>
            <a:off x="991394" y="1396746"/>
            <a:ext cx="2169184" cy="523220"/>
          </a:xfrm>
          <a:prstGeom prst="rect">
            <a:avLst/>
          </a:prstGeom>
        </p:spPr>
        <p:txBody>
          <a:bodyPr wrap="none">
            <a:spAutoFit/>
          </a:bodyPr>
          <a:lstStyle/>
          <a:p>
            <a:r>
              <a:rPr lang="zh-CN" altLang="en-US" sz="2800" b="1" dirty="0" smtClean="0">
                <a:latin typeface="楷体" pitchFamily="49" charset="-122"/>
                <a:ea typeface="楷体" pitchFamily="49" charset="-122"/>
              </a:rPr>
              <a:t>◆ 专家判断</a:t>
            </a:r>
            <a:endParaRPr lang="en-US" altLang="zh-CN" sz="2800" b="1" dirty="0" smtClean="0">
              <a:latin typeface="楷体" pitchFamily="49" charset="-122"/>
              <a:ea typeface="楷体" pitchFamily="49" charset="-122"/>
            </a:endParaRPr>
          </a:p>
        </p:txBody>
      </p:sp>
      <p:sp>
        <p:nvSpPr>
          <p:cNvPr id="11" name="TextBox 9"/>
          <p:cNvSpPr txBox="1"/>
          <p:nvPr/>
        </p:nvSpPr>
        <p:spPr>
          <a:xfrm>
            <a:off x="991394" y="2086352"/>
            <a:ext cx="7315200" cy="1569660"/>
          </a:xfrm>
          <a:prstGeom prst="rect">
            <a:avLst/>
          </a:prstGeom>
          <a:noFill/>
        </p:spPr>
        <p:txBody>
          <a:bodyPr wrap="square" rtlCol="0">
            <a:spAutoFit/>
          </a:bodyPr>
          <a:lstStyle/>
          <a:p>
            <a:r>
              <a:rPr lang="zh-CN" altLang="en-US" sz="2400" b="1" dirty="0">
                <a:latin typeface="楷体" pitchFamily="49" charset="-122"/>
                <a:ea typeface="楷体" pitchFamily="49" charset="-122"/>
              </a:rPr>
              <a:t>由项目成本管理专家根据经验进行判断，可以对项目环境及以往类似项目的信息提供有价值的见解。还可以对是否需要联合使用多种方法，以及如何协调方法之间的差异提出建议</a:t>
            </a:r>
            <a:r>
              <a:rPr lang="zh-CN" altLang="en-US" sz="2400" b="1" dirty="0" smtClean="0">
                <a:latin typeface="楷体" pitchFamily="49" charset="-122"/>
                <a:ea typeface="楷体" pitchFamily="49" charset="-122"/>
              </a:rPr>
              <a:t>。</a:t>
            </a:r>
            <a:endParaRPr lang="zh-CN" altLang="en-US" sz="2400" b="1" dirty="0">
              <a:latin typeface="楷体" pitchFamily="49" charset="-122"/>
              <a:ea typeface="楷体" pitchFamily="49" charset="-122"/>
            </a:endParaRPr>
          </a:p>
        </p:txBody>
      </p:sp>
      <p:sp>
        <p:nvSpPr>
          <p:cNvPr id="12" name="Rectangle 2"/>
          <p:cNvSpPr txBox="1">
            <a:spLocks noChangeArrowheads="1"/>
          </p:cNvSpPr>
          <p:nvPr/>
        </p:nvSpPr>
        <p:spPr bwMode="auto">
          <a:xfrm>
            <a:off x="0" y="476030"/>
            <a:ext cx="9145588" cy="772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lnSpc>
                <a:spcPct val="90000"/>
              </a:lnSpc>
              <a:spcBef>
                <a:spcPct val="0"/>
              </a:spcBef>
              <a:spcAft>
                <a:spcPct val="0"/>
              </a:spcAft>
              <a:defRPr sz="2800" b="1">
                <a:solidFill>
                  <a:schemeClr val="tx2"/>
                </a:solidFill>
                <a:latin typeface="+mj-lt"/>
                <a:ea typeface="+mj-ea"/>
                <a:cs typeface="+mj-cs"/>
              </a:defRPr>
            </a:lvl1pPr>
            <a:lvl2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2pPr>
            <a:lvl3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3pPr>
            <a:lvl4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4pPr>
            <a:lvl5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5pPr>
            <a:lvl6pPr marL="4572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9144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13716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18288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dirty="0" smtClean="0"/>
              <a:t>7.3 </a:t>
            </a:r>
            <a:r>
              <a:rPr lang="zh-CN" altLang="en-US" dirty="0" smtClean="0"/>
              <a:t>项目成本估算 </a:t>
            </a:r>
          </a:p>
        </p:txBody>
      </p:sp>
    </p:spTree>
    <p:extLst>
      <p:ext uri="{BB962C8B-B14F-4D97-AF65-F5344CB8AC3E}">
        <p14:creationId xmlns:p14="http://schemas.microsoft.com/office/powerpoint/2010/main" val="22621738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3"/>
          <p:cNvSpPr txBox="1"/>
          <p:nvPr/>
        </p:nvSpPr>
        <p:spPr>
          <a:xfrm>
            <a:off x="534194" y="1619914"/>
            <a:ext cx="5930384" cy="523220"/>
          </a:xfrm>
          <a:prstGeom prst="rect">
            <a:avLst/>
          </a:prstGeom>
          <a:noFill/>
        </p:spPr>
        <p:txBody>
          <a:bodyPr wrap="square" rtlCol="0">
            <a:spAutoFit/>
          </a:bodyPr>
          <a:lstStyle/>
          <a:p>
            <a:pPr marL="342900" indent="-342900">
              <a:buFont typeface="Wingdings" panose="05000000000000000000" pitchFamily="2" charset="2"/>
              <a:buChar char="u"/>
            </a:pPr>
            <a:r>
              <a:rPr lang="zh-CN" altLang="en-US" sz="2800" b="1" dirty="0" smtClean="0">
                <a:latin typeface="楷体" pitchFamily="49" charset="-122"/>
                <a:ea typeface="楷体" pitchFamily="49" charset="-122"/>
              </a:rPr>
              <a:t>参</a:t>
            </a:r>
            <a:r>
              <a:rPr lang="zh-CN" altLang="en-US" sz="2800" b="1" dirty="0">
                <a:latin typeface="楷体" pitchFamily="49" charset="-122"/>
                <a:ea typeface="楷体" pitchFamily="49" charset="-122"/>
              </a:rPr>
              <a:t>数估算</a:t>
            </a:r>
          </a:p>
        </p:txBody>
      </p:sp>
      <p:pic>
        <p:nvPicPr>
          <p:cNvPr id="5" name="Picture 24" descr="4"/>
          <p:cNvPicPr>
            <a:picLocks noChangeAspect="1" noChangeArrowheads="1"/>
          </p:cNvPicPr>
          <p:nvPr/>
        </p:nvPicPr>
        <p:blipFill>
          <a:blip r:embed="rId3"/>
          <a:srcRect/>
          <a:stretch>
            <a:fillRect/>
          </a:stretch>
        </p:blipFill>
        <p:spPr bwMode="auto">
          <a:xfrm>
            <a:off x="6787757" y="2311941"/>
            <a:ext cx="1781484" cy="3922483"/>
          </a:xfrm>
          <a:prstGeom prst="rect">
            <a:avLst/>
          </a:prstGeom>
          <a:noFill/>
        </p:spPr>
      </p:pic>
      <p:sp>
        <p:nvSpPr>
          <p:cNvPr id="10" name="TextBox 10"/>
          <p:cNvSpPr txBox="1"/>
          <p:nvPr/>
        </p:nvSpPr>
        <p:spPr>
          <a:xfrm>
            <a:off x="534194" y="2311941"/>
            <a:ext cx="5115923" cy="3194721"/>
          </a:xfrm>
          <a:prstGeom prst="rect">
            <a:avLst/>
          </a:prstGeom>
          <a:noFill/>
        </p:spPr>
        <p:txBody>
          <a:bodyPr wrap="square" rtlCol="0">
            <a:spAutoFit/>
          </a:bodyPr>
          <a:lstStyle/>
          <a:p>
            <a:pPr>
              <a:lnSpc>
                <a:spcPct val="105000"/>
              </a:lnSpc>
            </a:pPr>
            <a:r>
              <a:rPr lang="zh-CN" altLang="en-US" sz="2400" b="1" dirty="0" smtClean="0">
                <a:latin typeface="楷体" pitchFamily="49" charset="-122"/>
                <a:ea typeface="楷体" pitchFamily="49" charset="-122"/>
              </a:rPr>
              <a:t>参数估算是指利用历史数据之间的统计关系和其他变量</a:t>
            </a:r>
            <a:r>
              <a:rPr lang="en-US" altLang="zh-CN" sz="2400" b="1" dirty="0" smtClean="0">
                <a:latin typeface="楷体" pitchFamily="49" charset="-122"/>
                <a:ea typeface="楷体" pitchFamily="49" charset="-122"/>
              </a:rPr>
              <a:t>(</a:t>
            </a:r>
            <a:r>
              <a:rPr lang="zh-CN" altLang="en-US" sz="2400" b="1" dirty="0" smtClean="0">
                <a:latin typeface="楷体" pitchFamily="49" charset="-122"/>
                <a:ea typeface="楷体" pitchFamily="49" charset="-122"/>
              </a:rPr>
              <a:t>如建筑施工中的平方英尺），来进行项目工作的成本估算。参数估算的准确性取决于参数模型的成熟度和基础数据的可靠性。参数估算可以针对整个项目或项目中的某个部分，并可与其他估算方法联合使用。</a:t>
            </a:r>
            <a:endParaRPr lang="zh-CN" altLang="en-US" sz="2400" b="1" dirty="0">
              <a:latin typeface="楷体" pitchFamily="49" charset="-122"/>
              <a:ea typeface="楷体" pitchFamily="49" charset="-122"/>
            </a:endParaRPr>
          </a:p>
        </p:txBody>
      </p:sp>
      <p:sp>
        <p:nvSpPr>
          <p:cNvPr id="11" name="Rectangle 2"/>
          <p:cNvSpPr txBox="1">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lnSpc>
                <a:spcPct val="90000"/>
              </a:lnSpc>
              <a:spcBef>
                <a:spcPct val="0"/>
              </a:spcBef>
              <a:spcAft>
                <a:spcPct val="0"/>
              </a:spcAft>
              <a:defRPr sz="2800" b="1">
                <a:solidFill>
                  <a:schemeClr val="tx2"/>
                </a:solidFill>
                <a:latin typeface="+mj-lt"/>
                <a:ea typeface="+mj-ea"/>
                <a:cs typeface="+mj-cs"/>
              </a:defRPr>
            </a:lvl1pPr>
            <a:lvl2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2pPr>
            <a:lvl3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3pPr>
            <a:lvl4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4pPr>
            <a:lvl5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5pPr>
            <a:lvl6pPr marL="4572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9144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13716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18288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dirty="0" smtClean="0"/>
              <a:t>7.3 </a:t>
            </a:r>
            <a:r>
              <a:rPr lang="zh-CN" altLang="en-US" dirty="0" smtClean="0"/>
              <a:t>项目成本估算 </a:t>
            </a:r>
          </a:p>
        </p:txBody>
      </p:sp>
    </p:spTree>
    <p:extLst>
      <p:ext uri="{BB962C8B-B14F-4D97-AF65-F5344CB8AC3E}">
        <p14:creationId xmlns:p14="http://schemas.microsoft.com/office/powerpoint/2010/main" val="632640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9394" y="1217612"/>
            <a:ext cx="8686800" cy="5180013"/>
          </a:xfrm>
        </p:spPr>
        <p:txBody>
          <a:bodyPr>
            <a:noAutofit/>
          </a:bodyPr>
          <a:lstStyle/>
          <a:p>
            <a:pPr algn="just">
              <a:lnSpc>
                <a:spcPct val="105000"/>
              </a:lnSpc>
              <a:spcBef>
                <a:spcPts val="0"/>
              </a:spcBef>
              <a:spcAft>
                <a:spcPts val="0"/>
              </a:spcAft>
              <a:buSzTx/>
            </a:pPr>
            <a:r>
              <a:rPr lang="zh-CN" altLang="en-US" dirty="0" smtClean="0">
                <a:solidFill>
                  <a:schemeClr val="tx1"/>
                </a:solidFill>
                <a:latin typeface="楷体" pitchFamily="49" charset="-122"/>
                <a:ea typeface="楷体" pitchFamily="49" charset="-122"/>
              </a:rPr>
              <a:t>参</a:t>
            </a:r>
            <a:r>
              <a:rPr lang="zh-CN" altLang="en-US" dirty="0">
                <a:solidFill>
                  <a:schemeClr val="tx1"/>
                </a:solidFill>
                <a:latin typeface="楷体" pitchFamily="49" charset="-122"/>
                <a:ea typeface="楷体" pitchFamily="49" charset="-122"/>
              </a:rPr>
              <a:t>数模型估算法</a:t>
            </a:r>
          </a:p>
          <a:p>
            <a:pPr marL="0" indent="0" algn="just">
              <a:lnSpc>
                <a:spcPct val="105000"/>
              </a:lnSpc>
              <a:spcBef>
                <a:spcPts val="0"/>
              </a:spcBef>
              <a:spcAft>
                <a:spcPts val="0"/>
              </a:spcAft>
              <a:buSzTx/>
              <a:buNone/>
            </a:pPr>
            <a:r>
              <a:rPr lang="zh-CN" altLang="en-US" dirty="0">
                <a:solidFill>
                  <a:schemeClr val="tx1"/>
                </a:solidFill>
                <a:latin typeface="楷体" pitchFamily="49" charset="-122"/>
                <a:ea typeface="楷体" pitchFamily="49" charset="-122"/>
              </a:rPr>
              <a:t>参数模型估算法是一种比较科学的、传统的估算方法，它是把项目的一些特征作为参数，通过建立一个数学模型来估算项目成本的方法。</a:t>
            </a:r>
          </a:p>
          <a:p>
            <a:pPr marL="0" indent="0" algn="just">
              <a:lnSpc>
                <a:spcPct val="105000"/>
              </a:lnSpc>
              <a:spcBef>
                <a:spcPts val="0"/>
              </a:spcBef>
              <a:spcAft>
                <a:spcPts val="0"/>
              </a:spcAft>
              <a:buSzTx/>
              <a:buNone/>
            </a:pPr>
            <a:r>
              <a:rPr lang="zh-CN" altLang="en-US" dirty="0">
                <a:solidFill>
                  <a:schemeClr val="tx1"/>
                </a:solidFill>
                <a:latin typeface="楷体" pitchFamily="49" charset="-122"/>
                <a:ea typeface="楷体" pitchFamily="49" charset="-122"/>
              </a:rPr>
              <a:t>参数模型估算法在估算成本时，只考虑那些对成本影响较大的因素，而对那些成本影响较小的因素则忽略不计，因而用此法估算的成本精确度不高。</a:t>
            </a:r>
          </a:p>
          <a:p>
            <a:pPr marL="0" indent="0" algn="just">
              <a:lnSpc>
                <a:spcPct val="105000"/>
              </a:lnSpc>
              <a:spcBef>
                <a:spcPts val="0"/>
              </a:spcBef>
              <a:spcAft>
                <a:spcPts val="0"/>
              </a:spcAft>
              <a:buSzTx/>
              <a:buNone/>
            </a:pPr>
            <a:r>
              <a:rPr lang="zh-CN" altLang="en-US" dirty="0">
                <a:solidFill>
                  <a:schemeClr val="tx1"/>
                </a:solidFill>
                <a:latin typeface="楷体" pitchFamily="49" charset="-122"/>
                <a:ea typeface="楷体" pitchFamily="49" charset="-122"/>
              </a:rPr>
              <a:t>采用参数模型估算法时，如何建立一个合适的模型，对于保证成本估算结果的准确性非常重要，为了保证参数模型估算法的实用性和可靠性，在建立模型时，必须注重如下几点：</a:t>
            </a:r>
          </a:p>
          <a:p>
            <a:pPr marL="400050" lvl="2" indent="0" algn="just"/>
            <a:r>
              <a:rPr lang="zh-CN" altLang="en-US" dirty="0">
                <a:solidFill>
                  <a:schemeClr val="tx1"/>
                </a:solidFill>
                <a:latin typeface="楷体" pitchFamily="49" charset="-122"/>
                <a:ea typeface="楷体" pitchFamily="49" charset="-122"/>
                <a:cs typeface="+mn-cs"/>
              </a:rPr>
              <a:t>①用来建模所参考的历史数据的精确性程度；</a:t>
            </a:r>
          </a:p>
          <a:p>
            <a:pPr marL="400050" lvl="2" indent="0" algn="just"/>
            <a:r>
              <a:rPr lang="zh-CN" altLang="en-US" dirty="0">
                <a:solidFill>
                  <a:schemeClr val="tx1"/>
                </a:solidFill>
                <a:latin typeface="楷体" pitchFamily="49" charset="-122"/>
                <a:ea typeface="楷体" pitchFamily="49" charset="-122"/>
                <a:cs typeface="+mn-cs"/>
              </a:rPr>
              <a:t>②用来建模的参数是否容易定量化处理；</a:t>
            </a:r>
          </a:p>
          <a:p>
            <a:pPr marL="400050" lvl="2" indent="0" algn="just"/>
            <a:r>
              <a:rPr lang="zh-CN" altLang="en-US" dirty="0">
                <a:solidFill>
                  <a:schemeClr val="tx1"/>
                </a:solidFill>
                <a:latin typeface="楷体" pitchFamily="49" charset="-122"/>
                <a:ea typeface="楷体" pitchFamily="49" charset="-122"/>
                <a:cs typeface="+mn-cs"/>
              </a:rPr>
              <a:t>③模型是否具有通用性，也就是说模型适用于大型项目，在经过适当的调整后也应适用于小型项目。</a:t>
            </a:r>
          </a:p>
          <a:p>
            <a:pPr algn="just">
              <a:lnSpc>
                <a:spcPct val="105000"/>
              </a:lnSpc>
              <a:spcBef>
                <a:spcPts val="0"/>
              </a:spcBef>
              <a:spcAft>
                <a:spcPts val="0"/>
              </a:spcAft>
              <a:buSzTx/>
              <a:buFont typeface="Wingdings" panose="05000000000000000000" pitchFamily="2" charset="2"/>
              <a:buChar char="n"/>
            </a:pPr>
            <a:endParaRPr lang="zh-CN" altLang="en-US" dirty="0">
              <a:solidFill>
                <a:schemeClr val="tx1"/>
              </a:solidFill>
              <a:latin typeface="楷体" pitchFamily="49" charset="-122"/>
              <a:ea typeface="楷体" pitchFamily="49" charset="-122"/>
            </a:endParaRPr>
          </a:p>
        </p:txBody>
      </p:sp>
      <p:sp>
        <p:nvSpPr>
          <p:cNvPr id="4" name="Rectangle 2"/>
          <p:cNvSpPr txBox="1">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lnSpc>
                <a:spcPct val="90000"/>
              </a:lnSpc>
              <a:spcBef>
                <a:spcPct val="0"/>
              </a:spcBef>
              <a:spcAft>
                <a:spcPct val="0"/>
              </a:spcAft>
              <a:defRPr sz="2800" b="1">
                <a:solidFill>
                  <a:schemeClr val="tx2"/>
                </a:solidFill>
                <a:latin typeface="+mj-lt"/>
                <a:ea typeface="+mj-ea"/>
                <a:cs typeface="+mj-cs"/>
              </a:defRPr>
            </a:lvl1pPr>
            <a:lvl2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2pPr>
            <a:lvl3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3pPr>
            <a:lvl4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4pPr>
            <a:lvl5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5pPr>
            <a:lvl6pPr marL="4572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9144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13716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18288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dirty="0" smtClean="0"/>
              <a:t>7.3 </a:t>
            </a:r>
            <a:r>
              <a:rPr lang="zh-CN" altLang="en-US" dirty="0" smtClean="0"/>
              <a:t>项目成本估算 </a:t>
            </a:r>
          </a:p>
        </p:txBody>
      </p:sp>
    </p:spTree>
    <p:extLst>
      <p:ext uri="{BB962C8B-B14F-4D97-AF65-F5344CB8AC3E}">
        <p14:creationId xmlns:p14="http://schemas.microsoft.com/office/powerpoint/2010/main" val="2095009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3194" y="1370012"/>
            <a:ext cx="8686800" cy="2438400"/>
          </a:xfrm>
        </p:spPr>
        <p:txBody>
          <a:bodyPr>
            <a:noAutofit/>
          </a:bodyPr>
          <a:lstStyle/>
          <a:p>
            <a:pPr algn="just">
              <a:lnSpc>
                <a:spcPct val="105000"/>
              </a:lnSpc>
              <a:spcBef>
                <a:spcPts val="0"/>
              </a:spcBef>
              <a:spcAft>
                <a:spcPts val="0"/>
              </a:spcAft>
              <a:buSzTx/>
              <a:buFont typeface="Wingdings" panose="05000000000000000000" pitchFamily="2" charset="2"/>
              <a:buChar char="n"/>
            </a:pPr>
            <a:r>
              <a:rPr lang="zh-CN" altLang="en-US" dirty="0">
                <a:solidFill>
                  <a:schemeClr val="tx1"/>
                </a:solidFill>
              </a:rPr>
              <a:t>例如，某安装项目的工艺设备已经选定，其他的活动还未设计，所以采用参数模型估算法来估算该安装项目的成本。通过分析，设计该安装项目的成本估算模型如下：</a:t>
            </a:r>
          </a:p>
          <a:p>
            <a:pPr marL="400050" lvl="1" indent="0" algn="just">
              <a:buNone/>
            </a:pPr>
            <a:r>
              <a:rPr lang="zh-CN" altLang="en-US" dirty="0">
                <a:solidFill>
                  <a:schemeClr val="tx1"/>
                </a:solidFill>
              </a:rPr>
              <a:t>Y = E× W  </a:t>
            </a:r>
            <a:r>
              <a:rPr lang="zh-CN" altLang="en-US" dirty="0" smtClean="0">
                <a:solidFill>
                  <a:schemeClr val="tx1"/>
                </a:solidFill>
              </a:rPr>
              <a:t>其</a:t>
            </a:r>
            <a:r>
              <a:rPr lang="zh-CN" altLang="en-US" dirty="0">
                <a:solidFill>
                  <a:schemeClr val="tx1"/>
                </a:solidFill>
              </a:rPr>
              <a:t>中</a:t>
            </a:r>
            <a:r>
              <a:rPr lang="zh-CN" altLang="en-US" dirty="0" smtClean="0">
                <a:solidFill>
                  <a:schemeClr val="tx1"/>
                </a:solidFill>
              </a:rPr>
              <a:t>：Y表</a:t>
            </a:r>
            <a:r>
              <a:rPr lang="zh-CN" altLang="en-US" dirty="0">
                <a:solidFill>
                  <a:schemeClr val="tx1"/>
                </a:solidFill>
              </a:rPr>
              <a:t>示新项目所需要的投资额</a:t>
            </a:r>
          </a:p>
          <a:p>
            <a:pPr marL="400050" lvl="1" indent="0" algn="just">
              <a:buNone/>
            </a:pPr>
            <a:r>
              <a:rPr lang="zh-CN" altLang="en-US" dirty="0" smtClean="0">
                <a:solidFill>
                  <a:schemeClr val="tx1"/>
                </a:solidFill>
              </a:rPr>
              <a:t>E</a:t>
            </a:r>
            <a:r>
              <a:rPr lang="zh-CN" altLang="en-US" dirty="0"/>
              <a:t>表示</a:t>
            </a:r>
            <a:r>
              <a:rPr lang="zh-CN" altLang="en-US" dirty="0" smtClean="0">
                <a:solidFill>
                  <a:schemeClr val="tx1"/>
                </a:solidFill>
              </a:rPr>
              <a:t>参</a:t>
            </a:r>
            <a:r>
              <a:rPr lang="zh-CN" altLang="en-US" dirty="0">
                <a:solidFill>
                  <a:schemeClr val="tx1"/>
                </a:solidFill>
              </a:rPr>
              <a:t>数（通过以前的历史成本数据分析得到</a:t>
            </a:r>
            <a:r>
              <a:rPr lang="zh-CN" altLang="en-US" dirty="0" smtClean="0">
                <a:solidFill>
                  <a:schemeClr val="tx1"/>
                </a:solidFill>
              </a:rPr>
              <a:t>）</a:t>
            </a:r>
            <a:endParaRPr lang="en-US" altLang="zh-CN" dirty="0" smtClean="0">
              <a:solidFill>
                <a:schemeClr val="tx1"/>
              </a:solidFill>
            </a:endParaRPr>
          </a:p>
          <a:p>
            <a:pPr marL="400050" lvl="1" indent="0" algn="just">
              <a:buNone/>
            </a:pPr>
            <a:r>
              <a:rPr lang="zh-CN" altLang="en-US" dirty="0" smtClean="0">
                <a:solidFill>
                  <a:schemeClr val="tx1"/>
                </a:solidFill>
              </a:rPr>
              <a:t>W表</a:t>
            </a:r>
            <a:r>
              <a:rPr lang="zh-CN" altLang="en-US" dirty="0">
                <a:solidFill>
                  <a:schemeClr val="tx1"/>
                </a:solidFill>
              </a:rPr>
              <a:t>示已知项目的投资</a:t>
            </a:r>
            <a:r>
              <a:rPr lang="zh-CN" altLang="en-US" dirty="0" smtClean="0">
                <a:solidFill>
                  <a:schemeClr val="tx1"/>
                </a:solidFill>
              </a:rPr>
              <a:t>额</a:t>
            </a:r>
            <a:endParaRPr lang="zh-CN" altLang="en-US" dirty="0">
              <a:solidFill>
                <a:schemeClr val="tx1"/>
              </a:solidFill>
            </a:endParaRPr>
          </a:p>
        </p:txBody>
      </p:sp>
      <p:sp>
        <p:nvSpPr>
          <p:cNvPr id="4" name="Rectangle 2"/>
          <p:cNvSpPr txBox="1">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lnSpc>
                <a:spcPct val="90000"/>
              </a:lnSpc>
              <a:spcBef>
                <a:spcPct val="0"/>
              </a:spcBef>
              <a:spcAft>
                <a:spcPct val="0"/>
              </a:spcAft>
              <a:defRPr sz="2800" b="1">
                <a:solidFill>
                  <a:schemeClr val="tx2"/>
                </a:solidFill>
                <a:latin typeface="+mj-lt"/>
                <a:ea typeface="+mj-ea"/>
                <a:cs typeface="+mj-cs"/>
              </a:defRPr>
            </a:lvl1pPr>
            <a:lvl2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2pPr>
            <a:lvl3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3pPr>
            <a:lvl4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4pPr>
            <a:lvl5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5pPr>
            <a:lvl6pPr marL="4572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9144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13716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18288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dirty="0" smtClean="0"/>
              <a:t>7.3 </a:t>
            </a:r>
            <a:r>
              <a:rPr lang="zh-CN" altLang="en-US" dirty="0" smtClean="0"/>
              <a:t>项目成本估算 </a:t>
            </a:r>
          </a:p>
        </p:txBody>
      </p:sp>
      <p:sp>
        <p:nvSpPr>
          <p:cNvPr id="5" name="内容占位符 2"/>
          <p:cNvSpPr txBox="1">
            <a:spLocks/>
          </p:cNvSpPr>
          <p:nvPr/>
        </p:nvSpPr>
        <p:spPr bwMode="auto">
          <a:xfrm>
            <a:off x="550228" y="3656012"/>
            <a:ext cx="8213566"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noAutofit/>
          </a:bodyPr>
          <a:lstStyle>
            <a:lvl1pPr marL="342900" indent="-342900" algn="l" rtl="0" eaLnBrk="0" fontAlgn="base" hangingPunct="0">
              <a:lnSpc>
                <a:spcPct val="105000"/>
              </a:lnSpc>
              <a:spcBef>
                <a:spcPts val="0"/>
              </a:spcBef>
              <a:spcAft>
                <a:spcPts val="0"/>
              </a:spcAft>
              <a:buClr>
                <a:schemeClr val="tx1"/>
              </a:buClr>
              <a:buFont typeface="Wingdings" pitchFamily="2" charset="2"/>
              <a:buChar char="u"/>
              <a:defRPr sz="2400" b="1">
                <a:solidFill>
                  <a:schemeClr val="tx1"/>
                </a:solidFill>
                <a:latin typeface="楷体" pitchFamily="49" charset="-122"/>
                <a:ea typeface="楷体" pitchFamily="49" charset="-122"/>
                <a:cs typeface="+mn-cs"/>
              </a:defRPr>
            </a:lvl1pPr>
            <a:lvl2pPr marL="742950" indent="-285750" algn="l" rtl="0" eaLnBrk="0" fontAlgn="base" hangingPunct="0">
              <a:lnSpc>
                <a:spcPct val="105000"/>
              </a:lnSpc>
              <a:spcBef>
                <a:spcPts val="0"/>
              </a:spcBef>
              <a:spcAft>
                <a:spcPts val="0"/>
              </a:spcAft>
              <a:buClr>
                <a:schemeClr val="tx1"/>
              </a:buClr>
              <a:buChar char="–"/>
              <a:defRPr sz="2400" b="1">
                <a:solidFill>
                  <a:schemeClr val="tx1"/>
                </a:solidFill>
                <a:latin typeface="楷体" pitchFamily="49" charset="-122"/>
                <a:ea typeface="楷体" pitchFamily="49" charset="-122"/>
              </a:defRPr>
            </a:lvl2pPr>
            <a:lvl3pPr marL="1143000" indent="-228600" algn="l" rtl="0" eaLnBrk="0" fontAlgn="base" hangingPunct="0">
              <a:lnSpc>
                <a:spcPct val="105000"/>
              </a:lnSpc>
              <a:spcBef>
                <a:spcPts val="0"/>
              </a:spcBef>
              <a:spcAft>
                <a:spcPts val="0"/>
              </a:spcAft>
              <a:buClr>
                <a:schemeClr val="accent1"/>
              </a:buClr>
              <a:defRPr sz="2400" b="1">
                <a:solidFill>
                  <a:schemeClr val="tx1"/>
                </a:solidFill>
                <a:latin typeface="楷体" pitchFamily="49" charset="-122"/>
                <a:ea typeface="楷体" pitchFamily="49" charset="-122"/>
              </a:defRPr>
            </a:lvl3pPr>
            <a:lvl4pPr marL="1600200" indent="-228600" algn="l" rtl="0" eaLnBrk="0" fontAlgn="base" hangingPunct="0">
              <a:lnSpc>
                <a:spcPct val="105000"/>
              </a:lnSpc>
              <a:spcBef>
                <a:spcPts val="0"/>
              </a:spcBef>
              <a:spcAft>
                <a:spcPts val="0"/>
              </a:spcAft>
              <a:buClr>
                <a:schemeClr val="accent1"/>
              </a:buClr>
              <a:defRPr sz="2400" b="1">
                <a:solidFill>
                  <a:schemeClr val="tx1"/>
                </a:solidFill>
                <a:latin typeface="楷体" pitchFamily="49" charset="-122"/>
                <a:ea typeface="楷体" pitchFamily="49" charset="-122"/>
              </a:defRPr>
            </a:lvl4pPr>
            <a:lvl5pPr marL="2057400" indent="-228600" algn="l" rtl="0" eaLnBrk="0" fontAlgn="base" hangingPunct="0">
              <a:lnSpc>
                <a:spcPct val="105000"/>
              </a:lnSpc>
              <a:spcBef>
                <a:spcPts val="0"/>
              </a:spcBef>
              <a:spcAft>
                <a:spcPts val="0"/>
              </a:spcAft>
              <a:buChar char="»"/>
              <a:defRPr sz="2400" b="1">
                <a:solidFill>
                  <a:schemeClr val="tx1"/>
                </a:solidFill>
                <a:latin typeface="楷体" pitchFamily="49" charset="-122"/>
                <a:ea typeface="楷体" pitchFamily="49" charset="-122"/>
              </a:defRPr>
            </a:lvl5pPr>
            <a:lvl6pPr marL="2514600" indent="-228600" algn="l" rtl="0" fontAlgn="base">
              <a:spcBef>
                <a:spcPct val="20000"/>
              </a:spcBef>
              <a:spcAft>
                <a:spcPct val="0"/>
              </a:spcAft>
              <a:buChar char="»"/>
              <a:defRPr>
                <a:solidFill>
                  <a:schemeClr val="bg1"/>
                </a:solidFill>
                <a:latin typeface="+mn-lt"/>
                <a:ea typeface="+mn-ea"/>
              </a:defRPr>
            </a:lvl6pPr>
            <a:lvl7pPr marL="2971800" indent="-228600" algn="l" rtl="0" fontAlgn="base">
              <a:spcBef>
                <a:spcPct val="20000"/>
              </a:spcBef>
              <a:spcAft>
                <a:spcPct val="0"/>
              </a:spcAft>
              <a:buChar char="»"/>
              <a:defRPr>
                <a:solidFill>
                  <a:schemeClr val="bg1"/>
                </a:solidFill>
                <a:latin typeface="+mn-lt"/>
                <a:ea typeface="+mn-ea"/>
              </a:defRPr>
            </a:lvl7pPr>
            <a:lvl8pPr marL="3429000" indent="-228600" algn="l" rtl="0" fontAlgn="base">
              <a:spcBef>
                <a:spcPct val="20000"/>
              </a:spcBef>
              <a:spcAft>
                <a:spcPct val="0"/>
              </a:spcAft>
              <a:buChar char="»"/>
              <a:defRPr>
                <a:solidFill>
                  <a:schemeClr val="bg1"/>
                </a:solidFill>
                <a:latin typeface="+mn-lt"/>
                <a:ea typeface="+mn-ea"/>
              </a:defRPr>
            </a:lvl8pPr>
            <a:lvl9pPr marL="3886200" indent="-228600" algn="l" rtl="0" fontAlgn="base">
              <a:spcBef>
                <a:spcPct val="20000"/>
              </a:spcBef>
              <a:spcAft>
                <a:spcPct val="0"/>
              </a:spcAft>
              <a:buChar char="»"/>
              <a:defRPr>
                <a:solidFill>
                  <a:schemeClr val="bg1"/>
                </a:solidFill>
                <a:latin typeface="+mn-lt"/>
                <a:ea typeface="+mn-ea"/>
              </a:defRPr>
            </a:lvl9pPr>
          </a:lstStyle>
          <a:p>
            <a:pPr algn="just">
              <a:buFont typeface="Wingdings" pitchFamily="2" charset="2"/>
              <a:buChar char="n"/>
            </a:pPr>
            <a:r>
              <a:rPr lang="zh-CN" altLang="en-US" dirty="0" smtClean="0"/>
              <a:t>假设已知与被估算设备相类似G设备的投资额为W；</a:t>
            </a:r>
          </a:p>
          <a:p>
            <a:pPr marL="0" indent="0" algn="just">
              <a:buFont typeface="Wingdings" pitchFamily="2" charset="2"/>
              <a:buNone/>
            </a:pPr>
            <a:r>
              <a:rPr lang="zh-CN" altLang="en-US" dirty="0" smtClean="0"/>
              <a:t>又已知G设备及其安装费</a:t>
            </a:r>
            <a:r>
              <a:rPr lang="en-US" altLang="zh-CN" dirty="0" smtClean="0"/>
              <a:t>B</a:t>
            </a:r>
            <a:r>
              <a:rPr lang="zh-CN" altLang="en-US" dirty="0" smtClean="0"/>
              <a:t>与设备投资额的</a:t>
            </a:r>
            <a:r>
              <a:rPr lang="en-US" altLang="zh-CN" dirty="0" smtClean="0"/>
              <a:t>W</a:t>
            </a:r>
            <a:r>
              <a:rPr lang="zh-CN" altLang="en-US" dirty="0" smtClean="0"/>
              <a:t>关系式为B=1.22W；还已知G设备总建设费与设备及其安装费的关系式为 Y=1.54B；</a:t>
            </a:r>
          </a:p>
          <a:p>
            <a:pPr marL="0" indent="0" algn="just">
              <a:buFont typeface="Wingdings" pitchFamily="2" charset="2"/>
              <a:buNone/>
            </a:pPr>
            <a:r>
              <a:rPr lang="zh-CN" altLang="en-US" dirty="0" smtClean="0"/>
              <a:t>则总建设费Y＝1.54B=1.54×1.22 W＝1.88 W</a:t>
            </a:r>
          </a:p>
          <a:p>
            <a:pPr algn="just">
              <a:buFont typeface="Wingdings" pitchFamily="2" charset="2"/>
              <a:buChar char="n"/>
            </a:pPr>
            <a:r>
              <a:rPr lang="zh-CN" altLang="en-US" dirty="0" smtClean="0"/>
              <a:t>此刻的参数E为1.88，当获知了G设备的投资额W后，就可以估算出新项目的总建设费了。</a:t>
            </a:r>
          </a:p>
          <a:p>
            <a:pPr algn="just">
              <a:buFont typeface="Wingdings" pitchFamily="2" charset="2"/>
              <a:buChar char="n"/>
            </a:pPr>
            <a:endParaRPr lang="zh-CN" altLang="en-US" dirty="0"/>
          </a:p>
        </p:txBody>
      </p:sp>
    </p:spTree>
    <p:extLst>
      <p:ext uri="{BB962C8B-B14F-4D97-AF65-F5344CB8AC3E}">
        <p14:creationId xmlns:p14="http://schemas.microsoft.com/office/powerpoint/2010/main" val="3717691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AutoShape 3"/>
          <p:cNvSpPr>
            <a:spLocks noChangeArrowheads="1"/>
          </p:cNvSpPr>
          <p:nvPr/>
        </p:nvSpPr>
        <p:spPr bwMode="auto">
          <a:xfrm>
            <a:off x="7228682" y="5865812"/>
            <a:ext cx="1081087" cy="5762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chemeClr val="bg1"/>
              </a:gs>
              <a:gs pos="100000">
                <a:srgbClr val="FF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b="0"/>
          </a:p>
        </p:txBody>
      </p:sp>
      <p:sp>
        <p:nvSpPr>
          <p:cNvPr id="42" name="Rectangle 2"/>
          <p:cNvSpPr>
            <a:spLocks noGrp="1" noChangeArrowheads="1"/>
          </p:cNvSpPr>
          <p:nvPr>
            <p:ph type="title"/>
          </p:nvPr>
        </p:nvSpPr>
        <p:spPr/>
        <p:txBody>
          <a:bodyPr/>
          <a:lstStyle/>
          <a:p>
            <a:pPr eaLnBrk="1" hangingPunct="1">
              <a:defRPr/>
            </a:pPr>
            <a:r>
              <a:rPr lang="zh-CN" altLang="en-US" dirty="0" smtClean="0"/>
              <a:t>第</a:t>
            </a:r>
            <a:r>
              <a:rPr lang="en-US" altLang="zh-CN" dirty="0" smtClean="0"/>
              <a:t>7</a:t>
            </a:r>
            <a:r>
              <a:rPr lang="zh-CN" altLang="en-US" dirty="0" smtClean="0"/>
              <a:t>章项目</a:t>
            </a:r>
            <a:r>
              <a:rPr lang="zh-CN" altLang="en-US" dirty="0"/>
              <a:t>成</a:t>
            </a:r>
            <a:r>
              <a:rPr lang="zh-CN" altLang="en-US" dirty="0" smtClean="0"/>
              <a:t>本管理</a:t>
            </a:r>
          </a:p>
        </p:txBody>
      </p:sp>
      <p:grpSp>
        <p:nvGrpSpPr>
          <p:cNvPr id="81" name="组合 45"/>
          <p:cNvGrpSpPr>
            <a:grpSpLocks/>
          </p:cNvGrpSpPr>
          <p:nvPr/>
        </p:nvGrpSpPr>
        <p:grpSpPr bwMode="auto">
          <a:xfrm>
            <a:off x="1692275" y="1557338"/>
            <a:ext cx="6662738" cy="3792537"/>
            <a:chOff x="1714480" y="1557338"/>
            <a:chExt cx="6662772" cy="3792537"/>
          </a:xfrm>
        </p:grpSpPr>
        <p:sp>
          <p:nvSpPr>
            <p:cNvPr id="82" name="Text Box 86"/>
            <p:cNvSpPr txBox="1">
              <a:spLocks noChangeArrowheads="1"/>
            </p:cNvSpPr>
            <p:nvPr/>
          </p:nvSpPr>
          <p:spPr bwMode="gray">
            <a:xfrm>
              <a:off x="2643172" y="4857750"/>
              <a:ext cx="57340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endParaRPr lang="zh-CN" altLang="en-US" sz="2400" dirty="0"/>
            </a:p>
          </p:txBody>
        </p:sp>
        <p:grpSp>
          <p:nvGrpSpPr>
            <p:cNvPr id="83" name="组合 44"/>
            <p:cNvGrpSpPr>
              <a:grpSpLocks/>
            </p:cNvGrpSpPr>
            <p:nvPr/>
          </p:nvGrpSpPr>
          <p:grpSpPr bwMode="auto">
            <a:xfrm>
              <a:off x="1714480" y="1557338"/>
              <a:ext cx="6614352" cy="3792537"/>
              <a:chOff x="2051050" y="1557338"/>
              <a:chExt cx="5692910" cy="3792537"/>
            </a:xfrm>
          </p:grpSpPr>
          <p:sp>
            <p:nvSpPr>
              <p:cNvPr id="84" name="AutoShape 32"/>
              <p:cNvSpPr>
                <a:spLocks noChangeArrowheads="1"/>
              </p:cNvSpPr>
              <p:nvPr/>
            </p:nvSpPr>
            <p:spPr bwMode="gray">
              <a:xfrm>
                <a:off x="2368550" y="1603375"/>
                <a:ext cx="4795838" cy="530225"/>
              </a:xfrm>
              <a:prstGeom prst="roundRect">
                <a:avLst>
                  <a:gd name="adj" fmla="val 50000"/>
                </a:avLst>
              </a:prstGeom>
              <a:noFill/>
              <a:ln w="38100"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1800" b="0"/>
              </a:p>
            </p:txBody>
          </p:sp>
          <p:grpSp>
            <p:nvGrpSpPr>
              <p:cNvPr id="85" name="Group 33"/>
              <p:cNvGrpSpPr>
                <a:grpSpLocks/>
              </p:cNvGrpSpPr>
              <p:nvPr/>
            </p:nvGrpSpPr>
            <p:grpSpPr bwMode="auto">
              <a:xfrm>
                <a:off x="2051050" y="1557338"/>
                <a:ext cx="803275" cy="617537"/>
                <a:chOff x="720" y="960"/>
                <a:chExt cx="987" cy="795"/>
              </a:xfrm>
            </p:grpSpPr>
            <p:sp>
              <p:nvSpPr>
                <p:cNvPr id="115" name="Oval 34"/>
                <p:cNvSpPr>
                  <a:spLocks noChangeArrowheads="1"/>
                </p:cNvSpPr>
                <p:nvPr/>
              </p:nvSpPr>
              <p:spPr bwMode="gray">
                <a:xfrm rot="1758052">
                  <a:off x="747" y="987"/>
                  <a:ext cx="960" cy="76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sp>
              <p:nvSpPr>
                <p:cNvPr id="116" name="Oval 35"/>
                <p:cNvSpPr>
                  <a:spLocks noChangeArrowheads="1"/>
                </p:cNvSpPr>
                <p:nvPr/>
              </p:nvSpPr>
              <p:spPr bwMode="gray">
                <a:xfrm rot="1758052">
                  <a:off x="720" y="960"/>
                  <a:ext cx="960" cy="768"/>
                </a:xfrm>
                <a:prstGeom prst="ellipse">
                  <a:avLst/>
                </a:prstGeom>
                <a:gradFill rotWithShape="1">
                  <a:gsLst>
                    <a:gs pos="0">
                      <a:schemeClr val="accent2"/>
                    </a:gs>
                    <a:gs pos="100000">
                      <a:schemeClr val="accent2">
                        <a:gamma/>
                        <a:shade val="46275"/>
                        <a:invGamma/>
                      </a:schemeClr>
                    </a:gs>
                  </a:gsLst>
                  <a:lin ang="5400000" scaled="1"/>
                </a:gradFill>
                <a:ln w="9525">
                  <a:noFill/>
                  <a:round/>
                  <a:headEnd/>
                  <a:tailEnd/>
                </a:ln>
                <a:effectLst/>
              </p:spPr>
              <p:txBody>
                <a:bodyPr wrap="none" anchor="ctr"/>
                <a:lstStyle/>
                <a:p>
                  <a:endParaRPr lang="zh-CN" altLang="en-US">
                    <a:ea typeface="宋体" pitchFamily="2" charset="-122"/>
                  </a:endParaRPr>
                </a:p>
              </p:txBody>
            </p:sp>
            <p:sp>
              <p:nvSpPr>
                <p:cNvPr id="117" name="Oval 36"/>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grpSp>
          <p:sp>
            <p:nvSpPr>
              <p:cNvPr id="86" name="Text Box 37"/>
              <p:cNvSpPr txBox="1">
                <a:spLocks noChangeArrowheads="1"/>
              </p:cNvSpPr>
              <p:nvPr/>
            </p:nvSpPr>
            <p:spPr bwMode="gray">
              <a:xfrm>
                <a:off x="2841489" y="1598612"/>
                <a:ext cx="4902471" cy="47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marL="0" lvl="1" indent="0">
                  <a:lnSpc>
                    <a:spcPct val="114000"/>
                  </a:lnSpc>
                  <a:buClr>
                    <a:schemeClr val="tx1"/>
                  </a:buClr>
                </a:pPr>
                <a:r>
                  <a:rPr lang="zh-CN" altLang="en-US" sz="2400" dirty="0"/>
                  <a:t>概述</a:t>
                </a:r>
                <a:endParaRPr lang="en-US" altLang="zh-CN" sz="2400" dirty="0"/>
              </a:p>
            </p:txBody>
          </p:sp>
          <p:sp>
            <p:nvSpPr>
              <p:cNvPr id="87" name="Text Box 38"/>
              <p:cNvSpPr txBox="1">
                <a:spLocks noChangeArrowheads="1"/>
              </p:cNvSpPr>
              <p:nvPr/>
            </p:nvSpPr>
            <p:spPr bwMode="gray">
              <a:xfrm>
                <a:off x="2161725" y="1603375"/>
                <a:ext cx="64355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algn="ctr"/>
                <a:r>
                  <a:rPr lang="en-US" altLang="zh-CN" sz="3200" dirty="0" smtClean="0">
                    <a:solidFill>
                      <a:schemeClr val="bg1"/>
                    </a:solidFill>
                  </a:rPr>
                  <a:t>7.1</a:t>
                </a:r>
                <a:endParaRPr lang="en-US" altLang="zh-CN" sz="3200" dirty="0">
                  <a:solidFill>
                    <a:schemeClr val="bg1"/>
                  </a:solidFill>
                </a:endParaRPr>
              </a:p>
            </p:txBody>
          </p:sp>
          <p:sp>
            <p:nvSpPr>
              <p:cNvPr id="88" name="AutoShape 40"/>
              <p:cNvSpPr>
                <a:spLocks noChangeArrowheads="1"/>
              </p:cNvSpPr>
              <p:nvPr/>
            </p:nvSpPr>
            <p:spPr bwMode="gray">
              <a:xfrm>
                <a:off x="2368550" y="2322513"/>
                <a:ext cx="4795838" cy="601662"/>
              </a:xfrm>
              <a:prstGeom prst="roundRect">
                <a:avLst>
                  <a:gd name="adj" fmla="val 50000"/>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1800" b="0"/>
              </a:p>
            </p:txBody>
          </p:sp>
          <p:grpSp>
            <p:nvGrpSpPr>
              <p:cNvPr id="89" name="Group 41"/>
              <p:cNvGrpSpPr>
                <a:grpSpLocks/>
              </p:cNvGrpSpPr>
              <p:nvPr/>
            </p:nvGrpSpPr>
            <p:grpSpPr bwMode="auto">
              <a:xfrm>
                <a:off x="2051050" y="2276475"/>
                <a:ext cx="803275" cy="617538"/>
                <a:chOff x="720" y="960"/>
                <a:chExt cx="987" cy="795"/>
              </a:xfrm>
            </p:grpSpPr>
            <p:sp>
              <p:nvSpPr>
                <p:cNvPr id="112" name="Oval 42"/>
                <p:cNvSpPr>
                  <a:spLocks noChangeArrowheads="1"/>
                </p:cNvSpPr>
                <p:nvPr/>
              </p:nvSpPr>
              <p:spPr bwMode="gray">
                <a:xfrm rot="1758052">
                  <a:off x="747" y="987"/>
                  <a:ext cx="960" cy="76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sp>
              <p:nvSpPr>
                <p:cNvPr id="113" name="Oval 43"/>
                <p:cNvSpPr>
                  <a:spLocks noChangeArrowheads="1"/>
                </p:cNvSpPr>
                <p:nvPr/>
              </p:nvSpPr>
              <p:spPr bwMode="gray">
                <a:xfrm rot="1758052">
                  <a:off x="720" y="960"/>
                  <a:ext cx="960" cy="768"/>
                </a:xfrm>
                <a:prstGeom prst="ellipse">
                  <a:avLst/>
                </a:prstGeom>
                <a:gradFill rotWithShape="1">
                  <a:gsLst>
                    <a:gs pos="0">
                      <a:schemeClr val="hlink"/>
                    </a:gs>
                    <a:gs pos="100000">
                      <a:schemeClr val="hlink">
                        <a:gamma/>
                        <a:shade val="46275"/>
                        <a:invGamma/>
                      </a:schemeClr>
                    </a:gs>
                  </a:gsLst>
                  <a:lin ang="5400000" scaled="1"/>
                </a:gradFill>
                <a:ln w="9525">
                  <a:noFill/>
                  <a:round/>
                  <a:headEnd/>
                  <a:tailEnd/>
                </a:ln>
                <a:effectLst/>
              </p:spPr>
              <p:txBody>
                <a:bodyPr wrap="none" anchor="ctr"/>
                <a:lstStyle/>
                <a:p>
                  <a:pPr>
                    <a:defRPr/>
                  </a:pPr>
                  <a:endParaRPr lang="zh-CN" altLang="en-US" sz="1800" b="0">
                    <a:ea typeface="宋体" pitchFamily="2" charset="-122"/>
                  </a:endParaRPr>
                </a:p>
              </p:txBody>
            </p:sp>
            <p:sp>
              <p:nvSpPr>
                <p:cNvPr id="114" name="Oval 44"/>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grpSp>
          <p:sp>
            <p:nvSpPr>
              <p:cNvPr id="90" name="Text Box 45"/>
              <p:cNvSpPr txBox="1">
                <a:spLocks noChangeArrowheads="1"/>
              </p:cNvSpPr>
              <p:nvPr/>
            </p:nvSpPr>
            <p:spPr bwMode="gray">
              <a:xfrm>
                <a:off x="2838069" y="2401888"/>
                <a:ext cx="4234324" cy="47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marL="0" lvl="1" indent="0">
                  <a:lnSpc>
                    <a:spcPct val="114000"/>
                  </a:lnSpc>
                  <a:buClr>
                    <a:schemeClr val="tx1"/>
                  </a:buClr>
                </a:pPr>
                <a:r>
                  <a:rPr lang="zh-CN" altLang="en-US" sz="2400" dirty="0"/>
                  <a:t>项</a:t>
                </a:r>
                <a:r>
                  <a:rPr lang="zh-CN" altLang="en-US" sz="2400" dirty="0" smtClean="0"/>
                  <a:t>目资源计划（</a:t>
                </a:r>
                <a:r>
                  <a:rPr lang="zh-CN" altLang="en-US" sz="2400" dirty="0"/>
                  <a:t>规划成本管</a:t>
                </a:r>
                <a:r>
                  <a:rPr lang="zh-CN" altLang="en-US" sz="2400" dirty="0" smtClean="0"/>
                  <a:t>理）</a:t>
                </a:r>
                <a:endParaRPr lang="en-US" altLang="zh-CN" sz="2400" dirty="0"/>
              </a:p>
            </p:txBody>
          </p:sp>
          <p:sp>
            <p:nvSpPr>
              <p:cNvPr id="91" name="Text Box 46"/>
              <p:cNvSpPr txBox="1">
                <a:spLocks noChangeArrowheads="1"/>
              </p:cNvSpPr>
              <p:nvPr/>
            </p:nvSpPr>
            <p:spPr bwMode="gray">
              <a:xfrm>
                <a:off x="2161725" y="2322513"/>
                <a:ext cx="643551"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algn="ctr"/>
                <a:r>
                  <a:rPr lang="en-US" altLang="zh-CN" sz="3200" dirty="0" smtClean="0">
                    <a:solidFill>
                      <a:schemeClr val="bg1"/>
                    </a:solidFill>
                  </a:rPr>
                  <a:t>7.2</a:t>
                </a:r>
                <a:endParaRPr lang="en-US" altLang="zh-CN" sz="3200" dirty="0">
                  <a:solidFill>
                    <a:schemeClr val="bg1"/>
                  </a:solidFill>
                </a:endParaRPr>
              </a:p>
            </p:txBody>
          </p:sp>
          <p:sp>
            <p:nvSpPr>
              <p:cNvPr id="92" name="AutoShape 48"/>
              <p:cNvSpPr>
                <a:spLocks noChangeArrowheads="1"/>
              </p:cNvSpPr>
              <p:nvPr/>
            </p:nvSpPr>
            <p:spPr bwMode="gray">
              <a:xfrm>
                <a:off x="2339975" y="3141663"/>
                <a:ext cx="4824413" cy="601662"/>
              </a:xfrm>
              <a:prstGeom prst="roundRect">
                <a:avLst>
                  <a:gd name="adj" fmla="val 50000"/>
                </a:avLst>
              </a:prstGeom>
              <a:noFill/>
              <a:ln w="38100"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1800" b="0"/>
              </a:p>
            </p:txBody>
          </p:sp>
          <p:grpSp>
            <p:nvGrpSpPr>
              <p:cNvPr id="93" name="Group 49"/>
              <p:cNvGrpSpPr>
                <a:grpSpLocks/>
              </p:cNvGrpSpPr>
              <p:nvPr/>
            </p:nvGrpSpPr>
            <p:grpSpPr bwMode="auto">
              <a:xfrm>
                <a:off x="2051050" y="3068638"/>
                <a:ext cx="803275" cy="617537"/>
                <a:chOff x="720" y="960"/>
                <a:chExt cx="987" cy="795"/>
              </a:xfrm>
            </p:grpSpPr>
            <p:sp>
              <p:nvSpPr>
                <p:cNvPr id="109" name="Oval 50"/>
                <p:cNvSpPr>
                  <a:spLocks noChangeArrowheads="1"/>
                </p:cNvSpPr>
                <p:nvPr/>
              </p:nvSpPr>
              <p:spPr bwMode="gray">
                <a:xfrm rot="1758052">
                  <a:off x="747" y="987"/>
                  <a:ext cx="960" cy="76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sp>
              <p:nvSpPr>
                <p:cNvPr id="110" name="Oval 51"/>
                <p:cNvSpPr>
                  <a:spLocks noChangeArrowheads="1"/>
                </p:cNvSpPr>
                <p:nvPr/>
              </p:nvSpPr>
              <p:spPr bwMode="gray">
                <a:xfrm rot="1758052">
                  <a:off x="720" y="960"/>
                  <a:ext cx="960" cy="768"/>
                </a:xfrm>
                <a:prstGeom prst="ellipse">
                  <a:avLst/>
                </a:prstGeom>
                <a:gradFill rotWithShape="1">
                  <a:gsLst>
                    <a:gs pos="0">
                      <a:schemeClr val="accent2"/>
                    </a:gs>
                    <a:gs pos="100000">
                      <a:schemeClr val="accent2">
                        <a:gamma/>
                        <a:shade val="46275"/>
                        <a:invGamma/>
                      </a:schemeClr>
                    </a:gs>
                  </a:gsLst>
                  <a:lin ang="5400000" scaled="1"/>
                </a:gradFill>
                <a:ln w="9525">
                  <a:noFill/>
                  <a:round/>
                  <a:headEnd/>
                  <a:tailEnd/>
                </a:ln>
                <a:effectLst/>
              </p:spPr>
              <p:txBody>
                <a:bodyPr wrap="none" anchor="ctr"/>
                <a:lstStyle/>
                <a:p>
                  <a:pPr>
                    <a:defRPr/>
                  </a:pPr>
                  <a:endParaRPr lang="zh-CN" altLang="en-US" sz="1800" b="0">
                    <a:ea typeface="宋体" pitchFamily="2" charset="-122"/>
                  </a:endParaRPr>
                </a:p>
              </p:txBody>
            </p:sp>
            <p:sp>
              <p:nvSpPr>
                <p:cNvPr id="111" name="Oval 52"/>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grpSp>
          <p:sp>
            <p:nvSpPr>
              <p:cNvPr id="94" name="Text Box 53"/>
              <p:cNvSpPr txBox="1">
                <a:spLocks noChangeArrowheads="1"/>
              </p:cNvSpPr>
              <p:nvPr/>
            </p:nvSpPr>
            <p:spPr bwMode="gray">
              <a:xfrm>
                <a:off x="2838069" y="3194050"/>
                <a:ext cx="44433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marL="0" lvl="1" indent="0"/>
                <a:r>
                  <a:rPr lang="zh-CN" altLang="en-US" sz="2400" dirty="0"/>
                  <a:t>项</a:t>
                </a:r>
                <a:r>
                  <a:rPr lang="zh-CN" altLang="en-US" sz="2400" dirty="0" smtClean="0"/>
                  <a:t>目成本估算</a:t>
                </a:r>
                <a:endParaRPr lang="zh-CN" altLang="en-US" sz="2400" dirty="0"/>
              </a:p>
              <a:p>
                <a:r>
                  <a:rPr lang="zh-CN" altLang="en-US" sz="2400" dirty="0">
                    <a:solidFill>
                      <a:srgbClr val="000000"/>
                    </a:solidFill>
                  </a:rPr>
                  <a:t>	</a:t>
                </a:r>
              </a:p>
            </p:txBody>
          </p:sp>
          <p:sp>
            <p:nvSpPr>
              <p:cNvPr id="95" name="Text Box 54"/>
              <p:cNvSpPr txBox="1">
                <a:spLocks noChangeArrowheads="1"/>
              </p:cNvSpPr>
              <p:nvPr/>
            </p:nvSpPr>
            <p:spPr bwMode="gray">
              <a:xfrm>
                <a:off x="2161725" y="3114675"/>
                <a:ext cx="64355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algn="ctr"/>
                <a:r>
                  <a:rPr lang="en-US" altLang="zh-CN" sz="3200" dirty="0" smtClean="0">
                    <a:solidFill>
                      <a:schemeClr val="bg1"/>
                    </a:solidFill>
                  </a:rPr>
                  <a:t>7.3</a:t>
                </a:r>
                <a:endParaRPr lang="en-US" altLang="zh-CN" sz="3200" dirty="0">
                  <a:solidFill>
                    <a:schemeClr val="bg1"/>
                  </a:solidFill>
                </a:endParaRPr>
              </a:p>
            </p:txBody>
          </p:sp>
          <p:sp>
            <p:nvSpPr>
              <p:cNvPr id="96" name="AutoShape 56"/>
              <p:cNvSpPr>
                <a:spLocks noChangeArrowheads="1"/>
              </p:cNvSpPr>
              <p:nvPr/>
            </p:nvSpPr>
            <p:spPr bwMode="gray">
              <a:xfrm>
                <a:off x="2368550" y="3906838"/>
                <a:ext cx="4795838" cy="555625"/>
              </a:xfrm>
              <a:prstGeom prst="roundRect">
                <a:avLst>
                  <a:gd name="adj" fmla="val 50000"/>
                </a:avLst>
              </a:prstGeom>
              <a:noFill/>
              <a:ln w="38100" algn="ctr">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1800" b="0"/>
              </a:p>
            </p:txBody>
          </p:sp>
          <p:grpSp>
            <p:nvGrpSpPr>
              <p:cNvPr id="97" name="Group 57"/>
              <p:cNvGrpSpPr>
                <a:grpSpLocks/>
              </p:cNvGrpSpPr>
              <p:nvPr/>
            </p:nvGrpSpPr>
            <p:grpSpPr bwMode="auto">
              <a:xfrm>
                <a:off x="2051050" y="3860800"/>
                <a:ext cx="803275" cy="617538"/>
                <a:chOff x="720" y="960"/>
                <a:chExt cx="987" cy="795"/>
              </a:xfrm>
            </p:grpSpPr>
            <p:sp>
              <p:nvSpPr>
                <p:cNvPr id="106" name="Oval 58"/>
                <p:cNvSpPr>
                  <a:spLocks noChangeArrowheads="1"/>
                </p:cNvSpPr>
                <p:nvPr/>
              </p:nvSpPr>
              <p:spPr bwMode="gray">
                <a:xfrm rot="1758052">
                  <a:off x="747" y="987"/>
                  <a:ext cx="960" cy="76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sp>
              <p:nvSpPr>
                <p:cNvPr id="107" name="Oval 59"/>
                <p:cNvSpPr>
                  <a:spLocks noChangeArrowheads="1"/>
                </p:cNvSpPr>
                <p:nvPr/>
              </p:nvSpPr>
              <p:spPr bwMode="gray">
                <a:xfrm rot="1758052">
                  <a:off x="720" y="960"/>
                  <a:ext cx="960" cy="768"/>
                </a:xfrm>
                <a:prstGeom prst="ellipse">
                  <a:avLst/>
                </a:prstGeom>
                <a:gradFill rotWithShape="1">
                  <a:gsLst>
                    <a:gs pos="0">
                      <a:schemeClr val="folHlink"/>
                    </a:gs>
                    <a:gs pos="100000">
                      <a:schemeClr val="folHlink">
                        <a:gamma/>
                        <a:shade val="46275"/>
                        <a:invGamma/>
                      </a:schemeClr>
                    </a:gs>
                  </a:gsLst>
                  <a:lin ang="5400000" scaled="1"/>
                </a:gradFill>
                <a:ln w="9525">
                  <a:noFill/>
                  <a:round/>
                  <a:headEnd/>
                  <a:tailEnd/>
                </a:ln>
                <a:effectLst/>
              </p:spPr>
              <p:txBody>
                <a:bodyPr wrap="none" anchor="ctr"/>
                <a:lstStyle/>
                <a:p>
                  <a:pPr>
                    <a:defRPr/>
                  </a:pPr>
                  <a:endParaRPr lang="zh-CN" altLang="en-US" sz="1800" b="0">
                    <a:ea typeface="宋体" pitchFamily="2" charset="-122"/>
                  </a:endParaRPr>
                </a:p>
              </p:txBody>
            </p:sp>
            <p:sp>
              <p:nvSpPr>
                <p:cNvPr id="108" name="Oval 60"/>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grpSp>
          <p:sp>
            <p:nvSpPr>
              <p:cNvPr id="98" name="Text Box 61"/>
              <p:cNvSpPr txBox="1">
                <a:spLocks noChangeArrowheads="1"/>
              </p:cNvSpPr>
              <p:nvPr/>
            </p:nvSpPr>
            <p:spPr bwMode="gray">
              <a:xfrm>
                <a:off x="2838069" y="3986213"/>
                <a:ext cx="3725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endParaRPr lang="zh-CN" altLang="en-US" sz="2400" dirty="0">
                  <a:solidFill>
                    <a:srgbClr val="000000"/>
                  </a:solidFill>
                </a:endParaRPr>
              </a:p>
            </p:txBody>
          </p:sp>
          <p:sp>
            <p:nvSpPr>
              <p:cNvPr id="99" name="Text Box 62"/>
              <p:cNvSpPr txBox="1">
                <a:spLocks noChangeArrowheads="1"/>
              </p:cNvSpPr>
              <p:nvPr/>
            </p:nvSpPr>
            <p:spPr bwMode="gray">
              <a:xfrm>
                <a:off x="2161725" y="3906838"/>
                <a:ext cx="643551"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algn="ctr"/>
                <a:r>
                  <a:rPr lang="en-US" altLang="zh-CN" sz="3200" dirty="0" smtClean="0">
                    <a:solidFill>
                      <a:schemeClr val="bg1"/>
                    </a:solidFill>
                  </a:rPr>
                  <a:t>7.4</a:t>
                </a:r>
                <a:endParaRPr lang="en-US" altLang="zh-CN" sz="3200" dirty="0">
                  <a:solidFill>
                    <a:schemeClr val="bg1"/>
                  </a:solidFill>
                </a:endParaRPr>
              </a:p>
            </p:txBody>
          </p:sp>
          <p:sp>
            <p:nvSpPr>
              <p:cNvPr id="100" name="AutoShape 81"/>
              <p:cNvSpPr>
                <a:spLocks noChangeArrowheads="1"/>
              </p:cNvSpPr>
              <p:nvPr/>
            </p:nvSpPr>
            <p:spPr bwMode="gray">
              <a:xfrm>
                <a:off x="2368550" y="4770438"/>
                <a:ext cx="4795838" cy="555625"/>
              </a:xfrm>
              <a:prstGeom prst="roundRect">
                <a:avLst>
                  <a:gd name="adj" fmla="val 50000"/>
                </a:avLst>
              </a:prstGeom>
              <a:noFill/>
              <a:ln w="38100" algn="ctr">
                <a:solidFill>
                  <a:srgbClr val="00B0F0"/>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1800" b="0"/>
              </a:p>
            </p:txBody>
          </p:sp>
          <p:grpSp>
            <p:nvGrpSpPr>
              <p:cNvPr id="101" name="Group 82"/>
              <p:cNvGrpSpPr>
                <a:grpSpLocks/>
              </p:cNvGrpSpPr>
              <p:nvPr/>
            </p:nvGrpSpPr>
            <p:grpSpPr bwMode="auto">
              <a:xfrm>
                <a:off x="2051050" y="4724400"/>
                <a:ext cx="803275" cy="617538"/>
                <a:chOff x="720" y="960"/>
                <a:chExt cx="987" cy="795"/>
              </a:xfrm>
            </p:grpSpPr>
            <p:sp>
              <p:nvSpPr>
                <p:cNvPr id="103" name="Oval 83"/>
                <p:cNvSpPr>
                  <a:spLocks noChangeArrowheads="1"/>
                </p:cNvSpPr>
                <p:nvPr/>
              </p:nvSpPr>
              <p:spPr bwMode="gray">
                <a:xfrm rot="1758052">
                  <a:off x="747" y="987"/>
                  <a:ext cx="960" cy="76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sp>
              <p:nvSpPr>
                <p:cNvPr id="104" name="Oval 84"/>
                <p:cNvSpPr>
                  <a:spLocks noChangeArrowheads="1"/>
                </p:cNvSpPr>
                <p:nvPr/>
              </p:nvSpPr>
              <p:spPr bwMode="gray">
                <a:xfrm rot="1758052">
                  <a:off x="720" y="960"/>
                  <a:ext cx="960" cy="768"/>
                </a:xfrm>
                <a:prstGeom prst="ellipse">
                  <a:avLst/>
                </a:prstGeom>
                <a:gradFill rotWithShape="1">
                  <a:gsLst>
                    <a:gs pos="0">
                      <a:schemeClr val="hlink"/>
                    </a:gs>
                    <a:gs pos="100000">
                      <a:schemeClr val="hlink">
                        <a:gamma/>
                        <a:shade val="46275"/>
                        <a:invGamma/>
                      </a:schemeClr>
                    </a:gs>
                  </a:gsLst>
                  <a:lin ang="5400000" scaled="1"/>
                </a:gradFill>
                <a:ln w="9525">
                  <a:noFill/>
                  <a:round/>
                  <a:headEnd/>
                  <a:tailEnd/>
                </a:ln>
                <a:effectLst/>
              </p:spPr>
              <p:txBody>
                <a:bodyPr wrap="none" anchor="ctr"/>
                <a:lstStyle/>
                <a:p>
                  <a:endParaRPr lang="zh-CN" altLang="en-US">
                    <a:ea typeface="宋体" pitchFamily="2" charset="-122"/>
                  </a:endParaRPr>
                </a:p>
              </p:txBody>
            </p:sp>
            <p:sp>
              <p:nvSpPr>
                <p:cNvPr id="105" name="Oval 85"/>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grpSp>
          <p:sp>
            <p:nvSpPr>
              <p:cNvPr id="102" name="Text Box 87"/>
              <p:cNvSpPr txBox="1">
                <a:spLocks noChangeArrowheads="1"/>
              </p:cNvSpPr>
              <p:nvPr/>
            </p:nvSpPr>
            <p:spPr bwMode="gray">
              <a:xfrm>
                <a:off x="2161725" y="4770438"/>
                <a:ext cx="643551"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algn="ctr"/>
                <a:r>
                  <a:rPr lang="en-US" altLang="zh-CN" sz="3200" dirty="0" smtClean="0">
                    <a:solidFill>
                      <a:schemeClr val="bg1"/>
                    </a:solidFill>
                  </a:rPr>
                  <a:t>7.5</a:t>
                </a:r>
                <a:endParaRPr lang="en-US" altLang="zh-CN" sz="3200" dirty="0">
                  <a:solidFill>
                    <a:schemeClr val="bg1"/>
                  </a:solidFill>
                </a:endParaRPr>
              </a:p>
            </p:txBody>
          </p:sp>
        </p:grpSp>
      </p:grpSp>
      <p:sp>
        <p:nvSpPr>
          <p:cNvPr id="44" name="Text Box 45"/>
          <p:cNvSpPr txBox="1">
            <a:spLocks noChangeArrowheads="1"/>
          </p:cNvSpPr>
          <p:nvPr/>
        </p:nvSpPr>
        <p:spPr bwMode="gray">
          <a:xfrm>
            <a:off x="2620962" y="3942618"/>
            <a:ext cx="4919657" cy="513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marL="0" lvl="1" indent="0">
              <a:lnSpc>
                <a:spcPct val="114000"/>
              </a:lnSpc>
              <a:buClr>
                <a:schemeClr val="tx1"/>
              </a:buClr>
            </a:pPr>
            <a:r>
              <a:rPr lang="zh-CN" altLang="en-US" sz="2400" dirty="0"/>
              <a:t>项</a:t>
            </a:r>
            <a:r>
              <a:rPr lang="zh-CN" altLang="en-US" sz="2400" dirty="0" smtClean="0"/>
              <a:t>目成本预算</a:t>
            </a:r>
            <a:endParaRPr lang="en-US" altLang="zh-CN" sz="2400" dirty="0"/>
          </a:p>
        </p:txBody>
      </p:sp>
      <p:sp>
        <p:nvSpPr>
          <p:cNvPr id="45" name="Text Box 45"/>
          <p:cNvSpPr txBox="1">
            <a:spLocks noChangeArrowheads="1"/>
          </p:cNvSpPr>
          <p:nvPr/>
        </p:nvSpPr>
        <p:spPr bwMode="gray">
          <a:xfrm>
            <a:off x="2773362" y="4781338"/>
            <a:ext cx="4919657" cy="513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marL="0" lvl="1" indent="0">
              <a:lnSpc>
                <a:spcPct val="114000"/>
              </a:lnSpc>
              <a:buClr>
                <a:schemeClr val="tx1"/>
              </a:buClr>
            </a:pPr>
            <a:r>
              <a:rPr lang="zh-CN" altLang="en-US" sz="2400" dirty="0"/>
              <a:t>项</a:t>
            </a:r>
            <a:r>
              <a:rPr lang="zh-CN" altLang="en-US" sz="2400" dirty="0" smtClean="0"/>
              <a:t>目成本控制</a:t>
            </a:r>
            <a:endParaRPr lang="en-US" altLang="zh-CN" sz="2400" dirty="0"/>
          </a:p>
        </p:txBody>
      </p:sp>
    </p:spTree>
    <p:extLst>
      <p:ext uri="{BB962C8B-B14F-4D97-AF65-F5344CB8AC3E}">
        <p14:creationId xmlns:p14="http://schemas.microsoft.com/office/powerpoint/2010/main" val="3318836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98298" y="1532592"/>
            <a:ext cx="5930384" cy="523220"/>
          </a:xfrm>
          <a:prstGeom prst="rect">
            <a:avLst/>
          </a:prstGeom>
          <a:noFill/>
        </p:spPr>
        <p:txBody>
          <a:bodyPr wrap="square" rtlCol="0">
            <a:spAutoFit/>
          </a:bodyPr>
          <a:lstStyle>
            <a:defPPr>
              <a:defRPr lang="en-US"/>
            </a:defPPr>
            <a:lvl1pPr>
              <a:defRPr sz="2000">
                <a:latin typeface="微软雅黑" pitchFamily="34" charset="-122"/>
                <a:ea typeface="微软雅黑" pitchFamily="34" charset="-122"/>
              </a:defRPr>
            </a:lvl1pPr>
          </a:lstStyle>
          <a:p>
            <a:r>
              <a:rPr lang="zh-CN" altLang="en-US" sz="2800" dirty="0">
                <a:latin typeface="楷体" pitchFamily="49" charset="-122"/>
                <a:ea typeface="楷体" pitchFamily="49" charset="-122"/>
              </a:rPr>
              <a:t>◆ </a:t>
            </a:r>
            <a:r>
              <a:rPr lang="zh-CN" altLang="en-US" sz="2800" b="1" dirty="0">
                <a:latin typeface="楷体" pitchFamily="49" charset="-122"/>
                <a:ea typeface="楷体" pitchFamily="49" charset="-122"/>
              </a:rPr>
              <a:t>三点估算</a:t>
            </a:r>
          </a:p>
        </p:txBody>
      </p:sp>
      <p:sp>
        <p:nvSpPr>
          <p:cNvPr id="9" name="TextBox 10"/>
          <p:cNvSpPr txBox="1"/>
          <p:nvPr/>
        </p:nvSpPr>
        <p:spPr>
          <a:xfrm>
            <a:off x="170072" y="2055812"/>
            <a:ext cx="8669922" cy="3570208"/>
          </a:xfrm>
          <a:prstGeom prst="rect">
            <a:avLst/>
          </a:prstGeom>
          <a:noFill/>
        </p:spPr>
        <p:txBody>
          <a:bodyPr wrap="square" rtlCol="0">
            <a:spAutoFit/>
          </a:bodyPr>
          <a:lstStyle/>
          <a:p>
            <a:pPr>
              <a:lnSpc>
                <a:spcPct val="105000"/>
              </a:lnSpc>
            </a:pPr>
            <a:r>
              <a:rPr lang="zh-CN" altLang="en-US" sz="2400" b="1" dirty="0" smtClean="0">
                <a:latin typeface="楷体" pitchFamily="49" charset="-122"/>
                <a:ea typeface="楷体" pitchFamily="49" charset="-122"/>
              </a:rPr>
              <a:t>通过考虑估算中的不确定性与风险，使用三种估算值来界定活动成本的近似区间，可以提高活动成本估算的准确性：</a:t>
            </a:r>
            <a:endParaRPr lang="en-US" altLang="zh-CN" sz="2400" b="1" dirty="0">
              <a:latin typeface="楷体" pitchFamily="49" charset="-122"/>
              <a:ea typeface="楷体" pitchFamily="49" charset="-122"/>
            </a:endParaRPr>
          </a:p>
          <a:p>
            <a:pPr marL="342900" indent="-342900">
              <a:lnSpc>
                <a:spcPct val="105000"/>
              </a:lnSpc>
              <a:buFont typeface="楷体" panose="02010609060101010101" pitchFamily="49" charset="-122"/>
              <a:buChar char="-"/>
            </a:pPr>
            <a:r>
              <a:rPr lang="zh-CN" altLang="en-US" sz="2400" b="1" dirty="0" smtClean="0">
                <a:latin typeface="楷体" pitchFamily="49" charset="-122"/>
                <a:ea typeface="楷体" pitchFamily="49" charset="-122"/>
              </a:rPr>
              <a:t>最可能成本（</a:t>
            </a:r>
            <a:r>
              <a:rPr lang="en-US" altLang="zh-CN" sz="2400" b="1" dirty="0" smtClean="0">
                <a:latin typeface="楷体" pitchFamily="49" charset="-122"/>
                <a:ea typeface="楷体" pitchFamily="49" charset="-122"/>
              </a:rPr>
              <a:t>Cm</a:t>
            </a:r>
            <a:r>
              <a:rPr lang="zh-CN" altLang="en-US" sz="2400" b="1" dirty="0" smtClean="0">
                <a:latin typeface="楷体" pitchFamily="49" charset="-122"/>
                <a:ea typeface="楷体" pitchFamily="49" charset="-122"/>
              </a:rPr>
              <a:t>）对所需进行的工作好相关费用进行比较现实的估算，所得到的活动成本。</a:t>
            </a:r>
            <a:endParaRPr lang="en-US" altLang="zh-CN" sz="2400" b="1" dirty="0">
              <a:latin typeface="楷体" pitchFamily="49" charset="-122"/>
              <a:ea typeface="楷体" pitchFamily="49" charset="-122"/>
            </a:endParaRPr>
          </a:p>
          <a:p>
            <a:pPr marL="342900" indent="-342900">
              <a:lnSpc>
                <a:spcPct val="105000"/>
              </a:lnSpc>
              <a:buFont typeface="楷体" panose="02010609060101010101" pitchFamily="49" charset="-122"/>
              <a:buChar char="-"/>
            </a:pPr>
            <a:r>
              <a:rPr lang="zh-CN" altLang="en-US" sz="2400" b="1" dirty="0" smtClean="0">
                <a:latin typeface="楷体" pitchFamily="49" charset="-122"/>
                <a:ea typeface="楷体" pitchFamily="49" charset="-122"/>
              </a:rPr>
              <a:t>最乐观成本（</a:t>
            </a:r>
            <a:r>
              <a:rPr lang="en-US" altLang="zh-CN" sz="2400" b="1" dirty="0" smtClean="0">
                <a:latin typeface="楷体" pitchFamily="49" charset="-122"/>
                <a:ea typeface="楷体" pitchFamily="49" charset="-122"/>
              </a:rPr>
              <a:t>Co</a:t>
            </a:r>
            <a:r>
              <a:rPr lang="zh-CN" altLang="en-US" sz="2400" b="1" dirty="0" smtClean="0">
                <a:latin typeface="楷体" pitchFamily="49" charset="-122"/>
                <a:ea typeface="楷体" pitchFamily="49" charset="-122"/>
              </a:rPr>
              <a:t>）基于活动的最好情况，所得到的活动成本。</a:t>
            </a:r>
            <a:endParaRPr lang="en-US" altLang="zh-CN" sz="2400" b="1" dirty="0">
              <a:latin typeface="楷体" pitchFamily="49" charset="-122"/>
              <a:ea typeface="楷体" pitchFamily="49" charset="-122"/>
            </a:endParaRPr>
          </a:p>
          <a:p>
            <a:pPr marL="342900" indent="-342900">
              <a:lnSpc>
                <a:spcPct val="105000"/>
              </a:lnSpc>
              <a:buFont typeface="楷体" panose="02010609060101010101" pitchFamily="49" charset="-122"/>
              <a:buChar char="-"/>
            </a:pPr>
            <a:r>
              <a:rPr lang="zh-CN" altLang="en-US" sz="2400" b="1" dirty="0" smtClean="0">
                <a:latin typeface="楷体" pitchFamily="49" charset="-122"/>
                <a:ea typeface="楷体" pitchFamily="49" charset="-122"/>
              </a:rPr>
              <a:t>最悲观成本（</a:t>
            </a:r>
            <a:r>
              <a:rPr lang="en-US" altLang="zh-CN" sz="2400" b="1" dirty="0" smtClean="0">
                <a:latin typeface="楷体" pitchFamily="49" charset="-122"/>
                <a:ea typeface="楷体" pitchFamily="49" charset="-122"/>
              </a:rPr>
              <a:t>Cp</a:t>
            </a:r>
            <a:r>
              <a:rPr lang="zh-CN" altLang="en-US" sz="2400" b="1" dirty="0" smtClean="0">
                <a:latin typeface="楷体" pitchFamily="49" charset="-122"/>
                <a:ea typeface="楷体" pitchFamily="49" charset="-122"/>
              </a:rPr>
              <a:t>）基于活动的最差情况，所得到的活动成本。</a:t>
            </a:r>
            <a:endParaRPr lang="en-US" altLang="zh-CN" sz="2400" b="1" dirty="0" smtClean="0">
              <a:latin typeface="楷体" pitchFamily="49" charset="-122"/>
              <a:ea typeface="楷体" pitchFamily="49" charset="-122"/>
            </a:endParaRPr>
          </a:p>
          <a:p>
            <a:pPr>
              <a:lnSpc>
                <a:spcPct val="105000"/>
              </a:lnSpc>
            </a:pPr>
            <a:r>
              <a:rPr lang="zh-CN" altLang="zh-CN" sz="2400" b="1" dirty="0">
                <a:latin typeface="楷体" pitchFamily="49" charset="-122"/>
                <a:ea typeface="楷体" pitchFamily="49" charset="-122"/>
              </a:rPr>
              <a:t>公式：</a:t>
            </a:r>
            <a:r>
              <a:rPr lang="zh-CN" altLang="en-US" sz="2400" b="1" dirty="0">
                <a:latin typeface="楷体" pitchFamily="49" charset="-122"/>
                <a:ea typeface="楷体" pitchFamily="49" charset="-122"/>
              </a:rPr>
              <a:t>估算时间</a:t>
            </a:r>
            <a:r>
              <a:rPr lang="en-US" altLang="zh-CN" sz="2400" b="1" dirty="0">
                <a:latin typeface="楷体" pitchFamily="49" charset="-122"/>
                <a:ea typeface="楷体" pitchFamily="49" charset="-122"/>
              </a:rPr>
              <a:t>=</a:t>
            </a:r>
            <a:r>
              <a:rPr lang="zh-CN" altLang="zh-CN" sz="2400" b="1" dirty="0">
                <a:latin typeface="楷体" pitchFamily="49" charset="-122"/>
                <a:ea typeface="楷体" pitchFamily="49" charset="-122"/>
              </a:rPr>
              <a:t>（悲观时间</a:t>
            </a:r>
            <a:r>
              <a:rPr lang="en-US" altLang="zh-CN" sz="2400" b="1" dirty="0">
                <a:latin typeface="楷体" pitchFamily="49" charset="-122"/>
                <a:ea typeface="楷体" pitchFamily="49" charset="-122"/>
              </a:rPr>
              <a:t>+</a:t>
            </a:r>
            <a:r>
              <a:rPr lang="zh-CN" altLang="zh-CN" sz="2400" b="1" dirty="0">
                <a:latin typeface="楷体" pitchFamily="49" charset="-122"/>
                <a:ea typeface="楷体" pitchFamily="49" charset="-122"/>
              </a:rPr>
              <a:t>乐观时间</a:t>
            </a:r>
            <a:r>
              <a:rPr lang="en-US" altLang="zh-CN" sz="2400" b="1" dirty="0">
                <a:latin typeface="楷体" pitchFamily="49" charset="-122"/>
                <a:ea typeface="楷体" pitchFamily="49" charset="-122"/>
              </a:rPr>
              <a:t>+4*</a:t>
            </a:r>
            <a:r>
              <a:rPr lang="zh-CN" altLang="zh-CN" sz="2400" b="1" dirty="0">
                <a:latin typeface="楷体" pitchFamily="49" charset="-122"/>
                <a:ea typeface="楷体" pitchFamily="49" charset="-122"/>
              </a:rPr>
              <a:t>最可能时间）</a:t>
            </a:r>
            <a:r>
              <a:rPr lang="en-US" altLang="zh-CN" sz="2400" b="1" dirty="0">
                <a:latin typeface="楷体" pitchFamily="49" charset="-122"/>
                <a:ea typeface="楷体" pitchFamily="49" charset="-122"/>
              </a:rPr>
              <a:t>/</a:t>
            </a:r>
            <a:r>
              <a:rPr lang="en-US" altLang="zh-CN" sz="2400" b="1" dirty="0" smtClean="0">
                <a:latin typeface="楷体" pitchFamily="49" charset="-122"/>
                <a:ea typeface="楷体" pitchFamily="49" charset="-122"/>
              </a:rPr>
              <a:t>6</a:t>
            </a:r>
            <a:r>
              <a:rPr lang="en-US" altLang="zh-CN" sz="2400" b="1" dirty="0">
                <a:latin typeface="楷体" pitchFamily="49" charset="-122"/>
                <a:ea typeface="楷体" pitchFamily="49" charset="-122"/>
              </a:rPr>
              <a:t>	</a:t>
            </a:r>
            <a:endParaRPr lang="en-US" altLang="zh-CN" sz="2400" b="1" dirty="0" smtClean="0">
              <a:latin typeface="楷体" pitchFamily="49" charset="-122"/>
              <a:ea typeface="楷体" pitchFamily="49" charset="-122"/>
            </a:endParaRPr>
          </a:p>
          <a:p>
            <a:pPr>
              <a:lnSpc>
                <a:spcPct val="105000"/>
              </a:lnSpc>
            </a:pPr>
            <a:r>
              <a:rPr lang="zh-CN" altLang="en-US" sz="2400" b="1" dirty="0" smtClean="0">
                <a:latin typeface="楷体" pitchFamily="49" charset="-122"/>
                <a:ea typeface="楷体" pitchFamily="49" charset="-122"/>
              </a:rPr>
              <a:t>例：已知</a:t>
            </a:r>
            <a:r>
              <a:rPr lang="en-US" altLang="zh-CN" sz="2400" dirty="0" smtClean="0"/>
              <a:t> </a:t>
            </a:r>
            <a:r>
              <a:rPr lang="en-US" altLang="zh-CN" sz="2400" b="1" dirty="0">
                <a:latin typeface="楷体" pitchFamily="49" charset="-122"/>
                <a:ea typeface="楷体" pitchFamily="49" charset="-122"/>
              </a:rPr>
              <a:t>悲观时间21天，乐观时间3天，最可能6天。</a:t>
            </a:r>
            <a:r>
              <a:rPr lang="zh-CN" altLang="en-US" sz="2400" b="1" dirty="0">
                <a:latin typeface="楷体" pitchFamily="49" charset="-122"/>
                <a:ea typeface="楷体" pitchFamily="49" charset="-122"/>
              </a:rPr>
              <a:t>估算时</a:t>
            </a:r>
            <a:r>
              <a:rPr lang="zh-CN" altLang="en-US" sz="2400" b="1" dirty="0" smtClean="0">
                <a:latin typeface="楷体" pitchFamily="49" charset="-122"/>
                <a:ea typeface="楷体" pitchFamily="49" charset="-122"/>
              </a:rPr>
              <a:t>间？</a:t>
            </a:r>
            <a:endParaRPr lang="zh-CN" altLang="zh-CN" sz="2400" b="1" dirty="0">
              <a:latin typeface="楷体" pitchFamily="49" charset="-122"/>
              <a:ea typeface="楷体" pitchFamily="49" charset="-122"/>
            </a:endParaRPr>
          </a:p>
          <a:p>
            <a:pPr>
              <a:lnSpc>
                <a:spcPct val="105000"/>
              </a:lnSpc>
            </a:pPr>
            <a:endParaRPr lang="en-US" altLang="zh-CN" sz="2400" b="1" dirty="0" smtClean="0">
              <a:latin typeface="楷体" pitchFamily="49" charset="-122"/>
              <a:ea typeface="楷体" pitchFamily="49" charset="-122"/>
            </a:endParaRPr>
          </a:p>
        </p:txBody>
      </p:sp>
      <p:sp>
        <p:nvSpPr>
          <p:cNvPr id="10" name="Rectangle 2"/>
          <p:cNvSpPr txBox="1">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lnSpc>
                <a:spcPct val="90000"/>
              </a:lnSpc>
              <a:spcBef>
                <a:spcPct val="0"/>
              </a:spcBef>
              <a:spcAft>
                <a:spcPct val="0"/>
              </a:spcAft>
              <a:defRPr sz="2800" b="1">
                <a:solidFill>
                  <a:schemeClr val="tx2"/>
                </a:solidFill>
                <a:latin typeface="+mj-lt"/>
                <a:ea typeface="+mj-ea"/>
                <a:cs typeface="+mj-cs"/>
              </a:defRPr>
            </a:lvl1pPr>
            <a:lvl2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2pPr>
            <a:lvl3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3pPr>
            <a:lvl4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4pPr>
            <a:lvl5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5pPr>
            <a:lvl6pPr marL="4572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9144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13716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18288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dirty="0" smtClean="0"/>
              <a:t>7.3 </a:t>
            </a:r>
            <a:r>
              <a:rPr lang="zh-CN" altLang="en-US" dirty="0" smtClean="0"/>
              <a:t>项目成本估算 </a:t>
            </a:r>
          </a:p>
        </p:txBody>
      </p:sp>
      <p:sp>
        <p:nvSpPr>
          <p:cNvPr id="2" name="矩形 1"/>
          <p:cNvSpPr/>
          <p:nvPr/>
        </p:nvSpPr>
        <p:spPr>
          <a:xfrm>
            <a:off x="1668549" y="5274595"/>
            <a:ext cx="5152373" cy="461665"/>
          </a:xfrm>
          <a:prstGeom prst="rect">
            <a:avLst/>
          </a:prstGeom>
        </p:spPr>
        <p:txBody>
          <a:bodyPr wrap="none">
            <a:spAutoFit/>
          </a:bodyPr>
          <a:lstStyle/>
          <a:p>
            <a:r>
              <a:rPr lang="zh-CN" altLang="zh-CN" sz="2400" b="1" dirty="0">
                <a:latin typeface="楷体" pitchFamily="49" charset="-122"/>
                <a:ea typeface="楷体" pitchFamily="49" charset="-122"/>
              </a:rPr>
              <a:t>运算：（</a:t>
            </a:r>
            <a:r>
              <a:rPr lang="en-US" altLang="zh-CN" sz="2400" b="1" dirty="0">
                <a:latin typeface="楷体" pitchFamily="49" charset="-122"/>
                <a:ea typeface="楷体" pitchFamily="49" charset="-122"/>
              </a:rPr>
              <a:t>21 + 3 + 4 * 6</a:t>
            </a:r>
            <a:r>
              <a:rPr lang="zh-CN" altLang="zh-CN" sz="2400" b="1" dirty="0">
                <a:latin typeface="楷体" pitchFamily="49" charset="-122"/>
                <a:ea typeface="楷体" pitchFamily="49" charset="-122"/>
              </a:rPr>
              <a:t>）</a:t>
            </a:r>
            <a:r>
              <a:rPr lang="en-US" altLang="zh-CN" sz="2400" b="1" dirty="0">
                <a:latin typeface="楷体" pitchFamily="49" charset="-122"/>
                <a:ea typeface="楷体" pitchFamily="49" charset="-122"/>
              </a:rPr>
              <a:t> / 6 = 8</a:t>
            </a:r>
            <a:endParaRPr lang="zh-CN" altLang="zh-CN" sz="2400" b="1" dirty="0">
              <a:latin typeface="楷体" pitchFamily="49" charset="-122"/>
              <a:ea typeface="楷体" pitchFamily="49" charset="-122"/>
            </a:endParaRPr>
          </a:p>
        </p:txBody>
      </p:sp>
    </p:spTree>
    <p:extLst>
      <p:ext uri="{BB962C8B-B14F-4D97-AF65-F5344CB8AC3E}">
        <p14:creationId xmlns:p14="http://schemas.microsoft.com/office/powerpoint/2010/main" val="91154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9394" y="1217612"/>
            <a:ext cx="8686800" cy="5410200"/>
          </a:xfrm>
        </p:spPr>
        <p:txBody>
          <a:bodyPr>
            <a:noAutofit/>
          </a:bodyPr>
          <a:lstStyle/>
          <a:p>
            <a:pPr algn="just">
              <a:spcAft>
                <a:spcPts val="200"/>
              </a:spcAft>
            </a:pPr>
            <a:r>
              <a:rPr lang="zh-CN" altLang="en-US" sz="2300" dirty="0" smtClean="0">
                <a:solidFill>
                  <a:schemeClr val="tx1"/>
                </a:solidFill>
              </a:rPr>
              <a:t>自上而下估算</a:t>
            </a:r>
            <a:r>
              <a:rPr lang="zh-CN" altLang="en-US" sz="2300" dirty="0" smtClean="0"/>
              <a:t>法（类比估算法）</a:t>
            </a:r>
            <a:endParaRPr lang="zh-CN" altLang="en-US" sz="2300" dirty="0" smtClean="0">
              <a:solidFill>
                <a:schemeClr val="tx1"/>
              </a:solidFill>
            </a:endParaRPr>
          </a:p>
          <a:p>
            <a:pPr marL="0" indent="0" algn="just">
              <a:lnSpc>
                <a:spcPct val="105000"/>
              </a:lnSpc>
              <a:spcBef>
                <a:spcPts val="0"/>
              </a:spcBef>
              <a:spcAft>
                <a:spcPts val="200"/>
              </a:spcAft>
              <a:buSzTx/>
              <a:buNone/>
            </a:pPr>
            <a:r>
              <a:rPr lang="zh-CN" altLang="en-US" sz="2300" dirty="0" smtClean="0">
                <a:solidFill>
                  <a:schemeClr val="tx1"/>
                </a:solidFill>
              </a:rPr>
              <a:t>该方法的过程是由上到下一层层地进行的，它是一种最简单的成本估算方法，实质上也是专家评定法。通常在项目的初期或信息不足时常采用此方法，它是将以前类似项目的实际成本的历史数据作为估算依据，并以此来估算项目成本的一种方法。该方法的主要步骤为：</a:t>
            </a:r>
          </a:p>
          <a:p>
            <a:pPr marL="0" lvl="1" indent="0" algn="just">
              <a:lnSpc>
                <a:spcPct val="105000"/>
              </a:lnSpc>
              <a:spcBef>
                <a:spcPts val="0"/>
              </a:spcBef>
              <a:spcAft>
                <a:spcPts val="200"/>
              </a:spcAft>
              <a:buSzTx/>
              <a:buNone/>
            </a:pPr>
            <a:r>
              <a:rPr lang="zh-CN" altLang="en-US" sz="2300" dirty="0" smtClean="0">
                <a:solidFill>
                  <a:schemeClr val="tx1"/>
                </a:solidFill>
                <a:cs typeface="+mn-cs"/>
              </a:rPr>
              <a:t>①</a:t>
            </a:r>
            <a:r>
              <a:rPr lang="zh-CN" altLang="en-US" sz="2300" dirty="0">
                <a:solidFill>
                  <a:schemeClr val="tx1"/>
                </a:solidFill>
                <a:cs typeface="+mn-cs"/>
              </a:rPr>
              <a:t>由项目的中上层管理人员收集类似项目成本的相关历史数据；</a:t>
            </a:r>
          </a:p>
          <a:p>
            <a:pPr marL="0" lvl="1" indent="0" algn="just">
              <a:lnSpc>
                <a:spcPct val="105000"/>
              </a:lnSpc>
              <a:spcBef>
                <a:spcPts val="0"/>
              </a:spcBef>
              <a:spcAft>
                <a:spcPts val="200"/>
              </a:spcAft>
              <a:buSzTx/>
              <a:buNone/>
            </a:pPr>
            <a:r>
              <a:rPr lang="zh-CN" altLang="en-US" sz="2300" dirty="0">
                <a:solidFill>
                  <a:schemeClr val="tx1"/>
                </a:solidFill>
                <a:cs typeface="+mn-cs"/>
              </a:rPr>
              <a:t>②项目的中上层管理人员通过有关成本专家的帮助对项目的总成本进行估算；</a:t>
            </a:r>
          </a:p>
          <a:p>
            <a:pPr marL="0" lvl="1" indent="0" algn="just">
              <a:lnSpc>
                <a:spcPct val="105000"/>
              </a:lnSpc>
              <a:spcBef>
                <a:spcPts val="0"/>
              </a:spcBef>
              <a:spcAft>
                <a:spcPts val="200"/>
              </a:spcAft>
              <a:buSzTx/>
              <a:buNone/>
            </a:pPr>
            <a:r>
              <a:rPr lang="zh-CN" altLang="en-US" sz="2300" dirty="0">
                <a:solidFill>
                  <a:schemeClr val="tx1"/>
                </a:solidFill>
                <a:cs typeface="+mn-cs"/>
              </a:rPr>
              <a:t>③按照工作分解结构图的层次把项目总成本的估算结果自上而下传递给下一层的管理人员，在此基础上，下层管理人员对自己负责的子项目或子任务的成本进行估算；</a:t>
            </a:r>
          </a:p>
          <a:p>
            <a:pPr marL="0" lvl="1" indent="0" algn="just">
              <a:lnSpc>
                <a:spcPct val="105000"/>
              </a:lnSpc>
              <a:spcBef>
                <a:spcPts val="0"/>
              </a:spcBef>
              <a:spcAft>
                <a:spcPts val="200"/>
              </a:spcAft>
              <a:buSzTx/>
              <a:buNone/>
            </a:pPr>
            <a:r>
              <a:rPr lang="zh-CN" altLang="en-US" sz="2300" dirty="0">
                <a:solidFill>
                  <a:schemeClr val="tx1"/>
                </a:solidFill>
                <a:cs typeface="+mn-cs"/>
              </a:rPr>
              <a:t>④继续向下逐层传递他们的估算，一直传递到工作分解结构图的最底层为止。</a:t>
            </a:r>
          </a:p>
          <a:p>
            <a:pPr algn="just">
              <a:lnSpc>
                <a:spcPct val="105000"/>
              </a:lnSpc>
              <a:spcBef>
                <a:spcPts val="0"/>
              </a:spcBef>
              <a:spcAft>
                <a:spcPts val="200"/>
              </a:spcAft>
              <a:buSzTx/>
              <a:buFont typeface="Wingdings" panose="05000000000000000000" pitchFamily="2" charset="2"/>
              <a:buChar char="n"/>
            </a:pPr>
            <a:endParaRPr lang="zh-CN" altLang="en-US" sz="2300" dirty="0">
              <a:solidFill>
                <a:schemeClr val="tx1"/>
              </a:solidFill>
            </a:endParaRPr>
          </a:p>
        </p:txBody>
      </p:sp>
      <p:sp>
        <p:nvSpPr>
          <p:cNvPr id="5" name="Rectangle 2"/>
          <p:cNvSpPr txBox="1">
            <a:spLocks noChangeArrowheads="1"/>
          </p:cNvSpPr>
          <p:nvPr/>
        </p:nvSpPr>
        <p:spPr bwMode="auto">
          <a:xfrm>
            <a:off x="0" y="476030"/>
            <a:ext cx="9145588" cy="772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lnSpc>
                <a:spcPct val="90000"/>
              </a:lnSpc>
              <a:spcBef>
                <a:spcPct val="0"/>
              </a:spcBef>
              <a:spcAft>
                <a:spcPct val="0"/>
              </a:spcAft>
              <a:defRPr sz="2800" b="1">
                <a:solidFill>
                  <a:schemeClr val="tx2"/>
                </a:solidFill>
                <a:latin typeface="+mj-lt"/>
                <a:ea typeface="+mj-ea"/>
                <a:cs typeface="+mj-cs"/>
              </a:defRPr>
            </a:lvl1pPr>
            <a:lvl2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2pPr>
            <a:lvl3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3pPr>
            <a:lvl4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4pPr>
            <a:lvl5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5pPr>
            <a:lvl6pPr marL="4572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9144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13716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18288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dirty="0" smtClean="0"/>
              <a:t>7.3 </a:t>
            </a:r>
            <a:r>
              <a:rPr lang="zh-CN" altLang="en-US" dirty="0" smtClean="0"/>
              <a:t>项目成本估算 </a:t>
            </a:r>
          </a:p>
        </p:txBody>
      </p:sp>
    </p:spTree>
    <p:extLst>
      <p:ext uri="{BB962C8B-B14F-4D97-AF65-F5344CB8AC3E}">
        <p14:creationId xmlns:p14="http://schemas.microsoft.com/office/powerpoint/2010/main" val="10064990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内容占位符 2"/>
          <p:cNvSpPr>
            <a:spLocks noGrp="1"/>
          </p:cNvSpPr>
          <p:nvPr>
            <p:ph idx="1"/>
          </p:nvPr>
        </p:nvSpPr>
        <p:spPr>
          <a:xfrm>
            <a:off x="1154315" y="1704186"/>
            <a:ext cx="7465721" cy="341632"/>
          </a:xfrm>
        </p:spPr>
        <p:txBody>
          <a:bodyPr/>
          <a:lstStyle/>
          <a:p>
            <a:endParaRPr lang="zh-CN" altLang="en-US" smtClean="0"/>
          </a:p>
        </p:txBody>
      </p:sp>
      <p:pic>
        <p:nvPicPr>
          <p:cNvPr id="491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51" y="1713707"/>
            <a:ext cx="8169105" cy="328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lnSpc>
                <a:spcPct val="90000"/>
              </a:lnSpc>
              <a:spcBef>
                <a:spcPct val="0"/>
              </a:spcBef>
              <a:spcAft>
                <a:spcPct val="0"/>
              </a:spcAft>
              <a:defRPr sz="2800" b="1">
                <a:solidFill>
                  <a:schemeClr val="tx2"/>
                </a:solidFill>
                <a:latin typeface="+mj-lt"/>
                <a:ea typeface="+mj-ea"/>
                <a:cs typeface="+mj-cs"/>
              </a:defRPr>
            </a:lvl1pPr>
            <a:lvl2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2pPr>
            <a:lvl3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3pPr>
            <a:lvl4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4pPr>
            <a:lvl5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5pPr>
            <a:lvl6pPr marL="4572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9144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13716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18288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dirty="0" smtClean="0"/>
              <a:t>7.3 </a:t>
            </a:r>
            <a:r>
              <a:rPr lang="zh-CN" altLang="en-US" dirty="0" smtClean="0"/>
              <a:t>项目成本估算 </a:t>
            </a:r>
          </a:p>
        </p:txBody>
      </p:sp>
    </p:spTree>
    <p:extLst>
      <p:ext uri="{BB962C8B-B14F-4D97-AF65-F5344CB8AC3E}">
        <p14:creationId xmlns:p14="http://schemas.microsoft.com/office/powerpoint/2010/main" val="13823044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90" y="1446212"/>
            <a:ext cx="8534400" cy="4572000"/>
          </a:xfrm>
        </p:spPr>
        <p:txBody>
          <a:bodyPr>
            <a:noAutofit/>
          </a:bodyPr>
          <a:lstStyle/>
          <a:p>
            <a:pPr marL="324000" indent="-324000" algn="just">
              <a:spcBef>
                <a:spcPts val="0"/>
              </a:spcBef>
              <a:spcAft>
                <a:spcPts val="0"/>
              </a:spcAft>
              <a:buSzTx/>
              <a:buFont typeface="Wingdings" panose="05000000000000000000" pitchFamily="2" charset="2"/>
              <a:buChar char="n"/>
            </a:pPr>
            <a:r>
              <a:rPr lang="zh-CN" altLang="en-US" dirty="0"/>
              <a:t>自上而下估算法的优</a:t>
            </a:r>
            <a:r>
              <a:rPr lang="zh-CN" altLang="en-US" dirty="0" smtClean="0"/>
              <a:t>点：</a:t>
            </a:r>
            <a:endParaRPr lang="zh-CN" altLang="en-US" dirty="0"/>
          </a:p>
          <a:p>
            <a:pPr marL="324000" lvl="1" indent="-324000" algn="just">
              <a:buNone/>
            </a:pPr>
            <a:r>
              <a:rPr lang="zh-CN" altLang="en-US" dirty="0"/>
              <a:t>①简单易行，花费少，尤其是当项目的详细资料难以获取时，能在估算实践上获得优势；</a:t>
            </a:r>
          </a:p>
          <a:p>
            <a:pPr marL="324000" lvl="1" indent="-324000" algn="just">
              <a:buNone/>
            </a:pPr>
            <a:r>
              <a:rPr lang="zh-CN" altLang="en-US" dirty="0"/>
              <a:t>②在总成本估算上具有较强的准确性；</a:t>
            </a:r>
          </a:p>
          <a:p>
            <a:pPr marL="324000" lvl="1" indent="-324000" algn="just">
              <a:buNone/>
            </a:pPr>
            <a:r>
              <a:rPr lang="zh-CN" altLang="en-US" dirty="0"/>
              <a:t>③对各活动的重要程度有清楚的认识，从而可以避免过分重视某些不重要的活动或忽视某些重要的活动。</a:t>
            </a:r>
          </a:p>
          <a:p>
            <a:pPr marL="324000" indent="-324000" algn="just">
              <a:spcBef>
                <a:spcPts val="0"/>
              </a:spcBef>
              <a:spcAft>
                <a:spcPts val="0"/>
              </a:spcAft>
              <a:buSzTx/>
              <a:buFont typeface="Wingdings" panose="05000000000000000000" pitchFamily="2" charset="2"/>
              <a:buChar char="n"/>
            </a:pPr>
            <a:r>
              <a:rPr lang="zh-CN" altLang="en-US" dirty="0" smtClean="0"/>
              <a:t>缺点：当</a:t>
            </a:r>
            <a:r>
              <a:rPr lang="zh-CN" altLang="en-US" dirty="0"/>
              <a:t>估算的总成本按照工作分解结构图逐级向下分配时，可能会出现下层人员认为成本不足，难以完成相应任务的情况，然而碍于权力的威严，下层人员未必会立即表达自己对此估算的不同看法，从而更不可能就合理的预算分配方案与上一级的管理人员进行沟通，只能等待上一级管理人员自己发现其中的问题才进行纠正，这样就会使项目的进度拖延，成本的浪费，甚至导致项目失败。</a:t>
            </a:r>
          </a:p>
          <a:p>
            <a:pPr marL="324000" indent="-324000" algn="just">
              <a:spcBef>
                <a:spcPts val="0"/>
              </a:spcBef>
              <a:spcAft>
                <a:spcPts val="0"/>
              </a:spcAft>
              <a:buSzTx/>
              <a:buFont typeface="Wingdings" panose="05000000000000000000" pitchFamily="2" charset="2"/>
              <a:buChar char="n"/>
            </a:pPr>
            <a:endParaRPr lang="zh-CN" altLang="en-US" dirty="0">
              <a:solidFill>
                <a:schemeClr val="tx1"/>
              </a:solidFill>
            </a:endParaRPr>
          </a:p>
        </p:txBody>
      </p:sp>
      <p:sp>
        <p:nvSpPr>
          <p:cNvPr id="4" name="Rectangle 2"/>
          <p:cNvSpPr txBox="1">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lnSpc>
                <a:spcPct val="90000"/>
              </a:lnSpc>
              <a:spcBef>
                <a:spcPct val="0"/>
              </a:spcBef>
              <a:spcAft>
                <a:spcPct val="0"/>
              </a:spcAft>
              <a:defRPr sz="2800" b="1">
                <a:solidFill>
                  <a:schemeClr val="tx2"/>
                </a:solidFill>
                <a:latin typeface="+mj-lt"/>
                <a:ea typeface="+mj-ea"/>
                <a:cs typeface="+mj-cs"/>
              </a:defRPr>
            </a:lvl1pPr>
            <a:lvl2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2pPr>
            <a:lvl3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3pPr>
            <a:lvl4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4pPr>
            <a:lvl5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5pPr>
            <a:lvl6pPr marL="4572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9144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13716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18288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dirty="0" smtClean="0"/>
              <a:t>7.3 </a:t>
            </a:r>
            <a:r>
              <a:rPr lang="zh-CN" altLang="en-US" dirty="0" smtClean="0"/>
              <a:t>项目成本估算 </a:t>
            </a:r>
          </a:p>
        </p:txBody>
      </p:sp>
    </p:spTree>
    <p:extLst>
      <p:ext uri="{BB962C8B-B14F-4D97-AF65-F5344CB8AC3E}">
        <p14:creationId xmlns:p14="http://schemas.microsoft.com/office/powerpoint/2010/main" val="27664780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BD05527_"/>
          <p:cNvPicPr>
            <a:picLocks noChangeAspect="1" noChangeArrowheads="1"/>
          </p:cNvPicPr>
          <p:nvPr/>
        </p:nvPicPr>
        <p:blipFill>
          <a:blip r:embed="rId2"/>
          <a:srcRect/>
          <a:stretch>
            <a:fillRect/>
          </a:stretch>
        </p:blipFill>
        <p:spPr bwMode="auto">
          <a:xfrm>
            <a:off x="-75816" y="4466673"/>
            <a:ext cx="2362610" cy="2237339"/>
          </a:xfrm>
          <a:prstGeom prst="rect">
            <a:avLst/>
          </a:prstGeom>
          <a:noFill/>
        </p:spPr>
      </p:pic>
      <p:sp>
        <p:nvSpPr>
          <p:cNvPr id="3" name="内容占位符 2"/>
          <p:cNvSpPr>
            <a:spLocks noGrp="1"/>
          </p:cNvSpPr>
          <p:nvPr>
            <p:ph idx="1"/>
          </p:nvPr>
        </p:nvSpPr>
        <p:spPr>
          <a:xfrm>
            <a:off x="305594" y="1103603"/>
            <a:ext cx="8535194" cy="5761826"/>
          </a:xfrm>
        </p:spPr>
        <p:txBody>
          <a:bodyPr>
            <a:normAutofit fontScale="95000"/>
          </a:bodyPr>
          <a:lstStyle/>
          <a:p>
            <a:pPr algn="just"/>
            <a:r>
              <a:rPr lang="zh-CN" altLang="en-US" sz="2400" dirty="0" smtClean="0">
                <a:solidFill>
                  <a:schemeClr val="tx1"/>
                </a:solidFill>
                <a:latin typeface="楷体" pitchFamily="49" charset="-122"/>
                <a:ea typeface="楷体" pitchFamily="49" charset="-122"/>
              </a:rPr>
              <a:t>自</a:t>
            </a:r>
            <a:r>
              <a:rPr lang="zh-CN" altLang="en-US" sz="2400" dirty="0">
                <a:solidFill>
                  <a:schemeClr val="tx1"/>
                </a:solidFill>
                <a:latin typeface="楷体" pitchFamily="49" charset="-122"/>
                <a:ea typeface="楷体" pitchFamily="49" charset="-122"/>
              </a:rPr>
              <a:t>下而上估算</a:t>
            </a:r>
            <a:r>
              <a:rPr lang="zh-CN" altLang="en-US" dirty="0"/>
              <a:t>法（工料清单估算法）</a:t>
            </a:r>
            <a:endParaRPr lang="zh-CN" altLang="en-US" sz="2400" dirty="0">
              <a:solidFill>
                <a:schemeClr val="tx1"/>
              </a:solidFill>
              <a:latin typeface="楷体" pitchFamily="49" charset="-122"/>
              <a:ea typeface="楷体" pitchFamily="49" charset="-122"/>
            </a:endParaRPr>
          </a:p>
          <a:p>
            <a:pPr marL="400050" lvl="1" indent="0" algn="just">
              <a:buNone/>
            </a:pPr>
            <a:r>
              <a:rPr lang="zh-CN" altLang="en-US" dirty="0" smtClean="0"/>
              <a:t>对</a:t>
            </a:r>
            <a:r>
              <a:rPr lang="zh-CN" altLang="en-US" dirty="0"/>
              <a:t>工作组成部分进行估算的一种方法。首先对单个工作包或活动的成本进行最具体、细致的估算；然后把这些细节性成本向上汇总或“滚动”到更高层次，用于后续报告和跟踪。自下而上估算的准确性及其本身所需的成本，通常取决于单个活动或工作包的规模和复杂程度</a:t>
            </a:r>
            <a:r>
              <a:rPr lang="zh-CN" altLang="en-US" dirty="0" smtClean="0"/>
              <a:t>。</a:t>
            </a:r>
            <a:endParaRPr lang="zh-CN" altLang="en-US" dirty="0">
              <a:solidFill>
                <a:schemeClr val="tx1"/>
              </a:solidFill>
              <a:latin typeface="楷体" pitchFamily="49" charset="-122"/>
              <a:ea typeface="楷体" pitchFamily="49" charset="-122"/>
            </a:endParaRPr>
          </a:p>
          <a:p>
            <a:pPr algn="just">
              <a:lnSpc>
                <a:spcPct val="105000"/>
              </a:lnSpc>
              <a:spcBef>
                <a:spcPts val="0"/>
              </a:spcBef>
              <a:spcAft>
                <a:spcPts val="0"/>
              </a:spcAft>
              <a:buSzTx/>
              <a:buFont typeface="Wingdings" panose="05000000000000000000" pitchFamily="2" charset="2"/>
              <a:buChar char="n"/>
            </a:pPr>
            <a:r>
              <a:rPr lang="zh-CN" altLang="en-US" sz="2400" dirty="0">
                <a:solidFill>
                  <a:schemeClr val="tx1"/>
                </a:solidFill>
                <a:latin typeface="楷体" pitchFamily="49" charset="-122"/>
                <a:ea typeface="楷体" pitchFamily="49" charset="-122"/>
              </a:rPr>
              <a:t>采用自下而上估算法估算项目成本时，由于参加估算的部门较多，而且有必要把不同度量单位的资源转化成可以理解的单位形式（经费形式），因此用于估算的时间和成本就会增加。自下而上估算法的最大的缺陷在于：自下而上估算法存在着一个独特的管理博弈过程，下层人员可能会过分夸大自己负责活动的估算，因为他们害怕以后的实际成本高于估算成本将受到惩罚，同时希望以后的实际成本低于估算成本而受到奖励，但是高层管理人员会按照一定的比例削减下层人员所作的成本估算，从而使得所有的参与者陷入一个博弈怪圈。</a:t>
            </a:r>
          </a:p>
          <a:p>
            <a:pPr algn="just">
              <a:lnSpc>
                <a:spcPct val="105000"/>
              </a:lnSpc>
              <a:spcBef>
                <a:spcPts val="0"/>
              </a:spcBef>
              <a:spcAft>
                <a:spcPts val="0"/>
              </a:spcAft>
              <a:buSzTx/>
              <a:buFont typeface="Wingdings" panose="05000000000000000000" pitchFamily="2" charset="2"/>
              <a:buChar char="n"/>
            </a:pPr>
            <a:endParaRPr lang="zh-CN" altLang="en-US" sz="2400" dirty="0">
              <a:solidFill>
                <a:schemeClr val="tx1"/>
              </a:solidFill>
              <a:latin typeface="楷体" pitchFamily="49" charset="-122"/>
              <a:ea typeface="楷体" pitchFamily="49" charset="-122"/>
            </a:endParaRPr>
          </a:p>
        </p:txBody>
      </p:sp>
      <p:sp>
        <p:nvSpPr>
          <p:cNvPr id="5" name="Rectangle 2"/>
          <p:cNvSpPr txBox="1">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lnSpc>
                <a:spcPct val="90000"/>
              </a:lnSpc>
              <a:spcBef>
                <a:spcPct val="0"/>
              </a:spcBef>
              <a:spcAft>
                <a:spcPct val="0"/>
              </a:spcAft>
              <a:defRPr sz="2800" b="1">
                <a:solidFill>
                  <a:schemeClr val="tx2"/>
                </a:solidFill>
                <a:latin typeface="+mj-lt"/>
                <a:ea typeface="+mj-ea"/>
                <a:cs typeface="+mj-cs"/>
              </a:defRPr>
            </a:lvl1pPr>
            <a:lvl2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2pPr>
            <a:lvl3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3pPr>
            <a:lvl4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4pPr>
            <a:lvl5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5pPr>
            <a:lvl6pPr marL="4572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9144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13716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18288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dirty="0" smtClean="0"/>
              <a:t>7.3 </a:t>
            </a:r>
            <a:r>
              <a:rPr lang="zh-CN" altLang="en-US" dirty="0" smtClean="0"/>
              <a:t>项目成本估算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994" y="1446212"/>
            <a:ext cx="8162043" cy="4314026"/>
          </a:xfrm>
        </p:spPr>
        <p:txBody>
          <a:bodyPr>
            <a:noAutofit/>
          </a:bodyPr>
          <a:lstStyle/>
          <a:p>
            <a:pPr algn="just">
              <a:lnSpc>
                <a:spcPct val="105000"/>
              </a:lnSpc>
              <a:spcBef>
                <a:spcPts val="0"/>
              </a:spcBef>
              <a:spcAft>
                <a:spcPts val="0"/>
              </a:spcAft>
              <a:buSzTx/>
              <a:buFont typeface="Wingdings" panose="05000000000000000000" pitchFamily="2" charset="2"/>
              <a:buChar char="n"/>
            </a:pPr>
            <a:r>
              <a:rPr lang="zh-CN" altLang="en-US" dirty="0">
                <a:solidFill>
                  <a:schemeClr val="tx1"/>
                </a:solidFill>
                <a:latin typeface="楷体" pitchFamily="49" charset="-122"/>
                <a:ea typeface="楷体" pitchFamily="49" charset="-122"/>
              </a:rPr>
              <a:t>自下而上估算法的优点在于它是一种参与管理型的估算方法，比起那些没有亲身参与工作的上级管理人员而言，底层的管理人员往往会对资源的估算有着更为准确的认识。另外，底层的管理人员直接参与到估算工作中去，可以促使他们更愿意接受成本估算的最终结果，提高工作的效率。</a:t>
            </a:r>
          </a:p>
          <a:p>
            <a:pPr algn="just">
              <a:lnSpc>
                <a:spcPct val="105000"/>
              </a:lnSpc>
              <a:spcBef>
                <a:spcPts val="0"/>
              </a:spcBef>
              <a:spcAft>
                <a:spcPts val="0"/>
              </a:spcAft>
              <a:buSzTx/>
              <a:buFont typeface="Wingdings" panose="05000000000000000000" pitchFamily="2" charset="2"/>
              <a:buChar char="n"/>
            </a:pPr>
            <a:r>
              <a:rPr lang="zh-CN" altLang="en-US" dirty="0">
                <a:solidFill>
                  <a:schemeClr val="tx1"/>
                </a:solidFill>
                <a:latin typeface="楷体" pitchFamily="49" charset="-122"/>
                <a:ea typeface="楷体" pitchFamily="49" charset="-122"/>
              </a:rPr>
              <a:t>虽然自下而上估算法估算项目成本的结果比较准确，但是实际中自下而上估算法应用得却非常少，上层的管理人员一般都不会相信底层管理人员所汇报上来的成本估算，认为他们会夸大自己所负责的活动的资源需求，片面强调自己工作的重要性。另外，有些高层管理人员认为成本估算是组织控制项目的最重要工具，也不信任自己下属的工作能力和经验。</a:t>
            </a:r>
          </a:p>
          <a:p>
            <a:pPr algn="just">
              <a:lnSpc>
                <a:spcPct val="105000"/>
              </a:lnSpc>
              <a:spcBef>
                <a:spcPts val="0"/>
              </a:spcBef>
              <a:spcAft>
                <a:spcPts val="0"/>
              </a:spcAft>
              <a:buSzTx/>
              <a:buFont typeface="Wingdings" panose="05000000000000000000" pitchFamily="2" charset="2"/>
              <a:buChar char="n"/>
            </a:pPr>
            <a:endParaRPr lang="zh-CN" altLang="en-US" dirty="0">
              <a:solidFill>
                <a:schemeClr val="tx1"/>
              </a:solidFill>
              <a:latin typeface="楷体" pitchFamily="49" charset="-122"/>
              <a:ea typeface="楷体" pitchFamily="49" charset="-122"/>
            </a:endParaRPr>
          </a:p>
        </p:txBody>
      </p:sp>
      <p:sp>
        <p:nvSpPr>
          <p:cNvPr id="4" name="Rectangle 2"/>
          <p:cNvSpPr txBox="1">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lnSpc>
                <a:spcPct val="90000"/>
              </a:lnSpc>
              <a:spcBef>
                <a:spcPct val="0"/>
              </a:spcBef>
              <a:spcAft>
                <a:spcPct val="0"/>
              </a:spcAft>
              <a:defRPr sz="2800" b="1">
                <a:solidFill>
                  <a:schemeClr val="tx2"/>
                </a:solidFill>
                <a:latin typeface="+mj-lt"/>
                <a:ea typeface="+mj-ea"/>
                <a:cs typeface="+mj-cs"/>
              </a:defRPr>
            </a:lvl1pPr>
            <a:lvl2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2pPr>
            <a:lvl3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3pPr>
            <a:lvl4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4pPr>
            <a:lvl5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5pPr>
            <a:lvl6pPr marL="4572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9144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13716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18288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dirty="0" smtClean="0"/>
              <a:t>7.3 </a:t>
            </a:r>
            <a:r>
              <a:rPr lang="zh-CN" altLang="en-US" dirty="0" smtClean="0"/>
              <a:t>项目成本估算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994" y="1406280"/>
            <a:ext cx="8885713" cy="1200329"/>
          </a:xfrm>
          <a:prstGeom prst="rect">
            <a:avLst/>
          </a:prstGeom>
          <a:noFill/>
        </p:spPr>
        <p:txBody>
          <a:bodyPr wrap="square" rtlCol="0">
            <a:spAutoFit/>
          </a:bodyPr>
          <a:lstStyle/>
          <a:p>
            <a:pPr marL="342900" indent="-342900">
              <a:buFont typeface="Wingdings" pitchFamily="2" charset="2"/>
              <a:buChar char="u"/>
            </a:pPr>
            <a:r>
              <a:rPr lang="zh-CN" altLang="en-US" sz="2400" b="1" dirty="0" smtClean="0">
                <a:latin typeface="楷体" pitchFamily="49" charset="-122"/>
                <a:ea typeface="楷体" pitchFamily="49" charset="-122"/>
              </a:rPr>
              <a:t>制</a:t>
            </a:r>
            <a:r>
              <a:rPr lang="zh-CN" altLang="en-US" sz="2400" b="1" dirty="0">
                <a:latin typeface="楷体" pitchFamily="49" charset="-122"/>
                <a:ea typeface="楷体" pitchFamily="49" charset="-122"/>
              </a:rPr>
              <a:t>定预算是汇总所有单个活动或工作包的估算成本，建立一个经批准的成本基准的过程。本过程的作用主要是，确定成本基准，可据此监督和控制项目绩效。本过程数据流向图如下。</a:t>
            </a:r>
          </a:p>
        </p:txBody>
      </p:sp>
      <p:grpSp>
        <p:nvGrpSpPr>
          <p:cNvPr id="63" name="组合 62"/>
          <p:cNvGrpSpPr/>
          <p:nvPr/>
        </p:nvGrpSpPr>
        <p:grpSpPr>
          <a:xfrm>
            <a:off x="571699" y="2665412"/>
            <a:ext cx="8420695" cy="4008335"/>
            <a:chOff x="571699" y="2771877"/>
            <a:chExt cx="8420695" cy="4008335"/>
          </a:xfrm>
        </p:grpSpPr>
        <p:grpSp>
          <p:nvGrpSpPr>
            <p:cNvPr id="7" name="Group 4"/>
            <p:cNvGrpSpPr>
              <a:grpSpLocks/>
            </p:cNvGrpSpPr>
            <p:nvPr/>
          </p:nvGrpSpPr>
          <p:grpSpPr bwMode="auto">
            <a:xfrm>
              <a:off x="598783" y="2771877"/>
              <a:ext cx="2123628" cy="3923196"/>
              <a:chOff x="528" y="1392"/>
              <a:chExt cx="1242" cy="2203"/>
            </a:xfrm>
            <a:solidFill>
              <a:schemeClr val="tx1"/>
            </a:solidFill>
          </p:grpSpPr>
          <p:sp>
            <p:nvSpPr>
              <p:cNvPr id="8" name="AutoShape 5"/>
              <p:cNvSpPr>
                <a:spLocks noChangeArrowheads="1"/>
              </p:cNvSpPr>
              <p:nvPr/>
            </p:nvSpPr>
            <p:spPr bwMode="gray">
              <a:xfrm>
                <a:off x="528" y="1392"/>
                <a:ext cx="1242" cy="2203"/>
              </a:xfrm>
              <a:prstGeom prst="roundRect">
                <a:avLst>
                  <a:gd name="adj" fmla="val 16667"/>
                </a:avLst>
              </a:prstGeom>
              <a:grpFill/>
              <a:ln w="38100">
                <a:solidFill>
                  <a:schemeClr val="bg1"/>
                </a:solidFill>
                <a:round/>
                <a:headEnd/>
                <a:tailEnd/>
              </a:ln>
              <a:effectLst>
                <a:outerShdw dist="107763" dir="2700000" algn="ctr" rotWithShape="0">
                  <a:srgbClr val="808080">
                    <a:alpha val="50000"/>
                  </a:srgbClr>
                </a:outerShdw>
              </a:effectLst>
            </p:spPr>
            <p:txBody>
              <a:bodyPr wrap="none" anchor="ctr"/>
              <a:lstStyle/>
              <a:p>
                <a:endParaRPr lang="zh-CN" altLang="en-US"/>
              </a:p>
            </p:txBody>
          </p:sp>
          <p:sp>
            <p:nvSpPr>
              <p:cNvPr id="9" name="AutoShape 6"/>
              <p:cNvSpPr>
                <a:spLocks noChangeArrowheads="1"/>
              </p:cNvSpPr>
              <p:nvPr/>
            </p:nvSpPr>
            <p:spPr bwMode="gray">
              <a:xfrm>
                <a:off x="576" y="1416"/>
                <a:ext cx="1063" cy="288"/>
              </a:xfrm>
              <a:prstGeom prst="roundRect">
                <a:avLst>
                  <a:gd name="adj" fmla="val 50000"/>
                </a:avLst>
              </a:prstGeom>
              <a:grpFill/>
              <a:ln w="9525">
                <a:noFill/>
                <a:round/>
                <a:headEnd/>
                <a:tailEnd/>
              </a:ln>
              <a:effectLst/>
            </p:spPr>
            <p:txBody>
              <a:bodyPr wrap="none" anchor="ctr"/>
              <a:lstStyle/>
              <a:p>
                <a:endParaRPr lang="zh-CN" altLang="en-US"/>
              </a:p>
            </p:txBody>
          </p:sp>
        </p:grpSp>
        <p:grpSp>
          <p:nvGrpSpPr>
            <p:cNvPr id="10" name="Group 7"/>
            <p:cNvGrpSpPr>
              <a:grpSpLocks/>
            </p:cNvGrpSpPr>
            <p:nvPr/>
          </p:nvGrpSpPr>
          <p:grpSpPr bwMode="auto">
            <a:xfrm>
              <a:off x="3401308" y="2771877"/>
              <a:ext cx="2123628" cy="2713387"/>
              <a:chOff x="2287" y="1392"/>
              <a:chExt cx="1242" cy="2085"/>
            </a:xfrm>
            <a:solidFill>
              <a:srgbClr val="C00000"/>
            </a:solidFill>
          </p:grpSpPr>
          <p:sp>
            <p:nvSpPr>
              <p:cNvPr id="11" name="AutoShape 8"/>
              <p:cNvSpPr>
                <a:spLocks noChangeArrowheads="1"/>
              </p:cNvSpPr>
              <p:nvPr/>
            </p:nvSpPr>
            <p:spPr bwMode="gray">
              <a:xfrm>
                <a:off x="2287" y="1392"/>
                <a:ext cx="1242" cy="2085"/>
              </a:xfrm>
              <a:prstGeom prst="roundRect">
                <a:avLst>
                  <a:gd name="adj" fmla="val 16667"/>
                </a:avLst>
              </a:prstGeom>
              <a:grpFill/>
              <a:ln w="38100">
                <a:solidFill>
                  <a:schemeClr val="bg1"/>
                </a:solidFill>
                <a:round/>
                <a:headEnd/>
                <a:tailEnd/>
              </a:ln>
              <a:effectLst>
                <a:outerShdw dist="107763" dir="2700000" algn="ctr" rotWithShape="0">
                  <a:srgbClr val="808080">
                    <a:alpha val="50000"/>
                  </a:srgbClr>
                </a:outerShdw>
              </a:effectLst>
            </p:spPr>
            <p:txBody>
              <a:bodyPr wrap="none" anchor="ctr"/>
              <a:lstStyle/>
              <a:p>
                <a:endParaRPr lang="zh-CN" altLang="en-US"/>
              </a:p>
            </p:txBody>
          </p:sp>
          <p:sp>
            <p:nvSpPr>
              <p:cNvPr id="12" name="AutoShape 9"/>
              <p:cNvSpPr>
                <a:spLocks noChangeArrowheads="1"/>
              </p:cNvSpPr>
              <p:nvPr/>
            </p:nvSpPr>
            <p:spPr bwMode="gray">
              <a:xfrm>
                <a:off x="2333" y="1416"/>
                <a:ext cx="1063" cy="288"/>
              </a:xfrm>
              <a:prstGeom prst="roundRect">
                <a:avLst>
                  <a:gd name="adj" fmla="val 50000"/>
                </a:avLst>
              </a:prstGeom>
              <a:grpFill/>
              <a:ln w="9525">
                <a:noFill/>
                <a:round/>
                <a:headEnd/>
                <a:tailEnd/>
              </a:ln>
              <a:effectLst/>
            </p:spPr>
            <p:txBody>
              <a:bodyPr wrap="none" anchor="ctr"/>
              <a:lstStyle/>
              <a:p>
                <a:endParaRPr lang="zh-CN" altLang="en-US"/>
              </a:p>
            </p:txBody>
          </p:sp>
        </p:grpSp>
        <p:grpSp>
          <p:nvGrpSpPr>
            <p:cNvPr id="13" name="Group 10"/>
            <p:cNvGrpSpPr>
              <a:grpSpLocks/>
            </p:cNvGrpSpPr>
            <p:nvPr/>
          </p:nvGrpSpPr>
          <p:grpSpPr bwMode="auto">
            <a:xfrm>
              <a:off x="6174242" y="2771877"/>
              <a:ext cx="2124445" cy="1499503"/>
              <a:chOff x="4074" y="902"/>
              <a:chExt cx="1338" cy="1526"/>
            </a:xfrm>
            <a:solidFill>
              <a:schemeClr val="tx1"/>
            </a:solidFill>
          </p:grpSpPr>
          <p:sp>
            <p:nvSpPr>
              <p:cNvPr id="14" name="AutoShape 11"/>
              <p:cNvSpPr>
                <a:spLocks noChangeArrowheads="1"/>
              </p:cNvSpPr>
              <p:nvPr/>
            </p:nvSpPr>
            <p:spPr bwMode="gray">
              <a:xfrm>
                <a:off x="4074" y="902"/>
                <a:ext cx="1338" cy="1526"/>
              </a:xfrm>
              <a:prstGeom prst="roundRect">
                <a:avLst>
                  <a:gd name="adj" fmla="val 16667"/>
                </a:avLst>
              </a:prstGeom>
              <a:grpFill/>
              <a:ln w="38100">
                <a:solidFill>
                  <a:schemeClr val="bg1"/>
                </a:solidFill>
                <a:round/>
                <a:headEnd/>
                <a:tailEnd/>
              </a:ln>
              <a:effectLst>
                <a:outerShdw dist="107763" dir="2700000" algn="ctr" rotWithShape="0">
                  <a:srgbClr val="808080">
                    <a:alpha val="50000"/>
                  </a:srgbClr>
                </a:outerShdw>
              </a:effectLst>
            </p:spPr>
            <p:txBody>
              <a:bodyPr wrap="none" anchor="ctr"/>
              <a:lstStyle/>
              <a:p>
                <a:endParaRPr lang="zh-CN" altLang="en-US"/>
              </a:p>
            </p:txBody>
          </p:sp>
          <p:sp>
            <p:nvSpPr>
              <p:cNvPr id="15" name="AutoShape 12"/>
              <p:cNvSpPr>
                <a:spLocks noChangeArrowheads="1"/>
              </p:cNvSpPr>
              <p:nvPr/>
            </p:nvSpPr>
            <p:spPr bwMode="gray">
              <a:xfrm>
                <a:off x="4122" y="1422"/>
                <a:ext cx="1063" cy="288"/>
              </a:xfrm>
              <a:prstGeom prst="roundRect">
                <a:avLst>
                  <a:gd name="adj" fmla="val 50000"/>
                </a:avLst>
              </a:prstGeom>
              <a:grpFill/>
              <a:ln w="9525">
                <a:noFill/>
                <a:round/>
                <a:headEnd/>
                <a:tailEnd/>
              </a:ln>
              <a:effectLst/>
            </p:spPr>
            <p:txBody>
              <a:bodyPr wrap="none" anchor="ctr"/>
              <a:lstStyle/>
              <a:p>
                <a:endParaRPr lang="zh-CN" altLang="en-US"/>
              </a:p>
            </p:txBody>
          </p:sp>
        </p:grpSp>
        <p:sp>
          <p:nvSpPr>
            <p:cNvPr id="16" name="Text Box 13"/>
            <p:cNvSpPr txBox="1">
              <a:spLocks noChangeArrowheads="1"/>
            </p:cNvSpPr>
            <p:nvPr/>
          </p:nvSpPr>
          <p:spPr bwMode="gray">
            <a:xfrm>
              <a:off x="571699" y="3343117"/>
              <a:ext cx="2373356" cy="3437095"/>
            </a:xfrm>
            <a:prstGeom prst="rect">
              <a:avLst/>
            </a:prstGeom>
            <a:noFill/>
            <a:ln w="9525">
              <a:noFill/>
              <a:miter lim="800000"/>
              <a:headEnd/>
              <a:tailEnd/>
            </a:ln>
            <a:effectLst/>
          </p:spPr>
          <p:txBody>
            <a:bodyPr wrap="square">
              <a:spAutoFit/>
            </a:bodyPr>
            <a:lstStyle/>
            <a:p>
              <a:pPr marL="120650" indent="-120650" algn="l">
                <a:lnSpc>
                  <a:spcPct val="105000"/>
                </a:lnSpc>
                <a:buFontTx/>
                <a:buChar char="•"/>
              </a:pPr>
              <a:r>
                <a:rPr lang="zh-CN" altLang="en-US" sz="2300" b="1" dirty="0" smtClean="0">
                  <a:solidFill>
                    <a:srgbClr val="FFFFFF"/>
                  </a:solidFill>
                  <a:latin typeface="宋体" pitchFamily="2" charset="-122"/>
                  <a:ea typeface="宋体" pitchFamily="2" charset="-122"/>
                </a:rPr>
                <a:t>成本管理计划</a:t>
              </a:r>
              <a:endParaRPr lang="en-US" altLang="zh-CN" sz="2300" b="1" dirty="0" smtClean="0">
                <a:solidFill>
                  <a:srgbClr val="FFFFFF"/>
                </a:solidFill>
                <a:latin typeface="宋体" pitchFamily="2" charset="-122"/>
                <a:ea typeface="宋体" pitchFamily="2" charset="-122"/>
              </a:endParaRPr>
            </a:p>
            <a:p>
              <a:pPr marL="120650" indent="-120650" algn="l">
                <a:lnSpc>
                  <a:spcPct val="105000"/>
                </a:lnSpc>
                <a:buFontTx/>
                <a:buChar char="•"/>
              </a:pPr>
              <a:r>
                <a:rPr lang="zh-CN" altLang="en-US" sz="2300" b="1" dirty="0" smtClean="0">
                  <a:solidFill>
                    <a:srgbClr val="FFFFFF"/>
                  </a:solidFill>
                  <a:latin typeface="宋体" pitchFamily="2" charset="-122"/>
                  <a:ea typeface="宋体" pitchFamily="2" charset="-122"/>
                </a:rPr>
                <a:t>范围基准</a:t>
              </a:r>
              <a:endParaRPr lang="en-US" altLang="zh-CN" sz="2300" b="1" dirty="0" smtClean="0">
                <a:solidFill>
                  <a:srgbClr val="FFFFFF"/>
                </a:solidFill>
                <a:latin typeface="宋体" pitchFamily="2" charset="-122"/>
                <a:ea typeface="宋体" pitchFamily="2" charset="-122"/>
              </a:endParaRPr>
            </a:p>
            <a:p>
              <a:pPr marL="120650" indent="-120650" algn="l">
                <a:lnSpc>
                  <a:spcPct val="105000"/>
                </a:lnSpc>
                <a:buFontTx/>
                <a:buChar char="•"/>
              </a:pPr>
              <a:r>
                <a:rPr lang="zh-CN" altLang="en-US" sz="2300" b="1" dirty="0" smtClean="0">
                  <a:solidFill>
                    <a:srgbClr val="FFFFFF"/>
                  </a:solidFill>
                  <a:latin typeface="宋体" pitchFamily="2" charset="-122"/>
                  <a:ea typeface="宋体" pitchFamily="2" charset="-122"/>
                </a:rPr>
                <a:t>活动成本估算</a:t>
              </a:r>
              <a:endParaRPr lang="en-US" altLang="zh-CN" sz="2300" b="1" dirty="0" smtClean="0">
                <a:solidFill>
                  <a:srgbClr val="FFFFFF"/>
                </a:solidFill>
                <a:latin typeface="宋体" pitchFamily="2" charset="-122"/>
                <a:ea typeface="宋体" pitchFamily="2" charset="-122"/>
              </a:endParaRPr>
            </a:p>
            <a:p>
              <a:pPr marL="120650" indent="-120650" algn="l">
                <a:lnSpc>
                  <a:spcPct val="105000"/>
                </a:lnSpc>
                <a:buFontTx/>
                <a:buChar char="•"/>
              </a:pPr>
              <a:r>
                <a:rPr lang="zh-CN" altLang="en-US" sz="2300" b="1" dirty="0" smtClean="0">
                  <a:solidFill>
                    <a:srgbClr val="FFFFFF"/>
                  </a:solidFill>
                  <a:latin typeface="宋体" pitchFamily="2" charset="-122"/>
                  <a:ea typeface="宋体" pitchFamily="2" charset="-122"/>
                </a:rPr>
                <a:t>估算依据</a:t>
              </a:r>
              <a:endParaRPr lang="en-US" altLang="zh-CN" sz="2300" b="1" dirty="0" smtClean="0">
                <a:solidFill>
                  <a:srgbClr val="FFFFFF"/>
                </a:solidFill>
                <a:latin typeface="宋体" pitchFamily="2" charset="-122"/>
                <a:ea typeface="宋体" pitchFamily="2" charset="-122"/>
              </a:endParaRPr>
            </a:p>
            <a:p>
              <a:pPr marL="120650" indent="-120650" algn="l">
                <a:lnSpc>
                  <a:spcPct val="105000"/>
                </a:lnSpc>
                <a:buFontTx/>
                <a:buChar char="•"/>
              </a:pPr>
              <a:r>
                <a:rPr lang="zh-CN" altLang="en-US" sz="2300" b="1" dirty="0" smtClean="0">
                  <a:solidFill>
                    <a:srgbClr val="FFFFFF"/>
                  </a:solidFill>
                  <a:latin typeface="宋体" pitchFamily="2" charset="-122"/>
                  <a:ea typeface="宋体" pitchFamily="2" charset="-122"/>
                </a:rPr>
                <a:t>项目进度计划</a:t>
              </a:r>
              <a:endParaRPr lang="en-US" altLang="zh-CN" sz="2300" b="1" dirty="0" smtClean="0">
                <a:solidFill>
                  <a:srgbClr val="FFFFFF"/>
                </a:solidFill>
                <a:latin typeface="宋体" pitchFamily="2" charset="-122"/>
                <a:ea typeface="宋体" pitchFamily="2" charset="-122"/>
              </a:endParaRPr>
            </a:p>
            <a:p>
              <a:pPr marL="120650" indent="-120650" algn="l">
                <a:lnSpc>
                  <a:spcPct val="105000"/>
                </a:lnSpc>
                <a:buFontTx/>
                <a:buChar char="•"/>
              </a:pPr>
              <a:r>
                <a:rPr lang="zh-CN" altLang="en-US" sz="2300" b="1" dirty="0" smtClean="0">
                  <a:solidFill>
                    <a:srgbClr val="FFFFFF"/>
                  </a:solidFill>
                  <a:latin typeface="宋体" pitchFamily="2" charset="-122"/>
                  <a:ea typeface="宋体" pitchFamily="2" charset="-122"/>
                </a:rPr>
                <a:t>资源日历</a:t>
              </a:r>
              <a:endParaRPr lang="en-US" altLang="zh-CN" sz="2300" b="1" dirty="0" smtClean="0">
                <a:solidFill>
                  <a:srgbClr val="FFFFFF"/>
                </a:solidFill>
                <a:latin typeface="宋体" pitchFamily="2" charset="-122"/>
                <a:ea typeface="宋体" pitchFamily="2" charset="-122"/>
              </a:endParaRPr>
            </a:p>
            <a:p>
              <a:pPr marL="120650" indent="-120650" algn="l">
                <a:lnSpc>
                  <a:spcPct val="105000"/>
                </a:lnSpc>
                <a:buFontTx/>
                <a:buChar char="•"/>
              </a:pPr>
              <a:r>
                <a:rPr lang="zh-CN" altLang="en-US" sz="2300" b="1" dirty="0" smtClean="0">
                  <a:solidFill>
                    <a:srgbClr val="FFFFFF"/>
                  </a:solidFill>
                  <a:latin typeface="宋体" pitchFamily="2" charset="-122"/>
                  <a:ea typeface="宋体" pitchFamily="2" charset="-122"/>
                </a:rPr>
                <a:t>风险登记册</a:t>
              </a:r>
              <a:endParaRPr lang="en-US" altLang="zh-CN" sz="2300" b="1" dirty="0" smtClean="0">
                <a:solidFill>
                  <a:srgbClr val="FFFFFF"/>
                </a:solidFill>
                <a:latin typeface="宋体" pitchFamily="2" charset="-122"/>
                <a:ea typeface="宋体" pitchFamily="2" charset="-122"/>
              </a:endParaRPr>
            </a:p>
            <a:p>
              <a:pPr marL="120650" indent="-120650" algn="l">
                <a:lnSpc>
                  <a:spcPct val="105000"/>
                </a:lnSpc>
                <a:buFontTx/>
                <a:buChar char="•"/>
              </a:pPr>
              <a:r>
                <a:rPr lang="zh-CN" altLang="en-US" sz="2300" b="1" dirty="0" smtClean="0">
                  <a:solidFill>
                    <a:srgbClr val="FFFFFF"/>
                  </a:solidFill>
                  <a:latin typeface="宋体" pitchFamily="2" charset="-122"/>
                  <a:ea typeface="宋体" pitchFamily="2" charset="-122"/>
                </a:rPr>
                <a:t>协议</a:t>
              </a:r>
              <a:endParaRPr lang="en-US" altLang="zh-CN" sz="2300" b="1" dirty="0" smtClean="0">
                <a:solidFill>
                  <a:srgbClr val="FFFFFF"/>
                </a:solidFill>
                <a:latin typeface="宋体" pitchFamily="2" charset="-122"/>
                <a:ea typeface="宋体" pitchFamily="2" charset="-122"/>
              </a:endParaRPr>
            </a:p>
            <a:p>
              <a:pPr marL="120650" indent="-120650" algn="l">
                <a:lnSpc>
                  <a:spcPct val="105000"/>
                </a:lnSpc>
                <a:buFontTx/>
                <a:buChar char="•"/>
              </a:pPr>
              <a:r>
                <a:rPr lang="zh-CN" altLang="en-US" sz="2300" b="1" dirty="0" smtClean="0">
                  <a:solidFill>
                    <a:srgbClr val="FFFFFF"/>
                  </a:solidFill>
                  <a:latin typeface="宋体" pitchFamily="2" charset="-122"/>
                  <a:ea typeface="宋体" pitchFamily="2" charset="-122"/>
                </a:rPr>
                <a:t>组织过程资产</a:t>
              </a:r>
              <a:endParaRPr lang="en-US" altLang="zh-CN" sz="2300" b="1" dirty="0">
                <a:solidFill>
                  <a:srgbClr val="FFFFFF"/>
                </a:solidFill>
                <a:latin typeface="宋体" pitchFamily="2" charset="-122"/>
                <a:ea typeface="宋体" pitchFamily="2" charset="-122"/>
              </a:endParaRPr>
            </a:p>
          </p:txBody>
        </p:sp>
        <p:sp>
          <p:nvSpPr>
            <p:cNvPr id="17" name="Text Box 14"/>
            <p:cNvSpPr txBox="1">
              <a:spLocks noChangeArrowheads="1"/>
            </p:cNvSpPr>
            <p:nvPr/>
          </p:nvSpPr>
          <p:spPr bwMode="gray">
            <a:xfrm>
              <a:off x="3317018" y="3398473"/>
              <a:ext cx="2181618" cy="1938992"/>
            </a:xfrm>
            <a:prstGeom prst="rect">
              <a:avLst/>
            </a:prstGeom>
            <a:noFill/>
          </p:spPr>
          <p:txBody>
            <a:bodyPr wrap="square" rtlCol="0">
              <a:spAutoFit/>
            </a:bodyPr>
            <a:lstStyle>
              <a:defPPr>
                <a:defRPr lang="en-US"/>
              </a:defPPr>
              <a:lvl1pPr>
                <a:defRPr sz="2400">
                  <a:solidFill>
                    <a:schemeClr val="bg1"/>
                  </a:solidFill>
                  <a:latin typeface="宋体" pitchFamily="2" charset="-122"/>
                  <a:ea typeface="宋体" pitchFamily="2" charset="-122"/>
                </a:defRPr>
              </a:lvl1pPr>
            </a:lstStyle>
            <a:p>
              <a:pPr marL="122400" indent="-122400">
                <a:buFont typeface="Arial" pitchFamily="34" charset="0"/>
                <a:buChar char="•"/>
              </a:pPr>
              <a:r>
                <a:rPr lang="zh-CN" altLang="en-US" b="1" dirty="0" smtClean="0">
                  <a:latin typeface="+mn-ea"/>
                  <a:ea typeface="+mn-ea"/>
                </a:rPr>
                <a:t>成</a:t>
              </a:r>
              <a:r>
                <a:rPr lang="zh-CN" altLang="en-US" b="1" dirty="0">
                  <a:latin typeface="+mn-ea"/>
                  <a:ea typeface="+mn-ea"/>
                </a:rPr>
                <a:t>本汇</a:t>
              </a:r>
              <a:r>
                <a:rPr lang="zh-CN" altLang="en-US" b="1" dirty="0" smtClean="0">
                  <a:latin typeface="+mn-ea"/>
                  <a:ea typeface="+mn-ea"/>
                </a:rPr>
                <a:t>总</a:t>
              </a:r>
              <a:endParaRPr lang="en-US" altLang="zh-CN" b="1" dirty="0" smtClean="0">
                <a:latin typeface="+mn-ea"/>
                <a:ea typeface="+mn-ea"/>
              </a:endParaRPr>
            </a:p>
            <a:p>
              <a:pPr marL="122400" indent="-122400">
                <a:buFont typeface="Arial" pitchFamily="34" charset="0"/>
                <a:buChar char="•"/>
              </a:pPr>
              <a:r>
                <a:rPr lang="zh-CN" altLang="en-US" b="1" dirty="0" smtClean="0">
                  <a:latin typeface="+mn-ea"/>
                  <a:ea typeface="+mn-ea"/>
                </a:rPr>
                <a:t>储</a:t>
              </a:r>
              <a:r>
                <a:rPr lang="zh-CN" altLang="en-US" b="1" dirty="0">
                  <a:latin typeface="+mn-ea"/>
                  <a:ea typeface="+mn-ea"/>
                </a:rPr>
                <a:t>备分</a:t>
              </a:r>
              <a:r>
                <a:rPr lang="zh-CN" altLang="en-US" b="1" dirty="0" smtClean="0">
                  <a:latin typeface="+mn-ea"/>
                  <a:ea typeface="+mn-ea"/>
                </a:rPr>
                <a:t>析</a:t>
              </a:r>
              <a:endParaRPr lang="en-US" altLang="zh-CN" b="1" dirty="0" smtClean="0">
                <a:latin typeface="+mn-ea"/>
                <a:ea typeface="+mn-ea"/>
              </a:endParaRPr>
            </a:p>
            <a:p>
              <a:pPr marL="122400" indent="-122400">
                <a:buFont typeface="Arial" pitchFamily="34" charset="0"/>
                <a:buChar char="•"/>
              </a:pPr>
              <a:r>
                <a:rPr lang="zh-CN" altLang="en-US" b="1" dirty="0" smtClean="0">
                  <a:latin typeface="+mn-ea"/>
                  <a:ea typeface="+mn-ea"/>
                </a:rPr>
                <a:t>历</a:t>
              </a:r>
              <a:r>
                <a:rPr lang="zh-CN" altLang="en-US" b="1" dirty="0">
                  <a:latin typeface="+mn-ea"/>
                  <a:ea typeface="+mn-ea"/>
                </a:rPr>
                <a:t>史关</a:t>
              </a:r>
              <a:r>
                <a:rPr lang="zh-CN" altLang="en-US" b="1" dirty="0" smtClean="0">
                  <a:latin typeface="+mn-ea"/>
                  <a:ea typeface="+mn-ea"/>
                </a:rPr>
                <a:t>系</a:t>
              </a:r>
              <a:endParaRPr lang="en-US" altLang="zh-CN" b="1" dirty="0" smtClean="0">
                <a:latin typeface="+mn-ea"/>
                <a:ea typeface="+mn-ea"/>
              </a:endParaRPr>
            </a:p>
            <a:p>
              <a:pPr marL="122400" indent="-122400">
                <a:buFont typeface="Arial" pitchFamily="34" charset="0"/>
                <a:buChar char="•"/>
              </a:pPr>
              <a:r>
                <a:rPr lang="zh-CN" altLang="en-US" b="1" dirty="0" smtClean="0">
                  <a:latin typeface="+mn-ea"/>
                  <a:ea typeface="+mn-ea"/>
                </a:rPr>
                <a:t>资</a:t>
              </a:r>
              <a:r>
                <a:rPr lang="zh-CN" altLang="en-US" b="1" dirty="0">
                  <a:latin typeface="+mn-ea"/>
                  <a:ea typeface="+mn-ea"/>
                </a:rPr>
                <a:t>金限制关</a:t>
              </a:r>
              <a:r>
                <a:rPr lang="zh-CN" altLang="en-US" b="1" dirty="0" smtClean="0">
                  <a:latin typeface="+mn-ea"/>
                  <a:ea typeface="+mn-ea"/>
                </a:rPr>
                <a:t>系</a:t>
              </a:r>
              <a:endParaRPr lang="en-US" altLang="zh-CN" b="1" dirty="0" smtClean="0">
                <a:latin typeface="+mn-ea"/>
                <a:ea typeface="+mn-ea"/>
              </a:endParaRPr>
            </a:p>
            <a:p>
              <a:pPr marL="122400" indent="-122400">
                <a:buFont typeface="Arial" pitchFamily="34" charset="0"/>
                <a:buChar char="•"/>
              </a:pPr>
              <a:r>
                <a:rPr lang="zh-CN" altLang="en-US" b="1" dirty="0" smtClean="0">
                  <a:latin typeface="+mn-ea"/>
                  <a:ea typeface="+mn-ea"/>
                </a:rPr>
                <a:t>资</a:t>
              </a:r>
              <a:r>
                <a:rPr lang="zh-CN" altLang="en-US" b="1" dirty="0">
                  <a:latin typeface="+mn-ea"/>
                  <a:ea typeface="+mn-ea"/>
                </a:rPr>
                <a:t>金限制平衡</a:t>
              </a:r>
              <a:endParaRPr lang="en-US" altLang="zh-CN" b="1" dirty="0">
                <a:latin typeface="+mn-ea"/>
                <a:ea typeface="+mn-ea"/>
              </a:endParaRPr>
            </a:p>
          </p:txBody>
        </p:sp>
        <p:sp>
          <p:nvSpPr>
            <p:cNvPr id="18" name="Text Box 15"/>
            <p:cNvSpPr txBox="1">
              <a:spLocks noChangeArrowheads="1"/>
            </p:cNvSpPr>
            <p:nvPr/>
          </p:nvSpPr>
          <p:spPr bwMode="gray">
            <a:xfrm>
              <a:off x="6245687" y="3557332"/>
              <a:ext cx="1752904" cy="461665"/>
            </a:xfrm>
            <a:prstGeom prst="rect">
              <a:avLst/>
            </a:prstGeom>
            <a:noFill/>
          </p:spPr>
          <p:txBody>
            <a:bodyPr wrap="square" rtlCol="0">
              <a:spAutoFit/>
            </a:bodyPr>
            <a:lstStyle>
              <a:defPPr>
                <a:defRPr lang="en-US"/>
              </a:defPPr>
              <a:lvl1pPr>
                <a:defRPr sz="2400">
                  <a:solidFill>
                    <a:schemeClr val="bg1"/>
                  </a:solidFill>
                  <a:latin typeface="宋体" pitchFamily="2" charset="-122"/>
                  <a:ea typeface="宋体" pitchFamily="2" charset="-122"/>
                </a:defRPr>
              </a:lvl1pPr>
            </a:lstStyle>
            <a:p>
              <a:pPr marL="122400" indent="-122400">
                <a:buFont typeface="Arial" pitchFamily="34" charset="0"/>
                <a:buChar char="•"/>
              </a:pPr>
              <a:r>
                <a:rPr lang="zh-CN" altLang="en-US" b="1" dirty="0"/>
                <a:t>成本基准</a:t>
              </a:r>
              <a:endParaRPr lang="en-US" altLang="zh-CN" b="1" dirty="0"/>
            </a:p>
          </p:txBody>
        </p:sp>
        <p:grpSp>
          <p:nvGrpSpPr>
            <p:cNvPr id="19" name="Group 16"/>
            <p:cNvGrpSpPr>
              <a:grpSpLocks/>
            </p:cNvGrpSpPr>
            <p:nvPr/>
          </p:nvGrpSpPr>
          <p:grpSpPr bwMode="auto">
            <a:xfrm>
              <a:off x="2896394" y="3343117"/>
              <a:ext cx="504913" cy="496658"/>
              <a:chOff x="1872" y="2352"/>
              <a:chExt cx="240" cy="240"/>
            </a:xfrm>
            <a:solidFill>
              <a:schemeClr val="bg1">
                <a:lumMod val="65000"/>
              </a:schemeClr>
            </a:solidFill>
          </p:grpSpPr>
          <p:grpSp>
            <p:nvGrpSpPr>
              <p:cNvPr id="20" name="Group 17"/>
              <p:cNvGrpSpPr>
                <a:grpSpLocks/>
              </p:cNvGrpSpPr>
              <p:nvPr/>
            </p:nvGrpSpPr>
            <p:grpSpPr bwMode="auto">
              <a:xfrm>
                <a:off x="1968" y="2352"/>
                <a:ext cx="144" cy="240"/>
                <a:chOff x="1968" y="2352"/>
                <a:chExt cx="144" cy="240"/>
              </a:xfrm>
              <a:grpFill/>
            </p:grpSpPr>
            <p:sp>
              <p:nvSpPr>
                <p:cNvPr id="27" name="Oval 18"/>
                <p:cNvSpPr>
                  <a:spLocks noChangeArrowheads="1"/>
                </p:cNvSpPr>
                <p:nvPr/>
              </p:nvSpPr>
              <p:spPr bwMode="gray">
                <a:xfrm>
                  <a:off x="1968" y="2352"/>
                  <a:ext cx="48" cy="48"/>
                </a:xfrm>
                <a:prstGeom prst="ellipse">
                  <a:avLst/>
                </a:prstGeom>
                <a:grpFill/>
                <a:ln w="9525">
                  <a:noFill/>
                  <a:round/>
                  <a:headEnd/>
                  <a:tailEnd/>
                </a:ln>
                <a:effectLst/>
              </p:spPr>
              <p:txBody>
                <a:bodyPr wrap="none" anchor="ctr"/>
                <a:lstStyle/>
                <a:p>
                  <a:endParaRPr lang="zh-CN" altLang="en-US"/>
                </a:p>
              </p:txBody>
            </p:sp>
            <p:sp>
              <p:nvSpPr>
                <p:cNvPr id="28" name="Oval 19"/>
                <p:cNvSpPr>
                  <a:spLocks noChangeArrowheads="1"/>
                </p:cNvSpPr>
                <p:nvPr/>
              </p:nvSpPr>
              <p:spPr bwMode="gray">
                <a:xfrm>
                  <a:off x="2016" y="2400"/>
                  <a:ext cx="48" cy="48"/>
                </a:xfrm>
                <a:prstGeom prst="ellipse">
                  <a:avLst/>
                </a:prstGeom>
                <a:grpFill/>
                <a:ln w="9525">
                  <a:noFill/>
                  <a:round/>
                  <a:headEnd/>
                  <a:tailEnd/>
                </a:ln>
                <a:effectLst/>
              </p:spPr>
              <p:txBody>
                <a:bodyPr wrap="none" anchor="ctr"/>
                <a:lstStyle/>
                <a:p>
                  <a:endParaRPr lang="zh-CN" altLang="en-US"/>
                </a:p>
              </p:txBody>
            </p:sp>
            <p:sp>
              <p:nvSpPr>
                <p:cNvPr id="29" name="Oval 20"/>
                <p:cNvSpPr>
                  <a:spLocks noChangeArrowheads="1"/>
                </p:cNvSpPr>
                <p:nvPr/>
              </p:nvSpPr>
              <p:spPr bwMode="gray">
                <a:xfrm>
                  <a:off x="2064" y="2448"/>
                  <a:ext cx="48" cy="48"/>
                </a:xfrm>
                <a:prstGeom prst="ellipse">
                  <a:avLst/>
                </a:prstGeom>
                <a:grpFill/>
                <a:ln w="9525">
                  <a:noFill/>
                  <a:round/>
                  <a:headEnd/>
                  <a:tailEnd/>
                </a:ln>
                <a:effectLst/>
              </p:spPr>
              <p:txBody>
                <a:bodyPr wrap="none" anchor="ctr"/>
                <a:lstStyle/>
                <a:p>
                  <a:endParaRPr lang="zh-CN" altLang="en-US"/>
                </a:p>
              </p:txBody>
            </p:sp>
            <p:sp>
              <p:nvSpPr>
                <p:cNvPr id="30" name="Oval 21"/>
                <p:cNvSpPr>
                  <a:spLocks noChangeArrowheads="1"/>
                </p:cNvSpPr>
                <p:nvPr/>
              </p:nvSpPr>
              <p:spPr bwMode="gray">
                <a:xfrm>
                  <a:off x="2016" y="2496"/>
                  <a:ext cx="48" cy="48"/>
                </a:xfrm>
                <a:prstGeom prst="ellipse">
                  <a:avLst/>
                </a:prstGeom>
                <a:grpFill/>
                <a:ln w="9525">
                  <a:noFill/>
                  <a:round/>
                  <a:headEnd/>
                  <a:tailEnd/>
                </a:ln>
                <a:effectLst/>
              </p:spPr>
              <p:txBody>
                <a:bodyPr wrap="none" anchor="ctr"/>
                <a:lstStyle/>
                <a:p>
                  <a:endParaRPr lang="zh-CN" altLang="en-US"/>
                </a:p>
              </p:txBody>
            </p:sp>
            <p:sp>
              <p:nvSpPr>
                <p:cNvPr id="31" name="Oval 22"/>
                <p:cNvSpPr>
                  <a:spLocks noChangeArrowheads="1"/>
                </p:cNvSpPr>
                <p:nvPr/>
              </p:nvSpPr>
              <p:spPr bwMode="gray">
                <a:xfrm>
                  <a:off x="1992" y="2544"/>
                  <a:ext cx="24" cy="48"/>
                </a:xfrm>
                <a:prstGeom prst="ellipse">
                  <a:avLst/>
                </a:prstGeom>
                <a:grpFill/>
                <a:ln w="9525">
                  <a:noFill/>
                  <a:round/>
                  <a:headEnd/>
                  <a:tailEnd/>
                </a:ln>
                <a:effectLst/>
              </p:spPr>
              <p:txBody>
                <a:bodyPr wrap="none" anchor="ctr"/>
                <a:lstStyle/>
                <a:p>
                  <a:endParaRPr lang="zh-CN" altLang="en-US"/>
                </a:p>
              </p:txBody>
            </p:sp>
          </p:grpSp>
          <p:grpSp>
            <p:nvGrpSpPr>
              <p:cNvPr id="21" name="Group 23"/>
              <p:cNvGrpSpPr>
                <a:grpSpLocks/>
              </p:cNvGrpSpPr>
              <p:nvPr/>
            </p:nvGrpSpPr>
            <p:grpSpPr bwMode="auto">
              <a:xfrm>
                <a:off x="1872" y="2352"/>
                <a:ext cx="144" cy="240"/>
                <a:chOff x="1968" y="2352"/>
                <a:chExt cx="144" cy="240"/>
              </a:xfrm>
              <a:grpFill/>
            </p:grpSpPr>
            <p:sp>
              <p:nvSpPr>
                <p:cNvPr id="22" name="Oval 24"/>
                <p:cNvSpPr>
                  <a:spLocks noChangeArrowheads="1"/>
                </p:cNvSpPr>
                <p:nvPr/>
              </p:nvSpPr>
              <p:spPr bwMode="gray">
                <a:xfrm>
                  <a:off x="1968" y="2352"/>
                  <a:ext cx="48" cy="48"/>
                </a:xfrm>
                <a:prstGeom prst="ellipse">
                  <a:avLst/>
                </a:prstGeom>
                <a:grpFill/>
                <a:ln w="9525">
                  <a:noFill/>
                  <a:round/>
                  <a:headEnd/>
                  <a:tailEnd/>
                </a:ln>
                <a:effectLst/>
              </p:spPr>
              <p:txBody>
                <a:bodyPr wrap="none" anchor="ctr"/>
                <a:lstStyle/>
                <a:p>
                  <a:endParaRPr lang="zh-CN" altLang="en-US"/>
                </a:p>
              </p:txBody>
            </p:sp>
            <p:sp>
              <p:nvSpPr>
                <p:cNvPr id="23" name="Oval 25"/>
                <p:cNvSpPr>
                  <a:spLocks noChangeArrowheads="1"/>
                </p:cNvSpPr>
                <p:nvPr/>
              </p:nvSpPr>
              <p:spPr bwMode="gray">
                <a:xfrm>
                  <a:off x="2016" y="2400"/>
                  <a:ext cx="48" cy="48"/>
                </a:xfrm>
                <a:prstGeom prst="ellipse">
                  <a:avLst/>
                </a:prstGeom>
                <a:grpFill/>
                <a:ln w="9525">
                  <a:noFill/>
                  <a:round/>
                  <a:headEnd/>
                  <a:tailEnd/>
                </a:ln>
                <a:effectLst/>
              </p:spPr>
              <p:txBody>
                <a:bodyPr wrap="none" anchor="ctr"/>
                <a:lstStyle/>
                <a:p>
                  <a:endParaRPr lang="zh-CN" altLang="en-US"/>
                </a:p>
              </p:txBody>
            </p:sp>
            <p:sp>
              <p:nvSpPr>
                <p:cNvPr id="24" name="Oval 26"/>
                <p:cNvSpPr>
                  <a:spLocks noChangeArrowheads="1"/>
                </p:cNvSpPr>
                <p:nvPr/>
              </p:nvSpPr>
              <p:spPr bwMode="gray">
                <a:xfrm>
                  <a:off x="2064" y="2448"/>
                  <a:ext cx="48" cy="48"/>
                </a:xfrm>
                <a:prstGeom prst="ellipse">
                  <a:avLst/>
                </a:prstGeom>
                <a:grpFill/>
                <a:ln w="9525">
                  <a:noFill/>
                  <a:round/>
                  <a:headEnd/>
                  <a:tailEnd/>
                </a:ln>
                <a:effectLst/>
              </p:spPr>
              <p:txBody>
                <a:bodyPr wrap="none" anchor="ctr"/>
                <a:lstStyle/>
                <a:p>
                  <a:endParaRPr lang="zh-CN" altLang="en-US"/>
                </a:p>
              </p:txBody>
            </p:sp>
            <p:sp>
              <p:nvSpPr>
                <p:cNvPr id="25" name="Oval 27"/>
                <p:cNvSpPr>
                  <a:spLocks noChangeArrowheads="1"/>
                </p:cNvSpPr>
                <p:nvPr/>
              </p:nvSpPr>
              <p:spPr bwMode="gray">
                <a:xfrm>
                  <a:off x="2016" y="2496"/>
                  <a:ext cx="48" cy="48"/>
                </a:xfrm>
                <a:prstGeom prst="ellipse">
                  <a:avLst/>
                </a:prstGeom>
                <a:grpFill/>
                <a:ln w="9525">
                  <a:noFill/>
                  <a:round/>
                  <a:headEnd/>
                  <a:tailEnd/>
                </a:ln>
                <a:effectLst/>
              </p:spPr>
              <p:txBody>
                <a:bodyPr wrap="none" anchor="ctr"/>
                <a:lstStyle/>
                <a:p>
                  <a:endParaRPr lang="zh-CN" altLang="en-US"/>
                </a:p>
              </p:txBody>
            </p:sp>
            <p:sp>
              <p:nvSpPr>
                <p:cNvPr id="26" name="Oval 28"/>
                <p:cNvSpPr>
                  <a:spLocks noChangeArrowheads="1"/>
                </p:cNvSpPr>
                <p:nvPr/>
              </p:nvSpPr>
              <p:spPr bwMode="gray">
                <a:xfrm>
                  <a:off x="1968" y="2544"/>
                  <a:ext cx="48" cy="48"/>
                </a:xfrm>
                <a:prstGeom prst="ellipse">
                  <a:avLst/>
                </a:prstGeom>
                <a:grpFill/>
                <a:ln w="9525">
                  <a:noFill/>
                  <a:round/>
                  <a:headEnd/>
                  <a:tailEnd/>
                </a:ln>
                <a:effectLst/>
              </p:spPr>
              <p:txBody>
                <a:bodyPr wrap="none" anchor="ctr"/>
                <a:lstStyle/>
                <a:p>
                  <a:endParaRPr lang="zh-CN" altLang="en-US"/>
                </a:p>
              </p:txBody>
            </p:sp>
          </p:grpSp>
        </p:grpSp>
        <p:grpSp>
          <p:nvGrpSpPr>
            <p:cNvPr id="32" name="Group 29"/>
            <p:cNvGrpSpPr>
              <a:grpSpLocks/>
            </p:cNvGrpSpPr>
            <p:nvPr/>
          </p:nvGrpSpPr>
          <p:grpSpPr bwMode="auto">
            <a:xfrm>
              <a:off x="5639594" y="3343117"/>
              <a:ext cx="504913" cy="496658"/>
              <a:chOff x="1872" y="2352"/>
              <a:chExt cx="240" cy="240"/>
            </a:xfrm>
            <a:solidFill>
              <a:schemeClr val="bg1">
                <a:lumMod val="65000"/>
              </a:schemeClr>
            </a:solidFill>
          </p:grpSpPr>
          <p:grpSp>
            <p:nvGrpSpPr>
              <p:cNvPr id="33" name="Group 30"/>
              <p:cNvGrpSpPr>
                <a:grpSpLocks/>
              </p:cNvGrpSpPr>
              <p:nvPr/>
            </p:nvGrpSpPr>
            <p:grpSpPr bwMode="auto">
              <a:xfrm>
                <a:off x="1968" y="2352"/>
                <a:ext cx="144" cy="240"/>
                <a:chOff x="1968" y="2352"/>
                <a:chExt cx="144" cy="240"/>
              </a:xfrm>
              <a:grpFill/>
            </p:grpSpPr>
            <p:sp>
              <p:nvSpPr>
                <p:cNvPr id="40" name="Oval 31"/>
                <p:cNvSpPr>
                  <a:spLocks noChangeArrowheads="1"/>
                </p:cNvSpPr>
                <p:nvPr/>
              </p:nvSpPr>
              <p:spPr bwMode="gray">
                <a:xfrm>
                  <a:off x="1968" y="2352"/>
                  <a:ext cx="48" cy="48"/>
                </a:xfrm>
                <a:prstGeom prst="ellipse">
                  <a:avLst/>
                </a:prstGeom>
                <a:grpFill/>
                <a:ln w="9525">
                  <a:noFill/>
                  <a:round/>
                  <a:headEnd/>
                  <a:tailEnd/>
                </a:ln>
                <a:effectLst/>
              </p:spPr>
              <p:txBody>
                <a:bodyPr wrap="none" anchor="ctr"/>
                <a:lstStyle/>
                <a:p>
                  <a:endParaRPr lang="zh-CN" altLang="en-US"/>
                </a:p>
              </p:txBody>
            </p:sp>
            <p:sp>
              <p:nvSpPr>
                <p:cNvPr id="41" name="Oval 32"/>
                <p:cNvSpPr>
                  <a:spLocks noChangeArrowheads="1"/>
                </p:cNvSpPr>
                <p:nvPr/>
              </p:nvSpPr>
              <p:spPr bwMode="gray">
                <a:xfrm>
                  <a:off x="2016" y="2400"/>
                  <a:ext cx="48" cy="48"/>
                </a:xfrm>
                <a:prstGeom prst="ellipse">
                  <a:avLst/>
                </a:prstGeom>
                <a:grpFill/>
                <a:ln w="9525">
                  <a:noFill/>
                  <a:round/>
                  <a:headEnd/>
                  <a:tailEnd/>
                </a:ln>
                <a:effectLst/>
              </p:spPr>
              <p:txBody>
                <a:bodyPr wrap="none" anchor="ctr"/>
                <a:lstStyle/>
                <a:p>
                  <a:endParaRPr lang="zh-CN" altLang="en-US"/>
                </a:p>
              </p:txBody>
            </p:sp>
            <p:sp>
              <p:nvSpPr>
                <p:cNvPr id="42" name="Oval 33"/>
                <p:cNvSpPr>
                  <a:spLocks noChangeArrowheads="1"/>
                </p:cNvSpPr>
                <p:nvPr/>
              </p:nvSpPr>
              <p:spPr bwMode="gray">
                <a:xfrm>
                  <a:off x="2064" y="2448"/>
                  <a:ext cx="48" cy="48"/>
                </a:xfrm>
                <a:prstGeom prst="ellipse">
                  <a:avLst/>
                </a:prstGeom>
                <a:grpFill/>
                <a:ln w="9525">
                  <a:noFill/>
                  <a:round/>
                  <a:headEnd/>
                  <a:tailEnd/>
                </a:ln>
                <a:effectLst/>
              </p:spPr>
              <p:txBody>
                <a:bodyPr wrap="none" anchor="ctr"/>
                <a:lstStyle/>
                <a:p>
                  <a:endParaRPr lang="zh-CN" altLang="en-US"/>
                </a:p>
              </p:txBody>
            </p:sp>
            <p:sp>
              <p:nvSpPr>
                <p:cNvPr id="43" name="Oval 34"/>
                <p:cNvSpPr>
                  <a:spLocks noChangeArrowheads="1"/>
                </p:cNvSpPr>
                <p:nvPr/>
              </p:nvSpPr>
              <p:spPr bwMode="gray">
                <a:xfrm>
                  <a:off x="2016" y="2496"/>
                  <a:ext cx="48" cy="48"/>
                </a:xfrm>
                <a:prstGeom prst="ellipse">
                  <a:avLst/>
                </a:prstGeom>
                <a:grpFill/>
                <a:ln w="9525">
                  <a:noFill/>
                  <a:round/>
                  <a:headEnd/>
                  <a:tailEnd/>
                </a:ln>
                <a:effectLst/>
              </p:spPr>
              <p:txBody>
                <a:bodyPr wrap="none" anchor="ctr"/>
                <a:lstStyle/>
                <a:p>
                  <a:endParaRPr lang="zh-CN" altLang="en-US"/>
                </a:p>
              </p:txBody>
            </p:sp>
            <p:sp>
              <p:nvSpPr>
                <p:cNvPr id="44" name="Oval 35"/>
                <p:cNvSpPr>
                  <a:spLocks noChangeArrowheads="1"/>
                </p:cNvSpPr>
                <p:nvPr/>
              </p:nvSpPr>
              <p:spPr bwMode="gray">
                <a:xfrm>
                  <a:off x="1968" y="2544"/>
                  <a:ext cx="48" cy="48"/>
                </a:xfrm>
                <a:prstGeom prst="ellipse">
                  <a:avLst/>
                </a:prstGeom>
                <a:grpFill/>
                <a:ln w="9525">
                  <a:noFill/>
                  <a:round/>
                  <a:headEnd/>
                  <a:tailEnd/>
                </a:ln>
                <a:effectLst/>
              </p:spPr>
              <p:txBody>
                <a:bodyPr wrap="none" anchor="ctr"/>
                <a:lstStyle/>
                <a:p>
                  <a:endParaRPr lang="zh-CN" altLang="en-US"/>
                </a:p>
              </p:txBody>
            </p:sp>
          </p:grpSp>
          <p:grpSp>
            <p:nvGrpSpPr>
              <p:cNvPr id="34" name="Group 36"/>
              <p:cNvGrpSpPr>
                <a:grpSpLocks/>
              </p:cNvGrpSpPr>
              <p:nvPr/>
            </p:nvGrpSpPr>
            <p:grpSpPr bwMode="auto">
              <a:xfrm>
                <a:off x="1872" y="2352"/>
                <a:ext cx="144" cy="240"/>
                <a:chOff x="1968" y="2352"/>
                <a:chExt cx="144" cy="240"/>
              </a:xfrm>
              <a:grpFill/>
            </p:grpSpPr>
            <p:sp>
              <p:nvSpPr>
                <p:cNvPr id="35" name="Oval 37"/>
                <p:cNvSpPr>
                  <a:spLocks noChangeArrowheads="1"/>
                </p:cNvSpPr>
                <p:nvPr/>
              </p:nvSpPr>
              <p:spPr bwMode="gray">
                <a:xfrm>
                  <a:off x="1968" y="2352"/>
                  <a:ext cx="48" cy="48"/>
                </a:xfrm>
                <a:prstGeom prst="ellipse">
                  <a:avLst/>
                </a:prstGeom>
                <a:grpFill/>
                <a:ln w="9525">
                  <a:noFill/>
                  <a:round/>
                  <a:headEnd/>
                  <a:tailEnd/>
                </a:ln>
                <a:effectLst/>
              </p:spPr>
              <p:txBody>
                <a:bodyPr wrap="none" anchor="ctr"/>
                <a:lstStyle/>
                <a:p>
                  <a:endParaRPr lang="zh-CN" altLang="en-US"/>
                </a:p>
              </p:txBody>
            </p:sp>
            <p:sp>
              <p:nvSpPr>
                <p:cNvPr id="36" name="Oval 38"/>
                <p:cNvSpPr>
                  <a:spLocks noChangeArrowheads="1"/>
                </p:cNvSpPr>
                <p:nvPr/>
              </p:nvSpPr>
              <p:spPr bwMode="gray">
                <a:xfrm>
                  <a:off x="2016" y="2400"/>
                  <a:ext cx="48" cy="48"/>
                </a:xfrm>
                <a:prstGeom prst="ellipse">
                  <a:avLst/>
                </a:prstGeom>
                <a:grpFill/>
                <a:ln w="9525">
                  <a:noFill/>
                  <a:round/>
                  <a:headEnd/>
                  <a:tailEnd/>
                </a:ln>
                <a:effectLst/>
              </p:spPr>
              <p:txBody>
                <a:bodyPr wrap="none" anchor="ctr"/>
                <a:lstStyle/>
                <a:p>
                  <a:endParaRPr lang="zh-CN" altLang="en-US"/>
                </a:p>
              </p:txBody>
            </p:sp>
            <p:sp>
              <p:nvSpPr>
                <p:cNvPr id="37" name="Oval 39"/>
                <p:cNvSpPr>
                  <a:spLocks noChangeArrowheads="1"/>
                </p:cNvSpPr>
                <p:nvPr/>
              </p:nvSpPr>
              <p:spPr bwMode="gray">
                <a:xfrm>
                  <a:off x="2064" y="2448"/>
                  <a:ext cx="48" cy="48"/>
                </a:xfrm>
                <a:prstGeom prst="ellipse">
                  <a:avLst/>
                </a:prstGeom>
                <a:grpFill/>
                <a:ln w="9525">
                  <a:noFill/>
                  <a:round/>
                  <a:headEnd/>
                  <a:tailEnd/>
                </a:ln>
                <a:effectLst/>
              </p:spPr>
              <p:txBody>
                <a:bodyPr wrap="none" anchor="ctr"/>
                <a:lstStyle/>
                <a:p>
                  <a:endParaRPr lang="zh-CN" altLang="en-US"/>
                </a:p>
              </p:txBody>
            </p:sp>
            <p:sp>
              <p:nvSpPr>
                <p:cNvPr id="38" name="Oval 40"/>
                <p:cNvSpPr>
                  <a:spLocks noChangeArrowheads="1"/>
                </p:cNvSpPr>
                <p:nvPr/>
              </p:nvSpPr>
              <p:spPr bwMode="gray">
                <a:xfrm>
                  <a:off x="2016" y="2496"/>
                  <a:ext cx="48" cy="48"/>
                </a:xfrm>
                <a:prstGeom prst="ellipse">
                  <a:avLst/>
                </a:prstGeom>
                <a:grpFill/>
                <a:ln w="9525">
                  <a:noFill/>
                  <a:round/>
                  <a:headEnd/>
                  <a:tailEnd/>
                </a:ln>
                <a:effectLst/>
              </p:spPr>
              <p:txBody>
                <a:bodyPr wrap="none" anchor="ctr"/>
                <a:lstStyle/>
                <a:p>
                  <a:endParaRPr lang="zh-CN" altLang="en-US"/>
                </a:p>
              </p:txBody>
            </p:sp>
            <p:sp>
              <p:nvSpPr>
                <p:cNvPr id="39" name="Oval 41"/>
                <p:cNvSpPr>
                  <a:spLocks noChangeArrowheads="1"/>
                </p:cNvSpPr>
                <p:nvPr/>
              </p:nvSpPr>
              <p:spPr bwMode="gray">
                <a:xfrm>
                  <a:off x="1968" y="2544"/>
                  <a:ext cx="48" cy="48"/>
                </a:xfrm>
                <a:prstGeom prst="ellipse">
                  <a:avLst/>
                </a:prstGeom>
                <a:grpFill/>
                <a:ln w="9525">
                  <a:noFill/>
                  <a:round/>
                  <a:headEnd/>
                  <a:tailEnd/>
                </a:ln>
                <a:effectLst/>
              </p:spPr>
              <p:txBody>
                <a:bodyPr wrap="none" anchor="ctr"/>
                <a:lstStyle/>
                <a:p>
                  <a:endParaRPr lang="zh-CN" altLang="en-US"/>
                </a:p>
              </p:txBody>
            </p:sp>
          </p:grpSp>
        </p:grpSp>
        <p:grpSp>
          <p:nvGrpSpPr>
            <p:cNvPr id="45" name="Group 29"/>
            <p:cNvGrpSpPr>
              <a:grpSpLocks/>
            </p:cNvGrpSpPr>
            <p:nvPr/>
          </p:nvGrpSpPr>
          <p:grpSpPr bwMode="auto">
            <a:xfrm>
              <a:off x="8487481" y="3343117"/>
              <a:ext cx="504913" cy="496658"/>
              <a:chOff x="1872" y="2352"/>
              <a:chExt cx="240" cy="240"/>
            </a:xfrm>
            <a:solidFill>
              <a:schemeClr val="bg1">
                <a:lumMod val="65000"/>
              </a:schemeClr>
            </a:solidFill>
          </p:grpSpPr>
          <p:grpSp>
            <p:nvGrpSpPr>
              <p:cNvPr id="46" name="Group 30"/>
              <p:cNvGrpSpPr>
                <a:grpSpLocks/>
              </p:cNvGrpSpPr>
              <p:nvPr/>
            </p:nvGrpSpPr>
            <p:grpSpPr bwMode="auto">
              <a:xfrm>
                <a:off x="1968" y="2352"/>
                <a:ext cx="144" cy="240"/>
                <a:chOff x="1968" y="2352"/>
                <a:chExt cx="144" cy="240"/>
              </a:xfrm>
              <a:grpFill/>
            </p:grpSpPr>
            <p:sp>
              <p:nvSpPr>
                <p:cNvPr id="53" name="Oval 31"/>
                <p:cNvSpPr>
                  <a:spLocks noChangeArrowheads="1"/>
                </p:cNvSpPr>
                <p:nvPr/>
              </p:nvSpPr>
              <p:spPr bwMode="gray">
                <a:xfrm>
                  <a:off x="1968" y="2352"/>
                  <a:ext cx="48" cy="48"/>
                </a:xfrm>
                <a:prstGeom prst="ellipse">
                  <a:avLst/>
                </a:prstGeom>
                <a:grpFill/>
                <a:ln w="9525">
                  <a:noFill/>
                  <a:round/>
                  <a:headEnd/>
                  <a:tailEnd/>
                </a:ln>
                <a:effectLst/>
              </p:spPr>
              <p:txBody>
                <a:bodyPr wrap="none" anchor="ctr"/>
                <a:lstStyle/>
                <a:p>
                  <a:endParaRPr lang="zh-CN" altLang="en-US"/>
                </a:p>
              </p:txBody>
            </p:sp>
            <p:sp>
              <p:nvSpPr>
                <p:cNvPr id="54" name="Oval 32"/>
                <p:cNvSpPr>
                  <a:spLocks noChangeArrowheads="1"/>
                </p:cNvSpPr>
                <p:nvPr/>
              </p:nvSpPr>
              <p:spPr bwMode="gray">
                <a:xfrm>
                  <a:off x="2016" y="2400"/>
                  <a:ext cx="48" cy="48"/>
                </a:xfrm>
                <a:prstGeom prst="ellipse">
                  <a:avLst/>
                </a:prstGeom>
                <a:grpFill/>
                <a:ln w="9525">
                  <a:noFill/>
                  <a:round/>
                  <a:headEnd/>
                  <a:tailEnd/>
                </a:ln>
                <a:effectLst/>
              </p:spPr>
              <p:txBody>
                <a:bodyPr wrap="none" anchor="ctr"/>
                <a:lstStyle/>
                <a:p>
                  <a:endParaRPr lang="zh-CN" altLang="en-US"/>
                </a:p>
              </p:txBody>
            </p:sp>
            <p:sp>
              <p:nvSpPr>
                <p:cNvPr id="55" name="Oval 33"/>
                <p:cNvSpPr>
                  <a:spLocks noChangeArrowheads="1"/>
                </p:cNvSpPr>
                <p:nvPr/>
              </p:nvSpPr>
              <p:spPr bwMode="gray">
                <a:xfrm>
                  <a:off x="2064" y="2448"/>
                  <a:ext cx="48" cy="48"/>
                </a:xfrm>
                <a:prstGeom prst="ellipse">
                  <a:avLst/>
                </a:prstGeom>
                <a:grpFill/>
                <a:ln w="9525">
                  <a:noFill/>
                  <a:round/>
                  <a:headEnd/>
                  <a:tailEnd/>
                </a:ln>
                <a:effectLst/>
              </p:spPr>
              <p:txBody>
                <a:bodyPr wrap="none" anchor="ctr"/>
                <a:lstStyle/>
                <a:p>
                  <a:endParaRPr lang="zh-CN" altLang="en-US"/>
                </a:p>
              </p:txBody>
            </p:sp>
            <p:sp>
              <p:nvSpPr>
                <p:cNvPr id="56" name="Oval 34"/>
                <p:cNvSpPr>
                  <a:spLocks noChangeArrowheads="1"/>
                </p:cNvSpPr>
                <p:nvPr/>
              </p:nvSpPr>
              <p:spPr bwMode="gray">
                <a:xfrm>
                  <a:off x="2016" y="2496"/>
                  <a:ext cx="48" cy="48"/>
                </a:xfrm>
                <a:prstGeom prst="ellipse">
                  <a:avLst/>
                </a:prstGeom>
                <a:grpFill/>
                <a:ln w="9525">
                  <a:noFill/>
                  <a:round/>
                  <a:headEnd/>
                  <a:tailEnd/>
                </a:ln>
                <a:effectLst/>
              </p:spPr>
              <p:txBody>
                <a:bodyPr wrap="none" anchor="ctr"/>
                <a:lstStyle/>
                <a:p>
                  <a:endParaRPr lang="zh-CN" altLang="en-US"/>
                </a:p>
              </p:txBody>
            </p:sp>
            <p:sp>
              <p:nvSpPr>
                <p:cNvPr id="57" name="Oval 35"/>
                <p:cNvSpPr>
                  <a:spLocks noChangeArrowheads="1"/>
                </p:cNvSpPr>
                <p:nvPr/>
              </p:nvSpPr>
              <p:spPr bwMode="gray">
                <a:xfrm>
                  <a:off x="1968" y="2544"/>
                  <a:ext cx="48" cy="48"/>
                </a:xfrm>
                <a:prstGeom prst="ellipse">
                  <a:avLst/>
                </a:prstGeom>
                <a:grpFill/>
                <a:ln w="9525">
                  <a:noFill/>
                  <a:round/>
                  <a:headEnd/>
                  <a:tailEnd/>
                </a:ln>
                <a:effectLst/>
              </p:spPr>
              <p:txBody>
                <a:bodyPr wrap="none" anchor="ctr"/>
                <a:lstStyle/>
                <a:p>
                  <a:endParaRPr lang="zh-CN" altLang="en-US"/>
                </a:p>
              </p:txBody>
            </p:sp>
          </p:grpSp>
          <p:grpSp>
            <p:nvGrpSpPr>
              <p:cNvPr id="47" name="Group 36"/>
              <p:cNvGrpSpPr>
                <a:grpSpLocks/>
              </p:cNvGrpSpPr>
              <p:nvPr/>
            </p:nvGrpSpPr>
            <p:grpSpPr bwMode="auto">
              <a:xfrm>
                <a:off x="1872" y="2352"/>
                <a:ext cx="144" cy="240"/>
                <a:chOff x="1968" y="2352"/>
                <a:chExt cx="144" cy="240"/>
              </a:xfrm>
              <a:grpFill/>
            </p:grpSpPr>
            <p:sp>
              <p:nvSpPr>
                <p:cNvPr id="48" name="Oval 37"/>
                <p:cNvSpPr>
                  <a:spLocks noChangeArrowheads="1"/>
                </p:cNvSpPr>
                <p:nvPr/>
              </p:nvSpPr>
              <p:spPr bwMode="gray">
                <a:xfrm>
                  <a:off x="1968" y="2352"/>
                  <a:ext cx="48" cy="48"/>
                </a:xfrm>
                <a:prstGeom prst="ellipse">
                  <a:avLst/>
                </a:prstGeom>
                <a:grpFill/>
                <a:ln w="9525">
                  <a:noFill/>
                  <a:round/>
                  <a:headEnd/>
                  <a:tailEnd/>
                </a:ln>
                <a:effectLst/>
              </p:spPr>
              <p:txBody>
                <a:bodyPr wrap="none" anchor="ctr"/>
                <a:lstStyle/>
                <a:p>
                  <a:endParaRPr lang="zh-CN" altLang="en-US"/>
                </a:p>
              </p:txBody>
            </p:sp>
            <p:sp>
              <p:nvSpPr>
                <p:cNvPr id="49" name="Oval 38"/>
                <p:cNvSpPr>
                  <a:spLocks noChangeArrowheads="1"/>
                </p:cNvSpPr>
                <p:nvPr/>
              </p:nvSpPr>
              <p:spPr bwMode="gray">
                <a:xfrm>
                  <a:off x="2016" y="2400"/>
                  <a:ext cx="48" cy="48"/>
                </a:xfrm>
                <a:prstGeom prst="ellipse">
                  <a:avLst/>
                </a:prstGeom>
                <a:grpFill/>
                <a:ln w="9525">
                  <a:noFill/>
                  <a:round/>
                  <a:headEnd/>
                  <a:tailEnd/>
                </a:ln>
                <a:effectLst/>
              </p:spPr>
              <p:txBody>
                <a:bodyPr wrap="none" anchor="ctr"/>
                <a:lstStyle/>
                <a:p>
                  <a:endParaRPr lang="zh-CN" altLang="en-US"/>
                </a:p>
              </p:txBody>
            </p:sp>
            <p:sp>
              <p:nvSpPr>
                <p:cNvPr id="50" name="Oval 39"/>
                <p:cNvSpPr>
                  <a:spLocks noChangeArrowheads="1"/>
                </p:cNvSpPr>
                <p:nvPr/>
              </p:nvSpPr>
              <p:spPr bwMode="gray">
                <a:xfrm>
                  <a:off x="2064" y="2448"/>
                  <a:ext cx="48" cy="48"/>
                </a:xfrm>
                <a:prstGeom prst="ellipse">
                  <a:avLst/>
                </a:prstGeom>
                <a:grpFill/>
                <a:ln w="9525">
                  <a:noFill/>
                  <a:round/>
                  <a:headEnd/>
                  <a:tailEnd/>
                </a:ln>
                <a:effectLst/>
              </p:spPr>
              <p:txBody>
                <a:bodyPr wrap="none" anchor="ctr"/>
                <a:lstStyle/>
                <a:p>
                  <a:endParaRPr lang="zh-CN" altLang="en-US"/>
                </a:p>
              </p:txBody>
            </p:sp>
            <p:sp>
              <p:nvSpPr>
                <p:cNvPr id="51" name="Oval 40"/>
                <p:cNvSpPr>
                  <a:spLocks noChangeArrowheads="1"/>
                </p:cNvSpPr>
                <p:nvPr/>
              </p:nvSpPr>
              <p:spPr bwMode="gray">
                <a:xfrm>
                  <a:off x="2016" y="2496"/>
                  <a:ext cx="48" cy="48"/>
                </a:xfrm>
                <a:prstGeom prst="ellipse">
                  <a:avLst/>
                </a:prstGeom>
                <a:grpFill/>
                <a:ln w="9525">
                  <a:noFill/>
                  <a:round/>
                  <a:headEnd/>
                  <a:tailEnd/>
                </a:ln>
                <a:effectLst/>
              </p:spPr>
              <p:txBody>
                <a:bodyPr wrap="none" anchor="ctr"/>
                <a:lstStyle/>
                <a:p>
                  <a:endParaRPr lang="zh-CN" altLang="en-US"/>
                </a:p>
              </p:txBody>
            </p:sp>
            <p:sp>
              <p:nvSpPr>
                <p:cNvPr id="52" name="Oval 41"/>
                <p:cNvSpPr>
                  <a:spLocks noChangeArrowheads="1"/>
                </p:cNvSpPr>
                <p:nvPr/>
              </p:nvSpPr>
              <p:spPr bwMode="gray">
                <a:xfrm>
                  <a:off x="1968" y="2544"/>
                  <a:ext cx="48" cy="48"/>
                </a:xfrm>
                <a:prstGeom prst="ellipse">
                  <a:avLst/>
                </a:prstGeom>
                <a:grpFill/>
                <a:ln w="9525">
                  <a:noFill/>
                  <a:round/>
                  <a:headEnd/>
                  <a:tailEnd/>
                </a:ln>
                <a:effectLst/>
              </p:spPr>
              <p:txBody>
                <a:bodyPr wrap="none" anchor="ctr"/>
                <a:lstStyle/>
                <a:p>
                  <a:endParaRPr lang="zh-CN" altLang="en-US"/>
                </a:p>
              </p:txBody>
            </p:sp>
          </p:grpSp>
        </p:grpSp>
        <p:sp>
          <p:nvSpPr>
            <p:cNvPr id="58" name="TextBox 61"/>
            <p:cNvSpPr txBox="1"/>
            <p:nvPr/>
          </p:nvSpPr>
          <p:spPr>
            <a:xfrm>
              <a:off x="665087" y="2824035"/>
              <a:ext cx="1643359" cy="461665"/>
            </a:xfrm>
            <a:prstGeom prst="rect">
              <a:avLst/>
            </a:prstGeom>
            <a:noFill/>
          </p:spPr>
          <p:txBody>
            <a:bodyPr wrap="square" rtlCol="0">
              <a:spAutoFit/>
            </a:bodyPr>
            <a:lstStyle/>
            <a:p>
              <a:r>
                <a:rPr lang="zh-CN" altLang="en-US" sz="2400" b="1" dirty="0" smtClean="0">
                  <a:solidFill>
                    <a:schemeClr val="bg1"/>
                  </a:solidFill>
                  <a:latin typeface="宋体" pitchFamily="2" charset="-122"/>
                  <a:ea typeface="宋体" pitchFamily="2" charset="-122"/>
                </a:rPr>
                <a:t>   输 入</a:t>
              </a:r>
              <a:endParaRPr lang="zh-CN" altLang="en-US" sz="2400" b="1" dirty="0">
                <a:solidFill>
                  <a:schemeClr val="bg1"/>
                </a:solidFill>
                <a:latin typeface="宋体" pitchFamily="2" charset="-122"/>
                <a:ea typeface="宋体" pitchFamily="2" charset="-122"/>
              </a:endParaRPr>
            </a:p>
          </p:txBody>
        </p:sp>
        <p:sp>
          <p:nvSpPr>
            <p:cNvPr id="59" name="TextBox 62"/>
            <p:cNvSpPr txBox="1"/>
            <p:nvPr/>
          </p:nvSpPr>
          <p:spPr>
            <a:xfrm>
              <a:off x="3503467" y="2824035"/>
              <a:ext cx="2080635" cy="461665"/>
            </a:xfrm>
            <a:prstGeom prst="rect">
              <a:avLst/>
            </a:prstGeom>
            <a:noFill/>
          </p:spPr>
          <p:txBody>
            <a:bodyPr wrap="square" rtlCol="0">
              <a:spAutoFit/>
            </a:bodyPr>
            <a:lstStyle>
              <a:defPPr>
                <a:defRPr lang="en-US"/>
              </a:defPPr>
              <a:lvl1pPr>
                <a:defRPr sz="2400">
                  <a:solidFill>
                    <a:schemeClr val="bg1"/>
                  </a:solidFill>
                  <a:latin typeface="宋体" pitchFamily="2" charset="-122"/>
                  <a:ea typeface="宋体" pitchFamily="2" charset="-122"/>
                </a:defRPr>
              </a:lvl1pPr>
            </a:lstStyle>
            <a:p>
              <a:r>
                <a:rPr lang="zh-CN" altLang="en-US" b="1" dirty="0" smtClean="0"/>
                <a:t>工</a:t>
              </a:r>
              <a:r>
                <a:rPr lang="zh-CN" altLang="en-US" b="1" dirty="0"/>
                <a:t>具与技术</a:t>
              </a:r>
            </a:p>
          </p:txBody>
        </p:sp>
        <p:sp>
          <p:nvSpPr>
            <p:cNvPr id="60" name="TextBox 63"/>
            <p:cNvSpPr txBox="1"/>
            <p:nvPr/>
          </p:nvSpPr>
          <p:spPr>
            <a:xfrm>
              <a:off x="6325394" y="2824035"/>
              <a:ext cx="1286107" cy="461665"/>
            </a:xfrm>
            <a:prstGeom prst="rect">
              <a:avLst/>
            </a:prstGeom>
            <a:noFill/>
          </p:spPr>
          <p:txBody>
            <a:bodyPr wrap="square" rtlCol="0">
              <a:spAutoFit/>
            </a:bodyPr>
            <a:lstStyle>
              <a:defPPr>
                <a:defRPr lang="en-US"/>
              </a:defPPr>
              <a:lvl1pPr>
                <a:defRPr sz="2400">
                  <a:solidFill>
                    <a:schemeClr val="bg1"/>
                  </a:solidFill>
                  <a:latin typeface="宋体" pitchFamily="2" charset="-122"/>
                  <a:ea typeface="宋体" pitchFamily="2" charset="-122"/>
                </a:defRPr>
              </a:lvl1pPr>
            </a:lstStyle>
            <a:p>
              <a:r>
                <a:rPr lang="zh-CN" altLang="en-US" b="1" dirty="0"/>
                <a:t> </a:t>
              </a:r>
              <a:r>
                <a:rPr lang="zh-CN" altLang="en-US" b="1" dirty="0" smtClean="0"/>
                <a:t>输  </a:t>
              </a:r>
              <a:r>
                <a:rPr lang="zh-CN" altLang="en-US" b="1" dirty="0"/>
                <a:t>出</a:t>
              </a:r>
            </a:p>
          </p:txBody>
        </p:sp>
      </p:grpSp>
      <p:sp>
        <p:nvSpPr>
          <p:cNvPr id="61" name="标题 1"/>
          <p:cNvSpPr txBox="1">
            <a:spLocks/>
          </p:cNvSpPr>
          <p:nvPr/>
        </p:nvSpPr>
        <p:spPr bwMode="auto">
          <a:xfrm>
            <a:off x="259874" y="479996"/>
            <a:ext cx="9145588" cy="772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lnSpc>
                <a:spcPct val="90000"/>
              </a:lnSpc>
              <a:spcBef>
                <a:spcPct val="0"/>
              </a:spcBef>
              <a:spcAft>
                <a:spcPct val="0"/>
              </a:spcAft>
              <a:defRPr sz="2800" b="1">
                <a:solidFill>
                  <a:schemeClr val="tx2"/>
                </a:solidFill>
                <a:latin typeface="+mj-lt"/>
                <a:ea typeface="+mj-ea"/>
                <a:cs typeface="+mj-cs"/>
              </a:defRPr>
            </a:lvl1pPr>
            <a:lvl2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2pPr>
            <a:lvl3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3pPr>
            <a:lvl4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4pPr>
            <a:lvl5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5pPr>
            <a:lvl6pPr marL="4572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9144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13716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18288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defRPr/>
            </a:pPr>
            <a:r>
              <a:rPr lang="en-US" altLang="zh-CN" dirty="0" smtClean="0"/>
              <a:t>7.4 </a:t>
            </a:r>
            <a:r>
              <a:rPr lang="zh-CN" altLang="zh-CN" dirty="0" smtClean="0"/>
              <a:t>项目成本预算</a:t>
            </a:r>
            <a:endParaRPr lang="zh-CN" altLang="en-US" dirty="0"/>
          </a:p>
        </p:txBody>
      </p:sp>
    </p:spTree>
    <p:extLst>
      <p:ext uri="{BB962C8B-B14F-4D97-AF65-F5344CB8AC3E}">
        <p14:creationId xmlns:p14="http://schemas.microsoft.com/office/powerpoint/2010/main" val="498231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1"/>
          <p:cNvSpPr>
            <a:spLocks noGrp="1"/>
          </p:cNvSpPr>
          <p:nvPr>
            <p:ph type="title"/>
          </p:nvPr>
        </p:nvSpPr>
        <p:spPr>
          <a:xfrm>
            <a:off x="17063" y="116578"/>
            <a:ext cx="5390499" cy="596624"/>
          </a:xfrm>
        </p:spPr>
        <p:txBody>
          <a:bodyPr/>
          <a:lstStyle/>
          <a:p>
            <a:pPr algn="l"/>
            <a:r>
              <a:rPr lang="zh-CN" altLang="en-US" sz="2800" dirty="0">
                <a:solidFill>
                  <a:schemeClr val="accent3"/>
                </a:solidFill>
              </a:rPr>
              <a:t>四、制定预算</a:t>
            </a:r>
          </a:p>
        </p:txBody>
      </p:sp>
      <p:graphicFrame>
        <p:nvGraphicFramePr>
          <p:cNvPr id="3" name="表格 2"/>
          <p:cNvGraphicFramePr>
            <a:graphicFrameLocks noGrp="1"/>
          </p:cNvGraphicFramePr>
          <p:nvPr>
            <p:extLst>
              <p:ext uri="{D42A27DB-BD31-4B8C-83A1-F6EECF244321}">
                <p14:modId xmlns:p14="http://schemas.microsoft.com/office/powerpoint/2010/main" val="1353972826"/>
              </p:ext>
            </p:extLst>
          </p:nvPr>
        </p:nvGraphicFramePr>
        <p:xfrm>
          <a:off x="714472" y="3020843"/>
          <a:ext cx="7716641" cy="3520546"/>
        </p:xfrm>
        <a:graphic>
          <a:graphicData uri="http://schemas.openxmlformats.org/drawingml/2006/table">
            <a:tbl>
              <a:tblPr/>
              <a:tblGrid>
                <a:gridCol w="853891"/>
                <a:gridCol w="1146720"/>
                <a:gridCol w="1256823"/>
                <a:gridCol w="1201772"/>
                <a:gridCol w="1201772"/>
                <a:gridCol w="1201772"/>
                <a:gridCol w="853891"/>
              </a:tblGrid>
              <a:tr h="245151">
                <a:tc>
                  <a:txBody>
                    <a:bodyPr/>
                    <a:lstStyle/>
                    <a:p>
                      <a:pPr algn="l" fontAlgn="ctr"/>
                      <a:r>
                        <a:rPr lang="zh-CN" altLang="en-US" sz="1200" b="0" i="0" u="none" strike="noStrike" dirty="0">
                          <a:latin typeface="宋体"/>
                        </a:rPr>
                        <a:t>　</a:t>
                      </a:r>
                    </a:p>
                  </a:txBody>
                  <a:tcPr marL="9371" marR="9371" marT="9365"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zh-CN" altLang="en-US" sz="1200" b="0" i="0" u="none" strike="noStrike">
                          <a:latin typeface="宋体"/>
                        </a:rPr>
                        <a:t>　</a:t>
                      </a:r>
                    </a:p>
                  </a:txBody>
                  <a:tcPr marL="9371" marR="9371" marT="936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latin typeface="宋体"/>
                        </a:rPr>
                        <a:t>　</a:t>
                      </a:r>
                    </a:p>
                  </a:txBody>
                  <a:tcPr marL="9371" marR="9371" marT="936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latin typeface="宋体"/>
                        </a:rPr>
                        <a:t>　</a:t>
                      </a:r>
                    </a:p>
                  </a:txBody>
                  <a:tcPr marL="9371" marR="9371" marT="936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zh-CN" altLang="en-US" sz="1200" b="0" i="0" u="none" strike="noStrike">
                          <a:latin typeface="宋体"/>
                        </a:rPr>
                        <a:t>　</a:t>
                      </a:r>
                    </a:p>
                  </a:txBody>
                  <a:tcPr marL="9371" marR="9371" marT="936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zh-CN" altLang="en-US" sz="1200" b="0" i="0" u="none" strike="noStrike">
                          <a:latin typeface="宋体"/>
                        </a:rPr>
                        <a:t>　</a:t>
                      </a:r>
                    </a:p>
                  </a:txBody>
                  <a:tcPr marL="9371" marR="9371" marT="936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zh-CN" altLang="en-US" sz="1200" b="0" i="0" u="none" strike="noStrike">
                          <a:latin typeface="宋体"/>
                        </a:rPr>
                        <a:t>　</a:t>
                      </a:r>
                    </a:p>
                  </a:txBody>
                  <a:tcPr marL="9371" marR="9371" marT="936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74779">
                <a:tc>
                  <a:txBody>
                    <a:bodyPr/>
                    <a:lstStyle/>
                    <a:p>
                      <a:pPr algn="l" fontAlgn="ctr"/>
                      <a:r>
                        <a:rPr lang="zh-CN" altLang="en-US" sz="1200" b="0" i="0" u="none" strike="noStrike">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1400" b="1" i="0" u="none" strike="noStrike" dirty="0">
                          <a:latin typeface="微软雅黑" pitchFamily="34" charset="-122"/>
                          <a:ea typeface="微软雅黑" pitchFamily="34" charset="-122"/>
                        </a:rPr>
                        <a:t>项目预算</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zh-CN" altLang="en-US" sz="1400" b="1" i="0" u="none" strike="noStrike">
                          <a:latin typeface="微软雅黑" pitchFamily="34" charset="-122"/>
                          <a:ea typeface="微软雅黑" pitchFamily="34" charset="-122"/>
                        </a:rPr>
                        <a:t>管理储备</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zh-CN" altLang="en-US" sz="1400" b="1" i="0" u="none" strike="noStrike">
                        <a:latin typeface="微软雅黑" pitchFamily="34" charset="-122"/>
                        <a:ea typeface="微软雅黑" pitchFamily="34" charset="-122"/>
                      </a:endParaRPr>
                    </a:p>
                  </a:txBody>
                  <a:tcPr marL="9371" marR="9371" marT="9365"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zh-CN" altLang="en-US" sz="1400" b="1" i="0" u="none" strike="noStrike">
                        <a:latin typeface="微软雅黑" pitchFamily="34" charset="-122"/>
                        <a:ea typeface="微软雅黑" pitchFamily="34" charset="-122"/>
                      </a:endParaRPr>
                    </a:p>
                  </a:txBody>
                  <a:tcPr marL="9371" marR="9371" marT="936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zh-CN" altLang="en-US" sz="1400" b="1" i="0" u="none" strike="noStrike" dirty="0">
                        <a:latin typeface="微软雅黑" pitchFamily="34" charset="-122"/>
                        <a:ea typeface="微软雅黑" pitchFamily="34" charset="-122"/>
                      </a:endParaRPr>
                    </a:p>
                  </a:txBody>
                  <a:tcPr marL="9371" marR="9371" marT="9365" marB="0" anchor="ctr">
                    <a:lnL>
                      <a:noFill/>
                    </a:lnL>
                    <a:lnR>
                      <a:noFill/>
                    </a:lnR>
                    <a:lnT>
                      <a:noFill/>
                    </a:lnT>
                    <a:lnB>
                      <a:noFill/>
                    </a:lnB>
                  </a:tcPr>
                </a:tc>
                <a:tc>
                  <a:txBody>
                    <a:bodyPr/>
                    <a:lstStyle/>
                    <a:p>
                      <a:pPr algn="l" fontAlgn="ctr"/>
                      <a:r>
                        <a:rPr lang="zh-CN" altLang="en-US" sz="1200" b="0" i="0" u="none" strike="noStrike">
                          <a:latin typeface="宋体"/>
                        </a:rPr>
                        <a:t>　</a:t>
                      </a:r>
                    </a:p>
                  </a:txBody>
                  <a:tcPr marL="9371" marR="9371" marT="9365" marB="0" anchor="ctr">
                    <a:lnL>
                      <a:noFill/>
                    </a:lnL>
                    <a:lnR w="12700" cap="flat" cmpd="sng" algn="ctr">
                      <a:solidFill>
                        <a:srgbClr val="000000"/>
                      </a:solidFill>
                      <a:prstDash val="solid"/>
                      <a:round/>
                      <a:headEnd type="none" w="med" len="med"/>
                      <a:tailEnd type="none" w="med" len="med"/>
                    </a:lnR>
                    <a:lnT>
                      <a:noFill/>
                    </a:lnT>
                    <a:lnB>
                      <a:noFill/>
                    </a:lnB>
                  </a:tcPr>
                </a:tc>
              </a:tr>
              <a:tr h="274779">
                <a:tc>
                  <a:txBody>
                    <a:bodyPr/>
                    <a:lstStyle/>
                    <a:p>
                      <a:pPr algn="l" fontAlgn="ctr"/>
                      <a:r>
                        <a:rPr lang="zh-CN" altLang="en-US" sz="1200" b="0" i="0" u="none" strike="noStrike">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1400" b="1" i="0" u="none" strike="noStrike" dirty="0">
                          <a:latin typeface="微软雅黑" pitchFamily="34" charset="-122"/>
                          <a:ea typeface="微软雅黑" pitchFamily="34" charset="-122"/>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1400" b="1" i="0" u="none" strike="noStrike">
                          <a:latin typeface="微软雅黑" pitchFamily="34" charset="-122"/>
                          <a:ea typeface="微软雅黑" pitchFamily="34" charset="-122"/>
                        </a:rPr>
                        <a:t>成本基准</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zh-CN" altLang="en-US" sz="1400" b="1" i="0" u="none" strike="noStrike">
                          <a:latin typeface="微软雅黑" pitchFamily="34" charset="-122"/>
                          <a:ea typeface="微软雅黑" pitchFamily="34" charset="-122"/>
                        </a:rPr>
                        <a:t>控制账户</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zh-CN" altLang="en-US" sz="1400" b="1" i="0" u="none" strike="noStrike">
                          <a:latin typeface="微软雅黑" pitchFamily="34" charset="-122"/>
                          <a:ea typeface="微软雅黑" pitchFamily="34" charset="-122"/>
                        </a:rPr>
                        <a:t>应急储备</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zh-CN" altLang="en-US" sz="1400" b="1" i="0" u="none" strike="noStrike">
                        <a:latin typeface="微软雅黑" pitchFamily="34" charset="-122"/>
                        <a:ea typeface="微软雅黑" pitchFamily="34" charset="-122"/>
                      </a:endParaRPr>
                    </a:p>
                  </a:txBody>
                  <a:tcPr marL="9371" marR="9371" marT="9365"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latin typeface="宋体"/>
                        </a:rPr>
                        <a:t>　</a:t>
                      </a:r>
                    </a:p>
                  </a:txBody>
                  <a:tcPr marL="9371" marR="9371" marT="9365" marB="0" anchor="ctr">
                    <a:lnL>
                      <a:noFill/>
                    </a:lnL>
                    <a:lnR w="12700" cap="flat" cmpd="sng" algn="ctr">
                      <a:solidFill>
                        <a:srgbClr val="000000"/>
                      </a:solidFill>
                      <a:prstDash val="solid"/>
                      <a:round/>
                      <a:headEnd type="none" w="med" len="med"/>
                      <a:tailEnd type="none" w="med" len="med"/>
                    </a:lnR>
                    <a:lnT>
                      <a:noFill/>
                    </a:lnT>
                    <a:lnB>
                      <a:noFill/>
                    </a:lnB>
                  </a:tcPr>
                </a:tc>
              </a:tr>
              <a:tr h="468786">
                <a:tc>
                  <a:txBody>
                    <a:bodyPr/>
                    <a:lstStyle/>
                    <a:p>
                      <a:pPr algn="l" fontAlgn="ctr"/>
                      <a:r>
                        <a:rPr lang="zh-CN" altLang="en-US" sz="1200" b="0" i="0" u="none" strike="noStrike" dirty="0">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1400" b="1" i="0" u="none" strike="noStrike" dirty="0">
                          <a:latin typeface="微软雅黑" pitchFamily="34" charset="-122"/>
                          <a:ea typeface="微软雅黑" pitchFamily="34" charset="-122"/>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1400" b="1" i="0" u="none" strike="noStrike">
                          <a:latin typeface="微软雅黑" pitchFamily="34" charset="-122"/>
                          <a:ea typeface="微软雅黑" pitchFamily="34" charset="-122"/>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1400" b="1" i="0" u="none" strike="noStrike">
                          <a:latin typeface="微软雅黑" pitchFamily="34" charset="-122"/>
                          <a:ea typeface="微软雅黑" pitchFamily="34" charset="-122"/>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1400" b="1" i="0" u="none" strike="noStrike">
                          <a:latin typeface="微软雅黑" pitchFamily="34" charset="-122"/>
                          <a:ea typeface="微软雅黑" pitchFamily="34" charset="-122"/>
                        </a:rPr>
                        <a:t>工作包成本估算</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zh-CN" altLang="en-US" sz="1400" b="1" i="0" u="none" strike="noStrike">
                          <a:latin typeface="微软雅黑" pitchFamily="34" charset="-122"/>
                          <a:ea typeface="微软雅黑" pitchFamily="34" charset="-122"/>
                        </a:rPr>
                        <a:t>活动应急储备</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62833">
                <a:tc>
                  <a:txBody>
                    <a:bodyPr/>
                    <a:lstStyle/>
                    <a:p>
                      <a:pPr algn="l" fontAlgn="ctr"/>
                      <a:r>
                        <a:rPr lang="zh-CN" altLang="en-US" sz="1200" b="0" i="0" u="none" strike="noStrike" dirty="0">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1400" b="1" i="0" u="none" strike="noStrike" dirty="0">
                          <a:latin typeface="微软雅黑" pitchFamily="34" charset="-122"/>
                          <a:ea typeface="微软雅黑" pitchFamily="34" charset="-122"/>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1400" b="1" i="0" u="none" strike="noStrike" dirty="0">
                          <a:latin typeface="微软雅黑" pitchFamily="34" charset="-122"/>
                          <a:ea typeface="微软雅黑" pitchFamily="34" charset="-122"/>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1400" b="1" i="0" u="none" strike="noStrike">
                          <a:latin typeface="微软雅黑" pitchFamily="34" charset="-122"/>
                          <a:ea typeface="微软雅黑" pitchFamily="34" charset="-122"/>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1400" b="1" i="0" u="none" strike="noStrike">
                          <a:latin typeface="微软雅黑" pitchFamily="34" charset="-122"/>
                          <a:ea typeface="微软雅黑" pitchFamily="34" charset="-122"/>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1400" b="1" i="0" u="none" strike="noStrike" dirty="0">
                          <a:latin typeface="微软雅黑" pitchFamily="34" charset="-122"/>
                          <a:ea typeface="微软雅黑" pitchFamily="34" charset="-122"/>
                        </a:rPr>
                        <a:t>活动成本估算</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r>
                        <a:rPr lang="zh-CN" altLang="en-US" sz="1200" b="0" i="0" u="none" strike="noStrike">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77545">
                <a:tc>
                  <a:txBody>
                    <a:bodyPr/>
                    <a:lstStyle/>
                    <a:p>
                      <a:pPr algn="l" fontAlgn="ctr"/>
                      <a:r>
                        <a:rPr lang="zh-CN" altLang="en-US" sz="1200" b="0" i="0" u="none" strike="noStrike" dirty="0">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1200" b="0" i="0" u="none" strike="noStrike" dirty="0">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1200" b="0" i="0" u="none" strike="noStrike" dirty="0">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1200" b="0" i="0" u="none" strike="noStrike" dirty="0">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1200" b="0" i="0" u="none" strike="noStrike">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1200" b="0" i="0" u="none" strike="noStrike">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200" b="0" i="0" u="none" strike="noStrike">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45151">
                <a:tc>
                  <a:txBody>
                    <a:bodyPr/>
                    <a:lstStyle/>
                    <a:p>
                      <a:pPr algn="l" fontAlgn="ctr"/>
                      <a:r>
                        <a:rPr lang="zh-CN" altLang="en-US" sz="1200" b="0" i="0" u="none" strike="noStrike" dirty="0">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1200" b="0" i="0" u="none" strike="noStrike" dirty="0">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1200" b="0" i="0" u="none" strike="noStrike" dirty="0">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1200" b="0" i="0" u="none" strike="noStrike">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1200" b="0" i="0" u="none" strike="noStrike">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1200" b="0" i="0" u="none" strike="noStrike">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200" b="0" i="0" u="none" strike="noStrike">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45151">
                <a:tc>
                  <a:txBody>
                    <a:bodyPr/>
                    <a:lstStyle/>
                    <a:p>
                      <a:pPr algn="l" fontAlgn="ctr"/>
                      <a:r>
                        <a:rPr lang="zh-CN" altLang="en-US" sz="1200" b="0" i="0" u="none" strike="noStrike" dirty="0">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200" b="0" i="0" u="none" strike="noStrike">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200" b="0" i="0" u="none" strike="noStrike" dirty="0">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200" b="0" i="0" u="none" strike="noStrike" dirty="0">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200" b="0" i="0" u="none" strike="noStrike">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200" b="0" i="0" u="none" strike="noStrike" dirty="0">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200" b="0" i="0" u="none" strike="noStrike">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45151">
                <a:tc>
                  <a:txBody>
                    <a:bodyPr/>
                    <a:lstStyle/>
                    <a:p>
                      <a:pPr algn="l" fontAlgn="ctr"/>
                      <a:r>
                        <a:rPr lang="zh-CN" altLang="en-US" sz="1200" b="0" i="0" u="none" strike="noStrike" dirty="0">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200" b="0" i="0" u="none" strike="noStrike">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200" b="0" i="0" u="none" strike="noStrike" dirty="0">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200" b="0" i="0" u="none" strike="noStrike">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200" b="0" i="0" u="none" strike="noStrike" dirty="0">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200" b="0" i="0" u="none" strike="noStrike">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200" b="0" i="0" u="none" strike="noStrike" dirty="0">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45151">
                <a:tc>
                  <a:txBody>
                    <a:bodyPr/>
                    <a:lstStyle/>
                    <a:p>
                      <a:pPr algn="l" fontAlgn="ctr"/>
                      <a:r>
                        <a:rPr lang="zh-CN" altLang="en-US" sz="1200" b="0" i="0" u="none" strike="noStrike">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200" b="0" i="0" u="none" strike="noStrike">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200" b="0" i="0" u="none" strike="noStrike" dirty="0">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200" b="0" i="0" u="none" strike="noStrike" dirty="0">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200" b="0" i="0" u="none" strike="noStrike">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200" b="0" i="0" u="none" strike="noStrike">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200" b="0" i="0" u="none" strike="noStrike">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192160">
                <a:tc>
                  <a:txBody>
                    <a:bodyPr/>
                    <a:lstStyle/>
                    <a:p>
                      <a:pPr algn="l" fontAlgn="ctr"/>
                      <a:r>
                        <a:rPr lang="zh-CN" altLang="en-US" sz="1200" b="0" i="0" u="none" strike="noStrike">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200" b="0" i="0" u="none" strike="noStrike">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latin typeface="宋体"/>
                        </a:rPr>
                        <a:t>　</a:t>
                      </a:r>
                    </a:p>
                  </a:txBody>
                  <a:tcPr marL="9371" marR="9371" marT="93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45151">
                <a:tc>
                  <a:txBody>
                    <a:bodyPr/>
                    <a:lstStyle/>
                    <a:p>
                      <a:pPr algn="l" fontAlgn="ctr"/>
                      <a:r>
                        <a:rPr lang="zh-CN" altLang="en-US" sz="1200" b="0" i="0" u="none" strike="noStrike">
                          <a:latin typeface="宋体"/>
                        </a:rPr>
                        <a:t>　</a:t>
                      </a:r>
                    </a:p>
                  </a:txBody>
                  <a:tcPr marL="9371" marR="9371" marT="9365"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latin typeface="宋体"/>
                        </a:rPr>
                        <a:t>　</a:t>
                      </a:r>
                    </a:p>
                  </a:txBody>
                  <a:tcPr marL="9371" marR="9371" marT="936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latin typeface="宋体"/>
                        </a:rPr>
                        <a:t>　</a:t>
                      </a:r>
                    </a:p>
                  </a:txBody>
                  <a:tcPr marL="9371" marR="9371" marT="936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latin typeface="宋体"/>
                        </a:rPr>
                        <a:t>　</a:t>
                      </a:r>
                    </a:p>
                  </a:txBody>
                  <a:tcPr marL="9371" marR="9371" marT="936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latin typeface="宋体"/>
                        </a:rPr>
                        <a:t>　</a:t>
                      </a:r>
                    </a:p>
                  </a:txBody>
                  <a:tcPr marL="9371" marR="9371" marT="936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latin typeface="宋体"/>
                        </a:rPr>
                        <a:t>　</a:t>
                      </a:r>
                    </a:p>
                  </a:txBody>
                  <a:tcPr marL="9371" marR="9371" marT="936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latin typeface="宋体"/>
                        </a:rPr>
                        <a:t>　</a:t>
                      </a:r>
                    </a:p>
                  </a:txBody>
                  <a:tcPr marL="9371" marR="9371" marT="936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98673">
                <a:tc>
                  <a:txBody>
                    <a:bodyPr/>
                    <a:lstStyle/>
                    <a:p>
                      <a:pPr algn="l" fontAlgn="ctr"/>
                      <a:endParaRPr lang="zh-CN" altLang="en-US" sz="1200" b="0" i="0" u="none" strike="noStrike">
                        <a:latin typeface="宋体"/>
                      </a:endParaRPr>
                    </a:p>
                  </a:txBody>
                  <a:tcPr marL="9371" marR="9371" marT="936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zh-CN" altLang="en-US" sz="1200" b="0" i="0" u="none" strike="noStrike">
                        <a:latin typeface="宋体"/>
                      </a:endParaRPr>
                    </a:p>
                  </a:txBody>
                  <a:tcPr marL="9371" marR="9371" marT="9365" marB="0" anchor="ctr">
                    <a:lnL>
                      <a:noFill/>
                    </a:lnL>
                    <a:lnR>
                      <a:noFill/>
                    </a:lnR>
                    <a:lnT w="12700" cap="flat" cmpd="sng" algn="ctr">
                      <a:solidFill>
                        <a:srgbClr val="000000"/>
                      </a:solidFill>
                      <a:prstDash val="solid"/>
                      <a:round/>
                      <a:headEnd type="none" w="med" len="med"/>
                      <a:tailEnd type="none" w="med" len="med"/>
                    </a:lnT>
                    <a:lnB>
                      <a:noFill/>
                    </a:lnB>
                  </a:tcPr>
                </a:tc>
                <a:tc gridSpan="3">
                  <a:txBody>
                    <a:bodyPr/>
                    <a:lstStyle/>
                    <a:p>
                      <a:pPr algn="ctr" fontAlgn="ctr"/>
                      <a:r>
                        <a:rPr lang="zh-CN" altLang="en-US" sz="1600" b="1" i="0" u="none" strike="noStrike" dirty="0">
                          <a:latin typeface="微软雅黑" pitchFamily="34" charset="-122"/>
                          <a:ea typeface="微软雅黑" pitchFamily="34" charset="-122"/>
                        </a:rPr>
                        <a:t>项目预算的组成</a:t>
                      </a:r>
                    </a:p>
                  </a:txBody>
                  <a:tcPr marL="9371" marR="9371" marT="9365"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200" b="0" i="0" u="none" strike="noStrike">
                        <a:latin typeface="宋体"/>
                      </a:endParaRPr>
                    </a:p>
                  </a:txBody>
                  <a:tcPr marL="9371" marR="9371" marT="936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zh-CN" altLang="en-US" sz="1200" b="0" i="0" u="none" strike="noStrike" dirty="0">
                        <a:latin typeface="宋体"/>
                      </a:endParaRPr>
                    </a:p>
                  </a:txBody>
                  <a:tcPr marL="9371" marR="9371" marT="9365" marB="0" anchor="ctr">
                    <a:lnL>
                      <a:noFill/>
                    </a:lnL>
                    <a:lnR>
                      <a:noFill/>
                    </a:lnR>
                    <a:lnT w="12700" cap="flat" cmpd="sng" algn="ctr">
                      <a:solidFill>
                        <a:srgbClr val="000000"/>
                      </a:solidFill>
                      <a:prstDash val="solid"/>
                      <a:round/>
                      <a:headEnd type="none" w="med" len="med"/>
                      <a:tailEnd type="none" w="med" len="med"/>
                    </a:lnT>
                    <a:lnB>
                      <a:noFill/>
                    </a:lnB>
                  </a:tcPr>
                </a:tc>
              </a:tr>
            </a:tbl>
          </a:graphicData>
        </a:graphic>
      </p:graphicFrame>
      <p:cxnSp>
        <p:nvCxnSpPr>
          <p:cNvPr id="5" name="直接箭头连接符 4"/>
          <p:cNvCxnSpPr/>
          <p:nvPr/>
        </p:nvCxnSpPr>
        <p:spPr>
          <a:xfrm rot="5400000" flipH="1" flipV="1">
            <a:off x="429034" y="4091913"/>
            <a:ext cx="1142479"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6" name="TextBox 9"/>
          <p:cNvSpPr txBox="1"/>
          <p:nvPr/>
        </p:nvSpPr>
        <p:spPr>
          <a:xfrm>
            <a:off x="323584" y="840224"/>
            <a:ext cx="3358169" cy="399925"/>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项目预算组成</a:t>
            </a:r>
            <a:endParaRPr lang="zh-CN" altLang="en-US" sz="2000" dirty="0">
              <a:latin typeface="微软雅黑" pitchFamily="34" charset="-122"/>
              <a:ea typeface="微软雅黑" pitchFamily="34" charset="-122"/>
            </a:endParaRPr>
          </a:p>
        </p:txBody>
      </p:sp>
      <p:sp>
        <p:nvSpPr>
          <p:cNvPr id="7" name="TextBox 10"/>
          <p:cNvSpPr txBox="1"/>
          <p:nvPr/>
        </p:nvSpPr>
        <p:spPr>
          <a:xfrm>
            <a:off x="785998" y="4734558"/>
            <a:ext cx="430887" cy="1142479"/>
          </a:xfrm>
          <a:prstGeom prst="rect">
            <a:avLst/>
          </a:prstGeom>
          <a:noFill/>
        </p:spPr>
        <p:txBody>
          <a:bodyPr vert="eaVert" wrap="square" rtlCol="0">
            <a:spAutoFit/>
          </a:bodyPr>
          <a:lstStyle/>
          <a:p>
            <a:r>
              <a:rPr lang="zh-CN" altLang="en-US" sz="1600" dirty="0" smtClean="0"/>
              <a:t>总金额</a:t>
            </a:r>
            <a:endParaRPr lang="zh-CN" altLang="en-US" sz="1600" dirty="0"/>
          </a:p>
        </p:txBody>
      </p:sp>
      <p:sp>
        <p:nvSpPr>
          <p:cNvPr id="8" name="TextBox 11"/>
          <p:cNvSpPr txBox="1"/>
          <p:nvPr/>
        </p:nvSpPr>
        <p:spPr>
          <a:xfrm>
            <a:off x="0" y="1378527"/>
            <a:ext cx="9145588" cy="953665"/>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2000" dirty="0" smtClean="0">
                <a:solidFill>
                  <a:schemeClr val="accent1">
                    <a:lumMod val="60000"/>
                    <a:lumOff val="40000"/>
                  </a:schemeClr>
                </a:solidFill>
                <a:latin typeface="微软雅黑" pitchFamily="34" charset="-122"/>
                <a:ea typeface="微软雅黑" pitchFamily="34" charset="-122"/>
              </a:rPr>
              <a:t>成本基准：</a:t>
            </a:r>
            <a:r>
              <a:rPr lang="zh-CN" altLang="en-US" sz="1800" b="0" dirty="0" smtClean="0">
                <a:solidFill>
                  <a:schemeClr val="bg1"/>
                </a:solidFill>
                <a:latin typeface="微软雅黑" pitchFamily="34" charset="-122"/>
                <a:ea typeface="微软雅黑" pitchFamily="34" charset="-122"/>
              </a:rPr>
              <a:t>是经过批准的，按时间段分配的项目预算，不包括任何管理储备，只有通过正式的变更控制程序才能变更，用作与实际结果进行比较的依据。成本基准是不同进度活动经批准的预算的总和。</a:t>
            </a:r>
            <a:endParaRPr lang="zh-CN" altLang="en-US" sz="1800" b="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38439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1"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amond(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7.5</a:t>
            </a:r>
            <a:r>
              <a:rPr lang="zh-CN" altLang="zh-CN" b="1" dirty="0" smtClean="0"/>
              <a:t>项目成本控制</a:t>
            </a:r>
            <a:endParaRPr lang="zh-CN" altLang="en-US" dirty="0"/>
          </a:p>
        </p:txBody>
      </p:sp>
      <p:sp>
        <p:nvSpPr>
          <p:cNvPr id="67587" name="内容占位符 2"/>
          <p:cNvSpPr>
            <a:spLocks noGrp="1"/>
          </p:cNvSpPr>
          <p:nvPr>
            <p:ph idx="1"/>
          </p:nvPr>
        </p:nvSpPr>
        <p:spPr>
          <a:xfrm>
            <a:off x="1154315" y="1704186"/>
            <a:ext cx="7465721" cy="3628226"/>
          </a:xfrm>
          <a:noFill/>
          <a:ln>
            <a:noFill/>
          </a:ln>
          <a:effectLst/>
        </p:spPr>
        <p:txBody>
          <a:bodyPr vert="horz" wrap="square" lIns="91440" tIns="45720" rIns="91440" bIns="45720" numCol="1" rtlCol="0" anchor="t" anchorCtr="0" compatLnSpc="1">
            <a:normAutofit fontScale="97500"/>
          </a:bodyPr>
          <a:lstStyle/>
          <a:p>
            <a:pPr lvl="0" algn="just">
              <a:buFont typeface="Wingdings" panose="05000000000000000000" pitchFamily="2" charset="2"/>
              <a:buChar char="n"/>
            </a:pPr>
            <a:r>
              <a:rPr lang="zh-CN" altLang="en-US" dirty="0" smtClean="0"/>
              <a:t>控</a:t>
            </a:r>
            <a:r>
              <a:rPr lang="zh-CN" altLang="en-US" dirty="0"/>
              <a:t>制成本是监督项目状态，以更新项目成本，管理成本基准变更的过程。本过程的主要作用是，发现实际与计划的差异，以便采取纠正措施，降低风险。本过程数据流向图如下。</a:t>
            </a:r>
            <a:endParaRPr lang="zh-CN" altLang="en-US" dirty="0">
              <a:sym typeface="+mn-ea"/>
            </a:endParaRPr>
          </a:p>
          <a:p>
            <a:pPr lvl="0" algn="just">
              <a:lnSpc>
                <a:spcPct val="105000"/>
              </a:lnSpc>
              <a:spcBef>
                <a:spcPts val="0"/>
              </a:spcBef>
              <a:spcAft>
                <a:spcPts val="0"/>
              </a:spcAft>
              <a:buSzTx/>
              <a:buFont typeface="Wingdings" panose="05000000000000000000" pitchFamily="2" charset="2"/>
              <a:buChar char="n"/>
            </a:pPr>
            <a:endParaRPr lang="zh-CN" altLang="en-US" sz="2400" dirty="0">
              <a:solidFill>
                <a:schemeClr val="tx1"/>
              </a:solidFill>
              <a:latin typeface="楷体" pitchFamily="49" charset="-122"/>
              <a:ea typeface="楷体" pitchFamily="49" charset="-122"/>
              <a:sym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29"/>
          <p:cNvGrpSpPr>
            <a:grpSpLocks/>
          </p:cNvGrpSpPr>
          <p:nvPr/>
        </p:nvGrpSpPr>
        <p:grpSpPr bwMode="auto">
          <a:xfrm>
            <a:off x="9373394" y="3748457"/>
            <a:ext cx="504913" cy="496658"/>
            <a:chOff x="1872" y="2352"/>
            <a:chExt cx="240" cy="240"/>
          </a:xfrm>
          <a:solidFill>
            <a:schemeClr val="bg1">
              <a:lumMod val="65000"/>
            </a:schemeClr>
          </a:solidFill>
        </p:grpSpPr>
        <p:grpSp>
          <p:nvGrpSpPr>
            <p:cNvPr id="46" name="Group 30"/>
            <p:cNvGrpSpPr>
              <a:grpSpLocks/>
            </p:cNvGrpSpPr>
            <p:nvPr/>
          </p:nvGrpSpPr>
          <p:grpSpPr bwMode="auto">
            <a:xfrm>
              <a:off x="1968" y="2352"/>
              <a:ext cx="144" cy="240"/>
              <a:chOff x="1968" y="2352"/>
              <a:chExt cx="144" cy="240"/>
            </a:xfrm>
            <a:grpFill/>
          </p:grpSpPr>
          <p:sp>
            <p:nvSpPr>
              <p:cNvPr id="53" name="Oval 31"/>
              <p:cNvSpPr>
                <a:spLocks noChangeArrowheads="1"/>
              </p:cNvSpPr>
              <p:nvPr/>
            </p:nvSpPr>
            <p:spPr bwMode="gray">
              <a:xfrm>
                <a:off x="1968" y="2352"/>
                <a:ext cx="48" cy="48"/>
              </a:xfrm>
              <a:prstGeom prst="ellipse">
                <a:avLst/>
              </a:prstGeom>
              <a:grpFill/>
              <a:ln w="9525">
                <a:noFill/>
                <a:round/>
                <a:headEnd/>
                <a:tailEnd/>
              </a:ln>
              <a:effectLst/>
            </p:spPr>
            <p:txBody>
              <a:bodyPr wrap="none" anchor="ctr"/>
              <a:lstStyle/>
              <a:p>
                <a:endParaRPr lang="zh-CN" altLang="en-US"/>
              </a:p>
            </p:txBody>
          </p:sp>
          <p:sp>
            <p:nvSpPr>
              <p:cNvPr id="54" name="Oval 32"/>
              <p:cNvSpPr>
                <a:spLocks noChangeArrowheads="1"/>
              </p:cNvSpPr>
              <p:nvPr/>
            </p:nvSpPr>
            <p:spPr bwMode="gray">
              <a:xfrm>
                <a:off x="2016" y="2400"/>
                <a:ext cx="48" cy="48"/>
              </a:xfrm>
              <a:prstGeom prst="ellipse">
                <a:avLst/>
              </a:prstGeom>
              <a:grpFill/>
              <a:ln w="9525">
                <a:noFill/>
                <a:round/>
                <a:headEnd/>
                <a:tailEnd/>
              </a:ln>
              <a:effectLst/>
            </p:spPr>
            <p:txBody>
              <a:bodyPr wrap="none" anchor="ctr"/>
              <a:lstStyle/>
              <a:p>
                <a:endParaRPr lang="zh-CN" altLang="en-US"/>
              </a:p>
            </p:txBody>
          </p:sp>
          <p:sp>
            <p:nvSpPr>
              <p:cNvPr id="55" name="Oval 33"/>
              <p:cNvSpPr>
                <a:spLocks noChangeArrowheads="1"/>
              </p:cNvSpPr>
              <p:nvPr/>
            </p:nvSpPr>
            <p:spPr bwMode="gray">
              <a:xfrm>
                <a:off x="2064" y="2448"/>
                <a:ext cx="48" cy="48"/>
              </a:xfrm>
              <a:prstGeom prst="ellipse">
                <a:avLst/>
              </a:prstGeom>
              <a:grpFill/>
              <a:ln w="9525">
                <a:noFill/>
                <a:round/>
                <a:headEnd/>
                <a:tailEnd/>
              </a:ln>
              <a:effectLst/>
            </p:spPr>
            <p:txBody>
              <a:bodyPr wrap="none" anchor="ctr"/>
              <a:lstStyle/>
              <a:p>
                <a:endParaRPr lang="zh-CN" altLang="en-US"/>
              </a:p>
            </p:txBody>
          </p:sp>
          <p:sp>
            <p:nvSpPr>
              <p:cNvPr id="56" name="Oval 34"/>
              <p:cNvSpPr>
                <a:spLocks noChangeArrowheads="1"/>
              </p:cNvSpPr>
              <p:nvPr/>
            </p:nvSpPr>
            <p:spPr bwMode="gray">
              <a:xfrm>
                <a:off x="2016" y="2496"/>
                <a:ext cx="48" cy="48"/>
              </a:xfrm>
              <a:prstGeom prst="ellipse">
                <a:avLst/>
              </a:prstGeom>
              <a:grpFill/>
              <a:ln w="9525">
                <a:noFill/>
                <a:round/>
                <a:headEnd/>
                <a:tailEnd/>
              </a:ln>
              <a:effectLst/>
            </p:spPr>
            <p:txBody>
              <a:bodyPr wrap="none" anchor="ctr"/>
              <a:lstStyle/>
              <a:p>
                <a:endParaRPr lang="zh-CN" altLang="en-US"/>
              </a:p>
            </p:txBody>
          </p:sp>
          <p:sp>
            <p:nvSpPr>
              <p:cNvPr id="57" name="Oval 35"/>
              <p:cNvSpPr>
                <a:spLocks noChangeArrowheads="1"/>
              </p:cNvSpPr>
              <p:nvPr/>
            </p:nvSpPr>
            <p:spPr bwMode="gray">
              <a:xfrm>
                <a:off x="1968" y="2544"/>
                <a:ext cx="48" cy="48"/>
              </a:xfrm>
              <a:prstGeom prst="ellipse">
                <a:avLst/>
              </a:prstGeom>
              <a:grpFill/>
              <a:ln w="9525">
                <a:noFill/>
                <a:round/>
                <a:headEnd/>
                <a:tailEnd/>
              </a:ln>
              <a:effectLst/>
            </p:spPr>
            <p:txBody>
              <a:bodyPr wrap="none" anchor="ctr"/>
              <a:lstStyle/>
              <a:p>
                <a:endParaRPr lang="zh-CN" altLang="en-US"/>
              </a:p>
            </p:txBody>
          </p:sp>
        </p:grpSp>
        <p:grpSp>
          <p:nvGrpSpPr>
            <p:cNvPr id="47" name="Group 36"/>
            <p:cNvGrpSpPr>
              <a:grpSpLocks/>
            </p:cNvGrpSpPr>
            <p:nvPr/>
          </p:nvGrpSpPr>
          <p:grpSpPr bwMode="auto">
            <a:xfrm>
              <a:off x="1872" y="2352"/>
              <a:ext cx="144" cy="240"/>
              <a:chOff x="1968" y="2352"/>
              <a:chExt cx="144" cy="240"/>
            </a:xfrm>
            <a:grpFill/>
          </p:grpSpPr>
          <p:sp>
            <p:nvSpPr>
              <p:cNvPr id="48" name="Oval 37"/>
              <p:cNvSpPr>
                <a:spLocks noChangeArrowheads="1"/>
              </p:cNvSpPr>
              <p:nvPr/>
            </p:nvSpPr>
            <p:spPr bwMode="gray">
              <a:xfrm>
                <a:off x="1968" y="2352"/>
                <a:ext cx="48" cy="48"/>
              </a:xfrm>
              <a:prstGeom prst="ellipse">
                <a:avLst/>
              </a:prstGeom>
              <a:grpFill/>
              <a:ln w="9525">
                <a:noFill/>
                <a:round/>
                <a:headEnd/>
                <a:tailEnd/>
              </a:ln>
              <a:effectLst/>
            </p:spPr>
            <p:txBody>
              <a:bodyPr wrap="none" anchor="ctr"/>
              <a:lstStyle/>
              <a:p>
                <a:endParaRPr lang="zh-CN" altLang="en-US"/>
              </a:p>
            </p:txBody>
          </p:sp>
          <p:sp>
            <p:nvSpPr>
              <p:cNvPr id="49" name="Oval 38"/>
              <p:cNvSpPr>
                <a:spLocks noChangeArrowheads="1"/>
              </p:cNvSpPr>
              <p:nvPr/>
            </p:nvSpPr>
            <p:spPr bwMode="gray">
              <a:xfrm>
                <a:off x="2016" y="2400"/>
                <a:ext cx="48" cy="48"/>
              </a:xfrm>
              <a:prstGeom prst="ellipse">
                <a:avLst/>
              </a:prstGeom>
              <a:grpFill/>
              <a:ln w="9525">
                <a:noFill/>
                <a:round/>
                <a:headEnd/>
                <a:tailEnd/>
              </a:ln>
              <a:effectLst/>
            </p:spPr>
            <p:txBody>
              <a:bodyPr wrap="none" anchor="ctr"/>
              <a:lstStyle/>
              <a:p>
                <a:endParaRPr lang="zh-CN" altLang="en-US"/>
              </a:p>
            </p:txBody>
          </p:sp>
          <p:sp>
            <p:nvSpPr>
              <p:cNvPr id="50" name="Oval 39"/>
              <p:cNvSpPr>
                <a:spLocks noChangeArrowheads="1"/>
              </p:cNvSpPr>
              <p:nvPr/>
            </p:nvSpPr>
            <p:spPr bwMode="gray">
              <a:xfrm>
                <a:off x="2064" y="2448"/>
                <a:ext cx="48" cy="48"/>
              </a:xfrm>
              <a:prstGeom prst="ellipse">
                <a:avLst/>
              </a:prstGeom>
              <a:grpFill/>
              <a:ln w="9525">
                <a:noFill/>
                <a:round/>
                <a:headEnd/>
                <a:tailEnd/>
              </a:ln>
              <a:effectLst/>
            </p:spPr>
            <p:txBody>
              <a:bodyPr wrap="none" anchor="ctr"/>
              <a:lstStyle/>
              <a:p>
                <a:endParaRPr lang="zh-CN" altLang="en-US"/>
              </a:p>
            </p:txBody>
          </p:sp>
          <p:sp>
            <p:nvSpPr>
              <p:cNvPr id="51" name="Oval 40"/>
              <p:cNvSpPr>
                <a:spLocks noChangeArrowheads="1"/>
              </p:cNvSpPr>
              <p:nvPr/>
            </p:nvSpPr>
            <p:spPr bwMode="gray">
              <a:xfrm>
                <a:off x="2016" y="2496"/>
                <a:ext cx="48" cy="48"/>
              </a:xfrm>
              <a:prstGeom prst="ellipse">
                <a:avLst/>
              </a:prstGeom>
              <a:grpFill/>
              <a:ln w="9525">
                <a:noFill/>
                <a:round/>
                <a:headEnd/>
                <a:tailEnd/>
              </a:ln>
              <a:effectLst/>
            </p:spPr>
            <p:txBody>
              <a:bodyPr wrap="none" anchor="ctr"/>
              <a:lstStyle/>
              <a:p>
                <a:endParaRPr lang="zh-CN" altLang="en-US"/>
              </a:p>
            </p:txBody>
          </p:sp>
          <p:sp>
            <p:nvSpPr>
              <p:cNvPr id="52" name="Oval 41"/>
              <p:cNvSpPr>
                <a:spLocks noChangeArrowheads="1"/>
              </p:cNvSpPr>
              <p:nvPr/>
            </p:nvSpPr>
            <p:spPr bwMode="gray">
              <a:xfrm>
                <a:off x="1968" y="2544"/>
                <a:ext cx="48" cy="48"/>
              </a:xfrm>
              <a:prstGeom prst="ellipse">
                <a:avLst/>
              </a:prstGeom>
              <a:grpFill/>
              <a:ln w="9525">
                <a:noFill/>
                <a:round/>
                <a:headEnd/>
                <a:tailEnd/>
              </a:ln>
              <a:effectLst/>
            </p:spPr>
            <p:txBody>
              <a:bodyPr wrap="none" anchor="ctr"/>
              <a:lstStyle/>
              <a:p>
                <a:endParaRPr lang="zh-CN" altLang="en-US"/>
              </a:p>
            </p:txBody>
          </p:sp>
        </p:grpSp>
      </p:grpSp>
      <p:sp>
        <p:nvSpPr>
          <p:cNvPr id="62" name="标题 1"/>
          <p:cNvSpPr>
            <a:spLocks noGrp="1"/>
          </p:cNvSpPr>
          <p:nvPr>
            <p:ph type="title"/>
          </p:nvPr>
        </p:nvSpPr>
        <p:spPr>
          <a:xfrm>
            <a:off x="0" y="476030"/>
            <a:ext cx="9145588" cy="772755"/>
          </a:xfrm>
        </p:spPr>
        <p:txBody>
          <a:bodyPr/>
          <a:lstStyle/>
          <a:p>
            <a:pPr>
              <a:defRPr/>
            </a:pPr>
            <a:r>
              <a:rPr lang="en-US" altLang="zh-CN" dirty="0" smtClean="0"/>
              <a:t>7.5</a:t>
            </a:r>
            <a:r>
              <a:rPr lang="zh-CN" altLang="zh-CN" b="1" dirty="0" smtClean="0"/>
              <a:t>项目成本控制</a:t>
            </a:r>
            <a:endParaRPr lang="zh-CN" altLang="en-US" dirty="0"/>
          </a:p>
        </p:txBody>
      </p:sp>
      <p:grpSp>
        <p:nvGrpSpPr>
          <p:cNvPr id="3" name="组合 2"/>
          <p:cNvGrpSpPr/>
          <p:nvPr/>
        </p:nvGrpSpPr>
        <p:grpSpPr>
          <a:xfrm>
            <a:off x="145137" y="1785383"/>
            <a:ext cx="9252641" cy="4004229"/>
            <a:chOff x="68937" y="1878724"/>
            <a:chExt cx="9252641" cy="4004229"/>
          </a:xfrm>
        </p:grpSpPr>
        <p:sp>
          <p:nvSpPr>
            <p:cNvPr id="5" name="TextBox 4"/>
            <p:cNvSpPr txBox="1"/>
            <p:nvPr/>
          </p:nvSpPr>
          <p:spPr>
            <a:xfrm>
              <a:off x="500121" y="1878724"/>
              <a:ext cx="8216797" cy="369332"/>
            </a:xfrm>
            <a:prstGeom prst="rect">
              <a:avLst/>
            </a:prstGeom>
            <a:noFill/>
          </p:spPr>
          <p:txBody>
            <a:bodyPr wrap="square" rtlCol="0">
              <a:spAutoFit/>
            </a:bodyPr>
            <a:lstStyle/>
            <a:p>
              <a:r>
                <a:rPr lang="zh-CN" altLang="en-US" sz="1800" b="0" dirty="0" smtClean="0">
                  <a:latin typeface="微软雅黑" pitchFamily="34" charset="-122"/>
                  <a:ea typeface="微软雅黑" pitchFamily="34" charset="-122"/>
                </a:rPr>
                <a:t>       </a:t>
              </a:r>
              <a:endParaRPr lang="zh-CN" altLang="en-US" sz="1800" b="0" dirty="0">
                <a:latin typeface="微软雅黑" pitchFamily="34" charset="-122"/>
                <a:ea typeface="微软雅黑" pitchFamily="34" charset="-122"/>
              </a:endParaRPr>
            </a:p>
          </p:txBody>
        </p:sp>
        <p:grpSp>
          <p:nvGrpSpPr>
            <p:cNvPr id="10" name="Group 7"/>
            <p:cNvGrpSpPr>
              <a:grpSpLocks/>
            </p:cNvGrpSpPr>
            <p:nvPr/>
          </p:nvGrpSpPr>
          <p:grpSpPr bwMode="auto">
            <a:xfrm>
              <a:off x="2935474" y="2282400"/>
              <a:ext cx="2627770" cy="3600553"/>
              <a:chOff x="1945" y="1392"/>
              <a:chExt cx="1655" cy="2445"/>
            </a:xfrm>
            <a:solidFill>
              <a:srgbClr val="C00000"/>
            </a:solidFill>
          </p:grpSpPr>
          <p:sp>
            <p:nvSpPr>
              <p:cNvPr id="11" name="AutoShape 8"/>
              <p:cNvSpPr>
                <a:spLocks noChangeArrowheads="1"/>
              </p:cNvSpPr>
              <p:nvPr/>
            </p:nvSpPr>
            <p:spPr bwMode="gray">
              <a:xfrm>
                <a:off x="1945" y="1392"/>
                <a:ext cx="1655" cy="2445"/>
              </a:xfrm>
              <a:prstGeom prst="roundRect">
                <a:avLst>
                  <a:gd name="adj" fmla="val 16667"/>
                </a:avLst>
              </a:prstGeom>
              <a:grpFill/>
              <a:ln w="38100">
                <a:solidFill>
                  <a:schemeClr val="bg1"/>
                </a:solidFill>
                <a:round/>
                <a:headEnd/>
                <a:tailEnd/>
              </a:ln>
              <a:effectLst>
                <a:outerShdw dist="107763" dir="2700000" algn="ctr" rotWithShape="0">
                  <a:srgbClr val="808080">
                    <a:alpha val="50000"/>
                  </a:srgbClr>
                </a:outerShdw>
              </a:effectLst>
            </p:spPr>
            <p:txBody>
              <a:bodyPr wrap="none" anchor="ctr"/>
              <a:lstStyle/>
              <a:p>
                <a:endParaRPr lang="zh-CN" altLang="en-US"/>
              </a:p>
            </p:txBody>
          </p:sp>
          <p:sp>
            <p:nvSpPr>
              <p:cNvPr id="12" name="AutoShape 9"/>
              <p:cNvSpPr>
                <a:spLocks noChangeArrowheads="1"/>
              </p:cNvSpPr>
              <p:nvPr/>
            </p:nvSpPr>
            <p:spPr bwMode="gray">
              <a:xfrm>
                <a:off x="2333" y="1416"/>
                <a:ext cx="1063" cy="288"/>
              </a:xfrm>
              <a:prstGeom prst="roundRect">
                <a:avLst>
                  <a:gd name="adj" fmla="val 50000"/>
                </a:avLst>
              </a:prstGeom>
              <a:grpFill/>
              <a:ln w="9525">
                <a:noFill/>
                <a:round/>
                <a:headEnd/>
                <a:tailEnd/>
              </a:ln>
              <a:effectLst/>
            </p:spPr>
            <p:txBody>
              <a:bodyPr wrap="none" anchor="ctr"/>
              <a:lstStyle/>
              <a:p>
                <a:endParaRPr lang="zh-CN" altLang="en-US"/>
              </a:p>
            </p:txBody>
          </p:sp>
        </p:grpSp>
        <p:grpSp>
          <p:nvGrpSpPr>
            <p:cNvPr id="13" name="Group 10"/>
            <p:cNvGrpSpPr>
              <a:grpSpLocks/>
            </p:cNvGrpSpPr>
            <p:nvPr/>
          </p:nvGrpSpPr>
          <p:grpSpPr bwMode="auto">
            <a:xfrm>
              <a:off x="6216157" y="2282400"/>
              <a:ext cx="2591251" cy="3599583"/>
              <a:chOff x="4074" y="902"/>
              <a:chExt cx="1632" cy="1789"/>
            </a:xfrm>
            <a:solidFill>
              <a:schemeClr val="tx1">
                <a:lumMod val="95000"/>
                <a:lumOff val="5000"/>
              </a:schemeClr>
            </a:solidFill>
          </p:grpSpPr>
          <p:sp>
            <p:nvSpPr>
              <p:cNvPr id="14" name="AutoShape 11"/>
              <p:cNvSpPr>
                <a:spLocks noChangeArrowheads="1"/>
              </p:cNvSpPr>
              <p:nvPr/>
            </p:nvSpPr>
            <p:spPr bwMode="gray">
              <a:xfrm>
                <a:off x="4074" y="902"/>
                <a:ext cx="1632" cy="1789"/>
              </a:xfrm>
              <a:prstGeom prst="roundRect">
                <a:avLst>
                  <a:gd name="adj" fmla="val 16667"/>
                </a:avLst>
              </a:prstGeom>
              <a:grpFill/>
              <a:ln w="38100">
                <a:solidFill>
                  <a:schemeClr val="bg1"/>
                </a:solidFill>
                <a:round/>
                <a:headEnd/>
                <a:tailEnd/>
              </a:ln>
              <a:effectLst>
                <a:outerShdw dist="107763" dir="2700000" algn="ctr" rotWithShape="0">
                  <a:srgbClr val="808080">
                    <a:alpha val="50000"/>
                  </a:srgbClr>
                </a:outerShdw>
              </a:effectLst>
            </p:spPr>
            <p:txBody>
              <a:bodyPr wrap="none" anchor="ctr"/>
              <a:lstStyle/>
              <a:p>
                <a:endParaRPr lang="zh-CN" altLang="en-US"/>
              </a:p>
            </p:txBody>
          </p:sp>
          <p:sp>
            <p:nvSpPr>
              <p:cNvPr id="15" name="AutoShape 12"/>
              <p:cNvSpPr>
                <a:spLocks noChangeArrowheads="1"/>
              </p:cNvSpPr>
              <p:nvPr/>
            </p:nvSpPr>
            <p:spPr bwMode="gray">
              <a:xfrm>
                <a:off x="4122" y="1422"/>
                <a:ext cx="1063" cy="288"/>
              </a:xfrm>
              <a:prstGeom prst="roundRect">
                <a:avLst>
                  <a:gd name="adj" fmla="val 50000"/>
                </a:avLst>
              </a:prstGeom>
              <a:grpFill/>
              <a:ln w="9525">
                <a:noFill/>
                <a:round/>
                <a:headEnd/>
                <a:tailEnd/>
              </a:ln>
              <a:effectLst/>
            </p:spPr>
            <p:txBody>
              <a:bodyPr wrap="none" anchor="ctr"/>
              <a:lstStyle/>
              <a:p>
                <a:endParaRPr lang="zh-CN" altLang="en-US"/>
              </a:p>
            </p:txBody>
          </p:sp>
        </p:grpSp>
        <p:grpSp>
          <p:nvGrpSpPr>
            <p:cNvPr id="19" name="Group 16"/>
            <p:cNvGrpSpPr>
              <a:grpSpLocks/>
            </p:cNvGrpSpPr>
            <p:nvPr/>
          </p:nvGrpSpPr>
          <p:grpSpPr bwMode="auto">
            <a:xfrm>
              <a:off x="2439194" y="3669136"/>
              <a:ext cx="504913" cy="496658"/>
              <a:chOff x="1872" y="2352"/>
              <a:chExt cx="240" cy="240"/>
            </a:xfrm>
            <a:solidFill>
              <a:schemeClr val="bg1">
                <a:lumMod val="65000"/>
              </a:schemeClr>
            </a:solidFill>
          </p:grpSpPr>
          <p:grpSp>
            <p:nvGrpSpPr>
              <p:cNvPr id="20" name="Group 17"/>
              <p:cNvGrpSpPr>
                <a:grpSpLocks/>
              </p:cNvGrpSpPr>
              <p:nvPr/>
            </p:nvGrpSpPr>
            <p:grpSpPr bwMode="auto">
              <a:xfrm>
                <a:off x="1968" y="2352"/>
                <a:ext cx="144" cy="240"/>
                <a:chOff x="1968" y="2352"/>
                <a:chExt cx="144" cy="240"/>
              </a:xfrm>
              <a:grpFill/>
            </p:grpSpPr>
            <p:sp>
              <p:nvSpPr>
                <p:cNvPr id="27" name="Oval 18"/>
                <p:cNvSpPr>
                  <a:spLocks noChangeArrowheads="1"/>
                </p:cNvSpPr>
                <p:nvPr/>
              </p:nvSpPr>
              <p:spPr bwMode="gray">
                <a:xfrm>
                  <a:off x="1968" y="2352"/>
                  <a:ext cx="48" cy="48"/>
                </a:xfrm>
                <a:prstGeom prst="ellipse">
                  <a:avLst/>
                </a:prstGeom>
                <a:grpFill/>
                <a:ln w="9525">
                  <a:noFill/>
                  <a:round/>
                  <a:headEnd/>
                  <a:tailEnd/>
                </a:ln>
                <a:effectLst/>
              </p:spPr>
              <p:txBody>
                <a:bodyPr wrap="none" anchor="ctr"/>
                <a:lstStyle/>
                <a:p>
                  <a:endParaRPr lang="zh-CN" altLang="en-US"/>
                </a:p>
              </p:txBody>
            </p:sp>
            <p:sp>
              <p:nvSpPr>
                <p:cNvPr id="28" name="Oval 19"/>
                <p:cNvSpPr>
                  <a:spLocks noChangeArrowheads="1"/>
                </p:cNvSpPr>
                <p:nvPr/>
              </p:nvSpPr>
              <p:spPr bwMode="gray">
                <a:xfrm>
                  <a:off x="2016" y="2400"/>
                  <a:ext cx="48" cy="48"/>
                </a:xfrm>
                <a:prstGeom prst="ellipse">
                  <a:avLst/>
                </a:prstGeom>
                <a:grpFill/>
                <a:ln w="9525">
                  <a:noFill/>
                  <a:round/>
                  <a:headEnd/>
                  <a:tailEnd/>
                </a:ln>
                <a:effectLst/>
              </p:spPr>
              <p:txBody>
                <a:bodyPr wrap="none" anchor="ctr"/>
                <a:lstStyle/>
                <a:p>
                  <a:endParaRPr lang="zh-CN" altLang="en-US"/>
                </a:p>
              </p:txBody>
            </p:sp>
            <p:sp>
              <p:nvSpPr>
                <p:cNvPr id="29" name="Oval 20"/>
                <p:cNvSpPr>
                  <a:spLocks noChangeArrowheads="1"/>
                </p:cNvSpPr>
                <p:nvPr/>
              </p:nvSpPr>
              <p:spPr bwMode="gray">
                <a:xfrm>
                  <a:off x="2064" y="2448"/>
                  <a:ext cx="48" cy="48"/>
                </a:xfrm>
                <a:prstGeom prst="ellipse">
                  <a:avLst/>
                </a:prstGeom>
                <a:grpFill/>
                <a:ln w="9525">
                  <a:noFill/>
                  <a:round/>
                  <a:headEnd/>
                  <a:tailEnd/>
                </a:ln>
                <a:effectLst/>
              </p:spPr>
              <p:txBody>
                <a:bodyPr wrap="none" anchor="ctr"/>
                <a:lstStyle/>
                <a:p>
                  <a:endParaRPr lang="zh-CN" altLang="en-US"/>
                </a:p>
              </p:txBody>
            </p:sp>
            <p:sp>
              <p:nvSpPr>
                <p:cNvPr id="30" name="Oval 21"/>
                <p:cNvSpPr>
                  <a:spLocks noChangeArrowheads="1"/>
                </p:cNvSpPr>
                <p:nvPr/>
              </p:nvSpPr>
              <p:spPr bwMode="gray">
                <a:xfrm>
                  <a:off x="2016" y="2496"/>
                  <a:ext cx="48" cy="48"/>
                </a:xfrm>
                <a:prstGeom prst="ellipse">
                  <a:avLst/>
                </a:prstGeom>
                <a:grpFill/>
                <a:ln w="9525">
                  <a:noFill/>
                  <a:round/>
                  <a:headEnd/>
                  <a:tailEnd/>
                </a:ln>
                <a:effectLst/>
              </p:spPr>
              <p:txBody>
                <a:bodyPr wrap="none" anchor="ctr"/>
                <a:lstStyle/>
                <a:p>
                  <a:endParaRPr lang="zh-CN" altLang="en-US"/>
                </a:p>
              </p:txBody>
            </p:sp>
            <p:sp>
              <p:nvSpPr>
                <p:cNvPr id="31" name="Oval 22"/>
                <p:cNvSpPr>
                  <a:spLocks noChangeArrowheads="1"/>
                </p:cNvSpPr>
                <p:nvPr/>
              </p:nvSpPr>
              <p:spPr bwMode="gray">
                <a:xfrm>
                  <a:off x="1968" y="2544"/>
                  <a:ext cx="48" cy="48"/>
                </a:xfrm>
                <a:prstGeom prst="ellipse">
                  <a:avLst/>
                </a:prstGeom>
                <a:grpFill/>
                <a:ln w="9525">
                  <a:noFill/>
                  <a:round/>
                  <a:headEnd/>
                  <a:tailEnd/>
                </a:ln>
                <a:effectLst/>
              </p:spPr>
              <p:txBody>
                <a:bodyPr wrap="none" anchor="ctr"/>
                <a:lstStyle/>
                <a:p>
                  <a:endParaRPr lang="zh-CN" altLang="en-US"/>
                </a:p>
              </p:txBody>
            </p:sp>
          </p:grpSp>
          <p:grpSp>
            <p:nvGrpSpPr>
              <p:cNvPr id="21" name="Group 23"/>
              <p:cNvGrpSpPr>
                <a:grpSpLocks/>
              </p:cNvGrpSpPr>
              <p:nvPr/>
            </p:nvGrpSpPr>
            <p:grpSpPr bwMode="auto">
              <a:xfrm>
                <a:off x="1872" y="2352"/>
                <a:ext cx="144" cy="240"/>
                <a:chOff x="1968" y="2352"/>
                <a:chExt cx="144" cy="240"/>
              </a:xfrm>
              <a:grpFill/>
            </p:grpSpPr>
            <p:sp>
              <p:nvSpPr>
                <p:cNvPr id="22" name="Oval 24"/>
                <p:cNvSpPr>
                  <a:spLocks noChangeArrowheads="1"/>
                </p:cNvSpPr>
                <p:nvPr/>
              </p:nvSpPr>
              <p:spPr bwMode="gray">
                <a:xfrm>
                  <a:off x="1968" y="2352"/>
                  <a:ext cx="48" cy="48"/>
                </a:xfrm>
                <a:prstGeom prst="ellipse">
                  <a:avLst/>
                </a:prstGeom>
                <a:grpFill/>
                <a:ln w="9525">
                  <a:noFill/>
                  <a:round/>
                  <a:headEnd/>
                  <a:tailEnd/>
                </a:ln>
                <a:effectLst/>
              </p:spPr>
              <p:txBody>
                <a:bodyPr wrap="none" anchor="ctr"/>
                <a:lstStyle/>
                <a:p>
                  <a:endParaRPr lang="zh-CN" altLang="en-US"/>
                </a:p>
              </p:txBody>
            </p:sp>
            <p:sp>
              <p:nvSpPr>
                <p:cNvPr id="23" name="Oval 25"/>
                <p:cNvSpPr>
                  <a:spLocks noChangeArrowheads="1"/>
                </p:cNvSpPr>
                <p:nvPr/>
              </p:nvSpPr>
              <p:spPr bwMode="gray">
                <a:xfrm>
                  <a:off x="2016" y="2400"/>
                  <a:ext cx="48" cy="48"/>
                </a:xfrm>
                <a:prstGeom prst="ellipse">
                  <a:avLst/>
                </a:prstGeom>
                <a:grpFill/>
                <a:ln w="9525">
                  <a:noFill/>
                  <a:round/>
                  <a:headEnd/>
                  <a:tailEnd/>
                </a:ln>
                <a:effectLst/>
              </p:spPr>
              <p:txBody>
                <a:bodyPr wrap="none" anchor="ctr"/>
                <a:lstStyle/>
                <a:p>
                  <a:endParaRPr lang="zh-CN" altLang="en-US"/>
                </a:p>
              </p:txBody>
            </p:sp>
            <p:sp>
              <p:nvSpPr>
                <p:cNvPr id="24" name="Oval 26"/>
                <p:cNvSpPr>
                  <a:spLocks noChangeArrowheads="1"/>
                </p:cNvSpPr>
                <p:nvPr/>
              </p:nvSpPr>
              <p:spPr bwMode="gray">
                <a:xfrm>
                  <a:off x="2064" y="2448"/>
                  <a:ext cx="48" cy="48"/>
                </a:xfrm>
                <a:prstGeom prst="ellipse">
                  <a:avLst/>
                </a:prstGeom>
                <a:grpFill/>
                <a:ln w="9525">
                  <a:noFill/>
                  <a:round/>
                  <a:headEnd/>
                  <a:tailEnd/>
                </a:ln>
                <a:effectLst/>
              </p:spPr>
              <p:txBody>
                <a:bodyPr wrap="none" anchor="ctr"/>
                <a:lstStyle/>
                <a:p>
                  <a:endParaRPr lang="zh-CN" altLang="en-US"/>
                </a:p>
              </p:txBody>
            </p:sp>
            <p:sp>
              <p:nvSpPr>
                <p:cNvPr id="25" name="Oval 27"/>
                <p:cNvSpPr>
                  <a:spLocks noChangeArrowheads="1"/>
                </p:cNvSpPr>
                <p:nvPr/>
              </p:nvSpPr>
              <p:spPr bwMode="gray">
                <a:xfrm>
                  <a:off x="2016" y="2496"/>
                  <a:ext cx="48" cy="48"/>
                </a:xfrm>
                <a:prstGeom prst="ellipse">
                  <a:avLst/>
                </a:prstGeom>
                <a:grpFill/>
                <a:ln w="9525">
                  <a:noFill/>
                  <a:round/>
                  <a:headEnd/>
                  <a:tailEnd/>
                </a:ln>
                <a:effectLst/>
              </p:spPr>
              <p:txBody>
                <a:bodyPr wrap="none" anchor="ctr"/>
                <a:lstStyle/>
                <a:p>
                  <a:endParaRPr lang="zh-CN" altLang="en-US"/>
                </a:p>
              </p:txBody>
            </p:sp>
            <p:sp>
              <p:nvSpPr>
                <p:cNvPr id="26" name="Oval 28"/>
                <p:cNvSpPr>
                  <a:spLocks noChangeArrowheads="1"/>
                </p:cNvSpPr>
                <p:nvPr/>
              </p:nvSpPr>
              <p:spPr bwMode="gray">
                <a:xfrm>
                  <a:off x="1968" y="2544"/>
                  <a:ext cx="48" cy="48"/>
                </a:xfrm>
                <a:prstGeom prst="ellipse">
                  <a:avLst/>
                </a:prstGeom>
                <a:grpFill/>
                <a:ln w="9525">
                  <a:noFill/>
                  <a:round/>
                  <a:headEnd/>
                  <a:tailEnd/>
                </a:ln>
                <a:effectLst/>
              </p:spPr>
              <p:txBody>
                <a:bodyPr wrap="none" anchor="ctr"/>
                <a:lstStyle/>
                <a:p>
                  <a:endParaRPr lang="zh-CN" altLang="en-US"/>
                </a:p>
              </p:txBody>
            </p:sp>
          </p:grpSp>
        </p:grpSp>
        <p:grpSp>
          <p:nvGrpSpPr>
            <p:cNvPr id="32" name="Group 29"/>
            <p:cNvGrpSpPr>
              <a:grpSpLocks/>
            </p:cNvGrpSpPr>
            <p:nvPr/>
          </p:nvGrpSpPr>
          <p:grpSpPr bwMode="auto">
            <a:xfrm>
              <a:off x="5715794" y="3661317"/>
              <a:ext cx="504913" cy="496658"/>
              <a:chOff x="1872" y="2352"/>
              <a:chExt cx="240" cy="240"/>
            </a:xfrm>
            <a:solidFill>
              <a:schemeClr val="bg1">
                <a:lumMod val="65000"/>
              </a:schemeClr>
            </a:solidFill>
          </p:grpSpPr>
          <p:grpSp>
            <p:nvGrpSpPr>
              <p:cNvPr id="33" name="Group 30"/>
              <p:cNvGrpSpPr>
                <a:grpSpLocks/>
              </p:cNvGrpSpPr>
              <p:nvPr/>
            </p:nvGrpSpPr>
            <p:grpSpPr bwMode="auto">
              <a:xfrm>
                <a:off x="1968" y="2352"/>
                <a:ext cx="144" cy="240"/>
                <a:chOff x="1968" y="2352"/>
                <a:chExt cx="144" cy="240"/>
              </a:xfrm>
              <a:grpFill/>
            </p:grpSpPr>
            <p:sp>
              <p:nvSpPr>
                <p:cNvPr id="40" name="Oval 31"/>
                <p:cNvSpPr>
                  <a:spLocks noChangeArrowheads="1"/>
                </p:cNvSpPr>
                <p:nvPr/>
              </p:nvSpPr>
              <p:spPr bwMode="gray">
                <a:xfrm>
                  <a:off x="1968" y="2352"/>
                  <a:ext cx="48" cy="48"/>
                </a:xfrm>
                <a:prstGeom prst="ellipse">
                  <a:avLst/>
                </a:prstGeom>
                <a:grpFill/>
                <a:ln w="9525">
                  <a:noFill/>
                  <a:round/>
                  <a:headEnd/>
                  <a:tailEnd/>
                </a:ln>
                <a:effectLst/>
              </p:spPr>
              <p:txBody>
                <a:bodyPr wrap="none" anchor="ctr"/>
                <a:lstStyle/>
                <a:p>
                  <a:endParaRPr lang="zh-CN" altLang="en-US"/>
                </a:p>
              </p:txBody>
            </p:sp>
            <p:sp>
              <p:nvSpPr>
                <p:cNvPr id="41" name="Oval 32"/>
                <p:cNvSpPr>
                  <a:spLocks noChangeArrowheads="1"/>
                </p:cNvSpPr>
                <p:nvPr/>
              </p:nvSpPr>
              <p:spPr bwMode="gray">
                <a:xfrm>
                  <a:off x="2016" y="2400"/>
                  <a:ext cx="48" cy="48"/>
                </a:xfrm>
                <a:prstGeom prst="ellipse">
                  <a:avLst/>
                </a:prstGeom>
                <a:grpFill/>
                <a:ln w="9525">
                  <a:noFill/>
                  <a:round/>
                  <a:headEnd/>
                  <a:tailEnd/>
                </a:ln>
                <a:effectLst/>
              </p:spPr>
              <p:txBody>
                <a:bodyPr wrap="none" anchor="ctr"/>
                <a:lstStyle/>
                <a:p>
                  <a:endParaRPr lang="zh-CN" altLang="en-US"/>
                </a:p>
              </p:txBody>
            </p:sp>
            <p:sp>
              <p:nvSpPr>
                <p:cNvPr id="42" name="Oval 33"/>
                <p:cNvSpPr>
                  <a:spLocks noChangeArrowheads="1"/>
                </p:cNvSpPr>
                <p:nvPr/>
              </p:nvSpPr>
              <p:spPr bwMode="gray">
                <a:xfrm>
                  <a:off x="2064" y="2448"/>
                  <a:ext cx="48" cy="48"/>
                </a:xfrm>
                <a:prstGeom prst="ellipse">
                  <a:avLst/>
                </a:prstGeom>
                <a:grpFill/>
                <a:ln w="9525">
                  <a:noFill/>
                  <a:round/>
                  <a:headEnd/>
                  <a:tailEnd/>
                </a:ln>
                <a:effectLst/>
              </p:spPr>
              <p:txBody>
                <a:bodyPr wrap="none" anchor="ctr"/>
                <a:lstStyle/>
                <a:p>
                  <a:endParaRPr lang="zh-CN" altLang="en-US"/>
                </a:p>
              </p:txBody>
            </p:sp>
            <p:sp>
              <p:nvSpPr>
                <p:cNvPr id="43" name="Oval 34"/>
                <p:cNvSpPr>
                  <a:spLocks noChangeArrowheads="1"/>
                </p:cNvSpPr>
                <p:nvPr/>
              </p:nvSpPr>
              <p:spPr bwMode="gray">
                <a:xfrm>
                  <a:off x="2016" y="2496"/>
                  <a:ext cx="48" cy="48"/>
                </a:xfrm>
                <a:prstGeom prst="ellipse">
                  <a:avLst/>
                </a:prstGeom>
                <a:grpFill/>
                <a:ln w="9525">
                  <a:noFill/>
                  <a:round/>
                  <a:headEnd/>
                  <a:tailEnd/>
                </a:ln>
                <a:effectLst/>
              </p:spPr>
              <p:txBody>
                <a:bodyPr wrap="none" anchor="ctr"/>
                <a:lstStyle/>
                <a:p>
                  <a:endParaRPr lang="zh-CN" altLang="en-US"/>
                </a:p>
              </p:txBody>
            </p:sp>
            <p:sp>
              <p:nvSpPr>
                <p:cNvPr id="44" name="Oval 35"/>
                <p:cNvSpPr>
                  <a:spLocks noChangeArrowheads="1"/>
                </p:cNvSpPr>
                <p:nvPr/>
              </p:nvSpPr>
              <p:spPr bwMode="gray">
                <a:xfrm>
                  <a:off x="1968" y="2544"/>
                  <a:ext cx="48" cy="48"/>
                </a:xfrm>
                <a:prstGeom prst="ellipse">
                  <a:avLst/>
                </a:prstGeom>
                <a:grpFill/>
                <a:ln w="9525">
                  <a:noFill/>
                  <a:round/>
                  <a:headEnd/>
                  <a:tailEnd/>
                </a:ln>
                <a:effectLst/>
              </p:spPr>
              <p:txBody>
                <a:bodyPr wrap="none" anchor="ctr"/>
                <a:lstStyle/>
                <a:p>
                  <a:endParaRPr lang="zh-CN" altLang="en-US"/>
                </a:p>
              </p:txBody>
            </p:sp>
          </p:grpSp>
          <p:grpSp>
            <p:nvGrpSpPr>
              <p:cNvPr id="34" name="Group 36"/>
              <p:cNvGrpSpPr>
                <a:grpSpLocks/>
              </p:cNvGrpSpPr>
              <p:nvPr/>
            </p:nvGrpSpPr>
            <p:grpSpPr bwMode="auto">
              <a:xfrm>
                <a:off x="1872" y="2352"/>
                <a:ext cx="144" cy="240"/>
                <a:chOff x="1968" y="2352"/>
                <a:chExt cx="144" cy="240"/>
              </a:xfrm>
              <a:grpFill/>
            </p:grpSpPr>
            <p:sp>
              <p:nvSpPr>
                <p:cNvPr id="35" name="Oval 37"/>
                <p:cNvSpPr>
                  <a:spLocks noChangeArrowheads="1"/>
                </p:cNvSpPr>
                <p:nvPr/>
              </p:nvSpPr>
              <p:spPr bwMode="gray">
                <a:xfrm>
                  <a:off x="1968" y="2352"/>
                  <a:ext cx="48" cy="48"/>
                </a:xfrm>
                <a:prstGeom prst="ellipse">
                  <a:avLst/>
                </a:prstGeom>
                <a:grpFill/>
                <a:ln w="9525">
                  <a:noFill/>
                  <a:round/>
                  <a:headEnd/>
                  <a:tailEnd/>
                </a:ln>
                <a:effectLst/>
              </p:spPr>
              <p:txBody>
                <a:bodyPr wrap="none" anchor="ctr"/>
                <a:lstStyle/>
                <a:p>
                  <a:endParaRPr lang="zh-CN" altLang="en-US"/>
                </a:p>
              </p:txBody>
            </p:sp>
            <p:sp>
              <p:nvSpPr>
                <p:cNvPr id="36" name="Oval 38"/>
                <p:cNvSpPr>
                  <a:spLocks noChangeArrowheads="1"/>
                </p:cNvSpPr>
                <p:nvPr/>
              </p:nvSpPr>
              <p:spPr bwMode="gray">
                <a:xfrm>
                  <a:off x="2016" y="2400"/>
                  <a:ext cx="48" cy="48"/>
                </a:xfrm>
                <a:prstGeom prst="ellipse">
                  <a:avLst/>
                </a:prstGeom>
                <a:grpFill/>
                <a:ln w="9525">
                  <a:noFill/>
                  <a:round/>
                  <a:headEnd/>
                  <a:tailEnd/>
                </a:ln>
                <a:effectLst/>
              </p:spPr>
              <p:txBody>
                <a:bodyPr wrap="none" anchor="ctr"/>
                <a:lstStyle/>
                <a:p>
                  <a:endParaRPr lang="zh-CN" altLang="en-US"/>
                </a:p>
              </p:txBody>
            </p:sp>
            <p:sp>
              <p:nvSpPr>
                <p:cNvPr id="37" name="Oval 39"/>
                <p:cNvSpPr>
                  <a:spLocks noChangeArrowheads="1"/>
                </p:cNvSpPr>
                <p:nvPr/>
              </p:nvSpPr>
              <p:spPr bwMode="gray">
                <a:xfrm>
                  <a:off x="2064" y="2448"/>
                  <a:ext cx="48" cy="48"/>
                </a:xfrm>
                <a:prstGeom prst="ellipse">
                  <a:avLst/>
                </a:prstGeom>
                <a:grpFill/>
                <a:ln w="9525">
                  <a:noFill/>
                  <a:round/>
                  <a:headEnd/>
                  <a:tailEnd/>
                </a:ln>
                <a:effectLst/>
              </p:spPr>
              <p:txBody>
                <a:bodyPr wrap="none" anchor="ctr"/>
                <a:lstStyle/>
                <a:p>
                  <a:endParaRPr lang="zh-CN" altLang="en-US"/>
                </a:p>
              </p:txBody>
            </p:sp>
            <p:sp>
              <p:nvSpPr>
                <p:cNvPr id="38" name="Oval 40"/>
                <p:cNvSpPr>
                  <a:spLocks noChangeArrowheads="1"/>
                </p:cNvSpPr>
                <p:nvPr/>
              </p:nvSpPr>
              <p:spPr bwMode="gray">
                <a:xfrm>
                  <a:off x="2016" y="2496"/>
                  <a:ext cx="48" cy="48"/>
                </a:xfrm>
                <a:prstGeom prst="ellipse">
                  <a:avLst/>
                </a:prstGeom>
                <a:grpFill/>
                <a:ln w="9525">
                  <a:noFill/>
                  <a:round/>
                  <a:headEnd/>
                  <a:tailEnd/>
                </a:ln>
                <a:effectLst/>
              </p:spPr>
              <p:txBody>
                <a:bodyPr wrap="none" anchor="ctr"/>
                <a:lstStyle/>
                <a:p>
                  <a:endParaRPr lang="zh-CN" altLang="en-US"/>
                </a:p>
              </p:txBody>
            </p:sp>
            <p:sp>
              <p:nvSpPr>
                <p:cNvPr id="39" name="Oval 41"/>
                <p:cNvSpPr>
                  <a:spLocks noChangeArrowheads="1"/>
                </p:cNvSpPr>
                <p:nvPr/>
              </p:nvSpPr>
              <p:spPr bwMode="gray">
                <a:xfrm>
                  <a:off x="1968" y="2544"/>
                  <a:ext cx="48" cy="48"/>
                </a:xfrm>
                <a:prstGeom prst="ellipse">
                  <a:avLst/>
                </a:prstGeom>
                <a:grpFill/>
                <a:ln w="9525">
                  <a:noFill/>
                  <a:round/>
                  <a:headEnd/>
                  <a:tailEnd/>
                </a:ln>
                <a:effectLst/>
              </p:spPr>
              <p:txBody>
                <a:bodyPr wrap="none" anchor="ctr"/>
                <a:lstStyle/>
                <a:p>
                  <a:endParaRPr lang="zh-CN" altLang="en-US"/>
                </a:p>
              </p:txBody>
            </p:sp>
          </p:grpSp>
        </p:grpSp>
        <p:sp>
          <p:nvSpPr>
            <p:cNvPr id="58" name="TextBox 61"/>
            <p:cNvSpPr txBox="1"/>
            <p:nvPr/>
          </p:nvSpPr>
          <p:spPr>
            <a:xfrm>
              <a:off x="497867" y="2421153"/>
              <a:ext cx="1643359" cy="461665"/>
            </a:xfrm>
            <a:prstGeom prst="rect">
              <a:avLst/>
            </a:prstGeom>
            <a:noFill/>
          </p:spPr>
          <p:txBody>
            <a:bodyPr wrap="square" rtlCol="0">
              <a:spAutoFit/>
            </a:bodyPr>
            <a:lstStyle/>
            <a:p>
              <a:r>
                <a:rPr lang="zh-CN" altLang="en-US" sz="2300" b="1" dirty="0" smtClean="0">
                  <a:solidFill>
                    <a:schemeClr val="bg1"/>
                  </a:solidFill>
                  <a:latin typeface="楷体" pitchFamily="49" charset="-122"/>
                  <a:ea typeface="楷体" pitchFamily="49" charset="-122"/>
                </a:rPr>
                <a:t>  输 入</a:t>
              </a:r>
              <a:endParaRPr lang="zh-CN" altLang="en-US" sz="2300" b="1" dirty="0">
                <a:solidFill>
                  <a:schemeClr val="bg1"/>
                </a:solidFill>
                <a:latin typeface="楷体" pitchFamily="49" charset="-122"/>
                <a:ea typeface="楷体" pitchFamily="49" charset="-122"/>
              </a:endParaRPr>
            </a:p>
          </p:txBody>
        </p:sp>
        <p:sp>
          <p:nvSpPr>
            <p:cNvPr id="59" name="TextBox 62"/>
            <p:cNvSpPr txBox="1"/>
            <p:nvPr/>
          </p:nvSpPr>
          <p:spPr>
            <a:xfrm>
              <a:off x="3542410" y="2513593"/>
              <a:ext cx="2030144" cy="461665"/>
            </a:xfrm>
            <a:prstGeom prst="rect">
              <a:avLst/>
            </a:prstGeom>
            <a:noFill/>
          </p:spPr>
          <p:txBody>
            <a:bodyPr wrap="square" rtlCol="0">
              <a:spAutoFit/>
            </a:bodyPr>
            <a:lstStyle>
              <a:defPPr>
                <a:defRPr lang="en-US"/>
              </a:defPPr>
              <a:lvl1pPr>
                <a:defRPr sz="2300" b="1">
                  <a:solidFill>
                    <a:schemeClr val="bg1"/>
                  </a:solidFill>
                  <a:latin typeface="楷体" pitchFamily="49" charset="-122"/>
                  <a:ea typeface="楷体" pitchFamily="49" charset="-122"/>
                </a:defRPr>
              </a:lvl1pPr>
            </a:lstStyle>
            <a:p>
              <a:r>
                <a:rPr lang="zh-CN" altLang="en-US" dirty="0"/>
                <a:t>工具与技术</a:t>
              </a:r>
            </a:p>
          </p:txBody>
        </p:sp>
        <p:sp>
          <p:nvSpPr>
            <p:cNvPr id="60" name="TextBox 63"/>
            <p:cNvSpPr txBox="1"/>
            <p:nvPr/>
          </p:nvSpPr>
          <p:spPr>
            <a:xfrm>
              <a:off x="6653735" y="2513593"/>
              <a:ext cx="1500459" cy="446276"/>
            </a:xfrm>
            <a:prstGeom prst="rect">
              <a:avLst/>
            </a:prstGeom>
            <a:noFill/>
          </p:spPr>
          <p:txBody>
            <a:bodyPr wrap="square" rtlCol="0">
              <a:spAutoFit/>
            </a:bodyPr>
            <a:lstStyle>
              <a:defPPr>
                <a:defRPr lang="en-US"/>
              </a:defPPr>
              <a:lvl1pPr>
                <a:defRPr sz="2300" b="1">
                  <a:solidFill>
                    <a:schemeClr val="bg1"/>
                  </a:solidFill>
                  <a:latin typeface="楷体" pitchFamily="49" charset="-122"/>
                  <a:ea typeface="楷体" pitchFamily="49" charset="-122"/>
                </a:defRPr>
              </a:lvl1pPr>
            </a:lstStyle>
            <a:p>
              <a:r>
                <a:rPr lang="zh-CN" altLang="en-US" dirty="0"/>
                <a:t>  </a:t>
              </a:r>
              <a:r>
                <a:rPr lang="zh-CN" altLang="en-US" dirty="0" smtClean="0"/>
                <a:t>输  </a:t>
              </a:r>
              <a:r>
                <a:rPr lang="zh-CN" altLang="en-US" dirty="0"/>
                <a:t>出</a:t>
              </a:r>
            </a:p>
          </p:txBody>
        </p:sp>
        <p:sp>
          <p:nvSpPr>
            <p:cNvPr id="16" name="Text Box 13"/>
            <p:cNvSpPr txBox="1">
              <a:spLocks noChangeArrowheads="1"/>
            </p:cNvSpPr>
            <p:nvPr/>
          </p:nvSpPr>
          <p:spPr bwMode="gray">
            <a:xfrm>
              <a:off x="240350" y="3079081"/>
              <a:ext cx="2244495" cy="1508105"/>
            </a:xfrm>
            <a:prstGeom prst="rect">
              <a:avLst/>
            </a:prstGeom>
            <a:noFill/>
          </p:spPr>
          <p:txBody>
            <a:bodyPr wrap="square" rtlCol="0">
              <a:spAutoFit/>
            </a:bodyPr>
            <a:lstStyle>
              <a:defPPr>
                <a:defRPr lang="en-US"/>
              </a:defPPr>
              <a:lvl1pPr>
                <a:defRPr sz="2300" b="1">
                  <a:solidFill>
                    <a:schemeClr val="bg1"/>
                  </a:solidFill>
                  <a:latin typeface="楷体" pitchFamily="49" charset="-122"/>
                  <a:ea typeface="楷体" pitchFamily="49" charset="-122"/>
                </a:defRPr>
              </a:lvl1pPr>
            </a:lstStyle>
            <a:p>
              <a:pPr marL="122400" indent="-122400">
                <a:buFont typeface="楷体" pitchFamily="49" charset="-122"/>
                <a:buChar char="-"/>
              </a:pPr>
              <a:r>
                <a:rPr lang="zh-CN" altLang="en-US" dirty="0"/>
                <a:t>项目管理</a:t>
              </a:r>
              <a:r>
                <a:rPr lang="zh-CN" altLang="en-US" dirty="0" smtClean="0"/>
                <a:t>计</a:t>
              </a:r>
              <a:endParaRPr lang="en-US" altLang="zh-CN" dirty="0"/>
            </a:p>
            <a:p>
              <a:pPr marL="122400" indent="-122400">
                <a:buFont typeface="楷体" pitchFamily="49" charset="-122"/>
                <a:buChar char="-"/>
              </a:pPr>
              <a:r>
                <a:rPr lang="zh-CN" altLang="en-US" dirty="0" smtClean="0"/>
                <a:t>项</a:t>
              </a:r>
              <a:r>
                <a:rPr lang="zh-CN" altLang="en-US" dirty="0"/>
                <a:t>目资金需</a:t>
              </a:r>
              <a:r>
                <a:rPr lang="zh-CN" altLang="en-US" dirty="0" smtClean="0"/>
                <a:t>求</a:t>
              </a:r>
              <a:endParaRPr lang="en-US" altLang="zh-CN" dirty="0" smtClean="0"/>
            </a:p>
            <a:p>
              <a:pPr marL="122400" indent="-122400">
                <a:buFont typeface="楷体" pitchFamily="49" charset="-122"/>
                <a:buChar char="-"/>
              </a:pPr>
              <a:r>
                <a:rPr lang="zh-CN" altLang="en-US" dirty="0" smtClean="0"/>
                <a:t>工</a:t>
              </a:r>
              <a:r>
                <a:rPr lang="zh-CN" altLang="en-US" dirty="0"/>
                <a:t>作绩效</a:t>
              </a:r>
              <a:r>
                <a:rPr lang="zh-CN" altLang="en-US" dirty="0" smtClean="0"/>
                <a:t>数据</a:t>
              </a:r>
              <a:endParaRPr lang="en-US" altLang="zh-CN" dirty="0"/>
            </a:p>
            <a:p>
              <a:pPr marL="122400" indent="-122400">
                <a:buFont typeface="楷体" pitchFamily="49" charset="-122"/>
                <a:buChar char="-"/>
              </a:pPr>
              <a:r>
                <a:rPr lang="zh-CN" altLang="en-US" dirty="0" smtClean="0"/>
                <a:t>组织过程资产</a:t>
              </a:r>
              <a:endParaRPr lang="en-US" altLang="zh-CN" dirty="0"/>
            </a:p>
          </p:txBody>
        </p:sp>
        <p:sp>
          <p:nvSpPr>
            <p:cNvPr id="17" name="Text Box 14"/>
            <p:cNvSpPr txBox="1">
              <a:spLocks noChangeArrowheads="1"/>
            </p:cNvSpPr>
            <p:nvPr/>
          </p:nvSpPr>
          <p:spPr bwMode="gray">
            <a:xfrm>
              <a:off x="2919300" y="3057799"/>
              <a:ext cx="2848310" cy="2215991"/>
            </a:xfrm>
            <a:prstGeom prst="rect">
              <a:avLst/>
            </a:prstGeom>
            <a:noFill/>
          </p:spPr>
          <p:txBody>
            <a:bodyPr wrap="square" rtlCol="0">
              <a:spAutoFit/>
            </a:bodyPr>
            <a:lstStyle>
              <a:defPPr>
                <a:defRPr lang="en-US"/>
              </a:defPPr>
              <a:lvl1pPr>
                <a:defRPr sz="2300" b="1">
                  <a:solidFill>
                    <a:schemeClr val="bg1"/>
                  </a:solidFill>
                  <a:latin typeface="楷体" pitchFamily="49" charset="-122"/>
                  <a:ea typeface="楷体" pitchFamily="49" charset="-122"/>
                </a:defRPr>
              </a:lvl1pPr>
            </a:lstStyle>
            <a:p>
              <a:pPr marL="122400" indent="-122400">
                <a:buFont typeface="楷体" pitchFamily="49" charset="-122"/>
                <a:buChar char="-"/>
              </a:pPr>
              <a:r>
                <a:rPr lang="zh-CN" altLang="en-US" dirty="0"/>
                <a:t>挣值管</a:t>
              </a:r>
              <a:r>
                <a:rPr lang="zh-CN" altLang="en-US" dirty="0" smtClean="0"/>
                <a:t>理</a:t>
              </a:r>
              <a:endParaRPr lang="en-US" altLang="zh-CN" dirty="0"/>
            </a:p>
            <a:p>
              <a:pPr marL="122400" indent="-122400">
                <a:buFont typeface="楷体" pitchFamily="49" charset="-122"/>
                <a:buChar char="-"/>
              </a:pPr>
              <a:r>
                <a:rPr lang="zh-CN" altLang="en-US" dirty="0" smtClean="0"/>
                <a:t>预测</a:t>
              </a:r>
              <a:endParaRPr lang="en-US" altLang="zh-CN" dirty="0" smtClean="0"/>
            </a:p>
            <a:p>
              <a:pPr marL="122400" indent="-122400">
                <a:buFont typeface="楷体" pitchFamily="49" charset="-122"/>
                <a:buChar char="-"/>
              </a:pPr>
              <a:r>
                <a:rPr lang="zh-CN" altLang="en-US" dirty="0" smtClean="0"/>
                <a:t>完</a:t>
              </a:r>
              <a:r>
                <a:rPr lang="zh-CN" altLang="en-US" dirty="0"/>
                <a:t>工尚需绩效指</a:t>
              </a:r>
              <a:r>
                <a:rPr lang="zh-CN" altLang="en-US" dirty="0" smtClean="0"/>
                <a:t>数</a:t>
              </a:r>
              <a:endParaRPr lang="en-US" altLang="zh-CN" dirty="0" smtClean="0"/>
            </a:p>
            <a:p>
              <a:pPr marL="122400" indent="-122400">
                <a:buFont typeface="楷体" pitchFamily="49" charset="-122"/>
                <a:buChar char="-"/>
              </a:pPr>
              <a:r>
                <a:rPr lang="zh-CN" altLang="en-US" dirty="0" smtClean="0"/>
                <a:t>绩</a:t>
              </a:r>
              <a:r>
                <a:rPr lang="zh-CN" altLang="en-US" dirty="0"/>
                <a:t>效审</a:t>
              </a:r>
              <a:r>
                <a:rPr lang="zh-CN" altLang="en-US" dirty="0" smtClean="0"/>
                <a:t>查</a:t>
              </a:r>
              <a:endParaRPr lang="en-US" altLang="zh-CN" dirty="0" smtClean="0"/>
            </a:p>
            <a:p>
              <a:pPr marL="122400" indent="-122400">
                <a:buFont typeface="楷体" pitchFamily="49" charset="-122"/>
                <a:buChar char="-"/>
              </a:pPr>
              <a:r>
                <a:rPr lang="zh-CN" altLang="en-US" dirty="0" smtClean="0"/>
                <a:t>项</a:t>
              </a:r>
              <a:r>
                <a:rPr lang="zh-CN" altLang="en-US" dirty="0"/>
                <a:t>目管理软</a:t>
              </a:r>
              <a:r>
                <a:rPr lang="zh-CN" altLang="en-US" dirty="0" smtClean="0"/>
                <a:t>件</a:t>
              </a:r>
              <a:endParaRPr lang="en-US" altLang="zh-CN" dirty="0" smtClean="0"/>
            </a:p>
            <a:p>
              <a:pPr marL="122400" indent="-122400">
                <a:buFont typeface="楷体" pitchFamily="49" charset="-122"/>
                <a:buChar char="-"/>
              </a:pPr>
              <a:r>
                <a:rPr lang="zh-CN" altLang="en-US" dirty="0" smtClean="0"/>
                <a:t>储</a:t>
              </a:r>
              <a:r>
                <a:rPr lang="zh-CN" altLang="en-US" dirty="0"/>
                <a:t>备分析</a:t>
              </a:r>
              <a:endParaRPr lang="en-US" altLang="zh-CN" dirty="0"/>
            </a:p>
          </p:txBody>
        </p:sp>
        <p:sp>
          <p:nvSpPr>
            <p:cNvPr id="18" name="Text Box 15"/>
            <p:cNvSpPr txBox="1">
              <a:spLocks noChangeArrowheads="1"/>
            </p:cNvSpPr>
            <p:nvPr/>
          </p:nvSpPr>
          <p:spPr bwMode="gray">
            <a:xfrm>
              <a:off x="6183444" y="3102812"/>
              <a:ext cx="3138134" cy="2215991"/>
            </a:xfrm>
            <a:prstGeom prst="rect">
              <a:avLst/>
            </a:prstGeom>
            <a:noFill/>
          </p:spPr>
          <p:txBody>
            <a:bodyPr wrap="square" rtlCol="0">
              <a:spAutoFit/>
            </a:bodyPr>
            <a:lstStyle>
              <a:defPPr>
                <a:defRPr lang="en-US"/>
              </a:defPPr>
              <a:lvl1pPr>
                <a:defRPr sz="2300" b="1">
                  <a:solidFill>
                    <a:schemeClr val="bg1"/>
                  </a:solidFill>
                  <a:latin typeface="楷体" pitchFamily="49" charset="-122"/>
                  <a:ea typeface="楷体" pitchFamily="49" charset="-122"/>
                </a:defRPr>
              </a:lvl1pPr>
            </a:lstStyle>
            <a:p>
              <a:pPr marL="122400" indent="-122400">
                <a:buFont typeface="楷体" pitchFamily="49" charset="-122"/>
                <a:buChar char="-"/>
              </a:pPr>
              <a:r>
                <a:rPr lang="zh-CN" altLang="en-US" dirty="0"/>
                <a:t>工作绩效信</a:t>
              </a:r>
              <a:r>
                <a:rPr lang="zh-CN" altLang="en-US" dirty="0" smtClean="0"/>
                <a:t>息</a:t>
              </a:r>
              <a:endParaRPr lang="en-US" altLang="zh-CN" dirty="0" smtClean="0"/>
            </a:p>
            <a:p>
              <a:pPr marL="122400" indent="-122400">
                <a:buFont typeface="楷体" pitchFamily="49" charset="-122"/>
                <a:buChar char="-"/>
              </a:pPr>
              <a:r>
                <a:rPr lang="zh-CN" altLang="en-US" dirty="0" smtClean="0"/>
                <a:t>成</a:t>
              </a:r>
              <a:r>
                <a:rPr lang="zh-CN" altLang="en-US" dirty="0"/>
                <a:t>本预</a:t>
              </a:r>
              <a:r>
                <a:rPr lang="zh-CN" altLang="en-US" dirty="0" smtClean="0"/>
                <a:t>测</a:t>
              </a:r>
              <a:endParaRPr lang="en-US" altLang="zh-CN" dirty="0" smtClean="0"/>
            </a:p>
            <a:p>
              <a:pPr marL="122400" indent="-122400">
                <a:buFont typeface="楷体" pitchFamily="49" charset="-122"/>
                <a:buChar char="-"/>
              </a:pPr>
              <a:r>
                <a:rPr lang="zh-CN" altLang="en-US" dirty="0" smtClean="0"/>
                <a:t>变</a:t>
              </a:r>
              <a:r>
                <a:rPr lang="zh-CN" altLang="en-US" dirty="0"/>
                <a:t>更请</a:t>
              </a:r>
              <a:r>
                <a:rPr lang="zh-CN" altLang="en-US" dirty="0" smtClean="0"/>
                <a:t>求</a:t>
              </a:r>
              <a:endParaRPr lang="en-US" altLang="zh-CN" dirty="0" smtClean="0"/>
            </a:p>
            <a:p>
              <a:pPr marL="122400" indent="-122400">
                <a:buFont typeface="楷体" pitchFamily="49" charset="-122"/>
                <a:buChar char="-"/>
              </a:pPr>
              <a:r>
                <a:rPr lang="zh-CN" altLang="en-US" dirty="0" smtClean="0"/>
                <a:t>项</a:t>
              </a:r>
              <a:r>
                <a:rPr lang="zh-CN" altLang="en-US" dirty="0"/>
                <a:t>目管理计划更</a:t>
              </a:r>
              <a:r>
                <a:rPr lang="zh-CN" altLang="en-US" dirty="0" smtClean="0"/>
                <a:t>新</a:t>
              </a:r>
              <a:endParaRPr lang="en-US" altLang="zh-CN" dirty="0" smtClean="0"/>
            </a:p>
            <a:p>
              <a:pPr marL="122400" indent="-122400">
                <a:buFont typeface="楷体" pitchFamily="49" charset="-122"/>
                <a:buChar char="-"/>
              </a:pPr>
              <a:r>
                <a:rPr lang="zh-CN" altLang="en-US" dirty="0" smtClean="0"/>
                <a:t>项</a:t>
              </a:r>
              <a:r>
                <a:rPr lang="zh-CN" altLang="en-US" dirty="0"/>
                <a:t>目文件更</a:t>
              </a:r>
              <a:r>
                <a:rPr lang="zh-CN" altLang="en-US" dirty="0" smtClean="0"/>
                <a:t>新</a:t>
              </a:r>
              <a:endParaRPr lang="en-US" altLang="zh-CN" dirty="0" smtClean="0"/>
            </a:p>
            <a:p>
              <a:pPr marL="122400" indent="-122400">
                <a:buFont typeface="楷体" pitchFamily="49" charset="-122"/>
                <a:buChar char="-"/>
              </a:pPr>
              <a:r>
                <a:rPr lang="zh-CN" altLang="en-US" dirty="0" smtClean="0"/>
                <a:t>组</a:t>
              </a:r>
              <a:r>
                <a:rPr lang="zh-CN" altLang="en-US" dirty="0"/>
                <a:t>织过程资产更新</a:t>
              </a:r>
              <a:endParaRPr lang="en-US" altLang="zh-CN" dirty="0"/>
            </a:p>
          </p:txBody>
        </p:sp>
        <p:sp>
          <p:nvSpPr>
            <p:cNvPr id="61" name="AutoShape 11"/>
            <p:cNvSpPr>
              <a:spLocks noChangeArrowheads="1"/>
            </p:cNvSpPr>
            <p:nvPr/>
          </p:nvSpPr>
          <p:spPr bwMode="gray">
            <a:xfrm>
              <a:off x="68937" y="2283044"/>
              <a:ext cx="2232000" cy="3599583"/>
            </a:xfrm>
            <a:prstGeom prst="roundRect">
              <a:avLst>
                <a:gd name="adj" fmla="val 16667"/>
              </a:avLst>
            </a:prstGeom>
            <a:solidFill>
              <a:schemeClr val="tx1">
                <a:lumMod val="95000"/>
                <a:lumOff val="5000"/>
              </a:schemeClr>
            </a:solidFill>
            <a:ln w="38100">
              <a:solidFill>
                <a:schemeClr val="bg1"/>
              </a:solidFill>
              <a:round/>
              <a:headEnd/>
              <a:tailEnd/>
            </a:ln>
            <a:effectLst>
              <a:outerShdw dist="107763" dir="2700000" algn="ctr" rotWithShape="0">
                <a:srgbClr val="808080">
                  <a:alpha val="50000"/>
                </a:srgbClr>
              </a:outerShdw>
            </a:effectLst>
          </p:spPr>
          <p:txBody>
            <a:bodyPr wrap="none" anchor="ctr"/>
            <a:lstStyle/>
            <a:p>
              <a:endParaRPr lang="zh-CN" altLang="en-US"/>
            </a:p>
          </p:txBody>
        </p:sp>
        <p:sp>
          <p:nvSpPr>
            <p:cNvPr id="64" name="Text Box 13"/>
            <p:cNvSpPr txBox="1">
              <a:spLocks noChangeArrowheads="1"/>
            </p:cNvSpPr>
            <p:nvPr/>
          </p:nvSpPr>
          <p:spPr bwMode="gray">
            <a:xfrm>
              <a:off x="145931" y="3081962"/>
              <a:ext cx="2244495" cy="1508105"/>
            </a:xfrm>
            <a:prstGeom prst="rect">
              <a:avLst/>
            </a:prstGeom>
            <a:noFill/>
          </p:spPr>
          <p:txBody>
            <a:bodyPr wrap="square" rtlCol="0">
              <a:spAutoFit/>
            </a:bodyPr>
            <a:lstStyle>
              <a:defPPr>
                <a:defRPr lang="en-US"/>
              </a:defPPr>
              <a:lvl1pPr>
                <a:defRPr sz="2300" b="1">
                  <a:solidFill>
                    <a:schemeClr val="bg1"/>
                  </a:solidFill>
                  <a:latin typeface="楷体" pitchFamily="49" charset="-122"/>
                  <a:ea typeface="楷体" pitchFamily="49" charset="-122"/>
                </a:defRPr>
              </a:lvl1pPr>
            </a:lstStyle>
            <a:p>
              <a:pPr marL="122400" indent="-122400">
                <a:buFont typeface="楷体" pitchFamily="49" charset="-122"/>
                <a:buChar char="-"/>
              </a:pPr>
              <a:r>
                <a:rPr lang="zh-CN" altLang="en-US" dirty="0"/>
                <a:t>项目管理</a:t>
              </a:r>
              <a:r>
                <a:rPr lang="zh-CN" altLang="en-US" dirty="0" smtClean="0"/>
                <a:t>计</a:t>
              </a:r>
              <a:r>
                <a:rPr lang="zh-CN" altLang="en-US" dirty="0"/>
                <a:t>划</a:t>
              </a:r>
              <a:endParaRPr lang="en-US" altLang="zh-CN" dirty="0"/>
            </a:p>
            <a:p>
              <a:pPr marL="122400" indent="-122400">
                <a:buFont typeface="楷体" pitchFamily="49" charset="-122"/>
                <a:buChar char="-"/>
              </a:pPr>
              <a:r>
                <a:rPr lang="zh-CN" altLang="en-US" dirty="0" smtClean="0"/>
                <a:t>项</a:t>
              </a:r>
              <a:r>
                <a:rPr lang="zh-CN" altLang="en-US" dirty="0"/>
                <a:t>目资金需</a:t>
              </a:r>
              <a:r>
                <a:rPr lang="zh-CN" altLang="en-US" dirty="0" smtClean="0"/>
                <a:t>求</a:t>
              </a:r>
              <a:endParaRPr lang="en-US" altLang="zh-CN" dirty="0" smtClean="0"/>
            </a:p>
            <a:p>
              <a:pPr marL="122400" indent="-122400">
                <a:buFont typeface="楷体" pitchFamily="49" charset="-122"/>
                <a:buChar char="-"/>
              </a:pPr>
              <a:r>
                <a:rPr lang="zh-CN" altLang="en-US" dirty="0" smtClean="0"/>
                <a:t>工</a:t>
              </a:r>
              <a:r>
                <a:rPr lang="zh-CN" altLang="en-US" dirty="0"/>
                <a:t>作绩效</a:t>
              </a:r>
              <a:r>
                <a:rPr lang="zh-CN" altLang="en-US" dirty="0" smtClean="0"/>
                <a:t>数据</a:t>
              </a:r>
              <a:endParaRPr lang="en-US" altLang="zh-CN" dirty="0"/>
            </a:p>
            <a:p>
              <a:pPr marL="122400" indent="-122400">
                <a:buFont typeface="楷体" pitchFamily="49" charset="-122"/>
                <a:buChar char="-"/>
              </a:pPr>
              <a:r>
                <a:rPr lang="zh-CN" altLang="en-US" dirty="0" smtClean="0"/>
                <a:t>组织过程资产</a:t>
              </a:r>
              <a:endParaRPr lang="en-US" altLang="zh-CN" dirty="0"/>
            </a:p>
          </p:txBody>
        </p:sp>
        <p:sp>
          <p:nvSpPr>
            <p:cNvPr id="63" name="TextBox 63"/>
            <p:cNvSpPr txBox="1"/>
            <p:nvPr/>
          </p:nvSpPr>
          <p:spPr>
            <a:xfrm>
              <a:off x="222131" y="2513012"/>
              <a:ext cx="1500459" cy="446276"/>
            </a:xfrm>
            <a:prstGeom prst="rect">
              <a:avLst/>
            </a:prstGeom>
            <a:noFill/>
          </p:spPr>
          <p:txBody>
            <a:bodyPr wrap="square" rtlCol="0">
              <a:spAutoFit/>
            </a:bodyPr>
            <a:lstStyle>
              <a:defPPr>
                <a:defRPr lang="en-US"/>
              </a:defPPr>
              <a:lvl1pPr>
                <a:defRPr sz="2300" b="1">
                  <a:solidFill>
                    <a:schemeClr val="bg1"/>
                  </a:solidFill>
                  <a:latin typeface="楷体" pitchFamily="49" charset="-122"/>
                  <a:ea typeface="楷体" pitchFamily="49" charset="-122"/>
                </a:defRPr>
              </a:lvl1pPr>
            </a:lstStyle>
            <a:p>
              <a:r>
                <a:rPr lang="zh-CN" altLang="en-US" dirty="0"/>
                <a:t>  </a:t>
              </a:r>
              <a:r>
                <a:rPr lang="zh-CN" altLang="en-US" dirty="0" smtClean="0"/>
                <a:t>输  入</a:t>
              </a:r>
              <a:endParaRPr lang="zh-CN" altLang="en-US" dirty="0"/>
            </a:p>
          </p:txBody>
        </p:sp>
      </p:grpSp>
    </p:spTree>
    <p:extLst>
      <p:ext uri="{BB962C8B-B14F-4D97-AF65-F5344CB8AC3E}">
        <p14:creationId xmlns:p14="http://schemas.microsoft.com/office/powerpoint/2010/main" val="2857383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pPr eaLnBrk="1" hangingPunct="1">
              <a:defRPr/>
            </a:pPr>
            <a:r>
              <a:rPr lang="en-US" altLang="zh-CN" b="1" dirty="0" smtClean="0"/>
              <a:t>7.1 </a:t>
            </a:r>
            <a:r>
              <a:rPr lang="zh-CN" altLang="en-US" b="1" dirty="0" smtClean="0"/>
              <a:t>概述</a:t>
            </a:r>
            <a:r>
              <a:rPr lang="zh-CN" altLang="en-US" dirty="0" smtClean="0"/>
              <a:t> </a:t>
            </a:r>
          </a:p>
        </p:txBody>
      </p:sp>
      <p:sp>
        <p:nvSpPr>
          <p:cNvPr id="5123" name="Rectangle 3"/>
          <p:cNvSpPr>
            <a:spLocks noGrp="1" noChangeArrowheads="1"/>
          </p:cNvSpPr>
          <p:nvPr>
            <p:ph type="body" idx="1"/>
          </p:nvPr>
        </p:nvSpPr>
        <p:spPr>
          <a:xfrm>
            <a:off x="76994" y="1141412"/>
            <a:ext cx="8915400" cy="5210657"/>
          </a:xfrm>
        </p:spPr>
        <p:txBody>
          <a:bodyPr/>
          <a:lstStyle/>
          <a:p>
            <a:pPr algn="just">
              <a:lnSpc>
                <a:spcPct val="105000"/>
              </a:lnSpc>
              <a:spcBef>
                <a:spcPts val="0"/>
              </a:spcBef>
              <a:spcAft>
                <a:spcPts val="600"/>
              </a:spcAft>
              <a:buSzTx/>
              <a:buFont typeface="Wingdings" panose="05000000000000000000" pitchFamily="2" charset="2"/>
              <a:buChar char="n"/>
            </a:pPr>
            <a:r>
              <a:rPr lang="zh-CN" altLang="en-US" sz="2400" b="1" dirty="0" smtClean="0">
                <a:solidFill>
                  <a:schemeClr val="tx1"/>
                </a:solidFill>
                <a:latin typeface="楷体" pitchFamily="49" charset="-122"/>
                <a:ea typeface="楷体" pitchFamily="49" charset="-122"/>
              </a:rPr>
              <a:t>项</a:t>
            </a:r>
            <a:r>
              <a:rPr lang="zh-CN" altLang="en-US" sz="2400" b="1" dirty="0">
                <a:solidFill>
                  <a:schemeClr val="tx1"/>
                </a:solidFill>
                <a:latin typeface="楷体" pitchFamily="49" charset="-122"/>
                <a:ea typeface="楷体" pitchFamily="49" charset="-122"/>
              </a:rPr>
              <a:t>目成本管理的定义</a:t>
            </a:r>
            <a:r>
              <a:rPr lang="zh-CN" altLang="en-US" sz="2400" dirty="0">
                <a:solidFill>
                  <a:schemeClr val="tx1"/>
                </a:solidFill>
                <a:latin typeface="楷体" pitchFamily="49" charset="-122"/>
                <a:ea typeface="楷体" pitchFamily="49" charset="-122"/>
              </a:rPr>
              <a:t> </a:t>
            </a:r>
          </a:p>
          <a:p>
            <a:pPr lvl="1" indent="-342900" algn="just">
              <a:buFont typeface="Wingdings" pitchFamily="2" charset="2"/>
              <a:buChar char="ü"/>
            </a:pPr>
            <a:r>
              <a:rPr lang="zh-CN" altLang="en-US" dirty="0">
                <a:solidFill>
                  <a:schemeClr val="tx1"/>
                </a:solidFill>
                <a:latin typeface="楷体" pitchFamily="49" charset="-122"/>
                <a:ea typeface="楷体" pitchFamily="49" charset="-122"/>
              </a:rPr>
              <a:t>在完成任何一个项目的过程中，必然要发生各种物化劳动和活劳动的消耗，这种耗费的货币表现就是项目成本</a:t>
            </a:r>
            <a:r>
              <a:rPr lang="zh-CN" altLang="en-US" dirty="0" smtClean="0">
                <a:solidFill>
                  <a:schemeClr val="tx1"/>
                </a:solidFill>
                <a:latin typeface="楷体" pitchFamily="49" charset="-122"/>
                <a:ea typeface="楷体" pitchFamily="49" charset="-122"/>
              </a:rPr>
              <a:t>。</a:t>
            </a:r>
            <a:endParaRPr lang="en-US" altLang="zh-CN" dirty="0" smtClean="0">
              <a:solidFill>
                <a:schemeClr val="tx1"/>
              </a:solidFill>
              <a:latin typeface="楷体" pitchFamily="49" charset="-122"/>
              <a:ea typeface="楷体" pitchFamily="49" charset="-122"/>
            </a:endParaRPr>
          </a:p>
          <a:p>
            <a:pPr lvl="1" indent="-342900" algn="just">
              <a:buFont typeface="Wingdings" pitchFamily="2" charset="2"/>
              <a:buChar char="ü"/>
            </a:pPr>
            <a:r>
              <a:rPr lang="zh-CN" altLang="en-US" dirty="0"/>
              <a:t>项目成本管理包含为使项目在批准的预算内完成而对成本进行规划、估算、预算、融资、筹资、管理和控制的各个过程，从而确保项目在批准的预算内完工</a:t>
            </a:r>
            <a:r>
              <a:rPr lang="zh-CN" altLang="en-US" dirty="0" smtClean="0"/>
              <a:t>。（</a:t>
            </a:r>
            <a:r>
              <a:rPr lang="en-US" altLang="zh-CN" dirty="0" smtClean="0"/>
              <a:t>pmbok</a:t>
            </a:r>
            <a:r>
              <a:rPr lang="zh-CN" altLang="en-US" dirty="0" smtClean="0"/>
              <a:t>）</a:t>
            </a:r>
            <a:endParaRPr lang="zh-CN" altLang="en-US" dirty="0"/>
          </a:p>
          <a:p>
            <a:pPr lvl="1" indent="-342900" algn="just">
              <a:buFont typeface="Wingdings" pitchFamily="2" charset="2"/>
              <a:buChar char="ü"/>
            </a:pPr>
            <a:r>
              <a:rPr lang="zh-CN" altLang="en-US" dirty="0" smtClean="0">
                <a:solidFill>
                  <a:srgbClr val="FF0000"/>
                </a:solidFill>
                <a:latin typeface="楷体" pitchFamily="49" charset="-122"/>
                <a:ea typeface="楷体" pitchFamily="49" charset="-122"/>
              </a:rPr>
              <a:t>项</a:t>
            </a:r>
            <a:r>
              <a:rPr lang="zh-CN" altLang="en-US" dirty="0">
                <a:solidFill>
                  <a:srgbClr val="FF0000"/>
                </a:solidFill>
                <a:latin typeface="楷体" pitchFamily="49" charset="-122"/>
                <a:ea typeface="楷体" pitchFamily="49" charset="-122"/>
              </a:rPr>
              <a:t>目成本管理是指为保证项目实际发生的成本不超过项目预算成本所进行的项目资源计划编制、项目成本估算、项目成本预算和项目成本控制等方面的管理过程和活动。</a:t>
            </a:r>
            <a:r>
              <a:rPr lang="zh-CN" altLang="en-US" dirty="0">
                <a:solidFill>
                  <a:schemeClr val="tx1"/>
                </a:solidFill>
                <a:latin typeface="楷体" pitchFamily="49" charset="-122"/>
                <a:ea typeface="楷体" pitchFamily="49" charset="-122"/>
              </a:rPr>
              <a:t>项目成本管理也可以理解为，它是为了确保完成项目目标，在批准的预算内，对项目实施所进行的按时、保质、高效的管理过程和活动。</a:t>
            </a:r>
            <a:r>
              <a:rPr lang="zh-CN" altLang="en-US" dirty="0">
                <a:solidFill>
                  <a:srgbClr val="C00000"/>
                </a:solidFill>
                <a:latin typeface="楷体" pitchFamily="49" charset="-122"/>
                <a:ea typeface="楷体" pitchFamily="49" charset="-122"/>
              </a:rPr>
              <a:t>项目成本管理可以及时发现和处理项目执行中出现的成本方面的问题，达到有效节约项目成本的目的。</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579538" y="1700021"/>
            <a:ext cx="7697537" cy="3194721"/>
          </a:xfrm>
        </p:spPr>
        <p:txBody>
          <a:bodyPr/>
          <a:lstStyle/>
          <a:p>
            <a:pPr marL="360000" indent="-360000">
              <a:buFontTx/>
              <a:buNone/>
            </a:pPr>
            <a:r>
              <a:rPr lang="zh-CN" altLang="en-US" b="1" dirty="0"/>
              <a:t>三参数：</a:t>
            </a:r>
          </a:p>
          <a:p>
            <a:pPr marL="360000" indent="-360000"/>
            <a:r>
              <a:rPr lang="en-US" altLang="zh-CN" dirty="0"/>
              <a:t>BCWS</a:t>
            </a:r>
            <a:r>
              <a:rPr lang="zh-CN" altLang="en-US" dirty="0"/>
              <a:t>（</a:t>
            </a:r>
            <a:r>
              <a:rPr lang="en-US" altLang="zh-CN" dirty="0"/>
              <a:t>Budgeted cost for work scheduled)</a:t>
            </a:r>
            <a:r>
              <a:rPr lang="zh-CN" altLang="en-US" dirty="0"/>
              <a:t>计划工作量的预算费用 </a:t>
            </a:r>
          </a:p>
          <a:p>
            <a:pPr marL="360000" indent="-360000"/>
            <a:r>
              <a:rPr lang="en-US" altLang="zh-CN" dirty="0"/>
              <a:t>ACWP</a:t>
            </a:r>
            <a:r>
              <a:rPr lang="zh-CN" altLang="en-US" dirty="0"/>
              <a:t>（</a:t>
            </a:r>
            <a:r>
              <a:rPr lang="en-US" altLang="zh-CN" dirty="0"/>
              <a:t>Actual Cost for Work Performed)</a:t>
            </a:r>
            <a:r>
              <a:rPr lang="zh-CN" altLang="en-US" dirty="0"/>
              <a:t>已完成工作量的实际费用 </a:t>
            </a:r>
          </a:p>
          <a:p>
            <a:pPr marL="360000" indent="-360000"/>
            <a:r>
              <a:rPr lang="en-US" altLang="zh-CN" dirty="0"/>
              <a:t>BCWP</a:t>
            </a:r>
            <a:r>
              <a:rPr lang="zh-CN" altLang="en-US" dirty="0"/>
              <a:t>（</a:t>
            </a:r>
            <a:r>
              <a:rPr lang="en-US" altLang="zh-CN" dirty="0"/>
              <a:t>Budgeted Cost for Work Performed)</a:t>
            </a:r>
            <a:r>
              <a:rPr lang="zh-CN" altLang="en-US" dirty="0"/>
              <a:t>已完工工作量的预算费</a:t>
            </a:r>
            <a:r>
              <a:rPr lang="zh-CN" altLang="en-US" dirty="0" smtClean="0"/>
              <a:t>用。也称为</a:t>
            </a:r>
            <a:r>
              <a:rPr lang="zh-CN" altLang="en-US" dirty="0"/>
              <a:t>挣值</a:t>
            </a:r>
            <a:r>
              <a:rPr lang="en-US" altLang="zh-CN" dirty="0"/>
              <a:t>EV</a:t>
            </a:r>
            <a:r>
              <a:rPr lang="zh-CN" altLang="en-US" dirty="0"/>
              <a:t>（</a:t>
            </a:r>
            <a:r>
              <a:rPr lang="en-US" altLang="zh-CN" dirty="0"/>
              <a:t>Earned Value</a:t>
            </a:r>
            <a:r>
              <a:rPr lang="zh-CN" altLang="en-US" dirty="0"/>
              <a:t>）</a:t>
            </a:r>
          </a:p>
          <a:p>
            <a:pPr marL="360000" indent="-360000">
              <a:buFontTx/>
              <a:buNone/>
            </a:pPr>
            <a:endParaRPr lang="en-US" altLang="zh-CN" dirty="0"/>
          </a:p>
        </p:txBody>
      </p:sp>
      <p:sp>
        <p:nvSpPr>
          <p:cNvPr id="4100" name="AutoShape 4"/>
          <p:cNvSpPr>
            <a:spLocks noChangeArrowheads="1"/>
          </p:cNvSpPr>
          <p:nvPr/>
        </p:nvSpPr>
        <p:spPr bwMode="auto">
          <a:xfrm>
            <a:off x="1372394" y="5042236"/>
            <a:ext cx="5257800" cy="1007596"/>
          </a:xfrm>
          <a:prstGeom prst="wedgeEllipseCallout">
            <a:avLst>
              <a:gd name="adj1" fmla="val -20713"/>
              <a:gd name="adj2" fmla="val -101023"/>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dirty="0">
                <a:solidFill>
                  <a:srgbClr val="FF0000"/>
                </a:solidFill>
              </a:rPr>
              <a:t>以下三个参数之间的区</a:t>
            </a:r>
            <a:r>
              <a:rPr lang="zh-CN" altLang="en-US" sz="2400" b="1" dirty="0" smtClean="0">
                <a:solidFill>
                  <a:srgbClr val="FF0000"/>
                </a:solidFill>
              </a:rPr>
              <a:t>别？</a:t>
            </a:r>
            <a:endParaRPr lang="zh-CN" altLang="en-US" sz="2400" b="1" dirty="0">
              <a:solidFill>
                <a:srgbClr val="FF0000"/>
              </a:solidFill>
            </a:endParaRPr>
          </a:p>
        </p:txBody>
      </p:sp>
      <p:sp>
        <p:nvSpPr>
          <p:cNvPr id="4101" name="Rectangle 5"/>
          <p:cNvSpPr>
            <a:spLocks noChangeArrowheads="1"/>
          </p:cNvSpPr>
          <p:nvPr/>
        </p:nvSpPr>
        <p:spPr bwMode="auto">
          <a:xfrm>
            <a:off x="7040197" y="5672686"/>
            <a:ext cx="414410" cy="366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bg2"/>
                </a:solidFill>
              </a:rPr>
              <a:t>，</a:t>
            </a:r>
          </a:p>
        </p:txBody>
      </p:sp>
      <p:sp>
        <p:nvSpPr>
          <p:cNvPr id="5" name="Rectangle 3"/>
          <p:cNvSpPr txBox="1">
            <a:spLocks noChangeArrowheads="1"/>
          </p:cNvSpPr>
          <p:nvPr/>
        </p:nvSpPr>
        <p:spPr bwMode="auto">
          <a:xfrm>
            <a:off x="534194" y="1103576"/>
            <a:ext cx="7697537" cy="647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j-ea"/>
                <a:ea typeface="+mj-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j-ea"/>
                <a:ea typeface="+mj-ea"/>
              </a:defRPr>
            </a:lvl2pPr>
            <a:lvl3pPr marL="1143000" indent="-228600" algn="l" rtl="0" eaLnBrk="0" fontAlgn="base" hangingPunct="0">
              <a:spcBef>
                <a:spcPct val="20000"/>
              </a:spcBef>
              <a:spcAft>
                <a:spcPct val="0"/>
              </a:spcAft>
              <a:buClr>
                <a:schemeClr val="tx1"/>
              </a:buClr>
              <a:buChar char="•"/>
              <a:defRPr sz="2200">
                <a:solidFill>
                  <a:schemeClr val="tx1"/>
                </a:solidFill>
                <a:latin typeface="+mj-ea"/>
                <a:ea typeface="+mj-ea"/>
              </a:defRPr>
            </a:lvl3pPr>
            <a:lvl4pPr marL="1600200" indent="-228600" algn="l" rtl="0" eaLnBrk="0" fontAlgn="base" hangingPunct="0">
              <a:spcBef>
                <a:spcPct val="20000"/>
              </a:spcBef>
              <a:spcAft>
                <a:spcPct val="0"/>
              </a:spcAft>
              <a:buChar char="–"/>
              <a:defRPr sz="2000">
                <a:solidFill>
                  <a:schemeClr val="tx1"/>
                </a:solidFill>
                <a:latin typeface="+mj-ea"/>
                <a:ea typeface="+mj-ea"/>
              </a:defRPr>
            </a:lvl4pPr>
            <a:lvl5pPr marL="2057400" indent="-228600" algn="l" rtl="0" eaLnBrk="0" fontAlgn="base" hangingPunct="0">
              <a:spcBef>
                <a:spcPct val="20000"/>
              </a:spcBef>
              <a:spcAft>
                <a:spcPct val="0"/>
              </a:spcAft>
              <a:buChar char="»"/>
              <a:defRPr sz="2000">
                <a:solidFill>
                  <a:schemeClr val="tx1"/>
                </a:solidFill>
                <a:latin typeface="+mj-ea"/>
                <a:ea typeface="+mj-ea"/>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a:buFont typeface="Wingdings" panose="05000000000000000000" pitchFamily="2" charset="2"/>
              <a:buChar char="Ø"/>
            </a:pPr>
            <a:r>
              <a:rPr lang="zh-CN" altLang="en-US" sz="2400" kern="0" dirty="0" smtClean="0">
                <a:solidFill>
                  <a:schemeClr val="tx1"/>
                </a:solidFill>
                <a:latin typeface="宋体" panose="02010600030101010101" pitchFamily="2" charset="-122"/>
              </a:rPr>
              <a:t>挣值法主要涉及三个参数、四个指标</a:t>
            </a:r>
            <a:endParaRPr lang="zh-CN" altLang="en-US" sz="2400" kern="0" dirty="0">
              <a:solidFill>
                <a:schemeClr val="tx1"/>
              </a:solidFill>
              <a:latin typeface="宋体" panose="02010600030101010101" pitchFamily="2" charset="-122"/>
            </a:endParaRPr>
          </a:p>
        </p:txBody>
      </p:sp>
      <p:sp>
        <p:nvSpPr>
          <p:cNvPr id="6" name="标题 1"/>
          <p:cNvSpPr>
            <a:spLocks noGrp="1"/>
          </p:cNvSpPr>
          <p:nvPr>
            <p:ph type="title"/>
          </p:nvPr>
        </p:nvSpPr>
        <p:spPr>
          <a:xfrm>
            <a:off x="0" y="476030"/>
            <a:ext cx="9145588" cy="772755"/>
          </a:xfrm>
        </p:spPr>
        <p:txBody>
          <a:bodyPr/>
          <a:lstStyle/>
          <a:p>
            <a:pPr>
              <a:defRPr/>
            </a:pPr>
            <a:r>
              <a:rPr lang="en-US" altLang="zh-CN" dirty="0" smtClean="0"/>
              <a:t>7.5</a:t>
            </a:r>
            <a:r>
              <a:rPr lang="zh-CN" altLang="zh-CN" b="1" dirty="0" smtClean="0"/>
              <a:t>项目成本控制</a:t>
            </a:r>
            <a:endParaRPr lang="zh-CN" altLang="en-US" dirty="0"/>
          </a:p>
        </p:txBody>
      </p:sp>
    </p:spTree>
    <p:extLst>
      <p:ext uri="{BB962C8B-B14F-4D97-AF65-F5344CB8AC3E}">
        <p14:creationId xmlns:p14="http://schemas.microsoft.com/office/powerpoint/2010/main" val="9289729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10394" y="1293812"/>
            <a:ext cx="7994451"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j-ea"/>
                <a:ea typeface="+mj-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j-ea"/>
                <a:ea typeface="+mj-ea"/>
              </a:defRPr>
            </a:lvl2pPr>
            <a:lvl3pPr marL="1143000" indent="-228600" algn="l" rtl="0" eaLnBrk="0" fontAlgn="base" hangingPunct="0">
              <a:spcBef>
                <a:spcPct val="20000"/>
              </a:spcBef>
              <a:spcAft>
                <a:spcPct val="0"/>
              </a:spcAft>
              <a:buClr>
                <a:schemeClr val="tx1"/>
              </a:buClr>
              <a:buChar char="•"/>
              <a:defRPr sz="2200">
                <a:solidFill>
                  <a:schemeClr val="tx1"/>
                </a:solidFill>
                <a:latin typeface="+mj-ea"/>
                <a:ea typeface="+mj-ea"/>
              </a:defRPr>
            </a:lvl3pPr>
            <a:lvl4pPr marL="1600200" indent="-228600" algn="l" rtl="0" eaLnBrk="0" fontAlgn="base" hangingPunct="0">
              <a:spcBef>
                <a:spcPct val="20000"/>
              </a:spcBef>
              <a:spcAft>
                <a:spcPct val="0"/>
              </a:spcAft>
              <a:buChar char="–"/>
              <a:defRPr sz="2000">
                <a:solidFill>
                  <a:schemeClr val="tx1"/>
                </a:solidFill>
                <a:latin typeface="+mj-ea"/>
                <a:ea typeface="+mj-ea"/>
              </a:defRPr>
            </a:lvl4pPr>
            <a:lvl5pPr marL="2057400" indent="-228600" algn="l" rtl="0" eaLnBrk="0" fontAlgn="base" hangingPunct="0">
              <a:spcBef>
                <a:spcPct val="20000"/>
              </a:spcBef>
              <a:spcAft>
                <a:spcPct val="0"/>
              </a:spcAft>
              <a:buChar char="»"/>
              <a:defRPr sz="2000">
                <a:solidFill>
                  <a:schemeClr val="tx1"/>
                </a:solidFill>
                <a:latin typeface="+mj-ea"/>
                <a:ea typeface="+mj-ea"/>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609600" indent="-609600">
              <a:buFontTx/>
              <a:buNone/>
            </a:pPr>
            <a:r>
              <a:rPr lang="en-US" altLang="zh-CN" sz="2400" kern="0" dirty="0">
                <a:solidFill>
                  <a:schemeClr val="tx1"/>
                </a:solidFill>
                <a:latin typeface="楷体" pitchFamily="49" charset="-122"/>
                <a:ea typeface="楷体" pitchFamily="49" charset="-122"/>
              </a:rPr>
              <a:t>1.</a:t>
            </a:r>
            <a:r>
              <a:rPr lang="zh-CN" altLang="en-US" sz="2400" kern="0" dirty="0">
                <a:solidFill>
                  <a:schemeClr val="tx1"/>
                </a:solidFill>
                <a:latin typeface="楷体" pitchFamily="49" charset="-122"/>
                <a:ea typeface="楷体" pitchFamily="49" charset="-122"/>
              </a:rPr>
              <a:t>计划工作量的预算费用</a:t>
            </a:r>
            <a:r>
              <a:rPr lang="en-US" altLang="zh-CN" sz="2400" kern="0" dirty="0">
                <a:solidFill>
                  <a:srgbClr val="C00000"/>
                </a:solidFill>
                <a:latin typeface="楷体" pitchFamily="49" charset="-122"/>
                <a:ea typeface="楷体" pitchFamily="49" charset="-122"/>
              </a:rPr>
              <a:t>BCWS</a:t>
            </a:r>
          </a:p>
          <a:p>
            <a:pPr marL="609600" indent="-609600">
              <a:buFontTx/>
              <a:buNone/>
            </a:pPr>
            <a:r>
              <a:rPr lang="en-US" altLang="zh-CN" sz="2400" kern="0" dirty="0" smtClean="0">
                <a:latin typeface="楷体" pitchFamily="49" charset="-122"/>
                <a:ea typeface="楷体" pitchFamily="49" charset="-122"/>
              </a:rPr>
              <a:t>	</a:t>
            </a:r>
            <a:r>
              <a:rPr lang="zh-CN" altLang="en-US" sz="2400" kern="0" dirty="0" smtClean="0">
                <a:solidFill>
                  <a:schemeClr val="tx1"/>
                </a:solidFill>
                <a:latin typeface="楷体" pitchFamily="49" charset="-122"/>
                <a:ea typeface="楷体" pitchFamily="49" charset="-122"/>
              </a:rPr>
              <a:t>项目实施过程中某阶段计划要求完成的工作量所需的预算工时</a:t>
            </a:r>
            <a:r>
              <a:rPr lang="zh-CN" altLang="en-US" sz="2400" kern="0" dirty="0">
                <a:solidFill>
                  <a:schemeClr val="tx1"/>
                </a:solidFill>
                <a:latin typeface="楷体" pitchFamily="49" charset="-122"/>
                <a:ea typeface="楷体" pitchFamily="49" charset="-122"/>
              </a:rPr>
              <a:t>或</a:t>
            </a:r>
            <a:r>
              <a:rPr lang="zh-CN" altLang="en-US" sz="2400" kern="0" dirty="0" smtClean="0">
                <a:solidFill>
                  <a:schemeClr val="tx1"/>
                </a:solidFill>
                <a:latin typeface="楷体" pitchFamily="49" charset="-122"/>
                <a:ea typeface="楷体" pitchFamily="49" charset="-122"/>
              </a:rPr>
              <a:t>费用。主要反映计划应完成的工作量。</a:t>
            </a:r>
          </a:p>
          <a:p>
            <a:pPr marL="1409700" lvl="2" indent="-609600">
              <a:buFontTx/>
              <a:buNone/>
            </a:pPr>
            <a:r>
              <a:rPr lang="en-US" altLang="zh-CN" sz="2400" b="1" kern="0" dirty="0" smtClean="0">
                <a:solidFill>
                  <a:schemeClr val="tx1"/>
                </a:solidFill>
                <a:latin typeface="楷体" pitchFamily="49" charset="-122"/>
                <a:ea typeface="楷体" pitchFamily="49" charset="-122"/>
              </a:rPr>
              <a:t>BCWS=</a:t>
            </a:r>
            <a:r>
              <a:rPr lang="zh-CN" altLang="en-US" sz="2400" b="1" kern="0" dirty="0" smtClean="0">
                <a:solidFill>
                  <a:schemeClr val="tx1"/>
                </a:solidFill>
                <a:latin typeface="楷体" pitchFamily="49" charset="-122"/>
                <a:ea typeface="楷体" pitchFamily="49" charset="-122"/>
              </a:rPr>
              <a:t>计划工作量*预算定额</a:t>
            </a:r>
          </a:p>
          <a:p>
            <a:pPr marL="609600" indent="-609600">
              <a:buFontTx/>
              <a:buNone/>
            </a:pPr>
            <a:r>
              <a:rPr lang="en-US" altLang="zh-CN" sz="2400" kern="0" dirty="0">
                <a:solidFill>
                  <a:schemeClr val="tx1"/>
                </a:solidFill>
                <a:latin typeface="楷体" pitchFamily="49" charset="-122"/>
                <a:ea typeface="楷体" pitchFamily="49" charset="-122"/>
              </a:rPr>
              <a:t>2.</a:t>
            </a:r>
            <a:r>
              <a:rPr lang="zh-CN" altLang="en-US" sz="2400" kern="0" dirty="0">
                <a:solidFill>
                  <a:schemeClr val="tx1"/>
                </a:solidFill>
                <a:latin typeface="楷体" pitchFamily="49" charset="-122"/>
                <a:ea typeface="楷体" pitchFamily="49" charset="-122"/>
              </a:rPr>
              <a:t>已完成工作量的实际费用</a:t>
            </a:r>
            <a:r>
              <a:rPr lang="en-US" altLang="zh-CN" sz="2400" kern="0" dirty="0">
                <a:solidFill>
                  <a:srgbClr val="C00000"/>
                </a:solidFill>
                <a:latin typeface="楷体" pitchFamily="49" charset="-122"/>
                <a:ea typeface="楷体" pitchFamily="49" charset="-122"/>
              </a:rPr>
              <a:t>ACWP</a:t>
            </a:r>
          </a:p>
          <a:p>
            <a:pPr marL="609600" indent="-609600">
              <a:buFontTx/>
              <a:buNone/>
            </a:pPr>
            <a:r>
              <a:rPr lang="en-US" altLang="zh-CN" sz="2400" kern="0" dirty="0" smtClean="0">
                <a:latin typeface="楷体" pitchFamily="49" charset="-122"/>
                <a:ea typeface="楷体" pitchFamily="49" charset="-122"/>
              </a:rPr>
              <a:t>	</a:t>
            </a:r>
            <a:r>
              <a:rPr lang="zh-CN" altLang="en-US" sz="2400" kern="0" dirty="0">
                <a:solidFill>
                  <a:schemeClr val="tx1"/>
                </a:solidFill>
                <a:latin typeface="楷体" pitchFamily="49" charset="-122"/>
                <a:ea typeface="楷体" pitchFamily="49" charset="-122"/>
              </a:rPr>
              <a:t>项目实施过程中某阶段实际完成的工作量所消耗的工时或费用，主要反映项目执行的实际消耗指标</a:t>
            </a:r>
            <a:r>
              <a:rPr lang="zh-CN" altLang="en-US" sz="2400" kern="0" dirty="0" smtClean="0">
                <a:solidFill>
                  <a:schemeClr val="tx1"/>
                </a:solidFill>
                <a:latin typeface="楷体" pitchFamily="49" charset="-122"/>
                <a:ea typeface="楷体" pitchFamily="49" charset="-122"/>
              </a:rPr>
              <a:t>。</a:t>
            </a:r>
            <a:endParaRPr lang="en-US" altLang="zh-CN" sz="2400" kern="0" dirty="0" smtClean="0">
              <a:solidFill>
                <a:schemeClr val="tx1"/>
              </a:solidFill>
              <a:latin typeface="楷体" pitchFamily="49" charset="-122"/>
              <a:ea typeface="楷体" pitchFamily="49" charset="-122"/>
            </a:endParaRPr>
          </a:p>
          <a:p>
            <a:pPr marL="1524000" lvl="4" indent="-609600">
              <a:buClr>
                <a:schemeClr val="hlink"/>
              </a:buClr>
              <a:buNone/>
            </a:pPr>
            <a:r>
              <a:rPr lang="en-US" altLang="zh-CN" sz="2400" b="1" kern="0" dirty="0">
                <a:latin typeface="楷体" pitchFamily="49" charset="-122"/>
                <a:ea typeface="楷体" pitchFamily="49" charset="-122"/>
              </a:rPr>
              <a:t>BCWP=</a:t>
            </a:r>
            <a:r>
              <a:rPr lang="zh-CN" altLang="en-US" sz="2400" b="1" kern="0" dirty="0">
                <a:latin typeface="楷体" pitchFamily="49" charset="-122"/>
                <a:ea typeface="楷体" pitchFamily="49" charset="-122"/>
              </a:rPr>
              <a:t>已完成工作量</a:t>
            </a:r>
            <a:r>
              <a:rPr lang="zh-CN" altLang="en-US" sz="2400" b="1" kern="0" dirty="0" smtClean="0">
                <a:latin typeface="楷体" pitchFamily="49" charset="-122"/>
                <a:ea typeface="楷体" pitchFamily="49" charset="-122"/>
              </a:rPr>
              <a:t>*实际成本</a:t>
            </a:r>
            <a:endParaRPr lang="en-US" altLang="zh-CN" sz="2400" kern="0" dirty="0">
              <a:solidFill>
                <a:schemeClr val="tx1"/>
              </a:solidFill>
              <a:latin typeface="楷体" pitchFamily="49" charset="-122"/>
              <a:ea typeface="楷体" pitchFamily="49" charset="-122"/>
            </a:endParaRPr>
          </a:p>
          <a:p>
            <a:pPr marL="609600" indent="-609600">
              <a:buFontTx/>
              <a:buNone/>
            </a:pPr>
            <a:r>
              <a:rPr lang="en-US" altLang="zh-CN" sz="2400" kern="0" dirty="0">
                <a:solidFill>
                  <a:schemeClr val="tx1"/>
                </a:solidFill>
                <a:latin typeface="楷体" pitchFamily="49" charset="-122"/>
                <a:ea typeface="楷体" pitchFamily="49" charset="-122"/>
              </a:rPr>
              <a:t>3.</a:t>
            </a:r>
            <a:r>
              <a:rPr lang="zh-CN" altLang="en-US" sz="2400" kern="0" dirty="0">
                <a:solidFill>
                  <a:schemeClr val="tx1"/>
                </a:solidFill>
                <a:latin typeface="楷体" pitchFamily="49" charset="-122"/>
                <a:ea typeface="楷体" pitchFamily="49" charset="-122"/>
              </a:rPr>
              <a:t>已完工工作量的预算费用</a:t>
            </a:r>
            <a:r>
              <a:rPr lang="en-US" altLang="zh-CN" sz="2400" kern="0" dirty="0">
                <a:solidFill>
                  <a:srgbClr val="C00000"/>
                </a:solidFill>
                <a:latin typeface="楷体" pitchFamily="49" charset="-122"/>
                <a:ea typeface="楷体" pitchFamily="49" charset="-122"/>
              </a:rPr>
              <a:t>BCWP</a:t>
            </a:r>
            <a:r>
              <a:rPr lang="en-US" altLang="zh-CN" sz="2400" kern="0" dirty="0">
                <a:solidFill>
                  <a:schemeClr val="tx1"/>
                </a:solidFill>
                <a:latin typeface="楷体" pitchFamily="49" charset="-122"/>
                <a:ea typeface="楷体" pitchFamily="49" charset="-122"/>
              </a:rPr>
              <a:t> </a:t>
            </a:r>
          </a:p>
          <a:p>
            <a:pPr marL="609600" indent="-609600">
              <a:buNone/>
            </a:pPr>
            <a:r>
              <a:rPr lang="en-US" altLang="zh-CN" sz="2400" kern="0" dirty="0">
                <a:latin typeface="楷体" pitchFamily="49" charset="-122"/>
                <a:ea typeface="楷体" pitchFamily="49" charset="-122"/>
              </a:rPr>
              <a:t>	</a:t>
            </a:r>
            <a:r>
              <a:rPr lang="zh-CN" altLang="en-US" sz="2400" kern="0" dirty="0">
                <a:solidFill>
                  <a:schemeClr val="tx1"/>
                </a:solidFill>
                <a:latin typeface="楷体" pitchFamily="49" charset="-122"/>
                <a:ea typeface="楷体" pitchFamily="49" charset="-122"/>
              </a:rPr>
              <a:t>项目实施过程中某阶段实际完成工作量及按预算计算出来的工时或费用，即挣得值。</a:t>
            </a:r>
          </a:p>
          <a:p>
            <a:pPr marL="1409700" lvl="2" indent="-609600">
              <a:buNone/>
            </a:pPr>
            <a:r>
              <a:rPr lang="en-US" altLang="zh-CN" sz="2400" b="1" kern="0" dirty="0">
                <a:solidFill>
                  <a:schemeClr val="tx1"/>
                </a:solidFill>
                <a:latin typeface="楷体" pitchFamily="49" charset="-122"/>
                <a:ea typeface="楷体" pitchFamily="49" charset="-122"/>
              </a:rPr>
              <a:t>BCWP=</a:t>
            </a:r>
            <a:r>
              <a:rPr lang="zh-CN" altLang="en-US" sz="2400" b="1" kern="0" dirty="0">
                <a:solidFill>
                  <a:schemeClr val="tx1"/>
                </a:solidFill>
                <a:latin typeface="楷体" pitchFamily="49" charset="-122"/>
                <a:ea typeface="楷体" pitchFamily="49" charset="-122"/>
              </a:rPr>
              <a:t>已完成工作量*预算定额</a:t>
            </a:r>
          </a:p>
          <a:p>
            <a:pPr marL="609600" indent="-609600">
              <a:buFontTx/>
              <a:buNone/>
            </a:pPr>
            <a:endParaRPr lang="en-US" altLang="zh-CN" sz="2400" kern="0" dirty="0" smtClean="0">
              <a:latin typeface="楷体" pitchFamily="49" charset="-122"/>
              <a:ea typeface="楷体" pitchFamily="49" charset="-122"/>
            </a:endParaRPr>
          </a:p>
          <a:p>
            <a:pPr marL="609600" indent="-609600">
              <a:buFontTx/>
              <a:buNone/>
            </a:pPr>
            <a:endParaRPr lang="zh-CN" altLang="en-US" sz="2400" kern="0" dirty="0" smtClean="0">
              <a:latin typeface="楷体" pitchFamily="49" charset="-122"/>
              <a:ea typeface="楷体" pitchFamily="49" charset="-122"/>
            </a:endParaRPr>
          </a:p>
          <a:p>
            <a:pPr marL="609600" indent="-609600">
              <a:buFontTx/>
              <a:buNone/>
            </a:pPr>
            <a:endParaRPr lang="zh-CN" altLang="en-US" sz="2400" kern="0" dirty="0" smtClean="0">
              <a:latin typeface="楷体" pitchFamily="49" charset="-122"/>
              <a:ea typeface="楷体" pitchFamily="49" charset="-122"/>
            </a:endParaRPr>
          </a:p>
          <a:p>
            <a:pPr marL="609600" indent="-609600">
              <a:buFontTx/>
              <a:buNone/>
            </a:pPr>
            <a:r>
              <a:rPr lang="zh-CN" altLang="en-US" sz="2400" kern="0" dirty="0" smtClean="0">
                <a:latin typeface="楷体" pitchFamily="49" charset="-122"/>
                <a:ea typeface="楷体" pitchFamily="49" charset="-122"/>
              </a:rPr>
              <a:t>    </a:t>
            </a:r>
            <a:endParaRPr lang="zh-CN" altLang="en-US" sz="2400" kern="0" dirty="0">
              <a:latin typeface="楷体" pitchFamily="49" charset="-122"/>
              <a:ea typeface="楷体" pitchFamily="49" charset="-122"/>
            </a:endParaRPr>
          </a:p>
        </p:txBody>
      </p:sp>
      <p:sp>
        <p:nvSpPr>
          <p:cNvPr id="5" name="标题 1"/>
          <p:cNvSpPr>
            <a:spLocks noGrp="1"/>
          </p:cNvSpPr>
          <p:nvPr>
            <p:ph type="title"/>
          </p:nvPr>
        </p:nvSpPr>
        <p:spPr>
          <a:xfrm>
            <a:off x="0" y="476030"/>
            <a:ext cx="9145588" cy="772755"/>
          </a:xfrm>
        </p:spPr>
        <p:txBody>
          <a:bodyPr/>
          <a:lstStyle/>
          <a:p>
            <a:pPr>
              <a:defRPr/>
            </a:pPr>
            <a:r>
              <a:rPr lang="en-US" altLang="zh-CN" dirty="0" smtClean="0"/>
              <a:t>7.5</a:t>
            </a:r>
            <a:r>
              <a:rPr lang="zh-CN" altLang="zh-CN" b="1" dirty="0" smtClean="0"/>
              <a:t>项目成本控制</a:t>
            </a:r>
            <a:endParaRPr lang="zh-CN" altLang="en-US" dirty="0"/>
          </a:p>
        </p:txBody>
      </p:sp>
    </p:spTree>
    <p:extLst>
      <p:ext uri="{BB962C8B-B14F-4D97-AF65-F5344CB8AC3E}">
        <p14:creationId xmlns:p14="http://schemas.microsoft.com/office/powerpoint/2010/main" val="29299919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686594" y="1446212"/>
            <a:ext cx="7697537" cy="368831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Aft>
                <a:spcPts val="600"/>
              </a:spcAft>
            </a:pPr>
            <a:r>
              <a:rPr lang="zh-CN" altLang="en-US" dirty="0">
                <a:solidFill>
                  <a:srgbClr val="FF0000"/>
                </a:solidFill>
              </a:rPr>
              <a:t>四指标</a:t>
            </a:r>
          </a:p>
          <a:p>
            <a:pPr marL="609600" indent="-609600">
              <a:spcAft>
                <a:spcPts val="600"/>
              </a:spcAft>
              <a:buFontTx/>
              <a:buNone/>
            </a:pPr>
            <a:r>
              <a:rPr lang="zh-CN" altLang="en-US" dirty="0"/>
              <a:t>费用偏差</a:t>
            </a:r>
            <a:r>
              <a:rPr lang="en-US" altLang="zh-CN" dirty="0"/>
              <a:t>(Cost Variance</a:t>
            </a:r>
            <a:r>
              <a:rPr lang="zh-CN" altLang="en-US" dirty="0"/>
              <a:t>即</a:t>
            </a:r>
            <a:r>
              <a:rPr lang="en-US" altLang="zh-CN" dirty="0"/>
              <a:t>CV</a:t>
            </a:r>
            <a:r>
              <a:rPr lang="zh-CN" altLang="en-US" dirty="0"/>
              <a:t>）</a:t>
            </a:r>
          </a:p>
          <a:p>
            <a:pPr marL="609600" indent="-609600">
              <a:spcAft>
                <a:spcPts val="600"/>
              </a:spcAft>
              <a:buFontTx/>
              <a:buNone/>
            </a:pPr>
            <a:r>
              <a:rPr lang="zh-CN" altLang="en-US" dirty="0"/>
              <a:t>进度偏差</a:t>
            </a:r>
            <a:r>
              <a:rPr lang="en-US" altLang="zh-CN" dirty="0"/>
              <a:t>(</a:t>
            </a:r>
            <a:r>
              <a:rPr lang="en-US" altLang="zh-CN" dirty="0" err="1"/>
              <a:t>Schdule</a:t>
            </a:r>
            <a:r>
              <a:rPr lang="en-US" altLang="zh-CN" dirty="0"/>
              <a:t> Variance,</a:t>
            </a:r>
            <a:r>
              <a:rPr lang="zh-CN" altLang="en-US" dirty="0"/>
              <a:t>即</a:t>
            </a:r>
            <a:r>
              <a:rPr lang="en-US" altLang="zh-CN" dirty="0"/>
              <a:t>SV).</a:t>
            </a:r>
          </a:p>
          <a:p>
            <a:pPr marL="609600" indent="-609600">
              <a:spcAft>
                <a:spcPts val="600"/>
              </a:spcAft>
              <a:buFontTx/>
              <a:buNone/>
            </a:pPr>
            <a:r>
              <a:rPr lang="zh-CN" altLang="en-US" dirty="0"/>
              <a:t>费用执行指标</a:t>
            </a:r>
            <a:r>
              <a:rPr lang="en-US" altLang="zh-CN" dirty="0"/>
              <a:t>(Cost Performed Index,</a:t>
            </a:r>
            <a:r>
              <a:rPr lang="zh-CN" altLang="en-US" dirty="0"/>
              <a:t>即</a:t>
            </a:r>
            <a:r>
              <a:rPr lang="en-US" altLang="zh-CN" dirty="0"/>
              <a:t>CPI</a:t>
            </a:r>
            <a:r>
              <a:rPr lang="zh-CN" altLang="en-US" dirty="0"/>
              <a:t>）</a:t>
            </a:r>
          </a:p>
          <a:p>
            <a:pPr marL="609600" indent="-609600">
              <a:spcAft>
                <a:spcPts val="600"/>
              </a:spcAft>
              <a:buFontTx/>
              <a:buNone/>
            </a:pPr>
            <a:r>
              <a:rPr lang="zh-CN" altLang="en-US" dirty="0"/>
              <a:t>进度执行指标（</a:t>
            </a:r>
            <a:r>
              <a:rPr lang="en-US" altLang="zh-CN" dirty="0" err="1"/>
              <a:t>Schdule</a:t>
            </a:r>
            <a:r>
              <a:rPr lang="en-US" altLang="zh-CN" dirty="0"/>
              <a:t> Performed Index</a:t>
            </a:r>
            <a:r>
              <a:rPr lang="zh-CN" altLang="en-US" dirty="0"/>
              <a:t>即</a:t>
            </a:r>
            <a:r>
              <a:rPr lang="en-US" altLang="zh-CN" dirty="0"/>
              <a:t>SPI).</a:t>
            </a:r>
          </a:p>
          <a:p>
            <a:pPr marL="609600" indent="-609600">
              <a:spcAft>
                <a:spcPts val="600"/>
              </a:spcAft>
              <a:buFontTx/>
              <a:buNone/>
            </a:pPr>
            <a:endParaRPr lang="en-US" altLang="zh-CN" dirty="0"/>
          </a:p>
          <a:p>
            <a:pPr marL="609600" indent="-609600">
              <a:spcAft>
                <a:spcPts val="600"/>
              </a:spcAft>
              <a:buFontTx/>
              <a:buNone/>
            </a:pPr>
            <a:endParaRPr lang="en-US" altLang="zh-CN" dirty="0"/>
          </a:p>
          <a:p>
            <a:pPr marL="609600" indent="-609600">
              <a:spcAft>
                <a:spcPts val="600"/>
              </a:spcAft>
              <a:buFontTx/>
              <a:buNone/>
            </a:pPr>
            <a:endParaRPr lang="en-US" altLang="zh-CN" dirty="0"/>
          </a:p>
        </p:txBody>
      </p:sp>
    </p:spTree>
    <p:extLst>
      <p:ext uri="{BB962C8B-B14F-4D97-AF65-F5344CB8AC3E}">
        <p14:creationId xmlns:p14="http://schemas.microsoft.com/office/powerpoint/2010/main" val="1651323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82947" name="内容占位符 2"/>
          <p:cNvSpPr>
            <a:spLocks noGrp="1"/>
          </p:cNvSpPr>
          <p:nvPr>
            <p:ph idx="1"/>
          </p:nvPr>
        </p:nvSpPr>
        <p:spPr>
          <a:xfrm>
            <a:off x="305594" y="1446212"/>
            <a:ext cx="8610600" cy="1255728"/>
          </a:xfrm>
        </p:spPr>
        <p:txBody>
          <a:bodyPr/>
          <a:lstStyle/>
          <a:p>
            <a:pPr marL="0" indent="0" algn="just">
              <a:lnSpc>
                <a:spcPct val="105000"/>
              </a:lnSpc>
              <a:spcBef>
                <a:spcPts val="0"/>
              </a:spcBef>
              <a:spcAft>
                <a:spcPts val="0"/>
              </a:spcAft>
              <a:buSzTx/>
              <a:buNone/>
            </a:pPr>
            <a:r>
              <a:rPr lang="zh-CN" altLang="en-US" sz="2400" dirty="0">
                <a:solidFill>
                  <a:schemeClr val="tx1"/>
                </a:solidFill>
                <a:latin typeface="楷体" pitchFamily="49" charset="-122"/>
                <a:ea typeface="楷体" pitchFamily="49" charset="-122"/>
              </a:rPr>
              <a:t>例题：某项目由四项活动组成，各项活动的时间和成本如</a:t>
            </a:r>
            <a:r>
              <a:rPr lang="zh-CN" altLang="en-US" sz="2400" dirty="0" smtClean="0">
                <a:solidFill>
                  <a:schemeClr val="tx1"/>
                </a:solidFill>
                <a:latin typeface="楷体" pitchFamily="49" charset="-122"/>
                <a:ea typeface="楷体" pitchFamily="49" charset="-122"/>
              </a:rPr>
              <a:t>表：</a:t>
            </a:r>
            <a:r>
              <a:rPr lang="zh-CN" altLang="en-US" sz="2400" dirty="0">
                <a:solidFill>
                  <a:schemeClr val="tx1"/>
                </a:solidFill>
                <a:latin typeface="楷体" pitchFamily="49" charset="-122"/>
                <a:ea typeface="楷体" pitchFamily="49" charset="-122"/>
              </a:rPr>
              <a:t>总工时4周，总成本10000元，以下是第3周末的状态。</a:t>
            </a:r>
          </a:p>
          <a:p>
            <a:pPr algn="just">
              <a:lnSpc>
                <a:spcPct val="105000"/>
              </a:lnSpc>
              <a:spcBef>
                <a:spcPts val="0"/>
              </a:spcBef>
              <a:spcAft>
                <a:spcPts val="0"/>
              </a:spcAft>
              <a:buSzTx/>
              <a:buFont typeface="Wingdings" panose="05000000000000000000" pitchFamily="2" charset="2"/>
              <a:buChar char="n"/>
            </a:pPr>
            <a:endParaRPr lang="zh-CN" altLang="en-US" sz="2400" dirty="0">
              <a:solidFill>
                <a:schemeClr val="tx1"/>
              </a:solidFill>
              <a:latin typeface="楷体" pitchFamily="49" charset="-122"/>
              <a:ea typeface="楷体" pitchFamily="49" charset="-122"/>
            </a:endParaRPr>
          </a:p>
        </p:txBody>
      </p:sp>
      <p:graphicFrame>
        <p:nvGraphicFramePr>
          <p:cNvPr id="4" name="内容占位符 3"/>
          <p:cNvGraphicFramePr>
            <a:graphicFrameLocks/>
          </p:cNvGraphicFramePr>
          <p:nvPr>
            <p:extLst>
              <p:ext uri="{D42A27DB-BD31-4B8C-83A1-F6EECF244321}">
                <p14:modId xmlns:p14="http://schemas.microsoft.com/office/powerpoint/2010/main" val="68354924"/>
              </p:ext>
            </p:extLst>
          </p:nvPr>
        </p:nvGraphicFramePr>
        <p:xfrm>
          <a:off x="153194" y="2970212"/>
          <a:ext cx="8669192" cy="2840342"/>
        </p:xfrm>
        <a:graphic>
          <a:graphicData uri="http://schemas.openxmlformats.org/drawingml/2006/table">
            <a:tbl>
              <a:tblPr/>
              <a:tblGrid>
                <a:gridCol w="1371600"/>
                <a:gridCol w="1949617"/>
                <a:gridCol w="801877"/>
                <a:gridCol w="763694"/>
                <a:gridCol w="763694"/>
                <a:gridCol w="763694"/>
                <a:gridCol w="2255016"/>
              </a:tblGrid>
              <a:tr h="548386">
                <a:tc>
                  <a:txBody>
                    <a:bodyPr/>
                    <a:lstStyle/>
                    <a:p>
                      <a:pPr algn="ctr">
                        <a:spcAft>
                          <a:spcPts val="0"/>
                        </a:spcAft>
                      </a:pPr>
                      <a:r>
                        <a:rPr lang="zh-CN" sz="1800" b="1" kern="0" dirty="0">
                          <a:solidFill>
                            <a:srgbClr val="000000"/>
                          </a:solidFill>
                          <a:latin typeface="Times New Roman" panose="02020603050405020304"/>
                          <a:ea typeface="宋体" panose="02010600030101010101" pitchFamily="2" charset="-122"/>
                        </a:rPr>
                        <a:t>活动</a:t>
                      </a:r>
                      <a:endParaRPr lang="zh-CN" sz="1800" b="1" kern="0" dirty="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0" dirty="0">
                          <a:solidFill>
                            <a:srgbClr val="000000"/>
                          </a:solidFill>
                          <a:latin typeface="Times New Roman" panose="02020603050405020304"/>
                          <a:ea typeface="宋体" panose="02010600030101010101" pitchFamily="2" charset="-122"/>
                        </a:rPr>
                        <a:t>预计时间和成本</a:t>
                      </a:r>
                      <a:endParaRPr lang="zh-CN" sz="1800" b="1" kern="0" dirty="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0" dirty="0">
                          <a:solidFill>
                            <a:srgbClr val="000000"/>
                          </a:solidFill>
                          <a:latin typeface="Times New Roman" panose="02020603050405020304"/>
                          <a:ea typeface="宋体" panose="02010600030101010101" pitchFamily="2" charset="-122"/>
                        </a:rPr>
                        <a:t>第</a:t>
                      </a:r>
                      <a:r>
                        <a:rPr lang="en-US" sz="1800" b="1" kern="0" dirty="0">
                          <a:solidFill>
                            <a:srgbClr val="000000"/>
                          </a:solidFill>
                          <a:latin typeface="Times New Roman" panose="02020603050405020304"/>
                        </a:rPr>
                        <a:t>1</a:t>
                      </a:r>
                      <a:r>
                        <a:rPr lang="zh-CN" sz="1800" b="1" kern="0" dirty="0">
                          <a:solidFill>
                            <a:srgbClr val="000000"/>
                          </a:solidFill>
                          <a:latin typeface="Times New Roman" panose="02020603050405020304"/>
                          <a:ea typeface="宋体" panose="02010600030101010101" pitchFamily="2" charset="-122"/>
                        </a:rPr>
                        <a:t>周</a:t>
                      </a:r>
                      <a:endParaRPr lang="zh-CN" sz="1800" b="1" kern="0" dirty="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0">
                          <a:solidFill>
                            <a:srgbClr val="000000"/>
                          </a:solidFill>
                          <a:latin typeface="Times New Roman" panose="02020603050405020304"/>
                          <a:ea typeface="宋体" panose="02010600030101010101" pitchFamily="2" charset="-122"/>
                        </a:rPr>
                        <a:t>第</a:t>
                      </a:r>
                      <a:r>
                        <a:rPr lang="en-US" sz="1800" b="1" kern="0">
                          <a:solidFill>
                            <a:srgbClr val="000000"/>
                          </a:solidFill>
                          <a:latin typeface="Times New Roman" panose="02020603050405020304"/>
                        </a:rPr>
                        <a:t>2</a:t>
                      </a:r>
                      <a:r>
                        <a:rPr lang="zh-CN" sz="1800" b="1" kern="0">
                          <a:solidFill>
                            <a:srgbClr val="000000"/>
                          </a:solidFill>
                          <a:latin typeface="Times New Roman" panose="02020603050405020304"/>
                          <a:ea typeface="宋体" panose="02010600030101010101" pitchFamily="2" charset="-122"/>
                        </a:rPr>
                        <a:t>周</a:t>
                      </a:r>
                      <a:endParaRPr lang="zh-CN" sz="1800" b="1" kern="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0">
                          <a:solidFill>
                            <a:srgbClr val="000000"/>
                          </a:solidFill>
                          <a:latin typeface="Times New Roman" panose="02020603050405020304"/>
                          <a:ea typeface="宋体" panose="02010600030101010101" pitchFamily="2" charset="-122"/>
                        </a:rPr>
                        <a:t>第</a:t>
                      </a:r>
                      <a:r>
                        <a:rPr lang="en-US" sz="1800" b="1" kern="0">
                          <a:solidFill>
                            <a:srgbClr val="000000"/>
                          </a:solidFill>
                          <a:latin typeface="Times New Roman" panose="02020603050405020304"/>
                        </a:rPr>
                        <a:t>3</a:t>
                      </a:r>
                      <a:r>
                        <a:rPr lang="zh-CN" sz="1800" b="1" kern="0">
                          <a:solidFill>
                            <a:srgbClr val="000000"/>
                          </a:solidFill>
                          <a:latin typeface="Times New Roman" panose="02020603050405020304"/>
                          <a:ea typeface="宋体" panose="02010600030101010101" pitchFamily="2" charset="-122"/>
                        </a:rPr>
                        <a:t>周</a:t>
                      </a:r>
                      <a:endParaRPr lang="zh-CN" sz="1800" b="1" kern="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0">
                          <a:solidFill>
                            <a:srgbClr val="000000"/>
                          </a:solidFill>
                          <a:latin typeface="Times New Roman" panose="02020603050405020304"/>
                          <a:ea typeface="宋体" panose="02010600030101010101" pitchFamily="2" charset="-122"/>
                        </a:rPr>
                        <a:t>第</a:t>
                      </a:r>
                      <a:r>
                        <a:rPr lang="en-US" sz="1800" b="1" kern="0">
                          <a:solidFill>
                            <a:srgbClr val="000000"/>
                          </a:solidFill>
                          <a:latin typeface="Times New Roman" panose="02020603050405020304"/>
                        </a:rPr>
                        <a:t>4</a:t>
                      </a:r>
                      <a:r>
                        <a:rPr lang="zh-CN" sz="1800" b="1" kern="0">
                          <a:solidFill>
                            <a:srgbClr val="000000"/>
                          </a:solidFill>
                          <a:latin typeface="Times New Roman" panose="02020603050405020304"/>
                          <a:ea typeface="宋体" panose="02010600030101010101" pitchFamily="2" charset="-122"/>
                        </a:rPr>
                        <a:t>周</a:t>
                      </a:r>
                      <a:endParaRPr lang="zh-CN" sz="1800" b="1" kern="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0">
                          <a:solidFill>
                            <a:srgbClr val="000000"/>
                          </a:solidFill>
                          <a:latin typeface="Times New Roman" panose="02020603050405020304"/>
                          <a:ea typeface="宋体" panose="02010600030101010101" pitchFamily="2" charset="-122"/>
                        </a:rPr>
                        <a:t>第</a:t>
                      </a:r>
                      <a:r>
                        <a:rPr lang="zh-CN" sz="1800" b="1" kern="0">
                          <a:solidFill>
                            <a:srgbClr val="000000"/>
                          </a:solidFill>
                          <a:latin typeface="Times New Roman" panose="02020603050405020304"/>
                        </a:rPr>
                        <a:t>3</a:t>
                      </a:r>
                      <a:r>
                        <a:rPr lang="zh-CN" sz="1800" b="1" kern="0">
                          <a:solidFill>
                            <a:srgbClr val="000000"/>
                          </a:solidFill>
                          <a:latin typeface="Times New Roman" panose="02020603050405020304"/>
                          <a:ea typeface="宋体" panose="02010600030101010101" pitchFamily="2" charset="-122"/>
                        </a:rPr>
                        <a:t>周末的状态</a:t>
                      </a:r>
                      <a:endParaRPr lang="zh-CN" sz="1800" b="1" kern="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1190">
                <a:tc>
                  <a:txBody>
                    <a:bodyPr/>
                    <a:lstStyle/>
                    <a:p>
                      <a:pPr algn="just">
                        <a:spcAft>
                          <a:spcPts val="0"/>
                        </a:spcAft>
                      </a:pPr>
                      <a:r>
                        <a:rPr lang="zh-CN" sz="1800" b="1" kern="0">
                          <a:solidFill>
                            <a:srgbClr val="000000"/>
                          </a:solidFill>
                          <a:latin typeface="Times New Roman" panose="02020603050405020304"/>
                          <a:ea typeface="宋体" panose="02010600030101010101" pitchFamily="2" charset="-122"/>
                        </a:rPr>
                        <a:t>计划</a:t>
                      </a:r>
                      <a:endParaRPr lang="zh-CN" sz="1800" b="1" kern="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0">
                          <a:solidFill>
                            <a:srgbClr val="000000"/>
                          </a:solidFill>
                          <a:latin typeface="Times New Roman" panose="02020603050405020304"/>
                        </a:rPr>
                        <a:t>1</a:t>
                      </a:r>
                      <a:r>
                        <a:rPr lang="zh-CN" sz="1800" b="1" kern="0">
                          <a:solidFill>
                            <a:srgbClr val="000000"/>
                          </a:solidFill>
                          <a:latin typeface="Times New Roman" panose="02020603050405020304"/>
                          <a:ea typeface="宋体" panose="02010600030101010101" pitchFamily="2" charset="-122"/>
                        </a:rPr>
                        <a:t>周，</a:t>
                      </a:r>
                      <a:r>
                        <a:rPr lang="zh-CN" sz="1800" b="1" kern="0">
                          <a:solidFill>
                            <a:srgbClr val="000000"/>
                          </a:solidFill>
                          <a:latin typeface="Times New Roman" panose="02020603050405020304"/>
                        </a:rPr>
                        <a:t>2000</a:t>
                      </a:r>
                      <a:r>
                        <a:rPr lang="zh-CN" sz="1800" b="1" kern="0">
                          <a:solidFill>
                            <a:srgbClr val="000000"/>
                          </a:solidFill>
                          <a:latin typeface="Times New Roman" panose="02020603050405020304"/>
                          <a:ea typeface="宋体" panose="02010600030101010101" pitchFamily="2" charset="-122"/>
                        </a:rPr>
                        <a:t>元</a:t>
                      </a:r>
                      <a:endParaRPr lang="zh-CN" sz="1800" b="1" kern="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800" b="1" kern="0" dirty="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800" b="1" kern="0" dirty="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800" b="1" kern="0" dirty="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800" b="1" kern="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0">
                          <a:solidFill>
                            <a:srgbClr val="000000"/>
                          </a:solidFill>
                          <a:latin typeface="Times New Roman" panose="02020603050405020304"/>
                          <a:ea typeface="宋体" panose="02010600030101010101" pitchFamily="2" charset="-122"/>
                        </a:rPr>
                        <a:t>活动已完成，</a:t>
                      </a:r>
                      <a:endParaRPr lang="zh-CN" sz="1800" b="1" kern="0">
                        <a:solidFill>
                          <a:srgbClr val="000000"/>
                        </a:solidFill>
                        <a:latin typeface="Times New Roman" panose="02020603050405020304"/>
                      </a:endParaRPr>
                    </a:p>
                    <a:p>
                      <a:pPr algn="ctr">
                        <a:spcAft>
                          <a:spcPts val="0"/>
                        </a:spcAft>
                      </a:pPr>
                      <a:r>
                        <a:rPr lang="zh-CN" sz="1800" b="1" kern="0">
                          <a:solidFill>
                            <a:srgbClr val="000000"/>
                          </a:solidFill>
                          <a:latin typeface="Times New Roman" panose="02020603050405020304"/>
                          <a:ea typeface="宋体" panose="02010600030101010101" pitchFamily="2" charset="-122"/>
                        </a:rPr>
                        <a:t>实际支付成本</a:t>
                      </a:r>
                      <a:r>
                        <a:rPr lang="zh-CN" sz="1800" b="1" kern="0">
                          <a:solidFill>
                            <a:srgbClr val="000000"/>
                          </a:solidFill>
                          <a:latin typeface="Times New Roman" panose="02020603050405020304"/>
                        </a:rPr>
                        <a:t>2000</a:t>
                      </a:r>
                      <a:r>
                        <a:rPr lang="zh-CN" sz="1800" b="1" kern="0">
                          <a:solidFill>
                            <a:srgbClr val="000000"/>
                          </a:solidFill>
                          <a:latin typeface="Times New Roman" panose="02020603050405020304"/>
                          <a:ea typeface="宋体" panose="02010600030101010101" pitchFamily="2" charset="-122"/>
                        </a:rPr>
                        <a:t>元</a:t>
                      </a:r>
                      <a:endParaRPr lang="zh-CN" sz="1800" b="1" kern="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1190">
                <a:tc>
                  <a:txBody>
                    <a:bodyPr/>
                    <a:lstStyle/>
                    <a:p>
                      <a:pPr algn="just">
                        <a:spcAft>
                          <a:spcPts val="0"/>
                        </a:spcAft>
                      </a:pPr>
                      <a:r>
                        <a:rPr lang="zh-CN" sz="1800" b="1" kern="0">
                          <a:solidFill>
                            <a:srgbClr val="000000"/>
                          </a:solidFill>
                          <a:latin typeface="Times New Roman" panose="02020603050405020304"/>
                          <a:ea typeface="宋体" panose="02010600030101010101" pitchFamily="2" charset="-122"/>
                        </a:rPr>
                        <a:t>设计</a:t>
                      </a:r>
                      <a:endParaRPr lang="zh-CN" sz="1800" b="1" kern="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0">
                          <a:solidFill>
                            <a:srgbClr val="000000"/>
                          </a:solidFill>
                          <a:latin typeface="Times New Roman" panose="02020603050405020304"/>
                        </a:rPr>
                        <a:t>1</a:t>
                      </a:r>
                      <a:r>
                        <a:rPr lang="zh-CN" sz="1800" b="1" kern="0">
                          <a:solidFill>
                            <a:srgbClr val="000000"/>
                          </a:solidFill>
                          <a:latin typeface="Times New Roman" panose="02020603050405020304"/>
                          <a:ea typeface="宋体" panose="02010600030101010101" pitchFamily="2" charset="-122"/>
                        </a:rPr>
                        <a:t>周，</a:t>
                      </a:r>
                      <a:r>
                        <a:rPr lang="zh-CN" sz="1800" b="1" kern="0">
                          <a:solidFill>
                            <a:srgbClr val="000000"/>
                          </a:solidFill>
                          <a:latin typeface="Times New Roman" panose="02020603050405020304"/>
                        </a:rPr>
                        <a:t>2000</a:t>
                      </a:r>
                      <a:r>
                        <a:rPr lang="zh-CN" sz="1800" b="1" kern="0">
                          <a:solidFill>
                            <a:srgbClr val="000000"/>
                          </a:solidFill>
                          <a:latin typeface="Times New Roman" panose="02020603050405020304"/>
                          <a:ea typeface="宋体" panose="02010600030101010101" pitchFamily="2" charset="-122"/>
                        </a:rPr>
                        <a:t>元</a:t>
                      </a:r>
                      <a:endParaRPr lang="zh-CN" sz="1800" b="1" kern="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800" b="1" kern="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800" b="1" kern="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800" b="1" kern="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800" b="1" kern="0" dirty="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0" dirty="0">
                          <a:solidFill>
                            <a:srgbClr val="000000"/>
                          </a:solidFill>
                          <a:latin typeface="Times New Roman" panose="02020603050405020304"/>
                          <a:ea typeface="宋体" panose="02010600030101010101" pitchFamily="2" charset="-122"/>
                        </a:rPr>
                        <a:t>活动已完成，</a:t>
                      </a:r>
                      <a:endParaRPr lang="zh-CN" sz="1800" b="1" kern="0" dirty="0">
                        <a:solidFill>
                          <a:srgbClr val="000000"/>
                        </a:solidFill>
                        <a:latin typeface="Times New Roman" panose="02020603050405020304"/>
                      </a:endParaRPr>
                    </a:p>
                    <a:p>
                      <a:pPr algn="ctr">
                        <a:spcAft>
                          <a:spcPts val="0"/>
                        </a:spcAft>
                      </a:pPr>
                      <a:r>
                        <a:rPr lang="zh-CN" sz="1800" b="1" kern="0" dirty="0">
                          <a:solidFill>
                            <a:srgbClr val="000000"/>
                          </a:solidFill>
                          <a:latin typeface="Times New Roman" panose="02020603050405020304"/>
                          <a:ea typeface="宋体" panose="02010600030101010101" pitchFamily="2" charset="-122"/>
                        </a:rPr>
                        <a:t>实际支付成本</a:t>
                      </a:r>
                      <a:r>
                        <a:rPr lang="zh-CN" sz="1800" b="1" kern="0" dirty="0">
                          <a:solidFill>
                            <a:srgbClr val="000000"/>
                          </a:solidFill>
                          <a:latin typeface="Times New Roman" panose="02020603050405020304"/>
                        </a:rPr>
                        <a:t>2500</a:t>
                      </a:r>
                      <a:r>
                        <a:rPr lang="zh-CN" sz="1800" b="1" kern="0" dirty="0">
                          <a:solidFill>
                            <a:srgbClr val="000000"/>
                          </a:solidFill>
                          <a:latin typeface="Times New Roman" panose="02020603050405020304"/>
                          <a:ea typeface="宋体" panose="02010600030101010101" pitchFamily="2" charset="-122"/>
                        </a:rPr>
                        <a:t>元</a:t>
                      </a:r>
                      <a:endParaRPr lang="zh-CN" sz="1800" b="1" kern="0" dirty="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1190">
                <a:tc>
                  <a:txBody>
                    <a:bodyPr/>
                    <a:lstStyle/>
                    <a:p>
                      <a:pPr algn="just">
                        <a:spcAft>
                          <a:spcPts val="0"/>
                        </a:spcAft>
                      </a:pPr>
                      <a:r>
                        <a:rPr lang="zh-CN" sz="1800" b="1" kern="0">
                          <a:solidFill>
                            <a:srgbClr val="000000"/>
                          </a:solidFill>
                          <a:latin typeface="Times New Roman" panose="02020603050405020304"/>
                          <a:ea typeface="宋体" panose="02010600030101010101" pitchFamily="2" charset="-122"/>
                        </a:rPr>
                        <a:t>编程</a:t>
                      </a:r>
                      <a:endParaRPr lang="zh-CN" sz="1800" b="1" kern="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a:solidFill>
                            <a:srgbClr val="000000"/>
                          </a:solidFill>
                          <a:latin typeface="Times New Roman" panose="02020603050405020304"/>
                        </a:rPr>
                        <a:t>1</a:t>
                      </a:r>
                      <a:r>
                        <a:rPr lang="zh-CN" sz="1800" b="1" kern="0">
                          <a:solidFill>
                            <a:srgbClr val="000000"/>
                          </a:solidFill>
                          <a:latin typeface="Times New Roman" panose="02020603050405020304"/>
                          <a:ea typeface="宋体" panose="02010600030101010101" pitchFamily="2" charset="-122"/>
                        </a:rPr>
                        <a:t>周，</a:t>
                      </a:r>
                      <a:r>
                        <a:rPr lang="en-US" sz="1800" b="1" kern="0">
                          <a:solidFill>
                            <a:srgbClr val="000000"/>
                          </a:solidFill>
                          <a:latin typeface="Times New Roman" panose="02020603050405020304"/>
                        </a:rPr>
                        <a:t>3000</a:t>
                      </a:r>
                      <a:r>
                        <a:rPr lang="zh-CN" sz="1800" b="1" kern="0">
                          <a:solidFill>
                            <a:srgbClr val="000000"/>
                          </a:solidFill>
                          <a:latin typeface="Times New Roman" panose="02020603050405020304"/>
                          <a:ea typeface="宋体" panose="02010600030101010101" pitchFamily="2" charset="-122"/>
                        </a:rPr>
                        <a:t>元</a:t>
                      </a:r>
                      <a:endParaRPr lang="zh-CN" sz="1800" b="1" kern="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b="1" kern="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b="1" kern="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b="1" kern="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b="1" kern="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0" dirty="0">
                          <a:solidFill>
                            <a:srgbClr val="000000"/>
                          </a:solidFill>
                          <a:latin typeface="Times New Roman" panose="02020603050405020304"/>
                          <a:ea typeface="宋体" panose="02010600030101010101" pitchFamily="2" charset="-122"/>
                        </a:rPr>
                        <a:t>活动仅完成</a:t>
                      </a:r>
                      <a:r>
                        <a:rPr lang="zh-CN" sz="1800" b="1" kern="0" dirty="0">
                          <a:solidFill>
                            <a:srgbClr val="000000"/>
                          </a:solidFill>
                          <a:latin typeface="Times New Roman" panose="02020603050405020304"/>
                        </a:rPr>
                        <a:t>50%</a:t>
                      </a:r>
                      <a:r>
                        <a:rPr lang="zh-CN" sz="1800" b="1" kern="0" dirty="0">
                          <a:solidFill>
                            <a:srgbClr val="000000"/>
                          </a:solidFill>
                          <a:latin typeface="Times New Roman" panose="02020603050405020304"/>
                          <a:ea typeface="宋体" panose="02010600030101010101" pitchFamily="2" charset="-122"/>
                        </a:rPr>
                        <a:t>，</a:t>
                      </a:r>
                      <a:endParaRPr lang="zh-CN" sz="1800" b="1" kern="0" dirty="0">
                        <a:solidFill>
                          <a:srgbClr val="000000"/>
                        </a:solidFill>
                        <a:latin typeface="Times New Roman" panose="02020603050405020304"/>
                      </a:endParaRPr>
                    </a:p>
                    <a:p>
                      <a:pPr algn="ctr">
                        <a:spcAft>
                          <a:spcPts val="0"/>
                        </a:spcAft>
                      </a:pPr>
                      <a:r>
                        <a:rPr lang="zh-CN" sz="1800" b="1" kern="0" dirty="0">
                          <a:solidFill>
                            <a:srgbClr val="000000"/>
                          </a:solidFill>
                          <a:latin typeface="Times New Roman" panose="02020603050405020304"/>
                          <a:ea typeface="宋体" panose="02010600030101010101" pitchFamily="2" charset="-122"/>
                        </a:rPr>
                        <a:t>实际支付成本</a:t>
                      </a:r>
                      <a:r>
                        <a:rPr lang="zh-CN" sz="1800" b="1" kern="0" dirty="0">
                          <a:solidFill>
                            <a:srgbClr val="000000"/>
                          </a:solidFill>
                          <a:latin typeface="Times New Roman" panose="02020603050405020304"/>
                        </a:rPr>
                        <a:t>2200</a:t>
                      </a:r>
                      <a:r>
                        <a:rPr lang="zh-CN" sz="1800" b="1" kern="0" dirty="0">
                          <a:solidFill>
                            <a:srgbClr val="000000"/>
                          </a:solidFill>
                          <a:latin typeface="Times New Roman" panose="02020603050405020304"/>
                          <a:ea typeface="宋体" panose="02010600030101010101" pitchFamily="2" charset="-122"/>
                        </a:rPr>
                        <a:t>元</a:t>
                      </a:r>
                      <a:endParaRPr lang="zh-CN" sz="1800" b="1" kern="0" dirty="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386">
                <a:tc>
                  <a:txBody>
                    <a:bodyPr/>
                    <a:lstStyle/>
                    <a:p>
                      <a:pPr algn="just">
                        <a:spcAft>
                          <a:spcPts val="0"/>
                        </a:spcAft>
                      </a:pPr>
                      <a:r>
                        <a:rPr lang="zh-CN" sz="1800" b="1" kern="0">
                          <a:solidFill>
                            <a:srgbClr val="000000"/>
                          </a:solidFill>
                          <a:latin typeface="Times New Roman" panose="02020603050405020304"/>
                          <a:ea typeface="宋体" panose="02010600030101010101" pitchFamily="2" charset="-122"/>
                        </a:rPr>
                        <a:t>测试与实施</a:t>
                      </a:r>
                      <a:endParaRPr lang="zh-CN" sz="1800" b="1" kern="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0">
                          <a:solidFill>
                            <a:srgbClr val="000000"/>
                          </a:solidFill>
                          <a:latin typeface="Times New Roman" panose="02020603050405020304"/>
                        </a:rPr>
                        <a:t>1</a:t>
                      </a:r>
                      <a:r>
                        <a:rPr lang="zh-CN" sz="1800" b="1" kern="0">
                          <a:solidFill>
                            <a:srgbClr val="000000"/>
                          </a:solidFill>
                          <a:latin typeface="Times New Roman" panose="02020603050405020304"/>
                          <a:ea typeface="宋体" panose="02010600030101010101" pitchFamily="2" charset="-122"/>
                        </a:rPr>
                        <a:t>周，</a:t>
                      </a:r>
                      <a:r>
                        <a:rPr lang="zh-CN" sz="1800" b="1" kern="0">
                          <a:solidFill>
                            <a:srgbClr val="000000"/>
                          </a:solidFill>
                          <a:latin typeface="Times New Roman" panose="02020603050405020304"/>
                        </a:rPr>
                        <a:t>3000</a:t>
                      </a:r>
                      <a:r>
                        <a:rPr lang="zh-CN" sz="1800" b="1" kern="0">
                          <a:solidFill>
                            <a:srgbClr val="000000"/>
                          </a:solidFill>
                          <a:latin typeface="Times New Roman" panose="02020603050405020304"/>
                          <a:ea typeface="宋体" panose="02010600030101010101" pitchFamily="2" charset="-122"/>
                        </a:rPr>
                        <a:t>元</a:t>
                      </a:r>
                      <a:endParaRPr lang="zh-CN" sz="1800" b="1" kern="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800" b="1" kern="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800" b="1" kern="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800" b="1" kern="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800" b="1" kern="0">
                        <a:solidFill>
                          <a:srgbClr val="000000"/>
                        </a:solidFill>
                        <a:latin typeface="Times New Roman" panose="02020603050405020304"/>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latin typeface="Times New Roman" panose="02020603050405020304"/>
                          <a:ea typeface="宋体" panose="02010600030101010101" pitchFamily="2" charset="-122"/>
                        </a:rPr>
                        <a:t>没开始</a:t>
                      </a: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126656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a:xfrm>
            <a:off x="534194" y="1141412"/>
            <a:ext cx="8305800" cy="2031325"/>
          </a:xfrm>
        </p:spPr>
        <p:txBody>
          <a:bodyPr>
            <a:noAutofit/>
          </a:bodyPr>
          <a:lstStyle/>
          <a:p>
            <a:pPr marL="0" indent="0" algn="just">
              <a:spcBef>
                <a:spcPts val="0"/>
              </a:spcBef>
              <a:buSzTx/>
              <a:buNone/>
            </a:pPr>
            <a:r>
              <a:rPr lang="zh-CN" altLang="en-US" sz="2000" dirty="0">
                <a:solidFill>
                  <a:schemeClr val="tx1"/>
                </a:solidFill>
                <a:latin typeface="楷体" pitchFamily="49" charset="-122"/>
                <a:ea typeface="楷体" pitchFamily="49" charset="-122"/>
              </a:rPr>
              <a:t>要求回答以下问题： </a:t>
            </a:r>
          </a:p>
          <a:p>
            <a:pPr marL="400050" lvl="1" indent="0" algn="just">
              <a:buNone/>
            </a:pPr>
            <a:r>
              <a:rPr lang="zh-CN" altLang="en-US" sz="2000" dirty="0">
                <a:solidFill>
                  <a:schemeClr val="tx1"/>
                </a:solidFill>
                <a:latin typeface="楷体" pitchFamily="49" charset="-122"/>
                <a:ea typeface="楷体" pitchFamily="49" charset="-122"/>
                <a:cs typeface="+mn-cs"/>
              </a:rPr>
              <a:t>费用偏差（CV）是多少？</a:t>
            </a:r>
          </a:p>
          <a:p>
            <a:pPr marL="400050" lvl="1" indent="0" algn="just">
              <a:buNone/>
            </a:pPr>
            <a:r>
              <a:rPr lang="zh-CN" altLang="en-US" sz="2000" dirty="0">
                <a:solidFill>
                  <a:schemeClr val="tx1"/>
                </a:solidFill>
                <a:latin typeface="楷体" pitchFamily="49" charset="-122"/>
                <a:ea typeface="楷体" pitchFamily="49" charset="-122"/>
                <a:cs typeface="+mn-cs"/>
              </a:rPr>
              <a:t>进度偏差（SV）是多少？</a:t>
            </a:r>
          </a:p>
          <a:p>
            <a:pPr marL="400050" lvl="1" indent="0" algn="just">
              <a:buNone/>
            </a:pPr>
            <a:r>
              <a:rPr lang="zh-CN" altLang="en-US" sz="2000" dirty="0">
                <a:solidFill>
                  <a:schemeClr val="tx1"/>
                </a:solidFill>
                <a:latin typeface="楷体" pitchFamily="49" charset="-122"/>
                <a:ea typeface="楷体" pitchFamily="49" charset="-122"/>
                <a:cs typeface="+mn-cs"/>
              </a:rPr>
              <a:t>进度执行指数（SPI）是多少？</a:t>
            </a:r>
          </a:p>
          <a:p>
            <a:pPr marL="400050" lvl="1" indent="0" algn="just">
              <a:buNone/>
            </a:pPr>
            <a:r>
              <a:rPr lang="zh-CN" altLang="en-US" sz="2000" dirty="0">
                <a:solidFill>
                  <a:schemeClr val="tx1"/>
                </a:solidFill>
                <a:latin typeface="楷体" pitchFamily="49" charset="-122"/>
                <a:ea typeface="楷体" pitchFamily="49" charset="-122"/>
                <a:cs typeface="+mn-cs"/>
              </a:rPr>
              <a:t>成本执行指数（CPI）是多少？</a:t>
            </a:r>
          </a:p>
          <a:p>
            <a:pPr marL="400050" lvl="1" indent="0" algn="just">
              <a:buNone/>
            </a:pPr>
            <a:r>
              <a:rPr lang="zh-CN" altLang="en-US" sz="2000" dirty="0">
                <a:solidFill>
                  <a:schemeClr val="tx1"/>
                </a:solidFill>
                <a:latin typeface="楷体" pitchFamily="49" charset="-122"/>
                <a:ea typeface="楷体" pitchFamily="49" charset="-122"/>
                <a:cs typeface="+mn-cs"/>
              </a:rPr>
              <a:t>进度执行指数（SPI）和成本执行指数（CPI）说明了什么？ </a:t>
            </a:r>
          </a:p>
          <a:p>
            <a:pPr algn="just">
              <a:spcBef>
                <a:spcPts val="0"/>
              </a:spcBef>
              <a:buSzTx/>
              <a:buFont typeface="Wingdings" panose="05000000000000000000" pitchFamily="2" charset="2"/>
              <a:buChar char="n"/>
            </a:pPr>
            <a:endParaRPr lang="zh-CN" altLang="en-US" sz="2000" dirty="0">
              <a:solidFill>
                <a:schemeClr val="tx1"/>
              </a:solidFill>
              <a:latin typeface="楷体" pitchFamily="49" charset="-122"/>
              <a:ea typeface="楷体" pitchFamily="49" charset="-122"/>
            </a:endParaRPr>
          </a:p>
          <a:p>
            <a:pPr algn="just">
              <a:spcBef>
                <a:spcPts val="0"/>
              </a:spcBef>
              <a:buSzTx/>
              <a:buFont typeface="Wingdings" panose="05000000000000000000" pitchFamily="2" charset="2"/>
              <a:buChar char="n"/>
            </a:pPr>
            <a:endParaRPr lang="zh-CN" altLang="en-US" sz="2000" dirty="0">
              <a:solidFill>
                <a:schemeClr val="tx1"/>
              </a:solidFill>
              <a:latin typeface="楷体" pitchFamily="49" charset="-122"/>
              <a:ea typeface="楷体" pitchFamily="49" charset="-122"/>
            </a:endParaRPr>
          </a:p>
        </p:txBody>
      </p:sp>
      <p:sp>
        <p:nvSpPr>
          <p:cNvPr id="4" name="内容占位符 2"/>
          <p:cNvSpPr txBox="1">
            <a:spLocks/>
          </p:cNvSpPr>
          <p:nvPr/>
        </p:nvSpPr>
        <p:spPr bwMode="auto">
          <a:xfrm>
            <a:off x="381794" y="3122612"/>
            <a:ext cx="8230394"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noAutofit/>
          </a:bodyPr>
          <a:lstStyle>
            <a:lvl1pPr marL="342900" indent="-342900" algn="l" rtl="0" eaLnBrk="0" fontAlgn="base" hangingPunct="0">
              <a:lnSpc>
                <a:spcPct val="105000"/>
              </a:lnSpc>
              <a:spcBef>
                <a:spcPts val="0"/>
              </a:spcBef>
              <a:spcAft>
                <a:spcPts val="0"/>
              </a:spcAft>
              <a:buClr>
                <a:schemeClr val="tx1"/>
              </a:buClr>
              <a:buFont typeface="Wingdings" pitchFamily="2" charset="2"/>
              <a:buChar char="u"/>
              <a:defRPr sz="2400" b="1">
                <a:solidFill>
                  <a:schemeClr val="tx1"/>
                </a:solidFill>
                <a:latin typeface="楷体" pitchFamily="49" charset="-122"/>
                <a:ea typeface="楷体" pitchFamily="49" charset="-122"/>
                <a:cs typeface="+mn-cs"/>
              </a:defRPr>
            </a:lvl1pPr>
            <a:lvl2pPr marL="742950" indent="-285750" algn="l" rtl="0" eaLnBrk="0" fontAlgn="base" hangingPunct="0">
              <a:lnSpc>
                <a:spcPct val="105000"/>
              </a:lnSpc>
              <a:spcBef>
                <a:spcPts val="0"/>
              </a:spcBef>
              <a:spcAft>
                <a:spcPts val="0"/>
              </a:spcAft>
              <a:buClr>
                <a:schemeClr val="tx1"/>
              </a:buClr>
              <a:buChar char="–"/>
              <a:defRPr sz="2400" b="1">
                <a:solidFill>
                  <a:schemeClr val="tx1"/>
                </a:solidFill>
                <a:latin typeface="楷体" pitchFamily="49" charset="-122"/>
                <a:ea typeface="楷体" pitchFamily="49" charset="-122"/>
              </a:defRPr>
            </a:lvl2pPr>
            <a:lvl3pPr marL="1143000" indent="-228600" algn="l" rtl="0" eaLnBrk="0" fontAlgn="base" hangingPunct="0">
              <a:lnSpc>
                <a:spcPct val="105000"/>
              </a:lnSpc>
              <a:spcBef>
                <a:spcPts val="0"/>
              </a:spcBef>
              <a:spcAft>
                <a:spcPts val="0"/>
              </a:spcAft>
              <a:buClr>
                <a:schemeClr val="accent1"/>
              </a:buClr>
              <a:defRPr sz="2400" b="1">
                <a:solidFill>
                  <a:schemeClr val="tx1"/>
                </a:solidFill>
                <a:latin typeface="楷体" pitchFamily="49" charset="-122"/>
                <a:ea typeface="楷体" pitchFamily="49" charset="-122"/>
              </a:defRPr>
            </a:lvl3pPr>
            <a:lvl4pPr marL="1600200" indent="-228600" algn="l" rtl="0" eaLnBrk="0" fontAlgn="base" hangingPunct="0">
              <a:lnSpc>
                <a:spcPct val="105000"/>
              </a:lnSpc>
              <a:spcBef>
                <a:spcPts val="0"/>
              </a:spcBef>
              <a:spcAft>
                <a:spcPts val="0"/>
              </a:spcAft>
              <a:buClr>
                <a:schemeClr val="accent1"/>
              </a:buClr>
              <a:defRPr sz="2400" b="1">
                <a:solidFill>
                  <a:schemeClr val="tx1"/>
                </a:solidFill>
                <a:latin typeface="楷体" pitchFamily="49" charset="-122"/>
                <a:ea typeface="楷体" pitchFamily="49" charset="-122"/>
              </a:defRPr>
            </a:lvl4pPr>
            <a:lvl5pPr marL="2057400" indent="-228600" algn="l" rtl="0" eaLnBrk="0" fontAlgn="base" hangingPunct="0">
              <a:lnSpc>
                <a:spcPct val="105000"/>
              </a:lnSpc>
              <a:spcBef>
                <a:spcPts val="0"/>
              </a:spcBef>
              <a:spcAft>
                <a:spcPts val="0"/>
              </a:spcAft>
              <a:buChar char="»"/>
              <a:defRPr sz="2400" b="1">
                <a:solidFill>
                  <a:schemeClr val="tx1"/>
                </a:solidFill>
                <a:latin typeface="楷体" pitchFamily="49" charset="-122"/>
                <a:ea typeface="楷体" pitchFamily="49" charset="-122"/>
              </a:defRPr>
            </a:lvl5pPr>
            <a:lvl6pPr marL="2514600" indent="-228600" algn="l" rtl="0" fontAlgn="base">
              <a:spcBef>
                <a:spcPct val="20000"/>
              </a:spcBef>
              <a:spcAft>
                <a:spcPct val="0"/>
              </a:spcAft>
              <a:buChar char="»"/>
              <a:defRPr>
                <a:solidFill>
                  <a:schemeClr val="bg1"/>
                </a:solidFill>
                <a:latin typeface="+mn-lt"/>
                <a:ea typeface="+mn-ea"/>
              </a:defRPr>
            </a:lvl6pPr>
            <a:lvl7pPr marL="2971800" indent="-228600" algn="l" rtl="0" fontAlgn="base">
              <a:spcBef>
                <a:spcPct val="20000"/>
              </a:spcBef>
              <a:spcAft>
                <a:spcPct val="0"/>
              </a:spcAft>
              <a:buChar char="»"/>
              <a:defRPr>
                <a:solidFill>
                  <a:schemeClr val="bg1"/>
                </a:solidFill>
                <a:latin typeface="+mn-lt"/>
                <a:ea typeface="+mn-ea"/>
              </a:defRPr>
            </a:lvl7pPr>
            <a:lvl8pPr marL="3429000" indent="-228600" algn="l" rtl="0" fontAlgn="base">
              <a:spcBef>
                <a:spcPct val="20000"/>
              </a:spcBef>
              <a:spcAft>
                <a:spcPct val="0"/>
              </a:spcAft>
              <a:buChar char="»"/>
              <a:defRPr>
                <a:solidFill>
                  <a:schemeClr val="bg1"/>
                </a:solidFill>
                <a:latin typeface="+mn-lt"/>
                <a:ea typeface="+mn-ea"/>
              </a:defRPr>
            </a:lvl8pPr>
            <a:lvl9pPr marL="3886200" indent="-228600" algn="l" rtl="0" fontAlgn="base">
              <a:spcBef>
                <a:spcPct val="20000"/>
              </a:spcBef>
              <a:spcAft>
                <a:spcPct val="0"/>
              </a:spcAft>
              <a:buChar char="»"/>
              <a:defRPr>
                <a:solidFill>
                  <a:schemeClr val="bg1"/>
                </a:solidFill>
                <a:latin typeface="+mn-lt"/>
                <a:ea typeface="+mn-ea"/>
              </a:defRPr>
            </a:lvl9pPr>
          </a:lstStyle>
          <a:p>
            <a:pPr marL="0" indent="0" algn="just">
              <a:buNone/>
            </a:pPr>
            <a:r>
              <a:rPr lang="zh-CN" altLang="en-US" sz="2000" dirty="0" smtClean="0"/>
              <a:t>BCWS=第1周（2000）+第2周（2000）+第3周（3000）=7000元</a:t>
            </a:r>
          </a:p>
          <a:p>
            <a:pPr marL="0" indent="0" algn="just">
              <a:buNone/>
            </a:pPr>
            <a:r>
              <a:rPr lang="zh-CN" altLang="en-US" sz="2000" dirty="0" smtClean="0"/>
              <a:t>BCWP=第1周全部完成（2000）+第2周全部完成（2000）+第3周完成50%（1500）=5500元</a:t>
            </a:r>
          </a:p>
          <a:p>
            <a:pPr marL="0" indent="0" algn="just">
              <a:buNone/>
            </a:pPr>
            <a:r>
              <a:rPr lang="zh-CN" altLang="en-US" sz="2000" dirty="0" smtClean="0"/>
              <a:t>ACWP=第1周（2000）+第2周（2500）+第3周（2200）=6700元</a:t>
            </a:r>
          </a:p>
          <a:p>
            <a:pPr marL="0" indent="0" algn="just">
              <a:buNone/>
            </a:pPr>
            <a:r>
              <a:rPr lang="zh-CN" altLang="en-US" sz="2000" dirty="0" smtClean="0"/>
              <a:t>CV=BCWP–ACWP=5500元–6700元=–1200元</a:t>
            </a:r>
          </a:p>
          <a:p>
            <a:pPr marL="0" indent="0" algn="just">
              <a:buNone/>
            </a:pPr>
            <a:r>
              <a:rPr lang="zh-CN" altLang="en-US" sz="2000" dirty="0" smtClean="0"/>
              <a:t>SV=BCWP–BCWS=5500元–7000元=–1500元</a:t>
            </a:r>
          </a:p>
          <a:p>
            <a:pPr marL="0" indent="0" algn="just">
              <a:buNone/>
            </a:pPr>
            <a:r>
              <a:rPr lang="zh-CN" altLang="en-US" sz="2000" dirty="0" smtClean="0"/>
              <a:t>项目成本处于超支状态，项目实施落后于进度状态。</a:t>
            </a:r>
          </a:p>
          <a:p>
            <a:pPr marL="0" indent="0" algn="just">
              <a:buNone/>
            </a:pPr>
            <a:r>
              <a:rPr lang="zh-CN" altLang="en-US" sz="2000" dirty="0" smtClean="0"/>
              <a:t>SPI= BCWP/ BCWS=5500/7000=0.79</a:t>
            </a:r>
          </a:p>
          <a:p>
            <a:pPr marL="0" indent="0" algn="just">
              <a:buNone/>
            </a:pPr>
            <a:r>
              <a:rPr lang="zh-CN" altLang="en-US" sz="2000" dirty="0" smtClean="0"/>
              <a:t>CPI= BCWP/ ACWP=5500/6700=0.82*</a:t>
            </a:r>
          </a:p>
          <a:p>
            <a:pPr marL="0" indent="0" algn="just">
              <a:buNone/>
            </a:pPr>
            <a:r>
              <a:rPr lang="zh-CN" altLang="en-US" sz="2000" dirty="0" smtClean="0"/>
              <a:t>项目进度落后而且成本超支，但进度比成本落后更多。</a:t>
            </a:r>
          </a:p>
          <a:p>
            <a:pPr algn="just">
              <a:buFont typeface="Wingdings" pitchFamily="2" charset="2"/>
              <a:buChar char="n"/>
            </a:pPr>
            <a:endParaRPr lang="zh-CN" altLang="en-US" sz="2000" dirty="0"/>
          </a:p>
        </p:txBody>
      </p:sp>
    </p:spTree>
    <p:extLst>
      <p:ext uri="{BB962C8B-B14F-4D97-AF65-F5344CB8AC3E}">
        <p14:creationId xmlns:p14="http://schemas.microsoft.com/office/powerpoint/2010/main" val="76439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a:xfrm>
            <a:off x="1143794" y="1522412"/>
            <a:ext cx="7467600" cy="4191000"/>
          </a:xfrm>
          <a:noFill/>
          <a:ln>
            <a:noFill/>
          </a:ln>
          <a:effectLst/>
        </p:spPr>
        <p:txBody>
          <a:bodyPr vert="horz" wrap="square" lIns="91440" tIns="45720" rIns="91440" bIns="45720" numCol="1" rtlCol="0" anchor="t" anchorCtr="0" compatLnSpc="1">
            <a:normAutofit fontScale="97500"/>
          </a:bodyPr>
          <a:lstStyle/>
          <a:p>
            <a:pPr lvl="0" algn="just">
              <a:lnSpc>
                <a:spcPct val="105000"/>
              </a:lnSpc>
              <a:spcBef>
                <a:spcPts val="0"/>
              </a:spcBef>
              <a:spcAft>
                <a:spcPts val="0"/>
              </a:spcAft>
              <a:buSzTx/>
              <a:buFont typeface="Wingdings" panose="05000000000000000000" pitchFamily="2" charset="2"/>
              <a:buChar char="n"/>
            </a:pPr>
            <a:r>
              <a:rPr lang="zh-CN" altLang="en-US" sz="2400" dirty="0">
                <a:solidFill>
                  <a:schemeClr val="tx1"/>
                </a:solidFill>
                <a:latin typeface="楷体" pitchFamily="49" charset="-122"/>
                <a:ea typeface="楷体" pitchFamily="49" charset="-122"/>
                <a:sym typeface="+mn-ea"/>
              </a:rPr>
              <a:t>项目成本控制的过程必须和项目的其他控制过程（如项目范围的变更、进度计划变更和项目质量控制等）紧密结合，防止单纯控制项目成本而出现项目范围、进度、项目质量等方面的问题。</a:t>
            </a:r>
          </a:p>
          <a:p>
            <a:pPr lvl="0" algn="just">
              <a:lnSpc>
                <a:spcPct val="105000"/>
              </a:lnSpc>
              <a:spcBef>
                <a:spcPts val="0"/>
              </a:spcBef>
              <a:spcAft>
                <a:spcPts val="0"/>
              </a:spcAft>
              <a:buSzTx/>
              <a:buFont typeface="Wingdings" panose="05000000000000000000" pitchFamily="2" charset="2"/>
              <a:buChar char="n"/>
            </a:pPr>
            <a:r>
              <a:rPr lang="zh-CN" altLang="en-US" sz="2400" dirty="0">
                <a:solidFill>
                  <a:schemeClr val="tx1"/>
                </a:solidFill>
                <a:latin typeface="楷体" pitchFamily="49" charset="-122"/>
                <a:ea typeface="楷体" pitchFamily="49" charset="-122"/>
                <a:sym typeface="+mn-ea"/>
              </a:rPr>
              <a:t>有效的成本控制的关键是及时分析成本的绩效，尽早发现成本的无效和出现偏差的原因，以便在项目成本失控之前能够及时采取纠正措施。如果项目成本一旦失控，要想在项目成本预算的范围内完成项目就变得非常之难。</a:t>
            </a:r>
          </a:p>
          <a:p>
            <a:pPr lvl="0" algn="just">
              <a:lnSpc>
                <a:spcPct val="105000"/>
              </a:lnSpc>
              <a:spcBef>
                <a:spcPts val="0"/>
              </a:spcBef>
              <a:spcAft>
                <a:spcPts val="0"/>
              </a:spcAft>
              <a:buSzTx/>
              <a:buFont typeface="Wingdings" panose="05000000000000000000" pitchFamily="2" charset="2"/>
              <a:buChar char="n"/>
            </a:pPr>
            <a:endParaRPr lang="zh-CN" altLang="en-US" sz="2400" dirty="0">
              <a:solidFill>
                <a:schemeClr val="tx1"/>
              </a:solidFill>
              <a:latin typeface="楷体" pitchFamily="49" charset="-122"/>
              <a:ea typeface="楷体" pitchFamily="49"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pPr eaLnBrk="1" hangingPunct="1">
              <a:defRPr/>
            </a:pPr>
            <a:r>
              <a:rPr lang="en-US" altLang="zh-CN" dirty="0" smtClean="0"/>
              <a:t>7.1</a:t>
            </a:r>
            <a:r>
              <a:rPr lang="zh-CN" altLang="en-US" dirty="0" smtClean="0"/>
              <a:t>概述</a:t>
            </a:r>
            <a:r>
              <a:rPr lang="en-US" altLang="zh-CN" dirty="0" smtClean="0"/>
              <a:t>-</a:t>
            </a:r>
            <a:r>
              <a:rPr lang="zh-CN" altLang="en-US" b="1" dirty="0" smtClean="0"/>
              <a:t>项目成本管理的过程</a:t>
            </a:r>
            <a:r>
              <a:rPr lang="zh-CN" altLang="en-US" dirty="0" smtClean="0"/>
              <a:t> </a:t>
            </a:r>
          </a:p>
        </p:txBody>
      </p:sp>
      <p:graphicFrame>
        <p:nvGraphicFramePr>
          <p:cNvPr id="11267" name="Object 4"/>
          <p:cNvGraphicFramePr>
            <a:graphicFrameLocks noGrp="1" noChangeAspect="1"/>
          </p:cNvGraphicFramePr>
          <p:nvPr>
            <p:ph idx="1"/>
            <p:extLst>
              <p:ext uri="{D42A27DB-BD31-4B8C-83A1-F6EECF244321}">
                <p14:modId xmlns:p14="http://schemas.microsoft.com/office/powerpoint/2010/main" val="2611261244"/>
              </p:ext>
            </p:extLst>
          </p:nvPr>
        </p:nvGraphicFramePr>
        <p:xfrm>
          <a:off x="1666216" y="2350948"/>
          <a:ext cx="6122463" cy="3847905"/>
        </p:xfrm>
        <a:graphic>
          <a:graphicData uri="http://schemas.openxmlformats.org/presentationml/2006/ole">
            <mc:AlternateContent xmlns:mc="http://schemas.openxmlformats.org/markup-compatibility/2006">
              <mc:Choice xmlns:v="urn:schemas-microsoft-com:vml" Requires="v">
                <p:oleObj spid="_x0000_s5196" name="Visio" r:id="rId3" imgW="3873500" imgH="2438400" progId="Visio.Drawing.11">
                  <p:embed/>
                </p:oleObj>
              </mc:Choice>
              <mc:Fallback>
                <p:oleObj name="Visio" r:id="rId3" imgW="3873500" imgH="2438400" progId="Visio.Drawing.11">
                  <p:embed/>
                  <p:pic>
                    <p:nvPicPr>
                      <p:cNvPr id="0" name="图片 51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6216" y="2350948"/>
                        <a:ext cx="6122463" cy="3847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233902" y="1483018"/>
            <a:ext cx="8987092" cy="867930"/>
          </a:xfrm>
          <a:prstGeom prst="rect">
            <a:avLst/>
          </a:prstGeom>
          <a:noFill/>
        </p:spPr>
        <p:txBody>
          <a:bodyPr wrap="square" rtlCol="0">
            <a:spAutoFit/>
          </a:bodyPr>
          <a:lstStyle/>
          <a:p>
            <a:pPr marL="342900" indent="-342900">
              <a:lnSpc>
                <a:spcPct val="105000"/>
              </a:lnSpc>
              <a:buFont typeface="Wingdings" pitchFamily="2" charset="2"/>
              <a:buChar char="n"/>
            </a:pPr>
            <a:r>
              <a:rPr lang="zh-CN" altLang="en-US" sz="2400" b="1" dirty="0" smtClean="0">
                <a:latin typeface="楷体" pitchFamily="49" charset="-122"/>
                <a:ea typeface="楷体" pitchFamily="49" charset="-122"/>
              </a:rPr>
              <a:t>项目成本管理由一些过程组成，要在预算下完成项目，这些过程是必不可少的。</a:t>
            </a:r>
            <a:endParaRPr lang="zh-CN" altLang="en-US" sz="2400" b="1" dirty="0">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3194" y="1333313"/>
            <a:ext cx="8839200" cy="5133713"/>
          </a:xfrm>
        </p:spPr>
        <p:txBody>
          <a:bodyPr/>
          <a:lstStyle/>
          <a:p>
            <a:r>
              <a:rPr lang="zh-CN" altLang="en-US" dirty="0">
                <a:solidFill>
                  <a:srgbClr val="FF0000"/>
                </a:solidFill>
              </a:rPr>
              <a:t>项目资源计</a:t>
            </a:r>
            <a:r>
              <a:rPr lang="zh-CN" altLang="en-US" dirty="0" smtClean="0">
                <a:solidFill>
                  <a:srgbClr val="FF0000"/>
                </a:solidFill>
              </a:rPr>
              <a:t>划</a:t>
            </a:r>
            <a:r>
              <a:rPr lang="zh-CN" altLang="en-US" dirty="0"/>
              <a:t>为规划、管理</a:t>
            </a:r>
            <a:r>
              <a:rPr lang="zh-CN" altLang="en-US" dirty="0" smtClean="0"/>
              <a:t>、花</a:t>
            </a:r>
            <a:r>
              <a:rPr lang="zh-CN" altLang="en-US" dirty="0"/>
              <a:t>费和控制项目成本而制定政策、程序和文档的过</a:t>
            </a:r>
            <a:r>
              <a:rPr lang="zh-CN" altLang="en-US" dirty="0" smtClean="0"/>
              <a:t>程。</a:t>
            </a:r>
            <a:endParaRPr lang="en-US" altLang="zh-CN" dirty="0" smtClean="0"/>
          </a:p>
          <a:p>
            <a:r>
              <a:rPr lang="zh-CN" altLang="en-US" dirty="0">
                <a:solidFill>
                  <a:srgbClr val="FF0000"/>
                </a:solidFill>
              </a:rPr>
              <a:t>估算成本</a:t>
            </a:r>
            <a:r>
              <a:rPr lang="zh-CN" altLang="en-US" dirty="0"/>
              <a:t>对完成项目活动所需资金进行近似估算的过程</a:t>
            </a:r>
            <a:r>
              <a:rPr lang="zh-CN" altLang="en-US" dirty="0" smtClean="0"/>
              <a:t>。</a:t>
            </a:r>
            <a:endParaRPr lang="en-US" altLang="zh-CN" dirty="0" smtClean="0"/>
          </a:p>
          <a:p>
            <a:r>
              <a:rPr lang="zh-CN" altLang="en-US" dirty="0">
                <a:solidFill>
                  <a:srgbClr val="FF0000"/>
                </a:solidFill>
              </a:rPr>
              <a:t>制定预</a:t>
            </a:r>
            <a:r>
              <a:rPr lang="zh-CN" altLang="en-US" dirty="0" smtClean="0">
                <a:solidFill>
                  <a:srgbClr val="FF0000"/>
                </a:solidFill>
              </a:rPr>
              <a:t>算</a:t>
            </a:r>
            <a:r>
              <a:rPr lang="zh-CN" altLang="en-US" dirty="0"/>
              <a:t>汇总所有单个活动或工作包的估算成本，建立一个经批准的成本基准的过程</a:t>
            </a:r>
            <a:r>
              <a:rPr lang="zh-CN" altLang="en-US" dirty="0" smtClean="0"/>
              <a:t>。</a:t>
            </a:r>
            <a:endParaRPr lang="en-US" altLang="zh-CN" dirty="0" smtClean="0"/>
          </a:p>
          <a:p>
            <a:r>
              <a:rPr lang="zh-CN" altLang="en-US" dirty="0">
                <a:solidFill>
                  <a:srgbClr val="FF0000"/>
                </a:solidFill>
              </a:rPr>
              <a:t>过程控制</a:t>
            </a:r>
            <a:r>
              <a:rPr lang="zh-CN" altLang="en-US" dirty="0"/>
              <a:t>监督项目状态，以更新项目成本，管理成本基准变更的过程</a:t>
            </a:r>
            <a:r>
              <a:rPr lang="zh-CN" altLang="en-US" dirty="0" smtClean="0"/>
              <a:t>。</a:t>
            </a:r>
            <a:endParaRPr lang="en-US" altLang="zh-CN" dirty="0" smtClean="0"/>
          </a:p>
          <a:p>
            <a:r>
              <a:rPr lang="zh-CN" altLang="en-US" dirty="0"/>
              <a:t>注意：虽然在上图的过程中每个过程的相互间有明确的界限，但在项目的具体实践中，以上这些过程之间是相互作用的，并且与项目其他管理之间也可能会交叉重叠、互相影响的。在项目的每个阶段，这些过程至少出现一次。对于某些项目，特别是一些中、小型项目，项目资源计划编制、成本估算、成本预算和成本控制彼此之间联系尤其紧密。 </a:t>
            </a:r>
          </a:p>
        </p:txBody>
      </p:sp>
      <p:sp>
        <p:nvSpPr>
          <p:cNvPr id="4" name="Rectangle 2"/>
          <p:cNvSpPr>
            <a:spLocks noGrp="1" noChangeArrowheads="1"/>
          </p:cNvSpPr>
          <p:nvPr>
            <p:ph type="title"/>
          </p:nvPr>
        </p:nvSpPr>
        <p:spPr/>
        <p:txBody>
          <a:bodyPr/>
          <a:lstStyle/>
          <a:p>
            <a:pPr eaLnBrk="1" hangingPunct="1">
              <a:defRPr/>
            </a:pPr>
            <a:r>
              <a:rPr lang="en-US" altLang="zh-CN" dirty="0" smtClean="0"/>
              <a:t>7.1</a:t>
            </a:r>
            <a:r>
              <a:rPr lang="zh-CN" altLang="en-US" dirty="0" smtClean="0"/>
              <a:t>概述</a:t>
            </a:r>
            <a:r>
              <a:rPr lang="en-US" altLang="zh-CN" dirty="0" smtClean="0"/>
              <a:t>-</a:t>
            </a:r>
            <a:r>
              <a:rPr lang="zh-CN" altLang="en-US" b="1" dirty="0" smtClean="0"/>
              <a:t>项目成本管理的过程</a:t>
            </a:r>
            <a:r>
              <a:rPr lang="zh-CN" altLang="en-US" dirty="0" smtClean="0"/>
              <a:t> </a:t>
            </a:r>
          </a:p>
        </p:txBody>
      </p:sp>
    </p:spTree>
    <p:extLst>
      <p:ext uri="{BB962C8B-B14F-4D97-AF65-F5344CB8AC3E}">
        <p14:creationId xmlns:p14="http://schemas.microsoft.com/office/powerpoint/2010/main" val="4066037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pPr eaLnBrk="1" hangingPunct="1">
              <a:defRPr/>
            </a:pPr>
            <a:r>
              <a:rPr lang="en-US" altLang="zh-CN" b="1" dirty="0" smtClean="0"/>
              <a:t>7.2 </a:t>
            </a:r>
            <a:r>
              <a:rPr lang="zh-CN" altLang="en-US" b="1" dirty="0" smtClean="0"/>
              <a:t>项目资源计划</a:t>
            </a:r>
            <a:r>
              <a:rPr lang="zh-CN" altLang="en-US" dirty="0" smtClean="0"/>
              <a:t> </a:t>
            </a:r>
          </a:p>
        </p:txBody>
      </p:sp>
      <p:sp>
        <p:nvSpPr>
          <p:cNvPr id="5" name="Rectangle 3"/>
          <p:cNvSpPr txBox="1">
            <a:spLocks noChangeArrowheads="1"/>
          </p:cNvSpPr>
          <p:nvPr/>
        </p:nvSpPr>
        <p:spPr bwMode="auto">
          <a:xfrm>
            <a:off x="686594" y="1293812"/>
            <a:ext cx="7933442"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lvl1pPr marL="342900" indent="-342900" algn="l" rtl="0" eaLnBrk="0" fontAlgn="base" hangingPunct="0">
              <a:lnSpc>
                <a:spcPct val="105000"/>
              </a:lnSpc>
              <a:spcBef>
                <a:spcPts val="0"/>
              </a:spcBef>
              <a:spcAft>
                <a:spcPts val="0"/>
              </a:spcAft>
              <a:buClr>
                <a:schemeClr val="tx1"/>
              </a:buClr>
              <a:buFont typeface="Wingdings" pitchFamily="2" charset="2"/>
              <a:buChar char="u"/>
              <a:defRPr sz="2400" b="1">
                <a:solidFill>
                  <a:schemeClr val="tx1"/>
                </a:solidFill>
                <a:latin typeface="楷体" pitchFamily="49" charset="-122"/>
                <a:ea typeface="楷体" pitchFamily="49" charset="-122"/>
                <a:cs typeface="+mn-cs"/>
              </a:defRPr>
            </a:lvl1pPr>
            <a:lvl2pPr marL="742950" indent="-285750" algn="l" rtl="0" eaLnBrk="0" fontAlgn="base" hangingPunct="0">
              <a:lnSpc>
                <a:spcPct val="105000"/>
              </a:lnSpc>
              <a:spcBef>
                <a:spcPts val="0"/>
              </a:spcBef>
              <a:spcAft>
                <a:spcPts val="0"/>
              </a:spcAft>
              <a:buClr>
                <a:schemeClr val="tx1"/>
              </a:buClr>
              <a:buChar char="–"/>
              <a:defRPr sz="2400" b="1">
                <a:solidFill>
                  <a:schemeClr val="tx1"/>
                </a:solidFill>
                <a:latin typeface="楷体" pitchFamily="49" charset="-122"/>
                <a:ea typeface="楷体" pitchFamily="49" charset="-122"/>
              </a:defRPr>
            </a:lvl2pPr>
            <a:lvl3pPr marL="1143000" indent="-228600" algn="l" rtl="0" eaLnBrk="0" fontAlgn="base" hangingPunct="0">
              <a:lnSpc>
                <a:spcPct val="105000"/>
              </a:lnSpc>
              <a:spcBef>
                <a:spcPts val="0"/>
              </a:spcBef>
              <a:spcAft>
                <a:spcPts val="0"/>
              </a:spcAft>
              <a:buClr>
                <a:schemeClr val="accent1"/>
              </a:buClr>
              <a:defRPr sz="2400" b="1">
                <a:solidFill>
                  <a:schemeClr val="tx1"/>
                </a:solidFill>
                <a:latin typeface="楷体" pitchFamily="49" charset="-122"/>
                <a:ea typeface="楷体" pitchFamily="49" charset="-122"/>
              </a:defRPr>
            </a:lvl3pPr>
            <a:lvl4pPr marL="1600200" indent="-228600" algn="l" rtl="0" eaLnBrk="0" fontAlgn="base" hangingPunct="0">
              <a:lnSpc>
                <a:spcPct val="105000"/>
              </a:lnSpc>
              <a:spcBef>
                <a:spcPts val="0"/>
              </a:spcBef>
              <a:spcAft>
                <a:spcPts val="0"/>
              </a:spcAft>
              <a:buClr>
                <a:schemeClr val="accent1"/>
              </a:buClr>
              <a:defRPr sz="2400" b="1">
                <a:solidFill>
                  <a:schemeClr val="tx1"/>
                </a:solidFill>
                <a:latin typeface="楷体" pitchFamily="49" charset="-122"/>
                <a:ea typeface="楷体" pitchFamily="49" charset="-122"/>
              </a:defRPr>
            </a:lvl4pPr>
            <a:lvl5pPr marL="2057400" indent="-228600" algn="l" rtl="0" eaLnBrk="0" fontAlgn="base" hangingPunct="0">
              <a:lnSpc>
                <a:spcPct val="105000"/>
              </a:lnSpc>
              <a:spcBef>
                <a:spcPts val="0"/>
              </a:spcBef>
              <a:spcAft>
                <a:spcPts val="0"/>
              </a:spcAft>
              <a:buChar char="»"/>
              <a:defRPr sz="2400" b="1">
                <a:solidFill>
                  <a:schemeClr val="tx1"/>
                </a:solidFill>
                <a:latin typeface="楷体" pitchFamily="49" charset="-122"/>
                <a:ea typeface="楷体" pitchFamily="49" charset="-122"/>
              </a:defRPr>
            </a:lvl5pPr>
            <a:lvl6pPr marL="2514600" indent="-228600" algn="l" rtl="0" fontAlgn="base">
              <a:spcBef>
                <a:spcPct val="20000"/>
              </a:spcBef>
              <a:spcAft>
                <a:spcPct val="0"/>
              </a:spcAft>
              <a:buChar char="»"/>
              <a:defRPr>
                <a:solidFill>
                  <a:schemeClr val="bg1"/>
                </a:solidFill>
                <a:latin typeface="+mn-lt"/>
                <a:ea typeface="+mn-ea"/>
              </a:defRPr>
            </a:lvl6pPr>
            <a:lvl7pPr marL="2971800" indent="-228600" algn="l" rtl="0" fontAlgn="base">
              <a:spcBef>
                <a:spcPct val="20000"/>
              </a:spcBef>
              <a:spcAft>
                <a:spcPct val="0"/>
              </a:spcAft>
              <a:buChar char="»"/>
              <a:defRPr>
                <a:solidFill>
                  <a:schemeClr val="bg1"/>
                </a:solidFill>
                <a:latin typeface="+mn-lt"/>
                <a:ea typeface="+mn-ea"/>
              </a:defRPr>
            </a:lvl7pPr>
            <a:lvl8pPr marL="3429000" indent="-228600" algn="l" rtl="0" fontAlgn="base">
              <a:spcBef>
                <a:spcPct val="20000"/>
              </a:spcBef>
              <a:spcAft>
                <a:spcPct val="0"/>
              </a:spcAft>
              <a:buChar char="»"/>
              <a:defRPr>
                <a:solidFill>
                  <a:schemeClr val="bg1"/>
                </a:solidFill>
                <a:latin typeface="+mn-lt"/>
                <a:ea typeface="+mn-ea"/>
              </a:defRPr>
            </a:lvl8pPr>
            <a:lvl9pPr marL="3886200" indent="-228600" algn="l" rtl="0" fontAlgn="base">
              <a:spcBef>
                <a:spcPct val="20000"/>
              </a:spcBef>
              <a:spcAft>
                <a:spcPct val="0"/>
              </a:spcAft>
              <a:buChar char="»"/>
              <a:defRPr>
                <a:solidFill>
                  <a:schemeClr val="bg1"/>
                </a:solidFill>
                <a:latin typeface="+mn-lt"/>
                <a:ea typeface="+mn-ea"/>
              </a:defRPr>
            </a:lvl9pPr>
          </a:lstStyle>
          <a:p>
            <a:pPr algn="just">
              <a:buFont typeface="Wingdings" pitchFamily="2" charset="2"/>
              <a:buChar char="n"/>
            </a:pPr>
            <a:r>
              <a:rPr lang="zh-CN" altLang="en-US" dirty="0" smtClean="0"/>
              <a:t>规划成本管理是为规划、管理、花费和控制项目成本而制定政策、程序和文档的过程。本过程的作用主要是，</a:t>
            </a:r>
            <a:r>
              <a:rPr lang="zh-CN" altLang="en-US" dirty="0" smtClean="0">
                <a:solidFill>
                  <a:srgbClr val="FF0000"/>
                </a:solidFill>
              </a:rPr>
              <a:t>在整个项目中为如何管理项目成本提供指南和方向</a:t>
            </a:r>
            <a:r>
              <a:rPr lang="zh-CN" altLang="en-US" dirty="0" smtClean="0"/>
              <a:t>。本过程数据流图如下。</a:t>
            </a:r>
            <a:endParaRPr lang="zh-CN" altLang="en-US" dirty="0"/>
          </a:p>
        </p:txBody>
      </p:sp>
      <p:grpSp>
        <p:nvGrpSpPr>
          <p:cNvPr id="4" name="组合 3"/>
          <p:cNvGrpSpPr/>
          <p:nvPr/>
        </p:nvGrpSpPr>
        <p:grpSpPr>
          <a:xfrm>
            <a:off x="686594" y="3365494"/>
            <a:ext cx="8105007" cy="2805118"/>
            <a:chOff x="686594" y="3360186"/>
            <a:chExt cx="8105007" cy="2805118"/>
          </a:xfrm>
        </p:grpSpPr>
        <p:grpSp>
          <p:nvGrpSpPr>
            <p:cNvPr id="3" name="组合 2"/>
            <p:cNvGrpSpPr/>
            <p:nvPr/>
          </p:nvGrpSpPr>
          <p:grpSpPr>
            <a:xfrm>
              <a:off x="686594" y="3360186"/>
              <a:ext cx="7600182" cy="2805118"/>
              <a:chOff x="686594" y="3360186"/>
              <a:chExt cx="7600182" cy="2805118"/>
            </a:xfrm>
          </p:grpSpPr>
          <p:grpSp>
            <p:nvGrpSpPr>
              <p:cNvPr id="6" name="Group 4"/>
              <p:cNvGrpSpPr>
                <a:grpSpLocks/>
              </p:cNvGrpSpPr>
              <p:nvPr/>
            </p:nvGrpSpPr>
            <p:grpSpPr bwMode="auto">
              <a:xfrm>
                <a:off x="714348" y="3360186"/>
                <a:ext cx="1838325" cy="2733680"/>
                <a:chOff x="528" y="1392"/>
                <a:chExt cx="1158" cy="2085"/>
              </a:xfrm>
              <a:solidFill>
                <a:schemeClr val="tx1">
                  <a:lumMod val="95000"/>
                  <a:lumOff val="5000"/>
                </a:schemeClr>
              </a:solidFill>
            </p:grpSpPr>
            <p:sp>
              <p:nvSpPr>
                <p:cNvPr id="7" name="AutoShape 5"/>
                <p:cNvSpPr>
                  <a:spLocks noChangeArrowheads="1"/>
                </p:cNvSpPr>
                <p:nvPr/>
              </p:nvSpPr>
              <p:spPr bwMode="gray">
                <a:xfrm>
                  <a:off x="528" y="1392"/>
                  <a:ext cx="1158" cy="2085"/>
                </a:xfrm>
                <a:prstGeom prst="roundRect">
                  <a:avLst>
                    <a:gd name="adj" fmla="val 16667"/>
                  </a:avLst>
                </a:prstGeom>
                <a:grpFill/>
                <a:ln w="38100">
                  <a:solidFill>
                    <a:schemeClr val="bg1"/>
                  </a:solidFill>
                  <a:round/>
                  <a:headEnd/>
                  <a:tailEnd/>
                </a:ln>
                <a:effectLst>
                  <a:outerShdw dist="107763" dir="2700000" algn="ctr" rotWithShape="0">
                    <a:srgbClr val="808080">
                      <a:alpha val="50000"/>
                    </a:srgbClr>
                  </a:outerShdw>
                </a:effectLst>
              </p:spPr>
              <p:txBody>
                <a:bodyPr wrap="none" anchor="ctr"/>
                <a:lstStyle/>
                <a:p>
                  <a:endParaRPr lang="zh-CN" altLang="en-US"/>
                </a:p>
              </p:txBody>
            </p:sp>
            <p:sp>
              <p:nvSpPr>
                <p:cNvPr id="8" name="AutoShape 6"/>
                <p:cNvSpPr>
                  <a:spLocks noChangeArrowheads="1"/>
                </p:cNvSpPr>
                <p:nvPr/>
              </p:nvSpPr>
              <p:spPr bwMode="gray">
                <a:xfrm>
                  <a:off x="576" y="1416"/>
                  <a:ext cx="1063" cy="288"/>
                </a:xfrm>
                <a:prstGeom prst="roundRect">
                  <a:avLst>
                    <a:gd name="adj" fmla="val 50000"/>
                  </a:avLst>
                </a:prstGeom>
                <a:grpFill/>
                <a:ln w="9525">
                  <a:noFill/>
                  <a:round/>
                  <a:headEnd/>
                  <a:tailEnd/>
                </a:ln>
                <a:effectLst/>
              </p:spPr>
              <p:txBody>
                <a:bodyPr wrap="none" anchor="ctr"/>
                <a:lstStyle/>
                <a:p>
                  <a:endParaRPr lang="zh-CN" altLang="en-US"/>
                </a:p>
              </p:txBody>
            </p:sp>
          </p:grpSp>
          <p:grpSp>
            <p:nvGrpSpPr>
              <p:cNvPr id="9" name="Group 7"/>
              <p:cNvGrpSpPr>
                <a:grpSpLocks/>
              </p:cNvGrpSpPr>
              <p:nvPr/>
            </p:nvGrpSpPr>
            <p:grpSpPr bwMode="auto">
              <a:xfrm>
                <a:off x="3500430" y="3431624"/>
                <a:ext cx="1838325" cy="2733680"/>
                <a:chOff x="2287" y="1392"/>
                <a:chExt cx="1158" cy="2085"/>
              </a:xfrm>
              <a:solidFill>
                <a:srgbClr val="C00000"/>
              </a:solidFill>
            </p:grpSpPr>
            <p:sp>
              <p:nvSpPr>
                <p:cNvPr id="10" name="AutoShape 8"/>
                <p:cNvSpPr>
                  <a:spLocks noChangeArrowheads="1"/>
                </p:cNvSpPr>
                <p:nvPr/>
              </p:nvSpPr>
              <p:spPr bwMode="gray">
                <a:xfrm>
                  <a:off x="2287" y="1392"/>
                  <a:ext cx="1158" cy="2085"/>
                </a:xfrm>
                <a:prstGeom prst="roundRect">
                  <a:avLst>
                    <a:gd name="adj" fmla="val 16667"/>
                  </a:avLst>
                </a:prstGeom>
                <a:grpFill/>
                <a:ln w="38100">
                  <a:solidFill>
                    <a:schemeClr val="bg1"/>
                  </a:solidFill>
                  <a:round/>
                  <a:headEnd/>
                  <a:tailEnd/>
                </a:ln>
                <a:effectLst>
                  <a:outerShdw dist="107763" dir="2700000" algn="ctr" rotWithShape="0">
                    <a:srgbClr val="808080">
                      <a:alpha val="50000"/>
                    </a:srgbClr>
                  </a:outerShdw>
                </a:effectLst>
              </p:spPr>
              <p:txBody>
                <a:bodyPr wrap="none" anchor="ctr"/>
                <a:lstStyle/>
                <a:p>
                  <a:endParaRPr lang="zh-CN" altLang="en-US"/>
                </a:p>
              </p:txBody>
            </p:sp>
            <p:sp>
              <p:nvSpPr>
                <p:cNvPr id="11" name="AutoShape 9"/>
                <p:cNvSpPr>
                  <a:spLocks noChangeArrowheads="1"/>
                </p:cNvSpPr>
                <p:nvPr/>
              </p:nvSpPr>
              <p:spPr bwMode="gray">
                <a:xfrm>
                  <a:off x="2333" y="1416"/>
                  <a:ext cx="1063" cy="288"/>
                </a:xfrm>
                <a:prstGeom prst="roundRect">
                  <a:avLst>
                    <a:gd name="adj" fmla="val 50000"/>
                  </a:avLst>
                </a:prstGeom>
                <a:grpFill/>
                <a:ln w="9525">
                  <a:noFill/>
                  <a:round/>
                  <a:headEnd/>
                  <a:tailEnd/>
                </a:ln>
                <a:effectLst/>
              </p:spPr>
              <p:txBody>
                <a:bodyPr wrap="none" anchor="ctr"/>
                <a:lstStyle/>
                <a:p>
                  <a:endParaRPr lang="zh-CN" altLang="en-US"/>
                </a:p>
              </p:txBody>
            </p:sp>
          </p:grpSp>
          <p:grpSp>
            <p:nvGrpSpPr>
              <p:cNvPr id="12" name="Group 10"/>
              <p:cNvGrpSpPr>
                <a:grpSpLocks/>
              </p:cNvGrpSpPr>
              <p:nvPr/>
            </p:nvGrpSpPr>
            <p:grpSpPr bwMode="auto">
              <a:xfrm>
                <a:off x="6215074" y="3431624"/>
                <a:ext cx="1838325" cy="2733680"/>
                <a:chOff x="4074" y="1392"/>
                <a:chExt cx="1158" cy="2085"/>
              </a:xfrm>
              <a:solidFill>
                <a:schemeClr val="tx1">
                  <a:lumMod val="95000"/>
                  <a:lumOff val="5000"/>
                </a:schemeClr>
              </a:solidFill>
            </p:grpSpPr>
            <p:sp>
              <p:nvSpPr>
                <p:cNvPr id="13" name="AutoShape 11"/>
                <p:cNvSpPr>
                  <a:spLocks noChangeArrowheads="1"/>
                </p:cNvSpPr>
                <p:nvPr/>
              </p:nvSpPr>
              <p:spPr bwMode="gray">
                <a:xfrm>
                  <a:off x="4074" y="1392"/>
                  <a:ext cx="1158" cy="2085"/>
                </a:xfrm>
                <a:prstGeom prst="roundRect">
                  <a:avLst>
                    <a:gd name="adj" fmla="val 16667"/>
                  </a:avLst>
                </a:prstGeom>
                <a:grpFill/>
                <a:ln w="38100">
                  <a:solidFill>
                    <a:schemeClr val="bg1"/>
                  </a:solidFill>
                  <a:round/>
                  <a:headEnd/>
                  <a:tailEnd/>
                </a:ln>
                <a:effectLst>
                  <a:outerShdw dist="107763" dir="2700000" algn="ctr" rotWithShape="0">
                    <a:srgbClr val="808080">
                      <a:alpha val="50000"/>
                    </a:srgbClr>
                  </a:outerShdw>
                </a:effectLst>
              </p:spPr>
              <p:txBody>
                <a:bodyPr wrap="none" anchor="ctr"/>
                <a:lstStyle/>
                <a:p>
                  <a:endParaRPr lang="zh-CN" altLang="en-US"/>
                </a:p>
              </p:txBody>
            </p:sp>
            <p:sp>
              <p:nvSpPr>
                <p:cNvPr id="14" name="AutoShape 12"/>
                <p:cNvSpPr>
                  <a:spLocks noChangeArrowheads="1"/>
                </p:cNvSpPr>
                <p:nvPr/>
              </p:nvSpPr>
              <p:spPr bwMode="gray">
                <a:xfrm>
                  <a:off x="4122" y="1422"/>
                  <a:ext cx="1063" cy="288"/>
                </a:xfrm>
                <a:prstGeom prst="roundRect">
                  <a:avLst>
                    <a:gd name="adj" fmla="val 50000"/>
                  </a:avLst>
                </a:prstGeom>
                <a:grpFill/>
                <a:ln w="9525">
                  <a:noFill/>
                  <a:round/>
                  <a:headEnd/>
                  <a:tailEnd/>
                </a:ln>
                <a:effectLst/>
              </p:spPr>
              <p:txBody>
                <a:bodyPr wrap="none" anchor="ctr"/>
                <a:lstStyle/>
                <a:p>
                  <a:endParaRPr lang="zh-CN" altLang="en-US"/>
                </a:p>
              </p:txBody>
            </p:sp>
          </p:grpSp>
          <p:sp>
            <p:nvSpPr>
              <p:cNvPr id="15" name="Text Box 13"/>
              <p:cNvSpPr txBox="1">
                <a:spLocks noChangeArrowheads="1"/>
              </p:cNvSpPr>
              <p:nvPr/>
            </p:nvSpPr>
            <p:spPr bwMode="gray">
              <a:xfrm>
                <a:off x="686594" y="4113212"/>
                <a:ext cx="2101229" cy="1473032"/>
              </a:xfrm>
              <a:prstGeom prst="rect">
                <a:avLst/>
              </a:prstGeom>
              <a:noFill/>
              <a:ln w="9525">
                <a:noFill/>
                <a:miter lim="800000"/>
                <a:headEnd/>
                <a:tailEnd/>
              </a:ln>
              <a:effectLst/>
            </p:spPr>
            <p:txBody>
              <a:bodyPr wrap="square">
                <a:spAutoFit/>
              </a:bodyPr>
              <a:lstStyle/>
              <a:p>
                <a:pPr algn="l">
                  <a:lnSpc>
                    <a:spcPct val="105000"/>
                  </a:lnSpc>
                </a:pPr>
                <a:r>
                  <a:rPr lang="zh-CN" altLang="en-US" sz="2200" b="1" dirty="0" smtClean="0">
                    <a:solidFill>
                      <a:srgbClr val="FFFFFF"/>
                    </a:solidFill>
                    <a:latin typeface="楷体" pitchFamily="49" charset="-122"/>
                    <a:ea typeface="楷体" pitchFamily="49" charset="-122"/>
                  </a:rPr>
                  <a:t>项目管理计划</a:t>
                </a:r>
                <a:endParaRPr lang="en-US" altLang="zh-CN" sz="2200" b="1" dirty="0">
                  <a:solidFill>
                    <a:srgbClr val="FFFFFF"/>
                  </a:solidFill>
                  <a:latin typeface="楷体" pitchFamily="49" charset="-122"/>
                  <a:ea typeface="楷体" pitchFamily="49" charset="-122"/>
                </a:endParaRPr>
              </a:p>
              <a:p>
                <a:pPr algn="l">
                  <a:lnSpc>
                    <a:spcPct val="105000"/>
                  </a:lnSpc>
                </a:pPr>
                <a:r>
                  <a:rPr lang="zh-CN" altLang="en-US" sz="2200" b="1" dirty="0" smtClean="0">
                    <a:solidFill>
                      <a:srgbClr val="FFFFFF"/>
                    </a:solidFill>
                    <a:latin typeface="楷体" pitchFamily="49" charset="-122"/>
                    <a:ea typeface="楷体" pitchFamily="49" charset="-122"/>
                  </a:rPr>
                  <a:t>项目章程</a:t>
                </a:r>
                <a:endParaRPr lang="en-US" altLang="zh-CN" sz="2200" b="1" dirty="0" smtClean="0">
                  <a:solidFill>
                    <a:srgbClr val="FFFFFF"/>
                  </a:solidFill>
                  <a:latin typeface="楷体" pitchFamily="49" charset="-122"/>
                  <a:ea typeface="楷体" pitchFamily="49" charset="-122"/>
                </a:endParaRPr>
              </a:p>
              <a:p>
                <a:pPr algn="l">
                  <a:lnSpc>
                    <a:spcPct val="105000"/>
                  </a:lnSpc>
                </a:pPr>
                <a:r>
                  <a:rPr lang="zh-CN" altLang="en-US" sz="2200" b="1" dirty="0" smtClean="0">
                    <a:solidFill>
                      <a:srgbClr val="FFFFFF"/>
                    </a:solidFill>
                    <a:latin typeface="楷体" pitchFamily="49" charset="-122"/>
                    <a:ea typeface="楷体" pitchFamily="49" charset="-122"/>
                  </a:rPr>
                  <a:t>事业环境因素</a:t>
                </a:r>
                <a:endParaRPr lang="en-US" altLang="zh-CN" sz="2200" b="1" dirty="0" smtClean="0">
                  <a:solidFill>
                    <a:srgbClr val="FFFFFF"/>
                  </a:solidFill>
                  <a:latin typeface="楷体" pitchFamily="49" charset="-122"/>
                  <a:ea typeface="楷体" pitchFamily="49" charset="-122"/>
                </a:endParaRPr>
              </a:p>
              <a:p>
                <a:pPr algn="l">
                  <a:lnSpc>
                    <a:spcPct val="105000"/>
                  </a:lnSpc>
                </a:pPr>
                <a:r>
                  <a:rPr lang="zh-CN" altLang="en-US" sz="2200" b="1" dirty="0" smtClean="0">
                    <a:solidFill>
                      <a:srgbClr val="FFFFFF"/>
                    </a:solidFill>
                    <a:latin typeface="楷体" pitchFamily="49" charset="-122"/>
                    <a:ea typeface="楷体" pitchFamily="49" charset="-122"/>
                  </a:rPr>
                  <a:t>组织过程资产</a:t>
                </a:r>
                <a:endParaRPr lang="en-US" altLang="zh-CN" sz="2200" b="1" dirty="0">
                  <a:solidFill>
                    <a:srgbClr val="FFFFFF"/>
                  </a:solidFill>
                  <a:latin typeface="楷体" pitchFamily="49" charset="-122"/>
                  <a:ea typeface="楷体" pitchFamily="49" charset="-122"/>
                </a:endParaRPr>
              </a:p>
            </p:txBody>
          </p:sp>
          <p:sp>
            <p:nvSpPr>
              <p:cNvPr id="16" name="Text Box 14"/>
              <p:cNvSpPr txBox="1">
                <a:spLocks noChangeArrowheads="1"/>
              </p:cNvSpPr>
              <p:nvPr/>
            </p:nvSpPr>
            <p:spPr bwMode="gray">
              <a:xfrm>
                <a:off x="3734594" y="4189412"/>
                <a:ext cx="1752600" cy="1107996"/>
              </a:xfrm>
              <a:prstGeom prst="rect">
                <a:avLst/>
              </a:prstGeom>
              <a:noFill/>
            </p:spPr>
            <p:txBody>
              <a:bodyPr wrap="square" rtlCol="0">
                <a:spAutoFit/>
              </a:bodyPr>
              <a:lstStyle>
                <a:defPPr>
                  <a:defRPr lang="en-US"/>
                </a:defPPr>
                <a:lvl1pPr>
                  <a:defRPr sz="2000">
                    <a:solidFill>
                      <a:schemeClr val="bg1"/>
                    </a:solidFill>
                    <a:latin typeface="微软雅黑" pitchFamily="34" charset="-122"/>
                    <a:ea typeface="微软雅黑" pitchFamily="34" charset="-122"/>
                  </a:defRPr>
                </a:lvl1pPr>
              </a:lstStyle>
              <a:p>
                <a:r>
                  <a:rPr lang="zh-CN" altLang="en-US" sz="2200" b="1" dirty="0">
                    <a:solidFill>
                      <a:srgbClr val="FFFFFF"/>
                    </a:solidFill>
                    <a:latin typeface="楷体" pitchFamily="49" charset="-122"/>
                    <a:ea typeface="楷体" pitchFamily="49" charset="-122"/>
                  </a:rPr>
                  <a:t>专家判断</a:t>
                </a:r>
                <a:endParaRPr lang="en-US" altLang="zh-CN" sz="2200" b="1" dirty="0">
                  <a:solidFill>
                    <a:srgbClr val="FFFFFF"/>
                  </a:solidFill>
                  <a:latin typeface="楷体" pitchFamily="49" charset="-122"/>
                  <a:ea typeface="楷体" pitchFamily="49" charset="-122"/>
                </a:endParaRPr>
              </a:p>
              <a:p>
                <a:r>
                  <a:rPr lang="zh-CN" altLang="en-US" sz="2200" b="1" dirty="0">
                    <a:solidFill>
                      <a:srgbClr val="FFFFFF"/>
                    </a:solidFill>
                    <a:latin typeface="楷体" pitchFamily="49" charset="-122"/>
                    <a:ea typeface="楷体" pitchFamily="49" charset="-122"/>
                  </a:rPr>
                  <a:t>分析技术</a:t>
                </a:r>
                <a:endParaRPr lang="en-US" altLang="zh-CN" sz="2200" b="1" dirty="0">
                  <a:solidFill>
                    <a:srgbClr val="FFFFFF"/>
                  </a:solidFill>
                  <a:latin typeface="楷体" pitchFamily="49" charset="-122"/>
                  <a:ea typeface="楷体" pitchFamily="49" charset="-122"/>
                </a:endParaRPr>
              </a:p>
              <a:p>
                <a:r>
                  <a:rPr lang="zh-CN" altLang="en-US" sz="2200" b="1" dirty="0">
                    <a:solidFill>
                      <a:srgbClr val="FFFFFF"/>
                    </a:solidFill>
                    <a:latin typeface="楷体" pitchFamily="49" charset="-122"/>
                    <a:ea typeface="楷体" pitchFamily="49" charset="-122"/>
                  </a:rPr>
                  <a:t>会议</a:t>
                </a:r>
                <a:endParaRPr lang="en-US" altLang="zh-CN" sz="2200" b="1" dirty="0">
                  <a:solidFill>
                    <a:srgbClr val="FFFFFF"/>
                  </a:solidFill>
                  <a:latin typeface="楷体" pitchFamily="49" charset="-122"/>
                  <a:ea typeface="楷体" pitchFamily="49" charset="-122"/>
                </a:endParaRPr>
              </a:p>
            </p:txBody>
          </p:sp>
          <p:sp>
            <p:nvSpPr>
              <p:cNvPr id="17" name="Text Box 15"/>
              <p:cNvSpPr txBox="1">
                <a:spLocks noChangeArrowheads="1"/>
              </p:cNvSpPr>
              <p:nvPr/>
            </p:nvSpPr>
            <p:spPr bwMode="gray">
              <a:xfrm>
                <a:off x="6252444" y="4137715"/>
                <a:ext cx="2034332" cy="430887"/>
              </a:xfrm>
              <a:prstGeom prst="rect">
                <a:avLst/>
              </a:prstGeom>
              <a:noFill/>
            </p:spPr>
            <p:txBody>
              <a:bodyPr wrap="square" rtlCol="0">
                <a:spAutoFit/>
              </a:bodyPr>
              <a:lstStyle>
                <a:defPPr>
                  <a:defRPr lang="en-US"/>
                </a:defPPr>
                <a:lvl1pPr>
                  <a:defRPr sz="2000">
                    <a:solidFill>
                      <a:schemeClr val="bg1"/>
                    </a:solidFill>
                    <a:latin typeface="微软雅黑" pitchFamily="34" charset="-122"/>
                    <a:ea typeface="微软雅黑" pitchFamily="34" charset="-122"/>
                  </a:defRPr>
                </a:lvl1pPr>
              </a:lstStyle>
              <a:p>
                <a:r>
                  <a:rPr lang="zh-CN" altLang="en-US" sz="2200" b="1" dirty="0">
                    <a:solidFill>
                      <a:srgbClr val="FFFFFF"/>
                    </a:solidFill>
                    <a:latin typeface="楷体" pitchFamily="49" charset="-122"/>
                    <a:ea typeface="楷体" pitchFamily="49" charset="-122"/>
                  </a:rPr>
                  <a:t>成本管理计划</a:t>
                </a:r>
                <a:endParaRPr lang="en-US" altLang="zh-CN" sz="2200" b="1" dirty="0">
                  <a:solidFill>
                    <a:srgbClr val="FFFFFF"/>
                  </a:solidFill>
                  <a:latin typeface="楷体" pitchFamily="49" charset="-122"/>
                  <a:ea typeface="楷体" pitchFamily="49" charset="-122"/>
                </a:endParaRPr>
              </a:p>
            </p:txBody>
          </p:sp>
          <p:grpSp>
            <p:nvGrpSpPr>
              <p:cNvPr id="18" name="Group 16"/>
              <p:cNvGrpSpPr>
                <a:grpSpLocks/>
              </p:cNvGrpSpPr>
              <p:nvPr/>
            </p:nvGrpSpPr>
            <p:grpSpPr bwMode="auto">
              <a:xfrm>
                <a:off x="2786050" y="3931690"/>
                <a:ext cx="504825" cy="568326"/>
                <a:chOff x="1872" y="2352"/>
                <a:chExt cx="240" cy="240"/>
              </a:xfrm>
              <a:solidFill>
                <a:schemeClr val="bg1">
                  <a:lumMod val="65000"/>
                </a:schemeClr>
              </a:solidFill>
            </p:grpSpPr>
            <p:grpSp>
              <p:nvGrpSpPr>
                <p:cNvPr id="19" name="Group 17"/>
                <p:cNvGrpSpPr>
                  <a:grpSpLocks/>
                </p:cNvGrpSpPr>
                <p:nvPr/>
              </p:nvGrpSpPr>
              <p:grpSpPr bwMode="auto">
                <a:xfrm>
                  <a:off x="1968" y="2352"/>
                  <a:ext cx="144" cy="240"/>
                  <a:chOff x="1968" y="2352"/>
                  <a:chExt cx="144" cy="240"/>
                </a:xfrm>
                <a:grpFill/>
              </p:grpSpPr>
              <p:sp>
                <p:nvSpPr>
                  <p:cNvPr id="26" name="Oval 18"/>
                  <p:cNvSpPr>
                    <a:spLocks noChangeArrowheads="1"/>
                  </p:cNvSpPr>
                  <p:nvPr/>
                </p:nvSpPr>
                <p:spPr bwMode="gray">
                  <a:xfrm>
                    <a:off x="1968" y="2352"/>
                    <a:ext cx="48" cy="48"/>
                  </a:xfrm>
                  <a:prstGeom prst="ellipse">
                    <a:avLst/>
                  </a:prstGeom>
                  <a:grpFill/>
                  <a:ln w="9525">
                    <a:noFill/>
                    <a:round/>
                    <a:headEnd/>
                    <a:tailEnd/>
                  </a:ln>
                  <a:effectLst/>
                </p:spPr>
                <p:txBody>
                  <a:bodyPr wrap="none" anchor="ctr"/>
                  <a:lstStyle/>
                  <a:p>
                    <a:endParaRPr lang="zh-CN" altLang="en-US"/>
                  </a:p>
                </p:txBody>
              </p:sp>
              <p:sp>
                <p:nvSpPr>
                  <p:cNvPr id="27" name="Oval 19"/>
                  <p:cNvSpPr>
                    <a:spLocks noChangeArrowheads="1"/>
                  </p:cNvSpPr>
                  <p:nvPr/>
                </p:nvSpPr>
                <p:spPr bwMode="gray">
                  <a:xfrm>
                    <a:off x="2016" y="2400"/>
                    <a:ext cx="48" cy="48"/>
                  </a:xfrm>
                  <a:prstGeom prst="ellipse">
                    <a:avLst/>
                  </a:prstGeom>
                  <a:grpFill/>
                  <a:ln w="9525">
                    <a:noFill/>
                    <a:round/>
                    <a:headEnd/>
                    <a:tailEnd/>
                  </a:ln>
                  <a:effectLst/>
                </p:spPr>
                <p:txBody>
                  <a:bodyPr wrap="none" anchor="ctr"/>
                  <a:lstStyle/>
                  <a:p>
                    <a:endParaRPr lang="zh-CN" altLang="en-US"/>
                  </a:p>
                </p:txBody>
              </p:sp>
              <p:sp>
                <p:nvSpPr>
                  <p:cNvPr id="28" name="Oval 20"/>
                  <p:cNvSpPr>
                    <a:spLocks noChangeArrowheads="1"/>
                  </p:cNvSpPr>
                  <p:nvPr/>
                </p:nvSpPr>
                <p:spPr bwMode="gray">
                  <a:xfrm>
                    <a:off x="2064" y="2448"/>
                    <a:ext cx="48" cy="48"/>
                  </a:xfrm>
                  <a:prstGeom prst="ellipse">
                    <a:avLst/>
                  </a:prstGeom>
                  <a:grpFill/>
                  <a:ln w="9525">
                    <a:noFill/>
                    <a:round/>
                    <a:headEnd/>
                    <a:tailEnd/>
                  </a:ln>
                  <a:effectLst/>
                </p:spPr>
                <p:txBody>
                  <a:bodyPr wrap="none" anchor="ctr"/>
                  <a:lstStyle/>
                  <a:p>
                    <a:endParaRPr lang="zh-CN" altLang="en-US"/>
                  </a:p>
                </p:txBody>
              </p:sp>
              <p:sp>
                <p:nvSpPr>
                  <p:cNvPr id="29" name="Oval 21"/>
                  <p:cNvSpPr>
                    <a:spLocks noChangeArrowheads="1"/>
                  </p:cNvSpPr>
                  <p:nvPr/>
                </p:nvSpPr>
                <p:spPr bwMode="gray">
                  <a:xfrm>
                    <a:off x="2016" y="2511"/>
                    <a:ext cx="48" cy="48"/>
                  </a:xfrm>
                  <a:prstGeom prst="ellipse">
                    <a:avLst/>
                  </a:prstGeom>
                  <a:grpFill/>
                  <a:ln w="9525">
                    <a:noFill/>
                    <a:round/>
                    <a:headEnd/>
                    <a:tailEnd/>
                  </a:ln>
                  <a:effectLst/>
                </p:spPr>
                <p:txBody>
                  <a:bodyPr wrap="none" anchor="ctr"/>
                  <a:lstStyle/>
                  <a:p>
                    <a:endParaRPr lang="zh-CN" altLang="en-US"/>
                  </a:p>
                </p:txBody>
              </p:sp>
              <p:sp>
                <p:nvSpPr>
                  <p:cNvPr id="30" name="Oval 22"/>
                  <p:cNvSpPr>
                    <a:spLocks noChangeArrowheads="1"/>
                  </p:cNvSpPr>
                  <p:nvPr/>
                </p:nvSpPr>
                <p:spPr bwMode="gray">
                  <a:xfrm>
                    <a:off x="1968" y="2544"/>
                    <a:ext cx="48" cy="48"/>
                  </a:xfrm>
                  <a:prstGeom prst="ellipse">
                    <a:avLst/>
                  </a:prstGeom>
                  <a:grpFill/>
                  <a:ln w="9525">
                    <a:noFill/>
                    <a:round/>
                    <a:headEnd/>
                    <a:tailEnd/>
                  </a:ln>
                  <a:effectLst/>
                </p:spPr>
                <p:txBody>
                  <a:bodyPr wrap="none" anchor="ctr"/>
                  <a:lstStyle/>
                  <a:p>
                    <a:endParaRPr lang="zh-CN" altLang="en-US"/>
                  </a:p>
                </p:txBody>
              </p:sp>
            </p:grpSp>
            <p:grpSp>
              <p:nvGrpSpPr>
                <p:cNvPr id="20" name="Group 23"/>
                <p:cNvGrpSpPr>
                  <a:grpSpLocks/>
                </p:cNvGrpSpPr>
                <p:nvPr/>
              </p:nvGrpSpPr>
              <p:grpSpPr bwMode="auto">
                <a:xfrm>
                  <a:off x="1872" y="2352"/>
                  <a:ext cx="144" cy="240"/>
                  <a:chOff x="1968" y="2352"/>
                  <a:chExt cx="144" cy="240"/>
                </a:xfrm>
                <a:grpFill/>
              </p:grpSpPr>
              <p:sp>
                <p:nvSpPr>
                  <p:cNvPr id="21" name="Oval 24"/>
                  <p:cNvSpPr>
                    <a:spLocks noChangeArrowheads="1"/>
                  </p:cNvSpPr>
                  <p:nvPr/>
                </p:nvSpPr>
                <p:spPr bwMode="gray">
                  <a:xfrm>
                    <a:off x="1968" y="2352"/>
                    <a:ext cx="48" cy="48"/>
                  </a:xfrm>
                  <a:prstGeom prst="ellipse">
                    <a:avLst/>
                  </a:prstGeom>
                  <a:grpFill/>
                  <a:ln w="9525">
                    <a:noFill/>
                    <a:round/>
                    <a:headEnd/>
                    <a:tailEnd/>
                  </a:ln>
                  <a:effectLst/>
                </p:spPr>
                <p:txBody>
                  <a:bodyPr wrap="none" anchor="ctr"/>
                  <a:lstStyle/>
                  <a:p>
                    <a:endParaRPr lang="zh-CN" altLang="en-US"/>
                  </a:p>
                </p:txBody>
              </p:sp>
              <p:sp>
                <p:nvSpPr>
                  <p:cNvPr id="22" name="Oval 25"/>
                  <p:cNvSpPr>
                    <a:spLocks noChangeArrowheads="1"/>
                  </p:cNvSpPr>
                  <p:nvPr/>
                </p:nvSpPr>
                <p:spPr bwMode="gray">
                  <a:xfrm>
                    <a:off x="2016" y="2400"/>
                    <a:ext cx="48" cy="48"/>
                  </a:xfrm>
                  <a:prstGeom prst="ellipse">
                    <a:avLst/>
                  </a:prstGeom>
                  <a:grpFill/>
                  <a:ln w="9525">
                    <a:noFill/>
                    <a:round/>
                    <a:headEnd/>
                    <a:tailEnd/>
                  </a:ln>
                  <a:effectLst/>
                </p:spPr>
                <p:txBody>
                  <a:bodyPr wrap="none" anchor="ctr"/>
                  <a:lstStyle/>
                  <a:p>
                    <a:endParaRPr lang="zh-CN" altLang="en-US"/>
                  </a:p>
                </p:txBody>
              </p:sp>
              <p:sp>
                <p:nvSpPr>
                  <p:cNvPr id="23" name="Oval 26"/>
                  <p:cNvSpPr>
                    <a:spLocks noChangeArrowheads="1"/>
                  </p:cNvSpPr>
                  <p:nvPr/>
                </p:nvSpPr>
                <p:spPr bwMode="gray">
                  <a:xfrm>
                    <a:off x="2064" y="2448"/>
                    <a:ext cx="48" cy="48"/>
                  </a:xfrm>
                  <a:prstGeom prst="ellipse">
                    <a:avLst/>
                  </a:prstGeom>
                  <a:grpFill/>
                  <a:ln w="9525">
                    <a:noFill/>
                    <a:round/>
                    <a:headEnd/>
                    <a:tailEnd/>
                  </a:ln>
                  <a:effectLst/>
                </p:spPr>
                <p:txBody>
                  <a:bodyPr wrap="none" anchor="ctr"/>
                  <a:lstStyle/>
                  <a:p>
                    <a:endParaRPr lang="zh-CN" altLang="en-US"/>
                  </a:p>
                </p:txBody>
              </p:sp>
              <p:sp>
                <p:nvSpPr>
                  <p:cNvPr id="24" name="Oval 27"/>
                  <p:cNvSpPr>
                    <a:spLocks noChangeArrowheads="1"/>
                  </p:cNvSpPr>
                  <p:nvPr/>
                </p:nvSpPr>
                <p:spPr bwMode="gray">
                  <a:xfrm>
                    <a:off x="2016" y="2496"/>
                    <a:ext cx="48" cy="48"/>
                  </a:xfrm>
                  <a:prstGeom prst="ellipse">
                    <a:avLst/>
                  </a:prstGeom>
                  <a:grpFill/>
                  <a:ln w="9525">
                    <a:noFill/>
                    <a:round/>
                    <a:headEnd/>
                    <a:tailEnd/>
                  </a:ln>
                  <a:effectLst/>
                </p:spPr>
                <p:txBody>
                  <a:bodyPr wrap="none" anchor="ctr"/>
                  <a:lstStyle/>
                  <a:p>
                    <a:endParaRPr lang="zh-CN" altLang="en-US"/>
                  </a:p>
                </p:txBody>
              </p:sp>
              <p:sp>
                <p:nvSpPr>
                  <p:cNvPr id="25" name="Oval 28"/>
                  <p:cNvSpPr>
                    <a:spLocks noChangeArrowheads="1"/>
                  </p:cNvSpPr>
                  <p:nvPr/>
                </p:nvSpPr>
                <p:spPr bwMode="gray">
                  <a:xfrm>
                    <a:off x="1968" y="2544"/>
                    <a:ext cx="48" cy="48"/>
                  </a:xfrm>
                  <a:prstGeom prst="ellipse">
                    <a:avLst/>
                  </a:prstGeom>
                  <a:grpFill/>
                  <a:ln w="9525">
                    <a:noFill/>
                    <a:round/>
                    <a:headEnd/>
                    <a:tailEnd/>
                  </a:ln>
                  <a:effectLst/>
                </p:spPr>
                <p:txBody>
                  <a:bodyPr wrap="none" anchor="ctr"/>
                  <a:lstStyle/>
                  <a:p>
                    <a:endParaRPr lang="zh-CN" altLang="en-US"/>
                  </a:p>
                </p:txBody>
              </p:sp>
            </p:grpSp>
          </p:grpSp>
          <p:grpSp>
            <p:nvGrpSpPr>
              <p:cNvPr id="31" name="Group 29"/>
              <p:cNvGrpSpPr>
                <a:grpSpLocks/>
              </p:cNvGrpSpPr>
              <p:nvPr/>
            </p:nvGrpSpPr>
            <p:grpSpPr bwMode="auto">
              <a:xfrm>
                <a:off x="5572132" y="4003128"/>
                <a:ext cx="504825" cy="496888"/>
                <a:chOff x="1872" y="2352"/>
                <a:chExt cx="240" cy="240"/>
              </a:xfrm>
              <a:solidFill>
                <a:schemeClr val="bg1">
                  <a:lumMod val="65000"/>
                </a:schemeClr>
              </a:solidFill>
            </p:grpSpPr>
            <p:grpSp>
              <p:nvGrpSpPr>
                <p:cNvPr id="32" name="Group 30"/>
                <p:cNvGrpSpPr>
                  <a:grpSpLocks/>
                </p:cNvGrpSpPr>
                <p:nvPr/>
              </p:nvGrpSpPr>
              <p:grpSpPr bwMode="auto">
                <a:xfrm>
                  <a:off x="1968" y="2352"/>
                  <a:ext cx="144" cy="240"/>
                  <a:chOff x="1968" y="2352"/>
                  <a:chExt cx="144" cy="240"/>
                </a:xfrm>
                <a:grpFill/>
              </p:grpSpPr>
              <p:sp>
                <p:nvSpPr>
                  <p:cNvPr id="39" name="Oval 31"/>
                  <p:cNvSpPr>
                    <a:spLocks noChangeArrowheads="1"/>
                  </p:cNvSpPr>
                  <p:nvPr/>
                </p:nvSpPr>
                <p:spPr bwMode="gray">
                  <a:xfrm>
                    <a:off x="1968" y="2352"/>
                    <a:ext cx="48" cy="48"/>
                  </a:xfrm>
                  <a:prstGeom prst="ellipse">
                    <a:avLst/>
                  </a:prstGeom>
                  <a:grpFill/>
                  <a:ln w="9525">
                    <a:noFill/>
                    <a:round/>
                    <a:headEnd/>
                    <a:tailEnd/>
                  </a:ln>
                  <a:effectLst/>
                </p:spPr>
                <p:txBody>
                  <a:bodyPr wrap="none" anchor="ctr"/>
                  <a:lstStyle/>
                  <a:p>
                    <a:endParaRPr lang="zh-CN" altLang="en-US"/>
                  </a:p>
                </p:txBody>
              </p:sp>
              <p:sp>
                <p:nvSpPr>
                  <p:cNvPr id="40" name="Oval 32"/>
                  <p:cNvSpPr>
                    <a:spLocks noChangeArrowheads="1"/>
                  </p:cNvSpPr>
                  <p:nvPr/>
                </p:nvSpPr>
                <p:spPr bwMode="gray">
                  <a:xfrm>
                    <a:off x="2016" y="2400"/>
                    <a:ext cx="48" cy="48"/>
                  </a:xfrm>
                  <a:prstGeom prst="ellipse">
                    <a:avLst/>
                  </a:prstGeom>
                  <a:grpFill/>
                  <a:ln w="9525">
                    <a:noFill/>
                    <a:round/>
                    <a:headEnd/>
                    <a:tailEnd/>
                  </a:ln>
                  <a:effectLst/>
                </p:spPr>
                <p:txBody>
                  <a:bodyPr wrap="none" anchor="ctr"/>
                  <a:lstStyle/>
                  <a:p>
                    <a:endParaRPr lang="zh-CN" altLang="en-US"/>
                  </a:p>
                </p:txBody>
              </p:sp>
              <p:sp>
                <p:nvSpPr>
                  <p:cNvPr id="41" name="Oval 33"/>
                  <p:cNvSpPr>
                    <a:spLocks noChangeArrowheads="1"/>
                  </p:cNvSpPr>
                  <p:nvPr/>
                </p:nvSpPr>
                <p:spPr bwMode="gray">
                  <a:xfrm>
                    <a:off x="2064" y="2448"/>
                    <a:ext cx="48" cy="48"/>
                  </a:xfrm>
                  <a:prstGeom prst="ellipse">
                    <a:avLst/>
                  </a:prstGeom>
                  <a:grpFill/>
                  <a:ln w="9525">
                    <a:noFill/>
                    <a:round/>
                    <a:headEnd/>
                    <a:tailEnd/>
                  </a:ln>
                  <a:effectLst/>
                </p:spPr>
                <p:txBody>
                  <a:bodyPr wrap="none" anchor="ctr"/>
                  <a:lstStyle/>
                  <a:p>
                    <a:endParaRPr lang="zh-CN" altLang="en-US"/>
                  </a:p>
                </p:txBody>
              </p:sp>
              <p:sp>
                <p:nvSpPr>
                  <p:cNvPr id="42" name="Oval 34"/>
                  <p:cNvSpPr>
                    <a:spLocks noChangeArrowheads="1"/>
                  </p:cNvSpPr>
                  <p:nvPr/>
                </p:nvSpPr>
                <p:spPr bwMode="gray">
                  <a:xfrm>
                    <a:off x="2016" y="2496"/>
                    <a:ext cx="48" cy="48"/>
                  </a:xfrm>
                  <a:prstGeom prst="ellipse">
                    <a:avLst/>
                  </a:prstGeom>
                  <a:grpFill/>
                  <a:ln w="9525">
                    <a:noFill/>
                    <a:round/>
                    <a:headEnd/>
                    <a:tailEnd/>
                  </a:ln>
                  <a:effectLst/>
                </p:spPr>
                <p:txBody>
                  <a:bodyPr wrap="none" anchor="ctr"/>
                  <a:lstStyle/>
                  <a:p>
                    <a:endParaRPr lang="zh-CN" altLang="en-US"/>
                  </a:p>
                </p:txBody>
              </p:sp>
              <p:sp>
                <p:nvSpPr>
                  <p:cNvPr id="43" name="Oval 35"/>
                  <p:cNvSpPr>
                    <a:spLocks noChangeArrowheads="1"/>
                  </p:cNvSpPr>
                  <p:nvPr/>
                </p:nvSpPr>
                <p:spPr bwMode="gray">
                  <a:xfrm>
                    <a:off x="1968" y="2544"/>
                    <a:ext cx="48" cy="48"/>
                  </a:xfrm>
                  <a:prstGeom prst="ellipse">
                    <a:avLst/>
                  </a:prstGeom>
                  <a:grpFill/>
                  <a:ln w="9525">
                    <a:noFill/>
                    <a:round/>
                    <a:headEnd/>
                    <a:tailEnd/>
                  </a:ln>
                  <a:effectLst/>
                </p:spPr>
                <p:txBody>
                  <a:bodyPr wrap="none" anchor="ctr"/>
                  <a:lstStyle/>
                  <a:p>
                    <a:endParaRPr lang="zh-CN" altLang="en-US"/>
                  </a:p>
                </p:txBody>
              </p:sp>
            </p:grpSp>
            <p:grpSp>
              <p:nvGrpSpPr>
                <p:cNvPr id="33" name="Group 36"/>
                <p:cNvGrpSpPr>
                  <a:grpSpLocks/>
                </p:cNvGrpSpPr>
                <p:nvPr/>
              </p:nvGrpSpPr>
              <p:grpSpPr bwMode="auto">
                <a:xfrm>
                  <a:off x="1872" y="2352"/>
                  <a:ext cx="144" cy="240"/>
                  <a:chOff x="1968" y="2352"/>
                  <a:chExt cx="144" cy="240"/>
                </a:xfrm>
                <a:grpFill/>
              </p:grpSpPr>
              <p:sp>
                <p:nvSpPr>
                  <p:cNvPr id="34" name="Oval 37"/>
                  <p:cNvSpPr>
                    <a:spLocks noChangeArrowheads="1"/>
                  </p:cNvSpPr>
                  <p:nvPr/>
                </p:nvSpPr>
                <p:spPr bwMode="gray">
                  <a:xfrm>
                    <a:off x="1968" y="2352"/>
                    <a:ext cx="48" cy="48"/>
                  </a:xfrm>
                  <a:prstGeom prst="ellipse">
                    <a:avLst/>
                  </a:prstGeom>
                  <a:grpFill/>
                  <a:ln w="9525">
                    <a:noFill/>
                    <a:round/>
                    <a:headEnd/>
                    <a:tailEnd/>
                  </a:ln>
                  <a:effectLst/>
                </p:spPr>
                <p:txBody>
                  <a:bodyPr wrap="none" anchor="ctr"/>
                  <a:lstStyle/>
                  <a:p>
                    <a:endParaRPr lang="zh-CN" altLang="en-US"/>
                  </a:p>
                </p:txBody>
              </p:sp>
              <p:sp>
                <p:nvSpPr>
                  <p:cNvPr id="35" name="Oval 38"/>
                  <p:cNvSpPr>
                    <a:spLocks noChangeArrowheads="1"/>
                  </p:cNvSpPr>
                  <p:nvPr/>
                </p:nvSpPr>
                <p:spPr bwMode="gray">
                  <a:xfrm>
                    <a:off x="2016" y="2400"/>
                    <a:ext cx="48" cy="48"/>
                  </a:xfrm>
                  <a:prstGeom prst="ellipse">
                    <a:avLst/>
                  </a:prstGeom>
                  <a:grpFill/>
                  <a:ln w="9525">
                    <a:noFill/>
                    <a:round/>
                    <a:headEnd/>
                    <a:tailEnd/>
                  </a:ln>
                  <a:effectLst/>
                </p:spPr>
                <p:txBody>
                  <a:bodyPr wrap="none" anchor="ctr"/>
                  <a:lstStyle/>
                  <a:p>
                    <a:endParaRPr lang="zh-CN" altLang="en-US"/>
                  </a:p>
                </p:txBody>
              </p:sp>
              <p:sp>
                <p:nvSpPr>
                  <p:cNvPr id="36" name="Oval 39"/>
                  <p:cNvSpPr>
                    <a:spLocks noChangeArrowheads="1"/>
                  </p:cNvSpPr>
                  <p:nvPr/>
                </p:nvSpPr>
                <p:spPr bwMode="gray">
                  <a:xfrm>
                    <a:off x="2064" y="2448"/>
                    <a:ext cx="48" cy="48"/>
                  </a:xfrm>
                  <a:prstGeom prst="ellipse">
                    <a:avLst/>
                  </a:prstGeom>
                  <a:grpFill/>
                  <a:ln w="9525">
                    <a:noFill/>
                    <a:round/>
                    <a:headEnd/>
                    <a:tailEnd/>
                  </a:ln>
                  <a:effectLst/>
                </p:spPr>
                <p:txBody>
                  <a:bodyPr wrap="none" anchor="ctr"/>
                  <a:lstStyle/>
                  <a:p>
                    <a:endParaRPr lang="zh-CN" altLang="en-US"/>
                  </a:p>
                </p:txBody>
              </p:sp>
              <p:sp>
                <p:nvSpPr>
                  <p:cNvPr id="37" name="Oval 40"/>
                  <p:cNvSpPr>
                    <a:spLocks noChangeArrowheads="1"/>
                  </p:cNvSpPr>
                  <p:nvPr/>
                </p:nvSpPr>
                <p:spPr bwMode="gray">
                  <a:xfrm>
                    <a:off x="2016" y="2496"/>
                    <a:ext cx="48" cy="48"/>
                  </a:xfrm>
                  <a:prstGeom prst="ellipse">
                    <a:avLst/>
                  </a:prstGeom>
                  <a:grpFill/>
                  <a:ln w="9525">
                    <a:noFill/>
                    <a:round/>
                    <a:headEnd/>
                    <a:tailEnd/>
                  </a:ln>
                  <a:effectLst/>
                </p:spPr>
                <p:txBody>
                  <a:bodyPr wrap="none" anchor="ctr"/>
                  <a:lstStyle/>
                  <a:p>
                    <a:endParaRPr lang="zh-CN" altLang="en-US"/>
                  </a:p>
                </p:txBody>
              </p:sp>
              <p:sp>
                <p:nvSpPr>
                  <p:cNvPr id="38" name="Oval 41"/>
                  <p:cNvSpPr>
                    <a:spLocks noChangeArrowheads="1"/>
                  </p:cNvSpPr>
                  <p:nvPr/>
                </p:nvSpPr>
                <p:spPr bwMode="gray">
                  <a:xfrm>
                    <a:off x="1968" y="2544"/>
                    <a:ext cx="48" cy="48"/>
                  </a:xfrm>
                  <a:prstGeom prst="ellipse">
                    <a:avLst/>
                  </a:prstGeom>
                  <a:grpFill/>
                  <a:ln w="9525">
                    <a:noFill/>
                    <a:round/>
                    <a:headEnd/>
                    <a:tailEnd/>
                  </a:ln>
                  <a:effectLst/>
                </p:spPr>
                <p:txBody>
                  <a:bodyPr wrap="none" anchor="ctr"/>
                  <a:lstStyle/>
                  <a:p>
                    <a:endParaRPr lang="zh-CN" altLang="en-US"/>
                  </a:p>
                </p:txBody>
              </p:sp>
            </p:grpSp>
          </p:grpSp>
          <p:sp>
            <p:nvSpPr>
              <p:cNvPr id="44" name="TextBox 61"/>
              <p:cNvSpPr txBox="1"/>
              <p:nvPr/>
            </p:nvSpPr>
            <p:spPr>
              <a:xfrm>
                <a:off x="714348" y="3579812"/>
                <a:ext cx="1643074" cy="430887"/>
              </a:xfrm>
              <a:prstGeom prst="rect">
                <a:avLst/>
              </a:prstGeom>
              <a:noFill/>
            </p:spPr>
            <p:txBody>
              <a:bodyPr wrap="square" rtlCol="0">
                <a:spAutoFit/>
              </a:bodyPr>
              <a:lstStyle/>
              <a:p>
                <a:r>
                  <a:rPr lang="zh-CN" altLang="en-US" sz="2200" b="1" dirty="0" smtClean="0">
                    <a:solidFill>
                      <a:schemeClr val="bg1"/>
                    </a:solidFill>
                    <a:latin typeface="楷体" pitchFamily="49" charset="-122"/>
                    <a:ea typeface="楷体" pitchFamily="49" charset="-122"/>
                  </a:rPr>
                  <a:t>    输 入</a:t>
                </a:r>
                <a:endParaRPr lang="zh-CN" altLang="en-US" sz="2200" b="1" dirty="0">
                  <a:solidFill>
                    <a:schemeClr val="bg1"/>
                  </a:solidFill>
                  <a:latin typeface="楷体" pitchFamily="49" charset="-122"/>
                  <a:ea typeface="楷体" pitchFamily="49" charset="-122"/>
                </a:endParaRPr>
              </a:p>
            </p:txBody>
          </p:sp>
          <p:sp>
            <p:nvSpPr>
              <p:cNvPr id="45" name="TextBox 62"/>
              <p:cNvSpPr txBox="1"/>
              <p:nvPr/>
            </p:nvSpPr>
            <p:spPr>
              <a:xfrm>
                <a:off x="3353594" y="3600817"/>
                <a:ext cx="1981200" cy="430887"/>
              </a:xfrm>
              <a:prstGeom prst="rect">
                <a:avLst/>
              </a:prstGeom>
              <a:noFill/>
            </p:spPr>
            <p:txBody>
              <a:bodyPr wrap="square" rtlCol="0">
                <a:spAutoFit/>
              </a:bodyPr>
              <a:lstStyle>
                <a:defPPr>
                  <a:defRPr lang="en-US"/>
                </a:defPPr>
                <a:lvl1pPr>
                  <a:defRPr sz="2000">
                    <a:solidFill>
                      <a:schemeClr val="bg1"/>
                    </a:solidFill>
                    <a:latin typeface="微软雅黑" pitchFamily="34" charset="-122"/>
                    <a:ea typeface="微软雅黑" pitchFamily="34" charset="-122"/>
                  </a:defRPr>
                </a:lvl1pPr>
              </a:lstStyle>
              <a:p>
                <a:r>
                  <a:rPr lang="zh-CN" altLang="en-US" b="1" dirty="0">
                    <a:latin typeface="楷体" pitchFamily="49" charset="-122"/>
                    <a:ea typeface="楷体" pitchFamily="49" charset="-122"/>
                  </a:rPr>
                  <a:t>   </a:t>
                </a:r>
                <a:r>
                  <a:rPr lang="zh-CN" altLang="en-US" sz="2200" b="1" dirty="0">
                    <a:solidFill>
                      <a:srgbClr val="FFFFFF"/>
                    </a:solidFill>
                    <a:latin typeface="楷体" pitchFamily="49" charset="-122"/>
                    <a:ea typeface="楷体" pitchFamily="49" charset="-122"/>
                  </a:rPr>
                  <a:t>工具与技术</a:t>
                </a:r>
              </a:p>
            </p:txBody>
          </p:sp>
          <p:sp>
            <p:nvSpPr>
              <p:cNvPr id="46" name="TextBox 63"/>
              <p:cNvSpPr txBox="1"/>
              <p:nvPr/>
            </p:nvSpPr>
            <p:spPr>
              <a:xfrm>
                <a:off x="6401594" y="3579812"/>
                <a:ext cx="1357322" cy="430887"/>
              </a:xfrm>
              <a:prstGeom prst="rect">
                <a:avLst/>
              </a:prstGeom>
              <a:noFill/>
            </p:spPr>
            <p:txBody>
              <a:bodyPr wrap="square" rtlCol="0">
                <a:spAutoFit/>
              </a:bodyPr>
              <a:lstStyle>
                <a:defPPr>
                  <a:defRPr lang="en-US"/>
                </a:defPPr>
                <a:lvl1pPr>
                  <a:defRPr sz="2000">
                    <a:solidFill>
                      <a:schemeClr val="bg1"/>
                    </a:solidFill>
                    <a:latin typeface="微软雅黑" pitchFamily="34" charset="-122"/>
                    <a:ea typeface="微软雅黑" pitchFamily="34" charset="-122"/>
                  </a:defRPr>
                </a:lvl1pPr>
              </a:lstStyle>
              <a:p>
                <a:r>
                  <a:rPr lang="zh-CN" altLang="en-US" b="1" dirty="0"/>
                  <a:t>    </a:t>
                </a:r>
                <a:r>
                  <a:rPr lang="zh-CN" altLang="en-US" sz="2200" b="1" dirty="0">
                    <a:solidFill>
                      <a:srgbClr val="FFFFFF"/>
                    </a:solidFill>
                    <a:latin typeface="楷体" pitchFamily="49" charset="-122"/>
                    <a:ea typeface="楷体" pitchFamily="49" charset="-122"/>
                  </a:rPr>
                  <a:t>输  出</a:t>
                </a:r>
              </a:p>
            </p:txBody>
          </p:sp>
        </p:grpSp>
        <p:grpSp>
          <p:nvGrpSpPr>
            <p:cNvPr id="48" name="Group 29"/>
            <p:cNvGrpSpPr>
              <a:grpSpLocks/>
            </p:cNvGrpSpPr>
            <p:nvPr/>
          </p:nvGrpSpPr>
          <p:grpSpPr bwMode="auto">
            <a:xfrm>
              <a:off x="8286776" y="3931690"/>
              <a:ext cx="504825" cy="496888"/>
              <a:chOff x="1872" y="2352"/>
              <a:chExt cx="240" cy="240"/>
            </a:xfrm>
            <a:solidFill>
              <a:schemeClr val="bg1">
                <a:lumMod val="65000"/>
              </a:schemeClr>
            </a:solidFill>
          </p:grpSpPr>
          <p:grpSp>
            <p:nvGrpSpPr>
              <p:cNvPr id="49" name="Group 30"/>
              <p:cNvGrpSpPr>
                <a:grpSpLocks/>
              </p:cNvGrpSpPr>
              <p:nvPr/>
            </p:nvGrpSpPr>
            <p:grpSpPr bwMode="auto">
              <a:xfrm>
                <a:off x="1968" y="2352"/>
                <a:ext cx="144" cy="240"/>
                <a:chOff x="1968" y="2352"/>
                <a:chExt cx="144" cy="240"/>
              </a:xfrm>
              <a:grpFill/>
            </p:grpSpPr>
            <p:sp>
              <p:nvSpPr>
                <p:cNvPr id="56" name="Oval 31"/>
                <p:cNvSpPr>
                  <a:spLocks noChangeArrowheads="1"/>
                </p:cNvSpPr>
                <p:nvPr/>
              </p:nvSpPr>
              <p:spPr bwMode="gray">
                <a:xfrm>
                  <a:off x="1968" y="2352"/>
                  <a:ext cx="48" cy="48"/>
                </a:xfrm>
                <a:prstGeom prst="ellipse">
                  <a:avLst/>
                </a:prstGeom>
                <a:grpFill/>
                <a:ln w="9525">
                  <a:noFill/>
                  <a:round/>
                  <a:headEnd/>
                  <a:tailEnd/>
                </a:ln>
                <a:effectLst/>
              </p:spPr>
              <p:txBody>
                <a:bodyPr wrap="none" anchor="ctr"/>
                <a:lstStyle/>
                <a:p>
                  <a:endParaRPr lang="zh-CN" altLang="en-US"/>
                </a:p>
              </p:txBody>
            </p:sp>
            <p:sp>
              <p:nvSpPr>
                <p:cNvPr id="57" name="Oval 32"/>
                <p:cNvSpPr>
                  <a:spLocks noChangeArrowheads="1"/>
                </p:cNvSpPr>
                <p:nvPr/>
              </p:nvSpPr>
              <p:spPr bwMode="gray">
                <a:xfrm>
                  <a:off x="2016" y="2400"/>
                  <a:ext cx="48" cy="48"/>
                </a:xfrm>
                <a:prstGeom prst="ellipse">
                  <a:avLst/>
                </a:prstGeom>
                <a:grpFill/>
                <a:ln w="9525">
                  <a:noFill/>
                  <a:round/>
                  <a:headEnd/>
                  <a:tailEnd/>
                </a:ln>
                <a:effectLst/>
              </p:spPr>
              <p:txBody>
                <a:bodyPr wrap="none" anchor="ctr"/>
                <a:lstStyle/>
                <a:p>
                  <a:endParaRPr lang="zh-CN" altLang="en-US"/>
                </a:p>
              </p:txBody>
            </p:sp>
            <p:sp>
              <p:nvSpPr>
                <p:cNvPr id="58" name="Oval 33"/>
                <p:cNvSpPr>
                  <a:spLocks noChangeArrowheads="1"/>
                </p:cNvSpPr>
                <p:nvPr/>
              </p:nvSpPr>
              <p:spPr bwMode="gray">
                <a:xfrm>
                  <a:off x="2064" y="2448"/>
                  <a:ext cx="48" cy="48"/>
                </a:xfrm>
                <a:prstGeom prst="ellipse">
                  <a:avLst/>
                </a:prstGeom>
                <a:grpFill/>
                <a:ln w="9525">
                  <a:noFill/>
                  <a:round/>
                  <a:headEnd/>
                  <a:tailEnd/>
                </a:ln>
                <a:effectLst/>
              </p:spPr>
              <p:txBody>
                <a:bodyPr wrap="none" anchor="ctr"/>
                <a:lstStyle/>
                <a:p>
                  <a:endParaRPr lang="zh-CN" altLang="en-US"/>
                </a:p>
              </p:txBody>
            </p:sp>
            <p:sp>
              <p:nvSpPr>
                <p:cNvPr id="59" name="Oval 34"/>
                <p:cNvSpPr>
                  <a:spLocks noChangeArrowheads="1"/>
                </p:cNvSpPr>
                <p:nvPr/>
              </p:nvSpPr>
              <p:spPr bwMode="gray">
                <a:xfrm>
                  <a:off x="2016" y="2496"/>
                  <a:ext cx="48" cy="48"/>
                </a:xfrm>
                <a:prstGeom prst="ellipse">
                  <a:avLst/>
                </a:prstGeom>
                <a:grpFill/>
                <a:ln w="9525">
                  <a:noFill/>
                  <a:round/>
                  <a:headEnd/>
                  <a:tailEnd/>
                </a:ln>
                <a:effectLst/>
              </p:spPr>
              <p:txBody>
                <a:bodyPr wrap="none" anchor="ctr"/>
                <a:lstStyle/>
                <a:p>
                  <a:endParaRPr lang="zh-CN" altLang="en-US"/>
                </a:p>
              </p:txBody>
            </p:sp>
            <p:sp>
              <p:nvSpPr>
                <p:cNvPr id="60" name="Oval 35"/>
                <p:cNvSpPr>
                  <a:spLocks noChangeArrowheads="1"/>
                </p:cNvSpPr>
                <p:nvPr/>
              </p:nvSpPr>
              <p:spPr bwMode="gray">
                <a:xfrm>
                  <a:off x="1968" y="2544"/>
                  <a:ext cx="48" cy="48"/>
                </a:xfrm>
                <a:prstGeom prst="ellipse">
                  <a:avLst/>
                </a:prstGeom>
                <a:grpFill/>
                <a:ln w="9525">
                  <a:noFill/>
                  <a:round/>
                  <a:headEnd/>
                  <a:tailEnd/>
                </a:ln>
                <a:effectLst/>
              </p:spPr>
              <p:txBody>
                <a:bodyPr wrap="none" anchor="ctr"/>
                <a:lstStyle/>
                <a:p>
                  <a:endParaRPr lang="zh-CN" altLang="en-US"/>
                </a:p>
              </p:txBody>
            </p:sp>
          </p:grpSp>
          <p:grpSp>
            <p:nvGrpSpPr>
              <p:cNvPr id="50" name="Group 36"/>
              <p:cNvGrpSpPr>
                <a:grpSpLocks/>
              </p:cNvGrpSpPr>
              <p:nvPr/>
            </p:nvGrpSpPr>
            <p:grpSpPr bwMode="auto">
              <a:xfrm>
                <a:off x="1872" y="2352"/>
                <a:ext cx="144" cy="240"/>
                <a:chOff x="1968" y="2352"/>
                <a:chExt cx="144" cy="240"/>
              </a:xfrm>
              <a:grpFill/>
            </p:grpSpPr>
            <p:sp>
              <p:nvSpPr>
                <p:cNvPr id="51" name="Oval 37"/>
                <p:cNvSpPr>
                  <a:spLocks noChangeArrowheads="1"/>
                </p:cNvSpPr>
                <p:nvPr/>
              </p:nvSpPr>
              <p:spPr bwMode="gray">
                <a:xfrm>
                  <a:off x="1968" y="2352"/>
                  <a:ext cx="48" cy="48"/>
                </a:xfrm>
                <a:prstGeom prst="ellipse">
                  <a:avLst/>
                </a:prstGeom>
                <a:grpFill/>
                <a:ln w="9525">
                  <a:noFill/>
                  <a:round/>
                  <a:headEnd/>
                  <a:tailEnd/>
                </a:ln>
                <a:effectLst/>
              </p:spPr>
              <p:txBody>
                <a:bodyPr wrap="none" anchor="ctr"/>
                <a:lstStyle/>
                <a:p>
                  <a:endParaRPr lang="zh-CN" altLang="en-US"/>
                </a:p>
              </p:txBody>
            </p:sp>
            <p:sp>
              <p:nvSpPr>
                <p:cNvPr id="52" name="Oval 38"/>
                <p:cNvSpPr>
                  <a:spLocks noChangeArrowheads="1"/>
                </p:cNvSpPr>
                <p:nvPr/>
              </p:nvSpPr>
              <p:spPr bwMode="gray">
                <a:xfrm>
                  <a:off x="2016" y="2400"/>
                  <a:ext cx="48" cy="48"/>
                </a:xfrm>
                <a:prstGeom prst="ellipse">
                  <a:avLst/>
                </a:prstGeom>
                <a:grpFill/>
                <a:ln w="9525">
                  <a:noFill/>
                  <a:round/>
                  <a:headEnd/>
                  <a:tailEnd/>
                </a:ln>
                <a:effectLst/>
              </p:spPr>
              <p:txBody>
                <a:bodyPr wrap="none" anchor="ctr"/>
                <a:lstStyle/>
                <a:p>
                  <a:endParaRPr lang="zh-CN" altLang="en-US"/>
                </a:p>
              </p:txBody>
            </p:sp>
            <p:sp>
              <p:nvSpPr>
                <p:cNvPr id="53" name="Oval 39"/>
                <p:cNvSpPr>
                  <a:spLocks noChangeArrowheads="1"/>
                </p:cNvSpPr>
                <p:nvPr/>
              </p:nvSpPr>
              <p:spPr bwMode="gray">
                <a:xfrm>
                  <a:off x="2064" y="2448"/>
                  <a:ext cx="48" cy="48"/>
                </a:xfrm>
                <a:prstGeom prst="ellipse">
                  <a:avLst/>
                </a:prstGeom>
                <a:grpFill/>
                <a:ln w="9525">
                  <a:noFill/>
                  <a:round/>
                  <a:headEnd/>
                  <a:tailEnd/>
                </a:ln>
                <a:effectLst/>
              </p:spPr>
              <p:txBody>
                <a:bodyPr wrap="none" anchor="ctr"/>
                <a:lstStyle/>
                <a:p>
                  <a:endParaRPr lang="zh-CN" altLang="en-US"/>
                </a:p>
              </p:txBody>
            </p:sp>
            <p:sp>
              <p:nvSpPr>
                <p:cNvPr id="54" name="Oval 40"/>
                <p:cNvSpPr>
                  <a:spLocks noChangeArrowheads="1"/>
                </p:cNvSpPr>
                <p:nvPr/>
              </p:nvSpPr>
              <p:spPr bwMode="gray">
                <a:xfrm>
                  <a:off x="2016" y="2496"/>
                  <a:ext cx="48" cy="48"/>
                </a:xfrm>
                <a:prstGeom prst="ellipse">
                  <a:avLst/>
                </a:prstGeom>
                <a:grpFill/>
                <a:ln w="9525">
                  <a:noFill/>
                  <a:round/>
                  <a:headEnd/>
                  <a:tailEnd/>
                </a:ln>
                <a:effectLst/>
              </p:spPr>
              <p:txBody>
                <a:bodyPr wrap="none" anchor="ctr"/>
                <a:lstStyle/>
                <a:p>
                  <a:endParaRPr lang="zh-CN" altLang="en-US"/>
                </a:p>
              </p:txBody>
            </p:sp>
            <p:sp>
              <p:nvSpPr>
                <p:cNvPr id="55" name="Oval 41"/>
                <p:cNvSpPr>
                  <a:spLocks noChangeArrowheads="1"/>
                </p:cNvSpPr>
                <p:nvPr/>
              </p:nvSpPr>
              <p:spPr bwMode="gray">
                <a:xfrm>
                  <a:off x="1968" y="2544"/>
                  <a:ext cx="48" cy="48"/>
                </a:xfrm>
                <a:prstGeom prst="ellipse">
                  <a:avLst/>
                </a:prstGeom>
                <a:grpFill/>
                <a:ln w="9525">
                  <a:noFill/>
                  <a:round/>
                  <a:headEnd/>
                  <a:tailEnd/>
                </a:ln>
                <a:effectLst/>
              </p:spPr>
              <p:txBody>
                <a:bodyPr wrap="none" anchor="ctr"/>
                <a:lstStyle/>
                <a:p>
                  <a:endParaRPr lang="zh-CN" altLang="en-US"/>
                </a:p>
              </p:txBody>
            </p:sp>
          </p:gr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worldmap_ani8"/>
          <p:cNvPicPr>
            <a:picLocks noChangeAspect="1" noChangeArrowheads="1" noCrop="1"/>
          </p:cNvPicPr>
          <p:nvPr/>
        </p:nvPicPr>
        <p:blipFill>
          <a:blip r:embed="rId3">
            <a:lum bright="18000" contrast="42000"/>
            <a:grayscl/>
          </a:blip>
          <a:srcRect/>
          <a:stretch>
            <a:fillRect/>
          </a:stretch>
        </p:blipFill>
        <p:spPr bwMode="gray">
          <a:xfrm>
            <a:off x="4308215" y="3536340"/>
            <a:ext cx="1030467" cy="1031397"/>
          </a:xfrm>
          <a:prstGeom prst="rect">
            <a:avLst/>
          </a:prstGeom>
          <a:noFill/>
        </p:spPr>
      </p:pic>
      <p:sp>
        <p:nvSpPr>
          <p:cNvPr id="26" name="Rectangle 31"/>
          <p:cNvSpPr>
            <a:spLocks noChangeArrowheads="1"/>
          </p:cNvSpPr>
          <p:nvPr/>
        </p:nvSpPr>
        <p:spPr bwMode="black">
          <a:xfrm>
            <a:off x="4858596" y="4607673"/>
            <a:ext cx="3034258" cy="1642766"/>
          </a:xfrm>
          <a:prstGeom prst="rect">
            <a:avLst/>
          </a:prstGeom>
          <a:noFill/>
          <a:ln w="9525" algn="ctr">
            <a:noFill/>
            <a:miter lim="800000"/>
            <a:headEnd/>
            <a:tailEnd/>
          </a:ln>
          <a:effectLst/>
        </p:spPr>
        <p:txBody>
          <a:bodyPr wrap="square">
            <a:spAutoFit/>
          </a:bodyPr>
          <a:lstStyle/>
          <a:p>
            <a:pPr marL="114300" indent="-114300" algn="l">
              <a:lnSpc>
                <a:spcPct val="80000"/>
              </a:lnSpc>
              <a:buFontTx/>
              <a:buChar char="•"/>
            </a:pPr>
            <a:endParaRPr lang="en-US" altLang="zh-CN" sz="1400" b="0" dirty="0">
              <a:solidFill>
                <a:schemeClr val="bg1"/>
              </a:solidFill>
              <a:ea typeface="宋体" charset="-122"/>
            </a:endParaRPr>
          </a:p>
          <a:p>
            <a:pPr marL="114300" indent="-114300" algn="l">
              <a:lnSpc>
                <a:spcPct val="80000"/>
              </a:lnSpc>
              <a:buFontTx/>
              <a:buChar char="•"/>
            </a:pPr>
            <a:r>
              <a:rPr lang="zh-CN" altLang="en-US" sz="1400" b="0" dirty="0" smtClean="0">
                <a:solidFill>
                  <a:schemeClr val="bg1"/>
                </a:solidFill>
                <a:latin typeface="微软雅黑" pitchFamily="34" charset="-122"/>
                <a:ea typeface="微软雅黑" pitchFamily="34" charset="-122"/>
              </a:rPr>
              <a:t>财务控制程序（如定期报告、费用与支付审查、会计编码及标准合同条款等）；</a:t>
            </a:r>
            <a:endParaRPr lang="en-US" altLang="zh-CN" sz="1400" b="0" dirty="0">
              <a:solidFill>
                <a:schemeClr val="bg1"/>
              </a:solidFill>
              <a:latin typeface="微软雅黑" pitchFamily="34" charset="-122"/>
              <a:ea typeface="微软雅黑" pitchFamily="34" charset="-122"/>
            </a:endParaRPr>
          </a:p>
          <a:p>
            <a:pPr marL="114300" indent="-114300" algn="l">
              <a:lnSpc>
                <a:spcPct val="80000"/>
              </a:lnSpc>
              <a:buFontTx/>
              <a:buChar char="•"/>
            </a:pPr>
            <a:r>
              <a:rPr lang="zh-CN" altLang="en-US" sz="1400" b="0" dirty="0" smtClean="0">
                <a:solidFill>
                  <a:schemeClr val="bg1"/>
                </a:solidFill>
                <a:latin typeface="微软雅黑" pitchFamily="34" charset="-122"/>
                <a:ea typeface="微软雅黑" pitchFamily="34" charset="-122"/>
              </a:rPr>
              <a:t>历史信息和经验教训知识库；</a:t>
            </a:r>
            <a:r>
              <a:rPr lang="en-US" altLang="zh-CN" sz="1400" b="0" dirty="0" smtClean="0">
                <a:solidFill>
                  <a:schemeClr val="bg1"/>
                </a:solidFill>
                <a:latin typeface="微软雅黑" pitchFamily="34" charset="-122"/>
                <a:ea typeface="微软雅黑" pitchFamily="34" charset="-122"/>
              </a:rPr>
              <a:t> </a:t>
            </a:r>
            <a:endParaRPr lang="en-US" altLang="zh-CN" sz="1400" b="0" dirty="0">
              <a:solidFill>
                <a:schemeClr val="bg1"/>
              </a:solidFill>
              <a:latin typeface="微软雅黑" pitchFamily="34" charset="-122"/>
              <a:ea typeface="微软雅黑" pitchFamily="34" charset="-122"/>
            </a:endParaRPr>
          </a:p>
          <a:p>
            <a:pPr marL="114300" indent="-114300" algn="l">
              <a:lnSpc>
                <a:spcPct val="80000"/>
              </a:lnSpc>
              <a:buFontTx/>
              <a:buChar char="•"/>
            </a:pPr>
            <a:r>
              <a:rPr lang="zh-CN" altLang="en-US" sz="1400" b="0" dirty="0" smtClean="0">
                <a:solidFill>
                  <a:schemeClr val="bg1"/>
                </a:solidFill>
                <a:latin typeface="微软雅黑" pitchFamily="34" charset="-122"/>
                <a:ea typeface="微软雅黑" pitchFamily="34" charset="-122"/>
              </a:rPr>
              <a:t>财务数据库；</a:t>
            </a:r>
            <a:endParaRPr lang="en-US" altLang="zh-CN" sz="1400" b="0" dirty="0" smtClean="0">
              <a:solidFill>
                <a:schemeClr val="bg1"/>
              </a:solidFill>
              <a:latin typeface="微软雅黑" pitchFamily="34" charset="-122"/>
              <a:ea typeface="微软雅黑" pitchFamily="34" charset="-122"/>
            </a:endParaRPr>
          </a:p>
          <a:p>
            <a:pPr marL="114300" indent="-114300" algn="l">
              <a:lnSpc>
                <a:spcPct val="80000"/>
              </a:lnSpc>
              <a:buFontTx/>
              <a:buChar char="•"/>
            </a:pPr>
            <a:r>
              <a:rPr lang="zh-CN" altLang="en-US" sz="1400" b="0" dirty="0" smtClean="0">
                <a:solidFill>
                  <a:schemeClr val="bg1"/>
                </a:solidFill>
                <a:latin typeface="微软雅黑" pitchFamily="34" charset="-122"/>
                <a:ea typeface="微软雅黑" pitchFamily="34" charset="-122"/>
              </a:rPr>
              <a:t>现有的、正式的和非正式的、与成本估算和预算有关的政策、程序和指南。</a:t>
            </a:r>
            <a:endParaRPr lang="en-US" altLang="zh-CN" sz="1400" b="0" dirty="0">
              <a:solidFill>
                <a:schemeClr val="bg1"/>
              </a:solidFill>
              <a:latin typeface="微软雅黑" pitchFamily="34" charset="-122"/>
              <a:ea typeface="微软雅黑" pitchFamily="34" charset="-122"/>
            </a:endParaRPr>
          </a:p>
        </p:txBody>
      </p:sp>
      <p:sp>
        <p:nvSpPr>
          <p:cNvPr id="27" name="TextBox 24"/>
          <p:cNvSpPr txBox="1"/>
          <p:nvPr/>
        </p:nvSpPr>
        <p:spPr>
          <a:xfrm>
            <a:off x="4289843" y="1130351"/>
            <a:ext cx="3358169" cy="461665"/>
          </a:xfrm>
          <a:prstGeom prst="rect">
            <a:avLst/>
          </a:prstGeom>
          <a:noFill/>
        </p:spPr>
        <p:txBody>
          <a:bodyPr wrap="square" rtlCol="0">
            <a:spAutoFit/>
          </a:bodyPr>
          <a:lstStyle/>
          <a:p>
            <a:r>
              <a:rPr lang="zh-CN" altLang="en-US" sz="2400" b="1" dirty="0" smtClean="0">
                <a:latin typeface="楷体" pitchFamily="49" charset="-122"/>
                <a:ea typeface="楷体" pitchFamily="49" charset="-122"/>
              </a:rPr>
              <a:t>规划成本管理影响因素</a:t>
            </a:r>
            <a:endParaRPr lang="zh-CN" altLang="en-US" sz="2400" b="1" dirty="0">
              <a:latin typeface="楷体" pitchFamily="49" charset="-122"/>
              <a:ea typeface="楷体" pitchFamily="49" charset="-122"/>
            </a:endParaRPr>
          </a:p>
        </p:txBody>
      </p:sp>
      <p:sp>
        <p:nvSpPr>
          <p:cNvPr id="28" name="Rectangle 2"/>
          <p:cNvSpPr>
            <a:spLocks noGrp="1" noChangeArrowheads="1"/>
          </p:cNvSpPr>
          <p:nvPr>
            <p:ph type="title"/>
          </p:nvPr>
        </p:nvSpPr>
        <p:spPr/>
        <p:txBody>
          <a:bodyPr/>
          <a:lstStyle/>
          <a:p>
            <a:pPr eaLnBrk="1" hangingPunct="1">
              <a:defRPr/>
            </a:pPr>
            <a:r>
              <a:rPr lang="en-US" altLang="zh-CN" b="1" dirty="0" smtClean="0"/>
              <a:t>7.2 </a:t>
            </a:r>
            <a:r>
              <a:rPr lang="zh-CN" altLang="en-US" b="1" dirty="0" smtClean="0"/>
              <a:t>项目资源计划</a:t>
            </a:r>
            <a:r>
              <a:rPr lang="zh-CN" altLang="en-US" dirty="0" smtClean="0"/>
              <a:t> </a:t>
            </a:r>
          </a:p>
        </p:txBody>
      </p:sp>
      <p:grpSp>
        <p:nvGrpSpPr>
          <p:cNvPr id="32" name="组合 31"/>
          <p:cNvGrpSpPr/>
          <p:nvPr/>
        </p:nvGrpSpPr>
        <p:grpSpPr>
          <a:xfrm>
            <a:off x="5428394" y="1620837"/>
            <a:ext cx="3564000" cy="4944332"/>
            <a:chOff x="4643438" y="3038177"/>
            <a:chExt cx="3571900" cy="3559175"/>
          </a:xfrm>
        </p:grpSpPr>
        <p:grpSp>
          <p:nvGrpSpPr>
            <p:cNvPr id="33" name="Group 3"/>
            <p:cNvGrpSpPr>
              <a:grpSpLocks/>
            </p:cNvGrpSpPr>
            <p:nvPr/>
          </p:nvGrpSpPr>
          <p:grpSpPr bwMode="auto">
            <a:xfrm>
              <a:off x="5584825" y="3038177"/>
              <a:ext cx="1770063" cy="1771650"/>
              <a:chOff x="1307" y="1048"/>
              <a:chExt cx="1088" cy="1088"/>
            </a:xfrm>
          </p:grpSpPr>
          <p:sp>
            <p:nvSpPr>
              <p:cNvPr id="41" name="Oval 4"/>
              <p:cNvSpPr>
                <a:spLocks noChangeArrowheads="1"/>
              </p:cNvSpPr>
              <p:nvPr/>
            </p:nvSpPr>
            <p:spPr bwMode="auto">
              <a:xfrm>
                <a:off x="1307" y="1048"/>
                <a:ext cx="1088" cy="1088"/>
              </a:xfrm>
              <a:prstGeom prst="ellipse">
                <a:avLst/>
              </a:prstGeom>
              <a:noFill/>
              <a:ln w="76200" algn="ctr">
                <a:solidFill>
                  <a:srgbClr val="C0C0C0">
                    <a:alpha val="50000"/>
                  </a:srgbClr>
                </a:solidFill>
                <a:round/>
                <a:headEnd/>
                <a:tailEnd/>
              </a:ln>
              <a:effectLst/>
            </p:spPr>
            <p:txBody>
              <a:bodyPr wrap="none" anchor="ctr"/>
              <a:lstStyle/>
              <a:p>
                <a:endParaRPr lang="zh-CN" altLang="en-US"/>
              </a:p>
            </p:txBody>
          </p:sp>
          <p:sp>
            <p:nvSpPr>
              <p:cNvPr id="42" name="Oval 5"/>
              <p:cNvSpPr>
                <a:spLocks noChangeArrowheads="1"/>
              </p:cNvSpPr>
              <p:nvPr/>
            </p:nvSpPr>
            <p:spPr bwMode="auto">
              <a:xfrm>
                <a:off x="1422" y="1164"/>
                <a:ext cx="856" cy="856"/>
              </a:xfrm>
              <a:prstGeom prst="ellipse">
                <a:avLst/>
              </a:prstGeom>
              <a:noFill/>
              <a:ln w="117475" algn="ctr">
                <a:solidFill>
                  <a:srgbClr val="C0C0C0">
                    <a:alpha val="50000"/>
                  </a:srgbClr>
                </a:solidFill>
                <a:round/>
                <a:headEnd/>
                <a:tailEnd/>
              </a:ln>
              <a:effectLst/>
            </p:spPr>
            <p:txBody>
              <a:bodyPr wrap="none" anchor="ctr"/>
              <a:lstStyle/>
              <a:p>
                <a:endParaRPr lang="zh-CN" altLang="en-US"/>
              </a:p>
            </p:txBody>
          </p:sp>
          <p:sp>
            <p:nvSpPr>
              <p:cNvPr id="43" name="Oval 6"/>
              <p:cNvSpPr>
                <a:spLocks noChangeArrowheads="1"/>
              </p:cNvSpPr>
              <p:nvPr/>
            </p:nvSpPr>
            <p:spPr bwMode="auto">
              <a:xfrm>
                <a:off x="1596" y="1337"/>
                <a:ext cx="510" cy="510"/>
              </a:xfrm>
              <a:prstGeom prst="ellipse">
                <a:avLst/>
              </a:prstGeom>
              <a:noFill/>
              <a:ln w="177800" algn="ctr">
                <a:solidFill>
                  <a:srgbClr val="C0C0C0">
                    <a:alpha val="50000"/>
                  </a:srgbClr>
                </a:solidFill>
                <a:round/>
                <a:headEnd/>
                <a:tailEnd/>
              </a:ln>
              <a:effectLst/>
            </p:spPr>
            <p:txBody>
              <a:bodyPr wrap="none" anchor="ctr"/>
              <a:lstStyle/>
              <a:p>
                <a:endParaRPr lang="zh-CN" altLang="en-US"/>
              </a:p>
            </p:txBody>
          </p:sp>
        </p:grpSp>
        <p:grpSp>
          <p:nvGrpSpPr>
            <p:cNvPr id="34" name="Group 15"/>
            <p:cNvGrpSpPr>
              <a:grpSpLocks/>
            </p:cNvGrpSpPr>
            <p:nvPr/>
          </p:nvGrpSpPr>
          <p:grpSpPr bwMode="auto">
            <a:xfrm>
              <a:off x="6316663" y="3249314"/>
              <a:ext cx="1003300" cy="1428750"/>
              <a:chOff x="4876" y="1969"/>
              <a:chExt cx="746" cy="1061"/>
            </a:xfrm>
          </p:grpSpPr>
          <p:sp>
            <p:nvSpPr>
              <p:cNvPr id="39" name="Oval 16"/>
              <p:cNvSpPr>
                <a:spLocks noChangeArrowheads="1"/>
              </p:cNvSpPr>
              <p:nvPr/>
            </p:nvSpPr>
            <p:spPr bwMode="blackWhite">
              <a:xfrm rot="381936" flipH="1">
                <a:off x="5093" y="1969"/>
                <a:ext cx="230" cy="225"/>
              </a:xfrm>
              <a:prstGeom prst="ellipse">
                <a:avLst/>
              </a:prstGeom>
              <a:solidFill>
                <a:srgbClr val="FEE3AC"/>
              </a:solidFill>
              <a:ln w="19050">
                <a:round/>
                <a:headEnd/>
                <a:tailEnd/>
              </a:ln>
              <a:effectLst/>
              <a:scene3d>
                <a:camera prst="legacyPerspectiveFront">
                  <a:rot lat="20099999" lon="1500000" rev="0"/>
                </a:camera>
                <a:lightRig rig="legacyFlat2" dir="t"/>
              </a:scene3d>
              <a:sp3d extrusionH="100000" prstMaterial="legacyMetal">
                <a:bevelT w="13500" h="13500" prst="angle"/>
                <a:bevelB w="13500" h="13500" prst="angle"/>
                <a:extrusionClr>
                  <a:srgbClr val="FFB219"/>
                </a:extrusionClr>
              </a:sp3d>
            </p:spPr>
            <p:txBody>
              <a:bodyPr wrap="none" anchor="ctr">
                <a:flatTx/>
              </a:bodyPr>
              <a:lstStyle/>
              <a:p>
                <a:endParaRPr lang="zh-CN" altLang="en-US"/>
              </a:p>
            </p:txBody>
          </p:sp>
          <p:sp>
            <p:nvSpPr>
              <p:cNvPr id="40" name="Freeform 17"/>
              <p:cNvSpPr>
                <a:spLocks/>
              </p:cNvSpPr>
              <p:nvPr/>
            </p:nvSpPr>
            <p:spPr bwMode="blackWhite">
              <a:xfrm>
                <a:off x="4876" y="2140"/>
                <a:ext cx="746" cy="890"/>
              </a:xfrm>
              <a:custGeom>
                <a:avLst/>
                <a:gdLst/>
                <a:ahLst/>
                <a:cxnLst>
                  <a:cxn ang="0">
                    <a:pos x="440" y="32"/>
                  </a:cxn>
                  <a:cxn ang="0">
                    <a:pos x="352" y="74"/>
                  </a:cxn>
                  <a:cxn ang="0">
                    <a:pos x="283" y="0"/>
                  </a:cxn>
                  <a:cxn ang="0">
                    <a:pos x="224" y="37"/>
                  </a:cxn>
                  <a:cxn ang="0">
                    <a:pos x="42" y="273"/>
                  </a:cxn>
                  <a:cxn ang="0">
                    <a:pos x="75" y="363"/>
                  </a:cxn>
                  <a:cxn ang="0">
                    <a:pos x="216" y="91"/>
                  </a:cxn>
                  <a:cxn ang="0">
                    <a:pos x="87" y="426"/>
                  </a:cxn>
                  <a:cxn ang="0">
                    <a:pos x="145" y="449"/>
                  </a:cxn>
                  <a:cxn ang="0">
                    <a:pos x="16" y="742"/>
                  </a:cxn>
                  <a:cxn ang="0">
                    <a:pos x="24" y="835"/>
                  </a:cxn>
                  <a:cxn ang="0">
                    <a:pos x="113" y="784"/>
                  </a:cxn>
                  <a:cxn ang="0">
                    <a:pos x="265" y="488"/>
                  </a:cxn>
                  <a:cxn ang="0">
                    <a:pos x="365" y="501"/>
                  </a:cxn>
                  <a:cxn ang="0">
                    <a:pos x="425" y="818"/>
                  </a:cxn>
                  <a:cxn ang="0">
                    <a:pos x="488" y="888"/>
                  </a:cxn>
                  <a:cxn ang="0">
                    <a:pos x="530" y="799"/>
                  </a:cxn>
                  <a:cxn ang="0">
                    <a:pos x="474" y="491"/>
                  </a:cxn>
                  <a:cxn ang="0">
                    <a:pos x="545" y="481"/>
                  </a:cxn>
                  <a:cxn ang="0">
                    <a:pos x="481" y="120"/>
                  </a:cxn>
                  <a:cxn ang="0">
                    <a:pos x="607" y="407"/>
                  </a:cxn>
                  <a:cxn ang="0">
                    <a:pos x="704" y="445"/>
                  </a:cxn>
                  <a:cxn ang="0">
                    <a:pos x="720" y="344"/>
                  </a:cxn>
                  <a:cxn ang="0">
                    <a:pos x="537" y="37"/>
                  </a:cxn>
                  <a:cxn ang="0">
                    <a:pos x="440" y="32"/>
                  </a:cxn>
                </a:cxnLst>
                <a:rect l="0" t="0" r="r" b="b"/>
                <a:pathLst>
                  <a:path w="746" h="890">
                    <a:moveTo>
                      <a:pt x="440" y="32"/>
                    </a:moveTo>
                    <a:cubicBezTo>
                      <a:pt x="429" y="59"/>
                      <a:pt x="390" y="76"/>
                      <a:pt x="352" y="74"/>
                    </a:cubicBezTo>
                    <a:cubicBezTo>
                      <a:pt x="312" y="67"/>
                      <a:pt x="291" y="25"/>
                      <a:pt x="283" y="0"/>
                    </a:cubicBezTo>
                    <a:cubicBezTo>
                      <a:pt x="283" y="0"/>
                      <a:pt x="246" y="16"/>
                      <a:pt x="224" y="37"/>
                    </a:cubicBezTo>
                    <a:cubicBezTo>
                      <a:pt x="201" y="58"/>
                      <a:pt x="58" y="243"/>
                      <a:pt x="42" y="273"/>
                    </a:cubicBezTo>
                    <a:cubicBezTo>
                      <a:pt x="36" y="305"/>
                      <a:pt x="84" y="395"/>
                      <a:pt x="75" y="363"/>
                    </a:cubicBezTo>
                    <a:cubicBezTo>
                      <a:pt x="66" y="333"/>
                      <a:pt x="215" y="82"/>
                      <a:pt x="216" y="91"/>
                    </a:cubicBezTo>
                    <a:lnTo>
                      <a:pt x="87" y="426"/>
                    </a:lnTo>
                    <a:lnTo>
                      <a:pt x="145" y="449"/>
                    </a:lnTo>
                    <a:lnTo>
                      <a:pt x="16" y="742"/>
                    </a:lnTo>
                    <a:cubicBezTo>
                      <a:pt x="1" y="787"/>
                      <a:pt x="0" y="819"/>
                      <a:pt x="24" y="835"/>
                    </a:cubicBezTo>
                    <a:cubicBezTo>
                      <a:pt x="59" y="848"/>
                      <a:pt x="91" y="826"/>
                      <a:pt x="113" y="784"/>
                    </a:cubicBezTo>
                    <a:cubicBezTo>
                      <a:pt x="154" y="720"/>
                      <a:pt x="234" y="534"/>
                      <a:pt x="265" y="488"/>
                    </a:cubicBezTo>
                    <a:lnTo>
                      <a:pt x="365" y="501"/>
                    </a:lnTo>
                    <a:cubicBezTo>
                      <a:pt x="377" y="565"/>
                      <a:pt x="407" y="754"/>
                      <a:pt x="425" y="818"/>
                    </a:cubicBezTo>
                    <a:cubicBezTo>
                      <a:pt x="434" y="855"/>
                      <a:pt x="457" y="890"/>
                      <a:pt x="488" y="888"/>
                    </a:cubicBezTo>
                    <a:cubicBezTo>
                      <a:pt x="512" y="876"/>
                      <a:pt x="536" y="867"/>
                      <a:pt x="530" y="799"/>
                    </a:cubicBezTo>
                    <a:lnTo>
                      <a:pt x="474" y="491"/>
                    </a:lnTo>
                    <a:lnTo>
                      <a:pt x="545" y="481"/>
                    </a:lnTo>
                    <a:lnTo>
                      <a:pt x="481" y="120"/>
                    </a:lnTo>
                    <a:lnTo>
                      <a:pt x="607" y="407"/>
                    </a:lnTo>
                    <a:cubicBezTo>
                      <a:pt x="643" y="460"/>
                      <a:pt x="687" y="456"/>
                      <a:pt x="704" y="445"/>
                    </a:cubicBezTo>
                    <a:cubicBezTo>
                      <a:pt x="746" y="429"/>
                      <a:pt x="731" y="390"/>
                      <a:pt x="720" y="344"/>
                    </a:cubicBezTo>
                    <a:cubicBezTo>
                      <a:pt x="698" y="307"/>
                      <a:pt x="586" y="29"/>
                      <a:pt x="537" y="37"/>
                    </a:cubicBezTo>
                    <a:lnTo>
                      <a:pt x="440" y="32"/>
                    </a:lnTo>
                    <a:close/>
                  </a:path>
                </a:pathLst>
              </a:custGeom>
              <a:solidFill>
                <a:srgbClr val="FEE3AC"/>
              </a:solidFill>
              <a:ln w="19050" cmpd="sng">
                <a:round/>
                <a:headEnd/>
                <a:tailEnd/>
              </a:ln>
              <a:effectLst/>
              <a:scene3d>
                <a:camera prst="legacyPerspectiveFront">
                  <a:rot lat="20099999" lon="1500000" rev="0"/>
                </a:camera>
                <a:lightRig rig="legacyFlat2" dir="t"/>
              </a:scene3d>
              <a:sp3d extrusionH="100000" prstMaterial="legacyMetal">
                <a:bevelT w="13500" h="13500" prst="angle"/>
                <a:bevelB w="13500" h="13500" prst="angle"/>
                <a:extrusionClr>
                  <a:srgbClr val="FFB219"/>
                </a:extrusionClr>
              </a:sp3d>
            </p:spPr>
            <p:txBody>
              <a:bodyPr>
                <a:flatTx/>
              </a:bodyPr>
              <a:lstStyle/>
              <a:p>
                <a:endParaRPr lang="zh-CN" altLang="en-US"/>
              </a:p>
            </p:txBody>
          </p:sp>
        </p:grpSp>
        <p:sp>
          <p:nvSpPr>
            <p:cNvPr id="35" name="AutoShape 18"/>
            <p:cNvSpPr>
              <a:spLocks noChangeArrowheads="1"/>
            </p:cNvSpPr>
            <p:nvPr/>
          </p:nvSpPr>
          <p:spPr bwMode="gray">
            <a:xfrm>
              <a:off x="4643438" y="4385964"/>
              <a:ext cx="3571900" cy="2211388"/>
            </a:xfrm>
            <a:prstGeom prst="flowChartDocument">
              <a:avLst/>
            </a:prstGeom>
            <a:solidFill>
              <a:schemeClr val="tx1">
                <a:lumMod val="95000"/>
                <a:lumOff val="5000"/>
              </a:schemeClr>
            </a:solidFill>
            <a:ln w="19050" algn="ctr">
              <a:noFill/>
              <a:miter lim="800000"/>
              <a:headEnd/>
              <a:tailEnd/>
            </a:ln>
            <a:effectLst>
              <a:outerShdw dist="35921" dir="2700000" algn="ctr" rotWithShape="0">
                <a:srgbClr val="1C1C1C">
                  <a:alpha val="50000"/>
                </a:srgbClr>
              </a:outerShdw>
            </a:effectLst>
          </p:spPr>
          <p:txBody>
            <a:bodyPr wrap="none" anchor="ctr"/>
            <a:lstStyle/>
            <a:p>
              <a:endParaRPr lang="zh-CN" altLang="en-US"/>
            </a:p>
          </p:txBody>
        </p:sp>
        <p:sp>
          <p:nvSpPr>
            <p:cNvPr id="36" name="AutoShape 20"/>
            <p:cNvSpPr>
              <a:spLocks noChangeArrowheads="1"/>
            </p:cNvSpPr>
            <p:nvPr/>
          </p:nvSpPr>
          <p:spPr bwMode="gray">
            <a:xfrm>
              <a:off x="4643438" y="4109741"/>
              <a:ext cx="3571900" cy="407988"/>
            </a:xfrm>
            <a:prstGeom prst="bevel">
              <a:avLst>
                <a:gd name="adj" fmla="val 9569"/>
              </a:avLst>
            </a:prstGeom>
            <a:solidFill>
              <a:srgbClr val="C00000"/>
            </a:solidFill>
            <a:ln w="19050" algn="ctr">
              <a:noFill/>
              <a:miter lim="800000"/>
              <a:headEnd/>
              <a:tailEnd/>
            </a:ln>
            <a:effectLst/>
          </p:spPr>
          <p:txBody>
            <a:bodyPr wrap="none" anchor="ctr"/>
            <a:lstStyle/>
            <a:p>
              <a:endParaRPr lang="zh-CN" altLang="en-US" dirty="0"/>
            </a:p>
          </p:txBody>
        </p:sp>
        <p:sp>
          <p:nvSpPr>
            <p:cNvPr id="37" name="Text Box 22"/>
            <p:cNvSpPr txBox="1">
              <a:spLocks noChangeArrowheads="1"/>
            </p:cNvSpPr>
            <p:nvPr/>
          </p:nvSpPr>
          <p:spPr bwMode="auto">
            <a:xfrm>
              <a:off x="4786313" y="4181179"/>
              <a:ext cx="3429025" cy="400110"/>
            </a:xfrm>
            <a:prstGeom prst="rect">
              <a:avLst/>
            </a:prstGeom>
            <a:noFill/>
            <a:ln w="9525" algn="ctr">
              <a:noFill/>
              <a:miter lim="800000"/>
              <a:headEnd/>
              <a:tailEnd/>
            </a:ln>
            <a:effectLst/>
          </p:spPr>
          <p:txBody>
            <a:bodyPr wrap="square">
              <a:spAutoFit/>
            </a:bodyPr>
            <a:lstStyle/>
            <a:p>
              <a:pPr>
                <a:spcBef>
                  <a:spcPct val="50000"/>
                </a:spcBef>
              </a:pPr>
              <a:r>
                <a:rPr lang="zh-CN" altLang="en-US" sz="2000" b="1" dirty="0" smtClean="0">
                  <a:solidFill>
                    <a:schemeClr val="bg1"/>
                  </a:solidFill>
                  <a:latin typeface="微软雅黑" pitchFamily="34" charset="-122"/>
                  <a:ea typeface="微软雅黑" pitchFamily="34" charset="-122"/>
                </a:rPr>
                <a:t>      组织过程资产影响因素</a:t>
              </a:r>
              <a:endParaRPr lang="en-US" altLang="zh-CN" sz="2000" b="1" dirty="0">
                <a:solidFill>
                  <a:schemeClr val="bg1"/>
                </a:solidFill>
                <a:latin typeface="微软雅黑" pitchFamily="34" charset="-122"/>
                <a:ea typeface="微软雅黑" pitchFamily="34" charset="-122"/>
              </a:endParaRPr>
            </a:p>
          </p:txBody>
        </p:sp>
        <p:sp>
          <p:nvSpPr>
            <p:cNvPr id="38" name="Rectangle 31"/>
            <p:cNvSpPr>
              <a:spLocks noChangeArrowheads="1"/>
            </p:cNvSpPr>
            <p:nvPr/>
          </p:nvSpPr>
          <p:spPr bwMode="black">
            <a:xfrm>
              <a:off x="4643438" y="4485210"/>
              <a:ext cx="3500461" cy="1661646"/>
            </a:xfrm>
            <a:prstGeom prst="rect">
              <a:avLst/>
            </a:prstGeom>
            <a:noFill/>
            <a:ln w="9525" algn="ctr">
              <a:noFill/>
              <a:miter lim="800000"/>
              <a:headEnd/>
              <a:tailEnd/>
            </a:ln>
            <a:effectLst/>
          </p:spPr>
          <p:txBody>
            <a:bodyPr wrap="square">
              <a:spAutoFit/>
            </a:bodyPr>
            <a:lstStyle/>
            <a:p>
              <a:pPr marL="114300" indent="-114300" algn="l">
                <a:lnSpc>
                  <a:spcPct val="80000"/>
                </a:lnSpc>
                <a:buFontTx/>
                <a:buChar char="•"/>
              </a:pPr>
              <a:endParaRPr lang="en-US" altLang="zh-CN" sz="2000" b="1" dirty="0">
                <a:solidFill>
                  <a:schemeClr val="bg1"/>
                </a:solidFill>
                <a:latin typeface="楷体" pitchFamily="49" charset="-122"/>
                <a:ea typeface="楷体" pitchFamily="49" charset="-122"/>
              </a:endParaRPr>
            </a:p>
            <a:p>
              <a:pPr marL="114300" indent="-114300" algn="l">
                <a:lnSpc>
                  <a:spcPct val="80000"/>
                </a:lnSpc>
                <a:buFontTx/>
                <a:buChar char="•"/>
              </a:pPr>
              <a:r>
                <a:rPr lang="zh-CN" altLang="en-US" sz="2000" b="1" dirty="0">
                  <a:solidFill>
                    <a:schemeClr val="bg1"/>
                  </a:solidFill>
                  <a:latin typeface="楷体" pitchFamily="49" charset="-122"/>
                  <a:ea typeface="楷体" pitchFamily="49" charset="-122"/>
                </a:rPr>
                <a:t>财务控制程序（如定期报告、费用与支付审查、会计编码及标准合同条款等）；</a:t>
              </a:r>
              <a:endParaRPr lang="en-US" altLang="zh-CN" sz="2000" b="1" dirty="0">
                <a:solidFill>
                  <a:schemeClr val="bg1"/>
                </a:solidFill>
                <a:latin typeface="楷体" pitchFamily="49" charset="-122"/>
                <a:ea typeface="楷体" pitchFamily="49" charset="-122"/>
              </a:endParaRPr>
            </a:p>
            <a:p>
              <a:pPr marL="114300" indent="-114300" algn="l">
                <a:lnSpc>
                  <a:spcPct val="80000"/>
                </a:lnSpc>
                <a:buFontTx/>
                <a:buChar char="•"/>
              </a:pPr>
              <a:r>
                <a:rPr lang="zh-CN" altLang="en-US" sz="2000" b="1" dirty="0">
                  <a:solidFill>
                    <a:schemeClr val="bg1"/>
                  </a:solidFill>
                  <a:latin typeface="楷体" pitchFamily="49" charset="-122"/>
                  <a:ea typeface="楷体" pitchFamily="49" charset="-122"/>
                </a:rPr>
                <a:t>历史信息和经验教训知识库；</a:t>
              </a:r>
              <a:r>
                <a:rPr lang="en-US" altLang="zh-CN" sz="2000" b="1" dirty="0">
                  <a:solidFill>
                    <a:schemeClr val="bg1"/>
                  </a:solidFill>
                  <a:latin typeface="楷体" pitchFamily="49" charset="-122"/>
                  <a:ea typeface="楷体" pitchFamily="49" charset="-122"/>
                </a:rPr>
                <a:t> </a:t>
              </a:r>
            </a:p>
            <a:p>
              <a:pPr marL="114300" indent="-114300" algn="l">
                <a:lnSpc>
                  <a:spcPct val="80000"/>
                </a:lnSpc>
                <a:buFontTx/>
                <a:buChar char="•"/>
              </a:pPr>
              <a:r>
                <a:rPr lang="zh-CN" altLang="en-US" sz="2000" b="1" dirty="0">
                  <a:solidFill>
                    <a:schemeClr val="bg1"/>
                  </a:solidFill>
                  <a:latin typeface="楷体" pitchFamily="49" charset="-122"/>
                  <a:ea typeface="楷体" pitchFamily="49" charset="-122"/>
                </a:rPr>
                <a:t>财务数据库；</a:t>
              </a:r>
              <a:endParaRPr lang="en-US" altLang="zh-CN" sz="2000" b="1" dirty="0">
                <a:solidFill>
                  <a:schemeClr val="bg1"/>
                </a:solidFill>
                <a:latin typeface="楷体" pitchFamily="49" charset="-122"/>
                <a:ea typeface="楷体" pitchFamily="49" charset="-122"/>
              </a:endParaRPr>
            </a:p>
            <a:p>
              <a:pPr marL="114300" indent="-114300" algn="l">
                <a:lnSpc>
                  <a:spcPct val="80000"/>
                </a:lnSpc>
                <a:buFontTx/>
                <a:buChar char="•"/>
              </a:pPr>
              <a:r>
                <a:rPr lang="zh-CN" altLang="en-US" sz="2000" b="1" dirty="0">
                  <a:solidFill>
                    <a:schemeClr val="bg1"/>
                  </a:solidFill>
                  <a:latin typeface="楷体" pitchFamily="49" charset="-122"/>
                  <a:ea typeface="楷体" pitchFamily="49" charset="-122"/>
                </a:rPr>
                <a:t>现有的、正式的和非正式的、与成本估算和预算有关的政策、程序和指南。</a:t>
              </a:r>
              <a:endParaRPr lang="en-US" altLang="zh-CN" sz="2000" b="1" dirty="0">
                <a:solidFill>
                  <a:schemeClr val="bg1"/>
                </a:solidFill>
                <a:latin typeface="楷体" pitchFamily="49" charset="-122"/>
                <a:ea typeface="楷体" pitchFamily="49" charset="-122"/>
              </a:endParaRPr>
            </a:p>
          </p:txBody>
        </p:sp>
      </p:grpSp>
      <p:grpSp>
        <p:nvGrpSpPr>
          <p:cNvPr id="44" name="组合 43"/>
          <p:cNvGrpSpPr/>
          <p:nvPr/>
        </p:nvGrpSpPr>
        <p:grpSpPr>
          <a:xfrm>
            <a:off x="24194" y="1130351"/>
            <a:ext cx="4320000" cy="5720306"/>
            <a:chOff x="261344" y="1614189"/>
            <a:chExt cx="3561472" cy="3494088"/>
          </a:xfrm>
        </p:grpSpPr>
        <p:grpSp>
          <p:nvGrpSpPr>
            <p:cNvPr id="45" name="Group 7"/>
            <p:cNvGrpSpPr>
              <a:grpSpLocks/>
            </p:cNvGrpSpPr>
            <p:nvPr/>
          </p:nvGrpSpPr>
          <p:grpSpPr bwMode="auto">
            <a:xfrm>
              <a:off x="1989138" y="1614189"/>
              <a:ext cx="1771650" cy="1770063"/>
              <a:chOff x="1307" y="1048"/>
              <a:chExt cx="1088" cy="1088"/>
            </a:xfrm>
          </p:grpSpPr>
          <p:sp>
            <p:nvSpPr>
              <p:cNvPr id="53" name="Oval 8"/>
              <p:cNvSpPr>
                <a:spLocks noChangeArrowheads="1"/>
              </p:cNvSpPr>
              <p:nvPr/>
            </p:nvSpPr>
            <p:spPr bwMode="auto">
              <a:xfrm>
                <a:off x="1307" y="1048"/>
                <a:ext cx="1088" cy="1088"/>
              </a:xfrm>
              <a:prstGeom prst="ellipse">
                <a:avLst/>
              </a:prstGeom>
              <a:noFill/>
              <a:ln w="76200" algn="ctr">
                <a:solidFill>
                  <a:srgbClr val="C0C0C0">
                    <a:alpha val="50000"/>
                  </a:srgbClr>
                </a:solidFill>
                <a:round/>
                <a:headEnd/>
                <a:tailEnd/>
              </a:ln>
              <a:effectLst/>
            </p:spPr>
            <p:txBody>
              <a:bodyPr wrap="none" anchor="ctr"/>
              <a:lstStyle/>
              <a:p>
                <a:endParaRPr lang="zh-CN" altLang="en-US"/>
              </a:p>
            </p:txBody>
          </p:sp>
          <p:sp>
            <p:nvSpPr>
              <p:cNvPr id="54" name="Oval 9"/>
              <p:cNvSpPr>
                <a:spLocks noChangeArrowheads="1"/>
              </p:cNvSpPr>
              <p:nvPr/>
            </p:nvSpPr>
            <p:spPr bwMode="auto">
              <a:xfrm>
                <a:off x="1422" y="1164"/>
                <a:ext cx="856" cy="856"/>
              </a:xfrm>
              <a:prstGeom prst="ellipse">
                <a:avLst/>
              </a:prstGeom>
              <a:noFill/>
              <a:ln w="117475" algn="ctr">
                <a:solidFill>
                  <a:srgbClr val="C0C0C0">
                    <a:alpha val="50000"/>
                  </a:srgbClr>
                </a:solidFill>
                <a:round/>
                <a:headEnd/>
                <a:tailEnd/>
              </a:ln>
              <a:effectLst/>
            </p:spPr>
            <p:txBody>
              <a:bodyPr wrap="none" anchor="ctr"/>
              <a:lstStyle/>
              <a:p>
                <a:endParaRPr lang="zh-CN" altLang="en-US"/>
              </a:p>
            </p:txBody>
          </p:sp>
          <p:sp>
            <p:nvSpPr>
              <p:cNvPr id="55" name="Oval 10"/>
              <p:cNvSpPr>
                <a:spLocks noChangeArrowheads="1"/>
              </p:cNvSpPr>
              <p:nvPr/>
            </p:nvSpPr>
            <p:spPr bwMode="auto">
              <a:xfrm>
                <a:off x="1596" y="1337"/>
                <a:ext cx="510" cy="510"/>
              </a:xfrm>
              <a:prstGeom prst="ellipse">
                <a:avLst/>
              </a:prstGeom>
              <a:noFill/>
              <a:ln w="177800" algn="ctr">
                <a:solidFill>
                  <a:srgbClr val="C0C0C0">
                    <a:alpha val="50000"/>
                  </a:srgbClr>
                </a:solidFill>
                <a:round/>
                <a:headEnd/>
                <a:tailEnd/>
              </a:ln>
              <a:effectLst/>
            </p:spPr>
            <p:txBody>
              <a:bodyPr wrap="none" anchor="ctr"/>
              <a:lstStyle/>
              <a:p>
                <a:endParaRPr lang="zh-CN" altLang="en-US"/>
              </a:p>
            </p:txBody>
          </p:sp>
        </p:grpSp>
        <p:grpSp>
          <p:nvGrpSpPr>
            <p:cNvPr id="46" name="Group 11"/>
            <p:cNvGrpSpPr>
              <a:grpSpLocks/>
            </p:cNvGrpSpPr>
            <p:nvPr/>
          </p:nvGrpSpPr>
          <p:grpSpPr bwMode="auto">
            <a:xfrm>
              <a:off x="2509838" y="1745952"/>
              <a:ext cx="1208087" cy="1454150"/>
              <a:chOff x="1380" y="1216"/>
              <a:chExt cx="898" cy="1081"/>
            </a:xfrm>
          </p:grpSpPr>
          <p:sp>
            <p:nvSpPr>
              <p:cNvPr id="51" name="Oval 12"/>
              <p:cNvSpPr>
                <a:spLocks noChangeArrowheads="1"/>
              </p:cNvSpPr>
              <p:nvPr/>
            </p:nvSpPr>
            <p:spPr bwMode="blackWhite">
              <a:xfrm rot="66259" flipH="1">
                <a:off x="1727" y="1216"/>
                <a:ext cx="234" cy="228"/>
              </a:xfrm>
              <a:prstGeom prst="ellipse">
                <a:avLst/>
              </a:prstGeom>
              <a:solidFill>
                <a:srgbClr val="FEE3AC"/>
              </a:solidFill>
              <a:ln w="19050">
                <a:round/>
                <a:headEnd/>
                <a:tailEnd/>
              </a:ln>
              <a:effectLst/>
              <a:scene3d>
                <a:camera prst="legacyPerspectiveFront">
                  <a:rot lat="20099999" lon="1500000" rev="0"/>
                </a:camera>
                <a:lightRig rig="legacyFlat2" dir="t"/>
              </a:scene3d>
              <a:sp3d extrusionH="100000" prstMaterial="legacyMetal">
                <a:bevelT w="13500" h="13500" prst="angle"/>
                <a:bevelB w="13500" h="13500" prst="angle"/>
                <a:extrusionClr>
                  <a:srgbClr val="FFB219"/>
                </a:extrusionClr>
              </a:sp3d>
            </p:spPr>
            <p:txBody>
              <a:bodyPr wrap="none" anchor="ctr">
                <a:flatTx/>
              </a:bodyPr>
              <a:lstStyle/>
              <a:p>
                <a:endParaRPr lang="zh-CN" altLang="en-US"/>
              </a:p>
            </p:txBody>
          </p:sp>
          <p:sp>
            <p:nvSpPr>
              <p:cNvPr id="52" name="Freeform 13"/>
              <p:cNvSpPr>
                <a:spLocks/>
              </p:cNvSpPr>
              <p:nvPr/>
            </p:nvSpPr>
            <p:spPr bwMode="blackWhite">
              <a:xfrm rot="66259" flipH="1">
                <a:off x="1380" y="1223"/>
                <a:ext cx="898" cy="1074"/>
              </a:xfrm>
              <a:custGeom>
                <a:avLst/>
                <a:gdLst/>
                <a:ahLst/>
                <a:cxnLst>
                  <a:cxn ang="0">
                    <a:pos x="1376" y="696"/>
                  </a:cxn>
                  <a:cxn ang="0">
                    <a:pos x="1639" y="920"/>
                  </a:cxn>
                  <a:cxn ang="0">
                    <a:pos x="1926" y="708"/>
                  </a:cxn>
                  <a:cxn ang="0">
                    <a:pos x="2940" y="66"/>
                  </a:cxn>
                  <a:cxn ang="0">
                    <a:pos x="3204" y="78"/>
                  </a:cxn>
                  <a:cxn ang="0">
                    <a:pos x="3072" y="444"/>
                  </a:cxn>
                  <a:cxn ang="0">
                    <a:pos x="2139" y="1081"/>
                  </a:cxn>
                  <a:cxn ang="0">
                    <a:pos x="2476" y="2372"/>
                  </a:cxn>
                  <a:cxn ang="0">
                    <a:pos x="2251" y="2435"/>
                  </a:cxn>
                  <a:cxn ang="0">
                    <a:pos x="2614" y="3589"/>
                  </a:cxn>
                  <a:cxn ang="0">
                    <a:pos x="2539" y="3925"/>
                  </a:cxn>
                  <a:cxn ang="0">
                    <a:pos x="2226" y="3689"/>
                  </a:cxn>
                  <a:cxn ang="0">
                    <a:pos x="1789" y="2534"/>
                  </a:cxn>
                  <a:cxn ang="0">
                    <a:pos x="1414" y="2534"/>
                  </a:cxn>
                  <a:cxn ang="0">
                    <a:pos x="1051" y="3689"/>
                  </a:cxn>
                  <a:cxn ang="0">
                    <a:pos x="789" y="3925"/>
                  </a:cxn>
                  <a:cxn ang="0">
                    <a:pos x="676" y="3577"/>
                  </a:cxn>
                  <a:cxn ang="0">
                    <a:pos x="1001" y="2459"/>
                  </a:cxn>
                  <a:cxn ang="0">
                    <a:pos x="751" y="2397"/>
                  </a:cxn>
                  <a:cxn ang="0">
                    <a:pos x="1126" y="1081"/>
                  </a:cxn>
                  <a:cxn ang="0">
                    <a:pos x="139" y="497"/>
                  </a:cxn>
                  <a:cxn ang="0">
                    <a:pos x="60" y="180"/>
                  </a:cxn>
                  <a:cxn ang="0">
                    <a:pos x="389" y="162"/>
                  </a:cxn>
                  <a:cxn ang="0">
                    <a:pos x="1376" y="696"/>
                  </a:cxn>
                </a:cxnLst>
                <a:rect l="0" t="0" r="r" b="b"/>
                <a:pathLst>
                  <a:path w="3312" h="3962">
                    <a:moveTo>
                      <a:pt x="1376" y="696"/>
                    </a:moveTo>
                    <a:cubicBezTo>
                      <a:pt x="1401" y="795"/>
                      <a:pt x="1489" y="920"/>
                      <a:pt x="1639" y="920"/>
                    </a:cubicBezTo>
                    <a:cubicBezTo>
                      <a:pt x="1801" y="920"/>
                      <a:pt x="1876" y="795"/>
                      <a:pt x="1926" y="708"/>
                    </a:cubicBezTo>
                    <a:lnTo>
                      <a:pt x="2940" y="66"/>
                    </a:lnTo>
                    <a:cubicBezTo>
                      <a:pt x="3042" y="0"/>
                      <a:pt x="3142" y="16"/>
                      <a:pt x="3204" y="78"/>
                    </a:cubicBezTo>
                    <a:cubicBezTo>
                      <a:pt x="3267" y="140"/>
                      <a:pt x="3312" y="264"/>
                      <a:pt x="3072" y="444"/>
                    </a:cubicBezTo>
                    <a:lnTo>
                      <a:pt x="2139" y="1081"/>
                    </a:lnTo>
                    <a:lnTo>
                      <a:pt x="2476" y="2372"/>
                    </a:lnTo>
                    <a:lnTo>
                      <a:pt x="2251" y="2435"/>
                    </a:lnTo>
                    <a:lnTo>
                      <a:pt x="2614" y="3589"/>
                    </a:lnTo>
                    <a:cubicBezTo>
                      <a:pt x="2651" y="3751"/>
                      <a:pt x="2639" y="3863"/>
                      <a:pt x="2539" y="3925"/>
                    </a:cubicBezTo>
                    <a:cubicBezTo>
                      <a:pt x="2401" y="3962"/>
                      <a:pt x="2289" y="3863"/>
                      <a:pt x="2226" y="3689"/>
                    </a:cubicBezTo>
                    <a:cubicBezTo>
                      <a:pt x="2101" y="3453"/>
                      <a:pt x="1876" y="2720"/>
                      <a:pt x="1789" y="2534"/>
                    </a:cubicBezTo>
                    <a:lnTo>
                      <a:pt x="1414" y="2534"/>
                    </a:lnTo>
                    <a:cubicBezTo>
                      <a:pt x="1339" y="2770"/>
                      <a:pt x="1151" y="3465"/>
                      <a:pt x="1051" y="3689"/>
                    </a:cubicBezTo>
                    <a:cubicBezTo>
                      <a:pt x="1001" y="3838"/>
                      <a:pt x="914" y="3950"/>
                      <a:pt x="789" y="3925"/>
                    </a:cubicBezTo>
                    <a:cubicBezTo>
                      <a:pt x="714" y="3875"/>
                      <a:pt x="614" y="3838"/>
                      <a:pt x="676" y="3577"/>
                    </a:cubicBezTo>
                    <a:lnTo>
                      <a:pt x="1001" y="2459"/>
                    </a:lnTo>
                    <a:lnTo>
                      <a:pt x="751" y="2397"/>
                    </a:lnTo>
                    <a:lnTo>
                      <a:pt x="1126" y="1081"/>
                    </a:lnTo>
                    <a:lnTo>
                      <a:pt x="139" y="497"/>
                    </a:lnTo>
                    <a:cubicBezTo>
                      <a:pt x="54" y="402"/>
                      <a:pt x="0" y="342"/>
                      <a:pt x="60" y="180"/>
                    </a:cubicBezTo>
                    <a:cubicBezTo>
                      <a:pt x="186" y="102"/>
                      <a:pt x="214" y="112"/>
                      <a:pt x="389" y="162"/>
                    </a:cubicBezTo>
                    <a:lnTo>
                      <a:pt x="1376" y="696"/>
                    </a:lnTo>
                    <a:close/>
                  </a:path>
                </a:pathLst>
              </a:custGeom>
              <a:solidFill>
                <a:srgbClr val="FEE3AC"/>
              </a:solidFill>
              <a:ln w="19050" cmpd="sng">
                <a:round/>
                <a:headEnd/>
                <a:tailEnd/>
              </a:ln>
              <a:effectLst/>
              <a:scene3d>
                <a:camera prst="legacyPerspectiveFront">
                  <a:rot lat="20099999" lon="1500000" rev="0"/>
                </a:camera>
                <a:lightRig rig="legacyFlat2" dir="t"/>
              </a:scene3d>
              <a:sp3d extrusionH="100000" prstMaterial="legacyMetal">
                <a:bevelT w="13500" h="13500" prst="angle"/>
                <a:bevelB w="13500" h="13500" prst="angle"/>
                <a:extrusionClr>
                  <a:srgbClr val="FFB219"/>
                </a:extrusionClr>
              </a:sp3d>
            </p:spPr>
            <p:txBody>
              <a:bodyPr>
                <a:flatTx/>
              </a:bodyPr>
              <a:lstStyle/>
              <a:p>
                <a:endParaRPr lang="zh-CN" altLang="en-US"/>
              </a:p>
            </p:txBody>
          </p:sp>
        </p:grpSp>
        <p:sp>
          <p:nvSpPr>
            <p:cNvPr id="47" name="AutoShape 14"/>
            <p:cNvSpPr>
              <a:spLocks noChangeArrowheads="1"/>
            </p:cNvSpPr>
            <p:nvPr/>
          </p:nvSpPr>
          <p:spPr bwMode="gray">
            <a:xfrm>
              <a:off x="357158" y="2892127"/>
              <a:ext cx="3367117" cy="2216150"/>
            </a:xfrm>
            <a:prstGeom prst="flowChartDocument">
              <a:avLst/>
            </a:prstGeom>
            <a:solidFill>
              <a:schemeClr val="tx1">
                <a:lumMod val="95000"/>
                <a:lumOff val="5000"/>
              </a:schemeClr>
            </a:solidFill>
            <a:ln w="19050" algn="ctr">
              <a:noFill/>
              <a:miter lim="800000"/>
              <a:headEnd/>
              <a:tailEnd/>
            </a:ln>
            <a:effectLst>
              <a:outerShdw dist="35921" dir="2700000" algn="ctr" rotWithShape="0">
                <a:srgbClr val="1C1C1C">
                  <a:alpha val="50000"/>
                </a:srgbClr>
              </a:outerShdw>
            </a:effectLst>
          </p:spPr>
          <p:txBody>
            <a:bodyPr wrap="none" anchor="ctr"/>
            <a:lstStyle/>
            <a:p>
              <a:endParaRPr lang="zh-CN" altLang="en-US" dirty="0"/>
            </a:p>
          </p:txBody>
        </p:sp>
        <p:sp>
          <p:nvSpPr>
            <p:cNvPr id="48" name="AutoShape 19"/>
            <p:cNvSpPr>
              <a:spLocks noChangeArrowheads="1"/>
            </p:cNvSpPr>
            <p:nvPr/>
          </p:nvSpPr>
          <p:spPr bwMode="gray">
            <a:xfrm>
              <a:off x="357158" y="2680980"/>
              <a:ext cx="3387755" cy="366721"/>
            </a:xfrm>
            <a:prstGeom prst="bevel">
              <a:avLst>
                <a:gd name="adj" fmla="val 9569"/>
              </a:avLst>
            </a:prstGeom>
            <a:solidFill>
              <a:srgbClr val="C00000"/>
            </a:solidFill>
            <a:ln w="19050" algn="ctr">
              <a:noFill/>
              <a:miter lim="800000"/>
              <a:headEnd/>
              <a:tailEnd/>
            </a:ln>
            <a:effectLst/>
          </p:spPr>
          <p:txBody>
            <a:bodyPr wrap="none" anchor="ctr"/>
            <a:lstStyle/>
            <a:p>
              <a:endParaRPr lang="zh-CN" altLang="en-US"/>
            </a:p>
          </p:txBody>
        </p:sp>
        <p:sp>
          <p:nvSpPr>
            <p:cNvPr id="49" name="Text Box 23"/>
            <p:cNvSpPr txBox="1">
              <a:spLocks noChangeArrowheads="1"/>
            </p:cNvSpPr>
            <p:nvPr/>
          </p:nvSpPr>
          <p:spPr bwMode="auto">
            <a:xfrm>
              <a:off x="534194" y="2743275"/>
              <a:ext cx="3030537" cy="400110"/>
            </a:xfrm>
            <a:prstGeom prst="rect">
              <a:avLst/>
            </a:prstGeom>
            <a:noFill/>
            <a:ln w="9525" algn="ctr">
              <a:noFill/>
              <a:miter lim="800000"/>
              <a:headEnd/>
              <a:tailEnd/>
            </a:ln>
            <a:effectLst/>
          </p:spPr>
          <p:txBody>
            <a:bodyPr>
              <a:spAutoFit/>
            </a:bodyPr>
            <a:lstStyle/>
            <a:p>
              <a:pPr algn="ctr">
                <a:spcBef>
                  <a:spcPct val="50000"/>
                </a:spcBef>
              </a:pPr>
              <a:r>
                <a:rPr lang="zh-CN" altLang="en-US" sz="2000" b="1" dirty="0" smtClean="0">
                  <a:solidFill>
                    <a:schemeClr val="bg1"/>
                  </a:solidFill>
                  <a:latin typeface="微软雅黑" pitchFamily="34" charset="-122"/>
                  <a:ea typeface="微软雅黑" pitchFamily="34" charset="-122"/>
                </a:rPr>
                <a:t>事业环境影响因素</a:t>
              </a:r>
              <a:endParaRPr lang="en-US" altLang="zh-CN" sz="2000" b="1" dirty="0">
                <a:solidFill>
                  <a:schemeClr val="bg1"/>
                </a:solidFill>
                <a:latin typeface="微软雅黑" pitchFamily="34" charset="-122"/>
                <a:ea typeface="微软雅黑" pitchFamily="34" charset="-122"/>
              </a:endParaRPr>
            </a:p>
          </p:txBody>
        </p:sp>
        <p:sp>
          <p:nvSpPr>
            <p:cNvPr id="50" name="Rectangle 27"/>
            <p:cNvSpPr>
              <a:spLocks noChangeArrowheads="1"/>
            </p:cNvSpPr>
            <p:nvPr/>
          </p:nvSpPr>
          <p:spPr bwMode="black">
            <a:xfrm>
              <a:off x="261344" y="3083820"/>
              <a:ext cx="3561472" cy="1810056"/>
            </a:xfrm>
            <a:prstGeom prst="rect">
              <a:avLst/>
            </a:prstGeom>
            <a:noFill/>
            <a:ln w="9525" algn="ctr">
              <a:noFill/>
              <a:miter lim="800000"/>
              <a:headEnd/>
              <a:tailEnd/>
            </a:ln>
            <a:effectLst/>
          </p:spPr>
          <p:txBody>
            <a:bodyPr wrap="square">
              <a:spAutoFit/>
            </a:bodyPr>
            <a:lstStyle/>
            <a:p>
              <a:pPr marL="114300" indent="-114300" algn="l">
                <a:lnSpc>
                  <a:spcPct val="105000"/>
                </a:lnSpc>
                <a:buFontTx/>
                <a:buChar char="•"/>
              </a:pPr>
              <a:r>
                <a:rPr lang="zh-CN" altLang="en-US" sz="2000" b="1" dirty="0" smtClean="0">
                  <a:solidFill>
                    <a:schemeClr val="bg1"/>
                  </a:solidFill>
                  <a:latin typeface="楷体" pitchFamily="49" charset="-122"/>
                  <a:ea typeface="楷体" pitchFamily="49" charset="-122"/>
                </a:rPr>
                <a:t>能影响成本管理的组织文化和组织结构；</a:t>
              </a:r>
              <a:endParaRPr lang="en-US" altLang="zh-CN" sz="2000" b="1" dirty="0">
                <a:solidFill>
                  <a:schemeClr val="bg1"/>
                </a:solidFill>
                <a:latin typeface="楷体" pitchFamily="49" charset="-122"/>
                <a:ea typeface="楷体" pitchFamily="49" charset="-122"/>
              </a:endParaRPr>
            </a:p>
            <a:p>
              <a:pPr marL="114300" indent="-114300" algn="l">
                <a:lnSpc>
                  <a:spcPct val="105000"/>
                </a:lnSpc>
                <a:buFontTx/>
                <a:buChar char="•"/>
              </a:pPr>
              <a:r>
                <a:rPr lang="zh-CN" altLang="en-US" sz="2000" b="1" dirty="0" smtClean="0">
                  <a:solidFill>
                    <a:schemeClr val="bg1"/>
                  </a:solidFill>
                  <a:latin typeface="楷体" pitchFamily="49" charset="-122"/>
                  <a:ea typeface="楷体" pitchFamily="49" charset="-122"/>
                </a:rPr>
                <a:t>市场条件，决定着在当地及全球市场上可获取哪些产品、服务和成果；</a:t>
              </a:r>
              <a:endParaRPr lang="en-US" altLang="zh-CN" sz="2000" b="1" dirty="0">
                <a:solidFill>
                  <a:schemeClr val="bg1"/>
                </a:solidFill>
                <a:latin typeface="楷体" pitchFamily="49" charset="-122"/>
                <a:ea typeface="楷体" pitchFamily="49" charset="-122"/>
              </a:endParaRPr>
            </a:p>
            <a:p>
              <a:pPr marL="114300" indent="-114300" algn="l">
                <a:lnSpc>
                  <a:spcPct val="105000"/>
                </a:lnSpc>
                <a:buFontTx/>
                <a:buChar char="•"/>
              </a:pPr>
              <a:r>
                <a:rPr lang="zh-CN" altLang="en-US" sz="2000" b="1" dirty="0" smtClean="0">
                  <a:solidFill>
                    <a:schemeClr val="bg1"/>
                  </a:solidFill>
                  <a:latin typeface="楷体" pitchFamily="49" charset="-122"/>
                  <a:ea typeface="楷体" pitchFamily="49" charset="-122"/>
                </a:rPr>
                <a:t>货币汇率，用于换算发生在多个国家的项目成本；</a:t>
              </a:r>
              <a:endParaRPr lang="en-US" altLang="zh-CN" sz="2000" b="1" dirty="0">
                <a:solidFill>
                  <a:schemeClr val="bg1"/>
                </a:solidFill>
                <a:latin typeface="楷体" pitchFamily="49" charset="-122"/>
                <a:ea typeface="楷体" pitchFamily="49" charset="-122"/>
              </a:endParaRPr>
            </a:p>
            <a:p>
              <a:pPr marL="114300" indent="-114300" algn="l">
                <a:lnSpc>
                  <a:spcPct val="105000"/>
                </a:lnSpc>
                <a:buFontTx/>
                <a:buChar char="•"/>
              </a:pPr>
              <a:r>
                <a:rPr lang="zh-CN" altLang="en-US" sz="2000" b="1" dirty="0" smtClean="0">
                  <a:solidFill>
                    <a:schemeClr val="bg1"/>
                  </a:solidFill>
                  <a:latin typeface="楷体" pitchFamily="49" charset="-122"/>
                  <a:ea typeface="楷体" pitchFamily="49" charset="-122"/>
                </a:rPr>
                <a:t>发布的商业信息。</a:t>
              </a:r>
              <a:endParaRPr lang="en-US" altLang="zh-CN" sz="2000" b="1" dirty="0" smtClean="0">
                <a:solidFill>
                  <a:schemeClr val="bg1"/>
                </a:solidFill>
                <a:latin typeface="楷体" pitchFamily="49" charset="-122"/>
                <a:ea typeface="楷体" pitchFamily="49" charset="-122"/>
              </a:endParaRPr>
            </a:p>
            <a:p>
              <a:pPr marL="114300" indent="-114300" algn="l">
                <a:lnSpc>
                  <a:spcPct val="105000"/>
                </a:lnSpc>
                <a:buFontTx/>
                <a:buChar char="•"/>
              </a:pPr>
              <a:r>
                <a:rPr lang="zh-CN" altLang="en-US" sz="2000" b="1" dirty="0" smtClean="0">
                  <a:solidFill>
                    <a:schemeClr val="bg1"/>
                  </a:solidFill>
                  <a:latin typeface="楷体" pitchFamily="49" charset="-122"/>
                  <a:ea typeface="楷体" pitchFamily="49" charset="-122"/>
                </a:rPr>
                <a:t>项目管理信息系统，可为管理成本提供多种方案。</a:t>
              </a:r>
              <a:endParaRPr lang="en-US" altLang="zh-CN" sz="2000" b="1" dirty="0">
                <a:solidFill>
                  <a:schemeClr val="bg1"/>
                </a:solidFill>
                <a:latin typeface="楷体" pitchFamily="49" charset="-122"/>
                <a:ea typeface="楷体" pitchFamily="49" charset="-122"/>
              </a:endParaRPr>
            </a:p>
          </p:txBody>
        </p:sp>
      </p:grpSp>
    </p:spTree>
    <p:extLst>
      <p:ext uri="{BB962C8B-B14F-4D97-AF65-F5344CB8AC3E}">
        <p14:creationId xmlns:p14="http://schemas.microsoft.com/office/powerpoint/2010/main" val="13746908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153194" y="1713695"/>
            <a:ext cx="8763000" cy="4084333"/>
            <a:chOff x="1104" y="1152"/>
            <a:chExt cx="3696" cy="2772"/>
          </a:xfrm>
          <a:effectLst>
            <a:outerShdw blurRad="50800" dist="50800" dir="5400000" algn="ctr" rotWithShape="0">
              <a:schemeClr val="tx1">
                <a:lumMod val="95000"/>
                <a:lumOff val="5000"/>
              </a:schemeClr>
            </a:outerShdw>
          </a:effectLst>
        </p:grpSpPr>
        <p:sp>
          <p:nvSpPr>
            <p:cNvPr id="5" name="AutoShape 4"/>
            <p:cNvSpPr>
              <a:spLocks noChangeArrowheads="1"/>
            </p:cNvSpPr>
            <p:nvPr/>
          </p:nvSpPr>
          <p:spPr bwMode="gray">
            <a:xfrm>
              <a:off x="1104" y="1152"/>
              <a:ext cx="3696" cy="834"/>
            </a:xfrm>
            <a:prstGeom prst="roundRect">
              <a:avLst>
                <a:gd name="adj" fmla="val 10889"/>
              </a:avLst>
            </a:prstGeom>
            <a:solidFill>
              <a:schemeClr val="tx1"/>
            </a:soli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p>
          </p:txBody>
        </p:sp>
        <p:sp>
          <p:nvSpPr>
            <p:cNvPr id="6" name="AutoShape 5"/>
            <p:cNvSpPr>
              <a:spLocks noChangeArrowheads="1"/>
            </p:cNvSpPr>
            <p:nvPr/>
          </p:nvSpPr>
          <p:spPr bwMode="gray">
            <a:xfrm>
              <a:off x="1185" y="1229"/>
              <a:ext cx="712" cy="682"/>
            </a:xfrm>
            <a:prstGeom prst="roundRect">
              <a:avLst>
                <a:gd name="adj" fmla="val 11921"/>
              </a:avLst>
            </a:prstGeom>
            <a:solidFill>
              <a:srgbClr val="C00000"/>
            </a:solidFill>
            <a:ln w="38100">
              <a:solidFill>
                <a:schemeClr val="bg1"/>
              </a:solidFill>
              <a:round/>
              <a:headEnd/>
              <a:tailEnd/>
            </a:ln>
            <a:effectLst/>
          </p:spPr>
          <p:txBody>
            <a:bodyPr wrap="none" anchor="ctr"/>
            <a:lstStyle/>
            <a:p>
              <a:endParaRPr lang="zh-CN" altLang="en-US"/>
            </a:p>
          </p:txBody>
        </p:sp>
        <p:sp>
          <p:nvSpPr>
            <p:cNvPr id="7" name="Text Box 7"/>
            <p:cNvSpPr txBox="1">
              <a:spLocks noChangeArrowheads="1"/>
            </p:cNvSpPr>
            <p:nvPr/>
          </p:nvSpPr>
          <p:spPr bwMode="gray">
            <a:xfrm>
              <a:off x="1205" y="1394"/>
              <a:ext cx="669" cy="313"/>
            </a:xfrm>
            <a:prstGeom prst="rect">
              <a:avLst/>
            </a:prstGeom>
            <a:noFill/>
            <a:ln w="9525" algn="ctr">
              <a:noFill/>
              <a:miter lim="800000"/>
              <a:headEnd/>
              <a:tailEnd/>
            </a:ln>
            <a:effectLst/>
          </p:spPr>
          <p:txBody>
            <a:bodyPr wrap="none">
              <a:spAutoFit/>
            </a:bodyPr>
            <a:lstStyle/>
            <a:p>
              <a:pPr algn="ctr" eaLnBrk="0" hangingPunct="0"/>
              <a:r>
                <a:rPr lang="zh-CN" altLang="en-US" sz="2400" dirty="0" smtClean="0">
                  <a:solidFill>
                    <a:srgbClr val="FFFFFF"/>
                  </a:solidFill>
                  <a:effectLst>
                    <a:outerShdw blurRad="38100" dist="38100" dir="2700000" algn="tl">
                      <a:srgbClr val="C0C0C0"/>
                    </a:outerShdw>
                  </a:effectLst>
                  <a:latin typeface="+mj-ea"/>
                  <a:ea typeface="+mj-ea"/>
                </a:rPr>
                <a:t>专家判断</a:t>
              </a:r>
              <a:endParaRPr lang="en-US" altLang="zh-CN" sz="2400" dirty="0">
                <a:solidFill>
                  <a:srgbClr val="FFFFFF"/>
                </a:solidFill>
                <a:effectLst>
                  <a:outerShdw blurRad="38100" dist="38100" dir="2700000" algn="tl">
                    <a:srgbClr val="C0C0C0"/>
                  </a:outerShdw>
                </a:effectLst>
                <a:latin typeface="+mj-ea"/>
                <a:ea typeface="+mj-ea"/>
              </a:endParaRPr>
            </a:p>
          </p:txBody>
        </p:sp>
        <p:sp>
          <p:nvSpPr>
            <p:cNvPr id="8" name="Text Box 8"/>
            <p:cNvSpPr txBox="1">
              <a:spLocks noChangeArrowheads="1"/>
            </p:cNvSpPr>
            <p:nvPr/>
          </p:nvSpPr>
          <p:spPr bwMode="gray">
            <a:xfrm>
              <a:off x="1995" y="1281"/>
              <a:ext cx="2716" cy="251"/>
            </a:xfrm>
            <a:prstGeom prst="rect">
              <a:avLst/>
            </a:prstGeom>
            <a:noFill/>
            <a:ln w="9525" algn="ctr">
              <a:noFill/>
              <a:miter lim="800000"/>
              <a:headEnd/>
              <a:tailEnd/>
            </a:ln>
            <a:effectLst/>
          </p:spPr>
          <p:txBody>
            <a:bodyPr>
              <a:spAutoFit/>
            </a:bodyPr>
            <a:lstStyle/>
            <a:p>
              <a:pPr algn="l" eaLnBrk="0" hangingPunct="0"/>
              <a:endParaRPr lang="en-US" altLang="zh-CN" dirty="0">
                <a:solidFill>
                  <a:srgbClr val="000000"/>
                </a:solidFill>
                <a:ea typeface="宋体" charset="-122"/>
              </a:endParaRPr>
            </a:p>
          </p:txBody>
        </p:sp>
        <p:sp>
          <p:nvSpPr>
            <p:cNvPr id="9" name="AutoShape 9"/>
            <p:cNvSpPr>
              <a:spLocks noChangeArrowheads="1"/>
            </p:cNvSpPr>
            <p:nvPr/>
          </p:nvSpPr>
          <p:spPr bwMode="gray">
            <a:xfrm>
              <a:off x="1104" y="2121"/>
              <a:ext cx="3696" cy="833"/>
            </a:xfrm>
            <a:prstGeom prst="roundRect">
              <a:avLst>
                <a:gd name="adj" fmla="val 10889"/>
              </a:avLst>
            </a:prstGeom>
            <a:solidFill>
              <a:schemeClr val="tx1"/>
            </a:soli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p>
          </p:txBody>
        </p:sp>
        <p:sp>
          <p:nvSpPr>
            <p:cNvPr id="10" name="AutoShape 10"/>
            <p:cNvSpPr>
              <a:spLocks noChangeArrowheads="1"/>
            </p:cNvSpPr>
            <p:nvPr/>
          </p:nvSpPr>
          <p:spPr bwMode="gray">
            <a:xfrm>
              <a:off x="1171" y="2218"/>
              <a:ext cx="712" cy="682"/>
            </a:xfrm>
            <a:prstGeom prst="roundRect">
              <a:avLst>
                <a:gd name="adj" fmla="val 11921"/>
              </a:avLst>
            </a:prstGeom>
            <a:solidFill>
              <a:srgbClr val="C00000"/>
            </a:solidFill>
            <a:ln w="38100">
              <a:solidFill>
                <a:schemeClr val="bg1"/>
              </a:solidFill>
              <a:round/>
              <a:headEnd/>
              <a:tailEnd/>
            </a:ln>
            <a:effectLst/>
          </p:spPr>
          <p:txBody>
            <a:bodyPr wrap="none" anchor="ctr"/>
            <a:lstStyle/>
            <a:p>
              <a:endParaRPr lang="zh-CN" altLang="en-US"/>
            </a:p>
          </p:txBody>
        </p:sp>
        <p:sp>
          <p:nvSpPr>
            <p:cNvPr id="11" name="Text Box 12"/>
            <p:cNvSpPr txBox="1">
              <a:spLocks noChangeArrowheads="1"/>
            </p:cNvSpPr>
            <p:nvPr/>
          </p:nvSpPr>
          <p:spPr bwMode="gray">
            <a:xfrm>
              <a:off x="1214" y="2375"/>
              <a:ext cx="669" cy="313"/>
            </a:xfrm>
            <a:prstGeom prst="rect">
              <a:avLst/>
            </a:prstGeom>
            <a:noFill/>
            <a:ln w="9525" algn="ctr">
              <a:noFill/>
              <a:miter lim="800000"/>
              <a:headEnd/>
              <a:tailEnd/>
            </a:ln>
            <a:effectLst/>
          </p:spPr>
          <p:txBody>
            <a:bodyPr wrap="none">
              <a:spAutoFit/>
            </a:bodyPr>
            <a:lstStyle/>
            <a:p>
              <a:pPr algn="ctr" eaLnBrk="0" hangingPunct="0"/>
              <a:r>
                <a:rPr lang="zh-CN" altLang="en-US" sz="2400" dirty="0" smtClean="0">
                  <a:solidFill>
                    <a:srgbClr val="FFFFFF"/>
                  </a:solidFill>
                  <a:effectLst>
                    <a:outerShdw blurRad="38100" dist="38100" dir="2700000" algn="tl">
                      <a:srgbClr val="C0C0C0"/>
                    </a:outerShdw>
                  </a:effectLst>
                  <a:latin typeface="+mj-ea"/>
                  <a:ea typeface="+mj-ea"/>
                </a:rPr>
                <a:t>分析技术</a:t>
              </a:r>
              <a:endParaRPr lang="en-US" altLang="zh-CN" sz="2400" dirty="0">
                <a:solidFill>
                  <a:srgbClr val="FFFFFF"/>
                </a:solidFill>
                <a:effectLst>
                  <a:outerShdw blurRad="38100" dist="38100" dir="2700000" algn="tl">
                    <a:srgbClr val="C0C0C0"/>
                  </a:outerShdw>
                </a:effectLst>
                <a:latin typeface="+mj-ea"/>
                <a:ea typeface="+mj-ea"/>
              </a:endParaRPr>
            </a:p>
          </p:txBody>
        </p:sp>
        <p:sp>
          <p:nvSpPr>
            <p:cNvPr id="12" name="Text Box 13"/>
            <p:cNvSpPr txBox="1">
              <a:spLocks noChangeArrowheads="1"/>
            </p:cNvSpPr>
            <p:nvPr/>
          </p:nvSpPr>
          <p:spPr bwMode="gray">
            <a:xfrm>
              <a:off x="1995" y="2187"/>
              <a:ext cx="2716" cy="251"/>
            </a:xfrm>
            <a:prstGeom prst="rect">
              <a:avLst/>
            </a:prstGeom>
            <a:noFill/>
            <a:ln w="9525" algn="ctr">
              <a:noFill/>
              <a:miter lim="800000"/>
              <a:headEnd/>
              <a:tailEnd/>
            </a:ln>
            <a:effectLst/>
          </p:spPr>
          <p:txBody>
            <a:bodyPr>
              <a:spAutoFit/>
            </a:bodyPr>
            <a:lstStyle/>
            <a:p>
              <a:pPr algn="l" eaLnBrk="0" hangingPunct="0"/>
              <a:endParaRPr lang="en-US" altLang="zh-CN" dirty="0">
                <a:solidFill>
                  <a:srgbClr val="000000"/>
                </a:solidFill>
                <a:ea typeface="宋体" charset="-122"/>
              </a:endParaRPr>
            </a:p>
          </p:txBody>
        </p:sp>
        <p:sp>
          <p:nvSpPr>
            <p:cNvPr id="13" name="AutoShape 14"/>
            <p:cNvSpPr>
              <a:spLocks noChangeArrowheads="1"/>
            </p:cNvSpPr>
            <p:nvPr/>
          </p:nvSpPr>
          <p:spPr bwMode="gray">
            <a:xfrm>
              <a:off x="1104" y="3090"/>
              <a:ext cx="3696" cy="834"/>
            </a:xfrm>
            <a:prstGeom prst="roundRect">
              <a:avLst>
                <a:gd name="adj" fmla="val 10889"/>
              </a:avLst>
            </a:prstGeom>
            <a:solidFill>
              <a:schemeClr val="tx1"/>
            </a:soli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p>
          </p:txBody>
        </p:sp>
        <p:sp>
          <p:nvSpPr>
            <p:cNvPr id="14" name="AutoShape 15"/>
            <p:cNvSpPr>
              <a:spLocks noChangeArrowheads="1"/>
            </p:cNvSpPr>
            <p:nvPr/>
          </p:nvSpPr>
          <p:spPr bwMode="gray">
            <a:xfrm>
              <a:off x="1171" y="3187"/>
              <a:ext cx="712" cy="682"/>
            </a:xfrm>
            <a:prstGeom prst="roundRect">
              <a:avLst>
                <a:gd name="adj" fmla="val 11921"/>
              </a:avLst>
            </a:prstGeom>
            <a:solidFill>
              <a:srgbClr val="C00000"/>
            </a:solidFill>
            <a:ln w="38100">
              <a:solidFill>
                <a:schemeClr val="bg1"/>
              </a:solidFill>
              <a:round/>
              <a:headEnd/>
              <a:tailEnd/>
            </a:ln>
            <a:effectLst/>
          </p:spPr>
          <p:txBody>
            <a:bodyPr wrap="none" anchor="ctr"/>
            <a:lstStyle/>
            <a:p>
              <a:endParaRPr lang="zh-CN" altLang="en-US"/>
            </a:p>
          </p:txBody>
        </p:sp>
        <p:sp>
          <p:nvSpPr>
            <p:cNvPr id="15" name="Text Box 17"/>
            <p:cNvSpPr txBox="1">
              <a:spLocks noChangeArrowheads="1"/>
            </p:cNvSpPr>
            <p:nvPr/>
          </p:nvSpPr>
          <p:spPr bwMode="gray">
            <a:xfrm>
              <a:off x="1274" y="3381"/>
              <a:ext cx="521" cy="313"/>
            </a:xfrm>
            <a:prstGeom prst="rect">
              <a:avLst/>
            </a:prstGeom>
            <a:noFill/>
            <a:ln w="9525" algn="ctr">
              <a:noFill/>
              <a:miter lim="800000"/>
              <a:headEnd/>
              <a:tailEnd/>
            </a:ln>
            <a:effectLst/>
          </p:spPr>
          <p:txBody>
            <a:bodyPr wrap="none">
              <a:spAutoFit/>
            </a:bodyPr>
            <a:lstStyle>
              <a:defPPr>
                <a:defRPr lang="en-US"/>
              </a:defPPr>
              <a:lvl1pPr algn="ctr" eaLnBrk="0" hangingPunct="0">
                <a:defRPr sz="2400">
                  <a:solidFill>
                    <a:srgbClr val="FFFFFF"/>
                  </a:solidFill>
                  <a:effectLst>
                    <a:outerShdw blurRad="38100" dist="38100" dir="2700000" algn="tl">
                      <a:srgbClr val="C0C0C0"/>
                    </a:outerShdw>
                  </a:effectLst>
                  <a:latin typeface="+mj-ea"/>
                  <a:ea typeface="+mj-ea"/>
                </a:defRPr>
              </a:lvl1pPr>
            </a:lstStyle>
            <a:p>
              <a:r>
                <a:rPr lang="zh-CN" altLang="en-US" dirty="0"/>
                <a:t>会  议</a:t>
              </a:r>
              <a:endParaRPr lang="en-US" altLang="zh-CN" dirty="0"/>
            </a:p>
          </p:txBody>
        </p:sp>
        <p:sp>
          <p:nvSpPr>
            <p:cNvPr id="16" name="Text Box 18"/>
            <p:cNvSpPr txBox="1">
              <a:spLocks noChangeArrowheads="1"/>
            </p:cNvSpPr>
            <p:nvPr/>
          </p:nvSpPr>
          <p:spPr bwMode="gray">
            <a:xfrm>
              <a:off x="1995" y="3120"/>
              <a:ext cx="2716" cy="251"/>
            </a:xfrm>
            <a:prstGeom prst="rect">
              <a:avLst/>
            </a:prstGeom>
            <a:noFill/>
            <a:ln w="9525" algn="ctr">
              <a:noFill/>
              <a:miter lim="800000"/>
              <a:headEnd/>
              <a:tailEnd/>
            </a:ln>
            <a:effectLst/>
          </p:spPr>
          <p:txBody>
            <a:bodyPr>
              <a:spAutoFit/>
            </a:bodyPr>
            <a:lstStyle/>
            <a:p>
              <a:pPr algn="l" eaLnBrk="0" hangingPunct="0"/>
              <a:endParaRPr lang="en-US" altLang="zh-CN" dirty="0">
                <a:solidFill>
                  <a:srgbClr val="000000"/>
                </a:solidFill>
                <a:ea typeface="宋体" charset="-122"/>
              </a:endParaRPr>
            </a:p>
          </p:txBody>
        </p:sp>
      </p:grpSp>
      <p:sp>
        <p:nvSpPr>
          <p:cNvPr id="17" name="TextBox 17"/>
          <p:cNvSpPr txBox="1"/>
          <p:nvPr/>
        </p:nvSpPr>
        <p:spPr>
          <a:xfrm>
            <a:off x="2033350" y="1652055"/>
            <a:ext cx="7112237" cy="1384995"/>
          </a:xfrm>
          <a:prstGeom prst="rect">
            <a:avLst/>
          </a:prstGeom>
          <a:noFill/>
        </p:spPr>
        <p:txBody>
          <a:bodyPr wrap="square" rtlCol="0">
            <a:spAutoFit/>
          </a:bodyPr>
          <a:lstStyle/>
          <a:p>
            <a:r>
              <a:rPr lang="zh-CN" altLang="en-US" sz="2100" b="1" dirty="0">
                <a:solidFill>
                  <a:schemeClr val="bg1"/>
                </a:solidFill>
                <a:latin typeface="楷体" pitchFamily="49" charset="-122"/>
                <a:ea typeface="楷体" pitchFamily="49" charset="-122"/>
              </a:rPr>
              <a:t>由项目成本管理专家根据经验进行判断</a:t>
            </a:r>
            <a:r>
              <a:rPr lang="zh-CN" altLang="en-US" sz="2100" b="1" dirty="0" smtClean="0">
                <a:solidFill>
                  <a:schemeClr val="bg1"/>
                </a:solidFill>
                <a:latin typeface="楷体" pitchFamily="49" charset="-122"/>
                <a:ea typeface="楷体" pitchFamily="49" charset="-122"/>
              </a:rPr>
              <a:t>，可以对项目环境及以往类似项目的信息提供有价值的见解。还可以对是否需要联合使用多种方法，以及如何协调方法之间的差异提出建议。</a:t>
            </a:r>
            <a:endParaRPr lang="zh-CN" altLang="en-US" sz="2100" b="1" dirty="0">
              <a:solidFill>
                <a:schemeClr val="bg1"/>
              </a:solidFill>
              <a:latin typeface="楷体" pitchFamily="49" charset="-122"/>
              <a:ea typeface="楷体" pitchFamily="49" charset="-122"/>
            </a:endParaRPr>
          </a:p>
        </p:txBody>
      </p:sp>
      <p:sp>
        <p:nvSpPr>
          <p:cNvPr id="18" name="TextBox 18"/>
          <p:cNvSpPr txBox="1"/>
          <p:nvPr/>
        </p:nvSpPr>
        <p:spPr>
          <a:xfrm>
            <a:off x="2033351" y="3171563"/>
            <a:ext cx="6959043" cy="1061829"/>
          </a:xfrm>
          <a:prstGeom prst="rect">
            <a:avLst/>
          </a:prstGeom>
          <a:noFill/>
        </p:spPr>
        <p:txBody>
          <a:bodyPr wrap="square" rtlCol="0">
            <a:spAutoFit/>
          </a:bodyPr>
          <a:lstStyle/>
          <a:p>
            <a:r>
              <a:rPr lang="zh-CN" altLang="en-US" sz="2100" b="1" dirty="0">
                <a:solidFill>
                  <a:schemeClr val="bg1"/>
                </a:solidFill>
                <a:latin typeface="楷体" pitchFamily="49" charset="-122"/>
                <a:ea typeface="楷体" pitchFamily="49" charset="-122"/>
              </a:rPr>
              <a:t>在制定成本管理计划时，可能需要选择项目筹资的战略方法，如自筹资金、股权投资、借贷投资等。可能也需详细说明筹集项目资源的方法，如自制、采购、租用或租赁。</a:t>
            </a:r>
          </a:p>
        </p:txBody>
      </p:sp>
      <p:sp>
        <p:nvSpPr>
          <p:cNvPr id="19" name="TextBox 19"/>
          <p:cNvSpPr txBox="1"/>
          <p:nvPr/>
        </p:nvSpPr>
        <p:spPr>
          <a:xfrm>
            <a:off x="2033351" y="4712701"/>
            <a:ext cx="7112236" cy="1061829"/>
          </a:xfrm>
          <a:prstGeom prst="rect">
            <a:avLst/>
          </a:prstGeom>
          <a:noFill/>
        </p:spPr>
        <p:txBody>
          <a:bodyPr wrap="square" rtlCol="0">
            <a:spAutoFit/>
          </a:bodyPr>
          <a:lstStyle/>
          <a:p>
            <a:r>
              <a:rPr lang="zh-CN" altLang="en-US" sz="2100" b="1" dirty="0">
                <a:solidFill>
                  <a:schemeClr val="bg1"/>
                </a:solidFill>
                <a:latin typeface="楷体" pitchFamily="49" charset="-122"/>
                <a:ea typeface="楷体" pitchFamily="49" charset="-122"/>
              </a:rPr>
              <a:t>项目团队可能举行规划会议来制定成本管理计划。参会人员可能包括项目经理、项目发起人、选定的项目团队成员、选定的干系人、项目成本负责人，以及其他必要人员。</a:t>
            </a:r>
          </a:p>
        </p:txBody>
      </p:sp>
      <p:sp>
        <p:nvSpPr>
          <p:cNvPr id="20" name="TextBox 20"/>
          <p:cNvSpPr txBox="1"/>
          <p:nvPr/>
        </p:nvSpPr>
        <p:spPr>
          <a:xfrm>
            <a:off x="1221515" y="1190390"/>
            <a:ext cx="5408679" cy="461665"/>
          </a:xfrm>
          <a:prstGeom prst="rect">
            <a:avLst/>
          </a:prstGeom>
          <a:noFill/>
        </p:spPr>
        <p:txBody>
          <a:bodyPr wrap="square" rtlCol="0">
            <a:spAutoFit/>
          </a:bodyPr>
          <a:lstStyle/>
          <a:p>
            <a:r>
              <a:rPr lang="zh-CN" altLang="en-US" sz="2400" b="1" dirty="0" smtClean="0">
                <a:latin typeface="楷体" pitchFamily="49" charset="-122"/>
                <a:ea typeface="楷体" pitchFamily="49" charset="-122"/>
              </a:rPr>
              <a:t>规划成本管理工具与技术</a:t>
            </a:r>
            <a:endParaRPr lang="zh-CN" altLang="en-US" sz="2400" b="1" dirty="0">
              <a:latin typeface="楷体" pitchFamily="49" charset="-122"/>
              <a:ea typeface="楷体" pitchFamily="49" charset="-122"/>
            </a:endParaRPr>
          </a:p>
        </p:txBody>
      </p:sp>
      <p:sp>
        <p:nvSpPr>
          <p:cNvPr id="21" name="Rectangle 2"/>
          <p:cNvSpPr>
            <a:spLocks noGrp="1" noChangeArrowheads="1"/>
          </p:cNvSpPr>
          <p:nvPr>
            <p:ph type="title"/>
          </p:nvPr>
        </p:nvSpPr>
        <p:spPr/>
        <p:txBody>
          <a:bodyPr/>
          <a:lstStyle/>
          <a:p>
            <a:pPr eaLnBrk="1" hangingPunct="1">
              <a:defRPr/>
            </a:pPr>
            <a:r>
              <a:rPr lang="en-US" altLang="zh-CN" b="1" dirty="0" smtClean="0"/>
              <a:t>7.2 </a:t>
            </a:r>
            <a:r>
              <a:rPr lang="zh-CN" altLang="en-US" b="1" dirty="0" smtClean="0"/>
              <a:t>项目资源计划</a:t>
            </a:r>
            <a:r>
              <a:rPr lang="zh-CN" altLang="en-US" dirty="0" smtClean="0"/>
              <a:t> </a:t>
            </a:r>
          </a:p>
        </p:txBody>
      </p:sp>
    </p:spTree>
    <p:extLst>
      <p:ext uri="{BB962C8B-B14F-4D97-AF65-F5344CB8AC3E}">
        <p14:creationId xmlns:p14="http://schemas.microsoft.com/office/powerpoint/2010/main" val="20640670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0551" y="1366009"/>
            <a:ext cx="8342577" cy="1255728"/>
          </a:xfrm>
          <a:prstGeom prst="rect">
            <a:avLst/>
          </a:prstGeom>
          <a:noFill/>
        </p:spPr>
        <p:txBody>
          <a:bodyPr wrap="square" rtlCol="0">
            <a:spAutoFit/>
          </a:bodyPr>
          <a:lstStyle/>
          <a:p>
            <a:pPr marL="342900" indent="-342900">
              <a:lnSpc>
                <a:spcPct val="105000"/>
              </a:lnSpc>
              <a:buFont typeface="Wingdings" pitchFamily="2" charset="2"/>
              <a:buChar char="u"/>
            </a:pPr>
            <a:r>
              <a:rPr lang="zh-CN" altLang="en-US" sz="2400" b="1" dirty="0" smtClean="0">
                <a:latin typeface="楷体" pitchFamily="49" charset="-122"/>
                <a:ea typeface="楷体" pitchFamily="49" charset="-122"/>
              </a:rPr>
              <a:t>估算成本是对完成项目活动所需资金进行近似估算的过程。本过程的主要作用是，确定完成项目工作所需的成本数额。本过程数据流向图如下。</a:t>
            </a:r>
            <a:endParaRPr lang="zh-CN" altLang="en-US" sz="2400" b="1" dirty="0">
              <a:latin typeface="楷体" pitchFamily="49" charset="-122"/>
              <a:ea typeface="楷体" pitchFamily="49" charset="-122"/>
            </a:endParaRPr>
          </a:p>
        </p:txBody>
      </p:sp>
      <p:grpSp>
        <p:nvGrpSpPr>
          <p:cNvPr id="7" name="Group 4"/>
          <p:cNvGrpSpPr>
            <a:grpSpLocks/>
          </p:cNvGrpSpPr>
          <p:nvPr/>
        </p:nvGrpSpPr>
        <p:grpSpPr bwMode="auto">
          <a:xfrm>
            <a:off x="153194" y="2596761"/>
            <a:ext cx="2340000" cy="3356032"/>
            <a:chOff x="528" y="1392"/>
            <a:chExt cx="1158" cy="2085"/>
          </a:xfrm>
          <a:solidFill>
            <a:schemeClr val="tx1"/>
          </a:solidFill>
        </p:grpSpPr>
        <p:sp>
          <p:nvSpPr>
            <p:cNvPr id="8" name="AutoShape 5"/>
            <p:cNvSpPr>
              <a:spLocks noChangeArrowheads="1"/>
            </p:cNvSpPr>
            <p:nvPr/>
          </p:nvSpPr>
          <p:spPr bwMode="gray">
            <a:xfrm>
              <a:off x="528" y="1392"/>
              <a:ext cx="1158" cy="2085"/>
            </a:xfrm>
            <a:prstGeom prst="roundRect">
              <a:avLst>
                <a:gd name="adj" fmla="val 16667"/>
              </a:avLst>
            </a:prstGeom>
            <a:grpFill/>
            <a:ln w="38100">
              <a:solidFill>
                <a:schemeClr val="bg1"/>
              </a:solidFill>
              <a:round/>
              <a:headEnd/>
              <a:tailEnd/>
            </a:ln>
            <a:effectLst>
              <a:outerShdw dist="107763" dir="2700000" algn="ctr" rotWithShape="0">
                <a:srgbClr val="808080">
                  <a:alpha val="50000"/>
                </a:srgbClr>
              </a:outerShdw>
            </a:effectLst>
          </p:spPr>
          <p:txBody>
            <a:bodyPr wrap="none" anchor="ctr"/>
            <a:lstStyle/>
            <a:p>
              <a:endParaRPr lang="zh-CN" altLang="en-US"/>
            </a:p>
          </p:txBody>
        </p:sp>
        <p:sp>
          <p:nvSpPr>
            <p:cNvPr id="9" name="AutoShape 6"/>
            <p:cNvSpPr>
              <a:spLocks noChangeArrowheads="1"/>
            </p:cNvSpPr>
            <p:nvPr/>
          </p:nvSpPr>
          <p:spPr bwMode="gray">
            <a:xfrm>
              <a:off x="576" y="1416"/>
              <a:ext cx="1063" cy="288"/>
            </a:xfrm>
            <a:prstGeom prst="roundRect">
              <a:avLst>
                <a:gd name="adj" fmla="val 50000"/>
              </a:avLst>
            </a:prstGeom>
            <a:grpFill/>
            <a:ln w="9525">
              <a:noFill/>
              <a:round/>
              <a:headEnd/>
              <a:tailEnd/>
            </a:ln>
            <a:effectLst/>
          </p:spPr>
          <p:txBody>
            <a:bodyPr wrap="none" anchor="ctr"/>
            <a:lstStyle/>
            <a:p>
              <a:endParaRPr lang="zh-CN" altLang="en-US"/>
            </a:p>
          </p:txBody>
        </p:sp>
      </p:grpSp>
      <p:grpSp>
        <p:nvGrpSpPr>
          <p:cNvPr id="10" name="Group 7"/>
          <p:cNvGrpSpPr>
            <a:grpSpLocks/>
          </p:cNvGrpSpPr>
          <p:nvPr/>
        </p:nvGrpSpPr>
        <p:grpSpPr bwMode="auto">
          <a:xfrm>
            <a:off x="3201194" y="2596761"/>
            <a:ext cx="1980000" cy="4141486"/>
            <a:chOff x="2287" y="1392"/>
            <a:chExt cx="1158" cy="2085"/>
          </a:xfrm>
          <a:solidFill>
            <a:srgbClr val="C00000"/>
          </a:solidFill>
        </p:grpSpPr>
        <p:sp>
          <p:nvSpPr>
            <p:cNvPr id="11" name="AutoShape 8"/>
            <p:cNvSpPr>
              <a:spLocks noChangeArrowheads="1"/>
            </p:cNvSpPr>
            <p:nvPr/>
          </p:nvSpPr>
          <p:spPr bwMode="gray">
            <a:xfrm>
              <a:off x="2287" y="1392"/>
              <a:ext cx="1158" cy="2085"/>
            </a:xfrm>
            <a:prstGeom prst="roundRect">
              <a:avLst>
                <a:gd name="adj" fmla="val 16667"/>
              </a:avLst>
            </a:prstGeom>
            <a:grpFill/>
            <a:ln w="38100">
              <a:solidFill>
                <a:schemeClr val="bg1"/>
              </a:solidFill>
              <a:round/>
              <a:headEnd/>
              <a:tailEnd/>
            </a:ln>
            <a:effectLst>
              <a:outerShdw dist="107763" dir="2700000" algn="ctr" rotWithShape="0">
                <a:srgbClr val="808080">
                  <a:alpha val="50000"/>
                </a:srgbClr>
              </a:outerShdw>
            </a:effectLst>
          </p:spPr>
          <p:txBody>
            <a:bodyPr wrap="none" anchor="ctr"/>
            <a:lstStyle/>
            <a:p>
              <a:endParaRPr lang="zh-CN" altLang="en-US"/>
            </a:p>
          </p:txBody>
        </p:sp>
        <p:sp>
          <p:nvSpPr>
            <p:cNvPr id="12" name="AutoShape 9"/>
            <p:cNvSpPr>
              <a:spLocks noChangeArrowheads="1"/>
            </p:cNvSpPr>
            <p:nvPr/>
          </p:nvSpPr>
          <p:spPr bwMode="gray">
            <a:xfrm>
              <a:off x="2333" y="1416"/>
              <a:ext cx="1063" cy="288"/>
            </a:xfrm>
            <a:prstGeom prst="roundRect">
              <a:avLst>
                <a:gd name="adj" fmla="val 50000"/>
              </a:avLst>
            </a:prstGeom>
            <a:grpFill/>
            <a:ln w="9525">
              <a:noFill/>
              <a:round/>
              <a:headEnd/>
              <a:tailEnd/>
            </a:ln>
            <a:effectLst/>
          </p:spPr>
          <p:txBody>
            <a:bodyPr wrap="none" anchor="ctr"/>
            <a:lstStyle/>
            <a:p>
              <a:endParaRPr lang="zh-CN" altLang="en-US"/>
            </a:p>
          </p:txBody>
        </p:sp>
      </p:grpSp>
      <p:grpSp>
        <p:nvGrpSpPr>
          <p:cNvPr id="13" name="Group 10"/>
          <p:cNvGrpSpPr>
            <a:grpSpLocks/>
          </p:cNvGrpSpPr>
          <p:nvPr/>
        </p:nvGrpSpPr>
        <p:grpSpPr bwMode="auto">
          <a:xfrm>
            <a:off x="5944394" y="2596761"/>
            <a:ext cx="2340000" cy="1642313"/>
            <a:chOff x="4074" y="1392"/>
            <a:chExt cx="1158" cy="2085"/>
          </a:xfrm>
          <a:solidFill>
            <a:schemeClr val="tx1"/>
          </a:solidFill>
        </p:grpSpPr>
        <p:sp>
          <p:nvSpPr>
            <p:cNvPr id="14" name="AutoShape 11"/>
            <p:cNvSpPr>
              <a:spLocks noChangeArrowheads="1"/>
            </p:cNvSpPr>
            <p:nvPr/>
          </p:nvSpPr>
          <p:spPr bwMode="gray">
            <a:xfrm>
              <a:off x="4074" y="1392"/>
              <a:ext cx="1158" cy="2085"/>
            </a:xfrm>
            <a:prstGeom prst="roundRect">
              <a:avLst>
                <a:gd name="adj" fmla="val 16667"/>
              </a:avLst>
            </a:prstGeom>
            <a:grpFill/>
            <a:ln w="38100">
              <a:solidFill>
                <a:schemeClr val="bg1"/>
              </a:solidFill>
              <a:round/>
              <a:headEnd/>
              <a:tailEnd/>
            </a:ln>
            <a:effectLst>
              <a:outerShdw dist="107763" dir="2700000" algn="ctr" rotWithShape="0">
                <a:srgbClr val="808080">
                  <a:alpha val="50000"/>
                </a:srgbClr>
              </a:outerShdw>
            </a:effectLst>
          </p:spPr>
          <p:txBody>
            <a:bodyPr wrap="none" anchor="ctr"/>
            <a:lstStyle/>
            <a:p>
              <a:endParaRPr lang="zh-CN" altLang="en-US"/>
            </a:p>
          </p:txBody>
        </p:sp>
        <p:sp>
          <p:nvSpPr>
            <p:cNvPr id="15" name="AutoShape 12"/>
            <p:cNvSpPr>
              <a:spLocks noChangeArrowheads="1"/>
            </p:cNvSpPr>
            <p:nvPr/>
          </p:nvSpPr>
          <p:spPr bwMode="gray">
            <a:xfrm>
              <a:off x="4122" y="1422"/>
              <a:ext cx="1063" cy="288"/>
            </a:xfrm>
            <a:prstGeom prst="roundRect">
              <a:avLst>
                <a:gd name="adj" fmla="val 50000"/>
              </a:avLst>
            </a:prstGeom>
            <a:grpFill/>
            <a:ln w="9525">
              <a:noFill/>
              <a:round/>
              <a:headEnd/>
              <a:tailEnd/>
            </a:ln>
            <a:effectLst/>
          </p:spPr>
          <p:txBody>
            <a:bodyPr wrap="none" anchor="ctr"/>
            <a:lstStyle/>
            <a:p>
              <a:endParaRPr lang="zh-CN" altLang="en-US"/>
            </a:p>
          </p:txBody>
        </p:sp>
      </p:grpSp>
      <p:sp>
        <p:nvSpPr>
          <p:cNvPr id="16" name="Text Box 13"/>
          <p:cNvSpPr txBox="1">
            <a:spLocks noChangeArrowheads="1"/>
          </p:cNvSpPr>
          <p:nvPr/>
        </p:nvSpPr>
        <p:spPr bwMode="gray">
          <a:xfrm>
            <a:off x="153194" y="3275012"/>
            <a:ext cx="2417306" cy="2354491"/>
          </a:xfrm>
          <a:prstGeom prst="rect">
            <a:avLst/>
          </a:prstGeom>
          <a:noFill/>
          <a:ln w="9525">
            <a:noFill/>
            <a:miter lim="800000"/>
            <a:headEnd/>
            <a:tailEnd/>
          </a:ln>
          <a:effectLst/>
        </p:spPr>
        <p:txBody>
          <a:bodyPr wrap="square">
            <a:spAutoFit/>
          </a:bodyPr>
          <a:lstStyle/>
          <a:p>
            <a:pPr marL="120650" indent="-120650" algn="l">
              <a:lnSpc>
                <a:spcPct val="105000"/>
              </a:lnSpc>
              <a:buFontTx/>
              <a:buChar char="•"/>
            </a:pPr>
            <a:r>
              <a:rPr lang="zh-CN" altLang="en-US" sz="2000" dirty="0" smtClean="0">
                <a:solidFill>
                  <a:srgbClr val="FFFFFF"/>
                </a:solidFill>
                <a:latin typeface="+mn-ea"/>
              </a:rPr>
              <a:t>成本管理计划</a:t>
            </a:r>
            <a:endParaRPr lang="en-US" altLang="zh-CN" sz="2000" dirty="0">
              <a:solidFill>
                <a:srgbClr val="FFFFFF"/>
              </a:solidFill>
              <a:latin typeface="+mn-ea"/>
            </a:endParaRPr>
          </a:p>
          <a:p>
            <a:pPr marL="120650" indent="-120650" algn="l">
              <a:lnSpc>
                <a:spcPct val="105000"/>
              </a:lnSpc>
              <a:buFontTx/>
              <a:buChar char="•"/>
            </a:pPr>
            <a:r>
              <a:rPr lang="zh-CN" altLang="en-US" sz="2000" dirty="0" smtClean="0">
                <a:solidFill>
                  <a:srgbClr val="FFFFFF"/>
                </a:solidFill>
                <a:latin typeface="+mn-ea"/>
              </a:rPr>
              <a:t>人力资源管理计划</a:t>
            </a:r>
            <a:endParaRPr lang="en-US" altLang="zh-CN" sz="2000" dirty="0" smtClean="0">
              <a:solidFill>
                <a:srgbClr val="FFFFFF"/>
              </a:solidFill>
              <a:latin typeface="+mn-ea"/>
            </a:endParaRPr>
          </a:p>
          <a:p>
            <a:pPr marL="120650" indent="-120650" algn="l">
              <a:lnSpc>
                <a:spcPct val="105000"/>
              </a:lnSpc>
              <a:buFontTx/>
              <a:buChar char="•"/>
            </a:pPr>
            <a:r>
              <a:rPr lang="zh-CN" altLang="en-US" sz="2000" dirty="0" smtClean="0">
                <a:solidFill>
                  <a:srgbClr val="FFFFFF"/>
                </a:solidFill>
                <a:latin typeface="+mn-ea"/>
              </a:rPr>
              <a:t>范围基准</a:t>
            </a:r>
            <a:endParaRPr lang="en-US" altLang="zh-CN" sz="2000" dirty="0" smtClean="0">
              <a:solidFill>
                <a:srgbClr val="FFFFFF"/>
              </a:solidFill>
              <a:latin typeface="+mn-ea"/>
            </a:endParaRPr>
          </a:p>
          <a:p>
            <a:pPr marL="120650" indent="-120650" algn="l">
              <a:lnSpc>
                <a:spcPct val="105000"/>
              </a:lnSpc>
              <a:buFontTx/>
              <a:buChar char="•"/>
            </a:pPr>
            <a:r>
              <a:rPr lang="zh-CN" altLang="en-US" sz="2000" dirty="0" smtClean="0">
                <a:solidFill>
                  <a:srgbClr val="FFFFFF"/>
                </a:solidFill>
                <a:latin typeface="+mn-ea"/>
              </a:rPr>
              <a:t>项目进度计划</a:t>
            </a:r>
            <a:endParaRPr lang="en-US" altLang="zh-CN" sz="2000" dirty="0" smtClean="0">
              <a:solidFill>
                <a:srgbClr val="FFFFFF"/>
              </a:solidFill>
              <a:latin typeface="+mn-ea"/>
            </a:endParaRPr>
          </a:p>
          <a:p>
            <a:pPr marL="120650" indent="-120650" algn="l">
              <a:lnSpc>
                <a:spcPct val="105000"/>
              </a:lnSpc>
              <a:buFontTx/>
              <a:buChar char="•"/>
            </a:pPr>
            <a:r>
              <a:rPr lang="zh-CN" altLang="en-US" sz="2000" dirty="0" smtClean="0">
                <a:solidFill>
                  <a:srgbClr val="FFFFFF"/>
                </a:solidFill>
                <a:latin typeface="+mn-ea"/>
              </a:rPr>
              <a:t>风险登记册</a:t>
            </a:r>
            <a:endParaRPr lang="en-US" altLang="zh-CN" sz="2000" dirty="0" smtClean="0">
              <a:solidFill>
                <a:srgbClr val="FFFFFF"/>
              </a:solidFill>
              <a:latin typeface="+mn-ea"/>
            </a:endParaRPr>
          </a:p>
          <a:p>
            <a:pPr marL="120650" indent="-120650" algn="l">
              <a:lnSpc>
                <a:spcPct val="105000"/>
              </a:lnSpc>
              <a:buFontTx/>
              <a:buChar char="•"/>
            </a:pPr>
            <a:r>
              <a:rPr lang="zh-CN" altLang="en-US" sz="2000" dirty="0" smtClean="0">
                <a:solidFill>
                  <a:srgbClr val="FFFFFF"/>
                </a:solidFill>
                <a:latin typeface="+mn-ea"/>
              </a:rPr>
              <a:t>事业环境因素</a:t>
            </a:r>
            <a:endParaRPr lang="en-US" altLang="zh-CN" sz="2000" dirty="0" smtClean="0">
              <a:solidFill>
                <a:srgbClr val="FFFFFF"/>
              </a:solidFill>
              <a:latin typeface="+mn-ea"/>
            </a:endParaRPr>
          </a:p>
          <a:p>
            <a:pPr marL="120650" indent="-120650" algn="l">
              <a:lnSpc>
                <a:spcPct val="105000"/>
              </a:lnSpc>
              <a:buFontTx/>
              <a:buChar char="•"/>
            </a:pPr>
            <a:r>
              <a:rPr lang="zh-CN" altLang="en-US" sz="2000" dirty="0" smtClean="0">
                <a:solidFill>
                  <a:srgbClr val="FFFFFF"/>
                </a:solidFill>
                <a:latin typeface="+mn-ea"/>
              </a:rPr>
              <a:t>组织过程资产</a:t>
            </a:r>
            <a:endParaRPr lang="en-US" altLang="zh-CN" sz="2000" dirty="0">
              <a:solidFill>
                <a:srgbClr val="FFFFFF"/>
              </a:solidFill>
              <a:latin typeface="+mn-ea"/>
            </a:endParaRPr>
          </a:p>
        </p:txBody>
      </p:sp>
      <p:sp>
        <p:nvSpPr>
          <p:cNvPr id="17" name="Text Box 14"/>
          <p:cNvSpPr txBox="1">
            <a:spLocks noChangeArrowheads="1"/>
          </p:cNvSpPr>
          <p:nvPr/>
        </p:nvSpPr>
        <p:spPr bwMode="gray">
          <a:xfrm>
            <a:off x="3277394" y="3198812"/>
            <a:ext cx="2019512" cy="3323987"/>
          </a:xfrm>
          <a:prstGeom prst="rect">
            <a:avLst/>
          </a:prstGeom>
          <a:noFill/>
          <a:ln w="9525">
            <a:noFill/>
            <a:miter lim="800000"/>
            <a:headEnd/>
            <a:tailEnd/>
          </a:ln>
          <a:effectLst/>
        </p:spPr>
        <p:txBody>
          <a:bodyPr wrap="square">
            <a:spAutoFit/>
          </a:bodyPr>
          <a:lstStyle/>
          <a:p>
            <a:pPr marL="120650" indent="-120650" algn="l">
              <a:lnSpc>
                <a:spcPct val="105000"/>
              </a:lnSpc>
              <a:buFontTx/>
              <a:buChar char="•"/>
            </a:pPr>
            <a:r>
              <a:rPr lang="zh-CN" altLang="en-US" sz="2000" b="1" dirty="0" smtClean="0">
                <a:solidFill>
                  <a:schemeClr val="bg1"/>
                </a:solidFill>
                <a:latin typeface="宋体" pitchFamily="2" charset="-122"/>
                <a:ea typeface="宋体" pitchFamily="2" charset="-122"/>
              </a:rPr>
              <a:t>专家判断</a:t>
            </a:r>
            <a:endParaRPr lang="en-US" altLang="zh-CN" sz="2000" b="1" dirty="0" smtClean="0">
              <a:solidFill>
                <a:schemeClr val="bg1"/>
              </a:solidFill>
              <a:latin typeface="宋体" pitchFamily="2" charset="-122"/>
              <a:ea typeface="宋体" pitchFamily="2" charset="-122"/>
            </a:endParaRPr>
          </a:p>
          <a:p>
            <a:pPr marL="120650" indent="-120650" algn="l">
              <a:lnSpc>
                <a:spcPct val="105000"/>
              </a:lnSpc>
              <a:buFontTx/>
              <a:buChar char="•"/>
            </a:pPr>
            <a:r>
              <a:rPr lang="zh-CN" altLang="en-US" sz="2000" b="1" dirty="0" smtClean="0">
                <a:solidFill>
                  <a:schemeClr val="bg1"/>
                </a:solidFill>
                <a:latin typeface="宋体" pitchFamily="2" charset="-122"/>
                <a:ea typeface="宋体" pitchFamily="2" charset="-122"/>
              </a:rPr>
              <a:t>类比估算</a:t>
            </a:r>
            <a:endParaRPr lang="en-US" altLang="zh-CN" sz="2000" b="1" dirty="0" smtClean="0">
              <a:solidFill>
                <a:schemeClr val="bg1"/>
              </a:solidFill>
              <a:latin typeface="宋体" pitchFamily="2" charset="-122"/>
              <a:ea typeface="宋体" pitchFamily="2" charset="-122"/>
            </a:endParaRPr>
          </a:p>
          <a:p>
            <a:pPr marL="120650" indent="-120650" algn="l">
              <a:lnSpc>
                <a:spcPct val="105000"/>
              </a:lnSpc>
              <a:buFontTx/>
              <a:buChar char="•"/>
            </a:pPr>
            <a:r>
              <a:rPr lang="zh-CN" altLang="en-US" sz="2000" b="1" dirty="0" smtClean="0">
                <a:solidFill>
                  <a:schemeClr val="bg1"/>
                </a:solidFill>
                <a:latin typeface="宋体" pitchFamily="2" charset="-122"/>
                <a:ea typeface="宋体" pitchFamily="2" charset="-122"/>
              </a:rPr>
              <a:t>参数估算</a:t>
            </a:r>
            <a:endParaRPr lang="en-US" altLang="zh-CN" sz="2000" b="1" dirty="0" smtClean="0">
              <a:solidFill>
                <a:schemeClr val="bg1"/>
              </a:solidFill>
              <a:latin typeface="宋体" pitchFamily="2" charset="-122"/>
              <a:ea typeface="宋体" pitchFamily="2" charset="-122"/>
            </a:endParaRPr>
          </a:p>
          <a:p>
            <a:pPr marL="120650" indent="-120650" algn="l">
              <a:lnSpc>
                <a:spcPct val="105000"/>
              </a:lnSpc>
              <a:buFontTx/>
              <a:buChar char="•"/>
            </a:pPr>
            <a:r>
              <a:rPr lang="zh-CN" altLang="en-US" sz="2000" b="1" dirty="0" smtClean="0">
                <a:solidFill>
                  <a:schemeClr val="bg1"/>
                </a:solidFill>
                <a:latin typeface="宋体" pitchFamily="2" charset="-122"/>
                <a:ea typeface="宋体" pitchFamily="2" charset="-122"/>
              </a:rPr>
              <a:t>自下而上估算</a:t>
            </a:r>
            <a:endParaRPr lang="en-US" altLang="zh-CN" sz="2000" b="1" dirty="0" smtClean="0">
              <a:solidFill>
                <a:schemeClr val="bg1"/>
              </a:solidFill>
              <a:latin typeface="宋体" pitchFamily="2" charset="-122"/>
              <a:ea typeface="宋体" pitchFamily="2" charset="-122"/>
            </a:endParaRPr>
          </a:p>
          <a:p>
            <a:pPr marL="120650" indent="-120650" algn="l">
              <a:lnSpc>
                <a:spcPct val="105000"/>
              </a:lnSpc>
              <a:buFontTx/>
              <a:buChar char="•"/>
            </a:pPr>
            <a:r>
              <a:rPr lang="zh-CN" altLang="en-US" sz="2000" b="1" dirty="0" smtClean="0">
                <a:solidFill>
                  <a:schemeClr val="bg1"/>
                </a:solidFill>
                <a:latin typeface="宋体" pitchFamily="2" charset="-122"/>
                <a:ea typeface="宋体" pitchFamily="2" charset="-122"/>
              </a:rPr>
              <a:t>三点估算</a:t>
            </a:r>
            <a:endParaRPr lang="en-US" altLang="zh-CN" sz="2000" b="1" dirty="0" smtClean="0">
              <a:solidFill>
                <a:schemeClr val="bg1"/>
              </a:solidFill>
              <a:latin typeface="宋体" pitchFamily="2" charset="-122"/>
              <a:ea typeface="宋体" pitchFamily="2" charset="-122"/>
            </a:endParaRPr>
          </a:p>
          <a:p>
            <a:pPr marL="120650" indent="-120650" algn="l">
              <a:lnSpc>
                <a:spcPct val="105000"/>
              </a:lnSpc>
              <a:buFontTx/>
              <a:buChar char="•"/>
            </a:pPr>
            <a:r>
              <a:rPr lang="zh-CN" altLang="en-US" sz="2000" b="1" dirty="0" smtClean="0">
                <a:solidFill>
                  <a:schemeClr val="bg1"/>
                </a:solidFill>
                <a:latin typeface="宋体" pitchFamily="2" charset="-122"/>
                <a:ea typeface="宋体" pitchFamily="2" charset="-122"/>
              </a:rPr>
              <a:t>储备分析</a:t>
            </a:r>
            <a:endParaRPr lang="en-US" altLang="zh-CN" sz="2000" b="1" dirty="0" smtClean="0">
              <a:solidFill>
                <a:schemeClr val="bg1"/>
              </a:solidFill>
              <a:latin typeface="宋体" pitchFamily="2" charset="-122"/>
              <a:ea typeface="宋体" pitchFamily="2" charset="-122"/>
            </a:endParaRPr>
          </a:p>
          <a:p>
            <a:pPr marL="120650" indent="-120650" algn="l">
              <a:lnSpc>
                <a:spcPct val="105000"/>
              </a:lnSpc>
              <a:buFontTx/>
              <a:buChar char="•"/>
            </a:pPr>
            <a:r>
              <a:rPr lang="zh-CN" altLang="en-US" sz="2000" b="1" dirty="0" smtClean="0">
                <a:solidFill>
                  <a:schemeClr val="bg1"/>
                </a:solidFill>
                <a:latin typeface="宋体" pitchFamily="2" charset="-122"/>
                <a:ea typeface="宋体" pitchFamily="2" charset="-122"/>
              </a:rPr>
              <a:t>质量成本</a:t>
            </a:r>
            <a:endParaRPr lang="en-US" altLang="zh-CN" sz="2000" b="1" dirty="0" smtClean="0">
              <a:solidFill>
                <a:schemeClr val="bg1"/>
              </a:solidFill>
              <a:latin typeface="宋体" pitchFamily="2" charset="-122"/>
              <a:ea typeface="宋体" pitchFamily="2" charset="-122"/>
            </a:endParaRPr>
          </a:p>
          <a:p>
            <a:pPr marL="120650" indent="-120650" algn="l">
              <a:lnSpc>
                <a:spcPct val="105000"/>
              </a:lnSpc>
              <a:buFontTx/>
              <a:buChar char="•"/>
            </a:pPr>
            <a:r>
              <a:rPr lang="zh-CN" altLang="en-US" sz="2000" b="1" dirty="0" smtClean="0">
                <a:solidFill>
                  <a:schemeClr val="bg1"/>
                </a:solidFill>
                <a:latin typeface="宋体" pitchFamily="2" charset="-122"/>
                <a:ea typeface="宋体" pitchFamily="2" charset="-122"/>
              </a:rPr>
              <a:t>项目管理软件</a:t>
            </a:r>
            <a:endParaRPr lang="en-US" altLang="zh-CN" sz="2000" b="1" dirty="0" smtClean="0">
              <a:solidFill>
                <a:schemeClr val="bg1"/>
              </a:solidFill>
              <a:latin typeface="宋体" pitchFamily="2" charset="-122"/>
              <a:ea typeface="宋体" pitchFamily="2" charset="-122"/>
            </a:endParaRPr>
          </a:p>
          <a:p>
            <a:pPr marL="120650" indent="-120650" algn="l">
              <a:lnSpc>
                <a:spcPct val="105000"/>
              </a:lnSpc>
              <a:buFontTx/>
              <a:buChar char="•"/>
            </a:pPr>
            <a:r>
              <a:rPr lang="zh-CN" altLang="en-US" sz="2000" b="1" dirty="0" smtClean="0">
                <a:solidFill>
                  <a:schemeClr val="bg1"/>
                </a:solidFill>
                <a:latin typeface="宋体" pitchFamily="2" charset="-122"/>
                <a:ea typeface="宋体" pitchFamily="2" charset="-122"/>
              </a:rPr>
              <a:t>卖方投标分析</a:t>
            </a:r>
            <a:endParaRPr lang="en-US" altLang="zh-CN" sz="2000" b="1" dirty="0" smtClean="0">
              <a:solidFill>
                <a:schemeClr val="bg1"/>
              </a:solidFill>
              <a:latin typeface="宋体" pitchFamily="2" charset="-122"/>
              <a:ea typeface="宋体" pitchFamily="2" charset="-122"/>
            </a:endParaRPr>
          </a:p>
          <a:p>
            <a:pPr marL="120650" indent="-120650" algn="l">
              <a:lnSpc>
                <a:spcPct val="105000"/>
              </a:lnSpc>
              <a:buFontTx/>
              <a:buChar char="•"/>
            </a:pPr>
            <a:r>
              <a:rPr lang="zh-CN" altLang="en-US" sz="2000" b="1" dirty="0" smtClean="0">
                <a:solidFill>
                  <a:schemeClr val="bg1"/>
                </a:solidFill>
                <a:latin typeface="宋体" pitchFamily="2" charset="-122"/>
                <a:ea typeface="宋体" pitchFamily="2" charset="-122"/>
              </a:rPr>
              <a:t>群体决策技术</a:t>
            </a:r>
            <a:endParaRPr lang="en-US" altLang="zh-CN" sz="2000" b="1" dirty="0">
              <a:solidFill>
                <a:schemeClr val="bg1"/>
              </a:solidFill>
              <a:latin typeface="宋体" pitchFamily="2" charset="-122"/>
              <a:ea typeface="宋体" pitchFamily="2" charset="-122"/>
            </a:endParaRPr>
          </a:p>
        </p:txBody>
      </p:sp>
      <p:sp>
        <p:nvSpPr>
          <p:cNvPr id="18" name="Text Box 15"/>
          <p:cNvSpPr txBox="1">
            <a:spLocks noChangeArrowheads="1"/>
          </p:cNvSpPr>
          <p:nvPr/>
        </p:nvSpPr>
        <p:spPr bwMode="gray">
          <a:xfrm>
            <a:off x="6121685" y="3382216"/>
            <a:ext cx="1880109" cy="400110"/>
          </a:xfrm>
          <a:prstGeom prst="rect">
            <a:avLst/>
          </a:prstGeom>
          <a:noFill/>
          <a:ln w="9525">
            <a:noFill/>
            <a:miter lim="800000"/>
            <a:headEnd/>
            <a:tailEnd/>
          </a:ln>
          <a:effectLst/>
        </p:spPr>
        <p:txBody>
          <a:bodyPr wrap="square">
            <a:spAutoFit/>
          </a:bodyPr>
          <a:lstStyle/>
          <a:p>
            <a:pPr marL="120650" indent="-120650" algn="l">
              <a:spcBef>
                <a:spcPct val="50000"/>
              </a:spcBef>
              <a:buFontTx/>
              <a:buChar char="•"/>
            </a:pPr>
            <a:r>
              <a:rPr lang="zh-CN" altLang="en-US" sz="2000" dirty="0" smtClean="0">
                <a:solidFill>
                  <a:srgbClr val="FFFFFF"/>
                </a:solidFill>
                <a:ea typeface="宋体" charset="-122"/>
              </a:rPr>
              <a:t>成本管理计划</a:t>
            </a:r>
            <a:endParaRPr lang="en-US" altLang="zh-CN" sz="2000" dirty="0">
              <a:solidFill>
                <a:srgbClr val="FFFFFF"/>
              </a:solidFill>
              <a:ea typeface="宋体" charset="-122"/>
            </a:endParaRPr>
          </a:p>
        </p:txBody>
      </p:sp>
      <p:grpSp>
        <p:nvGrpSpPr>
          <p:cNvPr id="19" name="Group 16"/>
          <p:cNvGrpSpPr>
            <a:grpSpLocks/>
          </p:cNvGrpSpPr>
          <p:nvPr/>
        </p:nvGrpSpPr>
        <p:grpSpPr bwMode="auto">
          <a:xfrm>
            <a:off x="2667794" y="3239406"/>
            <a:ext cx="504913" cy="496658"/>
            <a:chOff x="1872" y="2352"/>
            <a:chExt cx="240" cy="240"/>
          </a:xfrm>
          <a:solidFill>
            <a:schemeClr val="bg1">
              <a:lumMod val="65000"/>
            </a:schemeClr>
          </a:solidFill>
        </p:grpSpPr>
        <p:grpSp>
          <p:nvGrpSpPr>
            <p:cNvPr id="20" name="Group 17"/>
            <p:cNvGrpSpPr>
              <a:grpSpLocks/>
            </p:cNvGrpSpPr>
            <p:nvPr/>
          </p:nvGrpSpPr>
          <p:grpSpPr bwMode="auto">
            <a:xfrm>
              <a:off x="1968" y="2352"/>
              <a:ext cx="144" cy="240"/>
              <a:chOff x="1968" y="2352"/>
              <a:chExt cx="144" cy="240"/>
            </a:xfrm>
            <a:grpFill/>
          </p:grpSpPr>
          <p:sp>
            <p:nvSpPr>
              <p:cNvPr id="27" name="Oval 18"/>
              <p:cNvSpPr>
                <a:spLocks noChangeArrowheads="1"/>
              </p:cNvSpPr>
              <p:nvPr/>
            </p:nvSpPr>
            <p:spPr bwMode="gray">
              <a:xfrm>
                <a:off x="1968" y="2352"/>
                <a:ext cx="48" cy="48"/>
              </a:xfrm>
              <a:prstGeom prst="ellipse">
                <a:avLst/>
              </a:prstGeom>
              <a:grpFill/>
              <a:ln w="9525">
                <a:noFill/>
                <a:round/>
                <a:headEnd/>
                <a:tailEnd/>
              </a:ln>
              <a:effectLst/>
            </p:spPr>
            <p:txBody>
              <a:bodyPr wrap="none" anchor="ctr"/>
              <a:lstStyle/>
              <a:p>
                <a:endParaRPr lang="zh-CN" altLang="en-US"/>
              </a:p>
            </p:txBody>
          </p:sp>
          <p:sp>
            <p:nvSpPr>
              <p:cNvPr id="28" name="Oval 19"/>
              <p:cNvSpPr>
                <a:spLocks noChangeArrowheads="1"/>
              </p:cNvSpPr>
              <p:nvPr/>
            </p:nvSpPr>
            <p:spPr bwMode="gray">
              <a:xfrm>
                <a:off x="2016" y="2400"/>
                <a:ext cx="48" cy="48"/>
              </a:xfrm>
              <a:prstGeom prst="ellipse">
                <a:avLst/>
              </a:prstGeom>
              <a:grpFill/>
              <a:ln w="9525">
                <a:noFill/>
                <a:round/>
                <a:headEnd/>
                <a:tailEnd/>
              </a:ln>
              <a:effectLst/>
            </p:spPr>
            <p:txBody>
              <a:bodyPr wrap="none" anchor="ctr"/>
              <a:lstStyle/>
              <a:p>
                <a:endParaRPr lang="zh-CN" altLang="en-US"/>
              </a:p>
            </p:txBody>
          </p:sp>
          <p:sp>
            <p:nvSpPr>
              <p:cNvPr id="29" name="Oval 20"/>
              <p:cNvSpPr>
                <a:spLocks noChangeArrowheads="1"/>
              </p:cNvSpPr>
              <p:nvPr/>
            </p:nvSpPr>
            <p:spPr bwMode="gray">
              <a:xfrm>
                <a:off x="2064" y="2448"/>
                <a:ext cx="48" cy="48"/>
              </a:xfrm>
              <a:prstGeom prst="ellipse">
                <a:avLst/>
              </a:prstGeom>
              <a:grpFill/>
              <a:ln w="9525">
                <a:noFill/>
                <a:round/>
                <a:headEnd/>
                <a:tailEnd/>
              </a:ln>
              <a:effectLst/>
            </p:spPr>
            <p:txBody>
              <a:bodyPr wrap="none" anchor="ctr"/>
              <a:lstStyle/>
              <a:p>
                <a:endParaRPr lang="zh-CN" altLang="en-US"/>
              </a:p>
            </p:txBody>
          </p:sp>
          <p:sp>
            <p:nvSpPr>
              <p:cNvPr id="30" name="Oval 21"/>
              <p:cNvSpPr>
                <a:spLocks noChangeArrowheads="1"/>
              </p:cNvSpPr>
              <p:nvPr/>
            </p:nvSpPr>
            <p:spPr bwMode="gray">
              <a:xfrm>
                <a:off x="2016" y="2496"/>
                <a:ext cx="48" cy="48"/>
              </a:xfrm>
              <a:prstGeom prst="ellipse">
                <a:avLst/>
              </a:prstGeom>
              <a:grpFill/>
              <a:ln w="9525">
                <a:noFill/>
                <a:round/>
                <a:headEnd/>
                <a:tailEnd/>
              </a:ln>
              <a:effectLst/>
            </p:spPr>
            <p:txBody>
              <a:bodyPr wrap="none" anchor="ctr"/>
              <a:lstStyle/>
              <a:p>
                <a:endParaRPr lang="zh-CN" altLang="en-US"/>
              </a:p>
            </p:txBody>
          </p:sp>
          <p:sp>
            <p:nvSpPr>
              <p:cNvPr id="31" name="Oval 22"/>
              <p:cNvSpPr>
                <a:spLocks noChangeArrowheads="1"/>
              </p:cNvSpPr>
              <p:nvPr/>
            </p:nvSpPr>
            <p:spPr bwMode="gray">
              <a:xfrm>
                <a:off x="1968" y="2544"/>
                <a:ext cx="48" cy="48"/>
              </a:xfrm>
              <a:prstGeom prst="ellipse">
                <a:avLst/>
              </a:prstGeom>
              <a:grpFill/>
              <a:ln w="9525">
                <a:noFill/>
                <a:round/>
                <a:headEnd/>
                <a:tailEnd/>
              </a:ln>
              <a:effectLst/>
            </p:spPr>
            <p:txBody>
              <a:bodyPr wrap="none" anchor="ctr"/>
              <a:lstStyle/>
              <a:p>
                <a:endParaRPr lang="zh-CN" altLang="en-US"/>
              </a:p>
            </p:txBody>
          </p:sp>
        </p:grpSp>
        <p:grpSp>
          <p:nvGrpSpPr>
            <p:cNvPr id="21" name="Group 23"/>
            <p:cNvGrpSpPr>
              <a:grpSpLocks/>
            </p:cNvGrpSpPr>
            <p:nvPr/>
          </p:nvGrpSpPr>
          <p:grpSpPr bwMode="auto">
            <a:xfrm>
              <a:off x="1872" y="2352"/>
              <a:ext cx="144" cy="240"/>
              <a:chOff x="1968" y="2352"/>
              <a:chExt cx="144" cy="240"/>
            </a:xfrm>
            <a:grpFill/>
          </p:grpSpPr>
          <p:sp>
            <p:nvSpPr>
              <p:cNvPr id="22" name="Oval 24"/>
              <p:cNvSpPr>
                <a:spLocks noChangeArrowheads="1"/>
              </p:cNvSpPr>
              <p:nvPr/>
            </p:nvSpPr>
            <p:spPr bwMode="gray">
              <a:xfrm>
                <a:off x="1968" y="2352"/>
                <a:ext cx="48" cy="48"/>
              </a:xfrm>
              <a:prstGeom prst="ellipse">
                <a:avLst/>
              </a:prstGeom>
              <a:grpFill/>
              <a:ln w="9525">
                <a:noFill/>
                <a:round/>
                <a:headEnd/>
                <a:tailEnd/>
              </a:ln>
              <a:effectLst/>
            </p:spPr>
            <p:txBody>
              <a:bodyPr wrap="none" anchor="ctr"/>
              <a:lstStyle/>
              <a:p>
                <a:endParaRPr lang="zh-CN" altLang="en-US"/>
              </a:p>
            </p:txBody>
          </p:sp>
          <p:sp>
            <p:nvSpPr>
              <p:cNvPr id="23" name="Oval 25"/>
              <p:cNvSpPr>
                <a:spLocks noChangeArrowheads="1"/>
              </p:cNvSpPr>
              <p:nvPr/>
            </p:nvSpPr>
            <p:spPr bwMode="gray">
              <a:xfrm>
                <a:off x="2016" y="2400"/>
                <a:ext cx="48" cy="48"/>
              </a:xfrm>
              <a:prstGeom prst="ellipse">
                <a:avLst/>
              </a:prstGeom>
              <a:grpFill/>
              <a:ln w="9525">
                <a:noFill/>
                <a:round/>
                <a:headEnd/>
                <a:tailEnd/>
              </a:ln>
              <a:effectLst/>
            </p:spPr>
            <p:txBody>
              <a:bodyPr wrap="none" anchor="ctr"/>
              <a:lstStyle/>
              <a:p>
                <a:endParaRPr lang="zh-CN" altLang="en-US"/>
              </a:p>
            </p:txBody>
          </p:sp>
          <p:sp>
            <p:nvSpPr>
              <p:cNvPr id="24" name="Oval 26"/>
              <p:cNvSpPr>
                <a:spLocks noChangeArrowheads="1"/>
              </p:cNvSpPr>
              <p:nvPr/>
            </p:nvSpPr>
            <p:spPr bwMode="gray">
              <a:xfrm>
                <a:off x="2064" y="2448"/>
                <a:ext cx="48" cy="48"/>
              </a:xfrm>
              <a:prstGeom prst="ellipse">
                <a:avLst/>
              </a:prstGeom>
              <a:grpFill/>
              <a:ln w="9525">
                <a:noFill/>
                <a:round/>
                <a:headEnd/>
                <a:tailEnd/>
              </a:ln>
              <a:effectLst/>
            </p:spPr>
            <p:txBody>
              <a:bodyPr wrap="none" anchor="ctr"/>
              <a:lstStyle/>
              <a:p>
                <a:endParaRPr lang="zh-CN" altLang="en-US"/>
              </a:p>
            </p:txBody>
          </p:sp>
          <p:sp>
            <p:nvSpPr>
              <p:cNvPr id="25" name="Oval 27"/>
              <p:cNvSpPr>
                <a:spLocks noChangeArrowheads="1"/>
              </p:cNvSpPr>
              <p:nvPr/>
            </p:nvSpPr>
            <p:spPr bwMode="gray">
              <a:xfrm>
                <a:off x="2016" y="2496"/>
                <a:ext cx="48" cy="48"/>
              </a:xfrm>
              <a:prstGeom prst="ellipse">
                <a:avLst/>
              </a:prstGeom>
              <a:grpFill/>
              <a:ln w="9525">
                <a:noFill/>
                <a:round/>
                <a:headEnd/>
                <a:tailEnd/>
              </a:ln>
              <a:effectLst/>
            </p:spPr>
            <p:txBody>
              <a:bodyPr wrap="none" anchor="ctr"/>
              <a:lstStyle/>
              <a:p>
                <a:endParaRPr lang="zh-CN" altLang="en-US"/>
              </a:p>
            </p:txBody>
          </p:sp>
          <p:sp>
            <p:nvSpPr>
              <p:cNvPr id="26" name="Oval 28"/>
              <p:cNvSpPr>
                <a:spLocks noChangeArrowheads="1"/>
              </p:cNvSpPr>
              <p:nvPr/>
            </p:nvSpPr>
            <p:spPr bwMode="gray">
              <a:xfrm>
                <a:off x="1968" y="2544"/>
                <a:ext cx="48" cy="48"/>
              </a:xfrm>
              <a:prstGeom prst="ellipse">
                <a:avLst/>
              </a:prstGeom>
              <a:grpFill/>
              <a:ln w="9525">
                <a:noFill/>
                <a:round/>
                <a:headEnd/>
                <a:tailEnd/>
              </a:ln>
              <a:effectLst/>
            </p:spPr>
            <p:txBody>
              <a:bodyPr wrap="none" anchor="ctr"/>
              <a:lstStyle/>
              <a:p>
                <a:endParaRPr lang="zh-CN" altLang="en-US"/>
              </a:p>
            </p:txBody>
          </p:sp>
        </p:grpSp>
      </p:grpSp>
      <p:grpSp>
        <p:nvGrpSpPr>
          <p:cNvPr id="32" name="Group 29"/>
          <p:cNvGrpSpPr>
            <a:grpSpLocks/>
          </p:cNvGrpSpPr>
          <p:nvPr/>
        </p:nvGrpSpPr>
        <p:grpSpPr bwMode="auto">
          <a:xfrm>
            <a:off x="5410994" y="3239406"/>
            <a:ext cx="504913" cy="496658"/>
            <a:chOff x="1872" y="2352"/>
            <a:chExt cx="240" cy="240"/>
          </a:xfrm>
          <a:solidFill>
            <a:schemeClr val="bg1">
              <a:lumMod val="65000"/>
            </a:schemeClr>
          </a:solidFill>
        </p:grpSpPr>
        <p:grpSp>
          <p:nvGrpSpPr>
            <p:cNvPr id="33" name="Group 30"/>
            <p:cNvGrpSpPr>
              <a:grpSpLocks/>
            </p:cNvGrpSpPr>
            <p:nvPr/>
          </p:nvGrpSpPr>
          <p:grpSpPr bwMode="auto">
            <a:xfrm>
              <a:off x="1968" y="2352"/>
              <a:ext cx="144" cy="240"/>
              <a:chOff x="1968" y="2352"/>
              <a:chExt cx="144" cy="240"/>
            </a:xfrm>
            <a:grpFill/>
          </p:grpSpPr>
          <p:sp>
            <p:nvSpPr>
              <p:cNvPr id="40" name="Oval 31"/>
              <p:cNvSpPr>
                <a:spLocks noChangeArrowheads="1"/>
              </p:cNvSpPr>
              <p:nvPr/>
            </p:nvSpPr>
            <p:spPr bwMode="gray">
              <a:xfrm>
                <a:off x="1968" y="2352"/>
                <a:ext cx="48" cy="48"/>
              </a:xfrm>
              <a:prstGeom prst="ellipse">
                <a:avLst/>
              </a:prstGeom>
              <a:grpFill/>
              <a:ln w="9525">
                <a:noFill/>
                <a:round/>
                <a:headEnd/>
                <a:tailEnd/>
              </a:ln>
              <a:effectLst/>
            </p:spPr>
            <p:txBody>
              <a:bodyPr wrap="none" anchor="ctr"/>
              <a:lstStyle/>
              <a:p>
                <a:endParaRPr lang="zh-CN" altLang="en-US"/>
              </a:p>
            </p:txBody>
          </p:sp>
          <p:sp>
            <p:nvSpPr>
              <p:cNvPr id="41" name="Oval 32"/>
              <p:cNvSpPr>
                <a:spLocks noChangeArrowheads="1"/>
              </p:cNvSpPr>
              <p:nvPr/>
            </p:nvSpPr>
            <p:spPr bwMode="gray">
              <a:xfrm>
                <a:off x="2016" y="2400"/>
                <a:ext cx="48" cy="48"/>
              </a:xfrm>
              <a:prstGeom prst="ellipse">
                <a:avLst/>
              </a:prstGeom>
              <a:grpFill/>
              <a:ln w="9525">
                <a:noFill/>
                <a:round/>
                <a:headEnd/>
                <a:tailEnd/>
              </a:ln>
              <a:effectLst/>
            </p:spPr>
            <p:txBody>
              <a:bodyPr wrap="none" anchor="ctr"/>
              <a:lstStyle/>
              <a:p>
                <a:endParaRPr lang="zh-CN" altLang="en-US"/>
              </a:p>
            </p:txBody>
          </p:sp>
          <p:sp>
            <p:nvSpPr>
              <p:cNvPr id="42" name="Oval 33"/>
              <p:cNvSpPr>
                <a:spLocks noChangeArrowheads="1"/>
              </p:cNvSpPr>
              <p:nvPr/>
            </p:nvSpPr>
            <p:spPr bwMode="gray">
              <a:xfrm>
                <a:off x="2064" y="2448"/>
                <a:ext cx="48" cy="48"/>
              </a:xfrm>
              <a:prstGeom prst="ellipse">
                <a:avLst/>
              </a:prstGeom>
              <a:grpFill/>
              <a:ln w="9525">
                <a:noFill/>
                <a:round/>
                <a:headEnd/>
                <a:tailEnd/>
              </a:ln>
              <a:effectLst/>
            </p:spPr>
            <p:txBody>
              <a:bodyPr wrap="none" anchor="ctr"/>
              <a:lstStyle/>
              <a:p>
                <a:endParaRPr lang="zh-CN" altLang="en-US"/>
              </a:p>
            </p:txBody>
          </p:sp>
          <p:sp>
            <p:nvSpPr>
              <p:cNvPr id="43" name="Oval 34"/>
              <p:cNvSpPr>
                <a:spLocks noChangeArrowheads="1"/>
              </p:cNvSpPr>
              <p:nvPr/>
            </p:nvSpPr>
            <p:spPr bwMode="gray">
              <a:xfrm>
                <a:off x="2016" y="2496"/>
                <a:ext cx="48" cy="48"/>
              </a:xfrm>
              <a:prstGeom prst="ellipse">
                <a:avLst/>
              </a:prstGeom>
              <a:grpFill/>
              <a:ln w="9525">
                <a:noFill/>
                <a:round/>
                <a:headEnd/>
                <a:tailEnd/>
              </a:ln>
              <a:effectLst/>
            </p:spPr>
            <p:txBody>
              <a:bodyPr wrap="none" anchor="ctr"/>
              <a:lstStyle/>
              <a:p>
                <a:endParaRPr lang="zh-CN" altLang="en-US"/>
              </a:p>
            </p:txBody>
          </p:sp>
          <p:sp>
            <p:nvSpPr>
              <p:cNvPr id="44" name="Oval 35"/>
              <p:cNvSpPr>
                <a:spLocks noChangeArrowheads="1"/>
              </p:cNvSpPr>
              <p:nvPr/>
            </p:nvSpPr>
            <p:spPr bwMode="gray">
              <a:xfrm>
                <a:off x="1968" y="2544"/>
                <a:ext cx="48" cy="48"/>
              </a:xfrm>
              <a:prstGeom prst="ellipse">
                <a:avLst/>
              </a:prstGeom>
              <a:grpFill/>
              <a:ln w="9525">
                <a:noFill/>
                <a:round/>
                <a:headEnd/>
                <a:tailEnd/>
              </a:ln>
              <a:effectLst/>
            </p:spPr>
            <p:txBody>
              <a:bodyPr wrap="none" anchor="ctr"/>
              <a:lstStyle/>
              <a:p>
                <a:endParaRPr lang="zh-CN" altLang="en-US"/>
              </a:p>
            </p:txBody>
          </p:sp>
        </p:grpSp>
        <p:grpSp>
          <p:nvGrpSpPr>
            <p:cNvPr id="34" name="Group 36"/>
            <p:cNvGrpSpPr>
              <a:grpSpLocks/>
            </p:cNvGrpSpPr>
            <p:nvPr/>
          </p:nvGrpSpPr>
          <p:grpSpPr bwMode="auto">
            <a:xfrm>
              <a:off x="1872" y="2352"/>
              <a:ext cx="144" cy="240"/>
              <a:chOff x="1968" y="2352"/>
              <a:chExt cx="144" cy="240"/>
            </a:xfrm>
            <a:grpFill/>
          </p:grpSpPr>
          <p:sp>
            <p:nvSpPr>
              <p:cNvPr id="35" name="Oval 37"/>
              <p:cNvSpPr>
                <a:spLocks noChangeArrowheads="1"/>
              </p:cNvSpPr>
              <p:nvPr/>
            </p:nvSpPr>
            <p:spPr bwMode="gray">
              <a:xfrm>
                <a:off x="1968" y="2352"/>
                <a:ext cx="48" cy="48"/>
              </a:xfrm>
              <a:prstGeom prst="ellipse">
                <a:avLst/>
              </a:prstGeom>
              <a:grpFill/>
              <a:ln w="9525">
                <a:noFill/>
                <a:round/>
                <a:headEnd/>
                <a:tailEnd/>
              </a:ln>
              <a:effectLst/>
            </p:spPr>
            <p:txBody>
              <a:bodyPr wrap="none" anchor="ctr"/>
              <a:lstStyle/>
              <a:p>
                <a:endParaRPr lang="zh-CN" altLang="en-US"/>
              </a:p>
            </p:txBody>
          </p:sp>
          <p:sp>
            <p:nvSpPr>
              <p:cNvPr id="36" name="Oval 38"/>
              <p:cNvSpPr>
                <a:spLocks noChangeArrowheads="1"/>
              </p:cNvSpPr>
              <p:nvPr/>
            </p:nvSpPr>
            <p:spPr bwMode="gray">
              <a:xfrm>
                <a:off x="2016" y="2400"/>
                <a:ext cx="48" cy="48"/>
              </a:xfrm>
              <a:prstGeom prst="ellipse">
                <a:avLst/>
              </a:prstGeom>
              <a:grpFill/>
              <a:ln w="9525">
                <a:noFill/>
                <a:round/>
                <a:headEnd/>
                <a:tailEnd/>
              </a:ln>
              <a:effectLst/>
            </p:spPr>
            <p:txBody>
              <a:bodyPr wrap="none" anchor="ctr"/>
              <a:lstStyle/>
              <a:p>
                <a:endParaRPr lang="zh-CN" altLang="en-US"/>
              </a:p>
            </p:txBody>
          </p:sp>
          <p:sp>
            <p:nvSpPr>
              <p:cNvPr id="37" name="Oval 39"/>
              <p:cNvSpPr>
                <a:spLocks noChangeArrowheads="1"/>
              </p:cNvSpPr>
              <p:nvPr/>
            </p:nvSpPr>
            <p:spPr bwMode="gray">
              <a:xfrm>
                <a:off x="2064" y="2448"/>
                <a:ext cx="48" cy="48"/>
              </a:xfrm>
              <a:prstGeom prst="ellipse">
                <a:avLst/>
              </a:prstGeom>
              <a:grpFill/>
              <a:ln w="9525">
                <a:noFill/>
                <a:round/>
                <a:headEnd/>
                <a:tailEnd/>
              </a:ln>
              <a:effectLst/>
            </p:spPr>
            <p:txBody>
              <a:bodyPr wrap="none" anchor="ctr"/>
              <a:lstStyle/>
              <a:p>
                <a:endParaRPr lang="zh-CN" altLang="en-US"/>
              </a:p>
            </p:txBody>
          </p:sp>
          <p:sp>
            <p:nvSpPr>
              <p:cNvPr id="38" name="Oval 40"/>
              <p:cNvSpPr>
                <a:spLocks noChangeArrowheads="1"/>
              </p:cNvSpPr>
              <p:nvPr/>
            </p:nvSpPr>
            <p:spPr bwMode="gray">
              <a:xfrm>
                <a:off x="2016" y="2496"/>
                <a:ext cx="48" cy="48"/>
              </a:xfrm>
              <a:prstGeom prst="ellipse">
                <a:avLst/>
              </a:prstGeom>
              <a:grpFill/>
              <a:ln w="9525">
                <a:noFill/>
                <a:round/>
                <a:headEnd/>
                <a:tailEnd/>
              </a:ln>
              <a:effectLst/>
            </p:spPr>
            <p:txBody>
              <a:bodyPr wrap="none" anchor="ctr"/>
              <a:lstStyle/>
              <a:p>
                <a:endParaRPr lang="zh-CN" altLang="en-US"/>
              </a:p>
            </p:txBody>
          </p:sp>
          <p:sp>
            <p:nvSpPr>
              <p:cNvPr id="39" name="Oval 41"/>
              <p:cNvSpPr>
                <a:spLocks noChangeArrowheads="1"/>
              </p:cNvSpPr>
              <p:nvPr/>
            </p:nvSpPr>
            <p:spPr bwMode="gray">
              <a:xfrm>
                <a:off x="1968" y="2544"/>
                <a:ext cx="48" cy="48"/>
              </a:xfrm>
              <a:prstGeom prst="ellipse">
                <a:avLst/>
              </a:prstGeom>
              <a:grpFill/>
              <a:ln w="9525">
                <a:noFill/>
                <a:round/>
                <a:headEnd/>
                <a:tailEnd/>
              </a:ln>
              <a:effectLst/>
            </p:spPr>
            <p:txBody>
              <a:bodyPr wrap="none" anchor="ctr"/>
              <a:lstStyle/>
              <a:p>
                <a:endParaRPr lang="zh-CN" altLang="en-US"/>
              </a:p>
            </p:txBody>
          </p:sp>
        </p:grpSp>
      </p:grpSp>
      <p:grpSp>
        <p:nvGrpSpPr>
          <p:cNvPr id="45" name="Group 29"/>
          <p:cNvGrpSpPr>
            <a:grpSpLocks/>
          </p:cNvGrpSpPr>
          <p:nvPr/>
        </p:nvGrpSpPr>
        <p:grpSpPr bwMode="auto">
          <a:xfrm>
            <a:off x="8411281" y="3239406"/>
            <a:ext cx="504913" cy="496658"/>
            <a:chOff x="1872" y="2352"/>
            <a:chExt cx="240" cy="240"/>
          </a:xfrm>
          <a:solidFill>
            <a:schemeClr val="bg1">
              <a:lumMod val="65000"/>
            </a:schemeClr>
          </a:solidFill>
        </p:grpSpPr>
        <p:grpSp>
          <p:nvGrpSpPr>
            <p:cNvPr id="46" name="Group 30"/>
            <p:cNvGrpSpPr>
              <a:grpSpLocks/>
            </p:cNvGrpSpPr>
            <p:nvPr/>
          </p:nvGrpSpPr>
          <p:grpSpPr bwMode="auto">
            <a:xfrm>
              <a:off x="1968" y="2352"/>
              <a:ext cx="144" cy="240"/>
              <a:chOff x="1968" y="2352"/>
              <a:chExt cx="144" cy="240"/>
            </a:xfrm>
            <a:grpFill/>
          </p:grpSpPr>
          <p:sp>
            <p:nvSpPr>
              <p:cNvPr id="53" name="Oval 31"/>
              <p:cNvSpPr>
                <a:spLocks noChangeArrowheads="1"/>
              </p:cNvSpPr>
              <p:nvPr/>
            </p:nvSpPr>
            <p:spPr bwMode="gray">
              <a:xfrm>
                <a:off x="1968" y="2352"/>
                <a:ext cx="48" cy="48"/>
              </a:xfrm>
              <a:prstGeom prst="ellipse">
                <a:avLst/>
              </a:prstGeom>
              <a:grpFill/>
              <a:ln w="9525">
                <a:noFill/>
                <a:round/>
                <a:headEnd/>
                <a:tailEnd/>
              </a:ln>
              <a:effectLst/>
            </p:spPr>
            <p:txBody>
              <a:bodyPr wrap="none" anchor="ctr"/>
              <a:lstStyle/>
              <a:p>
                <a:endParaRPr lang="zh-CN" altLang="en-US"/>
              </a:p>
            </p:txBody>
          </p:sp>
          <p:sp>
            <p:nvSpPr>
              <p:cNvPr id="54" name="Oval 32"/>
              <p:cNvSpPr>
                <a:spLocks noChangeArrowheads="1"/>
              </p:cNvSpPr>
              <p:nvPr/>
            </p:nvSpPr>
            <p:spPr bwMode="gray">
              <a:xfrm>
                <a:off x="2016" y="2400"/>
                <a:ext cx="48" cy="48"/>
              </a:xfrm>
              <a:prstGeom prst="ellipse">
                <a:avLst/>
              </a:prstGeom>
              <a:grpFill/>
              <a:ln w="9525">
                <a:noFill/>
                <a:round/>
                <a:headEnd/>
                <a:tailEnd/>
              </a:ln>
              <a:effectLst/>
            </p:spPr>
            <p:txBody>
              <a:bodyPr wrap="none" anchor="ctr"/>
              <a:lstStyle/>
              <a:p>
                <a:endParaRPr lang="zh-CN" altLang="en-US"/>
              </a:p>
            </p:txBody>
          </p:sp>
          <p:sp>
            <p:nvSpPr>
              <p:cNvPr id="55" name="Oval 33"/>
              <p:cNvSpPr>
                <a:spLocks noChangeArrowheads="1"/>
              </p:cNvSpPr>
              <p:nvPr/>
            </p:nvSpPr>
            <p:spPr bwMode="gray">
              <a:xfrm>
                <a:off x="2064" y="2448"/>
                <a:ext cx="48" cy="48"/>
              </a:xfrm>
              <a:prstGeom prst="ellipse">
                <a:avLst/>
              </a:prstGeom>
              <a:grpFill/>
              <a:ln w="9525">
                <a:noFill/>
                <a:round/>
                <a:headEnd/>
                <a:tailEnd/>
              </a:ln>
              <a:effectLst/>
            </p:spPr>
            <p:txBody>
              <a:bodyPr wrap="none" anchor="ctr"/>
              <a:lstStyle/>
              <a:p>
                <a:endParaRPr lang="zh-CN" altLang="en-US"/>
              </a:p>
            </p:txBody>
          </p:sp>
          <p:sp>
            <p:nvSpPr>
              <p:cNvPr id="56" name="Oval 34"/>
              <p:cNvSpPr>
                <a:spLocks noChangeArrowheads="1"/>
              </p:cNvSpPr>
              <p:nvPr/>
            </p:nvSpPr>
            <p:spPr bwMode="gray">
              <a:xfrm>
                <a:off x="2016" y="2496"/>
                <a:ext cx="48" cy="48"/>
              </a:xfrm>
              <a:prstGeom prst="ellipse">
                <a:avLst/>
              </a:prstGeom>
              <a:grpFill/>
              <a:ln w="9525">
                <a:noFill/>
                <a:round/>
                <a:headEnd/>
                <a:tailEnd/>
              </a:ln>
              <a:effectLst/>
            </p:spPr>
            <p:txBody>
              <a:bodyPr wrap="none" anchor="ctr"/>
              <a:lstStyle/>
              <a:p>
                <a:endParaRPr lang="zh-CN" altLang="en-US"/>
              </a:p>
            </p:txBody>
          </p:sp>
          <p:sp>
            <p:nvSpPr>
              <p:cNvPr id="57" name="Oval 35"/>
              <p:cNvSpPr>
                <a:spLocks noChangeArrowheads="1"/>
              </p:cNvSpPr>
              <p:nvPr/>
            </p:nvSpPr>
            <p:spPr bwMode="gray">
              <a:xfrm>
                <a:off x="1968" y="2544"/>
                <a:ext cx="48" cy="48"/>
              </a:xfrm>
              <a:prstGeom prst="ellipse">
                <a:avLst/>
              </a:prstGeom>
              <a:grpFill/>
              <a:ln w="9525">
                <a:noFill/>
                <a:round/>
                <a:headEnd/>
                <a:tailEnd/>
              </a:ln>
              <a:effectLst/>
            </p:spPr>
            <p:txBody>
              <a:bodyPr wrap="none" anchor="ctr"/>
              <a:lstStyle/>
              <a:p>
                <a:endParaRPr lang="zh-CN" altLang="en-US"/>
              </a:p>
            </p:txBody>
          </p:sp>
        </p:grpSp>
        <p:grpSp>
          <p:nvGrpSpPr>
            <p:cNvPr id="47" name="Group 36"/>
            <p:cNvGrpSpPr>
              <a:grpSpLocks/>
            </p:cNvGrpSpPr>
            <p:nvPr/>
          </p:nvGrpSpPr>
          <p:grpSpPr bwMode="auto">
            <a:xfrm>
              <a:off x="1872" y="2352"/>
              <a:ext cx="144" cy="240"/>
              <a:chOff x="1968" y="2352"/>
              <a:chExt cx="144" cy="240"/>
            </a:xfrm>
            <a:grpFill/>
          </p:grpSpPr>
          <p:sp>
            <p:nvSpPr>
              <p:cNvPr id="48" name="Oval 37"/>
              <p:cNvSpPr>
                <a:spLocks noChangeArrowheads="1"/>
              </p:cNvSpPr>
              <p:nvPr/>
            </p:nvSpPr>
            <p:spPr bwMode="gray">
              <a:xfrm>
                <a:off x="1968" y="2352"/>
                <a:ext cx="48" cy="48"/>
              </a:xfrm>
              <a:prstGeom prst="ellipse">
                <a:avLst/>
              </a:prstGeom>
              <a:grpFill/>
              <a:ln w="9525">
                <a:noFill/>
                <a:round/>
                <a:headEnd/>
                <a:tailEnd/>
              </a:ln>
              <a:effectLst/>
            </p:spPr>
            <p:txBody>
              <a:bodyPr wrap="none" anchor="ctr"/>
              <a:lstStyle/>
              <a:p>
                <a:endParaRPr lang="zh-CN" altLang="en-US"/>
              </a:p>
            </p:txBody>
          </p:sp>
          <p:sp>
            <p:nvSpPr>
              <p:cNvPr id="49" name="Oval 38"/>
              <p:cNvSpPr>
                <a:spLocks noChangeArrowheads="1"/>
              </p:cNvSpPr>
              <p:nvPr/>
            </p:nvSpPr>
            <p:spPr bwMode="gray">
              <a:xfrm>
                <a:off x="2016" y="2400"/>
                <a:ext cx="48" cy="48"/>
              </a:xfrm>
              <a:prstGeom prst="ellipse">
                <a:avLst/>
              </a:prstGeom>
              <a:grpFill/>
              <a:ln w="9525">
                <a:noFill/>
                <a:round/>
                <a:headEnd/>
                <a:tailEnd/>
              </a:ln>
              <a:effectLst/>
            </p:spPr>
            <p:txBody>
              <a:bodyPr wrap="none" anchor="ctr"/>
              <a:lstStyle/>
              <a:p>
                <a:endParaRPr lang="zh-CN" altLang="en-US"/>
              </a:p>
            </p:txBody>
          </p:sp>
          <p:sp>
            <p:nvSpPr>
              <p:cNvPr id="50" name="Oval 39"/>
              <p:cNvSpPr>
                <a:spLocks noChangeArrowheads="1"/>
              </p:cNvSpPr>
              <p:nvPr/>
            </p:nvSpPr>
            <p:spPr bwMode="gray">
              <a:xfrm>
                <a:off x="2064" y="2448"/>
                <a:ext cx="48" cy="48"/>
              </a:xfrm>
              <a:prstGeom prst="ellipse">
                <a:avLst/>
              </a:prstGeom>
              <a:grpFill/>
              <a:ln w="9525">
                <a:noFill/>
                <a:round/>
                <a:headEnd/>
                <a:tailEnd/>
              </a:ln>
              <a:effectLst/>
            </p:spPr>
            <p:txBody>
              <a:bodyPr wrap="none" anchor="ctr"/>
              <a:lstStyle/>
              <a:p>
                <a:endParaRPr lang="zh-CN" altLang="en-US"/>
              </a:p>
            </p:txBody>
          </p:sp>
          <p:sp>
            <p:nvSpPr>
              <p:cNvPr id="51" name="Oval 40"/>
              <p:cNvSpPr>
                <a:spLocks noChangeArrowheads="1"/>
              </p:cNvSpPr>
              <p:nvPr/>
            </p:nvSpPr>
            <p:spPr bwMode="gray">
              <a:xfrm>
                <a:off x="2016" y="2496"/>
                <a:ext cx="48" cy="48"/>
              </a:xfrm>
              <a:prstGeom prst="ellipse">
                <a:avLst/>
              </a:prstGeom>
              <a:grpFill/>
              <a:ln w="9525">
                <a:noFill/>
                <a:round/>
                <a:headEnd/>
                <a:tailEnd/>
              </a:ln>
              <a:effectLst/>
            </p:spPr>
            <p:txBody>
              <a:bodyPr wrap="none" anchor="ctr"/>
              <a:lstStyle/>
              <a:p>
                <a:endParaRPr lang="zh-CN" altLang="en-US"/>
              </a:p>
            </p:txBody>
          </p:sp>
          <p:sp>
            <p:nvSpPr>
              <p:cNvPr id="52" name="Oval 41"/>
              <p:cNvSpPr>
                <a:spLocks noChangeArrowheads="1"/>
              </p:cNvSpPr>
              <p:nvPr/>
            </p:nvSpPr>
            <p:spPr bwMode="gray">
              <a:xfrm>
                <a:off x="1968" y="2544"/>
                <a:ext cx="48" cy="48"/>
              </a:xfrm>
              <a:prstGeom prst="ellipse">
                <a:avLst/>
              </a:prstGeom>
              <a:grpFill/>
              <a:ln w="9525">
                <a:noFill/>
                <a:round/>
                <a:headEnd/>
                <a:tailEnd/>
              </a:ln>
              <a:effectLst/>
            </p:spPr>
            <p:txBody>
              <a:bodyPr wrap="none" anchor="ctr"/>
              <a:lstStyle/>
              <a:p>
                <a:endParaRPr lang="zh-CN" altLang="en-US"/>
              </a:p>
            </p:txBody>
          </p:sp>
        </p:grpSp>
      </p:grpSp>
      <p:sp>
        <p:nvSpPr>
          <p:cNvPr id="58" name="TextBox 61"/>
          <p:cNvSpPr txBox="1"/>
          <p:nvPr/>
        </p:nvSpPr>
        <p:spPr>
          <a:xfrm>
            <a:off x="338635" y="2810976"/>
            <a:ext cx="1643359"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       输 入</a:t>
            </a:r>
            <a:endParaRPr lang="zh-CN" altLang="en-US" sz="2000" dirty="0">
              <a:solidFill>
                <a:schemeClr val="bg1"/>
              </a:solidFill>
              <a:latin typeface="微软雅黑" pitchFamily="34" charset="-122"/>
              <a:ea typeface="微软雅黑" pitchFamily="34" charset="-122"/>
            </a:endParaRPr>
          </a:p>
        </p:txBody>
      </p:sp>
      <p:sp>
        <p:nvSpPr>
          <p:cNvPr id="59" name="TextBox 62"/>
          <p:cNvSpPr txBox="1"/>
          <p:nvPr/>
        </p:nvSpPr>
        <p:spPr>
          <a:xfrm>
            <a:off x="3162784" y="2741612"/>
            <a:ext cx="1714810"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工具与技术</a:t>
            </a:r>
            <a:endParaRPr lang="zh-CN" altLang="en-US" sz="2000" dirty="0">
              <a:solidFill>
                <a:schemeClr val="bg1"/>
              </a:solidFill>
              <a:latin typeface="微软雅黑" pitchFamily="34" charset="-122"/>
              <a:ea typeface="微软雅黑" pitchFamily="34" charset="-122"/>
            </a:endParaRPr>
          </a:p>
        </p:txBody>
      </p:sp>
      <p:sp>
        <p:nvSpPr>
          <p:cNvPr id="60" name="TextBox 63"/>
          <p:cNvSpPr txBox="1"/>
          <p:nvPr/>
        </p:nvSpPr>
        <p:spPr>
          <a:xfrm>
            <a:off x="6501955" y="2882381"/>
            <a:ext cx="1286107"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    输  出</a:t>
            </a:r>
            <a:endParaRPr lang="zh-CN" altLang="en-US" sz="2000" dirty="0">
              <a:solidFill>
                <a:schemeClr val="bg1"/>
              </a:solidFill>
              <a:latin typeface="微软雅黑" pitchFamily="34" charset="-122"/>
              <a:ea typeface="微软雅黑" pitchFamily="34" charset="-122"/>
            </a:endParaRPr>
          </a:p>
        </p:txBody>
      </p:sp>
      <p:sp>
        <p:nvSpPr>
          <p:cNvPr id="61" name="Rectangle 2"/>
          <p:cNvSpPr txBox="1">
            <a:spLocks noChangeArrowheads="1"/>
          </p:cNvSpPr>
          <p:nvPr/>
        </p:nvSpPr>
        <p:spPr bwMode="auto">
          <a:xfrm>
            <a:off x="0" y="476030"/>
            <a:ext cx="9145588" cy="772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lnSpc>
                <a:spcPct val="90000"/>
              </a:lnSpc>
              <a:spcBef>
                <a:spcPct val="0"/>
              </a:spcBef>
              <a:spcAft>
                <a:spcPct val="0"/>
              </a:spcAft>
              <a:defRPr sz="2800" b="1">
                <a:solidFill>
                  <a:schemeClr val="tx2"/>
                </a:solidFill>
                <a:latin typeface="+mj-lt"/>
                <a:ea typeface="+mj-ea"/>
                <a:cs typeface="+mj-cs"/>
              </a:defRPr>
            </a:lvl1pPr>
            <a:lvl2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2pPr>
            <a:lvl3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3pPr>
            <a:lvl4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4pPr>
            <a:lvl5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5pPr>
            <a:lvl6pPr marL="4572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9144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13716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18288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dirty="0" smtClean="0"/>
              <a:t>7.3 </a:t>
            </a:r>
            <a:r>
              <a:rPr lang="zh-CN" altLang="en-US" dirty="0" smtClean="0"/>
              <a:t>项目成本估算 </a:t>
            </a:r>
          </a:p>
        </p:txBody>
      </p:sp>
    </p:spTree>
    <p:extLst>
      <p:ext uri="{BB962C8B-B14F-4D97-AF65-F5344CB8AC3E}">
        <p14:creationId xmlns:p14="http://schemas.microsoft.com/office/powerpoint/2010/main" val="1374186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课程模板">
  <a:themeElements>
    <a:clrScheme name="1_课程模板 15">
      <a:dk1>
        <a:srgbClr val="000000"/>
      </a:dk1>
      <a:lt1>
        <a:srgbClr val="FFFFFF"/>
      </a:lt1>
      <a:dk2>
        <a:srgbClr val="FFFFFF"/>
      </a:dk2>
      <a:lt2>
        <a:srgbClr val="6C7C88"/>
      </a:lt2>
      <a:accent1>
        <a:srgbClr val="2F65A1"/>
      </a:accent1>
      <a:accent2>
        <a:srgbClr val="7CA21E"/>
      </a:accent2>
      <a:accent3>
        <a:srgbClr val="FFFFFF"/>
      </a:accent3>
      <a:accent4>
        <a:srgbClr val="000000"/>
      </a:accent4>
      <a:accent5>
        <a:srgbClr val="ADB8CD"/>
      </a:accent5>
      <a:accent6>
        <a:srgbClr val="70921A"/>
      </a:accent6>
      <a:hlink>
        <a:srgbClr val="B17833"/>
      </a:hlink>
      <a:folHlink>
        <a:srgbClr val="DCAE3A"/>
      </a:folHlink>
    </a:clrScheme>
    <a:fontScheme name="1_课程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ln w="38100">
          <a:noFill/>
        </a:ln>
      </a:spPr>
      <a:bodyPr wrap="square" rtlCol="0">
        <a:spAutoFit/>
      </a:bodyPr>
      <a:lstStyle>
        <a:defPPr algn="ctr">
          <a:defRPr sz="2400" b="1" dirty="0" smtClean="0"/>
        </a:defPPr>
      </a:lstStyle>
    </a:txDef>
  </a:objectDefaults>
  <a:extraClrSchemeLst>
    <a:extraClrScheme>
      <a:clrScheme name="1_课程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课程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课程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课程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课程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课程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课程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课程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课程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课程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课程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课程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课程模板 13">
        <a:dk1>
          <a:srgbClr val="000000"/>
        </a:dk1>
        <a:lt1>
          <a:srgbClr val="FFFFFF"/>
        </a:lt1>
        <a:dk2>
          <a:srgbClr val="FFFFFF"/>
        </a:dk2>
        <a:lt2>
          <a:srgbClr val="4D4D4D"/>
        </a:lt2>
        <a:accent1>
          <a:srgbClr val="4788B9"/>
        </a:accent1>
        <a:accent2>
          <a:srgbClr val="729B41"/>
        </a:accent2>
        <a:accent3>
          <a:srgbClr val="FFFFFF"/>
        </a:accent3>
        <a:accent4>
          <a:srgbClr val="000000"/>
        </a:accent4>
        <a:accent5>
          <a:srgbClr val="B1C3D9"/>
        </a:accent5>
        <a:accent6>
          <a:srgbClr val="678C3A"/>
        </a:accent6>
        <a:hlink>
          <a:srgbClr val="DC823E"/>
        </a:hlink>
        <a:folHlink>
          <a:srgbClr val="C6AB3A"/>
        </a:folHlink>
      </a:clrScheme>
      <a:clrMap bg1="lt1" tx1="dk1" bg2="lt2" tx2="dk2" accent1="accent1" accent2="accent2" accent3="accent3" accent4="accent4" accent5="accent5" accent6="accent6" hlink="hlink" folHlink="folHlink"/>
    </a:extraClrScheme>
    <a:extraClrScheme>
      <a:clrScheme name="1_课程模板 14">
        <a:dk1>
          <a:srgbClr val="000000"/>
        </a:dk1>
        <a:lt1>
          <a:srgbClr val="FFFFFF"/>
        </a:lt1>
        <a:dk2>
          <a:srgbClr val="FFFFFF"/>
        </a:dk2>
        <a:lt2>
          <a:srgbClr val="4D4D4D"/>
        </a:lt2>
        <a:accent1>
          <a:srgbClr val="2F65A1"/>
        </a:accent1>
        <a:accent2>
          <a:srgbClr val="7CA21E"/>
        </a:accent2>
        <a:accent3>
          <a:srgbClr val="FFFFFF"/>
        </a:accent3>
        <a:accent4>
          <a:srgbClr val="000000"/>
        </a:accent4>
        <a:accent5>
          <a:srgbClr val="ADB8CD"/>
        </a:accent5>
        <a:accent6>
          <a:srgbClr val="70921A"/>
        </a:accent6>
        <a:hlink>
          <a:srgbClr val="B17833"/>
        </a:hlink>
        <a:folHlink>
          <a:srgbClr val="DCAE3A"/>
        </a:folHlink>
      </a:clrScheme>
      <a:clrMap bg1="lt1" tx1="dk1" bg2="lt2" tx2="dk2" accent1="accent1" accent2="accent2" accent3="accent3" accent4="accent4" accent5="accent5" accent6="accent6" hlink="hlink" folHlink="folHlink"/>
    </a:extraClrScheme>
    <a:extraClrScheme>
      <a:clrScheme name="1_课程模板 15">
        <a:dk1>
          <a:srgbClr val="000000"/>
        </a:dk1>
        <a:lt1>
          <a:srgbClr val="FFFFFF"/>
        </a:lt1>
        <a:dk2>
          <a:srgbClr val="FFFFFF"/>
        </a:dk2>
        <a:lt2>
          <a:srgbClr val="6C7C88"/>
        </a:lt2>
        <a:accent1>
          <a:srgbClr val="2F65A1"/>
        </a:accent1>
        <a:accent2>
          <a:srgbClr val="7CA21E"/>
        </a:accent2>
        <a:accent3>
          <a:srgbClr val="FFFFFF"/>
        </a:accent3>
        <a:accent4>
          <a:srgbClr val="000000"/>
        </a:accent4>
        <a:accent5>
          <a:srgbClr val="ADB8CD"/>
        </a:accent5>
        <a:accent6>
          <a:srgbClr val="70921A"/>
        </a:accent6>
        <a:hlink>
          <a:srgbClr val="B17833"/>
        </a:hlink>
        <a:folHlink>
          <a:srgbClr val="DCAE3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1632</TotalTime>
  <Words>7584</Words>
  <Application>Microsoft Office PowerPoint</Application>
  <PresentationFormat>自定义</PresentationFormat>
  <Paragraphs>418</Paragraphs>
  <Slides>35</Slides>
  <Notes>15</Notes>
  <HiddenSlides>3</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35</vt:i4>
      </vt:variant>
    </vt:vector>
  </HeadingPairs>
  <TitlesOfParts>
    <vt:vector size="39" baseType="lpstr">
      <vt:lpstr>1_课程模板</vt:lpstr>
      <vt:lpstr>Image</vt:lpstr>
      <vt:lpstr>Visio</vt:lpstr>
      <vt:lpstr>Clip</vt:lpstr>
      <vt:lpstr>PowerPoint 演示文稿</vt:lpstr>
      <vt:lpstr>第7章项目成本管理</vt:lpstr>
      <vt:lpstr>7.1 概述 </vt:lpstr>
      <vt:lpstr>7.1概述-项目成本管理的过程 </vt:lpstr>
      <vt:lpstr>7.1概述-项目成本管理的过程 </vt:lpstr>
      <vt:lpstr>7.2 项目资源计划 </vt:lpstr>
      <vt:lpstr>7.2 项目资源计划 </vt:lpstr>
      <vt:lpstr>7.2 项目资源计划 </vt:lpstr>
      <vt:lpstr>PowerPoint 演示文稿</vt:lpstr>
      <vt:lpstr>7.3 项目成本估算 </vt:lpstr>
      <vt:lpstr>7.3 项目成本估算 </vt:lpstr>
      <vt:lpstr>PowerPoint 演示文稿</vt:lpstr>
      <vt:lpstr>7.3 项目成本估算-影响项目成本的因素</vt:lpstr>
      <vt:lpstr>7.3 项目成本估算-项目成本估算的步骤</vt:lpstr>
      <vt:lpstr>三、估算成本</vt:lpstr>
      <vt:lpstr>PowerPoint 演示文稿</vt:lpstr>
      <vt:lpstr>7.3 项目成本估算 </vt:lpstr>
      <vt:lpstr>7.3 项目成本估算 </vt:lpstr>
      <vt:lpstr>7.3 项目成本估算 </vt:lpstr>
      <vt:lpstr>7.3 项目成本估算 </vt:lpstr>
      <vt:lpstr>PowerPoint 演示文稿</vt:lpstr>
      <vt:lpstr>7.3 项目成本估算 </vt:lpstr>
      <vt:lpstr>7.3 项目成本估算 </vt:lpstr>
      <vt:lpstr>7.3 项目成本估算 </vt:lpstr>
      <vt:lpstr>7.3 项目成本估算 </vt:lpstr>
      <vt:lpstr>PowerPoint 演示文稿</vt:lpstr>
      <vt:lpstr>四、制定预算</vt:lpstr>
      <vt:lpstr>7.5项目成本控制</vt:lpstr>
      <vt:lpstr>7.5项目成本控制</vt:lpstr>
      <vt:lpstr>7.5项目成本控制</vt:lpstr>
      <vt:lpstr>7.5项目成本控制</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ddxl_kk</dc:creator>
  <cp:lastModifiedBy>ddxl</cp:lastModifiedBy>
  <cp:revision>902</cp:revision>
  <dcterms:created xsi:type="dcterms:W3CDTF">2006-08-16T00:00:00Z</dcterms:created>
  <dcterms:modified xsi:type="dcterms:W3CDTF">2019-09-19T04:42:54Z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2052-11.1.0.8986</vt:lpwstr>
  </property>
</Properties>
</file>