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337" r:id="rId2"/>
    <p:sldId id="924" r:id="rId3"/>
    <p:sldId id="843" r:id="rId4"/>
    <p:sldId id="844" r:id="rId5"/>
    <p:sldId id="846" r:id="rId6"/>
    <p:sldId id="847" r:id="rId7"/>
    <p:sldId id="848" r:id="rId8"/>
    <p:sldId id="849" r:id="rId9"/>
    <p:sldId id="850" r:id="rId10"/>
    <p:sldId id="851" r:id="rId11"/>
    <p:sldId id="852" r:id="rId12"/>
    <p:sldId id="853" r:id="rId13"/>
    <p:sldId id="854" r:id="rId14"/>
    <p:sldId id="923" r:id="rId15"/>
    <p:sldId id="856" r:id="rId16"/>
    <p:sldId id="858" r:id="rId17"/>
    <p:sldId id="861" r:id="rId18"/>
    <p:sldId id="862" r:id="rId19"/>
    <p:sldId id="863" r:id="rId20"/>
    <p:sldId id="866" r:id="rId21"/>
    <p:sldId id="867" r:id="rId22"/>
    <p:sldId id="868" r:id="rId23"/>
    <p:sldId id="869" r:id="rId24"/>
    <p:sldId id="870" r:id="rId25"/>
    <p:sldId id="871" r:id="rId26"/>
    <p:sldId id="872" r:id="rId27"/>
    <p:sldId id="874" r:id="rId28"/>
    <p:sldId id="875" r:id="rId29"/>
    <p:sldId id="877" r:id="rId30"/>
    <p:sldId id="878" r:id="rId31"/>
    <p:sldId id="879" r:id="rId32"/>
    <p:sldId id="880" r:id="rId33"/>
    <p:sldId id="881" r:id="rId34"/>
    <p:sldId id="882" r:id="rId35"/>
    <p:sldId id="883" r:id="rId36"/>
    <p:sldId id="884" r:id="rId37"/>
    <p:sldId id="886" r:id="rId38"/>
    <p:sldId id="887" r:id="rId39"/>
    <p:sldId id="889" r:id="rId40"/>
    <p:sldId id="890" r:id="rId41"/>
    <p:sldId id="891" r:id="rId42"/>
    <p:sldId id="892" r:id="rId43"/>
    <p:sldId id="893" r:id="rId44"/>
    <p:sldId id="894" r:id="rId45"/>
    <p:sldId id="895" r:id="rId46"/>
    <p:sldId id="896" r:id="rId47"/>
    <p:sldId id="897" r:id="rId48"/>
    <p:sldId id="898" r:id="rId49"/>
    <p:sldId id="922" r:id="rId50"/>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924"/>
            <p14:sldId id="843"/>
            <p14:sldId id="844"/>
            <p14:sldId id="846"/>
            <p14:sldId id="847"/>
            <p14:sldId id="848"/>
            <p14:sldId id="849"/>
            <p14:sldId id="850"/>
            <p14:sldId id="851"/>
            <p14:sldId id="852"/>
            <p14:sldId id="853"/>
            <p14:sldId id="854"/>
            <p14:sldId id="923"/>
            <p14:sldId id="856"/>
            <p14:sldId id="858"/>
            <p14:sldId id="861"/>
            <p14:sldId id="862"/>
            <p14:sldId id="863"/>
            <p14:sldId id="866"/>
            <p14:sldId id="867"/>
            <p14:sldId id="868"/>
            <p14:sldId id="869"/>
            <p14:sldId id="870"/>
            <p14:sldId id="871"/>
            <p14:sldId id="872"/>
            <p14:sldId id="874"/>
            <p14:sldId id="875"/>
            <p14:sldId id="877"/>
            <p14:sldId id="878"/>
            <p14:sldId id="879"/>
            <p14:sldId id="880"/>
            <p14:sldId id="881"/>
            <p14:sldId id="882"/>
            <p14:sldId id="883"/>
            <p14:sldId id="884"/>
            <p14:sldId id="886"/>
            <p14:sldId id="887"/>
            <p14:sldId id="889"/>
            <p14:sldId id="890"/>
            <p14:sldId id="891"/>
            <p14:sldId id="892"/>
            <p14:sldId id="893"/>
            <p14:sldId id="894"/>
            <p14:sldId id="895"/>
            <p14:sldId id="896"/>
            <p14:sldId id="897"/>
            <p14:sldId id="898"/>
            <p14:sldId id="922"/>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B"/>
    <a:srgbClr val="B80819"/>
    <a:srgbClr val="962A39"/>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autoAdjust="0"/>
    <p:restoredTop sz="94659" autoAdjust="0"/>
  </p:normalViewPr>
  <p:slideViewPr>
    <p:cSldViewPr>
      <p:cViewPr>
        <p:scale>
          <a:sx n="78" d="100"/>
          <a:sy n="78" d="100"/>
        </p:scale>
        <p:origin x="-2730" y="-876"/>
      </p:cViewPr>
      <p:guideLst>
        <p:guide orient="horz" pos="214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270869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00">
              <a:defRPr sz="1100">
                <a:solidFill>
                  <a:schemeClr val="tx1"/>
                </a:solidFill>
                <a:latin typeface="Arial" panose="020B0604020202020204" pitchFamily="34" charset="0"/>
                <a:ea typeface="宋体" panose="02010600030101010101" pitchFamily="2" charset="-122"/>
              </a:defRPr>
            </a:lvl1pPr>
            <a:lvl2pPr marL="685800" indent="-263525" defTabSz="914400">
              <a:defRPr sz="1100">
                <a:solidFill>
                  <a:schemeClr val="tx1"/>
                </a:solidFill>
                <a:latin typeface="Arial" panose="020B0604020202020204" pitchFamily="34" charset="0"/>
                <a:ea typeface="宋体" panose="02010600030101010101" pitchFamily="2" charset="-122"/>
              </a:defRPr>
            </a:lvl2pPr>
            <a:lvl3pPr marL="1055370" indent="-210820" defTabSz="914400">
              <a:defRPr sz="1100">
                <a:solidFill>
                  <a:schemeClr val="tx1"/>
                </a:solidFill>
                <a:latin typeface="Arial" panose="020B0604020202020204" pitchFamily="34" charset="0"/>
                <a:ea typeface="宋体" panose="02010600030101010101" pitchFamily="2" charset="-122"/>
              </a:defRPr>
            </a:lvl3pPr>
            <a:lvl4pPr marL="1477010" indent="-210820" defTabSz="914400">
              <a:defRPr sz="1100">
                <a:solidFill>
                  <a:schemeClr val="tx1"/>
                </a:solidFill>
                <a:latin typeface="Arial" panose="020B0604020202020204" pitchFamily="34" charset="0"/>
                <a:ea typeface="宋体" panose="02010600030101010101" pitchFamily="2" charset="-122"/>
              </a:defRPr>
            </a:lvl4pPr>
            <a:lvl5pPr marL="1899285" indent="-210820" defTabSz="914400">
              <a:defRPr sz="1100">
                <a:solidFill>
                  <a:schemeClr val="tx1"/>
                </a:solidFill>
                <a:latin typeface="Arial" panose="020B0604020202020204" pitchFamily="34" charset="0"/>
                <a:ea typeface="宋体" panose="02010600030101010101" pitchFamily="2" charset="-122"/>
              </a:defRPr>
            </a:lvl5pPr>
            <a:lvl6pPr marL="232092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743200"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16547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58711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fld id="{B311FC87-3285-473E-9EE6-0425A3107565}" type="slidenum">
              <a:rPr lang="en-US" altLang="zh-CN" sz="1200"/>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302202-A674-474C-BE03-D64DFA29B6CD}" type="slidenum">
              <a:rPr lang="zh-CN" altLang="en-US" smtClean="0"/>
              <a:t>40</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56" name="Image" r:id="rId3" imgW="2540000" imgH="254000" progId="Photoshop.Image.8">
                  <p:embed/>
                </p:oleObj>
              </mc:Choice>
              <mc:Fallback>
                <p:oleObj name="Image" r:id="rId3" imgW="2540000" imgH="254000" progId="Photoshop.Image.8">
                  <p:embed/>
                  <p:pic>
                    <p:nvPicPr>
                      <p:cNvPr id="0" name="图片 26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1453535-2D41-4FFF-A67C-DAD5CFDB66C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panose="02010600030101010101" pitchFamily="2" charset="-122"/>
              </a:defRPr>
            </a:lvl1pPr>
          </a:lstStyle>
          <a:p>
            <a:pPr>
              <a:defRPr/>
            </a:pPr>
            <a:fld id="{C9CD7087-0C34-4991-A57E-E308DA8A733A}" type="slidenum">
              <a:rPr lang="en-US" altLang="zh-CN"/>
              <a:t>‹#›</a:t>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80" name="Image" r:id="rId3" imgW="2540000" imgH="254000" progId="Photoshop.Image.8">
                  <p:embed/>
                </p:oleObj>
              </mc:Choice>
              <mc:Fallback>
                <p:oleObj name="Image" r:id="rId3" imgW="2540000" imgH="254000" progId="Photoshop.Image.8">
                  <p:embed/>
                  <p:pic>
                    <p:nvPicPr>
                      <p:cNvPr id="0" name="图片 36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DC72A811-4C54-4899-BFE6-DBD2B6E4CDEA}" type="slidenum">
              <a:rPr lang="en-US" altLang="zh-CN" sz="1000" b="1" smtClean="0">
                <a:solidFill>
                  <a:schemeClr val="accent1"/>
                </a:solidFill>
              </a:r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panose="02010600030101010101" pitchFamily="2" charset="-122"/>
              </a:defRPr>
            </a:lvl1pPr>
          </a:lstStyle>
          <a:p>
            <a:pPr>
              <a:defRPr/>
            </a:pPr>
            <a:fld id="{BF82082E-18D0-4B45-AF7A-9688E1AD878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703" name="Image" r:id="rId3" imgW="2540000" imgH="254000" progId="Photoshop.Image.8">
                  <p:embed/>
                </p:oleObj>
              </mc:Choice>
              <mc:Fallback>
                <p:oleObj name="Image" r:id="rId3" imgW="2540000" imgH="254000" progId="Photoshop.Image.8">
                  <p:embed/>
                  <p:pic>
                    <p:nvPicPr>
                      <p:cNvPr id="0" name="图片 46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CADEBE86-B0C3-4B9E-A440-6867E41B07F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panose="02010600030101010101" pitchFamily="2" charset="-122"/>
              </a:defRPr>
            </a:lvl1pPr>
          </a:lstStyle>
          <a:p>
            <a:pPr>
              <a:defRPr/>
            </a:pPr>
            <a:fld id="{914F4F76-5DCC-40A2-A89D-93A44B3E83B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54315" y="1704186"/>
            <a:ext cx="7465721" cy="2031325"/>
          </a:xfrm>
        </p:spPr>
        <p:txBody>
          <a:bodyPr/>
          <a:lstStyle>
            <a:lvl1pPr marL="342900" indent="-342900">
              <a:lnSpc>
                <a:spcPct val="105000"/>
              </a:lnSpc>
              <a:spcBef>
                <a:spcPts val="0"/>
              </a:spcBef>
              <a:spcAft>
                <a:spcPts val="0"/>
              </a:spcAft>
              <a:buClr>
                <a:schemeClr val="tx1"/>
              </a:buClr>
              <a:buFont typeface="Wingdings" panose="05000000000000000000" pitchFamily="2" charset="2"/>
              <a:buChar char="u"/>
              <a:defRPr sz="2400">
                <a:solidFill>
                  <a:schemeClr val="tx1"/>
                </a:solidFill>
                <a:latin typeface="楷体" pitchFamily="49" charset="-122"/>
                <a:ea typeface="楷体" pitchFamily="49" charset="-122"/>
              </a:defRPr>
            </a:lvl1pPr>
            <a:lvl2pPr>
              <a:lnSpc>
                <a:spcPct val="105000"/>
              </a:lnSpc>
              <a:spcBef>
                <a:spcPts val="0"/>
              </a:spcBef>
              <a:spcAft>
                <a:spcPts val="0"/>
              </a:spcAft>
              <a:buClr>
                <a:schemeClr val="tx1"/>
              </a:buClr>
              <a:defRPr sz="2400">
                <a:solidFill>
                  <a:schemeClr val="tx1"/>
                </a:solidFill>
                <a:latin typeface="楷体" pitchFamily="49" charset="-122"/>
                <a:ea typeface="楷体" pitchFamily="49" charset="-122"/>
              </a:defRPr>
            </a:lvl2pPr>
            <a:lvl3pPr>
              <a:lnSpc>
                <a:spcPct val="105000"/>
              </a:lnSpc>
              <a:spcBef>
                <a:spcPts val="0"/>
              </a:spcBef>
              <a:spcAft>
                <a:spcPts val="0"/>
              </a:spcAft>
              <a:defRPr sz="2400">
                <a:solidFill>
                  <a:schemeClr val="tx1"/>
                </a:solidFill>
                <a:latin typeface="楷体" pitchFamily="49" charset="-122"/>
                <a:ea typeface="楷体" pitchFamily="49" charset="-122"/>
              </a:defRPr>
            </a:lvl3pPr>
            <a:lvl4pPr>
              <a:lnSpc>
                <a:spcPct val="105000"/>
              </a:lnSpc>
              <a:spcBef>
                <a:spcPts val="0"/>
              </a:spcBef>
              <a:spcAft>
                <a:spcPts val="0"/>
              </a:spcAft>
              <a:defRPr sz="2400">
                <a:solidFill>
                  <a:schemeClr val="tx1"/>
                </a:solidFill>
                <a:latin typeface="楷体" pitchFamily="49" charset="-122"/>
                <a:ea typeface="楷体" pitchFamily="49" charset="-122"/>
              </a:defRPr>
            </a:lvl4pPr>
            <a:lvl5pPr>
              <a:lnSpc>
                <a:spcPct val="105000"/>
              </a:lnSpc>
              <a:spcBef>
                <a:spcPts val="0"/>
              </a:spcBef>
              <a:spcAft>
                <a:spcPts val="0"/>
              </a:spcAft>
              <a:defRPr sz="2400" b="1">
                <a:solidFill>
                  <a:schemeClr val="tx1"/>
                </a:solidFill>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35" name="Image" r:id="rId19" imgW="2540000" imgH="254000" progId="Photoshop.Image.8">
                  <p:embed/>
                </p:oleObj>
              </mc:Choice>
              <mc:Fallback>
                <p:oleObj name="Image" r:id="rId19" imgW="2540000" imgH="254000" progId="Photoshop.Image.8">
                  <p:embed/>
                  <p:pic>
                    <p:nvPicPr>
                      <p:cNvPr id="0" name="图片 16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04CC98D-2423-46F0-B2F5-D200E43CDB97}" type="slidenum">
              <a:rPr lang="en-US" altLang="zh-CN" sz="1000" b="1" smtClean="0">
                <a:solidFill>
                  <a:schemeClr val="accent1"/>
                </a:solidFill>
              </a:r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496594" y="2802745"/>
            <a:ext cx="4531075"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smtClean="0">
                <a:solidFill>
                  <a:schemeClr val="accent1"/>
                </a:solidFill>
              </a:rPr>
              <a:t>项目进度管理</a:t>
            </a:r>
            <a:endParaRPr lang="zh-CN" altLang="en-US" sz="4400" b="1" dirty="0">
              <a:solidFill>
                <a:schemeClr val="accent1"/>
              </a:solidFill>
            </a:endParaRP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zh-CN" altLang="en-US" smtClean="0"/>
              <a:t>项目活动排序的主要工作 </a:t>
            </a:r>
          </a:p>
        </p:txBody>
      </p:sp>
      <p:graphicFrame>
        <p:nvGraphicFramePr>
          <p:cNvPr id="414761" name="Group 41"/>
          <p:cNvGraphicFramePr>
            <a:graphicFrameLocks noGrp="1"/>
          </p:cNvGraphicFramePr>
          <p:nvPr>
            <p:ph idx="1"/>
          </p:nvPr>
        </p:nvGraphicFramePr>
        <p:xfrm>
          <a:off x="457280" y="1599461"/>
          <a:ext cx="8231029" cy="2589952"/>
        </p:xfrm>
        <a:graphic>
          <a:graphicData uri="http://schemas.openxmlformats.org/drawingml/2006/table">
            <a:tbl>
              <a:tblPr/>
              <a:tblGrid>
                <a:gridCol w="2972514"/>
                <a:gridCol w="2006750"/>
                <a:gridCol w="3251765"/>
              </a:tblGrid>
              <a:tr h="429832">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输入</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工具和方法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输出</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60120">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成果说明</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项目活动之间的关系</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节点法</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箭线图法</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网络模板法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项目网络图</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更新后的项目活动清单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eaLnBrk="1" hangingPunct="1">
              <a:defRPr/>
            </a:pPr>
            <a:r>
              <a:rPr lang="en-US" altLang="zh-CN" dirty="0" smtClean="0"/>
              <a:t>8.3.1</a:t>
            </a:r>
            <a:r>
              <a:rPr lang="zh-CN" altLang="en-US" dirty="0" smtClean="0"/>
              <a:t>活动排序的依据 </a:t>
            </a:r>
          </a:p>
        </p:txBody>
      </p:sp>
      <p:sp>
        <p:nvSpPr>
          <p:cNvPr id="16387" name="Rectangle 3"/>
          <p:cNvSpPr>
            <a:spLocks noGrp="1" noChangeArrowheads="1"/>
          </p:cNvSpPr>
          <p:nvPr>
            <p:ph type="body" idx="1"/>
          </p:nvPr>
        </p:nvSpPr>
        <p:spPr>
          <a:xfrm>
            <a:off x="534194" y="1522412"/>
            <a:ext cx="8001000" cy="3582519"/>
          </a:xfrm>
        </p:spPr>
        <p:txBody>
          <a:bodyPr/>
          <a:lstStyle/>
          <a:p>
            <a:pPr marL="0" indent="0" algn="l" eaLnBrk="1" hangingPunct="1">
              <a:buSzTx/>
              <a:buNone/>
            </a:pPr>
            <a:r>
              <a:rPr lang="zh-CN" altLang="en-US" dirty="0" smtClean="0">
                <a:solidFill>
                  <a:schemeClr val="tx1"/>
                </a:solidFill>
              </a:rPr>
              <a:t>（1）成果说明</a:t>
            </a:r>
          </a:p>
          <a:p>
            <a:pPr lvl="1" indent="-342900" eaLnBrk="1" hangingPunct="1">
              <a:buFont typeface="楷体" pitchFamily="49" charset="-122"/>
              <a:buChar char="-"/>
            </a:pPr>
            <a:r>
              <a:rPr lang="zh-CN" altLang="en-US" dirty="0" smtClean="0">
                <a:solidFill>
                  <a:schemeClr val="tx1"/>
                </a:solidFill>
              </a:rPr>
              <a:t>成果说明描述项目可交付成果的性质和特征，而产品的特性通常会影响到项目活动的排序，所以要根据成果说明对项目活动排序进行审查，以确保活动排序的准确无误。</a:t>
            </a:r>
            <a:endParaRPr lang="en-US" altLang="zh-CN" dirty="0" smtClean="0">
              <a:solidFill>
                <a:schemeClr val="tx1"/>
              </a:solidFill>
            </a:endParaRPr>
          </a:p>
          <a:p>
            <a:pPr marL="0" indent="0" eaLnBrk="1" hangingPunct="1">
              <a:buNone/>
            </a:pPr>
            <a:r>
              <a:rPr lang="zh-CN" altLang="en-US" dirty="0"/>
              <a:t>（2）项目活动之间的关系</a:t>
            </a:r>
          </a:p>
          <a:p>
            <a:pPr lvl="1" eaLnBrk="1" hangingPunct="1">
              <a:buFont typeface="楷体" pitchFamily="49" charset="-122"/>
              <a:buChar char="-"/>
            </a:pPr>
            <a:r>
              <a:rPr lang="zh-CN" altLang="en-US" dirty="0"/>
              <a:t>活动之间的关系包括必然的依存关系、组织关系和外部的制约关系。</a:t>
            </a:r>
          </a:p>
          <a:p>
            <a:pPr marL="400050" lvl="1" indent="0" eaLnBrk="1" hangingPunct="1">
              <a:buNone/>
            </a:pP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1231041"/>
            <a:ext cx="8915400" cy="5295296"/>
          </a:xfrm>
        </p:spPr>
        <p:txBody>
          <a:bodyPr/>
          <a:lstStyle/>
          <a:p>
            <a:pPr marL="0" indent="0" algn="l" eaLnBrk="1" hangingPunct="1">
              <a:buSzTx/>
              <a:buNone/>
            </a:pPr>
            <a:r>
              <a:rPr lang="zh-CN" altLang="en-US" sz="2300" dirty="0" smtClean="0">
                <a:solidFill>
                  <a:schemeClr val="tx1"/>
                </a:solidFill>
                <a:latin typeface="楷体" pitchFamily="49" charset="-122"/>
                <a:ea typeface="楷体" pitchFamily="49" charset="-122"/>
              </a:rPr>
              <a:t>（2）项目活动之间的关系</a:t>
            </a:r>
          </a:p>
          <a:p>
            <a:pPr marL="400050" lvl="1" indent="0" eaLnBrk="1" hangingPunct="1">
              <a:buNone/>
            </a:pPr>
            <a:r>
              <a:rPr lang="zh-CN" altLang="en-US" sz="2300" dirty="0" smtClean="0">
                <a:solidFill>
                  <a:schemeClr val="tx1"/>
                </a:solidFill>
                <a:latin typeface="楷体" pitchFamily="49" charset="-122"/>
                <a:ea typeface="楷体" pitchFamily="49" charset="-122"/>
              </a:rPr>
              <a:t>①</a:t>
            </a:r>
            <a:r>
              <a:rPr lang="zh-CN" altLang="en-US" sz="2300" dirty="0" smtClean="0">
                <a:solidFill>
                  <a:srgbClr val="FF0000"/>
                </a:solidFill>
                <a:latin typeface="楷体" pitchFamily="49" charset="-122"/>
                <a:ea typeface="楷体" pitchFamily="49" charset="-122"/>
              </a:rPr>
              <a:t>必然的依存关系。</a:t>
            </a:r>
            <a:r>
              <a:rPr lang="zh-CN" altLang="en-US" sz="2300" dirty="0" smtClean="0">
                <a:solidFill>
                  <a:schemeClr val="tx1"/>
                </a:solidFill>
                <a:latin typeface="楷体" pitchFamily="49" charset="-122"/>
                <a:ea typeface="楷体" pitchFamily="49" charset="-122"/>
              </a:rPr>
              <a:t>必然的依存关系是活动相互关系确定的基础，它是活动之间所存在的内在关系，通常是不可调整的，所以，必然的依存关系的确定相对比较明确、容易，通常由技术和管理人员的交流就可完成。比如，建造一座楼，需要先打好地基，然后才能进行上部结构的施工。</a:t>
            </a:r>
          </a:p>
          <a:p>
            <a:pPr marL="400050" lvl="1" indent="0" eaLnBrk="1" hangingPunct="1">
              <a:buNone/>
            </a:pPr>
            <a:r>
              <a:rPr lang="zh-CN" altLang="en-US" sz="2300" dirty="0" smtClean="0">
                <a:solidFill>
                  <a:schemeClr val="tx1"/>
                </a:solidFill>
                <a:latin typeface="楷体" pitchFamily="49" charset="-122"/>
                <a:ea typeface="楷体" pitchFamily="49" charset="-122"/>
              </a:rPr>
              <a:t>②</a:t>
            </a:r>
            <a:r>
              <a:rPr lang="zh-CN" altLang="en-US" sz="2300" dirty="0" smtClean="0">
                <a:solidFill>
                  <a:srgbClr val="FF0000"/>
                </a:solidFill>
                <a:latin typeface="楷体" pitchFamily="49" charset="-122"/>
                <a:ea typeface="楷体" pitchFamily="49" charset="-122"/>
              </a:rPr>
              <a:t>组织关系</a:t>
            </a:r>
            <a:r>
              <a:rPr lang="zh-CN" altLang="en-US" sz="2300" dirty="0" smtClean="0">
                <a:solidFill>
                  <a:schemeClr val="tx1"/>
                </a:solidFill>
                <a:latin typeface="楷体" pitchFamily="49" charset="-122"/>
                <a:ea typeface="楷体" pitchFamily="49" charset="-122"/>
              </a:rPr>
              <a:t>。活动的组织关系是指那些无逻辑关系，由于其活动先后关系具有随意性、人为性，活动组织关系的确定一般比较难，它通常取决于项目管理人员的知识和经验，因此项目管理人员必须科学、合理地确定项目活动的组织关系。</a:t>
            </a:r>
          </a:p>
          <a:p>
            <a:pPr marL="400050" lvl="1" indent="0" eaLnBrk="1" hangingPunct="1">
              <a:buNone/>
            </a:pPr>
            <a:r>
              <a:rPr lang="zh-CN" altLang="en-US" sz="2300" dirty="0" smtClean="0">
                <a:solidFill>
                  <a:schemeClr val="tx1"/>
                </a:solidFill>
                <a:latin typeface="楷体" pitchFamily="49" charset="-122"/>
                <a:ea typeface="楷体" pitchFamily="49" charset="-122"/>
              </a:rPr>
              <a:t>③</a:t>
            </a:r>
            <a:r>
              <a:rPr lang="zh-CN" altLang="en-US" sz="2300" dirty="0" smtClean="0">
                <a:solidFill>
                  <a:srgbClr val="FF0000"/>
                </a:solidFill>
                <a:latin typeface="楷体" pitchFamily="49" charset="-122"/>
                <a:ea typeface="楷体" pitchFamily="49" charset="-122"/>
              </a:rPr>
              <a:t>外部制约关系</a:t>
            </a:r>
            <a:r>
              <a:rPr lang="zh-CN" altLang="en-US" sz="2300" dirty="0" smtClean="0">
                <a:solidFill>
                  <a:schemeClr val="tx1"/>
                </a:solidFill>
                <a:latin typeface="楷体" pitchFamily="49" charset="-122"/>
                <a:ea typeface="楷体" pitchFamily="49" charset="-122"/>
              </a:rPr>
              <a:t>。项目活动的外部制约关系是指项目活动和非项目活动之间的关系，比如项目的某些活动需要政府的同意才能动工，因此在项目活动计划的安排过程中也需要考虑到外部活动对项目活动的一些制约及影响，才能合理安排项目活动之间的关系。</a:t>
            </a:r>
          </a:p>
        </p:txBody>
      </p:sp>
      <p:sp>
        <p:nvSpPr>
          <p:cNvPr id="4" name="Rectangle 2"/>
          <p:cNvSpPr>
            <a:spLocks noGrp="1" noChangeArrowheads="1"/>
          </p:cNvSpPr>
          <p:nvPr>
            <p:ph type="title"/>
          </p:nvPr>
        </p:nvSpPr>
        <p:spPr/>
        <p:txBody>
          <a:bodyPr/>
          <a:lstStyle/>
          <a:p>
            <a:pPr eaLnBrk="1" hangingPunct="1">
              <a:defRPr/>
            </a:pPr>
            <a:r>
              <a:rPr lang="en-US" altLang="zh-CN" dirty="0" smtClean="0"/>
              <a:t>8.3.1</a:t>
            </a:r>
            <a:r>
              <a:rPr lang="zh-CN" altLang="en-US" dirty="0" smtClean="0"/>
              <a:t>活动排序的依据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0" y="227012"/>
            <a:ext cx="8688309" cy="1313841"/>
          </a:xfrm>
        </p:spPr>
        <p:txBody>
          <a:bodyPr/>
          <a:lstStyle/>
          <a:p>
            <a:pPr eaLnBrk="1" hangingPunct="1">
              <a:defRPr/>
            </a:pPr>
            <a:r>
              <a:rPr lang="en-US" altLang="zh-CN" b="1" dirty="0" smtClean="0"/>
              <a:t>8.3.2</a:t>
            </a:r>
            <a:r>
              <a:rPr lang="zh-CN" altLang="en-US" b="1" dirty="0" smtClean="0"/>
              <a:t>项目活动排序的工具和方法</a:t>
            </a:r>
            <a:r>
              <a:rPr lang="zh-CN" altLang="en-US" dirty="0" smtClean="0"/>
              <a:t> </a:t>
            </a:r>
          </a:p>
        </p:txBody>
      </p:sp>
      <p:sp>
        <p:nvSpPr>
          <p:cNvPr id="18435" name="Rectangle 3"/>
          <p:cNvSpPr>
            <a:spLocks noGrp="1" noChangeArrowheads="1"/>
          </p:cNvSpPr>
          <p:nvPr>
            <p:ph type="body" idx="1"/>
          </p:nvPr>
        </p:nvSpPr>
        <p:spPr>
          <a:xfrm>
            <a:off x="381794" y="1522412"/>
            <a:ext cx="8534400" cy="5088701"/>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（1）节点法（PDM，Precedence Diagramming Method）</a:t>
            </a:r>
          </a:p>
          <a:p>
            <a:pPr lvl="1" eaLnBrk="1" hangingPunct="1"/>
            <a:r>
              <a:rPr lang="zh-CN" altLang="en-US" dirty="0" smtClean="0">
                <a:solidFill>
                  <a:schemeClr val="tx1"/>
                </a:solidFill>
                <a:latin typeface="楷体" pitchFamily="49" charset="-122"/>
                <a:ea typeface="楷体" pitchFamily="49" charset="-122"/>
              </a:rPr>
              <a:t>节点法又称为顺序图法或单代号网络图法，它的特点是用节点代表活动，用箭线表示各个活动之间的关系。</a:t>
            </a:r>
          </a:p>
          <a:p>
            <a:pPr lvl="1" eaLnBrk="1" hangingPunct="1"/>
            <a:r>
              <a:rPr lang="zh-CN" altLang="en-US" dirty="0" smtClean="0">
                <a:solidFill>
                  <a:schemeClr val="tx1"/>
                </a:solidFill>
                <a:latin typeface="楷体" pitchFamily="49" charset="-122"/>
                <a:ea typeface="楷体" pitchFamily="49" charset="-122"/>
              </a:rPr>
              <a:t>活动之间的依赖关系包括四种类型：</a:t>
            </a:r>
          </a:p>
          <a:p>
            <a:pPr marL="457200" lvl="1" indent="0" eaLnBrk="1" hangingPunct="1">
              <a:buNone/>
            </a:pPr>
            <a:r>
              <a:rPr lang="zh-CN" altLang="en-US" dirty="0" smtClean="0">
                <a:solidFill>
                  <a:schemeClr val="tx1"/>
                </a:solidFill>
                <a:latin typeface="楷体" pitchFamily="49" charset="-122"/>
                <a:ea typeface="楷体" pitchFamily="49" charset="-122"/>
              </a:rPr>
              <a:t>①</a:t>
            </a:r>
            <a:r>
              <a:rPr lang="zh-CN" altLang="en-US" dirty="0" smtClean="0">
                <a:solidFill>
                  <a:srgbClr val="FF0000"/>
                </a:solidFill>
                <a:latin typeface="楷体" pitchFamily="49" charset="-122"/>
                <a:ea typeface="楷体" pitchFamily="49" charset="-122"/>
              </a:rPr>
              <a:t>结束—开始</a:t>
            </a:r>
            <a:r>
              <a:rPr lang="zh-CN" altLang="en-US" dirty="0" smtClean="0">
                <a:solidFill>
                  <a:schemeClr val="tx1"/>
                </a:solidFill>
                <a:latin typeface="楷体" pitchFamily="49" charset="-122"/>
                <a:ea typeface="楷体" pitchFamily="49" charset="-122"/>
              </a:rPr>
              <a:t>：A活动必须结束，然后B活动才能开始。例如，包饺子的时候必须先包好才能开始煮。</a:t>
            </a:r>
          </a:p>
          <a:p>
            <a:pPr marL="457200" lvl="1" indent="0" eaLnBrk="1" hangingPunct="1">
              <a:buNone/>
            </a:pPr>
            <a:r>
              <a:rPr lang="zh-CN" altLang="en-US" dirty="0" smtClean="0">
                <a:solidFill>
                  <a:schemeClr val="tx1"/>
                </a:solidFill>
                <a:latin typeface="楷体" pitchFamily="49" charset="-122"/>
                <a:ea typeface="楷体" pitchFamily="49" charset="-122"/>
              </a:rPr>
              <a:t>②</a:t>
            </a:r>
            <a:r>
              <a:rPr lang="zh-CN" altLang="en-US" dirty="0" smtClean="0">
                <a:solidFill>
                  <a:srgbClr val="FF0000"/>
                </a:solidFill>
                <a:latin typeface="楷体" pitchFamily="49" charset="-122"/>
                <a:ea typeface="楷体" pitchFamily="49" charset="-122"/>
              </a:rPr>
              <a:t>开始－开始</a:t>
            </a:r>
            <a:r>
              <a:rPr lang="zh-CN" altLang="en-US" dirty="0" smtClean="0">
                <a:solidFill>
                  <a:schemeClr val="tx1"/>
                </a:solidFill>
                <a:latin typeface="楷体" pitchFamily="49" charset="-122"/>
                <a:ea typeface="楷体" pitchFamily="49" charset="-122"/>
              </a:rPr>
              <a:t>：B活动开始前A活动必须开始。例如，对于项目管理活动，进度管理活动开始时，费用管理必须开始，至少要同时开始。</a:t>
            </a:r>
          </a:p>
          <a:p>
            <a:pPr marL="457200" lvl="1" indent="0" eaLnBrk="1" hangingPunct="1">
              <a:buNone/>
            </a:pPr>
            <a:r>
              <a:rPr lang="zh-CN" altLang="en-US" dirty="0" smtClean="0">
                <a:solidFill>
                  <a:schemeClr val="tx1"/>
                </a:solidFill>
                <a:latin typeface="楷体" pitchFamily="49" charset="-122"/>
                <a:ea typeface="楷体" pitchFamily="49" charset="-122"/>
              </a:rPr>
              <a:t>③</a:t>
            </a:r>
            <a:r>
              <a:rPr lang="zh-CN" altLang="en-US" dirty="0" smtClean="0">
                <a:solidFill>
                  <a:srgbClr val="FF0000"/>
                </a:solidFill>
                <a:latin typeface="楷体" pitchFamily="49" charset="-122"/>
                <a:ea typeface="楷体" pitchFamily="49" charset="-122"/>
              </a:rPr>
              <a:t>结束－结束</a:t>
            </a:r>
            <a:r>
              <a:rPr lang="zh-CN" altLang="en-US" dirty="0" smtClean="0">
                <a:solidFill>
                  <a:schemeClr val="tx1"/>
                </a:solidFill>
                <a:latin typeface="楷体" pitchFamily="49" charset="-122"/>
                <a:ea typeface="楷体" pitchFamily="49" charset="-122"/>
              </a:rPr>
              <a:t>：A活动结束前，B活动必须结束。例如，厨房装修时，热水器输水管的安装必须在厨房粉刷完毕之前结束，否则，还得打洞弄坏墙壁。</a:t>
            </a:r>
          </a:p>
          <a:p>
            <a:pPr marL="457200" lvl="1" indent="0" eaLnBrk="1" hangingPunct="1">
              <a:buNone/>
            </a:pPr>
            <a:r>
              <a:rPr lang="zh-CN" altLang="en-US" dirty="0" smtClean="0">
                <a:solidFill>
                  <a:schemeClr val="tx1"/>
                </a:solidFill>
                <a:latin typeface="楷体" pitchFamily="49" charset="-122"/>
                <a:ea typeface="楷体" pitchFamily="49" charset="-122"/>
              </a:rPr>
              <a:t>④开始－结束：A活动结束前B活动必须开始。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0" y="227012"/>
            <a:ext cx="8688309" cy="1313841"/>
          </a:xfrm>
        </p:spPr>
        <p:txBody>
          <a:bodyPr/>
          <a:lstStyle/>
          <a:p>
            <a:pPr eaLnBrk="1" hangingPunct="1">
              <a:defRPr/>
            </a:pPr>
            <a:r>
              <a:rPr lang="en-US" altLang="zh-CN" b="1" dirty="0" smtClean="0"/>
              <a:t>8.3.2</a:t>
            </a:r>
            <a:r>
              <a:rPr lang="zh-CN" altLang="en-US" b="1" dirty="0" smtClean="0"/>
              <a:t>项目活动排序的工具和方法</a:t>
            </a:r>
            <a:r>
              <a:rPr lang="zh-CN" altLang="en-US" dirty="0" smtClean="0"/>
              <a:t> </a:t>
            </a:r>
          </a:p>
        </p:txBody>
      </p:sp>
      <p:sp>
        <p:nvSpPr>
          <p:cNvPr id="18435" name="Rectangle 3"/>
          <p:cNvSpPr>
            <a:spLocks noGrp="1" noChangeArrowheads="1"/>
          </p:cNvSpPr>
          <p:nvPr>
            <p:ph type="body" idx="1"/>
          </p:nvPr>
        </p:nvSpPr>
        <p:spPr>
          <a:xfrm>
            <a:off x="153194" y="1217612"/>
            <a:ext cx="8839200" cy="2031325"/>
          </a:xfrm>
        </p:spPr>
        <p:txBody>
          <a:bodyPr/>
          <a:lstStyle/>
          <a:p>
            <a:pPr marL="0" lvl="1" indent="0" eaLnBrk="1" hangingPunct="1">
              <a:buNone/>
            </a:pPr>
            <a:r>
              <a:rPr lang="zh-CN" altLang="en-US" dirty="0" smtClean="0">
                <a:solidFill>
                  <a:schemeClr val="tx1"/>
                </a:solidFill>
              </a:rPr>
              <a:t>①结束—开始：A活动必须结束，然后B活动才能开始。（</a:t>
            </a:r>
            <a:r>
              <a:rPr lang="zh-CN" altLang="en-US" dirty="0" smtClean="0"/>
              <a:t>最</a:t>
            </a:r>
            <a:r>
              <a:rPr lang="zh-CN" altLang="en-US" dirty="0"/>
              <a:t>常</a:t>
            </a:r>
            <a:r>
              <a:rPr lang="zh-CN" altLang="en-US" dirty="0" smtClean="0"/>
              <a:t>用</a:t>
            </a:r>
            <a:r>
              <a:rPr lang="zh-CN" altLang="en-US" dirty="0"/>
              <a:t>）</a:t>
            </a:r>
            <a:endParaRPr lang="zh-CN" altLang="en-US" dirty="0" smtClean="0">
              <a:solidFill>
                <a:schemeClr val="tx1"/>
              </a:solidFill>
            </a:endParaRPr>
          </a:p>
          <a:p>
            <a:pPr marL="0" lvl="1" indent="0" eaLnBrk="1" hangingPunct="1">
              <a:buNone/>
            </a:pPr>
            <a:r>
              <a:rPr lang="zh-CN" altLang="en-US" dirty="0" smtClean="0">
                <a:solidFill>
                  <a:schemeClr val="tx1"/>
                </a:solidFill>
              </a:rPr>
              <a:t>②开始－开始：B活动开始前A活动必须开始。（</a:t>
            </a:r>
            <a:r>
              <a:rPr lang="zh-CN" altLang="en-US" dirty="0" smtClean="0"/>
              <a:t>最</a:t>
            </a:r>
            <a:r>
              <a:rPr lang="zh-CN" altLang="en-US" dirty="0"/>
              <a:t>自</a:t>
            </a:r>
            <a:r>
              <a:rPr lang="zh-CN" altLang="en-US" dirty="0" smtClean="0"/>
              <a:t>然</a:t>
            </a:r>
            <a:r>
              <a:rPr lang="zh-CN" altLang="en-US" dirty="0"/>
              <a:t>）</a:t>
            </a:r>
            <a:endParaRPr lang="zh-CN" altLang="en-US" dirty="0" smtClean="0">
              <a:solidFill>
                <a:schemeClr val="tx1"/>
              </a:solidFill>
            </a:endParaRPr>
          </a:p>
          <a:p>
            <a:pPr marL="0" lvl="1" indent="0" eaLnBrk="1" hangingPunct="1">
              <a:buNone/>
            </a:pPr>
            <a:r>
              <a:rPr lang="zh-CN" altLang="en-US" dirty="0" smtClean="0">
                <a:solidFill>
                  <a:schemeClr val="tx1"/>
                </a:solidFill>
              </a:rPr>
              <a:t>③结束－结束：A活动结束前，B活动必须结束。</a:t>
            </a:r>
            <a:r>
              <a:rPr lang="zh-CN" altLang="en-US" dirty="0" smtClean="0"/>
              <a:t>（</a:t>
            </a:r>
            <a:r>
              <a:rPr lang="zh-CN" altLang="en-US" dirty="0"/>
              <a:t>最自然</a:t>
            </a:r>
            <a:r>
              <a:rPr lang="zh-CN" altLang="en-US" dirty="0" smtClean="0"/>
              <a:t>）</a:t>
            </a:r>
            <a:endParaRPr lang="zh-CN" altLang="en-US" dirty="0" smtClean="0">
              <a:solidFill>
                <a:schemeClr val="tx1"/>
              </a:solidFill>
            </a:endParaRPr>
          </a:p>
          <a:p>
            <a:pPr marL="0" lvl="1" indent="0" eaLnBrk="1" hangingPunct="1">
              <a:buNone/>
            </a:pPr>
            <a:r>
              <a:rPr lang="zh-CN" altLang="en-US" dirty="0" smtClean="0">
                <a:solidFill>
                  <a:schemeClr val="tx1"/>
                </a:solidFill>
              </a:rPr>
              <a:t>④开始－结束：A活动结束前B活动必须开始。（</a:t>
            </a:r>
            <a:r>
              <a:rPr lang="zh-CN" altLang="en-US" dirty="0" smtClean="0"/>
              <a:t>理</a:t>
            </a:r>
            <a:r>
              <a:rPr lang="zh-CN" altLang="en-US" dirty="0"/>
              <a:t>论上的，现实中比较少</a:t>
            </a:r>
            <a:r>
              <a:rPr lang="zh-CN" altLang="en-US" dirty="0" smtClean="0"/>
              <a:t>见）</a:t>
            </a:r>
            <a:endParaRPr lang="zh-CN" altLang="en-US" dirty="0" smtClean="0">
              <a:solidFill>
                <a:schemeClr val="tx1"/>
              </a:solidFill>
            </a:endParaRPr>
          </a:p>
        </p:txBody>
      </p:sp>
      <p:graphicFrame>
        <p:nvGraphicFramePr>
          <p:cNvPr id="2" name="对象 1"/>
          <p:cNvGraphicFramePr>
            <a:graphicFrameLocks noGrp="1" noChangeAspect="1"/>
          </p:cNvGraphicFramePr>
          <p:nvPr/>
        </p:nvGraphicFramePr>
        <p:xfrm>
          <a:off x="96044" y="3376487"/>
          <a:ext cx="8943106" cy="2413125"/>
        </p:xfrm>
        <a:graphic>
          <a:graphicData uri="http://schemas.openxmlformats.org/presentationml/2006/ole">
            <mc:AlternateContent xmlns:mc="http://schemas.openxmlformats.org/markup-compatibility/2006">
              <mc:Choice xmlns:v="urn:schemas-microsoft-com:vml" Requires="v">
                <p:oleObj spid="_x0000_s19482" name="Visio" r:id="rId3" imgW="5689600" imgH="1549400" progId="Visio.Drawing.11">
                  <p:embed/>
                </p:oleObj>
              </mc:Choice>
              <mc:Fallback>
                <p:oleObj name="Visio" r:id="rId3" imgW="5689600" imgH="1549400"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4" y="3376487"/>
                        <a:ext cx="8943106" cy="241312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2024" name="Group 136"/>
          <p:cNvGraphicFramePr>
            <a:graphicFrameLocks noGrp="1"/>
          </p:cNvGraphicFramePr>
          <p:nvPr>
            <p:ph sz="half" idx="2"/>
          </p:nvPr>
        </p:nvGraphicFramePr>
        <p:xfrm>
          <a:off x="2362994" y="1313343"/>
          <a:ext cx="4039302" cy="2799869"/>
        </p:xfrm>
        <a:graphic>
          <a:graphicData uri="http://schemas.openxmlformats.org/drawingml/2006/table">
            <a:tbl>
              <a:tblPr/>
              <a:tblGrid>
                <a:gridCol w="1346434"/>
                <a:gridCol w="1346434"/>
                <a:gridCol w="1346434"/>
              </a:tblGrid>
              <a:tr h="4226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活动名称</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紧前活动</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紧后活动</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0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206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6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36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对象 3"/>
          <p:cNvGraphicFramePr>
            <a:graphicFrameLocks noGrp="1" noChangeAspect="1"/>
          </p:cNvGraphicFramePr>
          <p:nvPr/>
        </p:nvGraphicFramePr>
        <p:xfrm>
          <a:off x="305594" y="4176712"/>
          <a:ext cx="8355012" cy="2527300"/>
        </p:xfrm>
        <a:graphic>
          <a:graphicData uri="http://schemas.openxmlformats.org/presentationml/2006/ole">
            <mc:AlternateContent xmlns:mc="http://schemas.openxmlformats.org/markup-compatibility/2006">
              <mc:Choice xmlns:v="urn:schemas-microsoft-com:vml" Requires="v">
                <p:oleObj spid="_x0000_s20507" name="Visio" r:id="rId3" imgW="5384800" imgH="1638300" progId="Visio.Drawing.11">
                  <p:embed/>
                </p:oleObj>
              </mc:Choice>
              <mc:Fallback>
                <p:oleObj name="Visio" r:id="rId3" imgW="5384800" imgH="163830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94" y="4176712"/>
                        <a:ext cx="835501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a:spLocks noGrp="1" noChangeArrowheads="1"/>
          </p:cNvSpPr>
          <p:nvPr>
            <p:ph type="title"/>
          </p:nvPr>
        </p:nvSpPr>
        <p:spPr/>
        <p:txBody>
          <a:bodyPr/>
          <a:lstStyle/>
          <a:p>
            <a:pPr eaLnBrk="1" hangingPunct="1">
              <a:defRPr/>
            </a:pPr>
            <a:r>
              <a:rPr lang="en-US" altLang="zh-CN" sz="2400" b="1" dirty="0" smtClean="0">
                <a:latin typeface="+mj-ea"/>
              </a:rPr>
              <a:t>8.3.2</a:t>
            </a:r>
            <a:r>
              <a:rPr lang="zh-CN" altLang="en-US" sz="2400" b="1" dirty="0" smtClean="0">
                <a:latin typeface="+mj-ea"/>
              </a:rPr>
              <a:t>项目活动排序的工具和方法</a:t>
            </a:r>
            <a:r>
              <a:rPr lang="zh-CN" altLang="en-US" sz="2400" dirty="0" smtClean="0">
                <a:latin typeface="+mj-ea"/>
              </a:rPr>
              <a:t>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10394" y="1674812"/>
            <a:ext cx="8077200" cy="3022302"/>
          </a:xfrm>
        </p:spPr>
        <p:txBody>
          <a:bodyPr/>
          <a:lstStyle/>
          <a:p>
            <a:pPr eaLnBrk="1" hangingPunct="1"/>
            <a:r>
              <a:rPr lang="zh-CN" altLang="en-US" sz="2300" dirty="0"/>
              <a:t>在绘制节点时，我们要注意以下的规则（该规则对后面的箭线图同样适用）：</a:t>
            </a:r>
          </a:p>
          <a:p>
            <a:pPr lvl="1" eaLnBrk="1" hangingPunct="1"/>
            <a:r>
              <a:rPr lang="zh-CN" altLang="en-US" sz="2300" dirty="0"/>
              <a:t>网络图中不能出现无头箭线和双头箭线，只允许出现单头箭线；</a:t>
            </a:r>
          </a:p>
          <a:p>
            <a:pPr lvl="1" eaLnBrk="1" hangingPunct="1"/>
            <a:r>
              <a:rPr lang="zh-CN" altLang="en-US" sz="2300" dirty="0"/>
              <a:t>网络图中不能有循环回路；</a:t>
            </a:r>
          </a:p>
          <a:p>
            <a:pPr lvl="1" eaLnBrk="1" hangingPunct="1"/>
            <a:r>
              <a:rPr lang="zh-CN" altLang="en-US" sz="2300" dirty="0"/>
              <a:t>网络图中不能出现无节点的箭线；</a:t>
            </a:r>
          </a:p>
          <a:p>
            <a:pPr lvl="1" eaLnBrk="1" hangingPunct="1"/>
            <a:r>
              <a:rPr lang="zh-CN" altLang="en-US" sz="2300" dirty="0"/>
              <a:t>网络图中只能有一个起始节点和一个终止节点；</a:t>
            </a:r>
          </a:p>
          <a:p>
            <a:pPr lvl="1" eaLnBrk="1" hangingPunct="1"/>
            <a:r>
              <a:rPr lang="zh-CN" altLang="en-US" sz="2300" dirty="0"/>
              <a:t>网络图中的箭线要尽量避免交叉。</a:t>
            </a:r>
          </a:p>
        </p:txBody>
      </p:sp>
      <p:sp>
        <p:nvSpPr>
          <p:cNvPr id="4" name="Rectangle 2"/>
          <p:cNvSpPr>
            <a:spLocks noGrp="1" noChangeArrowheads="1"/>
          </p:cNvSpPr>
          <p:nvPr>
            <p:ph type="title"/>
          </p:nvPr>
        </p:nvSpPr>
        <p:spPr/>
        <p:txBody>
          <a:bodyPr/>
          <a:lstStyle/>
          <a:p>
            <a:pPr eaLnBrk="1" hangingPunct="1">
              <a:defRPr/>
            </a:pPr>
            <a:r>
              <a:rPr lang="en-US" altLang="zh-CN" sz="2400" b="1" dirty="0" smtClean="0">
                <a:latin typeface="+mj-ea"/>
              </a:rPr>
              <a:t>8.3.2</a:t>
            </a:r>
            <a:r>
              <a:rPr lang="zh-CN" altLang="en-US" sz="2400" b="1" dirty="0" smtClean="0">
                <a:latin typeface="+mj-ea"/>
              </a:rPr>
              <a:t>项目活动排序的工具和方法</a:t>
            </a:r>
            <a:r>
              <a:rPr lang="zh-CN" altLang="en-US" sz="2400" dirty="0" smtClean="0">
                <a:latin typeface="+mj-ea"/>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81794" y="1446212"/>
            <a:ext cx="8458200" cy="2031325"/>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（2）箭线图法（ADM，Arrow  Diagramming  Method）</a:t>
            </a:r>
          </a:p>
          <a:p>
            <a:pPr lvl="1" eaLnBrk="1" hangingPunct="1"/>
            <a:r>
              <a:rPr lang="zh-CN" altLang="en-US" dirty="0" smtClean="0">
                <a:solidFill>
                  <a:schemeClr val="tx1"/>
                </a:solidFill>
                <a:latin typeface="楷体" pitchFamily="49" charset="-122"/>
                <a:ea typeface="楷体" pitchFamily="49" charset="-122"/>
              </a:rPr>
              <a:t>箭线图法又称为双代号网络图法，它用箭线来代表活动，用节点表示活动之间的关系。这种方法虽然没有节点法应用的广泛，但在某些领域也是一种可供选择的方法。下面以上例来说明箭线图的画法。</a:t>
            </a:r>
          </a:p>
        </p:txBody>
      </p:sp>
      <p:sp>
        <p:nvSpPr>
          <p:cNvPr id="4" name="Rectangle 2"/>
          <p:cNvSpPr>
            <a:spLocks noGrp="1" noChangeArrowheads="1"/>
          </p:cNvSpPr>
          <p:nvPr>
            <p:ph type="title"/>
          </p:nvPr>
        </p:nvSpPr>
        <p:spPr/>
        <p:txBody>
          <a:bodyPr/>
          <a:lstStyle/>
          <a:p>
            <a:pPr eaLnBrk="1" hangingPunct="1">
              <a:defRPr/>
            </a:pPr>
            <a:r>
              <a:rPr lang="en-US" altLang="zh-CN" sz="2400" b="1" dirty="0" smtClean="0">
                <a:latin typeface="+mj-ea"/>
              </a:rPr>
              <a:t>8.3.2</a:t>
            </a:r>
            <a:r>
              <a:rPr lang="zh-CN" altLang="en-US" sz="2400" b="1" dirty="0" smtClean="0">
                <a:latin typeface="+mj-ea"/>
              </a:rPr>
              <a:t>项目活动排序的工具和方法</a:t>
            </a:r>
            <a:r>
              <a:rPr lang="zh-CN" altLang="en-US" sz="2400" dirty="0" smtClean="0">
                <a:latin typeface="+mj-ea"/>
              </a:rPr>
              <a:t> </a:t>
            </a:r>
          </a:p>
        </p:txBody>
      </p:sp>
      <p:graphicFrame>
        <p:nvGraphicFramePr>
          <p:cNvPr id="5" name="Group 136"/>
          <p:cNvGraphicFramePr>
            <a:graphicFrameLocks/>
          </p:cNvGraphicFramePr>
          <p:nvPr>
            <p:extLst>
              <p:ext uri="{D42A27DB-BD31-4B8C-83A1-F6EECF244321}">
                <p14:modId xmlns:p14="http://schemas.microsoft.com/office/powerpoint/2010/main" val="2016524215"/>
              </p:ext>
            </p:extLst>
          </p:nvPr>
        </p:nvGraphicFramePr>
        <p:xfrm>
          <a:off x="2134394" y="3503612"/>
          <a:ext cx="4039302" cy="2799869"/>
        </p:xfrm>
        <a:graphic>
          <a:graphicData uri="http://schemas.openxmlformats.org/drawingml/2006/table">
            <a:tbl>
              <a:tblPr/>
              <a:tblGrid>
                <a:gridCol w="1346434"/>
                <a:gridCol w="1346434"/>
                <a:gridCol w="1346434"/>
              </a:tblGrid>
              <a:tr h="4226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活动名称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紧前活动</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紧后活动</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0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206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6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36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36"/>
          <p:cNvGraphicFramePr>
            <a:graphicFrameLocks noGrp="1"/>
          </p:cNvGraphicFramePr>
          <p:nvPr>
            <p:ph sz="half" idx="4294967295"/>
          </p:nvPr>
        </p:nvGraphicFramePr>
        <p:xfrm>
          <a:off x="2362994" y="1313343"/>
          <a:ext cx="4039302" cy="2799869"/>
        </p:xfrm>
        <a:graphic>
          <a:graphicData uri="http://schemas.openxmlformats.org/drawingml/2006/table">
            <a:tbl>
              <a:tblPr/>
              <a:tblGrid>
                <a:gridCol w="1346434"/>
                <a:gridCol w="1346434"/>
                <a:gridCol w="1346434"/>
              </a:tblGrid>
              <a:tr h="4226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活动名称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紧前活动</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紧后活动</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0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206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6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36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4341812"/>
            <a:ext cx="7713662"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a:spLocks noGrp="1" noChangeArrowheads="1"/>
          </p:cNvSpPr>
          <p:nvPr>
            <p:ph type="title"/>
          </p:nvPr>
        </p:nvSpPr>
        <p:spPr/>
        <p:txBody>
          <a:bodyPr/>
          <a:lstStyle/>
          <a:p>
            <a:pPr eaLnBrk="1" hangingPunct="1">
              <a:defRPr/>
            </a:pPr>
            <a:r>
              <a:rPr lang="en-US" altLang="zh-CN" sz="2400" b="1" dirty="0" smtClean="0">
                <a:latin typeface="+mj-ea"/>
              </a:rPr>
              <a:t>8.3.2</a:t>
            </a:r>
            <a:r>
              <a:rPr lang="zh-CN" altLang="en-US" sz="2400" b="1" dirty="0" smtClean="0">
                <a:latin typeface="+mj-ea"/>
              </a:rPr>
              <a:t>项目活动排序的工具和方法</a:t>
            </a:r>
            <a:r>
              <a:rPr lang="zh-CN" altLang="en-US" sz="2400" dirty="0" smtClean="0">
                <a:latin typeface="+mj-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1067594" y="3427412"/>
            <a:ext cx="7465721" cy="2419124"/>
          </a:xfrm>
        </p:spPr>
        <p:txBody>
          <a:bodyPr/>
          <a:lstStyle/>
          <a:p>
            <a:pPr algn="l" eaLnBrk="1" hangingPunct="1">
              <a:lnSpc>
                <a:spcPct val="90000"/>
              </a:lnSpc>
              <a:buSzTx/>
            </a:pPr>
            <a:r>
              <a:rPr lang="zh-CN" altLang="en-US" sz="2400" dirty="0" smtClean="0">
                <a:solidFill>
                  <a:schemeClr val="tx1"/>
                </a:solidFill>
                <a:latin typeface="楷体" pitchFamily="49" charset="-122"/>
                <a:ea typeface="楷体" pitchFamily="49" charset="-122"/>
              </a:rPr>
              <a:t>在箭线图中，活动是由两个节点中间的箭线来表示的，所以项目的活动可以由两个节点的数字来表示，如活动B可以表示为活动（2，3），活动C可以表示为活动（3，4）。由于活动D和E分别完成于节点6和5，所以用一个</a:t>
            </a:r>
            <a:r>
              <a:rPr lang="zh-CN" altLang="en-US" sz="2400" dirty="0" smtClean="0">
                <a:solidFill>
                  <a:srgbClr val="FF0000"/>
                </a:solidFill>
                <a:latin typeface="楷体" pitchFamily="49" charset="-122"/>
                <a:ea typeface="楷体" pitchFamily="49" charset="-122"/>
              </a:rPr>
              <a:t>虚活动</a:t>
            </a:r>
            <a:r>
              <a:rPr lang="zh-CN" altLang="en-US" sz="2400" dirty="0" smtClean="0">
                <a:solidFill>
                  <a:schemeClr val="tx1"/>
                </a:solidFill>
                <a:latin typeface="楷体" pitchFamily="49" charset="-122"/>
                <a:ea typeface="楷体" pitchFamily="49" charset="-122"/>
              </a:rPr>
              <a:t>（表示不存在的活动，有助于表示其他活动的关系）把他们连接起来，表示活动F要在D和E完成之后才能进行。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94" y="1217612"/>
            <a:ext cx="7713662"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Grp="1" noChangeArrowheads="1"/>
          </p:cNvSpPr>
          <p:nvPr>
            <p:ph type="title"/>
          </p:nvPr>
        </p:nvSpPr>
        <p:spPr/>
        <p:txBody>
          <a:bodyPr/>
          <a:lstStyle/>
          <a:p>
            <a:pPr eaLnBrk="1" hangingPunct="1">
              <a:defRPr/>
            </a:pPr>
            <a:r>
              <a:rPr lang="en-US" altLang="zh-CN" sz="2400" b="1" dirty="0" smtClean="0">
                <a:latin typeface="+mj-ea"/>
              </a:rPr>
              <a:t>8.3.2</a:t>
            </a:r>
            <a:r>
              <a:rPr lang="zh-CN" altLang="en-US" sz="2400" b="1" dirty="0" smtClean="0">
                <a:latin typeface="+mj-ea"/>
              </a:rPr>
              <a:t>项目活动排序的工具和方法</a:t>
            </a:r>
            <a:r>
              <a:rPr lang="zh-CN" altLang="en-US" sz="2400" dirty="0" smtClean="0">
                <a:latin typeface="+mj-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AutoShape 3"/>
          <p:cNvSpPr>
            <a:spLocks noChangeArrowheads="1"/>
          </p:cNvSpPr>
          <p:nvPr/>
        </p:nvSpPr>
        <p:spPr bwMode="auto">
          <a:xfrm>
            <a:off x="7228682" y="5865812"/>
            <a:ext cx="1081087"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b="0"/>
          </a:p>
        </p:txBody>
      </p:sp>
      <p:sp>
        <p:nvSpPr>
          <p:cNvPr id="42" name="Rectangle 2"/>
          <p:cNvSpPr>
            <a:spLocks noGrp="1" noChangeArrowheads="1"/>
          </p:cNvSpPr>
          <p:nvPr>
            <p:ph type="title"/>
          </p:nvPr>
        </p:nvSpPr>
        <p:spPr/>
        <p:txBody>
          <a:bodyPr/>
          <a:lstStyle/>
          <a:p>
            <a:pPr eaLnBrk="1" hangingPunct="1">
              <a:defRPr/>
            </a:pPr>
            <a:r>
              <a:rPr lang="zh-CN" altLang="en-US" dirty="0" smtClean="0"/>
              <a:t>第</a:t>
            </a:r>
            <a:r>
              <a:rPr lang="en-US" altLang="zh-CN" dirty="0" smtClean="0"/>
              <a:t>8</a:t>
            </a:r>
            <a:r>
              <a:rPr lang="zh-CN" altLang="en-US" dirty="0" smtClean="0"/>
              <a:t>章项</a:t>
            </a:r>
            <a:r>
              <a:rPr lang="zh-CN" altLang="en-US" dirty="0"/>
              <a:t>目进度管理 </a:t>
            </a:r>
            <a:endParaRPr lang="zh-CN" altLang="en-US" dirty="0" smtClean="0"/>
          </a:p>
        </p:txBody>
      </p:sp>
      <p:sp>
        <p:nvSpPr>
          <p:cNvPr id="82" name="Text Box 86"/>
          <p:cNvSpPr txBox="1">
            <a:spLocks noChangeArrowheads="1"/>
          </p:cNvSpPr>
          <p:nvPr/>
        </p:nvSpPr>
        <p:spPr bwMode="gray">
          <a:xfrm>
            <a:off x="2620645" y="4761865"/>
            <a:ext cx="573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endParaRPr lang="zh-CN" altLang="en-US" sz="2400" dirty="0"/>
          </a:p>
        </p:txBody>
      </p:sp>
      <p:sp>
        <p:nvSpPr>
          <p:cNvPr id="44" name="Text Box 45"/>
          <p:cNvSpPr txBox="1">
            <a:spLocks noChangeArrowheads="1"/>
          </p:cNvSpPr>
          <p:nvPr/>
        </p:nvSpPr>
        <p:spPr bwMode="gray">
          <a:xfrm>
            <a:off x="2620962" y="3942618"/>
            <a:ext cx="4919657"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lvl="1" indent="0">
              <a:lnSpc>
                <a:spcPct val="114000"/>
              </a:lnSpc>
              <a:buClr>
                <a:schemeClr val="tx1"/>
              </a:buClr>
            </a:pPr>
            <a:r>
              <a:rPr lang="zh-CN" altLang="en-US" sz="2400" dirty="0"/>
              <a:t>项目活动时间估算</a:t>
            </a:r>
          </a:p>
        </p:txBody>
      </p:sp>
      <p:sp>
        <p:nvSpPr>
          <p:cNvPr id="45" name="Text Box 45"/>
          <p:cNvSpPr txBox="1">
            <a:spLocks noChangeArrowheads="1"/>
          </p:cNvSpPr>
          <p:nvPr/>
        </p:nvSpPr>
        <p:spPr bwMode="gray">
          <a:xfrm>
            <a:off x="2697162" y="4781338"/>
            <a:ext cx="4919657"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lvl="1" indent="0">
              <a:lnSpc>
                <a:spcPct val="114000"/>
              </a:lnSpc>
              <a:buClr>
                <a:schemeClr val="tx1"/>
              </a:buClr>
            </a:pPr>
            <a:r>
              <a:rPr lang="zh-CN" altLang="en-US" sz="2400" dirty="0"/>
              <a:t>制定项目进度计划</a:t>
            </a:r>
          </a:p>
        </p:txBody>
      </p:sp>
      <p:sp>
        <p:nvSpPr>
          <p:cNvPr id="84" name="AutoShape 32"/>
          <p:cNvSpPr>
            <a:spLocks noChangeArrowheads="1"/>
          </p:cNvSpPr>
          <p:nvPr/>
        </p:nvSpPr>
        <p:spPr bwMode="gray">
          <a:xfrm>
            <a:off x="2061210" y="1603375"/>
            <a:ext cx="5572125" cy="530225"/>
          </a:xfrm>
          <a:prstGeom prst="roundRect">
            <a:avLst>
              <a:gd name="adj" fmla="val 50000"/>
            </a:avLst>
          </a:prstGeom>
          <a:noFill/>
          <a:ln w="38100" algn="ctr">
            <a:solidFill>
              <a:srgbClr val="7030A0"/>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5" name="Group 33"/>
          <p:cNvGrpSpPr/>
          <p:nvPr/>
        </p:nvGrpSpPr>
        <p:grpSpPr bwMode="auto">
          <a:xfrm>
            <a:off x="1692275" y="1557655"/>
            <a:ext cx="933450" cy="617220"/>
            <a:chOff x="720" y="960"/>
            <a:chExt cx="987" cy="795"/>
          </a:xfrm>
        </p:grpSpPr>
        <p:sp>
          <p:nvSpPr>
            <p:cNvPr id="115" name="Oval 34"/>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sp>
          <p:nvSpPr>
            <p:cNvPr id="116" name="Oval 35"/>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ln>
            <a:effectLst/>
          </p:spPr>
          <p:txBody>
            <a:bodyPr wrap="none" anchor="ctr"/>
            <a:lstStyle/>
            <a:p>
              <a:endParaRPr lang="zh-CN" altLang="en-US">
                <a:ea typeface="宋体" panose="02010600030101010101" pitchFamily="2" charset="-122"/>
              </a:endParaRPr>
            </a:p>
          </p:txBody>
        </p:sp>
        <p:sp>
          <p:nvSpPr>
            <p:cNvPr id="117"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grpSp>
      <p:sp>
        <p:nvSpPr>
          <p:cNvPr id="86" name="Text Box 37"/>
          <p:cNvSpPr txBox="1">
            <a:spLocks noChangeArrowheads="1"/>
          </p:cNvSpPr>
          <p:nvPr/>
        </p:nvSpPr>
        <p:spPr bwMode="gray">
          <a:xfrm>
            <a:off x="2610485" y="1598930"/>
            <a:ext cx="5695950" cy="47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lvl="1" indent="0">
              <a:lnSpc>
                <a:spcPct val="114000"/>
              </a:lnSpc>
              <a:buClr>
                <a:schemeClr val="tx1"/>
              </a:buClr>
            </a:pPr>
            <a:r>
              <a:rPr lang="zh-CN" altLang="en-US" sz="2400" dirty="0"/>
              <a:t>概述</a:t>
            </a:r>
            <a:endParaRPr lang="en-US" altLang="zh-CN" sz="2400" dirty="0"/>
          </a:p>
        </p:txBody>
      </p:sp>
      <p:sp>
        <p:nvSpPr>
          <p:cNvPr id="87" name="Text Box 38"/>
          <p:cNvSpPr txBox="1">
            <a:spLocks noChangeArrowheads="1"/>
          </p:cNvSpPr>
          <p:nvPr/>
        </p:nvSpPr>
        <p:spPr bwMode="gray">
          <a:xfrm>
            <a:off x="1820545" y="1603375"/>
            <a:ext cx="74739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3200" dirty="0" smtClean="0">
                <a:solidFill>
                  <a:schemeClr val="bg1"/>
                </a:solidFill>
              </a:rPr>
              <a:t>8.1</a:t>
            </a:r>
            <a:endParaRPr lang="en-US" altLang="zh-CN" sz="3200" dirty="0">
              <a:solidFill>
                <a:schemeClr val="bg1"/>
              </a:solidFill>
            </a:endParaRPr>
          </a:p>
        </p:txBody>
      </p:sp>
      <p:sp>
        <p:nvSpPr>
          <p:cNvPr id="88" name="AutoShape 40"/>
          <p:cNvSpPr>
            <a:spLocks noChangeArrowheads="1"/>
          </p:cNvSpPr>
          <p:nvPr/>
        </p:nvSpPr>
        <p:spPr bwMode="gray">
          <a:xfrm>
            <a:off x="2061210" y="2322830"/>
            <a:ext cx="5572125" cy="601345"/>
          </a:xfrm>
          <a:prstGeom prst="roundRect">
            <a:avLst>
              <a:gd name="adj" fmla="val 50000"/>
            </a:avLst>
          </a:prstGeom>
          <a:noFill/>
          <a:ln w="38100" algn="ctr">
            <a:solidFill>
              <a:schemeClr val="hlink"/>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9" name="Group 41"/>
          <p:cNvGrpSpPr/>
          <p:nvPr/>
        </p:nvGrpSpPr>
        <p:grpSpPr bwMode="auto">
          <a:xfrm>
            <a:off x="1692275" y="2276475"/>
            <a:ext cx="933450" cy="617220"/>
            <a:chOff x="720" y="960"/>
            <a:chExt cx="987" cy="795"/>
          </a:xfrm>
        </p:grpSpPr>
        <p:sp>
          <p:nvSpPr>
            <p:cNvPr id="112" name="Oval 42"/>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sp>
          <p:nvSpPr>
            <p:cNvPr id="113"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ln>
            <a:effectLst/>
          </p:spPr>
          <p:txBody>
            <a:bodyPr wrap="none" anchor="ctr"/>
            <a:lstStyle/>
            <a:p>
              <a:pPr>
                <a:defRPr/>
              </a:pPr>
              <a:endParaRPr lang="zh-CN" altLang="en-US" sz="1800" b="0">
                <a:ea typeface="宋体" panose="02010600030101010101" pitchFamily="2" charset="-122"/>
              </a:endParaRPr>
            </a:p>
          </p:txBody>
        </p:sp>
        <p:sp>
          <p:nvSpPr>
            <p:cNvPr id="114"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grpSp>
      <p:sp>
        <p:nvSpPr>
          <p:cNvPr id="90" name="Text Box 45"/>
          <p:cNvSpPr txBox="1">
            <a:spLocks noChangeArrowheads="1"/>
          </p:cNvSpPr>
          <p:nvPr/>
        </p:nvSpPr>
        <p:spPr bwMode="gray">
          <a:xfrm>
            <a:off x="2606675" y="2402205"/>
            <a:ext cx="4919345" cy="51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lvl="1" indent="0">
              <a:lnSpc>
                <a:spcPct val="114000"/>
              </a:lnSpc>
              <a:buClr>
                <a:schemeClr val="tx1"/>
              </a:buClr>
            </a:pPr>
            <a:r>
              <a:rPr lang="zh-CN" altLang="en-US" sz="2400" dirty="0"/>
              <a:t>项</a:t>
            </a:r>
            <a:r>
              <a:rPr lang="zh-CN" altLang="en-US" sz="2400" dirty="0" smtClean="0"/>
              <a:t>目活动定义</a:t>
            </a:r>
            <a:endParaRPr lang="en-US" altLang="zh-CN" sz="2400" dirty="0"/>
          </a:p>
        </p:txBody>
      </p:sp>
      <p:sp>
        <p:nvSpPr>
          <p:cNvPr id="91" name="Text Box 46"/>
          <p:cNvSpPr txBox="1">
            <a:spLocks noChangeArrowheads="1"/>
          </p:cNvSpPr>
          <p:nvPr/>
        </p:nvSpPr>
        <p:spPr bwMode="gray">
          <a:xfrm>
            <a:off x="1820545" y="2322830"/>
            <a:ext cx="74739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3200" dirty="0" smtClean="0">
                <a:solidFill>
                  <a:schemeClr val="bg1"/>
                </a:solidFill>
              </a:rPr>
              <a:t>8.2</a:t>
            </a:r>
            <a:endParaRPr lang="en-US" altLang="zh-CN" sz="3200" dirty="0">
              <a:solidFill>
                <a:schemeClr val="bg1"/>
              </a:solidFill>
            </a:endParaRPr>
          </a:p>
        </p:txBody>
      </p:sp>
      <p:sp>
        <p:nvSpPr>
          <p:cNvPr id="92" name="AutoShape 48"/>
          <p:cNvSpPr>
            <a:spLocks noChangeArrowheads="1"/>
          </p:cNvSpPr>
          <p:nvPr/>
        </p:nvSpPr>
        <p:spPr bwMode="gray">
          <a:xfrm>
            <a:off x="2028190" y="3141980"/>
            <a:ext cx="5605145" cy="601345"/>
          </a:xfrm>
          <a:prstGeom prst="roundRect">
            <a:avLst>
              <a:gd name="adj" fmla="val 50000"/>
            </a:avLst>
          </a:prstGeom>
          <a:noFill/>
          <a:ln w="38100" algn="ctr">
            <a:solidFill>
              <a:schemeClr val="accent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3" name="Group 49"/>
          <p:cNvGrpSpPr/>
          <p:nvPr/>
        </p:nvGrpSpPr>
        <p:grpSpPr bwMode="auto">
          <a:xfrm>
            <a:off x="1692275" y="3068955"/>
            <a:ext cx="933450" cy="617220"/>
            <a:chOff x="720" y="960"/>
            <a:chExt cx="987" cy="795"/>
          </a:xfrm>
        </p:grpSpPr>
        <p:sp>
          <p:nvSpPr>
            <p:cNvPr id="109" name="Oval 50"/>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sp>
          <p:nvSpPr>
            <p:cNvPr id="110"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ln>
            <a:effectLst/>
          </p:spPr>
          <p:txBody>
            <a:bodyPr wrap="none" anchor="ctr"/>
            <a:lstStyle/>
            <a:p>
              <a:pPr>
                <a:defRPr/>
              </a:pPr>
              <a:endParaRPr lang="zh-CN" altLang="en-US" sz="1800" b="0">
                <a:ea typeface="宋体" panose="02010600030101010101" pitchFamily="2" charset="-122"/>
              </a:endParaRPr>
            </a:p>
          </p:txBody>
        </p:sp>
        <p:sp>
          <p:nvSpPr>
            <p:cNvPr id="111"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grpSp>
      <p:sp>
        <p:nvSpPr>
          <p:cNvPr id="94" name="Text Box 53"/>
          <p:cNvSpPr txBox="1">
            <a:spLocks noChangeArrowheads="1"/>
          </p:cNvSpPr>
          <p:nvPr/>
        </p:nvSpPr>
        <p:spPr bwMode="gray">
          <a:xfrm>
            <a:off x="2606675" y="3194050"/>
            <a:ext cx="51625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lvl="1" indent="0"/>
            <a:r>
              <a:rPr lang="zh-CN" altLang="en-US" sz="2400" dirty="0"/>
              <a:t>项</a:t>
            </a:r>
            <a:r>
              <a:rPr lang="zh-CN" altLang="en-US" sz="2400" dirty="0" smtClean="0"/>
              <a:t>目</a:t>
            </a:r>
            <a:r>
              <a:rPr lang="zh-CN" altLang="en-US" sz="2400" dirty="0"/>
              <a:t>活</a:t>
            </a:r>
            <a:r>
              <a:rPr lang="zh-CN" altLang="en-US" sz="2400" dirty="0" smtClean="0"/>
              <a:t>动排序</a:t>
            </a:r>
            <a:endParaRPr lang="zh-CN" altLang="en-US" sz="2400" dirty="0"/>
          </a:p>
          <a:p>
            <a:r>
              <a:rPr lang="zh-CN" altLang="en-US" sz="2400" dirty="0">
                <a:solidFill>
                  <a:srgbClr val="000000"/>
                </a:solidFill>
              </a:rPr>
              <a:t>	</a:t>
            </a:r>
          </a:p>
        </p:txBody>
      </p:sp>
      <p:sp>
        <p:nvSpPr>
          <p:cNvPr id="95" name="Text Box 54"/>
          <p:cNvSpPr txBox="1">
            <a:spLocks noChangeArrowheads="1"/>
          </p:cNvSpPr>
          <p:nvPr/>
        </p:nvSpPr>
        <p:spPr bwMode="gray">
          <a:xfrm>
            <a:off x="1820545" y="3114675"/>
            <a:ext cx="74739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3200" dirty="0" smtClean="0">
                <a:solidFill>
                  <a:schemeClr val="bg1"/>
                </a:solidFill>
              </a:rPr>
              <a:t>8.3</a:t>
            </a:r>
            <a:endParaRPr lang="en-US" altLang="zh-CN" sz="3200" dirty="0">
              <a:solidFill>
                <a:schemeClr val="bg1"/>
              </a:solidFill>
            </a:endParaRPr>
          </a:p>
        </p:txBody>
      </p:sp>
      <p:sp>
        <p:nvSpPr>
          <p:cNvPr id="96" name="AutoShape 56"/>
          <p:cNvSpPr>
            <a:spLocks noChangeArrowheads="1"/>
          </p:cNvSpPr>
          <p:nvPr/>
        </p:nvSpPr>
        <p:spPr bwMode="gray">
          <a:xfrm>
            <a:off x="2061210" y="3907155"/>
            <a:ext cx="5572125" cy="555625"/>
          </a:xfrm>
          <a:prstGeom prst="roundRect">
            <a:avLst>
              <a:gd name="adj" fmla="val 50000"/>
            </a:avLst>
          </a:prstGeom>
          <a:noFill/>
          <a:ln w="38100" algn="ctr">
            <a:solidFill>
              <a:schemeClr val="folHlink"/>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7" name="Group 57"/>
          <p:cNvGrpSpPr/>
          <p:nvPr/>
        </p:nvGrpSpPr>
        <p:grpSpPr bwMode="auto">
          <a:xfrm>
            <a:off x="1692275" y="3860800"/>
            <a:ext cx="933450" cy="617220"/>
            <a:chOff x="720" y="960"/>
            <a:chExt cx="987" cy="795"/>
          </a:xfrm>
        </p:grpSpPr>
        <p:sp>
          <p:nvSpPr>
            <p:cNvPr id="106" name="Oval 58"/>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sp>
          <p:nvSpPr>
            <p:cNvPr id="107"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w="9525">
              <a:noFill/>
              <a:round/>
            </a:ln>
            <a:effectLst/>
          </p:spPr>
          <p:txBody>
            <a:bodyPr wrap="none" anchor="ctr"/>
            <a:lstStyle/>
            <a:p>
              <a:pPr>
                <a:defRPr/>
              </a:pPr>
              <a:endParaRPr lang="zh-CN" altLang="en-US" sz="1800" b="0">
                <a:ea typeface="宋体" panose="02010600030101010101" pitchFamily="2" charset="-122"/>
              </a:endParaRPr>
            </a:p>
          </p:txBody>
        </p:sp>
        <p:sp>
          <p:nvSpPr>
            <p:cNvPr id="108" name="Oval 60"/>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grpSp>
      <p:sp>
        <p:nvSpPr>
          <p:cNvPr id="99" name="Text Box 62"/>
          <p:cNvSpPr txBox="1">
            <a:spLocks noChangeArrowheads="1"/>
          </p:cNvSpPr>
          <p:nvPr/>
        </p:nvSpPr>
        <p:spPr bwMode="gray">
          <a:xfrm>
            <a:off x="1820545" y="3907155"/>
            <a:ext cx="74739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3200" dirty="0" smtClean="0">
                <a:solidFill>
                  <a:schemeClr val="bg1"/>
                </a:solidFill>
              </a:rPr>
              <a:t>8.4</a:t>
            </a:r>
            <a:endParaRPr lang="en-US" altLang="zh-CN" sz="3200" dirty="0">
              <a:solidFill>
                <a:schemeClr val="bg1"/>
              </a:solidFill>
            </a:endParaRPr>
          </a:p>
        </p:txBody>
      </p:sp>
      <p:sp>
        <p:nvSpPr>
          <p:cNvPr id="100" name="AutoShape 81"/>
          <p:cNvSpPr>
            <a:spLocks noChangeArrowheads="1"/>
          </p:cNvSpPr>
          <p:nvPr/>
        </p:nvSpPr>
        <p:spPr bwMode="gray">
          <a:xfrm>
            <a:off x="2061210" y="4770755"/>
            <a:ext cx="5572125" cy="555625"/>
          </a:xfrm>
          <a:prstGeom prst="roundRect">
            <a:avLst>
              <a:gd name="adj" fmla="val 50000"/>
            </a:avLst>
          </a:prstGeom>
          <a:noFill/>
          <a:ln w="38100" algn="ctr">
            <a:solidFill>
              <a:srgbClr val="00B0F0"/>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01" name="Group 82"/>
          <p:cNvGrpSpPr/>
          <p:nvPr/>
        </p:nvGrpSpPr>
        <p:grpSpPr bwMode="auto">
          <a:xfrm>
            <a:off x="1692275" y="4724400"/>
            <a:ext cx="933450" cy="617220"/>
            <a:chOff x="720" y="960"/>
            <a:chExt cx="987" cy="795"/>
          </a:xfrm>
        </p:grpSpPr>
        <p:sp>
          <p:nvSpPr>
            <p:cNvPr id="103" name="Oval 83"/>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sp>
          <p:nvSpPr>
            <p:cNvPr id="104" name="Oval 84"/>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ln>
            <a:effectLst/>
          </p:spPr>
          <p:txBody>
            <a:bodyPr wrap="none" anchor="ctr"/>
            <a:lstStyle/>
            <a:p>
              <a:endParaRPr lang="zh-CN" altLang="en-US">
                <a:ea typeface="宋体" panose="02010600030101010101" pitchFamily="2" charset="-122"/>
              </a:endParaRPr>
            </a:p>
          </p:txBody>
        </p:sp>
        <p:sp>
          <p:nvSpPr>
            <p:cNvPr id="105" name="Oval 85"/>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grpSp>
      <p:sp>
        <p:nvSpPr>
          <p:cNvPr id="102" name="Text Box 87"/>
          <p:cNvSpPr txBox="1">
            <a:spLocks noChangeArrowheads="1"/>
          </p:cNvSpPr>
          <p:nvPr/>
        </p:nvSpPr>
        <p:spPr bwMode="gray">
          <a:xfrm>
            <a:off x="1820545" y="4770755"/>
            <a:ext cx="74739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3200" dirty="0" smtClean="0">
                <a:solidFill>
                  <a:schemeClr val="bg1"/>
                </a:solidFill>
              </a:rPr>
              <a:t>3.5</a:t>
            </a:r>
            <a:endParaRPr lang="en-US" altLang="zh-CN" sz="3200" dirty="0">
              <a:solidFill>
                <a:schemeClr val="bg1"/>
              </a:solidFill>
            </a:endParaRPr>
          </a:p>
        </p:txBody>
      </p:sp>
      <p:grpSp>
        <p:nvGrpSpPr>
          <p:cNvPr id="17" name="组合 16"/>
          <p:cNvGrpSpPr/>
          <p:nvPr/>
        </p:nvGrpSpPr>
        <p:grpSpPr>
          <a:xfrm>
            <a:off x="1768475" y="5527675"/>
            <a:ext cx="5941060" cy="629920"/>
            <a:chOff x="2665" y="6080"/>
            <a:chExt cx="9356" cy="992"/>
          </a:xfrm>
        </p:grpSpPr>
        <p:sp>
          <p:nvSpPr>
            <p:cNvPr id="18" name="Text Box 45"/>
            <p:cNvSpPr txBox="1">
              <a:spLocks noChangeArrowheads="1"/>
            </p:cNvSpPr>
            <p:nvPr/>
          </p:nvSpPr>
          <p:spPr bwMode="gray">
            <a:xfrm>
              <a:off x="4127" y="6209"/>
              <a:ext cx="7747"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lvl="1" indent="0">
                <a:lnSpc>
                  <a:spcPct val="114000"/>
                </a:lnSpc>
                <a:buClr>
                  <a:schemeClr val="tx1"/>
                </a:buClr>
              </a:pPr>
              <a:r>
                <a:rPr lang="zh-CN" altLang="zh-CN" sz="2400" dirty="0"/>
                <a:t>项目进度控制</a:t>
              </a:r>
            </a:p>
          </p:txBody>
        </p:sp>
        <p:sp>
          <p:nvSpPr>
            <p:cNvPr id="19" name="AutoShape 56"/>
            <p:cNvSpPr>
              <a:spLocks noChangeArrowheads="1"/>
            </p:cNvSpPr>
            <p:nvPr/>
          </p:nvSpPr>
          <p:spPr bwMode="gray">
            <a:xfrm>
              <a:off x="3246" y="6153"/>
              <a:ext cx="8775" cy="875"/>
            </a:xfrm>
            <a:prstGeom prst="roundRect">
              <a:avLst>
                <a:gd name="adj" fmla="val 50000"/>
              </a:avLst>
            </a:prstGeom>
            <a:noFill/>
            <a:ln w="38100" algn="ctr">
              <a:solidFill>
                <a:schemeClr val="accent1">
                  <a:lumMod val="75000"/>
                </a:schemeClr>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20" name="Group 57"/>
            <p:cNvGrpSpPr/>
            <p:nvPr/>
          </p:nvGrpSpPr>
          <p:grpSpPr bwMode="auto">
            <a:xfrm>
              <a:off x="2665" y="6080"/>
              <a:ext cx="1470" cy="972"/>
              <a:chOff x="720" y="960"/>
              <a:chExt cx="987" cy="795"/>
            </a:xfrm>
          </p:grpSpPr>
          <p:sp>
            <p:nvSpPr>
              <p:cNvPr id="21" name="Oval 58"/>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sp>
            <p:nvSpPr>
              <p:cNvPr id="22"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w="9525">
                <a:noFill/>
                <a:round/>
              </a:ln>
              <a:effectLst/>
            </p:spPr>
            <p:txBody>
              <a:bodyPr wrap="none" anchor="ctr"/>
              <a:lstStyle/>
              <a:p>
                <a:pPr>
                  <a:defRPr/>
                </a:pPr>
                <a:endParaRPr lang="zh-CN" altLang="en-US" sz="1800" b="0">
                  <a:ea typeface="宋体" panose="02010600030101010101" pitchFamily="2" charset="-122"/>
                </a:endParaRPr>
              </a:p>
            </p:txBody>
          </p:sp>
          <p:sp>
            <p:nvSpPr>
              <p:cNvPr id="23" name="Oval 60"/>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a:p>
            </p:txBody>
          </p:sp>
        </p:grpSp>
        <p:sp>
          <p:nvSpPr>
            <p:cNvPr id="25" name="Text Box 62"/>
            <p:cNvSpPr txBox="1">
              <a:spLocks noChangeArrowheads="1"/>
            </p:cNvSpPr>
            <p:nvPr/>
          </p:nvSpPr>
          <p:spPr bwMode="gray">
            <a:xfrm>
              <a:off x="2867" y="6153"/>
              <a:ext cx="117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r>
                <a:rPr lang="en-US" altLang="zh-CN" sz="3200" dirty="0" smtClean="0">
                  <a:solidFill>
                    <a:schemeClr val="bg1"/>
                  </a:solidFill>
                </a:rPr>
                <a:t>8.6</a:t>
              </a:r>
              <a:endParaRPr lang="en-US" altLang="zh-CN" sz="3200"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defRPr/>
            </a:pPr>
            <a:r>
              <a:rPr lang="en-US" altLang="zh-CN" b="1" smtClean="0"/>
              <a:t>8.4 </a:t>
            </a:r>
            <a:r>
              <a:rPr lang="zh-CN" altLang="en-US" b="1" smtClean="0"/>
              <a:t>项目活动时间估算</a:t>
            </a:r>
            <a:r>
              <a:rPr lang="zh-CN" altLang="en-US" smtClean="0"/>
              <a:t> </a:t>
            </a:r>
          </a:p>
        </p:txBody>
      </p:sp>
      <p:sp>
        <p:nvSpPr>
          <p:cNvPr id="30723" name="Rectangle 3"/>
          <p:cNvSpPr>
            <a:spLocks noGrp="1" noChangeArrowheads="1"/>
          </p:cNvSpPr>
          <p:nvPr>
            <p:ph type="body" idx="1"/>
          </p:nvPr>
        </p:nvSpPr>
        <p:spPr>
          <a:xfrm>
            <a:off x="762794" y="1217612"/>
            <a:ext cx="8077200" cy="4413516"/>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项目活动时间的估算就是对完成项目的各种活动所需要的时间做出的估算，对项目的时间进行估算，需要分别估算项目各个活动所需要的时间，然后根据项目活动的排序来确定整个项目所需要的时间。若项目的活动时间估算过短，则会使项目团队处于被动紧张的状态；若项目活动的时间估算过长，则会延迟项目的完成，可能使项目失去大好的获利机会。</a:t>
            </a:r>
            <a:endParaRPr lang="en-US" altLang="zh-CN" sz="2400" dirty="0" smtClean="0">
              <a:solidFill>
                <a:schemeClr val="tx1"/>
              </a:solidFill>
              <a:latin typeface="楷体" pitchFamily="49" charset="-122"/>
              <a:ea typeface="楷体" pitchFamily="49" charset="-122"/>
            </a:endParaRPr>
          </a:p>
          <a:p>
            <a:pPr algn="l" eaLnBrk="1" hangingPunct="1">
              <a:buSzTx/>
            </a:pPr>
            <a:r>
              <a:rPr lang="zh-CN" altLang="en-US" sz="2400" dirty="0" smtClean="0">
                <a:solidFill>
                  <a:schemeClr val="tx1"/>
                </a:solidFill>
                <a:latin typeface="楷体" pitchFamily="49" charset="-122"/>
                <a:ea typeface="楷体" pitchFamily="49" charset="-122"/>
              </a:rPr>
              <a:t>项目活动时间估算既要考虑活动所消耗的实际工作时间，也要考虑间歇时间。例如，在建设一条高速公路时，铺沥青的时间为10天，等待沥青干的时间是2天，所以，在估算该项目铺沥青这一活动的实际估算为12天。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zh-CN" altLang="en-US" smtClean="0"/>
              <a:t>项目活动时间估算的主要工作 </a:t>
            </a:r>
          </a:p>
        </p:txBody>
      </p:sp>
      <p:graphicFrame>
        <p:nvGraphicFramePr>
          <p:cNvPr id="434217" name="Group 41"/>
          <p:cNvGraphicFramePr>
            <a:graphicFrameLocks noGrp="1"/>
          </p:cNvGraphicFramePr>
          <p:nvPr>
            <p:ph idx="1"/>
            <p:extLst>
              <p:ext uri="{D42A27DB-BD31-4B8C-83A1-F6EECF244321}">
                <p14:modId xmlns:p14="http://schemas.microsoft.com/office/powerpoint/2010/main" val="2162363922"/>
              </p:ext>
            </p:extLst>
          </p:nvPr>
        </p:nvGraphicFramePr>
        <p:xfrm>
          <a:off x="457994" y="1903412"/>
          <a:ext cx="8231029" cy="2056552"/>
        </p:xfrm>
        <a:graphic>
          <a:graphicData uri="http://schemas.openxmlformats.org/drawingml/2006/table">
            <a:tbl>
              <a:tblPr/>
              <a:tblGrid>
                <a:gridCol w="2005361"/>
                <a:gridCol w="2491220"/>
                <a:gridCol w="3734448"/>
              </a:tblGrid>
              <a:tr h="303952">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依据</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工具和方法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结果</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35970">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资源要求</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历史资料</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专家判断法</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类推估算</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模拟法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估算出的项目活动时间</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估算依据的文档</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更新活动清单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altLang="zh-CN" smtClean="0"/>
              <a:t>8.4.1</a:t>
            </a:r>
            <a:r>
              <a:rPr lang="zh-CN" altLang="en-US" b="1" smtClean="0"/>
              <a:t>项目活动时间估算的依据</a:t>
            </a:r>
            <a:r>
              <a:rPr lang="zh-CN" altLang="en-US" smtClean="0"/>
              <a:t> </a:t>
            </a:r>
          </a:p>
        </p:txBody>
      </p:sp>
      <p:sp>
        <p:nvSpPr>
          <p:cNvPr id="32771" name="Rectangle 3"/>
          <p:cNvSpPr>
            <a:spLocks noGrp="1" noChangeArrowheads="1"/>
          </p:cNvSpPr>
          <p:nvPr>
            <p:ph type="body" idx="1"/>
          </p:nvPr>
        </p:nvSpPr>
        <p:spPr>
          <a:xfrm>
            <a:off x="534194" y="1522412"/>
            <a:ext cx="8009642" cy="3537507"/>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1）资源要求。项目活动的时间取决于资源的数量和质量。大多数项目活动的时间将受到分配给该工作的资源数量的影响，比如当人力资源减少一半时，工作的延续时间一般来说将会增加一倍；另外，大多数项目活动的时间也受到项目所能够得到的资源质量的影响，比如，对于同一个活动，高级工人花费的时间肯定比普通工人花费的时间少。</a:t>
            </a:r>
          </a:p>
          <a:p>
            <a:pPr marL="0" indent="0" algn="l" eaLnBrk="1" hangingPunct="1">
              <a:buSzTx/>
              <a:buNone/>
            </a:pPr>
            <a:r>
              <a:rPr lang="zh-CN" altLang="en-US" sz="2400" dirty="0" smtClean="0">
                <a:solidFill>
                  <a:schemeClr val="tx1"/>
                </a:solidFill>
                <a:latin typeface="楷体" pitchFamily="49" charset="-122"/>
                <a:ea typeface="楷体" pitchFamily="49" charset="-122"/>
              </a:rPr>
              <a:t>（2）历史资料：许多类似的历史项目的资料对于项目工作时间的确定是很有帮助的，这些历史资料主要来自于：项目档案、项目团队成员的知识、经验和公用数据库。</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en-US" altLang="zh-CN" dirty="0" smtClean="0"/>
              <a:t>8.4.2</a:t>
            </a:r>
            <a:r>
              <a:rPr lang="zh-CN" altLang="en-US" b="1" dirty="0" smtClean="0"/>
              <a:t>项目活动时间估算的方法</a:t>
            </a:r>
            <a:r>
              <a:rPr lang="zh-CN" altLang="en-US" dirty="0" smtClean="0"/>
              <a:t> </a:t>
            </a:r>
          </a:p>
        </p:txBody>
      </p:sp>
      <p:sp>
        <p:nvSpPr>
          <p:cNvPr id="33795" name="Rectangle 3"/>
          <p:cNvSpPr>
            <a:spLocks noGrp="1" noChangeArrowheads="1"/>
          </p:cNvSpPr>
          <p:nvPr>
            <p:ph type="body" idx="1"/>
          </p:nvPr>
        </p:nvSpPr>
        <p:spPr>
          <a:xfrm>
            <a:off x="153194" y="1526162"/>
            <a:ext cx="8687594" cy="4339650"/>
          </a:xfrm>
        </p:spPr>
        <p:txBody>
          <a:bodyPr/>
          <a:lstStyle/>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1）专家判断法。当项目涉及新技术领域或不熟悉的领域时，项目管理人员由于不具备专业技能，通常很难做出正确、合理的时间估算。这就要借助项目管理专家的知识和经验，对项目活动的时间做出权威的估算。如果找不到合适的专家，估算结果往往不可靠且具有较大风险。</a:t>
            </a:r>
          </a:p>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2）类推估算。类推估算是将过去类似项目活动的实际时间作为估算未来活动时间的基础，通过类比来推测估算当前项目活动所需的时间。它通常在关于项目的资料和信息有限的情况下使用。在下列情况下，类推估算的结果是可靠的：</a:t>
            </a:r>
          </a:p>
          <a:p>
            <a:pPr marL="400050" lvl="2" indent="0" eaLnBrk="1" hangingPunct="1">
              <a:lnSpc>
                <a:spcPct val="90000"/>
              </a:lnSpc>
              <a:spcBef>
                <a:spcPct val="35000"/>
              </a:spcBef>
            </a:pPr>
            <a:r>
              <a:rPr lang="zh-CN" altLang="en-US" dirty="0" smtClean="0">
                <a:solidFill>
                  <a:schemeClr val="tx1"/>
                </a:solidFill>
                <a:latin typeface="楷体" pitchFamily="49" charset="-122"/>
                <a:ea typeface="楷体" pitchFamily="49" charset="-122"/>
                <a:cs typeface="+mn-cs"/>
              </a:rPr>
              <a:t>①先前活动和当前活动是本质上类似而不仅仅是表面的相似；</a:t>
            </a:r>
          </a:p>
          <a:p>
            <a:pPr marL="400050" lvl="2" indent="0" eaLnBrk="1" hangingPunct="1">
              <a:lnSpc>
                <a:spcPct val="90000"/>
              </a:lnSpc>
              <a:spcBef>
                <a:spcPct val="35000"/>
              </a:spcBef>
            </a:pPr>
            <a:r>
              <a:rPr lang="zh-CN" altLang="en-US" dirty="0" smtClean="0">
                <a:solidFill>
                  <a:schemeClr val="tx1"/>
                </a:solidFill>
                <a:latin typeface="楷体" pitchFamily="49" charset="-122"/>
                <a:ea typeface="楷体" pitchFamily="49" charset="-122"/>
                <a:cs typeface="+mn-cs"/>
              </a:rPr>
              <a:t>②类推专家具有丰富的经验。</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154315" y="1704186"/>
            <a:ext cx="7465721" cy="3149708"/>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3）模拟法。模拟法是以一定的假设条件为前提，计算出多种活动时间的估算方法。最常用的模拟法是三点法，其步骤是首先确定项目各个活动所需要的时间分布，进而利用各个活动时间分布的结果来确定各个活动可能的时间分布。三点法首先估计出项目各个活动的三种可能时间：最乐观时间Ta、最悲观时间Tb、正常时间Tm，假设这三个时间服从β分布，然后运用概率的方法得出各项活动时间的平均值，则有：</a:t>
            </a:r>
          </a:p>
        </p:txBody>
      </p:sp>
      <p:sp>
        <p:nvSpPr>
          <p:cNvPr id="34820" name="Rectangle 6"/>
          <p:cNvSpPr>
            <a:spLocks noChangeArrowheads="1"/>
          </p:cNvSpPr>
          <p:nvPr/>
        </p:nvSpPr>
        <p:spPr bwMode="auto">
          <a:xfrm>
            <a:off x="0" y="303805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4821" name="Object 5"/>
          <p:cNvGraphicFramePr>
            <a:graphicFrameLocks noChangeAspect="1"/>
          </p:cNvGraphicFramePr>
          <p:nvPr>
            <p:extLst>
              <p:ext uri="{D42A27DB-BD31-4B8C-83A1-F6EECF244321}">
                <p14:modId xmlns:p14="http://schemas.microsoft.com/office/powerpoint/2010/main" val="1605779327"/>
              </p:ext>
            </p:extLst>
          </p:nvPr>
        </p:nvGraphicFramePr>
        <p:xfrm>
          <a:off x="3353594" y="5180012"/>
          <a:ext cx="2519800" cy="1164686"/>
        </p:xfrm>
        <a:graphic>
          <a:graphicData uri="http://schemas.openxmlformats.org/presentationml/2006/ole">
            <mc:AlternateContent xmlns:mc="http://schemas.openxmlformats.org/markup-compatibility/2006">
              <mc:Choice xmlns:v="urn:schemas-microsoft-com:vml" Requires="v">
                <p:oleObj spid="_x0000_s9249" name="Microsoft Equation 3.0" r:id="rId3" imgW="888365" imgH="406400" progId="Equation.3">
                  <p:embed/>
                </p:oleObj>
              </mc:Choice>
              <mc:Fallback>
                <p:oleObj name="Microsoft Equation 3.0" r:id="rId3" imgW="888365" imgH="406400" progId="Equation.3">
                  <p:embed/>
                  <p:pic>
                    <p:nvPicPr>
                      <p:cNvPr id="0" name="图片 92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594" y="5180012"/>
                        <a:ext cx="2519800" cy="116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a:spLocks noGrp="1" noChangeArrowheads="1"/>
          </p:cNvSpPr>
          <p:nvPr>
            <p:ph type="title"/>
          </p:nvPr>
        </p:nvSpPr>
        <p:spPr/>
        <p:txBody>
          <a:bodyPr/>
          <a:lstStyle/>
          <a:p>
            <a:pPr eaLnBrk="1" hangingPunct="1">
              <a:defRPr/>
            </a:pPr>
            <a:r>
              <a:rPr lang="en-US" altLang="zh-CN" dirty="0" smtClean="0"/>
              <a:t>8.4.2</a:t>
            </a:r>
            <a:r>
              <a:rPr lang="zh-CN" altLang="en-US" b="1" dirty="0" smtClean="0"/>
              <a:t>项目活动时间估算的方法</a:t>
            </a:r>
            <a:r>
              <a:rPr lang="zh-CN" alt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half" idx="1"/>
          </p:nvPr>
        </p:nvSpPr>
        <p:spPr>
          <a:xfrm>
            <a:off x="457280" y="1599460"/>
            <a:ext cx="8219915" cy="2802255"/>
          </a:xfrm>
        </p:spPr>
        <p:txBody>
          <a:bodyPr/>
          <a:lstStyle/>
          <a:p>
            <a:pPr algn="l" eaLnBrk="1" hangingPunct="1">
              <a:buSzTx/>
              <a:buFontTx/>
            </a:pPr>
            <a:r>
              <a:rPr lang="zh-CN" altLang="en-US" sz="2400" dirty="0" smtClean="0">
                <a:solidFill>
                  <a:schemeClr val="tx1"/>
                </a:solidFill>
                <a:latin typeface="楷体" pitchFamily="49" charset="-122"/>
                <a:ea typeface="楷体" pitchFamily="49" charset="-122"/>
              </a:rPr>
              <a:t>例如：某一简单项目有三个活动A、B、C组成，其项目网络结构图如图8-5所示。活动A、B、C在正常情况下的工作时间分别20、18、24天，在最有利的情况下工作时间分别是15、16、20天，在最不利的情况下其工作时间分别是28、30、36天，那么该项目各活动和整个项目的最可能完成时间是多少？</a:t>
            </a:r>
          </a:p>
        </p:txBody>
      </p:sp>
      <p:graphicFrame>
        <p:nvGraphicFramePr>
          <p:cNvPr id="35844" name="Object 4"/>
          <p:cNvGraphicFramePr>
            <a:graphicFrameLocks noGrp="1" noChangeAspect="1"/>
          </p:cNvGraphicFramePr>
          <p:nvPr>
            <p:ph sz="half" idx="2"/>
            <p:extLst>
              <p:ext uri="{D42A27DB-BD31-4B8C-83A1-F6EECF244321}">
                <p14:modId xmlns:p14="http://schemas.microsoft.com/office/powerpoint/2010/main" val="1548457936"/>
              </p:ext>
            </p:extLst>
          </p:nvPr>
        </p:nvGraphicFramePr>
        <p:xfrm>
          <a:off x="2134394" y="3808412"/>
          <a:ext cx="4825250" cy="720391"/>
        </p:xfrm>
        <a:graphic>
          <a:graphicData uri="http://schemas.openxmlformats.org/presentationml/2006/ole">
            <mc:AlternateContent xmlns:mc="http://schemas.openxmlformats.org/markup-compatibility/2006">
              <mc:Choice xmlns:v="urn:schemas-microsoft-com:vml" Requires="v">
                <p:oleObj spid="_x0000_s10273" name="Visio" r:id="rId3" imgW="3238500" imgH="584200" progId="Visio.Drawing.11">
                  <p:embed/>
                </p:oleObj>
              </mc:Choice>
              <mc:Fallback>
                <p:oleObj name="Visio" r:id="rId3" imgW="3238500" imgH="584200" progId="Visio.Drawing.11">
                  <p:embed/>
                  <p:pic>
                    <p:nvPicPr>
                      <p:cNvPr id="0" name="图片 102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394" y="3808412"/>
                        <a:ext cx="4825250" cy="7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a:spLocks noGrp="1" noChangeArrowheads="1"/>
          </p:cNvSpPr>
          <p:nvPr>
            <p:ph type="title"/>
          </p:nvPr>
        </p:nvSpPr>
        <p:spPr/>
        <p:txBody>
          <a:bodyPr/>
          <a:lstStyle/>
          <a:p>
            <a:pPr eaLnBrk="1" hangingPunct="1">
              <a:defRPr/>
            </a:pPr>
            <a:r>
              <a:rPr lang="en-US" altLang="zh-CN" dirty="0" smtClean="0"/>
              <a:t>8.4.2</a:t>
            </a:r>
            <a:r>
              <a:rPr lang="zh-CN" altLang="en-US" b="1" dirty="0" smtClean="0"/>
              <a:t>项目活动时间估算的方法</a:t>
            </a:r>
            <a:r>
              <a:rPr lang="zh-CN" altLang="en-US" dirty="0" smtClean="0"/>
              <a:t> </a:t>
            </a:r>
          </a:p>
        </p:txBody>
      </p:sp>
    </p:spTree>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534194" y="1674812"/>
            <a:ext cx="8231029" cy="1986313"/>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根据公式有：</a:t>
            </a:r>
          </a:p>
          <a:p>
            <a:pPr marL="400050" lvl="2" indent="0" eaLnBrk="1" hangingPunct="1"/>
            <a:r>
              <a:rPr lang="zh-CN" altLang="en-US" dirty="0" smtClean="0">
                <a:solidFill>
                  <a:schemeClr val="tx1"/>
                </a:solidFill>
                <a:latin typeface="楷体" pitchFamily="49" charset="-122"/>
                <a:ea typeface="楷体" pitchFamily="49" charset="-122"/>
                <a:cs typeface="+mn-cs"/>
              </a:rPr>
              <a:t>活动A最可能完成时间T=(15+4×20+28)/6=20.5天</a:t>
            </a:r>
          </a:p>
          <a:p>
            <a:pPr marL="400050" lvl="2" indent="0" eaLnBrk="1" hangingPunct="1"/>
            <a:r>
              <a:rPr lang="zh-CN" altLang="en-US" dirty="0" smtClean="0">
                <a:solidFill>
                  <a:schemeClr val="tx1"/>
                </a:solidFill>
                <a:latin typeface="楷体" pitchFamily="49" charset="-122"/>
                <a:ea typeface="楷体" pitchFamily="49" charset="-122"/>
                <a:cs typeface="+mn-cs"/>
              </a:rPr>
              <a:t>活动B最可能完成时间T=(16+4×18+30)/6=19.7天</a:t>
            </a:r>
          </a:p>
          <a:p>
            <a:pPr marL="400050" lvl="2" indent="0" eaLnBrk="1" hangingPunct="1"/>
            <a:r>
              <a:rPr lang="zh-CN" altLang="en-US" dirty="0" smtClean="0">
                <a:solidFill>
                  <a:schemeClr val="tx1"/>
                </a:solidFill>
                <a:latin typeface="楷体" pitchFamily="49" charset="-122"/>
                <a:ea typeface="楷体" pitchFamily="49" charset="-122"/>
                <a:cs typeface="+mn-cs"/>
              </a:rPr>
              <a:t>活动C最可能完成时间 T=(20+4×24+36)/6=25.3天</a:t>
            </a:r>
          </a:p>
          <a:p>
            <a:pPr marL="0" indent="0" algn="l" eaLnBrk="1" hangingPunct="1">
              <a:buSzTx/>
              <a:buNone/>
            </a:pPr>
            <a:r>
              <a:rPr lang="zh-CN" altLang="en-US" sz="2400" dirty="0" smtClean="0">
                <a:solidFill>
                  <a:schemeClr val="tx1"/>
                </a:solidFill>
                <a:latin typeface="楷体" pitchFamily="49" charset="-122"/>
                <a:ea typeface="楷体" pitchFamily="49" charset="-122"/>
              </a:rPr>
              <a:t>所以，整个项目最可能完成时间为20.5+19.7+25.3=65.5天</a:t>
            </a:r>
          </a:p>
        </p:txBody>
      </p:sp>
      <p:sp>
        <p:nvSpPr>
          <p:cNvPr id="4" name="Rectangle 2"/>
          <p:cNvSpPr>
            <a:spLocks noGrp="1" noChangeArrowheads="1"/>
          </p:cNvSpPr>
          <p:nvPr>
            <p:ph type="title"/>
          </p:nvPr>
        </p:nvSpPr>
        <p:spPr/>
        <p:txBody>
          <a:bodyPr/>
          <a:lstStyle/>
          <a:p>
            <a:pPr eaLnBrk="1" hangingPunct="1">
              <a:defRPr/>
            </a:pPr>
            <a:r>
              <a:rPr lang="en-US" altLang="zh-CN" dirty="0" smtClean="0"/>
              <a:t>8.4.2</a:t>
            </a:r>
            <a:r>
              <a:rPr lang="zh-CN" altLang="en-US" b="1" dirty="0" smtClean="0"/>
              <a:t>项目活动时间估算的方法</a:t>
            </a:r>
            <a:r>
              <a:rPr lang="zh-CN" altLang="en-US"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altLang="zh-CN" smtClean="0"/>
              <a:t>8.4.3</a:t>
            </a:r>
            <a:r>
              <a:rPr lang="zh-CN" altLang="en-US" b="1" smtClean="0"/>
              <a:t>项目活动时间估算的结果</a:t>
            </a:r>
            <a:r>
              <a:rPr lang="zh-CN" altLang="en-US" smtClean="0"/>
              <a:t> </a:t>
            </a:r>
          </a:p>
        </p:txBody>
      </p:sp>
      <p:sp>
        <p:nvSpPr>
          <p:cNvPr id="38915" name="Rectangle 3"/>
          <p:cNvSpPr>
            <a:spLocks noGrp="1" noChangeArrowheads="1"/>
          </p:cNvSpPr>
          <p:nvPr>
            <p:ph type="body" idx="1"/>
          </p:nvPr>
        </p:nvSpPr>
        <p:spPr>
          <a:xfrm>
            <a:off x="457994" y="1370012"/>
            <a:ext cx="8364402" cy="4700902"/>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（1）估算出的项目活动时间</a:t>
            </a:r>
          </a:p>
          <a:p>
            <a:pPr marL="400050" lvl="1" indent="0" eaLnBrk="1" hangingPunct="1">
              <a:buNone/>
            </a:pPr>
            <a:r>
              <a:rPr lang="zh-CN" altLang="en-US" dirty="0" smtClean="0">
                <a:solidFill>
                  <a:schemeClr val="tx1"/>
                </a:solidFill>
                <a:latin typeface="楷体" pitchFamily="49" charset="-122"/>
                <a:ea typeface="楷体" pitchFamily="49" charset="-122"/>
              </a:rPr>
              <a:t>项目活动时间的估算，是对完成某一活动所需要的工作时间进行定量的估计，并且还要用一定的指标表示出项目活动时间的变动范围。比如，3周±2天（每周5个工作日）表示该活动至少需要13天，至多需要17天。超过3周的概率为10％表示该活动在3周内完成的概率为90％。</a:t>
            </a:r>
          </a:p>
          <a:p>
            <a:pPr marL="0" indent="0" algn="l" eaLnBrk="1" hangingPunct="1">
              <a:buSzTx/>
              <a:buNone/>
            </a:pPr>
            <a:r>
              <a:rPr lang="zh-CN" altLang="en-US" sz="2400" dirty="0" smtClean="0">
                <a:solidFill>
                  <a:schemeClr val="tx1"/>
                </a:solidFill>
                <a:latin typeface="楷体" pitchFamily="49" charset="-122"/>
                <a:ea typeface="楷体" pitchFamily="49" charset="-122"/>
              </a:rPr>
              <a:t>（2）估算依据的文档</a:t>
            </a:r>
          </a:p>
          <a:p>
            <a:pPr marL="400050" lvl="1" indent="0" eaLnBrk="1" hangingPunct="1">
              <a:buNone/>
            </a:pPr>
            <a:r>
              <a:rPr lang="zh-CN" altLang="en-US" dirty="0" smtClean="0">
                <a:solidFill>
                  <a:schemeClr val="tx1"/>
                </a:solidFill>
                <a:latin typeface="楷体" pitchFamily="49" charset="-122"/>
                <a:ea typeface="楷体" pitchFamily="49" charset="-122"/>
              </a:rPr>
              <a:t>项目活动时间估算的依据必须以文档的形式保留下来，作为项目管理的备查资料。</a:t>
            </a:r>
          </a:p>
          <a:p>
            <a:pPr marL="0" indent="0" algn="l" eaLnBrk="1" hangingPunct="1">
              <a:buSzTx/>
              <a:buNone/>
            </a:pPr>
            <a:r>
              <a:rPr lang="zh-CN" altLang="en-US" sz="2400" dirty="0" smtClean="0">
                <a:solidFill>
                  <a:schemeClr val="tx1"/>
                </a:solidFill>
                <a:latin typeface="楷体" pitchFamily="49" charset="-122"/>
                <a:ea typeface="楷体" pitchFamily="49" charset="-122"/>
              </a:rPr>
              <a:t>（3）更新活动清单</a:t>
            </a:r>
          </a:p>
          <a:p>
            <a:pPr marL="400050" lvl="1" indent="0" eaLnBrk="1" hangingPunct="1">
              <a:buNone/>
            </a:pPr>
            <a:r>
              <a:rPr lang="zh-CN" altLang="en-US" dirty="0" smtClean="0">
                <a:solidFill>
                  <a:schemeClr val="tx1"/>
                </a:solidFill>
                <a:latin typeface="楷体" pitchFamily="49" charset="-122"/>
                <a:ea typeface="楷体" pitchFamily="49" charset="-122"/>
              </a:rPr>
              <a:t>项目团队在估算时间后，可能会发现项目活动定义存在一些错误，就需要对项目活动清单进行更新。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defRPr/>
            </a:pPr>
            <a:r>
              <a:rPr lang="en-US" altLang="zh-CN" b="1" dirty="0" smtClean="0"/>
              <a:t>8.5 </a:t>
            </a:r>
            <a:r>
              <a:rPr lang="zh-CN" altLang="en-US" b="1" dirty="0" smtClean="0"/>
              <a:t>项目进度计划</a:t>
            </a:r>
            <a:r>
              <a:rPr lang="zh-CN" altLang="en-US" dirty="0" smtClean="0"/>
              <a:t> </a:t>
            </a:r>
          </a:p>
        </p:txBody>
      </p:sp>
      <p:sp>
        <p:nvSpPr>
          <p:cNvPr id="39939" name="Rectangle 3"/>
          <p:cNvSpPr>
            <a:spLocks noGrp="1" noChangeArrowheads="1"/>
          </p:cNvSpPr>
          <p:nvPr>
            <p:ph type="body" idx="1"/>
          </p:nvPr>
        </p:nvSpPr>
        <p:spPr>
          <a:xfrm>
            <a:off x="553244" y="1446212"/>
            <a:ext cx="8231029" cy="4081117"/>
          </a:xfrm>
        </p:spPr>
        <p:txBody>
          <a:bodyPr/>
          <a:lstStyle/>
          <a:p>
            <a:pPr algn="l" eaLnBrk="1" hangingPunct="1">
              <a:lnSpc>
                <a:spcPct val="90000"/>
              </a:lnSpc>
              <a:buSzTx/>
            </a:pPr>
            <a:r>
              <a:rPr lang="zh-CN" altLang="en-US" sz="2400" dirty="0" smtClean="0">
                <a:solidFill>
                  <a:schemeClr val="tx1"/>
                </a:solidFill>
                <a:latin typeface="楷体" pitchFamily="49" charset="-122"/>
                <a:ea typeface="楷体" pitchFamily="49" charset="-122"/>
              </a:rPr>
              <a:t>项目进度计划是在工作分解结构的基础上，对项目活动进行一系列的时间安排，它要对项目活动进行排序，明确项目活动必须何时开始以及完成项目活动所需要的时间，制定项目进度计划的主要目的是控制和节约项目的时间，保证项目在规定的时间内能够完成。</a:t>
            </a:r>
            <a:endParaRPr lang="en-US" altLang="zh-CN" sz="2400" dirty="0" smtClean="0">
              <a:solidFill>
                <a:schemeClr val="tx1"/>
              </a:solidFill>
              <a:latin typeface="楷体" pitchFamily="49" charset="-122"/>
              <a:ea typeface="楷体" pitchFamily="49" charset="-122"/>
            </a:endParaRPr>
          </a:p>
          <a:p>
            <a:pPr algn="l" eaLnBrk="1" hangingPunct="1">
              <a:buSzTx/>
            </a:pPr>
            <a:r>
              <a:rPr lang="zh-CN" altLang="en-US" sz="2400" dirty="0" smtClean="0">
                <a:solidFill>
                  <a:srgbClr val="FF0000"/>
                </a:solidFill>
                <a:latin typeface="楷体" pitchFamily="49" charset="-122"/>
                <a:ea typeface="楷体" pitchFamily="49" charset="-122"/>
              </a:rPr>
              <a:t>项目进度计划的制定应依据前面所涉及的项目进度管理过程的结果，主要是用来决定项目活动的开始和结束日期。</a:t>
            </a:r>
            <a:r>
              <a:rPr lang="zh-CN" altLang="en-US" sz="2400" dirty="0" smtClean="0">
                <a:solidFill>
                  <a:schemeClr val="tx1"/>
                </a:solidFill>
                <a:latin typeface="楷体" pitchFamily="49" charset="-122"/>
                <a:ea typeface="楷体" pitchFamily="49" charset="-122"/>
              </a:rPr>
              <a:t>若开始和结束日期是不现实的，项目不可能按计划完成，所以项目进度计划过程反复多次，最后才能确定项目进度计划。制定进度计划的最终目标，是建立一个现实的项目进度计划，为监控项目的进度进展情况提供一个基础。</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r>
              <a:rPr lang="en-US" altLang="zh-CN" dirty="0" smtClean="0"/>
              <a:t>8.5.1</a:t>
            </a:r>
            <a:r>
              <a:rPr lang="zh-CN" altLang="en-US" dirty="0" smtClean="0"/>
              <a:t>项目进度计划的依据 </a:t>
            </a:r>
          </a:p>
        </p:txBody>
      </p:sp>
      <p:sp>
        <p:nvSpPr>
          <p:cNvPr id="41987" name="Rectangle 3"/>
          <p:cNvSpPr>
            <a:spLocks noGrp="1" noChangeArrowheads="1"/>
          </p:cNvSpPr>
          <p:nvPr>
            <p:ph type="body" idx="1"/>
          </p:nvPr>
        </p:nvSpPr>
        <p:spPr>
          <a:xfrm>
            <a:off x="457280" y="1599460"/>
            <a:ext cx="8231029" cy="4413516"/>
          </a:xfrm>
        </p:spPr>
        <p:txBody>
          <a:bodyPr/>
          <a:lstStyle/>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（1）项目网络图</a:t>
            </a:r>
          </a:p>
          <a:p>
            <a:pPr marL="400050" lvl="1" indent="0" eaLnBrk="1" hangingPunct="1">
              <a:lnSpc>
                <a:spcPct val="90000"/>
              </a:lnSpc>
              <a:buNone/>
            </a:pPr>
            <a:r>
              <a:rPr lang="zh-CN" altLang="en-US" dirty="0" smtClean="0">
                <a:solidFill>
                  <a:schemeClr val="tx1"/>
                </a:solidFill>
                <a:latin typeface="楷体" pitchFamily="49" charset="-122"/>
                <a:ea typeface="楷体" pitchFamily="49" charset="-122"/>
              </a:rPr>
              <a:t>项目网络图确定了项目活动的顺序以及这些活动相互之间的逻辑关系和依赖关系，项目进度计划制定主要是按照项目网络图来确定项目活动之间的关系。</a:t>
            </a:r>
          </a:p>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（2）活动持续时间的估算</a:t>
            </a:r>
          </a:p>
          <a:p>
            <a:pPr marL="400050" lvl="1" indent="0" eaLnBrk="1" hangingPunct="1">
              <a:lnSpc>
                <a:spcPct val="90000"/>
              </a:lnSpc>
              <a:buNone/>
            </a:pPr>
            <a:r>
              <a:rPr lang="zh-CN" altLang="en-US" dirty="0" smtClean="0">
                <a:solidFill>
                  <a:schemeClr val="tx1"/>
                </a:solidFill>
                <a:latin typeface="楷体" pitchFamily="49" charset="-122"/>
                <a:ea typeface="楷体" pitchFamily="49" charset="-122"/>
              </a:rPr>
              <a:t>项目活动持续时间的估算是通过上一节介绍的估算方法和估算程序得到的。</a:t>
            </a:r>
          </a:p>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（3）资源要求</a:t>
            </a:r>
          </a:p>
          <a:p>
            <a:pPr marL="400050" lvl="1" indent="0" eaLnBrk="1" hangingPunct="1">
              <a:lnSpc>
                <a:spcPct val="90000"/>
              </a:lnSpc>
              <a:buNone/>
            </a:pPr>
            <a:r>
              <a:rPr lang="zh-CN" altLang="en-US" dirty="0" smtClean="0">
                <a:solidFill>
                  <a:schemeClr val="tx1"/>
                </a:solidFill>
                <a:latin typeface="楷体" pitchFamily="49" charset="-122"/>
                <a:ea typeface="楷体" pitchFamily="49" charset="-122"/>
              </a:rPr>
              <a:t>资源要求是指项目活动对资源数量和质量方面的需求，这对项目进度产生影响，具体来说，就是项目的各项活动在何时需要何种资源以及当项目的几项活动共用一种资源时，如何进行合理的资源平衡，从而确定如何安排项目各项活动的进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en-US" altLang="zh-CN" dirty="0" smtClean="0"/>
              <a:t>8.1.1</a:t>
            </a:r>
            <a:r>
              <a:rPr lang="zh-CN" altLang="en-US" b="1" dirty="0" smtClean="0"/>
              <a:t>项目进度管理的过程</a:t>
            </a:r>
            <a:r>
              <a:rPr lang="zh-CN" altLang="en-US" dirty="0" smtClean="0"/>
              <a:t> </a:t>
            </a:r>
          </a:p>
        </p:txBody>
      </p:sp>
      <p:graphicFrame>
        <p:nvGraphicFramePr>
          <p:cNvPr id="2" name="对象 1"/>
          <p:cNvGraphicFramePr>
            <a:graphicFrameLocks noGrp="1" noChangeAspect="1"/>
          </p:cNvGraphicFramePr>
          <p:nvPr/>
        </p:nvGraphicFramePr>
        <p:xfrm>
          <a:off x="1958500" y="1197462"/>
          <a:ext cx="5059650" cy="4214368"/>
        </p:xfrm>
        <a:graphic>
          <a:graphicData uri="http://schemas.openxmlformats.org/presentationml/2006/ole">
            <mc:AlternateContent xmlns:mc="http://schemas.openxmlformats.org/markup-compatibility/2006">
              <mc:Choice xmlns:v="urn:schemas-microsoft-com:vml" Requires="v">
                <p:oleObj spid="_x0000_s5155" name="Visio" r:id="rId3" imgW="3721100" imgH="3098800" progId="Visio.Drawing.11">
                  <p:embed/>
                </p:oleObj>
              </mc:Choice>
              <mc:Fallback>
                <p:oleObj name="Visio" r:id="rId3" imgW="3721100" imgH="309880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500" y="1197462"/>
                        <a:ext cx="5059650" cy="421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458629" y="5298757"/>
            <a:ext cx="8229600"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342900" indent="-342900" algn="l" rtl="0" eaLnBrk="0" fontAlgn="base" hangingPunct="0">
              <a:lnSpc>
                <a:spcPct val="105000"/>
              </a:lnSpc>
              <a:spcBef>
                <a:spcPts val="0"/>
              </a:spcBef>
              <a:spcAft>
                <a:spcPts val="0"/>
              </a:spcAft>
              <a:buClr>
                <a:schemeClr val="tx1"/>
              </a:buClr>
              <a:buFont typeface="Wingdings" panose="05000000000000000000" pitchFamily="2" charset="2"/>
              <a:buChar char="u"/>
              <a:defRPr sz="2400" b="1">
                <a:solidFill>
                  <a:schemeClr val="tx1"/>
                </a:solidFill>
                <a:latin typeface="楷体" pitchFamily="49" charset="-122"/>
                <a:ea typeface="楷体" pitchFamily="49" charset="-122"/>
                <a:cs typeface="+mn-cs"/>
              </a:defRPr>
            </a:lvl1pPr>
            <a:lvl2pPr marL="742950" indent="-285750" algn="l" rtl="0" eaLnBrk="0" fontAlgn="base" hangingPunct="0">
              <a:lnSpc>
                <a:spcPct val="105000"/>
              </a:lnSpc>
              <a:spcBef>
                <a:spcPts val="0"/>
              </a:spcBef>
              <a:spcAft>
                <a:spcPts val="0"/>
              </a:spcAft>
              <a:buClr>
                <a:schemeClr val="tx1"/>
              </a:buClr>
              <a:buChar char="–"/>
              <a:defRPr sz="2400" b="1">
                <a:solidFill>
                  <a:schemeClr val="tx1"/>
                </a:solidFill>
                <a:latin typeface="楷体" pitchFamily="49" charset="-122"/>
                <a:ea typeface="楷体" pitchFamily="49" charset="-122"/>
              </a:defRPr>
            </a:lvl2pPr>
            <a:lvl3pPr marL="11430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3pPr>
            <a:lvl4pPr marL="1600200" indent="-228600" algn="l" rtl="0" eaLnBrk="0" fontAlgn="base" hangingPunct="0">
              <a:lnSpc>
                <a:spcPct val="105000"/>
              </a:lnSpc>
              <a:spcBef>
                <a:spcPts val="0"/>
              </a:spcBef>
              <a:spcAft>
                <a:spcPts val="0"/>
              </a:spcAft>
              <a:buClr>
                <a:schemeClr val="accent1"/>
              </a:buClr>
              <a:defRPr sz="2400" b="1">
                <a:solidFill>
                  <a:schemeClr val="tx1"/>
                </a:solidFill>
                <a:latin typeface="楷体" pitchFamily="49" charset="-122"/>
                <a:ea typeface="楷体" pitchFamily="49" charset="-122"/>
              </a:defRPr>
            </a:lvl4pPr>
            <a:lvl5pPr marL="2057400" indent="-228600" algn="l" rtl="0" eaLnBrk="0" fontAlgn="base" hangingPunct="0">
              <a:lnSpc>
                <a:spcPct val="105000"/>
              </a:lnSpc>
              <a:spcBef>
                <a:spcPts val="0"/>
              </a:spcBef>
              <a:spcAft>
                <a:spcPts val="0"/>
              </a:spcAft>
              <a:buChar char="»"/>
              <a:defRPr sz="2400" b="1">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a:lstStyle>
          <a:p>
            <a:pPr eaLnBrk="1" hangingPunct="1"/>
            <a:r>
              <a:rPr lang="zh-CN" altLang="en-US" kern="0" dirty="0" smtClean="0"/>
              <a:t>注意：项目进度管理的这些工作虽然在理论上是界限划分明确，但在项目管理的实践中，它们通常是相互影响和相互制约的，甚至有时也无法区分得很清楚。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994" y="1446212"/>
            <a:ext cx="8231029" cy="4081117"/>
          </a:xfrm>
        </p:spPr>
        <p:txBody>
          <a:bodyPr/>
          <a:lstStyle/>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（4）项目作业制度的安排</a:t>
            </a:r>
          </a:p>
          <a:p>
            <a:pPr marL="400050" lvl="1" indent="0" eaLnBrk="1" hangingPunct="1">
              <a:lnSpc>
                <a:spcPct val="90000"/>
              </a:lnSpc>
              <a:buNone/>
            </a:pPr>
            <a:r>
              <a:rPr lang="zh-CN" altLang="en-US" dirty="0" smtClean="0">
                <a:solidFill>
                  <a:schemeClr val="tx1"/>
                </a:solidFill>
                <a:latin typeface="楷体" pitchFamily="49" charset="-122"/>
                <a:ea typeface="楷体" pitchFamily="49" charset="-122"/>
              </a:rPr>
              <a:t>项目作业制度的安排直接关系着项目进度计划的编制，如项目进度计划编制必须考虑项目团队一周的工作日是五天还是七天。</a:t>
            </a:r>
          </a:p>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（5）项目作业的各种制约因素</a:t>
            </a:r>
          </a:p>
          <a:p>
            <a:pPr marL="400050" lvl="1" indent="0" eaLnBrk="1" hangingPunct="1">
              <a:lnSpc>
                <a:spcPct val="90000"/>
              </a:lnSpc>
              <a:buNone/>
            </a:pPr>
            <a:r>
              <a:rPr lang="zh-CN" altLang="en-US" dirty="0" smtClean="0">
                <a:solidFill>
                  <a:schemeClr val="tx1"/>
                </a:solidFill>
                <a:latin typeface="楷体" pitchFamily="49" charset="-122"/>
                <a:ea typeface="楷体" pitchFamily="49" charset="-122"/>
              </a:rPr>
              <a:t>在制定项目进度计划时，必须要考虑项目作业各种制约因素，如项目业主要项目团队交付项目产出物的时间。</a:t>
            </a:r>
          </a:p>
          <a:p>
            <a:pPr marL="0" indent="0" algn="l" eaLnBrk="1" hangingPunct="1">
              <a:lnSpc>
                <a:spcPct val="90000"/>
              </a:lnSpc>
              <a:buSzTx/>
              <a:buNone/>
            </a:pPr>
            <a:r>
              <a:rPr lang="zh-CN" altLang="en-US" sz="2400" dirty="0" smtClean="0">
                <a:solidFill>
                  <a:schemeClr val="tx1"/>
                </a:solidFill>
                <a:latin typeface="楷体" pitchFamily="49" charset="-122"/>
                <a:ea typeface="楷体" pitchFamily="49" charset="-122"/>
              </a:rPr>
              <a:t>（6）项目活动提前和滞后的时间</a:t>
            </a:r>
          </a:p>
          <a:p>
            <a:pPr marL="400050" lvl="1" indent="0" eaLnBrk="1" hangingPunct="1">
              <a:lnSpc>
                <a:spcPct val="90000"/>
              </a:lnSpc>
              <a:buNone/>
            </a:pPr>
            <a:r>
              <a:rPr lang="zh-CN" altLang="en-US" dirty="0" smtClean="0">
                <a:solidFill>
                  <a:schemeClr val="tx1"/>
                </a:solidFill>
                <a:latin typeface="楷体" pitchFamily="49" charset="-122"/>
                <a:ea typeface="楷体" pitchFamily="49" charset="-122"/>
              </a:rPr>
              <a:t>项目进度计划定义项目活动的关系时，需要了解项目活动提前和滞后的时间，比如项目某些活动需要提前的准备时间，也有些活动需要一些滞后的时间，才能开始后续的活动。</a:t>
            </a:r>
          </a:p>
        </p:txBody>
      </p:sp>
      <p:sp>
        <p:nvSpPr>
          <p:cNvPr id="4" name="Rectangle 2"/>
          <p:cNvSpPr>
            <a:spLocks noGrp="1" noChangeArrowheads="1"/>
          </p:cNvSpPr>
          <p:nvPr>
            <p:ph type="title"/>
          </p:nvPr>
        </p:nvSpPr>
        <p:spPr>
          <a:xfrm>
            <a:off x="468313" y="531812"/>
            <a:ext cx="8245475" cy="706437"/>
          </a:xfrm>
        </p:spPr>
        <p:txBody>
          <a:bodyPr/>
          <a:lstStyle/>
          <a:p>
            <a:pPr eaLnBrk="1" hangingPunct="1">
              <a:defRPr/>
            </a:pPr>
            <a:r>
              <a:rPr lang="en-US" altLang="zh-CN" dirty="0" smtClean="0"/>
              <a:t>8.5.1</a:t>
            </a:r>
            <a:r>
              <a:rPr lang="zh-CN" altLang="en-US" dirty="0" smtClean="0"/>
              <a:t>项目进度计划的依据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0" y="227012"/>
            <a:ext cx="8688309" cy="1313841"/>
          </a:xfrm>
        </p:spPr>
        <p:txBody>
          <a:bodyPr/>
          <a:lstStyle/>
          <a:p>
            <a:pPr eaLnBrk="1" hangingPunct="1">
              <a:defRPr/>
            </a:pPr>
            <a:r>
              <a:rPr lang="en-US" altLang="zh-CN" b="1" dirty="0" smtClean="0"/>
              <a:t>8.5.2</a:t>
            </a:r>
            <a:r>
              <a:rPr lang="zh-CN" altLang="en-US" b="1" dirty="0" smtClean="0"/>
              <a:t>项目进度计划的工具和方法</a:t>
            </a:r>
            <a:r>
              <a:rPr lang="zh-CN" altLang="en-US" dirty="0" smtClean="0"/>
              <a:t> </a:t>
            </a:r>
          </a:p>
        </p:txBody>
      </p:sp>
      <p:sp>
        <p:nvSpPr>
          <p:cNvPr id="44035" name="Rectangle 3"/>
          <p:cNvSpPr>
            <a:spLocks noGrp="1" noChangeArrowheads="1"/>
          </p:cNvSpPr>
          <p:nvPr>
            <p:ph type="body" idx="1"/>
          </p:nvPr>
        </p:nvSpPr>
        <p:spPr>
          <a:xfrm>
            <a:off x="686594" y="1446212"/>
            <a:ext cx="7770521" cy="3194721"/>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在制定项目进度计划时，先用数学分析方法计算出每个活动最早开始和结束时间与最迟开始和结束时间得出时间进度网络图，再根据资源因素、活动时间等方面来调整活动的进度，最终形成最佳活动进度计划。  </a:t>
            </a:r>
            <a:endParaRPr lang="en-US" altLang="zh-CN" sz="2400" dirty="0" smtClean="0">
              <a:solidFill>
                <a:schemeClr val="tx1"/>
              </a:solidFill>
              <a:latin typeface="楷体" pitchFamily="49" charset="-122"/>
              <a:ea typeface="楷体" pitchFamily="49" charset="-122"/>
            </a:endParaRPr>
          </a:p>
          <a:p>
            <a:pPr algn="l" eaLnBrk="1" hangingPunct="1">
              <a:buSzTx/>
            </a:pPr>
            <a:r>
              <a:rPr lang="zh-CN" altLang="en-US" sz="2400" dirty="0" smtClean="0">
                <a:solidFill>
                  <a:schemeClr val="tx1"/>
                </a:solidFill>
                <a:latin typeface="楷体" pitchFamily="49" charset="-122"/>
                <a:ea typeface="楷体" pitchFamily="49" charset="-122"/>
              </a:rPr>
              <a:t>项目进度计划要说明哪些工作必须于何时完成和完成每一任务所需要的时间，但最好同时也能表示出每项活动所需要的人数。常用的制定进度计划的方法有甘特图、关键路径法、PERT分析、GERT分析等。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1</a:t>
            </a:r>
            <a:r>
              <a:rPr lang="zh-CN" altLang="en-US" dirty="0" smtClean="0"/>
              <a:t>）甘特图 </a:t>
            </a:r>
          </a:p>
        </p:txBody>
      </p:sp>
      <p:sp>
        <p:nvSpPr>
          <p:cNvPr id="45059" name="Rectangle 3"/>
          <p:cNvSpPr>
            <a:spLocks noGrp="1" noChangeArrowheads="1"/>
          </p:cNvSpPr>
          <p:nvPr>
            <p:ph type="body" idx="1"/>
          </p:nvPr>
        </p:nvSpPr>
        <p:spPr>
          <a:xfrm>
            <a:off x="610394" y="1370012"/>
            <a:ext cx="7770521" cy="2419124"/>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甘特图（GC，Gantt Chart）又称横道图、条形图，它通过日历形式列出项目活动工期及其相应的开始和结束日期，为反映项目进度信息提供了一种标准格式</a:t>
            </a:r>
            <a:r>
              <a:rPr lang="zh-CN" altLang="en-US" dirty="0" smtClean="0"/>
              <a:t>。</a:t>
            </a:r>
            <a:endParaRPr lang="en-US" altLang="zh-CN" dirty="0" smtClean="0"/>
          </a:p>
          <a:p>
            <a:pPr algn="l" eaLnBrk="1" hangingPunct="1">
              <a:buSzTx/>
            </a:pPr>
            <a:r>
              <a:rPr lang="zh-CN" altLang="en-US" sz="2400" dirty="0" smtClean="0">
                <a:solidFill>
                  <a:schemeClr val="tx1"/>
                </a:solidFill>
                <a:latin typeface="楷体" pitchFamily="49" charset="-122"/>
                <a:ea typeface="楷体" pitchFamily="49" charset="-122"/>
              </a:rPr>
              <a:t>在甘特图中，项目活动在左侧列出，时间在表的顶部列出，可以依据计划的详细程度，以年、月、周、天或小时来作为度量项目进度的时间单位。</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p:cNvSpPr>
            <a:spLocks noChangeArrowheads="1"/>
          </p:cNvSpPr>
          <p:nvPr/>
        </p:nvSpPr>
        <p:spPr bwMode="auto">
          <a:xfrm>
            <a:off x="0" y="266675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6085" name="Object 4"/>
          <p:cNvGraphicFramePr>
            <a:graphicFrameLocks noChangeAspect="1"/>
          </p:cNvGraphicFramePr>
          <p:nvPr>
            <p:extLst>
              <p:ext uri="{D42A27DB-BD31-4B8C-83A1-F6EECF244321}">
                <p14:modId xmlns:p14="http://schemas.microsoft.com/office/powerpoint/2010/main" val="3763940950"/>
              </p:ext>
            </p:extLst>
          </p:nvPr>
        </p:nvGraphicFramePr>
        <p:xfrm>
          <a:off x="-18256" y="3198812"/>
          <a:ext cx="9072550" cy="3022787"/>
        </p:xfrm>
        <a:graphic>
          <a:graphicData uri="http://schemas.openxmlformats.org/presentationml/2006/ole">
            <mc:AlternateContent xmlns:mc="http://schemas.openxmlformats.org/markup-compatibility/2006">
              <mc:Choice xmlns:v="urn:schemas-microsoft-com:vml" Requires="v">
                <p:oleObj spid="_x0000_s11310" name="BMP 图像" r:id="rId3" imgW="4743450" imgH="1266825" progId="Paint.Picture">
                  <p:embed/>
                </p:oleObj>
              </mc:Choice>
              <mc:Fallback>
                <p:oleObj name="BMP 图像" r:id="rId3" imgW="4743450" imgH="1266825" progId="Paint.Picture">
                  <p:embed/>
                  <p:pic>
                    <p:nvPicPr>
                      <p:cNvPr id="0" name="图片 11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 y="3198812"/>
                        <a:ext cx="9072550" cy="30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Group 136"/>
          <p:cNvGraphicFramePr>
            <a:graphicFrameLocks noGrp="1"/>
          </p:cNvGraphicFramePr>
          <p:nvPr>
            <p:ph sz="half" idx="4294967295"/>
            <p:extLst>
              <p:ext uri="{D42A27DB-BD31-4B8C-83A1-F6EECF244321}">
                <p14:modId xmlns:p14="http://schemas.microsoft.com/office/powerpoint/2010/main" val="3470346358"/>
              </p:ext>
            </p:extLst>
          </p:nvPr>
        </p:nvGraphicFramePr>
        <p:xfrm>
          <a:off x="1372394" y="684212"/>
          <a:ext cx="3658302" cy="2560026"/>
        </p:xfrm>
        <a:graphic>
          <a:graphicData uri="http://schemas.openxmlformats.org/drawingml/2006/table">
            <a:tbl>
              <a:tblPr/>
              <a:tblGrid>
                <a:gridCol w="1219434"/>
                <a:gridCol w="1219434"/>
                <a:gridCol w="1219434"/>
              </a:tblGrid>
              <a:tr h="3306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活动名称                                </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紧前活动</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紧后活动</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60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20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920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86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846312189"/>
              </p:ext>
            </p:extLst>
          </p:nvPr>
        </p:nvGraphicFramePr>
        <p:xfrm>
          <a:off x="305594" y="6551612"/>
          <a:ext cx="8353425" cy="2527300"/>
        </p:xfrm>
        <a:graphic>
          <a:graphicData uri="http://schemas.openxmlformats.org/presentationml/2006/ole">
            <mc:AlternateContent xmlns:mc="http://schemas.openxmlformats.org/markup-compatibility/2006">
              <mc:Choice xmlns:v="urn:schemas-microsoft-com:vml" Requires="v">
                <p:oleObj spid="_x0000_s11311" name="Visio" r:id="rId5" imgW="4030047" imgH="1218480" progId="Visio.Drawing.11">
                  <p:embed/>
                </p:oleObj>
              </mc:Choice>
              <mc:Fallback>
                <p:oleObj name="Visio" r:id="rId5" imgW="4030047" imgH="1218480" progId="Visio.Drawing.11">
                  <p:embed/>
                  <p:pic>
                    <p:nvPicPr>
                      <p:cNvPr id="0" name="对象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594" y="6551612"/>
                        <a:ext cx="8353425"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additive="base">
                                        <p:cTn id="13" dur="500" fill="hold"/>
                                        <p:tgtEl>
                                          <p:spTgt spid="46085"/>
                                        </p:tgtEl>
                                        <p:attrNameLst>
                                          <p:attrName>ppt_x</p:attrName>
                                        </p:attrNameLst>
                                      </p:cBhvr>
                                      <p:tavLst>
                                        <p:tav tm="0">
                                          <p:val>
                                            <p:strVal val="#ppt_x"/>
                                          </p:val>
                                        </p:tav>
                                        <p:tav tm="100000">
                                          <p:val>
                                            <p:strVal val="#ppt_x"/>
                                          </p:val>
                                        </p:tav>
                                      </p:tavLst>
                                    </p:anim>
                                    <p:anim calcmode="lin" valueType="num">
                                      <p:cBhvr additive="base">
                                        <p:cTn id="14" dur="500" fill="hold"/>
                                        <p:tgtEl>
                                          <p:spTgt spid="46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686594" y="1598612"/>
            <a:ext cx="7933442" cy="3582519"/>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甘特图可以明显的表示出各活动所持续的时间，横道线显示了每项活动的开始时间和结束时间，横道线的长短代表了活动持续时间的长短。</a:t>
            </a:r>
            <a:endParaRPr lang="en-US" altLang="zh-CN" sz="2400" dirty="0" smtClean="0">
              <a:solidFill>
                <a:schemeClr val="tx1"/>
              </a:solidFill>
              <a:latin typeface="楷体" pitchFamily="49" charset="-122"/>
              <a:ea typeface="楷体" pitchFamily="49" charset="-122"/>
            </a:endParaRPr>
          </a:p>
          <a:p>
            <a:pPr algn="l" eaLnBrk="1" hangingPunct="1">
              <a:buSzTx/>
            </a:pPr>
            <a:r>
              <a:rPr lang="zh-CN" altLang="en-US" sz="2400" dirty="0" smtClean="0">
                <a:solidFill>
                  <a:schemeClr val="tx1"/>
                </a:solidFill>
                <a:latin typeface="楷体" pitchFamily="49" charset="-122"/>
                <a:ea typeface="楷体" pitchFamily="49" charset="-122"/>
              </a:rPr>
              <a:t>甘特图的优点是简单、明了、直观，易于编制，但是，甘特图不能系统地把项目各项活动之间的复杂关系表示出来，难以进行定量的分析和计算，同时也没有指出影响项目进度的关键所在。因此，甘特图一般适用于比较简单的小型项目，对于复杂的项目来说，甘特图就显得难以应对。 </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1</a:t>
            </a:r>
            <a:r>
              <a:rPr lang="zh-CN" altLang="en-US" dirty="0" smtClean="0"/>
              <a:t>）甘特图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
        <p:nvSpPr>
          <p:cNvPr id="48131" name="Rectangle 3"/>
          <p:cNvSpPr>
            <a:spLocks noGrp="1" noChangeArrowheads="1"/>
          </p:cNvSpPr>
          <p:nvPr>
            <p:ph type="body" idx="1"/>
          </p:nvPr>
        </p:nvSpPr>
        <p:spPr>
          <a:xfrm>
            <a:off x="534194" y="1446212"/>
            <a:ext cx="8001000" cy="3582519"/>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关键路径法（CPM，Critical Path Method）是一种最常用的数学分析技术，它是一种运用特定的、有顺序的网络逻辑来预测总体项目历时的项目网络分析技术，它可以确定项目各项活动最早、最晚的开始和完成时间。</a:t>
            </a:r>
          </a:p>
          <a:p>
            <a:pPr marL="400050" lvl="1" indent="0" eaLnBrk="1" hangingPunct="1">
              <a:buNone/>
            </a:pPr>
            <a:r>
              <a:rPr lang="zh-CN" altLang="en-US" dirty="0" smtClean="0">
                <a:solidFill>
                  <a:schemeClr val="tx1"/>
                </a:solidFill>
                <a:latin typeface="楷体" pitchFamily="49" charset="-122"/>
                <a:ea typeface="楷体" pitchFamily="49" charset="-122"/>
              </a:rPr>
              <a:t>①项目的开始时间和完成时间  </a:t>
            </a:r>
          </a:p>
          <a:p>
            <a:pPr marL="400050" lvl="1" indent="0" eaLnBrk="1" hangingPunct="1">
              <a:buNone/>
            </a:pPr>
            <a:r>
              <a:rPr lang="zh-CN" altLang="en-US" dirty="0" smtClean="0">
                <a:solidFill>
                  <a:schemeClr val="tx1"/>
                </a:solidFill>
                <a:latin typeface="楷体" pitchFamily="49" charset="-122"/>
                <a:ea typeface="楷体" pitchFamily="49" charset="-122"/>
              </a:rPr>
              <a:t>最早开始时间（ES，Early Start Date）：某活动开始的最早时间。 </a:t>
            </a:r>
          </a:p>
          <a:p>
            <a:pPr marL="400050" lvl="1" indent="0" eaLnBrk="1" hangingPunct="1">
              <a:buNone/>
            </a:pPr>
            <a:r>
              <a:rPr lang="zh-CN" altLang="en-US" dirty="0" smtClean="0">
                <a:solidFill>
                  <a:schemeClr val="tx1"/>
                </a:solidFill>
                <a:latin typeface="楷体" pitchFamily="49" charset="-122"/>
                <a:ea typeface="楷体" pitchFamily="49" charset="-122"/>
              </a:rPr>
              <a:t>最早完成时间（EF，Early Finish Date）：某项活动能够完成的最早时间。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0" y="1446212"/>
            <a:ext cx="8916194" cy="4358116"/>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计算网络图中各项活动的最早开始或完成时间的具体原则如下：</a:t>
            </a:r>
          </a:p>
          <a:p>
            <a:pPr marL="457200" lvl="3" indent="0" eaLnBrk="1" hangingPunct="1"/>
            <a:r>
              <a:rPr lang="en-US" altLang="zh-CN" dirty="0" smtClean="0">
                <a:solidFill>
                  <a:schemeClr val="tx1"/>
                </a:solidFill>
                <a:latin typeface="楷体" pitchFamily="49" charset="-122"/>
                <a:ea typeface="楷体" pitchFamily="49" charset="-122"/>
                <a:cs typeface="+mn-cs"/>
              </a:rPr>
              <a:t>-</a:t>
            </a:r>
            <a:r>
              <a:rPr lang="zh-CN" altLang="en-US" dirty="0" smtClean="0">
                <a:solidFill>
                  <a:schemeClr val="tx1"/>
                </a:solidFill>
                <a:latin typeface="楷体" pitchFamily="49" charset="-122"/>
                <a:ea typeface="楷体" pitchFamily="49" charset="-122"/>
                <a:cs typeface="+mn-cs"/>
              </a:rPr>
              <a:t>对于一开始就进行的活动，其最早开始时间为0。</a:t>
            </a:r>
          </a:p>
          <a:p>
            <a:pPr marL="457200" lvl="2" indent="0" algn="l" eaLnBrk="1" hangingPunct="1">
              <a:buSzTx/>
              <a:buFontTx/>
              <a:buNone/>
            </a:pPr>
            <a:r>
              <a:rPr lang="en-US" altLang="zh-CN" sz="2400" dirty="0" smtClean="0">
                <a:solidFill>
                  <a:schemeClr val="tx1"/>
                </a:solidFill>
                <a:latin typeface="楷体" pitchFamily="49" charset="-122"/>
                <a:ea typeface="楷体" pitchFamily="49" charset="-122"/>
                <a:cs typeface="+mn-cs"/>
              </a:rPr>
              <a:t>-</a:t>
            </a:r>
            <a:r>
              <a:rPr lang="zh-CN" altLang="en-US" sz="2400" dirty="0" smtClean="0">
                <a:solidFill>
                  <a:schemeClr val="tx1"/>
                </a:solidFill>
                <a:latin typeface="楷体" pitchFamily="49" charset="-122"/>
                <a:ea typeface="楷体" pitchFamily="49" charset="-122"/>
                <a:cs typeface="+mn-cs"/>
              </a:rPr>
              <a:t>某项活动的最早开始时间必须相同或晚于直接指向这项活动的所有活动的最早完成时间中的最晚时间。</a:t>
            </a:r>
          </a:p>
          <a:p>
            <a:pPr marL="457200" lvl="2" indent="0" algn="l" eaLnBrk="1" hangingPunct="1">
              <a:buSzTx/>
              <a:buFontTx/>
              <a:buNone/>
            </a:pPr>
            <a:r>
              <a:rPr lang="en-US" altLang="zh-CN" sz="2400" dirty="0" smtClean="0">
                <a:solidFill>
                  <a:schemeClr val="tx1"/>
                </a:solidFill>
                <a:latin typeface="楷体" pitchFamily="49" charset="-122"/>
                <a:ea typeface="楷体" pitchFamily="49" charset="-122"/>
                <a:cs typeface="+mn-cs"/>
              </a:rPr>
              <a:t>-</a:t>
            </a:r>
            <a:r>
              <a:rPr lang="zh-CN" altLang="en-US" sz="2400" dirty="0" smtClean="0">
                <a:solidFill>
                  <a:schemeClr val="tx1"/>
                </a:solidFill>
                <a:latin typeface="楷体" pitchFamily="49" charset="-122"/>
                <a:ea typeface="楷体" pitchFamily="49" charset="-122"/>
                <a:cs typeface="+mn-cs"/>
              </a:rPr>
              <a:t>计算每项活动的最早开始时间和最早完成时间以项目预计开始时间为参照点进行正向推算，对中间的活动，该活动的最早开始时间就是其前置活动的最早完成时间中的最晚时间。</a:t>
            </a:r>
          </a:p>
          <a:p>
            <a:pPr marL="457200" lvl="2" indent="0" algn="l" eaLnBrk="1" hangingPunct="1">
              <a:buSzTx/>
              <a:buFontTx/>
              <a:buNone/>
            </a:pPr>
            <a:r>
              <a:rPr lang="en-US" altLang="zh-CN" sz="2400" dirty="0" smtClean="0">
                <a:solidFill>
                  <a:schemeClr val="tx1"/>
                </a:solidFill>
                <a:latin typeface="楷体" pitchFamily="49" charset="-122"/>
                <a:ea typeface="楷体" pitchFamily="49" charset="-122"/>
                <a:cs typeface="+mn-cs"/>
              </a:rPr>
              <a:t>-</a:t>
            </a:r>
            <a:r>
              <a:rPr lang="zh-CN" altLang="en-US" sz="2400" dirty="0" smtClean="0">
                <a:solidFill>
                  <a:schemeClr val="tx1"/>
                </a:solidFill>
                <a:latin typeface="楷体" pitchFamily="49" charset="-122"/>
                <a:ea typeface="楷体" pitchFamily="49" charset="-122"/>
                <a:cs typeface="+mn-cs"/>
              </a:rPr>
              <a:t>根据项目的最早开始时间来确定项目的最早完成时间。最早完成时间可在这项活动最早开始时间的基础上加上这项活动的工期估计进行计算，活动期望工期以DU（duration）即：</a:t>
            </a:r>
            <a:endParaRPr lang="en-US" altLang="zh-CN" sz="2400" dirty="0" smtClean="0">
              <a:solidFill>
                <a:schemeClr val="tx1"/>
              </a:solidFill>
              <a:latin typeface="楷体" pitchFamily="49" charset="-122"/>
              <a:ea typeface="楷体" pitchFamily="49" charset="-122"/>
              <a:cs typeface="+mn-cs"/>
            </a:endParaRPr>
          </a:p>
          <a:p>
            <a:pPr marL="914400" lvl="3" indent="0" eaLnBrk="1" hangingPunct="1"/>
            <a:r>
              <a:rPr lang="zh-CN" altLang="en-US" dirty="0" smtClean="0">
                <a:solidFill>
                  <a:srgbClr val="FF0000"/>
                </a:solidFill>
                <a:latin typeface="楷体" pitchFamily="49" charset="-122"/>
                <a:ea typeface="楷体" pitchFamily="49" charset="-122"/>
                <a:cs typeface="+mn-cs"/>
              </a:rPr>
              <a:t>EF = ES + DU</a:t>
            </a:r>
            <a:r>
              <a:rPr lang="zh-CN" altLang="en-US" dirty="0">
                <a:cs typeface="+mn-cs"/>
              </a:rPr>
              <a:t>。</a:t>
            </a:r>
            <a:r>
              <a:rPr lang="zh-CN" altLang="en-US" dirty="0" smtClean="0">
                <a:solidFill>
                  <a:schemeClr val="tx1"/>
                </a:solidFill>
                <a:latin typeface="楷体" pitchFamily="49" charset="-122"/>
                <a:ea typeface="楷体" pitchFamily="49" charset="-122"/>
                <a:cs typeface="+mn-cs"/>
              </a:rPr>
              <a:t> </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154315" y="1704186"/>
            <a:ext cx="7465721" cy="2108269"/>
          </a:xfrm>
        </p:spPr>
        <p:txBody>
          <a:bodyPr/>
          <a:lstStyle/>
          <a:p>
            <a:pPr marL="0" indent="0" algn="l" eaLnBrk="1" hangingPunct="1">
              <a:spcAft>
                <a:spcPts val="600"/>
              </a:spcAft>
              <a:buSzTx/>
              <a:buNone/>
            </a:pPr>
            <a:r>
              <a:rPr lang="zh-CN" altLang="en-US" sz="2400" dirty="0" smtClean="0">
                <a:solidFill>
                  <a:schemeClr val="tx1"/>
                </a:solidFill>
                <a:latin typeface="楷体" pitchFamily="49" charset="-122"/>
                <a:ea typeface="楷体" pitchFamily="49" charset="-122"/>
              </a:rPr>
              <a:t>②最迟完成时间和最迟开始时间</a:t>
            </a:r>
          </a:p>
          <a:p>
            <a:pPr algn="l" eaLnBrk="1" hangingPunct="1">
              <a:buSzTx/>
              <a:buFont typeface="楷体" panose="02010609060101010101" pitchFamily="49" charset="-122"/>
              <a:buChar char="-"/>
            </a:pPr>
            <a:r>
              <a:rPr lang="zh-CN" altLang="en-US" sz="2400" dirty="0" smtClean="0">
                <a:solidFill>
                  <a:schemeClr val="tx1"/>
                </a:solidFill>
                <a:latin typeface="楷体" pitchFamily="49" charset="-122"/>
                <a:ea typeface="楷体" pitchFamily="49" charset="-122"/>
              </a:rPr>
              <a:t>最迟完成时间（LF，Late Finish Date）：在完工时间内为完成活动必须完成的最迟时间。 </a:t>
            </a:r>
            <a:endParaRPr lang="en-US" altLang="zh-CN" sz="2400" dirty="0" smtClean="0">
              <a:solidFill>
                <a:schemeClr val="tx1"/>
              </a:solidFill>
              <a:latin typeface="楷体" pitchFamily="49" charset="-122"/>
              <a:ea typeface="楷体" pitchFamily="49" charset="-122"/>
            </a:endParaRPr>
          </a:p>
          <a:p>
            <a:pPr algn="l" eaLnBrk="1" hangingPunct="1">
              <a:buSzTx/>
              <a:buFont typeface="楷体" panose="02010609060101010101" pitchFamily="49" charset="-122"/>
              <a:buChar char="-"/>
            </a:pPr>
            <a:r>
              <a:rPr lang="zh-CN" altLang="en-US" sz="2400" dirty="0" smtClean="0">
                <a:solidFill>
                  <a:schemeClr val="tx1"/>
                </a:solidFill>
                <a:latin typeface="楷体" pitchFamily="49" charset="-122"/>
                <a:ea typeface="楷体" pitchFamily="49" charset="-122"/>
              </a:rPr>
              <a:t>最迟开始时间（LS，Late Start Date）：在完工时间内为完成活动必须开始的最迟时间。 </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794" y="1572430"/>
            <a:ext cx="8916194" cy="4598182"/>
          </a:xfrm>
        </p:spPr>
        <p:txBody>
          <a:bodyPr/>
          <a:lstStyle/>
          <a:p>
            <a:pPr algn="l" eaLnBrk="1" hangingPunct="1">
              <a:lnSpc>
                <a:spcPct val="90000"/>
              </a:lnSpc>
              <a:buSzTx/>
            </a:pPr>
            <a:r>
              <a:rPr lang="zh-CN" altLang="en-US" sz="2400" dirty="0" smtClean="0">
                <a:solidFill>
                  <a:schemeClr val="tx1"/>
                </a:solidFill>
                <a:latin typeface="楷体" pitchFamily="49" charset="-122"/>
                <a:ea typeface="楷体" pitchFamily="49" charset="-122"/>
              </a:rPr>
              <a:t>计算网络图中各项活动的最迟开始和完成时间的具体原则如下：</a:t>
            </a:r>
          </a:p>
          <a:p>
            <a:pPr marL="742950" lvl="2" indent="-342900" eaLnBrk="1" hangingPunct="1">
              <a:lnSpc>
                <a:spcPct val="90000"/>
              </a:lnSpc>
              <a:spcBef>
                <a:spcPct val="35000"/>
              </a:spcBef>
              <a:buClr>
                <a:schemeClr val="tx1"/>
              </a:buClr>
              <a:buFont typeface="楷体" panose="02010609060101010101" pitchFamily="49" charset="-122"/>
              <a:buChar char="-"/>
            </a:pPr>
            <a:r>
              <a:rPr lang="zh-CN" altLang="en-US" dirty="0" smtClean="0">
                <a:solidFill>
                  <a:schemeClr val="tx1"/>
                </a:solidFill>
                <a:latin typeface="楷体" pitchFamily="49" charset="-122"/>
                <a:ea typeface="楷体" pitchFamily="49" charset="-122"/>
                <a:cs typeface="+mn-cs"/>
              </a:rPr>
              <a:t>对于最后完成的活动，其最迟完成时间就是项目规定的完工期。</a:t>
            </a:r>
            <a:endParaRPr lang="en-US" altLang="zh-CN" dirty="0" smtClean="0">
              <a:solidFill>
                <a:schemeClr val="tx1"/>
              </a:solidFill>
              <a:latin typeface="楷体" pitchFamily="49" charset="-122"/>
              <a:ea typeface="楷体" pitchFamily="49" charset="-122"/>
              <a:cs typeface="+mn-cs"/>
            </a:endParaRPr>
          </a:p>
          <a:p>
            <a:pPr marL="742950" lvl="2" indent="-342900" eaLnBrk="1" hangingPunct="1">
              <a:lnSpc>
                <a:spcPct val="90000"/>
              </a:lnSpc>
              <a:spcBef>
                <a:spcPct val="35000"/>
              </a:spcBef>
              <a:buClr>
                <a:schemeClr val="tx1"/>
              </a:buClr>
              <a:buFont typeface="楷体" panose="02010609060101010101" pitchFamily="49" charset="-122"/>
              <a:buChar char="-"/>
            </a:pPr>
            <a:r>
              <a:rPr lang="zh-CN" altLang="en-US" sz="2400" dirty="0" smtClean="0">
                <a:solidFill>
                  <a:schemeClr val="tx1"/>
                </a:solidFill>
                <a:latin typeface="楷体" pitchFamily="49" charset="-122"/>
                <a:ea typeface="楷体" pitchFamily="49" charset="-122"/>
                <a:cs typeface="+mn-cs"/>
              </a:rPr>
              <a:t>某项活动的最迟完成时间必须相同或早于该活动直接指向的所有活动最迟开始时间的最早时间。</a:t>
            </a:r>
            <a:endParaRPr lang="en-US" altLang="zh-CN" sz="2400" dirty="0" smtClean="0">
              <a:solidFill>
                <a:schemeClr val="tx1"/>
              </a:solidFill>
              <a:latin typeface="楷体" pitchFamily="49" charset="-122"/>
              <a:ea typeface="楷体" pitchFamily="49" charset="-122"/>
              <a:cs typeface="+mn-cs"/>
            </a:endParaRPr>
          </a:p>
          <a:p>
            <a:pPr marL="742950" lvl="2" indent="-342900" eaLnBrk="1" hangingPunct="1">
              <a:lnSpc>
                <a:spcPct val="90000"/>
              </a:lnSpc>
              <a:spcBef>
                <a:spcPct val="35000"/>
              </a:spcBef>
              <a:buClr>
                <a:schemeClr val="tx1"/>
              </a:buClr>
              <a:buFont typeface="楷体" panose="02010609060101010101" pitchFamily="49" charset="-122"/>
              <a:buChar char="-"/>
            </a:pPr>
            <a:r>
              <a:rPr lang="zh-CN" altLang="en-US" sz="2400" dirty="0" smtClean="0">
                <a:solidFill>
                  <a:schemeClr val="tx1"/>
                </a:solidFill>
                <a:latin typeface="楷体" pitchFamily="49" charset="-122"/>
                <a:ea typeface="楷体" pitchFamily="49" charset="-122"/>
                <a:cs typeface="+mn-cs"/>
              </a:rPr>
              <a:t>计算每项活动的最迟开始时间和最迟完成时间以项目预计完成时间为参照点进行逆向计算，对中间的活动，该活动的最迟完成时间就是其后置活动的最迟开始时间的最早时间。</a:t>
            </a:r>
            <a:endParaRPr lang="en-US" altLang="zh-CN" sz="2400" dirty="0" smtClean="0">
              <a:solidFill>
                <a:schemeClr val="tx1"/>
              </a:solidFill>
              <a:latin typeface="楷体" pitchFamily="49" charset="-122"/>
              <a:ea typeface="楷体" pitchFamily="49" charset="-122"/>
              <a:cs typeface="+mn-cs"/>
            </a:endParaRPr>
          </a:p>
          <a:p>
            <a:pPr marL="742950" lvl="2" indent="-342900" eaLnBrk="1" hangingPunct="1">
              <a:lnSpc>
                <a:spcPct val="90000"/>
              </a:lnSpc>
              <a:spcBef>
                <a:spcPct val="35000"/>
              </a:spcBef>
              <a:buClr>
                <a:schemeClr val="tx1"/>
              </a:buClr>
              <a:buFont typeface="楷体" panose="02010609060101010101" pitchFamily="49" charset="-122"/>
              <a:buChar char="-"/>
            </a:pPr>
            <a:r>
              <a:rPr lang="zh-CN" altLang="en-US" sz="2400" dirty="0" smtClean="0">
                <a:solidFill>
                  <a:schemeClr val="tx1"/>
                </a:solidFill>
                <a:latin typeface="楷体" pitchFamily="49" charset="-122"/>
                <a:ea typeface="楷体" pitchFamily="49" charset="-122"/>
                <a:cs typeface="+mn-cs"/>
              </a:rPr>
              <a:t>最迟开始时间可在该活动最迟完成时间的基础上减去该活动的工期得出，即：LS = LF - DU </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762795" y="1704186"/>
            <a:ext cx="7857242" cy="1255728"/>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计算完项目各项活动的项目的最早开始时间、最早完成时间、最迟开始时间的最迟完成时间，我们用节点法画网络图时，节点的格式图如</a:t>
            </a:r>
            <a:r>
              <a:rPr lang="zh-CN" altLang="en-US" dirty="0"/>
              <a:t>下</a:t>
            </a:r>
            <a:r>
              <a:rPr lang="zh-CN" altLang="en-US" sz="2400" dirty="0" smtClean="0">
                <a:solidFill>
                  <a:schemeClr val="tx1"/>
                </a:solidFill>
                <a:latin typeface="楷体" pitchFamily="49" charset="-122"/>
                <a:ea typeface="楷体" pitchFamily="49" charset="-122"/>
              </a:rPr>
              <a:t>图所示。 </a:t>
            </a:r>
          </a:p>
        </p:txBody>
      </p:sp>
      <p:sp>
        <p:nvSpPr>
          <p:cNvPr id="5"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994" y="3427412"/>
            <a:ext cx="62960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8256" y="455612"/>
            <a:ext cx="9145588" cy="772755"/>
          </a:xfrm>
        </p:spPr>
        <p:txBody>
          <a:bodyPr/>
          <a:lstStyle/>
          <a:p>
            <a:pPr eaLnBrk="1" hangingPunct="1">
              <a:defRPr/>
            </a:pPr>
            <a:r>
              <a:rPr lang="en-US" altLang="zh-CN" b="1" smtClean="0"/>
              <a:t>8.2</a:t>
            </a:r>
            <a:r>
              <a:rPr lang="zh-CN" altLang="en-US" b="1" smtClean="0"/>
              <a:t>项目活动定义</a:t>
            </a:r>
            <a:r>
              <a:rPr lang="zh-CN" altLang="en-US" smtClean="0"/>
              <a:t> </a:t>
            </a:r>
          </a:p>
        </p:txBody>
      </p:sp>
      <p:sp>
        <p:nvSpPr>
          <p:cNvPr id="8195" name="Rectangle 3"/>
          <p:cNvSpPr>
            <a:spLocks noGrp="1" noChangeArrowheads="1"/>
          </p:cNvSpPr>
          <p:nvPr>
            <p:ph type="body" idx="1"/>
          </p:nvPr>
        </p:nvSpPr>
        <p:spPr>
          <a:xfrm>
            <a:off x="457994" y="1446212"/>
            <a:ext cx="8229600" cy="1598515"/>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项目活动定义是确定为完成项目目标所需要进行的所有具体活动的一项任务。该任务的目标是确保项目团队对项目范围规定的所有活动有一个完整、具体的理解。 </a:t>
            </a:r>
          </a:p>
        </p:txBody>
      </p:sp>
      <p:graphicFrame>
        <p:nvGraphicFramePr>
          <p:cNvPr id="4" name="Group 42"/>
          <p:cNvGraphicFramePr/>
          <p:nvPr/>
        </p:nvGraphicFramePr>
        <p:xfrm>
          <a:off x="534194" y="2894860"/>
          <a:ext cx="8231029" cy="3218169"/>
        </p:xfrm>
        <a:graphic>
          <a:graphicData uri="http://schemas.openxmlformats.org/drawingml/2006/table">
            <a:tbl>
              <a:tblPr/>
              <a:tblGrid>
                <a:gridCol w="2719860"/>
                <a:gridCol w="2030765"/>
                <a:gridCol w="3480404"/>
              </a:tblGrid>
              <a:tr h="60875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kern="0" cap="none" normalizeH="0" baseline="0" dirty="0" smtClean="0">
                          <a:solidFill>
                            <a:schemeClr val="tx1"/>
                          </a:solidFill>
                          <a:latin typeface="楷体" pitchFamily="49" charset="-122"/>
                          <a:ea typeface="楷体" pitchFamily="49" charset="-122"/>
                        </a:rPr>
                        <a:t>输入（依据）</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工具和方法</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输出（结果）</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9417">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项目工作分解结构</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项目范围定义</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历史资料</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制约因素</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假设条件</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分解技术</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模板法</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rtl="0" eaLnBrk="1" fontAlgn="base" latinLnBrk="0" hangingPunct="1">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更新项目工作分解结构</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活动清单</a:t>
                      </a:r>
                    </a:p>
                    <a:p>
                      <a:pPr marL="342900" marR="0" lvl="0" indent="-342900" algn="l" rtl="0" fontAlgn="base" latinLnBrk="0">
                        <a:lnSpc>
                          <a:spcPct val="90000"/>
                        </a:lnSpc>
                        <a:spcBef>
                          <a:spcPct val="35000"/>
                        </a:spcBef>
                        <a:spcAft>
                          <a:spcPct val="15000"/>
                        </a:spcAft>
                        <a:buClr>
                          <a:schemeClr val="accent1"/>
                        </a:buClr>
                        <a:buSzTx/>
                        <a:buFontTx/>
                      </a:pPr>
                      <a:r>
                        <a:rPr kumimoji="0" lang="zh-CN" altLang="en-US" sz="2400" b="1" i="0" u="none" strike="noStrike" kern="0" cap="none" normalizeH="0" baseline="0" dirty="0" smtClean="0">
                          <a:solidFill>
                            <a:schemeClr val="tx1"/>
                          </a:solidFill>
                          <a:latin typeface="楷体" pitchFamily="49" charset="-122"/>
                          <a:ea typeface="楷体" pitchFamily="49" charset="-122"/>
                        </a:rPr>
                        <a:t>辅助性说明</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381794" y="1446212"/>
            <a:ext cx="8307229" cy="4745915"/>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③时差</a:t>
            </a:r>
          </a:p>
          <a:p>
            <a:pPr lvl="1" eaLnBrk="1" hangingPunct="1"/>
            <a:r>
              <a:rPr lang="zh-CN" altLang="en-US" dirty="0" smtClean="0">
                <a:solidFill>
                  <a:schemeClr val="tx1"/>
                </a:solidFill>
                <a:latin typeface="楷体" pitchFamily="49" charset="-122"/>
                <a:ea typeface="楷体" pitchFamily="49" charset="-122"/>
              </a:rPr>
              <a:t>时差（slack）也称为“浮动时间”（float）或“宽裕时间”，它表明项目活动或整个项目的机动时间。时差分为两种类型：活动总时差和单时差。活动总时差是指在不影响项目在规定时间范围内完成的情况下，项目活动最迟开工时间和最早开工时间的间隔；活动的单时差则是在不影响下一个活动最早开工的前提下，该活动的完成所拥有的机动时间，可见总时差是单时差的综合，当然不是单时差的简单加总。在实际的项目中，对这两个时差没有特意的区分，统称为时差。时差越大，则表示项目的时间潜力也越大。时差可以通过下式来表示：</a:t>
            </a:r>
          </a:p>
          <a:p>
            <a:pPr marL="457200" lvl="1" indent="0" eaLnBrk="1" hangingPunct="1">
              <a:buNone/>
            </a:pPr>
            <a:r>
              <a:rPr lang="zh-CN" altLang="en-US" dirty="0" smtClean="0">
                <a:solidFill>
                  <a:schemeClr val="tx1"/>
                </a:solidFill>
                <a:latin typeface="楷体" pitchFamily="49" charset="-122"/>
                <a:ea typeface="楷体" pitchFamily="49" charset="-122"/>
              </a:rPr>
              <a:t>         时差（F）＝LF－ES－DU＝LF－EF </a:t>
            </a:r>
          </a:p>
        </p:txBody>
      </p:sp>
      <p:sp>
        <p:nvSpPr>
          <p:cNvPr id="4" name="Rectangle 2"/>
          <p:cNvSpPr>
            <a:spLocks noGrp="1" noChangeArrowheads="1"/>
          </p:cNvSpPr>
          <p:nvPr>
            <p:ph type="title"/>
          </p:nvPr>
        </p:nvSpPr>
        <p:spPr>
          <a:xfrm>
            <a:off x="0" y="476030"/>
            <a:ext cx="9145588" cy="772755"/>
          </a:xfrm>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381794" y="1598612"/>
            <a:ext cx="8231029" cy="3925305"/>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如果项目某条路径的总时差为正值，这一正的总时差可以由该路径上所有的活动来共用，当该路径上的某项活动不能按期完成时，则可以利用该路径的总时差，而不必担心影响项目的进度；如果项目某条路径的总时差为负值，则表明该路径上的各项活动要加快进度，减少在该路径上花费的时间总量，否则项目就不能在规定的时间范围内顺利完成；如果项目某条路径的总时差为零，则表明该路径上的各项活动不用加速完成但是也不能拖延时间。由此可见，</a:t>
            </a:r>
            <a:r>
              <a:rPr lang="zh-CN" altLang="en-US" sz="2400" dirty="0" smtClean="0">
                <a:solidFill>
                  <a:srgbClr val="FF0000"/>
                </a:solidFill>
                <a:latin typeface="楷体" pitchFamily="49" charset="-122"/>
                <a:ea typeface="楷体" pitchFamily="49" charset="-122"/>
              </a:rPr>
              <a:t>项目网络图的管理精髓就是在于利用时差来调整整个项目的进度。</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81794" y="1446212"/>
            <a:ext cx="8534400" cy="5088701"/>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④关键路径的确定</a:t>
            </a:r>
          </a:p>
          <a:p>
            <a:pPr lvl="1" eaLnBrk="1" hangingPunct="1"/>
            <a:r>
              <a:rPr lang="zh-CN" altLang="en-US" dirty="0" smtClean="0">
                <a:solidFill>
                  <a:schemeClr val="tx1"/>
                </a:solidFill>
                <a:latin typeface="楷体" pitchFamily="49" charset="-122"/>
                <a:ea typeface="楷体" pitchFamily="49" charset="-122"/>
              </a:rPr>
              <a:t>关键路径法的重点是确定项目的关键路径，关键路径的确定是将项目网络图中每条路径所有活动的历时分别相加，最长的路径就是关键路径，关键路径上的活动称为关键活动，关键路径的节点称为关键节点，关键活动的总时差为零。因此，关键路径就是网络图中由一系列活动构成的活动工期最长的那条路径，如果关键路径上的某项活动未如期完成，所有处于其后的工作活动都要往后拖延，最终的结果是项目不能按计划完成。反之，如果关键路径上的某活动能够提前完成，那么整个项目也有可能提前完成。由此可知，在编制项目进度计划时，关键路径上的活动是关注的重点。</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686594" y="1674812"/>
            <a:ext cx="7933443" cy="3194721"/>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确定关键路径的方法除了</a:t>
            </a:r>
            <a:r>
              <a:rPr lang="zh-CN" altLang="en-US" sz="2400" dirty="0" smtClean="0">
                <a:solidFill>
                  <a:srgbClr val="FF0000"/>
                </a:solidFill>
                <a:latin typeface="楷体" pitchFamily="49" charset="-122"/>
                <a:ea typeface="楷体" pitchFamily="49" charset="-122"/>
              </a:rPr>
              <a:t>找出所有活动的历时相加最长的路径</a:t>
            </a:r>
            <a:r>
              <a:rPr lang="zh-CN" altLang="en-US" sz="2400" dirty="0" smtClean="0">
                <a:solidFill>
                  <a:schemeClr val="tx1"/>
                </a:solidFill>
                <a:latin typeface="楷体" pitchFamily="49" charset="-122"/>
                <a:ea typeface="楷体" pitchFamily="49" charset="-122"/>
              </a:rPr>
              <a:t>外，还有一种常用的方法是</a:t>
            </a:r>
            <a:r>
              <a:rPr lang="zh-CN" altLang="en-US" sz="2400" dirty="0" smtClean="0">
                <a:solidFill>
                  <a:srgbClr val="FF0000"/>
                </a:solidFill>
                <a:latin typeface="楷体" pitchFamily="49" charset="-122"/>
                <a:ea typeface="楷体" pitchFamily="49" charset="-122"/>
              </a:rPr>
              <a:t>找出那些具有最小时差的活动</a:t>
            </a:r>
            <a:r>
              <a:rPr lang="zh-CN" altLang="en-US" sz="2400" dirty="0" smtClean="0">
                <a:solidFill>
                  <a:schemeClr val="tx1"/>
                </a:solidFill>
                <a:latin typeface="楷体" pitchFamily="49" charset="-122"/>
                <a:ea typeface="楷体" pitchFamily="49" charset="-122"/>
              </a:rPr>
              <a:t>，即是用每项活动的最迟完成时间减去最早完成时间（或用最迟开始时间减去最早开始时间），然后找出时差值最小的各活动（如果时差都是正的，则选择正时差值最小的活动；如果存在负时差，则选择负时差绝对值最大的活动），所有这些活动都是关键路径上的活动。</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）关键路径法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r>
              <a:rPr lang="en-US" altLang="zh-CN" smtClean="0"/>
              <a:t>⑤</a:t>
            </a:r>
            <a:r>
              <a:rPr lang="zh-CN" altLang="en-US" smtClean="0"/>
              <a:t>确定关键路径的举例说明 </a:t>
            </a:r>
          </a:p>
        </p:txBody>
      </p:sp>
      <p:graphicFrame>
        <p:nvGraphicFramePr>
          <p:cNvPr id="59395" name="Object 4"/>
          <p:cNvGraphicFramePr>
            <a:graphicFrameLocks noGrp="1" noChangeAspect="1"/>
          </p:cNvGraphicFramePr>
          <p:nvPr>
            <p:ph idx="1"/>
            <p:extLst>
              <p:ext uri="{D42A27DB-BD31-4B8C-83A1-F6EECF244321}">
                <p14:modId xmlns:p14="http://schemas.microsoft.com/office/powerpoint/2010/main" val="3622891681"/>
              </p:ext>
            </p:extLst>
          </p:nvPr>
        </p:nvGraphicFramePr>
        <p:xfrm>
          <a:off x="153194" y="1751012"/>
          <a:ext cx="8774176" cy="4024376"/>
        </p:xfrm>
        <a:graphic>
          <a:graphicData uri="http://schemas.openxmlformats.org/presentationml/2006/ole">
            <mc:AlternateContent xmlns:mc="http://schemas.openxmlformats.org/markup-compatibility/2006">
              <mc:Choice xmlns:v="urn:schemas-microsoft-com:vml" Requires="v">
                <p:oleObj spid="_x0000_s12322" name="Visio" r:id="rId3" imgW="6451600" imgH="2959100" progId="Visio.Drawing.11">
                  <p:embed/>
                </p:oleObj>
              </mc:Choice>
              <mc:Fallback>
                <p:oleObj name="Visio" r:id="rId3" imgW="6451600" imgH="2959100" progId="Visio.Drawing.11">
                  <p:embed/>
                  <p:pic>
                    <p:nvPicPr>
                      <p:cNvPr id="0" name="图片 122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94" y="1751012"/>
                        <a:ext cx="8774176" cy="402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eaLnBrk="1" hangingPunct="1">
              <a:defRPr/>
            </a:pPr>
            <a:r>
              <a:rPr lang="zh-CN" altLang="en-US" sz="2400" dirty="0" smtClean="0"/>
              <a:t>运用</a:t>
            </a:r>
            <a:r>
              <a:rPr lang="zh-CN" altLang="en-US" sz="2400" dirty="0" smtClean="0">
                <a:latin typeface="Arial" panose="020B0604020202020204"/>
              </a:rPr>
              <a:t>“</a:t>
            </a:r>
            <a:r>
              <a:rPr lang="zh-CN" altLang="en-US" sz="2400" dirty="0" smtClean="0"/>
              <a:t>时差最小值</a:t>
            </a:r>
            <a:r>
              <a:rPr lang="zh-CN" altLang="en-US" sz="2400" dirty="0" smtClean="0">
                <a:latin typeface="Arial" panose="020B0604020202020204"/>
              </a:rPr>
              <a:t>”</a:t>
            </a:r>
            <a:r>
              <a:rPr lang="zh-CN" altLang="en-US" sz="2400" dirty="0" smtClean="0"/>
              <a:t>来确定项目的关键路径： </a:t>
            </a:r>
          </a:p>
        </p:txBody>
      </p:sp>
      <p:graphicFrame>
        <p:nvGraphicFramePr>
          <p:cNvPr id="451673" name="Group 89"/>
          <p:cNvGraphicFramePr>
            <a:graphicFrameLocks noGrp="1"/>
          </p:cNvGraphicFramePr>
          <p:nvPr>
            <p:ph idx="1"/>
            <p:extLst>
              <p:ext uri="{D42A27DB-BD31-4B8C-83A1-F6EECF244321}">
                <p14:modId xmlns:p14="http://schemas.microsoft.com/office/powerpoint/2010/main" val="270956686"/>
              </p:ext>
            </p:extLst>
          </p:nvPr>
        </p:nvGraphicFramePr>
        <p:xfrm>
          <a:off x="610394" y="1370012"/>
          <a:ext cx="7892833" cy="4937340"/>
        </p:xfrm>
        <a:graphic>
          <a:graphicData uri="http://schemas.openxmlformats.org/drawingml/2006/table">
            <a:tbl>
              <a:tblPr/>
              <a:tblGrid>
                <a:gridCol w="874865"/>
                <a:gridCol w="1098741"/>
                <a:gridCol w="1240052"/>
                <a:gridCol w="1240053"/>
                <a:gridCol w="1240052"/>
                <a:gridCol w="1238465"/>
                <a:gridCol w="960605"/>
              </a:tblGrid>
              <a:tr h="445881">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活动</a:t>
                      </a:r>
                      <a:endParaRPr kumimoji="0" lang="zh-CN" altLang="en-US" sz="2400" b="1" i="0" u="none" strike="noStrike" cap="none" normalizeH="0" baseline="0" dirty="0" smtClean="0">
                        <a:ln>
                          <a:noFill/>
                        </a:ln>
                        <a:solidFill>
                          <a:schemeClr val="tx1"/>
                        </a:solidFill>
                        <a:effectLst/>
                        <a:latin typeface="+mn-ea"/>
                        <a:ea typeface="+mn-ea"/>
                      </a:endParaRP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活动工期</a:t>
                      </a:r>
                      <a:endParaRPr kumimoji="0" lang="zh-CN" altLang="en-US" sz="2400" b="1" i="0" u="none" strike="noStrike" cap="none" normalizeH="0" baseline="0" dirty="0" smtClean="0">
                        <a:ln>
                          <a:noFill/>
                        </a:ln>
                        <a:solidFill>
                          <a:schemeClr val="tx1"/>
                        </a:solidFill>
                        <a:effectLst/>
                        <a:latin typeface="+mn-ea"/>
                        <a:ea typeface="+mn-ea"/>
                      </a:endParaRP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000000"/>
                          </a:solidFill>
                          <a:effectLst/>
                          <a:latin typeface="+mn-ea"/>
                          <a:ea typeface="+mn-ea"/>
                          <a:cs typeface="Times New Roman" panose="02020603050405020304" pitchFamily="18" charset="0"/>
                        </a:rPr>
                        <a:t>最早</a:t>
                      </a:r>
                      <a:endParaRPr kumimoji="0" lang="zh-CN" altLang="en-US"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000000"/>
                          </a:solidFill>
                          <a:effectLst/>
                          <a:latin typeface="+mn-ea"/>
                          <a:ea typeface="+mn-ea"/>
                          <a:cs typeface="Times New Roman" panose="02020603050405020304" pitchFamily="18" charset="0"/>
                        </a:rPr>
                        <a:t>最迟</a:t>
                      </a:r>
                      <a:endParaRPr kumimoji="0" lang="zh-CN" altLang="en-US"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000000"/>
                          </a:solidFill>
                          <a:effectLst/>
                          <a:latin typeface="+mn-ea"/>
                          <a:ea typeface="+mn-ea"/>
                          <a:cs typeface="Times New Roman" panose="02020603050405020304" pitchFamily="18" charset="0"/>
                        </a:rPr>
                        <a:t>总时差</a:t>
                      </a:r>
                      <a:endParaRPr kumimoji="0" lang="zh-CN" altLang="en-US" sz="2400" b="1" i="0" u="none" strike="noStrike" cap="none" normalizeH="0" baseline="0" smtClean="0">
                        <a:ln>
                          <a:noFill/>
                        </a:ln>
                        <a:solidFill>
                          <a:schemeClr val="tx1"/>
                        </a:solidFill>
                        <a:effectLst/>
                        <a:latin typeface="+mn-ea"/>
                        <a:ea typeface="+mn-ea"/>
                      </a:endParaRP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5881">
                <a:tc vMerge="1">
                  <a:txBody>
                    <a:bodyPr/>
                    <a:lstStyle/>
                    <a:p>
                      <a:endParaRPr lang="zh-CN"/>
                    </a:p>
                  </a:txBody>
                  <a:tcPr/>
                </a:tc>
                <a:tc vMerge="1">
                  <a:txBody>
                    <a:bodyPr/>
                    <a:lstStyle/>
                    <a:p>
                      <a:endParaRPr lang="zh-C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开始</a:t>
                      </a:r>
                      <a:endParaRPr kumimoji="0" lang="en-US" altLang="zh-CN" sz="2400" b="1" i="0" u="none" strike="noStrike" cap="none" normalizeH="0" baseline="0" dirty="0" smtClean="0">
                        <a:ln>
                          <a:noFill/>
                        </a:ln>
                        <a:solidFill>
                          <a:srgbClr val="000000"/>
                        </a:solidFill>
                        <a:effectLst/>
                        <a:latin typeface="+mn-ea"/>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时间</a:t>
                      </a:r>
                      <a:endParaRPr kumimoji="0" lang="zh-CN" altLang="en-US" sz="2400" b="1" i="0" u="none" strike="noStrike" cap="none" normalizeH="0" baseline="0" dirty="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结束</a:t>
                      </a:r>
                      <a:endParaRPr kumimoji="0" lang="en-US" altLang="zh-CN" sz="2400" b="1" i="0" u="none" strike="noStrike" cap="none" normalizeH="0" baseline="0" dirty="0" smtClean="0">
                        <a:ln>
                          <a:noFill/>
                        </a:ln>
                        <a:solidFill>
                          <a:srgbClr val="000000"/>
                        </a:solidFill>
                        <a:effectLst/>
                        <a:latin typeface="+mn-ea"/>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时间</a:t>
                      </a:r>
                      <a:endParaRPr kumimoji="0" lang="zh-CN" altLang="en-US" sz="2400" b="1" i="0" u="none" strike="noStrike" cap="none" normalizeH="0" baseline="0" dirty="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开始</a:t>
                      </a:r>
                      <a:endParaRPr kumimoji="0" lang="en-US" altLang="zh-CN" sz="2400" b="1" i="0" u="none" strike="noStrike" cap="none" normalizeH="0" baseline="0" dirty="0" smtClean="0">
                        <a:ln>
                          <a:noFill/>
                        </a:ln>
                        <a:solidFill>
                          <a:srgbClr val="000000"/>
                        </a:solidFill>
                        <a:effectLst/>
                        <a:latin typeface="+mn-ea"/>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时间</a:t>
                      </a:r>
                      <a:endParaRPr kumimoji="0" lang="zh-CN" altLang="en-US" sz="2400" b="1" i="0" u="none" strike="noStrike" cap="none" normalizeH="0" baseline="0" dirty="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结束</a:t>
                      </a:r>
                      <a:endParaRPr kumimoji="0" lang="en-US" altLang="zh-CN" sz="2400" b="1" i="0" u="none" strike="noStrike" cap="none" normalizeH="0" baseline="0" dirty="0" smtClean="0">
                        <a:ln>
                          <a:noFill/>
                        </a:ln>
                        <a:solidFill>
                          <a:srgbClr val="000000"/>
                        </a:solidFill>
                        <a:effectLst/>
                        <a:latin typeface="+mn-ea"/>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mn-ea"/>
                          <a:ea typeface="+mn-ea"/>
                          <a:cs typeface="Times New Roman" panose="02020603050405020304" pitchFamily="18" charset="0"/>
                        </a:rPr>
                        <a:t>时间</a:t>
                      </a:r>
                      <a:endParaRPr kumimoji="0" lang="zh-CN" altLang="en-US" sz="2400" b="1" i="0" u="none" strike="noStrike" cap="none" normalizeH="0" baseline="0" dirty="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458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dirty="0">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58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B</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13</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17</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70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C</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8</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11</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8</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16</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29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D</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15</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000000"/>
                          </a:solidFill>
                          <a:effectLst/>
                          <a:latin typeface="+mn-ea"/>
                          <a:ea typeface="+mn-ea"/>
                          <a:cs typeface="Times New Roman" panose="02020603050405020304" pitchFamily="18" charset="0"/>
                        </a:rPr>
                        <a:t>3</a:t>
                      </a:r>
                      <a:endParaRPr kumimoji="0" lang="en-US" altLang="zh-CN" sz="2400" b="1" i="0" u="none" strike="noStrike" cap="none" normalizeH="0" baseline="0" dirty="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18</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000000"/>
                          </a:solidFill>
                          <a:effectLst/>
                          <a:latin typeface="+mn-ea"/>
                          <a:ea typeface="+mn-ea"/>
                          <a:cs typeface="Times New Roman" panose="02020603050405020304" pitchFamily="18" charset="0"/>
                        </a:rPr>
                        <a:t>9</a:t>
                      </a:r>
                      <a:endParaRPr kumimoji="0" lang="en-US" altLang="zh-CN" sz="2400" b="1" i="0" u="none" strike="noStrike" cap="none" normalizeH="0" baseline="0" dirty="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24</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58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E</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13</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17</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24</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58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F</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11</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31</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16</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36</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58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G</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12</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32</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24</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36</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588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H</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6</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32</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38</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36</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00"/>
                          </a:solidFill>
                          <a:effectLst/>
                          <a:latin typeface="+mn-ea"/>
                          <a:ea typeface="+mn-ea"/>
                          <a:cs typeface="Times New Roman" panose="02020603050405020304" pitchFamily="18" charset="0"/>
                        </a:rPr>
                        <a:t>42</a:t>
                      </a:r>
                      <a:endParaRPr kumimoji="0" lang="en-US" altLang="zh-CN" sz="2400" b="1" i="0" u="none" strike="noStrike" cap="none" normalizeH="0" baseline="0" smtClean="0">
                        <a:ln>
                          <a:noFill/>
                        </a:ln>
                        <a:solidFill>
                          <a:schemeClr val="tx1"/>
                        </a:solidFill>
                        <a:effectLst/>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sz="2400" b="1" dirty="0">
                        <a:latin typeface="+mn-ea"/>
                        <a:ea typeface="+mn-ea"/>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TextBox 2"/>
          <p:cNvSpPr txBox="1"/>
          <p:nvPr/>
        </p:nvSpPr>
        <p:spPr>
          <a:xfrm>
            <a:off x="7545308" y="2664564"/>
            <a:ext cx="990600" cy="3688189"/>
          </a:xfrm>
          <a:prstGeom prst="rect">
            <a:avLst/>
          </a:prstGeom>
          <a:noFill/>
          <a:ln w="38100">
            <a:noFill/>
          </a:ln>
        </p:spPr>
        <p:txBody>
          <a:bodyPr wrap="square" rtlCol="0">
            <a:spAutoFit/>
          </a:bodyPr>
          <a:lstStyle/>
          <a:p>
            <a:pPr algn="ctr">
              <a:spcAft>
                <a:spcPts val="600"/>
              </a:spcAft>
            </a:pPr>
            <a:r>
              <a:rPr lang="en-US" altLang="zh-CN" sz="2400" b="1" dirty="0" smtClean="0"/>
              <a:t>4</a:t>
            </a:r>
          </a:p>
          <a:p>
            <a:pPr algn="ctr">
              <a:spcAft>
                <a:spcPts val="600"/>
              </a:spcAft>
            </a:pPr>
            <a:r>
              <a:rPr lang="en-US" altLang="zh-CN" sz="2400" b="1" dirty="0" smtClean="0"/>
              <a:t>4</a:t>
            </a:r>
          </a:p>
          <a:p>
            <a:pPr algn="ctr">
              <a:spcAft>
                <a:spcPts val="600"/>
              </a:spcAft>
            </a:pPr>
            <a:r>
              <a:rPr lang="en-US" altLang="zh-CN" sz="2400" b="1" dirty="0" smtClean="0"/>
              <a:t>5</a:t>
            </a:r>
          </a:p>
          <a:p>
            <a:pPr algn="ctr">
              <a:spcAft>
                <a:spcPts val="800"/>
              </a:spcAft>
            </a:pPr>
            <a:r>
              <a:rPr lang="en-US" altLang="zh-CN" sz="2400" b="1" dirty="0" smtClean="0"/>
              <a:t>6</a:t>
            </a:r>
          </a:p>
          <a:p>
            <a:pPr algn="ctr">
              <a:spcAft>
                <a:spcPts val="800"/>
              </a:spcAft>
            </a:pPr>
            <a:r>
              <a:rPr lang="en-US" altLang="zh-CN" sz="2400" b="1" dirty="0" smtClean="0"/>
              <a:t>4</a:t>
            </a:r>
          </a:p>
          <a:p>
            <a:pPr algn="ctr">
              <a:spcAft>
                <a:spcPts val="800"/>
              </a:spcAft>
            </a:pPr>
            <a:r>
              <a:rPr lang="en-US" altLang="zh-CN" sz="2400" b="1" dirty="0" smtClean="0"/>
              <a:t>5</a:t>
            </a:r>
          </a:p>
          <a:p>
            <a:pPr algn="ctr">
              <a:spcAft>
                <a:spcPts val="800"/>
              </a:spcAft>
            </a:pPr>
            <a:r>
              <a:rPr lang="en-US" altLang="zh-CN" sz="2400" b="1" dirty="0" smtClean="0"/>
              <a:t>4</a:t>
            </a:r>
          </a:p>
          <a:p>
            <a:pPr algn="ctr">
              <a:spcAft>
                <a:spcPts val="800"/>
              </a:spcAft>
            </a:pPr>
            <a:r>
              <a:rPr lang="en-US" altLang="zh-CN" sz="2400" b="1" dirty="0"/>
              <a:t>4</a:t>
            </a:r>
            <a:endParaRPr lang="zh-CN" alt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686595" y="1704186"/>
            <a:ext cx="7933442" cy="1255728"/>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由表中总时差值可看出，活动A、B、E、G和H具有正的最小时差，因此，活动A、B、E、G和H构成了网络图的关键路径。 </a:t>
            </a:r>
          </a:p>
        </p:txBody>
      </p:sp>
      <p:sp>
        <p:nvSpPr>
          <p:cNvPr id="4" name="Rectangle 2"/>
          <p:cNvSpPr>
            <a:spLocks noGrp="1" noChangeArrowheads="1"/>
          </p:cNvSpPr>
          <p:nvPr>
            <p:ph type="title"/>
          </p:nvPr>
        </p:nvSpPr>
        <p:spPr/>
        <p:txBody>
          <a:bodyPr/>
          <a:lstStyle/>
          <a:p>
            <a:pPr eaLnBrk="1" hangingPunct="1">
              <a:defRPr/>
            </a:pPr>
            <a:r>
              <a:rPr lang="zh-CN" altLang="en-US" sz="2400" dirty="0" smtClean="0"/>
              <a:t>运用</a:t>
            </a:r>
            <a:r>
              <a:rPr lang="zh-CN" altLang="en-US" sz="2400" dirty="0" smtClean="0">
                <a:latin typeface="Arial" panose="020B0604020202020204"/>
              </a:rPr>
              <a:t>“</a:t>
            </a:r>
            <a:r>
              <a:rPr lang="zh-CN" altLang="en-US" sz="2400" dirty="0" smtClean="0"/>
              <a:t>时差最小值</a:t>
            </a:r>
            <a:r>
              <a:rPr lang="zh-CN" altLang="en-US" sz="2400" dirty="0" smtClean="0">
                <a:latin typeface="Arial" panose="020B0604020202020204"/>
              </a:rPr>
              <a:t>”</a:t>
            </a:r>
            <a:r>
              <a:rPr lang="zh-CN" altLang="en-US" sz="2400" dirty="0" smtClean="0"/>
              <a:t>来确定项目的关键路径：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eaLnBrk="1" hangingPunct="1">
              <a:defRPr/>
            </a:pPr>
            <a:r>
              <a:rPr lang="zh-CN" altLang="en-US" sz="2000" dirty="0" smtClean="0"/>
              <a:t>运用</a:t>
            </a:r>
            <a:r>
              <a:rPr lang="zh-CN" altLang="en-US" sz="2000" dirty="0" smtClean="0">
                <a:latin typeface="Arial" panose="020B0604020202020204"/>
              </a:rPr>
              <a:t>“</a:t>
            </a:r>
            <a:r>
              <a:rPr lang="zh-CN" altLang="en-US" sz="2000" dirty="0" smtClean="0"/>
              <a:t>活动的时间相加最长的路径</a:t>
            </a:r>
            <a:r>
              <a:rPr lang="zh-CN" altLang="en-US" sz="2000" dirty="0" smtClean="0">
                <a:latin typeface="Arial" panose="020B0604020202020204"/>
              </a:rPr>
              <a:t>”</a:t>
            </a:r>
            <a:r>
              <a:rPr lang="zh-CN" altLang="en-US" sz="2000" dirty="0" smtClean="0"/>
              <a:t>来确定项目的关键路径： </a:t>
            </a:r>
          </a:p>
        </p:txBody>
      </p:sp>
      <p:sp>
        <p:nvSpPr>
          <p:cNvPr id="62467" name="Rectangle 3"/>
          <p:cNvSpPr>
            <a:spLocks noGrp="1" noChangeArrowheads="1"/>
          </p:cNvSpPr>
          <p:nvPr>
            <p:ph type="body" idx="1"/>
          </p:nvPr>
        </p:nvSpPr>
        <p:spPr>
          <a:xfrm>
            <a:off x="838995" y="1704186"/>
            <a:ext cx="7781042" cy="1598515"/>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在该项目的节点图上，有三条路径A、D、G、H ，A、B、E、G、H 和A、C、F、H，这三条路径的活动的时间相加分别为36天、38天和37天，其中路径A、B、E、G、H活动时间相加是最多的，所以是关键路径。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练习题</a:t>
            </a:r>
            <a:endParaRPr lang="zh-CN" altLang="en-US" dirty="0"/>
          </a:p>
        </p:txBody>
      </p:sp>
      <p:sp>
        <p:nvSpPr>
          <p:cNvPr id="63491" name="内容占位符 2"/>
          <p:cNvSpPr>
            <a:spLocks noGrp="1"/>
          </p:cNvSpPr>
          <p:nvPr>
            <p:ph idx="1"/>
          </p:nvPr>
        </p:nvSpPr>
        <p:spPr>
          <a:xfrm>
            <a:off x="457280" y="1412221"/>
            <a:ext cx="8231029" cy="880049"/>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根据表中给出的资料，画出节点图，并找出关键路径。</a:t>
            </a:r>
          </a:p>
          <a:p>
            <a:endParaRPr lang="zh-CN" altLang="en-US" sz="2800" dirty="0" smtClean="0"/>
          </a:p>
        </p:txBody>
      </p:sp>
      <p:graphicFrame>
        <p:nvGraphicFramePr>
          <p:cNvPr id="5" name="表格 4"/>
          <p:cNvGraphicFramePr>
            <a:graphicFrameLocks noGrp="1"/>
          </p:cNvGraphicFramePr>
          <p:nvPr>
            <p:extLst>
              <p:ext uri="{D42A27DB-BD31-4B8C-83A1-F6EECF244321}">
                <p14:modId xmlns:p14="http://schemas.microsoft.com/office/powerpoint/2010/main" val="1040971778"/>
              </p:ext>
            </p:extLst>
          </p:nvPr>
        </p:nvGraphicFramePr>
        <p:xfrm>
          <a:off x="457994" y="2208212"/>
          <a:ext cx="8077200" cy="3809696"/>
        </p:xfrm>
        <a:graphic>
          <a:graphicData uri="http://schemas.openxmlformats.org/drawingml/2006/table">
            <a:tbl>
              <a:tblPr firstRow="1" bandRow="1">
                <a:tableStyleId>{073A0DAA-6AF3-43AB-8588-CEC1D06C72B9}</a:tableStyleId>
              </a:tblPr>
              <a:tblGrid>
                <a:gridCol w="2019300"/>
                <a:gridCol w="2019300"/>
                <a:gridCol w="2019300"/>
                <a:gridCol w="2019300"/>
              </a:tblGrid>
              <a:tr h="476212">
                <a:tc>
                  <a:txBody>
                    <a:bodyPr/>
                    <a:lstStyle/>
                    <a:p>
                      <a:r>
                        <a:rPr lang="zh-CN" altLang="en-US" sz="2400" b="1" dirty="0" smtClean="0">
                          <a:latin typeface="+mn-ea"/>
                          <a:ea typeface="+mn-ea"/>
                        </a:rPr>
                        <a:t>活动</a:t>
                      </a:r>
                      <a:endParaRPr lang="zh-CN" altLang="en-US" sz="2400" b="1" dirty="0">
                        <a:latin typeface="+mn-ea"/>
                        <a:ea typeface="+mn-ea"/>
                      </a:endParaRPr>
                    </a:p>
                  </a:txBody>
                  <a:tcPr marL="91461" marR="91461" marT="45701" marB="45701"/>
                </a:tc>
                <a:tc>
                  <a:txBody>
                    <a:bodyPr/>
                    <a:lstStyle/>
                    <a:p>
                      <a:r>
                        <a:rPr lang="zh-CN" altLang="en-US" sz="2400" b="1" dirty="0" smtClean="0">
                          <a:latin typeface="+mn-ea"/>
                          <a:ea typeface="+mn-ea"/>
                        </a:rPr>
                        <a:t>紧前工作</a:t>
                      </a:r>
                      <a:endParaRPr lang="zh-CN" altLang="en-US" sz="2400" b="1" dirty="0">
                        <a:latin typeface="+mn-ea"/>
                        <a:ea typeface="+mn-ea"/>
                      </a:endParaRPr>
                    </a:p>
                  </a:txBody>
                  <a:tcPr marL="91461" marR="91461" marT="45701" marB="45701"/>
                </a:tc>
                <a:tc>
                  <a:txBody>
                    <a:bodyPr/>
                    <a:lstStyle/>
                    <a:p>
                      <a:r>
                        <a:rPr lang="zh-CN" altLang="en-US" sz="2400" b="1" dirty="0" smtClean="0">
                          <a:latin typeface="+mn-ea"/>
                          <a:ea typeface="+mn-ea"/>
                        </a:rPr>
                        <a:t>紧后工作</a:t>
                      </a:r>
                      <a:endParaRPr lang="zh-CN" altLang="en-US" sz="2400" b="1" dirty="0">
                        <a:latin typeface="+mn-ea"/>
                        <a:ea typeface="+mn-ea"/>
                      </a:endParaRPr>
                    </a:p>
                  </a:txBody>
                  <a:tcPr marL="91461" marR="91461" marT="45701" marB="45701"/>
                </a:tc>
                <a:tc>
                  <a:txBody>
                    <a:bodyPr/>
                    <a:lstStyle/>
                    <a:p>
                      <a:r>
                        <a:rPr lang="zh-CN" altLang="en-US" sz="2400" b="1" dirty="0" smtClean="0">
                          <a:latin typeface="+mn-ea"/>
                          <a:ea typeface="+mn-ea"/>
                        </a:rPr>
                        <a:t>持续时间</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A</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B,C,D</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5</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B</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A</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E</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8</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C</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A</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E,F</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9</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D</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A</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F</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10</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E</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B,C</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G</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7</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F</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C,D</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G</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8</a:t>
                      </a:r>
                      <a:endParaRPr lang="zh-CN" altLang="en-US" sz="2400" b="1" dirty="0">
                        <a:latin typeface="+mn-ea"/>
                        <a:ea typeface="+mn-ea"/>
                      </a:endParaRPr>
                    </a:p>
                  </a:txBody>
                  <a:tcPr marL="91461" marR="91461" marT="45701" marB="45701"/>
                </a:tc>
              </a:tr>
              <a:tr h="476212">
                <a:tc>
                  <a:txBody>
                    <a:bodyPr/>
                    <a:lstStyle/>
                    <a:p>
                      <a:r>
                        <a:rPr lang="en-US" altLang="zh-CN" sz="2400" b="1" dirty="0" smtClean="0">
                          <a:latin typeface="+mn-ea"/>
                          <a:ea typeface="+mn-ea"/>
                        </a:rPr>
                        <a:t>G</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E,F</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a:t>
                      </a:r>
                      <a:endParaRPr lang="zh-CN" altLang="en-US" sz="2400" b="1" dirty="0">
                        <a:latin typeface="+mn-ea"/>
                        <a:ea typeface="+mn-ea"/>
                      </a:endParaRPr>
                    </a:p>
                  </a:txBody>
                  <a:tcPr marL="91461" marR="91461" marT="45701" marB="45701"/>
                </a:tc>
                <a:tc>
                  <a:txBody>
                    <a:bodyPr/>
                    <a:lstStyle/>
                    <a:p>
                      <a:r>
                        <a:rPr lang="en-US" altLang="zh-CN" sz="2400" b="1" dirty="0" smtClean="0">
                          <a:latin typeface="+mn-ea"/>
                          <a:ea typeface="+mn-ea"/>
                        </a:rPr>
                        <a:t>6</a:t>
                      </a:r>
                      <a:endParaRPr lang="zh-CN" altLang="en-US" sz="2400" b="1" dirty="0">
                        <a:latin typeface="+mn-ea"/>
                        <a:ea typeface="+mn-ea"/>
                      </a:endParaRPr>
                    </a:p>
                  </a:txBody>
                  <a:tcPr marL="91461" marR="91461" marT="45701" marB="45701"/>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hangingPunct="1">
              <a:defRPr/>
            </a:pPr>
            <a:r>
              <a:rPr lang="en-US" altLang="zh-CN" smtClean="0"/>
              <a:t>8.6.3</a:t>
            </a:r>
            <a:r>
              <a:rPr lang="zh-CN" altLang="en-US" smtClean="0"/>
              <a:t>项目进度控制的结果 </a:t>
            </a:r>
          </a:p>
        </p:txBody>
      </p:sp>
      <p:sp>
        <p:nvSpPr>
          <p:cNvPr id="88067" name="Rectangle 3"/>
          <p:cNvSpPr>
            <a:spLocks noGrp="1" noChangeArrowheads="1"/>
          </p:cNvSpPr>
          <p:nvPr>
            <p:ph type="body" idx="1"/>
          </p:nvPr>
        </p:nvSpPr>
        <p:spPr>
          <a:xfrm>
            <a:off x="381794" y="1446212"/>
            <a:ext cx="8162042" cy="5088701"/>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（1）更新后的项目进度计划</a:t>
            </a:r>
          </a:p>
          <a:p>
            <a:pPr lvl="1" eaLnBrk="1" hangingPunct="1"/>
            <a:r>
              <a:rPr lang="zh-CN" altLang="en-US" dirty="0" smtClean="0">
                <a:solidFill>
                  <a:schemeClr val="tx1"/>
                </a:solidFill>
                <a:latin typeface="楷体" pitchFamily="49" charset="-122"/>
                <a:ea typeface="楷体" pitchFamily="49" charset="-122"/>
              </a:rPr>
              <a:t>在项目进度计划的实施过程中，要根据各种变化和计划要采取的纠偏措施对项目的进度计划进行相应的修订、更新，并将更新的项目进度计划分发给有关的项目干系人。</a:t>
            </a:r>
          </a:p>
          <a:p>
            <a:pPr marL="0" indent="0" algn="l" eaLnBrk="1" hangingPunct="1">
              <a:buSzTx/>
              <a:buNone/>
            </a:pPr>
            <a:r>
              <a:rPr lang="zh-CN" altLang="en-US" sz="2400" dirty="0" smtClean="0">
                <a:solidFill>
                  <a:schemeClr val="tx1"/>
                </a:solidFill>
                <a:latin typeface="楷体" pitchFamily="49" charset="-122"/>
                <a:ea typeface="楷体" pitchFamily="49" charset="-122"/>
              </a:rPr>
              <a:t>（2）纠偏措施</a:t>
            </a:r>
          </a:p>
          <a:p>
            <a:pPr lvl="1" eaLnBrk="1" hangingPunct="1"/>
            <a:r>
              <a:rPr lang="zh-CN" altLang="en-US" dirty="0" smtClean="0">
                <a:solidFill>
                  <a:schemeClr val="tx1"/>
                </a:solidFill>
                <a:latin typeface="楷体" pitchFamily="49" charset="-122"/>
                <a:ea typeface="楷体" pitchFamily="49" charset="-122"/>
              </a:rPr>
              <a:t>为了把项目预计的执行情况控制在项目进度计划规定的范围内，必须对项目进度存在的问题进行纠正。比如，对进度滞后的情况要采取措施加快进度。</a:t>
            </a:r>
          </a:p>
          <a:p>
            <a:pPr marL="0" indent="0" algn="l" eaLnBrk="1" hangingPunct="1">
              <a:buSzTx/>
              <a:buNone/>
            </a:pPr>
            <a:r>
              <a:rPr lang="zh-CN" altLang="en-US" sz="2400" dirty="0" smtClean="0">
                <a:solidFill>
                  <a:schemeClr val="tx1"/>
                </a:solidFill>
                <a:latin typeface="楷体" pitchFamily="49" charset="-122"/>
                <a:ea typeface="楷体" pitchFamily="49" charset="-122"/>
              </a:rPr>
              <a:t>（3）经验教训</a:t>
            </a:r>
          </a:p>
          <a:p>
            <a:pPr lvl="1" eaLnBrk="1" hangingPunct="1"/>
            <a:r>
              <a:rPr lang="zh-CN" altLang="en-US" dirty="0" smtClean="0">
                <a:solidFill>
                  <a:schemeClr val="tx1"/>
                </a:solidFill>
                <a:latin typeface="楷体" pitchFamily="49" charset="-122"/>
                <a:ea typeface="楷体" pitchFamily="49" charset="-122"/>
              </a:rPr>
              <a:t>有关项目进度控制方面的各种经验教训要形成文档，使之成为本项目后续阶段或其他类似项目可以利用的数据库的资料来源。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defRPr/>
            </a:pPr>
            <a:r>
              <a:rPr lang="en-US" altLang="zh-CN" dirty="0" smtClean="0"/>
              <a:t>8.2.1</a:t>
            </a:r>
            <a:r>
              <a:rPr lang="zh-CN" altLang="en-US" b="1" dirty="0" smtClean="0"/>
              <a:t>项目活动定义的依据（</a:t>
            </a:r>
            <a:r>
              <a:rPr lang="en-US" altLang="zh-CN" b="1" dirty="0" smtClean="0"/>
              <a:t>5</a:t>
            </a:r>
            <a:r>
              <a:rPr lang="zh-CN" altLang="en-US" b="1" dirty="0" smtClean="0"/>
              <a:t>个）</a:t>
            </a:r>
            <a:r>
              <a:rPr lang="zh-CN" altLang="en-US" dirty="0" smtClean="0"/>
              <a:t> </a:t>
            </a:r>
          </a:p>
        </p:txBody>
      </p:sp>
      <p:sp>
        <p:nvSpPr>
          <p:cNvPr id="10243" name="Rectangle 3"/>
          <p:cNvSpPr>
            <a:spLocks noGrp="1" noChangeArrowheads="1"/>
          </p:cNvSpPr>
          <p:nvPr>
            <p:ph type="body" idx="1"/>
          </p:nvPr>
        </p:nvSpPr>
        <p:spPr>
          <a:xfrm>
            <a:off x="534194" y="1598612"/>
            <a:ext cx="7990479" cy="4413516"/>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（1）项目工作分解结构</a:t>
            </a:r>
          </a:p>
          <a:p>
            <a:pPr marL="400050" lvl="1" indent="0" eaLnBrk="1" hangingPunct="1">
              <a:buNone/>
            </a:pPr>
            <a:r>
              <a:rPr lang="zh-CN" altLang="en-US" dirty="0" smtClean="0">
                <a:solidFill>
                  <a:schemeClr val="tx1"/>
                </a:solidFill>
                <a:latin typeface="楷体" pitchFamily="49" charset="-122"/>
                <a:ea typeface="楷体" pitchFamily="49" charset="-122"/>
              </a:rPr>
              <a:t>项目工作分解结构是活动定义最基本的依据，它描述完成项目所要进行的活动，通过项目工作分解结构可以确定要完成的活动，寻找可能遗漏的工作任务。通过运用项目活动分解方法，可以把一些活动分解成更小、更容易控制的小活动，以便对它们进行更好的管理。</a:t>
            </a:r>
          </a:p>
          <a:p>
            <a:pPr marL="0" indent="0" algn="l" eaLnBrk="1" hangingPunct="1">
              <a:buSzTx/>
              <a:buNone/>
            </a:pPr>
            <a:r>
              <a:rPr lang="zh-CN" altLang="en-US" sz="2400" dirty="0" smtClean="0">
                <a:solidFill>
                  <a:schemeClr val="tx1"/>
                </a:solidFill>
                <a:latin typeface="楷体" pitchFamily="49" charset="-122"/>
                <a:ea typeface="楷体" pitchFamily="49" charset="-122"/>
              </a:rPr>
              <a:t>（2）项目范围定义</a:t>
            </a:r>
          </a:p>
          <a:p>
            <a:pPr marL="400050" lvl="1" indent="0" eaLnBrk="1" hangingPunct="1">
              <a:buNone/>
            </a:pPr>
            <a:r>
              <a:rPr lang="zh-CN" altLang="en-US" dirty="0" smtClean="0">
                <a:solidFill>
                  <a:schemeClr val="tx1"/>
                </a:solidFill>
                <a:latin typeface="楷体" pitchFamily="49" charset="-122"/>
                <a:ea typeface="楷体" pitchFamily="49" charset="-122"/>
              </a:rPr>
              <a:t>正确的范围定义是项目成功的关键。通过项目范围定义的信息和资料，项目团队可以正确、完整地确定项目所要进行的活动内容，从而不会遗漏一些必须开展的活动，也不会增加一些超过项目范围的活动。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994" y="1598612"/>
            <a:ext cx="8364402" cy="4700902"/>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（3）历史资料</a:t>
            </a:r>
          </a:p>
          <a:p>
            <a:pPr marL="400050" lvl="1" indent="0" eaLnBrk="1" hangingPunct="1">
              <a:buNone/>
            </a:pPr>
            <a:r>
              <a:rPr lang="zh-CN" altLang="en-US" dirty="0" smtClean="0">
                <a:solidFill>
                  <a:schemeClr val="tx1"/>
                </a:solidFill>
                <a:latin typeface="楷体" pitchFamily="49" charset="-122"/>
                <a:ea typeface="楷体" pitchFamily="49" charset="-122"/>
              </a:rPr>
              <a:t>历史资料包括本项目前期工作的实际执行情况，也包括项目组织过去开展的类似项目的例子。这些资料对项目的后期进展以及今后的项目提供了参考价值。</a:t>
            </a:r>
          </a:p>
          <a:p>
            <a:pPr marL="0" indent="0" algn="l" eaLnBrk="1" hangingPunct="1">
              <a:buSzTx/>
              <a:buNone/>
            </a:pPr>
            <a:r>
              <a:rPr lang="zh-CN" altLang="en-US" sz="2400" dirty="0" smtClean="0">
                <a:solidFill>
                  <a:schemeClr val="tx1"/>
                </a:solidFill>
                <a:latin typeface="楷体" pitchFamily="49" charset="-122"/>
                <a:ea typeface="楷体" pitchFamily="49" charset="-122"/>
              </a:rPr>
              <a:t>（4）制约因素</a:t>
            </a:r>
          </a:p>
          <a:p>
            <a:pPr marL="400050" lvl="1" indent="0" eaLnBrk="1" hangingPunct="1">
              <a:buNone/>
            </a:pPr>
            <a:r>
              <a:rPr lang="zh-CN" altLang="en-US" dirty="0" smtClean="0">
                <a:solidFill>
                  <a:schemeClr val="tx1"/>
                </a:solidFill>
                <a:latin typeface="楷体" pitchFamily="49" charset="-122"/>
                <a:ea typeface="楷体" pitchFamily="49" charset="-122"/>
              </a:rPr>
              <a:t>任何一个项目都会有各种各样、或多或少的限制因素，这些因素是定义项目活动时必须考虑的关键因素。例如，一个新药开发项目会受到缺乏专业人员的限制，所以在定义项目活动时就要对该因素予以考虑。</a:t>
            </a:r>
          </a:p>
          <a:p>
            <a:pPr marL="0" indent="0" algn="l" eaLnBrk="1" hangingPunct="1">
              <a:buSzTx/>
              <a:buNone/>
            </a:pPr>
            <a:r>
              <a:rPr lang="zh-CN" altLang="en-US" sz="2400" dirty="0" smtClean="0">
                <a:solidFill>
                  <a:schemeClr val="tx1"/>
                </a:solidFill>
                <a:latin typeface="楷体" pitchFamily="49" charset="-122"/>
                <a:ea typeface="楷体" pitchFamily="49" charset="-122"/>
              </a:rPr>
              <a:t>（5）假设条件</a:t>
            </a:r>
          </a:p>
          <a:p>
            <a:pPr marL="400050" lvl="1" indent="0" eaLnBrk="1" hangingPunct="1">
              <a:buNone/>
            </a:pPr>
            <a:r>
              <a:rPr lang="zh-CN" altLang="en-US" dirty="0" smtClean="0">
                <a:solidFill>
                  <a:schemeClr val="tx1"/>
                </a:solidFill>
                <a:latin typeface="楷体" pitchFamily="49" charset="-122"/>
                <a:ea typeface="楷体" pitchFamily="49" charset="-122"/>
              </a:rPr>
              <a:t>在定义项目活动的过程中，必须要考虑一些假设前提，否则项目活动的定义就无法进行。</a:t>
            </a:r>
          </a:p>
        </p:txBody>
      </p:sp>
      <p:sp>
        <p:nvSpPr>
          <p:cNvPr id="4" name="Rectangle 2"/>
          <p:cNvSpPr>
            <a:spLocks noGrp="1" noChangeArrowheads="1"/>
          </p:cNvSpPr>
          <p:nvPr>
            <p:ph type="title"/>
          </p:nvPr>
        </p:nvSpPr>
        <p:spPr/>
        <p:txBody>
          <a:bodyPr/>
          <a:lstStyle/>
          <a:p>
            <a:pPr eaLnBrk="1" hangingPunct="1">
              <a:defRPr/>
            </a:pPr>
            <a:r>
              <a:rPr lang="en-US" altLang="zh-CN" dirty="0" smtClean="0"/>
              <a:t>8.2.1</a:t>
            </a:r>
            <a:r>
              <a:rPr lang="zh-CN" altLang="en-US" b="1" dirty="0" smtClean="0"/>
              <a:t>项目活动定义的依据（</a:t>
            </a:r>
            <a:r>
              <a:rPr lang="en-US" altLang="zh-CN" b="1" dirty="0" smtClean="0"/>
              <a:t>5</a:t>
            </a:r>
            <a:r>
              <a:rPr lang="zh-CN" altLang="en-US" b="1" dirty="0" smtClean="0"/>
              <a:t>个）</a:t>
            </a:r>
            <a:r>
              <a:rPr lang="zh-CN" altLang="en-US"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8731" y="227012"/>
            <a:ext cx="8688309" cy="1313841"/>
          </a:xfrm>
        </p:spPr>
        <p:txBody>
          <a:bodyPr/>
          <a:lstStyle/>
          <a:p>
            <a:pPr eaLnBrk="1" hangingPunct="1">
              <a:defRPr/>
            </a:pPr>
            <a:r>
              <a:rPr lang="en-US" altLang="zh-CN" dirty="0" smtClean="0"/>
              <a:t>8.2.2</a:t>
            </a:r>
            <a:r>
              <a:rPr lang="zh-CN" altLang="en-US" dirty="0" smtClean="0"/>
              <a:t>项目活动定义的工具和方法 </a:t>
            </a:r>
          </a:p>
        </p:txBody>
      </p:sp>
      <p:sp>
        <p:nvSpPr>
          <p:cNvPr id="12291" name="Rectangle 3"/>
          <p:cNvSpPr>
            <a:spLocks noGrp="1" noChangeArrowheads="1"/>
          </p:cNvSpPr>
          <p:nvPr>
            <p:ph type="body" idx="1"/>
          </p:nvPr>
        </p:nvSpPr>
        <p:spPr>
          <a:xfrm>
            <a:off x="457280" y="1599459"/>
            <a:ext cx="8364402" cy="4313104"/>
          </a:xfrm>
        </p:spPr>
        <p:txBody>
          <a:bodyPr/>
          <a:lstStyle/>
          <a:p>
            <a:pPr marL="0" indent="0" algn="l" eaLnBrk="1" hangingPunct="1">
              <a:buSzTx/>
              <a:buNone/>
            </a:pPr>
            <a:r>
              <a:rPr lang="zh-CN" altLang="en-US" sz="2400" dirty="0" smtClean="0">
                <a:solidFill>
                  <a:schemeClr val="tx1"/>
                </a:solidFill>
                <a:latin typeface="楷体" pitchFamily="49" charset="-122"/>
                <a:ea typeface="楷体" pitchFamily="49" charset="-122"/>
              </a:rPr>
              <a:t>（1）分解技术</a:t>
            </a:r>
          </a:p>
          <a:p>
            <a:pPr marL="400050" lvl="1" indent="0" eaLnBrk="1" hangingPunct="1">
              <a:buNone/>
            </a:pPr>
            <a:r>
              <a:rPr lang="zh-CN" altLang="en-US" dirty="0" smtClean="0">
                <a:solidFill>
                  <a:schemeClr val="tx1"/>
                </a:solidFill>
                <a:latin typeface="楷体" pitchFamily="49" charset="-122"/>
                <a:ea typeface="楷体" pitchFamily="49" charset="-122"/>
              </a:rPr>
              <a:t>项目分解技术是为了项目更易管理，以项目工作分解结构为基础，按照一定的层次结构把项目工作逐步分解为更小的、更易操作的工作单元。这种方法有助于找出工作分解结构规定的可交付成果所需完成的所有活动，并且可以对这些活动进行更有效的管理。</a:t>
            </a:r>
          </a:p>
          <a:p>
            <a:pPr marL="0" indent="0" algn="l" eaLnBrk="1" hangingPunct="1">
              <a:buSzTx/>
              <a:buNone/>
            </a:pPr>
            <a:r>
              <a:rPr lang="zh-CN" altLang="en-US" sz="2400" dirty="0" smtClean="0">
                <a:solidFill>
                  <a:schemeClr val="tx1"/>
                </a:solidFill>
                <a:latin typeface="楷体" pitchFamily="49" charset="-122"/>
                <a:ea typeface="楷体" pitchFamily="49" charset="-122"/>
              </a:rPr>
              <a:t>（2）模板法</a:t>
            </a:r>
          </a:p>
          <a:p>
            <a:pPr marL="400050" lvl="1" indent="0" eaLnBrk="1" hangingPunct="1">
              <a:buNone/>
            </a:pPr>
            <a:r>
              <a:rPr lang="zh-CN" altLang="en-US" dirty="0" smtClean="0">
                <a:solidFill>
                  <a:schemeClr val="tx1"/>
                </a:solidFill>
                <a:latin typeface="楷体" pitchFamily="49" charset="-122"/>
                <a:ea typeface="楷体" pitchFamily="49" charset="-122"/>
              </a:rPr>
              <a:t>模板法是使用已经完成的类似项目的活动清单或部分活动清单，作为一个新项目活动定义的模板。根据新项目的实际情况，在模板上调整项目活动，从而定义出新项目的所有活动。在定义项目活动时，它是一种简洁、高效的技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hangingPunct="1">
              <a:defRPr/>
            </a:pPr>
            <a:r>
              <a:rPr lang="en-US" altLang="zh-CN" smtClean="0"/>
              <a:t>8.2.3</a:t>
            </a:r>
            <a:r>
              <a:rPr lang="zh-CN" altLang="en-US" smtClean="0"/>
              <a:t>项目活动定义的结果 </a:t>
            </a:r>
          </a:p>
        </p:txBody>
      </p:sp>
      <p:sp>
        <p:nvSpPr>
          <p:cNvPr id="13315" name="Rectangle 3"/>
          <p:cNvSpPr>
            <a:spLocks noGrp="1" noChangeArrowheads="1"/>
          </p:cNvSpPr>
          <p:nvPr>
            <p:ph type="body" idx="1"/>
          </p:nvPr>
        </p:nvSpPr>
        <p:spPr>
          <a:xfrm>
            <a:off x="153035" y="1064895"/>
            <a:ext cx="9069070" cy="5172075"/>
          </a:xfrm>
        </p:spPr>
        <p:txBody>
          <a:bodyPr wrap="square"/>
          <a:lstStyle/>
          <a:p>
            <a:pPr marL="0" indent="0" algn="l" eaLnBrk="1" hangingPunct="1">
              <a:buSzTx/>
              <a:buNone/>
            </a:pPr>
            <a:r>
              <a:rPr lang="zh-CN" altLang="en-US" sz="2250" dirty="0" smtClean="0">
                <a:solidFill>
                  <a:schemeClr val="tx1"/>
                </a:solidFill>
                <a:latin typeface="楷体" pitchFamily="49" charset="-122"/>
                <a:ea typeface="楷体" pitchFamily="49" charset="-122"/>
              </a:rPr>
              <a:t>（1）更新项目工作分解结构</a:t>
            </a:r>
          </a:p>
          <a:p>
            <a:pPr marL="400050" lvl="1" indent="0" eaLnBrk="1" hangingPunct="1">
              <a:buNone/>
            </a:pPr>
            <a:r>
              <a:rPr lang="zh-CN" altLang="en-US" sz="2250" dirty="0" smtClean="0">
                <a:solidFill>
                  <a:schemeClr val="tx1"/>
                </a:solidFill>
                <a:latin typeface="楷体" pitchFamily="49" charset="-122"/>
                <a:ea typeface="楷体" pitchFamily="49" charset="-122"/>
              </a:rPr>
              <a:t>在定义项目活动的过程中，项目团队通过分解技术可能会发现原有的工作分解结构中遗漏的、错误的或不合理的地方，所以要对原有的工作分解结构进行更新。同时，也要对其他的相关项目管理文件进行更新。</a:t>
            </a:r>
          </a:p>
          <a:p>
            <a:pPr marL="0" indent="0" algn="l" eaLnBrk="1" hangingPunct="1">
              <a:buSzTx/>
              <a:buNone/>
            </a:pPr>
            <a:r>
              <a:rPr lang="zh-CN" altLang="en-US" sz="2250" dirty="0" smtClean="0">
                <a:solidFill>
                  <a:schemeClr val="tx1"/>
                </a:solidFill>
                <a:latin typeface="楷体" pitchFamily="49" charset="-122"/>
                <a:ea typeface="楷体" pitchFamily="49" charset="-122"/>
              </a:rPr>
              <a:t>（2）活动清单</a:t>
            </a:r>
          </a:p>
          <a:p>
            <a:pPr marL="400050" lvl="1" indent="0" eaLnBrk="1" hangingPunct="1">
              <a:buNone/>
            </a:pPr>
            <a:r>
              <a:rPr lang="zh-CN" altLang="en-US" sz="2250" dirty="0" smtClean="0">
                <a:solidFill>
                  <a:schemeClr val="tx1"/>
                </a:solidFill>
                <a:latin typeface="楷体" pitchFamily="49" charset="-122"/>
                <a:ea typeface="楷体" pitchFamily="49" charset="-122"/>
              </a:rPr>
              <a:t>活动清单作为工作分解结构的补充，确保了包括项目所要进行的所有活动，并且不包括超过项目范围的活动。同时，活动清单对每个活动进行了简要说明，从而保证项目团队能够全面、正确地理解项目要进行的所有活动。</a:t>
            </a:r>
          </a:p>
          <a:p>
            <a:pPr marL="0" indent="0" algn="l" eaLnBrk="1" hangingPunct="1">
              <a:buSzTx/>
              <a:buNone/>
            </a:pPr>
            <a:r>
              <a:rPr lang="zh-CN" altLang="en-US" sz="2250" dirty="0" smtClean="0">
                <a:solidFill>
                  <a:schemeClr val="tx1"/>
                </a:solidFill>
                <a:latin typeface="楷体" pitchFamily="49" charset="-122"/>
                <a:ea typeface="楷体" pitchFamily="49" charset="-122"/>
              </a:rPr>
              <a:t>（3）辅助性说明</a:t>
            </a:r>
          </a:p>
          <a:p>
            <a:pPr marL="400050" lvl="1" indent="0" eaLnBrk="1" hangingPunct="1">
              <a:buNone/>
            </a:pPr>
            <a:r>
              <a:rPr lang="zh-CN" altLang="en-US" sz="2250" dirty="0" smtClean="0">
                <a:solidFill>
                  <a:schemeClr val="tx1"/>
                </a:solidFill>
                <a:latin typeface="楷体" pitchFamily="49" charset="-122"/>
                <a:ea typeface="楷体" pitchFamily="49" charset="-122"/>
              </a:rPr>
              <a:t>活动定义也会产生一些辅助性的详细资料，它将与具体活动相关的假设和约束条件形成相应的文件。在转移到项目进度管理的下一个过程以前，项目团队应该与项目干系人一起，审查修订依据资料。</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en-US" altLang="zh-CN" b="1" smtClean="0"/>
              <a:t>8.3 </a:t>
            </a:r>
            <a:r>
              <a:rPr lang="zh-CN" altLang="en-US" b="1" smtClean="0"/>
              <a:t>项目活动排序</a:t>
            </a:r>
            <a:r>
              <a:rPr lang="zh-CN" altLang="en-US" smtClean="0"/>
              <a:t> </a:t>
            </a:r>
          </a:p>
        </p:txBody>
      </p:sp>
      <p:sp>
        <p:nvSpPr>
          <p:cNvPr id="14339" name="Rectangle 3"/>
          <p:cNvSpPr>
            <a:spLocks noGrp="1" noChangeArrowheads="1"/>
          </p:cNvSpPr>
          <p:nvPr>
            <p:ph type="body" idx="1"/>
          </p:nvPr>
        </p:nvSpPr>
        <p:spPr>
          <a:xfrm>
            <a:off x="381794" y="1522412"/>
            <a:ext cx="8382000" cy="5088701"/>
          </a:xfrm>
        </p:spPr>
        <p:txBody>
          <a:bodyPr/>
          <a:lstStyle/>
          <a:p>
            <a:pPr algn="l" eaLnBrk="1" hangingPunct="1">
              <a:buSzTx/>
            </a:pPr>
            <a:r>
              <a:rPr lang="zh-CN" altLang="en-US" sz="2400" dirty="0" smtClean="0">
                <a:solidFill>
                  <a:schemeClr val="tx1"/>
                </a:solidFill>
                <a:latin typeface="楷体" pitchFamily="49" charset="-122"/>
                <a:ea typeface="楷体" pitchFamily="49" charset="-122"/>
              </a:rPr>
              <a:t>在项目活动定义完成后，项目进度管理的下一个步骤就是活动排序。活动排序涉及审查WBS中的活动、产品说明书、假设和约束条件，以决定活动之间的相互依赖关系，它也涉及评价活动之间依赖关系的原因。例如，某项活动是否必须在另一项完成之后才能开始？几项活动是否可以并行？ </a:t>
            </a:r>
            <a:endParaRPr lang="en-US" altLang="zh-CN" sz="2400" dirty="0" smtClean="0">
              <a:solidFill>
                <a:schemeClr val="tx1"/>
              </a:solidFill>
              <a:latin typeface="楷体" pitchFamily="49" charset="-122"/>
              <a:ea typeface="楷体" pitchFamily="49" charset="-122"/>
            </a:endParaRPr>
          </a:p>
          <a:p>
            <a:pPr algn="l" eaLnBrk="1" hangingPunct="1">
              <a:buSzTx/>
            </a:pPr>
            <a:r>
              <a:rPr lang="zh-CN" altLang="en-US" sz="2400" dirty="0" smtClean="0">
                <a:solidFill>
                  <a:schemeClr val="tx1"/>
                </a:solidFill>
                <a:latin typeface="楷体" pitchFamily="49" charset="-122"/>
                <a:ea typeface="楷体" pitchFamily="49" charset="-122"/>
              </a:rPr>
              <a:t>对项目活动进行了正确的排序后，才有可能在今后制订出切实的、可行的进度计划。排序可由计算机执行（利用计算机软件）或用手工进行。对于小型项目手工排序很方便，对大型项目的早期（此时项目细节了解甚少）用手工排序也是很方便的，但是随着项目的进展，手工排序就难以满足需要，这时就需要手工排序和计算机排序结合使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8203</Words>
  <Application>Microsoft Office PowerPoint</Application>
  <PresentationFormat>自定义</PresentationFormat>
  <Paragraphs>410</Paragraphs>
  <Slides>49</Slides>
  <Notes>2</Notes>
  <HiddenSlides>2</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49</vt:i4>
      </vt:variant>
    </vt:vector>
  </HeadingPairs>
  <TitlesOfParts>
    <vt:vector size="54" baseType="lpstr">
      <vt:lpstr>1_课程模板</vt:lpstr>
      <vt:lpstr>Image</vt:lpstr>
      <vt:lpstr>Visio</vt:lpstr>
      <vt:lpstr>Microsoft Equation 3.0</vt:lpstr>
      <vt:lpstr>BMP 图像</vt:lpstr>
      <vt:lpstr>PowerPoint 演示文稿</vt:lpstr>
      <vt:lpstr>第8章项目进度管理 </vt:lpstr>
      <vt:lpstr>8.1.1项目进度管理的过程 </vt:lpstr>
      <vt:lpstr>8.2项目活动定义 </vt:lpstr>
      <vt:lpstr>8.2.1项目活动定义的依据（5个） </vt:lpstr>
      <vt:lpstr>8.2.1项目活动定义的依据（5个） </vt:lpstr>
      <vt:lpstr>8.2.2项目活动定义的工具和方法 </vt:lpstr>
      <vt:lpstr>8.2.3项目活动定义的结果 </vt:lpstr>
      <vt:lpstr>8.3 项目活动排序 </vt:lpstr>
      <vt:lpstr>项目活动排序的主要工作 </vt:lpstr>
      <vt:lpstr>8.3.1活动排序的依据 </vt:lpstr>
      <vt:lpstr>8.3.1活动排序的依据 </vt:lpstr>
      <vt:lpstr>8.3.2项目活动排序的工具和方法 </vt:lpstr>
      <vt:lpstr>8.3.2项目活动排序的工具和方法 </vt:lpstr>
      <vt:lpstr>8.3.2项目活动排序的工具和方法 </vt:lpstr>
      <vt:lpstr>8.3.2项目活动排序的工具和方法 </vt:lpstr>
      <vt:lpstr>8.3.2项目活动排序的工具和方法 </vt:lpstr>
      <vt:lpstr>8.3.2项目活动排序的工具和方法 </vt:lpstr>
      <vt:lpstr>8.3.2项目活动排序的工具和方法 </vt:lpstr>
      <vt:lpstr>8.4 项目活动时间估算 </vt:lpstr>
      <vt:lpstr>项目活动时间估算的主要工作 </vt:lpstr>
      <vt:lpstr>8.4.1项目活动时间估算的依据 </vt:lpstr>
      <vt:lpstr>8.4.2项目活动时间估算的方法 </vt:lpstr>
      <vt:lpstr>8.4.2项目活动时间估算的方法 </vt:lpstr>
      <vt:lpstr>8.4.2项目活动时间估算的方法 </vt:lpstr>
      <vt:lpstr>8.4.2项目活动时间估算的方法 </vt:lpstr>
      <vt:lpstr>8.4.3项目活动时间估算的结果 </vt:lpstr>
      <vt:lpstr>8.5 项目进度计划 </vt:lpstr>
      <vt:lpstr>8.5.1项目进度计划的依据 </vt:lpstr>
      <vt:lpstr>8.5.1项目进度计划的依据 </vt:lpstr>
      <vt:lpstr>8.5.2项目进度计划的工具和方法 </vt:lpstr>
      <vt:lpstr>（1）甘特图 </vt:lpstr>
      <vt:lpstr>PowerPoint 演示文稿</vt:lpstr>
      <vt:lpstr>（1）甘特图 </vt:lpstr>
      <vt:lpstr>（2）关键路径法 </vt:lpstr>
      <vt:lpstr>（2）关键路径法 </vt:lpstr>
      <vt:lpstr>（2）关键路径法 </vt:lpstr>
      <vt:lpstr>（2）关键路径法 </vt:lpstr>
      <vt:lpstr>（2）关键路径法 </vt:lpstr>
      <vt:lpstr>（2）关键路径法 </vt:lpstr>
      <vt:lpstr>（2）关键路径法 </vt:lpstr>
      <vt:lpstr>（2）关键路径法 </vt:lpstr>
      <vt:lpstr>（2）关键路径法 </vt:lpstr>
      <vt:lpstr>⑤确定关键路径的举例说明 </vt:lpstr>
      <vt:lpstr>运用“时差最小值”来确定项目的关键路径： </vt:lpstr>
      <vt:lpstr>运用“时差最小值”来确定项目的关键路径： </vt:lpstr>
      <vt:lpstr>运用“活动的时间相加最长的路径”来确定项目的关键路径： </vt:lpstr>
      <vt:lpstr>练习题</vt:lpstr>
      <vt:lpstr>8.6.3项目进度控制的结果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841</cp:revision>
  <dcterms:created xsi:type="dcterms:W3CDTF">2006-08-16T00:00:00Z</dcterms:created>
  <dcterms:modified xsi:type="dcterms:W3CDTF">2019-09-19T04:43:32Z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