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6e9d3f515b0f681a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e9d3f515b0f681a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Ashwin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7ee29c499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7ee29c499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Ashwin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6e9d3f515b0f681a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e9d3f515b0f681a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Ashwin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ee29c499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ee29c499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Ashwin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e9d3f515b0f681a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e9d3f515b0f681a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Ashwin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7ee29c499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7ee29c499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Ashwin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6e9d3f515b0f681a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e9d3f515b0f681a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6e9d3f515b0f681a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e9d3f515b0f681a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84932ce14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84932ce14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84932ce14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84932ce14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6dfac0e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6dfac0e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84932ce14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84932ce14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6e9d3f515b0f681a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e9d3f515b0f681a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84932ce14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84932ce14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6e9d3f515b0f681a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e9d3f515b0f681a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6e9d3f515b0f681a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e9d3f515b0f681a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56dfac0ec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56dfac0ec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56dfac0e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56dfac0e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6e9d3f515b0f681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e9d3f515b0f681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79533383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79533383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6dfac0e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6dfac0e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7b181f031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7b181f031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6e9d3f515b0f681a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e9d3f515b0f681a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Markov Chains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a:t>
            </a:r>
            <a:r>
              <a:rPr lang="en"/>
              <a:t>problem</a:t>
            </a:r>
            <a:endParaRPr/>
          </a:p>
        </p:txBody>
      </p:sp>
      <p:sp>
        <p:nvSpPr>
          <p:cNvPr id="119" name="Google Shape;119;p22"/>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What’s the corresponding </a:t>
            </a:r>
            <a:r>
              <a:rPr lang="en"/>
              <a:t>transition matrix?</a:t>
            </a:r>
            <a:endParaRPr/>
          </a:p>
        </p:txBody>
      </p:sp>
      <p:pic>
        <p:nvPicPr>
          <p:cNvPr id="120" name="Google Shape;120;p22"/>
          <p:cNvPicPr preferRelativeResize="0"/>
          <p:nvPr/>
        </p:nvPicPr>
        <p:blipFill>
          <a:blip r:embed="rId3">
            <a:alphaModFix/>
          </a:blip>
          <a:stretch>
            <a:fillRect/>
          </a:stretch>
        </p:blipFill>
        <p:spPr>
          <a:xfrm>
            <a:off x="2921725" y="1725175"/>
            <a:ext cx="3300557" cy="3113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a:t>
            </a:r>
            <a:endParaRPr/>
          </a:p>
        </p:txBody>
      </p:sp>
      <p:sp>
        <p:nvSpPr>
          <p:cNvPr id="126" name="Google Shape;126;p23"/>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What’s the corresponding transition matrix?</a:t>
            </a:r>
            <a:endParaRPr/>
          </a:p>
        </p:txBody>
      </p:sp>
      <p:pic>
        <p:nvPicPr>
          <p:cNvPr id="127" name="Google Shape;127;p23"/>
          <p:cNvPicPr preferRelativeResize="0"/>
          <p:nvPr/>
        </p:nvPicPr>
        <p:blipFill>
          <a:blip r:embed="rId3">
            <a:alphaModFix/>
          </a:blip>
          <a:stretch>
            <a:fillRect/>
          </a:stretch>
        </p:blipFill>
        <p:spPr>
          <a:xfrm>
            <a:off x="882700" y="1725175"/>
            <a:ext cx="3300557" cy="3113525"/>
          </a:xfrm>
          <a:prstGeom prst="rect">
            <a:avLst/>
          </a:prstGeom>
          <a:noFill/>
          <a:ln>
            <a:noFill/>
          </a:ln>
        </p:spPr>
      </p:pic>
      <p:pic>
        <p:nvPicPr>
          <p:cNvPr id="128" name="Google Shape;128;p23"/>
          <p:cNvPicPr preferRelativeResize="0"/>
          <p:nvPr/>
        </p:nvPicPr>
        <p:blipFill>
          <a:blip r:embed="rId4">
            <a:alphaModFix/>
          </a:blip>
          <a:stretch>
            <a:fillRect/>
          </a:stretch>
        </p:blipFill>
        <p:spPr>
          <a:xfrm>
            <a:off x="5128648" y="2295463"/>
            <a:ext cx="3146725" cy="1972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 2</a:t>
            </a:r>
            <a:endParaRPr/>
          </a:p>
        </p:txBody>
      </p:sp>
      <p:sp>
        <p:nvSpPr>
          <p:cNvPr id="134" name="Google Shape;134;p24"/>
          <p:cNvSpPr txBox="1"/>
          <p:nvPr>
            <p:ph idx="1" type="body"/>
          </p:nvPr>
        </p:nvSpPr>
        <p:spPr>
          <a:xfrm>
            <a:off x="311700" y="1152475"/>
            <a:ext cx="8520600" cy="51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What’s </a:t>
            </a:r>
            <a:r>
              <a:rPr lang="en"/>
              <a:t>the</a:t>
            </a:r>
            <a:r>
              <a:rPr lang="en"/>
              <a:t> </a:t>
            </a:r>
            <a:r>
              <a:rPr lang="en"/>
              <a:t>corresponding</a:t>
            </a:r>
            <a:r>
              <a:rPr lang="en"/>
              <a:t> Markov Chain?</a:t>
            </a:r>
            <a:endParaRPr/>
          </a:p>
        </p:txBody>
      </p:sp>
      <p:pic>
        <p:nvPicPr>
          <p:cNvPr id="135" name="Google Shape;135;p24"/>
          <p:cNvPicPr preferRelativeResize="0"/>
          <p:nvPr/>
        </p:nvPicPr>
        <p:blipFill rotWithShape="1">
          <a:blip r:embed="rId3">
            <a:alphaModFix/>
          </a:blip>
          <a:srcRect b="30056" l="50707" r="38234" t="38980"/>
          <a:stretch/>
        </p:blipFill>
        <p:spPr>
          <a:xfrm>
            <a:off x="3111663" y="1801413"/>
            <a:ext cx="2920676" cy="2686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 2</a:t>
            </a:r>
            <a:endParaRPr/>
          </a:p>
        </p:txBody>
      </p:sp>
      <p:sp>
        <p:nvSpPr>
          <p:cNvPr id="141" name="Google Shape;141;p25"/>
          <p:cNvSpPr txBox="1"/>
          <p:nvPr>
            <p:ph idx="1" type="body"/>
          </p:nvPr>
        </p:nvSpPr>
        <p:spPr>
          <a:xfrm>
            <a:off x="311700" y="1152475"/>
            <a:ext cx="8520600" cy="51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What’s the corresponding Markov Chain?</a:t>
            </a:r>
            <a:endParaRPr/>
          </a:p>
        </p:txBody>
      </p:sp>
      <p:pic>
        <p:nvPicPr>
          <p:cNvPr id="142" name="Google Shape;142;p25"/>
          <p:cNvPicPr preferRelativeResize="0"/>
          <p:nvPr/>
        </p:nvPicPr>
        <p:blipFill rotWithShape="1">
          <a:blip r:embed="rId3">
            <a:alphaModFix/>
          </a:blip>
          <a:srcRect b="30056" l="50707" r="38234" t="38980"/>
          <a:stretch/>
        </p:blipFill>
        <p:spPr>
          <a:xfrm>
            <a:off x="557513" y="1801413"/>
            <a:ext cx="2920676" cy="2686375"/>
          </a:xfrm>
          <a:prstGeom prst="rect">
            <a:avLst/>
          </a:prstGeom>
          <a:noFill/>
          <a:ln>
            <a:noFill/>
          </a:ln>
        </p:spPr>
      </p:pic>
      <p:pic>
        <p:nvPicPr>
          <p:cNvPr id="143" name="Google Shape;143;p25"/>
          <p:cNvPicPr preferRelativeResize="0"/>
          <p:nvPr/>
        </p:nvPicPr>
        <p:blipFill rotWithShape="1">
          <a:blip r:embed="rId3">
            <a:alphaModFix/>
          </a:blip>
          <a:srcRect b="59365" l="31135" r="39653" t="7766"/>
          <a:stretch/>
        </p:blipFill>
        <p:spPr>
          <a:xfrm>
            <a:off x="3537375" y="2166200"/>
            <a:ext cx="5294922" cy="1956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Multi-Step Transition Matrix</a:t>
            </a:r>
            <a:endParaRPr/>
          </a:p>
        </p:txBody>
      </p:sp>
      <p:sp>
        <p:nvSpPr>
          <p:cNvPr id="149" name="Google Shape;149;p26"/>
          <p:cNvSpPr txBox="1"/>
          <p:nvPr>
            <p:ph idx="1" type="body"/>
          </p:nvPr>
        </p:nvSpPr>
        <p:spPr>
          <a:xfrm>
            <a:off x="311700" y="1152475"/>
            <a:ext cx="8520600" cy="52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 can we represent jumping multiple steps at a time?</a:t>
            </a:r>
            <a:endParaRPr/>
          </a:p>
        </p:txBody>
      </p:sp>
      <p:pic>
        <p:nvPicPr>
          <p:cNvPr id="150" name="Google Shape;150;p26"/>
          <p:cNvPicPr preferRelativeResize="0"/>
          <p:nvPr/>
        </p:nvPicPr>
        <p:blipFill>
          <a:blip r:embed="rId3">
            <a:alphaModFix/>
          </a:blip>
          <a:stretch>
            <a:fillRect/>
          </a:stretch>
        </p:blipFill>
        <p:spPr>
          <a:xfrm>
            <a:off x="646275" y="1809225"/>
            <a:ext cx="3636374" cy="2606075"/>
          </a:xfrm>
          <a:prstGeom prst="rect">
            <a:avLst/>
          </a:prstGeom>
          <a:noFill/>
          <a:ln>
            <a:noFill/>
          </a:ln>
        </p:spPr>
      </p:pic>
      <p:pic>
        <p:nvPicPr>
          <p:cNvPr id="151" name="Google Shape;151;p26"/>
          <p:cNvPicPr preferRelativeResize="0"/>
          <p:nvPr/>
        </p:nvPicPr>
        <p:blipFill>
          <a:blip r:embed="rId4">
            <a:alphaModFix/>
          </a:blip>
          <a:stretch>
            <a:fillRect/>
          </a:stretch>
        </p:blipFill>
        <p:spPr>
          <a:xfrm>
            <a:off x="5160374" y="1880875"/>
            <a:ext cx="2905125" cy="1066800"/>
          </a:xfrm>
          <a:prstGeom prst="rect">
            <a:avLst/>
          </a:prstGeom>
          <a:noFill/>
          <a:ln>
            <a:noFill/>
          </a:ln>
        </p:spPr>
      </p:pic>
      <p:pic>
        <p:nvPicPr>
          <p:cNvPr id="152" name="Google Shape;152;p26"/>
          <p:cNvPicPr preferRelativeResize="0"/>
          <p:nvPr/>
        </p:nvPicPr>
        <p:blipFill>
          <a:blip r:embed="rId5">
            <a:alphaModFix/>
          </a:blip>
          <a:stretch>
            <a:fillRect/>
          </a:stretch>
        </p:blipFill>
        <p:spPr>
          <a:xfrm>
            <a:off x="4920849" y="3404449"/>
            <a:ext cx="3911452" cy="301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Multi-Step Transition Matrix</a:t>
            </a:r>
            <a:endParaRPr/>
          </a:p>
        </p:txBody>
      </p:sp>
      <p:sp>
        <p:nvSpPr>
          <p:cNvPr id="158" name="Google Shape;158;p27"/>
          <p:cNvSpPr txBox="1"/>
          <p:nvPr>
            <p:ph idx="1" type="body"/>
          </p:nvPr>
        </p:nvSpPr>
        <p:spPr>
          <a:xfrm>
            <a:off x="311700" y="1152475"/>
            <a:ext cx="8520600" cy="52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 can we represent jumping multiple steps at a time?</a:t>
            </a:r>
            <a:endParaRPr/>
          </a:p>
        </p:txBody>
      </p:sp>
      <p:pic>
        <p:nvPicPr>
          <p:cNvPr id="159" name="Google Shape;159;p27"/>
          <p:cNvPicPr preferRelativeResize="0"/>
          <p:nvPr/>
        </p:nvPicPr>
        <p:blipFill>
          <a:blip r:embed="rId3">
            <a:alphaModFix/>
          </a:blip>
          <a:stretch>
            <a:fillRect/>
          </a:stretch>
        </p:blipFill>
        <p:spPr>
          <a:xfrm>
            <a:off x="646275" y="1809225"/>
            <a:ext cx="3636374" cy="2606075"/>
          </a:xfrm>
          <a:prstGeom prst="rect">
            <a:avLst/>
          </a:prstGeom>
          <a:noFill/>
          <a:ln>
            <a:noFill/>
          </a:ln>
        </p:spPr>
      </p:pic>
      <p:pic>
        <p:nvPicPr>
          <p:cNvPr id="160" name="Google Shape;160;p27"/>
          <p:cNvPicPr preferRelativeResize="0"/>
          <p:nvPr/>
        </p:nvPicPr>
        <p:blipFill>
          <a:blip r:embed="rId4">
            <a:alphaModFix/>
          </a:blip>
          <a:stretch>
            <a:fillRect/>
          </a:stretch>
        </p:blipFill>
        <p:spPr>
          <a:xfrm>
            <a:off x="4792624" y="1885425"/>
            <a:ext cx="2438400" cy="619125"/>
          </a:xfrm>
          <a:prstGeom prst="rect">
            <a:avLst/>
          </a:prstGeom>
          <a:noFill/>
          <a:ln>
            <a:noFill/>
          </a:ln>
        </p:spPr>
      </p:pic>
      <p:pic>
        <p:nvPicPr>
          <p:cNvPr id="161" name="Google Shape;161;p27"/>
          <p:cNvPicPr preferRelativeResize="0"/>
          <p:nvPr/>
        </p:nvPicPr>
        <p:blipFill>
          <a:blip r:embed="rId5">
            <a:alphaModFix/>
          </a:blip>
          <a:stretch>
            <a:fillRect/>
          </a:stretch>
        </p:blipFill>
        <p:spPr>
          <a:xfrm>
            <a:off x="4730599" y="3099950"/>
            <a:ext cx="3181350" cy="106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kinds of questions can you solve with MCs?</a:t>
            </a:r>
            <a:endParaRPr/>
          </a:p>
        </p:txBody>
      </p:sp>
      <p:sp>
        <p:nvSpPr>
          <p:cNvPr id="167" name="Google Shape;16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lot of our functionals of markov chains are used using first step analysis.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methods we break it down by considering the first transition, and invoking the law of total probability coupled with the Markov property to establish characteristic relationships among the unknown variables.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example</a:t>
            </a:r>
            <a:endParaRPr/>
          </a:p>
        </p:txBody>
      </p:sp>
      <p:sp>
        <p:nvSpPr>
          <p:cNvPr id="173" name="Google Shape;17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consider, the following transition matrix</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Set T = min{n&gt;=0; X_{n}=0 or X_{n}=2}</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 this first example, we will be considering</a:t>
            </a:r>
            <a:endParaRPr/>
          </a:p>
          <a:p>
            <a:pPr indent="0" lvl="0" marL="0" rtl="0" algn="l">
              <a:spcBef>
                <a:spcPts val="1200"/>
              </a:spcBef>
              <a:spcAft>
                <a:spcPts val="1200"/>
              </a:spcAft>
              <a:buNone/>
            </a:pPr>
            <a:r>
              <a:rPr lang="en"/>
              <a:t>u=Pr{X_{T}=0 | X_{0}=1}</a:t>
            </a:r>
            <a:endParaRPr/>
          </a:p>
        </p:txBody>
      </p:sp>
      <p:pic>
        <p:nvPicPr>
          <p:cNvPr id="174" name="Google Shape;174;p29"/>
          <p:cNvPicPr preferRelativeResize="0"/>
          <p:nvPr/>
        </p:nvPicPr>
        <p:blipFill>
          <a:blip r:embed="rId3">
            <a:alphaModFix/>
          </a:blip>
          <a:stretch>
            <a:fillRect/>
          </a:stretch>
        </p:blipFill>
        <p:spPr>
          <a:xfrm>
            <a:off x="5252875" y="1075100"/>
            <a:ext cx="3505200" cy="2152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Answer</a:t>
            </a:r>
            <a:endParaRPr/>
          </a:p>
        </p:txBody>
      </p:sp>
      <p:sp>
        <p:nvSpPr>
          <p:cNvPr id="180" name="Google Shape;18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30"/>
          <p:cNvPicPr preferRelativeResize="0"/>
          <p:nvPr/>
        </p:nvPicPr>
        <p:blipFill>
          <a:blip r:embed="rId3">
            <a:alphaModFix/>
          </a:blip>
          <a:stretch>
            <a:fillRect/>
          </a:stretch>
        </p:blipFill>
        <p:spPr>
          <a:xfrm>
            <a:off x="380075" y="1152475"/>
            <a:ext cx="3724900" cy="1834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Answer cont.</a:t>
            </a:r>
            <a:endParaRPr/>
          </a:p>
        </p:txBody>
      </p:sp>
      <p:sp>
        <p:nvSpPr>
          <p:cNvPr id="187" name="Google Shape;18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31"/>
          <p:cNvPicPr preferRelativeResize="0"/>
          <p:nvPr/>
        </p:nvPicPr>
        <p:blipFill>
          <a:blip r:embed="rId3">
            <a:alphaModFix/>
          </a:blip>
          <a:stretch>
            <a:fillRect/>
          </a:stretch>
        </p:blipFill>
        <p:spPr>
          <a:xfrm>
            <a:off x="538038" y="1205750"/>
            <a:ext cx="8067924"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are Markov Chains?</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Markov Chain is a mathematical system that experiences transitions from one state to another according to probabilistic rules.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6218525" y="2693950"/>
            <a:ext cx="2011225" cy="2011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Answer cont.</a:t>
            </a:r>
            <a:endParaRPr/>
          </a:p>
        </p:txBody>
      </p:sp>
      <p:sp>
        <p:nvSpPr>
          <p:cNvPr id="194" name="Google Shape;19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obtain the equation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Which gives, </a:t>
            </a:r>
            <a:endParaRPr/>
          </a:p>
        </p:txBody>
      </p:sp>
      <p:pic>
        <p:nvPicPr>
          <p:cNvPr id="195" name="Google Shape;195;p32"/>
          <p:cNvPicPr preferRelativeResize="0"/>
          <p:nvPr/>
        </p:nvPicPr>
        <p:blipFill>
          <a:blip r:embed="rId3">
            <a:alphaModFix/>
          </a:blip>
          <a:stretch>
            <a:fillRect/>
          </a:stretch>
        </p:blipFill>
        <p:spPr>
          <a:xfrm>
            <a:off x="849250" y="1734725"/>
            <a:ext cx="1538003" cy="269825"/>
          </a:xfrm>
          <a:prstGeom prst="rect">
            <a:avLst/>
          </a:prstGeom>
          <a:noFill/>
          <a:ln>
            <a:noFill/>
          </a:ln>
        </p:spPr>
      </p:pic>
      <p:pic>
        <p:nvPicPr>
          <p:cNvPr id="196" name="Google Shape;196;p32"/>
          <p:cNvPicPr preferRelativeResize="0"/>
          <p:nvPr/>
        </p:nvPicPr>
        <p:blipFill>
          <a:blip r:embed="rId4">
            <a:alphaModFix/>
          </a:blip>
          <a:stretch>
            <a:fillRect/>
          </a:stretch>
        </p:blipFill>
        <p:spPr>
          <a:xfrm>
            <a:off x="849250" y="3304900"/>
            <a:ext cx="2690375" cy="976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Second </a:t>
            </a:r>
            <a:r>
              <a:rPr lang="en"/>
              <a:t>example</a:t>
            </a:r>
            <a:endParaRPr/>
          </a:p>
        </p:txBody>
      </p:sp>
      <p:sp>
        <p:nvSpPr>
          <p:cNvPr id="202" name="Google Shape;20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will use the same probability transition matrix as above, but we will find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v=E[T|X_{0}=1]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Answers cont.</a:t>
            </a:r>
            <a:endParaRPr/>
          </a:p>
        </p:txBody>
      </p:sp>
      <p:sp>
        <p:nvSpPr>
          <p:cNvPr id="208" name="Google Shape;20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first step analysis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09" name="Google Shape;209;p34"/>
          <p:cNvPicPr preferRelativeResize="0"/>
          <p:nvPr/>
        </p:nvPicPr>
        <p:blipFill>
          <a:blip r:embed="rId3">
            <a:alphaModFix/>
          </a:blip>
          <a:stretch>
            <a:fillRect/>
          </a:stretch>
        </p:blipFill>
        <p:spPr>
          <a:xfrm>
            <a:off x="459975" y="1744925"/>
            <a:ext cx="4743450" cy="1200150"/>
          </a:xfrm>
          <a:prstGeom prst="rect">
            <a:avLst/>
          </a:prstGeom>
          <a:noFill/>
          <a:ln>
            <a:noFill/>
          </a:ln>
        </p:spPr>
      </p:pic>
      <p:pic>
        <p:nvPicPr>
          <p:cNvPr id="210" name="Google Shape;210;p34"/>
          <p:cNvPicPr preferRelativeResize="0"/>
          <p:nvPr/>
        </p:nvPicPr>
        <p:blipFill>
          <a:blip r:embed="rId4">
            <a:alphaModFix/>
          </a:blip>
          <a:stretch>
            <a:fillRect/>
          </a:stretch>
        </p:blipFill>
        <p:spPr>
          <a:xfrm>
            <a:off x="788125" y="3059975"/>
            <a:ext cx="2228850" cy="1733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You’re welcome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Real life example #1 (Reddit)</a:t>
            </a:r>
            <a:endParaRPr b="1"/>
          </a:p>
        </p:txBody>
      </p:sp>
      <p:sp>
        <p:nvSpPr>
          <p:cNvPr id="68" name="Google Shape;68;p15"/>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is a subreddit simulator where a bot generates meaningful comments, through use of GPT3 and Markov Chains. The simulator pulls in a significant chunk of all the comments and titles within each community that uses the word for word probabilities to build titles and comments from scratch.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8132921" y="6624"/>
            <a:ext cx="1011078" cy="1011100"/>
          </a:xfrm>
          <a:prstGeom prst="rect">
            <a:avLst/>
          </a:prstGeom>
          <a:noFill/>
          <a:ln>
            <a:noFill/>
          </a:ln>
        </p:spPr>
      </p:pic>
      <p:pic>
        <p:nvPicPr>
          <p:cNvPr id="70" name="Google Shape;70;p15"/>
          <p:cNvPicPr preferRelativeResize="0"/>
          <p:nvPr/>
        </p:nvPicPr>
        <p:blipFill>
          <a:blip r:embed="rId4">
            <a:alphaModFix/>
          </a:blip>
          <a:stretch>
            <a:fillRect/>
          </a:stretch>
        </p:blipFill>
        <p:spPr>
          <a:xfrm>
            <a:off x="3070433" y="2291550"/>
            <a:ext cx="5302467" cy="2774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Real life example #2 (Election Polls)</a:t>
            </a:r>
            <a:endParaRPr b="1"/>
          </a:p>
        </p:txBody>
      </p:sp>
      <p:sp>
        <p:nvSpPr>
          <p:cNvPr id="76" name="Google Shape;76;p16"/>
          <p:cNvSpPr txBox="1"/>
          <p:nvPr>
            <p:ph idx="1" type="body"/>
          </p:nvPr>
        </p:nvSpPr>
        <p:spPr>
          <a:xfrm>
            <a:off x="311700" y="1361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2016, markov chains were used to forecast the elections, which was characterized as a random process, and the knowledge of prior election outcomes to create probabilities and used to forecast elections in similar incremental approaches.</a:t>
            </a:r>
            <a:endParaRPr/>
          </a:p>
        </p:txBody>
      </p:sp>
      <p:pic>
        <p:nvPicPr>
          <p:cNvPr id="77" name="Google Shape;77;p16"/>
          <p:cNvPicPr preferRelativeResize="0"/>
          <p:nvPr/>
        </p:nvPicPr>
        <p:blipFill>
          <a:blip r:embed="rId3">
            <a:alphaModFix/>
          </a:blip>
          <a:stretch>
            <a:fillRect/>
          </a:stretch>
        </p:blipFill>
        <p:spPr>
          <a:xfrm>
            <a:off x="7102286" y="0"/>
            <a:ext cx="2041713" cy="1361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Probability</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311700" y="921550"/>
            <a:ext cx="8520600" cy="405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Mathematical Definition of Markov Chains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stochastic process with the property that, given the value of X_{t}, the values of X_{s} for s&gt;t are not influenced by the values of X_{u} for u&lt;t.</a:t>
            </a:r>
            <a:endParaRPr/>
          </a:p>
          <a:p>
            <a:pPr indent="-342900" lvl="0" marL="457200" rtl="0" algn="l">
              <a:spcBef>
                <a:spcPts val="0"/>
              </a:spcBef>
              <a:spcAft>
                <a:spcPts val="0"/>
              </a:spcAft>
              <a:buSzPts val="1800"/>
              <a:buChar char="●"/>
            </a:pPr>
            <a:r>
              <a:rPr lang="en"/>
              <a:t>As seen with this formula there is the Markov property</a:t>
            </a:r>
            <a:endParaRPr/>
          </a:p>
        </p:txBody>
      </p:sp>
      <p:pic>
        <p:nvPicPr>
          <p:cNvPr id="91" name="Google Shape;91;p18"/>
          <p:cNvPicPr preferRelativeResize="0"/>
          <p:nvPr/>
        </p:nvPicPr>
        <p:blipFill>
          <a:blip r:embed="rId3">
            <a:alphaModFix/>
          </a:blip>
          <a:stretch>
            <a:fillRect/>
          </a:stretch>
        </p:blipFill>
        <p:spPr>
          <a:xfrm>
            <a:off x="1002500" y="2139988"/>
            <a:ext cx="7610475" cy="242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Markov Property</a:t>
            </a:r>
            <a:endParaRPr b="1"/>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t>
            </a:r>
            <a:r>
              <a:rPr i="1" lang="en"/>
              <a:t>future </a:t>
            </a:r>
            <a:r>
              <a:rPr lang="en"/>
              <a:t>is independent of the </a:t>
            </a:r>
            <a:r>
              <a:rPr i="1" lang="en"/>
              <a:t>past</a:t>
            </a:r>
            <a:r>
              <a:rPr lang="en"/>
              <a:t>, conditioned on the </a:t>
            </a:r>
            <a:r>
              <a:rPr i="1" lang="en"/>
              <a:t>present</a:t>
            </a:r>
            <a:r>
              <a:rPr lang="en"/>
              <a:t>.</a:t>
            </a:r>
            <a:endParaRPr/>
          </a:p>
        </p:txBody>
      </p:sp>
      <p:pic>
        <p:nvPicPr>
          <p:cNvPr id="98" name="Google Shape;98;p19"/>
          <p:cNvPicPr preferRelativeResize="0"/>
          <p:nvPr/>
        </p:nvPicPr>
        <p:blipFill>
          <a:blip r:embed="rId3">
            <a:alphaModFix/>
          </a:blip>
          <a:stretch>
            <a:fillRect/>
          </a:stretch>
        </p:blipFill>
        <p:spPr>
          <a:xfrm>
            <a:off x="0" y="1973036"/>
            <a:ext cx="9143998" cy="19594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Probability transition matrix</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probability of X_{n+1} being in state j given that X_{n} is in state i is called the one-step transition probability.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1566850" y="2878050"/>
            <a:ext cx="4483675" cy="2060650"/>
          </a:xfrm>
          <a:prstGeom prst="rect">
            <a:avLst/>
          </a:prstGeom>
          <a:noFill/>
          <a:ln>
            <a:noFill/>
          </a:ln>
        </p:spPr>
      </p:pic>
      <p:pic>
        <p:nvPicPr>
          <p:cNvPr id="106" name="Google Shape;106;p20"/>
          <p:cNvPicPr preferRelativeResize="0"/>
          <p:nvPr/>
        </p:nvPicPr>
        <p:blipFill>
          <a:blip r:embed="rId4">
            <a:alphaModFix/>
          </a:blip>
          <a:stretch>
            <a:fillRect/>
          </a:stretch>
        </p:blipFill>
        <p:spPr>
          <a:xfrm>
            <a:off x="1764275" y="1967350"/>
            <a:ext cx="4457700" cy="666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a:t>
            </a:r>
            <a:r>
              <a:rPr lang="en"/>
              <a:t>Markov Property</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1"/>
          <p:cNvPicPr preferRelativeResize="0"/>
          <p:nvPr/>
        </p:nvPicPr>
        <p:blipFill>
          <a:blip r:embed="rId3">
            <a:alphaModFix/>
          </a:blip>
          <a:stretch>
            <a:fillRect/>
          </a:stretch>
        </p:blipFill>
        <p:spPr>
          <a:xfrm>
            <a:off x="6110750" y="1983625"/>
            <a:ext cx="2721550" cy="2721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