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3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1985-A01A-4408-BC25-9F004F4E060A}" type="datetimeFigureOut">
              <a:rPr lang="en-US"/>
              <a:pPr>
                <a:defRPr/>
              </a:pPr>
              <a:t>8/12/11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61A0C-807D-41DC-8853-250C6ECA7F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AE5DB-0B67-4885-9107-1892F189D256}" type="datetimeFigureOut">
              <a:rPr lang="en-US"/>
              <a:pPr>
                <a:defRPr/>
              </a:pPr>
              <a:t>8/12/11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8EC8C-B511-4F0E-9A92-0ABD678F38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A33F9-04B9-4F02-AD42-778D67B9ABA2}" type="datetimeFigureOut">
              <a:rPr lang="en-US"/>
              <a:pPr>
                <a:defRPr/>
              </a:pPr>
              <a:t>8/12/11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183DC-347B-4294-8003-E76D7A6C56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6E6FDF-9994-4878-8E87-8E3DB44E8178}" type="datetimeFigureOut">
              <a:rPr lang="en-US"/>
              <a:pPr>
                <a:defRPr/>
              </a:pPr>
              <a:t>8/12/11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65B65-620A-42E8-AEC4-B41C1CA882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A3908-4FE0-473C-9FE0-EFE693457E76}" type="datetimeFigureOut">
              <a:rPr lang="en-US"/>
              <a:pPr>
                <a:defRPr/>
              </a:pPr>
              <a:t>8/12/11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7AD603-60F1-4F81-8546-1EAFC07DB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7F265-D2B8-4D6E-8877-21065C34AB5F}" type="datetimeFigureOut">
              <a:rPr lang="en-US"/>
              <a:pPr>
                <a:defRPr/>
              </a:pPr>
              <a:t>8/12/11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BD51E7-9383-4571-A1B1-460C0448B1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A395B9-90F9-440D-AA7B-AE56BCB7384C}" type="datetimeFigureOut">
              <a:rPr lang="en-US"/>
              <a:pPr>
                <a:defRPr/>
              </a:pPr>
              <a:t>8/12/11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3054D-B9EA-4FF2-A10A-99CAE0425C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7984B-7588-4E6E-B4F9-85591E6C02E1}" type="datetimeFigureOut">
              <a:rPr lang="en-US"/>
              <a:pPr>
                <a:defRPr/>
              </a:pPr>
              <a:t>8/12/11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8F0FA0-8E98-4BDD-8357-3674E0D055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D788C-1552-4C16-B0EA-9093203FAEA3}" type="datetimeFigureOut">
              <a:rPr lang="en-US"/>
              <a:pPr>
                <a:defRPr/>
              </a:pPr>
              <a:t>8/12/11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FED8E-225A-450D-AC82-060B39D8F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F2251-00EE-4410-839F-B5AFB8B8D693}" type="datetimeFigureOut">
              <a:rPr lang="en-US"/>
              <a:pPr>
                <a:defRPr/>
              </a:pPr>
              <a:t>8/12/11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15FEC-45BF-4750-B380-0324D3449C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9294C-7959-4E29-8CE6-673FD1C7B3C3}" type="datetimeFigureOut">
              <a:rPr lang="en-US"/>
              <a:pPr>
                <a:defRPr/>
              </a:pPr>
              <a:t>8/12/11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9D984-33DC-4B5F-A2BF-06AAB8903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7D438F3-AF44-4352-ADED-F9DD8D7D65FC}" type="datetimeFigureOut">
              <a:rPr lang="en-US"/>
              <a:pPr>
                <a:defRPr/>
              </a:pPr>
              <a:t>8/12/11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E76244A-5889-4A9A-9F71-03DFDD9C96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3399"/>
                </a:solidFill>
              </a:rPr>
              <a:t>2D Plotting!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The Plot Function: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839200" cy="4525963"/>
          </a:xfrm>
        </p:spPr>
        <p:txBody>
          <a:bodyPr/>
          <a:lstStyle/>
          <a:p>
            <a:r>
              <a:rPr lang="en-US" smtClean="0">
                <a:solidFill>
                  <a:srgbClr val="FF3399"/>
                </a:solidFill>
              </a:rPr>
              <a:t>Plot(x, y, ‘style’)</a:t>
            </a:r>
          </a:p>
          <a:p>
            <a:pPr lvl="1"/>
            <a:r>
              <a:rPr lang="en-US" smtClean="0">
                <a:solidFill>
                  <a:srgbClr val="FF3399"/>
                </a:solidFill>
              </a:rPr>
              <a:t>The x and y vectors </a:t>
            </a:r>
            <a:r>
              <a:rPr lang="en-US" u="sng" smtClean="0">
                <a:solidFill>
                  <a:srgbClr val="FF3399"/>
                </a:solidFill>
              </a:rPr>
              <a:t>MUST BE THE SAME LENGTH.</a:t>
            </a:r>
            <a:r>
              <a:rPr lang="en-US" smtClean="0">
                <a:solidFill>
                  <a:srgbClr val="FF3399"/>
                </a:solidFill>
              </a:rPr>
              <a:t> Again… length(x) == length(y)…. Or else… ERROR.</a:t>
            </a:r>
          </a:p>
          <a:p>
            <a:pPr lvl="1"/>
            <a:r>
              <a:rPr lang="en-US" smtClean="0">
                <a:solidFill>
                  <a:srgbClr val="FF3399"/>
                </a:solidFill>
              </a:rPr>
              <a:t>‘style’ specifies a color and a kind of line for example: </a:t>
            </a:r>
          </a:p>
          <a:p>
            <a:pPr lvl="1">
              <a:buFont typeface="Arial" charset="0"/>
              <a:buNone/>
            </a:pPr>
            <a:r>
              <a:rPr lang="en-US" smtClean="0">
                <a:solidFill>
                  <a:srgbClr val="FF3399"/>
                </a:solidFill>
              </a:rPr>
              <a:t>		‘r’ – red   ‘g’ – green    ‘b’ – blue  (default)    ‘c’ – cyan</a:t>
            </a:r>
          </a:p>
          <a:p>
            <a:pPr lvl="1">
              <a:buFont typeface="Arial" charset="0"/>
              <a:buNone/>
            </a:pPr>
            <a:r>
              <a:rPr lang="en-US" smtClean="0">
                <a:solidFill>
                  <a:srgbClr val="FF3399"/>
                </a:solidFill>
              </a:rPr>
              <a:t>		**important to note: </a:t>
            </a:r>
            <a:r>
              <a:rPr lang="en-US" b="1" u="sng" smtClean="0">
                <a:solidFill>
                  <a:srgbClr val="FF3399"/>
                </a:solidFill>
              </a:rPr>
              <a:t>‘k’ is BLACK!!</a:t>
            </a:r>
            <a:r>
              <a:rPr lang="en-US" smtClean="0">
                <a:solidFill>
                  <a:srgbClr val="FF3399"/>
                </a:solidFill>
              </a:rPr>
              <a:t> </a:t>
            </a:r>
          </a:p>
          <a:p>
            <a:pPr lvl="1">
              <a:buFont typeface="Arial" charset="0"/>
              <a:buNone/>
            </a:pPr>
            <a:r>
              <a:rPr lang="en-US" smtClean="0">
                <a:solidFill>
                  <a:srgbClr val="FF3399"/>
                </a:solidFill>
              </a:rPr>
              <a:t>‘*’ will plot stars, ‘o’ will plot o’s, ‘-’ will plot a solid line. You can also combine these… ‘r*’ plots red stars, ‘g-o’ plots green circles connected by a line.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>
                <a:solidFill>
                  <a:srgbClr val="FF3399"/>
                </a:solidFill>
              </a:rPr>
              <a:t>Multiple lines on one plot…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400" smtClean="0">
                <a:solidFill>
                  <a:srgbClr val="FF3399"/>
                </a:solidFill>
              </a:rPr>
              <a:t>Quick Terminology: PLOT refers to the actual graph/chart itself. FIGURE refers to the window the plot shows up in. You can have multiple plots on one figure, say with subplot() which we will see later.</a:t>
            </a:r>
          </a:p>
          <a:p>
            <a:pPr>
              <a:buFont typeface="Arial" charset="0"/>
              <a:buNone/>
            </a:pPr>
            <a:endParaRPr lang="en-US" sz="2400" smtClean="0">
              <a:solidFill>
                <a:srgbClr val="FF3399"/>
              </a:solidFill>
            </a:endParaRPr>
          </a:p>
          <a:p>
            <a:pPr>
              <a:buFont typeface="Arial" charset="0"/>
              <a:buNone/>
            </a:pPr>
            <a:r>
              <a:rPr lang="en-US" smtClean="0">
                <a:solidFill>
                  <a:srgbClr val="FF3399"/>
                </a:solidFill>
              </a:rPr>
              <a:t>Two ways to do multiple lines on one plot: </a:t>
            </a:r>
          </a:p>
          <a:p>
            <a:pPr>
              <a:buFont typeface="Arial" charset="0"/>
              <a:buNone/>
            </a:pPr>
            <a:r>
              <a:rPr lang="en-US" smtClean="0">
                <a:solidFill>
                  <a:srgbClr val="FF3399"/>
                </a:solidFill>
              </a:rPr>
              <a:t>	</a:t>
            </a:r>
            <a:r>
              <a:rPr lang="en-US" sz="2800" smtClean="0">
                <a:solidFill>
                  <a:srgbClr val="FF3399"/>
                </a:solidFill>
              </a:rPr>
              <a:t>1. </a:t>
            </a:r>
            <a:r>
              <a:rPr lang="en-US" sz="2800" b="1" smtClean="0">
                <a:solidFill>
                  <a:schemeClr val="folHlink"/>
                </a:solidFill>
                <a:latin typeface="Courier New" pitchFamily="49" charset="0"/>
              </a:rPr>
              <a:t>plot(x1, y1, ‘style’, x2, y2, ‘style’)</a:t>
            </a:r>
            <a:r>
              <a:rPr lang="en-US" sz="2800" smtClean="0">
                <a:solidFill>
                  <a:srgbClr val="FF3399"/>
                </a:solidFill>
              </a:rPr>
              <a:t> 	The length of x1 and y1 must be the same, but they do 	not have to equal the lengths of x2 and y2.</a:t>
            </a:r>
          </a:p>
          <a:p>
            <a:pPr>
              <a:buFont typeface="Arial" charset="0"/>
              <a:buNone/>
            </a:pPr>
            <a:r>
              <a:rPr lang="en-US" sz="2800" smtClean="0">
                <a:solidFill>
                  <a:srgbClr val="FF3399"/>
                </a:solidFill>
              </a:rPr>
              <a:t>	2. Use </a:t>
            </a:r>
            <a:r>
              <a:rPr lang="en-US" sz="2800" smtClean="0">
                <a:solidFill>
                  <a:srgbClr val="FF3399"/>
                </a:solidFill>
                <a:latin typeface="Courier New" pitchFamily="49" charset="0"/>
              </a:rPr>
              <a:t>hold on</a:t>
            </a:r>
            <a:r>
              <a:rPr lang="en-US" sz="2800" smtClean="0">
                <a:solidFill>
                  <a:srgbClr val="FF3399"/>
                </a:solidFill>
              </a:rPr>
              <a:t>:</a:t>
            </a:r>
          </a:p>
          <a:p>
            <a:pPr>
              <a:buFont typeface="Arial" charset="0"/>
              <a:buNone/>
            </a:pPr>
            <a:r>
              <a:rPr lang="en-US" sz="2800" smtClean="0">
                <a:solidFill>
                  <a:srgbClr val="FF3399"/>
                </a:solidFill>
              </a:rPr>
              <a:t>		</a:t>
            </a:r>
            <a:r>
              <a:rPr lang="en-US" sz="2800" b="1" smtClean="0">
                <a:solidFill>
                  <a:schemeClr val="folHlink"/>
                </a:solidFill>
                <a:latin typeface="Courier New" pitchFamily="49" charset="0"/>
              </a:rPr>
              <a:t>plot(x1, y1)</a:t>
            </a:r>
          </a:p>
          <a:p>
            <a:pPr>
              <a:buFont typeface="Arial" charset="0"/>
              <a:buNone/>
            </a:pPr>
            <a:r>
              <a:rPr lang="en-US" sz="2800" b="1" smtClean="0">
                <a:solidFill>
                  <a:schemeClr val="folHlink"/>
                </a:solidFill>
                <a:latin typeface="Courier New" pitchFamily="49" charset="0"/>
              </a:rPr>
              <a:t>		hold on</a:t>
            </a:r>
          </a:p>
          <a:p>
            <a:pPr>
              <a:buFont typeface="Arial" charset="0"/>
              <a:buNone/>
            </a:pPr>
            <a:r>
              <a:rPr lang="en-US" sz="2800" b="1" smtClean="0">
                <a:solidFill>
                  <a:schemeClr val="folHlink"/>
                </a:solidFill>
                <a:latin typeface="Courier New" pitchFamily="49" charset="0"/>
              </a:rPr>
              <a:t>		plot(x2, y2)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3399"/>
                </a:solidFill>
              </a:rPr>
              <a:t>To Plot a Line in 3D: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mtClean="0">
                <a:solidFill>
                  <a:srgbClr val="FF3399"/>
                </a:solidFill>
              </a:rPr>
              <a:t>Use the </a:t>
            </a:r>
            <a:r>
              <a:rPr lang="en-US" b="1" smtClean="0">
                <a:solidFill>
                  <a:schemeClr val="folHlink"/>
                </a:solidFill>
                <a:latin typeface="Courier New" pitchFamily="49" charset="0"/>
              </a:rPr>
              <a:t>plot3(x, y, z, ‘style’)</a:t>
            </a:r>
            <a:r>
              <a:rPr lang="en-US" smtClean="0">
                <a:solidFill>
                  <a:srgbClr val="FF3399"/>
                </a:solidFill>
              </a:rPr>
              <a:t> function! This will plot a line on an xyz coordinate system. We will get further into 3D plotting with bodies of rotation and so forth, but for now if you need to plot 3 variables… </a:t>
            </a:r>
            <a:r>
              <a:rPr lang="en-US" b="1" smtClean="0">
                <a:solidFill>
                  <a:schemeClr val="folHlink"/>
                </a:solidFill>
                <a:latin typeface="Courier New" pitchFamily="49" charset="0"/>
              </a:rPr>
              <a:t>plot3(x, y, z, ‘style’)</a:t>
            </a:r>
          </a:p>
          <a:p>
            <a:pPr>
              <a:lnSpc>
                <a:spcPct val="90000"/>
              </a:lnSpc>
            </a:pPr>
            <a:r>
              <a:rPr lang="en-US" smtClean="0">
                <a:solidFill>
                  <a:srgbClr val="FF3399"/>
                </a:solidFill>
              </a:rPr>
              <a:t>You can still plot multiple lines on one plot in the same two ways as before, with hold on or: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b="1" smtClean="0">
                <a:solidFill>
                  <a:schemeClr val="folHlink"/>
                </a:solidFill>
                <a:latin typeface="Courier New" pitchFamily="49" charset="0"/>
              </a:rPr>
              <a:t>Plot3(x1, y1, z1, x2, y2, z2)</a:t>
            </a:r>
            <a:r>
              <a:rPr lang="en-US" smtClean="0">
                <a:solidFill>
                  <a:srgbClr val="FF3399"/>
                </a:solidFill>
              </a:rPr>
              <a:t> (this plot would be blue lines since no style is specified! 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Subplots: Plot multiple things in the same FIGURE, not on the same PLOT.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700" smtClean="0">
                <a:solidFill>
                  <a:srgbClr val="FF3399"/>
                </a:solidFill>
              </a:rPr>
              <a:t>To plot multiple things in the same </a:t>
            </a:r>
            <a:r>
              <a:rPr lang="en-US" sz="2700" b="1" u="sng" smtClean="0">
                <a:solidFill>
                  <a:srgbClr val="FF3399"/>
                </a:solidFill>
              </a:rPr>
              <a:t>figure</a:t>
            </a:r>
            <a:r>
              <a:rPr lang="en-US" sz="2700" smtClean="0">
                <a:solidFill>
                  <a:srgbClr val="FF3399"/>
                </a:solidFill>
              </a:rPr>
              <a:t> but on different </a:t>
            </a:r>
            <a:r>
              <a:rPr lang="en-US" sz="2700" b="1" u="sng" smtClean="0">
                <a:solidFill>
                  <a:srgbClr val="FF3399"/>
                </a:solidFill>
              </a:rPr>
              <a:t>plots</a:t>
            </a:r>
            <a:r>
              <a:rPr lang="en-US" sz="2700" smtClean="0">
                <a:solidFill>
                  <a:srgbClr val="FF3399"/>
                </a:solidFill>
              </a:rPr>
              <a:t> we use subplot():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700" smtClean="0">
                <a:solidFill>
                  <a:srgbClr val="FF3399"/>
                </a:solidFill>
              </a:rPr>
              <a:t>SYNTAX: subplot(#rows, #cols, index of plot)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700" smtClean="0">
                <a:solidFill>
                  <a:schemeClr val="bg1"/>
                </a:solidFill>
                <a:latin typeface="Courier New" pitchFamily="49" charset="0"/>
              </a:rPr>
              <a:t>subplot(3, 2, 4)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700" smtClean="0">
                <a:solidFill>
                  <a:schemeClr val="bg1"/>
                </a:solidFill>
                <a:latin typeface="Courier New" pitchFamily="49" charset="0"/>
              </a:rPr>
              <a:t>plot(1:5, 1:5, ‘r’)</a:t>
            </a:r>
            <a:r>
              <a:rPr lang="en-US" sz="2700" smtClean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700" smtClean="0">
                <a:solidFill>
                  <a:srgbClr val="FF3399"/>
                </a:solidFill>
              </a:rPr>
              <a:t>I would get a figure like: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700" smtClean="0">
                <a:solidFill>
                  <a:srgbClr val="FF3399"/>
                </a:solidFill>
              </a:rPr>
              <a:t>Because the plots are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700" smtClean="0">
                <a:solidFill>
                  <a:srgbClr val="FF3399"/>
                </a:solidFill>
              </a:rPr>
              <a:t>numbered as follows:</a:t>
            </a:r>
          </a:p>
          <a:p>
            <a:pPr>
              <a:lnSpc>
                <a:spcPct val="90000"/>
              </a:lnSpc>
              <a:buFont typeface="Arial" charset="0"/>
              <a:buAutoNum type="arabicPlain"/>
            </a:pPr>
            <a:r>
              <a:rPr lang="en-US" sz="2700" smtClean="0">
                <a:solidFill>
                  <a:srgbClr val="FF3399"/>
                </a:solidFill>
              </a:rPr>
              <a:t>   2</a:t>
            </a:r>
          </a:p>
          <a:p>
            <a:pPr>
              <a:lnSpc>
                <a:spcPct val="90000"/>
              </a:lnSpc>
              <a:buFont typeface="Arial" charset="0"/>
              <a:buAutoNum type="arabicPlain" startAt="3"/>
            </a:pPr>
            <a:r>
              <a:rPr lang="en-US" sz="2700" smtClean="0">
                <a:solidFill>
                  <a:srgbClr val="FF3399"/>
                </a:solidFill>
              </a:rPr>
              <a:t>   4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700" smtClean="0">
                <a:solidFill>
                  <a:srgbClr val="FF3399"/>
                </a:solidFill>
              </a:rPr>
              <a:t>5     6</a:t>
            </a:r>
          </a:p>
        </p:txBody>
      </p:sp>
      <p:sp>
        <p:nvSpPr>
          <p:cNvPr id="4" name="Rectangle 3"/>
          <p:cNvSpPr/>
          <p:nvPr/>
        </p:nvSpPr>
        <p:spPr>
          <a:xfrm>
            <a:off x="48768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246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24600" y="4572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76800" y="5638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24600" y="5638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76800" y="4572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324600" y="4876800"/>
            <a:ext cx="685800" cy="60960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3200" smtClean="0">
                <a:solidFill>
                  <a:schemeClr val="bg1"/>
                </a:solidFill>
              </a:rPr>
              <a:t>Other Stuffff we can do: (and there’s a whole lot more, but for the purpose of this class….)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257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smtClean="0">
                <a:solidFill>
                  <a:srgbClr val="FF3399"/>
                </a:solidFill>
              </a:rPr>
              <a:t>Add a title: </a:t>
            </a:r>
            <a:r>
              <a:rPr lang="en-US" sz="3000" b="1" smtClean="0">
                <a:solidFill>
                  <a:schemeClr val="folHlink"/>
                </a:solidFill>
                <a:latin typeface="Courier New" pitchFamily="49" charset="0"/>
              </a:rPr>
              <a:t>title(‘myPlot’)</a:t>
            </a:r>
          </a:p>
          <a:p>
            <a:pPr>
              <a:lnSpc>
                <a:spcPct val="90000"/>
              </a:lnSpc>
            </a:pPr>
            <a:r>
              <a:rPr lang="en-US" sz="3000" smtClean="0">
                <a:solidFill>
                  <a:srgbClr val="FF3399"/>
                </a:solidFill>
              </a:rPr>
              <a:t>Label the axis: </a:t>
            </a:r>
            <a:r>
              <a:rPr lang="en-US" sz="2800" b="1" smtClean="0">
                <a:solidFill>
                  <a:schemeClr val="folHlink"/>
                </a:solidFill>
                <a:latin typeface="Courier New" pitchFamily="49" charset="0"/>
              </a:rPr>
              <a:t>xlabel(‘x-axis’)    ylabel(‘yaxis’)  and zlabel(‘z-axis’)</a:t>
            </a:r>
          </a:p>
          <a:p>
            <a:pPr>
              <a:lnSpc>
                <a:spcPct val="90000"/>
              </a:lnSpc>
            </a:pPr>
            <a:r>
              <a:rPr lang="en-US" sz="3000" smtClean="0">
                <a:solidFill>
                  <a:srgbClr val="FF3399"/>
                </a:solidFill>
              </a:rPr>
              <a:t>Set the axis up how you want them… go to help axis and look at ALLLL your optioins for how to set up your axis… there’s a bout a million. One option is: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800" b="1" smtClean="0">
                <a:solidFill>
                  <a:schemeClr val="folHlink"/>
                </a:solidFill>
                <a:latin typeface="Courier New" pitchFamily="49" charset="0"/>
              </a:rPr>
              <a:t>axis([minX maxX minY maxY minZ maxZ]) </a:t>
            </a:r>
          </a:p>
          <a:p>
            <a:pPr>
              <a:lnSpc>
                <a:spcPct val="90000"/>
              </a:lnSpc>
            </a:pPr>
            <a:r>
              <a:rPr lang="en-US" sz="3000" smtClean="0">
                <a:solidFill>
                  <a:srgbClr val="FF3399"/>
                </a:solidFill>
              </a:rPr>
              <a:t>You can also create a legend, for help with this go to help legend, there is a load of stuff you can do with this too!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637</Words>
  <Application>Microsoft Macintosh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2D Plotting!</vt:lpstr>
      <vt:lpstr>The Plot Function:</vt:lpstr>
      <vt:lpstr>Multiple lines on one plot…</vt:lpstr>
      <vt:lpstr>To Plot a Line in 3D:</vt:lpstr>
      <vt:lpstr>Subplots: Plot multiple things in the same FIGURE, not on the same PLOT.</vt:lpstr>
      <vt:lpstr>Other Stuffff we can do: (and there’s a whole lot more, but for the purpose of this class….)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Plotting!</dc:title>
  <dc:creator>Stella</dc:creator>
  <cp:lastModifiedBy>ilyssa widen</cp:lastModifiedBy>
  <cp:revision>6</cp:revision>
  <dcterms:created xsi:type="dcterms:W3CDTF">2011-08-13T00:49:39Z</dcterms:created>
  <dcterms:modified xsi:type="dcterms:W3CDTF">2011-08-13T00:49:50Z</dcterms:modified>
</cp:coreProperties>
</file>