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5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CC6285C-9791-4004-89DA-83918BBDACB2}" type="datetimeFigureOut">
              <a:rPr lang="en-US"/>
              <a:pPr>
                <a:defRPr/>
              </a:pPr>
              <a:t>12/11/12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AFCAFC3-D2BF-4A93-8FA4-619C8D4716DC}" type="slidenum">
              <a:rPr lang="en-US"/>
              <a:pPr>
                <a:defRPr/>
              </a:pPr>
              <a:t>‹#›</a:t>
            </a:fld>
            <a:endParaRPr lang="en-US"/>
          </a:p>
        </p:txBody>
      </p:sp>
    </p:spTree>
    <p:extLst>
      <p:ext uri="{BB962C8B-B14F-4D97-AF65-F5344CB8AC3E}">
        <p14:creationId xmlns:p14="http://schemas.microsoft.com/office/powerpoint/2010/main" val="4117645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2B2BDC-6773-4C6D-93FA-2AEB91D2F63D}"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D8D644-6A4F-481C-8244-1DF13FB4BF56}" type="slidenum">
              <a:rPr lang="en-US">
                <a:cs typeface="Arial" charset="0"/>
              </a:rPr>
              <a:pPr fontAlgn="base">
                <a:spcBef>
                  <a:spcPct val="0"/>
                </a:spcBef>
                <a:spcAft>
                  <a:spcPct val="0"/>
                </a:spcAft>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9678AB-2C56-4DCB-AD2D-17F092336EE2}"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AD0B97-E08D-4F77-A17D-BBDE50040AFE}" type="slidenum">
              <a:rPr lang="en-US">
                <a:cs typeface="Arial" charset="0"/>
              </a:rPr>
              <a:pPr fontAlgn="base">
                <a:spcBef>
                  <a:spcPct val="0"/>
                </a:spcBef>
                <a:spcAft>
                  <a:spcPct val="0"/>
                </a:spcAft>
              </a:pPr>
              <a:t>5</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522E42-C722-4523-BB8F-3A8788472B79}"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EA6466-CBB4-4375-8802-F7BE2E3CD799}" type="slidenum">
              <a:rPr lang="en-US">
                <a:cs typeface="Arial" charset="0"/>
              </a:rPr>
              <a:pPr fontAlgn="base">
                <a:spcBef>
                  <a:spcPct val="0"/>
                </a:spcBef>
                <a:spcAft>
                  <a:spcPct val="0"/>
                </a:spcAft>
              </a:pPr>
              <a:t>7</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1C0C4B-CB0D-483C-8B07-20D4A1E3654E}"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F5B6513-9721-45AB-81AA-5C83B4AE256F}" type="datetimeFigureOut">
              <a:rPr lang="en-US"/>
              <a:pPr>
                <a:defRPr/>
              </a:pPr>
              <a:t>12/11/12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37F7DB-C1BF-4A82-9226-A69066FBC80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1889AB9-C9D5-4253-9CFB-0E90D33707D7}" type="datetimeFigureOut">
              <a:rPr lang="en-US"/>
              <a:pPr>
                <a:defRPr/>
              </a:pPr>
              <a:t>12/11/12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8374D3-8227-4833-A70B-40FBFE5AC6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07BF57-95D0-4942-BB57-21744544CAD3}" type="datetimeFigureOut">
              <a:rPr lang="en-US"/>
              <a:pPr>
                <a:defRPr/>
              </a:pPr>
              <a:t>12/11/12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956A3C-E33D-465F-92C6-2D79F826A2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8BEB20-4039-4D12-B138-F6B107AB2B71}" type="datetimeFigureOut">
              <a:rPr lang="en-US"/>
              <a:pPr>
                <a:defRPr/>
              </a:pPr>
              <a:t>12/11/12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7477A6-03DD-4164-B3BA-1E45EFFBC2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AED0DBB-9CA7-429B-87E2-CFA6F9B9E0A7}" type="datetimeFigureOut">
              <a:rPr lang="en-US"/>
              <a:pPr>
                <a:defRPr/>
              </a:pPr>
              <a:t>12/11/12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6406BE-3B38-4789-9F9A-759E8A2248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834C6F-2A59-40A5-B2E0-64E2A0CBBB46}" type="datetimeFigureOut">
              <a:rPr lang="en-US"/>
              <a:pPr>
                <a:defRPr/>
              </a:pPr>
              <a:t>12/11/12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151E43-96BE-4390-B28F-5B7474105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FC8D78F-3058-41BF-9656-22D7F1127455}" type="datetimeFigureOut">
              <a:rPr lang="en-US"/>
              <a:pPr>
                <a:defRPr/>
              </a:pPr>
              <a:t>12/11/12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205BCEF-4F85-4987-97CA-6783B9F2EC3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78538F0-8788-44ED-A02F-8B9C72C24D13}" type="datetimeFigureOut">
              <a:rPr lang="en-US"/>
              <a:pPr>
                <a:defRPr/>
              </a:pPr>
              <a:t>12/11/12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BA2F81-FD7B-4EA7-B327-6E383D6FCD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64EBD3-F2A9-4F4B-AAF0-45D1B4FD2870}" type="datetimeFigureOut">
              <a:rPr lang="en-US"/>
              <a:pPr>
                <a:defRPr/>
              </a:pPr>
              <a:t>12/11/12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B5C1445-6817-4F51-B951-570A699111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2EA206-FD6B-494A-8FAF-9188EF289D1A}" type="datetimeFigureOut">
              <a:rPr lang="en-US"/>
              <a:pPr>
                <a:defRPr/>
              </a:pPr>
              <a:t>12/11/12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D2953F-79B2-4FE7-9546-B09C0057E7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AC85C3-A15E-43C5-97BD-EEAB1172B654}" type="datetimeFigureOut">
              <a:rPr lang="en-US"/>
              <a:pPr>
                <a:defRPr/>
              </a:pPr>
              <a:t>12/11/12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D2EEA3F-3F44-47D9-87E9-85A60A7E55C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08F3572-01B0-42F8-871B-8485C172D6E2}" type="datetimeFigureOut">
              <a:rPr lang="en-US"/>
              <a:pPr>
                <a:defRPr/>
              </a:pPr>
              <a:t>12/11/12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20646F9-41E9-481F-9ECB-41BC24E0C1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r>
              <a:rPr lang="en-US" smtClean="0">
                <a:solidFill>
                  <a:srgbClr val="FF0000"/>
                </a:solidFill>
                <a:latin typeface="Century Gothic" pitchFamily="34" charset="0"/>
              </a:rPr>
              <a:t>Bodies of Rotation</a:t>
            </a:r>
            <a:br>
              <a:rPr lang="en-US" smtClean="0">
                <a:solidFill>
                  <a:srgbClr val="FF0000"/>
                </a:solidFill>
                <a:latin typeface="Century Gothic" pitchFamily="34" charset="0"/>
              </a:rPr>
            </a:br>
            <a:r>
              <a:rPr lang="en-US" sz="2000" smtClean="0">
                <a:latin typeface="Century Gothic" pitchFamily="34" charset="0"/>
              </a:rPr>
              <a:t>March 3, 2009</a:t>
            </a:r>
            <a:endParaRPr lang="en-US" smtClean="0">
              <a:solidFill>
                <a:srgbClr val="FF0000"/>
              </a:solidFill>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1"/>
          <p:cNvSpPr txBox="1">
            <a:spLocks noChangeArrowheads="1"/>
          </p:cNvSpPr>
          <p:nvPr/>
        </p:nvSpPr>
        <p:spPr bwMode="auto">
          <a:xfrm>
            <a:off x="762000" y="152400"/>
            <a:ext cx="7696200" cy="769938"/>
          </a:xfrm>
          <a:prstGeom prst="rect">
            <a:avLst/>
          </a:prstGeom>
          <a:noFill/>
          <a:ln w="9525">
            <a:noFill/>
            <a:miter lim="800000"/>
            <a:headEnd/>
            <a:tailEnd/>
          </a:ln>
        </p:spPr>
        <p:txBody>
          <a:bodyPr>
            <a:spAutoFit/>
          </a:bodyPr>
          <a:lstStyle/>
          <a:p>
            <a:r>
              <a:rPr lang="en-US" sz="4400">
                <a:solidFill>
                  <a:srgbClr val="FF0000"/>
                </a:solidFill>
                <a:latin typeface="Calibri" pitchFamily="34" charset="0"/>
              </a:rPr>
              <a:t>Some 3D Plotting:</a:t>
            </a:r>
          </a:p>
        </p:txBody>
      </p:sp>
      <p:sp>
        <p:nvSpPr>
          <p:cNvPr id="16386" name="TextBox 2"/>
          <p:cNvSpPr txBox="1">
            <a:spLocks noChangeArrowheads="1"/>
          </p:cNvSpPr>
          <p:nvPr/>
        </p:nvSpPr>
        <p:spPr bwMode="auto">
          <a:xfrm>
            <a:off x="838200" y="825500"/>
            <a:ext cx="8001000" cy="5783263"/>
          </a:xfrm>
          <a:prstGeom prst="rect">
            <a:avLst/>
          </a:prstGeom>
          <a:noFill/>
          <a:ln w="9525">
            <a:noFill/>
            <a:miter lim="800000"/>
            <a:headEnd/>
            <a:tailEnd/>
          </a:ln>
        </p:spPr>
        <p:txBody>
          <a:bodyPr>
            <a:spAutoFit/>
          </a:bodyPr>
          <a:lstStyle/>
          <a:p>
            <a:r>
              <a:rPr lang="en-US" sz="3200" u="sng">
                <a:solidFill>
                  <a:srgbClr val="FF0000"/>
                </a:solidFill>
                <a:latin typeface="Calibri" pitchFamily="34" charset="0"/>
              </a:rPr>
              <a:t>1.Meshgrid:</a:t>
            </a:r>
            <a:r>
              <a:rPr lang="en-US">
                <a:latin typeface="Calibri" pitchFamily="34" charset="0"/>
              </a:rPr>
              <a:t>	</a:t>
            </a:r>
          </a:p>
          <a:p>
            <a:r>
              <a:rPr lang="en-US" sz="2400">
                <a:latin typeface="Calibri" pitchFamily="34" charset="0"/>
              </a:rPr>
              <a:t>What meshgrid does is takes in a vector of x values and y values and will create two matrices, that if you can imagine laying one on top of the other, you would get every possible combination of your x and y values or u and v values as below: </a:t>
            </a:r>
          </a:p>
          <a:p>
            <a:endParaRPr lang="en-US" sz="1200">
              <a:latin typeface="Calibri" pitchFamily="34" charset="0"/>
            </a:endParaRPr>
          </a:p>
          <a:p>
            <a:r>
              <a:rPr lang="en-US" sz="2400">
                <a:solidFill>
                  <a:srgbClr val="FF0000"/>
                </a:solidFill>
                <a:latin typeface="Calibri" pitchFamily="34" charset="0"/>
              </a:rPr>
              <a:t>Syntax:  </a:t>
            </a:r>
            <a:r>
              <a:rPr lang="en-US" sz="2400">
                <a:latin typeface="Calibri" pitchFamily="34" charset="0"/>
              </a:rPr>
              <a:t>[uu vv] = meshgrid(u, v);</a:t>
            </a:r>
            <a:endParaRPr lang="en-US" sz="2400">
              <a:solidFill>
                <a:srgbClr val="FF0000"/>
              </a:solidFill>
              <a:latin typeface="Calibri" pitchFamily="34" charset="0"/>
            </a:endParaRPr>
          </a:p>
          <a:p>
            <a:r>
              <a:rPr lang="en-US" sz="2400">
                <a:solidFill>
                  <a:srgbClr val="FF0000"/>
                </a:solidFill>
                <a:latin typeface="Calibri" pitchFamily="34" charset="0"/>
              </a:rPr>
              <a:t>Example: </a:t>
            </a:r>
          </a:p>
          <a:p>
            <a:r>
              <a:rPr lang="en-US" sz="2400">
                <a:latin typeface="Calibri" pitchFamily="34" charset="0"/>
              </a:rPr>
              <a:t>u = 1:3;</a:t>
            </a:r>
          </a:p>
          <a:p>
            <a:r>
              <a:rPr lang="en-US" sz="2400">
                <a:latin typeface="Calibri" pitchFamily="34" charset="0"/>
              </a:rPr>
              <a:t>v = 3:5;</a:t>
            </a:r>
          </a:p>
          <a:p>
            <a:r>
              <a:rPr lang="en-US" sz="2400">
                <a:latin typeface="Calibri" pitchFamily="34" charset="0"/>
              </a:rPr>
              <a:t>[uu vv] = meshgrid(u, v)</a:t>
            </a:r>
          </a:p>
          <a:p>
            <a:endParaRPr lang="en-US" sz="2400">
              <a:latin typeface="Calibri" pitchFamily="34" charset="0"/>
            </a:endParaRPr>
          </a:p>
          <a:p>
            <a:r>
              <a:rPr lang="en-US" sz="2400">
                <a:latin typeface="Calibri" pitchFamily="34" charset="0"/>
              </a:rPr>
              <a:t>uu = [1  2  3             vv = [1  1  1              </a:t>
            </a:r>
          </a:p>
          <a:p>
            <a:r>
              <a:rPr lang="en-US" sz="2400">
                <a:latin typeface="Calibri" pitchFamily="34" charset="0"/>
              </a:rPr>
              <a:t>          1  2  3		    2  2  2</a:t>
            </a:r>
          </a:p>
          <a:p>
            <a:r>
              <a:rPr lang="en-US" sz="2400">
                <a:latin typeface="Calibri" pitchFamily="34" charset="0"/>
              </a:rPr>
              <a:t>          1  2  3]		    3  3  3]</a:t>
            </a:r>
          </a:p>
          <a:p>
            <a:endParaRPr lang="en-US">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solidFill>
                  <a:srgbClr val="FF0000"/>
                </a:solidFill>
              </a:rPr>
              <a:t>Mesh vs. Surf</a:t>
            </a:r>
          </a:p>
        </p:txBody>
      </p:sp>
      <p:sp>
        <p:nvSpPr>
          <p:cNvPr id="18434" name="TextBox 2"/>
          <p:cNvSpPr txBox="1">
            <a:spLocks noChangeArrowheads="1"/>
          </p:cNvSpPr>
          <p:nvPr/>
        </p:nvSpPr>
        <p:spPr bwMode="auto">
          <a:xfrm>
            <a:off x="304800" y="1447800"/>
            <a:ext cx="8382000" cy="4473575"/>
          </a:xfrm>
          <a:prstGeom prst="rect">
            <a:avLst/>
          </a:prstGeom>
          <a:noFill/>
          <a:ln w="9525">
            <a:noFill/>
            <a:miter lim="800000"/>
            <a:headEnd/>
            <a:tailEnd/>
          </a:ln>
        </p:spPr>
        <p:txBody>
          <a:bodyPr>
            <a:spAutoFit/>
          </a:bodyPr>
          <a:lstStyle/>
          <a:p>
            <a:pPr marL="457200" indent="-457200">
              <a:buFontTx/>
              <a:buAutoNum type="arabicPeriod"/>
            </a:pPr>
            <a:r>
              <a:rPr lang="en-US" sz="2400">
                <a:solidFill>
                  <a:srgbClr val="FF0000"/>
                </a:solidFill>
                <a:latin typeface="Calibri" pitchFamily="34" charset="0"/>
              </a:rPr>
              <a:t>Mesh: </a:t>
            </a:r>
            <a:r>
              <a:rPr lang="en-US" sz="2400">
                <a:latin typeface="Calibri" pitchFamily="34" charset="0"/>
              </a:rPr>
              <a:t>plots the surface as a white surface, outlined by colorful lines. </a:t>
            </a:r>
          </a:p>
          <a:p>
            <a:pPr marL="457200" indent="-457200">
              <a:buFontTx/>
              <a:buAutoNum type="arabicPeriod"/>
            </a:pPr>
            <a:r>
              <a:rPr lang="en-US" sz="2400">
                <a:solidFill>
                  <a:srgbClr val="FF0000"/>
                </a:solidFill>
                <a:latin typeface="Calibri" pitchFamily="34" charset="0"/>
              </a:rPr>
              <a:t>Surf: </a:t>
            </a:r>
            <a:r>
              <a:rPr lang="en-US" sz="2400">
                <a:latin typeface="Calibri" pitchFamily="34" charset="0"/>
              </a:rPr>
              <a:t>plots the surface as a solid colored surface, outlined in black.</a:t>
            </a:r>
          </a:p>
          <a:p>
            <a:pPr marL="457200" indent="-457200">
              <a:buFontTx/>
              <a:buAutoNum type="arabicPeriod"/>
            </a:pPr>
            <a:r>
              <a:rPr lang="en-US" sz="2400">
                <a:latin typeface="Calibri" pitchFamily="34" charset="0"/>
              </a:rPr>
              <a:t>Both mesh() and surf() are for plotting surfaces in an xyz coordinate system. Your input parameters will come from the output of meshgrid(), or from your code for the rotation of your surface around the specified axis. </a:t>
            </a:r>
          </a:p>
          <a:p>
            <a:pPr marL="457200" indent="-457200"/>
            <a:r>
              <a:rPr lang="en-US" sz="2400">
                <a:solidFill>
                  <a:srgbClr val="FF0000"/>
                </a:solidFill>
                <a:latin typeface="Calibri" pitchFamily="34" charset="0"/>
              </a:rPr>
              <a:t>Syntax:</a:t>
            </a:r>
          </a:p>
          <a:p>
            <a:pPr marL="457200" indent="-457200"/>
            <a:r>
              <a:rPr lang="en-US" sz="2400">
                <a:latin typeface="Calibri" pitchFamily="34" charset="0"/>
              </a:rPr>
              <a:t>mesh(xx, yy, zz)         or            surf(xx, yy, zz)</a:t>
            </a:r>
          </a:p>
          <a:p>
            <a:pPr marL="457200" indent="-457200"/>
            <a:endParaRPr lang="en-US" sz="2400">
              <a:solidFill>
                <a:srgbClr val="FF0000"/>
              </a:solidFill>
              <a:latin typeface="Calibri" pitchFamily="34" charset="0"/>
            </a:endParaRPr>
          </a:p>
          <a:p>
            <a:pPr marL="457200" indent="-457200"/>
            <a:endParaRPr lang="en-US" sz="2400">
              <a:solidFill>
                <a:srgbClr val="FF0000"/>
              </a:solidFill>
              <a:latin typeface="Calibri" pitchFamily="34" charset="0"/>
            </a:endParaRPr>
          </a:p>
        </p:txBody>
      </p:sp>
      <p:sp>
        <p:nvSpPr>
          <p:cNvPr id="18435" name="TextBox 3"/>
          <p:cNvSpPr txBox="1">
            <a:spLocks noChangeArrowheads="1"/>
          </p:cNvSpPr>
          <p:nvPr/>
        </p:nvSpPr>
        <p:spPr bwMode="auto">
          <a:xfrm>
            <a:off x="914400" y="5257800"/>
            <a:ext cx="6858000" cy="579438"/>
          </a:xfrm>
          <a:prstGeom prst="rect">
            <a:avLst/>
          </a:prstGeom>
          <a:noFill/>
          <a:ln w="9525">
            <a:noFill/>
            <a:miter lim="800000"/>
            <a:headEnd/>
            <a:tailEnd/>
          </a:ln>
        </p:spPr>
        <p:txBody>
          <a:bodyPr>
            <a:spAutoFit/>
          </a:bodyPr>
          <a:lstStyle/>
          <a:p>
            <a:pPr algn="ctr"/>
            <a:r>
              <a:rPr lang="en-US" sz="3200">
                <a:solidFill>
                  <a:srgbClr val="FF0000"/>
                </a:solidFill>
                <a:latin typeface="Calibri" pitchFamily="34" charset="0"/>
              </a:rPr>
              <a:t>Plot3() … again for review</a:t>
            </a:r>
          </a:p>
        </p:txBody>
      </p:sp>
      <p:sp>
        <p:nvSpPr>
          <p:cNvPr id="18436" name="TextBox 4"/>
          <p:cNvSpPr txBox="1">
            <a:spLocks noChangeArrowheads="1"/>
          </p:cNvSpPr>
          <p:nvPr/>
        </p:nvSpPr>
        <p:spPr bwMode="auto">
          <a:xfrm>
            <a:off x="457200" y="5867400"/>
            <a:ext cx="8229600" cy="822325"/>
          </a:xfrm>
          <a:prstGeom prst="rect">
            <a:avLst/>
          </a:prstGeom>
          <a:noFill/>
          <a:ln w="9525">
            <a:noFill/>
            <a:miter lim="800000"/>
            <a:headEnd/>
            <a:tailEnd/>
          </a:ln>
        </p:spPr>
        <p:txBody>
          <a:bodyPr>
            <a:spAutoFit/>
          </a:bodyPr>
          <a:lstStyle/>
          <a:p>
            <a:r>
              <a:rPr lang="en-US" sz="2400">
                <a:latin typeface="Calibri" pitchFamily="34" charset="0"/>
              </a:rPr>
              <a:t>plot3()  is basically for plotting </a:t>
            </a:r>
            <a:r>
              <a:rPr lang="en-US" sz="2400" b="1">
                <a:latin typeface="Calibri" pitchFamily="34" charset="0"/>
              </a:rPr>
              <a:t>lines </a:t>
            </a:r>
            <a:r>
              <a:rPr lang="en-US" sz="2400">
                <a:latin typeface="Calibri" pitchFamily="34" charset="0"/>
              </a:rPr>
              <a:t>in a 3D  (x, y, z) axis, as opposed to mesh and surf which plot surfaces.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AutoShape 7"/>
          <p:cNvSpPr>
            <a:spLocks noChangeArrowheads="1"/>
          </p:cNvSpPr>
          <p:nvPr/>
        </p:nvSpPr>
        <p:spPr bwMode="auto">
          <a:xfrm>
            <a:off x="1447800" y="3810000"/>
            <a:ext cx="1828800" cy="762000"/>
          </a:xfrm>
          <a:prstGeom prst="curvedLeftArrow">
            <a:avLst>
              <a:gd name="adj1" fmla="val 20000"/>
              <a:gd name="adj2" fmla="val 40000"/>
              <a:gd name="adj3" fmla="val 80000"/>
            </a:avLst>
          </a:prstGeom>
          <a:solidFill>
            <a:schemeClr val="accent1"/>
          </a:solidFill>
          <a:ln w="9525">
            <a:solidFill>
              <a:schemeClr val="tx1"/>
            </a:solidFill>
            <a:miter lim="800000"/>
            <a:headEnd/>
            <a:tailEnd/>
          </a:ln>
          <a:effectLst/>
        </p:spPr>
        <p:txBody>
          <a:bodyPr wrap="none" anchor="ctr"/>
          <a:lstStyle/>
          <a:p>
            <a:endParaRPr lang="en-US"/>
          </a:p>
        </p:txBody>
      </p:sp>
      <p:sp>
        <p:nvSpPr>
          <p:cNvPr id="28674" name="Rectangle 2"/>
          <p:cNvSpPr>
            <a:spLocks noGrp="1"/>
          </p:cNvSpPr>
          <p:nvPr>
            <p:ph type="title"/>
          </p:nvPr>
        </p:nvSpPr>
        <p:spPr/>
        <p:txBody>
          <a:bodyPr/>
          <a:lstStyle/>
          <a:p>
            <a:r>
              <a:rPr lang="en-US" smtClean="0"/>
              <a:t>Bodies of Rotation:</a:t>
            </a:r>
          </a:p>
        </p:txBody>
      </p:sp>
      <p:sp>
        <p:nvSpPr>
          <p:cNvPr id="28675" name="Rectangle 3"/>
          <p:cNvSpPr>
            <a:spLocks noGrp="1"/>
          </p:cNvSpPr>
          <p:nvPr>
            <p:ph type="body" idx="1"/>
          </p:nvPr>
        </p:nvSpPr>
        <p:spPr>
          <a:xfrm>
            <a:off x="457200" y="1066800"/>
            <a:ext cx="8229600" cy="4525963"/>
          </a:xfrm>
        </p:spPr>
        <p:txBody>
          <a:bodyPr/>
          <a:lstStyle/>
          <a:p>
            <a:r>
              <a:rPr lang="en-US" smtClean="0"/>
              <a:t>When we do ‘Bodies of Rotation’ what we are doing is taking a curve, say a line represented by an equation like  ‘2x’, and rotating it some number of degrees around an axis to form a 3D body:</a:t>
            </a:r>
          </a:p>
        </p:txBody>
      </p:sp>
      <p:sp>
        <p:nvSpPr>
          <p:cNvPr id="28677" name="Line 5"/>
          <p:cNvSpPr>
            <a:spLocks noChangeShapeType="1"/>
          </p:cNvSpPr>
          <p:nvPr/>
        </p:nvSpPr>
        <p:spPr bwMode="auto">
          <a:xfrm>
            <a:off x="1905000" y="4038600"/>
            <a:ext cx="0" cy="2667000"/>
          </a:xfrm>
          <a:prstGeom prst="line">
            <a:avLst/>
          </a:prstGeom>
          <a:noFill/>
          <a:ln w="44450">
            <a:solidFill>
              <a:schemeClr val="tx1"/>
            </a:solidFill>
            <a:round/>
            <a:headEnd/>
            <a:tailEnd/>
          </a:ln>
          <a:effectLst/>
        </p:spPr>
        <p:txBody>
          <a:bodyPr/>
          <a:lstStyle/>
          <a:p>
            <a:endParaRPr lang="en-US"/>
          </a:p>
        </p:txBody>
      </p:sp>
      <p:sp>
        <p:nvSpPr>
          <p:cNvPr id="28678" name="Line 6"/>
          <p:cNvSpPr>
            <a:spLocks noChangeShapeType="1"/>
          </p:cNvSpPr>
          <p:nvPr/>
        </p:nvSpPr>
        <p:spPr bwMode="auto">
          <a:xfrm>
            <a:off x="304800" y="5638800"/>
            <a:ext cx="3200400" cy="0"/>
          </a:xfrm>
          <a:prstGeom prst="line">
            <a:avLst/>
          </a:prstGeom>
          <a:noFill/>
          <a:ln w="44450">
            <a:solidFill>
              <a:schemeClr val="tx1"/>
            </a:solidFill>
            <a:round/>
            <a:headEnd/>
            <a:tailEnd/>
          </a:ln>
          <a:effectLst/>
        </p:spPr>
        <p:txBody>
          <a:bodyPr/>
          <a:lstStyle/>
          <a:p>
            <a:endParaRPr lang="en-US"/>
          </a:p>
        </p:txBody>
      </p:sp>
      <p:sp>
        <p:nvSpPr>
          <p:cNvPr id="28680" name="AutoShape 8"/>
          <p:cNvSpPr>
            <a:spLocks noChangeArrowheads="1"/>
          </p:cNvSpPr>
          <p:nvPr/>
        </p:nvSpPr>
        <p:spPr bwMode="auto">
          <a:xfrm>
            <a:off x="3886200" y="4495800"/>
            <a:ext cx="1219200" cy="609600"/>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28681" name="Line 9"/>
          <p:cNvSpPr>
            <a:spLocks noChangeShapeType="1"/>
          </p:cNvSpPr>
          <p:nvPr/>
        </p:nvSpPr>
        <p:spPr bwMode="auto">
          <a:xfrm>
            <a:off x="7086600" y="3200400"/>
            <a:ext cx="0" cy="3657600"/>
          </a:xfrm>
          <a:prstGeom prst="line">
            <a:avLst/>
          </a:prstGeom>
          <a:noFill/>
          <a:ln w="44450">
            <a:solidFill>
              <a:schemeClr val="tx1"/>
            </a:solidFill>
            <a:round/>
            <a:headEnd/>
            <a:tailEnd/>
          </a:ln>
          <a:effectLst/>
        </p:spPr>
        <p:txBody>
          <a:bodyPr/>
          <a:lstStyle/>
          <a:p>
            <a:endParaRPr lang="en-US"/>
          </a:p>
        </p:txBody>
      </p:sp>
      <p:sp>
        <p:nvSpPr>
          <p:cNvPr id="28682" name="Line 10"/>
          <p:cNvSpPr>
            <a:spLocks noChangeShapeType="1"/>
          </p:cNvSpPr>
          <p:nvPr/>
        </p:nvSpPr>
        <p:spPr bwMode="auto">
          <a:xfrm>
            <a:off x="5486400" y="5105400"/>
            <a:ext cx="3200400" cy="0"/>
          </a:xfrm>
          <a:prstGeom prst="line">
            <a:avLst/>
          </a:prstGeom>
          <a:noFill/>
          <a:ln w="44450">
            <a:solidFill>
              <a:schemeClr val="tx1"/>
            </a:solidFill>
            <a:round/>
            <a:headEnd/>
            <a:tailEnd/>
          </a:ln>
          <a:effectLst/>
        </p:spPr>
        <p:txBody>
          <a:bodyPr/>
          <a:lstStyle/>
          <a:p>
            <a:endParaRPr lang="en-US"/>
          </a:p>
        </p:txBody>
      </p:sp>
      <p:sp>
        <p:nvSpPr>
          <p:cNvPr id="28689" name="Line 17"/>
          <p:cNvSpPr>
            <a:spLocks noChangeShapeType="1"/>
          </p:cNvSpPr>
          <p:nvPr/>
        </p:nvSpPr>
        <p:spPr bwMode="auto">
          <a:xfrm flipV="1">
            <a:off x="1447800" y="4038600"/>
            <a:ext cx="1066800" cy="2667000"/>
          </a:xfrm>
          <a:prstGeom prst="line">
            <a:avLst/>
          </a:prstGeom>
          <a:noFill/>
          <a:ln w="38100">
            <a:solidFill>
              <a:schemeClr val="folHlink"/>
            </a:solidFill>
            <a:round/>
            <a:headEnd/>
            <a:tailEnd/>
          </a:ln>
          <a:effectLst/>
        </p:spPr>
        <p:txBody>
          <a:bodyPr/>
          <a:lstStyle/>
          <a:p>
            <a:endParaRPr lang="en-US"/>
          </a:p>
        </p:txBody>
      </p:sp>
      <p:sp>
        <p:nvSpPr>
          <p:cNvPr id="28690" name="AutoShape 18"/>
          <p:cNvSpPr>
            <a:spLocks noChangeArrowheads="1"/>
          </p:cNvSpPr>
          <p:nvPr/>
        </p:nvSpPr>
        <p:spPr bwMode="auto">
          <a:xfrm>
            <a:off x="6629400" y="3657600"/>
            <a:ext cx="914400" cy="1447800"/>
          </a:xfrm>
          <a:prstGeom prst="flowChartMerge">
            <a:avLst/>
          </a:prstGeom>
          <a:solidFill>
            <a:schemeClr val="folHlink"/>
          </a:solidFill>
          <a:ln w="9525">
            <a:solidFill>
              <a:schemeClr val="tx1"/>
            </a:solidFill>
            <a:miter lim="800000"/>
            <a:headEnd/>
            <a:tailEnd/>
          </a:ln>
          <a:effectLst/>
        </p:spPr>
        <p:txBody>
          <a:bodyPr wrap="none" anchor="ctr"/>
          <a:lstStyle/>
          <a:p>
            <a:endParaRPr lang="en-US"/>
          </a:p>
        </p:txBody>
      </p:sp>
      <p:sp>
        <p:nvSpPr>
          <p:cNvPr id="28691" name="AutoShape 19"/>
          <p:cNvSpPr>
            <a:spLocks noChangeArrowheads="1"/>
          </p:cNvSpPr>
          <p:nvPr/>
        </p:nvSpPr>
        <p:spPr bwMode="auto">
          <a:xfrm rot="10800000">
            <a:off x="6629400" y="5029200"/>
            <a:ext cx="914400" cy="1447800"/>
          </a:xfrm>
          <a:prstGeom prst="flowChartMerge">
            <a:avLst/>
          </a:prstGeom>
          <a:solidFill>
            <a:schemeClr val="folHlink"/>
          </a:solidFill>
          <a:ln w="9525">
            <a:solidFill>
              <a:schemeClr val="tx1"/>
            </a:solidFill>
            <a:miter lim="800000"/>
            <a:headEnd/>
            <a:tailEnd/>
          </a:ln>
          <a:effectLst/>
        </p:spPr>
        <p:txBody>
          <a:bodyPr wrap="none" anchor="ctr"/>
          <a:lstStyle/>
          <a:p>
            <a:endParaRPr lang="en-US"/>
          </a:p>
        </p:txBody>
      </p:sp>
      <p:sp>
        <p:nvSpPr>
          <p:cNvPr id="28692" name="Oval 20"/>
          <p:cNvSpPr>
            <a:spLocks noChangeArrowheads="1"/>
          </p:cNvSpPr>
          <p:nvPr/>
        </p:nvSpPr>
        <p:spPr bwMode="auto">
          <a:xfrm>
            <a:off x="6629400" y="6324600"/>
            <a:ext cx="914400" cy="228600"/>
          </a:xfrm>
          <a:prstGeom prst="ellipse">
            <a:avLst/>
          </a:prstGeom>
          <a:gradFill rotWithShape="1">
            <a:gsLst>
              <a:gs pos="0">
                <a:schemeClr val="folHlink"/>
              </a:gs>
              <a:gs pos="100000">
                <a:schemeClr val="folHlink">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en-US"/>
          </a:p>
        </p:txBody>
      </p:sp>
      <p:sp>
        <p:nvSpPr>
          <p:cNvPr id="28694" name="Oval 22"/>
          <p:cNvSpPr>
            <a:spLocks noChangeArrowheads="1"/>
          </p:cNvSpPr>
          <p:nvPr/>
        </p:nvSpPr>
        <p:spPr bwMode="auto">
          <a:xfrm>
            <a:off x="6629400" y="3581400"/>
            <a:ext cx="914400" cy="228600"/>
          </a:xfrm>
          <a:prstGeom prst="ellipse">
            <a:avLst/>
          </a:prstGeom>
          <a:gradFill rotWithShape="1">
            <a:gsLst>
              <a:gs pos="0">
                <a:schemeClr val="folHlink"/>
              </a:gs>
              <a:gs pos="100000">
                <a:schemeClr val="folHlink">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1143000"/>
          </a:xfrm>
        </p:spPr>
        <p:txBody>
          <a:bodyPr/>
          <a:lstStyle/>
          <a:p>
            <a:r>
              <a:rPr lang="en-US" sz="4000" smtClean="0">
                <a:solidFill>
                  <a:srgbClr val="FF0000"/>
                </a:solidFill>
              </a:rPr>
              <a:t>OK on to Coding it: </a:t>
            </a:r>
            <a:br>
              <a:rPr lang="en-US" sz="4000" smtClean="0">
                <a:solidFill>
                  <a:srgbClr val="FF0000"/>
                </a:solidFill>
              </a:rPr>
            </a:br>
            <a:r>
              <a:rPr lang="en-US" sz="4000" smtClean="0">
                <a:solidFill>
                  <a:srgbClr val="FF0000"/>
                </a:solidFill>
              </a:rPr>
              <a:t>Z-axis:</a:t>
            </a:r>
          </a:p>
        </p:txBody>
      </p:sp>
      <p:sp>
        <p:nvSpPr>
          <p:cNvPr id="3" name="TextBox 2"/>
          <p:cNvSpPr txBox="1"/>
          <p:nvPr/>
        </p:nvSpPr>
        <p:spPr>
          <a:xfrm>
            <a:off x="457200" y="914400"/>
            <a:ext cx="8229600" cy="5568950"/>
          </a:xfrm>
          <a:prstGeom prst="rect">
            <a:avLst/>
          </a:prstGeom>
          <a:noFill/>
        </p:spPr>
        <p:txBody>
          <a:bodyPr>
            <a:spAutoFit/>
          </a:bodyPr>
          <a:lstStyle/>
          <a:p>
            <a:pPr lvl="1"/>
            <a:r>
              <a:rPr lang="en-US" sz="2400" dirty="0">
                <a:solidFill>
                  <a:srgbClr val="9BBB59"/>
                </a:solidFill>
                <a:latin typeface="Calibri" pitchFamily="34" charset="0"/>
                <a:sym typeface="Wingdings" pitchFamily="2" charset="2"/>
              </a:rPr>
              <a:t></a:t>
            </a:r>
            <a:r>
              <a:rPr lang="en-US" sz="2400" dirty="0">
                <a:solidFill>
                  <a:srgbClr val="9BBB59"/>
                </a:solidFill>
                <a:latin typeface="Calibri" pitchFamily="34" charset="0"/>
              </a:rPr>
              <a:t>set up curve: </a:t>
            </a:r>
          </a:p>
          <a:p>
            <a:pPr lvl="1"/>
            <a:r>
              <a:rPr lang="en-US" sz="2400" dirty="0">
                <a:latin typeface="Calibri" pitchFamily="34" charset="0"/>
              </a:rPr>
              <a:t>u=1:10;</a:t>
            </a:r>
          </a:p>
          <a:p>
            <a:pPr lvl="1"/>
            <a:r>
              <a:rPr lang="en-US" sz="2400" dirty="0">
                <a:latin typeface="Calibri" pitchFamily="34" charset="0"/>
              </a:rPr>
              <a:t>v=u.^2;</a:t>
            </a:r>
          </a:p>
          <a:p>
            <a:pPr lvl="1"/>
            <a:r>
              <a:rPr lang="en-US" sz="2400" dirty="0">
                <a:solidFill>
                  <a:srgbClr val="9BBB59"/>
                </a:solidFill>
                <a:latin typeface="Calibri" pitchFamily="34" charset="0"/>
              </a:rPr>
              <a:t>%set and angle around which to rotate, we’ll do 360 degrees</a:t>
            </a:r>
          </a:p>
          <a:p>
            <a:pPr lvl="1"/>
            <a:r>
              <a:rPr lang="en-US" sz="2400" dirty="0" err="1">
                <a:latin typeface="Calibri" pitchFamily="34" charset="0"/>
              </a:rPr>
              <a:t>th</a:t>
            </a:r>
            <a:r>
              <a:rPr lang="en-US" sz="2400" dirty="0">
                <a:latin typeface="Calibri" pitchFamily="34" charset="0"/>
              </a:rPr>
              <a:t> = </a:t>
            </a:r>
            <a:r>
              <a:rPr lang="en-US" sz="2400" dirty="0" err="1">
                <a:latin typeface="Calibri" pitchFamily="34" charset="0"/>
              </a:rPr>
              <a:t>linspace</a:t>
            </a:r>
            <a:r>
              <a:rPr lang="en-US" sz="2400" dirty="0">
                <a:latin typeface="Calibri" pitchFamily="34" charset="0"/>
              </a:rPr>
              <a:t>(0, 2*pi, 100);</a:t>
            </a:r>
          </a:p>
          <a:p>
            <a:pPr lvl="1"/>
            <a:r>
              <a:rPr lang="en-US" sz="2400" dirty="0">
                <a:solidFill>
                  <a:srgbClr val="9BBB59"/>
                </a:solidFill>
                <a:latin typeface="Calibri" pitchFamily="34" charset="0"/>
              </a:rPr>
              <a:t>%set up your mesh of the function so it is in 3D</a:t>
            </a:r>
          </a:p>
          <a:p>
            <a:pPr lvl="1"/>
            <a:r>
              <a:rPr lang="en-US" sz="2400" dirty="0">
                <a:latin typeface="Calibri" pitchFamily="34" charset="0"/>
              </a:rPr>
              <a:t>[</a:t>
            </a:r>
            <a:r>
              <a:rPr lang="en-US" sz="2400" dirty="0" err="1">
                <a:latin typeface="Calibri" pitchFamily="34" charset="0"/>
              </a:rPr>
              <a:t>uu</a:t>
            </a:r>
            <a:r>
              <a:rPr lang="en-US" sz="2400" dirty="0">
                <a:latin typeface="Calibri" pitchFamily="34" charset="0"/>
              </a:rPr>
              <a:t> </a:t>
            </a:r>
            <a:r>
              <a:rPr lang="en-US" sz="2400" dirty="0" err="1">
                <a:latin typeface="Calibri" pitchFamily="34" charset="0"/>
              </a:rPr>
              <a:t>tth</a:t>
            </a:r>
            <a:r>
              <a:rPr lang="en-US" sz="2400" dirty="0">
                <a:latin typeface="Calibri" pitchFamily="34" charset="0"/>
              </a:rPr>
              <a:t>] = </a:t>
            </a:r>
            <a:r>
              <a:rPr lang="en-US" sz="2400" dirty="0" err="1">
                <a:latin typeface="Calibri" pitchFamily="34" charset="0"/>
              </a:rPr>
              <a:t>meshgrid</a:t>
            </a:r>
            <a:r>
              <a:rPr lang="en-US" sz="2400" dirty="0">
                <a:latin typeface="Calibri" pitchFamily="34" charset="0"/>
              </a:rPr>
              <a:t>(u, </a:t>
            </a:r>
            <a:r>
              <a:rPr lang="en-US" sz="2400" dirty="0" err="1">
                <a:latin typeface="Calibri" pitchFamily="34" charset="0"/>
              </a:rPr>
              <a:t>th</a:t>
            </a:r>
            <a:r>
              <a:rPr lang="en-US" sz="2400" dirty="0">
                <a:latin typeface="Calibri" pitchFamily="34" charset="0"/>
              </a:rPr>
              <a:t>);</a:t>
            </a:r>
          </a:p>
          <a:p>
            <a:pPr lvl="1"/>
            <a:r>
              <a:rPr lang="en-US" sz="2400" dirty="0" err="1">
                <a:latin typeface="Calibri" pitchFamily="34" charset="0"/>
              </a:rPr>
              <a:t>vv</a:t>
            </a:r>
            <a:r>
              <a:rPr lang="en-US" sz="2400" dirty="0">
                <a:latin typeface="Calibri" pitchFamily="34" charset="0"/>
              </a:rPr>
              <a:t>=uu.^2;</a:t>
            </a:r>
          </a:p>
          <a:p>
            <a:pPr lvl="1"/>
            <a:r>
              <a:rPr lang="en-US" sz="2400" dirty="0">
                <a:solidFill>
                  <a:srgbClr val="9BBB59"/>
                </a:solidFill>
                <a:latin typeface="Calibri" pitchFamily="34" charset="0"/>
              </a:rPr>
              <a:t>% Data for rotation around the z axis, remember, when doing z axis straights with straights and </a:t>
            </a:r>
            <a:r>
              <a:rPr lang="en-US" sz="2400" dirty="0" err="1">
                <a:solidFill>
                  <a:srgbClr val="9BBB59"/>
                </a:solidFill>
                <a:latin typeface="Calibri" pitchFamily="34" charset="0"/>
              </a:rPr>
              <a:t>curvies</a:t>
            </a:r>
            <a:r>
              <a:rPr lang="en-US" sz="2400" dirty="0">
                <a:solidFill>
                  <a:srgbClr val="9BBB59"/>
                </a:solidFill>
                <a:latin typeface="Calibri" pitchFamily="34" charset="0"/>
              </a:rPr>
              <a:t> with </a:t>
            </a:r>
            <a:r>
              <a:rPr lang="en-US" sz="2400" dirty="0" err="1">
                <a:solidFill>
                  <a:srgbClr val="9BBB59"/>
                </a:solidFill>
                <a:latin typeface="Calibri" pitchFamily="34" charset="0"/>
              </a:rPr>
              <a:t>curvies</a:t>
            </a:r>
            <a:r>
              <a:rPr lang="en-US" sz="2400" dirty="0">
                <a:solidFill>
                  <a:srgbClr val="9BBB59"/>
                </a:solidFill>
                <a:latin typeface="Calibri" pitchFamily="34" charset="0"/>
              </a:rPr>
              <a:t>:</a:t>
            </a:r>
            <a:endParaRPr lang="en-US" sz="2400" dirty="0">
              <a:latin typeface="Calibri" pitchFamily="34" charset="0"/>
            </a:endParaRPr>
          </a:p>
          <a:p>
            <a:pPr lvl="1"/>
            <a:r>
              <a:rPr lang="en-US" sz="2400" dirty="0" err="1">
                <a:latin typeface="Calibri" pitchFamily="34" charset="0"/>
              </a:rPr>
              <a:t>rr</a:t>
            </a:r>
            <a:r>
              <a:rPr lang="en-US" sz="2400" dirty="0">
                <a:latin typeface="Calibri" pitchFamily="34" charset="0"/>
              </a:rPr>
              <a:t> = </a:t>
            </a:r>
            <a:r>
              <a:rPr lang="en-US" sz="2400" dirty="0" err="1">
                <a:latin typeface="Calibri" pitchFamily="34" charset="0"/>
              </a:rPr>
              <a:t>uu</a:t>
            </a:r>
            <a:r>
              <a:rPr lang="en-US" sz="2400" dirty="0">
                <a:latin typeface="Calibri" pitchFamily="34" charset="0"/>
              </a:rPr>
              <a:t>;        </a:t>
            </a:r>
            <a:r>
              <a:rPr lang="en-US" dirty="0">
                <a:solidFill>
                  <a:srgbClr val="9BBB59"/>
                </a:solidFill>
              </a:rPr>
              <a:t>%curvy letters go together</a:t>
            </a:r>
            <a:r>
              <a:rPr lang="en-US" sz="2400" dirty="0">
                <a:latin typeface="Calibri" pitchFamily="34" charset="0"/>
              </a:rPr>
              <a:t>   </a:t>
            </a:r>
          </a:p>
          <a:p>
            <a:pPr lvl="1"/>
            <a:r>
              <a:rPr lang="en-US" sz="2400" dirty="0">
                <a:latin typeface="Calibri" pitchFamily="34" charset="0"/>
              </a:rPr>
              <a:t>xx = </a:t>
            </a:r>
            <a:r>
              <a:rPr lang="en-US" sz="2400" dirty="0" err="1">
                <a:latin typeface="Calibri" pitchFamily="34" charset="0"/>
              </a:rPr>
              <a:t>cos</a:t>
            </a:r>
            <a:r>
              <a:rPr lang="en-US" sz="2400" dirty="0">
                <a:latin typeface="Calibri" pitchFamily="34" charset="0"/>
              </a:rPr>
              <a:t>(</a:t>
            </a:r>
            <a:r>
              <a:rPr lang="en-US" sz="2400" dirty="0" err="1">
                <a:latin typeface="Calibri" pitchFamily="34" charset="0"/>
              </a:rPr>
              <a:t>tth</a:t>
            </a:r>
            <a:r>
              <a:rPr lang="en-US" sz="2400" dirty="0">
                <a:latin typeface="Calibri" pitchFamily="34" charset="0"/>
              </a:rPr>
              <a:t>).*</a:t>
            </a:r>
            <a:r>
              <a:rPr lang="en-US" sz="2400" dirty="0" err="1">
                <a:latin typeface="Calibri" pitchFamily="34" charset="0"/>
              </a:rPr>
              <a:t>rr</a:t>
            </a:r>
            <a:r>
              <a:rPr lang="en-US" sz="2400" dirty="0">
                <a:latin typeface="Calibri" pitchFamily="34" charset="0"/>
              </a:rPr>
              <a:t>;       </a:t>
            </a:r>
            <a:r>
              <a:rPr lang="en-US" dirty="0">
                <a:solidFill>
                  <a:srgbClr val="9BBB59"/>
                </a:solidFill>
              </a:rPr>
              <a:t>%when rotating around x and z whether xx or </a:t>
            </a:r>
            <a:r>
              <a:rPr lang="en-US" dirty="0" err="1">
                <a:solidFill>
                  <a:srgbClr val="9BBB59"/>
                </a:solidFill>
              </a:rPr>
              <a:t>yy</a:t>
            </a:r>
            <a:endParaRPr lang="en-US" sz="2400" dirty="0">
              <a:latin typeface="Calibri" pitchFamily="34" charset="0"/>
            </a:endParaRPr>
          </a:p>
          <a:p>
            <a:pPr lvl="1"/>
            <a:r>
              <a:rPr lang="en-US" sz="2400" dirty="0" err="1">
                <a:latin typeface="Calibri" pitchFamily="34" charset="0"/>
              </a:rPr>
              <a:t>yy</a:t>
            </a:r>
            <a:r>
              <a:rPr lang="en-US" sz="2400" dirty="0">
                <a:latin typeface="Calibri" pitchFamily="34" charset="0"/>
              </a:rPr>
              <a:t> = sin(</a:t>
            </a:r>
            <a:r>
              <a:rPr lang="en-US" sz="2400" dirty="0" err="1">
                <a:latin typeface="Calibri" pitchFamily="34" charset="0"/>
              </a:rPr>
              <a:t>tth</a:t>
            </a:r>
            <a:r>
              <a:rPr lang="en-US" sz="2400" dirty="0">
                <a:latin typeface="Calibri" pitchFamily="34" charset="0"/>
              </a:rPr>
              <a:t>).*</a:t>
            </a:r>
            <a:r>
              <a:rPr lang="en-US" sz="2400" dirty="0" err="1">
                <a:latin typeface="Calibri" pitchFamily="34" charset="0"/>
              </a:rPr>
              <a:t>rr</a:t>
            </a:r>
            <a:r>
              <a:rPr lang="en-US" sz="2400" dirty="0">
                <a:latin typeface="Calibri" pitchFamily="34" charset="0"/>
              </a:rPr>
              <a:t>;		 </a:t>
            </a:r>
            <a:r>
              <a:rPr lang="en-US" dirty="0">
                <a:solidFill>
                  <a:srgbClr val="9BBB59"/>
                </a:solidFill>
              </a:rPr>
              <a:t>is set to </a:t>
            </a:r>
            <a:r>
              <a:rPr lang="en-US" dirty="0" err="1">
                <a:solidFill>
                  <a:srgbClr val="9BBB59"/>
                </a:solidFill>
              </a:rPr>
              <a:t>cos</a:t>
            </a:r>
            <a:r>
              <a:rPr lang="en-US" dirty="0">
                <a:solidFill>
                  <a:srgbClr val="9BBB59"/>
                </a:solidFill>
              </a:rPr>
              <a:t> or sin is interchangeable.</a:t>
            </a:r>
            <a:r>
              <a:rPr lang="en-US" dirty="0"/>
              <a:t> </a:t>
            </a:r>
            <a:endParaRPr lang="en-US" sz="2400" dirty="0">
              <a:latin typeface="Calibri" pitchFamily="34" charset="0"/>
            </a:endParaRPr>
          </a:p>
          <a:p>
            <a:pPr lvl="1"/>
            <a:r>
              <a:rPr lang="en-US" sz="2400" dirty="0" err="1">
                <a:latin typeface="Calibri" pitchFamily="34" charset="0"/>
              </a:rPr>
              <a:t>zz</a:t>
            </a:r>
            <a:r>
              <a:rPr lang="en-US" sz="2400" dirty="0">
                <a:latin typeface="Calibri" pitchFamily="34" charset="0"/>
              </a:rPr>
              <a:t> = </a:t>
            </a:r>
            <a:r>
              <a:rPr lang="en-US" sz="2400" dirty="0" err="1">
                <a:latin typeface="Calibri" pitchFamily="34" charset="0"/>
              </a:rPr>
              <a:t>vv</a:t>
            </a:r>
            <a:r>
              <a:rPr lang="en-US" sz="2400" dirty="0">
                <a:latin typeface="Calibri" pitchFamily="34" charset="0"/>
              </a:rPr>
              <a:t>;         </a:t>
            </a:r>
            <a:r>
              <a:rPr lang="en-US" dirty="0">
                <a:solidFill>
                  <a:srgbClr val="9BBB59"/>
                </a:solidFill>
              </a:rPr>
              <a:t>%straight letters go together</a:t>
            </a:r>
            <a:r>
              <a:rPr lang="en-US" dirty="0"/>
              <a:t> </a:t>
            </a:r>
            <a:endParaRPr lang="en-US" sz="2400" dirty="0">
              <a:latin typeface="Calibri" pitchFamily="34" charset="0"/>
            </a:endParaRPr>
          </a:p>
          <a:p>
            <a:r>
              <a:rPr lang="en-US" sz="2400" b="1" dirty="0">
                <a:latin typeface="Century Gothic" pitchFamily="34" charset="0"/>
              </a:rPr>
              <a:t>     </a:t>
            </a:r>
            <a:r>
              <a:rPr lang="en-US" sz="2200" dirty="0">
                <a:latin typeface="Calibri" pitchFamily="34" charset="0"/>
              </a:rPr>
              <a:t>mesh(xx, </a:t>
            </a:r>
            <a:r>
              <a:rPr lang="en-US" sz="2200" dirty="0" err="1">
                <a:latin typeface="Calibri" pitchFamily="34" charset="0"/>
              </a:rPr>
              <a:t>yy</a:t>
            </a:r>
            <a:r>
              <a:rPr lang="en-US" sz="2200" dirty="0">
                <a:latin typeface="Calibri" pitchFamily="34" charset="0"/>
              </a:rPr>
              <a:t>, </a:t>
            </a:r>
            <a:r>
              <a:rPr lang="en-US" sz="2200" dirty="0" err="1">
                <a:latin typeface="Calibri" pitchFamily="34" charset="0"/>
              </a:rPr>
              <a:t>zz</a:t>
            </a:r>
            <a:r>
              <a:rPr lang="en-US" sz="2200" dirty="0">
                <a:latin typeface="Calibri" pitchFamily="34" charset="0"/>
              </a:rPr>
              <a:t>)</a:t>
            </a:r>
            <a:r>
              <a:rPr lang="en-US" dirty="0">
                <a:latin typeface="Calibri" pitchFamily="34" charset="0"/>
              </a:rPr>
              <a:t>   </a:t>
            </a:r>
            <a:r>
              <a:rPr lang="en-US" dirty="0">
                <a:solidFill>
                  <a:srgbClr val="9BBB59"/>
                </a:solidFill>
              </a:rPr>
              <a:t>% plot it</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mtClean="0">
                <a:solidFill>
                  <a:srgbClr val="FF0000"/>
                </a:solidFill>
              </a:rPr>
              <a:t>Ok now rotate around the X-axis:</a:t>
            </a:r>
          </a:p>
        </p:txBody>
      </p:sp>
      <p:sp>
        <p:nvSpPr>
          <p:cNvPr id="22530" name="TextBox 2"/>
          <p:cNvSpPr txBox="1">
            <a:spLocks noChangeArrowheads="1"/>
          </p:cNvSpPr>
          <p:nvPr/>
        </p:nvSpPr>
        <p:spPr bwMode="auto">
          <a:xfrm>
            <a:off x="609600" y="1752600"/>
            <a:ext cx="8001000" cy="5240338"/>
          </a:xfrm>
          <a:prstGeom prst="rect">
            <a:avLst/>
          </a:prstGeom>
          <a:noFill/>
          <a:ln w="9525">
            <a:noFill/>
            <a:miter lim="800000"/>
            <a:headEnd/>
            <a:tailEnd/>
          </a:ln>
        </p:spPr>
        <p:txBody>
          <a:bodyPr>
            <a:spAutoFit/>
          </a:bodyPr>
          <a:lstStyle/>
          <a:p>
            <a:pPr lvl="1"/>
            <a:r>
              <a:rPr lang="en-US" sz="3200" dirty="0">
                <a:latin typeface="Calibri" pitchFamily="34" charset="0"/>
              </a:rPr>
              <a:t>u=1:10</a:t>
            </a:r>
          </a:p>
          <a:p>
            <a:pPr lvl="1"/>
            <a:r>
              <a:rPr lang="en-US" sz="3200" dirty="0">
                <a:latin typeface="Calibri" pitchFamily="34" charset="0"/>
              </a:rPr>
              <a:t>v=u.^2;</a:t>
            </a:r>
          </a:p>
          <a:p>
            <a:pPr lvl="1"/>
            <a:r>
              <a:rPr lang="en-US" sz="3200" dirty="0" err="1">
                <a:latin typeface="Calibri" pitchFamily="34" charset="0"/>
              </a:rPr>
              <a:t>th</a:t>
            </a:r>
            <a:r>
              <a:rPr lang="en-US" sz="3200" dirty="0">
                <a:latin typeface="Calibri" pitchFamily="34" charset="0"/>
              </a:rPr>
              <a:t> = </a:t>
            </a:r>
            <a:r>
              <a:rPr lang="en-US" sz="3200" dirty="0" err="1">
                <a:latin typeface="Calibri" pitchFamily="34" charset="0"/>
              </a:rPr>
              <a:t>linspace</a:t>
            </a:r>
            <a:r>
              <a:rPr lang="en-US" sz="3200" dirty="0">
                <a:latin typeface="Calibri" pitchFamily="34" charset="0"/>
              </a:rPr>
              <a:t>(0, 2*pi, 100);</a:t>
            </a:r>
          </a:p>
          <a:p>
            <a:pPr lvl="1"/>
            <a:r>
              <a:rPr lang="en-US" sz="3200" dirty="0">
                <a:latin typeface="Calibri" pitchFamily="34" charset="0"/>
              </a:rPr>
              <a:t>[</a:t>
            </a:r>
            <a:r>
              <a:rPr lang="en-US" sz="3200" dirty="0" err="1">
                <a:latin typeface="Calibri" pitchFamily="34" charset="0"/>
              </a:rPr>
              <a:t>uu</a:t>
            </a:r>
            <a:r>
              <a:rPr lang="en-US" sz="3200" dirty="0">
                <a:latin typeface="Calibri" pitchFamily="34" charset="0"/>
              </a:rPr>
              <a:t> </a:t>
            </a:r>
            <a:r>
              <a:rPr lang="en-US" sz="3200" dirty="0" err="1">
                <a:latin typeface="Calibri" pitchFamily="34" charset="0"/>
              </a:rPr>
              <a:t>tth</a:t>
            </a:r>
            <a:r>
              <a:rPr lang="en-US" sz="3200" dirty="0">
                <a:latin typeface="Calibri" pitchFamily="34" charset="0"/>
              </a:rPr>
              <a:t>] = </a:t>
            </a:r>
            <a:r>
              <a:rPr lang="en-US" sz="3200" dirty="0" err="1">
                <a:latin typeface="Calibri" pitchFamily="34" charset="0"/>
              </a:rPr>
              <a:t>meshgrid</a:t>
            </a:r>
            <a:r>
              <a:rPr lang="en-US" sz="3200" dirty="0">
                <a:latin typeface="Calibri" pitchFamily="34" charset="0"/>
              </a:rPr>
              <a:t>(u, </a:t>
            </a:r>
            <a:r>
              <a:rPr lang="en-US" sz="3200" dirty="0" err="1">
                <a:latin typeface="Calibri" pitchFamily="34" charset="0"/>
              </a:rPr>
              <a:t>th</a:t>
            </a:r>
            <a:r>
              <a:rPr lang="en-US" sz="3200" dirty="0">
                <a:latin typeface="Calibri" pitchFamily="34" charset="0"/>
              </a:rPr>
              <a:t>);</a:t>
            </a:r>
          </a:p>
          <a:p>
            <a:pPr lvl="1"/>
            <a:r>
              <a:rPr lang="en-US" sz="3200" dirty="0" err="1">
                <a:latin typeface="Calibri" pitchFamily="34" charset="0"/>
              </a:rPr>
              <a:t>vv</a:t>
            </a:r>
            <a:r>
              <a:rPr lang="en-US" sz="3200" dirty="0">
                <a:latin typeface="Calibri" pitchFamily="34" charset="0"/>
              </a:rPr>
              <a:t>=uu.^2;</a:t>
            </a:r>
          </a:p>
          <a:p>
            <a:pPr lvl="1"/>
            <a:r>
              <a:rPr lang="en-US" sz="3200" dirty="0" err="1">
                <a:latin typeface="Calibri" pitchFamily="34" charset="0"/>
              </a:rPr>
              <a:t>rr</a:t>
            </a:r>
            <a:r>
              <a:rPr lang="en-US" sz="3200" dirty="0">
                <a:latin typeface="Calibri" pitchFamily="34" charset="0"/>
              </a:rPr>
              <a:t> = </a:t>
            </a:r>
            <a:r>
              <a:rPr lang="en-US" sz="3200" dirty="0" err="1">
                <a:latin typeface="Calibri" pitchFamily="34" charset="0"/>
              </a:rPr>
              <a:t>vv</a:t>
            </a:r>
            <a:r>
              <a:rPr lang="en-US" sz="3200" dirty="0">
                <a:latin typeface="Calibri" pitchFamily="34" charset="0"/>
              </a:rPr>
              <a:t>;</a:t>
            </a:r>
          </a:p>
          <a:p>
            <a:pPr lvl="1"/>
            <a:r>
              <a:rPr lang="en-US" sz="3200" dirty="0">
                <a:latin typeface="Calibri" pitchFamily="34" charset="0"/>
              </a:rPr>
              <a:t>xx = </a:t>
            </a:r>
            <a:r>
              <a:rPr lang="en-US" sz="3200" dirty="0" err="1">
                <a:latin typeface="Calibri" pitchFamily="34" charset="0"/>
              </a:rPr>
              <a:t>uu</a:t>
            </a:r>
            <a:r>
              <a:rPr lang="en-US" sz="3200" dirty="0">
                <a:latin typeface="Calibri" pitchFamily="34" charset="0"/>
              </a:rPr>
              <a:t>;</a:t>
            </a:r>
          </a:p>
          <a:p>
            <a:pPr lvl="1"/>
            <a:r>
              <a:rPr lang="en-US" sz="3200" dirty="0" err="1">
                <a:latin typeface="Calibri" pitchFamily="34" charset="0"/>
              </a:rPr>
              <a:t>yy</a:t>
            </a:r>
            <a:r>
              <a:rPr lang="en-US" sz="3200" dirty="0">
                <a:latin typeface="Calibri" pitchFamily="34" charset="0"/>
              </a:rPr>
              <a:t> = sin(</a:t>
            </a:r>
            <a:r>
              <a:rPr lang="en-US" sz="3200" dirty="0" err="1">
                <a:latin typeface="Calibri" pitchFamily="34" charset="0"/>
              </a:rPr>
              <a:t>tth</a:t>
            </a:r>
            <a:r>
              <a:rPr lang="en-US" sz="3200" dirty="0">
                <a:latin typeface="Calibri" pitchFamily="34" charset="0"/>
              </a:rPr>
              <a:t>).*</a:t>
            </a:r>
            <a:r>
              <a:rPr lang="en-US" sz="3200" dirty="0" err="1">
                <a:latin typeface="Calibri" pitchFamily="34" charset="0"/>
              </a:rPr>
              <a:t>rr</a:t>
            </a:r>
            <a:r>
              <a:rPr lang="en-US" sz="3200" dirty="0">
                <a:latin typeface="Calibri" pitchFamily="34" charset="0"/>
              </a:rPr>
              <a:t>;</a:t>
            </a:r>
          </a:p>
          <a:p>
            <a:pPr lvl="1"/>
            <a:r>
              <a:rPr lang="en-US" sz="3200" dirty="0" err="1">
                <a:latin typeface="Calibri" pitchFamily="34" charset="0"/>
              </a:rPr>
              <a:t>zz</a:t>
            </a:r>
            <a:r>
              <a:rPr lang="en-US" sz="3200" dirty="0">
                <a:latin typeface="Calibri" pitchFamily="34" charset="0"/>
              </a:rPr>
              <a:t> = </a:t>
            </a:r>
            <a:r>
              <a:rPr lang="en-US" sz="3200" dirty="0" err="1">
                <a:latin typeface="Calibri" pitchFamily="34" charset="0"/>
              </a:rPr>
              <a:t>cos</a:t>
            </a:r>
            <a:r>
              <a:rPr lang="en-US" sz="3200" dirty="0">
                <a:latin typeface="Calibri" pitchFamily="34" charset="0"/>
              </a:rPr>
              <a:t>(</a:t>
            </a:r>
            <a:r>
              <a:rPr lang="en-US" sz="3200" dirty="0" err="1">
                <a:latin typeface="Calibri" pitchFamily="34" charset="0"/>
              </a:rPr>
              <a:t>tth</a:t>
            </a:r>
            <a:r>
              <a:rPr lang="en-US" sz="3200" dirty="0">
                <a:latin typeface="Calibri" pitchFamily="34" charset="0"/>
              </a:rPr>
              <a:t>).*</a:t>
            </a:r>
            <a:r>
              <a:rPr lang="en-US" sz="3200" dirty="0" err="1">
                <a:latin typeface="Calibri" pitchFamily="34" charset="0"/>
              </a:rPr>
              <a:t>rr</a:t>
            </a:r>
            <a:r>
              <a:rPr lang="en-US" sz="3200" dirty="0">
                <a:latin typeface="Calibri" pitchFamily="34" charset="0"/>
              </a:rPr>
              <a:t>;</a:t>
            </a:r>
          </a:p>
          <a:p>
            <a:pPr lvl="1"/>
            <a:r>
              <a:rPr lang="en-US" sz="3200" dirty="0">
                <a:latin typeface="Calibri" pitchFamily="34" charset="0"/>
              </a:rPr>
              <a:t>surf(xx, </a:t>
            </a:r>
            <a:r>
              <a:rPr lang="en-US" sz="3200" dirty="0" err="1">
                <a:latin typeface="Calibri" pitchFamily="34" charset="0"/>
              </a:rPr>
              <a:t>yy</a:t>
            </a:r>
            <a:r>
              <a:rPr lang="en-US" sz="3200" dirty="0">
                <a:latin typeface="Calibri" pitchFamily="34" charset="0"/>
              </a:rPr>
              <a:t>, </a:t>
            </a:r>
            <a:r>
              <a:rPr lang="en-US" sz="3200" dirty="0" err="1">
                <a:latin typeface="Calibri" pitchFamily="34" charset="0"/>
              </a:rPr>
              <a:t>zz</a:t>
            </a:r>
            <a:r>
              <a:rPr lang="en-US" sz="3200" dirty="0">
                <a:latin typeface="Calibri" pitchFamily="34" charset="0"/>
              </a:rPr>
              <a:t>)</a:t>
            </a:r>
          </a:p>
          <a:p>
            <a:endParaRPr lang="en-US"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solidFill>
                  <a:srgbClr val="FF0000"/>
                </a:solidFill>
              </a:rPr>
              <a:t>Lets say we aren’t given a function, but we were given points on a curve:</a:t>
            </a:r>
            <a:endParaRPr lang="en-US" dirty="0">
              <a:solidFill>
                <a:srgbClr val="FF0000"/>
              </a:solidFill>
            </a:endParaRPr>
          </a:p>
        </p:txBody>
      </p:sp>
      <p:sp>
        <p:nvSpPr>
          <p:cNvPr id="3" name="TextBox 2"/>
          <p:cNvSpPr txBox="1"/>
          <p:nvPr/>
        </p:nvSpPr>
        <p:spPr>
          <a:xfrm>
            <a:off x="685800" y="1295400"/>
            <a:ext cx="7772400" cy="5568950"/>
          </a:xfrm>
          <a:prstGeom prst="rect">
            <a:avLst/>
          </a:prstGeom>
          <a:noFill/>
        </p:spPr>
        <p:txBody>
          <a:bodyPr>
            <a:spAutoFit/>
          </a:bodyPr>
          <a:lstStyle/>
          <a:p>
            <a:r>
              <a:rPr lang="en-US" sz="2400" dirty="0">
                <a:latin typeface="Calibri" pitchFamily="34" charset="0"/>
              </a:rPr>
              <a:t>u= 1:25;           </a:t>
            </a:r>
          </a:p>
          <a:p>
            <a:r>
              <a:rPr lang="en-US" sz="2400" dirty="0">
                <a:latin typeface="Calibri" pitchFamily="34" charset="0"/>
              </a:rPr>
              <a:t>v = 25:50;</a:t>
            </a:r>
          </a:p>
          <a:p>
            <a:r>
              <a:rPr lang="en-US" sz="2400" dirty="0">
                <a:solidFill>
                  <a:srgbClr val="9BBB59"/>
                </a:solidFill>
                <a:latin typeface="Calibri" pitchFamily="34" charset="0"/>
              </a:rPr>
              <a:t>%in this case we set up two mesh grids, one for each variable. Each mesh grid essentially represents that particular u or v coordinate being paired with every angle represented in theta (here from 0 to 2pi) to be plotted.</a:t>
            </a:r>
          </a:p>
          <a:p>
            <a:r>
              <a:rPr lang="en-US" sz="2400" dirty="0">
                <a:solidFill>
                  <a:srgbClr val="9BBB59"/>
                </a:solidFill>
                <a:latin typeface="Calibri" pitchFamily="34" charset="0"/>
              </a:rPr>
              <a:t> </a:t>
            </a:r>
            <a:r>
              <a:rPr lang="en-US" sz="2400" dirty="0" err="1">
                <a:latin typeface="Calibri" pitchFamily="34" charset="0"/>
              </a:rPr>
              <a:t>th</a:t>
            </a:r>
            <a:r>
              <a:rPr lang="en-US" sz="2400" dirty="0">
                <a:latin typeface="Calibri" pitchFamily="34" charset="0"/>
              </a:rPr>
              <a:t> = </a:t>
            </a:r>
            <a:r>
              <a:rPr lang="en-US" sz="2400" dirty="0" err="1">
                <a:latin typeface="Calibri" pitchFamily="34" charset="0"/>
              </a:rPr>
              <a:t>linspace</a:t>
            </a:r>
            <a:r>
              <a:rPr lang="en-US" sz="2400" dirty="0">
                <a:latin typeface="Calibri" pitchFamily="34" charset="0"/>
              </a:rPr>
              <a:t>(0, 2*pi, 120);</a:t>
            </a:r>
          </a:p>
          <a:p>
            <a:r>
              <a:rPr lang="en-US" sz="2400" dirty="0">
                <a:latin typeface="Calibri" pitchFamily="34" charset="0"/>
              </a:rPr>
              <a:t>[</a:t>
            </a:r>
            <a:r>
              <a:rPr lang="en-US" sz="2400" dirty="0" err="1">
                <a:latin typeface="Calibri" pitchFamily="34" charset="0"/>
              </a:rPr>
              <a:t>uu</a:t>
            </a:r>
            <a:r>
              <a:rPr lang="en-US" sz="2400" dirty="0">
                <a:latin typeface="Calibri" pitchFamily="34" charset="0"/>
              </a:rPr>
              <a:t> </a:t>
            </a:r>
            <a:r>
              <a:rPr lang="en-US" sz="2400" dirty="0" err="1">
                <a:latin typeface="Calibri" pitchFamily="34" charset="0"/>
              </a:rPr>
              <a:t>tth</a:t>
            </a:r>
            <a:r>
              <a:rPr lang="en-US" sz="2400" dirty="0">
                <a:latin typeface="Calibri" pitchFamily="34" charset="0"/>
              </a:rPr>
              <a:t>] = </a:t>
            </a:r>
            <a:r>
              <a:rPr lang="en-US" sz="2400" dirty="0" err="1">
                <a:latin typeface="Calibri" pitchFamily="34" charset="0"/>
              </a:rPr>
              <a:t>meshgrid</a:t>
            </a:r>
            <a:r>
              <a:rPr lang="en-US" sz="2400" dirty="0">
                <a:latin typeface="Calibri" pitchFamily="34" charset="0"/>
              </a:rPr>
              <a:t>(u, </a:t>
            </a:r>
            <a:r>
              <a:rPr lang="en-US" sz="2400" dirty="0" err="1">
                <a:latin typeface="Calibri" pitchFamily="34" charset="0"/>
              </a:rPr>
              <a:t>th</a:t>
            </a:r>
            <a:r>
              <a:rPr lang="en-US" sz="2400" dirty="0">
                <a:latin typeface="Calibri" pitchFamily="34" charset="0"/>
              </a:rPr>
              <a:t>);</a:t>
            </a:r>
          </a:p>
          <a:p>
            <a:r>
              <a:rPr lang="en-US" sz="2400" dirty="0">
                <a:latin typeface="Calibri" pitchFamily="34" charset="0"/>
              </a:rPr>
              <a:t>[</a:t>
            </a:r>
            <a:r>
              <a:rPr lang="en-US" sz="2400" dirty="0" err="1">
                <a:latin typeface="Calibri" pitchFamily="34" charset="0"/>
              </a:rPr>
              <a:t>vv</a:t>
            </a:r>
            <a:r>
              <a:rPr lang="en-US" sz="2400" dirty="0">
                <a:latin typeface="Calibri" pitchFamily="34" charset="0"/>
              </a:rPr>
              <a:t> </a:t>
            </a:r>
            <a:r>
              <a:rPr lang="en-US" sz="2400" dirty="0" err="1">
                <a:latin typeface="Calibri" pitchFamily="34" charset="0"/>
              </a:rPr>
              <a:t>tth</a:t>
            </a:r>
            <a:r>
              <a:rPr lang="en-US" sz="2400" dirty="0">
                <a:latin typeface="Calibri" pitchFamily="34" charset="0"/>
              </a:rPr>
              <a:t>] = </a:t>
            </a:r>
            <a:r>
              <a:rPr lang="en-US" sz="2400" dirty="0" err="1">
                <a:latin typeface="Calibri" pitchFamily="34" charset="0"/>
              </a:rPr>
              <a:t>meshgrid</a:t>
            </a:r>
            <a:r>
              <a:rPr lang="en-US" sz="2400" dirty="0">
                <a:latin typeface="Calibri" pitchFamily="34" charset="0"/>
              </a:rPr>
              <a:t>(v, </a:t>
            </a:r>
            <a:r>
              <a:rPr lang="en-US" sz="2400" dirty="0" err="1">
                <a:latin typeface="Calibri" pitchFamily="34" charset="0"/>
              </a:rPr>
              <a:t>th</a:t>
            </a:r>
            <a:r>
              <a:rPr lang="en-US" sz="2400" dirty="0">
                <a:latin typeface="Calibri" pitchFamily="34" charset="0"/>
              </a:rPr>
              <a:t>);</a:t>
            </a:r>
          </a:p>
          <a:p>
            <a:r>
              <a:rPr lang="en-US" sz="2400" dirty="0">
                <a:latin typeface="Calibri" pitchFamily="34" charset="0"/>
              </a:rPr>
              <a:t> </a:t>
            </a:r>
          </a:p>
          <a:p>
            <a:r>
              <a:rPr lang="en-US" sz="2400" dirty="0" err="1">
                <a:latin typeface="Calibri" pitchFamily="34" charset="0"/>
              </a:rPr>
              <a:t>rr</a:t>
            </a:r>
            <a:r>
              <a:rPr lang="en-US" sz="2400" dirty="0">
                <a:latin typeface="Calibri" pitchFamily="34" charset="0"/>
              </a:rPr>
              <a:t> = </a:t>
            </a:r>
            <a:r>
              <a:rPr lang="en-US" sz="2400" dirty="0" err="1">
                <a:latin typeface="Calibri" pitchFamily="34" charset="0"/>
              </a:rPr>
              <a:t>uu</a:t>
            </a:r>
            <a:r>
              <a:rPr lang="en-US" sz="2400" dirty="0">
                <a:latin typeface="Calibri" pitchFamily="34" charset="0"/>
              </a:rPr>
              <a:t>;</a:t>
            </a:r>
          </a:p>
          <a:p>
            <a:r>
              <a:rPr lang="en-US" sz="2400" dirty="0">
                <a:latin typeface="Calibri" pitchFamily="34" charset="0"/>
              </a:rPr>
              <a:t>xx = </a:t>
            </a:r>
            <a:r>
              <a:rPr lang="en-US" sz="2400" dirty="0" err="1">
                <a:latin typeface="Calibri" pitchFamily="34" charset="0"/>
              </a:rPr>
              <a:t>rr</a:t>
            </a:r>
            <a:r>
              <a:rPr lang="en-US" sz="2400" dirty="0">
                <a:latin typeface="Calibri" pitchFamily="34" charset="0"/>
              </a:rPr>
              <a:t> .* </a:t>
            </a:r>
            <a:r>
              <a:rPr lang="en-US" sz="2400" dirty="0" err="1">
                <a:latin typeface="Calibri" pitchFamily="34" charset="0"/>
              </a:rPr>
              <a:t>cos</a:t>
            </a:r>
            <a:r>
              <a:rPr lang="en-US" sz="2400" dirty="0">
                <a:latin typeface="Calibri" pitchFamily="34" charset="0"/>
              </a:rPr>
              <a:t>(</a:t>
            </a:r>
            <a:r>
              <a:rPr lang="en-US" sz="2400" dirty="0" err="1">
                <a:latin typeface="Calibri" pitchFamily="34" charset="0"/>
              </a:rPr>
              <a:t>tth</a:t>
            </a:r>
            <a:r>
              <a:rPr lang="en-US" sz="2400" dirty="0">
                <a:latin typeface="Calibri" pitchFamily="34" charset="0"/>
              </a:rPr>
              <a:t>);</a:t>
            </a:r>
          </a:p>
          <a:p>
            <a:r>
              <a:rPr lang="en-US" sz="2400" dirty="0" err="1">
                <a:latin typeface="Calibri" pitchFamily="34" charset="0"/>
              </a:rPr>
              <a:t>yy</a:t>
            </a:r>
            <a:r>
              <a:rPr lang="en-US" sz="2400" dirty="0">
                <a:latin typeface="Calibri" pitchFamily="34" charset="0"/>
              </a:rPr>
              <a:t> = </a:t>
            </a:r>
            <a:r>
              <a:rPr lang="en-US" sz="2400" dirty="0" err="1">
                <a:latin typeface="Calibri" pitchFamily="34" charset="0"/>
              </a:rPr>
              <a:t>rr</a:t>
            </a:r>
            <a:r>
              <a:rPr lang="en-US" sz="2400" dirty="0">
                <a:latin typeface="Calibri" pitchFamily="34" charset="0"/>
              </a:rPr>
              <a:t> .* sin(</a:t>
            </a:r>
            <a:r>
              <a:rPr lang="en-US" sz="2400" dirty="0" err="1">
                <a:latin typeface="Calibri" pitchFamily="34" charset="0"/>
              </a:rPr>
              <a:t>tth</a:t>
            </a:r>
            <a:r>
              <a:rPr lang="en-US" sz="2400" dirty="0">
                <a:latin typeface="Calibri" pitchFamily="34" charset="0"/>
              </a:rPr>
              <a:t>);	</a:t>
            </a:r>
            <a:r>
              <a:rPr lang="en-US" dirty="0">
                <a:solidFill>
                  <a:schemeClr val="accent1"/>
                </a:solidFill>
              </a:rPr>
              <a:t>%which axis did I rotate around here?</a:t>
            </a:r>
            <a:endParaRPr lang="en-US" sz="2400" dirty="0">
              <a:solidFill>
                <a:schemeClr val="accent1"/>
              </a:solidFill>
              <a:latin typeface="Calibri" pitchFamily="34" charset="0"/>
            </a:endParaRPr>
          </a:p>
          <a:p>
            <a:r>
              <a:rPr lang="en-US" sz="2400" dirty="0" err="1">
                <a:latin typeface="Calibri" pitchFamily="34" charset="0"/>
              </a:rPr>
              <a:t>zz</a:t>
            </a:r>
            <a:r>
              <a:rPr lang="en-US" sz="2400" dirty="0">
                <a:latin typeface="Calibri" pitchFamily="34" charset="0"/>
              </a:rPr>
              <a:t> = </a:t>
            </a:r>
            <a:r>
              <a:rPr lang="en-US" sz="2400" dirty="0" err="1">
                <a:latin typeface="Calibri" pitchFamily="34" charset="0"/>
              </a:rPr>
              <a:t>vv</a:t>
            </a:r>
            <a:r>
              <a:rPr lang="en-US" sz="2400" dirty="0">
                <a:latin typeface="Calibri" pitchFamily="34" charset="0"/>
              </a:rPr>
              <a:t>;</a:t>
            </a:r>
          </a:p>
          <a:p>
            <a:r>
              <a:rPr lang="en-US" sz="2400" dirty="0">
                <a:latin typeface="Calibri" pitchFamily="34" charset="0"/>
              </a:rPr>
              <a:t>surf(xx, </a:t>
            </a:r>
            <a:r>
              <a:rPr lang="en-US" sz="2400" dirty="0" err="1">
                <a:latin typeface="Calibri" pitchFamily="34" charset="0"/>
              </a:rPr>
              <a:t>yy</a:t>
            </a:r>
            <a:r>
              <a:rPr lang="en-US" sz="2400" dirty="0">
                <a:latin typeface="Calibri" pitchFamily="34" charset="0"/>
              </a:rPr>
              <a:t>, </a:t>
            </a:r>
            <a:r>
              <a:rPr lang="en-US" sz="2400" dirty="0" err="1">
                <a:latin typeface="Calibri" pitchFamily="34" charset="0"/>
              </a:rPr>
              <a:t>zz</a:t>
            </a:r>
            <a:r>
              <a:rPr lang="en-US" sz="2400" dirty="0">
                <a:latin typeface="Calibri"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solidFill>
                  <a:srgbClr val="FF0000"/>
                </a:solidFill>
              </a:rPr>
              <a:t>Decoration:</a:t>
            </a:r>
          </a:p>
        </p:txBody>
      </p:sp>
      <p:sp>
        <p:nvSpPr>
          <p:cNvPr id="26626" name="TextBox 2"/>
          <p:cNvSpPr txBox="1">
            <a:spLocks noChangeArrowheads="1"/>
          </p:cNvSpPr>
          <p:nvPr/>
        </p:nvSpPr>
        <p:spPr bwMode="auto">
          <a:xfrm>
            <a:off x="914400" y="1524000"/>
            <a:ext cx="7543800" cy="4894263"/>
          </a:xfrm>
          <a:prstGeom prst="rect">
            <a:avLst/>
          </a:prstGeom>
          <a:noFill/>
          <a:ln w="9525">
            <a:noFill/>
            <a:miter lim="800000"/>
            <a:headEnd/>
            <a:tailEnd/>
          </a:ln>
        </p:spPr>
        <p:txBody>
          <a:bodyPr>
            <a:spAutoFit/>
          </a:bodyPr>
          <a:lstStyle/>
          <a:p>
            <a:pPr marL="457200" indent="-457200">
              <a:buFontTx/>
              <a:buAutoNum type="arabicPeriod"/>
            </a:pPr>
            <a:r>
              <a:rPr lang="en-US" sz="2400" dirty="0">
                <a:latin typeface="Calibri" pitchFamily="34" charset="0"/>
              </a:rPr>
              <a:t>Label just like in regular plotting:</a:t>
            </a:r>
          </a:p>
          <a:p>
            <a:pPr marL="914400" lvl="1" indent="-457200">
              <a:buFont typeface="Arial" charset="0"/>
              <a:buChar char="•"/>
            </a:pPr>
            <a:r>
              <a:rPr lang="en-US" sz="2400" dirty="0">
                <a:latin typeface="Calibri" pitchFamily="34" charset="0"/>
              </a:rPr>
              <a:t>title(‘ w/e the heck it’s called’)</a:t>
            </a:r>
          </a:p>
          <a:p>
            <a:pPr marL="914400" lvl="1" indent="-457200">
              <a:buFont typeface="Arial" charset="0"/>
              <a:buChar char="•"/>
            </a:pPr>
            <a:r>
              <a:rPr lang="en-US" sz="2400" dirty="0" err="1">
                <a:latin typeface="Calibri" pitchFamily="34" charset="0"/>
              </a:rPr>
              <a:t>xlabel</a:t>
            </a:r>
            <a:r>
              <a:rPr lang="en-US" sz="2400" dirty="0">
                <a:latin typeface="Calibri" pitchFamily="34" charset="0"/>
              </a:rPr>
              <a:t>(‘x-axis’)    </a:t>
            </a:r>
          </a:p>
          <a:p>
            <a:pPr marL="914400" lvl="1" indent="-457200">
              <a:buFont typeface="Arial" charset="0"/>
              <a:buChar char="•"/>
            </a:pPr>
            <a:r>
              <a:rPr lang="en-US" sz="2400" dirty="0" err="1">
                <a:latin typeface="Calibri" pitchFamily="34" charset="0"/>
              </a:rPr>
              <a:t>ylabel</a:t>
            </a:r>
            <a:r>
              <a:rPr lang="en-US" sz="2400" dirty="0">
                <a:latin typeface="Calibri" pitchFamily="34" charset="0"/>
              </a:rPr>
              <a:t>(‘y-axis’)… can we guess how to do z?</a:t>
            </a:r>
          </a:p>
          <a:p>
            <a:pPr marL="457200" indent="-457200">
              <a:buFont typeface="Calibri" pitchFamily="34" charset="0"/>
              <a:buAutoNum type="arabicPeriod"/>
            </a:pPr>
            <a:r>
              <a:rPr lang="en-US" sz="2400" dirty="0">
                <a:latin typeface="Calibri" pitchFamily="34" charset="0"/>
              </a:rPr>
              <a:t>shading   (usually </a:t>
            </a:r>
            <a:r>
              <a:rPr lang="en-US" sz="2400" dirty="0" err="1">
                <a:latin typeface="Calibri" pitchFamily="34" charset="0"/>
              </a:rPr>
              <a:t>interp</a:t>
            </a:r>
            <a:r>
              <a:rPr lang="en-US" sz="2400" dirty="0">
                <a:latin typeface="Calibri" pitchFamily="34" charset="0"/>
              </a:rPr>
              <a:t>)</a:t>
            </a:r>
          </a:p>
          <a:p>
            <a:pPr marL="914400" lvl="1" indent="-457200">
              <a:buFont typeface="Arial" charset="0"/>
              <a:buChar char="•"/>
            </a:pPr>
            <a:r>
              <a:rPr lang="en-US" sz="2400" dirty="0">
                <a:latin typeface="Calibri" pitchFamily="34" charset="0"/>
              </a:rPr>
              <a:t>shading </a:t>
            </a:r>
            <a:r>
              <a:rPr lang="en-US" sz="2400" dirty="0" err="1">
                <a:latin typeface="Calibri" pitchFamily="34" charset="0"/>
              </a:rPr>
              <a:t>interp</a:t>
            </a:r>
            <a:endParaRPr lang="en-US" sz="2400" dirty="0">
              <a:latin typeface="Calibri" pitchFamily="34" charset="0"/>
            </a:endParaRPr>
          </a:p>
          <a:p>
            <a:pPr marL="914400" lvl="1" indent="-457200">
              <a:buFont typeface="Arial" charset="0"/>
              <a:buChar char="•"/>
            </a:pPr>
            <a:r>
              <a:rPr lang="en-US" sz="2400" dirty="0">
                <a:latin typeface="Calibri" pitchFamily="34" charset="0"/>
              </a:rPr>
              <a:t>if you want to know other types of shading.. look them up in MATLAB help.</a:t>
            </a:r>
          </a:p>
          <a:p>
            <a:pPr marL="457200" indent="-457200">
              <a:buFont typeface="Calibri" pitchFamily="34" charset="0"/>
              <a:buAutoNum type="arabicPeriod"/>
            </a:pPr>
            <a:r>
              <a:rPr lang="en-US" sz="2400" dirty="0" err="1">
                <a:latin typeface="Calibri" pitchFamily="34" charset="0"/>
              </a:rPr>
              <a:t>colormap</a:t>
            </a:r>
            <a:endParaRPr lang="en-US" sz="2400" dirty="0">
              <a:latin typeface="Calibri" pitchFamily="34" charset="0"/>
            </a:endParaRPr>
          </a:p>
          <a:p>
            <a:pPr marL="914400" lvl="1" indent="-457200">
              <a:buFont typeface="Arial" charset="0"/>
              <a:buChar char="•"/>
            </a:pPr>
            <a:r>
              <a:rPr lang="en-US" sz="2400" dirty="0" err="1">
                <a:latin typeface="Calibri" pitchFamily="34" charset="0"/>
              </a:rPr>
              <a:t>colormap</a:t>
            </a:r>
            <a:r>
              <a:rPr lang="en-US" sz="2400" dirty="0">
                <a:latin typeface="Calibri" pitchFamily="34" charset="0"/>
              </a:rPr>
              <a:t> bone</a:t>
            </a:r>
          </a:p>
          <a:p>
            <a:pPr marL="914400" lvl="1" indent="-457200">
              <a:buFont typeface="Arial" charset="0"/>
              <a:buChar char="•"/>
            </a:pPr>
            <a:r>
              <a:rPr lang="en-US" sz="2400" dirty="0" err="1">
                <a:latin typeface="Calibri" pitchFamily="34" charset="0"/>
              </a:rPr>
              <a:t>colormap</a:t>
            </a:r>
            <a:r>
              <a:rPr lang="en-US" sz="2400" dirty="0">
                <a:latin typeface="Calibri" pitchFamily="34" charset="0"/>
              </a:rPr>
              <a:t> copper</a:t>
            </a:r>
          </a:p>
          <a:p>
            <a:pPr marL="914400" lvl="1" indent="-457200">
              <a:buFont typeface="Arial" charset="0"/>
              <a:buChar char="•"/>
            </a:pPr>
            <a:r>
              <a:rPr lang="en-US" sz="2400" dirty="0">
                <a:latin typeface="Calibri" pitchFamily="34" charset="0"/>
              </a:rPr>
              <a:t>again, look them all up in MATLAB help to see what each one does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666</Words>
  <Application>Microsoft Macintosh PowerPoint</Application>
  <PresentationFormat>On-screen Show (4:3)</PresentationFormat>
  <Paragraphs>82</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Bodies of Rotation March 3, 2009</vt:lpstr>
      <vt:lpstr>PowerPoint Presentation</vt:lpstr>
      <vt:lpstr>Mesh vs. Surf</vt:lpstr>
      <vt:lpstr>Bodies of Rotation:</vt:lpstr>
      <vt:lpstr>OK on to Coding it:  Z-axis:</vt:lpstr>
      <vt:lpstr>Ok now rotate around the X-axis:</vt:lpstr>
      <vt:lpstr>Lets say we aren’t given a function, but we were given points on a curve:</vt:lpstr>
      <vt:lpstr>Decoration: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Bodies of Rotation March 3, 2009</dc:title>
  <dc:creator>Stella</dc:creator>
  <cp:lastModifiedBy>Sunny Patel</cp:lastModifiedBy>
  <cp:revision>16</cp:revision>
  <dcterms:created xsi:type="dcterms:W3CDTF">2011-08-13T00:49:58Z</dcterms:created>
  <dcterms:modified xsi:type="dcterms:W3CDTF">2012-12-11T20:00:05Z</dcterms:modified>
</cp:coreProperties>
</file>