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Override PartName="/ppt/slides/slide11.xml" ContentType="application/vnd.openxmlformats-officedocument.presentationml.slide+xml"/>
  <Default Extension="xml" ContentType="application/xml"/>
  <Override PartName="/ppt/slides/slide9.xml" ContentType="application/vnd.openxmlformats-officedocument.presentationml.slide+xml"/>
  <Default Extension="jpeg" ContentType="image/jpeg"/>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notesSlides/notesSlide1.xml" ContentType="application/vnd.openxmlformats-officedocument.presentationml.notesSlide+xml"/>
  <Override PartName="/ppt/slides/slide18.xml" ContentType="application/vnd.openxmlformats-officedocument.presentationml.slide+xml"/>
  <Override PartName="/ppt/slides/slide23.xml" ContentType="application/vnd.openxmlformats-officedocument.presentationml.slide+xml"/>
  <Override PartName="/ppt/slideLayouts/slideLayout6.xml" ContentType="application/vnd.openxmlformats-officedocument.presentationml.slideLayout+xml"/>
  <Override PartName="/ppt/slides/slide5.xml" ContentType="application/vnd.openxmlformats-officedocument.presentationml.slide+xml"/>
  <Override PartName="/ppt/slides/slide16.xml" ContentType="application/vnd.openxmlformats-officedocument.presentationml.slide+xml"/>
  <Override PartName="/ppt/slides/slide21.xml" ContentType="application/vnd.openxmlformats-officedocument.presentationml.slide+xml"/>
  <Override PartName="/ppt/theme/theme2.xml" ContentType="application/vnd.openxmlformats-officedocument.them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ppt/slides/slide14.xml" ContentType="application/vnd.openxmlformats-officedocument.presentationml.slide+xml"/>
  <Override PartName="/docProps/core.xml" ContentType="application/vnd.openxmlformats-package.core-properties+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Override PartName="/ppt/slides/slide12.xml" ContentType="application/vnd.openxmlformats-officedocument.presentationml.slide+xml"/>
  <Default Extension="bin" ContentType="application/vnd.openxmlformats-officedocument.presentationml.printerSettings"/>
  <Override PartName="/ppt/slides/slide10.xml" ContentType="application/vnd.openxmlformats-officedocument.presentationml.slide+xml"/>
  <Override PartName="/ppt/viewProps.xml" ContentType="application/vnd.openxmlformats-officedocument.presentationml.viewProps+xml"/>
  <Override PartName="/ppt/slides/slide8.xml" ContentType="application/vnd.openxmlformats-officedocument.presentationml.slide+xml"/>
  <Override PartName="/ppt/presentation.xml" ContentType="application/vnd.openxmlformats-officedocument.presentationml.presentation.main+xml"/>
  <Override PartName="/ppt/slides/slide19.xml" ContentType="application/vnd.openxmlformats-officedocument.presentationml.slide+xml"/>
  <Override PartName="/ppt/slides/slide24.xml" ContentType="application/vnd.openxmlformats-officedocument.presentationml.slide+xml"/>
  <Override PartName="/ppt/slideLayouts/slideLayout9.xml" ContentType="application/vnd.openxmlformats-officedocument.presentationml.slideLayout+xml"/>
  <Override PartName="/ppt/slideLayouts/slideLayout7.xml" ContentType="application/vnd.openxmlformats-officedocument.presentationml.slideLayout+xml"/>
  <Override PartName="/ppt/slides/slide6.xml" ContentType="application/vnd.openxmlformats-officedocument.presentationml.slide+xml"/>
  <Override PartName="/ppt/slides/slide17.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slides/slide15.xml" ContentType="application/vnd.openxmlformats-officedocument.presentationml.slide+xml"/>
  <Override PartName="/ppt/theme/theme1.xml" ContentType="application/vnd.openxmlformats-officedocument.theme+xml"/>
  <Override PartName="/ppt/presProps.xml" ContentType="application/vnd.openxmlformats-officedocument.presentationml.presProps+xml"/>
  <Override PartName="/ppt/slides/slide20.xml" ContentType="application/vnd.openxmlformats-officedocument.presentationml.slide+xml"/>
  <Override PartName="/ppt/slideLayouts/slideLayout3.xml" ContentType="application/vnd.openxmlformats-officedocument.presentationml.slideLayout+xml"/>
  <Override PartName="/ppt/slides/slide2.xml" ContentType="application/vnd.openxmlformats-officedocument.presentationml.slide+xml"/>
  <Override PartName="/ppt/slides/slide1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69" r:id="rId15"/>
    <p:sldId id="270" r:id="rId16"/>
    <p:sldId id="271" r:id="rId17"/>
    <p:sldId id="272" r:id="rId18"/>
    <p:sldId id="273" r:id="rId19"/>
    <p:sldId id="274" r:id="rId20"/>
    <p:sldId id="276" r:id="rId21"/>
    <p:sldId id="277" r:id="rId22"/>
    <p:sldId id="278" r:id="rId23"/>
    <p:sldId id="279" r:id="rId24"/>
    <p:sldId id="280"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4660"/>
  </p:normalViewPr>
  <p:slideViewPr>
    <p:cSldViewPr>
      <p:cViewPr varScale="1">
        <p:scale>
          <a:sx n="107" d="100"/>
          <a:sy n="107" d="100"/>
        </p:scale>
        <p:origin x="-384" y="-11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2EA098-B1E7-4B4B-83C4-A6B652BF188E}" type="datetimeFigureOut">
              <a:rPr lang="en-US" smtClean="0"/>
              <a:pPr/>
              <a:t>8/12/11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5A628F-2498-41DB-A7D9-9ADF62ED7510}"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05A628F-2498-41DB-A7D9-9ADF62ED7510}" type="slidenum">
              <a:rPr lang="en-US" smtClean="0"/>
              <a:pPr/>
              <a:t>14</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6DAB58E-C405-4522-B5DE-A04C0E5A9F12}" type="datetimeFigureOut">
              <a:rPr lang="en-US" smtClean="0"/>
              <a:pPr/>
              <a:t>8/12/11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3150B7-5A4C-4B9B-82FB-E2F0DFEB40A8}"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DAB58E-C405-4522-B5DE-A04C0E5A9F12}" type="datetimeFigureOut">
              <a:rPr lang="en-US" smtClean="0"/>
              <a:pPr/>
              <a:t>8/12/11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3150B7-5A4C-4B9B-82FB-E2F0DFEB40A8}"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DAB58E-C405-4522-B5DE-A04C0E5A9F12}" type="datetimeFigureOut">
              <a:rPr lang="en-US" smtClean="0"/>
              <a:pPr/>
              <a:t>8/12/11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3150B7-5A4C-4B9B-82FB-E2F0DFEB40A8}"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DAB58E-C405-4522-B5DE-A04C0E5A9F12}" type="datetimeFigureOut">
              <a:rPr lang="en-US" smtClean="0"/>
              <a:pPr/>
              <a:t>8/12/11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3150B7-5A4C-4B9B-82FB-E2F0DFEB40A8}"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DAB58E-C405-4522-B5DE-A04C0E5A9F12}" type="datetimeFigureOut">
              <a:rPr lang="en-US" smtClean="0"/>
              <a:pPr/>
              <a:t>8/12/11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3150B7-5A4C-4B9B-82FB-E2F0DFEB40A8}"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6DAB58E-C405-4522-B5DE-A04C0E5A9F12}" type="datetimeFigureOut">
              <a:rPr lang="en-US" smtClean="0"/>
              <a:pPr/>
              <a:t>8/12/11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3150B7-5A4C-4B9B-82FB-E2F0DFEB40A8}"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6DAB58E-C405-4522-B5DE-A04C0E5A9F12}" type="datetimeFigureOut">
              <a:rPr lang="en-US" smtClean="0"/>
              <a:pPr/>
              <a:t>8/12/11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3150B7-5A4C-4B9B-82FB-E2F0DFEB40A8}"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6DAB58E-C405-4522-B5DE-A04C0E5A9F12}" type="datetimeFigureOut">
              <a:rPr lang="en-US" smtClean="0"/>
              <a:pPr/>
              <a:t>8/12/11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3150B7-5A4C-4B9B-82FB-E2F0DFEB40A8}"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DAB58E-C405-4522-B5DE-A04C0E5A9F12}" type="datetimeFigureOut">
              <a:rPr lang="en-US" smtClean="0"/>
              <a:pPr/>
              <a:t>8/12/11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3150B7-5A4C-4B9B-82FB-E2F0DFEB40A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DAB58E-C405-4522-B5DE-A04C0E5A9F12}" type="datetimeFigureOut">
              <a:rPr lang="en-US" smtClean="0"/>
              <a:pPr/>
              <a:t>8/12/11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3150B7-5A4C-4B9B-82FB-E2F0DFEB40A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DAB58E-C405-4522-B5DE-A04C0E5A9F12}" type="datetimeFigureOut">
              <a:rPr lang="en-US" smtClean="0"/>
              <a:pPr/>
              <a:t>8/12/11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3150B7-5A4C-4B9B-82FB-E2F0DFEB40A8}"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DAB58E-C405-4522-B5DE-A04C0E5A9F12}" type="datetimeFigureOut">
              <a:rPr lang="en-US" smtClean="0"/>
              <a:pPr/>
              <a:t>8/12/11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3150B7-5A4C-4B9B-82FB-E2F0DFEB40A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0" y="0"/>
            <a:ext cx="2743200" cy="646331"/>
          </a:xfrm>
          <a:prstGeom prst="rect">
            <a:avLst/>
          </a:prstGeom>
          <a:noFill/>
        </p:spPr>
        <p:txBody>
          <a:bodyPr wrap="square" rtlCol="0">
            <a:spAutoFit/>
          </a:bodyPr>
          <a:lstStyle/>
          <a:p>
            <a:r>
              <a:rPr lang="en-US" dirty="0" smtClean="0">
                <a:solidFill>
                  <a:schemeClr val="bg1">
                    <a:lumMod val="50000"/>
                  </a:schemeClr>
                </a:solidFill>
              </a:rPr>
              <a:t>Ryan Bennett</a:t>
            </a:r>
          </a:p>
          <a:p>
            <a:r>
              <a:rPr lang="en-US" dirty="0" smtClean="0">
                <a:solidFill>
                  <a:schemeClr val="bg1">
                    <a:lumMod val="50000"/>
                  </a:schemeClr>
                </a:solidFill>
              </a:rPr>
              <a:t>rdbennett3@gatech.edu</a:t>
            </a:r>
            <a:endParaRPr lang="en-US" dirty="0">
              <a:solidFill>
                <a:schemeClr val="bg1">
                  <a:lumMod val="50000"/>
                </a:schemeClr>
              </a:solidFill>
            </a:endParaRPr>
          </a:p>
        </p:txBody>
      </p:sp>
      <p:sp>
        <p:nvSpPr>
          <p:cNvPr id="5" name="TextBox 4"/>
          <p:cNvSpPr txBox="1"/>
          <p:nvPr/>
        </p:nvSpPr>
        <p:spPr>
          <a:xfrm>
            <a:off x="0" y="0"/>
            <a:ext cx="9144000" cy="1015663"/>
          </a:xfrm>
          <a:prstGeom prst="rect">
            <a:avLst/>
          </a:prstGeom>
          <a:noFill/>
        </p:spPr>
        <p:txBody>
          <a:bodyPr wrap="square" rtlCol="0">
            <a:spAutoFit/>
          </a:bodyPr>
          <a:lstStyle/>
          <a:p>
            <a:pPr algn="ctr"/>
            <a:r>
              <a:rPr lang="en-US" sz="6000" dirty="0" smtClean="0">
                <a:solidFill>
                  <a:schemeClr val="bg1"/>
                </a:solidFill>
              </a:rPr>
              <a:t>Arrays</a:t>
            </a:r>
            <a:endParaRPr lang="en-US" sz="6000" dirty="0">
              <a:solidFill>
                <a:schemeClr val="bg1"/>
              </a:solidFill>
            </a:endParaRPr>
          </a:p>
        </p:txBody>
      </p:sp>
      <p:sp>
        <p:nvSpPr>
          <p:cNvPr id="6" name="TextBox 5"/>
          <p:cNvSpPr txBox="1"/>
          <p:nvPr/>
        </p:nvSpPr>
        <p:spPr>
          <a:xfrm>
            <a:off x="0" y="990600"/>
            <a:ext cx="9144000" cy="5355312"/>
          </a:xfrm>
          <a:prstGeom prst="rect">
            <a:avLst/>
          </a:prstGeom>
          <a:noFill/>
        </p:spPr>
        <p:txBody>
          <a:bodyPr wrap="square" rtlCol="0">
            <a:spAutoFit/>
          </a:bodyPr>
          <a:lstStyle/>
          <a:p>
            <a:r>
              <a:rPr lang="en-US" dirty="0" smtClean="0">
                <a:solidFill>
                  <a:schemeClr val="bg1"/>
                </a:solidFill>
              </a:rPr>
              <a:t>We started off learning how MATLAB can store scalar numbers. Then we learned that scalar numbers (like 11) are really just vectors of length 1, and that we can store vectors of any length. Now we are going to cover </a:t>
            </a:r>
            <a:r>
              <a:rPr lang="en-US" b="1" dirty="0" smtClean="0">
                <a:solidFill>
                  <a:schemeClr val="bg1"/>
                </a:solidFill>
              </a:rPr>
              <a:t>arrays</a:t>
            </a:r>
            <a:r>
              <a:rPr lang="en-US" dirty="0" smtClean="0">
                <a:solidFill>
                  <a:schemeClr val="bg1"/>
                </a:solidFill>
              </a:rPr>
              <a:t>. Vectors are really just arrays with one row, but arrays in MATLAB can have many rows.</a:t>
            </a:r>
          </a:p>
          <a:p>
            <a:endParaRPr lang="en-US" dirty="0">
              <a:solidFill>
                <a:schemeClr val="bg1"/>
              </a:solidFill>
            </a:endParaRPr>
          </a:p>
          <a:p>
            <a:r>
              <a:rPr lang="en-US" dirty="0" smtClean="0">
                <a:solidFill>
                  <a:schemeClr val="bg1"/>
                </a:solidFill>
              </a:rPr>
              <a:t>First, the ground rules for arrays:</a:t>
            </a:r>
          </a:p>
          <a:p>
            <a:endParaRPr lang="en-US" dirty="0">
              <a:solidFill>
                <a:schemeClr val="bg1"/>
              </a:solidFill>
            </a:endParaRPr>
          </a:p>
          <a:p>
            <a:r>
              <a:rPr lang="en-US" dirty="0" smtClean="0">
                <a:solidFill>
                  <a:schemeClr val="bg1"/>
                </a:solidFill>
              </a:rPr>
              <a:t>	1) Arrays must be rectangular - that means that every row in the array has the same number of elements, and every column has the same number of elements</a:t>
            </a:r>
          </a:p>
          <a:p>
            <a:r>
              <a:rPr lang="en-US" dirty="0">
                <a:solidFill>
                  <a:schemeClr val="bg1"/>
                </a:solidFill>
              </a:rPr>
              <a:t>	</a:t>
            </a:r>
            <a:r>
              <a:rPr lang="en-US" dirty="0" smtClean="0">
                <a:solidFill>
                  <a:schemeClr val="bg1"/>
                </a:solidFill>
              </a:rPr>
              <a:t>2) Since we have introduced logicals and doubles, let’s state explicitly that all elements of the array must have the same type (they must all be logicals, or they must all be doubles - this goes for vectors as well)</a:t>
            </a:r>
          </a:p>
          <a:p>
            <a:endParaRPr lang="en-US" dirty="0">
              <a:solidFill>
                <a:schemeClr val="bg1"/>
              </a:solidFill>
            </a:endParaRPr>
          </a:p>
          <a:p>
            <a:r>
              <a:rPr lang="en-US" dirty="0" smtClean="0">
                <a:solidFill>
                  <a:schemeClr val="bg1"/>
                </a:solidFill>
              </a:rPr>
              <a:t>And really, that’s it. Arrays are actually pretty simple if you understand the indexing system used on vectors.</a:t>
            </a:r>
          </a:p>
          <a:p>
            <a:endParaRPr lang="en-US" dirty="0">
              <a:solidFill>
                <a:schemeClr val="bg1"/>
              </a:solidFill>
            </a:endParaRPr>
          </a:p>
          <a:p>
            <a:r>
              <a:rPr lang="en-US" dirty="0" smtClean="0">
                <a:solidFill>
                  <a:schemeClr val="bg1"/>
                </a:solidFill>
              </a:rPr>
              <a:t>One more terminology thing: you need to know the</a:t>
            </a:r>
          </a:p>
          <a:p>
            <a:r>
              <a:rPr lang="en-US" dirty="0" smtClean="0">
                <a:solidFill>
                  <a:schemeClr val="bg1"/>
                </a:solidFill>
              </a:rPr>
              <a:t>difference between rows and columns. Generally,</a:t>
            </a:r>
          </a:p>
          <a:p>
            <a:r>
              <a:rPr lang="en-US" dirty="0" smtClean="0">
                <a:solidFill>
                  <a:schemeClr val="bg1"/>
                </a:solidFill>
              </a:rPr>
              <a:t>rows are horizontal, columns are vertical.</a:t>
            </a:r>
          </a:p>
        </p:txBody>
      </p:sp>
      <p:grpSp>
        <p:nvGrpSpPr>
          <p:cNvPr id="69" name="Group 68"/>
          <p:cNvGrpSpPr/>
          <p:nvPr/>
        </p:nvGrpSpPr>
        <p:grpSpPr>
          <a:xfrm>
            <a:off x="6477000" y="5638800"/>
            <a:ext cx="2438400" cy="914400"/>
            <a:chOff x="5715000" y="5334000"/>
            <a:chExt cx="2438400" cy="914400"/>
          </a:xfrm>
        </p:grpSpPr>
        <p:grpSp>
          <p:nvGrpSpPr>
            <p:cNvPr id="68" name="Group 67"/>
            <p:cNvGrpSpPr/>
            <p:nvPr/>
          </p:nvGrpSpPr>
          <p:grpSpPr>
            <a:xfrm>
              <a:off x="5715000" y="5334000"/>
              <a:ext cx="2438400" cy="914400"/>
              <a:chOff x="5715000" y="5334000"/>
              <a:chExt cx="2438400" cy="914400"/>
            </a:xfrm>
          </p:grpSpPr>
          <p:sp>
            <p:nvSpPr>
              <p:cNvPr id="7" name="Rectangle 6"/>
              <p:cNvSpPr/>
              <p:nvPr/>
            </p:nvSpPr>
            <p:spPr>
              <a:xfrm>
                <a:off x="5715000" y="5334000"/>
                <a:ext cx="24384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p:nvCxnSpPr>
            <p:spPr>
              <a:xfrm>
                <a:off x="5715000" y="5562600"/>
                <a:ext cx="2438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flipH="1" flipV="1">
                <a:off x="5562600" y="5791200"/>
                <a:ext cx="914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flipH="1" flipV="1">
                <a:off x="6781800" y="5791200"/>
                <a:ext cx="914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5400000" flipH="1" flipV="1">
                <a:off x="7086600" y="5791200"/>
                <a:ext cx="914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flipH="1" flipV="1">
                <a:off x="7391400" y="5791200"/>
                <a:ext cx="914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flipH="1" flipV="1">
                <a:off x="6172200" y="5791200"/>
                <a:ext cx="914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flipH="1" flipV="1">
                <a:off x="5867400" y="5791200"/>
                <a:ext cx="914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715000" y="5791200"/>
                <a:ext cx="2438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5715000" y="6019800"/>
                <a:ext cx="2438400"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28" name="Straight Connector 27"/>
            <p:cNvCxnSpPr/>
            <p:nvPr/>
          </p:nvCxnSpPr>
          <p:spPr>
            <a:xfrm rot="5400000" flipH="1" flipV="1">
              <a:off x="6477000" y="5791200"/>
              <a:ext cx="914400"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1" name="Straight Arrow Connector 70"/>
          <p:cNvCxnSpPr/>
          <p:nvPr/>
        </p:nvCxnSpPr>
        <p:spPr>
          <a:xfrm>
            <a:off x="6096000" y="6019800"/>
            <a:ext cx="2743200" cy="1588"/>
          </a:xfrm>
          <a:prstGeom prst="straightConnector1">
            <a:avLst/>
          </a:prstGeom>
          <a:ln w="381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rot="5400000">
            <a:off x="6705600" y="6019800"/>
            <a:ext cx="1068388" cy="1588"/>
          </a:xfrm>
          <a:prstGeom prst="straightConnector1">
            <a:avLst/>
          </a:prstGeom>
          <a:ln w="38100">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6781800" y="5193268"/>
            <a:ext cx="1143000" cy="369332"/>
          </a:xfrm>
          <a:prstGeom prst="rect">
            <a:avLst/>
          </a:prstGeom>
          <a:noFill/>
        </p:spPr>
        <p:txBody>
          <a:bodyPr wrap="square" rtlCol="0">
            <a:spAutoFit/>
          </a:bodyPr>
          <a:lstStyle/>
          <a:p>
            <a:r>
              <a:rPr lang="en-US" dirty="0" smtClean="0">
                <a:solidFill>
                  <a:srgbClr val="92D050"/>
                </a:solidFill>
              </a:rPr>
              <a:t>column</a:t>
            </a:r>
            <a:endParaRPr lang="en-US" dirty="0">
              <a:solidFill>
                <a:srgbClr val="92D050"/>
              </a:solidFill>
            </a:endParaRPr>
          </a:p>
        </p:txBody>
      </p:sp>
      <p:sp>
        <p:nvSpPr>
          <p:cNvPr id="77" name="TextBox 76"/>
          <p:cNvSpPr txBox="1"/>
          <p:nvPr/>
        </p:nvSpPr>
        <p:spPr>
          <a:xfrm>
            <a:off x="5562600" y="5791200"/>
            <a:ext cx="838200" cy="369332"/>
          </a:xfrm>
          <a:prstGeom prst="rect">
            <a:avLst/>
          </a:prstGeom>
          <a:noFill/>
        </p:spPr>
        <p:txBody>
          <a:bodyPr wrap="square" rtlCol="0">
            <a:spAutoFit/>
          </a:bodyPr>
          <a:lstStyle/>
          <a:p>
            <a:r>
              <a:rPr lang="en-US" dirty="0" smtClean="0">
                <a:solidFill>
                  <a:srgbClr val="FFFF00"/>
                </a:solidFill>
              </a:rPr>
              <a:t>row</a:t>
            </a:r>
            <a:endParaRPr lang="en-US" dirty="0">
              <a:solidFill>
                <a:srgbClr val="FFFF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0" y="0"/>
            <a:ext cx="2743200" cy="646331"/>
          </a:xfrm>
          <a:prstGeom prst="rect">
            <a:avLst/>
          </a:prstGeom>
          <a:noFill/>
        </p:spPr>
        <p:txBody>
          <a:bodyPr wrap="square" rtlCol="0">
            <a:spAutoFit/>
          </a:bodyPr>
          <a:lstStyle/>
          <a:p>
            <a:r>
              <a:rPr lang="en-US" dirty="0" smtClean="0">
                <a:solidFill>
                  <a:schemeClr val="bg1">
                    <a:lumMod val="50000"/>
                  </a:schemeClr>
                </a:solidFill>
              </a:rPr>
              <a:t>Ryan Bennett</a:t>
            </a:r>
          </a:p>
          <a:p>
            <a:r>
              <a:rPr lang="en-US" dirty="0" smtClean="0">
                <a:solidFill>
                  <a:schemeClr val="bg1">
                    <a:lumMod val="50000"/>
                  </a:schemeClr>
                </a:solidFill>
              </a:rPr>
              <a:t>rdbennett3@gatech.edu</a:t>
            </a:r>
            <a:endParaRPr lang="en-US" dirty="0">
              <a:solidFill>
                <a:schemeClr val="bg1">
                  <a:lumMod val="50000"/>
                </a:schemeClr>
              </a:solidFill>
            </a:endParaRPr>
          </a:p>
        </p:txBody>
      </p:sp>
      <p:sp>
        <p:nvSpPr>
          <p:cNvPr id="5" name="TextBox 4"/>
          <p:cNvSpPr txBox="1"/>
          <p:nvPr/>
        </p:nvSpPr>
        <p:spPr>
          <a:xfrm>
            <a:off x="0" y="0"/>
            <a:ext cx="9144000" cy="1015663"/>
          </a:xfrm>
          <a:prstGeom prst="rect">
            <a:avLst/>
          </a:prstGeom>
          <a:noFill/>
        </p:spPr>
        <p:txBody>
          <a:bodyPr wrap="square" rtlCol="0">
            <a:spAutoFit/>
          </a:bodyPr>
          <a:lstStyle/>
          <a:p>
            <a:pPr algn="ctr"/>
            <a:r>
              <a:rPr lang="en-US" sz="6000" dirty="0" smtClean="0">
                <a:solidFill>
                  <a:schemeClr val="bg1"/>
                </a:solidFill>
              </a:rPr>
              <a:t>Arrays</a:t>
            </a:r>
            <a:endParaRPr lang="en-US" sz="6000" dirty="0">
              <a:solidFill>
                <a:schemeClr val="bg1"/>
              </a:solidFill>
            </a:endParaRPr>
          </a:p>
        </p:txBody>
      </p:sp>
      <p:sp>
        <p:nvSpPr>
          <p:cNvPr id="6" name="TextBox 5"/>
          <p:cNvSpPr txBox="1"/>
          <p:nvPr/>
        </p:nvSpPr>
        <p:spPr>
          <a:xfrm>
            <a:off x="0" y="990600"/>
            <a:ext cx="9144000" cy="4247317"/>
          </a:xfrm>
          <a:prstGeom prst="rect">
            <a:avLst/>
          </a:prstGeom>
          <a:noFill/>
        </p:spPr>
        <p:txBody>
          <a:bodyPr wrap="square" rtlCol="0">
            <a:spAutoFit/>
          </a:bodyPr>
          <a:lstStyle/>
          <a:p>
            <a:r>
              <a:rPr lang="en-US" dirty="0" smtClean="0">
                <a:solidFill>
                  <a:schemeClr val="bg1"/>
                </a:solidFill>
              </a:rPr>
              <a:t>So let’s have a quiz on indexing arrays. You should be able to do all of these without using MATLAB and without looking back. I do suggest that you use some scratch paper to draw out the array - visualizing arrays makes the code so much easier to decipher (you will have scratch paper on the test).</a:t>
            </a:r>
          </a:p>
          <a:p>
            <a:r>
              <a:rPr lang="en-US" dirty="0">
                <a:solidFill>
                  <a:schemeClr val="bg1"/>
                </a:solidFill>
              </a:rPr>
              <a:t>	</a:t>
            </a:r>
            <a:endParaRPr lang="en-US" dirty="0" smtClean="0">
              <a:solidFill>
                <a:schemeClr val="bg1"/>
              </a:solidFill>
            </a:endParaRPr>
          </a:p>
          <a:p>
            <a:r>
              <a:rPr lang="en-US" dirty="0">
                <a:solidFill>
                  <a:schemeClr val="accent5">
                    <a:lumMod val="60000"/>
                    <a:lumOff val="40000"/>
                  </a:schemeClr>
                </a:solidFill>
              </a:rPr>
              <a:t>	</a:t>
            </a:r>
            <a:r>
              <a:rPr lang="en-US" dirty="0" smtClean="0">
                <a:solidFill>
                  <a:schemeClr val="accent5">
                    <a:lumMod val="60000"/>
                    <a:lumOff val="40000"/>
                  </a:schemeClr>
                </a:solidFill>
              </a:rPr>
              <a:t>arr = [1 2 5 6; 7 8 0 3; 3 2 5 6];</a:t>
            </a:r>
          </a:p>
          <a:p>
            <a:r>
              <a:rPr lang="en-US" dirty="0">
                <a:solidFill>
                  <a:schemeClr val="accent5">
                    <a:lumMod val="60000"/>
                    <a:lumOff val="40000"/>
                  </a:schemeClr>
                </a:solidFill>
              </a:rPr>
              <a:t>	</a:t>
            </a:r>
            <a:r>
              <a:rPr lang="en-US" dirty="0" smtClean="0">
                <a:solidFill>
                  <a:schemeClr val="accent5">
                    <a:lumMod val="60000"/>
                    <a:lumOff val="40000"/>
                  </a:schemeClr>
                </a:solidFill>
              </a:rPr>
              <a:t>A = length(arr);</a:t>
            </a:r>
          </a:p>
          <a:p>
            <a:r>
              <a:rPr lang="en-US" dirty="0">
                <a:solidFill>
                  <a:schemeClr val="accent5">
                    <a:lumMod val="60000"/>
                    <a:lumOff val="40000"/>
                  </a:schemeClr>
                </a:solidFill>
              </a:rPr>
              <a:t>	</a:t>
            </a:r>
            <a:r>
              <a:rPr lang="en-US" dirty="0" smtClean="0">
                <a:solidFill>
                  <a:schemeClr val="accent5">
                    <a:lumMod val="60000"/>
                    <a:lumOff val="40000"/>
                  </a:schemeClr>
                </a:solidFill>
              </a:rPr>
              <a:t>[B C] = size(arr);</a:t>
            </a:r>
          </a:p>
          <a:p>
            <a:r>
              <a:rPr lang="en-US" dirty="0">
                <a:solidFill>
                  <a:schemeClr val="accent5">
                    <a:lumMod val="60000"/>
                    <a:lumOff val="40000"/>
                  </a:schemeClr>
                </a:solidFill>
              </a:rPr>
              <a:t>	</a:t>
            </a:r>
            <a:r>
              <a:rPr lang="en-US" dirty="0" smtClean="0">
                <a:solidFill>
                  <a:schemeClr val="accent5">
                    <a:lumMod val="60000"/>
                    <a:lumOff val="40000"/>
                  </a:schemeClr>
                </a:solidFill>
              </a:rPr>
              <a:t>D = arr(3,2);</a:t>
            </a:r>
          </a:p>
          <a:p>
            <a:r>
              <a:rPr lang="en-US" dirty="0">
                <a:solidFill>
                  <a:schemeClr val="accent5">
                    <a:lumMod val="60000"/>
                    <a:lumOff val="40000"/>
                  </a:schemeClr>
                </a:solidFill>
              </a:rPr>
              <a:t>	</a:t>
            </a:r>
            <a:r>
              <a:rPr lang="en-US" dirty="0" smtClean="0">
                <a:solidFill>
                  <a:schemeClr val="accent5">
                    <a:lumMod val="60000"/>
                    <a:lumOff val="40000"/>
                  </a:schemeClr>
                </a:solidFill>
              </a:rPr>
              <a:t>E = arr(1:3:end, :);</a:t>
            </a:r>
          </a:p>
          <a:p>
            <a:r>
              <a:rPr lang="en-US" dirty="0">
                <a:solidFill>
                  <a:schemeClr val="accent5">
                    <a:lumMod val="60000"/>
                    <a:lumOff val="40000"/>
                  </a:schemeClr>
                </a:solidFill>
              </a:rPr>
              <a:t>	</a:t>
            </a:r>
            <a:r>
              <a:rPr lang="en-US" dirty="0" smtClean="0">
                <a:solidFill>
                  <a:schemeClr val="accent5">
                    <a:lumMod val="60000"/>
                    <a:lumOff val="40000"/>
                  </a:schemeClr>
                </a:solidFill>
              </a:rPr>
              <a:t>arr(2:3,3:end) = 1;</a:t>
            </a:r>
          </a:p>
          <a:p>
            <a:r>
              <a:rPr lang="en-US" dirty="0">
                <a:solidFill>
                  <a:schemeClr val="accent5">
                    <a:lumMod val="60000"/>
                    <a:lumOff val="40000"/>
                  </a:schemeClr>
                </a:solidFill>
              </a:rPr>
              <a:t>	</a:t>
            </a:r>
            <a:r>
              <a:rPr lang="en-US" dirty="0" smtClean="0">
                <a:solidFill>
                  <a:schemeClr val="accent5">
                    <a:lumMod val="60000"/>
                    <a:lumOff val="40000"/>
                  </a:schemeClr>
                </a:solidFill>
              </a:rPr>
              <a:t> arr(1:2,1:2:end) = arr(2:3,1:2);</a:t>
            </a:r>
          </a:p>
          <a:p>
            <a:r>
              <a:rPr lang="en-US" dirty="0">
                <a:solidFill>
                  <a:schemeClr val="accent5">
                    <a:lumMod val="60000"/>
                    <a:lumOff val="40000"/>
                  </a:schemeClr>
                </a:solidFill>
              </a:rPr>
              <a:t>	</a:t>
            </a:r>
            <a:r>
              <a:rPr lang="en-US" dirty="0" smtClean="0">
                <a:solidFill>
                  <a:schemeClr val="accent5">
                    <a:lumMod val="60000"/>
                    <a:lumOff val="40000"/>
                  </a:schemeClr>
                </a:solidFill>
              </a:rPr>
              <a:t>F = arr(end:-1:1,:);</a:t>
            </a:r>
          </a:p>
          <a:p>
            <a:endParaRPr lang="en-US" dirty="0">
              <a:solidFill>
                <a:schemeClr val="bg1"/>
              </a:solidFill>
            </a:endParaRPr>
          </a:p>
          <a:p>
            <a:r>
              <a:rPr lang="en-US" dirty="0" smtClean="0">
                <a:solidFill>
                  <a:schemeClr val="bg1"/>
                </a:solidFill>
              </a:rPr>
              <a:t>Find the values of A B C D E and F.</a:t>
            </a:r>
            <a:endParaRPr lang="en-US" dirty="0">
              <a:solidFill>
                <a:schemeClr val="bg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0" y="0"/>
            <a:ext cx="2743200" cy="646331"/>
          </a:xfrm>
          <a:prstGeom prst="rect">
            <a:avLst/>
          </a:prstGeom>
          <a:noFill/>
        </p:spPr>
        <p:txBody>
          <a:bodyPr wrap="square" rtlCol="0">
            <a:spAutoFit/>
          </a:bodyPr>
          <a:lstStyle/>
          <a:p>
            <a:r>
              <a:rPr lang="en-US" dirty="0" smtClean="0">
                <a:solidFill>
                  <a:schemeClr val="bg1">
                    <a:lumMod val="50000"/>
                  </a:schemeClr>
                </a:solidFill>
              </a:rPr>
              <a:t>Ryan Bennett</a:t>
            </a:r>
          </a:p>
          <a:p>
            <a:r>
              <a:rPr lang="en-US" dirty="0" smtClean="0">
                <a:solidFill>
                  <a:schemeClr val="bg1">
                    <a:lumMod val="50000"/>
                  </a:schemeClr>
                </a:solidFill>
              </a:rPr>
              <a:t>rdbennett3@gatech.edu</a:t>
            </a:r>
            <a:endParaRPr lang="en-US" dirty="0">
              <a:solidFill>
                <a:schemeClr val="bg1">
                  <a:lumMod val="50000"/>
                </a:schemeClr>
              </a:solidFill>
            </a:endParaRPr>
          </a:p>
        </p:txBody>
      </p:sp>
      <p:sp>
        <p:nvSpPr>
          <p:cNvPr id="5" name="TextBox 4"/>
          <p:cNvSpPr txBox="1"/>
          <p:nvPr/>
        </p:nvSpPr>
        <p:spPr>
          <a:xfrm>
            <a:off x="0" y="0"/>
            <a:ext cx="9144000" cy="1015663"/>
          </a:xfrm>
          <a:prstGeom prst="rect">
            <a:avLst/>
          </a:prstGeom>
          <a:noFill/>
        </p:spPr>
        <p:txBody>
          <a:bodyPr wrap="square" rtlCol="0">
            <a:spAutoFit/>
          </a:bodyPr>
          <a:lstStyle/>
          <a:p>
            <a:pPr algn="ctr"/>
            <a:r>
              <a:rPr lang="en-US" sz="6000" dirty="0" smtClean="0">
                <a:solidFill>
                  <a:schemeClr val="bg1"/>
                </a:solidFill>
              </a:rPr>
              <a:t>Arrays</a:t>
            </a:r>
            <a:endParaRPr lang="en-US" sz="6000" dirty="0">
              <a:solidFill>
                <a:schemeClr val="bg1"/>
              </a:solidFill>
            </a:endParaRPr>
          </a:p>
        </p:txBody>
      </p:sp>
      <p:sp>
        <p:nvSpPr>
          <p:cNvPr id="6" name="TextBox 5"/>
          <p:cNvSpPr txBox="1"/>
          <p:nvPr/>
        </p:nvSpPr>
        <p:spPr>
          <a:xfrm>
            <a:off x="0" y="990600"/>
            <a:ext cx="9144000" cy="4247317"/>
          </a:xfrm>
          <a:prstGeom prst="rect">
            <a:avLst/>
          </a:prstGeom>
          <a:noFill/>
        </p:spPr>
        <p:txBody>
          <a:bodyPr wrap="square" rtlCol="0">
            <a:spAutoFit/>
          </a:bodyPr>
          <a:lstStyle/>
          <a:p>
            <a:r>
              <a:rPr lang="en-US" dirty="0" smtClean="0">
                <a:solidFill>
                  <a:schemeClr val="bg1"/>
                </a:solidFill>
              </a:rPr>
              <a:t>Its going to take me a couple slides to break all of these answers down, so bear with me.</a:t>
            </a:r>
          </a:p>
          <a:p>
            <a:r>
              <a:rPr lang="en-US" dirty="0">
                <a:solidFill>
                  <a:schemeClr val="bg1"/>
                </a:solidFill>
              </a:rPr>
              <a:t>	</a:t>
            </a:r>
            <a:endParaRPr lang="en-US" dirty="0" smtClean="0">
              <a:solidFill>
                <a:schemeClr val="bg1"/>
              </a:solidFill>
            </a:endParaRPr>
          </a:p>
          <a:p>
            <a:r>
              <a:rPr lang="en-US" dirty="0">
                <a:solidFill>
                  <a:schemeClr val="accent5">
                    <a:lumMod val="60000"/>
                    <a:lumOff val="40000"/>
                  </a:schemeClr>
                </a:solidFill>
              </a:rPr>
              <a:t>	</a:t>
            </a:r>
            <a:r>
              <a:rPr lang="en-US" dirty="0" smtClean="0">
                <a:solidFill>
                  <a:schemeClr val="accent5">
                    <a:lumMod val="60000"/>
                    <a:lumOff val="40000"/>
                  </a:schemeClr>
                </a:solidFill>
              </a:rPr>
              <a:t>arr = [1 2 5 6; 7 8 0 3; 3 2 5 6];</a:t>
            </a:r>
          </a:p>
          <a:p>
            <a:endParaRPr lang="en-US" dirty="0">
              <a:solidFill>
                <a:schemeClr val="accent5">
                  <a:lumMod val="60000"/>
                  <a:lumOff val="40000"/>
                </a:schemeClr>
              </a:solidFill>
            </a:endParaRPr>
          </a:p>
          <a:p>
            <a:r>
              <a:rPr lang="en-US" dirty="0" smtClean="0">
                <a:solidFill>
                  <a:schemeClr val="accent5">
                    <a:lumMod val="60000"/>
                    <a:lumOff val="40000"/>
                  </a:schemeClr>
                </a:solidFill>
              </a:rPr>
              <a:t>	</a:t>
            </a:r>
            <a:r>
              <a:rPr lang="en-US" dirty="0" smtClean="0">
                <a:solidFill>
                  <a:srgbClr val="92D050"/>
                </a:solidFill>
              </a:rPr>
              <a:t>% this is really an array that looks like this:</a:t>
            </a:r>
          </a:p>
          <a:p>
            <a:endParaRPr lang="en-US" dirty="0" smtClean="0">
              <a:solidFill>
                <a:schemeClr val="accent5">
                  <a:lumMod val="60000"/>
                  <a:lumOff val="40000"/>
                </a:schemeClr>
              </a:solidFill>
            </a:endParaRPr>
          </a:p>
          <a:p>
            <a:endParaRPr lang="en-US" dirty="0" smtClean="0">
              <a:solidFill>
                <a:schemeClr val="accent5">
                  <a:lumMod val="60000"/>
                  <a:lumOff val="40000"/>
                </a:schemeClr>
              </a:solidFill>
            </a:endParaRPr>
          </a:p>
          <a:p>
            <a:r>
              <a:rPr lang="en-US" dirty="0">
                <a:solidFill>
                  <a:schemeClr val="accent5">
                    <a:lumMod val="60000"/>
                    <a:lumOff val="40000"/>
                  </a:schemeClr>
                </a:solidFill>
              </a:rPr>
              <a:t>	</a:t>
            </a:r>
            <a:r>
              <a:rPr lang="en-US" dirty="0" smtClean="0">
                <a:solidFill>
                  <a:schemeClr val="accent5">
                    <a:lumMod val="60000"/>
                    <a:lumOff val="40000"/>
                  </a:schemeClr>
                </a:solidFill>
              </a:rPr>
              <a:t>A = length(arr);	</a:t>
            </a:r>
            <a:r>
              <a:rPr lang="en-US" dirty="0" smtClean="0">
                <a:solidFill>
                  <a:srgbClr val="92D050"/>
                </a:solidFill>
              </a:rPr>
              <a:t>% We say never use length with vectors, you should still know</a:t>
            </a:r>
          </a:p>
          <a:p>
            <a:r>
              <a:rPr lang="en-US" dirty="0">
                <a:solidFill>
                  <a:srgbClr val="92D050"/>
                </a:solidFill>
              </a:rPr>
              <a:t>	</a:t>
            </a:r>
            <a:r>
              <a:rPr lang="en-US" dirty="0" smtClean="0">
                <a:solidFill>
                  <a:srgbClr val="92D050"/>
                </a:solidFill>
              </a:rPr>
              <a:t>		% what it does because then you understand why. The array is </a:t>
            </a:r>
          </a:p>
          <a:p>
            <a:r>
              <a:rPr lang="en-US" dirty="0">
                <a:solidFill>
                  <a:srgbClr val="92D050"/>
                </a:solidFill>
              </a:rPr>
              <a:t>	</a:t>
            </a:r>
            <a:r>
              <a:rPr lang="en-US" dirty="0" smtClean="0">
                <a:solidFill>
                  <a:srgbClr val="92D050"/>
                </a:solidFill>
              </a:rPr>
              <a:t>		% 4x3, the greater dimension is 4, so </a:t>
            </a:r>
            <a:r>
              <a:rPr lang="en-US" dirty="0" smtClean="0">
                <a:solidFill>
                  <a:srgbClr val="FFFF00"/>
                </a:solidFill>
              </a:rPr>
              <a:t>A is 4</a:t>
            </a:r>
          </a:p>
          <a:p>
            <a:endParaRPr lang="en-US" dirty="0" smtClean="0">
              <a:solidFill>
                <a:schemeClr val="accent5">
                  <a:lumMod val="60000"/>
                  <a:lumOff val="40000"/>
                </a:schemeClr>
              </a:solidFill>
            </a:endParaRPr>
          </a:p>
          <a:p>
            <a:r>
              <a:rPr lang="en-US" dirty="0">
                <a:solidFill>
                  <a:schemeClr val="accent5">
                    <a:lumMod val="60000"/>
                    <a:lumOff val="40000"/>
                  </a:schemeClr>
                </a:solidFill>
              </a:rPr>
              <a:t>	</a:t>
            </a:r>
            <a:r>
              <a:rPr lang="en-US" dirty="0" smtClean="0">
                <a:solidFill>
                  <a:schemeClr val="accent5">
                    <a:lumMod val="60000"/>
                    <a:lumOff val="40000"/>
                  </a:schemeClr>
                </a:solidFill>
              </a:rPr>
              <a:t>[B C] = size(arr);	</a:t>
            </a:r>
            <a:r>
              <a:rPr lang="en-US" dirty="0" smtClean="0">
                <a:solidFill>
                  <a:srgbClr val="92D050"/>
                </a:solidFill>
              </a:rPr>
              <a:t>% We know that B will be the number of rows and C will be the</a:t>
            </a:r>
          </a:p>
          <a:p>
            <a:r>
              <a:rPr lang="en-US" dirty="0">
                <a:solidFill>
                  <a:srgbClr val="92D050"/>
                </a:solidFill>
              </a:rPr>
              <a:t>	</a:t>
            </a:r>
            <a:r>
              <a:rPr lang="en-US" dirty="0" smtClean="0">
                <a:solidFill>
                  <a:srgbClr val="92D050"/>
                </a:solidFill>
              </a:rPr>
              <a:t>		% number of columns. </a:t>
            </a:r>
            <a:r>
              <a:rPr lang="en-US" dirty="0" smtClean="0">
                <a:solidFill>
                  <a:srgbClr val="FFFF00"/>
                </a:solidFill>
              </a:rPr>
              <a:t>B is 3</a:t>
            </a:r>
            <a:r>
              <a:rPr lang="en-US" dirty="0" smtClean="0">
                <a:solidFill>
                  <a:srgbClr val="92D050"/>
                </a:solidFill>
              </a:rPr>
              <a:t>, </a:t>
            </a:r>
            <a:r>
              <a:rPr lang="en-US" dirty="0" smtClean="0">
                <a:solidFill>
                  <a:srgbClr val="FFFF00"/>
                </a:solidFill>
              </a:rPr>
              <a:t>C is 4</a:t>
            </a:r>
          </a:p>
          <a:p>
            <a:endParaRPr lang="en-US" dirty="0" smtClean="0">
              <a:solidFill>
                <a:schemeClr val="accent5">
                  <a:lumMod val="60000"/>
                  <a:lumOff val="40000"/>
                </a:schemeClr>
              </a:solidFill>
            </a:endParaRPr>
          </a:p>
          <a:p>
            <a:r>
              <a:rPr lang="en-US" dirty="0">
                <a:solidFill>
                  <a:schemeClr val="accent5">
                    <a:lumMod val="60000"/>
                    <a:lumOff val="40000"/>
                  </a:schemeClr>
                </a:solidFill>
              </a:rPr>
              <a:t>	</a:t>
            </a:r>
            <a:r>
              <a:rPr lang="en-US" dirty="0" smtClean="0">
                <a:solidFill>
                  <a:schemeClr val="accent5">
                    <a:lumMod val="60000"/>
                    <a:lumOff val="40000"/>
                  </a:schemeClr>
                </a:solidFill>
              </a:rPr>
              <a:t>D = arr(3,2);	</a:t>
            </a:r>
            <a:r>
              <a:rPr lang="en-US" dirty="0" smtClean="0">
                <a:solidFill>
                  <a:srgbClr val="92D050"/>
                </a:solidFill>
              </a:rPr>
              <a:t>% The element in row 3, column 2 is 2, so </a:t>
            </a:r>
            <a:r>
              <a:rPr lang="en-US" dirty="0" smtClean="0">
                <a:solidFill>
                  <a:srgbClr val="FFFF00"/>
                </a:solidFill>
              </a:rPr>
              <a:t>D is 2</a:t>
            </a:r>
          </a:p>
        </p:txBody>
      </p:sp>
      <p:sp>
        <p:nvSpPr>
          <p:cNvPr id="7" name="TextBox 6"/>
          <p:cNvSpPr txBox="1"/>
          <p:nvPr/>
        </p:nvSpPr>
        <p:spPr>
          <a:xfrm>
            <a:off x="4953000" y="1828800"/>
            <a:ext cx="1600200" cy="923330"/>
          </a:xfrm>
          <a:prstGeom prst="rect">
            <a:avLst/>
          </a:prstGeom>
          <a:noFill/>
        </p:spPr>
        <p:txBody>
          <a:bodyPr wrap="square" rtlCol="0">
            <a:spAutoFit/>
          </a:bodyPr>
          <a:lstStyle/>
          <a:p>
            <a:pPr marL="342900" indent="-342900"/>
            <a:r>
              <a:rPr lang="en-US" dirty="0" smtClean="0">
                <a:solidFill>
                  <a:srgbClr val="92D050"/>
                </a:solidFill>
              </a:rPr>
              <a:t>1  2  5  6  </a:t>
            </a:r>
          </a:p>
          <a:p>
            <a:pPr marL="342900" indent="-342900"/>
            <a:r>
              <a:rPr lang="en-US" dirty="0" smtClean="0">
                <a:solidFill>
                  <a:srgbClr val="92D050"/>
                </a:solidFill>
              </a:rPr>
              <a:t>7  8  0  3</a:t>
            </a:r>
          </a:p>
          <a:p>
            <a:pPr marL="342900" indent="-342900"/>
            <a:r>
              <a:rPr lang="en-US" dirty="0" smtClean="0">
                <a:solidFill>
                  <a:srgbClr val="92D050"/>
                </a:solidFill>
              </a:rPr>
              <a:t>3  2  5  6</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0" y="0"/>
            <a:ext cx="2743200" cy="646331"/>
          </a:xfrm>
          <a:prstGeom prst="rect">
            <a:avLst/>
          </a:prstGeom>
          <a:noFill/>
        </p:spPr>
        <p:txBody>
          <a:bodyPr wrap="square" rtlCol="0">
            <a:spAutoFit/>
          </a:bodyPr>
          <a:lstStyle/>
          <a:p>
            <a:r>
              <a:rPr lang="en-US" dirty="0" smtClean="0">
                <a:solidFill>
                  <a:schemeClr val="bg1">
                    <a:lumMod val="50000"/>
                  </a:schemeClr>
                </a:solidFill>
              </a:rPr>
              <a:t>Ryan Bennett</a:t>
            </a:r>
          </a:p>
          <a:p>
            <a:r>
              <a:rPr lang="en-US" dirty="0" smtClean="0">
                <a:solidFill>
                  <a:schemeClr val="bg1">
                    <a:lumMod val="50000"/>
                  </a:schemeClr>
                </a:solidFill>
              </a:rPr>
              <a:t>rdbennett3@gatech.edu</a:t>
            </a:r>
            <a:endParaRPr lang="en-US" dirty="0">
              <a:solidFill>
                <a:schemeClr val="bg1">
                  <a:lumMod val="50000"/>
                </a:schemeClr>
              </a:solidFill>
            </a:endParaRPr>
          </a:p>
        </p:txBody>
      </p:sp>
      <p:sp>
        <p:nvSpPr>
          <p:cNvPr id="5" name="TextBox 4"/>
          <p:cNvSpPr txBox="1"/>
          <p:nvPr/>
        </p:nvSpPr>
        <p:spPr>
          <a:xfrm>
            <a:off x="0" y="0"/>
            <a:ext cx="9144000" cy="1015663"/>
          </a:xfrm>
          <a:prstGeom prst="rect">
            <a:avLst/>
          </a:prstGeom>
          <a:noFill/>
        </p:spPr>
        <p:txBody>
          <a:bodyPr wrap="square" rtlCol="0">
            <a:spAutoFit/>
          </a:bodyPr>
          <a:lstStyle/>
          <a:p>
            <a:pPr algn="ctr"/>
            <a:r>
              <a:rPr lang="en-US" sz="6000" dirty="0" smtClean="0">
                <a:solidFill>
                  <a:schemeClr val="bg1"/>
                </a:solidFill>
              </a:rPr>
              <a:t>Arrays</a:t>
            </a:r>
            <a:endParaRPr lang="en-US" sz="6000" dirty="0">
              <a:solidFill>
                <a:schemeClr val="bg1"/>
              </a:solidFill>
            </a:endParaRPr>
          </a:p>
        </p:txBody>
      </p:sp>
      <p:sp>
        <p:nvSpPr>
          <p:cNvPr id="6" name="TextBox 5"/>
          <p:cNvSpPr txBox="1"/>
          <p:nvPr/>
        </p:nvSpPr>
        <p:spPr>
          <a:xfrm>
            <a:off x="0" y="990600"/>
            <a:ext cx="9144000" cy="5355312"/>
          </a:xfrm>
          <a:prstGeom prst="rect">
            <a:avLst/>
          </a:prstGeom>
          <a:noFill/>
        </p:spPr>
        <p:txBody>
          <a:bodyPr wrap="square" rtlCol="0">
            <a:spAutoFit/>
          </a:bodyPr>
          <a:lstStyle/>
          <a:p>
            <a:r>
              <a:rPr lang="en-US" dirty="0">
                <a:solidFill>
                  <a:schemeClr val="accent5">
                    <a:lumMod val="60000"/>
                    <a:lumOff val="40000"/>
                  </a:schemeClr>
                </a:solidFill>
              </a:rPr>
              <a:t>	</a:t>
            </a:r>
            <a:r>
              <a:rPr lang="en-US" dirty="0" smtClean="0">
                <a:solidFill>
                  <a:srgbClr val="92D050"/>
                </a:solidFill>
              </a:rPr>
              <a:t>% Keep in mind that arr looks like this:</a:t>
            </a:r>
          </a:p>
          <a:p>
            <a:endParaRPr lang="en-US" dirty="0">
              <a:solidFill>
                <a:schemeClr val="accent5">
                  <a:lumMod val="60000"/>
                  <a:lumOff val="40000"/>
                </a:schemeClr>
              </a:solidFill>
            </a:endParaRPr>
          </a:p>
          <a:p>
            <a:endParaRPr lang="en-US" dirty="0">
              <a:solidFill>
                <a:schemeClr val="accent5">
                  <a:lumMod val="60000"/>
                  <a:lumOff val="40000"/>
                </a:schemeClr>
              </a:solidFill>
            </a:endParaRPr>
          </a:p>
          <a:p>
            <a:r>
              <a:rPr lang="en-US" dirty="0" smtClean="0">
                <a:solidFill>
                  <a:schemeClr val="accent5">
                    <a:lumMod val="60000"/>
                    <a:lumOff val="40000"/>
                  </a:schemeClr>
                </a:solidFill>
              </a:rPr>
              <a:t> </a:t>
            </a:r>
          </a:p>
          <a:p>
            <a:r>
              <a:rPr lang="en-US" dirty="0">
                <a:solidFill>
                  <a:schemeClr val="accent5">
                    <a:lumMod val="60000"/>
                    <a:lumOff val="40000"/>
                  </a:schemeClr>
                </a:solidFill>
              </a:rPr>
              <a:t>	</a:t>
            </a:r>
            <a:r>
              <a:rPr lang="en-US" dirty="0" smtClean="0">
                <a:solidFill>
                  <a:schemeClr val="accent5">
                    <a:lumMod val="60000"/>
                    <a:lumOff val="40000"/>
                  </a:schemeClr>
                </a:solidFill>
              </a:rPr>
              <a:t>E = arr(1:3:end, :);	</a:t>
            </a:r>
            <a:r>
              <a:rPr lang="en-US" dirty="0" smtClean="0">
                <a:solidFill>
                  <a:srgbClr val="92D050"/>
                </a:solidFill>
              </a:rPr>
              <a:t>% there are 3 rows, so 1:3:end really means 1:3:3, which is really</a:t>
            </a:r>
          </a:p>
          <a:p>
            <a:r>
              <a:rPr lang="en-US" dirty="0">
                <a:solidFill>
                  <a:srgbClr val="92D050"/>
                </a:solidFill>
              </a:rPr>
              <a:t>	</a:t>
            </a:r>
            <a:r>
              <a:rPr lang="en-US" dirty="0" smtClean="0">
                <a:solidFill>
                  <a:srgbClr val="92D050"/>
                </a:solidFill>
              </a:rPr>
              <a:t>		% just 1 (don’t forget how to do these!). So we’re really saying</a:t>
            </a:r>
          </a:p>
          <a:p>
            <a:r>
              <a:rPr lang="en-US" dirty="0">
                <a:solidFill>
                  <a:srgbClr val="92D050"/>
                </a:solidFill>
              </a:rPr>
              <a:t>	</a:t>
            </a:r>
            <a:r>
              <a:rPr lang="en-US" dirty="0" smtClean="0">
                <a:solidFill>
                  <a:srgbClr val="92D050"/>
                </a:solidFill>
              </a:rPr>
              <a:t>		% E = arr(1,:), which is basically the first row of the array.</a:t>
            </a:r>
          </a:p>
          <a:p>
            <a:r>
              <a:rPr lang="en-US" dirty="0">
                <a:solidFill>
                  <a:srgbClr val="92D050"/>
                </a:solidFill>
              </a:rPr>
              <a:t>	</a:t>
            </a:r>
            <a:r>
              <a:rPr lang="en-US" dirty="0" smtClean="0">
                <a:solidFill>
                  <a:srgbClr val="92D050"/>
                </a:solidFill>
              </a:rPr>
              <a:t>		% </a:t>
            </a:r>
            <a:r>
              <a:rPr lang="en-US" dirty="0" smtClean="0">
                <a:solidFill>
                  <a:srgbClr val="FFFF00"/>
                </a:solidFill>
              </a:rPr>
              <a:t>E is [1 2 5 6]</a:t>
            </a:r>
          </a:p>
          <a:p>
            <a:endParaRPr lang="en-US" dirty="0" smtClean="0">
              <a:solidFill>
                <a:schemeClr val="accent5">
                  <a:lumMod val="60000"/>
                  <a:lumOff val="40000"/>
                </a:schemeClr>
              </a:solidFill>
            </a:endParaRPr>
          </a:p>
          <a:p>
            <a:r>
              <a:rPr lang="en-US" dirty="0">
                <a:solidFill>
                  <a:schemeClr val="accent5">
                    <a:lumMod val="60000"/>
                    <a:lumOff val="40000"/>
                  </a:schemeClr>
                </a:solidFill>
              </a:rPr>
              <a:t>	</a:t>
            </a:r>
            <a:r>
              <a:rPr lang="en-US" dirty="0" smtClean="0">
                <a:solidFill>
                  <a:schemeClr val="accent5">
                    <a:lumMod val="60000"/>
                    <a:lumOff val="40000"/>
                  </a:schemeClr>
                </a:solidFill>
              </a:rPr>
              <a:t>arr(2:3,3:end) = 1;	</a:t>
            </a:r>
            <a:r>
              <a:rPr lang="en-US" dirty="0" smtClean="0">
                <a:solidFill>
                  <a:srgbClr val="92D050"/>
                </a:solidFill>
              </a:rPr>
              <a:t>% Something a little different - we are assigning the value 1 to</a:t>
            </a:r>
          </a:p>
          <a:p>
            <a:r>
              <a:rPr lang="en-US" dirty="0">
                <a:solidFill>
                  <a:srgbClr val="92D050"/>
                </a:solidFill>
              </a:rPr>
              <a:t>	</a:t>
            </a:r>
            <a:r>
              <a:rPr lang="en-US" dirty="0" smtClean="0">
                <a:solidFill>
                  <a:srgbClr val="92D050"/>
                </a:solidFill>
              </a:rPr>
              <a:t>		% certain locations in the array. The locations we are talking</a:t>
            </a:r>
          </a:p>
          <a:p>
            <a:r>
              <a:rPr lang="en-US" dirty="0">
                <a:solidFill>
                  <a:srgbClr val="92D050"/>
                </a:solidFill>
              </a:rPr>
              <a:t>	</a:t>
            </a:r>
            <a:r>
              <a:rPr lang="en-US" dirty="0" smtClean="0">
                <a:solidFill>
                  <a:srgbClr val="92D050"/>
                </a:solidFill>
              </a:rPr>
              <a:t>		% about are the overlap of the selected rows and the selected</a:t>
            </a:r>
          </a:p>
          <a:p>
            <a:r>
              <a:rPr lang="en-US" dirty="0">
                <a:solidFill>
                  <a:srgbClr val="92D050"/>
                </a:solidFill>
              </a:rPr>
              <a:t>	</a:t>
            </a:r>
            <a:r>
              <a:rPr lang="en-US" dirty="0" smtClean="0">
                <a:solidFill>
                  <a:srgbClr val="92D050"/>
                </a:solidFill>
              </a:rPr>
              <a:t>		% columns. We are selecting rows 2 and 3, and columns 3 and 4,</a:t>
            </a:r>
          </a:p>
          <a:p>
            <a:r>
              <a:rPr lang="en-US" dirty="0">
                <a:solidFill>
                  <a:srgbClr val="92D050"/>
                </a:solidFill>
              </a:rPr>
              <a:t>	</a:t>
            </a:r>
            <a:r>
              <a:rPr lang="en-US" dirty="0" smtClean="0">
                <a:solidFill>
                  <a:srgbClr val="92D050"/>
                </a:solidFill>
              </a:rPr>
              <a:t>		% and the overlap is the shown in</a:t>
            </a:r>
          </a:p>
          <a:p>
            <a:r>
              <a:rPr lang="en-US" dirty="0">
                <a:solidFill>
                  <a:srgbClr val="92D050"/>
                </a:solidFill>
              </a:rPr>
              <a:t>	</a:t>
            </a:r>
            <a:r>
              <a:rPr lang="en-US" dirty="0" smtClean="0">
                <a:solidFill>
                  <a:srgbClr val="92D050"/>
                </a:solidFill>
              </a:rPr>
              <a:t>		% the diagram (I really really suggest</a:t>
            </a:r>
          </a:p>
          <a:p>
            <a:r>
              <a:rPr lang="en-US" dirty="0">
                <a:solidFill>
                  <a:srgbClr val="92D050"/>
                </a:solidFill>
              </a:rPr>
              <a:t>	</a:t>
            </a:r>
            <a:r>
              <a:rPr lang="en-US" dirty="0" smtClean="0">
                <a:solidFill>
                  <a:srgbClr val="92D050"/>
                </a:solidFill>
              </a:rPr>
              <a:t>		% drawing this out every time). We assign 10</a:t>
            </a:r>
          </a:p>
          <a:p>
            <a:r>
              <a:rPr lang="en-US" dirty="0">
                <a:solidFill>
                  <a:srgbClr val="92D050"/>
                </a:solidFill>
              </a:rPr>
              <a:t>	</a:t>
            </a:r>
            <a:r>
              <a:rPr lang="en-US" dirty="0" smtClean="0">
                <a:solidFill>
                  <a:srgbClr val="92D050"/>
                </a:solidFill>
              </a:rPr>
              <a:t>		% to all these values, so the value of arr changes</a:t>
            </a:r>
          </a:p>
          <a:p>
            <a:r>
              <a:rPr lang="en-US" dirty="0">
                <a:solidFill>
                  <a:srgbClr val="92D050"/>
                </a:solidFill>
              </a:rPr>
              <a:t>	</a:t>
            </a:r>
            <a:r>
              <a:rPr lang="en-US" dirty="0" smtClean="0">
                <a:solidFill>
                  <a:srgbClr val="92D050"/>
                </a:solidFill>
              </a:rPr>
              <a:t>		% and it now looks like this:</a:t>
            </a:r>
          </a:p>
          <a:p>
            <a:endParaRPr lang="en-US" dirty="0">
              <a:solidFill>
                <a:schemeClr val="bg1"/>
              </a:solidFill>
            </a:endParaRPr>
          </a:p>
        </p:txBody>
      </p:sp>
      <p:sp>
        <p:nvSpPr>
          <p:cNvPr id="7" name="TextBox 6"/>
          <p:cNvSpPr txBox="1"/>
          <p:nvPr/>
        </p:nvSpPr>
        <p:spPr>
          <a:xfrm>
            <a:off x="4724400" y="838200"/>
            <a:ext cx="1600200" cy="923330"/>
          </a:xfrm>
          <a:prstGeom prst="rect">
            <a:avLst/>
          </a:prstGeom>
          <a:noFill/>
        </p:spPr>
        <p:txBody>
          <a:bodyPr wrap="square" rtlCol="0">
            <a:spAutoFit/>
          </a:bodyPr>
          <a:lstStyle/>
          <a:p>
            <a:pPr marL="342900" indent="-342900"/>
            <a:r>
              <a:rPr lang="en-US" dirty="0" smtClean="0">
                <a:solidFill>
                  <a:srgbClr val="92D050"/>
                </a:solidFill>
              </a:rPr>
              <a:t>1  2  5  6  </a:t>
            </a:r>
          </a:p>
          <a:p>
            <a:pPr marL="342900" indent="-342900"/>
            <a:r>
              <a:rPr lang="en-US" dirty="0" smtClean="0">
                <a:solidFill>
                  <a:srgbClr val="92D050"/>
                </a:solidFill>
              </a:rPr>
              <a:t>7  8  0  3</a:t>
            </a:r>
          </a:p>
          <a:p>
            <a:pPr marL="342900" indent="-342900"/>
            <a:r>
              <a:rPr lang="en-US" dirty="0" smtClean="0">
                <a:solidFill>
                  <a:srgbClr val="92D050"/>
                </a:solidFill>
              </a:rPr>
              <a:t>3  2  5  6</a:t>
            </a:r>
          </a:p>
        </p:txBody>
      </p:sp>
      <p:sp>
        <p:nvSpPr>
          <p:cNvPr id="8" name="TextBox 7"/>
          <p:cNvSpPr txBox="1"/>
          <p:nvPr/>
        </p:nvSpPr>
        <p:spPr>
          <a:xfrm>
            <a:off x="7467600" y="4800600"/>
            <a:ext cx="1219200" cy="923330"/>
          </a:xfrm>
          <a:prstGeom prst="rect">
            <a:avLst/>
          </a:prstGeom>
          <a:noFill/>
        </p:spPr>
        <p:txBody>
          <a:bodyPr wrap="square" rtlCol="0">
            <a:spAutoFit/>
          </a:bodyPr>
          <a:lstStyle/>
          <a:p>
            <a:pPr marL="342900" indent="-342900"/>
            <a:r>
              <a:rPr lang="en-US" dirty="0" smtClean="0">
                <a:solidFill>
                  <a:srgbClr val="92D050"/>
                </a:solidFill>
              </a:rPr>
              <a:t>1  2  5  6  </a:t>
            </a:r>
          </a:p>
          <a:p>
            <a:pPr marL="342900" indent="-342900"/>
            <a:r>
              <a:rPr lang="en-US" dirty="0" smtClean="0">
                <a:solidFill>
                  <a:srgbClr val="92D050"/>
                </a:solidFill>
              </a:rPr>
              <a:t>7  8  0  3</a:t>
            </a:r>
          </a:p>
          <a:p>
            <a:pPr marL="342900" indent="-342900"/>
            <a:r>
              <a:rPr lang="en-US" dirty="0" smtClean="0">
                <a:solidFill>
                  <a:srgbClr val="92D050"/>
                </a:solidFill>
              </a:rPr>
              <a:t>3  2  5  6</a:t>
            </a:r>
          </a:p>
        </p:txBody>
      </p:sp>
      <p:cxnSp>
        <p:nvCxnSpPr>
          <p:cNvPr id="12" name="Straight Arrow Connector 11"/>
          <p:cNvCxnSpPr>
            <a:endCxn id="8" idx="1"/>
          </p:cNvCxnSpPr>
          <p:nvPr/>
        </p:nvCxnSpPr>
        <p:spPr>
          <a:xfrm>
            <a:off x="6096000" y="4572000"/>
            <a:ext cx="1371600" cy="6902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0800000" flipV="1">
            <a:off x="8305800" y="4572000"/>
            <a:ext cx="3810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5400000">
            <a:off x="7962900" y="4686300"/>
            <a:ext cx="1524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16200000" flipH="1">
            <a:off x="6591300" y="4610100"/>
            <a:ext cx="9144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7924800" y="5105400"/>
            <a:ext cx="4572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p:cNvSpPr txBox="1"/>
          <p:nvPr/>
        </p:nvSpPr>
        <p:spPr>
          <a:xfrm>
            <a:off x="5486400" y="5715000"/>
            <a:ext cx="1219200" cy="923330"/>
          </a:xfrm>
          <a:prstGeom prst="rect">
            <a:avLst/>
          </a:prstGeom>
          <a:noFill/>
        </p:spPr>
        <p:txBody>
          <a:bodyPr wrap="square" rtlCol="0">
            <a:spAutoFit/>
          </a:bodyPr>
          <a:lstStyle/>
          <a:p>
            <a:pPr marL="342900" indent="-342900"/>
            <a:r>
              <a:rPr lang="en-US" dirty="0" smtClean="0">
                <a:solidFill>
                  <a:srgbClr val="92D050"/>
                </a:solidFill>
              </a:rPr>
              <a:t>1  2  5  6  </a:t>
            </a:r>
          </a:p>
          <a:p>
            <a:pPr marL="342900" indent="-342900"/>
            <a:r>
              <a:rPr lang="en-US" dirty="0" smtClean="0">
                <a:solidFill>
                  <a:srgbClr val="92D050"/>
                </a:solidFill>
              </a:rPr>
              <a:t>7  8  1  1</a:t>
            </a:r>
          </a:p>
          <a:p>
            <a:pPr marL="342900" indent="-342900"/>
            <a:r>
              <a:rPr lang="en-US" dirty="0" smtClean="0">
                <a:solidFill>
                  <a:srgbClr val="92D050"/>
                </a:solidFill>
              </a:rPr>
              <a:t>3  2  </a:t>
            </a:r>
            <a:r>
              <a:rPr lang="en-US" dirty="0">
                <a:solidFill>
                  <a:srgbClr val="92D050"/>
                </a:solidFill>
              </a:rPr>
              <a:t>1</a:t>
            </a:r>
            <a:r>
              <a:rPr lang="en-US" dirty="0" smtClean="0">
                <a:solidFill>
                  <a:srgbClr val="92D050"/>
                </a:solidFill>
              </a:rPr>
              <a:t>  1</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0" y="0"/>
            <a:ext cx="2743200" cy="646331"/>
          </a:xfrm>
          <a:prstGeom prst="rect">
            <a:avLst/>
          </a:prstGeom>
          <a:noFill/>
        </p:spPr>
        <p:txBody>
          <a:bodyPr wrap="square" rtlCol="0">
            <a:spAutoFit/>
          </a:bodyPr>
          <a:lstStyle/>
          <a:p>
            <a:r>
              <a:rPr lang="en-US" dirty="0" smtClean="0">
                <a:solidFill>
                  <a:schemeClr val="bg1">
                    <a:lumMod val="50000"/>
                  </a:schemeClr>
                </a:solidFill>
              </a:rPr>
              <a:t>Ryan Bennett</a:t>
            </a:r>
          </a:p>
          <a:p>
            <a:r>
              <a:rPr lang="en-US" dirty="0" smtClean="0">
                <a:solidFill>
                  <a:schemeClr val="bg1">
                    <a:lumMod val="50000"/>
                  </a:schemeClr>
                </a:solidFill>
              </a:rPr>
              <a:t>rdbennett3@gatech.edu</a:t>
            </a:r>
            <a:endParaRPr lang="en-US" dirty="0">
              <a:solidFill>
                <a:schemeClr val="bg1">
                  <a:lumMod val="50000"/>
                </a:schemeClr>
              </a:solidFill>
            </a:endParaRPr>
          </a:p>
        </p:txBody>
      </p:sp>
      <p:sp>
        <p:nvSpPr>
          <p:cNvPr id="5" name="TextBox 4"/>
          <p:cNvSpPr txBox="1"/>
          <p:nvPr/>
        </p:nvSpPr>
        <p:spPr>
          <a:xfrm>
            <a:off x="0" y="0"/>
            <a:ext cx="9144000" cy="1015663"/>
          </a:xfrm>
          <a:prstGeom prst="rect">
            <a:avLst/>
          </a:prstGeom>
          <a:noFill/>
        </p:spPr>
        <p:txBody>
          <a:bodyPr wrap="square" rtlCol="0">
            <a:spAutoFit/>
          </a:bodyPr>
          <a:lstStyle/>
          <a:p>
            <a:pPr algn="ctr"/>
            <a:r>
              <a:rPr lang="en-US" sz="6000" dirty="0" smtClean="0">
                <a:solidFill>
                  <a:schemeClr val="bg1"/>
                </a:solidFill>
              </a:rPr>
              <a:t>Arrays</a:t>
            </a:r>
            <a:endParaRPr lang="en-US" sz="6000" dirty="0">
              <a:solidFill>
                <a:schemeClr val="bg1"/>
              </a:solidFill>
            </a:endParaRPr>
          </a:p>
        </p:txBody>
      </p:sp>
      <p:sp>
        <p:nvSpPr>
          <p:cNvPr id="6" name="TextBox 5"/>
          <p:cNvSpPr txBox="1"/>
          <p:nvPr/>
        </p:nvSpPr>
        <p:spPr>
          <a:xfrm>
            <a:off x="0" y="990600"/>
            <a:ext cx="9144000" cy="2585323"/>
          </a:xfrm>
          <a:prstGeom prst="rect">
            <a:avLst/>
          </a:prstGeom>
          <a:noFill/>
        </p:spPr>
        <p:txBody>
          <a:bodyPr wrap="square" rtlCol="0">
            <a:spAutoFit/>
          </a:bodyPr>
          <a:lstStyle/>
          <a:p>
            <a:r>
              <a:rPr lang="en-US" dirty="0" smtClean="0">
                <a:solidFill>
                  <a:schemeClr val="bg1"/>
                </a:solidFill>
              </a:rPr>
              <a:t>This line is so different it gets its own slide.</a:t>
            </a:r>
          </a:p>
          <a:p>
            <a:endParaRPr lang="en-US" dirty="0" smtClean="0">
              <a:solidFill>
                <a:schemeClr val="accent5">
                  <a:lumMod val="60000"/>
                  <a:lumOff val="40000"/>
                </a:schemeClr>
              </a:solidFill>
            </a:endParaRPr>
          </a:p>
          <a:p>
            <a:r>
              <a:rPr lang="en-US" dirty="0">
                <a:solidFill>
                  <a:schemeClr val="accent5">
                    <a:lumMod val="60000"/>
                    <a:lumOff val="40000"/>
                  </a:schemeClr>
                </a:solidFill>
              </a:rPr>
              <a:t>	</a:t>
            </a:r>
            <a:r>
              <a:rPr lang="en-US" dirty="0" smtClean="0">
                <a:solidFill>
                  <a:schemeClr val="accent5">
                    <a:lumMod val="60000"/>
                    <a:lumOff val="40000"/>
                  </a:schemeClr>
                </a:solidFill>
              </a:rPr>
              <a:t>arr(1:2,1:2:end) = arr(2:3,1:2);</a:t>
            </a:r>
          </a:p>
          <a:p>
            <a:endParaRPr lang="en-US" dirty="0">
              <a:solidFill>
                <a:schemeClr val="accent5">
                  <a:lumMod val="60000"/>
                  <a:lumOff val="40000"/>
                </a:schemeClr>
              </a:solidFill>
            </a:endParaRPr>
          </a:p>
          <a:p>
            <a:r>
              <a:rPr lang="en-US" dirty="0" smtClean="0">
                <a:solidFill>
                  <a:schemeClr val="bg1"/>
                </a:solidFill>
              </a:rPr>
              <a:t>We are selecting values (on the right hand side of the assignment) and assigning them to selected positions (the left hand side of the equation). Draw out the selections on both sides:</a:t>
            </a:r>
          </a:p>
          <a:p>
            <a:endParaRPr lang="en-US" dirty="0">
              <a:solidFill>
                <a:schemeClr val="bg1"/>
              </a:solidFill>
            </a:endParaRPr>
          </a:p>
          <a:p>
            <a:endParaRPr lang="en-US" dirty="0" smtClean="0">
              <a:solidFill>
                <a:schemeClr val="bg1"/>
              </a:solidFill>
            </a:endParaRPr>
          </a:p>
          <a:p>
            <a:endParaRPr lang="en-US" dirty="0" smtClean="0">
              <a:solidFill>
                <a:schemeClr val="accent5">
                  <a:lumMod val="60000"/>
                  <a:lumOff val="40000"/>
                </a:schemeClr>
              </a:solidFill>
            </a:endParaRPr>
          </a:p>
        </p:txBody>
      </p:sp>
      <p:sp>
        <p:nvSpPr>
          <p:cNvPr id="9" name="TextBox 8"/>
          <p:cNvSpPr txBox="1"/>
          <p:nvPr/>
        </p:nvSpPr>
        <p:spPr>
          <a:xfrm>
            <a:off x="3352800" y="3505200"/>
            <a:ext cx="1600200" cy="369332"/>
          </a:xfrm>
          <a:prstGeom prst="rect">
            <a:avLst/>
          </a:prstGeom>
          <a:noFill/>
        </p:spPr>
        <p:txBody>
          <a:bodyPr wrap="square" rtlCol="0">
            <a:spAutoFit/>
          </a:bodyPr>
          <a:lstStyle/>
          <a:p>
            <a:pPr marL="342900" indent="-342900"/>
            <a:r>
              <a:rPr lang="en-US" dirty="0" smtClean="0">
                <a:solidFill>
                  <a:srgbClr val="92D050"/>
                </a:solidFill>
              </a:rPr>
              <a:t>=</a:t>
            </a:r>
          </a:p>
        </p:txBody>
      </p:sp>
      <p:sp>
        <p:nvSpPr>
          <p:cNvPr id="10" name="TextBox 9"/>
          <p:cNvSpPr txBox="1"/>
          <p:nvPr/>
        </p:nvSpPr>
        <p:spPr>
          <a:xfrm>
            <a:off x="3886200" y="2895600"/>
            <a:ext cx="1371600" cy="369332"/>
          </a:xfrm>
          <a:prstGeom prst="rect">
            <a:avLst/>
          </a:prstGeom>
          <a:noFill/>
        </p:spPr>
        <p:txBody>
          <a:bodyPr wrap="square" rtlCol="0">
            <a:spAutoFit/>
          </a:bodyPr>
          <a:lstStyle/>
          <a:p>
            <a:r>
              <a:rPr lang="en-US" u="sng" dirty="0" smtClean="0">
                <a:solidFill>
                  <a:srgbClr val="92D050"/>
                </a:solidFill>
              </a:rPr>
              <a:t>arr(2:3,1:2)</a:t>
            </a:r>
            <a:endParaRPr lang="en-US" u="sng" dirty="0">
              <a:solidFill>
                <a:srgbClr val="92D050"/>
              </a:solidFill>
            </a:endParaRPr>
          </a:p>
        </p:txBody>
      </p:sp>
      <p:sp>
        <p:nvSpPr>
          <p:cNvPr id="11" name="TextBox 10"/>
          <p:cNvSpPr txBox="1"/>
          <p:nvPr/>
        </p:nvSpPr>
        <p:spPr>
          <a:xfrm>
            <a:off x="1676400" y="2895600"/>
            <a:ext cx="1676400" cy="369332"/>
          </a:xfrm>
          <a:prstGeom prst="rect">
            <a:avLst/>
          </a:prstGeom>
          <a:noFill/>
        </p:spPr>
        <p:txBody>
          <a:bodyPr wrap="square" rtlCol="0">
            <a:spAutoFit/>
          </a:bodyPr>
          <a:lstStyle/>
          <a:p>
            <a:r>
              <a:rPr lang="en-US" u="sng" dirty="0" smtClean="0">
                <a:solidFill>
                  <a:srgbClr val="92D050"/>
                </a:solidFill>
              </a:rPr>
              <a:t>arr(1:2,1:2:end)</a:t>
            </a:r>
            <a:endParaRPr lang="en-US" u="sng" dirty="0">
              <a:solidFill>
                <a:srgbClr val="92D050"/>
              </a:solidFill>
            </a:endParaRPr>
          </a:p>
        </p:txBody>
      </p:sp>
      <p:sp>
        <p:nvSpPr>
          <p:cNvPr id="13" name="Rectangle 12"/>
          <p:cNvSpPr/>
          <p:nvPr/>
        </p:nvSpPr>
        <p:spPr>
          <a:xfrm>
            <a:off x="1981200" y="3352800"/>
            <a:ext cx="914400" cy="533400"/>
          </a:xfrm>
          <a:prstGeom prst="rect">
            <a:avLst/>
          </a:prstGeom>
          <a:noFill/>
          <a:ln w="95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914400" y="3429000"/>
            <a:ext cx="1219200" cy="304800"/>
          </a:xfrm>
          <a:prstGeom prst="rect">
            <a:avLst/>
          </a:prstGeom>
          <a:noFill/>
        </p:spPr>
        <p:txBody>
          <a:bodyPr wrap="square" rtlCol="0">
            <a:spAutoFit/>
          </a:bodyPr>
          <a:lstStyle/>
          <a:p>
            <a:r>
              <a:rPr lang="en-US" sz="1400" dirty="0" smtClean="0">
                <a:solidFill>
                  <a:srgbClr val="FFFF00"/>
                </a:solidFill>
              </a:rPr>
              <a:t>rows 1 and 2</a:t>
            </a:r>
            <a:endParaRPr lang="en-US" sz="1400" dirty="0">
              <a:solidFill>
                <a:srgbClr val="FFFF00"/>
              </a:solidFill>
            </a:endParaRPr>
          </a:p>
        </p:txBody>
      </p:sp>
      <p:sp>
        <p:nvSpPr>
          <p:cNvPr id="15" name="Rectangle 14"/>
          <p:cNvSpPr/>
          <p:nvPr/>
        </p:nvSpPr>
        <p:spPr>
          <a:xfrm>
            <a:off x="1981200" y="3352800"/>
            <a:ext cx="228600" cy="838200"/>
          </a:xfrm>
          <a:prstGeom prst="rect">
            <a:avLst/>
          </a:prstGeom>
          <a:noFill/>
          <a:ln w="95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p:nvSpPr>
        <p:spPr>
          <a:xfrm>
            <a:off x="2438400" y="3352800"/>
            <a:ext cx="228600" cy="838200"/>
          </a:xfrm>
          <a:prstGeom prst="rect">
            <a:avLst/>
          </a:prstGeom>
          <a:noFill/>
          <a:ln w="95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p:cNvSpPr txBox="1"/>
          <p:nvPr/>
        </p:nvSpPr>
        <p:spPr>
          <a:xfrm>
            <a:off x="1752600" y="4188023"/>
            <a:ext cx="1524000" cy="307777"/>
          </a:xfrm>
          <a:prstGeom prst="rect">
            <a:avLst/>
          </a:prstGeom>
          <a:noFill/>
        </p:spPr>
        <p:txBody>
          <a:bodyPr wrap="square" rtlCol="0">
            <a:spAutoFit/>
          </a:bodyPr>
          <a:lstStyle/>
          <a:p>
            <a:r>
              <a:rPr lang="en-US" sz="1400" dirty="0" smtClean="0">
                <a:solidFill>
                  <a:srgbClr val="7030A0"/>
                </a:solidFill>
              </a:rPr>
              <a:t>columns 1 and 3</a:t>
            </a:r>
            <a:endParaRPr lang="en-US" sz="1400" dirty="0">
              <a:solidFill>
                <a:srgbClr val="7030A0"/>
              </a:solidFill>
            </a:endParaRPr>
          </a:p>
        </p:txBody>
      </p:sp>
      <p:sp>
        <p:nvSpPr>
          <p:cNvPr id="18" name="Rectangle 17"/>
          <p:cNvSpPr/>
          <p:nvPr/>
        </p:nvSpPr>
        <p:spPr>
          <a:xfrm>
            <a:off x="4038600" y="3581400"/>
            <a:ext cx="914400" cy="533400"/>
          </a:xfrm>
          <a:prstGeom prst="rect">
            <a:avLst/>
          </a:prstGeom>
          <a:noFill/>
          <a:ln w="95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p:cNvSpPr/>
          <p:nvPr/>
        </p:nvSpPr>
        <p:spPr>
          <a:xfrm>
            <a:off x="4038600" y="3276600"/>
            <a:ext cx="457200" cy="838200"/>
          </a:xfrm>
          <a:prstGeom prst="rect">
            <a:avLst/>
          </a:prstGeom>
          <a:noFill/>
          <a:ln w="95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p:cNvSpPr txBox="1"/>
          <p:nvPr/>
        </p:nvSpPr>
        <p:spPr>
          <a:xfrm>
            <a:off x="3657600" y="4114800"/>
            <a:ext cx="1524000" cy="307777"/>
          </a:xfrm>
          <a:prstGeom prst="rect">
            <a:avLst/>
          </a:prstGeom>
          <a:noFill/>
        </p:spPr>
        <p:txBody>
          <a:bodyPr wrap="square" rtlCol="0">
            <a:spAutoFit/>
          </a:bodyPr>
          <a:lstStyle/>
          <a:p>
            <a:r>
              <a:rPr lang="en-US" sz="1400" dirty="0" smtClean="0">
                <a:solidFill>
                  <a:srgbClr val="7030A0"/>
                </a:solidFill>
              </a:rPr>
              <a:t>columns 1 and 2</a:t>
            </a:r>
            <a:endParaRPr lang="en-US" sz="1400" dirty="0">
              <a:solidFill>
                <a:srgbClr val="7030A0"/>
              </a:solidFill>
            </a:endParaRPr>
          </a:p>
        </p:txBody>
      </p:sp>
      <p:sp>
        <p:nvSpPr>
          <p:cNvPr id="21" name="TextBox 20"/>
          <p:cNvSpPr txBox="1"/>
          <p:nvPr/>
        </p:nvSpPr>
        <p:spPr>
          <a:xfrm>
            <a:off x="4953000" y="3657600"/>
            <a:ext cx="1219200" cy="304800"/>
          </a:xfrm>
          <a:prstGeom prst="rect">
            <a:avLst/>
          </a:prstGeom>
          <a:noFill/>
        </p:spPr>
        <p:txBody>
          <a:bodyPr wrap="square" rtlCol="0">
            <a:spAutoFit/>
          </a:bodyPr>
          <a:lstStyle/>
          <a:p>
            <a:r>
              <a:rPr lang="en-US" sz="1400" dirty="0" smtClean="0">
                <a:solidFill>
                  <a:srgbClr val="FFFF00"/>
                </a:solidFill>
              </a:rPr>
              <a:t>rows 2 and 3</a:t>
            </a:r>
            <a:endParaRPr lang="en-US" sz="1400" dirty="0">
              <a:solidFill>
                <a:srgbClr val="FFFF00"/>
              </a:solidFill>
            </a:endParaRPr>
          </a:p>
        </p:txBody>
      </p:sp>
      <p:sp>
        <p:nvSpPr>
          <p:cNvPr id="23" name="TextBox 22"/>
          <p:cNvSpPr txBox="1"/>
          <p:nvPr/>
        </p:nvSpPr>
        <p:spPr>
          <a:xfrm>
            <a:off x="228600" y="4419600"/>
            <a:ext cx="3200400" cy="1169551"/>
          </a:xfrm>
          <a:prstGeom prst="rect">
            <a:avLst/>
          </a:prstGeom>
          <a:noFill/>
        </p:spPr>
        <p:txBody>
          <a:bodyPr wrap="square" rtlCol="0">
            <a:spAutoFit/>
          </a:bodyPr>
          <a:lstStyle/>
          <a:p>
            <a:r>
              <a:rPr lang="en-US" sz="1400" dirty="0" smtClean="0">
                <a:solidFill>
                  <a:srgbClr val="00B0F0"/>
                </a:solidFill>
              </a:rPr>
              <a:t>The selection is 4 items, arranged in two rows of two elements (although they are not adjacent in the array, MATLAB pretends that they are adjacent for this line of code</a:t>
            </a:r>
            <a:endParaRPr lang="en-US" sz="1400" dirty="0">
              <a:solidFill>
                <a:srgbClr val="00B0F0"/>
              </a:solidFill>
            </a:endParaRPr>
          </a:p>
        </p:txBody>
      </p:sp>
      <p:sp>
        <p:nvSpPr>
          <p:cNvPr id="24" name="TextBox 23"/>
          <p:cNvSpPr txBox="1"/>
          <p:nvPr/>
        </p:nvSpPr>
        <p:spPr>
          <a:xfrm>
            <a:off x="3886200" y="4343400"/>
            <a:ext cx="3200400" cy="523220"/>
          </a:xfrm>
          <a:prstGeom prst="rect">
            <a:avLst/>
          </a:prstGeom>
          <a:noFill/>
        </p:spPr>
        <p:txBody>
          <a:bodyPr wrap="square" rtlCol="0">
            <a:spAutoFit/>
          </a:bodyPr>
          <a:lstStyle/>
          <a:p>
            <a:r>
              <a:rPr lang="en-US" sz="1400" dirty="0" smtClean="0">
                <a:solidFill>
                  <a:srgbClr val="00B0F0"/>
                </a:solidFill>
              </a:rPr>
              <a:t>The selection is 4 items, arranged in two rows of two elements</a:t>
            </a:r>
            <a:endParaRPr lang="en-US" sz="1400" dirty="0">
              <a:solidFill>
                <a:srgbClr val="00B0F0"/>
              </a:solidFill>
            </a:endParaRPr>
          </a:p>
        </p:txBody>
      </p:sp>
      <p:sp>
        <p:nvSpPr>
          <p:cNvPr id="25" name="TextBox 24"/>
          <p:cNvSpPr txBox="1"/>
          <p:nvPr/>
        </p:nvSpPr>
        <p:spPr>
          <a:xfrm>
            <a:off x="685800" y="5638800"/>
            <a:ext cx="7848600" cy="954107"/>
          </a:xfrm>
          <a:prstGeom prst="rect">
            <a:avLst/>
          </a:prstGeom>
          <a:noFill/>
        </p:spPr>
        <p:txBody>
          <a:bodyPr wrap="square" rtlCol="0">
            <a:spAutoFit/>
          </a:bodyPr>
          <a:lstStyle/>
          <a:p>
            <a:r>
              <a:rPr lang="en-US" sz="1400" dirty="0" smtClean="0">
                <a:solidFill>
                  <a:srgbClr val="92D050"/>
                </a:solidFill>
              </a:rPr>
              <a:t>Because the selections are the same dimensions (each is two rows of two elements), the values will be assigned from their position on the right to the corresponding position on the left. For example, the 8 on the right is in row 1, column 2 of the selection. It will be assigned to row 1, column 2 of the selection on the right (it will replace the 5). The result is shown on the next slide.</a:t>
            </a:r>
            <a:endParaRPr lang="en-US" sz="1400" dirty="0">
              <a:solidFill>
                <a:srgbClr val="92D050"/>
              </a:solidFill>
            </a:endParaRPr>
          </a:p>
        </p:txBody>
      </p:sp>
      <p:sp>
        <p:nvSpPr>
          <p:cNvPr id="26" name="TextBox 25"/>
          <p:cNvSpPr txBox="1"/>
          <p:nvPr/>
        </p:nvSpPr>
        <p:spPr>
          <a:xfrm>
            <a:off x="4038600" y="3267670"/>
            <a:ext cx="1219200" cy="923330"/>
          </a:xfrm>
          <a:prstGeom prst="rect">
            <a:avLst/>
          </a:prstGeom>
          <a:noFill/>
        </p:spPr>
        <p:txBody>
          <a:bodyPr wrap="square" rtlCol="0">
            <a:spAutoFit/>
          </a:bodyPr>
          <a:lstStyle/>
          <a:p>
            <a:pPr marL="342900" indent="-342900"/>
            <a:r>
              <a:rPr lang="en-US" dirty="0" smtClean="0">
                <a:solidFill>
                  <a:srgbClr val="92D050"/>
                </a:solidFill>
              </a:rPr>
              <a:t>1  2  5  6  </a:t>
            </a:r>
          </a:p>
          <a:p>
            <a:pPr marL="342900" indent="-342900"/>
            <a:r>
              <a:rPr lang="en-US" dirty="0" smtClean="0">
                <a:solidFill>
                  <a:srgbClr val="92D050"/>
                </a:solidFill>
              </a:rPr>
              <a:t>7  8  1  1</a:t>
            </a:r>
          </a:p>
          <a:p>
            <a:pPr marL="342900" indent="-342900"/>
            <a:r>
              <a:rPr lang="en-US" dirty="0" smtClean="0">
                <a:solidFill>
                  <a:srgbClr val="92D050"/>
                </a:solidFill>
              </a:rPr>
              <a:t>3  2  </a:t>
            </a:r>
            <a:r>
              <a:rPr lang="en-US" dirty="0">
                <a:solidFill>
                  <a:srgbClr val="92D050"/>
                </a:solidFill>
              </a:rPr>
              <a:t>1</a:t>
            </a:r>
            <a:r>
              <a:rPr lang="en-US" dirty="0" smtClean="0">
                <a:solidFill>
                  <a:srgbClr val="92D050"/>
                </a:solidFill>
              </a:rPr>
              <a:t>  1</a:t>
            </a:r>
          </a:p>
        </p:txBody>
      </p:sp>
      <p:sp>
        <p:nvSpPr>
          <p:cNvPr id="27" name="TextBox 26"/>
          <p:cNvSpPr txBox="1"/>
          <p:nvPr/>
        </p:nvSpPr>
        <p:spPr>
          <a:xfrm>
            <a:off x="1981200" y="3276600"/>
            <a:ext cx="1219200" cy="923330"/>
          </a:xfrm>
          <a:prstGeom prst="rect">
            <a:avLst/>
          </a:prstGeom>
          <a:noFill/>
        </p:spPr>
        <p:txBody>
          <a:bodyPr wrap="square" rtlCol="0">
            <a:spAutoFit/>
          </a:bodyPr>
          <a:lstStyle/>
          <a:p>
            <a:pPr marL="342900" indent="-342900"/>
            <a:r>
              <a:rPr lang="en-US" dirty="0" smtClean="0">
                <a:solidFill>
                  <a:srgbClr val="92D050"/>
                </a:solidFill>
              </a:rPr>
              <a:t>1  2  5  6  </a:t>
            </a:r>
          </a:p>
          <a:p>
            <a:pPr marL="342900" indent="-342900"/>
            <a:r>
              <a:rPr lang="en-US" dirty="0" smtClean="0">
                <a:solidFill>
                  <a:srgbClr val="92D050"/>
                </a:solidFill>
              </a:rPr>
              <a:t>7  8  1  1</a:t>
            </a:r>
          </a:p>
          <a:p>
            <a:pPr marL="342900" indent="-342900"/>
            <a:r>
              <a:rPr lang="en-US" dirty="0" smtClean="0">
                <a:solidFill>
                  <a:srgbClr val="92D050"/>
                </a:solidFill>
              </a:rPr>
              <a:t>3  2  </a:t>
            </a:r>
            <a:r>
              <a:rPr lang="en-US" dirty="0">
                <a:solidFill>
                  <a:srgbClr val="92D050"/>
                </a:solidFill>
              </a:rPr>
              <a:t>1</a:t>
            </a:r>
            <a:r>
              <a:rPr lang="en-US" dirty="0" smtClean="0">
                <a:solidFill>
                  <a:srgbClr val="92D050"/>
                </a:solidFill>
              </a:rPr>
              <a:t>  1</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0" y="0"/>
            <a:ext cx="2743200" cy="646331"/>
          </a:xfrm>
          <a:prstGeom prst="rect">
            <a:avLst/>
          </a:prstGeom>
          <a:noFill/>
        </p:spPr>
        <p:txBody>
          <a:bodyPr wrap="square" rtlCol="0">
            <a:spAutoFit/>
          </a:bodyPr>
          <a:lstStyle/>
          <a:p>
            <a:r>
              <a:rPr lang="en-US" dirty="0" smtClean="0">
                <a:solidFill>
                  <a:schemeClr val="bg1">
                    <a:lumMod val="50000"/>
                  </a:schemeClr>
                </a:solidFill>
              </a:rPr>
              <a:t>Ryan Bennett</a:t>
            </a:r>
          </a:p>
          <a:p>
            <a:r>
              <a:rPr lang="en-US" dirty="0" smtClean="0">
                <a:solidFill>
                  <a:schemeClr val="bg1">
                    <a:lumMod val="50000"/>
                  </a:schemeClr>
                </a:solidFill>
              </a:rPr>
              <a:t>rdbennett3@gatech.edu</a:t>
            </a:r>
            <a:endParaRPr lang="en-US" dirty="0">
              <a:solidFill>
                <a:schemeClr val="bg1">
                  <a:lumMod val="50000"/>
                </a:schemeClr>
              </a:solidFill>
            </a:endParaRPr>
          </a:p>
        </p:txBody>
      </p:sp>
      <p:sp>
        <p:nvSpPr>
          <p:cNvPr id="5" name="TextBox 4"/>
          <p:cNvSpPr txBox="1"/>
          <p:nvPr/>
        </p:nvSpPr>
        <p:spPr>
          <a:xfrm>
            <a:off x="0" y="0"/>
            <a:ext cx="9144000" cy="1015663"/>
          </a:xfrm>
          <a:prstGeom prst="rect">
            <a:avLst/>
          </a:prstGeom>
          <a:noFill/>
        </p:spPr>
        <p:txBody>
          <a:bodyPr wrap="square" rtlCol="0">
            <a:spAutoFit/>
          </a:bodyPr>
          <a:lstStyle/>
          <a:p>
            <a:pPr algn="ctr"/>
            <a:r>
              <a:rPr lang="en-US" sz="6000" dirty="0" smtClean="0">
                <a:solidFill>
                  <a:schemeClr val="bg1"/>
                </a:solidFill>
              </a:rPr>
              <a:t>Arrays</a:t>
            </a:r>
            <a:endParaRPr lang="en-US" sz="6000" dirty="0">
              <a:solidFill>
                <a:schemeClr val="bg1"/>
              </a:solidFill>
            </a:endParaRPr>
          </a:p>
        </p:txBody>
      </p:sp>
      <p:sp>
        <p:nvSpPr>
          <p:cNvPr id="6" name="TextBox 5"/>
          <p:cNvSpPr txBox="1"/>
          <p:nvPr/>
        </p:nvSpPr>
        <p:spPr>
          <a:xfrm>
            <a:off x="0" y="990600"/>
            <a:ext cx="9144000" cy="3970318"/>
          </a:xfrm>
          <a:prstGeom prst="rect">
            <a:avLst/>
          </a:prstGeom>
          <a:noFill/>
        </p:spPr>
        <p:txBody>
          <a:bodyPr wrap="square" rtlCol="0">
            <a:spAutoFit/>
          </a:bodyPr>
          <a:lstStyle/>
          <a:p>
            <a:r>
              <a:rPr lang="en-US" dirty="0">
                <a:solidFill>
                  <a:schemeClr val="accent5">
                    <a:lumMod val="60000"/>
                    <a:lumOff val="40000"/>
                  </a:schemeClr>
                </a:solidFill>
              </a:rPr>
              <a:t>	</a:t>
            </a:r>
            <a:r>
              <a:rPr lang="en-US" dirty="0" smtClean="0">
                <a:solidFill>
                  <a:schemeClr val="accent5">
                    <a:lumMod val="60000"/>
                    <a:lumOff val="40000"/>
                  </a:schemeClr>
                </a:solidFill>
              </a:rPr>
              <a:t> arr(1:2,1:2:end) = arr(2:3,1:2);	</a:t>
            </a:r>
            <a:r>
              <a:rPr lang="en-US" dirty="0" smtClean="0">
                <a:solidFill>
                  <a:srgbClr val="92D050"/>
                </a:solidFill>
              </a:rPr>
              <a:t>% Following the notes on the previous slide,</a:t>
            </a:r>
          </a:p>
          <a:p>
            <a:r>
              <a:rPr lang="en-US" dirty="0">
                <a:solidFill>
                  <a:srgbClr val="92D050"/>
                </a:solidFill>
              </a:rPr>
              <a:t>	</a:t>
            </a:r>
            <a:r>
              <a:rPr lang="en-US" dirty="0" smtClean="0">
                <a:solidFill>
                  <a:srgbClr val="92D050"/>
                </a:solidFill>
              </a:rPr>
              <a:t>				% we see that the value of arr changes to</a:t>
            </a:r>
          </a:p>
          <a:p>
            <a:endParaRPr lang="en-US" dirty="0">
              <a:solidFill>
                <a:srgbClr val="92D050"/>
              </a:solidFill>
            </a:endParaRPr>
          </a:p>
          <a:p>
            <a:endParaRPr lang="en-US" dirty="0" smtClean="0">
              <a:solidFill>
                <a:srgbClr val="92D050"/>
              </a:solidFill>
            </a:endParaRPr>
          </a:p>
          <a:p>
            <a:endParaRPr lang="en-US" dirty="0">
              <a:solidFill>
                <a:srgbClr val="92D050"/>
              </a:solidFill>
            </a:endParaRPr>
          </a:p>
          <a:p>
            <a:endParaRPr lang="en-US" dirty="0" smtClean="0">
              <a:solidFill>
                <a:srgbClr val="92D050"/>
              </a:solidFill>
            </a:endParaRPr>
          </a:p>
          <a:p>
            <a:endParaRPr lang="en-US" dirty="0">
              <a:solidFill>
                <a:srgbClr val="92D050"/>
              </a:solidFill>
            </a:endParaRPr>
          </a:p>
          <a:p>
            <a:r>
              <a:rPr lang="en-US" dirty="0" smtClean="0">
                <a:solidFill>
                  <a:srgbClr val="92D050"/>
                </a:solidFill>
              </a:rPr>
              <a:t>	 </a:t>
            </a:r>
            <a:r>
              <a:rPr lang="en-US" dirty="0" smtClean="0">
                <a:solidFill>
                  <a:schemeClr val="accent5">
                    <a:lumMod val="60000"/>
                    <a:lumOff val="40000"/>
                  </a:schemeClr>
                </a:solidFill>
              </a:rPr>
              <a:t>F = arr(end:-1:1,:);		</a:t>
            </a:r>
            <a:r>
              <a:rPr lang="en-US" dirty="0" smtClean="0">
                <a:solidFill>
                  <a:srgbClr val="92D050"/>
                </a:solidFill>
              </a:rPr>
              <a:t>% finally, F is found by noting that when we index the</a:t>
            </a:r>
          </a:p>
          <a:p>
            <a:r>
              <a:rPr lang="en-US" dirty="0">
                <a:solidFill>
                  <a:srgbClr val="92D050"/>
                </a:solidFill>
              </a:rPr>
              <a:t>	</a:t>
            </a:r>
            <a:r>
              <a:rPr lang="en-US" dirty="0" smtClean="0">
                <a:solidFill>
                  <a:srgbClr val="92D050"/>
                </a:solidFill>
              </a:rPr>
              <a:t>			% rows of arr “backwards”, we get the rows in the</a:t>
            </a:r>
          </a:p>
          <a:p>
            <a:r>
              <a:rPr lang="en-US" dirty="0">
                <a:solidFill>
                  <a:srgbClr val="92D050"/>
                </a:solidFill>
              </a:rPr>
              <a:t>	</a:t>
            </a:r>
            <a:r>
              <a:rPr lang="en-US" dirty="0" smtClean="0">
                <a:solidFill>
                  <a:srgbClr val="92D050"/>
                </a:solidFill>
              </a:rPr>
              <a:t>			% reversed order. So the value of F is just arr with the</a:t>
            </a:r>
          </a:p>
          <a:p>
            <a:r>
              <a:rPr lang="en-US" dirty="0">
                <a:solidFill>
                  <a:srgbClr val="92D050"/>
                </a:solidFill>
              </a:rPr>
              <a:t>	</a:t>
            </a:r>
            <a:r>
              <a:rPr lang="en-US" dirty="0" smtClean="0">
                <a:solidFill>
                  <a:srgbClr val="92D050"/>
                </a:solidFill>
              </a:rPr>
              <a:t>			% rows in the opposite order (the last row first, etc)</a:t>
            </a:r>
          </a:p>
          <a:p>
            <a:r>
              <a:rPr lang="en-US" dirty="0">
                <a:solidFill>
                  <a:srgbClr val="92D050"/>
                </a:solidFill>
              </a:rPr>
              <a:t>	</a:t>
            </a:r>
            <a:r>
              <a:rPr lang="en-US" dirty="0" smtClean="0">
                <a:solidFill>
                  <a:srgbClr val="92D050"/>
                </a:solidFill>
              </a:rPr>
              <a:t>			% </a:t>
            </a:r>
            <a:r>
              <a:rPr lang="en-US" dirty="0" smtClean="0">
                <a:solidFill>
                  <a:srgbClr val="FFFF00"/>
                </a:solidFill>
              </a:rPr>
              <a:t>F is:</a:t>
            </a:r>
          </a:p>
          <a:p>
            <a:r>
              <a:rPr lang="en-US" dirty="0">
                <a:solidFill>
                  <a:schemeClr val="accent5">
                    <a:lumMod val="60000"/>
                    <a:lumOff val="40000"/>
                  </a:schemeClr>
                </a:solidFill>
              </a:rPr>
              <a:t>	</a:t>
            </a:r>
            <a:r>
              <a:rPr lang="en-US" dirty="0" smtClean="0">
                <a:solidFill>
                  <a:schemeClr val="accent5">
                    <a:lumMod val="60000"/>
                    <a:lumOff val="40000"/>
                  </a:schemeClr>
                </a:solidFill>
              </a:rPr>
              <a:t>				</a:t>
            </a:r>
            <a:endParaRPr lang="en-US" dirty="0" smtClean="0">
              <a:solidFill>
                <a:srgbClr val="92D050"/>
              </a:solidFill>
            </a:endParaRPr>
          </a:p>
          <a:p>
            <a:endParaRPr lang="en-US" dirty="0" smtClean="0">
              <a:solidFill>
                <a:schemeClr val="accent5">
                  <a:lumMod val="60000"/>
                  <a:lumOff val="40000"/>
                </a:schemeClr>
              </a:solidFill>
            </a:endParaRPr>
          </a:p>
        </p:txBody>
      </p:sp>
      <p:sp>
        <p:nvSpPr>
          <p:cNvPr id="7" name="TextBox 6"/>
          <p:cNvSpPr txBox="1"/>
          <p:nvPr/>
        </p:nvSpPr>
        <p:spPr>
          <a:xfrm>
            <a:off x="5638800" y="1676400"/>
            <a:ext cx="1219200" cy="923330"/>
          </a:xfrm>
          <a:prstGeom prst="rect">
            <a:avLst/>
          </a:prstGeom>
          <a:noFill/>
        </p:spPr>
        <p:txBody>
          <a:bodyPr wrap="square" rtlCol="0">
            <a:spAutoFit/>
          </a:bodyPr>
          <a:lstStyle/>
          <a:p>
            <a:pPr marL="342900" indent="-342900"/>
            <a:r>
              <a:rPr lang="en-US" dirty="0" smtClean="0">
                <a:solidFill>
                  <a:srgbClr val="92D050"/>
                </a:solidFill>
              </a:rPr>
              <a:t>7  2  8  6  </a:t>
            </a:r>
          </a:p>
          <a:p>
            <a:pPr marL="342900" indent="-342900"/>
            <a:r>
              <a:rPr lang="en-US" dirty="0" smtClean="0">
                <a:solidFill>
                  <a:srgbClr val="92D050"/>
                </a:solidFill>
              </a:rPr>
              <a:t>3  8  2  1</a:t>
            </a:r>
          </a:p>
          <a:p>
            <a:pPr marL="342900" indent="-342900"/>
            <a:r>
              <a:rPr lang="en-US" dirty="0" smtClean="0">
                <a:solidFill>
                  <a:srgbClr val="92D050"/>
                </a:solidFill>
              </a:rPr>
              <a:t>3  2  </a:t>
            </a:r>
            <a:r>
              <a:rPr lang="en-US" dirty="0">
                <a:solidFill>
                  <a:srgbClr val="92D050"/>
                </a:solidFill>
              </a:rPr>
              <a:t>1</a:t>
            </a:r>
            <a:r>
              <a:rPr lang="en-US" dirty="0" smtClean="0">
                <a:solidFill>
                  <a:srgbClr val="92D050"/>
                </a:solidFill>
              </a:rPr>
              <a:t>  1</a:t>
            </a:r>
          </a:p>
        </p:txBody>
      </p:sp>
      <p:sp>
        <p:nvSpPr>
          <p:cNvPr id="8" name="TextBox 7"/>
          <p:cNvSpPr txBox="1"/>
          <p:nvPr/>
        </p:nvSpPr>
        <p:spPr>
          <a:xfrm>
            <a:off x="5410200" y="4191000"/>
            <a:ext cx="1219200" cy="923330"/>
          </a:xfrm>
          <a:prstGeom prst="rect">
            <a:avLst/>
          </a:prstGeom>
          <a:noFill/>
        </p:spPr>
        <p:txBody>
          <a:bodyPr wrap="square" rtlCol="0">
            <a:spAutoFit/>
          </a:bodyPr>
          <a:lstStyle/>
          <a:p>
            <a:pPr marL="342900" indent="-342900"/>
            <a:r>
              <a:rPr lang="en-US" dirty="0" smtClean="0">
                <a:solidFill>
                  <a:srgbClr val="FFFF00"/>
                </a:solidFill>
              </a:rPr>
              <a:t>3  2  1  1</a:t>
            </a:r>
          </a:p>
          <a:p>
            <a:pPr marL="342900" indent="-342900"/>
            <a:r>
              <a:rPr lang="en-US" dirty="0" smtClean="0">
                <a:solidFill>
                  <a:srgbClr val="FFFF00"/>
                </a:solidFill>
              </a:rPr>
              <a:t>3  8  2  1</a:t>
            </a:r>
          </a:p>
          <a:p>
            <a:pPr marL="342900" indent="-342900"/>
            <a:r>
              <a:rPr lang="en-US" dirty="0" smtClean="0">
                <a:solidFill>
                  <a:srgbClr val="FFFF00"/>
                </a:solidFill>
              </a:rPr>
              <a:t>7  2  8  6  </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0" y="0"/>
            <a:ext cx="2743200" cy="646331"/>
          </a:xfrm>
          <a:prstGeom prst="rect">
            <a:avLst/>
          </a:prstGeom>
          <a:noFill/>
        </p:spPr>
        <p:txBody>
          <a:bodyPr wrap="square" rtlCol="0">
            <a:spAutoFit/>
          </a:bodyPr>
          <a:lstStyle/>
          <a:p>
            <a:r>
              <a:rPr lang="en-US" dirty="0" smtClean="0">
                <a:solidFill>
                  <a:schemeClr val="bg1">
                    <a:lumMod val="50000"/>
                  </a:schemeClr>
                </a:solidFill>
              </a:rPr>
              <a:t>Ryan Bennett</a:t>
            </a:r>
          </a:p>
          <a:p>
            <a:r>
              <a:rPr lang="en-US" dirty="0" smtClean="0">
                <a:solidFill>
                  <a:schemeClr val="bg1">
                    <a:lumMod val="50000"/>
                  </a:schemeClr>
                </a:solidFill>
              </a:rPr>
              <a:t>rdbennett3@gatech.edu</a:t>
            </a:r>
            <a:endParaRPr lang="en-US" dirty="0">
              <a:solidFill>
                <a:schemeClr val="bg1">
                  <a:lumMod val="50000"/>
                </a:schemeClr>
              </a:solidFill>
            </a:endParaRPr>
          </a:p>
        </p:txBody>
      </p:sp>
      <p:sp>
        <p:nvSpPr>
          <p:cNvPr id="5" name="TextBox 4"/>
          <p:cNvSpPr txBox="1"/>
          <p:nvPr/>
        </p:nvSpPr>
        <p:spPr>
          <a:xfrm>
            <a:off x="0" y="0"/>
            <a:ext cx="9144000" cy="1015663"/>
          </a:xfrm>
          <a:prstGeom prst="rect">
            <a:avLst/>
          </a:prstGeom>
          <a:noFill/>
        </p:spPr>
        <p:txBody>
          <a:bodyPr wrap="square" rtlCol="0">
            <a:spAutoFit/>
          </a:bodyPr>
          <a:lstStyle/>
          <a:p>
            <a:pPr algn="ctr"/>
            <a:r>
              <a:rPr lang="en-US" sz="6000" dirty="0" smtClean="0">
                <a:solidFill>
                  <a:schemeClr val="bg1"/>
                </a:solidFill>
              </a:rPr>
              <a:t>Study Break</a:t>
            </a:r>
            <a:endParaRPr lang="en-US" sz="6000" dirty="0">
              <a:solidFill>
                <a:schemeClr val="bg1"/>
              </a:solidFill>
            </a:endParaRPr>
          </a:p>
        </p:txBody>
      </p:sp>
      <p:sp>
        <p:nvSpPr>
          <p:cNvPr id="6" name="TextBox 5"/>
          <p:cNvSpPr txBox="1"/>
          <p:nvPr/>
        </p:nvSpPr>
        <p:spPr>
          <a:xfrm>
            <a:off x="0" y="990600"/>
            <a:ext cx="9144000" cy="646331"/>
          </a:xfrm>
          <a:prstGeom prst="rect">
            <a:avLst/>
          </a:prstGeom>
          <a:noFill/>
        </p:spPr>
        <p:txBody>
          <a:bodyPr wrap="square" rtlCol="0">
            <a:spAutoFit/>
          </a:bodyPr>
          <a:lstStyle/>
          <a:p>
            <a:r>
              <a:rPr lang="en-US" dirty="0" smtClean="0">
                <a:solidFill>
                  <a:schemeClr val="bg1"/>
                </a:solidFill>
              </a:rPr>
              <a:t>Assuming your head hasn’t totally exploded yet, go find some food and then come back, and we’ll cover some weird stuff that can happen with arrays.</a:t>
            </a:r>
            <a:endParaRPr lang="en-US" dirty="0">
              <a:solidFill>
                <a:schemeClr val="bg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0" y="0"/>
            <a:ext cx="2743200" cy="646331"/>
          </a:xfrm>
          <a:prstGeom prst="rect">
            <a:avLst/>
          </a:prstGeom>
          <a:noFill/>
        </p:spPr>
        <p:txBody>
          <a:bodyPr wrap="square" rtlCol="0">
            <a:spAutoFit/>
          </a:bodyPr>
          <a:lstStyle/>
          <a:p>
            <a:r>
              <a:rPr lang="en-US" dirty="0" smtClean="0">
                <a:solidFill>
                  <a:schemeClr val="bg1">
                    <a:lumMod val="50000"/>
                  </a:schemeClr>
                </a:solidFill>
              </a:rPr>
              <a:t>Ryan Bennett</a:t>
            </a:r>
          </a:p>
          <a:p>
            <a:r>
              <a:rPr lang="en-US" dirty="0" smtClean="0">
                <a:solidFill>
                  <a:schemeClr val="bg1">
                    <a:lumMod val="50000"/>
                  </a:schemeClr>
                </a:solidFill>
              </a:rPr>
              <a:t>rdbennett3@gatech.edu</a:t>
            </a:r>
            <a:endParaRPr lang="en-US" dirty="0">
              <a:solidFill>
                <a:schemeClr val="bg1">
                  <a:lumMod val="50000"/>
                </a:schemeClr>
              </a:solidFill>
            </a:endParaRPr>
          </a:p>
        </p:txBody>
      </p:sp>
      <p:sp>
        <p:nvSpPr>
          <p:cNvPr id="5" name="TextBox 4"/>
          <p:cNvSpPr txBox="1"/>
          <p:nvPr/>
        </p:nvSpPr>
        <p:spPr>
          <a:xfrm>
            <a:off x="0" y="0"/>
            <a:ext cx="9144000" cy="1015663"/>
          </a:xfrm>
          <a:prstGeom prst="rect">
            <a:avLst/>
          </a:prstGeom>
          <a:noFill/>
        </p:spPr>
        <p:txBody>
          <a:bodyPr wrap="square" rtlCol="0">
            <a:spAutoFit/>
          </a:bodyPr>
          <a:lstStyle/>
          <a:p>
            <a:pPr algn="ctr"/>
            <a:r>
              <a:rPr lang="en-US" sz="6000" dirty="0" smtClean="0">
                <a:solidFill>
                  <a:schemeClr val="bg1"/>
                </a:solidFill>
              </a:rPr>
              <a:t>Arrays</a:t>
            </a:r>
            <a:endParaRPr lang="en-US" sz="6000" dirty="0">
              <a:solidFill>
                <a:schemeClr val="bg1"/>
              </a:solidFill>
            </a:endParaRPr>
          </a:p>
        </p:txBody>
      </p:sp>
      <p:sp>
        <p:nvSpPr>
          <p:cNvPr id="6" name="TextBox 5"/>
          <p:cNvSpPr txBox="1"/>
          <p:nvPr/>
        </p:nvSpPr>
        <p:spPr>
          <a:xfrm>
            <a:off x="0" y="990600"/>
            <a:ext cx="9144000" cy="3693319"/>
          </a:xfrm>
          <a:prstGeom prst="rect">
            <a:avLst/>
          </a:prstGeom>
          <a:noFill/>
        </p:spPr>
        <p:txBody>
          <a:bodyPr wrap="square" rtlCol="0">
            <a:spAutoFit/>
          </a:bodyPr>
          <a:lstStyle/>
          <a:p>
            <a:r>
              <a:rPr lang="en-US" dirty="0" smtClean="0">
                <a:solidFill>
                  <a:schemeClr val="bg1"/>
                </a:solidFill>
              </a:rPr>
              <a:t>Remember how I said that given an array, arr, it wouldn’t make a lot of sense to say arr(4) because its not clear what I mean by 4? Yeah, well, to MATLAB it makes perfect sense. Let’s see what happens.</a:t>
            </a:r>
          </a:p>
          <a:p>
            <a:endParaRPr lang="en-US" dirty="0" smtClean="0">
              <a:solidFill>
                <a:schemeClr val="bg1"/>
              </a:solidFill>
            </a:endParaRPr>
          </a:p>
          <a:p>
            <a:r>
              <a:rPr lang="en-US" dirty="0" smtClean="0">
                <a:solidFill>
                  <a:schemeClr val="bg1"/>
                </a:solidFill>
              </a:rPr>
              <a:t>So arrays are arranged into rows and columns… but inside the computer, they are just lists of numbers (MATLAB knows how many rows and columns there are, and therefore can arrange them nicely). Being lists, they are subject to indexing the way we indexed vectors.</a:t>
            </a:r>
          </a:p>
          <a:p>
            <a:endParaRPr lang="en-US" dirty="0" smtClean="0">
              <a:solidFill>
                <a:schemeClr val="bg1"/>
              </a:solidFill>
            </a:endParaRPr>
          </a:p>
          <a:p>
            <a:r>
              <a:rPr lang="en-US" dirty="0" smtClean="0">
                <a:solidFill>
                  <a:schemeClr val="bg1"/>
                </a:solidFill>
              </a:rPr>
              <a:t>The system works like this (the arrows are the “direction” of the indexing system, starting from 1 and proceeding upwards, just like vectors):</a:t>
            </a:r>
          </a:p>
          <a:p>
            <a:endParaRPr lang="en-US" dirty="0" smtClean="0">
              <a:solidFill>
                <a:schemeClr val="bg1"/>
              </a:solidFill>
            </a:endParaRPr>
          </a:p>
          <a:p>
            <a:r>
              <a:rPr lang="en-US" dirty="0" smtClean="0">
                <a:solidFill>
                  <a:schemeClr val="bg1"/>
                </a:solidFill>
              </a:rPr>
              <a:t>	</a:t>
            </a:r>
            <a:r>
              <a:rPr lang="en-US" dirty="0" smtClean="0">
                <a:solidFill>
                  <a:schemeClr val="accent5">
                    <a:lumMod val="60000"/>
                    <a:lumOff val="40000"/>
                  </a:schemeClr>
                </a:solidFill>
              </a:rPr>
              <a:t>arr = [11 30 72; 53 77 90; 13 41 53];</a:t>
            </a:r>
          </a:p>
          <a:p>
            <a:endParaRPr lang="en-US" dirty="0" smtClean="0">
              <a:solidFill>
                <a:schemeClr val="bg1"/>
              </a:solidFill>
            </a:endParaRPr>
          </a:p>
        </p:txBody>
      </p:sp>
      <p:sp>
        <p:nvSpPr>
          <p:cNvPr id="7" name="TextBox 6"/>
          <p:cNvSpPr txBox="1"/>
          <p:nvPr/>
        </p:nvSpPr>
        <p:spPr>
          <a:xfrm>
            <a:off x="1447800" y="4648200"/>
            <a:ext cx="2362200" cy="1754326"/>
          </a:xfrm>
          <a:prstGeom prst="rect">
            <a:avLst/>
          </a:prstGeom>
          <a:noFill/>
        </p:spPr>
        <p:txBody>
          <a:bodyPr wrap="square" rtlCol="0">
            <a:spAutoFit/>
          </a:bodyPr>
          <a:lstStyle/>
          <a:p>
            <a:pPr marL="342900" indent="-342900"/>
            <a:r>
              <a:rPr lang="en-US" sz="3600" dirty="0" smtClean="0">
                <a:solidFill>
                  <a:schemeClr val="bg1"/>
                </a:solidFill>
              </a:rPr>
              <a:t>11  30  72</a:t>
            </a:r>
          </a:p>
          <a:p>
            <a:pPr marL="342900" indent="-342900"/>
            <a:r>
              <a:rPr lang="en-US" sz="3600" dirty="0" smtClean="0">
                <a:solidFill>
                  <a:schemeClr val="bg1"/>
                </a:solidFill>
              </a:rPr>
              <a:t>53  77  90</a:t>
            </a:r>
          </a:p>
          <a:p>
            <a:pPr marL="342900" indent="-342900"/>
            <a:r>
              <a:rPr lang="en-US" sz="3600" dirty="0" smtClean="0">
                <a:solidFill>
                  <a:schemeClr val="bg1"/>
                </a:solidFill>
              </a:rPr>
              <a:t>13  41  53</a:t>
            </a:r>
          </a:p>
        </p:txBody>
      </p:sp>
      <p:sp>
        <p:nvSpPr>
          <p:cNvPr id="18" name="TextBox 17"/>
          <p:cNvSpPr txBox="1"/>
          <p:nvPr/>
        </p:nvSpPr>
        <p:spPr>
          <a:xfrm>
            <a:off x="4038600" y="4648200"/>
            <a:ext cx="2362200" cy="1754326"/>
          </a:xfrm>
          <a:prstGeom prst="rect">
            <a:avLst/>
          </a:prstGeom>
          <a:noFill/>
        </p:spPr>
        <p:txBody>
          <a:bodyPr wrap="square" rtlCol="0">
            <a:spAutoFit/>
          </a:bodyPr>
          <a:lstStyle/>
          <a:p>
            <a:pPr marL="342900" indent="-342900"/>
            <a:r>
              <a:rPr lang="en-US" sz="3600" dirty="0" smtClean="0">
                <a:solidFill>
                  <a:srgbClr val="FFFF00"/>
                </a:solidFill>
              </a:rPr>
              <a:t>1  4  7</a:t>
            </a:r>
          </a:p>
          <a:p>
            <a:pPr marL="342900" indent="-342900"/>
            <a:r>
              <a:rPr lang="en-US" sz="3600" dirty="0" smtClean="0">
                <a:solidFill>
                  <a:srgbClr val="FFFF00"/>
                </a:solidFill>
              </a:rPr>
              <a:t>2  5  8</a:t>
            </a:r>
          </a:p>
          <a:p>
            <a:pPr marL="342900" indent="-342900"/>
            <a:r>
              <a:rPr lang="en-US" sz="3600" dirty="0" smtClean="0">
                <a:solidFill>
                  <a:srgbClr val="FFFF00"/>
                </a:solidFill>
              </a:rPr>
              <a:t>3  6  9</a:t>
            </a:r>
          </a:p>
        </p:txBody>
      </p:sp>
      <p:sp>
        <p:nvSpPr>
          <p:cNvPr id="19" name="TextBox 18"/>
          <p:cNvSpPr txBox="1"/>
          <p:nvPr/>
        </p:nvSpPr>
        <p:spPr>
          <a:xfrm>
            <a:off x="1600200" y="4419600"/>
            <a:ext cx="914400" cy="369332"/>
          </a:xfrm>
          <a:prstGeom prst="rect">
            <a:avLst/>
          </a:prstGeom>
          <a:noFill/>
        </p:spPr>
        <p:txBody>
          <a:bodyPr wrap="square" rtlCol="0">
            <a:spAutoFit/>
          </a:bodyPr>
          <a:lstStyle/>
          <a:p>
            <a:r>
              <a:rPr lang="en-US" dirty="0" smtClean="0">
                <a:solidFill>
                  <a:schemeClr val="bg1"/>
                </a:solidFill>
              </a:rPr>
              <a:t>values</a:t>
            </a:r>
            <a:endParaRPr lang="en-US" dirty="0">
              <a:solidFill>
                <a:schemeClr val="bg1"/>
              </a:solidFill>
            </a:endParaRPr>
          </a:p>
        </p:txBody>
      </p:sp>
      <p:sp>
        <p:nvSpPr>
          <p:cNvPr id="20" name="TextBox 19"/>
          <p:cNvSpPr txBox="1"/>
          <p:nvPr/>
        </p:nvSpPr>
        <p:spPr>
          <a:xfrm>
            <a:off x="4191000" y="4419600"/>
            <a:ext cx="914400" cy="369332"/>
          </a:xfrm>
          <a:prstGeom prst="rect">
            <a:avLst/>
          </a:prstGeom>
          <a:noFill/>
        </p:spPr>
        <p:txBody>
          <a:bodyPr wrap="square" rtlCol="0">
            <a:spAutoFit/>
          </a:bodyPr>
          <a:lstStyle/>
          <a:p>
            <a:r>
              <a:rPr lang="en-US" dirty="0" smtClean="0">
                <a:solidFill>
                  <a:srgbClr val="FFFF00"/>
                </a:solidFill>
              </a:rPr>
              <a:t>index</a:t>
            </a:r>
            <a:endParaRPr lang="en-US" dirty="0">
              <a:solidFill>
                <a:srgbClr val="FFFF00"/>
              </a:solidFill>
            </a:endParaRPr>
          </a:p>
        </p:txBody>
      </p:sp>
      <p:cxnSp>
        <p:nvCxnSpPr>
          <p:cNvPr id="22" name="Straight Arrow Connector 21"/>
          <p:cNvCxnSpPr/>
          <p:nvPr/>
        </p:nvCxnSpPr>
        <p:spPr>
          <a:xfrm rot="5400000">
            <a:off x="3467100" y="5524500"/>
            <a:ext cx="1295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5400000">
            <a:off x="3848894" y="5523706"/>
            <a:ext cx="1295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rot="5400000">
            <a:off x="4306094" y="5523706"/>
            <a:ext cx="1295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rot="5400000" flipH="1" flipV="1">
            <a:off x="3810794" y="5410994"/>
            <a:ext cx="1219200" cy="1508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5400000" flipH="1" flipV="1">
            <a:off x="4266406" y="5410994"/>
            <a:ext cx="1219200" cy="1508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334000" y="4876800"/>
            <a:ext cx="3810000" cy="1200329"/>
          </a:xfrm>
          <a:prstGeom prst="rect">
            <a:avLst/>
          </a:prstGeom>
          <a:noFill/>
        </p:spPr>
        <p:txBody>
          <a:bodyPr wrap="square" rtlCol="0">
            <a:spAutoFit/>
          </a:bodyPr>
          <a:lstStyle/>
          <a:p>
            <a:r>
              <a:rPr lang="en-US" dirty="0" smtClean="0">
                <a:solidFill>
                  <a:schemeClr val="bg1"/>
                </a:solidFill>
              </a:rPr>
              <a:t>Notice how the index increases down the column, then continues at the top of the next column, then continues down the column, etc.</a:t>
            </a:r>
            <a:endParaRPr lang="en-US" dirty="0">
              <a:solidFill>
                <a:schemeClr val="bg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0" y="0"/>
            <a:ext cx="2743200" cy="646331"/>
          </a:xfrm>
          <a:prstGeom prst="rect">
            <a:avLst/>
          </a:prstGeom>
          <a:noFill/>
        </p:spPr>
        <p:txBody>
          <a:bodyPr wrap="square" rtlCol="0">
            <a:spAutoFit/>
          </a:bodyPr>
          <a:lstStyle/>
          <a:p>
            <a:r>
              <a:rPr lang="en-US" dirty="0" smtClean="0">
                <a:solidFill>
                  <a:schemeClr val="bg1">
                    <a:lumMod val="50000"/>
                  </a:schemeClr>
                </a:solidFill>
              </a:rPr>
              <a:t>Ryan Bennett</a:t>
            </a:r>
          </a:p>
          <a:p>
            <a:r>
              <a:rPr lang="en-US" dirty="0" smtClean="0">
                <a:solidFill>
                  <a:schemeClr val="bg1">
                    <a:lumMod val="50000"/>
                  </a:schemeClr>
                </a:solidFill>
              </a:rPr>
              <a:t>rdbennett3@gatech.edu</a:t>
            </a:r>
            <a:endParaRPr lang="en-US" dirty="0">
              <a:solidFill>
                <a:schemeClr val="bg1">
                  <a:lumMod val="50000"/>
                </a:schemeClr>
              </a:solidFill>
            </a:endParaRPr>
          </a:p>
        </p:txBody>
      </p:sp>
      <p:sp>
        <p:nvSpPr>
          <p:cNvPr id="5" name="TextBox 4"/>
          <p:cNvSpPr txBox="1"/>
          <p:nvPr/>
        </p:nvSpPr>
        <p:spPr>
          <a:xfrm>
            <a:off x="0" y="0"/>
            <a:ext cx="9144000" cy="1015663"/>
          </a:xfrm>
          <a:prstGeom prst="rect">
            <a:avLst/>
          </a:prstGeom>
          <a:noFill/>
        </p:spPr>
        <p:txBody>
          <a:bodyPr wrap="square" rtlCol="0">
            <a:spAutoFit/>
          </a:bodyPr>
          <a:lstStyle/>
          <a:p>
            <a:pPr algn="ctr"/>
            <a:r>
              <a:rPr lang="en-US" sz="6000" dirty="0" smtClean="0">
                <a:solidFill>
                  <a:schemeClr val="bg1"/>
                </a:solidFill>
              </a:rPr>
              <a:t>Arrays</a:t>
            </a:r>
            <a:endParaRPr lang="en-US" sz="6000" dirty="0">
              <a:solidFill>
                <a:schemeClr val="bg1"/>
              </a:solidFill>
            </a:endParaRPr>
          </a:p>
        </p:txBody>
      </p:sp>
      <p:sp>
        <p:nvSpPr>
          <p:cNvPr id="6" name="TextBox 5"/>
          <p:cNvSpPr txBox="1"/>
          <p:nvPr/>
        </p:nvSpPr>
        <p:spPr>
          <a:xfrm>
            <a:off x="0" y="990600"/>
            <a:ext cx="9144000" cy="5632311"/>
          </a:xfrm>
          <a:prstGeom prst="rect">
            <a:avLst/>
          </a:prstGeom>
          <a:noFill/>
        </p:spPr>
        <p:txBody>
          <a:bodyPr wrap="square" rtlCol="0">
            <a:spAutoFit/>
          </a:bodyPr>
          <a:lstStyle/>
          <a:p>
            <a:r>
              <a:rPr lang="en-US" dirty="0" smtClean="0">
                <a:solidFill>
                  <a:schemeClr val="bg1"/>
                </a:solidFill>
              </a:rPr>
              <a:t>It’s kind of confusing, so let’s try it out in an example.</a:t>
            </a:r>
          </a:p>
          <a:p>
            <a:endParaRPr lang="en-US" dirty="0" smtClean="0">
              <a:solidFill>
                <a:schemeClr val="bg1"/>
              </a:solidFill>
            </a:endParaRPr>
          </a:p>
          <a:p>
            <a:r>
              <a:rPr lang="en-US" dirty="0" smtClean="0">
                <a:solidFill>
                  <a:schemeClr val="bg1"/>
                </a:solidFill>
              </a:rPr>
              <a:t>	</a:t>
            </a:r>
            <a:r>
              <a:rPr lang="en-US" dirty="0" smtClean="0">
                <a:solidFill>
                  <a:schemeClr val="accent5">
                    <a:lumMod val="60000"/>
                    <a:lumOff val="40000"/>
                  </a:schemeClr>
                </a:solidFill>
              </a:rPr>
              <a:t>arr = [11 30 72; 53 77 90; 13 41 53];</a:t>
            </a:r>
          </a:p>
          <a:p>
            <a:r>
              <a:rPr lang="en-US" dirty="0" smtClean="0">
                <a:solidFill>
                  <a:schemeClr val="accent5">
                    <a:lumMod val="60000"/>
                    <a:lumOff val="40000"/>
                  </a:schemeClr>
                </a:solidFill>
              </a:rPr>
              <a:t>	A = arr(3);</a:t>
            </a:r>
          </a:p>
          <a:p>
            <a:r>
              <a:rPr lang="en-US" dirty="0" smtClean="0">
                <a:solidFill>
                  <a:schemeClr val="accent5">
                    <a:lumMod val="60000"/>
                    <a:lumOff val="40000"/>
                  </a:schemeClr>
                </a:solidFill>
              </a:rPr>
              <a:t>	B = arr(end);</a:t>
            </a:r>
          </a:p>
          <a:p>
            <a:r>
              <a:rPr lang="en-US" dirty="0" smtClean="0">
                <a:solidFill>
                  <a:schemeClr val="accent5">
                    <a:lumMod val="60000"/>
                    <a:lumOff val="40000"/>
                  </a:schemeClr>
                </a:solidFill>
              </a:rPr>
              <a:t>	C = arr(1:2:end);</a:t>
            </a:r>
          </a:p>
          <a:p>
            <a:endParaRPr lang="en-US" dirty="0" smtClean="0">
              <a:solidFill>
                <a:schemeClr val="accent5">
                  <a:lumMod val="60000"/>
                  <a:lumOff val="40000"/>
                </a:schemeClr>
              </a:solidFill>
            </a:endParaRPr>
          </a:p>
          <a:p>
            <a:r>
              <a:rPr lang="en-US" dirty="0" smtClean="0">
                <a:solidFill>
                  <a:schemeClr val="accent5">
                    <a:lumMod val="60000"/>
                    <a:lumOff val="40000"/>
                  </a:schemeClr>
                </a:solidFill>
              </a:rPr>
              <a:t>	</a:t>
            </a:r>
            <a:r>
              <a:rPr lang="en-US" dirty="0" smtClean="0">
                <a:solidFill>
                  <a:srgbClr val="92D050"/>
                </a:solidFill>
              </a:rPr>
              <a:t>% keeping in mind that arr looks like this:	and the indices of arr look like this:</a:t>
            </a:r>
          </a:p>
          <a:p>
            <a:endParaRPr lang="en-US" dirty="0" smtClean="0">
              <a:solidFill>
                <a:srgbClr val="92D050"/>
              </a:solidFill>
            </a:endParaRPr>
          </a:p>
          <a:p>
            <a:endParaRPr lang="en-US" dirty="0" smtClean="0">
              <a:solidFill>
                <a:srgbClr val="92D050"/>
              </a:solidFill>
            </a:endParaRPr>
          </a:p>
          <a:p>
            <a:endParaRPr lang="en-US" dirty="0" smtClean="0">
              <a:solidFill>
                <a:srgbClr val="92D050"/>
              </a:solidFill>
            </a:endParaRPr>
          </a:p>
          <a:p>
            <a:endParaRPr lang="en-US" dirty="0" smtClean="0">
              <a:solidFill>
                <a:srgbClr val="92D050"/>
              </a:solidFill>
            </a:endParaRPr>
          </a:p>
          <a:p>
            <a:r>
              <a:rPr lang="en-US" dirty="0" smtClean="0">
                <a:solidFill>
                  <a:srgbClr val="92D050"/>
                </a:solidFill>
              </a:rPr>
              <a:t>	% its easy to see that A is the value at index 3, so </a:t>
            </a:r>
            <a:r>
              <a:rPr lang="en-US" dirty="0" smtClean="0">
                <a:solidFill>
                  <a:srgbClr val="FFFF00"/>
                </a:solidFill>
              </a:rPr>
              <a:t>A is 13</a:t>
            </a:r>
            <a:r>
              <a:rPr lang="en-US" dirty="0" smtClean="0">
                <a:solidFill>
                  <a:srgbClr val="92D050"/>
                </a:solidFill>
              </a:rPr>
              <a:t>.</a:t>
            </a:r>
          </a:p>
          <a:p>
            <a:endParaRPr lang="en-US" dirty="0" smtClean="0">
              <a:solidFill>
                <a:srgbClr val="92D050"/>
              </a:solidFill>
            </a:endParaRPr>
          </a:p>
          <a:p>
            <a:r>
              <a:rPr lang="en-US" dirty="0" smtClean="0">
                <a:solidFill>
                  <a:srgbClr val="92D050"/>
                </a:solidFill>
              </a:rPr>
              <a:t>	% to determine B, we need to know that end means 9, so really B=arr(9), </a:t>
            </a:r>
            <a:r>
              <a:rPr lang="en-US" dirty="0" smtClean="0">
                <a:solidFill>
                  <a:srgbClr val="FFFF00"/>
                </a:solidFill>
              </a:rPr>
              <a:t>B is 53</a:t>
            </a:r>
          </a:p>
          <a:p>
            <a:endParaRPr lang="en-US" dirty="0" smtClean="0">
              <a:solidFill>
                <a:srgbClr val="FFFF00"/>
              </a:solidFill>
            </a:endParaRPr>
          </a:p>
          <a:p>
            <a:r>
              <a:rPr lang="en-US" dirty="0" smtClean="0">
                <a:solidFill>
                  <a:srgbClr val="92D050"/>
                </a:solidFill>
              </a:rPr>
              <a:t>	% to determine C, we need to evaluate the colon operator 1:2:end. Again,</a:t>
            </a:r>
          </a:p>
          <a:p>
            <a:r>
              <a:rPr lang="en-US" dirty="0" smtClean="0">
                <a:solidFill>
                  <a:srgbClr val="92D050"/>
                </a:solidFill>
              </a:rPr>
              <a:t>	% end is 9, so this is really 1:2:9, or [1 3 5 7 9]. C is a row vector of the elements from</a:t>
            </a:r>
          </a:p>
          <a:p>
            <a:r>
              <a:rPr lang="en-US" dirty="0" smtClean="0">
                <a:solidFill>
                  <a:srgbClr val="92D050"/>
                </a:solidFill>
              </a:rPr>
              <a:t>	% arr at these positions, so </a:t>
            </a:r>
            <a:r>
              <a:rPr lang="en-US" dirty="0" smtClean="0">
                <a:solidFill>
                  <a:srgbClr val="FFFF00"/>
                </a:solidFill>
              </a:rPr>
              <a:t>C is [11 13 77 72 53]</a:t>
            </a:r>
          </a:p>
          <a:p>
            <a:endParaRPr lang="en-US" dirty="0">
              <a:solidFill>
                <a:schemeClr val="bg1"/>
              </a:solidFill>
            </a:endParaRPr>
          </a:p>
        </p:txBody>
      </p:sp>
      <p:sp>
        <p:nvSpPr>
          <p:cNvPr id="7" name="TextBox 6"/>
          <p:cNvSpPr txBox="1"/>
          <p:nvPr/>
        </p:nvSpPr>
        <p:spPr>
          <a:xfrm>
            <a:off x="4191000" y="3200400"/>
            <a:ext cx="1371600" cy="923330"/>
          </a:xfrm>
          <a:prstGeom prst="rect">
            <a:avLst/>
          </a:prstGeom>
          <a:noFill/>
        </p:spPr>
        <p:txBody>
          <a:bodyPr wrap="square" rtlCol="0">
            <a:spAutoFit/>
          </a:bodyPr>
          <a:lstStyle/>
          <a:p>
            <a:pPr marL="342900" indent="-342900"/>
            <a:r>
              <a:rPr lang="en-US" dirty="0" smtClean="0">
                <a:solidFill>
                  <a:srgbClr val="92D050"/>
                </a:solidFill>
              </a:rPr>
              <a:t>11  30  72</a:t>
            </a:r>
          </a:p>
          <a:p>
            <a:pPr marL="342900" indent="-342900"/>
            <a:r>
              <a:rPr lang="en-US" dirty="0" smtClean="0">
                <a:solidFill>
                  <a:srgbClr val="92D050"/>
                </a:solidFill>
              </a:rPr>
              <a:t>53  77  90</a:t>
            </a:r>
          </a:p>
          <a:p>
            <a:pPr marL="342900" indent="-342900"/>
            <a:r>
              <a:rPr lang="en-US" dirty="0" smtClean="0">
                <a:solidFill>
                  <a:srgbClr val="92D050"/>
                </a:solidFill>
              </a:rPr>
              <a:t>13  41  53</a:t>
            </a:r>
          </a:p>
        </p:txBody>
      </p:sp>
      <p:sp>
        <p:nvSpPr>
          <p:cNvPr id="8" name="TextBox 7"/>
          <p:cNvSpPr txBox="1"/>
          <p:nvPr/>
        </p:nvSpPr>
        <p:spPr>
          <a:xfrm>
            <a:off x="8001000" y="3200400"/>
            <a:ext cx="990600" cy="914400"/>
          </a:xfrm>
          <a:prstGeom prst="rect">
            <a:avLst/>
          </a:prstGeom>
          <a:noFill/>
        </p:spPr>
        <p:txBody>
          <a:bodyPr wrap="square" rtlCol="0">
            <a:spAutoFit/>
          </a:bodyPr>
          <a:lstStyle/>
          <a:p>
            <a:pPr marL="342900" indent="-342900"/>
            <a:r>
              <a:rPr lang="en-US" dirty="0" smtClean="0">
                <a:solidFill>
                  <a:srgbClr val="92D050"/>
                </a:solidFill>
              </a:rPr>
              <a:t>1  4  7</a:t>
            </a:r>
          </a:p>
          <a:p>
            <a:pPr marL="342900" indent="-342900"/>
            <a:r>
              <a:rPr lang="en-US" dirty="0" smtClean="0">
                <a:solidFill>
                  <a:srgbClr val="92D050"/>
                </a:solidFill>
              </a:rPr>
              <a:t>2  5  8</a:t>
            </a:r>
          </a:p>
          <a:p>
            <a:pPr marL="342900" indent="-342900"/>
            <a:r>
              <a:rPr lang="en-US" dirty="0" smtClean="0">
                <a:solidFill>
                  <a:srgbClr val="92D050"/>
                </a:solidFill>
              </a:rPr>
              <a:t>3  6  9</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0" y="0"/>
            <a:ext cx="2743200" cy="646331"/>
          </a:xfrm>
          <a:prstGeom prst="rect">
            <a:avLst/>
          </a:prstGeom>
          <a:noFill/>
        </p:spPr>
        <p:txBody>
          <a:bodyPr wrap="square" rtlCol="0">
            <a:spAutoFit/>
          </a:bodyPr>
          <a:lstStyle/>
          <a:p>
            <a:r>
              <a:rPr lang="en-US" dirty="0" smtClean="0">
                <a:solidFill>
                  <a:schemeClr val="bg1">
                    <a:lumMod val="50000"/>
                  </a:schemeClr>
                </a:solidFill>
              </a:rPr>
              <a:t>Ryan Bennett</a:t>
            </a:r>
          </a:p>
          <a:p>
            <a:r>
              <a:rPr lang="en-US" dirty="0" smtClean="0">
                <a:solidFill>
                  <a:schemeClr val="bg1">
                    <a:lumMod val="50000"/>
                  </a:schemeClr>
                </a:solidFill>
              </a:rPr>
              <a:t>rdbennett3@gatech.edu</a:t>
            </a:r>
            <a:endParaRPr lang="en-US" dirty="0">
              <a:solidFill>
                <a:schemeClr val="bg1">
                  <a:lumMod val="50000"/>
                </a:schemeClr>
              </a:solidFill>
            </a:endParaRPr>
          </a:p>
        </p:txBody>
      </p:sp>
      <p:sp>
        <p:nvSpPr>
          <p:cNvPr id="5" name="TextBox 4"/>
          <p:cNvSpPr txBox="1"/>
          <p:nvPr/>
        </p:nvSpPr>
        <p:spPr>
          <a:xfrm>
            <a:off x="0" y="0"/>
            <a:ext cx="9144000" cy="1015663"/>
          </a:xfrm>
          <a:prstGeom prst="rect">
            <a:avLst/>
          </a:prstGeom>
          <a:noFill/>
        </p:spPr>
        <p:txBody>
          <a:bodyPr wrap="square" rtlCol="0">
            <a:spAutoFit/>
          </a:bodyPr>
          <a:lstStyle/>
          <a:p>
            <a:pPr algn="ctr"/>
            <a:r>
              <a:rPr lang="en-US" sz="6000" dirty="0" smtClean="0">
                <a:solidFill>
                  <a:schemeClr val="bg1"/>
                </a:solidFill>
              </a:rPr>
              <a:t>Arrays</a:t>
            </a:r>
            <a:endParaRPr lang="en-US" sz="6000" dirty="0">
              <a:solidFill>
                <a:schemeClr val="bg1"/>
              </a:solidFill>
            </a:endParaRPr>
          </a:p>
        </p:txBody>
      </p:sp>
      <p:sp>
        <p:nvSpPr>
          <p:cNvPr id="6" name="TextBox 5"/>
          <p:cNvSpPr txBox="1"/>
          <p:nvPr/>
        </p:nvSpPr>
        <p:spPr>
          <a:xfrm>
            <a:off x="0" y="990600"/>
            <a:ext cx="9144000" cy="5909310"/>
          </a:xfrm>
          <a:prstGeom prst="rect">
            <a:avLst/>
          </a:prstGeom>
          <a:noFill/>
        </p:spPr>
        <p:txBody>
          <a:bodyPr wrap="square" rtlCol="0">
            <a:spAutoFit/>
          </a:bodyPr>
          <a:lstStyle/>
          <a:p>
            <a:r>
              <a:rPr lang="en-US" dirty="0" smtClean="0">
                <a:solidFill>
                  <a:schemeClr val="bg1"/>
                </a:solidFill>
              </a:rPr>
              <a:t>And now the weirdness gets weirder. </a:t>
            </a:r>
          </a:p>
          <a:p>
            <a:endParaRPr lang="en-US" dirty="0" smtClean="0">
              <a:solidFill>
                <a:schemeClr val="bg1"/>
              </a:solidFill>
            </a:endParaRPr>
          </a:p>
          <a:p>
            <a:r>
              <a:rPr lang="en-US" dirty="0" smtClean="0">
                <a:solidFill>
                  <a:schemeClr val="bg1"/>
                </a:solidFill>
              </a:rPr>
              <a:t>	</a:t>
            </a:r>
            <a:r>
              <a:rPr lang="en-US" dirty="0" smtClean="0">
                <a:solidFill>
                  <a:schemeClr val="accent5">
                    <a:lumMod val="60000"/>
                    <a:lumOff val="40000"/>
                  </a:schemeClr>
                </a:solidFill>
              </a:rPr>
              <a:t>arr = [11 30 72; 53 77 90; 13 41 53];</a:t>
            </a:r>
          </a:p>
          <a:p>
            <a:r>
              <a:rPr lang="en-US" dirty="0" smtClean="0">
                <a:solidFill>
                  <a:schemeClr val="accent5">
                    <a:lumMod val="60000"/>
                    <a:lumOff val="40000"/>
                  </a:schemeClr>
                </a:solidFill>
              </a:rPr>
              <a:t>	D = arr(1:end);</a:t>
            </a:r>
          </a:p>
          <a:p>
            <a:endParaRPr lang="en-US" dirty="0" smtClean="0">
              <a:solidFill>
                <a:schemeClr val="accent5">
                  <a:lumMod val="60000"/>
                  <a:lumOff val="40000"/>
                </a:schemeClr>
              </a:solidFill>
            </a:endParaRPr>
          </a:p>
          <a:p>
            <a:r>
              <a:rPr lang="en-US" dirty="0" smtClean="0">
                <a:solidFill>
                  <a:schemeClr val="bg1"/>
                </a:solidFill>
              </a:rPr>
              <a:t>According to the way we approached C in the last slide, D here is just a vector of all the elements in order of the indexing system. </a:t>
            </a:r>
            <a:r>
              <a:rPr lang="en-US" dirty="0" smtClean="0">
                <a:solidFill>
                  <a:srgbClr val="FFFF00"/>
                </a:solidFill>
              </a:rPr>
              <a:t>D is [11 30 72 53 77 90 13 41 53]</a:t>
            </a:r>
            <a:r>
              <a:rPr lang="en-US" dirty="0" smtClean="0">
                <a:solidFill>
                  <a:schemeClr val="bg1"/>
                </a:solidFill>
              </a:rPr>
              <a:t>. Here’s what will blow your mind:</a:t>
            </a:r>
          </a:p>
          <a:p>
            <a:endParaRPr lang="en-US" dirty="0" smtClean="0">
              <a:solidFill>
                <a:schemeClr val="bg1"/>
              </a:solidFill>
            </a:endParaRPr>
          </a:p>
          <a:p>
            <a:r>
              <a:rPr lang="en-US" dirty="0" smtClean="0">
                <a:solidFill>
                  <a:schemeClr val="bg1"/>
                </a:solidFill>
              </a:rPr>
              <a:t>	</a:t>
            </a:r>
            <a:r>
              <a:rPr lang="en-US" dirty="0" smtClean="0">
                <a:solidFill>
                  <a:schemeClr val="accent5">
                    <a:lumMod val="60000"/>
                    <a:lumOff val="40000"/>
                  </a:schemeClr>
                </a:solidFill>
              </a:rPr>
              <a:t>E = arr(:);</a:t>
            </a:r>
          </a:p>
          <a:p>
            <a:endParaRPr lang="en-US" dirty="0" smtClean="0">
              <a:solidFill>
                <a:schemeClr val="bg1"/>
              </a:solidFill>
            </a:endParaRPr>
          </a:p>
          <a:p>
            <a:r>
              <a:rPr lang="en-US" dirty="0" smtClean="0">
                <a:solidFill>
                  <a:schemeClr val="bg1"/>
                </a:solidFill>
              </a:rPr>
              <a:t>Now, I said before that </a:t>
            </a:r>
            <a:r>
              <a:rPr lang="en-US" dirty="0" smtClean="0">
                <a:solidFill>
                  <a:schemeClr val="accent5">
                    <a:lumMod val="60000"/>
                    <a:lumOff val="40000"/>
                  </a:schemeClr>
                </a:solidFill>
              </a:rPr>
              <a:t>:</a:t>
            </a:r>
            <a:r>
              <a:rPr lang="en-US" dirty="0" smtClean="0">
                <a:solidFill>
                  <a:schemeClr val="bg1"/>
                </a:solidFill>
              </a:rPr>
              <a:t> and </a:t>
            </a:r>
            <a:r>
              <a:rPr lang="en-US" dirty="0" smtClean="0">
                <a:solidFill>
                  <a:schemeClr val="accent5">
                    <a:lumMod val="60000"/>
                    <a:lumOff val="40000"/>
                  </a:schemeClr>
                </a:solidFill>
              </a:rPr>
              <a:t>1:end</a:t>
            </a:r>
            <a:r>
              <a:rPr lang="en-US" dirty="0" smtClean="0">
                <a:solidFill>
                  <a:schemeClr val="bg1"/>
                </a:solidFill>
              </a:rPr>
              <a:t> are interchangeable in MATLAB. So we would expect E to be the same as D. It is not. E is a column vector (a single column) containing all the values in order. Specifically, </a:t>
            </a:r>
            <a:r>
              <a:rPr lang="en-US" dirty="0" smtClean="0">
                <a:solidFill>
                  <a:srgbClr val="FFFF00"/>
                </a:solidFill>
              </a:rPr>
              <a:t>E is [11; 30; 72; 53; 77; 90; 13; 41; 53]</a:t>
            </a:r>
            <a:r>
              <a:rPr lang="en-US" dirty="0" smtClean="0">
                <a:solidFill>
                  <a:schemeClr val="bg1"/>
                </a:solidFill>
              </a:rPr>
              <a:t>.</a:t>
            </a:r>
          </a:p>
          <a:p>
            <a:endParaRPr lang="en-US" dirty="0" smtClean="0">
              <a:solidFill>
                <a:schemeClr val="bg1"/>
              </a:solidFill>
            </a:endParaRPr>
          </a:p>
          <a:p>
            <a:r>
              <a:rPr lang="en-US" dirty="0" smtClean="0">
                <a:solidFill>
                  <a:schemeClr val="bg1"/>
                </a:solidFill>
              </a:rPr>
              <a:t>Don’t worry about why this is the case - it just is. Just know the difference.</a:t>
            </a:r>
          </a:p>
          <a:p>
            <a:endParaRPr lang="en-US" dirty="0" smtClean="0">
              <a:solidFill>
                <a:schemeClr val="bg1"/>
              </a:solidFill>
            </a:endParaRPr>
          </a:p>
          <a:p>
            <a:r>
              <a:rPr lang="en-US" dirty="0" smtClean="0">
                <a:solidFill>
                  <a:schemeClr val="bg1"/>
                </a:solidFill>
              </a:rPr>
              <a:t>Also, what was said earlier about </a:t>
            </a:r>
            <a:r>
              <a:rPr lang="en-US" dirty="0" smtClean="0">
                <a:solidFill>
                  <a:schemeClr val="accent5">
                    <a:lumMod val="60000"/>
                    <a:lumOff val="40000"/>
                  </a:schemeClr>
                </a:solidFill>
              </a:rPr>
              <a:t>1:end</a:t>
            </a:r>
            <a:r>
              <a:rPr lang="en-US" dirty="0" smtClean="0">
                <a:solidFill>
                  <a:schemeClr val="bg1"/>
                </a:solidFill>
              </a:rPr>
              <a:t> and </a:t>
            </a:r>
            <a:r>
              <a:rPr lang="en-US" dirty="0" smtClean="0">
                <a:solidFill>
                  <a:schemeClr val="accent5">
                    <a:lumMod val="60000"/>
                    <a:lumOff val="40000"/>
                  </a:schemeClr>
                </a:solidFill>
              </a:rPr>
              <a:t>:</a:t>
            </a:r>
            <a:r>
              <a:rPr lang="en-US" dirty="0" smtClean="0">
                <a:solidFill>
                  <a:schemeClr val="bg1"/>
                </a:solidFill>
              </a:rPr>
              <a:t> being interchangeable still holds when we index an array using (row, column) indexing - it just doesn’t hold for this weird case.</a:t>
            </a:r>
          </a:p>
          <a:p>
            <a:endParaRPr lang="en-US" dirty="0" smtClean="0">
              <a:solidFill>
                <a:schemeClr val="bg1"/>
              </a:solidFill>
            </a:endParaRPr>
          </a:p>
          <a:p>
            <a:r>
              <a:rPr lang="en-US" dirty="0" smtClean="0">
                <a:solidFill>
                  <a:schemeClr val="bg1"/>
                </a:solidFill>
              </a:rPr>
              <a:t>Finally, this process of turning an array into a vector is called </a:t>
            </a:r>
            <a:r>
              <a:rPr lang="en-US" b="1" dirty="0" smtClean="0">
                <a:solidFill>
                  <a:schemeClr val="bg1"/>
                </a:solidFill>
              </a:rPr>
              <a:t>linearizing</a:t>
            </a:r>
            <a:r>
              <a:rPr lang="en-US" dirty="0" smtClean="0">
                <a:solidFill>
                  <a:schemeClr val="bg1"/>
                </a:solidFill>
              </a:rPr>
              <a:t> the array.</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0" y="0"/>
            <a:ext cx="2743200" cy="646331"/>
          </a:xfrm>
          <a:prstGeom prst="rect">
            <a:avLst/>
          </a:prstGeom>
          <a:noFill/>
        </p:spPr>
        <p:txBody>
          <a:bodyPr wrap="square" rtlCol="0">
            <a:spAutoFit/>
          </a:bodyPr>
          <a:lstStyle/>
          <a:p>
            <a:r>
              <a:rPr lang="en-US" dirty="0" smtClean="0">
                <a:solidFill>
                  <a:schemeClr val="bg1">
                    <a:lumMod val="50000"/>
                  </a:schemeClr>
                </a:solidFill>
              </a:rPr>
              <a:t>Ryan Bennett</a:t>
            </a:r>
          </a:p>
          <a:p>
            <a:r>
              <a:rPr lang="en-US" dirty="0" smtClean="0">
                <a:solidFill>
                  <a:schemeClr val="bg1">
                    <a:lumMod val="50000"/>
                  </a:schemeClr>
                </a:solidFill>
              </a:rPr>
              <a:t>rdbennett3@gatech.edu</a:t>
            </a:r>
            <a:endParaRPr lang="en-US" dirty="0">
              <a:solidFill>
                <a:schemeClr val="bg1">
                  <a:lumMod val="50000"/>
                </a:schemeClr>
              </a:solidFill>
            </a:endParaRPr>
          </a:p>
        </p:txBody>
      </p:sp>
      <p:sp>
        <p:nvSpPr>
          <p:cNvPr id="5" name="TextBox 4"/>
          <p:cNvSpPr txBox="1"/>
          <p:nvPr/>
        </p:nvSpPr>
        <p:spPr>
          <a:xfrm>
            <a:off x="0" y="0"/>
            <a:ext cx="9144000" cy="1015663"/>
          </a:xfrm>
          <a:prstGeom prst="rect">
            <a:avLst/>
          </a:prstGeom>
          <a:noFill/>
        </p:spPr>
        <p:txBody>
          <a:bodyPr wrap="square" rtlCol="0">
            <a:spAutoFit/>
          </a:bodyPr>
          <a:lstStyle/>
          <a:p>
            <a:pPr algn="ctr"/>
            <a:r>
              <a:rPr lang="en-US" sz="6000" dirty="0" smtClean="0">
                <a:solidFill>
                  <a:schemeClr val="bg1"/>
                </a:solidFill>
              </a:rPr>
              <a:t>Arrays</a:t>
            </a:r>
            <a:endParaRPr lang="en-US" sz="6000" dirty="0">
              <a:solidFill>
                <a:schemeClr val="bg1"/>
              </a:solidFill>
            </a:endParaRPr>
          </a:p>
        </p:txBody>
      </p:sp>
      <p:sp>
        <p:nvSpPr>
          <p:cNvPr id="6" name="TextBox 5"/>
          <p:cNvSpPr txBox="1"/>
          <p:nvPr/>
        </p:nvSpPr>
        <p:spPr>
          <a:xfrm>
            <a:off x="0" y="990600"/>
            <a:ext cx="9144000" cy="5078313"/>
          </a:xfrm>
          <a:prstGeom prst="rect">
            <a:avLst/>
          </a:prstGeom>
          <a:noFill/>
        </p:spPr>
        <p:txBody>
          <a:bodyPr wrap="square" rtlCol="0">
            <a:spAutoFit/>
          </a:bodyPr>
          <a:lstStyle/>
          <a:p>
            <a:r>
              <a:rPr lang="en-US" dirty="0" smtClean="0">
                <a:solidFill>
                  <a:schemeClr val="bg1"/>
                </a:solidFill>
              </a:rPr>
              <a:t>We can change the shape of arrays using the </a:t>
            </a:r>
            <a:r>
              <a:rPr lang="en-US" dirty="0" smtClean="0">
                <a:solidFill>
                  <a:schemeClr val="accent5">
                    <a:lumMod val="60000"/>
                    <a:lumOff val="40000"/>
                  </a:schemeClr>
                </a:solidFill>
              </a:rPr>
              <a:t>reshape</a:t>
            </a:r>
            <a:r>
              <a:rPr lang="en-US" dirty="0" smtClean="0">
                <a:solidFill>
                  <a:schemeClr val="bg1"/>
                </a:solidFill>
              </a:rPr>
              <a:t> function. It works like this:</a:t>
            </a:r>
          </a:p>
          <a:p>
            <a:endParaRPr lang="en-US" dirty="0" smtClean="0">
              <a:solidFill>
                <a:schemeClr val="bg1"/>
              </a:solidFill>
            </a:endParaRPr>
          </a:p>
          <a:p>
            <a:r>
              <a:rPr lang="en-US" dirty="0" smtClean="0">
                <a:solidFill>
                  <a:schemeClr val="bg1"/>
                </a:solidFill>
              </a:rPr>
              <a:t>	</a:t>
            </a:r>
            <a:r>
              <a:rPr lang="en-US" dirty="0" smtClean="0">
                <a:solidFill>
                  <a:schemeClr val="accent5">
                    <a:lumMod val="60000"/>
                    <a:lumOff val="40000"/>
                  </a:schemeClr>
                </a:solidFill>
              </a:rPr>
              <a:t>reshape(array, new_rows, new_columns);</a:t>
            </a:r>
            <a:r>
              <a:rPr lang="en-US" dirty="0" smtClean="0">
                <a:solidFill>
                  <a:schemeClr val="bg1"/>
                </a:solidFill>
              </a:rPr>
              <a:t>	</a:t>
            </a:r>
            <a:r>
              <a:rPr lang="en-US" dirty="0" smtClean="0">
                <a:solidFill>
                  <a:srgbClr val="92D050"/>
                </a:solidFill>
              </a:rPr>
              <a:t>%returns an array containing the						% values of the input array but with</a:t>
            </a:r>
          </a:p>
          <a:p>
            <a:r>
              <a:rPr lang="en-US" dirty="0" smtClean="0">
                <a:solidFill>
                  <a:srgbClr val="92D050"/>
                </a:solidFill>
              </a:rPr>
              <a:t>						% new dimensions</a:t>
            </a:r>
          </a:p>
          <a:p>
            <a:endParaRPr lang="en-US" dirty="0" smtClean="0">
              <a:solidFill>
                <a:srgbClr val="92D050"/>
              </a:solidFill>
            </a:endParaRPr>
          </a:p>
          <a:p>
            <a:r>
              <a:rPr lang="en-US" dirty="0" smtClean="0">
                <a:solidFill>
                  <a:schemeClr val="bg1"/>
                </a:solidFill>
              </a:rPr>
              <a:t>Let’s look at it in an example:</a:t>
            </a:r>
          </a:p>
          <a:p>
            <a:endParaRPr lang="en-US" dirty="0" smtClean="0">
              <a:solidFill>
                <a:schemeClr val="bg1"/>
              </a:solidFill>
            </a:endParaRPr>
          </a:p>
          <a:p>
            <a:r>
              <a:rPr lang="en-US" dirty="0" smtClean="0">
                <a:solidFill>
                  <a:schemeClr val="bg1"/>
                </a:solidFill>
              </a:rPr>
              <a:t>	</a:t>
            </a:r>
            <a:r>
              <a:rPr lang="en-US" dirty="0" smtClean="0">
                <a:solidFill>
                  <a:schemeClr val="accent5">
                    <a:lumMod val="60000"/>
                    <a:lumOff val="40000"/>
                  </a:schemeClr>
                </a:solidFill>
              </a:rPr>
              <a:t> arr = [1 3 4 2; 5 3 2 1; 6 7 8 1];</a:t>
            </a:r>
          </a:p>
          <a:p>
            <a:r>
              <a:rPr lang="en-US" dirty="0" smtClean="0">
                <a:solidFill>
                  <a:schemeClr val="accent5">
                    <a:lumMod val="60000"/>
                    <a:lumOff val="40000"/>
                  </a:schemeClr>
                </a:solidFill>
              </a:rPr>
              <a:t>	arr2 = reshape(arr, 6, 2);</a:t>
            </a:r>
          </a:p>
          <a:p>
            <a:endParaRPr lang="en-US" dirty="0" smtClean="0">
              <a:solidFill>
                <a:schemeClr val="accent5">
                  <a:lumMod val="60000"/>
                  <a:lumOff val="40000"/>
                </a:schemeClr>
              </a:solidFill>
            </a:endParaRPr>
          </a:p>
          <a:p>
            <a:r>
              <a:rPr lang="en-US" dirty="0" smtClean="0">
                <a:solidFill>
                  <a:schemeClr val="accent5">
                    <a:lumMod val="60000"/>
                    <a:lumOff val="40000"/>
                  </a:schemeClr>
                </a:solidFill>
              </a:rPr>
              <a:t>			</a:t>
            </a:r>
            <a:r>
              <a:rPr lang="en-US" dirty="0" smtClean="0">
                <a:solidFill>
                  <a:srgbClr val="92D050"/>
                </a:solidFill>
              </a:rPr>
              <a:t>% arr looks like this:	       with indices: </a:t>
            </a:r>
          </a:p>
          <a:p>
            <a:r>
              <a:rPr lang="en-US" dirty="0" smtClean="0">
                <a:solidFill>
                  <a:srgbClr val="92D050"/>
                </a:solidFill>
              </a:rPr>
              <a:t>			% we are turning it into an array that is 6x2 and therefore has</a:t>
            </a:r>
          </a:p>
          <a:p>
            <a:r>
              <a:rPr lang="en-US" dirty="0" smtClean="0">
                <a:solidFill>
                  <a:srgbClr val="92D050"/>
                </a:solidFill>
              </a:rPr>
              <a:t>			% this index layout. Just place the value in old position 1</a:t>
            </a:r>
          </a:p>
          <a:p>
            <a:r>
              <a:rPr lang="en-US" dirty="0" smtClean="0">
                <a:solidFill>
                  <a:srgbClr val="92D050"/>
                </a:solidFill>
              </a:rPr>
              <a:t>			% In the new position 1, do the same for position 2, and so on.</a:t>
            </a:r>
          </a:p>
          <a:p>
            <a:r>
              <a:rPr lang="en-US" dirty="0" smtClean="0">
                <a:solidFill>
                  <a:srgbClr val="92D050"/>
                </a:solidFill>
              </a:rPr>
              <a:t>			% The result is arr2:</a:t>
            </a:r>
          </a:p>
          <a:p>
            <a:r>
              <a:rPr lang="en-US" dirty="0" smtClean="0">
                <a:solidFill>
                  <a:srgbClr val="92D050"/>
                </a:solidFill>
              </a:rPr>
              <a:t>			</a:t>
            </a:r>
          </a:p>
          <a:p>
            <a:r>
              <a:rPr lang="en-US" dirty="0" smtClean="0">
                <a:solidFill>
                  <a:schemeClr val="accent5">
                    <a:lumMod val="60000"/>
                    <a:lumOff val="40000"/>
                  </a:schemeClr>
                </a:solidFill>
              </a:rPr>
              <a:t>			</a:t>
            </a:r>
            <a:endParaRPr lang="en-US" dirty="0" smtClean="0">
              <a:solidFill>
                <a:schemeClr val="bg1"/>
              </a:solidFill>
            </a:endParaRPr>
          </a:p>
        </p:txBody>
      </p:sp>
      <p:sp>
        <p:nvSpPr>
          <p:cNvPr id="7" name="TextBox 6"/>
          <p:cNvSpPr txBox="1"/>
          <p:nvPr/>
        </p:nvSpPr>
        <p:spPr>
          <a:xfrm>
            <a:off x="4876800" y="3420070"/>
            <a:ext cx="1371600" cy="923330"/>
          </a:xfrm>
          <a:prstGeom prst="rect">
            <a:avLst/>
          </a:prstGeom>
          <a:noFill/>
        </p:spPr>
        <p:txBody>
          <a:bodyPr wrap="square" rtlCol="0">
            <a:spAutoFit/>
          </a:bodyPr>
          <a:lstStyle/>
          <a:p>
            <a:pPr marL="342900" indent="-342900"/>
            <a:r>
              <a:rPr lang="en-US" dirty="0" smtClean="0">
                <a:solidFill>
                  <a:srgbClr val="92D050"/>
                </a:solidFill>
              </a:rPr>
              <a:t>1  3  4  2</a:t>
            </a:r>
          </a:p>
          <a:p>
            <a:pPr marL="342900" indent="-342900"/>
            <a:r>
              <a:rPr lang="en-US" dirty="0" smtClean="0">
                <a:solidFill>
                  <a:srgbClr val="92D050"/>
                </a:solidFill>
              </a:rPr>
              <a:t>5  3  2  1</a:t>
            </a:r>
          </a:p>
          <a:p>
            <a:pPr marL="342900" indent="-342900"/>
            <a:r>
              <a:rPr lang="en-US" dirty="0" smtClean="0">
                <a:solidFill>
                  <a:srgbClr val="92D050"/>
                </a:solidFill>
              </a:rPr>
              <a:t>6  7  8  1</a:t>
            </a:r>
          </a:p>
        </p:txBody>
      </p:sp>
      <p:sp>
        <p:nvSpPr>
          <p:cNvPr id="8" name="TextBox 7"/>
          <p:cNvSpPr txBox="1"/>
          <p:nvPr/>
        </p:nvSpPr>
        <p:spPr>
          <a:xfrm>
            <a:off x="7162800" y="3429000"/>
            <a:ext cx="1371600" cy="923330"/>
          </a:xfrm>
          <a:prstGeom prst="rect">
            <a:avLst/>
          </a:prstGeom>
          <a:noFill/>
        </p:spPr>
        <p:txBody>
          <a:bodyPr wrap="square" rtlCol="0">
            <a:spAutoFit/>
          </a:bodyPr>
          <a:lstStyle/>
          <a:p>
            <a:pPr marL="342900" indent="-342900"/>
            <a:r>
              <a:rPr lang="en-US" dirty="0" smtClean="0">
                <a:solidFill>
                  <a:srgbClr val="FFC000"/>
                </a:solidFill>
              </a:rPr>
              <a:t>1  4  7  10</a:t>
            </a:r>
          </a:p>
          <a:p>
            <a:pPr marL="342900" indent="-342900"/>
            <a:r>
              <a:rPr lang="en-US" dirty="0" smtClean="0">
                <a:solidFill>
                  <a:srgbClr val="FFC000"/>
                </a:solidFill>
              </a:rPr>
              <a:t>2  5  8  11</a:t>
            </a:r>
          </a:p>
          <a:p>
            <a:pPr marL="342900" indent="-342900"/>
            <a:r>
              <a:rPr lang="en-US" dirty="0" smtClean="0">
                <a:solidFill>
                  <a:srgbClr val="FFC000"/>
                </a:solidFill>
              </a:rPr>
              <a:t>3  6  9  12</a:t>
            </a:r>
          </a:p>
        </p:txBody>
      </p:sp>
      <p:sp>
        <p:nvSpPr>
          <p:cNvPr id="9" name="TextBox 8"/>
          <p:cNvSpPr txBox="1"/>
          <p:nvPr/>
        </p:nvSpPr>
        <p:spPr>
          <a:xfrm>
            <a:off x="1981200" y="4572000"/>
            <a:ext cx="685800" cy="2031325"/>
          </a:xfrm>
          <a:prstGeom prst="rect">
            <a:avLst/>
          </a:prstGeom>
          <a:noFill/>
        </p:spPr>
        <p:txBody>
          <a:bodyPr wrap="square" rtlCol="0">
            <a:spAutoFit/>
          </a:bodyPr>
          <a:lstStyle/>
          <a:p>
            <a:pPr marL="342900" indent="-342900"/>
            <a:r>
              <a:rPr lang="en-US" dirty="0" smtClean="0">
                <a:solidFill>
                  <a:srgbClr val="FFC000"/>
                </a:solidFill>
              </a:rPr>
              <a:t>1  7</a:t>
            </a:r>
          </a:p>
          <a:p>
            <a:pPr marL="342900" indent="-342900"/>
            <a:r>
              <a:rPr lang="en-US" dirty="0" smtClean="0">
                <a:solidFill>
                  <a:srgbClr val="FFC000"/>
                </a:solidFill>
              </a:rPr>
              <a:t>2  8</a:t>
            </a:r>
          </a:p>
          <a:p>
            <a:pPr marL="342900" indent="-342900"/>
            <a:r>
              <a:rPr lang="en-US" dirty="0" smtClean="0">
                <a:solidFill>
                  <a:srgbClr val="FFC000"/>
                </a:solidFill>
              </a:rPr>
              <a:t>3  9</a:t>
            </a:r>
          </a:p>
          <a:p>
            <a:pPr marL="342900" indent="-342900"/>
            <a:r>
              <a:rPr lang="en-US" dirty="0" smtClean="0">
                <a:solidFill>
                  <a:srgbClr val="FFC000"/>
                </a:solidFill>
              </a:rPr>
              <a:t>4  10</a:t>
            </a:r>
          </a:p>
          <a:p>
            <a:pPr marL="342900" indent="-342900"/>
            <a:r>
              <a:rPr lang="en-US" dirty="0" smtClean="0">
                <a:solidFill>
                  <a:srgbClr val="FFC000"/>
                </a:solidFill>
              </a:rPr>
              <a:t>5  11</a:t>
            </a:r>
          </a:p>
          <a:p>
            <a:pPr marL="342900" indent="-342900"/>
            <a:r>
              <a:rPr lang="en-US" dirty="0" smtClean="0">
                <a:solidFill>
                  <a:srgbClr val="FFC000"/>
                </a:solidFill>
              </a:rPr>
              <a:t>6  12</a:t>
            </a:r>
          </a:p>
          <a:p>
            <a:pPr marL="342900" indent="-342900"/>
            <a:endParaRPr lang="en-US" dirty="0" smtClean="0">
              <a:solidFill>
                <a:srgbClr val="92D050"/>
              </a:solidFill>
            </a:endParaRPr>
          </a:p>
        </p:txBody>
      </p:sp>
      <p:cxnSp>
        <p:nvCxnSpPr>
          <p:cNvPr id="11" name="Straight Arrow Connector 10"/>
          <p:cNvCxnSpPr/>
          <p:nvPr/>
        </p:nvCxnSpPr>
        <p:spPr>
          <a:xfrm rot="10800000" flipV="1">
            <a:off x="2590800" y="4876800"/>
            <a:ext cx="12192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648200" y="5105400"/>
            <a:ext cx="685800" cy="2031325"/>
          </a:xfrm>
          <a:prstGeom prst="rect">
            <a:avLst/>
          </a:prstGeom>
          <a:noFill/>
        </p:spPr>
        <p:txBody>
          <a:bodyPr wrap="square" rtlCol="0">
            <a:spAutoFit/>
          </a:bodyPr>
          <a:lstStyle/>
          <a:p>
            <a:pPr marL="342900" indent="-342900"/>
            <a:r>
              <a:rPr lang="en-US" dirty="0" smtClean="0">
                <a:solidFill>
                  <a:srgbClr val="FFFF00"/>
                </a:solidFill>
              </a:rPr>
              <a:t>1  4</a:t>
            </a:r>
          </a:p>
          <a:p>
            <a:pPr marL="342900" indent="-342900"/>
            <a:r>
              <a:rPr lang="en-US" dirty="0" smtClean="0">
                <a:solidFill>
                  <a:srgbClr val="FFFF00"/>
                </a:solidFill>
              </a:rPr>
              <a:t>5  2</a:t>
            </a:r>
          </a:p>
          <a:p>
            <a:pPr marL="342900" indent="-342900"/>
            <a:r>
              <a:rPr lang="en-US" dirty="0" smtClean="0">
                <a:solidFill>
                  <a:srgbClr val="FFFF00"/>
                </a:solidFill>
              </a:rPr>
              <a:t>6  8</a:t>
            </a:r>
          </a:p>
          <a:p>
            <a:pPr marL="342900" indent="-342900"/>
            <a:r>
              <a:rPr lang="en-US" dirty="0" smtClean="0">
                <a:solidFill>
                  <a:srgbClr val="FFFF00"/>
                </a:solidFill>
              </a:rPr>
              <a:t>3  2</a:t>
            </a:r>
          </a:p>
          <a:p>
            <a:pPr marL="342900" indent="-342900"/>
            <a:r>
              <a:rPr lang="en-US" dirty="0" smtClean="0">
                <a:solidFill>
                  <a:srgbClr val="FFFF00"/>
                </a:solidFill>
              </a:rPr>
              <a:t>3  1</a:t>
            </a:r>
          </a:p>
          <a:p>
            <a:pPr marL="342900" indent="-342900"/>
            <a:r>
              <a:rPr lang="en-US" dirty="0" smtClean="0">
                <a:solidFill>
                  <a:srgbClr val="FFFF00"/>
                </a:solidFill>
              </a:rPr>
              <a:t>7  1</a:t>
            </a:r>
          </a:p>
          <a:p>
            <a:pPr marL="342900" indent="-342900"/>
            <a:endParaRPr lang="en-US" dirty="0" smtClean="0">
              <a:solidFill>
                <a:srgbClr val="92D05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0" y="0"/>
            <a:ext cx="2743200" cy="646331"/>
          </a:xfrm>
          <a:prstGeom prst="rect">
            <a:avLst/>
          </a:prstGeom>
          <a:noFill/>
        </p:spPr>
        <p:txBody>
          <a:bodyPr wrap="square" rtlCol="0">
            <a:spAutoFit/>
          </a:bodyPr>
          <a:lstStyle/>
          <a:p>
            <a:r>
              <a:rPr lang="en-US" dirty="0" smtClean="0">
                <a:solidFill>
                  <a:schemeClr val="bg1">
                    <a:lumMod val="50000"/>
                  </a:schemeClr>
                </a:solidFill>
              </a:rPr>
              <a:t>Ryan Bennett</a:t>
            </a:r>
          </a:p>
          <a:p>
            <a:r>
              <a:rPr lang="en-US" dirty="0" smtClean="0">
                <a:solidFill>
                  <a:schemeClr val="bg1">
                    <a:lumMod val="50000"/>
                  </a:schemeClr>
                </a:solidFill>
              </a:rPr>
              <a:t>rdbennett3@gatech.edu</a:t>
            </a:r>
            <a:endParaRPr lang="en-US" dirty="0">
              <a:solidFill>
                <a:schemeClr val="bg1">
                  <a:lumMod val="50000"/>
                </a:schemeClr>
              </a:solidFill>
            </a:endParaRPr>
          </a:p>
        </p:txBody>
      </p:sp>
      <p:sp>
        <p:nvSpPr>
          <p:cNvPr id="5" name="TextBox 4"/>
          <p:cNvSpPr txBox="1"/>
          <p:nvPr/>
        </p:nvSpPr>
        <p:spPr>
          <a:xfrm>
            <a:off x="0" y="0"/>
            <a:ext cx="9144000" cy="1015663"/>
          </a:xfrm>
          <a:prstGeom prst="rect">
            <a:avLst/>
          </a:prstGeom>
          <a:noFill/>
        </p:spPr>
        <p:txBody>
          <a:bodyPr wrap="square" rtlCol="0">
            <a:spAutoFit/>
          </a:bodyPr>
          <a:lstStyle/>
          <a:p>
            <a:pPr algn="ctr"/>
            <a:r>
              <a:rPr lang="en-US" sz="6000" dirty="0" smtClean="0">
                <a:solidFill>
                  <a:schemeClr val="bg1"/>
                </a:solidFill>
              </a:rPr>
              <a:t>Arrays</a:t>
            </a:r>
            <a:endParaRPr lang="en-US" sz="6000" dirty="0">
              <a:solidFill>
                <a:schemeClr val="bg1"/>
              </a:solidFill>
            </a:endParaRPr>
          </a:p>
        </p:txBody>
      </p:sp>
      <p:sp>
        <p:nvSpPr>
          <p:cNvPr id="6" name="TextBox 5"/>
          <p:cNvSpPr txBox="1"/>
          <p:nvPr/>
        </p:nvSpPr>
        <p:spPr>
          <a:xfrm>
            <a:off x="0" y="990600"/>
            <a:ext cx="9144000" cy="5909310"/>
          </a:xfrm>
          <a:prstGeom prst="rect">
            <a:avLst/>
          </a:prstGeom>
          <a:noFill/>
        </p:spPr>
        <p:txBody>
          <a:bodyPr wrap="square" rtlCol="0">
            <a:spAutoFit/>
          </a:bodyPr>
          <a:lstStyle/>
          <a:p>
            <a:r>
              <a:rPr lang="en-US" dirty="0" smtClean="0">
                <a:solidFill>
                  <a:schemeClr val="bg1"/>
                </a:solidFill>
              </a:rPr>
              <a:t>The next thing we need to do is learn how to create an array. The primary way to do this is to vertically concatenate different vectors together. To vertically concatenate two vectors, do the following:</a:t>
            </a:r>
          </a:p>
          <a:p>
            <a:endParaRPr lang="en-US" dirty="0">
              <a:solidFill>
                <a:schemeClr val="bg1"/>
              </a:solidFill>
            </a:endParaRPr>
          </a:p>
          <a:p>
            <a:r>
              <a:rPr lang="en-US" dirty="0" smtClean="0">
                <a:solidFill>
                  <a:schemeClr val="bg1"/>
                </a:solidFill>
              </a:rPr>
              <a:t>	</a:t>
            </a:r>
            <a:r>
              <a:rPr lang="en-US" dirty="0" smtClean="0">
                <a:solidFill>
                  <a:schemeClr val="accent5">
                    <a:lumMod val="60000"/>
                    <a:lumOff val="40000"/>
                  </a:schemeClr>
                </a:solidFill>
              </a:rPr>
              <a:t>A = 3:5;</a:t>
            </a:r>
          </a:p>
          <a:p>
            <a:r>
              <a:rPr lang="en-US" dirty="0">
                <a:solidFill>
                  <a:schemeClr val="accent5">
                    <a:lumMod val="60000"/>
                    <a:lumOff val="40000"/>
                  </a:schemeClr>
                </a:solidFill>
              </a:rPr>
              <a:t>	</a:t>
            </a:r>
            <a:r>
              <a:rPr lang="en-US" dirty="0" smtClean="0">
                <a:solidFill>
                  <a:schemeClr val="accent5">
                    <a:lumMod val="60000"/>
                    <a:lumOff val="40000"/>
                  </a:schemeClr>
                </a:solidFill>
              </a:rPr>
              <a:t>B = 7:9;</a:t>
            </a:r>
          </a:p>
          <a:p>
            <a:r>
              <a:rPr lang="en-US" dirty="0">
                <a:solidFill>
                  <a:schemeClr val="accent5">
                    <a:lumMod val="60000"/>
                    <a:lumOff val="40000"/>
                  </a:schemeClr>
                </a:solidFill>
              </a:rPr>
              <a:t>	</a:t>
            </a:r>
            <a:r>
              <a:rPr lang="en-US" dirty="0" smtClean="0">
                <a:solidFill>
                  <a:schemeClr val="accent5">
                    <a:lumMod val="60000"/>
                    <a:lumOff val="40000"/>
                  </a:schemeClr>
                </a:solidFill>
              </a:rPr>
              <a:t>C = [A; B];</a:t>
            </a:r>
            <a:r>
              <a:rPr lang="en-US" dirty="0" smtClean="0">
                <a:solidFill>
                  <a:schemeClr val="bg1"/>
                </a:solidFill>
              </a:rPr>
              <a:t> 	</a:t>
            </a:r>
            <a:r>
              <a:rPr lang="en-US" dirty="0" smtClean="0">
                <a:solidFill>
                  <a:srgbClr val="92D050"/>
                </a:solidFill>
              </a:rPr>
              <a:t>% vertical concatenation - use a semicolon ; inside the brackets</a:t>
            </a:r>
          </a:p>
          <a:p>
            <a:endParaRPr lang="en-US" dirty="0">
              <a:solidFill>
                <a:srgbClr val="92D050"/>
              </a:solidFill>
            </a:endParaRPr>
          </a:p>
          <a:p>
            <a:r>
              <a:rPr lang="en-US" dirty="0" smtClean="0">
                <a:solidFill>
                  <a:schemeClr val="bg1"/>
                </a:solidFill>
              </a:rPr>
              <a:t>The result is a 2x3 (2 rows, 3 columns) array that looks like the following:</a:t>
            </a:r>
          </a:p>
          <a:p>
            <a:r>
              <a:rPr lang="en-US" dirty="0">
                <a:solidFill>
                  <a:schemeClr val="bg1"/>
                </a:solidFill>
              </a:rPr>
              <a:t>	</a:t>
            </a:r>
            <a:endParaRPr lang="en-US" dirty="0" smtClean="0">
              <a:solidFill>
                <a:schemeClr val="bg1"/>
              </a:solidFill>
            </a:endParaRPr>
          </a:p>
          <a:p>
            <a:r>
              <a:rPr lang="en-US" dirty="0">
                <a:solidFill>
                  <a:schemeClr val="bg1"/>
                </a:solidFill>
              </a:rPr>
              <a:t>	</a:t>
            </a:r>
            <a:r>
              <a:rPr lang="en-US" dirty="0" smtClean="0">
                <a:solidFill>
                  <a:schemeClr val="bg1"/>
                </a:solidFill>
              </a:rPr>
              <a:t>C: </a:t>
            </a:r>
            <a:r>
              <a:rPr lang="en-US" dirty="0" smtClean="0">
                <a:solidFill>
                  <a:srgbClr val="FFFF00"/>
                </a:solidFill>
              </a:rPr>
              <a:t>[3  4  5</a:t>
            </a:r>
          </a:p>
          <a:p>
            <a:r>
              <a:rPr lang="en-US" dirty="0" smtClean="0">
                <a:solidFill>
                  <a:srgbClr val="FFFF00"/>
                </a:solidFill>
              </a:rPr>
              <a:t>	      7  8  9]</a:t>
            </a:r>
          </a:p>
          <a:p>
            <a:endParaRPr lang="en-US" dirty="0">
              <a:solidFill>
                <a:srgbClr val="FFFF00"/>
              </a:solidFill>
            </a:endParaRPr>
          </a:p>
          <a:p>
            <a:r>
              <a:rPr lang="en-US" dirty="0" smtClean="0">
                <a:solidFill>
                  <a:schemeClr val="bg1"/>
                </a:solidFill>
              </a:rPr>
              <a:t>This worked because A and B were the same length. Let’s consider a case where they are not the same length:</a:t>
            </a:r>
          </a:p>
          <a:p>
            <a:endParaRPr lang="en-US" dirty="0">
              <a:solidFill>
                <a:schemeClr val="bg1"/>
              </a:solidFill>
            </a:endParaRPr>
          </a:p>
          <a:p>
            <a:r>
              <a:rPr lang="en-US" dirty="0" smtClean="0">
                <a:solidFill>
                  <a:schemeClr val="accent5">
                    <a:lumMod val="60000"/>
                    <a:lumOff val="40000"/>
                  </a:schemeClr>
                </a:solidFill>
              </a:rPr>
              <a:t>	A = 5:7;</a:t>
            </a:r>
          </a:p>
          <a:p>
            <a:r>
              <a:rPr lang="en-US" dirty="0">
                <a:solidFill>
                  <a:schemeClr val="accent5">
                    <a:lumMod val="60000"/>
                    <a:lumOff val="40000"/>
                  </a:schemeClr>
                </a:solidFill>
              </a:rPr>
              <a:t>	</a:t>
            </a:r>
            <a:r>
              <a:rPr lang="en-US" dirty="0" smtClean="0">
                <a:solidFill>
                  <a:schemeClr val="accent5">
                    <a:lumMod val="60000"/>
                    <a:lumOff val="40000"/>
                  </a:schemeClr>
                </a:solidFill>
              </a:rPr>
              <a:t>B = 1:5;</a:t>
            </a:r>
          </a:p>
          <a:p>
            <a:r>
              <a:rPr lang="en-US" dirty="0">
                <a:solidFill>
                  <a:schemeClr val="accent5">
                    <a:lumMod val="60000"/>
                    <a:lumOff val="40000"/>
                  </a:schemeClr>
                </a:solidFill>
              </a:rPr>
              <a:t>	</a:t>
            </a:r>
            <a:r>
              <a:rPr lang="en-US" dirty="0" smtClean="0">
                <a:solidFill>
                  <a:schemeClr val="accent5">
                    <a:lumMod val="60000"/>
                    <a:lumOff val="40000"/>
                  </a:schemeClr>
                </a:solidFill>
              </a:rPr>
              <a:t>C = [A; B]</a:t>
            </a:r>
          </a:p>
          <a:p>
            <a:endParaRPr lang="en-US" dirty="0">
              <a:solidFill>
                <a:schemeClr val="accent5">
                  <a:lumMod val="60000"/>
                  <a:lumOff val="40000"/>
                </a:schemeClr>
              </a:solidFill>
            </a:endParaRPr>
          </a:p>
          <a:p>
            <a:r>
              <a:rPr lang="en-US" dirty="0" smtClean="0">
                <a:solidFill>
                  <a:schemeClr val="bg1"/>
                </a:solidFill>
              </a:rPr>
              <a:t>What do you suppose happens here?</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0" y="0"/>
            <a:ext cx="2743200" cy="646331"/>
          </a:xfrm>
          <a:prstGeom prst="rect">
            <a:avLst/>
          </a:prstGeom>
          <a:noFill/>
        </p:spPr>
        <p:txBody>
          <a:bodyPr wrap="square" rtlCol="0">
            <a:spAutoFit/>
          </a:bodyPr>
          <a:lstStyle/>
          <a:p>
            <a:r>
              <a:rPr lang="en-US" dirty="0" smtClean="0">
                <a:solidFill>
                  <a:schemeClr val="bg1">
                    <a:lumMod val="50000"/>
                  </a:schemeClr>
                </a:solidFill>
              </a:rPr>
              <a:t>Ryan Bennett</a:t>
            </a:r>
          </a:p>
          <a:p>
            <a:r>
              <a:rPr lang="en-US" dirty="0" smtClean="0">
                <a:solidFill>
                  <a:schemeClr val="bg1">
                    <a:lumMod val="50000"/>
                  </a:schemeClr>
                </a:solidFill>
              </a:rPr>
              <a:t>rdbennett3@gatech.edu</a:t>
            </a:r>
            <a:endParaRPr lang="en-US" dirty="0">
              <a:solidFill>
                <a:schemeClr val="bg1">
                  <a:lumMod val="50000"/>
                </a:schemeClr>
              </a:solidFill>
            </a:endParaRPr>
          </a:p>
        </p:txBody>
      </p:sp>
      <p:sp>
        <p:nvSpPr>
          <p:cNvPr id="5" name="TextBox 4"/>
          <p:cNvSpPr txBox="1"/>
          <p:nvPr/>
        </p:nvSpPr>
        <p:spPr>
          <a:xfrm>
            <a:off x="0" y="0"/>
            <a:ext cx="9144000" cy="1015663"/>
          </a:xfrm>
          <a:prstGeom prst="rect">
            <a:avLst/>
          </a:prstGeom>
          <a:noFill/>
        </p:spPr>
        <p:txBody>
          <a:bodyPr wrap="square" rtlCol="0">
            <a:spAutoFit/>
          </a:bodyPr>
          <a:lstStyle/>
          <a:p>
            <a:pPr algn="ctr"/>
            <a:r>
              <a:rPr lang="en-US" sz="6000" dirty="0" smtClean="0">
                <a:solidFill>
                  <a:schemeClr val="bg1"/>
                </a:solidFill>
              </a:rPr>
              <a:t>Arrays</a:t>
            </a:r>
            <a:endParaRPr lang="en-US" sz="6000" dirty="0">
              <a:solidFill>
                <a:schemeClr val="bg1"/>
              </a:solidFill>
            </a:endParaRPr>
          </a:p>
        </p:txBody>
      </p:sp>
      <p:sp>
        <p:nvSpPr>
          <p:cNvPr id="6" name="TextBox 5"/>
          <p:cNvSpPr txBox="1"/>
          <p:nvPr/>
        </p:nvSpPr>
        <p:spPr>
          <a:xfrm>
            <a:off x="0" y="990600"/>
            <a:ext cx="9144000" cy="5632311"/>
          </a:xfrm>
          <a:prstGeom prst="rect">
            <a:avLst/>
          </a:prstGeom>
          <a:noFill/>
        </p:spPr>
        <p:txBody>
          <a:bodyPr wrap="square" rtlCol="0">
            <a:spAutoFit/>
          </a:bodyPr>
          <a:lstStyle/>
          <a:p>
            <a:r>
              <a:rPr lang="en-US" dirty="0" smtClean="0">
                <a:solidFill>
                  <a:schemeClr val="bg1"/>
                </a:solidFill>
              </a:rPr>
              <a:t>Some more array weirdness. When we used the functions that do analysis on collections of numbers (</a:t>
            </a:r>
            <a:r>
              <a:rPr lang="en-US" dirty="0" smtClean="0">
                <a:solidFill>
                  <a:schemeClr val="accent5">
                    <a:lumMod val="60000"/>
                    <a:lumOff val="40000"/>
                  </a:schemeClr>
                </a:solidFill>
              </a:rPr>
              <a:t>sum</a:t>
            </a:r>
            <a:r>
              <a:rPr lang="en-US" dirty="0" smtClean="0">
                <a:solidFill>
                  <a:schemeClr val="bg1"/>
                </a:solidFill>
              </a:rPr>
              <a:t>, </a:t>
            </a:r>
            <a:r>
              <a:rPr lang="en-US" dirty="0" smtClean="0">
                <a:solidFill>
                  <a:schemeClr val="accent5">
                    <a:lumMod val="60000"/>
                    <a:lumOff val="40000"/>
                  </a:schemeClr>
                </a:solidFill>
              </a:rPr>
              <a:t>mean</a:t>
            </a:r>
            <a:r>
              <a:rPr lang="en-US" dirty="0" smtClean="0">
                <a:solidFill>
                  <a:schemeClr val="bg1"/>
                </a:solidFill>
              </a:rPr>
              <a:t>, </a:t>
            </a:r>
            <a:r>
              <a:rPr lang="en-US" dirty="0" smtClean="0">
                <a:solidFill>
                  <a:schemeClr val="accent5">
                    <a:lumMod val="60000"/>
                    <a:lumOff val="40000"/>
                  </a:schemeClr>
                </a:solidFill>
              </a:rPr>
              <a:t>prod</a:t>
            </a:r>
            <a:r>
              <a:rPr lang="en-US" dirty="0" smtClean="0">
                <a:solidFill>
                  <a:schemeClr val="bg1"/>
                </a:solidFill>
              </a:rPr>
              <a:t>, </a:t>
            </a:r>
            <a:r>
              <a:rPr lang="en-US" dirty="0" smtClean="0">
                <a:solidFill>
                  <a:schemeClr val="accent5">
                    <a:lumMod val="60000"/>
                    <a:lumOff val="40000"/>
                  </a:schemeClr>
                </a:solidFill>
              </a:rPr>
              <a:t>min</a:t>
            </a:r>
            <a:r>
              <a:rPr lang="en-US" dirty="0" smtClean="0">
                <a:solidFill>
                  <a:schemeClr val="bg1"/>
                </a:solidFill>
              </a:rPr>
              <a:t>, </a:t>
            </a:r>
            <a:r>
              <a:rPr lang="en-US" dirty="0" smtClean="0">
                <a:solidFill>
                  <a:schemeClr val="accent5">
                    <a:lumMod val="60000"/>
                    <a:lumOff val="40000"/>
                  </a:schemeClr>
                </a:solidFill>
              </a:rPr>
              <a:t>max</a:t>
            </a:r>
            <a:r>
              <a:rPr lang="en-US" dirty="0" smtClean="0">
                <a:solidFill>
                  <a:schemeClr val="bg1"/>
                </a:solidFill>
              </a:rPr>
              <a:t>, etc…) on vectors, we got a single result. That’s because one of the dimensions of a vector (the number of rows) is 1, so MATLAB knows to just take the </a:t>
            </a:r>
            <a:r>
              <a:rPr lang="en-US" dirty="0" smtClean="0">
                <a:solidFill>
                  <a:schemeClr val="accent5">
                    <a:lumMod val="60000"/>
                    <a:lumOff val="40000"/>
                  </a:schemeClr>
                </a:solidFill>
              </a:rPr>
              <a:t>sum</a:t>
            </a:r>
            <a:r>
              <a:rPr lang="en-US" dirty="0" smtClean="0">
                <a:solidFill>
                  <a:schemeClr val="bg1"/>
                </a:solidFill>
              </a:rPr>
              <a:t>/</a:t>
            </a:r>
            <a:r>
              <a:rPr lang="en-US" dirty="0" smtClean="0">
                <a:solidFill>
                  <a:schemeClr val="accent5">
                    <a:lumMod val="60000"/>
                    <a:lumOff val="40000"/>
                  </a:schemeClr>
                </a:solidFill>
              </a:rPr>
              <a:t>mean</a:t>
            </a:r>
            <a:r>
              <a:rPr lang="en-US" dirty="0" smtClean="0">
                <a:solidFill>
                  <a:schemeClr val="bg1"/>
                </a:solidFill>
              </a:rPr>
              <a:t>/</a:t>
            </a:r>
            <a:r>
              <a:rPr lang="en-US" dirty="0" smtClean="0">
                <a:solidFill>
                  <a:schemeClr val="accent5">
                    <a:lumMod val="60000"/>
                    <a:lumOff val="40000"/>
                  </a:schemeClr>
                </a:solidFill>
              </a:rPr>
              <a:t>min</a:t>
            </a:r>
            <a:r>
              <a:rPr lang="en-US" dirty="0" smtClean="0">
                <a:solidFill>
                  <a:schemeClr val="bg1"/>
                </a:solidFill>
              </a:rPr>
              <a:t>/whatever of the whole vector.</a:t>
            </a:r>
          </a:p>
          <a:p>
            <a:endParaRPr lang="en-US" dirty="0" smtClean="0">
              <a:solidFill>
                <a:schemeClr val="bg1"/>
              </a:solidFill>
            </a:endParaRPr>
          </a:p>
          <a:p>
            <a:r>
              <a:rPr lang="en-US" dirty="0" smtClean="0">
                <a:solidFill>
                  <a:schemeClr val="bg1"/>
                </a:solidFill>
              </a:rPr>
              <a:t>But when we run any of these functions on an array, we get a different result. Basically, MATLAB takes the </a:t>
            </a:r>
            <a:r>
              <a:rPr lang="en-US" dirty="0" smtClean="0">
                <a:solidFill>
                  <a:schemeClr val="accent5">
                    <a:lumMod val="60000"/>
                    <a:lumOff val="40000"/>
                  </a:schemeClr>
                </a:solidFill>
              </a:rPr>
              <a:t>sum</a:t>
            </a:r>
            <a:r>
              <a:rPr lang="en-US" dirty="0" smtClean="0">
                <a:solidFill>
                  <a:schemeClr val="bg1"/>
                </a:solidFill>
              </a:rPr>
              <a:t>/</a:t>
            </a:r>
            <a:r>
              <a:rPr lang="en-US" dirty="0" smtClean="0">
                <a:solidFill>
                  <a:schemeClr val="accent5">
                    <a:lumMod val="60000"/>
                    <a:lumOff val="40000"/>
                  </a:schemeClr>
                </a:solidFill>
              </a:rPr>
              <a:t>mean</a:t>
            </a:r>
            <a:r>
              <a:rPr lang="en-US" dirty="0" smtClean="0">
                <a:solidFill>
                  <a:schemeClr val="bg1"/>
                </a:solidFill>
              </a:rPr>
              <a:t>/</a:t>
            </a:r>
            <a:r>
              <a:rPr lang="en-US" dirty="0" smtClean="0">
                <a:solidFill>
                  <a:schemeClr val="accent5">
                    <a:lumMod val="60000"/>
                    <a:lumOff val="40000"/>
                  </a:schemeClr>
                </a:solidFill>
              </a:rPr>
              <a:t>min</a:t>
            </a:r>
            <a:r>
              <a:rPr lang="en-US" dirty="0" smtClean="0">
                <a:solidFill>
                  <a:schemeClr val="bg1"/>
                </a:solidFill>
              </a:rPr>
              <a:t>/whatever along the columns (so the result you get is a vector, where each element is the </a:t>
            </a:r>
            <a:r>
              <a:rPr lang="en-US" dirty="0" smtClean="0">
                <a:solidFill>
                  <a:schemeClr val="accent5">
                    <a:lumMod val="60000"/>
                    <a:lumOff val="40000"/>
                  </a:schemeClr>
                </a:solidFill>
              </a:rPr>
              <a:t>sum</a:t>
            </a:r>
            <a:r>
              <a:rPr lang="en-US" dirty="0" smtClean="0">
                <a:solidFill>
                  <a:schemeClr val="bg1"/>
                </a:solidFill>
              </a:rPr>
              <a:t>/</a:t>
            </a:r>
            <a:r>
              <a:rPr lang="en-US" dirty="0" smtClean="0">
                <a:solidFill>
                  <a:schemeClr val="accent5">
                    <a:lumMod val="60000"/>
                    <a:lumOff val="40000"/>
                  </a:schemeClr>
                </a:solidFill>
              </a:rPr>
              <a:t>mean</a:t>
            </a:r>
            <a:r>
              <a:rPr lang="en-US" dirty="0" smtClean="0">
                <a:solidFill>
                  <a:schemeClr val="bg1"/>
                </a:solidFill>
              </a:rPr>
              <a:t>/</a:t>
            </a:r>
            <a:r>
              <a:rPr lang="en-US" dirty="0" smtClean="0">
                <a:solidFill>
                  <a:schemeClr val="accent5">
                    <a:lumMod val="60000"/>
                    <a:lumOff val="40000"/>
                  </a:schemeClr>
                </a:solidFill>
              </a:rPr>
              <a:t>min</a:t>
            </a:r>
            <a:r>
              <a:rPr lang="en-US" dirty="0" smtClean="0">
                <a:solidFill>
                  <a:schemeClr val="bg1"/>
                </a:solidFill>
              </a:rPr>
              <a:t>/whatever of the corresponding column). That’s a lot of words - let’s do an example.</a:t>
            </a:r>
          </a:p>
          <a:p>
            <a:endParaRPr lang="en-US" dirty="0" smtClean="0">
              <a:solidFill>
                <a:schemeClr val="bg1"/>
              </a:solidFill>
            </a:endParaRPr>
          </a:p>
          <a:p>
            <a:r>
              <a:rPr lang="en-US" dirty="0" smtClean="0">
                <a:solidFill>
                  <a:schemeClr val="bg1"/>
                </a:solidFill>
              </a:rPr>
              <a:t>	arr = [3 4 6 1; 2 6 3 1; 0 5 4 3];	</a:t>
            </a:r>
            <a:r>
              <a:rPr lang="en-US" dirty="0" smtClean="0">
                <a:solidFill>
                  <a:srgbClr val="92D050"/>
                </a:solidFill>
              </a:rPr>
              <a:t>% arr is:</a:t>
            </a:r>
          </a:p>
          <a:p>
            <a:r>
              <a:rPr lang="en-US" dirty="0" smtClean="0">
                <a:solidFill>
                  <a:schemeClr val="bg1"/>
                </a:solidFill>
              </a:rPr>
              <a:t>	</a:t>
            </a:r>
          </a:p>
          <a:p>
            <a:endParaRPr lang="en-US" dirty="0" smtClean="0">
              <a:solidFill>
                <a:schemeClr val="bg1"/>
              </a:solidFill>
            </a:endParaRPr>
          </a:p>
          <a:p>
            <a:r>
              <a:rPr lang="en-US" dirty="0" smtClean="0">
                <a:solidFill>
                  <a:schemeClr val="bg1"/>
                </a:solidFill>
              </a:rPr>
              <a:t>	A = sum(arr);		</a:t>
            </a:r>
            <a:r>
              <a:rPr lang="en-US" dirty="0" smtClean="0">
                <a:solidFill>
                  <a:srgbClr val="92D050"/>
                </a:solidFill>
              </a:rPr>
              <a:t>% A is the sum of the columns, as a vector:</a:t>
            </a:r>
          </a:p>
          <a:p>
            <a:r>
              <a:rPr lang="en-US" dirty="0" smtClean="0">
                <a:solidFill>
                  <a:srgbClr val="92D050"/>
                </a:solidFill>
              </a:rPr>
              <a:t>				% </a:t>
            </a:r>
            <a:r>
              <a:rPr lang="en-US" dirty="0" smtClean="0">
                <a:solidFill>
                  <a:srgbClr val="FFFF00"/>
                </a:solidFill>
              </a:rPr>
              <a:t>[5  15  13  5]</a:t>
            </a:r>
          </a:p>
          <a:p>
            <a:r>
              <a:rPr lang="en-US" dirty="0" smtClean="0">
                <a:solidFill>
                  <a:schemeClr val="bg1"/>
                </a:solidFill>
              </a:rPr>
              <a:t>	</a:t>
            </a:r>
          </a:p>
          <a:p>
            <a:r>
              <a:rPr lang="en-US" dirty="0" smtClean="0">
                <a:solidFill>
                  <a:schemeClr val="bg1"/>
                </a:solidFill>
              </a:rPr>
              <a:t>	B = min(arr);		</a:t>
            </a:r>
            <a:r>
              <a:rPr lang="en-US" dirty="0" smtClean="0">
                <a:solidFill>
                  <a:srgbClr val="92D050"/>
                </a:solidFill>
              </a:rPr>
              <a:t>% B is the min of all the columns, as a vector:</a:t>
            </a:r>
          </a:p>
          <a:p>
            <a:r>
              <a:rPr lang="en-US" dirty="0" smtClean="0">
                <a:solidFill>
                  <a:srgbClr val="92D050"/>
                </a:solidFill>
              </a:rPr>
              <a:t>				% </a:t>
            </a:r>
            <a:r>
              <a:rPr lang="en-US" dirty="0" smtClean="0">
                <a:solidFill>
                  <a:srgbClr val="FFFF00"/>
                </a:solidFill>
              </a:rPr>
              <a:t>[0  4  3  1]</a:t>
            </a:r>
            <a:r>
              <a:rPr lang="en-US" dirty="0" smtClean="0">
                <a:solidFill>
                  <a:schemeClr val="bg1"/>
                </a:solidFill>
              </a:rPr>
              <a:t>	</a:t>
            </a:r>
          </a:p>
          <a:p>
            <a:endParaRPr lang="en-US" dirty="0" smtClean="0">
              <a:solidFill>
                <a:schemeClr val="bg1"/>
              </a:solidFill>
            </a:endParaRPr>
          </a:p>
          <a:p>
            <a:endParaRPr lang="en-US" dirty="0" smtClean="0">
              <a:solidFill>
                <a:schemeClr val="bg1"/>
              </a:solidFill>
            </a:endParaRPr>
          </a:p>
        </p:txBody>
      </p:sp>
      <p:sp>
        <p:nvSpPr>
          <p:cNvPr id="7" name="TextBox 6"/>
          <p:cNvSpPr txBox="1"/>
          <p:nvPr/>
        </p:nvSpPr>
        <p:spPr>
          <a:xfrm>
            <a:off x="5486400" y="3429000"/>
            <a:ext cx="1371600" cy="923330"/>
          </a:xfrm>
          <a:prstGeom prst="rect">
            <a:avLst/>
          </a:prstGeom>
          <a:noFill/>
        </p:spPr>
        <p:txBody>
          <a:bodyPr wrap="square" rtlCol="0">
            <a:spAutoFit/>
          </a:bodyPr>
          <a:lstStyle/>
          <a:p>
            <a:pPr marL="342900" indent="-342900"/>
            <a:r>
              <a:rPr lang="en-US" dirty="0" smtClean="0">
                <a:solidFill>
                  <a:srgbClr val="92D050"/>
                </a:solidFill>
              </a:rPr>
              <a:t>3  4  6  1</a:t>
            </a:r>
          </a:p>
          <a:p>
            <a:pPr marL="342900" indent="-342900"/>
            <a:r>
              <a:rPr lang="en-US" dirty="0" smtClean="0">
                <a:solidFill>
                  <a:srgbClr val="92D050"/>
                </a:solidFill>
              </a:rPr>
              <a:t>2  6  3  1</a:t>
            </a:r>
          </a:p>
          <a:p>
            <a:pPr marL="342900" indent="-342900"/>
            <a:r>
              <a:rPr lang="en-US" dirty="0" smtClean="0">
                <a:solidFill>
                  <a:srgbClr val="92D050"/>
                </a:solidFill>
              </a:rPr>
              <a:t>0  5  4  3</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0" y="0"/>
            <a:ext cx="2743200" cy="646331"/>
          </a:xfrm>
          <a:prstGeom prst="rect">
            <a:avLst/>
          </a:prstGeom>
          <a:noFill/>
        </p:spPr>
        <p:txBody>
          <a:bodyPr wrap="square" rtlCol="0">
            <a:spAutoFit/>
          </a:bodyPr>
          <a:lstStyle/>
          <a:p>
            <a:r>
              <a:rPr lang="en-US" dirty="0" smtClean="0">
                <a:solidFill>
                  <a:schemeClr val="bg1">
                    <a:lumMod val="50000"/>
                  </a:schemeClr>
                </a:solidFill>
              </a:rPr>
              <a:t>Ryan Bennett</a:t>
            </a:r>
          </a:p>
          <a:p>
            <a:r>
              <a:rPr lang="en-US" dirty="0" smtClean="0">
                <a:solidFill>
                  <a:schemeClr val="bg1">
                    <a:lumMod val="50000"/>
                  </a:schemeClr>
                </a:solidFill>
              </a:rPr>
              <a:t>rdbennett3@gatech.edu</a:t>
            </a:r>
            <a:endParaRPr lang="en-US" dirty="0">
              <a:solidFill>
                <a:schemeClr val="bg1">
                  <a:lumMod val="50000"/>
                </a:schemeClr>
              </a:solidFill>
            </a:endParaRPr>
          </a:p>
        </p:txBody>
      </p:sp>
      <p:sp>
        <p:nvSpPr>
          <p:cNvPr id="5" name="TextBox 4"/>
          <p:cNvSpPr txBox="1"/>
          <p:nvPr/>
        </p:nvSpPr>
        <p:spPr>
          <a:xfrm>
            <a:off x="0" y="0"/>
            <a:ext cx="9144000" cy="1015663"/>
          </a:xfrm>
          <a:prstGeom prst="rect">
            <a:avLst/>
          </a:prstGeom>
          <a:noFill/>
        </p:spPr>
        <p:txBody>
          <a:bodyPr wrap="square" rtlCol="0">
            <a:spAutoFit/>
          </a:bodyPr>
          <a:lstStyle/>
          <a:p>
            <a:pPr algn="ctr"/>
            <a:r>
              <a:rPr lang="en-US" sz="6000" dirty="0" smtClean="0">
                <a:solidFill>
                  <a:schemeClr val="bg1"/>
                </a:solidFill>
              </a:rPr>
              <a:t>Arrays</a:t>
            </a:r>
            <a:endParaRPr lang="en-US" sz="6000" dirty="0">
              <a:solidFill>
                <a:schemeClr val="bg1"/>
              </a:solidFill>
            </a:endParaRPr>
          </a:p>
        </p:txBody>
      </p:sp>
      <p:sp>
        <p:nvSpPr>
          <p:cNvPr id="6" name="TextBox 5"/>
          <p:cNvSpPr txBox="1"/>
          <p:nvPr/>
        </p:nvSpPr>
        <p:spPr>
          <a:xfrm>
            <a:off x="0" y="990600"/>
            <a:ext cx="9144000" cy="2308324"/>
          </a:xfrm>
          <a:prstGeom prst="rect">
            <a:avLst/>
          </a:prstGeom>
          <a:noFill/>
        </p:spPr>
        <p:txBody>
          <a:bodyPr wrap="square" rtlCol="0">
            <a:spAutoFit/>
          </a:bodyPr>
          <a:lstStyle/>
          <a:p>
            <a:r>
              <a:rPr lang="en-US" dirty="0" smtClean="0">
                <a:solidFill>
                  <a:schemeClr val="bg1"/>
                </a:solidFill>
              </a:rPr>
              <a:t>This brings up the question: what if I did want to find the mean or sum or whatever of the whole array? Well, all you have to do is use the function twice. For instance:</a:t>
            </a:r>
          </a:p>
          <a:p>
            <a:endParaRPr lang="en-US" dirty="0" smtClean="0">
              <a:solidFill>
                <a:schemeClr val="bg1"/>
              </a:solidFill>
            </a:endParaRPr>
          </a:p>
          <a:p>
            <a:r>
              <a:rPr lang="en-US" dirty="0" smtClean="0">
                <a:solidFill>
                  <a:schemeClr val="bg1"/>
                </a:solidFill>
              </a:rPr>
              <a:t>	</a:t>
            </a:r>
            <a:r>
              <a:rPr lang="en-US" dirty="0" smtClean="0">
                <a:solidFill>
                  <a:schemeClr val="accent5">
                    <a:lumMod val="60000"/>
                    <a:lumOff val="40000"/>
                  </a:schemeClr>
                </a:solidFill>
              </a:rPr>
              <a:t>arr = [3 4; 8 7];</a:t>
            </a:r>
          </a:p>
          <a:p>
            <a:r>
              <a:rPr lang="en-US" dirty="0" smtClean="0">
                <a:solidFill>
                  <a:schemeClr val="bg1"/>
                </a:solidFill>
              </a:rPr>
              <a:t>	</a:t>
            </a:r>
            <a:r>
              <a:rPr lang="en-US" dirty="0" smtClean="0">
                <a:solidFill>
                  <a:schemeClr val="accent5">
                    <a:lumMod val="60000"/>
                    <a:lumOff val="40000"/>
                  </a:schemeClr>
                </a:solidFill>
              </a:rPr>
              <a:t>sum(arr)	</a:t>
            </a:r>
            <a:r>
              <a:rPr lang="en-US" dirty="0" smtClean="0">
                <a:solidFill>
                  <a:schemeClr val="bg1"/>
                </a:solidFill>
              </a:rPr>
              <a:t>	</a:t>
            </a:r>
            <a:r>
              <a:rPr lang="en-US" dirty="0" smtClean="0">
                <a:solidFill>
                  <a:srgbClr val="92D050"/>
                </a:solidFill>
              </a:rPr>
              <a:t>% as we just talked about, this is [11 11]</a:t>
            </a:r>
          </a:p>
          <a:p>
            <a:r>
              <a:rPr lang="en-US" dirty="0" smtClean="0">
                <a:solidFill>
                  <a:schemeClr val="bg1"/>
                </a:solidFill>
              </a:rPr>
              <a:t>	</a:t>
            </a:r>
            <a:r>
              <a:rPr lang="en-US" dirty="0" smtClean="0">
                <a:solidFill>
                  <a:schemeClr val="accent5">
                    <a:lumMod val="60000"/>
                    <a:lumOff val="40000"/>
                  </a:schemeClr>
                </a:solidFill>
              </a:rPr>
              <a:t>sum(sum(arr))</a:t>
            </a:r>
            <a:r>
              <a:rPr lang="en-US" dirty="0" smtClean="0">
                <a:solidFill>
                  <a:schemeClr val="bg1"/>
                </a:solidFill>
              </a:rPr>
              <a:t>	</a:t>
            </a:r>
            <a:r>
              <a:rPr lang="en-US" dirty="0" smtClean="0">
                <a:solidFill>
                  <a:srgbClr val="92D050"/>
                </a:solidFill>
              </a:rPr>
              <a:t>% this is the sum of [11 11], or 22, which is the overall sum</a:t>
            </a:r>
          </a:p>
          <a:p>
            <a:endParaRPr lang="en-US" dirty="0" smtClean="0">
              <a:solidFill>
                <a:schemeClr val="bg1"/>
              </a:solidFill>
            </a:endParaRPr>
          </a:p>
          <a:p>
            <a:r>
              <a:rPr lang="en-US" dirty="0" smtClean="0">
                <a:solidFill>
                  <a:schemeClr val="bg1"/>
                </a:solidFill>
              </a:rPr>
              <a:t>And that is that - its pretty simple.</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0" y="0"/>
            <a:ext cx="2743200" cy="646331"/>
          </a:xfrm>
          <a:prstGeom prst="rect">
            <a:avLst/>
          </a:prstGeom>
          <a:noFill/>
        </p:spPr>
        <p:txBody>
          <a:bodyPr wrap="square" rtlCol="0">
            <a:spAutoFit/>
          </a:bodyPr>
          <a:lstStyle/>
          <a:p>
            <a:r>
              <a:rPr lang="en-US" dirty="0" smtClean="0">
                <a:solidFill>
                  <a:schemeClr val="bg1">
                    <a:lumMod val="50000"/>
                  </a:schemeClr>
                </a:solidFill>
              </a:rPr>
              <a:t>Ryan Bennett</a:t>
            </a:r>
          </a:p>
          <a:p>
            <a:r>
              <a:rPr lang="en-US" dirty="0" smtClean="0">
                <a:solidFill>
                  <a:schemeClr val="bg1">
                    <a:lumMod val="50000"/>
                  </a:schemeClr>
                </a:solidFill>
              </a:rPr>
              <a:t>rdbennett3@gatech.edu</a:t>
            </a:r>
            <a:endParaRPr lang="en-US" dirty="0">
              <a:solidFill>
                <a:schemeClr val="bg1">
                  <a:lumMod val="50000"/>
                </a:schemeClr>
              </a:solidFill>
            </a:endParaRPr>
          </a:p>
        </p:txBody>
      </p:sp>
      <p:sp>
        <p:nvSpPr>
          <p:cNvPr id="5" name="TextBox 4"/>
          <p:cNvSpPr txBox="1"/>
          <p:nvPr/>
        </p:nvSpPr>
        <p:spPr>
          <a:xfrm>
            <a:off x="0" y="0"/>
            <a:ext cx="9144000" cy="1015663"/>
          </a:xfrm>
          <a:prstGeom prst="rect">
            <a:avLst/>
          </a:prstGeom>
          <a:noFill/>
        </p:spPr>
        <p:txBody>
          <a:bodyPr wrap="square" rtlCol="0">
            <a:spAutoFit/>
          </a:bodyPr>
          <a:lstStyle/>
          <a:p>
            <a:pPr algn="ctr"/>
            <a:r>
              <a:rPr lang="en-US" sz="6000" dirty="0" smtClean="0">
                <a:solidFill>
                  <a:schemeClr val="bg1"/>
                </a:solidFill>
              </a:rPr>
              <a:t>Arrays</a:t>
            </a:r>
            <a:endParaRPr lang="en-US" sz="6000" dirty="0">
              <a:solidFill>
                <a:schemeClr val="bg1"/>
              </a:solidFill>
            </a:endParaRPr>
          </a:p>
        </p:txBody>
      </p:sp>
      <p:sp>
        <p:nvSpPr>
          <p:cNvPr id="6" name="TextBox 5"/>
          <p:cNvSpPr txBox="1"/>
          <p:nvPr/>
        </p:nvSpPr>
        <p:spPr>
          <a:xfrm>
            <a:off x="0" y="990600"/>
            <a:ext cx="9144000" cy="5078313"/>
          </a:xfrm>
          <a:prstGeom prst="rect">
            <a:avLst/>
          </a:prstGeom>
          <a:noFill/>
        </p:spPr>
        <p:txBody>
          <a:bodyPr wrap="square" rtlCol="0">
            <a:spAutoFit/>
          </a:bodyPr>
          <a:lstStyle/>
          <a:p>
            <a:r>
              <a:rPr lang="en-US" dirty="0" smtClean="0">
                <a:solidFill>
                  <a:schemeClr val="bg1"/>
                </a:solidFill>
              </a:rPr>
              <a:t>Deleting things from arrays can be tricky, mainly because it is impossible to delete a single element. While you could delete a single element from a 1xN vector (which would just make it a 1x(N-1) vector), if you delete a single element from an array, the array would cease to be rectangular.</a:t>
            </a:r>
          </a:p>
          <a:p>
            <a:endParaRPr lang="en-US" dirty="0" smtClean="0">
              <a:solidFill>
                <a:schemeClr val="bg1"/>
              </a:solidFill>
            </a:endParaRPr>
          </a:p>
          <a:p>
            <a:r>
              <a:rPr lang="en-US" dirty="0" smtClean="0">
                <a:solidFill>
                  <a:schemeClr val="accent5">
                    <a:lumMod val="60000"/>
                    <a:lumOff val="40000"/>
                  </a:schemeClr>
                </a:solidFill>
              </a:rPr>
              <a:t>	arr = [1 2 3; 4 5 6];</a:t>
            </a:r>
          </a:p>
          <a:p>
            <a:r>
              <a:rPr lang="en-US" dirty="0" smtClean="0">
                <a:solidFill>
                  <a:schemeClr val="accent5">
                    <a:lumMod val="60000"/>
                    <a:lumOff val="40000"/>
                  </a:schemeClr>
                </a:solidFill>
              </a:rPr>
              <a:t>	arr(2,1) = []</a:t>
            </a:r>
          </a:p>
          <a:p>
            <a:endParaRPr lang="en-US" dirty="0" smtClean="0">
              <a:solidFill>
                <a:schemeClr val="bg1"/>
              </a:solidFill>
            </a:endParaRPr>
          </a:p>
          <a:p>
            <a:r>
              <a:rPr lang="en-US" dirty="0" smtClean="0">
                <a:solidFill>
                  <a:schemeClr val="bg1"/>
                </a:solidFill>
              </a:rPr>
              <a:t>	1 2 3		1 2 3</a:t>
            </a:r>
          </a:p>
          <a:p>
            <a:r>
              <a:rPr lang="en-US" dirty="0" smtClean="0">
                <a:solidFill>
                  <a:schemeClr val="bg1"/>
                </a:solidFill>
              </a:rPr>
              <a:t>	4 5 6	</a:t>
            </a:r>
            <a:r>
              <a:rPr lang="en-US" dirty="0" smtClean="0">
                <a:solidFill>
                  <a:schemeClr val="bg1"/>
                </a:solidFill>
                <a:sym typeface="Wingdings" pitchFamily="2" charset="2"/>
              </a:rPr>
              <a:t>	   5 6	</a:t>
            </a:r>
            <a:r>
              <a:rPr lang="en-US" dirty="0" smtClean="0">
                <a:solidFill>
                  <a:srgbClr val="92D050"/>
                </a:solidFill>
                <a:sym typeface="Wingdings" pitchFamily="2" charset="2"/>
              </a:rPr>
              <a:t>% Illegal, and therefore an error</a:t>
            </a:r>
          </a:p>
          <a:p>
            <a:endParaRPr lang="en-US" dirty="0" smtClean="0">
              <a:solidFill>
                <a:srgbClr val="92D050"/>
              </a:solidFill>
              <a:sym typeface="Wingdings" pitchFamily="2" charset="2"/>
            </a:endParaRPr>
          </a:p>
          <a:p>
            <a:r>
              <a:rPr lang="en-US" dirty="0" smtClean="0">
                <a:solidFill>
                  <a:schemeClr val="bg1"/>
                </a:solidFill>
                <a:sym typeface="Wingdings" pitchFamily="2" charset="2"/>
              </a:rPr>
              <a:t>You have to delete entire rows or entire columns at the same time. This would work:</a:t>
            </a:r>
          </a:p>
          <a:p>
            <a:endParaRPr lang="en-US" dirty="0" smtClean="0">
              <a:solidFill>
                <a:srgbClr val="92D050"/>
              </a:solidFill>
              <a:sym typeface="Wingdings" pitchFamily="2" charset="2"/>
            </a:endParaRPr>
          </a:p>
          <a:p>
            <a:r>
              <a:rPr lang="en-US" dirty="0" smtClean="0">
                <a:solidFill>
                  <a:srgbClr val="92D050"/>
                </a:solidFill>
                <a:sym typeface="Wingdings" pitchFamily="2" charset="2"/>
              </a:rPr>
              <a:t>	</a:t>
            </a:r>
            <a:r>
              <a:rPr lang="en-US" dirty="0" smtClean="0">
                <a:solidFill>
                  <a:schemeClr val="accent5">
                    <a:lumMod val="60000"/>
                    <a:lumOff val="40000"/>
                  </a:schemeClr>
                </a:solidFill>
                <a:sym typeface="Wingdings" pitchFamily="2" charset="2"/>
              </a:rPr>
              <a:t>arr(2,:) = [];</a:t>
            </a:r>
          </a:p>
          <a:p>
            <a:endParaRPr lang="en-US" dirty="0" smtClean="0">
              <a:solidFill>
                <a:schemeClr val="accent5">
                  <a:lumMod val="60000"/>
                  <a:lumOff val="40000"/>
                </a:schemeClr>
              </a:solidFill>
              <a:sym typeface="Wingdings" pitchFamily="2" charset="2"/>
            </a:endParaRPr>
          </a:p>
          <a:p>
            <a:r>
              <a:rPr lang="en-US" dirty="0" smtClean="0">
                <a:solidFill>
                  <a:schemeClr val="accent5">
                    <a:lumMod val="60000"/>
                    <a:lumOff val="40000"/>
                  </a:schemeClr>
                </a:solidFill>
                <a:sym typeface="Wingdings" pitchFamily="2" charset="2"/>
              </a:rPr>
              <a:t>	</a:t>
            </a:r>
            <a:r>
              <a:rPr lang="en-US" dirty="0" smtClean="0">
                <a:solidFill>
                  <a:schemeClr val="bg1"/>
                </a:solidFill>
              </a:rPr>
              <a:t>1 2 3	</a:t>
            </a:r>
            <a:r>
              <a:rPr lang="en-US" dirty="0" smtClean="0">
                <a:solidFill>
                  <a:schemeClr val="bg1"/>
                </a:solidFill>
                <a:sym typeface="Wingdings" pitchFamily="2" charset="2"/>
              </a:rPr>
              <a:t>  </a:t>
            </a:r>
            <a:r>
              <a:rPr lang="en-US" dirty="0" smtClean="0">
                <a:solidFill>
                  <a:schemeClr val="bg1"/>
                </a:solidFill>
              </a:rPr>
              <a:t>	1 2 3	</a:t>
            </a:r>
            <a:r>
              <a:rPr lang="en-US" dirty="0" smtClean="0">
                <a:solidFill>
                  <a:srgbClr val="92D050"/>
                </a:solidFill>
                <a:sym typeface="Wingdings" pitchFamily="2" charset="2"/>
              </a:rPr>
              <a:t> % You’re left with the vector </a:t>
            </a:r>
            <a:r>
              <a:rPr lang="en-US" dirty="0" smtClean="0">
                <a:solidFill>
                  <a:srgbClr val="FFFF00"/>
                </a:solidFill>
                <a:sym typeface="Wingdings" pitchFamily="2" charset="2"/>
              </a:rPr>
              <a:t>[1 2 3]</a:t>
            </a:r>
            <a:endParaRPr lang="en-US" dirty="0" smtClean="0">
              <a:solidFill>
                <a:srgbClr val="FFFF00"/>
              </a:solidFill>
            </a:endParaRPr>
          </a:p>
          <a:p>
            <a:r>
              <a:rPr lang="en-US" dirty="0" smtClean="0">
                <a:solidFill>
                  <a:schemeClr val="bg1"/>
                </a:solidFill>
              </a:rPr>
              <a:t>	4 5 6	</a:t>
            </a:r>
            <a:r>
              <a:rPr lang="en-US" dirty="0" smtClean="0">
                <a:solidFill>
                  <a:schemeClr val="bg1"/>
                </a:solidFill>
                <a:sym typeface="Wingdings" pitchFamily="2" charset="2"/>
              </a:rPr>
              <a:t>		</a:t>
            </a:r>
            <a:endParaRPr lang="en-US" dirty="0" smtClean="0">
              <a:solidFill>
                <a:srgbClr val="92D050"/>
              </a:solidFill>
              <a:sym typeface="Wingdings" pitchFamily="2" charset="2"/>
            </a:endParaRPr>
          </a:p>
          <a:p>
            <a:endParaRPr lang="en-US" dirty="0" smtClean="0">
              <a:solidFill>
                <a:schemeClr val="accent5">
                  <a:lumMod val="60000"/>
                  <a:lumOff val="40000"/>
                </a:schemeClr>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0" y="0"/>
            <a:ext cx="2743200" cy="646331"/>
          </a:xfrm>
          <a:prstGeom prst="rect">
            <a:avLst/>
          </a:prstGeom>
          <a:noFill/>
        </p:spPr>
        <p:txBody>
          <a:bodyPr wrap="square" rtlCol="0">
            <a:spAutoFit/>
          </a:bodyPr>
          <a:lstStyle/>
          <a:p>
            <a:r>
              <a:rPr lang="en-US" dirty="0" smtClean="0">
                <a:solidFill>
                  <a:schemeClr val="bg1">
                    <a:lumMod val="50000"/>
                  </a:schemeClr>
                </a:solidFill>
              </a:rPr>
              <a:t>Ryan Bennett</a:t>
            </a:r>
          </a:p>
          <a:p>
            <a:r>
              <a:rPr lang="en-US" dirty="0" smtClean="0">
                <a:solidFill>
                  <a:schemeClr val="bg1">
                    <a:lumMod val="50000"/>
                  </a:schemeClr>
                </a:solidFill>
              </a:rPr>
              <a:t>rdbennett3@gatech.edu</a:t>
            </a:r>
            <a:endParaRPr lang="en-US" dirty="0">
              <a:solidFill>
                <a:schemeClr val="bg1">
                  <a:lumMod val="50000"/>
                </a:schemeClr>
              </a:solidFill>
            </a:endParaRPr>
          </a:p>
        </p:txBody>
      </p:sp>
      <p:sp>
        <p:nvSpPr>
          <p:cNvPr id="5" name="TextBox 4"/>
          <p:cNvSpPr txBox="1"/>
          <p:nvPr/>
        </p:nvSpPr>
        <p:spPr>
          <a:xfrm>
            <a:off x="0" y="0"/>
            <a:ext cx="9144000" cy="1015663"/>
          </a:xfrm>
          <a:prstGeom prst="rect">
            <a:avLst/>
          </a:prstGeom>
          <a:noFill/>
        </p:spPr>
        <p:txBody>
          <a:bodyPr wrap="square" rtlCol="0">
            <a:spAutoFit/>
          </a:bodyPr>
          <a:lstStyle/>
          <a:p>
            <a:pPr algn="ctr"/>
            <a:r>
              <a:rPr lang="en-US" sz="6000" dirty="0" smtClean="0">
                <a:solidFill>
                  <a:schemeClr val="bg1"/>
                </a:solidFill>
              </a:rPr>
              <a:t>Arrays</a:t>
            </a:r>
            <a:endParaRPr lang="en-US" sz="6000" dirty="0">
              <a:solidFill>
                <a:schemeClr val="bg1"/>
              </a:solidFill>
            </a:endParaRPr>
          </a:p>
        </p:txBody>
      </p:sp>
      <p:sp>
        <p:nvSpPr>
          <p:cNvPr id="6" name="TextBox 5"/>
          <p:cNvSpPr txBox="1"/>
          <p:nvPr/>
        </p:nvSpPr>
        <p:spPr>
          <a:xfrm>
            <a:off x="0" y="990600"/>
            <a:ext cx="9144000" cy="4801314"/>
          </a:xfrm>
          <a:prstGeom prst="rect">
            <a:avLst/>
          </a:prstGeom>
          <a:noFill/>
        </p:spPr>
        <p:txBody>
          <a:bodyPr wrap="square" rtlCol="0">
            <a:spAutoFit/>
          </a:bodyPr>
          <a:lstStyle/>
          <a:p>
            <a:r>
              <a:rPr lang="en-US" dirty="0" smtClean="0">
                <a:solidFill>
                  <a:schemeClr val="bg1"/>
                </a:solidFill>
              </a:rPr>
              <a:t>Finally, there is the issue of dimensionality with arrays. The dimensions of two arrays determine which operations can be done with them.</a:t>
            </a:r>
          </a:p>
          <a:p>
            <a:endParaRPr lang="en-US" dirty="0" smtClean="0">
              <a:solidFill>
                <a:schemeClr val="bg1"/>
              </a:solidFill>
            </a:endParaRPr>
          </a:p>
          <a:p>
            <a:r>
              <a:rPr lang="en-US" dirty="0" smtClean="0">
                <a:solidFill>
                  <a:schemeClr val="bg1"/>
                </a:solidFill>
              </a:rPr>
              <a:t>Given two arrays, </a:t>
            </a:r>
            <a:r>
              <a:rPr lang="en-US" dirty="0" smtClean="0">
                <a:solidFill>
                  <a:schemeClr val="accent5">
                    <a:lumMod val="60000"/>
                    <a:lumOff val="40000"/>
                  </a:schemeClr>
                </a:solidFill>
              </a:rPr>
              <a:t>A</a:t>
            </a:r>
            <a:r>
              <a:rPr lang="en-US" dirty="0" smtClean="0">
                <a:solidFill>
                  <a:schemeClr val="bg1"/>
                </a:solidFill>
              </a:rPr>
              <a:t> and </a:t>
            </a:r>
            <a:r>
              <a:rPr lang="en-US" dirty="0" smtClean="0">
                <a:solidFill>
                  <a:schemeClr val="accent5">
                    <a:lumMod val="60000"/>
                    <a:lumOff val="40000"/>
                  </a:schemeClr>
                </a:solidFill>
              </a:rPr>
              <a:t>B</a:t>
            </a:r>
            <a:r>
              <a:rPr lang="en-US" dirty="0" smtClean="0">
                <a:solidFill>
                  <a:schemeClr val="bg1"/>
                </a:solidFill>
              </a:rPr>
              <a:t>,</a:t>
            </a:r>
          </a:p>
          <a:p>
            <a:endParaRPr lang="en-US" dirty="0" smtClean="0">
              <a:solidFill>
                <a:schemeClr val="bg1"/>
              </a:solidFill>
            </a:endParaRPr>
          </a:p>
          <a:p>
            <a:r>
              <a:rPr lang="en-US" dirty="0" smtClean="0">
                <a:solidFill>
                  <a:schemeClr val="bg1"/>
                </a:solidFill>
              </a:rPr>
              <a:t>	If </a:t>
            </a:r>
            <a:r>
              <a:rPr lang="en-US" dirty="0" smtClean="0">
                <a:solidFill>
                  <a:schemeClr val="accent5">
                    <a:lumMod val="60000"/>
                    <a:lumOff val="40000"/>
                  </a:schemeClr>
                </a:solidFill>
              </a:rPr>
              <a:t>A</a:t>
            </a:r>
            <a:r>
              <a:rPr lang="en-US" dirty="0" smtClean="0">
                <a:solidFill>
                  <a:schemeClr val="bg1"/>
                </a:solidFill>
              </a:rPr>
              <a:t> has the same number of rows as </a:t>
            </a:r>
            <a:r>
              <a:rPr lang="en-US" dirty="0" smtClean="0">
                <a:solidFill>
                  <a:schemeClr val="accent5">
                    <a:lumMod val="60000"/>
                    <a:lumOff val="40000"/>
                  </a:schemeClr>
                </a:solidFill>
              </a:rPr>
              <a:t>B</a:t>
            </a:r>
            <a:r>
              <a:rPr lang="en-US" dirty="0" smtClean="0">
                <a:solidFill>
                  <a:schemeClr val="bg1"/>
                </a:solidFill>
              </a:rPr>
              <a:t>, then you can horizontally concatenate </a:t>
            </a:r>
            <a:r>
              <a:rPr lang="en-US" dirty="0" smtClean="0">
                <a:solidFill>
                  <a:schemeClr val="accent5">
                    <a:lumMod val="60000"/>
                    <a:lumOff val="40000"/>
                  </a:schemeClr>
                </a:solidFill>
              </a:rPr>
              <a:t>[A B]</a:t>
            </a:r>
          </a:p>
          <a:p>
            <a:endParaRPr lang="en-US" dirty="0" smtClean="0">
              <a:solidFill>
                <a:schemeClr val="accent5">
                  <a:lumMod val="60000"/>
                  <a:lumOff val="40000"/>
                </a:schemeClr>
              </a:solidFill>
            </a:endParaRPr>
          </a:p>
          <a:p>
            <a:r>
              <a:rPr lang="en-US" dirty="0" smtClean="0">
                <a:solidFill>
                  <a:schemeClr val="bg1"/>
                </a:solidFill>
              </a:rPr>
              <a:t>	If </a:t>
            </a:r>
            <a:r>
              <a:rPr lang="en-US" dirty="0" smtClean="0">
                <a:solidFill>
                  <a:schemeClr val="accent5">
                    <a:lumMod val="60000"/>
                    <a:lumOff val="40000"/>
                  </a:schemeClr>
                </a:solidFill>
              </a:rPr>
              <a:t>A</a:t>
            </a:r>
            <a:r>
              <a:rPr lang="en-US" dirty="0" smtClean="0">
                <a:solidFill>
                  <a:schemeClr val="bg1"/>
                </a:solidFill>
              </a:rPr>
              <a:t> has the same number of columns as </a:t>
            </a:r>
            <a:r>
              <a:rPr lang="en-US" dirty="0" smtClean="0">
                <a:solidFill>
                  <a:schemeClr val="accent5">
                    <a:lumMod val="60000"/>
                    <a:lumOff val="40000"/>
                  </a:schemeClr>
                </a:solidFill>
              </a:rPr>
              <a:t>B</a:t>
            </a:r>
            <a:r>
              <a:rPr lang="en-US" dirty="0" smtClean="0">
                <a:solidFill>
                  <a:schemeClr val="bg1"/>
                </a:solidFill>
              </a:rPr>
              <a:t>, then you can vertically concatenate </a:t>
            </a:r>
            <a:r>
              <a:rPr lang="en-US" dirty="0" smtClean="0">
                <a:solidFill>
                  <a:schemeClr val="accent5">
                    <a:lumMod val="60000"/>
                    <a:lumOff val="40000"/>
                  </a:schemeClr>
                </a:solidFill>
              </a:rPr>
              <a:t>[A; B]</a:t>
            </a:r>
          </a:p>
          <a:p>
            <a:endParaRPr lang="en-US" dirty="0" smtClean="0">
              <a:solidFill>
                <a:schemeClr val="accent5">
                  <a:lumMod val="60000"/>
                  <a:lumOff val="40000"/>
                </a:schemeClr>
              </a:solidFill>
            </a:endParaRPr>
          </a:p>
          <a:p>
            <a:r>
              <a:rPr lang="en-US" dirty="0" smtClean="0">
                <a:solidFill>
                  <a:schemeClr val="bg1"/>
                </a:solidFill>
              </a:rPr>
              <a:t>	If </a:t>
            </a:r>
            <a:r>
              <a:rPr lang="en-US" dirty="0" smtClean="0">
                <a:solidFill>
                  <a:schemeClr val="accent5">
                    <a:lumMod val="60000"/>
                    <a:lumOff val="40000"/>
                  </a:schemeClr>
                </a:solidFill>
              </a:rPr>
              <a:t>A</a:t>
            </a:r>
            <a:r>
              <a:rPr lang="en-US" dirty="0" smtClean="0">
                <a:solidFill>
                  <a:schemeClr val="bg1"/>
                </a:solidFill>
              </a:rPr>
              <a:t> has the same number of rows and columns as </a:t>
            </a:r>
            <a:r>
              <a:rPr lang="en-US" dirty="0" smtClean="0">
                <a:solidFill>
                  <a:schemeClr val="accent5">
                    <a:lumMod val="60000"/>
                    <a:lumOff val="40000"/>
                  </a:schemeClr>
                </a:solidFill>
              </a:rPr>
              <a:t>B</a:t>
            </a:r>
            <a:r>
              <a:rPr lang="en-US" dirty="0" smtClean="0">
                <a:solidFill>
                  <a:schemeClr val="bg1"/>
                </a:solidFill>
              </a:rPr>
              <a:t>, then you can do element by</a:t>
            </a:r>
          </a:p>
          <a:p>
            <a:r>
              <a:rPr lang="en-US" dirty="0" smtClean="0">
                <a:solidFill>
                  <a:schemeClr val="bg1"/>
                </a:solidFill>
              </a:rPr>
              <a:t>		element operations like </a:t>
            </a:r>
            <a:r>
              <a:rPr lang="en-US" dirty="0" smtClean="0">
                <a:solidFill>
                  <a:schemeClr val="accent5">
                    <a:lumMod val="60000"/>
                    <a:lumOff val="40000"/>
                  </a:schemeClr>
                </a:solidFill>
              </a:rPr>
              <a:t>A.*B </a:t>
            </a:r>
            <a:r>
              <a:rPr lang="en-US" dirty="0" smtClean="0">
                <a:solidFill>
                  <a:schemeClr val="bg1"/>
                </a:solidFill>
              </a:rPr>
              <a:t>or </a:t>
            </a:r>
            <a:r>
              <a:rPr lang="en-US" dirty="0" smtClean="0">
                <a:solidFill>
                  <a:schemeClr val="accent5">
                    <a:lumMod val="60000"/>
                    <a:lumOff val="40000"/>
                  </a:schemeClr>
                </a:solidFill>
              </a:rPr>
              <a:t>A./B </a:t>
            </a:r>
            <a:r>
              <a:rPr lang="en-US" dirty="0" smtClean="0">
                <a:solidFill>
                  <a:schemeClr val="bg1"/>
                </a:solidFill>
              </a:rPr>
              <a:t>or </a:t>
            </a:r>
            <a:r>
              <a:rPr lang="en-US" dirty="0" smtClean="0">
                <a:solidFill>
                  <a:schemeClr val="accent5">
                    <a:lumMod val="60000"/>
                    <a:lumOff val="40000"/>
                  </a:schemeClr>
                </a:solidFill>
              </a:rPr>
              <a:t>A+B</a:t>
            </a:r>
          </a:p>
          <a:p>
            <a:endParaRPr lang="en-US" dirty="0" smtClean="0">
              <a:solidFill>
                <a:schemeClr val="accent5">
                  <a:lumMod val="60000"/>
                  <a:lumOff val="40000"/>
                </a:schemeClr>
              </a:solidFill>
            </a:endParaRPr>
          </a:p>
          <a:p>
            <a:r>
              <a:rPr lang="en-US" dirty="0" smtClean="0">
                <a:solidFill>
                  <a:schemeClr val="bg1"/>
                </a:solidFill>
              </a:rPr>
              <a:t>	If </a:t>
            </a:r>
            <a:r>
              <a:rPr lang="en-US" dirty="0" smtClean="0">
                <a:solidFill>
                  <a:schemeClr val="accent5">
                    <a:lumMod val="60000"/>
                    <a:lumOff val="40000"/>
                  </a:schemeClr>
                </a:solidFill>
              </a:rPr>
              <a:t>A</a:t>
            </a:r>
            <a:r>
              <a:rPr lang="en-US" dirty="0" smtClean="0">
                <a:solidFill>
                  <a:schemeClr val="bg1"/>
                </a:solidFill>
              </a:rPr>
              <a:t> has as many columns as </a:t>
            </a:r>
            <a:r>
              <a:rPr lang="en-US" dirty="0" smtClean="0">
                <a:solidFill>
                  <a:schemeClr val="accent5">
                    <a:lumMod val="60000"/>
                    <a:lumOff val="40000"/>
                  </a:schemeClr>
                </a:solidFill>
              </a:rPr>
              <a:t>B</a:t>
            </a:r>
            <a:r>
              <a:rPr lang="en-US" dirty="0" smtClean="0">
                <a:solidFill>
                  <a:schemeClr val="bg1"/>
                </a:solidFill>
              </a:rPr>
              <a:t> has rows, then you can matrix multiply </a:t>
            </a:r>
            <a:r>
              <a:rPr lang="en-US" dirty="0" smtClean="0">
                <a:solidFill>
                  <a:schemeClr val="accent5">
                    <a:lumMod val="60000"/>
                    <a:lumOff val="40000"/>
                  </a:schemeClr>
                </a:solidFill>
              </a:rPr>
              <a:t>A*B</a:t>
            </a:r>
          </a:p>
          <a:p>
            <a:endParaRPr lang="en-US" dirty="0" smtClean="0">
              <a:solidFill>
                <a:schemeClr val="accent5">
                  <a:lumMod val="60000"/>
                  <a:lumOff val="40000"/>
                </a:schemeClr>
              </a:solidFill>
            </a:endParaRPr>
          </a:p>
          <a:p>
            <a:r>
              <a:rPr lang="en-US" dirty="0" smtClean="0">
                <a:solidFill>
                  <a:schemeClr val="bg1"/>
                </a:solidFill>
              </a:rPr>
              <a:t>	If </a:t>
            </a:r>
            <a:r>
              <a:rPr lang="en-US" dirty="0" smtClean="0">
                <a:solidFill>
                  <a:schemeClr val="accent5">
                    <a:lumMod val="60000"/>
                    <a:lumOff val="40000"/>
                  </a:schemeClr>
                </a:solidFill>
              </a:rPr>
              <a:t>A</a:t>
            </a:r>
            <a:r>
              <a:rPr lang="en-US" dirty="0" smtClean="0">
                <a:solidFill>
                  <a:schemeClr val="bg1"/>
                </a:solidFill>
              </a:rPr>
              <a:t> has as many rows as </a:t>
            </a:r>
            <a:r>
              <a:rPr lang="en-US" dirty="0" smtClean="0">
                <a:solidFill>
                  <a:schemeClr val="accent5">
                    <a:lumMod val="60000"/>
                    <a:lumOff val="40000"/>
                  </a:schemeClr>
                </a:solidFill>
              </a:rPr>
              <a:t>B</a:t>
            </a:r>
            <a:r>
              <a:rPr lang="en-US" dirty="0" smtClean="0">
                <a:solidFill>
                  <a:schemeClr val="bg1"/>
                </a:solidFill>
              </a:rPr>
              <a:t> has columns, then you can matrix multiply </a:t>
            </a:r>
            <a:r>
              <a:rPr lang="en-US" dirty="0" smtClean="0">
                <a:solidFill>
                  <a:schemeClr val="accent5">
                    <a:lumMod val="60000"/>
                    <a:lumOff val="40000"/>
                  </a:schemeClr>
                </a:solidFill>
              </a:rPr>
              <a:t>B*A </a:t>
            </a:r>
          </a:p>
          <a:p>
            <a:endParaRPr lang="en-US" dirty="0" smtClean="0">
              <a:solidFill>
                <a:schemeClr val="accent5">
                  <a:lumMod val="60000"/>
                  <a:lumOff val="40000"/>
                </a:schemeClr>
              </a:solidFill>
            </a:endParaRPr>
          </a:p>
          <a:p>
            <a:r>
              <a:rPr lang="en-US" dirty="0" smtClean="0">
                <a:solidFill>
                  <a:schemeClr val="bg1"/>
                </a:solidFill>
              </a:rPr>
              <a:t>That is all. Go have some fun.</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0" y="0"/>
            <a:ext cx="2743200" cy="646331"/>
          </a:xfrm>
          <a:prstGeom prst="rect">
            <a:avLst/>
          </a:prstGeom>
          <a:noFill/>
        </p:spPr>
        <p:txBody>
          <a:bodyPr wrap="square" rtlCol="0">
            <a:spAutoFit/>
          </a:bodyPr>
          <a:lstStyle/>
          <a:p>
            <a:r>
              <a:rPr lang="en-US" dirty="0" smtClean="0">
                <a:solidFill>
                  <a:schemeClr val="bg1">
                    <a:lumMod val="50000"/>
                  </a:schemeClr>
                </a:solidFill>
              </a:rPr>
              <a:t>Ryan Bennett</a:t>
            </a:r>
          </a:p>
          <a:p>
            <a:r>
              <a:rPr lang="en-US" dirty="0" smtClean="0">
                <a:solidFill>
                  <a:schemeClr val="bg1">
                    <a:lumMod val="50000"/>
                  </a:schemeClr>
                </a:solidFill>
              </a:rPr>
              <a:t>rdbennett3@gatech.edu</a:t>
            </a:r>
            <a:endParaRPr lang="en-US" dirty="0">
              <a:solidFill>
                <a:schemeClr val="bg1">
                  <a:lumMod val="50000"/>
                </a:schemeClr>
              </a:solidFill>
            </a:endParaRPr>
          </a:p>
        </p:txBody>
      </p:sp>
      <p:sp>
        <p:nvSpPr>
          <p:cNvPr id="5" name="TextBox 4"/>
          <p:cNvSpPr txBox="1"/>
          <p:nvPr/>
        </p:nvSpPr>
        <p:spPr>
          <a:xfrm>
            <a:off x="0" y="0"/>
            <a:ext cx="9144000" cy="1015663"/>
          </a:xfrm>
          <a:prstGeom prst="rect">
            <a:avLst/>
          </a:prstGeom>
          <a:noFill/>
        </p:spPr>
        <p:txBody>
          <a:bodyPr wrap="square" rtlCol="0">
            <a:spAutoFit/>
          </a:bodyPr>
          <a:lstStyle/>
          <a:p>
            <a:pPr algn="ctr"/>
            <a:r>
              <a:rPr lang="en-US" sz="6000" dirty="0" smtClean="0">
                <a:solidFill>
                  <a:schemeClr val="bg1"/>
                </a:solidFill>
              </a:rPr>
              <a:t>Arrays</a:t>
            </a:r>
            <a:endParaRPr lang="en-US" sz="6000" dirty="0">
              <a:solidFill>
                <a:schemeClr val="bg1"/>
              </a:solidFill>
            </a:endParaRPr>
          </a:p>
        </p:txBody>
      </p:sp>
      <p:sp>
        <p:nvSpPr>
          <p:cNvPr id="6" name="TextBox 5"/>
          <p:cNvSpPr txBox="1"/>
          <p:nvPr/>
        </p:nvSpPr>
        <p:spPr>
          <a:xfrm>
            <a:off x="0" y="990600"/>
            <a:ext cx="9144000" cy="5909310"/>
          </a:xfrm>
          <a:prstGeom prst="rect">
            <a:avLst/>
          </a:prstGeom>
          <a:noFill/>
        </p:spPr>
        <p:txBody>
          <a:bodyPr wrap="square" rtlCol="0">
            <a:spAutoFit/>
          </a:bodyPr>
          <a:lstStyle/>
          <a:p>
            <a:r>
              <a:rPr lang="en-US" dirty="0" smtClean="0">
                <a:solidFill>
                  <a:schemeClr val="bg1"/>
                </a:solidFill>
              </a:rPr>
              <a:t>My roommate just told me my slides are boring and that I need to add some visuals.</a:t>
            </a:r>
          </a:p>
          <a:p>
            <a:endParaRPr lang="en-US" dirty="0" smtClean="0">
              <a:solidFill>
                <a:schemeClr val="bg1"/>
              </a:solidFill>
            </a:endParaRPr>
          </a:p>
          <a:p>
            <a:endParaRPr lang="en-US" dirty="0" smtClean="0">
              <a:solidFill>
                <a:schemeClr val="bg1"/>
              </a:solidFill>
            </a:endParaRPr>
          </a:p>
          <a:p>
            <a:endParaRPr lang="en-US" dirty="0" smtClean="0">
              <a:solidFill>
                <a:schemeClr val="bg1"/>
              </a:solidFill>
            </a:endParaRPr>
          </a:p>
          <a:p>
            <a:endParaRPr lang="en-US" dirty="0" smtClean="0">
              <a:solidFill>
                <a:schemeClr val="bg1"/>
              </a:solidFill>
            </a:endParaRPr>
          </a:p>
          <a:p>
            <a:endParaRPr lang="en-US" dirty="0" smtClean="0">
              <a:solidFill>
                <a:schemeClr val="bg1"/>
              </a:solidFill>
            </a:endParaRPr>
          </a:p>
          <a:p>
            <a:endParaRPr lang="en-US" dirty="0" smtClean="0">
              <a:solidFill>
                <a:schemeClr val="bg1"/>
              </a:solidFill>
            </a:endParaRPr>
          </a:p>
          <a:p>
            <a:endParaRPr lang="en-US" dirty="0" smtClean="0">
              <a:solidFill>
                <a:schemeClr val="bg1"/>
              </a:solidFill>
            </a:endParaRPr>
          </a:p>
          <a:p>
            <a:endParaRPr lang="en-US" dirty="0" smtClean="0">
              <a:solidFill>
                <a:schemeClr val="bg1"/>
              </a:solidFill>
            </a:endParaRPr>
          </a:p>
          <a:p>
            <a:endParaRPr lang="en-US" dirty="0" smtClean="0">
              <a:solidFill>
                <a:schemeClr val="bg1"/>
              </a:solidFill>
            </a:endParaRPr>
          </a:p>
          <a:p>
            <a:endParaRPr lang="en-US" dirty="0" smtClean="0">
              <a:solidFill>
                <a:schemeClr val="bg1"/>
              </a:solidFill>
            </a:endParaRPr>
          </a:p>
          <a:p>
            <a:endParaRPr lang="en-US" dirty="0" smtClean="0">
              <a:solidFill>
                <a:schemeClr val="bg1"/>
              </a:solidFill>
            </a:endParaRPr>
          </a:p>
          <a:p>
            <a:endParaRPr lang="en-US" dirty="0" smtClean="0">
              <a:solidFill>
                <a:schemeClr val="bg1"/>
              </a:solidFill>
            </a:endParaRPr>
          </a:p>
          <a:p>
            <a:endParaRPr lang="en-US" dirty="0" smtClean="0">
              <a:solidFill>
                <a:schemeClr val="bg1"/>
              </a:solidFill>
            </a:endParaRPr>
          </a:p>
          <a:p>
            <a:endParaRPr lang="en-US" dirty="0" smtClean="0">
              <a:solidFill>
                <a:schemeClr val="bg1"/>
              </a:solidFill>
            </a:endParaRPr>
          </a:p>
          <a:p>
            <a:endParaRPr lang="en-US" dirty="0" smtClean="0">
              <a:solidFill>
                <a:schemeClr val="bg1"/>
              </a:solidFill>
            </a:endParaRPr>
          </a:p>
          <a:p>
            <a:endParaRPr lang="en-US" dirty="0" smtClean="0">
              <a:solidFill>
                <a:schemeClr val="bg1"/>
              </a:solidFill>
            </a:endParaRPr>
          </a:p>
          <a:p>
            <a:endParaRPr lang="en-US" dirty="0" smtClean="0">
              <a:solidFill>
                <a:schemeClr val="bg1"/>
              </a:solidFill>
            </a:endParaRPr>
          </a:p>
          <a:p>
            <a:endParaRPr lang="en-US" dirty="0" smtClean="0">
              <a:solidFill>
                <a:schemeClr val="bg1"/>
              </a:solidFill>
            </a:endParaRPr>
          </a:p>
          <a:p>
            <a:endParaRPr lang="en-US" dirty="0" smtClean="0">
              <a:solidFill>
                <a:schemeClr val="bg1"/>
              </a:solidFill>
            </a:endParaRPr>
          </a:p>
          <a:p>
            <a:r>
              <a:rPr lang="en-US" dirty="0" smtClean="0">
                <a:solidFill>
                  <a:schemeClr val="bg1"/>
                </a:solidFill>
              </a:rPr>
              <a:t>See you in recitation.</a:t>
            </a:r>
          </a:p>
        </p:txBody>
      </p:sp>
      <p:pic>
        <p:nvPicPr>
          <p:cNvPr id="7" name="Picture 6" descr="cat.jpg"/>
          <p:cNvPicPr>
            <a:picLocks noChangeAspect="1"/>
          </p:cNvPicPr>
          <p:nvPr/>
        </p:nvPicPr>
        <p:blipFill>
          <a:blip r:embed="rId2" cstate="print"/>
          <a:stretch>
            <a:fillRect/>
          </a:stretch>
        </p:blipFill>
        <p:spPr>
          <a:xfrm>
            <a:off x="1066800" y="1600200"/>
            <a:ext cx="3276600" cy="43688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0" y="0"/>
            <a:ext cx="2743200" cy="646331"/>
          </a:xfrm>
          <a:prstGeom prst="rect">
            <a:avLst/>
          </a:prstGeom>
          <a:noFill/>
        </p:spPr>
        <p:txBody>
          <a:bodyPr wrap="square" rtlCol="0">
            <a:spAutoFit/>
          </a:bodyPr>
          <a:lstStyle/>
          <a:p>
            <a:r>
              <a:rPr lang="en-US" dirty="0" smtClean="0">
                <a:solidFill>
                  <a:schemeClr val="bg1">
                    <a:lumMod val="50000"/>
                  </a:schemeClr>
                </a:solidFill>
              </a:rPr>
              <a:t>Ryan Bennett</a:t>
            </a:r>
          </a:p>
          <a:p>
            <a:r>
              <a:rPr lang="en-US" dirty="0" smtClean="0">
                <a:solidFill>
                  <a:schemeClr val="bg1">
                    <a:lumMod val="50000"/>
                  </a:schemeClr>
                </a:solidFill>
              </a:rPr>
              <a:t>rdbennett3@gatech.edu</a:t>
            </a:r>
            <a:endParaRPr lang="en-US" dirty="0">
              <a:solidFill>
                <a:schemeClr val="bg1">
                  <a:lumMod val="50000"/>
                </a:schemeClr>
              </a:solidFill>
            </a:endParaRPr>
          </a:p>
        </p:txBody>
      </p:sp>
      <p:sp>
        <p:nvSpPr>
          <p:cNvPr id="5" name="TextBox 4"/>
          <p:cNvSpPr txBox="1"/>
          <p:nvPr/>
        </p:nvSpPr>
        <p:spPr>
          <a:xfrm>
            <a:off x="0" y="0"/>
            <a:ext cx="9144000" cy="1015663"/>
          </a:xfrm>
          <a:prstGeom prst="rect">
            <a:avLst/>
          </a:prstGeom>
          <a:noFill/>
        </p:spPr>
        <p:txBody>
          <a:bodyPr wrap="square" rtlCol="0">
            <a:spAutoFit/>
          </a:bodyPr>
          <a:lstStyle/>
          <a:p>
            <a:pPr algn="ctr"/>
            <a:r>
              <a:rPr lang="en-US" sz="6000" dirty="0" smtClean="0">
                <a:solidFill>
                  <a:schemeClr val="bg1"/>
                </a:solidFill>
              </a:rPr>
              <a:t>Arrays</a:t>
            </a:r>
            <a:endParaRPr lang="en-US" sz="6000" dirty="0">
              <a:solidFill>
                <a:schemeClr val="bg1"/>
              </a:solidFill>
            </a:endParaRPr>
          </a:p>
        </p:txBody>
      </p:sp>
      <p:sp>
        <p:nvSpPr>
          <p:cNvPr id="6" name="TextBox 5"/>
          <p:cNvSpPr txBox="1"/>
          <p:nvPr/>
        </p:nvSpPr>
        <p:spPr>
          <a:xfrm>
            <a:off x="0" y="990600"/>
            <a:ext cx="9144000" cy="3139321"/>
          </a:xfrm>
          <a:prstGeom prst="rect">
            <a:avLst/>
          </a:prstGeom>
          <a:noFill/>
        </p:spPr>
        <p:txBody>
          <a:bodyPr wrap="square" rtlCol="0">
            <a:spAutoFit/>
          </a:bodyPr>
          <a:lstStyle/>
          <a:p>
            <a:r>
              <a:rPr lang="en-US" dirty="0" smtClean="0">
                <a:solidFill>
                  <a:schemeClr val="accent5">
                    <a:lumMod val="60000"/>
                    <a:lumOff val="40000"/>
                  </a:schemeClr>
                </a:solidFill>
              </a:rPr>
              <a:t>	A = 5:7;</a:t>
            </a:r>
          </a:p>
          <a:p>
            <a:r>
              <a:rPr lang="en-US" dirty="0">
                <a:solidFill>
                  <a:schemeClr val="accent5">
                    <a:lumMod val="60000"/>
                    <a:lumOff val="40000"/>
                  </a:schemeClr>
                </a:solidFill>
              </a:rPr>
              <a:t>	</a:t>
            </a:r>
            <a:r>
              <a:rPr lang="en-US" dirty="0" smtClean="0">
                <a:solidFill>
                  <a:schemeClr val="accent5">
                    <a:lumMod val="60000"/>
                    <a:lumOff val="40000"/>
                  </a:schemeClr>
                </a:solidFill>
              </a:rPr>
              <a:t>B = 1:5;</a:t>
            </a:r>
          </a:p>
          <a:p>
            <a:r>
              <a:rPr lang="en-US" dirty="0">
                <a:solidFill>
                  <a:schemeClr val="accent5">
                    <a:lumMod val="60000"/>
                    <a:lumOff val="40000"/>
                  </a:schemeClr>
                </a:solidFill>
              </a:rPr>
              <a:t>	</a:t>
            </a:r>
            <a:r>
              <a:rPr lang="en-US" dirty="0" smtClean="0">
                <a:solidFill>
                  <a:schemeClr val="accent5">
                    <a:lumMod val="60000"/>
                    <a:lumOff val="40000"/>
                  </a:schemeClr>
                </a:solidFill>
              </a:rPr>
              <a:t>C = [A; B]</a:t>
            </a:r>
          </a:p>
          <a:p>
            <a:endParaRPr lang="en-US" dirty="0">
              <a:solidFill>
                <a:schemeClr val="accent5">
                  <a:lumMod val="60000"/>
                  <a:lumOff val="40000"/>
                </a:schemeClr>
              </a:solidFill>
            </a:endParaRPr>
          </a:p>
          <a:p>
            <a:r>
              <a:rPr lang="en-US" dirty="0" smtClean="0">
                <a:solidFill>
                  <a:schemeClr val="bg1"/>
                </a:solidFill>
              </a:rPr>
              <a:t>If you said </a:t>
            </a:r>
            <a:r>
              <a:rPr lang="en-US" dirty="0" smtClean="0">
                <a:solidFill>
                  <a:srgbClr val="FFFF00"/>
                </a:solidFill>
              </a:rPr>
              <a:t>error</a:t>
            </a:r>
            <a:r>
              <a:rPr lang="en-US" dirty="0" smtClean="0">
                <a:solidFill>
                  <a:schemeClr val="bg1"/>
                </a:solidFill>
              </a:rPr>
              <a:t>, you are 100% correct. More specifically, you will see the following error:</a:t>
            </a:r>
          </a:p>
          <a:p>
            <a:endParaRPr lang="en-US" dirty="0">
              <a:solidFill>
                <a:schemeClr val="accent5">
                  <a:lumMod val="60000"/>
                  <a:lumOff val="40000"/>
                </a:schemeClr>
              </a:solidFill>
            </a:endParaRPr>
          </a:p>
          <a:p>
            <a:r>
              <a:rPr lang="en-US" dirty="0" smtClean="0">
                <a:solidFill>
                  <a:srgbClr val="FF0000"/>
                </a:solidFill>
              </a:rPr>
              <a:t>	??? Error using ==&gt; vertcat</a:t>
            </a:r>
          </a:p>
          <a:p>
            <a:r>
              <a:rPr lang="en-US" dirty="0" smtClean="0">
                <a:solidFill>
                  <a:srgbClr val="FF0000"/>
                </a:solidFill>
              </a:rPr>
              <a:t>	CAT arguments dimensions are not consistent.</a:t>
            </a:r>
          </a:p>
          <a:p>
            <a:endParaRPr lang="en-US" dirty="0">
              <a:solidFill>
                <a:srgbClr val="FF0000"/>
              </a:solidFill>
            </a:endParaRPr>
          </a:p>
          <a:p>
            <a:r>
              <a:rPr lang="en-US" dirty="0" smtClean="0">
                <a:solidFill>
                  <a:schemeClr val="bg1"/>
                </a:solidFill>
              </a:rPr>
              <a:t>You should know this error and what it means so that you  can more easily identify where it is occurring in your code.</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0" y="0"/>
            <a:ext cx="2743200" cy="646331"/>
          </a:xfrm>
          <a:prstGeom prst="rect">
            <a:avLst/>
          </a:prstGeom>
          <a:noFill/>
        </p:spPr>
        <p:txBody>
          <a:bodyPr wrap="square" rtlCol="0">
            <a:spAutoFit/>
          </a:bodyPr>
          <a:lstStyle/>
          <a:p>
            <a:r>
              <a:rPr lang="en-US" dirty="0" smtClean="0">
                <a:solidFill>
                  <a:schemeClr val="bg1">
                    <a:lumMod val="50000"/>
                  </a:schemeClr>
                </a:solidFill>
              </a:rPr>
              <a:t>Ryan Bennett</a:t>
            </a:r>
          </a:p>
          <a:p>
            <a:r>
              <a:rPr lang="en-US" dirty="0" smtClean="0">
                <a:solidFill>
                  <a:schemeClr val="bg1">
                    <a:lumMod val="50000"/>
                  </a:schemeClr>
                </a:solidFill>
              </a:rPr>
              <a:t>rdbennett3@gatech.edu</a:t>
            </a:r>
            <a:endParaRPr lang="en-US" dirty="0">
              <a:solidFill>
                <a:schemeClr val="bg1">
                  <a:lumMod val="50000"/>
                </a:schemeClr>
              </a:solidFill>
            </a:endParaRPr>
          </a:p>
        </p:txBody>
      </p:sp>
      <p:sp>
        <p:nvSpPr>
          <p:cNvPr id="5" name="TextBox 4"/>
          <p:cNvSpPr txBox="1"/>
          <p:nvPr/>
        </p:nvSpPr>
        <p:spPr>
          <a:xfrm>
            <a:off x="0" y="0"/>
            <a:ext cx="9144000" cy="1015663"/>
          </a:xfrm>
          <a:prstGeom prst="rect">
            <a:avLst/>
          </a:prstGeom>
          <a:noFill/>
        </p:spPr>
        <p:txBody>
          <a:bodyPr wrap="square" rtlCol="0">
            <a:spAutoFit/>
          </a:bodyPr>
          <a:lstStyle/>
          <a:p>
            <a:pPr algn="ctr"/>
            <a:r>
              <a:rPr lang="en-US" sz="6000" dirty="0" smtClean="0">
                <a:solidFill>
                  <a:schemeClr val="bg1"/>
                </a:solidFill>
              </a:rPr>
              <a:t>Arrays</a:t>
            </a:r>
            <a:endParaRPr lang="en-US" sz="6000" dirty="0">
              <a:solidFill>
                <a:schemeClr val="bg1"/>
              </a:solidFill>
            </a:endParaRPr>
          </a:p>
        </p:txBody>
      </p:sp>
      <p:sp>
        <p:nvSpPr>
          <p:cNvPr id="6" name="TextBox 5"/>
          <p:cNvSpPr txBox="1"/>
          <p:nvPr/>
        </p:nvSpPr>
        <p:spPr>
          <a:xfrm>
            <a:off x="0" y="990600"/>
            <a:ext cx="9144000" cy="5078313"/>
          </a:xfrm>
          <a:prstGeom prst="rect">
            <a:avLst/>
          </a:prstGeom>
          <a:noFill/>
        </p:spPr>
        <p:txBody>
          <a:bodyPr wrap="square" rtlCol="0">
            <a:spAutoFit/>
          </a:bodyPr>
          <a:lstStyle/>
          <a:p>
            <a:r>
              <a:rPr lang="en-US" dirty="0" smtClean="0">
                <a:solidFill>
                  <a:schemeClr val="bg1"/>
                </a:solidFill>
              </a:rPr>
              <a:t>There is another way to create arrays in MATLAB, using built in functions. These three functions take the number of rows and columns for the array as their inputs.</a:t>
            </a:r>
          </a:p>
          <a:p>
            <a:endParaRPr lang="en-US" dirty="0">
              <a:solidFill>
                <a:schemeClr val="bg1"/>
              </a:solidFill>
            </a:endParaRPr>
          </a:p>
          <a:p>
            <a:r>
              <a:rPr lang="en-US" dirty="0" smtClean="0">
                <a:solidFill>
                  <a:schemeClr val="accent5">
                    <a:lumMod val="60000"/>
                    <a:lumOff val="40000"/>
                  </a:schemeClr>
                </a:solidFill>
              </a:rPr>
              <a:t>	zeros(r,c);</a:t>
            </a:r>
          </a:p>
          <a:p>
            <a:r>
              <a:rPr lang="en-US" dirty="0">
                <a:solidFill>
                  <a:schemeClr val="accent5">
                    <a:lumMod val="60000"/>
                    <a:lumOff val="40000"/>
                  </a:schemeClr>
                </a:solidFill>
              </a:rPr>
              <a:t>	</a:t>
            </a:r>
            <a:r>
              <a:rPr lang="en-US" dirty="0" smtClean="0">
                <a:solidFill>
                  <a:schemeClr val="accent5">
                    <a:lumMod val="60000"/>
                    <a:lumOff val="40000"/>
                  </a:schemeClr>
                </a:solidFill>
              </a:rPr>
              <a:t>ones(r,c);</a:t>
            </a:r>
          </a:p>
          <a:p>
            <a:r>
              <a:rPr lang="en-US" dirty="0">
                <a:solidFill>
                  <a:schemeClr val="accent5">
                    <a:lumMod val="60000"/>
                    <a:lumOff val="40000"/>
                  </a:schemeClr>
                </a:solidFill>
              </a:rPr>
              <a:t>	</a:t>
            </a:r>
            <a:r>
              <a:rPr lang="en-US" dirty="0" smtClean="0">
                <a:solidFill>
                  <a:schemeClr val="accent5">
                    <a:lumMod val="60000"/>
                    <a:lumOff val="40000"/>
                  </a:schemeClr>
                </a:solidFill>
              </a:rPr>
              <a:t>rand(r,c);</a:t>
            </a:r>
          </a:p>
          <a:p>
            <a:r>
              <a:rPr lang="en-US" dirty="0" smtClean="0">
                <a:solidFill>
                  <a:schemeClr val="bg1"/>
                </a:solidFill>
              </a:rPr>
              <a:t> </a:t>
            </a:r>
          </a:p>
          <a:p>
            <a:r>
              <a:rPr lang="en-US" dirty="0" smtClean="0">
                <a:solidFill>
                  <a:schemeClr val="accent5">
                    <a:lumMod val="60000"/>
                    <a:lumOff val="40000"/>
                  </a:schemeClr>
                </a:solidFill>
              </a:rPr>
              <a:t>zeros</a:t>
            </a:r>
            <a:r>
              <a:rPr lang="en-US" dirty="0" smtClean="0">
                <a:solidFill>
                  <a:schemeClr val="bg1"/>
                </a:solidFill>
              </a:rPr>
              <a:t> creates an array with </a:t>
            </a:r>
            <a:r>
              <a:rPr lang="en-US" dirty="0" smtClean="0">
                <a:solidFill>
                  <a:schemeClr val="accent5">
                    <a:lumMod val="60000"/>
                    <a:lumOff val="40000"/>
                  </a:schemeClr>
                </a:solidFill>
              </a:rPr>
              <a:t>r</a:t>
            </a:r>
            <a:r>
              <a:rPr lang="en-US" dirty="0" smtClean="0">
                <a:solidFill>
                  <a:schemeClr val="bg1"/>
                </a:solidFill>
              </a:rPr>
              <a:t> rows and </a:t>
            </a:r>
            <a:r>
              <a:rPr lang="en-US" dirty="0" smtClean="0">
                <a:solidFill>
                  <a:schemeClr val="accent5">
                    <a:lumMod val="60000"/>
                    <a:lumOff val="40000"/>
                  </a:schemeClr>
                </a:solidFill>
              </a:rPr>
              <a:t>c</a:t>
            </a:r>
            <a:r>
              <a:rPr lang="en-US" dirty="0" smtClean="0">
                <a:solidFill>
                  <a:schemeClr val="bg1"/>
                </a:solidFill>
              </a:rPr>
              <a:t> columns, and every element is 0. </a:t>
            </a:r>
          </a:p>
          <a:p>
            <a:r>
              <a:rPr lang="en-US" dirty="0" smtClean="0">
                <a:solidFill>
                  <a:schemeClr val="accent5">
                    <a:lumMod val="60000"/>
                    <a:lumOff val="40000"/>
                  </a:schemeClr>
                </a:solidFill>
              </a:rPr>
              <a:t>ones</a:t>
            </a:r>
            <a:r>
              <a:rPr lang="en-US" dirty="0" smtClean="0">
                <a:solidFill>
                  <a:schemeClr val="bg1"/>
                </a:solidFill>
              </a:rPr>
              <a:t> does the same, only every element is 1. </a:t>
            </a:r>
          </a:p>
          <a:p>
            <a:r>
              <a:rPr lang="en-US" dirty="0" smtClean="0">
                <a:solidFill>
                  <a:schemeClr val="accent5">
                    <a:lumMod val="60000"/>
                    <a:lumOff val="40000"/>
                  </a:schemeClr>
                </a:solidFill>
              </a:rPr>
              <a:t>rand</a:t>
            </a:r>
            <a:r>
              <a:rPr lang="en-US" dirty="0" smtClean="0">
                <a:solidFill>
                  <a:schemeClr val="bg1"/>
                </a:solidFill>
              </a:rPr>
              <a:t> is a little more complicated - it also creates an array with </a:t>
            </a:r>
            <a:r>
              <a:rPr lang="en-US" dirty="0" smtClean="0">
                <a:solidFill>
                  <a:schemeClr val="accent5">
                    <a:lumMod val="60000"/>
                    <a:lumOff val="40000"/>
                  </a:schemeClr>
                </a:solidFill>
              </a:rPr>
              <a:t>r</a:t>
            </a:r>
            <a:r>
              <a:rPr lang="en-US" dirty="0" smtClean="0">
                <a:solidFill>
                  <a:schemeClr val="bg1"/>
                </a:solidFill>
              </a:rPr>
              <a:t> rows and </a:t>
            </a:r>
            <a:r>
              <a:rPr lang="en-US" dirty="0" smtClean="0">
                <a:solidFill>
                  <a:schemeClr val="accent5">
                    <a:lumMod val="60000"/>
                    <a:lumOff val="40000"/>
                  </a:schemeClr>
                </a:solidFill>
              </a:rPr>
              <a:t>c</a:t>
            </a:r>
            <a:r>
              <a:rPr lang="en-US" dirty="0" smtClean="0">
                <a:solidFill>
                  <a:schemeClr val="bg1"/>
                </a:solidFill>
              </a:rPr>
              <a:t> columns, but each element is a random number between 0 and 1, exclusive (0 and 1 will never appear in the array).</a:t>
            </a:r>
          </a:p>
          <a:p>
            <a:endParaRPr lang="en-US" dirty="0">
              <a:solidFill>
                <a:schemeClr val="bg1"/>
              </a:solidFill>
            </a:endParaRPr>
          </a:p>
          <a:p>
            <a:r>
              <a:rPr lang="en-US" dirty="0" smtClean="0">
                <a:solidFill>
                  <a:schemeClr val="bg1"/>
                </a:solidFill>
              </a:rPr>
              <a:t>What if I wanted to make a 4x8 vector full of the value 10? Let’s be creative and use what we know about vector math (because vectors are really arrays):</a:t>
            </a:r>
          </a:p>
          <a:p>
            <a:endParaRPr lang="en-US" dirty="0">
              <a:solidFill>
                <a:schemeClr val="bg1"/>
              </a:solidFill>
            </a:endParaRPr>
          </a:p>
          <a:p>
            <a:r>
              <a:rPr lang="en-US" dirty="0" smtClean="0">
                <a:solidFill>
                  <a:schemeClr val="bg1"/>
                </a:solidFill>
              </a:rPr>
              <a:t>	</a:t>
            </a:r>
            <a:r>
              <a:rPr lang="en-US" dirty="0" smtClean="0">
                <a:solidFill>
                  <a:schemeClr val="accent5">
                    <a:lumMod val="60000"/>
                    <a:lumOff val="40000"/>
                  </a:schemeClr>
                </a:solidFill>
              </a:rPr>
              <a:t>tens = ones(4,8) .* 10</a:t>
            </a:r>
            <a:r>
              <a:rPr lang="en-US" dirty="0" smtClean="0">
                <a:solidFill>
                  <a:schemeClr val="bg1"/>
                </a:solidFill>
              </a:rPr>
              <a:t>	</a:t>
            </a:r>
            <a:r>
              <a:rPr lang="en-US" dirty="0" smtClean="0">
                <a:solidFill>
                  <a:srgbClr val="92D050"/>
                </a:solidFill>
              </a:rPr>
              <a:t>% each element (1) is multiplied by 10, so that now</a:t>
            </a:r>
          </a:p>
          <a:p>
            <a:r>
              <a:rPr lang="en-US" dirty="0">
                <a:solidFill>
                  <a:srgbClr val="92D050"/>
                </a:solidFill>
              </a:rPr>
              <a:t>	</a:t>
            </a:r>
            <a:r>
              <a:rPr lang="en-US" dirty="0" smtClean="0">
                <a:solidFill>
                  <a:srgbClr val="92D050"/>
                </a:solidFill>
              </a:rPr>
              <a:t>			% each element is 10. Nifty.</a:t>
            </a:r>
            <a:endParaRPr lang="en-US" dirty="0">
              <a:solidFill>
                <a:srgbClr val="92D05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0" y="0"/>
            <a:ext cx="2743200" cy="646331"/>
          </a:xfrm>
          <a:prstGeom prst="rect">
            <a:avLst/>
          </a:prstGeom>
          <a:noFill/>
        </p:spPr>
        <p:txBody>
          <a:bodyPr wrap="square" rtlCol="0">
            <a:spAutoFit/>
          </a:bodyPr>
          <a:lstStyle/>
          <a:p>
            <a:r>
              <a:rPr lang="en-US" dirty="0" smtClean="0">
                <a:solidFill>
                  <a:schemeClr val="bg1">
                    <a:lumMod val="50000"/>
                  </a:schemeClr>
                </a:solidFill>
              </a:rPr>
              <a:t>Ryan Bennett</a:t>
            </a:r>
          </a:p>
          <a:p>
            <a:r>
              <a:rPr lang="en-US" dirty="0" smtClean="0">
                <a:solidFill>
                  <a:schemeClr val="bg1">
                    <a:lumMod val="50000"/>
                  </a:schemeClr>
                </a:solidFill>
              </a:rPr>
              <a:t>rdbennett3@gatech.edu</a:t>
            </a:r>
            <a:endParaRPr lang="en-US" dirty="0">
              <a:solidFill>
                <a:schemeClr val="bg1">
                  <a:lumMod val="50000"/>
                </a:schemeClr>
              </a:solidFill>
            </a:endParaRPr>
          </a:p>
        </p:txBody>
      </p:sp>
      <p:sp>
        <p:nvSpPr>
          <p:cNvPr id="5" name="TextBox 4"/>
          <p:cNvSpPr txBox="1"/>
          <p:nvPr/>
        </p:nvSpPr>
        <p:spPr>
          <a:xfrm>
            <a:off x="0" y="0"/>
            <a:ext cx="9144000" cy="1015663"/>
          </a:xfrm>
          <a:prstGeom prst="rect">
            <a:avLst/>
          </a:prstGeom>
          <a:noFill/>
        </p:spPr>
        <p:txBody>
          <a:bodyPr wrap="square" rtlCol="0">
            <a:spAutoFit/>
          </a:bodyPr>
          <a:lstStyle/>
          <a:p>
            <a:pPr algn="ctr"/>
            <a:r>
              <a:rPr lang="en-US" sz="6000" dirty="0" smtClean="0">
                <a:solidFill>
                  <a:schemeClr val="bg1"/>
                </a:solidFill>
              </a:rPr>
              <a:t>Arrays</a:t>
            </a:r>
            <a:endParaRPr lang="en-US" sz="6000" dirty="0">
              <a:solidFill>
                <a:schemeClr val="bg1"/>
              </a:solidFill>
            </a:endParaRPr>
          </a:p>
        </p:txBody>
      </p:sp>
      <p:sp>
        <p:nvSpPr>
          <p:cNvPr id="6" name="TextBox 5"/>
          <p:cNvSpPr txBox="1"/>
          <p:nvPr/>
        </p:nvSpPr>
        <p:spPr>
          <a:xfrm>
            <a:off x="0" y="990600"/>
            <a:ext cx="9144000" cy="5909310"/>
          </a:xfrm>
          <a:prstGeom prst="rect">
            <a:avLst/>
          </a:prstGeom>
          <a:noFill/>
        </p:spPr>
        <p:txBody>
          <a:bodyPr wrap="square" rtlCol="0">
            <a:spAutoFit/>
          </a:bodyPr>
          <a:lstStyle/>
          <a:p>
            <a:r>
              <a:rPr lang="en-US" dirty="0" smtClean="0">
                <a:solidFill>
                  <a:schemeClr val="bg1"/>
                </a:solidFill>
              </a:rPr>
              <a:t>Creating arrays is easy. But how do we index arrays? It would seem that the system we used to index vectors (e.g. vec(6)) wouldn’t really apply to an array. Consider the array arr:</a:t>
            </a:r>
          </a:p>
          <a:p>
            <a:endParaRPr lang="en-US" dirty="0">
              <a:solidFill>
                <a:schemeClr val="bg1"/>
              </a:solidFill>
            </a:endParaRPr>
          </a:p>
          <a:p>
            <a:r>
              <a:rPr lang="en-US" dirty="0" smtClean="0">
                <a:solidFill>
                  <a:schemeClr val="accent5">
                    <a:lumMod val="60000"/>
                    <a:lumOff val="40000"/>
                  </a:schemeClr>
                </a:solidFill>
              </a:rPr>
              <a:t>	arr</a:t>
            </a:r>
            <a:r>
              <a:rPr lang="en-US" dirty="0">
                <a:solidFill>
                  <a:schemeClr val="accent5">
                    <a:lumMod val="60000"/>
                    <a:lumOff val="40000"/>
                  </a:schemeClr>
                </a:solidFill>
              </a:rPr>
              <a:t> </a:t>
            </a:r>
            <a:r>
              <a:rPr lang="en-US" dirty="0" smtClean="0">
                <a:solidFill>
                  <a:schemeClr val="accent5">
                    <a:lumMod val="60000"/>
                    <a:lumOff val="40000"/>
                  </a:schemeClr>
                </a:solidFill>
              </a:rPr>
              <a:t>= 	[1   4   6;</a:t>
            </a:r>
          </a:p>
          <a:p>
            <a:r>
              <a:rPr lang="en-US" dirty="0">
                <a:solidFill>
                  <a:schemeClr val="accent5">
                    <a:lumMod val="60000"/>
                    <a:lumOff val="40000"/>
                  </a:schemeClr>
                </a:solidFill>
              </a:rPr>
              <a:t>	</a:t>
            </a:r>
            <a:r>
              <a:rPr lang="en-US" dirty="0" smtClean="0">
                <a:solidFill>
                  <a:schemeClr val="accent5">
                    <a:lumMod val="60000"/>
                    <a:lumOff val="40000"/>
                  </a:schemeClr>
                </a:solidFill>
              </a:rPr>
              <a:t>	3   0   9;</a:t>
            </a:r>
          </a:p>
          <a:p>
            <a:r>
              <a:rPr lang="en-US" dirty="0">
                <a:solidFill>
                  <a:schemeClr val="accent5">
                    <a:lumMod val="60000"/>
                    <a:lumOff val="40000"/>
                  </a:schemeClr>
                </a:solidFill>
              </a:rPr>
              <a:t>	</a:t>
            </a:r>
            <a:r>
              <a:rPr lang="en-US" dirty="0" smtClean="0">
                <a:solidFill>
                  <a:schemeClr val="accent5">
                    <a:lumMod val="60000"/>
                    <a:lumOff val="40000"/>
                  </a:schemeClr>
                </a:solidFill>
              </a:rPr>
              <a:t>	2   7   5];</a:t>
            </a:r>
          </a:p>
          <a:p>
            <a:endParaRPr lang="en-US" dirty="0">
              <a:solidFill>
                <a:schemeClr val="bg1"/>
              </a:solidFill>
            </a:endParaRPr>
          </a:p>
          <a:p>
            <a:r>
              <a:rPr lang="en-US" dirty="0" smtClean="0">
                <a:solidFill>
                  <a:schemeClr val="bg1"/>
                </a:solidFill>
              </a:rPr>
              <a:t>If I say </a:t>
            </a:r>
            <a:r>
              <a:rPr lang="en-US" dirty="0" smtClean="0">
                <a:solidFill>
                  <a:schemeClr val="accent5">
                    <a:lumMod val="60000"/>
                    <a:lumOff val="40000"/>
                  </a:schemeClr>
                </a:solidFill>
              </a:rPr>
              <a:t>arr(4)</a:t>
            </a:r>
            <a:r>
              <a:rPr lang="en-US" dirty="0" smtClean="0">
                <a:solidFill>
                  <a:schemeClr val="bg1"/>
                </a:solidFill>
              </a:rPr>
              <a:t>, what am I talking about? How do I count the 4</a:t>
            </a:r>
            <a:r>
              <a:rPr lang="en-US" baseline="30000" dirty="0" smtClean="0">
                <a:solidFill>
                  <a:schemeClr val="bg1"/>
                </a:solidFill>
              </a:rPr>
              <a:t>th</a:t>
            </a:r>
            <a:r>
              <a:rPr lang="en-US" dirty="0" smtClean="0">
                <a:solidFill>
                  <a:schemeClr val="bg1"/>
                </a:solidFill>
              </a:rPr>
              <a:t> element? It’s not totally clear (this actually </a:t>
            </a:r>
            <a:r>
              <a:rPr lang="en-US" i="1" dirty="0" smtClean="0">
                <a:solidFill>
                  <a:schemeClr val="bg1"/>
                </a:solidFill>
              </a:rPr>
              <a:t>does</a:t>
            </a:r>
            <a:r>
              <a:rPr lang="en-US" dirty="0" smtClean="0">
                <a:solidFill>
                  <a:schemeClr val="bg1"/>
                </a:solidFill>
              </a:rPr>
              <a:t> work, but we’ll get there later).</a:t>
            </a:r>
          </a:p>
          <a:p>
            <a:endParaRPr lang="en-US" dirty="0">
              <a:solidFill>
                <a:schemeClr val="bg1"/>
              </a:solidFill>
            </a:endParaRPr>
          </a:p>
          <a:p>
            <a:r>
              <a:rPr lang="en-US" dirty="0" smtClean="0">
                <a:solidFill>
                  <a:schemeClr val="bg1"/>
                </a:solidFill>
              </a:rPr>
              <a:t>A better way to talk about the indexing of arrays is to use a coordinate system (think of Battleship). The coordinates are given by (row, column), which makes indexing arrays easy.</a:t>
            </a:r>
          </a:p>
          <a:p>
            <a:endParaRPr lang="en-US" dirty="0" smtClean="0">
              <a:solidFill>
                <a:schemeClr val="bg1"/>
              </a:solidFill>
            </a:endParaRPr>
          </a:p>
          <a:p>
            <a:r>
              <a:rPr lang="en-US" dirty="0" smtClean="0">
                <a:solidFill>
                  <a:schemeClr val="bg1"/>
                </a:solidFill>
              </a:rPr>
              <a:t>If I want the element in the </a:t>
            </a:r>
            <a:r>
              <a:rPr lang="en-US" u="sng" dirty="0" smtClean="0">
                <a:solidFill>
                  <a:schemeClr val="bg1"/>
                </a:solidFill>
              </a:rPr>
              <a:t>first</a:t>
            </a:r>
            <a:r>
              <a:rPr lang="en-US" dirty="0" smtClean="0">
                <a:solidFill>
                  <a:schemeClr val="bg1"/>
                </a:solidFill>
              </a:rPr>
              <a:t> row, </a:t>
            </a:r>
            <a:r>
              <a:rPr lang="en-US" u="sng" dirty="0" smtClean="0">
                <a:solidFill>
                  <a:schemeClr val="bg1"/>
                </a:solidFill>
              </a:rPr>
              <a:t>third</a:t>
            </a:r>
            <a:r>
              <a:rPr lang="en-US" dirty="0" smtClean="0">
                <a:solidFill>
                  <a:schemeClr val="bg1"/>
                </a:solidFill>
              </a:rPr>
              <a:t> column (in this example, the 6), then I just say </a:t>
            </a:r>
            <a:r>
              <a:rPr lang="en-US" dirty="0" smtClean="0">
                <a:solidFill>
                  <a:schemeClr val="accent5">
                    <a:lumMod val="60000"/>
                    <a:lumOff val="40000"/>
                  </a:schemeClr>
                </a:solidFill>
              </a:rPr>
              <a:t>arr(1,3)</a:t>
            </a:r>
            <a:r>
              <a:rPr lang="en-US" dirty="0" smtClean="0">
                <a:solidFill>
                  <a:schemeClr val="bg1"/>
                </a:solidFill>
              </a:rPr>
              <a:t>. </a:t>
            </a:r>
            <a:br>
              <a:rPr lang="en-US" dirty="0" smtClean="0">
                <a:solidFill>
                  <a:schemeClr val="bg1"/>
                </a:solidFill>
              </a:rPr>
            </a:br>
            <a:endParaRPr lang="en-US" dirty="0" smtClean="0">
              <a:solidFill>
                <a:schemeClr val="bg1"/>
              </a:solidFill>
            </a:endParaRPr>
          </a:p>
          <a:p>
            <a:r>
              <a:rPr lang="en-US" dirty="0" smtClean="0">
                <a:solidFill>
                  <a:schemeClr val="bg1"/>
                </a:solidFill>
              </a:rPr>
              <a:t>If I want the element from the </a:t>
            </a:r>
            <a:r>
              <a:rPr lang="en-US" u="sng" dirty="0" smtClean="0">
                <a:solidFill>
                  <a:schemeClr val="bg1"/>
                </a:solidFill>
              </a:rPr>
              <a:t>second</a:t>
            </a:r>
            <a:r>
              <a:rPr lang="en-US" dirty="0" smtClean="0">
                <a:solidFill>
                  <a:schemeClr val="bg1"/>
                </a:solidFill>
              </a:rPr>
              <a:t> row, </a:t>
            </a:r>
            <a:r>
              <a:rPr lang="en-US" u="sng" dirty="0" smtClean="0">
                <a:solidFill>
                  <a:schemeClr val="bg1"/>
                </a:solidFill>
              </a:rPr>
              <a:t>second</a:t>
            </a:r>
            <a:r>
              <a:rPr lang="en-US" dirty="0" smtClean="0">
                <a:solidFill>
                  <a:schemeClr val="bg1"/>
                </a:solidFill>
              </a:rPr>
              <a:t> column (in this example, the 0), then I would say </a:t>
            </a:r>
            <a:r>
              <a:rPr lang="en-US" dirty="0" smtClean="0">
                <a:solidFill>
                  <a:schemeClr val="accent5">
                    <a:lumMod val="60000"/>
                    <a:lumOff val="40000"/>
                  </a:schemeClr>
                </a:solidFill>
              </a:rPr>
              <a:t>arr(2,2)</a:t>
            </a:r>
            <a:r>
              <a:rPr lang="en-US" dirty="0" smtClean="0">
                <a:solidFill>
                  <a:schemeClr val="bg1"/>
                </a:solidFill>
              </a:rPr>
              <a:t>.</a:t>
            </a:r>
          </a:p>
          <a:p>
            <a:endParaRPr lang="en-US" dirty="0" smtClean="0">
              <a:solidFill>
                <a:schemeClr val="bg1"/>
              </a:solidFill>
            </a:endParaRPr>
          </a:p>
          <a:p>
            <a:r>
              <a:rPr lang="en-US" dirty="0" smtClean="0">
                <a:solidFill>
                  <a:schemeClr val="bg1"/>
                </a:solidFill>
              </a:rPr>
              <a:t> If I wanted the element from the </a:t>
            </a:r>
            <a:r>
              <a:rPr lang="en-US" u="sng" dirty="0" smtClean="0">
                <a:solidFill>
                  <a:schemeClr val="bg1"/>
                </a:solidFill>
              </a:rPr>
              <a:t>fourth</a:t>
            </a:r>
            <a:r>
              <a:rPr lang="en-US" dirty="0" smtClean="0">
                <a:solidFill>
                  <a:schemeClr val="bg1"/>
                </a:solidFill>
              </a:rPr>
              <a:t> row, </a:t>
            </a:r>
            <a:r>
              <a:rPr lang="en-US" u="sng" dirty="0" smtClean="0">
                <a:solidFill>
                  <a:schemeClr val="bg1"/>
                </a:solidFill>
              </a:rPr>
              <a:t>second</a:t>
            </a:r>
            <a:r>
              <a:rPr lang="en-US" dirty="0" smtClean="0">
                <a:solidFill>
                  <a:schemeClr val="bg1"/>
                </a:solidFill>
              </a:rPr>
              <a:t> column…. can’t do that (there is no fourth row - just making sure you were still awake), and you get an error.</a:t>
            </a:r>
            <a:endParaRPr lang="en-US" dirty="0" smtClean="0">
              <a:solidFill>
                <a:schemeClr val="accent5">
                  <a:lumMod val="60000"/>
                  <a:lumOff val="40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0" y="0"/>
            <a:ext cx="2743200" cy="646331"/>
          </a:xfrm>
          <a:prstGeom prst="rect">
            <a:avLst/>
          </a:prstGeom>
          <a:noFill/>
        </p:spPr>
        <p:txBody>
          <a:bodyPr wrap="square" rtlCol="0">
            <a:spAutoFit/>
          </a:bodyPr>
          <a:lstStyle/>
          <a:p>
            <a:r>
              <a:rPr lang="en-US" dirty="0" smtClean="0">
                <a:solidFill>
                  <a:schemeClr val="bg1">
                    <a:lumMod val="50000"/>
                  </a:schemeClr>
                </a:solidFill>
              </a:rPr>
              <a:t>Ryan Bennett</a:t>
            </a:r>
          </a:p>
          <a:p>
            <a:r>
              <a:rPr lang="en-US" dirty="0" smtClean="0">
                <a:solidFill>
                  <a:schemeClr val="bg1">
                    <a:lumMod val="50000"/>
                  </a:schemeClr>
                </a:solidFill>
              </a:rPr>
              <a:t>rdbennett3@gatech.edu</a:t>
            </a:r>
            <a:endParaRPr lang="en-US" dirty="0">
              <a:solidFill>
                <a:schemeClr val="bg1">
                  <a:lumMod val="50000"/>
                </a:schemeClr>
              </a:solidFill>
            </a:endParaRPr>
          </a:p>
        </p:txBody>
      </p:sp>
      <p:sp>
        <p:nvSpPr>
          <p:cNvPr id="5" name="TextBox 4"/>
          <p:cNvSpPr txBox="1"/>
          <p:nvPr/>
        </p:nvSpPr>
        <p:spPr>
          <a:xfrm>
            <a:off x="0" y="0"/>
            <a:ext cx="9144000" cy="1015663"/>
          </a:xfrm>
          <a:prstGeom prst="rect">
            <a:avLst/>
          </a:prstGeom>
          <a:noFill/>
        </p:spPr>
        <p:txBody>
          <a:bodyPr wrap="square" rtlCol="0">
            <a:spAutoFit/>
          </a:bodyPr>
          <a:lstStyle/>
          <a:p>
            <a:pPr algn="ctr"/>
            <a:r>
              <a:rPr lang="en-US" sz="6000" dirty="0" smtClean="0">
                <a:solidFill>
                  <a:schemeClr val="bg1"/>
                </a:solidFill>
              </a:rPr>
              <a:t>Arrays</a:t>
            </a:r>
            <a:endParaRPr lang="en-US" sz="6000" dirty="0">
              <a:solidFill>
                <a:schemeClr val="bg1"/>
              </a:solidFill>
            </a:endParaRPr>
          </a:p>
        </p:txBody>
      </p:sp>
      <p:sp>
        <p:nvSpPr>
          <p:cNvPr id="6" name="TextBox 5"/>
          <p:cNvSpPr txBox="1"/>
          <p:nvPr/>
        </p:nvSpPr>
        <p:spPr>
          <a:xfrm>
            <a:off x="0" y="990600"/>
            <a:ext cx="9144000" cy="5632311"/>
          </a:xfrm>
          <a:prstGeom prst="rect">
            <a:avLst/>
          </a:prstGeom>
          <a:noFill/>
        </p:spPr>
        <p:txBody>
          <a:bodyPr wrap="square" rtlCol="0">
            <a:spAutoFit/>
          </a:bodyPr>
          <a:lstStyle/>
          <a:p>
            <a:r>
              <a:rPr lang="en-US" dirty="0" smtClean="0">
                <a:solidFill>
                  <a:schemeClr val="bg1"/>
                </a:solidFill>
              </a:rPr>
              <a:t>With vectors, we used the </a:t>
            </a:r>
            <a:r>
              <a:rPr lang="en-US" dirty="0" smtClean="0">
                <a:solidFill>
                  <a:schemeClr val="accent5">
                    <a:lumMod val="60000"/>
                    <a:lumOff val="40000"/>
                  </a:schemeClr>
                </a:solidFill>
              </a:rPr>
              <a:t>length</a:t>
            </a:r>
            <a:r>
              <a:rPr lang="en-US" dirty="0" smtClean="0">
                <a:solidFill>
                  <a:schemeClr val="bg1"/>
                </a:solidFill>
              </a:rPr>
              <a:t> function to determine how many elements were in the vector. Well, length “works” with arrays too, but its not too helpful. Here are two arrays:</a:t>
            </a:r>
          </a:p>
          <a:p>
            <a:endParaRPr lang="en-US" dirty="0">
              <a:solidFill>
                <a:schemeClr val="bg1"/>
              </a:solidFill>
            </a:endParaRPr>
          </a:p>
          <a:p>
            <a:r>
              <a:rPr lang="en-US" dirty="0" smtClean="0">
                <a:solidFill>
                  <a:schemeClr val="bg1"/>
                </a:solidFill>
              </a:rPr>
              <a:t>	</a:t>
            </a:r>
            <a:r>
              <a:rPr lang="en-US" dirty="0" smtClean="0">
                <a:solidFill>
                  <a:schemeClr val="accent5">
                    <a:lumMod val="60000"/>
                    <a:lumOff val="40000"/>
                  </a:schemeClr>
                </a:solidFill>
              </a:rPr>
              <a:t>A = [1 2 3 4; 5 6 7 8];		B = [1 2; 3 4; 5 6; 7 8];</a:t>
            </a:r>
          </a:p>
          <a:p>
            <a:endParaRPr lang="en-US" dirty="0">
              <a:solidFill>
                <a:schemeClr val="bg1"/>
              </a:solidFill>
            </a:endParaRPr>
          </a:p>
          <a:p>
            <a:r>
              <a:rPr lang="en-US" dirty="0" smtClean="0">
                <a:solidFill>
                  <a:schemeClr val="bg1"/>
                </a:solidFill>
              </a:rPr>
              <a:t>A is 2x4, B is 4x2 (you need to be able to read this array-creation syntax and determine the dimensions and values of the array - I suggest practice in MATLAB until you get it down).</a:t>
            </a:r>
          </a:p>
          <a:p>
            <a:endParaRPr lang="en-US" dirty="0">
              <a:solidFill>
                <a:schemeClr val="accent5">
                  <a:lumMod val="60000"/>
                  <a:lumOff val="40000"/>
                </a:schemeClr>
              </a:solidFill>
            </a:endParaRPr>
          </a:p>
          <a:p>
            <a:r>
              <a:rPr lang="en-US" dirty="0" smtClean="0">
                <a:solidFill>
                  <a:schemeClr val="bg1"/>
                </a:solidFill>
              </a:rPr>
              <a:t>Let’s see what length does here:</a:t>
            </a:r>
          </a:p>
          <a:p>
            <a:endParaRPr lang="en-US" dirty="0">
              <a:solidFill>
                <a:schemeClr val="accent5">
                  <a:lumMod val="60000"/>
                  <a:lumOff val="40000"/>
                </a:schemeClr>
              </a:solidFill>
            </a:endParaRPr>
          </a:p>
          <a:p>
            <a:r>
              <a:rPr lang="en-US" dirty="0" smtClean="0">
                <a:solidFill>
                  <a:schemeClr val="accent5">
                    <a:lumMod val="60000"/>
                    <a:lumOff val="40000"/>
                  </a:schemeClr>
                </a:solidFill>
              </a:rPr>
              <a:t>	x = length(A);	</a:t>
            </a:r>
            <a:r>
              <a:rPr lang="en-US" dirty="0" smtClean="0">
                <a:solidFill>
                  <a:srgbClr val="92D050"/>
                </a:solidFill>
              </a:rPr>
              <a:t>% we will find that x is 4</a:t>
            </a:r>
          </a:p>
          <a:p>
            <a:r>
              <a:rPr lang="en-US" dirty="0">
                <a:solidFill>
                  <a:schemeClr val="accent5">
                    <a:lumMod val="60000"/>
                    <a:lumOff val="40000"/>
                  </a:schemeClr>
                </a:solidFill>
              </a:rPr>
              <a:t>	</a:t>
            </a:r>
            <a:r>
              <a:rPr lang="en-US" dirty="0" smtClean="0">
                <a:solidFill>
                  <a:schemeClr val="accent5">
                    <a:lumMod val="60000"/>
                    <a:lumOff val="40000"/>
                  </a:schemeClr>
                </a:solidFill>
              </a:rPr>
              <a:t>y = length(B);	</a:t>
            </a:r>
            <a:r>
              <a:rPr lang="en-US" dirty="0" smtClean="0">
                <a:solidFill>
                  <a:srgbClr val="92D050"/>
                </a:solidFill>
              </a:rPr>
              <a:t>% we will find that y is…. also 4</a:t>
            </a:r>
          </a:p>
          <a:p>
            <a:endParaRPr lang="en-US" dirty="0">
              <a:solidFill>
                <a:srgbClr val="92D050"/>
              </a:solidFill>
            </a:endParaRPr>
          </a:p>
          <a:p>
            <a:r>
              <a:rPr lang="en-US" dirty="0" smtClean="0">
                <a:solidFill>
                  <a:schemeClr val="bg1"/>
                </a:solidFill>
              </a:rPr>
              <a:t>So both x and y are 4… it seems (and is in fact the case) that </a:t>
            </a:r>
            <a:r>
              <a:rPr lang="en-US" dirty="0" smtClean="0">
                <a:solidFill>
                  <a:schemeClr val="accent5">
                    <a:lumMod val="60000"/>
                    <a:lumOff val="40000"/>
                  </a:schemeClr>
                </a:solidFill>
              </a:rPr>
              <a:t>length</a:t>
            </a:r>
            <a:r>
              <a:rPr lang="en-US" dirty="0" smtClean="0">
                <a:solidFill>
                  <a:schemeClr val="bg1"/>
                </a:solidFill>
              </a:rPr>
              <a:t>, when used on an array with multiple rows and columns, returns a single value, and that value is the largest dimension (either the rows or the columns). This is not overly useful. </a:t>
            </a:r>
          </a:p>
          <a:p>
            <a:endParaRPr lang="en-US" dirty="0">
              <a:solidFill>
                <a:schemeClr val="bg1"/>
              </a:solidFill>
            </a:endParaRPr>
          </a:p>
          <a:p>
            <a:r>
              <a:rPr lang="en-US" dirty="0" smtClean="0">
                <a:solidFill>
                  <a:schemeClr val="bg1"/>
                </a:solidFill>
              </a:rPr>
              <a:t>Pretend I had some array, C, and I want to know how many rows C has. So I run </a:t>
            </a:r>
            <a:r>
              <a:rPr lang="en-US" dirty="0" smtClean="0">
                <a:solidFill>
                  <a:schemeClr val="accent5">
                    <a:lumMod val="60000"/>
                    <a:lumOff val="40000"/>
                  </a:schemeClr>
                </a:solidFill>
              </a:rPr>
              <a:t>length(C)</a:t>
            </a:r>
            <a:r>
              <a:rPr lang="en-US" dirty="0" smtClean="0">
                <a:solidFill>
                  <a:schemeClr val="bg1"/>
                </a:solidFill>
              </a:rPr>
              <a:t>, and I get 5. Now, does C have 5 rows or 5 columns? The answer is that you can’t tell, so you can’t assume anything. We need a better way to determine the dimensions of arrays.</a:t>
            </a:r>
            <a:endParaRPr lang="en-US"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0" y="0"/>
            <a:ext cx="2743200" cy="646331"/>
          </a:xfrm>
          <a:prstGeom prst="rect">
            <a:avLst/>
          </a:prstGeom>
          <a:noFill/>
        </p:spPr>
        <p:txBody>
          <a:bodyPr wrap="square" rtlCol="0">
            <a:spAutoFit/>
          </a:bodyPr>
          <a:lstStyle/>
          <a:p>
            <a:r>
              <a:rPr lang="en-US" dirty="0" smtClean="0">
                <a:solidFill>
                  <a:schemeClr val="bg1">
                    <a:lumMod val="50000"/>
                  </a:schemeClr>
                </a:solidFill>
              </a:rPr>
              <a:t>Ryan Bennett</a:t>
            </a:r>
          </a:p>
          <a:p>
            <a:r>
              <a:rPr lang="en-US" dirty="0" smtClean="0">
                <a:solidFill>
                  <a:schemeClr val="bg1">
                    <a:lumMod val="50000"/>
                  </a:schemeClr>
                </a:solidFill>
              </a:rPr>
              <a:t>rdbennett3@gatech.edu</a:t>
            </a:r>
            <a:endParaRPr lang="en-US" dirty="0">
              <a:solidFill>
                <a:schemeClr val="bg1">
                  <a:lumMod val="50000"/>
                </a:schemeClr>
              </a:solidFill>
            </a:endParaRPr>
          </a:p>
        </p:txBody>
      </p:sp>
      <p:sp>
        <p:nvSpPr>
          <p:cNvPr id="5" name="TextBox 4"/>
          <p:cNvSpPr txBox="1"/>
          <p:nvPr/>
        </p:nvSpPr>
        <p:spPr>
          <a:xfrm>
            <a:off x="0" y="0"/>
            <a:ext cx="9144000" cy="1015663"/>
          </a:xfrm>
          <a:prstGeom prst="rect">
            <a:avLst/>
          </a:prstGeom>
          <a:noFill/>
        </p:spPr>
        <p:txBody>
          <a:bodyPr wrap="square" rtlCol="0">
            <a:spAutoFit/>
          </a:bodyPr>
          <a:lstStyle/>
          <a:p>
            <a:pPr algn="ctr"/>
            <a:r>
              <a:rPr lang="en-US" sz="6000" dirty="0" smtClean="0">
                <a:solidFill>
                  <a:schemeClr val="bg1"/>
                </a:solidFill>
              </a:rPr>
              <a:t>Arrays</a:t>
            </a:r>
            <a:endParaRPr lang="en-US" sz="6000" dirty="0">
              <a:solidFill>
                <a:schemeClr val="bg1"/>
              </a:solidFill>
            </a:endParaRPr>
          </a:p>
        </p:txBody>
      </p:sp>
      <p:sp>
        <p:nvSpPr>
          <p:cNvPr id="6" name="TextBox 5"/>
          <p:cNvSpPr txBox="1"/>
          <p:nvPr/>
        </p:nvSpPr>
        <p:spPr>
          <a:xfrm>
            <a:off x="0" y="990600"/>
            <a:ext cx="9144000" cy="4247317"/>
          </a:xfrm>
          <a:prstGeom prst="rect">
            <a:avLst/>
          </a:prstGeom>
          <a:noFill/>
        </p:spPr>
        <p:txBody>
          <a:bodyPr wrap="square" rtlCol="0">
            <a:spAutoFit/>
          </a:bodyPr>
          <a:lstStyle/>
          <a:p>
            <a:r>
              <a:rPr lang="en-US" dirty="0" smtClean="0">
                <a:solidFill>
                  <a:schemeClr val="bg1"/>
                </a:solidFill>
              </a:rPr>
              <a:t>Lucky for us, </a:t>
            </a:r>
            <a:r>
              <a:rPr lang="en-US" dirty="0" smtClean="0">
                <a:solidFill>
                  <a:schemeClr val="accent5">
                    <a:lumMod val="60000"/>
                    <a:lumOff val="40000"/>
                  </a:schemeClr>
                </a:solidFill>
              </a:rPr>
              <a:t>length</a:t>
            </a:r>
            <a:r>
              <a:rPr lang="en-US" dirty="0" smtClean="0">
                <a:solidFill>
                  <a:schemeClr val="bg1"/>
                </a:solidFill>
              </a:rPr>
              <a:t> has a cousin called </a:t>
            </a:r>
            <a:r>
              <a:rPr lang="en-US" dirty="0" smtClean="0">
                <a:solidFill>
                  <a:schemeClr val="accent5">
                    <a:lumMod val="60000"/>
                    <a:lumOff val="40000"/>
                  </a:schemeClr>
                </a:solidFill>
              </a:rPr>
              <a:t>size</a:t>
            </a:r>
            <a:r>
              <a:rPr lang="en-US" dirty="0" smtClean="0">
                <a:solidFill>
                  <a:schemeClr val="bg1"/>
                </a:solidFill>
              </a:rPr>
              <a:t>, which is way more awesome. It is used in the following way:</a:t>
            </a:r>
          </a:p>
          <a:p>
            <a:r>
              <a:rPr lang="en-US" dirty="0">
                <a:solidFill>
                  <a:schemeClr val="bg1"/>
                </a:solidFill>
              </a:rPr>
              <a:t>	</a:t>
            </a:r>
            <a:endParaRPr lang="en-US" dirty="0" smtClean="0">
              <a:solidFill>
                <a:schemeClr val="bg1"/>
              </a:solidFill>
            </a:endParaRPr>
          </a:p>
          <a:p>
            <a:r>
              <a:rPr lang="en-US" dirty="0">
                <a:solidFill>
                  <a:schemeClr val="bg1"/>
                </a:solidFill>
              </a:rPr>
              <a:t>	</a:t>
            </a:r>
            <a:r>
              <a:rPr lang="en-US" dirty="0" smtClean="0">
                <a:solidFill>
                  <a:schemeClr val="accent5">
                    <a:lumMod val="60000"/>
                    <a:lumOff val="40000"/>
                  </a:schemeClr>
                </a:solidFill>
              </a:rPr>
              <a:t> A = [1 2 3 4; 5 6 7 8];</a:t>
            </a:r>
          </a:p>
          <a:p>
            <a:r>
              <a:rPr lang="en-US" dirty="0">
                <a:solidFill>
                  <a:schemeClr val="accent5">
                    <a:lumMod val="60000"/>
                    <a:lumOff val="40000"/>
                  </a:schemeClr>
                </a:solidFill>
              </a:rPr>
              <a:t>	</a:t>
            </a:r>
            <a:r>
              <a:rPr lang="en-US" dirty="0" smtClean="0">
                <a:solidFill>
                  <a:schemeClr val="accent5">
                    <a:lumMod val="60000"/>
                    <a:lumOff val="40000"/>
                  </a:schemeClr>
                </a:solidFill>
              </a:rPr>
              <a:t>B = [1 2; 3 4; 5 6; 7 8];</a:t>
            </a:r>
          </a:p>
          <a:p>
            <a:r>
              <a:rPr lang="en-US" dirty="0">
                <a:solidFill>
                  <a:schemeClr val="accent5">
                    <a:lumMod val="60000"/>
                    <a:lumOff val="40000"/>
                  </a:schemeClr>
                </a:solidFill>
              </a:rPr>
              <a:t>	</a:t>
            </a:r>
            <a:r>
              <a:rPr lang="en-US" dirty="0" smtClean="0">
                <a:solidFill>
                  <a:schemeClr val="accent5">
                    <a:lumMod val="60000"/>
                    <a:lumOff val="40000"/>
                  </a:schemeClr>
                </a:solidFill>
              </a:rPr>
              <a:t>[rA cA] = size(A);</a:t>
            </a:r>
          </a:p>
          <a:p>
            <a:r>
              <a:rPr lang="en-US" dirty="0">
                <a:solidFill>
                  <a:schemeClr val="accent5">
                    <a:lumMod val="60000"/>
                    <a:lumOff val="40000"/>
                  </a:schemeClr>
                </a:solidFill>
              </a:rPr>
              <a:t>	</a:t>
            </a:r>
            <a:r>
              <a:rPr lang="en-US" dirty="0" smtClean="0">
                <a:solidFill>
                  <a:schemeClr val="accent5">
                    <a:lumMod val="60000"/>
                    <a:lumOff val="40000"/>
                  </a:schemeClr>
                </a:solidFill>
              </a:rPr>
              <a:t>[rB cB] = size(B);</a:t>
            </a:r>
          </a:p>
          <a:p>
            <a:endParaRPr lang="en-US" dirty="0" smtClean="0">
              <a:solidFill>
                <a:schemeClr val="bg1"/>
              </a:solidFill>
            </a:endParaRPr>
          </a:p>
          <a:p>
            <a:r>
              <a:rPr lang="en-US" dirty="0" smtClean="0">
                <a:solidFill>
                  <a:schemeClr val="bg1"/>
                </a:solidFill>
              </a:rPr>
              <a:t>After the code is run, we will find that rA contains the number of rows in A, and cA contains the number of columns in A (so </a:t>
            </a:r>
            <a:r>
              <a:rPr lang="en-US" dirty="0" smtClean="0">
                <a:solidFill>
                  <a:srgbClr val="FFFF00"/>
                </a:solidFill>
              </a:rPr>
              <a:t>rA is 2 </a:t>
            </a:r>
            <a:r>
              <a:rPr lang="en-US" dirty="0" smtClean="0">
                <a:solidFill>
                  <a:schemeClr val="bg1"/>
                </a:solidFill>
              </a:rPr>
              <a:t>and </a:t>
            </a:r>
            <a:r>
              <a:rPr lang="en-US" dirty="0" smtClean="0">
                <a:solidFill>
                  <a:srgbClr val="FFFF00"/>
                </a:solidFill>
              </a:rPr>
              <a:t>cA is 4</a:t>
            </a:r>
            <a:r>
              <a:rPr lang="en-US" dirty="0" smtClean="0">
                <a:solidFill>
                  <a:schemeClr val="bg1"/>
                </a:solidFill>
              </a:rPr>
              <a:t>… likewise, </a:t>
            </a:r>
            <a:r>
              <a:rPr lang="en-US" dirty="0" smtClean="0">
                <a:solidFill>
                  <a:srgbClr val="FFFF00"/>
                </a:solidFill>
              </a:rPr>
              <a:t>rB is 4 </a:t>
            </a:r>
            <a:r>
              <a:rPr lang="en-US" dirty="0" smtClean="0">
                <a:solidFill>
                  <a:schemeClr val="bg1"/>
                </a:solidFill>
              </a:rPr>
              <a:t>and </a:t>
            </a:r>
            <a:r>
              <a:rPr lang="en-US" dirty="0" smtClean="0">
                <a:solidFill>
                  <a:srgbClr val="FFFF00"/>
                </a:solidFill>
              </a:rPr>
              <a:t>cB is 2</a:t>
            </a:r>
            <a:r>
              <a:rPr lang="en-US" dirty="0" smtClean="0">
                <a:solidFill>
                  <a:schemeClr val="bg1"/>
                </a:solidFill>
              </a:rPr>
              <a:t>). This solves our length problem, and brings up a rule about determining the dimensions of arrays:</a:t>
            </a:r>
          </a:p>
          <a:p>
            <a:endParaRPr lang="en-US" dirty="0">
              <a:solidFill>
                <a:schemeClr val="bg1"/>
              </a:solidFill>
            </a:endParaRPr>
          </a:p>
          <a:p>
            <a:r>
              <a:rPr lang="en-US" dirty="0" smtClean="0">
                <a:solidFill>
                  <a:schemeClr val="bg1"/>
                </a:solidFill>
              </a:rPr>
              <a:t>	</a:t>
            </a:r>
            <a:r>
              <a:rPr lang="en-US" b="1" dirty="0" smtClean="0">
                <a:solidFill>
                  <a:schemeClr val="bg1"/>
                </a:solidFill>
              </a:rPr>
              <a:t>Never</a:t>
            </a:r>
            <a:r>
              <a:rPr lang="en-US" dirty="0" smtClean="0">
                <a:solidFill>
                  <a:schemeClr val="bg1"/>
                </a:solidFill>
              </a:rPr>
              <a:t> use </a:t>
            </a:r>
            <a:r>
              <a:rPr lang="en-US" dirty="0" smtClean="0">
                <a:solidFill>
                  <a:schemeClr val="accent5">
                    <a:lumMod val="60000"/>
                    <a:lumOff val="40000"/>
                  </a:schemeClr>
                </a:solidFill>
              </a:rPr>
              <a:t>length</a:t>
            </a:r>
            <a:r>
              <a:rPr lang="en-US" dirty="0" smtClean="0">
                <a:solidFill>
                  <a:schemeClr val="bg1"/>
                </a:solidFill>
              </a:rPr>
              <a:t> to find out the dimensions of an array -</a:t>
            </a:r>
          </a:p>
          <a:p>
            <a:r>
              <a:rPr lang="en-US" dirty="0">
                <a:solidFill>
                  <a:schemeClr val="bg1"/>
                </a:solidFill>
              </a:rPr>
              <a:t>	</a:t>
            </a:r>
            <a:r>
              <a:rPr lang="en-US" dirty="0" smtClean="0">
                <a:solidFill>
                  <a:schemeClr val="bg1"/>
                </a:solidFill>
              </a:rPr>
              <a:t>you don’t know whether the result is the number of rows or columns!</a:t>
            </a:r>
          </a:p>
          <a:p>
            <a:r>
              <a:rPr lang="en-US" dirty="0">
                <a:solidFill>
                  <a:schemeClr val="bg1"/>
                </a:solidFill>
              </a:rPr>
              <a:t>	</a:t>
            </a:r>
            <a:r>
              <a:rPr lang="en-US" dirty="0" smtClean="0">
                <a:solidFill>
                  <a:schemeClr val="bg1"/>
                </a:solidFill>
              </a:rPr>
              <a:t>Always use </a:t>
            </a:r>
            <a:r>
              <a:rPr lang="en-US" u="sng" dirty="0" smtClean="0">
                <a:solidFill>
                  <a:schemeClr val="accent5">
                    <a:lumMod val="60000"/>
                    <a:lumOff val="40000"/>
                  </a:schemeClr>
                </a:solidFill>
              </a:rPr>
              <a:t>size</a:t>
            </a:r>
            <a:r>
              <a:rPr lang="en-US" dirty="0" smtClean="0">
                <a:solidFill>
                  <a:schemeClr val="bg1"/>
                </a:solidFill>
              </a:rPr>
              <a:t>!</a:t>
            </a:r>
            <a:endParaRPr lang="en-US" dirty="0">
              <a:solidFill>
                <a:schemeClr val="accent5">
                  <a:lumMod val="60000"/>
                  <a:lumOff val="40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0" y="0"/>
            <a:ext cx="2743200" cy="646331"/>
          </a:xfrm>
          <a:prstGeom prst="rect">
            <a:avLst/>
          </a:prstGeom>
          <a:noFill/>
        </p:spPr>
        <p:txBody>
          <a:bodyPr wrap="square" rtlCol="0">
            <a:spAutoFit/>
          </a:bodyPr>
          <a:lstStyle/>
          <a:p>
            <a:r>
              <a:rPr lang="en-US" dirty="0" smtClean="0">
                <a:solidFill>
                  <a:schemeClr val="bg1">
                    <a:lumMod val="50000"/>
                  </a:schemeClr>
                </a:solidFill>
              </a:rPr>
              <a:t>Ryan Bennett</a:t>
            </a:r>
          </a:p>
          <a:p>
            <a:r>
              <a:rPr lang="en-US" dirty="0" smtClean="0">
                <a:solidFill>
                  <a:schemeClr val="bg1">
                    <a:lumMod val="50000"/>
                  </a:schemeClr>
                </a:solidFill>
              </a:rPr>
              <a:t>rdbennett3@gatech.edu</a:t>
            </a:r>
            <a:endParaRPr lang="en-US" dirty="0">
              <a:solidFill>
                <a:schemeClr val="bg1">
                  <a:lumMod val="50000"/>
                </a:schemeClr>
              </a:solidFill>
            </a:endParaRPr>
          </a:p>
        </p:txBody>
      </p:sp>
      <p:sp>
        <p:nvSpPr>
          <p:cNvPr id="5" name="TextBox 4"/>
          <p:cNvSpPr txBox="1"/>
          <p:nvPr/>
        </p:nvSpPr>
        <p:spPr>
          <a:xfrm>
            <a:off x="0" y="0"/>
            <a:ext cx="9144000" cy="1015663"/>
          </a:xfrm>
          <a:prstGeom prst="rect">
            <a:avLst/>
          </a:prstGeom>
          <a:noFill/>
        </p:spPr>
        <p:txBody>
          <a:bodyPr wrap="square" rtlCol="0">
            <a:spAutoFit/>
          </a:bodyPr>
          <a:lstStyle/>
          <a:p>
            <a:pPr algn="ctr"/>
            <a:r>
              <a:rPr lang="en-US" sz="6000" dirty="0" smtClean="0">
                <a:solidFill>
                  <a:schemeClr val="bg1"/>
                </a:solidFill>
              </a:rPr>
              <a:t>Arrays</a:t>
            </a:r>
            <a:endParaRPr lang="en-US" sz="6000" dirty="0">
              <a:solidFill>
                <a:schemeClr val="bg1"/>
              </a:solidFill>
            </a:endParaRPr>
          </a:p>
        </p:txBody>
      </p:sp>
      <p:sp>
        <p:nvSpPr>
          <p:cNvPr id="6" name="TextBox 5"/>
          <p:cNvSpPr txBox="1"/>
          <p:nvPr/>
        </p:nvSpPr>
        <p:spPr>
          <a:xfrm>
            <a:off x="0" y="990600"/>
            <a:ext cx="9144000" cy="5632311"/>
          </a:xfrm>
          <a:prstGeom prst="rect">
            <a:avLst/>
          </a:prstGeom>
          <a:noFill/>
        </p:spPr>
        <p:txBody>
          <a:bodyPr wrap="square" rtlCol="0">
            <a:spAutoFit/>
          </a:bodyPr>
          <a:lstStyle/>
          <a:p>
            <a:r>
              <a:rPr lang="en-US" dirty="0" smtClean="0">
                <a:solidFill>
                  <a:schemeClr val="bg1"/>
                </a:solidFill>
              </a:rPr>
              <a:t>Indexing arrays can get a little tricky, so let’s take a look at an example:</a:t>
            </a:r>
          </a:p>
          <a:p>
            <a:endParaRPr lang="en-US" dirty="0">
              <a:solidFill>
                <a:schemeClr val="bg1"/>
              </a:solidFill>
            </a:endParaRPr>
          </a:p>
          <a:p>
            <a:r>
              <a:rPr lang="en-US" dirty="0" smtClean="0">
                <a:solidFill>
                  <a:schemeClr val="accent5">
                    <a:lumMod val="60000"/>
                    <a:lumOff val="40000"/>
                  </a:schemeClr>
                </a:solidFill>
              </a:rPr>
              <a:t>	arr = [0 1 2; 3 4 5; 6 7 8];</a:t>
            </a:r>
          </a:p>
          <a:p>
            <a:r>
              <a:rPr lang="en-US" dirty="0" smtClean="0">
                <a:solidFill>
                  <a:schemeClr val="accent5">
                    <a:lumMod val="60000"/>
                    <a:lumOff val="40000"/>
                  </a:schemeClr>
                </a:solidFill>
              </a:rPr>
              <a:t>	A = arr(1:2, 1:2);</a:t>
            </a:r>
          </a:p>
          <a:p>
            <a:endParaRPr lang="en-US" dirty="0">
              <a:solidFill>
                <a:schemeClr val="bg1"/>
              </a:solidFill>
            </a:endParaRPr>
          </a:p>
          <a:p>
            <a:r>
              <a:rPr lang="en-US" dirty="0" smtClean="0">
                <a:solidFill>
                  <a:schemeClr val="bg1"/>
                </a:solidFill>
              </a:rPr>
              <a:t>What happens here is this: We have essentially selected data from arr from rows 1 and 2 and columns 1 and 2. Visually, it looks like this:</a:t>
            </a: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r>
              <a:rPr lang="en-US" dirty="0" smtClean="0">
                <a:solidFill>
                  <a:schemeClr val="bg1"/>
                </a:solidFill>
              </a:rPr>
              <a:t>So the result is where the indexing of the rows an columns overlap - in this case, we find that </a:t>
            </a:r>
          </a:p>
          <a:p>
            <a:r>
              <a:rPr lang="en-US" dirty="0" smtClean="0">
                <a:solidFill>
                  <a:srgbClr val="FFFF00"/>
                </a:solidFill>
              </a:rPr>
              <a:t>A is the array [0 1; 3 4]</a:t>
            </a:r>
            <a:r>
              <a:rPr lang="en-US" dirty="0" smtClean="0">
                <a:solidFill>
                  <a:schemeClr val="bg1"/>
                </a:solidFill>
              </a:rPr>
              <a:t>. Notice how the result is an array.</a:t>
            </a:r>
          </a:p>
          <a:p>
            <a:r>
              <a:rPr lang="en-US" dirty="0" smtClean="0">
                <a:solidFill>
                  <a:schemeClr val="bg1"/>
                </a:solidFill>
              </a:rPr>
              <a:t> </a:t>
            </a:r>
            <a:endParaRPr lang="en-US" dirty="0">
              <a:solidFill>
                <a:schemeClr val="bg1"/>
              </a:solidFill>
            </a:endParaRPr>
          </a:p>
        </p:txBody>
      </p:sp>
      <p:sp>
        <p:nvSpPr>
          <p:cNvPr id="7" name="TextBox 6"/>
          <p:cNvSpPr txBox="1"/>
          <p:nvPr/>
        </p:nvSpPr>
        <p:spPr>
          <a:xfrm>
            <a:off x="3276600" y="3352800"/>
            <a:ext cx="2590800" cy="1938992"/>
          </a:xfrm>
          <a:prstGeom prst="rect">
            <a:avLst/>
          </a:prstGeom>
          <a:noFill/>
        </p:spPr>
        <p:txBody>
          <a:bodyPr wrap="square" rtlCol="0">
            <a:spAutoFit/>
          </a:bodyPr>
          <a:lstStyle/>
          <a:p>
            <a:r>
              <a:rPr lang="en-US" sz="4000" dirty="0" smtClean="0">
                <a:solidFill>
                  <a:schemeClr val="bg1"/>
                </a:solidFill>
              </a:rPr>
              <a:t>	0  1  2</a:t>
            </a:r>
          </a:p>
          <a:p>
            <a:r>
              <a:rPr lang="en-US" sz="4000" dirty="0" smtClean="0">
                <a:solidFill>
                  <a:schemeClr val="bg1"/>
                </a:solidFill>
              </a:rPr>
              <a:t>	3  4  5</a:t>
            </a:r>
          </a:p>
          <a:p>
            <a:r>
              <a:rPr lang="en-US" sz="4000" dirty="0" smtClean="0">
                <a:solidFill>
                  <a:schemeClr val="bg1"/>
                </a:solidFill>
              </a:rPr>
              <a:t>	6  7  8</a:t>
            </a:r>
          </a:p>
        </p:txBody>
      </p:sp>
      <p:sp>
        <p:nvSpPr>
          <p:cNvPr id="8" name="Rectangle 7"/>
          <p:cNvSpPr/>
          <p:nvPr/>
        </p:nvSpPr>
        <p:spPr>
          <a:xfrm>
            <a:off x="4267200" y="3429000"/>
            <a:ext cx="304800" cy="1828800"/>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4724400" y="3429000"/>
            <a:ext cx="304800" cy="1828800"/>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4038600" y="4114800"/>
            <a:ext cx="1600200" cy="45720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4038600" y="3505200"/>
            <a:ext cx="1600200" cy="45720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p:cNvSpPr txBox="1"/>
          <p:nvPr/>
        </p:nvSpPr>
        <p:spPr>
          <a:xfrm>
            <a:off x="3124200" y="3733800"/>
            <a:ext cx="914400" cy="646331"/>
          </a:xfrm>
          <a:prstGeom prst="rect">
            <a:avLst/>
          </a:prstGeom>
          <a:noFill/>
        </p:spPr>
        <p:txBody>
          <a:bodyPr wrap="square" rtlCol="0">
            <a:spAutoFit/>
          </a:bodyPr>
          <a:lstStyle/>
          <a:p>
            <a:r>
              <a:rPr lang="en-US" dirty="0" smtClean="0">
                <a:solidFill>
                  <a:srgbClr val="FFFF00"/>
                </a:solidFill>
              </a:rPr>
              <a:t>rows 1 and 2</a:t>
            </a:r>
            <a:endParaRPr lang="en-US" dirty="0">
              <a:solidFill>
                <a:srgbClr val="FFFF00"/>
              </a:solidFill>
            </a:endParaRPr>
          </a:p>
        </p:txBody>
      </p:sp>
      <p:sp>
        <p:nvSpPr>
          <p:cNvPr id="13" name="TextBox 12"/>
          <p:cNvSpPr txBox="1"/>
          <p:nvPr/>
        </p:nvSpPr>
        <p:spPr>
          <a:xfrm>
            <a:off x="4267200" y="2743200"/>
            <a:ext cx="1524000" cy="646331"/>
          </a:xfrm>
          <a:prstGeom prst="rect">
            <a:avLst/>
          </a:prstGeom>
          <a:noFill/>
        </p:spPr>
        <p:txBody>
          <a:bodyPr wrap="square" rtlCol="0">
            <a:spAutoFit/>
          </a:bodyPr>
          <a:lstStyle/>
          <a:p>
            <a:r>
              <a:rPr lang="en-US" dirty="0" smtClean="0">
                <a:solidFill>
                  <a:srgbClr val="92D050"/>
                </a:solidFill>
              </a:rPr>
              <a:t>columns 1 and 2</a:t>
            </a:r>
            <a:endParaRPr lang="en-US" dirty="0">
              <a:solidFill>
                <a:srgbClr val="92D050"/>
              </a:solidFill>
            </a:endParaRPr>
          </a:p>
        </p:txBody>
      </p:sp>
      <p:sp>
        <p:nvSpPr>
          <p:cNvPr id="14" name="Rectangle 13"/>
          <p:cNvSpPr/>
          <p:nvPr/>
        </p:nvSpPr>
        <p:spPr>
          <a:xfrm>
            <a:off x="4267200" y="3505200"/>
            <a:ext cx="762000" cy="106680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p:cNvSpPr txBox="1"/>
          <p:nvPr/>
        </p:nvSpPr>
        <p:spPr>
          <a:xfrm>
            <a:off x="2971800" y="4572000"/>
            <a:ext cx="1447800" cy="646331"/>
          </a:xfrm>
          <a:prstGeom prst="rect">
            <a:avLst/>
          </a:prstGeom>
          <a:noFill/>
          <a:ln>
            <a:noFill/>
          </a:ln>
        </p:spPr>
        <p:txBody>
          <a:bodyPr wrap="square" rtlCol="0">
            <a:spAutoFit/>
          </a:bodyPr>
          <a:lstStyle/>
          <a:p>
            <a:r>
              <a:rPr lang="en-US" dirty="0" smtClean="0">
                <a:solidFill>
                  <a:srgbClr val="00B0F0"/>
                </a:solidFill>
              </a:rPr>
              <a:t>the result is the overlap</a:t>
            </a:r>
            <a:endParaRPr lang="en-US" dirty="0">
              <a:solidFill>
                <a:srgbClr val="00B0F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0" y="0"/>
            <a:ext cx="2743200" cy="646331"/>
          </a:xfrm>
          <a:prstGeom prst="rect">
            <a:avLst/>
          </a:prstGeom>
          <a:noFill/>
        </p:spPr>
        <p:txBody>
          <a:bodyPr wrap="square" rtlCol="0">
            <a:spAutoFit/>
          </a:bodyPr>
          <a:lstStyle/>
          <a:p>
            <a:r>
              <a:rPr lang="en-US" dirty="0" smtClean="0">
                <a:solidFill>
                  <a:schemeClr val="bg1">
                    <a:lumMod val="50000"/>
                  </a:schemeClr>
                </a:solidFill>
              </a:rPr>
              <a:t>Ryan Bennett</a:t>
            </a:r>
          </a:p>
          <a:p>
            <a:r>
              <a:rPr lang="en-US" dirty="0" smtClean="0">
                <a:solidFill>
                  <a:schemeClr val="bg1">
                    <a:lumMod val="50000"/>
                  </a:schemeClr>
                </a:solidFill>
              </a:rPr>
              <a:t>rdbennett3@gatech.edu</a:t>
            </a:r>
            <a:endParaRPr lang="en-US" dirty="0">
              <a:solidFill>
                <a:schemeClr val="bg1">
                  <a:lumMod val="50000"/>
                </a:schemeClr>
              </a:solidFill>
            </a:endParaRPr>
          </a:p>
        </p:txBody>
      </p:sp>
      <p:sp>
        <p:nvSpPr>
          <p:cNvPr id="5" name="TextBox 4"/>
          <p:cNvSpPr txBox="1"/>
          <p:nvPr/>
        </p:nvSpPr>
        <p:spPr>
          <a:xfrm>
            <a:off x="0" y="0"/>
            <a:ext cx="9144000" cy="1015663"/>
          </a:xfrm>
          <a:prstGeom prst="rect">
            <a:avLst/>
          </a:prstGeom>
          <a:noFill/>
        </p:spPr>
        <p:txBody>
          <a:bodyPr wrap="square" rtlCol="0">
            <a:spAutoFit/>
          </a:bodyPr>
          <a:lstStyle/>
          <a:p>
            <a:pPr algn="ctr"/>
            <a:r>
              <a:rPr lang="en-US" sz="6000" dirty="0" smtClean="0">
                <a:solidFill>
                  <a:schemeClr val="bg1"/>
                </a:solidFill>
              </a:rPr>
              <a:t>Arrays</a:t>
            </a:r>
            <a:endParaRPr lang="en-US" sz="6000" dirty="0">
              <a:solidFill>
                <a:schemeClr val="bg1"/>
              </a:solidFill>
            </a:endParaRPr>
          </a:p>
        </p:txBody>
      </p:sp>
      <p:sp>
        <p:nvSpPr>
          <p:cNvPr id="6" name="TextBox 5"/>
          <p:cNvSpPr txBox="1"/>
          <p:nvPr/>
        </p:nvSpPr>
        <p:spPr>
          <a:xfrm>
            <a:off x="0" y="990600"/>
            <a:ext cx="9144000" cy="4524315"/>
          </a:xfrm>
          <a:prstGeom prst="rect">
            <a:avLst/>
          </a:prstGeom>
          <a:noFill/>
        </p:spPr>
        <p:txBody>
          <a:bodyPr wrap="square" rtlCol="0">
            <a:spAutoFit/>
          </a:bodyPr>
          <a:lstStyle/>
          <a:p>
            <a:r>
              <a:rPr lang="en-US" dirty="0" smtClean="0">
                <a:solidFill>
                  <a:schemeClr val="bg1"/>
                </a:solidFill>
              </a:rPr>
              <a:t>There are two more things that you should know about indexing arrays. First, you can use the </a:t>
            </a:r>
            <a:r>
              <a:rPr lang="en-US" dirty="0" smtClean="0">
                <a:solidFill>
                  <a:schemeClr val="accent5">
                    <a:lumMod val="60000"/>
                    <a:lumOff val="40000"/>
                  </a:schemeClr>
                </a:solidFill>
              </a:rPr>
              <a:t>end</a:t>
            </a:r>
            <a:r>
              <a:rPr lang="en-US" dirty="0" smtClean="0">
                <a:solidFill>
                  <a:schemeClr val="bg1"/>
                </a:solidFill>
              </a:rPr>
              <a:t> keyword, just like we used with vectors.</a:t>
            </a:r>
          </a:p>
          <a:p>
            <a:endParaRPr lang="en-US" dirty="0">
              <a:solidFill>
                <a:schemeClr val="bg1"/>
              </a:solidFill>
            </a:endParaRPr>
          </a:p>
          <a:p>
            <a:r>
              <a:rPr lang="en-US" dirty="0" smtClean="0">
                <a:solidFill>
                  <a:schemeClr val="accent5">
                    <a:lumMod val="60000"/>
                    <a:lumOff val="40000"/>
                  </a:schemeClr>
                </a:solidFill>
              </a:rPr>
              <a:t>	A = [1 2; 3 4; 5 6;];</a:t>
            </a:r>
          </a:p>
          <a:p>
            <a:r>
              <a:rPr lang="en-US" dirty="0">
                <a:solidFill>
                  <a:schemeClr val="accent5">
                    <a:lumMod val="60000"/>
                    <a:lumOff val="40000"/>
                  </a:schemeClr>
                </a:solidFill>
              </a:rPr>
              <a:t>	</a:t>
            </a:r>
            <a:r>
              <a:rPr lang="en-US" dirty="0" smtClean="0">
                <a:solidFill>
                  <a:schemeClr val="accent5">
                    <a:lumMod val="60000"/>
                    <a:lumOff val="40000"/>
                  </a:schemeClr>
                </a:solidFill>
              </a:rPr>
              <a:t>b = A(2,1:end);</a:t>
            </a:r>
          </a:p>
          <a:p>
            <a:endParaRPr lang="en-US" dirty="0">
              <a:solidFill>
                <a:schemeClr val="bg1"/>
              </a:solidFill>
            </a:endParaRPr>
          </a:p>
          <a:p>
            <a:r>
              <a:rPr lang="en-US" dirty="0" smtClean="0">
                <a:solidFill>
                  <a:schemeClr val="bg1"/>
                </a:solidFill>
              </a:rPr>
              <a:t>When this code is run, </a:t>
            </a:r>
            <a:r>
              <a:rPr lang="en-US" dirty="0" smtClean="0">
                <a:solidFill>
                  <a:srgbClr val="FFFF00"/>
                </a:solidFill>
              </a:rPr>
              <a:t>b is [3 4] </a:t>
            </a:r>
            <a:r>
              <a:rPr lang="en-US" dirty="0" smtClean="0">
                <a:solidFill>
                  <a:schemeClr val="bg1"/>
                </a:solidFill>
              </a:rPr>
              <a:t>because </a:t>
            </a:r>
            <a:r>
              <a:rPr lang="en-US" dirty="0" smtClean="0">
                <a:solidFill>
                  <a:schemeClr val="accent5">
                    <a:lumMod val="60000"/>
                    <a:lumOff val="40000"/>
                  </a:schemeClr>
                </a:solidFill>
              </a:rPr>
              <a:t>end</a:t>
            </a:r>
            <a:r>
              <a:rPr lang="en-US" dirty="0" smtClean="0">
                <a:solidFill>
                  <a:schemeClr val="bg1"/>
                </a:solidFill>
              </a:rPr>
              <a:t> refers to the end of the columns (since it appears in the column part of the indexing) - in this case, </a:t>
            </a:r>
            <a:r>
              <a:rPr lang="en-US" dirty="0" smtClean="0">
                <a:solidFill>
                  <a:schemeClr val="accent5">
                    <a:lumMod val="60000"/>
                    <a:lumOff val="40000"/>
                  </a:schemeClr>
                </a:solidFill>
              </a:rPr>
              <a:t>end</a:t>
            </a:r>
            <a:r>
              <a:rPr lang="en-US" dirty="0" smtClean="0">
                <a:solidFill>
                  <a:schemeClr val="bg1"/>
                </a:solidFill>
              </a:rPr>
              <a:t> can be replaced by 2 since there are 2 columns.</a:t>
            </a:r>
          </a:p>
          <a:p>
            <a:endParaRPr lang="en-US" dirty="0">
              <a:solidFill>
                <a:schemeClr val="bg1"/>
              </a:solidFill>
            </a:endParaRPr>
          </a:p>
          <a:p>
            <a:r>
              <a:rPr lang="en-US" dirty="0" smtClean="0">
                <a:solidFill>
                  <a:schemeClr val="bg1"/>
                </a:solidFill>
              </a:rPr>
              <a:t>Along that line, we often find ourselves wanting to grab/modify entire rows or columns (in the example above, we grabbed the entire second row, using </a:t>
            </a:r>
            <a:r>
              <a:rPr lang="en-US" dirty="0" smtClean="0">
                <a:solidFill>
                  <a:schemeClr val="accent5">
                    <a:lumMod val="60000"/>
                    <a:lumOff val="40000"/>
                  </a:schemeClr>
                </a:solidFill>
              </a:rPr>
              <a:t>A(2,1:end)</a:t>
            </a:r>
            <a:r>
              <a:rPr lang="en-US" dirty="0" smtClean="0">
                <a:solidFill>
                  <a:schemeClr val="bg1"/>
                </a:solidFill>
              </a:rPr>
              <a:t>). This happens so frequently that MALTAB actually supports a shorthand notation for this.</a:t>
            </a:r>
          </a:p>
          <a:p>
            <a:endParaRPr lang="en-US" dirty="0">
              <a:solidFill>
                <a:schemeClr val="bg1"/>
              </a:solidFill>
            </a:endParaRPr>
          </a:p>
          <a:p>
            <a:r>
              <a:rPr lang="en-US" dirty="0" smtClean="0">
                <a:solidFill>
                  <a:schemeClr val="bg1"/>
                </a:solidFill>
              </a:rPr>
              <a:t>Instead of </a:t>
            </a:r>
            <a:r>
              <a:rPr lang="en-US" dirty="0" smtClean="0">
                <a:solidFill>
                  <a:schemeClr val="accent5">
                    <a:lumMod val="60000"/>
                    <a:lumOff val="40000"/>
                  </a:schemeClr>
                </a:solidFill>
              </a:rPr>
              <a:t>b = A(2,1:end)</a:t>
            </a:r>
            <a:r>
              <a:rPr lang="en-US" dirty="0" smtClean="0">
                <a:solidFill>
                  <a:schemeClr val="bg1"/>
                </a:solidFill>
              </a:rPr>
              <a:t>, we can just say </a:t>
            </a:r>
            <a:r>
              <a:rPr lang="en-US" dirty="0" smtClean="0">
                <a:solidFill>
                  <a:schemeClr val="accent5">
                    <a:lumMod val="60000"/>
                    <a:lumOff val="40000"/>
                  </a:schemeClr>
                </a:solidFill>
              </a:rPr>
              <a:t>b=A(2,:)</a:t>
            </a:r>
            <a:r>
              <a:rPr lang="en-US" dirty="0" smtClean="0">
                <a:solidFill>
                  <a:schemeClr val="bg1"/>
                </a:solidFill>
              </a:rPr>
              <a:t>. The colon means “1:end” when used in array indexing.</a:t>
            </a:r>
            <a:endParaRPr lang="en-US" dirty="0">
              <a:solidFill>
                <a:schemeClr val="bg1"/>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566</TotalTime>
  <Words>4561</Words>
  <Application>Microsoft Macintosh PowerPoint</Application>
  <PresentationFormat>On-screen Show (4:3)</PresentationFormat>
  <Paragraphs>468</Paragraphs>
  <Slides>24</Slides>
  <Notes>1</Notes>
  <HiddenSlides>0</HiddenSlides>
  <MMClips>0</MMClips>
  <ScaleCrop>false</ScaleCrop>
  <HeadingPairs>
    <vt:vector size="4" baseType="variant">
      <vt:variant>
        <vt:lpstr>Design Template</vt:lpstr>
      </vt:variant>
      <vt:variant>
        <vt:i4>1</vt:i4>
      </vt:variant>
      <vt:variant>
        <vt:lpstr>Slide Titles</vt:lpstr>
      </vt:variant>
      <vt:variant>
        <vt:i4>24</vt:i4>
      </vt:variant>
    </vt:vector>
  </HeadingPairs>
  <TitlesOfParts>
    <vt:vector size="2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Ryan</dc:creator>
  <cp:lastModifiedBy>ilyssa widen</cp:lastModifiedBy>
  <cp:revision>135</cp:revision>
  <dcterms:created xsi:type="dcterms:W3CDTF">2011-08-13T00:20:42Z</dcterms:created>
  <dcterms:modified xsi:type="dcterms:W3CDTF">2011-08-13T00:21:19Z</dcterms:modified>
</cp:coreProperties>
</file>