
<file path=[Content_Types].xml><?xml version="1.0" encoding="utf-8"?>
<Types xmlns="http://schemas.openxmlformats.org/package/2006/content-types">
  <Default Extension="bin" ContentType="application/vnd.openxmlformats-officedocument.presentationml.printerSettings"/>
  <Default Extension="rels" ContentType="application/vnd.openxmlformats-package.relationships+xml"/>
  <Override PartName="/ppt/slides/slide14.xml" ContentType="application/vnd.openxmlformats-officedocument.presentationml.slide+xml"/>
  <Default Extension="xml" ContentType="application/xml"/>
  <Override PartName="/ppt/slides/slide45.xml" ContentType="application/vnd.openxmlformats-officedocument.presentationml.slide+xml"/>
  <Override PartName="/ppt/tableStyles.xml" ContentType="application/vnd.openxmlformats-officedocument.presentationml.tableStyles+xml"/>
  <Override PartName="/ppt/notesSlides/notesSlide1.xml" ContentType="application/vnd.openxmlformats-officedocument.presentationml.notesSlide+xml"/>
  <Override PartName="/ppt/slides/slide28.xml" ContentType="application/vnd.openxmlformats-officedocument.presentationml.slide+xml"/>
  <Override PartName="/ppt/slides/slide54.xml" ContentType="application/vnd.openxmlformats-officedocument.presentationml.slide+xml"/>
  <Override PartName="/ppt/slides/slide21.xml" ContentType="application/vnd.openxmlformats-officedocument.presentationml.slide+xml"/>
  <Override PartName="/ppt/slides/slide37.xml" ContentType="application/vnd.openxmlformats-officedocument.presentationml.slide+xml"/>
  <Override PartName="/ppt/slides/slide5.xml" ContentType="application/vnd.openxmlformats-officedocument.presentationml.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docProps/core.xml" ContentType="application/vnd.openxmlformats-package.core-properties+xml"/>
  <Override PartName="/ppt/slides/slide44.xml" ContentType="application/vnd.openxmlformats-officedocument.presentationml.slide+xml"/>
  <Override PartName="/ppt/handoutMasters/handoutMaster1.xml" ContentType="application/vnd.openxmlformats-officedocument.presentationml.handoutMaster+xml"/>
  <Override PartName="/ppt/slides/slide27.xml" ContentType="application/vnd.openxmlformats-officedocument.presentationml.slide+xml"/>
  <Override PartName="/ppt/slides/slide53.xml" ContentType="application/vnd.openxmlformats-officedocument.presentationml.slide+xml"/>
  <Override PartName="/ppt/slides/slide20.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Layouts/slideLayout4.xml" ContentType="application/vnd.openxmlformats-officedocument.presentationml.slideLayout+xml"/>
  <Default Extension="png" ContentType="image/png"/>
  <Override PartName="/ppt/slides/slide12.xml" ContentType="application/vnd.openxmlformats-officedocument.presentationml.slide+xml"/>
  <Override PartName="/ppt/presProps.xml" ContentType="application/vnd.openxmlformats-officedocument.presentationml.presProps+xml"/>
  <Override PartName="/ppt/slides/slide43.xml" ContentType="application/vnd.openxmlformats-officedocument.presentationml.slide+xml"/>
  <Override PartName="/ppt/slides/slide26.xml" ContentType="application/vnd.openxmlformats-officedocument.presentationml.slide+xml"/>
  <Override PartName="/ppt/slides/slide52.xml" ContentType="application/vnd.openxmlformats-officedocument.presentationml.slide+xml"/>
  <Override PartName="/ppt/slides/slide35.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slides/slide49.xml" ContentType="application/vnd.openxmlformats-officedocument.presentationml.slide+xml"/>
  <Override PartName="/ppt/slides/slide42.xml" ContentType="application/vnd.openxmlformats-officedocument.presentationml.slide+xml"/>
  <Override PartName="/ppt/slides/slide25.xml" ContentType="application/vnd.openxmlformats-officedocument.presentationml.slide+xml"/>
  <Override PartName="/ppt/slides/slide51.xml" ContentType="application/vnd.openxmlformats-officedocument.presentationml.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slides/slide10.xml" ContentType="application/vnd.openxmlformats-officedocument.presentationml.slide+xml"/>
  <Override PartName="/docProps/app.xml" ContentType="application/vnd.openxmlformats-officedocument.extended-properties+xml"/>
  <Override PartName="/ppt/slides/slide48.xml" ContentType="application/vnd.openxmlformats-officedocument.presentationml.slide+xml"/>
  <Override PartName="/ppt/slides/slide41.xml" ContentType="application/vnd.openxmlformats-officedocument.presentationml.slide+xml"/>
  <Override PartName="/ppt/theme/theme3.xml" ContentType="application/vnd.openxmlformats-officedocument.theme+xml"/>
  <Override PartName="/ppt/slides/slide24.xml" ContentType="application/vnd.openxmlformats-officedocument.presentationml.slide+xml"/>
  <Override PartName="/ppt/slides/slide50.xml" ContentType="application/vnd.openxmlformats-officedocument.presentationml.slide+xml"/>
  <Override PartName="/ppt/slides/slide8.xml" ContentType="application/vnd.openxmlformats-officedocument.presentationml.slide+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Default Extension="jpeg" ContentType="image/jpeg"/>
  <Override PartName="/ppt/viewProps.xml" ContentType="application/vnd.openxmlformats-officedocument.presentationml.viewProps+xml"/>
  <Override PartName="/ppt/slides/slide47.xml" ContentType="application/vnd.openxmlformats-officedocument.presentationml.slide+xml"/>
  <Override PartName="/ppt/slides/slide40.xml" ContentType="application/vnd.openxmlformats-officedocument.presentationml.slide+xml"/>
  <Override PartName="/ppt/theme/theme2.xml" ContentType="application/vnd.openxmlformats-officedocument.theme+xml"/>
  <Override PartName="/ppt/slides/slide56.xml" ContentType="application/vnd.openxmlformats-officedocument.presentationml.slide+xml"/>
  <Override PartName="/ppt/slideLayouts/slideLayout11.xml" ContentType="application/vnd.openxmlformats-officedocument.presentationml.slideLayout+xml"/>
  <Override PartName="/ppt/slides/slide39.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Layouts/slideLayout7.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slides/slide46.xml" ContentType="application/vnd.openxmlformats-officedocument.presentationml.slide+xml"/>
  <Override PartName="/ppt/notesSlides/notesSlide2.xml" ContentType="application/vnd.openxmlformats-officedocument.presentationml.notesSlide+xml"/>
  <Override PartName="/ppt/slides/slide29.xml" ContentType="application/vnd.openxmlformats-officedocument.presentationml.slide+xml"/>
  <Override PartName="/ppt/slides/slide55.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slides/slide38.xml" ContentType="application/vnd.openxmlformats-officedocument.presentationml.slide+xml"/>
  <Default Extension="gif" ContentType="image/gif"/>
  <Override PartName="/ppt/slides/slide6.xml" ContentType="application/vnd.openxmlformats-officedocument.presentationml.slide+xml"/>
  <Override PartName="/ppt/presentation.xml" ContentType="application/vnd.openxmlformats-officedocument.presentationml.presentation.main+xml"/>
  <Override PartName="/ppt/slideLayouts/slideLayout6.xml" ContentType="application/vnd.openxmlformats-officedocument.presentationml.slideLayout+xml"/>
  <Override PartName="/ppt/slides/slide31.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58"/>
  </p:notesMasterIdLst>
  <p:handoutMasterIdLst>
    <p:handoutMasterId r:id="rId59"/>
  </p:handoutMasterIdLst>
  <p:sldIdLst>
    <p:sldId id="312" r:id="rId2"/>
    <p:sldId id="311" r:id="rId3"/>
    <p:sldId id="310" r:id="rId4"/>
    <p:sldId id="258" r:id="rId5"/>
    <p:sldId id="257" r:id="rId6"/>
    <p:sldId id="259" r:id="rId7"/>
    <p:sldId id="260" r:id="rId8"/>
    <p:sldId id="282" r:id="rId9"/>
    <p:sldId id="327" r:id="rId10"/>
    <p:sldId id="329" r:id="rId11"/>
    <p:sldId id="313" r:id="rId12"/>
    <p:sldId id="288" r:id="rId13"/>
    <p:sldId id="289" r:id="rId14"/>
    <p:sldId id="330" r:id="rId15"/>
    <p:sldId id="314" r:id="rId16"/>
    <p:sldId id="280" r:id="rId17"/>
    <p:sldId id="281" r:id="rId18"/>
    <p:sldId id="284" r:id="rId19"/>
    <p:sldId id="331" r:id="rId20"/>
    <p:sldId id="315" r:id="rId21"/>
    <p:sldId id="262" r:id="rId22"/>
    <p:sldId id="264" r:id="rId23"/>
    <p:sldId id="265" r:id="rId24"/>
    <p:sldId id="278" r:id="rId25"/>
    <p:sldId id="274" r:id="rId26"/>
    <p:sldId id="277" r:id="rId27"/>
    <p:sldId id="328" r:id="rId28"/>
    <p:sldId id="317" r:id="rId29"/>
    <p:sldId id="332" r:id="rId30"/>
    <p:sldId id="291" r:id="rId31"/>
    <p:sldId id="293" r:id="rId32"/>
    <p:sldId id="295" r:id="rId33"/>
    <p:sldId id="286" r:id="rId34"/>
    <p:sldId id="296" r:id="rId35"/>
    <p:sldId id="294" r:id="rId36"/>
    <p:sldId id="326" r:id="rId37"/>
    <p:sldId id="334" r:id="rId38"/>
    <p:sldId id="318" r:id="rId39"/>
    <p:sldId id="269" r:id="rId40"/>
    <p:sldId id="270" r:id="rId41"/>
    <p:sldId id="336" r:id="rId42"/>
    <p:sldId id="319" r:id="rId43"/>
    <p:sldId id="307" r:id="rId44"/>
    <p:sldId id="308" r:id="rId45"/>
    <p:sldId id="324" r:id="rId46"/>
    <p:sldId id="325" r:id="rId47"/>
    <p:sldId id="320" r:id="rId48"/>
    <p:sldId id="301" r:id="rId49"/>
    <p:sldId id="302" r:id="rId50"/>
    <p:sldId id="297" r:id="rId51"/>
    <p:sldId id="299" r:id="rId52"/>
    <p:sldId id="304" r:id="rId53"/>
    <p:sldId id="300" r:id="rId54"/>
    <p:sldId id="303" r:id="rId55"/>
    <p:sldId id="322" r:id="rId56"/>
    <p:sldId id="321" r:id="rId57"/>
  </p:sldIdLst>
  <p:sldSz cx="9144000" cy="6858000" type="screen4x3"/>
  <p:notesSz cx="6858000" cy="9144000"/>
  <p:custShowLst>
    <p:custShow name=" Lesson1: Generating Vectors" id="0">
      <p:sldLst>
        <p:sld r:id="rId5"/>
        <p:sld r:id="rId6"/>
        <p:sld r:id="rId7"/>
        <p:sld r:id="rId8"/>
        <p:sld r:id="rId9"/>
      </p:sldLst>
    </p:custShow>
    <p:custShow name="Lesson2: Element Operations" id="1">
      <p:sldLst>
        <p:sld r:id="rId13"/>
        <p:sld r:id="rId14"/>
      </p:sldLst>
    </p:custShow>
    <p:custShow name="Lesson3: Built-In Functions" id="2">
      <p:sldLst>
        <p:sld r:id="rId17"/>
        <p:sld r:id="rId18"/>
        <p:sld r:id="rId19"/>
      </p:sldLst>
    </p:custShow>
    <p:custShow name="Lesson4: Index,Assign,Remov Vec" id="3">
      <p:sldLst>
        <p:sld r:id="rId22"/>
        <p:sld r:id="rId23"/>
        <p:sld r:id="rId24"/>
        <p:sld r:id="rId25"/>
        <p:sld r:id="rId26"/>
        <p:sld r:id="rId27"/>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showNarration="1">
    <p:present/>
    <p:sldAll/>
    <p:penClr>
      <a:prstClr val="red"/>
    </p:penClr>
    <p:extLst>
      <p:ext uri="{EC167BDD-8182-4AB7-AECC-EB403E3ABB37}">
        <p14:laserClr xmlns:p14="http://schemas.microsoft.com/office/powerpoint/2010/main" xmlns:p="http://schemas.openxmlformats.org/presentationml/2006/main" xmlns:r="http://schemas.openxmlformats.org/officeDocument/2006/relationships" xmlns:a="http://schemas.openxmlformats.org/drawingml/2006/main" xmlns="">
          <a:srgbClr val="FF0000"/>
        </p14:laserClr>
      </p:ext>
      <p:ext uri="{2FDB2607-1784-4EEB-B798-7EB5836EED8A}">
        <p14:showMediaCtrls xmlns:p14="http://schemas.microsoft.com/office/powerpoint/2010/main" xmlns:p="http://schemas.openxmlformats.org/presentationml/2006/main" xmlns:r="http://schemas.openxmlformats.org/officeDocument/2006/relationships" xmlns:a="http://schemas.openxmlformats.org/drawingml/2006/main" xmlns="" val="1"/>
      </p:ext>
    </p:extLst>
  </p:showPr>
  <p:clrMru>
    <a:srgbClr val="3E4D1F"/>
    <a:srgbClr val="884106"/>
    <a:srgbClr val="F9A661"/>
    <a:srgbClr val="F68426"/>
  </p:clrMru>
  <p:extLst>
    <p:ext uri="{E76CE94A-603C-4142-B9EB-6D1370010A27}">
      <p14:discardImageEditData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p14="http://schemas.microsoft.com/office/powerpoint/2010/main" xmlns:p="http://schemas.openxmlformats.org/presentationml/2006/main" xmlns:r="http://schemas.openxmlformats.org/officeDocument/2006/relationships" xmlns:a="http://schemas.openxmlformats.org/drawingml/2006/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0126" autoAdjust="0"/>
    <p:restoredTop sz="94576" autoAdjust="0"/>
  </p:normalViewPr>
  <p:slideViewPr>
    <p:cSldViewPr>
      <p:cViewPr varScale="1">
        <p:scale>
          <a:sx n="112" d="100"/>
          <a:sy n="112" d="100"/>
        </p:scale>
        <p:origin x="-472"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532"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notesMaster" Target="notesMasters/notesMaster1.xml"/><Relationship Id="rId59" Type="http://schemas.openxmlformats.org/officeDocument/2006/relationships/handoutMaster" Target="handoutMasters/handout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interSettings" Target="printerSettings/printerSettings1.bin"/><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7C7955C-137D-4856-9938-0C1D72EEE8A4}" type="datetimeFigureOut">
              <a:rPr lang="en-US" smtClean="0"/>
              <a:pPr/>
              <a:t>8/12/11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D8DA729-8D07-4F5F-B25A-61C00A218901}"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641972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8F94E7-58FB-4812-9A2C-F8DE46AD696E}" type="datetimeFigureOut">
              <a:rPr lang="en-US" smtClean="0"/>
              <a:pPr/>
              <a:t>8/12/11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2AB4C8-1856-49A3-BBDF-76EDF7F8689E}" type="slidenum">
              <a:rPr lang="en-US" smtClean="0"/>
              <a:pPr/>
              <a:t>‹#›</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589232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2AB4C8-1856-49A3-BBDF-76EDF7F8689E}" type="slidenum">
              <a:rPr lang="en-US" smtClean="0"/>
              <a:pPr/>
              <a:t>23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2AB4C8-1856-49A3-BBDF-76EDF7F8689E}" type="slidenum">
              <a:rPr lang="en-US" smtClean="0"/>
              <a:pPr/>
              <a:t>55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4B05E5-7B62-4270-B86A-A4DC6BC8A9ED}" type="datetimeFigureOut">
              <a:rPr lang="en-US" smtClean="0"/>
              <a:pPr/>
              <a:t>8/12/11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02689E-2E1E-420B-8790-BCBFE33A9AC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4B05E5-7B62-4270-B86A-A4DC6BC8A9ED}" type="datetimeFigureOut">
              <a:rPr lang="en-US" smtClean="0"/>
              <a:pPr/>
              <a:t>8/12/11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02689E-2E1E-420B-8790-BCBFE33A9AC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4B05E5-7B62-4270-B86A-A4DC6BC8A9ED}" type="datetimeFigureOut">
              <a:rPr lang="en-US" smtClean="0"/>
              <a:pPr/>
              <a:t>8/12/11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02689E-2E1E-420B-8790-BCBFE33A9AC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2pPr>
              <a:buNone/>
              <a:defRPr/>
            </a:lvl2pPr>
          </a:lstStyle>
          <a:p>
            <a:pPr lvl="0"/>
            <a:r>
              <a:rPr lang="en-US" dirty="0" smtClean="0"/>
              <a:t>Click to edit Master text styles</a:t>
            </a:r>
          </a:p>
          <a:p>
            <a:pPr lvl="1"/>
            <a:endParaRPr lang="en-US" dirty="0"/>
          </a:p>
        </p:txBody>
      </p:sp>
      <p:sp>
        <p:nvSpPr>
          <p:cNvPr id="4" name="Date Placeholder 3"/>
          <p:cNvSpPr>
            <a:spLocks noGrp="1"/>
          </p:cNvSpPr>
          <p:nvPr>
            <p:ph type="dt" sz="half" idx="10"/>
          </p:nvPr>
        </p:nvSpPr>
        <p:spPr/>
        <p:txBody>
          <a:bodyPr/>
          <a:lstStyle/>
          <a:p>
            <a:fld id="{6B4B05E5-7B62-4270-B86A-A4DC6BC8A9ED}" type="datetimeFigureOut">
              <a:rPr lang="en-US" smtClean="0"/>
              <a:pPr/>
              <a:t>8/12/11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02689E-2E1E-420B-8790-BCBFE33A9AC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4B05E5-7B62-4270-B86A-A4DC6BC8A9ED}" type="datetimeFigureOut">
              <a:rPr lang="en-US" smtClean="0"/>
              <a:pPr/>
              <a:t>8/12/11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02689E-2E1E-420B-8790-BCBFE33A9ACE}"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4B05E5-7B62-4270-B86A-A4DC6BC8A9ED}" type="datetimeFigureOut">
              <a:rPr lang="en-US" smtClean="0"/>
              <a:pPr/>
              <a:t>8/12/11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A02689E-2E1E-420B-8790-BCBFE33A9AC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4B05E5-7B62-4270-B86A-A4DC6BC8A9ED}" type="datetimeFigureOut">
              <a:rPr lang="en-US" smtClean="0"/>
              <a:pPr/>
              <a:t>8/12/11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A02689E-2E1E-420B-8790-BCBFE33A9AC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4B05E5-7B62-4270-B86A-A4DC6BC8A9ED}" type="datetimeFigureOut">
              <a:rPr lang="en-US" smtClean="0"/>
              <a:pPr/>
              <a:t>8/12/11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A02689E-2E1E-420B-8790-BCBFE33A9AC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4B05E5-7B62-4270-B86A-A4DC6BC8A9ED}" type="datetimeFigureOut">
              <a:rPr lang="en-US" smtClean="0"/>
              <a:pPr/>
              <a:t>8/12/11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A02689E-2E1E-420B-8790-BCBFE33A9AC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4B05E5-7B62-4270-B86A-A4DC6BC8A9ED}" type="datetimeFigureOut">
              <a:rPr lang="en-US" smtClean="0"/>
              <a:pPr/>
              <a:t>8/12/11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A02689E-2E1E-420B-8790-BCBFE33A9AC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4B05E5-7B62-4270-B86A-A4DC6BC8A9ED}" type="datetimeFigureOut">
              <a:rPr lang="en-US" smtClean="0"/>
              <a:pPr/>
              <a:t>8/12/11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A02689E-2E1E-420B-8790-BCBFE33A9AC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4B05E5-7B62-4270-B86A-A4DC6BC8A9ED}" type="datetimeFigureOut">
              <a:rPr lang="en-US" smtClean="0"/>
              <a:pPr/>
              <a:t>8/12/11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02689E-2E1E-420B-8790-BCBFE33A9AC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slide" Target="slide3.xml"/><Relationship Id="rId5" Type="http://schemas.openxmlformats.org/officeDocument/2006/relationships/slide" Target="slide11.xml"/><Relationship Id="rId6" Type="http://schemas.openxmlformats.org/officeDocument/2006/relationships/slide" Target="slide15.xml"/><Relationship Id="rId7" Type="http://schemas.openxmlformats.org/officeDocument/2006/relationships/slide" Target="slide20.xml"/><Relationship Id="rId8" Type="http://schemas.openxmlformats.org/officeDocument/2006/relationships/slide" Target="slide28.xml"/><Relationship Id="rId9" Type="http://schemas.openxmlformats.org/officeDocument/2006/relationships/slide" Target="slide38.xml"/><Relationship Id="rId10" Type="http://schemas.openxmlformats.org/officeDocument/2006/relationships/slide" Target="slide42.xml"/><Relationship Id="rId11" Type="http://schemas.openxmlformats.org/officeDocument/2006/relationships/slide" Target="slide47.xml"/><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 Id="rId3"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 Id="rId3"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 Id="rId3"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 Id="rId3"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jpeg"/><Relationship Id="rId4"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image" Target="../media/image37.jpeg"/></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42.png"/><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 Id="rId3" Type="http://schemas.openxmlformats.org/officeDocument/2006/relationships/image" Target="../media/image4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8.jpeg"/><Relationship Id="rId4"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image" Target="../media/image37.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8.jpeg"/><Relationship Id="rId4"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image" Target="../media/image37.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png"/><Relationship Id="rId3" Type="http://schemas.openxmlformats.org/officeDocument/2006/relationships/image" Target="../media/image47.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8.png"/><Relationship Id="rId3" Type="http://schemas.openxmlformats.org/officeDocument/2006/relationships/image" Target="../media/image4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0.png"/><Relationship Id="rId3" Type="http://schemas.openxmlformats.org/officeDocument/2006/relationships/image" Target="../media/image5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2.png"/><Relationship Id="rId3" Type="http://schemas.openxmlformats.org/officeDocument/2006/relationships/image" Target="../media/image5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6" name="Picture 6"/>
          <p:cNvPicPr>
            <a:picLocks noChangeAspect="1" noChangeArrowheads="1"/>
          </p:cNvPicPr>
          <p:nvPr/>
        </p:nvPicPr>
        <p:blipFill>
          <a:blip r:embed="rId2">
            <a:duotone>
              <a:prstClr val="black"/>
              <a:schemeClr val="accent3">
                <a:tint val="45000"/>
                <a:satMod val="400000"/>
              </a:schemeClr>
            </a:duotone>
          </a:blip>
          <a:srcRect t="19231" r="962"/>
          <a:stretch>
            <a:fillRect/>
          </a:stretch>
        </p:blipFill>
        <p:spPr bwMode="auto">
          <a:xfrm>
            <a:off x="1371600" y="1219200"/>
            <a:ext cx="7543800" cy="4614169"/>
          </a:xfrm>
          <a:prstGeom prst="rect">
            <a:avLst/>
          </a:prstGeom>
          <a:noFill/>
          <a:ln w="9525">
            <a:noFill/>
            <a:miter lim="800000"/>
            <a:headEnd/>
            <a:tailEnd/>
          </a:ln>
          <a:effectLst/>
        </p:spPr>
      </p:pic>
      <p:pic>
        <p:nvPicPr>
          <p:cNvPr id="46086" name="Picture 6"/>
          <p:cNvPicPr>
            <a:picLocks noChangeAspect="1" noChangeArrowheads="1"/>
          </p:cNvPicPr>
          <p:nvPr/>
        </p:nvPicPr>
        <p:blipFill>
          <a:blip r:embed="rId2">
            <a:duotone>
              <a:schemeClr val="accent3">
                <a:shade val="45000"/>
                <a:satMod val="135000"/>
              </a:schemeClr>
              <a:prstClr val="white"/>
            </a:duotone>
          </a:blip>
          <a:srcRect t="28205" b="7692"/>
          <a:stretch>
            <a:fillRect/>
          </a:stretch>
        </p:blipFill>
        <p:spPr bwMode="auto">
          <a:xfrm>
            <a:off x="457200" y="1676400"/>
            <a:ext cx="7924800" cy="3810000"/>
          </a:xfrm>
          <a:prstGeom prst="rect">
            <a:avLst/>
          </a:prstGeom>
          <a:noFill/>
          <a:ln w="9525">
            <a:noFill/>
            <a:miter lim="800000"/>
            <a:headEnd/>
            <a:tailEnd/>
          </a:ln>
          <a:effectLst/>
        </p:spPr>
      </p:pic>
      <p:sp>
        <p:nvSpPr>
          <p:cNvPr id="9" name="TextBox 8"/>
          <p:cNvSpPr txBox="1"/>
          <p:nvPr/>
        </p:nvSpPr>
        <p:spPr>
          <a:xfrm>
            <a:off x="762000" y="2209800"/>
            <a:ext cx="8001000" cy="1200329"/>
          </a:xfrm>
          <a:prstGeom prst="rect">
            <a:avLst/>
          </a:prstGeom>
          <a:noFill/>
        </p:spPr>
        <p:txBody>
          <a:bodyPr wrap="square" rtlCol="0">
            <a:spAutoFit/>
          </a:bodyPr>
          <a:lstStyle/>
          <a:p>
            <a:r>
              <a:rPr lang="en-US" sz="7200" b="1" dirty="0" smtClean="0">
                <a:solidFill>
                  <a:srgbClr val="3E4D1F"/>
                </a:solidFill>
                <a:latin typeface="+mj-lt"/>
              </a:rPr>
              <a:t>Vectors</a:t>
            </a:r>
            <a:r>
              <a:rPr lang="en-US" sz="7200" b="1" dirty="0" smtClean="0">
                <a:solidFill>
                  <a:schemeClr val="accent3">
                    <a:lumMod val="50000"/>
                  </a:schemeClr>
                </a:solidFill>
                <a:latin typeface="+mj-lt"/>
              </a:rPr>
              <a:t> </a:t>
            </a:r>
            <a:r>
              <a:rPr lang="en-US" sz="7200" b="1" dirty="0" smtClean="0">
                <a:latin typeface="+mj-lt"/>
              </a:rPr>
              <a:t>and</a:t>
            </a:r>
            <a:r>
              <a:rPr lang="en-US" sz="7200" b="1" dirty="0" smtClean="0">
                <a:solidFill>
                  <a:schemeClr val="accent3">
                    <a:lumMod val="50000"/>
                  </a:schemeClr>
                </a:solidFill>
                <a:latin typeface="+mj-lt"/>
              </a:rPr>
              <a:t> </a:t>
            </a:r>
            <a:r>
              <a:rPr lang="en-US" sz="7200" b="1" dirty="0" smtClean="0">
                <a:solidFill>
                  <a:schemeClr val="accent6">
                    <a:lumMod val="75000"/>
                  </a:schemeClr>
                </a:solidFill>
                <a:latin typeface="+mj-lt"/>
              </a:rPr>
              <a:t>Arrays</a:t>
            </a:r>
          </a:p>
        </p:txBody>
      </p:sp>
      <p:pic>
        <p:nvPicPr>
          <p:cNvPr id="11" name="Picture 2" descr="http://nxtasy.org/wp-content/uploads/2006/11/matlab_logo.gif"/>
          <p:cNvPicPr>
            <a:picLocks noChangeAspect="1" noChangeArrowheads="1"/>
          </p:cNvPicPr>
          <p:nvPr/>
        </p:nvPicPr>
        <p:blipFill>
          <a:blip r:embed="rId3">
            <a:duotone>
              <a:schemeClr val="accent6">
                <a:shade val="45000"/>
                <a:satMod val="135000"/>
              </a:schemeClr>
              <a:prstClr val="white"/>
            </a:duotone>
          </a:blip>
          <a:srcRect/>
          <a:stretch>
            <a:fillRect/>
          </a:stretch>
        </p:blipFill>
        <p:spPr bwMode="auto">
          <a:xfrm>
            <a:off x="762000" y="3429000"/>
            <a:ext cx="1752600" cy="1314450"/>
          </a:xfrm>
          <a:prstGeom prst="rect">
            <a:avLst/>
          </a:prstGeom>
          <a:noFill/>
        </p:spPr>
      </p:pic>
      <p:sp>
        <p:nvSpPr>
          <p:cNvPr id="12" name="TextBox 11"/>
          <p:cNvSpPr txBox="1"/>
          <p:nvPr/>
        </p:nvSpPr>
        <p:spPr>
          <a:xfrm>
            <a:off x="3505200" y="4800600"/>
            <a:ext cx="4495800" cy="646331"/>
          </a:xfrm>
          <a:prstGeom prst="rect">
            <a:avLst/>
          </a:prstGeom>
          <a:noFill/>
        </p:spPr>
        <p:txBody>
          <a:bodyPr wrap="square" rtlCol="0">
            <a:spAutoFit/>
          </a:bodyPr>
          <a:lstStyle/>
          <a:p>
            <a:pPr algn="r"/>
            <a:r>
              <a:rPr lang="en-US" dirty="0" smtClean="0"/>
              <a:t>By Jimmy Le</a:t>
            </a:r>
          </a:p>
          <a:p>
            <a:pPr algn="r"/>
            <a:r>
              <a:rPr lang="en-US" dirty="0" smtClean="0"/>
              <a:t>Email: jimmyle2008@gmail.com</a:t>
            </a:r>
            <a:endParaRPr lang="en-US" dirty="0"/>
          </a:p>
        </p:txBody>
      </p:sp>
      <p:pic>
        <p:nvPicPr>
          <p:cNvPr id="13" name="Picture 2" descr="http://nxtasy.org/wp-content/uploads/2006/11/matlab_logo.gif"/>
          <p:cNvPicPr>
            <a:picLocks noChangeAspect="1" noChangeArrowheads="1"/>
          </p:cNvPicPr>
          <p:nvPr/>
        </p:nvPicPr>
        <p:blipFill>
          <a:blip r:embed="rId3">
            <a:duotone>
              <a:schemeClr val="accent3">
                <a:shade val="45000"/>
                <a:satMod val="135000"/>
              </a:schemeClr>
              <a:prstClr val="white"/>
            </a:duotone>
          </a:blip>
          <a:srcRect/>
          <a:stretch>
            <a:fillRect/>
          </a:stretch>
        </p:blipFill>
        <p:spPr bwMode="auto">
          <a:xfrm>
            <a:off x="2514600" y="3429000"/>
            <a:ext cx="1752600" cy="1314450"/>
          </a:xfrm>
          <a:prstGeom prst="rect">
            <a:avLst/>
          </a:prstGeom>
          <a:noFill/>
        </p:spPr>
      </p:pic>
      <p:pic>
        <p:nvPicPr>
          <p:cNvPr id="14" name="Picture 2" descr="http://nxtasy.org/wp-content/uploads/2006/11/matlab_logo.gif"/>
          <p:cNvPicPr>
            <a:picLocks noChangeAspect="1" noChangeArrowheads="1"/>
          </p:cNvPicPr>
          <p:nvPr/>
        </p:nvPicPr>
        <p:blipFill>
          <a:blip r:embed="rId3">
            <a:grayscl/>
          </a:blip>
          <a:srcRect/>
          <a:stretch>
            <a:fillRect/>
          </a:stretch>
        </p:blipFill>
        <p:spPr bwMode="auto">
          <a:xfrm>
            <a:off x="4191000" y="3429000"/>
            <a:ext cx="1752600" cy="131445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3E4D1F"/>
                </a:solidFill>
                <a:latin typeface="Courier New" pitchFamily="49" charset="0"/>
                <a:cs typeface="Courier New" pitchFamily="49" charset="0"/>
              </a:rPr>
              <a:t>Checkpoint (2/2) </a:t>
            </a:r>
            <a:endParaRPr lang="en-US" b="1" dirty="0">
              <a:solidFill>
                <a:srgbClr val="3E4D1F"/>
              </a:solidFill>
              <a:latin typeface="Courier New" pitchFamily="49" charset="0"/>
              <a:cs typeface="Courier New" pitchFamily="49" charset="0"/>
            </a:endParaRPr>
          </a:p>
        </p:txBody>
      </p:sp>
      <p:sp>
        <p:nvSpPr>
          <p:cNvPr id="3" name="Content Placeholder 2"/>
          <p:cNvSpPr>
            <a:spLocks noGrp="1"/>
          </p:cNvSpPr>
          <p:nvPr>
            <p:ph idx="1"/>
          </p:nvPr>
        </p:nvSpPr>
        <p:spPr>
          <a:xfrm>
            <a:off x="457200" y="1600200"/>
            <a:ext cx="3962400" cy="4800600"/>
          </a:xfrm>
        </p:spPr>
        <p:txBody>
          <a:bodyPr>
            <a:normAutofit fontScale="62500" lnSpcReduction="20000"/>
          </a:bodyPr>
          <a:lstStyle/>
          <a:p>
            <a:pPr marL="514350" indent="-514350">
              <a:buFont typeface="+mj-lt"/>
              <a:buAutoNum type="arabicPeriod"/>
            </a:pPr>
            <a:r>
              <a:rPr lang="en-US" dirty="0" smtClean="0"/>
              <a:t>Using the colon operator how do you generated this vector [ 5, 10,15,20, 25]?</a:t>
            </a:r>
          </a:p>
          <a:p>
            <a:pPr marL="514350" indent="-514350">
              <a:buFont typeface="+mj-lt"/>
              <a:buAutoNum type="arabicPeriod"/>
            </a:pPr>
            <a:r>
              <a:rPr lang="en-US" dirty="0" smtClean="0"/>
              <a:t>Will this command generate a vector of all even numbers  </a:t>
            </a:r>
            <a:r>
              <a:rPr lang="en-US" dirty="0" err="1" smtClean="0">
                <a:latin typeface="Courier New" pitchFamily="49" charset="0"/>
                <a:cs typeface="Courier New" pitchFamily="49" charset="0"/>
              </a:rPr>
              <a:t>vec</a:t>
            </a:r>
            <a:r>
              <a:rPr lang="en-US" dirty="0" smtClean="0">
                <a:latin typeface="Courier New" pitchFamily="49" charset="0"/>
                <a:cs typeface="Courier New" pitchFamily="49" charset="0"/>
              </a:rPr>
              <a:t> = 2:2:9</a:t>
            </a:r>
            <a:r>
              <a:rPr lang="en-US" dirty="0" smtClean="0"/>
              <a:t>?</a:t>
            </a:r>
          </a:p>
          <a:p>
            <a:pPr marL="514350" indent="-514350">
              <a:buFont typeface="+mj-lt"/>
              <a:buAutoNum type="arabicPeriod"/>
            </a:pPr>
            <a:r>
              <a:rPr lang="en-US" dirty="0" smtClean="0"/>
              <a:t>The rand function can only generate random numbers between what two numbers?</a:t>
            </a:r>
          </a:p>
          <a:p>
            <a:pPr marL="514350" indent="-514350">
              <a:buFont typeface="+mj-lt"/>
              <a:buAutoNum type="arabicPeriod"/>
            </a:pPr>
            <a:r>
              <a:rPr lang="en-US" dirty="0" smtClean="0"/>
              <a:t>Just for Fun : If we both just started up MATLAB, I ran the command </a:t>
            </a:r>
            <a:r>
              <a:rPr lang="en-US" dirty="0" err="1" smtClean="0">
                <a:latin typeface="Courier New" pitchFamily="49" charset="0"/>
                <a:cs typeface="Courier New" pitchFamily="49" charset="0"/>
              </a:rPr>
              <a:t>vec</a:t>
            </a:r>
            <a:r>
              <a:rPr lang="en-US" dirty="0" smtClean="0">
                <a:latin typeface="Courier New" pitchFamily="49" charset="0"/>
                <a:cs typeface="Courier New" pitchFamily="49" charset="0"/>
              </a:rPr>
              <a:t> = rand(1,3)</a:t>
            </a:r>
            <a:r>
              <a:rPr lang="en-US" dirty="0" smtClean="0"/>
              <a:t> and you the same command, will we get the same result? In other words is the rand function truly random or it pseudo-random?</a:t>
            </a:r>
          </a:p>
          <a:p>
            <a:endParaRPr lang="en-US" dirty="0" smtClean="0"/>
          </a:p>
          <a:p>
            <a:endParaRPr lang="en-US" dirty="0"/>
          </a:p>
        </p:txBody>
      </p:sp>
      <p:sp>
        <p:nvSpPr>
          <p:cNvPr id="4" name="Content Placeholder 2"/>
          <p:cNvSpPr txBox="1">
            <a:spLocks/>
          </p:cNvSpPr>
          <p:nvPr/>
        </p:nvSpPr>
        <p:spPr>
          <a:xfrm>
            <a:off x="4876800" y="1600200"/>
            <a:ext cx="3962400" cy="4800600"/>
          </a:xfrm>
          <a:prstGeom prst="rect">
            <a:avLst/>
          </a:prstGeom>
        </p:spPr>
        <p:txBody>
          <a:bodyPr vert="horz" lIns="91440" tIns="45720" rIns="91440" bIns="45720" rtlCol="0">
            <a:normAutofit/>
          </a:bodyPr>
          <a:lstStyle/>
          <a:p>
            <a:r>
              <a:rPr lang="en-US" b="1" dirty="0"/>
              <a:t>CHANGE COLOR FOR </a:t>
            </a:r>
            <a:r>
              <a:rPr lang="en-US" b="1" dirty="0" smtClean="0"/>
              <a:t>ANSWERS</a:t>
            </a:r>
            <a:endParaRPr lang="en-US" dirty="0" smtClean="0"/>
          </a:p>
          <a:p>
            <a:pPr marL="514350" indent="-514350">
              <a:spcBef>
                <a:spcPct val="20000"/>
              </a:spcBef>
              <a:buFont typeface="+mj-lt"/>
              <a:buAutoNum type="arabicPeriod"/>
              <a:defRPr/>
            </a:pPr>
            <a:r>
              <a:rPr lang="en-US" dirty="0">
                <a:solidFill>
                  <a:schemeClr val="bg1"/>
                </a:solidFill>
              </a:rPr>
              <a:t>5:5:25</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dirty="0" smtClean="0">
                <a:solidFill>
                  <a:schemeClr val="bg1"/>
                </a:solidFill>
              </a:rPr>
              <a:t>Yes</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b="0" i="0" u="none" strike="noStrike" kern="1200" cap="none" spc="0" normalizeH="0" baseline="0" noProof="0" dirty="0" smtClean="0">
                <a:ln>
                  <a:noFill/>
                </a:ln>
                <a:solidFill>
                  <a:schemeClr val="bg1"/>
                </a:solidFill>
                <a:effectLst/>
                <a:uLnTx/>
                <a:uFillTx/>
              </a:rPr>
              <a:t>0 and 1</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dirty="0" smtClean="0">
                <a:solidFill>
                  <a:schemeClr val="bg1"/>
                </a:solidFill>
              </a:rPr>
              <a:t>Yes, pseudo-random</a:t>
            </a:r>
            <a:endParaRPr kumimoji="0" lang="en-US" b="0" i="0" u="none" strike="noStrike" kern="1200" cap="none" spc="0" normalizeH="0" baseline="0" noProof="0" dirty="0" smtClean="0">
              <a:ln>
                <a:noFill/>
              </a:ln>
              <a:solidFill>
                <a:schemeClr val="bg1"/>
              </a:solidFill>
              <a:effectLst/>
              <a:uLnTx/>
              <a:uFillTx/>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8" name="Picture 6"/>
          <p:cNvPicPr>
            <a:picLocks noChangeAspect="1" noChangeArrowheads="1"/>
          </p:cNvPicPr>
          <p:nvPr/>
        </p:nvPicPr>
        <p:blipFill>
          <a:blip r:embed="rId2">
            <a:duotone>
              <a:prstClr val="black"/>
              <a:schemeClr val="accent3">
                <a:tint val="45000"/>
                <a:satMod val="400000"/>
              </a:schemeClr>
            </a:duotone>
          </a:blip>
          <a:srcRect t="19231" r="962"/>
          <a:stretch>
            <a:fillRect/>
          </a:stretch>
        </p:blipFill>
        <p:spPr bwMode="auto">
          <a:xfrm>
            <a:off x="990600" y="838201"/>
            <a:ext cx="7543800" cy="4419600"/>
          </a:xfrm>
          <a:prstGeom prst="rect">
            <a:avLst/>
          </a:prstGeom>
          <a:noFill/>
          <a:ln w="9525">
            <a:noFill/>
            <a:miter lim="800000"/>
            <a:headEnd/>
            <a:tailEnd/>
          </a:ln>
          <a:effectLst/>
        </p:spPr>
      </p:pic>
      <p:pic>
        <p:nvPicPr>
          <p:cNvPr id="7" name="Picture 6"/>
          <p:cNvPicPr>
            <a:picLocks noChangeAspect="1" noChangeArrowheads="1"/>
          </p:cNvPicPr>
          <p:nvPr/>
        </p:nvPicPr>
        <p:blipFill>
          <a:blip r:embed="rId2">
            <a:duotone>
              <a:schemeClr val="accent3">
                <a:shade val="45000"/>
                <a:satMod val="135000"/>
              </a:schemeClr>
              <a:prstClr val="white"/>
            </a:duotone>
          </a:blip>
          <a:srcRect t="28205" b="7692"/>
          <a:stretch>
            <a:fillRect/>
          </a:stretch>
        </p:blipFill>
        <p:spPr bwMode="auto">
          <a:xfrm>
            <a:off x="2362200" y="1219200"/>
            <a:ext cx="6172200" cy="4114800"/>
          </a:xfrm>
          <a:prstGeom prst="rect">
            <a:avLst/>
          </a:prstGeom>
          <a:noFill/>
          <a:ln w="9525">
            <a:noFill/>
            <a:miter lim="800000"/>
            <a:headEnd/>
            <a:tailEnd/>
          </a:ln>
          <a:effectLst/>
        </p:spPr>
      </p:pic>
      <p:sp>
        <p:nvSpPr>
          <p:cNvPr id="5" name="Subtitle 2"/>
          <p:cNvSpPr txBox="1">
            <a:spLocks/>
          </p:cNvSpPr>
          <p:nvPr/>
        </p:nvSpPr>
        <p:spPr>
          <a:xfrm>
            <a:off x="1905000" y="3429000"/>
            <a:ext cx="6477000" cy="1752600"/>
          </a:xfrm>
          <a:prstGeom prst="rect">
            <a:avLst/>
          </a:prstGeom>
        </p:spPr>
        <p:txBody>
          <a:bodyPr vert="horz" lIns="91440" tIns="45720" rIns="91440" bIns="45720" rtlCol="0">
            <a:normAutofit/>
          </a:bodyPr>
          <a:lstStyle/>
          <a:p>
            <a:pPr marL="342900" marR="0" lvl="0" indent="-342900" algn="r" defTabSz="914400" rtl="0" eaLnBrk="1" fontAlgn="auto" latinLnBrk="0" hangingPunct="1">
              <a:lnSpc>
                <a:spcPct val="100000"/>
              </a:lnSpc>
              <a:spcBef>
                <a:spcPct val="20000"/>
              </a:spcBef>
              <a:spcAft>
                <a:spcPts val="0"/>
              </a:spcAft>
              <a:buClrTx/>
              <a:buSzTx/>
              <a:tabLst/>
              <a:defRPr/>
            </a:pPr>
            <a:r>
              <a:rPr kumimoji="0" lang="en-US" sz="2000" b="0" i="0" u="none" strike="noStrike" kern="1200" cap="none" spc="0" normalizeH="0" baseline="0" noProof="0" dirty="0" smtClean="0">
                <a:ln>
                  <a:noFill/>
                </a:ln>
                <a:effectLst/>
                <a:uLnTx/>
                <a:uFillTx/>
                <a:latin typeface="+mn-lt"/>
                <a:ea typeface="+mn-ea"/>
                <a:cs typeface="+mn-cs"/>
              </a:rPr>
              <a:t>By Jimmy Le</a:t>
            </a:r>
          </a:p>
          <a:p>
            <a:pPr marL="342900" marR="0" lvl="0" indent="-342900" algn="r" defTabSz="914400" rtl="0" eaLnBrk="1" fontAlgn="auto" latinLnBrk="0" hangingPunct="1">
              <a:lnSpc>
                <a:spcPct val="100000"/>
              </a:lnSpc>
              <a:spcBef>
                <a:spcPct val="20000"/>
              </a:spcBef>
              <a:spcAft>
                <a:spcPts val="0"/>
              </a:spcAft>
              <a:buClrTx/>
              <a:buSzTx/>
              <a:tabLst/>
              <a:defRPr/>
            </a:pPr>
            <a:r>
              <a:rPr kumimoji="0" lang="en-US" sz="2000" b="0" i="0" u="none" strike="noStrike" kern="1200" cap="none" spc="0" normalizeH="0" baseline="0" noProof="0" dirty="0" smtClean="0">
                <a:ln>
                  <a:noFill/>
                </a:ln>
                <a:effectLst/>
                <a:uLnTx/>
                <a:uFillTx/>
                <a:latin typeface="+mn-lt"/>
                <a:ea typeface="+mn-ea"/>
                <a:cs typeface="+mn-cs"/>
              </a:rPr>
              <a:t>Email:jimmyle2008@gmail.com</a:t>
            </a:r>
            <a:endParaRPr kumimoji="0" lang="en-US" sz="2000" b="0" i="0" u="none" strike="noStrike" kern="1200" cap="none" spc="0" normalizeH="0" baseline="0" noProof="0" dirty="0">
              <a:ln>
                <a:noFill/>
              </a:ln>
              <a:effectLst/>
              <a:uLnTx/>
              <a:uFillTx/>
              <a:latin typeface="+mn-lt"/>
              <a:ea typeface="+mn-ea"/>
              <a:cs typeface="+mn-cs"/>
            </a:endParaRPr>
          </a:p>
        </p:txBody>
      </p:sp>
      <p:pic>
        <p:nvPicPr>
          <p:cNvPr id="6" name="Picture 6"/>
          <p:cNvPicPr>
            <a:picLocks noChangeAspect="1" noChangeArrowheads="1"/>
          </p:cNvPicPr>
          <p:nvPr/>
        </p:nvPicPr>
        <p:blipFill>
          <a:blip r:embed="rId3">
            <a:duotone>
              <a:prstClr val="black"/>
              <a:schemeClr val="accent3">
                <a:tint val="45000"/>
                <a:satMod val="400000"/>
              </a:schemeClr>
            </a:duotone>
          </a:blip>
          <a:srcRect/>
          <a:stretch>
            <a:fillRect/>
          </a:stretch>
        </p:blipFill>
        <p:spPr bwMode="auto">
          <a:xfrm>
            <a:off x="3048000" y="3276600"/>
            <a:ext cx="1676400" cy="1676400"/>
          </a:xfrm>
          <a:prstGeom prst="rect">
            <a:avLst/>
          </a:prstGeom>
          <a:noFill/>
          <a:ln w="9525">
            <a:noFill/>
            <a:miter lim="800000"/>
            <a:headEnd/>
            <a:tailEnd/>
          </a:ln>
          <a:effectLst/>
        </p:spPr>
      </p:pic>
      <p:sp>
        <p:nvSpPr>
          <p:cNvPr id="2" name="Title 1"/>
          <p:cNvSpPr>
            <a:spLocks noGrp="1"/>
          </p:cNvSpPr>
          <p:nvPr>
            <p:ph type="title"/>
          </p:nvPr>
        </p:nvSpPr>
        <p:spPr>
          <a:xfrm>
            <a:off x="2286000" y="2133600"/>
            <a:ext cx="6477000" cy="1143000"/>
          </a:xfrm>
        </p:spPr>
        <p:txBody>
          <a:bodyPr>
            <a:normAutofit fontScale="90000"/>
          </a:bodyPr>
          <a:lstStyle/>
          <a:p>
            <a:r>
              <a:rPr lang="en-US" sz="6000" b="1" dirty="0" smtClean="0">
                <a:solidFill>
                  <a:srgbClr val="3E4D1F"/>
                </a:solidFill>
              </a:rPr>
              <a:t>Vectors</a:t>
            </a:r>
            <a:r>
              <a:rPr lang="en-US" sz="6000" b="1" dirty="0" smtClean="0">
                <a:solidFill>
                  <a:schemeClr val="accent3">
                    <a:lumMod val="75000"/>
                  </a:schemeClr>
                </a:solidFill>
              </a:rPr>
              <a:t> </a:t>
            </a:r>
            <a:r>
              <a:rPr lang="en-US" sz="6000" b="1" dirty="0" smtClean="0"/>
              <a:t>and</a:t>
            </a:r>
            <a:r>
              <a:rPr lang="en-US" sz="6000" b="1" dirty="0" smtClean="0">
                <a:solidFill>
                  <a:schemeClr val="accent3">
                    <a:lumMod val="75000"/>
                  </a:schemeClr>
                </a:solidFill>
              </a:rPr>
              <a:t> </a:t>
            </a:r>
            <a:r>
              <a:rPr lang="en-US" sz="6000" b="1" dirty="0" smtClean="0">
                <a:solidFill>
                  <a:schemeClr val="accent6">
                    <a:lumMod val="75000"/>
                  </a:schemeClr>
                </a:solidFill>
              </a:rPr>
              <a:t>Arrays</a:t>
            </a:r>
            <a:r>
              <a:rPr lang="en-US" sz="4000" b="1" dirty="0" smtClean="0">
                <a:solidFill>
                  <a:schemeClr val="accent3">
                    <a:lumMod val="75000"/>
                  </a:schemeClr>
                </a:solidFill>
              </a:rPr>
              <a:t/>
            </a:r>
            <a:br>
              <a:rPr lang="en-US" sz="4000" b="1" dirty="0" smtClean="0">
                <a:solidFill>
                  <a:schemeClr val="accent3">
                    <a:lumMod val="75000"/>
                  </a:schemeClr>
                </a:solidFill>
              </a:rPr>
            </a:br>
            <a:r>
              <a:rPr lang="en-US" sz="4000" b="1" dirty="0" smtClean="0">
                <a:solidFill>
                  <a:srgbClr val="3E4D1F"/>
                </a:solidFill>
              </a:rPr>
              <a:t> Lesson 2: Element-By-Element Operations</a:t>
            </a:r>
            <a:r>
              <a:rPr lang="en-US" b="1" dirty="0" smtClean="0">
                <a:solidFill>
                  <a:schemeClr val="accent3">
                    <a:lumMod val="75000"/>
                  </a:schemeClr>
                </a:solidFill>
              </a:rPr>
              <a:t/>
            </a:r>
            <a:br>
              <a:rPr lang="en-US" b="1" dirty="0" smtClean="0">
                <a:solidFill>
                  <a:schemeClr val="accent3">
                    <a:lumMod val="75000"/>
                  </a:schemeClr>
                </a:solidFill>
              </a:rPr>
            </a:b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4267200" cy="2514600"/>
          </a:xfrm>
        </p:spPr>
        <p:txBody>
          <a:bodyPr/>
          <a:lstStyle/>
          <a:p>
            <a:r>
              <a:rPr lang="en-US" sz="2400" dirty="0" smtClean="0"/>
              <a:t>To add or subtract  two or more vectors , the vectors have to be the </a:t>
            </a:r>
            <a:r>
              <a:rPr lang="en-US" sz="2400" b="1" dirty="0" smtClean="0"/>
              <a:t>same size</a:t>
            </a:r>
          </a:p>
          <a:p>
            <a:r>
              <a:rPr lang="en-US" sz="2400" dirty="0" smtClean="0"/>
              <a:t>Only exception to the above  is if you add or subtract with a </a:t>
            </a:r>
            <a:r>
              <a:rPr lang="en-US" sz="2400" b="1" dirty="0" smtClean="0"/>
              <a:t>scalar </a:t>
            </a:r>
            <a:r>
              <a:rPr lang="en-US" sz="2400" dirty="0" smtClean="0"/>
              <a:t>(vector of length 1)</a:t>
            </a:r>
            <a:endParaRPr lang="en-US" b="1" dirty="0" smtClean="0"/>
          </a:p>
          <a:p>
            <a:endParaRPr lang="en-US" dirty="0"/>
          </a:p>
        </p:txBody>
      </p:sp>
      <p:sp>
        <p:nvSpPr>
          <p:cNvPr id="4" name="Rectangle 3"/>
          <p:cNvSpPr/>
          <p:nvPr/>
        </p:nvSpPr>
        <p:spPr>
          <a:xfrm>
            <a:off x="0" y="457200"/>
            <a:ext cx="9144000" cy="707886"/>
          </a:xfrm>
          <a:prstGeom prst="rect">
            <a:avLst/>
          </a:prstGeom>
        </p:spPr>
        <p:txBody>
          <a:bodyPr wrap="square">
            <a:spAutoFit/>
          </a:bodyPr>
          <a:lstStyle/>
          <a:p>
            <a:pPr algn="ctr" fontAlgn="auto">
              <a:spcAft>
                <a:spcPts val="0"/>
              </a:spcAft>
              <a:defRPr/>
            </a:pPr>
            <a:r>
              <a:rPr lang="en-US" sz="3900" spc="300" dirty="0" smtClean="0">
                <a:solidFill>
                  <a:srgbClr val="C3CE81"/>
                </a:solidFill>
              </a:rPr>
              <a:t>Adding and Subtracting Vectors</a:t>
            </a:r>
          </a:p>
        </p:txBody>
      </p:sp>
      <p:pic>
        <p:nvPicPr>
          <p:cNvPr id="4098" name="Picture 2"/>
          <p:cNvPicPr>
            <a:picLocks noChangeAspect="1" noChangeArrowheads="1"/>
          </p:cNvPicPr>
          <p:nvPr/>
        </p:nvPicPr>
        <p:blipFill>
          <a:blip r:embed="rId2"/>
          <a:srcRect/>
          <a:stretch>
            <a:fillRect/>
          </a:stretch>
        </p:blipFill>
        <p:spPr bwMode="auto">
          <a:xfrm>
            <a:off x="5105400" y="1981200"/>
            <a:ext cx="3057525" cy="4400550"/>
          </a:xfrm>
          <a:prstGeom prst="rect">
            <a:avLst/>
          </a:prstGeom>
          <a:ln>
            <a:noFill/>
          </a:ln>
          <a:effectLst>
            <a:outerShdw blurRad="292100" dist="139700" dir="2700000" algn="tl" rotWithShape="0">
              <a:srgbClr val="333333">
                <a:alpha val="65000"/>
              </a:srgbClr>
            </a:outerShdw>
          </a:effectLst>
        </p:spPr>
      </p:pic>
      <p:pic>
        <p:nvPicPr>
          <p:cNvPr id="4099" name="Picture 3"/>
          <p:cNvPicPr>
            <a:picLocks noChangeAspect="1" noChangeArrowheads="1"/>
          </p:cNvPicPr>
          <p:nvPr/>
        </p:nvPicPr>
        <p:blipFill>
          <a:blip r:embed="rId3"/>
          <a:srcRect/>
          <a:stretch>
            <a:fillRect/>
          </a:stretch>
        </p:blipFill>
        <p:spPr bwMode="auto">
          <a:xfrm>
            <a:off x="762000" y="4800600"/>
            <a:ext cx="3181350" cy="1590675"/>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990600" y="4191000"/>
            <a:ext cx="3124200" cy="461665"/>
          </a:xfrm>
          <a:prstGeom prst="rect">
            <a:avLst/>
          </a:prstGeom>
          <a:noFill/>
        </p:spPr>
        <p:txBody>
          <a:bodyPr wrap="square" rtlCol="0">
            <a:spAutoFit/>
          </a:bodyPr>
          <a:lstStyle/>
          <a:p>
            <a:r>
              <a:rPr lang="en-US" sz="2400" dirty="0" smtClean="0">
                <a:solidFill>
                  <a:schemeClr val="accent3">
                    <a:lumMod val="75000"/>
                  </a:schemeClr>
                </a:solidFill>
              </a:rPr>
              <a:t>Not the Same Size </a:t>
            </a:r>
            <a:endParaRPr lang="en-US" sz="2400" dirty="0">
              <a:solidFill>
                <a:schemeClr val="accent3">
                  <a:lumMod val="75000"/>
                </a:schemeClr>
              </a:solidFill>
            </a:endParaRPr>
          </a:p>
        </p:txBody>
      </p:sp>
      <p:sp>
        <p:nvSpPr>
          <p:cNvPr id="8" name="TextBox 7"/>
          <p:cNvSpPr txBox="1"/>
          <p:nvPr/>
        </p:nvSpPr>
        <p:spPr>
          <a:xfrm>
            <a:off x="5181600" y="1447800"/>
            <a:ext cx="3124200" cy="461665"/>
          </a:xfrm>
          <a:prstGeom prst="rect">
            <a:avLst/>
          </a:prstGeom>
          <a:noFill/>
        </p:spPr>
        <p:txBody>
          <a:bodyPr wrap="square" rtlCol="0">
            <a:spAutoFit/>
          </a:bodyPr>
          <a:lstStyle/>
          <a:p>
            <a:r>
              <a:rPr lang="en-US" sz="2400" dirty="0" smtClean="0">
                <a:solidFill>
                  <a:schemeClr val="accent3">
                    <a:lumMod val="75000"/>
                  </a:schemeClr>
                </a:solidFill>
              </a:rPr>
              <a:t> Same Size or Scalar </a:t>
            </a:r>
            <a:endParaRPr lang="en-US" sz="2400" dirty="0">
              <a:solidFill>
                <a:schemeClr val="accent3">
                  <a:lumMod val="75000"/>
                </a:schemeClr>
              </a:solidFill>
            </a:endParaRPr>
          </a:p>
        </p:txBody>
      </p:sp>
      <p:cxnSp>
        <p:nvCxnSpPr>
          <p:cNvPr id="10" name="Straight Connector 9"/>
          <p:cNvCxnSpPr/>
          <p:nvPr/>
        </p:nvCxnSpPr>
        <p:spPr>
          <a:xfrm>
            <a:off x="762000" y="4648200"/>
            <a:ext cx="3200400" cy="1588"/>
          </a:xfrm>
          <a:prstGeom prst="line">
            <a:avLst/>
          </a:prstGeom>
        </p:spPr>
        <p:style>
          <a:lnRef idx="1">
            <a:schemeClr val="accent6"/>
          </a:lnRef>
          <a:fillRef idx="0">
            <a:schemeClr val="accent6"/>
          </a:fillRef>
          <a:effectRef idx="0">
            <a:schemeClr val="accent6"/>
          </a:effectRef>
          <a:fontRef idx="minor">
            <a:schemeClr val="tx1"/>
          </a:fontRef>
        </p:style>
      </p:cxnSp>
      <p:cxnSp>
        <p:nvCxnSpPr>
          <p:cNvPr id="11" name="Straight Connector 10"/>
          <p:cNvCxnSpPr/>
          <p:nvPr/>
        </p:nvCxnSpPr>
        <p:spPr>
          <a:xfrm>
            <a:off x="4876800" y="1828800"/>
            <a:ext cx="3200400" cy="1588"/>
          </a:xfrm>
          <a:prstGeom prst="line">
            <a:avLst/>
          </a:prstGeom>
        </p:spPr>
        <p:style>
          <a:lnRef idx="1">
            <a:schemeClr val="accent6"/>
          </a:lnRef>
          <a:fillRef idx="0">
            <a:schemeClr val="accent6"/>
          </a:fillRef>
          <a:effectRef idx="0">
            <a:schemeClr val="accent6"/>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905000"/>
            <a:ext cx="3276600" cy="4525963"/>
          </a:xfrm>
        </p:spPr>
        <p:txBody>
          <a:bodyPr>
            <a:normAutofit lnSpcReduction="10000"/>
          </a:bodyPr>
          <a:lstStyle/>
          <a:p>
            <a:r>
              <a:rPr lang="en-US" sz="2400" dirty="0" smtClean="0"/>
              <a:t>Multiplying, dividing , and exponentials require:</a:t>
            </a:r>
          </a:p>
          <a:p>
            <a:pPr lvl="1"/>
            <a:r>
              <a:rPr lang="en-US" sz="2000" dirty="0" smtClean="0"/>
              <a:t>The two vectors operated on to be the </a:t>
            </a:r>
            <a:r>
              <a:rPr lang="en-US" sz="2000" b="1" dirty="0" smtClean="0"/>
              <a:t>same size </a:t>
            </a:r>
            <a:r>
              <a:rPr lang="en-US" sz="2000" dirty="0" smtClean="0"/>
              <a:t>or one of them has to be a </a:t>
            </a:r>
            <a:r>
              <a:rPr lang="en-US" sz="2000" b="1" dirty="0" smtClean="0"/>
              <a:t>scalar</a:t>
            </a:r>
          </a:p>
          <a:p>
            <a:pPr lvl="1"/>
            <a:r>
              <a:rPr lang="en-US" sz="2000" dirty="0" smtClean="0"/>
              <a:t>A </a:t>
            </a:r>
            <a:r>
              <a:rPr lang="en-US" sz="2000" b="1" dirty="0" smtClean="0"/>
              <a:t>period</a:t>
            </a:r>
            <a:r>
              <a:rPr lang="en-US" sz="2000" dirty="0" smtClean="0"/>
              <a:t> or </a:t>
            </a:r>
            <a:r>
              <a:rPr lang="en-US" sz="2000" b="1" dirty="0" smtClean="0"/>
              <a:t>dot</a:t>
            </a:r>
            <a:r>
              <a:rPr lang="en-US" sz="2000" dirty="0" smtClean="0"/>
              <a:t> must be placed </a:t>
            </a:r>
            <a:r>
              <a:rPr lang="en-US" sz="2000" b="1" dirty="0" smtClean="0"/>
              <a:t>before the mathematical operator </a:t>
            </a:r>
            <a:r>
              <a:rPr lang="en-US" sz="2000" dirty="0" smtClean="0"/>
              <a:t>to indicate element-by-element operations  instead of matrix operations</a:t>
            </a:r>
          </a:p>
          <a:p>
            <a:endParaRPr lang="en-US" dirty="0"/>
          </a:p>
        </p:txBody>
      </p:sp>
      <p:sp>
        <p:nvSpPr>
          <p:cNvPr id="4" name="Rectangle 3"/>
          <p:cNvSpPr/>
          <p:nvPr/>
        </p:nvSpPr>
        <p:spPr>
          <a:xfrm>
            <a:off x="0" y="457200"/>
            <a:ext cx="9144000" cy="1292662"/>
          </a:xfrm>
          <a:prstGeom prst="rect">
            <a:avLst/>
          </a:prstGeom>
        </p:spPr>
        <p:txBody>
          <a:bodyPr wrap="square">
            <a:spAutoFit/>
          </a:bodyPr>
          <a:lstStyle/>
          <a:p>
            <a:pPr algn="ctr" fontAlgn="auto">
              <a:spcAft>
                <a:spcPts val="0"/>
              </a:spcAft>
              <a:defRPr/>
            </a:pPr>
            <a:r>
              <a:rPr lang="en-US" sz="3900" spc="300" dirty="0" smtClean="0">
                <a:solidFill>
                  <a:srgbClr val="C3CE81"/>
                </a:solidFill>
              </a:rPr>
              <a:t>Multiplication, Division, and Exponentiation with Vectors</a:t>
            </a:r>
          </a:p>
        </p:txBody>
      </p:sp>
      <p:pic>
        <p:nvPicPr>
          <p:cNvPr id="5123" name="Picture 3"/>
          <p:cNvPicPr>
            <a:picLocks noChangeAspect="1" noChangeArrowheads="1"/>
          </p:cNvPicPr>
          <p:nvPr/>
        </p:nvPicPr>
        <p:blipFill>
          <a:blip r:embed="rId2"/>
          <a:srcRect/>
          <a:stretch>
            <a:fillRect/>
          </a:stretch>
        </p:blipFill>
        <p:spPr bwMode="auto">
          <a:xfrm>
            <a:off x="3581400" y="1828800"/>
            <a:ext cx="5219700" cy="4105275"/>
          </a:xfrm>
          <a:prstGeom prst="rect">
            <a:avLst/>
          </a:prstGeom>
          <a:ln>
            <a:noFill/>
          </a:ln>
          <a:effectLst>
            <a:outerShdw blurRad="292100" dist="139700" dir="2700000" algn="tl" rotWithShape="0">
              <a:srgbClr val="333333">
                <a:alpha val="65000"/>
              </a:srgbClr>
            </a:outerShdw>
          </a:effectLst>
        </p:spPr>
      </p:pic>
      <p:cxnSp>
        <p:nvCxnSpPr>
          <p:cNvPr id="15" name="Straight Arrow Connector 14"/>
          <p:cNvCxnSpPr/>
          <p:nvPr/>
        </p:nvCxnSpPr>
        <p:spPr>
          <a:xfrm rot="16200000" flipV="1">
            <a:off x="6438900" y="3771900"/>
            <a:ext cx="533400" cy="4572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6" name="TextBox 15"/>
          <p:cNvSpPr txBox="1"/>
          <p:nvPr/>
        </p:nvSpPr>
        <p:spPr>
          <a:xfrm>
            <a:off x="6858000" y="4267200"/>
            <a:ext cx="1905000" cy="1323439"/>
          </a:xfrm>
          <a:prstGeom prst="rect">
            <a:avLst/>
          </a:prstGeom>
          <a:noFill/>
        </p:spPr>
        <p:txBody>
          <a:bodyPr wrap="square" rtlCol="0">
            <a:spAutoFit/>
          </a:bodyPr>
          <a:lstStyle/>
          <a:p>
            <a:r>
              <a:rPr lang="en-US" sz="1600" dirty="0" smtClean="0">
                <a:solidFill>
                  <a:schemeClr val="accent3">
                    <a:lumMod val="75000"/>
                  </a:schemeClr>
                </a:solidFill>
              </a:rPr>
              <a:t>Indicates matrix multiplication instead element-by-element multiplication</a:t>
            </a:r>
            <a:endParaRPr lang="en-US" sz="1600" dirty="0">
              <a:solidFill>
                <a:schemeClr val="accent3">
                  <a:lumMod val="75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b="1" dirty="0" smtClean="0">
                <a:solidFill>
                  <a:srgbClr val="3E4D1F"/>
                </a:solidFill>
                <a:latin typeface="Courier New" pitchFamily="49" charset="0"/>
                <a:cs typeface="Courier New" pitchFamily="49" charset="0"/>
              </a:rPr>
              <a:t>Checkpoint (1/1)</a:t>
            </a:r>
            <a:endParaRPr lang="en-US" b="1" dirty="0">
              <a:solidFill>
                <a:srgbClr val="3E4D1F"/>
              </a:solidFill>
              <a:latin typeface="Courier New" pitchFamily="49" charset="0"/>
              <a:cs typeface="Courier New" pitchFamily="49" charset="0"/>
            </a:endParaRPr>
          </a:p>
        </p:txBody>
      </p:sp>
      <p:sp>
        <p:nvSpPr>
          <p:cNvPr id="3" name="Content Placeholder 2"/>
          <p:cNvSpPr>
            <a:spLocks noGrp="1"/>
          </p:cNvSpPr>
          <p:nvPr>
            <p:ph idx="1"/>
          </p:nvPr>
        </p:nvSpPr>
        <p:spPr>
          <a:xfrm>
            <a:off x="457200" y="1600200"/>
            <a:ext cx="4495800" cy="4525963"/>
          </a:xfrm>
        </p:spPr>
        <p:txBody>
          <a:bodyPr>
            <a:normAutofit fontScale="62500" lnSpcReduction="20000"/>
          </a:bodyPr>
          <a:lstStyle/>
          <a:p>
            <a:pPr marL="514350" indent="-514350">
              <a:buFont typeface="+mj-lt"/>
              <a:buAutoNum type="arabicPeriod"/>
            </a:pPr>
            <a:r>
              <a:rPr lang="en-US" dirty="0" smtClean="0"/>
              <a:t>When performing element-by-element operations on two vectors what has to be true about one of the vectors ?</a:t>
            </a:r>
          </a:p>
          <a:p>
            <a:pPr marL="514350" indent="-514350">
              <a:buFont typeface="+mj-lt"/>
              <a:buAutoNum type="arabicPeriod"/>
            </a:pPr>
            <a:r>
              <a:rPr lang="en-US" dirty="0" smtClean="0"/>
              <a:t>What three mathematical operations require  a dot or a period before it in order to perform element-by-element operations?</a:t>
            </a:r>
          </a:p>
          <a:p>
            <a:pPr marL="514350" indent="-514350">
              <a:buFont typeface="+mj-lt"/>
              <a:buAutoNum type="arabicPeriod"/>
            </a:pPr>
            <a:r>
              <a:rPr lang="en-US" dirty="0" smtClean="0"/>
              <a:t>If </a:t>
            </a:r>
            <a:r>
              <a:rPr lang="en-US" dirty="0" smtClean="0">
                <a:latin typeface="Courier New" pitchFamily="49" charset="0"/>
                <a:cs typeface="Courier New" pitchFamily="49" charset="0"/>
              </a:rPr>
              <a:t>vec1 = [ 1 3 9 8] </a:t>
            </a:r>
            <a:r>
              <a:rPr lang="en-US" dirty="0" smtClean="0"/>
              <a:t>, </a:t>
            </a:r>
            <a:r>
              <a:rPr lang="en-US" dirty="0" smtClean="0">
                <a:latin typeface="Courier New" pitchFamily="49" charset="0"/>
                <a:cs typeface="Courier New" pitchFamily="49" charset="0"/>
              </a:rPr>
              <a:t>vec2= [ 0 4 8 7]</a:t>
            </a:r>
            <a:r>
              <a:rPr lang="en-US" dirty="0" smtClean="0"/>
              <a:t> and </a:t>
            </a:r>
            <a:r>
              <a:rPr lang="en-US" dirty="0" smtClean="0">
                <a:latin typeface="Courier New" pitchFamily="49" charset="0"/>
                <a:cs typeface="Courier New" pitchFamily="49" charset="0"/>
              </a:rPr>
              <a:t>result = vec1 + vec2</a:t>
            </a:r>
            <a:r>
              <a:rPr lang="en-US" dirty="0" smtClean="0"/>
              <a:t>. then the value of result in the command window is?  </a:t>
            </a:r>
          </a:p>
          <a:p>
            <a:pPr marL="514350" indent="-514350">
              <a:buFont typeface="+mj-lt"/>
              <a:buAutoNum type="arabicPeriod"/>
            </a:pPr>
            <a:r>
              <a:rPr lang="en-US" dirty="0" smtClean="0"/>
              <a:t>Using the same vectors defined in problem 3, </a:t>
            </a:r>
            <a:r>
              <a:rPr lang="en-US" dirty="0" smtClean="0">
                <a:latin typeface="Courier New" pitchFamily="49" charset="0"/>
                <a:cs typeface="Courier New" pitchFamily="49" charset="0"/>
              </a:rPr>
              <a:t>result = vec1 * vec2 </a:t>
            </a:r>
            <a:r>
              <a:rPr lang="en-US" dirty="0" smtClean="0"/>
              <a:t>in the command window is ?</a:t>
            </a:r>
            <a:endParaRPr lang="en-US" dirty="0"/>
          </a:p>
        </p:txBody>
      </p:sp>
      <p:sp>
        <p:nvSpPr>
          <p:cNvPr id="4" name="Content Placeholder 2"/>
          <p:cNvSpPr txBox="1">
            <a:spLocks/>
          </p:cNvSpPr>
          <p:nvPr/>
        </p:nvSpPr>
        <p:spPr>
          <a:xfrm>
            <a:off x="5029200" y="1676400"/>
            <a:ext cx="3657600" cy="4525963"/>
          </a:xfrm>
          <a:prstGeom prst="rect">
            <a:avLst/>
          </a:prstGeom>
        </p:spPr>
        <p:txBody>
          <a:bodyPr vert="horz" lIns="91440" tIns="45720" rIns="91440" bIns="45720" rtlCol="0">
            <a:normAutofit fontScale="70000" lnSpcReduction="20000"/>
          </a:bodyPr>
          <a:lstStyle/>
          <a:p>
            <a:pPr marR="0" lvl="0" algn="l" defTabSz="914400" rtl="0" eaLnBrk="1" fontAlgn="auto" latinLnBrk="0" hangingPunct="1">
              <a:lnSpc>
                <a:spcPct val="100000"/>
              </a:lnSpc>
              <a:spcBef>
                <a:spcPct val="20000"/>
              </a:spcBef>
              <a:spcAft>
                <a:spcPts val="0"/>
              </a:spcAft>
              <a:buClrTx/>
              <a:buSzTx/>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CHANGE COLOR FOR ANSWERS:</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3200" b="0" i="0" u="none" strike="noStrike" kern="1200" cap="none" spc="0" normalizeH="0" baseline="0" noProof="0" dirty="0" smtClean="0">
                <a:ln>
                  <a:noFill/>
                </a:ln>
                <a:solidFill>
                  <a:schemeClr val="bg1"/>
                </a:solidFill>
                <a:effectLst/>
                <a:uLnTx/>
                <a:uFillTx/>
                <a:latin typeface="+mn-lt"/>
                <a:ea typeface="+mn-ea"/>
                <a:cs typeface="+mn-cs"/>
              </a:rPr>
              <a:t>One</a:t>
            </a:r>
            <a:r>
              <a:rPr kumimoji="0" lang="en-US" sz="3200" b="0" i="0" u="none" strike="noStrike" kern="1200" cap="none" spc="0" normalizeH="0" noProof="0" dirty="0" smtClean="0">
                <a:ln>
                  <a:noFill/>
                </a:ln>
                <a:solidFill>
                  <a:schemeClr val="bg1"/>
                </a:solidFill>
                <a:effectLst/>
                <a:uLnTx/>
                <a:uFillTx/>
                <a:latin typeface="+mn-lt"/>
                <a:ea typeface="+mn-ea"/>
                <a:cs typeface="+mn-cs"/>
              </a:rPr>
              <a:t> of the vectors have to be the same length or a scalar ( a 1 x 1 vector)</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sz="3200" baseline="0" dirty="0" smtClean="0">
                <a:solidFill>
                  <a:schemeClr val="bg1"/>
                </a:solidFill>
              </a:rPr>
              <a:t>Multiplication,</a:t>
            </a:r>
            <a:r>
              <a:rPr lang="en-US" sz="3200" dirty="0" smtClean="0">
                <a:solidFill>
                  <a:schemeClr val="bg1"/>
                </a:solidFill>
              </a:rPr>
              <a:t> division, and exponentiation</a:t>
            </a:r>
          </a:p>
          <a:p>
            <a:pPr marL="514350" lvl="0" indent="-514350">
              <a:spcBef>
                <a:spcPct val="20000"/>
              </a:spcBef>
              <a:buFont typeface="+mj-lt"/>
              <a:buAutoNum type="arabicPeriod"/>
            </a:pPr>
            <a:r>
              <a:rPr lang="en-US" sz="3200" dirty="0" smtClean="0">
                <a:solidFill>
                  <a:schemeClr val="bg1"/>
                </a:solidFill>
                <a:latin typeface="Courier New" pitchFamily="49" charset="0"/>
                <a:cs typeface="Courier New" pitchFamily="49" charset="0"/>
              </a:rPr>
              <a:t>result &gt;&gt; [1,7,17,15]</a:t>
            </a:r>
          </a:p>
          <a:p>
            <a:pPr marL="514350" lvl="0" indent="-514350">
              <a:spcBef>
                <a:spcPct val="20000"/>
              </a:spcBef>
              <a:buFont typeface="+mj-lt"/>
              <a:buAutoNum type="arabicPeriod"/>
            </a:pPr>
            <a:r>
              <a:rPr lang="en-US" sz="3200" dirty="0" smtClean="0">
                <a:solidFill>
                  <a:schemeClr val="bg1"/>
                </a:solidFill>
                <a:latin typeface="Courier New" pitchFamily="49" charset="0"/>
                <a:cs typeface="Courier New" pitchFamily="49" charset="0"/>
              </a:rPr>
              <a:t>??? Error using ==&gt; </a:t>
            </a:r>
            <a:r>
              <a:rPr lang="en-US" sz="3200" dirty="0" err="1" smtClean="0">
                <a:solidFill>
                  <a:schemeClr val="bg1"/>
                </a:solidFill>
                <a:latin typeface="Courier New" pitchFamily="49" charset="0"/>
                <a:cs typeface="Courier New" pitchFamily="49" charset="0"/>
              </a:rPr>
              <a:t>mtimes</a:t>
            </a:r>
            <a:r>
              <a:rPr lang="en-US" sz="3200" dirty="0" smtClean="0">
                <a:solidFill>
                  <a:schemeClr val="bg1"/>
                </a:solidFill>
                <a:latin typeface="Courier New" pitchFamily="49" charset="0"/>
                <a:cs typeface="Courier New" pitchFamily="49" charset="0"/>
              </a:rPr>
              <a:t> Inner matrix dimensions must agree.</a:t>
            </a:r>
            <a:endParaRPr kumimoji="0" lang="en-US" sz="3200" b="0" i="0" u="none" strike="noStrike" kern="1200" cap="none" spc="0" normalizeH="0" baseline="0" noProof="0" dirty="0">
              <a:ln>
                <a:noFill/>
              </a:ln>
              <a:solidFill>
                <a:schemeClr val="bg1"/>
              </a:solidFill>
              <a:effectLst/>
              <a:uLnTx/>
              <a:uFillTx/>
              <a:latin typeface="Courier New" pitchFamily="49" charset="0"/>
              <a:cs typeface="Courier New"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8" name="Picture 6"/>
          <p:cNvPicPr>
            <a:picLocks noChangeAspect="1" noChangeArrowheads="1"/>
          </p:cNvPicPr>
          <p:nvPr/>
        </p:nvPicPr>
        <p:blipFill>
          <a:blip r:embed="rId2">
            <a:duotone>
              <a:prstClr val="black"/>
              <a:schemeClr val="accent3">
                <a:tint val="45000"/>
                <a:satMod val="400000"/>
              </a:schemeClr>
            </a:duotone>
          </a:blip>
          <a:srcRect t="19231" r="962"/>
          <a:stretch>
            <a:fillRect/>
          </a:stretch>
        </p:blipFill>
        <p:spPr bwMode="auto">
          <a:xfrm>
            <a:off x="990600" y="838201"/>
            <a:ext cx="7543800" cy="4419600"/>
          </a:xfrm>
          <a:prstGeom prst="rect">
            <a:avLst/>
          </a:prstGeom>
          <a:noFill/>
          <a:ln w="9525">
            <a:noFill/>
            <a:miter lim="800000"/>
            <a:headEnd/>
            <a:tailEnd/>
          </a:ln>
          <a:effectLst/>
        </p:spPr>
      </p:pic>
      <p:pic>
        <p:nvPicPr>
          <p:cNvPr id="7" name="Picture 6"/>
          <p:cNvPicPr>
            <a:picLocks noChangeAspect="1" noChangeArrowheads="1"/>
          </p:cNvPicPr>
          <p:nvPr/>
        </p:nvPicPr>
        <p:blipFill>
          <a:blip r:embed="rId2">
            <a:duotone>
              <a:schemeClr val="accent3">
                <a:shade val="45000"/>
                <a:satMod val="135000"/>
              </a:schemeClr>
              <a:prstClr val="white"/>
            </a:duotone>
          </a:blip>
          <a:srcRect t="28205" b="7692"/>
          <a:stretch>
            <a:fillRect/>
          </a:stretch>
        </p:blipFill>
        <p:spPr bwMode="auto">
          <a:xfrm>
            <a:off x="2362200" y="1219200"/>
            <a:ext cx="6172200" cy="4114800"/>
          </a:xfrm>
          <a:prstGeom prst="rect">
            <a:avLst/>
          </a:prstGeom>
          <a:noFill/>
          <a:ln w="9525">
            <a:noFill/>
            <a:miter lim="800000"/>
            <a:headEnd/>
            <a:tailEnd/>
          </a:ln>
          <a:effectLst/>
        </p:spPr>
      </p:pic>
      <p:sp>
        <p:nvSpPr>
          <p:cNvPr id="5" name="Subtitle 2"/>
          <p:cNvSpPr txBox="1">
            <a:spLocks/>
          </p:cNvSpPr>
          <p:nvPr/>
        </p:nvSpPr>
        <p:spPr>
          <a:xfrm>
            <a:off x="1905000" y="3429000"/>
            <a:ext cx="6477000" cy="1752600"/>
          </a:xfrm>
          <a:prstGeom prst="rect">
            <a:avLst/>
          </a:prstGeom>
        </p:spPr>
        <p:txBody>
          <a:bodyPr vert="horz" lIns="91440" tIns="45720" rIns="91440" bIns="45720" rtlCol="0">
            <a:normAutofit/>
          </a:bodyPr>
          <a:lstStyle/>
          <a:p>
            <a:pPr marL="342900" marR="0" lvl="0" indent="-342900" algn="r" defTabSz="914400" rtl="0" eaLnBrk="1" fontAlgn="auto" latinLnBrk="0" hangingPunct="1">
              <a:lnSpc>
                <a:spcPct val="100000"/>
              </a:lnSpc>
              <a:spcBef>
                <a:spcPct val="20000"/>
              </a:spcBef>
              <a:spcAft>
                <a:spcPts val="0"/>
              </a:spcAft>
              <a:buClrTx/>
              <a:buSzTx/>
              <a:tabLst/>
              <a:defRPr/>
            </a:pPr>
            <a:r>
              <a:rPr kumimoji="0" lang="en-US" sz="2000" b="0" i="0" u="none" strike="noStrike" kern="1200" cap="none" spc="0" normalizeH="0" baseline="0" noProof="0" dirty="0" smtClean="0">
                <a:ln>
                  <a:noFill/>
                </a:ln>
                <a:effectLst/>
                <a:uLnTx/>
                <a:uFillTx/>
                <a:latin typeface="+mn-lt"/>
                <a:ea typeface="+mn-ea"/>
                <a:cs typeface="+mn-cs"/>
              </a:rPr>
              <a:t>By Jimmy Le</a:t>
            </a:r>
          </a:p>
          <a:p>
            <a:pPr marL="342900" marR="0" lvl="0" indent="-342900" algn="r" defTabSz="914400" rtl="0" eaLnBrk="1" fontAlgn="auto" latinLnBrk="0" hangingPunct="1">
              <a:lnSpc>
                <a:spcPct val="100000"/>
              </a:lnSpc>
              <a:spcBef>
                <a:spcPct val="20000"/>
              </a:spcBef>
              <a:spcAft>
                <a:spcPts val="0"/>
              </a:spcAft>
              <a:buClrTx/>
              <a:buSzTx/>
              <a:tabLst/>
              <a:defRPr/>
            </a:pPr>
            <a:r>
              <a:rPr kumimoji="0" lang="en-US" sz="2000" b="0" i="0" u="none" strike="noStrike" kern="1200" cap="none" spc="0" normalizeH="0" baseline="0" noProof="0" dirty="0" smtClean="0">
                <a:ln>
                  <a:noFill/>
                </a:ln>
                <a:effectLst/>
                <a:uLnTx/>
                <a:uFillTx/>
                <a:latin typeface="+mn-lt"/>
                <a:ea typeface="+mn-ea"/>
                <a:cs typeface="+mn-cs"/>
              </a:rPr>
              <a:t>Email:jimmyle2008@gmail.com</a:t>
            </a:r>
            <a:endParaRPr kumimoji="0" lang="en-US" sz="2000" b="0" i="0" u="none" strike="noStrike" kern="1200" cap="none" spc="0" normalizeH="0" baseline="0" noProof="0" dirty="0">
              <a:ln>
                <a:noFill/>
              </a:ln>
              <a:effectLst/>
              <a:uLnTx/>
              <a:uFillTx/>
              <a:latin typeface="+mn-lt"/>
              <a:ea typeface="+mn-ea"/>
              <a:cs typeface="+mn-cs"/>
            </a:endParaRPr>
          </a:p>
        </p:txBody>
      </p:sp>
      <p:pic>
        <p:nvPicPr>
          <p:cNvPr id="6" name="Picture 6"/>
          <p:cNvPicPr>
            <a:picLocks noChangeAspect="1" noChangeArrowheads="1"/>
          </p:cNvPicPr>
          <p:nvPr/>
        </p:nvPicPr>
        <p:blipFill>
          <a:blip r:embed="rId3">
            <a:duotone>
              <a:prstClr val="black"/>
              <a:schemeClr val="accent3">
                <a:tint val="45000"/>
                <a:satMod val="400000"/>
              </a:schemeClr>
            </a:duotone>
          </a:blip>
          <a:srcRect/>
          <a:stretch>
            <a:fillRect/>
          </a:stretch>
        </p:blipFill>
        <p:spPr bwMode="auto">
          <a:xfrm>
            <a:off x="3048000" y="3276600"/>
            <a:ext cx="1676400" cy="1676400"/>
          </a:xfrm>
          <a:prstGeom prst="rect">
            <a:avLst/>
          </a:prstGeom>
          <a:noFill/>
          <a:ln w="9525">
            <a:noFill/>
            <a:miter lim="800000"/>
            <a:headEnd/>
            <a:tailEnd/>
          </a:ln>
          <a:effectLst/>
        </p:spPr>
      </p:pic>
      <p:sp>
        <p:nvSpPr>
          <p:cNvPr id="2" name="Title 1"/>
          <p:cNvSpPr>
            <a:spLocks noGrp="1"/>
          </p:cNvSpPr>
          <p:nvPr>
            <p:ph type="title"/>
          </p:nvPr>
        </p:nvSpPr>
        <p:spPr>
          <a:xfrm>
            <a:off x="2286000" y="2133600"/>
            <a:ext cx="6477000" cy="1143000"/>
          </a:xfrm>
        </p:spPr>
        <p:txBody>
          <a:bodyPr>
            <a:normAutofit fontScale="90000"/>
          </a:bodyPr>
          <a:lstStyle/>
          <a:p>
            <a:r>
              <a:rPr lang="en-US" sz="6000" b="1" dirty="0" smtClean="0">
                <a:solidFill>
                  <a:srgbClr val="3E4D1F"/>
                </a:solidFill>
              </a:rPr>
              <a:t>Vectors</a:t>
            </a:r>
            <a:r>
              <a:rPr lang="en-US" sz="6000" b="1" dirty="0" smtClean="0">
                <a:solidFill>
                  <a:schemeClr val="accent3">
                    <a:lumMod val="75000"/>
                  </a:schemeClr>
                </a:solidFill>
              </a:rPr>
              <a:t> </a:t>
            </a:r>
            <a:r>
              <a:rPr lang="en-US" sz="6000" b="1" dirty="0" smtClean="0"/>
              <a:t>and</a:t>
            </a:r>
            <a:r>
              <a:rPr lang="en-US" sz="6000" b="1" dirty="0" smtClean="0">
                <a:solidFill>
                  <a:schemeClr val="accent3">
                    <a:lumMod val="75000"/>
                  </a:schemeClr>
                </a:solidFill>
              </a:rPr>
              <a:t> </a:t>
            </a:r>
            <a:r>
              <a:rPr lang="en-US" sz="6000" b="1" dirty="0" smtClean="0">
                <a:solidFill>
                  <a:schemeClr val="accent6">
                    <a:lumMod val="75000"/>
                  </a:schemeClr>
                </a:solidFill>
              </a:rPr>
              <a:t>Arrays</a:t>
            </a:r>
            <a:r>
              <a:rPr lang="en-US" sz="4000" b="1" dirty="0" smtClean="0">
                <a:solidFill>
                  <a:schemeClr val="accent3">
                    <a:lumMod val="75000"/>
                  </a:schemeClr>
                </a:solidFill>
              </a:rPr>
              <a:t/>
            </a:r>
            <a:br>
              <a:rPr lang="en-US" sz="4000" b="1" dirty="0" smtClean="0">
                <a:solidFill>
                  <a:schemeClr val="accent3">
                    <a:lumMod val="75000"/>
                  </a:schemeClr>
                </a:solidFill>
              </a:rPr>
            </a:br>
            <a:r>
              <a:rPr lang="en-US" sz="4000" b="1" dirty="0" smtClean="0">
                <a:solidFill>
                  <a:srgbClr val="3E4D1F"/>
                </a:solidFill>
              </a:rPr>
              <a:t> Lesson 3: Built-In-Function For Vectors</a:t>
            </a:r>
            <a:r>
              <a:rPr lang="en-US" b="1" dirty="0" smtClean="0">
                <a:solidFill>
                  <a:schemeClr val="accent3">
                    <a:lumMod val="75000"/>
                  </a:schemeClr>
                </a:solidFill>
              </a:rPr>
              <a:t/>
            </a:r>
            <a:br>
              <a:rPr lang="en-US" b="1" dirty="0" smtClean="0">
                <a:solidFill>
                  <a:schemeClr val="accent3">
                    <a:lumMod val="75000"/>
                  </a:schemeClr>
                </a:solidFill>
              </a:rPr>
            </a:b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3"/>
          <p:cNvSpPr/>
          <p:nvPr/>
        </p:nvSpPr>
        <p:spPr>
          <a:xfrm>
            <a:off x="457200" y="304800"/>
            <a:ext cx="8541121" cy="707886"/>
          </a:xfrm>
          <a:prstGeom prst="rect">
            <a:avLst/>
          </a:prstGeom>
        </p:spPr>
        <p:txBody>
          <a:bodyPr wrap="none">
            <a:spAutoFit/>
          </a:bodyPr>
          <a:lstStyle/>
          <a:p>
            <a:pPr algn="ctr" fontAlgn="auto">
              <a:spcAft>
                <a:spcPts val="0"/>
              </a:spcAft>
              <a:defRPr/>
            </a:pPr>
            <a:r>
              <a:rPr lang="en-US" sz="4000" spc="300" dirty="0" smtClean="0">
                <a:solidFill>
                  <a:srgbClr val="C3CE81"/>
                </a:solidFill>
              </a:rPr>
              <a:t>Commonly used Built-In Functions</a:t>
            </a:r>
            <a:endParaRPr lang="en-US" sz="4000" spc="300" dirty="0">
              <a:solidFill>
                <a:srgbClr val="C3CE81"/>
              </a:solidFill>
            </a:endParaRPr>
          </a:p>
        </p:txBody>
      </p:sp>
      <p:graphicFrame>
        <p:nvGraphicFramePr>
          <p:cNvPr id="5" name="Table 4"/>
          <p:cNvGraphicFramePr>
            <a:graphicFrameLocks noGrp="1"/>
          </p:cNvGraphicFramePr>
          <p:nvPr/>
        </p:nvGraphicFramePr>
        <p:xfrm>
          <a:off x="381000" y="1219200"/>
          <a:ext cx="8610600" cy="5120640"/>
        </p:xfrm>
        <a:graphic>
          <a:graphicData uri="http://schemas.openxmlformats.org/drawingml/2006/table">
            <a:tbl>
              <a:tblPr firstRow="1" bandRow="1">
                <a:tableStyleId>{F5AB1C69-6EDB-4FF4-983F-18BD219EF322}</a:tableStyleId>
              </a:tblPr>
              <a:tblGrid>
                <a:gridCol w="1371600"/>
                <a:gridCol w="4876800"/>
                <a:gridCol w="2362200"/>
              </a:tblGrid>
              <a:tr h="370840">
                <a:tc>
                  <a:txBody>
                    <a:bodyPr/>
                    <a:lstStyle/>
                    <a:p>
                      <a:r>
                        <a:rPr lang="en-US" sz="2400" dirty="0" smtClean="0"/>
                        <a:t>Function Name</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Description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t>*assuming every function takes in a vector  as its input* </a:t>
                      </a:r>
                      <a:endParaRPr lang="en-US" sz="1600" dirty="0" smtClean="0"/>
                    </a:p>
                  </a:txBody>
                  <a:tcPr/>
                </a:tc>
                <a:tc>
                  <a:txBody>
                    <a:bodyPr/>
                    <a:lstStyle/>
                    <a:p>
                      <a:r>
                        <a:rPr lang="en-US" sz="2400" dirty="0" smtClean="0"/>
                        <a:t>Example </a:t>
                      </a:r>
                      <a:endParaRPr lang="en-US" sz="2400" dirty="0"/>
                    </a:p>
                  </a:txBody>
                  <a:tcPr/>
                </a:tc>
              </a:tr>
              <a:tr h="370840">
                <a:tc>
                  <a:txBody>
                    <a:bodyPr/>
                    <a:lstStyle/>
                    <a:p>
                      <a:r>
                        <a:rPr lang="en-US" b="1" dirty="0" smtClean="0">
                          <a:solidFill>
                            <a:schemeClr val="tx1"/>
                          </a:solidFill>
                        </a:rPr>
                        <a:t>length(vec) </a:t>
                      </a:r>
                    </a:p>
                  </a:txBody>
                  <a:tcPr/>
                </a:tc>
                <a:tc>
                  <a:txBody>
                    <a:bodyPr/>
                    <a:lstStyle/>
                    <a:p>
                      <a:r>
                        <a:rPr lang="en-US" b="0" baseline="0" dirty="0" smtClean="0"/>
                        <a:t>returns the number of elements it contains</a:t>
                      </a:r>
                      <a:endParaRPr lang="en-US" b="0" dirty="0"/>
                    </a:p>
                  </a:txBody>
                  <a:tcPr/>
                </a:tc>
                <a:tc>
                  <a:txBody>
                    <a:bodyPr/>
                    <a:lstStyle/>
                    <a:p>
                      <a:r>
                        <a:rPr lang="en-US" b="0" baseline="0" dirty="0" smtClean="0"/>
                        <a:t>l </a:t>
                      </a:r>
                      <a:r>
                        <a:rPr lang="en-US" b="0" dirty="0" smtClean="0"/>
                        <a:t>= length( [ 2,</a:t>
                      </a:r>
                      <a:r>
                        <a:rPr lang="en-US" b="0" baseline="0" dirty="0" smtClean="0"/>
                        <a:t> 9, 1</a:t>
                      </a:r>
                      <a:r>
                        <a:rPr lang="en-US" b="0" dirty="0" smtClean="0"/>
                        <a:t>] )</a:t>
                      </a:r>
                    </a:p>
                    <a:p>
                      <a:r>
                        <a:rPr lang="en-US" b="0" dirty="0" smtClean="0">
                          <a:sym typeface="Wingdings" pitchFamily="2" charset="2"/>
                        </a:rPr>
                        <a:t>l</a:t>
                      </a:r>
                      <a:r>
                        <a:rPr lang="en-US" b="0" baseline="0" dirty="0" smtClean="0">
                          <a:sym typeface="Wingdings" pitchFamily="2" charset="2"/>
                        </a:rPr>
                        <a:t> &gt;&gt;</a:t>
                      </a:r>
                      <a:r>
                        <a:rPr lang="en-US" b="0" dirty="0" smtClean="0">
                          <a:sym typeface="Wingdings" pitchFamily="2" charset="2"/>
                        </a:rPr>
                        <a:t>  3</a:t>
                      </a:r>
                      <a:endParaRPr lang="en-US" b="0" dirty="0"/>
                    </a:p>
                  </a:txBody>
                  <a:tcPr/>
                </a:tc>
              </a:tr>
              <a:tr h="370840">
                <a:tc>
                  <a:txBody>
                    <a:bodyPr/>
                    <a:lstStyle/>
                    <a:p>
                      <a:r>
                        <a:rPr lang="en-US" b="1" dirty="0" smtClean="0">
                          <a:solidFill>
                            <a:schemeClr val="tx1"/>
                          </a:solidFill>
                        </a:rPr>
                        <a:t>size(vec)</a:t>
                      </a:r>
                      <a:endParaRPr lang="en-US" b="1" dirty="0">
                        <a:solidFill>
                          <a:schemeClr val="tx1"/>
                        </a:solidFill>
                      </a:endParaRPr>
                    </a:p>
                  </a:txBody>
                  <a:tcPr/>
                </a:tc>
                <a:tc>
                  <a:txBody>
                    <a:bodyPr/>
                    <a:lstStyle/>
                    <a:p>
                      <a:r>
                        <a:rPr lang="en-US" dirty="0" smtClean="0"/>
                        <a:t>returns number</a:t>
                      </a:r>
                      <a:r>
                        <a:rPr lang="en-US" baseline="0" dirty="0" smtClean="0"/>
                        <a:t> of </a:t>
                      </a:r>
                      <a:r>
                        <a:rPr lang="en-US" dirty="0" smtClean="0"/>
                        <a:t>rows</a:t>
                      </a:r>
                      <a:r>
                        <a:rPr lang="en-US" baseline="0" dirty="0" smtClean="0"/>
                        <a:t> of the vector for first output and the number of  columns of the vector for second output</a:t>
                      </a:r>
                    </a:p>
                  </a:txBody>
                  <a:tcPr/>
                </a:tc>
                <a:tc>
                  <a:txBody>
                    <a:bodyPr/>
                    <a:lstStyle/>
                    <a:p>
                      <a:r>
                        <a:rPr lang="en-US" b="0" baseline="0" dirty="0" smtClean="0"/>
                        <a:t>[ r  c ] </a:t>
                      </a:r>
                      <a:r>
                        <a:rPr lang="en-US" b="0" dirty="0" smtClean="0"/>
                        <a:t>= size( [ 2,</a:t>
                      </a:r>
                      <a:r>
                        <a:rPr lang="en-US" b="0" baseline="0" dirty="0" smtClean="0"/>
                        <a:t> 9, 1</a:t>
                      </a:r>
                      <a:r>
                        <a:rPr lang="en-US" b="0" dirty="0" smtClean="0"/>
                        <a:t>] )</a:t>
                      </a:r>
                    </a:p>
                    <a:p>
                      <a:r>
                        <a:rPr lang="en-US" b="0" dirty="0" smtClean="0">
                          <a:sym typeface="Wingdings" pitchFamily="2" charset="2"/>
                        </a:rPr>
                        <a:t>r</a:t>
                      </a:r>
                      <a:r>
                        <a:rPr lang="en-US" b="0" baseline="0" dirty="0" smtClean="0">
                          <a:sym typeface="Wingdings" pitchFamily="2" charset="2"/>
                        </a:rPr>
                        <a:t>&gt;&gt;</a:t>
                      </a:r>
                      <a:r>
                        <a:rPr lang="en-US" b="0" dirty="0" smtClean="0">
                          <a:sym typeface="Wingdings" pitchFamily="2" charset="2"/>
                        </a:rPr>
                        <a:t>  1    c </a:t>
                      </a:r>
                      <a:r>
                        <a:rPr lang="en-US" b="0" baseline="0" dirty="0" smtClean="0">
                          <a:sym typeface="Wingdings" pitchFamily="2" charset="2"/>
                        </a:rPr>
                        <a:t>&gt;&gt;</a:t>
                      </a:r>
                      <a:r>
                        <a:rPr lang="en-US" b="0" dirty="0" smtClean="0">
                          <a:sym typeface="Wingdings" pitchFamily="2" charset="2"/>
                        </a:rPr>
                        <a:t> 3</a:t>
                      </a:r>
                      <a:endParaRPr lang="en-US" b="0" dirty="0" smtClean="0"/>
                    </a:p>
                    <a:p>
                      <a:endParaRPr lang="en-US" dirty="0"/>
                    </a:p>
                  </a:txBody>
                  <a:tcPr/>
                </a:tc>
              </a:tr>
              <a:tr h="370840">
                <a:tc>
                  <a:txBody>
                    <a:bodyPr/>
                    <a:lstStyle/>
                    <a:p>
                      <a:r>
                        <a:rPr lang="en-US" b="1" dirty="0" smtClean="0">
                          <a:solidFill>
                            <a:schemeClr val="tx1"/>
                          </a:solidFill>
                        </a:rPr>
                        <a:t>find(vec)</a:t>
                      </a:r>
                      <a:endParaRPr lang="en-US" b="1" dirty="0">
                        <a:solidFill>
                          <a:schemeClr val="tx1"/>
                        </a:solidFill>
                      </a:endParaRPr>
                    </a:p>
                  </a:txBody>
                  <a:tcPr/>
                </a:tc>
                <a:tc>
                  <a:txBody>
                    <a:bodyPr/>
                    <a:lstStyle/>
                    <a:p>
                      <a:r>
                        <a:rPr lang="en-US" dirty="0" smtClean="0"/>
                        <a:t>produces a vector</a:t>
                      </a:r>
                      <a:r>
                        <a:rPr lang="en-US" baseline="0" dirty="0" smtClean="0"/>
                        <a:t> of positions</a:t>
                      </a:r>
                      <a:endParaRPr lang="en-US" dirty="0"/>
                    </a:p>
                  </a:txBody>
                  <a:tcPr/>
                </a:tc>
                <a:tc>
                  <a:txBody>
                    <a:bodyPr/>
                    <a:lstStyle/>
                    <a:p>
                      <a:r>
                        <a:rPr lang="en-US" dirty="0" smtClean="0"/>
                        <a:t>p</a:t>
                      </a:r>
                      <a:r>
                        <a:rPr lang="en-US" baseline="0" dirty="0" smtClean="0"/>
                        <a:t> = find( [ 2 ,9, 1] )</a:t>
                      </a:r>
                    </a:p>
                    <a:p>
                      <a:r>
                        <a:rPr lang="en-US" baseline="0" dirty="0" smtClean="0"/>
                        <a:t>p </a:t>
                      </a:r>
                      <a:r>
                        <a:rPr lang="en-US" b="0" baseline="0" dirty="0" smtClean="0">
                          <a:sym typeface="Wingdings" pitchFamily="2" charset="2"/>
                        </a:rPr>
                        <a:t>&gt;&gt;</a:t>
                      </a:r>
                      <a:r>
                        <a:rPr lang="en-US" baseline="0" dirty="0" smtClean="0">
                          <a:sym typeface="Wingdings" pitchFamily="2" charset="2"/>
                        </a:rPr>
                        <a:t> [ 1, 2, 3] </a:t>
                      </a:r>
                      <a:endParaRPr lang="en-US" dirty="0"/>
                    </a:p>
                  </a:txBody>
                  <a:tcPr/>
                </a:tc>
              </a:tr>
              <a:tr h="370840">
                <a:tc>
                  <a:txBody>
                    <a:bodyPr/>
                    <a:lstStyle/>
                    <a:p>
                      <a:r>
                        <a:rPr lang="en-US" b="1" dirty="0" smtClean="0">
                          <a:solidFill>
                            <a:schemeClr val="tx1"/>
                          </a:solidFill>
                        </a:rPr>
                        <a:t>sum(vec)</a:t>
                      </a:r>
                    </a:p>
                  </a:txBody>
                  <a:tcPr/>
                </a:tc>
                <a:tc>
                  <a:txBody>
                    <a:bodyPr/>
                    <a:lstStyle/>
                    <a:p>
                      <a:r>
                        <a:rPr lang="en-US" dirty="0" smtClean="0"/>
                        <a:t>returns</a:t>
                      </a:r>
                      <a:r>
                        <a:rPr lang="en-US" baseline="0" dirty="0" smtClean="0"/>
                        <a:t> sum of all the elements within the vector</a:t>
                      </a:r>
                      <a:endParaRPr lang="en-US" dirty="0"/>
                    </a:p>
                  </a:txBody>
                  <a:tcPr/>
                </a:tc>
                <a:tc>
                  <a:txBody>
                    <a:bodyPr/>
                    <a:lstStyle/>
                    <a:p>
                      <a:r>
                        <a:rPr lang="en-US" b="0" dirty="0" smtClean="0"/>
                        <a:t>s</a:t>
                      </a:r>
                      <a:r>
                        <a:rPr lang="en-US" b="0" baseline="0" dirty="0" smtClean="0"/>
                        <a:t> </a:t>
                      </a:r>
                      <a:r>
                        <a:rPr lang="en-US" b="0" dirty="0" smtClean="0"/>
                        <a:t>= </a:t>
                      </a:r>
                      <a:r>
                        <a:rPr lang="en-US" dirty="0" smtClean="0"/>
                        <a:t>sum([ 2 ,9, 1])</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ym typeface="Wingdings" pitchFamily="2" charset="2"/>
                        </a:rPr>
                        <a:t>s </a:t>
                      </a:r>
                      <a:r>
                        <a:rPr lang="en-US" b="0" baseline="0" dirty="0" smtClean="0">
                          <a:sym typeface="Wingdings" pitchFamily="2" charset="2"/>
                        </a:rPr>
                        <a:t>&gt;&gt;</a:t>
                      </a:r>
                      <a:r>
                        <a:rPr lang="en-US" b="0" dirty="0" smtClean="0">
                          <a:sym typeface="Wingdings" pitchFamily="2" charset="2"/>
                        </a:rPr>
                        <a:t>  12     </a:t>
                      </a:r>
                      <a:endParaRPr lang="en-US" b="0" dirty="0" smtClean="0"/>
                    </a:p>
                  </a:txBody>
                  <a:tcPr/>
                </a:tc>
              </a:tr>
              <a:tr h="370840">
                <a:tc>
                  <a:txBody>
                    <a:bodyPr/>
                    <a:lstStyle/>
                    <a:p>
                      <a:r>
                        <a:rPr lang="en-US" b="1" dirty="0" smtClean="0">
                          <a:solidFill>
                            <a:schemeClr val="tx1"/>
                          </a:solidFill>
                        </a:rPr>
                        <a:t>mean(vec)</a:t>
                      </a:r>
                      <a:endParaRPr lang="en-US" b="1" dirty="0">
                        <a:solidFill>
                          <a:schemeClr val="tx1"/>
                        </a:solidFill>
                      </a:endParaRPr>
                    </a:p>
                  </a:txBody>
                  <a:tcPr/>
                </a:tc>
                <a:tc>
                  <a:txBody>
                    <a:bodyPr/>
                    <a:lstStyle/>
                    <a:p>
                      <a:r>
                        <a:rPr lang="en-US" dirty="0" smtClean="0"/>
                        <a:t>returns</a:t>
                      </a:r>
                      <a:r>
                        <a:rPr lang="en-US" baseline="0" dirty="0" smtClean="0"/>
                        <a:t> mean of all the elements within the vector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m</a:t>
                      </a:r>
                      <a:r>
                        <a:rPr lang="en-US" b="0" baseline="0" dirty="0" smtClean="0"/>
                        <a:t> </a:t>
                      </a:r>
                      <a:r>
                        <a:rPr lang="en-US" b="0" dirty="0" smtClean="0"/>
                        <a:t>= </a:t>
                      </a:r>
                      <a:r>
                        <a:rPr lang="en-US" dirty="0" smtClean="0"/>
                        <a:t>mean([ </a:t>
                      </a:r>
                      <a:r>
                        <a:rPr lang="en-US" baseline="0" dirty="0" smtClean="0"/>
                        <a:t>2, 9, 1])</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ym typeface="Wingdings" pitchFamily="2" charset="2"/>
                        </a:rPr>
                        <a:t>m</a:t>
                      </a:r>
                      <a:r>
                        <a:rPr lang="en-US" b="0" baseline="0" dirty="0" smtClean="0">
                          <a:sym typeface="Wingdings" pitchFamily="2" charset="2"/>
                        </a:rPr>
                        <a:t>&gt;&gt;</a:t>
                      </a:r>
                      <a:r>
                        <a:rPr lang="en-US" b="0" dirty="0" smtClean="0">
                          <a:sym typeface="Wingdings" pitchFamily="2" charset="2"/>
                        </a:rPr>
                        <a:t>   4</a:t>
                      </a:r>
                      <a:endParaRPr lang="en-US" b="0" dirty="0" smtClean="0"/>
                    </a:p>
                  </a:txBody>
                  <a:tcPr/>
                </a:tc>
              </a:tr>
              <a:tr h="370840">
                <a:tc>
                  <a:txBody>
                    <a:bodyPr/>
                    <a:lstStyle/>
                    <a:p>
                      <a:r>
                        <a:rPr lang="en-US" b="1" dirty="0" smtClean="0"/>
                        <a:t>median(vec)</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a:t>
                      </a:r>
                      <a:r>
                        <a:rPr lang="en-US" baseline="0" dirty="0" smtClean="0"/>
                        <a:t>median of all elements within the vector      </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m</a:t>
                      </a:r>
                      <a:r>
                        <a:rPr lang="en-US" b="0" baseline="0" dirty="0" smtClean="0"/>
                        <a:t> =median( [2,9,1] )</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m &gt;&gt; 2</a:t>
                      </a:r>
                      <a:endParaRPr lang="en-US" b="0" dirty="0" smtClean="0"/>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81000" y="1524000"/>
          <a:ext cx="8610600" cy="4754880"/>
        </p:xfrm>
        <a:graphic>
          <a:graphicData uri="http://schemas.openxmlformats.org/drawingml/2006/table">
            <a:tbl>
              <a:tblPr firstRow="1" bandRow="1">
                <a:tableStyleId>{F5AB1C69-6EDB-4FF4-983F-18BD219EF322}</a:tableStyleId>
              </a:tblPr>
              <a:tblGrid>
                <a:gridCol w="1295400"/>
                <a:gridCol w="4648200"/>
                <a:gridCol w="2667000"/>
              </a:tblGrid>
              <a:tr h="370840">
                <a:tc>
                  <a:txBody>
                    <a:bodyPr/>
                    <a:lstStyle/>
                    <a:p>
                      <a:r>
                        <a:rPr lang="en-US" sz="2400" dirty="0" smtClean="0"/>
                        <a:t>Function Name</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Description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t>*assuming every function takes in a vector  as its input* </a:t>
                      </a:r>
                      <a:endParaRPr lang="en-US" sz="1600" dirty="0" smtClean="0"/>
                    </a:p>
                  </a:txBody>
                  <a:tcPr/>
                </a:tc>
                <a:tc>
                  <a:txBody>
                    <a:bodyPr/>
                    <a:lstStyle/>
                    <a:p>
                      <a:r>
                        <a:rPr lang="en-US" sz="2400" dirty="0" smtClean="0"/>
                        <a:t>Example</a:t>
                      </a:r>
                      <a:endParaRPr lang="en-US" sz="2400" dirty="0"/>
                    </a:p>
                  </a:txBody>
                  <a:tcPr/>
                </a:tc>
              </a:tr>
              <a:tr h="370840">
                <a:tc>
                  <a:txBody>
                    <a:bodyPr/>
                    <a:lstStyle/>
                    <a:p>
                      <a:r>
                        <a:rPr lang="en-US" b="1" dirty="0" smtClean="0"/>
                        <a:t>min(vec)</a:t>
                      </a:r>
                      <a:endParaRPr lang="en-US" b="1" dirty="0"/>
                    </a:p>
                  </a:txBody>
                  <a:tcPr/>
                </a:tc>
                <a:tc>
                  <a:txBody>
                    <a:bodyPr/>
                    <a:lstStyle/>
                    <a:p>
                      <a:r>
                        <a:rPr lang="en-US" dirty="0" smtClean="0"/>
                        <a:t>returns</a:t>
                      </a:r>
                      <a:r>
                        <a:rPr lang="en-US" baseline="0" dirty="0" smtClean="0"/>
                        <a:t> the minimum value of the vector for the first output and returns the position where the minimum was located as the second output</a:t>
                      </a:r>
                      <a:endParaRPr lang="en-US" dirty="0"/>
                    </a:p>
                  </a:txBody>
                  <a:tcPr/>
                </a:tc>
                <a:tc>
                  <a:txBody>
                    <a:bodyPr/>
                    <a:lstStyle/>
                    <a:p>
                      <a:r>
                        <a:rPr lang="en-US" b="0" dirty="0" smtClean="0"/>
                        <a:t>[m p] = </a:t>
                      </a:r>
                      <a:r>
                        <a:rPr lang="en-US" dirty="0" smtClean="0"/>
                        <a:t>min([ 2 ,9, 1]) </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ym typeface="Wingdings" pitchFamily="2" charset="2"/>
                        </a:rPr>
                        <a:t>m</a:t>
                      </a:r>
                      <a:r>
                        <a:rPr lang="en-US" dirty="0" smtClean="0">
                          <a:sym typeface="Wingdings" pitchFamily="2" charset="2"/>
                        </a:rPr>
                        <a:t>&gt;&gt;</a:t>
                      </a:r>
                      <a:r>
                        <a:rPr lang="en-US" b="0" dirty="0" smtClean="0">
                          <a:sym typeface="Wingdings" pitchFamily="2" charset="2"/>
                        </a:rPr>
                        <a:t>  1    p</a:t>
                      </a:r>
                      <a:r>
                        <a:rPr lang="en-US" dirty="0" smtClean="0">
                          <a:sym typeface="Wingdings" pitchFamily="2" charset="2"/>
                        </a:rPr>
                        <a:t>&gt;&gt;</a:t>
                      </a:r>
                      <a:r>
                        <a:rPr lang="en-US" b="0" dirty="0" smtClean="0">
                          <a:sym typeface="Wingdings" pitchFamily="2" charset="2"/>
                        </a:rPr>
                        <a:t> 3</a:t>
                      </a:r>
                      <a:endParaRPr lang="en-US" b="0" dirty="0" smtClean="0"/>
                    </a:p>
                    <a:p>
                      <a:r>
                        <a:rPr lang="en-US" dirty="0" smtClean="0">
                          <a:sym typeface="Wingdings" pitchFamily="2" charset="2"/>
                        </a:rPr>
                        <a:t> </a:t>
                      </a:r>
                      <a:endParaRPr lang="en-US" dirty="0"/>
                    </a:p>
                  </a:txBody>
                  <a:tcPr/>
                </a:tc>
              </a:tr>
              <a:tr h="370840">
                <a:tc>
                  <a:txBody>
                    <a:bodyPr/>
                    <a:lstStyle/>
                    <a:p>
                      <a:r>
                        <a:rPr lang="en-US" b="1" dirty="0" smtClean="0"/>
                        <a:t>max(vec)</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a:t>
                      </a:r>
                      <a:r>
                        <a:rPr lang="en-US" baseline="0" dirty="0" smtClean="0"/>
                        <a:t> the maximum value of the vector for the first output and returns the position where the maximum was located as the second output</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[m p ] </a:t>
                      </a:r>
                      <a:r>
                        <a:rPr lang="en-US" b="0" dirty="0" smtClean="0"/>
                        <a:t>= </a:t>
                      </a:r>
                      <a:r>
                        <a:rPr lang="en-US" dirty="0" smtClean="0"/>
                        <a:t>max([ 2 ,9, 1])</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ym typeface="Wingdings" pitchFamily="2" charset="2"/>
                        </a:rPr>
                        <a:t>m</a:t>
                      </a:r>
                      <a:r>
                        <a:rPr lang="en-US" dirty="0" smtClean="0">
                          <a:sym typeface="Wingdings" pitchFamily="2" charset="2"/>
                        </a:rPr>
                        <a:t>&gt;&gt;</a:t>
                      </a:r>
                      <a:r>
                        <a:rPr lang="en-US" b="0" dirty="0" smtClean="0">
                          <a:sym typeface="Wingdings" pitchFamily="2" charset="2"/>
                        </a:rPr>
                        <a:t>  9     p </a:t>
                      </a:r>
                      <a:r>
                        <a:rPr lang="en-US" dirty="0" smtClean="0">
                          <a:sym typeface="Wingdings" pitchFamily="2" charset="2"/>
                        </a:rPr>
                        <a:t>&gt;&gt;</a:t>
                      </a:r>
                      <a:r>
                        <a:rPr lang="en-US" b="0" dirty="0" smtClean="0">
                          <a:sym typeface="Wingdings" pitchFamily="2" charset="2"/>
                        </a:rPr>
                        <a:t> 2 </a:t>
                      </a: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r>
                        <a:rPr lang="en-US" b="1" dirty="0" smtClean="0"/>
                        <a:t>round(vec)</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a:t>
                      </a:r>
                      <a:r>
                        <a:rPr lang="en-US" baseline="0" dirty="0" smtClean="0"/>
                        <a:t> each element of the vector rounded conventionally</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a:t>
                      </a:r>
                      <a:r>
                        <a:rPr lang="en-US" baseline="0" dirty="0" smtClean="0"/>
                        <a:t> = round( [2.1, 9.2 , 1.5]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 </a:t>
                      </a:r>
                      <a:r>
                        <a:rPr lang="en-US" b="0" baseline="0" dirty="0" smtClean="0">
                          <a:sym typeface="Wingdings" pitchFamily="2" charset="2"/>
                        </a:rPr>
                        <a:t>&gt;&gt;</a:t>
                      </a:r>
                      <a:r>
                        <a:rPr lang="en-US" baseline="0" dirty="0" smtClean="0">
                          <a:sym typeface="Wingdings" pitchFamily="2" charset="2"/>
                        </a:rPr>
                        <a:t> [ 2 , 9 , 2]</a:t>
                      </a:r>
                      <a:endParaRPr lang="en-US" dirty="0" smtClean="0"/>
                    </a:p>
                  </a:txBody>
                  <a:tcPr/>
                </a:tc>
              </a:tr>
              <a:tr h="370840">
                <a:tc>
                  <a:txBody>
                    <a:bodyPr/>
                    <a:lstStyle/>
                    <a:p>
                      <a:r>
                        <a:rPr lang="en-US" b="1" dirty="0" smtClean="0"/>
                        <a:t>ceil(vec)</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a:t>
                      </a:r>
                      <a:r>
                        <a:rPr lang="en-US" baseline="0" dirty="0" smtClean="0"/>
                        <a:t> each element of the vector rounded up</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 = ceil ( [2.1, 9.2 , 1.5]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itchFamily="2" charset="2"/>
                        </a:rPr>
                        <a:t>c </a:t>
                      </a:r>
                      <a:r>
                        <a:rPr lang="en-US" b="0" baseline="0" dirty="0" smtClean="0">
                          <a:sym typeface="Wingdings" pitchFamily="2" charset="2"/>
                        </a:rPr>
                        <a:t>&gt;&gt;</a:t>
                      </a:r>
                      <a:r>
                        <a:rPr lang="en-US" baseline="0" dirty="0" smtClean="0">
                          <a:sym typeface="Wingdings" pitchFamily="2" charset="2"/>
                        </a:rPr>
                        <a:t> [ 3, 10, 2]</a:t>
                      </a:r>
                      <a:endParaRPr lang="en-US" dirty="0" smtClean="0"/>
                    </a:p>
                  </a:txBody>
                  <a:tcPr/>
                </a:tc>
              </a:tr>
              <a:tr h="370840">
                <a:tc>
                  <a:txBody>
                    <a:bodyPr/>
                    <a:lstStyle/>
                    <a:p>
                      <a:r>
                        <a:rPr lang="en-US" b="1" dirty="0" smtClean="0"/>
                        <a:t>floor(vec)</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a:t>
                      </a:r>
                      <a:r>
                        <a:rPr lang="en-US" baseline="0" dirty="0" smtClean="0"/>
                        <a:t> each element of the vector rounded down</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 = floor</a:t>
                      </a:r>
                      <a:r>
                        <a:rPr lang="en-US" baseline="0" dirty="0" smtClean="0"/>
                        <a:t>( [2.1, 9.2 , 1.5]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 </a:t>
                      </a:r>
                      <a:r>
                        <a:rPr lang="en-US" b="0" baseline="0" dirty="0" smtClean="0">
                          <a:sym typeface="Wingdings" pitchFamily="2" charset="2"/>
                        </a:rPr>
                        <a:t>&gt;&gt;</a:t>
                      </a:r>
                      <a:r>
                        <a:rPr lang="en-US" baseline="0" dirty="0" smtClean="0">
                          <a:sym typeface="Wingdings" pitchFamily="2" charset="2"/>
                        </a:rPr>
                        <a:t> [ 2, 9 ,1]</a:t>
                      </a:r>
                      <a:endParaRPr lang="en-US" dirty="0" smtClean="0"/>
                    </a:p>
                  </a:txBody>
                  <a:tcPr/>
                </a:tc>
              </a:tr>
            </a:tbl>
          </a:graphicData>
        </a:graphic>
      </p:graphicFrame>
      <p:sp>
        <p:nvSpPr>
          <p:cNvPr id="5" name="Rectangle 4"/>
          <p:cNvSpPr/>
          <p:nvPr/>
        </p:nvSpPr>
        <p:spPr>
          <a:xfrm>
            <a:off x="228600" y="457200"/>
            <a:ext cx="8541121" cy="707886"/>
          </a:xfrm>
          <a:prstGeom prst="rect">
            <a:avLst/>
          </a:prstGeom>
        </p:spPr>
        <p:txBody>
          <a:bodyPr wrap="none">
            <a:spAutoFit/>
          </a:bodyPr>
          <a:lstStyle/>
          <a:p>
            <a:pPr algn="ctr" fontAlgn="auto">
              <a:spcAft>
                <a:spcPts val="0"/>
              </a:spcAft>
              <a:defRPr/>
            </a:pPr>
            <a:r>
              <a:rPr lang="en-US" sz="4000" spc="300" dirty="0" smtClean="0">
                <a:solidFill>
                  <a:srgbClr val="C3CE81"/>
                </a:solidFill>
              </a:rPr>
              <a:t>Commonly used Built-In Functions</a:t>
            </a:r>
            <a:endParaRPr lang="en-US" sz="4000" spc="300" dirty="0">
              <a:solidFill>
                <a:srgbClr val="C3CE8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8600" y="1295400"/>
          <a:ext cx="8763000" cy="2926080"/>
        </p:xfrm>
        <a:graphic>
          <a:graphicData uri="http://schemas.openxmlformats.org/drawingml/2006/table">
            <a:tbl>
              <a:tblPr firstRow="1" bandRow="1">
                <a:tableStyleId>{F5AB1C69-6EDB-4FF4-983F-18BD219EF322}</a:tableStyleId>
              </a:tblPr>
              <a:tblGrid>
                <a:gridCol w="1371600"/>
                <a:gridCol w="4876800"/>
                <a:gridCol w="2514600"/>
              </a:tblGrid>
              <a:tr h="370840">
                <a:tc>
                  <a:txBody>
                    <a:bodyPr/>
                    <a:lstStyle/>
                    <a:p>
                      <a:r>
                        <a:rPr lang="en-US" sz="2400" dirty="0" smtClean="0"/>
                        <a:t>Function Name</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Description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t>*assuming every function takes in a vector  as its input* </a:t>
                      </a:r>
                      <a:endParaRPr lang="en-US" sz="1600" dirty="0" smtClean="0"/>
                    </a:p>
                  </a:txBody>
                  <a:tcPr/>
                </a:tc>
                <a:tc>
                  <a:txBody>
                    <a:bodyPr/>
                    <a:lstStyle/>
                    <a:p>
                      <a:r>
                        <a:rPr lang="en-US" sz="2400" dirty="0" smtClean="0"/>
                        <a:t>Example</a:t>
                      </a:r>
                      <a:endParaRPr lang="en-US" sz="2400" dirty="0"/>
                    </a:p>
                  </a:txBody>
                  <a:tcPr/>
                </a:tc>
              </a:tr>
              <a:tr h="370840">
                <a:tc>
                  <a:txBody>
                    <a:bodyPr/>
                    <a:lstStyle/>
                    <a:p>
                      <a:r>
                        <a:rPr lang="en-US" b="1" dirty="0" smtClean="0"/>
                        <a:t>diff</a:t>
                      </a:r>
                      <a:r>
                        <a:rPr lang="en-US" b="1" baseline="0" dirty="0" smtClean="0"/>
                        <a:t> (vec) </a:t>
                      </a:r>
                      <a:endParaRPr lang="en-US" b="1" dirty="0"/>
                    </a:p>
                  </a:txBody>
                  <a:tcPr/>
                </a:tc>
                <a:tc>
                  <a:txBody>
                    <a:bodyPr/>
                    <a:lstStyle/>
                    <a:p>
                      <a:r>
                        <a:rPr lang="en-US" dirty="0" smtClean="0"/>
                        <a:t> returns</a:t>
                      </a:r>
                      <a:r>
                        <a:rPr lang="en-US" baseline="0" dirty="0" smtClean="0"/>
                        <a:t> a vector where 2</a:t>
                      </a:r>
                      <a:r>
                        <a:rPr lang="en-US" baseline="30000" dirty="0" smtClean="0"/>
                        <a:t>nd</a:t>
                      </a:r>
                      <a:r>
                        <a:rPr lang="en-US" baseline="0" dirty="0" smtClean="0"/>
                        <a:t> element subtracts 1</a:t>
                      </a:r>
                      <a:r>
                        <a:rPr lang="en-US" baseline="30000" dirty="0" smtClean="0"/>
                        <a:t>st</a:t>
                      </a:r>
                      <a:r>
                        <a:rPr lang="en-US" baseline="0" dirty="0" smtClean="0"/>
                        <a:t> element, 3</a:t>
                      </a:r>
                      <a:r>
                        <a:rPr lang="en-US" baseline="30000" dirty="0" smtClean="0"/>
                        <a:t>rd</a:t>
                      </a:r>
                      <a:r>
                        <a:rPr lang="en-US" baseline="0" dirty="0" smtClean="0"/>
                        <a:t>  subtracts 2</a:t>
                      </a:r>
                      <a:r>
                        <a:rPr lang="en-US" baseline="30000" dirty="0" smtClean="0"/>
                        <a:t>nd</a:t>
                      </a:r>
                      <a:r>
                        <a:rPr lang="en-US" baseline="0" dirty="0" smtClean="0"/>
                        <a:t> element and so on</a:t>
                      </a:r>
                      <a:endParaRPr lang="en-US" dirty="0"/>
                    </a:p>
                  </a:txBody>
                  <a:tcPr/>
                </a:tc>
                <a:tc>
                  <a:txBody>
                    <a:bodyPr/>
                    <a:lstStyle/>
                    <a:p>
                      <a:r>
                        <a:rPr lang="en-US" dirty="0" smtClean="0"/>
                        <a:t>d</a:t>
                      </a:r>
                      <a:r>
                        <a:rPr lang="en-US" baseline="0" dirty="0" smtClean="0"/>
                        <a:t> </a:t>
                      </a:r>
                      <a:r>
                        <a:rPr lang="en-US" dirty="0" smtClean="0"/>
                        <a:t>= diff( [2,9,1] )</a:t>
                      </a:r>
                    </a:p>
                    <a:p>
                      <a:r>
                        <a:rPr lang="en-US" dirty="0" smtClean="0"/>
                        <a:t>d &gt;&gt; [7  ,-8 ]</a:t>
                      </a:r>
                      <a:endParaRPr lang="en-US" dirty="0"/>
                    </a:p>
                  </a:txBody>
                  <a:tcPr/>
                </a:tc>
              </a:tr>
              <a:tr h="370840">
                <a:tc>
                  <a:txBody>
                    <a:bodyPr/>
                    <a:lstStyle/>
                    <a:p>
                      <a:r>
                        <a:rPr lang="en-US" b="1" dirty="0" smtClean="0">
                          <a:solidFill>
                            <a:schemeClr val="tx1"/>
                          </a:solidFill>
                        </a:rPr>
                        <a:t>prod(vec)</a:t>
                      </a:r>
                      <a:endParaRPr lang="en-US" b="1" dirty="0">
                        <a:solidFill>
                          <a:schemeClr val="tx1"/>
                        </a:solidFill>
                      </a:endParaRPr>
                    </a:p>
                  </a:txBody>
                  <a:tcPr/>
                </a:tc>
                <a:tc>
                  <a:txBody>
                    <a:bodyPr/>
                    <a:lstStyle/>
                    <a:p>
                      <a:r>
                        <a:rPr lang="en-US" dirty="0" smtClean="0"/>
                        <a:t>Returns</a:t>
                      </a:r>
                      <a:r>
                        <a:rPr lang="en-US" baseline="0" dirty="0" smtClean="0"/>
                        <a:t> product of all the elements with the vector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 </a:t>
                      </a:r>
                      <a:r>
                        <a:rPr lang="en-US" dirty="0" smtClean="0"/>
                        <a:t>= prod( [2,9,1]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 = 18</a:t>
                      </a:r>
                    </a:p>
                  </a:txBody>
                  <a:tcPr/>
                </a:tc>
              </a:tr>
              <a:tr h="370840">
                <a:tc>
                  <a:txBody>
                    <a:bodyPr/>
                    <a:lstStyle/>
                    <a:p>
                      <a:r>
                        <a:rPr lang="en-US" b="1" dirty="0" smtClean="0"/>
                        <a:t>sort(vec)</a:t>
                      </a:r>
                      <a:endParaRPr lang="en-US" b="1" dirty="0"/>
                    </a:p>
                  </a:txBody>
                  <a:tcPr/>
                </a:tc>
                <a:tc>
                  <a:txBody>
                    <a:bodyPr/>
                    <a:lstStyle/>
                    <a:p>
                      <a:r>
                        <a:rPr lang="en-US" dirty="0" smtClean="0"/>
                        <a:t>Returns sorted vector element as the first</a:t>
                      </a:r>
                      <a:r>
                        <a:rPr lang="en-US" baseline="0" dirty="0" smtClean="0"/>
                        <a:t> output and the sorted indexes as the second output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a:t>
                      </a:r>
                      <a:r>
                        <a:rPr lang="en-US" b="0" baseline="0" dirty="0" smtClean="0"/>
                        <a:t> s </a:t>
                      </a:r>
                      <a:r>
                        <a:rPr lang="en-US" b="0" baseline="0" dirty="0" err="1" smtClean="0"/>
                        <a:t>i</a:t>
                      </a:r>
                      <a:r>
                        <a:rPr lang="en-US" b="0" baseline="0" dirty="0" smtClean="0"/>
                        <a:t> ] = sort( [ 2,9,1])</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s &gt;&gt; [ 1,2,9]   </a:t>
                      </a:r>
                      <a:r>
                        <a:rPr lang="en-US" b="0" baseline="0" dirty="0" err="1" smtClean="0"/>
                        <a:t>i</a:t>
                      </a:r>
                      <a:r>
                        <a:rPr lang="en-US" b="0" baseline="0" dirty="0" smtClean="0"/>
                        <a:t> &gt;&gt;[3,1,2]</a:t>
                      </a:r>
                      <a:endParaRPr lang="en-US" b="0" dirty="0" smtClean="0"/>
                    </a:p>
                  </a:txBody>
                  <a:tcPr/>
                </a:tc>
              </a:tr>
            </a:tbl>
          </a:graphicData>
        </a:graphic>
      </p:graphicFrame>
      <p:sp>
        <p:nvSpPr>
          <p:cNvPr id="5" name="Rectangle 4"/>
          <p:cNvSpPr/>
          <p:nvPr/>
        </p:nvSpPr>
        <p:spPr>
          <a:xfrm>
            <a:off x="228600" y="457200"/>
            <a:ext cx="8541121" cy="707886"/>
          </a:xfrm>
          <a:prstGeom prst="rect">
            <a:avLst/>
          </a:prstGeom>
        </p:spPr>
        <p:txBody>
          <a:bodyPr wrap="none">
            <a:spAutoFit/>
          </a:bodyPr>
          <a:lstStyle/>
          <a:p>
            <a:pPr algn="ctr" fontAlgn="auto">
              <a:spcAft>
                <a:spcPts val="0"/>
              </a:spcAft>
              <a:defRPr/>
            </a:pPr>
            <a:r>
              <a:rPr lang="en-US" sz="4000" spc="300" dirty="0" smtClean="0">
                <a:solidFill>
                  <a:srgbClr val="C3CE81"/>
                </a:solidFill>
              </a:rPr>
              <a:t>Commonly used Built-In Functions</a:t>
            </a:r>
            <a:endParaRPr lang="en-US" sz="4000" spc="300" dirty="0">
              <a:solidFill>
                <a:srgbClr val="C3CE81"/>
              </a:solidFill>
            </a:endParaRPr>
          </a:p>
        </p:txBody>
      </p:sp>
      <p:sp>
        <p:nvSpPr>
          <p:cNvPr id="6" name="Rectangle 5"/>
          <p:cNvSpPr/>
          <p:nvPr/>
        </p:nvSpPr>
        <p:spPr>
          <a:xfrm>
            <a:off x="304800" y="4343400"/>
            <a:ext cx="3581400" cy="707886"/>
          </a:xfrm>
          <a:prstGeom prst="rect">
            <a:avLst/>
          </a:prstGeom>
        </p:spPr>
        <p:txBody>
          <a:bodyPr wrap="square">
            <a:spAutoFit/>
          </a:bodyPr>
          <a:lstStyle/>
          <a:p>
            <a:pPr algn="ctr" fontAlgn="auto">
              <a:spcAft>
                <a:spcPts val="0"/>
              </a:spcAft>
              <a:defRPr/>
            </a:pPr>
            <a:r>
              <a:rPr lang="en-US" sz="4000" spc="300" dirty="0" smtClean="0">
                <a:solidFill>
                  <a:srgbClr val="C3CE81"/>
                </a:solidFill>
              </a:rPr>
              <a:t>Help</a:t>
            </a:r>
            <a:endParaRPr lang="en-US" sz="4000" spc="300" dirty="0">
              <a:solidFill>
                <a:srgbClr val="C3CE81"/>
              </a:solidFill>
            </a:endParaRPr>
          </a:p>
        </p:txBody>
      </p:sp>
      <p:sp>
        <p:nvSpPr>
          <p:cNvPr id="7" name="Content Placeholder 2"/>
          <p:cNvSpPr>
            <a:spLocks noGrp="1"/>
          </p:cNvSpPr>
          <p:nvPr>
            <p:ph idx="1"/>
          </p:nvPr>
        </p:nvSpPr>
        <p:spPr>
          <a:xfrm>
            <a:off x="304800" y="5029200"/>
            <a:ext cx="4038600" cy="1371600"/>
          </a:xfrm>
        </p:spPr>
        <p:txBody>
          <a:bodyPr>
            <a:normAutofit fontScale="92500" lnSpcReduction="10000"/>
          </a:bodyPr>
          <a:lstStyle/>
          <a:p>
            <a:r>
              <a:rPr lang="en-US" sz="2400" dirty="0" smtClean="0"/>
              <a:t>In case you forget what a function does or need help with a function simply type in: </a:t>
            </a:r>
          </a:p>
          <a:p>
            <a:pPr lvl="1"/>
            <a:r>
              <a:rPr lang="en-US" sz="2400" dirty="0" smtClean="0"/>
              <a:t>help &lt;</a:t>
            </a:r>
            <a:r>
              <a:rPr lang="en-US" sz="2400" dirty="0" err="1" smtClean="0"/>
              <a:t>function_name</a:t>
            </a:r>
            <a:r>
              <a:rPr lang="en-US" sz="2400" dirty="0" smtClean="0"/>
              <a:t>&gt;</a:t>
            </a:r>
          </a:p>
          <a:p>
            <a:pPr lvl="1"/>
            <a:endParaRPr lang="en-US" sz="2400" dirty="0"/>
          </a:p>
        </p:txBody>
      </p:sp>
      <p:cxnSp>
        <p:nvCxnSpPr>
          <p:cNvPr id="9" name="Straight Connector 8"/>
          <p:cNvCxnSpPr/>
          <p:nvPr/>
        </p:nvCxnSpPr>
        <p:spPr>
          <a:xfrm>
            <a:off x="152400" y="4343400"/>
            <a:ext cx="8991600" cy="1588"/>
          </a:xfrm>
          <a:prstGeom prst="line">
            <a:avLst/>
          </a:prstGeom>
        </p:spPr>
        <p:style>
          <a:lnRef idx="1">
            <a:schemeClr val="accent3"/>
          </a:lnRef>
          <a:fillRef idx="0">
            <a:schemeClr val="accent3"/>
          </a:fillRef>
          <a:effectRef idx="0">
            <a:schemeClr val="accent3"/>
          </a:effectRef>
          <a:fontRef idx="minor">
            <a:schemeClr val="tx1"/>
          </a:fontRef>
        </p:style>
      </p:cxnSp>
      <p:pic>
        <p:nvPicPr>
          <p:cNvPr id="3074" name="Picture 2"/>
          <p:cNvPicPr>
            <a:picLocks noChangeAspect="1" noChangeArrowheads="1"/>
          </p:cNvPicPr>
          <p:nvPr/>
        </p:nvPicPr>
        <p:blipFill>
          <a:blip r:embed="rId2"/>
          <a:srcRect/>
          <a:stretch>
            <a:fillRect/>
          </a:stretch>
        </p:blipFill>
        <p:spPr bwMode="auto">
          <a:xfrm>
            <a:off x="4571999" y="4495800"/>
            <a:ext cx="4322721" cy="21336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b="1" dirty="0" smtClean="0">
                <a:solidFill>
                  <a:srgbClr val="3E4D1F"/>
                </a:solidFill>
                <a:latin typeface="Courier New" pitchFamily="49" charset="0"/>
                <a:cs typeface="Courier New" pitchFamily="49" charset="0"/>
              </a:rPr>
              <a:t>Checkpoint (1/1)</a:t>
            </a:r>
            <a:endParaRPr lang="en-US" b="1" dirty="0">
              <a:solidFill>
                <a:srgbClr val="3E4D1F"/>
              </a:solidFill>
              <a:latin typeface="Courier New" pitchFamily="49" charset="0"/>
              <a:cs typeface="Courier New" pitchFamily="49" charset="0"/>
            </a:endParaRPr>
          </a:p>
        </p:txBody>
      </p:sp>
      <p:sp>
        <p:nvSpPr>
          <p:cNvPr id="3" name="Content Placeholder 2"/>
          <p:cNvSpPr>
            <a:spLocks noGrp="1"/>
          </p:cNvSpPr>
          <p:nvPr>
            <p:ph idx="1"/>
          </p:nvPr>
        </p:nvSpPr>
        <p:spPr>
          <a:xfrm>
            <a:off x="457200" y="1600200"/>
            <a:ext cx="4495800" cy="4525963"/>
          </a:xfrm>
        </p:spPr>
        <p:txBody>
          <a:bodyPr>
            <a:normAutofit fontScale="62500" lnSpcReduction="20000"/>
          </a:bodyPr>
          <a:lstStyle/>
          <a:p>
            <a:pPr marL="514350" indent="-514350">
              <a:buFont typeface="+mj-lt"/>
              <a:buAutoNum type="arabicPeriod"/>
            </a:pPr>
            <a:r>
              <a:rPr lang="en-US" dirty="0" smtClean="0"/>
              <a:t>How many outputs does min and max function have and what are they?</a:t>
            </a:r>
          </a:p>
          <a:p>
            <a:pPr marL="514350" indent="-514350">
              <a:buFont typeface="+mj-lt"/>
              <a:buAutoNum type="arabicPeriod"/>
            </a:pPr>
            <a:r>
              <a:rPr lang="en-US" dirty="0" smtClean="0"/>
              <a:t>How many outputs does sort have and what are they?</a:t>
            </a:r>
          </a:p>
          <a:p>
            <a:pPr marL="514350" indent="-514350">
              <a:buFont typeface="+mj-lt"/>
              <a:buAutoNum type="arabicPeriod"/>
            </a:pPr>
            <a:r>
              <a:rPr lang="en-US" dirty="0" smtClean="0"/>
              <a:t>If a vector length is considered to be N long, then the vector length returned by the diff function expressed in terms of N is ?</a:t>
            </a:r>
          </a:p>
          <a:p>
            <a:pPr marL="514350" indent="-514350">
              <a:buFont typeface="+mj-lt"/>
              <a:buAutoNum type="arabicPeriod"/>
            </a:pPr>
            <a:r>
              <a:rPr lang="en-US" dirty="0" smtClean="0"/>
              <a:t>With the same givens from problem 3, the vector length return by the find function?</a:t>
            </a:r>
          </a:p>
          <a:p>
            <a:pPr marL="514350" indent="-514350">
              <a:buFont typeface="+mj-lt"/>
              <a:buAutoNum type="arabicPeriod"/>
            </a:pPr>
            <a:r>
              <a:rPr lang="en-US" dirty="0" smtClean="0"/>
              <a:t>Did you know??? For the size function, if you only specify one output to it,  how many values do you get for that one output?</a:t>
            </a:r>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a:p>
        </p:txBody>
      </p:sp>
      <p:sp>
        <p:nvSpPr>
          <p:cNvPr id="4" name="Content Placeholder 2"/>
          <p:cNvSpPr txBox="1">
            <a:spLocks/>
          </p:cNvSpPr>
          <p:nvPr/>
        </p:nvSpPr>
        <p:spPr>
          <a:xfrm>
            <a:off x="5029200" y="1676400"/>
            <a:ext cx="3657600" cy="4525963"/>
          </a:xfrm>
          <a:prstGeom prst="rect">
            <a:avLst/>
          </a:prstGeom>
        </p:spPr>
        <p:txBody>
          <a:bodyPr vert="horz" lIns="91440" tIns="45720" rIns="91440" bIns="45720" rtlCol="0">
            <a:normAutofit fontScale="55000" lnSpcReduction="20000"/>
          </a:bodyPr>
          <a:lstStyle/>
          <a:p>
            <a:pPr>
              <a:spcBef>
                <a:spcPct val="20000"/>
              </a:spcBef>
              <a:defRPr/>
            </a:pPr>
            <a:r>
              <a:rPr lang="en-US" sz="3200" b="1" dirty="0"/>
              <a:t>CHANGE COLOR FOR ANSWERS</a:t>
            </a:r>
            <a:r>
              <a:rPr lang="en-US" sz="3200" b="1" dirty="0" smtClean="0"/>
              <a:t>:</a:t>
            </a:r>
            <a:endParaRPr lang="en-US" sz="3200" dirty="0" smtClean="0">
              <a:latin typeface="+mj-lt"/>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sz="3200" dirty="0" smtClean="0">
                <a:solidFill>
                  <a:schemeClr val="bg1"/>
                </a:solidFill>
                <a:latin typeface="+mj-lt"/>
              </a:rPr>
              <a:t>2 outputs, first output specifies the minimum value in the vector and second output specifies the position the minimum value is located. Maximum function works similarly.</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3200" b="0" i="0" u="none" strike="noStrike" kern="1200" cap="none" spc="0" normalizeH="0" baseline="0" noProof="0" dirty="0" smtClean="0">
                <a:ln>
                  <a:noFill/>
                </a:ln>
                <a:solidFill>
                  <a:schemeClr val="bg1"/>
                </a:solidFill>
                <a:effectLst/>
                <a:uLnTx/>
                <a:uFillTx/>
                <a:latin typeface="+mj-lt"/>
                <a:cs typeface="Courier New" pitchFamily="49" charset="0"/>
              </a:rPr>
              <a:t>2</a:t>
            </a:r>
            <a:r>
              <a:rPr kumimoji="0" lang="en-US" sz="3200" b="0" i="0" u="none" strike="noStrike" kern="1200" cap="none" spc="0" normalizeH="0" noProof="0" dirty="0" smtClean="0">
                <a:ln>
                  <a:noFill/>
                </a:ln>
                <a:solidFill>
                  <a:schemeClr val="bg1"/>
                </a:solidFill>
                <a:effectLst/>
                <a:uLnTx/>
                <a:uFillTx/>
                <a:latin typeface="+mj-lt"/>
                <a:cs typeface="Courier New" pitchFamily="49" charset="0"/>
              </a:rPr>
              <a:t> outputs, the first output returns the vectors sorted and the second output returns indices sorted </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sz="3200" baseline="0" dirty="0" smtClean="0">
                <a:solidFill>
                  <a:schemeClr val="bg1"/>
                </a:solidFill>
                <a:latin typeface="+mj-lt"/>
                <a:cs typeface="Courier New" pitchFamily="49" charset="0"/>
              </a:rPr>
              <a:t>N</a:t>
            </a:r>
            <a:r>
              <a:rPr lang="en-US" sz="3200" dirty="0" smtClean="0">
                <a:solidFill>
                  <a:schemeClr val="bg1"/>
                </a:solidFill>
                <a:latin typeface="+mj-lt"/>
                <a:cs typeface="Courier New" pitchFamily="49" charset="0"/>
              </a:rPr>
              <a:t> – 1</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3200" b="0" i="0" u="none" strike="noStrike" kern="1200" cap="none" spc="0" normalizeH="0" baseline="0" noProof="0" dirty="0" smtClean="0">
                <a:ln>
                  <a:noFill/>
                </a:ln>
                <a:solidFill>
                  <a:schemeClr val="bg1"/>
                </a:solidFill>
                <a:effectLst/>
                <a:uLnTx/>
                <a:uFillTx/>
                <a:latin typeface="+mj-lt"/>
                <a:cs typeface="Courier New" pitchFamily="49" charset="0"/>
              </a:rPr>
              <a:t>N</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3200" b="0" i="0" u="none" strike="noStrike" kern="1200" cap="none" spc="0" normalizeH="0" baseline="0" noProof="0" dirty="0" smtClean="0">
                <a:ln>
                  <a:noFill/>
                </a:ln>
                <a:solidFill>
                  <a:schemeClr val="bg1"/>
                </a:solidFill>
                <a:effectLst/>
                <a:uLnTx/>
                <a:uFillTx/>
                <a:latin typeface="+mj-lt"/>
                <a:cs typeface="Courier New" pitchFamily="49" charset="0"/>
              </a:rPr>
              <a:t>2</a:t>
            </a:r>
            <a:r>
              <a:rPr kumimoji="0" lang="en-US" sz="3200" b="0" i="0" u="none" strike="noStrike" kern="1200" cap="none" spc="0" normalizeH="0" noProof="0" dirty="0" smtClean="0">
                <a:ln>
                  <a:noFill/>
                </a:ln>
                <a:solidFill>
                  <a:schemeClr val="bg1"/>
                </a:solidFill>
                <a:effectLst/>
                <a:uLnTx/>
                <a:uFillTx/>
                <a:latin typeface="+mj-lt"/>
                <a:cs typeface="Courier New" pitchFamily="49" charset="0"/>
              </a:rPr>
              <a:t> values, first value is the number of rows and second value is number of columns</a:t>
            </a:r>
            <a:endParaRPr kumimoji="0" lang="en-US" sz="3200" b="0" i="0" u="none" strike="noStrike" kern="1200" cap="none" spc="0" normalizeH="0" baseline="0" noProof="0" dirty="0">
              <a:ln>
                <a:noFill/>
              </a:ln>
              <a:solidFill>
                <a:schemeClr val="bg1"/>
              </a:solidFill>
              <a:effectLst/>
              <a:uLnTx/>
              <a:uFillTx/>
              <a:latin typeface="+mj-lt"/>
              <a:cs typeface="Courier New"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2" cstate="print">
            <a:duotone>
              <a:schemeClr val="accent6">
                <a:shade val="45000"/>
                <a:satMod val="135000"/>
              </a:schemeClr>
              <a:prstClr val="white"/>
            </a:duotone>
            <a:lum bright="-10000"/>
          </a:blip>
          <a:srcRect l="7813" r="4687" b="36458"/>
          <a:stretch>
            <a:fillRect/>
          </a:stretch>
        </p:blipFill>
        <p:spPr bwMode="auto">
          <a:xfrm>
            <a:off x="381000" y="3429000"/>
            <a:ext cx="1219200" cy="17526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duotone>
              <a:prstClr val="black"/>
              <a:schemeClr val="accent3">
                <a:tint val="45000"/>
                <a:satMod val="400000"/>
              </a:schemeClr>
            </a:duotone>
          </a:blip>
          <a:srcRect l="7813" r="4687" b="62500"/>
          <a:stretch>
            <a:fillRect/>
          </a:stretch>
        </p:blipFill>
        <p:spPr bwMode="auto">
          <a:xfrm>
            <a:off x="381000" y="1143000"/>
            <a:ext cx="1219200" cy="2362200"/>
          </a:xfrm>
          <a:prstGeom prst="rect">
            <a:avLst/>
          </a:prstGeom>
          <a:noFill/>
          <a:ln w="9525">
            <a:noFill/>
            <a:miter lim="800000"/>
            <a:headEnd/>
            <a:tailEnd/>
          </a:ln>
          <a:effectLst/>
        </p:spPr>
      </p:pic>
      <p:sp>
        <p:nvSpPr>
          <p:cNvPr id="3" name="Content Placeholder 2"/>
          <p:cNvSpPr>
            <a:spLocks noGrp="1"/>
          </p:cNvSpPr>
          <p:nvPr>
            <p:ph idx="1"/>
          </p:nvPr>
        </p:nvSpPr>
        <p:spPr/>
        <p:txBody>
          <a:bodyPr/>
          <a:lstStyle/>
          <a:p>
            <a:pPr>
              <a:buNone/>
            </a:pPr>
            <a:endParaRPr lang="en-US" b="1" dirty="0" smtClean="0">
              <a:solidFill>
                <a:schemeClr val="accent3">
                  <a:lumMod val="75000"/>
                </a:schemeClr>
              </a:solidFill>
            </a:endParaRPr>
          </a:p>
          <a:p>
            <a:endParaRPr lang="en-US" dirty="0"/>
          </a:p>
        </p:txBody>
      </p:sp>
      <p:sp>
        <p:nvSpPr>
          <p:cNvPr id="5" name="TextBox 4"/>
          <p:cNvSpPr txBox="1"/>
          <p:nvPr/>
        </p:nvSpPr>
        <p:spPr>
          <a:xfrm>
            <a:off x="1905000" y="1219201"/>
            <a:ext cx="6934200" cy="5447645"/>
          </a:xfrm>
          <a:prstGeom prst="rect">
            <a:avLst/>
          </a:prstGeom>
          <a:noFill/>
        </p:spPr>
        <p:txBody>
          <a:bodyPr wrap="square" rtlCol="0">
            <a:spAutoFit/>
          </a:bodyPr>
          <a:lstStyle/>
          <a:p>
            <a:pPr>
              <a:lnSpc>
                <a:spcPct val="150000"/>
              </a:lnSpc>
            </a:pPr>
            <a:r>
              <a:rPr lang="en-US" sz="2000" u="sng" dirty="0" smtClean="0">
                <a:hlinkClick r:id="rId4" action="ppaction://hlinksldjump"/>
              </a:rPr>
              <a:t>Lesson 1: Generating Vectors </a:t>
            </a:r>
            <a:endParaRPr lang="en-US" sz="2000" u="sng" dirty="0" smtClean="0"/>
          </a:p>
          <a:p>
            <a:pPr>
              <a:lnSpc>
                <a:spcPct val="150000"/>
              </a:lnSpc>
            </a:pPr>
            <a:r>
              <a:rPr lang="en-US" sz="2000" u="sng" dirty="0" smtClean="0">
                <a:hlinkClick r:id="rId5" action="ppaction://hlinksldjump"/>
              </a:rPr>
              <a:t>Lesson 2: Element-by-Element Operations</a:t>
            </a:r>
            <a:endParaRPr lang="en-US" sz="2000" u="sng" dirty="0" smtClean="0"/>
          </a:p>
          <a:p>
            <a:pPr>
              <a:lnSpc>
                <a:spcPct val="150000"/>
              </a:lnSpc>
            </a:pPr>
            <a:r>
              <a:rPr lang="en-US" sz="2000" u="sng" dirty="0" smtClean="0">
                <a:hlinkClick r:id="rId6" action="ppaction://hlinksldjump"/>
              </a:rPr>
              <a:t>Lesson 3: Using Built- In Functions For Vectors</a:t>
            </a:r>
            <a:endParaRPr lang="en-US" sz="2000" u="sng" dirty="0" smtClean="0"/>
          </a:p>
          <a:p>
            <a:pPr>
              <a:lnSpc>
                <a:spcPct val="150000"/>
              </a:lnSpc>
            </a:pPr>
            <a:r>
              <a:rPr lang="en-US" sz="2000" u="sng" dirty="0" smtClean="0">
                <a:hlinkClick r:id="rId7" action="ppaction://hlinksldjump"/>
              </a:rPr>
              <a:t>Lesson 4: Indexing, Assigning, and Removing Vector Elements</a:t>
            </a:r>
            <a:endParaRPr lang="en-US" sz="2000" u="sng" dirty="0" smtClean="0"/>
          </a:p>
          <a:p>
            <a:pPr>
              <a:lnSpc>
                <a:spcPct val="150000"/>
              </a:lnSpc>
            </a:pPr>
            <a:r>
              <a:rPr lang="en-US" sz="2000" u="sng" dirty="0" smtClean="0">
                <a:hlinkClick r:id="rId8" action="ppaction://hlinksldjump"/>
              </a:rPr>
              <a:t>Lesson 5: Logical Operations</a:t>
            </a:r>
            <a:endParaRPr lang="en-US" sz="2000" u="sng" dirty="0" smtClean="0">
              <a:hlinkClick r:id="rId9" action="ppaction://hlinksldjump"/>
            </a:endParaRPr>
          </a:p>
          <a:p>
            <a:pPr>
              <a:lnSpc>
                <a:spcPct val="150000"/>
              </a:lnSpc>
            </a:pPr>
            <a:r>
              <a:rPr lang="en-US" sz="2000" u="sng" dirty="0" smtClean="0">
                <a:hlinkClick r:id="rId9" action="ppaction://hlinksldjump"/>
              </a:rPr>
              <a:t>Lesson 6: Generating Arrays</a:t>
            </a:r>
            <a:endParaRPr lang="en-US" sz="2000" u="sng" dirty="0" smtClean="0"/>
          </a:p>
          <a:p>
            <a:pPr>
              <a:lnSpc>
                <a:spcPct val="150000"/>
              </a:lnSpc>
            </a:pPr>
            <a:r>
              <a:rPr lang="en-US" sz="2000" u="sng" dirty="0" smtClean="0">
                <a:hlinkClick r:id="rId10" action="ppaction://hlinksldjump"/>
              </a:rPr>
              <a:t>Lesson 7: Using Built-In Functions with Arrays</a:t>
            </a:r>
            <a:endParaRPr lang="en-US" sz="2000" u="sng" dirty="0" smtClean="0"/>
          </a:p>
          <a:p>
            <a:pPr>
              <a:lnSpc>
                <a:spcPct val="150000"/>
              </a:lnSpc>
            </a:pPr>
            <a:r>
              <a:rPr lang="en-US" sz="2000" u="sng" dirty="0" smtClean="0">
                <a:hlinkClick r:id="rId11" action="ppaction://hlinksldjump"/>
              </a:rPr>
              <a:t>Lesson 8: Indexing, Assigning and Removing Array Elements</a:t>
            </a:r>
            <a:endParaRPr lang="en-US" sz="2000" u="sng"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6" name="Shape 7169"/>
          <p:cNvSpPr txBox="1">
            <a:spLocks noChangeArrowheads="1"/>
          </p:cNvSpPr>
          <p:nvPr/>
        </p:nvSpPr>
        <p:spPr>
          <a:xfrm>
            <a:off x="381000" y="228600"/>
            <a:ext cx="8229600" cy="809625"/>
          </a:xfrm>
          <a:prstGeom prst="rect">
            <a:avLst/>
          </a:prstGeom>
        </p:spPr>
        <p:txBody>
          <a:bodyPr anchor="ctr">
            <a:noAutofit/>
          </a:bodyPr>
          <a:lstStyle/>
          <a:p>
            <a:pPr algn="ctr" fontAlgn="auto">
              <a:spcAft>
                <a:spcPts val="0"/>
              </a:spcAft>
              <a:defRPr/>
            </a:pPr>
            <a:r>
              <a:rPr lang="en-US" sz="6600" spc="300" dirty="0" smtClean="0">
                <a:solidFill>
                  <a:schemeClr val="accent3"/>
                </a:solidFill>
                <a:latin typeface="+mj-lt"/>
                <a:ea typeface="+mj-ea"/>
              </a:rPr>
              <a:t>Table of Contents</a:t>
            </a:r>
            <a:endParaRPr lang="en-US" sz="6600" spc="300" dirty="0">
              <a:solidFill>
                <a:schemeClr val="accent3"/>
              </a:solidFill>
              <a:latin typeface="+mj-lt"/>
              <a:ea typeface="+mj-ea"/>
            </a:endParaRPr>
          </a:p>
        </p:txBody>
      </p:sp>
      <p:cxnSp>
        <p:nvCxnSpPr>
          <p:cNvPr id="9" name="Straight Connector 8"/>
          <p:cNvCxnSpPr/>
          <p:nvPr/>
        </p:nvCxnSpPr>
        <p:spPr>
          <a:xfrm>
            <a:off x="5638800" y="3581400"/>
            <a:ext cx="3048000" cy="1588"/>
          </a:xfrm>
          <a:prstGeom prst="line">
            <a:avLst/>
          </a:prstGeom>
        </p:spPr>
        <p:style>
          <a:lnRef idx="1">
            <a:schemeClr val="accent6"/>
          </a:lnRef>
          <a:fillRef idx="0">
            <a:schemeClr val="accent6"/>
          </a:fillRef>
          <a:effectRef idx="0">
            <a:schemeClr val="accent6"/>
          </a:effectRef>
          <a:fontRef idx="minor">
            <a:schemeClr val="tx1"/>
          </a:fontRef>
        </p:style>
      </p:cxnSp>
      <p:cxnSp>
        <p:nvCxnSpPr>
          <p:cNvPr id="15" name="Straight Connector 14"/>
          <p:cNvCxnSpPr/>
          <p:nvPr/>
        </p:nvCxnSpPr>
        <p:spPr>
          <a:xfrm>
            <a:off x="1905000" y="3581400"/>
            <a:ext cx="3733800" cy="1588"/>
          </a:xfrm>
          <a:prstGeom prst="line">
            <a:avLst/>
          </a:prstGeom>
        </p:spPr>
        <p:style>
          <a:lnRef idx="1">
            <a:schemeClr val="accent3"/>
          </a:lnRef>
          <a:fillRef idx="0">
            <a:schemeClr val="accent3"/>
          </a:fillRef>
          <a:effectRef idx="0">
            <a:schemeClr val="accent3"/>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8" name="Picture 6"/>
          <p:cNvPicPr>
            <a:picLocks noChangeAspect="1" noChangeArrowheads="1"/>
          </p:cNvPicPr>
          <p:nvPr/>
        </p:nvPicPr>
        <p:blipFill>
          <a:blip r:embed="rId2">
            <a:duotone>
              <a:prstClr val="black"/>
              <a:schemeClr val="accent3">
                <a:tint val="45000"/>
                <a:satMod val="400000"/>
              </a:schemeClr>
            </a:duotone>
          </a:blip>
          <a:srcRect t="19231" r="962"/>
          <a:stretch>
            <a:fillRect/>
          </a:stretch>
        </p:blipFill>
        <p:spPr bwMode="auto">
          <a:xfrm>
            <a:off x="990600" y="838201"/>
            <a:ext cx="7543800" cy="4419600"/>
          </a:xfrm>
          <a:prstGeom prst="rect">
            <a:avLst/>
          </a:prstGeom>
          <a:noFill/>
          <a:ln w="9525">
            <a:noFill/>
            <a:miter lim="800000"/>
            <a:headEnd/>
            <a:tailEnd/>
          </a:ln>
          <a:effectLst/>
        </p:spPr>
      </p:pic>
      <p:pic>
        <p:nvPicPr>
          <p:cNvPr id="7" name="Picture 6"/>
          <p:cNvPicPr>
            <a:picLocks noChangeAspect="1" noChangeArrowheads="1"/>
          </p:cNvPicPr>
          <p:nvPr/>
        </p:nvPicPr>
        <p:blipFill>
          <a:blip r:embed="rId2">
            <a:duotone>
              <a:schemeClr val="accent3">
                <a:shade val="45000"/>
                <a:satMod val="135000"/>
              </a:schemeClr>
              <a:prstClr val="white"/>
            </a:duotone>
          </a:blip>
          <a:srcRect t="28205" b="7692"/>
          <a:stretch>
            <a:fillRect/>
          </a:stretch>
        </p:blipFill>
        <p:spPr bwMode="auto">
          <a:xfrm>
            <a:off x="2362200" y="1219200"/>
            <a:ext cx="6172200" cy="4114800"/>
          </a:xfrm>
          <a:prstGeom prst="rect">
            <a:avLst/>
          </a:prstGeom>
          <a:noFill/>
          <a:ln w="9525">
            <a:noFill/>
            <a:miter lim="800000"/>
            <a:headEnd/>
            <a:tailEnd/>
          </a:ln>
          <a:effectLst/>
        </p:spPr>
      </p:pic>
      <p:sp>
        <p:nvSpPr>
          <p:cNvPr id="5" name="Subtitle 2"/>
          <p:cNvSpPr txBox="1">
            <a:spLocks/>
          </p:cNvSpPr>
          <p:nvPr/>
        </p:nvSpPr>
        <p:spPr>
          <a:xfrm>
            <a:off x="1905000" y="3429000"/>
            <a:ext cx="6477000" cy="1752600"/>
          </a:xfrm>
          <a:prstGeom prst="rect">
            <a:avLst/>
          </a:prstGeom>
        </p:spPr>
        <p:txBody>
          <a:bodyPr vert="horz" lIns="91440" tIns="45720" rIns="91440" bIns="45720" rtlCol="0">
            <a:normAutofit/>
          </a:bodyPr>
          <a:lstStyle/>
          <a:p>
            <a:pPr marL="342900" marR="0" lvl="0" indent="-342900" algn="r" defTabSz="914400" rtl="0" eaLnBrk="1" fontAlgn="auto" latinLnBrk="0" hangingPunct="1">
              <a:lnSpc>
                <a:spcPct val="100000"/>
              </a:lnSpc>
              <a:spcBef>
                <a:spcPct val="20000"/>
              </a:spcBef>
              <a:spcAft>
                <a:spcPts val="0"/>
              </a:spcAft>
              <a:buClrTx/>
              <a:buSzTx/>
              <a:tabLst/>
              <a:defRPr/>
            </a:pPr>
            <a:r>
              <a:rPr kumimoji="0" lang="en-US" sz="2000" b="0" i="0" u="none" strike="noStrike" kern="1200" cap="none" spc="0" normalizeH="0" baseline="0" noProof="0" dirty="0" smtClean="0">
                <a:ln>
                  <a:noFill/>
                </a:ln>
                <a:effectLst/>
                <a:uLnTx/>
                <a:uFillTx/>
                <a:latin typeface="+mn-lt"/>
                <a:ea typeface="+mn-ea"/>
                <a:cs typeface="+mn-cs"/>
              </a:rPr>
              <a:t>By Jimmy Le</a:t>
            </a:r>
          </a:p>
          <a:p>
            <a:pPr marL="342900" marR="0" lvl="0" indent="-342900" algn="r" defTabSz="914400" rtl="0" eaLnBrk="1" fontAlgn="auto" latinLnBrk="0" hangingPunct="1">
              <a:lnSpc>
                <a:spcPct val="100000"/>
              </a:lnSpc>
              <a:spcBef>
                <a:spcPct val="20000"/>
              </a:spcBef>
              <a:spcAft>
                <a:spcPts val="0"/>
              </a:spcAft>
              <a:buClrTx/>
              <a:buSzTx/>
              <a:tabLst/>
              <a:defRPr/>
            </a:pPr>
            <a:r>
              <a:rPr kumimoji="0" lang="en-US" sz="2000" b="0" i="0" u="none" strike="noStrike" kern="1200" cap="none" spc="0" normalizeH="0" baseline="0" noProof="0" dirty="0" smtClean="0">
                <a:ln>
                  <a:noFill/>
                </a:ln>
                <a:effectLst/>
                <a:uLnTx/>
                <a:uFillTx/>
                <a:latin typeface="+mn-lt"/>
                <a:ea typeface="+mn-ea"/>
                <a:cs typeface="+mn-cs"/>
              </a:rPr>
              <a:t>Email:jimmyle2008@gmail.com</a:t>
            </a:r>
            <a:endParaRPr kumimoji="0" lang="en-US" sz="2000" b="0" i="0" u="none" strike="noStrike" kern="1200" cap="none" spc="0" normalizeH="0" baseline="0" noProof="0" dirty="0">
              <a:ln>
                <a:noFill/>
              </a:ln>
              <a:effectLst/>
              <a:uLnTx/>
              <a:uFillTx/>
              <a:latin typeface="+mn-lt"/>
              <a:ea typeface="+mn-ea"/>
              <a:cs typeface="+mn-cs"/>
            </a:endParaRPr>
          </a:p>
        </p:txBody>
      </p:sp>
      <p:pic>
        <p:nvPicPr>
          <p:cNvPr id="6" name="Picture 6"/>
          <p:cNvPicPr>
            <a:picLocks noChangeAspect="1" noChangeArrowheads="1"/>
          </p:cNvPicPr>
          <p:nvPr/>
        </p:nvPicPr>
        <p:blipFill>
          <a:blip r:embed="rId3">
            <a:duotone>
              <a:prstClr val="black"/>
              <a:schemeClr val="accent3">
                <a:tint val="45000"/>
                <a:satMod val="400000"/>
              </a:schemeClr>
            </a:duotone>
          </a:blip>
          <a:srcRect/>
          <a:stretch>
            <a:fillRect/>
          </a:stretch>
        </p:blipFill>
        <p:spPr bwMode="auto">
          <a:xfrm>
            <a:off x="3048000" y="3276600"/>
            <a:ext cx="1676400" cy="1676400"/>
          </a:xfrm>
          <a:prstGeom prst="rect">
            <a:avLst/>
          </a:prstGeom>
          <a:noFill/>
          <a:ln w="9525">
            <a:noFill/>
            <a:miter lim="800000"/>
            <a:headEnd/>
            <a:tailEnd/>
          </a:ln>
          <a:effectLst/>
        </p:spPr>
      </p:pic>
      <p:sp>
        <p:nvSpPr>
          <p:cNvPr id="2" name="Title 1"/>
          <p:cNvSpPr>
            <a:spLocks noGrp="1"/>
          </p:cNvSpPr>
          <p:nvPr>
            <p:ph type="title"/>
          </p:nvPr>
        </p:nvSpPr>
        <p:spPr>
          <a:xfrm>
            <a:off x="2286000" y="2133600"/>
            <a:ext cx="6477000" cy="1143000"/>
          </a:xfrm>
        </p:spPr>
        <p:txBody>
          <a:bodyPr>
            <a:normAutofit fontScale="90000"/>
          </a:bodyPr>
          <a:lstStyle/>
          <a:p>
            <a:r>
              <a:rPr lang="en-US" sz="6000" b="1" dirty="0" smtClean="0">
                <a:solidFill>
                  <a:srgbClr val="3E4D1F"/>
                </a:solidFill>
              </a:rPr>
              <a:t>Vectors</a:t>
            </a:r>
            <a:r>
              <a:rPr lang="en-US" sz="6000" b="1" dirty="0" smtClean="0">
                <a:solidFill>
                  <a:schemeClr val="accent3">
                    <a:lumMod val="75000"/>
                  </a:schemeClr>
                </a:solidFill>
              </a:rPr>
              <a:t> </a:t>
            </a:r>
            <a:r>
              <a:rPr lang="en-US" sz="6000" b="1" dirty="0" smtClean="0"/>
              <a:t>and</a:t>
            </a:r>
            <a:r>
              <a:rPr lang="en-US" sz="6000" b="1" dirty="0" smtClean="0">
                <a:solidFill>
                  <a:schemeClr val="accent3">
                    <a:lumMod val="75000"/>
                  </a:schemeClr>
                </a:solidFill>
              </a:rPr>
              <a:t> </a:t>
            </a:r>
            <a:r>
              <a:rPr lang="en-US" sz="6000" b="1" dirty="0" smtClean="0">
                <a:solidFill>
                  <a:schemeClr val="accent6">
                    <a:lumMod val="75000"/>
                  </a:schemeClr>
                </a:solidFill>
              </a:rPr>
              <a:t>Arrays</a:t>
            </a:r>
            <a:r>
              <a:rPr lang="en-US" sz="4000" b="1" dirty="0" smtClean="0">
                <a:solidFill>
                  <a:schemeClr val="accent3">
                    <a:lumMod val="75000"/>
                  </a:schemeClr>
                </a:solidFill>
              </a:rPr>
              <a:t/>
            </a:r>
            <a:br>
              <a:rPr lang="en-US" sz="4000" b="1" dirty="0" smtClean="0">
                <a:solidFill>
                  <a:schemeClr val="accent3">
                    <a:lumMod val="75000"/>
                  </a:schemeClr>
                </a:solidFill>
              </a:rPr>
            </a:br>
            <a:r>
              <a:rPr lang="en-US" sz="4000" b="1" dirty="0" smtClean="0">
                <a:solidFill>
                  <a:srgbClr val="3E4D1F"/>
                </a:solidFill>
              </a:rPr>
              <a:t> Lesson 4: Indexing, Assigning, and Removing Vector Elements</a:t>
            </a:r>
            <a:r>
              <a:rPr lang="en-US" b="1" dirty="0" smtClean="0">
                <a:solidFill>
                  <a:schemeClr val="accent3">
                    <a:lumMod val="75000"/>
                  </a:schemeClr>
                </a:solidFill>
              </a:rPr>
              <a:t/>
            </a:r>
            <a:br>
              <a:rPr lang="en-US" b="1" dirty="0" smtClean="0">
                <a:solidFill>
                  <a:schemeClr val="accent3">
                    <a:lumMod val="75000"/>
                  </a:schemeClr>
                </a:solidFill>
              </a:rPr>
            </a:b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Rectangle 5"/>
          <p:cNvSpPr/>
          <p:nvPr/>
        </p:nvSpPr>
        <p:spPr>
          <a:xfrm>
            <a:off x="609600" y="685800"/>
            <a:ext cx="4529125" cy="707886"/>
          </a:xfrm>
          <a:prstGeom prst="rect">
            <a:avLst/>
          </a:prstGeom>
        </p:spPr>
        <p:txBody>
          <a:bodyPr wrap="none">
            <a:spAutoFit/>
          </a:bodyPr>
          <a:lstStyle/>
          <a:p>
            <a:pPr algn="ctr" fontAlgn="auto">
              <a:spcAft>
                <a:spcPts val="0"/>
              </a:spcAft>
              <a:defRPr/>
            </a:pPr>
            <a:r>
              <a:rPr lang="en-US" sz="4000" spc="300" dirty="0" smtClean="0">
                <a:solidFill>
                  <a:srgbClr val="C3CE81"/>
                </a:solidFill>
              </a:rPr>
              <a:t>What is Indexing?</a:t>
            </a:r>
            <a:endParaRPr lang="en-US" sz="4000" spc="300" dirty="0">
              <a:solidFill>
                <a:srgbClr val="C3CE81"/>
              </a:solidFill>
            </a:endParaRPr>
          </a:p>
        </p:txBody>
      </p:sp>
      <p:sp>
        <p:nvSpPr>
          <p:cNvPr id="7" name="TextBox 6"/>
          <p:cNvSpPr txBox="1"/>
          <p:nvPr/>
        </p:nvSpPr>
        <p:spPr>
          <a:xfrm>
            <a:off x="533400" y="1524000"/>
            <a:ext cx="4191000" cy="1323439"/>
          </a:xfrm>
          <a:prstGeom prst="rect">
            <a:avLst/>
          </a:prstGeom>
          <a:noFill/>
        </p:spPr>
        <p:txBody>
          <a:bodyPr wrap="square" rtlCol="0">
            <a:spAutoFit/>
          </a:bodyPr>
          <a:lstStyle/>
          <a:p>
            <a:r>
              <a:rPr lang="en-US" sz="2000" b="1" dirty="0" smtClean="0"/>
              <a:t>Indexing</a:t>
            </a:r>
            <a:r>
              <a:rPr lang="en-US" sz="2000" dirty="0" smtClean="0"/>
              <a:t> into a vector is a means of selecting a subset of elements from the vector, where each element has two properties: a </a:t>
            </a:r>
            <a:r>
              <a:rPr lang="en-US" sz="2000" b="1" dirty="0" smtClean="0"/>
              <a:t>value</a:t>
            </a:r>
            <a:r>
              <a:rPr lang="en-US" sz="2000" dirty="0" smtClean="0"/>
              <a:t> and a </a:t>
            </a:r>
            <a:r>
              <a:rPr lang="en-US" sz="2000" b="1" dirty="0" smtClean="0"/>
              <a:t>position</a:t>
            </a:r>
          </a:p>
        </p:txBody>
      </p:sp>
      <p:sp>
        <p:nvSpPr>
          <p:cNvPr id="8" name="Rectangle 7"/>
          <p:cNvSpPr/>
          <p:nvPr/>
        </p:nvSpPr>
        <p:spPr>
          <a:xfrm>
            <a:off x="685800" y="3048000"/>
            <a:ext cx="3369192" cy="461665"/>
          </a:xfrm>
          <a:prstGeom prst="rect">
            <a:avLst/>
          </a:prstGeom>
        </p:spPr>
        <p:txBody>
          <a:bodyPr wrap="none">
            <a:spAutoFit/>
          </a:bodyPr>
          <a:lstStyle/>
          <a:p>
            <a:pPr algn="ctr" fontAlgn="auto">
              <a:spcAft>
                <a:spcPts val="0"/>
              </a:spcAft>
              <a:defRPr/>
            </a:pPr>
            <a:r>
              <a:rPr lang="en-US" sz="2400" spc="300" dirty="0" smtClean="0">
                <a:solidFill>
                  <a:srgbClr val="C3CE81"/>
                </a:solidFill>
              </a:rPr>
              <a:t>Format for Indexing</a:t>
            </a:r>
            <a:endParaRPr lang="en-US" sz="2400" spc="300" dirty="0">
              <a:solidFill>
                <a:srgbClr val="C3CE81"/>
              </a:solidFill>
            </a:endParaRPr>
          </a:p>
        </p:txBody>
      </p:sp>
      <p:sp>
        <p:nvSpPr>
          <p:cNvPr id="9" name="TextBox 8"/>
          <p:cNvSpPr txBox="1"/>
          <p:nvPr/>
        </p:nvSpPr>
        <p:spPr>
          <a:xfrm>
            <a:off x="762000" y="3733800"/>
            <a:ext cx="3352800" cy="369332"/>
          </a:xfrm>
          <a:prstGeom prst="rect">
            <a:avLst/>
          </a:prstGeom>
          <a:noFill/>
        </p:spPr>
        <p:txBody>
          <a:bodyPr wrap="square" rtlCol="0">
            <a:spAutoFit/>
          </a:bodyPr>
          <a:lstStyle/>
          <a:p>
            <a:r>
              <a:rPr lang="en-US" dirty="0" smtClean="0"/>
              <a:t>&lt;name  of  vector&gt; ( position(s))</a:t>
            </a:r>
            <a:endParaRPr lang="en-US" dirty="0"/>
          </a:p>
        </p:txBody>
      </p:sp>
      <p:pic>
        <p:nvPicPr>
          <p:cNvPr id="1029" name="Picture 5"/>
          <p:cNvPicPr>
            <a:picLocks noChangeAspect="1" noChangeArrowheads="1"/>
          </p:cNvPicPr>
          <p:nvPr/>
        </p:nvPicPr>
        <p:blipFill>
          <a:blip r:embed="rId2"/>
          <a:srcRect/>
          <a:stretch>
            <a:fillRect/>
          </a:stretch>
        </p:blipFill>
        <p:spPr bwMode="auto">
          <a:xfrm>
            <a:off x="5410200" y="1143000"/>
            <a:ext cx="3276600" cy="3639515"/>
          </a:xfrm>
          <a:prstGeom prst="rect">
            <a:avLst/>
          </a:prstGeom>
          <a:noFill/>
          <a:ln w="9525">
            <a:noFill/>
            <a:miter lim="800000"/>
            <a:headEnd/>
            <a:tailEnd/>
          </a:ln>
          <a:effectLst/>
        </p:spPr>
      </p:pic>
      <p:pic>
        <p:nvPicPr>
          <p:cNvPr id="1030" name="Picture 6"/>
          <p:cNvPicPr>
            <a:picLocks noChangeAspect="1" noChangeArrowheads="1"/>
          </p:cNvPicPr>
          <p:nvPr/>
        </p:nvPicPr>
        <p:blipFill>
          <a:blip r:embed="rId3"/>
          <a:srcRect/>
          <a:stretch>
            <a:fillRect/>
          </a:stretch>
        </p:blipFill>
        <p:spPr bwMode="auto">
          <a:xfrm>
            <a:off x="228600" y="4343400"/>
            <a:ext cx="5232558" cy="160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4267200" cy="4495800"/>
          </a:xfrm>
        </p:spPr>
        <p:txBody>
          <a:bodyPr>
            <a:normAutofit fontScale="92500" lnSpcReduction="20000"/>
          </a:bodyPr>
          <a:lstStyle/>
          <a:p>
            <a:r>
              <a:rPr lang="en-US" dirty="0" smtClean="0"/>
              <a:t>You can index multiple times by simply using a </a:t>
            </a:r>
            <a:r>
              <a:rPr lang="en-US" b="1" dirty="0" smtClean="0"/>
              <a:t>position vector</a:t>
            </a:r>
          </a:p>
          <a:p>
            <a:pPr lvl="1"/>
            <a:r>
              <a:rPr lang="en-US" dirty="0" smtClean="0"/>
              <a:t>where the position vector itself is generated through the ways we talked about before such as using:</a:t>
            </a:r>
          </a:p>
          <a:p>
            <a:pPr lvl="2"/>
            <a:r>
              <a:rPr lang="en-US" b="1" dirty="0" smtClean="0">
                <a:solidFill>
                  <a:schemeClr val="accent3">
                    <a:lumMod val="50000"/>
                  </a:schemeClr>
                </a:solidFill>
              </a:rPr>
              <a:t> direct entry</a:t>
            </a:r>
          </a:p>
          <a:p>
            <a:pPr lvl="2"/>
            <a:r>
              <a:rPr lang="en-US" dirty="0" smtClean="0">
                <a:solidFill>
                  <a:schemeClr val="accent3">
                    <a:lumMod val="50000"/>
                  </a:schemeClr>
                </a:solidFill>
              </a:rPr>
              <a:t> </a:t>
            </a:r>
            <a:r>
              <a:rPr lang="en-US" b="1" dirty="0" smtClean="0">
                <a:solidFill>
                  <a:schemeClr val="accent3">
                    <a:lumMod val="50000"/>
                  </a:schemeClr>
                </a:solidFill>
              </a:rPr>
              <a:t>colon operator</a:t>
            </a:r>
          </a:p>
          <a:p>
            <a:pPr lvl="2"/>
            <a:r>
              <a:rPr lang="en-US" b="1" dirty="0" smtClean="0">
                <a:solidFill>
                  <a:schemeClr val="accent3">
                    <a:lumMod val="50000"/>
                  </a:schemeClr>
                </a:solidFill>
              </a:rPr>
              <a:t>ones()</a:t>
            </a:r>
          </a:p>
          <a:p>
            <a:pPr lvl="2"/>
            <a:r>
              <a:rPr lang="en-US" b="1" dirty="0" smtClean="0">
                <a:solidFill>
                  <a:schemeClr val="accent3">
                    <a:lumMod val="50000"/>
                  </a:schemeClr>
                </a:solidFill>
              </a:rPr>
              <a:t>*logical vectors</a:t>
            </a:r>
          </a:p>
        </p:txBody>
      </p:sp>
      <p:sp>
        <p:nvSpPr>
          <p:cNvPr id="4" name="Rectangle 3"/>
          <p:cNvSpPr/>
          <p:nvPr/>
        </p:nvSpPr>
        <p:spPr>
          <a:xfrm>
            <a:off x="609600" y="685800"/>
            <a:ext cx="5864106" cy="707886"/>
          </a:xfrm>
          <a:prstGeom prst="rect">
            <a:avLst/>
          </a:prstGeom>
        </p:spPr>
        <p:txBody>
          <a:bodyPr wrap="none">
            <a:spAutoFit/>
          </a:bodyPr>
          <a:lstStyle/>
          <a:p>
            <a:pPr algn="ctr" fontAlgn="auto">
              <a:spcAft>
                <a:spcPts val="0"/>
              </a:spcAft>
              <a:defRPr/>
            </a:pPr>
            <a:r>
              <a:rPr lang="en-US" sz="4000" spc="300" dirty="0" smtClean="0">
                <a:solidFill>
                  <a:srgbClr val="C3CE81"/>
                </a:solidFill>
              </a:rPr>
              <a:t>Using a Vector to Index</a:t>
            </a:r>
            <a:endParaRPr lang="en-US" sz="4000" spc="300" dirty="0">
              <a:solidFill>
                <a:srgbClr val="C3CE81"/>
              </a:solidFill>
            </a:endParaRPr>
          </a:p>
        </p:txBody>
      </p:sp>
      <p:pic>
        <p:nvPicPr>
          <p:cNvPr id="2052" name="Picture 4"/>
          <p:cNvPicPr>
            <a:picLocks noChangeAspect="1" noChangeArrowheads="1"/>
          </p:cNvPicPr>
          <p:nvPr/>
        </p:nvPicPr>
        <p:blipFill>
          <a:blip r:embed="rId2"/>
          <a:srcRect/>
          <a:stretch>
            <a:fillRect/>
          </a:stretch>
        </p:blipFill>
        <p:spPr bwMode="auto">
          <a:xfrm>
            <a:off x="4648200" y="1521106"/>
            <a:ext cx="4286250" cy="4231994"/>
          </a:xfrm>
          <a:prstGeom prst="rect">
            <a:avLst/>
          </a:prstGeom>
          <a:noFill/>
          <a:ln w="9525">
            <a:noFill/>
            <a:miter lim="800000"/>
            <a:headEnd/>
            <a:tailEnd/>
          </a:ln>
          <a:effectLst/>
        </p:spPr>
      </p:pic>
      <p:sp>
        <p:nvSpPr>
          <p:cNvPr id="8" name="TextBox 7"/>
          <p:cNvSpPr txBox="1"/>
          <p:nvPr/>
        </p:nvSpPr>
        <p:spPr>
          <a:xfrm>
            <a:off x="1295400" y="5943600"/>
            <a:ext cx="7543800" cy="646331"/>
          </a:xfrm>
          <a:prstGeom prst="rect">
            <a:avLst/>
          </a:prstGeom>
          <a:noFill/>
        </p:spPr>
        <p:txBody>
          <a:bodyPr wrap="square" rtlCol="0">
            <a:spAutoFit/>
          </a:bodyPr>
          <a:lstStyle/>
          <a:p>
            <a:r>
              <a:rPr lang="en-US" dirty="0" smtClean="0"/>
              <a:t>* A logical vector is a vector that contain </a:t>
            </a:r>
            <a:r>
              <a:rPr lang="en-US" b="1" dirty="0" smtClean="0"/>
              <a:t>true</a:t>
            </a:r>
            <a:r>
              <a:rPr lang="en-US" dirty="0" smtClean="0"/>
              <a:t> and </a:t>
            </a:r>
            <a:r>
              <a:rPr lang="en-US" b="1" dirty="0" smtClean="0"/>
              <a:t>false</a:t>
            </a:r>
            <a:r>
              <a:rPr lang="en-US" dirty="0" smtClean="0"/>
              <a:t> as its elements, when indexing  only elements are true are extracted*</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86200"/>
            <a:ext cx="3352800" cy="1524000"/>
          </a:xfrm>
        </p:spPr>
        <p:txBody>
          <a:bodyPr>
            <a:noAutofit/>
          </a:bodyPr>
          <a:lstStyle/>
          <a:p>
            <a:pPr marL="0" indent="4763">
              <a:buNone/>
            </a:pPr>
            <a:r>
              <a:rPr lang="en-US" sz="2000" dirty="0" smtClean="0"/>
              <a:t>When </a:t>
            </a:r>
            <a:r>
              <a:rPr lang="en-US" sz="2000" b="1" dirty="0" smtClean="0"/>
              <a:t>ACCESSING</a:t>
            </a:r>
            <a:r>
              <a:rPr lang="en-US" sz="2000" dirty="0" smtClean="0"/>
              <a:t> an element, do not index with an </a:t>
            </a:r>
            <a:r>
              <a:rPr lang="en-US" sz="2000" b="1" dirty="0" smtClean="0"/>
              <a:t>integer</a:t>
            </a:r>
            <a:r>
              <a:rPr lang="en-US" sz="2000" dirty="0" smtClean="0"/>
              <a:t> that is </a:t>
            </a:r>
            <a:r>
              <a:rPr lang="en-US" sz="2000" b="1" dirty="0" smtClean="0"/>
              <a:t>larger</a:t>
            </a:r>
            <a:r>
              <a:rPr lang="en-US" sz="2000" dirty="0" smtClean="0"/>
              <a:t> than the vector’s length</a:t>
            </a:r>
          </a:p>
        </p:txBody>
      </p:sp>
      <p:sp>
        <p:nvSpPr>
          <p:cNvPr id="5" name="Rectangle 4"/>
          <p:cNvSpPr/>
          <p:nvPr/>
        </p:nvSpPr>
        <p:spPr>
          <a:xfrm>
            <a:off x="381000" y="533400"/>
            <a:ext cx="8274316" cy="707886"/>
          </a:xfrm>
          <a:prstGeom prst="rect">
            <a:avLst/>
          </a:prstGeom>
        </p:spPr>
        <p:txBody>
          <a:bodyPr wrap="none">
            <a:spAutoFit/>
          </a:bodyPr>
          <a:lstStyle/>
          <a:p>
            <a:pPr algn="ctr" fontAlgn="auto">
              <a:spcAft>
                <a:spcPts val="0"/>
              </a:spcAft>
              <a:defRPr/>
            </a:pPr>
            <a:r>
              <a:rPr lang="en-US" sz="4000" spc="300" dirty="0" smtClean="0">
                <a:solidFill>
                  <a:srgbClr val="C3CE81"/>
                </a:solidFill>
              </a:rPr>
              <a:t>4 Basic DO NOT(s) when Indexing</a:t>
            </a:r>
            <a:endParaRPr lang="en-US" sz="4000" spc="300" dirty="0">
              <a:solidFill>
                <a:srgbClr val="C3CE81"/>
              </a:solidFill>
            </a:endParaRPr>
          </a:p>
        </p:txBody>
      </p:sp>
      <p:pic>
        <p:nvPicPr>
          <p:cNvPr id="3074" name="Picture 2"/>
          <p:cNvPicPr>
            <a:picLocks noChangeAspect="1" noChangeArrowheads="1"/>
          </p:cNvPicPr>
          <p:nvPr/>
        </p:nvPicPr>
        <p:blipFill>
          <a:blip r:embed="rId3"/>
          <a:srcRect l="4762" t="8989" r="15874" b="52809"/>
          <a:stretch>
            <a:fillRect/>
          </a:stretch>
        </p:blipFill>
        <p:spPr bwMode="auto">
          <a:xfrm>
            <a:off x="304800" y="2286000"/>
            <a:ext cx="3810000" cy="1295400"/>
          </a:xfrm>
          <a:prstGeom prst="rect">
            <a:avLst/>
          </a:prstGeom>
          <a:noFill/>
          <a:ln w="9525">
            <a:noFill/>
            <a:miter lim="800000"/>
            <a:headEnd/>
            <a:tailEnd/>
          </a:ln>
          <a:effectLst/>
        </p:spPr>
      </p:pic>
      <p:sp>
        <p:nvSpPr>
          <p:cNvPr id="7" name="TextBox 6"/>
          <p:cNvSpPr txBox="1"/>
          <p:nvPr/>
        </p:nvSpPr>
        <p:spPr>
          <a:xfrm>
            <a:off x="4495800" y="5867400"/>
            <a:ext cx="4267200" cy="646331"/>
          </a:xfrm>
          <a:prstGeom prst="rect">
            <a:avLst/>
          </a:prstGeom>
          <a:noFill/>
        </p:spPr>
        <p:txBody>
          <a:bodyPr wrap="square" rtlCol="0">
            <a:spAutoFit/>
          </a:bodyPr>
          <a:lstStyle/>
          <a:p>
            <a:r>
              <a:rPr lang="en-US" dirty="0" smtClean="0"/>
              <a:t>*</a:t>
            </a:r>
            <a:r>
              <a:rPr lang="en-US" dirty="0" smtClean="0">
                <a:solidFill>
                  <a:schemeClr val="accent3">
                    <a:lumMod val="50000"/>
                  </a:schemeClr>
                </a:solidFill>
              </a:rPr>
              <a:t>NOTE: the …  “</a:t>
            </a:r>
            <a:r>
              <a:rPr lang="en-US" b="1" dirty="0" smtClean="0">
                <a:solidFill>
                  <a:schemeClr val="accent3">
                    <a:lumMod val="50000"/>
                  </a:schemeClr>
                </a:solidFill>
              </a:rPr>
              <a:t>false ,” </a:t>
            </a:r>
            <a:r>
              <a:rPr lang="en-US" dirty="0" smtClean="0">
                <a:solidFill>
                  <a:schemeClr val="accent3">
                    <a:lumMod val="50000"/>
                  </a:schemeClr>
                </a:solidFill>
              </a:rPr>
              <a:t>tells MATLAB to continue read up to the next line</a:t>
            </a:r>
            <a:endParaRPr lang="en-US" dirty="0">
              <a:solidFill>
                <a:schemeClr val="accent3">
                  <a:lumMod val="50000"/>
                </a:schemeClr>
              </a:solidFill>
            </a:endParaRPr>
          </a:p>
        </p:txBody>
      </p:sp>
      <p:pic>
        <p:nvPicPr>
          <p:cNvPr id="3076" name="Picture 4"/>
          <p:cNvPicPr>
            <a:picLocks noChangeAspect="1" noChangeArrowheads="1"/>
          </p:cNvPicPr>
          <p:nvPr/>
        </p:nvPicPr>
        <p:blipFill>
          <a:blip r:embed="rId4"/>
          <a:srcRect l="5010"/>
          <a:stretch>
            <a:fillRect/>
          </a:stretch>
        </p:blipFill>
        <p:spPr bwMode="auto">
          <a:xfrm>
            <a:off x="304800" y="5257800"/>
            <a:ext cx="3886200" cy="614289"/>
          </a:xfrm>
          <a:prstGeom prst="rect">
            <a:avLst/>
          </a:prstGeom>
          <a:noFill/>
          <a:ln w="9525">
            <a:noFill/>
            <a:miter lim="800000"/>
            <a:headEnd/>
            <a:tailEnd/>
          </a:ln>
          <a:effectLst/>
        </p:spPr>
      </p:pic>
      <p:pic>
        <p:nvPicPr>
          <p:cNvPr id="10" name="Picture 2"/>
          <p:cNvPicPr>
            <a:picLocks noChangeAspect="1" noChangeArrowheads="1"/>
          </p:cNvPicPr>
          <p:nvPr/>
        </p:nvPicPr>
        <p:blipFill>
          <a:blip r:embed="rId3"/>
          <a:srcRect l="4762" t="67416" r="1587"/>
          <a:stretch>
            <a:fillRect/>
          </a:stretch>
        </p:blipFill>
        <p:spPr bwMode="auto">
          <a:xfrm>
            <a:off x="4648200" y="4800600"/>
            <a:ext cx="4495800" cy="1104900"/>
          </a:xfrm>
          <a:prstGeom prst="rect">
            <a:avLst/>
          </a:prstGeom>
          <a:noFill/>
          <a:ln w="9525">
            <a:noFill/>
            <a:miter lim="800000"/>
            <a:headEnd/>
            <a:tailEnd/>
          </a:ln>
          <a:effectLst/>
        </p:spPr>
      </p:pic>
      <p:pic>
        <p:nvPicPr>
          <p:cNvPr id="33" name="Picture 2"/>
          <p:cNvPicPr>
            <a:picLocks noChangeAspect="1" noChangeArrowheads="1"/>
          </p:cNvPicPr>
          <p:nvPr/>
        </p:nvPicPr>
        <p:blipFill>
          <a:blip r:embed="rId3"/>
          <a:srcRect l="4762" t="47191" r="1614" b="32584"/>
          <a:stretch>
            <a:fillRect/>
          </a:stretch>
        </p:blipFill>
        <p:spPr bwMode="auto">
          <a:xfrm>
            <a:off x="4419600" y="2754630"/>
            <a:ext cx="4419600" cy="674370"/>
          </a:xfrm>
          <a:prstGeom prst="rect">
            <a:avLst/>
          </a:prstGeom>
          <a:noFill/>
          <a:ln w="9525">
            <a:noFill/>
            <a:miter lim="800000"/>
            <a:headEnd/>
            <a:tailEnd/>
          </a:ln>
          <a:effectLst/>
        </p:spPr>
      </p:pic>
      <p:sp>
        <p:nvSpPr>
          <p:cNvPr id="34" name="TextBox 33"/>
          <p:cNvSpPr txBox="1"/>
          <p:nvPr/>
        </p:nvSpPr>
        <p:spPr>
          <a:xfrm>
            <a:off x="762000" y="1600200"/>
            <a:ext cx="3200400" cy="984885"/>
          </a:xfrm>
          <a:prstGeom prst="rect">
            <a:avLst/>
          </a:prstGeom>
          <a:noFill/>
        </p:spPr>
        <p:txBody>
          <a:bodyPr wrap="square" rtlCol="0">
            <a:spAutoFit/>
          </a:bodyPr>
          <a:lstStyle/>
          <a:p>
            <a:r>
              <a:rPr lang="en-US" sz="2000" dirty="0" smtClean="0"/>
              <a:t>Do not index with </a:t>
            </a:r>
            <a:r>
              <a:rPr lang="en-US" sz="2000" b="1" dirty="0" smtClean="0"/>
              <a:t>negative</a:t>
            </a:r>
            <a:r>
              <a:rPr lang="en-US" sz="2000" b="1" dirty="0" smtClean="0">
                <a:solidFill>
                  <a:schemeClr val="accent3">
                    <a:lumMod val="75000"/>
                  </a:schemeClr>
                </a:solidFill>
              </a:rPr>
              <a:t> </a:t>
            </a:r>
            <a:r>
              <a:rPr lang="en-US" sz="2000" b="1" dirty="0" smtClean="0"/>
              <a:t>numbers </a:t>
            </a:r>
            <a:r>
              <a:rPr lang="en-US" sz="2000" dirty="0" smtClean="0"/>
              <a:t>or </a:t>
            </a:r>
            <a:r>
              <a:rPr lang="en-US" sz="2000" b="1" dirty="0" smtClean="0"/>
              <a:t>zero</a:t>
            </a:r>
          </a:p>
          <a:p>
            <a:endParaRPr lang="en-US" dirty="0"/>
          </a:p>
        </p:txBody>
      </p:sp>
      <p:sp>
        <p:nvSpPr>
          <p:cNvPr id="35" name="TextBox 34"/>
          <p:cNvSpPr txBox="1"/>
          <p:nvPr/>
        </p:nvSpPr>
        <p:spPr>
          <a:xfrm>
            <a:off x="4876800" y="1447800"/>
            <a:ext cx="3886200" cy="1323439"/>
          </a:xfrm>
          <a:prstGeom prst="rect">
            <a:avLst/>
          </a:prstGeom>
          <a:noFill/>
        </p:spPr>
        <p:txBody>
          <a:bodyPr wrap="square" rtlCol="0">
            <a:spAutoFit/>
          </a:bodyPr>
          <a:lstStyle/>
          <a:p>
            <a:r>
              <a:rPr lang="en-US" sz="2000" dirty="0" smtClean="0"/>
              <a:t>Do not index with</a:t>
            </a:r>
            <a:r>
              <a:rPr lang="en-US" sz="2000" b="1" dirty="0" smtClean="0"/>
              <a:t> numbers with fractional parts</a:t>
            </a:r>
            <a:r>
              <a:rPr lang="en-US" sz="2000" dirty="0" smtClean="0"/>
              <a:t>, only integers</a:t>
            </a:r>
          </a:p>
          <a:p>
            <a:pPr lvl="1"/>
            <a:r>
              <a:rPr lang="en-US" sz="2000" dirty="0" smtClean="0">
                <a:solidFill>
                  <a:schemeClr val="accent3">
                    <a:lumMod val="50000"/>
                  </a:schemeClr>
                </a:solidFill>
              </a:rPr>
              <a:t>If the numbers are fractions use ceil() function to round up </a:t>
            </a:r>
          </a:p>
        </p:txBody>
      </p:sp>
      <p:sp>
        <p:nvSpPr>
          <p:cNvPr id="36" name="TextBox 35"/>
          <p:cNvSpPr txBox="1"/>
          <p:nvPr/>
        </p:nvSpPr>
        <p:spPr>
          <a:xfrm>
            <a:off x="4876800" y="3810000"/>
            <a:ext cx="3962400" cy="1015663"/>
          </a:xfrm>
          <a:prstGeom prst="rect">
            <a:avLst/>
          </a:prstGeom>
          <a:noFill/>
        </p:spPr>
        <p:txBody>
          <a:bodyPr wrap="square" rtlCol="0">
            <a:spAutoFit/>
          </a:bodyPr>
          <a:lstStyle/>
          <a:p>
            <a:r>
              <a:rPr lang="en-US" sz="2000" dirty="0" smtClean="0"/>
              <a:t>Do not index with logical vector </a:t>
            </a:r>
            <a:r>
              <a:rPr lang="en-US" sz="2000" b="1" dirty="0" smtClean="0"/>
              <a:t>longer</a:t>
            </a:r>
            <a:r>
              <a:rPr lang="en-US" sz="2000" dirty="0" smtClean="0"/>
              <a:t> than the vector being indexed into</a:t>
            </a:r>
          </a:p>
        </p:txBody>
      </p:sp>
      <p:cxnSp>
        <p:nvCxnSpPr>
          <p:cNvPr id="38" name="Straight Connector 37"/>
          <p:cNvCxnSpPr/>
          <p:nvPr/>
        </p:nvCxnSpPr>
        <p:spPr>
          <a:xfrm rot="5400000">
            <a:off x="1981200" y="3733800"/>
            <a:ext cx="4572000" cy="1588"/>
          </a:xfrm>
          <a:prstGeom prst="line">
            <a:avLst/>
          </a:prstGeom>
        </p:spPr>
        <p:style>
          <a:lnRef idx="1">
            <a:schemeClr val="accent6"/>
          </a:lnRef>
          <a:fillRef idx="0">
            <a:schemeClr val="accent6"/>
          </a:fillRef>
          <a:effectRef idx="0">
            <a:schemeClr val="accent6"/>
          </a:effectRef>
          <a:fontRef idx="minor">
            <a:schemeClr val="tx1"/>
          </a:fontRef>
        </p:style>
      </p:cxnSp>
      <p:cxnSp>
        <p:nvCxnSpPr>
          <p:cNvPr id="40" name="Straight Connector 39"/>
          <p:cNvCxnSpPr/>
          <p:nvPr/>
        </p:nvCxnSpPr>
        <p:spPr>
          <a:xfrm>
            <a:off x="304800" y="3657600"/>
            <a:ext cx="85344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44" name="Oval 43"/>
          <p:cNvSpPr/>
          <p:nvPr/>
        </p:nvSpPr>
        <p:spPr>
          <a:xfrm>
            <a:off x="228600" y="160020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smtClean="0">
                <a:solidFill>
                  <a:schemeClr val="accent6">
                    <a:lumMod val="75000"/>
                  </a:schemeClr>
                </a:solidFill>
              </a:rPr>
              <a:t>1</a:t>
            </a:r>
            <a:endParaRPr lang="en-US" sz="3200" dirty="0">
              <a:solidFill>
                <a:schemeClr val="accent6">
                  <a:lumMod val="75000"/>
                </a:schemeClr>
              </a:solidFill>
            </a:endParaRPr>
          </a:p>
        </p:txBody>
      </p:sp>
      <p:sp>
        <p:nvSpPr>
          <p:cNvPr id="45" name="Oval 44"/>
          <p:cNvSpPr/>
          <p:nvPr/>
        </p:nvSpPr>
        <p:spPr>
          <a:xfrm>
            <a:off x="4343400" y="152400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smtClean="0">
                <a:solidFill>
                  <a:schemeClr val="accent6">
                    <a:lumMod val="75000"/>
                  </a:schemeClr>
                </a:solidFill>
              </a:rPr>
              <a:t>2</a:t>
            </a:r>
            <a:endParaRPr lang="en-US" sz="3200" dirty="0">
              <a:solidFill>
                <a:schemeClr val="accent6">
                  <a:lumMod val="75000"/>
                </a:schemeClr>
              </a:solidFill>
            </a:endParaRPr>
          </a:p>
        </p:txBody>
      </p:sp>
      <p:sp>
        <p:nvSpPr>
          <p:cNvPr id="46" name="Oval 45"/>
          <p:cNvSpPr/>
          <p:nvPr/>
        </p:nvSpPr>
        <p:spPr>
          <a:xfrm>
            <a:off x="304800" y="388620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smtClean="0">
                <a:solidFill>
                  <a:schemeClr val="accent6">
                    <a:lumMod val="75000"/>
                  </a:schemeClr>
                </a:solidFill>
              </a:rPr>
              <a:t>3</a:t>
            </a:r>
            <a:endParaRPr lang="en-US" sz="3200" dirty="0">
              <a:solidFill>
                <a:schemeClr val="accent6">
                  <a:lumMod val="75000"/>
                </a:schemeClr>
              </a:solidFill>
            </a:endParaRPr>
          </a:p>
        </p:txBody>
      </p:sp>
      <p:sp>
        <p:nvSpPr>
          <p:cNvPr id="47" name="Oval 46"/>
          <p:cNvSpPr/>
          <p:nvPr/>
        </p:nvSpPr>
        <p:spPr>
          <a:xfrm>
            <a:off x="4343400" y="388620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smtClean="0">
                <a:solidFill>
                  <a:schemeClr val="accent6">
                    <a:lumMod val="75000"/>
                  </a:schemeClr>
                </a:solidFill>
              </a:rPr>
              <a:t>4</a:t>
            </a:r>
            <a:endParaRPr lang="en-US" sz="3200" dirty="0">
              <a:solidFill>
                <a:schemeClr val="accent6">
                  <a:lumMod val="75000"/>
                </a:schemeClr>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3"/>
          <p:cNvSpPr/>
          <p:nvPr/>
        </p:nvSpPr>
        <p:spPr>
          <a:xfrm>
            <a:off x="533400" y="457200"/>
            <a:ext cx="8315866" cy="707886"/>
          </a:xfrm>
          <a:prstGeom prst="rect">
            <a:avLst/>
          </a:prstGeom>
        </p:spPr>
        <p:txBody>
          <a:bodyPr wrap="none">
            <a:spAutoFit/>
          </a:bodyPr>
          <a:lstStyle/>
          <a:p>
            <a:pPr algn="ctr" fontAlgn="auto">
              <a:spcAft>
                <a:spcPts val="0"/>
              </a:spcAft>
              <a:defRPr/>
            </a:pPr>
            <a:r>
              <a:rPr lang="en-US" sz="4000" spc="300" dirty="0" smtClean="0">
                <a:solidFill>
                  <a:schemeClr val="accent3">
                    <a:lumMod val="75000"/>
                  </a:schemeClr>
                </a:solidFill>
              </a:rPr>
              <a:t>Assigning  values when Indexing</a:t>
            </a:r>
            <a:endParaRPr lang="en-US" sz="4000" spc="300" dirty="0">
              <a:solidFill>
                <a:schemeClr val="accent3">
                  <a:lumMod val="75000"/>
                </a:schemeClr>
              </a:solidFill>
            </a:endParaRPr>
          </a:p>
        </p:txBody>
      </p:sp>
      <p:sp>
        <p:nvSpPr>
          <p:cNvPr id="5" name="Content Placeholder 2"/>
          <p:cNvSpPr>
            <a:spLocks noGrp="1"/>
          </p:cNvSpPr>
          <p:nvPr>
            <p:ph idx="1"/>
          </p:nvPr>
        </p:nvSpPr>
        <p:spPr>
          <a:xfrm>
            <a:off x="457200" y="1219200"/>
            <a:ext cx="8382000" cy="1295400"/>
          </a:xfrm>
        </p:spPr>
        <p:txBody>
          <a:bodyPr>
            <a:normAutofit/>
          </a:bodyPr>
          <a:lstStyle/>
          <a:p>
            <a:r>
              <a:rPr lang="en-US" sz="2000" dirty="0" smtClean="0"/>
              <a:t>When assigning multiple values to a vector, given the format :</a:t>
            </a:r>
          </a:p>
          <a:p>
            <a:pPr>
              <a:buNone/>
            </a:pPr>
            <a:r>
              <a:rPr lang="en-US" sz="2000" dirty="0" smtClean="0"/>
              <a:t>	vec(&lt;range of positions&gt;) = multiple assigned values , then the </a:t>
            </a:r>
          </a:p>
          <a:p>
            <a:pPr>
              <a:buNone/>
            </a:pPr>
            <a:r>
              <a:rPr lang="en-US" sz="2200" dirty="0" smtClean="0"/>
              <a:t>      </a:t>
            </a:r>
            <a:r>
              <a:rPr lang="en-US" sz="2200" b="1" dirty="0" smtClean="0">
                <a:solidFill>
                  <a:schemeClr val="accent3">
                    <a:lumMod val="75000"/>
                  </a:schemeClr>
                </a:solidFill>
              </a:rPr>
              <a:t> &lt; range of positions&gt;  must be equal to &lt; range of assigned values&gt;</a:t>
            </a:r>
          </a:p>
        </p:txBody>
      </p:sp>
      <p:pic>
        <p:nvPicPr>
          <p:cNvPr id="1027" name="Picture 3"/>
          <p:cNvPicPr>
            <a:picLocks noChangeAspect="1" noChangeArrowheads="1"/>
          </p:cNvPicPr>
          <p:nvPr/>
        </p:nvPicPr>
        <p:blipFill>
          <a:blip r:embed="rId2"/>
          <a:srcRect r="1786"/>
          <a:stretch>
            <a:fillRect/>
          </a:stretch>
        </p:blipFill>
        <p:spPr bwMode="auto">
          <a:xfrm>
            <a:off x="4648200" y="3048000"/>
            <a:ext cx="4101113" cy="3476625"/>
          </a:xfrm>
          <a:prstGeom prst="rect">
            <a:avLst/>
          </a:prstGeom>
          <a:ln>
            <a:noFill/>
          </a:ln>
          <a:effectLst>
            <a:outerShdw blurRad="292100" dist="139700" dir="2700000" algn="tl" rotWithShape="0">
              <a:srgbClr val="333333">
                <a:alpha val="65000"/>
              </a:srgbClr>
            </a:outerShdw>
          </a:effectLst>
        </p:spPr>
      </p:pic>
      <p:pic>
        <p:nvPicPr>
          <p:cNvPr id="1028" name="Picture 4"/>
          <p:cNvPicPr>
            <a:picLocks noChangeAspect="1" noChangeArrowheads="1"/>
          </p:cNvPicPr>
          <p:nvPr/>
        </p:nvPicPr>
        <p:blipFill>
          <a:blip r:embed="rId3"/>
          <a:srcRect/>
          <a:stretch>
            <a:fillRect/>
          </a:stretch>
        </p:blipFill>
        <p:spPr bwMode="auto">
          <a:xfrm>
            <a:off x="457200" y="3048000"/>
            <a:ext cx="3973019" cy="3419475"/>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609600" y="2438400"/>
            <a:ext cx="3505200" cy="461665"/>
          </a:xfrm>
          <a:prstGeom prst="rect">
            <a:avLst/>
          </a:prstGeom>
          <a:noFill/>
        </p:spPr>
        <p:txBody>
          <a:bodyPr wrap="square" rtlCol="0">
            <a:spAutoFit/>
          </a:bodyPr>
          <a:lstStyle/>
          <a:p>
            <a:r>
              <a:rPr lang="en-US" sz="2400" b="1" dirty="0" smtClean="0">
                <a:solidFill>
                  <a:schemeClr val="accent3">
                    <a:lumMod val="75000"/>
                  </a:schemeClr>
                </a:solidFill>
              </a:rPr>
              <a:t>Assigning Multiple Values</a:t>
            </a:r>
            <a:endParaRPr lang="en-US" sz="2400" b="1" dirty="0">
              <a:solidFill>
                <a:schemeClr val="accent3">
                  <a:lumMod val="75000"/>
                </a:schemeClr>
              </a:solidFill>
            </a:endParaRPr>
          </a:p>
        </p:txBody>
      </p:sp>
      <p:sp>
        <p:nvSpPr>
          <p:cNvPr id="8" name="TextBox 7"/>
          <p:cNvSpPr txBox="1"/>
          <p:nvPr/>
        </p:nvSpPr>
        <p:spPr>
          <a:xfrm>
            <a:off x="4724400" y="2438400"/>
            <a:ext cx="4419600" cy="461665"/>
          </a:xfrm>
          <a:prstGeom prst="rect">
            <a:avLst/>
          </a:prstGeom>
          <a:noFill/>
        </p:spPr>
        <p:txBody>
          <a:bodyPr wrap="square" rtlCol="0">
            <a:spAutoFit/>
          </a:bodyPr>
          <a:lstStyle/>
          <a:p>
            <a:r>
              <a:rPr lang="en-US" sz="2400" b="1" dirty="0" smtClean="0">
                <a:solidFill>
                  <a:schemeClr val="accent3">
                    <a:lumMod val="75000"/>
                  </a:schemeClr>
                </a:solidFill>
              </a:rPr>
              <a:t>Assign Multiple Vector Values</a:t>
            </a:r>
            <a:endParaRPr lang="en-US" sz="2400" b="1" dirty="0">
              <a:solidFill>
                <a:schemeClr val="accent3">
                  <a:lumMod val="75000"/>
                </a:schemeClr>
              </a:solidFill>
            </a:endParaRPr>
          </a:p>
        </p:txBody>
      </p:sp>
      <p:cxnSp>
        <p:nvCxnSpPr>
          <p:cNvPr id="10" name="Straight Connector 9"/>
          <p:cNvCxnSpPr/>
          <p:nvPr/>
        </p:nvCxnSpPr>
        <p:spPr>
          <a:xfrm>
            <a:off x="381000" y="2895600"/>
            <a:ext cx="396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648200" y="2895600"/>
            <a:ext cx="39624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3"/>
          <p:cNvSpPr/>
          <p:nvPr/>
        </p:nvSpPr>
        <p:spPr>
          <a:xfrm>
            <a:off x="533400" y="457200"/>
            <a:ext cx="8315866" cy="707886"/>
          </a:xfrm>
          <a:prstGeom prst="rect">
            <a:avLst/>
          </a:prstGeom>
        </p:spPr>
        <p:txBody>
          <a:bodyPr wrap="none">
            <a:spAutoFit/>
          </a:bodyPr>
          <a:lstStyle/>
          <a:p>
            <a:pPr algn="ctr" fontAlgn="auto">
              <a:spcAft>
                <a:spcPts val="0"/>
              </a:spcAft>
              <a:defRPr/>
            </a:pPr>
            <a:r>
              <a:rPr lang="en-US" sz="4000" spc="300" dirty="0" smtClean="0">
                <a:solidFill>
                  <a:schemeClr val="accent3">
                    <a:lumMod val="75000"/>
                  </a:schemeClr>
                </a:solidFill>
              </a:rPr>
              <a:t>Assigning  values when Indexing</a:t>
            </a:r>
            <a:endParaRPr lang="en-US" sz="4000" spc="300" dirty="0">
              <a:solidFill>
                <a:schemeClr val="accent3">
                  <a:lumMod val="75000"/>
                </a:schemeClr>
              </a:solidFill>
            </a:endParaRPr>
          </a:p>
        </p:txBody>
      </p:sp>
      <p:sp>
        <p:nvSpPr>
          <p:cNvPr id="5" name="Content Placeholder 2"/>
          <p:cNvSpPr>
            <a:spLocks noGrp="1"/>
          </p:cNvSpPr>
          <p:nvPr>
            <p:ph idx="1"/>
          </p:nvPr>
        </p:nvSpPr>
        <p:spPr>
          <a:xfrm>
            <a:off x="457200" y="1295400"/>
            <a:ext cx="3810000" cy="3124199"/>
          </a:xfrm>
        </p:spPr>
        <p:txBody>
          <a:bodyPr>
            <a:noAutofit/>
          </a:bodyPr>
          <a:lstStyle/>
          <a:p>
            <a:r>
              <a:rPr lang="en-US" sz="2200" dirty="0" smtClean="0"/>
              <a:t>You can assign values at certain positions in vectors by indexing .</a:t>
            </a:r>
          </a:p>
          <a:p>
            <a:r>
              <a:rPr lang="en-US" sz="2200" dirty="0" smtClean="0"/>
              <a:t>If you index a value outside a vectors length and you are </a:t>
            </a:r>
            <a:r>
              <a:rPr lang="en-US" sz="2200" b="1" dirty="0" smtClean="0"/>
              <a:t>ASSIGNING</a:t>
            </a:r>
            <a:r>
              <a:rPr lang="en-US" sz="2200" dirty="0" smtClean="0"/>
              <a:t> a value to it , MATLAB will </a:t>
            </a:r>
            <a:r>
              <a:rPr lang="en-US" sz="2200" b="1" dirty="0" smtClean="0">
                <a:solidFill>
                  <a:schemeClr val="accent3">
                    <a:lumMod val="75000"/>
                  </a:schemeClr>
                </a:solidFill>
              </a:rPr>
              <a:t>zero in the spots</a:t>
            </a:r>
            <a:r>
              <a:rPr lang="en-US" sz="2200" b="1" dirty="0" smtClean="0"/>
              <a:t> </a:t>
            </a:r>
            <a:r>
              <a:rPr lang="en-US" sz="2200" dirty="0" smtClean="0"/>
              <a:t>up to the position you’ve assigned. </a:t>
            </a:r>
          </a:p>
          <a:p>
            <a:pPr>
              <a:buNone/>
            </a:pPr>
            <a:endParaRPr lang="en-US" sz="2300" dirty="0" smtClean="0"/>
          </a:p>
        </p:txBody>
      </p:sp>
      <p:pic>
        <p:nvPicPr>
          <p:cNvPr id="6146" name="Picture 2"/>
          <p:cNvPicPr>
            <a:picLocks noChangeAspect="1" noChangeArrowheads="1"/>
          </p:cNvPicPr>
          <p:nvPr/>
        </p:nvPicPr>
        <p:blipFill>
          <a:blip r:embed="rId2"/>
          <a:srcRect t="1770"/>
          <a:stretch>
            <a:fillRect/>
          </a:stretch>
        </p:blipFill>
        <p:spPr bwMode="auto">
          <a:xfrm>
            <a:off x="4800600" y="1981200"/>
            <a:ext cx="3771900" cy="4229100"/>
          </a:xfrm>
          <a:prstGeom prst="rect">
            <a:avLst/>
          </a:prstGeom>
          <a:noFill/>
          <a:ln w="9525">
            <a:noFill/>
            <a:miter lim="800000"/>
            <a:headEnd/>
            <a:tailEnd/>
          </a:ln>
          <a:effectLst/>
        </p:spPr>
      </p:pic>
      <p:sp>
        <p:nvSpPr>
          <p:cNvPr id="7" name="TextBox 6"/>
          <p:cNvSpPr txBox="1"/>
          <p:nvPr/>
        </p:nvSpPr>
        <p:spPr>
          <a:xfrm>
            <a:off x="4876800" y="1371600"/>
            <a:ext cx="3226204" cy="461665"/>
          </a:xfrm>
          <a:prstGeom prst="rect">
            <a:avLst/>
          </a:prstGeom>
          <a:noFill/>
        </p:spPr>
        <p:txBody>
          <a:bodyPr wrap="none" rtlCol="0">
            <a:spAutoFit/>
          </a:bodyPr>
          <a:lstStyle/>
          <a:p>
            <a:r>
              <a:rPr lang="en-US" sz="2400" b="1" dirty="0" smtClean="0">
                <a:solidFill>
                  <a:schemeClr val="accent3">
                    <a:lumMod val="75000"/>
                  </a:schemeClr>
                </a:solidFill>
              </a:rPr>
              <a:t>Assigning a Single Value</a:t>
            </a:r>
            <a:endParaRPr lang="en-US" sz="2400" b="1" dirty="0">
              <a:solidFill>
                <a:schemeClr val="accent3">
                  <a:lumMod val="75000"/>
                </a:schemeClr>
              </a:solidFill>
            </a:endParaRPr>
          </a:p>
        </p:txBody>
      </p:sp>
      <p:pic>
        <p:nvPicPr>
          <p:cNvPr id="6147" name="Picture 3"/>
          <p:cNvPicPr>
            <a:picLocks noChangeAspect="1" noChangeArrowheads="1"/>
          </p:cNvPicPr>
          <p:nvPr/>
        </p:nvPicPr>
        <p:blipFill>
          <a:blip r:embed="rId3"/>
          <a:srcRect l="1923" t="18066"/>
          <a:stretch>
            <a:fillRect/>
          </a:stretch>
        </p:blipFill>
        <p:spPr bwMode="auto">
          <a:xfrm>
            <a:off x="304800" y="5105400"/>
            <a:ext cx="4457488" cy="1189104"/>
          </a:xfrm>
          <a:prstGeom prst="rect">
            <a:avLst/>
          </a:prstGeom>
          <a:noFill/>
          <a:ln w="9525">
            <a:noFill/>
            <a:miter lim="800000"/>
            <a:headEnd/>
            <a:tailEnd/>
          </a:ln>
          <a:effectLst/>
        </p:spPr>
      </p:pic>
      <p:sp>
        <p:nvSpPr>
          <p:cNvPr id="9" name="TextBox 8"/>
          <p:cNvSpPr txBox="1"/>
          <p:nvPr/>
        </p:nvSpPr>
        <p:spPr>
          <a:xfrm>
            <a:off x="457200" y="4495800"/>
            <a:ext cx="3890489" cy="461665"/>
          </a:xfrm>
          <a:prstGeom prst="rect">
            <a:avLst/>
          </a:prstGeom>
          <a:noFill/>
        </p:spPr>
        <p:txBody>
          <a:bodyPr wrap="none" rtlCol="0">
            <a:spAutoFit/>
          </a:bodyPr>
          <a:lstStyle/>
          <a:p>
            <a:r>
              <a:rPr lang="en-US" sz="2400" b="1" dirty="0" smtClean="0">
                <a:solidFill>
                  <a:schemeClr val="accent3">
                    <a:lumMod val="75000"/>
                  </a:schemeClr>
                </a:solidFill>
              </a:rPr>
              <a:t>Assign a value outside length</a:t>
            </a:r>
            <a:endParaRPr lang="en-US" sz="2400" b="1" dirty="0">
              <a:solidFill>
                <a:schemeClr val="accent3">
                  <a:lumMod val="75000"/>
                </a:schemeClr>
              </a:solidFill>
            </a:endParaRPr>
          </a:p>
        </p:txBody>
      </p:sp>
      <p:cxnSp>
        <p:nvCxnSpPr>
          <p:cNvPr id="12" name="Straight Connector 11"/>
          <p:cNvCxnSpPr/>
          <p:nvPr/>
        </p:nvCxnSpPr>
        <p:spPr>
          <a:xfrm>
            <a:off x="4876800" y="1905000"/>
            <a:ext cx="3276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09600" y="4953000"/>
            <a:ext cx="3733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4038600" cy="4525963"/>
          </a:xfrm>
        </p:spPr>
        <p:txBody>
          <a:bodyPr>
            <a:normAutofit fontScale="92500" lnSpcReduction="10000"/>
          </a:bodyPr>
          <a:lstStyle/>
          <a:p>
            <a:r>
              <a:rPr lang="en-US" sz="2400" dirty="0" smtClean="0"/>
              <a:t>To </a:t>
            </a:r>
            <a:r>
              <a:rPr lang="en-US" sz="2400" b="1" dirty="0" smtClean="0"/>
              <a:t>remove elements </a:t>
            </a:r>
            <a:r>
              <a:rPr lang="en-US" sz="2400" dirty="0" smtClean="0"/>
              <a:t>of a vector: assign </a:t>
            </a:r>
            <a:r>
              <a:rPr lang="en-US" sz="2400" b="1" dirty="0" smtClean="0"/>
              <a:t>two square brackets</a:t>
            </a:r>
            <a:r>
              <a:rPr lang="en-US" sz="2400" dirty="0" smtClean="0"/>
              <a:t> like so: </a:t>
            </a:r>
            <a:r>
              <a:rPr lang="en-US" sz="2400" b="1" dirty="0" smtClean="0"/>
              <a:t>[]</a:t>
            </a:r>
            <a:r>
              <a:rPr lang="en-US" sz="2400" dirty="0" smtClean="0"/>
              <a:t> to the element being removed</a:t>
            </a:r>
          </a:p>
          <a:p>
            <a:r>
              <a:rPr lang="en-US" sz="2400" b="1" dirty="0" smtClean="0"/>
              <a:t>WORD OF CAUTION</a:t>
            </a:r>
            <a:r>
              <a:rPr lang="en-US" sz="2400" dirty="0" smtClean="0"/>
              <a:t>:  the vector length is shortened by the same amount of element removed</a:t>
            </a:r>
          </a:p>
          <a:p>
            <a:pPr lvl="1"/>
            <a:r>
              <a:rPr lang="en-US" sz="2000" dirty="0" smtClean="0"/>
              <a:t>All element positions are shifted left</a:t>
            </a:r>
          </a:p>
          <a:p>
            <a:r>
              <a:rPr lang="en-US" sz="2400" b="1" dirty="0" smtClean="0"/>
              <a:t>PREVENTION SHIFT: </a:t>
            </a:r>
            <a:r>
              <a:rPr lang="en-US" sz="2400" dirty="0" smtClean="0"/>
              <a:t> get into habit removing from last to first position unless you’re told to do otherwise</a:t>
            </a:r>
          </a:p>
          <a:p>
            <a:pPr lvl="1">
              <a:buNone/>
            </a:pPr>
            <a:endParaRPr lang="en-US" sz="2000" dirty="0"/>
          </a:p>
        </p:txBody>
      </p:sp>
      <p:sp>
        <p:nvSpPr>
          <p:cNvPr id="4" name="Rectangle 3"/>
          <p:cNvSpPr/>
          <p:nvPr/>
        </p:nvSpPr>
        <p:spPr>
          <a:xfrm>
            <a:off x="533400" y="457200"/>
            <a:ext cx="6681573" cy="707886"/>
          </a:xfrm>
          <a:prstGeom prst="rect">
            <a:avLst/>
          </a:prstGeom>
        </p:spPr>
        <p:txBody>
          <a:bodyPr wrap="none">
            <a:spAutoFit/>
          </a:bodyPr>
          <a:lstStyle/>
          <a:p>
            <a:pPr algn="ctr" fontAlgn="auto">
              <a:spcAft>
                <a:spcPts val="0"/>
              </a:spcAft>
              <a:defRPr/>
            </a:pPr>
            <a:r>
              <a:rPr lang="en-US" sz="4000" spc="300" dirty="0" smtClean="0">
                <a:solidFill>
                  <a:schemeClr val="accent3">
                    <a:lumMod val="75000"/>
                  </a:schemeClr>
                </a:solidFill>
              </a:rPr>
              <a:t>Removing Vector Elements</a:t>
            </a:r>
            <a:endParaRPr lang="en-US" sz="4000" spc="300" dirty="0">
              <a:solidFill>
                <a:schemeClr val="accent3">
                  <a:lumMod val="75000"/>
                </a:schemeClr>
              </a:solidFill>
            </a:endParaRPr>
          </a:p>
        </p:txBody>
      </p:sp>
      <p:pic>
        <p:nvPicPr>
          <p:cNvPr id="1026" name="Picture 2"/>
          <p:cNvPicPr>
            <a:picLocks noChangeAspect="1" noChangeArrowheads="1"/>
          </p:cNvPicPr>
          <p:nvPr/>
        </p:nvPicPr>
        <p:blipFill>
          <a:blip r:embed="rId2"/>
          <a:srcRect/>
          <a:stretch>
            <a:fillRect/>
          </a:stretch>
        </p:blipFill>
        <p:spPr bwMode="auto">
          <a:xfrm>
            <a:off x="4724400" y="1524000"/>
            <a:ext cx="3200400" cy="2467883"/>
          </a:xfrm>
          <a:prstGeom prst="rect">
            <a:avLst/>
          </a:prstGeom>
          <a:ln>
            <a:noFill/>
          </a:ln>
          <a:effectLst>
            <a:outerShdw blurRad="292100" dist="139700" dir="2700000" algn="tl" rotWithShape="0">
              <a:srgbClr val="333333">
                <a:alpha val="65000"/>
              </a:srgbClr>
            </a:outerShdw>
          </a:effectLst>
        </p:spPr>
      </p:pic>
      <p:pic>
        <p:nvPicPr>
          <p:cNvPr id="1027" name="Picture 3"/>
          <p:cNvPicPr>
            <a:picLocks noChangeAspect="1" noChangeArrowheads="1"/>
          </p:cNvPicPr>
          <p:nvPr/>
        </p:nvPicPr>
        <p:blipFill>
          <a:blip r:embed="rId3"/>
          <a:srcRect/>
          <a:stretch>
            <a:fillRect/>
          </a:stretch>
        </p:blipFill>
        <p:spPr bwMode="auto">
          <a:xfrm>
            <a:off x="4800600" y="4724400"/>
            <a:ext cx="2819400" cy="1951892"/>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4343400" y="1143000"/>
            <a:ext cx="4267200" cy="369332"/>
          </a:xfrm>
          <a:prstGeom prst="rect">
            <a:avLst/>
          </a:prstGeom>
          <a:noFill/>
        </p:spPr>
        <p:txBody>
          <a:bodyPr wrap="square" rtlCol="0">
            <a:spAutoFit/>
          </a:bodyPr>
          <a:lstStyle/>
          <a:p>
            <a:r>
              <a:rPr lang="en-US" b="1" dirty="0" smtClean="0">
                <a:solidFill>
                  <a:schemeClr val="accent3">
                    <a:lumMod val="75000"/>
                  </a:schemeClr>
                </a:solidFill>
              </a:rPr>
              <a:t>Remove First to Last Position</a:t>
            </a:r>
            <a:r>
              <a:rPr lang="en-US" dirty="0" smtClean="0">
                <a:solidFill>
                  <a:schemeClr val="accent3">
                    <a:lumMod val="75000"/>
                  </a:schemeClr>
                </a:solidFill>
              </a:rPr>
              <a:t>: Causes Shifts</a:t>
            </a:r>
            <a:endParaRPr lang="en-US" dirty="0">
              <a:solidFill>
                <a:schemeClr val="accent3">
                  <a:lumMod val="75000"/>
                </a:schemeClr>
              </a:solidFill>
            </a:endParaRPr>
          </a:p>
        </p:txBody>
      </p:sp>
      <p:sp>
        <p:nvSpPr>
          <p:cNvPr id="9" name="TextBox 8"/>
          <p:cNvSpPr txBox="1"/>
          <p:nvPr/>
        </p:nvSpPr>
        <p:spPr>
          <a:xfrm>
            <a:off x="4191000" y="4267200"/>
            <a:ext cx="4267200" cy="369332"/>
          </a:xfrm>
          <a:prstGeom prst="rect">
            <a:avLst/>
          </a:prstGeom>
          <a:noFill/>
        </p:spPr>
        <p:txBody>
          <a:bodyPr wrap="square" rtlCol="0">
            <a:spAutoFit/>
          </a:bodyPr>
          <a:lstStyle/>
          <a:p>
            <a:r>
              <a:rPr lang="en-US" b="1" dirty="0" smtClean="0">
                <a:solidFill>
                  <a:schemeClr val="accent3">
                    <a:lumMod val="75000"/>
                  </a:schemeClr>
                </a:solidFill>
              </a:rPr>
              <a:t>Remove Last  to First Position</a:t>
            </a:r>
            <a:r>
              <a:rPr lang="en-US" dirty="0" smtClean="0">
                <a:solidFill>
                  <a:schemeClr val="accent3">
                    <a:lumMod val="75000"/>
                  </a:schemeClr>
                </a:solidFill>
              </a:rPr>
              <a:t>: No Shifts</a:t>
            </a:r>
            <a:endParaRPr lang="en-US" dirty="0">
              <a:solidFill>
                <a:schemeClr val="accent3">
                  <a:lumMod val="75000"/>
                </a:schemeClr>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229600" cy="1143000"/>
          </a:xfrm>
        </p:spPr>
        <p:txBody>
          <a:bodyPr/>
          <a:lstStyle/>
          <a:p>
            <a:r>
              <a:rPr lang="en-US" b="1" dirty="0" smtClean="0">
                <a:solidFill>
                  <a:srgbClr val="3E4D1F"/>
                </a:solidFill>
                <a:latin typeface="Courier New" pitchFamily="49" charset="0"/>
                <a:cs typeface="Courier New" pitchFamily="49" charset="0"/>
              </a:rPr>
              <a:t>Checkpoint (1/1)</a:t>
            </a:r>
            <a:endParaRPr lang="en-US" b="1" dirty="0">
              <a:solidFill>
                <a:srgbClr val="3E4D1F"/>
              </a:solidFill>
              <a:latin typeface="Courier New" pitchFamily="49" charset="0"/>
              <a:cs typeface="Courier New" pitchFamily="49" charset="0"/>
            </a:endParaRPr>
          </a:p>
        </p:txBody>
      </p:sp>
      <p:sp>
        <p:nvSpPr>
          <p:cNvPr id="3" name="Content Placeholder 2"/>
          <p:cNvSpPr>
            <a:spLocks noGrp="1"/>
          </p:cNvSpPr>
          <p:nvPr>
            <p:ph idx="1"/>
          </p:nvPr>
        </p:nvSpPr>
        <p:spPr>
          <a:xfrm>
            <a:off x="381000" y="1295400"/>
            <a:ext cx="4572000" cy="5181600"/>
          </a:xfrm>
        </p:spPr>
        <p:txBody>
          <a:bodyPr>
            <a:normAutofit fontScale="62500" lnSpcReduction="20000"/>
          </a:bodyPr>
          <a:lstStyle/>
          <a:p>
            <a:pPr marL="514350" indent="-514350">
              <a:buFont typeface="+mj-lt"/>
              <a:buAutoNum type="arabicPeriod"/>
            </a:pPr>
            <a:endParaRPr lang="en-US" dirty="0" smtClean="0"/>
          </a:p>
          <a:p>
            <a:pPr marL="514350" indent="-514350">
              <a:buFont typeface="+mj-lt"/>
              <a:buAutoNum type="arabicPeriod"/>
            </a:pPr>
            <a:r>
              <a:rPr lang="en-US" dirty="0" smtClean="0"/>
              <a:t>If </a:t>
            </a:r>
            <a:r>
              <a:rPr lang="en-US" dirty="0" err="1" smtClean="0"/>
              <a:t>linspace</a:t>
            </a:r>
            <a:r>
              <a:rPr lang="en-US" dirty="0" smtClean="0"/>
              <a:t> is used to generate a position vector so you can index into a vector, why should you always use round, ceil or floor with it?</a:t>
            </a:r>
          </a:p>
          <a:p>
            <a:pPr marL="514350" indent="-514350">
              <a:buFont typeface="+mj-lt"/>
              <a:buAutoNum type="arabicPeriod"/>
            </a:pPr>
            <a:r>
              <a:rPr lang="en-US" dirty="0" smtClean="0"/>
              <a:t>If </a:t>
            </a:r>
            <a:r>
              <a:rPr lang="en-US" dirty="0" err="1" smtClean="0">
                <a:latin typeface="Courier New" pitchFamily="49" charset="0"/>
                <a:cs typeface="Courier New" pitchFamily="49" charset="0"/>
              </a:rPr>
              <a:t>vecA</a:t>
            </a:r>
            <a:r>
              <a:rPr lang="en-US" dirty="0" smtClean="0">
                <a:latin typeface="Courier New" pitchFamily="49" charset="0"/>
                <a:cs typeface="Courier New" pitchFamily="49" charset="0"/>
              </a:rPr>
              <a:t> = [ 2 4 5 6] </a:t>
            </a:r>
            <a:r>
              <a:rPr lang="en-US" dirty="0" smtClean="0"/>
              <a:t>and </a:t>
            </a:r>
            <a:r>
              <a:rPr lang="en-US" dirty="0" err="1" smtClean="0">
                <a:latin typeface="Courier New" pitchFamily="49" charset="0"/>
                <a:cs typeface="Courier New" pitchFamily="49" charset="0"/>
              </a:rPr>
              <a:t>vecB</a:t>
            </a:r>
            <a:r>
              <a:rPr lang="en-US" dirty="0" smtClean="0">
                <a:latin typeface="Courier New" pitchFamily="49" charset="0"/>
                <a:cs typeface="Courier New" pitchFamily="49" charset="0"/>
              </a:rPr>
              <a:t> = [ 7 1 2]</a:t>
            </a:r>
            <a:r>
              <a:rPr lang="en-US" dirty="0" smtClean="0"/>
              <a:t>, then after this command is ran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vecA</a:t>
            </a:r>
            <a:r>
              <a:rPr lang="en-US" dirty="0" smtClean="0">
                <a:latin typeface="Courier New" pitchFamily="49" charset="0"/>
                <a:cs typeface="Courier New" pitchFamily="49" charset="0"/>
              </a:rPr>
              <a:t> ([ 1 3]) = </a:t>
            </a:r>
            <a:r>
              <a:rPr lang="en-US" dirty="0" err="1" smtClean="0">
                <a:latin typeface="Courier New" pitchFamily="49" charset="0"/>
                <a:cs typeface="Courier New" pitchFamily="49" charset="0"/>
              </a:rPr>
              <a:t>vecB</a:t>
            </a:r>
            <a:r>
              <a:rPr lang="en-US" dirty="0" smtClean="0">
                <a:latin typeface="Courier New" pitchFamily="49" charset="0"/>
                <a:cs typeface="Courier New" pitchFamily="49" charset="0"/>
              </a:rPr>
              <a:t>(1)</a:t>
            </a:r>
            <a:r>
              <a:rPr lang="en-US" dirty="0" smtClean="0"/>
              <a:t>, what would appear on the command window? </a:t>
            </a:r>
          </a:p>
          <a:p>
            <a:pPr marL="514350" indent="-514350">
              <a:buFont typeface="+mj-lt"/>
              <a:buAutoNum type="arabicPeriod"/>
            </a:pPr>
            <a:r>
              <a:rPr lang="en-US" dirty="0" smtClean="0"/>
              <a:t>With the same givens in problem 2,  then after this command is ran, </a:t>
            </a:r>
            <a:r>
              <a:rPr lang="en-US" dirty="0" err="1" smtClean="0">
                <a:latin typeface="Courier New" pitchFamily="49" charset="0"/>
                <a:cs typeface="Courier New" pitchFamily="49" charset="0"/>
              </a:rPr>
              <a:t>vecA</a:t>
            </a:r>
            <a:r>
              <a:rPr lang="en-US" dirty="0" smtClean="0">
                <a:latin typeface="Courier New" pitchFamily="49" charset="0"/>
                <a:cs typeface="Courier New" pitchFamily="49" charset="0"/>
              </a:rPr>
              <a:t>(0:2) = </a:t>
            </a:r>
            <a:r>
              <a:rPr lang="en-US" dirty="0" err="1" smtClean="0">
                <a:latin typeface="Courier New" pitchFamily="49" charset="0"/>
                <a:cs typeface="Courier New" pitchFamily="49" charset="0"/>
              </a:rPr>
              <a:t>vecB</a:t>
            </a:r>
            <a:r>
              <a:rPr lang="en-US" dirty="0" smtClean="0">
                <a:latin typeface="Courier New" pitchFamily="49" charset="0"/>
                <a:cs typeface="Courier New" pitchFamily="49" charset="0"/>
              </a:rPr>
              <a:t>(1:2), </a:t>
            </a:r>
            <a:r>
              <a:rPr lang="en-US" dirty="0" smtClean="0"/>
              <a:t>what would appear on the command window?</a:t>
            </a:r>
          </a:p>
          <a:p>
            <a:pPr marL="514350" indent="-514350">
              <a:buFont typeface="+mj-lt"/>
              <a:buAutoNum type="arabicPeriod"/>
            </a:pPr>
            <a:r>
              <a:rPr lang="en-US" dirty="0" smtClean="0"/>
              <a:t> Again with starting off with same given as problem 2, </a:t>
            </a:r>
            <a:r>
              <a:rPr lang="en-US" dirty="0" err="1" smtClean="0"/>
              <a:t>vecA</a:t>
            </a:r>
            <a:r>
              <a:rPr lang="en-US" dirty="0" smtClean="0"/>
              <a:t>([ 4 1]) = </a:t>
            </a:r>
            <a:r>
              <a:rPr lang="en-US" dirty="0" err="1" smtClean="0"/>
              <a:t>vecB</a:t>
            </a:r>
            <a:r>
              <a:rPr lang="en-US" dirty="0" smtClean="0"/>
              <a:t>( [ 4 1]), what would appear on the command window?</a:t>
            </a:r>
          </a:p>
          <a:p>
            <a:pPr marL="514350" indent="-514350">
              <a:buFont typeface="+mj-lt"/>
              <a:buAutoNum type="arabicPeriod"/>
            </a:pPr>
            <a:endParaRPr lang="en-US" dirty="0" smtClean="0"/>
          </a:p>
          <a:p>
            <a:pPr marL="514350" indent="-514350">
              <a:buFont typeface="+mj-lt"/>
              <a:buAutoNum type="arabicPeriod"/>
            </a:pPr>
            <a:endParaRPr lang="en-US" dirty="0"/>
          </a:p>
        </p:txBody>
      </p:sp>
      <p:sp>
        <p:nvSpPr>
          <p:cNvPr id="4" name="Content Placeholder 2"/>
          <p:cNvSpPr txBox="1">
            <a:spLocks/>
          </p:cNvSpPr>
          <p:nvPr/>
        </p:nvSpPr>
        <p:spPr>
          <a:xfrm>
            <a:off x="5105400" y="1447800"/>
            <a:ext cx="3581400" cy="5181600"/>
          </a:xfrm>
          <a:prstGeom prst="rect">
            <a:avLst/>
          </a:prstGeom>
        </p:spPr>
        <p:txBody>
          <a:bodyPr vert="horz" lIns="91440" tIns="45720" rIns="91440" bIns="45720" rtlCol="0">
            <a:normAutofit fontScale="55000" lnSpcReduction="20000"/>
          </a:bodyPr>
          <a:lstStyle/>
          <a:p>
            <a:pPr lvl="0">
              <a:spcBef>
                <a:spcPct val="20000"/>
              </a:spcBef>
              <a:defRPr/>
            </a:pPr>
            <a:r>
              <a:rPr lang="en-US" sz="3200" b="1" dirty="0"/>
              <a:t>CHANGE COLOR FOR ANSWERS:</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sz="3200" dirty="0" smtClean="0">
                <a:solidFill>
                  <a:schemeClr val="bg1"/>
                </a:solidFill>
              </a:rPr>
              <a:t>The </a:t>
            </a:r>
            <a:r>
              <a:rPr lang="en-US" sz="3200" dirty="0" err="1" smtClean="0">
                <a:solidFill>
                  <a:schemeClr val="bg1"/>
                </a:solidFill>
              </a:rPr>
              <a:t>linspace</a:t>
            </a:r>
            <a:r>
              <a:rPr lang="en-US" sz="3200" dirty="0" smtClean="0">
                <a:solidFill>
                  <a:schemeClr val="bg1"/>
                </a:solidFill>
              </a:rPr>
              <a:t> function at times can produce values that are fractions and you are not allowed to index with fractions instead only with positive integers; thus by using the round, ceil, or floor function you can produce integer values and use them to index</a:t>
            </a:r>
          </a:p>
          <a:p>
            <a:pPr marL="514350" lvl="0" indent="-514350">
              <a:spcBef>
                <a:spcPct val="20000"/>
              </a:spcBef>
              <a:buFont typeface="+mj-lt"/>
              <a:buAutoNum type="arabicPeriod"/>
            </a:pPr>
            <a:r>
              <a:rPr lang="en-US" sz="3200" dirty="0" err="1" smtClean="0">
                <a:solidFill>
                  <a:schemeClr val="bg1"/>
                </a:solidFill>
                <a:latin typeface="Courier New" pitchFamily="49" charset="0"/>
                <a:cs typeface="Courier New" pitchFamily="49" charset="0"/>
              </a:rPr>
              <a:t>vecA</a:t>
            </a:r>
            <a:r>
              <a:rPr lang="en-US" sz="3200" dirty="0" smtClean="0">
                <a:solidFill>
                  <a:schemeClr val="bg1"/>
                </a:solidFill>
                <a:latin typeface="Courier New" pitchFamily="49" charset="0"/>
                <a:cs typeface="Courier New" pitchFamily="49" charset="0"/>
              </a:rPr>
              <a:t>&gt;&gt; [7, 4, 7, 6</a:t>
            </a:r>
            <a:r>
              <a:rPr lang="en-US" sz="3200" dirty="0" smtClean="0">
                <a:solidFill>
                  <a:schemeClr val="bg1"/>
                </a:solidFill>
              </a:rPr>
              <a:t>]</a:t>
            </a:r>
          </a:p>
          <a:p>
            <a:pPr marL="514350" lvl="0" indent="-514350">
              <a:spcBef>
                <a:spcPct val="20000"/>
              </a:spcBef>
              <a:buFont typeface="+mj-lt"/>
              <a:buAutoNum type="arabicPeriod"/>
            </a:pPr>
            <a:r>
              <a:rPr lang="en-US" sz="3200" dirty="0" smtClean="0">
                <a:solidFill>
                  <a:schemeClr val="bg1"/>
                </a:solidFill>
                <a:latin typeface="Courier New" pitchFamily="49" charset="0"/>
                <a:cs typeface="Courier New" pitchFamily="49" charset="0"/>
              </a:rPr>
              <a:t>??? Subscript indices must either be real positive integers or </a:t>
            </a:r>
            <a:r>
              <a:rPr lang="en-US" sz="3200" dirty="0" err="1" smtClean="0">
                <a:solidFill>
                  <a:schemeClr val="bg1"/>
                </a:solidFill>
                <a:latin typeface="Courier New" pitchFamily="49" charset="0"/>
                <a:cs typeface="Courier New" pitchFamily="49" charset="0"/>
              </a:rPr>
              <a:t>logicals</a:t>
            </a:r>
            <a:r>
              <a:rPr lang="en-US" sz="3200" dirty="0" smtClean="0">
                <a:solidFill>
                  <a:schemeClr val="bg1"/>
                </a:solidFill>
              </a:rPr>
              <a:t>. ( can’t index with 0)</a:t>
            </a:r>
          </a:p>
          <a:p>
            <a:pPr marL="514350" lvl="0" indent="-514350">
              <a:spcBef>
                <a:spcPct val="20000"/>
              </a:spcBef>
              <a:buFont typeface="+mj-lt"/>
              <a:buAutoNum type="arabicPeriod"/>
            </a:pPr>
            <a:r>
              <a:rPr lang="en-US" sz="3200" dirty="0" smtClean="0">
                <a:solidFill>
                  <a:schemeClr val="bg1"/>
                </a:solidFill>
                <a:latin typeface="Courier New" pitchFamily="49" charset="0"/>
                <a:cs typeface="Courier New" pitchFamily="49" charset="0"/>
              </a:rPr>
              <a:t>??? Index exceeds matrix dimensions</a:t>
            </a:r>
            <a:r>
              <a:rPr lang="en-US" sz="3200" dirty="0" smtClean="0">
                <a:solidFill>
                  <a:schemeClr val="bg1"/>
                </a:solidFill>
              </a:rPr>
              <a:t>. ( there is no fourth element for </a:t>
            </a:r>
            <a:r>
              <a:rPr lang="en-US" sz="3200" dirty="0" err="1" smtClean="0">
                <a:solidFill>
                  <a:schemeClr val="bg1"/>
                </a:solidFill>
              </a:rPr>
              <a:t>vecB</a:t>
            </a:r>
            <a:r>
              <a:rPr lang="en-US" sz="3200" dirty="0" smtClean="0">
                <a:solidFill>
                  <a:schemeClr val="bg1"/>
                </a:solidFill>
              </a:rPr>
              <a:t>)</a:t>
            </a:r>
          </a:p>
          <a:p>
            <a:pPr marL="514350" lvl="0" indent="-514350">
              <a:spcBef>
                <a:spcPct val="20000"/>
              </a:spcBef>
              <a:buFont typeface="+mj-lt"/>
              <a:buAutoNum type="arabicPeriod"/>
            </a:pPr>
            <a:endParaRPr lang="en-US" sz="3200" dirty="0" smtClean="0"/>
          </a:p>
          <a:p>
            <a:pPr marL="514350" lvl="0" indent="-514350">
              <a:spcBef>
                <a:spcPct val="20000"/>
              </a:spcBef>
              <a:buFont typeface="+mj-lt"/>
              <a:buAutoNum type="arabicPeriod"/>
            </a:pPr>
            <a:endParaRPr lang="en-US" sz="3200" dirty="0" smtClean="0"/>
          </a:p>
          <a:p>
            <a:pPr marL="514350" marR="0" lvl="0" indent="-514350" algn="l" defTabSz="914400" rtl="0" eaLnBrk="1" fontAlgn="auto" latinLnBrk="0" hangingPunct="1">
              <a:lnSpc>
                <a:spcPct val="100000"/>
              </a:lnSpc>
              <a:spcBef>
                <a:spcPct val="20000"/>
              </a:spcBef>
              <a:spcAft>
                <a:spcPts val="0"/>
              </a:spcAft>
              <a:buClrTx/>
              <a:buSzTx/>
              <a:tabLst/>
              <a:defRPr/>
            </a:pPr>
            <a:endParaRPr lang="en-US" sz="3200" dirty="0" smtClean="0"/>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endParaRPr lang="en-US" sz="3200" dirty="0" smtClean="0"/>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8" name="Picture 6"/>
          <p:cNvPicPr>
            <a:picLocks noChangeAspect="1" noChangeArrowheads="1"/>
          </p:cNvPicPr>
          <p:nvPr/>
        </p:nvPicPr>
        <p:blipFill>
          <a:blip r:embed="rId2">
            <a:duotone>
              <a:prstClr val="black"/>
              <a:schemeClr val="accent3">
                <a:tint val="45000"/>
                <a:satMod val="400000"/>
              </a:schemeClr>
            </a:duotone>
          </a:blip>
          <a:srcRect t="19231" r="962"/>
          <a:stretch>
            <a:fillRect/>
          </a:stretch>
        </p:blipFill>
        <p:spPr bwMode="auto">
          <a:xfrm>
            <a:off x="990600" y="838201"/>
            <a:ext cx="7543800" cy="4419600"/>
          </a:xfrm>
          <a:prstGeom prst="rect">
            <a:avLst/>
          </a:prstGeom>
          <a:noFill/>
          <a:ln w="9525">
            <a:noFill/>
            <a:miter lim="800000"/>
            <a:headEnd/>
            <a:tailEnd/>
          </a:ln>
          <a:effectLst/>
        </p:spPr>
      </p:pic>
      <p:pic>
        <p:nvPicPr>
          <p:cNvPr id="7" name="Picture 6"/>
          <p:cNvPicPr>
            <a:picLocks noChangeAspect="1" noChangeArrowheads="1"/>
          </p:cNvPicPr>
          <p:nvPr/>
        </p:nvPicPr>
        <p:blipFill>
          <a:blip r:embed="rId2">
            <a:duotone>
              <a:schemeClr val="accent3">
                <a:shade val="45000"/>
                <a:satMod val="135000"/>
              </a:schemeClr>
              <a:prstClr val="white"/>
            </a:duotone>
          </a:blip>
          <a:srcRect t="28205" b="7692"/>
          <a:stretch>
            <a:fillRect/>
          </a:stretch>
        </p:blipFill>
        <p:spPr bwMode="auto">
          <a:xfrm>
            <a:off x="2362200" y="1219200"/>
            <a:ext cx="6172200" cy="4114800"/>
          </a:xfrm>
          <a:prstGeom prst="rect">
            <a:avLst/>
          </a:prstGeom>
          <a:noFill/>
          <a:ln w="9525">
            <a:noFill/>
            <a:miter lim="800000"/>
            <a:headEnd/>
            <a:tailEnd/>
          </a:ln>
          <a:effectLst/>
        </p:spPr>
      </p:pic>
      <p:sp>
        <p:nvSpPr>
          <p:cNvPr id="5" name="Subtitle 2"/>
          <p:cNvSpPr txBox="1">
            <a:spLocks/>
          </p:cNvSpPr>
          <p:nvPr/>
        </p:nvSpPr>
        <p:spPr>
          <a:xfrm>
            <a:off x="1905000" y="3429000"/>
            <a:ext cx="6477000" cy="1752600"/>
          </a:xfrm>
          <a:prstGeom prst="rect">
            <a:avLst/>
          </a:prstGeom>
        </p:spPr>
        <p:txBody>
          <a:bodyPr vert="horz" lIns="91440" tIns="45720" rIns="91440" bIns="45720" rtlCol="0">
            <a:normAutofit/>
          </a:bodyPr>
          <a:lstStyle/>
          <a:p>
            <a:pPr marL="342900" marR="0" lvl="0" indent="-342900" algn="r" defTabSz="914400" rtl="0" eaLnBrk="1" fontAlgn="auto" latinLnBrk="0" hangingPunct="1">
              <a:lnSpc>
                <a:spcPct val="100000"/>
              </a:lnSpc>
              <a:spcBef>
                <a:spcPct val="20000"/>
              </a:spcBef>
              <a:spcAft>
                <a:spcPts val="0"/>
              </a:spcAft>
              <a:buClrTx/>
              <a:buSzTx/>
              <a:tabLst/>
              <a:defRPr/>
            </a:pPr>
            <a:r>
              <a:rPr kumimoji="0" lang="en-US" sz="2000" b="0" i="0" u="none" strike="noStrike" kern="1200" cap="none" spc="0" normalizeH="0" baseline="0" noProof="0" dirty="0" smtClean="0">
                <a:ln>
                  <a:noFill/>
                </a:ln>
                <a:effectLst/>
                <a:uLnTx/>
                <a:uFillTx/>
                <a:latin typeface="+mn-lt"/>
                <a:ea typeface="+mn-ea"/>
                <a:cs typeface="+mn-cs"/>
              </a:rPr>
              <a:t>By Jimmy Le</a:t>
            </a:r>
          </a:p>
          <a:p>
            <a:pPr marL="342900" marR="0" lvl="0" indent="-342900" algn="r" defTabSz="914400" rtl="0" eaLnBrk="1" fontAlgn="auto" latinLnBrk="0" hangingPunct="1">
              <a:lnSpc>
                <a:spcPct val="100000"/>
              </a:lnSpc>
              <a:spcBef>
                <a:spcPct val="20000"/>
              </a:spcBef>
              <a:spcAft>
                <a:spcPts val="0"/>
              </a:spcAft>
              <a:buClrTx/>
              <a:buSzTx/>
              <a:tabLst/>
              <a:defRPr/>
            </a:pPr>
            <a:r>
              <a:rPr kumimoji="0" lang="en-US" sz="2000" b="0" i="0" u="none" strike="noStrike" kern="1200" cap="none" spc="0" normalizeH="0" baseline="0" noProof="0" dirty="0" smtClean="0">
                <a:ln>
                  <a:noFill/>
                </a:ln>
                <a:effectLst/>
                <a:uLnTx/>
                <a:uFillTx/>
                <a:latin typeface="+mn-lt"/>
                <a:ea typeface="+mn-ea"/>
                <a:cs typeface="+mn-cs"/>
              </a:rPr>
              <a:t>Email:jimmyle2008@gmail.com</a:t>
            </a:r>
            <a:endParaRPr kumimoji="0" lang="en-US" sz="2000" b="0" i="0" u="none" strike="noStrike" kern="1200" cap="none" spc="0" normalizeH="0" baseline="0" noProof="0" dirty="0">
              <a:ln>
                <a:noFill/>
              </a:ln>
              <a:effectLst/>
              <a:uLnTx/>
              <a:uFillTx/>
              <a:latin typeface="+mn-lt"/>
              <a:ea typeface="+mn-ea"/>
              <a:cs typeface="+mn-cs"/>
            </a:endParaRPr>
          </a:p>
        </p:txBody>
      </p:sp>
      <p:pic>
        <p:nvPicPr>
          <p:cNvPr id="6" name="Picture 6"/>
          <p:cNvPicPr>
            <a:picLocks noChangeAspect="1" noChangeArrowheads="1"/>
          </p:cNvPicPr>
          <p:nvPr/>
        </p:nvPicPr>
        <p:blipFill>
          <a:blip r:embed="rId3">
            <a:duotone>
              <a:prstClr val="black"/>
              <a:schemeClr val="accent3">
                <a:tint val="45000"/>
                <a:satMod val="400000"/>
              </a:schemeClr>
            </a:duotone>
          </a:blip>
          <a:srcRect/>
          <a:stretch>
            <a:fillRect/>
          </a:stretch>
        </p:blipFill>
        <p:spPr bwMode="auto">
          <a:xfrm>
            <a:off x="3048000" y="3276600"/>
            <a:ext cx="1676400" cy="1676400"/>
          </a:xfrm>
          <a:prstGeom prst="rect">
            <a:avLst/>
          </a:prstGeom>
          <a:noFill/>
          <a:ln w="9525">
            <a:noFill/>
            <a:miter lim="800000"/>
            <a:headEnd/>
            <a:tailEnd/>
          </a:ln>
          <a:effectLst/>
        </p:spPr>
      </p:pic>
      <p:sp>
        <p:nvSpPr>
          <p:cNvPr id="2" name="Title 1"/>
          <p:cNvSpPr>
            <a:spLocks noGrp="1"/>
          </p:cNvSpPr>
          <p:nvPr>
            <p:ph type="title"/>
          </p:nvPr>
        </p:nvSpPr>
        <p:spPr>
          <a:xfrm>
            <a:off x="2286000" y="2133600"/>
            <a:ext cx="6477000" cy="1143000"/>
          </a:xfrm>
        </p:spPr>
        <p:txBody>
          <a:bodyPr>
            <a:normAutofit fontScale="90000"/>
          </a:bodyPr>
          <a:lstStyle/>
          <a:p>
            <a:r>
              <a:rPr lang="en-US" sz="6000" b="1" dirty="0" smtClean="0">
                <a:solidFill>
                  <a:srgbClr val="3E4D1F"/>
                </a:solidFill>
              </a:rPr>
              <a:t>Vectors</a:t>
            </a:r>
            <a:r>
              <a:rPr lang="en-US" sz="6000" b="1" dirty="0" smtClean="0">
                <a:solidFill>
                  <a:schemeClr val="accent3">
                    <a:lumMod val="75000"/>
                  </a:schemeClr>
                </a:solidFill>
              </a:rPr>
              <a:t> </a:t>
            </a:r>
            <a:r>
              <a:rPr lang="en-US" sz="6000" b="1" dirty="0" smtClean="0"/>
              <a:t>and</a:t>
            </a:r>
            <a:r>
              <a:rPr lang="en-US" sz="6000" b="1" dirty="0" smtClean="0">
                <a:solidFill>
                  <a:schemeClr val="accent3">
                    <a:lumMod val="75000"/>
                  </a:schemeClr>
                </a:solidFill>
              </a:rPr>
              <a:t> </a:t>
            </a:r>
            <a:r>
              <a:rPr lang="en-US" sz="6000" b="1" dirty="0" smtClean="0">
                <a:solidFill>
                  <a:schemeClr val="accent6">
                    <a:lumMod val="75000"/>
                  </a:schemeClr>
                </a:solidFill>
              </a:rPr>
              <a:t>Arrays</a:t>
            </a:r>
            <a:r>
              <a:rPr lang="en-US" sz="4000" b="1" dirty="0" smtClean="0">
                <a:solidFill>
                  <a:schemeClr val="accent3">
                    <a:lumMod val="75000"/>
                  </a:schemeClr>
                </a:solidFill>
              </a:rPr>
              <a:t/>
            </a:r>
            <a:br>
              <a:rPr lang="en-US" sz="4000" b="1" dirty="0" smtClean="0">
                <a:solidFill>
                  <a:schemeClr val="accent3">
                    <a:lumMod val="75000"/>
                  </a:schemeClr>
                </a:solidFill>
              </a:rPr>
            </a:br>
            <a:r>
              <a:rPr lang="en-US" sz="4000" b="1" dirty="0" smtClean="0">
                <a:solidFill>
                  <a:srgbClr val="3E4D1F"/>
                </a:solidFill>
              </a:rPr>
              <a:t> Lesson 5: Logical Operations</a:t>
            </a:r>
            <a:r>
              <a:rPr lang="en-US" b="1" dirty="0" smtClean="0">
                <a:solidFill>
                  <a:schemeClr val="accent3">
                    <a:lumMod val="75000"/>
                  </a:schemeClr>
                </a:solidFill>
              </a:rPr>
              <a:t/>
            </a:r>
            <a:br>
              <a:rPr lang="en-US" b="1" dirty="0" smtClean="0">
                <a:solidFill>
                  <a:schemeClr val="accent3">
                    <a:lumMod val="75000"/>
                  </a:schemeClr>
                </a:solidFill>
              </a:rPr>
            </a:b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7158" y="1415956"/>
            <a:ext cx="8077200" cy="1828799"/>
          </a:xfrm>
        </p:spPr>
        <p:txBody>
          <a:bodyPr>
            <a:normAutofit/>
          </a:bodyPr>
          <a:lstStyle/>
          <a:p>
            <a:r>
              <a:rPr lang="en-US" sz="2400" dirty="0" smtClean="0"/>
              <a:t>Logic could be defined as our ability to distinguish between which elements are  true and which are  false </a:t>
            </a:r>
          </a:p>
          <a:p>
            <a:r>
              <a:rPr lang="en-US" sz="2400" dirty="0" smtClean="0"/>
              <a:t>In computer science, we base our decision to determine whether an element is true or false on a condition</a:t>
            </a:r>
            <a:endParaRPr lang="en-US" dirty="0" smtClean="0"/>
          </a:p>
        </p:txBody>
      </p:sp>
      <p:sp>
        <p:nvSpPr>
          <p:cNvPr id="4" name="Rectangle 3"/>
          <p:cNvSpPr/>
          <p:nvPr/>
        </p:nvSpPr>
        <p:spPr>
          <a:xfrm>
            <a:off x="1066800" y="522051"/>
            <a:ext cx="6692025" cy="707886"/>
          </a:xfrm>
          <a:prstGeom prst="rect">
            <a:avLst/>
          </a:prstGeom>
        </p:spPr>
        <p:txBody>
          <a:bodyPr wrap="none">
            <a:spAutoFit/>
          </a:bodyPr>
          <a:lstStyle/>
          <a:p>
            <a:pPr algn="ctr" fontAlgn="auto">
              <a:spcAft>
                <a:spcPts val="0"/>
              </a:spcAft>
              <a:defRPr/>
            </a:pPr>
            <a:r>
              <a:rPr lang="en-US" sz="4000" spc="300" dirty="0" smtClean="0">
                <a:solidFill>
                  <a:schemeClr val="accent3">
                    <a:lumMod val="75000"/>
                  </a:schemeClr>
                </a:solidFill>
              </a:rPr>
              <a:t>What is Logic in General ? </a:t>
            </a:r>
            <a:endParaRPr lang="en-US" sz="4000" spc="300" dirty="0">
              <a:solidFill>
                <a:schemeClr val="accent3">
                  <a:lumMod val="75000"/>
                </a:schemeClr>
              </a:solidFill>
            </a:endParaRPr>
          </a:p>
        </p:txBody>
      </p:sp>
      <p:sp>
        <p:nvSpPr>
          <p:cNvPr id="2" name="Rectangle 1"/>
          <p:cNvSpPr/>
          <p:nvPr/>
        </p:nvSpPr>
        <p:spPr>
          <a:xfrm>
            <a:off x="807492" y="3048000"/>
            <a:ext cx="1458797" cy="923330"/>
          </a:xfrm>
          <a:prstGeom prst="rect">
            <a:avLst/>
          </a:prstGeom>
          <a:noFill/>
        </p:spPr>
        <p:txBody>
          <a:bodyPr wrap="none" lIns="91440" tIns="45720" rIns="91440" bIns="45720">
            <a:spAutoFit/>
          </a:bodyPr>
          <a:lstStyle/>
          <a:p>
            <a:pPr algn="ctr"/>
            <a:r>
              <a:rPr lang="en-US" sz="5400" b="1" cap="none" spc="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True</a:t>
            </a:r>
            <a:endParaRPr lang="en-US" sz="54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5" name="TextBox 4"/>
          <p:cNvSpPr txBox="1"/>
          <p:nvPr/>
        </p:nvSpPr>
        <p:spPr>
          <a:xfrm>
            <a:off x="1816290" y="3242593"/>
            <a:ext cx="6629400" cy="2954655"/>
          </a:xfrm>
          <a:prstGeom prst="rect">
            <a:avLst/>
          </a:prstGeom>
          <a:noFill/>
        </p:spPr>
        <p:txBody>
          <a:bodyPr wrap="square" rtlCol="0">
            <a:spAutoFit/>
          </a:bodyPr>
          <a:lstStyle/>
          <a:p>
            <a:pPr marL="914400" lvl="1" indent="-457200">
              <a:buFont typeface="Wingdings" pitchFamily="2" charset="2"/>
              <a:buChar char="§"/>
            </a:pPr>
            <a:r>
              <a:rPr lang="en-US" sz="2400" dirty="0" smtClean="0"/>
              <a:t>If the condition is met by the element (meaning all the element has satisfied all the requirements of the condition), then the element is considered true ; thus, it occurs or executes</a:t>
            </a:r>
          </a:p>
          <a:p>
            <a:pPr marL="914400" lvl="1" indent="-457200">
              <a:buFont typeface="Wingdings" pitchFamily="2" charset="2"/>
              <a:buChar char="§"/>
            </a:pPr>
            <a:r>
              <a:rPr lang="en-US" sz="2400" dirty="0" smtClean="0"/>
              <a:t>Otherwise the element is </a:t>
            </a:r>
            <a:r>
              <a:rPr lang="en-US" sz="2400" dirty="0"/>
              <a:t>labeled as </a:t>
            </a:r>
            <a:r>
              <a:rPr lang="en-US" sz="2400" dirty="0" smtClean="0"/>
              <a:t>false; thus, it does not occur or executes</a:t>
            </a:r>
            <a:endParaRPr lang="en-US" sz="2400" dirty="0"/>
          </a:p>
          <a:p>
            <a:endParaRPr lang="en-US" dirty="0"/>
          </a:p>
        </p:txBody>
      </p:sp>
      <p:sp>
        <p:nvSpPr>
          <p:cNvPr id="6" name="Rectangle 5"/>
          <p:cNvSpPr/>
          <p:nvPr/>
        </p:nvSpPr>
        <p:spPr>
          <a:xfrm>
            <a:off x="727855" y="4876800"/>
            <a:ext cx="1618072" cy="923330"/>
          </a:xfrm>
          <a:prstGeom prst="rect">
            <a:avLst/>
          </a:prstGeom>
          <a:noFill/>
        </p:spPr>
        <p:txBody>
          <a:bodyPr wrap="none" lIns="91440" tIns="45720" rIns="91440" bIns="45720">
            <a:spAutoFit/>
          </a:bodyPr>
          <a:lstStyle/>
          <a:p>
            <a:pPr algn="ctr"/>
            <a:r>
              <a:rPr lang="en-US" sz="5400" b="1" dirty="0" smtClean="0">
                <a:ln w="19050">
                  <a:solidFill>
                    <a:schemeClr val="tx2">
                      <a:tint val="1000"/>
                    </a:schemeClr>
                  </a:solidFill>
                  <a:prstDash val="solid"/>
                </a:ln>
                <a:solidFill>
                  <a:schemeClr val="accent6">
                    <a:lumMod val="75000"/>
                  </a:schemeClr>
                </a:solidFill>
                <a:effectLst>
                  <a:outerShdw blurRad="50000" dist="50800" dir="7500000" algn="tl">
                    <a:srgbClr val="000000">
                      <a:shade val="5000"/>
                      <a:alpha val="35000"/>
                    </a:srgbClr>
                  </a:outerShdw>
                </a:effectLst>
              </a:rPr>
              <a:t>False</a:t>
            </a:r>
            <a:endParaRPr lang="en-US" sz="5400" b="1" cap="none" spc="0" dirty="0">
              <a:ln w="19050">
                <a:solidFill>
                  <a:schemeClr val="tx2">
                    <a:tint val="1000"/>
                  </a:schemeClr>
                </a:solidFill>
                <a:prstDash val="solid"/>
              </a:ln>
              <a:solidFill>
                <a:schemeClr val="accent6">
                  <a:lumMod val="75000"/>
                </a:schemeClr>
              </a:solidFill>
              <a:effectLst>
                <a:outerShdw blurRad="50000" dist="50800" dir="7500000" algn="tl">
                  <a:srgbClr val="000000">
                    <a:shade val="5000"/>
                    <a:alpha val="35000"/>
                  </a:srgbClr>
                </a:outerShdw>
              </a:effectLst>
            </a:endParaRPr>
          </a:p>
        </p:txBody>
      </p:sp>
      <p:sp>
        <p:nvSpPr>
          <p:cNvPr id="8" name="TextBox 7"/>
          <p:cNvSpPr txBox="1"/>
          <p:nvPr/>
        </p:nvSpPr>
        <p:spPr>
          <a:xfrm>
            <a:off x="727855" y="6009336"/>
            <a:ext cx="7882745" cy="400110"/>
          </a:xfrm>
          <a:prstGeom prst="rect">
            <a:avLst/>
          </a:prstGeom>
          <a:noFill/>
        </p:spPr>
        <p:txBody>
          <a:bodyPr wrap="square" rtlCol="0">
            <a:spAutoFit/>
          </a:bodyPr>
          <a:lstStyle/>
          <a:p>
            <a:r>
              <a:rPr lang="en-US" sz="2000" dirty="0" smtClean="0"/>
              <a:t>*</a:t>
            </a:r>
            <a:r>
              <a:rPr lang="en-US" sz="2000" b="1" dirty="0" smtClean="0"/>
              <a:t>Relational</a:t>
            </a:r>
            <a:r>
              <a:rPr lang="en-US" sz="2000" dirty="0" smtClean="0"/>
              <a:t> and  </a:t>
            </a:r>
            <a:r>
              <a:rPr lang="en-US" sz="2000" b="1" dirty="0" smtClean="0"/>
              <a:t>logical</a:t>
            </a:r>
            <a:r>
              <a:rPr lang="en-US" sz="2000" dirty="0" smtClean="0"/>
              <a:t> operators are used to create such conditions</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8" name="Picture 6"/>
          <p:cNvPicPr>
            <a:picLocks noChangeAspect="1" noChangeArrowheads="1"/>
          </p:cNvPicPr>
          <p:nvPr/>
        </p:nvPicPr>
        <p:blipFill>
          <a:blip r:embed="rId2">
            <a:duotone>
              <a:prstClr val="black"/>
              <a:schemeClr val="accent3">
                <a:tint val="45000"/>
                <a:satMod val="400000"/>
              </a:schemeClr>
            </a:duotone>
          </a:blip>
          <a:srcRect t="19231" r="962"/>
          <a:stretch>
            <a:fillRect/>
          </a:stretch>
        </p:blipFill>
        <p:spPr bwMode="auto">
          <a:xfrm>
            <a:off x="990600" y="838201"/>
            <a:ext cx="7543800" cy="4419600"/>
          </a:xfrm>
          <a:prstGeom prst="rect">
            <a:avLst/>
          </a:prstGeom>
          <a:noFill/>
          <a:ln w="9525">
            <a:noFill/>
            <a:miter lim="800000"/>
            <a:headEnd/>
            <a:tailEnd/>
          </a:ln>
          <a:effectLst/>
        </p:spPr>
      </p:pic>
      <p:pic>
        <p:nvPicPr>
          <p:cNvPr id="7" name="Picture 6"/>
          <p:cNvPicPr>
            <a:picLocks noChangeAspect="1" noChangeArrowheads="1"/>
          </p:cNvPicPr>
          <p:nvPr/>
        </p:nvPicPr>
        <p:blipFill>
          <a:blip r:embed="rId2">
            <a:duotone>
              <a:schemeClr val="accent3">
                <a:shade val="45000"/>
                <a:satMod val="135000"/>
              </a:schemeClr>
              <a:prstClr val="white"/>
            </a:duotone>
          </a:blip>
          <a:srcRect t="28205" b="7692"/>
          <a:stretch>
            <a:fillRect/>
          </a:stretch>
        </p:blipFill>
        <p:spPr bwMode="auto">
          <a:xfrm>
            <a:off x="2362200" y="1219200"/>
            <a:ext cx="6172200" cy="4114800"/>
          </a:xfrm>
          <a:prstGeom prst="rect">
            <a:avLst/>
          </a:prstGeom>
          <a:noFill/>
          <a:ln w="9525">
            <a:noFill/>
            <a:miter lim="800000"/>
            <a:headEnd/>
            <a:tailEnd/>
          </a:ln>
          <a:effectLst/>
        </p:spPr>
      </p:pic>
      <p:sp>
        <p:nvSpPr>
          <p:cNvPr id="5" name="Subtitle 2"/>
          <p:cNvSpPr txBox="1">
            <a:spLocks/>
          </p:cNvSpPr>
          <p:nvPr/>
        </p:nvSpPr>
        <p:spPr>
          <a:xfrm>
            <a:off x="1905000" y="3429000"/>
            <a:ext cx="6477000" cy="1752600"/>
          </a:xfrm>
          <a:prstGeom prst="rect">
            <a:avLst/>
          </a:prstGeom>
        </p:spPr>
        <p:txBody>
          <a:bodyPr vert="horz" lIns="91440" tIns="45720" rIns="91440" bIns="45720" rtlCol="0">
            <a:normAutofit/>
          </a:bodyPr>
          <a:lstStyle/>
          <a:p>
            <a:pPr marL="342900" marR="0" lvl="0" indent="-342900" algn="r" defTabSz="914400" rtl="0" eaLnBrk="1" fontAlgn="auto" latinLnBrk="0" hangingPunct="1">
              <a:lnSpc>
                <a:spcPct val="100000"/>
              </a:lnSpc>
              <a:spcBef>
                <a:spcPct val="20000"/>
              </a:spcBef>
              <a:spcAft>
                <a:spcPts val="0"/>
              </a:spcAft>
              <a:buClrTx/>
              <a:buSzTx/>
              <a:tabLst/>
              <a:defRPr/>
            </a:pPr>
            <a:r>
              <a:rPr kumimoji="0" lang="en-US" sz="2000" b="0" i="0" u="none" strike="noStrike" kern="1200" cap="none" spc="0" normalizeH="0" baseline="0" noProof="0" dirty="0" smtClean="0">
                <a:ln>
                  <a:noFill/>
                </a:ln>
                <a:effectLst/>
                <a:uLnTx/>
                <a:uFillTx/>
                <a:latin typeface="+mn-lt"/>
                <a:ea typeface="+mn-ea"/>
                <a:cs typeface="+mn-cs"/>
              </a:rPr>
              <a:t>By Jimmy Le</a:t>
            </a:r>
          </a:p>
          <a:p>
            <a:pPr marL="342900" marR="0" lvl="0" indent="-342900" algn="r" defTabSz="914400" rtl="0" eaLnBrk="1" fontAlgn="auto" latinLnBrk="0" hangingPunct="1">
              <a:lnSpc>
                <a:spcPct val="100000"/>
              </a:lnSpc>
              <a:spcBef>
                <a:spcPct val="20000"/>
              </a:spcBef>
              <a:spcAft>
                <a:spcPts val="0"/>
              </a:spcAft>
              <a:buClrTx/>
              <a:buSzTx/>
              <a:tabLst/>
              <a:defRPr/>
            </a:pPr>
            <a:r>
              <a:rPr kumimoji="0" lang="en-US" sz="2000" b="0" i="0" u="none" strike="noStrike" kern="1200" cap="none" spc="0" normalizeH="0" baseline="0" noProof="0" dirty="0" smtClean="0">
                <a:ln>
                  <a:noFill/>
                </a:ln>
                <a:effectLst/>
                <a:uLnTx/>
                <a:uFillTx/>
                <a:latin typeface="+mn-lt"/>
                <a:ea typeface="+mn-ea"/>
                <a:cs typeface="+mn-cs"/>
              </a:rPr>
              <a:t>Email:jimmyle2008@gmail.com</a:t>
            </a:r>
            <a:endParaRPr kumimoji="0" lang="en-US" sz="2000" b="0" i="0" u="none" strike="noStrike" kern="1200" cap="none" spc="0" normalizeH="0" baseline="0" noProof="0" dirty="0">
              <a:ln>
                <a:noFill/>
              </a:ln>
              <a:effectLst/>
              <a:uLnTx/>
              <a:uFillTx/>
              <a:latin typeface="+mn-lt"/>
              <a:ea typeface="+mn-ea"/>
              <a:cs typeface="+mn-cs"/>
            </a:endParaRPr>
          </a:p>
        </p:txBody>
      </p:sp>
      <p:pic>
        <p:nvPicPr>
          <p:cNvPr id="6" name="Picture 6"/>
          <p:cNvPicPr>
            <a:picLocks noChangeAspect="1" noChangeArrowheads="1"/>
          </p:cNvPicPr>
          <p:nvPr/>
        </p:nvPicPr>
        <p:blipFill>
          <a:blip r:embed="rId3">
            <a:duotone>
              <a:prstClr val="black"/>
              <a:schemeClr val="accent3">
                <a:tint val="45000"/>
                <a:satMod val="400000"/>
              </a:schemeClr>
            </a:duotone>
          </a:blip>
          <a:srcRect/>
          <a:stretch>
            <a:fillRect/>
          </a:stretch>
        </p:blipFill>
        <p:spPr bwMode="auto">
          <a:xfrm>
            <a:off x="3048000" y="3276600"/>
            <a:ext cx="1676400" cy="1676400"/>
          </a:xfrm>
          <a:prstGeom prst="rect">
            <a:avLst/>
          </a:prstGeom>
          <a:noFill/>
          <a:ln w="9525">
            <a:noFill/>
            <a:miter lim="800000"/>
            <a:headEnd/>
            <a:tailEnd/>
          </a:ln>
          <a:effectLst/>
        </p:spPr>
      </p:pic>
      <p:sp>
        <p:nvSpPr>
          <p:cNvPr id="2" name="Title 1"/>
          <p:cNvSpPr>
            <a:spLocks noGrp="1"/>
          </p:cNvSpPr>
          <p:nvPr>
            <p:ph type="title"/>
          </p:nvPr>
        </p:nvSpPr>
        <p:spPr>
          <a:xfrm>
            <a:off x="2286000" y="2133600"/>
            <a:ext cx="6477000" cy="1143000"/>
          </a:xfrm>
        </p:spPr>
        <p:txBody>
          <a:bodyPr>
            <a:normAutofit fontScale="90000"/>
          </a:bodyPr>
          <a:lstStyle/>
          <a:p>
            <a:r>
              <a:rPr lang="en-US" sz="6000" b="1" dirty="0" smtClean="0">
                <a:solidFill>
                  <a:srgbClr val="3E4D1F"/>
                </a:solidFill>
              </a:rPr>
              <a:t>Vectors</a:t>
            </a:r>
            <a:r>
              <a:rPr lang="en-US" sz="6000" b="1" dirty="0" smtClean="0">
                <a:solidFill>
                  <a:schemeClr val="accent3">
                    <a:lumMod val="75000"/>
                  </a:schemeClr>
                </a:solidFill>
              </a:rPr>
              <a:t> </a:t>
            </a:r>
            <a:r>
              <a:rPr lang="en-US" sz="6000" b="1" dirty="0" smtClean="0"/>
              <a:t>and</a:t>
            </a:r>
            <a:r>
              <a:rPr lang="en-US" sz="6000" b="1" dirty="0" smtClean="0">
                <a:solidFill>
                  <a:schemeClr val="accent3">
                    <a:lumMod val="75000"/>
                  </a:schemeClr>
                </a:solidFill>
              </a:rPr>
              <a:t> </a:t>
            </a:r>
            <a:r>
              <a:rPr lang="en-US" sz="6000" b="1" dirty="0" smtClean="0">
                <a:solidFill>
                  <a:schemeClr val="accent6">
                    <a:lumMod val="75000"/>
                  </a:schemeClr>
                </a:solidFill>
              </a:rPr>
              <a:t>Arrays</a:t>
            </a:r>
            <a:r>
              <a:rPr lang="en-US" sz="4000" b="1" dirty="0" smtClean="0">
                <a:solidFill>
                  <a:schemeClr val="accent3">
                    <a:lumMod val="75000"/>
                  </a:schemeClr>
                </a:solidFill>
              </a:rPr>
              <a:t/>
            </a:r>
            <a:br>
              <a:rPr lang="en-US" sz="4000" b="1" dirty="0" smtClean="0">
                <a:solidFill>
                  <a:schemeClr val="accent3">
                    <a:lumMod val="75000"/>
                  </a:schemeClr>
                </a:solidFill>
              </a:rPr>
            </a:br>
            <a:r>
              <a:rPr lang="en-US" sz="4000" b="1" dirty="0" smtClean="0">
                <a:solidFill>
                  <a:srgbClr val="3E4D1F"/>
                </a:solidFill>
              </a:rPr>
              <a:t> Lesson 1: Generating Vectors</a:t>
            </a:r>
            <a:r>
              <a:rPr lang="en-US" b="1" dirty="0" smtClean="0">
                <a:solidFill>
                  <a:schemeClr val="accent3">
                    <a:lumMod val="75000"/>
                  </a:schemeClr>
                </a:solidFill>
              </a:rPr>
              <a:t/>
            </a:r>
            <a:br>
              <a:rPr lang="en-US" b="1" dirty="0" smtClean="0">
                <a:solidFill>
                  <a:schemeClr val="accent3">
                    <a:lumMod val="75000"/>
                  </a:schemeClr>
                </a:solidFill>
              </a:rPr>
            </a:b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3"/>
          <p:cNvSpPr/>
          <p:nvPr/>
        </p:nvSpPr>
        <p:spPr>
          <a:xfrm>
            <a:off x="1524000" y="533400"/>
            <a:ext cx="6728573" cy="707886"/>
          </a:xfrm>
          <a:prstGeom prst="rect">
            <a:avLst/>
          </a:prstGeom>
        </p:spPr>
        <p:txBody>
          <a:bodyPr wrap="none">
            <a:spAutoFit/>
          </a:bodyPr>
          <a:lstStyle/>
          <a:p>
            <a:pPr algn="ctr" fontAlgn="auto">
              <a:spcAft>
                <a:spcPts val="0"/>
              </a:spcAft>
              <a:defRPr/>
            </a:pPr>
            <a:r>
              <a:rPr lang="en-US" sz="4000" spc="300" dirty="0" smtClean="0">
                <a:solidFill>
                  <a:schemeClr val="accent3">
                    <a:lumMod val="75000"/>
                  </a:schemeClr>
                </a:solidFill>
              </a:rPr>
              <a:t>Using Relational Operators</a:t>
            </a:r>
            <a:endParaRPr lang="en-US" sz="4000" spc="300" dirty="0">
              <a:solidFill>
                <a:schemeClr val="accent3">
                  <a:lumMod val="75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2051572067"/>
              </p:ext>
            </p:extLst>
          </p:nvPr>
        </p:nvGraphicFramePr>
        <p:xfrm>
          <a:off x="304800" y="1447800"/>
          <a:ext cx="8458200" cy="4800600"/>
        </p:xfrm>
        <a:graphic>
          <a:graphicData uri="http://schemas.openxmlformats.org/drawingml/2006/table">
            <a:tbl>
              <a:tblPr firstRow="1" bandRow="1">
                <a:tableStyleId>{F5AB1C69-6EDB-4FF4-983F-18BD219EF322}</a:tableStyleId>
              </a:tblPr>
              <a:tblGrid>
                <a:gridCol w="1219200"/>
                <a:gridCol w="990600"/>
                <a:gridCol w="2667000"/>
                <a:gridCol w="3581400"/>
              </a:tblGrid>
              <a:tr h="685800">
                <a:tc>
                  <a:txBody>
                    <a:bodyPr/>
                    <a:lstStyle/>
                    <a:p>
                      <a:r>
                        <a:rPr lang="en-US" dirty="0" smtClean="0"/>
                        <a:t>Relational</a:t>
                      </a:r>
                      <a:r>
                        <a:rPr lang="en-US" baseline="0" dirty="0" smtClean="0"/>
                        <a:t> Operator</a:t>
                      </a:r>
                      <a:endParaRPr lang="en-US" dirty="0"/>
                    </a:p>
                  </a:txBody>
                  <a:tcPr/>
                </a:tc>
                <a:tc>
                  <a:txBody>
                    <a:bodyPr/>
                    <a:lstStyle/>
                    <a:p>
                      <a:r>
                        <a:rPr lang="en-US" dirty="0" smtClean="0"/>
                        <a:t>Name</a:t>
                      </a:r>
                      <a:endParaRPr lang="en-US" dirty="0"/>
                    </a:p>
                  </a:txBody>
                  <a:tcPr/>
                </a:tc>
                <a:tc>
                  <a:txBody>
                    <a:bodyPr/>
                    <a:lstStyle/>
                    <a:p>
                      <a:r>
                        <a:rPr lang="en-US" dirty="0" smtClean="0"/>
                        <a:t>Application/</a:t>
                      </a:r>
                      <a:r>
                        <a:rPr lang="en-US" baseline="0" dirty="0" smtClean="0"/>
                        <a:t> Result</a:t>
                      </a:r>
                      <a:endParaRPr lang="en-US" dirty="0"/>
                    </a:p>
                  </a:txBody>
                  <a:tcPr/>
                </a:tc>
                <a:tc>
                  <a:txBody>
                    <a:bodyPr/>
                    <a:lstStyle/>
                    <a:p>
                      <a:r>
                        <a:rPr lang="en-US" dirty="0" smtClean="0"/>
                        <a:t>Description</a:t>
                      </a:r>
                      <a:endParaRPr lang="en-US" dirty="0"/>
                    </a:p>
                  </a:txBody>
                  <a:tcPr/>
                </a:tc>
              </a:tr>
              <a:tr h="881743">
                <a:tc>
                  <a:txBody>
                    <a:bodyPr/>
                    <a:lstStyle/>
                    <a:p>
                      <a:pPr algn="ctr"/>
                      <a:r>
                        <a:rPr lang="en-US" dirty="0"/>
                        <a:t>== </a:t>
                      </a:r>
                    </a:p>
                  </a:txBody>
                  <a:tcPr marL="0" marR="0" marT="0" marB="0" anchor="ctr"/>
                </a:tc>
                <a:tc>
                  <a:txBody>
                    <a:bodyPr/>
                    <a:lstStyle/>
                    <a:p>
                      <a:pPr algn="ctr"/>
                      <a:r>
                        <a:rPr lang="en-US" dirty="0"/>
                        <a:t>equal to</a:t>
                      </a:r>
                    </a:p>
                  </a:txBody>
                  <a:tcPr marL="0" marR="0" marT="0" marB="0" anchor="ctr"/>
                </a:tc>
                <a:tc>
                  <a:txBody>
                    <a:bodyPr/>
                    <a:lstStyle/>
                    <a:p>
                      <a:pPr algn="l"/>
                      <a:r>
                        <a:rPr lang="da-DK" dirty="0" smtClean="0"/>
                        <a:t>     e = 1 </a:t>
                      </a:r>
                      <a:r>
                        <a:rPr lang="da-DK" dirty="0"/>
                        <a:t>== 1 </a:t>
                      </a:r>
                      <a:r>
                        <a:rPr lang="da-DK" baseline="0" dirty="0" smtClean="0"/>
                        <a:t>   e &gt;&gt;  </a:t>
                      </a:r>
                      <a:r>
                        <a:rPr lang="da-DK" dirty="0" smtClean="0"/>
                        <a:t>true </a:t>
                      </a:r>
                      <a:br>
                        <a:rPr lang="da-DK" dirty="0" smtClean="0"/>
                      </a:br>
                      <a:r>
                        <a:rPr lang="da-DK" dirty="0" smtClean="0"/>
                        <a:t>     e = 2 == </a:t>
                      </a:r>
                      <a:r>
                        <a:rPr lang="da-DK" dirty="0"/>
                        <a:t>1 </a:t>
                      </a:r>
                      <a:r>
                        <a:rPr lang="da-DK" baseline="0" dirty="0" smtClean="0"/>
                        <a:t>   e &gt;&gt; </a:t>
                      </a:r>
                      <a:r>
                        <a:rPr lang="da-DK" dirty="0" smtClean="0"/>
                        <a:t> </a:t>
                      </a:r>
                      <a:r>
                        <a:rPr lang="da-DK" dirty="0"/>
                        <a:t>false</a:t>
                      </a:r>
                    </a:p>
                  </a:txBody>
                  <a:tcPr marL="0" marR="0" marT="0" marB="0" anchor="ctr"/>
                </a:tc>
                <a:tc>
                  <a:txBody>
                    <a:bodyPr/>
                    <a:lstStyle/>
                    <a:p>
                      <a:r>
                        <a:rPr lang="en-US" dirty="0"/>
                        <a:t>== only returns true if the two values are the same or equivalents of each other</a:t>
                      </a:r>
                      <a:r>
                        <a:rPr lang="en-US" dirty="0" smtClean="0"/>
                        <a:t>. Otherwise </a:t>
                      </a:r>
                      <a:r>
                        <a:rPr lang="en-US" dirty="0"/>
                        <a:t>it returns false. </a:t>
                      </a:r>
                    </a:p>
                  </a:txBody>
                  <a:tcPr marL="0" marR="0" marT="0" marB="0" anchor="ctr"/>
                </a:tc>
              </a:tr>
              <a:tr h="881743">
                <a:tc>
                  <a:txBody>
                    <a:bodyPr/>
                    <a:lstStyle/>
                    <a:p>
                      <a:pPr algn="ctr"/>
                      <a:r>
                        <a:rPr lang="en-US"/>
                        <a:t>~=</a:t>
                      </a:r>
                    </a:p>
                  </a:txBody>
                  <a:tcPr marL="0" marR="0" marT="0" marB="0" anchor="ctr"/>
                </a:tc>
                <a:tc>
                  <a:txBody>
                    <a:bodyPr/>
                    <a:lstStyle/>
                    <a:p>
                      <a:pPr algn="ctr"/>
                      <a:r>
                        <a:rPr lang="en-US"/>
                        <a:t>not equal to</a:t>
                      </a:r>
                    </a:p>
                  </a:txBody>
                  <a:tcPr marL="0" marR="0" marT="0" marB="0" anchor="ctr"/>
                </a:tc>
                <a:tc>
                  <a:txBody>
                    <a:bodyPr/>
                    <a:lstStyle/>
                    <a:p>
                      <a:pPr algn="l"/>
                      <a:r>
                        <a:rPr lang="en-US" dirty="0" smtClean="0"/>
                        <a:t>     n = 1 </a:t>
                      </a:r>
                      <a:r>
                        <a:rPr lang="en-US" dirty="0"/>
                        <a:t>~= 1 </a:t>
                      </a:r>
                      <a:r>
                        <a:rPr lang="en-US" baseline="0" dirty="0" smtClean="0"/>
                        <a:t>   n &gt;&gt;  </a:t>
                      </a:r>
                      <a:r>
                        <a:rPr lang="en-US" dirty="0" smtClean="0"/>
                        <a:t>false </a:t>
                      </a:r>
                      <a:r>
                        <a:rPr lang="en-US" dirty="0"/>
                        <a:t/>
                      </a:r>
                      <a:br>
                        <a:rPr lang="en-US" dirty="0"/>
                      </a:br>
                      <a:r>
                        <a:rPr lang="en-US" dirty="0" smtClean="0"/>
                        <a:t>     n = 2 </a:t>
                      </a:r>
                      <a:r>
                        <a:rPr lang="en-US" dirty="0"/>
                        <a:t>~= 1 </a:t>
                      </a:r>
                      <a:r>
                        <a:rPr lang="en-US" baseline="0" dirty="0" smtClean="0"/>
                        <a:t>   n &gt;&gt;</a:t>
                      </a:r>
                      <a:r>
                        <a:rPr lang="en-US" dirty="0" smtClean="0"/>
                        <a:t>  true </a:t>
                      </a:r>
                      <a:endParaRPr lang="en-US" dirty="0"/>
                    </a:p>
                  </a:txBody>
                  <a:tcPr marL="0" marR="0" marT="0" marB="0" anchor="ctr"/>
                </a:tc>
                <a:tc>
                  <a:txBody>
                    <a:bodyPr/>
                    <a:lstStyle/>
                    <a:p>
                      <a:r>
                        <a:rPr lang="en-US"/>
                        <a:t>~= only returns false if the two values are the same or equivalents of each other. Otherwise it returns true.</a:t>
                      </a:r>
                    </a:p>
                  </a:txBody>
                  <a:tcPr marL="0" marR="0" marT="0" marB="0" anchor="ctr"/>
                </a:tc>
              </a:tr>
              <a:tr h="1175657">
                <a:tc>
                  <a:txBody>
                    <a:bodyPr/>
                    <a:lstStyle/>
                    <a:p>
                      <a:pPr algn="ctr"/>
                      <a:r>
                        <a:rPr lang="en-US"/>
                        <a:t>&gt;=</a:t>
                      </a:r>
                    </a:p>
                  </a:txBody>
                  <a:tcPr marL="0" marR="0" marT="0" marB="0" anchor="ctr"/>
                </a:tc>
                <a:tc>
                  <a:txBody>
                    <a:bodyPr/>
                    <a:lstStyle/>
                    <a:p>
                      <a:pPr algn="ctr"/>
                      <a:r>
                        <a:rPr lang="en-US"/>
                        <a:t>greater than or </a:t>
                      </a:r>
                      <a:br>
                        <a:rPr lang="en-US"/>
                      </a:br>
                      <a:r>
                        <a:rPr lang="en-US"/>
                        <a:t>equal to </a:t>
                      </a:r>
                    </a:p>
                  </a:txBody>
                  <a:tcPr marL="0" marR="0" marT="0" marB="0" anchor="ctr"/>
                </a:tc>
                <a:tc>
                  <a:txBody>
                    <a:bodyPr/>
                    <a:lstStyle/>
                    <a:p>
                      <a:pPr algn="l"/>
                      <a:r>
                        <a:rPr lang="da-DK" dirty="0" smtClean="0"/>
                        <a:t>     g =</a:t>
                      </a:r>
                      <a:r>
                        <a:rPr lang="da-DK" baseline="0" dirty="0" smtClean="0"/>
                        <a:t> </a:t>
                      </a:r>
                      <a:r>
                        <a:rPr lang="da-DK" dirty="0" smtClean="0"/>
                        <a:t>2 </a:t>
                      </a:r>
                      <a:r>
                        <a:rPr lang="da-DK" dirty="0"/>
                        <a:t>&gt;= 1 </a:t>
                      </a:r>
                      <a:r>
                        <a:rPr lang="da-DK" baseline="0" dirty="0" smtClean="0"/>
                        <a:t>    g &gt;&gt;  </a:t>
                      </a:r>
                      <a:r>
                        <a:rPr lang="da-DK" dirty="0" smtClean="0"/>
                        <a:t>true </a:t>
                      </a:r>
                      <a:r>
                        <a:rPr lang="da-DK" dirty="0"/>
                        <a:t/>
                      </a:r>
                      <a:br>
                        <a:rPr lang="da-DK" dirty="0"/>
                      </a:br>
                      <a:r>
                        <a:rPr lang="da-DK" dirty="0" smtClean="0"/>
                        <a:t>     g = 1 </a:t>
                      </a:r>
                      <a:r>
                        <a:rPr lang="da-DK" dirty="0"/>
                        <a:t>&gt;= 1 </a:t>
                      </a:r>
                      <a:r>
                        <a:rPr lang="da-DK" dirty="0" smtClean="0"/>
                        <a:t>    g &gt;&gt;</a:t>
                      </a:r>
                      <a:r>
                        <a:rPr lang="da-DK" baseline="0" dirty="0" smtClean="0"/>
                        <a:t> </a:t>
                      </a:r>
                      <a:r>
                        <a:rPr lang="da-DK" dirty="0" smtClean="0"/>
                        <a:t> </a:t>
                      </a:r>
                      <a:r>
                        <a:rPr lang="da-DK" dirty="0"/>
                        <a:t>true </a:t>
                      </a:r>
                      <a:r>
                        <a:rPr lang="da-DK" dirty="0" smtClean="0"/>
                        <a:t> </a:t>
                      </a:r>
                      <a:r>
                        <a:rPr lang="da-DK" dirty="0"/>
                        <a:t/>
                      </a:r>
                      <a:br>
                        <a:rPr lang="da-DK" dirty="0"/>
                      </a:br>
                      <a:r>
                        <a:rPr lang="da-DK" dirty="0" smtClean="0"/>
                        <a:t>     g = 0 </a:t>
                      </a:r>
                      <a:r>
                        <a:rPr lang="da-DK" dirty="0"/>
                        <a:t>&gt;= 1 </a:t>
                      </a:r>
                      <a:r>
                        <a:rPr lang="da-DK" baseline="0" dirty="0" smtClean="0"/>
                        <a:t>    g &gt;&gt;  </a:t>
                      </a:r>
                      <a:r>
                        <a:rPr lang="da-DK" dirty="0" smtClean="0"/>
                        <a:t>false </a:t>
                      </a:r>
                      <a:endParaRPr lang="da-DK" dirty="0"/>
                    </a:p>
                  </a:txBody>
                  <a:tcPr marL="0" marR="0" marT="0" marB="0" anchor="ctr"/>
                </a:tc>
                <a:tc>
                  <a:txBody>
                    <a:bodyPr/>
                    <a:lstStyle/>
                    <a:p>
                      <a:r>
                        <a:rPr lang="en-US" dirty="0"/>
                        <a:t>&gt;= returns true if in the following format: value1 &gt;= value2 , value1 is greater than value2 or if value1 is equal to value2</a:t>
                      </a:r>
                    </a:p>
                  </a:txBody>
                  <a:tcPr marL="0" marR="0" marT="0" marB="0" anchor="ctr"/>
                </a:tc>
              </a:tr>
              <a:tr h="1175657">
                <a:tc>
                  <a:txBody>
                    <a:bodyPr/>
                    <a:lstStyle/>
                    <a:p>
                      <a:pPr algn="ctr"/>
                      <a:r>
                        <a:rPr lang="en-US"/>
                        <a:t>&lt;=</a:t>
                      </a:r>
                    </a:p>
                  </a:txBody>
                  <a:tcPr marL="0" marR="0" marT="0" marB="0" anchor="ctr"/>
                </a:tc>
                <a:tc>
                  <a:txBody>
                    <a:bodyPr/>
                    <a:lstStyle/>
                    <a:p>
                      <a:pPr algn="ctr"/>
                      <a:r>
                        <a:rPr lang="en-US"/>
                        <a:t>less than or </a:t>
                      </a:r>
                      <a:br>
                        <a:rPr lang="en-US"/>
                      </a:br>
                      <a:r>
                        <a:rPr lang="en-US"/>
                        <a:t>equal to </a:t>
                      </a:r>
                    </a:p>
                  </a:txBody>
                  <a:tcPr marL="0" marR="0" marT="0" marB="0" anchor="ctr"/>
                </a:tc>
                <a:tc>
                  <a:txBody>
                    <a:bodyPr/>
                    <a:lstStyle/>
                    <a:p>
                      <a:pPr algn="l"/>
                      <a:r>
                        <a:rPr lang="da-DK" dirty="0" smtClean="0"/>
                        <a:t>     l = 2 </a:t>
                      </a:r>
                      <a:r>
                        <a:rPr lang="da-DK" dirty="0"/>
                        <a:t>&lt;= 1 </a:t>
                      </a:r>
                      <a:r>
                        <a:rPr lang="da-DK" baseline="0" dirty="0" smtClean="0"/>
                        <a:t>     l  &gt;&gt;</a:t>
                      </a:r>
                      <a:r>
                        <a:rPr lang="da-DK" dirty="0" smtClean="0"/>
                        <a:t>  false </a:t>
                      </a:r>
                      <a:r>
                        <a:rPr lang="da-DK" dirty="0"/>
                        <a:t/>
                      </a:r>
                      <a:br>
                        <a:rPr lang="da-DK" dirty="0"/>
                      </a:br>
                      <a:r>
                        <a:rPr lang="da-DK" dirty="0" smtClean="0"/>
                        <a:t>     l = 1 </a:t>
                      </a:r>
                      <a:r>
                        <a:rPr lang="da-DK" dirty="0"/>
                        <a:t>&lt;= </a:t>
                      </a:r>
                      <a:r>
                        <a:rPr lang="da-DK" dirty="0" smtClean="0"/>
                        <a:t>1</a:t>
                      </a:r>
                      <a:r>
                        <a:rPr lang="da-DK" baseline="0" dirty="0" smtClean="0"/>
                        <a:t>      l  &gt;&gt;  </a:t>
                      </a:r>
                      <a:r>
                        <a:rPr lang="da-DK" dirty="0" smtClean="0"/>
                        <a:t>true </a:t>
                      </a:r>
                      <a:r>
                        <a:rPr lang="da-DK" dirty="0"/>
                        <a:t/>
                      </a:r>
                      <a:br>
                        <a:rPr lang="da-DK" dirty="0"/>
                      </a:br>
                      <a:r>
                        <a:rPr lang="da-DK" dirty="0" smtClean="0"/>
                        <a:t>     l = 0 </a:t>
                      </a:r>
                      <a:r>
                        <a:rPr lang="da-DK" dirty="0"/>
                        <a:t>&lt;= 1 </a:t>
                      </a:r>
                      <a:r>
                        <a:rPr lang="da-DK" baseline="0" dirty="0" smtClean="0"/>
                        <a:t>     l  &gt;&gt;  </a:t>
                      </a:r>
                      <a:r>
                        <a:rPr lang="da-DK" dirty="0" smtClean="0"/>
                        <a:t>true </a:t>
                      </a:r>
                      <a:endParaRPr lang="da-DK" dirty="0"/>
                    </a:p>
                  </a:txBody>
                  <a:tcPr marL="0" marR="0" marT="0" marB="0" anchor="ctr"/>
                </a:tc>
                <a:tc>
                  <a:txBody>
                    <a:bodyPr/>
                    <a:lstStyle/>
                    <a:p>
                      <a:r>
                        <a:rPr lang="en-US" dirty="0"/>
                        <a:t>&lt;= returns true if in the following format: value1 &lt;= value2 , value1 is less than value2 or if value1 is equal to value2</a:t>
                      </a:r>
                    </a:p>
                  </a:txBody>
                  <a:tcPr marL="0" marR="0" marT="0" marB="0" anchor="ct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3"/>
          <p:cNvSpPr/>
          <p:nvPr/>
        </p:nvSpPr>
        <p:spPr>
          <a:xfrm>
            <a:off x="1524000" y="533400"/>
            <a:ext cx="6728573" cy="707886"/>
          </a:xfrm>
          <a:prstGeom prst="rect">
            <a:avLst/>
          </a:prstGeom>
        </p:spPr>
        <p:txBody>
          <a:bodyPr wrap="none">
            <a:spAutoFit/>
          </a:bodyPr>
          <a:lstStyle/>
          <a:p>
            <a:pPr algn="ctr" fontAlgn="auto">
              <a:spcAft>
                <a:spcPts val="0"/>
              </a:spcAft>
              <a:defRPr/>
            </a:pPr>
            <a:r>
              <a:rPr lang="en-US" sz="4000" spc="300" dirty="0" smtClean="0">
                <a:solidFill>
                  <a:schemeClr val="accent3">
                    <a:lumMod val="75000"/>
                  </a:schemeClr>
                </a:solidFill>
              </a:rPr>
              <a:t>Using Relational Operators</a:t>
            </a:r>
            <a:endParaRPr lang="en-US" sz="4000" spc="300" dirty="0">
              <a:solidFill>
                <a:schemeClr val="accent3">
                  <a:lumMod val="75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3943655058"/>
              </p:ext>
            </p:extLst>
          </p:nvPr>
        </p:nvGraphicFramePr>
        <p:xfrm>
          <a:off x="228600" y="1371600"/>
          <a:ext cx="8382001" cy="2615184"/>
        </p:xfrm>
        <a:graphic>
          <a:graphicData uri="http://schemas.openxmlformats.org/drawingml/2006/table">
            <a:tbl>
              <a:tblPr firstRow="1" bandRow="1">
                <a:tableStyleId>{F5AB1C69-6EDB-4FF4-983F-18BD219EF322}</a:tableStyleId>
              </a:tblPr>
              <a:tblGrid>
                <a:gridCol w="1096710"/>
                <a:gridCol w="861702"/>
                <a:gridCol w="2663439"/>
                <a:gridCol w="3760150"/>
              </a:tblGrid>
              <a:tr h="661416">
                <a:tc>
                  <a:txBody>
                    <a:bodyPr/>
                    <a:lstStyle/>
                    <a:p>
                      <a:r>
                        <a:rPr lang="en-US" dirty="0" smtClean="0"/>
                        <a:t>Relational </a:t>
                      </a:r>
                      <a:r>
                        <a:rPr lang="en-US" baseline="0" dirty="0" smtClean="0"/>
                        <a:t>Operator</a:t>
                      </a:r>
                      <a:endParaRPr lang="en-US" dirty="0"/>
                    </a:p>
                  </a:txBody>
                  <a:tcPr/>
                </a:tc>
                <a:tc>
                  <a:txBody>
                    <a:bodyPr/>
                    <a:lstStyle/>
                    <a:p>
                      <a:r>
                        <a:rPr lang="en-US" dirty="0" smtClean="0"/>
                        <a:t>Name</a:t>
                      </a:r>
                      <a:endParaRPr lang="en-US" dirty="0"/>
                    </a:p>
                  </a:txBody>
                  <a:tcPr/>
                </a:tc>
                <a:tc>
                  <a:txBody>
                    <a:bodyPr/>
                    <a:lstStyle/>
                    <a:p>
                      <a:r>
                        <a:rPr lang="en-US" dirty="0" smtClean="0"/>
                        <a:t>Application/</a:t>
                      </a:r>
                      <a:r>
                        <a:rPr lang="en-US" baseline="0" dirty="0" smtClean="0"/>
                        <a:t> Result</a:t>
                      </a:r>
                      <a:endParaRPr lang="en-US" dirty="0"/>
                    </a:p>
                  </a:txBody>
                  <a:tcPr/>
                </a:tc>
                <a:tc>
                  <a:txBody>
                    <a:bodyPr/>
                    <a:lstStyle/>
                    <a:p>
                      <a:r>
                        <a:rPr lang="en-US" dirty="0" smtClean="0"/>
                        <a:t>Description</a:t>
                      </a:r>
                      <a:endParaRPr lang="en-US" dirty="0"/>
                    </a:p>
                  </a:txBody>
                  <a:tcPr/>
                </a:tc>
              </a:tr>
              <a:tr h="850392">
                <a:tc>
                  <a:txBody>
                    <a:bodyPr/>
                    <a:lstStyle/>
                    <a:p>
                      <a:pPr algn="ctr"/>
                      <a:r>
                        <a:rPr lang="en-US" dirty="0" smtClean="0"/>
                        <a:t>&gt;</a:t>
                      </a:r>
                      <a:endParaRPr lang="en-US" dirty="0"/>
                    </a:p>
                  </a:txBody>
                  <a:tcPr marL="0" marR="0" marT="0" marB="0" anchor="ctr"/>
                </a:tc>
                <a:tc>
                  <a:txBody>
                    <a:bodyPr/>
                    <a:lstStyle/>
                    <a:p>
                      <a:pPr algn="ctr"/>
                      <a:r>
                        <a:rPr lang="en-US"/>
                        <a:t>greater than</a:t>
                      </a:r>
                    </a:p>
                  </a:txBody>
                  <a:tcPr marL="0" marR="0" marT="0" marB="0" anchor="ctr"/>
                </a:tc>
                <a:tc>
                  <a:txBody>
                    <a:bodyPr/>
                    <a:lstStyle/>
                    <a:p>
                      <a:pPr algn="l"/>
                      <a:r>
                        <a:rPr lang="da-DK" dirty="0" smtClean="0"/>
                        <a:t>    g = 2 </a:t>
                      </a:r>
                      <a:r>
                        <a:rPr lang="da-DK" dirty="0"/>
                        <a:t>&gt; 1 </a:t>
                      </a:r>
                      <a:r>
                        <a:rPr lang="da-DK" baseline="0" dirty="0" smtClean="0"/>
                        <a:t>     g  &gt;&gt;  </a:t>
                      </a:r>
                      <a:r>
                        <a:rPr lang="da-DK" dirty="0" smtClean="0"/>
                        <a:t>true </a:t>
                      </a:r>
                      <a:r>
                        <a:rPr lang="da-DK" dirty="0"/>
                        <a:t/>
                      </a:r>
                      <a:br>
                        <a:rPr lang="da-DK" dirty="0"/>
                      </a:br>
                      <a:r>
                        <a:rPr lang="da-DK" dirty="0" smtClean="0"/>
                        <a:t>    g = 1 </a:t>
                      </a:r>
                      <a:r>
                        <a:rPr lang="da-DK" dirty="0"/>
                        <a:t>&gt; 1 </a:t>
                      </a:r>
                      <a:r>
                        <a:rPr lang="da-DK" baseline="0" dirty="0" smtClean="0"/>
                        <a:t>     g  &gt;&gt;  </a:t>
                      </a:r>
                      <a:r>
                        <a:rPr lang="da-DK" dirty="0" smtClean="0"/>
                        <a:t>false </a:t>
                      </a:r>
                      <a:r>
                        <a:rPr lang="da-DK" dirty="0"/>
                        <a:t/>
                      </a:r>
                      <a:br>
                        <a:rPr lang="da-DK" dirty="0"/>
                      </a:br>
                      <a:r>
                        <a:rPr lang="da-DK" dirty="0" smtClean="0"/>
                        <a:t>    g = 0 </a:t>
                      </a:r>
                      <a:r>
                        <a:rPr lang="da-DK" dirty="0"/>
                        <a:t>&gt; 1 </a:t>
                      </a:r>
                      <a:r>
                        <a:rPr lang="da-DK" baseline="0" dirty="0" smtClean="0"/>
                        <a:t>     g  &gt;&gt;  </a:t>
                      </a:r>
                      <a:r>
                        <a:rPr lang="da-DK" dirty="0" smtClean="0"/>
                        <a:t>false </a:t>
                      </a:r>
                      <a:endParaRPr lang="da-DK" dirty="0"/>
                    </a:p>
                  </a:txBody>
                  <a:tcPr marL="0" marR="0" marT="0" marB="0" anchor="ctr"/>
                </a:tc>
                <a:tc>
                  <a:txBody>
                    <a:bodyPr/>
                    <a:lstStyle/>
                    <a:p>
                      <a:r>
                        <a:rPr lang="en-US" dirty="0"/>
                        <a:t>&gt; only returns true if in the following format: value1 &gt; value2 , value1 is greater than value2</a:t>
                      </a:r>
                    </a:p>
                  </a:txBody>
                  <a:tcPr marL="0" marR="0" marT="0" marB="0" anchor="ctr"/>
                </a:tc>
              </a:tr>
              <a:tr h="850392">
                <a:tc>
                  <a:txBody>
                    <a:bodyPr/>
                    <a:lstStyle/>
                    <a:p>
                      <a:pPr algn="ctr"/>
                      <a:r>
                        <a:rPr lang="en-US"/>
                        <a:t>&lt;</a:t>
                      </a:r>
                    </a:p>
                  </a:txBody>
                  <a:tcPr marL="0" marR="0" marT="0" marB="0" anchor="ctr"/>
                </a:tc>
                <a:tc>
                  <a:txBody>
                    <a:bodyPr/>
                    <a:lstStyle/>
                    <a:p>
                      <a:pPr algn="ctr"/>
                      <a:r>
                        <a:rPr lang="en-US"/>
                        <a:t>less than</a:t>
                      </a:r>
                    </a:p>
                  </a:txBody>
                  <a:tcPr marL="0" marR="0" marT="0" marB="0" anchor="ctr"/>
                </a:tc>
                <a:tc>
                  <a:txBody>
                    <a:bodyPr/>
                    <a:lstStyle/>
                    <a:p>
                      <a:pPr algn="l"/>
                      <a:r>
                        <a:rPr lang="da-DK" dirty="0" smtClean="0"/>
                        <a:t>    l = 2 </a:t>
                      </a:r>
                      <a:r>
                        <a:rPr lang="da-DK" dirty="0"/>
                        <a:t>&lt; </a:t>
                      </a:r>
                      <a:r>
                        <a:rPr lang="da-DK" dirty="0" smtClean="0"/>
                        <a:t>1</a:t>
                      </a:r>
                      <a:r>
                        <a:rPr lang="da-DK" baseline="0" dirty="0" smtClean="0"/>
                        <a:t>       l   &gt;&gt; </a:t>
                      </a:r>
                      <a:r>
                        <a:rPr lang="da-DK" dirty="0" smtClean="0"/>
                        <a:t> </a:t>
                      </a:r>
                      <a:r>
                        <a:rPr lang="da-DK" dirty="0"/>
                        <a:t>false </a:t>
                      </a:r>
                      <a:br>
                        <a:rPr lang="da-DK" dirty="0"/>
                      </a:br>
                      <a:r>
                        <a:rPr lang="da-DK" dirty="0" smtClean="0"/>
                        <a:t>    l = 1 &lt; </a:t>
                      </a:r>
                      <a:r>
                        <a:rPr lang="da-DK" dirty="0"/>
                        <a:t>1 </a:t>
                      </a:r>
                      <a:r>
                        <a:rPr lang="da-DK" baseline="0" dirty="0" smtClean="0"/>
                        <a:t>      l   &gt;&gt; </a:t>
                      </a:r>
                      <a:r>
                        <a:rPr lang="da-DK" dirty="0" smtClean="0"/>
                        <a:t> </a:t>
                      </a:r>
                      <a:r>
                        <a:rPr lang="da-DK" dirty="0"/>
                        <a:t>false </a:t>
                      </a:r>
                      <a:br>
                        <a:rPr lang="da-DK" dirty="0"/>
                      </a:br>
                      <a:r>
                        <a:rPr lang="da-DK" dirty="0" smtClean="0"/>
                        <a:t>    l =0 </a:t>
                      </a:r>
                      <a:r>
                        <a:rPr lang="da-DK" dirty="0"/>
                        <a:t>&lt; 1 </a:t>
                      </a:r>
                      <a:r>
                        <a:rPr lang="da-DK" baseline="0" dirty="0" smtClean="0"/>
                        <a:t>       l   &gt;&gt;  </a:t>
                      </a:r>
                      <a:r>
                        <a:rPr lang="da-DK" dirty="0" smtClean="0"/>
                        <a:t>true </a:t>
                      </a:r>
                      <a:endParaRPr lang="da-DK" dirty="0"/>
                    </a:p>
                  </a:txBody>
                  <a:tcPr marL="0" marR="0" marT="0" marB="0" anchor="ctr"/>
                </a:tc>
                <a:tc>
                  <a:txBody>
                    <a:bodyPr/>
                    <a:lstStyle/>
                    <a:p>
                      <a:r>
                        <a:rPr lang="en-US" dirty="0"/>
                        <a:t>only returns true if in the following format: value1 &lt; value2 , value1 is less than value2</a:t>
                      </a:r>
                    </a:p>
                  </a:txBody>
                  <a:tcPr marL="0" marR="0" marT="0" marB="0" anchor="ctr"/>
                </a:tc>
              </a:tr>
            </a:tbl>
          </a:graphicData>
        </a:graphic>
      </p:graphicFrame>
      <p:sp>
        <p:nvSpPr>
          <p:cNvPr id="5" name="Rectangle 4"/>
          <p:cNvSpPr/>
          <p:nvPr/>
        </p:nvSpPr>
        <p:spPr>
          <a:xfrm>
            <a:off x="2971800" y="3886200"/>
            <a:ext cx="2255874" cy="523220"/>
          </a:xfrm>
          <a:prstGeom prst="rect">
            <a:avLst/>
          </a:prstGeom>
        </p:spPr>
        <p:txBody>
          <a:bodyPr wrap="none">
            <a:spAutoFit/>
          </a:bodyPr>
          <a:lstStyle/>
          <a:p>
            <a:pPr algn="ctr" fontAlgn="auto">
              <a:spcAft>
                <a:spcPts val="0"/>
              </a:spcAft>
              <a:defRPr/>
            </a:pPr>
            <a:r>
              <a:rPr lang="en-US" sz="2800" spc="300" dirty="0" smtClean="0">
                <a:solidFill>
                  <a:schemeClr val="accent3">
                    <a:lumMod val="75000"/>
                  </a:schemeClr>
                </a:solidFill>
              </a:rPr>
              <a:t>Application</a:t>
            </a:r>
            <a:endParaRPr lang="en-US" sz="2800" spc="300" dirty="0">
              <a:solidFill>
                <a:schemeClr val="accent3">
                  <a:lumMod val="75000"/>
                </a:schemeClr>
              </a:solidFill>
            </a:endParaRPr>
          </a:p>
        </p:txBody>
      </p:sp>
      <p:pic>
        <p:nvPicPr>
          <p:cNvPr id="1029" name="Picture 5"/>
          <p:cNvPicPr>
            <a:picLocks noChangeAspect="1" noChangeArrowheads="1"/>
          </p:cNvPicPr>
          <p:nvPr/>
        </p:nvPicPr>
        <p:blipFill>
          <a:blip r:embed="rId2"/>
          <a:srcRect/>
          <a:stretch>
            <a:fillRect/>
          </a:stretch>
        </p:blipFill>
        <p:spPr bwMode="auto">
          <a:xfrm>
            <a:off x="228600" y="4572000"/>
            <a:ext cx="4220584" cy="1676400"/>
          </a:xfrm>
          <a:prstGeom prst="rect">
            <a:avLst/>
          </a:prstGeom>
          <a:ln>
            <a:noFill/>
          </a:ln>
          <a:effectLst>
            <a:outerShdw blurRad="292100" dist="139700" dir="2700000" algn="tl" rotWithShape="0">
              <a:srgbClr val="333333">
                <a:alpha val="65000"/>
              </a:srgbClr>
            </a:outerShdw>
          </a:effectLst>
        </p:spPr>
      </p:pic>
      <p:cxnSp>
        <p:nvCxnSpPr>
          <p:cNvPr id="11" name="Straight Connector 10"/>
          <p:cNvCxnSpPr/>
          <p:nvPr/>
        </p:nvCxnSpPr>
        <p:spPr>
          <a:xfrm flipV="1">
            <a:off x="381000" y="4343400"/>
            <a:ext cx="8001000" cy="76200"/>
          </a:xfrm>
          <a:prstGeom prst="line">
            <a:avLst/>
          </a:prstGeom>
        </p:spPr>
        <p:style>
          <a:lnRef idx="1">
            <a:schemeClr val="accent6"/>
          </a:lnRef>
          <a:fillRef idx="0">
            <a:schemeClr val="accent6"/>
          </a:fillRef>
          <a:effectRef idx="0">
            <a:schemeClr val="accent6"/>
          </a:effectRef>
          <a:fontRef idx="minor">
            <a:schemeClr val="tx1"/>
          </a:fontRef>
        </p:style>
      </p:cxnSp>
      <p:pic>
        <p:nvPicPr>
          <p:cNvPr id="1032" name="Picture 8"/>
          <p:cNvPicPr>
            <a:picLocks noChangeAspect="1" noChangeArrowheads="1"/>
          </p:cNvPicPr>
          <p:nvPr/>
        </p:nvPicPr>
        <p:blipFill>
          <a:blip r:embed="rId3"/>
          <a:srcRect/>
          <a:stretch>
            <a:fillRect/>
          </a:stretch>
        </p:blipFill>
        <p:spPr bwMode="auto">
          <a:xfrm>
            <a:off x="4572000" y="4495800"/>
            <a:ext cx="4191000" cy="214008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3"/>
          <p:cNvSpPr/>
          <p:nvPr/>
        </p:nvSpPr>
        <p:spPr>
          <a:xfrm>
            <a:off x="228600" y="381000"/>
            <a:ext cx="8686097" cy="707886"/>
          </a:xfrm>
          <a:prstGeom prst="rect">
            <a:avLst/>
          </a:prstGeom>
        </p:spPr>
        <p:txBody>
          <a:bodyPr wrap="none">
            <a:spAutoFit/>
          </a:bodyPr>
          <a:lstStyle/>
          <a:p>
            <a:pPr algn="ctr" fontAlgn="auto">
              <a:spcAft>
                <a:spcPts val="0"/>
              </a:spcAft>
              <a:defRPr/>
            </a:pPr>
            <a:r>
              <a:rPr lang="en-US" sz="4000" spc="300" dirty="0" smtClean="0">
                <a:solidFill>
                  <a:schemeClr val="accent3">
                    <a:lumMod val="75000"/>
                  </a:schemeClr>
                </a:solidFill>
              </a:rPr>
              <a:t>Indexing with Relational Operators</a:t>
            </a:r>
            <a:endParaRPr lang="en-US" sz="4000" spc="300" dirty="0">
              <a:solidFill>
                <a:schemeClr val="accent3">
                  <a:lumMod val="75000"/>
                </a:schemeClr>
              </a:solidFill>
            </a:endParaRPr>
          </a:p>
        </p:txBody>
      </p:sp>
      <p:pic>
        <p:nvPicPr>
          <p:cNvPr id="2050" name="Picture 2"/>
          <p:cNvPicPr>
            <a:picLocks noChangeAspect="1" noChangeArrowheads="1"/>
          </p:cNvPicPr>
          <p:nvPr/>
        </p:nvPicPr>
        <p:blipFill>
          <a:blip r:embed="rId2"/>
          <a:srcRect/>
          <a:stretch>
            <a:fillRect/>
          </a:stretch>
        </p:blipFill>
        <p:spPr bwMode="auto">
          <a:xfrm>
            <a:off x="4724400" y="1676400"/>
            <a:ext cx="4139405" cy="4638675"/>
          </a:xfrm>
          <a:prstGeom prst="rect">
            <a:avLst/>
          </a:prstGeom>
          <a:ln>
            <a:noFill/>
          </a:ln>
          <a:effectLst>
            <a:outerShdw blurRad="292100" dist="139700" dir="2700000" algn="tl" rotWithShape="0">
              <a:srgbClr val="333333">
                <a:alpha val="65000"/>
              </a:srgbClr>
            </a:outerShdw>
          </a:effectLst>
        </p:spPr>
      </p:pic>
      <p:sp>
        <p:nvSpPr>
          <p:cNvPr id="8" name="Content Placeholder 2"/>
          <p:cNvSpPr>
            <a:spLocks noGrp="1"/>
          </p:cNvSpPr>
          <p:nvPr>
            <p:ph idx="1"/>
          </p:nvPr>
        </p:nvSpPr>
        <p:spPr>
          <a:xfrm>
            <a:off x="381000" y="1219200"/>
            <a:ext cx="4267200" cy="4525963"/>
          </a:xfrm>
        </p:spPr>
        <p:txBody>
          <a:bodyPr>
            <a:normAutofit/>
          </a:bodyPr>
          <a:lstStyle/>
          <a:p>
            <a:r>
              <a:rPr lang="en-US" sz="2400" b="1" dirty="0" smtClean="0"/>
              <a:t>Conditions</a:t>
            </a:r>
            <a:r>
              <a:rPr lang="en-US" sz="2400" dirty="0" smtClean="0"/>
              <a:t> are defined such as: </a:t>
            </a:r>
            <a:r>
              <a:rPr lang="en-US" sz="1600" dirty="0" err="1" smtClean="0">
                <a:latin typeface="Courier New" pitchFamily="49" charset="0"/>
                <a:cs typeface="Courier New" pitchFamily="49" charset="0"/>
              </a:rPr>
              <a:t>vec</a:t>
            </a:r>
            <a:r>
              <a:rPr lang="en-US" sz="1600" dirty="0" smtClean="0">
                <a:latin typeface="Courier New" pitchFamily="49" charset="0"/>
                <a:cs typeface="Courier New" pitchFamily="49" charset="0"/>
              </a:rPr>
              <a:t> &gt; 2 , vec &lt; 2 , vec ==2</a:t>
            </a:r>
          </a:p>
          <a:p>
            <a:pPr marL="457200" lvl="1" indent="0">
              <a:buNone/>
            </a:pPr>
            <a:r>
              <a:rPr lang="en-US" sz="2400" dirty="0" smtClean="0"/>
              <a:t>produce logical vectors</a:t>
            </a:r>
          </a:p>
          <a:p>
            <a:r>
              <a:rPr lang="en-US" sz="2400" dirty="0" smtClean="0"/>
              <a:t> These</a:t>
            </a:r>
            <a:r>
              <a:rPr lang="en-US" sz="2400" b="1" dirty="0" smtClean="0"/>
              <a:t> conditions </a:t>
            </a:r>
            <a:r>
              <a:rPr lang="en-US" sz="2400" dirty="0" smtClean="0"/>
              <a:t>are then  used to index into the vector. </a:t>
            </a:r>
          </a:p>
          <a:p>
            <a:r>
              <a:rPr lang="en-US" sz="2400" dirty="0" smtClean="0">
                <a:solidFill>
                  <a:schemeClr val="accent3">
                    <a:lumMod val="75000"/>
                  </a:schemeClr>
                </a:solidFill>
              </a:rPr>
              <a:t>Format : </a:t>
            </a:r>
            <a:r>
              <a:rPr lang="en-US" sz="2400" dirty="0" smtClean="0"/>
              <a:t>&lt;</a:t>
            </a:r>
            <a:r>
              <a:rPr lang="en-US" sz="2400" dirty="0" err="1" smtClean="0"/>
              <a:t>vector_name</a:t>
            </a:r>
            <a:r>
              <a:rPr lang="en-US" sz="2400" dirty="0" smtClean="0"/>
              <a:t>&gt;(&lt;condition&gt;</a:t>
            </a:r>
            <a:r>
              <a:rPr lang="en-US" sz="2000" dirty="0" smtClean="0"/>
              <a:t>)</a:t>
            </a:r>
          </a:p>
          <a:p>
            <a:pPr>
              <a:buNone/>
            </a:pPr>
            <a:r>
              <a:rPr lang="en-US" sz="2000" b="1" dirty="0" smtClean="0">
                <a:solidFill>
                  <a:schemeClr val="accent3">
                    <a:lumMod val="75000"/>
                  </a:schemeClr>
                </a:solidFill>
              </a:rPr>
              <a:t>EXAMPLES: </a:t>
            </a:r>
          </a:p>
        </p:txBody>
      </p:sp>
      <p:pic>
        <p:nvPicPr>
          <p:cNvPr id="2051" name="Picture 3"/>
          <p:cNvPicPr>
            <a:picLocks noChangeAspect="1" noChangeArrowheads="1"/>
          </p:cNvPicPr>
          <p:nvPr/>
        </p:nvPicPr>
        <p:blipFill>
          <a:blip r:embed="rId3"/>
          <a:srcRect r="7692" b="48649"/>
          <a:stretch>
            <a:fillRect/>
          </a:stretch>
        </p:blipFill>
        <p:spPr bwMode="auto">
          <a:xfrm>
            <a:off x="381000" y="4648200"/>
            <a:ext cx="1676400" cy="1990725"/>
          </a:xfrm>
          <a:prstGeom prst="rect">
            <a:avLst/>
          </a:prstGeom>
          <a:ln>
            <a:noFill/>
          </a:ln>
          <a:effectLst>
            <a:outerShdw blurRad="292100" dist="139700" dir="2700000" algn="tl" rotWithShape="0">
              <a:srgbClr val="333333">
                <a:alpha val="65000"/>
              </a:srgbClr>
            </a:outerShdw>
          </a:effectLst>
        </p:spPr>
      </p:pic>
      <p:pic>
        <p:nvPicPr>
          <p:cNvPr id="2052" name="Picture 4"/>
          <p:cNvPicPr>
            <a:picLocks noChangeAspect="1" noChangeArrowheads="1"/>
          </p:cNvPicPr>
          <p:nvPr/>
        </p:nvPicPr>
        <p:blipFill>
          <a:blip r:embed="rId3"/>
          <a:srcRect t="51802" r="11538"/>
          <a:stretch>
            <a:fillRect/>
          </a:stretch>
        </p:blipFill>
        <p:spPr bwMode="auto">
          <a:xfrm>
            <a:off x="2743200" y="4648200"/>
            <a:ext cx="1703462" cy="1981200"/>
          </a:xfrm>
          <a:prstGeom prst="rect">
            <a:avLst/>
          </a:prstGeom>
          <a:ln>
            <a:noFill/>
          </a:ln>
          <a:effectLst>
            <a:outerShdw blurRad="292100" dist="139700" dir="2700000" algn="tl" rotWithShape="0">
              <a:srgbClr val="333333">
                <a:alpha val="65000"/>
              </a:srgbClr>
            </a:outerShdw>
          </a:effectLst>
        </p:spPr>
      </p:pic>
      <p:sp>
        <p:nvSpPr>
          <p:cNvPr id="12" name="TextBox 11"/>
          <p:cNvSpPr txBox="1"/>
          <p:nvPr/>
        </p:nvSpPr>
        <p:spPr>
          <a:xfrm>
            <a:off x="4648200" y="1219200"/>
            <a:ext cx="4267200" cy="369332"/>
          </a:xfrm>
          <a:prstGeom prst="rect">
            <a:avLst/>
          </a:prstGeom>
          <a:noFill/>
        </p:spPr>
        <p:txBody>
          <a:bodyPr wrap="square" rtlCol="0">
            <a:spAutoFit/>
          </a:bodyPr>
          <a:lstStyle/>
          <a:p>
            <a:r>
              <a:rPr lang="en-US" b="1" dirty="0" smtClean="0">
                <a:solidFill>
                  <a:schemeClr val="accent3">
                    <a:lumMod val="75000"/>
                  </a:schemeClr>
                </a:solidFill>
              </a:rPr>
              <a:t>How Relational Operators Work</a:t>
            </a:r>
            <a:endParaRPr lang="en-US" b="1" dirty="0">
              <a:solidFill>
                <a:schemeClr val="accent3">
                  <a:lumMod val="75000"/>
                </a:schemeClr>
              </a:solidFill>
            </a:endParaRPr>
          </a:p>
        </p:txBody>
      </p:sp>
      <p:cxnSp>
        <p:nvCxnSpPr>
          <p:cNvPr id="14" name="Straight Connector 13"/>
          <p:cNvCxnSpPr/>
          <p:nvPr/>
        </p:nvCxnSpPr>
        <p:spPr>
          <a:xfrm>
            <a:off x="4572000" y="1600200"/>
            <a:ext cx="4267200" cy="1588"/>
          </a:xfrm>
          <a:prstGeom prst="line">
            <a:avLst/>
          </a:prstGeom>
        </p:spPr>
        <p:style>
          <a:lnRef idx="1">
            <a:schemeClr val="accent6"/>
          </a:lnRef>
          <a:fillRef idx="0">
            <a:schemeClr val="accent6"/>
          </a:fillRef>
          <a:effectRef idx="0">
            <a:schemeClr val="accent6"/>
          </a:effectRef>
          <a:fontRef idx="minor">
            <a:schemeClr val="tx1"/>
          </a:fontRef>
        </p:style>
      </p:cxnSp>
      <p:cxnSp>
        <p:nvCxnSpPr>
          <p:cNvPr id="16" name="Straight Connector 15"/>
          <p:cNvCxnSpPr/>
          <p:nvPr/>
        </p:nvCxnSpPr>
        <p:spPr>
          <a:xfrm>
            <a:off x="381000" y="4572000"/>
            <a:ext cx="39624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13" name="Notched Right Arrow 12"/>
          <p:cNvSpPr/>
          <p:nvPr/>
        </p:nvSpPr>
        <p:spPr>
          <a:xfrm>
            <a:off x="2057400" y="5410200"/>
            <a:ext cx="609600" cy="381000"/>
          </a:xfrm>
          <a:prstGeom prst="notched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3"/>
          <p:cNvSpPr/>
          <p:nvPr/>
        </p:nvSpPr>
        <p:spPr>
          <a:xfrm>
            <a:off x="1524000" y="533400"/>
            <a:ext cx="5960671" cy="707886"/>
          </a:xfrm>
          <a:prstGeom prst="rect">
            <a:avLst/>
          </a:prstGeom>
        </p:spPr>
        <p:txBody>
          <a:bodyPr wrap="none">
            <a:spAutoFit/>
          </a:bodyPr>
          <a:lstStyle/>
          <a:p>
            <a:pPr algn="ctr" fontAlgn="auto">
              <a:spcAft>
                <a:spcPts val="0"/>
              </a:spcAft>
              <a:defRPr/>
            </a:pPr>
            <a:r>
              <a:rPr lang="en-US" sz="4000" spc="300" dirty="0" smtClean="0">
                <a:solidFill>
                  <a:schemeClr val="accent3">
                    <a:lumMod val="75000"/>
                  </a:schemeClr>
                </a:solidFill>
              </a:rPr>
              <a:t>Using Logical Operators</a:t>
            </a:r>
            <a:endParaRPr lang="en-US" sz="4000" spc="300" dirty="0">
              <a:solidFill>
                <a:schemeClr val="accent3">
                  <a:lumMod val="75000"/>
                </a:schemeClr>
              </a:solidFill>
            </a:endParaRPr>
          </a:p>
        </p:txBody>
      </p:sp>
      <p:graphicFrame>
        <p:nvGraphicFramePr>
          <p:cNvPr id="6" name="Table 5"/>
          <p:cNvGraphicFramePr>
            <a:graphicFrameLocks noGrp="1"/>
          </p:cNvGraphicFramePr>
          <p:nvPr/>
        </p:nvGraphicFramePr>
        <p:xfrm>
          <a:off x="533400" y="1447800"/>
          <a:ext cx="8077200" cy="3851870"/>
        </p:xfrm>
        <a:graphic>
          <a:graphicData uri="http://schemas.openxmlformats.org/drawingml/2006/table">
            <a:tbl>
              <a:tblPr firstRow="1" bandRow="1">
                <a:tableStyleId>{F5AB1C69-6EDB-4FF4-983F-18BD219EF322}</a:tableStyleId>
              </a:tblPr>
              <a:tblGrid>
                <a:gridCol w="1056830"/>
                <a:gridCol w="830367"/>
                <a:gridCol w="3170489"/>
                <a:gridCol w="3019514"/>
              </a:tblGrid>
              <a:tr h="615035">
                <a:tc>
                  <a:txBody>
                    <a:bodyPr/>
                    <a:lstStyle/>
                    <a:p>
                      <a:r>
                        <a:rPr lang="en-US" dirty="0" smtClean="0"/>
                        <a:t>Logical</a:t>
                      </a:r>
                      <a:r>
                        <a:rPr lang="en-US" baseline="0" dirty="0" smtClean="0"/>
                        <a:t> Operator</a:t>
                      </a:r>
                      <a:endParaRPr lang="en-US" dirty="0"/>
                    </a:p>
                  </a:txBody>
                  <a:tcPr/>
                </a:tc>
                <a:tc>
                  <a:txBody>
                    <a:bodyPr/>
                    <a:lstStyle/>
                    <a:p>
                      <a:r>
                        <a:rPr lang="en-US" dirty="0" smtClean="0"/>
                        <a:t>Name</a:t>
                      </a:r>
                      <a:endParaRPr lang="en-US" dirty="0"/>
                    </a:p>
                  </a:txBody>
                  <a:tcPr/>
                </a:tc>
                <a:tc>
                  <a:txBody>
                    <a:bodyPr/>
                    <a:lstStyle/>
                    <a:p>
                      <a:r>
                        <a:rPr lang="en-US" dirty="0" smtClean="0"/>
                        <a:t>Application/</a:t>
                      </a:r>
                      <a:r>
                        <a:rPr lang="en-US" baseline="0" dirty="0" smtClean="0"/>
                        <a:t> Result</a:t>
                      </a:r>
                      <a:endParaRPr lang="en-US" dirty="0"/>
                    </a:p>
                  </a:txBody>
                  <a:tcPr/>
                </a:tc>
                <a:tc>
                  <a:txBody>
                    <a:bodyPr/>
                    <a:lstStyle/>
                    <a:p>
                      <a:r>
                        <a:rPr lang="en-US" dirty="0" smtClean="0"/>
                        <a:t>Description</a:t>
                      </a:r>
                      <a:endParaRPr lang="en-US" dirty="0"/>
                    </a:p>
                  </a:txBody>
                  <a:tcPr/>
                </a:tc>
              </a:tr>
              <a:tr h="1142208">
                <a:tc>
                  <a:txBody>
                    <a:bodyPr/>
                    <a:lstStyle/>
                    <a:p>
                      <a:r>
                        <a:rPr lang="en-US" dirty="0" smtClean="0"/>
                        <a:t>&amp;</a:t>
                      </a:r>
                      <a:endParaRPr lang="en-US" dirty="0"/>
                    </a:p>
                  </a:txBody>
                  <a:tcPr/>
                </a:tc>
                <a:tc>
                  <a:txBody>
                    <a:bodyPr/>
                    <a:lstStyle/>
                    <a:p>
                      <a:r>
                        <a:rPr lang="en-US" dirty="0" smtClean="0"/>
                        <a:t>AND</a:t>
                      </a:r>
                      <a:endParaRPr lang="en-US" dirty="0"/>
                    </a:p>
                  </a:txBody>
                  <a:tcPr/>
                </a:tc>
                <a:tc>
                  <a:txBody>
                    <a:bodyPr/>
                    <a:lstStyle/>
                    <a:p>
                      <a:r>
                        <a:rPr lang="da-DK" dirty="0" smtClean="0"/>
                        <a:t>a</a:t>
                      </a:r>
                      <a:r>
                        <a:rPr lang="da-DK" baseline="0" dirty="0" smtClean="0"/>
                        <a:t> = </a:t>
                      </a:r>
                      <a:r>
                        <a:rPr lang="da-DK" dirty="0" smtClean="0"/>
                        <a:t>true &amp; true</a:t>
                      </a:r>
                      <a:r>
                        <a:rPr lang="da-DK" baseline="0" dirty="0" smtClean="0"/>
                        <a:t>       a  &gt;&gt;  true</a:t>
                      </a:r>
                      <a:r>
                        <a:rPr lang="da-DK" dirty="0" smtClean="0"/>
                        <a:t/>
                      </a:r>
                      <a:br>
                        <a:rPr lang="da-DK" dirty="0" smtClean="0"/>
                      </a:br>
                      <a:r>
                        <a:rPr lang="da-DK" dirty="0" smtClean="0"/>
                        <a:t>a = true &amp; false </a:t>
                      </a:r>
                      <a:r>
                        <a:rPr lang="da-DK" baseline="0" dirty="0" smtClean="0"/>
                        <a:t>  </a:t>
                      </a:r>
                      <a:r>
                        <a:rPr lang="da-DK" dirty="0" smtClean="0"/>
                        <a:t>   a</a:t>
                      </a:r>
                      <a:r>
                        <a:rPr lang="da-DK" baseline="0" dirty="0" smtClean="0"/>
                        <a:t> </a:t>
                      </a:r>
                      <a:r>
                        <a:rPr lang="da-DK" dirty="0" smtClean="0"/>
                        <a:t> &gt;&gt;  false </a:t>
                      </a:r>
                      <a:br>
                        <a:rPr lang="da-DK" dirty="0" smtClean="0"/>
                      </a:br>
                      <a:r>
                        <a:rPr lang="da-DK" dirty="0" smtClean="0"/>
                        <a:t>a = false &amp; false</a:t>
                      </a:r>
                      <a:r>
                        <a:rPr lang="da-DK" baseline="0" dirty="0" smtClean="0"/>
                        <a:t>     a  &gt;&gt;</a:t>
                      </a:r>
                      <a:r>
                        <a:rPr lang="da-DK" dirty="0" smtClean="0"/>
                        <a:t>  false</a:t>
                      </a:r>
                      <a:endParaRPr lang="en-US" dirty="0"/>
                    </a:p>
                  </a:txBody>
                  <a:tcPr/>
                </a:tc>
                <a:tc>
                  <a:txBody>
                    <a:bodyPr/>
                    <a:lstStyle/>
                    <a:p>
                      <a:r>
                        <a:rPr lang="en-US" dirty="0" smtClean="0"/>
                        <a:t>AND can only returns </a:t>
                      </a:r>
                      <a:r>
                        <a:rPr lang="en-US" b="1" dirty="0" smtClean="0"/>
                        <a:t>true</a:t>
                      </a:r>
                      <a:r>
                        <a:rPr lang="en-US" dirty="0" smtClean="0"/>
                        <a:t> when both values that are compared are true. Otherwise the result is </a:t>
                      </a:r>
                      <a:r>
                        <a:rPr lang="en-US" b="1" dirty="0" smtClean="0"/>
                        <a:t>false</a:t>
                      </a:r>
                      <a:r>
                        <a:rPr lang="en-US" dirty="0" smtClean="0"/>
                        <a:t>.</a:t>
                      </a:r>
                      <a:endParaRPr lang="en-US" dirty="0"/>
                    </a:p>
                  </a:txBody>
                  <a:tcPr/>
                </a:tc>
              </a:tr>
              <a:tr h="1142208">
                <a:tc>
                  <a:txBody>
                    <a:bodyPr/>
                    <a:lstStyle/>
                    <a:p>
                      <a:r>
                        <a:rPr lang="en-US" dirty="0" smtClean="0"/>
                        <a:t>|</a:t>
                      </a:r>
                      <a:endParaRPr lang="en-US" dirty="0"/>
                    </a:p>
                  </a:txBody>
                  <a:tcPr/>
                </a:tc>
                <a:tc>
                  <a:txBody>
                    <a:bodyPr/>
                    <a:lstStyle/>
                    <a:p>
                      <a:r>
                        <a:rPr lang="en-US" dirty="0" smtClean="0"/>
                        <a:t>OR </a:t>
                      </a:r>
                      <a:endParaRPr lang="en-US" dirty="0"/>
                    </a:p>
                  </a:txBody>
                  <a:tcPr/>
                </a:tc>
                <a:tc>
                  <a:txBody>
                    <a:bodyPr/>
                    <a:lstStyle/>
                    <a:p>
                      <a:r>
                        <a:rPr lang="en-US" dirty="0" smtClean="0"/>
                        <a:t>o =  true | true</a:t>
                      </a:r>
                      <a:r>
                        <a:rPr lang="en-US" baseline="0" dirty="0" smtClean="0"/>
                        <a:t>      o  &gt;&gt;</a:t>
                      </a:r>
                      <a:r>
                        <a:rPr lang="en-US" dirty="0" smtClean="0"/>
                        <a:t>  true </a:t>
                      </a:r>
                      <a:br>
                        <a:rPr lang="en-US" dirty="0" smtClean="0"/>
                      </a:br>
                      <a:r>
                        <a:rPr lang="en-US" dirty="0" smtClean="0"/>
                        <a:t>o =  true | false </a:t>
                      </a:r>
                      <a:r>
                        <a:rPr lang="en-US" baseline="0" dirty="0" smtClean="0"/>
                        <a:t>    o  &gt;&gt;  </a:t>
                      </a:r>
                      <a:r>
                        <a:rPr lang="en-US" dirty="0" smtClean="0"/>
                        <a:t>true </a:t>
                      </a:r>
                      <a:br>
                        <a:rPr lang="en-US" dirty="0" smtClean="0"/>
                      </a:br>
                      <a:r>
                        <a:rPr lang="en-US" dirty="0" smtClean="0"/>
                        <a:t>o</a:t>
                      </a:r>
                      <a:r>
                        <a:rPr lang="en-US" baseline="0" dirty="0" smtClean="0"/>
                        <a:t> </a:t>
                      </a:r>
                      <a:r>
                        <a:rPr lang="en-US" dirty="0" smtClean="0"/>
                        <a:t>=  false | false </a:t>
                      </a:r>
                      <a:r>
                        <a:rPr lang="en-US" baseline="0" dirty="0" smtClean="0"/>
                        <a:t>   o  &gt;&gt;</a:t>
                      </a:r>
                      <a:r>
                        <a:rPr lang="en-US" dirty="0" smtClean="0"/>
                        <a:t>  false</a:t>
                      </a:r>
                      <a:endParaRPr lang="en-US" dirty="0"/>
                    </a:p>
                  </a:txBody>
                  <a:tcPr/>
                </a:tc>
                <a:tc>
                  <a:txBody>
                    <a:bodyPr/>
                    <a:lstStyle/>
                    <a:p>
                      <a:r>
                        <a:rPr lang="en-US" dirty="0" smtClean="0"/>
                        <a:t>OR can only returns </a:t>
                      </a:r>
                      <a:r>
                        <a:rPr lang="en-US" b="1" dirty="0" smtClean="0"/>
                        <a:t>false</a:t>
                      </a:r>
                      <a:r>
                        <a:rPr lang="en-US" dirty="0" smtClean="0"/>
                        <a:t> when both values that are compared are false. Otherwise the result is </a:t>
                      </a:r>
                      <a:r>
                        <a:rPr lang="en-US" b="1" dirty="0" smtClean="0"/>
                        <a:t>true</a:t>
                      </a:r>
                      <a:r>
                        <a:rPr lang="en-US" dirty="0" smtClean="0"/>
                        <a:t>. </a:t>
                      </a:r>
                      <a:endParaRPr lang="en-US" dirty="0"/>
                    </a:p>
                  </a:txBody>
                  <a:tcPr/>
                </a:tc>
              </a:tr>
              <a:tr h="834350">
                <a:tc>
                  <a:txBody>
                    <a:bodyPr/>
                    <a:lstStyle/>
                    <a:p>
                      <a:r>
                        <a:rPr lang="en-US" dirty="0" smtClean="0"/>
                        <a:t>~</a:t>
                      </a:r>
                      <a:endParaRPr lang="en-US" dirty="0"/>
                    </a:p>
                  </a:txBody>
                  <a:tcPr/>
                </a:tc>
                <a:tc>
                  <a:txBody>
                    <a:bodyPr/>
                    <a:lstStyle/>
                    <a:p>
                      <a:r>
                        <a:rPr lang="en-US" dirty="0" smtClean="0"/>
                        <a:t>NOT</a:t>
                      </a:r>
                      <a:endParaRPr lang="en-US" dirty="0"/>
                    </a:p>
                  </a:txBody>
                  <a:tcPr/>
                </a:tc>
                <a:tc>
                  <a:txBody>
                    <a:bodyPr/>
                    <a:lstStyle/>
                    <a:p>
                      <a:r>
                        <a:rPr lang="en-US" dirty="0" smtClean="0"/>
                        <a:t>n</a:t>
                      </a:r>
                      <a:r>
                        <a:rPr lang="en-US" baseline="0" dirty="0" smtClean="0"/>
                        <a:t> </a:t>
                      </a:r>
                      <a:r>
                        <a:rPr lang="en-US" dirty="0" smtClean="0"/>
                        <a:t>= ~false</a:t>
                      </a:r>
                      <a:r>
                        <a:rPr lang="en-US" baseline="0" dirty="0" smtClean="0"/>
                        <a:t>               n  &gt;&gt; </a:t>
                      </a:r>
                      <a:r>
                        <a:rPr lang="en-US" dirty="0" smtClean="0"/>
                        <a:t> true </a:t>
                      </a:r>
                      <a:br>
                        <a:rPr lang="en-US" dirty="0" smtClean="0"/>
                      </a:br>
                      <a:r>
                        <a:rPr lang="en-US" dirty="0" smtClean="0"/>
                        <a:t>n =~true </a:t>
                      </a:r>
                      <a:r>
                        <a:rPr lang="en-US" baseline="0" dirty="0" smtClean="0"/>
                        <a:t>                n  &gt;&gt;  false</a:t>
                      </a:r>
                      <a:endParaRPr lang="en-US" dirty="0"/>
                    </a:p>
                  </a:txBody>
                  <a:tcPr/>
                </a:tc>
                <a:tc>
                  <a:txBody>
                    <a:bodyPr/>
                    <a:lstStyle/>
                    <a:p>
                      <a:r>
                        <a:rPr lang="en-US" dirty="0" smtClean="0"/>
                        <a:t>NOT operator returns the opposite value</a:t>
                      </a:r>
                      <a:r>
                        <a:rPr lang="en-US" baseline="0" dirty="0" smtClean="0"/>
                        <a:t> operated on</a:t>
                      </a:r>
                      <a:endParaRPr lang="en-US" dirty="0"/>
                    </a:p>
                  </a:txBody>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4419600" cy="3352800"/>
          </a:xfrm>
        </p:spPr>
        <p:txBody>
          <a:bodyPr>
            <a:normAutofit/>
          </a:bodyPr>
          <a:lstStyle/>
          <a:p>
            <a:r>
              <a:rPr lang="en-US" sz="2400" dirty="0" smtClean="0"/>
              <a:t>Need for indexing with logical operators occurs when there is a </a:t>
            </a:r>
            <a:r>
              <a:rPr lang="en-US" sz="2400" b="1" dirty="0" smtClean="0"/>
              <a:t>need for two or more conditions </a:t>
            </a:r>
            <a:r>
              <a:rPr lang="en-US" sz="2400" dirty="0" smtClean="0"/>
              <a:t>to be true </a:t>
            </a:r>
          </a:p>
          <a:p>
            <a:r>
              <a:rPr lang="en-US" sz="2400" dirty="0" smtClean="0">
                <a:solidFill>
                  <a:schemeClr val="accent3">
                    <a:lumMod val="75000"/>
                  </a:schemeClr>
                </a:solidFill>
              </a:rPr>
              <a:t>Format:</a:t>
            </a:r>
          </a:p>
          <a:p>
            <a:pPr>
              <a:buNone/>
            </a:pPr>
            <a:r>
              <a:rPr lang="en-US" sz="2400" dirty="0" smtClean="0"/>
              <a:t>&lt;</a:t>
            </a:r>
            <a:r>
              <a:rPr lang="en-US" sz="2400" dirty="0" err="1" smtClean="0"/>
              <a:t>vector_name</a:t>
            </a:r>
            <a:r>
              <a:rPr lang="en-US" sz="2400" dirty="0" smtClean="0"/>
              <a:t>&gt;( &lt;condition&gt; &lt;logical operator&gt; &lt;</a:t>
            </a:r>
            <a:r>
              <a:rPr lang="en-US" sz="2400" dirty="0" err="1" smtClean="0"/>
              <a:t>conditon</a:t>
            </a:r>
            <a:r>
              <a:rPr lang="en-US" sz="2400" dirty="0" smtClean="0"/>
              <a:t>&gt;)</a:t>
            </a:r>
          </a:p>
        </p:txBody>
      </p:sp>
      <p:sp>
        <p:nvSpPr>
          <p:cNvPr id="4" name="Rectangle 3"/>
          <p:cNvSpPr/>
          <p:nvPr/>
        </p:nvSpPr>
        <p:spPr>
          <a:xfrm>
            <a:off x="228600" y="533400"/>
            <a:ext cx="7918194" cy="707886"/>
          </a:xfrm>
          <a:prstGeom prst="rect">
            <a:avLst/>
          </a:prstGeom>
        </p:spPr>
        <p:txBody>
          <a:bodyPr wrap="none">
            <a:spAutoFit/>
          </a:bodyPr>
          <a:lstStyle/>
          <a:p>
            <a:pPr algn="ctr" fontAlgn="auto">
              <a:spcAft>
                <a:spcPts val="0"/>
              </a:spcAft>
              <a:defRPr/>
            </a:pPr>
            <a:r>
              <a:rPr lang="en-US" sz="4000" spc="300" dirty="0" smtClean="0">
                <a:solidFill>
                  <a:schemeClr val="accent3">
                    <a:lumMod val="75000"/>
                  </a:schemeClr>
                </a:solidFill>
              </a:rPr>
              <a:t>Indexing with Logical Operators</a:t>
            </a:r>
            <a:endParaRPr lang="en-US" sz="4000" spc="300" dirty="0">
              <a:solidFill>
                <a:schemeClr val="accent3">
                  <a:lumMod val="75000"/>
                </a:schemeClr>
              </a:solidFill>
            </a:endParaRPr>
          </a:p>
        </p:txBody>
      </p:sp>
      <p:pic>
        <p:nvPicPr>
          <p:cNvPr id="1027" name="Picture 3"/>
          <p:cNvPicPr>
            <a:picLocks noChangeAspect="1" noChangeArrowheads="1"/>
          </p:cNvPicPr>
          <p:nvPr/>
        </p:nvPicPr>
        <p:blipFill>
          <a:blip r:embed="rId2"/>
          <a:srcRect/>
          <a:stretch>
            <a:fillRect/>
          </a:stretch>
        </p:blipFill>
        <p:spPr bwMode="auto">
          <a:xfrm>
            <a:off x="5105400" y="1752600"/>
            <a:ext cx="3505200" cy="4659854"/>
          </a:xfrm>
          <a:prstGeom prst="rect">
            <a:avLst/>
          </a:prstGeom>
          <a:ln>
            <a:noFill/>
          </a:ln>
          <a:effectLst>
            <a:outerShdw blurRad="292100" dist="139700" dir="2700000" algn="tl" rotWithShape="0">
              <a:srgbClr val="333333">
                <a:alpha val="65000"/>
              </a:srgbClr>
            </a:outerShdw>
          </a:effectLst>
        </p:spPr>
      </p:pic>
      <p:pic>
        <p:nvPicPr>
          <p:cNvPr id="1028" name="Picture 4"/>
          <p:cNvPicPr>
            <a:picLocks noChangeAspect="1" noChangeArrowheads="1"/>
          </p:cNvPicPr>
          <p:nvPr/>
        </p:nvPicPr>
        <p:blipFill>
          <a:blip r:embed="rId3"/>
          <a:srcRect/>
          <a:stretch>
            <a:fillRect/>
          </a:stretch>
        </p:blipFill>
        <p:spPr bwMode="auto">
          <a:xfrm>
            <a:off x="685800" y="5181600"/>
            <a:ext cx="4038600" cy="1466804"/>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5181600" y="1219200"/>
            <a:ext cx="3048000" cy="381000"/>
          </a:xfrm>
          <a:prstGeom prst="rect">
            <a:avLst/>
          </a:prstGeom>
          <a:noFill/>
        </p:spPr>
        <p:txBody>
          <a:bodyPr wrap="square" rtlCol="0">
            <a:spAutoFit/>
          </a:bodyPr>
          <a:lstStyle/>
          <a:p>
            <a:r>
              <a:rPr lang="en-US" b="1" dirty="0" smtClean="0">
                <a:solidFill>
                  <a:schemeClr val="accent3">
                    <a:lumMod val="75000"/>
                  </a:schemeClr>
                </a:solidFill>
              </a:rPr>
              <a:t>How Logic Operators Work</a:t>
            </a:r>
            <a:endParaRPr lang="en-US" b="1" dirty="0">
              <a:solidFill>
                <a:schemeClr val="accent3">
                  <a:lumMod val="75000"/>
                </a:schemeClr>
              </a:solidFill>
            </a:endParaRPr>
          </a:p>
        </p:txBody>
      </p:sp>
      <p:sp>
        <p:nvSpPr>
          <p:cNvPr id="9" name="TextBox 8"/>
          <p:cNvSpPr txBox="1"/>
          <p:nvPr/>
        </p:nvSpPr>
        <p:spPr>
          <a:xfrm>
            <a:off x="457200" y="4648200"/>
            <a:ext cx="4267200" cy="369332"/>
          </a:xfrm>
          <a:prstGeom prst="rect">
            <a:avLst/>
          </a:prstGeom>
          <a:noFill/>
        </p:spPr>
        <p:txBody>
          <a:bodyPr wrap="square" rtlCol="0">
            <a:spAutoFit/>
          </a:bodyPr>
          <a:lstStyle/>
          <a:p>
            <a:r>
              <a:rPr lang="en-US" b="1" dirty="0" smtClean="0">
                <a:solidFill>
                  <a:schemeClr val="accent3">
                    <a:lumMod val="75000"/>
                  </a:schemeClr>
                </a:solidFill>
              </a:rPr>
              <a:t>Fundamental Error </a:t>
            </a:r>
            <a:endParaRPr lang="en-US" b="1" dirty="0">
              <a:solidFill>
                <a:schemeClr val="accent3">
                  <a:lumMod val="75000"/>
                </a:schemeClr>
              </a:solidFill>
            </a:endParaRPr>
          </a:p>
        </p:txBody>
      </p:sp>
      <p:cxnSp>
        <p:nvCxnSpPr>
          <p:cNvPr id="10" name="Straight Connector 9"/>
          <p:cNvCxnSpPr/>
          <p:nvPr/>
        </p:nvCxnSpPr>
        <p:spPr>
          <a:xfrm>
            <a:off x="4953000" y="1600200"/>
            <a:ext cx="3657600" cy="1588"/>
          </a:xfrm>
          <a:prstGeom prst="line">
            <a:avLst/>
          </a:prstGeom>
        </p:spPr>
        <p:style>
          <a:lnRef idx="1">
            <a:schemeClr val="accent6"/>
          </a:lnRef>
          <a:fillRef idx="0">
            <a:schemeClr val="accent6"/>
          </a:fillRef>
          <a:effectRef idx="0">
            <a:schemeClr val="accent6"/>
          </a:effectRef>
          <a:fontRef idx="minor">
            <a:schemeClr val="tx1"/>
          </a:fontRef>
        </p:style>
      </p:cxnSp>
      <p:cxnSp>
        <p:nvCxnSpPr>
          <p:cNvPr id="12" name="Straight Connector 11"/>
          <p:cNvCxnSpPr/>
          <p:nvPr/>
        </p:nvCxnSpPr>
        <p:spPr>
          <a:xfrm>
            <a:off x="381000" y="5029200"/>
            <a:ext cx="4267200" cy="1588"/>
          </a:xfrm>
          <a:prstGeom prst="line">
            <a:avLst/>
          </a:prstGeom>
        </p:spPr>
        <p:style>
          <a:lnRef idx="1">
            <a:schemeClr val="accent6"/>
          </a:lnRef>
          <a:fillRef idx="0">
            <a:schemeClr val="accent6"/>
          </a:fillRef>
          <a:effectRef idx="0">
            <a:schemeClr val="accent6"/>
          </a:effectRef>
          <a:fontRef idx="minor">
            <a:schemeClr val="tx1"/>
          </a:fontRef>
        </p:style>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81001" y="1371600"/>
          <a:ext cx="8382000" cy="3114040"/>
        </p:xfrm>
        <a:graphic>
          <a:graphicData uri="http://schemas.openxmlformats.org/drawingml/2006/table">
            <a:tbl>
              <a:tblPr firstRow="1" bandRow="1">
                <a:tableStyleId>{F5AB1C69-6EDB-4FF4-983F-18BD219EF322}</a:tableStyleId>
              </a:tblPr>
              <a:tblGrid>
                <a:gridCol w="1142999"/>
                <a:gridCol w="762000"/>
                <a:gridCol w="3733800"/>
                <a:gridCol w="2743201"/>
              </a:tblGrid>
              <a:tr h="370840">
                <a:tc>
                  <a:txBody>
                    <a:bodyPr/>
                    <a:lstStyle/>
                    <a:p>
                      <a:r>
                        <a:rPr lang="en-US" dirty="0" smtClean="0"/>
                        <a:t>Function</a:t>
                      </a:r>
                      <a:endParaRPr lang="en-US" dirty="0"/>
                    </a:p>
                  </a:txBody>
                  <a:tcPr/>
                </a:tc>
                <a:tc>
                  <a:txBody>
                    <a:bodyPr/>
                    <a:lstStyle/>
                    <a:p>
                      <a:r>
                        <a:rPr lang="en-US" dirty="0" smtClean="0"/>
                        <a:t>Name</a:t>
                      </a:r>
                      <a:endParaRPr lang="en-US" dirty="0"/>
                    </a:p>
                  </a:txBody>
                  <a:tcPr/>
                </a:tc>
                <a:tc>
                  <a:txBody>
                    <a:bodyPr/>
                    <a:lstStyle/>
                    <a:p>
                      <a:r>
                        <a:rPr lang="en-US" dirty="0" smtClean="0"/>
                        <a:t>Application</a:t>
                      </a:r>
                      <a:r>
                        <a:rPr lang="en-US" baseline="0" dirty="0" smtClean="0"/>
                        <a:t>/Result</a:t>
                      </a:r>
                      <a:endParaRPr lang="en-US" dirty="0"/>
                    </a:p>
                  </a:txBody>
                  <a:tcPr/>
                </a:tc>
                <a:tc>
                  <a:txBody>
                    <a:bodyPr/>
                    <a:lstStyle/>
                    <a:p>
                      <a:r>
                        <a:rPr lang="en-US" dirty="0" smtClean="0"/>
                        <a:t> Description</a:t>
                      </a:r>
                      <a:r>
                        <a:rPr lang="en-US" baseline="0" dirty="0" smtClean="0"/>
                        <a:t> </a:t>
                      </a:r>
                      <a:endParaRPr lang="en-US" dirty="0"/>
                    </a:p>
                  </a:txBody>
                  <a:tcPr/>
                </a:tc>
              </a:tr>
              <a:tr h="370840">
                <a:tc>
                  <a:txBody>
                    <a:bodyPr/>
                    <a:lstStyle/>
                    <a:p>
                      <a:pPr algn="ctr"/>
                      <a:r>
                        <a:rPr lang="en-US" dirty="0" smtClean="0"/>
                        <a:t>all(log.</a:t>
                      </a:r>
                      <a:r>
                        <a:rPr lang="en-US" baseline="0" dirty="0" smtClean="0"/>
                        <a:t>vec</a:t>
                      </a:r>
                      <a:r>
                        <a:rPr lang="en-US" dirty="0" smtClean="0"/>
                        <a:t>)</a:t>
                      </a:r>
                      <a:endParaRPr lang="en-US" dirty="0"/>
                    </a:p>
                  </a:txBody>
                  <a:tcPr marL="0" marR="0" marT="0" marB="0" anchor="ctr"/>
                </a:tc>
                <a:tc>
                  <a:txBody>
                    <a:bodyPr/>
                    <a:lstStyle/>
                    <a:p>
                      <a:pPr algn="ctr"/>
                      <a:r>
                        <a:rPr lang="en-US" dirty="0"/>
                        <a:t>ALL</a:t>
                      </a:r>
                    </a:p>
                  </a:txBody>
                  <a:tcPr marL="0" marR="0" marT="0" marB="0" anchor="ctr"/>
                </a:tc>
                <a:tc>
                  <a:txBody>
                    <a:bodyPr/>
                    <a:lstStyle/>
                    <a:p>
                      <a:r>
                        <a:rPr lang="en-US" dirty="0" smtClean="0"/>
                        <a:t>a = all</a:t>
                      </a:r>
                      <a:r>
                        <a:rPr lang="en-US" dirty="0"/>
                        <a:t>( [ true </a:t>
                      </a:r>
                      <a:r>
                        <a:rPr lang="en-US" dirty="0" err="1"/>
                        <a:t>true</a:t>
                      </a:r>
                      <a:r>
                        <a:rPr lang="en-US" dirty="0"/>
                        <a:t> </a:t>
                      </a:r>
                      <a:r>
                        <a:rPr lang="en-US" dirty="0" err="1"/>
                        <a:t>true</a:t>
                      </a:r>
                      <a:r>
                        <a:rPr lang="en-US" dirty="0"/>
                        <a:t>] ) </a:t>
                      </a:r>
                      <a:r>
                        <a:rPr lang="en-US" baseline="0" dirty="0" smtClean="0"/>
                        <a:t>   a  &gt;&gt; </a:t>
                      </a:r>
                      <a:r>
                        <a:rPr lang="en-US" dirty="0" smtClean="0"/>
                        <a:t> </a:t>
                      </a:r>
                      <a:r>
                        <a:rPr lang="en-US" dirty="0"/>
                        <a:t>true </a:t>
                      </a:r>
                      <a:br>
                        <a:rPr lang="en-US" dirty="0"/>
                      </a:br>
                      <a:r>
                        <a:rPr lang="en-US" dirty="0" smtClean="0"/>
                        <a:t>a = all</a:t>
                      </a:r>
                      <a:r>
                        <a:rPr lang="en-US" dirty="0"/>
                        <a:t>( [true false true] ) </a:t>
                      </a:r>
                      <a:r>
                        <a:rPr lang="en-US" baseline="0" dirty="0" smtClean="0"/>
                        <a:t>   a  &gt;&gt; </a:t>
                      </a:r>
                      <a:r>
                        <a:rPr lang="en-US" dirty="0" smtClean="0"/>
                        <a:t> </a:t>
                      </a:r>
                      <a:r>
                        <a:rPr lang="en-US" dirty="0"/>
                        <a:t>false </a:t>
                      </a:r>
                      <a:br>
                        <a:rPr lang="en-US" dirty="0"/>
                      </a:br>
                      <a:r>
                        <a:rPr lang="en-US" dirty="0" smtClean="0"/>
                        <a:t>a = all</a:t>
                      </a:r>
                      <a:r>
                        <a:rPr lang="en-US" dirty="0"/>
                        <a:t>( [false </a:t>
                      </a:r>
                      <a:r>
                        <a:rPr lang="en-US" dirty="0" err="1"/>
                        <a:t>false</a:t>
                      </a:r>
                      <a:r>
                        <a:rPr lang="en-US" dirty="0"/>
                        <a:t> </a:t>
                      </a:r>
                      <a:r>
                        <a:rPr lang="en-US" dirty="0" err="1"/>
                        <a:t>false</a:t>
                      </a:r>
                      <a:r>
                        <a:rPr lang="en-US" dirty="0"/>
                        <a:t>] </a:t>
                      </a:r>
                      <a:r>
                        <a:rPr lang="en-US" dirty="0" smtClean="0"/>
                        <a:t>)</a:t>
                      </a:r>
                      <a:r>
                        <a:rPr lang="en-US" baseline="0" dirty="0" smtClean="0"/>
                        <a:t>   a  &gt;&gt;  </a:t>
                      </a:r>
                      <a:r>
                        <a:rPr lang="en-US" dirty="0" smtClean="0"/>
                        <a:t>false</a:t>
                      </a:r>
                      <a:endParaRPr lang="en-US" dirty="0"/>
                    </a:p>
                  </a:txBody>
                  <a:tcPr marL="0" marR="0" marT="0" marB="0" anchor="ctr"/>
                </a:tc>
                <a:tc>
                  <a:txBody>
                    <a:bodyPr/>
                    <a:lstStyle/>
                    <a:p>
                      <a:r>
                        <a:rPr lang="en-US" dirty="0"/>
                        <a:t>ALL can only return </a:t>
                      </a:r>
                      <a:r>
                        <a:rPr lang="en-US" b="1" dirty="0"/>
                        <a:t>true</a:t>
                      </a:r>
                      <a:r>
                        <a:rPr lang="en-US" dirty="0"/>
                        <a:t> if all the elements inputted </a:t>
                      </a:r>
                      <a:r>
                        <a:rPr lang="en-US" dirty="0" smtClean="0"/>
                        <a:t>are</a:t>
                      </a:r>
                      <a:r>
                        <a:rPr lang="en-US" b="1" dirty="0" smtClean="0"/>
                        <a:t> </a:t>
                      </a:r>
                      <a:r>
                        <a:rPr lang="en-US" b="1" dirty="0"/>
                        <a:t>true</a:t>
                      </a:r>
                      <a:r>
                        <a:rPr lang="en-US" dirty="0"/>
                        <a:t>. Otherwise it returns </a:t>
                      </a:r>
                      <a:r>
                        <a:rPr lang="en-US" b="1" dirty="0"/>
                        <a:t>false</a:t>
                      </a:r>
                      <a:r>
                        <a:rPr lang="en-US" dirty="0"/>
                        <a:t>. </a:t>
                      </a:r>
                      <a:br>
                        <a:rPr lang="en-US" dirty="0"/>
                      </a:br>
                      <a:r>
                        <a:rPr lang="en-US" dirty="0" smtClean="0">
                          <a:solidFill>
                            <a:schemeClr val="accent3">
                              <a:lumMod val="75000"/>
                            </a:schemeClr>
                          </a:solidFill>
                        </a:rPr>
                        <a:t>*ALL </a:t>
                      </a:r>
                      <a:r>
                        <a:rPr lang="en-US" dirty="0">
                          <a:solidFill>
                            <a:schemeClr val="accent3">
                              <a:lumMod val="75000"/>
                            </a:schemeClr>
                          </a:solidFill>
                        </a:rPr>
                        <a:t>is like a chain of ANDs</a:t>
                      </a:r>
                    </a:p>
                  </a:txBody>
                  <a:tcPr marL="0" marR="0" marT="0" marB="0" anchor="ctr"/>
                </a:tc>
              </a:tr>
              <a:tr h="370840">
                <a:tc>
                  <a:txBody>
                    <a:bodyPr/>
                    <a:lstStyle/>
                    <a:p>
                      <a:pPr algn="ctr"/>
                      <a:r>
                        <a:rPr lang="en-US" dirty="0" smtClean="0"/>
                        <a:t>any(log.vec)</a:t>
                      </a:r>
                      <a:endParaRPr lang="en-US" dirty="0"/>
                    </a:p>
                  </a:txBody>
                  <a:tcPr marL="0" marR="0" marT="0" marB="0" anchor="ctr"/>
                </a:tc>
                <a:tc>
                  <a:txBody>
                    <a:bodyPr/>
                    <a:lstStyle/>
                    <a:p>
                      <a:pPr algn="ctr"/>
                      <a:r>
                        <a:rPr lang="en-US"/>
                        <a:t>ANY</a:t>
                      </a:r>
                    </a:p>
                  </a:txBody>
                  <a:tcPr marL="0" marR="0" marT="0" marB="0" anchor="ctr"/>
                </a:tc>
                <a:tc>
                  <a:txBody>
                    <a:bodyPr/>
                    <a:lstStyle/>
                    <a:p>
                      <a:r>
                        <a:rPr lang="en-US" dirty="0" smtClean="0"/>
                        <a:t>a = any</a:t>
                      </a:r>
                      <a:r>
                        <a:rPr lang="en-US" dirty="0"/>
                        <a:t>( [ true </a:t>
                      </a:r>
                      <a:r>
                        <a:rPr lang="en-US" dirty="0" err="1"/>
                        <a:t>true</a:t>
                      </a:r>
                      <a:r>
                        <a:rPr lang="en-US" dirty="0"/>
                        <a:t> </a:t>
                      </a:r>
                      <a:r>
                        <a:rPr lang="en-US" dirty="0" err="1"/>
                        <a:t>true</a:t>
                      </a:r>
                      <a:r>
                        <a:rPr lang="en-US" dirty="0"/>
                        <a:t>] ) </a:t>
                      </a:r>
                      <a:r>
                        <a:rPr lang="en-US" baseline="0" dirty="0" smtClean="0"/>
                        <a:t>  a  &gt;&gt; </a:t>
                      </a:r>
                      <a:r>
                        <a:rPr lang="en-US" dirty="0" smtClean="0"/>
                        <a:t>true </a:t>
                      </a:r>
                      <a:r>
                        <a:rPr lang="en-US" dirty="0"/>
                        <a:t/>
                      </a:r>
                      <a:br>
                        <a:rPr lang="en-US" dirty="0"/>
                      </a:br>
                      <a:r>
                        <a:rPr lang="en-US" dirty="0" smtClean="0"/>
                        <a:t>a = any</a:t>
                      </a:r>
                      <a:r>
                        <a:rPr lang="en-US" dirty="0"/>
                        <a:t>( [true false true] ) </a:t>
                      </a:r>
                      <a:r>
                        <a:rPr lang="en-US" baseline="0" dirty="0" smtClean="0"/>
                        <a:t>  a  &gt;&gt; </a:t>
                      </a:r>
                      <a:r>
                        <a:rPr lang="en-US" dirty="0" smtClean="0"/>
                        <a:t>true </a:t>
                      </a:r>
                      <a:r>
                        <a:rPr lang="en-US" dirty="0"/>
                        <a:t/>
                      </a:r>
                      <a:br>
                        <a:rPr lang="en-US" dirty="0"/>
                      </a:br>
                      <a:r>
                        <a:rPr lang="en-US" dirty="0" smtClean="0"/>
                        <a:t>a = any</a:t>
                      </a:r>
                      <a:r>
                        <a:rPr lang="en-US" dirty="0"/>
                        <a:t>( [false </a:t>
                      </a:r>
                      <a:r>
                        <a:rPr lang="en-US" dirty="0" err="1"/>
                        <a:t>false</a:t>
                      </a:r>
                      <a:r>
                        <a:rPr lang="en-US" dirty="0"/>
                        <a:t> </a:t>
                      </a:r>
                      <a:r>
                        <a:rPr lang="en-US" dirty="0" err="1"/>
                        <a:t>false</a:t>
                      </a:r>
                      <a:r>
                        <a:rPr lang="en-US" dirty="0"/>
                        <a:t>] </a:t>
                      </a:r>
                      <a:r>
                        <a:rPr lang="en-US" dirty="0" smtClean="0"/>
                        <a:t>)</a:t>
                      </a:r>
                      <a:r>
                        <a:rPr lang="en-US" baseline="0" dirty="0" smtClean="0"/>
                        <a:t>  a  &gt;&gt;</a:t>
                      </a:r>
                      <a:r>
                        <a:rPr lang="en-US" dirty="0" smtClean="0"/>
                        <a:t> </a:t>
                      </a:r>
                      <a:r>
                        <a:rPr lang="en-US" dirty="0"/>
                        <a:t>false</a:t>
                      </a:r>
                    </a:p>
                  </a:txBody>
                  <a:tcPr marL="0" marR="0" marT="0" marB="0" anchor="ctr"/>
                </a:tc>
                <a:tc>
                  <a:txBody>
                    <a:bodyPr/>
                    <a:lstStyle/>
                    <a:p>
                      <a:r>
                        <a:rPr lang="en-US" dirty="0"/>
                        <a:t>ANY can only return </a:t>
                      </a:r>
                      <a:r>
                        <a:rPr lang="en-US" b="1" dirty="0"/>
                        <a:t>false</a:t>
                      </a:r>
                      <a:r>
                        <a:rPr lang="en-US" dirty="0"/>
                        <a:t> if all the elements inputted within it are </a:t>
                      </a:r>
                      <a:r>
                        <a:rPr lang="en-US" b="1" dirty="0"/>
                        <a:t>false</a:t>
                      </a:r>
                      <a:r>
                        <a:rPr lang="en-US" dirty="0"/>
                        <a:t>. Otherwise it returns </a:t>
                      </a:r>
                      <a:r>
                        <a:rPr lang="en-US" b="1" dirty="0"/>
                        <a:t>true</a:t>
                      </a:r>
                      <a:r>
                        <a:rPr lang="en-US" dirty="0"/>
                        <a:t>. </a:t>
                      </a:r>
                      <a:br>
                        <a:rPr lang="en-US" dirty="0"/>
                      </a:br>
                      <a:r>
                        <a:rPr lang="en-US" dirty="0" smtClean="0">
                          <a:solidFill>
                            <a:schemeClr val="accent3">
                              <a:lumMod val="75000"/>
                            </a:schemeClr>
                          </a:solidFill>
                        </a:rPr>
                        <a:t>*ANY </a:t>
                      </a:r>
                      <a:r>
                        <a:rPr lang="en-US" dirty="0">
                          <a:solidFill>
                            <a:schemeClr val="accent3">
                              <a:lumMod val="75000"/>
                            </a:schemeClr>
                          </a:solidFill>
                        </a:rPr>
                        <a:t>is like a chain of ORs</a:t>
                      </a:r>
                    </a:p>
                  </a:txBody>
                  <a:tcPr marL="0" marR="0" marT="0" marB="0" anchor="ctr"/>
                </a:tc>
              </a:tr>
            </a:tbl>
          </a:graphicData>
        </a:graphic>
      </p:graphicFrame>
      <p:sp>
        <p:nvSpPr>
          <p:cNvPr id="5" name="Rectangle 4"/>
          <p:cNvSpPr/>
          <p:nvPr/>
        </p:nvSpPr>
        <p:spPr>
          <a:xfrm>
            <a:off x="914400" y="457200"/>
            <a:ext cx="6139374" cy="707886"/>
          </a:xfrm>
          <a:prstGeom prst="rect">
            <a:avLst/>
          </a:prstGeom>
        </p:spPr>
        <p:txBody>
          <a:bodyPr wrap="none">
            <a:spAutoFit/>
          </a:bodyPr>
          <a:lstStyle/>
          <a:p>
            <a:pPr algn="ctr" fontAlgn="auto">
              <a:spcAft>
                <a:spcPts val="0"/>
              </a:spcAft>
              <a:defRPr/>
            </a:pPr>
            <a:r>
              <a:rPr lang="en-US" sz="4000" spc="300" dirty="0" smtClean="0">
                <a:solidFill>
                  <a:schemeClr val="accent3">
                    <a:lumMod val="75000"/>
                  </a:schemeClr>
                </a:solidFill>
              </a:rPr>
              <a:t>Helpful logical functions</a:t>
            </a:r>
            <a:endParaRPr lang="en-US" sz="4000" spc="300" dirty="0">
              <a:solidFill>
                <a:schemeClr val="accent3">
                  <a:lumMod val="75000"/>
                </a:schemeClr>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4495800" cy="5257800"/>
          </a:xfrm>
        </p:spPr>
        <p:txBody>
          <a:bodyPr>
            <a:normAutofit fontScale="70000" lnSpcReduction="20000"/>
          </a:bodyPr>
          <a:lstStyle/>
          <a:p>
            <a:pPr marL="514350" indent="-514350">
              <a:buFont typeface="+mj-lt"/>
              <a:buAutoNum type="arabicPeriod"/>
            </a:pPr>
            <a:r>
              <a:rPr lang="en-US" dirty="0" smtClean="0"/>
              <a:t>Relational operators compares two elements, and evaluates them to be ______ or ______.</a:t>
            </a:r>
          </a:p>
          <a:p>
            <a:pPr marL="514350" indent="-514350">
              <a:buFont typeface="+mj-lt"/>
              <a:buAutoNum type="arabicPeriod"/>
            </a:pPr>
            <a:r>
              <a:rPr lang="en-US" dirty="0" smtClean="0"/>
              <a:t>Together the relational operator and the two elements make up what is  known as a _________. </a:t>
            </a:r>
          </a:p>
          <a:p>
            <a:pPr marL="514350" indent="-514350">
              <a:buFont typeface="+mj-lt"/>
              <a:buAutoNum type="arabicPeriod"/>
            </a:pPr>
            <a:r>
              <a:rPr lang="en-US" dirty="0" smtClean="0"/>
              <a:t>When a logical vectors is used to index into a vectors, whichever positions are listed as _____ in the logical vector , indicated by MATLAB with  _______, then those are the positions extracted from the vector.</a:t>
            </a:r>
          </a:p>
          <a:p>
            <a:pPr marL="514350" indent="-514350">
              <a:buFont typeface="+mj-lt"/>
              <a:buAutoNum type="arabicPeriod"/>
            </a:pPr>
            <a:r>
              <a:rPr lang="en-US" dirty="0" smtClean="0"/>
              <a:t>When two or  more conditions need to be true in indexing a vector, a ____  _______   should be used with two conditions.</a:t>
            </a:r>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a:p>
        </p:txBody>
      </p:sp>
      <p:sp>
        <p:nvSpPr>
          <p:cNvPr id="4" name="Content Placeholder 2"/>
          <p:cNvSpPr txBox="1">
            <a:spLocks/>
          </p:cNvSpPr>
          <p:nvPr/>
        </p:nvSpPr>
        <p:spPr>
          <a:xfrm>
            <a:off x="5308979" y="1295400"/>
            <a:ext cx="38100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smtClean="0"/>
              <a:t>HIGHLIGHT FOR ANSWERS</a:t>
            </a:r>
          </a:p>
          <a:p>
            <a:pPr marL="457200" indent="-457200">
              <a:buFont typeface="+mj-lt"/>
              <a:buAutoNum type="arabicPeriod"/>
            </a:pPr>
            <a:r>
              <a:rPr lang="en-US" sz="2000" dirty="0" err="1" smtClean="0">
                <a:solidFill>
                  <a:schemeClr val="bg1"/>
                </a:solidFill>
              </a:rPr>
              <a:t>True,false</a:t>
            </a:r>
            <a:endParaRPr lang="en-US" sz="2000" dirty="0" smtClean="0">
              <a:solidFill>
                <a:schemeClr val="bg1"/>
              </a:solidFill>
            </a:endParaRPr>
          </a:p>
          <a:p>
            <a:pPr marL="457200" indent="-457200">
              <a:buFont typeface="+mj-lt"/>
              <a:buAutoNum type="arabicPeriod"/>
            </a:pPr>
            <a:r>
              <a:rPr lang="en-US" sz="2000" dirty="0" smtClean="0">
                <a:solidFill>
                  <a:schemeClr val="bg1"/>
                </a:solidFill>
              </a:rPr>
              <a:t>Condition</a:t>
            </a:r>
          </a:p>
          <a:p>
            <a:pPr marL="457200" indent="-457200">
              <a:buFont typeface="+mj-lt"/>
              <a:buAutoNum type="arabicPeriod"/>
            </a:pPr>
            <a:r>
              <a:rPr lang="en-US" sz="2000" dirty="0" smtClean="0">
                <a:solidFill>
                  <a:schemeClr val="bg1"/>
                </a:solidFill>
              </a:rPr>
              <a:t>True, 1s</a:t>
            </a:r>
          </a:p>
          <a:p>
            <a:pPr marL="457200" indent="-457200">
              <a:buFont typeface="+mj-lt"/>
              <a:buAutoNum type="arabicPeriod"/>
            </a:pPr>
            <a:r>
              <a:rPr lang="en-US" sz="2000" dirty="0" smtClean="0">
                <a:solidFill>
                  <a:schemeClr val="bg1"/>
                </a:solidFill>
              </a:rPr>
              <a:t>Logical operator</a:t>
            </a:r>
          </a:p>
          <a:p>
            <a:pPr marL="514350" indent="-514350">
              <a:buFont typeface="+mj-lt"/>
              <a:buAutoNum type="arabicPeriod"/>
            </a:pPr>
            <a:r>
              <a:rPr lang="en-US" sz="2000" dirty="0" smtClean="0">
                <a:solidFill>
                  <a:schemeClr val="bg1"/>
                </a:solidFill>
              </a:rPr>
              <a:t>Logical operator</a:t>
            </a:r>
            <a:endParaRPr lang="en-US" sz="2000" dirty="0">
              <a:solidFill>
                <a:schemeClr val="bg1"/>
              </a:solidFill>
            </a:endParaRPr>
          </a:p>
        </p:txBody>
      </p:sp>
      <p:sp>
        <p:nvSpPr>
          <p:cNvPr id="6" name="Title 1"/>
          <p:cNvSpPr>
            <a:spLocks noGrp="1"/>
          </p:cNvSpPr>
          <p:nvPr>
            <p:ph type="title"/>
          </p:nvPr>
        </p:nvSpPr>
        <p:spPr>
          <a:xfrm>
            <a:off x="0" y="228600"/>
            <a:ext cx="8229600" cy="1143000"/>
          </a:xfrm>
        </p:spPr>
        <p:txBody>
          <a:bodyPr/>
          <a:lstStyle/>
          <a:p>
            <a:r>
              <a:rPr lang="en-US" b="1" dirty="0" smtClean="0">
                <a:solidFill>
                  <a:srgbClr val="3E4D1F"/>
                </a:solidFill>
                <a:latin typeface="Courier New" pitchFamily="49" charset="0"/>
                <a:cs typeface="Courier New" pitchFamily="49" charset="0"/>
              </a:rPr>
              <a:t>Checkpoint (1/2)</a:t>
            </a:r>
            <a:endParaRPr lang="en-US" b="1" dirty="0">
              <a:solidFill>
                <a:srgbClr val="3E4D1F"/>
              </a:solidFill>
              <a:latin typeface="Courier New" pitchFamily="49" charset="0"/>
              <a:cs typeface="Courier New"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3962400" cy="5257800"/>
          </a:xfrm>
        </p:spPr>
        <p:txBody>
          <a:bodyPr>
            <a:normAutofit fontScale="62500" lnSpcReduction="20000"/>
          </a:bodyPr>
          <a:lstStyle/>
          <a:p>
            <a:pPr marL="0" indent="0">
              <a:buNone/>
            </a:pPr>
            <a:r>
              <a:rPr lang="en-US" dirty="0" err="1">
                <a:latin typeface="Courier New" pitchFamily="49" charset="0"/>
                <a:cs typeface="Courier New" pitchFamily="49" charset="0"/>
              </a:rPr>
              <a:t>v</a:t>
            </a:r>
            <a:r>
              <a:rPr lang="en-US" dirty="0" err="1" smtClean="0">
                <a:latin typeface="Courier New" pitchFamily="49" charset="0"/>
                <a:cs typeface="Courier New" pitchFamily="49" charset="0"/>
              </a:rPr>
              <a:t>ec</a:t>
            </a:r>
            <a:r>
              <a:rPr lang="en-US" dirty="0" smtClean="0">
                <a:latin typeface="Courier New" pitchFamily="49" charset="0"/>
                <a:cs typeface="Courier New" pitchFamily="49" charset="0"/>
              </a:rPr>
              <a:t> = [ 1, 2, 3, 4];</a:t>
            </a:r>
          </a:p>
          <a:p>
            <a:pPr marL="514350" indent="-514350">
              <a:buFont typeface="+mj-lt"/>
              <a:buAutoNum type="arabicPeriod"/>
            </a:pPr>
            <a:r>
              <a:rPr lang="en-US" dirty="0" smtClean="0"/>
              <a:t>When this command: </a:t>
            </a:r>
            <a:r>
              <a:rPr lang="en-US" dirty="0" err="1" smtClean="0">
                <a:latin typeface="Courier New" pitchFamily="49" charset="0"/>
                <a:cs typeface="Courier New" pitchFamily="49" charset="0"/>
              </a:rPr>
              <a:t>vec</a:t>
            </a:r>
            <a:r>
              <a:rPr lang="en-US" dirty="0" smtClean="0">
                <a:latin typeface="Courier New" pitchFamily="49" charset="0"/>
                <a:cs typeface="Courier New" pitchFamily="49" charset="0"/>
              </a:rPr>
              <a:t> &gt; 3 </a:t>
            </a:r>
            <a:r>
              <a:rPr lang="en-US" dirty="0" smtClean="0"/>
              <a:t>is ran in the command window, what is the class of the vector produced? What is the actual vector produced in command window?</a:t>
            </a:r>
          </a:p>
          <a:p>
            <a:pPr marL="514350" indent="-514350">
              <a:buFont typeface="+mj-lt"/>
              <a:buAutoNum type="arabicPeriod"/>
            </a:pPr>
            <a:r>
              <a:rPr lang="en-US" dirty="0" smtClean="0"/>
              <a:t>When this command: </a:t>
            </a:r>
            <a:r>
              <a:rPr lang="en-US" dirty="0" err="1" smtClean="0">
                <a:latin typeface="Courier New" pitchFamily="49" charset="0"/>
                <a:cs typeface="Courier New" pitchFamily="49" charset="0"/>
              </a:rPr>
              <a:t>vec</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vec</a:t>
            </a:r>
            <a:r>
              <a:rPr lang="en-US" dirty="0" smtClean="0">
                <a:latin typeface="Courier New" pitchFamily="49" charset="0"/>
                <a:cs typeface="Courier New" pitchFamily="49" charset="0"/>
              </a:rPr>
              <a:t> &gt; 3)</a:t>
            </a:r>
            <a:r>
              <a:rPr lang="en-US" dirty="0" smtClean="0"/>
              <a:t>, </a:t>
            </a:r>
            <a:r>
              <a:rPr lang="en-US" dirty="0"/>
              <a:t>what is the class of the vector produced? What is the actual vector </a:t>
            </a:r>
            <a:r>
              <a:rPr lang="en-US" dirty="0" smtClean="0"/>
              <a:t>produced in command window?</a:t>
            </a:r>
          </a:p>
          <a:p>
            <a:pPr marL="514350" indent="-514350">
              <a:buFont typeface="+mj-lt"/>
              <a:buAutoNum type="arabicPeriod"/>
            </a:pPr>
            <a:r>
              <a:rPr lang="en-US" dirty="0"/>
              <a:t>Why does this statement error out: </a:t>
            </a:r>
            <a:r>
              <a:rPr lang="en-US" dirty="0" err="1">
                <a:latin typeface="Courier New" pitchFamily="49" charset="0"/>
                <a:cs typeface="Courier New" pitchFamily="49" charset="0"/>
              </a:rPr>
              <a:t>vec</a:t>
            </a:r>
            <a:r>
              <a:rPr lang="en-US" dirty="0">
                <a:latin typeface="Courier New" pitchFamily="49" charset="0"/>
                <a:cs typeface="Courier New" pitchFamily="49" charset="0"/>
              </a:rPr>
              <a:t> ==1 &amp; == 2</a:t>
            </a:r>
            <a:r>
              <a:rPr lang="en-US" dirty="0"/>
              <a:t>? How do you fix it</a:t>
            </a:r>
            <a:r>
              <a:rPr lang="en-US" dirty="0" smtClean="0"/>
              <a:t>?</a:t>
            </a:r>
          </a:p>
          <a:p>
            <a:pPr marL="514350" indent="-514350">
              <a:buFont typeface="+mj-lt"/>
              <a:buAutoNum type="arabicPeriod"/>
            </a:pPr>
            <a:r>
              <a:rPr lang="en-US" dirty="0" smtClean="0"/>
              <a:t>When the </a:t>
            </a:r>
            <a:r>
              <a:rPr lang="en-US" dirty="0" err="1" smtClean="0"/>
              <a:t>command</a:t>
            </a:r>
            <a:r>
              <a:rPr lang="en-US" dirty="0" err="1" smtClean="0">
                <a:latin typeface="Courier New" pitchFamily="49" charset="0"/>
                <a:cs typeface="Courier New" pitchFamily="49" charset="0"/>
              </a:rPr>
              <a:t>:vec</a:t>
            </a:r>
            <a:r>
              <a:rPr lang="en-US" dirty="0" smtClean="0">
                <a:latin typeface="Courier New" pitchFamily="49" charset="0"/>
                <a:cs typeface="Courier New" pitchFamily="49" charset="0"/>
              </a:rPr>
              <a:t>([ 1 0 1 1])</a:t>
            </a:r>
            <a:r>
              <a:rPr lang="en-US" dirty="0" smtClean="0"/>
              <a:t>, what is the results displayed in  command window?</a:t>
            </a:r>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0" indent="0">
              <a:buNone/>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a:p>
        </p:txBody>
      </p:sp>
      <p:sp>
        <p:nvSpPr>
          <p:cNvPr id="4" name="Content Placeholder 2"/>
          <p:cNvSpPr txBox="1">
            <a:spLocks/>
          </p:cNvSpPr>
          <p:nvPr/>
        </p:nvSpPr>
        <p:spPr>
          <a:xfrm>
            <a:off x="5308979" y="1295400"/>
            <a:ext cx="3454021" cy="52578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dirty="0" smtClean="0">
                <a:solidFill>
                  <a:prstClr val="black"/>
                </a:solidFill>
              </a:rPr>
              <a:t>HIGHLIGHT FOR ANSWER</a:t>
            </a:r>
          </a:p>
          <a:p>
            <a:pPr marL="457200" indent="-457200">
              <a:buFont typeface="+mj-lt"/>
              <a:buAutoNum type="arabicPeriod"/>
            </a:pPr>
            <a:r>
              <a:rPr lang="en-US" sz="2000" dirty="0" smtClean="0">
                <a:solidFill>
                  <a:schemeClr val="bg1"/>
                </a:solidFill>
              </a:rPr>
              <a:t>Logical, </a:t>
            </a:r>
            <a:r>
              <a:rPr lang="en-US" sz="2000" dirty="0" smtClean="0">
                <a:solidFill>
                  <a:schemeClr val="bg1"/>
                </a:solidFill>
                <a:latin typeface="Courier New" pitchFamily="49" charset="0"/>
                <a:cs typeface="Courier New" pitchFamily="49" charset="0"/>
              </a:rPr>
              <a:t>[ 0 0 0 1]</a:t>
            </a:r>
          </a:p>
          <a:p>
            <a:pPr marL="457200" indent="-457200">
              <a:buFont typeface="+mj-lt"/>
              <a:buAutoNum type="arabicPeriod"/>
            </a:pPr>
            <a:r>
              <a:rPr lang="en-US" sz="2000" dirty="0" smtClean="0">
                <a:solidFill>
                  <a:schemeClr val="bg1"/>
                </a:solidFill>
              </a:rPr>
              <a:t>Double , </a:t>
            </a:r>
            <a:r>
              <a:rPr lang="en-US" sz="2000" dirty="0" smtClean="0">
                <a:solidFill>
                  <a:schemeClr val="bg1"/>
                </a:solidFill>
                <a:latin typeface="Courier New" pitchFamily="49" charset="0"/>
                <a:cs typeface="Courier New" pitchFamily="49" charset="0"/>
              </a:rPr>
              <a:t>[ 4]</a:t>
            </a:r>
          </a:p>
          <a:p>
            <a:pPr marL="457200" indent="-457200">
              <a:buFont typeface="+mj-lt"/>
              <a:buAutoNum type="arabicPeriod"/>
            </a:pPr>
            <a:r>
              <a:rPr lang="en-US" sz="2000" dirty="0" err="1">
                <a:solidFill>
                  <a:schemeClr val="bg1"/>
                </a:solidFill>
                <a:latin typeface="Courier New" pitchFamily="49" charset="0"/>
                <a:cs typeface="Courier New" pitchFamily="49" charset="0"/>
              </a:rPr>
              <a:t>vec</a:t>
            </a:r>
            <a:r>
              <a:rPr lang="en-US" sz="2000" dirty="0">
                <a:solidFill>
                  <a:schemeClr val="bg1"/>
                </a:solidFill>
                <a:latin typeface="Courier New" pitchFamily="49" charset="0"/>
                <a:cs typeface="Courier New" pitchFamily="49" charset="0"/>
              </a:rPr>
              <a:t> ==1 &amp; </a:t>
            </a:r>
            <a:r>
              <a:rPr lang="en-US" sz="2000" b="1" dirty="0">
                <a:solidFill>
                  <a:schemeClr val="bg1"/>
                </a:solidFill>
                <a:latin typeface="Courier New" pitchFamily="49" charset="0"/>
                <a:cs typeface="Courier New" pitchFamily="49" charset="0"/>
              </a:rPr>
              <a:t>== </a:t>
            </a:r>
            <a:r>
              <a:rPr lang="en-US" sz="2000" b="1" dirty="0" smtClean="0">
                <a:solidFill>
                  <a:schemeClr val="bg1"/>
                </a:solidFill>
                <a:latin typeface="Courier New" pitchFamily="49" charset="0"/>
                <a:cs typeface="Courier New" pitchFamily="49" charset="0"/>
              </a:rPr>
              <a:t>2, </a:t>
            </a:r>
            <a:r>
              <a:rPr lang="en-US" sz="2000" dirty="0" smtClean="0">
                <a:solidFill>
                  <a:schemeClr val="bg1"/>
                </a:solidFill>
                <a:cs typeface="Courier New" pitchFamily="49" charset="0"/>
              </a:rPr>
              <a:t>the problem lies in the second condition, the equality operator needs another element to compare with 2. To fix this, we change the command to  </a:t>
            </a:r>
            <a:r>
              <a:rPr lang="en-US" sz="2000" dirty="0" err="1" smtClean="0">
                <a:solidFill>
                  <a:schemeClr val="bg1"/>
                </a:solidFill>
                <a:latin typeface="Courier New" pitchFamily="49" charset="0"/>
                <a:cs typeface="Courier New" pitchFamily="49" charset="0"/>
              </a:rPr>
              <a:t>vec</a:t>
            </a:r>
            <a:r>
              <a:rPr lang="en-US" sz="2000" dirty="0" smtClean="0">
                <a:solidFill>
                  <a:schemeClr val="bg1"/>
                </a:solidFill>
                <a:latin typeface="Courier New" pitchFamily="49" charset="0"/>
                <a:cs typeface="Courier New" pitchFamily="49" charset="0"/>
              </a:rPr>
              <a:t> ==1 &amp; </a:t>
            </a:r>
            <a:r>
              <a:rPr lang="en-US" sz="2000" dirty="0" err="1" smtClean="0">
                <a:solidFill>
                  <a:schemeClr val="bg1"/>
                </a:solidFill>
                <a:latin typeface="Courier New" pitchFamily="49" charset="0"/>
                <a:cs typeface="Courier New" pitchFamily="49" charset="0"/>
              </a:rPr>
              <a:t>vec</a:t>
            </a:r>
            <a:r>
              <a:rPr lang="en-US" sz="2000" dirty="0" smtClean="0">
                <a:solidFill>
                  <a:schemeClr val="bg1"/>
                </a:solidFill>
                <a:latin typeface="Courier New" pitchFamily="49" charset="0"/>
                <a:cs typeface="Courier New" pitchFamily="49" charset="0"/>
              </a:rPr>
              <a:t> == 2. Now </a:t>
            </a:r>
            <a:r>
              <a:rPr lang="en-US" sz="2000" dirty="0" err="1" smtClean="0">
                <a:solidFill>
                  <a:schemeClr val="bg1"/>
                </a:solidFill>
                <a:latin typeface="Courier New" pitchFamily="49" charset="0"/>
                <a:cs typeface="Courier New" pitchFamily="49" charset="0"/>
              </a:rPr>
              <a:t>vec</a:t>
            </a:r>
            <a:r>
              <a:rPr lang="en-US" sz="2000" dirty="0" smtClean="0">
                <a:solidFill>
                  <a:schemeClr val="bg1"/>
                </a:solidFill>
                <a:latin typeface="Courier New" pitchFamily="49" charset="0"/>
                <a:cs typeface="Courier New" pitchFamily="49" charset="0"/>
              </a:rPr>
              <a:t> can be compared with == to 2. </a:t>
            </a:r>
            <a:r>
              <a:rPr lang="en-US" sz="2000" dirty="0" smtClean="0">
                <a:solidFill>
                  <a:schemeClr val="bg1"/>
                </a:solidFill>
                <a:cs typeface="Courier New" pitchFamily="49" charset="0"/>
              </a:rPr>
              <a:t>Before there was nothing there to compare it with; thus MATLAB threw an error.</a:t>
            </a:r>
          </a:p>
          <a:p>
            <a:pPr marL="457200" indent="-457200">
              <a:buFont typeface="+mj-lt"/>
              <a:buAutoNum type="arabicPeriod"/>
            </a:pPr>
            <a:r>
              <a:rPr lang="en-US" sz="2000" dirty="0" err="1">
                <a:solidFill>
                  <a:schemeClr val="bg1"/>
                </a:solidFill>
                <a:latin typeface="Courier New" pitchFamily="49" charset="0"/>
                <a:cs typeface="Courier New" pitchFamily="49" charset="0"/>
              </a:rPr>
              <a:t>a</a:t>
            </a:r>
            <a:r>
              <a:rPr lang="en-US" sz="2000" dirty="0" err="1" smtClean="0">
                <a:solidFill>
                  <a:schemeClr val="bg1"/>
                </a:solidFill>
                <a:latin typeface="Courier New" pitchFamily="49" charset="0"/>
                <a:cs typeface="Courier New" pitchFamily="49" charset="0"/>
              </a:rPr>
              <a:t>ns</a:t>
            </a:r>
            <a:r>
              <a:rPr lang="en-US" sz="2000" dirty="0" smtClean="0">
                <a:solidFill>
                  <a:schemeClr val="bg1"/>
                </a:solidFill>
                <a:latin typeface="Courier New" pitchFamily="49" charset="0"/>
                <a:cs typeface="Courier New" pitchFamily="49" charset="0"/>
              </a:rPr>
              <a:t> &gt;&gt; [ 1 3 4]</a:t>
            </a:r>
          </a:p>
          <a:p>
            <a:pPr marL="457200" indent="-457200">
              <a:buFont typeface="+mj-lt"/>
              <a:buAutoNum type="arabicPeriod"/>
            </a:pPr>
            <a:endParaRPr lang="en-US" sz="2000" dirty="0" smtClean="0"/>
          </a:p>
          <a:p>
            <a:pPr marL="457200" indent="-457200">
              <a:buFont typeface="+mj-lt"/>
              <a:buAutoNum type="arabicPeriod"/>
            </a:pPr>
            <a:r>
              <a:rPr lang="en-US" sz="2000" dirty="0" smtClean="0">
                <a:solidFill>
                  <a:prstClr val="white"/>
                </a:solidFill>
              </a:rPr>
              <a:t>Logical operator</a:t>
            </a:r>
          </a:p>
          <a:p>
            <a:pPr marL="514350" indent="-514350">
              <a:buFont typeface="+mj-lt"/>
              <a:buAutoNum type="arabicPeriod"/>
            </a:pPr>
            <a:r>
              <a:rPr lang="en-US" sz="2000" dirty="0" smtClean="0">
                <a:solidFill>
                  <a:prstClr val="white"/>
                </a:solidFill>
              </a:rPr>
              <a:t>Logical operator</a:t>
            </a:r>
            <a:endParaRPr lang="en-US" sz="2000" dirty="0">
              <a:solidFill>
                <a:prstClr val="white"/>
              </a:solidFill>
            </a:endParaRPr>
          </a:p>
        </p:txBody>
      </p:sp>
      <p:sp>
        <p:nvSpPr>
          <p:cNvPr id="6" name="Title 1"/>
          <p:cNvSpPr>
            <a:spLocks noGrp="1"/>
          </p:cNvSpPr>
          <p:nvPr>
            <p:ph type="title"/>
          </p:nvPr>
        </p:nvSpPr>
        <p:spPr>
          <a:xfrm>
            <a:off x="0" y="228600"/>
            <a:ext cx="8229600" cy="1143000"/>
          </a:xfrm>
        </p:spPr>
        <p:txBody>
          <a:bodyPr/>
          <a:lstStyle/>
          <a:p>
            <a:r>
              <a:rPr lang="en-US" b="1" dirty="0" smtClean="0">
                <a:solidFill>
                  <a:srgbClr val="3E4D1F"/>
                </a:solidFill>
                <a:latin typeface="Courier New" pitchFamily="49" charset="0"/>
                <a:cs typeface="Courier New" pitchFamily="49" charset="0"/>
              </a:rPr>
              <a:t>Checkpoint (2/2)</a:t>
            </a:r>
            <a:endParaRPr lang="en-US" b="1" dirty="0">
              <a:solidFill>
                <a:srgbClr val="3E4D1F"/>
              </a:solidFill>
              <a:latin typeface="Courier New" pitchFamily="49" charset="0"/>
              <a:cs typeface="Courier New" pitchFamily="49" charset="0"/>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607088748"/>
      </p:ext>
    </p:extLst>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058" name="Picture 10" descr="http://www.youwall.com/papel/cf7b9a11c4.jpg"/>
          <p:cNvPicPr>
            <a:picLocks noChangeAspect="1" noChangeArrowheads="1"/>
          </p:cNvPicPr>
          <p:nvPr/>
        </p:nvPicPr>
        <p:blipFill>
          <a:blip r:embed="rId2"/>
          <a:srcRect l="15000" r="5833"/>
          <a:stretch>
            <a:fillRect/>
          </a:stretch>
        </p:blipFill>
        <p:spPr bwMode="auto">
          <a:xfrm>
            <a:off x="1371600" y="914400"/>
            <a:ext cx="7239000" cy="4724400"/>
          </a:xfrm>
          <a:prstGeom prst="rect">
            <a:avLst/>
          </a:prstGeom>
          <a:noFill/>
        </p:spPr>
      </p:pic>
      <p:pic>
        <p:nvPicPr>
          <p:cNvPr id="2052" name="Picture 4" descr="http://www.deviantart.com/download/112886693/Orange_Wallpaper_by_Ichigo_DA.jpg"/>
          <p:cNvPicPr>
            <a:picLocks noChangeAspect="1" noChangeArrowheads="1"/>
          </p:cNvPicPr>
          <p:nvPr/>
        </p:nvPicPr>
        <p:blipFill>
          <a:blip r:embed="rId3"/>
          <a:srcRect l="28068" t="52778" r="5000" b="5919"/>
          <a:stretch>
            <a:fillRect/>
          </a:stretch>
        </p:blipFill>
        <p:spPr bwMode="auto">
          <a:xfrm>
            <a:off x="1600200" y="1447800"/>
            <a:ext cx="6791569" cy="3581400"/>
          </a:xfrm>
          <a:prstGeom prst="rect">
            <a:avLst/>
          </a:prstGeom>
          <a:noFill/>
        </p:spPr>
      </p:pic>
      <p:sp>
        <p:nvSpPr>
          <p:cNvPr id="5" name="Subtitle 2"/>
          <p:cNvSpPr txBox="1">
            <a:spLocks/>
          </p:cNvSpPr>
          <p:nvPr/>
        </p:nvSpPr>
        <p:spPr>
          <a:xfrm>
            <a:off x="1600200" y="3429000"/>
            <a:ext cx="6477000" cy="1752600"/>
          </a:xfrm>
          <a:prstGeom prst="rect">
            <a:avLst/>
          </a:prstGeom>
        </p:spPr>
        <p:txBody>
          <a:bodyPr vert="horz" lIns="91440" tIns="45720" rIns="91440" bIns="45720" rtlCol="0">
            <a:normAutofit/>
          </a:bodyPr>
          <a:lstStyle/>
          <a:p>
            <a:pPr marL="342900" marR="0" lvl="0" indent="-342900" algn="r" defTabSz="914400" rtl="0" eaLnBrk="1" fontAlgn="auto" latinLnBrk="0" hangingPunct="1">
              <a:lnSpc>
                <a:spcPct val="100000"/>
              </a:lnSpc>
              <a:spcBef>
                <a:spcPct val="20000"/>
              </a:spcBef>
              <a:spcAft>
                <a:spcPts val="0"/>
              </a:spcAft>
              <a:buClrTx/>
              <a:buSzTx/>
              <a:tabLst/>
              <a:defRPr/>
            </a:pPr>
            <a:r>
              <a:rPr kumimoji="0" lang="en-US" sz="2000" b="0" i="0" u="none" strike="noStrike" kern="1200" cap="none" spc="0" normalizeH="0" baseline="0" noProof="0" dirty="0" smtClean="0">
                <a:ln>
                  <a:noFill/>
                </a:ln>
                <a:effectLst/>
                <a:uLnTx/>
                <a:uFillTx/>
                <a:latin typeface="+mn-lt"/>
                <a:ea typeface="+mn-ea"/>
                <a:cs typeface="+mn-cs"/>
              </a:rPr>
              <a:t>By Jimmy Le</a:t>
            </a:r>
          </a:p>
          <a:p>
            <a:pPr marL="342900" marR="0" lvl="0" indent="-342900" algn="r" defTabSz="914400" rtl="0" eaLnBrk="1" fontAlgn="auto" latinLnBrk="0" hangingPunct="1">
              <a:lnSpc>
                <a:spcPct val="100000"/>
              </a:lnSpc>
              <a:spcBef>
                <a:spcPct val="20000"/>
              </a:spcBef>
              <a:spcAft>
                <a:spcPts val="0"/>
              </a:spcAft>
              <a:buClrTx/>
              <a:buSzTx/>
              <a:tabLst/>
              <a:defRPr/>
            </a:pPr>
            <a:r>
              <a:rPr kumimoji="0" lang="en-US" sz="2000" b="0" i="0" u="none" strike="noStrike" kern="1200" cap="none" spc="0" normalizeH="0" baseline="0" noProof="0" dirty="0" smtClean="0">
                <a:ln>
                  <a:noFill/>
                </a:ln>
                <a:effectLst/>
                <a:uLnTx/>
                <a:uFillTx/>
                <a:latin typeface="+mn-lt"/>
                <a:ea typeface="+mn-ea"/>
                <a:cs typeface="+mn-cs"/>
              </a:rPr>
              <a:t>Email:jimmyle2008@gmail.com</a:t>
            </a:r>
            <a:endParaRPr kumimoji="0" lang="en-US" sz="2000" b="0" i="0" u="none" strike="noStrike" kern="1200" cap="none" spc="0" normalizeH="0" baseline="0" noProof="0" dirty="0">
              <a:ln>
                <a:noFill/>
              </a:ln>
              <a:effectLst/>
              <a:uLnTx/>
              <a:uFillTx/>
              <a:latin typeface="+mn-lt"/>
              <a:ea typeface="+mn-ea"/>
              <a:cs typeface="+mn-cs"/>
            </a:endParaRPr>
          </a:p>
        </p:txBody>
      </p:sp>
      <p:sp>
        <p:nvSpPr>
          <p:cNvPr id="2" name="Title 1"/>
          <p:cNvSpPr>
            <a:spLocks noGrp="1"/>
          </p:cNvSpPr>
          <p:nvPr>
            <p:ph type="title"/>
          </p:nvPr>
        </p:nvSpPr>
        <p:spPr>
          <a:xfrm>
            <a:off x="1905000" y="2514600"/>
            <a:ext cx="6477000" cy="1143000"/>
          </a:xfrm>
        </p:spPr>
        <p:txBody>
          <a:bodyPr>
            <a:normAutofit fontScale="90000"/>
          </a:bodyPr>
          <a:lstStyle/>
          <a:p>
            <a:r>
              <a:rPr lang="en-US" sz="6000" b="1" dirty="0" smtClean="0">
                <a:solidFill>
                  <a:srgbClr val="3E4D1F"/>
                </a:solidFill>
              </a:rPr>
              <a:t>Vectors</a:t>
            </a:r>
            <a:r>
              <a:rPr lang="en-US" sz="6000" b="1" dirty="0" smtClean="0">
                <a:solidFill>
                  <a:schemeClr val="accent3">
                    <a:lumMod val="75000"/>
                  </a:schemeClr>
                </a:solidFill>
              </a:rPr>
              <a:t> </a:t>
            </a:r>
            <a:r>
              <a:rPr lang="en-US" sz="6000" b="1" dirty="0" smtClean="0"/>
              <a:t>and</a:t>
            </a:r>
            <a:r>
              <a:rPr lang="en-US" sz="6000" b="1" dirty="0" smtClean="0">
                <a:solidFill>
                  <a:schemeClr val="accent3">
                    <a:lumMod val="75000"/>
                  </a:schemeClr>
                </a:solidFill>
              </a:rPr>
              <a:t> </a:t>
            </a:r>
            <a:r>
              <a:rPr lang="en-US" sz="6000" b="1" dirty="0" smtClean="0">
                <a:solidFill>
                  <a:schemeClr val="accent6">
                    <a:lumMod val="50000"/>
                  </a:schemeClr>
                </a:solidFill>
              </a:rPr>
              <a:t>Arrays</a:t>
            </a:r>
            <a:r>
              <a:rPr lang="en-US" sz="4000" b="1" dirty="0" smtClean="0">
                <a:solidFill>
                  <a:schemeClr val="accent3">
                    <a:lumMod val="75000"/>
                  </a:schemeClr>
                </a:solidFill>
              </a:rPr>
              <a:t/>
            </a:r>
            <a:br>
              <a:rPr lang="en-US" sz="4000" b="1" dirty="0" smtClean="0">
                <a:solidFill>
                  <a:schemeClr val="accent3">
                    <a:lumMod val="75000"/>
                  </a:schemeClr>
                </a:solidFill>
              </a:rPr>
            </a:br>
            <a:r>
              <a:rPr lang="en-US" sz="4000" b="1" dirty="0" smtClean="0">
                <a:solidFill>
                  <a:schemeClr val="accent6">
                    <a:lumMod val="50000"/>
                  </a:schemeClr>
                </a:solidFill>
              </a:rPr>
              <a:t> Lesson 6: Generating Arrays</a:t>
            </a:r>
            <a:r>
              <a:rPr lang="en-US" b="1" dirty="0" smtClean="0">
                <a:solidFill>
                  <a:schemeClr val="accent3">
                    <a:lumMod val="75000"/>
                  </a:schemeClr>
                </a:solidFill>
              </a:rPr>
              <a:t/>
            </a:r>
            <a:br>
              <a:rPr lang="en-US" b="1" dirty="0" smtClean="0">
                <a:solidFill>
                  <a:schemeClr val="accent3">
                    <a:lumMod val="75000"/>
                  </a:schemeClr>
                </a:solidFill>
              </a:rPr>
            </a:br>
            <a:endParaRPr lang="en-US" dirty="0"/>
          </a:p>
        </p:txBody>
      </p:sp>
      <p:pic>
        <p:nvPicPr>
          <p:cNvPr id="2060" name="Picture 12" descr="http://www.itouchmidi.com/images/new_matrix.png"/>
          <p:cNvPicPr>
            <a:picLocks noChangeAspect="1" noChangeArrowheads="1"/>
          </p:cNvPicPr>
          <p:nvPr/>
        </p:nvPicPr>
        <p:blipFill>
          <a:blip r:embed="rId4"/>
          <a:srcRect/>
          <a:stretch>
            <a:fillRect/>
          </a:stretch>
        </p:blipFill>
        <p:spPr bwMode="auto">
          <a:xfrm>
            <a:off x="2438400" y="3476767"/>
            <a:ext cx="2057401" cy="1371601"/>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4" name="Shape 7169"/>
          <p:cNvSpPr txBox="1">
            <a:spLocks noChangeArrowheads="1"/>
          </p:cNvSpPr>
          <p:nvPr/>
        </p:nvSpPr>
        <p:spPr>
          <a:xfrm>
            <a:off x="381000" y="228600"/>
            <a:ext cx="8229600" cy="809625"/>
          </a:xfrm>
          <a:prstGeom prst="rect">
            <a:avLst/>
          </a:prstGeom>
        </p:spPr>
        <p:txBody>
          <a:bodyPr anchor="ctr">
            <a:normAutofit/>
          </a:bodyPr>
          <a:lstStyle/>
          <a:p>
            <a:pPr algn="ctr" fontAlgn="auto">
              <a:spcAft>
                <a:spcPts val="0"/>
              </a:spcAft>
              <a:defRPr/>
            </a:pPr>
            <a:r>
              <a:rPr lang="en-US" sz="4000" spc="300" dirty="0">
                <a:solidFill>
                  <a:schemeClr val="accent6">
                    <a:lumMod val="75000"/>
                  </a:schemeClr>
                </a:solidFill>
                <a:latin typeface="+mj-lt"/>
                <a:ea typeface="+mj-ea"/>
              </a:rPr>
              <a:t>4</a:t>
            </a:r>
            <a:r>
              <a:rPr lang="en-US" sz="4000" spc="300" dirty="0" smtClean="0">
                <a:solidFill>
                  <a:schemeClr val="accent6">
                    <a:lumMod val="75000"/>
                  </a:schemeClr>
                </a:solidFill>
                <a:latin typeface="+mj-lt"/>
                <a:ea typeface="+mj-ea"/>
              </a:rPr>
              <a:t> Main Ways </a:t>
            </a:r>
            <a:r>
              <a:rPr lang="en-US" sz="4000" spc="300" dirty="0">
                <a:solidFill>
                  <a:schemeClr val="accent6">
                    <a:lumMod val="75000"/>
                  </a:schemeClr>
                </a:solidFill>
                <a:latin typeface="+mj-lt"/>
                <a:ea typeface="+mj-ea"/>
              </a:rPr>
              <a:t>to </a:t>
            </a:r>
            <a:r>
              <a:rPr lang="en-US" sz="4000" spc="300" dirty="0" smtClean="0">
                <a:solidFill>
                  <a:schemeClr val="accent6">
                    <a:lumMod val="75000"/>
                  </a:schemeClr>
                </a:solidFill>
                <a:latin typeface="+mj-lt"/>
                <a:ea typeface="+mj-ea"/>
              </a:rPr>
              <a:t>Generate Arrays</a:t>
            </a:r>
            <a:endParaRPr lang="en-US" sz="4400" spc="300" dirty="0">
              <a:solidFill>
                <a:schemeClr val="accent6">
                  <a:lumMod val="75000"/>
                </a:schemeClr>
              </a:solidFill>
              <a:latin typeface="+mj-lt"/>
              <a:ea typeface="+mj-ea"/>
            </a:endParaRPr>
          </a:p>
        </p:txBody>
      </p:sp>
      <p:sp>
        <p:nvSpPr>
          <p:cNvPr id="5" name="TextBox 4"/>
          <p:cNvSpPr txBox="1"/>
          <p:nvPr/>
        </p:nvSpPr>
        <p:spPr>
          <a:xfrm>
            <a:off x="2819400" y="1219200"/>
            <a:ext cx="5334000" cy="923330"/>
          </a:xfrm>
          <a:prstGeom prst="rect">
            <a:avLst/>
          </a:prstGeom>
          <a:noFill/>
        </p:spPr>
        <p:txBody>
          <a:bodyPr wrap="square" rtlCol="0">
            <a:spAutoFit/>
          </a:bodyPr>
          <a:lstStyle/>
          <a:p>
            <a:r>
              <a:rPr lang="en-US" b="1" dirty="0" smtClean="0"/>
              <a:t>Technique</a:t>
            </a:r>
            <a:r>
              <a:rPr lang="en-US" dirty="0" smtClean="0"/>
              <a:t>: Enter in a sequence numbers , end each row with a </a:t>
            </a:r>
            <a:r>
              <a:rPr lang="en-US" b="1" dirty="0" smtClean="0"/>
              <a:t>semicolon</a:t>
            </a:r>
            <a:r>
              <a:rPr lang="en-US" dirty="0" smtClean="0"/>
              <a:t> before starting a new row, number of elements for each row must be the same!</a:t>
            </a:r>
            <a:endParaRPr lang="en-US" dirty="0"/>
          </a:p>
        </p:txBody>
      </p:sp>
      <p:sp>
        <p:nvSpPr>
          <p:cNvPr id="6" name="TextBox 5"/>
          <p:cNvSpPr txBox="1"/>
          <p:nvPr/>
        </p:nvSpPr>
        <p:spPr>
          <a:xfrm>
            <a:off x="1143000" y="5715000"/>
            <a:ext cx="7239000" cy="369332"/>
          </a:xfrm>
          <a:prstGeom prst="rect">
            <a:avLst/>
          </a:prstGeom>
          <a:noFill/>
        </p:spPr>
        <p:txBody>
          <a:bodyPr wrap="square" rtlCol="0">
            <a:spAutoFit/>
          </a:bodyPr>
          <a:lstStyle/>
          <a:p>
            <a:r>
              <a:rPr lang="en-US" b="1" dirty="0" smtClean="0"/>
              <a:t>Technique</a:t>
            </a:r>
            <a:r>
              <a:rPr lang="en-US" dirty="0" smtClean="0"/>
              <a:t>:  specify the number of rows and columns you want</a:t>
            </a:r>
          </a:p>
        </p:txBody>
      </p:sp>
      <p:sp>
        <p:nvSpPr>
          <p:cNvPr id="11" name="Straight Connector 10"/>
          <p:cNvSpPr>
            <a:spLocks noChangeShapeType="1"/>
          </p:cNvSpPr>
          <p:nvPr/>
        </p:nvSpPr>
        <p:spPr bwMode="auto">
          <a:xfrm>
            <a:off x="354012" y="3657600"/>
            <a:ext cx="8789988" cy="0"/>
          </a:xfrm>
          <a:prstGeom prst="line">
            <a:avLst/>
          </a:prstGeom>
          <a:ln>
            <a:solidFill>
              <a:schemeClr val="accent6">
                <a:lumMod val="75000"/>
              </a:schemeClr>
            </a:solidFill>
            <a:headEnd type="none" w="med" len="med"/>
            <a:tailEnd type="none" w="med" len="med"/>
          </a:ln>
        </p:spPr>
        <p:style>
          <a:lnRef idx="1">
            <a:schemeClr val="accent3"/>
          </a:lnRef>
          <a:fillRef idx="0">
            <a:schemeClr val="accent3"/>
          </a:fillRef>
          <a:effectRef idx="0">
            <a:schemeClr val="accent3"/>
          </a:effectRef>
          <a:fontRef idx="minor">
            <a:schemeClr val="tx1"/>
          </a:fontRef>
        </p:style>
        <p:txBody>
          <a:bodyPr/>
          <a:lstStyle/>
          <a:p>
            <a:pPr fontAlgn="auto">
              <a:spcBef>
                <a:spcPts val="0"/>
              </a:spcBef>
              <a:spcAft>
                <a:spcPts val="0"/>
              </a:spcAft>
              <a:defRPr/>
            </a:pPr>
            <a:endParaRPr lang="en-US" kern="0" dirty="0"/>
          </a:p>
        </p:txBody>
      </p:sp>
      <p:sp>
        <p:nvSpPr>
          <p:cNvPr id="13" name="TextBox 3075"/>
          <p:cNvSpPr txBox="1">
            <a:spLocks noChangeArrowheads="1"/>
          </p:cNvSpPr>
          <p:nvPr/>
        </p:nvSpPr>
        <p:spPr bwMode="auto">
          <a:xfrm>
            <a:off x="304800" y="1524000"/>
            <a:ext cx="4316413" cy="457200"/>
          </a:xfrm>
          <a:prstGeom prst="rect">
            <a:avLst/>
          </a:prstGeom>
          <a:noFill/>
          <a:ln w="9525">
            <a:noFill/>
            <a:miter lim="800000"/>
            <a:headEnd/>
            <a:tailEnd/>
          </a:ln>
        </p:spPr>
        <p:txBody>
          <a:bodyPr>
            <a:spAutoFit/>
          </a:bodyPr>
          <a:lstStyle/>
          <a:p>
            <a:pPr>
              <a:spcBef>
                <a:spcPct val="50000"/>
              </a:spcBef>
            </a:pPr>
            <a:r>
              <a:rPr lang="en-US" sz="2400" b="1" dirty="0" smtClean="0">
                <a:latin typeface="Calibri" pitchFamily="34" charset="0"/>
              </a:rPr>
              <a:t>Direct Entry</a:t>
            </a:r>
            <a:endParaRPr lang="en-US" sz="2400" b="1" dirty="0">
              <a:latin typeface="Calibri" pitchFamily="34" charset="0"/>
            </a:endParaRPr>
          </a:p>
        </p:txBody>
      </p:sp>
      <p:pic>
        <p:nvPicPr>
          <p:cNvPr id="4098" name="Picture 2"/>
          <p:cNvPicPr>
            <a:picLocks noChangeAspect="1" noChangeArrowheads="1"/>
          </p:cNvPicPr>
          <p:nvPr/>
        </p:nvPicPr>
        <p:blipFill>
          <a:blip r:embed="rId2"/>
          <a:srcRect/>
          <a:stretch>
            <a:fillRect/>
          </a:stretch>
        </p:blipFill>
        <p:spPr bwMode="auto">
          <a:xfrm>
            <a:off x="2971800" y="2133600"/>
            <a:ext cx="4191000" cy="138531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l="3912" t="5405" r="25672" b="65766"/>
          <a:stretch>
            <a:fillRect/>
          </a:stretch>
        </p:blipFill>
        <p:spPr bwMode="auto">
          <a:xfrm>
            <a:off x="228600" y="4343400"/>
            <a:ext cx="2743200" cy="1219200"/>
          </a:xfrm>
          <a:prstGeom prst="rect">
            <a:avLst/>
          </a:prstGeom>
          <a:ln>
            <a:noFill/>
          </a:ln>
          <a:effectLst>
            <a:outerShdw blurRad="292100" dist="139700" dir="2700000" algn="tl" rotWithShape="0">
              <a:srgbClr val="333333">
                <a:alpha val="65000"/>
              </a:srgbClr>
            </a:outerShdw>
          </a:effectLst>
        </p:spPr>
      </p:pic>
      <p:pic>
        <p:nvPicPr>
          <p:cNvPr id="4100" name="Picture 4"/>
          <p:cNvPicPr>
            <a:picLocks noChangeAspect="1" noChangeArrowheads="1"/>
          </p:cNvPicPr>
          <p:nvPr/>
        </p:nvPicPr>
        <p:blipFill>
          <a:blip r:embed="rId3"/>
          <a:srcRect l="5868" t="37387" r="21760" b="37388"/>
          <a:stretch>
            <a:fillRect/>
          </a:stretch>
        </p:blipFill>
        <p:spPr bwMode="auto">
          <a:xfrm>
            <a:off x="3200400" y="4343400"/>
            <a:ext cx="2819400" cy="1066800"/>
          </a:xfrm>
          <a:prstGeom prst="rect">
            <a:avLst/>
          </a:prstGeom>
          <a:ln>
            <a:noFill/>
          </a:ln>
          <a:effectLst>
            <a:outerShdw blurRad="292100" dist="139700" dir="2700000" algn="tl" rotWithShape="0">
              <a:srgbClr val="333333">
                <a:alpha val="65000"/>
              </a:srgbClr>
            </a:outerShdw>
          </a:effectLst>
        </p:spPr>
      </p:pic>
      <p:sp>
        <p:nvSpPr>
          <p:cNvPr id="17" name="TextBox 3075"/>
          <p:cNvSpPr txBox="1">
            <a:spLocks noChangeArrowheads="1"/>
          </p:cNvSpPr>
          <p:nvPr/>
        </p:nvSpPr>
        <p:spPr bwMode="auto">
          <a:xfrm>
            <a:off x="3429000" y="3733800"/>
            <a:ext cx="2362200" cy="461665"/>
          </a:xfrm>
          <a:prstGeom prst="rect">
            <a:avLst/>
          </a:prstGeom>
          <a:noFill/>
          <a:ln w="9525">
            <a:noFill/>
            <a:miter lim="800000"/>
            <a:headEnd/>
            <a:tailEnd/>
          </a:ln>
        </p:spPr>
        <p:txBody>
          <a:bodyPr wrap="square">
            <a:spAutoFit/>
          </a:bodyPr>
          <a:lstStyle/>
          <a:p>
            <a:pPr>
              <a:spcBef>
                <a:spcPct val="50000"/>
              </a:spcBef>
            </a:pPr>
            <a:r>
              <a:rPr lang="en-US" sz="2400" b="1" dirty="0" smtClean="0">
                <a:latin typeface="Calibri" pitchFamily="34" charset="0"/>
              </a:rPr>
              <a:t>zeros (rows, cols) </a:t>
            </a:r>
          </a:p>
        </p:txBody>
      </p:sp>
      <p:pic>
        <p:nvPicPr>
          <p:cNvPr id="4103" name="Picture 7"/>
          <p:cNvPicPr>
            <a:picLocks noChangeAspect="1" noChangeArrowheads="1"/>
          </p:cNvPicPr>
          <p:nvPr/>
        </p:nvPicPr>
        <p:blipFill>
          <a:blip r:embed="rId4"/>
          <a:srcRect/>
          <a:stretch>
            <a:fillRect/>
          </a:stretch>
        </p:blipFill>
        <p:spPr bwMode="auto">
          <a:xfrm>
            <a:off x="6248400" y="4343400"/>
            <a:ext cx="2552700" cy="1085850"/>
          </a:xfrm>
          <a:prstGeom prst="rect">
            <a:avLst/>
          </a:prstGeom>
          <a:ln>
            <a:noFill/>
          </a:ln>
          <a:effectLst>
            <a:outerShdw blurRad="292100" dist="139700" dir="2700000" algn="tl" rotWithShape="0">
              <a:srgbClr val="333333">
                <a:alpha val="65000"/>
              </a:srgbClr>
            </a:outerShdw>
          </a:effectLst>
        </p:spPr>
      </p:pic>
      <p:sp>
        <p:nvSpPr>
          <p:cNvPr id="20" name="TextBox 3075"/>
          <p:cNvSpPr txBox="1">
            <a:spLocks noChangeArrowheads="1"/>
          </p:cNvSpPr>
          <p:nvPr/>
        </p:nvSpPr>
        <p:spPr bwMode="auto">
          <a:xfrm>
            <a:off x="533400" y="3733800"/>
            <a:ext cx="2362200" cy="461665"/>
          </a:xfrm>
          <a:prstGeom prst="rect">
            <a:avLst/>
          </a:prstGeom>
          <a:noFill/>
          <a:ln w="9525">
            <a:noFill/>
            <a:miter lim="800000"/>
            <a:headEnd/>
            <a:tailEnd/>
          </a:ln>
        </p:spPr>
        <p:txBody>
          <a:bodyPr wrap="square">
            <a:spAutoFit/>
          </a:bodyPr>
          <a:lstStyle/>
          <a:p>
            <a:pPr>
              <a:spcBef>
                <a:spcPct val="50000"/>
              </a:spcBef>
            </a:pPr>
            <a:r>
              <a:rPr lang="en-US" sz="2400" b="1" dirty="0" smtClean="0">
                <a:latin typeface="Calibri" pitchFamily="34" charset="0"/>
              </a:rPr>
              <a:t>ones (rows, cols) </a:t>
            </a:r>
          </a:p>
        </p:txBody>
      </p:sp>
      <p:sp>
        <p:nvSpPr>
          <p:cNvPr id="21" name="TextBox 3075"/>
          <p:cNvSpPr txBox="1">
            <a:spLocks noChangeArrowheads="1"/>
          </p:cNvSpPr>
          <p:nvPr/>
        </p:nvSpPr>
        <p:spPr bwMode="auto">
          <a:xfrm>
            <a:off x="6096000" y="3733800"/>
            <a:ext cx="2362200" cy="461665"/>
          </a:xfrm>
          <a:prstGeom prst="rect">
            <a:avLst/>
          </a:prstGeom>
          <a:noFill/>
          <a:ln w="9525">
            <a:noFill/>
            <a:miter lim="800000"/>
            <a:headEnd/>
            <a:tailEnd/>
          </a:ln>
        </p:spPr>
        <p:txBody>
          <a:bodyPr wrap="square">
            <a:spAutoFit/>
          </a:bodyPr>
          <a:lstStyle/>
          <a:p>
            <a:pPr>
              <a:spcBef>
                <a:spcPct val="50000"/>
              </a:spcBef>
            </a:pPr>
            <a:r>
              <a:rPr lang="en-US" sz="2400" b="1" dirty="0" smtClean="0">
                <a:latin typeface="Calibri" pitchFamily="34" charset="0"/>
              </a:rPr>
              <a:t>rand (rows, cols)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4" name="Shape 7169"/>
          <p:cNvSpPr txBox="1">
            <a:spLocks noChangeArrowheads="1"/>
          </p:cNvSpPr>
          <p:nvPr/>
        </p:nvSpPr>
        <p:spPr>
          <a:xfrm>
            <a:off x="381000" y="228600"/>
            <a:ext cx="8229600" cy="809625"/>
          </a:xfrm>
          <a:prstGeom prst="rect">
            <a:avLst/>
          </a:prstGeom>
        </p:spPr>
        <p:txBody>
          <a:bodyPr anchor="ctr">
            <a:normAutofit/>
          </a:bodyPr>
          <a:lstStyle/>
          <a:p>
            <a:pPr algn="ctr" fontAlgn="auto">
              <a:spcAft>
                <a:spcPts val="0"/>
              </a:spcAft>
              <a:defRPr/>
            </a:pPr>
            <a:r>
              <a:rPr lang="en-US" sz="4000" spc="300" dirty="0">
                <a:solidFill>
                  <a:srgbClr val="C3CE81"/>
                </a:solidFill>
                <a:latin typeface="+mj-lt"/>
                <a:ea typeface="+mj-ea"/>
              </a:rPr>
              <a:t>3 </a:t>
            </a:r>
            <a:r>
              <a:rPr lang="en-US" sz="4000" spc="300" dirty="0" smtClean="0">
                <a:solidFill>
                  <a:srgbClr val="C3CE81"/>
                </a:solidFill>
                <a:latin typeface="+mj-lt"/>
                <a:ea typeface="+mj-ea"/>
              </a:rPr>
              <a:t>Main Ways </a:t>
            </a:r>
            <a:r>
              <a:rPr lang="en-US" sz="4000" spc="300" dirty="0">
                <a:solidFill>
                  <a:srgbClr val="C3CE81"/>
                </a:solidFill>
                <a:latin typeface="+mj-lt"/>
                <a:ea typeface="+mj-ea"/>
              </a:rPr>
              <a:t>to </a:t>
            </a:r>
            <a:r>
              <a:rPr lang="en-US" sz="4000" spc="300" dirty="0" smtClean="0">
                <a:solidFill>
                  <a:srgbClr val="C3CE81"/>
                </a:solidFill>
                <a:latin typeface="+mj-lt"/>
                <a:ea typeface="+mj-ea"/>
              </a:rPr>
              <a:t>Generate Vectors</a:t>
            </a:r>
            <a:endParaRPr lang="en-US" sz="4400" spc="300" dirty="0">
              <a:solidFill>
                <a:srgbClr val="C3CE81"/>
              </a:solidFill>
              <a:latin typeface="+mj-lt"/>
              <a:ea typeface="+mj-ea"/>
            </a:endParaRPr>
          </a:p>
        </p:txBody>
      </p:sp>
      <p:sp>
        <p:nvSpPr>
          <p:cNvPr id="5" name="TextBox 4"/>
          <p:cNvSpPr txBox="1"/>
          <p:nvPr/>
        </p:nvSpPr>
        <p:spPr>
          <a:xfrm>
            <a:off x="2819400" y="1447800"/>
            <a:ext cx="4800600" cy="646331"/>
          </a:xfrm>
          <a:prstGeom prst="rect">
            <a:avLst/>
          </a:prstGeom>
          <a:noFill/>
        </p:spPr>
        <p:txBody>
          <a:bodyPr wrap="square" rtlCol="0">
            <a:spAutoFit/>
          </a:bodyPr>
          <a:lstStyle/>
          <a:p>
            <a:r>
              <a:rPr lang="en-US" b="1" dirty="0" smtClean="0"/>
              <a:t>Technique</a:t>
            </a:r>
            <a:r>
              <a:rPr lang="en-US" dirty="0" smtClean="0"/>
              <a:t>: Enter in sequence numbers  enclosed by square brackets</a:t>
            </a:r>
            <a:endParaRPr lang="en-US" dirty="0"/>
          </a:p>
        </p:txBody>
      </p:sp>
      <p:sp>
        <p:nvSpPr>
          <p:cNvPr id="6" name="TextBox 5"/>
          <p:cNvSpPr txBox="1"/>
          <p:nvPr/>
        </p:nvSpPr>
        <p:spPr>
          <a:xfrm>
            <a:off x="2819400" y="2286000"/>
            <a:ext cx="5715000" cy="1846659"/>
          </a:xfrm>
          <a:prstGeom prst="rect">
            <a:avLst/>
          </a:prstGeom>
          <a:noFill/>
        </p:spPr>
        <p:txBody>
          <a:bodyPr wrap="square" rtlCol="0">
            <a:spAutoFit/>
          </a:bodyPr>
          <a:lstStyle/>
          <a:p>
            <a:r>
              <a:rPr lang="en-US" b="1" dirty="0" smtClean="0"/>
              <a:t>Technique</a:t>
            </a:r>
            <a:r>
              <a:rPr lang="en-US" dirty="0" smtClean="0"/>
              <a:t>: Enter in format: </a:t>
            </a:r>
          </a:p>
          <a:p>
            <a:r>
              <a:rPr lang="en-US" dirty="0"/>
              <a:t>	</a:t>
            </a:r>
            <a:r>
              <a:rPr lang="en-US" sz="2400" dirty="0" smtClean="0"/>
              <a:t>	</a:t>
            </a:r>
            <a:r>
              <a:rPr lang="en-US" sz="2400" dirty="0" smtClean="0">
                <a:solidFill>
                  <a:schemeClr val="accent3">
                    <a:lumMod val="75000"/>
                  </a:schemeClr>
                </a:solidFill>
              </a:rPr>
              <a:t>&lt;</a:t>
            </a:r>
            <a:r>
              <a:rPr lang="en-US" sz="2400" b="1" dirty="0" smtClean="0">
                <a:solidFill>
                  <a:schemeClr val="accent3">
                    <a:lumMod val="75000"/>
                  </a:schemeClr>
                </a:solidFill>
              </a:rPr>
              <a:t>start</a:t>
            </a:r>
            <a:r>
              <a:rPr lang="en-US" sz="2400" dirty="0" smtClean="0">
                <a:solidFill>
                  <a:schemeClr val="accent3">
                    <a:lumMod val="75000"/>
                  </a:schemeClr>
                </a:solidFill>
              </a:rPr>
              <a:t>&gt; :</a:t>
            </a:r>
            <a:r>
              <a:rPr lang="en-US" sz="2400" dirty="0">
                <a:solidFill>
                  <a:schemeClr val="accent3">
                    <a:lumMod val="75000"/>
                  </a:schemeClr>
                </a:solidFill>
              </a:rPr>
              <a:t>&lt;</a:t>
            </a:r>
            <a:r>
              <a:rPr lang="en-US" sz="2400" b="1" dirty="0" smtClean="0">
                <a:solidFill>
                  <a:schemeClr val="accent3">
                    <a:lumMod val="75000"/>
                  </a:schemeClr>
                </a:solidFill>
              </a:rPr>
              <a:t>step</a:t>
            </a:r>
            <a:r>
              <a:rPr lang="en-US" sz="2400" dirty="0" smtClean="0">
                <a:solidFill>
                  <a:schemeClr val="accent3">
                    <a:lumMod val="75000"/>
                  </a:schemeClr>
                </a:solidFill>
              </a:rPr>
              <a:t>&gt;:&lt;</a:t>
            </a:r>
            <a:r>
              <a:rPr lang="en-US" sz="2400" b="1" dirty="0" smtClean="0">
                <a:solidFill>
                  <a:schemeClr val="accent3">
                    <a:lumMod val="75000"/>
                  </a:schemeClr>
                </a:solidFill>
              </a:rPr>
              <a:t>end</a:t>
            </a:r>
            <a:r>
              <a:rPr lang="en-US" sz="2400" dirty="0" smtClean="0">
                <a:solidFill>
                  <a:schemeClr val="accent3">
                    <a:lumMod val="75000"/>
                  </a:schemeClr>
                </a:solidFill>
              </a:rPr>
              <a:t>&gt;</a:t>
            </a:r>
          </a:p>
          <a:p>
            <a:pPr marL="1025525" indent="-401638">
              <a:buFont typeface="Wingdings" pitchFamily="2" charset="2"/>
              <a:buChar char="§"/>
            </a:pPr>
            <a:r>
              <a:rPr lang="en-US" b="1" dirty="0"/>
              <a:t>&lt;</a:t>
            </a:r>
            <a:r>
              <a:rPr lang="en-US" b="1" dirty="0" smtClean="0"/>
              <a:t>start&gt;  </a:t>
            </a:r>
            <a:r>
              <a:rPr lang="en-US" dirty="0" smtClean="0"/>
              <a:t>- enter number you want to start with</a:t>
            </a:r>
          </a:p>
          <a:p>
            <a:pPr marL="1025525" indent="-401638">
              <a:buFont typeface="Wingdings" pitchFamily="2" charset="2"/>
              <a:buChar char="§"/>
            </a:pPr>
            <a:r>
              <a:rPr lang="en-US" b="1" dirty="0" smtClean="0"/>
              <a:t>&lt;steps&gt; </a:t>
            </a:r>
            <a:r>
              <a:rPr lang="en-US" dirty="0" smtClean="0"/>
              <a:t>- how much you want to increment by</a:t>
            </a:r>
          </a:p>
          <a:p>
            <a:pPr marL="1025525" indent="-401638">
              <a:buFont typeface="Wingdings" pitchFamily="2" charset="2"/>
              <a:buChar char="§"/>
            </a:pPr>
            <a:r>
              <a:rPr lang="en-US" b="1" dirty="0" smtClean="0"/>
              <a:t>&lt;end&gt; </a:t>
            </a:r>
            <a:r>
              <a:rPr lang="en-US" dirty="0" smtClean="0"/>
              <a:t>- how much should it increment up to</a:t>
            </a:r>
          </a:p>
          <a:p>
            <a:pPr marL="1025525" indent="-401638"/>
            <a:r>
              <a:rPr lang="en-US" dirty="0" smtClean="0"/>
              <a:t>*End number is </a:t>
            </a:r>
            <a:r>
              <a:rPr lang="en-US" b="1" dirty="0" smtClean="0"/>
              <a:t>NOT always </a:t>
            </a:r>
            <a:r>
              <a:rPr lang="en-US" dirty="0" smtClean="0"/>
              <a:t>included</a:t>
            </a:r>
          </a:p>
        </p:txBody>
      </p:sp>
      <p:sp>
        <p:nvSpPr>
          <p:cNvPr id="10" name="TextBox 9"/>
          <p:cNvSpPr txBox="1"/>
          <p:nvPr/>
        </p:nvSpPr>
        <p:spPr>
          <a:xfrm>
            <a:off x="2743200" y="4191000"/>
            <a:ext cx="5867400" cy="2400657"/>
          </a:xfrm>
          <a:prstGeom prst="rect">
            <a:avLst/>
          </a:prstGeom>
          <a:noFill/>
        </p:spPr>
        <p:txBody>
          <a:bodyPr wrap="square" rtlCol="0">
            <a:spAutoFit/>
          </a:bodyPr>
          <a:lstStyle/>
          <a:p>
            <a:r>
              <a:rPr lang="en-US" b="1" dirty="0" smtClean="0"/>
              <a:t>Technique</a:t>
            </a:r>
            <a:r>
              <a:rPr lang="en-US" dirty="0" smtClean="0"/>
              <a:t>: Enter in format :</a:t>
            </a:r>
          </a:p>
          <a:p>
            <a:r>
              <a:rPr lang="en-US" dirty="0"/>
              <a:t>	</a:t>
            </a:r>
            <a:r>
              <a:rPr lang="en-US" sz="2400" dirty="0" smtClean="0">
                <a:solidFill>
                  <a:schemeClr val="accent3">
                    <a:lumMod val="75000"/>
                  </a:schemeClr>
                </a:solidFill>
              </a:rPr>
              <a:t>      linspace(&lt;</a:t>
            </a:r>
            <a:r>
              <a:rPr lang="en-US" sz="2400" b="1" dirty="0" smtClean="0">
                <a:solidFill>
                  <a:schemeClr val="accent3">
                    <a:lumMod val="75000"/>
                  </a:schemeClr>
                </a:solidFill>
              </a:rPr>
              <a:t>start</a:t>
            </a:r>
            <a:r>
              <a:rPr lang="en-US" sz="2400" dirty="0" smtClean="0">
                <a:solidFill>
                  <a:schemeClr val="accent3">
                    <a:lumMod val="75000"/>
                  </a:schemeClr>
                </a:solidFill>
              </a:rPr>
              <a:t>&gt;, &lt;</a:t>
            </a:r>
            <a:r>
              <a:rPr lang="en-US" sz="2400" b="1" dirty="0" smtClean="0">
                <a:solidFill>
                  <a:schemeClr val="accent3">
                    <a:lumMod val="75000"/>
                  </a:schemeClr>
                </a:solidFill>
              </a:rPr>
              <a:t>end</a:t>
            </a:r>
            <a:r>
              <a:rPr lang="en-US" sz="2400" dirty="0" smtClean="0">
                <a:solidFill>
                  <a:schemeClr val="accent3">
                    <a:lumMod val="75000"/>
                  </a:schemeClr>
                </a:solidFill>
              </a:rPr>
              <a:t>&gt;&lt;# </a:t>
            </a:r>
            <a:r>
              <a:rPr lang="en-US" sz="2400" b="1" dirty="0">
                <a:solidFill>
                  <a:schemeClr val="accent3">
                    <a:lumMod val="75000"/>
                  </a:schemeClr>
                </a:solidFill>
              </a:rPr>
              <a:t>p</a:t>
            </a:r>
            <a:r>
              <a:rPr lang="en-US" sz="2400" b="1" dirty="0" smtClean="0">
                <a:solidFill>
                  <a:schemeClr val="accent3">
                    <a:lumMod val="75000"/>
                  </a:schemeClr>
                </a:solidFill>
              </a:rPr>
              <a:t>ts</a:t>
            </a:r>
            <a:r>
              <a:rPr lang="en-US" sz="2400" dirty="0" smtClean="0">
                <a:solidFill>
                  <a:schemeClr val="accent3">
                    <a:lumMod val="75000"/>
                  </a:schemeClr>
                </a:solidFill>
              </a:rPr>
              <a:t>&gt;</a:t>
            </a:r>
          </a:p>
          <a:p>
            <a:pPr marL="1025525" indent="-401638">
              <a:buFont typeface="Wingdings" pitchFamily="2" charset="2"/>
              <a:buChar char="§"/>
            </a:pPr>
            <a:r>
              <a:rPr lang="en-US" b="1" dirty="0" smtClean="0"/>
              <a:t>&lt;start&gt;  </a:t>
            </a:r>
            <a:r>
              <a:rPr lang="en-US" dirty="0" smtClean="0"/>
              <a:t>- enter number you want to start with</a:t>
            </a:r>
          </a:p>
          <a:p>
            <a:pPr marL="1025525" indent="-401638">
              <a:buFont typeface="Wingdings" pitchFamily="2" charset="2"/>
              <a:buChar char="§"/>
            </a:pPr>
            <a:r>
              <a:rPr lang="en-US" b="1" dirty="0" smtClean="0"/>
              <a:t>&lt;end&gt;</a:t>
            </a:r>
            <a:r>
              <a:rPr lang="en-US" dirty="0" smtClean="0"/>
              <a:t> - enter number you want to end with</a:t>
            </a:r>
          </a:p>
          <a:p>
            <a:pPr marL="1025525" indent="-401638">
              <a:buFont typeface="Wingdings" pitchFamily="2" charset="2"/>
              <a:buChar char="§"/>
            </a:pPr>
            <a:r>
              <a:rPr lang="en-US" b="1" dirty="0" smtClean="0"/>
              <a:t>&lt;# pts&gt; </a:t>
            </a:r>
            <a:r>
              <a:rPr lang="en-US" dirty="0" smtClean="0"/>
              <a:t>- how many </a:t>
            </a:r>
            <a:r>
              <a:rPr lang="en-US" b="1" dirty="0" smtClean="0"/>
              <a:t>EQUALLY</a:t>
            </a:r>
            <a:r>
              <a:rPr lang="en-US" dirty="0" smtClean="0"/>
              <a:t> spaced points you would like to have in between start and end points </a:t>
            </a:r>
          </a:p>
          <a:p>
            <a:pPr marL="1025525" indent="-401638"/>
            <a:r>
              <a:rPr lang="en-US" dirty="0" smtClean="0"/>
              <a:t>*End number is </a:t>
            </a:r>
            <a:r>
              <a:rPr lang="en-US" b="1" dirty="0" smtClean="0"/>
              <a:t>ALWAYS</a:t>
            </a:r>
            <a:r>
              <a:rPr lang="en-US" dirty="0" smtClean="0"/>
              <a:t> included</a:t>
            </a:r>
          </a:p>
        </p:txBody>
      </p:sp>
      <p:sp>
        <p:nvSpPr>
          <p:cNvPr id="11" name="Straight Connector 10"/>
          <p:cNvSpPr>
            <a:spLocks noChangeShapeType="1"/>
          </p:cNvSpPr>
          <p:nvPr/>
        </p:nvSpPr>
        <p:spPr bwMode="auto">
          <a:xfrm>
            <a:off x="354012" y="2133600"/>
            <a:ext cx="8789988" cy="0"/>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txBody>
          <a:bodyPr/>
          <a:lstStyle/>
          <a:p>
            <a:pPr fontAlgn="auto">
              <a:spcBef>
                <a:spcPts val="0"/>
              </a:spcBef>
              <a:spcAft>
                <a:spcPts val="0"/>
              </a:spcAft>
              <a:defRPr/>
            </a:pPr>
            <a:endParaRPr lang="en-US" kern="0" dirty="0"/>
          </a:p>
        </p:txBody>
      </p:sp>
      <p:sp>
        <p:nvSpPr>
          <p:cNvPr id="12" name="Straight Connector 11"/>
          <p:cNvSpPr>
            <a:spLocks noChangeShapeType="1"/>
          </p:cNvSpPr>
          <p:nvPr/>
        </p:nvSpPr>
        <p:spPr bwMode="auto">
          <a:xfrm>
            <a:off x="354012" y="4191000"/>
            <a:ext cx="8789988" cy="0"/>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txBody>
          <a:bodyPr/>
          <a:lstStyle/>
          <a:p>
            <a:pPr fontAlgn="auto">
              <a:spcBef>
                <a:spcPts val="0"/>
              </a:spcBef>
              <a:spcAft>
                <a:spcPts val="0"/>
              </a:spcAft>
              <a:defRPr/>
            </a:pPr>
            <a:endParaRPr lang="en-US" kern="0" dirty="0"/>
          </a:p>
        </p:txBody>
      </p:sp>
      <p:sp>
        <p:nvSpPr>
          <p:cNvPr id="13" name="TextBox 3075"/>
          <p:cNvSpPr txBox="1">
            <a:spLocks noChangeArrowheads="1"/>
          </p:cNvSpPr>
          <p:nvPr/>
        </p:nvSpPr>
        <p:spPr bwMode="auto">
          <a:xfrm>
            <a:off x="304800" y="1524000"/>
            <a:ext cx="4316413" cy="457200"/>
          </a:xfrm>
          <a:prstGeom prst="rect">
            <a:avLst/>
          </a:prstGeom>
          <a:noFill/>
          <a:ln w="9525">
            <a:noFill/>
            <a:miter lim="800000"/>
            <a:headEnd/>
            <a:tailEnd/>
          </a:ln>
        </p:spPr>
        <p:txBody>
          <a:bodyPr>
            <a:spAutoFit/>
          </a:bodyPr>
          <a:lstStyle/>
          <a:p>
            <a:pPr>
              <a:spcBef>
                <a:spcPct val="50000"/>
              </a:spcBef>
            </a:pPr>
            <a:r>
              <a:rPr lang="en-US" sz="2400" b="1" dirty="0" smtClean="0">
                <a:latin typeface="Calibri" pitchFamily="34" charset="0"/>
              </a:rPr>
              <a:t>Direct Entry</a:t>
            </a:r>
            <a:endParaRPr lang="en-US" sz="2400" b="1" dirty="0">
              <a:latin typeface="Calibri" pitchFamily="34" charset="0"/>
            </a:endParaRPr>
          </a:p>
        </p:txBody>
      </p:sp>
      <p:sp>
        <p:nvSpPr>
          <p:cNvPr id="14" name="TextBox 3077"/>
          <p:cNvSpPr txBox="1">
            <a:spLocks noChangeArrowheads="1"/>
          </p:cNvSpPr>
          <p:nvPr/>
        </p:nvSpPr>
        <p:spPr bwMode="auto">
          <a:xfrm>
            <a:off x="381000" y="2667000"/>
            <a:ext cx="3508376" cy="461963"/>
          </a:xfrm>
          <a:prstGeom prst="rect">
            <a:avLst/>
          </a:prstGeom>
          <a:noFill/>
          <a:ln w="9525">
            <a:noFill/>
            <a:miter lim="800000"/>
            <a:headEnd/>
            <a:tailEnd/>
          </a:ln>
        </p:spPr>
        <p:txBody>
          <a:bodyPr wrap="square">
            <a:spAutoFit/>
          </a:bodyPr>
          <a:lstStyle/>
          <a:p>
            <a:pPr>
              <a:spcBef>
                <a:spcPct val="50000"/>
              </a:spcBef>
            </a:pPr>
            <a:r>
              <a:rPr lang="en-US" sz="2400" b="1" dirty="0" smtClean="0">
                <a:latin typeface="Calibri" pitchFamily="34" charset="0"/>
              </a:rPr>
              <a:t>Colon Operator            </a:t>
            </a:r>
            <a:endParaRPr lang="en-US" sz="2400" b="1" dirty="0">
              <a:latin typeface="Calibri" pitchFamily="34" charset="0"/>
            </a:endParaRPr>
          </a:p>
        </p:txBody>
      </p:sp>
      <p:sp>
        <p:nvSpPr>
          <p:cNvPr id="15" name="TextBox 3077"/>
          <p:cNvSpPr txBox="1">
            <a:spLocks noChangeArrowheads="1"/>
          </p:cNvSpPr>
          <p:nvPr/>
        </p:nvSpPr>
        <p:spPr bwMode="auto">
          <a:xfrm>
            <a:off x="381000" y="4572000"/>
            <a:ext cx="3508376" cy="461963"/>
          </a:xfrm>
          <a:prstGeom prst="rect">
            <a:avLst/>
          </a:prstGeom>
          <a:noFill/>
          <a:ln w="9525">
            <a:noFill/>
            <a:miter lim="800000"/>
            <a:headEnd/>
            <a:tailEnd/>
          </a:ln>
        </p:spPr>
        <p:txBody>
          <a:bodyPr wrap="square">
            <a:spAutoFit/>
          </a:bodyPr>
          <a:lstStyle/>
          <a:p>
            <a:pPr>
              <a:spcBef>
                <a:spcPct val="50000"/>
              </a:spcBef>
            </a:pPr>
            <a:r>
              <a:rPr lang="en-US" sz="1600" b="1" dirty="0" smtClean="0">
                <a:latin typeface="Calibri" pitchFamily="34" charset="0"/>
              </a:rPr>
              <a:t> </a:t>
            </a:r>
            <a:r>
              <a:rPr lang="en-US" sz="2400" b="1" dirty="0" smtClean="0">
                <a:latin typeface="Calibri" pitchFamily="34" charset="0"/>
              </a:rPr>
              <a:t>Linspace      </a:t>
            </a:r>
            <a:endParaRPr lang="en-US" sz="2400" b="1" dirty="0">
              <a:latin typeface="Calibri"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4267200" cy="4525963"/>
          </a:xfrm>
        </p:spPr>
        <p:txBody>
          <a:bodyPr>
            <a:normAutofit/>
          </a:bodyPr>
          <a:lstStyle/>
          <a:p>
            <a:r>
              <a:rPr lang="en-US" sz="2400" dirty="0" smtClean="0"/>
              <a:t>To </a:t>
            </a:r>
            <a:r>
              <a:rPr lang="en-US" sz="2400" b="1" dirty="0" smtClean="0"/>
              <a:t>horizontally concatenate </a:t>
            </a:r>
            <a:r>
              <a:rPr lang="en-US" sz="2000" dirty="0" smtClean="0"/>
              <a:t>two arrays together, numbers of rows of each array has to be the same</a:t>
            </a:r>
          </a:p>
          <a:p>
            <a:r>
              <a:rPr lang="en-US" sz="2400" dirty="0" smtClean="0"/>
              <a:t>To </a:t>
            </a:r>
            <a:r>
              <a:rPr lang="en-US" sz="2400" b="1" dirty="0" smtClean="0"/>
              <a:t>vertically concatenate </a:t>
            </a:r>
            <a:r>
              <a:rPr lang="en-US" sz="2000" dirty="0" smtClean="0"/>
              <a:t>two arrays together, number of columns of each array has to be the same</a:t>
            </a:r>
            <a:endParaRPr lang="en-US" sz="2000" dirty="0"/>
          </a:p>
        </p:txBody>
      </p:sp>
      <p:sp>
        <p:nvSpPr>
          <p:cNvPr id="4" name="Shape 7169"/>
          <p:cNvSpPr txBox="1">
            <a:spLocks noChangeArrowheads="1"/>
          </p:cNvSpPr>
          <p:nvPr/>
        </p:nvSpPr>
        <p:spPr>
          <a:xfrm>
            <a:off x="381000" y="228600"/>
            <a:ext cx="8229600" cy="809625"/>
          </a:xfrm>
          <a:prstGeom prst="rect">
            <a:avLst/>
          </a:prstGeom>
        </p:spPr>
        <p:txBody>
          <a:bodyPr anchor="ctr">
            <a:normAutofit/>
          </a:bodyPr>
          <a:lstStyle/>
          <a:p>
            <a:pPr algn="ctr" fontAlgn="auto">
              <a:spcAft>
                <a:spcPts val="0"/>
              </a:spcAft>
              <a:defRPr/>
            </a:pPr>
            <a:r>
              <a:rPr lang="en-US" sz="4000" spc="300" dirty="0" smtClean="0">
                <a:solidFill>
                  <a:schemeClr val="accent6">
                    <a:lumMod val="75000"/>
                  </a:schemeClr>
                </a:solidFill>
                <a:latin typeface="+mj-lt"/>
                <a:ea typeface="+mj-ea"/>
              </a:rPr>
              <a:t>Concatenation</a:t>
            </a:r>
            <a:endParaRPr lang="en-US" sz="4400" spc="300" dirty="0">
              <a:solidFill>
                <a:schemeClr val="accent6">
                  <a:lumMod val="75000"/>
                </a:schemeClr>
              </a:solidFill>
              <a:latin typeface="+mj-lt"/>
              <a:ea typeface="+mj-ea"/>
            </a:endParaRPr>
          </a:p>
        </p:txBody>
      </p:sp>
      <p:pic>
        <p:nvPicPr>
          <p:cNvPr id="2050" name="Picture 2"/>
          <p:cNvPicPr>
            <a:picLocks noChangeAspect="1" noChangeArrowheads="1"/>
          </p:cNvPicPr>
          <p:nvPr/>
        </p:nvPicPr>
        <p:blipFill>
          <a:blip r:embed="rId2"/>
          <a:srcRect/>
          <a:stretch>
            <a:fillRect/>
          </a:stretch>
        </p:blipFill>
        <p:spPr bwMode="auto">
          <a:xfrm>
            <a:off x="4953000" y="1600200"/>
            <a:ext cx="3581400" cy="4703284"/>
          </a:xfrm>
          <a:prstGeom prst="rect">
            <a:avLst/>
          </a:prstGeom>
          <a:ln>
            <a:noFill/>
          </a:ln>
          <a:effectLst>
            <a:outerShdw blurRad="292100" dist="139700" dir="2700000" algn="tl" rotWithShape="0">
              <a:srgbClr val="333333">
                <a:alpha val="65000"/>
              </a:srgbClr>
            </a:outerShdw>
          </a:effectLst>
        </p:spPr>
      </p:pic>
      <p:pic>
        <p:nvPicPr>
          <p:cNvPr id="2053" name="Picture 5"/>
          <p:cNvPicPr>
            <a:picLocks noChangeAspect="1" noChangeArrowheads="1"/>
          </p:cNvPicPr>
          <p:nvPr/>
        </p:nvPicPr>
        <p:blipFill>
          <a:blip r:embed="rId3"/>
          <a:srcRect/>
          <a:stretch>
            <a:fillRect/>
          </a:stretch>
        </p:blipFill>
        <p:spPr bwMode="auto">
          <a:xfrm>
            <a:off x="838200" y="4038600"/>
            <a:ext cx="3276600" cy="2531918"/>
          </a:xfrm>
          <a:prstGeom prst="rect">
            <a:avLst/>
          </a:prstGeom>
          <a:ln>
            <a:noFill/>
          </a:ln>
          <a:effectLst>
            <a:outerShdw blurRad="292100" dist="139700" dir="2700000" algn="tl" rotWithShape="0">
              <a:srgbClr val="333333">
                <a:alpha val="65000"/>
              </a:srgbClr>
            </a:outerShdw>
          </a:effectLst>
        </p:spPr>
      </p:pic>
      <p:sp>
        <p:nvSpPr>
          <p:cNvPr id="9" name="TextBox 8"/>
          <p:cNvSpPr txBox="1"/>
          <p:nvPr/>
        </p:nvSpPr>
        <p:spPr>
          <a:xfrm>
            <a:off x="4953000" y="1143000"/>
            <a:ext cx="4038600" cy="369332"/>
          </a:xfrm>
          <a:prstGeom prst="rect">
            <a:avLst/>
          </a:prstGeom>
          <a:noFill/>
        </p:spPr>
        <p:txBody>
          <a:bodyPr wrap="square" rtlCol="0">
            <a:spAutoFit/>
          </a:bodyPr>
          <a:lstStyle/>
          <a:p>
            <a:r>
              <a:rPr lang="en-US" b="1" dirty="0" smtClean="0">
                <a:solidFill>
                  <a:schemeClr val="accent6">
                    <a:lumMod val="75000"/>
                  </a:schemeClr>
                </a:solidFill>
              </a:rPr>
              <a:t>Horizontal Concatenation</a:t>
            </a:r>
            <a:endParaRPr lang="en-US" b="1" dirty="0">
              <a:solidFill>
                <a:schemeClr val="accent6">
                  <a:lumMod val="75000"/>
                </a:schemeClr>
              </a:solidFill>
            </a:endParaRPr>
          </a:p>
        </p:txBody>
      </p:sp>
      <p:sp>
        <p:nvSpPr>
          <p:cNvPr id="10" name="TextBox 9"/>
          <p:cNvSpPr txBox="1"/>
          <p:nvPr/>
        </p:nvSpPr>
        <p:spPr>
          <a:xfrm>
            <a:off x="914400" y="3581400"/>
            <a:ext cx="4038600" cy="369332"/>
          </a:xfrm>
          <a:prstGeom prst="rect">
            <a:avLst/>
          </a:prstGeom>
          <a:noFill/>
        </p:spPr>
        <p:txBody>
          <a:bodyPr wrap="square" rtlCol="0">
            <a:spAutoFit/>
          </a:bodyPr>
          <a:lstStyle/>
          <a:p>
            <a:r>
              <a:rPr lang="en-US" b="1" dirty="0" smtClean="0">
                <a:solidFill>
                  <a:schemeClr val="accent6">
                    <a:lumMod val="75000"/>
                  </a:schemeClr>
                </a:solidFill>
              </a:rPr>
              <a:t>Vertical  Concatenation</a:t>
            </a:r>
            <a:endParaRPr lang="en-US" b="1" dirty="0">
              <a:solidFill>
                <a:schemeClr val="accent6">
                  <a:lumMod val="75000"/>
                </a:schemeClr>
              </a:solidFill>
            </a:endParaRPr>
          </a:p>
        </p:txBody>
      </p:sp>
      <p:cxnSp>
        <p:nvCxnSpPr>
          <p:cNvPr id="12" name="Straight Connector 11"/>
          <p:cNvCxnSpPr/>
          <p:nvPr/>
        </p:nvCxnSpPr>
        <p:spPr>
          <a:xfrm>
            <a:off x="838200" y="3962400"/>
            <a:ext cx="3276600" cy="1588"/>
          </a:xfrm>
          <a:prstGeom prst="line">
            <a:avLst/>
          </a:prstGeom>
        </p:spPr>
        <p:style>
          <a:lnRef idx="1">
            <a:schemeClr val="accent3"/>
          </a:lnRef>
          <a:fillRef idx="0">
            <a:schemeClr val="accent3"/>
          </a:fillRef>
          <a:effectRef idx="0">
            <a:schemeClr val="accent3"/>
          </a:effectRef>
          <a:fontRef idx="minor">
            <a:schemeClr val="tx1"/>
          </a:fontRef>
        </p:style>
      </p:cxnSp>
      <p:cxnSp>
        <p:nvCxnSpPr>
          <p:cNvPr id="13" name="Straight Connector 12"/>
          <p:cNvCxnSpPr/>
          <p:nvPr/>
        </p:nvCxnSpPr>
        <p:spPr>
          <a:xfrm>
            <a:off x="4876800" y="1524000"/>
            <a:ext cx="3276600" cy="1588"/>
          </a:xfrm>
          <a:prstGeom prst="line">
            <a:avLst/>
          </a:prstGeom>
        </p:spPr>
        <p:style>
          <a:lnRef idx="1">
            <a:schemeClr val="accent3"/>
          </a:lnRef>
          <a:fillRef idx="0">
            <a:schemeClr val="accent3"/>
          </a:fillRef>
          <a:effectRef idx="0">
            <a:schemeClr val="accent3"/>
          </a:effectRef>
          <a:fontRef idx="minor">
            <a:schemeClr val="tx1"/>
          </a:fontRef>
        </p:style>
      </p:cxn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4495800" cy="5257800"/>
          </a:xfrm>
        </p:spPr>
        <p:txBody>
          <a:bodyPr>
            <a:normAutofit/>
          </a:bodyPr>
          <a:lstStyle/>
          <a:p>
            <a:pPr marL="514350" indent="-514350">
              <a:buFont typeface="+mj-lt"/>
              <a:buAutoNum type="arabicPeriod"/>
            </a:pPr>
            <a:r>
              <a:rPr lang="en-US" sz="2000" dirty="0" smtClean="0"/>
              <a:t>Create a 5 x 5 array of 100s.</a:t>
            </a:r>
          </a:p>
          <a:p>
            <a:pPr marL="514350" indent="-514350">
              <a:buFont typeface="+mj-lt"/>
              <a:buAutoNum type="arabicPeriod"/>
            </a:pPr>
            <a:r>
              <a:rPr lang="en-US" sz="2000" dirty="0">
                <a:latin typeface="Courier New" pitchFamily="49" charset="0"/>
                <a:cs typeface="Courier New" pitchFamily="49" charset="0"/>
              </a:rPr>
              <a:t>a</a:t>
            </a:r>
            <a:r>
              <a:rPr lang="en-US" sz="2000" dirty="0" smtClean="0">
                <a:latin typeface="Courier New" pitchFamily="49" charset="0"/>
                <a:cs typeface="Courier New" pitchFamily="49" charset="0"/>
              </a:rPr>
              <a:t>rr1 = [ 3 4 1], arr2 = [ 1 8 9; 3 4 5]</a:t>
            </a:r>
            <a:r>
              <a:rPr lang="en-US" sz="2000" dirty="0" smtClean="0"/>
              <a:t>, then </a:t>
            </a:r>
            <a:r>
              <a:rPr lang="en-US" sz="2000" dirty="0" smtClean="0">
                <a:latin typeface="Courier New" pitchFamily="49" charset="0"/>
                <a:cs typeface="Courier New" pitchFamily="49" charset="0"/>
              </a:rPr>
              <a:t>arr3 =[ arr1 arr2] </a:t>
            </a:r>
            <a:r>
              <a:rPr lang="en-US" sz="2000" dirty="0" smtClean="0"/>
              <a:t>would display what in the command window?</a:t>
            </a:r>
          </a:p>
          <a:p>
            <a:pPr marL="514350" indent="-514350">
              <a:buFont typeface="+mj-lt"/>
              <a:buAutoNum type="arabicPeriod"/>
            </a:pPr>
            <a:r>
              <a:rPr lang="en-US" sz="2000" dirty="0" smtClean="0">
                <a:latin typeface="Courier New" pitchFamily="49" charset="0"/>
                <a:cs typeface="Courier New" pitchFamily="49" charset="0"/>
              </a:rPr>
              <a:t>arr1 </a:t>
            </a:r>
            <a:r>
              <a:rPr lang="en-US" sz="2000" dirty="0">
                <a:latin typeface="Courier New" pitchFamily="49" charset="0"/>
                <a:cs typeface="Courier New" pitchFamily="49" charset="0"/>
              </a:rPr>
              <a:t>= [ 3 4 </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arr2 = [ 1 </a:t>
            </a:r>
            <a:r>
              <a:rPr lang="en-US" sz="2000" dirty="0" smtClean="0">
                <a:latin typeface="Courier New" pitchFamily="49" charset="0"/>
                <a:cs typeface="Courier New" pitchFamily="49" charset="0"/>
              </a:rPr>
              <a:t>8 ; </a:t>
            </a:r>
            <a:r>
              <a:rPr lang="en-US" sz="2000" dirty="0">
                <a:latin typeface="Courier New" pitchFamily="49" charset="0"/>
                <a:cs typeface="Courier New" pitchFamily="49" charset="0"/>
              </a:rPr>
              <a:t>3 4 </a:t>
            </a:r>
            <a:r>
              <a:rPr lang="en-US" sz="2000" dirty="0" smtClean="0">
                <a:latin typeface="Courier New" pitchFamily="49" charset="0"/>
                <a:cs typeface="Courier New" pitchFamily="49" charset="0"/>
              </a:rPr>
              <a:t>]</a:t>
            </a:r>
            <a:r>
              <a:rPr lang="en-US" sz="2000" dirty="0" smtClean="0"/>
              <a:t>, </a:t>
            </a:r>
            <a:r>
              <a:rPr lang="en-US" sz="2000" dirty="0"/>
              <a:t>then </a:t>
            </a:r>
            <a:r>
              <a:rPr lang="en-US" sz="2000" dirty="0">
                <a:latin typeface="Courier New" pitchFamily="49" charset="0"/>
                <a:cs typeface="Courier New" pitchFamily="49" charset="0"/>
              </a:rPr>
              <a:t>arr3 =[ arr1 </a:t>
            </a:r>
            <a:r>
              <a:rPr lang="en-US" sz="2000" dirty="0" smtClean="0">
                <a:latin typeface="Courier New" pitchFamily="49" charset="0"/>
                <a:cs typeface="Courier New" pitchFamily="49" charset="0"/>
              </a:rPr>
              <a:t>; arr2</a:t>
            </a:r>
            <a:r>
              <a:rPr lang="en-US" sz="2000" dirty="0">
                <a:latin typeface="Courier New" pitchFamily="49" charset="0"/>
                <a:cs typeface="Courier New" pitchFamily="49" charset="0"/>
              </a:rPr>
              <a:t>] </a:t>
            </a:r>
            <a:r>
              <a:rPr lang="en-US" sz="2000" dirty="0"/>
              <a:t>would display what in the command window</a:t>
            </a:r>
            <a:r>
              <a:rPr lang="en-US" sz="2000" dirty="0" smtClean="0"/>
              <a:t>?</a:t>
            </a:r>
          </a:p>
          <a:p>
            <a:pPr marL="514350" indent="-514350">
              <a:buFont typeface="+mj-lt"/>
              <a:buAutoNum type="arabicPeriod"/>
            </a:pPr>
            <a:r>
              <a:rPr lang="en-US" sz="2000" dirty="0" smtClean="0">
                <a:cs typeface="Courier New" pitchFamily="49" charset="0"/>
              </a:rPr>
              <a:t>Using the same givens from problem 3</a:t>
            </a:r>
            <a:r>
              <a:rPr lang="en-US" sz="2000" dirty="0" smtClean="0">
                <a:latin typeface="Courier New" pitchFamily="49" charset="0"/>
                <a:cs typeface="Courier New" pitchFamily="49" charset="0"/>
              </a:rPr>
              <a:t>,arr3 </a:t>
            </a: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[arr1;[ 4 2]]  arr2 ] </a:t>
            </a:r>
            <a:r>
              <a:rPr lang="en-US" sz="2000" dirty="0"/>
              <a:t>would display what in the command window?</a:t>
            </a:r>
          </a:p>
          <a:p>
            <a:pPr marL="514350" indent="-514350">
              <a:buFont typeface="+mj-lt"/>
              <a:buAutoNum type="arabicPeriod"/>
            </a:pPr>
            <a:endParaRPr lang="en-US" sz="2000" dirty="0" smtClean="0"/>
          </a:p>
          <a:p>
            <a:pPr marL="514350" indent="-514350">
              <a:buFont typeface="+mj-lt"/>
              <a:buAutoNum type="arabicPeriod"/>
            </a:pPr>
            <a:endParaRPr lang="en-US" sz="2000" dirty="0" smtClean="0"/>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a:p>
        </p:txBody>
      </p:sp>
      <p:sp>
        <p:nvSpPr>
          <p:cNvPr id="4" name="Content Placeholder 2"/>
          <p:cNvSpPr txBox="1">
            <a:spLocks/>
          </p:cNvSpPr>
          <p:nvPr/>
        </p:nvSpPr>
        <p:spPr>
          <a:xfrm>
            <a:off x="5105400" y="1295400"/>
            <a:ext cx="3810000" cy="52578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smtClean="0"/>
              <a:t>CHANGE COLORS  FOR ANSWERS</a:t>
            </a:r>
          </a:p>
          <a:p>
            <a:pPr marL="457200" indent="-457200">
              <a:buFont typeface="+mj-lt"/>
              <a:buAutoNum type="arabicPeriod"/>
            </a:pPr>
            <a:r>
              <a:rPr lang="en-US" sz="2000" dirty="0" err="1">
                <a:solidFill>
                  <a:schemeClr val="bg1"/>
                </a:solidFill>
                <a:latin typeface="Courier New" pitchFamily="49" charset="0"/>
                <a:cs typeface="Courier New" pitchFamily="49" charset="0"/>
              </a:rPr>
              <a:t>a</a:t>
            </a:r>
            <a:r>
              <a:rPr lang="en-US" sz="2000" dirty="0" err="1" smtClean="0">
                <a:solidFill>
                  <a:schemeClr val="bg1"/>
                </a:solidFill>
                <a:latin typeface="Courier New" pitchFamily="49" charset="0"/>
                <a:cs typeface="Courier New" pitchFamily="49" charset="0"/>
              </a:rPr>
              <a:t>rr</a:t>
            </a:r>
            <a:r>
              <a:rPr lang="en-US" sz="2000" dirty="0" smtClean="0">
                <a:solidFill>
                  <a:schemeClr val="bg1"/>
                </a:solidFill>
                <a:latin typeface="Courier New" pitchFamily="49" charset="0"/>
                <a:cs typeface="Courier New" pitchFamily="49" charset="0"/>
              </a:rPr>
              <a:t> = ones(5,5).* 100</a:t>
            </a:r>
          </a:p>
          <a:p>
            <a:pPr marL="457200" indent="-457200">
              <a:buFont typeface="+mj-lt"/>
              <a:buAutoNum type="arabicPeriod"/>
            </a:pPr>
            <a:r>
              <a:rPr lang="en-US" sz="2000" dirty="0">
                <a:solidFill>
                  <a:schemeClr val="bg1"/>
                </a:solidFill>
                <a:latin typeface="Courier New" pitchFamily="49" charset="0"/>
                <a:cs typeface="Courier New" pitchFamily="49" charset="0"/>
              </a:rPr>
              <a:t>??? Error using ==&gt; </a:t>
            </a:r>
            <a:r>
              <a:rPr lang="en-US" sz="2000" dirty="0" err="1">
                <a:solidFill>
                  <a:schemeClr val="bg1"/>
                </a:solidFill>
                <a:latin typeface="Courier New" pitchFamily="49" charset="0"/>
                <a:cs typeface="Courier New" pitchFamily="49" charset="0"/>
              </a:rPr>
              <a:t>horzcat</a:t>
            </a:r>
            <a:endParaRPr lang="en-US" sz="2000" dirty="0">
              <a:solidFill>
                <a:schemeClr val="bg1"/>
              </a:solidFill>
              <a:latin typeface="Courier New" pitchFamily="49" charset="0"/>
              <a:cs typeface="Courier New" pitchFamily="49" charset="0"/>
            </a:endParaRPr>
          </a:p>
          <a:p>
            <a:pPr marL="0" indent="0">
              <a:buNone/>
            </a:pPr>
            <a:r>
              <a:rPr lang="en-US" sz="2000" dirty="0" smtClean="0">
                <a:solidFill>
                  <a:schemeClr val="bg1"/>
                </a:solidFill>
                <a:latin typeface="Courier New" pitchFamily="49" charset="0"/>
                <a:cs typeface="Courier New" pitchFamily="49" charset="0"/>
              </a:rPr>
              <a:t>	CAT </a:t>
            </a:r>
            <a:r>
              <a:rPr lang="en-US" sz="2000" dirty="0">
                <a:solidFill>
                  <a:schemeClr val="bg1"/>
                </a:solidFill>
                <a:latin typeface="Courier New" pitchFamily="49" charset="0"/>
                <a:cs typeface="Courier New" pitchFamily="49" charset="0"/>
              </a:rPr>
              <a:t>arguments </a:t>
            </a:r>
            <a:endParaRPr lang="en-US" sz="2000" dirty="0" smtClean="0">
              <a:solidFill>
                <a:schemeClr val="bg1"/>
              </a:solidFill>
              <a:latin typeface="Courier New" pitchFamily="49" charset="0"/>
              <a:cs typeface="Courier New" pitchFamily="49" charset="0"/>
            </a:endParaRPr>
          </a:p>
          <a:p>
            <a:pPr marL="0" indent="0">
              <a:buNone/>
            </a:pPr>
            <a:r>
              <a:rPr lang="en-US" sz="2000" dirty="0">
                <a:solidFill>
                  <a:schemeClr val="bg1"/>
                </a:solidFill>
                <a:latin typeface="Courier New" pitchFamily="49" charset="0"/>
                <a:cs typeface="Courier New" pitchFamily="49" charset="0"/>
              </a:rPr>
              <a:t>	</a:t>
            </a:r>
            <a:r>
              <a:rPr lang="en-US" sz="2000" dirty="0" smtClean="0">
                <a:solidFill>
                  <a:schemeClr val="bg1"/>
                </a:solidFill>
                <a:latin typeface="Courier New" pitchFamily="49" charset="0"/>
                <a:cs typeface="Courier New" pitchFamily="49" charset="0"/>
              </a:rPr>
              <a:t>dimensions </a:t>
            </a:r>
            <a:r>
              <a:rPr lang="en-US" sz="2000" dirty="0">
                <a:solidFill>
                  <a:schemeClr val="bg1"/>
                </a:solidFill>
                <a:latin typeface="Courier New" pitchFamily="49" charset="0"/>
                <a:cs typeface="Courier New" pitchFamily="49" charset="0"/>
              </a:rPr>
              <a:t>are not </a:t>
            </a:r>
            <a:endParaRPr lang="en-US" sz="2000" dirty="0" smtClean="0">
              <a:solidFill>
                <a:schemeClr val="bg1"/>
              </a:solidFill>
              <a:latin typeface="Courier New" pitchFamily="49" charset="0"/>
              <a:cs typeface="Courier New" pitchFamily="49" charset="0"/>
            </a:endParaRPr>
          </a:p>
          <a:p>
            <a:pPr marL="0" indent="0">
              <a:buNone/>
            </a:pPr>
            <a:r>
              <a:rPr lang="en-US" sz="2000" dirty="0">
                <a:solidFill>
                  <a:schemeClr val="bg1"/>
                </a:solidFill>
                <a:latin typeface="Courier New" pitchFamily="49" charset="0"/>
                <a:cs typeface="Courier New" pitchFamily="49" charset="0"/>
              </a:rPr>
              <a:t>	</a:t>
            </a:r>
            <a:r>
              <a:rPr lang="en-US" sz="2000" dirty="0" smtClean="0">
                <a:solidFill>
                  <a:schemeClr val="bg1"/>
                </a:solidFill>
                <a:latin typeface="Courier New" pitchFamily="49" charset="0"/>
                <a:cs typeface="Courier New" pitchFamily="49" charset="0"/>
              </a:rPr>
              <a:t>consistent</a:t>
            </a:r>
            <a:r>
              <a:rPr lang="en-US" sz="2000" dirty="0">
                <a:solidFill>
                  <a:schemeClr val="bg1"/>
                </a:solidFill>
                <a:latin typeface="Courier New" pitchFamily="49" charset="0"/>
                <a:cs typeface="Courier New" pitchFamily="49" charset="0"/>
              </a:rPr>
              <a:t>. </a:t>
            </a:r>
            <a:endParaRPr lang="en-US" sz="2000" dirty="0" smtClean="0">
              <a:solidFill>
                <a:schemeClr val="bg1"/>
              </a:solidFill>
              <a:latin typeface="Courier New" pitchFamily="49" charset="0"/>
              <a:cs typeface="Courier New" pitchFamily="49" charset="0"/>
            </a:endParaRPr>
          </a:p>
          <a:p>
            <a:pPr marL="0" indent="0">
              <a:buNone/>
            </a:pPr>
            <a:r>
              <a:rPr lang="en-US" sz="2000" dirty="0" smtClean="0">
                <a:solidFill>
                  <a:schemeClr val="bg1"/>
                </a:solidFill>
                <a:latin typeface="Courier New" pitchFamily="49" charset="0"/>
                <a:cs typeface="Courier New" pitchFamily="49" charset="0"/>
              </a:rPr>
              <a:t>3. </a:t>
            </a:r>
            <a:r>
              <a:rPr lang="en-US" sz="2000" dirty="0" err="1" smtClean="0">
                <a:solidFill>
                  <a:schemeClr val="bg1"/>
                </a:solidFill>
                <a:latin typeface="Courier New" pitchFamily="49" charset="0"/>
                <a:cs typeface="Courier New" pitchFamily="49" charset="0"/>
              </a:rPr>
              <a:t>arr</a:t>
            </a:r>
            <a:r>
              <a:rPr lang="en-US" sz="2000" dirty="0" smtClean="0">
                <a:solidFill>
                  <a:schemeClr val="bg1"/>
                </a:solidFill>
                <a:latin typeface="Courier New" pitchFamily="49" charset="0"/>
                <a:cs typeface="Courier New" pitchFamily="49" charset="0"/>
              </a:rPr>
              <a:t> 3 =</a:t>
            </a:r>
          </a:p>
          <a:p>
            <a:pPr marL="0" indent="0">
              <a:buNone/>
            </a:pPr>
            <a:r>
              <a:rPr lang="en-US" sz="2000" dirty="0" smtClean="0">
                <a:solidFill>
                  <a:schemeClr val="bg1"/>
                </a:solidFill>
                <a:latin typeface="Courier New" pitchFamily="49" charset="0"/>
                <a:cs typeface="Courier New" pitchFamily="49" charset="0"/>
              </a:rPr>
              <a:t>	 </a:t>
            </a:r>
            <a:r>
              <a:rPr lang="en-US" sz="2000" dirty="0">
                <a:solidFill>
                  <a:schemeClr val="bg1"/>
                </a:solidFill>
                <a:latin typeface="Courier New" pitchFamily="49" charset="0"/>
                <a:cs typeface="Courier New" pitchFamily="49" charset="0"/>
              </a:rPr>
              <a:t>3  </a:t>
            </a:r>
            <a:r>
              <a:rPr lang="en-US" sz="2000" dirty="0" smtClean="0">
                <a:solidFill>
                  <a:schemeClr val="bg1"/>
                </a:solidFill>
                <a:latin typeface="Courier New" pitchFamily="49" charset="0"/>
                <a:cs typeface="Courier New" pitchFamily="49" charset="0"/>
              </a:rPr>
              <a:t>4</a:t>
            </a:r>
            <a:endParaRPr lang="en-US" sz="2000" dirty="0">
              <a:solidFill>
                <a:schemeClr val="bg1"/>
              </a:solidFill>
              <a:latin typeface="Courier New" pitchFamily="49" charset="0"/>
              <a:cs typeface="Courier New" pitchFamily="49" charset="0"/>
            </a:endParaRPr>
          </a:p>
          <a:p>
            <a:pPr marL="0" indent="0">
              <a:buNone/>
            </a:pPr>
            <a:r>
              <a:rPr lang="en-US" sz="2000" dirty="0" smtClean="0">
                <a:solidFill>
                  <a:schemeClr val="bg1"/>
                </a:solidFill>
                <a:latin typeface="Courier New" pitchFamily="49" charset="0"/>
                <a:cs typeface="Courier New" pitchFamily="49" charset="0"/>
              </a:rPr>
              <a:t>	 </a:t>
            </a:r>
            <a:r>
              <a:rPr lang="en-US" sz="2000" dirty="0">
                <a:solidFill>
                  <a:schemeClr val="bg1"/>
                </a:solidFill>
                <a:latin typeface="Courier New" pitchFamily="49" charset="0"/>
                <a:cs typeface="Courier New" pitchFamily="49" charset="0"/>
              </a:rPr>
              <a:t>1 </a:t>
            </a:r>
            <a:r>
              <a:rPr lang="en-US" sz="2000" dirty="0" smtClean="0">
                <a:solidFill>
                  <a:schemeClr val="bg1"/>
                </a:solidFill>
                <a:latin typeface="Courier New" pitchFamily="49" charset="0"/>
                <a:cs typeface="Courier New" pitchFamily="49" charset="0"/>
              </a:rPr>
              <a:t> 8</a:t>
            </a:r>
            <a:endParaRPr lang="en-US" sz="2000" dirty="0">
              <a:solidFill>
                <a:schemeClr val="bg1"/>
              </a:solidFill>
              <a:latin typeface="Courier New" pitchFamily="49" charset="0"/>
              <a:cs typeface="Courier New" pitchFamily="49" charset="0"/>
            </a:endParaRPr>
          </a:p>
          <a:p>
            <a:pPr marL="0" indent="0">
              <a:buNone/>
            </a:pPr>
            <a:r>
              <a:rPr lang="en-US" sz="2000" dirty="0" smtClean="0">
                <a:solidFill>
                  <a:schemeClr val="bg1"/>
                </a:solidFill>
                <a:latin typeface="Courier New" pitchFamily="49" charset="0"/>
                <a:cs typeface="Courier New" pitchFamily="49" charset="0"/>
              </a:rPr>
              <a:t>	 3  4 </a:t>
            </a:r>
          </a:p>
          <a:p>
            <a:pPr marL="0" indent="0">
              <a:buNone/>
            </a:pPr>
            <a:r>
              <a:rPr lang="en-US" sz="2000" dirty="0" smtClean="0">
                <a:solidFill>
                  <a:schemeClr val="bg1"/>
                </a:solidFill>
                <a:latin typeface="Courier New" pitchFamily="49" charset="0"/>
                <a:cs typeface="Courier New" pitchFamily="49" charset="0"/>
              </a:rPr>
              <a:t>4. arr3 =</a:t>
            </a:r>
            <a:endParaRPr lang="en-US" sz="2000" dirty="0">
              <a:solidFill>
                <a:schemeClr val="bg1"/>
              </a:solidFill>
              <a:latin typeface="Courier New" pitchFamily="49" charset="0"/>
              <a:cs typeface="Courier New" pitchFamily="49" charset="0"/>
            </a:endParaRPr>
          </a:p>
          <a:p>
            <a:pPr marL="0" indent="0">
              <a:buNone/>
            </a:pPr>
            <a:r>
              <a:rPr lang="en-US" sz="2000" dirty="0" smtClean="0">
                <a:solidFill>
                  <a:schemeClr val="bg1"/>
                </a:solidFill>
                <a:latin typeface="Courier New" pitchFamily="49" charset="0"/>
                <a:cs typeface="Courier New" pitchFamily="49" charset="0"/>
              </a:rPr>
              <a:t>	 </a:t>
            </a:r>
            <a:r>
              <a:rPr lang="en-US" sz="2000" dirty="0">
                <a:solidFill>
                  <a:schemeClr val="bg1"/>
                </a:solidFill>
                <a:latin typeface="Courier New" pitchFamily="49" charset="0"/>
                <a:cs typeface="Courier New" pitchFamily="49" charset="0"/>
              </a:rPr>
              <a:t>3  </a:t>
            </a:r>
            <a:r>
              <a:rPr lang="en-US" sz="2000" dirty="0" smtClean="0">
                <a:solidFill>
                  <a:schemeClr val="bg1"/>
                </a:solidFill>
                <a:latin typeface="Courier New" pitchFamily="49" charset="0"/>
                <a:cs typeface="Courier New" pitchFamily="49" charset="0"/>
              </a:rPr>
              <a:t>4  1  8</a:t>
            </a:r>
            <a:endParaRPr lang="en-US" sz="2000" dirty="0">
              <a:solidFill>
                <a:schemeClr val="bg1"/>
              </a:solidFill>
              <a:latin typeface="Courier New" pitchFamily="49" charset="0"/>
              <a:cs typeface="Courier New" pitchFamily="49" charset="0"/>
            </a:endParaRPr>
          </a:p>
          <a:p>
            <a:pPr marL="0" indent="0">
              <a:buNone/>
            </a:pPr>
            <a:r>
              <a:rPr lang="en-US" sz="2000" dirty="0" smtClean="0">
                <a:solidFill>
                  <a:schemeClr val="bg1"/>
                </a:solidFill>
                <a:latin typeface="Courier New" pitchFamily="49" charset="0"/>
                <a:cs typeface="Courier New" pitchFamily="49" charset="0"/>
              </a:rPr>
              <a:t>	 4  2  3  4 1s</a:t>
            </a:r>
          </a:p>
          <a:p>
            <a:pPr marL="457200" indent="-457200">
              <a:buFont typeface="+mj-lt"/>
              <a:buAutoNum type="arabicPeriod"/>
            </a:pPr>
            <a:r>
              <a:rPr lang="en-US" sz="2000" dirty="0" smtClean="0">
                <a:solidFill>
                  <a:schemeClr val="bg1"/>
                </a:solidFill>
                <a:latin typeface="Courier New" pitchFamily="49" charset="0"/>
                <a:cs typeface="Courier New" pitchFamily="49" charset="0"/>
              </a:rPr>
              <a:t>Logical operator</a:t>
            </a:r>
          </a:p>
          <a:p>
            <a:pPr marL="514350" indent="-514350">
              <a:buFont typeface="+mj-lt"/>
              <a:buAutoNum type="arabicPeriod"/>
            </a:pPr>
            <a:r>
              <a:rPr lang="en-US" sz="2000" dirty="0" smtClean="0">
                <a:solidFill>
                  <a:schemeClr val="bg1"/>
                </a:solidFill>
              </a:rPr>
              <a:t>Logical operator</a:t>
            </a:r>
            <a:endParaRPr lang="en-US" sz="2000" dirty="0">
              <a:solidFill>
                <a:schemeClr val="bg1"/>
              </a:solidFill>
            </a:endParaRPr>
          </a:p>
        </p:txBody>
      </p:sp>
      <p:sp>
        <p:nvSpPr>
          <p:cNvPr id="6" name="Title 1"/>
          <p:cNvSpPr>
            <a:spLocks noGrp="1"/>
          </p:cNvSpPr>
          <p:nvPr>
            <p:ph type="title"/>
          </p:nvPr>
        </p:nvSpPr>
        <p:spPr>
          <a:xfrm>
            <a:off x="0" y="228600"/>
            <a:ext cx="8229600" cy="1143000"/>
          </a:xfrm>
        </p:spPr>
        <p:txBody>
          <a:bodyPr/>
          <a:lstStyle/>
          <a:p>
            <a:r>
              <a:rPr lang="en-US" b="1" dirty="0" smtClean="0">
                <a:solidFill>
                  <a:schemeClr val="accent6">
                    <a:lumMod val="75000"/>
                  </a:schemeClr>
                </a:solidFill>
                <a:latin typeface="Courier New" pitchFamily="49" charset="0"/>
                <a:cs typeface="Courier New" pitchFamily="49" charset="0"/>
              </a:rPr>
              <a:t>Checkpoint (1/1)</a:t>
            </a:r>
            <a:endParaRPr lang="en-US" b="1" dirty="0">
              <a:solidFill>
                <a:schemeClr val="accent6">
                  <a:lumMod val="75000"/>
                </a:schemeClr>
              </a:solidFill>
              <a:latin typeface="Courier New" pitchFamily="49" charset="0"/>
              <a:cs typeface="Courier New" pitchFamily="49" charset="0"/>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795848385"/>
      </p:ext>
    </p:extLst>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058" name="Picture 10" descr="http://www.youwall.com/papel/cf7b9a11c4.jpg"/>
          <p:cNvPicPr>
            <a:picLocks noChangeAspect="1" noChangeArrowheads="1"/>
          </p:cNvPicPr>
          <p:nvPr/>
        </p:nvPicPr>
        <p:blipFill>
          <a:blip r:embed="rId2"/>
          <a:srcRect l="14167" r="5000"/>
          <a:stretch>
            <a:fillRect/>
          </a:stretch>
        </p:blipFill>
        <p:spPr bwMode="auto">
          <a:xfrm>
            <a:off x="1295400" y="914400"/>
            <a:ext cx="7391400" cy="4724400"/>
          </a:xfrm>
          <a:prstGeom prst="rect">
            <a:avLst/>
          </a:prstGeom>
          <a:noFill/>
        </p:spPr>
      </p:pic>
      <p:pic>
        <p:nvPicPr>
          <p:cNvPr id="2052" name="Picture 4" descr="http://www.deviantart.com/download/112886693/Orange_Wallpaper_by_Ichigo_DA.jpg"/>
          <p:cNvPicPr>
            <a:picLocks noChangeAspect="1" noChangeArrowheads="1"/>
          </p:cNvPicPr>
          <p:nvPr/>
        </p:nvPicPr>
        <p:blipFill>
          <a:blip r:embed="rId3"/>
          <a:srcRect l="28068" t="52778" r="5000" b="5919"/>
          <a:stretch>
            <a:fillRect/>
          </a:stretch>
        </p:blipFill>
        <p:spPr bwMode="auto">
          <a:xfrm>
            <a:off x="1600200" y="1447800"/>
            <a:ext cx="6791569" cy="3581400"/>
          </a:xfrm>
          <a:prstGeom prst="rect">
            <a:avLst/>
          </a:prstGeom>
          <a:noFill/>
        </p:spPr>
      </p:pic>
      <p:sp>
        <p:nvSpPr>
          <p:cNvPr id="5" name="Subtitle 2"/>
          <p:cNvSpPr txBox="1">
            <a:spLocks/>
          </p:cNvSpPr>
          <p:nvPr/>
        </p:nvSpPr>
        <p:spPr>
          <a:xfrm>
            <a:off x="1600200" y="3429000"/>
            <a:ext cx="6477000" cy="1752600"/>
          </a:xfrm>
          <a:prstGeom prst="rect">
            <a:avLst/>
          </a:prstGeom>
        </p:spPr>
        <p:txBody>
          <a:bodyPr vert="horz" lIns="91440" tIns="45720" rIns="91440" bIns="45720" rtlCol="0">
            <a:normAutofit/>
          </a:bodyPr>
          <a:lstStyle/>
          <a:p>
            <a:pPr marL="342900" marR="0" lvl="0" indent="-342900" algn="r" defTabSz="914400" rtl="0" eaLnBrk="1" fontAlgn="auto" latinLnBrk="0" hangingPunct="1">
              <a:lnSpc>
                <a:spcPct val="100000"/>
              </a:lnSpc>
              <a:spcBef>
                <a:spcPct val="20000"/>
              </a:spcBef>
              <a:spcAft>
                <a:spcPts val="0"/>
              </a:spcAft>
              <a:buClrTx/>
              <a:buSzTx/>
              <a:tabLst/>
              <a:defRPr/>
            </a:pPr>
            <a:r>
              <a:rPr kumimoji="0" lang="en-US" sz="2000" b="0" i="0" u="none" strike="noStrike" kern="1200" cap="none" spc="0" normalizeH="0" baseline="0" noProof="0" dirty="0" smtClean="0">
                <a:ln>
                  <a:noFill/>
                </a:ln>
                <a:effectLst/>
                <a:uLnTx/>
                <a:uFillTx/>
                <a:latin typeface="+mn-lt"/>
                <a:ea typeface="+mn-ea"/>
                <a:cs typeface="+mn-cs"/>
              </a:rPr>
              <a:t>By Jimmy Le</a:t>
            </a:r>
          </a:p>
          <a:p>
            <a:pPr marL="342900" marR="0" lvl="0" indent="-342900" algn="r" defTabSz="914400" rtl="0" eaLnBrk="1" fontAlgn="auto" latinLnBrk="0" hangingPunct="1">
              <a:lnSpc>
                <a:spcPct val="100000"/>
              </a:lnSpc>
              <a:spcBef>
                <a:spcPct val="20000"/>
              </a:spcBef>
              <a:spcAft>
                <a:spcPts val="0"/>
              </a:spcAft>
              <a:buClrTx/>
              <a:buSzTx/>
              <a:tabLst/>
              <a:defRPr/>
            </a:pPr>
            <a:r>
              <a:rPr kumimoji="0" lang="en-US" sz="2000" b="0" i="0" u="none" strike="noStrike" kern="1200" cap="none" spc="0" normalizeH="0" baseline="0" noProof="0" dirty="0" smtClean="0">
                <a:ln>
                  <a:noFill/>
                </a:ln>
                <a:effectLst/>
                <a:uLnTx/>
                <a:uFillTx/>
                <a:latin typeface="+mn-lt"/>
                <a:ea typeface="+mn-ea"/>
                <a:cs typeface="+mn-cs"/>
              </a:rPr>
              <a:t>Email:jimmyle2008@gmail.com</a:t>
            </a:r>
            <a:endParaRPr kumimoji="0" lang="en-US" sz="2000" b="0" i="0" u="none" strike="noStrike" kern="1200" cap="none" spc="0" normalizeH="0" baseline="0" noProof="0" dirty="0">
              <a:ln>
                <a:noFill/>
              </a:ln>
              <a:effectLst/>
              <a:uLnTx/>
              <a:uFillTx/>
              <a:latin typeface="+mn-lt"/>
              <a:ea typeface="+mn-ea"/>
              <a:cs typeface="+mn-cs"/>
            </a:endParaRPr>
          </a:p>
        </p:txBody>
      </p:sp>
      <p:sp>
        <p:nvSpPr>
          <p:cNvPr id="2" name="Title 1"/>
          <p:cNvSpPr>
            <a:spLocks noGrp="1"/>
          </p:cNvSpPr>
          <p:nvPr>
            <p:ph type="title"/>
          </p:nvPr>
        </p:nvSpPr>
        <p:spPr>
          <a:xfrm>
            <a:off x="1905000" y="2514600"/>
            <a:ext cx="6477000" cy="1143000"/>
          </a:xfrm>
        </p:spPr>
        <p:txBody>
          <a:bodyPr>
            <a:normAutofit fontScale="90000"/>
          </a:bodyPr>
          <a:lstStyle/>
          <a:p>
            <a:r>
              <a:rPr lang="en-US" sz="6000" b="1" dirty="0" smtClean="0">
                <a:solidFill>
                  <a:srgbClr val="3E4D1F"/>
                </a:solidFill>
              </a:rPr>
              <a:t>Vectors</a:t>
            </a:r>
            <a:r>
              <a:rPr lang="en-US" sz="6000" b="1" dirty="0" smtClean="0">
                <a:solidFill>
                  <a:schemeClr val="accent3">
                    <a:lumMod val="75000"/>
                  </a:schemeClr>
                </a:solidFill>
              </a:rPr>
              <a:t> </a:t>
            </a:r>
            <a:r>
              <a:rPr lang="en-US" sz="6000" b="1" dirty="0" smtClean="0"/>
              <a:t>and</a:t>
            </a:r>
            <a:r>
              <a:rPr lang="en-US" sz="6000" b="1" dirty="0" smtClean="0">
                <a:solidFill>
                  <a:schemeClr val="accent3">
                    <a:lumMod val="75000"/>
                  </a:schemeClr>
                </a:solidFill>
              </a:rPr>
              <a:t> </a:t>
            </a:r>
            <a:r>
              <a:rPr lang="en-US" sz="6000" b="1" dirty="0" smtClean="0">
                <a:solidFill>
                  <a:schemeClr val="accent6">
                    <a:lumMod val="50000"/>
                  </a:schemeClr>
                </a:solidFill>
              </a:rPr>
              <a:t>Arrays</a:t>
            </a:r>
            <a:r>
              <a:rPr lang="en-US" sz="4000" b="1" dirty="0" smtClean="0">
                <a:solidFill>
                  <a:schemeClr val="accent3">
                    <a:lumMod val="75000"/>
                  </a:schemeClr>
                </a:solidFill>
              </a:rPr>
              <a:t/>
            </a:r>
            <a:br>
              <a:rPr lang="en-US" sz="4000" b="1" dirty="0" smtClean="0">
                <a:solidFill>
                  <a:schemeClr val="accent3">
                    <a:lumMod val="75000"/>
                  </a:schemeClr>
                </a:solidFill>
              </a:rPr>
            </a:br>
            <a:r>
              <a:rPr lang="en-US" sz="4000" b="1" dirty="0" smtClean="0">
                <a:solidFill>
                  <a:schemeClr val="accent6">
                    <a:lumMod val="50000"/>
                  </a:schemeClr>
                </a:solidFill>
              </a:rPr>
              <a:t> Lesson 7: Built-In Function For Arrays</a:t>
            </a:r>
            <a:r>
              <a:rPr lang="en-US" b="1" dirty="0" smtClean="0">
                <a:solidFill>
                  <a:schemeClr val="accent3">
                    <a:lumMod val="75000"/>
                  </a:schemeClr>
                </a:solidFill>
              </a:rPr>
              <a:t/>
            </a:r>
            <a:br>
              <a:rPr lang="en-US" b="1" dirty="0" smtClean="0">
                <a:solidFill>
                  <a:schemeClr val="accent3">
                    <a:lumMod val="75000"/>
                  </a:schemeClr>
                </a:solidFill>
              </a:rPr>
            </a:br>
            <a:endParaRPr lang="en-US" dirty="0"/>
          </a:p>
        </p:txBody>
      </p:sp>
      <p:pic>
        <p:nvPicPr>
          <p:cNvPr id="2060" name="Picture 12" descr="http://www.itouchmidi.com/images/new_matrix.png"/>
          <p:cNvPicPr>
            <a:picLocks noChangeAspect="1" noChangeArrowheads="1"/>
          </p:cNvPicPr>
          <p:nvPr/>
        </p:nvPicPr>
        <p:blipFill>
          <a:blip r:embed="rId4"/>
          <a:srcRect/>
          <a:stretch>
            <a:fillRect/>
          </a:stretch>
        </p:blipFill>
        <p:spPr bwMode="auto">
          <a:xfrm>
            <a:off x="2209800" y="3505200"/>
            <a:ext cx="2057401" cy="1371601"/>
          </a:xfrm>
          <a:prstGeom prst="rect">
            <a:avLst/>
          </a:prstGeo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3"/>
          <p:cNvSpPr/>
          <p:nvPr/>
        </p:nvSpPr>
        <p:spPr>
          <a:xfrm>
            <a:off x="685800" y="304800"/>
            <a:ext cx="7538539" cy="707886"/>
          </a:xfrm>
          <a:prstGeom prst="rect">
            <a:avLst/>
          </a:prstGeom>
        </p:spPr>
        <p:txBody>
          <a:bodyPr wrap="none">
            <a:spAutoFit/>
          </a:bodyPr>
          <a:lstStyle/>
          <a:p>
            <a:pPr algn="ctr" fontAlgn="auto">
              <a:spcAft>
                <a:spcPts val="0"/>
              </a:spcAft>
              <a:defRPr/>
            </a:pPr>
            <a:r>
              <a:rPr lang="en-US" sz="4000" spc="300" dirty="0" smtClean="0">
                <a:solidFill>
                  <a:schemeClr val="accent6"/>
                </a:solidFill>
              </a:rPr>
              <a:t>Built-In Functions With Arrays</a:t>
            </a:r>
            <a:endParaRPr lang="en-US" sz="4000" spc="300" dirty="0">
              <a:solidFill>
                <a:schemeClr val="accent6"/>
              </a:solidFill>
            </a:endParaRPr>
          </a:p>
        </p:txBody>
      </p:sp>
      <p:graphicFrame>
        <p:nvGraphicFramePr>
          <p:cNvPr id="5" name="Table 4"/>
          <p:cNvGraphicFramePr>
            <a:graphicFrameLocks noGrp="1"/>
          </p:cNvGraphicFramePr>
          <p:nvPr/>
        </p:nvGraphicFramePr>
        <p:xfrm>
          <a:off x="228600" y="1295400"/>
          <a:ext cx="8610600" cy="5394960"/>
        </p:xfrm>
        <a:graphic>
          <a:graphicData uri="http://schemas.openxmlformats.org/drawingml/2006/table">
            <a:tbl>
              <a:tblPr firstRow="1" bandRow="1">
                <a:tableStyleId>{93296810-A885-4BE3-A3E7-6D5BEEA58F35}</a:tableStyleId>
              </a:tblPr>
              <a:tblGrid>
                <a:gridCol w="1676400"/>
                <a:gridCol w="3505200"/>
                <a:gridCol w="3429000"/>
              </a:tblGrid>
              <a:tr h="952265">
                <a:tc>
                  <a:txBody>
                    <a:bodyPr/>
                    <a:lstStyle/>
                    <a:p>
                      <a:r>
                        <a:rPr lang="en-US" sz="2400" dirty="0" smtClean="0"/>
                        <a:t>Function Name</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Description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t>*assuming every function takes in a vector  as its input* </a:t>
                      </a:r>
                      <a:endParaRPr lang="en-US" sz="1600" dirty="0" smtClean="0"/>
                    </a:p>
                  </a:txBody>
                  <a:tcPr/>
                </a:tc>
                <a:tc>
                  <a:txBody>
                    <a:bodyPr/>
                    <a:lstStyle/>
                    <a:p>
                      <a:r>
                        <a:rPr lang="en-US" sz="2400" dirty="0" smtClean="0"/>
                        <a:t>Example </a:t>
                      </a:r>
                      <a:endParaRPr lang="en-US" sz="2400" dirty="0"/>
                    </a:p>
                  </a:txBody>
                  <a:tcPr/>
                </a:tc>
              </a:tr>
              <a:tr h="605987">
                <a:tc>
                  <a:txBody>
                    <a:bodyPr/>
                    <a:lstStyle/>
                    <a:p>
                      <a:r>
                        <a:rPr lang="en-US" sz="1800" b="1" dirty="0" smtClean="0"/>
                        <a:t>length(</a:t>
                      </a:r>
                      <a:r>
                        <a:rPr lang="en-US" sz="1800" b="1" dirty="0" err="1" smtClean="0"/>
                        <a:t>arr</a:t>
                      </a:r>
                      <a:r>
                        <a:rPr lang="en-US" sz="1800" b="1" dirty="0" smtClean="0"/>
                        <a:t>) </a:t>
                      </a:r>
                      <a:endParaRPr lang="en-US" sz="1800" b="1" dirty="0" smtClean="0">
                        <a:solidFill>
                          <a:schemeClr val="tx1"/>
                        </a:solidFill>
                      </a:endParaRPr>
                    </a:p>
                  </a:txBody>
                  <a:tcPr/>
                </a:tc>
                <a:tc>
                  <a:txBody>
                    <a:bodyPr/>
                    <a:lstStyle/>
                    <a:p>
                      <a:r>
                        <a:rPr lang="en-US" sz="1800" baseline="0" dirty="0" smtClean="0"/>
                        <a:t>returns the maximum value of the two dimensions;</a:t>
                      </a:r>
                      <a:endParaRPr lang="en-US" sz="1800" b="0" dirty="0"/>
                    </a:p>
                  </a:txBody>
                  <a:tcPr/>
                </a:tc>
                <a:tc>
                  <a:txBody>
                    <a:bodyPr/>
                    <a:lstStyle/>
                    <a:p>
                      <a:r>
                        <a:rPr lang="en-US" sz="1800" baseline="0" dirty="0" smtClean="0"/>
                        <a:t>l </a:t>
                      </a:r>
                      <a:r>
                        <a:rPr lang="en-US" sz="1800" dirty="0" smtClean="0"/>
                        <a:t>= length( [ 2,</a:t>
                      </a:r>
                      <a:r>
                        <a:rPr lang="en-US" sz="1800" baseline="0" dirty="0" smtClean="0"/>
                        <a:t>9,2,1 ; 1,4,3,1</a:t>
                      </a:r>
                      <a:r>
                        <a:rPr lang="en-US" sz="1800" dirty="0" smtClean="0"/>
                        <a:t>] )</a:t>
                      </a:r>
                    </a:p>
                    <a:p>
                      <a:r>
                        <a:rPr lang="en-US" sz="1800" dirty="0" smtClean="0">
                          <a:sym typeface="Wingdings" pitchFamily="2" charset="2"/>
                        </a:rPr>
                        <a:t>l</a:t>
                      </a:r>
                      <a:r>
                        <a:rPr lang="en-US" sz="1800" baseline="0" dirty="0" smtClean="0">
                          <a:sym typeface="Wingdings" pitchFamily="2" charset="2"/>
                        </a:rPr>
                        <a:t> &gt;&gt;</a:t>
                      </a:r>
                      <a:r>
                        <a:rPr lang="en-US" sz="1800" dirty="0" smtClean="0">
                          <a:sym typeface="Wingdings" pitchFamily="2" charset="2"/>
                        </a:rPr>
                        <a:t>  4</a:t>
                      </a:r>
                      <a:endParaRPr lang="en-US" sz="1800" b="0" dirty="0"/>
                    </a:p>
                  </a:txBody>
                  <a:tcPr/>
                </a:tc>
              </a:tr>
              <a:tr h="865695">
                <a:tc>
                  <a:txBody>
                    <a:bodyPr/>
                    <a:lstStyle/>
                    <a:p>
                      <a:r>
                        <a:rPr lang="en-US" sz="1800" b="1" dirty="0" smtClean="0"/>
                        <a:t>size(</a:t>
                      </a:r>
                      <a:r>
                        <a:rPr lang="en-US" sz="1800" b="1" dirty="0" err="1" smtClean="0"/>
                        <a:t>arr</a:t>
                      </a:r>
                      <a:r>
                        <a:rPr lang="en-US" sz="1800" b="1" dirty="0" smtClean="0"/>
                        <a:t>)</a:t>
                      </a:r>
                      <a:endParaRPr lang="en-US" sz="1800" b="1" dirty="0">
                        <a:solidFill>
                          <a:schemeClr val="tx1"/>
                        </a:solidFill>
                      </a:endParaRPr>
                    </a:p>
                  </a:txBody>
                  <a:tcPr/>
                </a:tc>
                <a:tc>
                  <a:txBody>
                    <a:bodyPr/>
                    <a:lstStyle/>
                    <a:p>
                      <a:r>
                        <a:rPr lang="en-US" sz="1800" dirty="0" smtClean="0"/>
                        <a:t>returns number</a:t>
                      </a:r>
                      <a:r>
                        <a:rPr lang="en-US" sz="1800" baseline="0" dirty="0" smtClean="0"/>
                        <a:t> of </a:t>
                      </a:r>
                      <a:r>
                        <a:rPr lang="en-US" sz="1800" dirty="0" smtClean="0"/>
                        <a:t>rows</a:t>
                      </a:r>
                      <a:r>
                        <a:rPr lang="en-US" sz="1800" baseline="0" dirty="0" smtClean="0"/>
                        <a:t> of the array for first output and the number of  columns of </a:t>
                      </a:r>
                      <a:r>
                        <a:rPr lang="en-US" sz="1800" baseline="0" smtClean="0"/>
                        <a:t>the array for </a:t>
                      </a:r>
                      <a:r>
                        <a:rPr lang="en-US" sz="1800" baseline="0" dirty="0" smtClean="0"/>
                        <a:t>second output</a:t>
                      </a:r>
                    </a:p>
                  </a:txBody>
                  <a:tcPr/>
                </a:tc>
                <a:tc>
                  <a:txBody>
                    <a:bodyPr/>
                    <a:lstStyle/>
                    <a:p>
                      <a:r>
                        <a:rPr lang="en-US" sz="1800" baseline="0" dirty="0" smtClean="0"/>
                        <a:t>[ r  c ] </a:t>
                      </a:r>
                      <a:r>
                        <a:rPr lang="en-US" sz="1800" dirty="0" smtClean="0"/>
                        <a:t>= size( [ 2,</a:t>
                      </a:r>
                      <a:r>
                        <a:rPr lang="en-US" sz="1800" baseline="0" dirty="0" smtClean="0"/>
                        <a:t>9,2,1 ; 1,4,3,1</a:t>
                      </a:r>
                      <a:r>
                        <a:rPr lang="en-US" sz="1800" dirty="0" smtClean="0"/>
                        <a:t>] )</a:t>
                      </a:r>
                    </a:p>
                    <a:p>
                      <a:r>
                        <a:rPr lang="en-US" sz="1800" dirty="0" smtClean="0">
                          <a:sym typeface="Wingdings" pitchFamily="2" charset="2"/>
                        </a:rPr>
                        <a:t>r</a:t>
                      </a:r>
                      <a:r>
                        <a:rPr lang="en-US" sz="1800" baseline="0" dirty="0" smtClean="0">
                          <a:sym typeface="Wingdings" pitchFamily="2" charset="2"/>
                        </a:rPr>
                        <a:t>&gt;&gt;</a:t>
                      </a:r>
                      <a:r>
                        <a:rPr lang="en-US" sz="1800" dirty="0" smtClean="0">
                          <a:sym typeface="Wingdings" pitchFamily="2" charset="2"/>
                        </a:rPr>
                        <a:t>  2   c </a:t>
                      </a:r>
                      <a:r>
                        <a:rPr lang="en-US" sz="1800" baseline="0" dirty="0" smtClean="0">
                          <a:sym typeface="Wingdings" pitchFamily="2" charset="2"/>
                        </a:rPr>
                        <a:t>&gt;&gt;</a:t>
                      </a:r>
                      <a:r>
                        <a:rPr lang="en-US" sz="1800" dirty="0" smtClean="0">
                          <a:sym typeface="Wingdings" pitchFamily="2" charset="2"/>
                        </a:rPr>
                        <a:t> 4</a:t>
                      </a:r>
                      <a:endParaRPr lang="en-US" sz="1800" dirty="0" smtClean="0"/>
                    </a:p>
                    <a:p>
                      <a:endParaRPr lang="en-US" sz="1800" dirty="0"/>
                    </a:p>
                  </a:txBody>
                  <a:tcPr/>
                </a:tc>
              </a:tr>
              <a:tr h="605987">
                <a:tc>
                  <a:txBody>
                    <a:bodyPr/>
                    <a:lstStyle/>
                    <a:p>
                      <a:r>
                        <a:rPr lang="en-US" sz="1800" b="1" dirty="0" smtClean="0"/>
                        <a:t>find(</a:t>
                      </a:r>
                      <a:r>
                        <a:rPr lang="en-US" sz="1800" b="1" dirty="0" err="1" smtClean="0"/>
                        <a:t>arr</a:t>
                      </a:r>
                      <a:r>
                        <a:rPr lang="en-US" sz="1800" b="1" dirty="0" smtClean="0"/>
                        <a:t>)</a:t>
                      </a:r>
                      <a:endParaRPr lang="en-US" sz="1800" b="1" dirty="0">
                        <a:solidFill>
                          <a:schemeClr val="tx1"/>
                        </a:solidFill>
                      </a:endParaRPr>
                    </a:p>
                  </a:txBody>
                  <a:tcPr/>
                </a:tc>
                <a:tc>
                  <a:txBody>
                    <a:bodyPr/>
                    <a:lstStyle/>
                    <a:p>
                      <a:r>
                        <a:rPr lang="en-US" sz="1800" dirty="0" smtClean="0"/>
                        <a:t>returns</a:t>
                      </a:r>
                      <a:r>
                        <a:rPr lang="en-US" sz="1800" baseline="0" dirty="0" smtClean="0"/>
                        <a:t> </a:t>
                      </a:r>
                      <a:r>
                        <a:rPr lang="en-US" sz="1800" dirty="0" smtClean="0"/>
                        <a:t>a column</a:t>
                      </a:r>
                      <a:r>
                        <a:rPr lang="en-US" sz="1800" baseline="0" dirty="0" smtClean="0"/>
                        <a:t> vector of positions of the  arrays positions</a:t>
                      </a:r>
                      <a:endParaRPr lang="en-US" sz="1800" dirty="0"/>
                    </a:p>
                  </a:txBody>
                  <a:tcPr/>
                </a:tc>
                <a:tc>
                  <a:txBody>
                    <a:bodyPr/>
                    <a:lstStyle/>
                    <a:p>
                      <a:r>
                        <a:rPr lang="en-US" sz="1800" dirty="0" smtClean="0"/>
                        <a:t>p</a:t>
                      </a:r>
                      <a:r>
                        <a:rPr lang="en-US" sz="1800" baseline="0" dirty="0" smtClean="0"/>
                        <a:t> = find</a:t>
                      </a:r>
                      <a:r>
                        <a:rPr lang="en-US" sz="1800" dirty="0" smtClean="0"/>
                        <a:t>( [ 2,</a:t>
                      </a:r>
                      <a:r>
                        <a:rPr lang="en-US" sz="1800" baseline="0" dirty="0" smtClean="0"/>
                        <a:t>9,2,1 ; 1,4,3,1</a:t>
                      </a:r>
                      <a:r>
                        <a:rPr lang="en-US" sz="1800" dirty="0" smtClean="0"/>
                        <a:t>] )</a:t>
                      </a:r>
                      <a:endParaRPr lang="en-US" sz="1800" baseline="0" dirty="0" smtClean="0"/>
                    </a:p>
                    <a:p>
                      <a:r>
                        <a:rPr lang="en-US" sz="1800" baseline="0" dirty="0" smtClean="0"/>
                        <a:t>p </a:t>
                      </a:r>
                      <a:r>
                        <a:rPr lang="en-US" sz="1800" baseline="0" dirty="0" smtClean="0">
                          <a:sym typeface="Wingdings" pitchFamily="2" charset="2"/>
                        </a:rPr>
                        <a:t>&gt;&gt; [ 1 ; 2 ; 3 ; 4 ; 5 ; 6 ;7 ; 8] </a:t>
                      </a:r>
                      <a:endParaRPr lang="en-US" sz="1800" dirty="0"/>
                    </a:p>
                  </a:txBody>
                  <a:tcPr/>
                </a:tc>
              </a:tr>
              <a:tr h="1846867">
                <a:tc>
                  <a:txBody>
                    <a:bodyPr/>
                    <a:lstStyle/>
                    <a:p>
                      <a:r>
                        <a:rPr lang="en-US" sz="1800" b="1" dirty="0" smtClean="0"/>
                        <a:t>sum(</a:t>
                      </a:r>
                      <a:r>
                        <a:rPr lang="en-US" sz="1800" b="1" dirty="0" err="1" smtClean="0"/>
                        <a:t>arr</a:t>
                      </a:r>
                      <a:r>
                        <a:rPr lang="en-US" sz="1800" b="1" dirty="0" smtClean="0"/>
                        <a:t>)</a:t>
                      </a:r>
                    </a:p>
                    <a:p>
                      <a:r>
                        <a:rPr lang="en-US" sz="1800" b="1" dirty="0" smtClean="0">
                          <a:solidFill>
                            <a:schemeClr val="accent6"/>
                          </a:solidFill>
                        </a:rPr>
                        <a:t>*similarly:</a:t>
                      </a:r>
                      <a:r>
                        <a:rPr lang="en-US" sz="1800" b="1" baseline="0" dirty="0" smtClean="0">
                          <a:solidFill>
                            <a:schemeClr val="accent6"/>
                          </a:solidFill>
                        </a:rPr>
                        <a:t>*</a:t>
                      </a:r>
                      <a:endParaRPr lang="en-US" sz="1800" b="1" dirty="0" smtClean="0">
                        <a:solidFill>
                          <a:schemeClr val="accent6"/>
                        </a:solidFill>
                      </a:endParaRPr>
                    </a:p>
                    <a:p>
                      <a:r>
                        <a:rPr lang="en-US" sz="1400" b="1" dirty="0" smtClean="0">
                          <a:solidFill>
                            <a:schemeClr val="tx1"/>
                          </a:solidFill>
                        </a:rPr>
                        <a:t>mean(</a:t>
                      </a:r>
                      <a:r>
                        <a:rPr lang="en-US" sz="1400" b="1" dirty="0" err="1" smtClean="0">
                          <a:solidFill>
                            <a:schemeClr val="tx1"/>
                          </a:solidFill>
                        </a:rPr>
                        <a:t>arr</a:t>
                      </a:r>
                      <a:r>
                        <a:rPr lang="en-US" sz="1400" b="1" dirty="0" smtClean="0">
                          <a:solidFill>
                            <a:schemeClr val="tx1"/>
                          </a:solidFill>
                        </a:rPr>
                        <a:t>)</a:t>
                      </a:r>
                    </a:p>
                    <a:p>
                      <a:r>
                        <a:rPr lang="en-US" sz="1400" b="1" dirty="0" smtClean="0">
                          <a:solidFill>
                            <a:schemeClr val="tx1"/>
                          </a:solidFill>
                        </a:rPr>
                        <a:t>median(</a:t>
                      </a:r>
                      <a:r>
                        <a:rPr lang="en-US" sz="1400" b="1" dirty="0" err="1" smtClean="0">
                          <a:solidFill>
                            <a:schemeClr val="tx1"/>
                          </a:solidFill>
                        </a:rPr>
                        <a:t>arr</a:t>
                      </a:r>
                      <a:r>
                        <a:rPr lang="en-US" sz="1400" b="1" dirty="0" smtClean="0">
                          <a:solidFill>
                            <a:schemeClr val="tx1"/>
                          </a:solidFill>
                        </a:rPr>
                        <a:t>)</a:t>
                      </a:r>
                    </a:p>
                    <a:p>
                      <a:r>
                        <a:rPr lang="en-US" sz="1400" b="1" dirty="0" smtClean="0">
                          <a:solidFill>
                            <a:schemeClr val="tx1"/>
                          </a:solidFill>
                        </a:rPr>
                        <a:t>min(</a:t>
                      </a:r>
                      <a:r>
                        <a:rPr lang="en-US" sz="1400" b="1" dirty="0" err="1" smtClean="0">
                          <a:solidFill>
                            <a:schemeClr val="tx1"/>
                          </a:solidFill>
                        </a:rPr>
                        <a:t>arr</a:t>
                      </a:r>
                      <a:r>
                        <a:rPr lang="en-US" sz="1400" b="1" dirty="0" smtClean="0">
                          <a:solidFill>
                            <a:schemeClr val="tx1"/>
                          </a:solidFill>
                        </a:rPr>
                        <a:t>)</a:t>
                      </a:r>
                    </a:p>
                    <a:p>
                      <a:r>
                        <a:rPr lang="en-US" sz="1400" b="1" dirty="0" smtClean="0">
                          <a:solidFill>
                            <a:schemeClr val="tx1"/>
                          </a:solidFill>
                        </a:rPr>
                        <a:t>max(</a:t>
                      </a:r>
                      <a:r>
                        <a:rPr lang="en-US" sz="1400" b="1" dirty="0" err="1" smtClean="0">
                          <a:solidFill>
                            <a:schemeClr val="tx1"/>
                          </a:solidFill>
                        </a:rPr>
                        <a:t>arr</a:t>
                      </a:r>
                      <a:r>
                        <a:rPr lang="en-US" sz="1400" b="1" dirty="0" smtClean="0">
                          <a:solidFill>
                            <a:schemeClr val="tx1"/>
                          </a:solidFill>
                        </a:rPr>
                        <a:t>)</a:t>
                      </a:r>
                    </a:p>
                    <a:p>
                      <a:r>
                        <a:rPr lang="en-US" sz="1400" b="1" dirty="0" smtClean="0">
                          <a:solidFill>
                            <a:schemeClr val="tx1"/>
                          </a:solidFill>
                        </a:rPr>
                        <a:t>prod(</a:t>
                      </a:r>
                      <a:r>
                        <a:rPr lang="en-US" sz="1400" b="1" dirty="0" err="1" smtClean="0">
                          <a:solidFill>
                            <a:schemeClr val="tx1"/>
                          </a:solidFill>
                        </a:rPr>
                        <a:t>arr</a:t>
                      </a:r>
                      <a:r>
                        <a:rPr lang="en-US" sz="1400" b="1" dirty="0" smtClean="0">
                          <a:solidFill>
                            <a:schemeClr val="tx1"/>
                          </a:solidFill>
                        </a:rPr>
                        <a:t>)</a:t>
                      </a:r>
                    </a:p>
                    <a:p>
                      <a:r>
                        <a:rPr lang="en-US" sz="1400" b="1" dirty="0" smtClean="0">
                          <a:solidFill>
                            <a:schemeClr val="tx1"/>
                          </a:solidFill>
                        </a:rPr>
                        <a:t>diff(</a:t>
                      </a:r>
                      <a:r>
                        <a:rPr lang="en-US" sz="1400" b="1" dirty="0" err="1" smtClean="0">
                          <a:solidFill>
                            <a:schemeClr val="tx1"/>
                          </a:solidFill>
                        </a:rPr>
                        <a:t>arr</a:t>
                      </a:r>
                      <a:r>
                        <a:rPr lang="en-US" sz="1400" b="1" dirty="0" smtClean="0">
                          <a:solidFill>
                            <a:schemeClr val="tx1"/>
                          </a:solidFill>
                        </a:rPr>
                        <a:t>)</a:t>
                      </a:r>
                    </a:p>
                  </a:txBody>
                  <a:tcPr/>
                </a:tc>
                <a:tc>
                  <a:txBody>
                    <a:bodyPr/>
                    <a:lstStyle/>
                    <a:p>
                      <a:r>
                        <a:rPr lang="en-US" sz="1800" b="1" baseline="0" dirty="0" smtClean="0"/>
                        <a:t>‒</a:t>
                      </a:r>
                      <a:r>
                        <a:rPr lang="en-US" sz="1800" dirty="0" smtClean="0"/>
                        <a:t> returns</a:t>
                      </a:r>
                      <a:r>
                        <a:rPr lang="en-US" sz="1800" baseline="0" dirty="0" smtClean="0"/>
                        <a:t> sum of each column</a:t>
                      </a:r>
                    </a:p>
                    <a:p>
                      <a:r>
                        <a:rPr lang="en-US" sz="1800" b="1" baseline="0" dirty="0" smtClean="0"/>
                        <a:t>‒ </a:t>
                      </a:r>
                      <a:r>
                        <a:rPr lang="en-US" sz="1800" baseline="0" dirty="0" smtClean="0"/>
                        <a:t>to get sum of entire array use :</a:t>
                      </a:r>
                    </a:p>
                    <a:p>
                      <a:r>
                        <a:rPr lang="en-US" sz="1800" baseline="0" dirty="0" smtClean="0"/>
                        <a:t>     sum( sum(</a:t>
                      </a:r>
                      <a:r>
                        <a:rPr lang="en-US" sz="1800" baseline="0" dirty="0" err="1" smtClean="0"/>
                        <a:t>arr</a:t>
                      </a:r>
                      <a:r>
                        <a:rPr lang="en-US" sz="1800" baseline="0" dirty="0" smtClean="0"/>
                        <a:t>))</a:t>
                      </a:r>
                      <a:endParaRPr lang="en-US" sz="1800" b="1" baseline="0" dirty="0" smtClean="0"/>
                    </a:p>
                    <a:p>
                      <a:pPr>
                        <a:buFontTx/>
                        <a:buNone/>
                      </a:pPr>
                      <a:r>
                        <a:rPr lang="en-US" sz="1800" b="1" baseline="0" dirty="0" smtClean="0"/>
                        <a:t>‒ </a:t>
                      </a:r>
                      <a:r>
                        <a:rPr lang="en-US" sz="1800" baseline="0" dirty="0" smtClean="0"/>
                        <a:t>to get sum of all row vectors  use:</a:t>
                      </a:r>
                    </a:p>
                    <a:p>
                      <a:pPr>
                        <a:buFontTx/>
                        <a:buNone/>
                      </a:pPr>
                      <a:r>
                        <a:rPr lang="en-US" sz="1800" baseline="0" dirty="0" smtClean="0"/>
                        <a:t>    sum( </a:t>
                      </a:r>
                      <a:r>
                        <a:rPr lang="en-US" sz="1800" baseline="0" dirty="0" err="1" smtClean="0"/>
                        <a:t>arr</a:t>
                      </a:r>
                      <a:r>
                        <a:rPr lang="en-US" sz="1800" baseline="0" dirty="0" smtClean="0"/>
                        <a:t> ‘) , where the       apostrophe  ‘stands for transpose</a:t>
                      </a:r>
                    </a:p>
                  </a:txBody>
                  <a:tcPr/>
                </a:tc>
                <a:tc>
                  <a:txBody>
                    <a:bodyPr/>
                    <a:lstStyle/>
                    <a:p>
                      <a:r>
                        <a:rPr lang="en-US" sz="1800" dirty="0" smtClean="0"/>
                        <a:t>s</a:t>
                      </a:r>
                      <a:r>
                        <a:rPr lang="en-US" sz="1800" baseline="0" dirty="0" smtClean="0"/>
                        <a:t> </a:t>
                      </a:r>
                      <a:r>
                        <a:rPr lang="en-US" sz="1800" dirty="0" smtClean="0"/>
                        <a:t>= sum( [ 2,</a:t>
                      </a:r>
                      <a:r>
                        <a:rPr lang="en-US" sz="1800" baseline="0" dirty="0" smtClean="0"/>
                        <a:t>9,2,1 ; 1,4,3,1</a:t>
                      </a:r>
                      <a:r>
                        <a:rPr lang="en-US" sz="18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ym typeface="Wingdings" pitchFamily="2" charset="2"/>
                        </a:rPr>
                        <a:t>s </a:t>
                      </a:r>
                      <a:r>
                        <a:rPr lang="en-US" sz="1800" baseline="0" dirty="0" smtClean="0">
                          <a:sym typeface="Wingdings" pitchFamily="2" charset="2"/>
                        </a:rPr>
                        <a:t>&gt;&gt;</a:t>
                      </a:r>
                      <a:r>
                        <a:rPr lang="en-US" sz="1800" dirty="0" smtClean="0">
                          <a:sym typeface="Wingdings" pitchFamily="2" charset="2"/>
                        </a:rPr>
                        <a:t>  [3, 13, 5, </a:t>
                      </a:r>
                      <a:r>
                        <a:rPr lang="en-US" sz="1800" baseline="0" dirty="0" smtClean="0">
                          <a:sym typeface="Wingdings" pitchFamily="2" charset="2"/>
                        </a:rPr>
                        <a:t> </a:t>
                      </a:r>
                      <a:r>
                        <a:rPr lang="en-US" sz="1800" dirty="0" smtClean="0">
                          <a:sym typeface="Wingdings" pitchFamily="2" charset="2"/>
                        </a:rPr>
                        <a:t>2]</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sym typeface="Wingdings" pitchFamily="2" charset="2"/>
                        </a:rPr>
                        <a:t>s</a:t>
                      </a:r>
                      <a:r>
                        <a:rPr lang="en-US" sz="1800" b="0" baseline="0" dirty="0" smtClean="0">
                          <a:sym typeface="Wingdings" pitchFamily="2" charset="2"/>
                        </a:rPr>
                        <a:t> = sum(sum</a:t>
                      </a:r>
                      <a:r>
                        <a:rPr lang="en-US" sz="1800" dirty="0" smtClean="0"/>
                        <a:t>( [ 2,</a:t>
                      </a:r>
                      <a:r>
                        <a:rPr lang="en-US" sz="1800" baseline="0" dirty="0" smtClean="0"/>
                        <a:t>9,2,1 ; 1,4,3,1</a:t>
                      </a:r>
                      <a:r>
                        <a:rPr lang="en-US" sz="18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baseline="0" dirty="0" smtClean="0"/>
                        <a:t>s  &gt;&gt;  23</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baseline="0" dirty="0" smtClean="0"/>
                        <a:t>s = </a:t>
                      </a:r>
                      <a:r>
                        <a:rPr lang="en-US" sz="1800" dirty="0" smtClean="0"/>
                        <a:t> sum( [ 2,</a:t>
                      </a:r>
                      <a:r>
                        <a:rPr lang="en-US" sz="1800" baseline="0" dirty="0" smtClean="0"/>
                        <a:t>9,2,1 ; 1,4,3,1</a:t>
                      </a:r>
                      <a:r>
                        <a:rPr lang="en-US" sz="18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t>s</a:t>
                      </a:r>
                      <a:r>
                        <a:rPr lang="en-US" sz="1800" b="0" baseline="0" dirty="0" smtClean="0"/>
                        <a:t>  &gt;&gt;  [ 14, 9]</a:t>
                      </a:r>
                    </a:p>
                  </a:txBody>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04800" y="1295400"/>
          <a:ext cx="8610600" cy="5181600"/>
        </p:xfrm>
        <a:graphic>
          <a:graphicData uri="http://schemas.openxmlformats.org/drawingml/2006/table">
            <a:tbl>
              <a:tblPr firstRow="1" bandRow="1">
                <a:tableStyleId>{93296810-A885-4BE3-A3E7-6D5BEEA58F35}</a:tableStyleId>
              </a:tblPr>
              <a:tblGrid>
                <a:gridCol w="1295400"/>
                <a:gridCol w="2590800"/>
                <a:gridCol w="4724400"/>
              </a:tblGrid>
              <a:tr h="370840">
                <a:tc>
                  <a:txBody>
                    <a:bodyPr/>
                    <a:lstStyle/>
                    <a:p>
                      <a:r>
                        <a:rPr lang="en-US" sz="2400" b="1" dirty="0" smtClean="0"/>
                        <a:t>Function Name</a:t>
                      </a:r>
                      <a:endParaRPr lang="en-US" sz="24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Description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t>*assuming every function takes in a vector  as its input* </a:t>
                      </a:r>
                      <a:endParaRPr lang="en-US" sz="1600" dirty="0" smtClean="0"/>
                    </a:p>
                  </a:txBody>
                  <a:tcPr/>
                </a:tc>
                <a:tc>
                  <a:txBody>
                    <a:bodyPr/>
                    <a:lstStyle/>
                    <a:p>
                      <a:r>
                        <a:rPr lang="en-US" sz="2400" dirty="0" smtClean="0"/>
                        <a:t>Example</a:t>
                      </a:r>
                      <a:endParaRPr lang="en-US" sz="2400" dirty="0"/>
                    </a:p>
                  </a:txBody>
                  <a:tcPr/>
                </a:tc>
              </a:tr>
              <a:tr h="370840">
                <a:tc>
                  <a:txBody>
                    <a:bodyPr/>
                    <a:lstStyle/>
                    <a:p>
                      <a:r>
                        <a:rPr lang="en-US" sz="1800" b="1" dirty="0" smtClean="0"/>
                        <a:t>round(</a:t>
                      </a:r>
                      <a:r>
                        <a:rPr lang="en-US" sz="1800" b="1" dirty="0" err="1" smtClean="0"/>
                        <a:t>arr</a:t>
                      </a:r>
                      <a:r>
                        <a:rPr lang="en-US" sz="1800" b="1" dirty="0" smtClean="0"/>
                        <a:t>)</a:t>
                      </a:r>
                      <a:endParaRPr lang="en-US" sz="18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returns</a:t>
                      </a:r>
                      <a:r>
                        <a:rPr lang="en-US" sz="1800" baseline="0" dirty="0" smtClean="0"/>
                        <a:t> each element of the array rounded conventionally</a:t>
                      </a:r>
                      <a:endParaRPr lang="en-US" sz="18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r</a:t>
                      </a:r>
                      <a:r>
                        <a:rPr lang="en-US" sz="1800" baseline="0" dirty="0" smtClean="0"/>
                        <a:t> = round( [ 2.1, 9.3, 2.5, 1.6 ; 1.7, 4.9, 3.6, 1.4]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t>r </a:t>
                      </a:r>
                      <a:r>
                        <a:rPr lang="en-US" sz="1800" baseline="0" dirty="0" smtClean="0">
                          <a:sym typeface="Wingdings" pitchFamily="2" charset="2"/>
                        </a:rPr>
                        <a:t>&gt;&gt; [ 2 , 9 , 3 , 2 ;  2 ,  5 , 4 , 1]</a:t>
                      </a:r>
                    </a:p>
                  </a:txBody>
                  <a:tcPr/>
                </a:tc>
              </a:tr>
              <a:tr h="370840">
                <a:tc>
                  <a:txBody>
                    <a:bodyPr/>
                    <a:lstStyle/>
                    <a:p>
                      <a:r>
                        <a:rPr lang="en-US" sz="1800" b="1" dirty="0" smtClean="0"/>
                        <a:t>ceil(</a:t>
                      </a:r>
                      <a:r>
                        <a:rPr lang="en-US" sz="1800" b="1" dirty="0" err="1" smtClean="0"/>
                        <a:t>arr</a:t>
                      </a:r>
                      <a:r>
                        <a:rPr lang="en-US" sz="1800" b="1" dirty="0" smtClean="0"/>
                        <a:t>)</a:t>
                      </a:r>
                      <a:endParaRPr lang="en-US" sz="18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returns</a:t>
                      </a:r>
                      <a:r>
                        <a:rPr lang="en-US" sz="1800" baseline="0" dirty="0" smtClean="0"/>
                        <a:t> each element of the array rounded up</a:t>
                      </a:r>
                      <a:endParaRPr lang="en-US" sz="18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800" baseline="0" dirty="0" smtClean="0"/>
                        <a:t> c = </a:t>
                      </a:r>
                      <a:r>
                        <a:rPr lang="fr-FR" sz="1800" baseline="0" dirty="0" err="1" smtClean="0"/>
                        <a:t>ceil</a:t>
                      </a:r>
                      <a:r>
                        <a:rPr lang="fr-FR" sz="1800" baseline="0" dirty="0" smtClean="0"/>
                        <a:t>( [ 2.1, 9.3, 2.5, 1.6 ; 1.7, 4.9, 3.6, 1.4] )</a:t>
                      </a:r>
                    </a:p>
                    <a:p>
                      <a:pPr marL="0" marR="0" indent="0" algn="l" defTabSz="914400" rtl="0" eaLnBrk="1" fontAlgn="auto" latinLnBrk="0" hangingPunct="1">
                        <a:lnSpc>
                          <a:spcPct val="100000"/>
                        </a:lnSpc>
                        <a:spcBef>
                          <a:spcPts val="0"/>
                        </a:spcBef>
                        <a:spcAft>
                          <a:spcPts val="0"/>
                        </a:spcAft>
                        <a:buClrTx/>
                        <a:buSzTx/>
                        <a:buFontTx/>
                        <a:buNone/>
                        <a:tabLst/>
                        <a:defRPr/>
                      </a:pPr>
                      <a:r>
                        <a:rPr lang="fr-FR" sz="1800" baseline="0" dirty="0" smtClean="0"/>
                        <a:t> c &gt;&gt;[ 3 , 10 , 3 , 2 ;  2 , 5 , 4 , 2]</a:t>
                      </a:r>
                      <a:endParaRPr lang="en-US" sz="1800" dirty="0" smtClean="0"/>
                    </a:p>
                  </a:txBody>
                  <a:tcPr/>
                </a:tc>
              </a:tr>
              <a:tr h="370840">
                <a:tc>
                  <a:txBody>
                    <a:bodyPr/>
                    <a:lstStyle/>
                    <a:p>
                      <a:r>
                        <a:rPr lang="en-US" sz="1800" b="1" dirty="0" smtClean="0"/>
                        <a:t>floor(</a:t>
                      </a:r>
                      <a:r>
                        <a:rPr lang="en-US" sz="1800" b="1" dirty="0" err="1" smtClean="0"/>
                        <a:t>arr</a:t>
                      </a:r>
                      <a:r>
                        <a:rPr lang="en-US" sz="1800" b="1" dirty="0" smtClean="0"/>
                        <a:t>)</a:t>
                      </a:r>
                      <a:endParaRPr lang="en-US" sz="18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returns</a:t>
                      </a:r>
                      <a:r>
                        <a:rPr lang="en-US" sz="1800" baseline="0" dirty="0" smtClean="0"/>
                        <a:t> each element of the array rounded down</a:t>
                      </a:r>
                      <a:endParaRPr lang="en-US" sz="18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f = floor([ 2.1, 9.3, 2.5, 1.6 ; 1.7, 4.9, 3.6, 1.4]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f &gt;&gt;</a:t>
                      </a:r>
                      <a:r>
                        <a:rPr lang="en-US" sz="1800" baseline="0" dirty="0" smtClean="0"/>
                        <a:t> [ </a:t>
                      </a:r>
                      <a:r>
                        <a:rPr lang="en-US" sz="1800" dirty="0" smtClean="0"/>
                        <a:t>2,</a:t>
                      </a:r>
                      <a:r>
                        <a:rPr lang="en-US" sz="1800" baseline="0" dirty="0" smtClean="0"/>
                        <a:t> </a:t>
                      </a:r>
                      <a:r>
                        <a:rPr lang="en-US" sz="1800" dirty="0" smtClean="0"/>
                        <a:t>9 ,</a:t>
                      </a:r>
                      <a:r>
                        <a:rPr lang="en-US" sz="1800" baseline="0" dirty="0" smtClean="0"/>
                        <a:t> </a:t>
                      </a:r>
                      <a:r>
                        <a:rPr lang="en-US" sz="1800" dirty="0" smtClean="0"/>
                        <a:t>2,</a:t>
                      </a:r>
                      <a:r>
                        <a:rPr lang="en-US" sz="1800" baseline="0" dirty="0" smtClean="0"/>
                        <a:t> </a:t>
                      </a:r>
                      <a:r>
                        <a:rPr lang="en-US" sz="1800" dirty="0" smtClean="0"/>
                        <a:t>1 ;</a:t>
                      </a:r>
                      <a:r>
                        <a:rPr lang="en-US" sz="1800" baseline="0" dirty="0" smtClean="0"/>
                        <a:t> </a:t>
                      </a:r>
                      <a:r>
                        <a:rPr lang="en-US" sz="1800" dirty="0" smtClean="0"/>
                        <a:t>1 ,</a:t>
                      </a:r>
                      <a:r>
                        <a:rPr lang="en-US" sz="1800" baseline="0" dirty="0" smtClean="0"/>
                        <a:t> </a:t>
                      </a:r>
                      <a:r>
                        <a:rPr lang="en-US" sz="1800" dirty="0" smtClean="0"/>
                        <a:t>4 ,</a:t>
                      </a:r>
                      <a:r>
                        <a:rPr lang="en-US" sz="1800" baseline="0" dirty="0" smtClean="0"/>
                        <a:t> </a:t>
                      </a:r>
                      <a:r>
                        <a:rPr lang="en-US" sz="1800" dirty="0" smtClean="0"/>
                        <a:t>3 ,</a:t>
                      </a:r>
                      <a:r>
                        <a:rPr lang="en-US" sz="1800" baseline="0" dirty="0" smtClean="0"/>
                        <a:t> </a:t>
                      </a:r>
                      <a:r>
                        <a:rPr lang="en-US" sz="1800" dirty="0" smtClean="0"/>
                        <a:t>1]</a:t>
                      </a:r>
                    </a:p>
                  </a:txBody>
                  <a:tcPr/>
                </a:tc>
              </a:tr>
              <a:tr h="370840">
                <a:tc>
                  <a:txBody>
                    <a:bodyPr/>
                    <a:lstStyle/>
                    <a:p>
                      <a:r>
                        <a:rPr lang="en-US" sz="1800" b="1" dirty="0" smtClean="0"/>
                        <a:t>sort(</a:t>
                      </a:r>
                      <a:r>
                        <a:rPr lang="en-US" sz="1800" b="1" dirty="0" err="1" smtClean="0"/>
                        <a:t>arr</a:t>
                      </a:r>
                      <a:r>
                        <a:rPr lang="en-US" sz="1800" b="1" dirty="0" smtClean="0"/>
                        <a:t>)</a:t>
                      </a:r>
                      <a:endParaRPr lang="en-US" sz="18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baseline="0" dirty="0" smtClean="0"/>
                        <a:t>‒ </a:t>
                      </a:r>
                      <a:r>
                        <a:rPr lang="en-US" sz="1800" dirty="0" smtClean="0"/>
                        <a:t>returns  each column sort</a:t>
                      </a:r>
                      <a:r>
                        <a:rPr lang="en-US" sz="1800" baseline="0" dirty="0" smtClean="0"/>
                        <a:t> in ascending order</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baseline="0" dirty="0" smtClean="0"/>
                        <a:t>‒ </a:t>
                      </a:r>
                      <a:r>
                        <a:rPr lang="en-US" sz="1800" b="0" baseline="0" dirty="0" smtClean="0"/>
                        <a:t>to return each row sorted in ascending order use:  sort(arr,2)</a:t>
                      </a:r>
                      <a:endParaRPr lang="en-US" sz="1800"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s = sort(( [ 2,</a:t>
                      </a:r>
                      <a:r>
                        <a:rPr lang="en-US" sz="1800" baseline="0" dirty="0" smtClean="0"/>
                        <a:t>9,2,1 ; 1,4,3,1</a:t>
                      </a:r>
                      <a:r>
                        <a:rPr lang="en-US" sz="18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s &gt;&gt;  [ 1 ,</a:t>
                      </a:r>
                      <a:r>
                        <a:rPr lang="en-US" sz="1800" baseline="0" dirty="0" smtClean="0"/>
                        <a:t> </a:t>
                      </a:r>
                      <a:r>
                        <a:rPr lang="en-US" sz="1800" dirty="0" smtClean="0"/>
                        <a:t>4 , 2 ,</a:t>
                      </a:r>
                      <a:r>
                        <a:rPr lang="en-US" sz="1800" baseline="0" dirty="0" smtClean="0"/>
                        <a:t> </a:t>
                      </a:r>
                      <a:r>
                        <a:rPr lang="en-US" sz="1800" dirty="0" smtClean="0"/>
                        <a:t>1 ; 2 , 9 , 3 , 1 ]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s = sort(( [ 2,</a:t>
                      </a:r>
                      <a:r>
                        <a:rPr lang="en-US" sz="1800" baseline="0" dirty="0" smtClean="0"/>
                        <a:t>9,2,1 ; 1,4,3,1</a:t>
                      </a:r>
                      <a:r>
                        <a:rPr lang="en-US" sz="1800" dirty="0" smtClean="0"/>
                        <a:t>] , 2)</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s &gt;&gt;  [ 1 ,</a:t>
                      </a:r>
                      <a:r>
                        <a:rPr lang="en-US" sz="1800" baseline="0" dirty="0" smtClean="0"/>
                        <a:t> </a:t>
                      </a:r>
                      <a:r>
                        <a:rPr lang="en-US" sz="1800" dirty="0" smtClean="0"/>
                        <a:t>2 ,</a:t>
                      </a:r>
                      <a:r>
                        <a:rPr lang="en-US" sz="1800" baseline="0" dirty="0" smtClean="0"/>
                        <a:t> </a:t>
                      </a:r>
                      <a:r>
                        <a:rPr lang="en-US" sz="1800" dirty="0" smtClean="0"/>
                        <a:t>2 , 9 ; 1 ,</a:t>
                      </a:r>
                      <a:r>
                        <a:rPr lang="en-US" sz="1800" baseline="0" dirty="0" smtClean="0"/>
                        <a:t> 1 , 3 , 4 ]</a:t>
                      </a:r>
                      <a:endParaRPr lang="en-US" sz="18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smtClean="0"/>
                    </a:p>
                  </a:txBody>
                  <a:tcPr/>
                </a:tc>
              </a:tr>
            </a:tbl>
          </a:graphicData>
        </a:graphic>
      </p:graphicFrame>
      <p:sp>
        <p:nvSpPr>
          <p:cNvPr id="5" name="Rectangle 4"/>
          <p:cNvSpPr/>
          <p:nvPr/>
        </p:nvSpPr>
        <p:spPr>
          <a:xfrm>
            <a:off x="228600" y="457200"/>
            <a:ext cx="7538539" cy="1323439"/>
          </a:xfrm>
          <a:prstGeom prst="rect">
            <a:avLst/>
          </a:prstGeom>
        </p:spPr>
        <p:txBody>
          <a:bodyPr wrap="none">
            <a:spAutoFit/>
          </a:bodyPr>
          <a:lstStyle/>
          <a:p>
            <a:pPr algn="ctr">
              <a:defRPr/>
            </a:pPr>
            <a:r>
              <a:rPr lang="en-US" sz="4000" spc="300" dirty="0" smtClean="0">
                <a:solidFill>
                  <a:schemeClr val="accent6"/>
                </a:solidFill>
              </a:rPr>
              <a:t>Built-In Functions With Arrays</a:t>
            </a:r>
          </a:p>
          <a:p>
            <a:pPr algn="ctr" fontAlgn="auto">
              <a:spcAft>
                <a:spcPts val="0"/>
              </a:spcAft>
              <a:defRPr/>
            </a:pPr>
            <a:endParaRPr lang="en-US" sz="4000" b="1" spc="300" dirty="0">
              <a:solidFill>
                <a:schemeClr val="accent6"/>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04800" y="1143000"/>
          <a:ext cx="8610600" cy="1920240"/>
        </p:xfrm>
        <a:graphic>
          <a:graphicData uri="http://schemas.openxmlformats.org/drawingml/2006/table">
            <a:tbl>
              <a:tblPr firstRow="1" bandRow="1">
                <a:tableStyleId>{93296810-A885-4BE3-A3E7-6D5BEEA58F35}</a:tableStyleId>
              </a:tblPr>
              <a:tblGrid>
                <a:gridCol w="1752600"/>
                <a:gridCol w="3048000"/>
                <a:gridCol w="3810000"/>
              </a:tblGrid>
              <a:tr h="370840">
                <a:tc>
                  <a:txBody>
                    <a:bodyPr/>
                    <a:lstStyle/>
                    <a:p>
                      <a:r>
                        <a:rPr lang="en-US" sz="2400" b="1" dirty="0" smtClean="0"/>
                        <a:t>Function Name</a:t>
                      </a:r>
                      <a:endParaRPr lang="en-US" sz="24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Description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t>*assuming every function takes in a vector  as its input* </a:t>
                      </a:r>
                      <a:endParaRPr lang="en-US" sz="1600" dirty="0" smtClean="0"/>
                    </a:p>
                  </a:txBody>
                  <a:tcPr/>
                </a:tc>
                <a:tc>
                  <a:txBody>
                    <a:bodyPr/>
                    <a:lstStyle/>
                    <a:p>
                      <a:r>
                        <a:rPr lang="en-US" sz="2400" dirty="0" smtClean="0"/>
                        <a:t>Example</a:t>
                      </a:r>
                      <a:endParaRPr lang="en-US" sz="2400" dirty="0"/>
                    </a:p>
                  </a:txBody>
                  <a:tcPr/>
                </a:tc>
              </a:tr>
              <a:tr h="370840">
                <a:tc>
                  <a:txBody>
                    <a:bodyPr/>
                    <a:lstStyle/>
                    <a:p>
                      <a:r>
                        <a:rPr lang="en-US" sz="1800" b="1" dirty="0" smtClean="0"/>
                        <a:t>reshape(</a:t>
                      </a:r>
                      <a:r>
                        <a:rPr lang="en-US" sz="1800" b="1" dirty="0" err="1" smtClean="0"/>
                        <a:t>arr</a:t>
                      </a:r>
                      <a:r>
                        <a:rPr lang="en-US" sz="1800" b="1" dirty="0" smtClean="0"/>
                        <a:t>,</a:t>
                      </a:r>
                      <a:r>
                        <a:rPr lang="en-US" sz="1800" b="1" baseline="0" dirty="0" smtClean="0"/>
                        <a:t> </a:t>
                      </a:r>
                      <a:r>
                        <a:rPr lang="en-US" sz="1800" b="1" dirty="0" smtClean="0"/>
                        <a:t>r,</a:t>
                      </a:r>
                      <a:r>
                        <a:rPr lang="en-US" sz="1800" b="1" baseline="0" dirty="0" smtClean="0"/>
                        <a:t> c)</a:t>
                      </a:r>
                      <a:endParaRPr lang="en-US" sz="18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Returns</a:t>
                      </a:r>
                      <a:r>
                        <a:rPr lang="en-US" sz="1800" baseline="0" dirty="0" smtClean="0"/>
                        <a:t> the array reshaped according to the number of rows and columns inputted</a:t>
                      </a:r>
                      <a:endParaRPr lang="en-US" sz="18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sym typeface="Wingdings" pitchFamily="2" charset="2"/>
                        </a:rPr>
                        <a:t> r = reshape( </a:t>
                      </a:r>
                      <a:r>
                        <a:rPr lang="en-US" sz="1800" dirty="0" smtClean="0"/>
                        <a:t>[ 2,</a:t>
                      </a:r>
                      <a:r>
                        <a:rPr lang="en-US" sz="1800" baseline="0" dirty="0" smtClean="0"/>
                        <a:t>9,2,1 ; 1,4,3,1</a:t>
                      </a:r>
                      <a:r>
                        <a:rPr lang="en-US" sz="1800" dirty="0" smtClean="0"/>
                        <a:t>] ,4,2)</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sym typeface="Wingdings" pitchFamily="2" charset="2"/>
                        </a:rPr>
                        <a:t> r  &gt;&gt; [ 2 , 2 ; 1 , 3 ; 9 , 1;  4 ,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baseline="0" dirty="0" smtClean="0">
                        <a:sym typeface="Wingdings" pitchFamily="2" charset="2"/>
                      </a:endParaRPr>
                    </a:p>
                  </a:txBody>
                  <a:tcPr/>
                </a:tc>
              </a:tr>
            </a:tbl>
          </a:graphicData>
        </a:graphic>
      </p:graphicFrame>
      <p:sp>
        <p:nvSpPr>
          <p:cNvPr id="5" name="Rectangle 4"/>
          <p:cNvSpPr/>
          <p:nvPr/>
        </p:nvSpPr>
        <p:spPr>
          <a:xfrm>
            <a:off x="228600" y="457200"/>
            <a:ext cx="7538539" cy="1323439"/>
          </a:xfrm>
          <a:prstGeom prst="rect">
            <a:avLst/>
          </a:prstGeom>
        </p:spPr>
        <p:txBody>
          <a:bodyPr wrap="none">
            <a:spAutoFit/>
          </a:bodyPr>
          <a:lstStyle/>
          <a:p>
            <a:pPr algn="ctr">
              <a:defRPr/>
            </a:pPr>
            <a:r>
              <a:rPr lang="en-US" sz="4000" spc="300" dirty="0" smtClean="0">
                <a:solidFill>
                  <a:schemeClr val="accent6"/>
                </a:solidFill>
              </a:rPr>
              <a:t>Built-In Functions With Arrays</a:t>
            </a:r>
          </a:p>
          <a:p>
            <a:pPr algn="ctr" fontAlgn="auto">
              <a:spcAft>
                <a:spcPts val="0"/>
              </a:spcAft>
              <a:defRPr/>
            </a:pPr>
            <a:endParaRPr lang="en-US" sz="4000" b="1" spc="300" dirty="0">
              <a:solidFill>
                <a:schemeClr val="accent6"/>
              </a:solidFill>
            </a:endParaRPr>
          </a:p>
        </p:txBody>
      </p:sp>
      <p:sp>
        <p:nvSpPr>
          <p:cNvPr id="7" name="Content Placeholder 2"/>
          <p:cNvSpPr>
            <a:spLocks noGrp="1"/>
          </p:cNvSpPr>
          <p:nvPr>
            <p:ph idx="1"/>
          </p:nvPr>
        </p:nvSpPr>
        <p:spPr>
          <a:xfrm>
            <a:off x="304800" y="3886200"/>
            <a:ext cx="3429000" cy="4525963"/>
          </a:xfrm>
        </p:spPr>
        <p:txBody>
          <a:bodyPr>
            <a:normAutofit/>
          </a:bodyPr>
          <a:lstStyle/>
          <a:p>
            <a:pPr marL="514350" indent="-514350">
              <a:buNone/>
            </a:pPr>
            <a:r>
              <a:rPr lang="en-US" sz="1600" dirty="0" err="1" smtClean="0">
                <a:latin typeface="Courier New" pitchFamily="49" charset="0"/>
                <a:cs typeface="Courier New" pitchFamily="49" charset="0"/>
              </a:rPr>
              <a:t>arr</a:t>
            </a:r>
            <a:r>
              <a:rPr lang="en-US" sz="1600" dirty="0" smtClean="0">
                <a:latin typeface="Courier New" pitchFamily="49" charset="0"/>
                <a:cs typeface="Courier New" pitchFamily="49" charset="0"/>
              </a:rPr>
              <a:t> = [3 4 ; 9 7 ; 1 8]</a:t>
            </a:r>
          </a:p>
          <a:p>
            <a:pPr marL="58738" indent="0">
              <a:buNone/>
            </a:pPr>
            <a:r>
              <a:rPr lang="en-US" sz="2000" dirty="0" smtClean="0"/>
              <a:t>What are the results for the follow command on the </a:t>
            </a:r>
            <a:r>
              <a:rPr lang="en-US" sz="2000" dirty="0" err="1" smtClean="0"/>
              <a:t>arr</a:t>
            </a:r>
            <a:r>
              <a:rPr lang="en-US" sz="2000" dirty="0" smtClean="0"/>
              <a:t>:</a:t>
            </a:r>
          </a:p>
          <a:p>
            <a:pPr marL="514350" indent="-514350">
              <a:buFont typeface="+mj-lt"/>
              <a:buAutoNum type="arabicPeriod"/>
            </a:pPr>
            <a:r>
              <a:rPr lang="en-US" sz="1800" dirty="0" smtClean="0">
                <a:latin typeface="Courier New" pitchFamily="49" charset="0"/>
                <a:cs typeface="Courier New" pitchFamily="49" charset="0"/>
              </a:rPr>
              <a:t>length(</a:t>
            </a:r>
            <a:r>
              <a:rPr lang="en-US" sz="1800" dirty="0" err="1" smtClean="0">
                <a:latin typeface="Courier New" pitchFamily="49" charset="0"/>
                <a:cs typeface="Courier New" pitchFamily="49" charset="0"/>
              </a:rPr>
              <a:t>arr</a:t>
            </a:r>
            <a:r>
              <a:rPr lang="en-US" sz="1800" dirty="0" smtClean="0">
                <a:latin typeface="Courier New" pitchFamily="49" charset="0"/>
                <a:cs typeface="Courier New" pitchFamily="49" charset="0"/>
              </a:rPr>
              <a:t>)?</a:t>
            </a:r>
          </a:p>
          <a:p>
            <a:pPr marL="514350" indent="-514350">
              <a:buFont typeface="+mj-lt"/>
              <a:buAutoNum type="arabicPeriod"/>
            </a:pPr>
            <a:r>
              <a:rPr lang="en-US" sz="1800" dirty="0" smtClean="0">
                <a:latin typeface="Courier New" pitchFamily="49" charset="0"/>
                <a:cs typeface="Courier New" pitchFamily="49" charset="0"/>
              </a:rPr>
              <a:t>length(mean(</a:t>
            </a:r>
            <a:r>
              <a:rPr lang="en-US" sz="1800" dirty="0" err="1" smtClean="0">
                <a:latin typeface="Courier New" pitchFamily="49" charset="0"/>
                <a:cs typeface="Courier New" pitchFamily="49" charset="0"/>
              </a:rPr>
              <a:t>arr</a:t>
            </a:r>
            <a:r>
              <a:rPr lang="en-US" sz="1800" dirty="0" smtClean="0">
                <a:latin typeface="Courier New" pitchFamily="49" charset="0"/>
                <a:cs typeface="Courier New" pitchFamily="49" charset="0"/>
              </a:rPr>
              <a:t>))?</a:t>
            </a:r>
          </a:p>
          <a:p>
            <a:pPr marL="514350" indent="-514350">
              <a:buFont typeface="+mj-lt"/>
              <a:buAutoNum type="arabicPeriod"/>
            </a:pPr>
            <a:r>
              <a:rPr lang="en-US" sz="1800" dirty="0" smtClean="0">
                <a:latin typeface="Courier New" pitchFamily="49" charset="0"/>
                <a:cs typeface="Courier New" pitchFamily="49" charset="0"/>
              </a:rPr>
              <a:t>[ c r] = size(</a:t>
            </a:r>
            <a:r>
              <a:rPr lang="en-US" sz="1800" dirty="0" err="1" smtClean="0">
                <a:latin typeface="Courier New" pitchFamily="49" charset="0"/>
                <a:cs typeface="Courier New" pitchFamily="49" charset="0"/>
              </a:rPr>
              <a:t>arr</a:t>
            </a:r>
            <a:r>
              <a:rPr lang="en-US" sz="1800" dirty="0" smtClean="0">
                <a:latin typeface="Courier New" pitchFamily="49" charset="0"/>
                <a:cs typeface="Courier New" pitchFamily="49" charset="0"/>
              </a:rPr>
              <a:t>)? Values for c and r? </a:t>
            </a:r>
          </a:p>
          <a:p>
            <a:pPr marL="514350" indent="-514350">
              <a:buNone/>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p:txBody>
      </p:sp>
      <p:sp>
        <p:nvSpPr>
          <p:cNvPr id="8" name="Content Placeholder 2"/>
          <p:cNvSpPr txBox="1">
            <a:spLocks/>
          </p:cNvSpPr>
          <p:nvPr/>
        </p:nvSpPr>
        <p:spPr>
          <a:xfrm>
            <a:off x="4800600" y="3886201"/>
            <a:ext cx="3886200" cy="2514600"/>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tx1"/>
                </a:solidFill>
                <a:effectLst/>
                <a:uLnTx/>
                <a:uFillTx/>
                <a:cs typeface="Courier New" pitchFamily="49" charset="0"/>
              </a:rPr>
              <a:t>CHANGE COLOR FOR ANSWERS</a:t>
            </a:r>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err="1" smtClean="0">
                <a:ln>
                  <a:noFill/>
                </a:ln>
                <a:solidFill>
                  <a:schemeClr val="bg1"/>
                </a:solidFill>
                <a:effectLst/>
                <a:uLnTx/>
                <a:uFillTx/>
                <a:latin typeface="Courier New" pitchFamily="49" charset="0"/>
                <a:cs typeface="Courier New" pitchFamily="49" charset="0"/>
              </a:rPr>
              <a:t>arr</a:t>
            </a:r>
            <a:r>
              <a:rPr kumimoji="0" lang="en-US" sz="2000" b="0"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 = [3 4 9 ; 7 1 8]</a:t>
            </a:r>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AutoNum type="arabicPeriod"/>
              <a:tabLst/>
              <a:defRPr/>
            </a:pPr>
            <a:r>
              <a:rPr lang="en-US" sz="2000" dirty="0" smtClean="0">
                <a:solidFill>
                  <a:schemeClr val="bg1"/>
                </a:solidFill>
                <a:latin typeface="Courier New" pitchFamily="49" charset="0"/>
                <a:cs typeface="Courier New" pitchFamily="49" charset="0"/>
              </a:rPr>
              <a:t>3</a:t>
            </a:r>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AutoNum type="arabicPeriod"/>
              <a:tabLst/>
              <a:defRPr/>
            </a:pPr>
            <a:r>
              <a:rPr lang="en-US" sz="2000" dirty="0" smtClean="0">
                <a:solidFill>
                  <a:schemeClr val="bg1"/>
                </a:solidFill>
                <a:latin typeface="Courier New" pitchFamily="49" charset="0"/>
                <a:cs typeface="Courier New" pitchFamily="49" charset="0"/>
              </a:rPr>
              <a:t>2</a:t>
            </a:r>
            <a:endParaRPr kumimoji="0" lang="en-US" sz="2000" b="0" i="0" u="none" strike="noStrike" kern="1200" cap="none" spc="0" normalizeH="0" baseline="0" noProof="0" dirty="0" smtClean="0">
              <a:ln>
                <a:noFill/>
              </a:ln>
              <a:solidFill>
                <a:schemeClr val="bg1"/>
              </a:solidFill>
              <a:effectLst/>
              <a:uLnTx/>
              <a:uFillTx/>
              <a:latin typeface="Courier New" pitchFamily="49" charset="0"/>
              <a:cs typeface="Courier New" pitchFamily="49" charset="0"/>
            </a:endParaRPr>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AutoNum type="arabicPeriod"/>
              <a:tabLst/>
              <a:defRPr/>
            </a:pPr>
            <a:r>
              <a:rPr lang="en-US" sz="2000" dirty="0" smtClean="0">
                <a:solidFill>
                  <a:schemeClr val="bg1"/>
                </a:solidFill>
                <a:latin typeface="Courier New" pitchFamily="49" charset="0"/>
                <a:cs typeface="Courier New" pitchFamily="49" charset="0"/>
              </a:rPr>
              <a:t>c &gt;&gt; 3 , r &gt;&gt; 2</a:t>
            </a:r>
            <a:endParaRPr kumimoji="0" lang="en-US" sz="2000" b="0" i="0" u="none" strike="noStrike" kern="1200" cap="none" spc="0" normalizeH="0" baseline="0" noProof="0" dirty="0" smtClean="0">
              <a:ln>
                <a:noFill/>
              </a:ln>
              <a:solidFill>
                <a:schemeClr val="bg1"/>
              </a:solidFill>
              <a:effectLst/>
              <a:uLnTx/>
              <a:uFillTx/>
              <a:latin typeface="Courier New" pitchFamily="49" charset="0"/>
              <a:cs typeface="Courier New" pitchFamily="49" charset="0"/>
            </a:endParaRPr>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AutoNum type="arabicPeriod"/>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 name="Title 1"/>
          <p:cNvSpPr txBox="1">
            <a:spLocks/>
          </p:cNvSpPr>
          <p:nvPr/>
        </p:nvSpPr>
        <p:spPr>
          <a:xfrm>
            <a:off x="152400" y="28956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smtClean="0">
                <a:solidFill>
                  <a:schemeClr val="accent6">
                    <a:lumMod val="75000"/>
                  </a:schemeClr>
                </a:solidFill>
                <a:latin typeface="Courier New" pitchFamily="49" charset="0"/>
                <a:cs typeface="Courier New" pitchFamily="49" charset="0"/>
              </a:rPr>
              <a:t>Checkpoint (1/2)</a:t>
            </a:r>
            <a:endParaRPr lang="en-US" sz="4000" b="1" dirty="0">
              <a:solidFill>
                <a:schemeClr val="accent6">
                  <a:lumMod val="75000"/>
                </a:schemeClr>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4495800" cy="4800600"/>
          </a:xfrm>
        </p:spPr>
        <p:txBody>
          <a:bodyPr>
            <a:normAutofit fontScale="92500" lnSpcReduction="10000"/>
          </a:bodyPr>
          <a:lstStyle/>
          <a:p>
            <a:pPr>
              <a:buNone/>
            </a:pPr>
            <a:r>
              <a:rPr lang="en-US" sz="2400" dirty="0" err="1" smtClean="0">
                <a:latin typeface="Courier New" pitchFamily="49" charset="0"/>
                <a:cs typeface="Courier New" pitchFamily="49" charset="0"/>
              </a:rPr>
              <a:t>arr</a:t>
            </a:r>
            <a:r>
              <a:rPr lang="en-US" sz="2400" dirty="0" smtClean="0">
                <a:latin typeface="Courier New" pitchFamily="49" charset="0"/>
                <a:cs typeface="Courier New" pitchFamily="49" charset="0"/>
              </a:rPr>
              <a:t> = [ 2 1 3 ; 5 8 2]</a:t>
            </a:r>
          </a:p>
          <a:p>
            <a:pPr marL="514350" indent="-514350">
              <a:buFont typeface="+mj-lt"/>
              <a:buAutoNum type="arabicPeriod"/>
            </a:pPr>
            <a:r>
              <a:rPr lang="en-US" sz="2000" dirty="0" smtClean="0"/>
              <a:t>What command should be used to obtain the sum of each column vector in</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arr</a:t>
            </a:r>
            <a:r>
              <a:rPr lang="en-US" sz="2000" dirty="0" smtClean="0">
                <a:latin typeface="Courier New" pitchFamily="49" charset="0"/>
                <a:cs typeface="Courier New" pitchFamily="49" charset="0"/>
              </a:rPr>
              <a:t> </a:t>
            </a:r>
            <a:r>
              <a:rPr lang="en-US" sz="2000" dirty="0" smtClean="0"/>
              <a:t>? Row vector ?</a:t>
            </a:r>
          </a:p>
          <a:p>
            <a:pPr marL="514350" indent="-514350">
              <a:buFont typeface="+mj-lt"/>
              <a:buAutoNum type="arabicPeriod"/>
            </a:pPr>
            <a:r>
              <a:rPr lang="en-US" sz="2000" dirty="0" smtClean="0"/>
              <a:t>If we wanted the sum of the row vectors to be a column vector, what command should be used instead?</a:t>
            </a:r>
          </a:p>
          <a:p>
            <a:pPr marL="514350" indent="-514350">
              <a:buFont typeface="+mj-lt"/>
              <a:buAutoNum type="arabicPeriod"/>
            </a:pPr>
            <a:r>
              <a:rPr lang="en-US" sz="2000" dirty="0" smtClean="0"/>
              <a:t>How do we take the sum of all the elements in </a:t>
            </a:r>
            <a:r>
              <a:rPr lang="en-US" sz="2000" dirty="0" err="1" smtClean="0">
                <a:latin typeface="Courier New" pitchFamily="49" charset="0"/>
                <a:cs typeface="Courier New" pitchFamily="49" charset="0"/>
              </a:rPr>
              <a:t>arr</a:t>
            </a:r>
            <a:r>
              <a:rPr lang="en-US" sz="2000" dirty="0" smtClean="0"/>
              <a:t>? The mean of all the elements?</a:t>
            </a:r>
          </a:p>
          <a:p>
            <a:pPr marL="514350" indent="-514350">
              <a:buFont typeface="+mj-lt"/>
              <a:buAutoNum type="arabicPeriod"/>
            </a:pPr>
            <a:r>
              <a:rPr lang="en-US" sz="2000" dirty="0" smtClean="0"/>
              <a:t>Did you know: the sum function can take a second input for which dimension to take the sum of; thus using that knowledge can you take the sum of all the rows of </a:t>
            </a:r>
            <a:r>
              <a:rPr lang="en-US" sz="2000" dirty="0" err="1" smtClean="0">
                <a:latin typeface="Courier New" pitchFamily="49" charset="0"/>
                <a:cs typeface="Courier New" pitchFamily="49" charset="0"/>
              </a:rPr>
              <a:t>arr</a:t>
            </a:r>
            <a:r>
              <a:rPr lang="en-US" sz="2000" dirty="0" smtClean="0"/>
              <a:t> as a column vector ( without having to use transposes)?</a:t>
            </a:r>
          </a:p>
          <a:p>
            <a:pPr marL="514350" indent="-514350">
              <a:buNone/>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p:txBody>
      </p:sp>
      <p:sp>
        <p:nvSpPr>
          <p:cNvPr id="4" name="Content Placeholder 2"/>
          <p:cNvSpPr txBox="1">
            <a:spLocks/>
          </p:cNvSpPr>
          <p:nvPr/>
        </p:nvSpPr>
        <p:spPr>
          <a:xfrm>
            <a:off x="4876800" y="1752600"/>
            <a:ext cx="39624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000" b="1" i="0" u="none" strike="noStrike" kern="1200" cap="none" spc="0" normalizeH="0" baseline="0" noProof="0" dirty="0" smtClean="0">
                <a:ln>
                  <a:noFill/>
                </a:ln>
                <a:solidFill>
                  <a:schemeClr val="tx1"/>
                </a:solidFill>
                <a:effectLst/>
                <a:uLnTx/>
                <a:uFillTx/>
                <a:cs typeface="Courier New" pitchFamily="49" charset="0"/>
              </a:rPr>
              <a:t>CHANGE COLORS</a:t>
            </a:r>
            <a:r>
              <a:rPr kumimoji="0" lang="en-US" sz="2000" b="1" i="0" u="none" strike="noStrike" kern="1200" cap="none" spc="0" normalizeH="0" noProof="0" dirty="0" smtClean="0">
                <a:ln>
                  <a:noFill/>
                </a:ln>
                <a:solidFill>
                  <a:schemeClr val="tx1"/>
                </a:solidFill>
                <a:effectLst/>
                <a:uLnTx/>
                <a:uFillTx/>
                <a:cs typeface="Courier New" pitchFamily="49" charset="0"/>
              </a:rPr>
              <a:t> FOR ANSWERS</a:t>
            </a:r>
            <a:endParaRPr kumimoji="0" lang="en-US" sz="2000" b="1" i="0" u="none" strike="noStrike" kern="1200" cap="none" spc="0" normalizeH="0" baseline="0" noProof="0" dirty="0" smtClean="0">
              <a:ln>
                <a:noFill/>
              </a:ln>
              <a:solidFill>
                <a:schemeClr val="tx1"/>
              </a:solidFill>
              <a:effectLst/>
              <a:uLnTx/>
              <a:uFillTx/>
              <a:cs typeface="Courier New" pitchFamily="49"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000" b="0" i="0" u="none" strike="noStrike" kern="1200" cap="none" spc="0" normalizeH="0" baseline="0" noProof="0" dirty="0" err="1" smtClean="0">
                <a:ln>
                  <a:noFill/>
                </a:ln>
                <a:solidFill>
                  <a:schemeClr val="bg1"/>
                </a:solidFill>
                <a:effectLst/>
                <a:uLnTx/>
                <a:uFillTx/>
                <a:latin typeface="Courier New" pitchFamily="49" charset="0"/>
                <a:cs typeface="Courier New" pitchFamily="49" charset="0"/>
              </a:rPr>
              <a:t>arr</a:t>
            </a:r>
            <a:r>
              <a:rPr kumimoji="0" lang="en-US" sz="2000" b="0"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 = [2,1 3 ; 5 8 2]</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sz="2000" dirty="0" smtClean="0">
                <a:solidFill>
                  <a:schemeClr val="bg1"/>
                </a:solidFill>
                <a:latin typeface="Courier New" pitchFamily="49" charset="0"/>
                <a:cs typeface="Courier New" pitchFamily="49" charset="0"/>
              </a:rPr>
              <a:t>sum(</a:t>
            </a:r>
            <a:r>
              <a:rPr lang="en-US" sz="2000" dirty="0" err="1" smtClean="0">
                <a:solidFill>
                  <a:schemeClr val="bg1"/>
                </a:solidFill>
                <a:latin typeface="Courier New" pitchFamily="49" charset="0"/>
                <a:cs typeface="Courier New" pitchFamily="49" charset="0"/>
              </a:rPr>
              <a:t>arr</a:t>
            </a:r>
            <a:r>
              <a:rPr lang="en-US" sz="2000" dirty="0" smtClean="0">
                <a:solidFill>
                  <a:schemeClr val="bg1"/>
                </a:solidFill>
                <a:latin typeface="Courier New" pitchFamily="49" charset="0"/>
                <a:cs typeface="Courier New" pitchFamily="49" charset="0"/>
              </a:rPr>
              <a:t>), sum(</a:t>
            </a:r>
            <a:r>
              <a:rPr lang="en-US" sz="2000" dirty="0" err="1" smtClean="0">
                <a:solidFill>
                  <a:schemeClr val="bg1"/>
                </a:solidFill>
                <a:latin typeface="Courier New" pitchFamily="49" charset="0"/>
                <a:cs typeface="Courier New" pitchFamily="49" charset="0"/>
              </a:rPr>
              <a:t>arr</a:t>
            </a:r>
            <a:r>
              <a:rPr lang="en-US" sz="2000" dirty="0" smtClean="0">
                <a:solidFill>
                  <a:schemeClr val="bg1"/>
                </a:solidFill>
                <a:latin typeface="Courier New" pitchFamily="49" charset="0"/>
                <a:cs typeface="Courier New" pitchFamily="49" charset="0"/>
              </a:rPr>
              <a:t>’)</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2000" b="0"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(sum(</a:t>
            </a:r>
            <a:r>
              <a:rPr kumimoji="0" lang="en-US" sz="2000" b="0" i="0" u="none" strike="noStrike" kern="1200" cap="none" spc="0" normalizeH="0" baseline="0" noProof="0" dirty="0" err="1" smtClean="0">
                <a:ln>
                  <a:noFill/>
                </a:ln>
                <a:solidFill>
                  <a:schemeClr val="bg1"/>
                </a:solidFill>
                <a:effectLst/>
                <a:uLnTx/>
                <a:uFillTx/>
                <a:latin typeface="Courier New" pitchFamily="49" charset="0"/>
                <a:cs typeface="Courier New" pitchFamily="49" charset="0"/>
              </a:rPr>
              <a:t>arr</a:t>
            </a:r>
            <a:r>
              <a:rPr kumimoji="0" lang="en-US" sz="2000" b="0"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sz="2000" dirty="0" smtClean="0">
                <a:solidFill>
                  <a:schemeClr val="bg1"/>
                </a:solidFill>
                <a:latin typeface="Courier New" pitchFamily="49" charset="0"/>
                <a:cs typeface="Courier New" pitchFamily="49" charset="0"/>
              </a:rPr>
              <a:t>s</a:t>
            </a:r>
            <a:r>
              <a:rPr kumimoji="0" lang="en-US" sz="2000" b="0"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um(sum(</a:t>
            </a:r>
            <a:r>
              <a:rPr kumimoji="0" lang="en-US" sz="2000" b="0" i="0" u="none" strike="noStrike" kern="1200" cap="none" spc="0" normalizeH="0" baseline="0" noProof="0" dirty="0" err="1" smtClean="0">
                <a:ln>
                  <a:noFill/>
                </a:ln>
                <a:solidFill>
                  <a:schemeClr val="bg1"/>
                </a:solidFill>
                <a:effectLst/>
                <a:uLnTx/>
                <a:uFillTx/>
                <a:latin typeface="Courier New" pitchFamily="49" charset="0"/>
                <a:cs typeface="Courier New" pitchFamily="49" charset="0"/>
              </a:rPr>
              <a:t>arr</a:t>
            </a:r>
            <a:r>
              <a:rPr kumimoji="0" lang="en-US" sz="2000" b="0"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a:t>
            </a:r>
          </a:p>
          <a:p>
            <a:pPr marL="514350" marR="0" lvl="0" indent="-514350" algn="l" defTabSz="914400" rtl="0" eaLnBrk="1" fontAlgn="auto" latinLnBrk="0" hangingPunct="1">
              <a:lnSpc>
                <a:spcPct val="100000"/>
              </a:lnSpc>
              <a:spcBef>
                <a:spcPct val="20000"/>
              </a:spcBef>
              <a:spcAft>
                <a:spcPts val="0"/>
              </a:spcAft>
              <a:buClrTx/>
              <a:buSzTx/>
              <a:tabLst/>
              <a:defRPr/>
            </a:pPr>
            <a:r>
              <a:rPr lang="en-US" sz="2000" dirty="0" smtClean="0">
                <a:solidFill>
                  <a:schemeClr val="bg1"/>
                </a:solidFill>
                <a:latin typeface="Courier New" pitchFamily="49" charset="0"/>
                <a:cs typeface="Courier New" pitchFamily="49" charset="0"/>
              </a:rPr>
              <a:t>	</a:t>
            </a:r>
            <a:r>
              <a:rPr kumimoji="0" lang="en-US" sz="2000" b="0"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mean(mean(</a:t>
            </a:r>
            <a:r>
              <a:rPr kumimoji="0" lang="en-US" sz="2000" b="0" i="0" u="none" strike="noStrike" kern="1200" cap="none" spc="0" normalizeH="0" baseline="0" noProof="0" dirty="0" err="1" smtClean="0">
                <a:ln>
                  <a:noFill/>
                </a:ln>
                <a:solidFill>
                  <a:schemeClr val="bg1"/>
                </a:solidFill>
                <a:effectLst/>
                <a:uLnTx/>
                <a:uFillTx/>
                <a:latin typeface="Courier New" pitchFamily="49" charset="0"/>
                <a:cs typeface="Courier New" pitchFamily="49" charset="0"/>
              </a:rPr>
              <a:t>arr</a:t>
            </a:r>
            <a:r>
              <a:rPr kumimoji="0" lang="en-US" sz="2000" b="0"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a:t>
            </a:r>
          </a:p>
          <a:p>
            <a:pPr marL="514350" marR="0" lvl="0" indent="-514350" algn="l" defTabSz="914400" rtl="0" eaLnBrk="1" fontAlgn="auto" latinLnBrk="0" hangingPunct="1">
              <a:lnSpc>
                <a:spcPct val="100000"/>
              </a:lnSpc>
              <a:spcBef>
                <a:spcPct val="20000"/>
              </a:spcBef>
              <a:spcAft>
                <a:spcPts val="0"/>
              </a:spcAft>
              <a:buClrTx/>
              <a:buSzTx/>
              <a:tabLst/>
              <a:defRPr/>
            </a:pPr>
            <a:r>
              <a:rPr lang="en-US" sz="2000" dirty="0" smtClean="0">
                <a:solidFill>
                  <a:schemeClr val="bg1"/>
                </a:solidFill>
                <a:latin typeface="Courier New" pitchFamily="49" charset="0"/>
                <a:cs typeface="Courier New" pitchFamily="49" charset="0"/>
              </a:rPr>
              <a:t>4. sum(arr,2)</a:t>
            </a:r>
            <a:endParaRPr kumimoji="0" lang="en-US" sz="2000" b="0" i="0" u="none" strike="noStrike" kern="1200" cap="none" spc="0" normalizeH="0" baseline="0" noProof="0" dirty="0" smtClean="0">
              <a:ln>
                <a:noFill/>
              </a:ln>
              <a:solidFill>
                <a:schemeClr val="bg1"/>
              </a:solidFill>
              <a:effectLst/>
              <a:uLnTx/>
              <a:uFillTx/>
              <a:latin typeface="Courier New" pitchFamily="49" charset="0"/>
              <a:cs typeface="Courier New" pitchFamily="49" charset="0"/>
            </a:endParaRPr>
          </a:p>
          <a:p>
            <a:pPr marR="0" lvl="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Title 1"/>
          <p:cNvSpPr>
            <a:spLocks noGrp="1"/>
          </p:cNvSpPr>
          <p:nvPr>
            <p:ph type="title"/>
          </p:nvPr>
        </p:nvSpPr>
        <p:spPr>
          <a:xfrm>
            <a:off x="0" y="228600"/>
            <a:ext cx="8229600" cy="1143000"/>
          </a:xfrm>
        </p:spPr>
        <p:txBody>
          <a:bodyPr/>
          <a:lstStyle/>
          <a:p>
            <a:r>
              <a:rPr lang="en-US" b="1" dirty="0" smtClean="0">
                <a:solidFill>
                  <a:schemeClr val="accent6">
                    <a:lumMod val="75000"/>
                  </a:schemeClr>
                </a:solidFill>
                <a:latin typeface="Courier New" pitchFamily="49" charset="0"/>
                <a:cs typeface="Courier New" pitchFamily="49" charset="0"/>
              </a:rPr>
              <a:t>Checkpoint (2/2)</a:t>
            </a:r>
            <a:endParaRPr lang="en-US" b="1" dirty="0">
              <a:solidFill>
                <a:schemeClr val="accent6">
                  <a:lumMod val="75000"/>
                </a:schemeClr>
              </a:solidFill>
              <a:latin typeface="Courier New" pitchFamily="49" charset="0"/>
              <a:cs typeface="Courier New" pitchFamily="49"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058" name="Picture 10" descr="http://www.youwall.com/papel/cf7b9a11c4.jpg"/>
          <p:cNvPicPr>
            <a:picLocks noChangeAspect="1" noChangeArrowheads="1"/>
          </p:cNvPicPr>
          <p:nvPr/>
        </p:nvPicPr>
        <p:blipFill>
          <a:blip r:embed="rId2"/>
          <a:srcRect l="14167" r="5000"/>
          <a:stretch>
            <a:fillRect/>
          </a:stretch>
        </p:blipFill>
        <p:spPr bwMode="auto">
          <a:xfrm>
            <a:off x="1295400" y="914400"/>
            <a:ext cx="7391400" cy="5181600"/>
          </a:xfrm>
          <a:prstGeom prst="rect">
            <a:avLst/>
          </a:prstGeom>
          <a:noFill/>
        </p:spPr>
      </p:pic>
      <p:pic>
        <p:nvPicPr>
          <p:cNvPr id="2052" name="Picture 4" descr="http://www.deviantart.com/download/112886693/Orange_Wallpaper_by_Ichigo_DA.jpg"/>
          <p:cNvPicPr>
            <a:picLocks noChangeAspect="1" noChangeArrowheads="1"/>
          </p:cNvPicPr>
          <p:nvPr/>
        </p:nvPicPr>
        <p:blipFill>
          <a:blip r:embed="rId3"/>
          <a:srcRect l="28068" t="52778" r="5000" b="5919"/>
          <a:stretch>
            <a:fillRect/>
          </a:stretch>
        </p:blipFill>
        <p:spPr bwMode="auto">
          <a:xfrm>
            <a:off x="1600200" y="1447800"/>
            <a:ext cx="6791569" cy="4114800"/>
          </a:xfrm>
          <a:prstGeom prst="rect">
            <a:avLst/>
          </a:prstGeom>
          <a:noFill/>
        </p:spPr>
      </p:pic>
      <p:sp>
        <p:nvSpPr>
          <p:cNvPr id="5" name="Subtitle 2"/>
          <p:cNvSpPr txBox="1">
            <a:spLocks/>
          </p:cNvSpPr>
          <p:nvPr/>
        </p:nvSpPr>
        <p:spPr>
          <a:xfrm>
            <a:off x="1600200" y="3810000"/>
            <a:ext cx="6477000" cy="1752600"/>
          </a:xfrm>
          <a:prstGeom prst="rect">
            <a:avLst/>
          </a:prstGeom>
        </p:spPr>
        <p:txBody>
          <a:bodyPr vert="horz" lIns="91440" tIns="45720" rIns="91440" bIns="45720" rtlCol="0">
            <a:normAutofit/>
          </a:bodyPr>
          <a:lstStyle/>
          <a:p>
            <a:pPr marL="342900" marR="0" lvl="0" indent="-342900" algn="r" defTabSz="914400" rtl="0" eaLnBrk="1" fontAlgn="auto" latinLnBrk="0" hangingPunct="1">
              <a:lnSpc>
                <a:spcPct val="100000"/>
              </a:lnSpc>
              <a:spcBef>
                <a:spcPct val="20000"/>
              </a:spcBef>
              <a:spcAft>
                <a:spcPts val="0"/>
              </a:spcAft>
              <a:buClrTx/>
              <a:buSzTx/>
              <a:tabLst/>
              <a:defRPr/>
            </a:pPr>
            <a:r>
              <a:rPr kumimoji="0" lang="en-US" sz="2000" b="0" i="0" u="none" strike="noStrike" kern="1200" cap="none" spc="0" normalizeH="0" baseline="0" noProof="0" dirty="0" smtClean="0">
                <a:ln>
                  <a:noFill/>
                </a:ln>
                <a:effectLst/>
                <a:uLnTx/>
                <a:uFillTx/>
                <a:latin typeface="+mn-lt"/>
                <a:ea typeface="+mn-ea"/>
                <a:cs typeface="+mn-cs"/>
              </a:rPr>
              <a:t>By Jimmy Le</a:t>
            </a:r>
          </a:p>
          <a:p>
            <a:pPr marL="342900" marR="0" lvl="0" indent="-342900" algn="r" defTabSz="914400" rtl="0" eaLnBrk="1" fontAlgn="auto" latinLnBrk="0" hangingPunct="1">
              <a:lnSpc>
                <a:spcPct val="100000"/>
              </a:lnSpc>
              <a:spcBef>
                <a:spcPct val="20000"/>
              </a:spcBef>
              <a:spcAft>
                <a:spcPts val="0"/>
              </a:spcAft>
              <a:buClrTx/>
              <a:buSzTx/>
              <a:tabLst/>
              <a:defRPr/>
            </a:pPr>
            <a:r>
              <a:rPr kumimoji="0" lang="en-US" sz="2000" b="0" i="0" u="none" strike="noStrike" kern="1200" cap="none" spc="0" normalizeH="0" baseline="0" noProof="0" dirty="0" smtClean="0">
                <a:ln>
                  <a:noFill/>
                </a:ln>
                <a:effectLst/>
                <a:uLnTx/>
                <a:uFillTx/>
                <a:latin typeface="+mn-lt"/>
                <a:ea typeface="+mn-ea"/>
                <a:cs typeface="+mn-cs"/>
              </a:rPr>
              <a:t>Email:jimmyle2008@gmail.com</a:t>
            </a:r>
            <a:endParaRPr kumimoji="0" lang="en-US" sz="2000" b="0" i="0" u="none" strike="noStrike" kern="1200" cap="none" spc="0" normalizeH="0" baseline="0" noProof="0" dirty="0">
              <a:ln>
                <a:noFill/>
              </a:ln>
              <a:effectLst/>
              <a:uLnTx/>
              <a:uFillTx/>
              <a:latin typeface="+mn-lt"/>
              <a:ea typeface="+mn-ea"/>
              <a:cs typeface="+mn-cs"/>
            </a:endParaRPr>
          </a:p>
        </p:txBody>
      </p:sp>
      <p:sp>
        <p:nvSpPr>
          <p:cNvPr id="2" name="Title 1"/>
          <p:cNvSpPr>
            <a:spLocks noGrp="1"/>
          </p:cNvSpPr>
          <p:nvPr>
            <p:ph type="title"/>
          </p:nvPr>
        </p:nvSpPr>
        <p:spPr>
          <a:xfrm>
            <a:off x="1905000" y="2514600"/>
            <a:ext cx="6477000" cy="1143000"/>
          </a:xfrm>
        </p:spPr>
        <p:txBody>
          <a:bodyPr>
            <a:normAutofit fontScale="90000"/>
          </a:bodyPr>
          <a:lstStyle/>
          <a:p>
            <a:r>
              <a:rPr lang="en-US" sz="6000" b="1" dirty="0" smtClean="0">
                <a:solidFill>
                  <a:srgbClr val="3E4D1F"/>
                </a:solidFill>
              </a:rPr>
              <a:t>Vectors</a:t>
            </a:r>
            <a:r>
              <a:rPr lang="en-US" sz="6000" b="1" dirty="0" smtClean="0">
                <a:solidFill>
                  <a:schemeClr val="accent3">
                    <a:lumMod val="75000"/>
                  </a:schemeClr>
                </a:solidFill>
              </a:rPr>
              <a:t> </a:t>
            </a:r>
            <a:r>
              <a:rPr lang="en-US" sz="6000" b="1" dirty="0" smtClean="0"/>
              <a:t>and</a:t>
            </a:r>
            <a:r>
              <a:rPr lang="en-US" sz="6000" b="1" dirty="0" smtClean="0">
                <a:solidFill>
                  <a:schemeClr val="accent3">
                    <a:lumMod val="75000"/>
                  </a:schemeClr>
                </a:solidFill>
              </a:rPr>
              <a:t> </a:t>
            </a:r>
            <a:r>
              <a:rPr lang="en-US" sz="6000" b="1" dirty="0" smtClean="0">
                <a:solidFill>
                  <a:schemeClr val="accent6">
                    <a:lumMod val="50000"/>
                  </a:schemeClr>
                </a:solidFill>
              </a:rPr>
              <a:t>Arrays</a:t>
            </a:r>
            <a:r>
              <a:rPr lang="en-US" sz="4000" b="1" dirty="0" smtClean="0">
                <a:solidFill>
                  <a:schemeClr val="accent3">
                    <a:lumMod val="75000"/>
                  </a:schemeClr>
                </a:solidFill>
              </a:rPr>
              <a:t/>
            </a:r>
            <a:br>
              <a:rPr lang="en-US" sz="4000" b="1" dirty="0" smtClean="0">
                <a:solidFill>
                  <a:schemeClr val="accent3">
                    <a:lumMod val="75000"/>
                  </a:schemeClr>
                </a:solidFill>
              </a:rPr>
            </a:br>
            <a:r>
              <a:rPr lang="en-US" sz="4000" b="1" dirty="0" smtClean="0">
                <a:solidFill>
                  <a:schemeClr val="accent6">
                    <a:lumMod val="50000"/>
                  </a:schemeClr>
                </a:solidFill>
              </a:rPr>
              <a:t> Lesson 8: Indexing, Assigning, and Removing Array elements</a:t>
            </a:r>
            <a:r>
              <a:rPr lang="en-US" b="1" dirty="0" smtClean="0">
                <a:solidFill>
                  <a:schemeClr val="accent3">
                    <a:lumMod val="75000"/>
                  </a:schemeClr>
                </a:solidFill>
              </a:rPr>
              <a:t/>
            </a:r>
            <a:br>
              <a:rPr lang="en-US" b="1" dirty="0" smtClean="0">
                <a:solidFill>
                  <a:schemeClr val="accent3">
                    <a:lumMod val="75000"/>
                  </a:schemeClr>
                </a:solidFill>
              </a:rPr>
            </a:br>
            <a:endParaRPr lang="en-US" dirty="0"/>
          </a:p>
        </p:txBody>
      </p:sp>
      <p:pic>
        <p:nvPicPr>
          <p:cNvPr id="2060" name="Picture 12" descr="http://www.itouchmidi.com/images/new_matrix.png"/>
          <p:cNvPicPr>
            <a:picLocks noChangeAspect="1" noChangeArrowheads="1"/>
          </p:cNvPicPr>
          <p:nvPr/>
        </p:nvPicPr>
        <p:blipFill>
          <a:blip r:embed="rId4"/>
          <a:srcRect/>
          <a:stretch>
            <a:fillRect/>
          </a:stretch>
        </p:blipFill>
        <p:spPr bwMode="auto">
          <a:xfrm>
            <a:off x="1981200" y="4038600"/>
            <a:ext cx="2057401" cy="1371601"/>
          </a:xfrm>
          <a:prstGeom prst="rect">
            <a:avLst/>
          </a:prstGeom>
          <a:no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4495800" cy="4953000"/>
          </a:xfrm>
        </p:spPr>
        <p:txBody>
          <a:bodyPr>
            <a:normAutofit/>
          </a:bodyPr>
          <a:lstStyle/>
          <a:p>
            <a:r>
              <a:rPr lang="en-US" sz="2400" dirty="0" smtClean="0"/>
              <a:t>To index an array, first specify </a:t>
            </a:r>
            <a:r>
              <a:rPr lang="en-US" sz="2400" b="1" dirty="0" smtClean="0"/>
              <a:t>rows</a:t>
            </a:r>
            <a:r>
              <a:rPr lang="en-US" sz="2400" dirty="0" smtClean="0"/>
              <a:t> and then </a:t>
            </a:r>
            <a:r>
              <a:rPr lang="en-US" sz="2400" b="1" dirty="0" smtClean="0"/>
              <a:t>columns </a:t>
            </a:r>
          </a:p>
          <a:p>
            <a:r>
              <a:rPr lang="en-US" sz="2400" dirty="0" smtClean="0"/>
              <a:t>Format:</a:t>
            </a:r>
          </a:p>
          <a:p>
            <a:pPr>
              <a:buNone/>
            </a:pPr>
            <a:r>
              <a:rPr lang="en-US" sz="2400" dirty="0" smtClean="0"/>
              <a:t>   &lt;</a:t>
            </a:r>
            <a:r>
              <a:rPr lang="en-US" sz="2400" dirty="0" err="1" smtClean="0"/>
              <a:t>array_name</a:t>
            </a:r>
            <a:r>
              <a:rPr lang="en-US" sz="2400" dirty="0" smtClean="0"/>
              <a:t>&gt;(&lt;row&gt;,&lt;column&gt;)</a:t>
            </a:r>
            <a:endParaRPr lang="en-US" sz="2400" b="1" dirty="0" smtClean="0"/>
          </a:p>
          <a:p>
            <a:r>
              <a:rPr lang="en-US" sz="2400" dirty="0" smtClean="0"/>
              <a:t>Use the </a:t>
            </a:r>
            <a:r>
              <a:rPr lang="en-US" sz="2400" b="1" dirty="0" smtClean="0"/>
              <a:t>colon operator : </a:t>
            </a:r>
            <a:r>
              <a:rPr lang="en-US" sz="2400" dirty="0" smtClean="0"/>
              <a:t>to access entire rows or columns</a:t>
            </a:r>
          </a:p>
          <a:p>
            <a:pPr lvl="1"/>
            <a:r>
              <a:rPr lang="en-US" sz="2400" dirty="0" smtClean="0"/>
              <a:t>array( :, 2)  , will access entire second column</a:t>
            </a:r>
          </a:p>
          <a:p>
            <a:pPr lvl="1"/>
            <a:r>
              <a:rPr lang="en-US" sz="2400" dirty="0" smtClean="0"/>
              <a:t>array(1,</a:t>
            </a:r>
            <a:r>
              <a:rPr lang="en-US" sz="2400" dirty="0" smtClean="0">
                <a:sym typeface="Wingdings" pitchFamily="2" charset="2"/>
              </a:rPr>
              <a:t>:) , will access entire first row </a:t>
            </a:r>
          </a:p>
          <a:p>
            <a:pPr lvl="1"/>
            <a:r>
              <a:rPr lang="en-US" sz="2400" dirty="0" smtClean="0">
                <a:sym typeface="Wingdings" pitchFamily="2" charset="2"/>
              </a:rPr>
              <a:t>The  above colon operator’s usage  is equivalent to 1:end</a:t>
            </a:r>
            <a:endParaRPr lang="en-US" sz="2000" dirty="0" smtClean="0"/>
          </a:p>
          <a:p>
            <a:endParaRPr lang="en-US" sz="2400" dirty="0" smtClean="0"/>
          </a:p>
          <a:p>
            <a:pPr>
              <a:buNone/>
            </a:pPr>
            <a:endParaRPr lang="en-US" sz="2400" dirty="0"/>
          </a:p>
        </p:txBody>
      </p:sp>
      <p:sp>
        <p:nvSpPr>
          <p:cNvPr id="4" name="Shape 7169"/>
          <p:cNvSpPr txBox="1">
            <a:spLocks noChangeArrowheads="1"/>
          </p:cNvSpPr>
          <p:nvPr/>
        </p:nvSpPr>
        <p:spPr>
          <a:xfrm>
            <a:off x="381000" y="381000"/>
            <a:ext cx="8229600" cy="809625"/>
          </a:xfrm>
          <a:prstGeom prst="rect">
            <a:avLst/>
          </a:prstGeom>
        </p:spPr>
        <p:txBody>
          <a:bodyPr anchor="ctr">
            <a:normAutofit/>
          </a:bodyPr>
          <a:lstStyle/>
          <a:p>
            <a:pPr algn="ctr" fontAlgn="auto">
              <a:spcAft>
                <a:spcPts val="0"/>
              </a:spcAft>
              <a:defRPr/>
            </a:pPr>
            <a:r>
              <a:rPr lang="en-US" sz="4400" spc="300" dirty="0" smtClean="0">
                <a:solidFill>
                  <a:schemeClr val="accent6">
                    <a:lumMod val="75000"/>
                  </a:schemeClr>
                </a:solidFill>
                <a:latin typeface="+mj-lt"/>
                <a:ea typeface="+mj-ea"/>
              </a:rPr>
              <a:t>Two Indices with Arrays</a:t>
            </a:r>
            <a:endParaRPr lang="en-US" sz="4400" spc="300" dirty="0">
              <a:solidFill>
                <a:schemeClr val="accent6">
                  <a:lumMod val="75000"/>
                </a:schemeClr>
              </a:solidFill>
              <a:latin typeface="+mj-lt"/>
              <a:ea typeface="+mj-ea"/>
            </a:endParaRPr>
          </a:p>
        </p:txBody>
      </p:sp>
      <p:pic>
        <p:nvPicPr>
          <p:cNvPr id="5122" name="Picture 2"/>
          <p:cNvPicPr>
            <a:picLocks noChangeAspect="1" noChangeArrowheads="1"/>
          </p:cNvPicPr>
          <p:nvPr/>
        </p:nvPicPr>
        <p:blipFill>
          <a:blip r:embed="rId2"/>
          <a:srcRect/>
          <a:stretch>
            <a:fillRect/>
          </a:stretch>
        </p:blipFill>
        <p:spPr bwMode="auto">
          <a:xfrm>
            <a:off x="5410200" y="1371600"/>
            <a:ext cx="2636510" cy="522922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3810000" cy="4038600"/>
          </a:xfrm>
        </p:spPr>
        <p:txBody>
          <a:bodyPr>
            <a:normAutofit/>
          </a:bodyPr>
          <a:lstStyle/>
          <a:p>
            <a:r>
              <a:rPr lang="en-US" sz="2300" dirty="0" smtClean="0"/>
              <a:t>To split an array </a:t>
            </a:r>
            <a:r>
              <a:rPr lang="en-US" sz="2400" b="1" dirty="0" smtClean="0"/>
              <a:t>into 4 quadrants</a:t>
            </a:r>
            <a:r>
              <a:rPr lang="en-US" sz="2400" dirty="0" smtClean="0"/>
              <a:t> </a:t>
            </a:r>
            <a:r>
              <a:rPr lang="en-US" sz="2300" dirty="0" smtClean="0"/>
              <a:t>use the two types of indices:</a:t>
            </a:r>
          </a:p>
          <a:p>
            <a:pPr lvl="1"/>
            <a:r>
              <a:rPr lang="en-US" sz="2200" b="1" dirty="0" smtClean="0"/>
              <a:t>1:round(end/2) </a:t>
            </a:r>
          </a:p>
          <a:p>
            <a:pPr lvl="1"/>
            <a:r>
              <a:rPr lang="en-US" sz="2200" b="1" dirty="0" smtClean="0"/>
              <a:t>round(end/2)+1:end</a:t>
            </a:r>
          </a:p>
          <a:p>
            <a:r>
              <a:rPr lang="en-US" sz="2400" dirty="0" smtClean="0"/>
              <a:t>for row or column index</a:t>
            </a:r>
          </a:p>
          <a:p>
            <a:r>
              <a:rPr lang="en-US" sz="2400" b="1" dirty="0" smtClean="0"/>
              <a:t>round() </a:t>
            </a:r>
            <a:r>
              <a:rPr lang="en-US" sz="2300" b="1" dirty="0" smtClean="0"/>
              <a:t> </a:t>
            </a:r>
            <a:r>
              <a:rPr lang="en-US" sz="2300" dirty="0" smtClean="0"/>
              <a:t>is need in case of </a:t>
            </a:r>
            <a:r>
              <a:rPr lang="en-US" sz="2300" u="sng" dirty="0" smtClean="0"/>
              <a:t>odd dimensions</a:t>
            </a:r>
          </a:p>
          <a:p>
            <a:r>
              <a:rPr lang="en-US" sz="2400" b="1" dirty="0" smtClean="0"/>
              <a:t>round(end/2) +1 </a:t>
            </a:r>
            <a:r>
              <a:rPr lang="en-US" sz="2300" b="1" dirty="0" smtClean="0"/>
              <a:t> </a:t>
            </a:r>
            <a:r>
              <a:rPr lang="en-US" sz="2300" dirty="0" smtClean="0"/>
              <a:t>is needed to prevent overlap</a:t>
            </a:r>
          </a:p>
          <a:p>
            <a:endParaRPr lang="en-US" sz="2400" dirty="0"/>
          </a:p>
        </p:txBody>
      </p:sp>
      <p:sp>
        <p:nvSpPr>
          <p:cNvPr id="4" name="Shape 7169"/>
          <p:cNvSpPr txBox="1">
            <a:spLocks noChangeArrowheads="1"/>
          </p:cNvSpPr>
          <p:nvPr/>
        </p:nvSpPr>
        <p:spPr>
          <a:xfrm>
            <a:off x="381000" y="381000"/>
            <a:ext cx="8229600" cy="809625"/>
          </a:xfrm>
          <a:prstGeom prst="rect">
            <a:avLst/>
          </a:prstGeom>
        </p:spPr>
        <p:txBody>
          <a:bodyPr anchor="ctr">
            <a:normAutofit/>
          </a:bodyPr>
          <a:lstStyle/>
          <a:p>
            <a:pPr algn="ctr" fontAlgn="auto">
              <a:spcAft>
                <a:spcPts val="0"/>
              </a:spcAft>
              <a:defRPr/>
            </a:pPr>
            <a:r>
              <a:rPr lang="en-US" sz="4400" spc="300" dirty="0" smtClean="0">
                <a:solidFill>
                  <a:schemeClr val="accent6">
                    <a:lumMod val="75000"/>
                  </a:schemeClr>
                </a:solidFill>
                <a:latin typeface="+mj-lt"/>
                <a:ea typeface="+mj-ea"/>
              </a:rPr>
              <a:t>Split Array into Quadrants</a:t>
            </a:r>
            <a:endParaRPr lang="en-US" sz="4400" spc="300" dirty="0">
              <a:solidFill>
                <a:schemeClr val="accent6">
                  <a:lumMod val="75000"/>
                </a:schemeClr>
              </a:solidFill>
              <a:latin typeface="+mj-lt"/>
              <a:ea typeface="+mj-ea"/>
            </a:endParaRPr>
          </a:p>
        </p:txBody>
      </p:sp>
      <p:pic>
        <p:nvPicPr>
          <p:cNvPr id="6146" name="Picture 2"/>
          <p:cNvPicPr>
            <a:picLocks noChangeAspect="1" noChangeArrowheads="1"/>
          </p:cNvPicPr>
          <p:nvPr/>
        </p:nvPicPr>
        <p:blipFill>
          <a:blip r:embed="rId2"/>
          <a:srcRect t="9938"/>
          <a:stretch>
            <a:fillRect/>
          </a:stretch>
        </p:blipFill>
        <p:spPr bwMode="auto">
          <a:xfrm>
            <a:off x="4191000" y="1295400"/>
            <a:ext cx="4760398" cy="5029200"/>
          </a:xfrm>
          <a:prstGeom prst="rect">
            <a:avLst/>
          </a:prstGeom>
          <a:ln>
            <a:noFill/>
          </a:ln>
          <a:effectLst>
            <a:outerShdw blurRad="292100" dist="139700" dir="2700000" algn="tl" rotWithShape="0">
              <a:srgbClr val="333333">
                <a:alpha val="65000"/>
              </a:srgbClr>
            </a:outerShdw>
          </a:effectLst>
        </p:spPr>
      </p:pic>
      <p:pic>
        <p:nvPicPr>
          <p:cNvPr id="6147" name="Picture 3"/>
          <p:cNvPicPr>
            <a:picLocks noChangeAspect="1" noChangeArrowheads="1"/>
          </p:cNvPicPr>
          <p:nvPr/>
        </p:nvPicPr>
        <p:blipFill>
          <a:blip r:embed="rId3"/>
          <a:srcRect t="28070" b="19298"/>
          <a:stretch>
            <a:fillRect/>
          </a:stretch>
        </p:blipFill>
        <p:spPr bwMode="auto">
          <a:xfrm>
            <a:off x="304800" y="5334000"/>
            <a:ext cx="3780790" cy="990600"/>
          </a:xfrm>
          <a:prstGeom prst="rect">
            <a:avLst/>
          </a:prstGeom>
          <a:ln>
            <a:noFill/>
          </a:ln>
          <a:effectLst>
            <a:outerShdw blurRad="292100" dist="139700" dir="2700000" algn="tl" rotWithShape="0">
              <a:srgbClr val="333333">
                <a:alpha val="65000"/>
              </a:srgbClr>
            </a:outerShdw>
          </a:effectLst>
        </p:spPr>
      </p:pic>
      <p:sp>
        <p:nvSpPr>
          <p:cNvPr id="8" name="Notched Right Arrow 7"/>
          <p:cNvSpPr/>
          <p:nvPr/>
        </p:nvSpPr>
        <p:spPr>
          <a:xfrm rot="10800000">
            <a:off x="3581400" y="5791200"/>
            <a:ext cx="762000" cy="381000"/>
          </a:xfrm>
          <a:prstGeom prst="notched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075"/>
          <p:cNvSpPr txBox="1">
            <a:spLocks noChangeArrowheads="1"/>
          </p:cNvSpPr>
          <p:nvPr/>
        </p:nvSpPr>
        <p:spPr bwMode="auto">
          <a:xfrm>
            <a:off x="301625" y="1011238"/>
            <a:ext cx="4316413" cy="457200"/>
          </a:xfrm>
          <a:prstGeom prst="rect">
            <a:avLst/>
          </a:prstGeom>
          <a:noFill/>
          <a:ln w="9525">
            <a:noFill/>
            <a:miter lim="800000"/>
            <a:headEnd/>
            <a:tailEnd/>
          </a:ln>
        </p:spPr>
        <p:txBody>
          <a:bodyPr>
            <a:spAutoFit/>
          </a:bodyPr>
          <a:lstStyle/>
          <a:p>
            <a:pPr>
              <a:spcBef>
                <a:spcPct val="50000"/>
              </a:spcBef>
            </a:pPr>
            <a:r>
              <a:rPr lang="en-US" sz="2400" b="1" dirty="0" smtClean="0">
                <a:latin typeface="Calibri" pitchFamily="34" charset="0"/>
              </a:rPr>
              <a:t>Direct Entry</a:t>
            </a:r>
            <a:endParaRPr lang="en-US" sz="2400" b="1" dirty="0">
              <a:latin typeface="Calibri" pitchFamily="34" charset="0"/>
            </a:endParaRPr>
          </a:p>
        </p:txBody>
      </p:sp>
      <p:sp>
        <p:nvSpPr>
          <p:cNvPr id="5" name="TextBox 3077"/>
          <p:cNvSpPr txBox="1">
            <a:spLocks noChangeArrowheads="1"/>
          </p:cNvSpPr>
          <p:nvPr/>
        </p:nvSpPr>
        <p:spPr bwMode="auto">
          <a:xfrm>
            <a:off x="381000" y="2667000"/>
            <a:ext cx="3508376" cy="461963"/>
          </a:xfrm>
          <a:prstGeom prst="rect">
            <a:avLst/>
          </a:prstGeom>
          <a:noFill/>
          <a:ln w="9525">
            <a:noFill/>
            <a:miter lim="800000"/>
            <a:headEnd/>
            <a:tailEnd/>
          </a:ln>
        </p:spPr>
        <p:txBody>
          <a:bodyPr wrap="square">
            <a:spAutoFit/>
          </a:bodyPr>
          <a:lstStyle/>
          <a:p>
            <a:pPr>
              <a:spcBef>
                <a:spcPct val="50000"/>
              </a:spcBef>
            </a:pPr>
            <a:r>
              <a:rPr lang="en-US" sz="2400" b="1" dirty="0" smtClean="0">
                <a:latin typeface="Calibri" pitchFamily="34" charset="0"/>
              </a:rPr>
              <a:t>Colon Operator            </a:t>
            </a:r>
            <a:endParaRPr lang="en-US" sz="2400" b="1" dirty="0">
              <a:latin typeface="Calibri" pitchFamily="34" charset="0"/>
            </a:endParaRPr>
          </a:p>
        </p:txBody>
      </p:sp>
      <p:pic>
        <p:nvPicPr>
          <p:cNvPr id="6" name="Picture 14"/>
          <p:cNvPicPr>
            <a:picLocks noChangeAspect="1" noChangeArrowheads="1"/>
          </p:cNvPicPr>
          <p:nvPr/>
        </p:nvPicPr>
        <p:blipFill>
          <a:blip r:embed="rId2"/>
          <a:srcRect/>
          <a:stretch>
            <a:fillRect/>
          </a:stretch>
        </p:blipFill>
        <p:spPr bwMode="auto">
          <a:xfrm>
            <a:off x="457200" y="5105400"/>
            <a:ext cx="476250" cy="476250"/>
          </a:xfrm>
          <a:prstGeom prst="rect">
            <a:avLst/>
          </a:prstGeom>
          <a:noFill/>
          <a:ln w="19050" algn="ctr">
            <a:noFill/>
            <a:miter lim="800000"/>
            <a:headEnd/>
            <a:tailEnd/>
          </a:ln>
        </p:spPr>
      </p:pic>
      <p:sp>
        <p:nvSpPr>
          <p:cNvPr id="7" name="TextBox 3077"/>
          <p:cNvSpPr txBox="1">
            <a:spLocks noChangeArrowheads="1"/>
          </p:cNvSpPr>
          <p:nvPr/>
        </p:nvSpPr>
        <p:spPr bwMode="auto">
          <a:xfrm>
            <a:off x="381000" y="4572000"/>
            <a:ext cx="3508376" cy="461963"/>
          </a:xfrm>
          <a:prstGeom prst="rect">
            <a:avLst/>
          </a:prstGeom>
          <a:noFill/>
          <a:ln w="9525">
            <a:noFill/>
            <a:miter lim="800000"/>
            <a:headEnd/>
            <a:tailEnd/>
          </a:ln>
        </p:spPr>
        <p:txBody>
          <a:bodyPr wrap="square">
            <a:spAutoFit/>
          </a:bodyPr>
          <a:lstStyle/>
          <a:p>
            <a:pPr>
              <a:spcBef>
                <a:spcPct val="50000"/>
              </a:spcBef>
            </a:pPr>
            <a:r>
              <a:rPr lang="en-US" sz="1600" b="1" dirty="0" smtClean="0">
                <a:latin typeface="Calibri" pitchFamily="34" charset="0"/>
              </a:rPr>
              <a:t> </a:t>
            </a:r>
            <a:r>
              <a:rPr lang="en-US" sz="2400" b="1" dirty="0" smtClean="0">
                <a:latin typeface="Calibri" pitchFamily="34" charset="0"/>
              </a:rPr>
              <a:t>Linspace      </a:t>
            </a:r>
            <a:endParaRPr lang="en-US" sz="2400" b="1" dirty="0">
              <a:latin typeface="Calibri" pitchFamily="34" charset="0"/>
            </a:endParaRPr>
          </a:p>
        </p:txBody>
      </p:sp>
      <p:sp>
        <p:nvSpPr>
          <p:cNvPr id="8" name="Straight Connector 7"/>
          <p:cNvSpPr>
            <a:spLocks noChangeShapeType="1"/>
          </p:cNvSpPr>
          <p:nvPr/>
        </p:nvSpPr>
        <p:spPr bwMode="auto">
          <a:xfrm>
            <a:off x="152400" y="4495800"/>
            <a:ext cx="8789988" cy="0"/>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txBody>
          <a:bodyPr/>
          <a:lstStyle/>
          <a:p>
            <a:pPr fontAlgn="auto">
              <a:spcBef>
                <a:spcPts val="0"/>
              </a:spcBef>
              <a:spcAft>
                <a:spcPts val="0"/>
              </a:spcAft>
              <a:defRPr/>
            </a:pPr>
            <a:endParaRPr lang="en-US" kern="0" dirty="0"/>
          </a:p>
        </p:txBody>
      </p:sp>
      <p:pic>
        <p:nvPicPr>
          <p:cNvPr id="9" name="Picture 14"/>
          <p:cNvPicPr>
            <a:picLocks noChangeAspect="1" noChangeArrowheads="1"/>
          </p:cNvPicPr>
          <p:nvPr/>
        </p:nvPicPr>
        <p:blipFill>
          <a:blip r:embed="rId3"/>
          <a:srcRect/>
          <a:stretch>
            <a:fillRect/>
          </a:stretch>
        </p:blipFill>
        <p:spPr bwMode="auto">
          <a:xfrm>
            <a:off x="1143000" y="5029200"/>
            <a:ext cx="6905625" cy="1190625"/>
          </a:xfrm>
          <a:prstGeom prst="rect">
            <a:avLst/>
          </a:prstGeom>
          <a:noFill/>
          <a:ln w="9525">
            <a:noFill/>
            <a:miter lim="800000"/>
            <a:headEnd/>
            <a:tailEnd/>
          </a:ln>
          <a:effectLst/>
        </p:spPr>
      </p:pic>
      <p:sp>
        <p:nvSpPr>
          <p:cNvPr id="10" name="Straight Connector 9"/>
          <p:cNvSpPr>
            <a:spLocks noChangeShapeType="1"/>
          </p:cNvSpPr>
          <p:nvPr/>
        </p:nvSpPr>
        <p:spPr bwMode="auto">
          <a:xfrm>
            <a:off x="354012" y="2590800"/>
            <a:ext cx="8789988" cy="0"/>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txBody>
          <a:bodyPr/>
          <a:lstStyle/>
          <a:p>
            <a:pPr fontAlgn="auto">
              <a:spcBef>
                <a:spcPts val="0"/>
              </a:spcBef>
              <a:spcAft>
                <a:spcPts val="0"/>
              </a:spcAft>
              <a:defRPr/>
            </a:pPr>
            <a:endParaRPr lang="en-US" kern="0" dirty="0"/>
          </a:p>
        </p:txBody>
      </p:sp>
      <p:pic>
        <p:nvPicPr>
          <p:cNvPr id="11" name="Picture 12"/>
          <p:cNvPicPr>
            <a:picLocks noChangeAspect="1" noChangeArrowheads="1"/>
          </p:cNvPicPr>
          <p:nvPr/>
        </p:nvPicPr>
        <p:blipFill>
          <a:blip r:embed="rId4"/>
          <a:srcRect/>
          <a:stretch>
            <a:fillRect/>
          </a:stretch>
        </p:blipFill>
        <p:spPr bwMode="auto">
          <a:xfrm>
            <a:off x="433388" y="1590675"/>
            <a:ext cx="504825" cy="476250"/>
          </a:xfrm>
          <a:prstGeom prst="rect">
            <a:avLst/>
          </a:prstGeom>
          <a:noFill/>
          <a:ln w="19050" algn="ctr">
            <a:noFill/>
            <a:miter lim="800000"/>
            <a:headEnd/>
            <a:tailEnd/>
          </a:ln>
        </p:spPr>
      </p:pic>
      <p:pic>
        <p:nvPicPr>
          <p:cNvPr id="12" name="Picture 13"/>
          <p:cNvPicPr>
            <a:picLocks noChangeAspect="1" noChangeArrowheads="1"/>
          </p:cNvPicPr>
          <p:nvPr/>
        </p:nvPicPr>
        <p:blipFill>
          <a:blip r:embed="rId5"/>
          <a:srcRect/>
          <a:stretch>
            <a:fillRect/>
          </a:stretch>
        </p:blipFill>
        <p:spPr bwMode="auto">
          <a:xfrm>
            <a:off x="457200" y="3124200"/>
            <a:ext cx="476250" cy="504825"/>
          </a:xfrm>
          <a:prstGeom prst="rect">
            <a:avLst/>
          </a:prstGeom>
          <a:noFill/>
          <a:ln w="19050" algn="ctr">
            <a:noFill/>
            <a:miter lim="800000"/>
            <a:headEnd/>
            <a:tailEnd/>
          </a:ln>
        </p:spPr>
      </p:pic>
      <p:pic>
        <p:nvPicPr>
          <p:cNvPr id="13" name="Picture 13"/>
          <p:cNvPicPr>
            <a:picLocks noChangeAspect="1" noChangeArrowheads="1"/>
          </p:cNvPicPr>
          <p:nvPr/>
        </p:nvPicPr>
        <p:blipFill>
          <a:blip r:embed="rId6"/>
          <a:srcRect/>
          <a:stretch>
            <a:fillRect/>
          </a:stretch>
        </p:blipFill>
        <p:spPr bwMode="auto">
          <a:xfrm>
            <a:off x="1371600" y="3200400"/>
            <a:ext cx="5867400" cy="1123950"/>
          </a:xfrm>
          <a:prstGeom prst="rect">
            <a:avLst/>
          </a:prstGeom>
          <a:noFill/>
          <a:ln w="9525">
            <a:noFill/>
            <a:miter lim="800000"/>
            <a:headEnd/>
            <a:tailEnd/>
          </a:ln>
          <a:effectLst/>
        </p:spPr>
      </p:pic>
      <p:sp>
        <p:nvSpPr>
          <p:cNvPr id="14" name="Shape 7169"/>
          <p:cNvSpPr txBox="1">
            <a:spLocks noChangeArrowheads="1"/>
          </p:cNvSpPr>
          <p:nvPr/>
        </p:nvSpPr>
        <p:spPr>
          <a:xfrm>
            <a:off x="381000" y="228600"/>
            <a:ext cx="8229600" cy="809625"/>
          </a:xfrm>
          <a:prstGeom prst="rect">
            <a:avLst/>
          </a:prstGeom>
        </p:spPr>
        <p:txBody>
          <a:bodyPr anchor="ctr">
            <a:normAutofit/>
          </a:bodyPr>
          <a:lstStyle/>
          <a:p>
            <a:pPr algn="ctr" fontAlgn="auto">
              <a:spcAft>
                <a:spcPts val="0"/>
              </a:spcAft>
              <a:defRPr/>
            </a:pPr>
            <a:r>
              <a:rPr lang="en-US" sz="4000" spc="300" dirty="0">
                <a:solidFill>
                  <a:srgbClr val="C3CE81"/>
                </a:solidFill>
                <a:latin typeface="+mj-lt"/>
                <a:ea typeface="+mj-ea"/>
              </a:rPr>
              <a:t>3 </a:t>
            </a:r>
            <a:r>
              <a:rPr lang="en-US" sz="4000" spc="300" dirty="0" smtClean="0">
                <a:solidFill>
                  <a:srgbClr val="C3CE81"/>
                </a:solidFill>
                <a:latin typeface="+mj-lt"/>
                <a:ea typeface="+mj-ea"/>
              </a:rPr>
              <a:t>Main Ways </a:t>
            </a:r>
            <a:r>
              <a:rPr lang="en-US" sz="4000" spc="300" dirty="0">
                <a:solidFill>
                  <a:srgbClr val="C3CE81"/>
                </a:solidFill>
                <a:latin typeface="+mj-lt"/>
                <a:ea typeface="+mj-ea"/>
              </a:rPr>
              <a:t>to </a:t>
            </a:r>
            <a:r>
              <a:rPr lang="en-US" sz="4000" spc="300" dirty="0" smtClean="0">
                <a:solidFill>
                  <a:srgbClr val="C3CE81"/>
                </a:solidFill>
                <a:latin typeface="+mj-lt"/>
                <a:ea typeface="+mj-ea"/>
              </a:rPr>
              <a:t>Generate Vectors</a:t>
            </a:r>
            <a:endParaRPr lang="en-US" sz="4400" spc="300" dirty="0">
              <a:solidFill>
                <a:srgbClr val="C3CE81"/>
              </a:solidFill>
              <a:latin typeface="+mj-lt"/>
              <a:ea typeface="+mj-ea"/>
            </a:endParaRPr>
          </a:p>
        </p:txBody>
      </p:sp>
      <p:pic>
        <p:nvPicPr>
          <p:cNvPr id="15" name="Picture 12"/>
          <p:cNvPicPr>
            <a:picLocks noChangeAspect="1" noChangeArrowheads="1"/>
          </p:cNvPicPr>
          <p:nvPr/>
        </p:nvPicPr>
        <p:blipFill>
          <a:blip r:embed="rId7"/>
          <a:srcRect/>
          <a:stretch>
            <a:fillRect/>
          </a:stretch>
        </p:blipFill>
        <p:spPr bwMode="auto">
          <a:xfrm>
            <a:off x="1371600" y="1524000"/>
            <a:ext cx="5934075" cy="942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95400"/>
            <a:ext cx="8229600" cy="4525963"/>
          </a:xfrm>
        </p:spPr>
        <p:txBody>
          <a:bodyPr/>
          <a:lstStyle/>
          <a:p>
            <a:r>
              <a:rPr lang="en-US" dirty="0" smtClean="0"/>
              <a:t>In a vector MATLAB counts vector’s positions from </a:t>
            </a:r>
            <a:r>
              <a:rPr lang="en-US" b="1" dirty="0" smtClean="0"/>
              <a:t>left to right </a:t>
            </a:r>
            <a:r>
              <a:rPr lang="en-US" dirty="0" smtClean="0"/>
              <a:t>to</a:t>
            </a:r>
          </a:p>
          <a:p>
            <a:pPr>
              <a:buNone/>
            </a:pPr>
            <a:endParaRPr lang="en-US" dirty="0" smtClean="0"/>
          </a:p>
          <a:p>
            <a:endParaRPr lang="en-US" dirty="0" smtClean="0"/>
          </a:p>
          <a:p>
            <a:r>
              <a:rPr lang="en-US" dirty="0" smtClean="0"/>
              <a:t>In an array, MATLAB counts array’s position from  </a:t>
            </a:r>
            <a:r>
              <a:rPr lang="en-US" b="1" dirty="0" smtClean="0"/>
              <a:t>top to bottom </a:t>
            </a:r>
            <a:r>
              <a:rPr lang="en-US" dirty="0" smtClean="0"/>
              <a:t> in successive columns</a:t>
            </a:r>
            <a:endParaRPr lang="en-US" dirty="0"/>
          </a:p>
        </p:txBody>
      </p:sp>
      <p:sp>
        <p:nvSpPr>
          <p:cNvPr id="4" name="Shape 7169"/>
          <p:cNvSpPr txBox="1">
            <a:spLocks noChangeArrowheads="1"/>
          </p:cNvSpPr>
          <p:nvPr/>
        </p:nvSpPr>
        <p:spPr>
          <a:xfrm>
            <a:off x="381000" y="381000"/>
            <a:ext cx="8229600" cy="809625"/>
          </a:xfrm>
          <a:prstGeom prst="rect">
            <a:avLst/>
          </a:prstGeom>
        </p:spPr>
        <p:txBody>
          <a:bodyPr anchor="ctr">
            <a:normAutofit/>
          </a:bodyPr>
          <a:lstStyle/>
          <a:p>
            <a:pPr algn="ctr" fontAlgn="auto">
              <a:spcAft>
                <a:spcPts val="0"/>
              </a:spcAft>
              <a:defRPr/>
            </a:pPr>
            <a:r>
              <a:rPr lang="en-US" sz="4400" spc="300" dirty="0" smtClean="0">
                <a:solidFill>
                  <a:schemeClr val="accent6">
                    <a:lumMod val="75000"/>
                  </a:schemeClr>
                </a:solidFill>
                <a:latin typeface="+mj-lt"/>
                <a:ea typeface="+mj-ea"/>
              </a:rPr>
              <a:t>Single Index with Arrays</a:t>
            </a:r>
            <a:endParaRPr lang="en-US" sz="4400" spc="300" dirty="0">
              <a:solidFill>
                <a:schemeClr val="accent6">
                  <a:lumMod val="75000"/>
                </a:schemeClr>
              </a:solidFill>
              <a:latin typeface="+mj-lt"/>
              <a:ea typeface="+mj-ea"/>
            </a:endParaRPr>
          </a:p>
        </p:txBody>
      </p:sp>
      <p:pic>
        <p:nvPicPr>
          <p:cNvPr id="3075" name="Picture 3"/>
          <p:cNvPicPr>
            <a:picLocks noChangeAspect="1" noChangeArrowheads="1"/>
          </p:cNvPicPr>
          <p:nvPr/>
        </p:nvPicPr>
        <p:blipFill>
          <a:blip r:embed="rId2"/>
          <a:srcRect/>
          <a:stretch>
            <a:fillRect/>
          </a:stretch>
        </p:blipFill>
        <p:spPr bwMode="auto">
          <a:xfrm>
            <a:off x="990600" y="2286000"/>
            <a:ext cx="6655037" cy="11430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2057399" y="4495800"/>
            <a:ext cx="5587377" cy="1828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3810000" cy="4525963"/>
          </a:xfrm>
        </p:spPr>
        <p:txBody>
          <a:bodyPr>
            <a:normAutofit/>
          </a:bodyPr>
          <a:lstStyle/>
          <a:p>
            <a:r>
              <a:rPr lang="en-US" sz="2400" dirty="0" smtClean="0"/>
              <a:t>Remember for arrays MATLAB counts down</a:t>
            </a:r>
          </a:p>
          <a:p>
            <a:r>
              <a:rPr lang="en-US" sz="2400" dirty="0" smtClean="0"/>
              <a:t>If </a:t>
            </a:r>
            <a:r>
              <a:rPr lang="en-US" sz="2400" b="1" dirty="0" smtClean="0"/>
              <a:t>logical indexing </a:t>
            </a:r>
            <a:r>
              <a:rPr lang="en-US" sz="2400" dirty="0" smtClean="0"/>
              <a:t>is used MATLAB will return back a </a:t>
            </a:r>
            <a:r>
              <a:rPr lang="en-US" sz="2400" b="1" dirty="0" smtClean="0"/>
              <a:t>column vector</a:t>
            </a:r>
          </a:p>
          <a:p>
            <a:r>
              <a:rPr lang="en-US" sz="2400" dirty="0" smtClean="0"/>
              <a:t>Simply indexing with a </a:t>
            </a:r>
            <a:r>
              <a:rPr lang="en-US" sz="2400" b="1" dirty="0" smtClean="0"/>
              <a:t>colon : </a:t>
            </a:r>
            <a:r>
              <a:rPr lang="en-US" sz="2400" dirty="0" smtClean="0"/>
              <a:t>you can turn the </a:t>
            </a:r>
            <a:r>
              <a:rPr lang="en-US" sz="2400" b="1" dirty="0" smtClean="0"/>
              <a:t>entire array</a:t>
            </a:r>
            <a:r>
              <a:rPr lang="en-US" sz="2400" dirty="0" smtClean="0"/>
              <a:t> into a </a:t>
            </a:r>
            <a:r>
              <a:rPr lang="en-US" sz="2400" b="1" dirty="0" smtClean="0"/>
              <a:t>column vector </a:t>
            </a:r>
            <a:endParaRPr lang="en-US" sz="2400" b="1" dirty="0"/>
          </a:p>
        </p:txBody>
      </p:sp>
      <p:sp>
        <p:nvSpPr>
          <p:cNvPr id="4" name="Shape 7169"/>
          <p:cNvSpPr txBox="1">
            <a:spLocks noChangeArrowheads="1"/>
          </p:cNvSpPr>
          <p:nvPr/>
        </p:nvSpPr>
        <p:spPr>
          <a:xfrm>
            <a:off x="381000" y="381000"/>
            <a:ext cx="8229600" cy="809625"/>
          </a:xfrm>
          <a:prstGeom prst="rect">
            <a:avLst/>
          </a:prstGeom>
        </p:spPr>
        <p:txBody>
          <a:bodyPr anchor="ctr">
            <a:normAutofit/>
          </a:bodyPr>
          <a:lstStyle/>
          <a:p>
            <a:pPr algn="ctr" fontAlgn="auto">
              <a:spcAft>
                <a:spcPts val="0"/>
              </a:spcAft>
              <a:defRPr/>
            </a:pPr>
            <a:r>
              <a:rPr lang="en-US" sz="4000" spc="300" dirty="0" smtClean="0">
                <a:solidFill>
                  <a:schemeClr val="accent6">
                    <a:lumMod val="75000"/>
                  </a:schemeClr>
                </a:solidFill>
                <a:latin typeface="+mj-lt"/>
                <a:ea typeface="+mj-ea"/>
              </a:rPr>
              <a:t>Applications of Single Indexing</a:t>
            </a:r>
            <a:endParaRPr lang="en-US" sz="4400" spc="300" dirty="0">
              <a:solidFill>
                <a:schemeClr val="accent6">
                  <a:lumMod val="75000"/>
                </a:schemeClr>
              </a:solidFill>
              <a:latin typeface="+mj-lt"/>
              <a:ea typeface="+mj-ea"/>
            </a:endParaRPr>
          </a:p>
        </p:txBody>
      </p:sp>
      <p:pic>
        <p:nvPicPr>
          <p:cNvPr id="4099" name="Picture 3"/>
          <p:cNvPicPr>
            <a:picLocks noChangeAspect="1" noChangeArrowheads="1"/>
          </p:cNvPicPr>
          <p:nvPr/>
        </p:nvPicPr>
        <p:blipFill>
          <a:blip r:embed="rId2"/>
          <a:srcRect/>
          <a:stretch>
            <a:fillRect/>
          </a:stretch>
        </p:blipFill>
        <p:spPr bwMode="auto">
          <a:xfrm>
            <a:off x="4724400" y="1600200"/>
            <a:ext cx="3876675" cy="4638675"/>
          </a:xfrm>
          <a:prstGeom prst="rect">
            <a:avLst/>
          </a:prstGeom>
          <a:ln>
            <a:noFill/>
          </a:ln>
          <a:effectLst>
            <a:outerShdw blurRad="292100" dist="139700" dir="2700000" algn="tl" rotWithShape="0">
              <a:srgbClr val="333333">
                <a:alpha val="65000"/>
              </a:srgbClr>
            </a:outerShdw>
          </a:effectLst>
        </p:spPr>
      </p:pic>
      <p:pic>
        <p:nvPicPr>
          <p:cNvPr id="4101" name="Picture 5"/>
          <p:cNvPicPr>
            <a:picLocks noChangeAspect="1" noChangeArrowheads="1"/>
          </p:cNvPicPr>
          <p:nvPr/>
        </p:nvPicPr>
        <p:blipFill>
          <a:blip r:embed="rId3"/>
          <a:srcRect b="56522"/>
          <a:stretch>
            <a:fillRect/>
          </a:stretch>
        </p:blipFill>
        <p:spPr bwMode="auto">
          <a:xfrm>
            <a:off x="457200" y="4876800"/>
            <a:ext cx="1914525" cy="1143000"/>
          </a:xfrm>
          <a:prstGeom prst="rect">
            <a:avLst/>
          </a:prstGeom>
          <a:ln>
            <a:noFill/>
          </a:ln>
          <a:effectLst>
            <a:outerShdw blurRad="292100" dist="139700" dir="2700000" algn="tl" rotWithShape="0">
              <a:srgbClr val="333333">
                <a:alpha val="65000"/>
              </a:srgbClr>
            </a:outerShdw>
          </a:effectLst>
        </p:spPr>
      </p:pic>
      <p:pic>
        <p:nvPicPr>
          <p:cNvPr id="4102" name="Picture 6"/>
          <p:cNvPicPr>
            <a:picLocks noChangeAspect="1" noChangeArrowheads="1"/>
          </p:cNvPicPr>
          <p:nvPr/>
        </p:nvPicPr>
        <p:blipFill>
          <a:blip r:embed="rId3"/>
          <a:srcRect t="44203"/>
          <a:stretch>
            <a:fillRect/>
          </a:stretch>
        </p:blipFill>
        <p:spPr bwMode="auto">
          <a:xfrm>
            <a:off x="2743200" y="4724400"/>
            <a:ext cx="1914525" cy="1466850"/>
          </a:xfrm>
          <a:prstGeom prst="rect">
            <a:avLst/>
          </a:prstGeom>
          <a:ln>
            <a:noFill/>
          </a:ln>
          <a:effectLst>
            <a:outerShdw blurRad="292100" dist="139700" dir="2700000" algn="tl" rotWithShape="0">
              <a:srgbClr val="333333">
                <a:alpha val="65000"/>
              </a:srgbClr>
            </a:outerShdw>
          </a:effectLst>
        </p:spPr>
      </p:pic>
      <p:sp>
        <p:nvSpPr>
          <p:cNvPr id="10" name="Notched Right Arrow 9"/>
          <p:cNvSpPr/>
          <p:nvPr/>
        </p:nvSpPr>
        <p:spPr>
          <a:xfrm>
            <a:off x="2057400" y="5410200"/>
            <a:ext cx="762000" cy="381000"/>
          </a:xfrm>
          <a:prstGeom prst="notched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525963"/>
          </a:xfrm>
        </p:spPr>
        <p:txBody>
          <a:bodyPr>
            <a:normAutofit fontScale="92500" lnSpcReduction="20000"/>
          </a:bodyPr>
          <a:lstStyle/>
          <a:p>
            <a:r>
              <a:rPr lang="en-US" dirty="0" smtClean="0"/>
              <a:t>The </a:t>
            </a:r>
            <a:r>
              <a:rPr lang="en-US" b="1" dirty="0" smtClean="0"/>
              <a:t>four rules </a:t>
            </a:r>
            <a:r>
              <a:rPr lang="en-US" dirty="0" smtClean="0"/>
              <a:t>that applied to indexing  vectors also applies to indexing  arrays:</a:t>
            </a:r>
          </a:p>
          <a:p>
            <a:pPr marL="971550" lvl="1" indent="-514350">
              <a:buFont typeface="+mj-lt"/>
              <a:buAutoNum type="arabicPeriod"/>
            </a:pPr>
            <a:r>
              <a:rPr lang="en-US" dirty="0" smtClean="0"/>
              <a:t>Do not index with </a:t>
            </a:r>
            <a:r>
              <a:rPr lang="en-US" b="1" dirty="0" smtClean="0"/>
              <a:t>negative</a:t>
            </a:r>
            <a:r>
              <a:rPr lang="en-US" b="1" dirty="0" smtClean="0">
                <a:solidFill>
                  <a:schemeClr val="accent3">
                    <a:lumMod val="75000"/>
                  </a:schemeClr>
                </a:solidFill>
              </a:rPr>
              <a:t> </a:t>
            </a:r>
            <a:r>
              <a:rPr lang="en-US" b="1" dirty="0" smtClean="0"/>
              <a:t>numbers </a:t>
            </a:r>
            <a:r>
              <a:rPr lang="en-US" dirty="0" smtClean="0"/>
              <a:t>or </a:t>
            </a:r>
            <a:r>
              <a:rPr lang="en-US" b="1" dirty="0" smtClean="0"/>
              <a:t>zero</a:t>
            </a:r>
          </a:p>
          <a:p>
            <a:pPr marL="971550" lvl="1" indent="-514350">
              <a:buFont typeface="+mj-lt"/>
              <a:buAutoNum type="arabicPeriod"/>
            </a:pPr>
            <a:r>
              <a:rPr lang="en-US" dirty="0" smtClean="0"/>
              <a:t>Do not index with</a:t>
            </a:r>
            <a:r>
              <a:rPr lang="en-US" b="1" dirty="0" smtClean="0"/>
              <a:t> numbers with fractional parts</a:t>
            </a:r>
            <a:r>
              <a:rPr lang="en-US" dirty="0" smtClean="0"/>
              <a:t>, only integers</a:t>
            </a:r>
          </a:p>
          <a:p>
            <a:pPr marL="971550" lvl="1" indent="-514350">
              <a:buFont typeface="+mj-lt"/>
              <a:buAutoNum type="arabicPeriod"/>
            </a:pPr>
            <a:r>
              <a:rPr lang="en-US" dirty="0" smtClean="0"/>
              <a:t>When </a:t>
            </a:r>
            <a:r>
              <a:rPr lang="en-US" b="1" dirty="0" smtClean="0"/>
              <a:t>ACCESSING</a:t>
            </a:r>
            <a:r>
              <a:rPr lang="en-US" dirty="0" smtClean="0"/>
              <a:t> an element, do not index with an </a:t>
            </a:r>
            <a:r>
              <a:rPr lang="en-US" b="1" dirty="0" smtClean="0"/>
              <a:t>integer</a:t>
            </a:r>
            <a:r>
              <a:rPr lang="en-US" dirty="0" smtClean="0"/>
              <a:t> that is </a:t>
            </a:r>
            <a:r>
              <a:rPr lang="en-US" b="1" dirty="0" smtClean="0"/>
              <a:t>larger</a:t>
            </a:r>
            <a:r>
              <a:rPr lang="en-US" dirty="0" smtClean="0"/>
              <a:t> than the number of rows or columns of an array</a:t>
            </a:r>
          </a:p>
          <a:p>
            <a:pPr marL="971550" lvl="1" indent="-514350">
              <a:buFont typeface="+mj-lt"/>
              <a:buAutoNum type="arabicPeriod"/>
            </a:pPr>
            <a:r>
              <a:rPr lang="en-US" dirty="0" smtClean="0"/>
              <a:t>Do not index with logical vector </a:t>
            </a:r>
            <a:r>
              <a:rPr lang="en-US" b="1" dirty="0" smtClean="0"/>
              <a:t>longer</a:t>
            </a:r>
            <a:r>
              <a:rPr lang="en-US" dirty="0" smtClean="0"/>
              <a:t> than the number of rows or columns of an array being indexed into</a:t>
            </a:r>
          </a:p>
          <a:p>
            <a:pPr lvl="1">
              <a:buNone/>
            </a:pPr>
            <a:r>
              <a:rPr lang="en-US" dirty="0" smtClean="0">
                <a:solidFill>
                  <a:srgbClr val="FF0000"/>
                </a:solidFill>
              </a:rPr>
              <a:t>Yes even the error messages are the same </a:t>
            </a:r>
          </a:p>
          <a:p>
            <a:pPr lvl="1"/>
            <a:endParaRPr lang="en-US" dirty="0" smtClean="0"/>
          </a:p>
          <a:p>
            <a:pPr lvl="1"/>
            <a:endParaRPr lang="en-US" b="1" dirty="0" smtClean="0"/>
          </a:p>
          <a:p>
            <a:pPr lvl="1"/>
            <a:endParaRPr lang="en-US" b="1" dirty="0" smtClean="0"/>
          </a:p>
          <a:p>
            <a:endParaRPr lang="en-US" dirty="0"/>
          </a:p>
        </p:txBody>
      </p:sp>
      <p:sp>
        <p:nvSpPr>
          <p:cNvPr id="4" name="Shape 7169"/>
          <p:cNvSpPr txBox="1">
            <a:spLocks noChangeArrowheads="1"/>
          </p:cNvSpPr>
          <p:nvPr/>
        </p:nvSpPr>
        <p:spPr>
          <a:xfrm>
            <a:off x="381000" y="381000"/>
            <a:ext cx="8229600" cy="809625"/>
          </a:xfrm>
          <a:prstGeom prst="rect">
            <a:avLst/>
          </a:prstGeom>
        </p:spPr>
        <p:txBody>
          <a:bodyPr anchor="ctr">
            <a:normAutofit/>
          </a:bodyPr>
          <a:lstStyle/>
          <a:p>
            <a:pPr algn="ctr" fontAlgn="auto">
              <a:spcAft>
                <a:spcPts val="0"/>
              </a:spcAft>
              <a:defRPr/>
            </a:pPr>
            <a:r>
              <a:rPr lang="en-US" sz="4000" spc="300" dirty="0" smtClean="0">
                <a:solidFill>
                  <a:schemeClr val="accent6">
                    <a:lumMod val="75000"/>
                  </a:schemeClr>
                </a:solidFill>
                <a:latin typeface="+mj-lt"/>
                <a:ea typeface="+mj-ea"/>
              </a:rPr>
              <a:t>Rules Indexing with Arrays</a:t>
            </a:r>
            <a:endParaRPr lang="en-US" sz="4400" spc="300" dirty="0">
              <a:solidFill>
                <a:schemeClr val="accent6">
                  <a:lumMod val="75000"/>
                </a:schemeClr>
              </a:solidFill>
              <a:latin typeface="+mj-lt"/>
              <a:ea typeface="+mj-ea"/>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371600"/>
            <a:ext cx="4267200" cy="4525963"/>
          </a:xfrm>
        </p:spPr>
        <p:txBody>
          <a:bodyPr>
            <a:normAutofit/>
          </a:bodyPr>
          <a:lstStyle/>
          <a:p>
            <a:r>
              <a:rPr lang="en-US" sz="2400" dirty="0" smtClean="0"/>
              <a:t>Like with vectors, its possible to assign a new value to a single element in an array through indexing</a:t>
            </a:r>
          </a:p>
          <a:p>
            <a:r>
              <a:rPr lang="en-US" sz="2400" dirty="0" smtClean="0"/>
              <a:t>If you index a value outside a array’s dimensions and you are </a:t>
            </a:r>
            <a:r>
              <a:rPr lang="en-US" sz="2400" b="1" dirty="0" smtClean="0"/>
              <a:t>ASSIGNING</a:t>
            </a:r>
            <a:r>
              <a:rPr lang="en-US" sz="2400" dirty="0" smtClean="0"/>
              <a:t> a value to it , MATLAB will </a:t>
            </a:r>
            <a:r>
              <a:rPr lang="en-US" sz="2400" b="1" dirty="0" smtClean="0">
                <a:solidFill>
                  <a:schemeClr val="accent6">
                    <a:lumMod val="75000"/>
                  </a:schemeClr>
                </a:solidFill>
              </a:rPr>
              <a:t>zero in the miss spots</a:t>
            </a:r>
            <a:endParaRPr lang="en-US" sz="2400" dirty="0" smtClean="0">
              <a:solidFill>
                <a:schemeClr val="accent6">
                  <a:lumMod val="75000"/>
                </a:schemeClr>
              </a:solidFill>
            </a:endParaRPr>
          </a:p>
          <a:p>
            <a:endParaRPr lang="en-US" dirty="0"/>
          </a:p>
        </p:txBody>
      </p:sp>
      <p:sp>
        <p:nvSpPr>
          <p:cNvPr id="4" name="Shape 7169"/>
          <p:cNvSpPr txBox="1">
            <a:spLocks noGrp="1" noChangeArrowheads="1"/>
          </p:cNvSpPr>
          <p:nvPr>
            <p:ph type="title"/>
          </p:nvPr>
        </p:nvSpPr>
        <p:spPr>
          <a:prstGeom prst="rect">
            <a:avLst/>
          </a:prstGeom>
        </p:spPr>
        <p:txBody>
          <a:bodyPr anchor="ctr">
            <a:normAutofit/>
          </a:bodyPr>
          <a:lstStyle/>
          <a:p>
            <a:pPr algn="ctr" fontAlgn="auto">
              <a:spcAft>
                <a:spcPts val="0"/>
              </a:spcAft>
              <a:defRPr/>
            </a:pPr>
            <a:r>
              <a:rPr lang="en-US" sz="4400" spc="300" dirty="0" smtClean="0">
                <a:solidFill>
                  <a:schemeClr val="accent6">
                    <a:lumMod val="75000"/>
                  </a:schemeClr>
                </a:solidFill>
                <a:latin typeface="+mj-lt"/>
                <a:ea typeface="+mj-ea"/>
              </a:rPr>
              <a:t>Assigning Values with Arrays</a:t>
            </a:r>
            <a:endParaRPr lang="en-US" sz="4400" spc="300" dirty="0">
              <a:solidFill>
                <a:schemeClr val="accent6">
                  <a:lumMod val="75000"/>
                </a:schemeClr>
              </a:solidFill>
              <a:latin typeface="+mj-lt"/>
              <a:ea typeface="+mj-ea"/>
            </a:endParaRPr>
          </a:p>
        </p:txBody>
      </p:sp>
      <p:pic>
        <p:nvPicPr>
          <p:cNvPr id="8194" name="Picture 2"/>
          <p:cNvPicPr>
            <a:picLocks noChangeAspect="1" noChangeArrowheads="1"/>
          </p:cNvPicPr>
          <p:nvPr/>
        </p:nvPicPr>
        <p:blipFill>
          <a:blip r:embed="rId2"/>
          <a:srcRect l="4533" t="15068"/>
          <a:stretch>
            <a:fillRect/>
          </a:stretch>
        </p:blipFill>
        <p:spPr bwMode="auto">
          <a:xfrm>
            <a:off x="5410200" y="1371600"/>
            <a:ext cx="3209925" cy="4724400"/>
          </a:xfrm>
          <a:prstGeom prst="rect">
            <a:avLst/>
          </a:prstGeom>
          <a:ln>
            <a:noFill/>
          </a:ln>
          <a:effectLst>
            <a:outerShdw blurRad="292100" dist="139700" dir="2700000" algn="tl" rotWithShape="0">
              <a:srgbClr val="333333">
                <a:alpha val="65000"/>
              </a:srgbClr>
            </a:outerShdw>
          </a:effectLst>
        </p:spPr>
      </p:pic>
      <p:pic>
        <p:nvPicPr>
          <p:cNvPr id="8196" name="Picture 4"/>
          <p:cNvPicPr>
            <a:picLocks noChangeAspect="1" noChangeArrowheads="1"/>
          </p:cNvPicPr>
          <p:nvPr/>
        </p:nvPicPr>
        <p:blipFill>
          <a:blip r:embed="rId3"/>
          <a:srcRect/>
          <a:stretch>
            <a:fillRect/>
          </a:stretch>
        </p:blipFill>
        <p:spPr bwMode="auto">
          <a:xfrm>
            <a:off x="1143000" y="4876800"/>
            <a:ext cx="2962275" cy="1466850"/>
          </a:xfrm>
          <a:prstGeom prst="rect">
            <a:avLst/>
          </a:prstGeom>
          <a:ln>
            <a:noFill/>
          </a:ln>
          <a:effectLst>
            <a:outerShdw blurRad="292100" dist="139700" dir="2700000" algn="tl" rotWithShape="0">
              <a:srgbClr val="333333">
                <a:alpha val="65000"/>
              </a:srgbClr>
            </a:outerShdw>
          </a:effectLst>
        </p:spPr>
      </p:pic>
      <p:sp>
        <p:nvSpPr>
          <p:cNvPr id="8" name="Rectangle 7"/>
          <p:cNvSpPr/>
          <p:nvPr/>
        </p:nvSpPr>
        <p:spPr>
          <a:xfrm>
            <a:off x="6781800" y="2819400"/>
            <a:ext cx="152400" cy="15240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Notched Right Arrow 8"/>
          <p:cNvSpPr/>
          <p:nvPr/>
        </p:nvSpPr>
        <p:spPr>
          <a:xfrm rot="10800000">
            <a:off x="4419600" y="5334000"/>
            <a:ext cx="762000" cy="381000"/>
          </a:xfrm>
          <a:prstGeom prst="notched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3962400" cy="4525963"/>
          </a:xfrm>
        </p:spPr>
        <p:txBody>
          <a:bodyPr>
            <a:normAutofit/>
          </a:bodyPr>
          <a:lstStyle/>
          <a:p>
            <a:r>
              <a:rPr lang="en-US" sz="2400" dirty="0" smtClean="0"/>
              <a:t>Removed of array elements require use of  two square brackets [] as with vectors</a:t>
            </a:r>
          </a:p>
          <a:p>
            <a:r>
              <a:rPr lang="en-US" sz="2400" dirty="0" smtClean="0"/>
              <a:t>Only </a:t>
            </a:r>
            <a:r>
              <a:rPr lang="en-US" sz="2400" b="1" dirty="0" smtClean="0"/>
              <a:t>complete rows</a:t>
            </a:r>
            <a:r>
              <a:rPr lang="en-US" sz="2400" dirty="0" smtClean="0"/>
              <a:t> and </a:t>
            </a:r>
            <a:r>
              <a:rPr lang="en-US" sz="2400" b="1" dirty="0" smtClean="0"/>
              <a:t>columns</a:t>
            </a:r>
            <a:r>
              <a:rPr lang="en-US" sz="2400" dirty="0" smtClean="0"/>
              <a:t> can be removed from an array</a:t>
            </a:r>
          </a:p>
          <a:p>
            <a:r>
              <a:rPr lang="en-US" sz="2400" dirty="0" smtClean="0"/>
              <a:t>Otherwise MATLAB will throw an error because the array’s rectangular shape is no longer maintained</a:t>
            </a:r>
            <a:endParaRPr lang="en-US" sz="2400" dirty="0"/>
          </a:p>
        </p:txBody>
      </p:sp>
      <p:sp>
        <p:nvSpPr>
          <p:cNvPr id="4" name="Shape 7169"/>
          <p:cNvSpPr txBox="1">
            <a:spLocks noGrp="1" noChangeArrowheads="1"/>
          </p:cNvSpPr>
          <p:nvPr>
            <p:ph type="title"/>
          </p:nvPr>
        </p:nvSpPr>
        <p:spPr>
          <a:xfrm>
            <a:off x="457200" y="274638"/>
            <a:ext cx="8229600" cy="1143000"/>
          </a:xfrm>
          <a:prstGeom prst="rect">
            <a:avLst/>
          </a:prstGeom>
        </p:spPr>
        <p:txBody>
          <a:bodyPr anchor="ctr">
            <a:normAutofit/>
          </a:bodyPr>
          <a:lstStyle/>
          <a:p>
            <a:pPr algn="ctr" fontAlgn="auto">
              <a:spcAft>
                <a:spcPts val="0"/>
              </a:spcAft>
              <a:defRPr/>
            </a:pPr>
            <a:r>
              <a:rPr lang="en-US" spc="300" dirty="0" smtClean="0">
                <a:solidFill>
                  <a:schemeClr val="accent6">
                    <a:lumMod val="75000"/>
                  </a:schemeClr>
                </a:solidFill>
              </a:rPr>
              <a:t>Removing Array Elements</a:t>
            </a:r>
            <a:endParaRPr lang="en-US" sz="4400" spc="300" dirty="0">
              <a:solidFill>
                <a:schemeClr val="accent6">
                  <a:lumMod val="75000"/>
                </a:schemeClr>
              </a:solidFill>
              <a:latin typeface="+mj-lt"/>
              <a:ea typeface="+mj-ea"/>
            </a:endParaRPr>
          </a:p>
        </p:txBody>
      </p:sp>
      <p:pic>
        <p:nvPicPr>
          <p:cNvPr id="7170" name="Picture 2"/>
          <p:cNvPicPr>
            <a:picLocks noChangeAspect="1" noChangeArrowheads="1"/>
          </p:cNvPicPr>
          <p:nvPr/>
        </p:nvPicPr>
        <p:blipFill>
          <a:blip r:embed="rId2"/>
          <a:srcRect t="11198" r="709"/>
          <a:stretch>
            <a:fillRect/>
          </a:stretch>
        </p:blipFill>
        <p:spPr bwMode="auto">
          <a:xfrm>
            <a:off x="4343400" y="1524000"/>
            <a:ext cx="4483923" cy="4572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4572000" cy="5105400"/>
          </a:xfrm>
        </p:spPr>
        <p:txBody>
          <a:bodyPr>
            <a:normAutofit fontScale="92500"/>
          </a:bodyPr>
          <a:lstStyle/>
          <a:p>
            <a:pPr marL="514350" indent="-514350">
              <a:buNone/>
            </a:pPr>
            <a:r>
              <a:rPr lang="en-US" sz="2200" dirty="0" err="1" smtClean="0">
                <a:latin typeface="Courier New" pitchFamily="49" charset="0"/>
                <a:cs typeface="Courier New" pitchFamily="49" charset="0"/>
              </a:rPr>
              <a:t>arr</a:t>
            </a:r>
            <a:r>
              <a:rPr lang="en-US" sz="2200" dirty="0" smtClean="0">
                <a:latin typeface="Courier New" pitchFamily="49" charset="0"/>
                <a:cs typeface="Courier New" pitchFamily="49" charset="0"/>
              </a:rPr>
              <a:t> = [ 2 3 ; 6 3 ; 7 9];</a:t>
            </a:r>
          </a:p>
          <a:p>
            <a:pPr marL="514350" indent="-514350">
              <a:buNone/>
            </a:pPr>
            <a:r>
              <a:rPr lang="en-US" sz="2600" dirty="0" smtClean="0"/>
              <a:t>	</a:t>
            </a:r>
            <a:r>
              <a:rPr lang="en-US" sz="2200" dirty="0" smtClean="0"/>
              <a:t>What command can you enter into MATLAB  in order to get the following results? (Assuming you back with the given </a:t>
            </a:r>
            <a:r>
              <a:rPr lang="en-US" sz="2200" dirty="0" err="1" smtClean="0"/>
              <a:t>arr</a:t>
            </a:r>
            <a:r>
              <a:rPr lang="en-US" sz="2200" dirty="0" smtClean="0"/>
              <a:t> every time.)</a:t>
            </a:r>
          </a:p>
          <a:p>
            <a:pPr marL="514350" indent="-514350">
              <a:buFont typeface="+mj-lt"/>
              <a:buAutoNum type="arabicPeriod"/>
            </a:pPr>
            <a:r>
              <a:rPr lang="en-US" sz="2200" dirty="0" err="1" smtClean="0">
                <a:latin typeface="Courier New" pitchFamily="49" charset="0"/>
                <a:cs typeface="Courier New" pitchFamily="49" charset="0"/>
              </a:rPr>
              <a:t>arr</a:t>
            </a:r>
            <a:r>
              <a:rPr lang="en-US" sz="2200" dirty="0" smtClean="0">
                <a:latin typeface="Courier New" pitchFamily="49" charset="0"/>
                <a:cs typeface="Courier New" pitchFamily="49" charset="0"/>
              </a:rPr>
              <a:t> = 3 ;</a:t>
            </a:r>
          </a:p>
          <a:p>
            <a:pPr marL="514350" indent="-514350">
              <a:buFont typeface="+mj-lt"/>
              <a:buAutoNum type="arabicPeriod"/>
            </a:pPr>
            <a:r>
              <a:rPr lang="en-US" sz="2200" dirty="0" err="1" smtClean="0">
                <a:latin typeface="Courier New" pitchFamily="49" charset="0"/>
                <a:cs typeface="Courier New" pitchFamily="49" charset="0"/>
              </a:rPr>
              <a:t>arr</a:t>
            </a:r>
            <a:r>
              <a:rPr lang="en-US" sz="2200" dirty="0" smtClean="0">
                <a:latin typeface="Courier New" pitchFamily="49" charset="0"/>
                <a:cs typeface="Courier New" pitchFamily="49" charset="0"/>
              </a:rPr>
              <a:t> = [ 2 3 ; 6 3 ]?</a:t>
            </a:r>
          </a:p>
          <a:p>
            <a:pPr marL="514350" indent="-514350">
              <a:buFont typeface="+mj-lt"/>
              <a:buAutoNum type="arabicPeriod"/>
            </a:pPr>
            <a:r>
              <a:rPr lang="en-US" sz="2200" dirty="0" err="1" smtClean="0">
                <a:latin typeface="Courier New" pitchFamily="49" charset="0"/>
                <a:cs typeface="Courier New" pitchFamily="49" charset="0"/>
              </a:rPr>
              <a:t>arr</a:t>
            </a:r>
            <a:r>
              <a:rPr lang="en-US" sz="2200" dirty="0" smtClean="0">
                <a:latin typeface="Courier New" pitchFamily="49" charset="0"/>
                <a:cs typeface="Courier New" pitchFamily="49" charset="0"/>
              </a:rPr>
              <a:t> = [ 3 2;  3 6; 9 7]?</a:t>
            </a:r>
          </a:p>
          <a:p>
            <a:pPr marL="514350" indent="-514350">
              <a:buFont typeface="+mj-lt"/>
              <a:buAutoNum type="arabicPeriod"/>
            </a:pPr>
            <a:r>
              <a:rPr lang="en-US" sz="2200" dirty="0" err="1" smtClean="0">
                <a:latin typeface="Courier New" pitchFamily="49" charset="0"/>
                <a:cs typeface="Courier New" pitchFamily="49" charset="0"/>
              </a:rPr>
              <a:t>arr</a:t>
            </a:r>
            <a:r>
              <a:rPr lang="en-US" sz="2200" dirty="0" smtClean="0">
                <a:latin typeface="Courier New" pitchFamily="49" charset="0"/>
                <a:cs typeface="Courier New" pitchFamily="49" charset="0"/>
              </a:rPr>
              <a:t> = [ 2 3 0; 6 3 2; 7 9 0]?</a:t>
            </a:r>
          </a:p>
          <a:p>
            <a:pPr marL="514350" indent="-514350">
              <a:buFont typeface="+mj-lt"/>
              <a:buAutoNum type="arabicPeriod"/>
            </a:pPr>
            <a:r>
              <a:rPr lang="en-US" sz="2200" dirty="0" err="1" smtClean="0">
                <a:latin typeface="Courier New" pitchFamily="49" charset="0"/>
                <a:cs typeface="Courier New" pitchFamily="49" charset="0"/>
              </a:rPr>
              <a:t>arr</a:t>
            </a:r>
            <a:r>
              <a:rPr lang="en-US" sz="2200" dirty="0" smtClean="0">
                <a:latin typeface="Courier New" pitchFamily="49" charset="0"/>
                <a:cs typeface="Courier New" pitchFamily="49" charset="0"/>
              </a:rPr>
              <a:t> =  [ 7 9; 2 3; 6 3]?</a:t>
            </a:r>
          </a:p>
          <a:p>
            <a:pPr marL="514350" indent="-514350">
              <a:buFont typeface="+mj-lt"/>
              <a:buAutoNum type="arabicPeriod"/>
            </a:pPr>
            <a:r>
              <a:rPr lang="en-US" sz="2200" dirty="0" err="1" smtClean="0">
                <a:latin typeface="Courier New" pitchFamily="49" charset="0"/>
                <a:cs typeface="Courier New" pitchFamily="49" charset="0"/>
              </a:rPr>
              <a:t>arr</a:t>
            </a:r>
            <a:r>
              <a:rPr lang="en-US" sz="2200" dirty="0" smtClean="0">
                <a:latin typeface="Courier New" pitchFamily="49" charset="0"/>
                <a:cs typeface="Courier New" pitchFamily="49" charset="0"/>
              </a:rPr>
              <a:t> = [ 6 3]?</a:t>
            </a:r>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a:p>
        </p:txBody>
      </p:sp>
      <p:sp>
        <p:nvSpPr>
          <p:cNvPr id="4" name="Content Placeholder 2"/>
          <p:cNvSpPr txBox="1">
            <a:spLocks/>
          </p:cNvSpPr>
          <p:nvPr/>
        </p:nvSpPr>
        <p:spPr>
          <a:xfrm>
            <a:off x="5029200" y="1447800"/>
            <a:ext cx="3886200" cy="5105400"/>
          </a:xfrm>
          <a:prstGeom prst="rect">
            <a:avLst/>
          </a:prstGeom>
        </p:spPr>
        <p:txBody>
          <a:bodyPr vert="horz" lIns="91440" tIns="45720" rIns="91440" bIns="45720" rtlCol="0">
            <a:normAutofit fontScale="92500" lnSpcReduction="10000"/>
          </a:bodyPr>
          <a:lstStyle/>
          <a:p>
            <a:pPr marR="0" lvl="0" algn="l" defTabSz="914400" rtl="0" eaLnBrk="1" fontAlgn="auto" latinLnBrk="0" hangingPunct="1">
              <a:lnSpc>
                <a:spcPct val="100000"/>
              </a:lnSpc>
              <a:spcBef>
                <a:spcPct val="20000"/>
              </a:spcBef>
              <a:spcAft>
                <a:spcPts val="0"/>
              </a:spcAft>
              <a:buClrTx/>
              <a:buSzTx/>
              <a:tabLst/>
              <a:defRPr/>
            </a:pPr>
            <a:r>
              <a:rPr lang="en-US" sz="2400" b="1" dirty="0" smtClean="0"/>
              <a:t>CHANGE COLORS FOR ANSWERS</a:t>
            </a:r>
          </a:p>
          <a:p>
            <a:pPr marR="0" lvl="0" algn="l" defTabSz="914400" rtl="0" eaLnBrk="1" fontAlgn="auto" latinLnBrk="0" hangingPunct="1">
              <a:lnSpc>
                <a:spcPct val="100000"/>
              </a:lnSpc>
              <a:spcBef>
                <a:spcPct val="20000"/>
              </a:spcBef>
              <a:spcAft>
                <a:spcPts val="0"/>
              </a:spcAft>
              <a:buClrTx/>
              <a:buSzTx/>
              <a:tabLst/>
              <a:defRPr/>
            </a:pPr>
            <a:r>
              <a:rPr lang="en-US" sz="2200" dirty="0" smtClean="0">
                <a:solidFill>
                  <a:schemeClr val="bg1"/>
                </a:solidFill>
              </a:rPr>
              <a:t>For the future purpose, know how to get the answer both ways.</a:t>
            </a:r>
            <a:endParaRPr kumimoji="0" lang="en-US" sz="2200" b="0" i="0" u="none" strike="noStrike" kern="1200" cap="none" spc="0" normalizeH="0" baseline="0" noProof="0" dirty="0" smtClean="0">
              <a:ln>
                <a:noFill/>
              </a:ln>
              <a:solidFill>
                <a:schemeClr val="bg1"/>
              </a:solidFill>
              <a:effectLst/>
              <a:uLnTx/>
              <a:uFillTx/>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sz="2200" dirty="0" smtClean="0">
                <a:solidFill>
                  <a:schemeClr val="bg1"/>
                </a:solidFill>
                <a:latin typeface="Courier New" pitchFamily="49" charset="0"/>
                <a:cs typeface="Courier New" pitchFamily="49" charset="0"/>
              </a:rPr>
              <a:t>a</a:t>
            </a:r>
            <a:r>
              <a:rPr kumimoji="0" lang="en-US" sz="2200" b="0" i="0" u="none" strike="noStrike" kern="1200" cap="none" spc="0" normalizeH="0" baseline="0" noProof="0" dirty="0" err="1" smtClean="0">
                <a:ln>
                  <a:noFill/>
                </a:ln>
                <a:solidFill>
                  <a:schemeClr val="bg1"/>
                </a:solidFill>
                <a:effectLst/>
                <a:uLnTx/>
                <a:uFillTx/>
                <a:latin typeface="Courier New" pitchFamily="49" charset="0"/>
                <a:cs typeface="Courier New" pitchFamily="49" charset="0"/>
              </a:rPr>
              <a:t>rr</a:t>
            </a:r>
            <a:r>
              <a:rPr kumimoji="0" lang="en-US" sz="2200" b="0"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 = </a:t>
            </a:r>
            <a:r>
              <a:rPr kumimoji="0" lang="en-US" sz="2200" b="0" i="0" u="none" strike="noStrike" kern="1200" cap="none" spc="0" normalizeH="0" baseline="0" noProof="0" dirty="0" err="1" smtClean="0">
                <a:ln>
                  <a:noFill/>
                </a:ln>
                <a:solidFill>
                  <a:schemeClr val="bg1"/>
                </a:solidFill>
                <a:effectLst/>
                <a:uLnTx/>
                <a:uFillTx/>
                <a:latin typeface="Courier New" pitchFamily="49" charset="0"/>
                <a:cs typeface="Courier New" pitchFamily="49" charset="0"/>
              </a:rPr>
              <a:t>arr</a:t>
            </a:r>
            <a:r>
              <a:rPr kumimoji="0" lang="en-US" sz="2200" b="0"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(2,2)</a:t>
            </a:r>
            <a:r>
              <a:rPr kumimoji="0" lang="en-US" sz="2200" b="0" i="0" u="none" strike="noStrike" kern="1200" cap="none" spc="0" normalizeH="0" noProof="0" dirty="0" smtClean="0">
                <a:ln>
                  <a:noFill/>
                </a:ln>
                <a:solidFill>
                  <a:schemeClr val="bg1"/>
                </a:solidFill>
                <a:effectLst/>
                <a:uLnTx/>
                <a:uFillTx/>
                <a:latin typeface="Courier New" pitchFamily="49" charset="0"/>
                <a:cs typeface="Courier New" pitchFamily="49" charset="0"/>
              </a:rPr>
              <a:t> or </a:t>
            </a:r>
            <a:r>
              <a:rPr kumimoji="0" lang="en-US" sz="2200" b="0" i="0" u="none" strike="noStrike" kern="1200" cap="none" spc="0" normalizeH="0" noProof="0" dirty="0" err="1" smtClean="0">
                <a:ln>
                  <a:noFill/>
                </a:ln>
                <a:solidFill>
                  <a:schemeClr val="bg1"/>
                </a:solidFill>
                <a:effectLst/>
                <a:uLnTx/>
                <a:uFillTx/>
                <a:latin typeface="Courier New" pitchFamily="49" charset="0"/>
                <a:cs typeface="Courier New" pitchFamily="49" charset="0"/>
              </a:rPr>
              <a:t>arr</a:t>
            </a:r>
            <a:r>
              <a:rPr kumimoji="0" lang="en-US" sz="2200" b="0" i="0" u="none" strike="noStrike" kern="1200" cap="none" spc="0" normalizeH="0" noProof="0" dirty="0" smtClean="0">
                <a:ln>
                  <a:noFill/>
                </a:ln>
                <a:solidFill>
                  <a:schemeClr val="bg1"/>
                </a:solidFill>
                <a:effectLst/>
                <a:uLnTx/>
                <a:uFillTx/>
                <a:latin typeface="Courier New" pitchFamily="49" charset="0"/>
                <a:cs typeface="Courier New" pitchFamily="49" charset="0"/>
              </a:rPr>
              <a:t> = </a:t>
            </a:r>
            <a:r>
              <a:rPr kumimoji="0" lang="en-US" sz="2200" b="0" i="0" u="none" strike="noStrike" kern="1200" cap="none" spc="0" normalizeH="0" noProof="0" dirty="0" err="1" smtClean="0">
                <a:ln>
                  <a:noFill/>
                </a:ln>
                <a:solidFill>
                  <a:schemeClr val="bg1"/>
                </a:solidFill>
                <a:effectLst/>
                <a:uLnTx/>
                <a:uFillTx/>
                <a:latin typeface="Courier New" pitchFamily="49" charset="0"/>
                <a:cs typeface="Courier New" pitchFamily="49" charset="0"/>
              </a:rPr>
              <a:t>arr</a:t>
            </a:r>
            <a:r>
              <a:rPr kumimoji="0" lang="en-US" sz="2200" b="0" i="0" u="none" strike="noStrike" kern="1200" cap="none" spc="0" normalizeH="0" noProof="0" dirty="0" smtClean="0">
                <a:ln>
                  <a:noFill/>
                </a:ln>
                <a:solidFill>
                  <a:schemeClr val="bg1"/>
                </a:solidFill>
                <a:effectLst/>
                <a:uLnTx/>
                <a:uFillTx/>
                <a:latin typeface="Courier New" pitchFamily="49" charset="0"/>
                <a:cs typeface="Courier New" pitchFamily="49" charset="0"/>
              </a:rPr>
              <a:t>(5)</a:t>
            </a:r>
            <a:endParaRPr kumimoji="0" lang="en-US" sz="2200" b="0" i="0" u="none" strike="noStrike" kern="1200" cap="none" spc="0" normalizeH="0" baseline="0" noProof="0" dirty="0" smtClean="0">
              <a:ln>
                <a:noFill/>
              </a:ln>
              <a:solidFill>
                <a:schemeClr val="bg1"/>
              </a:solidFill>
              <a:effectLst/>
              <a:uLnTx/>
              <a:uFillTx/>
              <a:latin typeface="Courier New" pitchFamily="49" charset="0"/>
              <a:cs typeface="Courier New" pitchFamily="49" charset="0"/>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2200" b="0" i="0" u="none" strike="noStrike" kern="1200" cap="none" spc="0" normalizeH="0" baseline="0" noProof="0" dirty="0" err="1" smtClean="0">
                <a:ln>
                  <a:noFill/>
                </a:ln>
                <a:solidFill>
                  <a:schemeClr val="bg1"/>
                </a:solidFill>
                <a:effectLst/>
                <a:uLnTx/>
                <a:uFillTx/>
                <a:latin typeface="Courier New" pitchFamily="49" charset="0"/>
                <a:cs typeface="Courier New" pitchFamily="49" charset="0"/>
              </a:rPr>
              <a:t>arr</a:t>
            </a:r>
            <a:r>
              <a:rPr kumimoji="0" lang="en-US" sz="2200" b="0"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(3,:) = [] or </a:t>
            </a:r>
            <a:r>
              <a:rPr kumimoji="0" lang="en-US" sz="2200" b="0" i="0" u="none" strike="noStrike" kern="1200" cap="none" spc="0" normalizeH="0" baseline="0" noProof="0" dirty="0" err="1" smtClean="0">
                <a:ln>
                  <a:noFill/>
                </a:ln>
                <a:solidFill>
                  <a:schemeClr val="bg1"/>
                </a:solidFill>
                <a:effectLst/>
                <a:uLnTx/>
                <a:uFillTx/>
                <a:latin typeface="Courier New" pitchFamily="49" charset="0"/>
                <a:cs typeface="Courier New" pitchFamily="49" charset="0"/>
              </a:rPr>
              <a:t>arr</a:t>
            </a:r>
            <a:r>
              <a:rPr kumimoji="0" lang="en-US" sz="2200" b="0"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 = </a:t>
            </a:r>
            <a:r>
              <a:rPr kumimoji="0" lang="en-US" sz="2200" b="0" i="0" u="none" strike="noStrike" kern="1200" cap="none" spc="0" normalizeH="0" baseline="0" noProof="0" dirty="0" err="1" smtClean="0">
                <a:ln>
                  <a:noFill/>
                </a:ln>
                <a:solidFill>
                  <a:schemeClr val="bg1"/>
                </a:solidFill>
                <a:effectLst/>
                <a:uLnTx/>
                <a:uFillTx/>
                <a:latin typeface="Courier New" pitchFamily="49" charset="0"/>
                <a:cs typeface="Courier New" pitchFamily="49" charset="0"/>
              </a:rPr>
              <a:t>arr</a:t>
            </a:r>
            <a:r>
              <a:rPr kumimoji="0" lang="en-US" sz="2200" b="0"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(1:2,:)</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sz="2200" dirty="0" err="1" smtClean="0">
                <a:solidFill>
                  <a:schemeClr val="bg1"/>
                </a:solidFill>
                <a:latin typeface="Courier New" pitchFamily="49" charset="0"/>
                <a:cs typeface="Courier New" pitchFamily="49" charset="0"/>
              </a:rPr>
              <a:t>arr</a:t>
            </a:r>
            <a:r>
              <a:rPr lang="en-US" sz="2200" dirty="0" smtClean="0">
                <a:solidFill>
                  <a:schemeClr val="bg1"/>
                </a:solidFill>
                <a:latin typeface="Courier New" pitchFamily="49" charset="0"/>
                <a:cs typeface="Courier New" pitchFamily="49" charset="0"/>
              </a:rPr>
              <a:t> = </a:t>
            </a:r>
            <a:r>
              <a:rPr lang="en-US" sz="2200" dirty="0" err="1" smtClean="0">
                <a:solidFill>
                  <a:schemeClr val="bg1"/>
                </a:solidFill>
                <a:latin typeface="Courier New" pitchFamily="49" charset="0"/>
                <a:cs typeface="Courier New" pitchFamily="49" charset="0"/>
              </a:rPr>
              <a:t>arr</a:t>
            </a:r>
            <a:r>
              <a:rPr lang="en-US" sz="2200" dirty="0" smtClean="0">
                <a:solidFill>
                  <a:schemeClr val="bg1"/>
                </a:solidFill>
                <a:latin typeface="Courier New" pitchFamily="49" charset="0"/>
                <a:cs typeface="Courier New" pitchFamily="49" charset="0"/>
              </a:rPr>
              <a:t>(:,end:-1:1) or a</a:t>
            </a:r>
            <a:r>
              <a:rPr kumimoji="0" lang="en-US" sz="2200" b="0" i="0" u="none" strike="noStrike" kern="1200" cap="none" spc="0" normalizeH="0" baseline="0" noProof="0" dirty="0" err="1" smtClean="0">
                <a:ln>
                  <a:noFill/>
                </a:ln>
                <a:solidFill>
                  <a:schemeClr val="bg1"/>
                </a:solidFill>
                <a:effectLst/>
                <a:uLnTx/>
                <a:uFillTx/>
                <a:latin typeface="Courier New" pitchFamily="49" charset="0"/>
                <a:cs typeface="Courier New" pitchFamily="49" charset="0"/>
              </a:rPr>
              <a:t>rr</a:t>
            </a:r>
            <a:r>
              <a:rPr kumimoji="0" lang="en-US" sz="2200" b="0"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 [ 2 1])</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sz="2200" dirty="0" err="1" smtClean="0">
                <a:solidFill>
                  <a:schemeClr val="bg1"/>
                </a:solidFill>
                <a:latin typeface="Courier New" pitchFamily="49" charset="0"/>
                <a:cs typeface="Courier New" pitchFamily="49" charset="0"/>
              </a:rPr>
              <a:t>arr</a:t>
            </a:r>
            <a:r>
              <a:rPr lang="en-US" sz="2200" dirty="0" smtClean="0">
                <a:solidFill>
                  <a:schemeClr val="bg1"/>
                </a:solidFill>
                <a:latin typeface="Courier New" pitchFamily="49" charset="0"/>
                <a:cs typeface="Courier New" pitchFamily="49" charset="0"/>
              </a:rPr>
              <a:t>(2,3) = 2 or </a:t>
            </a:r>
            <a:r>
              <a:rPr lang="en-US" sz="2200" dirty="0" err="1" smtClean="0">
                <a:solidFill>
                  <a:schemeClr val="bg1"/>
                </a:solidFill>
                <a:latin typeface="Courier New" pitchFamily="49" charset="0"/>
                <a:cs typeface="Courier New" pitchFamily="49" charset="0"/>
              </a:rPr>
              <a:t>arr</a:t>
            </a:r>
            <a:r>
              <a:rPr lang="en-US" sz="2200" dirty="0" smtClean="0">
                <a:solidFill>
                  <a:schemeClr val="bg1"/>
                </a:solidFill>
                <a:latin typeface="Courier New" pitchFamily="49" charset="0"/>
                <a:cs typeface="Courier New" pitchFamily="49" charset="0"/>
              </a:rPr>
              <a:t> = [</a:t>
            </a:r>
            <a:r>
              <a:rPr lang="en-US" sz="2200" dirty="0" err="1" smtClean="0">
                <a:solidFill>
                  <a:schemeClr val="bg1"/>
                </a:solidFill>
                <a:latin typeface="Courier New" pitchFamily="49" charset="0"/>
                <a:cs typeface="Courier New" pitchFamily="49" charset="0"/>
              </a:rPr>
              <a:t>arr</a:t>
            </a:r>
            <a:r>
              <a:rPr lang="en-US" sz="2200" dirty="0" smtClean="0">
                <a:solidFill>
                  <a:schemeClr val="bg1"/>
                </a:solidFill>
                <a:latin typeface="Courier New" pitchFamily="49" charset="0"/>
                <a:cs typeface="Courier New" pitchFamily="49" charset="0"/>
              </a:rPr>
              <a:t> [ 0; 2; 0 ]]</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sz="2200" dirty="0" err="1" smtClean="0">
                <a:solidFill>
                  <a:schemeClr val="bg1"/>
                </a:solidFill>
                <a:latin typeface="Courier New" pitchFamily="49" charset="0"/>
                <a:cs typeface="Courier New" pitchFamily="49" charset="0"/>
              </a:rPr>
              <a:t>arr</a:t>
            </a:r>
            <a:r>
              <a:rPr lang="en-US" sz="2200" dirty="0" smtClean="0">
                <a:solidFill>
                  <a:schemeClr val="bg1"/>
                </a:solidFill>
                <a:latin typeface="Courier New" pitchFamily="49" charset="0"/>
                <a:cs typeface="Courier New" pitchFamily="49" charset="0"/>
              </a:rPr>
              <a:t>([ 3 1 2],</a:t>
            </a:r>
            <a:r>
              <a:rPr lang="en-US" sz="2200" dirty="0" smtClean="0">
                <a:solidFill>
                  <a:schemeClr val="bg1"/>
                </a:solidFill>
                <a:latin typeface="Courier New" pitchFamily="49" charset="0"/>
                <a:cs typeface="Courier New" pitchFamily="49" charset="0"/>
                <a:sym typeface="Wingdings" pitchFamily="2" charset="2"/>
              </a:rPr>
              <a:t>:)</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sz="2200" dirty="0" smtClean="0">
                <a:solidFill>
                  <a:schemeClr val="bg1"/>
                </a:solidFill>
                <a:latin typeface="Courier New" pitchFamily="49" charset="0"/>
                <a:cs typeface="Courier New" pitchFamily="49" charset="0"/>
                <a:sym typeface="Wingdings" pitchFamily="2" charset="2"/>
              </a:rPr>
              <a:t> </a:t>
            </a:r>
            <a:r>
              <a:rPr lang="en-US" sz="2200" dirty="0" err="1" smtClean="0">
                <a:solidFill>
                  <a:schemeClr val="bg1"/>
                </a:solidFill>
                <a:latin typeface="Courier New" pitchFamily="49" charset="0"/>
                <a:cs typeface="Courier New" pitchFamily="49" charset="0"/>
                <a:sym typeface="Wingdings" pitchFamily="2" charset="2"/>
              </a:rPr>
              <a:t>arr</a:t>
            </a:r>
            <a:r>
              <a:rPr lang="en-US" sz="2200" dirty="0" smtClean="0">
                <a:solidFill>
                  <a:schemeClr val="bg1"/>
                </a:solidFill>
                <a:latin typeface="Courier New" pitchFamily="49" charset="0"/>
                <a:cs typeface="Courier New" pitchFamily="49" charset="0"/>
                <a:sym typeface="Wingdings" pitchFamily="2" charset="2"/>
              </a:rPr>
              <a:t>=  </a:t>
            </a:r>
            <a:r>
              <a:rPr lang="en-US" sz="2200" dirty="0" err="1" smtClean="0">
                <a:solidFill>
                  <a:schemeClr val="bg1"/>
                </a:solidFill>
                <a:latin typeface="Courier New" pitchFamily="49" charset="0"/>
                <a:cs typeface="Courier New" pitchFamily="49" charset="0"/>
                <a:sym typeface="Wingdings" pitchFamily="2" charset="2"/>
              </a:rPr>
              <a:t>arr</a:t>
            </a:r>
            <a:r>
              <a:rPr lang="en-US" sz="2200" dirty="0" smtClean="0">
                <a:solidFill>
                  <a:schemeClr val="bg1"/>
                </a:solidFill>
                <a:latin typeface="Courier New" pitchFamily="49" charset="0"/>
                <a:cs typeface="Courier New" pitchFamily="49" charset="0"/>
                <a:sym typeface="Wingdings" pitchFamily="2" charset="2"/>
              </a:rPr>
              <a:t>(2,:) or </a:t>
            </a:r>
            <a:r>
              <a:rPr lang="en-US" sz="2200" dirty="0" err="1" smtClean="0">
                <a:solidFill>
                  <a:schemeClr val="bg1"/>
                </a:solidFill>
                <a:latin typeface="Courier New" pitchFamily="49" charset="0"/>
                <a:cs typeface="Courier New" pitchFamily="49" charset="0"/>
                <a:sym typeface="Wingdings" pitchFamily="2" charset="2"/>
              </a:rPr>
              <a:t>arr</a:t>
            </a:r>
            <a:r>
              <a:rPr lang="en-US" sz="2200" dirty="0" smtClean="0">
                <a:solidFill>
                  <a:schemeClr val="bg1"/>
                </a:solidFill>
                <a:latin typeface="Courier New" pitchFamily="49" charset="0"/>
                <a:cs typeface="Courier New" pitchFamily="49" charset="0"/>
                <a:sym typeface="Wingdings" pitchFamily="2" charset="2"/>
              </a:rPr>
              <a:t>([ 1 3],:) =[]</a:t>
            </a:r>
            <a:endParaRPr lang="en-US" sz="2200" dirty="0" smtClean="0">
              <a:solidFill>
                <a:schemeClr val="bg1"/>
              </a:solidFill>
              <a:latin typeface="Courier New" pitchFamily="49" charset="0"/>
              <a:cs typeface="Courier New" pitchFamily="49" charset="0"/>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itle 1"/>
          <p:cNvSpPr>
            <a:spLocks noGrp="1"/>
          </p:cNvSpPr>
          <p:nvPr>
            <p:ph type="title"/>
          </p:nvPr>
        </p:nvSpPr>
        <p:spPr>
          <a:xfrm>
            <a:off x="0" y="228600"/>
            <a:ext cx="8229600" cy="1143000"/>
          </a:xfrm>
        </p:spPr>
        <p:txBody>
          <a:bodyPr/>
          <a:lstStyle/>
          <a:p>
            <a:r>
              <a:rPr lang="en-US" b="1" dirty="0" smtClean="0">
                <a:solidFill>
                  <a:schemeClr val="accent6">
                    <a:lumMod val="75000"/>
                  </a:schemeClr>
                </a:solidFill>
                <a:latin typeface="Courier New" pitchFamily="49" charset="0"/>
                <a:cs typeface="Courier New" pitchFamily="49" charset="0"/>
              </a:rPr>
              <a:t>Checkpoint (1/2)</a:t>
            </a:r>
            <a:endParaRPr lang="en-US" b="1" dirty="0">
              <a:solidFill>
                <a:schemeClr val="accent6">
                  <a:lumMod val="75000"/>
                </a:schemeClr>
              </a:solidFill>
              <a:latin typeface="Courier New" pitchFamily="49" charset="0"/>
              <a:cs typeface="Courier New" pitchFamily="49"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57086"/>
            <a:ext cx="4114800" cy="5943600"/>
          </a:xfrm>
        </p:spPr>
        <p:txBody>
          <a:bodyPr>
            <a:noAutofit/>
          </a:bodyPr>
          <a:lstStyle/>
          <a:p>
            <a:pPr marL="514350" indent="-514350">
              <a:buNone/>
            </a:pPr>
            <a:r>
              <a:rPr lang="en-US" sz="1800" dirty="0" err="1" smtClean="0">
                <a:latin typeface="Courier New" pitchFamily="49" charset="0"/>
                <a:cs typeface="Courier New" pitchFamily="49" charset="0"/>
              </a:rPr>
              <a:t>arr</a:t>
            </a:r>
            <a:r>
              <a:rPr lang="en-US" sz="1800" dirty="0" smtClean="0">
                <a:latin typeface="Courier New" pitchFamily="49" charset="0"/>
                <a:cs typeface="Courier New" pitchFamily="49" charset="0"/>
              </a:rPr>
              <a:t> = [ 3 5 2; 2 3 4; 2 1 4]</a:t>
            </a:r>
          </a:p>
          <a:p>
            <a:pPr marL="514350" indent="-514350">
              <a:buFont typeface="+mj-lt"/>
              <a:buAutoNum type="arabicPeriod"/>
            </a:pPr>
            <a:r>
              <a:rPr lang="en-US" sz="1900" dirty="0" smtClean="0"/>
              <a:t>What two commands can gives </a:t>
            </a:r>
            <a:r>
              <a:rPr lang="en-US" sz="1900" dirty="0" err="1" smtClean="0">
                <a:latin typeface="Courier New" pitchFamily="49" charset="0"/>
                <a:cs typeface="Courier New" pitchFamily="49" charset="0"/>
              </a:rPr>
              <a:t>ans</a:t>
            </a:r>
            <a:r>
              <a:rPr lang="en-US" sz="1900" dirty="0" smtClean="0">
                <a:latin typeface="Courier New" pitchFamily="49" charset="0"/>
                <a:cs typeface="Courier New" pitchFamily="49" charset="0"/>
              </a:rPr>
              <a:t>/</a:t>
            </a:r>
            <a:r>
              <a:rPr lang="en-US" sz="1900" dirty="0" err="1" smtClean="0">
                <a:latin typeface="Courier New" pitchFamily="49" charset="0"/>
                <a:cs typeface="Courier New" pitchFamily="49" charset="0"/>
              </a:rPr>
              <a:t>arr</a:t>
            </a:r>
            <a:r>
              <a:rPr lang="en-US" sz="1900" dirty="0" smtClean="0">
                <a:latin typeface="Courier New" pitchFamily="49" charset="0"/>
                <a:cs typeface="Courier New" pitchFamily="49" charset="0"/>
              </a:rPr>
              <a:t> = [ 3 5 2; 2 3 4</a:t>
            </a:r>
            <a:r>
              <a:rPr lang="en-US" sz="1900" dirty="0" smtClean="0"/>
              <a:t>]?</a:t>
            </a:r>
          </a:p>
          <a:p>
            <a:pPr marL="514350" indent="-514350">
              <a:buFont typeface="+mj-lt"/>
              <a:buAutoNum type="arabicPeriod"/>
            </a:pPr>
            <a:r>
              <a:rPr lang="en-US" sz="1900" dirty="0" smtClean="0"/>
              <a:t>Given  </a:t>
            </a:r>
            <a:r>
              <a:rPr lang="en-US" sz="1900" dirty="0" err="1" smtClean="0">
                <a:latin typeface="Courier New" pitchFamily="49" charset="0"/>
                <a:cs typeface="Courier New" pitchFamily="49" charset="0"/>
              </a:rPr>
              <a:t>arr</a:t>
            </a:r>
            <a:r>
              <a:rPr lang="en-US" sz="1900" dirty="0" smtClean="0">
                <a:latin typeface="Courier New" pitchFamily="49" charset="0"/>
                <a:cs typeface="Courier New" pitchFamily="49" charset="0"/>
              </a:rPr>
              <a:t>(4,3) =  1</a:t>
            </a:r>
            <a:r>
              <a:rPr lang="en-US" sz="1900" dirty="0" smtClean="0"/>
              <a:t>; and </a:t>
            </a:r>
            <a:r>
              <a:rPr lang="en-US" sz="1900" dirty="0" err="1" smtClean="0">
                <a:latin typeface="Courier New" pitchFamily="49" charset="0"/>
                <a:cs typeface="Courier New" pitchFamily="49" charset="0"/>
              </a:rPr>
              <a:t>arr</a:t>
            </a:r>
            <a:r>
              <a:rPr lang="en-US" sz="1900" dirty="0" smtClean="0">
                <a:latin typeface="Courier New" pitchFamily="49" charset="0"/>
                <a:cs typeface="Courier New" pitchFamily="49" charset="0"/>
              </a:rPr>
              <a:t>(3,4) </a:t>
            </a:r>
            <a:r>
              <a:rPr lang="en-US" sz="1900" dirty="0" smtClean="0"/>
              <a:t>is typed  in the command window what is the value displayed? (Hint: Draw it out)</a:t>
            </a:r>
          </a:p>
          <a:p>
            <a:pPr marL="514350" indent="-514350">
              <a:buFont typeface="+mj-lt"/>
              <a:buAutoNum type="arabicPeriod"/>
            </a:pPr>
            <a:r>
              <a:rPr lang="en-US" sz="1900" dirty="0" smtClean="0">
                <a:latin typeface="Courier New" pitchFamily="49" charset="0"/>
                <a:cs typeface="Courier New" pitchFamily="49" charset="0"/>
              </a:rPr>
              <a:t>a= </a:t>
            </a:r>
            <a:r>
              <a:rPr lang="en-US" sz="1900" dirty="0" err="1" smtClean="0">
                <a:latin typeface="Courier New" pitchFamily="49" charset="0"/>
                <a:cs typeface="Courier New" pitchFamily="49" charset="0"/>
              </a:rPr>
              <a:t>arr</a:t>
            </a:r>
            <a:r>
              <a:rPr lang="en-US" sz="1900" dirty="0" smtClean="0">
                <a:latin typeface="Courier New" pitchFamily="49" charset="0"/>
                <a:cs typeface="Courier New" pitchFamily="49" charset="0"/>
              </a:rPr>
              <a:t>(1,2) == </a:t>
            </a:r>
            <a:r>
              <a:rPr lang="en-US" sz="1900" dirty="0" err="1" smtClean="0">
                <a:latin typeface="Courier New" pitchFamily="49" charset="0"/>
                <a:cs typeface="Courier New" pitchFamily="49" charset="0"/>
              </a:rPr>
              <a:t>arr</a:t>
            </a:r>
            <a:r>
              <a:rPr lang="en-US" sz="1900" dirty="0" smtClean="0">
                <a:latin typeface="Courier New" pitchFamily="49" charset="0"/>
                <a:cs typeface="Courier New" pitchFamily="49" charset="0"/>
              </a:rPr>
              <a:t>(2),</a:t>
            </a:r>
          </a:p>
          <a:p>
            <a:pPr marL="514350" indent="-514350">
              <a:buNone/>
            </a:pPr>
            <a:r>
              <a:rPr lang="en-US" sz="1900" dirty="0" smtClean="0">
                <a:latin typeface="Courier New" pitchFamily="49" charset="0"/>
                <a:cs typeface="Courier New" pitchFamily="49" charset="0"/>
              </a:rPr>
              <a:t>	b = </a:t>
            </a:r>
            <a:r>
              <a:rPr lang="en-US" sz="1900" dirty="0" err="1" smtClean="0">
                <a:latin typeface="Courier New" pitchFamily="49" charset="0"/>
                <a:cs typeface="Courier New" pitchFamily="49" charset="0"/>
              </a:rPr>
              <a:t>arr</a:t>
            </a:r>
            <a:r>
              <a:rPr lang="en-US" sz="1900" dirty="0" smtClean="0">
                <a:latin typeface="Courier New" pitchFamily="49" charset="0"/>
                <a:cs typeface="Courier New" pitchFamily="49" charset="0"/>
              </a:rPr>
              <a:t>(3,1) == </a:t>
            </a:r>
            <a:r>
              <a:rPr lang="en-US" sz="1900" dirty="0" err="1" smtClean="0">
                <a:latin typeface="Courier New" pitchFamily="49" charset="0"/>
                <a:cs typeface="Courier New" pitchFamily="49" charset="0"/>
              </a:rPr>
              <a:t>arr</a:t>
            </a:r>
            <a:r>
              <a:rPr lang="en-US" sz="1900" dirty="0" smtClean="0">
                <a:latin typeface="Courier New" pitchFamily="49" charset="0"/>
                <a:cs typeface="Courier New" pitchFamily="49" charset="0"/>
              </a:rPr>
              <a:t>(3), </a:t>
            </a:r>
            <a:r>
              <a:rPr lang="en-US" sz="1900" dirty="0" smtClean="0"/>
              <a:t>what are the values of a and b?</a:t>
            </a:r>
          </a:p>
          <a:p>
            <a:pPr marL="514350" indent="-514350">
              <a:buAutoNum type="arabicPeriod" startAt="4"/>
            </a:pPr>
            <a:r>
              <a:rPr lang="en-US" sz="1900" dirty="0" smtClean="0">
                <a:latin typeface="Courier New" pitchFamily="49" charset="0"/>
                <a:cs typeface="Courier New" pitchFamily="49" charset="0"/>
              </a:rPr>
              <a:t>[ c r] = size(</a:t>
            </a:r>
            <a:r>
              <a:rPr lang="en-US" sz="1900" dirty="0" err="1" smtClean="0">
                <a:latin typeface="Courier New" pitchFamily="49" charset="0"/>
                <a:cs typeface="Courier New" pitchFamily="49" charset="0"/>
              </a:rPr>
              <a:t>arr</a:t>
            </a:r>
            <a:r>
              <a:rPr lang="en-US" sz="1900" dirty="0" smtClean="0">
                <a:latin typeface="Courier New" pitchFamily="49" charset="0"/>
                <a:cs typeface="Courier New" pitchFamily="49" charset="0"/>
              </a:rPr>
              <a:t>) </a:t>
            </a:r>
            <a:r>
              <a:rPr lang="en-US" sz="1900" dirty="0" smtClean="0"/>
              <a:t>, what are the values of c and r? (Hint: It’s not a typo)</a:t>
            </a:r>
          </a:p>
        </p:txBody>
      </p:sp>
      <p:sp>
        <p:nvSpPr>
          <p:cNvPr id="4" name="Content Placeholder 2"/>
          <p:cNvSpPr txBox="1">
            <a:spLocks/>
          </p:cNvSpPr>
          <p:nvPr/>
        </p:nvSpPr>
        <p:spPr>
          <a:xfrm>
            <a:off x="4546600" y="1371600"/>
            <a:ext cx="4038600" cy="4525963"/>
          </a:xfrm>
          <a:prstGeom prst="rect">
            <a:avLst/>
          </a:prstGeom>
        </p:spPr>
        <p:txBody>
          <a:bodyPr vert="horz" lIns="91440" tIns="45720" rIns="91440" bIns="45720" rtlCol="0">
            <a:noAutofit/>
          </a:bodyPr>
          <a:lstStyle/>
          <a:p>
            <a:pPr lvl="0">
              <a:spcBef>
                <a:spcPct val="20000"/>
              </a:spcBef>
              <a:defRPr/>
            </a:pPr>
            <a:r>
              <a:rPr lang="en-US" sz="2000" b="1" dirty="0"/>
              <a:t>CHANGE COLORS FOR ANSWERS</a:t>
            </a:r>
          </a:p>
          <a:p>
            <a:pPr marL="514350" marR="0" lvl="0" indent="-514350" algn="l" defTabSz="914400" rtl="0" eaLnBrk="1" fontAlgn="auto" latinLnBrk="0" hangingPunct="1">
              <a:lnSpc>
                <a:spcPct val="100000"/>
              </a:lnSpc>
              <a:spcBef>
                <a:spcPct val="20000"/>
              </a:spcBef>
              <a:spcAft>
                <a:spcPts val="0"/>
              </a:spcAft>
              <a:buClrTx/>
              <a:buSzTx/>
              <a:tabLst/>
              <a:defRPr/>
            </a:pPr>
            <a:r>
              <a:rPr lang="en-US" sz="1900" dirty="0" err="1" smtClean="0">
                <a:solidFill>
                  <a:schemeClr val="bg1"/>
                </a:solidFill>
                <a:latin typeface="Courier New" pitchFamily="49" charset="0"/>
                <a:cs typeface="Courier New" pitchFamily="49" charset="0"/>
              </a:rPr>
              <a:t>arr</a:t>
            </a:r>
            <a:r>
              <a:rPr lang="en-US" sz="1900" dirty="0" smtClean="0">
                <a:solidFill>
                  <a:schemeClr val="bg1"/>
                </a:solidFill>
                <a:latin typeface="Courier New" pitchFamily="49" charset="0"/>
                <a:cs typeface="Courier New" pitchFamily="49" charset="0"/>
              </a:rPr>
              <a:t>(3,:) =[] , </a:t>
            </a:r>
            <a:r>
              <a:rPr lang="en-US" sz="1900" dirty="0" err="1" smtClean="0">
                <a:solidFill>
                  <a:schemeClr val="bg1"/>
                </a:solidFill>
                <a:latin typeface="Courier New" pitchFamily="49" charset="0"/>
                <a:cs typeface="Courier New" pitchFamily="49" charset="0"/>
              </a:rPr>
              <a:t>arr</a:t>
            </a:r>
            <a:r>
              <a:rPr lang="en-US" sz="1900" dirty="0" smtClean="0">
                <a:solidFill>
                  <a:schemeClr val="bg1"/>
                </a:solidFill>
                <a:latin typeface="Courier New" pitchFamily="49" charset="0"/>
                <a:cs typeface="Courier New" pitchFamily="49" charset="0"/>
              </a:rPr>
              <a:t>(1:2,:)</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1900" b="0" i="0" u="none" strike="noStrike" kern="1200" cap="none" spc="0" normalizeH="0" baseline="0" noProof="0" dirty="0" smtClean="0">
                <a:ln>
                  <a:noFill/>
                </a:ln>
                <a:solidFill>
                  <a:schemeClr val="bg1"/>
                </a:solidFill>
                <a:effectLst/>
                <a:uLnTx/>
                <a:uFillTx/>
                <a:latin typeface="+mn-lt"/>
                <a:ea typeface="+mn-ea"/>
                <a:cs typeface="+mn-cs"/>
              </a:rPr>
              <a:t>Error because</a:t>
            </a:r>
            <a:r>
              <a:rPr kumimoji="0" lang="en-US" sz="1900" b="0" i="0" u="none" strike="noStrike" kern="1200" cap="none" spc="0" normalizeH="0" noProof="0" dirty="0" smtClean="0">
                <a:ln>
                  <a:noFill/>
                </a:ln>
                <a:solidFill>
                  <a:schemeClr val="bg1"/>
                </a:solidFill>
                <a:effectLst/>
                <a:uLnTx/>
                <a:uFillTx/>
                <a:latin typeface="+mn-lt"/>
                <a:ea typeface="+mn-ea"/>
                <a:cs typeface="+mn-cs"/>
              </a:rPr>
              <a:t> although I created a new fourth row, there is no fourth column, thus if you try to access the fourth column you get error</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sz="1900" baseline="0" dirty="0" smtClean="0">
                <a:solidFill>
                  <a:schemeClr val="bg1"/>
                </a:solidFill>
                <a:latin typeface="Courier New" pitchFamily="49" charset="0"/>
                <a:cs typeface="Courier New" pitchFamily="49" charset="0"/>
              </a:rPr>
              <a:t>a</a:t>
            </a:r>
            <a:r>
              <a:rPr lang="en-US" sz="1900" dirty="0" smtClean="0">
                <a:solidFill>
                  <a:schemeClr val="bg1"/>
                </a:solidFill>
                <a:latin typeface="Courier New" pitchFamily="49" charset="0"/>
                <a:cs typeface="Courier New" pitchFamily="49" charset="0"/>
              </a:rPr>
              <a:t> &gt;&gt; false, b &gt;&gt; true</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sz="1900" dirty="0" smtClean="0">
                <a:solidFill>
                  <a:schemeClr val="bg1"/>
                </a:solidFill>
                <a:latin typeface="Courier New" pitchFamily="49" charset="0"/>
                <a:cs typeface="Courier New" pitchFamily="49" charset="0"/>
              </a:rPr>
              <a:t>c &gt;&gt; 4 , r &gt;&gt; 3 </a:t>
            </a:r>
            <a:r>
              <a:rPr lang="en-US" sz="1900" dirty="0" smtClean="0">
                <a:solidFill>
                  <a:schemeClr val="bg1"/>
                </a:solidFill>
              </a:rPr>
              <a:t>, remember the output names does not matter, I can name then bob and john if I wanted to</a:t>
            </a:r>
          </a:p>
        </p:txBody>
      </p:sp>
      <p:sp>
        <p:nvSpPr>
          <p:cNvPr id="6" name="Title 1"/>
          <p:cNvSpPr>
            <a:spLocks noGrp="1"/>
          </p:cNvSpPr>
          <p:nvPr>
            <p:ph type="title"/>
          </p:nvPr>
        </p:nvSpPr>
        <p:spPr>
          <a:xfrm>
            <a:off x="0" y="152400"/>
            <a:ext cx="8229600" cy="1143000"/>
          </a:xfrm>
        </p:spPr>
        <p:txBody>
          <a:bodyPr/>
          <a:lstStyle/>
          <a:p>
            <a:r>
              <a:rPr lang="en-US" b="1" dirty="0" smtClean="0">
                <a:solidFill>
                  <a:schemeClr val="accent6">
                    <a:lumMod val="75000"/>
                  </a:schemeClr>
                </a:solidFill>
                <a:latin typeface="Courier New" pitchFamily="49" charset="0"/>
                <a:cs typeface="Courier New" pitchFamily="49" charset="0"/>
              </a:rPr>
              <a:t>Checkpoint (2/2)</a:t>
            </a:r>
            <a:endParaRPr lang="en-US" b="1" dirty="0">
              <a:solidFill>
                <a:schemeClr val="accent6">
                  <a:lumMod val="75000"/>
                </a:schemeClr>
              </a:solidFill>
              <a:latin typeface="Courier New" pitchFamily="49" charset="0"/>
              <a:cs typeface="Courier New"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Rectangle 4"/>
          <p:cNvSpPr/>
          <p:nvPr/>
        </p:nvSpPr>
        <p:spPr>
          <a:xfrm>
            <a:off x="457200" y="304800"/>
            <a:ext cx="7620000" cy="707886"/>
          </a:xfrm>
          <a:prstGeom prst="rect">
            <a:avLst/>
          </a:prstGeom>
        </p:spPr>
        <p:txBody>
          <a:bodyPr wrap="square">
            <a:spAutoFit/>
          </a:bodyPr>
          <a:lstStyle/>
          <a:p>
            <a:pPr algn="ctr" fontAlgn="auto">
              <a:spcAft>
                <a:spcPts val="0"/>
              </a:spcAft>
              <a:defRPr/>
            </a:pPr>
            <a:r>
              <a:rPr lang="en-US" sz="4000" spc="300" dirty="0" smtClean="0">
                <a:solidFill>
                  <a:srgbClr val="C3CE81"/>
                </a:solidFill>
              </a:rPr>
              <a:t>Commonly Generated Vectors</a:t>
            </a:r>
            <a:endParaRPr lang="en-US" sz="4000" spc="300" dirty="0">
              <a:solidFill>
                <a:srgbClr val="C3CE81"/>
              </a:solidFill>
            </a:endParaRPr>
          </a:p>
        </p:txBody>
      </p:sp>
      <p:graphicFrame>
        <p:nvGraphicFramePr>
          <p:cNvPr id="6" name="Table 5"/>
          <p:cNvGraphicFramePr>
            <a:graphicFrameLocks noGrp="1"/>
          </p:cNvGraphicFramePr>
          <p:nvPr/>
        </p:nvGraphicFramePr>
        <p:xfrm>
          <a:off x="533400" y="1524000"/>
          <a:ext cx="8305800" cy="2225040"/>
        </p:xfrm>
        <a:graphic>
          <a:graphicData uri="http://schemas.openxmlformats.org/drawingml/2006/table">
            <a:tbl>
              <a:tblPr firstRow="1" bandRow="1">
                <a:tableStyleId>{F5AB1C69-6EDB-4FF4-983F-18BD219EF322}</a:tableStyleId>
              </a:tblPr>
              <a:tblGrid>
                <a:gridCol w="2768600"/>
                <a:gridCol w="2768600"/>
                <a:gridCol w="2768600"/>
              </a:tblGrid>
              <a:tr h="370840">
                <a:tc>
                  <a:txBody>
                    <a:bodyPr/>
                    <a:lstStyle/>
                    <a:p>
                      <a:r>
                        <a:rPr lang="en-US" dirty="0" smtClean="0"/>
                        <a:t>Description of Vector</a:t>
                      </a:r>
                      <a:endParaRPr lang="en-US" dirty="0"/>
                    </a:p>
                  </a:txBody>
                  <a:tcPr/>
                </a:tc>
                <a:tc>
                  <a:txBody>
                    <a:bodyPr/>
                    <a:lstStyle/>
                    <a:p>
                      <a:r>
                        <a:rPr lang="en-US" dirty="0" smtClean="0"/>
                        <a:t>Colon Format  Used</a:t>
                      </a:r>
                      <a:endParaRPr lang="en-US" dirty="0"/>
                    </a:p>
                  </a:txBody>
                  <a:tcPr/>
                </a:tc>
                <a:tc>
                  <a:txBody>
                    <a:bodyPr/>
                    <a:lstStyle/>
                    <a:p>
                      <a:r>
                        <a:rPr lang="en-US" dirty="0" smtClean="0"/>
                        <a:t>Vector (tested</a:t>
                      </a:r>
                      <a:r>
                        <a:rPr lang="en-US" baseline="0" dirty="0" smtClean="0"/>
                        <a:t> in MATLAB)</a:t>
                      </a:r>
                      <a:endParaRPr lang="en-US" dirty="0"/>
                    </a:p>
                  </a:txBody>
                  <a:tcPr/>
                </a:tc>
              </a:tr>
              <a:tr h="370840">
                <a:tc>
                  <a:txBody>
                    <a:bodyPr/>
                    <a:lstStyle/>
                    <a:p>
                      <a:r>
                        <a:rPr lang="en-US" b="0" dirty="0" smtClean="0"/>
                        <a:t>Default</a:t>
                      </a:r>
                      <a:r>
                        <a:rPr lang="en-US" b="0" baseline="0" dirty="0" smtClean="0"/>
                        <a:t> Step is 1</a:t>
                      </a:r>
                      <a:endParaRPr lang="en-US" b="0" dirty="0"/>
                    </a:p>
                  </a:txBody>
                  <a:tcPr/>
                </a:tc>
                <a:tc>
                  <a:txBody>
                    <a:bodyPr/>
                    <a:lstStyle/>
                    <a:p>
                      <a:r>
                        <a:rPr lang="en-US" dirty="0" smtClean="0"/>
                        <a:t>1:</a:t>
                      </a:r>
                      <a:r>
                        <a:rPr lang="en-US" baseline="0" dirty="0" smtClean="0"/>
                        <a:t> 5 </a:t>
                      </a:r>
                      <a:r>
                        <a:rPr lang="en-US" baseline="0" dirty="0" smtClean="0">
                          <a:solidFill>
                            <a:schemeClr val="accent3">
                              <a:lumMod val="75000"/>
                            </a:schemeClr>
                          </a:solidFill>
                        </a:rPr>
                        <a:t>*By default step is 1*</a:t>
                      </a:r>
                      <a:endParaRPr lang="en-US" dirty="0">
                        <a:solidFill>
                          <a:schemeClr val="accent3">
                            <a:lumMod val="75000"/>
                          </a:schemeClr>
                        </a:solidFill>
                      </a:endParaRPr>
                    </a:p>
                  </a:txBody>
                  <a:tcPr/>
                </a:tc>
                <a:tc>
                  <a:txBody>
                    <a:bodyPr/>
                    <a:lstStyle/>
                    <a:p>
                      <a:r>
                        <a:rPr lang="en-US" dirty="0" smtClean="0"/>
                        <a:t> [1</a:t>
                      </a:r>
                      <a:r>
                        <a:rPr lang="en-US" baseline="0" dirty="0" smtClean="0"/>
                        <a:t>     2     3     4     5</a:t>
                      </a:r>
                      <a:r>
                        <a:rPr lang="en-US" dirty="0" smtClean="0"/>
                        <a:t>]</a:t>
                      </a:r>
                      <a:endParaRPr lang="en-US" dirty="0"/>
                    </a:p>
                  </a:txBody>
                  <a:tcPr/>
                </a:tc>
              </a:tr>
              <a:tr h="370840">
                <a:tc>
                  <a:txBody>
                    <a:bodyPr/>
                    <a:lstStyle/>
                    <a:p>
                      <a:r>
                        <a:rPr lang="en-US" b="0" dirty="0" smtClean="0"/>
                        <a:t>Reverse 1:5</a:t>
                      </a:r>
                      <a:endParaRPr lang="en-US" b="0" dirty="0"/>
                    </a:p>
                  </a:txBody>
                  <a:tcPr/>
                </a:tc>
                <a:tc>
                  <a:txBody>
                    <a:bodyPr/>
                    <a:lstStyle/>
                    <a:p>
                      <a:r>
                        <a:rPr lang="en-US" dirty="0" smtClean="0"/>
                        <a:t>5: -1 : 1</a:t>
                      </a:r>
                      <a:endParaRPr lang="en-US" dirty="0"/>
                    </a:p>
                  </a:txBody>
                  <a:tcPr/>
                </a:tc>
                <a:tc>
                  <a:txBody>
                    <a:bodyPr/>
                    <a:lstStyle/>
                    <a:p>
                      <a:r>
                        <a:rPr lang="en-US" dirty="0" smtClean="0"/>
                        <a:t> [5     4     3     2     1 ]</a:t>
                      </a:r>
                      <a:endParaRPr lang="en-US" dirty="0"/>
                    </a:p>
                  </a:txBody>
                  <a:tcPr/>
                </a:tc>
              </a:tr>
              <a:tr h="370840">
                <a:tc>
                  <a:txBody>
                    <a:bodyPr/>
                    <a:lstStyle/>
                    <a:p>
                      <a:r>
                        <a:rPr lang="en-US" b="0" dirty="0" smtClean="0"/>
                        <a:t>All </a:t>
                      </a:r>
                      <a:r>
                        <a:rPr lang="en-US" b="1" dirty="0" smtClean="0"/>
                        <a:t>Evens</a:t>
                      </a:r>
                      <a:r>
                        <a:rPr lang="en-US" b="0" dirty="0" smtClean="0"/>
                        <a:t> b/w</a:t>
                      </a:r>
                      <a:r>
                        <a:rPr lang="en-US" b="0" baseline="0" dirty="0" smtClean="0"/>
                        <a:t> 1 and 5 </a:t>
                      </a:r>
                      <a:endParaRPr lang="en-US" b="0" dirty="0"/>
                    </a:p>
                  </a:txBody>
                  <a:tcPr/>
                </a:tc>
                <a:tc>
                  <a:txBody>
                    <a:bodyPr/>
                    <a:lstStyle/>
                    <a:p>
                      <a:r>
                        <a:rPr lang="en-US" dirty="0" smtClean="0"/>
                        <a:t>1:2:5</a:t>
                      </a:r>
                      <a:r>
                        <a:rPr lang="en-US" baseline="0" dirty="0" smtClean="0"/>
                        <a:t> </a:t>
                      </a:r>
                      <a:endParaRPr lang="en-US" dirty="0"/>
                    </a:p>
                  </a:txBody>
                  <a:tcPr/>
                </a:tc>
                <a:tc>
                  <a:txBody>
                    <a:bodyPr/>
                    <a:lstStyle/>
                    <a:p>
                      <a:r>
                        <a:rPr lang="en-US" dirty="0" smtClean="0"/>
                        <a:t> [1     3     5]</a:t>
                      </a:r>
                      <a:endParaRPr lang="en-US" dirty="0"/>
                    </a:p>
                  </a:txBody>
                  <a:tcPr/>
                </a:tc>
              </a:tr>
              <a:tr h="370840">
                <a:tc>
                  <a:txBody>
                    <a:bodyPr/>
                    <a:lstStyle/>
                    <a:p>
                      <a:r>
                        <a:rPr lang="en-US" b="0" dirty="0" smtClean="0"/>
                        <a:t>All</a:t>
                      </a:r>
                      <a:r>
                        <a:rPr lang="en-US" b="0" baseline="0" dirty="0" smtClean="0"/>
                        <a:t> </a:t>
                      </a:r>
                      <a:r>
                        <a:rPr lang="en-US" b="1" baseline="0" dirty="0" smtClean="0"/>
                        <a:t>Odds</a:t>
                      </a:r>
                      <a:r>
                        <a:rPr lang="en-US" b="0" baseline="0" dirty="0" smtClean="0"/>
                        <a:t> b/w  1 and  5</a:t>
                      </a:r>
                      <a:endParaRPr lang="en-US" b="0" dirty="0"/>
                    </a:p>
                  </a:txBody>
                  <a:tcPr/>
                </a:tc>
                <a:tc>
                  <a:txBody>
                    <a:bodyPr/>
                    <a:lstStyle/>
                    <a:p>
                      <a:r>
                        <a:rPr lang="en-US" dirty="0" smtClean="0"/>
                        <a:t>2:2:5</a:t>
                      </a:r>
                      <a:endParaRPr lang="en-US" dirty="0"/>
                    </a:p>
                  </a:txBody>
                  <a:tcPr/>
                </a:tc>
                <a:tc>
                  <a:txBody>
                    <a:bodyPr/>
                    <a:lstStyle/>
                    <a:p>
                      <a:r>
                        <a:rPr lang="en-US" dirty="0" smtClean="0"/>
                        <a:t> [2</a:t>
                      </a:r>
                      <a:r>
                        <a:rPr lang="en-US" baseline="0" dirty="0" smtClean="0"/>
                        <a:t>     4 </a:t>
                      </a:r>
                      <a:r>
                        <a:rPr lang="en-US" dirty="0" smtClean="0"/>
                        <a:t>]</a:t>
                      </a:r>
                      <a:endParaRPr lang="en-US" dirty="0"/>
                    </a:p>
                  </a:txBody>
                  <a:tcPr/>
                </a:tc>
              </a:tr>
              <a:tr h="370840">
                <a:tc>
                  <a:txBody>
                    <a:bodyPr/>
                    <a:lstStyle/>
                    <a:p>
                      <a:r>
                        <a:rPr lang="en-US" b="0" dirty="0" smtClean="0"/>
                        <a:t>Empty</a:t>
                      </a:r>
                      <a:r>
                        <a:rPr lang="en-US" b="0" baseline="0" dirty="0" smtClean="0"/>
                        <a:t> Vector </a:t>
                      </a:r>
                      <a:endParaRPr lang="en-US" b="0" dirty="0"/>
                    </a:p>
                  </a:txBody>
                  <a:tcPr/>
                </a:tc>
                <a:tc>
                  <a:txBody>
                    <a:bodyPr/>
                    <a:lstStyle/>
                    <a:p>
                      <a:r>
                        <a:rPr lang="en-US" dirty="0" smtClean="0"/>
                        <a:t>5:</a:t>
                      </a:r>
                      <a:r>
                        <a:rPr lang="en-US" baseline="0" dirty="0" smtClean="0"/>
                        <a:t> 2: 1 or     2:-2:5</a:t>
                      </a:r>
                      <a:endParaRPr lang="en-US" dirty="0"/>
                    </a:p>
                  </a:txBody>
                  <a:tcPr/>
                </a:tc>
                <a:tc>
                  <a:txBody>
                    <a:bodyPr/>
                    <a:lstStyle/>
                    <a:p>
                      <a:r>
                        <a:rPr lang="en-US" dirty="0" smtClean="0"/>
                        <a:t> Empty matrix: 1-by-0</a:t>
                      </a:r>
                      <a:endParaRPr lang="en-US" dirty="0"/>
                    </a:p>
                  </a:txBody>
                  <a:tcPr/>
                </a:tc>
              </a:tr>
            </a:tbl>
          </a:graphicData>
        </a:graphic>
      </p:graphicFrame>
      <p:graphicFrame>
        <p:nvGraphicFramePr>
          <p:cNvPr id="4" name="Table 3"/>
          <p:cNvGraphicFramePr>
            <a:graphicFrameLocks noGrp="1"/>
          </p:cNvGraphicFramePr>
          <p:nvPr/>
        </p:nvGraphicFramePr>
        <p:xfrm>
          <a:off x="609600" y="4191000"/>
          <a:ext cx="8153400" cy="2199640"/>
        </p:xfrm>
        <a:graphic>
          <a:graphicData uri="http://schemas.openxmlformats.org/drawingml/2006/table">
            <a:tbl>
              <a:tblPr firstRow="1" bandRow="1">
                <a:tableStyleId>{93296810-A885-4BE3-A3E7-6D5BEEA58F35}</a:tableStyleId>
              </a:tblPr>
              <a:tblGrid>
                <a:gridCol w="2717800"/>
                <a:gridCol w="2717800"/>
                <a:gridCol w="2717800"/>
              </a:tblGrid>
              <a:tr h="370840">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b="0" baseline="0" dirty="0" smtClean="0"/>
                        <a:t>5 equally spaced numbers b/w  1 and 5</a:t>
                      </a:r>
                      <a:endParaRPr lang="en-US" b="0" dirty="0"/>
                    </a:p>
                  </a:txBody>
                  <a:tcPr/>
                </a:tc>
                <a:tc>
                  <a:txBody>
                    <a:bodyPr/>
                    <a:lstStyle/>
                    <a:p>
                      <a:r>
                        <a:rPr lang="en-US" dirty="0" smtClean="0"/>
                        <a:t>linspace(1,5,5)</a:t>
                      </a:r>
                      <a:r>
                        <a:rPr lang="en-US" dirty="0" smtClean="0">
                          <a:sym typeface="Wingdings" pitchFamily="2" charset="2"/>
                        </a:rPr>
                        <a:t> 1:5 </a:t>
                      </a:r>
                    </a:p>
                    <a:p>
                      <a:r>
                        <a:rPr lang="en-US" dirty="0" smtClean="0">
                          <a:solidFill>
                            <a:schemeClr val="accent6">
                              <a:lumMod val="75000"/>
                            </a:schemeClr>
                          </a:solidFill>
                          <a:sym typeface="Wingdings" pitchFamily="2" charset="2"/>
                        </a:rPr>
                        <a:t>            *same *</a:t>
                      </a:r>
                      <a:endParaRPr lang="en-US" dirty="0">
                        <a:solidFill>
                          <a:schemeClr val="accent6">
                            <a:lumMod val="75000"/>
                          </a:schemeClr>
                        </a:solidFill>
                      </a:endParaRPr>
                    </a:p>
                  </a:txBody>
                  <a:tcPr/>
                </a:tc>
                <a:tc>
                  <a:txBody>
                    <a:bodyPr/>
                    <a:lstStyle/>
                    <a:p>
                      <a:r>
                        <a:rPr lang="en-US" dirty="0" smtClean="0"/>
                        <a:t>[1</a:t>
                      </a:r>
                      <a:r>
                        <a:rPr lang="en-US" baseline="0" dirty="0" smtClean="0"/>
                        <a:t>     2     3     4     5  </a:t>
                      </a:r>
                      <a:r>
                        <a:rPr lang="en-US" dirty="0" smtClean="0"/>
                        <a:t>]</a:t>
                      </a:r>
                      <a:endParaRPr lang="en-US" dirty="0"/>
                    </a:p>
                  </a:txBody>
                  <a:tcPr/>
                </a:tc>
              </a:tr>
              <a:tr h="370840">
                <a:tc>
                  <a:txBody>
                    <a:bodyPr/>
                    <a:lstStyle/>
                    <a:p>
                      <a:r>
                        <a:rPr lang="en-US" b="0" dirty="0" smtClean="0"/>
                        <a:t>100</a:t>
                      </a:r>
                      <a:r>
                        <a:rPr lang="en-US" b="0" baseline="0" dirty="0" smtClean="0"/>
                        <a:t> equally spaced numbers b/w  0 and 5</a:t>
                      </a:r>
                      <a:endParaRPr lang="en-US" b="0" dirty="0"/>
                    </a:p>
                  </a:txBody>
                  <a:tcPr/>
                </a:tc>
                <a:tc>
                  <a:txBody>
                    <a:bodyPr/>
                    <a:lstStyle/>
                    <a:p>
                      <a:r>
                        <a:rPr lang="en-US" dirty="0" smtClean="0"/>
                        <a:t>linspace(1,</a:t>
                      </a:r>
                      <a:r>
                        <a:rPr lang="en-US" baseline="0" dirty="0" smtClean="0"/>
                        <a:t> 5</a:t>
                      </a:r>
                      <a:r>
                        <a:rPr lang="en-US" dirty="0" smtClean="0"/>
                        <a:t>)</a:t>
                      </a:r>
                    </a:p>
                    <a:p>
                      <a:r>
                        <a:rPr lang="en-US" b="0" dirty="0" smtClean="0">
                          <a:solidFill>
                            <a:schemeClr val="accent6">
                              <a:lumMod val="75000"/>
                            </a:schemeClr>
                          </a:solidFill>
                        </a:rPr>
                        <a:t>*By default,</a:t>
                      </a:r>
                      <a:r>
                        <a:rPr lang="en-US" b="0" baseline="0" dirty="0" smtClean="0">
                          <a:solidFill>
                            <a:schemeClr val="accent6">
                              <a:lumMod val="75000"/>
                            </a:schemeClr>
                          </a:solidFill>
                        </a:rPr>
                        <a:t> number of points is 100 if you don’t specify*</a:t>
                      </a:r>
                      <a:endParaRPr lang="en-US" b="0" dirty="0">
                        <a:solidFill>
                          <a:schemeClr val="accent6">
                            <a:lumMod val="75000"/>
                          </a:schemeClr>
                        </a:solidFill>
                      </a:endParaRPr>
                    </a:p>
                  </a:txBody>
                  <a:tcPr/>
                </a:tc>
                <a:tc>
                  <a:txBody>
                    <a:bodyPr/>
                    <a:lstStyle/>
                    <a:p>
                      <a:r>
                        <a:rPr lang="en-US" dirty="0" smtClean="0"/>
                        <a:t>[</a:t>
                      </a:r>
                      <a:r>
                        <a:rPr lang="en-US" baseline="0" dirty="0" smtClean="0"/>
                        <a:t>1.0000    1.0404    1.0808 …      5.0000] </a:t>
                      </a:r>
                      <a:r>
                        <a:rPr lang="en-US" b="0" dirty="0" smtClean="0">
                          <a:solidFill>
                            <a:schemeClr val="accent6">
                              <a:lumMod val="75000"/>
                            </a:schemeClr>
                          </a:solidFill>
                        </a:rPr>
                        <a:t>*100 points</a:t>
                      </a:r>
                      <a:r>
                        <a:rPr lang="en-US" b="0" baseline="0" dirty="0" smtClean="0">
                          <a:solidFill>
                            <a:schemeClr val="accent6">
                              <a:lumMod val="75000"/>
                            </a:schemeClr>
                          </a:solidFill>
                        </a:rPr>
                        <a:t> i</a:t>
                      </a:r>
                      <a:r>
                        <a:rPr lang="en-US" b="0" dirty="0" smtClean="0">
                          <a:solidFill>
                            <a:schemeClr val="accent6">
                              <a:lumMod val="75000"/>
                            </a:schemeClr>
                          </a:solidFill>
                        </a:rPr>
                        <a:t>s generated just can’t fit them all*</a:t>
                      </a:r>
                      <a:endParaRPr lang="en-US" b="0" dirty="0">
                        <a:solidFill>
                          <a:schemeClr val="accent6">
                            <a:lumMod val="75000"/>
                          </a:schemeClr>
                        </a:solidFill>
                      </a:endParaRPr>
                    </a:p>
                  </a:txBody>
                  <a:tcPr/>
                </a:tc>
              </a:tr>
            </a:tbl>
          </a:graphicData>
        </a:graphic>
      </p:graphicFrame>
      <p:sp>
        <p:nvSpPr>
          <p:cNvPr id="7" name="TextBox 6"/>
          <p:cNvSpPr txBox="1"/>
          <p:nvPr/>
        </p:nvSpPr>
        <p:spPr>
          <a:xfrm>
            <a:off x="609600" y="1143000"/>
            <a:ext cx="4114800" cy="369332"/>
          </a:xfrm>
          <a:prstGeom prst="rect">
            <a:avLst/>
          </a:prstGeom>
          <a:noFill/>
        </p:spPr>
        <p:txBody>
          <a:bodyPr wrap="square" rtlCol="0">
            <a:spAutoFit/>
          </a:bodyPr>
          <a:lstStyle/>
          <a:p>
            <a:r>
              <a:rPr lang="en-US" b="1" dirty="0" smtClean="0">
                <a:solidFill>
                  <a:schemeClr val="accent3">
                    <a:lumMod val="50000"/>
                  </a:schemeClr>
                </a:solidFill>
              </a:rPr>
              <a:t>COLON OPERATOR</a:t>
            </a:r>
            <a:endParaRPr lang="en-US" b="1" dirty="0">
              <a:solidFill>
                <a:schemeClr val="accent3">
                  <a:lumMod val="50000"/>
                </a:schemeClr>
              </a:solidFill>
            </a:endParaRPr>
          </a:p>
        </p:txBody>
      </p:sp>
      <p:sp>
        <p:nvSpPr>
          <p:cNvPr id="8" name="TextBox 7"/>
          <p:cNvSpPr txBox="1"/>
          <p:nvPr/>
        </p:nvSpPr>
        <p:spPr>
          <a:xfrm>
            <a:off x="609600" y="3810000"/>
            <a:ext cx="4114800" cy="369332"/>
          </a:xfrm>
          <a:prstGeom prst="rect">
            <a:avLst/>
          </a:prstGeom>
          <a:noFill/>
        </p:spPr>
        <p:txBody>
          <a:bodyPr wrap="square" rtlCol="0">
            <a:spAutoFit/>
          </a:bodyPr>
          <a:lstStyle/>
          <a:p>
            <a:r>
              <a:rPr lang="en-US" b="1" dirty="0" smtClean="0">
                <a:solidFill>
                  <a:schemeClr val="accent6">
                    <a:lumMod val="75000"/>
                  </a:schemeClr>
                </a:solidFill>
              </a:rPr>
              <a:t>LINSPACE</a:t>
            </a:r>
            <a:endParaRPr lang="en-US" b="1" dirty="0">
              <a:solidFill>
                <a:schemeClr val="accent6">
                  <a:lumMod val="75000"/>
                </a:schemeClr>
              </a:solidFill>
            </a:endParaRPr>
          </a:p>
        </p:txBody>
      </p:sp>
      <p:sp>
        <p:nvSpPr>
          <p:cNvPr id="9" name="TextBox 8"/>
          <p:cNvSpPr txBox="1"/>
          <p:nvPr/>
        </p:nvSpPr>
        <p:spPr>
          <a:xfrm>
            <a:off x="5181600" y="1066800"/>
            <a:ext cx="4419600" cy="307777"/>
          </a:xfrm>
          <a:prstGeom prst="rect">
            <a:avLst/>
          </a:prstGeom>
          <a:noFill/>
        </p:spPr>
        <p:txBody>
          <a:bodyPr wrap="square" rtlCol="0">
            <a:spAutoFit/>
          </a:bodyPr>
          <a:lstStyle/>
          <a:p>
            <a:r>
              <a:rPr lang="en-US" sz="1400" dirty="0" smtClean="0"/>
              <a:t>* Remember vectors can by any length </a:t>
            </a:r>
            <a:endParaRPr lang="en-US" sz="1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4267200" cy="5181600"/>
          </a:xfrm>
        </p:spPr>
        <p:txBody>
          <a:bodyPr>
            <a:normAutofit/>
          </a:bodyPr>
          <a:lstStyle/>
          <a:p>
            <a:endParaRPr lang="en-US" sz="2400" b="1" dirty="0" smtClean="0">
              <a:solidFill>
                <a:schemeClr val="accent3">
                  <a:lumMod val="50000"/>
                </a:schemeClr>
              </a:solidFill>
            </a:endParaRPr>
          </a:p>
          <a:p>
            <a:r>
              <a:rPr lang="en-US" sz="2400" b="1" dirty="0" smtClean="0">
                <a:solidFill>
                  <a:schemeClr val="accent3">
                    <a:lumMod val="50000"/>
                  </a:schemeClr>
                </a:solidFill>
              </a:rPr>
              <a:t>ones(rows , columns)  </a:t>
            </a:r>
            <a:endParaRPr lang="en-US" sz="2400" b="1" dirty="0">
              <a:solidFill>
                <a:schemeClr val="accent3">
                  <a:lumMod val="50000"/>
                </a:schemeClr>
              </a:solidFill>
            </a:endParaRPr>
          </a:p>
          <a:p>
            <a:pPr lvl="1"/>
            <a:r>
              <a:rPr lang="en-US" sz="2000" dirty="0" smtClean="0"/>
              <a:t> generates a row vector of ones</a:t>
            </a:r>
            <a:endParaRPr lang="en-US" sz="2400" b="1" dirty="0" smtClean="0">
              <a:solidFill>
                <a:schemeClr val="accent3">
                  <a:lumMod val="50000"/>
                </a:schemeClr>
              </a:solidFill>
            </a:endParaRPr>
          </a:p>
          <a:p>
            <a:r>
              <a:rPr lang="en-US" sz="2400" b="1" dirty="0" smtClean="0">
                <a:solidFill>
                  <a:schemeClr val="accent3">
                    <a:lumMod val="50000"/>
                  </a:schemeClr>
                </a:solidFill>
              </a:rPr>
              <a:t>zeros(rows , columns</a:t>
            </a:r>
            <a:r>
              <a:rPr lang="en-US" sz="2400" dirty="0" smtClean="0">
                <a:solidFill>
                  <a:schemeClr val="accent3">
                    <a:lumMod val="50000"/>
                  </a:schemeClr>
                </a:solidFill>
              </a:rPr>
              <a:t>) </a:t>
            </a:r>
            <a:endParaRPr lang="en-US" sz="2400" dirty="0">
              <a:solidFill>
                <a:schemeClr val="accent3">
                  <a:lumMod val="50000"/>
                </a:schemeClr>
              </a:solidFill>
            </a:endParaRPr>
          </a:p>
          <a:p>
            <a:pPr lvl="1"/>
            <a:r>
              <a:rPr lang="en-US" sz="2000" dirty="0" smtClean="0"/>
              <a:t> generates a row vector of zeros</a:t>
            </a:r>
          </a:p>
          <a:p>
            <a:pPr lvl="1">
              <a:buNone/>
            </a:pPr>
            <a:endParaRPr lang="en-US" sz="2400" dirty="0" smtClean="0"/>
          </a:p>
          <a:p>
            <a:r>
              <a:rPr lang="en-US" sz="2400" b="1" dirty="0" smtClean="0">
                <a:solidFill>
                  <a:schemeClr val="accent3">
                    <a:lumMod val="50000"/>
                  </a:schemeClr>
                </a:solidFill>
              </a:rPr>
              <a:t>rand(rows , columns) </a:t>
            </a:r>
            <a:endParaRPr lang="en-US" sz="2400" b="1" dirty="0">
              <a:solidFill>
                <a:schemeClr val="accent3">
                  <a:lumMod val="50000"/>
                </a:schemeClr>
              </a:solidFill>
            </a:endParaRPr>
          </a:p>
          <a:p>
            <a:pPr lvl="1"/>
            <a:r>
              <a:rPr lang="en-US" sz="2000" dirty="0" smtClean="0"/>
              <a:t> generates a row vector of random numbers between 0 and 1</a:t>
            </a:r>
          </a:p>
          <a:p>
            <a:pPr>
              <a:buNone/>
            </a:pPr>
            <a:endParaRPr lang="en-US" sz="2400" dirty="0" smtClean="0"/>
          </a:p>
        </p:txBody>
      </p:sp>
      <p:sp>
        <p:nvSpPr>
          <p:cNvPr id="4" name="Rectangle 3"/>
          <p:cNvSpPr/>
          <p:nvPr/>
        </p:nvSpPr>
        <p:spPr>
          <a:xfrm>
            <a:off x="533400" y="381000"/>
            <a:ext cx="7620000" cy="707886"/>
          </a:xfrm>
          <a:prstGeom prst="rect">
            <a:avLst/>
          </a:prstGeom>
        </p:spPr>
        <p:txBody>
          <a:bodyPr wrap="square">
            <a:spAutoFit/>
          </a:bodyPr>
          <a:lstStyle/>
          <a:p>
            <a:pPr algn="ctr" fontAlgn="auto">
              <a:spcAft>
                <a:spcPts val="0"/>
              </a:spcAft>
              <a:defRPr/>
            </a:pPr>
            <a:r>
              <a:rPr lang="en-US" sz="4000" spc="300" dirty="0" smtClean="0">
                <a:solidFill>
                  <a:srgbClr val="C3CE81"/>
                </a:solidFill>
              </a:rPr>
              <a:t>Ones, Zeros, Rand Generators</a:t>
            </a:r>
            <a:endParaRPr lang="en-US" sz="4000" spc="300" dirty="0">
              <a:solidFill>
                <a:srgbClr val="C3CE81"/>
              </a:solidFill>
            </a:endParaRPr>
          </a:p>
        </p:txBody>
      </p:sp>
      <p:sp>
        <p:nvSpPr>
          <p:cNvPr id="11" name="Straight Connector 10"/>
          <p:cNvSpPr>
            <a:spLocks noChangeShapeType="1"/>
          </p:cNvSpPr>
          <p:nvPr/>
        </p:nvSpPr>
        <p:spPr bwMode="auto">
          <a:xfrm>
            <a:off x="354012" y="2438400"/>
            <a:ext cx="8789988" cy="0"/>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txBody>
          <a:bodyPr/>
          <a:lstStyle/>
          <a:p>
            <a:pPr fontAlgn="auto">
              <a:spcBef>
                <a:spcPts val="0"/>
              </a:spcBef>
              <a:spcAft>
                <a:spcPts val="0"/>
              </a:spcAft>
              <a:defRPr/>
            </a:pPr>
            <a:endParaRPr lang="en-US" kern="0" dirty="0"/>
          </a:p>
        </p:txBody>
      </p:sp>
      <p:sp>
        <p:nvSpPr>
          <p:cNvPr id="12" name="Straight Connector 11"/>
          <p:cNvSpPr>
            <a:spLocks noChangeShapeType="1"/>
          </p:cNvSpPr>
          <p:nvPr/>
        </p:nvSpPr>
        <p:spPr bwMode="auto">
          <a:xfrm>
            <a:off x="354012" y="3733800"/>
            <a:ext cx="8789988" cy="0"/>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txBody>
          <a:bodyPr/>
          <a:lstStyle/>
          <a:p>
            <a:pPr fontAlgn="auto">
              <a:spcBef>
                <a:spcPts val="0"/>
              </a:spcBef>
              <a:spcAft>
                <a:spcPts val="0"/>
              </a:spcAft>
              <a:defRPr/>
            </a:pPr>
            <a:endParaRPr lang="en-US" kern="0" dirty="0"/>
          </a:p>
        </p:txBody>
      </p:sp>
      <p:sp>
        <p:nvSpPr>
          <p:cNvPr id="13" name="TextBox 12"/>
          <p:cNvSpPr txBox="1"/>
          <p:nvPr/>
        </p:nvSpPr>
        <p:spPr>
          <a:xfrm>
            <a:off x="1676400" y="5380672"/>
            <a:ext cx="6553200" cy="923330"/>
          </a:xfrm>
          <a:prstGeom prst="rect">
            <a:avLst/>
          </a:prstGeom>
          <a:noFill/>
        </p:spPr>
        <p:txBody>
          <a:bodyPr wrap="square" rtlCol="0">
            <a:spAutoFit/>
          </a:bodyPr>
          <a:lstStyle/>
          <a:p>
            <a:pPr marL="290513" indent="-277813"/>
            <a:r>
              <a:rPr lang="en-US" b="1" dirty="0" smtClean="0"/>
              <a:t>NOTE:</a:t>
            </a:r>
          </a:p>
          <a:p>
            <a:pPr marL="290513" indent="-277813">
              <a:buFont typeface="Wingdings" pitchFamily="2" charset="2"/>
              <a:buChar char="§"/>
            </a:pPr>
            <a:r>
              <a:rPr lang="en-US" dirty="0" smtClean="0"/>
              <a:t># of rows in a vector is always </a:t>
            </a:r>
            <a:r>
              <a:rPr lang="en-US" b="1" dirty="0" smtClean="0"/>
              <a:t>1</a:t>
            </a:r>
          </a:p>
          <a:p>
            <a:pPr marL="290513" indent="-277813">
              <a:buFont typeface="Wingdings" pitchFamily="2" charset="2"/>
              <a:buChar char="§"/>
            </a:pPr>
            <a:r>
              <a:rPr lang="en-US" dirty="0" smtClean="0"/>
              <a:t># of columns in a vector is the </a:t>
            </a:r>
            <a:r>
              <a:rPr lang="en-US" b="1" dirty="0" smtClean="0"/>
              <a:t># of elements  </a:t>
            </a:r>
            <a:r>
              <a:rPr lang="en-US" dirty="0" smtClean="0"/>
              <a:t>it contains</a:t>
            </a:r>
          </a:p>
        </p:txBody>
      </p:sp>
      <p:pic>
        <p:nvPicPr>
          <p:cNvPr id="14" name="Picture 7"/>
          <p:cNvPicPr>
            <a:picLocks noChangeAspect="1" noChangeArrowheads="1"/>
          </p:cNvPicPr>
          <p:nvPr/>
        </p:nvPicPr>
        <p:blipFill>
          <a:blip r:embed="rId2"/>
          <a:srcRect/>
          <a:stretch>
            <a:fillRect/>
          </a:stretch>
        </p:blipFill>
        <p:spPr bwMode="auto">
          <a:xfrm>
            <a:off x="4876800" y="2667000"/>
            <a:ext cx="4038600" cy="867798"/>
          </a:xfrm>
          <a:prstGeom prst="rect">
            <a:avLst/>
          </a:prstGeom>
          <a:noFill/>
          <a:ln w="9525">
            <a:noFill/>
            <a:miter lim="800000"/>
            <a:headEnd/>
            <a:tailEnd/>
          </a:ln>
          <a:effectLst/>
        </p:spPr>
      </p:pic>
      <p:pic>
        <p:nvPicPr>
          <p:cNvPr id="1032" name="Picture 8"/>
          <p:cNvPicPr>
            <a:picLocks noChangeAspect="1" noChangeArrowheads="1"/>
          </p:cNvPicPr>
          <p:nvPr/>
        </p:nvPicPr>
        <p:blipFill>
          <a:blip r:embed="rId3"/>
          <a:srcRect/>
          <a:stretch>
            <a:fillRect/>
          </a:stretch>
        </p:blipFill>
        <p:spPr bwMode="auto">
          <a:xfrm>
            <a:off x="4952998" y="1524000"/>
            <a:ext cx="3962401" cy="809594"/>
          </a:xfrm>
          <a:prstGeom prst="rect">
            <a:avLst/>
          </a:prstGeom>
          <a:noFill/>
          <a:ln w="9525">
            <a:noFill/>
            <a:miter lim="800000"/>
            <a:headEnd/>
            <a:tailEnd/>
          </a:ln>
          <a:effectLst/>
        </p:spPr>
      </p:pic>
      <p:pic>
        <p:nvPicPr>
          <p:cNvPr id="1033" name="Picture 9"/>
          <p:cNvPicPr>
            <a:picLocks noChangeAspect="1" noChangeArrowheads="1"/>
          </p:cNvPicPr>
          <p:nvPr/>
        </p:nvPicPr>
        <p:blipFill>
          <a:blip r:embed="rId4"/>
          <a:srcRect/>
          <a:stretch>
            <a:fillRect/>
          </a:stretch>
        </p:blipFill>
        <p:spPr bwMode="auto">
          <a:xfrm>
            <a:off x="4648200" y="3886200"/>
            <a:ext cx="4324350" cy="157629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1676400"/>
          </a:xfrm>
        </p:spPr>
        <p:txBody>
          <a:bodyPr/>
          <a:lstStyle/>
          <a:p>
            <a:r>
              <a:rPr lang="en-US" sz="2400" dirty="0" smtClean="0"/>
              <a:t>To concatenate two or more  vectors  together , enclose the two vectors together with </a:t>
            </a:r>
            <a:r>
              <a:rPr lang="en-US" sz="2400" b="1" dirty="0" smtClean="0"/>
              <a:t>square brackets</a:t>
            </a:r>
          </a:p>
          <a:p>
            <a:r>
              <a:rPr lang="en-US" sz="2400" dirty="0" smtClean="0"/>
              <a:t>The length of the vector will be the </a:t>
            </a:r>
            <a:r>
              <a:rPr lang="en-US" sz="2400" b="1" dirty="0" smtClean="0"/>
              <a:t>sum of the  lengths</a:t>
            </a:r>
            <a:r>
              <a:rPr lang="en-US" sz="2400" dirty="0" smtClean="0"/>
              <a:t> of the  vectors concatenated together</a:t>
            </a:r>
          </a:p>
          <a:p>
            <a:pPr>
              <a:buNone/>
            </a:pPr>
            <a:endParaRPr lang="en-US" dirty="0"/>
          </a:p>
        </p:txBody>
      </p:sp>
      <p:sp>
        <p:nvSpPr>
          <p:cNvPr id="5" name="Rectangle 4"/>
          <p:cNvSpPr/>
          <p:nvPr/>
        </p:nvSpPr>
        <p:spPr>
          <a:xfrm>
            <a:off x="533400" y="381000"/>
            <a:ext cx="8610600" cy="707886"/>
          </a:xfrm>
          <a:prstGeom prst="rect">
            <a:avLst/>
          </a:prstGeom>
        </p:spPr>
        <p:txBody>
          <a:bodyPr wrap="square">
            <a:spAutoFit/>
          </a:bodyPr>
          <a:lstStyle/>
          <a:p>
            <a:pPr algn="ctr" fontAlgn="auto">
              <a:spcAft>
                <a:spcPts val="0"/>
              </a:spcAft>
              <a:defRPr/>
            </a:pPr>
            <a:r>
              <a:rPr lang="en-US" sz="4000" spc="300" dirty="0" smtClean="0">
                <a:solidFill>
                  <a:srgbClr val="C3CE81"/>
                </a:solidFill>
              </a:rPr>
              <a:t>Concatenation</a:t>
            </a:r>
            <a:endParaRPr lang="en-US" sz="4000" spc="300" dirty="0">
              <a:solidFill>
                <a:srgbClr val="C3CE81"/>
              </a:solidFill>
            </a:endParaRPr>
          </a:p>
        </p:txBody>
      </p:sp>
      <p:pic>
        <p:nvPicPr>
          <p:cNvPr id="2051" name="Picture 3"/>
          <p:cNvPicPr>
            <a:picLocks noChangeAspect="1" noChangeArrowheads="1"/>
          </p:cNvPicPr>
          <p:nvPr/>
        </p:nvPicPr>
        <p:blipFill>
          <a:blip r:embed="rId2"/>
          <a:srcRect/>
          <a:stretch>
            <a:fillRect/>
          </a:stretch>
        </p:blipFill>
        <p:spPr bwMode="auto">
          <a:xfrm>
            <a:off x="762000" y="3048000"/>
            <a:ext cx="5537894" cy="2971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3E4D1F"/>
                </a:solidFill>
                <a:latin typeface="Courier New" pitchFamily="49" charset="0"/>
                <a:cs typeface="Courier New" pitchFamily="49" charset="0"/>
              </a:rPr>
              <a:t>Checkpoint (1/1)</a:t>
            </a:r>
            <a:endParaRPr lang="en-US" b="1" dirty="0">
              <a:solidFill>
                <a:srgbClr val="3E4D1F"/>
              </a:solidFill>
              <a:latin typeface="Courier New" pitchFamily="49" charset="0"/>
              <a:cs typeface="Courier New" pitchFamily="49" charset="0"/>
            </a:endParaRPr>
          </a:p>
        </p:txBody>
      </p:sp>
      <p:sp>
        <p:nvSpPr>
          <p:cNvPr id="3" name="Content Placeholder 2"/>
          <p:cNvSpPr>
            <a:spLocks noGrp="1"/>
          </p:cNvSpPr>
          <p:nvPr>
            <p:ph idx="1"/>
          </p:nvPr>
        </p:nvSpPr>
        <p:spPr>
          <a:xfrm>
            <a:off x="457200" y="1143000"/>
            <a:ext cx="4038600" cy="4983163"/>
          </a:xfrm>
        </p:spPr>
        <p:txBody>
          <a:bodyPr>
            <a:normAutofit fontScale="55000" lnSpcReduction="20000"/>
          </a:bodyPr>
          <a:lstStyle/>
          <a:p>
            <a:pPr marL="514350" indent="-514350">
              <a:buNone/>
            </a:pPr>
            <a:endParaRPr lang="en-US" dirty="0" smtClean="0"/>
          </a:p>
          <a:p>
            <a:pPr marL="514350" indent="-514350">
              <a:buFont typeface="+mj-lt"/>
              <a:buAutoNum type="arabicPeriod"/>
            </a:pPr>
            <a:r>
              <a:rPr lang="en-US" dirty="0" smtClean="0"/>
              <a:t>Will the colon operator always include its start and end points? How about </a:t>
            </a:r>
            <a:r>
              <a:rPr lang="en-US" dirty="0" err="1" smtClean="0"/>
              <a:t>linspace</a:t>
            </a:r>
            <a:r>
              <a:rPr lang="en-US" dirty="0" smtClean="0"/>
              <a:t>?</a:t>
            </a:r>
          </a:p>
          <a:p>
            <a:pPr marL="514350" indent="-514350">
              <a:buFont typeface="+mj-lt"/>
              <a:buAutoNum type="arabicPeriod"/>
            </a:pPr>
            <a:r>
              <a:rPr lang="en-US" dirty="0" smtClean="0"/>
              <a:t>Will the command </a:t>
            </a:r>
            <a:r>
              <a:rPr lang="en-US" dirty="0" err="1" smtClean="0">
                <a:latin typeface="Courier New" pitchFamily="49" charset="0"/>
                <a:cs typeface="Courier New" pitchFamily="49" charset="0"/>
              </a:rPr>
              <a:t>vec</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linspace</a:t>
            </a:r>
            <a:r>
              <a:rPr lang="en-US" dirty="0" smtClean="0">
                <a:latin typeface="Courier New" pitchFamily="49" charset="0"/>
                <a:cs typeface="Courier New" pitchFamily="49" charset="0"/>
              </a:rPr>
              <a:t>(0,5,5) </a:t>
            </a:r>
            <a:r>
              <a:rPr lang="en-US" dirty="0" smtClean="0"/>
              <a:t>generate the same vector produced by the command </a:t>
            </a:r>
            <a:r>
              <a:rPr lang="en-US" dirty="0" err="1" smtClean="0">
                <a:latin typeface="Courier New" pitchFamily="49" charset="0"/>
                <a:cs typeface="Courier New" pitchFamily="49" charset="0"/>
              </a:rPr>
              <a:t>vec</a:t>
            </a:r>
            <a:r>
              <a:rPr lang="en-US" dirty="0" smtClean="0">
                <a:latin typeface="Courier New" pitchFamily="49" charset="0"/>
                <a:cs typeface="Courier New" pitchFamily="49" charset="0"/>
              </a:rPr>
              <a:t> = 0:1:5</a:t>
            </a:r>
            <a:r>
              <a:rPr lang="en-US" dirty="0" smtClean="0"/>
              <a:t>? </a:t>
            </a:r>
          </a:p>
          <a:p>
            <a:pPr marL="514350" indent="-514350">
              <a:buFont typeface="+mj-lt"/>
              <a:buAutoNum type="arabicPeriod"/>
            </a:pPr>
            <a:r>
              <a:rPr lang="en-US" dirty="0" smtClean="0"/>
              <a:t>Will the command </a:t>
            </a:r>
            <a:r>
              <a:rPr lang="en-US" dirty="0" err="1" smtClean="0">
                <a:latin typeface="Courier New" pitchFamily="49" charset="0"/>
                <a:cs typeface="Courier New" pitchFamily="49" charset="0"/>
              </a:rPr>
              <a:t>vec</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linspace</a:t>
            </a:r>
            <a:r>
              <a:rPr lang="en-US" dirty="0" smtClean="0">
                <a:latin typeface="Courier New" pitchFamily="49" charset="0"/>
                <a:cs typeface="Courier New" pitchFamily="49" charset="0"/>
              </a:rPr>
              <a:t>(0,8) </a:t>
            </a:r>
            <a:r>
              <a:rPr lang="en-US" dirty="0" smtClean="0"/>
              <a:t>generate the same vector produced by the command </a:t>
            </a:r>
            <a:r>
              <a:rPr lang="en-US" dirty="0" err="1" smtClean="0">
                <a:latin typeface="Courier New" pitchFamily="49" charset="0"/>
                <a:cs typeface="Courier New" pitchFamily="49" charset="0"/>
              </a:rPr>
              <a:t>vec</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linspace</a:t>
            </a:r>
            <a:r>
              <a:rPr lang="en-US" dirty="0" smtClean="0">
                <a:latin typeface="Courier New" pitchFamily="49" charset="0"/>
                <a:cs typeface="Courier New" pitchFamily="49" charset="0"/>
              </a:rPr>
              <a:t>(0,8,100</a:t>
            </a:r>
            <a:r>
              <a:rPr lang="en-US" dirty="0" smtClean="0"/>
              <a:t>)?</a:t>
            </a:r>
          </a:p>
          <a:p>
            <a:pPr marL="514350" indent="-514350">
              <a:buFont typeface="+mj-lt"/>
              <a:buAutoNum type="arabicPeriod"/>
            </a:pPr>
            <a:r>
              <a:rPr lang="en-US" dirty="0" smtClean="0"/>
              <a:t>Will the command </a:t>
            </a:r>
            <a:r>
              <a:rPr lang="en-US" dirty="0" err="1" smtClean="0">
                <a:latin typeface="Courier New" pitchFamily="49" charset="0"/>
                <a:cs typeface="Courier New" pitchFamily="49" charset="0"/>
              </a:rPr>
              <a:t>vec</a:t>
            </a:r>
            <a:r>
              <a:rPr lang="en-US" dirty="0" smtClean="0">
                <a:latin typeface="Courier New" pitchFamily="49" charset="0"/>
                <a:cs typeface="Courier New" pitchFamily="49" charset="0"/>
              </a:rPr>
              <a:t> = 0:40 </a:t>
            </a:r>
            <a:r>
              <a:rPr lang="en-US" dirty="0" smtClean="0"/>
              <a:t>generate the same vector produced by the command </a:t>
            </a:r>
            <a:r>
              <a:rPr lang="en-US" dirty="0" err="1" smtClean="0">
                <a:latin typeface="Courier New" pitchFamily="49" charset="0"/>
                <a:cs typeface="Courier New" pitchFamily="49" charset="0"/>
              </a:rPr>
              <a:t>vec</a:t>
            </a:r>
            <a:r>
              <a:rPr lang="en-US" dirty="0" smtClean="0">
                <a:latin typeface="Courier New" pitchFamily="49" charset="0"/>
                <a:cs typeface="Courier New" pitchFamily="49" charset="0"/>
              </a:rPr>
              <a:t> = 0:1:40</a:t>
            </a:r>
            <a:r>
              <a:rPr lang="en-US" dirty="0" smtClean="0"/>
              <a:t>?</a:t>
            </a:r>
          </a:p>
          <a:p>
            <a:pPr marL="514350" indent="-514350">
              <a:buFont typeface="+mj-lt"/>
              <a:buAutoNum type="arabicPeriod"/>
            </a:pPr>
            <a:r>
              <a:rPr lang="en-US" dirty="0" smtClean="0"/>
              <a:t>Will the command </a:t>
            </a:r>
            <a:r>
              <a:rPr lang="en-US" dirty="0" err="1" smtClean="0">
                <a:latin typeface="Courier New" pitchFamily="49" charset="0"/>
                <a:cs typeface="Courier New" pitchFamily="49" charset="0"/>
              </a:rPr>
              <a:t>vec</a:t>
            </a:r>
            <a:r>
              <a:rPr lang="en-US" dirty="0" smtClean="0">
                <a:latin typeface="Courier New" pitchFamily="49" charset="0"/>
                <a:cs typeface="Courier New" pitchFamily="49" charset="0"/>
              </a:rPr>
              <a:t> = 1: -2: 10 </a:t>
            </a:r>
            <a:r>
              <a:rPr lang="en-US" dirty="0" smtClean="0"/>
              <a:t>generate the same vector produced by </a:t>
            </a:r>
            <a:r>
              <a:rPr lang="en-US" dirty="0" err="1" smtClean="0">
                <a:latin typeface="Courier New" pitchFamily="49" charset="0"/>
                <a:cs typeface="Courier New" pitchFamily="49" charset="0"/>
              </a:rPr>
              <a:t>vec</a:t>
            </a:r>
            <a:r>
              <a:rPr lang="en-US" dirty="0" smtClean="0">
                <a:latin typeface="Courier New" pitchFamily="49" charset="0"/>
                <a:cs typeface="Courier New" pitchFamily="49" charset="0"/>
              </a:rPr>
              <a:t> = -2: 1 : -4</a:t>
            </a:r>
            <a:r>
              <a:rPr lang="en-US" dirty="0" smtClean="0"/>
              <a:t>?</a:t>
            </a:r>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a:p>
        </p:txBody>
      </p:sp>
      <p:sp>
        <p:nvSpPr>
          <p:cNvPr id="4" name="TextBox 3"/>
          <p:cNvSpPr txBox="1"/>
          <p:nvPr/>
        </p:nvSpPr>
        <p:spPr>
          <a:xfrm>
            <a:off x="4648200" y="1524000"/>
            <a:ext cx="4114800" cy="4524315"/>
          </a:xfrm>
          <a:prstGeom prst="rect">
            <a:avLst/>
          </a:prstGeom>
          <a:noFill/>
        </p:spPr>
        <p:txBody>
          <a:bodyPr wrap="square" rtlCol="0">
            <a:spAutoFit/>
          </a:bodyPr>
          <a:lstStyle/>
          <a:p>
            <a:r>
              <a:rPr lang="en-US" b="1" dirty="0" smtClean="0"/>
              <a:t>CHANGE COLOR FOR ANSWERS</a:t>
            </a:r>
            <a:endParaRPr lang="en-US" dirty="0" smtClean="0"/>
          </a:p>
          <a:p>
            <a:pPr marL="342900" indent="-342900">
              <a:buFont typeface="+mj-lt"/>
              <a:buAutoNum type="arabicPeriod"/>
            </a:pPr>
            <a:r>
              <a:rPr lang="en-US" dirty="0" smtClean="0">
                <a:solidFill>
                  <a:schemeClr val="bg1"/>
                </a:solidFill>
              </a:rPr>
              <a:t>No, Yes</a:t>
            </a:r>
          </a:p>
          <a:p>
            <a:pPr marL="342900" indent="-342900">
              <a:buFont typeface="+mj-lt"/>
              <a:buAutoNum type="arabicPeriod"/>
            </a:pPr>
            <a:r>
              <a:rPr lang="en-US" dirty="0" smtClean="0">
                <a:solidFill>
                  <a:schemeClr val="bg1"/>
                </a:solidFill>
              </a:rPr>
              <a:t>No because </a:t>
            </a:r>
            <a:r>
              <a:rPr lang="en-US" dirty="0" err="1" smtClean="0">
                <a:solidFill>
                  <a:schemeClr val="bg1"/>
                </a:solidFill>
              </a:rPr>
              <a:t>linspace</a:t>
            </a:r>
            <a:r>
              <a:rPr lang="en-US" dirty="0" smtClean="0">
                <a:solidFill>
                  <a:schemeClr val="bg1"/>
                </a:solidFill>
              </a:rPr>
              <a:t> will generate equally spaced points between start and end points  while colon operator will increment by whatever step specified from start until it reaches the end point or just before the end point</a:t>
            </a:r>
          </a:p>
          <a:p>
            <a:pPr marL="342900" indent="-342900">
              <a:buFont typeface="+mj-lt"/>
              <a:buAutoNum type="arabicPeriod"/>
            </a:pPr>
            <a:r>
              <a:rPr lang="en-US" dirty="0" smtClean="0">
                <a:solidFill>
                  <a:schemeClr val="bg1"/>
                </a:solidFill>
              </a:rPr>
              <a:t>Yes , if you do not specify a third input for number of points, MATLAB will use the 100 points as the default input</a:t>
            </a:r>
          </a:p>
          <a:p>
            <a:pPr marL="342900" indent="-342900">
              <a:buFont typeface="+mj-lt"/>
              <a:buAutoNum type="arabicPeriod"/>
            </a:pPr>
            <a:r>
              <a:rPr lang="en-US" dirty="0" smtClean="0">
                <a:solidFill>
                  <a:schemeClr val="bg1"/>
                </a:solidFill>
              </a:rPr>
              <a:t>Yes , the default number of steps for the colon operator is 1 if not specified</a:t>
            </a:r>
          </a:p>
          <a:p>
            <a:pPr marL="342900" indent="-342900">
              <a:buFont typeface="+mj-lt"/>
              <a:buAutoNum type="arabicPeriod"/>
            </a:pPr>
            <a:r>
              <a:rPr lang="en-US" dirty="0" smtClean="0">
                <a:solidFill>
                  <a:schemeClr val="bg1"/>
                </a:solidFill>
              </a:rPr>
              <a:t>Yes, both will generate empty vectors</a:t>
            </a:r>
          </a:p>
          <a:p>
            <a:endParaRPr lang="en-US" dirty="0"/>
          </a:p>
        </p:txBody>
      </p:sp>
    </p:spTree>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3762</TotalTime>
  <Words>6017</Words>
  <Application>Microsoft Macintosh PowerPoint</Application>
  <PresentationFormat>On-screen Show (4:3)</PresentationFormat>
  <Paragraphs>638</Paragraphs>
  <Slides>56</Slides>
  <Notes>2</Notes>
  <HiddenSlides>0</HiddenSlides>
  <MMClips>0</MMClips>
  <ScaleCrop>false</ScaleCrop>
  <HeadingPairs>
    <vt:vector size="6" baseType="variant">
      <vt:variant>
        <vt:lpstr>Design Template</vt:lpstr>
      </vt:variant>
      <vt:variant>
        <vt:i4>1</vt:i4>
      </vt:variant>
      <vt:variant>
        <vt:lpstr>Slide Titles</vt:lpstr>
      </vt:variant>
      <vt:variant>
        <vt:i4>56</vt:i4>
      </vt:variant>
      <vt:variant>
        <vt:lpstr>Custom Shows</vt:lpstr>
      </vt:variant>
      <vt:variant>
        <vt:i4>4</vt:i4>
      </vt:variant>
    </vt:vector>
  </HeadingPairs>
  <TitlesOfParts>
    <vt:vector size="61" baseType="lpstr">
      <vt:lpstr>Office Theme</vt:lpstr>
      <vt:lpstr>Slide 1</vt:lpstr>
      <vt:lpstr>Slide 2</vt:lpstr>
      <vt:lpstr>Vectors and Arrays  Lesson 1: Generating Vectors </vt:lpstr>
      <vt:lpstr> </vt:lpstr>
      <vt:lpstr>Slide 5</vt:lpstr>
      <vt:lpstr>Slide 6</vt:lpstr>
      <vt:lpstr>Slide 7</vt:lpstr>
      <vt:lpstr>Slide 8</vt:lpstr>
      <vt:lpstr>Checkpoint (1/1)</vt:lpstr>
      <vt:lpstr>Checkpoint (2/2) </vt:lpstr>
      <vt:lpstr>Vectors and Arrays  Lesson 2: Element-By-Element Operations </vt:lpstr>
      <vt:lpstr>Slide 12</vt:lpstr>
      <vt:lpstr>Slide 13</vt:lpstr>
      <vt:lpstr>Checkpoint (1/1)</vt:lpstr>
      <vt:lpstr>Vectors and Arrays  Lesson 3: Built-In-Function For Vectors </vt:lpstr>
      <vt:lpstr>Slide 16</vt:lpstr>
      <vt:lpstr>Slide 17</vt:lpstr>
      <vt:lpstr>Slide 18</vt:lpstr>
      <vt:lpstr>Checkpoint (1/1)</vt:lpstr>
      <vt:lpstr>Vectors and Arrays  Lesson 4: Indexing, Assigning, and Removing Vector Elements </vt:lpstr>
      <vt:lpstr>Slide 21</vt:lpstr>
      <vt:lpstr>Slide 22</vt:lpstr>
      <vt:lpstr>Slide 23</vt:lpstr>
      <vt:lpstr>Slide 24</vt:lpstr>
      <vt:lpstr>Slide 25</vt:lpstr>
      <vt:lpstr>Slide 26</vt:lpstr>
      <vt:lpstr>Checkpoint (1/1)</vt:lpstr>
      <vt:lpstr>Vectors and Arrays  Lesson 5: Logical Operations </vt:lpstr>
      <vt:lpstr>Slide 29</vt:lpstr>
      <vt:lpstr>Slide 30</vt:lpstr>
      <vt:lpstr>Slide 31</vt:lpstr>
      <vt:lpstr>Slide 32</vt:lpstr>
      <vt:lpstr>Slide 33</vt:lpstr>
      <vt:lpstr>Slide 34</vt:lpstr>
      <vt:lpstr>Slide 35</vt:lpstr>
      <vt:lpstr>Checkpoint (1/2)</vt:lpstr>
      <vt:lpstr>Checkpoint (2/2)</vt:lpstr>
      <vt:lpstr>Vectors and Arrays  Lesson 6: Generating Arrays </vt:lpstr>
      <vt:lpstr> </vt:lpstr>
      <vt:lpstr>Slide 40</vt:lpstr>
      <vt:lpstr>Checkpoint (1/1)</vt:lpstr>
      <vt:lpstr>Vectors and Arrays  Lesson 7: Built-In Function For Arrays </vt:lpstr>
      <vt:lpstr>Slide 43</vt:lpstr>
      <vt:lpstr>Slide 44</vt:lpstr>
      <vt:lpstr>Slide 45</vt:lpstr>
      <vt:lpstr>Checkpoint (2/2)</vt:lpstr>
      <vt:lpstr>Vectors and Arrays  Lesson 8: Indexing, Assigning, and Removing Array elements </vt:lpstr>
      <vt:lpstr>Slide 48</vt:lpstr>
      <vt:lpstr>Slide 49</vt:lpstr>
      <vt:lpstr>Slide 50</vt:lpstr>
      <vt:lpstr>Slide 51</vt:lpstr>
      <vt:lpstr>Slide 52</vt:lpstr>
      <vt:lpstr>Assigning Values with Arrays</vt:lpstr>
      <vt:lpstr>Removing Array Elements</vt:lpstr>
      <vt:lpstr>Checkpoint (1/2)</vt:lpstr>
      <vt:lpstr>Checkpoint (2/2)</vt:lpstr>
      <vt:lpstr> Lesson1: Generating Vectors</vt:lpstr>
      <vt:lpstr>Lesson2: Element Operations</vt:lpstr>
      <vt:lpstr>Lesson3: Built-In Functions</vt:lpstr>
      <vt:lpstr>Lesson4: Index,Assign,Remov Vec</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Jimmy Le</dc:creator>
  <cp:lastModifiedBy>ilyssa widen</cp:lastModifiedBy>
  <cp:revision>380</cp:revision>
  <dcterms:created xsi:type="dcterms:W3CDTF">2011-08-13T00:21:48Z</dcterms:created>
  <dcterms:modified xsi:type="dcterms:W3CDTF">2011-08-13T00:22:10Z</dcterms:modified>
</cp:coreProperties>
</file>