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3"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463" autoAdjust="0"/>
    <p:restoredTop sz="94660"/>
  </p:normalViewPr>
  <p:slideViewPr>
    <p:cSldViewPr>
      <p:cViewPr varScale="1">
        <p:scale>
          <a:sx n="107" d="100"/>
          <a:sy n="107" d="100"/>
        </p:scale>
        <p:origin x="-39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12EBAC-BFA7-4348-8876-CB33F17E8BF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2EBAC-BFA7-4348-8876-CB33F17E8BF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2EBAC-BFA7-4348-8876-CB33F17E8BF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2EBAC-BFA7-4348-8876-CB33F17E8BF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2EBAC-BFA7-4348-8876-CB33F17E8BF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12EBAC-BFA7-4348-8876-CB33F17E8BF1}"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12EBAC-BFA7-4348-8876-CB33F17E8BF1}" type="datetimeFigureOut">
              <a:rPr lang="en-US" smtClean="0"/>
              <a:pPr/>
              <a:t>8/12/11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12EBAC-BFA7-4348-8876-CB33F17E8BF1}" type="datetimeFigureOut">
              <a:rPr lang="en-US" smtClean="0"/>
              <a:pPr/>
              <a:t>8/12/11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2EBAC-BFA7-4348-8876-CB33F17E8BF1}" type="datetimeFigureOut">
              <a:rPr lang="en-US" smtClean="0"/>
              <a:pPr/>
              <a:t>8/12/11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2EBAC-BFA7-4348-8876-CB33F17E8BF1}"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2EBAC-BFA7-4348-8876-CB33F17E8BF1}"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D62AD-6B37-445D-B8E1-1E847D57C5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2EBAC-BFA7-4348-8876-CB33F17E8BF1}" type="datetimeFigureOut">
              <a:rPr lang="en-US" smtClean="0"/>
              <a:pPr/>
              <a:t>8/12/11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62AD-6B37-445D-B8E1-1E847D57C5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youtube.com/watch?v=idLG6jh23yE" TargetMode="External"/><Relationship Id="rId3" Type="http://schemas.openxmlformats.org/officeDocument/2006/relationships/hyperlink" Target="http://www.youtube.com/watch?v=QVruqFDmby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2862322"/>
          </a:xfrm>
          <a:prstGeom prst="rect">
            <a:avLst/>
          </a:prstGeom>
          <a:noFill/>
        </p:spPr>
        <p:txBody>
          <a:bodyPr wrap="square" rtlCol="0">
            <a:spAutoFit/>
          </a:bodyPr>
          <a:lstStyle/>
          <a:p>
            <a:r>
              <a:rPr lang="en-US" dirty="0" smtClean="0">
                <a:solidFill>
                  <a:schemeClr val="bg1"/>
                </a:solidFill>
              </a:rPr>
              <a:t>Conditionals are a something a little different. Up until now, we have written and traced code where every line matters. What I mean is that every line we have written, we expect to run every time we run the code. But with conditionals, we introduce the idea of code with “branches”, or different paths that can be taken.</a:t>
            </a:r>
          </a:p>
          <a:p>
            <a:endParaRPr lang="en-US" dirty="0">
              <a:solidFill>
                <a:schemeClr val="bg1"/>
              </a:solidFill>
            </a:endParaRPr>
          </a:p>
          <a:p>
            <a:r>
              <a:rPr lang="en-US" dirty="0" smtClean="0">
                <a:solidFill>
                  <a:schemeClr val="bg1"/>
                </a:solidFill>
              </a:rPr>
              <a:t>Some of these concepts are best displayed using examples of coding problems (rather than the tracing problems that I have been using in the </a:t>
            </a:r>
            <a:r>
              <a:rPr lang="en-US" dirty="0" err="1" smtClean="0">
                <a:solidFill>
                  <a:schemeClr val="bg1"/>
                </a:solidFill>
              </a:rPr>
              <a:t>powerpoints</a:t>
            </a:r>
            <a:r>
              <a:rPr lang="en-US" dirty="0" smtClean="0">
                <a:solidFill>
                  <a:schemeClr val="bg1"/>
                </a:solidFill>
              </a:rPr>
              <a:t>). I will try to incorporate some examples of coding questions (questions that ask you to write the code), then go over the solutions. Hopefully this will help me fully demonstrate the concepts and help you better understand them.</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909310"/>
          </a:xfrm>
          <a:prstGeom prst="rect">
            <a:avLst/>
          </a:prstGeom>
          <a:noFill/>
        </p:spPr>
        <p:txBody>
          <a:bodyPr wrap="square" rtlCol="0">
            <a:spAutoFit/>
          </a:bodyPr>
          <a:lstStyle/>
          <a:p>
            <a:r>
              <a:rPr lang="en-US" dirty="0" smtClean="0">
                <a:solidFill>
                  <a:schemeClr val="bg1"/>
                </a:solidFill>
                <a:cs typeface="Courier New" pitchFamily="49" charset="0"/>
              </a:rPr>
              <a:t>So, at the end of the day, we have a function:</a:t>
            </a:r>
          </a:p>
          <a:p>
            <a:endParaRPr lang="en-US" dirty="0" smtClean="0">
              <a:solidFill>
                <a:schemeClr val="bg1"/>
              </a:solidFill>
              <a:latin typeface="Courier New" pitchFamily="49" charset="0"/>
              <a:cs typeface="Courier New" pitchFamily="49" charset="0"/>
            </a:endParaRPr>
          </a:p>
          <a:p>
            <a:r>
              <a:rPr lang="en-US" dirty="0" smtClean="0">
                <a:solidFill>
                  <a:schemeClr val="bg1"/>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 function message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(num)</a:t>
            </a:r>
          </a:p>
          <a:p>
            <a:r>
              <a:rPr lang="en-US" dirty="0" smtClean="0">
                <a:solidFill>
                  <a:schemeClr val="bg1"/>
                </a:solidFill>
                <a:cs typeface="Courier New" pitchFamily="49" charset="0"/>
              </a:rPr>
              <a:t>	</a:t>
            </a: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num&gt;0</a:t>
            </a:r>
          </a:p>
          <a:p>
            <a:r>
              <a:rPr lang="en-US" dirty="0" smtClean="0">
                <a:solidFill>
                  <a:srgbClr val="00B0F0"/>
                </a:solidFill>
                <a:latin typeface="Courier New" pitchFamily="49" charset="0"/>
                <a:cs typeface="Courier New" pitchFamily="49" charset="0"/>
              </a:rPr>
              <a:t>			message = ‘The number is positive’;</a:t>
            </a:r>
          </a:p>
          <a:p>
            <a:r>
              <a:rPr lang="en-US" dirty="0" smtClean="0">
                <a:solidFill>
                  <a:srgbClr val="00B0F0"/>
                </a:solidFill>
                <a:latin typeface="Courier New" pitchFamily="49" charset="0"/>
                <a:cs typeface="Courier New" pitchFamily="49" charset="0"/>
              </a:rPr>
              <a:t>		</a:t>
            </a:r>
            <a:r>
              <a:rPr lang="en-US" dirty="0" err="1" smtClean="0">
                <a:solidFill>
                  <a:schemeClr val="accent5">
                    <a:lumMod val="20000"/>
                    <a:lumOff val="80000"/>
                  </a:schemeClr>
                </a:solidFill>
                <a:latin typeface="Courier New" pitchFamily="49" charset="0"/>
                <a:cs typeface="Courier New" pitchFamily="49" charset="0"/>
              </a:rPr>
              <a:t>elseif</a:t>
            </a:r>
            <a:r>
              <a:rPr lang="en-US" dirty="0" smtClean="0">
                <a:solidFill>
                  <a:srgbClr val="00B0F0"/>
                </a:solidFill>
                <a:latin typeface="Courier New" pitchFamily="49" charset="0"/>
                <a:cs typeface="Courier New" pitchFamily="49" charset="0"/>
              </a:rPr>
              <a:t> num==0</a:t>
            </a:r>
          </a:p>
          <a:p>
            <a:r>
              <a:rPr lang="en-US" dirty="0" smtClean="0">
                <a:solidFill>
                  <a:srgbClr val="00B0F0"/>
                </a:solidFill>
                <a:latin typeface="Courier New" pitchFamily="49" charset="0"/>
                <a:cs typeface="Courier New" pitchFamily="49" charset="0"/>
              </a:rPr>
              <a:t>			message = ‘The number is zero’;</a:t>
            </a:r>
          </a:p>
          <a:p>
            <a:r>
              <a:rPr lang="en-US" dirty="0" smtClean="0">
                <a:solidFill>
                  <a:srgbClr val="00B0F0"/>
                </a:solidFill>
                <a:latin typeface="Courier New" pitchFamily="49" charset="0"/>
                <a:cs typeface="Courier New" pitchFamily="49" charset="0"/>
              </a:rPr>
              <a:t>		</a:t>
            </a:r>
            <a:r>
              <a:rPr lang="en-US" dirty="0" err="1" smtClean="0">
                <a:solidFill>
                  <a:schemeClr val="accent5">
                    <a:lumMod val="20000"/>
                    <a:lumOff val="80000"/>
                  </a:schemeClr>
                </a:solidFill>
                <a:latin typeface="Courier New" pitchFamily="49" charset="0"/>
                <a:cs typeface="Courier New" pitchFamily="49" charset="0"/>
              </a:rPr>
              <a:t>elseif</a:t>
            </a:r>
            <a:r>
              <a:rPr lang="en-US" dirty="0" smtClean="0">
                <a:solidFill>
                  <a:srgbClr val="00B0F0"/>
                </a:solidFill>
                <a:latin typeface="Courier New" pitchFamily="49" charset="0"/>
                <a:cs typeface="Courier New" pitchFamily="49" charset="0"/>
              </a:rPr>
              <a:t> num&lt;0</a:t>
            </a:r>
          </a:p>
          <a:p>
            <a:r>
              <a:rPr lang="en-US" dirty="0" smtClean="0">
                <a:solidFill>
                  <a:srgbClr val="00B0F0"/>
                </a:solidFill>
                <a:latin typeface="Courier New" pitchFamily="49" charset="0"/>
                <a:cs typeface="Courier New" pitchFamily="49" charset="0"/>
              </a:rPr>
              <a:t>			message = ‘The number is negative’;</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And that’s really it. Now sure, there will be more challenging logic than this sometimes, or more challenging problems, but the strategy never changes - figure out what logic you need to test, and what code should run if that logic is true, then assemble the pieces like a puzzle.</a:t>
            </a:r>
          </a:p>
          <a:p>
            <a:endParaRPr lang="en-US" dirty="0" smtClean="0">
              <a:solidFill>
                <a:schemeClr val="bg1"/>
              </a:solidFill>
              <a:latin typeface="Courier New" pitchFamily="49" charset="0"/>
              <a:cs typeface="Courier New" pitchFamily="49" charset="0"/>
            </a:endParaRPr>
          </a:p>
          <a:p>
            <a:r>
              <a:rPr lang="en-US" dirty="0" smtClean="0">
                <a:solidFill>
                  <a:schemeClr val="bg1"/>
                </a:solidFill>
                <a:cs typeface="Courier New" pitchFamily="49" charset="0"/>
              </a:rPr>
              <a:t>Let’s check the previous test cases with the code we have written (I think it will help demonstrate how these if statements function).</a:t>
            </a:r>
            <a:endParaRPr lang="en-US" dirty="0" smtClean="0">
              <a:solidFill>
                <a:srgbClr val="00B0F0"/>
              </a:solidFill>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2585323"/>
          </a:xfrm>
          <a:prstGeom prst="rect">
            <a:avLst/>
          </a:prstGeom>
          <a:noFill/>
        </p:spPr>
        <p:txBody>
          <a:bodyPr wrap="square" rtlCol="0">
            <a:spAutoFit/>
          </a:bodyPr>
          <a:lstStyle/>
          <a:p>
            <a:r>
              <a:rPr lang="en-US" dirty="0" smtClean="0">
                <a:solidFill>
                  <a:schemeClr val="bg1"/>
                </a:solidFill>
                <a:cs typeface="Courier New" pitchFamily="49" charset="0"/>
              </a:rPr>
              <a:t>Test case 1:</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	A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(4)</a:t>
            </a:r>
          </a:p>
          <a:p>
            <a:r>
              <a:rPr lang="en-US" dirty="0" smtClean="0">
                <a:solidFill>
                  <a:srgbClr val="00B0F0"/>
                </a:solidFill>
                <a:latin typeface="Courier New" pitchFamily="49" charset="0"/>
                <a:cs typeface="Courier New" pitchFamily="49" charset="0"/>
              </a:rPr>
              <a:t>	A =&gt; ‘The number is positive’</a:t>
            </a:r>
            <a:endParaRPr lang="en-US" dirty="0" smtClean="0">
              <a:solidFill>
                <a:schemeClr val="bg1"/>
              </a:solidFill>
              <a:cs typeface="Courier New" pitchFamily="49" charset="0"/>
            </a:endParaRPr>
          </a:p>
          <a:p>
            <a:endParaRPr lang="en-US" dirty="0" smtClean="0">
              <a:solidFill>
                <a:schemeClr val="bg1"/>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chemeClr val="bg1"/>
              </a:solidFill>
              <a:cs typeface="Courier New" pitchFamily="49" charset="0"/>
            </a:endParaRPr>
          </a:p>
        </p:txBody>
      </p:sp>
      <p:sp>
        <p:nvSpPr>
          <p:cNvPr id="8" name="TextBox 7"/>
          <p:cNvSpPr txBox="1"/>
          <p:nvPr/>
        </p:nvSpPr>
        <p:spPr>
          <a:xfrm>
            <a:off x="5257800" y="1905000"/>
            <a:ext cx="1143000" cy="307777"/>
          </a:xfrm>
          <a:prstGeom prst="rect">
            <a:avLst/>
          </a:prstGeom>
          <a:noFill/>
        </p:spPr>
        <p:txBody>
          <a:bodyPr wrap="square" rtlCol="0">
            <a:spAutoFit/>
          </a:bodyPr>
          <a:lstStyle/>
          <a:p>
            <a:r>
              <a:rPr lang="en-US" sz="1400" dirty="0" smtClean="0">
                <a:solidFill>
                  <a:srgbClr val="FFFF00"/>
                </a:solidFill>
              </a:rPr>
              <a:t>num is 4 </a:t>
            </a:r>
            <a:endParaRPr lang="en-US" sz="1400" dirty="0">
              <a:solidFill>
                <a:srgbClr val="FFFF00"/>
              </a:solidFill>
            </a:endParaRPr>
          </a:p>
        </p:txBody>
      </p:sp>
      <p:cxnSp>
        <p:nvCxnSpPr>
          <p:cNvPr id="10" name="Straight Arrow Connector 9"/>
          <p:cNvCxnSpPr>
            <a:stCxn id="8" idx="1"/>
          </p:cNvCxnSpPr>
          <p:nvPr/>
        </p:nvCxnSpPr>
        <p:spPr>
          <a:xfrm rot="10800000" flipH="1" flipV="1">
            <a:off x="5257800" y="2058888"/>
            <a:ext cx="76200" cy="531911"/>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 y="3276600"/>
            <a:ext cx="1524000" cy="738664"/>
          </a:xfrm>
          <a:prstGeom prst="rect">
            <a:avLst/>
          </a:prstGeom>
          <a:noFill/>
        </p:spPr>
        <p:txBody>
          <a:bodyPr wrap="square" rtlCol="0">
            <a:spAutoFit/>
          </a:bodyPr>
          <a:lstStyle/>
          <a:p>
            <a:r>
              <a:rPr lang="en-US" sz="1400" dirty="0" smtClean="0">
                <a:solidFill>
                  <a:srgbClr val="FFFF00"/>
                </a:solidFill>
              </a:rPr>
              <a:t>num&gt;0 is true. Therefore, this code runs</a:t>
            </a:r>
            <a:endParaRPr lang="en-US" sz="1400" dirty="0">
              <a:solidFill>
                <a:srgbClr val="FFFF00"/>
              </a:solidFill>
            </a:endParaRPr>
          </a:p>
        </p:txBody>
      </p:sp>
      <p:cxnSp>
        <p:nvCxnSpPr>
          <p:cNvPr id="15" name="Straight Arrow Connector 14"/>
          <p:cNvCxnSpPr>
            <a:stCxn id="14" idx="0"/>
          </p:cNvCxnSpPr>
          <p:nvPr/>
        </p:nvCxnSpPr>
        <p:spPr>
          <a:xfrm rot="5400000" flipH="1" flipV="1">
            <a:off x="1790701" y="2400301"/>
            <a:ext cx="76198" cy="16764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667000" y="3352800"/>
            <a:ext cx="4572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025205"/>
            <a:ext cx="1752600" cy="1384995"/>
          </a:xfrm>
          <a:prstGeom prst="rect">
            <a:avLst/>
          </a:prstGeom>
          <a:noFill/>
        </p:spPr>
        <p:txBody>
          <a:bodyPr wrap="square" rtlCol="0">
            <a:spAutoFit/>
          </a:bodyPr>
          <a:lstStyle/>
          <a:p>
            <a:r>
              <a:rPr lang="en-US" sz="1400" dirty="0" smtClean="0">
                <a:solidFill>
                  <a:srgbClr val="00B050"/>
                </a:solidFill>
              </a:rPr>
              <a:t>Because we had a true expression, none of the other statements are even checked, so none of the code is run</a:t>
            </a:r>
            <a:endParaRPr lang="en-US" sz="1400" dirty="0">
              <a:solidFill>
                <a:srgbClr val="00B050"/>
              </a:solidFill>
            </a:endParaRPr>
          </a:p>
        </p:txBody>
      </p:sp>
      <p:sp>
        <p:nvSpPr>
          <p:cNvPr id="25" name="Right Brace 24"/>
          <p:cNvSpPr/>
          <p:nvPr/>
        </p:nvSpPr>
        <p:spPr>
          <a:xfrm rot="10800000">
            <a:off x="1981200" y="3581400"/>
            <a:ext cx="609600" cy="990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7086600" y="2514600"/>
            <a:ext cx="2057400" cy="1384995"/>
          </a:xfrm>
          <a:prstGeom prst="rect">
            <a:avLst/>
          </a:prstGeom>
          <a:noFill/>
        </p:spPr>
        <p:txBody>
          <a:bodyPr wrap="square" rtlCol="0">
            <a:spAutoFit/>
          </a:bodyPr>
          <a:lstStyle/>
          <a:p>
            <a:r>
              <a:rPr lang="en-US" sz="1400" dirty="0" smtClean="0">
                <a:solidFill>
                  <a:srgbClr val="FFFF00"/>
                </a:solidFill>
              </a:rPr>
              <a:t>After this code runs, we exit the if statement. Remember that only one block of code can be executed in an if statement.</a:t>
            </a:r>
            <a:endParaRPr lang="en-US" sz="1400" dirty="0">
              <a:solidFill>
                <a:srgbClr val="FFFF00"/>
              </a:solidFill>
            </a:endParaRPr>
          </a:p>
        </p:txBody>
      </p:sp>
      <p:cxnSp>
        <p:nvCxnSpPr>
          <p:cNvPr id="31" name="Straight Connector 30"/>
          <p:cNvCxnSpPr>
            <a:stCxn id="26" idx="2"/>
          </p:cNvCxnSpPr>
          <p:nvPr/>
        </p:nvCxnSpPr>
        <p:spPr>
          <a:xfrm rot="5400000">
            <a:off x="7340948" y="4635847"/>
            <a:ext cx="1510605" cy="381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2590800" y="5410200"/>
            <a:ext cx="5486400" cy="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2286000" y="5715000"/>
            <a:ext cx="6096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90800" y="3276600"/>
            <a:ext cx="1524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4" name="Right Brace 43"/>
          <p:cNvSpPr/>
          <p:nvPr/>
        </p:nvSpPr>
        <p:spPr>
          <a:xfrm>
            <a:off x="6781800" y="3810000"/>
            <a:ext cx="609600" cy="9144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2667000" y="5473005"/>
            <a:ext cx="4876800" cy="954107"/>
          </a:xfrm>
          <a:prstGeom prst="rect">
            <a:avLst/>
          </a:prstGeom>
          <a:noFill/>
        </p:spPr>
        <p:txBody>
          <a:bodyPr wrap="square" rtlCol="0">
            <a:spAutoFit/>
          </a:bodyPr>
          <a:lstStyle/>
          <a:p>
            <a:r>
              <a:rPr lang="en-US" sz="1400" dirty="0" smtClean="0">
                <a:solidFill>
                  <a:srgbClr val="FFFF00"/>
                </a:solidFill>
              </a:rPr>
              <a:t>After the if statement, the value of </a:t>
            </a:r>
            <a:r>
              <a:rPr lang="en-US" sz="1400" dirty="0" smtClean="0">
                <a:solidFill>
                  <a:srgbClr val="00B0F0"/>
                </a:solidFill>
              </a:rPr>
              <a:t>message</a:t>
            </a:r>
            <a:r>
              <a:rPr lang="en-US" sz="1400" dirty="0" smtClean="0">
                <a:solidFill>
                  <a:srgbClr val="FFFF00"/>
                </a:solidFill>
              </a:rPr>
              <a:t> is </a:t>
            </a:r>
            <a:r>
              <a:rPr lang="en-US" sz="1400" dirty="0" smtClean="0">
                <a:solidFill>
                  <a:srgbClr val="00B0F0"/>
                </a:solidFill>
              </a:rPr>
              <a:t>‘The number is positive’</a:t>
            </a:r>
            <a:r>
              <a:rPr lang="en-US" sz="1400" dirty="0" smtClean="0">
                <a:solidFill>
                  <a:srgbClr val="FFFF00"/>
                </a:solidFill>
              </a:rPr>
              <a:t>. This is the correct value. I want to emphasize that it did not happen that way by accident - we carefully planned our if statement to produce these results.</a:t>
            </a:r>
            <a:endParaRPr lang="en-US" sz="1400" dirty="0">
              <a:solidFill>
                <a:srgbClr val="FFFF00"/>
              </a:solidFill>
            </a:endParaRPr>
          </a:p>
        </p:txBody>
      </p:sp>
      <p:sp>
        <p:nvSpPr>
          <p:cNvPr id="20" name="TextBox 19"/>
          <p:cNvSpPr txBox="1"/>
          <p:nvPr/>
        </p:nvSpPr>
        <p:spPr>
          <a:xfrm>
            <a:off x="457200" y="2514600"/>
            <a:ext cx="7010400" cy="2893100"/>
          </a:xfrm>
          <a:prstGeom prst="rect">
            <a:avLst/>
          </a:prstGeom>
          <a:noFill/>
        </p:spPr>
        <p:txBody>
          <a:bodyPr wrap="square" rtlCol="0">
            <a:spAutoFit/>
          </a:bodyPr>
          <a:lstStyle/>
          <a:p>
            <a:r>
              <a:rPr lang="en-US" sz="1400" dirty="0" smtClean="0">
                <a:solidFill>
                  <a:schemeClr val="bg1"/>
                </a:solidFill>
                <a:latin typeface="Courier New" pitchFamily="49" charset="0"/>
                <a:cs typeface="Courier New" pitchFamily="49" charset="0"/>
              </a:rPr>
              <a:t>	</a:t>
            </a:r>
            <a:r>
              <a:rPr lang="en-US" sz="1400" dirty="0" smtClean="0">
                <a:solidFill>
                  <a:srgbClr val="00B0F0"/>
                </a:solidFill>
                <a:latin typeface="Courier New" pitchFamily="49" charset="0"/>
                <a:cs typeface="Courier New" pitchFamily="49" charset="0"/>
              </a:rPr>
              <a:t> function message = </a:t>
            </a:r>
            <a:r>
              <a:rPr lang="en-US" sz="1400" dirty="0" err="1" smtClean="0">
                <a:solidFill>
                  <a:srgbClr val="00B0F0"/>
                </a:solidFill>
                <a:latin typeface="Courier New" pitchFamily="49" charset="0"/>
                <a:cs typeface="Courier New" pitchFamily="49" charset="0"/>
              </a:rPr>
              <a:t>describeNumber</a:t>
            </a:r>
            <a:r>
              <a:rPr lang="en-US" sz="1400" dirty="0" smtClean="0">
                <a:solidFill>
                  <a:srgbClr val="00B0F0"/>
                </a:solidFill>
                <a:latin typeface="Courier New" pitchFamily="49" charset="0"/>
                <a:cs typeface="Courier New" pitchFamily="49" charset="0"/>
              </a:rPr>
              <a:t>(num)</a:t>
            </a:r>
          </a:p>
          <a:p>
            <a:r>
              <a:rPr lang="en-US" sz="1400" dirty="0" smtClean="0">
                <a:solidFill>
                  <a:schemeClr val="bg1"/>
                </a:solidFill>
                <a:cs typeface="Courier New" pitchFamily="49" charset="0"/>
              </a:rPr>
              <a:t>	</a:t>
            </a: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num&gt;0</a:t>
            </a:r>
          </a:p>
          <a:p>
            <a:r>
              <a:rPr lang="en-US" sz="1400" dirty="0" smtClean="0">
                <a:solidFill>
                  <a:srgbClr val="00B0F0"/>
                </a:solidFill>
                <a:latin typeface="Courier New" pitchFamily="49" charset="0"/>
                <a:cs typeface="Courier New" pitchFamily="49" charset="0"/>
              </a:rPr>
              <a:t>			message = ‘The number is positive’;</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num==0</a:t>
            </a:r>
          </a:p>
          <a:p>
            <a:r>
              <a:rPr lang="en-US" sz="1400" dirty="0" smtClean="0">
                <a:solidFill>
                  <a:srgbClr val="00B0F0"/>
                </a:solidFill>
                <a:latin typeface="Courier New" pitchFamily="49" charset="0"/>
                <a:cs typeface="Courier New" pitchFamily="49" charset="0"/>
              </a:rPr>
              <a:t>			message = ‘The number is zero’;</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num&lt;0</a:t>
            </a:r>
          </a:p>
          <a:p>
            <a:r>
              <a:rPr lang="en-US" sz="1400" dirty="0" smtClean="0">
                <a:solidFill>
                  <a:srgbClr val="00B0F0"/>
                </a:solidFill>
                <a:latin typeface="Courier New" pitchFamily="49" charset="0"/>
                <a:cs typeface="Courier New" pitchFamily="49" charset="0"/>
              </a:rPr>
              <a:t>			message = ‘The number is negative’;</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2585323"/>
          </a:xfrm>
          <a:prstGeom prst="rect">
            <a:avLst/>
          </a:prstGeom>
          <a:noFill/>
        </p:spPr>
        <p:txBody>
          <a:bodyPr wrap="square" rtlCol="0">
            <a:spAutoFit/>
          </a:bodyPr>
          <a:lstStyle/>
          <a:p>
            <a:r>
              <a:rPr lang="en-US" dirty="0" smtClean="0">
                <a:solidFill>
                  <a:schemeClr val="bg1"/>
                </a:solidFill>
                <a:cs typeface="Courier New" pitchFamily="49" charset="0"/>
              </a:rPr>
              <a:t>Test case 2:</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	B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(0)</a:t>
            </a:r>
          </a:p>
          <a:p>
            <a:r>
              <a:rPr lang="en-US" dirty="0" smtClean="0">
                <a:solidFill>
                  <a:srgbClr val="00B0F0"/>
                </a:solidFill>
                <a:latin typeface="Courier New" pitchFamily="49" charset="0"/>
                <a:cs typeface="Courier New" pitchFamily="49" charset="0"/>
              </a:rPr>
              <a:t>	B =&gt; ‘The number is zero’</a:t>
            </a:r>
            <a:endParaRPr lang="en-US" dirty="0" smtClean="0">
              <a:solidFill>
                <a:schemeClr val="bg1"/>
              </a:solidFill>
              <a:cs typeface="Courier New" pitchFamily="49" charset="0"/>
            </a:endParaRPr>
          </a:p>
          <a:p>
            <a:endParaRPr lang="en-US" dirty="0" smtClean="0">
              <a:solidFill>
                <a:schemeClr val="bg1"/>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chemeClr val="bg1"/>
              </a:solidFill>
              <a:cs typeface="Courier New" pitchFamily="49" charset="0"/>
            </a:endParaRPr>
          </a:p>
        </p:txBody>
      </p:sp>
      <p:sp>
        <p:nvSpPr>
          <p:cNvPr id="8" name="TextBox 7"/>
          <p:cNvSpPr txBox="1"/>
          <p:nvPr/>
        </p:nvSpPr>
        <p:spPr>
          <a:xfrm>
            <a:off x="5257800" y="1905000"/>
            <a:ext cx="1143000" cy="307777"/>
          </a:xfrm>
          <a:prstGeom prst="rect">
            <a:avLst/>
          </a:prstGeom>
          <a:noFill/>
        </p:spPr>
        <p:txBody>
          <a:bodyPr wrap="square" rtlCol="0">
            <a:spAutoFit/>
          </a:bodyPr>
          <a:lstStyle/>
          <a:p>
            <a:r>
              <a:rPr lang="en-US" sz="1400" dirty="0" smtClean="0">
                <a:solidFill>
                  <a:srgbClr val="FFFF00"/>
                </a:solidFill>
              </a:rPr>
              <a:t>num is 0 </a:t>
            </a:r>
            <a:endParaRPr lang="en-US" sz="1400" dirty="0">
              <a:solidFill>
                <a:srgbClr val="FFFF00"/>
              </a:solidFill>
            </a:endParaRPr>
          </a:p>
        </p:txBody>
      </p:sp>
      <p:cxnSp>
        <p:nvCxnSpPr>
          <p:cNvPr id="10" name="Straight Arrow Connector 9"/>
          <p:cNvCxnSpPr>
            <a:stCxn id="8" idx="1"/>
          </p:cNvCxnSpPr>
          <p:nvPr/>
        </p:nvCxnSpPr>
        <p:spPr>
          <a:xfrm rot="10800000" flipH="1" flipV="1">
            <a:off x="5257800" y="2058888"/>
            <a:ext cx="76200" cy="531911"/>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2438400"/>
            <a:ext cx="1524000" cy="954107"/>
          </a:xfrm>
          <a:prstGeom prst="rect">
            <a:avLst/>
          </a:prstGeom>
          <a:noFill/>
          <a:ln>
            <a:noFill/>
          </a:ln>
        </p:spPr>
        <p:txBody>
          <a:bodyPr wrap="square" rtlCol="0">
            <a:spAutoFit/>
          </a:bodyPr>
          <a:lstStyle/>
          <a:p>
            <a:r>
              <a:rPr lang="en-US" sz="1400" dirty="0" smtClean="0">
                <a:solidFill>
                  <a:schemeClr val="accent2">
                    <a:lumMod val="60000"/>
                    <a:lumOff val="40000"/>
                  </a:schemeClr>
                </a:solidFill>
              </a:rPr>
              <a:t>num&gt;0 is false. Therefore, we skip this statement and its code block</a:t>
            </a:r>
            <a:endParaRPr lang="en-US" sz="1400" dirty="0">
              <a:solidFill>
                <a:schemeClr val="accent2">
                  <a:lumMod val="60000"/>
                  <a:lumOff val="40000"/>
                </a:schemeClr>
              </a:solidFill>
            </a:endParaRPr>
          </a:p>
        </p:txBody>
      </p:sp>
      <p:cxnSp>
        <p:nvCxnSpPr>
          <p:cNvPr id="15" name="Straight Arrow Connector 14"/>
          <p:cNvCxnSpPr>
            <a:stCxn id="14" idx="3"/>
          </p:cNvCxnSpPr>
          <p:nvPr/>
        </p:nvCxnSpPr>
        <p:spPr>
          <a:xfrm>
            <a:off x="1524000" y="2915454"/>
            <a:ext cx="838200" cy="20874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343400"/>
            <a:ext cx="1752600" cy="1384995"/>
          </a:xfrm>
          <a:prstGeom prst="rect">
            <a:avLst/>
          </a:prstGeom>
          <a:noFill/>
        </p:spPr>
        <p:txBody>
          <a:bodyPr wrap="square" rtlCol="0">
            <a:spAutoFit/>
          </a:bodyPr>
          <a:lstStyle/>
          <a:p>
            <a:r>
              <a:rPr lang="en-US" sz="1400" dirty="0" smtClean="0">
                <a:solidFill>
                  <a:srgbClr val="00B050"/>
                </a:solidFill>
              </a:rPr>
              <a:t>Because we had a true expression, none of the other statements are even checked, so none of the code is run</a:t>
            </a:r>
            <a:endParaRPr lang="en-US" sz="1400" dirty="0">
              <a:solidFill>
                <a:srgbClr val="00B050"/>
              </a:solidFill>
            </a:endParaRPr>
          </a:p>
        </p:txBody>
      </p:sp>
      <p:sp>
        <p:nvSpPr>
          <p:cNvPr id="25" name="Right Brace 24"/>
          <p:cNvSpPr/>
          <p:nvPr/>
        </p:nvSpPr>
        <p:spPr>
          <a:xfrm rot="10800000">
            <a:off x="1981200" y="4191000"/>
            <a:ext cx="609600" cy="381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7086600" y="3200400"/>
            <a:ext cx="2057400" cy="1384995"/>
          </a:xfrm>
          <a:prstGeom prst="rect">
            <a:avLst/>
          </a:prstGeom>
          <a:noFill/>
        </p:spPr>
        <p:txBody>
          <a:bodyPr wrap="square" rtlCol="0">
            <a:spAutoFit/>
          </a:bodyPr>
          <a:lstStyle/>
          <a:p>
            <a:r>
              <a:rPr lang="en-US" sz="1400" dirty="0" smtClean="0">
                <a:solidFill>
                  <a:srgbClr val="FFFF00"/>
                </a:solidFill>
              </a:rPr>
              <a:t>After this code runs, we exit the if statement. Remember that only one block of code can be executed in an if statement.</a:t>
            </a:r>
            <a:endParaRPr lang="en-US" sz="1400" dirty="0">
              <a:solidFill>
                <a:srgbClr val="FFFF00"/>
              </a:solidFill>
            </a:endParaRPr>
          </a:p>
        </p:txBody>
      </p:sp>
      <p:cxnSp>
        <p:nvCxnSpPr>
          <p:cNvPr id="31" name="Straight Connector 30"/>
          <p:cNvCxnSpPr>
            <a:stCxn id="26" idx="2"/>
          </p:cNvCxnSpPr>
          <p:nvPr/>
        </p:nvCxnSpPr>
        <p:spPr>
          <a:xfrm rot="5400000">
            <a:off x="7683850" y="4978747"/>
            <a:ext cx="824803" cy="3809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2590800" y="5410200"/>
            <a:ext cx="5486400" cy="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2286000" y="5715000"/>
            <a:ext cx="6096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4" name="Right Brace 43"/>
          <p:cNvSpPr/>
          <p:nvPr/>
        </p:nvSpPr>
        <p:spPr>
          <a:xfrm>
            <a:off x="6781800" y="4419600"/>
            <a:ext cx="457200" cy="381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2667000" y="5473005"/>
            <a:ext cx="4876800" cy="523220"/>
          </a:xfrm>
          <a:prstGeom prst="rect">
            <a:avLst/>
          </a:prstGeom>
          <a:noFill/>
        </p:spPr>
        <p:txBody>
          <a:bodyPr wrap="square" rtlCol="0">
            <a:spAutoFit/>
          </a:bodyPr>
          <a:lstStyle/>
          <a:p>
            <a:r>
              <a:rPr lang="en-US" sz="1400" dirty="0" smtClean="0">
                <a:solidFill>
                  <a:srgbClr val="FFFF00"/>
                </a:solidFill>
              </a:rPr>
              <a:t>After the if statement, the value of </a:t>
            </a:r>
            <a:r>
              <a:rPr lang="en-US" sz="1400" dirty="0" smtClean="0">
                <a:solidFill>
                  <a:srgbClr val="00B0F0"/>
                </a:solidFill>
              </a:rPr>
              <a:t>message</a:t>
            </a:r>
            <a:r>
              <a:rPr lang="en-US" sz="1400" dirty="0" smtClean="0">
                <a:solidFill>
                  <a:srgbClr val="FFFF00"/>
                </a:solidFill>
              </a:rPr>
              <a:t> is </a:t>
            </a:r>
            <a:r>
              <a:rPr lang="en-US" sz="1400" dirty="0" smtClean="0">
                <a:solidFill>
                  <a:srgbClr val="00B0F0"/>
                </a:solidFill>
              </a:rPr>
              <a:t>‘The number is zero’</a:t>
            </a:r>
            <a:r>
              <a:rPr lang="en-US" sz="1400" dirty="0" smtClean="0">
                <a:solidFill>
                  <a:srgbClr val="FFFF00"/>
                </a:solidFill>
              </a:rPr>
              <a:t>. This is the correct value.</a:t>
            </a:r>
            <a:endParaRPr lang="en-US" sz="1400" dirty="0">
              <a:solidFill>
                <a:srgbClr val="FFFF00"/>
              </a:solidFill>
            </a:endParaRPr>
          </a:p>
        </p:txBody>
      </p:sp>
      <p:cxnSp>
        <p:nvCxnSpPr>
          <p:cNvPr id="27" name="Straight Arrow Connector 26"/>
          <p:cNvCxnSpPr>
            <a:endCxn id="26" idx="1"/>
          </p:cNvCxnSpPr>
          <p:nvPr/>
        </p:nvCxnSpPr>
        <p:spPr>
          <a:xfrm>
            <a:off x="6705600" y="3886200"/>
            <a:ext cx="381000" cy="669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0" y="3429000"/>
            <a:ext cx="2057400" cy="738664"/>
          </a:xfrm>
          <a:prstGeom prst="rect">
            <a:avLst/>
          </a:prstGeom>
          <a:noFill/>
        </p:spPr>
        <p:txBody>
          <a:bodyPr wrap="square" rtlCol="0">
            <a:spAutoFit/>
          </a:bodyPr>
          <a:lstStyle/>
          <a:p>
            <a:r>
              <a:rPr lang="en-US" sz="1400" dirty="0" smtClean="0">
                <a:solidFill>
                  <a:srgbClr val="FFFF00"/>
                </a:solidFill>
              </a:rPr>
              <a:t>num==0 is now a true statement, so this is now the code that runs</a:t>
            </a:r>
            <a:endParaRPr lang="en-US" sz="1400" dirty="0">
              <a:solidFill>
                <a:srgbClr val="FFFF00"/>
              </a:solidFill>
            </a:endParaRPr>
          </a:p>
        </p:txBody>
      </p:sp>
      <p:cxnSp>
        <p:nvCxnSpPr>
          <p:cNvPr id="34" name="Straight Arrow Connector 33"/>
          <p:cNvCxnSpPr/>
          <p:nvPr/>
        </p:nvCxnSpPr>
        <p:spPr>
          <a:xfrm>
            <a:off x="2895600" y="3962400"/>
            <a:ext cx="381000" cy="669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819400" y="3886200"/>
            <a:ext cx="1524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7200" y="2514600"/>
            <a:ext cx="7010400" cy="2893100"/>
          </a:xfrm>
          <a:prstGeom prst="rect">
            <a:avLst/>
          </a:prstGeom>
          <a:noFill/>
        </p:spPr>
        <p:txBody>
          <a:bodyPr wrap="square" rtlCol="0">
            <a:spAutoFit/>
          </a:bodyPr>
          <a:lstStyle/>
          <a:p>
            <a:r>
              <a:rPr lang="en-US" sz="1400" dirty="0" smtClean="0">
                <a:solidFill>
                  <a:schemeClr val="bg1"/>
                </a:solidFill>
                <a:latin typeface="Courier New" pitchFamily="49" charset="0"/>
                <a:cs typeface="Courier New" pitchFamily="49" charset="0"/>
              </a:rPr>
              <a:t>	</a:t>
            </a:r>
            <a:r>
              <a:rPr lang="en-US" sz="1400" dirty="0" smtClean="0">
                <a:solidFill>
                  <a:srgbClr val="00B0F0"/>
                </a:solidFill>
                <a:latin typeface="Courier New" pitchFamily="49" charset="0"/>
                <a:cs typeface="Courier New" pitchFamily="49" charset="0"/>
              </a:rPr>
              <a:t> function message = </a:t>
            </a:r>
            <a:r>
              <a:rPr lang="en-US" sz="1400" dirty="0" err="1" smtClean="0">
                <a:solidFill>
                  <a:srgbClr val="00B0F0"/>
                </a:solidFill>
                <a:latin typeface="Courier New" pitchFamily="49" charset="0"/>
                <a:cs typeface="Courier New" pitchFamily="49" charset="0"/>
              </a:rPr>
              <a:t>describeNumber</a:t>
            </a:r>
            <a:r>
              <a:rPr lang="en-US" sz="1400" dirty="0" smtClean="0">
                <a:solidFill>
                  <a:srgbClr val="00B0F0"/>
                </a:solidFill>
                <a:latin typeface="Courier New" pitchFamily="49" charset="0"/>
                <a:cs typeface="Courier New" pitchFamily="49" charset="0"/>
              </a:rPr>
              <a:t>(num)</a:t>
            </a:r>
          </a:p>
          <a:p>
            <a:r>
              <a:rPr lang="en-US" sz="1400" dirty="0" smtClean="0">
                <a:solidFill>
                  <a:schemeClr val="bg1"/>
                </a:solidFill>
                <a:cs typeface="Courier New" pitchFamily="49" charset="0"/>
              </a:rPr>
              <a:t>	</a:t>
            </a: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num&gt;0</a:t>
            </a:r>
          </a:p>
          <a:p>
            <a:r>
              <a:rPr lang="en-US" sz="1400" dirty="0" smtClean="0">
                <a:solidFill>
                  <a:srgbClr val="00B0F0"/>
                </a:solidFill>
                <a:latin typeface="Courier New" pitchFamily="49" charset="0"/>
                <a:cs typeface="Courier New" pitchFamily="49" charset="0"/>
              </a:rPr>
              <a:t>			message = ‘The number is positive’;</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num==0</a:t>
            </a:r>
          </a:p>
          <a:p>
            <a:r>
              <a:rPr lang="en-US" sz="1400" dirty="0" smtClean="0">
                <a:solidFill>
                  <a:srgbClr val="00B0F0"/>
                </a:solidFill>
                <a:latin typeface="Courier New" pitchFamily="49" charset="0"/>
                <a:cs typeface="Courier New" pitchFamily="49" charset="0"/>
              </a:rPr>
              <a:t>			message = ‘The number is zero’;</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num&lt;0</a:t>
            </a:r>
          </a:p>
          <a:p>
            <a:r>
              <a:rPr lang="en-US" sz="1400" dirty="0" smtClean="0">
                <a:solidFill>
                  <a:srgbClr val="00B0F0"/>
                </a:solidFill>
                <a:latin typeface="Courier New" pitchFamily="49" charset="0"/>
                <a:cs typeface="Courier New" pitchFamily="49" charset="0"/>
              </a:rPr>
              <a:t>			message = ‘The number is negative’;</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2585323"/>
          </a:xfrm>
          <a:prstGeom prst="rect">
            <a:avLst/>
          </a:prstGeom>
          <a:noFill/>
        </p:spPr>
        <p:txBody>
          <a:bodyPr wrap="square" rtlCol="0">
            <a:spAutoFit/>
          </a:bodyPr>
          <a:lstStyle/>
          <a:p>
            <a:r>
              <a:rPr lang="en-US" dirty="0" smtClean="0">
                <a:solidFill>
                  <a:schemeClr val="bg1"/>
                </a:solidFill>
                <a:cs typeface="Courier New" pitchFamily="49" charset="0"/>
              </a:rPr>
              <a:t>Test case 3:</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	C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(-4)</a:t>
            </a:r>
          </a:p>
          <a:p>
            <a:r>
              <a:rPr lang="en-US" dirty="0" smtClean="0">
                <a:solidFill>
                  <a:srgbClr val="00B0F0"/>
                </a:solidFill>
                <a:latin typeface="Courier New" pitchFamily="49" charset="0"/>
                <a:cs typeface="Courier New" pitchFamily="49" charset="0"/>
              </a:rPr>
              <a:t>	C =&gt; ‘The number is negative’</a:t>
            </a:r>
            <a:endParaRPr lang="en-US" dirty="0" smtClean="0">
              <a:solidFill>
                <a:schemeClr val="bg1"/>
              </a:solidFill>
              <a:cs typeface="Courier New" pitchFamily="49" charset="0"/>
            </a:endParaRPr>
          </a:p>
          <a:p>
            <a:endParaRPr lang="en-US" dirty="0" smtClean="0">
              <a:solidFill>
                <a:schemeClr val="bg1"/>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rgbClr val="00B0F0"/>
              </a:solidFill>
              <a:latin typeface="Courier New" pitchFamily="49" charset="0"/>
              <a:cs typeface="Courier New" pitchFamily="49" charset="0"/>
            </a:endParaRPr>
          </a:p>
          <a:p>
            <a:endParaRPr lang="en-US" dirty="0" smtClean="0">
              <a:solidFill>
                <a:schemeClr val="bg1"/>
              </a:solidFill>
              <a:cs typeface="Courier New" pitchFamily="49" charset="0"/>
            </a:endParaRPr>
          </a:p>
        </p:txBody>
      </p:sp>
      <p:sp>
        <p:nvSpPr>
          <p:cNvPr id="8" name="TextBox 7"/>
          <p:cNvSpPr txBox="1"/>
          <p:nvPr/>
        </p:nvSpPr>
        <p:spPr>
          <a:xfrm>
            <a:off x="5257800" y="1905000"/>
            <a:ext cx="1143000" cy="307777"/>
          </a:xfrm>
          <a:prstGeom prst="rect">
            <a:avLst/>
          </a:prstGeom>
          <a:noFill/>
        </p:spPr>
        <p:txBody>
          <a:bodyPr wrap="square" rtlCol="0">
            <a:spAutoFit/>
          </a:bodyPr>
          <a:lstStyle/>
          <a:p>
            <a:r>
              <a:rPr lang="en-US" sz="1400" dirty="0" smtClean="0">
                <a:solidFill>
                  <a:srgbClr val="FFFF00"/>
                </a:solidFill>
              </a:rPr>
              <a:t>num is -4 </a:t>
            </a:r>
            <a:endParaRPr lang="en-US" sz="1400" dirty="0">
              <a:solidFill>
                <a:srgbClr val="FFFF00"/>
              </a:solidFill>
            </a:endParaRPr>
          </a:p>
        </p:txBody>
      </p:sp>
      <p:cxnSp>
        <p:nvCxnSpPr>
          <p:cNvPr id="10" name="Straight Arrow Connector 9"/>
          <p:cNvCxnSpPr>
            <a:stCxn id="8" idx="1"/>
          </p:cNvCxnSpPr>
          <p:nvPr/>
        </p:nvCxnSpPr>
        <p:spPr>
          <a:xfrm rot="10800000" flipH="1" flipV="1">
            <a:off x="5257800" y="2058888"/>
            <a:ext cx="76200" cy="531911"/>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2438400"/>
            <a:ext cx="1524000" cy="954107"/>
          </a:xfrm>
          <a:prstGeom prst="rect">
            <a:avLst/>
          </a:prstGeom>
          <a:noFill/>
          <a:ln>
            <a:noFill/>
          </a:ln>
        </p:spPr>
        <p:txBody>
          <a:bodyPr wrap="square" rtlCol="0">
            <a:spAutoFit/>
          </a:bodyPr>
          <a:lstStyle/>
          <a:p>
            <a:r>
              <a:rPr lang="en-US" sz="1400" dirty="0" smtClean="0">
                <a:solidFill>
                  <a:schemeClr val="accent2">
                    <a:lumMod val="60000"/>
                    <a:lumOff val="40000"/>
                  </a:schemeClr>
                </a:solidFill>
              </a:rPr>
              <a:t>num&gt;0 is false. Therefore, we skip this statement and its code block</a:t>
            </a:r>
            <a:endParaRPr lang="en-US" sz="1400" dirty="0">
              <a:solidFill>
                <a:schemeClr val="accent2">
                  <a:lumMod val="60000"/>
                  <a:lumOff val="40000"/>
                </a:schemeClr>
              </a:solidFill>
            </a:endParaRPr>
          </a:p>
        </p:txBody>
      </p:sp>
      <p:cxnSp>
        <p:nvCxnSpPr>
          <p:cNvPr id="15" name="Straight Arrow Connector 14"/>
          <p:cNvCxnSpPr>
            <a:stCxn id="14" idx="3"/>
          </p:cNvCxnSpPr>
          <p:nvPr/>
        </p:nvCxnSpPr>
        <p:spPr>
          <a:xfrm>
            <a:off x="1524000" y="2915454"/>
            <a:ext cx="838200" cy="20874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6600" y="3810000"/>
            <a:ext cx="2057400" cy="1384995"/>
          </a:xfrm>
          <a:prstGeom prst="rect">
            <a:avLst/>
          </a:prstGeom>
          <a:noFill/>
        </p:spPr>
        <p:txBody>
          <a:bodyPr wrap="square" rtlCol="0">
            <a:spAutoFit/>
          </a:bodyPr>
          <a:lstStyle/>
          <a:p>
            <a:r>
              <a:rPr lang="en-US" sz="1400" dirty="0" smtClean="0">
                <a:solidFill>
                  <a:srgbClr val="FFFF00"/>
                </a:solidFill>
              </a:rPr>
              <a:t>After this code runs, we exit the if statement. Remember that only one block of code can be executed in an if statement.</a:t>
            </a:r>
            <a:endParaRPr lang="en-US" sz="1400" dirty="0">
              <a:solidFill>
                <a:srgbClr val="FFFF00"/>
              </a:solidFill>
            </a:endParaRPr>
          </a:p>
        </p:txBody>
      </p:sp>
      <p:cxnSp>
        <p:nvCxnSpPr>
          <p:cNvPr id="31" name="Straight Connector 30"/>
          <p:cNvCxnSpPr/>
          <p:nvPr/>
        </p:nvCxnSpPr>
        <p:spPr>
          <a:xfrm rot="16200000" flipH="1">
            <a:off x="7924802" y="5257797"/>
            <a:ext cx="304798" cy="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2590800" y="5410200"/>
            <a:ext cx="5486400" cy="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2286000" y="5715000"/>
            <a:ext cx="6096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67000" y="5473005"/>
            <a:ext cx="4876800" cy="523220"/>
          </a:xfrm>
          <a:prstGeom prst="rect">
            <a:avLst/>
          </a:prstGeom>
          <a:noFill/>
        </p:spPr>
        <p:txBody>
          <a:bodyPr wrap="square" rtlCol="0">
            <a:spAutoFit/>
          </a:bodyPr>
          <a:lstStyle/>
          <a:p>
            <a:r>
              <a:rPr lang="en-US" sz="1400" dirty="0" smtClean="0">
                <a:solidFill>
                  <a:srgbClr val="FFFF00"/>
                </a:solidFill>
              </a:rPr>
              <a:t>After the if statement, the value of </a:t>
            </a:r>
            <a:r>
              <a:rPr lang="en-US" sz="1400" dirty="0" smtClean="0">
                <a:solidFill>
                  <a:srgbClr val="00B0F0"/>
                </a:solidFill>
              </a:rPr>
              <a:t>message</a:t>
            </a:r>
            <a:r>
              <a:rPr lang="en-US" sz="1400" dirty="0" smtClean="0">
                <a:solidFill>
                  <a:srgbClr val="FFFF00"/>
                </a:solidFill>
              </a:rPr>
              <a:t> is </a:t>
            </a:r>
            <a:r>
              <a:rPr lang="en-US" sz="1400" dirty="0" smtClean="0">
                <a:solidFill>
                  <a:srgbClr val="00B0F0"/>
                </a:solidFill>
              </a:rPr>
              <a:t>‘The number is negative’</a:t>
            </a:r>
            <a:r>
              <a:rPr lang="en-US" sz="1400" dirty="0" smtClean="0">
                <a:solidFill>
                  <a:srgbClr val="FFFF00"/>
                </a:solidFill>
              </a:rPr>
              <a:t>. This is the correct value.</a:t>
            </a:r>
            <a:endParaRPr lang="en-US" sz="1400" dirty="0">
              <a:solidFill>
                <a:srgbClr val="FFFF00"/>
              </a:solidFill>
            </a:endParaRPr>
          </a:p>
        </p:txBody>
      </p:sp>
      <p:cxnSp>
        <p:nvCxnSpPr>
          <p:cNvPr id="27" name="Straight Arrow Connector 26"/>
          <p:cNvCxnSpPr/>
          <p:nvPr/>
        </p:nvCxnSpPr>
        <p:spPr>
          <a:xfrm>
            <a:off x="6553200" y="4724400"/>
            <a:ext cx="5334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2400" y="3352800"/>
            <a:ext cx="1524000" cy="954107"/>
          </a:xfrm>
          <a:prstGeom prst="rect">
            <a:avLst/>
          </a:prstGeom>
          <a:noFill/>
          <a:ln>
            <a:noFill/>
          </a:ln>
        </p:spPr>
        <p:txBody>
          <a:bodyPr wrap="square" rtlCol="0">
            <a:spAutoFit/>
          </a:bodyPr>
          <a:lstStyle/>
          <a:p>
            <a:r>
              <a:rPr lang="en-US" sz="1400" dirty="0" smtClean="0">
                <a:solidFill>
                  <a:schemeClr val="accent2">
                    <a:lumMod val="60000"/>
                    <a:lumOff val="40000"/>
                  </a:schemeClr>
                </a:solidFill>
              </a:rPr>
              <a:t>num==0 is also false. We skip the code block and move on.</a:t>
            </a:r>
            <a:endParaRPr lang="en-US" sz="1400" dirty="0">
              <a:solidFill>
                <a:schemeClr val="accent2">
                  <a:lumMod val="60000"/>
                  <a:lumOff val="40000"/>
                </a:schemeClr>
              </a:solidFill>
            </a:endParaRPr>
          </a:p>
        </p:txBody>
      </p:sp>
      <p:cxnSp>
        <p:nvCxnSpPr>
          <p:cNvPr id="23" name="Straight Arrow Connector 22"/>
          <p:cNvCxnSpPr>
            <a:stCxn id="22" idx="3"/>
          </p:cNvCxnSpPr>
          <p:nvPr/>
        </p:nvCxnSpPr>
        <p:spPr>
          <a:xfrm flipV="1">
            <a:off x="1676400" y="3790146"/>
            <a:ext cx="685800" cy="39708"/>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743200" y="4648200"/>
            <a:ext cx="381000" cy="669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667000" y="4572000"/>
            <a:ext cx="1524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7200" y="4419600"/>
            <a:ext cx="2057400" cy="738664"/>
          </a:xfrm>
          <a:prstGeom prst="rect">
            <a:avLst/>
          </a:prstGeom>
          <a:noFill/>
        </p:spPr>
        <p:txBody>
          <a:bodyPr wrap="square" rtlCol="0">
            <a:spAutoFit/>
          </a:bodyPr>
          <a:lstStyle/>
          <a:p>
            <a:r>
              <a:rPr lang="en-US" sz="1400" dirty="0" smtClean="0">
                <a:solidFill>
                  <a:srgbClr val="FFFF00"/>
                </a:solidFill>
              </a:rPr>
              <a:t>Now num&lt;0 is the true statement, so this code runs.</a:t>
            </a:r>
            <a:endParaRPr lang="en-US" sz="1400" dirty="0">
              <a:solidFill>
                <a:srgbClr val="FFFF00"/>
              </a:solidFill>
            </a:endParaRPr>
          </a:p>
        </p:txBody>
      </p:sp>
      <p:sp>
        <p:nvSpPr>
          <p:cNvPr id="21" name="TextBox 20"/>
          <p:cNvSpPr txBox="1"/>
          <p:nvPr/>
        </p:nvSpPr>
        <p:spPr>
          <a:xfrm>
            <a:off x="457200" y="2514600"/>
            <a:ext cx="7010400" cy="2893100"/>
          </a:xfrm>
          <a:prstGeom prst="rect">
            <a:avLst/>
          </a:prstGeom>
          <a:noFill/>
        </p:spPr>
        <p:txBody>
          <a:bodyPr wrap="square" rtlCol="0">
            <a:spAutoFit/>
          </a:bodyPr>
          <a:lstStyle/>
          <a:p>
            <a:r>
              <a:rPr lang="en-US" sz="1400" dirty="0" smtClean="0">
                <a:solidFill>
                  <a:schemeClr val="bg1"/>
                </a:solidFill>
                <a:latin typeface="Courier New" pitchFamily="49" charset="0"/>
                <a:cs typeface="Courier New" pitchFamily="49" charset="0"/>
              </a:rPr>
              <a:t>	</a:t>
            </a:r>
            <a:r>
              <a:rPr lang="en-US" sz="1400" dirty="0" smtClean="0">
                <a:solidFill>
                  <a:srgbClr val="00B0F0"/>
                </a:solidFill>
                <a:latin typeface="Courier New" pitchFamily="49" charset="0"/>
                <a:cs typeface="Courier New" pitchFamily="49" charset="0"/>
              </a:rPr>
              <a:t> function message = </a:t>
            </a:r>
            <a:r>
              <a:rPr lang="en-US" sz="1400" dirty="0" err="1" smtClean="0">
                <a:solidFill>
                  <a:srgbClr val="00B0F0"/>
                </a:solidFill>
                <a:latin typeface="Courier New" pitchFamily="49" charset="0"/>
                <a:cs typeface="Courier New" pitchFamily="49" charset="0"/>
              </a:rPr>
              <a:t>describeNumber</a:t>
            </a:r>
            <a:r>
              <a:rPr lang="en-US" sz="1400" dirty="0" smtClean="0">
                <a:solidFill>
                  <a:srgbClr val="00B0F0"/>
                </a:solidFill>
                <a:latin typeface="Courier New" pitchFamily="49" charset="0"/>
                <a:cs typeface="Courier New" pitchFamily="49" charset="0"/>
              </a:rPr>
              <a:t>(num)</a:t>
            </a:r>
          </a:p>
          <a:p>
            <a:r>
              <a:rPr lang="en-US" sz="1400" dirty="0" smtClean="0">
                <a:solidFill>
                  <a:schemeClr val="bg1"/>
                </a:solidFill>
                <a:cs typeface="Courier New" pitchFamily="49" charset="0"/>
              </a:rPr>
              <a:t>	</a:t>
            </a: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num&gt;0</a:t>
            </a:r>
          </a:p>
          <a:p>
            <a:r>
              <a:rPr lang="en-US" sz="1400" dirty="0" smtClean="0">
                <a:solidFill>
                  <a:srgbClr val="00B0F0"/>
                </a:solidFill>
                <a:latin typeface="Courier New" pitchFamily="49" charset="0"/>
                <a:cs typeface="Courier New" pitchFamily="49" charset="0"/>
              </a:rPr>
              <a:t>			message = ‘The number is positive’;</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num==0</a:t>
            </a:r>
          </a:p>
          <a:p>
            <a:r>
              <a:rPr lang="en-US" sz="1400" dirty="0" smtClean="0">
                <a:solidFill>
                  <a:srgbClr val="00B0F0"/>
                </a:solidFill>
                <a:latin typeface="Courier New" pitchFamily="49" charset="0"/>
                <a:cs typeface="Courier New" pitchFamily="49" charset="0"/>
              </a:rPr>
              <a:t>			message = ‘The number is zero’;</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num&lt;0</a:t>
            </a:r>
          </a:p>
          <a:p>
            <a:r>
              <a:rPr lang="en-US" sz="1400" dirty="0" smtClean="0">
                <a:solidFill>
                  <a:srgbClr val="00B0F0"/>
                </a:solidFill>
                <a:latin typeface="Courier New" pitchFamily="49" charset="0"/>
                <a:cs typeface="Courier New" pitchFamily="49" charset="0"/>
              </a:rPr>
              <a:t>			message = ‘The number is negative’;</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3505200" cy="4739759"/>
          </a:xfrm>
          <a:prstGeom prst="rect">
            <a:avLst/>
          </a:prstGeom>
          <a:noFill/>
        </p:spPr>
        <p:txBody>
          <a:bodyPr wrap="square" rtlCol="0">
            <a:spAutoFit/>
          </a:bodyPr>
          <a:lstStyle/>
          <a:p>
            <a:r>
              <a:rPr lang="en-US" sz="1400" dirty="0" smtClean="0">
                <a:solidFill>
                  <a:schemeClr val="bg1"/>
                </a:solidFill>
                <a:cs typeface="Courier New" pitchFamily="49" charset="0"/>
              </a:rPr>
              <a:t>This code doesn’t use an else statement. Remember that you don’t have to use an else. But look at the last case. After checking for a positive input (and if it is, doing something relevant), then checking for 0 input (and if it is, doing something relevant), we check for a negative input. Now, you may have spotted this ahead of time, or maybe not. The key question is: Do we really need to check for a negative number?</a:t>
            </a:r>
          </a:p>
          <a:p>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The answer is no. Here’s the thing - if we make it to the point where we check </a:t>
            </a:r>
            <a:r>
              <a:rPr lang="en-US" sz="1400" dirty="0" smtClean="0">
                <a:solidFill>
                  <a:srgbClr val="00B0F0"/>
                </a:solidFill>
                <a:cs typeface="Courier New" pitchFamily="49" charset="0"/>
              </a:rPr>
              <a:t>num&lt;0</a:t>
            </a:r>
            <a:r>
              <a:rPr lang="en-US" sz="1400" dirty="0" smtClean="0">
                <a:solidFill>
                  <a:schemeClr val="bg1"/>
                </a:solidFill>
                <a:cs typeface="Courier New" pitchFamily="49" charset="0"/>
              </a:rPr>
              <a:t>, then we have already determined that </a:t>
            </a:r>
            <a:r>
              <a:rPr lang="en-US" sz="1400" dirty="0" smtClean="0">
                <a:solidFill>
                  <a:srgbClr val="00B0F0"/>
                </a:solidFill>
                <a:cs typeface="Courier New" pitchFamily="49" charset="0"/>
              </a:rPr>
              <a:t>num&gt;0</a:t>
            </a:r>
            <a:r>
              <a:rPr lang="en-US" sz="1400" dirty="0" smtClean="0">
                <a:solidFill>
                  <a:schemeClr val="bg1"/>
                </a:solidFill>
                <a:cs typeface="Courier New" pitchFamily="49" charset="0"/>
              </a:rPr>
              <a:t> is false and </a:t>
            </a:r>
            <a:r>
              <a:rPr lang="en-US" sz="1400" dirty="0" smtClean="0">
                <a:solidFill>
                  <a:srgbClr val="00B0F0"/>
                </a:solidFill>
                <a:cs typeface="Courier New" pitchFamily="49" charset="0"/>
              </a:rPr>
              <a:t>num==0</a:t>
            </a:r>
            <a:r>
              <a:rPr lang="en-US" sz="1400" dirty="0" smtClean="0">
                <a:solidFill>
                  <a:schemeClr val="bg1"/>
                </a:solidFill>
                <a:cs typeface="Courier New" pitchFamily="49" charset="0"/>
              </a:rPr>
              <a:t> is false. The laws of mathematics say that, in the case where those two are false, </a:t>
            </a:r>
            <a:r>
              <a:rPr lang="en-US" sz="1400" dirty="0" smtClean="0">
                <a:solidFill>
                  <a:srgbClr val="00B0F0"/>
                </a:solidFill>
                <a:cs typeface="Courier New" pitchFamily="49" charset="0"/>
              </a:rPr>
              <a:t>num&lt;0</a:t>
            </a:r>
            <a:r>
              <a:rPr lang="en-US" sz="1400" dirty="0" smtClean="0">
                <a:solidFill>
                  <a:schemeClr val="bg1"/>
                </a:solidFill>
                <a:cs typeface="Courier New" pitchFamily="49" charset="0"/>
              </a:rPr>
              <a:t> MUST be true. So we can rewrite the code, slightly optimized:</a:t>
            </a:r>
          </a:p>
          <a:p>
            <a:endParaRPr lang="en-US" sz="1400" dirty="0" smtClean="0">
              <a:solidFill>
                <a:schemeClr val="bg1"/>
              </a:solidFill>
              <a:cs typeface="Courier New" pitchFamily="49" charset="0"/>
            </a:endParaRPr>
          </a:p>
          <a:p>
            <a:endParaRPr lang="en-US" dirty="0" smtClean="0">
              <a:solidFill>
                <a:srgbClr val="00B0F0"/>
              </a:solidFill>
              <a:cs typeface="Courier New" pitchFamily="49" charset="0"/>
            </a:endParaRPr>
          </a:p>
          <a:p>
            <a:endParaRPr lang="en-US" dirty="0" smtClean="0">
              <a:solidFill>
                <a:schemeClr val="bg1"/>
              </a:solidFill>
              <a:cs typeface="Courier New" pitchFamily="49" charset="0"/>
            </a:endParaRPr>
          </a:p>
        </p:txBody>
      </p:sp>
      <p:sp>
        <p:nvSpPr>
          <p:cNvPr id="7" name="TextBox 6"/>
          <p:cNvSpPr txBox="1"/>
          <p:nvPr/>
        </p:nvSpPr>
        <p:spPr>
          <a:xfrm>
            <a:off x="3505200" y="864275"/>
            <a:ext cx="5943600" cy="2031325"/>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message = </a:t>
            </a:r>
            <a:r>
              <a:rPr lang="en-US" sz="1400" dirty="0" err="1" smtClean="0">
                <a:solidFill>
                  <a:srgbClr val="00B0F0"/>
                </a:solidFill>
                <a:latin typeface="Courier New" pitchFamily="49" charset="0"/>
                <a:cs typeface="Courier New" pitchFamily="49" charset="0"/>
              </a:rPr>
              <a:t>describeNumber</a:t>
            </a:r>
            <a:r>
              <a:rPr lang="en-US" sz="1400" dirty="0" smtClean="0">
                <a:solidFill>
                  <a:srgbClr val="00B0F0"/>
                </a:solidFill>
                <a:latin typeface="Courier New" pitchFamily="49" charset="0"/>
                <a:cs typeface="Courier New" pitchFamily="49" charset="0"/>
              </a:rPr>
              <a:t>(num)</a:t>
            </a: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num&gt;0</a:t>
            </a:r>
          </a:p>
          <a:p>
            <a:r>
              <a:rPr lang="en-US" sz="1400" dirty="0" smtClean="0">
                <a:solidFill>
                  <a:srgbClr val="00B0F0"/>
                </a:solidFill>
                <a:latin typeface="Courier New" pitchFamily="49" charset="0"/>
                <a:cs typeface="Courier New" pitchFamily="49" charset="0"/>
              </a:rPr>
              <a:t>		message = ‘The number is positive’;</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num==0</a:t>
            </a:r>
          </a:p>
          <a:p>
            <a:r>
              <a:rPr lang="en-US" sz="1400" dirty="0" smtClean="0">
                <a:solidFill>
                  <a:srgbClr val="00B0F0"/>
                </a:solidFill>
                <a:latin typeface="Courier New" pitchFamily="49" charset="0"/>
                <a:cs typeface="Courier New" pitchFamily="49" charset="0"/>
              </a:rPr>
              <a:t>		message = ‘The number is zero’;</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num&lt;0</a:t>
            </a:r>
          </a:p>
          <a:p>
            <a:r>
              <a:rPr lang="en-US" sz="1400" dirty="0" smtClean="0">
                <a:solidFill>
                  <a:srgbClr val="00B0F0"/>
                </a:solidFill>
                <a:latin typeface="Courier New" pitchFamily="49" charset="0"/>
                <a:cs typeface="Courier New" pitchFamily="49" charset="0"/>
              </a:rPr>
              <a:t>		message = ‘The number is negative’;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p>
        </p:txBody>
      </p:sp>
      <p:sp>
        <p:nvSpPr>
          <p:cNvPr id="8" name="TextBox 7"/>
          <p:cNvSpPr txBox="1"/>
          <p:nvPr/>
        </p:nvSpPr>
        <p:spPr>
          <a:xfrm>
            <a:off x="3581400" y="3200400"/>
            <a:ext cx="5943600" cy="2031325"/>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message = </a:t>
            </a:r>
            <a:r>
              <a:rPr lang="en-US" sz="1400" dirty="0" err="1" smtClean="0">
                <a:solidFill>
                  <a:srgbClr val="00B0F0"/>
                </a:solidFill>
                <a:latin typeface="Courier New" pitchFamily="49" charset="0"/>
                <a:cs typeface="Courier New" pitchFamily="49" charset="0"/>
              </a:rPr>
              <a:t>describeNumber</a:t>
            </a:r>
            <a:r>
              <a:rPr lang="en-US" sz="1400" dirty="0" smtClean="0">
                <a:solidFill>
                  <a:srgbClr val="00B0F0"/>
                </a:solidFill>
                <a:latin typeface="Courier New" pitchFamily="49" charset="0"/>
                <a:cs typeface="Courier New" pitchFamily="49" charset="0"/>
              </a:rPr>
              <a:t>(num)</a:t>
            </a: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num&gt;0</a:t>
            </a:r>
          </a:p>
          <a:p>
            <a:r>
              <a:rPr lang="en-US" sz="1400" dirty="0" smtClean="0">
                <a:solidFill>
                  <a:srgbClr val="00B0F0"/>
                </a:solidFill>
                <a:latin typeface="Courier New" pitchFamily="49" charset="0"/>
                <a:cs typeface="Courier New" pitchFamily="49" charset="0"/>
              </a:rPr>
              <a:t>		message = ‘The number is positive’;</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num==0</a:t>
            </a:r>
          </a:p>
          <a:p>
            <a:r>
              <a:rPr lang="en-US" sz="1400" dirty="0" smtClean="0">
                <a:solidFill>
                  <a:srgbClr val="00B0F0"/>
                </a:solidFill>
                <a:latin typeface="Courier New" pitchFamily="49" charset="0"/>
                <a:cs typeface="Courier New" pitchFamily="49" charset="0"/>
              </a:rPr>
              <a:t>		message = ‘The number is zero’;</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message = ‘The number is negative’;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p>
        </p:txBody>
      </p:sp>
      <p:sp>
        <p:nvSpPr>
          <p:cNvPr id="9" name="TextBox 8"/>
          <p:cNvSpPr txBox="1"/>
          <p:nvPr/>
        </p:nvSpPr>
        <p:spPr>
          <a:xfrm>
            <a:off x="0" y="5105400"/>
            <a:ext cx="9144000" cy="1600438"/>
          </a:xfrm>
          <a:prstGeom prst="rect">
            <a:avLst/>
          </a:prstGeom>
          <a:noFill/>
        </p:spPr>
        <p:txBody>
          <a:bodyPr wrap="square" rtlCol="0">
            <a:spAutoFit/>
          </a:bodyPr>
          <a:lstStyle/>
          <a:p>
            <a:r>
              <a:rPr lang="en-US" sz="1400" dirty="0" smtClean="0">
                <a:solidFill>
                  <a:schemeClr val="bg1"/>
                </a:solidFill>
                <a:cs typeface="Courier New" pitchFamily="49" charset="0"/>
              </a:rPr>
              <a:t>Here’s the reason I’m telling you this. While both codes work, if you write the first, it seems like you’re unsure about how if statements work because you’re forcing it to check the negative case. If you write the second, you seem to have a firm grasp on the way if statements work, and in the end you seem to be a more competent programmer. While cleanliness of code and efficiency are not the focus of this class, somewhere down the line you may be asked to write some code in a professional setting. You want your code to be as professional as possible, so avoid things like the first code when a solution like the second code is so easily available. And now I’ll step down from my soapbox.</a:t>
            </a:r>
            <a:endParaRPr lang="en-US" sz="1400" dirty="0" smtClean="0">
              <a:solidFill>
                <a:srgbClr val="00B0F0"/>
              </a:solidFill>
              <a:cs typeface="Courier New" pitchFamily="49" charset="0"/>
            </a:endParaRPr>
          </a:p>
          <a:p>
            <a:endParaRPr lang="en-US" sz="1400" dirty="0"/>
          </a:p>
        </p:txBody>
      </p:sp>
      <p:cxnSp>
        <p:nvCxnSpPr>
          <p:cNvPr id="11" name="Straight Arrow Connector 10"/>
          <p:cNvCxnSpPr/>
          <p:nvPr/>
        </p:nvCxnSpPr>
        <p:spPr>
          <a:xfrm flipV="1">
            <a:off x="3276600" y="4419600"/>
            <a:ext cx="990600" cy="3048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Study Break</a:t>
            </a:r>
            <a:endParaRPr lang="en-US" sz="6000" dirty="0">
              <a:solidFill>
                <a:schemeClr val="bg1"/>
              </a:solidFill>
            </a:endParaRPr>
          </a:p>
        </p:txBody>
      </p:sp>
      <p:sp>
        <p:nvSpPr>
          <p:cNvPr id="6" name="TextBox 5"/>
          <p:cNvSpPr txBox="1"/>
          <p:nvPr/>
        </p:nvSpPr>
        <p:spPr>
          <a:xfrm>
            <a:off x="0" y="990600"/>
            <a:ext cx="9144000" cy="4001095"/>
          </a:xfrm>
          <a:prstGeom prst="rect">
            <a:avLst/>
          </a:prstGeom>
          <a:noFill/>
        </p:spPr>
        <p:txBody>
          <a:bodyPr wrap="square" rtlCol="0">
            <a:spAutoFit/>
          </a:bodyPr>
          <a:lstStyle/>
          <a:p>
            <a:r>
              <a:rPr lang="en-US" dirty="0" smtClean="0">
                <a:solidFill>
                  <a:schemeClr val="bg1"/>
                </a:solidFill>
                <a:cs typeface="Courier New" pitchFamily="49" charset="0"/>
              </a:rPr>
              <a:t>Okay so that was pretty intense. Take a break and digest that information.</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Here are some links that I thought were funny…</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cs typeface="Courier New" pitchFamily="49" charset="0"/>
              </a:rPr>
              <a:t>If </a:t>
            </a:r>
            <a:r>
              <a:rPr lang="en-US" dirty="0" smtClean="0">
                <a:solidFill>
                  <a:schemeClr val="bg1"/>
                </a:solidFill>
                <a:cs typeface="Courier New" pitchFamily="49" charset="0"/>
              </a:rPr>
              <a:t>you like soccer, check out this sweet Nike commercial:</a:t>
            </a:r>
          </a:p>
          <a:p>
            <a:r>
              <a:rPr lang="en-US" dirty="0" smtClean="0">
                <a:solidFill>
                  <a:schemeClr val="bg1"/>
                </a:solidFill>
                <a:cs typeface="Courier New" pitchFamily="49" charset="0"/>
              </a:rPr>
              <a:t>	</a:t>
            </a:r>
            <a:r>
              <a:rPr lang="en-US" sz="2800" b="1" dirty="0" smtClean="0">
                <a:hlinkClick r:id="rId2"/>
              </a:rPr>
              <a:t>http://www.youtube.com/watch?v=idLG6jh23yE</a:t>
            </a:r>
            <a:endParaRPr lang="en-US" sz="2800" b="1" dirty="0" smtClean="0">
              <a:solidFill>
                <a:schemeClr val="bg1"/>
              </a:solidFill>
              <a:cs typeface="Courier New" pitchFamily="49" charset="0"/>
            </a:endParaRP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cs typeface="Courier New" pitchFamily="49" charset="0"/>
              </a:rPr>
              <a:t>Else</a:t>
            </a:r>
            <a:r>
              <a:rPr lang="en-US" dirty="0" smtClean="0">
                <a:solidFill>
                  <a:schemeClr val="bg1"/>
                </a:solidFill>
                <a:cs typeface="Courier New" pitchFamily="49" charset="0"/>
              </a:rPr>
              <a:t>, you might like this commercial that aired earlier this year:</a:t>
            </a:r>
          </a:p>
          <a:p>
            <a:r>
              <a:rPr lang="en-US" dirty="0" smtClean="0">
                <a:solidFill>
                  <a:schemeClr val="bg1"/>
                </a:solidFill>
                <a:cs typeface="Courier New" pitchFamily="49" charset="0"/>
              </a:rPr>
              <a:t>	</a:t>
            </a:r>
            <a:r>
              <a:rPr lang="en-US" sz="2800" b="1" dirty="0" smtClean="0">
                <a:solidFill>
                  <a:srgbClr val="00B0F0"/>
                </a:solidFill>
                <a:hlinkClick r:id="rId3"/>
              </a:rPr>
              <a:t> http://www.youtube.com/watch?v=QVruqFDmbyU</a:t>
            </a:r>
            <a:endParaRPr lang="en-US" sz="2800" b="1" dirty="0" smtClean="0">
              <a:solidFill>
                <a:srgbClr val="00B0F0"/>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 see what I did there? Even study breaks can be educational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355312"/>
          </a:xfrm>
          <a:prstGeom prst="rect">
            <a:avLst/>
          </a:prstGeom>
          <a:noFill/>
        </p:spPr>
        <p:txBody>
          <a:bodyPr wrap="square" rtlCol="0">
            <a:spAutoFit/>
          </a:bodyPr>
          <a:lstStyle/>
          <a:p>
            <a:r>
              <a:rPr lang="en-US" dirty="0" smtClean="0">
                <a:solidFill>
                  <a:schemeClr val="bg1"/>
                </a:solidFill>
                <a:cs typeface="Courier New" pitchFamily="49" charset="0"/>
              </a:rPr>
              <a:t>I’d like to start this up again by introducing two new functions, </a:t>
            </a:r>
            <a:r>
              <a:rPr lang="en-US" dirty="0" smtClean="0">
                <a:solidFill>
                  <a:srgbClr val="00B0F0"/>
                </a:solidFill>
                <a:cs typeface="Courier New" pitchFamily="49" charset="0"/>
              </a:rPr>
              <a:t>any</a:t>
            </a:r>
            <a:r>
              <a:rPr lang="en-US" dirty="0" smtClean="0">
                <a:solidFill>
                  <a:schemeClr val="bg1"/>
                </a:solidFill>
                <a:cs typeface="Courier New" pitchFamily="49" charset="0"/>
              </a:rPr>
              <a:t> and </a:t>
            </a:r>
            <a:r>
              <a:rPr lang="en-US" dirty="0" smtClean="0">
                <a:solidFill>
                  <a:srgbClr val="00B0F0"/>
                </a:solidFill>
                <a:cs typeface="Courier New" pitchFamily="49" charset="0"/>
              </a:rPr>
              <a:t>all</a:t>
            </a:r>
            <a:r>
              <a:rPr lang="en-US" dirty="0" smtClean="0">
                <a:solidFill>
                  <a:schemeClr val="bg1"/>
                </a:solidFill>
                <a:cs typeface="Courier New" pitchFamily="49" charset="0"/>
              </a:rPr>
              <a:t>. They both take in logical vectors, and they both output scalar logical values. </a:t>
            </a:r>
          </a:p>
          <a:p>
            <a:endParaRPr lang="en-US" dirty="0" smtClean="0">
              <a:solidFill>
                <a:schemeClr val="bg1"/>
              </a:solidFill>
              <a:cs typeface="Courier New" pitchFamily="49" charset="0"/>
            </a:endParaRPr>
          </a:p>
          <a:p>
            <a:r>
              <a:rPr lang="en-US" dirty="0" smtClean="0">
                <a:solidFill>
                  <a:srgbClr val="00B0F0"/>
                </a:solidFill>
                <a:cs typeface="Courier New" pitchFamily="49" charset="0"/>
              </a:rPr>
              <a:t>any</a:t>
            </a:r>
            <a:r>
              <a:rPr lang="en-US" dirty="0" smtClean="0">
                <a:solidFill>
                  <a:schemeClr val="bg1"/>
                </a:solidFill>
                <a:cs typeface="Courier New" pitchFamily="49" charset="0"/>
              </a:rPr>
              <a:t> returns true if any of the values in the input vector are true, or it returns false if none of them are true.</a:t>
            </a:r>
          </a:p>
          <a:p>
            <a:r>
              <a:rPr lang="en-US" dirty="0" smtClean="0">
                <a:solidFill>
                  <a:srgbClr val="00B0F0"/>
                </a:solidFill>
                <a:cs typeface="Courier New" pitchFamily="49" charset="0"/>
              </a:rPr>
              <a:t>all</a:t>
            </a:r>
            <a:r>
              <a:rPr lang="en-US" dirty="0" smtClean="0">
                <a:solidFill>
                  <a:schemeClr val="bg1"/>
                </a:solidFill>
                <a:cs typeface="Courier New" pitchFamily="49" charset="0"/>
              </a:rPr>
              <a:t> returns true if all the values in the input vector are true, or it returns false if one of them is not true.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For instance: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A = [true false true];</a:t>
            </a:r>
          </a:p>
          <a:p>
            <a:r>
              <a:rPr lang="en-US" dirty="0" smtClean="0">
                <a:solidFill>
                  <a:srgbClr val="00B0F0"/>
                </a:solidFill>
                <a:latin typeface="Courier New" pitchFamily="49" charset="0"/>
                <a:cs typeface="Courier New" pitchFamily="49" charset="0"/>
              </a:rPr>
              <a:t>	B = [true </a:t>
            </a:r>
            <a:r>
              <a:rPr lang="en-US" dirty="0" err="1" smtClean="0">
                <a:solidFill>
                  <a:srgbClr val="00B0F0"/>
                </a:solidFill>
                <a:latin typeface="Courier New" pitchFamily="49" charset="0"/>
                <a:cs typeface="Courier New" pitchFamily="49" charset="0"/>
              </a:rPr>
              <a:t>true</a:t>
            </a:r>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true</a:t>
            </a:r>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true</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C = [false </a:t>
            </a:r>
            <a:r>
              <a:rPr lang="en-US" dirty="0" err="1" smtClean="0">
                <a:solidFill>
                  <a:srgbClr val="00B0F0"/>
                </a:solidFill>
                <a:latin typeface="Courier New" pitchFamily="49" charset="0"/>
                <a:cs typeface="Courier New" pitchFamily="49" charset="0"/>
              </a:rPr>
              <a:t>false</a:t>
            </a:r>
            <a:r>
              <a:rPr lang="en-US" dirty="0" smtClean="0">
                <a:solidFill>
                  <a:srgbClr val="00B0F0"/>
                </a:solidFill>
                <a:latin typeface="Courier New" pitchFamily="49" charset="0"/>
                <a:cs typeface="Courier New" pitchFamily="49" charset="0"/>
              </a:rPr>
              <a:t>];</a:t>
            </a:r>
          </a:p>
          <a:p>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any(A) -&gt; true	all(A) -&gt; false</a:t>
            </a:r>
          </a:p>
          <a:p>
            <a:r>
              <a:rPr lang="en-US" dirty="0" smtClean="0">
                <a:solidFill>
                  <a:srgbClr val="00B0F0"/>
                </a:solidFill>
                <a:latin typeface="Courier New" pitchFamily="49" charset="0"/>
                <a:cs typeface="Courier New" pitchFamily="49" charset="0"/>
              </a:rPr>
              <a:t>	any(B) -&gt; true	all(B) -&gt; true</a:t>
            </a:r>
          </a:p>
          <a:p>
            <a:r>
              <a:rPr lang="en-US" dirty="0" smtClean="0">
                <a:solidFill>
                  <a:srgbClr val="00B0F0"/>
                </a:solidFill>
                <a:latin typeface="Courier New" pitchFamily="49" charset="0"/>
                <a:cs typeface="Courier New" pitchFamily="49" charset="0"/>
              </a:rPr>
              <a:t>	any(C) -&gt; false	all(C) -&gt; false</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2031325"/>
          </a:xfrm>
          <a:prstGeom prst="rect">
            <a:avLst/>
          </a:prstGeom>
          <a:noFill/>
        </p:spPr>
        <p:txBody>
          <a:bodyPr wrap="square" rtlCol="0">
            <a:spAutoFit/>
          </a:bodyPr>
          <a:lstStyle/>
          <a:p>
            <a:r>
              <a:rPr lang="en-US" dirty="0" smtClean="0">
                <a:solidFill>
                  <a:schemeClr val="bg1"/>
                </a:solidFill>
                <a:cs typeface="Courier New" pitchFamily="49" charset="0"/>
              </a:rPr>
              <a:t>Cool. But why? Well, here’s an example of a function, kind of like the one we wrote a few slides back. It takes in a string and returns one of two messages: ‘The string has spaces’ or ‘The string does not have spaces’.</a:t>
            </a:r>
          </a:p>
          <a:p>
            <a:endParaRPr lang="en-US" dirty="0" smtClean="0">
              <a:solidFill>
                <a:schemeClr val="bg1"/>
              </a:solidFill>
              <a:latin typeface="Courier New" pitchFamily="49" charset="0"/>
              <a:cs typeface="Courier New" pitchFamily="49" charset="0"/>
            </a:endParaRPr>
          </a:p>
          <a:p>
            <a:endParaRPr lang="en-US" dirty="0" smtClean="0">
              <a:solidFill>
                <a:schemeClr val="bg1"/>
              </a:solidFill>
              <a:latin typeface="Courier New" pitchFamily="49" charset="0"/>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
        <p:nvSpPr>
          <p:cNvPr id="7" name="TextBox 6"/>
          <p:cNvSpPr txBox="1"/>
          <p:nvPr/>
        </p:nvSpPr>
        <p:spPr>
          <a:xfrm>
            <a:off x="0" y="2743200"/>
            <a:ext cx="3124200" cy="3754874"/>
          </a:xfrm>
          <a:prstGeom prst="rect">
            <a:avLst/>
          </a:prstGeom>
          <a:noFill/>
        </p:spPr>
        <p:txBody>
          <a:bodyPr wrap="square" rtlCol="0">
            <a:spAutoFit/>
          </a:bodyPr>
          <a:lstStyle/>
          <a:p>
            <a:r>
              <a:rPr lang="en-US" sz="1400" dirty="0" smtClean="0">
                <a:solidFill>
                  <a:schemeClr val="bg1"/>
                </a:solidFill>
                <a:cs typeface="Courier New" pitchFamily="49" charset="0"/>
              </a:rPr>
              <a:t>But this is not quite right, because the expression </a:t>
            </a:r>
            <a:r>
              <a:rPr lang="en-US" sz="1400" dirty="0" err="1" smtClean="0">
                <a:solidFill>
                  <a:srgbClr val="00B0F0"/>
                </a:solidFill>
                <a:cs typeface="Courier New" pitchFamily="49" charset="0"/>
              </a:rPr>
              <a:t>str</a:t>
            </a:r>
            <a:r>
              <a:rPr lang="en-US" sz="1400" dirty="0" smtClean="0">
                <a:solidFill>
                  <a:srgbClr val="00B0F0"/>
                </a:solidFill>
                <a:cs typeface="Courier New" pitchFamily="49" charset="0"/>
              </a:rPr>
              <a:t>==‘ ‘</a:t>
            </a:r>
            <a:r>
              <a:rPr lang="en-US" sz="1400" dirty="0" smtClean="0">
                <a:solidFill>
                  <a:schemeClr val="bg1"/>
                </a:solidFill>
                <a:cs typeface="Courier New" pitchFamily="49" charset="0"/>
              </a:rPr>
              <a:t> is liable to return a logical vector of true and false values, and we don’t know what happens if we use a vector of </a:t>
            </a:r>
            <a:r>
              <a:rPr lang="en-US" sz="1400" dirty="0" err="1" smtClean="0">
                <a:solidFill>
                  <a:schemeClr val="bg1"/>
                </a:solidFill>
                <a:cs typeface="Courier New" pitchFamily="49" charset="0"/>
              </a:rPr>
              <a:t>logicals</a:t>
            </a:r>
            <a:r>
              <a:rPr lang="en-US" sz="1400" dirty="0" smtClean="0">
                <a:solidFill>
                  <a:schemeClr val="bg1"/>
                </a:solidFill>
                <a:cs typeface="Courier New" pitchFamily="49" charset="0"/>
              </a:rPr>
              <a:t> as the argument to the if statement (and we don’t want to know - we just want to turn that vector of </a:t>
            </a:r>
            <a:r>
              <a:rPr lang="en-US" sz="1400" dirty="0" err="1" smtClean="0">
                <a:solidFill>
                  <a:schemeClr val="bg1"/>
                </a:solidFill>
                <a:cs typeface="Courier New" pitchFamily="49" charset="0"/>
              </a:rPr>
              <a:t>logicals</a:t>
            </a:r>
            <a:r>
              <a:rPr lang="en-US" sz="1400" dirty="0" smtClean="0">
                <a:solidFill>
                  <a:schemeClr val="bg1"/>
                </a:solidFill>
                <a:cs typeface="Courier New" pitchFamily="49" charset="0"/>
              </a:rPr>
              <a:t> into a single logical value). A more appropriate solution would be this:</a:t>
            </a:r>
          </a:p>
          <a:p>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Now the logic is more sound. If any of the characters in the string are a space, then </a:t>
            </a:r>
            <a:r>
              <a:rPr lang="en-US" sz="1400" dirty="0" smtClean="0">
                <a:solidFill>
                  <a:srgbClr val="00B0F0"/>
                </a:solidFill>
                <a:cs typeface="Courier New" pitchFamily="49" charset="0"/>
              </a:rPr>
              <a:t>any(</a:t>
            </a:r>
            <a:r>
              <a:rPr lang="en-US" sz="1400" dirty="0" err="1" smtClean="0">
                <a:solidFill>
                  <a:srgbClr val="00B0F0"/>
                </a:solidFill>
                <a:cs typeface="Courier New" pitchFamily="49" charset="0"/>
              </a:rPr>
              <a:t>str</a:t>
            </a:r>
            <a:r>
              <a:rPr lang="en-US" sz="1400" dirty="0" smtClean="0">
                <a:solidFill>
                  <a:srgbClr val="00B0F0"/>
                </a:solidFill>
                <a:cs typeface="Courier New" pitchFamily="49" charset="0"/>
              </a:rPr>
              <a:t>==‘ ‘)</a:t>
            </a:r>
            <a:r>
              <a:rPr lang="en-US" sz="1400" dirty="0" smtClean="0">
                <a:solidFill>
                  <a:schemeClr val="bg1"/>
                </a:solidFill>
                <a:cs typeface="Courier New" pitchFamily="49" charset="0"/>
              </a:rPr>
              <a:t> will be a true (because there will be at least one true value in the vector </a:t>
            </a:r>
            <a:r>
              <a:rPr lang="en-US" sz="1400" dirty="0" err="1" smtClean="0">
                <a:solidFill>
                  <a:srgbClr val="00B0F0"/>
                </a:solidFill>
                <a:cs typeface="Courier New" pitchFamily="49" charset="0"/>
              </a:rPr>
              <a:t>str</a:t>
            </a:r>
            <a:r>
              <a:rPr lang="en-US" sz="1400" dirty="0" smtClean="0">
                <a:solidFill>
                  <a:srgbClr val="00B0F0"/>
                </a:solidFill>
                <a:cs typeface="Courier New" pitchFamily="49" charset="0"/>
              </a:rPr>
              <a:t>==‘ ‘</a:t>
            </a:r>
            <a:r>
              <a:rPr lang="en-US" sz="1400" dirty="0" smtClean="0">
                <a:solidFill>
                  <a:schemeClr val="bg1"/>
                </a:solidFill>
                <a:cs typeface="Courier New" pitchFamily="49" charset="0"/>
              </a:rPr>
              <a:t>)</a:t>
            </a:r>
            <a:endParaRPr lang="en-US" sz="1400" dirty="0" smtClean="0">
              <a:solidFill>
                <a:srgbClr val="00B0F0"/>
              </a:solidFill>
              <a:cs typeface="Courier New" pitchFamily="49" charset="0"/>
            </a:endParaRPr>
          </a:p>
          <a:p>
            <a:endParaRPr lang="en-US" sz="1400" dirty="0"/>
          </a:p>
        </p:txBody>
      </p:sp>
      <p:sp>
        <p:nvSpPr>
          <p:cNvPr id="10" name="TextBox 9"/>
          <p:cNvSpPr txBox="1"/>
          <p:nvPr/>
        </p:nvSpPr>
        <p:spPr>
          <a:xfrm>
            <a:off x="1600200" y="1905000"/>
            <a:ext cx="7848600" cy="1815882"/>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		function message = </a:t>
            </a:r>
            <a:r>
              <a:rPr lang="en-US" sz="1400" dirty="0" err="1" smtClean="0">
                <a:solidFill>
                  <a:srgbClr val="00B0F0"/>
                </a:solidFill>
                <a:latin typeface="Courier New" pitchFamily="49" charset="0"/>
                <a:cs typeface="Courier New" pitchFamily="49" charset="0"/>
              </a:rPr>
              <a:t>hasSpaces</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 ‘</a:t>
            </a:r>
          </a:p>
          <a:p>
            <a:r>
              <a:rPr lang="en-US" sz="1400" dirty="0" smtClean="0">
                <a:solidFill>
                  <a:srgbClr val="00B0F0"/>
                </a:solidFill>
                <a:latin typeface="Courier New" pitchFamily="49" charset="0"/>
                <a:cs typeface="Courier New" pitchFamily="49" charset="0"/>
              </a:rPr>
              <a:t>			message = ‘The string has spaces’;</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message = ‘The string does not have spaces’;</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solidFill>
                <a:srgbClr val="00B0F0"/>
              </a:solidFill>
            </a:endParaRPr>
          </a:p>
        </p:txBody>
      </p:sp>
      <p:cxnSp>
        <p:nvCxnSpPr>
          <p:cNvPr id="12" name="Straight Arrow Connector 11"/>
          <p:cNvCxnSpPr/>
          <p:nvPr/>
        </p:nvCxnSpPr>
        <p:spPr>
          <a:xfrm flipV="1">
            <a:off x="533400" y="2514600"/>
            <a:ext cx="2895600" cy="3048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143000" y="4800600"/>
            <a:ext cx="2057400"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47800" y="4191000"/>
            <a:ext cx="7848600" cy="1815882"/>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		function message = </a:t>
            </a:r>
            <a:r>
              <a:rPr lang="en-US" sz="1400" dirty="0" err="1" smtClean="0">
                <a:solidFill>
                  <a:srgbClr val="00B0F0"/>
                </a:solidFill>
                <a:latin typeface="Courier New" pitchFamily="49" charset="0"/>
                <a:cs typeface="Courier New" pitchFamily="49" charset="0"/>
              </a:rPr>
              <a:t>hasSpaces</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any(</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 ‘)</a:t>
            </a:r>
          </a:p>
          <a:p>
            <a:r>
              <a:rPr lang="en-US" sz="1400" dirty="0" smtClean="0">
                <a:solidFill>
                  <a:srgbClr val="00B0F0"/>
                </a:solidFill>
                <a:latin typeface="Courier New" pitchFamily="49" charset="0"/>
                <a:cs typeface="Courier New" pitchFamily="49" charset="0"/>
              </a:rPr>
              <a:t>			message = ‘The string has spaces’;</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message = ‘The string does not have spaces’;</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solidFill>
                <a:srgbClr val="00B0F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3962400" cy="5693866"/>
          </a:xfrm>
          <a:prstGeom prst="rect">
            <a:avLst/>
          </a:prstGeom>
          <a:noFill/>
        </p:spPr>
        <p:txBody>
          <a:bodyPr wrap="square" rtlCol="0">
            <a:spAutoFit/>
          </a:bodyPr>
          <a:lstStyle/>
          <a:p>
            <a:r>
              <a:rPr lang="en-US" sz="1400" dirty="0" smtClean="0">
                <a:solidFill>
                  <a:schemeClr val="bg1"/>
                </a:solidFill>
              </a:rPr>
              <a:t>Let’s return to our first problem to illustrate another thing that can go drastically wrong with conditionals. Remember our original code for the first problem.</a:t>
            </a:r>
          </a:p>
          <a:p>
            <a:endParaRPr lang="en-US" sz="1400" dirty="0" smtClean="0">
              <a:solidFill>
                <a:schemeClr val="bg1"/>
              </a:solidFill>
            </a:endParaRPr>
          </a:p>
          <a:p>
            <a:r>
              <a:rPr lang="en-US" sz="1400" dirty="0" smtClean="0">
                <a:solidFill>
                  <a:schemeClr val="bg1"/>
                </a:solidFill>
              </a:rPr>
              <a:t>We wanted to make sure that the input was a char. So the natural next step would be code that looks like this:</a:t>
            </a:r>
          </a:p>
          <a:p>
            <a:endParaRPr lang="en-US" sz="1400" dirty="0" smtClean="0">
              <a:solidFill>
                <a:schemeClr val="bg1"/>
              </a:solidFill>
            </a:endParaRPr>
          </a:p>
          <a:p>
            <a:r>
              <a:rPr lang="en-US" sz="1400" dirty="0" smtClean="0">
                <a:solidFill>
                  <a:schemeClr val="bg1"/>
                </a:solidFill>
              </a:rPr>
              <a:t>And herein lies the danger. This seems totally fine - if the input is in fact a char, then the code runs as it is supposed to, and if it is not a char, then no code runs. But that is exactly the problem. If the statement </a:t>
            </a:r>
            <a:r>
              <a:rPr lang="en-US" sz="1400" dirty="0" err="1" smtClean="0">
                <a:solidFill>
                  <a:srgbClr val="00B0F0"/>
                </a:solidFill>
              </a:rPr>
              <a:t>ischar</a:t>
            </a:r>
            <a:r>
              <a:rPr lang="en-US" sz="1400" dirty="0" smtClean="0">
                <a:solidFill>
                  <a:srgbClr val="00B0F0"/>
                </a:solidFill>
              </a:rPr>
              <a:t>(</a:t>
            </a:r>
            <a:r>
              <a:rPr lang="en-US" sz="1400" dirty="0" err="1" smtClean="0">
                <a:solidFill>
                  <a:srgbClr val="00B0F0"/>
                </a:solidFill>
              </a:rPr>
              <a:t>str</a:t>
            </a:r>
            <a:r>
              <a:rPr lang="en-US" sz="1400" dirty="0" smtClean="0">
                <a:solidFill>
                  <a:srgbClr val="00B0F0"/>
                </a:solidFill>
              </a:rPr>
              <a:t>)</a:t>
            </a:r>
            <a:r>
              <a:rPr lang="en-US" sz="1400" dirty="0" smtClean="0">
                <a:solidFill>
                  <a:schemeClr val="bg1"/>
                </a:solidFill>
              </a:rPr>
              <a:t> is a false statement, then out will never be assigned. Don’t forget the rules of functions - the output must be assigned by the time the function ends. Now, we have introduced the possibility that the code that assigns the output won’t run. We need to fix this (our original solution actually took care of that):</a:t>
            </a:r>
          </a:p>
          <a:p>
            <a:endParaRPr lang="en-US" sz="1400" dirty="0" smtClean="0">
              <a:solidFill>
                <a:schemeClr val="bg1"/>
              </a:solidFill>
            </a:endParaRPr>
          </a:p>
          <a:p>
            <a:r>
              <a:rPr lang="en-US" sz="1400" dirty="0" smtClean="0">
                <a:solidFill>
                  <a:schemeClr val="bg1"/>
                </a:solidFill>
              </a:rPr>
              <a:t>But there is an even another way. Think of it this way - assume the answer is an empty string until we determine that the input is actually a char, and then we can overwrite the output to be what it’s supposed to be</a:t>
            </a:r>
          </a:p>
        </p:txBody>
      </p:sp>
      <p:sp>
        <p:nvSpPr>
          <p:cNvPr id="7" name="TextBox 6"/>
          <p:cNvSpPr txBox="1"/>
          <p:nvPr/>
        </p:nvSpPr>
        <p:spPr>
          <a:xfrm>
            <a:off x="3429000" y="990600"/>
            <a:ext cx="5334000" cy="1384995"/>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	function out = </a:t>
            </a:r>
            <a:r>
              <a:rPr lang="en-US" sz="1400" dirty="0" err="1" smtClean="0">
                <a:solidFill>
                  <a:srgbClr val="00B0F0"/>
                </a:solidFill>
                <a:latin typeface="Courier New" pitchFamily="49" charset="0"/>
                <a:cs typeface="Courier New" pitchFamily="49" charset="0"/>
              </a:rPr>
              <a:t>replaceNums</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&gt;=‘0’ &amp;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&lt;=‘9’) = ‘X’;</a:t>
            </a:r>
          </a:p>
          <a:p>
            <a:r>
              <a:rPr lang="en-US" sz="1400" dirty="0" smtClean="0">
                <a:solidFill>
                  <a:srgbClr val="00B0F0"/>
                </a:solidFill>
                <a:latin typeface="Courier New" pitchFamily="49" charset="0"/>
                <a:cs typeface="Courier New" pitchFamily="49" charset="0"/>
              </a:rPr>
              <a:t>	out =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end</a:t>
            </a:r>
          </a:p>
          <a:p>
            <a:r>
              <a:rPr lang="en-US" sz="1400" dirty="0" smtClean="0">
                <a:solidFill>
                  <a:srgbClr val="00B0F0"/>
                </a:solidFill>
                <a:latin typeface="Courier New" pitchFamily="49" charset="0"/>
                <a:cs typeface="Courier New" pitchFamily="49" charset="0"/>
              </a:rPr>
              <a:t>	</a:t>
            </a:r>
          </a:p>
          <a:p>
            <a:endParaRPr lang="en-US" sz="1400" dirty="0"/>
          </a:p>
        </p:txBody>
      </p:sp>
      <p:sp>
        <p:nvSpPr>
          <p:cNvPr id="8" name="TextBox 7"/>
          <p:cNvSpPr txBox="1"/>
          <p:nvPr/>
        </p:nvSpPr>
        <p:spPr>
          <a:xfrm>
            <a:off x="3429000" y="2030849"/>
            <a:ext cx="5334000" cy="1600438"/>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	function out = </a:t>
            </a:r>
            <a:r>
              <a:rPr lang="en-US" sz="1400" dirty="0" err="1" smtClean="0">
                <a:solidFill>
                  <a:srgbClr val="00B0F0"/>
                </a:solidFill>
                <a:latin typeface="Courier New" pitchFamily="49" charset="0"/>
                <a:cs typeface="Courier New" pitchFamily="49" charset="0"/>
              </a:rPr>
              <a:t>replaceNums</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ischar</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&gt;=‘0’ &amp;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&lt;=‘9’) = ‘X’;</a:t>
            </a:r>
          </a:p>
          <a:p>
            <a:r>
              <a:rPr lang="en-US" sz="1400" dirty="0" smtClean="0">
                <a:solidFill>
                  <a:srgbClr val="00B0F0"/>
                </a:solidFill>
                <a:latin typeface="Courier New" pitchFamily="49" charset="0"/>
                <a:cs typeface="Courier New" pitchFamily="49" charset="0"/>
              </a:rPr>
              <a:t>		out =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end</a:t>
            </a:r>
          </a:p>
          <a:p>
            <a:endParaRPr lang="en-US" sz="1400" dirty="0"/>
          </a:p>
        </p:txBody>
      </p:sp>
      <p:sp>
        <p:nvSpPr>
          <p:cNvPr id="9" name="TextBox 8"/>
          <p:cNvSpPr txBox="1"/>
          <p:nvPr/>
        </p:nvSpPr>
        <p:spPr>
          <a:xfrm>
            <a:off x="3429000" y="3504962"/>
            <a:ext cx="5334000" cy="2031325"/>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	function out = </a:t>
            </a:r>
            <a:r>
              <a:rPr lang="en-US" sz="1400" dirty="0" err="1" smtClean="0">
                <a:solidFill>
                  <a:srgbClr val="00B0F0"/>
                </a:solidFill>
                <a:latin typeface="Courier New" pitchFamily="49" charset="0"/>
                <a:cs typeface="Courier New" pitchFamily="49" charset="0"/>
              </a:rPr>
              <a:t>replaceNums</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ischar</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&gt;=‘0’ &amp;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&lt;=‘9’) = ‘X’;</a:t>
            </a:r>
          </a:p>
          <a:p>
            <a:r>
              <a:rPr lang="en-US" sz="1400" dirty="0" smtClean="0">
                <a:solidFill>
                  <a:srgbClr val="00B0F0"/>
                </a:solidFill>
                <a:latin typeface="Courier New" pitchFamily="49" charset="0"/>
                <a:cs typeface="Courier New" pitchFamily="49" charset="0"/>
              </a:rPr>
              <a:t>		out =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end</a:t>
            </a:r>
          </a:p>
          <a:p>
            <a:endParaRPr lang="en-US" sz="1400" dirty="0"/>
          </a:p>
        </p:txBody>
      </p:sp>
      <p:cxnSp>
        <p:nvCxnSpPr>
          <p:cNvPr id="11" name="Straight Arrow Connector 10"/>
          <p:cNvCxnSpPr/>
          <p:nvPr/>
        </p:nvCxnSpPr>
        <p:spPr>
          <a:xfrm flipV="1">
            <a:off x="1143000" y="2743200"/>
            <a:ext cx="2971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1447800"/>
            <a:ext cx="990600"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657600" y="4381500"/>
            <a:ext cx="533400" cy="4953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29000" y="5257562"/>
            <a:ext cx="5334000" cy="1815882"/>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	function out = </a:t>
            </a:r>
            <a:r>
              <a:rPr lang="en-US" sz="1400" dirty="0" err="1" smtClean="0">
                <a:solidFill>
                  <a:srgbClr val="00B0F0"/>
                </a:solidFill>
                <a:latin typeface="Courier New" pitchFamily="49" charset="0"/>
                <a:cs typeface="Courier New" pitchFamily="49" charset="0"/>
              </a:rPr>
              <a:t>replaceNums</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out = ‘’;</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ischar</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&gt;=‘0’ &amp;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&lt;=‘9’) = ‘X’;</a:t>
            </a:r>
          </a:p>
          <a:p>
            <a:r>
              <a:rPr lang="en-US" sz="1400" dirty="0" smtClean="0">
                <a:solidFill>
                  <a:srgbClr val="00B0F0"/>
                </a:solidFill>
                <a:latin typeface="Courier New" pitchFamily="49" charset="0"/>
                <a:cs typeface="Courier New" pitchFamily="49" charset="0"/>
              </a:rPr>
              <a:t>		out = </a:t>
            </a:r>
            <a:r>
              <a:rPr lang="en-US" sz="1400" dirty="0" err="1" smtClean="0">
                <a:solidFill>
                  <a:srgbClr val="00B0F0"/>
                </a:solidFill>
                <a:latin typeface="Courier New" pitchFamily="49" charset="0"/>
                <a:cs typeface="Courier New" pitchFamily="49" charset="0"/>
              </a:rPr>
              <a:t>str</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chemeClr val="accent5">
                    <a:lumMod val="20000"/>
                    <a:lumOff val="80000"/>
                  </a:schemeClr>
                </a:solidFill>
                <a:latin typeface="Courier New" pitchFamily="49" charset="0"/>
                <a:cs typeface="Courier New" pitchFamily="49" charset="0"/>
              </a:rPr>
              <a:t>	end</a:t>
            </a:r>
          </a:p>
          <a:p>
            <a:endParaRPr lang="en-US" sz="1400" dirty="0"/>
          </a:p>
        </p:txBody>
      </p:sp>
      <p:cxnSp>
        <p:nvCxnSpPr>
          <p:cNvPr id="28" name="Straight Connector 27"/>
          <p:cNvCxnSpPr/>
          <p:nvPr/>
        </p:nvCxnSpPr>
        <p:spPr>
          <a:xfrm>
            <a:off x="4191000" y="1981200"/>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91000" y="3429000"/>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91000" y="5257800"/>
            <a:ext cx="45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657600" y="5867400"/>
            <a:ext cx="609600" cy="4953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369332"/>
          </a:xfrm>
          <a:prstGeom prst="rect">
            <a:avLst/>
          </a:prstGeom>
          <a:noFill/>
        </p:spPr>
        <p:txBody>
          <a:bodyPr wrap="square" rtlCol="0">
            <a:spAutoFit/>
          </a:bodyPr>
          <a:lstStyle/>
          <a:p>
            <a:r>
              <a:rPr lang="en-US" dirty="0" smtClean="0">
                <a:solidFill>
                  <a:schemeClr val="bg1"/>
                </a:solidFill>
                <a:cs typeface="Courier New" pitchFamily="49" charset="0"/>
              </a:rPr>
              <a:t>Let’s see if you can trace an if statement.</a:t>
            </a:r>
          </a:p>
        </p:txBody>
      </p:sp>
      <p:sp>
        <p:nvSpPr>
          <p:cNvPr id="7" name="TextBox 6"/>
          <p:cNvSpPr txBox="1"/>
          <p:nvPr/>
        </p:nvSpPr>
        <p:spPr>
          <a:xfrm>
            <a:off x="533400" y="1676400"/>
            <a:ext cx="4267200" cy="332398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out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(in)</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ischar</a:t>
            </a:r>
            <a:r>
              <a:rPr lang="en-US" sz="1400" dirty="0" smtClean="0">
                <a:solidFill>
                  <a:srgbClr val="00B0F0"/>
                </a:solidFill>
                <a:latin typeface="Courier New" pitchFamily="49" charset="0"/>
                <a:cs typeface="Courier New" pitchFamily="49" charset="0"/>
              </a:rPr>
              <a:t>(in)</a:t>
            </a:r>
          </a:p>
          <a:p>
            <a:r>
              <a:rPr lang="en-US" sz="1400" dirty="0" smtClean="0">
                <a:solidFill>
                  <a:srgbClr val="00B0F0"/>
                </a:solidFill>
                <a:latin typeface="Courier New" pitchFamily="49" charset="0"/>
                <a:cs typeface="Courier New" pitchFamily="49" charset="0"/>
              </a:rPr>
              <a:t>		out = 45;</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in(1)==7 &amp; in(3)&gt;6</a:t>
            </a:r>
          </a:p>
          <a:p>
            <a:r>
              <a:rPr lang="en-US" sz="1400" dirty="0" smtClean="0">
                <a:solidFill>
                  <a:srgbClr val="00B0F0"/>
                </a:solidFill>
                <a:latin typeface="Courier New" pitchFamily="49" charset="0"/>
                <a:cs typeface="Courier New" pitchFamily="49" charset="0"/>
              </a:rPr>
              <a:t>		out = sum(in);</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all(mod(in,2)==1)</a:t>
            </a:r>
          </a:p>
          <a:p>
            <a:r>
              <a:rPr lang="en-US" sz="1400" dirty="0" smtClean="0">
                <a:solidFill>
                  <a:srgbClr val="00B0F0"/>
                </a:solidFill>
                <a:latin typeface="Courier New" pitchFamily="49" charset="0"/>
                <a:cs typeface="Courier New" pitchFamily="49" charset="0"/>
              </a:rPr>
              <a:t>		out = ‘Hello’;</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in(1)==7</a:t>
            </a:r>
          </a:p>
          <a:p>
            <a:r>
              <a:rPr lang="en-US" sz="1400" dirty="0" smtClean="0">
                <a:solidFill>
                  <a:srgbClr val="00B0F0"/>
                </a:solidFill>
                <a:latin typeface="Courier New" pitchFamily="49" charset="0"/>
                <a:cs typeface="Courier New" pitchFamily="49" charset="0"/>
              </a:rPr>
              <a:t>		out = 3;</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end</a:t>
            </a:r>
            <a:endParaRPr lang="en-US" sz="1400" dirty="0">
              <a:solidFill>
                <a:srgbClr val="00B0F0"/>
              </a:solidFill>
              <a:latin typeface="Courier New" pitchFamily="49" charset="0"/>
              <a:cs typeface="Courier New" pitchFamily="49" charset="0"/>
            </a:endParaRPr>
          </a:p>
        </p:txBody>
      </p:sp>
      <p:sp>
        <p:nvSpPr>
          <p:cNvPr id="8" name="TextBox 7"/>
          <p:cNvSpPr txBox="1"/>
          <p:nvPr/>
        </p:nvSpPr>
        <p:spPr>
          <a:xfrm>
            <a:off x="4495800" y="1676400"/>
            <a:ext cx="4267200" cy="1169551"/>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A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([7 3 9 0])</a:t>
            </a:r>
          </a:p>
          <a:p>
            <a:r>
              <a:rPr lang="en-US" sz="1400" dirty="0" smtClean="0">
                <a:solidFill>
                  <a:srgbClr val="00B0F0"/>
                </a:solidFill>
                <a:latin typeface="Courier New" pitchFamily="49" charset="0"/>
                <a:cs typeface="Courier New" pitchFamily="49" charset="0"/>
              </a:rPr>
              <a:t>B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(‘Goodbye’)</a:t>
            </a:r>
          </a:p>
          <a:p>
            <a:r>
              <a:rPr lang="en-US" sz="1400" dirty="0" smtClean="0">
                <a:solidFill>
                  <a:srgbClr val="00B0F0"/>
                </a:solidFill>
                <a:latin typeface="Courier New" pitchFamily="49" charset="0"/>
                <a:cs typeface="Courier New" pitchFamily="49" charset="0"/>
              </a:rPr>
              <a:t>C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([4 5 9 3])</a:t>
            </a:r>
          </a:p>
          <a:p>
            <a:r>
              <a:rPr lang="en-US" sz="1400" dirty="0" smtClean="0">
                <a:solidFill>
                  <a:srgbClr val="00B0F0"/>
                </a:solidFill>
                <a:latin typeface="Courier New" pitchFamily="49" charset="0"/>
                <a:cs typeface="Courier New" pitchFamily="49" charset="0"/>
              </a:rPr>
              <a:t>D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([7 5 3])</a:t>
            </a:r>
          </a:p>
          <a:p>
            <a:endParaRPr lang="en-US" sz="1400" dirty="0" smtClean="0">
              <a:solidFill>
                <a:srgbClr val="00B0F0"/>
              </a:solidFill>
              <a:latin typeface="Courier New" pitchFamily="49" charset="0"/>
              <a:cs typeface="Courier New" pitchFamily="49" charset="0"/>
            </a:endParaRPr>
          </a:p>
        </p:txBody>
      </p:sp>
      <p:cxnSp>
        <p:nvCxnSpPr>
          <p:cNvPr id="10" name="Straight Connector 9"/>
          <p:cNvCxnSpPr/>
          <p:nvPr/>
        </p:nvCxnSpPr>
        <p:spPr>
          <a:xfrm rot="5400000">
            <a:off x="2819400" y="3352800"/>
            <a:ext cx="320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5800" y="2743200"/>
            <a:ext cx="3962400" cy="738664"/>
          </a:xfrm>
          <a:prstGeom prst="rect">
            <a:avLst/>
          </a:prstGeom>
          <a:noFill/>
        </p:spPr>
        <p:txBody>
          <a:bodyPr wrap="square" rtlCol="0">
            <a:spAutoFit/>
          </a:bodyPr>
          <a:lstStyle/>
          <a:p>
            <a:r>
              <a:rPr lang="en-US" sz="1400" dirty="0" smtClean="0">
                <a:solidFill>
                  <a:schemeClr val="bg1"/>
                </a:solidFill>
              </a:rPr>
              <a:t>Given the function description to the left,, what are the values of </a:t>
            </a:r>
            <a:r>
              <a:rPr lang="en-US" sz="1400" dirty="0" smtClean="0">
                <a:solidFill>
                  <a:srgbClr val="00B0F0"/>
                </a:solidFill>
              </a:rPr>
              <a:t>A</a:t>
            </a:r>
            <a:r>
              <a:rPr lang="en-US" sz="1400" dirty="0" smtClean="0">
                <a:solidFill>
                  <a:schemeClr val="bg1"/>
                </a:solidFill>
              </a:rPr>
              <a:t>, </a:t>
            </a:r>
            <a:r>
              <a:rPr lang="en-US" sz="1400" dirty="0" smtClean="0">
                <a:solidFill>
                  <a:srgbClr val="00B0F0"/>
                </a:solidFill>
              </a:rPr>
              <a:t>B</a:t>
            </a:r>
            <a:r>
              <a:rPr lang="en-US" sz="1400" dirty="0" smtClean="0">
                <a:solidFill>
                  <a:schemeClr val="bg1"/>
                </a:solidFill>
              </a:rPr>
              <a:t>, </a:t>
            </a:r>
            <a:r>
              <a:rPr lang="en-US" sz="1400" dirty="0" smtClean="0">
                <a:solidFill>
                  <a:srgbClr val="00B0F0"/>
                </a:solidFill>
              </a:rPr>
              <a:t>C</a:t>
            </a:r>
            <a:r>
              <a:rPr lang="en-US" sz="1400" dirty="0" smtClean="0">
                <a:solidFill>
                  <a:schemeClr val="bg1"/>
                </a:solidFill>
              </a:rPr>
              <a:t>, and </a:t>
            </a:r>
            <a:r>
              <a:rPr lang="en-US" sz="1400" dirty="0" smtClean="0">
                <a:solidFill>
                  <a:srgbClr val="00B0F0"/>
                </a:solidFill>
              </a:rPr>
              <a:t>D</a:t>
            </a:r>
            <a:r>
              <a:rPr lang="en-US" sz="1400" dirty="0" smtClean="0">
                <a:solidFill>
                  <a:schemeClr val="bg1"/>
                </a:solidFill>
              </a:rPr>
              <a:t> after each of these lines of code above are run?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355312"/>
          </a:xfrm>
          <a:prstGeom prst="rect">
            <a:avLst/>
          </a:prstGeom>
          <a:noFill/>
        </p:spPr>
        <p:txBody>
          <a:bodyPr wrap="square" rtlCol="0">
            <a:spAutoFit/>
          </a:bodyPr>
          <a:lstStyle/>
          <a:p>
            <a:r>
              <a:rPr lang="en-US" dirty="0" smtClean="0">
                <a:solidFill>
                  <a:schemeClr val="bg1"/>
                </a:solidFill>
              </a:rPr>
              <a:t>As I said, conditionals provide us the ability to branch our code. There are several reasons we may want to do this (if you’re still confused what branching is, the answers are coming).</a:t>
            </a:r>
          </a:p>
          <a:p>
            <a:endParaRPr lang="en-US" dirty="0">
              <a:solidFill>
                <a:schemeClr val="bg1"/>
              </a:solidFill>
            </a:endParaRPr>
          </a:p>
          <a:p>
            <a:r>
              <a:rPr lang="en-US" dirty="0" smtClean="0">
                <a:solidFill>
                  <a:schemeClr val="bg1"/>
                </a:solidFill>
              </a:rPr>
              <a:t>Consider first some simple function. We want to take in a string and change all the numbers to the letter ‘X’.</a:t>
            </a:r>
          </a:p>
          <a:p>
            <a:endParaRPr lang="en-US" dirty="0">
              <a:solidFill>
                <a:schemeClr val="bg1"/>
              </a:solidFill>
            </a:endParaRPr>
          </a:p>
          <a:p>
            <a:r>
              <a:rPr lang="en-US" dirty="0" smtClean="0">
                <a:solidFill>
                  <a:srgbClr val="00B0F0"/>
                </a:solidFill>
                <a:latin typeface="Courier New" pitchFamily="49" charset="0"/>
                <a:cs typeface="Courier New" pitchFamily="49" charset="0"/>
              </a:rPr>
              <a:t>	function out = </a:t>
            </a:r>
            <a:r>
              <a:rPr lang="en-US" dirty="0" err="1" smtClean="0">
                <a:solidFill>
                  <a:srgbClr val="00B0F0"/>
                </a:solidFill>
                <a:latin typeface="Courier New" pitchFamily="49" charset="0"/>
                <a:cs typeface="Courier New" pitchFamily="49" charset="0"/>
              </a:rPr>
              <a:t>replaceNums</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endParaRPr lang="en-US" dirty="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&gt;=‘0’ &amp;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&lt;=‘9’) = ‘X’;</a:t>
            </a:r>
          </a:p>
          <a:p>
            <a:r>
              <a:rPr lang="en-US" dirty="0">
                <a:solidFill>
                  <a:srgbClr val="00B0F0"/>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	out =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p>
          <a:p>
            <a:r>
              <a:rPr lang="en-US" dirty="0">
                <a:solidFill>
                  <a:srgbClr val="00B0F0"/>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end</a:t>
            </a:r>
          </a:p>
          <a:p>
            <a:endParaRPr lang="en-US" dirty="0">
              <a:solidFill>
                <a:schemeClr val="accent5">
                  <a:lumMod val="60000"/>
                  <a:lumOff val="40000"/>
                </a:schemeClr>
              </a:solidFill>
            </a:endParaRPr>
          </a:p>
          <a:p>
            <a:r>
              <a:rPr lang="en-US" dirty="0" smtClean="0">
                <a:solidFill>
                  <a:schemeClr val="bg1"/>
                </a:solidFill>
              </a:rPr>
              <a:t>Run it yourself if you’re not convinced.</a:t>
            </a:r>
          </a:p>
          <a:p>
            <a:endParaRPr lang="en-US" dirty="0">
              <a:solidFill>
                <a:schemeClr val="bg1"/>
              </a:solidFill>
            </a:endParaRPr>
          </a:p>
          <a:p>
            <a:r>
              <a:rPr lang="en-US" dirty="0" smtClean="0">
                <a:solidFill>
                  <a:schemeClr val="bg1"/>
                </a:solidFill>
              </a:rPr>
              <a:t>As good programmers, we want our code to work for as many possible inputs as possible. This will certainly work for any string. But what if we input a vector of doubles? Or </a:t>
            </a:r>
            <a:r>
              <a:rPr lang="en-US" dirty="0" err="1" smtClean="0">
                <a:solidFill>
                  <a:schemeClr val="bg1"/>
                </a:solidFill>
              </a:rPr>
              <a:t>logicals</a:t>
            </a:r>
            <a:r>
              <a:rPr lang="en-US" dirty="0" smtClean="0">
                <a:solidFill>
                  <a:schemeClr val="bg1"/>
                </a:solidFill>
              </a:rPr>
              <a:t>? Or a cell array? These inputs will either cause errors or cause results that will not be meaningful. But what if we could detect that the input is of the incorrect type, and do something about it (the typical thing to do in this case would be to return an empty string as a kind of “default” value that just means something went wrong).</a:t>
            </a:r>
            <a:endParaRPr 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369332"/>
          </a:xfrm>
          <a:prstGeom prst="rect">
            <a:avLst/>
          </a:prstGeom>
          <a:noFill/>
        </p:spPr>
        <p:txBody>
          <a:bodyPr wrap="square" rtlCol="0">
            <a:spAutoFit/>
          </a:bodyPr>
          <a:lstStyle/>
          <a:p>
            <a:r>
              <a:rPr lang="en-US" dirty="0" smtClean="0">
                <a:solidFill>
                  <a:schemeClr val="bg1"/>
                </a:solidFill>
                <a:cs typeface="Courier New" pitchFamily="49" charset="0"/>
              </a:rPr>
              <a:t>Let’s see if you can trace an if statement.</a:t>
            </a:r>
          </a:p>
        </p:txBody>
      </p:sp>
      <p:sp>
        <p:nvSpPr>
          <p:cNvPr id="7" name="TextBox 6"/>
          <p:cNvSpPr txBox="1"/>
          <p:nvPr/>
        </p:nvSpPr>
        <p:spPr>
          <a:xfrm>
            <a:off x="533400" y="1676400"/>
            <a:ext cx="4267200" cy="332398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out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(in)</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ischar</a:t>
            </a:r>
            <a:r>
              <a:rPr lang="en-US" sz="1400" dirty="0" smtClean="0">
                <a:solidFill>
                  <a:srgbClr val="00B0F0"/>
                </a:solidFill>
                <a:latin typeface="Courier New" pitchFamily="49" charset="0"/>
                <a:cs typeface="Courier New" pitchFamily="49" charset="0"/>
              </a:rPr>
              <a:t>(in)</a:t>
            </a:r>
          </a:p>
          <a:p>
            <a:r>
              <a:rPr lang="en-US" sz="1400" dirty="0" smtClean="0">
                <a:solidFill>
                  <a:srgbClr val="00B0F0"/>
                </a:solidFill>
                <a:latin typeface="Courier New" pitchFamily="49" charset="0"/>
                <a:cs typeface="Courier New" pitchFamily="49" charset="0"/>
              </a:rPr>
              <a:t>		out = 45;</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in(1)==7 &amp; in(3)&gt;6</a:t>
            </a:r>
          </a:p>
          <a:p>
            <a:r>
              <a:rPr lang="en-US" sz="1400" dirty="0" smtClean="0">
                <a:solidFill>
                  <a:srgbClr val="00B0F0"/>
                </a:solidFill>
                <a:latin typeface="Courier New" pitchFamily="49" charset="0"/>
                <a:cs typeface="Courier New" pitchFamily="49" charset="0"/>
              </a:rPr>
              <a:t>		out = sum(in);</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all(mod(in,2)==1)</a:t>
            </a:r>
          </a:p>
          <a:p>
            <a:r>
              <a:rPr lang="en-US" sz="1400" dirty="0" smtClean="0">
                <a:solidFill>
                  <a:srgbClr val="00B0F0"/>
                </a:solidFill>
                <a:latin typeface="Courier New" pitchFamily="49" charset="0"/>
                <a:cs typeface="Courier New" pitchFamily="49" charset="0"/>
              </a:rPr>
              <a:t>		out = ‘Hello’;</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in(1)==7</a:t>
            </a:r>
          </a:p>
          <a:p>
            <a:r>
              <a:rPr lang="en-US" sz="1400" dirty="0" smtClean="0">
                <a:solidFill>
                  <a:srgbClr val="00B0F0"/>
                </a:solidFill>
                <a:latin typeface="Courier New" pitchFamily="49" charset="0"/>
                <a:cs typeface="Courier New" pitchFamily="49" charset="0"/>
              </a:rPr>
              <a:t>		out = 3;</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end</a:t>
            </a:r>
            <a:endParaRPr lang="en-US" sz="1400" dirty="0">
              <a:solidFill>
                <a:srgbClr val="00B0F0"/>
              </a:solidFill>
              <a:latin typeface="Courier New" pitchFamily="49" charset="0"/>
              <a:cs typeface="Courier New" pitchFamily="49" charset="0"/>
            </a:endParaRPr>
          </a:p>
        </p:txBody>
      </p:sp>
      <p:sp>
        <p:nvSpPr>
          <p:cNvPr id="8" name="TextBox 7"/>
          <p:cNvSpPr txBox="1"/>
          <p:nvPr/>
        </p:nvSpPr>
        <p:spPr>
          <a:xfrm>
            <a:off x="4648200" y="1219200"/>
            <a:ext cx="4267200" cy="30777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A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([7 3 9 0])</a:t>
            </a:r>
          </a:p>
        </p:txBody>
      </p:sp>
      <p:cxnSp>
        <p:nvCxnSpPr>
          <p:cNvPr id="10" name="Straight Connector 9"/>
          <p:cNvCxnSpPr/>
          <p:nvPr/>
        </p:nvCxnSpPr>
        <p:spPr>
          <a:xfrm rot="5400000">
            <a:off x="2819400" y="3352800"/>
            <a:ext cx="320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0" y="1524000"/>
            <a:ext cx="3962400" cy="4616648"/>
          </a:xfrm>
          <a:prstGeom prst="rect">
            <a:avLst/>
          </a:prstGeom>
          <a:noFill/>
        </p:spPr>
        <p:txBody>
          <a:bodyPr wrap="square" rtlCol="0">
            <a:spAutoFit/>
          </a:bodyPr>
          <a:lstStyle/>
          <a:p>
            <a:r>
              <a:rPr lang="en-US" sz="1400" dirty="0" smtClean="0">
                <a:solidFill>
                  <a:schemeClr val="bg1"/>
                </a:solidFill>
              </a:rPr>
              <a:t>Let’s take a look at the first one. This was actually the trickiest one. We see that in is the vector </a:t>
            </a:r>
          </a:p>
          <a:p>
            <a:r>
              <a:rPr lang="en-US" sz="1400" dirty="0" smtClean="0">
                <a:solidFill>
                  <a:schemeClr val="bg1"/>
                </a:solidFill>
              </a:rPr>
              <a:t>[7 3 9 0]. Clearly, the first condition (</a:t>
            </a:r>
            <a:r>
              <a:rPr lang="en-US" sz="1400" dirty="0" err="1" smtClean="0">
                <a:solidFill>
                  <a:schemeClr val="bg1"/>
                </a:solidFill>
              </a:rPr>
              <a:t>ischar</a:t>
            </a:r>
            <a:r>
              <a:rPr lang="en-US" sz="1400" dirty="0" smtClean="0">
                <a:solidFill>
                  <a:schemeClr val="bg1"/>
                </a:solidFill>
              </a:rPr>
              <a:t>(in)) is false. So move to the second condition. The first part, in(1)==7, is true, and the second part, in(3)&gt;6, is also true, so </a:t>
            </a:r>
            <a:r>
              <a:rPr lang="en-US" sz="1400" dirty="0" err="1" smtClean="0">
                <a:solidFill>
                  <a:schemeClr val="bg1"/>
                </a:solidFill>
              </a:rPr>
              <a:t>true&amp;true</a:t>
            </a:r>
            <a:r>
              <a:rPr lang="en-US" sz="1400" dirty="0" smtClean="0">
                <a:solidFill>
                  <a:schemeClr val="bg1"/>
                </a:solidFill>
              </a:rPr>
              <a:t> is true. Therefore, the line out = sum(in) runs, so at this point, out is 19. We exit the if statement.</a:t>
            </a:r>
          </a:p>
          <a:p>
            <a:endParaRPr lang="en-US" sz="1400" dirty="0" smtClean="0">
              <a:solidFill>
                <a:schemeClr val="bg1"/>
              </a:solidFill>
            </a:endParaRPr>
          </a:p>
          <a:p>
            <a:r>
              <a:rPr lang="en-US" sz="1400" dirty="0" smtClean="0">
                <a:solidFill>
                  <a:schemeClr val="bg1"/>
                </a:solidFill>
              </a:rPr>
              <a:t>However, there is ANOTHER if statement following the first one. It’s condition is in(1)==7, which we already determined was true. So the line out=3 runs, and the value of out is now 3.</a:t>
            </a:r>
          </a:p>
          <a:p>
            <a:endParaRPr lang="en-US" sz="1400" dirty="0" smtClean="0">
              <a:solidFill>
                <a:schemeClr val="bg1"/>
              </a:solidFill>
            </a:endParaRPr>
          </a:p>
          <a:p>
            <a:r>
              <a:rPr lang="en-US" sz="1400" dirty="0" smtClean="0">
                <a:solidFill>
                  <a:schemeClr val="bg1"/>
                </a:solidFill>
              </a:rPr>
              <a:t>The final answer here, then, is </a:t>
            </a:r>
            <a:r>
              <a:rPr lang="en-US" sz="1400" smtClean="0">
                <a:solidFill>
                  <a:schemeClr val="bg1"/>
                </a:solidFill>
              </a:rPr>
              <a:t>that </a:t>
            </a:r>
            <a:r>
              <a:rPr lang="en-US" sz="1400" smtClean="0">
                <a:solidFill>
                  <a:srgbClr val="FFFF00"/>
                </a:solidFill>
              </a:rPr>
              <a:t>A </a:t>
            </a:r>
            <a:r>
              <a:rPr lang="en-US" sz="1400" dirty="0" smtClean="0">
                <a:solidFill>
                  <a:srgbClr val="FFFF00"/>
                </a:solidFill>
              </a:rPr>
              <a:t>is 3</a:t>
            </a:r>
            <a:r>
              <a:rPr lang="en-US" sz="1400" dirty="0" smtClean="0">
                <a:solidFill>
                  <a:schemeClr val="bg1"/>
                </a:solidFill>
              </a:rPr>
              <a:t>. However, there is an important lesson to be learned about if statements and overwriting outputs. When looking at this code, you should see that any time the input vector starts with a 7, the output is going to be 3, even if a condition in the first if statement is satisfied.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369332"/>
          </a:xfrm>
          <a:prstGeom prst="rect">
            <a:avLst/>
          </a:prstGeom>
          <a:noFill/>
        </p:spPr>
        <p:txBody>
          <a:bodyPr wrap="square" rtlCol="0">
            <a:spAutoFit/>
          </a:bodyPr>
          <a:lstStyle/>
          <a:p>
            <a:r>
              <a:rPr lang="en-US" dirty="0" smtClean="0">
                <a:solidFill>
                  <a:schemeClr val="bg1"/>
                </a:solidFill>
                <a:cs typeface="Courier New" pitchFamily="49" charset="0"/>
              </a:rPr>
              <a:t>Let’s see if you can trace an if statement.</a:t>
            </a:r>
          </a:p>
        </p:txBody>
      </p:sp>
      <p:sp>
        <p:nvSpPr>
          <p:cNvPr id="7" name="TextBox 6"/>
          <p:cNvSpPr txBox="1"/>
          <p:nvPr/>
        </p:nvSpPr>
        <p:spPr>
          <a:xfrm>
            <a:off x="533400" y="1676400"/>
            <a:ext cx="4267200" cy="332398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out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(in)</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ischar</a:t>
            </a:r>
            <a:r>
              <a:rPr lang="en-US" sz="1400" dirty="0" smtClean="0">
                <a:solidFill>
                  <a:srgbClr val="00B0F0"/>
                </a:solidFill>
                <a:latin typeface="Courier New" pitchFamily="49" charset="0"/>
                <a:cs typeface="Courier New" pitchFamily="49" charset="0"/>
              </a:rPr>
              <a:t>(in)</a:t>
            </a:r>
          </a:p>
          <a:p>
            <a:r>
              <a:rPr lang="en-US" sz="1400" dirty="0" smtClean="0">
                <a:solidFill>
                  <a:srgbClr val="00B0F0"/>
                </a:solidFill>
                <a:latin typeface="Courier New" pitchFamily="49" charset="0"/>
                <a:cs typeface="Courier New" pitchFamily="49" charset="0"/>
              </a:rPr>
              <a:t>		out = 45;</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in(1)==7 &amp; in(3)&gt;6</a:t>
            </a:r>
          </a:p>
          <a:p>
            <a:r>
              <a:rPr lang="en-US" sz="1400" dirty="0" smtClean="0">
                <a:solidFill>
                  <a:srgbClr val="00B0F0"/>
                </a:solidFill>
                <a:latin typeface="Courier New" pitchFamily="49" charset="0"/>
                <a:cs typeface="Courier New" pitchFamily="49" charset="0"/>
              </a:rPr>
              <a:t>		out = sum(in);</a:t>
            </a:r>
          </a:p>
          <a:p>
            <a:r>
              <a:rPr lang="en-US" sz="1400" dirty="0" smtClean="0">
                <a:solidFill>
                  <a:srgbClr val="00B0F0"/>
                </a:solidFill>
                <a:latin typeface="Courier New" pitchFamily="49" charset="0"/>
                <a:cs typeface="Courier New" pitchFamily="49" charset="0"/>
              </a:rPr>
              <a:t>	</a:t>
            </a:r>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all(mod(in,2)==1)</a:t>
            </a:r>
          </a:p>
          <a:p>
            <a:r>
              <a:rPr lang="en-US" sz="1400" dirty="0" smtClean="0">
                <a:solidFill>
                  <a:srgbClr val="00B0F0"/>
                </a:solidFill>
                <a:latin typeface="Courier New" pitchFamily="49" charset="0"/>
                <a:cs typeface="Courier New" pitchFamily="49" charset="0"/>
              </a:rPr>
              <a:t>		out = ‘Hello’;</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in(1)==7</a:t>
            </a:r>
          </a:p>
          <a:p>
            <a:r>
              <a:rPr lang="en-US" sz="1400" dirty="0" smtClean="0">
                <a:solidFill>
                  <a:srgbClr val="00B0F0"/>
                </a:solidFill>
                <a:latin typeface="Courier New" pitchFamily="49" charset="0"/>
                <a:cs typeface="Courier New" pitchFamily="49" charset="0"/>
              </a:rPr>
              <a:t>		out = 3;</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end</a:t>
            </a:r>
            <a:endParaRPr lang="en-US" sz="1400" dirty="0">
              <a:solidFill>
                <a:srgbClr val="00B0F0"/>
              </a:solidFill>
              <a:latin typeface="Courier New" pitchFamily="49" charset="0"/>
              <a:cs typeface="Courier New" pitchFamily="49" charset="0"/>
            </a:endParaRPr>
          </a:p>
        </p:txBody>
      </p:sp>
      <p:sp>
        <p:nvSpPr>
          <p:cNvPr id="8" name="TextBox 7"/>
          <p:cNvSpPr txBox="1"/>
          <p:nvPr/>
        </p:nvSpPr>
        <p:spPr>
          <a:xfrm>
            <a:off x="4648200" y="1219200"/>
            <a:ext cx="4267200" cy="30777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B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(‘Goodbye’)</a:t>
            </a:r>
          </a:p>
        </p:txBody>
      </p:sp>
      <p:cxnSp>
        <p:nvCxnSpPr>
          <p:cNvPr id="10" name="Straight Connector 9"/>
          <p:cNvCxnSpPr/>
          <p:nvPr/>
        </p:nvCxnSpPr>
        <p:spPr>
          <a:xfrm rot="5400000">
            <a:off x="2819400" y="3352800"/>
            <a:ext cx="3200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0" y="1524000"/>
            <a:ext cx="3962400" cy="954107"/>
          </a:xfrm>
          <a:prstGeom prst="rect">
            <a:avLst/>
          </a:prstGeom>
          <a:noFill/>
        </p:spPr>
        <p:txBody>
          <a:bodyPr wrap="square" rtlCol="0">
            <a:spAutoFit/>
          </a:bodyPr>
          <a:lstStyle/>
          <a:p>
            <a:r>
              <a:rPr lang="en-US" sz="1400" dirty="0" smtClean="0">
                <a:solidFill>
                  <a:schemeClr val="bg1"/>
                </a:solidFill>
              </a:rPr>
              <a:t>This is easier. We see immediately that the first condition is true, so out becomes 45. Furthermore, the first value in ‘Goodbye’ is not 7, so out remains </a:t>
            </a:r>
            <a:r>
              <a:rPr lang="en-US" sz="1400" dirty="0" smtClean="0">
                <a:solidFill>
                  <a:srgbClr val="FFFF00"/>
                </a:solidFill>
              </a:rPr>
              <a:t>45</a:t>
            </a:r>
            <a:r>
              <a:rPr lang="en-US" sz="1400" dirty="0" smtClean="0">
                <a:solidFill>
                  <a:schemeClr val="bg1"/>
                </a:solidFill>
              </a:rPr>
              <a:t>.</a:t>
            </a:r>
          </a:p>
        </p:txBody>
      </p:sp>
      <p:sp>
        <p:nvSpPr>
          <p:cNvPr id="9" name="TextBox 8"/>
          <p:cNvSpPr txBox="1"/>
          <p:nvPr/>
        </p:nvSpPr>
        <p:spPr>
          <a:xfrm>
            <a:off x="4648200" y="2551093"/>
            <a:ext cx="4267200" cy="30777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C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([4 5 9 3])</a:t>
            </a:r>
          </a:p>
        </p:txBody>
      </p:sp>
      <p:sp>
        <p:nvSpPr>
          <p:cNvPr id="12" name="TextBox 11"/>
          <p:cNvSpPr txBox="1"/>
          <p:nvPr/>
        </p:nvSpPr>
        <p:spPr>
          <a:xfrm>
            <a:off x="4572000" y="2855893"/>
            <a:ext cx="3962400" cy="738664"/>
          </a:xfrm>
          <a:prstGeom prst="rect">
            <a:avLst/>
          </a:prstGeom>
          <a:noFill/>
        </p:spPr>
        <p:txBody>
          <a:bodyPr wrap="square" rtlCol="0">
            <a:spAutoFit/>
          </a:bodyPr>
          <a:lstStyle/>
          <a:p>
            <a:r>
              <a:rPr lang="en-US" sz="1400" dirty="0" smtClean="0">
                <a:solidFill>
                  <a:schemeClr val="bg1"/>
                </a:solidFill>
              </a:rPr>
              <a:t>This input doesn’t satisfy any of the conditions in the first if statement, so we drop all the way down to the else. </a:t>
            </a:r>
            <a:r>
              <a:rPr lang="en-US" sz="1400" dirty="0" smtClean="0">
                <a:solidFill>
                  <a:srgbClr val="FFFF00"/>
                </a:solidFill>
              </a:rPr>
              <a:t>C is []</a:t>
            </a:r>
          </a:p>
        </p:txBody>
      </p:sp>
      <p:sp>
        <p:nvSpPr>
          <p:cNvPr id="14" name="TextBox 13"/>
          <p:cNvSpPr txBox="1"/>
          <p:nvPr/>
        </p:nvSpPr>
        <p:spPr>
          <a:xfrm>
            <a:off x="4724400" y="3757136"/>
            <a:ext cx="4267200" cy="30777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D = </a:t>
            </a:r>
            <a:r>
              <a:rPr lang="en-US" sz="1400" dirty="0" err="1" smtClean="0">
                <a:solidFill>
                  <a:srgbClr val="00B0F0"/>
                </a:solidFill>
                <a:latin typeface="Courier New" pitchFamily="49" charset="0"/>
                <a:cs typeface="Courier New" pitchFamily="49" charset="0"/>
              </a:rPr>
              <a:t>randomStuff</a:t>
            </a:r>
            <a:r>
              <a:rPr lang="en-US" sz="1400" dirty="0" smtClean="0">
                <a:solidFill>
                  <a:srgbClr val="00B0F0"/>
                </a:solidFill>
                <a:latin typeface="Courier New" pitchFamily="49" charset="0"/>
                <a:cs typeface="Courier New" pitchFamily="49" charset="0"/>
              </a:rPr>
              <a:t>([7 5 3])</a:t>
            </a:r>
          </a:p>
        </p:txBody>
      </p:sp>
      <p:sp>
        <p:nvSpPr>
          <p:cNvPr id="15" name="TextBox 14"/>
          <p:cNvSpPr txBox="1"/>
          <p:nvPr/>
        </p:nvSpPr>
        <p:spPr>
          <a:xfrm>
            <a:off x="4648200" y="4061936"/>
            <a:ext cx="3962400" cy="738664"/>
          </a:xfrm>
          <a:prstGeom prst="rect">
            <a:avLst/>
          </a:prstGeom>
          <a:noFill/>
        </p:spPr>
        <p:txBody>
          <a:bodyPr wrap="square" rtlCol="0">
            <a:spAutoFit/>
          </a:bodyPr>
          <a:lstStyle/>
          <a:p>
            <a:r>
              <a:rPr lang="en-US" sz="1400" dirty="0" smtClean="0">
                <a:solidFill>
                  <a:schemeClr val="bg1"/>
                </a:solidFill>
              </a:rPr>
              <a:t>This input does satisfy the third condition, but it also starts with a 7, and we know from the first one what happens in that case. </a:t>
            </a:r>
            <a:r>
              <a:rPr lang="en-US" sz="1400" dirty="0" smtClean="0">
                <a:solidFill>
                  <a:srgbClr val="FFFF00"/>
                </a:solidFill>
              </a:rPr>
              <a:t>D is 3</a:t>
            </a:r>
            <a:r>
              <a:rPr lang="en-US" sz="1400" dirty="0" smtClean="0">
                <a:solidFill>
                  <a:schemeClr val="bg1"/>
                </a:solidFill>
              </a:rPr>
              <a:t>.</a:t>
            </a:r>
            <a:endParaRPr lang="en-US" sz="1400" dirty="0" smtClean="0">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4524315"/>
          </a:xfrm>
          <a:prstGeom prst="rect">
            <a:avLst/>
          </a:prstGeom>
          <a:noFill/>
        </p:spPr>
        <p:txBody>
          <a:bodyPr wrap="square" rtlCol="0">
            <a:spAutoFit/>
          </a:bodyPr>
          <a:lstStyle/>
          <a:p>
            <a:r>
              <a:rPr lang="en-US" dirty="0" smtClean="0">
                <a:solidFill>
                  <a:schemeClr val="bg1"/>
                </a:solidFill>
                <a:cs typeface="Courier New" pitchFamily="49" charset="0"/>
              </a:rPr>
              <a:t>Let’s consider another problem. Sometimes in this class, we ask you to “rewrite” function. Here, I want to rewrite the </a:t>
            </a:r>
            <a:r>
              <a:rPr lang="en-US" dirty="0" err="1" smtClean="0">
                <a:solidFill>
                  <a:schemeClr val="bg1"/>
                </a:solidFill>
                <a:cs typeface="Courier New" pitchFamily="49" charset="0"/>
              </a:rPr>
              <a:t>strcmp</a:t>
            </a:r>
            <a:r>
              <a:rPr lang="en-US" dirty="0" smtClean="0">
                <a:solidFill>
                  <a:schemeClr val="bg1"/>
                </a:solidFill>
                <a:cs typeface="Courier New" pitchFamily="49" charset="0"/>
              </a:rPr>
              <a:t> function. We’re going to call our function </a:t>
            </a:r>
            <a:r>
              <a:rPr lang="en-US" dirty="0" err="1" smtClean="0">
                <a:solidFill>
                  <a:schemeClr val="bg1"/>
                </a:solidFill>
                <a:cs typeface="Courier New" pitchFamily="49" charset="0"/>
              </a:rPr>
              <a:t>my_strcmp</a:t>
            </a:r>
            <a:r>
              <a:rPr lang="en-US" dirty="0" smtClean="0">
                <a:solidFill>
                  <a:schemeClr val="bg1"/>
                </a:solidFill>
                <a:cs typeface="Courier New" pitchFamily="49" charset="0"/>
              </a:rPr>
              <a:t>, and it is going to behave exactly like </a:t>
            </a:r>
            <a:r>
              <a:rPr lang="en-US" dirty="0" err="1" smtClean="0">
                <a:solidFill>
                  <a:schemeClr val="bg1"/>
                </a:solidFill>
                <a:cs typeface="Courier New" pitchFamily="49" charset="0"/>
              </a:rPr>
              <a:t>strcmp</a:t>
            </a:r>
            <a:r>
              <a:rPr lang="en-US" dirty="0" smtClean="0">
                <a:solidFill>
                  <a:schemeClr val="bg1"/>
                </a:solidFill>
                <a:cs typeface="Courier New" pitchFamily="49" charset="0"/>
              </a:rPr>
              <a:t> (takes in two strings, outputs a logical). I’m going to lay down one important rule - you can’t use </a:t>
            </a:r>
            <a:r>
              <a:rPr lang="en-US" dirty="0" err="1" smtClean="0">
                <a:solidFill>
                  <a:schemeClr val="bg1"/>
                </a:solidFill>
                <a:cs typeface="Courier New" pitchFamily="49" charset="0"/>
              </a:rPr>
              <a:t>strcmp</a:t>
            </a:r>
            <a:r>
              <a:rPr lang="en-US" dirty="0" smtClean="0">
                <a:solidFill>
                  <a:schemeClr val="bg1"/>
                </a:solidFill>
                <a:cs typeface="Courier New" pitchFamily="49" charset="0"/>
              </a:rPr>
              <a:t> in your code (that would be entirely </a:t>
            </a:r>
            <a:r>
              <a:rPr lang="en-US" dirty="0" err="1" smtClean="0">
                <a:solidFill>
                  <a:schemeClr val="bg1"/>
                </a:solidFill>
                <a:cs typeface="Courier New" pitchFamily="49" charset="0"/>
              </a:rPr>
              <a:t>counterporductive</a:t>
            </a:r>
            <a:r>
              <a:rPr lang="en-US" dirty="0" smtClean="0">
                <a:solidFill>
                  <a:schemeClr val="bg1"/>
                </a:solidFill>
                <a:cs typeface="Courier New" pitchFamily="49" charset="0"/>
              </a:rPr>
              <a:t>).</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I’ll start you off with the function header:</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function same = </a:t>
            </a:r>
            <a:r>
              <a:rPr lang="en-US" dirty="0" err="1" smtClean="0">
                <a:solidFill>
                  <a:srgbClr val="00B0F0"/>
                </a:solidFill>
                <a:latin typeface="Courier New" pitchFamily="49" charset="0"/>
                <a:cs typeface="Courier New" pitchFamily="49" charset="0"/>
              </a:rPr>
              <a:t>my_strcmp</a:t>
            </a:r>
            <a:r>
              <a:rPr lang="en-US" dirty="0" smtClean="0">
                <a:solidFill>
                  <a:srgbClr val="00B0F0"/>
                </a:solidFill>
                <a:latin typeface="Courier New" pitchFamily="49" charset="0"/>
                <a:cs typeface="Courier New" pitchFamily="49" charset="0"/>
              </a:rPr>
              <a:t>(str1, str2)</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Now, how do we know that two strings are the same? They must have the same length, and they must have the same characters in the same order. That is, ALL the characters must be the same (did you catch the hint in that statement?). If one of these conditions is not met, then the strings are not the same.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Give it a shot, see if you can finish the function.</a:t>
            </a:r>
          </a:p>
          <a:p>
            <a:endParaRPr lang="en-US" dirty="0" smtClean="0">
              <a:solidFill>
                <a:schemeClr val="bg1"/>
              </a:solidFill>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6186309"/>
          </a:xfrm>
          <a:prstGeom prst="rect">
            <a:avLst/>
          </a:prstGeom>
          <a:noFill/>
        </p:spPr>
        <p:txBody>
          <a:bodyPr wrap="square" rtlCol="0">
            <a:spAutoFit/>
          </a:bodyPr>
          <a:lstStyle/>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function same = </a:t>
            </a:r>
            <a:r>
              <a:rPr lang="en-US" dirty="0" err="1" smtClean="0">
                <a:solidFill>
                  <a:srgbClr val="00B0F0"/>
                </a:solidFill>
                <a:latin typeface="Courier New" pitchFamily="49" charset="0"/>
                <a:cs typeface="Courier New" pitchFamily="49" charset="0"/>
              </a:rPr>
              <a:t>my_strcmp</a:t>
            </a:r>
            <a:r>
              <a:rPr lang="en-US" dirty="0" smtClean="0">
                <a:solidFill>
                  <a:srgbClr val="00B0F0"/>
                </a:solidFill>
                <a:latin typeface="Courier New" pitchFamily="49" charset="0"/>
                <a:cs typeface="Courier New" pitchFamily="49" charset="0"/>
              </a:rPr>
              <a:t>(str1, str2)</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We need to know if the two strings are the same length. We need to know this before we check to see if all the characters are the same. The reason? To check if all the characters are the same, we need to use the expression all(str1==str2), but we cannot use that expression unless we know that the two strings are the same length (if they are not the same length, the expression will cause an error - go back and look at that part of the strings </a:t>
            </a:r>
            <a:r>
              <a:rPr lang="en-US" dirty="0" err="1" smtClean="0">
                <a:solidFill>
                  <a:schemeClr val="bg1"/>
                </a:solidFill>
                <a:cs typeface="Courier New" pitchFamily="49" charset="0"/>
              </a:rPr>
              <a:t>powerpoint</a:t>
            </a:r>
            <a:r>
              <a:rPr lang="en-US" dirty="0" smtClean="0">
                <a:solidFill>
                  <a:schemeClr val="bg1"/>
                </a:solidFill>
                <a:cs typeface="Courier New" pitchFamily="49" charset="0"/>
              </a:rPr>
              <a:t> if you are confused).</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So, let’s make sure the lengths are the same: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length(str1)==length(str2)</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If that is true, then (and only then) we want to check the same-</a:t>
            </a:r>
            <a:r>
              <a:rPr lang="en-US" dirty="0" err="1" smtClean="0">
                <a:solidFill>
                  <a:schemeClr val="bg1"/>
                </a:solidFill>
                <a:cs typeface="Courier New" pitchFamily="49" charset="0"/>
              </a:rPr>
              <a:t>ness</a:t>
            </a:r>
            <a:r>
              <a:rPr lang="en-US" dirty="0" smtClean="0">
                <a:solidFill>
                  <a:schemeClr val="bg1"/>
                </a:solidFill>
                <a:cs typeface="Courier New" pitchFamily="49" charset="0"/>
              </a:rPr>
              <a:t> [sic] of the strings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all(str1==str2)</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If that is also true, then the output is true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same = true;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We are not done yet though…</a:t>
            </a:r>
          </a:p>
          <a:p>
            <a:endParaRPr lang="en-US" dirty="0" smtClean="0">
              <a:solidFill>
                <a:schemeClr val="bg1"/>
              </a:solidFill>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909310"/>
          </a:xfrm>
          <a:prstGeom prst="rect">
            <a:avLst/>
          </a:prstGeom>
          <a:noFill/>
        </p:spPr>
        <p:txBody>
          <a:bodyPr wrap="square" rtlCol="0">
            <a:spAutoFit/>
          </a:bodyPr>
          <a:lstStyle/>
          <a:p>
            <a:r>
              <a:rPr lang="en-US" dirty="0" smtClean="0">
                <a:solidFill>
                  <a:schemeClr val="bg1"/>
                </a:solidFill>
                <a:cs typeface="Courier New" pitchFamily="49" charset="0"/>
              </a:rPr>
              <a:t>Here’s where we stand:</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function same = </a:t>
            </a:r>
            <a:r>
              <a:rPr lang="en-US" dirty="0" err="1" smtClean="0">
                <a:solidFill>
                  <a:srgbClr val="00B0F0"/>
                </a:solidFill>
                <a:latin typeface="Courier New" pitchFamily="49" charset="0"/>
                <a:cs typeface="Courier New" pitchFamily="49" charset="0"/>
              </a:rPr>
              <a:t>my_strcmp</a:t>
            </a:r>
            <a:r>
              <a:rPr lang="en-US" dirty="0" smtClean="0">
                <a:solidFill>
                  <a:srgbClr val="00B0F0"/>
                </a:solidFill>
                <a:latin typeface="Courier New" pitchFamily="49" charset="0"/>
                <a:cs typeface="Courier New" pitchFamily="49" charset="0"/>
              </a:rPr>
              <a:t>(str1, str2)</a:t>
            </a:r>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length(str1)==length(str2)</a:t>
            </a: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all(str1==str2)</a:t>
            </a:r>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same = true;</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Let’s end our if statements…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function same = </a:t>
            </a:r>
            <a:r>
              <a:rPr lang="en-US" dirty="0" err="1" smtClean="0">
                <a:solidFill>
                  <a:srgbClr val="00B0F0"/>
                </a:solidFill>
                <a:latin typeface="Courier New" pitchFamily="49" charset="0"/>
                <a:cs typeface="Courier New" pitchFamily="49" charset="0"/>
              </a:rPr>
              <a:t>my_strcmp</a:t>
            </a:r>
            <a:r>
              <a:rPr lang="en-US" dirty="0" smtClean="0">
                <a:solidFill>
                  <a:srgbClr val="00B0F0"/>
                </a:solidFill>
                <a:latin typeface="Courier New" pitchFamily="49" charset="0"/>
                <a:cs typeface="Courier New" pitchFamily="49" charset="0"/>
              </a:rPr>
              <a:t>(str1, str2)</a:t>
            </a:r>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length(str1)==length(str2)</a:t>
            </a: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all(str1==str2)</a:t>
            </a:r>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same = true;</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This looks like it might be okay. Certainly, if the two strings are the same, we will get a true result. However, if the strings are not the same (either in length or in characters), we will not get a false result - we will get an error because we won’t ever define the output variable same.</a:t>
            </a:r>
          </a:p>
          <a:p>
            <a:endParaRPr lang="en-US" dirty="0" smtClean="0">
              <a:solidFill>
                <a:srgbClr val="00B0F0"/>
              </a:solidFill>
              <a:latin typeface="Courier New" pitchFamily="49" charset="0"/>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1295400"/>
            <a:ext cx="4648200" cy="5047536"/>
          </a:xfrm>
          <a:prstGeom prst="rect">
            <a:avLst/>
          </a:prstGeom>
          <a:noFill/>
        </p:spPr>
        <p:txBody>
          <a:bodyPr wrap="square" rtlCol="0">
            <a:spAutoFit/>
          </a:bodyPr>
          <a:lstStyle/>
          <a:p>
            <a:r>
              <a:rPr lang="en-US" sz="1400" dirty="0" smtClean="0">
                <a:solidFill>
                  <a:schemeClr val="bg1"/>
                </a:solidFill>
                <a:cs typeface="Courier New" pitchFamily="49" charset="0"/>
              </a:rPr>
              <a:t>There are two possible solutions to this problem. The first (and perhaps most obvious) is to use else statements.</a:t>
            </a:r>
          </a:p>
          <a:p>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I personally hate this solution because it’s very messy, and what’s worse, the same line of code appears twice (same = false) .</a:t>
            </a:r>
          </a:p>
          <a:p>
            <a:endParaRPr lang="en-US" sz="1400" dirty="0" smtClean="0">
              <a:solidFill>
                <a:schemeClr val="bg1"/>
              </a:solidFill>
              <a:cs typeface="Courier New" pitchFamily="49" charset="0"/>
            </a:endParaRPr>
          </a:p>
          <a:p>
            <a:endParaRPr lang="en-US" sz="1400" dirty="0" smtClean="0">
              <a:solidFill>
                <a:schemeClr val="bg1"/>
              </a:solidFill>
              <a:cs typeface="Courier New" pitchFamily="49" charset="0"/>
            </a:endParaRPr>
          </a:p>
          <a:p>
            <a:endParaRPr lang="en-US" sz="1400" dirty="0" smtClean="0">
              <a:solidFill>
                <a:schemeClr val="bg1"/>
              </a:solidFill>
              <a:cs typeface="Courier New" pitchFamily="49" charset="0"/>
            </a:endParaRPr>
          </a:p>
          <a:p>
            <a:endParaRPr lang="en-US" sz="1400" dirty="0" smtClean="0">
              <a:solidFill>
                <a:schemeClr val="bg1"/>
              </a:solidFill>
              <a:cs typeface="Courier New" pitchFamily="49" charset="0"/>
            </a:endParaRPr>
          </a:p>
          <a:p>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An alternative solution that cleans the code up and removes the duplicate line can be found like this. Notice that, in this problem, we are making a decision - the strings are the same, or they are not. The code above does not assume one or the other to be the case - it checks the conditions, then makes a decision one way or the other. But, why not assume one or the other? Why not start by just assuming the strings are different (set same to false), and then check to see if they are the same (in which case you would overwrite same to be true)? The code is cleaner, and in my opinion, easier to read.</a:t>
            </a:r>
          </a:p>
          <a:p>
            <a:endParaRPr lang="en-US" sz="1400" dirty="0" smtClean="0">
              <a:solidFill>
                <a:schemeClr val="bg1"/>
              </a:solidFill>
              <a:cs typeface="Courier New" pitchFamily="49" charset="0"/>
            </a:endParaRPr>
          </a:p>
          <a:p>
            <a:endParaRPr lang="en-US" sz="1400" dirty="0" smtClean="0">
              <a:solidFill>
                <a:schemeClr val="bg1"/>
              </a:solidFill>
              <a:cs typeface="Courier New" pitchFamily="49" charset="0"/>
            </a:endParaRPr>
          </a:p>
        </p:txBody>
      </p:sp>
      <p:sp>
        <p:nvSpPr>
          <p:cNvPr id="7" name="TextBox 6"/>
          <p:cNvSpPr txBox="1"/>
          <p:nvPr/>
        </p:nvSpPr>
        <p:spPr>
          <a:xfrm>
            <a:off x="3429000" y="990600"/>
            <a:ext cx="5257800" cy="2462213"/>
          </a:xfrm>
          <a:prstGeom prst="rect">
            <a:avLst/>
          </a:prstGeom>
          <a:noFill/>
        </p:spPr>
        <p:txBody>
          <a:bodyPr wrap="square" rtlCol="0">
            <a:spAutoFit/>
          </a:bodyPr>
          <a:lstStyle/>
          <a:p>
            <a:r>
              <a:rPr lang="en-US" sz="1400" dirty="0" smtClean="0">
                <a:solidFill>
                  <a:schemeClr val="bg1"/>
                </a:solidFill>
                <a:cs typeface="Courier New" pitchFamily="49" charset="0"/>
              </a:rPr>
              <a:t>	</a:t>
            </a:r>
            <a:r>
              <a:rPr lang="en-US" sz="1400" dirty="0" smtClean="0">
                <a:solidFill>
                  <a:srgbClr val="00B0F0"/>
                </a:solidFill>
                <a:latin typeface="Courier New" pitchFamily="49" charset="0"/>
                <a:cs typeface="Courier New" pitchFamily="49" charset="0"/>
              </a:rPr>
              <a:t> function same = </a:t>
            </a:r>
            <a:r>
              <a:rPr lang="en-US" sz="1400" dirty="0" err="1" smtClean="0">
                <a:solidFill>
                  <a:srgbClr val="00B0F0"/>
                </a:solidFill>
                <a:latin typeface="Courier New" pitchFamily="49" charset="0"/>
                <a:cs typeface="Courier New" pitchFamily="49" charset="0"/>
              </a:rPr>
              <a:t>my_strcmp</a:t>
            </a:r>
            <a:r>
              <a:rPr lang="en-US" sz="1400" dirty="0" smtClean="0">
                <a:solidFill>
                  <a:srgbClr val="00B0F0"/>
                </a:solidFill>
                <a:latin typeface="Courier New" pitchFamily="49" charset="0"/>
                <a:cs typeface="Courier New" pitchFamily="49" charset="0"/>
              </a:rPr>
              <a:t>(str1, str2)</a:t>
            </a:r>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length(str1)==length(str2)</a:t>
            </a: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all(str1==str2)</a:t>
            </a:r>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				</a:t>
            </a:r>
            <a:r>
              <a:rPr lang="en-US" sz="1400" dirty="0" smtClean="0">
                <a:solidFill>
                  <a:srgbClr val="00B0F0"/>
                </a:solidFill>
                <a:latin typeface="Courier New" pitchFamily="49" charset="0"/>
                <a:cs typeface="Courier New" pitchFamily="49" charset="0"/>
              </a:rPr>
              <a:t>same = true;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same = false;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same = false;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p>
        </p:txBody>
      </p:sp>
      <p:sp>
        <p:nvSpPr>
          <p:cNvPr id="8" name="TextBox 7"/>
          <p:cNvSpPr txBox="1"/>
          <p:nvPr/>
        </p:nvSpPr>
        <p:spPr>
          <a:xfrm>
            <a:off x="0" y="6172200"/>
            <a:ext cx="9144000" cy="523220"/>
          </a:xfrm>
          <a:prstGeom prst="rect">
            <a:avLst/>
          </a:prstGeom>
          <a:noFill/>
        </p:spPr>
        <p:txBody>
          <a:bodyPr wrap="square" rtlCol="0">
            <a:spAutoFit/>
          </a:bodyPr>
          <a:lstStyle/>
          <a:p>
            <a:r>
              <a:rPr lang="en-US" sz="1400" dirty="0" smtClean="0">
                <a:solidFill>
                  <a:schemeClr val="bg1"/>
                </a:solidFill>
                <a:cs typeface="Courier New" pitchFamily="49" charset="0"/>
              </a:rPr>
              <a:t>This is just my preference - everybody prefers to code in their own style, and there is no difference in correctness between these two solutions. It simply demonstrates that there can be different “right” ways to approach a problem.</a:t>
            </a:r>
          </a:p>
        </p:txBody>
      </p:sp>
      <p:sp>
        <p:nvSpPr>
          <p:cNvPr id="9" name="TextBox 8"/>
          <p:cNvSpPr txBox="1"/>
          <p:nvPr/>
        </p:nvSpPr>
        <p:spPr>
          <a:xfrm>
            <a:off x="3581400" y="3733800"/>
            <a:ext cx="5257800" cy="1815882"/>
          </a:xfrm>
          <a:prstGeom prst="rect">
            <a:avLst/>
          </a:prstGeom>
          <a:noFill/>
        </p:spPr>
        <p:txBody>
          <a:bodyPr wrap="square" rtlCol="0">
            <a:spAutoFit/>
          </a:bodyPr>
          <a:lstStyle/>
          <a:p>
            <a:r>
              <a:rPr lang="en-US" sz="1400" dirty="0" smtClean="0">
                <a:solidFill>
                  <a:schemeClr val="bg1"/>
                </a:solidFill>
                <a:cs typeface="Courier New" pitchFamily="49" charset="0"/>
              </a:rPr>
              <a:t>	</a:t>
            </a:r>
            <a:r>
              <a:rPr lang="en-US" sz="1400" dirty="0" smtClean="0">
                <a:solidFill>
                  <a:srgbClr val="00B0F0"/>
                </a:solidFill>
                <a:latin typeface="Courier New" pitchFamily="49" charset="0"/>
                <a:cs typeface="Courier New" pitchFamily="49" charset="0"/>
              </a:rPr>
              <a:t> function same = </a:t>
            </a:r>
            <a:r>
              <a:rPr lang="en-US" sz="1400" dirty="0" err="1" smtClean="0">
                <a:solidFill>
                  <a:srgbClr val="00B0F0"/>
                </a:solidFill>
                <a:latin typeface="Courier New" pitchFamily="49" charset="0"/>
                <a:cs typeface="Courier New" pitchFamily="49" charset="0"/>
              </a:rPr>
              <a:t>my_strcmp</a:t>
            </a:r>
            <a:r>
              <a:rPr lang="en-US" sz="1400" dirty="0" smtClean="0">
                <a:solidFill>
                  <a:srgbClr val="00B0F0"/>
                </a:solidFill>
                <a:latin typeface="Courier New" pitchFamily="49" charset="0"/>
                <a:cs typeface="Courier New" pitchFamily="49" charset="0"/>
              </a:rPr>
              <a:t>(str1, str2)</a:t>
            </a:r>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		</a:t>
            </a:r>
            <a:r>
              <a:rPr lang="en-US" sz="1400" dirty="0" smtClean="0">
                <a:solidFill>
                  <a:srgbClr val="00B0F0"/>
                </a:solidFill>
                <a:latin typeface="Courier New" pitchFamily="49" charset="0"/>
                <a:cs typeface="Courier New" pitchFamily="49" charset="0"/>
              </a:rPr>
              <a:t>same = false;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length(str1)==length(str2)</a:t>
            </a:r>
          </a:p>
          <a:p>
            <a:r>
              <a:rPr lang="en-US" sz="1400" dirty="0" smtClean="0">
                <a:solidFill>
                  <a:schemeClr val="bg1"/>
                </a:solidFill>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all(str1==str2)</a:t>
            </a:r>
            <a:endParaRPr lang="en-US" sz="1400" dirty="0" smtClean="0">
              <a:solidFill>
                <a:schemeClr val="bg1"/>
              </a:solidFill>
              <a:cs typeface="Courier New" pitchFamily="49" charset="0"/>
            </a:endParaRPr>
          </a:p>
          <a:p>
            <a:r>
              <a:rPr lang="en-US" sz="1400" dirty="0" smtClean="0">
                <a:solidFill>
                  <a:schemeClr val="bg1"/>
                </a:solidFill>
                <a:cs typeface="Courier New" pitchFamily="49" charset="0"/>
              </a:rPr>
              <a:t>				</a:t>
            </a:r>
            <a:r>
              <a:rPr lang="en-US" sz="1400" dirty="0" smtClean="0">
                <a:solidFill>
                  <a:srgbClr val="00B0F0"/>
                </a:solidFill>
                <a:latin typeface="Courier New" pitchFamily="49" charset="0"/>
                <a:cs typeface="Courier New" pitchFamily="49" charset="0"/>
              </a:rPr>
              <a:t>same = true;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a:p>
        </p:txBody>
      </p:sp>
      <p:cxnSp>
        <p:nvCxnSpPr>
          <p:cNvPr id="11" name="Straight Connector 10"/>
          <p:cNvCxnSpPr/>
          <p:nvPr/>
        </p:nvCxnSpPr>
        <p:spPr>
          <a:xfrm>
            <a:off x="4648200" y="3429000"/>
            <a:ext cx="381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1295400"/>
            <a:ext cx="9144000" cy="1754326"/>
          </a:xfrm>
          <a:prstGeom prst="rect">
            <a:avLst/>
          </a:prstGeom>
          <a:noFill/>
        </p:spPr>
        <p:txBody>
          <a:bodyPr wrap="square" rtlCol="0">
            <a:spAutoFit/>
          </a:bodyPr>
          <a:lstStyle/>
          <a:p>
            <a:r>
              <a:rPr lang="en-US" dirty="0" smtClean="0">
                <a:solidFill>
                  <a:schemeClr val="bg1"/>
                </a:solidFill>
                <a:cs typeface="Courier New" pitchFamily="49" charset="0"/>
              </a:rPr>
              <a:t>It is completely okay to put one if statement inside another if statement - this is called “nested” statements. Remember that the code inside the statement will run only if the condition is true, which serves our purposes perfectly here. We only want to evaluate all(str1==str2) if the lengths are the same.</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
        <p:nvSpPr>
          <p:cNvPr id="9" name="TextBox 8"/>
          <p:cNvSpPr txBox="1"/>
          <p:nvPr/>
        </p:nvSpPr>
        <p:spPr>
          <a:xfrm>
            <a:off x="0" y="2743200"/>
            <a:ext cx="9144000" cy="2308324"/>
          </a:xfrm>
          <a:prstGeom prst="rect">
            <a:avLst/>
          </a:prstGeom>
          <a:noFill/>
        </p:spPr>
        <p:txBody>
          <a:bodyPr wrap="square" rtlCol="0">
            <a:spAutoFit/>
          </a:bodyPr>
          <a:lstStyle/>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 function same = </a:t>
            </a:r>
            <a:r>
              <a:rPr lang="en-US" dirty="0" err="1" smtClean="0">
                <a:solidFill>
                  <a:srgbClr val="00B0F0"/>
                </a:solidFill>
                <a:latin typeface="Courier New" pitchFamily="49" charset="0"/>
                <a:cs typeface="Courier New" pitchFamily="49" charset="0"/>
              </a:rPr>
              <a:t>my_strcmp</a:t>
            </a:r>
            <a:r>
              <a:rPr lang="en-US" dirty="0" smtClean="0">
                <a:solidFill>
                  <a:srgbClr val="00B0F0"/>
                </a:solidFill>
                <a:latin typeface="Courier New" pitchFamily="49" charset="0"/>
                <a:cs typeface="Courier New" pitchFamily="49" charset="0"/>
              </a:rPr>
              <a:t>(str1, str2)</a:t>
            </a:r>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same = false;</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length(str1)==length(str2)</a:t>
            </a:r>
          </a:p>
          <a:p>
            <a:r>
              <a:rPr lang="en-US" dirty="0" smtClean="0">
                <a:solidFill>
                  <a:schemeClr val="bg1"/>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all(str1==str2)</a:t>
            </a:r>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same = true;</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endParaRPr lang="en-US" dirty="0"/>
          </a:p>
        </p:txBody>
      </p:sp>
      <p:sp>
        <p:nvSpPr>
          <p:cNvPr id="10" name="Rounded Rectangle 9"/>
          <p:cNvSpPr/>
          <p:nvPr/>
        </p:nvSpPr>
        <p:spPr>
          <a:xfrm>
            <a:off x="2743200" y="3581400"/>
            <a:ext cx="2667000" cy="9144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flipV="1">
            <a:off x="2286000" y="3352800"/>
            <a:ext cx="3581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24600" y="3657600"/>
            <a:ext cx="1981200" cy="523220"/>
          </a:xfrm>
          <a:prstGeom prst="rect">
            <a:avLst/>
          </a:prstGeom>
          <a:noFill/>
        </p:spPr>
        <p:txBody>
          <a:bodyPr wrap="square" rtlCol="0">
            <a:spAutoFit/>
          </a:bodyPr>
          <a:lstStyle/>
          <a:p>
            <a:r>
              <a:rPr lang="en-US" sz="1400" dirty="0" smtClean="0">
                <a:solidFill>
                  <a:srgbClr val="FFFF00"/>
                </a:solidFill>
              </a:rPr>
              <a:t>This</a:t>
            </a:r>
            <a:r>
              <a:rPr lang="en-US" sz="1400" dirty="0" smtClean="0">
                <a:solidFill>
                  <a:schemeClr val="bg1"/>
                </a:solidFill>
              </a:rPr>
              <a:t> </a:t>
            </a:r>
            <a:r>
              <a:rPr lang="en-US" sz="1400" dirty="0" smtClean="0">
                <a:solidFill>
                  <a:srgbClr val="FFFF00"/>
                </a:solidFill>
              </a:rPr>
              <a:t>code</a:t>
            </a:r>
            <a:r>
              <a:rPr lang="en-US" sz="1400" dirty="0" smtClean="0">
                <a:solidFill>
                  <a:schemeClr val="bg1"/>
                </a:solidFill>
              </a:rPr>
              <a:t> only runs if </a:t>
            </a:r>
            <a:r>
              <a:rPr lang="en-US" sz="1400" dirty="0" smtClean="0">
                <a:solidFill>
                  <a:srgbClr val="00B050"/>
                </a:solidFill>
              </a:rPr>
              <a:t>this</a:t>
            </a:r>
            <a:r>
              <a:rPr lang="en-US" sz="1400" dirty="0" smtClean="0">
                <a:solidFill>
                  <a:schemeClr val="bg1"/>
                </a:solidFill>
              </a:rPr>
              <a:t> </a:t>
            </a:r>
            <a:r>
              <a:rPr lang="en-US" sz="1400" dirty="0" smtClean="0">
                <a:solidFill>
                  <a:srgbClr val="00B050"/>
                </a:solidFill>
              </a:rPr>
              <a:t>statement</a:t>
            </a:r>
            <a:r>
              <a:rPr lang="en-US" sz="1400" dirty="0" smtClean="0">
                <a:solidFill>
                  <a:schemeClr val="bg1"/>
                </a:solidFill>
              </a:rPr>
              <a:t> is true</a:t>
            </a:r>
            <a:endParaRPr lang="en-US" sz="14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1477328"/>
          </a:xfrm>
          <a:prstGeom prst="rect">
            <a:avLst/>
          </a:prstGeom>
          <a:noFill/>
        </p:spPr>
        <p:txBody>
          <a:bodyPr wrap="square" rtlCol="0">
            <a:spAutoFit/>
          </a:bodyPr>
          <a:lstStyle/>
          <a:p>
            <a:r>
              <a:rPr lang="en-US" dirty="0" smtClean="0">
                <a:solidFill>
                  <a:schemeClr val="bg1"/>
                </a:solidFill>
                <a:cs typeface="Courier New" pitchFamily="49" charset="0"/>
              </a:rPr>
              <a:t>One last if statement example. We want a function that takes in a day (‘Monday’, ‘Tuesday’, etc) and returns one of three strings: ‘Weekday’, ‘Weekend’, or ‘Not a day’. I’ll jump right to the solution because I want to illustrate a point:</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
        <p:nvSpPr>
          <p:cNvPr id="7" name="TextBox 6"/>
          <p:cNvSpPr txBox="1"/>
          <p:nvPr/>
        </p:nvSpPr>
        <p:spPr>
          <a:xfrm>
            <a:off x="0" y="2362200"/>
            <a:ext cx="9144000" cy="2677656"/>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out = </a:t>
            </a:r>
            <a:r>
              <a:rPr lang="en-US" sz="1400" dirty="0" err="1" smtClean="0">
                <a:solidFill>
                  <a:srgbClr val="00B0F0"/>
                </a:solidFill>
                <a:latin typeface="Courier New" pitchFamily="49" charset="0"/>
                <a:cs typeface="Courier New" pitchFamily="49" charset="0"/>
              </a:rPr>
              <a:t>dayType</a:t>
            </a:r>
            <a:r>
              <a:rPr lang="en-US" sz="1400" dirty="0" smtClean="0">
                <a:solidFill>
                  <a:srgbClr val="00B0F0"/>
                </a:solidFill>
                <a:latin typeface="Courier New" pitchFamily="49" charset="0"/>
                <a:cs typeface="Courier New" pitchFamily="49" charset="0"/>
              </a:rPr>
              <a:t>(day)</a:t>
            </a:r>
          </a:p>
          <a:p>
            <a:endParaRPr lang="en-US" sz="1400" dirty="0" smtClean="0">
              <a:solidFill>
                <a:srgbClr val="00B0F0"/>
              </a:solidFill>
              <a:latin typeface="Courier New" pitchFamily="49" charset="0"/>
              <a:cs typeface="Courier New" pitchFamily="49" charset="0"/>
            </a:endParaRPr>
          </a:p>
          <a:p>
            <a:r>
              <a:rPr lang="en-US" sz="1400" dirty="0" smtClean="0">
                <a:solidFill>
                  <a:schemeClr val="accent5">
                    <a:lumMod val="20000"/>
                    <a:lumOff val="80000"/>
                  </a:schemeClr>
                </a:solidFill>
                <a:latin typeface="Courier New" pitchFamily="49" charset="0"/>
                <a:cs typeface="Courier New" pitchFamily="49" charset="0"/>
              </a:rPr>
              <a:t>if</a:t>
            </a:r>
            <a:r>
              <a:rPr lang="en-US" sz="1400" dirty="0" smtClean="0">
                <a:solidFill>
                  <a:srgbClr val="FFFF00"/>
                </a:solidFill>
                <a:latin typeface="Courier New" pitchFamily="49" charset="0"/>
                <a:cs typeface="Courier New" pitchFamily="49" charset="0"/>
              </a:rPr>
              <a:t> </a:t>
            </a:r>
            <a:r>
              <a:rPr lang="en-US" sz="1400" dirty="0" err="1" smtClean="0">
                <a:solidFill>
                  <a:srgbClr val="FFFF00"/>
                </a:solidFill>
                <a:latin typeface="Courier New" pitchFamily="49" charset="0"/>
                <a:cs typeface="Courier New" pitchFamily="49" charset="0"/>
              </a:rPr>
              <a:t>strcmp</a:t>
            </a:r>
            <a:r>
              <a:rPr lang="en-US" sz="1400" dirty="0" smtClean="0">
                <a:solidFill>
                  <a:srgbClr val="FFFF00"/>
                </a:solidFill>
                <a:latin typeface="Courier New" pitchFamily="49" charset="0"/>
                <a:cs typeface="Courier New" pitchFamily="49" charset="0"/>
              </a:rPr>
              <a:t>(</a:t>
            </a:r>
            <a:r>
              <a:rPr lang="en-US" sz="1400" dirty="0" err="1" smtClean="0">
                <a:solidFill>
                  <a:srgbClr val="FFFF00"/>
                </a:solidFill>
                <a:latin typeface="Courier New" pitchFamily="49" charset="0"/>
                <a:cs typeface="Courier New" pitchFamily="49" charset="0"/>
              </a:rPr>
              <a:t>day,’Monday</a:t>
            </a:r>
            <a:r>
              <a:rPr lang="en-US" sz="1400" dirty="0" smtClean="0">
                <a:solidFill>
                  <a:srgbClr val="FFFF00"/>
                </a:solidFill>
                <a:latin typeface="Courier New" pitchFamily="49" charset="0"/>
                <a:cs typeface="Courier New" pitchFamily="49" charset="0"/>
              </a:rPr>
              <a:t>’) | </a:t>
            </a:r>
            <a:r>
              <a:rPr lang="en-US" sz="1400" dirty="0" err="1" smtClean="0">
                <a:solidFill>
                  <a:srgbClr val="FFFF00"/>
                </a:solidFill>
                <a:latin typeface="Courier New" pitchFamily="49" charset="0"/>
                <a:cs typeface="Courier New" pitchFamily="49" charset="0"/>
              </a:rPr>
              <a:t>strcmp</a:t>
            </a:r>
            <a:r>
              <a:rPr lang="en-US" sz="1400" dirty="0" smtClean="0">
                <a:solidFill>
                  <a:srgbClr val="FFFF00"/>
                </a:solidFill>
                <a:latin typeface="Courier New" pitchFamily="49" charset="0"/>
                <a:cs typeface="Courier New" pitchFamily="49" charset="0"/>
              </a:rPr>
              <a:t>(</a:t>
            </a:r>
            <a:r>
              <a:rPr lang="en-US" sz="1400" dirty="0" err="1" smtClean="0">
                <a:solidFill>
                  <a:srgbClr val="FFFF00"/>
                </a:solidFill>
                <a:latin typeface="Courier New" pitchFamily="49" charset="0"/>
                <a:cs typeface="Courier New" pitchFamily="49" charset="0"/>
              </a:rPr>
              <a:t>day,’Tuesday</a:t>
            </a:r>
            <a:r>
              <a:rPr lang="en-US" sz="1400" dirty="0" smtClean="0">
                <a:solidFill>
                  <a:srgbClr val="FFFF00"/>
                </a:solidFill>
                <a:latin typeface="Courier New" pitchFamily="49" charset="0"/>
                <a:cs typeface="Courier New" pitchFamily="49" charset="0"/>
              </a:rPr>
              <a:t>’) | </a:t>
            </a:r>
            <a:r>
              <a:rPr lang="en-US" sz="1400" dirty="0" err="1" smtClean="0">
                <a:solidFill>
                  <a:srgbClr val="FFFF00"/>
                </a:solidFill>
                <a:latin typeface="Courier New" pitchFamily="49" charset="0"/>
                <a:cs typeface="Courier New" pitchFamily="49" charset="0"/>
              </a:rPr>
              <a:t>strcmp</a:t>
            </a:r>
            <a:r>
              <a:rPr lang="en-US" sz="1400" dirty="0" smtClean="0">
                <a:solidFill>
                  <a:srgbClr val="FFFF00"/>
                </a:solidFill>
                <a:latin typeface="Courier New" pitchFamily="49" charset="0"/>
                <a:cs typeface="Courier New" pitchFamily="49" charset="0"/>
              </a:rPr>
              <a:t>(</a:t>
            </a:r>
            <a:r>
              <a:rPr lang="en-US" sz="1400" dirty="0" err="1" smtClean="0">
                <a:solidFill>
                  <a:srgbClr val="FFFF00"/>
                </a:solidFill>
                <a:latin typeface="Courier New" pitchFamily="49" charset="0"/>
                <a:cs typeface="Courier New" pitchFamily="49" charset="0"/>
              </a:rPr>
              <a:t>day,’Wednesday</a:t>
            </a:r>
            <a:r>
              <a:rPr lang="en-US" sz="1400" dirty="0" smtClean="0">
                <a:solidFill>
                  <a:srgbClr val="FFFF00"/>
                </a:solidFill>
                <a:latin typeface="Courier New" pitchFamily="49" charset="0"/>
                <a:cs typeface="Courier New" pitchFamily="49" charset="0"/>
              </a:rPr>
              <a:t>’) | </a:t>
            </a:r>
            <a:r>
              <a:rPr lang="en-US" sz="1400" dirty="0" err="1" smtClean="0">
                <a:solidFill>
                  <a:srgbClr val="FFFF00"/>
                </a:solidFill>
                <a:latin typeface="Courier New" pitchFamily="49" charset="0"/>
                <a:cs typeface="Courier New" pitchFamily="49" charset="0"/>
              </a:rPr>
              <a:t>strcmp</a:t>
            </a:r>
            <a:r>
              <a:rPr lang="en-US" sz="1400" dirty="0" smtClean="0">
                <a:solidFill>
                  <a:srgbClr val="FFFF00"/>
                </a:solidFill>
                <a:latin typeface="Courier New" pitchFamily="49" charset="0"/>
                <a:cs typeface="Courier New" pitchFamily="49" charset="0"/>
              </a:rPr>
              <a:t>(day, ‘Thursday’) | </a:t>
            </a:r>
            <a:r>
              <a:rPr lang="en-US" sz="1400" dirty="0" err="1" smtClean="0">
                <a:solidFill>
                  <a:srgbClr val="FFFF00"/>
                </a:solidFill>
                <a:latin typeface="Courier New" pitchFamily="49" charset="0"/>
                <a:cs typeface="Courier New" pitchFamily="49" charset="0"/>
              </a:rPr>
              <a:t>strcmp</a:t>
            </a:r>
            <a:r>
              <a:rPr lang="en-US" sz="1400" dirty="0" smtClean="0">
                <a:solidFill>
                  <a:srgbClr val="FFFF00"/>
                </a:solidFill>
                <a:latin typeface="Courier New" pitchFamily="49" charset="0"/>
                <a:cs typeface="Courier New" pitchFamily="49" charset="0"/>
              </a:rPr>
              <a:t>(day, ‘Friday’)</a:t>
            </a:r>
          </a:p>
          <a:p>
            <a:r>
              <a:rPr lang="en-US" sz="1400" dirty="0" smtClean="0">
                <a:solidFill>
                  <a:srgbClr val="00B0F0"/>
                </a:solidFill>
                <a:latin typeface="Courier New" pitchFamily="49" charset="0"/>
                <a:cs typeface="Courier New" pitchFamily="49" charset="0"/>
              </a:rPr>
              <a:t>	out = ‘Weekday’</a:t>
            </a:r>
          </a:p>
          <a:p>
            <a:r>
              <a:rPr lang="en-US" sz="1400" dirty="0" err="1" smtClean="0">
                <a:solidFill>
                  <a:schemeClr val="accent5">
                    <a:lumMod val="20000"/>
                    <a:lumOff val="80000"/>
                  </a:schemeClr>
                </a:solidFill>
                <a:latin typeface="Courier New" pitchFamily="49" charset="0"/>
                <a:cs typeface="Courier New" pitchFamily="49" charset="0"/>
              </a:rPr>
              <a:t>elseif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strcmp</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day,’Saturday</a:t>
            </a:r>
            <a:r>
              <a:rPr lang="en-US" sz="1400" dirty="0" smtClean="0">
                <a:solidFill>
                  <a:srgbClr val="00B0F0"/>
                </a:solidFill>
                <a:latin typeface="Courier New" pitchFamily="49" charset="0"/>
                <a:cs typeface="Courier New" pitchFamily="49" charset="0"/>
              </a:rPr>
              <a:t>’) | </a:t>
            </a:r>
            <a:r>
              <a:rPr lang="en-US" sz="1400" dirty="0" err="1" smtClean="0">
                <a:solidFill>
                  <a:srgbClr val="00B0F0"/>
                </a:solidFill>
                <a:latin typeface="Courier New" pitchFamily="49" charset="0"/>
                <a:cs typeface="Courier New" pitchFamily="49" charset="0"/>
              </a:rPr>
              <a:t>strcmp</a:t>
            </a:r>
            <a:r>
              <a:rPr lang="en-US" sz="1400" dirty="0" smtClean="0">
                <a:solidFill>
                  <a:srgbClr val="00B0F0"/>
                </a:solidFill>
                <a:latin typeface="Courier New" pitchFamily="49" charset="0"/>
                <a:cs typeface="Courier New" pitchFamily="49" charset="0"/>
              </a:rPr>
              <a:t>(</a:t>
            </a:r>
            <a:r>
              <a:rPr lang="en-US" sz="1400" dirty="0" err="1" smtClean="0">
                <a:solidFill>
                  <a:srgbClr val="00B0F0"/>
                </a:solidFill>
                <a:latin typeface="Courier New" pitchFamily="49" charset="0"/>
                <a:cs typeface="Courier New" pitchFamily="49" charset="0"/>
              </a:rPr>
              <a:t>day,’Sunday</a:t>
            </a:r>
            <a:r>
              <a:rPr lang="en-US" sz="1400" dirty="0" smtClean="0">
                <a:solidFill>
                  <a:srgbClr val="00B0F0"/>
                </a:solidFill>
                <a:latin typeface="Courier New" pitchFamily="49" charset="0"/>
                <a:cs typeface="Courier New" pitchFamily="49" charset="0"/>
              </a:rPr>
              <a:t>’)</a:t>
            </a:r>
          </a:p>
          <a:p>
            <a:r>
              <a:rPr lang="en-US" sz="1400" dirty="0" smtClean="0">
                <a:solidFill>
                  <a:srgbClr val="00B0F0"/>
                </a:solidFill>
                <a:latin typeface="Courier New" pitchFamily="49" charset="0"/>
                <a:cs typeface="Courier New" pitchFamily="49" charset="0"/>
              </a:rPr>
              <a:t>	out = ‘Weekend’</a:t>
            </a:r>
          </a:p>
          <a:p>
            <a:r>
              <a:rPr lang="en-US" sz="1400" dirty="0" smtClean="0">
                <a:solidFill>
                  <a:schemeClr val="accent5">
                    <a:lumMod val="20000"/>
                    <a:lumOff val="8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‘Not a day’</a:t>
            </a:r>
          </a:p>
          <a:p>
            <a:r>
              <a:rPr lang="en-US" sz="1400" dirty="0" smtClean="0">
                <a:solidFill>
                  <a:schemeClr val="accent5">
                    <a:lumMod val="20000"/>
                    <a:lumOff val="80000"/>
                  </a:schemeClr>
                </a:solidFill>
                <a:latin typeface="Courier New" pitchFamily="49" charset="0"/>
                <a:cs typeface="Courier New" pitchFamily="49" charset="0"/>
              </a:rPr>
              <a:t>end</a:t>
            </a:r>
          </a:p>
          <a:p>
            <a:endParaRPr lang="en-US" sz="1400" dirty="0" smtClean="0">
              <a:solidFill>
                <a:srgbClr val="00B0F0"/>
              </a:solidFill>
              <a:latin typeface="Courier New" pitchFamily="49" charset="0"/>
              <a:cs typeface="Courier New" pitchFamily="49" charset="0"/>
            </a:endParaRPr>
          </a:p>
          <a:p>
            <a:endParaRPr lang="en-US" sz="1400" dirty="0" smtClean="0">
              <a:solidFill>
                <a:srgbClr val="00B0F0"/>
              </a:solidFill>
              <a:latin typeface="Courier New" pitchFamily="49" charset="0"/>
              <a:cs typeface="Courier New" pitchFamily="49" charset="0"/>
            </a:endParaRPr>
          </a:p>
        </p:txBody>
      </p:sp>
      <p:sp>
        <p:nvSpPr>
          <p:cNvPr id="8" name="TextBox 7"/>
          <p:cNvSpPr txBox="1"/>
          <p:nvPr/>
        </p:nvSpPr>
        <p:spPr>
          <a:xfrm>
            <a:off x="0" y="4572000"/>
            <a:ext cx="9144000" cy="1477328"/>
          </a:xfrm>
          <a:prstGeom prst="rect">
            <a:avLst/>
          </a:prstGeom>
          <a:noFill/>
        </p:spPr>
        <p:txBody>
          <a:bodyPr wrap="square" rtlCol="0">
            <a:spAutoFit/>
          </a:bodyPr>
          <a:lstStyle/>
          <a:p>
            <a:r>
              <a:rPr lang="en-US" dirty="0" smtClean="0">
                <a:solidFill>
                  <a:schemeClr val="bg1"/>
                </a:solidFill>
                <a:cs typeface="Courier New" pitchFamily="49" charset="0"/>
              </a:rPr>
              <a:t>The first part of the if statement - the one </a:t>
            </a:r>
            <a:r>
              <a:rPr lang="en-US" dirty="0" err="1" smtClean="0">
                <a:solidFill>
                  <a:schemeClr val="bg1"/>
                </a:solidFill>
                <a:cs typeface="Courier New" pitchFamily="49" charset="0"/>
              </a:rPr>
              <a:t>i’ve</a:t>
            </a:r>
            <a:r>
              <a:rPr lang="en-US" dirty="0" smtClean="0">
                <a:solidFill>
                  <a:schemeClr val="bg1"/>
                </a:solidFill>
                <a:cs typeface="Courier New" pitchFamily="49" charset="0"/>
              </a:rPr>
              <a:t> highlighted - doesn’t even fit on one line (and I shrunk the text!). In other words, it’s a mess. It’s annoying (to me, at least) that there are only 7 different days (a small number of possible cases), but I have to check each one using a </a:t>
            </a:r>
            <a:r>
              <a:rPr lang="en-US" dirty="0" err="1" smtClean="0">
                <a:solidFill>
                  <a:srgbClr val="00B0F0"/>
                </a:solidFill>
                <a:cs typeface="Courier New" pitchFamily="49" charset="0"/>
              </a:rPr>
              <a:t>strcmp</a:t>
            </a:r>
            <a:r>
              <a:rPr lang="en-US" dirty="0" smtClean="0">
                <a:solidFill>
                  <a:schemeClr val="bg1"/>
                </a:solidFill>
                <a:cs typeface="Courier New" pitchFamily="49" charset="0"/>
              </a:rPr>
              <a:t> and then link them all together using </a:t>
            </a:r>
            <a:r>
              <a:rPr lang="en-US" dirty="0" smtClean="0">
                <a:solidFill>
                  <a:srgbClr val="00B0F0"/>
                </a:solidFill>
                <a:cs typeface="Courier New" pitchFamily="49" charset="0"/>
              </a:rPr>
              <a:t>|</a:t>
            </a:r>
            <a:r>
              <a:rPr lang="en-US" dirty="0" smtClean="0">
                <a:solidFill>
                  <a:schemeClr val="bg1"/>
                </a:solidFill>
                <a:cs typeface="Courier New" pitchFamily="49" charset="0"/>
              </a:rPr>
              <a:t> … there should be a better way…</a:t>
            </a:r>
          </a:p>
          <a:p>
            <a:endParaRPr lang="en-US" dirty="0" smtClean="0">
              <a:solidFill>
                <a:schemeClr val="bg1"/>
              </a:solidFill>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632311"/>
          </a:xfrm>
          <a:prstGeom prst="rect">
            <a:avLst/>
          </a:prstGeom>
          <a:noFill/>
        </p:spPr>
        <p:txBody>
          <a:bodyPr wrap="square" rtlCol="0">
            <a:spAutoFit/>
          </a:bodyPr>
          <a:lstStyle/>
          <a:p>
            <a:r>
              <a:rPr lang="en-US" dirty="0" smtClean="0">
                <a:solidFill>
                  <a:schemeClr val="bg1"/>
                </a:solidFill>
                <a:cs typeface="Courier New" pitchFamily="49" charset="0"/>
              </a:rPr>
              <a:t>And of course, there is. I wouldn’t have brought it up if there wasn’t. It’s called a switch statement, and it looks like this:</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function out = </a:t>
            </a:r>
            <a:r>
              <a:rPr lang="en-US" dirty="0" err="1" smtClean="0">
                <a:solidFill>
                  <a:srgbClr val="00B0F0"/>
                </a:solidFill>
                <a:latin typeface="Courier New" pitchFamily="49" charset="0"/>
                <a:cs typeface="Courier New" pitchFamily="49" charset="0"/>
              </a:rPr>
              <a:t>dayType</a:t>
            </a:r>
            <a:r>
              <a:rPr lang="en-US" dirty="0" smtClean="0">
                <a:solidFill>
                  <a:srgbClr val="00B0F0"/>
                </a:solidFill>
                <a:latin typeface="Courier New" pitchFamily="49" charset="0"/>
                <a:cs typeface="Courier New" pitchFamily="49" charset="0"/>
              </a:rPr>
              <a:t>(day)</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switch</a:t>
            </a:r>
            <a:r>
              <a:rPr lang="en-US" dirty="0" smtClean="0">
                <a:solidFill>
                  <a:srgbClr val="00B0F0"/>
                </a:solidFill>
                <a:latin typeface="Courier New" pitchFamily="49" charset="0"/>
                <a:cs typeface="Courier New" pitchFamily="49" charset="0"/>
              </a:rPr>
              <a:t> day</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case</a:t>
            </a:r>
            <a:r>
              <a:rPr lang="en-US" dirty="0" smtClean="0">
                <a:solidFill>
                  <a:srgbClr val="00B0F0"/>
                </a:solidFill>
                <a:latin typeface="Courier New" pitchFamily="49" charset="0"/>
                <a:cs typeface="Courier New" pitchFamily="49" charset="0"/>
              </a:rPr>
              <a:t> {‘Monday’ ‘Tuesday’ ‘Wednesday’ ‘Thursday’ ‘Friday’}</a:t>
            </a:r>
          </a:p>
          <a:p>
            <a:r>
              <a:rPr lang="en-US" dirty="0" smtClean="0">
                <a:solidFill>
                  <a:srgbClr val="00B0F0"/>
                </a:solidFill>
                <a:latin typeface="Courier New" pitchFamily="49" charset="0"/>
                <a:cs typeface="Courier New" pitchFamily="49" charset="0"/>
              </a:rPr>
              <a:t>		out = ‘Weekday’;</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case</a:t>
            </a:r>
            <a:r>
              <a:rPr lang="en-US" dirty="0" smtClean="0">
                <a:solidFill>
                  <a:srgbClr val="00B0F0"/>
                </a:solidFill>
                <a:latin typeface="Courier New" pitchFamily="49" charset="0"/>
                <a:cs typeface="Courier New" pitchFamily="49" charset="0"/>
              </a:rPr>
              <a:t> {‘Saturday’ ‘Sunday’}</a:t>
            </a:r>
          </a:p>
          <a:p>
            <a:r>
              <a:rPr lang="en-US" dirty="0" smtClean="0">
                <a:solidFill>
                  <a:srgbClr val="00B0F0"/>
                </a:solidFill>
                <a:latin typeface="Courier New" pitchFamily="49" charset="0"/>
                <a:cs typeface="Courier New" pitchFamily="49" charset="0"/>
              </a:rPr>
              <a:t>		out = ‘Weekend’;</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otherwise</a:t>
            </a:r>
          </a:p>
          <a:p>
            <a:r>
              <a:rPr lang="en-US" dirty="0" smtClean="0">
                <a:solidFill>
                  <a:srgbClr val="00B0F0"/>
                </a:solidFill>
                <a:latin typeface="Courier New" pitchFamily="49" charset="0"/>
                <a:cs typeface="Courier New" pitchFamily="49" charset="0"/>
              </a:rPr>
              <a:t>		out = ‘Not a day’;</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I already like the way that looks much better. The </a:t>
            </a:r>
            <a:r>
              <a:rPr lang="en-US" dirty="0" smtClean="0">
                <a:solidFill>
                  <a:srgbClr val="00B0F0"/>
                </a:solidFill>
                <a:cs typeface="Courier New" pitchFamily="49" charset="0"/>
              </a:rPr>
              <a:t>switch</a:t>
            </a:r>
            <a:r>
              <a:rPr lang="en-US" dirty="0" smtClean="0">
                <a:solidFill>
                  <a:schemeClr val="bg1"/>
                </a:solidFill>
                <a:cs typeface="Courier New" pitchFamily="49" charset="0"/>
              </a:rPr>
              <a:t> looks at the value of the variable </a:t>
            </a:r>
            <a:r>
              <a:rPr lang="en-US" dirty="0" smtClean="0">
                <a:solidFill>
                  <a:srgbClr val="00B0F0"/>
                </a:solidFill>
                <a:cs typeface="Courier New" pitchFamily="49" charset="0"/>
              </a:rPr>
              <a:t>day</a:t>
            </a:r>
            <a:r>
              <a:rPr lang="en-US" dirty="0" smtClean="0">
                <a:solidFill>
                  <a:schemeClr val="bg1"/>
                </a:solidFill>
                <a:cs typeface="Courier New" pitchFamily="49" charset="0"/>
              </a:rPr>
              <a:t>, then compares it to every element in the cell arrays. When a match is found, the code inside that case is run. So if the input is ‘Tuesday’, we find a match in the first </a:t>
            </a:r>
            <a:r>
              <a:rPr lang="en-US" dirty="0" smtClean="0">
                <a:solidFill>
                  <a:srgbClr val="00B0F0"/>
                </a:solidFill>
                <a:cs typeface="Courier New" pitchFamily="49" charset="0"/>
              </a:rPr>
              <a:t>case</a:t>
            </a:r>
            <a:r>
              <a:rPr lang="en-US" dirty="0" smtClean="0">
                <a:solidFill>
                  <a:schemeClr val="bg1"/>
                </a:solidFill>
                <a:cs typeface="Courier New" pitchFamily="49" charset="0"/>
              </a:rPr>
              <a:t>, and we run the code under that case (</a:t>
            </a:r>
            <a:r>
              <a:rPr lang="en-US" dirty="0" smtClean="0">
                <a:solidFill>
                  <a:srgbClr val="00B0F0"/>
                </a:solidFill>
                <a:cs typeface="Courier New" pitchFamily="49" charset="0"/>
              </a:rPr>
              <a:t>out=‘Weekday’</a:t>
            </a:r>
            <a:r>
              <a:rPr lang="en-US" dirty="0" smtClean="0">
                <a:solidFill>
                  <a:schemeClr val="bg1"/>
                </a:solidFill>
                <a:cs typeface="Courier New" pitchFamily="49" charset="0"/>
              </a:rPr>
              <a:t>). The </a:t>
            </a:r>
            <a:r>
              <a:rPr lang="en-US" dirty="0" smtClean="0">
                <a:solidFill>
                  <a:srgbClr val="00B0F0"/>
                </a:solidFill>
                <a:cs typeface="Courier New" pitchFamily="49" charset="0"/>
              </a:rPr>
              <a:t>otherwise</a:t>
            </a:r>
            <a:r>
              <a:rPr lang="en-US" dirty="0" smtClean="0">
                <a:solidFill>
                  <a:schemeClr val="bg1"/>
                </a:solidFill>
                <a:cs typeface="Courier New" pitchFamily="49" charset="0"/>
              </a:rPr>
              <a:t> keyword is optional, and if no matches are found in any of the cases, the code in the </a:t>
            </a:r>
            <a:r>
              <a:rPr lang="en-US" dirty="0" smtClean="0">
                <a:solidFill>
                  <a:srgbClr val="00B0F0"/>
                </a:solidFill>
                <a:cs typeface="Courier New" pitchFamily="49" charset="0"/>
              </a:rPr>
              <a:t>otherwise</a:t>
            </a:r>
            <a:r>
              <a:rPr lang="en-US" dirty="0" smtClean="0">
                <a:solidFill>
                  <a:schemeClr val="bg1"/>
                </a:solidFill>
                <a:cs typeface="Courier New" pitchFamily="49" charset="0"/>
              </a:rPr>
              <a:t> block runs</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4678204"/>
          </a:xfrm>
          <a:prstGeom prst="rect">
            <a:avLst/>
          </a:prstGeom>
          <a:noFill/>
        </p:spPr>
        <p:txBody>
          <a:bodyPr wrap="square" rtlCol="0">
            <a:spAutoFit/>
          </a:bodyPr>
          <a:lstStyle/>
          <a:p>
            <a:r>
              <a:rPr lang="en-US" dirty="0" smtClean="0">
                <a:solidFill>
                  <a:schemeClr val="bg1"/>
                </a:solidFill>
                <a:cs typeface="Courier New" pitchFamily="49" charset="0"/>
              </a:rPr>
              <a:t>A couple more notes about switch statements.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First, the contents of the cell array do not have to be strings. They can also be scalar numbers. For instance: </a:t>
            </a:r>
          </a:p>
          <a:p>
            <a:endParaRPr lang="en-US" dirty="0" smtClean="0">
              <a:solidFill>
                <a:schemeClr val="bg1"/>
              </a:solidFill>
              <a:cs typeface="Courier New" pitchFamily="49" charset="0"/>
            </a:endParaRPr>
          </a:p>
          <a:p>
            <a:r>
              <a:rPr lang="en-US" sz="1400" dirty="0" smtClean="0">
                <a:solidFill>
                  <a:srgbClr val="00B0F0"/>
                </a:solidFill>
                <a:latin typeface="Courier New" pitchFamily="49" charset="0"/>
                <a:cs typeface="Courier New" pitchFamily="49" charset="0"/>
              </a:rPr>
              <a:t>	function out = </a:t>
            </a:r>
            <a:r>
              <a:rPr lang="en-US" sz="1400" dirty="0" err="1" smtClean="0">
                <a:solidFill>
                  <a:srgbClr val="00B0F0"/>
                </a:solidFill>
                <a:latin typeface="Courier New" pitchFamily="49" charset="0"/>
                <a:cs typeface="Courier New" pitchFamily="49" charset="0"/>
              </a:rPr>
              <a:t>timeOfDay</a:t>
            </a:r>
            <a:r>
              <a:rPr lang="en-US" sz="1400" dirty="0" smtClean="0">
                <a:solidFill>
                  <a:srgbClr val="00B0F0"/>
                </a:solidFill>
                <a:latin typeface="Courier New" pitchFamily="49" charset="0"/>
                <a:cs typeface="Courier New" pitchFamily="49" charset="0"/>
              </a:rPr>
              <a:t>(hour)</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switch</a:t>
            </a:r>
            <a:r>
              <a:rPr lang="en-US" sz="1400" dirty="0" smtClean="0">
                <a:solidFill>
                  <a:srgbClr val="00B0F0"/>
                </a:solidFill>
                <a:latin typeface="Courier New" pitchFamily="49" charset="0"/>
                <a:cs typeface="Courier New" pitchFamily="49" charset="0"/>
              </a:rPr>
              <a:t> hour</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{5 6 7 8 9 10 11}</a:t>
            </a:r>
          </a:p>
          <a:p>
            <a:r>
              <a:rPr lang="en-US" sz="1400" dirty="0" smtClean="0">
                <a:solidFill>
                  <a:srgbClr val="00B0F0"/>
                </a:solidFill>
                <a:latin typeface="Courier New" pitchFamily="49" charset="0"/>
                <a:cs typeface="Courier New" pitchFamily="49" charset="0"/>
              </a:rPr>
              <a:t>			out = ‘Morning’;</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{12 13 14 15 16}	</a:t>
            </a:r>
            <a:r>
              <a:rPr lang="en-US" sz="1400" dirty="0" smtClean="0">
                <a:solidFill>
                  <a:srgbClr val="92D050"/>
                </a:solidFill>
                <a:latin typeface="Courier New" pitchFamily="49" charset="0"/>
                <a:cs typeface="Courier New" pitchFamily="49" charset="0"/>
              </a:rPr>
              <a:t>% military time, of course</a:t>
            </a:r>
          </a:p>
          <a:p>
            <a:r>
              <a:rPr lang="en-US" sz="1400" dirty="0" smtClean="0">
                <a:solidFill>
                  <a:srgbClr val="00B0F0"/>
                </a:solidFill>
                <a:latin typeface="Courier New" pitchFamily="49" charset="0"/>
                <a:cs typeface="Courier New" pitchFamily="49" charset="0"/>
              </a:rPr>
              <a:t>			out = ‘Afternoon’;</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{17 18 19 20 21}</a:t>
            </a:r>
          </a:p>
          <a:p>
            <a:r>
              <a:rPr lang="en-US" sz="1400" dirty="0" smtClean="0">
                <a:solidFill>
                  <a:srgbClr val="00B0F0"/>
                </a:solidFill>
                <a:latin typeface="Courier New" pitchFamily="49" charset="0"/>
                <a:cs typeface="Courier New" pitchFamily="49" charset="0"/>
              </a:rPr>
              <a:t>			out = ‘Evening’;</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{22 23 0 1 2 3 4}</a:t>
            </a:r>
          </a:p>
          <a:p>
            <a:r>
              <a:rPr lang="en-US" sz="1400" dirty="0" smtClean="0">
                <a:solidFill>
                  <a:srgbClr val="00B0F0"/>
                </a:solidFill>
                <a:latin typeface="Courier New" pitchFamily="49" charset="0"/>
                <a:cs typeface="Courier New" pitchFamily="49" charset="0"/>
              </a:rPr>
              <a:t>			out = ‘Nighttime’;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20000"/>
                    <a:lumOff val="80000"/>
                  </a:schemeClr>
                </a:solidFill>
                <a:latin typeface="Courier New" pitchFamily="49" charset="0"/>
                <a:cs typeface="Courier New" pitchFamily="49" charset="0"/>
              </a:rPr>
              <a:t>end</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And you can even mix numbers and strings together in the cases (I’ll do an example at the end).</a:t>
            </a:r>
          </a:p>
          <a:p>
            <a:endParaRPr lang="en-US" dirty="0" smtClean="0">
              <a:solidFill>
                <a:schemeClr val="bg1"/>
              </a:solidFill>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6186309"/>
          </a:xfrm>
          <a:prstGeom prst="rect">
            <a:avLst/>
          </a:prstGeom>
          <a:noFill/>
        </p:spPr>
        <p:txBody>
          <a:bodyPr wrap="square" rtlCol="0">
            <a:spAutoFit/>
          </a:bodyPr>
          <a:lstStyle/>
          <a:p>
            <a:r>
              <a:rPr lang="en-US" dirty="0" smtClean="0">
                <a:solidFill>
                  <a:schemeClr val="bg1"/>
                </a:solidFill>
              </a:rPr>
              <a:t>First, we know we can logically “detect” the class of something using functions like </a:t>
            </a:r>
            <a:r>
              <a:rPr lang="en-US" dirty="0" err="1" smtClean="0">
                <a:solidFill>
                  <a:srgbClr val="00B0F0"/>
                </a:solidFill>
              </a:rPr>
              <a:t>ischar</a:t>
            </a:r>
            <a:r>
              <a:rPr lang="en-US" dirty="0" smtClean="0">
                <a:solidFill>
                  <a:schemeClr val="bg1"/>
                </a:solidFill>
              </a:rPr>
              <a:t> or </a:t>
            </a:r>
            <a:r>
              <a:rPr lang="en-US" dirty="0" err="1" smtClean="0">
                <a:solidFill>
                  <a:srgbClr val="00B0F0"/>
                </a:solidFill>
              </a:rPr>
              <a:t>isnumeric</a:t>
            </a:r>
            <a:r>
              <a:rPr lang="en-US" dirty="0" smtClean="0">
                <a:solidFill>
                  <a:schemeClr val="bg1"/>
                </a:solidFill>
              </a:rPr>
              <a:t> or </a:t>
            </a:r>
            <a:r>
              <a:rPr lang="en-US" dirty="0" err="1" smtClean="0">
                <a:solidFill>
                  <a:srgbClr val="00B0F0"/>
                </a:solidFill>
              </a:rPr>
              <a:t>iscell</a:t>
            </a:r>
            <a:r>
              <a:rPr lang="en-US" dirty="0" smtClean="0">
                <a:solidFill>
                  <a:schemeClr val="bg1"/>
                </a:solidFill>
              </a:rPr>
              <a:t>. So now, we want to make our function do the following things:</a:t>
            </a:r>
          </a:p>
          <a:p>
            <a:endParaRPr lang="en-US" dirty="0">
              <a:solidFill>
                <a:schemeClr val="bg1"/>
              </a:solidFill>
            </a:endParaRPr>
          </a:p>
          <a:p>
            <a:r>
              <a:rPr lang="en-US" dirty="0" smtClean="0">
                <a:solidFill>
                  <a:schemeClr val="bg1"/>
                </a:solidFill>
              </a:rPr>
              <a:t>	1) Figure out the class of the input</a:t>
            </a:r>
          </a:p>
          <a:p>
            <a:r>
              <a:rPr lang="en-US" dirty="0" smtClean="0">
                <a:solidFill>
                  <a:schemeClr val="bg1"/>
                </a:solidFill>
              </a:rPr>
              <a:t>	2) If the input is a </a:t>
            </a:r>
            <a:r>
              <a:rPr lang="en-US" dirty="0" smtClean="0">
                <a:solidFill>
                  <a:srgbClr val="00B0F0"/>
                </a:solidFill>
              </a:rPr>
              <a:t>char</a:t>
            </a:r>
            <a:r>
              <a:rPr lang="en-US" dirty="0" smtClean="0">
                <a:solidFill>
                  <a:schemeClr val="bg1"/>
                </a:solidFill>
              </a:rPr>
              <a:t>, then proceed with the replacing of the numbers</a:t>
            </a:r>
          </a:p>
          <a:p>
            <a:r>
              <a:rPr lang="en-US" dirty="0">
                <a:solidFill>
                  <a:schemeClr val="bg1"/>
                </a:solidFill>
              </a:rPr>
              <a:t>	</a:t>
            </a:r>
            <a:r>
              <a:rPr lang="en-US" dirty="0" smtClean="0">
                <a:solidFill>
                  <a:schemeClr val="bg1"/>
                </a:solidFill>
              </a:rPr>
              <a:t>3) If the input is not a </a:t>
            </a:r>
            <a:r>
              <a:rPr lang="en-US" dirty="0" smtClean="0">
                <a:solidFill>
                  <a:srgbClr val="00B0F0"/>
                </a:solidFill>
              </a:rPr>
              <a:t>char</a:t>
            </a:r>
            <a:r>
              <a:rPr lang="en-US" dirty="0" smtClean="0">
                <a:solidFill>
                  <a:schemeClr val="bg1"/>
                </a:solidFill>
              </a:rPr>
              <a:t>, then set the output to an empty string</a:t>
            </a:r>
          </a:p>
          <a:p>
            <a:endParaRPr lang="en-US" dirty="0">
              <a:solidFill>
                <a:schemeClr val="bg1"/>
              </a:solidFill>
            </a:endParaRPr>
          </a:p>
          <a:p>
            <a:r>
              <a:rPr lang="en-US" dirty="0" smtClean="0">
                <a:solidFill>
                  <a:schemeClr val="bg1"/>
                </a:solidFill>
              </a:rPr>
              <a:t>Notice how 2 and 3 are independent - we either want to do one or the other (but we certainly don’t want to do both at the same time). This is what I was talking about when I said we want code that can branch (we can either go from step 1 to 2 or from 1 to 3)</a:t>
            </a:r>
          </a:p>
          <a:p>
            <a:endParaRPr lang="en-US" dirty="0">
              <a:solidFill>
                <a:schemeClr val="bg1"/>
              </a:solidFill>
            </a:endParaRPr>
          </a:p>
          <a:p>
            <a:r>
              <a:rPr lang="en-US" dirty="0" smtClean="0">
                <a:solidFill>
                  <a:schemeClr val="bg1"/>
                </a:solidFill>
              </a:rPr>
              <a:t>I will show the solution here, then talk about it. We are going to use an </a:t>
            </a:r>
            <a:r>
              <a:rPr lang="en-US" dirty="0" smtClean="0">
                <a:solidFill>
                  <a:schemeClr val="accent5">
                    <a:lumMod val="60000"/>
                    <a:lumOff val="40000"/>
                  </a:schemeClr>
                </a:solidFill>
              </a:rPr>
              <a:t>if</a:t>
            </a:r>
            <a:r>
              <a:rPr lang="en-US" dirty="0" smtClean="0">
                <a:solidFill>
                  <a:schemeClr val="bg1"/>
                </a:solidFill>
              </a:rPr>
              <a:t> statement.</a:t>
            </a:r>
          </a:p>
          <a:p>
            <a:endParaRPr lang="en-US" dirty="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function out = </a:t>
            </a:r>
            <a:r>
              <a:rPr lang="en-US" dirty="0" err="1" smtClean="0">
                <a:solidFill>
                  <a:srgbClr val="00B0F0"/>
                </a:solidFill>
                <a:latin typeface="Courier New" pitchFamily="49" charset="0"/>
                <a:cs typeface="Courier New" pitchFamily="49" charset="0"/>
              </a:rPr>
              <a:t>replaceNums</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p>
          <a:p>
            <a:r>
              <a:rPr lang="en-US" dirty="0">
                <a:solidFill>
                  <a:srgbClr val="00B0F0"/>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ischar</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&gt;=‘0’ &amp;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&lt;=‘9’) = ‘X’;</a:t>
            </a:r>
          </a:p>
          <a:p>
            <a:r>
              <a:rPr lang="en-US" dirty="0" smtClean="0">
                <a:solidFill>
                  <a:srgbClr val="00B0F0"/>
                </a:solidFill>
                <a:latin typeface="Courier New" pitchFamily="49" charset="0"/>
                <a:cs typeface="Courier New" pitchFamily="49" charset="0"/>
              </a:rPr>
              <a:t>			out =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p>
          <a:p>
            <a:r>
              <a:rPr lang="en-US" dirty="0">
                <a:solidFill>
                  <a:srgbClr val="00B0F0"/>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else</a:t>
            </a:r>
          </a:p>
          <a:p>
            <a:r>
              <a:rPr lang="en-US" dirty="0">
                <a:solidFill>
                  <a:srgbClr val="00B0F0"/>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		out = ‘’;</a:t>
            </a:r>
          </a:p>
          <a:p>
            <a:r>
              <a:rPr lang="en-US" dirty="0">
                <a:solidFill>
                  <a:srgbClr val="00B0F0"/>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r>
              <a:rPr lang="en-US" dirty="0" smtClean="0">
                <a:solidFill>
                  <a:srgbClr val="00B0F0"/>
                </a:solidFill>
                <a:latin typeface="Courier New" pitchFamily="49" charset="0"/>
                <a:cs typeface="Courier New" pitchFamily="49" charset="0"/>
              </a:rPr>
              <a:t>	end</a:t>
            </a:r>
          </a:p>
          <a:p>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909310"/>
          </a:xfrm>
          <a:prstGeom prst="rect">
            <a:avLst/>
          </a:prstGeom>
          <a:noFill/>
        </p:spPr>
        <p:txBody>
          <a:bodyPr wrap="square" rtlCol="0">
            <a:spAutoFit/>
          </a:bodyPr>
          <a:lstStyle/>
          <a:p>
            <a:r>
              <a:rPr lang="en-US" dirty="0" smtClean="0">
                <a:solidFill>
                  <a:schemeClr val="bg1"/>
                </a:solidFill>
                <a:cs typeface="Courier New" pitchFamily="49" charset="0"/>
              </a:rPr>
              <a:t>Second, </a:t>
            </a:r>
            <a:r>
              <a:rPr lang="en-US" dirty="0" smtClean="0">
                <a:solidFill>
                  <a:srgbClr val="00B0F0"/>
                </a:solidFill>
                <a:cs typeface="Courier New" pitchFamily="49" charset="0"/>
              </a:rPr>
              <a:t>switch</a:t>
            </a:r>
            <a:r>
              <a:rPr lang="en-US" dirty="0" smtClean="0">
                <a:solidFill>
                  <a:schemeClr val="bg1"/>
                </a:solidFill>
                <a:cs typeface="Courier New" pitchFamily="49" charset="0"/>
              </a:rPr>
              <a:t> statements are only really useful when there is a small, discreet number of possibilities. For instance, there are only 7 days that could be named. There are only 12 months in the calendar year. There are only 4 members of the A-Team. Et cetera.</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On the other hand, an A is any grade from 90 to 100. That means a 91 is an A, as is a 91.1 and a 93.45 and a 93.456 and a 93.457 and you can quickly see that there are infinite possibilities, and there’s no way you could list infinite cases in a case. But you could easily check the condition </a:t>
            </a:r>
            <a:r>
              <a:rPr lang="en-US" dirty="0" smtClean="0">
                <a:solidFill>
                  <a:srgbClr val="00B0F0"/>
                </a:solidFill>
                <a:cs typeface="Courier New" pitchFamily="49" charset="0"/>
              </a:rPr>
              <a:t>grade&gt;=90 &amp; grade&lt;=100</a:t>
            </a:r>
            <a:r>
              <a:rPr lang="en-US" dirty="0" smtClean="0">
                <a:solidFill>
                  <a:schemeClr val="bg1"/>
                </a:solidFill>
                <a:cs typeface="Courier New" pitchFamily="49" charset="0"/>
              </a:rPr>
              <a:t> in an </a:t>
            </a:r>
            <a:r>
              <a:rPr lang="en-US" dirty="0" smtClean="0">
                <a:solidFill>
                  <a:srgbClr val="00B0F0"/>
                </a:solidFill>
                <a:cs typeface="Courier New" pitchFamily="49" charset="0"/>
              </a:rPr>
              <a:t>if</a:t>
            </a:r>
            <a:r>
              <a:rPr lang="en-US" dirty="0" smtClean="0">
                <a:solidFill>
                  <a:schemeClr val="bg1"/>
                </a:solidFill>
                <a:cs typeface="Courier New" pitchFamily="49" charset="0"/>
              </a:rPr>
              <a:t> statement. So there are times when switch is not the best.</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Notice how I started my first example with an </a:t>
            </a:r>
            <a:r>
              <a:rPr lang="en-US" dirty="0" smtClean="0">
                <a:solidFill>
                  <a:srgbClr val="00B0F0"/>
                </a:solidFill>
                <a:cs typeface="Courier New" pitchFamily="49" charset="0"/>
              </a:rPr>
              <a:t>if</a:t>
            </a:r>
            <a:r>
              <a:rPr lang="en-US" dirty="0" smtClean="0">
                <a:solidFill>
                  <a:schemeClr val="bg1"/>
                </a:solidFill>
                <a:cs typeface="Courier New" pitchFamily="49" charset="0"/>
              </a:rPr>
              <a:t> statement, and then turned it into a </a:t>
            </a:r>
            <a:r>
              <a:rPr lang="en-US" dirty="0" smtClean="0">
                <a:solidFill>
                  <a:srgbClr val="00B0F0"/>
                </a:solidFill>
                <a:cs typeface="Courier New" pitchFamily="49" charset="0"/>
              </a:rPr>
              <a:t>switch</a:t>
            </a:r>
            <a:r>
              <a:rPr lang="en-US" dirty="0" smtClean="0">
                <a:solidFill>
                  <a:schemeClr val="bg1"/>
                </a:solidFill>
                <a:cs typeface="Courier New" pitchFamily="49" charset="0"/>
              </a:rPr>
              <a:t> statement. </a:t>
            </a:r>
            <a:r>
              <a:rPr lang="en-US" u="sng" dirty="0" smtClean="0">
                <a:solidFill>
                  <a:schemeClr val="bg1"/>
                </a:solidFill>
                <a:cs typeface="Courier New" pitchFamily="49" charset="0"/>
              </a:rPr>
              <a:t>All </a:t>
            </a:r>
            <a:r>
              <a:rPr lang="en-US" u="sng" dirty="0" smtClean="0">
                <a:solidFill>
                  <a:srgbClr val="00B0F0"/>
                </a:solidFill>
                <a:cs typeface="Courier New" pitchFamily="49" charset="0"/>
              </a:rPr>
              <a:t>switch</a:t>
            </a:r>
            <a:r>
              <a:rPr lang="en-US" u="sng" dirty="0" smtClean="0">
                <a:solidFill>
                  <a:schemeClr val="bg1"/>
                </a:solidFill>
                <a:cs typeface="Courier New" pitchFamily="49" charset="0"/>
              </a:rPr>
              <a:t> statements are derived from, and can be converted back to, an </a:t>
            </a:r>
            <a:r>
              <a:rPr lang="en-US" u="sng" dirty="0" smtClean="0">
                <a:solidFill>
                  <a:srgbClr val="00B0F0"/>
                </a:solidFill>
                <a:cs typeface="Courier New" pitchFamily="49" charset="0"/>
              </a:rPr>
              <a:t>if</a:t>
            </a:r>
            <a:r>
              <a:rPr lang="en-US" u="sng" dirty="0" smtClean="0">
                <a:solidFill>
                  <a:schemeClr val="bg1"/>
                </a:solidFill>
                <a:cs typeface="Courier New" pitchFamily="49" charset="0"/>
              </a:rPr>
              <a:t> statement </a:t>
            </a:r>
            <a:r>
              <a:rPr lang="en-US" dirty="0" smtClean="0">
                <a:solidFill>
                  <a:schemeClr val="bg1"/>
                </a:solidFill>
                <a:cs typeface="Courier New" pitchFamily="49" charset="0"/>
              </a:rPr>
              <a:t>(the </a:t>
            </a:r>
            <a:r>
              <a:rPr lang="en-US" dirty="0" smtClean="0">
                <a:solidFill>
                  <a:srgbClr val="00B0F0"/>
                </a:solidFill>
                <a:cs typeface="Courier New" pitchFamily="49" charset="0"/>
              </a:rPr>
              <a:t>if</a:t>
            </a:r>
            <a:r>
              <a:rPr lang="en-US" dirty="0" smtClean="0">
                <a:solidFill>
                  <a:schemeClr val="bg1"/>
                </a:solidFill>
                <a:cs typeface="Courier New" pitchFamily="49" charset="0"/>
              </a:rPr>
              <a:t> statement is the more universal conditional). However, there are certain </a:t>
            </a:r>
            <a:r>
              <a:rPr lang="en-US" dirty="0" smtClean="0">
                <a:solidFill>
                  <a:srgbClr val="00B0F0"/>
                </a:solidFill>
                <a:cs typeface="Courier New" pitchFamily="49" charset="0"/>
              </a:rPr>
              <a:t>if</a:t>
            </a:r>
            <a:r>
              <a:rPr lang="en-US" dirty="0" smtClean="0">
                <a:solidFill>
                  <a:schemeClr val="bg1"/>
                </a:solidFill>
                <a:cs typeface="Courier New" pitchFamily="49" charset="0"/>
              </a:rPr>
              <a:t> statements that simply cannot become </a:t>
            </a:r>
            <a:r>
              <a:rPr lang="en-US" dirty="0" smtClean="0">
                <a:solidFill>
                  <a:srgbClr val="00B0F0"/>
                </a:solidFill>
                <a:cs typeface="Courier New" pitchFamily="49" charset="0"/>
              </a:rPr>
              <a:t>switch</a:t>
            </a:r>
            <a:r>
              <a:rPr lang="en-US" dirty="0" smtClean="0">
                <a:solidFill>
                  <a:schemeClr val="bg1"/>
                </a:solidFill>
                <a:cs typeface="Courier New" pitchFamily="49" charset="0"/>
              </a:rPr>
              <a:t> statements (the grades example is a good example).</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r>
              <a:rPr lang="en-US" dirty="0" smtClean="0">
                <a:solidFill>
                  <a:schemeClr val="bg1"/>
                </a:solidFill>
                <a:cs typeface="Courier New" pitchFamily="49" charset="0"/>
              </a:rPr>
              <a:t>One final note about conditionals (and MATLAB) in general. Tabbing and alignment of code is TOTALLY A MATTER OF PERSONAL PREFERENCE. It is not required, and it does not affect the way the code runs.</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1200329"/>
          </a:xfrm>
          <a:prstGeom prst="rect">
            <a:avLst/>
          </a:prstGeom>
          <a:noFill/>
        </p:spPr>
        <p:txBody>
          <a:bodyPr wrap="square" rtlCol="0">
            <a:spAutoFit/>
          </a:bodyPr>
          <a:lstStyle/>
          <a:p>
            <a:r>
              <a:rPr lang="en-US" dirty="0" smtClean="0">
                <a:solidFill>
                  <a:schemeClr val="bg1"/>
                </a:solidFill>
                <a:cs typeface="Courier New" pitchFamily="49" charset="0"/>
              </a:rPr>
              <a:t>The last thing to do, then, is a little tracing quiz. You know the drill by now - figure out the values of the variables.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p:txBody>
      </p:sp>
      <p:sp>
        <p:nvSpPr>
          <p:cNvPr id="7" name="TextBox 6"/>
          <p:cNvSpPr txBox="1"/>
          <p:nvPr/>
        </p:nvSpPr>
        <p:spPr>
          <a:xfrm>
            <a:off x="0" y="1676400"/>
            <a:ext cx="6477000" cy="3970318"/>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x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(y)</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switch</a:t>
            </a:r>
            <a:r>
              <a:rPr lang="en-US" sz="1400" dirty="0" smtClean="0">
                <a:solidFill>
                  <a:srgbClr val="00B0F0"/>
                </a:solidFill>
                <a:latin typeface="Courier New" pitchFamily="49" charset="0"/>
                <a:cs typeface="Courier New" pitchFamily="49" charset="0"/>
              </a:rPr>
              <a:t> 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matlab</a:t>
            </a:r>
            <a:r>
              <a:rPr lang="en-US" sz="1400" dirty="0" smtClean="0">
                <a:solidFill>
                  <a:srgbClr val="00B0F0"/>
                </a:solidFill>
                <a:latin typeface="Courier New" pitchFamily="49" charset="0"/>
                <a:cs typeface="Courier New" pitchFamily="49" charset="0"/>
              </a:rPr>
              <a:t>’ ‘7’ ‘the hangover’}</a:t>
            </a:r>
          </a:p>
          <a:p>
            <a:r>
              <a:rPr lang="en-US" sz="1400" dirty="0" smtClean="0">
                <a:solidFill>
                  <a:srgbClr val="00B0F0"/>
                </a:solidFill>
                <a:latin typeface="Courier New" pitchFamily="49" charset="0"/>
                <a:cs typeface="Courier New" pitchFamily="49" charset="0"/>
              </a:rPr>
              <a:t>		out = class(y);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{‘MATLAB’ 7 ‘the hangover’ ‘world cup’ 2010}</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isnumeric</a:t>
            </a:r>
            <a:r>
              <a:rPr lang="en-US" sz="1400" dirty="0" smtClean="0">
                <a:solidFill>
                  <a:srgbClr val="00B0F0"/>
                </a:solidFill>
                <a:latin typeface="Courier New" pitchFamily="49" charset="0"/>
                <a:cs typeface="Courier New" pitchFamily="49" charset="0"/>
              </a:rPr>
              <a:t>(y)</a:t>
            </a:r>
          </a:p>
          <a:p>
            <a:r>
              <a:rPr lang="en-US" sz="1400" dirty="0" smtClean="0">
                <a:solidFill>
                  <a:srgbClr val="00B0F0"/>
                </a:solidFill>
                <a:latin typeface="Courier New" pitchFamily="49" charset="0"/>
                <a:cs typeface="Courier New" pitchFamily="49" charset="0"/>
              </a:rPr>
              <a:t>			out = y+2;</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upper(y);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otherwise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all(y==65)</a:t>
            </a:r>
          </a:p>
          <a:p>
            <a:r>
              <a:rPr lang="en-US" sz="1400" dirty="0" smtClean="0">
                <a:solidFill>
                  <a:srgbClr val="00B0F0"/>
                </a:solidFill>
                <a:latin typeface="Courier New" pitchFamily="49" charset="0"/>
                <a:cs typeface="Courier New" pitchFamily="49" charset="0"/>
              </a:rPr>
              <a:t>			out = ‘A+’;</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‘epic’;</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endParaRPr lang="en-US" sz="1400" dirty="0"/>
          </a:p>
        </p:txBody>
      </p:sp>
      <p:sp>
        <p:nvSpPr>
          <p:cNvPr id="8" name="TextBox 7"/>
          <p:cNvSpPr txBox="1"/>
          <p:nvPr/>
        </p:nvSpPr>
        <p:spPr>
          <a:xfrm>
            <a:off x="0" y="5486400"/>
            <a:ext cx="6477000" cy="954107"/>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A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(7)</a:t>
            </a:r>
          </a:p>
          <a:p>
            <a:r>
              <a:rPr lang="en-US" sz="1400" dirty="0" smtClean="0">
                <a:solidFill>
                  <a:srgbClr val="00B0F0"/>
                </a:solidFill>
                <a:latin typeface="Courier New" pitchFamily="49" charset="0"/>
                <a:cs typeface="Courier New" pitchFamily="49" charset="0"/>
              </a:rPr>
              <a:t>B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(‘the hangover’)</a:t>
            </a:r>
          </a:p>
          <a:p>
            <a:r>
              <a:rPr lang="en-US" sz="1400" dirty="0" smtClean="0">
                <a:solidFill>
                  <a:srgbClr val="00B0F0"/>
                </a:solidFill>
                <a:latin typeface="Courier New" pitchFamily="49" charset="0"/>
                <a:cs typeface="Courier New" pitchFamily="49" charset="0"/>
              </a:rPr>
              <a:t>C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(‘MATLAB’)</a:t>
            </a:r>
          </a:p>
          <a:p>
            <a:r>
              <a:rPr lang="en-US" sz="1400" dirty="0" smtClean="0">
                <a:solidFill>
                  <a:srgbClr val="00B0F0"/>
                </a:solidFill>
                <a:latin typeface="Courier New" pitchFamily="49" charset="0"/>
                <a:cs typeface="Courier New" pitchFamily="49" charset="0"/>
              </a:rPr>
              <a:t>D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(‘world cup 2010’)</a:t>
            </a:r>
            <a:endParaRPr lang="en-US" sz="1400" dirty="0">
              <a:solidFill>
                <a:srgbClr val="00B0F0"/>
              </a:solidFill>
              <a:latin typeface="Courier New" pitchFamily="49" charset="0"/>
              <a:cs typeface="Courier New" pitchFamily="49" charset="0"/>
            </a:endParaRPr>
          </a:p>
        </p:txBody>
      </p:sp>
      <p:cxnSp>
        <p:nvCxnSpPr>
          <p:cNvPr id="10" name="Straight Connector 9"/>
          <p:cNvCxnSpPr/>
          <p:nvPr/>
        </p:nvCxnSpPr>
        <p:spPr>
          <a:xfrm rot="10800000">
            <a:off x="152401" y="5410199"/>
            <a:ext cx="518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1200329"/>
          </a:xfrm>
          <a:prstGeom prst="rect">
            <a:avLst/>
          </a:prstGeom>
          <a:noFill/>
        </p:spPr>
        <p:txBody>
          <a:bodyPr wrap="square" rtlCol="0">
            <a:spAutoFit/>
          </a:bodyPr>
          <a:lstStyle/>
          <a:p>
            <a:r>
              <a:rPr lang="en-US" dirty="0" smtClean="0">
                <a:solidFill>
                  <a:schemeClr val="bg1"/>
                </a:solidFill>
                <a:cs typeface="Courier New" pitchFamily="49" charset="0"/>
              </a:rPr>
              <a:t>First, we have </a:t>
            </a:r>
            <a:r>
              <a:rPr lang="en-US" dirty="0" smtClean="0">
                <a:solidFill>
                  <a:srgbClr val="00B0F0"/>
                </a:solidFill>
                <a:cs typeface="Courier New" pitchFamily="49" charset="0"/>
              </a:rPr>
              <a:t>A = </a:t>
            </a:r>
            <a:r>
              <a:rPr lang="en-US" dirty="0" err="1" smtClean="0">
                <a:solidFill>
                  <a:srgbClr val="00B0F0"/>
                </a:solidFill>
                <a:cs typeface="Courier New" pitchFamily="49" charset="0"/>
              </a:rPr>
              <a:t>weirdFunc</a:t>
            </a:r>
            <a:r>
              <a:rPr lang="en-US" dirty="0" smtClean="0">
                <a:solidFill>
                  <a:srgbClr val="00B0F0"/>
                </a:solidFill>
                <a:cs typeface="Courier New" pitchFamily="49" charset="0"/>
              </a:rPr>
              <a:t>(7)</a:t>
            </a:r>
            <a:r>
              <a:rPr lang="en-US" dirty="0" smtClean="0">
                <a:solidFill>
                  <a:schemeClr val="bg1"/>
                </a:solidFill>
                <a:cs typeface="Courier New" pitchFamily="49" charset="0"/>
              </a:rPr>
              <a:t>. Let’s see what happens.</a:t>
            </a:r>
          </a:p>
          <a:p>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p:txBody>
      </p:sp>
      <p:sp>
        <p:nvSpPr>
          <p:cNvPr id="7" name="TextBox 6"/>
          <p:cNvSpPr txBox="1"/>
          <p:nvPr/>
        </p:nvSpPr>
        <p:spPr>
          <a:xfrm>
            <a:off x="2895600" y="1600200"/>
            <a:ext cx="6477000" cy="3970318"/>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x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(y)</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switch</a:t>
            </a:r>
            <a:r>
              <a:rPr lang="en-US" sz="1400" dirty="0" smtClean="0">
                <a:solidFill>
                  <a:srgbClr val="00B0F0"/>
                </a:solidFill>
                <a:latin typeface="Courier New" pitchFamily="49" charset="0"/>
                <a:cs typeface="Courier New" pitchFamily="49" charset="0"/>
              </a:rPr>
              <a:t> 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matlab</a:t>
            </a:r>
            <a:r>
              <a:rPr lang="en-US" sz="1400" dirty="0" smtClean="0">
                <a:solidFill>
                  <a:srgbClr val="00B0F0"/>
                </a:solidFill>
                <a:latin typeface="Courier New" pitchFamily="49" charset="0"/>
                <a:cs typeface="Courier New" pitchFamily="49" charset="0"/>
              </a:rPr>
              <a:t>’ ‘7’ ‘the hangover’}</a:t>
            </a:r>
          </a:p>
          <a:p>
            <a:r>
              <a:rPr lang="en-US" sz="1400" dirty="0" smtClean="0">
                <a:solidFill>
                  <a:srgbClr val="00B0F0"/>
                </a:solidFill>
                <a:latin typeface="Courier New" pitchFamily="49" charset="0"/>
                <a:cs typeface="Courier New" pitchFamily="49" charset="0"/>
              </a:rPr>
              <a:t>		out = class(y);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{‘MATLAB’ 7 ‘the hangover’ ‘world cup’ 2010}</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isnumeric</a:t>
            </a:r>
            <a:r>
              <a:rPr lang="en-US" sz="1400" dirty="0" smtClean="0">
                <a:solidFill>
                  <a:srgbClr val="00B0F0"/>
                </a:solidFill>
                <a:latin typeface="Courier New" pitchFamily="49" charset="0"/>
                <a:cs typeface="Courier New" pitchFamily="49" charset="0"/>
              </a:rPr>
              <a:t>(y)</a:t>
            </a:r>
          </a:p>
          <a:p>
            <a:r>
              <a:rPr lang="en-US" sz="1400" dirty="0" smtClean="0">
                <a:solidFill>
                  <a:srgbClr val="00B0F0"/>
                </a:solidFill>
                <a:latin typeface="Courier New" pitchFamily="49" charset="0"/>
                <a:cs typeface="Courier New" pitchFamily="49" charset="0"/>
              </a:rPr>
              <a:t>			out = y+2;</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upper(y);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otherwise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all(y==65)</a:t>
            </a:r>
          </a:p>
          <a:p>
            <a:r>
              <a:rPr lang="en-US" sz="1400" dirty="0" smtClean="0">
                <a:solidFill>
                  <a:srgbClr val="00B0F0"/>
                </a:solidFill>
                <a:latin typeface="Courier New" pitchFamily="49" charset="0"/>
                <a:cs typeface="Courier New" pitchFamily="49" charset="0"/>
              </a:rPr>
              <a:t>			out = ‘A+’;</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‘epic’;</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endParaRPr lang="en-US" sz="1400" dirty="0"/>
          </a:p>
        </p:txBody>
      </p:sp>
      <p:sp>
        <p:nvSpPr>
          <p:cNvPr id="9" name="TextBox 8"/>
          <p:cNvSpPr txBox="1"/>
          <p:nvPr/>
        </p:nvSpPr>
        <p:spPr>
          <a:xfrm>
            <a:off x="685800" y="2057400"/>
            <a:ext cx="2209800" cy="954107"/>
          </a:xfrm>
          <a:prstGeom prst="rect">
            <a:avLst/>
          </a:prstGeom>
          <a:noFill/>
        </p:spPr>
        <p:txBody>
          <a:bodyPr wrap="square" rtlCol="0">
            <a:spAutoFit/>
          </a:bodyPr>
          <a:lstStyle/>
          <a:p>
            <a:r>
              <a:rPr lang="en-US" sz="1400" dirty="0" smtClean="0">
                <a:solidFill>
                  <a:srgbClr val="92D050"/>
                </a:solidFill>
              </a:rPr>
              <a:t>y is 7. Remember that 7 is not ‘7’. We find a match in the second case. The code inside the case runs</a:t>
            </a:r>
            <a:endParaRPr lang="en-US" sz="1400" dirty="0">
              <a:solidFill>
                <a:srgbClr val="92D050"/>
              </a:solidFill>
            </a:endParaRPr>
          </a:p>
        </p:txBody>
      </p:sp>
      <p:cxnSp>
        <p:nvCxnSpPr>
          <p:cNvPr id="12" name="Straight Arrow Connector 11"/>
          <p:cNvCxnSpPr>
            <a:stCxn id="9" idx="3"/>
          </p:cNvCxnSpPr>
          <p:nvPr/>
        </p:nvCxnSpPr>
        <p:spPr>
          <a:xfrm>
            <a:off x="2895600" y="2534454"/>
            <a:ext cx="2590800" cy="284946"/>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6800" y="3276600"/>
            <a:ext cx="2362200" cy="954107"/>
          </a:xfrm>
          <a:prstGeom prst="rect">
            <a:avLst/>
          </a:prstGeom>
          <a:noFill/>
        </p:spPr>
        <p:txBody>
          <a:bodyPr wrap="square" rtlCol="0">
            <a:spAutoFit/>
          </a:bodyPr>
          <a:lstStyle/>
          <a:p>
            <a:r>
              <a:rPr lang="en-US" sz="1400" dirty="0" err="1" smtClean="0">
                <a:solidFill>
                  <a:srgbClr val="92D050"/>
                </a:solidFill>
              </a:rPr>
              <a:t>isnumeric</a:t>
            </a:r>
            <a:r>
              <a:rPr lang="en-US" sz="1400" dirty="0" smtClean="0">
                <a:solidFill>
                  <a:srgbClr val="92D050"/>
                </a:solidFill>
              </a:rPr>
              <a:t>(y) is a true expression, so run the code out=y+2. Therefore, the final return value of </a:t>
            </a:r>
            <a:r>
              <a:rPr lang="en-US" sz="1400" dirty="0" smtClean="0">
                <a:solidFill>
                  <a:srgbClr val="FFFF00"/>
                </a:solidFill>
              </a:rPr>
              <a:t>A is 9</a:t>
            </a:r>
            <a:endParaRPr lang="en-US" sz="1400" dirty="0">
              <a:solidFill>
                <a:srgbClr val="FFFF00"/>
              </a:solidFill>
            </a:endParaRPr>
          </a:p>
        </p:txBody>
      </p:sp>
      <p:sp>
        <p:nvSpPr>
          <p:cNvPr id="15" name="Oval 14"/>
          <p:cNvSpPr/>
          <p:nvPr/>
        </p:nvSpPr>
        <p:spPr>
          <a:xfrm>
            <a:off x="5410200" y="2667000"/>
            <a:ext cx="304800" cy="304800"/>
          </a:xfrm>
          <a:prstGeom prst="ellipse">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a:off x="4000500" y="3009900"/>
            <a:ext cx="2286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4800" y="3124200"/>
            <a:ext cx="6096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029200" y="3276600"/>
            <a:ext cx="6858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914900" y="3162300"/>
            <a:ext cx="2286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781800" y="3200400"/>
            <a:ext cx="10668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7505700" y="3543300"/>
            <a:ext cx="6858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181600" y="3962400"/>
            <a:ext cx="1524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57800" y="3886200"/>
            <a:ext cx="25908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848600" y="3276601"/>
            <a:ext cx="1752600" cy="523220"/>
          </a:xfrm>
          <a:prstGeom prst="rect">
            <a:avLst/>
          </a:prstGeom>
          <a:noFill/>
        </p:spPr>
        <p:txBody>
          <a:bodyPr wrap="square" rtlCol="0">
            <a:spAutoFit/>
          </a:bodyPr>
          <a:lstStyle/>
          <a:p>
            <a:r>
              <a:rPr lang="en-US" sz="1400" dirty="0" smtClean="0">
                <a:solidFill>
                  <a:srgbClr val="FFFF00"/>
                </a:solidFill>
              </a:rPr>
              <a:t>Exit the</a:t>
            </a:r>
          </a:p>
          <a:p>
            <a:r>
              <a:rPr lang="en-US" sz="1400" dirty="0" smtClean="0">
                <a:solidFill>
                  <a:srgbClr val="FFFF00"/>
                </a:solidFill>
              </a:rPr>
              <a:t> if statement</a:t>
            </a:r>
            <a:endParaRPr lang="en-US" sz="1400" dirty="0">
              <a:solidFill>
                <a:srgbClr val="FFFF00"/>
              </a:solidFill>
            </a:endParaRPr>
          </a:p>
        </p:txBody>
      </p:sp>
      <p:cxnSp>
        <p:nvCxnSpPr>
          <p:cNvPr id="44" name="Straight Connector 43"/>
          <p:cNvCxnSpPr/>
          <p:nvPr/>
        </p:nvCxnSpPr>
        <p:spPr>
          <a:xfrm rot="5400000" flipH="1" flipV="1">
            <a:off x="7620000" y="4724400"/>
            <a:ext cx="13716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257800" y="4038600"/>
            <a:ext cx="30480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4419600" y="5410200"/>
            <a:ext cx="38862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391400" y="5410200"/>
            <a:ext cx="1752600" cy="523220"/>
          </a:xfrm>
          <a:prstGeom prst="rect">
            <a:avLst/>
          </a:prstGeom>
          <a:noFill/>
        </p:spPr>
        <p:txBody>
          <a:bodyPr wrap="square" rtlCol="0">
            <a:spAutoFit/>
          </a:bodyPr>
          <a:lstStyle/>
          <a:p>
            <a:r>
              <a:rPr lang="en-US" sz="1400" dirty="0" smtClean="0">
                <a:solidFill>
                  <a:srgbClr val="FFFF00"/>
                </a:solidFill>
              </a:rPr>
              <a:t>Exit the switch statement</a:t>
            </a:r>
            <a:endParaRPr lang="en-US" sz="1400" dirty="0">
              <a:solidFill>
                <a:srgbClr val="FFFF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1200329"/>
          </a:xfrm>
          <a:prstGeom prst="rect">
            <a:avLst/>
          </a:prstGeom>
          <a:noFill/>
        </p:spPr>
        <p:txBody>
          <a:bodyPr wrap="square" rtlCol="0">
            <a:spAutoFit/>
          </a:bodyPr>
          <a:lstStyle/>
          <a:p>
            <a:r>
              <a:rPr lang="en-US" dirty="0" smtClean="0">
                <a:solidFill>
                  <a:schemeClr val="bg1"/>
                </a:solidFill>
                <a:cs typeface="Courier New" pitchFamily="49" charset="0"/>
              </a:rPr>
              <a:t>Next up, </a:t>
            </a:r>
            <a:r>
              <a:rPr lang="en-US" dirty="0" smtClean="0">
                <a:solidFill>
                  <a:srgbClr val="00B0F0"/>
                </a:solidFill>
                <a:cs typeface="Courier New" pitchFamily="49" charset="0"/>
              </a:rPr>
              <a:t>B=</a:t>
            </a:r>
            <a:r>
              <a:rPr lang="en-US" dirty="0" err="1" smtClean="0">
                <a:solidFill>
                  <a:srgbClr val="00B0F0"/>
                </a:solidFill>
                <a:cs typeface="Courier New" pitchFamily="49" charset="0"/>
              </a:rPr>
              <a:t>weirdFunc</a:t>
            </a:r>
            <a:r>
              <a:rPr lang="en-US" dirty="0" smtClean="0">
                <a:solidFill>
                  <a:srgbClr val="00B0F0"/>
                </a:solidFill>
                <a:cs typeface="Courier New" pitchFamily="49" charset="0"/>
              </a:rPr>
              <a:t>(‘the hangover’)</a:t>
            </a:r>
            <a:r>
              <a:rPr lang="en-US" dirty="0" smtClean="0">
                <a:solidFill>
                  <a:schemeClr val="bg1"/>
                </a:solidFill>
                <a:cs typeface="Courier New" pitchFamily="49" charset="0"/>
              </a:rPr>
              <a:t>.</a:t>
            </a:r>
          </a:p>
          <a:p>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p:txBody>
      </p:sp>
      <p:sp>
        <p:nvSpPr>
          <p:cNvPr id="7" name="TextBox 6"/>
          <p:cNvSpPr txBox="1"/>
          <p:nvPr/>
        </p:nvSpPr>
        <p:spPr>
          <a:xfrm>
            <a:off x="2895600" y="1600200"/>
            <a:ext cx="6477000" cy="3970318"/>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x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(y)</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switch</a:t>
            </a:r>
            <a:r>
              <a:rPr lang="en-US" sz="1400" dirty="0" smtClean="0">
                <a:solidFill>
                  <a:srgbClr val="00B0F0"/>
                </a:solidFill>
                <a:latin typeface="Courier New" pitchFamily="49" charset="0"/>
                <a:cs typeface="Courier New" pitchFamily="49" charset="0"/>
              </a:rPr>
              <a:t> 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matlab</a:t>
            </a:r>
            <a:r>
              <a:rPr lang="en-US" sz="1400" dirty="0" smtClean="0">
                <a:solidFill>
                  <a:srgbClr val="00B0F0"/>
                </a:solidFill>
                <a:latin typeface="Courier New" pitchFamily="49" charset="0"/>
                <a:cs typeface="Courier New" pitchFamily="49" charset="0"/>
              </a:rPr>
              <a:t>’ ‘7’ ‘the hangover’}</a:t>
            </a:r>
          </a:p>
          <a:p>
            <a:r>
              <a:rPr lang="en-US" sz="1400" dirty="0" smtClean="0">
                <a:solidFill>
                  <a:srgbClr val="00B0F0"/>
                </a:solidFill>
                <a:latin typeface="Courier New" pitchFamily="49" charset="0"/>
                <a:cs typeface="Courier New" pitchFamily="49" charset="0"/>
              </a:rPr>
              <a:t>		out = class(y);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{‘MATLAB’ 7 ‘the hangover’ ‘world cup’ 2010}</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isnumeric</a:t>
            </a:r>
            <a:r>
              <a:rPr lang="en-US" sz="1400" dirty="0" smtClean="0">
                <a:solidFill>
                  <a:srgbClr val="00B0F0"/>
                </a:solidFill>
                <a:latin typeface="Courier New" pitchFamily="49" charset="0"/>
                <a:cs typeface="Courier New" pitchFamily="49" charset="0"/>
              </a:rPr>
              <a:t>(y)</a:t>
            </a:r>
          </a:p>
          <a:p>
            <a:r>
              <a:rPr lang="en-US" sz="1400" dirty="0" smtClean="0">
                <a:solidFill>
                  <a:srgbClr val="00B0F0"/>
                </a:solidFill>
                <a:latin typeface="Courier New" pitchFamily="49" charset="0"/>
                <a:cs typeface="Courier New" pitchFamily="49" charset="0"/>
              </a:rPr>
              <a:t>			out = y+2;</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upper(y);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otherwise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all(y==65)</a:t>
            </a:r>
          </a:p>
          <a:p>
            <a:r>
              <a:rPr lang="en-US" sz="1400" dirty="0" smtClean="0">
                <a:solidFill>
                  <a:srgbClr val="00B0F0"/>
                </a:solidFill>
                <a:latin typeface="Courier New" pitchFamily="49" charset="0"/>
                <a:cs typeface="Courier New" pitchFamily="49" charset="0"/>
              </a:rPr>
              <a:t>			out = ‘A+’;</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‘epic’;</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endParaRPr lang="en-US" sz="1400" dirty="0"/>
          </a:p>
        </p:txBody>
      </p:sp>
      <p:sp>
        <p:nvSpPr>
          <p:cNvPr id="9" name="TextBox 8"/>
          <p:cNvSpPr txBox="1"/>
          <p:nvPr/>
        </p:nvSpPr>
        <p:spPr>
          <a:xfrm>
            <a:off x="762000" y="2057400"/>
            <a:ext cx="2209800" cy="1815882"/>
          </a:xfrm>
          <a:prstGeom prst="rect">
            <a:avLst/>
          </a:prstGeom>
          <a:noFill/>
        </p:spPr>
        <p:txBody>
          <a:bodyPr wrap="square" rtlCol="0">
            <a:spAutoFit/>
          </a:bodyPr>
          <a:lstStyle/>
          <a:p>
            <a:r>
              <a:rPr lang="en-US" sz="1400" dirty="0" smtClean="0">
                <a:solidFill>
                  <a:srgbClr val="92D050"/>
                </a:solidFill>
              </a:rPr>
              <a:t>The case statements are checked in order, so we find the string we are looking for in the first one. The code out = class(y) is run, and we exit the switch statement. The answer, then, is </a:t>
            </a:r>
            <a:r>
              <a:rPr lang="en-US" sz="1400" dirty="0" smtClean="0">
                <a:solidFill>
                  <a:srgbClr val="FFFF00"/>
                </a:solidFill>
              </a:rPr>
              <a:t>‘char’</a:t>
            </a:r>
            <a:r>
              <a:rPr lang="en-US" sz="1400" dirty="0" smtClean="0">
                <a:solidFill>
                  <a:srgbClr val="92D050"/>
                </a:solidFill>
              </a:rPr>
              <a:t>.</a:t>
            </a:r>
            <a:endParaRPr lang="en-US" sz="1400" dirty="0">
              <a:solidFill>
                <a:srgbClr val="92D050"/>
              </a:solidFill>
            </a:endParaRPr>
          </a:p>
        </p:txBody>
      </p:sp>
      <p:cxnSp>
        <p:nvCxnSpPr>
          <p:cNvPr id="12" name="Straight Arrow Connector 11"/>
          <p:cNvCxnSpPr>
            <a:stCxn id="9" idx="3"/>
          </p:cNvCxnSpPr>
          <p:nvPr/>
        </p:nvCxnSpPr>
        <p:spPr>
          <a:xfrm flipV="1">
            <a:off x="2971800" y="2286001"/>
            <a:ext cx="2895600" cy="67934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343400"/>
            <a:ext cx="2362200" cy="2246769"/>
          </a:xfrm>
          <a:prstGeom prst="rect">
            <a:avLst/>
          </a:prstGeom>
          <a:noFill/>
        </p:spPr>
        <p:txBody>
          <a:bodyPr wrap="square" rtlCol="0">
            <a:spAutoFit/>
          </a:bodyPr>
          <a:lstStyle/>
          <a:p>
            <a:r>
              <a:rPr lang="en-US" sz="1400" dirty="0" smtClean="0">
                <a:solidFill>
                  <a:srgbClr val="92D050"/>
                </a:solidFill>
              </a:rPr>
              <a:t>It doesn’t matter that the string also exists in the second case, because we never make it there. This is a good lesson about switch statements - it never makes any sense to use the same case twice, because the first will always be the one that is found.</a:t>
            </a:r>
            <a:endParaRPr lang="en-US" sz="1400" dirty="0">
              <a:solidFill>
                <a:srgbClr val="FFFF00"/>
              </a:solidFill>
            </a:endParaRPr>
          </a:p>
        </p:txBody>
      </p:sp>
      <p:sp>
        <p:nvSpPr>
          <p:cNvPr id="15" name="Oval 14"/>
          <p:cNvSpPr/>
          <p:nvPr/>
        </p:nvSpPr>
        <p:spPr>
          <a:xfrm>
            <a:off x="5867400" y="2209800"/>
            <a:ext cx="1524000" cy="381000"/>
          </a:xfrm>
          <a:prstGeom prst="ellipse">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a:off x="4000500" y="2552700"/>
            <a:ext cx="2286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4800" y="2667000"/>
            <a:ext cx="6096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6934200" y="4038600"/>
            <a:ext cx="27432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00800" y="2667000"/>
            <a:ext cx="19050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4419600" y="5410200"/>
            <a:ext cx="38862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391400" y="5410200"/>
            <a:ext cx="1752600" cy="523220"/>
          </a:xfrm>
          <a:prstGeom prst="rect">
            <a:avLst/>
          </a:prstGeom>
          <a:noFill/>
        </p:spPr>
        <p:txBody>
          <a:bodyPr wrap="square" rtlCol="0">
            <a:spAutoFit/>
          </a:bodyPr>
          <a:lstStyle/>
          <a:p>
            <a:r>
              <a:rPr lang="en-US" sz="1400" dirty="0" smtClean="0">
                <a:solidFill>
                  <a:srgbClr val="FFFF00"/>
                </a:solidFill>
              </a:rPr>
              <a:t>Exit the switch statement</a:t>
            </a:r>
            <a:endParaRPr lang="en-US" sz="1400" dirty="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1200329"/>
          </a:xfrm>
          <a:prstGeom prst="rect">
            <a:avLst/>
          </a:prstGeom>
          <a:noFill/>
        </p:spPr>
        <p:txBody>
          <a:bodyPr wrap="square" rtlCol="0">
            <a:spAutoFit/>
          </a:bodyPr>
          <a:lstStyle/>
          <a:p>
            <a:r>
              <a:rPr lang="en-US" dirty="0" smtClean="0">
                <a:solidFill>
                  <a:schemeClr val="bg1"/>
                </a:solidFill>
                <a:cs typeface="Courier New" pitchFamily="49" charset="0"/>
              </a:rPr>
              <a:t>Next up, </a:t>
            </a:r>
            <a:r>
              <a:rPr lang="en-US" dirty="0" smtClean="0">
                <a:solidFill>
                  <a:srgbClr val="00B0F0"/>
                </a:solidFill>
                <a:cs typeface="Courier New" pitchFamily="49" charset="0"/>
              </a:rPr>
              <a:t>C=</a:t>
            </a:r>
            <a:r>
              <a:rPr lang="en-US" dirty="0" err="1" smtClean="0">
                <a:solidFill>
                  <a:srgbClr val="00B0F0"/>
                </a:solidFill>
                <a:cs typeface="Courier New" pitchFamily="49" charset="0"/>
              </a:rPr>
              <a:t>weirdFunc</a:t>
            </a:r>
            <a:r>
              <a:rPr lang="en-US" dirty="0" smtClean="0">
                <a:solidFill>
                  <a:srgbClr val="00B0F0"/>
                </a:solidFill>
                <a:cs typeface="Courier New" pitchFamily="49" charset="0"/>
              </a:rPr>
              <a:t>(‘MATLAB’)</a:t>
            </a:r>
            <a:r>
              <a:rPr lang="en-US" dirty="0" smtClean="0">
                <a:solidFill>
                  <a:schemeClr val="bg1"/>
                </a:solidFill>
                <a:cs typeface="Courier New" pitchFamily="49" charset="0"/>
              </a:rPr>
              <a:t>.</a:t>
            </a:r>
          </a:p>
          <a:p>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p:txBody>
      </p:sp>
      <p:sp>
        <p:nvSpPr>
          <p:cNvPr id="7" name="TextBox 6"/>
          <p:cNvSpPr txBox="1"/>
          <p:nvPr/>
        </p:nvSpPr>
        <p:spPr>
          <a:xfrm>
            <a:off x="2895600" y="1600200"/>
            <a:ext cx="6477000" cy="3970318"/>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x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(y)</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switch</a:t>
            </a:r>
            <a:r>
              <a:rPr lang="en-US" sz="1400" dirty="0" smtClean="0">
                <a:solidFill>
                  <a:srgbClr val="00B0F0"/>
                </a:solidFill>
                <a:latin typeface="Courier New" pitchFamily="49" charset="0"/>
                <a:cs typeface="Courier New" pitchFamily="49" charset="0"/>
              </a:rPr>
              <a:t> 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matlab</a:t>
            </a:r>
            <a:r>
              <a:rPr lang="en-US" sz="1400" dirty="0" smtClean="0">
                <a:solidFill>
                  <a:srgbClr val="00B0F0"/>
                </a:solidFill>
                <a:latin typeface="Courier New" pitchFamily="49" charset="0"/>
                <a:cs typeface="Courier New" pitchFamily="49" charset="0"/>
              </a:rPr>
              <a:t>’ ‘7’ ‘the hangover’}</a:t>
            </a:r>
          </a:p>
          <a:p>
            <a:r>
              <a:rPr lang="en-US" sz="1400" dirty="0" smtClean="0">
                <a:solidFill>
                  <a:srgbClr val="00B0F0"/>
                </a:solidFill>
                <a:latin typeface="Courier New" pitchFamily="49" charset="0"/>
                <a:cs typeface="Courier New" pitchFamily="49" charset="0"/>
              </a:rPr>
              <a:t>		out = class(y);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{‘MATLAB’ 7 ‘the hangover’ ‘world cup’ 2010}</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isnumeric</a:t>
            </a:r>
            <a:r>
              <a:rPr lang="en-US" sz="1400" dirty="0" smtClean="0">
                <a:solidFill>
                  <a:srgbClr val="00B0F0"/>
                </a:solidFill>
                <a:latin typeface="Courier New" pitchFamily="49" charset="0"/>
                <a:cs typeface="Courier New" pitchFamily="49" charset="0"/>
              </a:rPr>
              <a:t>(y)</a:t>
            </a:r>
          </a:p>
          <a:p>
            <a:r>
              <a:rPr lang="en-US" sz="1400" dirty="0" smtClean="0">
                <a:solidFill>
                  <a:srgbClr val="00B0F0"/>
                </a:solidFill>
                <a:latin typeface="Courier New" pitchFamily="49" charset="0"/>
                <a:cs typeface="Courier New" pitchFamily="49" charset="0"/>
              </a:rPr>
              <a:t>			out = y+2;</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upper(y);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otherwise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all(y==65)</a:t>
            </a:r>
          </a:p>
          <a:p>
            <a:r>
              <a:rPr lang="en-US" sz="1400" dirty="0" smtClean="0">
                <a:solidFill>
                  <a:srgbClr val="00B0F0"/>
                </a:solidFill>
                <a:latin typeface="Courier New" pitchFamily="49" charset="0"/>
                <a:cs typeface="Courier New" pitchFamily="49" charset="0"/>
              </a:rPr>
              <a:t>			out = ‘A+’;</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‘epic’;</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endParaRPr lang="en-US" sz="1400" dirty="0"/>
          </a:p>
        </p:txBody>
      </p:sp>
      <p:sp>
        <p:nvSpPr>
          <p:cNvPr id="9" name="TextBox 8"/>
          <p:cNvSpPr txBox="1"/>
          <p:nvPr/>
        </p:nvSpPr>
        <p:spPr>
          <a:xfrm>
            <a:off x="0" y="2057400"/>
            <a:ext cx="2971800" cy="3539430"/>
          </a:xfrm>
          <a:prstGeom prst="rect">
            <a:avLst/>
          </a:prstGeom>
          <a:noFill/>
        </p:spPr>
        <p:txBody>
          <a:bodyPr wrap="square" rtlCol="0">
            <a:spAutoFit/>
          </a:bodyPr>
          <a:lstStyle/>
          <a:p>
            <a:r>
              <a:rPr lang="en-US" sz="1400" dirty="0" smtClean="0">
                <a:solidFill>
                  <a:srgbClr val="92D050"/>
                </a:solidFill>
              </a:rPr>
              <a:t>This is a good example of the way strings are compared in switch statements. Basically, a switch statement uses </a:t>
            </a:r>
            <a:r>
              <a:rPr lang="en-US" sz="1400" dirty="0" err="1" smtClean="0">
                <a:solidFill>
                  <a:srgbClr val="92D050"/>
                </a:solidFill>
              </a:rPr>
              <a:t>strcmp</a:t>
            </a:r>
            <a:r>
              <a:rPr lang="en-US" sz="1400" dirty="0" smtClean="0">
                <a:solidFill>
                  <a:srgbClr val="92D050"/>
                </a:solidFill>
              </a:rPr>
              <a:t>() to compare string (in other words, case is important). So the strings ‘</a:t>
            </a:r>
            <a:r>
              <a:rPr lang="en-US" sz="1400" dirty="0" err="1" smtClean="0">
                <a:solidFill>
                  <a:srgbClr val="92D050"/>
                </a:solidFill>
              </a:rPr>
              <a:t>matlab</a:t>
            </a:r>
            <a:r>
              <a:rPr lang="en-US" sz="1400" dirty="0" smtClean="0">
                <a:solidFill>
                  <a:srgbClr val="92D050"/>
                </a:solidFill>
              </a:rPr>
              <a:t>’ and ‘MATLAB’ are not the same in the context of a switch statement.</a:t>
            </a:r>
          </a:p>
          <a:p>
            <a:endParaRPr lang="en-US" sz="1400" dirty="0" smtClean="0">
              <a:solidFill>
                <a:srgbClr val="92D050"/>
              </a:solidFill>
            </a:endParaRPr>
          </a:p>
          <a:p>
            <a:r>
              <a:rPr lang="en-US" sz="1400" dirty="0" smtClean="0">
                <a:solidFill>
                  <a:srgbClr val="92D050"/>
                </a:solidFill>
              </a:rPr>
              <a:t>Once we enter the if statement,  we jump to the else part because a string like ‘MATLAB’ is not numeric. The upper function changes all the letters to uppercase characters. All the letters already are uppercase characters, so the result is just </a:t>
            </a:r>
            <a:r>
              <a:rPr lang="en-US" sz="1400" dirty="0" smtClean="0">
                <a:solidFill>
                  <a:srgbClr val="FFFF00"/>
                </a:solidFill>
              </a:rPr>
              <a:t>‘MATLAB’</a:t>
            </a:r>
            <a:endParaRPr lang="en-US" sz="1400" dirty="0">
              <a:solidFill>
                <a:srgbClr val="FFFF00"/>
              </a:solidFill>
            </a:endParaRPr>
          </a:p>
        </p:txBody>
      </p:sp>
      <p:cxnSp>
        <p:nvCxnSpPr>
          <p:cNvPr id="12" name="Straight Arrow Connector 11"/>
          <p:cNvCxnSpPr>
            <a:stCxn id="9" idx="3"/>
          </p:cNvCxnSpPr>
          <p:nvPr/>
        </p:nvCxnSpPr>
        <p:spPr>
          <a:xfrm flipV="1">
            <a:off x="2971800" y="2895602"/>
            <a:ext cx="1447800" cy="93151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5800" y="2667000"/>
            <a:ext cx="914400" cy="304800"/>
          </a:xfrm>
          <a:prstGeom prst="ellipse">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rot="5400000" flipH="1" flipV="1">
            <a:off x="7429500" y="4533900"/>
            <a:ext cx="17526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315200" y="3657600"/>
            <a:ext cx="9906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4419600" y="5410200"/>
            <a:ext cx="38862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391400" y="5410200"/>
            <a:ext cx="1752600" cy="523220"/>
          </a:xfrm>
          <a:prstGeom prst="rect">
            <a:avLst/>
          </a:prstGeom>
          <a:noFill/>
        </p:spPr>
        <p:txBody>
          <a:bodyPr wrap="square" rtlCol="0">
            <a:spAutoFit/>
          </a:bodyPr>
          <a:lstStyle/>
          <a:p>
            <a:r>
              <a:rPr lang="en-US" sz="1400" dirty="0" smtClean="0">
                <a:solidFill>
                  <a:srgbClr val="FFFF00"/>
                </a:solidFill>
              </a:rPr>
              <a:t>Exit the switch statement</a:t>
            </a:r>
            <a:endParaRPr lang="en-US" sz="1400" dirty="0">
              <a:solidFill>
                <a:srgbClr val="FFFF00"/>
              </a:solidFill>
            </a:endParaRPr>
          </a:p>
        </p:txBody>
      </p:sp>
      <p:cxnSp>
        <p:nvCxnSpPr>
          <p:cNvPr id="21" name="Straight Arrow Connector 20"/>
          <p:cNvCxnSpPr/>
          <p:nvPr/>
        </p:nvCxnSpPr>
        <p:spPr>
          <a:xfrm>
            <a:off x="4572000" y="3657600"/>
            <a:ext cx="10668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4229100" y="3314700"/>
            <a:ext cx="6858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1200329"/>
          </a:xfrm>
          <a:prstGeom prst="rect">
            <a:avLst/>
          </a:prstGeom>
          <a:noFill/>
        </p:spPr>
        <p:txBody>
          <a:bodyPr wrap="square" rtlCol="0">
            <a:spAutoFit/>
          </a:bodyPr>
          <a:lstStyle/>
          <a:p>
            <a:r>
              <a:rPr lang="en-US" dirty="0" smtClean="0">
                <a:solidFill>
                  <a:schemeClr val="bg1"/>
                </a:solidFill>
                <a:cs typeface="Courier New" pitchFamily="49" charset="0"/>
              </a:rPr>
              <a:t>Finally , </a:t>
            </a:r>
            <a:r>
              <a:rPr lang="en-US" dirty="0" smtClean="0">
                <a:solidFill>
                  <a:srgbClr val="00B0F0"/>
                </a:solidFill>
                <a:cs typeface="Courier New" pitchFamily="49" charset="0"/>
              </a:rPr>
              <a:t>D=</a:t>
            </a:r>
            <a:r>
              <a:rPr lang="en-US" dirty="0" err="1" smtClean="0">
                <a:solidFill>
                  <a:srgbClr val="00B0F0"/>
                </a:solidFill>
                <a:cs typeface="Courier New" pitchFamily="49" charset="0"/>
              </a:rPr>
              <a:t>weirdFunc</a:t>
            </a:r>
            <a:r>
              <a:rPr lang="en-US" dirty="0" smtClean="0">
                <a:solidFill>
                  <a:srgbClr val="00B0F0"/>
                </a:solidFill>
                <a:cs typeface="Courier New" pitchFamily="49" charset="0"/>
              </a:rPr>
              <a:t>(‘world cup 2010’)</a:t>
            </a:r>
            <a:r>
              <a:rPr lang="en-US" dirty="0" smtClean="0">
                <a:solidFill>
                  <a:schemeClr val="bg1"/>
                </a:solidFill>
                <a:cs typeface="Courier New" pitchFamily="49" charset="0"/>
              </a:rPr>
              <a:t>.</a:t>
            </a:r>
          </a:p>
          <a:p>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p:txBody>
      </p:sp>
      <p:sp>
        <p:nvSpPr>
          <p:cNvPr id="7" name="TextBox 6"/>
          <p:cNvSpPr txBox="1"/>
          <p:nvPr/>
        </p:nvSpPr>
        <p:spPr>
          <a:xfrm>
            <a:off x="2895600" y="1600200"/>
            <a:ext cx="6477000" cy="3970318"/>
          </a:xfrm>
          <a:prstGeom prst="rect">
            <a:avLst/>
          </a:prstGeom>
          <a:noFill/>
        </p:spPr>
        <p:txBody>
          <a:bodyPr wrap="square" rtlCol="0">
            <a:spAutoFit/>
          </a:bodyPr>
          <a:lstStyle/>
          <a:p>
            <a:r>
              <a:rPr lang="en-US" sz="1400" dirty="0" smtClean="0">
                <a:solidFill>
                  <a:srgbClr val="00B0F0"/>
                </a:solidFill>
                <a:latin typeface="Courier New" pitchFamily="49" charset="0"/>
                <a:cs typeface="Courier New" pitchFamily="49" charset="0"/>
              </a:rPr>
              <a:t>function x = </a:t>
            </a:r>
            <a:r>
              <a:rPr lang="en-US" sz="1400" dirty="0" err="1" smtClean="0">
                <a:solidFill>
                  <a:srgbClr val="00B0F0"/>
                </a:solidFill>
                <a:latin typeface="Courier New" pitchFamily="49" charset="0"/>
                <a:cs typeface="Courier New" pitchFamily="49" charset="0"/>
              </a:rPr>
              <a:t>weirdFunc</a:t>
            </a:r>
            <a:r>
              <a:rPr lang="en-US" sz="1400" dirty="0" smtClean="0">
                <a:solidFill>
                  <a:srgbClr val="00B0F0"/>
                </a:solidFill>
                <a:latin typeface="Courier New" pitchFamily="49" charset="0"/>
                <a:cs typeface="Courier New" pitchFamily="49" charset="0"/>
              </a:rPr>
              <a:t>(y)</a:t>
            </a:r>
          </a:p>
          <a:p>
            <a:endParaRPr lang="en-US" sz="1400" dirty="0" smtClean="0">
              <a:solidFill>
                <a:srgbClr val="00B0F0"/>
              </a:solidFill>
              <a:latin typeface="Courier New" pitchFamily="49" charset="0"/>
              <a:cs typeface="Courier New" pitchFamily="49" charset="0"/>
            </a:endParaRP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switch</a:t>
            </a:r>
            <a:r>
              <a:rPr lang="en-US" sz="1400" dirty="0" smtClean="0">
                <a:solidFill>
                  <a:srgbClr val="00B0F0"/>
                </a:solidFill>
                <a:latin typeface="Courier New" pitchFamily="49" charset="0"/>
                <a:cs typeface="Courier New" pitchFamily="49" charset="0"/>
              </a:rPr>
              <a:t> 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matlab</a:t>
            </a:r>
            <a:r>
              <a:rPr lang="en-US" sz="1400" dirty="0" smtClean="0">
                <a:solidFill>
                  <a:srgbClr val="00B0F0"/>
                </a:solidFill>
                <a:latin typeface="Courier New" pitchFamily="49" charset="0"/>
                <a:cs typeface="Courier New" pitchFamily="49" charset="0"/>
              </a:rPr>
              <a:t>’ ‘7’ ‘the hangover’}</a:t>
            </a:r>
          </a:p>
          <a:p>
            <a:r>
              <a:rPr lang="en-US" sz="1400" dirty="0" smtClean="0">
                <a:solidFill>
                  <a:srgbClr val="00B0F0"/>
                </a:solidFill>
                <a:latin typeface="Courier New" pitchFamily="49" charset="0"/>
                <a:cs typeface="Courier New" pitchFamily="49" charset="0"/>
              </a:rPr>
              <a:t>		out = class(y);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case</a:t>
            </a:r>
            <a:r>
              <a:rPr lang="en-US" sz="1400" dirty="0" smtClean="0">
                <a:solidFill>
                  <a:srgbClr val="00B0F0"/>
                </a:solidFill>
                <a:latin typeface="Courier New" pitchFamily="49" charset="0"/>
                <a:cs typeface="Courier New" pitchFamily="49" charset="0"/>
              </a:rPr>
              <a:t> {‘MATLAB’ 7 ‘the hangover’ ‘world cup’ 2010}</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t>
            </a:r>
            <a:r>
              <a:rPr lang="en-US" sz="1400" dirty="0" err="1" smtClean="0">
                <a:solidFill>
                  <a:srgbClr val="00B0F0"/>
                </a:solidFill>
                <a:latin typeface="Courier New" pitchFamily="49" charset="0"/>
                <a:cs typeface="Courier New" pitchFamily="49" charset="0"/>
              </a:rPr>
              <a:t>isnumeric</a:t>
            </a:r>
            <a:r>
              <a:rPr lang="en-US" sz="1400" dirty="0" smtClean="0">
                <a:solidFill>
                  <a:srgbClr val="00B0F0"/>
                </a:solidFill>
                <a:latin typeface="Courier New" pitchFamily="49" charset="0"/>
                <a:cs typeface="Courier New" pitchFamily="49" charset="0"/>
              </a:rPr>
              <a:t>(y)</a:t>
            </a:r>
          </a:p>
          <a:p>
            <a:r>
              <a:rPr lang="en-US" sz="1400" dirty="0" smtClean="0">
                <a:solidFill>
                  <a:srgbClr val="00B0F0"/>
                </a:solidFill>
                <a:latin typeface="Courier New" pitchFamily="49" charset="0"/>
                <a:cs typeface="Courier New" pitchFamily="49" charset="0"/>
              </a:rPr>
              <a:t>			out = y+2;</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upper(y);</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otherwise</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if</a:t>
            </a:r>
            <a:r>
              <a:rPr lang="en-US" sz="1400" dirty="0" smtClean="0">
                <a:solidFill>
                  <a:srgbClr val="00B0F0"/>
                </a:solidFill>
                <a:latin typeface="Courier New" pitchFamily="49" charset="0"/>
                <a:cs typeface="Courier New" pitchFamily="49" charset="0"/>
              </a:rPr>
              <a:t> all(y==65)</a:t>
            </a:r>
          </a:p>
          <a:p>
            <a:r>
              <a:rPr lang="en-US" sz="1400" dirty="0" smtClean="0">
                <a:solidFill>
                  <a:srgbClr val="00B0F0"/>
                </a:solidFill>
                <a:latin typeface="Courier New" pitchFamily="49" charset="0"/>
                <a:cs typeface="Courier New" pitchFamily="49" charset="0"/>
              </a:rPr>
              <a:t>			out = ‘A+’;</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else</a:t>
            </a:r>
          </a:p>
          <a:p>
            <a:r>
              <a:rPr lang="en-US" sz="1400" dirty="0" smtClean="0">
                <a:solidFill>
                  <a:srgbClr val="00B0F0"/>
                </a:solidFill>
                <a:latin typeface="Courier New" pitchFamily="49" charset="0"/>
                <a:cs typeface="Courier New" pitchFamily="49" charset="0"/>
              </a:rPr>
              <a:t>			out = ‘epic’;</a:t>
            </a:r>
          </a:p>
          <a:p>
            <a:r>
              <a:rPr lang="en-US" sz="1400" dirty="0" smtClean="0">
                <a:solidFill>
                  <a:srgbClr val="00B0F0"/>
                </a:solidFill>
                <a:latin typeface="Courier New" pitchFamily="49" charset="0"/>
                <a:cs typeface="Courier New" pitchFamily="49" charset="0"/>
              </a:rPr>
              <a:t>	</a:t>
            </a:r>
            <a:r>
              <a:rPr lang="en-US" sz="1400" dirty="0" smtClean="0">
                <a:solidFill>
                  <a:schemeClr val="accent5">
                    <a:lumMod val="60000"/>
                    <a:lumOff val="40000"/>
                  </a:schemeClr>
                </a:solidFill>
                <a:latin typeface="Courier New" pitchFamily="49" charset="0"/>
                <a:cs typeface="Courier New" pitchFamily="49" charset="0"/>
              </a:rPr>
              <a:t>end</a:t>
            </a:r>
          </a:p>
          <a:p>
            <a:endParaRPr lang="en-US" sz="1400" dirty="0"/>
          </a:p>
        </p:txBody>
      </p:sp>
      <p:sp>
        <p:nvSpPr>
          <p:cNvPr id="9" name="TextBox 8"/>
          <p:cNvSpPr txBox="1"/>
          <p:nvPr/>
        </p:nvSpPr>
        <p:spPr>
          <a:xfrm>
            <a:off x="0" y="2057400"/>
            <a:ext cx="3200400" cy="5262979"/>
          </a:xfrm>
          <a:prstGeom prst="rect">
            <a:avLst/>
          </a:prstGeom>
          <a:noFill/>
        </p:spPr>
        <p:txBody>
          <a:bodyPr wrap="square" rtlCol="0">
            <a:spAutoFit/>
          </a:bodyPr>
          <a:lstStyle/>
          <a:p>
            <a:r>
              <a:rPr lang="en-US" sz="1400" dirty="0" smtClean="0">
                <a:solidFill>
                  <a:srgbClr val="92D050"/>
                </a:solidFill>
              </a:rPr>
              <a:t>This final example demonstrates the otherwise operator. There was a slight trap in the second case, but I hope nobody would fall for it - ‘world cup’ and the number 2010 are separate entities, and therefore neither is the same as ‘world cup 2010’.</a:t>
            </a:r>
          </a:p>
          <a:p>
            <a:endParaRPr lang="en-US" sz="1400" dirty="0" smtClean="0">
              <a:solidFill>
                <a:srgbClr val="92D050"/>
              </a:solidFill>
            </a:endParaRPr>
          </a:p>
          <a:p>
            <a:r>
              <a:rPr lang="en-US" sz="1400" dirty="0" smtClean="0">
                <a:solidFill>
                  <a:srgbClr val="92D050"/>
                </a:solidFill>
              </a:rPr>
              <a:t>As for the if statement that checks all(y==65)… Suppose you forgot what character 65 represented (it’s ‘A’). How could you reason through this? Well, y contains a bunch of different characters (‘w’, ‘o’, ‘r’, etc.). You know that each character is represented by a unique ASCII value. Therefore, the comparison y==65 is, in this case, guaranteed to result in at least one false value. Therefore, all(y==65) is automatically false. And therefore, we jump to the else part of the statement, and the answer is the string </a:t>
            </a:r>
            <a:r>
              <a:rPr lang="en-US" sz="1400" dirty="0" smtClean="0">
                <a:solidFill>
                  <a:srgbClr val="FFFF00"/>
                </a:solidFill>
              </a:rPr>
              <a:t>‘epic’</a:t>
            </a:r>
          </a:p>
          <a:p>
            <a:endParaRPr lang="en-US" sz="1400" dirty="0" smtClean="0">
              <a:solidFill>
                <a:srgbClr val="92D050"/>
              </a:solidFill>
            </a:endParaRPr>
          </a:p>
          <a:p>
            <a:endParaRPr lang="en-US" sz="1400" dirty="0">
              <a:solidFill>
                <a:srgbClr val="FFFF00"/>
              </a:solidFill>
            </a:endParaRPr>
          </a:p>
        </p:txBody>
      </p:sp>
      <p:cxnSp>
        <p:nvCxnSpPr>
          <p:cNvPr id="12" name="Straight Arrow Connector 11"/>
          <p:cNvCxnSpPr>
            <a:stCxn id="9" idx="3"/>
          </p:cNvCxnSpPr>
          <p:nvPr/>
        </p:nvCxnSpPr>
        <p:spPr>
          <a:xfrm flipV="1">
            <a:off x="3200400" y="3962402"/>
            <a:ext cx="914400" cy="726488"/>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8077200" y="5181600"/>
            <a:ext cx="4572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315200" y="4953000"/>
            <a:ext cx="9906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4419600" y="5410200"/>
            <a:ext cx="38862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391400" y="5410200"/>
            <a:ext cx="1752600" cy="523220"/>
          </a:xfrm>
          <a:prstGeom prst="rect">
            <a:avLst/>
          </a:prstGeom>
          <a:noFill/>
        </p:spPr>
        <p:txBody>
          <a:bodyPr wrap="square" rtlCol="0">
            <a:spAutoFit/>
          </a:bodyPr>
          <a:lstStyle/>
          <a:p>
            <a:r>
              <a:rPr lang="en-US" sz="1400" dirty="0" smtClean="0">
                <a:solidFill>
                  <a:srgbClr val="FFFF00"/>
                </a:solidFill>
              </a:rPr>
              <a:t>Exit the switch statement</a:t>
            </a:r>
            <a:endParaRPr lang="en-US" sz="1400" dirty="0">
              <a:solidFill>
                <a:srgbClr val="FFFF00"/>
              </a:solidFill>
            </a:endParaRPr>
          </a:p>
        </p:txBody>
      </p:sp>
      <p:cxnSp>
        <p:nvCxnSpPr>
          <p:cNvPr id="21" name="Straight Arrow Connector 20"/>
          <p:cNvCxnSpPr/>
          <p:nvPr/>
        </p:nvCxnSpPr>
        <p:spPr>
          <a:xfrm>
            <a:off x="4267200" y="4953000"/>
            <a:ext cx="10668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3924300" y="4610100"/>
            <a:ext cx="68580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369332"/>
          </a:xfrm>
          <a:prstGeom prst="rect">
            <a:avLst/>
          </a:prstGeom>
          <a:noFill/>
        </p:spPr>
        <p:txBody>
          <a:bodyPr wrap="square" rtlCol="0">
            <a:spAutoFit/>
          </a:bodyPr>
          <a:lstStyle/>
          <a:p>
            <a:r>
              <a:rPr lang="en-US" dirty="0" smtClean="0">
                <a:solidFill>
                  <a:schemeClr val="bg1"/>
                </a:solidFill>
              </a:rPr>
              <a:t>Let’s look at this code:</a:t>
            </a:r>
          </a:p>
        </p:txBody>
      </p:sp>
      <p:sp>
        <p:nvSpPr>
          <p:cNvPr id="7" name="TextBox 6"/>
          <p:cNvSpPr txBox="1"/>
          <p:nvPr/>
        </p:nvSpPr>
        <p:spPr>
          <a:xfrm>
            <a:off x="0" y="1981200"/>
            <a:ext cx="7696200" cy="3416320"/>
          </a:xfrm>
          <a:prstGeom prst="rect">
            <a:avLst/>
          </a:prstGeom>
          <a:noFill/>
        </p:spPr>
        <p:txBody>
          <a:bodyPr wrap="square" rtlCol="0">
            <a:spAutoFit/>
          </a:bodyPr>
          <a:lstStyle/>
          <a:p>
            <a:r>
              <a:rPr lang="en-US" dirty="0" smtClean="0">
                <a:solidFill>
                  <a:schemeClr val="bg1"/>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function out = </a:t>
            </a:r>
            <a:r>
              <a:rPr lang="en-US" dirty="0" err="1" smtClean="0">
                <a:solidFill>
                  <a:srgbClr val="00B0F0"/>
                </a:solidFill>
                <a:latin typeface="Courier New" pitchFamily="49" charset="0"/>
                <a:cs typeface="Courier New" pitchFamily="49" charset="0"/>
              </a:rPr>
              <a:t>replaceNums</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p>
          <a:p>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ischar</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p>
          <a:p>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&gt;=‘0’ &amp;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&lt;=‘9’) = ‘X’;</a:t>
            </a:r>
          </a:p>
          <a:p>
            <a:r>
              <a:rPr lang="en-US" dirty="0" smtClean="0">
                <a:solidFill>
                  <a:srgbClr val="00B0F0"/>
                </a:solidFill>
                <a:latin typeface="Courier New" pitchFamily="49" charset="0"/>
                <a:cs typeface="Courier New" pitchFamily="49" charset="0"/>
              </a:rPr>
              <a:t>			out = </a:t>
            </a:r>
            <a:r>
              <a:rPr lang="en-US" dirty="0" err="1" smtClean="0">
                <a:solidFill>
                  <a:srgbClr val="00B0F0"/>
                </a:solidFill>
                <a:latin typeface="Courier New" pitchFamily="49" charset="0"/>
                <a:cs typeface="Courier New" pitchFamily="49" charset="0"/>
              </a:rPr>
              <a:t>str</a:t>
            </a:r>
            <a:r>
              <a:rPr lang="en-US" dirty="0" smtClean="0">
                <a:solidFill>
                  <a:srgbClr val="00B0F0"/>
                </a:solidFill>
                <a:latin typeface="Courier New" pitchFamily="49" charset="0"/>
                <a:cs typeface="Courier New" pitchFamily="49" charset="0"/>
              </a:rPr>
              <a:t>;</a:t>
            </a:r>
          </a:p>
          <a:p>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else</a:t>
            </a:r>
          </a:p>
          <a:p>
            <a:r>
              <a:rPr lang="en-US" dirty="0" smtClean="0">
                <a:solidFill>
                  <a:srgbClr val="00B0F0"/>
                </a:solidFill>
                <a:latin typeface="Courier New" pitchFamily="49" charset="0"/>
                <a:cs typeface="Courier New" pitchFamily="49" charset="0"/>
              </a:rPr>
              <a:t>			out = ‘’;</a:t>
            </a:r>
          </a:p>
          <a:p>
            <a:r>
              <a:rPr lang="en-US" dirty="0" smtClean="0">
                <a:solidFill>
                  <a:srgbClr val="00B0F0"/>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r>
              <a:rPr lang="en-US" dirty="0" smtClean="0">
                <a:solidFill>
                  <a:srgbClr val="00B0F0"/>
                </a:solidFill>
                <a:latin typeface="Courier New" pitchFamily="49" charset="0"/>
                <a:cs typeface="Courier New" pitchFamily="49" charset="0"/>
              </a:rPr>
              <a:t>	end</a:t>
            </a:r>
          </a:p>
          <a:p>
            <a:endParaRPr lang="en-US" dirty="0"/>
          </a:p>
        </p:txBody>
      </p:sp>
      <p:sp>
        <p:nvSpPr>
          <p:cNvPr id="8" name="Rounded Rectangle 7"/>
          <p:cNvSpPr/>
          <p:nvPr/>
        </p:nvSpPr>
        <p:spPr>
          <a:xfrm>
            <a:off x="2286000" y="2514600"/>
            <a:ext cx="1600200" cy="3810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3"/>
            <a:endCxn id="11" idx="1"/>
          </p:cNvCxnSpPr>
          <p:nvPr/>
        </p:nvCxnSpPr>
        <p:spPr>
          <a:xfrm flipV="1">
            <a:off x="3886200" y="2305854"/>
            <a:ext cx="1752600" cy="39924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38800" y="1828800"/>
            <a:ext cx="3200400" cy="954107"/>
          </a:xfrm>
          <a:prstGeom prst="rect">
            <a:avLst/>
          </a:prstGeom>
          <a:noFill/>
        </p:spPr>
        <p:txBody>
          <a:bodyPr wrap="square" rtlCol="0">
            <a:spAutoFit/>
          </a:bodyPr>
          <a:lstStyle/>
          <a:p>
            <a:r>
              <a:rPr lang="en-US" sz="1400" dirty="0" smtClean="0">
                <a:solidFill>
                  <a:srgbClr val="FFFF00"/>
                </a:solidFill>
              </a:rPr>
              <a:t>What happens in the code hinges on the truth or falseness of this statement. In this specific case, it will be true if </a:t>
            </a:r>
            <a:r>
              <a:rPr lang="en-US" sz="1400" dirty="0" err="1" smtClean="0">
                <a:solidFill>
                  <a:srgbClr val="FFFF00"/>
                </a:solidFill>
              </a:rPr>
              <a:t>str</a:t>
            </a:r>
            <a:r>
              <a:rPr lang="en-US" sz="1400" dirty="0" smtClean="0">
                <a:solidFill>
                  <a:srgbClr val="FFFF00"/>
                </a:solidFill>
              </a:rPr>
              <a:t> is a char, and false otherwise</a:t>
            </a:r>
            <a:endParaRPr lang="en-US" sz="1400" dirty="0">
              <a:solidFill>
                <a:srgbClr val="FFFF00"/>
              </a:solidFill>
            </a:endParaRPr>
          </a:p>
        </p:txBody>
      </p:sp>
      <p:sp>
        <p:nvSpPr>
          <p:cNvPr id="14" name="Rounded Rectangle 13"/>
          <p:cNvSpPr/>
          <p:nvPr/>
        </p:nvSpPr>
        <p:spPr>
          <a:xfrm>
            <a:off x="2438400" y="3124200"/>
            <a:ext cx="4876800" cy="609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4" idx="3"/>
            <a:endCxn id="16" idx="0"/>
          </p:cNvCxnSpPr>
          <p:nvPr/>
        </p:nvCxnSpPr>
        <p:spPr>
          <a:xfrm>
            <a:off x="7315200" y="3429000"/>
            <a:ext cx="228600" cy="81834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43600" y="4247346"/>
            <a:ext cx="3200400" cy="523220"/>
          </a:xfrm>
          <a:prstGeom prst="rect">
            <a:avLst/>
          </a:prstGeom>
          <a:noFill/>
        </p:spPr>
        <p:txBody>
          <a:bodyPr wrap="square" rtlCol="0">
            <a:spAutoFit/>
          </a:bodyPr>
          <a:lstStyle/>
          <a:p>
            <a:r>
              <a:rPr lang="en-US" sz="1400" dirty="0" smtClean="0">
                <a:solidFill>
                  <a:srgbClr val="00B050"/>
                </a:solidFill>
              </a:rPr>
              <a:t>This code will run if the above </a:t>
            </a:r>
            <a:r>
              <a:rPr lang="en-US" sz="1400" dirty="0" smtClean="0">
                <a:solidFill>
                  <a:srgbClr val="FFFF00"/>
                </a:solidFill>
              </a:rPr>
              <a:t>statement</a:t>
            </a:r>
            <a:r>
              <a:rPr lang="en-US" sz="1400" dirty="0" smtClean="0">
                <a:solidFill>
                  <a:srgbClr val="00B050"/>
                </a:solidFill>
              </a:rPr>
              <a:t> is true (aka, if </a:t>
            </a:r>
            <a:r>
              <a:rPr lang="en-US" sz="1400" dirty="0" err="1" smtClean="0">
                <a:solidFill>
                  <a:srgbClr val="00B050"/>
                </a:solidFill>
              </a:rPr>
              <a:t>str</a:t>
            </a:r>
            <a:r>
              <a:rPr lang="en-US" sz="1400" dirty="0" smtClean="0">
                <a:solidFill>
                  <a:srgbClr val="00B050"/>
                </a:solidFill>
              </a:rPr>
              <a:t> is a char)</a:t>
            </a:r>
            <a:endParaRPr lang="en-US" sz="1400" dirty="0">
              <a:solidFill>
                <a:srgbClr val="00B050"/>
              </a:solidFill>
            </a:endParaRPr>
          </a:p>
        </p:txBody>
      </p:sp>
      <p:sp>
        <p:nvSpPr>
          <p:cNvPr id="21" name="Rounded Rectangle 20"/>
          <p:cNvSpPr/>
          <p:nvPr/>
        </p:nvSpPr>
        <p:spPr>
          <a:xfrm>
            <a:off x="2667000" y="4114800"/>
            <a:ext cx="1905000" cy="457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3"/>
            <a:endCxn id="23" idx="0"/>
          </p:cNvCxnSpPr>
          <p:nvPr/>
        </p:nvCxnSpPr>
        <p:spPr>
          <a:xfrm>
            <a:off x="4572000" y="4343400"/>
            <a:ext cx="228600" cy="8382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00400" y="5181600"/>
            <a:ext cx="3200400" cy="738664"/>
          </a:xfrm>
          <a:prstGeom prst="rect">
            <a:avLst/>
          </a:prstGeom>
          <a:noFill/>
        </p:spPr>
        <p:txBody>
          <a:bodyPr wrap="square" rtlCol="0">
            <a:spAutoFit/>
          </a:bodyPr>
          <a:lstStyle/>
          <a:p>
            <a:r>
              <a:rPr lang="en-US" sz="1400" dirty="0" smtClean="0">
                <a:solidFill>
                  <a:srgbClr val="00B050"/>
                </a:solidFill>
              </a:rPr>
              <a:t>This code (separated from the rest by the </a:t>
            </a:r>
            <a:r>
              <a:rPr lang="en-US" sz="1400" b="1" dirty="0" smtClean="0">
                <a:solidFill>
                  <a:srgbClr val="00B050"/>
                </a:solidFill>
              </a:rPr>
              <a:t>else </a:t>
            </a:r>
            <a:r>
              <a:rPr lang="en-US" sz="1400" dirty="0" smtClean="0">
                <a:solidFill>
                  <a:srgbClr val="00B050"/>
                </a:solidFill>
              </a:rPr>
              <a:t>keyword) will run if the </a:t>
            </a:r>
            <a:r>
              <a:rPr lang="en-US" sz="1400" dirty="0" smtClean="0">
                <a:solidFill>
                  <a:srgbClr val="FFFF00"/>
                </a:solidFill>
              </a:rPr>
              <a:t>statement</a:t>
            </a:r>
            <a:r>
              <a:rPr lang="en-US" sz="1400" dirty="0" smtClean="0">
                <a:solidFill>
                  <a:srgbClr val="00B050"/>
                </a:solidFill>
              </a:rPr>
              <a:t> is false (aka if </a:t>
            </a:r>
            <a:r>
              <a:rPr lang="en-US" sz="1400" dirty="0" err="1" smtClean="0">
                <a:solidFill>
                  <a:srgbClr val="00B050"/>
                </a:solidFill>
              </a:rPr>
              <a:t>str</a:t>
            </a:r>
            <a:r>
              <a:rPr lang="en-US" sz="1400" dirty="0" smtClean="0">
                <a:solidFill>
                  <a:srgbClr val="00B050"/>
                </a:solidFill>
              </a:rPr>
              <a:t> is not a char)</a:t>
            </a:r>
            <a:endParaRPr lang="en-US" sz="1400"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6463308"/>
          </a:xfrm>
          <a:prstGeom prst="rect">
            <a:avLst/>
          </a:prstGeom>
          <a:noFill/>
        </p:spPr>
        <p:txBody>
          <a:bodyPr wrap="square" rtlCol="0">
            <a:spAutoFit/>
          </a:bodyPr>
          <a:lstStyle/>
          <a:p>
            <a:r>
              <a:rPr lang="en-US" dirty="0" smtClean="0">
                <a:solidFill>
                  <a:schemeClr val="bg1"/>
                </a:solidFill>
              </a:rPr>
              <a:t>Confused? Don’t worry, that was just an example. Let’s take a more in depth look at the functionality of an if statement. Note that whenever I say </a:t>
            </a:r>
            <a:r>
              <a:rPr lang="en-US" dirty="0" smtClean="0">
                <a:solidFill>
                  <a:schemeClr val="accent6">
                    <a:lumMod val="60000"/>
                    <a:lumOff val="40000"/>
                  </a:schemeClr>
                </a:solidFill>
              </a:rPr>
              <a:t>&lt;logical statement&gt;</a:t>
            </a:r>
            <a:r>
              <a:rPr lang="en-US" dirty="0" smtClean="0">
                <a:solidFill>
                  <a:schemeClr val="bg1"/>
                </a:solidFill>
              </a:rPr>
              <a:t>, this is NOT MATLAB code, its just a placeholder that represents ANY scalar logical value (a single </a:t>
            </a:r>
            <a:r>
              <a:rPr lang="en-US" dirty="0" smtClean="0">
                <a:solidFill>
                  <a:srgbClr val="00B0F0"/>
                </a:solidFill>
              </a:rPr>
              <a:t>true</a:t>
            </a:r>
            <a:r>
              <a:rPr lang="en-US" dirty="0" smtClean="0">
                <a:solidFill>
                  <a:schemeClr val="bg1"/>
                </a:solidFill>
              </a:rPr>
              <a:t> or </a:t>
            </a:r>
            <a:r>
              <a:rPr lang="en-US" dirty="0" smtClean="0">
                <a:solidFill>
                  <a:srgbClr val="00B0F0"/>
                </a:solidFill>
              </a:rPr>
              <a:t>false</a:t>
            </a:r>
            <a:r>
              <a:rPr lang="en-US" dirty="0" smtClean="0">
                <a:solidFill>
                  <a:schemeClr val="bg1"/>
                </a:solidFill>
              </a:rPr>
              <a:t>). When I say </a:t>
            </a:r>
            <a:r>
              <a:rPr lang="en-US" dirty="0" smtClean="0">
                <a:solidFill>
                  <a:schemeClr val="accent6">
                    <a:lumMod val="60000"/>
                    <a:lumOff val="40000"/>
                  </a:schemeClr>
                </a:solidFill>
              </a:rPr>
              <a:t>&lt;code&gt;</a:t>
            </a:r>
            <a:r>
              <a:rPr lang="en-US" dirty="0" smtClean="0">
                <a:solidFill>
                  <a:schemeClr val="bg1"/>
                </a:solidFill>
              </a:rPr>
              <a:t>, this means some block of code goes here (the things surrounded by green boxes on the previous slides are blocks of code).</a:t>
            </a:r>
            <a:endParaRPr lang="en-US" dirty="0">
              <a:solidFill>
                <a:schemeClr val="bg1"/>
              </a:solidFill>
            </a:endParaRPr>
          </a:p>
          <a:p>
            <a:endParaRPr lang="en-US" dirty="0" smtClean="0">
              <a:solidFill>
                <a:schemeClr val="bg1"/>
              </a:solidFill>
              <a:latin typeface="Courier New" pitchFamily="49" charset="0"/>
              <a:cs typeface="Courier New" pitchFamily="49" charset="0"/>
            </a:endParaRPr>
          </a:p>
          <a:p>
            <a:r>
              <a:rPr lang="en-US" dirty="0" smtClean="0">
                <a:solidFill>
                  <a:schemeClr val="bg1"/>
                </a:solidFill>
                <a:cs typeface="Courier New" pitchFamily="49" charset="0"/>
              </a:rPr>
              <a:t>The full (possible) syntax for an if statement is:</a:t>
            </a:r>
          </a:p>
          <a:p>
            <a:endParaRPr lang="en-US" dirty="0">
              <a:solidFill>
                <a:schemeClr val="bg1"/>
              </a:solidFill>
              <a:cs typeface="Courier New" pitchFamily="49" charset="0"/>
            </a:endParaRPr>
          </a:p>
          <a:p>
            <a:r>
              <a:rPr lang="en-US" dirty="0">
                <a:solidFill>
                  <a:schemeClr val="bg1"/>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r>
              <a:rPr lang="en-US" dirty="0">
                <a:solidFill>
                  <a:schemeClr val="accent6">
                    <a:lumMod val="60000"/>
                    <a:lumOff val="40000"/>
                  </a:schemeClr>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elseif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r>
              <a:rPr lang="en-US" dirty="0">
                <a:solidFill>
                  <a:schemeClr val="accent6">
                    <a:lumMod val="60000"/>
                    <a:lumOff val="40000"/>
                  </a:schemeClr>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elseif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a:t>
            </a:r>
          </a:p>
          <a:p>
            <a:r>
              <a:rPr lang="en-US" dirty="0">
                <a:solidFill>
                  <a:schemeClr val="accent6">
                    <a:lumMod val="60000"/>
                    <a:lumOff val="40000"/>
                  </a:schemeClr>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elseif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else</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end</a:t>
            </a:r>
          </a:p>
          <a:p>
            <a:r>
              <a:rPr lang="en-US" dirty="0">
                <a:solidFill>
                  <a:schemeClr val="bg1"/>
                </a:solidFill>
                <a:latin typeface="Courier New" pitchFamily="49" charset="0"/>
                <a:cs typeface="Courier New" pitchFamily="49" charset="0"/>
              </a:rPr>
              <a:t>	</a:t>
            </a:r>
            <a:endParaRPr lang="en-US" dirty="0" smtClean="0">
              <a:solidFill>
                <a:schemeClr val="bg1"/>
              </a:solidFill>
              <a:latin typeface="Courier New" pitchFamily="49" charset="0"/>
              <a:cs typeface="Courier New" pitchFamily="49" charset="0"/>
            </a:endParaRPr>
          </a:p>
          <a:p>
            <a:endParaRPr lang="en-US" dirty="0" smtClean="0">
              <a:solidFill>
                <a:schemeClr val="accent5">
                  <a:lumMod val="60000"/>
                  <a:lumOff val="40000"/>
                </a:schemeClr>
              </a:solidFill>
              <a:latin typeface="Courier New" pitchFamily="49" charset="0"/>
              <a:cs typeface="Courier New" pitchFamily="49" charset="0"/>
            </a:endParaRP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14400"/>
            <a:ext cx="9144000" cy="5632311"/>
          </a:xfrm>
          <a:prstGeom prst="rect">
            <a:avLst/>
          </a:prstGeom>
          <a:noFill/>
        </p:spPr>
        <p:txBody>
          <a:bodyPr wrap="square" rtlCol="0">
            <a:spAutoFit/>
          </a:bodyPr>
          <a:lstStyle/>
          <a:p>
            <a:r>
              <a:rPr lang="en-US" dirty="0" smtClean="0">
                <a:solidFill>
                  <a:schemeClr val="bg1"/>
                </a:solidFill>
              </a:rPr>
              <a:t>Let’s take a little deeper look into what’s going on here.</a:t>
            </a:r>
            <a:endParaRPr lang="en-US" dirty="0">
              <a:solidFill>
                <a:schemeClr val="bg1"/>
              </a:solidFill>
            </a:endParaRPr>
          </a:p>
          <a:p>
            <a:endParaRPr lang="en-US" dirty="0">
              <a:solidFill>
                <a:schemeClr val="bg1"/>
              </a:solidFill>
              <a:cs typeface="Courier New" pitchFamily="49" charset="0"/>
            </a:endParaRPr>
          </a:p>
          <a:p>
            <a:r>
              <a:rPr lang="en-US" dirty="0">
                <a:solidFill>
                  <a:schemeClr val="bg1"/>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endParaRPr lang="en-US" dirty="0" smtClean="0">
              <a:solidFill>
                <a:schemeClr val="accent6">
                  <a:lumMod val="60000"/>
                  <a:lumOff val="40000"/>
                </a:schemeClr>
              </a:solidFill>
              <a:latin typeface="Courier New" pitchFamily="49" charset="0"/>
              <a:cs typeface="Courier New" pitchFamily="49" charset="0"/>
            </a:endParaRPr>
          </a:p>
          <a:p>
            <a:r>
              <a:rPr lang="en-US" dirty="0">
                <a:solidFill>
                  <a:schemeClr val="accent6">
                    <a:lumMod val="60000"/>
                    <a:lumOff val="40000"/>
                  </a:schemeClr>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elseif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r>
              <a:rPr lang="en-US" dirty="0">
                <a:solidFill>
                  <a:schemeClr val="accent6">
                    <a:lumMod val="60000"/>
                    <a:lumOff val="40000"/>
                  </a:schemeClr>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elseif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a:t>
            </a:r>
          </a:p>
          <a:p>
            <a:r>
              <a:rPr lang="en-US" dirty="0">
                <a:solidFill>
                  <a:schemeClr val="accent6">
                    <a:lumMod val="60000"/>
                    <a:lumOff val="40000"/>
                  </a:schemeClr>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elseif</a:t>
            </a:r>
            <a:r>
              <a:rPr lang="en-US" dirty="0" smtClean="0">
                <a:solidFill>
                  <a:schemeClr val="accent6">
                    <a:lumMod val="60000"/>
                    <a:lumOff val="40000"/>
                  </a:schemeClr>
                </a:solidFill>
                <a:latin typeface="Courier New" pitchFamily="49" charset="0"/>
                <a:cs typeface="Courier New" pitchFamily="49" charset="0"/>
              </a:rPr>
              <a:t> &lt;logical statement&gt;</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endParaRPr lang="en-US" dirty="0" smtClean="0">
              <a:solidFill>
                <a:schemeClr val="accent6">
                  <a:lumMod val="60000"/>
                  <a:lumOff val="40000"/>
                </a:schemeClr>
              </a:solidFill>
              <a:latin typeface="Courier New" pitchFamily="49" charset="0"/>
              <a:cs typeface="Courier New" pitchFamily="49" charset="0"/>
            </a:endParaRPr>
          </a:p>
          <a:p>
            <a:r>
              <a:rPr lang="en-US" dirty="0">
                <a:solidFill>
                  <a:schemeClr val="accent6">
                    <a:lumMod val="60000"/>
                    <a:lumOff val="40000"/>
                  </a:schemeClr>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else</a:t>
            </a:r>
          </a:p>
          <a:p>
            <a:r>
              <a:rPr lang="en-US" dirty="0">
                <a:solidFill>
                  <a:schemeClr val="accent6">
                    <a:lumMod val="60000"/>
                    <a:lumOff val="40000"/>
                  </a:schemeClr>
                </a:solidFill>
                <a:latin typeface="Courier New" pitchFamily="49" charset="0"/>
                <a:cs typeface="Courier New" pitchFamily="49" charset="0"/>
              </a:rPr>
              <a:t>	</a:t>
            </a:r>
            <a:r>
              <a:rPr lang="en-US" dirty="0" smtClean="0">
                <a:solidFill>
                  <a:schemeClr val="accent6">
                    <a:lumMod val="60000"/>
                    <a:lumOff val="40000"/>
                  </a:schemeClr>
                </a:solidFill>
                <a:latin typeface="Courier New" pitchFamily="49" charset="0"/>
                <a:cs typeface="Courier New" pitchFamily="49" charset="0"/>
              </a:rPr>
              <a:t>	&lt;code&gt;</a:t>
            </a:r>
          </a:p>
          <a:p>
            <a:endParaRPr lang="en-US" dirty="0" smtClean="0">
              <a:solidFill>
                <a:schemeClr val="accent6">
                  <a:lumMod val="60000"/>
                  <a:lumOff val="40000"/>
                </a:schemeClr>
              </a:solidFill>
              <a:latin typeface="Courier New" pitchFamily="49" charset="0"/>
              <a:cs typeface="Courier New" pitchFamily="49" charset="0"/>
            </a:endParaRPr>
          </a:p>
          <a:p>
            <a:r>
              <a:rPr lang="en-US" dirty="0">
                <a:solidFill>
                  <a:schemeClr val="accent6">
                    <a:lumMod val="60000"/>
                    <a:lumOff val="40000"/>
                  </a:schemeClr>
                </a:solidFill>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end</a:t>
            </a:r>
          </a:p>
          <a:p>
            <a:r>
              <a:rPr lang="en-US" dirty="0">
                <a:solidFill>
                  <a:schemeClr val="bg1"/>
                </a:solidFill>
                <a:latin typeface="Courier New" pitchFamily="49" charset="0"/>
                <a:cs typeface="Courier New" pitchFamily="49" charset="0"/>
              </a:rPr>
              <a:t>	</a:t>
            </a:r>
            <a:endParaRPr lang="en-US" dirty="0" smtClean="0">
              <a:solidFill>
                <a:schemeClr val="bg1"/>
              </a:solidFill>
              <a:latin typeface="Courier New" pitchFamily="49" charset="0"/>
              <a:cs typeface="Courier New" pitchFamily="49" charset="0"/>
            </a:endParaRPr>
          </a:p>
          <a:p>
            <a:endParaRPr lang="en-US" dirty="0" smtClean="0">
              <a:solidFill>
                <a:schemeClr val="accent5">
                  <a:lumMod val="60000"/>
                  <a:lumOff val="40000"/>
                </a:schemeClr>
              </a:solidFill>
              <a:latin typeface="Courier New" pitchFamily="49" charset="0"/>
              <a:cs typeface="Courier New" pitchFamily="49" charset="0"/>
            </a:endParaRPr>
          </a:p>
          <a:p>
            <a:endParaRPr lang="en-US" dirty="0">
              <a:solidFill>
                <a:schemeClr val="bg1"/>
              </a:solidFill>
            </a:endParaRPr>
          </a:p>
        </p:txBody>
      </p:sp>
      <p:cxnSp>
        <p:nvCxnSpPr>
          <p:cNvPr id="7" name="Straight Connector 6"/>
          <p:cNvCxnSpPr>
            <a:stCxn id="14" idx="3"/>
            <a:endCxn id="8" idx="1"/>
          </p:cNvCxnSpPr>
          <p:nvPr/>
        </p:nvCxnSpPr>
        <p:spPr>
          <a:xfrm flipV="1">
            <a:off x="4191000" y="1772454"/>
            <a:ext cx="533400" cy="9444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4400" y="1295400"/>
            <a:ext cx="4419600" cy="954107"/>
          </a:xfrm>
          <a:prstGeom prst="rect">
            <a:avLst/>
          </a:prstGeom>
          <a:noFill/>
        </p:spPr>
        <p:txBody>
          <a:bodyPr wrap="square" rtlCol="0">
            <a:spAutoFit/>
          </a:bodyPr>
          <a:lstStyle/>
          <a:p>
            <a:r>
              <a:rPr lang="en-US" sz="1400" dirty="0" smtClean="0">
                <a:solidFill>
                  <a:srgbClr val="FFFF00"/>
                </a:solidFill>
              </a:rPr>
              <a:t>The “if” part is required (or we would cease to have an “if” statement). There may only be one “if” in the entire statement. The &lt;code&gt; will run only if the &lt;logical statement&gt; is true.</a:t>
            </a:r>
            <a:endParaRPr lang="en-US" sz="1400" dirty="0">
              <a:solidFill>
                <a:srgbClr val="FFFF00"/>
              </a:solidFill>
            </a:endParaRPr>
          </a:p>
        </p:txBody>
      </p:sp>
      <p:sp>
        <p:nvSpPr>
          <p:cNvPr id="14" name="Rounded Rectangle 13"/>
          <p:cNvSpPr/>
          <p:nvPr/>
        </p:nvSpPr>
        <p:spPr>
          <a:xfrm>
            <a:off x="914400" y="1524000"/>
            <a:ext cx="3276600" cy="6858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14400" y="2286000"/>
            <a:ext cx="3733800" cy="20574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3"/>
            <a:endCxn id="21" idx="1"/>
          </p:cNvCxnSpPr>
          <p:nvPr/>
        </p:nvCxnSpPr>
        <p:spPr>
          <a:xfrm>
            <a:off x="4648200" y="3314700"/>
            <a:ext cx="228600" cy="11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76800" y="2514600"/>
            <a:ext cx="4267200" cy="1600438"/>
          </a:xfrm>
          <a:prstGeom prst="rect">
            <a:avLst/>
          </a:prstGeom>
          <a:noFill/>
        </p:spPr>
        <p:txBody>
          <a:bodyPr wrap="square" rtlCol="0">
            <a:spAutoFit/>
          </a:bodyPr>
          <a:lstStyle/>
          <a:p>
            <a:r>
              <a:rPr lang="en-US" sz="1400" dirty="0" smtClean="0">
                <a:solidFill>
                  <a:srgbClr val="FFFF00"/>
                </a:solidFill>
              </a:rPr>
              <a:t>After the if, we may have more &lt;logical statements&gt; to check. In that case, we can use “</a:t>
            </a:r>
            <a:r>
              <a:rPr lang="en-US" sz="1400" dirty="0" err="1" smtClean="0">
                <a:solidFill>
                  <a:srgbClr val="FFFF00"/>
                </a:solidFill>
              </a:rPr>
              <a:t>elseif</a:t>
            </a:r>
            <a:r>
              <a:rPr lang="en-US" sz="1400" dirty="0" smtClean="0">
                <a:solidFill>
                  <a:srgbClr val="FFFF00"/>
                </a:solidFill>
              </a:rPr>
              <a:t>”. We can use as many as we need (or none at all, as in the example I wrote a few slides back). The &lt;logical statements&gt; of the ifs, and subsequent </a:t>
            </a:r>
            <a:r>
              <a:rPr lang="en-US" sz="1400" dirty="0" err="1" smtClean="0">
                <a:solidFill>
                  <a:srgbClr val="FFFF00"/>
                </a:solidFill>
              </a:rPr>
              <a:t>elseifs</a:t>
            </a:r>
            <a:r>
              <a:rPr lang="en-US" sz="1400" dirty="0" smtClean="0">
                <a:solidFill>
                  <a:srgbClr val="FFFF00"/>
                </a:solidFill>
              </a:rPr>
              <a:t>, are checked in order (start with the if, then move on to the </a:t>
            </a:r>
            <a:r>
              <a:rPr lang="en-US" sz="1400" dirty="0" err="1" smtClean="0">
                <a:solidFill>
                  <a:srgbClr val="FFFF00"/>
                </a:solidFill>
              </a:rPr>
              <a:t>elseifs</a:t>
            </a:r>
            <a:r>
              <a:rPr lang="en-US" sz="1400" dirty="0" smtClean="0">
                <a:solidFill>
                  <a:srgbClr val="FFFF00"/>
                </a:solidFill>
              </a:rPr>
              <a:t> until we find a true &lt;logical statement&gt;.</a:t>
            </a:r>
            <a:endParaRPr lang="en-US" sz="1400" dirty="0">
              <a:solidFill>
                <a:srgbClr val="FFFF00"/>
              </a:solidFill>
            </a:endParaRPr>
          </a:p>
        </p:txBody>
      </p:sp>
      <p:sp>
        <p:nvSpPr>
          <p:cNvPr id="25" name="Rounded Rectangle 24"/>
          <p:cNvSpPr/>
          <p:nvPr/>
        </p:nvSpPr>
        <p:spPr>
          <a:xfrm>
            <a:off x="914400" y="4495800"/>
            <a:ext cx="1981200" cy="6096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3"/>
            <a:endCxn id="27" idx="1"/>
          </p:cNvCxnSpPr>
          <p:nvPr/>
        </p:nvCxnSpPr>
        <p:spPr>
          <a:xfrm>
            <a:off x="2895600" y="4800600"/>
            <a:ext cx="1371600" cy="960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267200" y="4419600"/>
            <a:ext cx="4572000" cy="954107"/>
          </a:xfrm>
          <a:prstGeom prst="rect">
            <a:avLst/>
          </a:prstGeom>
          <a:noFill/>
        </p:spPr>
        <p:txBody>
          <a:bodyPr wrap="square" rtlCol="0">
            <a:spAutoFit/>
          </a:bodyPr>
          <a:lstStyle/>
          <a:p>
            <a:r>
              <a:rPr lang="en-US" sz="1400" dirty="0" smtClean="0">
                <a:solidFill>
                  <a:srgbClr val="FFFF00"/>
                </a:solidFill>
              </a:rPr>
              <a:t>Finally, we can have one “else” (but we don’t have to have one if we don’t need it). If none of the above &lt;logical statements&gt; are true, then this &lt;code&gt; will automatically be run (there is no condition to check here).</a:t>
            </a:r>
            <a:endParaRPr lang="en-US" sz="1400" dirty="0">
              <a:solidFill>
                <a:srgbClr val="FFFF00"/>
              </a:solidFill>
            </a:endParaRPr>
          </a:p>
        </p:txBody>
      </p:sp>
      <p:sp>
        <p:nvSpPr>
          <p:cNvPr id="36" name="Rounded Rectangle 35"/>
          <p:cNvSpPr/>
          <p:nvPr/>
        </p:nvSpPr>
        <p:spPr>
          <a:xfrm>
            <a:off x="914401" y="5334000"/>
            <a:ext cx="1066800" cy="3048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6" idx="3"/>
            <a:endCxn id="38" idx="1"/>
          </p:cNvCxnSpPr>
          <p:nvPr/>
        </p:nvCxnSpPr>
        <p:spPr>
          <a:xfrm>
            <a:off x="1981201" y="5486400"/>
            <a:ext cx="990599" cy="52173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71800" y="5638800"/>
            <a:ext cx="2743200" cy="738664"/>
          </a:xfrm>
          <a:prstGeom prst="rect">
            <a:avLst/>
          </a:prstGeom>
          <a:noFill/>
        </p:spPr>
        <p:txBody>
          <a:bodyPr wrap="square" rtlCol="0">
            <a:spAutoFit/>
          </a:bodyPr>
          <a:lstStyle/>
          <a:p>
            <a:r>
              <a:rPr lang="en-US" sz="1400" dirty="0" smtClean="0">
                <a:solidFill>
                  <a:srgbClr val="FFFF00"/>
                </a:solidFill>
              </a:rPr>
              <a:t>Always end your if statement with the end keyword. It is not optional (as it is with functions).</a:t>
            </a:r>
            <a:endParaRPr lang="en-US" sz="1400"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632311"/>
          </a:xfrm>
          <a:prstGeom prst="rect">
            <a:avLst/>
          </a:prstGeom>
          <a:noFill/>
        </p:spPr>
        <p:txBody>
          <a:bodyPr wrap="square" rtlCol="0">
            <a:spAutoFit/>
          </a:bodyPr>
          <a:lstStyle/>
          <a:p>
            <a:r>
              <a:rPr lang="en-US" dirty="0" smtClean="0">
                <a:solidFill>
                  <a:schemeClr val="bg1"/>
                </a:solidFill>
              </a:rPr>
              <a:t>In the first example, we used an if statement to “protect” our function from bad input. Another common use of the if statement is to produce outputs that are not really related in any mathematical way to the input.</a:t>
            </a:r>
          </a:p>
          <a:p>
            <a:endParaRPr lang="en-US" dirty="0" smtClean="0">
              <a:solidFill>
                <a:schemeClr val="bg1"/>
              </a:solidFill>
            </a:endParaRPr>
          </a:p>
          <a:p>
            <a:r>
              <a:rPr lang="en-US" dirty="0" smtClean="0">
                <a:solidFill>
                  <a:schemeClr val="bg1"/>
                </a:solidFill>
              </a:rPr>
              <a:t>Suppose we want to write a function called </a:t>
            </a:r>
            <a:r>
              <a:rPr lang="en-US" dirty="0" err="1" smtClean="0">
                <a:solidFill>
                  <a:srgbClr val="00B0F0"/>
                </a:solidFill>
              </a:rPr>
              <a:t>describeNumber</a:t>
            </a:r>
            <a:r>
              <a:rPr lang="en-US" dirty="0" smtClean="0">
                <a:solidFill>
                  <a:schemeClr val="bg1"/>
                </a:solidFill>
              </a:rPr>
              <a:t> that takes in a scalar double and returns a string describing that number. The string will either be </a:t>
            </a:r>
            <a:r>
              <a:rPr lang="en-US" dirty="0" smtClean="0">
                <a:solidFill>
                  <a:srgbClr val="00B0F0"/>
                </a:solidFill>
              </a:rPr>
              <a:t>‘The number is positive’</a:t>
            </a:r>
            <a:r>
              <a:rPr lang="en-US" dirty="0" smtClean="0">
                <a:solidFill>
                  <a:schemeClr val="bg1"/>
                </a:solidFill>
              </a:rPr>
              <a:t>, </a:t>
            </a:r>
            <a:r>
              <a:rPr lang="en-US" dirty="0" smtClean="0">
                <a:solidFill>
                  <a:srgbClr val="00B0F0"/>
                </a:solidFill>
              </a:rPr>
              <a:t>‘The number is negative’</a:t>
            </a:r>
            <a:r>
              <a:rPr lang="en-US" dirty="0" smtClean="0">
                <a:solidFill>
                  <a:schemeClr val="bg1"/>
                </a:solidFill>
              </a:rPr>
              <a:t>, or </a:t>
            </a:r>
            <a:r>
              <a:rPr lang="en-US" dirty="0" smtClean="0">
                <a:solidFill>
                  <a:srgbClr val="00B0F0"/>
                </a:solidFill>
              </a:rPr>
              <a:t>‘The number is zero’</a:t>
            </a:r>
            <a:r>
              <a:rPr lang="en-US" dirty="0" smtClean="0">
                <a:solidFill>
                  <a:schemeClr val="bg1"/>
                </a:solidFill>
              </a:rPr>
              <a:t>. So to put it in terms of test cases:</a:t>
            </a:r>
          </a:p>
          <a:p>
            <a:endParaRPr lang="en-US" dirty="0" smtClean="0">
              <a:solidFill>
                <a:schemeClr val="bg1"/>
              </a:solidFill>
            </a:endParaRPr>
          </a:p>
          <a:p>
            <a:r>
              <a:rPr lang="en-US" dirty="0" smtClean="0">
                <a:solidFill>
                  <a:srgbClr val="00B0F0"/>
                </a:solidFill>
                <a:latin typeface="Courier New" pitchFamily="49" charset="0"/>
                <a:cs typeface="Courier New" pitchFamily="49" charset="0"/>
              </a:rPr>
              <a:t>	A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(4)</a:t>
            </a:r>
          </a:p>
          <a:p>
            <a:r>
              <a:rPr lang="en-US" dirty="0" smtClean="0">
                <a:solidFill>
                  <a:srgbClr val="00B0F0"/>
                </a:solidFill>
                <a:latin typeface="Courier New" pitchFamily="49" charset="0"/>
                <a:cs typeface="Courier New" pitchFamily="49" charset="0"/>
              </a:rPr>
              <a:t>	A =&gt; ‘The number is positive’</a:t>
            </a:r>
          </a:p>
          <a:p>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B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(-4)</a:t>
            </a:r>
          </a:p>
          <a:p>
            <a:r>
              <a:rPr lang="en-US" dirty="0" smtClean="0">
                <a:solidFill>
                  <a:srgbClr val="00B0F0"/>
                </a:solidFill>
                <a:latin typeface="Courier New" pitchFamily="49" charset="0"/>
                <a:cs typeface="Courier New" pitchFamily="49" charset="0"/>
              </a:rPr>
              <a:t>	B =&gt; ‘The number is negative’</a:t>
            </a:r>
          </a:p>
          <a:p>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C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(0)</a:t>
            </a:r>
          </a:p>
          <a:p>
            <a:r>
              <a:rPr lang="en-US" dirty="0" smtClean="0">
                <a:solidFill>
                  <a:srgbClr val="00B0F0"/>
                </a:solidFill>
                <a:latin typeface="Courier New" pitchFamily="49" charset="0"/>
                <a:cs typeface="Courier New" pitchFamily="49" charset="0"/>
              </a:rPr>
              <a:t>	C =&gt; ‘The number is zero’</a:t>
            </a:r>
          </a:p>
          <a:p>
            <a:endParaRPr lang="en-US" dirty="0" smtClean="0">
              <a:solidFill>
                <a:schemeClr val="bg1"/>
              </a:solidFill>
              <a:latin typeface="Courier New" pitchFamily="49" charset="0"/>
              <a:cs typeface="Courier New" pitchFamily="49" charset="0"/>
            </a:endParaRPr>
          </a:p>
          <a:p>
            <a:r>
              <a:rPr lang="en-US" dirty="0" smtClean="0">
                <a:solidFill>
                  <a:schemeClr val="bg1"/>
                </a:solidFill>
                <a:cs typeface="Courier New" pitchFamily="49" charset="0"/>
              </a:rPr>
              <a:t>It is “impossible” (in quotes because I’m sure someone out there can prove me wrong) to write a function like this without using conditionals. However, if we use if statements, we can quite easily arrive at a solution.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355312"/>
          </a:xfrm>
          <a:prstGeom prst="rect">
            <a:avLst/>
          </a:prstGeom>
          <a:noFill/>
        </p:spPr>
        <p:txBody>
          <a:bodyPr wrap="square" rtlCol="0">
            <a:spAutoFit/>
          </a:bodyPr>
          <a:lstStyle/>
          <a:p>
            <a:r>
              <a:rPr lang="en-US" dirty="0" smtClean="0">
                <a:solidFill>
                  <a:schemeClr val="bg1"/>
                </a:solidFill>
                <a:cs typeface="Courier New" pitchFamily="49" charset="0"/>
              </a:rPr>
              <a:t>First, of course, we need a function header.</a:t>
            </a:r>
          </a:p>
          <a:p>
            <a:endParaRPr lang="en-US" dirty="0" smtClean="0">
              <a:solidFill>
                <a:schemeClr val="bg1"/>
              </a:solidFill>
              <a:cs typeface="Courier New" pitchFamily="49" charset="0"/>
            </a:endParaRPr>
          </a:p>
          <a:p>
            <a:r>
              <a:rPr lang="en-US" dirty="0" smtClean="0">
                <a:solidFill>
                  <a:srgbClr val="00B0F0"/>
                </a:solidFill>
                <a:cs typeface="Courier New" pitchFamily="49" charset="0"/>
              </a:rPr>
              <a:t>	</a:t>
            </a:r>
            <a:r>
              <a:rPr lang="en-US" dirty="0" smtClean="0">
                <a:solidFill>
                  <a:srgbClr val="00B0F0"/>
                </a:solidFill>
                <a:latin typeface="Courier New" pitchFamily="49" charset="0"/>
                <a:cs typeface="Courier New" pitchFamily="49" charset="0"/>
              </a:rPr>
              <a:t>function message = </a:t>
            </a:r>
            <a:r>
              <a:rPr lang="en-US" dirty="0" err="1" smtClean="0">
                <a:solidFill>
                  <a:srgbClr val="00B0F0"/>
                </a:solidFill>
                <a:latin typeface="Courier New" pitchFamily="49" charset="0"/>
                <a:cs typeface="Courier New" pitchFamily="49" charset="0"/>
              </a:rPr>
              <a:t>describeNumber</a:t>
            </a:r>
            <a:r>
              <a:rPr lang="en-US" dirty="0" smtClean="0">
                <a:solidFill>
                  <a:srgbClr val="00B0F0"/>
                </a:solidFill>
                <a:latin typeface="Courier New" pitchFamily="49" charset="0"/>
                <a:cs typeface="Courier New" pitchFamily="49" charset="0"/>
              </a:rPr>
              <a:t>(num)</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Next, we need to decide what we are going to do here. We know that if the number is positive, the message should be </a:t>
            </a:r>
            <a:r>
              <a:rPr lang="en-US" dirty="0" smtClean="0">
                <a:solidFill>
                  <a:srgbClr val="00B0F0"/>
                </a:solidFill>
                <a:cs typeface="Courier New" pitchFamily="49" charset="0"/>
              </a:rPr>
              <a:t>‘The number is positive’</a:t>
            </a:r>
            <a:r>
              <a:rPr lang="en-US" dirty="0" smtClean="0">
                <a:solidFill>
                  <a:schemeClr val="bg1"/>
                </a:solidFill>
                <a:cs typeface="Courier New" pitchFamily="49" charset="0"/>
              </a:rPr>
              <a:t>. What makes a number positive? Being greater than 0 makes a number positive. The next lines of the function will be:</a:t>
            </a:r>
          </a:p>
          <a:p>
            <a:endParaRPr lang="en-US" dirty="0" smtClean="0">
              <a:solidFill>
                <a:schemeClr val="bg1"/>
              </a:solidFill>
              <a:cs typeface="Courier New" pitchFamily="49" charset="0"/>
            </a:endParaRPr>
          </a:p>
          <a:p>
            <a:r>
              <a:rPr lang="en-US" dirty="0" smtClean="0">
                <a:solidFill>
                  <a:srgbClr val="00B0F0"/>
                </a:solidFill>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if</a:t>
            </a:r>
            <a:r>
              <a:rPr lang="en-US" dirty="0" smtClean="0">
                <a:solidFill>
                  <a:srgbClr val="00B0F0"/>
                </a:solidFill>
                <a:latin typeface="Courier New" pitchFamily="49" charset="0"/>
                <a:cs typeface="Courier New" pitchFamily="49" charset="0"/>
              </a:rPr>
              <a:t> num&gt;0</a:t>
            </a:r>
          </a:p>
          <a:p>
            <a:r>
              <a:rPr lang="en-US" dirty="0" smtClean="0">
                <a:solidFill>
                  <a:srgbClr val="00B0F0"/>
                </a:solidFill>
                <a:latin typeface="Courier New" pitchFamily="49" charset="0"/>
                <a:cs typeface="Courier New" pitchFamily="49" charset="0"/>
              </a:rPr>
              <a:t>		message = ‘The number is positive’;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This is exactly what we want to do if num is positive. In that case, the expression, </a:t>
            </a:r>
            <a:r>
              <a:rPr lang="en-US" dirty="0" smtClean="0">
                <a:solidFill>
                  <a:srgbClr val="00B0F0"/>
                </a:solidFill>
                <a:cs typeface="Courier New" pitchFamily="49" charset="0"/>
              </a:rPr>
              <a:t>num&gt;0</a:t>
            </a:r>
            <a:r>
              <a:rPr lang="en-US" dirty="0" smtClean="0">
                <a:solidFill>
                  <a:schemeClr val="bg1"/>
                </a:solidFill>
                <a:cs typeface="Courier New" pitchFamily="49" charset="0"/>
              </a:rPr>
              <a:t> will be true. Since the expression is true, the code </a:t>
            </a:r>
            <a:r>
              <a:rPr lang="en-US" dirty="0" smtClean="0">
                <a:solidFill>
                  <a:srgbClr val="00B0F0"/>
                </a:solidFill>
                <a:cs typeface="Courier New" pitchFamily="49" charset="0"/>
              </a:rPr>
              <a:t>message=‘The number is positive’</a:t>
            </a:r>
            <a:r>
              <a:rPr lang="en-US" dirty="0" smtClean="0">
                <a:solidFill>
                  <a:schemeClr val="bg1"/>
                </a:solidFill>
                <a:cs typeface="Courier New" pitchFamily="49" charset="0"/>
              </a:rPr>
              <a:t> is run. If the number isn’t positive, then </a:t>
            </a:r>
            <a:r>
              <a:rPr lang="en-US" dirty="0" smtClean="0">
                <a:solidFill>
                  <a:srgbClr val="00B0F0"/>
                </a:solidFill>
                <a:cs typeface="Courier New" pitchFamily="49" charset="0"/>
              </a:rPr>
              <a:t>num&gt;0</a:t>
            </a:r>
            <a:r>
              <a:rPr lang="en-US" dirty="0" smtClean="0">
                <a:solidFill>
                  <a:schemeClr val="bg1"/>
                </a:solidFill>
                <a:cs typeface="Courier New" pitchFamily="49" charset="0"/>
              </a:rPr>
              <a:t> is a false statement (and in that case, the code below it doesn’t run, which is good, because that’s not what we want </a:t>
            </a:r>
            <a:r>
              <a:rPr lang="en-US" dirty="0" smtClean="0">
                <a:solidFill>
                  <a:srgbClr val="00B0F0"/>
                </a:solidFill>
                <a:cs typeface="Courier New" pitchFamily="49" charset="0"/>
              </a:rPr>
              <a:t>message</a:t>
            </a:r>
            <a:r>
              <a:rPr lang="en-US" dirty="0" smtClean="0">
                <a:solidFill>
                  <a:schemeClr val="bg1"/>
                </a:solidFill>
                <a:cs typeface="Courier New" pitchFamily="49" charset="0"/>
              </a:rPr>
              <a:t> to be).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Certainly we are not done with this if statement (for one, we haven’t ended it yet, and for another, we haven’t taken care of the other cases). If you haven’t already, see if you can guess what the rest of the code will look like.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38100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Conditionals</a:t>
            </a:r>
            <a:endParaRPr lang="en-US" sz="6000" dirty="0">
              <a:solidFill>
                <a:schemeClr val="bg1"/>
              </a:solidFill>
            </a:endParaRPr>
          </a:p>
        </p:txBody>
      </p:sp>
      <p:sp>
        <p:nvSpPr>
          <p:cNvPr id="6" name="TextBox 5"/>
          <p:cNvSpPr txBox="1"/>
          <p:nvPr/>
        </p:nvSpPr>
        <p:spPr>
          <a:xfrm>
            <a:off x="0" y="990600"/>
            <a:ext cx="9144000" cy="5632311"/>
          </a:xfrm>
          <a:prstGeom prst="rect">
            <a:avLst/>
          </a:prstGeom>
          <a:noFill/>
        </p:spPr>
        <p:txBody>
          <a:bodyPr wrap="square" rtlCol="0">
            <a:spAutoFit/>
          </a:bodyPr>
          <a:lstStyle/>
          <a:p>
            <a:r>
              <a:rPr lang="en-US" dirty="0" smtClean="0">
                <a:solidFill>
                  <a:schemeClr val="bg1"/>
                </a:solidFill>
                <a:cs typeface="Courier New" pitchFamily="49" charset="0"/>
              </a:rPr>
              <a:t>We’ve handled the positive case. Now let’s handle the zero case. Since we have already used </a:t>
            </a:r>
            <a:r>
              <a:rPr lang="en-US" dirty="0" smtClean="0">
                <a:solidFill>
                  <a:srgbClr val="00B0F0"/>
                </a:solidFill>
                <a:cs typeface="Courier New" pitchFamily="49" charset="0"/>
              </a:rPr>
              <a:t>if</a:t>
            </a:r>
            <a:r>
              <a:rPr lang="en-US" dirty="0" smtClean="0">
                <a:solidFill>
                  <a:schemeClr val="bg1"/>
                </a:solidFill>
                <a:cs typeface="Courier New" pitchFamily="49" charset="0"/>
              </a:rPr>
              <a:t>, we have to proceed with </a:t>
            </a:r>
            <a:r>
              <a:rPr lang="en-US" dirty="0" err="1" smtClean="0">
                <a:solidFill>
                  <a:srgbClr val="00B0F0"/>
                </a:solidFill>
                <a:cs typeface="Courier New" pitchFamily="49" charset="0"/>
              </a:rPr>
              <a:t>elseif</a:t>
            </a:r>
            <a:r>
              <a:rPr lang="en-US" dirty="0" smtClean="0">
                <a:solidFill>
                  <a:schemeClr val="bg1"/>
                </a:solidFill>
                <a:cs typeface="Courier New" pitchFamily="49" charset="0"/>
              </a:rPr>
              <a:t>.</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err="1" smtClean="0">
                <a:solidFill>
                  <a:schemeClr val="accent5">
                    <a:lumMod val="20000"/>
                    <a:lumOff val="80000"/>
                  </a:schemeClr>
                </a:solidFill>
                <a:latin typeface="Courier New" pitchFamily="49" charset="0"/>
                <a:cs typeface="Courier New" pitchFamily="49" charset="0"/>
              </a:rPr>
              <a:t>elseif</a:t>
            </a:r>
            <a:r>
              <a:rPr lang="en-US" dirty="0" smtClean="0">
                <a:solidFill>
                  <a:srgbClr val="00B0F0"/>
                </a:solidFill>
                <a:latin typeface="Courier New" pitchFamily="49" charset="0"/>
                <a:cs typeface="Courier New" pitchFamily="49" charset="0"/>
              </a:rPr>
              <a:t> num==0</a:t>
            </a:r>
          </a:p>
          <a:p>
            <a:r>
              <a:rPr lang="en-US" dirty="0" smtClean="0">
                <a:solidFill>
                  <a:srgbClr val="00B0F0"/>
                </a:solidFill>
                <a:latin typeface="Courier New" pitchFamily="49" charset="0"/>
                <a:cs typeface="Courier New" pitchFamily="49" charset="0"/>
              </a:rPr>
              <a:t>		message = ‘The number is zero’;</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So, if our number is 0, the message will match. Keep in mind that this </a:t>
            </a:r>
            <a:r>
              <a:rPr lang="en-US" dirty="0" err="1" smtClean="0">
                <a:solidFill>
                  <a:srgbClr val="00B0F0"/>
                </a:solidFill>
                <a:cs typeface="Courier New" pitchFamily="49" charset="0"/>
              </a:rPr>
              <a:t>elseif</a:t>
            </a:r>
            <a:r>
              <a:rPr lang="en-US" dirty="0" smtClean="0">
                <a:solidFill>
                  <a:schemeClr val="bg1"/>
                </a:solidFill>
                <a:cs typeface="Courier New" pitchFamily="49" charset="0"/>
              </a:rPr>
              <a:t> statement can only possibly be checked if the </a:t>
            </a:r>
            <a:r>
              <a:rPr lang="en-US" dirty="0" smtClean="0">
                <a:solidFill>
                  <a:srgbClr val="00B0F0"/>
                </a:solidFill>
                <a:cs typeface="Courier New" pitchFamily="49" charset="0"/>
              </a:rPr>
              <a:t>if</a:t>
            </a:r>
            <a:r>
              <a:rPr lang="en-US" dirty="0" smtClean="0">
                <a:solidFill>
                  <a:schemeClr val="bg1"/>
                </a:solidFill>
                <a:cs typeface="Courier New" pitchFamily="49" charset="0"/>
              </a:rPr>
              <a:t> statement above it was false and its code didn’t run (as soon as any part evaluates to true and runs its code, no other parts will run).</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The final thing we need to handle is the negative case. Proceeding with the same plan, we could write: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err="1" smtClean="0">
                <a:solidFill>
                  <a:schemeClr val="accent5">
                    <a:lumMod val="20000"/>
                    <a:lumOff val="80000"/>
                  </a:schemeClr>
                </a:solidFill>
                <a:latin typeface="Courier New" pitchFamily="49" charset="0"/>
                <a:cs typeface="Courier New" pitchFamily="49" charset="0"/>
              </a:rPr>
              <a:t>elseif</a:t>
            </a:r>
            <a:r>
              <a:rPr lang="en-US" dirty="0" smtClean="0">
                <a:solidFill>
                  <a:srgbClr val="00B0F0"/>
                </a:solidFill>
                <a:latin typeface="Courier New" pitchFamily="49" charset="0"/>
                <a:cs typeface="Courier New" pitchFamily="49" charset="0"/>
              </a:rPr>
              <a:t> num&lt;0</a:t>
            </a:r>
          </a:p>
          <a:p>
            <a:r>
              <a:rPr lang="en-US" dirty="0" smtClean="0">
                <a:solidFill>
                  <a:srgbClr val="00B0F0"/>
                </a:solidFill>
                <a:latin typeface="Courier New" pitchFamily="49" charset="0"/>
                <a:cs typeface="Courier New" pitchFamily="49" charset="0"/>
              </a:rPr>
              <a:t>		message = ‘The number is negative’;</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And all that’s left to do is end the code.</a:t>
            </a:r>
          </a:p>
          <a:p>
            <a:endParaRPr lang="en-US" dirty="0" smtClean="0">
              <a:solidFill>
                <a:schemeClr val="bg1"/>
              </a:solidFill>
              <a:latin typeface="Courier New" pitchFamily="49" charset="0"/>
              <a:cs typeface="Courier New" pitchFamily="49" charset="0"/>
            </a:endParaRPr>
          </a:p>
          <a:p>
            <a:r>
              <a:rPr lang="en-US" dirty="0" smtClean="0">
                <a:solidFill>
                  <a:schemeClr val="bg1"/>
                </a:solidFill>
                <a:latin typeface="Courier New" pitchFamily="49" charset="0"/>
                <a:cs typeface="Courier New" pitchFamily="49" charset="0"/>
              </a:rPr>
              <a:t>	</a:t>
            </a:r>
            <a:r>
              <a:rPr lang="en-US" dirty="0" smtClean="0">
                <a:solidFill>
                  <a:schemeClr val="accent5">
                    <a:lumMod val="20000"/>
                    <a:lumOff val="80000"/>
                  </a:schemeClr>
                </a:solidFill>
                <a:latin typeface="Courier New" pitchFamily="49" charset="0"/>
                <a:cs typeface="Courier New" pitchFamily="49" charset="0"/>
              </a:rPr>
              <a:t>end</a:t>
            </a:r>
          </a:p>
          <a:p>
            <a:endParaRPr lang="en-US" dirty="0" smtClean="0">
              <a:solidFill>
                <a:schemeClr val="bg1"/>
              </a:solidFill>
              <a:cs typeface="Courier New"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7979</Words>
  <Application>Microsoft Macintosh PowerPoint</Application>
  <PresentationFormat>On-screen Show (4:3)</PresentationFormat>
  <Paragraphs>742</Paragraphs>
  <Slides>35</Slides>
  <Notes>0</Notes>
  <HiddenSlides>0</HiddenSlides>
  <MMClips>0</MMClips>
  <ScaleCrop>false</ScaleCrop>
  <HeadingPairs>
    <vt:vector size="4" baseType="variant">
      <vt:variant>
        <vt:lpstr>Design Template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dc:creator>
  <cp:lastModifiedBy>ilyssa widen</cp:lastModifiedBy>
  <cp:revision>92</cp:revision>
  <dcterms:created xsi:type="dcterms:W3CDTF">2011-08-13T00:27:30Z</dcterms:created>
  <dcterms:modified xsi:type="dcterms:W3CDTF">2011-08-13T00:27:44Z</dcterms:modified>
</cp:coreProperties>
</file>