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Default Extension="wdp" ContentType="image/vnd.ms-photo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1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FCD03"/>
    <a:srgbClr val="F2EC00"/>
    <a:srgbClr val="B0AC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1036-BEE2-42D9-ADCC-D01D1C2F54E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2B93-C2EC-451E-A850-40862902B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506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B93-C2EC-451E-A850-40862902BF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544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30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70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10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486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97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364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59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96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768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29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B507-D79F-4545-BDAA-55A502464C8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8E11-A5DD-44FB-BBD2-59EFB5F52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75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7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2.xml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Photography Wallpapers Hay Field Blue Sky Wallpaper photograph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4083" y="1120553"/>
            <a:ext cx="7620000" cy="46732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efurtherthaniam.com/wp-content/uploads/2010/01/deci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41088"/>
            <a:ext cx="2538028" cy="1631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6877" y="2641489"/>
            <a:ext cx="5943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If</a:t>
            </a:r>
            <a:r>
              <a:rPr lang="en-US" sz="7600" b="1" dirty="0" smtClean="0">
                <a:latin typeface="+mj-lt"/>
              </a:rPr>
              <a:t> </a:t>
            </a: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Statements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15032" y="5793771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By Jimmy Le</a:t>
            </a:r>
          </a:p>
          <a:p>
            <a:pPr algn="r" eaLnBrk="1" hangingPunct="1"/>
            <a:r>
              <a:rPr lang="en-US" dirty="0"/>
              <a:t>Email: jimmyle2008@gmail.com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941222" y="4495800"/>
            <a:ext cx="1424347" cy="10682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 bwMode="auto">
          <a:xfrm>
            <a:off x="3435384" y="4495800"/>
            <a:ext cx="1424347" cy="10682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34" name="Picture 10" descr="http://nxtasy.org/wp-content/uploads/2006/11/matlab_log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2107" y="4495800"/>
            <a:ext cx="1424346" cy="10682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316" y="1206527"/>
            <a:ext cx="3122056" cy="247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9174" y="1172289"/>
            <a:ext cx="59436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Switch</a:t>
            </a:r>
            <a:r>
              <a:rPr lang="en-US" sz="7600" b="1" dirty="0" smtClean="0">
                <a:latin typeface="+mj-lt"/>
              </a:rPr>
              <a:t> </a:t>
            </a: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Statements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038600" y="56388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By Jimmy Le</a:t>
            </a:r>
          </a:p>
          <a:p>
            <a:pPr algn="r" eaLnBrk="1" hangingPunct="1"/>
            <a:r>
              <a:rPr lang="en-US" dirty="0"/>
              <a:t>Email: jimmyle2008@gmail.com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439" y="3543971"/>
            <a:ext cx="5410200" cy="20037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nxtasy.org/wp-content/uploads/2006/11/matlab_logo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7487" y="4545860"/>
            <a:ext cx="9906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nxtasy.org/wp-content/uploads/2006/11/matlab_logo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03724"/>
            <a:ext cx="9906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nxtasy.org/wp-content/uploads/2006/11/matlab_logo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45860"/>
            <a:ext cx="9906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81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2400"/>
            <a:ext cx="3962400" cy="5330904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A </a:t>
            </a:r>
            <a:r>
              <a:rPr lang="en-US" sz="2900" b="1" dirty="0" smtClean="0"/>
              <a:t>switch statement </a:t>
            </a:r>
            <a:r>
              <a:rPr lang="en-US" sz="2900" dirty="0" smtClean="0"/>
              <a:t>consists of : inputs, two or more cases, code blocks following the cases.</a:t>
            </a:r>
          </a:p>
          <a:p>
            <a:r>
              <a:rPr lang="en-US" sz="2900" dirty="0" smtClean="0"/>
              <a:t>Each </a:t>
            </a:r>
            <a:r>
              <a:rPr lang="en-US" sz="2900" b="1" dirty="0" smtClean="0"/>
              <a:t>case</a:t>
            </a:r>
            <a:r>
              <a:rPr lang="en-US" sz="2900" dirty="0" smtClean="0"/>
              <a:t> has  at a minimal one value</a:t>
            </a:r>
          </a:p>
          <a:p>
            <a:r>
              <a:rPr lang="en-US" sz="2900" b="1" dirty="0" smtClean="0"/>
              <a:t>Only one code block </a:t>
            </a:r>
            <a:r>
              <a:rPr lang="en-US" sz="2900" dirty="0" smtClean="0"/>
              <a:t>is </a:t>
            </a:r>
            <a:r>
              <a:rPr lang="en-US" sz="2900" u="sng" dirty="0" smtClean="0"/>
              <a:t>executed</a:t>
            </a:r>
            <a:r>
              <a:rPr lang="en-US" sz="2900" dirty="0" smtClean="0"/>
              <a:t> in a switch statement.</a:t>
            </a:r>
          </a:p>
          <a:p>
            <a:r>
              <a:rPr lang="en-US" sz="2900" dirty="0" smtClean="0"/>
              <a:t>Cases are compared with the input in the order from </a:t>
            </a:r>
            <a:r>
              <a:rPr lang="en-US" sz="2900" b="1" dirty="0" smtClean="0"/>
              <a:t>top to bottom</a:t>
            </a:r>
          </a:p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Format: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switch  &lt;input&gt;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case &lt;parameter1&gt; 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	     code block 1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case &lt;value 2&gt;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     code block 2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case &lt;value 3&gt;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     code block 3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otherwise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  default code block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52400" y="457200"/>
            <a:ext cx="960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What are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Switch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Statements?</a:t>
            </a:r>
            <a:endParaRPr lang="en-US" sz="5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1393230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a Switch Statement Look Like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715187"/>
            <a:ext cx="46672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Tracing</a:t>
            </a:r>
            <a:r>
              <a:rPr lang="en-US" sz="1600" dirty="0" smtClean="0"/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 &gt;&gt; ‘7’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cs typeface="Courier New" pitchFamily="49" charset="0"/>
              </a:rPr>
              <a:t>c</a:t>
            </a:r>
            <a:r>
              <a:rPr lang="en-US" sz="1600" dirty="0" smtClean="0">
                <a:cs typeface="Courier New" pitchFamily="49" charset="0"/>
              </a:rPr>
              <a:t>ase 1 ‘s value does not match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input’s </a:t>
            </a:r>
            <a:r>
              <a:rPr lang="en-US" sz="1600" dirty="0" smtClean="0"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 so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cs typeface="Courier New" pitchFamily="49" charset="0"/>
              </a:rPr>
              <a:t> goes on to case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cs typeface="Courier New" pitchFamily="49" charset="0"/>
              </a:rPr>
              <a:t>c</a:t>
            </a:r>
            <a:r>
              <a:rPr lang="en-US" sz="1600" dirty="0" smtClean="0">
                <a:cs typeface="Courier New" pitchFamily="49" charset="0"/>
              </a:rPr>
              <a:t>ase 2’s value  matches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input’s </a:t>
            </a:r>
            <a:r>
              <a:rPr lang="en-US" sz="1600" dirty="0" smtClean="0">
                <a:cs typeface="Courier New" pitchFamily="49" charset="0"/>
              </a:rPr>
              <a:t>value so the code block below case 2 executes</a:t>
            </a:r>
          </a:p>
          <a:p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 &gt;&gt; ‘5’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Case 1 matches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cs typeface="Courier New" pitchFamily="49" charset="0"/>
              </a:rPr>
              <a:t> so code block below case 1 executes only.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Case 3 is ignored because although it matches up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cs typeface="Courier New" pitchFamily="49" charset="0"/>
              </a:rPr>
              <a:t> it was </a:t>
            </a:r>
            <a:r>
              <a:rPr lang="en-US" sz="1600" b="1" dirty="0" smtClean="0">
                <a:cs typeface="Courier New" pitchFamily="49" charset="0"/>
              </a:rPr>
              <a:t>not the first case </a:t>
            </a:r>
            <a:r>
              <a:rPr lang="en-US" sz="1600" dirty="0" smtClean="0">
                <a:cs typeface="Courier New" pitchFamily="49" charset="0"/>
              </a:rPr>
              <a:t>to match up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cs typeface="Courier New" pitchFamily="49" charset="0"/>
              </a:rPr>
              <a:t>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62562"/>
            <a:ext cx="4038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58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Switch cases can have multiple values, but they have to be enclosed by {} brackets</a:t>
            </a:r>
          </a:p>
          <a:p>
            <a:r>
              <a:rPr lang="en-US" sz="2900" dirty="0" smtClean="0"/>
              <a:t>In our previous example, only strings were specified as parameters, but numbers work as well also,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Format: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switch  &lt;input&gt;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{&lt; value1, value2 &gt;}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	     code block 1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{&lt; value 3,value4, value5 &gt;}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code block 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&lt;value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code block 3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otherwise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default code block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52400" y="457200"/>
            <a:ext cx="960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Multiple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Switch Values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15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Tracing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‘5’</a:t>
            </a:r>
          </a:p>
          <a:p>
            <a:r>
              <a:rPr lang="en-US" dirty="0"/>
              <a:t>c</a:t>
            </a:r>
            <a:r>
              <a:rPr lang="en-US" dirty="0" smtClean="0"/>
              <a:t>ase 1’s value  matches up with input’s value, the code block below case 1 executes</a:t>
            </a:r>
            <a:r>
              <a:rPr lang="en-US" dirty="0"/>
              <a:t>, result is assigned = ‘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 block 1 is executed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dirty="0" smtClean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8</a:t>
            </a:r>
          </a:p>
          <a:p>
            <a:r>
              <a:rPr lang="en-US" dirty="0" smtClean="0"/>
              <a:t>Case 1’s value does not match with input’s value, input’s value is passed for comparison with case 2One of case 2’s values match up input’s value ; thus, the code block below case 2 is executed, result is assigned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‘code block 2 is executed’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7 </a:t>
            </a:r>
            <a:r>
              <a:rPr lang="en-US" dirty="0" smtClean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1</a:t>
            </a:r>
          </a:p>
          <a:p>
            <a:r>
              <a:rPr lang="en-US" dirty="0" smtClean="0"/>
              <a:t>Both these values will end up to have the same result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114800"/>
            <a:ext cx="3895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None of the cases’ values match up with input’s values, the code block under otherwise executes , </a:t>
            </a:r>
            <a:r>
              <a:rPr lang="en-US" dirty="0"/>
              <a:t>result is assigned </a:t>
            </a:r>
            <a:r>
              <a:rPr lang="en-US" dirty="0" smtClean="0"/>
              <a:t>=‘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 executed’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438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52400" y="457200"/>
            <a:ext cx="960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Multiple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Switch Values Ex: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99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Checkpoint (1/2)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130300"/>
            <a:ext cx="3962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What are the values of the following variables  after the command listed has been ran from the command window: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grade(90)?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grade(89)?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 = grade ( 1000)?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One = grade( 80000)?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Two = grade(8)?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Three = grade(-10)?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= grade( true)?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 = grade(false)?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 = grade(1)?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 = grade(0)?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505200" cy="23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506737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COLORS FOR ANSWERS: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&gt;&gt; ‘A’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&gt;&gt; ‘B’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&gt;&gt; ‘A’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 &gt;&gt;  ‘A’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Two &gt;&gt; ‘F’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Three &gt;&gt; ‘F’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&gt;&gt; ‘F’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 &gt;&gt; ‘F’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 &gt;&gt; ‘F’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 &gt;&gt; ‘F’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7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Checkpoint </a:t>
            </a:r>
            <a:r>
              <a:rPr lang="en-US" b="1" dirty="0" smtClean="0"/>
              <a:t>(2/2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061987"/>
            <a:ext cx="37338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What are the values of the following variables  after the command listed has been ran from the command window: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(90)?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(89)?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(‘A’)?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One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(‘F’)?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Two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(‘a’)?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Three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(‘b’)?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true)?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(false)?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(1)?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letterG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(0)?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COLORS FOR ANSWERS: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&gt;&gt; 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&gt;&gt; ‘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&gt;&gt; ‘Awesome’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 &gt;&gt; ‘Try harder Next Time’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Two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Three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 &gt;&gt;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‘What grade did you get?’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90563"/>
            <a:ext cx="4495800" cy="22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2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0" y="1623218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If Statements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What are If Statements?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sldjump"/>
              </a:rPr>
              <a:t>If-Else Statements</a:t>
            </a:r>
            <a:endParaRPr lang="en-US" dirty="0" smtClean="0"/>
          </a:p>
          <a:p>
            <a:pPr lvl="1"/>
            <a:r>
              <a:rPr lang="en-US" dirty="0" err="1" smtClean="0">
                <a:hlinkClick r:id="rId4" action="ppaction://hlinksldjump"/>
              </a:rPr>
              <a:t>ElseIf</a:t>
            </a:r>
            <a:r>
              <a:rPr lang="en-US" dirty="0" smtClean="0">
                <a:hlinkClick r:id="rId4" action="ppaction://hlinksldjump"/>
              </a:rPr>
              <a:t> Statements</a:t>
            </a:r>
            <a:endParaRPr lang="en-US" dirty="0"/>
          </a:p>
          <a:p>
            <a:pPr lvl="1"/>
            <a:r>
              <a:rPr lang="en-US" dirty="0" smtClean="0">
                <a:hlinkClick r:id="rId5" action="ppaction://hlinksldjump"/>
              </a:rPr>
              <a:t>Nested If Statements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Switch Statements</a:t>
            </a:r>
            <a:endParaRPr lang="en-US" dirty="0" smtClean="0"/>
          </a:p>
          <a:p>
            <a:pPr lvl="1"/>
            <a:r>
              <a:rPr lang="en-US" dirty="0" smtClean="0">
                <a:hlinkClick r:id="rId7" action="ppaction://hlinksldjump"/>
              </a:rPr>
              <a:t>Multiple Switch Values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-10000"/>
          </a:blip>
          <a:srcRect l="7813" r="4687" b="36458"/>
          <a:stretch>
            <a:fillRect/>
          </a:stretch>
        </p:blipFill>
        <p:spPr bwMode="auto">
          <a:xfrm>
            <a:off x="381000" y="4495800"/>
            <a:ext cx="12192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813" r="4687" b="62500"/>
          <a:stretch>
            <a:fillRect/>
          </a:stretch>
        </p:blipFill>
        <p:spPr bwMode="auto">
          <a:xfrm>
            <a:off x="381000" y="1142999"/>
            <a:ext cx="1219200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25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if statement </a:t>
            </a:r>
            <a:r>
              <a:rPr lang="en-US" sz="2000" dirty="0" smtClean="0"/>
              <a:t>consists of a condition and a code block that : </a:t>
            </a:r>
          </a:p>
          <a:p>
            <a:pPr lvl="1"/>
            <a:r>
              <a:rPr lang="en-US" sz="2000" u="sng" dirty="0" smtClean="0"/>
              <a:t>executes</a:t>
            </a:r>
            <a:r>
              <a:rPr lang="en-US" sz="2000" dirty="0" smtClean="0"/>
              <a:t> if that condition is evaluated to be </a:t>
            </a:r>
            <a:r>
              <a:rPr lang="en-US" sz="2000" b="1" dirty="0" smtClean="0"/>
              <a:t>true</a:t>
            </a:r>
            <a:r>
              <a:rPr lang="en-US" sz="2000" dirty="0" smtClean="0"/>
              <a:t> and </a:t>
            </a:r>
          </a:p>
          <a:p>
            <a:pPr lvl="1"/>
            <a:r>
              <a:rPr lang="en-US" sz="2000" u="sng" dirty="0" smtClean="0"/>
              <a:t>does not execute </a:t>
            </a:r>
            <a:r>
              <a:rPr lang="en-US" sz="2000" dirty="0" smtClean="0"/>
              <a:t>if that condition is evaluated to be </a:t>
            </a:r>
            <a:r>
              <a:rPr lang="en-US" sz="2000" b="1" dirty="0" smtClean="0"/>
              <a:t>false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 smtClean="0"/>
              <a:t>Format: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 &lt; condition 1&gt;)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code block 1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57199"/>
            <a:ext cx="8001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atin typeface="+mj-lt"/>
              </a:rPr>
              <a:t>What are </a:t>
            </a: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If</a:t>
            </a:r>
            <a:r>
              <a:rPr lang="en-US" sz="5400" b="1" dirty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r>
              <a:rPr lang="en-US" sz="5400" b="1" dirty="0" smtClean="0">
                <a:latin typeface="+mj-lt"/>
              </a:rPr>
              <a:t>?</a:t>
            </a:r>
            <a:endParaRPr lang="en-US" sz="5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an If Statement Looks Like: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1500" y="2820432"/>
            <a:ext cx="4610100" cy="403756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Tracing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/>
              <a:t> &gt;&gt;  5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en-US" sz="1800" dirty="0" smtClean="0"/>
              <a:t> passes through the first condition (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/>
              <a:t> &gt; 3) , which evaluates to be </a:t>
            </a:r>
            <a:r>
              <a:rPr lang="en-US" sz="1800" b="1" dirty="0" smtClean="0"/>
              <a:t>true</a:t>
            </a:r>
            <a:r>
              <a:rPr lang="en-US" sz="1800" dirty="0" smtClean="0"/>
              <a:t> because  (5 &gt; 3).</a:t>
            </a:r>
          </a:p>
          <a:p>
            <a:pPr marL="457200" indent="-457200"/>
            <a:r>
              <a:rPr lang="en-US" sz="18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esult </a:t>
            </a:r>
            <a:r>
              <a:rPr lang="en-US" sz="1800" dirty="0" smtClean="0"/>
              <a:t>is assigned the value ‘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number is greater than 3</a:t>
            </a:r>
            <a:r>
              <a:rPr lang="en-US" sz="1800" dirty="0" smtClean="0"/>
              <a:t>’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en-US" sz="1800" dirty="0" smtClean="0"/>
              <a:t> &gt;&gt; 2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/>
              <a:t> passes through the first condition (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/>
              <a:t> &gt; 3) , which evaluates to be </a:t>
            </a:r>
            <a:r>
              <a:rPr lang="en-US" sz="1800" b="1" dirty="0" smtClean="0"/>
              <a:t>false</a:t>
            </a:r>
            <a:r>
              <a:rPr lang="en-US" sz="1800" dirty="0" smtClean="0"/>
              <a:t> because  (2 </a:t>
            </a:r>
            <a:r>
              <a:rPr lang="en-US" sz="1800" dirty="0"/>
              <a:t>&gt; 3).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esult</a:t>
            </a:r>
            <a:r>
              <a:rPr lang="en-US" sz="1800" dirty="0" smtClean="0"/>
              <a:t> is not assigned a value because the code block did not execute</a:t>
            </a:r>
            <a:endParaRPr 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93332"/>
            <a:ext cx="3733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69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974"/>
            <a:ext cx="42291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457199"/>
            <a:ext cx="891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atin typeface="+mj-lt"/>
              </a:rPr>
              <a:t>Structure of 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If</a:t>
            </a:r>
            <a:r>
              <a:rPr lang="en-US" sz="5400" b="1" dirty="0" smtClean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5400" b="1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33900" y="1814511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53000" y="1814511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an </a:t>
            </a:r>
            <a:r>
              <a:rPr lang="en-US" u="sng" dirty="0" smtClean="0"/>
              <a:t>if statement ‘s condition </a:t>
            </a:r>
            <a:r>
              <a:rPr lang="en-US" dirty="0" smtClean="0"/>
              <a:t>evaluated to be </a:t>
            </a:r>
            <a:r>
              <a:rPr lang="en-US" b="1" dirty="0" smtClean="0"/>
              <a:t>true</a:t>
            </a:r>
            <a:r>
              <a:rPr lang="en-US" dirty="0" smtClean="0"/>
              <a:t> as indicated by the </a:t>
            </a:r>
            <a:r>
              <a:rPr lang="en-US" b="1" dirty="0" smtClean="0"/>
              <a:t>yellow arrows</a:t>
            </a:r>
            <a:r>
              <a:rPr lang="en-US" dirty="0" smtClean="0"/>
              <a:t>, the execution flow  goes smoothly from top to bottom </a:t>
            </a:r>
            <a:r>
              <a:rPr lang="en-US" b="1" dirty="0" smtClean="0"/>
              <a:t>without skipping any code block</a:t>
            </a:r>
            <a:r>
              <a:rPr lang="en-US" dirty="0" smtClean="0"/>
              <a:t>( meaning all code blocks are executed)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u="sng" dirty="0" smtClean="0"/>
              <a:t>if statement’s condition </a:t>
            </a:r>
            <a:r>
              <a:rPr lang="en-US" dirty="0" smtClean="0"/>
              <a:t>is evaluated to be </a:t>
            </a:r>
            <a:r>
              <a:rPr lang="en-US" b="1" dirty="0" smtClean="0"/>
              <a:t>false</a:t>
            </a:r>
            <a:r>
              <a:rPr lang="en-US" dirty="0" smtClean="0"/>
              <a:t> indicated by the </a:t>
            </a:r>
            <a:r>
              <a:rPr lang="en-US" b="1" dirty="0" smtClean="0"/>
              <a:t>orange arrows</a:t>
            </a:r>
            <a:r>
              <a:rPr lang="en-US" dirty="0" smtClean="0"/>
              <a:t>,  </a:t>
            </a:r>
            <a:r>
              <a:rPr lang="en-US" u="sng" dirty="0" smtClean="0"/>
              <a:t>code block 1 </a:t>
            </a:r>
            <a:r>
              <a:rPr lang="en-US" dirty="0" smtClean="0"/>
              <a:t>is </a:t>
            </a:r>
            <a:r>
              <a:rPr lang="en-US" b="1" dirty="0" smtClean="0"/>
              <a:t>skipped out </a:t>
            </a:r>
            <a:r>
              <a:rPr lang="en-US" dirty="0" smtClean="0"/>
              <a:t>in the execution.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0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An if-else statement is used</a:t>
            </a:r>
          </a:p>
          <a:p>
            <a:pPr lvl="1"/>
            <a:r>
              <a:rPr lang="en-US" sz="1600" dirty="0" smtClean="0"/>
              <a:t> </a:t>
            </a:r>
            <a:r>
              <a:rPr lang="en-US" sz="2000" dirty="0" smtClean="0"/>
              <a:t>if a code block needs to be executed when the condition is true and </a:t>
            </a:r>
          </a:p>
          <a:p>
            <a:pPr lvl="1"/>
            <a:r>
              <a:rPr lang="en-US" sz="2000" dirty="0" smtClean="0"/>
              <a:t>another code block needs to be executed when the condition is false</a:t>
            </a:r>
          </a:p>
          <a:p>
            <a:r>
              <a:rPr lang="en-US" sz="2000" b="1" dirty="0" smtClean="0"/>
              <a:t>Format: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 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condition 1&gt;)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code block 1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 code block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1"/>
            <a:ext cx="4191000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an If-Else Statement Looks Like: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039" y="3048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If-Else</a:t>
            </a:r>
            <a:r>
              <a:rPr lang="en-US" sz="5400" b="1" dirty="0" smtClean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5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844" y="3305686"/>
            <a:ext cx="4396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Tracing</a:t>
            </a:r>
            <a:r>
              <a:rPr lang="en-US" dirty="0" smtClean="0"/>
              <a:t>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 &gt;&gt;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First condition is evaluated true, code 1 block below the if statement executes,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 is assigned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 number is greater than three’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Num &gt;&gt;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First condition is evaluated false, default code block below the else statement executes,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dirty="0" smtClean="0">
                <a:cs typeface="Courier New" pitchFamily="49" charset="0"/>
              </a:rPr>
              <a:t>is assigned ‘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greater than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three</a:t>
            </a:r>
            <a:r>
              <a:rPr lang="en-US" dirty="0" smtClean="0">
                <a:cs typeface="Courier New" pitchFamily="49" charset="0"/>
              </a:rPr>
              <a:t>’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844" y="2057400"/>
            <a:ext cx="40957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2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47989" b="29336"/>
          <a:stretch/>
        </p:blipFill>
        <p:spPr bwMode="auto">
          <a:xfrm>
            <a:off x="513582" y="1375689"/>
            <a:ext cx="3588261" cy="371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780" y="381000"/>
            <a:ext cx="74490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dirty="0"/>
              <a:t>Structure of  </a:t>
            </a:r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If-Else</a:t>
            </a:r>
            <a:r>
              <a:rPr lang="en-US" sz="4400" b="1" dirty="0" smtClean="0"/>
              <a:t> 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4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1375689"/>
            <a:ext cx="0" cy="487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52325" y="1447800"/>
            <a:ext cx="3886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if and the else statement are </a:t>
            </a:r>
            <a:r>
              <a:rPr lang="en-US" b="1" dirty="0" smtClean="0"/>
              <a:t>mutually exclusive</a:t>
            </a:r>
            <a:r>
              <a:rPr lang="en-US" dirty="0" smtClean="0"/>
              <a:t>, meaning the code below the </a:t>
            </a:r>
            <a:r>
              <a:rPr lang="en-US" u="sng" dirty="0" smtClean="0"/>
              <a:t>if statement  </a:t>
            </a:r>
            <a:r>
              <a:rPr lang="en-US" dirty="0" smtClean="0"/>
              <a:t>CANNOT be executed if the code block below the else statement is executed and vice versa.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5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block below the </a:t>
            </a:r>
            <a:r>
              <a:rPr lang="en-US" u="sng" dirty="0" smtClean="0"/>
              <a:t>if statement </a:t>
            </a:r>
            <a:r>
              <a:rPr lang="en-US" dirty="0" smtClean="0"/>
              <a:t>will execute only if the condition is </a:t>
            </a:r>
            <a:r>
              <a:rPr lang="en-US" b="1" dirty="0" smtClean="0"/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block below the </a:t>
            </a:r>
            <a:r>
              <a:rPr lang="en-US" u="sng" dirty="0" smtClean="0"/>
              <a:t>else statement </a:t>
            </a:r>
            <a:r>
              <a:rPr lang="en-US" dirty="0" smtClean="0"/>
              <a:t>will only execute if the condition is </a:t>
            </a:r>
            <a:r>
              <a:rPr lang="en-US" b="1" dirty="0" smtClean="0"/>
              <a:t>false</a:t>
            </a:r>
            <a:r>
              <a:rPr lang="en-US" dirty="0" smtClean="0"/>
              <a:t>. </a:t>
            </a:r>
          </a:p>
          <a:p>
            <a:endParaRPr lang="en-US" sz="5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 condition cannot be evaluated both true and false at the same time; thus is the reason why both code blocks cannot be executed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85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39" y="3048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Elseif </a:t>
            </a:r>
            <a:r>
              <a:rPr lang="en-US" sz="5400" b="1" dirty="0" smtClean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5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28130"/>
            <a:ext cx="4114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Elseif statements a</a:t>
            </a:r>
            <a:r>
              <a:rPr lang="en-US" sz="2000" dirty="0" smtClean="0"/>
              <a:t>re used to check multiple conditions whereas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if and if-else statements can only check one condition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Format:</a:t>
            </a:r>
          </a:p>
          <a:p>
            <a:pPr marL="749300" lvl="2" indent="-4064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 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condition 1 &gt;)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code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 1</a:t>
            </a:r>
          </a:p>
          <a:p>
            <a:pPr marL="749300" lvl="2" indent="-406400"/>
            <a:r>
              <a:rPr lang="en-US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&lt; condition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749300" lvl="2" indent="-40640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/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&lt; condition 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749300" lvl="2" indent="-406400"/>
            <a:r>
              <a:rPr lang="en-US" dirty="0">
                <a:latin typeface="Courier New" pitchFamily="49" charset="0"/>
                <a:cs typeface="Courier New" pitchFamily="49" charset="0"/>
              </a:rPr>
              <a:t>    code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 3</a:t>
            </a:r>
          </a:p>
          <a:p>
            <a:pPr marL="749300" lvl="2" indent="-406400"/>
            <a:r>
              <a:rPr lang="en-US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/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&lt; condition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749300" lvl="2" indent="-406400"/>
            <a:r>
              <a:rPr lang="en-US" dirty="0">
                <a:latin typeface="Courier New" pitchFamily="49" charset="0"/>
                <a:cs typeface="Courier New" pitchFamily="49" charset="0"/>
              </a:rPr>
              <a:t>    code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 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000" i="1" dirty="0" smtClean="0">
                <a:cs typeface="Courier New" pitchFamily="49" charset="0"/>
              </a:rPr>
              <a:t>(optional/ not required)</a:t>
            </a:r>
            <a:endParaRPr lang="en-US" sz="1000" i="1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9300" lvl="2" indent="-4064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28130"/>
            <a:ext cx="4191000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an Elseif Statement Looks Like: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63700"/>
            <a:ext cx="4114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5800" y="371627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Tracing</a:t>
            </a:r>
            <a:r>
              <a:rPr lang="en-US" dirty="0"/>
              <a:t>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 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Condition 1 is </a:t>
            </a:r>
            <a:r>
              <a:rPr lang="en-US" dirty="0">
                <a:cs typeface="Courier New" pitchFamily="49" charset="0"/>
              </a:rPr>
              <a:t>evaluated </a:t>
            </a:r>
            <a:r>
              <a:rPr lang="en-US" dirty="0" smtClean="0">
                <a:cs typeface="Courier New" pitchFamily="49" charset="0"/>
              </a:rPr>
              <a:t>false, nothing happens.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Condition 2  is evaluated true,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 is assigned  ‘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 is equal to 5</a:t>
            </a:r>
            <a:r>
              <a:rPr lang="en-US" dirty="0" smtClean="0">
                <a:cs typeface="Courier New" pitchFamily="49" charset="0"/>
              </a:rPr>
              <a:t>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um &gt;&gt; 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Conditions 1 -3 are evaluated false, (default code block executes)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assigned  ‘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not greater </a:t>
            </a:r>
            <a:r>
              <a:rPr lang="en-US" dirty="0" smtClean="0">
                <a:cs typeface="Courier New" pitchFamily="49" charset="0"/>
              </a:rPr>
              <a:t>’</a:t>
            </a:r>
            <a:endParaRPr lang="en-US" dirty="0"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98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604" b="26100"/>
          <a:stretch/>
        </p:blipFill>
        <p:spPr bwMode="auto">
          <a:xfrm>
            <a:off x="228600" y="1471478"/>
            <a:ext cx="8797413" cy="309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71" y="5334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Structure of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Elseif</a:t>
            </a:r>
            <a:r>
              <a:rPr lang="en-US" sz="5400" b="1" dirty="0" smtClean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5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Elseif statements , if and else  are also </a:t>
            </a:r>
            <a:r>
              <a:rPr lang="en-US" sz="2000" b="1" dirty="0" smtClean="0"/>
              <a:t>mutually exclusive </a:t>
            </a:r>
            <a:r>
              <a:rPr lang="en-US" sz="2000" dirty="0" smtClean="0"/>
              <a:t>from on another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Meaning </a:t>
            </a:r>
            <a:r>
              <a:rPr lang="en-US" sz="2000" b="1" dirty="0" smtClean="0"/>
              <a:t>only</a:t>
            </a:r>
            <a:r>
              <a:rPr lang="en-US" sz="2000" dirty="0" smtClean="0"/>
              <a:t> </a:t>
            </a:r>
            <a:r>
              <a:rPr lang="en-US" sz="2000" b="1" dirty="0" smtClean="0"/>
              <a:t>one</a:t>
            </a:r>
            <a:r>
              <a:rPr lang="en-US" sz="2000" dirty="0" smtClean="0"/>
              <a:t> of the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, if and else statement </a:t>
            </a:r>
            <a:r>
              <a:rPr lang="en-US" sz="2000" b="1" dirty="0" smtClean="0"/>
              <a:t>can be true at a time </a:t>
            </a:r>
            <a:r>
              <a:rPr lang="en-US" sz="2000" dirty="0" smtClean="0"/>
              <a:t>; thus, meaning </a:t>
            </a:r>
            <a:r>
              <a:rPr lang="en-US" sz="2000" b="1" dirty="0" smtClean="0"/>
              <a:t>only one code block can be executed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It’s possible to have </a:t>
            </a:r>
            <a:r>
              <a:rPr lang="en-US" sz="2000" u="sng" dirty="0" smtClean="0"/>
              <a:t>infinite </a:t>
            </a:r>
            <a:r>
              <a:rPr lang="en-US" sz="2000" u="sng" dirty="0" err="1" smtClean="0"/>
              <a:t>elseif</a:t>
            </a:r>
            <a:r>
              <a:rPr lang="en-US" sz="2000" u="sng" dirty="0" smtClean="0"/>
              <a:t> statements  </a:t>
            </a:r>
            <a:r>
              <a:rPr lang="en-US" sz="2000" dirty="0" smtClean="0"/>
              <a:t>between the if and else statement , but doing so also makes your code </a:t>
            </a:r>
            <a:r>
              <a:rPr lang="en-US" sz="2000" u="sng" dirty="0" smtClean="0"/>
              <a:t>more complex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67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400"/>
            <a:ext cx="3733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</a:t>
            </a:r>
            <a:r>
              <a:rPr lang="en-US" sz="2000" b="1" dirty="0" smtClean="0"/>
              <a:t> nested if statement  </a:t>
            </a:r>
            <a:r>
              <a:rPr lang="en-US" sz="2000" dirty="0" smtClean="0"/>
              <a:t>is an if statement which contains another if statement </a:t>
            </a:r>
          </a:p>
          <a:p>
            <a:pPr lvl="1"/>
            <a:r>
              <a:rPr lang="en-US" sz="2000" u="sng" dirty="0" smtClean="0"/>
              <a:t>Code block 1 </a:t>
            </a:r>
            <a:r>
              <a:rPr lang="en-US" sz="2000" dirty="0" smtClean="0"/>
              <a:t>will execute only if </a:t>
            </a:r>
            <a:r>
              <a:rPr lang="en-US" sz="2000" b="1" dirty="0" smtClean="0"/>
              <a:t>condition 1 </a:t>
            </a:r>
            <a:r>
              <a:rPr lang="en-US" sz="2000" dirty="0" smtClean="0"/>
              <a:t>is met</a:t>
            </a:r>
          </a:p>
          <a:p>
            <a:pPr lvl="1"/>
            <a:r>
              <a:rPr lang="en-US" sz="2000" u="sng" dirty="0" smtClean="0"/>
              <a:t>Code block 2 </a:t>
            </a:r>
            <a:r>
              <a:rPr lang="en-US" sz="2000" dirty="0" smtClean="0"/>
              <a:t>will execute only if condition 1 </a:t>
            </a:r>
            <a:r>
              <a:rPr lang="en-US" sz="2000" b="1" dirty="0" smtClean="0"/>
              <a:t>and</a:t>
            </a:r>
            <a:r>
              <a:rPr lang="en-US" sz="2000" dirty="0" smtClean="0"/>
              <a:t> condition 2 are met</a:t>
            </a:r>
            <a:endParaRPr lang="en-US" sz="2000" dirty="0"/>
          </a:p>
          <a:p>
            <a:r>
              <a:rPr lang="en-US" sz="2000" b="1" dirty="0" smtClean="0"/>
              <a:t>Format: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&lt; condition 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code block 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if( &lt; condition 2 &gt;)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code block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57199"/>
            <a:ext cx="8001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Nested If</a:t>
            </a:r>
            <a:r>
              <a:rPr lang="en-US" sz="5400" b="1" dirty="0" smtClean="0"/>
              <a:t>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Statements</a:t>
            </a:r>
            <a:endParaRPr lang="en-US" sz="5400" b="1" dirty="0">
              <a:latin typeface="+mj-l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02892" y="1447800"/>
            <a:ext cx="4191000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an Nest If Statement Looks Like: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89400" y="3505199"/>
            <a:ext cx="467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cs typeface="Courier New" pitchFamily="49" charset="0"/>
              </a:rPr>
              <a:t>Tracing</a:t>
            </a:r>
            <a:r>
              <a:rPr lang="en-US" sz="2000" dirty="0" smtClean="0">
                <a:cs typeface="Courier New" pitchFamily="49" charset="0"/>
              </a:rPr>
              <a:t> 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num &gt;&gt; 4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c</a:t>
            </a:r>
            <a:r>
              <a:rPr lang="en-US" sz="2000" dirty="0" smtClean="0">
                <a:cs typeface="Courier New" pitchFamily="49" charset="0"/>
              </a:rPr>
              <a:t>ondition 1- 2 is true, result is assigned ‘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number is between 3 and 8 (exclusive)’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um &gt;&gt; 10 </a:t>
            </a:r>
          </a:p>
          <a:p>
            <a:pPr marL="342900"/>
            <a:r>
              <a:rPr lang="en-US" sz="2000" dirty="0" smtClean="0">
                <a:cs typeface="Courier New" pitchFamily="49" charset="0"/>
              </a:rPr>
              <a:t>condition 1 is true and condition 2 is false, the code block is skipped and nothing happens because there is no  more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905000"/>
            <a:ext cx="49244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3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1669</Words>
  <Application>Microsoft Macintosh PowerPoint</Application>
  <PresentationFormat>On-screen Show (4:3)</PresentationFormat>
  <Paragraphs>195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Table of 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Checkpoint (1/2) </vt:lpstr>
      <vt:lpstr>Checkpoint (2/2)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Le</dc:creator>
  <cp:lastModifiedBy>ilyssa widen</cp:lastModifiedBy>
  <cp:revision>76</cp:revision>
  <dcterms:created xsi:type="dcterms:W3CDTF">2011-08-13T00:28:08Z</dcterms:created>
  <dcterms:modified xsi:type="dcterms:W3CDTF">2011-08-13T00:28:27Z</dcterms:modified>
</cp:coreProperties>
</file>