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s/slide24.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s/slide20.xml" ContentType="application/vnd.openxmlformats-officedocument.presentationml.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107" d="100"/>
          <a:sy n="107" d="100"/>
        </p:scale>
        <p:origin x="-3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5BAAA8-8F19-45A7-85AE-5CACD1D05444}"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B4561-2967-4E13-9FFE-85D30DE90A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BAAA8-8F19-45A7-85AE-5CACD1D05444}"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B4561-2967-4E13-9FFE-85D30DE90A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BAAA8-8F19-45A7-85AE-5CACD1D05444}"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B4561-2967-4E13-9FFE-85D30DE90A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BAAA8-8F19-45A7-85AE-5CACD1D05444}"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B4561-2967-4E13-9FFE-85D30DE90A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5BAAA8-8F19-45A7-85AE-5CACD1D05444}"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B4561-2967-4E13-9FFE-85D30DE90A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5BAAA8-8F19-45A7-85AE-5CACD1D05444}"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B4561-2967-4E13-9FFE-85D30DE90A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5BAAA8-8F19-45A7-85AE-5CACD1D05444}" type="datetimeFigureOut">
              <a:rPr lang="en-US" smtClean="0"/>
              <a:pPr/>
              <a:t>8/12/11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7B4561-2967-4E13-9FFE-85D30DE90A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5BAAA8-8F19-45A7-85AE-5CACD1D05444}" type="datetimeFigureOut">
              <a:rPr lang="en-US" smtClean="0"/>
              <a:pPr/>
              <a:t>8/12/11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7B4561-2967-4E13-9FFE-85D30DE90A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BAAA8-8F19-45A7-85AE-5CACD1D05444}" type="datetimeFigureOut">
              <a:rPr lang="en-US" smtClean="0"/>
              <a:pPr/>
              <a:t>8/12/11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7B4561-2967-4E13-9FFE-85D30DE90A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5BAAA8-8F19-45A7-85AE-5CACD1D05444}"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B4561-2967-4E13-9FFE-85D30DE90A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5BAAA8-8F19-45A7-85AE-5CACD1D05444}"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B4561-2967-4E13-9FFE-85D30DE90A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BAAA8-8F19-45A7-85AE-5CACD1D05444}" type="datetimeFigureOut">
              <a:rPr lang="en-US" smtClean="0"/>
              <a:pPr/>
              <a:t>8/12/11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B4561-2967-4E13-9FFE-85D30DE90A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youtube.com/watch?v=qRuNxHqwaz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todaysbigfail.com/view/2010051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4247317"/>
          </a:xfrm>
          <a:prstGeom prst="rect">
            <a:avLst/>
          </a:prstGeom>
          <a:noFill/>
        </p:spPr>
        <p:txBody>
          <a:bodyPr wrap="square" rtlCol="0">
            <a:spAutoFit/>
          </a:bodyPr>
          <a:lstStyle/>
          <a:p>
            <a:r>
              <a:rPr lang="en-US" dirty="0" smtClean="0">
                <a:solidFill>
                  <a:schemeClr val="tx2">
                    <a:lumMod val="40000"/>
                    <a:lumOff val="60000"/>
                  </a:schemeClr>
                </a:solidFill>
              </a:rPr>
              <a:t>Hopefully, you’ve already explored MATLAB enough to know about variables, the command window, and the workspace, as well as editing files. The next thing to cover is functions. Functions are notoriously confusing to talk about, but you will use them nearly every time you open MATLAB, so you’d better start getting used to them.</a:t>
            </a:r>
          </a:p>
          <a:p>
            <a:endParaRPr lang="en-US" dirty="0">
              <a:solidFill>
                <a:schemeClr val="tx2">
                  <a:lumMod val="40000"/>
                  <a:lumOff val="60000"/>
                </a:schemeClr>
              </a:solidFill>
            </a:endParaRPr>
          </a:p>
          <a:p>
            <a:r>
              <a:rPr lang="en-US" dirty="0" smtClean="0">
                <a:solidFill>
                  <a:schemeClr val="tx2">
                    <a:lumMod val="40000"/>
                    <a:lumOff val="60000"/>
                  </a:schemeClr>
                </a:solidFill>
              </a:rPr>
              <a:t>These slides are half explanation, half tutorial, so I suggest that if you are confused about what a function is, or how to use functions, then find a comfy chair, open MATLAB, and work through this </a:t>
            </a:r>
            <a:r>
              <a:rPr lang="en-US" dirty="0" err="1" smtClean="0">
                <a:solidFill>
                  <a:schemeClr val="tx2">
                    <a:lumMod val="40000"/>
                    <a:lumOff val="60000"/>
                  </a:schemeClr>
                </a:solidFill>
              </a:rPr>
              <a:t>powerpoint</a:t>
            </a:r>
            <a:r>
              <a:rPr lang="en-US" dirty="0" smtClean="0">
                <a:solidFill>
                  <a:schemeClr val="tx2">
                    <a:lumMod val="40000"/>
                    <a:lumOff val="60000"/>
                  </a:schemeClr>
                </a:solidFill>
              </a:rPr>
              <a:t>.</a:t>
            </a:r>
          </a:p>
          <a:p>
            <a:endParaRPr lang="en-US" dirty="0">
              <a:solidFill>
                <a:schemeClr val="tx2">
                  <a:lumMod val="40000"/>
                  <a:lumOff val="60000"/>
                </a:schemeClr>
              </a:solidFill>
            </a:endParaRPr>
          </a:p>
          <a:p>
            <a:r>
              <a:rPr lang="en-US" dirty="0" smtClean="0">
                <a:solidFill>
                  <a:schemeClr val="tx2">
                    <a:lumMod val="40000"/>
                    <a:lumOff val="60000"/>
                  </a:schemeClr>
                </a:solidFill>
              </a:rPr>
              <a:t>As always, if you have questions about the content of the slides, or you think you’ve found an error, I would like to know since other people will most likely be studying them… so just email me:</a:t>
            </a:r>
          </a:p>
          <a:p>
            <a:endParaRPr lang="en-US" dirty="0" smtClean="0">
              <a:solidFill>
                <a:schemeClr val="tx2">
                  <a:lumMod val="40000"/>
                  <a:lumOff val="60000"/>
                </a:schemeClr>
              </a:solidFill>
            </a:endParaRPr>
          </a:p>
          <a:p>
            <a:endParaRPr lang="en-US" dirty="0">
              <a:solidFill>
                <a:schemeClr val="tx2">
                  <a:lumMod val="40000"/>
                  <a:lumOff val="60000"/>
                </a:schemeClr>
              </a:solidFill>
            </a:endParaRPr>
          </a:p>
          <a:p>
            <a:r>
              <a:rPr lang="en-US" dirty="0" smtClean="0">
                <a:solidFill>
                  <a:schemeClr val="tx2">
                    <a:lumMod val="40000"/>
                    <a:lumOff val="60000"/>
                  </a:schemeClr>
                </a:solidFill>
              </a:rPr>
              <a:t>Ryan Bennett	rdbennett3@gatech.edu</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4524315"/>
          </a:xfrm>
          <a:prstGeom prst="rect">
            <a:avLst/>
          </a:prstGeom>
          <a:noFill/>
        </p:spPr>
        <p:txBody>
          <a:bodyPr wrap="square" rtlCol="0">
            <a:spAutoFit/>
          </a:bodyPr>
          <a:lstStyle/>
          <a:p>
            <a:r>
              <a:rPr lang="en-US" dirty="0" smtClean="0">
                <a:solidFill>
                  <a:schemeClr val="tx2">
                    <a:lumMod val="40000"/>
                    <a:lumOff val="60000"/>
                  </a:schemeClr>
                </a:solidFill>
              </a:rPr>
              <a:t>Answers:</a:t>
            </a:r>
          </a:p>
          <a:p>
            <a:endParaRPr lang="en-US" dirty="0" smtClean="0">
              <a:solidFill>
                <a:schemeClr val="tx2">
                  <a:lumMod val="40000"/>
                  <a:lumOff val="60000"/>
                </a:schemeClr>
              </a:solidFill>
            </a:endParaRPr>
          </a:p>
          <a:p>
            <a:pPr lvl="1"/>
            <a:r>
              <a:rPr lang="en-US" dirty="0" smtClean="0">
                <a:solidFill>
                  <a:schemeClr val="bg1"/>
                </a:solidFill>
              </a:rPr>
              <a:t>Function y = f(x)	</a:t>
            </a:r>
            <a:r>
              <a:rPr lang="en-US" dirty="0" smtClean="0">
                <a:solidFill>
                  <a:schemeClr val="accent2">
                    <a:lumMod val="60000"/>
                    <a:lumOff val="40000"/>
                  </a:schemeClr>
                </a:solidFill>
              </a:rPr>
              <a:t>Incorrect - ‘function’ not ‘Function’ (case is important!)</a:t>
            </a:r>
          </a:p>
          <a:p>
            <a:pPr lvl="1"/>
            <a:endParaRPr lang="en-US" dirty="0" smtClean="0">
              <a:solidFill>
                <a:schemeClr val="bg1"/>
              </a:solidFill>
            </a:endParaRPr>
          </a:p>
          <a:p>
            <a:pPr lvl="1"/>
            <a:r>
              <a:rPr lang="en-US" dirty="0" smtClean="0">
                <a:solidFill>
                  <a:schemeClr val="bg1"/>
                </a:solidFill>
              </a:rPr>
              <a:t>function [</a:t>
            </a:r>
            <a:r>
              <a:rPr lang="en-US" dirty="0" err="1" smtClean="0">
                <a:solidFill>
                  <a:schemeClr val="bg1"/>
                </a:solidFill>
              </a:rPr>
              <a:t>surf_area</a:t>
            </a:r>
            <a:r>
              <a:rPr lang="en-US" dirty="0" smtClean="0">
                <a:solidFill>
                  <a:schemeClr val="bg1"/>
                </a:solidFill>
              </a:rPr>
              <a:t>, volume] = </a:t>
            </a:r>
            <a:r>
              <a:rPr lang="en-US" dirty="0" err="1" smtClean="0">
                <a:solidFill>
                  <a:schemeClr val="bg1"/>
                </a:solidFill>
              </a:rPr>
              <a:t>calcCube</a:t>
            </a:r>
            <a:r>
              <a:rPr lang="en-US" dirty="0" smtClean="0">
                <a:solidFill>
                  <a:schemeClr val="bg1"/>
                </a:solidFill>
              </a:rPr>
              <a:t>(</a:t>
            </a:r>
            <a:r>
              <a:rPr lang="en-US" dirty="0" err="1" smtClean="0">
                <a:solidFill>
                  <a:schemeClr val="bg1"/>
                </a:solidFill>
              </a:rPr>
              <a:t>sidelength</a:t>
            </a:r>
            <a:r>
              <a:rPr lang="en-US" dirty="0" smtClean="0">
                <a:solidFill>
                  <a:schemeClr val="bg1"/>
                </a:solidFill>
              </a:rPr>
              <a:t>)	</a:t>
            </a:r>
            <a:r>
              <a:rPr lang="en-US" dirty="0" smtClean="0">
                <a:solidFill>
                  <a:srgbClr val="92D050"/>
                </a:solidFill>
              </a:rPr>
              <a:t>Correct</a:t>
            </a:r>
          </a:p>
          <a:p>
            <a:pPr lvl="1"/>
            <a:endParaRPr lang="en-US" dirty="0" smtClean="0">
              <a:solidFill>
                <a:schemeClr val="bg1"/>
              </a:solidFill>
            </a:endParaRPr>
          </a:p>
          <a:p>
            <a:pPr lvl="1"/>
            <a:r>
              <a:rPr lang="en-US" dirty="0" smtClean="0">
                <a:solidFill>
                  <a:schemeClr val="bg1"/>
                </a:solidFill>
              </a:rPr>
              <a:t>function (time) = </a:t>
            </a:r>
            <a:r>
              <a:rPr lang="en-US" dirty="0" err="1" smtClean="0">
                <a:solidFill>
                  <a:schemeClr val="bg1"/>
                </a:solidFill>
              </a:rPr>
              <a:t>travelCalc</a:t>
            </a:r>
            <a:r>
              <a:rPr lang="en-US" dirty="0" smtClean="0">
                <a:solidFill>
                  <a:schemeClr val="bg1"/>
                </a:solidFill>
              </a:rPr>
              <a:t>(speed, miles)	</a:t>
            </a:r>
            <a:r>
              <a:rPr lang="en-US" dirty="0" smtClean="0">
                <a:solidFill>
                  <a:schemeClr val="accent2">
                    <a:lumMod val="60000"/>
                    <a:lumOff val="40000"/>
                  </a:schemeClr>
                </a:solidFill>
              </a:rPr>
              <a:t>Incorrect - outputs should be in [] not ()</a:t>
            </a:r>
          </a:p>
          <a:p>
            <a:pPr lvl="1"/>
            <a:endParaRPr lang="en-US" dirty="0" smtClean="0">
              <a:solidFill>
                <a:schemeClr val="bg1"/>
              </a:solidFill>
            </a:endParaRPr>
          </a:p>
          <a:p>
            <a:pPr lvl="1"/>
            <a:r>
              <a:rPr lang="en-US" dirty="0" smtClean="0">
                <a:solidFill>
                  <a:schemeClr val="bg1"/>
                </a:solidFill>
              </a:rPr>
              <a:t>function value = </a:t>
            </a:r>
            <a:r>
              <a:rPr lang="en-US" dirty="0" err="1" smtClean="0">
                <a:solidFill>
                  <a:schemeClr val="bg1"/>
                </a:solidFill>
              </a:rPr>
              <a:t>some.mystery.function</a:t>
            </a:r>
            <a:r>
              <a:rPr lang="en-US" dirty="0" smtClean="0">
                <a:solidFill>
                  <a:schemeClr val="bg1"/>
                </a:solidFill>
              </a:rPr>
              <a:t>(var1)	</a:t>
            </a:r>
            <a:r>
              <a:rPr lang="en-US" dirty="0" smtClean="0">
                <a:solidFill>
                  <a:schemeClr val="accent2">
                    <a:lumMod val="60000"/>
                    <a:lumOff val="40000"/>
                  </a:schemeClr>
                </a:solidFill>
              </a:rPr>
              <a:t>Incorrect - name is invalid</a:t>
            </a:r>
          </a:p>
          <a:p>
            <a:pPr lvl="1"/>
            <a:endParaRPr lang="en-US" dirty="0" smtClean="0">
              <a:solidFill>
                <a:schemeClr val="bg1"/>
              </a:solidFill>
            </a:endParaRPr>
          </a:p>
          <a:p>
            <a:pPr lvl="1"/>
            <a:r>
              <a:rPr lang="en-US" dirty="0" smtClean="0">
                <a:solidFill>
                  <a:schemeClr val="bg1"/>
                </a:solidFill>
              </a:rPr>
              <a:t>function = math(num1,num2)	</a:t>
            </a:r>
            <a:r>
              <a:rPr lang="en-US" dirty="0" smtClean="0">
                <a:solidFill>
                  <a:schemeClr val="accent2">
                    <a:lumMod val="60000"/>
                    <a:lumOff val="40000"/>
                  </a:schemeClr>
                </a:solidFill>
              </a:rPr>
              <a:t>Incorrect - If there are no outputs, there is no = sign</a:t>
            </a:r>
          </a:p>
          <a:p>
            <a:pPr lvl="1"/>
            <a:endParaRPr lang="en-US" dirty="0" smtClean="0">
              <a:solidFill>
                <a:schemeClr val="bg1"/>
              </a:solidFill>
            </a:endParaRPr>
          </a:p>
          <a:p>
            <a:pPr lvl="1"/>
            <a:r>
              <a:rPr lang="en-US" dirty="0" smtClean="0">
                <a:solidFill>
                  <a:schemeClr val="bg1"/>
                </a:solidFill>
              </a:rPr>
              <a:t>function micromanage(in1, in2, in3)	</a:t>
            </a:r>
            <a:r>
              <a:rPr lang="en-US" dirty="0" smtClean="0">
                <a:solidFill>
                  <a:srgbClr val="92D050"/>
                </a:solidFill>
              </a:rPr>
              <a:t>Correct</a:t>
            </a:r>
          </a:p>
          <a:p>
            <a:pPr lvl="1"/>
            <a:endParaRPr lang="en-US" dirty="0" smtClean="0">
              <a:solidFill>
                <a:schemeClr val="bg1"/>
              </a:solidFill>
            </a:endParaRPr>
          </a:p>
          <a:p>
            <a:pPr lvl="1"/>
            <a:r>
              <a:rPr lang="en-US" dirty="0" smtClean="0">
                <a:solidFill>
                  <a:schemeClr val="bg1"/>
                </a:solidFill>
              </a:rPr>
              <a:t>function  out = </a:t>
            </a:r>
            <a:r>
              <a:rPr lang="en-US" dirty="0" err="1" smtClean="0">
                <a:solidFill>
                  <a:schemeClr val="bg1"/>
                </a:solidFill>
              </a:rPr>
              <a:t>myFunction</a:t>
            </a:r>
            <a:r>
              <a:rPr lang="en-US" dirty="0" smtClean="0">
                <a:solidFill>
                  <a:schemeClr val="bg1"/>
                </a:solidFill>
              </a:rPr>
              <a:t>[in1, in2, in3]	</a:t>
            </a:r>
            <a:r>
              <a:rPr lang="en-US" dirty="0" smtClean="0">
                <a:solidFill>
                  <a:schemeClr val="accent2">
                    <a:lumMod val="60000"/>
                    <a:lumOff val="40000"/>
                  </a:schemeClr>
                </a:solidFill>
              </a:rPr>
              <a:t>Incorrect - Inputs  should be in () not []</a:t>
            </a:r>
          </a:p>
          <a:p>
            <a:endParaRPr lang="en-US" dirty="0" smtClean="0">
              <a:solidFill>
                <a:schemeClr val="tx2">
                  <a:lumMod val="40000"/>
                  <a:lumOff val="6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Study Break</a:t>
            </a:r>
          </a:p>
        </p:txBody>
      </p:sp>
      <p:sp>
        <p:nvSpPr>
          <p:cNvPr id="6" name="TextBox 5"/>
          <p:cNvSpPr txBox="1"/>
          <p:nvPr/>
        </p:nvSpPr>
        <p:spPr>
          <a:xfrm>
            <a:off x="0" y="1676400"/>
            <a:ext cx="9144000" cy="2031325"/>
          </a:xfrm>
          <a:prstGeom prst="rect">
            <a:avLst/>
          </a:prstGeom>
          <a:noFill/>
        </p:spPr>
        <p:txBody>
          <a:bodyPr wrap="square" rtlCol="0">
            <a:spAutoFit/>
          </a:bodyPr>
          <a:lstStyle/>
          <a:p>
            <a:r>
              <a:rPr lang="en-US" dirty="0" smtClean="0">
                <a:solidFill>
                  <a:schemeClr val="tx2">
                    <a:lumMod val="40000"/>
                    <a:lumOff val="60000"/>
                  </a:schemeClr>
                </a:solidFill>
              </a:rPr>
              <a:t>By now you’re bored. I know.</a:t>
            </a:r>
          </a:p>
          <a:p>
            <a:endParaRPr lang="en-US" dirty="0" smtClean="0">
              <a:solidFill>
                <a:schemeClr val="tx2">
                  <a:lumMod val="40000"/>
                  <a:lumOff val="60000"/>
                </a:schemeClr>
              </a:solidFill>
            </a:endParaRPr>
          </a:p>
          <a:p>
            <a:r>
              <a:rPr lang="en-US" dirty="0" smtClean="0">
                <a:solidFill>
                  <a:schemeClr val="tx2">
                    <a:lumMod val="40000"/>
                    <a:lumOff val="60000"/>
                  </a:schemeClr>
                </a:solidFill>
              </a:rPr>
              <a:t>Go take a quick break:</a:t>
            </a: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r>
              <a:rPr lang="en-US" dirty="0" smtClean="0">
                <a:hlinkClick r:id="rId2"/>
              </a:rPr>
              <a:t> http://www.youtube.com/watch?v=qRuNxHqwazs</a:t>
            </a:r>
            <a:endParaRPr lang="en-US" dirty="0" smtClean="0"/>
          </a:p>
          <a:p>
            <a:endParaRPr lang="en-US" dirty="0" smtClean="0">
              <a:solidFill>
                <a:schemeClr val="tx2">
                  <a:lumMod val="40000"/>
                  <a:lumOff val="60000"/>
                </a:schemeClr>
              </a:solidFill>
            </a:endParaRPr>
          </a:p>
          <a:p>
            <a:r>
              <a:rPr lang="en-US" dirty="0" smtClean="0">
                <a:solidFill>
                  <a:schemeClr val="tx2">
                    <a:lumMod val="40000"/>
                    <a:lumOff val="60000"/>
                  </a:schemeClr>
                </a:solidFill>
              </a:rPr>
              <a:t>Then come back and we’ll write our own functions. </a:t>
            </a:r>
            <a:r>
              <a:rPr lang="en-US" dirty="0" err="1" smtClean="0">
                <a:solidFill>
                  <a:schemeClr val="tx2">
                    <a:lumMod val="40000"/>
                    <a:lumOff val="60000"/>
                  </a:schemeClr>
                </a:solidFill>
              </a:rPr>
              <a:t>Booyah</a:t>
            </a:r>
            <a:r>
              <a:rPr lang="en-US" dirty="0" smtClean="0">
                <a:solidFill>
                  <a:schemeClr val="tx2">
                    <a:lumMod val="40000"/>
                    <a:lumOff val="60000"/>
                  </a:schemeClr>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00200"/>
            <a:ext cx="9144000" cy="6186309"/>
          </a:xfrm>
          <a:prstGeom prst="rect">
            <a:avLst/>
          </a:prstGeom>
          <a:noFill/>
        </p:spPr>
        <p:txBody>
          <a:bodyPr wrap="square" rtlCol="0">
            <a:spAutoFit/>
          </a:bodyPr>
          <a:lstStyle/>
          <a:p>
            <a:r>
              <a:rPr lang="en-US" dirty="0" smtClean="0">
                <a:solidFill>
                  <a:schemeClr val="tx2">
                    <a:lumMod val="40000"/>
                    <a:lumOff val="60000"/>
                  </a:schemeClr>
                </a:solidFill>
              </a:rPr>
              <a:t>Okay, now we need to write a function. Let’s take the following problem:</a:t>
            </a:r>
          </a:p>
          <a:p>
            <a:endParaRPr lang="en-US" dirty="0" smtClean="0">
              <a:solidFill>
                <a:schemeClr val="tx2">
                  <a:lumMod val="40000"/>
                  <a:lumOff val="60000"/>
                </a:schemeClr>
              </a:solidFill>
            </a:endParaRPr>
          </a:p>
          <a:p>
            <a:pPr lvl="1"/>
            <a:r>
              <a:rPr lang="en-US" dirty="0" smtClean="0">
                <a:solidFill>
                  <a:schemeClr val="accent3">
                    <a:lumMod val="40000"/>
                    <a:lumOff val="60000"/>
                  </a:schemeClr>
                </a:solidFill>
              </a:rPr>
              <a:t>Function name: </a:t>
            </a:r>
            <a:r>
              <a:rPr lang="en-US" dirty="0" err="1" smtClean="0">
                <a:solidFill>
                  <a:schemeClr val="accent3">
                    <a:lumMod val="40000"/>
                    <a:lumOff val="60000"/>
                  </a:schemeClr>
                </a:solidFill>
              </a:rPr>
              <a:t>fishTank</a:t>
            </a:r>
            <a:endParaRPr lang="en-US" dirty="0" smtClean="0">
              <a:solidFill>
                <a:schemeClr val="accent3">
                  <a:lumMod val="40000"/>
                  <a:lumOff val="60000"/>
                </a:schemeClr>
              </a:solidFill>
            </a:endParaRPr>
          </a:p>
          <a:p>
            <a:pPr lvl="1"/>
            <a:endParaRPr lang="en-US" dirty="0" smtClean="0">
              <a:solidFill>
                <a:schemeClr val="accent3">
                  <a:lumMod val="40000"/>
                  <a:lumOff val="60000"/>
                </a:schemeClr>
              </a:solidFill>
            </a:endParaRPr>
          </a:p>
          <a:p>
            <a:pPr lvl="1"/>
            <a:r>
              <a:rPr lang="en-US" dirty="0" smtClean="0">
                <a:solidFill>
                  <a:schemeClr val="accent3">
                    <a:lumMod val="40000"/>
                    <a:lumOff val="60000"/>
                  </a:schemeClr>
                </a:solidFill>
              </a:rPr>
              <a:t>Inputs (3) - (double) the length of the tank (in feet)</a:t>
            </a:r>
          </a:p>
          <a:p>
            <a:pPr lvl="1"/>
            <a:r>
              <a:rPr lang="en-US" dirty="0" smtClean="0">
                <a:solidFill>
                  <a:schemeClr val="accent3">
                    <a:lumMod val="40000"/>
                    <a:lumOff val="60000"/>
                  </a:schemeClr>
                </a:solidFill>
              </a:rPr>
              <a:t>                    (double) the width of the tank (in feet)</a:t>
            </a:r>
          </a:p>
          <a:p>
            <a:pPr lvl="1"/>
            <a:r>
              <a:rPr lang="en-US" dirty="0" smtClean="0">
                <a:solidFill>
                  <a:schemeClr val="accent3">
                    <a:lumMod val="40000"/>
                    <a:lumOff val="60000"/>
                  </a:schemeClr>
                </a:solidFill>
              </a:rPr>
              <a:t>                    (double) the height of the tank (in feet)</a:t>
            </a:r>
          </a:p>
          <a:p>
            <a:pPr lvl="1"/>
            <a:r>
              <a:rPr lang="en-US" dirty="0" smtClean="0">
                <a:solidFill>
                  <a:schemeClr val="accent3">
                    <a:lumMod val="40000"/>
                    <a:lumOff val="60000"/>
                  </a:schemeClr>
                </a:solidFill>
              </a:rPr>
              <a:t>Outputs (1) - (double) the weight of water that the tank will hold (in pounds)</a:t>
            </a:r>
          </a:p>
          <a:p>
            <a:pPr lvl="1"/>
            <a:endParaRPr lang="en-US" dirty="0" smtClean="0">
              <a:solidFill>
                <a:schemeClr val="accent3">
                  <a:lumMod val="40000"/>
                  <a:lumOff val="60000"/>
                </a:schemeClr>
              </a:solidFill>
            </a:endParaRPr>
          </a:p>
          <a:p>
            <a:pPr lvl="1"/>
            <a:r>
              <a:rPr lang="en-US" dirty="0" smtClean="0">
                <a:solidFill>
                  <a:schemeClr val="accent3">
                    <a:lumMod val="40000"/>
                    <a:lumOff val="60000"/>
                  </a:schemeClr>
                </a:solidFill>
              </a:rPr>
              <a:t>Function Description:</a:t>
            </a:r>
          </a:p>
          <a:p>
            <a:pPr lvl="1"/>
            <a:r>
              <a:rPr lang="en-US" dirty="0" smtClean="0">
                <a:solidFill>
                  <a:schemeClr val="accent3">
                    <a:lumMod val="40000"/>
                    <a:lumOff val="60000"/>
                  </a:schemeClr>
                </a:solidFill>
              </a:rPr>
              <a:t>This function takes in the dimensions of a </a:t>
            </a:r>
            <a:r>
              <a:rPr lang="en-US" dirty="0" err="1" smtClean="0">
                <a:solidFill>
                  <a:schemeClr val="accent3">
                    <a:lumMod val="40000"/>
                    <a:lumOff val="60000"/>
                  </a:schemeClr>
                </a:solidFill>
              </a:rPr>
              <a:t>fishtank</a:t>
            </a:r>
            <a:r>
              <a:rPr lang="en-US" dirty="0" smtClean="0">
                <a:solidFill>
                  <a:schemeClr val="accent3">
                    <a:lumMod val="40000"/>
                    <a:lumOff val="60000"/>
                  </a:schemeClr>
                </a:solidFill>
              </a:rPr>
              <a:t>, and returns the weight of the water that the tank will hold. Assume the density of water is 62.2 lb/(ft^3).</a:t>
            </a:r>
          </a:p>
          <a:p>
            <a:pPr lvl="1"/>
            <a:endParaRPr lang="en-US" dirty="0" smtClean="0">
              <a:solidFill>
                <a:schemeClr val="accent3">
                  <a:lumMod val="40000"/>
                  <a:lumOff val="60000"/>
                </a:schemeClr>
              </a:solidFill>
            </a:endParaRPr>
          </a:p>
          <a:p>
            <a:pPr lvl="1"/>
            <a:r>
              <a:rPr lang="en-US" dirty="0" smtClean="0">
                <a:solidFill>
                  <a:schemeClr val="accent3">
                    <a:lumMod val="40000"/>
                    <a:lumOff val="60000"/>
                  </a:schemeClr>
                </a:solidFill>
              </a:rPr>
              <a:t>Test Case: a = </a:t>
            </a:r>
            <a:r>
              <a:rPr lang="en-US" dirty="0" err="1" smtClean="0">
                <a:solidFill>
                  <a:schemeClr val="accent3">
                    <a:lumMod val="40000"/>
                    <a:lumOff val="60000"/>
                  </a:schemeClr>
                </a:solidFill>
              </a:rPr>
              <a:t>fishTank</a:t>
            </a:r>
            <a:r>
              <a:rPr lang="en-US" dirty="0" smtClean="0">
                <a:solidFill>
                  <a:schemeClr val="accent3">
                    <a:lumMod val="40000"/>
                    <a:lumOff val="60000"/>
                  </a:schemeClr>
                </a:solidFill>
              </a:rPr>
              <a:t>(5,4,2) </a:t>
            </a:r>
          </a:p>
          <a:p>
            <a:pPr lvl="1"/>
            <a:r>
              <a:rPr lang="en-US" dirty="0" smtClean="0">
                <a:solidFill>
                  <a:schemeClr val="accent3">
                    <a:lumMod val="40000"/>
                    <a:lumOff val="60000"/>
                  </a:schemeClr>
                </a:solidFill>
              </a:rPr>
              <a:t>	a=&gt; 2488</a:t>
            </a:r>
          </a:p>
          <a:p>
            <a:endParaRPr lang="en-US" dirty="0" smtClean="0">
              <a:solidFill>
                <a:schemeClr val="tx2">
                  <a:lumMod val="40000"/>
                  <a:lumOff val="60000"/>
                </a:schemeClr>
              </a:solidFill>
            </a:endParaRPr>
          </a:p>
          <a:p>
            <a:r>
              <a:rPr lang="en-US" dirty="0" smtClean="0">
                <a:solidFill>
                  <a:schemeClr val="tx2">
                    <a:lumMod val="40000"/>
                    <a:lumOff val="60000"/>
                  </a:schemeClr>
                </a:solidFill>
              </a:rPr>
              <a:t>This problem description is formatted exactly the same as those you will see on the </a:t>
            </a:r>
            <a:r>
              <a:rPr lang="en-US" dirty="0" err="1" smtClean="0">
                <a:solidFill>
                  <a:schemeClr val="tx2">
                    <a:lumMod val="40000"/>
                    <a:lumOff val="60000"/>
                  </a:schemeClr>
                </a:solidFill>
              </a:rPr>
              <a:t>homeworks</a:t>
            </a:r>
            <a:r>
              <a:rPr lang="en-US" dirty="0" smtClean="0">
                <a:solidFill>
                  <a:schemeClr val="tx2">
                    <a:lumMod val="40000"/>
                    <a:lumOff val="60000"/>
                  </a:schemeClr>
                </a:solidFill>
              </a:rPr>
              <a:t> and on the tests. The name of the function, number of inputs and outputs, and the problem description are all listed. Let’s write this function.</a:t>
            </a:r>
          </a:p>
          <a:p>
            <a:endParaRPr lang="en-US" dirty="0" smtClean="0">
              <a:solidFill>
                <a:schemeClr val="tx2">
                  <a:lumMod val="40000"/>
                  <a:lumOff val="60000"/>
                </a:schemeClr>
              </a:solidFill>
            </a:endParaRPr>
          </a:p>
          <a:p>
            <a:endParaRPr lang="en-US" dirty="0">
              <a:solidFill>
                <a:schemeClr val="tx2">
                  <a:lumMod val="40000"/>
                  <a:lumOff val="60000"/>
                </a:schemeClr>
              </a:solidFill>
            </a:endParaRPr>
          </a:p>
          <a:p>
            <a:endParaRPr lang="en-US" dirty="0" smtClean="0">
              <a:solidFill>
                <a:schemeClr val="tx2">
                  <a:lumMod val="40000"/>
                  <a:lumOff val="6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2308324"/>
          </a:xfrm>
          <a:prstGeom prst="rect">
            <a:avLst/>
          </a:prstGeom>
          <a:noFill/>
        </p:spPr>
        <p:txBody>
          <a:bodyPr wrap="square" rtlCol="0">
            <a:spAutoFit/>
          </a:bodyPr>
          <a:lstStyle/>
          <a:p>
            <a:r>
              <a:rPr lang="en-US" dirty="0" smtClean="0">
                <a:solidFill>
                  <a:schemeClr val="tx2">
                    <a:lumMod val="40000"/>
                    <a:lumOff val="60000"/>
                  </a:schemeClr>
                </a:solidFill>
              </a:rPr>
              <a:t>First, the function header. We have three inputs and one output, and the function is called </a:t>
            </a:r>
            <a:r>
              <a:rPr lang="en-US" dirty="0" err="1" smtClean="0">
                <a:solidFill>
                  <a:schemeClr val="tx2">
                    <a:lumMod val="40000"/>
                    <a:lumOff val="60000"/>
                  </a:schemeClr>
                </a:solidFill>
              </a:rPr>
              <a:t>fishTank</a:t>
            </a:r>
            <a:r>
              <a:rPr lang="en-US" dirty="0" smtClean="0">
                <a:solidFill>
                  <a:schemeClr val="tx2">
                    <a:lumMod val="40000"/>
                    <a:lumOff val="60000"/>
                  </a:schemeClr>
                </a:solidFill>
              </a:rPr>
              <a:t>. We know function headers… just use what we know.</a:t>
            </a:r>
          </a:p>
          <a:p>
            <a:endParaRPr lang="en-US" dirty="0" smtClean="0">
              <a:solidFill>
                <a:schemeClr val="tx2">
                  <a:lumMod val="40000"/>
                  <a:lumOff val="60000"/>
                </a:schemeClr>
              </a:solidFill>
            </a:endParaRPr>
          </a:p>
          <a:p>
            <a:r>
              <a:rPr lang="en-US" dirty="0" smtClean="0">
                <a:solidFill>
                  <a:schemeClr val="tx2">
                    <a:lumMod val="40000"/>
                    <a:lumOff val="60000"/>
                  </a:schemeClr>
                </a:solidFill>
              </a:rPr>
              <a:t>Step 1: write the function header for this function (shown on the next slide)</a:t>
            </a:r>
          </a:p>
          <a:p>
            <a:r>
              <a:rPr lang="en-US" dirty="0" smtClean="0">
                <a:solidFill>
                  <a:schemeClr val="tx2">
                    <a:lumMod val="40000"/>
                    <a:lumOff val="60000"/>
                  </a:schemeClr>
                </a:solidFill>
              </a:rPr>
              <a:t>(You need to be able to do this without </a:t>
            </a:r>
            <a:r>
              <a:rPr lang="en-US" dirty="0" err="1" smtClean="0">
                <a:solidFill>
                  <a:schemeClr val="tx2">
                    <a:lumMod val="40000"/>
                    <a:lumOff val="60000"/>
                  </a:schemeClr>
                </a:solidFill>
              </a:rPr>
              <a:t>matlab</a:t>
            </a:r>
            <a:r>
              <a:rPr lang="en-US" dirty="0" smtClean="0">
                <a:solidFill>
                  <a:schemeClr val="tx2">
                    <a:lumMod val="40000"/>
                    <a:lumOff val="60000"/>
                  </a:schemeClr>
                </a:solidFill>
              </a:rPr>
              <a:t> and without looking at your notes)</a:t>
            </a:r>
          </a:p>
          <a:p>
            <a:endParaRPr lang="en-US" dirty="0" smtClean="0">
              <a:solidFill>
                <a:schemeClr val="tx2">
                  <a:lumMod val="40000"/>
                  <a:lumOff val="60000"/>
                </a:schemeClr>
              </a:solidFill>
            </a:endParaRPr>
          </a:p>
          <a:p>
            <a:endParaRPr lang="en-US" dirty="0">
              <a:solidFill>
                <a:schemeClr val="tx2">
                  <a:lumMod val="40000"/>
                  <a:lumOff val="60000"/>
                </a:schemeClr>
              </a:solidFill>
            </a:endParaRPr>
          </a:p>
          <a:p>
            <a:endParaRPr lang="en-US" dirty="0" smtClean="0">
              <a:solidFill>
                <a:schemeClr val="tx2">
                  <a:lumMod val="40000"/>
                  <a:lumOff val="6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6186309"/>
          </a:xfrm>
          <a:prstGeom prst="rect">
            <a:avLst/>
          </a:prstGeom>
          <a:noFill/>
        </p:spPr>
        <p:txBody>
          <a:bodyPr wrap="square" rtlCol="0">
            <a:spAutoFit/>
          </a:bodyPr>
          <a:lstStyle/>
          <a:p>
            <a:r>
              <a:rPr lang="en-US" dirty="0" smtClean="0">
                <a:solidFill>
                  <a:schemeClr val="tx2">
                    <a:lumMod val="40000"/>
                    <a:lumOff val="60000"/>
                  </a:schemeClr>
                </a:solidFill>
              </a:rPr>
              <a:t>Step 1: write the function header for this function (shown on the next slide)</a:t>
            </a:r>
          </a:p>
          <a:p>
            <a:r>
              <a:rPr lang="en-US" dirty="0" smtClean="0">
                <a:solidFill>
                  <a:schemeClr val="tx2">
                    <a:lumMod val="40000"/>
                    <a:lumOff val="60000"/>
                  </a:schemeClr>
                </a:solidFill>
              </a:rPr>
              <a:t>(You need to be able to do this without </a:t>
            </a:r>
            <a:r>
              <a:rPr lang="en-US" dirty="0" err="1" smtClean="0">
                <a:solidFill>
                  <a:schemeClr val="tx2">
                    <a:lumMod val="40000"/>
                    <a:lumOff val="60000"/>
                  </a:schemeClr>
                </a:solidFill>
              </a:rPr>
              <a:t>matlab</a:t>
            </a:r>
            <a:r>
              <a:rPr lang="en-US" dirty="0" smtClean="0">
                <a:solidFill>
                  <a:schemeClr val="tx2">
                    <a:lumMod val="40000"/>
                    <a:lumOff val="60000"/>
                  </a:schemeClr>
                </a:solidFill>
              </a:rPr>
              <a:t> and without looking at your notes)</a:t>
            </a:r>
          </a:p>
          <a:p>
            <a:endParaRPr lang="en-US" dirty="0" smtClean="0">
              <a:solidFill>
                <a:schemeClr val="tx2">
                  <a:lumMod val="40000"/>
                  <a:lumOff val="60000"/>
                </a:schemeClr>
              </a:solidFill>
            </a:endParaRPr>
          </a:p>
          <a:p>
            <a:r>
              <a:rPr lang="en-US" dirty="0" smtClean="0">
                <a:solidFill>
                  <a:schemeClr val="bg1"/>
                </a:solidFill>
              </a:rPr>
              <a:t>	function out = </a:t>
            </a:r>
            <a:r>
              <a:rPr lang="en-US" dirty="0" err="1" smtClean="0">
                <a:solidFill>
                  <a:schemeClr val="bg1"/>
                </a:solidFill>
              </a:rPr>
              <a:t>fishTank</a:t>
            </a:r>
            <a:r>
              <a:rPr lang="en-US" dirty="0" smtClean="0">
                <a:solidFill>
                  <a:schemeClr val="bg1"/>
                </a:solidFill>
              </a:rPr>
              <a:t>(in1,in2,in3)</a:t>
            </a:r>
          </a:p>
          <a:p>
            <a:endParaRPr lang="en-US" dirty="0" smtClean="0">
              <a:solidFill>
                <a:schemeClr val="bg1"/>
              </a:solidFill>
            </a:endParaRPr>
          </a:p>
          <a:p>
            <a:r>
              <a:rPr lang="en-US" dirty="0" smtClean="0">
                <a:solidFill>
                  <a:schemeClr val="tx2">
                    <a:lumMod val="40000"/>
                    <a:lumOff val="60000"/>
                  </a:schemeClr>
                </a:solidFill>
              </a:rPr>
              <a:t>This is a perfectly valid function header. However, I suggest an alternative that is more descriptive with the variable names. Lets revisit the first part of the problem statement and choose some more appropriate variable names:</a:t>
            </a: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r>
              <a:rPr lang="en-US" dirty="0" smtClean="0">
                <a:solidFill>
                  <a:schemeClr val="accent3">
                    <a:lumMod val="40000"/>
                    <a:lumOff val="60000"/>
                  </a:schemeClr>
                </a:solidFill>
              </a:rPr>
              <a:t>Function name: </a:t>
            </a:r>
            <a:r>
              <a:rPr lang="en-US" dirty="0" err="1" smtClean="0">
                <a:solidFill>
                  <a:schemeClr val="accent3">
                    <a:lumMod val="40000"/>
                    <a:lumOff val="60000"/>
                  </a:schemeClr>
                </a:solidFill>
              </a:rPr>
              <a:t>fishTank</a:t>
            </a:r>
            <a:endParaRPr lang="en-US" dirty="0" smtClean="0">
              <a:solidFill>
                <a:schemeClr val="accent3">
                  <a:lumMod val="40000"/>
                  <a:lumOff val="60000"/>
                </a:schemeClr>
              </a:solidFill>
            </a:endParaRPr>
          </a:p>
          <a:p>
            <a:r>
              <a:rPr lang="en-US" dirty="0" smtClean="0">
                <a:solidFill>
                  <a:schemeClr val="accent3">
                    <a:lumMod val="40000"/>
                    <a:lumOff val="60000"/>
                  </a:schemeClr>
                </a:solidFill>
              </a:rPr>
              <a:t>	Inputs (3) - (double) the </a:t>
            </a:r>
            <a:r>
              <a:rPr lang="en-US" dirty="0" smtClean="0">
                <a:solidFill>
                  <a:srgbClr val="FFFF00"/>
                </a:solidFill>
              </a:rPr>
              <a:t>length</a:t>
            </a:r>
            <a:r>
              <a:rPr lang="en-US" dirty="0" smtClean="0">
                <a:solidFill>
                  <a:schemeClr val="accent3">
                    <a:lumMod val="40000"/>
                    <a:lumOff val="60000"/>
                  </a:schemeClr>
                </a:solidFill>
              </a:rPr>
              <a:t> of the tank (in feet)</a:t>
            </a:r>
          </a:p>
          <a:p>
            <a:pPr lvl="2"/>
            <a:r>
              <a:rPr lang="en-US" dirty="0" smtClean="0">
                <a:solidFill>
                  <a:schemeClr val="accent3">
                    <a:lumMod val="40000"/>
                    <a:lumOff val="60000"/>
                  </a:schemeClr>
                </a:solidFill>
              </a:rPr>
              <a:t>           	   (double) the </a:t>
            </a:r>
            <a:r>
              <a:rPr lang="en-US" dirty="0" smtClean="0">
                <a:solidFill>
                  <a:srgbClr val="FFFF00"/>
                </a:solidFill>
              </a:rPr>
              <a:t>width</a:t>
            </a:r>
            <a:r>
              <a:rPr lang="en-US" dirty="0" smtClean="0">
                <a:solidFill>
                  <a:schemeClr val="accent3">
                    <a:lumMod val="40000"/>
                    <a:lumOff val="60000"/>
                  </a:schemeClr>
                </a:solidFill>
              </a:rPr>
              <a:t> of the tank (in feet)</a:t>
            </a:r>
          </a:p>
          <a:p>
            <a:pPr lvl="2"/>
            <a:r>
              <a:rPr lang="en-US" dirty="0" smtClean="0">
                <a:solidFill>
                  <a:schemeClr val="accent3">
                    <a:lumMod val="40000"/>
                    <a:lumOff val="60000"/>
                  </a:schemeClr>
                </a:solidFill>
              </a:rPr>
              <a:t>                    (double) the </a:t>
            </a:r>
            <a:r>
              <a:rPr lang="en-US" dirty="0" smtClean="0">
                <a:solidFill>
                  <a:srgbClr val="FFFF00"/>
                </a:solidFill>
              </a:rPr>
              <a:t>height</a:t>
            </a:r>
            <a:r>
              <a:rPr lang="en-US" dirty="0" smtClean="0">
                <a:solidFill>
                  <a:schemeClr val="accent3">
                    <a:lumMod val="40000"/>
                    <a:lumOff val="60000"/>
                  </a:schemeClr>
                </a:solidFill>
              </a:rPr>
              <a:t> of the tank (in feet)</a:t>
            </a:r>
          </a:p>
          <a:p>
            <a:pPr lvl="2"/>
            <a:r>
              <a:rPr lang="en-US" dirty="0" smtClean="0">
                <a:solidFill>
                  <a:schemeClr val="accent3">
                    <a:lumMod val="40000"/>
                    <a:lumOff val="60000"/>
                  </a:schemeClr>
                </a:solidFill>
              </a:rPr>
              <a:t>Outputs (1) - (double) the </a:t>
            </a:r>
            <a:r>
              <a:rPr lang="en-US" dirty="0" smtClean="0">
                <a:solidFill>
                  <a:srgbClr val="FFFF00"/>
                </a:solidFill>
              </a:rPr>
              <a:t>weight</a:t>
            </a:r>
            <a:r>
              <a:rPr lang="en-US" dirty="0" smtClean="0">
                <a:solidFill>
                  <a:schemeClr val="accent3">
                    <a:lumMod val="40000"/>
                    <a:lumOff val="60000"/>
                  </a:schemeClr>
                </a:solidFill>
              </a:rPr>
              <a:t> of water that the tank will hold (in pounds)</a:t>
            </a:r>
          </a:p>
          <a:p>
            <a:pPr lvl="2"/>
            <a:endParaRPr lang="en-US" dirty="0" smtClean="0">
              <a:solidFill>
                <a:schemeClr val="tx2">
                  <a:lumMod val="40000"/>
                  <a:lumOff val="60000"/>
                </a:schemeClr>
              </a:solidFill>
            </a:endParaRPr>
          </a:p>
          <a:p>
            <a:pPr lvl="2"/>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endParaRPr lang="en-US" dirty="0" smtClean="0">
              <a:solidFill>
                <a:schemeClr val="bg1"/>
              </a:solidFill>
            </a:endParaRPr>
          </a:p>
          <a:p>
            <a:endParaRPr lang="en-US" dirty="0" smtClean="0">
              <a:solidFill>
                <a:schemeClr val="tx2">
                  <a:lumMod val="40000"/>
                  <a:lumOff val="60000"/>
                </a:schemeClr>
              </a:solidFill>
            </a:endParaRPr>
          </a:p>
          <a:p>
            <a:endParaRPr lang="en-US" dirty="0">
              <a:solidFill>
                <a:schemeClr val="tx2">
                  <a:lumMod val="40000"/>
                  <a:lumOff val="60000"/>
                </a:schemeClr>
              </a:solidFill>
            </a:endParaRPr>
          </a:p>
          <a:p>
            <a:endParaRPr lang="en-US" dirty="0" smtClean="0">
              <a:solidFill>
                <a:schemeClr val="tx2">
                  <a:lumMod val="40000"/>
                  <a:lumOff val="60000"/>
                </a:schemeClr>
              </a:solidFill>
            </a:endParaRPr>
          </a:p>
        </p:txBody>
      </p:sp>
      <p:sp>
        <p:nvSpPr>
          <p:cNvPr id="6" name="TextBox 5"/>
          <p:cNvSpPr txBox="1"/>
          <p:nvPr/>
        </p:nvSpPr>
        <p:spPr>
          <a:xfrm>
            <a:off x="0" y="5638800"/>
            <a:ext cx="9144000" cy="1477328"/>
          </a:xfrm>
          <a:prstGeom prst="rect">
            <a:avLst/>
          </a:prstGeom>
          <a:noFill/>
        </p:spPr>
        <p:txBody>
          <a:bodyPr wrap="square" rtlCol="0">
            <a:spAutoFit/>
          </a:bodyPr>
          <a:lstStyle/>
          <a:p>
            <a:r>
              <a:rPr lang="en-US" dirty="0" smtClean="0">
                <a:solidFill>
                  <a:schemeClr val="tx2">
                    <a:lumMod val="40000"/>
                    <a:lumOff val="60000"/>
                  </a:schemeClr>
                </a:solidFill>
              </a:rPr>
              <a:t>By picking words right out of the input/output descriptions, we can write a much more descriptive function header:</a:t>
            </a:r>
          </a:p>
          <a:p>
            <a:endParaRPr lang="en-US" dirty="0" smtClean="0">
              <a:solidFill>
                <a:schemeClr val="tx2">
                  <a:lumMod val="40000"/>
                  <a:lumOff val="60000"/>
                </a:schemeClr>
              </a:solidFill>
            </a:endParaRPr>
          </a:p>
          <a:p>
            <a:r>
              <a:rPr lang="en-US" dirty="0" smtClean="0">
                <a:solidFill>
                  <a:schemeClr val="bg1"/>
                </a:solidFill>
              </a:rPr>
              <a:t>	function weight = </a:t>
            </a:r>
            <a:r>
              <a:rPr lang="en-US" dirty="0" err="1" smtClean="0">
                <a:solidFill>
                  <a:schemeClr val="bg1"/>
                </a:solidFill>
              </a:rPr>
              <a:t>fishTank</a:t>
            </a:r>
            <a:r>
              <a:rPr lang="en-US" dirty="0" smtClean="0">
                <a:solidFill>
                  <a:schemeClr val="bg1"/>
                </a:solidFill>
              </a:rPr>
              <a:t>(</a:t>
            </a:r>
            <a:r>
              <a:rPr lang="en-US" dirty="0" err="1" smtClean="0">
                <a:solidFill>
                  <a:schemeClr val="bg1"/>
                </a:solidFill>
              </a:rPr>
              <a:t>length,width,height</a:t>
            </a:r>
            <a:r>
              <a:rPr lang="en-US" dirty="0" smtClean="0">
                <a:solidFill>
                  <a:schemeClr val="bg1"/>
                </a:solidFill>
              </a:rPr>
              <a:t>)</a:t>
            </a:r>
          </a:p>
          <a:p>
            <a:endParaRPr lang="en-US" dirty="0">
              <a:solidFill>
                <a:schemeClr val="tx2">
                  <a:lumMod val="40000"/>
                  <a:lumOff val="6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5909310"/>
          </a:xfrm>
          <a:prstGeom prst="rect">
            <a:avLst/>
          </a:prstGeom>
          <a:noFill/>
        </p:spPr>
        <p:txBody>
          <a:bodyPr wrap="square" rtlCol="0">
            <a:spAutoFit/>
          </a:bodyPr>
          <a:lstStyle/>
          <a:p>
            <a:r>
              <a:rPr lang="en-US" dirty="0" smtClean="0">
                <a:solidFill>
                  <a:schemeClr val="tx2">
                    <a:lumMod val="40000"/>
                    <a:lumOff val="60000"/>
                  </a:schemeClr>
                </a:solidFill>
              </a:rPr>
              <a:t>And now it is time to write the function. Open the editor window, and write the function header we just described:</a:t>
            </a:r>
          </a:p>
          <a:p>
            <a:endParaRPr lang="en-US" dirty="0" smtClean="0">
              <a:solidFill>
                <a:schemeClr val="tx2">
                  <a:lumMod val="40000"/>
                  <a:lumOff val="60000"/>
                </a:schemeClr>
              </a:solidFill>
            </a:endParaRPr>
          </a:p>
          <a:p>
            <a:r>
              <a:rPr lang="en-US" dirty="0" smtClean="0">
                <a:solidFill>
                  <a:schemeClr val="tx2">
                    <a:lumMod val="40000"/>
                    <a:lumOff val="60000"/>
                  </a:schemeClr>
                </a:solidFill>
              </a:rPr>
              <a:t>	function weight = </a:t>
            </a:r>
            <a:r>
              <a:rPr lang="en-US" dirty="0" err="1" smtClean="0">
                <a:solidFill>
                  <a:schemeClr val="tx2">
                    <a:lumMod val="40000"/>
                    <a:lumOff val="60000"/>
                  </a:schemeClr>
                </a:solidFill>
              </a:rPr>
              <a:t>fishTank</a:t>
            </a:r>
            <a:r>
              <a:rPr lang="en-US" dirty="0" smtClean="0">
                <a:solidFill>
                  <a:schemeClr val="tx2">
                    <a:lumMod val="40000"/>
                    <a:lumOff val="60000"/>
                  </a:schemeClr>
                </a:solidFill>
              </a:rPr>
              <a:t>(length, width, height)</a:t>
            </a:r>
          </a:p>
          <a:p>
            <a:endParaRPr lang="en-US" dirty="0" smtClean="0">
              <a:solidFill>
                <a:schemeClr val="tx2">
                  <a:lumMod val="40000"/>
                  <a:lumOff val="60000"/>
                </a:schemeClr>
              </a:solidFill>
            </a:endParaRPr>
          </a:p>
          <a:p>
            <a:r>
              <a:rPr lang="en-US" dirty="0" smtClean="0">
                <a:solidFill>
                  <a:schemeClr val="tx2">
                    <a:lumMod val="40000"/>
                    <a:lumOff val="60000"/>
                  </a:schemeClr>
                </a:solidFill>
              </a:rPr>
              <a:t>This header acts as a preview for </a:t>
            </a:r>
            <a:r>
              <a:rPr lang="en-US" dirty="0" err="1" smtClean="0">
                <a:solidFill>
                  <a:schemeClr val="tx2">
                    <a:lumMod val="40000"/>
                    <a:lumOff val="60000"/>
                  </a:schemeClr>
                </a:solidFill>
              </a:rPr>
              <a:t>matlab</a:t>
            </a:r>
            <a:r>
              <a:rPr lang="en-US" dirty="0" smtClean="0">
                <a:solidFill>
                  <a:schemeClr val="tx2">
                    <a:lumMod val="40000"/>
                    <a:lumOff val="60000"/>
                  </a:schemeClr>
                </a:solidFill>
              </a:rPr>
              <a:t>… it says that when the function </a:t>
            </a:r>
            <a:r>
              <a:rPr lang="en-US" dirty="0" err="1" smtClean="0">
                <a:solidFill>
                  <a:schemeClr val="tx2">
                    <a:lumMod val="40000"/>
                    <a:lumOff val="60000"/>
                  </a:schemeClr>
                </a:solidFill>
              </a:rPr>
              <a:t>fishTank</a:t>
            </a:r>
            <a:r>
              <a:rPr lang="en-US" dirty="0" smtClean="0">
                <a:solidFill>
                  <a:schemeClr val="tx2">
                    <a:lumMod val="40000"/>
                    <a:lumOff val="60000"/>
                  </a:schemeClr>
                </a:solidFill>
              </a:rPr>
              <a:t> is called, it should be called with three inputs, and those inputs will be used to calculate the one output.</a:t>
            </a:r>
          </a:p>
          <a:p>
            <a:endParaRPr lang="en-US" dirty="0" smtClean="0">
              <a:solidFill>
                <a:schemeClr val="tx2">
                  <a:lumMod val="40000"/>
                  <a:lumOff val="60000"/>
                </a:schemeClr>
              </a:solidFill>
            </a:endParaRPr>
          </a:p>
          <a:p>
            <a:r>
              <a:rPr lang="en-US" dirty="0" smtClean="0">
                <a:solidFill>
                  <a:schemeClr val="tx2">
                    <a:lumMod val="40000"/>
                    <a:lumOff val="60000"/>
                  </a:schemeClr>
                </a:solidFill>
              </a:rPr>
              <a:t>The rest of the code in this file is the </a:t>
            </a:r>
            <a:r>
              <a:rPr lang="en-US" dirty="0" err="1" smtClean="0">
                <a:solidFill>
                  <a:schemeClr val="tx2">
                    <a:lumMod val="40000"/>
                    <a:lumOff val="60000"/>
                  </a:schemeClr>
                </a:solidFill>
              </a:rPr>
              <a:t>calculcation</a:t>
            </a:r>
            <a:r>
              <a:rPr lang="en-US" dirty="0" smtClean="0">
                <a:solidFill>
                  <a:schemeClr val="tx2">
                    <a:lumMod val="40000"/>
                    <a:lumOff val="60000"/>
                  </a:schemeClr>
                </a:solidFill>
              </a:rPr>
              <a:t>. In this case, we need to turn dimensions into weight. There is no direct length-to-weight formula that I know of, but I do know that weight is really volume * density, and volume is really length*width*height, so all I need to know is the density of water and I can find the weight.</a:t>
            </a:r>
          </a:p>
          <a:p>
            <a:endParaRPr lang="en-US" dirty="0" smtClean="0">
              <a:solidFill>
                <a:schemeClr val="tx2">
                  <a:lumMod val="40000"/>
                  <a:lumOff val="60000"/>
                </a:schemeClr>
              </a:solidFill>
            </a:endParaRPr>
          </a:p>
          <a:p>
            <a:r>
              <a:rPr lang="en-US" dirty="0" smtClean="0">
                <a:solidFill>
                  <a:schemeClr val="tx2">
                    <a:lumMod val="40000"/>
                    <a:lumOff val="60000"/>
                  </a:schemeClr>
                </a:solidFill>
              </a:rPr>
              <a:t>If we look at the function description in the problem statement:</a:t>
            </a: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r>
              <a:rPr lang="en-US" dirty="0" smtClean="0">
                <a:solidFill>
                  <a:schemeClr val="accent3">
                    <a:lumMod val="40000"/>
                    <a:lumOff val="60000"/>
                  </a:schemeClr>
                </a:solidFill>
              </a:rPr>
              <a:t>Function Description:</a:t>
            </a:r>
          </a:p>
          <a:p>
            <a:r>
              <a:rPr lang="en-US" dirty="0" smtClean="0">
                <a:solidFill>
                  <a:schemeClr val="accent3">
                    <a:lumMod val="40000"/>
                    <a:lumOff val="60000"/>
                  </a:schemeClr>
                </a:solidFill>
              </a:rPr>
              <a:t>	This function takes in the dimensions of a </a:t>
            </a:r>
            <a:r>
              <a:rPr lang="en-US" dirty="0" err="1" smtClean="0">
                <a:solidFill>
                  <a:schemeClr val="accent3">
                    <a:lumMod val="40000"/>
                    <a:lumOff val="60000"/>
                  </a:schemeClr>
                </a:solidFill>
              </a:rPr>
              <a:t>fishtank</a:t>
            </a:r>
            <a:r>
              <a:rPr lang="en-US" dirty="0" smtClean="0">
                <a:solidFill>
                  <a:schemeClr val="accent3">
                    <a:lumMod val="40000"/>
                    <a:lumOff val="60000"/>
                  </a:schemeClr>
                </a:solidFill>
              </a:rPr>
              <a:t>, and returns the weight of the 	water that the tank will hold. </a:t>
            </a:r>
            <a:r>
              <a:rPr lang="en-US" dirty="0" smtClean="0">
                <a:solidFill>
                  <a:srgbClr val="FFFF00"/>
                </a:solidFill>
              </a:rPr>
              <a:t>Assume the density of water is 62.2 lb/(ft^3)</a:t>
            </a:r>
            <a:r>
              <a:rPr lang="en-US" dirty="0" smtClean="0">
                <a:solidFill>
                  <a:schemeClr val="tx2">
                    <a:lumMod val="40000"/>
                    <a:lumOff val="60000"/>
                  </a:schemeClr>
                </a:solidFill>
              </a:rPr>
              <a:t>.</a:t>
            </a:r>
          </a:p>
          <a:p>
            <a:endParaRPr lang="en-US" dirty="0" smtClean="0">
              <a:solidFill>
                <a:schemeClr val="tx2">
                  <a:lumMod val="40000"/>
                  <a:lumOff val="60000"/>
                </a:schemeClr>
              </a:solidFill>
            </a:endParaRPr>
          </a:p>
          <a:p>
            <a:endParaRPr lang="en-US" dirty="0">
              <a:solidFill>
                <a:schemeClr val="tx2">
                  <a:lumMod val="40000"/>
                  <a:lumOff val="60000"/>
                </a:schemeClr>
              </a:solidFill>
            </a:endParaRPr>
          </a:p>
          <a:p>
            <a:endParaRPr lang="en-US" dirty="0" smtClean="0">
              <a:solidFill>
                <a:schemeClr val="tx2">
                  <a:lumMod val="40000"/>
                  <a:lumOff val="6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5632311"/>
          </a:xfrm>
          <a:prstGeom prst="rect">
            <a:avLst/>
          </a:prstGeom>
          <a:noFill/>
        </p:spPr>
        <p:txBody>
          <a:bodyPr wrap="square" rtlCol="0">
            <a:spAutoFit/>
          </a:bodyPr>
          <a:lstStyle/>
          <a:p>
            <a:r>
              <a:rPr lang="en-US" dirty="0" smtClean="0">
                <a:solidFill>
                  <a:schemeClr val="tx2">
                    <a:lumMod val="40000"/>
                    <a:lumOff val="60000"/>
                  </a:schemeClr>
                </a:solidFill>
              </a:rPr>
              <a:t>Wow. It was right there. So we have everything we need. We just need to write the code to solve the problem. So, to put it all together:</a:t>
            </a: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r>
              <a:rPr lang="en-US" dirty="0" smtClean="0">
                <a:solidFill>
                  <a:schemeClr val="bg1"/>
                </a:solidFill>
              </a:rPr>
              <a:t> function weight = </a:t>
            </a:r>
            <a:r>
              <a:rPr lang="en-US" dirty="0" err="1" smtClean="0">
                <a:solidFill>
                  <a:schemeClr val="bg1"/>
                </a:solidFill>
              </a:rPr>
              <a:t>fishTank</a:t>
            </a:r>
            <a:r>
              <a:rPr lang="en-US" dirty="0" smtClean="0">
                <a:solidFill>
                  <a:schemeClr val="bg1"/>
                </a:solidFill>
              </a:rPr>
              <a:t>(</a:t>
            </a:r>
            <a:r>
              <a:rPr lang="en-US" dirty="0" err="1" smtClean="0">
                <a:solidFill>
                  <a:schemeClr val="bg1"/>
                </a:solidFill>
              </a:rPr>
              <a:t>length,width,height</a:t>
            </a:r>
            <a:r>
              <a:rPr lang="en-US" dirty="0" smtClean="0">
                <a:solidFill>
                  <a:schemeClr val="bg1"/>
                </a:solidFill>
              </a:rPr>
              <a:t>)</a:t>
            </a:r>
          </a:p>
          <a:p>
            <a:endParaRPr lang="en-US" dirty="0" smtClean="0">
              <a:solidFill>
                <a:schemeClr val="bg1"/>
              </a:solidFill>
            </a:endParaRPr>
          </a:p>
          <a:p>
            <a:r>
              <a:rPr lang="en-US" dirty="0" smtClean="0">
                <a:solidFill>
                  <a:schemeClr val="bg1"/>
                </a:solidFill>
              </a:rPr>
              <a:t>		volume = length.*width.*height;</a:t>
            </a:r>
          </a:p>
          <a:p>
            <a:r>
              <a:rPr lang="en-US" dirty="0" smtClean="0">
                <a:solidFill>
                  <a:schemeClr val="bg1"/>
                </a:solidFill>
              </a:rPr>
              <a:t>		</a:t>
            </a:r>
            <a:r>
              <a:rPr lang="en-US" dirty="0" err="1" smtClean="0">
                <a:solidFill>
                  <a:schemeClr val="bg1"/>
                </a:solidFill>
              </a:rPr>
              <a:t>water_density</a:t>
            </a:r>
            <a:r>
              <a:rPr lang="en-US" dirty="0" smtClean="0">
                <a:solidFill>
                  <a:schemeClr val="bg1"/>
                </a:solidFill>
              </a:rPr>
              <a:t> = 62.2;</a:t>
            </a:r>
          </a:p>
          <a:p>
            <a:r>
              <a:rPr lang="en-US" dirty="0" smtClean="0">
                <a:solidFill>
                  <a:schemeClr val="bg1"/>
                </a:solidFill>
              </a:rPr>
              <a:t>		weight = volume .* </a:t>
            </a:r>
            <a:r>
              <a:rPr lang="en-US" dirty="0" err="1" smtClean="0">
                <a:solidFill>
                  <a:schemeClr val="bg1"/>
                </a:solidFill>
              </a:rPr>
              <a:t>water_density</a:t>
            </a:r>
            <a:r>
              <a:rPr lang="en-US" dirty="0" smtClean="0">
                <a:solidFill>
                  <a:schemeClr val="bg1"/>
                </a:solidFill>
              </a:rPr>
              <a:t>;</a:t>
            </a:r>
          </a:p>
          <a:p>
            <a:endParaRPr lang="en-US" dirty="0" smtClean="0">
              <a:solidFill>
                <a:schemeClr val="bg1"/>
              </a:solidFill>
            </a:endParaRPr>
          </a:p>
          <a:p>
            <a:r>
              <a:rPr lang="en-US" dirty="0" smtClean="0">
                <a:solidFill>
                  <a:schemeClr val="tx2">
                    <a:lumMod val="40000"/>
                    <a:lumOff val="60000"/>
                  </a:schemeClr>
                </a:solidFill>
              </a:rPr>
              <a:t>Are we done? Let’s run through a quick checklist:</a:t>
            </a:r>
          </a:p>
          <a:p>
            <a:r>
              <a:rPr lang="en-US" dirty="0" smtClean="0">
                <a:solidFill>
                  <a:schemeClr val="tx2">
                    <a:lumMod val="40000"/>
                    <a:lumOff val="60000"/>
                  </a:schemeClr>
                </a:solidFill>
              </a:rPr>
              <a:t>	- is the function header correct?</a:t>
            </a:r>
          </a:p>
          <a:p>
            <a:r>
              <a:rPr lang="en-US" dirty="0" smtClean="0">
                <a:solidFill>
                  <a:schemeClr val="tx2">
                    <a:lumMod val="40000"/>
                    <a:lumOff val="60000"/>
                  </a:schemeClr>
                </a:solidFill>
              </a:rPr>
              <a:t>	- do I have as many inputs and outputs as the problem description specifies?</a:t>
            </a:r>
          </a:p>
          <a:p>
            <a:r>
              <a:rPr lang="en-US" dirty="0" smtClean="0">
                <a:solidFill>
                  <a:schemeClr val="tx2">
                    <a:lumMod val="40000"/>
                    <a:lumOff val="60000"/>
                  </a:schemeClr>
                </a:solidFill>
              </a:rPr>
              <a:t>	- do I use all my inputs? (what would be the point of an input you don’t use?)</a:t>
            </a:r>
          </a:p>
          <a:p>
            <a:r>
              <a:rPr lang="en-US" dirty="0" smtClean="0">
                <a:solidFill>
                  <a:schemeClr val="tx2">
                    <a:lumMod val="40000"/>
                    <a:lumOff val="60000"/>
                  </a:schemeClr>
                </a:solidFill>
              </a:rPr>
              <a:t>	- is my output assigned? (this is CRITICAL)</a:t>
            </a:r>
          </a:p>
          <a:p>
            <a:endParaRPr lang="en-US" dirty="0" smtClean="0">
              <a:solidFill>
                <a:schemeClr val="tx2">
                  <a:lumMod val="40000"/>
                  <a:lumOff val="60000"/>
                </a:schemeClr>
              </a:solidFill>
            </a:endParaRPr>
          </a:p>
          <a:p>
            <a:r>
              <a:rPr lang="en-US" dirty="0" smtClean="0">
                <a:solidFill>
                  <a:schemeClr val="tx2">
                    <a:lumMod val="40000"/>
                    <a:lumOff val="60000"/>
                  </a:schemeClr>
                </a:solidFill>
              </a:rPr>
              <a:t>If you  answer yes to all of these, then you should be done. Its time to save the file as a .m file.</a:t>
            </a:r>
          </a:p>
          <a:p>
            <a:r>
              <a:rPr lang="en-US" dirty="0" smtClean="0">
                <a:solidFill>
                  <a:schemeClr val="tx2">
                    <a:lumMod val="40000"/>
                    <a:lumOff val="60000"/>
                  </a:schemeClr>
                </a:solidFill>
              </a:rPr>
              <a:t>The file </a:t>
            </a:r>
            <a:r>
              <a:rPr lang="en-US" b="1" u="sng" dirty="0" smtClean="0">
                <a:solidFill>
                  <a:schemeClr val="tx2">
                    <a:lumMod val="40000"/>
                    <a:lumOff val="60000"/>
                  </a:schemeClr>
                </a:solidFill>
              </a:rPr>
              <a:t>must</a:t>
            </a:r>
            <a:r>
              <a:rPr lang="en-US" dirty="0" smtClean="0">
                <a:solidFill>
                  <a:schemeClr val="tx2">
                    <a:lumMod val="40000"/>
                    <a:lumOff val="60000"/>
                  </a:schemeClr>
                </a:solidFill>
              </a:rPr>
              <a:t> be called </a:t>
            </a:r>
            <a:r>
              <a:rPr lang="en-US" dirty="0" err="1" smtClean="0">
                <a:solidFill>
                  <a:schemeClr val="tx2">
                    <a:lumMod val="40000"/>
                    <a:lumOff val="60000"/>
                  </a:schemeClr>
                </a:solidFill>
              </a:rPr>
              <a:t>fishTank.m</a:t>
            </a:r>
            <a:r>
              <a:rPr lang="en-US" dirty="0" smtClean="0">
                <a:solidFill>
                  <a:schemeClr val="tx2">
                    <a:lumMod val="40000"/>
                    <a:lumOff val="60000"/>
                  </a:schemeClr>
                </a:solidFill>
              </a:rPr>
              <a:t> if it is going to work correctly as a function.</a:t>
            </a:r>
          </a:p>
          <a:p>
            <a:endParaRPr lang="en-US" dirty="0" smtClean="0">
              <a:solidFill>
                <a:schemeClr val="tx2">
                  <a:lumMod val="40000"/>
                  <a:lumOff val="60000"/>
                </a:schemeClr>
              </a:solidFill>
            </a:endParaRPr>
          </a:p>
          <a:p>
            <a:endParaRPr lang="en-US" dirty="0">
              <a:solidFill>
                <a:schemeClr val="tx2">
                  <a:lumMod val="40000"/>
                  <a:lumOff val="60000"/>
                </a:schemeClr>
              </a:solidFill>
            </a:endParaRPr>
          </a:p>
          <a:p>
            <a:endParaRPr lang="en-US" dirty="0" smtClean="0">
              <a:solidFill>
                <a:schemeClr val="tx2">
                  <a:lumMod val="40000"/>
                  <a:lumOff val="6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3970318"/>
          </a:xfrm>
          <a:prstGeom prst="rect">
            <a:avLst/>
          </a:prstGeom>
          <a:noFill/>
        </p:spPr>
        <p:txBody>
          <a:bodyPr wrap="square" rtlCol="0">
            <a:spAutoFit/>
          </a:bodyPr>
          <a:lstStyle/>
          <a:p>
            <a:r>
              <a:rPr lang="en-US" dirty="0" smtClean="0">
                <a:solidFill>
                  <a:schemeClr val="tx2">
                    <a:lumMod val="40000"/>
                    <a:lumOff val="60000"/>
                  </a:schemeClr>
                </a:solidFill>
              </a:rPr>
              <a:t>You’re doing a fantastic job - almost done. Now you just need to test your function. Its time to make use of the last part of the problem description: the test case.</a:t>
            </a:r>
          </a:p>
          <a:p>
            <a:endParaRPr lang="en-US" dirty="0" smtClean="0">
              <a:solidFill>
                <a:schemeClr val="tx2">
                  <a:lumMod val="40000"/>
                  <a:lumOff val="60000"/>
                </a:schemeClr>
              </a:solidFill>
            </a:endParaRPr>
          </a:p>
          <a:p>
            <a:pPr lvl="1"/>
            <a:r>
              <a:rPr lang="en-US" dirty="0" smtClean="0">
                <a:solidFill>
                  <a:schemeClr val="accent3">
                    <a:lumMod val="40000"/>
                    <a:lumOff val="60000"/>
                  </a:schemeClr>
                </a:solidFill>
              </a:rPr>
              <a:t>Test Case: a = </a:t>
            </a:r>
            <a:r>
              <a:rPr lang="en-US" dirty="0" err="1" smtClean="0">
                <a:solidFill>
                  <a:schemeClr val="accent3">
                    <a:lumMod val="40000"/>
                    <a:lumOff val="60000"/>
                  </a:schemeClr>
                </a:solidFill>
              </a:rPr>
              <a:t>fishTank</a:t>
            </a:r>
            <a:r>
              <a:rPr lang="en-US" dirty="0" smtClean="0">
                <a:solidFill>
                  <a:schemeClr val="accent3">
                    <a:lumMod val="40000"/>
                    <a:lumOff val="60000"/>
                  </a:schemeClr>
                </a:solidFill>
              </a:rPr>
              <a:t>(5,4,2) </a:t>
            </a:r>
          </a:p>
          <a:p>
            <a:pPr lvl="1"/>
            <a:r>
              <a:rPr lang="en-US" dirty="0" smtClean="0">
                <a:solidFill>
                  <a:schemeClr val="accent3">
                    <a:lumMod val="40000"/>
                    <a:lumOff val="60000"/>
                  </a:schemeClr>
                </a:solidFill>
              </a:rPr>
              <a:t>	          a=&gt; 2488</a:t>
            </a:r>
          </a:p>
          <a:p>
            <a:endParaRPr lang="en-US" dirty="0" smtClean="0">
              <a:solidFill>
                <a:schemeClr val="tx2">
                  <a:lumMod val="40000"/>
                  <a:lumOff val="60000"/>
                </a:schemeClr>
              </a:solidFill>
            </a:endParaRPr>
          </a:p>
          <a:p>
            <a:r>
              <a:rPr lang="en-US" dirty="0" smtClean="0">
                <a:solidFill>
                  <a:schemeClr val="tx2">
                    <a:lumMod val="40000"/>
                    <a:lumOff val="60000"/>
                  </a:schemeClr>
                </a:solidFill>
              </a:rPr>
              <a:t>This tells you what code to run, and what the value of the variable should be (if you wrote your function correctly). So, run it:</a:t>
            </a: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r>
              <a:rPr lang="en-US" dirty="0" smtClean="0">
                <a:solidFill>
                  <a:schemeClr val="bg1"/>
                </a:solidFill>
              </a:rPr>
              <a:t>&gt;&gt; a = </a:t>
            </a:r>
            <a:r>
              <a:rPr lang="en-US" dirty="0" err="1" smtClean="0">
                <a:solidFill>
                  <a:schemeClr val="bg1"/>
                </a:solidFill>
              </a:rPr>
              <a:t>fishTank</a:t>
            </a:r>
            <a:r>
              <a:rPr lang="en-US" dirty="0" smtClean="0">
                <a:solidFill>
                  <a:schemeClr val="bg1"/>
                </a:solidFill>
              </a:rPr>
              <a:t>(5,4,2)</a:t>
            </a:r>
          </a:p>
          <a:p>
            <a:r>
              <a:rPr lang="en-US" dirty="0" smtClean="0">
                <a:solidFill>
                  <a:schemeClr val="bg1"/>
                </a:solidFill>
              </a:rPr>
              <a:t>	a = </a:t>
            </a:r>
          </a:p>
          <a:p>
            <a:r>
              <a:rPr lang="en-US" dirty="0" smtClean="0">
                <a:solidFill>
                  <a:schemeClr val="bg1"/>
                </a:solidFill>
              </a:rPr>
              <a:t>		2488</a:t>
            </a:r>
          </a:p>
          <a:p>
            <a:endParaRPr lang="en-US" dirty="0" smtClean="0">
              <a:solidFill>
                <a:schemeClr val="tx2">
                  <a:lumMod val="40000"/>
                  <a:lumOff val="60000"/>
                </a:schemeClr>
              </a:solidFill>
            </a:endParaRPr>
          </a:p>
          <a:p>
            <a:r>
              <a:rPr lang="en-US" dirty="0" smtClean="0">
                <a:solidFill>
                  <a:schemeClr val="tx2">
                    <a:lumMod val="40000"/>
                    <a:lumOff val="60000"/>
                  </a:schemeClr>
                </a:solidFill>
              </a:rPr>
              <a:t>Bam. Test case looks good, no errors, we are good to go.</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Study Break</a:t>
            </a:r>
          </a:p>
        </p:txBody>
      </p:sp>
      <p:sp>
        <p:nvSpPr>
          <p:cNvPr id="6" name="TextBox 5"/>
          <p:cNvSpPr txBox="1"/>
          <p:nvPr/>
        </p:nvSpPr>
        <p:spPr>
          <a:xfrm>
            <a:off x="0" y="1676400"/>
            <a:ext cx="9144000" cy="1200329"/>
          </a:xfrm>
          <a:prstGeom prst="rect">
            <a:avLst/>
          </a:prstGeom>
          <a:noFill/>
        </p:spPr>
        <p:txBody>
          <a:bodyPr wrap="square" rtlCol="0">
            <a:spAutoFit/>
          </a:bodyPr>
          <a:lstStyle/>
          <a:p>
            <a:r>
              <a:rPr lang="en-US" dirty="0" smtClean="0">
                <a:solidFill>
                  <a:schemeClr val="tx2">
                    <a:lumMod val="40000"/>
                    <a:lumOff val="60000"/>
                  </a:schemeClr>
                </a:solidFill>
              </a:rPr>
              <a:t>Not for the faint of heart:</a:t>
            </a: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r>
              <a:rPr lang="en-US" dirty="0" smtClean="0">
                <a:hlinkClick r:id="rId2"/>
              </a:rPr>
              <a:t>http://www.todaysbigfail.com/view/20100517</a:t>
            </a:r>
            <a:endParaRPr lang="en-US" dirty="0" smtClean="0"/>
          </a:p>
          <a:p>
            <a:endParaRPr lang="en-US" dirty="0" smtClean="0">
              <a:solidFill>
                <a:schemeClr val="tx2">
                  <a:lumMod val="40000"/>
                  <a:lumOff val="6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5355312"/>
          </a:xfrm>
          <a:prstGeom prst="rect">
            <a:avLst/>
          </a:prstGeom>
          <a:noFill/>
        </p:spPr>
        <p:txBody>
          <a:bodyPr wrap="square" rtlCol="0">
            <a:spAutoFit/>
          </a:bodyPr>
          <a:lstStyle/>
          <a:p>
            <a:r>
              <a:rPr lang="en-US" dirty="0" smtClean="0">
                <a:solidFill>
                  <a:schemeClr val="tx2">
                    <a:lumMod val="40000"/>
                    <a:lumOff val="60000"/>
                  </a:schemeClr>
                </a:solidFill>
              </a:rPr>
              <a:t>Before we wrap up the discussion on functions, I want to explore some of the things that can go wrong. First, open up (or go to) the editor and change the code to the following (change “weight” to “wait” in the last line):</a:t>
            </a:r>
          </a:p>
          <a:p>
            <a:endParaRPr lang="en-US" dirty="0" smtClean="0">
              <a:solidFill>
                <a:schemeClr val="tx2">
                  <a:lumMod val="40000"/>
                  <a:lumOff val="60000"/>
                </a:schemeClr>
              </a:solidFill>
            </a:endParaRPr>
          </a:p>
          <a:p>
            <a:r>
              <a:rPr lang="en-US" dirty="0" smtClean="0">
                <a:solidFill>
                  <a:schemeClr val="bg1"/>
                </a:solidFill>
              </a:rPr>
              <a:t>	 function weight = </a:t>
            </a:r>
            <a:r>
              <a:rPr lang="en-US" dirty="0" err="1" smtClean="0">
                <a:solidFill>
                  <a:schemeClr val="bg1"/>
                </a:solidFill>
              </a:rPr>
              <a:t>fishTank</a:t>
            </a:r>
            <a:r>
              <a:rPr lang="en-US" dirty="0" smtClean="0">
                <a:solidFill>
                  <a:schemeClr val="bg1"/>
                </a:solidFill>
              </a:rPr>
              <a:t>(</a:t>
            </a:r>
            <a:r>
              <a:rPr lang="en-US" dirty="0" err="1" smtClean="0">
                <a:solidFill>
                  <a:schemeClr val="bg1"/>
                </a:solidFill>
              </a:rPr>
              <a:t>length,width,height</a:t>
            </a:r>
            <a:r>
              <a:rPr lang="en-US" dirty="0" smtClean="0">
                <a:solidFill>
                  <a:schemeClr val="bg1"/>
                </a:solidFill>
              </a:rPr>
              <a:t>)</a:t>
            </a:r>
          </a:p>
          <a:p>
            <a:endParaRPr lang="en-US" dirty="0" smtClean="0">
              <a:solidFill>
                <a:schemeClr val="bg1"/>
              </a:solidFill>
            </a:endParaRPr>
          </a:p>
          <a:p>
            <a:r>
              <a:rPr lang="en-US" dirty="0" smtClean="0">
                <a:solidFill>
                  <a:schemeClr val="bg1"/>
                </a:solidFill>
              </a:rPr>
              <a:t>		volume = length.*width.*height;</a:t>
            </a:r>
          </a:p>
          <a:p>
            <a:r>
              <a:rPr lang="en-US" dirty="0" smtClean="0">
                <a:solidFill>
                  <a:schemeClr val="bg1"/>
                </a:solidFill>
              </a:rPr>
              <a:t>		</a:t>
            </a:r>
            <a:r>
              <a:rPr lang="en-US" dirty="0" err="1" smtClean="0">
                <a:solidFill>
                  <a:schemeClr val="bg1"/>
                </a:solidFill>
              </a:rPr>
              <a:t>water_density</a:t>
            </a:r>
            <a:r>
              <a:rPr lang="en-US" dirty="0" smtClean="0">
                <a:solidFill>
                  <a:schemeClr val="bg1"/>
                </a:solidFill>
              </a:rPr>
              <a:t> = 62.2;</a:t>
            </a:r>
          </a:p>
          <a:p>
            <a:r>
              <a:rPr lang="en-US" dirty="0" smtClean="0">
                <a:solidFill>
                  <a:schemeClr val="bg1"/>
                </a:solidFill>
              </a:rPr>
              <a:t>		wait = volume .* </a:t>
            </a:r>
            <a:r>
              <a:rPr lang="en-US" dirty="0" err="1" smtClean="0">
                <a:solidFill>
                  <a:schemeClr val="bg1"/>
                </a:solidFill>
              </a:rPr>
              <a:t>water_density</a:t>
            </a:r>
            <a:r>
              <a:rPr lang="en-US" dirty="0" smtClean="0">
                <a:solidFill>
                  <a:schemeClr val="bg1"/>
                </a:solidFill>
              </a:rPr>
              <a:t>;</a:t>
            </a:r>
          </a:p>
          <a:p>
            <a:endParaRPr lang="en-US" dirty="0" smtClean="0">
              <a:solidFill>
                <a:schemeClr val="bg1"/>
              </a:solidFill>
            </a:endParaRPr>
          </a:p>
          <a:p>
            <a:r>
              <a:rPr lang="en-US" dirty="0" smtClean="0">
                <a:solidFill>
                  <a:schemeClr val="tx2">
                    <a:lumMod val="40000"/>
                    <a:lumOff val="60000"/>
                  </a:schemeClr>
                </a:solidFill>
              </a:rPr>
              <a:t>SAVE and then re-test your function.</a:t>
            </a: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r>
              <a:rPr lang="en-US" dirty="0" smtClean="0">
                <a:solidFill>
                  <a:schemeClr val="bg1"/>
                </a:solidFill>
              </a:rPr>
              <a:t>&gt;&gt; a = </a:t>
            </a:r>
            <a:r>
              <a:rPr lang="en-US" dirty="0" err="1" smtClean="0">
                <a:solidFill>
                  <a:schemeClr val="bg1"/>
                </a:solidFill>
              </a:rPr>
              <a:t>fishTank</a:t>
            </a:r>
            <a:r>
              <a:rPr lang="en-US" dirty="0" smtClean="0">
                <a:solidFill>
                  <a:schemeClr val="bg1"/>
                </a:solidFill>
              </a:rPr>
              <a:t>(5,4,2)</a:t>
            </a:r>
          </a:p>
          <a:p>
            <a:r>
              <a:rPr lang="en-US" dirty="0" smtClean="0">
                <a:solidFill>
                  <a:schemeClr val="tx2">
                    <a:lumMod val="40000"/>
                    <a:lumOff val="60000"/>
                  </a:schemeClr>
                </a:solidFill>
              </a:rPr>
              <a:t>	</a:t>
            </a:r>
            <a:r>
              <a:rPr lang="en-US" dirty="0" smtClean="0">
                <a:solidFill>
                  <a:srgbClr val="FF0000"/>
                </a:solidFill>
              </a:rPr>
              <a:t>Error in ==&gt; </a:t>
            </a:r>
            <a:r>
              <a:rPr lang="en-US" dirty="0" err="1" smtClean="0">
                <a:solidFill>
                  <a:srgbClr val="FF0000"/>
                </a:solidFill>
              </a:rPr>
              <a:t>fishTank</a:t>
            </a:r>
            <a:r>
              <a:rPr lang="en-US" dirty="0" smtClean="0">
                <a:solidFill>
                  <a:srgbClr val="FF0000"/>
                </a:solidFill>
              </a:rPr>
              <a:t> at 3</a:t>
            </a:r>
          </a:p>
          <a:p>
            <a:r>
              <a:rPr lang="en-US" dirty="0" smtClean="0">
                <a:solidFill>
                  <a:srgbClr val="FF0000"/>
                </a:solidFill>
              </a:rPr>
              <a:t>	volume = length .* width .* height;</a:t>
            </a:r>
          </a:p>
          <a:p>
            <a:endParaRPr lang="en-US" dirty="0" smtClean="0">
              <a:solidFill>
                <a:srgbClr val="FF0000"/>
              </a:solidFill>
            </a:endParaRPr>
          </a:p>
          <a:p>
            <a:r>
              <a:rPr lang="en-US" dirty="0" smtClean="0">
                <a:solidFill>
                  <a:srgbClr val="FF0000"/>
                </a:solidFill>
              </a:rPr>
              <a:t>	??? Output argument "weight" (and maybe others) not assigned during call to</a:t>
            </a:r>
          </a:p>
          <a:p>
            <a:r>
              <a:rPr lang="en-US" dirty="0" smtClean="0">
                <a:solidFill>
                  <a:srgbClr val="FF0000"/>
                </a:solidFill>
              </a:rPr>
              <a:t>	"c:\users\ryan\desktop\hw00\fishTank.m&gt;</a:t>
            </a:r>
            <a:r>
              <a:rPr lang="en-US" dirty="0" err="1" smtClean="0">
                <a:solidFill>
                  <a:srgbClr val="FF0000"/>
                </a:solidFill>
              </a:rPr>
              <a:t>fishTank</a:t>
            </a:r>
            <a:r>
              <a:rPr lang="en-US" dirty="0" smtClean="0">
                <a:solidFill>
                  <a:srgbClr val="FF0000"/>
                </a:solidFill>
              </a:rPr>
              <a:t>".</a:t>
            </a:r>
          </a:p>
          <a:p>
            <a:endParaRPr lang="en-US" dirty="0" smtClean="0">
              <a:solidFill>
                <a:schemeClr val="tx2">
                  <a:lumMod val="40000"/>
                  <a:lumOff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3970318"/>
          </a:xfrm>
          <a:prstGeom prst="rect">
            <a:avLst/>
          </a:prstGeom>
          <a:noFill/>
        </p:spPr>
        <p:txBody>
          <a:bodyPr wrap="square" rtlCol="0">
            <a:spAutoFit/>
          </a:bodyPr>
          <a:lstStyle/>
          <a:p>
            <a:r>
              <a:rPr lang="en-US" dirty="0" smtClean="0">
                <a:solidFill>
                  <a:schemeClr val="tx2">
                    <a:lumMod val="40000"/>
                    <a:lumOff val="60000"/>
                  </a:schemeClr>
                </a:solidFill>
              </a:rPr>
              <a:t>So, how to describe a function…</a:t>
            </a:r>
          </a:p>
          <a:p>
            <a:endParaRPr lang="en-US" dirty="0">
              <a:solidFill>
                <a:schemeClr val="tx2">
                  <a:lumMod val="40000"/>
                  <a:lumOff val="60000"/>
                </a:schemeClr>
              </a:solidFill>
            </a:endParaRPr>
          </a:p>
          <a:p>
            <a:r>
              <a:rPr lang="en-US" dirty="0" smtClean="0">
                <a:solidFill>
                  <a:schemeClr val="tx2">
                    <a:lumMod val="40000"/>
                    <a:lumOff val="60000"/>
                  </a:schemeClr>
                </a:solidFill>
              </a:rPr>
              <a:t>We always like to talk about functions as “black boxes”, which means you give it an input, some magic happens that you don’t see (hence the “black box” analogy), and an output comes back.</a:t>
            </a:r>
          </a:p>
          <a:p>
            <a:endParaRPr lang="en-US" dirty="0">
              <a:solidFill>
                <a:schemeClr val="tx2">
                  <a:lumMod val="40000"/>
                  <a:lumOff val="60000"/>
                </a:schemeClr>
              </a:solidFill>
            </a:endParaRPr>
          </a:p>
          <a:p>
            <a:r>
              <a:rPr lang="en-US" dirty="0" smtClean="0">
                <a:solidFill>
                  <a:schemeClr val="tx2">
                    <a:lumMod val="40000"/>
                    <a:lumOff val="60000"/>
                  </a:schemeClr>
                </a:solidFill>
              </a:rPr>
              <a:t>This is a limited analogy, because it makes it sound like functions are magic - they are not. We can make our own functions from the ground up, and control exactly what they do.</a:t>
            </a:r>
          </a:p>
          <a:p>
            <a:endParaRPr lang="en-US" dirty="0">
              <a:solidFill>
                <a:schemeClr val="tx2">
                  <a:lumMod val="40000"/>
                  <a:lumOff val="60000"/>
                </a:schemeClr>
              </a:solidFill>
            </a:endParaRPr>
          </a:p>
          <a:p>
            <a:r>
              <a:rPr lang="en-US" dirty="0" smtClean="0">
                <a:solidFill>
                  <a:schemeClr val="tx2">
                    <a:lumMod val="40000"/>
                    <a:lumOff val="60000"/>
                  </a:schemeClr>
                </a:solidFill>
              </a:rPr>
              <a:t>First, lets look at a function you have already used: </a:t>
            </a:r>
            <a:r>
              <a:rPr lang="en-US" dirty="0" err="1" smtClean="0">
                <a:solidFill>
                  <a:schemeClr val="tx2">
                    <a:lumMod val="40000"/>
                    <a:lumOff val="60000"/>
                  </a:schemeClr>
                </a:solidFill>
              </a:rPr>
              <a:t>sqrt</a:t>
            </a:r>
            <a:r>
              <a:rPr lang="en-US" dirty="0" smtClean="0">
                <a:solidFill>
                  <a:schemeClr val="tx2">
                    <a:lumMod val="40000"/>
                    <a:lumOff val="60000"/>
                  </a:schemeClr>
                </a:solidFill>
              </a:rPr>
              <a:t>()</a:t>
            </a:r>
          </a:p>
          <a:p>
            <a:r>
              <a:rPr lang="en-US" dirty="0" smtClean="0">
                <a:solidFill>
                  <a:schemeClr val="tx2">
                    <a:lumMod val="40000"/>
                    <a:lumOff val="60000"/>
                  </a:schemeClr>
                </a:solidFill>
              </a:rPr>
              <a:t>This function already exists - that means, you can open MATLAB, type </a:t>
            </a:r>
            <a:r>
              <a:rPr lang="en-US" dirty="0" smtClean="0">
                <a:solidFill>
                  <a:schemeClr val="bg1"/>
                </a:solidFill>
              </a:rPr>
              <a:t>a=</a:t>
            </a:r>
            <a:r>
              <a:rPr lang="en-US" dirty="0" err="1" smtClean="0">
                <a:solidFill>
                  <a:schemeClr val="bg1"/>
                </a:solidFill>
              </a:rPr>
              <a:t>sqrt</a:t>
            </a:r>
            <a:r>
              <a:rPr lang="en-US" dirty="0" smtClean="0">
                <a:solidFill>
                  <a:schemeClr val="bg1"/>
                </a:solidFill>
              </a:rPr>
              <a:t>(5); </a:t>
            </a:r>
            <a:r>
              <a:rPr lang="en-US" dirty="0" smtClean="0">
                <a:solidFill>
                  <a:schemeClr val="tx2">
                    <a:lumMod val="40000"/>
                    <a:lumOff val="60000"/>
                  </a:schemeClr>
                </a:solidFill>
              </a:rPr>
              <a:t>and get an answer. </a:t>
            </a:r>
            <a:r>
              <a:rPr lang="en-US" dirty="0" err="1" smtClean="0">
                <a:solidFill>
                  <a:schemeClr val="tx2">
                    <a:lumMod val="40000"/>
                    <a:lumOff val="60000"/>
                  </a:schemeClr>
                </a:solidFill>
              </a:rPr>
              <a:t>sqrt</a:t>
            </a:r>
            <a:r>
              <a:rPr lang="en-US" dirty="0" smtClean="0">
                <a:solidFill>
                  <a:schemeClr val="tx2">
                    <a:lumMod val="40000"/>
                    <a:lumOff val="60000"/>
                  </a:schemeClr>
                </a:solidFill>
              </a:rPr>
              <a:t> is a “built-in function” because it is ready to use as soon as you open MATLAB (in other words, it is an integral part of MATLAB). There are hundreds of built in functions that you will learn in this class, and thousands that you will never hear of. Right now, you know only a few.</a:t>
            </a:r>
            <a:endParaRPr lang="en-US" dirty="0" smtClean="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5355312"/>
          </a:xfrm>
          <a:prstGeom prst="rect">
            <a:avLst/>
          </a:prstGeom>
          <a:noFill/>
        </p:spPr>
        <p:txBody>
          <a:bodyPr wrap="square" rtlCol="0">
            <a:spAutoFit/>
          </a:bodyPr>
          <a:lstStyle/>
          <a:p>
            <a:r>
              <a:rPr lang="en-US" dirty="0" smtClean="0">
                <a:solidFill>
                  <a:schemeClr val="tx2">
                    <a:lumMod val="40000"/>
                    <a:lumOff val="60000"/>
                  </a:schemeClr>
                </a:solidFill>
              </a:rPr>
              <a:t>	</a:t>
            </a:r>
            <a:r>
              <a:rPr lang="en-US" dirty="0" smtClean="0">
                <a:solidFill>
                  <a:schemeClr val="bg1"/>
                </a:solidFill>
              </a:rPr>
              <a:t> &gt;&gt; a = </a:t>
            </a:r>
            <a:r>
              <a:rPr lang="en-US" dirty="0" err="1" smtClean="0">
                <a:solidFill>
                  <a:schemeClr val="bg1"/>
                </a:solidFill>
              </a:rPr>
              <a:t>fishTank</a:t>
            </a:r>
            <a:r>
              <a:rPr lang="en-US" dirty="0" smtClean="0">
                <a:solidFill>
                  <a:schemeClr val="bg1"/>
                </a:solidFill>
              </a:rPr>
              <a:t>(5,4,2)</a:t>
            </a:r>
          </a:p>
          <a:p>
            <a:r>
              <a:rPr lang="en-US" dirty="0" smtClean="0">
                <a:solidFill>
                  <a:schemeClr val="tx2">
                    <a:lumMod val="40000"/>
                    <a:lumOff val="60000"/>
                  </a:schemeClr>
                </a:solidFill>
              </a:rPr>
              <a:t>	</a:t>
            </a:r>
            <a:r>
              <a:rPr lang="en-US" dirty="0" smtClean="0">
                <a:solidFill>
                  <a:srgbClr val="FF0000"/>
                </a:solidFill>
              </a:rPr>
              <a:t>Error in ==&gt; </a:t>
            </a:r>
            <a:r>
              <a:rPr lang="en-US" dirty="0" err="1" smtClean="0">
                <a:solidFill>
                  <a:srgbClr val="FF0000"/>
                </a:solidFill>
              </a:rPr>
              <a:t>fishTank</a:t>
            </a:r>
            <a:r>
              <a:rPr lang="en-US" dirty="0" smtClean="0">
                <a:solidFill>
                  <a:srgbClr val="FF0000"/>
                </a:solidFill>
              </a:rPr>
              <a:t> at 3</a:t>
            </a:r>
          </a:p>
          <a:p>
            <a:r>
              <a:rPr lang="en-US" dirty="0" smtClean="0">
                <a:solidFill>
                  <a:srgbClr val="FF0000"/>
                </a:solidFill>
              </a:rPr>
              <a:t>	volume = length .* width .* height;</a:t>
            </a:r>
          </a:p>
          <a:p>
            <a:endParaRPr lang="en-US" dirty="0" smtClean="0">
              <a:solidFill>
                <a:srgbClr val="FF0000"/>
              </a:solidFill>
            </a:endParaRPr>
          </a:p>
          <a:p>
            <a:r>
              <a:rPr lang="en-US" dirty="0" smtClean="0">
                <a:solidFill>
                  <a:srgbClr val="FF0000"/>
                </a:solidFill>
              </a:rPr>
              <a:t>	??? Output argument "weight" (and maybe others) not assigned during call to</a:t>
            </a:r>
          </a:p>
          <a:p>
            <a:r>
              <a:rPr lang="en-US" dirty="0" smtClean="0">
                <a:solidFill>
                  <a:srgbClr val="FF0000"/>
                </a:solidFill>
              </a:rPr>
              <a:t>	"c:\users\ryan\desktop\hw00\fishTank.m&gt;</a:t>
            </a:r>
            <a:r>
              <a:rPr lang="en-US" dirty="0" err="1" smtClean="0">
                <a:solidFill>
                  <a:srgbClr val="FF0000"/>
                </a:solidFill>
              </a:rPr>
              <a:t>fishTank</a:t>
            </a:r>
            <a:r>
              <a:rPr lang="en-US" dirty="0" smtClean="0">
                <a:solidFill>
                  <a:srgbClr val="FF0000"/>
                </a:solidFill>
              </a:rPr>
              <a:t>".</a:t>
            </a:r>
          </a:p>
          <a:p>
            <a:endParaRPr lang="en-US" dirty="0" smtClean="0">
              <a:solidFill>
                <a:schemeClr val="tx2">
                  <a:lumMod val="40000"/>
                  <a:lumOff val="60000"/>
                </a:schemeClr>
              </a:solidFill>
            </a:endParaRPr>
          </a:p>
          <a:p>
            <a:r>
              <a:rPr lang="en-US" dirty="0" smtClean="0">
                <a:solidFill>
                  <a:schemeClr val="tx2">
                    <a:lumMod val="40000"/>
                    <a:lumOff val="60000"/>
                  </a:schemeClr>
                </a:solidFill>
              </a:rPr>
              <a:t>This is called an error. Errors are bad. Read what the error is telling you: “Output argument weight not assigned…” means that you didn’t ever say weight=&lt;something&gt;, so MATLAB doesn’t have anything for the function to return. Go fix the code so that it works again. Re-check your test case just to be sure.</a:t>
            </a: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r>
              <a:rPr lang="en-US" dirty="0" smtClean="0">
                <a:solidFill>
                  <a:schemeClr val="bg1"/>
                </a:solidFill>
              </a:rPr>
              <a:t>&gt;&gt; a = </a:t>
            </a:r>
            <a:r>
              <a:rPr lang="en-US" dirty="0" err="1" smtClean="0">
                <a:solidFill>
                  <a:schemeClr val="bg1"/>
                </a:solidFill>
              </a:rPr>
              <a:t>fishTank</a:t>
            </a:r>
            <a:r>
              <a:rPr lang="en-US" dirty="0" smtClean="0">
                <a:solidFill>
                  <a:schemeClr val="bg1"/>
                </a:solidFill>
              </a:rPr>
              <a:t>(5,4,2)</a:t>
            </a:r>
          </a:p>
          <a:p>
            <a:r>
              <a:rPr lang="en-US" dirty="0" smtClean="0">
                <a:solidFill>
                  <a:schemeClr val="bg1"/>
                </a:solidFill>
              </a:rPr>
              <a:t>	a = </a:t>
            </a:r>
          </a:p>
          <a:p>
            <a:r>
              <a:rPr lang="en-US" dirty="0" smtClean="0">
                <a:solidFill>
                  <a:schemeClr val="bg1"/>
                </a:solidFill>
              </a:rPr>
              <a:t>		2488</a:t>
            </a:r>
          </a:p>
          <a:p>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endParaRPr lang="en-US" dirty="0" smtClean="0">
              <a:solidFill>
                <a:srgbClr val="FF0000"/>
              </a:solidFill>
            </a:endParaRPr>
          </a:p>
          <a:p>
            <a:endParaRPr lang="en-US" dirty="0" smtClean="0">
              <a:solidFill>
                <a:schemeClr val="tx2">
                  <a:lumMod val="40000"/>
                  <a:lumOff val="6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1477328"/>
          </a:xfrm>
          <a:prstGeom prst="rect">
            <a:avLst/>
          </a:prstGeom>
          <a:noFill/>
        </p:spPr>
        <p:txBody>
          <a:bodyPr wrap="square" rtlCol="0">
            <a:spAutoFit/>
          </a:bodyPr>
          <a:lstStyle/>
          <a:p>
            <a:r>
              <a:rPr lang="en-US" dirty="0" smtClean="0">
                <a:solidFill>
                  <a:schemeClr val="tx2">
                    <a:lumMod val="40000"/>
                    <a:lumOff val="60000"/>
                  </a:schemeClr>
                </a:solidFill>
              </a:rPr>
              <a:t>One other type of error that concerns us: To get it, we need to do the following</a:t>
            </a:r>
          </a:p>
          <a:p>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endParaRPr lang="en-US" dirty="0" smtClean="0">
              <a:solidFill>
                <a:srgbClr val="FF0000"/>
              </a:solidFill>
            </a:endParaRPr>
          </a:p>
          <a:p>
            <a:endParaRPr lang="en-US" dirty="0" smtClean="0">
              <a:solidFill>
                <a:schemeClr val="tx2">
                  <a:lumMod val="40000"/>
                  <a:lumOff val="60000"/>
                </a:schemeClr>
              </a:solidFill>
            </a:endParaRPr>
          </a:p>
        </p:txBody>
      </p:sp>
      <p:pic>
        <p:nvPicPr>
          <p:cNvPr id="1026" name="Picture 2"/>
          <p:cNvPicPr>
            <a:picLocks noChangeAspect="1" noChangeArrowheads="1"/>
          </p:cNvPicPr>
          <p:nvPr/>
        </p:nvPicPr>
        <p:blipFill>
          <a:blip r:embed="rId2" cstate="print"/>
          <a:srcRect l="16875" r="32500" b="81000"/>
          <a:stretch>
            <a:fillRect/>
          </a:stretch>
        </p:blipFill>
        <p:spPr bwMode="auto">
          <a:xfrm>
            <a:off x="1447800" y="2286000"/>
            <a:ext cx="6172200" cy="1447800"/>
          </a:xfrm>
          <a:prstGeom prst="rect">
            <a:avLst/>
          </a:prstGeom>
          <a:noFill/>
          <a:ln w="9525">
            <a:noFill/>
            <a:miter lim="800000"/>
            <a:headEnd/>
            <a:tailEnd/>
          </a:ln>
        </p:spPr>
      </p:pic>
      <p:cxnSp>
        <p:nvCxnSpPr>
          <p:cNvPr id="7" name="Straight Arrow Connector 6"/>
          <p:cNvCxnSpPr/>
          <p:nvPr/>
        </p:nvCxnSpPr>
        <p:spPr>
          <a:xfrm flipV="1">
            <a:off x="3276600" y="3048000"/>
            <a:ext cx="2590800" cy="1143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4114800"/>
            <a:ext cx="9144000" cy="3139321"/>
          </a:xfrm>
          <a:prstGeom prst="rect">
            <a:avLst/>
          </a:prstGeom>
          <a:noFill/>
        </p:spPr>
        <p:txBody>
          <a:bodyPr wrap="square" rtlCol="0">
            <a:spAutoFit/>
          </a:bodyPr>
          <a:lstStyle/>
          <a:p>
            <a:r>
              <a:rPr lang="en-US" dirty="0" smtClean="0">
                <a:solidFill>
                  <a:schemeClr val="tx2">
                    <a:lumMod val="40000"/>
                    <a:lumOff val="60000"/>
                  </a:schemeClr>
                </a:solidFill>
              </a:rPr>
              <a:t>Click this button to change your current directory, and change it to something that you aren’t already in (any folder will do). Then run your test case:</a:t>
            </a:r>
          </a:p>
          <a:p>
            <a:r>
              <a:rPr lang="en-US" dirty="0" smtClean="0">
                <a:solidFill>
                  <a:schemeClr val="tx2">
                    <a:lumMod val="40000"/>
                    <a:lumOff val="60000"/>
                  </a:schemeClr>
                </a:solidFill>
              </a:rPr>
              <a:t>	</a:t>
            </a:r>
          </a:p>
          <a:p>
            <a:r>
              <a:rPr lang="en-US" dirty="0" smtClean="0">
                <a:solidFill>
                  <a:schemeClr val="tx2">
                    <a:lumMod val="40000"/>
                    <a:lumOff val="60000"/>
                  </a:schemeClr>
                </a:solidFill>
              </a:rPr>
              <a:t>	</a:t>
            </a:r>
            <a:r>
              <a:rPr lang="en-US" dirty="0" smtClean="0">
                <a:solidFill>
                  <a:schemeClr val="bg1"/>
                </a:solidFill>
              </a:rPr>
              <a:t>&gt;&gt; a = </a:t>
            </a:r>
            <a:r>
              <a:rPr lang="en-US" dirty="0" err="1" smtClean="0">
                <a:solidFill>
                  <a:schemeClr val="bg1"/>
                </a:solidFill>
              </a:rPr>
              <a:t>fishTank</a:t>
            </a:r>
            <a:r>
              <a:rPr lang="en-US" dirty="0" smtClean="0">
                <a:solidFill>
                  <a:schemeClr val="bg1"/>
                </a:solidFill>
              </a:rPr>
              <a:t>(5,4,2)</a:t>
            </a:r>
          </a:p>
          <a:p>
            <a:r>
              <a:rPr lang="en-US" dirty="0" smtClean="0">
                <a:solidFill>
                  <a:schemeClr val="tx2">
                    <a:lumMod val="40000"/>
                    <a:lumOff val="60000"/>
                  </a:schemeClr>
                </a:solidFill>
              </a:rPr>
              <a:t>	</a:t>
            </a:r>
            <a:r>
              <a:rPr lang="en-US" dirty="0" smtClean="0">
                <a:solidFill>
                  <a:srgbClr val="FF0000"/>
                </a:solidFill>
              </a:rPr>
              <a:t>??? Undefined function or method '</a:t>
            </a:r>
            <a:r>
              <a:rPr lang="en-US" dirty="0" err="1" smtClean="0">
                <a:solidFill>
                  <a:srgbClr val="FF0000"/>
                </a:solidFill>
              </a:rPr>
              <a:t>fishTank</a:t>
            </a:r>
            <a:r>
              <a:rPr lang="en-US" dirty="0" smtClean="0">
                <a:solidFill>
                  <a:srgbClr val="FF0000"/>
                </a:solidFill>
              </a:rPr>
              <a:t>' for input arguments of type 'double'.</a:t>
            </a:r>
          </a:p>
          <a:p>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endParaRPr lang="en-US" dirty="0" smtClean="0">
              <a:solidFill>
                <a:srgbClr val="FF0000"/>
              </a:solidFill>
            </a:endParaRPr>
          </a:p>
          <a:p>
            <a:endParaRPr lang="en-US" dirty="0" smtClean="0">
              <a:solidFill>
                <a:schemeClr val="tx2">
                  <a:lumMod val="40000"/>
                  <a:lumOff val="6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9" name="TextBox 8"/>
          <p:cNvSpPr txBox="1"/>
          <p:nvPr/>
        </p:nvSpPr>
        <p:spPr>
          <a:xfrm>
            <a:off x="0" y="1295400"/>
            <a:ext cx="9144000" cy="3970318"/>
          </a:xfrm>
          <a:prstGeom prst="rect">
            <a:avLst/>
          </a:prstGeom>
          <a:noFill/>
        </p:spPr>
        <p:txBody>
          <a:bodyPr wrap="square" rtlCol="0">
            <a:spAutoFit/>
          </a:bodyPr>
          <a:lstStyle/>
          <a:p>
            <a:r>
              <a:rPr lang="en-US" dirty="0" smtClean="0">
                <a:solidFill>
                  <a:schemeClr val="tx2">
                    <a:lumMod val="40000"/>
                    <a:lumOff val="60000"/>
                  </a:schemeClr>
                </a:solidFill>
              </a:rPr>
              <a:t>	</a:t>
            </a:r>
          </a:p>
          <a:p>
            <a:r>
              <a:rPr lang="en-US" dirty="0" smtClean="0">
                <a:solidFill>
                  <a:schemeClr val="tx2">
                    <a:lumMod val="40000"/>
                    <a:lumOff val="60000"/>
                  </a:schemeClr>
                </a:solidFill>
              </a:rPr>
              <a:t>	</a:t>
            </a:r>
            <a:r>
              <a:rPr lang="en-US" dirty="0" smtClean="0">
                <a:solidFill>
                  <a:schemeClr val="bg1"/>
                </a:solidFill>
              </a:rPr>
              <a:t>&gt;&gt; a = </a:t>
            </a:r>
            <a:r>
              <a:rPr lang="en-US" dirty="0" err="1" smtClean="0">
                <a:solidFill>
                  <a:schemeClr val="bg1"/>
                </a:solidFill>
              </a:rPr>
              <a:t>fishTank</a:t>
            </a:r>
            <a:r>
              <a:rPr lang="en-US" dirty="0" smtClean="0">
                <a:solidFill>
                  <a:schemeClr val="bg1"/>
                </a:solidFill>
              </a:rPr>
              <a:t>(5,4,2)</a:t>
            </a:r>
          </a:p>
          <a:p>
            <a:r>
              <a:rPr lang="en-US" dirty="0" smtClean="0">
                <a:solidFill>
                  <a:schemeClr val="tx2">
                    <a:lumMod val="40000"/>
                    <a:lumOff val="60000"/>
                  </a:schemeClr>
                </a:solidFill>
              </a:rPr>
              <a:t>	</a:t>
            </a:r>
            <a:r>
              <a:rPr lang="en-US" dirty="0" smtClean="0">
                <a:solidFill>
                  <a:srgbClr val="FF0000"/>
                </a:solidFill>
              </a:rPr>
              <a:t>??? Undefined function or method '</a:t>
            </a:r>
            <a:r>
              <a:rPr lang="en-US" dirty="0" err="1" smtClean="0">
                <a:solidFill>
                  <a:srgbClr val="FF0000"/>
                </a:solidFill>
              </a:rPr>
              <a:t>fishTank</a:t>
            </a:r>
            <a:r>
              <a:rPr lang="en-US" dirty="0" smtClean="0">
                <a:solidFill>
                  <a:srgbClr val="FF0000"/>
                </a:solidFill>
              </a:rPr>
              <a:t>' for input arguments of type 'double'.</a:t>
            </a:r>
          </a:p>
          <a:p>
            <a:endParaRPr lang="en-US" dirty="0" smtClean="0">
              <a:solidFill>
                <a:srgbClr val="FF0000"/>
              </a:solidFill>
            </a:endParaRPr>
          </a:p>
          <a:p>
            <a:r>
              <a:rPr lang="en-US" dirty="0" smtClean="0">
                <a:solidFill>
                  <a:schemeClr val="tx2">
                    <a:lumMod val="40000"/>
                    <a:lumOff val="60000"/>
                  </a:schemeClr>
                </a:solidFill>
              </a:rPr>
              <a:t>Now what the hell? We wrote our function, we saved it, and now MATLAB is telling us it’s not defined. But because we changed our directory, and because the file is no longer in the current directory, it won’t run. The solution: change the directory back to the one with the file in it. That’s it. That’s all you have to do.</a:t>
            </a:r>
          </a:p>
          <a:p>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endParaRPr lang="en-US" dirty="0" smtClean="0">
              <a:solidFill>
                <a:srgbClr val="FF0000"/>
              </a:solidFill>
            </a:endParaRPr>
          </a:p>
          <a:p>
            <a:endParaRPr lang="en-US" dirty="0" smtClean="0">
              <a:solidFill>
                <a:schemeClr val="tx2">
                  <a:lumMod val="40000"/>
                  <a:lumOff val="6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9" name="TextBox 8"/>
          <p:cNvSpPr txBox="1"/>
          <p:nvPr/>
        </p:nvSpPr>
        <p:spPr>
          <a:xfrm>
            <a:off x="0" y="1295400"/>
            <a:ext cx="9144000" cy="4524315"/>
          </a:xfrm>
          <a:prstGeom prst="rect">
            <a:avLst/>
          </a:prstGeom>
          <a:noFill/>
        </p:spPr>
        <p:txBody>
          <a:bodyPr wrap="square" rtlCol="0">
            <a:spAutoFit/>
          </a:bodyPr>
          <a:lstStyle/>
          <a:p>
            <a:r>
              <a:rPr lang="en-US" dirty="0" smtClean="0">
                <a:solidFill>
                  <a:schemeClr val="tx2">
                    <a:lumMod val="40000"/>
                    <a:lumOff val="60000"/>
                  </a:schemeClr>
                </a:solidFill>
              </a:rPr>
              <a:t>One last thing: now that you’ve tested your function, go to your command line and check the value of </a:t>
            </a:r>
            <a:r>
              <a:rPr lang="en-US" dirty="0" smtClean="0">
                <a:solidFill>
                  <a:schemeClr val="bg1"/>
                </a:solidFill>
              </a:rPr>
              <a:t>weight</a:t>
            </a:r>
            <a:r>
              <a:rPr lang="en-US" dirty="0" smtClean="0">
                <a:solidFill>
                  <a:schemeClr val="tx2">
                    <a:lumMod val="40000"/>
                    <a:lumOff val="60000"/>
                  </a:schemeClr>
                </a:solidFill>
              </a:rPr>
              <a:t>:</a:t>
            </a:r>
          </a:p>
          <a:p>
            <a:endParaRPr lang="en-US" dirty="0" smtClean="0">
              <a:solidFill>
                <a:schemeClr val="tx2">
                  <a:lumMod val="40000"/>
                  <a:lumOff val="60000"/>
                </a:schemeClr>
              </a:solidFill>
            </a:endParaRPr>
          </a:p>
          <a:p>
            <a:r>
              <a:rPr lang="en-US" dirty="0" smtClean="0">
                <a:solidFill>
                  <a:schemeClr val="tx2">
                    <a:lumMod val="40000"/>
                    <a:lumOff val="60000"/>
                  </a:schemeClr>
                </a:solidFill>
              </a:rPr>
              <a:t>	&gt;&gt; x = weight</a:t>
            </a:r>
          </a:p>
          <a:p>
            <a:r>
              <a:rPr lang="en-US" dirty="0" smtClean="0">
                <a:solidFill>
                  <a:schemeClr val="tx2">
                    <a:lumMod val="40000"/>
                    <a:lumOff val="60000"/>
                  </a:schemeClr>
                </a:solidFill>
              </a:rPr>
              <a:t>	 </a:t>
            </a:r>
            <a:r>
              <a:rPr lang="en-US" dirty="0" smtClean="0">
                <a:solidFill>
                  <a:srgbClr val="FF0000"/>
                </a:solidFill>
              </a:rPr>
              <a:t>??? Undefined function or variable 'weight'.</a:t>
            </a:r>
          </a:p>
          <a:p>
            <a:endParaRPr lang="en-US" dirty="0" smtClean="0">
              <a:solidFill>
                <a:srgbClr val="FF0000"/>
              </a:solidFill>
            </a:endParaRPr>
          </a:p>
          <a:p>
            <a:r>
              <a:rPr lang="en-US" dirty="0" smtClean="0">
                <a:solidFill>
                  <a:schemeClr val="tx2">
                    <a:lumMod val="40000"/>
                    <a:lumOff val="60000"/>
                  </a:schemeClr>
                </a:solidFill>
              </a:rPr>
              <a:t>But we know that based on the code we wrote, the value of weight should be 2488, so where are we going wrong? The thing to understand here is that when you call a function in MATLAB, the workspace that the function uses to run its code is NOT the same workspace that you are using. So you don’t have access to the variables </a:t>
            </a:r>
            <a:r>
              <a:rPr lang="en-US" dirty="0" smtClean="0">
                <a:solidFill>
                  <a:schemeClr val="bg1"/>
                </a:solidFill>
              </a:rPr>
              <a:t>length</a:t>
            </a:r>
            <a:r>
              <a:rPr lang="en-US" dirty="0" smtClean="0">
                <a:solidFill>
                  <a:schemeClr val="tx2">
                    <a:lumMod val="40000"/>
                    <a:lumOff val="60000"/>
                  </a:schemeClr>
                </a:solidFill>
              </a:rPr>
              <a:t>, </a:t>
            </a:r>
            <a:r>
              <a:rPr lang="en-US" dirty="0" smtClean="0">
                <a:solidFill>
                  <a:schemeClr val="bg1"/>
                </a:solidFill>
              </a:rPr>
              <a:t>width</a:t>
            </a:r>
            <a:r>
              <a:rPr lang="en-US" dirty="0" smtClean="0">
                <a:solidFill>
                  <a:schemeClr val="tx2">
                    <a:lumMod val="40000"/>
                    <a:lumOff val="60000"/>
                  </a:schemeClr>
                </a:solidFill>
              </a:rPr>
              <a:t>, </a:t>
            </a:r>
            <a:r>
              <a:rPr lang="en-US" dirty="0" smtClean="0">
                <a:solidFill>
                  <a:schemeClr val="bg1"/>
                </a:solidFill>
              </a:rPr>
              <a:t>height</a:t>
            </a:r>
            <a:r>
              <a:rPr lang="en-US" dirty="0" smtClean="0">
                <a:solidFill>
                  <a:schemeClr val="tx2">
                    <a:lumMod val="40000"/>
                    <a:lumOff val="60000"/>
                  </a:schemeClr>
                </a:solidFill>
              </a:rPr>
              <a:t>, and </a:t>
            </a:r>
            <a:r>
              <a:rPr lang="en-US" dirty="0" smtClean="0">
                <a:solidFill>
                  <a:schemeClr val="bg1"/>
                </a:solidFill>
              </a:rPr>
              <a:t>weight</a:t>
            </a:r>
            <a:r>
              <a:rPr lang="en-US" dirty="0" smtClean="0">
                <a:solidFill>
                  <a:schemeClr val="tx2">
                    <a:lumMod val="40000"/>
                    <a:lumOff val="60000"/>
                  </a:schemeClr>
                </a:solidFill>
              </a:rPr>
              <a:t> that exist in the function’s workspace. Hence the error.</a:t>
            </a:r>
          </a:p>
          <a:p>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endParaRPr lang="en-US" dirty="0" smtClean="0">
              <a:solidFill>
                <a:srgbClr val="FF0000"/>
              </a:solidFill>
            </a:endParaRPr>
          </a:p>
          <a:p>
            <a:endParaRPr lang="en-US" dirty="0" smtClean="0">
              <a:solidFill>
                <a:schemeClr val="tx2">
                  <a:lumMod val="40000"/>
                  <a:lumOff val="6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9" name="TextBox 8"/>
          <p:cNvSpPr txBox="1"/>
          <p:nvPr/>
        </p:nvSpPr>
        <p:spPr>
          <a:xfrm>
            <a:off x="0" y="1295400"/>
            <a:ext cx="9144000" cy="7848302"/>
          </a:xfrm>
          <a:prstGeom prst="rect">
            <a:avLst/>
          </a:prstGeom>
          <a:noFill/>
        </p:spPr>
        <p:txBody>
          <a:bodyPr wrap="square" rtlCol="0">
            <a:spAutoFit/>
          </a:bodyPr>
          <a:lstStyle/>
          <a:p>
            <a:r>
              <a:rPr lang="en-US" dirty="0" smtClean="0">
                <a:solidFill>
                  <a:schemeClr val="tx2">
                    <a:lumMod val="40000"/>
                    <a:lumOff val="60000"/>
                  </a:schemeClr>
                </a:solidFill>
              </a:rPr>
              <a:t>Recap of Functions:</a:t>
            </a:r>
          </a:p>
          <a:p>
            <a:endParaRPr lang="en-US" dirty="0" smtClean="0">
              <a:solidFill>
                <a:schemeClr val="tx2">
                  <a:lumMod val="40000"/>
                  <a:lumOff val="60000"/>
                </a:schemeClr>
              </a:solidFill>
            </a:endParaRPr>
          </a:p>
          <a:p>
            <a:r>
              <a:rPr lang="en-US" dirty="0" smtClean="0">
                <a:solidFill>
                  <a:schemeClr val="tx2">
                    <a:lumMod val="40000"/>
                    <a:lumOff val="60000"/>
                  </a:schemeClr>
                </a:solidFill>
              </a:rPr>
              <a:t>(1) Function header rules:</a:t>
            </a:r>
          </a:p>
          <a:p>
            <a:r>
              <a:rPr lang="en-US" dirty="0" smtClean="0">
                <a:solidFill>
                  <a:schemeClr val="tx2">
                    <a:lumMod val="40000"/>
                    <a:lumOff val="60000"/>
                  </a:schemeClr>
                </a:solidFill>
              </a:rPr>
              <a:t>	- starts with the word </a:t>
            </a:r>
            <a:r>
              <a:rPr lang="en-US" dirty="0" smtClean="0">
                <a:solidFill>
                  <a:schemeClr val="bg1"/>
                </a:solidFill>
              </a:rPr>
              <a:t>function</a:t>
            </a:r>
          </a:p>
          <a:p>
            <a:r>
              <a:rPr lang="en-US" dirty="0" smtClean="0">
                <a:solidFill>
                  <a:schemeClr val="bg1"/>
                </a:solidFill>
              </a:rPr>
              <a:t>	</a:t>
            </a:r>
            <a:r>
              <a:rPr lang="en-US" dirty="0" smtClean="0">
                <a:solidFill>
                  <a:schemeClr val="tx2">
                    <a:lumMod val="40000"/>
                    <a:lumOff val="60000"/>
                  </a:schemeClr>
                </a:solidFill>
              </a:rPr>
              <a:t>- all inputs, outputs, and the function name must follow the rules of variable naming</a:t>
            </a:r>
          </a:p>
          <a:p>
            <a:r>
              <a:rPr lang="en-US" dirty="0" smtClean="0">
                <a:solidFill>
                  <a:schemeClr val="tx2">
                    <a:lumMod val="40000"/>
                    <a:lumOff val="60000"/>
                  </a:schemeClr>
                </a:solidFill>
              </a:rPr>
              <a:t>	- outputs are listed next, enclosed in </a:t>
            </a:r>
            <a:r>
              <a:rPr lang="en-US" dirty="0" smtClean="0">
                <a:solidFill>
                  <a:schemeClr val="bg1"/>
                </a:solidFill>
              </a:rPr>
              <a:t>[ ]</a:t>
            </a:r>
          </a:p>
          <a:p>
            <a:r>
              <a:rPr lang="en-US" dirty="0" smtClean="0">
                <a:solidFill>
                  <a:schemeClr val="tx2">
                    <a:lumMod val="40000"/>
                    <a:lumOff val="60000"/>
                  </a:schemeClr>
                </a:solidFill>
              </a:rPr>
              <a:t>	- the outputs are followed by an assignment operator ( </a:t>
            </a:r>
            <a:r>
              <a:rPr lang="en-US" dirty="0" smtClean="0">
                <a:solidFill>
                  <a:schemeClr val="bg1"/>
                </a:solidFill>
              </a:rPr>
              <a:t>=</a:t>
            </a:r>
            <a:r>
              <a:rPr lang="en-US" dirty="0" smtClean="0">
                <a:solidFill>
                  <a:schemeClr val="tx2">
                    <a:lumMod val="40000"/>
                    <a:lumOff val="60000"/>
                  </a:schemeClr>
                </a:solidFill>
              </a:rPr>
              <a:t> )</a:t>
            </a:r>
          </a:p>
          <a:p>
            <a:r>
              <a:rPr lang="en-US" dirty="0" smtClean="0">
                <a:solidFill>
                  <a:schemeClr val="tx2">
                    <a:lumMod val="40000"/>
                    <a:lumOff val="60000"/>
                  </a:schemeClr>
                </a:solidFill>
              </a:rPr>
              <a:t>	- if there are no outputs, there is no assignment operator - this is non-negotiable!</a:t>
            </a:r>
          </a:p>
          <a:p>
            <a:r>
              <a:rPr lang="en-US" dirty="0" smtClean="0">
                <a:solidFill>
                  <a:schemeClr val="tx2">
                    <a:lumMod val="40000"/>
                    <a:lumOff val="60000"/>
                  </a:schemeClr>
                </a:solidFill>
              </a:rPr>
              <a:t>	- next is the function name</a:t>
            </a:r>
          </a:p>
          <a:p>
            <a:r>
              <a:rPr lang="en-US" dirty="0" smtClean="0">
                <a:solidFill>
                  <a:schemeClr val="tx2">
                    <a:lumMod val="40000"/>
                    <a:lumOff val="60000"/>
                  </a:schemeClr>
                </a:solidFill>
              </a:rPr>
              <a:t>	- following the function name, the inputs are listed surrounded by parenthesis and 		separated by commas</a:t>
            </a:r>
          </a:p>
          <a:p>
            <a:endParaRPr lang="en-US" dirty="0" smtClean="0">
              <a:solidFill>
                <a:schemeClr val="tx2">
                  <a:lumMod val="40000"/>
                  <a:lumOff val="60000"/>
                </a:schemeClr>
              </a:solidFill>
            </a:endParaRPr>
          </a:p>
          <a:p>
            <a:r>
              <a:rPr lang="en-US" dirty="0" smtClean="0">
                <a:solidFill>
                  <a:schemeClr val="tx2">
                    <a:lumMod val="40000"/>
                    <a:lumOff val="60000"/>
                  </a:schemeClr>
                </a:solidFill>
              </a:rPr>
              <a:t>	To visualize it (again):</a:t>
            </a:r>
          </a:p>
          <a:p>
            <a:r>
              <a:rPr lang="en-US" dirty="0" smtClean="0">
                <a:solidFill>
                  <a:schemeClr val="bg1"/>
                </a:solidFill>
              </a:rPr>
              <a:t>function</a:t>
            </a:r>
            <a:r>
              <a:rPr lang="en-US" dirty="0" smtClean="0">
                <a:solidFill>
                  <a:srgbClr val="FFFF00"/>
                </a:solidFill>
              </a:rPr>
              <a:t> </a:t>
            </a:r>
            <a:r>
              <a:rPr lang="en-US" dirty="0" smtClean="0">
                <a:solidFill>
                  <a:schemeClr val="accent2">
                    <a:lumMod val="60000"/>
                    <a:lumOff val="40000"/>
                  </a:schemeClr>
                </a:solidFill>
              </a:rPr>
              <a:t>[output1, output2, … , </a:t>
            </a:r>
            <a:r>
              <a:rPr lang="en-US" dirty="0" err="1" smtClean="0">
                <a:solidFill>
                  <a:schemeClr val="accent2">
                    <a:lumMod val="60000"/>
                    <a:lumOff val="40000"/>
                  </a:schemeClr>
                </a:solidFill>
              </a:rPr>
              <a:t>outputN</a:t>
            </a:r>
            <a:r>
              <a:rPr lang="en-US" dirty="0" smtClean="0">
                <a:solidFill>
                  <a:schemeClr val="accent2">
                    <a:lumMod val="60000"/>
                    <a:lumOff val="40000"/>
                  </a:schemeClr>
                </a:solidFill>
              </a:rPr>
              <a:t>] = </a:t>
            </a:r>
            <a:r>
              <a:rPr lang="en-US" dirty="0" err="1" smtClean="0">
                <a:solidFill>
                  <a:srgbClr val="92D050"/>
                </a:solidFill>
              </a:rPr>
              <a:t>myFunctionName</a:t>
            </a:r>
            <a:r>
              <a:rPr lang="en-US" dirty="0" smtClean="0">
                <a:solidFill>
                  <a:srgbClr val="FFFF00"/>
                </a:solidFill>
              </a:rPr>
              <a:t>(input1, input2,…,</a:t>
            </a:r>
            <a:r>
              <a:rPr lang="en-US" dirty="0" err="1" smtClean="0">
                <a:solidFill>
                  <a:srgbClr val="FFFF00"/>
                </a:solidFill>
              </a:rPr>
              <a:t>inputM</a:t>
            </a:r>
            <a:r>
              <a:rPr lang="en-US" dirty="0" smtClean="0">
                <a:solidFill>
                  <a:srgbClr val="FFFF00"/>
                </a:solidFill>
              </a:rPr>
              <a:t>)</a:t>
            </a:r>
          </a:p>
          <a:p>
            <a:endParaRPr lang="en-US" dirty="0" smtClean="0">
              <a:solidFill>
                <a:srgbClr val="FFFF00"/>
              </a:solidFill>
            </a:endParaRPr>
          </a:p>
          <a:p>
            <a:r>
              <a:rPr lang="en-US" dirty="0" smtClean="0">
                <a:solidFill>
                  <a:schemeClr val="tx2">
                    <a:lumMod val="40000"/>
                    <a:lumOff val="60000"/>
                  </a:schemeClr>
                </a:solidFill>
              </a:rPr>
              <a:t>(2) Your function should be saved in a file with the same name as the function (this one would be saved in a file called </a:t>
            </a:r>
            <a:r>
              <a:rPr lang="en-US" dirty="0" err="1" smtClean="0">
                <a:solidFill>
                  <a:schemeClr val="bg1"/>
                </a:solidFill>
              </a:rPr>
              <a:t>myFunctionName.m</a:t>
            </a:r>
            <a:r>
              <a:rPr lang="en-US" dirty="0" smtClean="0">
                <a:solidFill>
                  <a:schemeClr val="tx2">
                    <a:lumMod val="40000"/>
                    <a:lumOff val="60000"/>
                  </a:schemeClr>
                </a:solidFill>
              </a:rPr>
              <a:t>).</a:t>
            </a:r>
          </a:p>
          <a:p>
            <a:endParaRPr lang="en-US" dirty="0" smtClean="0">
              <a:solidFill>
                <a:schemeClr val="tx2">
                  <a:lumMod val="40000"/>
                  <a:lumOff val="60000"/>
                </a:schemeClr>
              </a:solidFill>
            </a:endParaRPr>
          </a:p>
          <a:p>
            <a:r>
              <a:rPr lang="en-US" dirty="0" smtClean="0">
                <a:solidFill>
                  <a:schemeClr val="tx2">
                    <a:lumMod val="40000"/>
                    <a:lumOff val="60000"/>
                  </a:schemeClr>
                </a:solidFill>
              </a:rPr>
              <a:t>(3) Know the errors that can occur with functions and how to fix/avoid them.</a:t>
            </a: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p>
          <a:p>
            <a:r>
              <a:rPr lang="en-US" dirty="0" smtClean="0">
                <a:solidFill>
                  <a:schemeClr val="tx2">
                    <a:lumMod val="40000"/>
                    <a:lumOff val="60000"/>
                  </a:schemeClr>
                </a:solidFill>
              </a:rPr>
              <a:t>	</a:t>
            </a:r>
          </a:p>
          <a:p>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endParaRPr lang="en-US" dirty="0" smtClean="0">
              <a:solidFill>
                <a:schemeClr val="tx2">
                  <a:lumMod val="40000"/>
                  <a:lumOff val="60000"/>
                </a:schemeClr>
              </a:solidFill>
            </a:endParaRPr>
          </a:p>
          <a:p>
            <a:r>
              <a:rPr lang="en-US" dirty="0" smtClean="0">
                <a:solidFill>
                  <a:schemeClr val="tx2">
                    <a:lumMod val="40000"/>
                    <a:lumOff val="60000"/>
                  </a:schemeClr>
                </a:solidFill>
              </a:rPr>
              <a:t>	</a:t>
            </a:r>
            <a:endParaRPr lang="en-US" dirty="0" smtClean="0">
              <a:solidFill>
                <a:srgbClr val="FF0000"/>
              </a:solidFill>
            </a:endParaRPr>
          </a:p>
          <a:p>
            <a:endParaRPr lang="en-US" dirty="0" smtClean="0">
              <a:solidFill>
                <a:schemeClr val="tx2">
                  <a:lumMod val="40000"/>
                  <a:lumOff val="6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5078313"/>
          </a:xfrm>
          <a:prstGeom prst="rect">
            <a:avLst/>
          </a:prstGeom>
          <a:noFill/>
        </p:spPr>
        <p:txBody>
          <a:bodyPr wrap="square" rtlCol="0">
            <a:spAutoFit/>
          </a:bodyPr>
          <a:lstStyle/>
          <a:p>
            <a:r>
              <a:rPr lang="en-US" dirty="0" smtClean="0">
                <a:solidFill>
                  <a:schemeClr val="tx2">
                    <a:lumMod val="40000"/>
                    <a:lumOff val="60000"/>
                  </a:schemeClr>
                </a:solidFill>
              </a:rPr>
              <a:t>So, what happens when we use the </a:t>
            </a:r>
            <a:r>
              <a:rPr lang="en-US" dirty="0" err="1" smtClean="0">
                <a:solidFill>
                  <a:schemeClr val="tx2">
                    <a:lumMod val="40000"/>
                    <a:lumOff val="60000"/>
                  </a:schemeClr>
                </a:solidFill>
              </a:rPr>
              <a:t>sqrt</a:t>
            </a:r>
            <a:r>
              <a:rPr lang="en-US" dirty="0" smtClean="0">
                <a:solidFill>
                  <a:schemeClr val="tx2">
                    <a:lumMod val="40000"/>
                    <a:lumOff val="60000"/>
                  </a:schemeClr>
                </a:solidFill>
              </a:rPr>
              <a:t>() function?</a:t>
            </a:r>
          </a:p>
          <a:p>
            <a:endParaRPr lang="en-US" dirty="0">
              <a:solidFill>
                <a:schemeClr val="bg1"/>
              </a:solidFill>
            </a:endParaRPr>
          </a:p>
          <a:p>
            <a:r>
              <a:rPr lang="en-US" dirty="0" smtClean="0">
                <a:solidFill>
                  <a:schemeClr val="bg1"/>
                </a:solidFill>
              </a:rPr>
              <a:t>&gt;&gt; a = </a:t>
            </a:r>
            <a:r>
              <a:rPr lang="en-US" dirty="0" err="1" smtClean="0">
                <a:solidFill>
                  <a:schemeClr val="bg1"/>
                </a:solidFill>
              </a:rPr>
              <a:t>sqrt</a:t>
            </a:r>
            <a:r>
              <a:rPr lang="en-US" dirty="0" smtClean="0">
                <a:solidFill>
                  <a:schemeClr val="bg1"/>
                </a:solidFill>
              </a:rPr>
              <a:t>(9)</a:t>
            </a:r>
          </a:p>
          <a:p>
            <a:r>
              <a:rPr lang="en-US" dirty="0" smtClean="0">
                <a:solidFill>
                  <a:schemeClr val="bg1"/>
                </a:solidFill>
              </a:rPr>
              <a:t>a = </a:t>
            </a:r>
          </a:p>
          <a:p>
            <a:r>
              <a:rPr lang="en-US" dirty="0">
                <a:solidFill>
                  <a:schemeClr val="bg1"/>
                </a:solidFill>
              </a:rPr>
              <a:t>	</a:t>
            </a:r>
            <a:r>
              <a:rPr lang="en-US" dirty="0" smtClean="0">
                <a:solidFill>
                  <a:schemeClr val="bg1"/>
                </a:solidFill>
              </a:rPr>
              <a:t>3</a:t>
            </a:r>
          </a:p>
          <a:p>
            <a:endParaRPr lang="en-US" dirty="0">
              <a:solidFill>
                <a:schemeClr val="tx2">
                  <a:lumMod val="40000"/>
                  <a:lumOff val="60000"/>
                </a:schemeClr>
              </a:solidFill>
            </a:endParaRPr>
          </a:p>
          <a:p>
            <a:r>
              <a:rPr lang="en-US" dirty="0" smtClean="0">
                <a:solidFill>
                  <a:schemeClr val="tx2">
                    <a:lumMod val="40000"/>
                    <a:lumOff val="60000"/>
                  </a:schemeClr>
                </a:solidFill>
              </a:rPr>
              <a:t>We all know that the square root of 9 is 3. But how does MATLAB know that? The answer is actually not very easy - finding the square root is a difficult task for a computer. But we say “</a:t>
            </a:r>
            <a:r>
              <a:rPr lang="en-US" dirty="0" err="1" smtClean="0">
                <a:solidFill>
                  <a:schemeClr val="tx2">
                    <a:lumMod val="40000"/>
                    <a:lumOff val="60000"/>
                  </a:schemeClr>
                </a:solidFill>
              </a:rPr>
              <a:t>sqrt</a:t>
            </a:r>
            <a:r>
              <a:rPr lang="en-US" dirty="0" smtClean="0">
                <a:solidFill>
                  <a:schemeClr val="tx2">
                    <a:lumMod val="40000"/>
                    <a:lumOff val="60000"/>
                  </a:schemeClr>
                </a:solidFill>
              </a:rPr>
              <a:t>(9)” and MATLAB says “3” and all is right in the world. </a:t>
            </a:r>
          </a:p>
          <a:p>
            <a:endParaRPr lang="en-US" dirty="0">
              <a:solidFill>
                <a:schemeClr val="tx2">
                  <a:lumMod val="40000"/>
                  <a:lumOff val="60000"/>
                </a:schemeClr>
              </a:solidFill>
            </a:endParaRPr>
          </a:p>
          <a:p>
            <a:r>
              <a:rPr lang="en-US" dirty="0" smtClean="0">
                <a:solidFill>
                  <a:schemeClr val="tx2">
                    <a:lumMod val="40000"/>
                    <a:lumOff val="60000"/>
                  </a:schemeClr>
                </a:solidFill>
              </a:rPr>
              <a:t>So where did that computation take place? We certainly didn’t see anything but the beginning of the process (where we told it to take the square root of 9) and the result (where it told us that the square root of 9 is 3).</a:t>
            </a:r>
          </a:p>
          <a:p>
            <a:endParaRPr lang="en-US" dirty="0">
              <a:solidFill>
                <a:schemeClr val="tx2">
                  <a:lumMod val="40000"/>
                  <a:lumOff val="60000"/>
                </a:schemeClr>
              </a:solidFill>
            </a:endParaRPr>
          </a:p>
          <a:p>
            <a:r>
              <a:rPr lang="en-US" dirty="0" smtClean="0">
                <a:solidFill>
                  <a:schemeClr val="tx2">
                    <a:lumMod val="40000"/>
                    <a:lumOff val="60000"/>
                  </a:schemeClr>
                </a:solidFill>
              </a:rPr>
              <a:t>When we “call” </a:t>
            </a:r>
            <a:r>
              <a:rPr lang="en-US" dirty="0" err="1" smtClean="0">
                <a:solidFill>
                  <a:schemeClr val="tx2">
                    <a:lumMod val="40000"/>
                    <a:lumOff val="60000"/>
                  </a:schemeClr>
                </a:solidFill>
              </a:rPr>
              <a:t>sqrt</a:t>
            </a:r>
            <a:r>
              <a:rPr lang="en-US" dirty="0" smtClean="0">
                <a:solidFill>
                  <a:schemeClr val="tx2">
                    <a:lumMod val="40000"/>
                    <a:lumOff val="60000"/>
                  </a:schemeClr>
                </a:solidFill>
              </a:rPr>
              <a:t>(9), MATLAB goes running off to find the </a:t>
            </a:r>
            <a:r>
              <a:rPr lang="en-US" dirty="0" err="1" smtClean="0">
                <a:solidFill>
                  <a:schemeClr val="tx2">
                    <a:lumMod val="40000"/>
                    <a:lumOff val="60000"/>
                  </a:schemeClr>
                </a:solidFill>
              </a:rPr>
              <a:t>sqrt</a:t>
            </a:r>
            <a:r>
              <a:rPr lang="en-US" dirty="0">
                <a:solidFill>
                  <a:schemeClr val="tx2">
                    <a:lumMod val="40000"/>
                    <a:lumOff val="60000"/>
                  </a:schemeClr>
                </a:solidFill>
              </a:rPr>
              <a:t> </a:t>
            </a:r>
            <a:r>
              <a:rPr lang="en-US" dirty="0" smtClean="0">
                <a:solidFill>
                  <a:schemeClr val="tx2">
                    <a:lumMod val="40000"/>
                    <a:lumOff val="60000"/>
                  </a:schemeClr>
                </a:solidFill>
              </a:rPr>
              <a:t>function that is saved in its internal libraries - this is a .m file that tells it how to compute the square root of any number, and what value to return. It finds the file, performs the operation on the number 9, finds that the result is 3, and returns that result. All before you can blink (computers are fast).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5078313"/>
          </a:xfrm>
          <a:prstGeom prst="rect">
            <a:avLst/>
          </a:prstGeom>
          <a:noFill/>
        </p:spPr>
        <p:txBody>
          <a:bodyPr wrap="square" rtlCol="0">
            <a:spAutoFit/>
          </a:bodyPr>
          <a:lstStyle/>
          <a:p>
            <a:r>
              <a:rPr lang="en-US" dirty="0" smtClean="0">
                <a:solidFill>
                  <a:schemeClr val="tx2">
                    <a:lumMod val="40000"/>
                    <a:lumOff val="60000"/>
                  </a:schemeClr>
                </a:solidFill>
              </a:rPr>
              <a:t>By the way, don’t go looking for the file containing the </a:t>
            </a:r>
            <a:r>
              <a:rPr lang="en-US" dirty="0" err="1" smtClean="0">
                <a:solidFill>
                  <a:schemeClr val="tx2">
                    <a:lumMod val="40000"/>
                    <a:lumOff val="60000"/>
                  </a:schemeClr>
                </a:solidFill>
              </a:rPr>
              <a:t>sqrt</a:t>
            </a:r>
            <a:r>
              <a:rPr lang="en-US" dirty="0" smtClean="0">
                <a:solidFill>
                  <a:schemeClr val="tx2">
                    <a:lumMod val="40000"/>
                    <a:lumOff val="60000"/>
                  </a:schemeClr>
                </a:solidFill>
              </a:rPr>
              <a:t> function - like I said, its internal to MATLAB and is very hard to find. Your functions that you write will be much easier to find and open up.</a:t>
            </a:r>
          </a:p>
          <a:p>
            <a:endParaRPr lang="en-US" dirty="0">
              <a:solidFill>
                <a:schemeClr val="tx2">
                  <a:lumMod val="40000"/>
                  <a:lumOff val="60000"/>
                </a:schemeClr>
              </a:solidFill>
            </a:endParaRPr>
          </a:p>
          <a:p>
            <a:r>
              <a:rPr lang="en-US" dirty="0" smtClean="0">
                <a:solidFill>
                  <a:schemeClr val="tx2">
                    <a:lumMod val="40000"/>
                    <a:lumOff val="60000"/>
                  </a:schemeClr>
                </a:solidFill>
              </a:rPr>
              <a:t>Just a few notes about the </a:t>
            </a:r>
            <a:r>
              <a:rPr lang="en-US" dirty="0" err="1" smtClean="0">
                <a:solidFill>
                  <a:schemeClr val="tx2">
                    <a:lumMod val="40000"/>
                    <a:lumOff val="60000"/>
                  </a:schemeClr>
                </a:solidFill>
              </a:rPr>
              <a:t>sqrt</a:t>
            </a:r>
            <a:r>
              <a:rPr lang="en-US" dirty="0" smtClean="0">
                <a:solidFill>
                  <a:schemeClr val="tx2">
                    <a:lumMod val="40000"/>
                    <a:lumOff val="60000"/>
                  </a:schemeClr>
                </a:solidFill>
              </a:rPr>
              <a:t>() function</a:t>
            </a:r>
          </a:p>
          <a:p>
            <a:r>
              <a:rPr lang="en-US" dirty="0">
                <a:solidFill>
                  <a:schemeClr val="tx2">
                    <a:lumMod val="40000"/>
                    <a:lumOff val="60000"/>
                  </a:schemeClr>
                </a:solidFill>
              </a:rPr>
              <a:t>	</a:t>
            </a:r>
            <a:r>
              <a:rPr lang="en-US" dirty="0" smtClean="0">
                <a:solidFill>
                  <a:schemeClr val="tx2">
                    <a:lumMod val="40000"/>
                    <a:lumOff val="60000"/>
                  </a:schemeClr>
                </a:solidFill>
              </a:rPr>
              <a:t>- computes the square root of any number and returns the correct answer, so the code itself must work independent of what the input is (you wouldn’t write a function to </a:t>
            </a:r>
            <a:r>
              <a:rPr lang="en-US" dirty="0" err="1" smtClean="0">
                <a:solidFill>
                  <a:schemeClr val="tx2">
                    <a:lumMod val="40000"/>
                    <a:lumOff val="60000"/>
                  </a:schemeClr>
                </a:solidFill>
              </a:rPr>
              <a:t>calculcate</a:t>
            </a:r>
            <a:r>
              <a:rPr lang="en-US" dirty="0" smtClean="0">
                <a:solidFill>
                  <a:schemeClr val="tx2">
                    <a:lumMod val="40000"/>
                    <a:lumOff val="60000"/>
                  </a:schemeClr>
                </a:solidFill>
              </a:rPr>
              <a:t> the square root of 9, and a separate one to calculate the square root of 8, and yet ANOTHER one to calculate the square root of 7, and so on… one function that calculates the square root of all is much more useful)</a:t>
            </a:r>
          </a:p>
          <a:p>
            <a:r>
              <a:rPr lang="en-US" dirty="0">
                <a:solidFill>
                  <a:schemeClr val="tx2">
                    <a:lumMod val="40000"/>
                    <a:lumOff val="60000"/>
                  </a:schemeClr>
                </a:solidFill>
              </a:rPr>
              <a:t>	</a:t>
            </a:r>
            <a:r>
              <a:rPr lang="en-US" dirty="0" smtClean="0">
                <a:solidFill>
                  <a:schemeClr val="tx2">
                    <a:lumMod val="40000"/>
                    <a:lumOff val="60000"/>
                  </a:schemeClr>
                </a:solidFill>
              </a:rPr>
              <a:t>- the input can be a variable that exists in the workspace. For instance, run the following code:</a:t>
            </a:r>
          </a:p>
          <a:p>
            <a:r>
              <a:rPr lang="en-US" dirty="0">
                <a:solidFill>
                  <a:schemeClr val="tx2">
                    <a:lumMod val="40000"/>
                    <a:lumOff val="60000"/>
                  </a:schemeClr>
                </a:solidFill>
              </a:rPr>
              <a:t>	</a:t>
            </a:r>
            <a:r>
              <a:rPr lang="en-US" dirty="0" smtClean="0">
                <a:solidFill>
                  <a:schemeClr val="bg1"/>
                </a:solidFill>
              </a:rPr>
              <a:t>&gt;&gt; x = 4;</a:t>
            </a:r>
          </a:p>
          <a:p>
            <a:r>
              <a:rPr lang="en-US" dirty="0">
                <a:solidFill>
                  <a:schemeClr val="bg1"/>
                </a:solidFill>
              </a:rPr>
              <a:t>	</a:t>
            </a:r>
            <a:r>
              <a:rPr lang="en-US" dirty="0" smtClean="0">
                <a:solidFill>
                  <a:schemeClr val="bg1"/>
                </a:solidFill>
              </a:rPr>
              <a:t>&gt;&gt; y = </a:t>
            </a:r>
            <a:r>
              <a:rPr lang="en-US" dirty="0" err="1" smtClean="0">
                <a:solidFill>
                  <a:schemeClr val="bg1"/>
                </a:solidFill>
              </a:rPr>
              <a:t>sqrt</a:t>
            </a:r>
            <a:r>
              <a:rPr lang="en-US" dirty="0" smtClean="0">
                <a:solidFill>
                  <a:schemeClr val="bg1"/>
                </a:solidFill>
              </a:rPr>
              <a:t>(x);</a:t>
            </a:r>
          </a:p>
          <a:p>
            <a:r>
              <a:rPr lang="en-US" dirty="0">
                <a:solidFill>
                  <a:schemeClr val="tx2">
                    <a:lumMod val="40000"/>
                    <a:lumOff val="60000"/>
                  </a:schemeClr>
                </a:solidFill>
              </a:rPr>
              <a:t>	</a:t>
            </a:r>
            <a:r>
              <a:rPr lang="en-US" dirty="0" smtClean="0">
                <a:solidFill>
                  <a:schemeClr val="tx2">
                    <a:lumMod val="40000"/>
                    <a:lumOff val="60000"/>
                  </a:schemeClr>
                </a:solidFill>
              </a:rPr>
              <a:t>And of course, the value of y is 2. Now, there is no such thing as the square root of the letter x, so we know that MATLAB interpreted </a:t>
            </a:r>
            <a:r>
              <a:rPr lang="en-US" dirty="0" err="1" smtClean="0">
                <a:solidFill>
                  <a:schemeClr val="tx2">
                    <a:lumMod val="40000"/>
                    <a:lumOff val="60000"/>
                  </a:schemeClr>
                </a:solidFill>
              </a:rPr>
              <a:t>sqrt</a:t>
            </a:r>
            <a:r>
              <a:rPr lang="en-US" dirty="0" smtClean="0">
                <a:solidFill>
                  <a:schemeClr val="tx2">
                    <a:lumMod val="40000"/>
                    <a:lumOff val="60000"/>
                  </a:schemeClr>
                </a:solidFill>
              </a:rPr>
              <a:t>(x) as </a:t>
            </a:r>
            <a:r>
              <a:rPr lang="en-US" dirty="0" err="1" smtClean="0">
                <a:solidFill>
                  <a:schemeClr val="tx2">
                    <a:lumMod val="40000"/>
                    <a:lumOff val="60000"/>
                  </a:schemeClr>
                </a:solidFill>
              </a:rPr>
              <a:t>sqrt</a:t>
            </a:r>
            <a:r>
              <a:rPr lang="en-US" dirty="0" smtClean="0">
                <a:solidFill>
                  <a:schemeClr val="tx2">
                    <a:lumMod val="40000"/>
                    <a:lumOff val="60000"/>
                  </a:schemeClr>
                </a:solidFill>
              </a:rPr>
              <a:t>(4) because x is a variable containing the value 4 - trivial, but important.</a:t>
            </a:r>
          </a:p>
          <a:p>
            <a:r>
              <a:rPr lang="en-US" dirty="0">
                <a:solidFill>
                  <a:schemeClr val="tx2">
                    <a:lumMod val="40000"/>
                    <a:lumOff val="60000"/>
                  </a:schemeClr>
                </a:solidFill>
              </a:rPr>
              <a:t>	</a:t>
            </a:r>
            <a:endParaRPr lang="en-US" dirty="0" smtClean="0">
              <a:solidFill>
                <a:schemeClr val="tx2">
                  <a:lumMod val="40000"/>
                  <a:lumOff val="6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3970318"/>
          </a:xfrm>
          <a:prstGeom prst="rect">
            <a:avLst/>
          </a:prstGeom>
          <a:noFill/>
        </p:spPr>
        <p:txBody>
          <a:bodyPr wrap="square" rtlCol="0">
            <a:spAutoFit/>
          </a:bodyPr>
          <a:lstStyle/>
          <a:p>
            <a:r>
              <a:rPr lang="en-US" dirty="0" smtClean="0">
                <a:solidFill>
                  <a:schemeClr val="tx2">
                    <a:lumMod val="40000"/>
                    <a:lumOff val="60000"/>
                  </a:schemeClr>
                </a:solidFill>
              </a:rPr>
              <a:t>We’ve determined that functions take in values and give back (or return) values. The values that a function takes in are called the </a:t>
            </a:r>
            <a:r>
              <a:rPr lang="en-US" b="1" u="sng" dirty="0" smtClean="0">
                <a:solidFill>
                  <a:schemeClr val="tx2">
                    <a:lumMod val="40000"/>
                    <a:lumOff val="60000"/>
                  </a:schemeClr>
                </a:solidFill>
              </a:rPr>
              <a:t>inputs</a:t>
            </a:r>
            <a:r>
              <a:rPr lang="en-US" dirty="0" smtClean="0">
                <a:solidFill>
                  <a:schemeClr val="tx2">
                    <a:lumMod val="40000"/>
                    <a:lumOff val="60000"/>
                  </a:schemeClr>
                </a:solidFill>
              </a:rPr>
              <a:t>, and the values it gives back are called the </a:t>
            </a:r>
            <a:r>
              <a:rPr lang="en-US" b="1" u="sng" dirty="0" smtClean="0">
                <a:solidFill>
                  <a:schemeClr val="tx2">
                    <a:lumMod val="40000"/>
                    <a:lumOff val="60000"/>
                  </a:schemeClr>
                </a:solidFill>
              </a:rPr>
              <a:t>outputs</a:t>
            </a:r>
            <a:r>
              <a:rPr lang="en-US" dirty="0" smtClean="0">
                <a:solidFill>
                  <a:schemeClr val="tx2">
                    <a:lumMod val="40000"/>
                    <a:lumOff val="60000"/>
                  </a:schemeClr>
                </a:solidFill>
              </a:rPr>
              <a:t>. We’re at a point now where we can write our own function.</a:t>
            </a:r>
          </a:p>
          <a:p>
            <a:endParaRPr lang="en-US" dirty="0">
              <a:solidFill>
                <a:schemeClr val="tx2">
                  <a:lumMod val="40000"/>
                  <a:lumOff val="60000"/>
                </a:schemeClr>
              </a:solidFill>
            </a:endParaRPr>
          </a:p>
          <a:p>
            <a:r>
              <a:rPr lang="en-US" dirty="0" smtClean="0">
                <a:solidFill>
                  <a:schemeClr val="tx2">
                    <a:lumMod val="40000"/>
                    <a:lumOff val="60000"/>
                  </a:schemeClr>
                </a:solidFill>
              </a:rPr>
              <a:t>To write our own function, we need to be able to write a </a:t>
            </a:r>
            <a:r>
              <a:rPr lang="en-US" b="1" u="sng" dirty="0" smtClean="0">
                <a:solidFill>
                  <a:schemeClr val="tx2">
                    <a:lumMod val="40000"/>
                    <a:lumOff val="60000"/>
                  </a:schemeClr>
                </a:solidFill>
              </a:rPr>
              <a:t>function header</a:t>
            </a:r>
            <a:r>
              <a:rPr lang="en-US" dirty="0" smtClean="0">
                <a:solidFill>
                  <a:schemeClr val="tx2">
                    <a:lumMod val="40000"/>
                    <a:lumOff val="60000"/>
                  </a:schemeClr>
                </a:solidFill>
              </a:rPr>
              <a:t>. This is the first line of a file that contains our function’s code. It specifies how many inputs and outputs our function will have, what the name of the function will be, and what the specific inputs and outputs are called in the function code.</a:t>
            </a:r>
          </a:p>
          <a:p>
            <a:endParaRPr lang="en-US" dirty="0">
              <a:solidFill>
                <a:schemeClr val="tx2">
                  <a:lumMod val="40000"/>
                  <a:lumOff val="60000"/>
                </a:schemeClr>
              </a:solidFill>
            </a:endParaRPr>
          </a:p>
          <a:p>
            <a:r>
              <a:rPr lang="en-US" dirty="0" smtClean="0">
                <a:solidFill>
                  <a:schemeClr val="tx2">
                    <a:lumMod val="40000"/>
                    <a:lumOff val="60000"/>
                  </a:schemeClr>
                </a:solidFill>
              </a:rPr>
              <a:t>It has the following general format:</a:t>
            </a:r>
          </a:p>
          <a:p>
            <a:endParaRPr lang="en-US" dirty="0">
              <a:solidFill>
                <a:schemeClr val="tx2">
                  <a:lumMod val="40000"/>
                  <a:lumOff val="60000"/>
                </a:schemeClr>
              </a:solidFill>
            </a:endParaRPr>
          </a:p>
          <a:p>
            <a:r>
              <a:rPr lang="en-US" dirty="0" smtClean="0">
                <a:solidFill>
                  <a:schemeClr val="bg1"/>
                </a:solidFill>
              </a:rPr>
              <a:t>function [output1, output2, … , </a:t>
            </a:r>
            <a:r>
              <a:rPr lang="en-US" dirty="0" err="1" smtClean="0">
                <a:solidFill>
                  <a:schemeClr val="bg1"/>
                </a:solidFill>
              </a:rPr>
              <a:t>outputN</a:t>
            </a:r>
            <a:r>
              <a:rPr lang="en-US" dirty="0" smtClean="0">
                <a:solidFill>
                  <a:schemeClr val="bg1"/>
                </a:solidFill>
              </a:rPr>
              <a:t>] = </a:t>
            </a:r>
            <a:r>
              <a:rPr lang="en-US" dirty="0" err="1" smtClean="0">
                <a:solidFill>
                  <a:schemeClr val="bg1"/>
                </a:solidFill>
              </a:rPr>
              <a:t>myFunctionName</a:t>
            </a:r>
            <a:r>
              <a:rPr lang="en-US" dirty="0" smtClean="0">
                <a:solidFill>
                  <a:schemeClr val="bg1"/>
                </a:solidFill>
              </a:rPr>
              <a:t>(input1, input2,…,</a:t>
            </a:r>
            <a:r>
              <a:rPr lang="en-US" dirty="0" err="1" smtClean="0">
                <a:solidFill>
                  <a:schemeClr val="bg1"/>
                </a:solidFill>
              </a:rPr>
              <a:t>inputM</a:t>
            </a:r>
            <a:r>
              <a:rPr lang="en-US" dirty="0" smtClean="0">
                <a:solidFill>
                  <a:schemeClr val="bg1"/>
                </a:solidFill>
              </a:rPr>
              <a:t>)</a:t>
            </a:r>
          </a:p>
          <a:p>
            <a:endParaRPr lang="en-US" dirty="0">
              <a:solidFill>
                <a:srgbClr val="FFFF00"/>
              </a:solidFill>
            </a:endParaRPr>
          </a:p>
          <a:p>
            <a:r>
              <a:rPr lang="en-US" dirty="0" smtClean="0">
                <a:solidFill>
                  <a:schemeClr val="tx2">
                    <a:lumMod val="40000"/>
                    <a:lumOff val="60000"/>
                  </a:schemeClr>
                </a:solidFill>
              </a:rPr>
              <a:t>Memorize this general layout. You will need it. Forever.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1200329"/>
          </a:xfrm>
          <a:prstGeom prst="rect">
            <a:avLst/>
          </a:prstGeom>
          <a:noFill/>
          <a:ln>
            <a:noFill/>
          </a:ln>
        </p:spPr>
        <p:txBody>
          <a:bodyPr wrap="square" rtlCol="0">
            <a:spAutoFit/>
          </a:bodyPr>
          <a:lstStyle/>
          <a:p>
            <a:r>
              <a:rPr lang="en-US" dirty="0" smtClean="0">
                <a:solidFill>
                  <a:schemeClr val="tx2">
                    <a:lumMod val="40000"/>
                    <a:lumOff val="60000"/>
                  </a:schemeClr>
                </a:solidFill>
              </a:rPr>
              <a:t>Let’s take a closer look at the anatomy of a function header</a:t>
            </a:r>
          </a:p>
          <a:p>
            <a:endParaRPr lang="en-US" dirty="0">
              <a:solidFill>
                <a:schemeClr val="tx2">
                  <a:lumMod val="40000"/>
                  <a:lumOff val="60000"/>
                </a:schemeClr>
              </a:solidFill>
            </a:endParaRPr>
          </a:p>
          <a:p>
            <a:r>
              <a:rPr lang="en-US" dirty="0" smtClean="0">
                <a:solidFill>
                  <a:schemeClr val="bg1"/>
                </a:solidFill>
              </a:rPr>
              <a:t>function</a:t>
            </a:r>
            <a:r>
              <a:rPr lang="en-US" dirty="0" smtClean="0">
                <a:solidFill>
                  <a:srgbClr val="FFFF00"/>
                </a:solidFill>
              </a:rPr>
              <a:t> </a:t>
            </a:r>
            <a:r>
              <a:rPr lang="en-US" dirty="0" smtClean="0">
                <a:solidFill>
                  <a:schemeClr val="accent2">
                    <a:lumMod val="60000"/>
                    <a:lumOff val="40000"/>
                  </a:schemeClr>
                </a:solidFill>
              </a:rPr>
              <a:t>[output1, output2, … , </a:t>
            </a:r>
            <a:r>
              <a:rPr lang="en-US" dirty="0" err="1" smtClean="0">
                <a:solidFill>
                  <a:schemeClr val="accent2">
                    <a:lumMod val="60000"/>
                    <a:lumOff val="40000"/>
                  </a:schemeClr>
                </a:solidFill>
              </a:rPr>
              <a:t>outputN</a:t>
            </a:r>
            <a:r>
              <a:rPr lang="en-US" dirty="0" smtClean="0">
                <a:solidFill>
                  <a:schemeClr val="accent2">
                    <a:lumMod val="60000"/>
                    <a:lumOff val="40000"/>
                  </a:schemeClr>
                </a:solidFill>
              </a:rPr>
              <a:t>] = </a:t>
            </a:r>
            <a:r>
              <a:rPr lang="en-US" dirty="0" err="1" smtClean="0">
                <a:solidFill>
                  <a:srgbClr val="92D050"/>
                </a:solidFill>
              </a:rPr>
              <a:t>myFunctionName</a:t>
            </a:r>
            <a:r>
              <a:rPr lang="en-US" dirty="0" smtClean="0">
                <a:solidFill>
                  <a:srgbClr val="FFFF00"/>
                </a:solidFill>
              </a:rPr>
              <a:t>(input1, input2,…,</a:t>
            </a:r>
            <a:r>
              <a:rPr lang="en-US" dirty="0" err="1" smtClean="0">
                <a:solidFill>
                  <a:srgbClr val="FFFF00"/>
                </a:solidFill>
              </a:rPr>
              <a:t>inputM</a:t>
            </a:r>
            <a:r>
              <a:rPr lang="en-US" dirty="0" smtClean="0">
                <a:solidFill>
                  <a:srgbClr val="FFFF00"/>
                </a:solidFill>
              </a:rPr>
              <a:t>)</a:t>
            </a:r>
          </a:p>
          <a:p>
            <a:endParaRPr lang="en-US" dirty="0">
              <a:solidFill>
                <a:srgbClr val="FFFF00"/>
              </a:solidFill>
            </a:endParaRPr>
          </a:p>
        </p:txBody>
      </p:sp>
      <p:cxnSp>
        <p:nvCxnSpPr>
          <p:cNvPr id="7" name="Straight Arrow Connector 6"/>
          <p:cNvCxnSpPr/>
          <p:nvPr/>
        </p:nvCxnSpPr>
        <p:spPr>
          <a:xfrm rot="5400000" flipH="1" flipV="1">
            <a:off x="4496594" y="2894806"/>
            <a:ext cx="609600" cy="1588"/>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8600" y="3200400"/>
            <a:ext cx="1905000" cy="1600438"/>
          </a:xfrm>
          <a:prstGeom prst="rect">
            <a:avLst/>
          </a:prstGeom>
          <a:noFill/>
        </p:spPr>
        <p:txBody>
          <a:bodyPr wrap="square" rtlCol="0">
            <a:spAutoFit/>
          </a:bodyPr>
          <a:lstStyle/>
          <a:p>
            <a:r>
              <a:rPr lang="en-US" sz="1400" dirty="0" smtClean="0">
                <a:solidFill>
                  <a:srgbClr val="92D050"/>
                </a:solidFill>
              </a:rPr>
              <a:t>The function name must follow the rules of variable naming:</a:t>
            </a:r>
          </a:p>
          <a:p>
            <a:r>
              <a:rPr lang="en-US" sz="1400" dirty="0" smtClean="0">
                <a:solidFill>
                  <a:srgbClr val="92D050"/>
                </a:solidFill>
              </a:rPr>
              <a:t>-starts with letter, </a:t>
            </a:r>
          </a:p>
          <a:p>
            <a:r>
              <a:rPr lang="en-US" sz="1400" dirty="0">
                <a:solidFill>
                  <a:srgbClr val="92D050"/>
                </a:solidFill>
              </a:rPr>
              <a:t>-</a:t>
            </a:r>
            <a:r>
              <a:rPr lang="en-US" sz="1400" dirty="0" smtClean="0">
                <a:solidFill>
                  <a:srgbClr val="92D050"/>
                </a:solidFill>
              </a:rPr>
              <a:t>contains only letters, numbers, and underscores</a:t>
            </a:r>
            <a:endParaRPr lang="en-US" sz="1400" dirty="0">
              <a:solidFill>
                <a:srgbClr val="92D050"/>
              </a:solidFill>
            </a:endParaRPr>
          </a:p>
        </p:txBody>
      </p:sp>
      <p:sp>
        <p:nvSpPr>
          <p:cNvPr id="14" name="TextBox 13"/>
          <p:cNvSpPr txBox="1"/>
          <p:nvPr/>
        </p:nvSpPr>
        <p:spPr>
          <a:xfrm>
            <a:off x="1371600" y="3276600"/>
            <a:ext cx="2362200" cy="3323987"/>
          </a:xfrm>
          <a:prstGeom prst="rect">
            <a:avLst/>
          </a:prstGeom>
          <a:noFill/>
        </p:spPr>
        <p:txBody>
          <a:bodyPr wrap="square" rtlCol="0">
            <a:spAutoFit/>
          </a:bodyPr>
          <a:lstStyle/>
          <a:p>
            <a:r>
              <a:rPr lang="en-US" sz="1400" dirty="0" smtClean="0">
                <a:solidFill>
                  <a:schemeClr val="accent2">
                    <a:lumMod val="60000"/>
                    <a:lumOff val="40000"/>
                  </a:schemeClr>
                </a:solidFill>
              </a:rPr>
              <a:t>The outputs are placed in a list inside square brackets [ ] and CAN be separated by commas (or just spaces - it’s the programmer’s choice) . The names of all the outputs must follow the rules of variable naming.</a:t>
            </a:r>
          </a:p>
          <a:p>
            <a:r>
              <a:rPr lang="en-US" sz="1400" u="sng" dirty="0" smtClean="0">
                <a:solidFill>
                  <a:schemeClr val="accent2">
                    <a:lumMod val="60000"/>
                    <a:lumOff val="40000"/>
                  </a:schemeClr>
                </a:solidFill>
              </a:rPr>
              <a:t>ULTRA IMPORTANT</a:t>
            </a:r>
            <a:r>
              <a:rPr lang="en-US" sz="1400" dirty="0" smtClean="0">
                <a:solidFill>
                  <a:schemeClr val="accent2">
                    <a:lumMod val="60000"/>
                    <a:lumOff val="40000"/>
                  </a:schemeClr>
                </a:solidFill>
              </a:rPr>
              <a:t>: The assignment operator (=) is directly tied to the outputs… if there are no outputs (which is definitely possible), then there is no assignment operator</a:t>
            </a:r>
            <a:endParaRPr lang="en-US" sz="1400" dirty="0">
              <a:solidFill>
                <a:schemeClr val="accent2">
                  <a:lumMod val="60000"/>
                  <a:lumOff val="40000"/>
                </a:schemeClr>
              </a:solidFill>
            </a:endParaRPr>
          </a:p>
        </p:txBody>
      </p:sp>
      <p:cxnSp>
        <p:nvCxnSpPr>
          <p:cNvPr id="15" name="Straight Arrow Connector 14"/>
          <p:cNvCxnSpPr/>
          <p:nvPr/>
        </p:nvCxnSpPr>
        <p:spPr>
          <a:xfrm rot="5400000" flipH="1" flipV="1">
            <a:off x="2210594" y="2894806"/>
            <a:ext cx="609600" cy="1588"/>
          </a:xfrm>
          <a:prstGeom prst="straightConnector1">
            <a:avLst/>
          </a:prstGeom>
          <a:ln w="381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3352800"/>
            <a:ext cx="1295400" cy="1815882"/>
          </a:xfrm>
          <a:prstGeom prst="rect">
            <a:avLst/>
          </a:prstGeom>
          <a:noFill/>
        </p:spPr>
        <p:txBody>
          <a:bodyPr wrap="square" rtlCol="0">
            <a:spAutoFit/>
          </a:bodyPr>
          <a:lstStyle/>
          <a:p>
            <a:r>
              <a:rPr lang="en-US" sz="1400" dirty="0" smtClean="0">
                <a:solidFill>
                  <a:schemeClr val="bg1"/>
                </a:solidFill>
              </a:rPr>
              <a:t>This is always required and is always lowercase and is always the first thing in the function header </a:t>
            </a:r>
            <a:endParaRPr lang="en-US" sz="1400" dirty="0">
              <a:solidFill>
                <a:schemeClr val="bg1"/>
              </a:solidFill>
            </a:endParaRPr>
          </a:p>
        </p:txBody>
      </p:sp>
      <p:cxnSp>
        <p:nvCxnSpPr>
          <p:cNvPr id="17" name="Straight Arrow Connector 16"/>
          <p:cNvCxnSpPr/>
          <p:nvPr/>
        </p:nvCxnSpPr>
        <p:spPr>
          <a:xfrm rot="5400000" flipH="1" flipV="1">
            <a:off x="153194" y="2971006"/>
            <a:ext cx="609600" cy="15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96000" y="3276600"/>
            <a:ext cx="2362200" cy="2893100"/>
          </a:xfrm>
          <a:prstGeom prst="rect">
            <a:avLst/>
          </a:prstGeom>
          <a:noFill/>
        </p:spPr>
        <p:txBody>
          <a:bodyPr wrap="square" rtlCol="0">
            <a:spAutoFit/>
          </a:bodyPr>
          <a:lstStyle/>
          <a:p>
            <a:r>
              <a:rPr lang="en-US" sz="1400" dirty="0" smtClean="0">
                <a:solidFill>
                  <a:srgbClr val="FFFF00"/>
                </a:solidFill>
              </a:rPr>
              <a:t>The inputs are listed after the name of the function inside parenthesis. They MUST </a:t>
            </a:r>
            <a:r>
              <a:rPr lang="en-US" sz="1400" dirty="0" err="1" smtClean="0">
                <a:solidFill>
                  <a:srgbClr val="FFFF00"/>
                </a:solidFill>
              </a:rPr>
              <a:t>MUST</a:t>
            </a:r>
            <a:r>
              <a:rPr lang="en-US" sz="1400" dirty="0" smtClean="0">
                <a:solidFill>
                  <a:srgbClr val="FFFF00"/>
                </a:solidFill>
              </a:rPr>
              <a:t> </a:t>
            </a:r>
            <a:r>
              <a:rPr lang="en-US" sz="1400" dirty="0" err="1" smtClean="0">
                <a:solidFill>
                  <a:srgbClr val="FFFF00"/>
                </a:solidFill>
              </a:rPr>
              <a:t>MUST</a:t>
            </a:r>
            <a:r>
              <a:rPr lang="en-US" sz="1400" dirty="0" smtClean="0">
                <a:solidFill>
                  <a:srgbClr val="FFFF00"/>
                </a:solidFill>
              </a:rPr>
              <a:t> be separated by commas. The names of all the inputs must follow the rules of variable naming.</a:t>
            </a:r>
          </a:p>
          <a:p>
            <a:r>
              <a:rPr lang="en-US" sz="1400" u="sng" dirty="0" smtClean="0">
                <a:solidFill>
                  <a:srgbClr val="FFFF00"/>
                </a:solidFill>
              </a:rPr>
              <a:t>ULTRA IMPORTANT</a:t>
            </a:r>
            <a:r>
              <a:rPr lang="en-US" sz="1400" dirty="0" smtClean="0">
                <a:solidFill>
                  <a:srgbClr val="FFFF00"/>
                </a:solidFill>
              </a:rPr>
              <a:t>: if there are no inputs (which is definitely possible), the parenthesis MUST STILL BE INLUDED - there is just nothing inside them.</a:t>
            </a:r>
            <a:endParaRPr lang="en-US" sz="1400" dirty="0">
              <a:solidFill>
                <a:srgbClr val="FFFF00"/>
              </a:solidFill>
            </a:endParaRPr>
          </a:p>
        </p:txBody>
      </p:sp>
      <p:cxnSp>
        <p:nvCxnSpPr>
          <p:cNvPr id="19" name="Straight Arrow Connector 18"/>
          <p:cNvCxnSpPr/>
          <p:nvPr/>
        </p:nvCxnSpPr>
        <p:spPr>
          <a:xfrm rot="5400000" flipH="1" flipV="1">
            <a:off x="6630194" y="2894806"/>
            <a:ext cx="609600" cy="1588"/>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5355312"/>
          </a:xfrm>
          <a:prstGeom prst="rect">
            <a:avLst/>
          </a:prstGeom>
          <a:noFill/>
        </p:spPr>
        <p:txBody>
          <a:bodyPr wrap="square" rtlCol="0">
            <a:spAutoFit/>
          </a:bodyPr>
          <a:lstStyle/>
          <a:p>
            <a:r>
              <a:rPr lang="en-US" dirty="0" smtClean="0">
                <a:solidFill>
                  <a:schemeClr val="tx2">
                    <a:lumMod val="40000"/>
                    <a:lumOff val="60000"/>
                  </a:schemeClr>
                </a:solidFill>
              </a:rPr>
              <a:t>Did you get everything on that last slide? Let’s see… try to write function headers for the following function descriptions WITHOUT LOOKING BACK and WITHOUT USING MATLAB:</a:t>
            </a:r>
          </a:p>
          <a:p>
            <a:endParaRPr lang="en-US" dirty="0">
              <a:solidFill>
                <a:schemeClr val="tx2">
                  <a:lumMod val="40000"/>
                  <a:lumOff val="60000"/>
                </a:schemeClr>
              </a:solidFill>
            </a:endParaRPr>
          </a:p>
          <a:p>
            <a:r>
              <a:rPr lang="en-US" dirty="0" smtClean="0">
                <a:solidFill>
                  <a:schemeClr val="tx2">
                    <a:lumMod val="40000"/>
                    <a:lumOff val="60000"/>
                  </a:schemeClr>
                </a:solidFill>
              </a:rPr>
              <a:t>Function name: </a:t>
            </a:r>
            <a:r>
              <a:rPr lang="en-US" dirty="0" err="1" smtClean="0">
                <a:solidFill>
                  <a:schemeClr val="bg1"/>
                </a:solidFill>
              </a:rPr>
              <a:t>myFunc</a:t>
            </a:r>
            <a:endParaRPr lang="en-US" dirty="0" smtClean="0">
              <a:solidFill>
                <a:schemeClr val="bg1"/>
              </a:solidFill>
            </a:endParaRPr>
          </a:p>
          <a:p>
            <a:r>
              <a:rPr lang="en-US" dirty="0" smtClean="0">
                <a:solidFill>
                  <a:schemeClr val="tx2">
                    <a:lumMod val="40000"/>
                    <a:lumOff val="60000"/>
                  </a:schemeClr>
                </a:solidFill>
              </a:rPr>
              <a:t>Inputs: 2</a:t>
            </a:r>
          </a:p>
          <a:p>
            <a:r>
              <a:rPr lang="en-US" dirty="0" smtClean="0">
                <a:solidFill>
                  <a:schemeClr val="tx2">
                    <a:lumMod val="40000"/>
                    <a:lumOff val="60000"/>
                  </a:schemeClr>
                </a:solidFill>
              </a:rPr>
              <a:t>Outputs: 3</a:t>
            </a:r>
          </a:p>
          <a:p>
            <a:endParaRPr lang="en-US" dirty="0" smtClean="0">
              <a:solidFill>
                <a:schemeClr val="tx2">
                  <a:lumMod val="40000"/>
                  <a:lumOff val="60000"/>
                </a:schemeClr>
              </a:solidFill>
            </a:endParaRPr>
          </a:p>
          <a:p>
            <a:endParaRPr lang="en-US" dirty="0">
              <a:solidFill>
                <a:schemeClr val="tx2">
                  <a:lumMod val="40000"/>
                  <a:lumOff val="60000"/>
                </a:schemeClr>
              </a:solidFill>
            </a:endParaRPr>
          </a:p>
          <a:p>
            <a:r>
              <a:rPr lang="en-US" dirty="0" smtClean="0">
                <a:solidFill>
                  <a:schemeClr val="tx2">
                    <a:lumMod val="40000"/>
                    <a:lumOff val="60000"/>
                  </a:schemeClr>
                </a:solidFill>
              </a:rPr>
              <a:t>Function name: </a:t>
            </a:r>
            <a:r>
              <a:rPr lang="en-US" dirty="0" err="1" smtClean="0">
                <a:solidFill>
                  <a:schemeClr val="bg1"/>
                </a:solidFill>
              </a:rPr>
              <a:t>somethingUseful</a:t>
            </a:r>
            <a:endParaRPr lang="en-US" dirty="0" smtClean="0">
              <a:solidFill>
                <a:schemeClr val="bg1"/>
              </a:solidFill>
            </a:endParaRPr>
          </a:p>
          <a:p>
            <a:r>
              <a:rPr lang="en-US" dirty="0" smtClean="0">
                <a:solidFill>
                  <a:schemeClr val="tx2">
                    <a:lumMod val="40000"/>
                    <a:lumOff val="60000"/>
                  </a:schemeClr>
                </a:solidFill>
              </a:rPr>
              <a:t>Inputs: 0</a:t>
            </a:r>
          </a:p>
          <a:p>
            <a:r>
              <a:rPr lang="en-US" dirty="0" smtClean="0">
                <a:solidFill>
                  <a:schemeClr val="tx2">
                    <a:lumMod val="40000"/>
                    <a:lumOff val="60000"/>
                  </a:schemeClr>
                </a:solidFill>
              </a:rPr>
              <a:t>Outputs: 2</a:t>
            </a:r>
          </a:p>
          <a:p>
            <a:endParaRPr lang="en-US" dirty="0" smtClean="0">
              <a:solidFill>
                <a:schemeClr val="tx2">
                  <a:lumMod val="40000"/>
                  <a:lumOff val="60000"/>
                </a:schemeClr>
              </a:solidFill>
            </a:endParaRPr>
          </a:p>
          <a:p>
            <a:endParaRPr lang="en-US" dirty="0">
              <a:solidFill>
                <a:schemeClr val="tx2">
                  <a:lumMod val="40000"/>
                  <a:lumOff val="60000"/>
                </a:schemeClr>
              </a:solidFill>
            </a:endParaRPr>
          </a:p>
          <a:p>
            <a:r>
              <a:rPr lang="en-US" dirty="0" smtClean="0">
                <a:solidFill>
                  <a:schemeClr val="tx2">
                    <a:lumMod val="40000"/>
                    <a:lumOff val="60000"/>
                  </a:schemeClr>
                </a:solidFill>
              </a:rPr>
              <a:t>Function name: </a:t>
            </a:r>
            <a:r>
              <a:rPr lang="en-US" dirty="0" err="1" smtClean="0">
                <a:solidFill>
                  <a:schemeClr val="bg1"/>
                </a:solidFill>
              </a:rPr>
              <a:t>doCalculation</a:t>
            </a:r>
            <a:endParaRPr lang="en-US" dirty="0" smtClean="0">
              <a:solidFill>
                <a:schemeClr val="bg1"/>
              </a:solidFill>
            </a:endParaRPr>
          </a:p>
          <a:p>
            <a:r>
              <a:rPr lang="en-US" dirty="0" smtClean="0">
                <a:solidFill>
                  <a:schemeClr val="tx2">
                    <a:lumMod val="40000"/>
                    <a:lumOff val="60000"/>
                  </a:schemeClr>
                </a:solidFill>
              </a:rPr>
              <a:t>Inputs: 1</a:t>
            </a:r>
          </a:p>
          <a:p>
            <a:r>
              <a:rPr lang="en-US" dirty="0" smtClean="0">
                <a:solidFill>
                  <a:schemeClr val="tx2">
                    <a:lumMod val="40000"/>
                    <a:lumOff val="60000"/>
                  </a:schemeClr>
                </a:solidFill>
              </a:rPr>
              <a:t>Outputs: 0</a:t>
            </a:r>
          </a:p>
          <a:p>
            <a:endParaRPr lang="en-US" dirty="0" smtClean="0">
              <a:solidFill>
                <a:schemeClr val="tx2">
                  <a:lumMod val="40000"/>
                  <a:lumOff val="60000"/>
                </a:schemeClr>
              </a:solidFill>
            </a:endParaRPr>
          </a:p>
          <a:p>
            <a:endParaRPr lang="en-US" dirty="0">
              <a:solidFill>
                <a:schemeClr val="tx2">
                  <a:lumMod val="40000"/>
                  <a:lumOff val="60000"/>
                </a:schemeClr>
              </a:solidFill>
            </a:endParaRPr>
          </a:p>
          <a:p>
            <a:endParaRPr lang="en-US" dirty="0" smtClean="0">
              <a:solidFill>
                <a:schemeClr val="tx2">
                  <a:lumMod val="40000"/>
                  <a:lumOff val="6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5078313"/>
          </a:xfrm>
          <a:prstGeom prst="rect">
            <a:avLst/>
          </a:prstGeom>
          <a:noFill/>
        </p:spPr>
        <p:txBody>
          <a:bodyPr wrap="square" rtlCol="0">
            <a:spAutoFit/>
          </a:bodyPr>
          <a:lstStyle/>
          <a:p>
            <a:r>
              <a:rPr lang="en-US" dirty="0" smtClean="0">
                <a:solidFill>
                  <a:schemeClr val="tx2">
                    <a:lumMod val="40000"/>
                    <a:lumOff val="60000"/>
                  </a:schemeClr>
                </a:solidFill>
              </a:rPr>
              <a:t>You should have come up with the following (it doesn’t matter what you called your inputs and outputs):</a:t>
            </a:r>
          </a:p>
          <a:p>
            <a:endParaRPr lang="en-US" dirty="0">
              <a:solidFill>
                <a:schemeClr val="tx2">
                  <a:lumMod val="40000"/>
                  <a:lumOff val="60000"/>
                </a:schemeClr>
              </a:solidFill>
            </a:endParaRPr>
          </a:p>
          <a:p>
            <a:r>
              <a:rPr lang="en-US" dirty="0" smtClean="0">
                <a:solidFill>
                  <a:schemeClr val="tx2">
                    <a:lumMod val="40000"/>
                    <a:lumOff val="60000"/>
                  </a:schemeClr>
                </a:solidFill>
              </a:rPr>
              <a:t>Function name: </a:t>
            </a:r>
            <a:r>
              <a:rPr lang="en-US" dirty="0" err="1" smtClean="0">
                <a:solidFill>
                  <a:schemeClr val="bg1"/>
                </a:solidFill>
              </a:rPr>
              <a:t>myFunc</a:t>
            </a:r>
            <a:endParaRPr lang="en-US" dirty="0" smtClean="0">
              <a:solidFill>
                <a:schemeClr val="bg1"/>
              </a:solidFill>
            </a:endParaRPr>
          </a:p>
          <a:p>
            <a:r>
              <a:rPr lang="en-US" dirty="0" smtClean="0">
                <a:solidFill>
                  <a:schemeClr val="tx2">
                    <a:lumMod val="40000"/>
                    <a:lumOff val="60000"/>
                  </a:schemeClr>
                </a:solidFill>
              </a:rPr>
              <a:t>Inputs: 2</a:t>
            </a:r>
          </a:p>
          <a:p>
            <a:r>
              <a:rPr lang="en-US" dirty="0" smtClean="0">
                <a:solidFill>
                  <a:schemeClr val="tx2">
                    <a:lumMod val="40000"/>
                    <a:lumOff val="60000"/>
                  </a:schemeClr>
                </a:solidFill>
              </a:rPr>
              <a:t>Outputs: 3</a:t>
            </a:r>
          </a:p>
          <a:p>
            <a:r>
              <a:rPr lang="en-US" dirty="0" smtClean="0">
                <a:solidFill>
                  <a:srgbClr val="FFFF00"/>
                </a:solidFill>
              </a:rPr>
              <a:t>function [out1, out2, out3] = </a:t>
            </a:r>
            <a:r>
              <a:rPr lang="en-US" dirty="0" err="1" smtClean="0">
                <a:solidFill>
                  <a:srgbClr val="FFFF00"/>
                </a:solidFill>
              </a:rPr>
              <a:t>myFunc</a:t>
            </a:r>
            <a:r>
              <a:rPr lang="en-US" dirty="0" smtClean="0">
                <a:solidFill>
                  <a:srgbClr val="FFFF00"/>
                </a:solidFill>
              </a:rPr>
              <a:t>(in1,in2)</a:t>
            </a:r>
          </a:p>
          <a:p>
            <a:endParaRPr lang="en-US" dirty="0">
              <a:solidFill>
                <a:schemeClr val="tx2">
                  <a:lumMod val="40000"/>
                  <a:lumOff val="60000"/>
                </a:schemeClr>
              </a:solidFill>
            </a:endParaRPr>
          </a:p>
          <a:p>
            <a:r>
              <a:rPr lang="en-US" dirty="0" smtClean="0">
                <a:solidFill>
                  <a:schemeClr val="tx2">
                    <a:lumMod val="40000"/>
                    <a:lumOff val="60000"/>
                  </a:schemeClr>
                </a:solidFill>
              </a:rPr>
              <a:t>Function name: </a:t>
            </a:r>
            <a:r>
              <a:rPr lang="en-US" dirty="0" err="1" smtClean="0">
                <a:solidFill>
                  <a:schemeClr val="bg1"/>
                </a:solidFill>
              </a:rPr>
              <a:t>somethingUseful</a:t>
            </a:r>
            <a:endParaRPr lang="en-US" dirty="0" smtClean="0">
              <a:solidFill>
                <a:schemeClr val="bg1"/>
              </a:solidFill>
            </a:endParaRPr>
          </a:p>
          <a:p>
            <a:r>
              <a:rPr lang="en-US" dirty="0" smtClean="0">
                <a:solidFill>
                  <a:schemeClr val="tx2">
                    <a:lumMod val="40000"/>
                    <a:lumOff val="60000"/>
                  </a:schemeClr>
                </a:solidFill>
              </a:rPr>
              <a:t>Inputs: 0</a:t>
            </a:r>
          </a:p>
          <a:p>
            <a:r>
              <a:rPr lang="en-US" dirty="0" smtClean="0">
                <a:solidFill>
                  <a:schemeClr val="tx2">
                    <a:lumMod val="40000"/>
                    <a:lumOff val="60000"/>
                  </a:schemeClr>
                </a:solidFill>
              </a:rPr>
              <a:t>Outputs: 2</a:t>
            </a:r>
          </a:p>
          <a:p>
            <a:r>
              <a:rPr lang="en-US" dirty="0" smtClean="0">
                <a:solidFill>
                  <a:srgbClr val="FFFF00"/>
                </a:solidFill>
              </a:rPr>
              <a:t>function [out1, out2] = </a:t>
            </a:r>
            <a:r>
              <a:rPr lang="en-US" dirty="0" err="1" smtClean="0">
                <a:solidFill>
                  <a:srgbClr val="FFFF00"/>
                </a:solidFill>
              </a:rPr>
              <a:t>somethingUseful</a:t>
            </a:r>
            <a:r>
              <a:rPr lang="en-US" dirty="0" smtClean="0">
                <a:solidFill>
                  <a:srgbClr val="FFFF00"/>
                </a:solidFill>
              </a:rPr>
              <a:t>()</a:t>
            </a:r>
            <a:endParaRPr lang="en-US" dirty="0" smtClean="0">
              <a:solidFill>
                <a:schemeClr val="tx2">
                  <a:lumMod val="40000"/>
                  <a:lumOff val="60000"/>
                </a:schemeClr>
              </a:solidFill>
            </a:endParaRPr>
          </a:p>
          <a:p>
            <a:endParaRPr lang="en-US" dirty="0">
              <a:solidFill>
                <a:schemeClr val="tx2">
                  <a:lumMod val="40000"/>
                  <a:lumOff val="60000"/>
                </a:schemeClr>
              </a:solidFill>
            </a:endParaRPr>
          </a:p>
          <a:p>
            <a:r>
              <a:rPr lang="en-US" dirty="0" smtClean="0">
                <a:solidFill>
                  <a:schemeClr val="tx2">
                    <a:lumMod val="40000"/>
                    <a:lumOff val="60000"/>
                  </a:schemeClr>
                </a:solidFill>
              </a:rPr>
              <a:t>Function name: </a:t>
            </a:r>
            <a:r>
              <a:rPr lang="en-US" dirty="0" err="1" smtClean="0">
                <a:solidFill>
                  <a:schemeClr val="bg1"/>
                </a:solidFill>
              </a:rPr>
              <a:t>doCalculation</a:t>
            </a:r>
            <a:endParaRPr lang="en-US" dirty="0" smtClean="0">
              <a:solidFill>
                <a:schemeClr val="bg1"/>
              </a:solidFill>
            </a:endParaRPr>
          </a:p>
          <a:p>
            <a:r>
              <a:rPr lang="en-US" dirty="0" smtClean="0">
                <a:solidFill>
                  <a:schemeClr val="tx2">
                    <a:lumMod val="40000"/>
                    <a:lumOff val="60000"/>
                  </a:schemeClr>
                </a:solidFill>
              </a:rPr>
              <a:t>Inputs: 1</a:t>
            </a:r>
          </a:p>
          <a:p>
            <a:r>
              <a:rPr lang="en-US" dirty="0" smtClean="0">
                <a:solidFill>
                  <a:schemeClr val="tx2">
                    <a:lumMod val="40000"/>
                    <a:lumOff val="60000"/>
                  </a:schemeClr>
                </a:solidFill>
              </a:rPr>
              <a:t>Outputs: 0</a:t>
            </a:r>
          </a:p>
          <a:p>
            <a:r>
              <a:rPr lang="en-US" dirty="0" smtClean="0">
                <a:solidFill>
                  <a:srgbClr val="FFFF00"/>
                </a:solidFill>
              </a:rPr>
              <a:t>function </a:t>
            </a:r>
            <a:r>
              <a:rPr lang="en-US" dirty="0" err="1" smtClean="0">
                <a:solidFill>
                  <a:srgbClr val="FFFF00"/>
                </a:solidFill>
              </a:rPr>
              <a:t>doCalculation</a:t>
            </a:r>
            <a:r>
              <a:rPr lang="en-US" dirty="0" smtClean="0">
                <a:solidFill>
                  <a:srgbClr val="FFFF00"/>
                </a:solidFill>
              </a:rPr>
              <a:t>(in1)</a:t>
            </a:r>
            <a:endParaRPr lang="en-US" dirty="0">
              <a:solidFill>
                <a:schemeClr val="tx2">
                  <a:lumMod val="40000"/>
                  <a:lumOff val="60000"/>
                </a:schemeClr>
              </a:solidFill>
            </a:endParaRPr>
          </a:p>
          <a:p>
            <a:endParaRPr lang="en-US" dirty="0" smtClean="0">
              <a:solidFill>
                <a:schemeClr val="tx2">
                  <a:lumMod val="40000"/>
                  <a:lumOff val="6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9144000" cy="923330"/>
          </a:xfrm>
          <a:prstGeom prst="rect">
            <a:avLst/>
          </a:prstGeom>
          <a:noFill/>
        </p:spPr>
        <p:txBody>
          <a:bodyPr wrap="square" rtlCol="0">
            <a:spAutoFit/>
          </a:bodyPr>
          <a:lstStyle/>
          <a:p>
            <a:pPr algn="ctr"/>
            <a:r>
              <a:rPr lang="en-US" sz="5400" b="1" dirty="0" smtClean="0">
                <a:solidFill>
                  <a:schemeClr val="tx2">
                    <a:lumMod val="40000"/>
                    <a:lumOff val="60000"/>
                  </a:schemeClr>
                </a:solidFill>
              </a:rPr>
              <a:t>FUNCTIONS</a:t>
            </a:r>
            <a:endParaRPr lang="en-US" sz="5400" b="1" dirty="0">
              <a:solidFill>
                <a:schemeClr val="tx2">
                  <a:lumMod val="40000"/>
                  <a:lumOff val="60000"/>
                </a:schemeClr>
              </a:solidFill>
            </a:endParaRPr>
          </a:p>
        </p:txBody>
      </p:sp>
      <p:sp>
        <p:nvSpPr>
          <p:cNvPr id="5" name="TextBox 4"/>
          <p:cNvSpPr txBox="1"/>
          <p:nvPr/>
        </p:nvSpPr>
        <p:spPr>
          <a:xfrm>
            <a:off x="0" y="1676400"/>
            <a:ext cx="9144000" cy="4801314"/>
          </a:xfrm>
          <a:prstGeom prst="rect">
            <a:avLst/>
          </a:prstGeom>
          <a:noFill/>
        </p:spPr>
        <p:txBody>
          <a:bodyPr wrap="square" rtlCol="0">
            <a:spAutoFit/>
          </a:bodyPr>
          <a:lstStyle/>
          <a:p>
            <a:r>
              <a:rPr lang="en-US" dirty="0" smtClean="0">
                <a:solidFill>
                  <a:schemeClr val="tx2">
                    <a:lumMod val="40000"/>
                    <a:lumOff val="60000"/>
                  </a:schemeClr>
                </a:solidFill>
              </a:rPr>
              <a:t>One last random thing… IF AND ONLY IF there is just one output, the square brackets may be ignored, or they may be included - it is the programmers choice.</a:t>
            </a:r>
          </a:p>
          <a:p>
            <a:endParaRPr lang="en-US" dirty="0">
              <a:solidFill>
                <a:schemeClr val="tx2">
                  <a:lumMod val="40000"/>
                  <a:lumOff val="60000"/>
                </a:schemeClr>
              </a:solidFill>
            </a:endParaRPr>
          </a:p>
          <a:p>
            <a:r>
              <a:rPr lang="en-US" dirty="0" smtClean="0">
                <a:solidFill>
                  <a:schemeClr val="tx2">
                    <a:lumMod val="40000"/>
                    <a:lumOff val="60000"/>
                  </a:schemeClr>
                </a:solidFill>
              </a:rPr>
              <a:t>Why am I telling you all this random stuff? We love to ask you “Which one of these is a valid function header?”</a:t>
            </a:r>
          </a:p>
          <a:p>
            <a:endParaRPr lang="en-US" dirty="0" smtClean="0">
              <a:solidFill>
                <a:schemeClr val="tx2">
                  <a:lumMod val="40000"/>
                  <a:lumOff val="60000"/>
                </a:schemeClr>
              </a:solidFill>
            </a:endParaRPr>
          </a:p>
          <a:p>
            <a:r>
              <a:rPr lang="en-US" dirty="0" smtClean="0">
                <a:solidFill>
                  <a:schemeClr val="tx2">
                    <a:lumMod val="40000"/>
                    <a:lumOff val="60000"/>
                  </a:schemeClr>
                </a:solidFill>
              </a:rPr>
              <a:t>So, which of these are valid function headers? For the ones that are not valid, why aren’t they valid?</a:t>
            </a:r>
          </a:p>
          <a:p>
            <a:endParaRPr lang="en-US" dirty="0" smtClean="0">
              <a:solidFill>
                <a:schemeClr val="tx2">
                  <a:lumMod val="40000"/>
                  <a:lumOff val="60000"/>
                </a:schemeClr>
              </a:solidFill>
            </a:endParaRPr>
          </a:p>
          <a:p>
            <a:pPr lvl="1"/>
            <a:r>
              <a:rPr lang="en-US" dirty="0" smtClean="0">
                <a:solidFill>
                  <a:schemeClr val="bg1"/>
                </a:solidFill>
              </a:rPr>
              <a:t>Function y = f(x)</a:t>
            </a:r>
          </a:p>
          <a:p>
            <a:pPr lvl="1"/>
            <a:r>
              <a:rPr lang="en-US" dirty="0" smtClean="0">
                <a:solidFill>
                  <a:schemeClr val="bg1"/>
                </a:solidFill>
              </a:rPr>
              <a:t>function [</a:t>
            </a:r>
            <a:r>
              <a:rPr lang="en-US" dirty="0" err="1" smtClean="0">
                <a:solidFill>
                  <a:schemeClr val="bg1"/>
                </a:solidFill>
              </a:rPr>
              <a:t>surf_area</a:t>
            </a:r>
            <a:r>
              <a:rPr lang="en-US" dirty="0" smtClean="0">
                <a:solidFill>
                  <a:schemeClr val="bg1"/>
                </a:solidFill>
              </a:rPr>
              <a:t>, volume] = </a:t>
            </a:r>
            <a:r>
              <a:rPr lang="en-US" dirty="0" err="1" smtClean="0">
                <a:solidFill>
                  <a:schemeClr val="bg1"/>
                </a:solidFill>
              </a:rPr>
              <a:t>calcCube</a:t>
            </a:r>
            <a:r>
              <a:rPr lang="en-US" dirty="0" smtClean="0">
                <a:solidFill>
                  <a:schemeClr val="bg1"/>
                </a:solidFill>
              </a:rPr>
              <a:t>(</a:t>
            </a:r>
            <a:r>
              <a:rPr lang="en-US" dirty="0" err="1" smtClean="0">
                <a:solidFill>
                  <a:schemeClr val="bg1"/>
                </a:solidFill>
              </a:rPr>
              <a:t>sidelength</a:t>
            </a:r>
            <a:r>
              <a:rPr lang="en-US" dirty="0" smtClean="0">
                <a:solidFill>
                  <a:schemeClr val="bg1"/>
                </a:solidFill>
              </a:rPr>
              <a:t>)</a:t>
            </a:r>
          </a:p>
          <a:p>
            <a:pPr lvl="1"/>
            <a:r>
              <a:rPr lang="en-US" dirty="0" smtClean="0">
                <a:solidFill>
                  <a:schemeClr val="bg1"/>
                </a:solidFill>
              </a:rPr>
              <a:t>function (time) = </a:t>
            </a:r>
            <a:r>
              <a:rPr lang="en-US" dirty="0" err="1" smtClean="0">
                <a:solidFill>
                  <a:schemeClr val="bg1"/>
                </a:solidFill>
              </a:rPr>
              <a:t>travelCalc</a:t>
            </a:r>
            <a:r>
              <a:rPr lang="en-US" dirty="0" smtClean="0">
                <a:solidFill>
                  <a:schemeClr val="bg1"/>
                </a:solidFill>
              </a:rPr>
              <a:t>(speed, miles)</a:t>
            </a:r>
          </a:p>
          <a:p>
            <a:pPr lvl="1"/>
            <a:r>
              <a:rPr lang="en-US" dirty="0" smtClean="0">
                <a:solidFill>
                  <a:schemeClr val="bg1"/>
                </a:solidFill>
              </a:rPr>
              <a:t>function value = </a:t>
            </a:r>
            <a:r>
              <a:rPr lang="en-US" dirty="0" err="1" smtClean="0">
                <a:solidFill>
                  <a:schemeClr val="bg1"/>
                </a:solidFill>
              </a:rPr>
              <a:t>some.mystery.function</a:t>
            </a:r>
            <a:r>
              <a:rPr lang="en-US" dirty="0" smtClean="0">
                <a:solidFill>
                  <a:schemeClr val="bg1"/>
                </a:solidFill>
              </a:rPr>
              <a:t>(var1)</a:t>
            </a:r>
          </a:p>
          <a:p>
            <a:pPr lvl="1"/>
            <a:r>
              <a:rPr lang="en-US" dirty="0" smtClean="0">
                <a:solidFill>
                  <a:schemeClr val="bg1"/>
                </a:solidFill>
              </a:rPr>
              <a:t>function = math(num1,num2)</a:t>
            </a:r>
          </a:p>
          <a:p>
            <a:pPr lvl="1"/>
            <a:r>
              <a:rPr lang="en-US" dirty="0" smtClean="0">
                <a:solidFill>
                  <a:schemeClr val="bg1"/>
                </a:solidFill>
              </a:rPr>
              <a:t>function micromanage(in1, in2, in3)</a:t>
            </a:r>
          </a:p>
          <a:p>
            <a:pPr lvl="1"/>
            <a:r>
              <a:rPr lang="en-US" dirty="0" smtClean="0">
                <a:solidFill>
                  <a:schemeClr val="bg1"/>
                </a:solidFill>
              </a:rPr>
              <a:t>function  out = </a:t>
            </a:r>
            <a:r>
              <a:rPr lang="en-US" dirty="0" err="1" smtClean="0">
                <a:solidFill>
                  <a:schemeClr val="bg1"/>
                </a:solidFill>
              </a:rPr>
              <a:t>myFunction</a:t>
            </a:r>
            <a:r>
              <a:rPr lang="en-US" dirty="0" smtClean="0">
                <a:solidFill>
                  <a:schemeClr val="bg1"/>
                </a:solidFill>
              </a:rPr>
              <a:t>[in1, in2, in3]</a:t>
            </a:r>
          </a:p>
          <a:p>
            <a:endParaRPr lang="en-US" dirty="0" smtClean="0">
              <a:solidFill>
                <a:schemeClr val="tx2">
                  <a:lumMod val="40000"/>
                  <a:lumOff val="6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3480</Words>
  <Application>Microsoft Macintosh PowerPoint</Application>
  <PresentationFormat>On-screen Show (4:3)</PresentationFormat>
  <Paragraphs>323</Paragraphs>
  <Slides>24</Slides>
  <Notes>0</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dc:creator>
  <cp:lastModifiedBy>ilyssa widen</cp:lastModifiedBy>
  <cp:revision>35</cp:revision>
  <dcterms:created xsi:type="dcterms:W3CDTF">2011-08-13T00:28:44Z</dcterms:created>
  <dcterms:modified xsi:type="dcterms:W3CDTF">2011-08-13T00:29:04Z</dcterms:modified>
</cp:coreProperties>
</file>