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14"/>
  </p:notesMasterIdLst>
  <p:sldIdLst>
    <p:sldId id="256" r:id="rId2"/>
    <p:sldId id="264" r:id="rId3"/>
    <p:sldId id="257" r:id="rId4"/>
    <p:sldId id="266" r:id="rId5"/>
    <p:sldId id="267" r:id="rId6"/>
    <p:sldId id="261" r:id="rId7"/>
    <p:sldId id="260" r:id="rId8"/>
    <p:sldId id="258" r:id="rId9"/>
    <p:sldId id="259" r:id="rId10"/>
    <p:sldId id="262" r:id="rId11"/>
    <p:sldId id="265" r:id="rId12"/>
    <p:sldId id="268"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A20000"/>
    <a:srgbClr val="FF0000"/>
  </p:clrMru>
  <p:extLst>
    <p:ext uri="{E76CE94A-603C-4142-B9EB-6D1370010A27}">
      <p14:discardImageEditData xmlns="" xmlns:p14="http://schemas.microsoft.com/office/powerpoint/2010/main" xmlns:p="http://schemas.openxmlformats.org/presentationml/2006/main" xmlns:r="http://schemas.openxmlformats.org/officeDocument/2006/relationships" xmlns:a="http://schemas.openxmlformats.org/drawingml/2006/main" val="0"/>
    </p:ext>
    <p:ext uri="{D31A062A-798A-4329-ABDD-BBA856620510}">
      <p14:defaultImageDpi xmlns="" xmlns:p14="http://schemas.microsoft.com/office/powerpoint/2010/main" xmlns:p="http://schemas.openxmlformats.org/presentationml/2006/main" xmlns:r="http://schemas.openxmlformats.org/officeDocument/2006/relationships" xmlns:a="http://schemas.openxmlformats.org/drawingml/2006/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p:cViewPr>
        <p:scale>
          <a:sx n="75" d="100"/>
          <a:sy n="75" d="100"/>
        </p:scale>
        <p:origin x="-1304" y="5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277B26-FA28-466B-AA42-540FF7C4107B}" type="datetimeFigureOut">
              <a:rPr lang="en-US" smtClean="0"/>
              <a:pPr/>
              <a:t>8/12/11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C7DCB-9BC4-4C56-A5D3-54B10935B42B}" type="slidenum">
              <a:rPr lang="en-US" smtClean="0"/>
              <a:pPr/>
              <a:t>‹#›</a:t>
            </a:fld>
            <a:endParaRPr lang="en-US"/>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2290123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t>
            </a:r>
            <a:endParaRPr lang="en-US" dirty="0"/>
          </a:p>
        </p:txBody>
      </p:sp>
      <p:sp>
        <p:nvSpPr>
          <p:cNvPr id="4" name="Slide Number Placeholder 3"/>
          <p:cNvSpPr>
            <a:spLocks noGrp="1"/>
          </p:cNvSpPr>
          <p:nvPr>
            <p:ph type="sldNum" sz="quarter" idx="10"/>
          </p:nvPr>
        </p:nvSpPr>
        <p:spPr/>
        <p:txBody>
          <a:bodyPr/>
          <a:lstStyle/>
          <a:p>
            <a:fld id="{98BC7DCB-9BC4-4C56-A5D3-54B10935B42B}" type="slidenum">
              <a:rPr lang="en-US" smtClean="0"/>
              <a:pPr/>
              <a:t>9</a:t>
            </a:fld>
            <a:endParaRPr lang="en-US"/>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3660392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5D4ABB3B-C2A5-4357-8204-C028CBABADC5}" type="datetimeFigureOut">
              <a:rPr lang="en-US"/>
              <a:pPr>
                <a:defRPr/>
              </a:pPr>
              <a:t>8/12/11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16274B2-E455-4323-9320-3C2C14EC9BD0}" type="slidenum">
              <a:rPr lang="en-US"/>
              <a:pPr>
                <a:defRPr/>
              </a:pPr>
              <a:t>‹#›</a:t>
            </a:fld>
            <a:endParaRPr lang="en-US"/>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2505351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BF7D0E0-3610-4EA6-A251-18513FF54D37}" type="datetimeFigureOut">
              <a:rPr lang="en-US"/>
              <a:pPr>
                <a:defRPr/>
              </a:pPr>
              <a:t>8/12/11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AAA719-F295-4D96-9168-03FA120A59AB}" type="slidenum">
              <a:rPr lang="en-US"/>
              <a:pPr>
                <a:defRPr/>
              </a:pPr>
              <a:t>‹#›</a:t>
            </a:fld>
            <a:endParaRPr lang="en-US"/>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284733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386D05F-F522-4460-92F9-F87829D874A9}" type="datetimeFigureOut">
              <a:rPr lang="en-US"/>
              <a:pPr>
                <a:defRPr/>
              </a:pPr>
              <a:t>8/12/11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AAAE85D-D476-47E7-8EC6-45CA3E794B7A}" type="slidenum">
              <a:rPr lang="en-US"/>
              <a:pPr>
                <a:defRPr/>
              </a:pPr>
              <a:t>‹#›</a:t>
            </a:fld>
            <a:endParaRPr lang="en-US"/>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642747932"/>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6D389F8-9113-447D-97D3-ECEE8ECDCD4C}" type="datetimeFigureOut">
              <a:rPr lang="en-US"/>
              <a:pPr>
                <a:defRPr/>
              </a:pPr>
              <a:t>8/12/11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502BADB-5FAC-4258-85A6-25537A9F901D}" type="slidenum">
              <a:rPr lang="en-US"/>
              <a:pPr>
                <a:defRPr/>
              </a:pPr>
              <a:t>‹#›</a:t>
            </a:fld>
            <a:endParaRPr lang="en-US"/>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1941517354"/>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2E3E18C-B0D1-4BD0-9A59-C317D6D1049E}" type="datetimeFigureOut">
              <a:rPr lang="en-US"/>
              <a:pPr>
                <a:defRPr/>
              </a:pPr>
              <a:t>8/12/11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DC27BD0-54EA-4131-91F3-CF593F3245BB}" type="slidenum">
              <a:rPr lang="en-US"/>
              <a:pPr>
                <a:defRPr/>
              </a:pPr>
              <a:t>‹#›</a:t>
            </a:fld>
            <a:endParaRPr lang="en-US"/>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705061312"/>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C3A47EF-3E41-4116-A2AA-152B9DE2D783}" type="datetimeFigureOut">
              <a:rPr lang="en-US"/>
              <a:pPr>
                <a:defRPr/>
              </a:pPr>
              <a:t>8/12/11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A439A00-33D4-4803-9FB4-C5EFBF820D7D}" type="slidenum">
              <a:rPr lang="en-US"/>
              <a:pPr>
                <a:defRPr/>
              </a:pPr>
              <a:t>‹#›</a:t>
            </a:fld>
            <a:endParaRPr lang="en-US"/>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3929253408"/>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9C5D1C36-3660-4149-A03A-F2DC8771F33E}" type="datetimeFigureOut">
              <a:rPr lang="en-US"/>
              <a:pPr>
                <a:defRPr/>
              </a:pPr>
              <a:t>8/12/11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1C57EEC-3FE2-4C14-B619-EFDE9D47FADD}" type="slidenum">
              <a:rPr lang="en-US"/>
              <a:pPr>
                <a:defRPr/>
              </a:pPr>
              <a:t>‹#›</a:t>
            </a:fld>
            <a:endParaRPr lang="en-US"/>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341298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D7581BD-2F30-4F45-AC01-34F19E516E41}" type="datetimeFigureOut">
              <a:rPr lang="en-US"/>
              <a:pPr>
                <a:defRPr/>
              </a:pPr>
              <a:t>8/12/11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C468A3C-A591-49E3-B8C3-FB177FA9B9C4}" type="slidenum">
              <a:rPr lang="en-US"/>
              <a:pPr>
                <a:defRPr/>
              </a:pPr>
              <a:t>‹#›</a:t>
            </a:fld>
            <a:endParaRPr lang="en-US"/>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3775153486"/>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522E3AB-1809-4861-979C-205364FCAED6}" type="datetimeFigureOut">
              <a:rPr lang="en-US"/>
              <a:pPr>
                <a:defRPr/>
              </a:pPr>
              <a:t>8/12/11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102567C-8277-4CA5-A2BE-442A6D1A17A7}" type="slidenum">
              <a:rPr lang="en-US"/>
              <a:pPr>
                <a:defRPr/>
              </a:pPr>
              <a:t>‹#›</a:t>
            </a:fld>
            <a:endParaRPr lang="en-US"/>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49687153"/>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2F2F2A4-5996-4A5A-A288-C8691AFDAB98}" type="datetimeFigureOut">
              <a:rPr lang="en-US"/>
              <a:pPr>
                <a:defRPr/>
              </a:pPr>
              <a:t>8/12/11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4E5FA94-274D-4028-8AEB-EE974BDAAD7F}" type="slidenum">
              <a:rPr lang="en-US"/>
              <a:pPr>
                <a:defRPr/>
              </a:pPr>
              <a:t>‹#›</a:t>
            </a:fld>
            <a:endParaRPr lang="en-US"/>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39044434"/>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3DCC674-243C-4FFE-8BE7-094A32E801DF}" type="datetimeFigureOut">
              <a:rPr lang="en-US"/>
              <a:pPr>
                <a:defRPr/>
              </a:pPr>
              <a:t>8/12/11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B8EB972-C82E-42A9-95BD-397217674A0D}" type="slidenum">
              <a:rPr lang="en-US"/>
              <a:pPr>
                <a:defRPr/>
              </a:pPr>
              <a:t>‹#›</a:t>
            </a:fld>
            <a:endParaRPr lang="en-US"/>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39167789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xmlns:p="http://schemas.openxmlformats.org/presentationml/2006/main" xmlns:r="http://schemas.openxmlformats.org/officeDocument/2006/relationships" xmlns:a="http://schemas.openxmlformats.org/drawingml/2006/main">
                <a:solidFill>
                  <a:srgbClr val="FFFFFF"/>
                </a:solidFill>
              </a14:hiddenFill>
            </a:ext>
            <a:ext uri="{91240B29-F687-4F45-9708-019B960494DF}">
              <a14:hiddenLine xmlns="" xmlns:a14="http://schemas.microsoft.com/office/drawing/2010/main" xmlns:p="http://schemas.openxmlformats.org/presentationml/2006/main" xmlns:r="http://schemas.openxmlformats.org/officeDocument/2006/relationships" xmlns:a="http://schemas.openxmlformats.org/drawingml/2006/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xmlns:p="http://schemas.openxmlformats.org/presentationml/2006/main" xmlns:r="http://schemas.openxmlformats.org/officeDocument/2006/relationships" xmlns:a="http://schemas.openxmlformats.org/drawingml/2006/main">
                <a:solidFill>
                  <a:srgbClr val="FFFFFF"/>
                </a:solidFill>
              </a14:hiddenFill>
            </a:ext>
            <a:ext uri="{91240B29-F687-4F45-9708-019B960494DF}">
              <a14:hiddenLine xmlns="" xmlns:a14="http://schemas.microsoft.com/office/drawing/2010/main" xmlns:p="http://schemas.openxmlformats.org/presentationml/2006/main" xmlns:r="http://schemas.openxmlformats.org/officeDocument/2006/relationships" xmlns:a="http://schemas.openxmlformats.org/drawingml/2006/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1E1AA64C-5B3D-4B72-9359-77DADFB046CE}" type="datetimeFigureOut">
              <a:rPr lang="en-US"/>
              <a:pPr>
                <a:defRPr/>
              </a:pPr>
              <a:t>8/12/11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48336C8D-A7C1-4CED-AA72-0BDCA5F9B6B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4" Type="http://schemas.openxmlformats.org/officeDocument/2006/relationships/slide" Target="slide4.xml"/><Relationship Id="rId5" Type="http://schemas.openxmlformats.org/officeDocument/2006/relationships/slide" Target="slide5.xml"/><Relationship Id="rId6" Type="http://schemas.openxmlformats.org/officeDocument/2006/relationships/slide" Target="slide6.xml"/><Relationship Id="rId7" Type="http://schemas.openxmlformats.org/officeDocument/2006/relationships/slide" Target="slide7.xml"/><Relationship Id="rId8" Type="http://schemas.openxmlformats.org/officeDocument/2006/relationships/slide" Target="slide8.xml"/><Relationship Id="rId9" Type="http://schemas.openxmlformats.org/officeDocument/2006/relationships/slide" Target="slide10.xml"/><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032" name="Picture 8" descr="http://techtreak.com/img/30-technology_wallpapers/Gears-wallpaper_1280x800.jpg"/>
          <p:cNvPicPr>
            <a:picLocks noChangeAspect="1" noChangeArrowheads="1"/>
          </p:cNvPicPr>
          <p:nvPr/>
        </p:nvPicPr>
        <p:blipFill>
          <a:blip r:embed="rId2" cstate="print">
            <a:extLst>
              <a:ext uri="{28A0092B-C50C-407E-A947-70E740481C1C}">
                <a14:useLocalDpi xmlns="" xmlns:a14="http://schemas.microsoft.com/office/drawing/2010/main" xmlns:p="http://schemas.openxmlformats.org/presentationml/2006/main" xmlns:r="http://schemas.openxmlformats.org/officeDocument/2006/relationships" xmlns:a="http://schemas.openxmlformats.org/drawingml/2006/main" val="0"/>
              </a:ext>
            </a:extLst>
          </a:blip>
          <a:srcRect/>
          <a:stretch>
            <a:fillRect/>
          </a:stretch>
        </p:blipFill>
        <p:spPr bwMode="auto">
          <a:xfrm>
            <a:off x="829011" y="852055"/>
            <a:ext cx="8276889" cy="42672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 xmlns:a14="http://schemas.microsoft.com/office/drawing/2010/main" xmlns:p="http://schemas.openxmlformats.org/presentationml/2006/main" xmlns:r="http://schemas.openxmlformats.org/officeDocument/2006/relationships" xmlns:a="http://schemas.openxmlformats.org/drawingml/2006/main">
                <a:solidFill>
                  <a:srgbClr val="FFFFFF"/>
                </a:solidFill>
              </a14:hiddenFill>
            </a:ext>
          </a:extLst>
        </p:spPr>
      </p:pic>
      <p:sp>
        <p:nvSpPr>
          <p:cNvPr id="7" name="TextBox 6"/>
          <p:cNvSpPr txBox="1"/>
          <p:nvPr/>
        </p:nvSpPr>
        <p:spPr>
          <a:xfrm>
            <a:off x="457200" y="2201863"/>
            <a:ext cx="8001000" cy="769441"/>
          </a:xfrm>
          <a:prstGeom prst="rect">
            <a:avLst/>
          </a:prstGeom>
          <a:noFill/>
        </p:spPr>
        <p:txBody>
          <a:bodyPr>
            <a:spAutoFit/>
          </a:bodyPr>
          <a:lstStyle/>
          <a:p>
            <a:pPr algn="ctr" fontAlgn="auto">
              <a:spcBef>
                <a:spcPts val="0"/>
              </a:spcBef>
              <a:spcAft>
                <a:spcPts val="0"/>
              </a:spcAft>
              <a:defRPr/>
            </a:pPr>
            <a:r>
              <a:rPr lang="en-US" sz="4400" b="1" dirty="0">
                <a:solidFill>
                  <a:schemeClr val="bg1"/>
                </a:solidFill>
                <a:latin typeface="+mj-lt"/>
                <a:cs typeface="+mn-cs"/>
              </a:rPr>
              <a:t>Functions</a:t>
            </a:r>
            <a:r>
              <a:rPr lang="en-US" sz="4400" b="1" dirty="0">
                <a:latin typeface="+mj-lt"/>
                <a:cs typeface="+mn-cs"/>
              </a:rPr>
              <a:t> </a:t>
            </a:r>
            <a:r>
              <a:rPr lang="en-US" sz="4400" b="1" dirty="0" smtClean="0">
                <a:solidFill>
                  <a:schemeClr val="bg1"/>
                </a:solidFill>
                <a:latin typeface="+mj-lt"/>
                <a:cs typeface="+mn-cs"/>
              </a:rPr>
              <a:t>and their Workspace</a:t>
            </a:r>
            <a:endParaRPr lang="en-US" sz="4000" b="1" dirty="0">
              <a:solidFill>
                <a:schemeClr val="bg1"/>
              </a:solidFill>
              <a:latin typeface="+mj-lt"/>
              <a:cs typeface="+mn-cs"/>
            </a:endParaRPr>
          </a:p>
        </p:txBody>
      </p:sp>
      <p:sp>
        <p:nvSpPr>
          <p:cNvPr id="2052" name="TextBox 7"/>
          <p:cNvSpPr txBox="1">
            <a:spLocks noChangeArrowheads="1"/>
          </p:cNvSpPr>
          <p:nvPr/>
        </p:nvSpPr>
        <p:spPr bwMode="auto">
          <a:xfrm>
            <a:off x="3505200" y="5257800"/>
            <a:ext cx="4495800" cy="646113"/>
          </a:xfrm>
          <a:prstGeom prst="rect">
            <a:avLst/>
          </a:prstGeom>
          <a:noFill/>
          <a:ln>
            <a:noFill/>
          </a:ln>
          <a:extLst>
            <a:ext uri="{909E8E84-426E-40DD-AFC4-6F175D3DCCD1}">
              <a14:hiddenFill xmlns="" xmlns:a14="http://schemas.microsoft.com/office/drawing/2010/main" xmlns:p="http://schemas.openxmlformats.org/presentationml/2006/main" xmlns:r="http://schemas.openxmlformats.org/officeDocument/2006/relationships" xmlns:a="http://schemas.openxmlformats.org/drawingml/2006/main">
                <a:solidFill>
                  <a:srgbClr val="FFFFFF"/>
                </a:solidFill>
              </a14:hiddenFill>
            </a:ext>
            <a:ext uri="{91240B29-F687-4F45-9708-019B960494DF}">
              <a14:hiddenLine xmlns="" xmlns:a14="http://schemas.microsoft.com/office/drawing/2010/main" xmlns:p="http://schemas.openxmlformats.org/presentationml/2006/main" xmlns:r="http://schemas.openxmlformats.org/officeDocument/2006/relationships" xmlns:a="http://schemas.openxmlformats.org/drawingml/2006/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r>
              <a:rPr lang="en-US">
                <a:latin typeface="Arial" charset="0"/>
              </a:rPr>
              <a:t>By Jimmy Le</a:t>
            </a:r>
          </a:p>
          <a:p>
            <a:pPr algn="r"/>
            <a:r>
              <a:rPr lang="en-US">
                <a:latin typeface="Arial" charset="0"/>
              </a:rPr>
              <a:t>Email: jimmyle2008@gmail.com</a:t>
            </a:r>
          </a:p>
        </p:txBody>
      </p:sp>
      <p:pic>
        <p:nvPicPr>
          <p:cNvPr id="12" name="Picture 4"/>
          <p:cNvPicPr>
            <a:picLocks noChangeAspect="1" noChangeArrowheads="1"/>
          </p:cNvPicPr>
          <p:nvPr/>
        </p:nvPicPr>
        <p:blipFill>
          <a:blip r:embed="rId3" cstate="print">
            <a:grayscl/>
            <a:extLst/>
          </a:blip>
          <a:srcRect/>
          <a:stretch>
            <a:fillRect/>
          </a:stretch>
        </p:blipFill>
        <p:spPr bwMode="auto">
          <a:xfrm>
            <a:off x="2793026" y="2985655"/>
            <a:ext cx="1424347" cy="10682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4"/>
          <p:cNvPicPr>
            <a:picLocks noChangeAspect="1" noChangeArrowheads="1"/>
          </p:cNvPicPr>
          <p:nvPr/>
        </p:nvPicPr>
        <p:blipFill>
          <a:blip r:embed="rId4" cstate="print">
            <a:grayscl/>
            <a:extLst/>
          </a:blip>
          <a:srcRect/>
          <a:stretch>
            <a:fillRect/>
          </a:stretch>
        </p:blipFill>
        <p:spPr bwMode="auto">
          <a:xfrm>
            <a:off x="4287188" y="2985655"/>
            <a:ext cx="1424347" cy="10682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4"/>
          <p:cNvPicPr>
            <a:picLocks noChangeAspect="1" noChangeArrowheads="1"/>
          </p:cNvPicPr>
          <p:nvPr/>
        </p:nvPicPr>
        <p:blipFill>
          <a:blip r:embed="rId5" cstate="print">
            <a:grayscl/>
            <a:extLst/>
          </a:blip>
          <a:srcRect/>
          <a:stretch>
            <a:fillRect/>
          </a:stretch>
        </p:blipFill>
        <p:spPr bwMode="auto">
          <a:xfrm>
            <a:off x="5753100" y="2985655"/>
            <a:ext cx="1424347" cy="10682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1371601"/>
            <a:ext cx="8229600" cy="1219200"/>
          </a:xfrm>
        </p:spPr>
        <p:txBody>
          <a:bodyPr/>
          <a:lstStyle/>
          <a:p>
            <a:r>
              <a:rPr lang="en-US" sz="2000" dirty="0" smtClean="0"/>
              <a:t>Once a function is written and saved properly , the function can be called from the command window simply my typing in the name of the function and specifying any inputs or outputs  parameters if necessary</a:t>
            </a:r>
          </a:p>
          <a:p>
            <a:endParaRPr lang="en-US" sz="2000" dirty="0"/>
          </a:p>
        </p:txBody>
      </p:sp>
      <p:sp>
        <p:nvSpPr>
          <p:cNvPr id="4" name="TextBox 3"/>
          <p:cNvSpPr txBox="1"/>
          <p:nvPr/>
        </p:nvSpPr>
        <p:spPr>
          <a:xfrm>
            <a:off x="609600" y="457200"/>
            <a:ext cx="8001000" cy="769938"/>
          </a:xfrm>
          <a:prstGeom prst="rect">
            <a:avLst/>
          </a:prstGeom>
          <a:noFill/>
        </p:spPr>
        <p:txBody>
          <a:bodyPr>
            <a:spAutoFit/>
          </a:bodyPr>
          <a:lstStyle/>
          <a:p>
            <a:pPr algn="ctr" fontAlgn="auto">
              <a:spcBef>
                <a:spcPts val="0"/>
              </a:spcBef>
              <a:spcAft>
                <a:spcPts val="0"/>
              </a:spcAft>
              <a:defRPr/>
            </a:pPr>
            <a:r>
              <a:rPr lang="en-US" sz="4400" b="1" dirty="0" smtClean="0">
                <a:latin typeface="+mj-lt"/>
                <a:cs typeface="+mn-cs"/>
              </a:rPr>
              <a:t>Calling Functions</a:t>
            </a:r>
            <a:endParaRPr lang="en-US" sz="4000" b="1" dirty="0">
              <a:latin typeface="+mj-lt"/>
              <a:cs typeface="+mn-cs"/>
            </a:endParaRPr>
          </a:p>
        </p:txBody>
      </p:sp>
      <p:pic>
        <p:nvPicPr>
          <p:cNvPr id="6146" name="Picture 2"/>
          <p:cNvPicPr>
            <a:picLocks noChangeAspect="1" noChangeArrowheads="1"/>
          </p:cNvPicPr>
          <p:nvPr/>
        </p:nvPicPr>
        <p:blipFill>
          <a:blip r:embed="rId2" cstate="print">
            <a:extLst>
              <a:ext uri="{28A0092B-C50C-407E-A947-70E740481C1C}">
                <a14:useLocalDpi xmlns="" xmlns:a14="http://schemas.microsoft.com/office/drawing/2010/main" xmlns:p="http://schemas.openxmlformats.org/presentationml/2006/main" xmlns:r="http://schemas.openxmlformats.org/officeDocument/2006/relationships" xmlns:a="http://schemas.openxmlformats.org/drawingml/2006/main" val="0"/>
              </a:ext>
            </a:extLst>
          </a:blip>
          <a:srcRect/>
          <a:stretch>
            <a:fillRect/>
          </a:stretch>
        </p:blipFill>
        <p:spPr bwMode="auto">
          <a:xfrm>
            <a:off x="482600" y="3225463"/>
            <a:ext cx="3354220" cy="1447800"/>
          </a:xfrm>
          <a:prstGeom prst="rect">
            <a:avLst/>
          </a:prstGeom>
          <a:noFill/>
          <a:ln>
            <a:noFill/>
          </a:ln>
          <a:effectLst/>
          <a:extLst>
            <a:ext uri="{909E8E84-426E-40DD-AFC4-6F175D3DCCD1}">
              <a14:hiddenFill xmlns="" xmlns:a14="http://schemas.microsoft.com/office/drawing/2010/main" xmlns:p="http://schemas.openxmlformats.org/presentationml/2006/main" xmlns:r="http://schemas.openxmlformats.org/officeDocument/2006/relationships" xmlns:a="http://schemas.openxmlformats.org/drawingml/2006/main">
                <a:solidFill>
                  <a:schemeClr val="accent1"/>
                </a:solidFill>
              </a14:hiddenFill>
            </a:ext>
            <a:ext uri="{91240B29-F687-4F45-9708-019B960494DF}">
              <a14:hiddenLine xmlns="" xmlns:a14="http://schemas.microsoft.com/office/drawing/2010/main" xmlns:p="http://schemas.openxmlformats.org/presentationml/2006/main" xmlns:r="http://schemas.openxmlformats.org/officeDocument/2006/relationships" xmlns:a="http://schemas.openxmlformats.org/drawingml/2006/main" w="9525">
                <a:solidFill>
                  <a:schemeClr val="tx1"/>
                </a:solidFill>
                <a:miter lim="800000"/>
                <a:headEnd/>
                <a:tailEnd/>
              </a14:hiddenLine>
            </a:ext>
            <a:ext uri="{AF507438-7753-43E0-B8FC-AC1667EBCBE1}">
              <a14:hiddenEffects xmlns="" xmlns:a14="http://schemas.microsoft.com/office/drawing/2010/main" xmlns:p="http://schemas.openxmlformats.org/presentationml/2006/main" xmlns:r="http://schemas.openxmlformats.org/officeDocument/2006/relationships" xmlns:a="http://schemas.openxmlformats.org/drawingml/2006/main">
                <a:effectLst>
                  <a:outerShdw dist="35921" dir="2700000" algn="ctr" rotWithShape="0">
                    <a:schemeClr val="bg2"/>
                  </a:outerShdw>
                </a:effectLst>
              </a14:hiddenEffects>
            </a:ext>
          </a:extLst>
        </p:spPr>
      </p:pic>
      <p:sp>
        <p:nvSpPr>
          <p:cNvPr id="5" name="TextBox 4"/>
          <p:cNvSpPr txBox="1"/>
          <p:nvPr/>
        </p:nvSpPr>
        <p:spPr>
          <a:xfrm>
            <a:off x="457200" y="2585829"/>
            <a:ext cx="3657600" cy="646331"/>
          </a:xfrm>
          <a:prstGeom prst="rect">
            <a:avLst/>
          </a:prstGeom>
          <a:noFill/>
        </p:spPr>
        <p:txBody>
          <a:bodyPr wrap="square" rtlCol="0">
            <a:spAutoFit/>
          </a:bodyPr>
          <a:lstStyle/>
          <a:p>
            <a:pPr algn="ctr"/>
            <a:r>
              <a:rPr lang="en-US" b="1" dirty="0" smtClean="0"/>
              <a:t>Same function with surface area of cylinder added</a:t>
            </a:r>
            <a:endParaRPr lang="en-US" b="1" dirty="0"/>
          </a:p>
        </p:txBody>
      </p:sp>
      <p:cxnSp>
        <p:nvCxnSpPr>
          <p:cNvPr id="7" name="Straight Connector 6"/>
          <p:cNvCxnSpPr/>
          <p:nvPr/>
        </p:nvCxnSpPr>
        <p:spPr>
          <a:xfrm>
            <a:off x="4114800" y="2674223"/>
            <a:ext cx="0" cy="2133600"/>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343399" y="2585829"/>
            <a:ext cx="4429125" cy="369332"/>
          </a:xfrm>
          <a:prstGeom prst="rect">
            <a:avLst/>
          </a:prstGeom>
          <a:noFill/>
        </p:spPr>
        <p:txBody>
          <a:bodyPr wrap="square" rtlCol="0">
            <a:spAutoFit/>
          </a:bodyPr>
          <a:lstStyle/>
          <a:p>
            <a:r>
              <a:rPr lang="en-US" b="1" dirty="0" smtClean="0"/>
              <a:t>Calling the Function Specifying Two Outputs</a:t>
            </a:r>
            <a:endParaRPr lang="en-US" b="1" dirty="0"/>
          </a:p>
        </p:txBody>
      </p:sp>
      <p:pic>
        <p:nvPicPr>
          <p:cNvPr id="6147" name="Picture 3"/>
          <p:cNvPicPr>
            <a:picLocks noChangeAspect="1" noChangeArrowheads="1"/>
          </p:cNvPicPr>
          <p:nvPr/>
        </p:nvPicPr>
        <p:blipFill>
          <a:blip r:embed="rId3" cstate="print">
            <a:extLst>
              <a:ext uri="{28A0092B-C50C-407E-A947-70E740481C1C}">
                <a14:useLocalDpi xmlns="" xmlns:a14="http://schemas.microsoft.com/office/drawing/2010/main" xmlns:p="http://schemas.openxmlformats.org/presentationml/2006/main" xmlns:r="http://schemas.openxmlformats.org/officeDocument/2006/relationships" xmlns:a="http://schemas.openxmlformats.org/drawingml/2006/main" val="0"/>
              </a:ext>
            </a:extLst>
          </a:blip>
          <a:srcRect/>
          <a:stretch>
            <a:fillRect/>
          </a:stretch>
        </p:blipFill>
        <p:spPr bwMode="auto">
          <a:xfrm>
            <a:off x="4292600" y="3095804"/>
            <a:ext cx="4429125" cy="1390650"/>
          </a:xfrm>
          <a:prstGeom prst="rect">
            <a:avLst/>
          </a:prstGeom>
          <a:noFill/>
          <a:ln>
            <a:noFill/>
          </a:ln>
          <a:effectLst/>
          <a:extLst>
            <a:ext uri="{909E8E84-426E-40DD-AFC4-6F175D3DCCD1}">
              <a14:hiddenFill xmlns="" xmlns:a14="http://schemas.microsoft.com/office/drawing/2010/main" xmlns:p="http://schemas.openxmlformats.org/presentationml/2006/main" xmlns:r="http://schemas.openxmlformats.org/officeDocument/2006/relationships" xmlns:a="http://schemas.openxmlformats.org/drawingml/2006/main">
                <a:solidFill>
                  <a:schemeClr val="accent1"/>
                </a:solidFill>
              </a14:hiddenFill>
            </a:ext>
            <a:ext uri="{91240B29-F687-4F45-9708-019B960494DF}">
              <a14:hiddenLine xmlns="" xmlns:a14="http://schemas.microsoft.com/office/drawing/2010/main" xmlns:p="http://schemas.openxmlformats.org/presentationml/2006/main" xmlns:r="http://schemas.openxmlformats.org/officeDocument/2006/relationships" xmlns:a="http://schemas.openxmlformats.org/drawingml/2006/main" w="9525">
                <a:solidFill>
                  <a:schemeClr val="tx1"/>
                </a:solidFill>
                <a:miter lim="800000"/>
                <a:headEnd/>
                <a:tailEnd/>
              </a14:hiddenLine>
            </a:ext>
            <a:ext uri="{AF507438-7753-43E0-B8FC-AC1667EBCBE1}">
              <a14:hiddenEffects xmlns="" xmlns:a14="http://schemas.microsoft.com/office/drawing/2010/main" xmlns:p="http://schemas.openxmlformats.org/presentationml/2006/main" xmlns:r="http://schemas.openxmlformats.org/officeDocument/2006/relationships" xmlns:a="http://schemas.openxmlformats.org/drawingml/2006/main">
                <a:effectLst>
                  <a:outerShdw dist="35921" dir="2700000" algn="ctr" rotWithShape="0">
                    <a:schemeClr val="bg2"/>
                  </a:outerShdw>
                </a:effectLst>
              </a14:hiddenEffects>
            </a:ext>
          </a:extLst>
        </p:spPr>
      </p:pic>
      <p:sp>
        <p:nvSpPr>
          <p:cNvPr id="11" name="TextBox 10"/>
          <p:cNvSpPr txBox="1"/>
          <p:nvPr/>
        </p:nvSpPr>
        <p:spPr>
          <a:xfrm>
            <a:off x="4267200" y="4488597"/>
            <a:ext cx="4429125" cy="369332"/>
          </a:xfrm>
          <a:prstGeom prst="rect">
            <a:avLst/>
          </a:prstGeom>
          <a:noFill/>
        </p:spPr>
        <p:txBody>
          <a:bodyPr wrap="square" rtlCol="0">
            <a:spAutoFit/>
          </a:bodyPr>
          <a:lstStyle/>
          <a:p>
            <a:r>
              <a:rPr lang="en-US" b="1" dirty="0" smtClean="0"/>
              <a:t>Calling the Function Specifying One Output</a:t>
            </a:r>
            <a:endParaRPr lang="en-US" b="1" dirty="0"/>
          </a:p>
        </p:txBody>
      </p:sp>
      <p:pic>
        <p:nvPicPr>
          <p:cNvPr id="6148" name="Picture 4"/>
          <p:cNvPicPr>
            <a:picLocks noChangeAspect="1" noChangeArrowheads="1"/>
          </p:cNvPicPr>
          <p:nvPr/>
        </p:nvPicPr>
        <p:blipFill>
          <a:blip r:embed="rId4" cstate="print">
            <a:extLst>
              <a:ext uri="{28A0092B-C50C-407E-A947-70E740481C1C}">
                <a14:useLocalDpi xmlns="" xmlns:a14="http://schemas.microsoft.com/office/drawing/2010/main" xmlns:p="http://schemas.openxmlformats.org/presentationml/2006/main" xmlns:r="http://schemas.openxmlformats.org/officeDocument/2006/relationships" xmlns:a="http://schemas.openxmlformats.org/drawingml/2006/main" val="0"/>
              </a:ext>
            </a:extLst>
          </a:blip>
          <a:srcRect/>
          <a:stretch>
            <a:fillRect/>
          </a:stretch>
        </p:blipFill>
        <p:spPr bwMode="auto">
          <a:xfrm>
            <a:off x="4343399" y="4953000"/>
            <a:ext cx="4438650" cy="1447800"/>
          </a:xfrm>
          <a:prstGeom prst="rect">
            <a:avLst/>
          </a:prstGeom>
          <a:noFill/>
          <a:ln>
            <a:noFill/>
          </a:ln>
          <a:effectLst/>
          <a:extLst>
            <a:ext uri="{909E8E84-426E-40DD-AFC4-6F175D3DCCD1}">
              <a14:hiddenFill xmlns="" xmlns:a14="http://schemas.microsoft.com/office/drawing/2010/main" xmlns:p="http://schemas.openxmlformats.org/presentationml/2006/main" xmlns:r="http://schemas.openxmlformats.org/officeDocument/2006/relationships" xmlns:a="http://schemas.openxmlformats.org/drawingml/2006/main">
                <a:solidFill>
                  <a:schemeClr val="accent1"/>
                </a:solidFill>
              </a14:hiddenFill>
            </a:ext>
            <a:ext uri="{91240B29-F687-4F45-9708-019B960494DF}">
              <a14:hiddenLine xmlns="" xmlns:a14="http://schemas.microsoft.com/office/drawing/2010/main" xmlns:p="http://schemas.openxmlformats.org/presentationml/2006/main" xmlns:r="http://schemas.openxmlformats.org/officeDocument/2006/relationships" xmlns:a="http://schemas.openxmlformats.org/drawingml/2006/main" w="9525">
                <a:solidFill>
                  <a:schemeClr val="tx1"/>
                </a:solidFill>
                <a:miter lim="800000"/>
                <a:headEnd/>
                <a:tailEnd/>
              </a14:hiddenLine>
            </a:ext>
            <a:ext uri="{AF507438-7753-43E0-B8FC-AC1667EBCBE1}">
              <a14:hiddenEffects xmlns="" xmlns:a14="http://schemas.microsoft.com/office/drawing/2010/main" xmlns:p="http://schemas.openxmlformats.org/presentationml/2006/main" xmlns:r="http://schemas.openxmlformats.org/officeDocument/2006/relationships" xmlns:a="http://schemas.openxmlformats.org/drawingml/2006/main">
                <a:effectLst>
                  <a:outerShdw dist="35921" dir="2700000" algn="ctr" rotWithShape="0">
                    <a:schemeClr val="bg2"/>
                  </a:outerShdw>
                </a:effectLst>
              </a14:hiddenEffects>
            </a:ext>
          </a:extLst>
        </p:spPr>
      </p:pic>
      <p:sp>
        <p:nvSpPr>
          <p:cNvPr id="9" name="TextBox 8"/>
          <p:cNvSpPr txBox="1"/>
          <p:nvPr/>
        </p:nvSpPr>
        <p:spPr>
          <a:xfrm>
            <a:off x="407820" y="4807823"/>
            <a:ext cx="3429000" cy="923330"/>
          </a:xfrm>
          <a:prstGeom prst="rect">
            <a:avLst/>
          </a:prstGeom>
          <a:noFill/>
        </p:spPr>
        <p:txBody>
          <a:bodyPr wrap="square" rtlCol="0">
            <a:spAutoFit/>
          </a:bodyPr>
          <a:lstStyle/>
          <a:p>
            <a:r>
              <a:rPr lang="en-US" dirty="0" smtClean="0"/>
              <a:t>Notice how the function is not obligated to return all its outputs, but only one specified by the user</a:t>
            </a:r>
            <a:endParaRPr lang="en-US" dirty="0"/>
          </a:p>
        </p:txBody>
      </p:sp>
      <p:sp>
        <p:nvSpPr>
          <p:cNvPr id="10" name="Right Arrow 9"/>
          <p:cNvSpPr/>
          <p:nvPr/>
        </p:nvSpPr>
        <p:spPr>
          <a:xfrm>
            <a:off x="3048000" y="5731153"/>
            <a:ext cx="1066800" cy="44104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1743304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4800600" cy="4525963"/>
          </a:xfrm>
        </p:spPr>
        <p:txBody>
          <a:bodyPr/>
          <a:lstStyle/>
          <a:p>
            <a:pPr marL="457200" indent="-457200">
              <a:buFont typeface="+mj-lt"/>
              <a:buAutoNum type="arabicPeriod"/>
            </a:pPr>
            <a:r>
              <a:rPr lang="en-US" sz="2000" dirty="0" smtClean="0"/>
              <a:t>What is the  general format for a function header?</a:t>
            </a:r>
          </a:p>
          <a:p>
            <a:pPr marL="457200" indent="-457200">
              <a:buFont typeface="+mj-lt"/>
              <a:buAutoNum type="arabicPeriod"/>
            </a:pPr>
            <a:r>
              <a:rPr lang="en-US" sz="2000" dirty="0" smtClean="0"/>
              <a:t>What goes after the function header?</a:t>
            </a:r>
          </a:p>
          <a:p>
            <a:pPr marL="457200" indent="-457200">
              <a:buFont typeface="+mj-lt"/>
              <a:buAutoNum type="arabicPeriod"/>
            </a:pPr>
            <a:r>
              <a:rPr lang="en-US" sz="2000" dirty="0" smtClean="0"/>
              <a:t>What should a function be saved as?</a:t>
            </a:r>
          </a:p>
          <a:p>
            <a:pPr marL="457200" indent="-457200">
              <a:buFont typeface="+mj-lt"/>
              <a:buAutoNum type="arabicPeriod"/>
            </a:pPr>
            <a:r>
              <a:rPr lang="en-US" sz="2000" dirty="0" smtClean="0"/>
              <a:t>If a function is not in your ________, MATLAB cannot access that function; therefore, you cannot run it.</a:t>
            </a:r>
          </a:p>
          <a:p>
            <a:pPr marL="457200" indent="-457200">
              <a:buFont typeface="+mj-lt"/>
              <a:buAutoNum type="arabicPeriod"/>
            </a:pPr>
            <a:r>
              <a:rPr lang="en-US" sz="2000" dirty="0" smtClean="0"/>
              <a:t>For a function header, _____ are located on the left of the assignment regardless on how they are named and ____are located on the right of the assignment also regarded on how they are named.</a:t>
            </a:r>
          </a:p>
          <a:p>
            <a:pPr marL="457200" indent="-457200">
              <a:buFont typeface="+mj-lt"/>
              <a:buAutoNum type="arabicPeriod"/>
            </a:pPr>
            <a:r>
              <a:rPr lang="en-US" sz="2000" dirty="0" smtClean="0"/>
              <a:t>The minimal requirement for a function  header is what? </a:t>
            </a:r>
          </a:p>
          <a:p>
            <a:endParaRPr lang="en-US" sz="2000" dirty="0" smtClean="0"/>
          </a:p>
          <a:p>
            <a:endParaRPr lang="en-US" dirty="0"/>
          </a:p>
        </p:txBody>
      </p:sp>
      <p:sp>
        <p:nvSpPr>
          <p:cNvPr id="4" name="TextBox 3"/>
          <p:cNvSpPr txBox="1"/>
          <p:nvPr/>
        </p:nvSpPr>
        <p:spPr>
          <a:xfrm>
            <a:off x="609600" y="520700"/>
            <a:ext cx="8001000" cy="707886"/>
          </a:xfrm>
          <a:prstGeom prst="rect">
            <a:avLst/>
          </a:prstGeom>
          <a:noFill/>
        </p:spPr>
        <p:txBody>
          <a:bodyPr>
            <a:spAutoFit/>
          </a:bodyPr>
          <a:lstStyle/>
          <a:p>
            <a:pPr algn="ctr" fontAlgn="auto">
              <a:spcBef>
                <a:spcPts val="0"/>
              </a:spcBef>
              <a:spcAft>
                <a:spcPts val="0"/>
              </a:spcAft>
              <a:defRPr/>
            </a:pPr>
            <a:r>
              <a:rPr lang="en-US" sz="4000" b="1" dirty="0" smtClean="0">
                <a:latin typeface="+mj-lt"/>
                <a:cs typeface="+mn-cs"/>
              </a:rPr>
              <a:t>Checkpoint (1/2)</a:t>
            </a:r>
            <a:endParaRPr lang="en-US" sz="4000" b="1" dirty="0">
              <a:latin typeface="+mj-lt"/>
              <a:cs typeface="+mn-cs"/>
            </a:endParaRPr>
          </a:p>
        </p:txBody>
      </p:sp>
      <p:sp>
        <p:nvSpPr>
          <p:cNvPr id="5" name="Content Placeholder 2"/>
          <p:cNvSpPr txBox="1">
            <a:spLocks/>
          </p:cNvSpPr>
          <p:nvPr/>
        </p:nvSpPr>
        <p:spPr bwMode="auto">
          <a:xfrm>
            <a:off x="5181600" y="1511300"/>
            <a:ext cx="3657600" cy="4525963"/>
          </a:xfrm>
          <a:prstGeom prst="rect">
            <a:avLst/>
          </a:prstGeom>
          <a:noFill/>
          <a:ln>
            <a:noFill/>
          </a:ln>
          <a:extLst>
            <a:ext uri="{909E8E84-426E-40DD-AFC4-6F175D3DCCD1}">
              <a14:hiddenFill xmlns="" xmlns:a14="http://schemas.microsoft.com/office/drawing/2010/main" xmlns:p="http://schemas.openxmlformats.org/presentationml/2006/main" xmlns:r="http://schemas.openxmlformats.org/officeDocument/2006/relationships" xmlns:a="http://schemas.openxmlformats.org/drawingml/2006/main">
                <a:solidFill>
                  <a:srgbClr val="FFFFFF"/>
                </a:solidFill>
              </a14:hiddenFill>
            </a:ext>
            <a:ext uri="{91240B29-F687-4F45-9708-019B960494DF}">
              <a14:hiddenLine xmlns="" xmlns:a14="http://schemas.microsoft.com/office/drawing/2010/main" xmlns:p="http://schemas.openxmlformats.org/presentationml/2006/main" xmlns:r="http://schemas.openxmlformats.org/officeDocument/2006/relationships" xmlns:a="http://schemas.openxmlformats.org/drawingml/2006/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smtClean="0">
                <a:cs typeface="Courier New" pitchFamily="49" charset="0"/>
              </a:rPr>
              <a:t>CHANGE COLORS FOR ANSWERS</a:t>
            </a:r>
          </a:p>
          <a:p>
            <a:pPr marL="457200" indent="-457200">
              <a:buFont typeface="+mj-lt"/>
              <a:buAutoNum type="arabicPeriod"/>
            </a:pPr>
            <a:r>
              <a:rPr lang="en-US" sz="2000" dirty="0" smtClean="0">
                <a:solidFill>
                  <a:schemeClr val="bg1"/>
                </a:solidFill>
                <a:latin typeface="Courier New" pitchFamily="49" charset="0"/>
                <a:cs typeface="Courier New" pitchFamily="49" charset="0"/>
              </a:rPr>
              <a:t>function </a:t>
            </a:r>
            <a:r>
              <a:rPr lang="en-US" sz="2000" dirty="0">
                <a:solidFill>
                  <a:schemeClr val="bg1"/>
                </a:solidFill>
                <a:latin typeface="Courier New" pitchFamily="49" charset="0"/>
                <a:cs typeface="Courier New" pitchFamily="49" charset="0"/>
              </a:rPr>
              <a:t>[out1 out2 …] = </a:t>
            </a:r>
            <a:r>
              <a:rPr lang="en-US" sz="2000" dirty="0" err="1">
                <a:solidFill>
                  <a:schemeClr val="bg1"/>
                </a:solidFill>
                <a:latin typeface="Courier New" pitchFamily="49" charset="0"/>
                <a:cs typeface="Courier New" pitchFamily="49" charset="0"/>
              </a:rPr>
              <a:t>functionName</a:t>
            </a:r>
            <a:r>
              <a:rPr lang="en-US" sz="2000" dirty="0">
                <a:solidFill>
                  <a:schemeClr val="bg1"/>
                </a:solidFill>
                <a:latin typeface="Courier New" pitchFamily="49" charset="0"/>
                <a:cs typeface="Courier New" pitchFamily="49" charset="0"/>
              </a:rPr>
              <a:t>( in1, in2, </a:t>
            </a:r>
            <a:r>
              <a:rPr lang="en-US" sz="2000" dirty="0" smtClean="0">
                <a:solidFill>
                  <a:schemeClr val="bg1"/>
                </a:solidFill>
                <a:latin typeface="Courier New" pitchFamily="49" charset="0"/>
                <a:cs typeface="Courier New" pitchFamily="49" charset="0"/>
              </a:rPr>
              <a:t>…)</a:t>
            </a:r>
          </a:p>
          <a:p>
            <a:pPr marL="457200" indent="-457200">
              <a:buFont typeface="+mj-lt"/>
              <a:buAutoNum type="arabicPeriod"/>
            </a:pPr>
            <a:r>
              <a:rPr lang="en-US" sz="2000" dirty="0" smtClean="0">
                <a:solidFill>
                  <a:schemeClr val="bg1"/>
                </a:solidFill>
                <a:cs typeface="Courier New" pitchFamily="49" charset="0"/>
              </a:rPr>
              <a:t>Code block</a:t>
            </a:r>
          </a:p>
          <a:p>
            <a:pPr marL="457200" indent="-457200">
              <a:buFont typeface="+mj-lt"/>
              <a:buAutoNum type="arabicPeriod"/>
            </a:pPr>
            <a:r>
              <a:rPr lang="en-US" sz="2000" dirty="0" smtClean="0">
                <a:solidFill>
                  <a:schemeClr val="bg1"/>
                </a:solidFill>
                <a:cs typeface="Courier New" pitchFamily="49" charset="0"/>
              </a:rPr>
              <a:t>Function name</a:t>
            </a:r>
          </a:p>
          <a:p>
            <a:pPr marL="457200" indent="-457200">
              <a:buFont typeface="+mj-lt"/>
              <a:buAutoNum type="arabicPeriod"/>
            </a:pPr>
            <a:r>
              <a:rPr lang="en-US" sz="2000" dirty="0" smtClean="0">
                <a:solidFill>
                  <a:schemeClr val="bg1"/>
                </a:solidFill>
                <a:cs typeface="Courier New" pitchFamily="49" charset="0"/>
              </a:rPr>
              <a:t>Current folder</a:t>
            </a:r>
          </a:p>
          <a:p>
            <a:pPr marL="457200" indent="-457200">
              <a:buFont typeface="+mj-lt"/>
              <a:buAutoNum type="arabicPeriod"/>
            </a:pPr>
            <a:r>
              <a:rPr lang="en-US" sz="2000" dirty="0" smtClean="0">
                <a:solidFill>
                  <a:schemeClr val="bg1"/>
                </a:solidFill>
                <a:cs typeface="Courier New" pitchFamily="49" charset="0"/>
              </a:rPr>
              <a:t>Outputs, inputs</a:t>
            </a:r>
          </a:p>
          <a:p>
            <a:pPr marL="457200" indent="-457200">
              <a:buFont typeface="+mj-lt"/>
              <a:buAutoNum type="arabicPeriod"/>
            </a:pPr>
            <a:r>
              <a:rPr lang="en-US" sz="2000" dirty="0" smtClean="0">
                <a:solidFill>
                  <a:schemeClr val="bg1"/>
                </a:solidFill>
                <a:cs typeface="Courier New" pitchFamily="49" charset="0"/>
              </a:rPr>
              <a:t>Function </a:t>
            </a:r>
            <a:r>
              <a:rPr lang="en-US" sz="2000" dirty="0" err="1" smtClean="0">
                <a:solidFill>
                  <a:schemeClr val="bg1"/>
                </a:solidFill>
                <a:cs typeface="Courier New" pitchFamily="49" charset="0"/>
              </a:rPr>
              <a:t>functionName</a:t>
            </a:r>
            <a:endParaRPr lang="en-US" sz="2000" dirty="0">
              <a:solidFill>
                <a:schemeClr val="bg1"/>
              </a:solidFill>
              <a:cs typeface="Courier New" pitchFamily="49" charset="0"/>
            </a:endParaRPr>
          </a:p>
          <a:p>
            <a:pPr marL="457200" indent="-457200">
              <a:buFont typeface="+mj-lt"/>
              <a:buAutoNum type="arabicPeriod"/>
            </a:pPr>
            <a:endParaRPr lang="en-US" sz="2000" dirty="0" smtClean="0"/>
          </a:p>
          <a:p>
            <a:endParaRPr lang="en-US" sz="2000" dirty="0" smtClean="0"/>
          </a:p>
          <a:p>
            <a:endParaRPr lang="en-US" dirty="0"/>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36461966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53986"/>
            <a:ext cx="6096000" cy="5105400"/>
          </a:xfrm>
        </p:spPr>
        <p:txBody>
          <a:bodyPr/>
          <a:lstStyle/>
          <a:p>
            <a:pPr marL="0" indent="0">
              <a:buNone/>
            </a:pPr>
            <a:r>
              <a:rPr lang="en-US" sz="2000" dirty="0" smtClean="0">
                <a:cs typeface="Courier New" pitchFamily="49" charset="0"/>
              </a:rPr>
              <a:t>1.  Which of the following function headers are  correct?</a:t>
            </a:r>
          </a:p>
          <a:p>
            <a:pPr marL="800100" lvl="1" indent="-342900">
              <a:buFont typeface="+mj-lt"/>
              <a:buAutoNum type="alphaLcPeriod"/>
            </a:pPr>
            <a:r>
              <a:rPr lang="en-US" sz="1600" dirty="0" smtClean="0">
                <a:latin typeface="Courier New" pitchFamily="49" charset="0"/>
                <a:cs typeface="Courier New" pitchFamily="49" charset="0"/>
              </a:rPr>
              <a:t>function [c] </a:t>
            </a:r>
            <a:r>
              <a:rPr lang="en-US" sz="1600" dirty="0">
                <a:latin typeface="Courier New" pitchFamily="49" charset="0"/>
                <a:cs typeface="Courier New" pitchFamily="49" charset="0"/>
              </a:rPr>
              <a:t>= </a:t>
            </a:r>
            <a:r>
              <a:rPr lang="en-US" sz="1600" dirty="0" err="1" smtClean="0">
                <a:latin typeface="Courier New" pitchFamily="49" charset="0"/>
                <a:cs typeface="Courier New" pitchFamily="49" charset="0"/>
              </a:rPr>
              <a:t>pythag</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a,b</a:t>
            </a:r>
            <a:r>
              <a:rPr lang="en-US" sz="1600" dirty="0" smtClean="0">
                <a:latin typeface="Courier New" pitchFamily="49" charset="0"/>
                <a:cs typeface="Courier New" pitchFamily="49" charset="0"/>
              </a:rPr>
              <a:t>)</a:t>
            </a:r>
          </a:p>
          <a:p>
            <a:pPr marL="800100" lvl="1" indent="-342900">
              <a:buFont typeface="+mj-lt"/>
              <a:buAutoNum type="alphaLcPeriod"/>
            </a:pPr>
            <a:r>
              <a:rPr lang="en-US" sz="1600" dirty="0">
                <a:latin typeface="Courier New" pitchFamily="49" charset="0"/>
                <a:cs typeface="Courier New" pitchFamily="49" charset="0"/>
              </a:rPr>
              <a:t>f</a:t>
            </a:r>
            <a:r>
              <a:rPr lang="en-US" sz="1600" dirty="0" smtClean="0">
                <a:latin typeface="Courier New" pitchFamily="49" charset="0"/>
                <a:cs typeface="Courier New" pitchFamily="49" charset="0"/>
              </a:rPr>
              <a:t>unction </a:t>
            </a:r>
            <a:r>
              <a:rPr lang="en-US" sz="1600" dirty="0" err="1" smtClean="0">
                <a:latin typeface="Courier New" pitchFamily="49" charset="0"/>
                <a:cs typeface="Courier New" pitchFamily="49" charset="0"/>
              </a:rPr>
              <a:t>drawCircle</a:t>
            </a:r>
            <a:endParaRPr lang="en-US" sz="1600" dirty="0" smtClean="0">
              <a:latin typeface="Courier New" pitchFamily="49" charset="0"/>
              <a:cs typeface="Courier New" pitchFamily="49" charset="0"/>
            </a:endParaRPr>
          </a:p>
          <a:p>
            <a:pPr marL="800100" lvl="1" indent="-342900">
              <a:buFont typeface="+mj-lt"/>
              <a:buAutoNum type="alphaLcPeriod"/>
            </a:pPr>
            <a:r>
              <a:rPr lang="en-US" sz="1600" dirty="0" smtClean="0">
                <a:latin typeface="Courier New" pitchFamily="49" charset="0"/>
                <a:cs typeface="Courier New" pitchFamily="49" charset="0"/>
              </a:rPr>
              <a:t>function </a:t>
            </a:r>
            <a:r>
              <a:rPr lang="en-US" sz="1600" dirty="0">
                <a:latin typeface="Courier New" pitchFamily="49" charset="0"/>
                <a:cs typeface="Courier New" pitchFamily="49" charset="0"/>
              </a:rPr>
              <a:t>[</a:t>
            </a:r>
            <a:r>
              <a:rPr lang="en-US" sz="1600" dirty="0" smtClean="0">
                <a:latin typeface="Courier New" pitchFamily="49" charset="0"/>
                <a:cs typeface="Courier New" pitchFamily="49" charset="0"/>
              </a:rPr>
              <a:t>s m1 m2] = stats(data </a:t>
            </a:r>
            <a:r>
              <a:rPr lang="en-US" sz="1600" dirty="0" err="1" smtClean="0">
                <a:latin typeface="Courier New" pitchFamily="49" charset="0"/>
                <a:cs typeface="Courier New" pitchFamily="49" charset="0"/>
              </a:rPr>
              <a:t>num</a:t>
            </a:r>
            <a:r>
              <a:rPr lang="en-US" sz="1600" dirty="0" smtClean="0">
                <a:latin typeface="Courier New" pitchFamily="49" charset="0"/>
                <a:cs typeface="Courier New" pitchFamily="49" charset="0"/>
              </a:rPr>
              <a:t>)</a:t>
            </a:r>
          </a:p>
          <a:p>
            <a:pPr marL="800100" lvl="1" indent="-342900">
              <a:buFont typeface="+mj-lt"/>
              <a:buAutoNum type="alphaLcPeriod"/>
            </a:pPr>
            <a:r>
              <a:rPr lang="en-US" sz="1600" dirty="0" smtClean="0">
                <a:latin typeface="Courier New" pitchFamily="49" charset="0"/>
                <a:cs typeface="Courier New" pitchFamily="49" charset="0"/>
              </a:rPr>
              <a:t>function (e1 e2 e3) = boss(salary)</a:t>
            </a:r>
          </a:p>
          <a:p>
            <a:pPr marL="800100" lvl="1" indent="-342900">
              <a:buFont typeface="+mj-lt"/>
              <a:buAutoNum type="alphaLcPeriod"/>
            </a:pPr>
            <a:r>
              <a:rPr lang="en-US" sz="1600" dirty="0">
                <a:latin typeface="Courier New" pitchFamily="49" charset="0"/>
                <a:cs typeface="Courier New" pitchFamily="49" charset="0"/>
              </a:rPr>
              <a:t>f</a:t>
            </a:r>
            <a:r>
              <a:rPr lang="en-US" sz="1600" dirty="0" smtClean="0">
                <a:latin typeface="Courier New" pitchFamily="49" charset="0"/>
                <a:cs typeface="Courier New" pitchFamily="49" charset="0"/>
              </a:rPr>
              <a:t>unction account[ b1,b2,b3]</a:t>
            </a:r>
          </a:p>
          <a:p>
            <a:pPr marL="800100" lvl="1" indent="-342900">
              <a:buFont typeface="+mj-lt"/>
              <a:buAutoNum type="alphaLcPeriod"/>
            </a:pPr>
            <a:r>
              <a:rPr lang="en-US" sz="1600" dirty="0">
                <a:latin typeface="Courier New" pitchFamily="49" charset="0"/>
                <a:cs typeface="Courier New" pitchFamily="49" charset="0"/>
              </a:rPr>
              <a:t>f</a:t>
            </a:r>
            <a:r>
              <a:rPr lang="en-US" sz="1600" dirty="0" smtClean="0">
                <a:latin typeface="Courier New" pitchFamily="49" charset="0"/>
                <a:cs typeface="Courier New" pitchFamily="49" charset="0"/>
              </a:rPr>
              <a:t>unction = </a:t>
            </a:r>
            <a:r>
              <a:rPr lang="en-US" sz="1600" dirty="0" err="1" smtClean="0">
                <a:latin typeface="Courier New" pitchFamily="49" charset="0"/>
                <a:cs typeface="Courier New" pitchFamily="49" charset="0"/>
              </a:rPr>
              <a:t>makeMoney</a:t>
            </a:r>
            <a:r>
              <a:rPr lang="en-US" sz="1600" dirty="0" smtClean="0">
                <a:latin typeface="Courier New" pitchFamily="49" charset="0"/>
                <a:cs typeface="Courier New" pitchFamily="49" charset="0"/>
              </a:rPr>
              <a:t>(m1,m2,m3)</a:t>
            </a:r>
          </a:p>
          <a:p>
            <a:pPr marL="0" indent="0">
              <a:buNone/>
            </a:pPr>
            <a:r>
              <a:rPr lang="en-US" sz="2000" dirty="0" smtClean="0">
                <a:latin typeface="Calibri" pitchFamily="34" charset="0"/>
                <a:cs typeface="Calibri" pitchFamily="34" charset="0"/>
              </a:rPr>
              <a:t>2.  Given the following function:</a:t>
            </a:r>
          </a:p>
          <a:p>
            <a:pPr marL="0" indent="0">
              <a:buNone/>
            </a:pPr>
            <a:r>
              <a:rPr lang="en-US" sz="2000" dirty="0" smtClean="0">
                <a:latin typeface="Courier New" pitchFamily="49" charset="0"/>
                <a:cs typeface="Courier New" pitchFamily="49" charset="0"/>
              </a:rPr>
              <a:t>	</a:t>
            </a:r>
            <a:r>
              <a:rPr lang="en-US" sz="1600" dirty="0" smtClean="0">
                <a:latin typeface="Courier New" pitchFamily="49" charset="0"/>
                <a:cs typeface="Courier New" pitchFamily="49" charset="0"/>
              </a:rPr>
              <a:t>function </a:t>
            </a:r>
            <a:r>
              <a:rPr lang="en-US" sz="1600" b="1" dirty="0" err="1" smtClean="0">
                <a:latin typeface="Courier New" pitchFamily="49" charset="0"/>
                <a:cs typeface="Courier New" pitchFamily="49" charset="0"/>
              </a:rPr>
              <a:t>ca</a:t>
            </a:r>
            <a:r>
              <a:rPr lang="en-US" sz="1600" b="1" dirty="0" smtClean="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circle_area</a:t>
            </a:r>
            <a:r>
              <a:rPr lang="en-US" sz="1600" dirty="0" smtClean="0">
                <a:latin typeface="Courier New" pitchFamily="49" charset="0"/>
                <a:cs typeface="Courier New" pitchFamily="49" charset="0"/>
              </a:rPr>
              <a:t>(d)	</a:t>
            </a: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d = d./2</a:t>
            </a:r>
          </a:p>
          <a:p>
            <a:pPr marL="0" indent="0">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ca</a:t>
            </a:r>
            <a:r>
              <a:rPr lang="en-US" sz="1600" dirty="0" smtClean="0">
                <a:latin typeface="Courier New" pitchFamily="49" charset="0"/>
                <a:cs typeface="Courier New" pitchFamily="49" charset="0"/>
              </a:rPr>
              <a:t> = pi.*d^2</a:t>
            </a:r>
          </a:p>
          <a:p>
            <a:pPr marL="0" indent="0">
              <a:buNone/>
            </a:pPr>
            <a:r>
              <a:rPr lang="en-US" sz="1600" dirty="0" smtClean="0">
                <a:latin typeface="Courier New" pitchFamily="49" charset="0"/>
                <a:cs typeface="Courier New" pitchFamily="49" charset="0"/>
              </a:rPr>
              <a:t>	end</a:t>
            </a:r>
          </a:p>
          <a:p>
            <a:pPr indent="0">
              <a:buNone/>
            </a:pPr>
            <a:r>
              <a:rPr lang="en-US" sz="1800" dirty="0" smtClean="0">
                <a:cs typeface="Courier New" pitchFamily="49" charset="0"/>
              </a:rPr>
              <a:t>What are the variables and their values in the workspace after the commands are entered in the command window?</a:t>
            </a:r>
          </a:p>
          <a:p>
            <a:pPr marL="0" indent="0">
              <a:buNone/>
            </a:pPr>
            <a:r>
              <a:rPr lang="en-US" sz="1600" dirty="0" smtClean="0">
                <a:latin typeface="Courier New" pitchFamily="49" charset="0"/>
                <a:cs typeface="Courier New" pitchFamily="49" charset="0"/>
              </a:rPr>
              <a:t>	&gt;&gt; d = 2;</a:t>
            </a: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&gt;&gt; a  = </a:t>
            </a:r>
            <a:r>
              <a:rPr lang="en-US" sz="1600" dirty="0" err="1" smtClean="0">
                <a:latin typeface="Courier New" pitchFamily="49" charset="0"/>
                <a:cs typeface="Courier New" pitchFamily="49" charset="0"/>
              </a:rPr>
              <a:t>circle_area</a:t>
            </a:r>
            <a:r>
              <a:rPr lang="en-US" sz="1600" dirty="0" smtClean="0">
                <a:latin typeface="Courier New" pitchFamily="49" charset="0"/>
                <a:cs typeface="Courier New" pitchFamily="49" charset="0"/>
              </a:rPr>
              <a:t>(d);</a:t>
            </a:r>
          </a:p>
          <a:p>
            <a:endParaRPr lang="en-US" sz="2000" dirty="0" smtClean="0">
              <a:latin typeface="Courier New" pitchFamily="49" charset="0"/>
              <a:cs typeface="Courier New" pitchFamily="49" charset="0"/>
            </a:endParaRPr>
          </a:p>
          <a:p>
            <a:endParaRPr lang="en-US" sz="2000" dirty="0" smtClean="0">
              <a:latin typeface="Courier New" pitchFamily="49" charset="0"/>
              <a:cs typeface="Courier New" pitchFamily="49" charset="0"/>
            </a:endParaRPr>
          </a:p>
          <a:p>
            <a:endParaRPr lang="en-US" sz="2000" dirty="0" smtClean="0">
              <a:latin typeface="Courier New" pitchFamily="49" charset="0"/>
              <a:cs typeface="Courier New" pitchFamily="49" charset="0"/>
            </a:endParaRPr>
          </a:p>
        </p:txBody>
      </p:sp>
      <p:sp>
        <p:nvSpPr>
          <p:cNvPr id="4" name="TextBox 3"/>
          <p:cNvSpPr txBox="1"/>
          <p:nvPr/>
        </p:nvSpPr>
        <p:spPr>
          <a:xfrm>
            <a:off x="609600" y="520700"/>
            <a:ext cx="8001000" cy="707886"/>
          </a:xfrm>
          <a:prstGeom prst="rect">
            <a:avLst/>
          </a:prstGeom>
          <a:noFill/>
        </p:spPr>
        <p:txBody>
          <a:bodyPr>
            <a:spAutoFit/>
          </a:bodyPr>
          <a:lstStyle/>
          <a:p>
            <a:pPr algn="ctr" fontAlgn="auto">
              <a:spcBef>
                <a:spcPts val="0"/>
              </a:spcBef>
              <a:spcAft>
                <a:spcPts val="0"/>
              </a:spcAft>
              <a:defRPr/>
            </a:pPr>
            <a:r>
              <a:rPr lang="en-US" sz="4000" b="1" dirty="0" smtClean="0">
                <a:latin typeface="+mj-lt"/>
                <a:cs typeface="+mn-cs"/>
              </a:rPr>
              <a:t>Checkpoint (</a:t>
            </a:r>
            <a:r>
              <a:rPr lang="en-US" sz="4000" b="1" dirty="0">
                <a:latin typeface="+mj-lt"/>
                <a:cs typeface="+mn-cs"/>
              </a:rPr>
              <a:t>2</a:t>
            </a:r>
            <a:r>
              <a:rPr lang="en-US" sz="4000" b="1" dirty="0" smtClean="0">
                <a:latin typeface="+mj-lt"/>
                <a:cs typeface="+mn-cs"/>
              </a:rPr>
              <a:t>/2)</a:t>
            </a:r>
            <a:endParaRPr lang="en-US" sz="4000" b="1" dirty="0">
              <a:latin typeface="+mj-lt"/>
              <a:cs typeface="+mn-cs"/>
            </a:endParaRPr>
          </a:p>
        </p:txBody>
      </p:sp>
      <p:sp>
        <p:nvSpPr>
          <p:cNvPr id="5" name="TextBox 4"/>
          <p:cNvSpPr txBox="1"/>
          <p:nvPr/>
        </p:nvSpPr>
        <p:spPr>
          <a:xfrm>
            <a:off x="6248400" y="1228586"/>
            <a:ext cx="2743200" cy="4801314"/>
          </a:xfrm>
          <a:prstGeom prst="rect">
            <a:avLst/>
          </a:prstGeom>
          <a:noFill/>
        </p:spPr>
        <p:txBody>
          <a:bodyPr wrap="square" rtlCol="0">
            <a:spAutoFit/>
          </a:bodyPr>
          <a:lstStyle/>
          <a:p>
            <a:r>
              <a:rPr lang="en-US" b="1" dirty="0" smtClean="0"/>
              <a:t>CHANGE COLOR FOR ANSWERS</a:t>
            </a:r>
          </a:p>
          <a:p>
            <a:r>
              <a:rPr lang="en-US" dirty="0" smtClean="0">
                <a:solidFill>
                  <a:schemeClr val="bg1"/>
                </a:solidFill>
              </a:rPr>
              <a:t>1a) yes</a:t>
            </a:r>
          </a:p>
          <a:p>
            <a:r>
              <a:rPr lang="en-US" dirty="0" smtClean="0">
                <a:solidFill>
                  <a:schemeClr val="bg1"/>
                </a:solidFill>
              </a:rPr>
              <a:t>1b) yes</a:t>
            </a:r>
          </a:p>
          <a:p>
            <a:r>
              <a:rPr lang="en-US" dirty="0" smtClean="0">
                <a:solidFill>
                  <a:schemeClr val="bg1"/>
                </a:solidFill>
              </a:rPr>
              <a:t>1c) no , you need a comma between the inputs</a:t>
            </a:r>
          </a:p>
          <a:p>
            <a:r>
              <a:rPr lang="en-US" dirty="0" smtClean="0">
                <a:solidFill>
                  <a:schemeClr val="bg1"/>
                </a:solidFill>
              </a:rPr>
              <a:t>1d) no you need square brackets around the outputs</a:t>
            </a:r>
          </a:p>
          <a:p>
            <a:r>
              <a:rPr lang="en-US" dirty="0" smtClean="0">
                <a:solidFill>
                  <a:schemeClr val="bg1"/>
                </a:solidFill>
              </a:rPr>
              <a:t>1e) no you need parentheses around the inputs</a:t>
            </a:r>
          </a:p>
          <a:p>
            <a:r>
              <a:rPr lang="en-US" dirty="0" smtClean="0">
                <a:solidFill>
                  <a:schemeClr val="bg1"/>
                </a:solidFill>
              </a:rPr>
              <a:t>1f) no you should not have an assignment operator there</a:t>
            </a:r>
          </a:p>
          <a:p>
            <a:pPr marL="342900" indent="-342900">
              <a:buAutoNum type="arabicParenR" startAt="2"/>
            </a:pPr>
            <a:r>
              <a:rPr lang="en-US" dirty="0">
                <a:solidFill>
                  <a:schemeClr val="bg1"/>
                </a:solidFill>
                <a:latin typeface="Courier New" pitchFamily="49" charset="0"/>
                <a:cs typeface="Courier New" pitchFamily="49" charset="0"/>
              </a:rPr>
              <a:t>d</a:t>
            </a:r>
            <a:r>
              <a:rPr lang="en-US" dirty="0" smtClean="0">
                <a:solidFill>
                  <a:schemeClr val="bg1"/>
                </a:solidFill>
                <a:latin typeface="Courier New" pitchFamily="49" charset="0"/>
                <a:cs typeface="Courier New" pitchFamily="49" charset="0"/>
              </a:rPr>
              <a:t> &gt;&gt; 2</a:t>
            </a:r>
          </a:p>
          <a:p>
            <a:r>
              <a:rPr lang="en-US" dirty="0">
                <a:solidFill>
                  <a:schemeClr val="bg1"/>
                </a:solidFill>
                <a:latin typeface="Courier New" pitchFamily="49" charset="0"/>
                <a:cs typeface="Courier New" pitchFamily="49" charset="0"/>
              </a:rPr>
              <a:t> </a:t>
            </a:r>
            <a:r>
              <a:rPr lang="en-US" dirty="0" smtClean="0">
                <a:solidFill>
                  <a:schemeClr val="bg1"/>
                </a:solidFill>
                <a:latin typeface="Courier New" pitchFamily="49" charset="0"/>
                <a:cs typeface="Courier New" pitchFamily="49" charset="0"/>
              </a:rPr>
              <a:t> a &gt;&gt; 3.14</a:t>
            </a:r>
            <a:endParaRPr lang="en-US" dirty="0">
              <a:solidFill>
                <a:schemeClr val="bg1"/>
              </a:solidFill>
              <a:latin typeface="Courier New" pitchFamily="49" charset="0"/>
              <a:cs typeface="Courier New" pitchFamily="49" charset="0"/>
            </a:endParaRPr>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4161809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38225"/>
            <a:ext cx="8229600" cy="4525963"/>
          </a:xfrm>
        </p:spPr>
        <p:txBody>
          <a:bodyPr/>
          <a:lstStyle/>
          <a:p>
            <a:pPr eaLnBrk="1" hangingPunct="1">
              <a:buFont typeface="Arial" charset="0"/>
              <a:buNone/>
              <a:defRPr/>
            </a:pPr>
            <a:endParaRPr lang="en-US" b="1" dirty="0" smtClean="0">
              <a:solidFill>
                <a:schemeClr val="accent3">
                  <a:lumMod val="75000"/>
                </a:schemeClr>
              </a:solidFill>
            </a:endParaRPr>
          </a:p>
          <a:p>
            <a:pPr eaLnBrk="1" hangingPunct="1">
              <a:buFont typeface="Arial" charset="0"/>
              <a:buChar char="•"/>
              <a:defRPr/>
            </a:pPr>
            <a:endParaRPr lang="en-US" dirty="0"/>
          </a:p>
        </p:txBody>
      </p:sp>
      <p:pic>
        <p:nvPicPr>
          <p:cNvPr id="1027" name="Picture 3"/>
          <p:cNvPicPr>
            <a:picLocks noChangeAspect="1" noChangeArrowheads="1"/>
          </p:cNvPicPr>
          <p:nvPr/>
        </p:nvPicPr>
        <p:blipFill>
          <a:blip r:embed="rId2" cstate="print">
            <a:grayscl/>
          </a:blip>
          <a:srcRect l="7813" r="4687" b="62500"/>
          <a:stretch>
            <a:fillRect/>
          </a:stretch>
        </p:blipFill>
        <p:spPr bwMode="auto">
          <a:xfrm>
            <a:off x="304800" y="1524000"/>
            <a:ext cx="1490133" cy="3733800"/>
          </a:xfrm>
          <a:prstGeom prst="rect">
            <a:avLst/>
          </a:prstGeom>
          <a:noFill/>
          <a:ln w="9525">
            <a:noFill/>
            <a:miter lim="800000"/>
            <a:headEnd/>
            <a:tailEnd/>
          </a:ln>
          <a:effectLst/>
        </p:spPr>
      </p:pic>
      <p:sp>
        <p:nvSpPr>
          <p:cNvPr id="3077" name="TextBox 4"/>
          <p:cNvSpPr txBox="1">
            <a:spLocks noChangeArrowheads="1"/>
          </p:cNvSpPr>
          <p:nvPr/>
        </p:nvSpPr>
        <p:spPr bwMode="auto">
          <a:xfrm>
            <a:off x="2057400" y="1332148"/>
            <a:ext cx="6934200" cy="4524315"/>
          </a:xfrm>
          <a:prstGeom prst="rect">
            <a:avLst/>
          </a:prstGeom>
          <a:noFill/>
          <a:ln>
            <a:noFill/>
          </a:ln>
          <a:extLst>
            <a:ext uri="{909E8E84-426E-40DD-AFC4-6F175D3DCCD1}">
              <a14:hiddenFill xmlns="" xmlns:a14="http://schemas.microsoft.com/office/drawing/2010/main" xmlns:p="http://schemas.openxmlformats.org/presentationml/2006/main" xmlns:r="http://schemas.openxmlformats.org/officeDocument/2006/relationships" xmlns:a="http://schemas.openxmlformats.org/drawingml/2006/main">
                <a:solidFill>
                  <a:srgbClr val="FFFFFF"/>
                </a:solidFill>
              </a14:hiddenFill>
            </a:ext>
            <a:ext uri="{91240B29-F687-4F45-9708-019B960494DF}">
              <a14:hiddenLine xmlns="" xmlns:a14="http://schemas.microsoft.com/office/drawing/2010/main" xmlns:p="http://schemas.openxmlformats.org/presentationml/2006/main" xmlns:r="http://schemas.openxmlformats.org/officeDocument/2006/relationships" xmlns:a="http://schemas.openxmlformats.org/drawingml/2006/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ct val="150000"/>
              </a:lnSpc>
            </a:pPr>
            <a:r>
              <a:rPr lang="en-US" sz="2400" dirty="0" smtClean="0">
                <a:hlinkClick r:id="rId3" action="ppaction://hlinksldjump"/>
              </a:rPr>
              <a:t>What Are Functions?</a:t>
            </a:r>
            <a:endParaRPr lang="en-US" sz="2400" dirty="0" smtClean="0"/>
          </a:p>
          <a:p>
            <a:pPr eaLnBrk="1" hangingPunct="1">
              <a:lnSpc>
                <a:spcPct val="150000"/>
              </a:lnSpc>
            </a:pPr>
            <a:r>
              <a:rPr lang="en-US" sz="2400" dirty="0" smtClean="0">
                <a:hlinkClick r:id="rId4" action="ppaction://hlinksldjump"/>
              </a:rPr>
              <a:t>Creating Functions</a:t>
            </a:r>
            <a:endParaRPr lang="en-US" sz="2400" dirty="0" smtClean="0"/>
          </a:p>
          <a:p>
            <a:pPr eaLnBrk="1" hangingPunct="1">
              <a:lnSpc>
                <a:spcPct val="150000"/>
              </a:lnSpc>
            </a:pPr>
            <a:r>
              <a:rPr lang="en-US" sz="2400" dirty="0" smtClean="0">
                <a:hlinkClick r:id="rId5" action="ppaction://hlinksldjump"/>
              </a:rPr>
              <a:t>Savings Functions</a:t>
            </a:r>
            <a:endParaRPr lang="en-US" sz="2400" dirty="0" smtClean="0"/>
          </a:p>
          <a:p>
            <a:pPr eaLnBrk="1" hangingPunct="1">
              <a:lnSpc>
                <a:spcPct val="150000"/>
              </a:lnSpc>
            </a:pPr>
            <a:r>
              <a:rPr lang="en-US" sz="2400" dirty="0" smtClean="0">
                <a:hlinkClick r:id="rId6" action="ppaction://hlinksldjump"/>
              </a:rPr>
              <a:t>Correct Function Headers</a:t>
            </a:r>
            <a:endParaRPr lang="en-US" sz="2400" dirty="0" smtClean="0"/>
          </a:p>
          <a:p>
            <a:pPr eaLnBrk="1" hangingPunct="1">
              <a:lnSpc>
                <a:spcPct val="150000"/>
              </a:lnSpc>
            </a:pPr>
            <a:r>
              <a:rPr lang="en-US" sz="2400" dirty="0" smtClean="0">
                <a:hlinkClick r:id="rId7" action="ppaction://hlinksldjump"/>
              </a:rPr>
              <a:t>Incorrect Function Headers</a:t>
            </a:r>
            <a:endParaRPr lang="en-US" sz="2400" dirty="0" smtClean="0"/>
          </a:p>
          <a:p>
            <a:pPr eaLnBrk="1" hangingPunct="1">
              <a:lnSpc>
                <a:spcPct val="150000"/>
              </a:lnSpc>
            </a:pPr>
            <a:r>
              <a:rPr lang="en-US" sz="2400" dirty="0" smtClean="0">
                <a:hlinkClick r:id="rId8" action="ppaction://hlinksldjump"/>
              </a:rPr>
              <a:t>Function Workspaces</a:t>
            </a:r>
            <a:endParaRPr lang="en-US" sz="2400" dirty="0" smtClean="0"/>
          </a:p>
          <a:p>
            <a:pPr eaLnBrk="1" hangingPunct="1">
              <a:lnSpc>
                <a:spcPct val="150000"/>
              </a:lnSpc>
            </a:pPr>
            <a:r>
              <a:rPr lang="en-US" sz="2400" dirty="0" smtClean="0">
                <a:hlinkClick r:id="rId9" action="ppaction://hlinksldjump"/>
              </a:rPr>
              <a:t>Calling Functions</a:t>
            </a:r>
            <a:endParaRPr lang="en-US" sz="2400" dirty="0" smtClean="0"/>
          </a:p>
          <a:p>
            <a:pPr eaLnBrk="1" hangingPunct="1"/>
            <a:endParaRPr lang="en-US" dirty="0"/>
          </a:p>
          <a:p>
            <a:pPr eaLnBrk="1" hangingPunct="1"/>
            <a:endParaRPr lang="en-US" dirty="0"/>
          </a:p>
        </p:txBody>
      </p:sp>
      <p:sp>
        <p:nvSpPr>
          <p:cNvPr id="6" name="Shape 7169"/>
          <p:cNvSpPr txBox="1">
            <a:spLocks noChangeArrowheads="1"/>
          </p:cNvSpPr>
          <p:nvPr/>
        </p:nvSpPr>
        <p:spPr>
          <a:xfrm>
            <a:off x="381000" y="228600"/>
            <a:ext cx="8229600" cy="809625"/>
          </a:xfrm>
          <a:prstGeom prst="rect">
            <a:avLst/>
          </a:prstGeom>
        </p:spPr>
        <p:txBody>
          <a:bodyPr anchor="ctr"/>
          <a:lstStyle/>
          <a:p>
            <a:pPr algn="ctr" fontAlgn="auto">
              <a:spcAft>
                <a:spcPts val="0"/>
              </a:spcAft>
              <a:defRPr/>
            </a:pPr>
            <a:r>
              <a:rPr lang="en-US" sz="6600" spc="300" dirty="0">
                <a:latin typeface="+mj-lt"/>
                <a:ea typeface="+mj-ea"/>
                <a:cs typeface="Arial" charset="0"/>
              </a:rPr>
              <a:t>Table of Contents</a:t>
            </a:r>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31036583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4" name="Content Placeholder 2"/>
          <p:cNvSpPr>
            <a:spLocks noGrp="1"/>
          </p:cNvSpPr>
          <p:nvPr>
            <p:ph idx="1"/>
          </p:nvPr>
        </p:nvSpPr>
        <p:spPr>
          <a:xfrm>
            <a:off x="457200" y="1600200"/>
            <a:ext cx="3657600" cy="4525963"/>
          </a:xfrm>
        </p:spPr>
        <p:txBody>
          <a:bodyPr/>
          <a:lstStyle/>
          <a:p>
            <a:r>
              <a:rPr lang="en-US" sz="2000" dirty="0" smtClean="0"/>
              <a:t>A </a:t>
            </a:r>
            <a:r>
              <a:rPr lang="en-US" sz="2000" b="1" dirty="0" smtClean="0"/>
              <a:t>function</a:t>
            </a:r>
            <a:r>
              <a:rPr lang="en-US" sz="2000" dirty="0" smtClean="0"/>
              <a:t> put simply is code block that has a name and is reusable much like a script in the extent you can run it at any point in MATLAB</a:t>
            </a:r>
          </a:p>
          <a:p>
            <a:r>
              <a:rPr lang="en-US" sz="2000" dirty="0" smtClean="0"/>
              <a:t>A </a:t>
            </a:r>
            <a:r>
              <a:rPr lang="en-US" sz="2000" u="sng" dirty="0" smtClean="0"/>
              <a:t>function differs from a script </a:t>
            </a:r>
            <a:r>
              <a:rPr lang="en-US" sz="2000" dirty="0" smtClean="0"/>
              <a:t>in the sense that a function can accept </a:t>
            </a:r>
            <a:r>
              <a:rPr lang="en-US" sz="2000" b="1" dirty="0" smtClean="0"/>
              <a:t>input</a:t>
            </a:r>
            <a:r>
              <a:rPr lang="en-US" sz="2000" dirty="0" smtClean="0"/>
              <a:t> and </a:t>
            </a:r>
            <a:r>
              <a:rPr lang="en-US" sz="2000" b="1" dirty="0" smtClean="0"/>
              <a:t>output parameters </a:t>
            </a:r>
            <a:r>
              <a:rPr lang="en-US" sz="2000" dirty="0" smtClean="0"/>
              <a:t>whereas a script is hard-coded</a:t>
            </a:r>
          </a:p>
          <a:p>
            <a:endParaRPr lang="en-US" sz="2000" dirty="0" smtClean="0"/>
          </a:p>
        </p:txBody>
      </p:sp>
      <p:sp>
        <p:nvSpPr>
          <p:cNvPr id="6" name="TextBox 5"/>
          <p:cNvSpPr txBox="1"/>
          <p:nvPr/>
        </p:nvSpPr>
        <p:spPr>
          <a:xfrm>
            <a:off x="609600" y="457200"/>
            <a:ext cx="8001000" cy="769938"/>
          </a:xfrm>
          <a:prstGeom prst="rect">
            <a:avLst/>
          </a:prstGeom>
          <a:noFill/>
        </p:spPr>
        <p:txBody>
          <a:bodyPr>
            <a:spAutoFit/>
          </a:bodyPr>
          <a:lstStyle/>
          <a:p>
            <a:pPr algn="ctr" fontAlgn="auto">
              <a:spcBef>
                <a:spcPts val="0"/>
              </a:spcBef>
              <a:spcAft>
                <a:spcPts val="0"/>
              </a:spcAft>
              <a:defRPr/>
            </a:pPr>
            <a:r>
              <a:rPr lang="en-US" sz="4400" b="1" dirty="0">
                <a:latin typeface="+mj-lt"/>
                <a:cs typeface="+mn-cs"/>
              </a:rPr>
              <a:t>What are Functions?</a:t>
            </a:r>
            <a:endParaRPr lang="en-US" sz="4000" b="1" dirty="0">
              <a:latin typeface="+mj-lt"/>
              <a:cs typeface="+mn-cs"/>
            </a:endParaRPr>
          </a:p>
        </p:txBody>
      </p:sp>
      <p:sp>
        <p:nvSpPr>
          <p:cNvPr id="3" name="TextBox 2"/>
          <p:cNvSpPr txBox="1"/>
          <p:nvPr/>
        </p:nvSpPr>
        <p:spPr>
          <a:xfrm>
            <a:off x="609600" y="4800600"/>
            <a:ext cx="8153400" cy="1800493"/>
          </a:xfrm>
          <a:prstGeom prst="rect">
            <a:avLst/>
          </a:prstGeom>
          <a:noFill/>
        </p:spPr>
        <p:txBody>
          <a:bodyPr wrap="square" rtlCol="0">
            <a:spAutoFit/>
          </a:bodyPr>
          <a:lstStyle/>
          <a:p>
            <a:r>
              <a:rPr lang="en-US" sz="2800" dirty="0" smtClean="0"/>
              <a:t>Format:</a:t>
            </a:r>
          </a:p>
          <a:p>
            <a:r>
              <a:rPr lang="en-US" sz="1500" dirty="0">
                <a:latin typeface="Courier New" pitchFamily="49" charset="0"/>
                <a:cs typeface="Courier New" pitchFamily="49" charset="0"/>
              </a:rPr>
              <a:t>f</a:t>
            </a:r>
            <a:r>
              <a:rPr lang="en-US" sz="1500" dirty="0" smtClean="0">
                <a:latin typeface="Courier New" pitchFamily="49" charset="0"/>
                <a:cs typeface="Courier New" pitchFamily="49" charset="0"/>
              </a:rPr>
              <a:t>unction [&lt;out1&gt; &lt;out2&gt; …] = &lt;function name&gt;( &lt;input1&gt;, &lt;input2&gt;…)</a:t>
            </a:r>
          </a:p>
          <a:p>
            <a:pPr marL="0" indent="0">
              <a:buNone/>
            </a:pPr>
            <a:r>
              <a:rPr lang="en-US" dirty="0" smtClean="0">
                <a:latin typeface="Courier New" pitchFamily="49" charset="0"/>
                <a:cs typeface="Courier New" pitchFamily="49" charset="0"/>
              </a:rPr>
              <a:t>	</a:t>
            </a:r>
            <a:r>
              <a:rPr lang="en-US" sz="3200" dirty="0" smtClean="0">
                <a:latin typeface="Courier New" pitchFamily="49" charset="0"/>
                <a:cs typeface="Courier New" pitchFamily="49" charset="0"/>
              </a:rPr>
              <a:t>&lt;code block&gt;</a:t>
            </a:r>
          </a:p>
          <a:p>
            <a:pPr marL="0" indent="0">
              <a:buNone/>
            </a:pPr>
            <a:r>
              <a:rPr lang="en-US" dirty="0" smtClean="0">
                <a:latin typeface="Courier New" pitchFamily="49" charset="0"/>
                <a:cs typeface="Courier New" pitchFamily="49" charset="0"/>
              </a:rPr>
              <a:t>	end</a:t>
            </a:r>
          </a:p>
          <a:p>
            <a:endParaRPr lang="en-US" dirty="0"/>
          </a:p>
        </p:txBody>
      </p:sp>
      <p:sp>
        <p:nvSpPr>
          <p:cNvPr id="4" name="TextBox 3"/>
          <p:cNvSpPr txBox="1"/>
          <p:nvPr/>
        </p:nvSpPr>
        <p:spPr>
          <a:xfrm>
            <a:off x="5143500" y="1562100"/>
            <a:ext cx="3009900" cy="381000"/>
          </a:xfrm>
          <a:prstGeom prst="rect">
            <a:avLst/>
          </a:prstGeom>
          <a:noFill/>
        </p:spPr>
        <p:txBody>
          <a:bodyPr wrap="square" rtlCol="0">
            <a:spAutoFit/>
          </a:bodyPr>
          <a:lstStyle/>
          <a:p>
            <a:r>
              <a:rPr lang="en-US" b="1" dirty="0" smtClean="0"/>
              <a:t>What a Function Looks Like:</a:t>
            </a:r>
            <a:endParaRPr lang="en-US" b="1" dirty="0"/>
          </a:p>
        </p:txBody>
      </p:sp>
      <p:sp>
        <p:nvSpPr>
          <p:cNvPr id="7" name="TextBox 6"/>
          <p:cNvSpPr txBox="1"/>
          <p:nvPr/>
        </p:nvSpPr>
        <p:spPr>
          <a:xfrm>
            <a:off x="4610100" y="4267200"/>
            <a:ext cx="3695700" cy="923330"/>
          </a:xfrm>
          <a:prstGeom prst="rect">
            <a:avLst/>
          </a:prstGeom>
          <a:noFill/>
        </p:spPr>
        <p:txBody>
          <a:bodyPr wrap="square" rtlCol="0">
            <a:spAutoFit/>
          </a:bodyPr>
          <a:lstStyle/>
          <a:p>
            <a:r>
              <a:rPr lang="en-US" dirty="0" smtClean="0"/>
              <a:t>The </a:t>
            </a:r>
            <a:r>
              <a:rPr lang="en-US" b="1" dirty="0" smtClean="0"/>
              <a:t>“end” </a:t>
            </a:r>
            <a:r>
              <a:rPr lang="en-US" dirty="0" smtClean="0"/>
              <a:t>at the end of the  function explicitly tells you the code block has ended</a:t>
            </a:r>
            <a:endParaRPr lang="en-US" dirty="0"/>
          </a:p>
        </p:txBody>
      </p:sp>
      <p:pic>
        <p:nvPicPr>
          <p:cNvPr id="3080" name="Picture 8"/>
          <p:cNvPicPr>
            <a:picLocks noChangeAspect="1" noChangeArrowheads="1"/>
          </p:cNvPicPr>
          <p:nvPr/>
        </p:nvPicPr>
        <p:blipFill>
          <a:blip r:embed="rId2" cstate="print">
            <a:extLst>
              <a:ext uri="{28A0092B-C50C-407E-A947-70E740481C1C}">
                <a14:useLocalDpi xmlns="" xmlns:a14="http://schemas.microsoft.com/office/drawing/2010/main" xmlns:p="http://schemas.openxmlformats.org/presentationml/2006/main" xmlns:r="http://schemas.openxmlformats.org/officeDocument/2006/relationships" xmlns:a="http://schemas.openxmlformats.org/drawingml/2006/main" val="0"/>
              </a:ext>
            </a:extLst>
          </a:blip>
          <a:srcRect/>
          <a:stretch>
            <a:fillRect/>
          </a:stretch>
        </p:blipFill>
        <p:spPr bwMode="auto">
          <a:xfrm>
            <a:off x="4108450" y="1943099"/>
            <a:ext cx="4724400" cy="2066925"/>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xmlns:p="http://schemas.openxmlformats.org/presentationml/2006/main" xmlns:r="http://schemas.openxmlformats.org/officeDocument/2006/relationships" xmlns:a="http://schemas.openxmlformats.org/drawingml/2006/main">
                <a:solidFill>
                  <a:schemeClr val="accent1"/>
                </a:solidFill>
              </a14:hiddenFill>
            </a:ext>
            <a:ext uri="{91240B29-F687-4F45-9708-019B960494DF}">
              <a14:hiddenLine xmlns="" xmlns:a14="http://schemas.microsoft.com/office/drawing/2010/main" xmlns:p="http://schemas.openxmlformats.org/presentationml/2006/main" xmlns:r="http://schemas.openxmlformats.org/officeDocument/2006/relationships" xmlns:a="http://schemas.openxmlformats.org/drawingml/2006/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2362200"/>
          </a:xfrm>
        </p:spPr>
        <p:txBody>
          <a:bodyPr/>
          <a:lstStyle/>
          <a:p>
            <a:r>
              <a:rPr lang="en-US" sz="2000" dirty="0" smtClean="0"/>
              <a:t>To create a function in MATLAB, go to the </a:t>
            </a:r>
            <a:r>
              <a:rPr lang="en-US" sz="2000" b="1" dirty="0" smtClean="0"/>
              <a:t>File</a:t>
            </a:r>
            <a:r>
              <a:rPr lang="en-US" sz="2000" dirty="0" smtClean="0"/>
              <a:t> pull down menu, then select </a:t>
            </a:r>
            <a:r>
              <a:rPr lang="en-US" sz="2000" b="1" dirty="0" smtClean="0"/>
              <a:t>New </a:t>
            </a:r>
            <a:r>
              <a:rPr lang="en-US" sz="2000" dirty="0" smtClean="0"/>
              <a:t>and finally </a:t>
            </a:r>
            <a:r>
              <a:rPr lang="en-US" sz="2000" b="1" dirty="0" smtClean="0"/>
              <a:t>Function M-File</a:t>
            </a:r>
            <a:r>
              <a:rPr lang="en-US" sz="2000" dirty="0" smtClean="0"/>
              <a:t>, which has the function header format setup for you.  </a:t>
            </a:r>
          </a:p>
          <a:p>
            <a:pPr lvl="1"/>
            <a:r>
              <a:rPr lang="en-US" sz="2000" dirty="0" smtClean="0"/>
              <a:t>You can also choose a </a:t>
            </a:r>
            <a:r>
              <a:rPr lang="en-US" sz="2000" b="1" dirty="0" smtClean="0"/>
              <a:t>Blank M-File </a:t>
            </a:r>
            <a:r>
              <a:rPr lang="en-US" sz="2000" dirty="0" smtClean="0"/>
              <a:t>, but the function header format will not be there. </a:t>
            </a:r>
          </a:p>
          <a:p>
            <a:pPr lvl="1"/>
            <a:r>
              <a:rPr lang="en-US" sz="2000" dirty="0" smtClean="0"/>
              <a:t>Best advice is to use the Function-M-File until you feel comfortable with function header format, then utilize the Blank M-File.</a:t>
            </a:r>
            <a:endParaRPr lang="en-US" sz="2000" b="1" dirty="0" smtClean="0"/>
          </a:p>
          <a:p>
            <a:pPr lvl="4"/>
            <a:endParaRPr lang="en-US" dirty="0"/>
          </a:p>
        </p:txBody>
      </p:sp>
      <p:sp>
        <p:nvSpPr>
          <p:cNvPr id="4" name="TextBox 3"/>
          <p:cNvSpPr txBox="1"/>
          <p:nvPr/>
        </p:nvSpPr>
        <p:spPr>
          <a:xfrm>
            <a:off x="609600" y="457200"/>
            <a:ext cx="8001000" cy="769938"/>
          </a:xfrm>
          <a:prstGeom prst="rect">
            <a:avLst/>
          </a:prstGeom>
          <a:noFill/>
        </p:spPr>
        <p:txBody>
          <a:bodyPr>
            <a:spAutoFit/>
          </a:bodyPr>
          <a:lstStyle/>
          <a:p>
            <a:pPr algn="ctr" fontAlgn="auto">
              <a:spcBef>
                <a:spcPts val="0"/>
              </a:spcBef>
              <a:spcAft>
                <a:spcPts val="0"/>
              </a:spcAft>
              <a:defRPr/>
            </a:pPr>
            <a:r>
              <a:rPr lang="en-US" sz="4400" b="1" dirty="0" smtClean="0">
                <a:latin typeface="+mj-lt"/>
                <a:cs typeface="+mn-cs"/>
              </a:rPr>
              <a:t>Creating Functions</a:t>
            </a:r>
            <a:endParaRPr lang="en-US" sz="4000" b="1" dirty="0">
              <a:latin typeface="+mj-lt"/>
              <a:cs typeface="+mn-cs"/>
            </a:endParaRPr>
          </a:p>
        </p:txBody>
      </p:sp>
      <p:pic>
        <p:nvPicPr>
          <p:cNvPr id="1026" name="Picture 2"/>
          <p:cNvPicPr>
            <a:picLocks noChangeAspect="1" noChangeArrowheads="1"/>
          </p:cNvPicPr>
          <p:nvPr/>
        </p:nvPicPr>
        <p:blipFill rotWithShape="1">
          <a:blip r:embed="rId2" cstate="print">
            <a:extLst>
              <a:ext uri="{28A0092B-C50C-407E-A947-70E740481C1C}">
                <a14:useLocalDpi xmlns="" xmlns:a14="http://schemas.microsoft.com/office/drawing/2010/main" xmlns:p="http://schemas.openxmlformats.org/presentationml/2006/main" xmlns:r="http://schemas.openxmlformats.org/officeDocument/2006/relationships" xmlns:a="http://schemas.openxmlformats.org/drawingml/2006/main" val="0"/>
              </a:ext>
            </a:extLst>
          </a:blip>
          <a:srcRect l="9511" t="6425" r="60293" b="76909"/>
          <a:stretch/>
        </p:blipFill>
        <p:spPr bwMode="auto">
          <a:xfrm>
            <a:off x="457200" y="4419600"/>
            <a:ext cx="3911600" cy="1219200"/>
          </a:xfrm>
          <a:prstGeom prst="rect">
            <a:avLst/>
          </a:prstGeom>
          <a:noFill/>
          <a:ln>
            <a:noFill/>
          </a:ln>
          <a:effectLst/>
          <a:extLst>
            <a:ext uri="{909E8E84-426E-40DD-AFC4-6F175D3DCCD1}">
              <a14:hiddenFill xmlns="" xmlns:a14="http://schemas.microsoft.com/office/drawing/2010/main" xmlns:p="http://schemas.openxmlformats.org/presentationml/2006/main" xmlns:r="http://schemas.openxmlformats.org/officeDocument/2006/relationships" xmlns:a="http://schemas.openxmlformats.org/drawingml/2006/main">
                <a:solidFill>
                  <a:schemeClr val="accent1"/>
                </a:solidFill>
              </a14:hiddenFill>
            </a:ext>
            <a:ext uri="{91240B29-F687-4F45-9708-019B960494DF}">
              <a14:hiddenLine xmlns="" xmlns:a14="http://schemas.microsoft.com/office/drawing/2010/main" xmlns:p="http://schemas.openxmlformats.org/presentationml/2006/main" xmlns:r="http://schemas.openxmlformats.org/officeDocument/2006/relationships" xmlns:a="http://schemas.openxmlformats.org/drawingml/2006/main" w="9525">
                <a:solidFill>
                  <a:schemeClr val="tx1"/>
                </a:solidFill>
                <a:miter lim="800000"/>
                <a:headEnd/>
                <a:tailEnd/>
              </a14:hiddenLine>
            </a:ext>
            <a:ext uri="{AF507438-7753-43E0-B8FC-AC1667EBCBE1}">
              <a14:hiddenEffects xmlns="" xmlns:a14="http://schemas.microsoft.com/office/drawing/2010/main" xmlns:p="http://schemas.openxmlformats.org/presentationml/2006/main" xmlns:r="http://schemas.openxmlformats.org/officeDocument/2006/relationships" xmlns:a="http://schemas.openxmlformats.org/drawingml/2006/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3" cstate="print">
            <a:extLst>
              <a:ext uri="{28A0092B-C50C-407E-A947-70E740481C1C}">
                <a14:useLocalDpi xmlns="" xmlns:a14="http://schemas.microsoft.com/office/drawing/2010/main" xmlns:p="http://schemas.openxmlformats.org/presentationml/2006/main" xmlns:r="http://schemas.openxmlformats.org/officeDocument/2006/relationships" xmlns:a="http://schemas.openxmlformats.org/drawingml/2006/main" val="0"/>
              </a:ext>
            </a:extLst>
          </a:blip>
          <a:srcRect b="12517"/>
          <a:stretch/>
        </p:blipFill>
        <p:spPr bwMode="auto">
          <a:xfrm>
            <a:off x="4876800" y="4419600"/>
            <a:ext cx="3867150" cy="2108200"/>
          </a:xfrm>
          <a:prstGeom prst="rect">
            <a:avLst/>
          </a:prstGeom>
          <a:noFill/>
          <a:ln>
            <a:noFill/>
          </a:ln>
          <a:effectLst/>
          <a:extLst>
            <a:ext uri="{909E8E84-426E-40DD-AFC4-6F175D3DCCD1}">
              <a14:hiddenFill xmlns="" xmlns:a14="http://schemas.microsoft.com/office/drawing/2010/main" xmlns:p="http://schemas.openxmlformats.org/presentationml/2006/main" xmlns:r="http://schemas.openxmlformats.org/officeDocument/2006/relationships" xmlns:a="http://schemas.openxmlformats.org/drawingml/2006/main">
                <a:solidFill>
                  <a:schemeClr val="accent1"/>
                </a:solidFill>
              </a14:hiddenFill>
            </a:ext>
            <a:ext uri="{91240B29-F687-4F45-9708-019B960494DF}">
              <a14:hiddenLine xmlns="" xmlns:a14="http://schemas.microsoft.com/office/drawing/2010/main" xmlns:p="http://schemas.openxmlformats.org/presentationml/2006/main" xmlns:r="http://schemas.openxmlformats.org/officeDocument/2006/relationships" xmlns:a="http://schemas.openxmlformats.org/drawingml/2006/main" w="9525">
                <a:solidFill>
                  <a:schemeClr val="tx1"/>
                </a:solidFill>
                <a:miter lim="800000"/>
                <a:headEnd/>
                <a:tailEnd/>
              </a14:hiddenLine>
            </a:ext>
            <a:ext uri="{AF507438-7753-43E0-B8FC-AC1667EBCBE1}">
              <a14:hiddenEffects xmlns="" xmlns:a14="http://schemas.microsoft.com/office/drawing/2010/main" xmlns:p="http://schemas.openxmlformats.org/presentationml/2006/main" xmlns:r="http://schemas.openxmlformats.org/officeDocument/2006/relationships" xmlns:a="http://schemas.openxmlformats.org/drawingml/2006/main">
                <a:effectLst>
                  <a:outerShdw dist="35921" dir="2700000" algn="ctr" rotWithShape="0">
                    <a:schemeClr val="bg2"/>
                  </a:outerShdw>
                </a:effectLst>
              </a14:hiddenEffects>
            </a:ext>
          </a:extLst>
        </p:spPr>
      </p:pic>
      <p:sp>
        <p:nvSpPr>
          <p:cNvPr id="6" name="TextBox 5"/>
          <p:cNvSpPr txBox="1"/>
          <p:nvPr/>
        </p:nvSpPr>
        <p:spPr>
          <a:xfrm>
            <a:off x="457200" y="4037568"/>
            <a:ext cx="3911600" cy="369332"/>
          </a:xfrm>
          <a:prstGeom prst="rect">
            <a:avLst/>
          </a:prstGeom>
          <a:noFill/>
        </p:spPr>
        <p:txBody>
          <a:bodyPr wrap="square" rtlCol="0">
            <a:spAutoFit/>
          </a:bodyPr>
          <a:lstStyle/>
          <a:p>
            <a:r>
              <a:rPr lang="en-US" b="1" dirty="0" smtClean="0"/>
              <a:t>File &gt;&gt; New &gt;&gt; Function-M-File</a:t>
            </a:r>
            <a:endParaRPr lang="en-US" b="1" dirty="0"/>
          </a:p>
        </p:txBody>
      </p:sp>
      <p:sp>
        <p:nvSpPr>
          <p:cNvPr id="9" name="TextBox 8"/>
          <p:cNvSpPr txBox="1"/>
          <p:nvPr/>
        </p:nvSpPr>
        <p:spPr>
          <a:xfrm>
            <a:off x="4806950" y="4037568"/>
            <a:ext cx="3911600" cy="369332"/>
          </a:xfrm>
          <a:prstGeom prst="rect">
            <a:avLst/>
          </a:prstGeom>
          <a:noFill/>
        </p:spPr>
        <p:txBody>
          <a:bodyPr wrap="square" rtlCol="0">
            <a:spAutoFit/>
          </a:bodyPr>
          <a:lstStyle/>
          <a:p>
            <a:r>
              <a:rPr lang="en-US" b="1" dirty="0" smtClean="0"/>
              <a:t>What Function M-File Looks Like:</a:t>
            </a:r>
            <a:endParaRPr lang="en-US" b="1" dirty="0"/>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2839509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00200"/>
            <a:ext cx="3937000" cy="4495799"/>
          </a:xfrm>
        </p:spPr>
        <p:txBody>
          <a:bodyPr/>
          <a:lstStyle/>
          <a:p>
            <a:pPr marL="0" indent="0">
              <a:buNone/>
            </a:pPr>
            <a:r>
              <a:rPr lang="en-US" sz="2000" b="1" dirty="0" smtClean="0"/>
              <a:t>REQUIREMENT FOR SAVING:</a:t>
            </a:r>
          </a:p>
          <a:p>
            <a:r>
              <a:rPr lang="en-US" sz="2000" dirty="0" smtClean="0"/>
              <a:t>When you are done writing a function and wish to save, always save your function the same as the </a:t>
            </a:r>
            <a:r>
              <a:rPr lang="en-US" sz="2000" b="1" dirty="0" smtClean="0"/>
              <a:t>name of your function </a:t>
            </a:r>
          </a:p>
          <a:p>
            <a:pPr marL="0" indent="0">
              <a:buNone/>
            </a:pPr>
            <a:r>
              <a:rPr lang="en-US" sz="2000" b="1" dirty="0" smtClean="0"/>
              <a:t>ADVICE FOR SAVING:</a:t>
            </a:r>
          </a:p>
          <a:p>
            <a:r>
              <a:rPr lang="en-US" sz="2000" dirty="0" smtClean="0"/>
              <a:t>Whenever </a:t>
            </a:r>
            <a:r>
              <a:rPr lang="en-US" sz="2000" dirty="0"/>
              <a:t>you’re asked to write a function and the function name is specified as a given , just </a:t>
            </a:r>
            <a:r>
              <a:rPr lang="en-US" sz="2000" b="1" dirty="0"/>
              <a:t>copy and paste </a:t>
            </a:r>
            <a:r>
              <a:rPr lang="en-US" sz="2000" dirty="0"/>
              <a:t>the function name as to prevent any sudden typos. </a:t>
            </a:r>
            <a:r>
              <a:rPr lang="en-US" sz="2000" dirty="0" smtClean="0"/>
              <a:t> Also make sure you saved the function to your current folder so MATLAB can access it</a:t>
            </a:r>
            <a:endParaRPr lang="en-US" sz="2000" b="1" dirty="0"/>
          </a:p>
          <a:p>
            <a:pPr marL="0" indent="0">
              <a:buNone/>
            </a:pPr>
            <a:r>
              <a:rPr lang="en-US" sz="2000" dirty="0" smtClean="0"/>
              <a:t>.  </a:t>
            </a:r>
            <a:endParaRPr lang="en-US" sz="2000" dirty="0"/>
          </a:p>
        </p:txBody>
      </p:sp>
      <p:sp>
        <p:nvSpPr>
          <p:cNvPr id="4" name="TextBox 3"/>
          <p:cNvSpPr txBox="1"/>
          <p:nvPr/>
        </p:nvSpPr>
        <p:spPr>
          <a:xfrm>
            <a:off x="609600" y="457200"/>
            <a:ext cx="8001000" cy="769938"/>
          </a:xfrm>
          <a:prstGeom prst="rect">
            <a:avLst/>
          </a:prstGeom>
          <a:noFill/>
        </p:spPr>
        <p:txBody>
          <a:bodyPr>
            <a:spAutoFit/>
          </a:bodyPr>
          <a:lstStyle/>
          <a:p>
            <a:pPr algn="ctr" fontAlgn="auto">
              <a:spcBef>
                <a:spcPts val="0"/>
              </a:spcBef>
              <a:spcAft>
                <a:spcPts val="0"/>
              </a:spcAft>
              <a:defRPr/>
            </a:pPr>
            <a:r>
              <a:rPr lang="en-US" sz="4400" b="1" dirty="0" smtClean="0">
                <a:latin typeface="+mj-lt"/>
                <a:cs typeface="+mn-cs"/>
              </a:rPr>
              <a:t>Saving Functions</a:t>
            </a:r>
            <a:endParaRPr lang="en-US" sz="4000" b="1" dirty="0">
              <a:latin typeface="+mj-lt"/>
              <a:cs typeface="+mn-cs"/>
            </a:endParaRPr>
          </a:p>
        </p:txBody>
      </p:sp>
      <p:pic>
        <p:nvPicPr>
          <p:cNvPr id="2050" name="Picture 2"/>
          <p:cNvPicPr>
            <a:picLocks noChangeAspect="1" noChangeArrowheads="1"/>
          </p:cNvPicPr>
          <p:nvPr/>
        </p:nvPicPr>
        <p:blipFill rotWithShape="1">
          <a:blip r:embed="rId2" cstate="print">
            <a:extLst>
              <a:ext uri="{28A0092B-C50C-407E-A947-70E740481C1C}">
                <a14:useLocalDpi xmlns="" xmlns:a14="http://schemas.microsoft.com/office/drawing/2010/main" xmlns:p="http://schemas.openxmlformats.org/presentationml/2006/main" xmlns:r="http://schemas.openxmlformats.org/officeDocument/2006/relationships" xmlns:a="http://schemas.openxmlformats.org/drawingml/2006/main" val="0"/>
              </a:ext>
            </a:extLst>
          </a:blip>
          <a:srcRect l="51253" t="10069" r="8137" b="29340"/>
          <a:stretch/>
        </p:blipFill>
        <p:spPr bwMode="auto">
          <a:xfrm>
            <a:off x="4495800" y="1612900"/>
            <a:ext cx="4307682" cy="3629266"/>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xmlns:p="http://schemas.openxmlformats.org/presentationml/2006/main" xmlns:r="http://schemas.openxmlformats.org/officeDocument/2006/relationships" xmlns:a="http://schemas.openxmlformats.org/drawingml/2006/main">
                <a:solidFill>
                  <a:schemeClr val="accent1"/>
                </a:solidFill>
              </a14:hiddenFill>
            </a:ext>
            <a:ext uri="{91240B29-F687-4F45-9708-019B960494DF}">
              <a14:hiddenLine xmlns="" xmlns:a14="http://schemas.microsoft.com/office/drawing/2010/main" xmlns:p="http://schemas.openxmlformats.org/presentationml/2006/main" xmlns:r="http://schemas.openxmlformats.org/officeDocument/2006/relationships" xmlns:a="http://schemas.openxmlformats.org/drawingml/2006/main" w="9525">
                <a:solidFill>
                  <a:schemeClr val="tx1"/>
                </a:solidFill>
                <a:miter lim="800000"/>
                <a:headEnd/>
                <a:tailEnd/>
              </a14:hiddenLine>
            </a:ext>
          </a:extLst>
        </p:spPr>
      </p:pic>
      <p:sp>
        <p:nvSpPr>
          <p:cNvPr id="10" name="Oval 9"/>
          <p:cNvSpPr/>
          <p:nvPr/>
        </p:nvSpPr>
        <p:spPr>
          <a:xfrm>
            <a:off x="5562600" y="4394200"/>
            <a:ext cx="1371600" cy="228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6019800" y="5026266"/>
            <a:ext cx="1295400" cy="2032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32408578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01738"/>
            <a:ext cx="8229600" cy="990600"/>
          </a:xfrm>
        </p:spPr>
        <p:txBody>
          <a:bodyPr/>
          <a:lstStyle/>
          <a:p>
            <a:r>
              <a:rPr lang="en-US" sz="2000" dirty="0" smtClean="0"/>
              <a:t>There are a multiple ways to specify a </a:t>
            </a:r>
            <a:r>
              <a:rPr lang="en-US" sz="2000" b="1" dirty="0" smtClean="0"/>
              <a:t>correct function header</a:t>
            </a:r>
            <a:endParaRPr lang="en-US" sz="2000" b="1" dirty="0"/>
          </a:p>
        </p:txBody>
      </p:sp>
      <p:sp>
        <p:nvSpPr>
          <p:cNvPr id="5" name="TextBox 4"/>
          <p:cNvSpPr txBox="1"/>
          <p:nvPr/>
        </p:nvSpPr>
        <p:spPr>
          <a:xfrm>
            <a:off x="609600" y="457200"/>
            <a:ext cx="8001000" cy="769938"/>
          </a:xfrm>
          <a:prstGeom prst="rect">
            <a:avLst/>
          </a:prstGeom>
          <a:noFill/>
        </p:spPr>
        <p:txBody>
          <a:bodyPr>
            <a:spAutoFit/>
          </a:bodyPr>
          <a:lstStyle/>
          <a:p>
            <a:pPr algn="ctr" fontAlgn="auto">
              <a:spcBef>
                <a:spcPts val="0"/>
              </a:spcBef>
              <a:spcAft>
                <a:spcPts val="0"/>
              </a:spcAft>
              <a:defRPr/>
            </a:pPr>
            <a:r>
              <a:rPr lang="en-US" sz="4400" b="1" dirty="0" smtClean="0">
                <a:latin typeface="+mj-lt"/>
                <a:cs typeface="+mn-cs"/>
              </a:rPr>
              <a:t>Correct Function Headers</a:t>
            </a:r>
            <a:endParaRPr lang="en-US" sz="4000" b="1" dirty="0">
              <a:latin typeface="+mj-lt"/>
              <a:cs typeface="+mn-cs"/>
            </a:endParaRPr>
          </a:p>
        </p:txBody>
      </p:sp>
      <p:graphicFrame>
        <p:nvGraphicFramePr>
          <p:cNvPr id="7" name="Table 6"/>
          <p:cNvGraphicFramePr>
            <a:graphicFrameLocks noGrp="1"/>
          </p:cNvGraphicFramePr>
          <p:nvPr>
            <p:extLst>
              <p:ext uri="{D42A27DB-BD31-4B8C-83A1-F6EECF244321}">
                <p14:modId xmlns="" xmlns:p14="http://schemas.microsoft.com/office/powerpoint/2010/main" xmlns:p="http://schemas.openxmlformats.org/presentationml/2006/main" xmlns:r="http://schemas.openxmlformats.org/officeDocument/2006/relationships" xmlns:a="http://schemas.openxmlformats.org/drawingml/2006/main" val="1597738432"/>
              </p:ext>
            </p:extLst>
          </p:nvPr>
        </p:nvGraphicFramePr>
        <p:xfrm>
          <a:off x="444500" y="1676400"/>
          <a:ext cx="8534400" cy="2966720"/>
        </p:xfrm>
        <a:graphic>
          <a:graphicData uri="http://schemas.openxmlformats.org/drawingml/2006/table">
            <a:tbl>
              <a:tblPr firstRow="1" bandRow="1">
                <a:tableStyleId>{7E9639D4-E3E2-4D34-9284-5A2195B3D0D7}</a:tableStyleId>
              </a:tblPr>
              <a:tblGrid>
                <a:gridCol w="2449689"/>
                <a:gridCol w="6084711"/>
              </a:tblGrid>
              <a:tr h="370840">
                <a:tc>
                  <a:txBody>
                    <a:bodyPr/>
                    <a:lstStyle/>
                    <a:p>
                      <a:r>
                        <a:rPr lang="en-US" dirty="0" smtClean="0"/>
                        <a:t>Description</a:t>
                      </a:r>
                      <a:endParaRPr lang="en-US" dirty="0"/>
                    </a:p>
                  </a:txBody>
                  <a:tcPr/>
                </a:tc>
                <a:tc>
                  <a:txBody>
                    <a:bodyPr/>
                    <a:lstStyle/>
                    <a:p>
                      <a:r>
                        <a:rPr lang="en-US" dirty="0" smtClean="0"/>
                        <a:t>Format</a:t>
                      </a:r>
                      <a:endParaRPr lang="en-US" dirty="0"/>
                    </a:p>
                  </a:txBody>
                  <a:tcPr/>
                </a:tc>
              </a:tr>
              <a:tr h="370840">
                <a:tc>
                  <a:txBody>
                    <a:bodyPr/>
                    <a:lstStyle/>
                    <a:p>
                      <a:r>
                        <a:rPr lang="en-US" dirty="0" smtClean="0"/>
                        <a:t>Two</a:t>
                      </a:r>
                      <a:r>
                        <a:rPr lang="en-US" baseline="0" dirty="0" smtClean="0"/>
                        <a:t> or More Outputs</a:t>
                      </a:r>
                      <a:endParaRPr lang="en-US" dirty="0"/>
                    </a:p>
                  </a:txBody>
                  <a:tcPr/>
                </a:tc>
                <a:tc>
                  <a:txBody>
                    <a:bodyPr/>
                    <a:lstStyle/>
                    <a:p>
                      <a:r>
                        <a:rPr lang="en-US" sz="1400" dirty="0" smtClean="0">
                          <a:latin typeface="Courier New" pitchFamily="49" charset="0"/>
                          <a:cs typeface="Courier New" pitchFamily="49" charset="0"/>
                        </a:rPr>
                        <a:t>function [out1 out2</a:t>
                      </a:r>
                      <a:r>
                        <a:rPr lang="en-US" sz="1400" baseline="0" dirty="0" smtClean="0">
                          <a:latin typeface="Courier New" pitchFamily="49" charset="0"/>
                          <a:cs typeface="Courier New" pitchFamily="49" charset="0"/>
                        </a:rPr>
                        <a:t> …] = </a:t>
                      </a:r>
                      <a:r>
                        <a:rPr lang="en-US" sz="1400" baseline="0" dirty="0" err="1" smtClean="0">
                          <a:latin typeface="Courier New" pitchFamily="49" charset="0"/>
                          <a:cs typeface="Courier New" pitchFamily="49" charset="0"/>
                        </a:rPr>
                        <a:t>functionName</a:t>
                      </a:r>
                      <a:r>
                        <a:rPr lang="en-US" sz="1400" baseline="0" dirty="0" smtClean="0">
                          <a:latin typeface="Courier New" pitchFamily="49" charset="0"/>
                          <a:cs typeface="Courier New" pitchFamily="49" charset="0"/>
                        </a:rPr>
                        <a:t>( in1, in2, …)</a:t>
                      </a:r>
                      <a:endParaRPr lang="en-US" sz="1400" dirty="0">
                        <a:latin typeface="Courier New" pitchFamily="49" charset="0"/>
                        <a:cs typeface="Courier New" pitchFamily="49" charset="0"/>
                      </a:endParaRPr>
                    </a:p>
                  </a:txBody>
                  <a:tcPr/>
                </a:tc>
              </a:tr>
              <a:tr h="370840">
                <a:tc>
                  <a:txBody>
                    <a:bodyPr/>
                    <a:lstStyle/>
                    <a:p>
                      <a:r>
                        <a:rPr lang="en-US" dirty="0" smtClean="0"/>
                        <a:t>One Output</a:t>
                      </a:r>
                      <a:endParaRPr lang="en-US" dirty="0"/>
                    </a:p>
                  </a:txBody>
                  <a:tcPr/>
                </a:tc>
                <a:tc>
                  <a:txBody>
                    <a:bodyPr/>
                    <a:lstStyle/>
                    <a:p>
                      <a:r>
                        <a:rPr lang="en-US" sz="1400" dirty="0" smtClean="0">
                          <a:latin typeface="Courier New" pitchFamily="49" charset="0"/>
                          <a:cs typeface="Courier New" pitchFamily="49" charset="0"/>
                        </a:rPr>
                        <a:t>function out1 = </a:t>
                      </a:r>
                      <a:r>
                        <a:rPr lang="en-US" sz="1400" dirty="0" err="1" smtClean="0">
                          <a:latin typeface="Courier New" pitchFamily="49" charset="0"/>
                          <a:cs typeface="Courier New" pitchFamily="49" charset="0"/>
                        </a:rPr>
                        <a:t>functionName</a:t>
                      </a:r>
                      <a:r>
                        <a:rPr lang="en-US" sz="1400" baseline="0" dirty="0" smtClean="0">
                          <a:latin typeface="Courier New" pitchFamily="49" charset="0"/>
                          <a:cs typeface="Courier New" pitchFamily="49" charset="0"/>
                        </a:rPr>
                        <a:t> (in1, in2,…)</a:t>
                      </a:r>
                      <a:endParaRPr lang="en-US" sz="1400" dirty="0">
                        <a:latin typeface="Courier New" pitchFamily="49" charset="0"/>
                        <a:cs typeface="Courier New" pitchFamily="49" charset="0"/>
                      </a:endParaRPr>
                    </a:p>
                  </a:txBody>
                  <a:tcPr/>
                </a:tc>
              </a:tr>
              <a:tr h="370840">
                <a:tc>
                  <a:txBody>
                    <a:bodyPr/>
                    <a:lstStyle/>
                    <a:p>
                      <a:r>
                        <a:rPr lang="en-US" dirty="0" smtClean="0"/>
                        <a:t>No Outputs</a:t>
                      </a:r>
                      <a:endParaRPr lang="en-US" dirty="0"/>
                    </a:p>
                  </a:txBody>
                  <a:tcPr/>
                </a:tc>
                <a:tc>
                  <a:txBody>
                    <a:bodyPr/>
                    <a:lstStyle/>
                    <a:p>
                      <a:r>
                        <a:rPr lang="en-US" sz="1400" dirty="0" smtClean="0">
                          <a:latin typeface="Courier New" pitchFamily="49" charset="0"/>
                          <a:cs typeface="Courier New" pitchFamily="49" charset="0"/>
                        </a:rPr>
                        <a:t>function </a:t>
                      </a:r>
                      <a:r>
                        <a:rPr lang="en-US" sz="1400" dirty="0" err="1" smtClean="0">
                          <a:latin typeface="Courier New" pitchFamily="49" charset="0"/>
                          <a:cs typeface="Courier New" pitchFamily="49" charset="0"/>
                        </a:rPr>
                        <a:t>functionName</a:t>
                      </a:r>
                      <a:r>
                        <a:rPr lang="en-US" sz="1400" dirty="0" smtClean="0">
                          <a:latin typeface="Courier New" pitchFamily="49" charset="0"/>
                          <a:cs typeface="Courier New" pitchFamily="49" charset="0"/>
                        </a:rPr>
                        <a:t>(</a:t>
                      </a:r>
                      <a:r>
                        <a:rPr lang="en-US" sz="1400" baseline="0" dirty="0" smtClean="0">
                          <a:latin typeface="Courier New" pitchFamily="49" charset="0"/>
                          <a:cs typeface="Courier New" pitchFamily="49" charset="0"/>
                        </a:rPr>
                        <a:t> in1, in2, …)</a:t>
                      </a:r>
                      <a:endParaRPr lang="en-US" sz="1400" dirty="0">
                        <a:latin typeface="Courier New" pitchFamily="49" charset="0"/>
                        <a:cs typeface="Courier New" pitchFamily="49" charset="0"/>
                      </a:endParaRPr>
                    </a:p>
                  </a:txBody>
                  <a:tcPr/>
                </a:tc>
              </a:tr>
              <a:tr h="370840">
                <a:tc>
                  <a:txBody>
                    <a:bodyPr/>
                    <a:lstStyle/>
                    <a:p>
                      <a:r>
                        <a:rPr lang="en-US" dirty="0" smtClean="0"/>
                        <a:t>Two</a:t>
                      </a:r>
                      <a:r>
                        <a:rPr lang="en-US" baseline="0" dirty="0" smtClean="0"/>
                        <a:t> or More Inputs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itchFamily="49" charset="0"/>
                          <a:cs typeface="Courier New" pitchFamily="49" charset="0"/>
                        </a:rPr>
                        <a:t>function [out1 out2</a:t>
                      </a:r>
                      <a:r>
                        <a:rPr lang="en-US" sz="1400" baseline="0" dirty="0" smtClean="0">
                          <a:latin typeface="Courier New" pitchFamily="49" charset="0"/>
                          <a:cs typeface="Courier New" pitchFamily="49" charset="0"/>
                        </a:rPr>
                        <a:t> …] = </a:t>
                      </a:r>
                      <a:r>
                        <a:rPr lang="en-US" sz="1400" baseline="0" dirty="0" err="1" smtClean="0">
                          <a:latin typeface="Courier New" pitchFamily="49" charset="0"/>
                          <a:cs typeface="Courier New" pitchFamily="49" charset="0"/>
                        </a:rPr>
                        <a:t>functionName</a:t>
                      </a:r>
                      <a:r>
                        <a:rPr lang="en-US" sz="1400" baseline="0" dirty="0" smtClean="0">
                          <a:latin typeface="Courier New" pitchFamily="49" charset="0"/>
                          <a:cs typeface="Courier New" pitchFamily="49" charset="0"/>
                        </a:rPr>
                        <a:t>( in1, in2, …)</a:t>
                      </a:r>
                      <a:endParaRPr lang="en-US" sz="1400" dirty="0" smtClean="0">
                        <a:latin typeface="Courier New" pitchFamily="49" charset="0"/>
                        <a:cs typeface="Courier New" pitchFamily="49" charset="0"/>
                      </a:endParaRPr>
                    </a:p>
                  </a:txBody>
                  <a:tcPr/>
                </a:tc>
              </a:tr>
              <a:tr h="370840">
                <a:tc>
                  <a:txBody>
                    <a:bodyPr/>
                    <a:lstStyle/>
                    <a:p>
                      <a:r>
                        <a:rPr lang="en-US" dirty="0" smtClean="0"/>
                        <a:t>One input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itchFamily="49" charset="0"/>
                          <a:cs typeface="Courier New" pitchFamily="49" charset="0"/>
                        </a:rPr>
                        <a:t>function [out1 out2</a:t>
                      </a:r>
                      <a:r>
                        <a:rPr lang="en-US" sz="1400" baseline="0" dirty="0" smtClean="0">
                          <a:latin typeface="Courier New" pitchFamily="49" charset="0"/>
                          <a:cs typeface="Courier New" pitchFamily="49" charset="0"/>
                        </a:rPr>
                        <a:t> …] = </a:t>
                      </a:r>
                      <a:r>
                        <a:rPr lang="en-US" sz="1400" baseline="0" dirty="0" err="1" smtClean="0">
                          <a:latin typeface="Courier New" pitchFamily="49" charset="0"/>
                          <a:cs typeface="Courier New" pitchFamily="49" charset="0"/>
                        </a:rPr>
                        <a:t>functionName</a:t>
                      </a:r>
                      <a:r>
                        <a:rPr lang="en-US" sz="1400" baseline="0" dirty="0" smtClean="0">
                          <a:latin typeface="Courier New" pitchFamily="49" charset="0"/>
                          <a:cs typeface="Courier New" pitchFamily="49" charset="0"/>
                        </a:rPr>
                        <a:t>( in1)</a:t>
                      </a:r>
                      <a:endParaRPr lang="en-US" sz="1400" dirty="0" smtClean="0">
                        <a:latin typeface="Courier New" pitchFamily="49" charset="0"/>
                        <a:cs typeface="Courier New" pitchFamily="49" charset="0"/>
                      </a:endParaRPr>
                    </a:p>
                  </a:txBody>
                  <a:tcPr/>
                </a:tc>
              </a:tr>
              <a:tr h="370840">
                <a:tc>
                  <a:txBody>
                    <a:bodyPr/>
                    <a:lstStyle/>
                    <a:p>
                      <a:r>
                        <a:rPr lang="en-US" dirty="0" smtClean="0"/>
                        <a:t>No Inputs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itchFamily="49" charset="0"/>
                          <a:cs typeface="Courier New" pitchFamily="49" charset="0"/>
                        </a:rPr>
                        <a:t>function [out1 out2</a:t>
                      </a:r>
                      <a:r>
                        <a:rPr lang="en-US" sz="1400" baseline="0" dirty="0" smtClean="0">
                          <a:latin typeface="Courier New" pitchFamily="49" charset="0"/>
                          <a:cs typeface="Courier New" pitchFamily="49" charset="0"/>
                        </a:rPr>
                        <a:t> …] = </a:t>
                      </a:r>
                      <a:r>
                        <a:rPr lang="en-US" sz="1400" baseline="0" dirty="0" err="1" smtClean="0">
                          <a:latin typeface="Courier New" pitchFamily="49" charset="0"/>
                          <a:cs typeface="Courier New" pitchFamily="49" charset="0"/>
                        </a:rPr>
                        <a:t>functionName</a:t>
                      </a:r>
                      <a:r>
                        <a:rPr lang="en-US" sz="1400" baseline="0" dirty="0" smtClean="0">
                          <a:latin typeface="Courier New" pitchFamily="49" charset="0"/>
                          <a:cs typeface="Courier New" pitchFamily="49" charset="0"/>
                        </a:rPr>
                        <a:t>()</a:t>
                      </a:r>
                      <a:endParaRPr lang="en-US" sz="1400" dirty="0" smtClean="0">
                        <a:latin typeface="Courier New" pitchFamily="49" charset="0"/>
                        <a:cs typeface="Courier New" pitchFamily="49" charset="0"/>
                      </a:endParaRPr>
                    </a:p>
                  </a:txBody>
                  <a:tcPr/>
                </a:tc>
              </a:tr>
              <a:tr h="370840">
                <a:tc>
                  <a:txBody>
                    <a:bodyPr/>
                    <a:lstStyle/>
                    <a:p>
                      <a:r>
                        <a:rPr lang="en-US" dirty="0" smtClean="0"/>
                        <a:t>No</a:t>
                      </a:r>
                      <a:r>
                        <a:rPr lang="en-US" baseline="0" dirty="0" smtClean="0"/>
                        <a:t> Outputs or Inputs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itchFamily="49" charset="0"/>
                          <a:cs typeface="Courier New" pitchFamily="49" charset="0"/>
                        </a:rPr>
                        <a:t>function </a:t>
                      </a:r>
                      <a:r>
                        <a:rPr lang="en-US" sz="1400" baseline="0" dirty="0" err="1" smtClean="0">
                          <a:latin typeface="Courier New" pitchFamily="49" charset="0"/>
                          <a:cs typeface="Courier New" pitchFamily="49" charset="0"/>
                        </a:rPr>
                        <a:t>functionName</a:t>
                      </a:r>
                      <a:r>
                        <a:rPr lang="en-US" sz="1400" baseline="0" dirty="0" smtClean="0">
                          <a:latin typeface="Courier New" pitchFamily="49" charset="0"/>
                          <a:cs typeface="Courier New" pitchFamily="49" charset="0"/>
                        </a:rPr>
                        <a:t>()   or </a:t>
                      </a:r>
                      <a:r>
                        <a:rPr lang="en-US" sz="1400" dirty="0" smtClean="0">
                          <a:latin typeface="Courier New" pitchFamily="49" charset="0"/>
                          <a:cs typeface="Courier New" pitchFamily="49" charset="0"/>
                        </a:rPr>
                        <a:t>function </a:t>
                      </a:r>
                      <a:r>
                        <a:rPr lang="en-US" sz="1400" baseline="0" dirty="0" err="1" smtClean="0">
                          <a:latin typeface="Courier New" pitchFamily="49" charset="0"/>
                          <a:cs typeface="Courier New" pitchFamily="49" charset="0"/>
                        </a:rPr>
                        <a:t>functionName</a:t>
                      </a:r>
                      <a:endParaRPr lang="en-US" sz="1400" dirty="0" smtClean="0">
                        <a:latin typeface="Courier New" pitchFamily="49" charset="0"/>
                        <a:cs typeface="Courier New" pitchFamily="49" charset="0"/>
                      </a:endParaRPr>
                    </a:p>
                  </a:txBody>
                  <a:tcPr/>
                </a:tc>
              </a:tr>
            </a:tbl>
          </a:graphicData>
        </a:graphic>
      </p:graphicFrame>
      <p:sp>
        <p:nvSpPr>
          <p:cNvPr id="8" name="TextBox 7"/>
          <p:cNvSpPr txBox="1"/>
          <p:nvPr/>
        </p:nvSpPr>
        <p:spPr>
          <a:xfrm>
            <a:off x="457200" y="4800600"/>
            <a:ext cx="8610600" cy="1754326"/>
          </a:xfrm>
          <a:prstGeom prst="rect">
            <a:avLst/>
          </a:prstGeom>
          <a:noFill/>
        </p:spPr>
        <p:txBody>
          <a:bodyPr wrap="square" rtlCol="0">
            <a:spAutoFit/>
          </a:bodyPr>
          <a:lstStyle/>
          <a:p>
            <a:r>
              <a:rPr lang="en-US" b="1" dirty="0" smtClean="0"/>
              <a:t>Characteristics of Correct Function Headers:</a:t>
            </a:r>
          </a:p>
          <a:p>
            <a:pPr marL="342900" indent="-342900">
              <a:buFont typeface="+mj-lt"/>
              <a:buAutoNum type="arabicPeriod"/>
            </a:pPr>
            <a:r>
              <a:rPr lang="en-US" dirty="0" smtClean="0"/>
              <a:t> When there are multiple outputs, these outputs are enclosed by square brackets</a:t>
            </a:r>
            <a:r>
              <a:rPr lang="en-US" dirty="0" smtClean="0">
                <a:latin typeface="Courier New" pitchFamily="49" charset="0"/>
                <a:cs typeface="Courier New" pitchFamily="49" charset="0"/>
              </a:rPr>
              <a:t>[ ]</a:t>
            </a:r>
            <a:r>
              <a:rPr lang="en-US" dirty="0" smtClean="0"/>
              <a:t>.</a:t>
            </a:r>
          </a:p>
          <a:p>
            <a:pPr marL="342900" indent="-342900">
              <a:buFont typeface="+mj-lt"/>
              <a:buAutoNum type="arabicPeriod"/>
            </a:pPr>
            <a:r>
              <a:rPr lang="en-US" dirty="0" smtClean="0"/>
              <a:t>The square brackets </a:t>
            </a:r>
            <a:r>
              <a:rPr lang="en-US" dirty="0" smtClean="0">
                <a:latin typeface="Courier New" pitchFamily="49" charset="0"/>
                <a:cs typeface="Courier New" pitchFamily="49" charset="0"/>
              </a:rPr>
              <a:t>[ ]</a:t>
            </a:r>
            <a:r>
              <a:rPr lang="en-US" dirty="0" smtClean="0"/>
              <a:t> only enclosed only outputs located left of assignment</a:t>
            </a:r>
          </a:p>
          <a:p>
            <a:pPr marL="342900" indent="-342900">
              <a:buFont typeface="+mj-lt"/>
              <a:buAutoNum type="arabicPeriod"/>
            </a:pPr>
            <a:r>
              <a:rPr lang="en-US" dirty="0" smtClean="0"/>
              <a:t>Parentheses </a:t>
            </a:r>
            <a:r>
              <a:rPr lang="en-US" dirty="0" smtClean="0">
                <a:latin typeface="Courier New" pitchFamily="49" charset="0"/>
                <a:cs typeface="Courier New" pitchFamily="49" charset="0"/>
              </a:rPr>
              <a:t>( )</a:t>
            </a:r>
            <a:r>
              <a:rPr lang="en-US" dirty="0" smtClean="0"/>
              <a:t>enclose only inputs located right of assignment</a:t>
            </a:r>
          </a:p>
          <a:p>
            <a:pPr marL="342900" indent="-342900">
              <a:buFont typeface="+mj-lt"/>
              <a:buAutoNum type="arabicPeriod"/>
            </a:pPr>
            <a:r>
              <a:rPr lang="en-US" dirty="0" smtClean="0"/>
              <a:t>Comma are used to separate the inputs (optional for outputs)</a:t>
            </a:r>
          </a:p>
          <a:p>
            <a:pPr marL="342900" indent="-342900">
              <a:buFont typeface="+mj-lt"/>
              <a:buAutoNum type="arabicPeriod"/>
            </a:pPr>
            <a:r>
              <a:rPr lang="en-US" dirty="0" smtClean="0"/>
              <a:t>When no output is specified the assignment operator is not present</a:t>
            </a:r>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1033890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01738"/>
            <a:ext cx="8229600" cy="398462"/>
          </a:xfrm>
        </p:spPr>
        <p:txBody>
          <a:bodyPr/>
          <a:lstStyle/>
          <a:p>
            <a:r>
              <a:rPr lang="en-US" sz="2000" dirty="0" smtClean="0"/>
              <a:t>There are a multiple ways to specify a </a:t>
            </a:r>
            <a:r>
              <a:rPr lang="en-US" sz="2000" b="1" dirty="0" smtClean="0"/>
              <a:t>incorrect function header</a:t>
            </a:r>
            <a:endParaRPr lang="en-US" sz="2000" b="1" dirty="0"/>
          </a:p>
        </p:txBody>
      </p:sp>
      <p:sp>
        <p:nvSpPr>
          <p:cNvPr id="5" name="TextBox 4"/>
          <p:cNvSpPr txBox="1"/>
          <p:nvPr/>
        </p:nvSpPr>
        <p:spPr>
          <a:xfrm>
            <a:off x="609600" y="457200"/>
            <a:ext cx="8001000" cy="769938"/>
          </a:xfrm>
          <a:prstGeom prst="rect">
            <a:avLst/>
          </a:prstGeom>
          <a:noFill/>
        </p:spPr>
        <p:txBody>
          <a:bodyPr>
            <a:spAutoFit/>
          </a:bodyPr>
          <a:lstStyle/>
          <a:p>
            <a:pPr algn="ctr" fontAlgn="auto">
              <a:spcBef>
                <a:spcPts val="0"/>
              </a:spcBef>
              <a:spcAft>
                <a:spcPts val="0"/>
              </a:spcAft>
              <a:defRPr/>
            </a:pPr>
            <a:r>
              <a:rPr lang="en-US" sz="4400" b="1" dirty="0" smtClean="0">
                <a:latin typeface="+mj-lt"/>
                <a:cs typeface="+mn-cs"/>
              </a:rPr>
              <a:t>Incorrect Function Headers</a:t>
            </a:r>
            <a:endParaRPr lang="en-US" sz="4000" b="1" dirty="0">
              <a:latin typeface="+mj-lt"/>
              <a:cs typeface="+mn-cs"/>
            </a:endParaRPr>
          </a:p>
        </p:txBody>
      </p:sp>
      <p:graphicFrame>
        <p:nvGraphicFramePr>
          <p:cNvPr id="7" name="Table 6"/>
          <p:cNvGraphicFramePr>
            <a:graphicFrameLocks noGrp="1"/>
          </p:cNvGraphicFramePr>
          <p:nvPr>
            <p:extLst>
              <p:ext uri="{D42A27DB-BD31-4B8C-83A1-F6EECF244321}">
                <p14:modId xmlns="" xmlns:p14="http://schemas.microsoft.com/office/powerpoint/2010/main" xmlns:p="http://schemas.openxmlformats.org/presentationml/2006/main" xmlns:r="http://schemas.openxmlformats.org/officeDocument/2006/relationships" xmlns:a="http://schemas.openxmlformats.org/drawingml/2006/main" val="1349041470"/>
              </p:ext>
            </p:extLst>
          </p:nvPr>
        </p:nvGraphicFramePr>
        <p:xfrm>
          <a:off x="444500" y="1676400"/>
          <a:ext cx="8534400" cy="2595880"/>
        </p:xfrm>
        <a:graphic>
          <a:graphicData uri="http://schemas.openxmlformats.org/drawingml/2006/table">
            <a:tbl>
              <a:tblPr firstRow="1" bandRow="1">
                <a:tableStyleId>{7E9639D4-E3E2-4D34-9284-5A2195B3D0D7}</a:tableStyleId>
              </a:tblPr>
              <a:tblGrid>
                <a:gridCol w="2449689"/>
                <a:gridCol w="6084711"/>
              </a:tblGrid>
              <a:tr h="370840">
                <a:tc>
                  <a:txBody>
                    <a:bodyPr/>
                    <a:lstStyle/>
                    <a:p>
                      <a:r>
                        <a:rPr lang="en-US" dirty="0" smtClean="0"/>
                        <a:t>Error Description</a:t>
                      </a:r>
                      <a:endParaRPr lang="en-US" dirty="0"/>
                    </a:p>
                  </a:txBody>
                  <a:tcPr/>
                </a:tc>
                <a:tc>
                  <a:txBody>
                    <a:bodyPr/>
                    <a:lstStyle/>
                    <a:p>
                      <a:r>
                        <a:rPr lang="en-US" dirty="0" smtClean="0"/>
                        <a:t>Format</a:t>
                      </a:r>
                      <a:endParaRPr lang="en-US" dirty="0"/>
                    </a:p>
                  </a:txBody>
                  <a:tcPr/>
                </a:tc>
              </a:tr>
              <a:tr h="370840">
                <a:tc>
                  <a:txBody>
                    <a:bodyPr/>
                    <a:lstStyle/>
                    <a:p>
                      <a:r>
                        <a:rPr lang="en-US" dirty="0" smtClean="0"/>
                        <a:t>Need</a:t>
                      </a:r>
                      <a:r>
                        <a:rPr lang="en-US" baseline="0" dirty="0" smtClean="0"/>
                        <a:t> </a:t>
                      </a:r>
                      <a:r>
                        <a:rPr lang="en-US" baseline="0" dirty="0" smtClean="0">
                          <a:latin typeface="Courier New" pitchFamily="49" charset="0"/>
                          <a:cs typeface="Courier New" pitchFamily="49" charset="0"/>
                        </a:rPr>
                        <a:t>[] </a:t>
                      </a:r>
                      <a:r>
                        <a:rPr lang="en-US" baseline="0" dirty="0" smtClean="0"/>
                        <a:t>for outputs</a:t>
                      </a:r>
                      <a:endParaRPr lang="en-US" dirty="0"/>
                    </a:p>
                  </a:txBody>
                  <a:tcPr/>
                </a:tc>
                <a:tc>
                  <a:txBody>
                    <a:bodyPr/>
                    <a:lstStyle/>
                    <a:p>
                      <a:r>
                        <a:rPr lang="en-US" sz="1400" dirty="0" smtClean="0">
                          <a:latin typeface="Courier New" pitchFamily="49" charset="0"/>
                          <a:cs typeface="Courier New" pitchFamily="49" charset="0"/>
                        </a:rPr>
                        <a:t>function (out1 out2</a:t>
                      </a:r>
                      <a:r>
                        <a:rPr lang="en-US" sz="1400" baseline="0" dirty="0" smtClean="0">
                          <a:latin typeface="Courier New" pitchFamily="49" charset="0"/>
                          <a:cs typeface="Courier New" pitchFamily="49" charset="0"/>
                        </a:rPr>
                        <a:t> …) = </a:t>
                      </a:r>
                      <a:r>
                        <a:rPr lang="en-US" sz="1400" baseline="0" dirty="0" err="1" smtClean="0">
                          <a:latin typeface="Courier New" pitchFamily="49" charset="0"/>
                          <a:cs typeface="Courier New" pitchFamily="49" charset="0"/>
                        </a:rPr>
                        <a:t>functionName</a:t>
                      </a:r>
                      <a:r>
                        <a:rPr lang="en-US" sz="1400" baseline="0" dirty="0" smtClean="0">
                          <a:latin typeface="Courier New" pitchFamily="49" charset="0"/>
                          <a:cs typeface="Courier New" pitchFamily="49" charset="0"/>
                        </a:rPr>
                        <a:t>( in1, in2, …)</a:t>
                      </a:r>
                      <a:endParaRPr lang="en-US" sz="1400" dirty="0">
                        <a:latin typeface="Courier New" pitchFamily="49" charset="0"/>
                        <a:cs typeface="Courier New" pitchFamily="49" charset="0"/>
                      </a:endParaRPr>
                    </a:p>
                  </a:txBody>
                  <a:tcPr/>
                </a:tc>
              </a:tr>
              <a:tr h="370840">
                <a:tc>
                  <a:txBody>
                    <a:bodyPr/>
                    <a:lstStyle/>
                    <a:p>
                      <a:r>
                        <a:rPr lang="en-US" dirty="0" smtClean="0"/>
                        <a:t>Need</a:t>
                      </a:r>
                      <a:r>
                        <a:rPr lang="en-US" baseline="0" dirty="0" smtClean="0">
                          <a:latin typeface="Courier New" pitchFamily="49" charset="0"/>
                          <a:cs typeface="Courier New" pitchFamily="49" charset="0"/>
                        </a:rPr>
                        <a:t> () </a:t>
                      </a:r>
                      <a:r>
                        <a:rPr lang="en-US" baseline="0" dirty="0" smtClean="0"/>
                        <a:t>for inputs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itchFamily="49" charset="0"/>
                          <a:cs typeface="Courier New" pitchFamily="49" charset="0"/>
                        </a:rPr>
                        <a:t>function [out1 out2</a:t>
                      </a:r>
                      <a:r>
                        <a:rPr lang="en-US" sz="1400" baseline="0" dirty="0" smtClean="0">
                          <a:latin typeface="Courier New" pitchFamily="49" charset="0"/>
                          <a:cs typeface="Courier New" pitchFamily="49" charset="0"/>
                        </a:rPr>
                        <a:t> …] = </a:t>
                      </a:r>
                      <a:r>
                        <a:rPr lang="en-US" sz="1400" baseline="0" dirty="0" err="1" smtClean="0">
                          <a:latin typeface="Courier New" pitchFamily="49" charset="0"/>
                          <a:cs typeface="Courier New" pitchFamily="49" charset="0"/>
                        </a:rPr>
                        <a:t>functionName</a:t>
                      </a:r>
                      <a:r>
                        <a:rPr lang="en-US" sz="1400" baseline="0" dirty="0" smtClean="0">
                          <a:latin typeface="Courier New" pitchFamily="49" charset="0"/>
                          <a:cs typeface="Courier New" pitchFamily="49" charset="0"/>
                        </a:rPr>
                        <a:t>[ in1, in2, …]</a:t>
                      </a:r>
                      <a:endParaRPr lang="en-US" sz="1400" dirty="0" smtClean="0">
                        <a:latin typeface="Courier New" pitchFamily="49" charset="0"/>
                        <a:cs typeface="Courier New" pitchFamily="49" charset="0"/>
                      </a:endParaRPr>
                    </a:p>
                  </a:txBody>
                  <a:tcPr/>
                </a:tc>
              </a:tr>
              <a:tr h="370840">
                <a:tc>
                  <a:txBody>
                    <a:bodyPr/>
                    <a:lstStyle/>
                    <a:p>
                      <a:r>
                        <a:rPr lang="en-US" dirty="0" smtClean="0"/>
                        <a:t>Need</a:t>
                      </a:r>
                      <a:r>
                        <a:rPr lang="en-US" baseline="0" dirty="0" smtClean="0"/>
                        <a:t>  ,  for inputs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itchFamily="49" charset="0"/>
                          <a:cs typeface="Courier New" pitchFamily="49" charset="0"/>
                        </a:rPr>
                        <a:t>function [out1 out2</a:t>
                      </a:r>
                      <a:r>
                        <a:rPr lang="en-US" sz="1400" baseline="0" dirty="0" smtClean="0">
                          <a:latin typeface="Courier New" pitchFamily="49" charset="0"/>
                          <a:cs typeface="Courier New" pitchFamily="49" charset="0"/>
                        </a:rPr>
                        <a:t> …] = </a:t>
                      </a:r>
                      <a:r>
                        <a:rPr lang="en-US" sz="1400" baseline="0" dirty="0" err="1" smtClean="0">
                          <a:latin typeface="Courier New" pitchFamily="49" charset="0"/>
                          <a:cs typeface="Courier New" pitchFamily="49" charset="0"/>
                        </a:rPr>
                        <a:t>functionName</a:t>
                      </a:r>
                      <a:r>
                        <a:rPr lang="en-US" sz="1400" baseline="0" dirty="0" smtClean="0">
                          <a:latin typeface="Courier New" pitchFamily="49" charset="0"/>
                          <a:cs typeface="Courier New" pitchFamily="49" charset="0"/>
                        </a:rPr>
                        <a:t>( in1 in2 …)</a:t>
                      </a:r>
                      <a:endParaRPr lang="en-US" sz="1400" dirty="0" smtClean="0">
                        <a:latin typeface="Courier New" pitchFamily="49" charset="0"/>
                        <a:cs typeface="Courier New" pitchFamily="49" charset="0"/>
                      </a:endParaRPr>
                    </a:p>
                  </a:txBody>
                  <a:tcPr/>
                </a:tc>
              </a:tr>
              <a:tr h="370840">
                <a:tc>
                  <a:txBody>
                    <a:bodyPr/>
                    <a:lstStyle/>
                    <a:p>
                      <a:r>
                        <a:rPr lang="en-US" dirty="0" smtClean="0"/>
                        <a:t>Need function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itchFamily="49" charset="0"/>
                          <a:cs typeface="Courier New" pitchFamily="49" charset="0"/>
                        </a:rPr>
                        <a:t>[out1 out2</a:t>
                      </a:r>
                      <a:r>
                        <a:rPr lang="en-US" sz="1400" baseline="0" dirty="0" smtClean="0">
                          <a:latin typeface="Courier New" pitchFamily="49" charset="0"/>
                          <a:cs typeface="Courier New" pitchFamily="49" charset="0"/>
                        </a:rPr>
                        <a:t> …] = </a:t>
                      </a:r>
                      <a:r>
                        <a:rPr lang="en-US" sz="1400" baseline="0" dirty="0" err="1" smtClean="0">
                          <a:latin typeface="Courier New" pitchFamily="49" charset="0"/>
                          <a:cs typeface="Courier New" pitchFamily="49" charset="0"/>
                        </a:rPr>
                        <a:t>functionName</a:t>
                      </a:r>
                      <a:r>
                        <a:rPr lang="en-US" sz="1400" baseline="0" dirty="0" smtClean="0">
                          <a:latin typeface="Courier New" pitchFamily="49" charset="0"/>
                          <a:cs typeface="Courier New" pitchFamily="49" charset="0"/>
                        </a:rPr>
                        <a:t>( in1, in2, …)</a:t>
                      </a:r>
                      <a:endParaRPr lang="en-US" sz="1400" dirty="0" smtClean="0">
                        <a:latin typeface="Courier New" pitchFamily="49" charset="0"/>
                        <a:cs typeface="Courier New" pitchFamily="49" charset="0"/>
                      </a:endParaRPr>
                    </a:p>
                  </a:txBody>
                  <a:tcPr/>
                </a:tc>
              </a:tr>
              <a:tr h="370840">
                <a:tc>
                  <a:txBody>
                    <a:bodyPr/>
                    <a:lstStyle/>
                    <a:p>
                      <a:r>
                        <a:rPr lang="en-US" dirty="0" smtClean="0"/>
                        <a:t>Need function 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itchFamily="49" charset="0"/>
                          <a:cs typeface="Courier New" pitchFamily="49" charset="0"/>
                        </a:rPr>
                        <a:t>function [out1 out2</a:t>
                      </a:r>
                      <a:r>
                        <a:rPr lang="en-US" sz="1400" baseline="0" dirty="0" smtClean="0">
                          <a:latin typeface="Courier New" pitchFamily="49" charset="0"/>
                          <a:cs typeface="Courier New" pitchFamily="49" charset="0"/>
                        </a:rPr>
                        <a:t> …] = ( in1, in2, …)</a:t>
                      </a:r>
                      <a:endParaRPr lang="en-US" sz="1400" dirty="0" smtClean="0">
                        <a:latin typeface="Courier New" pitchFamily="49" charset="0"/>
                        <a:cs typeface="Courier New" pitchFamily="49" charset="0"/>
                      </a:endParaRPr>
                    </a:p>
                  </a:txBody>
                  <a:tcPr/>
                </a:tc>
              </a:tr>
              <a:tr h="370840">
                <a:tc>
                  <a:txBody>
                    <a:bodyPr/>
                    <a:lstStyle/>
                    <a:p>
                      <a:r>
                        <a:rPr lang="en-US" dirty="0" smtClean="0"/>
                        <a:t>Need</a:t>
                      </a:r>
                      <a:r>
                        <a:rPr lang="en-US" baseline="0" dirty="0" smtClean="0"/>
                        <a:t> function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err="1" smtClean="0">
                          <a:latin typeface="Courier New" pitchFamily="49" charset="0"/>
                          <a:cs typeface="Courier New" pitchFamily="49" charset="0"/>
                        </a:rPr>
                        <a:t>functionName</a:t>
                      </a:r>
                      <a:r>
                        <a:rPr lang="en-US" sz="1400" baseline="0" dirty="0" smtClean="0">
                          <a:latin typeface="Courier New" pitchFamily="49" charset="0"/>
                          <a:cs typeface="Courier New" pitchFamily="49" charset="0"/>
                        </a:rPr>
                        <a:t>()</a:t>
                      </a:r>
                      <a:endParaRPr lang="en-US" sz="1400" dirty="0" smtClean="0">
                        <a:latin typeface="Courier New" pitchFamily="49" charset="0"/>
                        <a:cs typeface="Courier New" pitchFamily="49" charset="0"/>
                      </a:endParaRPr>
                    </a:p>
                  </a:txBody>
                  <a:tcPr/>
                </a:tc>
              </a:tr>
            </a:tbl>
          </a:graphicData>
        </a:graphic>
      </p:graphicFrame>
      <p:sp>
        <p:nvSpPr>
          <p:cNvPr id="9" name="TextBox 8"/>
          <p:cNvSpPr txBox="1"/>
          <p:nvPr/>
        </p:nvSpPr>
        <p:spPr>
          <a:xfrm>
            <a:off x="584200" y="4604433"/>
            <a:ext cx="8001000" cy="2185214"/>
          </a:xfrm>
          <a:prstGeom prst="rect">
            <a:avLst/>
          </a:prstGeom>
          <a:noFill/>
        </p:spPr>
        <p:txBody>
          <a:bodyPr wrap="square" rtlCol="0">
            <a:spAutoFit/>
          </a:bodyPr>
          <a:lstStyle/>
          <a:p>
            <a:r>
              <a:rPr lang="en-US" sz="2000" b="1" dirty="0" smtClean="0">
                <a:latin typeface="+mn-lt"/>
                <a:cs typeface="Courier New" pitchFamily="49" charset="0"/>
              </a:rPr>
              <a:t>Is this function header correct? </a:t>
            </a:r>
          </a:p>
          <a:p>
            <a:r>
              <a:rPr lang="en-US" dirty="0" smtClean="0">
                <a:latin typeface="Courier New" pitchFamily="49" charset="0"/>
                <a:cs typeface="Courier New" pitchFamily="49" charset="0"/>
              </a:rPr>
              <a:t>function [</a:t>
            </a:r>
            <a:r>
              <a:rPr lang="en-US" baseline="0" dirty="0" smtClean="0">
                <a:latin typeface="Courier New" pitchFamily="49" charset="0"/>
                <a:cs typeface="Courier New" pitchFamily="49" charset="0"/>
              </a:rPr>
              <a:t>in1 in2 …] = ( out1, out2, …)</a:t>
            </a:r>
          </a:p>
          <a:p>
            <a:r>
              <a:rPr lang="en-US" b="1" dirty="0" smtClean="0">
                <a:latin typeface="+mn-lt"/>
                <a:cs typeface="Courier New" pitchFamily="49" charset="0"/>
              </a:rPr>
              <a:t>CHANGE COLOR FOR CORRECT ANSWER:</a:t>
            </a:r>
            <a:endParaRPr lang="en-US" b="1" baseline="0" dirty="0" smtClean="0">
              <a:latin typeface="+mn-lt"/>
              <a:cs typeface="Courier New" pitchFamily="49" charset="0"/>
            </a:endParaRPr>
          </a:p>
          <a:p>
            <a:r>
              <a:rPr lang="en-US" sz="1600" b="1" dirty="0" smtClean="0">
                <a:solidFill>
                  <a:schemeClr val="bg1"/>
                </a:solidFill>
                <a:latin typeface="+mn-lt"/>
                <a:cs typeface="Courier New" pitchFamily="49" charset="0"/>
              </a:rPr>
              <a:t>Yes</a:t>
            </a:r>
            <a:r>
              <a:rPr lang="en-US" sz="1600" dirty="0" smtClean="0">
                <a:solidFill>
                  <a:schemeClr val="bg1"/>
                </a:solidFill>
                <a:latin typeface="+mn-lt"/>
                <a:cs typeface="Courier New" pitchFamily="49" charset="0"/>
              </a:rPr>
              <a:t> it is correct because as listed in the characteristics of correct function headers, the outputs are located on the right of the assignment and the inputs are located on the left of the assignment operator always. Here if you got the answer wrong you got tricked because the outputs were labeled as in1 and in2 , and the inputs were labeled as out1 and out2.  Remember location location……</a:t>
            </a:r>
            <a:endParaRPr lang="en-US" sz="1600" dirty="0">
              <a:solidFill>
                <a:schemeClr val="bg1"/>
              </a:solidFill>
            </a:endParaRPr>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38856708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900" y="1371600"/>
            <a:ext cx="8185150" cy="838200"/>
          </a:xfrm>
        </p:spPr>
        <p:txBody>
          <a:bodyPr/>
          <a:lstStyle/>
          <a:p>
            <a:r>
              <a:rPr lang="en-US" sz="2200" dirty="0" smtClean="0"/>
              <a:t>When a functions is called , the function then has its own </a:t>
            </a:r>
            <a:r>
              <a:rPr lang="en-US" sz="2200" b="1" dirty="0" smtClean="0"/>
              <a:t>separate workspace </a:t>
            </a:r>
            <a:r>
              <a:rPr lang="en-US" sz="2200" dirty="0" smtClean="0"/>
              <a:t>from the MATLAB command  window workspace</a:t>
            </a:r>
            <a:endParaRPr lang="en-US" sz="2200" dirty="0"/>
          </a:p>
        </p:txBody>
      </p:sp>
      <p:sp>
        <p:nvSpPr>
          <p:cNvPr id="4" name="TextBox 3"/>
          <p:cNvSpPr txBox="1"/>
          <p:nvPr/>
        </p:nvSpPr>
        <p:spPr>
          <a:xfrm>
            <a:off x="609600" y="457200"/>
            <a:ext cx="8001000" cy="769938"/>
          </a:xfrm>
          <a:prstGeom prst="rect">
            <a:avLst/>
          </a:prstGeom>
          <a:noFill/>
        </p:spPr>
        <p:txBody>
          <a:bodyPr>
            <a:spAutoFit/>
          </a:bodyPr>
          <a:lstStyle/>
          <a:p>
            <a:pPr algn="ctr" fontAlgn="auto">
              <a:spcBef>
                <a:spcPts val="0"/>
              </a:spcBef>
              <a:spcAft>
                <a:spcPts val="0"/>
              </a:spcAft>
              <a:defRPr/>
            </a:pPr>
            <a:r>
              <a:rPr lang="en-US" sz="4400" b="1" dirty="0" smtClean="0">
                <a:latin typeface="+mj-lt"/>
                <a:cs typeface="+mn-cs"/>
              </a:rPr>
              <a:t>Function Workspaces</a:t>
            </a:r>
            <a:endParaRPr lang="en-US" sz="4000" b="1" dirty="0">
              <a:latin typeface="+mj-lt"/>
              <a:cs typeface="+mn-cs"/>
            </a:endParaRPr>
          </a:p>
        </p:txBody>
      </p:sp>
      <p:sp>
        <p:nvSpPr>
          <p:cNvPr id="5" name="TextBox 4"/>
          <p:cNvSpPr txBox="1"/>
          <p:nvPr/>
        </p:nvSpPr>
        <p:spPr>
          <a:xfrm>
            <a:off x="571500" y="2209800"/>
            <a:ext cx="7048500" cy="461665"/>
          </a:xfrm>
          <a:prstGeom prst="rect">
            <a:avLst/>
          </a:prstGeom>
          <a:noFill/>
        </p:spPr>
        <p:txBody>
          <a:bodyPr wrap="square" rtlCol="0">
            <a:spAutoFit/>
          </a:bodyPr>
          <a:lstStyle/>
          <a:p>
            <a:r>
              <a:rPr lang="en-US" sz="2400" b="1" dirty="0" smtClean="0"/>
              <a:t>STARTED EXECUTING FUNCTION UP TO LINE 2</a:t>
            </a:r>
            <a:endParaRPr lang="en-US" sz="2400" b="1" dirty="0"/>
          </a:p>
        </p:txBody>
      </p:sp>
      <p:sp>
        <p:nvSpPr>
          <p:cNvPr id="15" name="TextBox 14"/>
          <p:cNvSpPr txBox="1"/>
          <p:nvPr/>
        </p:nvSpPr>
        <p:spPr>
          <a:xfrm>
            <a:off x="571500" y="2850472"/>
            <a:ext cx="3771900" cy="381000"/>
          </a:xfrm>
          <a:prstGeom prst="rect">
            <a:avLst/>
          </a:prstGeom>
          <a:noFill/>
        </p:spPr>
        <p:txBody>
          <a:bodyPr wrap="square" rtlCol="0">
            <a:spAutoFit/>
          </a:bodyPr>
          <a:lstStyle/>
          <a:p>
            <a:r>
              <a:rPr lang="en-US" b="1" dirty="0" smtClean="0"/>
              <a:t>Command Window Workspace</a:t>
            </a:r>
            <a:endParaRPr lang="en-US" b="1" dirty="0"/>
          </a:p>
        </p:txBody>
      </p:sp>
      <p:sp>
        <p:nvSpPr>
          <p:cNvPr id="22" name="TextBox 21"/>
          <p:cNvSpPr txBox="1"/>
          <p:nvPr/>
        </p:nvSpPr>
        <p:spPr>
          <a:xfrm>
            <a:off x="4648200" y="2868844"/>
            <a:ext cx="3771900" cy="381000"/>
          </a:xfrm>
          <a:prstGeom prst="rect">
            <a:avLst/>
          </a:prstGeom>
          <a:noFill/>
        </p:spPr>
        <p:txBody>
          <a:bodyPr wrap="square" rtlCol="0">
            <a:spAutoFit/>
          </a:bodyPr>
          <a:lstStyle/>
          <a:p>
            <a:r>
              <a:rPr lang="en-US" b="1" dirty="0" smtClean="0"/>
              <a:t>Function Workspace</a:t>
            </a:r>
            <a:endParaRPr lang="en-US" b="1" dirty="0"/>
          </a:p>
        </p:txBody>
      </p:sp>
      <p:sp>
        <p:nvSpPr>
          <p:cNvPr id="23" name="Content Placeholder 2"/>
          <p:cNvSpPr txBox="1">
            <a:spLocks/>
          </p:cNvSpPr>
          <p:nvPr/>
        </p:nvSpPr>
        <p:spPr bwMode="auto">
          <a:xfrm>
            <a:off x="425450" y="4802418"/>
            <a:ext cx="8375650" cy="1826982"/>
          </a:xfrm>
          <a:prstGeom prst="rect">
            <a:avLst/>
          </a:prstGeom>
          <a:noFill/>
          <a:ln>
            <a:noFill/>
          </a:ln>
          <a:extLst>
            <a:ext uri="{909E8E84-426E-40DD-AFC4-6F175D3DCCD1}">
              <a14:hiddenFill xmlns="" xmlns:a14="http://schemas.microsoft.com/office/drawing/2010/main" xmlns:p="http://schemas.openxmlformats.org/presentationml/2006/main" xmlns:r="http://schemas.openxmlformats.org/officeDocument/2006/relationships" xmlns:a="http://schemas.openxmlformats.org/drawingml/2006/main">
                <a:solidFill>
                  <a:srgbClr val="FFFFFF"/>
                </a:solidFill>
              </a14:hiddenFill>
            </a:ext>
            <a:ext uri="{91240B29-F687-4F45-9708-019B960494DF}">
              <a14:hiddenLine xmlns="" xmlns:a14="http://schemas.microsoft.com/office/drawing/2010/main" xmlns:p="http://schemas.openxmlformats.org/presentationml/2006/main" xmlns:r="http://schemas.openxmlformats.org/officeDocument/2006/relationships" xmlns:a="http://schemas.openxmlformats.org/drawingml/2006/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The above figure display a snapshot has been taken right at the point which function </a:t>
            </a:r>
            <a:r>
              <a:rPr lang="en-US" sz="2000" dirty="0" err="1" smtClean="0">
                <a:latin typeface="Courier New" pitchFamily="49" charset="0"/>
                <a:cs typeface="Courier New" pitchFamily="49" charset="0"/>
              </a:rPr>
              <a:t>volume_cylinder</a:t>
            </a:r>
            <a:r>
              <a:rPr lang="en-US" sz="2000" dirty="0" smtClean="0"/>
              <a:t> has taken in its </a:t>
            </a:r>
            <a:r>
              <a:rPr lang="en-US" sz="2000" b="1" dirty="0" smtClean="0"/>
              <a:t>input parameters </a:t>
            </a:r>
            <a:r>
              <a:rPr lang="en-US" sz="2000" dirty="0" smtClean="0">
                <a:latin typeface="Courier New" pitchFamily="49" charset="0"/>
                <a:cs typeface="Courier New" pitchFamily="49" charset="0"/>
              </a:rPr>
              <a:t>r</a:t>
            </a:r>
            <a:r>
              <a:rPr lang="en-US" sz="2000" dirty="0" smtClean="0"/>
              <a:t> and</a:t>
            </a: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h</a:t>
            </a:r>
            <a:r>
              <a:rPr lang="en-US" sz="2000" dirty="0" smtClean="0"/>
              <a:t>.</a:t>
            </a:r>
          </a:p>
          <a:p>
            <a:r>
              <a:rPr lang="en-US" sz="2000" dirty="0" smtClean="0"/>
              <a:t>The variables names and values are the temporarily same for both workspaces, but keep in mind they are still </a:t>
            </a:r>
            <a:r>
              <a:rPr lang="en-US" sz="2000" b="1" dirty="0" smtClean="0"/>
              <a:t>SEPARATE WORKSPACES.</a:t>
            </a:r>
            <a:endParaRPr lang="en-US" sz="2000" b="1" dirty="0"/>
          </a:p>
        </p:txBody>
      </p:sp>
      <p:pic>
        <p:nvPicPr>
          <p:cNvPr id="27" name="Picture 9"/>
          <p:cNvPicPr>
            <a:picLocks noChangeAspect="1" noChangeArrowheads="1"/>
          </p:cNvPicPr>
          <p:nvPr/>
        </p:nvPicPr>
        <p:blipFill>
          <a:blip r:embed="rId2" cstate="print">
            <a:extLst>
              <a:ext uri="{28A0092B-C50C-407E-A947-70E740481C1C}">
                <a14:useLocalDpi xmlns="" xmlns:a14="http://schemas.microsoft.com/office/drawing/2010/main" xmlns:p="http://schemas.openxmlformats.org/presentationml/2006/main" xmlns:r="http://schemas.openxmlformats.org/officeDocument/2006/relationships" xmlns:a="http://schemas.openxmlformats.org/drawingml/2006/main" val="0"/>
              </a:ext>
            </a:extLst>
          </a:blip>
          <a:srcRect/>
          <a:stretch>
            <a:fillRect/>
          </a:stretch>
        </p:blipFill>
        <p:spPr bwMode="auto">
          <a:xfrm>
            <a:off x="190500" y="3210387"/>
            <a:ext cx="3838575" cy="1171575"/>
          </a:xfrm>
          <a:prstGeom prst="rect">
            <a:avLst/>
          </a:prstGeom>
          <a:noFill/>
          <a:ln>
            <a:noFill/>
          </a:ln>
          <a:effectLst/>
          <a:extLst>
            <a:ext uri="{909E8E84-426E-40DD-AFC4-6F175D3DCCD1}">
              <a14:hiddenFill xmlns="" xmlns:a14="http://schemas.microsoft.com/office/drawing/2010/main" xmlns:p="http://schemas.openxmlformats.org/presentationml/2006/main" xmlns:r="http://schemas.openxmlformats.org/officeDocument/2006/relationships" xmlns:a="http://schemas.openxmlformats.org/drawingml/2006/main">
                <a:solidFill>
                  <a:schemeClr val="accent1"/>
                </a:solidFill>
              </a14:hiddenFill>
            </a:ext>
            <a:ext uri="{91240B29-F687-4F45-9708-019B960494DF}">
              <a14:hiddenLine xmlns="" xmlns:a14="http://schemas.microsoft.com/office/drawing/2010/main" xmlns:p="http://schemas.openxmlformats.org/presentationml/2006/main" xmlns:r="http://schemas.openxmlformats.org/officeDocument/2006/relationships" xmlns:a="http://schemas.openxmlformats.org/drawingml/2006/main" w="9525">
                <a:solidFill>
                  <a:schemeClr val="tx1"/>
                </a:solidFill>
                <a:miter lim="800000"/>
                <a:headEnd/>
                <a:tailEnd/>
              </a14:hiddenLine>
            </a:ext>
            <a:ext uri="{AF507438-7753-43E0-B8FC-AC1667EBCBE1}">
              <a14:hiddenEffects xmlns="" xmlns:a14="http://schemas.microsoft.com/office/drawing/2010/main" xmlns:p="http://schemas.openxmlformats.org/presentationml/2006/main" xmlns:r="http://schemas.openxmlformats.org/officeDocument/2006/relationships" xmlns:a="http://schemas.openxmlformats.org/drawingml/2006/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cstate="print">
            <a:extLst>
              <a:ext uri="{28A0092B-C50C-407E-A947-70E740481C1C}">
                <a14:useLocalDpi xmlns="" xmlns:a14="http://schemas.microsoft.com/office/drawing/2010/main" xmlns:p="http://schemas.openxmlformats.org/presentationml/2006/main" xmlns:r="http://schemas.openxmlformats.org/officeDocument/2006/relationships" xmlns:a="http://schemas.openxmlformats.org/drawingml/2006/main" val="0"/>
              </a:ext>
            </a:extLst>
          </a:blip>
          <a:srcRect/>
          <a:stretch>
            <a:fillRect/>
          </a:stretch>
        </p:blipFill>
        <p:spPr bwMode="auto">
          <a:xfrm>
            <a:off x="4318000" y="3235787"/>
            <a:ext cx="3571875" cy="1352550"/>
          </a:xfrm>
          <a:prstGeom prst="rect">
            <a:avLst/>
          </a:prstGeom>
          <a:noFill/>
          <a:ln>
            <a:noFill/>
          </a:ln>
          <a:effectLst/>
          <a:extLst>
            <a:ext uri="{909E8E84-426E-40DD-AFC4-6F175D3DCCD1}">
              <a14:hiddenFill xmlns="" xmlns:a14="http://schemas.microsoft.com/office/drawing/2010/main" xmlns:p="http://schemas.openxmlformats.org/presentationml/2006/main" xmlns:r="http://schemas.openxmlformats.org/officeDocument/2006/relationships" xmlns:a="http://schemas.openxmlformats.org/drawingml/2006/main">
                <a:solidFill>
                  <a:schemeClr val="accent1"/>
                </a:solidFill>
              </a14:hiddenFill>
            </a:ext>
            <a:ext uri="{91240B29-F687-4F45-9708-019B960494DF}">
              <a14:hiddenLine xmlns="" xmlns:a14="http://schemas.microsoft.com/office/drawing/2010/main" xmlns:p="http://schemas.openxmlformats.org/presentationml/2006/main" xmlns:r="http://schemas.openxmlformats.org/officeDocument/2006/relationships" xmlns:a="http://schemas.openxmlformats.org/drawingml/2006/main" w="9525">
                <a:solidFill>
                  <a:schemeClr val="tx1"/>
                </a:solidFill>
                <a:miter lim="800000"/>
                <a:headEnd/>
                <a:tailEnd/>
              </a14:hiddenLine>
            </a:ext>
            <a:ext uri="{AF507438-7753-43E0-B8FC-AC1667EBCBE1}">
              <a14:hiddenEffects xmlns="" xmlns:a14="http://schemas.microsoft.com/office/drawing/2010/main" xmlns:p="http://schemas.openxmlformats.org/presentationml/2006/main" xmlns:r="http://schemas.openxmlformats.org/officeDocument/2006/relationships" xmlns:a="http://schemas.openxmlformats.org/drawingml/2006/main">
                <a:effectLst>
                  <a:outerShdw dist="35921" dir="2700000" algn="ctr" rotWithShape="0">
                    <a:schemeClr val="bg2"/>
                  </a:outerShdw>
                </a:effectLst>
              </a14:hiddenEffects>
            </a:ext>
          </a:extLst>
        </p:spPr>
      </p:pic>
      <p:pic>
        <p:nvPicPr>
          <p:cNvPr id="4104" name="Picture 8"/>
          <p:cNvPicPr>
            <a:picLocks noChangeAspect="1" noChangeArrowheads="1"/>
          </p:cNvPicPr>
          <p:nvPr/>
        </p:nvPicPr>
        <p:blipFill rotWithShape="1">
          <a:blip r:embed="rId4" cstate="print">
            <a:extLst>
              <a:ext uri="{28A0092B-C50C-407E-A947-70E740481C1C}">
                <a14:useLocalDpi xmlns="" xmlns:a14="http://schemas.microsoft.com/office/drawing/2010/main" xmlns:p="http://schemas.openxmlformats.org/presentationml/2006/main" xmlns:r="http://schemas.openxmlformats.org/officeDocument/2006/relationships" xmlns:a="http://schemas.openxmlformats.org/drawingml/2006/main" val="0"/>
              </a:ext>
            </a:extLst>
          </a:blip>
          <a:srcRect l="78151" t="18350"/>
          <a:stretch/>
        </p:blipFill>
        <p:spPr bwMode="auto">
          <a:xfrm>
            <a:off x="7810500" y="3223087"/>
            <a:ext cx="990600" cy="1539875"/>
          </a:xfrm>
          <a:prstGeom prst="rect">
            <a:avLst/>
          </a:prstGeom>
          <a:noFill/>
          <a:ln>
            <a:noFill/>
          </a:ln>
          <a:effectLst/>
          <a:extLst>
            <a:ext uri="{909E8E84-426E-40DD-AFC4-6F175D3DCCD1}">
              <a14:hiddenFill xmlns="" xmlns:a14="http://schemas.microsoft.com/office/drawing/2010/main" xmlns:p="http://schemas.openxmlformats.org/presentationml/2006/main" xmlns:r="http://schemas.openxmlformats.org/officeDocument/2006/relationships" xmlns:a="http://schemas.openxmlformats.org/drawingml/2006/main">
                <a:solidFill>
                  <a:schemeClr val="accent1"/>
                </a:solidFill>
              </a14:hiddenFill>
            </a:ext>
            <a:ext uri="{91240B29-F687-4F45-9708-019B960494DF}">
              <a14:hiddenLine xmlns="" xmlns:a14="http://schemas.microsoft.com/office/drawing/2010/main" xmlns:p="http://schemas.openxmlformats.org/presentationml/2006/main" xmlns:r="http://schemas.openxmlformats.org/officeDocument/2006/relationships" xmlns:a="http://schemas.openxmlformats.org/drawingml/2006/main" w="9525">
                <a:solidFill>
                  <a:schemeClr val="tx1"/>
                </a:solidFill>
                <a:miter lim="800000"/>
                <a:headEnd/>
                <a:tailEnd/>
              </a14:hiddenLine>
            </a:ext>
            <a:ext uri="{AF507438-7753-43E0-B8FC-AC1667EBCBE1}">
              <a14:hiddenEffects xmlns="" xmlns:a14="http://schemas.microsoft.com/office/drawing/2010/main" xmlns:p="http://schemas.openxmlformats.org/presentationml/2006/main" xmlns:r="http://schemas.openxmlformats.org/officeDocument/2006/relationships" xmlns:a="http://schemas.openxmlformats.org/drawingml/2006/main">
                <a:effectLst>
                  <a:outerShdw dist="35921" dir="2700000" algn="ctr" rotWithShape="0">
                    <a:schemeClr val="bg2"/>
                  </a:outerShdw>
                </a:effectLst>
              </a14:hiddenEffects>
            </a:ext>
          </a:extLst>
        </p:spPr>
      </p:pic>
      <p:sp>
        <p:nvSpPr>
          <p:cNvPr id="2" name="Right Arrow 1"/>
          <p:cNvSpPr/>
          <p:nvPr/>
        </p:nvSpPr>
        <p:spPr>
          <a:xfrm>
            <a:off x="4095750" y="3429000"/>
            <a:ext cx="247650" cy="1524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4238700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rotWithShape="1">
          <a:blip r:embed="rId3" cstate="print">
            <a:extLst>
              <a:ext uri="{28A0092B-C50C-407E-A947-70E740481C1C}">
                <a14:useLocalDpi xmlns="" xmlns:a14="http://schemas.microsoft.com/office/drawing/2010/main" xmlns:p="http://schemas.openxmlformats.org/presentationml/2006/main" xmlns:r="http://schemas.openxmlformats.org/officeDocument/2006/relationships" xmlns:a="http://schemas.openxmlformats.org/drawingml/2006/main" val="0"/>
              </a:ext>
            </a:extLst>
          </a:blip>
          <a:srcRect b="19094"/>
          <a:stretch/>
        </p:blipFill>
        <p:spPr bwMode="auto">
          <a:xfrm>
            <a:off x="400050" y="2082165"/>
            <a:ext cx="3638550" cy="1672272"/>
          </a:xfrm>
          <a:prstGeom prst="rect">
            <a:avLst/>
          </a:prstGeom>
          <a:noFill/>
          <a:ln>
            <a:noFill/>
          </a:ln>
          <a:effectLst/>
          <a:extLst>
            <a:ext uri="{909E8E84-426E-40DD-AFC4-6F175D3DCCD1}">
              <a14:hiddenFill xmlns="" xmlns:a14="http://schemas.microsoft.com/office/drawing/2010/main" xmlns:p="http://schemas.openxmlformats.org/presentationml/2006/main" xmlns:r="http://schemas.openxmlformats.org/officeDocument/2006/relationships" xmlns:a="http://schemas.openxmlformats.org/drawingml/2006/main">
                <a:solidFill>
                  <a:schemeClr val="accent1"/>
                </a:solidFill>
              </a14:hiddenFill>
            </a:ext>
            <a:ext uri="{91240B29-F687-4F45-9708-019B960494DF}">
              <a14:hiddenLine xmlns="" xmlns:a14="http://schemas.microsoft.com/office/drawing/2010/main" xmlns:p="http://schemas.openxmlformats.org/presentationml/2006/main" xmlns:r="http://schemas.openxmlformats.org/officeDocument/2006/relationships" xmlns:a="http://schemas.openxmlformats.org/drawingml/2006/main" w="9525">
                <a:solidFill>
                  <a:schemeClr val="tx1"/>
                </a:solidFill>
                <a:miter lim="800000"/>
                <a:headEnd/>
                <a:tailEnd/>
              </a14:hiddenLine>
            </a:ext>
            <a:ext uri="{AF507438-7753-43E0-B8FC-AC1667EBCBE1}">
              <a14:hiddenEffects xmlns="" xmlns:a14="http://schemas.microsoft.com/office/drawing/2010/main" xmlns:p="http://schemas.openxmlformats.org/presentationml/2006/main" xmlns:r="http://schemas.openxmlformats.org/officeDocument/2006/relationships" xmlns:a="http://schemas.openxmlformats.org/drawingml/2006/main">
                <a:effectLst>
                  <a:outerShdw dist="35921" dir="2700000" algn="ctr" rotWithShape="0">
                    <a:schemeClr val="bg2"/>
                  </a:outerShdw>
                </a:effectLst>
              </a14:hiddenEffects>
            </a:ext>
          </a:extLst>
        </p:spPr>
      </p:pic>
      <p:sp>
        <p:nvSpPr>
          <p:cNvPr id="9" name="TextBox 8"/>
          <p:cNvSpPr txBox="1"/>
          <p:nvPr/>
        </p:nvSpPr>
        <p:spPr>
          <a:xfrm>
            <a:off x="609600" y="457200"/>
            <a:ext cx="8001000" cy="769938"/>
          </a:xfrm>
          <a:prstGeom prst="rect">
            <a:avLst/>
          </a:prstGeom>
          <a:noFill/>
        </p:spPr>
        <p:txBody>
          <a:bodyPr>
            <a:spAutoFit/>
          </a:bodyPr>
          <a:lstStyle/>
          <a:p>
            <a:pPr algn="ctr" fontAlgn="auto">
              <a:spcBef>
                <a:spcPts val="0"/>
              </a:spcBef>
              <a:spcAft>
                <a:spcPts val="0"/>
              </a:spcAft>
              <a:defRPr/>
            </a:pPr>
            <a:r>
              <a:rPr lang="en-US" sz="4400" b="1" dirty="0" smtClean="0">
                <a:latin typeface="+mj-lt"/>
                <a:cs typeface="+mn-cs"/>
              </a:rPr>
              <a:t>Function Separate Workspaces</a:t>
            </a:r>
            <a:endParaRPr lang="en-US" sz="4000" b="1" dirty="0">
              <a:latin typeface="+mj-lt"/>
              <a:cs typeface="+mn-cs"/>
            </a:endParaRPr>
          </a:p>
        </p:txBody>
      </p:sp>
      <p:sp>
        <p:nvSpPr>
          <p:cNvPr id="11" name="Oval 10"/>
          <p:cNvSpPr/>
          <p:nvPr/>
        </p:nvSpPr>
        <p:spPr>
          <a:xfrm>
            <a:off x="7772400" y="2887503"/>
            <a:ext cx="838200" cy="2762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060700" y="2877502"/>
            <a:ext cx="838200" cy="2762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4" name="TextBox 13"/>
          <p:cNvSpPr txBox="1"/>
          <p:nvPr/>
        </p:nvSpPr>
        <p:spPr>
          <a:xfrm>
            <a:off x="228600" y="3759200"/>
            <a:ext cx="5562600" cy="2585323"/>
          </a:xfrm>
          <a:prstGeom prst="rect">
            <a:avLst/>
          </a:prstGeom>
          <a:noFill/>
        </p:spPr>
        <p:txBody>
          <a:bodyPr wrap="square" rtlCol="0">
            <a:spAutoFit/>
          </a:bodyPr>
          <a:lstStyle/>
          <a:p>
            <a:pPr marL="342900" indent="-342900">
              <a:buFont typeface="Arial" pitchFamily="34" charset="0"/>
              <a:buChar char="•"/>
            </a:pPr>
            <a:r>
              <a:rPr lang="en-US" dirty="0" smtClean="0"/>
              <a:t>Once the function finishes its execution, </a:t>
            </a:r>
            <a:r>
              <a:rPr lang="en-US" b="1" dirty="0" smtClean="0"/>
              <a:t>function’s</a:t>
            </a:r>
            <a:r>
              <a:rPr lang="en-US" dirty="0" smtClean="0"/>
              <a:t> </a:t>
            </a:r>
            <a:r>
              <a:rPr lang="en-US" b="1" dirty="0" smtClean="0"/>
              <a:t>workspace is deleted  </a:t>
            </a:r>
            <a:r>
              <a:rPr lang="en-US" b="1" dirty="0" smtClean="0">
                <a:solidFill>
                  <a:srgbClr val="FF0000"/>
                </a:solidFill>
              </a:rPr>
              <a:t>X</a:t>
            </a:r>
            <a:r>
              <a:rPr lang="en-US" b="1" dirty="0" smtClean="0"/>
              <a:t> before </a:t>
            </a:r>
            <a:r>
              <a:rPr lang="en-US" dirty="0" smtClean="0"/>
              <a:t>it has the chance to affect the variables in command window workspace . </a:t>
            </a:r>
          </a:p>
          <a:p>
            <a:pPr marL="342900" indent="-342900">
              <a:buFont typeface="Arial" pitchFamily="34" charset="0"/>
              <a:buChar char="•"/>
            </a:pPr>
            <a:r>
              <a:rPr lang="en-US" b="1" dirty="0" smtClean="0"/>
              <a:t>EXCEPTION</a:t>
            </a:r>
            <a:r>
              <a:rPr lang="en-US" dirty="0" smtClean="0"/>
              <a:t>: The only variables from the function workspace that gets defined or updated  in the command window workspace  the </a:t>
            </a:r>
            <a:r>
              <a:rPr lang="en-US" b="1" dirty="0" smtClean="0"/>
              <a:t>outputs</a:t>
            </a:r>
            <a:r>
              <a:rPr lang="en-US" dirty="0" smtClean="0"/>
              <a:t>. </a:t>
            </a:r>
          </a:p>
          <a:p>
            <a:pPr marL="800100" lvl="1" indent="-342900">
              <a:buFont typeface="Arial" pitchFamily="34" charset="0"/>
              <a:buChar char="•"/>
            </a:pPr>
            <a:r>
              <a:rPr lang="en-US" dirty="0" smtClean="0"/>
              <a:t>Everything else  in the command window workspace is left </a:t>
            </a:r>
            <a:r>
              <a:rPr lang="en-US" b="1" dirty="0" smtClean="0"/>
              <a:t>unaffected</a:t>
            </a:r>
            <a:r>
              <a:rPr lang="en-US" dirty="0" smtClean="0"/>
              <a:t> by the function workspace</a:t>
            </a:r>
            <a:endParaRPr lang="en-US" dirty="0"/>
          </a:p>
        </p:txBody>
      </p:sp>
      <p:cxnSp>
        <p:nvCxnSpPr>
          <p:cNvPr id="16" name="Straight Connector 15"/>
          <p:cNvCxnSpPr/>
          <p:nvPr/>
        </p:nvCxnSpPr>
        <p:spPr>
          <a:xfrm>
            <a:off x="5791200" y="3886200"/>
            <a:ext cx="0" cy="2590800"/>
          </a:xfrm>
          <a:prstGeom prst="line">
            <a:avLst/>
          </a:prstGeom>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647700" y="1639210"/>
            <a:ext cx="3771900" cy="381000"/>
          </a:xfrm>
          <a:prstGeom prst="rect">
            <a:avLst/>
          </a:prstGeom>
          <a:noFill/>
        </p:spPr>
        <p:txBody>
          <a:bodyPr wrap="square" rtlCol="0">
            <a:spAutoFit/>
          </a:bodyPr>
          <a:lstStyle/>
          <a:p>
            <a:r>
              <a:rPr lang="en-US" b="1" dirty="0" smtClean="0"/>
              <a:t>Command Window Workspace</a:t>
            </a:r>
            <a:endParaRPr lang="en-US" b="1" dirty="0"/>
          </a:p>
        </p:txBody>
      </p:sp>
      <p:sp>
        <p:nvSpPr>
          <p:cNvPr id="19" name="TextBox 18"/>
          <p:cNvSpPr txBox="1"/>
          <p:nvPr/>
        </p:nvSpPr>
        <p:spPr>
          <a:xfrm>
            <a:off x="4610100" y="1620392"/>
            <a:ext cx="3771900" cy="381000"/>
          </a:xfrm>
          <a:prstGeom prst="rect">
            <a:avLst/>
          </a:prstGeom>
          <a:noFill/>
        </p:spPr>
        <p:txBody>
          <a:bodyPr wrap="square" rtlCol="0">
            <a:spAutoFit/>
          </a:bodyPr>
          <a:lstStyle/>
          <a:p>
            <a:r>
              <a:rPr lang="en-US" b="1" dirty="0" smtClean="0"/>
              <a:t>Function Workspace</a:t>
            </a:r>
            <a:endParaRPr lang="en-US" b="1" dirty="0"/>
          </a:p>
        </p:txBody>
      </p:sp>
      <p:sp>
        <p:nvSpPr>
          <p:cNvPr id="20" name="TextBox 19"/>
          <p:cNvSpPr txBox="1"/>
          <p:nvPr/>
        </p:nvSpPr>
        <p:spPr>
          <a:xfrm>
            <a:off x="762000" y="1227138"/>
            <a:ext cx="5791200" cy="461665"/>
          </a:xfrm>
          <a:prstGeom prst="rect">
            <a:avLst/>
          </a:prstGeom>
          <a:noFill/>
        </p:spPr>
        <p:txBody>
          <a:bodyPr wrap="square" rtlCol="0">
            <a:spAutoFit/>
          </a:bodyPr>
          <a:lstStyle/>
          <a:p>
            <a:r>
              <a:rPr lang="en-US" sz="2400" b="1" dirty="0" smtClean="0"/>
              <a:t>FINISHED EXECUTING FUNCTION:</a:t>
            </a:r>
            <a:endParaRPr lang="en-US" sz="2400" b="1" dirty="0"/>
          </a:p>
        </p:txBody>
      </p:sp>
      <p:sp>
        <p:nvSpPr>
          <p:cNvPr id="21" name="TextBox 20"/>
          <p:cNvSpPr txBox="1"/>
          <p:nvPr/>
        </p:nvSpPr>
        <p:spPr>
          <a:xfrm>
            <a:off x="5867400" y="3815715"/>
            <a:ext cx="2743200" cy="2862322"/>
          </a:xfrm>
          <a:prstGeom prst="rect">
            <a:avLst/>
          </a:prstGeom>
          <a:noFill/>
        </p:spPr>
        <p:txBody>
          <a:bodyPr wrap="square" rtlCol="0">
            <a:spAutoFit/>
          </a:bodyPr>
          <a:lstStyle/>
          <a:p>
            <a:r>
              <a:rPr lang="en-US" dirty="0" smtClean="0"/>
              <a:t>Notice how  </a:t>
            </a:r>
            <a:r>
              <a:rPr lang="en-US" dirty="0" smtClean="0">
                <a:latin typeface="Courier New" pitchFamily="49" charset="0"/>
                <a:cs typeface="Courier New" pitchFamily="49" charset="0"/>
              </a:rPr>
              <a:t>r</a:t>
            </a:r>
            <a:r>
              <a:rPr lang="en-US" dirty="0" smtClean="0"/>
              <a:t> in the function workspace is updated from value 2 to value 4 at the end of the function’s execution.</a:t>
            </a:r>
          </a:p>
          <a:p>
            <a:r>
              <a:rPr lang="en-US" dirty="0" smtClean="0"/>
              <a:t>This</a:t>
            </a:r>
            <a:r>
              <a:rPr lang="en-US" dirty="0" smtClean="0">
                <a:latin typeface="Courier New" pitchFamily="49" charset="0"/>
                <a:cs typeface="Courier New" pitchFamily="49" charset="0"/>
              </a:rPr>
              <a:t> r </a:t>
            </a:r>
            <a:r>
              <a:rPr lang="en-US" dirty="0" smtClean="0"/>
              <a:t>is </a:t>
            </a:r>
            <a:r>
              <a:rPr lang="en-US" b="1" dirty="0" smtClean="0"/>
              <a:t>NOT listed as an output </a:t>
            </a:r>
            <a:r>
              <a:rPr lang="en-US" dirty="0" smtClean="0"/>
              <a:t>for the function therefore, it has </a:t>
            </a:r>
            <a:r>
              <a:rPr lang="en-US" b="1" dirty="0" smtClean="0"/>
              <a:t>no effect </a:t>
            </a:r>
            <a:r>
              <a:rPr lang="en-US" dirty="0" smtClean="0"/>
              <a:t>on the </a:t>
            </a:r>
            <a:r>
              <a:rPr lang="en-US" u="sng" dirty="0" smtClean="0"/>
              <a:t>command windows workspace</a:t>
            </a:r>
            <a:endParaRPr lang="en-US" u="sng" dirty="0"/>
          </a:p>
        </p:txBody>
      </p:sp>
      <p:pic>
        <p:nvPicPr>
          <p:cNvPr id="4098" name="Picture 2"/>
          <p:cNvPicPr>
            <a:picLocks noChangeAspect="1" noChangeArrowheads="1"/>
          </p:cNvPicPr>
          <p:nvPr/>
        </p:nvPicPr>
        <p:blipFill>
          <a:blip r:embed="rId4" cstate="print">
            <a:extLst>
              <a:ext uri="{28A0092B-C50C-407E-A947-70E740481C1C}">
                <a14:useLocalDpi xmlns="" xmlns:a14="http://schemas.microsoft.com/office/drawing/2010/main" xmlns:p="http://schemas.openxmlformats.org/presentationml/2006/main" xmlns:r="http://schemas.openxmlformats.org/officeDocument/2006/relationships" xmlns:a="http://schemas.openxmlformats.org/drawingml/2006/main" val="0"/>
              </a:ext>
            </a:extLst>
          </a:blip>
          <a:srcRect/>
          <a:stretch>
            <a:fillRect/>
          </a:stretch>
        </p:blipFill>
        <p:spPr bwMode="auto">
          <a:xfrm>
            <a:off x="4305300" y="2201227"/>
            <a:ext cx="3571875" cy="1352550"/>
          </a:xfrm>
          <a:prstGeom prst="rect">
            <a:avLst/>
          </a:prstGeom>
          <a:noFill/>
          <a:ln>
            <a:noFill/>
          </a:ln>
          <a:effectLst/>
          <a:extLst>
            <a:ext uri="{909E8E84-426E-40DD-AFC4-6F175D3DCCD1}">
              <a14:hiddenFill xmlns="" xmlns:a14="http://schemas.microsoft.com/office/drawing/2010/main" xmlns:p="http://schemas.openxmlformats.org/presentationml/2006/main" xmlns:r="http://schemas.openxmlformats.org/officeDocument/2006/relationships" xmlns:a="http://schemas.openxmlformats.org/drawingml/2006/main">
                <a:solidFill>
                  <a:schemeClr val="accent1"/>
                </a:solidFill>
              </a14:hiddenFill>
            </a:ext>
            <a:ext uri="{91240B29-F687-4F45-9708-019B960494DF}">
              <a14:hiddenLine xmlns="" xmlns:a14="http://schemas.microsoft.com/office/drawing/2010/main" xmlns:p="http://schemas.openxmlformats.org/presentationml/2006/main" xmlns:r="http://schemas.openxmlformats.org/officeDocument/2006/relationships" xmlns:a="http://schemas.openxmlformats.org/drawingml/2006/main" w="9525">
                <a:solidFill>
                  <a:schemeClr val="tx1"/>
                </a:solidFill>
                <a:miter lim="800000"/>
                <a:headEnd/>
                <a:tailEnd/>
              </a14:hiddenLine>
            </a:ext>
            <a:ext uri="{AF507438-7753-43E0-B8FC-AC1667EBCBE1}">
              <a14:hiddenEffects xmlns="" xmlns:a14="http://schemas.microsoft.com/office/drawing/2010/main" xmlns:p="http://schemas.openxmlformats.org/presentationml/2006/main" xmlns:r="http://schemas.openxmlformats.org/officeDocument/2006/relationships" xmlns:a="http://schemas.openxmlformats.org/drawingml/2006/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rotWithShape="1">
          <a:blip r:embed="rId5" cstate="print">
            <a:extLst>
              <a:ext uri="{28A0092B-C50C-407E-A947-70E740481C1C}">
                <a14:useLocalDpi xmlns="" xmlns:a14="http://schemas.microsoft.com/office/drawing/2010/main" xmlns:p="http://schemas.openxmlformats.org/presentationml/2006/main" xmlns:r="http://schemas.openxmlformats.org/officeDocument/2006/relationships" xmlns:a="http://schemas.openxmlformats.org/drawingml/2006/main" val="0"/>
              </a:ext>
            </a:extLst>
          </a:blip>
          <a:srcRect l="78036"/>
          <a:stretch/>
        </p:blipFill>
        <p:spPr bwMode="auto">
          <a:xfrm>
            <a:off x="7772400" y="2082165"/>
            <a:ext cx="1079500" cy="1733550"/>
          </a:xfrm>
          <a:prstGeom prst="rect">
            <a:avLst/>
          </a:prstGeom>
          <a:noFill/>
          <a:ln>
            <a:noFill/>
          </a:ln>
          <a:effectLst/>
          <a:extLst>
            <a:ext uri="{909E8E84-426E-40DD-AFC4-6F175D3DCCD1}">
              <a14:hiddenFill xmlns="" xmlns:a14="http://schemas.microsoft.com/office/drawing/2010/main" xmlns:p="http://schemas.openxmlformats.org/presentationml/2006/main" xmlns:r="http://schemas.openxmlformats.org/officeDocument/2006/relationships" xmlns:a="http://schemas.openxmlformats.org/drawingml/2006/main">
                <a:solidFill>
                  <a:schemeClr val="accent1"/>
                </a:solidFill>
              </a14:hiddenFill>
            </a:ext>
            <a:ext uri="{91240B29-F687-4F45-9708-019B960494DF}">
              <a14:hiddenLine xmlns="" xmlns:a14="http://schemas.microsoft.com/office/drawing/2010/main" xmlns:p="http://schemas.openxmlformats.org/presentationml/2006/main" xmlns:r="http://schemas.openxmlformats.org/officeDocument/2006/relationships" xmlns:a="http://schemas.openxmlformats.org/drawingml/2006/main" w="9525">
                <a:solidFill>
                  <a:schemeClr val="tx1"/>
                </a:solidFill>
                <a:miter lim="800000"/>
                <a:headEnd/>
                <a:tailEnd/>
              </a14:hiddenLine>
            </a:ext>
            <a:ext uri="{AF507438-7753-43E0-B8FC-AC1667EBCBE1}">
              <a14:hiddenEffects xmlns="" xmlns:a14="http://schemas.microsoft.com/office/drawing/2010/main" xmlns:p="http://schemas.openxmlformats.org/presentationml/2006/main" xmlns:r="http://schemas.openxmlformats.org/officeDocument/2006/relationships" xmlns:a="http://schemas.openxmlformats.org/drawingml/2006/main">
                <a:effectLst>
                  <a:outerShdw dist="35921" dir="2700000" algn="ctr" rotWithShape="0">
                    <a:schemeClr val="bg2"/>
                  </a:outerShdw>
                </a:effectLst>
              </a14:hiddenEffects>
            </a:ext>
          </a:extLst>
        </p:spPr>
      </p:pic>
      <p:sp>
        <p:nvSpPr>
          <p:cNvPr id="10" name="TextBox 9"/>
          <p:cNvSpPr txBox="1"/>
          <p:nvPr/>
        </p:nvSpPr>
        <p:spPr>
          <a:xfrm>
            <a:off x="7981950" y="2880538"/>
            <a:ext cx="1200150" cy="1015663"/>
          </a:xfrm>
          <a:prstGeom prst="rect">
            <a:avLst/>
          </a:prstGeom>
          <a:noFill/>
        </p:spPr>
        <p:txBody>
          <a:bodyPr wrap="square" rtlCol="0">
            <a:spAutoFit/>
          </a:bodyPr>
          <a:lstStyle/>
          <a:p>
            <a:r>
              <a:rPr lang="en-US" sz="6000" b="1" dirty="0" smtClean="0">
                <a:ln w="17780" cmpd="sng">
                  <a:solidFill>
                    <a:srgbClr val="FFFFFF"/>
                  </a:solidFill>
                  <a:prstDash val="solid"/>
                  <a:miter lim="800000"/>
                </a:ln>
                <a:solidFill>
                  <a:srgbClr val="FF0000"/>
                </a:solidFill>
              </a:rPr>
              <a:t>X</a:t>
            </a:r>
            <a:endParaRPr lang="en-US" sz="6000" b="1" dirty="0">
              <a:ln w="17780" cmpd="sng">
                <a:solidFill>
                  <a:srgbClr val="FFFFFF"/>
                </a:solidFill>
                <a:prstDash val="solid"/>
                <a:miter lim="800000"/>
              </a:ln>
              <a:solidFill>
                <a:srgbClr val="FF0000"/>
              </a:solidFill>
            </a:endParaRPr>
          </a:p>
        </p:txBody>
      </p:sp>
      <p:sp>
        <p:nvSpPr>
          <p:cNvPr id="15" name="Oval 14"/>
          <p:cNvSpPr/>
          <p:nvPr/>
        </p:nvSpPr>
        <p:spPr>
          <a:xfrm>
            <a:off x="7800975" y="2888931"/>
            <a:ext cx="838200" cy="2762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Arrow 2"/>
          <p:cNvSpPr/>
          <p:nvPr/>
        </p:nvSpPr>
        <p:spPr>
          <a:xfrm>
            <a:off x="4038600" y="3477576"/>
            <a:ext cx="323850" cy="12477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20775200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1F497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701</TotalTime>
  <Words>1348</Words>
  <Application>Microsoft Macintosh PowerPoint</Application>
  <PresentationFormat>On-screen Show (4:3)</PresentationFormat>
  <Paragraphs>143</Paragraphs>
  <Slides>12</Slides>
  <Notes>1</Notes>
  <HiddenSlides>0</HiddenSlides>
  <MMClips>0</MMClips>
  <ScaleCrop>false</ScaleCrop>
  <HeadingPairs>
    <vt:vector size="4" baseType="variant">
      <vt:variant>
        <vt:lpstr>Design Template</vt:lpstr>
      </vt:variant>
      <vt:variant>
        <vt:i4>1</vt:i4>
      </vt:variant>
      <vt:variant>
        <vt:lpstr>Slide Titles</vt:lpstr>
      </vt:variant>
      <vt:variant>
        <vt:i4>12</vt:i4>
      </vt:variant>
    </vt:vector>
  </HeadingPairs>
  <TitlesOfParts>
    <vt:vector size="1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Jimmy Le</dc:creator>
  <cp:lastModifiedBy>ilyssa widen</cp:lastModifiedBy>
  <cp:revision>55</cp:revision>
  <dcterms:created xsi:type="dcterms:W3CDTF">2011-08-13T00:29:25Z</dcterms:created>
  <dcterms:modified xsi:type="dcterms:W3CDTF">2011-08-13T00:29:36Z</dcterms:modified>
</cp:coreProperties>
</file>