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E7F"/>
    <a:srgbClr val="00FF00"/>
    <a:srgbClr val="0000FF"/>
    <a:srgbClr val="FF0000"/>
    <a:srgbClr val="5C8E26"/>
    <a:srgbClr val="3DF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8C037ED0-F175-405C-804F-40B06FD86BE2}" type="datetimeFigureOut">
              <a:rPr lang="en-US"/>
              <a:pPr>
                <a:defRPr/>
              </a:pPr>
              <a:t>4/10/13</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9EAE6C23-D6E7-46F6-B740-9CB816DA381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B47B19F-E906-4CD4-96C4-3466B43E2A83}" type="datetimeFigureOut">
              <a:rPr lang="en-US"/>
              <a:pPr>
                <a:defRPr/>
              </a:pPr>
              <a:t>4/10/13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63F398B-8B8C-40C2-9CE2-CEF087E8FC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286B4F4-D48D-4F31-92FA-79FA4608E559}" type="datetimeFigureOut">
              <a:rPr lang="en-US"/>
              <a:pPr>
                <a:defRPr/>
              </a:pPr>
              <a:t>4/10/13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AB90DD3-9086-4E89-B17B-0B7692CB531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0EF2B09D-00DD-457F-A0A9-99CECB529999}" type="datetimeFigureOut">
              <a:rPr lang="en-US"/>
              <a:pPr>
                <a:defRPr/>
              </a:pPr>
              <a:t>4/10/13</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AF6DA502-2934-4568-8BFC-E368670780C0}"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1A7108BE-3947-4343-A4BF-C2FBEDD443CA}" type="datetimeFigureOut">
              <a:rPr lang="en-US"/>
              <a:pPr>
                <a:defRPr/>
              </a:pPr>
              <a:t>4/10/13</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1DB29621-D7A7-4F9E-B998-A89576AA6C7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3A80F7C-D866-442F-B478-EF1688AEFDEE}" type="datetimeFigureOut">
              <a:rPr lang="en-US"/>
              <a:pPr>
                <a:defRPr/>
              </a:pPr>
              <a:t>4/10/13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E37BCE2-E1EB-42B9-9601-080A298D76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06B2FA8B-D8E8-497B-8488-990D9BDD07C6}" type="datetimeFigureOut">
              <a:rPr lang="en-US"/>
              <a:pPr>
                <a:defRPr/>
              </a:pPr>
              <a:t>4/10/13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AB18F4F-7F66-460A-B304-4C7B98D8A5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D8E824FB-166D-47A9-85DB-43916DBAB711}" type="datetimeFigureOut">
              <a:rPr lang="en-US"/>
              <a:pPr>
                <a:defRPr/>
              </a:pPr>
              <a:t>4/10/13</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3863CA11-2AFE-48FD-B5EE-89E4235D712A}"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E7791BA-4C59-48C2-82D0-196FBA4D36DC}" type="datetimeFigureOut">
              <a:rPr lang="en-US"/>
              <a:pPr>
                <a:defRPr/>
              </a:pPr>
              <a:t>4/10/13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CDC79F0E-3356-4791-95D8-82A4D47F2A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1E0133BD-B4A8-4342-B5BE-72CEFF792721}" type="datetimeFigureOut">
              <a:rPr lang="en-US"/>
              <a:pPr>
                <a:defRPr/>
              </a:pPr>
              <a:t>4/10/13</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217E9C81-DBE9-4A40-8E72-29DE45FCF4CC}"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5CFF5BE7-804D-4A16-A19E-869AA3FDBD75}" type="datetimeFigureOut">
              <a:rPr lang="en-US"/>
              <a:pPr>
                <a:defRPr/>
              </a:pPr>
              <a:t>4/10/13</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74430B68-6848-4922-8C07-4ABEBA9764F6}"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773D5809-54CB-443C-8772-1C77E2ACE6CF}" type="datetimeFigureOut">
              <a:rPr lang="en-US"/>
              <a:pPr>
                <a:defRPr/>
              </a:pPr>
              <a:t>4/10/13</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D54813B1-9ED4-433C-962D-820E53E2C9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1" r:id="rId4"/>
    <p:sldLayoutId id="2147483670" r:id="rId5"/>
    <p:sldLayoutId id="2147483675" r:id="rId6"/>
    <p:sldLayoutId id="2147483669" r:id="rId7"/>
    <p:sldLayoutId id="2147483676" r:id="rId8"/>
    <p:sldLayoutId id="2147483677" r:id="rId9"/>
    <p:sldLayoutId id="2147483668" r:id="rId10"/>
    <p:sldLayoutId id="2147483667"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447800"/>
            <a:ext cx="6172200" cy="1893888"/>
          </a:xfrm>
        </p:spPr>
        <p:txBody>
          <a:bodyPr/>
          <a:lstStyle/>
          <a:p>
            <a:pPr eaLnBrk="1" fontAlgn="auto" hangingPunct="1">
              <a:spcAft>
                <a:spcPts val="0"/>
              </a:spcAft>
              <a:defRPr/>
            </a:pPr>
            <a:r>
              <a:rPr lang="en-US" sz="6000" dirty="0" smtClean="0"/>
              <a:t>Images!</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2"/>
          <a:srcRect/>
          <a:stretch>
            <a:fillRect/>
          </a:stretch>
        </p:blipFill>
        <p:spPr bwMode="auto">
          <a:xfrm>
            <a:off x="228600" y="304800"/>
            <a:ext cx="8458200" cy="2286000"/>
          </a:xfrm>
          <a:prstGeom prst="rect">
            <a:avLst/>
          </a:prstGeom>
          <a:noFill/>
          <a:ln w="9525">
            <a:noFill/>
            <a:miter lim="800000"/>
            <a:headEnd/>
            <a:tailEnd/>
          </a:ln>
        </p:spPr>
      </p:pic>
      <p:sp>
        <p:nvSpPr>
          <p:cNvPr id="22530" name="TextBox 2"/>
          <p:cNvSpPr txBox="1">
            <a:spLocks noChangeArrowheads="1"/>
          </p:cNvSpPr>
          <p:nvPr/>
        </p:nvSpPr>
        <p:spPr bwMode="auto">
          <a:xfrm>
            <a:off x="304800" y="2590800"/>
            <a:ext cx="8229600" cy="4094163"/>
          </a:xfrm>
          <a:prstGeom prst="rect">
            <a:avLst/>
          </a:prstGeom>
          <a:noFill/>
          <a:ln w="9525">
            <a:noFill/>
            <a:miter lim="800000"/>
            <a:headEnd/>
            <a:tailEnd/>
          </a:ln>
        </p:spPr>
        <p:txBody>
          <a:bodyPr>
            <a:spAutoFit/>
          </a:bodyPr>
          <a:lstStyle/>
          <a:p>
            <a:r>
              <a:rPr lang="en-US" sz="2000">
                <a:latin typeface="Century Schoolbook"/>
              </a:rPr>
              <a:t>3. First we find the size of the matrix.</a:t>
            </a:r>
          </a:p>
          <a:p>
            <a:r>
              <a:rPr lang="en-US" sz="2000">
                <a:latin typeface="Century Schoolbook"/>
              </a:rPr>
              <a:t>4. Next, we make our new vector index – the starting</a:t>
            </a:r>
          </a:p>
          <a:p>
            <a:r>
              <a:rPr lang="en-US" sz="2000">
                <a:latin typeface="Century Schoolbook"/>
              </a:rPr>
              <a:t>     number will be the first column (1), the ending will</a:t>
            </a:r>
          </a:p>
          <a:p>
            <a:r>
              <a:rPr lang="en-US" sz="2000">
                <a:latin typeface="Century Schoolbook"/>
              </a:rPr>
              <a:t>     be the last (the total number of columns, c) and our</a:t>
            </a:r>
          </a:p>
          <a:p>
            <a:r>
              <a:rPr lang="en-US" sz="2000">
                <a:latin typeface="Century Schoolbook"/>
              </a:rPr>
              <a:t>     new number of columns will be our old number of columns, c,  plus</a:t>
            </a:r>
          </a:p>
          <a:p>
            <a:r>
              <a:rPr lang="en-US" sz="2000">
                <a:latin typeface="Century Schoolbook"/>
              </a:rPr>
              <a:t>     the old number, c, times 1.25 (since we are increasing the length by</a:t>
            </a:r>
          </a:p>
          <a:p>
            <a:r>
              <a:rPr lang="en-US" sz="2000">
                <a:latin typeface="Century Schoolbook"/>
              </a:rPr>
              <a:t>     125%). Finally, round the vector (to get all whole numbers) and use     </a:t>
            </a:r>
          </a:p>
          <a:p>
            <a:r>
              <a:rPr lang="en-US" sz="2000">
                <a:latin typeface="Century Schoolbook"/>
              </a:rPr>
              <a:t>     it to index the old matrix.</a:t>
            </a:r>
          </a:p>
          <a:p>
            <a:endParaRPr lang="en-US" sz="2000">
              <a:latin typeface="Century Schoolbook"/>
            </a:endParaRPr>
          </a:p>
          <a:p>
            <a:pPr>
              <a:buFont typeface="Wingdings" pitchFamily="2" charset="2"/>
              <a:buChar char="à"/>
            </a:pPr>
            <a:r>
              <a:rPr lang="en-US" sz="2000">
                <a:latin typeface="Century Schoolbook"/>
                <a:sym typeface="Wingdings" pitchFamily="2" charset="2"/>
              </a:rPr>
              <a:t>so this horizontally stretced our image to 125% of it’s original size. If we want to stretch it vertically… we use ‘r’ the number of ROWS instead right? yep </a:t>
            </a:r>
          </a:p>
          <a:p>
            <a:pPr>
              <a:buFont typeface="Wingdings" pitchFamily="2" charset="2"/>
              <a:buChar char="à"/>
            </a:pPr>
            <a:r>
              <a:rPr lang="en-US" sz="2000">
                <a:latin typeface="Century Schoolbook"/>
                <a:sym typeface="Wingdings" pitchFamily="2" charset="2"/>
              </a:rPr>
              <a:t>Let’s see WHAT THIS JUST DID: next slide…</a:t>
            </a:r>
            <a:endParaRPr lang="en-US" sz="2000">
              <a:latin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cap="none" smtClean="0"/>
              <a:t>SO WHAT DID THAT CODE JUST DO.. AND HOW DOES THAT MAKE THE IMAGE LARGER…</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eaLnBrk="1" fontAlgn="auto" hangingPunct="1">
              <a:spcAft>
                <a:spcPts val="0"/>
              </a:spcAft>
              <a:buFont typeface="Wingdings"/>
              <a:buChar char=""/>
              <a:defRPr/>
            </a:pPr>
            <a:r>
              <a:rPr lang="fr-FR" dirty="0" err="1" smtClean="0"/>
              <a:t>matrix</a:t>
            </a:r>
            <a:r>
              <a:rPr lang="fr-FR" dirty="0" smtClean="0"/>
              <a:t> =</a:t>
            </a:r>
          </a:p>
          <a:p>
            <a:pPr marL="274320" indent="-274320" eaLnBrk="1" fontAlgn="auto" hangingPunct="1">
              <a:spcAft>
                <a:spcPts val="0"/>
              </a:spcAft>
              <a:buFont typeface="Wingdings"/>
              <a:buNone/>
              <a:defRPr/>
            </a:pPr>
            <a:r>
              <a:rPr lang="fr-FR" dirty="0" smtClean="0"/>
              <a:t>  [ 4     6     5     3</a:t>
            </a:r>
          </a:p>
          <a:p>
            <a:pPr marL="274320" indent="-274320" eaLnBrk="1" fontAlgn="auto" hangingPunct="1">
              <a:spcAft>
                <a:spcPts val="0"/>
              </a:spcAft>
              <a:buFont typeface="Wingdings"/>
              <a:buNone/>
              <a:defRPr/>
            </a:pPr>
            <a:r>
              <a:rPr lang="fr-FR" dirty="0" smtClean="0"/>
              <a:t>   6     7     8     4</a:t>
            </a:r>
          </a:p>
          <a:p>
            <a:pPr marL="274320" indent="-274320" eaLnBrk="1" fontAlgn="auto" hangingPunct="1">
              <a:spcAft>
                <a:spcPts val="0"/>
              </a:spcAft>
              <a:buFont typeface="Wingdings"/>
              <a:buNone/>
              <a:defRPr/>
            </a:pPr>
            <a:r>
              <a:rPr lang="fr-FR" dirty="0" smtClean="0"/>
              <a:t>   9     0     8     6</a:t>
            </a:r>
          </a:p>
          <a:p>
            <a:pPr marL="274320" indent="-274320" eaLnBrk="1" fontAlgn="auto" hangingPunct="1">
              <a:spcAft>
                <a:spcPts val="0"/>
              </a:spcAft>
              <a:buFont typeface="Wingdings"/>
              <a:buNone/>
              <a:defRPr/>
            </a:pPr>
            <a:r>
              <a:rPr lang="fr-FR" dirty="0" smtClean="0"/>
              <a:t>   2     1     5     4]</a:t>
            </a:r>
          </a:p>
          <a:p>
            <a:pPr marL="274320" indent="-274320" eaLnBrk="1" fontAlgn="auto" hangingPunct="1">
              <a:spcAft>
                <a:spcPts val="0"/>
              </a:spcAft>
              <a:buFont typeface="Wingdings"/>
              <a:buChar char="à"/>
              <a:defRPr/>
            </a:pPr>
            <a:r>
              <a:rPr lang="fr-FR" dirty="0" err="1" smtClean="0">
                <a:sym typeface="Wingdings" pitchFamily="2" charset="2"/>
              </a:rPr>
              <a:t>after</a:t>
            </a:r>
            <a:r>
              <a:rPr lang="fr-FR" dirty="0" smtClean="0">
                <a:sym typeface="Wingdings" pitchFamily="2" charset="2"/>
              </a:rPr>
              <a:t> the code on the </a:t>
            </a:r>
            <a:r>
              <a:rPr lang="fr-FR" dirty="0" err="1" smtClean="0">
                <a:sym typeface="Wingdings" pitchFamily="2" charset="2"/>
              </a:rPr>
              <a:t>previous</a:t>
            </a:r>
            <a:r>
              <a:rPr lang="fr-FR" dirty="0" smtClean="0">
                <a:sym typeface="Wingdings" pitchFamily="2" charset="2"/>
              </a:rPr>
              <a:t> page </a:t>
            </a:r>
            <a:r>
              <a:rPr lang="fr-FR" dirty="0" err="1" smtClean="0">
                <a:sym typeface="Wingdings" pitchFamily="2" charset="2"/>
              </a:rPr>
              <a:t>is</a:t>
            </a:r>
            <a:r>
              <a:rPr lang="fr-FR" dirty="0" smtClean="0">
                <a:sym typeface="Wingdings" pitchFamily="2" charset="2"/>
              </a:rPr>
              <a:t> </a:t>
            </a:r>
            <a:r>
              <a:rPr lang="fr-FR" dirty="0" err="1" smtClean="0">
                <a:sym typeface="Wingdings" pitchFamily="2" charset="2"/>
              </a:rPr>
              <a:t>run</a:t>
            </a:r>
            <a:r>
              <a:rPr lang="fr-FR" dirty="0" smtClean="0">
                <a:sym typeface="Wingdings" pitchFamily="2" charset="2"/>
              </a:rPr>
              <a:t>:</a:t>
            </a:r>
          </a:p>
          <a:p>
            <a:pPr marL="274320" indent="-274320" eaLnBrk="1" fontAlgn="auto" hangingPunct="1">
              <a:spcAft>
                <a:spcPts val="0"/>
              </a:spcAft>
              <a:buFont typeface="Wingdings"/>
              <a:buNone/>
              <a:defRPr/>
            </a:pPr>
            <a:r>
              <a:rPr lang="fr-FR" dirty="0" err="1" smtClean="0">
                <a:sym typeface="Wingdings" pitchFamily="2" charset="2"/>
              </a:rPr>
              <a:t>newmatrix</a:t>
            </a:r>
            <a:r>
              <a:rPr lang="fr-FR" dirty="0" smtClean="0">
                <a:sym typeface="Wingdings" pitchFamily="2" charset="2"/>
              </a:rPr>
              <a:t> =</a:t>
            </a:r>
          </a:p>
          <a:p>
            <a:pPr marL="274320" indent="-274320" eaLnBrk="1" fontAlgn="auto" hangingPunct="1">
              <a:spcAft>
                <a:spcPts val="0"/>
              </a:spcAft>
              <a:buFont typeface="Wingdings"/>
              <a:buNone/>
              <a:defRPr/>
            </a:pPr>
            <a:r>
              <a:rPr lang="fr-FR" dirty="0" smtClean="0">
                <a:sym typeface="Wingdings" pitchFamily="2" charset="2"/>
              </a:rPr>
              <a:t>     [4     4     6     6     5     5     5     3     3</a:t>
            </a:r>
          </a:p>
          <a:p>
            <a:pPr marL="274320" indent="-274320" eaLnBrk="1" fontAlgn="auto" hangingPunct="1">
              <a:spcAft>
                <a:spcPts val="0"/>
              </a:spcAft>
              <a:buFont typeface="Wingdings"/>
              <a:buNone/>
              <a:defRPr/>
            </a:pPr>
            <a:r>
              <a:rPr lang="fr-FR" dirty="0" smtClean="0">
                <a:sym typeface="Wingdings" pitchFamily="2" charset="2"/>
              </a:rPr>
              <a:t>      6     6     7     7     8     8     8     4     4</a:t>
            </a:r>
          </a:p>
          <a:p>
            <a:pPr marL="274320" indent="-274320" eaLnBrk="1" fontAlgn="auto" hangingPunct="1">
              <a:spcAft>
                <a:spcPts val="0"/>
              </a:spcAft>
              <a:buFont typeface="Wingdings"/>
              <a:buNone/>
              <a:defRPr/>
            </a:pPr>
            <a:r>
              <a:rPr lang="fr-FR" dirty="0" smtClean="0">
                <a:sym typeface="Wingdings" pitchFamily="2" charset="2"/>
              </a:rPr>
              <a:t>      9     9     0     0     8     8     8     6     6</a:t>
            </a:r>
          </a:p>
          <a:p>
            <a:pPr marL="274320" indent="-274320" eaLnBrk="1" fontAlgn="auto" hangingPunct="1">
              <a:spcAft>
                <a:spcPts val="0"/>
              </a:spcAft>
              <a:buFont typeface="Wingdings"/>
              <a:buNone/>
              <a:defRPr/>
            </a:pPr>
            <a:r>
              <a:rPr lang="fr-FR" dirty="0" smtClean="0">
                <a:sym typeface="Wingdings" pitchFamily="2" charset="2"/>
              </a:rPr>
              <a:t>      2     2     1     1     5     5     5     4     4]</a:t>
            </a:r>
          </a:p>
          <a:p>
            <a:pPr marL="274320" indent="-274320" eaLnBrk="1" fontAlgn="auto" hangingPunct="1">
              <a:spcAft>
                <a:spcPts val="0"/>
              </a:spcAft>
              <a:buFont typeface="Wingdings"/>
              <a:buNone/>
              <a:defRPr/>
            </a:pPr>
            <a:r>
              <a:rPr lang="fr-FR" dirty="0" smtClean="0">
                <a:sym typeface="Wingdings" pitchFamily="2" charset="2"/>
              </a:rPr>
              <a:t>So </a:t>
            </a:r>
            <a:r>
              <a:rPr lang="fr-FR" dirty="0" err="1" smtClean="0">
                <a:sym typeface="Wingdings" pitchFamily="2" charset="2"/>
              </a:rPr>
              <a:t>you</a:t>
            </a:r>
            <a:r>
              <a:rPr lang="fr-FR" dirty="0" smtClean="0">
                <a:sym typeface="Wingdings" pitchFamily="2" charset="2"/>
              </a:rPr>
              <a:t> </a:t>
            </a:r>
            <a:r>
              <a:rPr lang="fr-FR" dirty="0" err="1" smtClean="0">
                <a:sym typeface="Wingdings" pitchFamily="2" charset="2"/>
              </a:rPr>
              <a:t>can</a:t>
            </a:r>
            <a:r>
              <a:rPr lang="fr-FR" dirty="0" smtClean="0">
                <a:sym typeface="Wingdings" pitchFamily="2" charset="2"/>
              </a:rPr>
              <a:t> </a:t>
            </a:r>
            <a:r>
              <a:rPr lang="fr-FR" dirty="0" err="1" smtClean="0">
                <a:sym typeface="Wingdings" pitchFamily="2" charset="2"/>
              </a:rPr>
              <a:t>see</a:t>
            </a:r>
            <a:r>
              <a:rPr lang="fr-FR" dirty="0" smtClean="0">
                <a:sym typeface="Wingdings" pitchFamily="2" charset="2"/>
              </a:rPr>
              <a:t> pixels </a:t>
            </a:r>
            <a:r>
              <a:rPr lang="fr-FR" dirty="0" err="1" smtClean="0">
                <a:sym typeface="Wingdings" pitchFamily="2" charset="2"/>
              </a:rPr>
              <a:t>were</a:t>
            </a:r>
            <a:r>
              <a:rPr lang="fr-FR" dirty="0" smtClean="0">
                <a:sym typeface="Wingdings" pitchFamily="2" charset="2"/>
              </a:rPr>
              <a:t> </a:t>
            </a:r>
            <a:r>
              <a:rPr lang="fr-FR" dirty="0" err="1" smtClean="0">
                <a:sym typeface="Wingdings" pitchFamily="2" charset="2"/>
              </a:rPr>
              <a:t>duplicated</a:t>
            </a:r>
            <a:r>
              <a:rPr lang="fr-FR" dirty="0" smtClean="0">
                <a:sym typeface="Wingdings" pitchFamily="2" charset="2"/>
              </a:rPr>
              <a:t> to </a:t>
            </a:r>
            <a:r>
              <a:rPr lang="fr-FR" dirty="0" err="1" smtClean="0">
                <a:sym typeface="Wingdings" pitchFamily="2" charset="2"/>
              </a:rPr>
              <a:t>form</a:t>
            </a:r>
            <a:r>
              <a:rPr lang="fr-FR" dirty="0" smtClean="0">
                <a:sym typeface="Wingdings" pitchFamily="2" charset="2"/>
              </a:rPr>
              <a:t> the new image! This </a:t>
            </a:r>
            <a:r>
              <a:rPr lang="fr-FR" dirty="0" err="1" smtClean="0">
                <a:sym typeface="Wingdings" pitchFamily="2" charset="2"/>
              </a:rPr>
              <a:t>means</a:t>
            </a:r>
            <a:r>
              <a:rPr lang="fr-FR" dirty="0" smtClean="0">
                <a:sym typeface="Wingdings" pitchFamily="2" charset="2"/>
              </a:rPr>
              <a:t> </a:t>
            </a:r>
            <a:r>
              <a:rPr lang="fr-FR" dirty="0" err="1" smtClean="0">
                <a:sym typeface="Wingdings" pitchFamily="2" charset="2"/>
              </a:rPr>
              <a:t>there</a:t>
            </a:r>
            <a:r>
              <a:rPr lang="fr-FR" dirty="0" smtClean="0">
                <a:sym typeface="Wingdings" pitchFamily="2" charset="2"/>
              </a:rPr>
              <a:t> </a:t>
            </a:r>
            <a:r>
              <a:rPr lang="fr-FR" dirty="0" err="1" smtClean="0">
                <a:sym typeface="Wingdings" pitchFamily="2" charset="2"/>
              </a:rPr>
              <a:t>iwll</a:t>
            </a:r>
            <a:r>
              <a:rPr lang="fr-FR" dirty="0" smtClean="0">
                <a:sym typeface="Wingdings" pitchFamily="2" charset="2"/>
              </a:rPr>
              <a:t> </a:t>
            </a:r>
            <a:r>
              <a:rPr lang="fr-FR" dirty="0" err="1" smtClean="0">
                <a:sym typeface="Wingdings" pitchFamily="2" charset="2"/>
              </a:rPr>
              <a:t>be</a:t>
            </a:r>
            <a:r>
              <a:rPr lang="fr-FR" dirty="0" smtClean="0">
                <a:sym typeface="Wingdings" pitchFamily="2" charset="2"/>
              </a:rPr>
              <a:t> </a:t>
            </a:r>
            <a:r>
              <a:rPr lang="fr-FR" dirty="0" err="1" smtClean="0">
                <a:sym typeface="Wingdings" pitchFamily="2" charset="2"/>
              </a:rPr>
              <a:t>some</a:t>
            </a:r>
            <a:r>
              <a:rPr lang="fr-FR" dirty="0" smtClean="0">
                <a:sym typeface="Wingdings" pitchFamily="2" charset="2"/>
              </a:rPr>
              <a:t> </a:t>
            </a:r>
            <a:r>
              <a:rPr lang="fr-FR" dirty="0" err="1" smtClean="0">
                <a:sym typeface="Wingdings" pitchFamily="2" charset="2"/>
              </a:rPr>
              <a:t>distortion</a:t>
            </a:r>
            <a:r>
              <a:rPr lang="fr-FR" dirty="0" smtClean="0">
                <a:sym typeface="Wingdings" pitchFamily="2" charset="2"/>
              </a:rPr>
              <a:t> but </a:t>
            </a:r>
            <a:r>
              <a:rPr lang="fr-FR" dirty="0" err="1" smtClean="0">
                <a:sym typeface="Wingdings" pitchFamily="2" charset="2"/>
              </a:rPr>
              <a:t>that’s</a:t>
            </a:r>
            <a:r>
              <a:rPr lang="fr-FR" dirty="0" smtClean="0">
                <a:sym typeface="Wingdings" pitchFamily="2" charset="2"/>
              </a:rPr>
              <a:t> </a:t>
            </a:r>
            <a:r>
              <a:rPr lang="fr-FR" dirty="0" err="1" smtClean="0">
                <a:sym typeface="Wingdings" pitchFamily="2" charset="2"/>
              </a:rPr>
              <a:t>okay</a:t>
            </a:r>
            <a:r>
              <a:rPr lang="fr-FR" dirty="0" smtClean="0">
                <a:sym typeface="Wingdings" pitchFamily="2" charset="2"/>
              </a:rPr>
              <a:t>, </a:t>
            </a:r>
            <a:r>
              <a:rPr lang="fr-FR" dirty="0" err="1" smtClean="0">
                <a:sym typeface="Wingdings" pitchFamily="2" charset="2"/>
              </a:rPr>
              <a:t>just</a:t>
            </a:r>
            <a:r>
              <a:rPr lang="fr-FR" dirty="0" smtClean="0">
                <a:sym typeface="Wingdings" pitchFamily="2" charset="2"/>
              </a:rPr>
              <a:t> </a:t>
            </a:r>
            <a:r>
              <a:rPr lang="fr-FR" dirty="0" err="1" smtClean="0">
                <a:sym typeface="Wingdings" pitchFamily="2" charset="2"/>
              </a:rPr>
              <a:t>like</a:t>
            </a:r>
            <a:r>
              <a:rPr lang="fr-FR" dirty="0" smtClean="0">
                <a:sym typeface="Wingdings" pitchFamily="2" charset="2"/>
              </a:rPr>
              <a:t> </a:t>
            </a:r>
            <a:r>
              <a:rPr lang="fr-FR" dirty="0" err="1" smtClean="0">
                <a:sym typeface="Wingdings" pitchFamily="2" charset="2"/>
              </a:rPr>
              <a:t>when</a:t>
            </a:r>
            <a:r>
              <a:rPr lang="fr-FR" dirty="0" smtClean="0">
                <a:sym typeface="Wingdings" pitchFamily="2" charset="2"/>
              </a:rPr>
              <a:t> </a:t>
            </a:r>
            <a:r>
              <a:rPr lang="fr-FR" dirty="0" err="1" smtClean="0">
                <a:sym typeface="Wingdings" pitchFamily="2" charset="2"/>
              </a:rPr>
              <a:t>you</a:t>
            </a:r>
            <a:r>
              <a:rPr lang="fr-FR" dirty="0" smtClean="0">
                <a:sym typeface="Wingdings" pitchFamily="2" charset="2"/>
              </a:rPr>
              <a:t> click zoom in </a:t>
            </a:r>
            <a:r>
              <a:rPr lang="fr-FR" dirty="0" err="1" smtClean="0">
                <a:sym typeface="Wingdings" pitchFamily="2" charset="2"/>
              </a:rPr>
              <a:t>photoshop</a:t>
            </a:r>
            <a:r>
              <a:rPr lang="fr-FR" dirty="0" smtClean="0">
                <a:sym typeface="Wingdings" pitchFamily="2" charset="2"/>
              </a:rPr>
              <a:t> and the </a:t>
            </a:r>
            <a:r>
              <a:rPr lang="fr-FR" dirty="0" err="1" smtClean="0">
                <a:sym typeface="Wingdings" pitchFamily="2" charset="2"/>
              </a:rPr>
              <a:t>picture</a:t>
            </a:r>
            <a:r>
              <a:rPr lang="fr-FR" dirty="0" smtClean="0">
                <a:sym typeface="Wingdings" pitchFamily="2" charset="2"/>
              </a:rPr>
              <a:t> </a:t>
            </a:r>
            <a:r>
              <a:rPr lang="fr-FR" dirty="0" err="1" smtClean="0">
                <a:sym typeface="Wingdings" pitchFamily="2" charset="2"/>
              </a:rPr>
              <a:t>starts</a:t>
            </a:r>
            <a:r>
              <a:rPr lang="fr-FR" dirty="0" smtClean="0">
                <a:sym typeface="Wingdings" pitchFamily="2" charset="2"/>
              </a:rPr>
              <a:t> to </a:t>
            </a:r>
            <a:r>
              <a:rPr lang="fr-FR" dirty="0" err="1" smtClean="0">
                <a:sym typeface="Wingdings" pitchFamily="2" charset="2"/>
              </a:rPr>
              <a:t>get</a:t>
            </a:r>
            <a:r>
              <a:rPr lang="fr-FR" dirty="0" smtClean="0">
                <a:sym typeface="Wingdings" pitchFamily="2" charset="2"/>
              </a:rPr>
              <a:t> </a:t>
            </a:r>
            <a:r>
              <a:rPr lang="fr-FR" dirty="0" err="1" smtClean="0">
                <a:sym typeface="Wingdings" pitchFamily="2" charset="2"/>
              </a:rPr>
              <a:t>fuzzy</a:t>
            </a:r>
            <a:r>
              <a:rPr lang="fr-FR" dirty="0" smtClean="0">
                <a:sym typeface="Wingdings" pitchFamily="2" charset="2"/>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 can also rotate images:</a:t>
            </a:r>
            <a:endParaRPr lang="en-US" dirty="0"/>
          </a:p>
        </p:txBody>
      </p:sp>
      <p:sp>
        <p:nvSpPr>
          <p:cNvPr id="24578" name="Content Placeholder 2"/>
          <p:cNvSpPr>
            <a:spLocks noGrp="1"/>
          </p:cNvSpPr>
          <p:nvPr>
            <p:ph sz="quarter" idx="1"/>
          </p:nvPr>
        </p:nvSpPr>
        <p:spPr>
          <a:xfrm>
            <a:off x="0" y="1143000"/>
            <a:ext cx="8458200" cy="4873625"/>
          </a:xfrm>
        </p:spPr>
        <p:txBody>
          <a:bodyPr/>
          <a:lstStyle/>
          <a:p>
            <a:pPr eaLnBrk="1" hangingPunct="1"/>
            <a:r>
              <a:rPr lang="en-US" sz="2200" dirty="0" smtClean="0"/>
              <a:t>To rotate 90 degrees:</a:t>
            </a:r>
          </a:p>
          <a:p>
            <a:pPr eaLnBrk="1" hangingPunct="1"/>
            <a:r>
              <a:rPr lang="en-US" sz="2200" dirty="0" smtClean="0"/>
              <a:t>Transpose each layer (when transposing an image you must do it layer by layer… think about trying to ‘transpose’ a </a:t>
            </a:r>
            <a:r>
              <a:rPr lang="en-US" sz="2200" dirty="0" err="1" smtClean="0"/>
              <a:t>rubrix</a:t>
            </a:r>
            <a:r>
              <a:rPr lang="en-US" sz="2200" dirty="0" smtClean="0"/>
              <a:t> cube… wouldn’t work would it?), then flip either the ROWS (for </a:t>
            </a:r>
            <a:r>
              <a:rPr lang="en-US" sz="2200" dirty="0" err="1" smtClean="0"/>
              <a:t>counteRRRR</a:t>
            </a:r>
            <a:r>
              <a:rPr lang="en-US" sz="2200" dirty="0" smtClean="0"/>
              <a:t> clockwise) of the COLS (for </a:t>
            </a:r>
            <a:r>
              <a:rPr lang="en-US" sz="2200" dirty="0" err="1" smtClean="0"/>
              <a:t>CCCCClockwise</a:t>
            </a:r>
            <a:r>
              <a:rPr lang="en-US" sz="2200" dirty="0" smtClean="0"/>
              <a:t>)</a:t>
            </a:r>
          </a:p>
          <a:p>
            <a:pPr eaLnBrk="1" hangingPunct="1">
              <a:buFont typeface="Wingdings" pitchFamily="2" charset="2"/>
              <a:buNone/>
            </a:pPr>
            <a:r>
              <a:rPr lang="en-US" sz="2200" dirty="0" smtClean="0">
                <a:solidFill>
                  <a:srgbClr val="FF0000"/>
                </a:solidFill>
                <a:latin typeface="Courier New" pitchFamily="49" charset="0"/>
              </a:rPr>
              <a:t>pic = </a:t>
            </a:r>
            <a:r>
              <a:rPr lang="en-US" sz="2200" dirty="0" err="1" smtClean="0">
                <a:solidFill>
                  <a:srgbClr val="FF0000"/>
                </a:solidFill>
                <a:latin typeface="Courier New" pitchFamily="49" charset="0"/>
              </a:rPr>
              <a:t>imread</a:t>
            </a:r>
            <a:r>
              <a:rPr lang="en-US" sz="2200" dirty="0" smtClean="0">
                <a:solidFill>
                  <a:srgbClr val="FF0000"/>
                </a:solidFill>
                <a:latin typeface="Courier New" pitchFamily="49" charset="0"/>
              </a:rPr>
              <a:t>(‘</a:t>
            </a:r>
            <a:r>
              <a:rPr lang="en-US" sz="2200" dirty="0" err="1" smtClean="0">
                <a:solidFill>
                  <a:srgbClr val="FF0000"/>
                </a:solidFill>
                <a:latin typeface="Courier New" pitchFamily="49" charset="0"/>
              </a:rPr>
              <a:t>image.jpg</a:t>
            </a:r>
            <a:r>
              <a:rPr lang="en-US" sz="2200" dirty="0" smtClean="0">
                <a:solidFill>
                  <a:srgbClr val="FF0000"/>
                </a:solidFill>
                <a:latin typeface="Courier New" pitchFamily="49" charset="0"/>
              </a:rPr>
              <a:t>’)</a:t>
            </a:r>
          </a:p>
          <a:p>
            <a:pPr eaLnBrk="1" hangingPunct="1">
              <a:buFont typeface="Wingdings" pitchFamily="2" charset="2"/>
              <a:buNone/>
            </a:pPr>
            <a:r>
              <a:rPr lang="en-US" sz="2200" dirty="0" err="1" smtClean="0">
                <a:solidFill>
                  <a:srgbClr val="FF0000"/>
                </a:solidFill>
                <a:latin typeface="Courier New" pitchFamily="49" charset="0"/>
              </a:rPr>
              <a:t>img</a:t>
            </a:r>
            <a:r>
              <a:rPr lang="en-US" sz="2200" dirty="0" smtClean="0">
                <a:solidFill>
                  <a:srgbClr val="FF0000"/>
                </a:solidFill>
                <a:latin typeface="Courier New" pitchFamily="49" charset="0"/>
              </a:rPr>
              <a:t>(:, :, 1) = pic(:, :, 1)’ </a:t>
            </a:r>
            <a:r>
              <a:rPr lang="en-US" sz="2200" dirty="0" smtClean="0">
                <a:solidFill>
                  <a:srgbClr val="5C8E26"/>
                </a:solidFill>
                <a:latin typeface="Courier New" pitchFamily="49" charset="0"/>
              </a:rPr>
              <a:t>% transpose</a:t>
            </a:r>
            <a:endParaRPr lang="en-US" sz="2200" dirty="0" smtClean="0">
              <a:solidFill>
                <a:srgbClr val="FF0000"/>
              </a:solidFill>
              <a:latin typeface="Courier New" pitchFamily="49" charset="0"/>
            </a:endParaRPr>
          </a:p>
          <a:p>
            <a:pPr eaLnBrk="1" hangingPunct="1">
              <a:buFont typeface="Wingdings" pitchFamily="2" charset="2"/>
              <a:buNone/>
            </a:pPr>
            <a:r>
              <a:rPr lang="en-US" sz="2200" dirty="0" err="1" smtClean="0">
                <a:solidFill>
                  <a:srgbClr val="FF0000"/>
                </a:solidFill>
                <a:latin typeface="Courier New" pitchFamily="49" charset="0"/>
              </a:rPr>
              <a:t>img</a:t>
            </a:r>
            <a:r>
              <a:rPr lang="en-US" sz="2200" dirty="0" smtClean="0">
                <a:solidFill>
                  <a:srgbClr val="FF0000"/>
                </a:solidFill>
                <a:latin typeface="Courier New" pitchFamily="49" charset="0"/>
              </a:rPr>
              <a:t>(:, :, 2) = pic(:, :, 2)’ </a:t>
            </a:r>
            <a:r>
              <a:rPr lang="en-US" sz="2200" dirty="0" smtClean="0">
                <a:solidFill>
                  <a:srgbClr val="5C8E26"/>
                </a:solidFill>
                <a:latin typeface="Courier New" pitchFamily="49" charset="0"/>
              </a:rPr>
              <a:t>% each </a:t>
            </a:r>
            <a:endParaRPr lang="en-US" sz="2200" dirty="0" smtClean="0">
              <a:solidFill>
                <a:srgbClr val="FF0000"/>
              </a:solidFill>
              <a:latin typeface="Courier New" pitchFamily="49" charset="0"/>
            </a:endParaRPr>
          </a:p>
          <a:p>
            <a:pPr eaLnBrk="1" hangingPunct="1">
              <a:buFont typeface="Wingdings" pitchFamily="2" charset="2"/>
              <a:buNone/>
            </a:pPr>
            <a:r>
              <a:rPr lang="en-US" sz="2200" dirty="0" err="1" smtClean="0">
                <a:solidFill>
                  <a:srgbClr val="FF0000"/>
                </a:solidFill>
                <a:latin typeface="Courier New" pitchFamily="49" charset="0"/>
              </a:rPr>
              <a:t>img</a:t>
            </a:r>
            <a:r>
              <a:rPr lang="en-US" sz="2200" smtClean="0">
                <a:solidFill>
                  <a:srgbClr val="FF0000"/>
                </a:solidFill>
                <a:latin typeface="Courier New" pitchFamily="49" charset="0"/>
              </a:rPr>
              <a:t>(:, :, </a:t>
            </a:r>
            <a:r>
              <a:rPr lang="en-US" sz="2200" smtClean="0">
                <a:solidFill>
                  <a:srgbClr val="FF0000"/>
                </a:solidFill>
                <a:latin typeface="Courier New" pitchFamily="49" charset="0"/>
              </a:rPr>
              <a:t>3) </a:t>
            </a:r>
            <a:r>
              <a:rPr lang="en-US" sz="2200" smtClean="0">
                <a:solidFill>
                  <a:srgbClr val="FF0000"/>
                </a:solidFill>
                <a:latin typeface="Courier New" pitchFamily="49" charset="0"/>
              </a:rPr>
              <a:t>= pic(:, :, 3)’ </a:t>
            </a:r>
            <a:r>
              <a:rPr lang="en-US" sz="2200" smtClean="0">
                <a:solidFill>
                  <a:srgbClr val="5C8E26"/>
                </a:solidFill>
                <a:latin typeface="Courier New" pitchFamily="49" charset="0"/>
              </a:rPr>
              <a:t>% layer </a:t>
            </a:r>
            <a:endParaRPr lang="en-US" sz="2200" smtClean="0">
              <a:solidFill>
                <a:srgbClr val="FF0000"/>
              </a:solidFill>
              <a:latin typeface="Courier New" pitchFamily="49" charset="0"/>
            </a:endParaRPr>
          </a:p>
          <a:p>
            <a:pPr eaLnBrk="1" hangingPunct="1">
              <a:buFont typeface="Wingdings" pitchFamily="2" charset="2"/>
              <a:buNone/>
            </a:pPr>
            <a:r>
              <a:rPr lang="en-US" sz="2200" dirty="0" smtClean="0">
                <a:solidFill>
                  <a:srgbClr val="FF0000"/>
                </a:solidFill>
                <a:latin typeface="Courier New" pitchFamily="49" charset="0"/>
              </a:rPr>
              <a:t>pic = </a:t>
            </a:r>
            <a:r>
              <a:rPr lang="en-US" sz="2200" dirty="0" err="1" smtClean="0">
                <a:solidFill>
                  <a:srgbClr val="FF0000"/>
                </a:solidFill>
                <a:latin typeface="Courier New" pitchFamily="49" charset="0"/>
              </a:rPr>
              <a:t>img</a:t>
            </a:r>
            <a:r>
              <a:rPr lang="en-US" sz="2200" dirty="0" smtClean="0">
                <a:solidFill>
                  <a:srgbClr val="FF0000"/>
                </a:solidFill>
                <a:latin typeface="Courier New" pitchFamily="49" charset="0"/>
              </a:rPr>
              <a:t>(end:-1:1, :, :)    </a:t>
            </a:r>
            <a:r>
              <a:rPr lang="en-US" sz="2200" dirty="0" smtClean="0">
                <a:solidFill>
                  <a:srgbClr val="5C8E26"/>
                </a:solidFill>
                <a:latin typeface="Courier New" pitchFamily="49" charset="0"/>
              </a:rPr>
              <a:t>% this rotates it counter clockwise!! clockwise would have flipped the cols </a:t>
            </a:r>
            <a:r>
              <a:rPr lang="en-US" sz="2200" dirty="0" smtClean="0">
                <a:solidFill>
                  <a:srgbClr val="5C8E26"/>
                </a:solidFill>
                <a:latin typeface="Courier New" pitchFamily="49" charset="0"/>
                <a:sym typeface="Wingdings" pitchFamily="2" charset="2"/>
              </a:rPr>
              <a:t> </a:t>
            </a:r>
            <a:r>
              <a:rPr lang="en-US" sz="2200" dirty="0" smtClean="0">
                <a:solidFill>
                  <a:srgbClr val="5C8E26"/>
                </a:solidFill>
                <a:latin typeface="Courier New" pitchFamily="49" charset="0"/>
              </a:rPr>
              <a:t> </a:t>
            </a:r>
            <a:r>
              <a:rPr lang="en-US" sz="2200" dirty="0" err="1" smtClean="0">
                <a:solidFill>
                  <a:srgbClr val="5C8E26"/>
                </a:solidFill>
                <a:latin typeface="Courier New" pitchFamily="49" charset="0"/>
              </a:rPr>
              <a:t>img</a:t>
            </a:r>
            <a:r>
              <a:rPr lang="en-US" sz="2200" dirty="0" smtClean="0">
                <a:solidFill>
                  <a:srgbClr val="5C8E26"/>
                </a:solidFill>
                <a:latin typeface="Courier New" pitchFamily="49" charset="0"/>
              </a:rPr>
              <a:t>(:, end:-1:1, : )</a:t>
            </a:r>
          </a:p>
          <a:p>
            <a:pPr eaLnBrk="1" hangingPunct="1">
              <a:buFont typeface="Wingdings" pitchFamily="2" charset="2"/>
              <a:buNone/>
            </a:pPr>
            <a:r>
              <a:rPr lang="en-US" sz="2200" dirty="0" smtClean="0"/>
              <a:t>You can do this multiple times to rotate by say… 180 (2X) or 270 (3X)…</a:t>
            </a:r>
            <a:r>
              <a:rPr lang="en-US" sz="2200" dirty="0" err="1" smtClean="0"/>
              <a:t>ect</a:t>
            </a:r>
            <a:r>
              <a:rPr lang="en-US" sz="2200" dirty="0" smtClean="0"/>
              <a:t> degrees.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bwMode="auto">
          <a:xfrm>
            <a:off x="838200" y="228600"/>
            <a:ext cx="7467600" cy="639763"/>
          </a:xfrm>
          <a:noFill/>
        </p:spPr>
        <p:txBody>
          <a:bodyPr wrap="square" lIns="91440" tIns="45720" rIns="91440" bIns="45720" numCol="1" anchorCtr="0" compatLnSpc="1">
            <a:prstTxWarp prst="textNoShape">
              <a:avLst/>
            </a:prstTxWarp>
            <a:normAutofit fontScale="90000"/>
          </a:bodyPr>
          <a:lstStyle/>
          <a:p>
            <a:pPr algn="ctr" eaLnBrk="1" hangingPunct="1"/>
            <a:r>
              <a:rPr lang="en-US" sz="2600" b="1" u="sng" cap="none" smtClean="0"/>
              <a:t>Grayscaling</a:t>
            </a:r>
            <a:r>
              <a:rPr lang="en-US" sz="2600" cap="none" smtClean="0"/>
              <a:t>:</a:t>
            </a:r>
            <a:br>
              <a:rPr lang="en-US" sz="2600" cap="none" smtClean="0"/>
            </a:br>
            <a:endParaRPr lang="en-US" sz="2600" cap="none" smtClean="0"/>
          </a:p>
        </p:txBody>
      </p:sp>
      <p:sp>
        <p:nvSpPr>
          <p:cNvPr id="25602" name="Rectangle 3"/>
          <p:cNvSpPr>
            <a:spLocks noGrp="1"/>
          </p:cNvSpPr>
          <p:nvPr>
            <p:ph type="body" idx="4294967295"/>
          </p:nvPr>
        </p:nvSpPr>
        <p:spPr>
          <a:xfrm>
            <a:off x="0" y="533400"/>
            <a:ext cx="9144000" cy="6324600"/>
          </a:xfrm>
        </p:spPr>
        <p:txBody>
          <a:bodyPr/>
          <a:lstStyle/>
          <a:p>
            <a:pPr eaLnBrk="1" hangingPunct="1">
              <a:lnSpc>
                <a:spcPct val="80000"/>
              </a:lnSpc>
              <a:spcBef>
                <a:spcPct val="0"/>
              </a:spcBef>
              <a:buClrTx/>
              <a:buSzTx/>
              <a:buFontTx/>
              <a:buNone/>
            </a:pPr>
            <a:r>
              <a:rPr lang="en-US" sz="2000" smtClean="0"/>
              <a:t>A image is in grayscale if it has the same color value or intensity for the red, green, and blue layers at every pixel.</a:t>
            </a:r>
          </a:p>
          <a:p>
            <a:pPr eaLnBrk="1" hangingPunct="1">
              <a:lnSpc>
                <a:spcPct val="80000"/>
              </a:lnSpc>
              <a:spcBef>
                <a:spcPct val="0"/>
              </a:spcBef>
              <a:buClrTx/>
              <a:buSzTx/>
              <a:buFontTx/>
              <a:buNone/>
            </a:pPr>
            <a:r>
              <a:rPr lang="en-US" sz="2000" smtClean="0">
                <a:latin typeface="Arial" charset="0"/>
                <a:cs typeface="Courier New" pitchFamily="49" charset="0"/>
              </a:rPr>
              <a:t>	</a:t>
            </a:r>
            <a:r>
              <a:rPr lang="en-US" sz="2000" smtClean="0">
                <a:solidFill>
                  <a:srgbClr val="FF0000"/>
                </a:solidFill>
                <a:latin typeface="Courier New" pitchFamily="49" charset="0"/>
                <a:cs typeface="Courier New" pitchFamily="49" charset="0"/>
              </a:rPr>
              <a:t>img = imread(‘SomeFile.jpg’);</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	img(:, :, [1, 2, 3] ) = img(:, :, 1);</a:t>
            </a:r>
          </a:p>
          <a:p>
            <a:pPr eaLnBrk="1" hangingPunct="1">
              <a:lnSpc>
                <a:spcPct val="80000"/>
              </a:lnSpc>
              <a:buFont typeface="Wingdings" pitchFamily="2" charset="2"/>
              <a:buNone/>
            </a:pPr>
            <a:r>
              <a:rPr lang="en-US" sz="2000" smtClean="0">
                <a:latin typeface="Arial" charset="0"/>
                <a:cs typeface="Courier New" pitchFamily="49" charset="0"/>
              </a:rPr>
              <a:t>This set all the layers to the same intensity as the first layer, therefore making it gray. This is the layer method.</a:t>
            </a:r>
          </a:p>
          <a:p>
            <a:pPr eaLnBrk="1" hangingPunct="1">
              <a:lnSpc>
                <a:spcPct val="80000"/>
              </a:lnSpc>
              <a:buFont typeface="Wingdings" pitchFamily="2" charset="2"/>
              <a:buNone/>
            </a:pPr>
            <a:endParaRPr lang="en-US" sz="2000" smtClean="0">
              <a:latin typeface="Arial" charset="0"/>
              <a:cs typeface="Courier New" pitchFamily="49" charset="0"/>
            </a:endParaRPr>
          </a:p>
          <a:p>
            <a:pPr eaLnBrk="1" hangingPunct="1">
              <a:lnSpc>
                <a:spcPct val="80000"/>
              </a:lnSpc>
              <a:buFont typeface="Wingdings" pitchFamily="2" charset="2"/>
              <a:buNone/>
            </a:pPr>
            <a:r>
              <a:rPr lang="en-US" sz="2000" smtClean="0">
                <a:latin typeface="Arial" charset="0"/>
                <a:cs typeface="Courier New" pitchFamily="49" charset="0"/>
              </a:rPr>
              <a:t>You can also use the AVERAGE method (this is </a:t>
            </a:r>
            <a:r>
              <a:rPr lang="en-US" sz="2000" b="1" u="sng" smtClean="0">
                <a:latin typeface="Arial" charset="0"/>
                <a:cs typeface="Courier New" pitchFamily="49" charset="0"/>
              </a:rPr>
              <a:t>not</a:t>
            </a:r>
            <a:r>
              <a:rPr lang="en-US" sz="2000" smtClean="0">
                <a:latin typeface="Arial" charset="0"/>
                <a:cs typeface="Courier New" pitchFamily="49" charset="0"/>
              </a:rPr>
              <a:t> the WEIGHTED average method!):</a:t>
            </a:r>
          </a:p>
          <a:p>
            <a:pPr eaLnBrk="1" hangingPunct="1">
              <a:lnSpc>
                <a:spcPct val="80000"/>
              </a:lnSpc>
              <a:buFont typeface="Wingdings" pitchFamily="2" charset="2"/>
              <a:buNone/>
            </a:pPr>
            <a:endParaRPr lang="en-US" sz="2000" smtClean="0">
              <a:solidFill>
                <a:srgbClr val="FF0000"/>
              </a:solidFill>
              <a:latin typeface="Courier New" pitchFamily="49" charset="0"/>
              <a:cs typeface="Courier New" pitchFamily="49" charset="0"/>
            </a:endParaRP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img = double(img); </a:t>
            </a:r>
            <a:r>
              <a:rPr lang="en-US" sz="2000" smtClean="0">
                <a:solidFill>
                  <a:srgbClr val="5C8E26"/>
                </a:solidFill>
                <a:latin typeface="Courier New" pitchFamily="49" charset="0"/>
                <a:cs typeface="Courier New" pitchFamily="49" charset="0"/>
              </a:rPr>
              <a:t>% Cast to double so the math doesn’t 				stop at 255</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avg =(img(:, :, 1)+img(:, :, 2) + img(:, :, 3))./3; </a:t>
            </a:r>
            <a:r>
              <a:rPr lang="en-US" sz="2000" smtClean="0">
                <a:solidFill>
                  <a:srgbClr val="5C8E26"/>
                </a:solidFill>
                <a:latin typeface="Courier New" pitchFamily="49" charset="0"/>
                <a:cs typeface="Courier New" pitchFamily="49" charset="0"/>
              </a:rPr>
              <a:t>%find 				   the average value of each pixel</a:t>
            </a:r>
          </a:p>
          <a:p>
            <a:pPr eaLnBrk="1" hangingPunct="1">
              <a:lnSpc>
                <a:spcPct val="80000"/>
              </a:lnSpc>
              <a:buFont typeface="Wingdings" pitchFamily="2" charset="2"/>
              <a:buNone/>
            </a:pPr>
            <a:endParaRPr lang="en-US" sz="2000" smtClean="0">
              <a:solidFill>
                <a:srgbClr val="5C8E26"/>
              </a:solidFill>
              <a:latin typeface="Courier New" pitchFamily="49" charset="0"/>
              <a:cs typeface="Courier New" pitchFamily="49" charset="0"/>
            </a:endParaRPr>
          </a:p>
          <a:p>
            <a:pPr eaLnBrk="1" hangingPunct="1">
              <a:lnSpc>
                <a:spcPct val="80000"/>
              </a:lnSpc>
              <a:buFont typeface="Wingdings" pitchFamily="2" charset="2"/>
              <a:buNone/>
            </a:pPr>
            <a:r>
              <a:rPr lang="en-US" sz="2000" smtClean="0">
                <a:solidFill>
                  <a:srgbClr val="5C8E26"/>
                </a:solidFill>
                <a:latin typeface="Courier New" pitchFamily="49" charset="0"/>
                <a:cs typeface="Courier New" pitchFamily="49" charset="0"/>
              </a:rPr>
              <a:t>%Set each layer to the average value from above</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gray(:, :, 1) = gray_vals; </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gray (:, :, 2) = gray_vals;</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gray (:, :, 3) = gray_vals;</a:t>
            </a:r>
          </a:p>
          <a:p>
            <a:pPr eaLnBrk="1" hangingPunct="1">
              <a:lnSpc>
                <a:spcPct val="80000"/>
              </a:lnSpc>
              <a:buFont typeface="Wingdings" pitchFamily="2" charset="2"/>
              <a:buNone/>
            </a:pPr>
            <a:r>
              <a:rPr lang="en-US" sz="2000" smtClean="0">
                <a:solidFill>
                  <a:srgbClr val="FF0000"/>
                </a:solidFill>
                <a:latin typeface="Courier New" pitchFamily="49" charset="0"/>
                <a:cs typeface="Courier New" pitchFamily="49" charset="0"/>
              </a:rPr>
              <a:t>gray = uint8(gray_img);   </a:t>
            </a:r>
            <a:r>
              <a:rPr lang="en-US" sz="2000" smtClean="0">
                <a:solidFill>
                  <a:srgbClr val="5C8E26"/>
                </a:solidFill>
                <a:latin typeface="Courier New" pitchFamily="49" charset="0"/>
                <a:cs typeface="Courier New" pitchFamily="49" charset="0"/>
              </a:rPr>
              <a:t>%remember to convert back from 					double to uint8!!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pPr eaLnBrk="1" hangingPunct="1"/>
            <a:r>
              <a:rPr lang="en-US" sz="4400" cap="none" smtClean="0">
                <a:solidFill>
                  <a:srgbClr val="00FF00"/>
                </a:solidFill>
              </a:rPr>
              <a:t>Negative</a:t>
            </a:r>
            <a:r>
              <a:rPr lang="en-US" cap="none" smtClean="0">
                <a:solidFill>
                  <a:srgbClr val="00FF00"/>
                </a:solidFill>
              </a:rPr>
              <a:t>:</a:t>
            </a:r>
          </a:p>
        </p:txBody>
      </p:sp>
      <p:sp>
        <p:nvSpPr>
          <p:cNvPr id="26626" name="Rectangle 3"/>
          <p:cNvSpPr>
            <a:spLocks noGrp="1"/>
          </p:cNvSpPr>
          <p:nvPr>
            <p:ph type="body" idx="4294967295"/>
          </p:nvPr>
        </p:nvSpPr>
        <p:spPr/>
        <p:txBody>
          <a:bodyPr/>
          <a:lstStyle/>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r>
              <a:rPr lang="en-US" smtClean="0"/>
              <a:t>Pretty easy:</a:t>
            </a:r>
          </a:p>
          <a:p>
            <a:pPr eaLnBrk="1" hangingPunct="1">
              <a:buFont typeface="Wingdings" pitchFamily="2" charset="2"/>
              <a:buNone/>
            </a:pPr>
            <a:r>
              <a:rPr lang="en-US" smtClean="0">
                <a:solidFill>
                  <a:srgbClr val="FF0000"/>
                </a:solidFill>
                <a:latin typeface="Courier New" pitchFamily="49" charset="0"/>
              </a:rPr>
              <a:t>img = imread(‘File.jpg’);</a:t>
            </a:r>
          </a:p>
          <a:p>
            <a:pPr eaLnBrk="1" hangingPunct="1">
              <a:buFont typeface="Wingdings" pitchFamily="2" charset="2"/>
              <a:buNone/>
            </a:pPr>
            <a:r>
              <a:rPr lang="en-US" smtClean="0">
                <a:solidFill>
                  <a:srgbClr val="FF0000"/>
                </a:solidFill>
                <a:latin typeface="Courier New" pitchFamily="49" charset="0"/>
              </a:rPr>
              <a:t>Negative_Image = 255 – img;</a:t>
            </a:r>
          </a:p>
          <a:p>
            <a:pPr eaLnBrk="1" hangingPunct="1">
              <a:buFont typeface="Wingdings" pitchFamily="2" charset="2"/>
              <a:buNone/>
            </a:pPr>
            <a:endParaRPr lang="en-US" smtClean="0">
              <a:solidFill>
                <a:srgbClr val="FF0000"/>
              </a:solidFill>
              <a:latin typeface="Courier New" pitchFamily="49" charset="0"/>
            </a:endParaRPr>
          </a:p>
          <a:p>
            <a:pPr eaLnBrk="1" hangingPunct="1">
              <a:buFont typeface="Wingdings" pitchFamily="2" charset="2"/>
              <a:buNone/>
            </a:pPr>
            <a:r>
              <a:rPr lang="en-US" smtClean="0"/>
              <a:t>That’s it. You pretty much just invert the colors, and since they are all less than 255 and greater than zero, doing 255 – img will not exceed the limits for unit8 right?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0" y="0"/>
            <a:ext cx="7848600" cy="685800"/>
          </a:xfrm>
        </p:spPr>
        <p:txBody>
          <a:bodyPr wrap="square" lIns="91440" tIns="45720" rIns="91440" bIns="45720" numCol="1" anchorCtr="0" compatLnSpc="1">
            <a:prstTxWarp prst="textNoShape">
              <a:avLst/>
            </a:prstTxWarp>
          </a:bodyPr>
          <a:lstStyle/>
          <a:p>
            <a:pPr eaLnBrk="1" hangingPunct="1"/>
            <a:r>
              <a:rPr lang="en-US" b="1" u="sng" cap="none" smtClean="0"/>
              <a:t>What can we do with images in MATLAB?</a:t>
            </a:r>
          </a:p>
        </p:txBody>
      </p:sp>
      <p:sp>
        <p:nvSpPr>
          <p:cNvPr id="14338" name="Content Placeholder 2"/>
          <p:cNvSpPr>
            <a:spLocks noGrp="1"/>
          </p:cNvSpPr>
          <p:nvPr>
            <p:ph sz="quarter" idx="1"/>
          </p:nvPr>
        </p:nvSpPr>
        <p:spPr>
          <a:xfrm>
            <a:off x="0" y="609600"/>
            <a:ext cx="8610600" cy="6096000"/>
          </a:xfrm>
        </p:spPr>
        <p:txBody>
          <a:bodyPr/>
          <a:lstStyle/>
          <a:p>
            <a:pPr eaLnBrk="1" hangingPunct="1">
              <a:lnSpc>
                <a:spcPct val="90000"/>
              </a:lnSpc>
            </a:pPr>
            <a:r>
              <a:rPr lang="en-US" sz="2200" smtClean="0"/>
              <a:t>Let’s start by explaining how MATLAB reads images in, using imread():</a:t>
            </a:r>
          </a:p>
          <a:p>
            <a:pPr lvl="1" eaLnBrk="1" hangingPunct="1">
              <a:lnSpc>
                <a:spcPct val="90000"/>
              </a:lnSpc>
            </a:pPr>
            <a:r>
              <a:rPr lang="en-US" sz="2000" b="1" u="sng" smtClean="0">
                <a:latin typeface="Courier New" pitchFamily="49" charset="0"/>
              </a:rPr>
              <a:t>SYNTAX</a:t>
            </a:r>
            <a:r>
              <a:rPr lang="en-US" sz="2000" smtClean="0">
                <a:latin typeface="Courier New" pitchFamily="49" charset="0"/>
              </a:rPr>
              <a:t>: </a:t>
            </a:r>
            <a:r>
              <a:rPr lang="en-US" sz="2000" smtClean="0">
                <a:solidFill>
                  <a:srgbClr val="FF0000"/>
                </a:solidFill>
                <a:latin typeface="Courier New" pitchFamily="49" charset="0"/>
              </a:rPr>
              <a:t>IMG = imread(‘filename.jpg’)</a:t>
            </a:r>
          </a:p>
          <a:p>
            <a:pPr lvl="1" eaLnBrk="1" hangingPunct="1">
              <a:lnSpc>
                <a:spcPct val="90000"/>
              </a:lnSpc>
            </a:pPr>
            <a:r>
              <a:rPr lang="en-US" sz="2000" smtClean="0"/>
              <a:t>In this case ‘</a:t>
            </a:r>
            <a:r>
              <a:rPr lang="en-US" sz="2000" smtClean="0">
                <a:solidFill>
                  <a:srgbClr val="FF0000"/>
                </a:solidFill>
                <a:latin typeface="Courier New" pitchFamily="49" charset="0"/>
              </a:rPr>
              <a:t>IMG</a:t>
            </a:r>
            <a:r>
              <a:rPr lang="en-US" sz="2000" smtClean="0"/>
              <a:t>’ will be a </a:t>
            </a:r>
            <a:r>
              <a:rPr lang="en-US" sz="2000" b="1" smtClean="0"/>
              <a:t>3D</a:t>
            </a:r>
            <a:r>
              <a:rPr lang="en-US" sz="2000" smtClean="0"/>
              <a:t> matrix with rows, columns, and 3 different layers for color: </a:t>
            </a:r>
            <a:r>
              <a:rPr lang="en-US" sz="2000" smtClean="0">
                <a:solidFill>
                  <a:srgbClr val="FF0000"/>
                </a:solidFill>
              </a:rPr>
              <a:t>RED</a:t>
            </a:r>
            <a:r>
              <a:rPr lang="en-US" sz="2000" smtClean="0"/>
              <a:t>, </a:t>
            </a:r>
            <a:r>
              <a:rPr lang="en-US" sz="2000" smtClean="0">
                <a:solidFill>
                  <a:srgbClr val="3DFA2E"/>
                </a:solidFill>
              </a:rPr>
              <a:t>GREEN</a:t>
            </a:r>
            <a:r>
              <a:rPr lang="en-US" sz="2000" smtClean="0"/>
              <a:t>, and </a:t>
            </a:r>
            <a:r>
              <a:rPr lang="en-US" sz="2000" smtClean="0">
                <a:solidFill>
                  <a:schemeClr val="accent2"/>
                </a:solidFill>
              </a:rPr>
              <a:t>BLUE</a:t>
            </a:r>
            <a:r>
              <a:rPr lang="en-US" sz="2000" smtClean="0"/>
              <a:t> in that order. </a:t>
            </a:r>
          </a:p>
          <a:p>
            <a:pPr lvl="1" eaLnBrk="1" hangingPunct="1">
              <a:lnSpc>
                <a:spcPct val="90000"/>
              </a:lnSpc>
            </a:pPr>
            <a:r>
              <a:rPr lang="en-US" sz="2000" smtClean="0"/>
              <a:t>Each index in the </a:t>
            </a:r>
          </a:p>
          <a:p>
            <a:pPr lvl="1" eaLnBrk="1" hangingPunct="1">
              <a:lnSpc>
                <a:spcPct val="90000"/>
              </a:lnSpc>
              <a:buFont typeface="Wingdings 2" pitchFamily="18" charset="2"/>
              <a:buNone/>
            </a:pPr>
            <a:r>
              <a:rPr lang="en-US" sz="2000" smtClean="0"/>
              <a:t>	matrix represents a PIXEL.</a:t>
            </a:r>
          </a:p>
          <a:p>
            <a:pPr lvl="1" eaLnBrk="1" hangingPunct="1">
              <a:lnSpc>
                <a:spcPct val="90000"/>
              </a:lnSpc>
            </a:pPr>
            <a:r>
              <a:rPr lang="en-US" sz="2000" smtClean="0"/>
              <a:t>The magnitude of each </a:t>
            </a:r>
          </a:p>
          <a:p>
            <a:pPr lvl="1" eaLnBrk="1" hangingPunct="1">
              <a:lnSpc>
                <a:spcPct val="90000"/>
              </a:lnSpc>
              <a:buFont typeface="Wingdings 2" pitchFamily="18" charset="2"/>
              <a:buNone/>
            </a:pPr>
            <a:r>
              <a:rPr lang="en-US" sz="2000" smtClean="0"/>
              <a:t>	number or value in the matrix</a:t>
            </a:r>
          </a:p>
          <a:p>
            <a:pPr lvl="1" eaLnBrk="1" hangingPunct="1">
              <a:lnSpc>
                <a:spcPct val="90000"/>
              </a:lnSpc>
              <a:buFont typeface="Wingdings 2" pitchFamily="18" charset="2"/>
              <a:buNone/>
            </a:pPr>
            <a:r>
              <a:rPr lang="en-US" sz="2000" smtClean="0"/>
              <a:t>	represents the INTENSITY of </a:t>
            </a:r>
          </a:p>
          <a:p>
            <a:pPr lvl="1" eaLnBrk="1" hangingPunct="1">
              <a:lnSpc>
                <a:spcPct val="90000"/>
              </a:lnSpc>
              <a:buFont typeface="Wingdings 2" pitchFamily="18" charset="2"/>
              <a:buNone/>
            </a:pPr>
            <a:r>
              <a:rPr lang="en-US" sz="2000" smtClean="0"/>
              <a:t>	each color at that particular pixel.</a:t>
            </a:r>
          </a:p>
          <a:p>
            <a:pPr lvl="1" eaLnBrk="1" hangingPunct="1">
              <a:lnSpc>
                <a:spcPct val="90000"/>
              </a:lnSpc>
            </a:pPr>
            <a:r>
              <a:rPr lang="en-US" sz="2000" smtClean="0"/>
              <a:t>EXAMPLE: If we have a 3D image matrix, such as </a:t>
            </a:r>
            <a:r>
              <a:rPr lang="en-US" sz="2000" smtClean="0">
                <a:solidFill>
                  <a:srgbClr val="FF0000"/>
                </a:solidFill>
                <a:latin typeface="Courier New" pitchFamily="49" charset="0"/>
              </a:rPr>
              <a:t>IMG </a:t>
            </a:r>
            <a:r>
              <a:rPr lang="en-US" sz="2000" smtClean="0">
                <a:latin typeface="Arial" charset="0"/>
              </a:rPr>
              <a:t>that we read in from imread() above, and we said:</a:t>
            </a:r>
          </a:p>
          <a:p>
            <a:pPr lvl="2" eaLnBrk="1" hangingPunct="1">
              <a:lnSpc>
                <a:spcPct val="90000"/>
              </a:lnSpc>
            </a:pPr>
            <a:r>
              <a:rPr lang="en-US" sz="2000" smtClean="0">
                <a:solidFill>
                  <a:srgbClr val="FF0000"/>
                </a:solidFill>
                <a:latin typeface="Courier New" pitchFamily="49" charset="0"/>
              </a:rPr>
              <a:t>IMG(1, 1, 1) = 255;</a:t>
            </a:r>
          </a:p>
          <a:p>
            <a:pPr lvl="2" eaLnBrk="1" hangingPunct="1">
              <a:lnSpc>
                <a:spcPct val="90000"/>
              </a:lnSpc>
            </a:pPr>
            <a:r>
              <a:rPr lang="en-US" sz="2000" smtClean="0">
                <a:solidFill>
                  <a:srgbClr val="FF0000"/>
                </a:solidFill>
                <a:latin typeface="Courier New" pitchFamily="49" charset="0"/>
              </a:rPr>
              <a:t>IMG(1, 1, 2) = 46;</a:t>
            </a:r>
          </a:p>
          <a:p>
            <a:pPr lvl="2" eaLnBrk="1" hangingPunct="1">
              <a:lnSpc>
                <a:spcPct val="90000"/>
              </a:lnSpc>
            </a:pPr>
            <a:r>
              <a:rPr lang="en-US" sz="2000" smtClean="0">
                <a:solidFill>
                  <a:srgbClr val="FF0000"/>
                </a:solidFill>
                <a:latin typeface="Courier New" pitchFamily="49" charset="0"/>
              </a:rPr>
              <a:t>IMG(1, 1, 3) = 127;</a:t>
            </a:r>
          </a:p>
          <a:p>
            <a:pPr lvl="2" eaLnBrk="1" hangingPunct="1">
              <a:lnSpc>
                <a:spcPct val="90000"/>
              </a:lnSpc>
              <a:buFont typeface="Wingdings" pitchFamily="2" charset="2"/>
              <a:buNone/>
            </a:pPr>
            <a:r>
              <a:rPr lang="en-US" sz="2000" smtClean="0">
                <a:latin typeface="Arial" charset="0"/>
              </a:rPr>
              <a:t>You would have set the very top left (1, 1) pixel to </a:t>
            </a:r>
            <a:r>
              <a:rPr lang="en-US" sz="2000" b="1" i="1" u="sng" smtClean="0">
                <a:solidFill>
                  <a:srgbClr val="FF2E7F"/>
                </a:solidFill>
                <a:latin typeface="Arial" charset="0"/>
              </a:rPr>
              <a:t>THIS COLOR</a:t>
            </a:r>
            <a:r>
              <a:rPr lang="en-US" sz="2000" smtClean="0">
                <a:latin typeface="Arial" charset="0"/>
              </a:rPr>
              <a:t> by making the red layer (1) full intensity, the green layer 46, and the blue layer 127, this combination makes PINK!</a:t>
            </a:r>
          </a:p>
        </p:txBody>
      </p:sp>
      <p:grpSp>
        <p:nvGrpSpPr>
          <p:cNvPr id="14344" name="Group 8"/>
          <p:cNvGrpSpPr>
            <a:grpSpLocks/>
          </p:cNvGrpSpPr>
          <p:nvPr/>
        </p:nvGrpSpPr>
        <p:grpSpPr bwMode="auto">
          <a:xfrm>
            <a:off x="5410200" y="2362200"/>
            <a:ext cx="2133600" cy="1676400"/>
            <a:chOff x="3408" y="1488"/>
            <a:chExt cx="1344" cy="1056"/>
          </a:xfrm>
        </p:grpSpPr>
        <p:sp>
          <p:nvSpPr>
            <p:cNvPr id="14342" name="Rectangle 6"/>
            <p:cNvSpPr>
              <a:spLocks noChangeArrowheads="1"/>
            </p:cNvSpPr>
            <p:nvPr/>
          </p:nvSpPr>
          <p:spPr bwMode="auto">
            <a:xfrm>
              <a:off x="3828" y="1488"/>
              <a:ext cx="924" cy="803"/>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14341" name="Rectangle 5"/>
            <p:cNvSpPr>
              <a:spLocks noChangeArrowheads="1"/>
            </p:cNvSpPr>
            <p:nvPr/>
          </p:nvSpPr>
          <p:spPr bwMode="auto">
            <a:xfrm>
              <a:off x="3618" y="1615"/>
              <a:ext cx="924" cy="802"/>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14340" name="Rectangle 4"/>
            <p:cNvSpPr>
              <a:spLocks noChangeArrowheads="1"/>
            </p:cNvSpPr>
            <p:nvPr/>
          </p:nvSpPr>
          <p:spPr bwMode="auto">
            <a:xfrm>
              <a:off x="3408" y="1741"/>
              <a:ext cx="882" cy="803"/>
            </a:xfrm>
            <a:prstGeom prst="rect">
              <a:avLst/>
            </a:pr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bwMode="auto">
          <a:xfrm>
            <a:off x="0" y="0"/>
            <a:ext cx="8915400" cy="533400"/>
          </a:xfrm>
        </p:spPr>
        <p:txBody>
          <a:bodyPr wrap="square" lIns="91440" tIns="45720" rIns="91440" bIns="45720" numCol="1" anchorCtr="0" compatLnSpc="1">
            <a:prstTxWarp prst="textNoShape">
              <a:avLst/>
            </a:prstTxWarp>
          </a:bodyPr>
          <a:lstStyle/>
          <a:p>
            <a:pPr algn="ctr" eaLnBrk="1" hangingPunct="1"/>
            <a:r>
              <a:rPr lang="en-US" sz="2600" b="1" u="sng" cap="none" smtClean="0">
                <a:solidFill>
                  <a:srgbClr val="FF2E7F"/>
                </a:solidFill>
              </a:rPr>
              <a:t>UINT8 VALUES :</a:t>
            </a:r>
          </a:p>
        </p:txBody>
      </p:sp>
      <p:sp>
        <p:nvSpPr>
          <p:cNvPr id="3" name="Content Placeholder 2"/>
          <p:cNvSpPr>
            <a:spLocks noGrp="1"/>
          </p:cNvSpPr>
          <p:nvPr>
            <p:ph sz="quarter" idx="1"/>
          </p:nvPr>
        </p:nvSpPr>
        <p:spPr>
          <a:xfrm>
            <a:off x="0" y="457200"/>
            <a:ext cx="8915400" cy="5638800"/>
          </a:xfrm>
        </p:spPr>
        <p:txBody>
          <a:bodyPr>
            <a:normAutofit/>
          </a:bodyPr>
          <a:lstStyle/>
          <a:p>
            <a:pPr eaLnBrk="1" hangingPunct="1">
              <a:lnSpc>
                <a:spcPct val="90000"/>
              </a:lnSpc>
              <a:defRPr/>
            </a:pPr>
            <a:r>
              <a:rPr lang="en-US" smtClean="0"/>
              <a:t>Images are read in with imread() as </a:t>
            </a:r>
            <a:r>
              <a:rPr lang="en-US" b="1" u="sng" smtClean="0"/>
              <a:t>UINT8 </a:t>
            </a:r>
            <a:r>
              <a:rPr lang="en-US" smtClean="0"/>
              <a:t>values. NOT DOUBLES.</a:t>
            </a:r>
          </a:p>
          <a:p>
            <a:pPr eaLnBrk="1" hangingPunct="1">
              <a:lnSpc>
                <a:spcPct val="90000"/>
              </a:lnSpc>
              <a:defRPr/>
            </a:pPr>
            <a:r>
              <a:rPr lang="en-US" smtClean="0"/>
              <a:t>uint8 stands for unassigned integer of 8 bits…for what that’s worth. </a:t>
            </a:r>
          </a:p>
          <a:p>
            <a:pPr eaLnBrk="1" hangingPunct="1">
              <a:lnSpc>
                <a:spcPct val="90000"/>
              </a:lnSpc>
              <a:defRPr/>
            </a:pPr>
            <a:r>
              <a:rPr lang="en-US" smtClean="0">
                <a:sym typeface="Wingdings" pitchFamily="2" charset="2"/>
              </a:rPr>
              <a:t>uint8 values are integers between 0 and 255, they do NOT exceed 255 or go below zero. Ever. I.E. </a:t>
            </a:r>
          </a:p>
          <a:p>
            <a:pPr lvl="1" eaLnBrk="1" hangingPunct="1">
              <a:lnSpc>
                <a:spcPct val="90000"/>
              </a:lnSpc>
              <a:buFont typeface="Wingdings 2" pitchFamily="18" charset="2"/>
              <a:buNone/>
              <a:defRPr/>
            </a:pPr>
            <a:r>
              <a:rPr lang="en-US" smtClean="0">
                <a:solidFill>
                  <a:srgbClr val="FF0000"/>
                </a:solidFill>
                <a:latin typeface="Courier New" pitchFamily="49" charset="0"/>
                <a:sym typeface="Wingdings" pitchFamily="2" charset="2"/>
              </a:rPr>
              <a:t>x = uint8(245);</a:t>
            </a:r>
          </a:p>
          <a:p>
            <a:pPr lvl="1" eaLnBrk="1" hangingPunct="1">
              <a:lnSpc>
                <a:spcPct val="90000"/>
              </a:lnSpc>
              <a:buFont typeface="Wingdings 2" pitchFamily="18" charset="2"/>
              <a:buNone/>
              <a:defRPr/>
            </a:pPr>
            <a:r>
              <a:rPr lang="en-US" smtClean="0">
                <a:solidFill>
                  <a:srgbClr val="FF0000"/>
                </a:solidFill>
                <a:latin typeface="Courier New" pitchFamily="49" charset="0"/>
                <a:sym typeface="Wingdings" pitchFamily="2" charset="2"/>
              </a:rPr>
              <a:t>y = x+20;</a:t>
            </a:r>
          </a:p>
          <a:p>
            <a:pPr lvl="1" eaLnBrk="1" hangingPunct="1">
              <a:lnSpc>
                <a:spcPct val="90000"/>
              </a:lnSpc>
              <a:buFont typeface="Wingdings" pitchFamily="2" charset="2"/>
              <a:buChar char="à"/>
              <a:defRPr/>
            </a:pPr>
            <a:r>
              <a:rPr lang="en-US" smtClean="0">
                <a:sym typeface="Wingdings" pitchFamily="2" charset="2"/>
              </a:rPr>
              <a:t>whats y?? is it 265 ?? NOPE!! 255!! It does not wrap around! EVER! So what is:   </a:t>
            </a:r>
            <a:r>
              <a:rPr lang="en-US" smtClean="0">
                <a:solidFill>
                  <a:srgbClr val="FF0000"/>
                </a:solidFill>
                <a:latin typeface="Courier New" pitchFamily="49" charset="0"/>
                <a:sym typeface="Wingdings" pitchFamily="2" charset="2"/>
              </a:rPr>
              <a:t>x + 20 – 10 </a:t>
            </a:r>
            <a:r>
              <a:rPr lang="en-US" smtClean="0">
                <a:latin typeface="Arial" charset="0"/>
                <a:sym typeface="Wingdings" pitchFamily="2" charset="2"/>
              </a:rPr>
              <a:t>?? </a:t>
            </a:r>
            <a:r>
              <a:rPr lang="en-US" b="1" i="1" u="sng" smtClean="0">
                <a:solidFill>
                  <a:srgbClr val="FF0000"/>
                </a:solidFill>
                <a:sym typeface="Wingdings" pitchFamily="2" charset="2"/>
              </a:rPr>
              <a:t>245</a:t>
            </a:r>
            <a:r>
              <a:rPr lang="en-US" smtClean="0">
                <a:sym typeface="Wingdings" pitchFamily="2" charset="2"/>
              </a:rPr>
              <a:t> NOT </a:t>
            </a:r>
            <a:r>
              <a:rPr lang="en-US" smtClean="0">
                <a:effectLst>
                  <a:outerShdw blurRad="38100" dist="38100" dir="2700000" algn="tl">
                    <a:srgbClr val="C0C0C0"/>
                  </a:outerShdw>
                </a:effectLst>
                <a:sym typeface="Wingdings" pitchFamily="2" charset="2"/>
              </a:rPr>
              <a:t>255</a:t>
            </a:r>
            <a:r>
              <a:rPr lang="en-US" smtClean="0">
                <a:sym typeface="Wingdings" pitchFamily="2" charset="2"/>
              </a:rPr>
              <a:t>. A uint8 value will never exceed 255 or go below zero. </a:t>
            </a:r>
          </a:p>
          <a:p>
            <a:pPr lvl="1" eaLnBrk="1" hangingPunct="1">
              <a:lnSpc>
                <a:spcPct val="90000"/>
              </a:lnSpc>
              <a:buFont typeface="Wingdings" pitchFamily="2" charset="2"/>
              <a:buChar char="à"/>
              <a:defRPr/>
            </a:pPr>
            <a:r>
              <a:rPr lang="en-US" smtClean="0">
                <a:sym typeface="Wingdings" pitchFamily="2" charset="2"/>
              </a:rPr>
              <a:t>What is </a:t>
            </a:r>
            <a:r>
              <a:rPr lang="en-US" smtClean="0">
                <a:solidFill>
                  <a:srgbClr val="FF0000"/>
                </a:solidFill>
                <a:latin typeface="Courier New" pitchFamily="49" charset="0"/>
                <a:sym typeface="Wingdings" pitchFamily="2" charset="2"/>
              </a:rPr>
              <a:t>x = uint8(-5)</a:t>
            </a:r>
            <a:r>
              <a:rPr lang="en-US" smtClean="0">
                <a:sym typeface="Wingdings" pitchFamily="2" charset="2"/>
              </a:rPr>
              <a:t> ??   X = ZERO.</a:t>
            </a:r>
          </a:p>
          <a:p>
            <a:pPr lvl="1" eaLnBrk="1" hangingPunct="1">
              <a:lnSpc>
                <a:spcPct val="90000"/>
              </a:lnSpc>
              <a:buFont typeface="Wingdings" pitchFamily="2" charset="2"/>
              <a:buChar char="à"/>
              <a:defRPr/>
            </a:pPr>
            <a:r>
              <a:rPr lang="en-US" smtClean="0">
                <a:solidFill>
                  <a:srgbClr val="FF0000"/>
                </a:solidFill>
                <a:latin typeface="Courier New" pitchFamily="49" charset="0"/>
                <a:sym typeface="Wingdings" pitchFamily="2" charset="2"/>
              </a:rPr>
              <a:t>X = uint8(278) – uint8(-9);   </a:t>
            </a:r>
            <a:r>
              <a:rPr lang="en-US" smtClean="0">
                <a:latin typeface="Arial" charset="0"/>
                <a:sym typeface="Wingdings" pitchFamily="2" charset="2"/>
              </a:rPr>
              <a:t> X = 255;</a:t>
            </a:r>
            <a:endParaRPr lang="en-US" smtClean="0">
              <a:sym typeface="Wingdings" pitchFamily="2" charset="2"/>
            </a:endParaRPr>
          </a:p>
          <a:p>
            <a:pPr eaLnBrk="1" hangingPunct="1">
              <a:lnSpc>
                <a:spcPct val="90000"/>
              </a:lnSpc>
              <a:defRPr/>
            </a:pPr>
            <a:r>
              <a:rPr lang="en-US" smtClean="0">
                <a:sym typeface="Wingdings" pitchFamily="2" charset="2"/>
              </a:rPr>
              <a:t>What if we do want to do math on them and not have to worry about the whole ‘uint8 can’t exceed 255’ deal? Convert the values to double, then back to uint8:</a:t>
            </a:r>
          </a:p>
          <a:p>
            <a:pPr lvl="1" eaLnBrk="1" hangingPunct="1">
              <a:lnSpc>
                <a:spcPct val="90000"/>
              </a:lnSpc>
              <a:buFont typeface="Wingdings 2" pitchFamily="18" charset="2"/>
              <a:buNone/>
              <a:defRPr/>
            </a:pPr>
            <a:r>
              <a:rPr lang="en-US" smtClean="0">
                <a:solidFill>
                  <a:srgbClr val="FF0000"/>
                </a:solidFill>
                <a:sym typeface="Wingdings" pitchFamily="2" charset="2"/>
              </a:rPr>
              <a:t>uint8(double(x + 20 – 10));</a:t>
            </a:r>
            <a:r>
              <a:rPr lang="en-US" smtClean="0">
                <a:sym typeface="Wingdings" pitchFamily="2" charset="2"/>
              </a:rPr>
              <a:t>    that would give us 255, not 245;</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143000"/>
          </a:xfrm>
        </p:spPr>
        <p:txBody>
          <a:bodyPr/>
          <a:lstStyle/>
          <a:p>
            <a:pPr eaLnBrk="1" fontAlgn="auto" hangingPunct="1">
              <a:spcAft>
                <a:spcPts val="0"/>
              </a:spcAft>
              <a:defRPr/>
            </a:pPr>
            <a:r>
              <a:rPr lang="en-US" dirty="0" smtClean="0"/>
              <a:t>Okay, what’s with the three dimensions?</a:t>
            </a:r>
            <a:endParaRPr lang="en-US" dirty="0"/>
          </a:p>
        </p:txBody>
      </p:sp>
      <p:sp>
        <p:nvSpPr>
          <p:cNvPr id="16386" name="Content Placeholder 2"/>
          <p:cNvSpPr>
            <a:spLocks noGrp="1"/>
          </p:cNvSpPr>
          <p:nvPr>
            <p:ph sz="quarter" idx="1"/>
          </p:nvPr>
        </p:nvSpPr>
        <p:spPr>
          <a:xfrm>
            <a:off x="152400" y="1066800"/>
            <a:ext cx="8534400" cy="5791200"/>
          </a:xfrm>
        </p:spPr>
        <p:txBody>
          <a:bodyPr/>
          <a:lstStyle/>
          <a:p>
            <a:pPr eaLnBrk="1" hangingPunct="1"/>
            <a:r>
              <a:rPr lang="en-US" smtClean="0"/>
              <a:t>So as you read, there are 3 dimensions, they are </a:t>
            </a:r>
            <a:r>
              <a:rPr lang="en-US" smtClean="0">
                <a:solidFill>
                  <a:srgbClr val="FF0000"/>
                </a:solidFill>
              </a:rPr>
              <a:t>RED</a:t>
            </a:r>
            <a:r>
              <a:rPr lang="en-US" smtClean="0"/>
              <a:t>, </a:t>
            </a:r>
            <a:r>
              <a:rPr lang="en-US" smtClean="0">
                <a:solidFill>
                  <a:srgbClr val="00FF00"/>
                </a:solidFill>
              </a:rPr>
              <a:t>GREEN</a:t>
            </a:r>
            <a:r>
              <a:rPr lang="en-US" smtClean="0"/>
              <a:t>, and </a:t>
            </a:r>
            <a:r>
              <a:rPr lang="en-US" smtClean="0">
                <a:solidFill>
                  <a:srgbClr val="0000FF"/>
                </a:solidFill>
              </a:rPr>
              <a:t>BLUE</a:t>
            </a:r>
            <a:r>
              <a:rPr lang="en-US" smtClean="0"/>
              <a:t> respectively in an image matrix. Each layer refers to the intensity of the given color at the given location. So since our values are uint8, maximum intensity is 255, minimum or ‘none’ intensity is 0. </a:t>
            </a:r>
          </a:p>
          <a:p>
            <a:pPr eaLnBrk="1" hangingPunct="1"/>
            <a:r>
              <a:rPr lang="en-US" smtClean="0"/>
              <a:t>So if we wanted to remove all of the red from an image:</a:t>
            </a:r>
          </a:p>
          <a:p>
            <a:pPr lvl="1" eaLnBrk="1" hangingPunct="1">
              <a:buFont typeface="Wingdings 2" pitchFamily="18" charset="2"/>
              <a:buNone/>
            </a:pPr>
            <a:r>
              <a:rPr lang="en-US" smtClean="0">
                <a:solidFill>
                  <a:srgbClr val="FF0000"/>
                </a:solidFill>
              </a:rPr>
              <a:t>img(:, :, 1) = 0</a:t>
            </a:r>
            <a:r>
              <a:rPr lang="en-US" smtClean="0"/>
              <a:t>;    or the green:   </a:t>
            </a:r>
            <a:r>
              <a:rPr lang="en-US" smtClean="0">
                <a:solidFill>
                  <a:srgbClr val="00FF00"/>
                </a:solidFill>
              </a:rPr>
              <a:t>img(:, :, 2)=0</a:t>
            </a:r>
            <a:r>
              <a:rPr lang="en-US" smtClean="0"/>
              <a:t> ….ect.</a:t>
            </a:r>
          </a:p>
          <a:p>
            <a:pPr eaLnBrk="1" hangingPunct="1"/>
            <a:r>
              <a:rPr lang="en-US" smtClean="0"/>
              <a:t>As far as images go, zero intensity or uint8 values of 0 in all three layers at a particular pixel refers to BLACK while having all three layers set to uint8 values of 255 (or full intensity) refers to WHITE! </a:t>
            </a:r>
          </a:p>
          <a:p>
            <a:pPr lvl="1" eaLnBrk="1" hangingPunct="1"/>
            <a:r>
              <a:rPr lang="en-US" smtClean="0"/>
              <a:t>A white picture:    img(:, :, </a:t>
            </a:r>
            <a:r>
              <a:rPr lang="en-US" smtClean="0">
                <a:sym typeface="Wingdings" pitchFamily="2" charset="2"/>
              </a:rPr>
              <a:t>: ) = 255;</a:t>
            </a:r>
          </a:p>
          <a:p>
            <a:pPr lvl="1" eaLnBrk="1" hangingPunct="1"/>
            <a:r>
              <a:rPr lang="en-US" smtClean="0">
                <a:sym typeface="Wingdings" pitchFamily="2" charset="2"/>
              </a:rPr>
              <a:t>A black picture:    img(:, :, : ) = 0;</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7600" cy="1143000"/>
          </a:xfrm>
        </p:spPr>
        <p:txBody>
          <a:bodyPr/>
          <a:lstStyle/>
          <a:p>
            <a:pPr eaLnBrk="1" fontAlgn="auto" hangingPunct="1">
              <a:spcAft>
                <a:spcPts val="0"/>
              </a:spcAft>
              <a:defRPr/>
            </a:pPr>
            <a:r>
              <a:rPr lang="en-US" dirty="0" smtClean="0"/>
              <a:t>Logical Indexing With Images:</a:t>
            </a:r>
            <a:endParaRPr lang="en-US" dirty="0"/>
          </a:p>
        </p:txBody>
      </p:sp>
      <p:sp>
        <p:nvSpPr>
          <p:cNvPr id="17410" name="Content Placeholder 2"/>
          <p:cNvSpPr>
            <a:spLocks noGrp="1"/>
          </p:cNvSpPr>
          <p:nvPr>
            <p:ph sz="quarter" idx="1"/>
          </p:nvPr>
        </p:nvSpPr>
        <p:spPr>
          <a:xfrm>
            <a:off x="228600" y="1143000"/>
            <a:ext cx="8534400" cy="5715000"/>
          </a:xfrm>
        </p:spPr>
        <p:txBody>
          <a:bodyPr/>
          <a:lstStyle/>
          <a:p>
            <a:pPr eaLnBrk="1" hangingPunct="1"/>
            <a:r>
              <a:rPr lang="en-US" smtClean="0"/>
              <a:t>Here’s an example of using logical indexing with images:</a:t>
            </a:r>
          </a:p>
          <a:p>
            <a:pPr lvl="1" eaLnBrk="1" hangingPunct="1">
              <a:buFont typeface="Wingdings 2" pitchFamily="18" charset="2"/>
              <a:buNone/>
            </a:pPr>
            <a:r>
              <a:rPr lang="pt-BR" smtClean="0">
                <a:solidFill>
                  <a:srgbClr val="FF0000"/>
                </a:solidFill>
                <a:latin typeface="Courier New" pitchFamily="49" charset="0"/>
              </a:rPr>
              <a:t>Img = imread(file);</a:t>
            </a:r>
          </a:p>
          <a:p>
            <a:pPr lvl="1" eaLnBrk="1" hangingPunct="1">
              <a:buFont typeface="Wingdings 2" pitchFamily="18" charset="2"/>
              <a:buNone/>
            </a:pPr>
            <a:r>
              <a:rPr lang="pt-BR" smtClean="0">
                <a:solidFill>
                  <a:srgbClr val="FF0000"/>
                </a:solidFill>
                <a:latin typeface="Courier New" pitchFamily="49" charset="0"/>
              </a:rPr>
              <a:t>R = Img(:, :, 1);</a:t>
            </a:r>
          </a:p>
          <a:p>
            <a:pPr lvl="1" eaLnBrk="1" hangingPunct="1">
              <a:buFont typeface="Wingdings 2" pitchFamily="18" charset="2"/>
              <a:buNone/>
            </a:pPr>
            <a:r>
              <a:rPr lang="pt-BR" smtClean="0">
                <a:solidFill>
                  <a:srgbClr val="FF0000"/>
                </a:solidFill>
                <a:latin typeface="Courier New" pitchFamily="49" charset="0"/>
              </a:rPr>
              <a:t>R(R&gt;=100&amp;R&lt;=150) = 0;     </a:t>
            </a:r>
          </a:p>
          <a:p>
            <a:pPr lvl="1" eaLnBrk="1" hangingPunct="1">
              <a:buFont typeface="Wingdings 2" pitchFamily="18" charset="2"/>
              <a:buNone/>
            </a:pPr>
            <a:r>
              <a:rPr lang="pt-BR" smtClean="0">
                <a:solidFill>
                  <a:srgbClr val="FF0000"/>
                </a:solidFill>
                <a:latin typeface="Courier New" pitchFamily="49" charset="0"/>
              </a:rPr>
              <a:t>img(:, :, 1) = R;</a:t>
            </a:r>
          </a:p>
          <a:p>
            <a:pPr lvl="1" eaLnBrk="1" hangingPunct="1">
              <a:buFont typeface="Wingdings 2" pitchFamily="18" charset="2"/>
              <a:buNone/>
            </a:pPr>
            <a:r>
              <a:rPr lang="pt-BR" smtClean="0"/>
              <a:t>Okay, say what ?? </a:t>
            </a:r>
          </a:p>
          <a:p>
            <a:pPr lvl="1" eaLnBrk="1" hangingPunct="1">
              <a:buFont typeface="Wingdings" pitchFamily="2" charset="2"/>
              <a:buChar char="à"/>
            </a:pPr>
            <a:r>
              <a:rPr lang="pt-BR" smtClean="0">
                <a:sym typeface="Wingdings" pitchFamily="2" charset="2"/>
              </a:rPr>
              <a:t>this code reads in an image file and saves the 3D matrix in Img. Then it makes a copy of the red layer (layer 1) and saves it in R. Then it logicaly indexes the red values that are between 100 and 150.</a:t>
            </a:r>
          </a:p>
          <a:p>
            <a:pPr lvl="1" eaLnBrk="1" hangingPunct="1">
              <a:buFont typeface="Wingdings" pitchFamily="2" charset="2"/>
              <a:buChar char="à"/>
            </a:pPr>
            <a:r>
              <a:rPr lang="pt-BR" smtClean="0">
                <a:sym typeface="Wingdings" pitchFamily="2" charset="2"/>
              </a:rPr>
              <a:t>What does this RETURN TO US in the end??? The same image, but with all of the middle intensity Red coloring (between 100 and 150) removed. Only brighter reds of above 150 intensity and less bright reds below 100 intensity will remain!</a:t>
            </a: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cap="none" smtClean="0"/>
              <a:t>Messing with the intensity and color stuff </a:t>
            </a:r>
          </a:p>
        </p:txBody>
      </p:sp>
      <p:sp>
        <p:nvSpPr>
          <p:cNvPr id="18434" name="Content Placeholder 2"/>
          <p:cNvSpPr>
            <a:spLocks noGrp="1"/>
          </p:cNvSpPr>
          <p:nvPr>
            <p:ph sz="quarter" idx="1"/>
          </p:nvPr>
        </p:nvSpPr>
        <p:spPr>
          <a:xfrm>
            <a:off x="457200" y="1600200"/>
            <a:ext cx="8686800" cy="5029200"/>
          </a:xfrm>
        </p:spPr>
        <p:txBody>
          <a:bodyPr/>
          <a:lstStyle/>
          <a:p>
            <a:pPr eaLnBrk="1" hangingPunct="1">
              <a:lnSpc>
                <a:spcPct val="80000"/>
              </a:lnSpc>
            </a:pPr>
            <a:r>
              <a:rPr lang="en-US" sz="2000" dirty="0" smtClean="0"/>
              <a:t>Lets say we wanted to make all of the </a:t>
            </a:r>
            <a:r>
              <a:rPr lang="en-US" sz="2000" dirty="0" smtClean="0">
                <a:solidFill>
                  <a:srgbClr val="5C8E26"/>
                </a:solidFill>
              </a:rPr>
              <a:t>green</a:t>
            </a:r>
            <a:r>
              <a:rPr lang="en-US" sz="2000" dirty="0" smtClean="0"/>
              <a:t> in an image </a:t>
            </a:r>
            <a:r>
              <a:rPr lang="en-US" sz="2000" dirty="0" smtClean="0">
                <a:solidFill>
                  <a:srgbClr val="3DFA2E"/>
                </a:solidFill>
              </a:rPr>
              <a:t>REALLY BRIGHT</a:t>
            </a:r>
            <a:r>
              <a:rPr lang="en-US" sz="2000" dirty="0" smtClean="0">
                <a:solidFill>
                  <a:srgbClr val="00B0F0"/>
                </a:solidFill>
              </a:rPr>
              <a:t>.</a:t>
            </a:r>
          </a:p>
          <a:p>
            <a:pPr eaLnBrk="1" hangingPunct="1">
              <a:lnSpc>
                <a:spcPct val="80000"/>
              </a:lnSpc>
              <a:buFont typeface="Wingdings" pitchFamily="2" charset="2"/>
              <a:buNone/>
            </a:pPr>
            <a:r>
              <a:rPr lang="en-US" sz="2000" dirty="0" err="1" smtClean="0">
                <a:solidFill>
                  <a:srgbClr val="FF0000"/>
                </a:solidFill>
                <a:latin typeface="Courier New" pitchFamily="49" charset="0"/>
              </a:rPr>
              <a:t>im</a:t>
            </a:r>
            <a:r>
              <a:rPr lang="en-US" sz="2000" dirty="0" smtClean="0">
                <a:solidFill>
                  <a:srgbClr val="FF0000"/>
                </a:solidFill>
                <a:latin typeface="Courier New" pitchFamily="49" charset="0"/>
              </a:rPr>
              <a:t> = </a:t>
            </a:r>
            <a:r>
              <a:rPr lang="en-US" sz="2000" dirty="0" err="1" smtClean="0">
                <a:solidFill>
                  <a:srgbClr val="FF0000"/>
                </a:solidFill>
                <a:latin typeface="Courier New" pitchFamily="49" charset="0"/>
              </a:rPr>
              <a:t>imread</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file.jpg</a:t>
            </a:r>
            <a:r>
              <a:rPr lang="en-US" sz="2000" dirty="0" smtClean="0">
                <a:solidFill>
                  <a:srgbClr val="FF0000"/>
                </a:solidFill>
                <a:latin typeface="Courier New" pitchFamily="49" charset="0"/>
              </a:rPr>
              <a:t>’); </a:t>
            </a:r>
            <a:r>
              <a:rPr lang="en-US" sz="2000" dirty="0" smtClean="0">
                <a:solidFill>
                  <a:srgbClr val="00FF00"/>
                </a:solidFill>
              </a:rPr>
              <a:t>% read in our 3D uint8 matrix</a:t>
            </a:r>
            <a:r>
              <a:rPr lang="en-US" sz="2000" dirty="0" smtClean="0">
                <a:solidFill>
                  <a:srgbClr val="FF0000"/>
                </a:solidFill>
                <a:latin typeface="Courier New" pitchFamily="49" charset="0"/>
              </a:rPr>
              <a:t> </a:t>
            </a:r>
          </a:p>
          <a:p>
            <a:pPr eaLnBrk="1" hangingPunct="1">
              <a:lnSpc>
                <a:spcPct val="80000"/>
              </a:lnSpc>
              <a:buFont typeface="Wingdings" pitchFamily="2" charset="2"/>
              <a:buNone/>
            </a:pPr>
            <a:r>
              <a:rPr lang="en-US" sz="2000" dirty="0" smtClean="0">
                <a:solidFill>
                  <a:srgbClr val="FF0000"/>
                </a:solidFill>
                <a:latin typeface="Courier New" pitchFamily="49" charset="0"/>
              </a:rPr>
              <a:t>G = </a:t>
            </a:r>
            <a:r>
              <a:rPr lang="en-US" sz="2000" dirty="0" err="1" smtClean="0">
                <a:solidFill>
                  <a:srgbClr val="FF0000"/>
                </a:solidFill>
                <a:latin typeface="Courier New" pitchFamily="49" charset="0"/>
              </a:rPr>
              <a:t>im</a:t>
            </a:r>
            <a:r>
              <a:rPr lang="en-US" sz="2000" dirty="0" smtClean="0">
                <a:solidFill>
                  <a:srgbClr val="FF0000"/>
                </a:solidFill>
                <a:latin typeface="Courier New" pitchFamily="49" charset="0"/>
              </a:rPr>
              <a:t>(:, :, 2);</a:t>
            </a:r>
            <a:r>
              <a:rPr lang="en-US" sz="2000" dirty="0" smtClean="0">
                <a:solidFill>
                  <a:srgbClr val="FF0000"/>
                </a:solidFill>
              </a:rPr>
              <a:t>    </a:t>
            </a:r>
            <a:r>
              <a:rPr lang="en-US" sz="2000" dirty="0" smtClean="0">
                <a:solidFill>
                  <a:srgbClr val="00FF00"/>
                </a:solidFill>
              </a:rPr>
              <a:t>% grab the green layer</a:t>
            </a:r>
          </a:p>
          <a:p>
            <a:pPr eaLnBrk="1" hangingPunct="1">
              <a:lnSpc>
                <a:spcPct val="80000"/>
              </a:lnSpc>
              <a:buFont typeface="Wingdings" pitchFamily="2" charset="2"/>
              <a:buNone/>
            </a:pPr>
            <a:r>
              <a:rPr lang="en-US" sz="2000" dirty="0" smtClean="0">
                <a:solidFill>
                  <a:srgbClr val="FF0000"/>
                </a:solidFill>
                <a:latin typeface="Courier New" pitchFamily="49" charset="0"/>
              </a:rPr>
              <a:t>G(G&lt;200) = 255; </a:t>
            </a:r>
            <a:r>
              <a:rPr lang="en-US" sz="2000" dirty="0" smtClean="0">
                <a:solidFill>
                  <a:srgbClr val="00FF00"/>
                </a:solidFill>
              </a:rPr>
              <a:t>% make lower green values full intensity </a:t>
            </a:r>
            <a:endParaRPr lang="en-US" sz="2000" dirty="0" smtClean="0">
              <a:solidFill>
                <a:srgbClr val="FF0000"/>
              </a:solidFill>
              <a:latin typeface="Courier New" pitchFamily="49" charset="0"/>
            </a:endParaRPr>
          </a:p>
          <a:p>
            <a:pPr eaLnBrk="1" hangingPunct="1">
              <a:lnSpc>
                <a:spcPct val="80000"/>
              </a:lnSpc>
              <a:buFont typeface="Wingdings" pitchFamily="2" charset="2"/>
              <a:buNone/>
            </a:pPr>
            <a:endParaRPr lang="en-US" sz="2000" dirty="0" smtClean="0">
              <a:solidFill>
                <a:srgbClr val="FF0000"/>
              </a:solidFill>
            </a:endParaRPr>
          </a:p>
          <a:p>
            <a:pPr eaLnBrk="1" hangingPunct="1">
              <a:lnSpc>
                <a:spcPct val="80000"/>
              </a:lnSpc>
              <a:buFont typeface="Wingdings" pitchFamily="2" charset="2"/>
              <a:buNone/>
            </a:pPr>
            <a:r>
              <a:rPr lang="en-US" sz="2000" dirty="0" smtClean="0">
                <a:solidFill>
                  <a:srgbClr val="262626"/>
                </a:solidFill>
              </a:rPr>
              <a:t>This will set any green values less than 200 to their brightest possible value of 255. This will make the green in our image very intense.</a:t>
            </a:r>
          </a:p>
          <a:p>
            <a:pPr eaLnBrk="1" hangingPunct="1">
              <a:lnSpc>
                <a:spcPct val="80000"/>
              </a:lnSpc>
              <a:buFont typeface="Wingdings" pitchFamily="2" charset="2"/>
              <a:buNone/>
            </a:pPr>
            <a:endParaRPr lang="en-US" sz="2000" dirty="0" smtClean="0">
              <a:solidFill>
                <a:srgbClr val="262626"/>
              </a:solidFill>
            </a:endParaRPr>
          </a:p>
          <a:p>
            <a:pPr eaLnBrk="1" hangingPunct="1">
              <a:lnSpc>
                <a:spcPct val="80000"/>
              </a:lnSpc>
              <a:buFont typeface="Wingdings" pitchFamily="2" charset="2"/>
              <a:buNone/>
            </a:pPr>
            <a:r>
              <a:rPr lang="en-US" sz="2000" dirty="0" smtClean="0">
                <a:solidFill>
                  <a:srgbClr val="262626"/>
                </a:solidFill>
              </a:rPr>
              <a:t>We can make the entire image more bright as well in one line, this is not as accurate however because remember that </a:t>
            </a:r>
            <a:r>
              <a:rPr lang="en-US" sz="2000" dirty="0" err="1" smtClean="0">
                <a:solidFill>
                  <a:srgbClr val="262626"/>
                </a:solidFill>
              </a:rPr>
              <a:t>uint</a:t>
            </a:r>
            <a:r>
              <a:rPr lang="en-US" sz="2000" dirty="0" smtClean="0">
                <a:solidFill>
                  <a:srgbClr val="262626"/>
                </a:solidFill>
              </a:rPr>
              <a:t> 8 STOPS at what?? 255 !! so if a value is 200… it will not get multiplied by 2 will it? It will only get 55 added and stop. Where as a pixel with an intensity of 100 will fully be multiplied by two.</a:t>
            </a:r>
          </a:p>
          <a:p>
            <a:pPr eaLnBrk="1" hangingPunct="1">
              <a:lnSpc>
                <a:spcPct val="80000"/>
              </a:lnSpc>
              <a:buFont typeface="Wingdings" pitchFamily="2" charset="2"/>
              <a:buNone/>
            </a:pPr>
            <a:r>
              <a:rPr lang="en-US" sz="2000" dirty="0" smtClean="0">
                <a:solidFill>
                  <a:srgbClr val="262626"/>
                </a:solidFill>
              </a:rPr>
              <a:t>		</a:t>
            </a:r>
            <a:r>
              <a:rPr lang="en-US" sz="2000" dirty="0" err="1" smtClean="0">
                <a:solidFill>
                  <a:srgbClr val="FF0000"/>
                </a:solidFill>
              </a:rPr>
              <a:t>im</a:t>
            </a:r>
            <a:r>
              <a:rPr lang="en-US" sz="2000" dirty="0" smtClean="0">
                <a:solidFill>
                  <a:srgbClr val="FF0000"/>
                </a:solidFill>
              </a:rPr>
              <a:t> = </a:t>
            </a:r>
            <a:r>
              <a:rPr lang="en-US" sz="2000" dirty="0" err="1" smtClean="0">
                <a:solidFill>
                  <a:srgbClr val="FF0000"/>
                </a:solidFill>
              </a:rPr>
              <a:t>im</a:t>
            </a:r>
            <a:r>
              <a:rPr lang="en-US" sz="2000" dirty="0" smtClean="0">
                <a:solidFill>
                  <a:srgbClr val="FF0000"/>
                </a:solidFill>
              </a:rPr>
              <a:t>.*2;     </a:t>
            </a:r>
            <a:r>
              <a:rPr lang="en-US" sz="2000" dirty="0" smtClean="0">
                <a:solidFill>
                  <a:srgbClr val="FF0000"/>
                </a:solidFill>
                <a:sym typeface="Wingdings" pitchFamily="2" charset="2"/>
              </a:rPr>
              <a:t> this will double the intensity or brightness.</a:t>
            </a:r>
          </a:p>
          <a:p>
            <a:pPr eaLnBrk="1" hangingPunct="1">
              <a:lnSpc>
                <a:spcPct val="80000"/>
              </a:lnSpc>
              <a:buFont typeface="Wingdings" pitchFamily="2" charset="2"/>
              <a:buNone/>
            </a:pPr>
            <a:r>
              <a:rPr lang="en-US" sz="2000" dirty="0" smtClean="0">
                <a:sym typeface="Wingdings" pitchFamily="2" charset="2"/>
              </a:rPr>
              <a:t>So to make it duller or less bright…..</a:t>
            </a:r>
          </a:p>
          <a:p>
            <a:pPr eaLnBrk="1" hangingPunct="1">
              <a:lnSpc>
                <a:spcPct val="80000"/>
              </a:lnSpc>
              <a:buFont typeface="Wingdings" pitchFamily="2" charset="2"/>
              <a:buNone/>
            </a:pPr>
            <a:r>
              <a:rPr lang="en-US" sz="2000" dirty="0" smtClean="0">
                <a:sym typeface="Wingdings" pitchFamily="2" charset="2"/>
              </a:rPr>
              <a:t>		</a:t>
            </a:r>
            <a:r>
              <a:rPr lang="en-US" sz="2000" dirty="0" err="1" smtClean="0">
                <a:solidFill>
                  <a:srgbClr val="FF0000"/>
                </a:solidFill>
                <a:sym typeface="Wingdings" pitchFamily="2" charset="2"/>
              </a:rPr>
              <a:t>im</a:t>
            </a:r>
            <a:r>
              <a:rPr lang="en-US" sz="2000" dirty="0" smtClean="0">
                <a:solidFill>
                  <a:srgbClr val="FF0000"/>
                </a:solidFill>
                <a:sym typeface="Wingdings" pitchFamily="2" charset="2"/>
              </a:rPr>
              <a:t> = </a:t>
            </a:r>
            <a:r>
              <a:rPr lang="en-US" sz="2000" dirty="0" err="1" smtClean="0">
                <a:solidFill>
                  <a:srgbClr val="FF0000"/>
                </a:solidFill>
                <a:sym typeface="Wingdings" pitchFamily="2" charset="2"/>
              </a:rPr>
              <a:t>im</a:t>
            </a:r>
            <a:r>
              <a:rPr lang="en-US" sz="2000" dirty="0" smtClean="0">
                <a:solidFill>
                  <a:srgbClr val="FF0000"/>
                </a:solidFill>
                <a:sym typeface="Wingdings" pitchFamily="2" charset="2"/>
              </a:rPr>
              <a:t>./2;</a:t>
            </a:r>
            <a:endParaRPr lang="en-US" sz="2000" dirty="0" smtClean="0"/>
          </a:p>
          <a:p>
            <a:pPr eaLnBrk="1" hangingPunct="1">
              <a:lnSpc>
                <a:spcPct val="80000"/>
              </a:lnSpc>
              <a:buFont typeface="Wingdings" pitchFamily="2" charset="2"/>
              <a:buNone/>
            </a:pPr>
            <a:endParaRPr lang="en-US" sz="2000" dirty="0" smtClean="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idx="4294967295"/>
          </p:nvPr>
        </p:nvSpPr>
        <p:spPr bwMode="auto">
          <a:xfrm>
            <a:off x="0" y="0"/>
            <a:ext cx="7467600" cy="1143000"/>
          </a:xfrm>
          <a:noFill/>
        </p:spPr>
        <p:txBody>
          <a:bodyPr wrap="square" lIns="91440" tIns="45720" rIns="91440" bIns="45720" numCol="1" anchorCtr="0" compatLnSpc="1">
            <a:prstTxWarp prst="textNoShape">
              <a:avLst/>
            </a:prstTxWarp>
          </a:bodyPr>
          <a:lstStyle/>
          <a:p>
            <a:pPr eaLnBrk="1" hangingPunct="1"/>
            <a:r>
              <a:rPr lang="en-US" cap="none" dirty="0" smtClean="0"/>
              <a:t>MASKING:</a:t>
            </a:r>
          </a:p>
        </p:txBody>
      </p:sp>
      <p:sp>
        <p:nvSpPr>
          <p:cNvPr id="19458" name="Rectangle 3"/>
          <p:cNvSpPr>
            <a:spLocks noGrp="1"/>
          </p:cNvSpPr>
          <p:nvPr>
            <p:ph type="body" idx="4294967295"/>
          </p:nvPr>
        </p:nvSpPr>
        <p:spPr>
          <a:xfrm>
            <a:off x="228600" y="1219200"/>
            <a:ext cx="7467600" cy="4873625"/>
          </a:xfrm>
        </p:spPr>
        <p:txBody>
          <a:bodyPr/>
          <a:lstStyle/>
          <a:p>
            <a:pPr eaLnBrk="1" hangingPunct="1"/>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1143000"/>
          </a:xfrm>
        </p:spPr>
        <p:txBody>
          <a:bodyPr/>
          <a:lstStyle/>
          <a:p>
            <a:pPr eaLnBrk="1" fontAlgn="auto" hangingPunct="1">
              <a:spcAft>
                <a:spcPts val="0"/>
              </a:spcAft>
              <a:defRPr/>
            </a:pPr>
            <a:r>
              <a:rPr lang="en-US" dirty="0" smtClean="0"/>
              <a:t>Slicing.</a:t>
            </a:r>
            <a:endParaRPr lang="en-US" dirty="0"/>
          </a:p>
        </p:txBody>
      </p:sp>
      <p:sp>
        <p:nvSpPr>
          <p:cNvPr id="20482" name="Content Placeholder 2"/>
          <p:cNvSpPr>
            <a:spLocks noGrp="1"/>
          </p:cNvSpPr>
          <p:nvPr>
            <p:ph sz="quarter" idx="1"/>
          </p:nvPr>
        </p:nvSpPr>
        <p:spPr>
          <a:xfrm>
            <a:off x="228600" y="1143000"/>
            <a:ext cx="8229600" cy="5715000"/>
          </a:xfrm>
        </p:spPr>
        <p:txBody>
          <a:bodyPr/>
          <a:lstStyle/>
          <a:p>
            <a:pPr eaLnBrk="1" hangingPunct="1"/>
            <a:r>
              <a:rPr lang="en-US" sz="2200" smtClean="0"/>
              <a:t>Remember arrays ? Let’s look back at array indexing from wayyyy back when. Remember slicing into 4 quadrants?</a:t>
            </a:r>
          </a:p>
          <a:p>
            <a:pPr lvl="1" eaLnBrk="1" hangingPunct="1"/>
            <a:r>
              <a:rPr lang="en-US" sz="1900" smtClean="0"/>
              <a:t>Top Left: </a:t>
            </a:r>
            <a:r>
              <a:rPr lang="en-US" sz="1900" smtClean="0">
                <a:solidFill>
                  <a:srgbClr val="FF0000"/>
                </a:solidFill>
                <a:latin typeface="Courier New" pitchFamily="49" charset="0"/>
              </a:rPr>
              <a:t>arr(1:end/2, 1:end/2)</a:t>
            </a:r>
          </a:p>
          <a:p>
            <a:pPr lvl="1" eaLnBrk="1" hangingPunct="1"/>
            <a:r>
              <a:rPr lang="en-US" sz="1900" smtClean="0"/>
              <a:t>Top Right: </a:t>
            </a:r>
            <a:r>
              <a:rPr lang="en-US" sz="1900" smtClean="0">
                <a:solidFill>
                  <a:srgbClr val="FF0000"/>
                </a:solidFill>
                <a:latin typeface="Courier New" pitchFamily="49" charset="0"/>
              </a:rPr>
              <a:t>arr(1:end/2, end/2+1:end)</a:t>
            </a:r>
          </a:p>
          <a:p>
            <a:pPr lvl="1" eaLnBrk="1" hangingPunct="1"/>
            <a:r>
              <a:rPr lang="en-US" sz="1900" smtClean="0"/>
              <a:t>Bottom Left: </a:t>
            </a:r>
            <a:r>
              <a:rPr lang="en-US" sz="1900" smtClean="0">
                <a:solidFill>
                  <a:srgbClr val="FF0000"/>
                </a:solidFill>
                <a:latin typeface="Courier New" pitchFamily="49" charset="0"/>
              </a:rPr>
              <a:t>arr(end/2+1:end, 1:end/2)</a:t>
            </a:r>
          </a:p>
          <a:p>
            <a:pPr lvl="1" eaLnBrk="1" hangingPunct="1"/>
            <a:r>
              <a:rPr lang="en-US" sz="1900" smtClean="0"/>
              <a:t>Bottom Right</a:t>
            </a:r>
            <a:r>
              <a:rPr lang="en-US" sz="1900" smtClean="0">
                <a:solidFill>
                  <a:srgbClr val="FF0000"/>
                </a:solidFill>
              </a:rPr>
              <a:t>: </a:t>
            </a:r>
            <a:r>
              <a:rPr lang="en-US" sz="1900" smtClean="0">
                <a:solidFill>
                  <a:srgbClr val="FF0000"/>
                </a:solidFill>
                <a:latin typeface="Courier New" pitchFamily="49" charset="0"/>
              </a:rPr>
              <a:t>arr(end/2+1:end, end/2+1:end)</a:t>
            </a:r>
          </a:p>
          <a:p>
            <a:pPr eaLnBrk="1" hangingPunct="1"/>
            <a:r>
              <a:rPr lang="en-US" sz="2200" smtClean="0"/>
              <a:t>Except NOWWW… we are in 3D right? So we need a third specification for our intensity (notice the blue colon…) !</a:t>
            </a:r>
          </a:p>
          <a:p>
            <a:pPr lvl="1" eaLnBrk="1" hangingPunct="1"/>
            <a:r>
              <a:rPr lang="en-US" sz="1900" smtClean="0"/>
              <a:t>EG</a:t>
            </a:r>
            <a:r>
              <a:rPr lang="en-US" sz="1900" smtClean="0">
                <a:solidFill>
                  <a:srgbClr val="FF0000"/>
                </a:solidFill>
              </a:rPr>
              <a:t>:  </a:t>
            </a:r>
            <a:r>
              <a:rPr lang="en-US" sz="1900" smtClean="0">
                <a:solidFill>
                  <a:srgbClr val="FF0000"/>
                </a:solidFill>
                <a:latin typeface="Courier New" pitchFamily="49" charset="0"/>
              </a:rPr>
              <a:t>matrix(1:end/2, 1:end/2, </a:t>
            </a:r>
            <a:r>
              <a:rPr lang="en-US" sz="2800" smtClean="0">
                <a:solidFill>
                  <a:srgbClr val="0000FF"/>
                </a:solidFill>
                <a:latin typeface="Courier New" pitchFamily="49" charset="0"/>
              </a:rPr>
              <a:t>:</a:t>
            </a:r>
            <a:r>
              <a:rPr lang="en-US" sz="2800" smtClean="0">
                <a:solidFill>
                  <a:srgbClr val="FF0000"/>
                </a:solidFill>
                <a:latin typeface="Courier New" pitchFamily="49" charset="0"/>
              </a:rPr>
              <a:t> </a:t>
            </a:r>
            <a:r>
              <a:rPr lang="en-US" sz="1900" smtClean="0">
                <a:solidFill>
                  <a:srgbClr val="FF0000"/>
                </a:solidFill>
                <a:latin typeface="Courier New" pitchFamily="49" charset="0"/>
              </a:rPr>
              <a:t>)</a:t>
            </a:r>
          </a:p>
          <a:p>
            <a:pPr eaLnBrk="1" hangingPunct="1"/>
            <a:r>
              <a:rPr lang="en-US" sz="2200" smtClean="0"/>
              <a:t>And if we want to SWAP one corner with another? Create temporary variables and swap them:</a:t>
            </a:r>
          </a:p>
          <a:p>
            <a:pPr lvl="1" eaLnBrk="1" hangingPunct="1"/>
            <a:r>
              <a:rPr lang="en-US" sz="1900" smtClean="0">
                <a:solidFill>
                  <a:srgbClr val="FF0000"/>
                </a:solidFill>
                <a:latin typeface="Courier New" pitchFamily="49" charset="0"/>
              </a:rPr>
              <a:t>TOP_LEFT = img(1:end/2, 1:end/2, :);</a:t>
            </a:r>
          </a:p>
          <a:p>
            <a:pPr lvl="1" eaLnBrk="1" hangingPunct="1"/>
            <a:r>
              <a:rPr lang="en-US" sz="1900" smtClean="0">
                <a:solidFill>
                  <a:srgbClr val="FF0000"/>
                </a:solidFill>
                <a:latin typeface="Courier New" pitchFamily="49" charset="0"/>
              </a:rPr>
              <a:t>BOTTOM RIGHT = img(end/2+1:end, end/2+1:end, :);</a:t>
            </a:r>
          </a:p>
          <a:p>
            <a:pPr lvl="1" eaLnBrk="1" hangingPunct="1"/>
            <a:r>
              <a:rPr lang="en-US" sz="1900" smtClean="0">
                <a:solidFill>
                  <a:srgbClr val="FF0000"/>
                </a:solidFill>
                <a:latin typeface="Courier New" pitchFamily="49" charset="0"/>
              </a:rPr>
              <a:t>img(1:end/2, 1:end/2, :) = BOTTOM_RIGHT;</a:t>
            </a:r>
          </a:p>
          <a:p>
            <a:pPr lvl="1" eaLnBrk="1" hangingPunct="1"/>
            <a:r>
              <a:rPr lang="en-US" sz="1900" smtClean="0">
                <a:solidFill>
                  <a:srgbClr val="FF0000"/>
                </a:solidFill>
                <a:latin typeface="Courier New" pitchFamily="49" charset="0"/>
              </a:rPr>
              <a:t>img(end/2+1:end, end/2+1:end, :) = TOP_LEFT;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t>Upscaling</a:t>
            </a:r>
            <a:r>
              <a:rPr lang="en-US" dirty="0" smtClean="0"/>
              <a:t> / Downscaling with </a:t>
            </a:r>
            <a:r>
              <a:rPr lang="en-US" dirty="0" err="1" smtClean="0"/>
              <a:t>Linspace</a:t>
            </a:r>
            <a:r>
              <a:rPr lang="en-US" dirty="0" smtClean="0"/>
              <a:t>()</a:t>
            </a:r>
            <a:endParaRPr lang="en-US" dirty="0"/>
          </a:p>
        </p:txBody>
      </p:sp>
      <p:sp>
        <p:nvSpPr>
          <p:cNvPr id="21506"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smtClean="0"/>
              <a:t>So lets say we want to change the SIZE of our image, and let’s assume we want to be as accurate as possible, this can be done with linspace():</a:t>
            </a:r>
          </a:p>
          <a:p>
            <a:pPr eaLnBrk="1" hangingPunct="1">
              <a:lnSpc>
                <a:spcPct val="90000"/>
              </a:lnSpc>
            </a:pPr>
            <a:r>
              <a:rPr lang="en-US" smtClean="0"/>
              <a:t>The linspace() function is used to create the </a:t>
            </a:r>
            <a:r>
              <a:rPr lang="en-US" b="1" smtClean="0"/>
              <a:t>indexing vector</a:t>
            </a:r>
            <a:r>
              <a:rPr lang="en-US" smtClean="0"/>
              <a:t>; it should range from one to the number of rows or columns, and the total number of elements should be equal to however many new rows or columns you want your image to have.</a:t>
            </a:r>
          </a:p>
          <a:p>
            <a:pPr eaLnBrk="1" hangingPunct="1">
              <a:lnSpc>
                <a:spcPct val="90000"/>
              </a:lnSpc>
            </a:pPr>
            <a:r>
              <a:rPr lang="en-US" smtClean="0"/>
              <a:t>• For a visual example of what will happen to your image when we change its dimensions using this technique, consider the function ‘stretch this’ on the next slide that takes in the given matrix and stretches it horizontally by 125% its original length: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163</TotalTime>
  <Words>1772</Words>
  <Application>Microsoft Macintosh PowerPoint</Application>
  <PresentationFormat>On-screen Show (4:3)</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Images!</vt:lpstr>
      <vt:lpstr>What can we do with images in MATLAB?</vt:lpstr>
      <vt:lpstr>UINT8 VALUES :</vt:lpstr>
      <vt:lpstr>Okay, what’s with the three dimensions?</vt:lpstr>
      <vt:lpstr>Logical Indexing With Images:</vt:lpstr>
      <vt:lpstr>Messing with the intensity and color stuff </vt:lpstr>
      <vt:lpstr>MASKING:</vt:lpstr>
      <vt:lpstr>Slicing.</vt:lpstr>
      <vt:lpstr>Upscaling / Downscaling with Linspace()</vt:lpstr>
      <vt:lpstr>PowerPoint Presentation</vt:lpstr>
      <vt:lpstr>SO WHAT DID THAT CODE JUST DO.. AND HOW DOES THAT MAKE THE IMAGE LARGER…</vt:lpstr>
      <vt:lpstr>We can also rotate images:</vt:lpstr>
      <vt:lpstr>Grayscaling: </vt:lpstr>
      <vt:lpstr>Negative:</vt:lpstr>
    </vt:vector>
  </TitlesOfParts>
  <Company>Georgia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dc:title>
  <dc:creator>ekinnaird3</dc:creator>
  <cp:lastModifiedBy>Sunny Patel</cp:lastModifiedBy>
  <cp:revision>22</cp:revision>
  <dcterms:created xsi:type="dcterms:W3CDTF">2011-08-13T00:49:08Z</dcterms:created>
  <dcterms:modified xsi:type="dcterms:W3CDTF">2013-04-10T20:32:15Z</dcterms:modified>
</cp:coreProperties>
</file>