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p:cViewPr varScale="1">
        <p:scale>
          <a:sx n="107" d="100"/>
          <a:sy n="107" d="100"/>
        </p:scale>
        <p:origin x="-384"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3928C0-2343-492E-9A44-CDA2171DED8C}" type="datetimeFigureOut">
              <a:rPr lang="en-US" smtClean="0"/>
              <a:pPr/>
              <a:t>8/12/11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74BF9-F3B0-4F00-896D-D4E2D018037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3928C0-2343-492E-9A44-CDA2171DED8C}" type="datetimeFigureOut">
              <a:rPr lang="en-US" smtClean="0"/>
              <a:pPr/>
              <a:t>8/12/11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74BF9-F3B0-4F00-896D-D4E2D018037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3928C0-2343-492E-9A44-CDA2171DED8C}" type="datetimeFigureOut">
              <a:rPr lang="en-US" smtClean="0"/>
              <a:pPr/>
              <a:t>8/12/11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74BF9-F3B0-4F00-896D-D4E2D018037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3928C0-2343-492E-9A44-CDA2171DED8C}" type="datetimeFigureOut">
              <a:rPr lang="en-US" smtClean="0"/>
              <a:pPr/>
              <a:t>8/12/11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74BF9-F3B0-4F00-896D-D4E2D018037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3928C0-2343-492E-9A44-CDA2171DED8C}" type="datetimeFigureOut">
              <a:rPr lang="en-US" smtClean="0"/>
              <a:pPr/>
              <a:t>8/12/11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74BF9-F3B0-4F00-896D-D4E2D018037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3928C0-2343-492E-9A44-CDA2171DED8C}" type="datetimeFigureOut">
              <a:rPr lang="en-US" smtClean="0"/>
              <a:pPr/>
              <a:t>8/12/11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74BF9-F3B0-4F00-896D-D4E2D018037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3928C0-2343-492E-9A44-CDA2171DED8C}" type="datetimeFigureOut">
              <a:rPr lang="en-US" smtClean="0"/>
              <a:pPr/>
              <a:t>8/12/11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674BF9-F3B0-4F00-896D-D4E2D018037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3928C0-2343-492E-9A44-CDA2171DED8C}" type="datetimeFigureOut">
              <a:rPr lang="en-US" smtClean="0"/>
              <a:pPr/>
              <a:t>8/12/11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674BF9-F3B0-4F00-896D-D4E2D018037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3928C0-2343-492E-9A44-CDA2171DED8C}" type="datetimeFigureOut">
              <a:rPr lang="en-US" smtClean="0"/>
              <a:pPr/>
              <a:t>8/12/11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674BF9-F3B0-4F00-896D-D4E2D018037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3928C0-2343-492E-9A44-CDA2171DED8C}" type="datetimeFigureOut">
              <a:rPr lang="en-US" smtClean="0"/>
              <a:pPr/>
              <a:t>8/12/11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74BF9-F3B0-4F00-896D-D4E2D018037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3928C0-2343-492E-9A44-CDA2171DED8C}" type="datetimeFigureOut">
              <a:rPr lang="en-US" smtClean="0"/>
              <a:pPr/>
              <a:t>8/12/11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74BF9-F3B0-4F00-896D-D4E2D018037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3928C0-2343-492E-9A44-CDA2171DED8C}" type="datetimeFigureOut">
              <a:rPr lang="en-US" smtClean="0"/>
              <a:pPr/>
              <a:t>8/12/11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674BF9-F3B0-4F00-896D-D4E2D018037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25908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Iteration</a:t>
            </a:r>
            <a:endParaRPr lang="en-US" sz="6000" dirty="0">
              <a:solidFill>
                <a:schemeClr val="bg1"/>
              </a:solidFill>
            </a:endParaRPr>
          </a:p>
        </p:txBody>
      </p:sp>
      <p:sp>
        <p:nvSpPr>
          <p:cNvPr id="6" name="TextBox 5"/>
          <p:cNvSpPr txBox="1"/>
          <p:nvPr/>
        </p:nvSpPr>
        <p:spPr>
          <a:xfrm>
            <a:off x="0" y="914400"/>
            <a:ext cx="9144000" cy="4247317"/>
          </a:xfrm>
          <a:prstGeom prst="rect">
            <a:avLst/>
          </a:prstGeom>
          <a:noFill/>
        </p:spPr>
        <p:txBody>
          <a:bodyPr wrap="square" rtlCol="0">
            <a:spAutoFit/>
          </a:bodyPr>
          <a:lstStyle/>
          <a:p>
            <a:r>
              <a:rPr lang="en-US" dirty="0" smtClean="0">
                <a:solidFill>
                  <a:schemeClr val="bg1"/>
                </a:solidFill>
              </a:rPr>
              <a:t>When it comes to operating on collections of data, MATLAB is one of the most convenient languages available. We have seen how we can use logical indexing and MATLAB’s built in functions to solve some fairly complicated problems.</a:t>
            </a:r>
          </a:p>
          <a:p>
            <a:endParaRPr lang="en-US" dirty="0">
              <a:solidFill>
                <a:schemeClr val="bg1"/>
              </a:solidFill>
            </a:endParaRPr>
          </a:p>
          <a:p>
            <a:r>
              <a:rPr lang="en-US" dirty="0" smtClean="0">
                <a:solidFill>
                  <a:schemeClr val="bg1"/>
                </a:solidFill>
              </a:rPr>
              <a:t>Sometimes, however, working on the whole collection may not be the right approach. Sometimes, we need to look at each element of a collection individually. To do that, we need to use iteration.</a:t>
            </a:r>
          </a:p>
          <a:p>
            <a:endParaRPr lang="en-US" dirty="0">
              <a:solidFill>
                <a:schemeClr val="bg1"/>
              </a:solidFill>
            </a:endParaRPr>
          </a:p>
          <a:p>
            <a:r>
              <a:rPr lang="en-US" dirty="0" smtClean="0">
                <a:solidFill>
                  <a:schemeClr val="bg1"/>
                </a:solidFill>
              </a:rPr>
              <a:t>There are two types of iteration that we will cover in MATLAB. The first is the for loop. The second is the while loop.</a:t>
            </a:r>
          </a:p>
          <a:p>
            <a:endParaRPr lang="en-US" dirty="0">
              <a:solidFill>
                <a:schemeClr val="bg1"/>
              </a:solidFill>
            </a:endParaRPr>
          </a:p>
          <a:p>
            <a:r>
              <a:rPr lang="en-US" dirty="0" smtClean="0">
                <a:solidFill>
                  <a:schemeClr val="bg1"/>
                </a:solidFill>
              </a:rPr>
              <a:t>Before diving into the specifics of each type of loop, let’s make the claim that every for loop could be turned into a while loop, but not every while loop could be turned into a for loop. (We made a similar statement about if statements and switch statements). After we cover both types, it should be clear why this is </a:t>
            </a:r>
            <a:r>
              <a:rPr lang="en-US" smtClean="0">
                <a:solidFill>
                  <a:schemeClr val="bg1"/>
                </a:solidFill>
              </a:rPr>
              <a:t>the case.  </a:t>
            </a:r>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25908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Iteration</a:t>
            </a:r>
            <a:endParaRPr lang="en-US" sz="6000" dirty="0">
              <a:solidFill>
                <a:schemeClr val="bg1"/>
              </a:solidFill>
            </a:endParaRPr>
          </a:p>
        </p:txBody>
      </p:sp>
      <p:sp>
        <p:nvSpPr>
          <p:cNvPr id="6" name="TextBox 5"/>
          <p:cNvSpPr txBox="1"/>
          <p:nvPr/>
        </p:nvSpPr>
        <p:spPr>
          <a:xfrm>
            <a:off x="0" y="914400"/>
            <a:ext cx="9144000" cy="5909310"/>
          </a:xfrm>
          <a:prstGeom prst="rect">
            <a:avLst/>
          </a:prstGeom>
          <a:noFill/>
        </p:spPr>
        <p:txBody>
          <a:bodyPr wrap="square" rtlCol="0">
            <a:spAutoFit/>
          </a:bodyPr>
          <a:lstStyle/>
          <a:p>
            <a:r>
              <a:rPr lang="en-US" dirty="0" smtClean="0">
                <a:solidFill>
                  <a:schemeClr val="bg1"/>
                </a:solidFill>
                <a:cs typeface="Courier New" pitchFamily="49" charset="0"/>
              </a:rPr>
              <a:t>The other kind of a loop is a while loop. Where for loops iterate some variable over some set of values, while loops keep running the code while the condition is true (in other words, until the condition is false). An example:</a:t>
            </a:r>
          </a:p>
          <a:p>
            <a:endParaRPr lang="en-US" dirty="0" smtClean="0">
              <a:solidFill>
                <a:schemeClr val="bg1"/>
              </a:solidFill>
              <a:cs typeface="Courier New" pitchFamily="49" charset="0"/>
            </a:endParaRPr>
          </a:p>
          <a:p>
            <a:r>
              <a:rPr lang="en-US" dirty="0" smtClean="0">
                <a:solidFill>
                  <a:srgbClr val="00B0F0"/>
                </a:solidFill>
                <a:latin typeface="Courier New" pitchFamily="49" charset="0"/>
                <a:cs typeface="Courier New" pitchFamily="49" charset="0"/>
              </a:rPr>
              <a:t>x = 1;</a:t>
            </a:r>
          </a:p>
          <a:p>
            <a:r>
              <a:rPr lang="en-US" dirty="0" smtClean="0">
                <a:solidFill>
                  <a:srgbClr val="00B0F0"/>
                </a:solidFill>
                <a:latin typeface="Courier New" pitchFamily="49" charset="0"/>
                <a:cs typeface="Courier New" pitchFamily="49" charset="0"/>
              </a:rPr>
              <a:t>while x &lt; 10;</a:t>
            </a:r>
          </a:p>
          <a:p>
            <a:r>
              <a:rPr lang="en-US" dirty="0" smtClean="0">
                <a:solidFill>
                  <a:srgbClr val="00B0F0"/>
                </a:solidFill>
                <a:latin typeface="Courier New" pitchFamily="49" charset="0"/>
                <a:cs typeface="Courier New" pitchFamily="49" charset="0"/>
              </a:rPr>
              <a:t>	x = x+1;</a:t>
            </a:r>
          </a:p>
          <a:p>
            <a:r>
              <a:rPr lang="en-US" dirty="0" smtClean="0">
                <a:solidFill>
                  <a:srgbClr val="00B0F0"/>
                </a:solidFill>
                <a:latin typeface="Courier New" pitchFamily="49" charset="0"/>
                <a:cs typeface="Courier New" pitchFamily="49" charset="0"/>
              </a:rPr>
              <a:t>end</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This simple while loop says “while the statement x&lt;10 is true, run the code x=x+1”. With while loops, the logical condition is checked every time. So the code runs something like this:</a:t>
            </a:r>
          </a:p>
          <a:p>
            <a:endParaRPr lang="en-US" dirty="0" smtClean="0">
              <a:solidFill>
                <a:schemeClr val="bg1"/>
              </a:solidFill>
              <a:cs typeface="Courier New" pitchFamily="49" charset="0"/>
            </a:endParaRPr>
          </a:p>
          <a:p>
            <a:r>
              <a:rPr lang="en-US" dirty="0" smtClean="0">
                <a:solidFill>
                  <a:srgbClr val="00B0F0"/>
                </a:solidFill>
                <a:latin typeface="Courier New" pitchFamily="49" charset="0"/>
                <a:cs typeface="Courier New" pitchFamily="49" charset="0"/>
              </a:rPr>
              <a:t>x = 1;</a:t>
            </a:r>
            <a:r>
              <a:rPr lang="en-US" dirty="0" smtClean="0">
                <a:solidFill>
                  <a:srgbClr val="00B0F0"/>
                </a:solidFill>
                <a:cs typeface="Courier New" pitchFamily="49" charset="0"/>
              </a:rPr>
              <a:t>			</a:t>
            </a:r>
            <a:r>
              <a:rPr lang="en-US" dirty="0" smtClean="0">
                <a:solidFill>
                  <a:srgbClr val="92D050"/>
                </a:solidFill>
                <a:cs typeface="Courier New" pitchFamily="49" charset="0"/>
              </a:rPr>
              <a:t>% initialize x to 1</a:t>
            </a:r>
          </a:p>
          <a:p>
            <a:r>
              <a:rPr lang="en-US" dirty="0" smtClean="0">
                <a:solidFill>
                  <a:srgbClr val="00B0F0"/>
                </a:solidFill>
                <a:latin typeface="Courier New" pitchFamily="49" charset="0"/>
                <a:cs typeface="Courier New" pitchFamily="49" charset="0"/>
              </a:rPr>
              <a:t>while x &lt; 10;</a:t>
            </a:r>
            <a:r>
              <a:rPr lang="en-US" dirty="0" smtClean="0">
                <a:solidFill>
                  <a:srgbClr val="00B0F0"/>
                </a:solidFill>
                <a:cs typeface="Courier New" pitchFamily="49" charset="0"/>
              </a:rPr>
              <a:t>		</a:t>
            </a:r>
            <a:r>
              <a:rPr lang="en-US" dirty="0" smtClean="0">
                <a:solidFill>
                  <a:srgbClr val="92D050"/>
                </a:solidFill>
                <a:cs typeface="Courier New" pitchFamily="49" charset="0"/>
              </a:rPr>
              <a:t>% check to see if x is less than 10</a:t>
            </a:r>
          </a:p>
          <a:p>
            <a:r>
              <a:rPr lang="en-US" dirty="0" smtClean="0">
                <a:solidFill>
                  <a:srgbClr val="00B0F0"/>
                </a:solidFill>
                <a:cs typeface="Courier New" pitchFamily="49" charset="0"/>
              </a:rPr>
              <a:t>	</a:t>
            </a:r>
            <a:r>
              <a:rPr lang="en-US" dirty="0" smtClean="0">
                <a:solidFill>
                  <a:srgbClr val="00B0F0"/>
                </a:solidFill>
                <a:latin typeface="Courier New" pitchFamily="49" charset="0"/>
                <a:cs typeface="Courier New" pitchFamily="49" charset="0"/>
              </a:rPr>
              <a:t>x = x+1;</a:t>
            </a:r>
            <a:r>
              <a:rPr lang="en-US" dirty="0" smtClean="0">
                <a:solidFill>
                  <a:srgbClr val="00B0F0"/>
                </a:solidFill>
                <a:cs typeface="Courier New" pitchFamily="49" charset="0"/>
              </a:rPr>
              <a:t>	</a:t>
            </a:r>
            <a:r>
              <a:rPr lang="en-US" dirty="0" smtClean="0">
                <a:solidFill>
                  <a:srgbClr val="92D050"/>
                </a:solidFill>
                <a:cs typeface="Courier New" pitchFamily="49" charset="0"/>
              </a:rPr>
              <a:t>% if it is, run this code</a:t>
            </a:r>
          </a:p>
          <a:p>
            <a:r>
              <a:rPr lang="en-US" dirty="0" smtClean="0">
                <a:solidFill>
                  <a:srgbClr val="00B0F0"/>
                </a:solidFill>
                <a:latin typeface="Courier New" pitchFamily="49" charset="0"/>
                <a:cs typeface="Courier New" pitchFamily="49" charset="0"/>
              </a:rPr>
              <a:t>end</a:t>
            </a:r>
            <a:r>
              <a:rPr lang="en-US" dirty="0" smtClean="0">
                <a:solidFill>
                  <a:srgbClr val="00B0F0"/>
                </a:solidFill>
                <a:cs typeface="Courier New" pitchFamily="49" charset="0"/>
              </a:rPr>
              <a:t>			</a:t>
            </a:r>
            <a:r>
              <a:rPr lang="en-US" dirty="0" smtClean="0">
                <a:solidFill>
                  <a:srgbClr val="92D050"/>
                </a:solidFill>
                <a:cs typeface="Courier New" pitchFamily="49" charset="0"/>
              </a:rPr>
              <a:t>% end of while loop - return to line 2 and re-check if x&lt;10 is true</a:t>
            </a:r>
          </a:p>
          <a:p>
            <a:endParaRPr lang="en-US" dirty="0" smtClean="0">
              <a:solidFill>
                <a:srgbClr val="92D050"/>
              </a:solidFill>
              <a:cs typeface="Courier New" pitchFamily="49" charset="0"/>
            </a:endParaRPr>
          </a:p>
          <a:p>
            <a:r>
              <a:rPr lang="en-US" dirty="0" smtClean="0">
                <a:solidFill>
                  <a:schemeClr val="bg1"/>
                </a:solidFill>
                <a:cs typeface="Courier New" pitchFamily="49" charset="0"/>
              </a:rPr>
              <a:t>So at the end of this code, the value of x is 10 (the first value of x that makes the statement false, and therefore the loop simply exits - try it yourself to see.</a:t>
            </a:r>
          </a:p>
          <a:p>
            <a:endParaRPr lang="en-US" dirty="0" smtClean="0">
              <a:solidFill>
                <a:schemeClr val="bg1"/>
              </a:solidFill>
              <a:cs typeface="Courier New" pitchFamily="49" charset="0"/>
            </a:endParaRPr>
          </a:p>
          <a:p>
            <a:endParaRPr lang="en-US" dirty="0" smtClean="0">
              <a:solidFill>
                <a:schemeClr val="bg1"/>
              </a:solidFill>
              <a:cs typeface="Courier New"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25908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Iteration</a:t>
            </a:r>
            <a:endParaRPr lang="en-US" sz="6000" dirty="0">
              <a:solidFill>
                <a:schemeClr val="bg1"/>
              </a:solidFill>
            </a:endParaRPr>
          </a:p>
        </p:txBody>
      </p:sp>
      <p:sp>
        <p:nvSpPr>
          <p:cNvPr id="6" name="TextBox 5"/>
          <p:cNvSpPr txBox="1"/>
          <p:nvPr/>
        </p:nvSpPr>
        <p:spPr>
          <a:xfrm>
            <a:off x="0" y="914400"/>
            <a:ext cx="9144000" cy="6463308"/>
          </a:xfrm>
          <a:prstGeom prst="rect">
            <a:avLst/>
          </a:prstGeom>
          <a:noFill/>
        </p:spPr>
        <p:txBody>
          <a:bodyPr wrap="square" rtlCol="0">
            <a:spAutoFit/>
          </a:bodyPr>
          <a:lstStyle/>
          <a:p>
            <a:r>
              <a:rPr lang="en-US" dirty="0" smtClean="0">
                <a:solidFill>
                  <a:schemeClr val="bg1"/>
                </a:solidFill>
                <a:cs typeface="Courier New" pitchFamily="49" charset="0"/>
              </a:rPr>
              <a:t>While loops can be dangerous if not used properly. Consider:</a:t>
            </a:r>
          </a:p>
          <a:p>
            <a:endParaRPr lang="en-US" dirty="0" smtClean="0">
              <a:solidFill>
                <a:schemeClr val="bg1"/>
              </a:solidFill>
              <a:cs typeface="Courier New" pitchFamily="49" charset="0"/>
            </a:endParaRPr>
          </a:p>
          <a:p>
            <a:r>
              <a:rPr lang="en-US" dirty="0" smtClean="0">
                <a:solidFill>
                  <a:srgbClr val="00B0F0"/>
                </a:solidFill>
                <a:latin typeface="Courier New" pitchFamily="49" charset="0"/>
                <a:cs typeface="Courier New" pitchFamily="49" charset="0"/>
              </a:rPr>
              <a:t>x = 1;</a:t>
            </a:r>
          </a:p>
          <a:p>
            <a:r>
              <a:rPr lang="en-US" dirty="0" smtClean="0">
                <a:solidFill>
                  <a:srgbClr val="00B0F0"/>
                </a:solidFill>
                <a:latin typeface="Courier New" pitchFamily="49" charset="0"/>
                <a:cs typeface="Courier New" pitchFamily="49" charset="0"/>
              </a:rPr>
              <a:t>while x &lt; 10;</a:t>
            </a:r>
          </a:p>
          <a:p>
            <a:r>
              <a:rPr lang="en-US" dirty="0" smtClean="0">
                <a:solidFill>
                  <a:srgbClr val="00B0F0"/>
                </a:solidFill>
                <a:latin typeface="Courier New" pitchFamily="49" charset="0"/>
                <a:cs typeface="Courier New" pitchFamily="49" charset="0"/>
              </a:rPr>
              <a:t>	x = x-2;</a:t>
            </a:r>
          </a:p>
          <a:p>
            <a:r>
              <a:rPr lang="en-US" dirty="0" smtClean="0">
                <a:solidFill>
                  <a:srgbClr val="00B0F0"/>
                </a:solidFill>
                <a:latin typeface="Courier New" pitchFamily="49" charset="0"/>
                <a:cs typeface="Courier New" pitchFamily="49" charset="0"/>
              </a:rPr>
              <a:t>end</a:t>
            </a:r>
          </a:p>
          <a:p>
            <a:endParaRPr lang="en-US" dirty="0" smtClean="0">
              <a:solidFill>
                <a:srgbClr val="00B0F0"/>
              </a:solidFill>
              <a:latin typeface="Courier New" pitchFamily="49" charset="0"/>
              <a:cs typeface="Courier New" pitchFamily="49" charset="0"/>
            </a:endParaRPr>
          </a:p>
          <a:p>
            <a:r>
              <a:rPr lang="en-US" dirty="0" smtClean="0">
                <a:solidFill>
                  <a:schemeClr val="bg1"/>
                </a:solidFill>
                <a:cs typeface="Courier New" pitchFamily="49" charset="0"/>
              </a:rPr>
              <a:t>x will start off having a value of 1. Then its next value will be -1, then -3, then -5… notice that since x keeps decreasing, the value of x is never going to make the statement x&lt;10 false. If the statement is never false, then the loop will keep running an infinite number of times. To stop an infinite while loop (MATLAB will say “busy” and “hang” there for more than 5 seconds) you need to press </a:t>
            </a:r>
            <a:r>
              <a:rPr lang="en-US" dirty="0" err="1" smtClean="0">
                <a:solidFill>
                  <a:schemeClr val="bg1"/>
                </a:solidFill>
                <a:cs typeface="Courier New" pitchFamily="49" charset="0"/>
              </a:rPr>
              <a:t>Ctrl+C</a:t>
            </a:r>
            <a:r>
              <a:rPr lang="en-US" dirty="0" smtClean="0">
                <a:solidFill>
                  <a:schemeClr val="bg1"/>
                </a:solidFill>
                <a:cs typeface="Courier New" pitchFamily="49" charset="0"/>
              </a:rPr>
              <a:t>. Try this loop out in a script, and practice killing the infinite loop.</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This is called an infinite while loop, and it is NOT a good thing to have in your code (you will get zeros on homework questions, and lose points on test questions).</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How do you make sure your while loops isn’t infinite? Make sure the code inside “moves” the condition toward a false value. This code above moves the condition “away” from a false value, because x becomes more and more negative, and therefore further away from 10.</a:t>
            </a:r>
          </a:p>
          <a:p>
            <a:endParaRPr lang="en-US" dirty="0" smtClean="0">
              <a:solidFill>
                <a:schemeClr val="bg1"/>
              </a:solidFill>
              <a:cs typeface="Courier New" pitchFamily="49" charset="0"/>
            </a:endParaRPr>
          </a:p>
          <a:p>
            <a:endParaRPr lang="en-US" dirty="0" smtClean="0">
              <a:solidFill>
                <a:schemeClr val="bg1"/>
              </a:solidFill>
              <a:cs typeface="Courier New" pitchFamily="49" charset="0"/>
            </a:endParaRPr>
          </a:p>
          <a:p>
            <a:endParaRPr lang="en-US" dirty="0" smtClean="0">
              <a:solidFill>
                <a:schemeClr val="bg1"/>
              </a:solidFill>
              <a:cs typeface="Courier New" pitchFamily="49" charset="0"/>
            </a:endParaRPr>
          </a:p>
          <a:p>
            <a:endParaRPr lang="en-US" dirty="0" smtClean="0">
              <a:solidFill>
                <a:schemeClr val="bg1"/>
              </a:solidFill>
              <a:cs typeface="Courier New"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25908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Iteration</a:t>
            </a:r>
            <a:endParaRPr lang="en-US" sz="6000" dirty="0">
              <a:solidFill>
                <a:schemeClr val="bg1"/>
              </a:solidFill>
            </a:endParaRPr>
          </a:p>
        </p:txBody>
      </p:sp>
      <p:sp>
        <p:nvSpPr>
          <p:cNvPr id="6" name="TextBox 5"/>
          <p:cNvSpPr txBox="1"/>
          <p:nvPr/>
        </p:nvSpPr>
        <p:spPr>
          <a:xfrm>
            <a:off x="0" y="914400"/>
            <a:ext cx="9144000" cy="7571303"/>
          </a:xfrm>
          <a:prstGeom prst="rect">
            <a:avLst/>
          </a:prstGeom>
          <a:noFill/>
        </p:spPr>
        <p:txBody>
          <a:bodyPr wrap="square" rtlCol="0">
            <a:spAutoFit/>
          </a:bodyPr>
          <a:lstStyle/>
          <a:p>
            <a:r>
              <a:rPr lang="en-US" dirty="0" smtClean="0">
                <a:solidFill>
                  <a:schemeClr val="bg1"/>
                </a:solidFill>
                <a:cs typeface="Courier New" pitchFamily="49" charset="0"/>
              </a:rPr>
              <a:t>These last two examples of while loops are rather silly and pointless, so let’s revert to the problem we did earlier with the cell array, and see if we can accomplish the same task with a while loop instead of a for loop.</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With iterate over a collection with a while loop, we have to use indexing (there is no direct access with while loops). We know that the index for any collection of data always starts at 1, and we know our total starts at 0. So we might set up the following code:</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	</a:t>
            </a:r>
            <a:r>
              <a:rPr lang="en-US" dirty="0" smtClean="0">
                <a:solidFill>
                  <a:srgbClr val="00B0F0"/>
                </a:solidFill>
                <a:latin typeface="Courier New" pitchFamily="49" charset="0"/>
                <a:cs typeface="Courier New" pitchFamily="49" charset="0"/>
              </a:rPr>
              <a:t>ca={‘Porsche’ 100 ‘Waffle House’ 200 [true false] [1 2 3]}</a:t>
            </a:r>
          </a:p>
          <a:p>
            <a:r>
              <a:rPr lang="en-US" dirty="0" smtClean="0">
                <a:solidFill>
                  <a:schemeClr val="bg1"/>
                </a:solidFill>
                <a:cs typeface="Courier New" pitchFamily="49" charset="0"/>
              </a:rPr>
              <a:t>	</a:t>
            </a:r>
            <a:r>
              <a:rPr lang="en-US" dirty="0" smtClean="0">
                <a:solidFill>
                  <a:srgbClr val="00B0F0"/>
                </a:solidFill>
                <a:latin typeface="Courier New" pitchFamily="49" charset="0"/>
                <a:cs typeface="Courier New" pitchFamily="49" charset="0"/>
              </a:rPr>
              <a:t>index = 1;</a:t>
            </a:r>
          </a:p>
          <a:p>
            <a:r>
              <a:rPr lang="en-US" dirty="0" smtClean="0">
                <a:solidFill>
                  <a:srgbClr val="00B0F0"/>
                </a:solidFill>
                <a:latin typeface="Courier New" pitchFamily="49" charset="0"/>
                <a:cs typeface="Courier New" pitchFamily="49" charset="0"/>
              </a:rPr>
              <a:t>	total = 0;</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Now, we want to loop while index can be used to index ca, and we want to increase </a:t>
            </a:r>
            <a:r>
              <a:rPr lang="en-US" dirty="0" smtClean="0">
                <a:solidFill>
                  <a:srgbClr val="00B0F0"/>
                </a:solidFill>
                <a:cs typeface="Courier New" pitchFamily="49" charset="0"/>
              </a:rPr>
              <a:t>index</a:t>
            </a:r>
            <a:r>
              <a:rPr lang="en-US" dirty="0" smtClean="0">
                <a:solidFill>
                  <a:schemeClr val="bg1"/>
                </a:solidFill>
                <a:cs typeface="Courier New" pitchFamily="49" charset="0"/>
              </a:rPr>
              <a:t> by 1 each time (move to the next element in ca). Therefore, the first line of our while loop:</a:t>
            </a:r>
          </a:p>
          <a:p>
            <a:endParaRPr lang="en-US" dirty="0" smtClean="0">
              <a:solidFill>
                <a:schemeClr val="bg1"/>
              </a:solidFill>
              <a:cs typeface="Courier New" pitchFamily="49" charset="0"/>
            </a:endParaRPr>
          </a:p>
          <a:p>
            <a:endParaRPr lang="en-US" dirty="0" smtClean="0">
              <a:solidFill>
                <a:schemeClr val="bg1"/>
              </a:solidFill>
              <a:cs typeface="Courier New" pitchFamily="49" charset="0"/>
            </a:endParaRPr>
          </a:p>
          <a:p>
            <a:r>
              <a:rPr lang="en-US" dirty="0" smtClean="0">
                <a:solidFill>
                  <a:schemeClr val="bg1"/>
                </a:solidFill>
                <a:cs typeface="Courier New" pitchFamily="49" charset="0"/>
              </a:rPr>
              <a:t>	</a:t>
            </a:r>
            <a:r>
              <a:rPr lang="en-US" dirty="0" smtClean="0">
                <a:solidFill>
                  <a:srgbClr val="00B0F0"/>
                </a:solidFill>
                <a:latin typeface="Courier New" pitchFamily="49" charset="0"/>
                <a:cs typeface="Courier New" pitchFamily="49" charset="0"/>
              </a:rPr>
              <a:t>while index&lt;=length(ca)</a:t>
            </a:r>
          </a:p>
          <a:p>
            <a:endParaRPr lang="en-US" dirty="0" smtClean="0">
              <a:solidFill>
                <a:srgbClr val="00B0F0"/>
              </a:solidFill>
              <a:latin typeface="Courier New" pitchFamily="49" charset="0"/>
              <a:cs typeface="Courier New" pitchFamily="49" charset="0"/>
            </a:endParaRPr>
          </a:p>
          <a:p>
            <a:r>
              <a:rPr lang="en-US" dirty="0" smtClean="0">
                <a:solidFill>
                  <a:schemeClr val="bg1"/>
                </a:solidFill>
                <a:cs typeface="Courier New" pitchFamily="49" charset="0"/>
              </a:rPr>
              <a:t>This will “stop” the loop once index is greater than the last index of ca.</a:t>
            </a:r>
          </a:p>
          <a:p>
            <a:endParaRPr lang="en-US" dirty="0" smtClean="0">
              <a:solidFill>
                <a:schemeClr val="bg1"/>
              </a:solidFill>
              <a:cs typeface="Courier New" pitchFamily="49" charset="0"/>
            </a:endParaRPr>
          </a:p>
          <a:p>
            <a:endParaRPr lang="en-US" dirty="0" smtClean="0">
              <a:solidFill>
                <a:schemeClr val="bg1"/>
              </a:solidFill>
              <a:cs typeface="Courier New" pitchFamily="49" charset="0"/>
            </a:endParaRPr>
          </a:p>
          <a:p>
            <a:endParaRPr lang="en-US" dirty="0" smtClean="0">
              <a:solidFill>
                <a:schemeClr val="bg1"/>
              </a:solidFill>
              <a:cs typeface="Courier New" pitchFamily="49" charset="0"/>
            </a:endParaRPr>
          </a:p>
          <a:p>
            <a:endParaRPr lang="en-US" dirty="0" smtClean="0">
              <a:solidFill>
                <a:schemeClr val="bg1"/>
              </a:solidFill>
              <a:cs typeface="Courier New" pitchFamily="49" charset="0"/>
            </a:endParaRPr>
          </a:p>
          <a:p>
            <a:endParaRPr lang="en-US" dirty="0" smtClean="0">
              <a:solidFill>
                <a:schemeClr val="bg1"/>
              </a:solidFill>
              <a:cs typeface="Courier New" pitchFamily="49" charset="0"/>
            </a:endParaRPr>
          </a:p>
          <a:p>
            <a:endParaRPr lang="en-US" dirty="0" smtClean="0">
              <a:solidFill>
                <a:schemeClr val="bg1"/>
              </a:solidFill>
              <a:cs typeface="Courier New" pitchFamily="49" charset="0"/>
            </a:endParaRPr>
          </a:p>
          <a:p>
            <a:endParaRPr lang="en-US" dirty="0" smtClean="0">
              <a:solidFill>
                <a:schemeClr val="bg1"/>
              </a:solidFill>
              <a:cs typeface="Courier New" pitchFamily="49" charset="0"/>
            </a:endParaRPr>
          </a:p>
          <a:p>
            <a:endParaRPr lang="en-US" dirty="0" smtClean="0">
              <a:solidFill>
                <a:schemeClr val="bg1"/>
              </a:solidFill>
              <a:cs typeface="Courier New"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25908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Iteration</a:t>
            </a:r>
            <a:endParaRPr lang="en-US" sz="6000" dirty="0">
              <a:solidFill>
                <a:schemeClr val="bg1"/>
              </a:solidFill>
            </a:endParaRPr>
          </a:p>
        </p:txBody>
      </p:sp>
      <p:sp>
        <p:nvSpPr>
          <p:cNvPr id="6" name="TextBox 5"/>
          <p:cNvSpPr txBox="1"/>
          <p:nvPr/>
        </p:nvSpPr>
        <p:spPr>
          <a:xfrm>
            <a:off x="0" y="914400"/>
            <a:ext cx="9144000" cy="8125301"/>
          </a:xfrm>
          <a:prstGeom prst="rect">
            <a:avLst/>
          </a:prstGeom>
          <a:noFill/>
        </p:spPr>
        <p:txBody>
          <a:bodyPr wrap="square" rtlCol="0">
            <a:spAutoFit/>
          </a:bodyPr>
          <a:lstStyle/>
          <a:p>
            <a:r>
              <a:rPr lang="en-US" dirty="0" smtClean="0">
                <a:solidFill>
                  <a:schemeClr val="bg1"/>
                </a:solidFill>
                <a:cs typeface="Courier New" pitchFamily="49" charset="0"/>
              </a:rPr>
              <a:t>For each value of index (each position in ca) we want to do the exact same thing we did before:</a:t>
            </a:r>
          </a:p>
          <a:p>
            <a:endParaRPr lang="en-US" dirty="0" smtClean="0">
              <a:solidFill>
                <a:schemeClr val="bg1"/>
              </a:solidFill>
              <a:cs typeface="Courier New" pitchFamily="49" charset="0"/>
            </a:endParaRPr>
          </a:p>
          <a:p>
            <a:r>
              <a:rPr lang="en-US" dirty="0" smtClean="0">
                <a:solidFill>
                  <a:srgbClr val="00B0F0"/>
                </a:solidFill>
                <a:latin typeface="Courier New" pitchFamily="49" charset="0"/>
                <a:cs typeface="Courier New" pitchFamily="49" charset="0"/>
              </a:rPr>
              <a:t>	if </a:t>
            </a:r>
            <a:r>
              <a:rPr lang="en-US" dirty="0" err="1" smtClean="0">
                <a:solidFill>
                  <a:srgbClr val="00B0F0"/>
                </a:solidFill>
                <a:latin typeface="Courier New" pitchFamily="49" charset="0"/>
                <a:cs typeface="Courier New" pitchFamily="49" charset="0"/>
              </a:rPr>
              <a:t>isnumeric</a:t>
            </a:r>
            <a:r>
              <a:rPr lang="en-US" dirty="0" smtClean="0">
                <a:solidFill>
                  <a:srgbClr val="00B0F0"/>
                </a:solidFill>
                <a:latin typeface="Courier New" pitchFamily="49" charset="0"/>
                <a:cs typeface="Courier New" pitchFamily="49" charset="0"/>
              </a:rPr>
              <a:t>(ca{</a:t>
            </a:r>
            <a:r>
              <a:rPr lang="en-US" dirty="0" err="1" smtClean="0">
                <a:solidFill>
                  <a:srgbClr val="00B0F0"/>
                </a:solidFill>
                <a:latin typeface="Courier New" pitchFamily="49" charset="0"/>
                <a:cs typeface="Courier New" pitchFamily="49" charset="0"/>
              </a:rPr>
              <a:t>i</a:t>
            </a:r>
            <a:r>
              <a:rPr lang="en-US" dirty="0" smtClean="0">
                <a:solidFill>
                  <a:srgbClr val="00B0F0"/>
                </a:solidFill>
                <a:latin typeface="Courier New" pitchFamily="49" charset="0"/>
                <a:cs typeface="Courier New" pitchFamily="49" charset="0"/>
              </a:rPr>
              <a:t>})</a:t>
            </a:r>
          </a:p>
          <a:p>
            <a:r>
              <a:rPr lang="en-US" dirty="0" smtClean="0">
                <a:solidFill>
                  <a:srgbClr val="00B0F0"/>
                </a:solidFill>
                <a:latin typeface="Courier New" pitchFamily="49" charset="0"/>
                <a:cs typeface="Courier New" pitchFamily="49" charset="0"/>
              </a:rPr>
              <a:t>		total = total + sum(ca{</a:t>
            </a:r>
            <a:r>
              <a:rPr lang="en-US" dirty="0" err="1" smtClean="0">
                <a:solidFill>
                  <a:srgbClr val="00B0F0"/>
                </a:solidFill>
                <a:latin typeface="Courier New" pitchFamily="49" charset="0"/>
                <a:cs typeface="Courier New" pitchFamily="49" charset="0"/>
              </a:rPr>
              <a:t>i</a:t>
            </a:r>
            <a:r>
              <a:rPr lang="en-US" dirty="0" smtClean="0">
                <a:solidFill>
                  <a:srgbClr val="00B0F0"/>
                </a:solidFill>
                <a:latin typeface="Courier New" pitchFamily="49" charset="0"/>
                <a:cs typeface="Courier New" pitchFamily="49" charset="0"/>
              </a:rPr>
              <a:t>});</a:t>
            </a:r>
          </a:p>
          <a:p>
            <a:r>
              <a:rPr lang="en-US" dirty="0" smtClean="0">
                <a:solidFill>
                  <a:srgbClr val="00B0F0"/>
                </a:solidFill>
                <a:latin typeface="Courier New" pitchFamily="49" charset="0"/>
                <a:cs typeface="Courier New" pitchFamily="49" charset="0"/>
              </a:rPr>
              <a:t>	end</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And finally, we need to end our while loop. All in all, the entire code will look like this:</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	</a:t>
            </a:r>
            <a:r>
              <a:rPr lang="en-US" dirty="0" smtClean="0">
                <a:solidFill>
                  <a:srgbClr val="00B0F0"/>
                </a:solidFill>
                <a:latin typeface="Courier New" pitchFamily="49" charset="0"/>
                <a:cs typeface="Courier New" pitchFamily="49" charset="0"/>
              </a:rPr>
              <a:t>ca={‘Porsche’ 100 ‘Waffle House’ 200 [true false] [1 2 3]}</a:t>
            </a:r>
          </a:p>
          <a:p>
            <a:r>
              <a:rPr lang="en-US" dirty="0" smtClean="0">
                <a:solidFill>
                  <a:schemeClr val="bg1"/>
                </a:solidFill>
                <a:cs typeface="Courier New" pitchFamily="49" charset="0"/>
              </a:rPr>
              <a:t>	</a:t>
            </a:r>
            <a:r>
              <a:rPr lang="en-US" dirty="0" smtClean="0">
                <a:solidFill>
                  <a:srgbClr val="00B0F0"/>
                </a:solidFill>
                <a:latin typeface="Courier New" pitchFamily="49" charset="0"/>
                <a:cs typeface="Courier New" pitchFamily="49" charset="0"/>
              </a:rPr>
              <a:t>index = 1;</a:t>
            </a:r>
          </a:p>
          <a:p>
            <a:r>
              <a:rPr lang="en-US" dirty="0" smtClean="0">
                <a:solidFill>
                  <a:srgbClr val="00B0F0"/>
                </a:solidFill>
                <a:latin typeface="Courier New" pitchFamily="49" charset="0"/>
                <a:cs typeface="Courier New" pitchFamily="49" charset="0"/>
              </a:rPr>
              <a:t>	total = 0;</a:t>
            </a:r>
          </a:p>
          <a:p>
            <a:r>
              <a:rPr lang="en-US" dirty="0" smtClean="0">
                <a:solidFill>
                  <a:srgbClr val="00B0F0"/>
                </a:solidFill>
                <a:latin typeface="Courier New" pitchFamily="49" charset="0"/>
                <a:cs typeface="Courier New" pitchFamily="49" charset="0"/>
              </a:rPr>
              <a:t>	while index&lt;=length(ca)</a:t>
            </a:r>
          </a:p>
          <a:p>
            <a:r>
              <a:rPr lang="en-US" dirty="0" smtClean="0">
                <a:solidFill>
                  <a:srgbClr val="00B0F0"/>
                </a:solidFill>
                <a:latin typeface="Courier New" pitchFamily="49" charset="0"/>
                <a:cs typeface="Courier New" pitchFamily="49" charset="0"/>
              </a:rPr>
              <a:t>		if </a:t>
            </a:r>
            <a:r>
              <a:rPr lang="en-US" dirty="0" err="1" smtClean="0">
                <a:solidFill>
                  <a:srgbClr val="00B0F0"/>
                </a:solidFill>
                <a:latin typeface="Courier New" pitchFamily="49" charset="0"/>
                <a:cs typeface="Courier New" pitchFamily="49" charset="0"/>
              </a:rPr>
              <a:t>isnumeric</a:t>
            </a:r>
            <a:r>
              <a:rPr lang="en-US" dirty="0" smtClean="0">
                <a:solidFill>
                  <a:srgbClr val="00B0F0"/>
                </a:solidFill>
                <a:latin typeface="Courier New" pitchFamily="49" charset="0"/>
                <a:cs typeface="Courier New" pitchFamily="49" charset="0"/>
              </a:rPr>
              <a:t>(ca{</a:t>
            </a:r>
            <a:r>
              <a:rPr lang="en-US" dirty="0" err="1" smtClean="0">
                <a:solidFill>
                  <a:srgbClr val="00B0F0"/>
                </a:solidFill>
                <a:latin typeface="Courier New" pitchFamily="49" charset="0"/>
                <a:cs typeface="Courier New" pitchFamily="49" charset="0"/>
              </a:rPr>
              <a:t>i</a:t>
            </a:r>
            <a:r>
              <a:rPr lang="en-US" dirty="0" smtClean="0">
                <a:solidFill>
                  <a:srgbClr val="00B0F0"/>
                </a:solidFill>
                <a:latin typeface="Courier New" pitchFamily="49" charset="0"/>
                <a:cs typeface="Courier New" pitchFamily="49" charset="0"/>
              </a:rPr>
              <a:t>})</a:t>
            </a:r>
          </a:p>
          <a:p>
            <a:r>
              <a:rPr lang="en-US" dirty="0" smtClean="0">
                <a:solidFill>
                  <a:srgbClr val="00B0F0"/>
                </a:solidFill>
                <a:latin typeface="Courier New" pitchFamily="49" charset="0"/>
                <a:cs typeface="Courier New" pitchFamily="49" charset="0"/>
              </a:rPr>
              <a:t>			total = total + sum(ca{</a:t>
            </a:r>
            <a:r>
              <a:rPr lang="en-US" dirty="0" err="1" smtClean="0">
                <a:solidFill>
                  <a:srgbClr val="00B0F0"/>
                </a:solidFill>
                <a:latin typeface="Courier New" pitchFamily="49" charset="0"/>
                <a:cs typeface="Courier New" pitchFamily="49" charset="0"/>
              </a:rPr>
              <a:t>i</a:t>
            </a:r>
            <a:r>
              <a:rPr lang="en-US" dirty="0" smtClean="0">
                <a:solidFill>
                  <a:srgbClr val="00B0F0"/>
                </a:solidFill>
                <a:latin typeface="Courier New" pitchFamily="49" charset="0"/>
                <a:cs typeface="Courier New" pitchFamily="49" charset="0"/>
              </a:rPr>
              <a:t>});</a:t>
            </a:r>
          </a:p>
          <a:p>
            <a:r>
              <a:rPr lang="en-US" dirty="0" smtClean="0">
                <a:solidFill>
                  <a:srgbClr val="00B0F0"/>
                </a:solidFill>
                <a:latin typeface="Courier New" pitchFamily="49" charset="0"/>
                <a:cs typeface="Courier New" pitchFamily="49" charset="0"/>
              </a:rPr>
              <a:t>		end</a:t>
            </a:r>
          </a:p>
          <a:p>
            <a:r>
              <a:rPr lang="en-US" dirty="0" smtClean="0">
                <a:solidFill>
                  <a:srgbClr val="00B0F0"/>
                </a:solidFill>
                <a:latin typeface="Courier New" pitchFamily="49" charset="0"/>
                <a:cs typeface="Courier New" pitchFamily="49" charset="0"/>
              </a:rPr>
              <a:t>	end</a:t>
            </a:r>
          </a:p>
          <a:p>
            <a:endParaRPr lang="en-US" dirty="0" smtClean="0">
              <a:solidFill>
                <a:srgbClr val="00B0F0"/>
              </a:solidFill>
              <a:latin typeface="Courier New" pitchFamily="49" charset="0"/>
              <a:cs typeface="Courier New" pitchFamily="49" charset="0"/>
            </a:endParaRPr>
          </a:p>
          <a:p>
            <a:r>
              <a:rPr lang="en-US" dirty="0" smtClean="0">
                <a:solidFill>
                  <a:schemeClr val="bg1"/>
                </a:solidFill>
                <a:cs typeface="Courier New" pitchFamily="49" charset="0"/>
              </a:rPr>
              <a:t>The code in the interior is almost identical to the code in the for loop that we wrote earlier, but the loop itself is quite different.</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		</a:t>
            </a:r>
          </a:p>
          <a:p>
            <a:endParaRPr lang="en-US" dirty="0" smtClean="0">
              <a:solidFill>
                <a:schemeClr val="bg1"/>
              </a:solidFill>
              <a:cs typeface="Courier New" pitchFamily="49" charset="0"/>
            </a:endParaRPr>
          </a:p>
          <a:p>
            <a:endParaRPr lang="en-US" dirty="0" smtClean="0">
              <a:solidFill>
                <a:schemeClr val="bg1"/>
              </a:solidFill>
              <a:cs typeface="Courier New" pitchFamily="49" charset="0"/>
            </a:endParaRPr>
          </a:p>
          <a:p>
            <a:endParaRPr lang="en-US" dirty="0" smtClean="0">
              <a:solidFill>
                <a:schemeClr val="bg1"/>
              </a:solidFill>
              <a:cs typeface="Courier New" pitchFamily="49" charset="0"/>
            </a:endParaRPr>
          </a:p>
          <a:p>
            <a:endParaRPr lang="en-US" dirty="0" smtClean="0">
              <a:solidFill>
                <a:schemeClr val="bg1"/>
              </a:solidFill>
              <a:cs typeface="Courier New" pitchFamily="49" charset="0"/>
            </a:endParaRPr>
          </a:p>
          <a:p>
            <a:endParaRPr lang="en-US" dirty="0" smtClean="0">
              <a:solidFill>
                <a:schemeClr val="bg1"/>
              </a:solidFill>
              <a:cs typeface="Courier New" pitchFamily="49" charset="0"/>
            </a:endParaRPr>
          </a:p>
          <a:p>
            <a:endParaRPr lang="en-US" dirty="0" smtClean="0">
              <a:solidFill>
                <a:schemeClr val="bg1"/>
              </a:solidFill>
              <a:cs typeface="Courier New" pitchFamily="49" charset="0"/>
            </a:endParaRPr>
          </a:p>
          <a:p>
            <a:endParaRPr lang="en-US" dirty="0" smtClean="0">
              <a:solidFill>
                <a:schemeClr val="bg1"/>
              </a:solidFill>
              <a:cs typeface="Courier New" pitchFamily="49" charset="0"/>
            </a:endParaRPr>
          </a:p>
          <a:p>
            <a:endParaRPr lang="en-US" dirty="0" smtClean="0">
              <a:solidFill>
                <a:schemeClr val="bg1"/>
              </a:solidFill>
              <a:cs typeface="Courier New"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25908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Iteration</a:t>
            </a:r>
            <a:endParaRPr lang="en-US" sz="6000" dirty="0">
              <a:solidFill>
                <a:schemeClr val="bg1"/>
              </a:solidFill>
            </a:endParaRPr>
          </a:p>
        </p:txBody>
      </p:sp>
      <p:sp>
        <p:nvSpPr>
          <p:cNvPr id="6" name="TextBox 5"/>
          <p:cNvSpPr txBox="1"/>
          <p:nvPr/>
        </p:nvSpPr>
        <p:spPr>
          <a:xfrm>
            <a:off x="0" y="914401"/>
            <a:ext cx="9144000" cy="8125301"/>
          </a:xfrm>
          <a:prstGeom prst="rect">
            <a:avLst/>
          </a:prstGeom>
          <a:noFill/>
        </p:spPr>
        <p:txBody>
          <a:bodyPr wrap="square" rtlCol="0">
            <a:spAutoFit/>
          </a:bodyPr>
          <a:lstStyle/>
          <a:p>
            <a:r>
              <a:rPr lang="en-US" dirty="0" smtClean="0">
                <a:solidFill>
                  <a:schemeClr val="bg1"/>
                </a:solidFill>
                <a:cs typeface="Courier New" pitchFamily="49" charset="0"/>
              </a:rPr>
              <a:t>One thing we see a lot is the following. Consider that we are trying to solve the problem we just solved. Students </a:t>
            </a:r>
            <a:r>
              <a:rPr lang="en-US" dirty="0" err="1" smtClean="0">
                <a:solidFill>
                  <a:schemeClr val="bg1"/>
                </a:solidFill>
                <a:cs typeface="Courier New" pitchFamily="49" charset="0"/>
              </a:rPr>
              <a:t>loooooove</a:t>
            </a:r>
            <a:r>
              <a:rPr lang="en-US" dirty="0" smtClean="0">
                <a:solidFill>
                  <a:schemeClr val="bg1"/>
                </a:solidFill>
                <a:cs typeface="Courier New" pitchFamily="49" charset="0"/>
              </a:rPr>
              <a:t> to do this:</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	</a:t>
            </a:r>
            <a:r>
              <a:rPr lang="en-US" dirty="0" smtClean="0">
                <a:solidFill>
                  <a:srgbClr val="00B0F0"/>
                </a:solidFill>
                <a:latin typeface="Courier New" pitchFamily="49" charset="0"/>
                <a:cs typeface="Courier New" pitchFamily="49" charset="0"/>
              </a:rPr>
              <a:t>while index=1:length(ca)</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This is WRONG (this is an effort to do a for loop variable in a while loop). for loops and while loops are very different things with very different syntax. Remember that.</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Also, it is important to note that any problem that can be solved with a for loop can almost just as easily be solved with a while loop (consider the example on the previous slide). HOWEVER, some while loops are not easily converted into for loops (for some while loops, it is impossible to convert to a for loop). This means that while loops are more universally applicable than for loops.</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So why do we use for loops? Convenience. </a:t>
            </a:r>
            <a:r>
              <a:rPr lang="en-US" dirty="0" smtClean="0">
                <a:solidFill>
                  <a:srgbClr val="00B0F0"/>
                </a:solidFill>
                <a:cs typeface="Courier New" pitchFamily="49" charset="0"/>
              </a:rPr>
              <a:t>while</a:t>
            </a:r>
            <a:r>
              <a:rPr lang="en-US" dirty="0" smtClean="0">
                <a:solidFill>
                  <a:schemeClr val="bg1"/>
                </a:solidFill>
                <a:cs typeface="Courier New" pitchFamily="49" charset="0"/>
              </a:rPr>
              <a:t> loops can be slightly more work than </a:t>
            </a:r>
            <a:r>
              <a:rPr lang="en-US" dirty="0" smtClean="0">
                <a:solidFill>
                  <a:srgbClr val="00B0F0"/>
                </a:solidFill>
                <a:cs typeface="Courier New" pitchFamily="49" charset="0"/>
              </a:rPr>
              <a:t>for</a:t>
            </a:r>
            <a:r>
              <a:rPr lang="en-US" dirty="0" smtClean="0">
                <a:solidFill>
                  <a:schemeClr val="bg1"/>
                </a:solidFill>
                <a:cs typeface="Courier New" pitchFamily="49" charset="0"/>
              </a:rPr>
              <a:t> loops, and there is also always the possibility of accidentally having an infinite while loop. for loops are nice  when we know exactly how many times we have to iterate </a:t>
            </a:r>
          </a:p>
          <a:p>
            <a:r>
              <a:rPr lang="en-US" dirty="0" smtClean="0">
                <a:solidFill>
                  <a:schemeClr val="bg1"/>
                </a:solidFill>
                <a:cs typeface="Courier New" pitchFamily="49" charset="0"/>
              </a:rPr>
              <a:t>(even in the case of </a:t>
            </a:r>
            <a:r>
              <a:rPr lang="en-US" dirty="0" smtClean="0">
                <a:solidFill>
                  <a:srgbClr val="00B0F0"/>
                </a:solidFill>
                <a:cs typeface="Courier New" pitchFamily="49" charset="0"/>
              </a:rPr>
              <a:t>for </a:t>
            </a:r>
            <a:r>
              <a:rPr lang="en-US" dirty="0" err="1" smtClean="0">
                <a:solidFill>
                  <a:srgbClr val="00B0F0"/>
                </a:solidFill>
                <a:cs typeface="Courier New" pitchFamily="49" charset="0"/>
              </a:rPr>
              <a:t>i</a:t>
            </a:r>
            <a:r>
              <a:rPr lang="en-US" dirty="0" smtClean="0">
                <a:solidFill>
                  <a:srgbClr val="00B0F0"/>
                </a:solidFill>
                <a:cs typeface="Courier New" pitchFamily="49" charset="0"/>
              </a:rPr>
              <a:t>=1:length(ca)</a:t>
            </a:r>
            <a:r>
              <a:rPr lang="en-US" dirty="0" smtClean="0">
                <a:solidFill>
                  <a:schemeClr val="bg1"/>
                </a:solidFill>
                <a:cs typeface="Courier New" pitchFamily="49" charset="0"/>
              </a:rPr>
              <a:t>, we know we want to go all the way to </a:t>
            </a:r>
            <a:r>
              <a:rPr lang="en-US" dirty="0" smtClean="0">
                <a:solidFill>
                  <a:srgbClr val="00B0F0"/>
                </a:solidFill>
                <a:cs typeface="Courier New" pitchFamily="49" charset="0"/>
              </a:rPr>
              <a:t>length(ca)</a:t>
            </a:r>
            <a:r>
              <a:rPr lang="en-US" dirty="0" smtClean="0">
                <a:solidFill>
                  <a:schemeClr val="bg1"/>
                </a:solidFill>
                <a:cs typeface="Courier New" pitchFamily="49" charset="0"/>
              </a:rPr>
              <a:t>, even if we don’t know how many times that is - MATLAB will figure it out for us).</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		</a:t>
            </a:r>
          </a:p>
          <a:p>
            <a:endParaRPr lang="en-US" dirty="0" smtClean="0">
              <a:solidFill>
                <a:schemeClr val="bg1"/>
              </a:solidFill>
              <a:cs typeface="Courier New" pitchFamily="49" charset="0"/>
            </a:endParaRPr>
          </a:p>
          <a:p>
            <a:endParaRPr lang="en-US" dirty="0" smtClean="0">
              <a:solidFill>
                <a:schemeClr val="bg1"/>
              </a:solidFill>
              <a:cs typeface="Courier New" pitchFamily="49" charset="0"/>
            </a:endParaRPr>
          </a:p>
          <a:p>
            <a:endParaRPr lang="en-US" dirty="0" smtClean="0">
              <a:solidFill>
                <a:schemeClr val="bg1"/>
              </a:solidFill>
              <a:cs typeface="Courier New" pitchFamily="49" charset="0"/>
            </a:endParaRPr>
          </a:p>
          <a:p>
            <a:endParaRPr lang="en-US" dirty="0" smtClean="0">
              <a:solidFill>
                <a:schemeClr val="bg1"/>
              </a:solidFill>
              <a:cs typeface="Courier New" pitchFamily="49" charset="0"/>
            </a:endParaRPr>
          </a:p>
          <a:p>
            <a:endParaRPr lang="en-US" dirty="0" smtClean="0">
              <a:solidFill>
                <a:schemeClr val="bg1"/>
              </a:solidFill>
              <a:cs typeface="Courier New" pitchFamily="49" charset="0"/>
            </a:endParaRPr>
          </a:p>
          <a:p>
            <a:endParaRPr lang="en-US" dirty="0" smtClean="0">
              <a:solidFill>
                <a:schemeClr val="bg1"/>
              </a:solidFill>
              <a:cs typeface="Courier New" pitchFamily="49" charset="0"/>
            </a:endParaRPr>
          </a:p>
          <a:p>
            <a:endParaRPr lang="en-US" dirty="0" smtClean="0">
              <a:solidFill>
                <a:schemeClr val="bg1"/>
              </a:solidFill>
              <a:cs typeface="Courier New" pitchFamily="49" charset="0"/>
            </a:endParaRPr>
          </a:p>
          <a:p>
            <a:endParaRPr lang="en-US" dirty="0" smtClean="0">
              <a:solidFill>
                <a:schemeClr val="bg1"/>
              </a:solidFill>
              <a:cs typeface="Courier New"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25908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Iteration</a:t>
            </a:r>
            <a:endParaRPr lang="en-US" sz="6000" dirty="0">
              <a:solidFill>
                <a:schemeClr val="bg1"/>
              </a:solidFill>
            </a:endParaRPr>
          </a:p>
        </p:txBody>
      </p:sp>
      <p:sp>
        <p:nvSpPr>
          <p:cNvPr id="6" name="TextBox 5"/>
          <p:cNvSpPr txBox="1"/>
          <p:nvPr/>
        </p:nvSpPr>
        <p:spPr>
          <a:xfrm>
            <a:off x="0" y="914401"/>
            <a:ext cx="9144000" cy="8125301"/>
          </a:xfrm>
          <a:prstGeom prst="rect">
            <a:avLst/>
          </a:prstGeom>
          <a:noFill/>
        </p:spPr>
        <p:txBody>
          <a:bodyPr wrap="square" rtlCol="0">
            <a:spAutoFit/>
          </a:bodyPr>
          <a:lstStyle/>
          <a:p>
            <a:r>
              <a:rPr lang="en-US" dirty="0" smtClean="0">
                <a:solidFill>
                  <a:schemeClr val="bg1"/>
                </a:solidFill>
                <a:cs typeface="Courier New" pitchFamily="49" charset="0"/>
              </a:rPr>
              <a:t>One thing we see a lot is the following. Consider that we are trying to solve the problem we just solved. Students </a:t>
            </a:r>
            <a:r>
              <a:rPr lang="en-US" dirty="0" err="1" smtClean="0">
                <a:solidFill>
                  <a:schemeClr val="bg1"/>
                </a:solidFill>
                <a:cs typeface="Courier New" pitchFamily="49" charset="0"/>
              </a:rPr>
              <a:t>loooooove</a:t>
            </a:r>
            <a:r>
              <a:rPr lang="en-US" dirty="0" smtClean="0">
                <a:solidFill>
                  <a:schemeClr val="bg1"/>
                </a:solidFill>
                <a:cs typeface="Courier New" pitchFamily="49" charset="0"/>
              </a:rPr>
              <a:t> to do this:</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	</a:t>
            </a:r>
            <a:r>
              <a:rPr lang="en-US" dirty="0" smtClean="0">
                <a:solidFill>
                  <a:srgbClr val="00B0F0"/>
                </a:solidFill>
                <a:latin typeface="Courier New" pitchFamily="49" charset="0"/>
                <a:cs typeface="Courier New" pitchFamily="49" charset="0"/>
              </a:rPr>
              <a:t>while index=1:length(ca)</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This is WRONG (this is an effort to do a for loop variable in a while loop). for loops and while loops are very different things with very different syntax. Remember that.</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Also, it is important to note that any problem that can be solved with a for loop can almost just as easily be solved with a while loop (consider the example on the previous slide). HOWEVER, some while loops are not easily converted into for loops (for some while loops, it is impossible to convert to a for loop). This means that while loops are more universally applicable than for loops.</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So why do we use for loops? Convenience. </a:t>
            </a:r>
            <a:r>
              <a:rPr lang="en-US" dirty="0" smtClean="0">
                <a:solidFill>
                  <a:srgbClr val="00B0F0"/>
                </a:solidFill>
                <a:cs typeface="Courier New" pitchFamily="49" charset="0"/>
              </a:rPr>
              <a:t>while</a:t>
            </a:r>
            <a:r>
              <a:rPr lang="en-US" dirty="0" smtClean="0">
                <a:solidFill>
                  <a:schemeClr val="bg1"/>
                </a:solidFill>
                <a:cs typeface="Courier New" pitchFamily="49" charset="0"/>
              </a:rPr>
              <a:t> loops can be slightly more work than </a:t>
            </a:r>
            <a:r>
              <a:rPr lang="en-US" dirty="0" smtClean="0">
                <a:solidFill>
                  <a:srgbClr val="00B0F0"/>
                </a:solidFill>
                <a:cs typeface="Courier New" pitchFamily="49" charset="0"/>
              </a:rPr>
              <a:t>for</a:t>
            </a:r>
            <a:r>
              <a:rPr lang="en-US" dirty="0" smtClean="0">
                <a:solidFill>
                  <a:schemeClr val="bg1"/>
                </a:solidFill>
                <a:cs typeface="Courier New" pitchFamily="49" charset="0"/>
              </a:rPr>
              <a:t> loops, and there is also always the possibility of accidentally having an infinite while loop. for loops are nice  when we know exactly how many times we have to iterate </a:t>
            </a:r>
          </a:p>
          <a:p>
            <a:r>
              <a:rPr lang="en-US" dirty="0" smtClean="0">
                <a:solidFill>
                  <a:schemeClr val="bg1"/>
                </a:solidFill>
                <a:cs typeface="Courier New" pitchFamily="49" charset="0"/>
              </a:rPr>
              <a:t>(even in the case of </a:t>
            </a:r>
            <a:r>
              <a:rPr lang="en-US" dirty="0" smtClean="0">
                <a:solidFill>
                  <a:srgbClr val="00B0F0"/>
                </a:solidFill>
                <a:cs typeface="Courier New" pitchFamily="49" charset="0"/>
              </a:rPr>
              <a:t>for </a:t>
            </a:r>
            <a:r>
              <a:rPr lang="en-US" dirty="0" err="1" smtClean="0">
                <a:solidFill>
                  <a:srgbClr val="00B0F0"/>
                </a:solidFill>
                <a:cs typeface="Courier New" pitchFamily="49" charset="0"/>
              </a:rPr>
              <a:t>i</a:t>
            </a:r>
            <a:r>
              <a:rPr lang="en-US" dirty="0" smtClean="0">
                <a:solidFill>
                  <a:srgbClr val="00B0F0"/>
                </a:solidFill>
                <a:cs typeface="Courier New" pitchFamily="49" charset="0"/>
              </a:rPr>
              <a:t>=1:length(ca)</a:t>
            </a:r>
            <a:r>
              <a:rPr lang="en-US" dirty="0" smtClean="0">
                <a:solidFill>
                  <a:schemeClr val="bg1"/>
                </a:solidFill>
                <a:cs typeface="Courier New" pitchFamily="49" charset="0"/>
              </a:rPr>
              <a:t>, we know we want to go all the way to </a:t>
            </a:r>
            <a:r>
              <a:rPr lang="en-US" dirty="0" smtClean="0">
                <a:solidFill>
                  <a:srgbClr val="00B0F0"/>
                </a:solidFill>
                <a:cs typeface="Courier New" pitchFamily="49" charset="0"/>
              </a:rPr>
              <a:t>length(ca)</a:t>
            </a:r>
            <a:r>
              <a:rPr lang="en-US" dirty="0" smtClean="0">
                <a:solidFill>
                  <a:schemeClr val="bg1"/>
                </a:solidFill>
                <a:cs typeface="Courier New" pitchFamily="49" charset="0"/>
              </a:rPr>
              <a:t>, even if we don’t know how many times that is - MATLAB will figure it out for us).</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		</a:t>
            </a:r>
          </a:p>
          <a:p>
            <a:endParaRPr lang="en-US" dirty="0" smtClean="0">
              <a:solidFill>
                <a:schemeClr val="bg1"/>
              </a:solidFill>
              <a:cs typeface="Courier New" pitchFamily="49" charset="0"/>
            </a:endParaRPr>
          </a:p>
          <a:p>
            <a:endParaRPr lang="en-US" dirty="0" smtClean="0">
              <a:solidFill>
                <a:schemeClr val="bg1"/>
              </a:solidFill>
              <a:cs typeface="Courier New" pitchFamily="49" charset="0"/>
            </a:endParaRPr>
          </a:p>
          <a:p>
            <a:endParaRPr lang="en-US" dirty="0" smtClean="0">
              <a:solidFill>
                <a:schemeClr val="bg1"/>
              </a:solidFill>
              <a:cs typeface="Courier New" pitchFamily="49" charset="0"/>
            </a:endParaRPr>
          </a:p>
          <a:p>
            <a:endParaRPr lang="en-US" dirty="0" smtClean="0">
              <a:solidFill>
                <a:schemeClr val="bg1"/>
              </a:solidFill>
              <a:cs typeface="Courier New" pitchFamily="49" charset="0"/>
            </a:endParaRPr>
          </a:p>
          <a:p>
            <a:endParaRPr lang="en-US" dirty="0" smtClean="0">
              <a:solidFill>
                <a:schemeClr val="bg1"/>
              </a:solidFill>
              <a:cs typeface="Courier New" pitchFamily="49" charset="0"/>
            </a:endParaRPr>
          </a:p>
          <a:p>
            <a:endParaRPr lang="en-US" dirty="0" smtClean="0">
              <a:solidFill>
                <a:schemeClr val="bg1"/>
              </a:solidFill>
              <a:cs typeface="Courier New" pitchFamily="49" charset="0"/>
            </a:endParaRPr>
          </a:p>
          <a:p>
            <a:endParaRPr lang="en-US" dirty="0" smtClean="0">
              <a:solidFill>
                <a:schemeClr val="bg1"/>
              </a:solidFill>
              <a:cs typeface="Courier New" pitchFamily="49" charset="0"/>
            </a:endParaRPr>
          </a:p>
          <a:p>
            <a:endParaRPr lang="en-US" dirty="0" smtClean="0">
              <a:solidFill>
                <a:schemeClr val="bg1"/>
              </a:solidFill>
              <a:cs typeface="Courier New"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25908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Iteration</a:t>
            </a:r>
            <a:endParaRPr lang="en-US" sz="6000" dirty="0">
              <a:solidFill>
                <a:schemeClr val="bg1"/>
              </a:solidFill>
            </a:endParaRPr>
          </a:p>
        </p:txBody>
      </p:sp>
      <p:sp>
        <p:nvSpPr>
          <p:cNvPr id="6" name="TextBox 5"/>
          <p:cNvSpPr txBox="1"/>
          <p:nvPr/>
        </p:nvSpPr>
        <p:spPr>
          <a:xfrm>
            <a:off x="0" y="914401"/>
            <a:ext cx="9144000" cy="369332"/>
          </a:xfrm>
          <a:prstGeom prst="rect">
            <a:avLst/>
          </a:prstGeom>
          <a:noFill/>
        </p:spPr>
        <p:txBody>
          <a:bodyPr wrap="square" rtlCol="0">
            <a:spAutoFit/>
          </a:bodyPr>
          <a:lstStyle/>
          <a:p>
            <a:r>
              <a:rPr lang="en-US" smtClean="0">
                <a:solidFill>
                  <a:schemeClr val="bg1"/>
                </a:solidFill>
                <a:cs typeface="Courier New" pitchFamily="49" charset="0"/>
              </a:rPr>
              <a:t>Sometimes</a:t>
            </a:r>
            <a:endParaRPr lang="en-US" dirty="0" smtClean="0">
              <a:solidFill>
                <a:schemeClr val="bg1"/>
              </a:solidFill>
              <a:cs typeface="Courier New"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25908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Iteration</a:t>
            </a:r>
            <a:endParaRPr lang="en-US" sz="6000" dirty="0">
              <a:solidFill>
                <a:schemeClr val="bg1"/>
              </a:solidFill>
            </a:endParaRPr>
          </a:p>
        </p:txBody>
      </p:sp>
      <p:sp>
        <p:nvSpPr>
          <p:cNvPr id="6" name="TextBox 5"/>
          <p:cNvSpPr txBox="1"/>
          <p:nvPr/>
        </p:nvSpPr>
        <p:spPr>
          <a:xfrm>
            <a:off x="0" y="914400"/>
            <a:ext cx="9144000" cy="2585323"/>
          </a:xfrm>
          <a:prstGeom prst="rect">
            <a:avLst/>
          </a:prstGeom>
          <a:noFill/>
        </p:spPr>
        <p:txBody>
          <a:bodyPr wrap="square" rtlCol="0">
            <a:spAutoFit/>
          </a:bodyPr>
          <a:lstStyle/>
          <a:p>
            <a:r>
              <a:rPr lang="en-US" dirty="0" smtClean="0">
                <a:solidFill>
                  <a:schemeClr val="bg1"/>
                </a:solidFill>
              </a:rPr>
              <a:t>Suppose I hand you stack of index cards. Each card has a number written on it. I want you to tell me the sum of all the numbers in the stack. Your approach to finding the answer will be something like this:</a:t>
            </a:r>
          </a:p>
          <a:p>
            <a:endParaRPr lang="en-US" dirty="0" smtClean="0">
              <a:solidFill>
                <a:schemeClr val="bg1"/>
              </a:solidFill>
            </a:endParaRPr>
          </a:p>
          <a:p>
            <a:pPr>
              <a:buFontTx/>
              <a:buChar char="-"/>
            </a:pPr>
            <a:r>
              <a:rPr lang="en-US" dirty="0" smtClean="0">
                <a:solidFill>
                  <a:schemeClr val="bg1"/>
                </a:solidFill>
              </a:rPr>
              <a:t> Grab a piece of paper, write 0 (this is your current sum)</a:t>
            </a:r>
          </a:p>
          <a:p>
            <a:pPr>
              <a:buFontTx/>
              <a:buChar char="-"/>
            </a:pPr>
            <a:r>
              <a:rPr lang="en-US" dirty="0" smtClean="0">
                <a:solidFill>
                  <a:schemeClr val="bg1"/>
                </a:solidFill>
              </a:rPr>
              <a:t> For each card in the list:</a:t>
            </a:r>
          </a:p>
          <a:p>
            <a:pPr lvl="1">
              <a:buFontTx/>
              <a:buChar char="-"/>
            </a:pPr>
            <a:r>
              <a:rPr lang="en-US" dirty="0" smtClean="0">
                <a:solidFill>
                  <a:schemeClr val="bg1"/>
                </a:solidFill>
              </a:rPr>
              <a:t> Look at the value</a:t>
            </a:r>
          </a:p>
          <a:p>
            <a:pPr lvl="1">
              <a:buFontTx/>
              <a:buChar char="-"/>
            </a:pPr>
            <a:r>
              <a:rPr lang="en-US" dirty="0" smtClean="0">
                <a:solidFill>
                  <a:schemeClr val="bg1"/>
                </a:solidFill>
              </a:rPr>
              <a:t> Add the value to the sum</a:t>
            </a:r>
          </a:p>
          <a:p>
            <a:pPr lvl="1">
              <a:buFontTx/>
              <a:buChar char="-"/>
            </a:pPr>
            <a:r>
              <a:rPr lang="en-US" dirty="0" smtClean="0">
                <a:solidFill>
                  <a:schemeClr val="bg1"/>
                </a:solidFill>
              </a:rPr>
              <a:t> Move on to the next card</a:t>
            </a:r>
          </a:p>
        </p:txBody>
      </p:sp>
      <p:sp>
        <p:nvSpPr>
          <p:cNvPr id="7" name="TextBox 6"/>
          <p:cNvSpPr txBox="1"/>
          <p:nvPr/>
        </p:nvSpPr>
        <p:spPr>
          <a:xfrm>
            <a:off x="0" y="3657600"/>
            <a:ext cx="9144000" cy="1477328"/>
          </a:xfrm>
          <a:prstGeom prst="rect">
            <a:avLst/>
          </a:prstGeom>
          <a:noFill/>
        </p:spPr>
        <p:txBody>
          <a:bodyPr wrap="square" rtlCol="0">
            <a:spAutoFit/>
          </a:bodyPr>
          <a:lstStyle/>
          <a:p>
            <a:r>
              <a:rPr lang="en-US" dirty="0" smtClean="0">
                <a:solidFill>
                  <a:schemeClr val="bg1"/>
                </a:solidFill>
              </a:rPr>
              <a:t>To calculate the sum, you have to look at all the cards. Whether there are 5 cards or 50 cards, you know you have to look at each and every one of them. If we wanted to model this situation in MALTAB, we need a loop that will cycle through a collection and look at each element. We can accomplish this with a while loop, but this is exactly what for loops were made to do - so we’ll stop there.</a:t>
            </a:r>
            <a:endParaRPr lang="en-US"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25908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Iteration</a:t>
            </a:r>
            <a:endParaRPr lang="en-US" sz="6000" dirty="0">
              <a:solidFill>
                <a:schemeClr val="bg1"/>
              </a:solidFill>
            </a:endParaRPr>
          </a:p>
        </p:txBody>
      </p:sp>
      <p:sp>
        <p:nvSpPr>
          <p:cNvPr id="6" name="TextBox 5"/>
          <p:cNvSpPr txBox="1"/>
          <p:nvPr/>
        </p:nvSpPr>
        <p:spPr>
          <a:xfrm>
            <a:off x="0" y="914400"/>
            <a:ext cx="9144000" cy="5355312"/>
          </a:xfrm>
          <a:prstGeom prst="rect">
            <a:avLst/>
          </a:prstGeom>
          <a:noFill/>
        </p:spPr>
        <p:txBody>
          <a:bodyPr wrap="square" rtlCol="0">
            <a:spAutoFit/>
          </a:bodyPr>
          <a:lstStyle/>
          <a:p>
            <a:r>
              <a:rPr lang="en-US" dirty="0" smtClean="0">
                <a:solidFill>
                  <a:schemeClr val="bg1"/>
                </a:solidFill>
              </a:rPr>
              <a:t>So, to turn this discussion completely to MATLAB, we have a vector:</a:t>
            </a:r>
          </a:p>
          <a:p>
            <a:endParaRPr lang="en-US" dirty="0" smtClean="0">
              <a:solidFill>
                <a:schemeClr val="bg1"/>
              </a:solidFill>
            </a:endParaRPr>
          </a:p>
          <a:p>
            <a:r>
              <a:rPr lang="en-US" dirty="0" smtClean="0">
                <a:solidFill>
                  <a:srgbClr val="00B0F0"/>
                </a:solidFill>
                <a:latin typeface="Courier New" pitchFamily="49" charset="0"/>
                <a:cs typeface="Courier New" pitchFamily="49" charset="0"/>
              </a:rPr>
              <a:t>	</a:t>
            </a:r>
            <a:r>
              <a:rPr lang="en-US" dirty="0" err="1" smtClean="0">
                <a:solidFill>
                  <a:srgbClr val="00B0F0"/>
                </a:solidFill>
                <a:latin typeface="Courier New" pitchFamily="49" charset="0"/>
                <a:cs typeface="Courier New" pitchFamily="49" charset="0"/>
              </a:rPr>
              <a:t>vec</a:t>
            </a:r>
            <a:r>
              <a:rPr lang="en-US" dirty="0" smtClean="0">
                <a:solidFill>
                  <a:srgbClr val="00B0F0"/>
                </a:solidFill>
                <a:latin typeface="Courier New" pitchFamily="49" charset="0"/>
                <a:cs typeface="Courier New" pitchFamily="49" charset="0"/>
              </a:rPr>
              <a:t> = [1 4 7 10];</a:t>
            </a:r>
          </a:p>
          <a:p>
            <a:endParaRPr lang="en-US" dirty="0" smtClean="0">
              <a:solidFill>
                <a:schemeClr val="bg1"/>
              </a:solidFill>
            </a:endParaRPr>
          </a:p>
          <a:p>
            <a:r>
              <a:rPr lang="en-US" dirty="0" smtClean="0">
                <a:solidFill>
                  <a:schemeClr val="bg1"/>
                </a:solidFill>
              </a:rPr>
              <a:t>We want to use a for loop to find the sum. Now, I am well aware of the fact that you can find the sum of the vector simply using </a:t>
            </a:r>
            <a:r>
              <a:rPr lang="en-US" dirty="0" smtClean="0">
                <a:solidFill>
                  <a:srgbClr val="00B0F0"/>
                </a:solidFill>
              </a:rPr>
              <a:t>sum(</a:t>
            </a:r>
            <a:r>
              <a:rPr lang="en-US" dirty="0" err="1" smtClean="0">
                <a:solidFill>
                  <a:srgbClr val="00B0F0"/>
                </a:solidFill>
              </a:rPr>
              <a:t>vec</a:t>
            </a:r>
            <a:r>
              <a:rPr lang="en-US" dirty="0" smtClean="0">
                <a:solidFill>
                  <a:srgbClr val="00B0F0"/>
                </a:solidFill>
              </a:rPr>
              <a:t>)</a:t>
            </a:r>
            <a:r>
              <a:rPr lang="en-US" dirty="0" smtClean="0">
                <a:solidFill>
                  <a:schemeClr val="bg1"/>
                </a:solidFill>
              </a:rPr>
              <a:t>. In the future, if you have to find the sum, unless otherwise instructed, you should use </a:t>
            </a:r>
            <a:r>
              <a:rPr lang="en-US" dirty="0" smtClean="0">
                <a:solidFill>
                  <a:srgbClr val="00B0F0"/>
                </a:solidFill>
              </a:rPr>
              <a:t>sum(</a:t>
            </a:r>
            <a:r>
              <a:rPr lang="en-US" dirty="0" err="1" smtClean="0">
                <a:solidFill>
                  <a:srgbClr val="00B0F0"/>
                </a:solidFill>
              </a:rPr>
              <a:t>vec</a:t>
            </a:r>
            <a:r>
              <a:rPr lang="en-US" dirty="0" smtClean="0">
                <a:solidFill>
                  <a:srgbClr val="00B0F0"/>
                </a:solidFill>
              </a:rPr>
              <a:t>)</a:t>
            </a:r>
            <a:r>
              <a:rPr lang="en-US" dirty="0" smtClean="0">
                <a:solidFill>
                  <a:schemeClr val="bg1"/>
                </a:solidFill>
              </a:rPr>
              <a:t>. But I want to do this example because it is a good illustration of the way a for loop works. We’ll do some more realistic examples of for loop problems later. For now, it’s all about the mechanics.</a:t>
            </a:r>
          </a:p>
          <a:p>
            <a:endParaRPr lang="en-US" dirty="0" smtClean="0">
              <a:solidFill>
                <a:schemeClr val="bg1"/>
              </a:solidFill>
            </a:endParaRPr>
          </a:p>
          <a:p>
            <a:r>
              <a:rPr lang="en-US" dirty="0" smtClean="0">
                <a:solidFill>
                  <a:schemeClr val="bg1"/>
                </a:solidFill>
              </a:rPr>
              <a:t>I’ll go ahead and present the entire solution, then step back and talk about general for loop syntax and the way for loops operate.</a:t>
            </a:r>
          </a:p>
          <a:p>
            <a:endParaRPr lang="en-US" dirty="0" smtClean="0">
              <a:solidFill>
                <a:schemeClr val="bg1"/>
              </a:solidFill>
            </a:endParaRPr>
          </a:p>
          <a:p>
            <a:r>
              <a:rPr lang="en-US" dirty="0" smtClean="0">
                <a:solidFill>
                  <a:srgbClr val="00B0F0"/>
                </a:solidFill>
                <a:latin typeface="Courier New" pitchFamily="49" charset="0"/>
                <a:cs typeface="Courier New" pitchFamily="49" charset="0"/>
              </a:rPr>
              <a:t>	total = 0;</a:t>
            </a:r>
          </a:p>
          <a:p>
            <a:r>
              <a:rPr lang="en-US" dirty="0" smtClean="0">
                <a:solidFill>
                  <a:srgbClr val="00B0F0"/>
                </a:solidFill>
                <a:latin typeface="Courier New" pitchFamily="49" charset="0"/>
                <a:cs typeface="Courier New" pitchFamily="49" charset="0"/>
              </a:rPr>
              <a:t>	for x=</a:t>
            </a:r>
            <a:r>
              <a:rPr lang="en-US" dirty="0" err="1" smtClean="0">
                <a:solidFill>
                  <a:srgbClr val="00B0F0"/>
                </a:solidFill>
                <a:latin typeface="Courier New" pitchFamily="49" charset="0"/>
                <a:cs typeface="Courier New" pitchFamily="49" charset="0"/>
              </a:rPr>
              <a:t>vec</a:t>
            </a:r>
            <a:endParaRPr lang="en-US" dirty="0" smtClean="0">
              <a:solidFill>
                <a:srgbClr val="00B0F0"/>
              </a:solidFill>
              <a:latin typeface="Courier New" pitchFamily="49" charset="0"/>
              <a:cs typeface="Courier New" pitchFamily="49" charset="0"/>
            </a:endParaRPr>
          </a:p>
          <a:p>
            <a:r>
              <a:rPr lang="en-US" dirty="0" smtClean="0">
                <a:solidFill>
                  <a:srgbClr val="00B0F0"/>
                </a:solidFill>
                <a:latin typeface="Courier New" pitchFamily="49" charset="0"/>
                <a:cs typeface="Courier New" pitchFamily="49" charset="0"/>
              </a:rPr>
              <a:t>		total = total + x;</a:t>
            </a:r>
          </a:p>
          <a:p>
            <a:r>
              <a:rPr lang="en-US" dirty="0" smtClean="0">
                <a:solidFill>
                  <a:srgbClr val="00B0F0"/>
                </a:solidFill>
                <a:latin typeface="Courier New" pitchFamily="49" charset="0"/>
                <a:cs typeface="Courier New" pitchFamily="49" charset="0"/>
              </a:rPr>
              <a:t>	end</a:t>
            </a:r>
          </a:p>
          <a:p>
            <a:endParaRPr lang="en-US" dirty="0" smtClean="0">
              <a:solidFill>
                <a:srgbClr val="00B0F0"/>
              </a:solidFill>
              <a:latin typeface="Courier New" pitchFamily="49" charset="0"/>
              <a:cs typeface="Courier New" pitchFamily="49" charset="0"/>
            </a:endParaRPr>
          </a:p>
          <a:p>
            <a:r>
              <a:rPr lang="en-US" dirty="0" smtClean="0">
                <a:solidFill>
                  <a:schemeClr val="bg1"/>
                </a:solidFill>
                <a:cs typeface="Courier New" pitchFamily="49" charset="0"/>
              </a:rPr>
              <a:t>This is actually quite simple. Let’s take a closer look.</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25908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Iteration</a:t>
            </a:r>
            <a:endParaRPr lang="en-US" sz="6000" dirty="0">
              <a:solidFill>
                <a:schemeClr val="bg1"/>
              </a:solidFill>
            </a:endParaRPr>
          </a:p>
        </p:txBody>
      </p:sp>
      <p:sp>
        <p:nvSpPr>
          <p:cNvPr id="6" name="TextBox 5"/>
          <p:cNvSpPr txBox="1"/>
          <p:nvPr/>
        </p:nvSpPr>
        <p:spPr>
          <a:xfrm>
            <a:off x="0" y="914400"/>
            <a:ext cx="9144000" cy="4247317"/>
          </a:xfrm>
          <a:prstGeom prst="rect">
            <a:avLst/>
          </a:prstGeom>
          <a:noFill/>
        </p:spPr>
        <p:txBody>
          <a:bodyPr wrap="square" rtlCol="0">
            <a:spAutoFit/>
          </a:bodyPr>
          <a:lstStyle/>
          <a:p>
            <a:r>
              <a:rPr lang="en-US" dirty="0" smtClean="0">
                <a:solidFill>
                  <a:schemeClr val="bg1"/>
                </a:solidFill>
              </a:rPr>
              <a:t>The general syntax for any for loop:</a:t>
            </a:r>
          </a:p>
          <a:p>
            <a:endParaRPr lang="en-US" dirty="0" smtClean="0">
              <a:solidFill>
                <a:schemeClr val="bg1"/>
              </a:solidFill>
            </a:endParaRPr>
          </a:p>
          <a:p>
            <a:r>
              <a:rPr lang="en-US" dirty="0" smtClean="0">
                <a:solidFill>
                  <a:schemeClr val="bg1"/>
                </a:solidFill>
              </a:rPr>
              <a:t>	</a:t>
            </a:r>
            <a:r>
              <a:rPr lang="en-US" dirty="0" smtClean="0">
                <a:solidFill>
                  <a:srgbClr val="00B0F0"/>
                </a:solidFill>
                <a:latin typeface="Courier New" pitchFamily="49" charset="0"/>
                <a:cs typeface="Courier New" pitchFamily="49" charset="0"/>
              </a:rPr>
              <a:t>for &lt;variable&gt;=&lt;vector&gt;</a:t>
            </a:r>
          </a:p>
          <a:p>
            <a:endParaRPr lang="en-US" dirty="0" smtClean="0">
              <a:solidFill>
                <a:schemeClr val="bg1"/>
              </a:solidFill>
            </a:endParaRPr>
          </a:p>
          <a:p>
            <a:r>
              <a:rPr lang="en-US" dirty="0" smtClean="0">
                <a:solidFill>
                  <a:schemeClr val="bg1"/>
                </a:solidFill>
              </a:rPr>
              <a:t>So in our example, we say</a:t>
            </a:r>
          </a:p>
          <a:p>
            <a:r>
              <a:rPr lang="en-US" dirty="0" smtClean="0">
                <a:solidFill>
                  <a:schemeClr val="bg1"/>
                </a:solidFill>
              </a:rPr>
              <a:t>	</a:t>
            </a:r>
          </a:p>
          <a:p>
            <a:r>
              <a:rPr lang="en-US" dirty="0" smtClean="0">
                <a:solidFill>
                  <a:schemeClr val="bg1"/>
                </a:solidFill>
              </a:rPr>
              <a:t>	</a:t>
            </a:r>
            <a:r>
              <a:rPr lang="en-US" dirty="0" smtClean="0">
                <a:solidFill>
                  <a:srgbClr val="00B0F0"/>
                </a:solidFill>
                <a:latin typeface="Courier New" pitchFamily="49" charset="0"/>
                <a:cs typeface="Courier New" pitchFamily="49" charset="0"/>
              </a:rPr>
              <a:t>for x = </a:t>
            </a:r>
            <a:r>
              <a:rPr lang="en-US" dirty="0" err="1" smtClean="0">
                <a:solidFill>
                  <a:srgbClr val="00B0F0"/>
                </a:solidFill>
                <a:latin typeface="Courier New" pitchFamily="49" charset="0"/>
                <a:cs typeface="Courier New" pitchFamily="49" charset="0"/>
              </a:rPr>
              <a:t>vec</a:t>
            </a:r>
            <a:endParaRPr lang="en-US" dirty="0" smtClean="0">
              <a:solidFill>
                <a:srgbClr val="00B0F0"/>
              </a:solidFill>
              <a:latin typeface="Courier New" pitchFamily="49" charset="0"/>
              <a:cs typeface="Courier New" pitchFamily="49" charset="0"/>
            </a:endParaRPr>
          </a:p>
          <a:p>
            <a:endParaRPr lang="en-US" dirty="0" smtClean="0">
              <a:solidFill>
                <a:schemeClr val="bg1"/>
              </a:solidFill>
            </a:endParaRPr>
          </a:p>
          <a:p>
            <a:r>
              <a:rPr lang="en-US" dirty="0" smtClean="0">
                <a:solidFill>
                  <a:schemeClr val="bg1"/>
                </a:solidFill>
              </a:rPr>
              <a:t>What this means is that we set x to be each element of </a:t>
            </a:r>
            <a:r>
              <a:rPr lang="en-US" dirty="0" err="1" smtClean="0">
                <a:solidFill>
                  <a:schemeClr val="bg1"/>
                </a:solidFill>
              </a:rPr>
              <a:t>vec</a:t>
            </a:r>
            <a:r>
              <a:rPr lang="en-US" dirty="0" smtClean="0">
                <a:solidFill>
                  <a:schemeClr val="bg1"/>
                </a:solidFill>
              </a:rPr>
              <a:t>, in order. Each time x takes on a new value, we run the code inside the for statement. In this specific case, x will be 1, then 4, then 7, then 10. The loop will stop after the code is run when x is 10, because there are no more values of x left. So, at the end of the loop, the code (and by code I mean </a:t>
            </a:r>
            <a:r>
              <a:rPr lang="en-US" dirty="0" smtClean="0">
                <a:solidFill>
                  <a:srgbClr val="00B0F0"/>
                </a:solidFill>
              </a:rPr>
              <a:t>total=</a:t>
            </a:r>
            <a:r>
              <a:rPr lang="en-US" dirty="0" err="1" smtClean="0">
                <a:solidFill>
                  <a:srgbClr val="00B0F0"/>
                </a:solidFill>
              </a:rPr>
              <a:t>total+x</a:t>
            </a:r>
            <a:r>
              <a:rPr lang="en-US" dirty="0" smtClean="0">
                <a:solidFill>
                  <a:schemeClr val="bg1"/>
                </a:solidFill>
              </a:rPr>
              <a:t>) will have run four times. If we know what specific values x will take on, then we can trace the code for each iteration and find the final value of total (again, we already know what total is, but I just want to illustrate how you might trace a for loop).</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25908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Iteration</a:t>
            </a:r>
            <a:endParaRPr lang="en-US" sz="6000" dirty="0">
              <a:solidFill>
                <a:schemeClr val="bg1"/>
              </a:solidFill>
            </a:endParaRPr>
          </a:p>
        </p:txBody>
      </p:sp>
      <p:sp>
        <p:nvSpPr>
          <p:cNvPr id="6" name="TextBox 5"/>
          <p:cNvSpPr txBox="1"/>
          <p:nvPr/>
        </p:nvSpPr>
        <p:spPr>
          <a:xfrm>
            <a:off x="0" y="914400"/>
            <a:ext cx="9144000" cy="2308324"/>
          </a:xfrm>
          <a:prstGeom prst="rect">
            <a:avLst/>
          </a:prstGeom>
          <a:noFill/>
        </p:spPr>
        <p:txBody>
          <a:bodyPr wrap="square" rtlCol="0">
            <a:spAutoFit/>
          </a:bodyPr>
          <a:lstStyle/>
          <a:p>
            <a:r>
              <a:rPr lang="en-US" dirty="0" smtClean="0">
                <a:solidFill>
                  <a:schemeClr val="bg1"/>
                </a:solidFill>
              </a:rPr>
              <a:t>Remember, this is the code we are tracing:</a:t>
            </a:r>
          </a:p>
          <a:p>
            <a:endParaRPr lang="en-US" dirty="0" smtClean="0">
              <a:solidFill>
                <a:schemeClr val="bg1"/>
              </a:solidFill>
            </a:endParaRPr>
          </a:p>
          <a:p>
            <a:r>
              <a:rPr lang="en-US" dirty="0" smtClean="0">
                <a:solidFill>
                  <a:srgbClr val="00B0F0"/>
                </a:solidFill>
                <a:latin typeface="Courier New" pitchFamily="49" charset="0"/>
                <a:cs typeface="Courier New" pitchFamily="49" charset="0"/>
              </a:rPr>
              <a:t>	</a:t>
            </a:r>
            <a:r>
              <a:rPr lang="en-US" dirty="0" err="1" smtClean="0">
                <a:solidFill>
                  <a:srgbClr val="00B0F0"/>
                </a:solidFill>
                <a:latin typeface="Courier New" pitchFamily="49" charset="0"/>
                <a:cs typeface="Courier New" pitchFamily="49" charset="0"/>
              </a:rPr>
              <a:t>vec</a:t>
            </a:r>
            <a:r>
              <a:rPr lang="en-US" dirty="0" smtClean="0">
                <a:solidFill>
                  <a:srgbClr val="00B0F0"/>
                </a:solidFill>
                <a:latin typeface="Courier New" pitchFamily="49" charset="0"/>
                <a:cs typeface="Courier New" pitchFamily="49" charset="0"/>
              </a:rPr>
              <a:t> = [1 4 7 10];</a:t>
            </a:r>
          </a:p>
          <a:p>
            <a:r>
              <a:rPr lang="en-US" dirty="0" smtClean="0">
                <a:solidFill>
                  <a:schemeClr val="bg1"/>
                </a:solidFill>
              </a:rPr>
              <a:t>	</a:t>
            </a:r>
            <a:r>
              <a:rPr lang="en-US" dirty="0" smtClean="0">
                <a:solidFill>
                  <a:srgbClr val="00B0F0"/>
                </a:solidFill>
                <a:latin typeface="Courier New" pitchFamily="49" charset="0"/>
                <a:cs typeface="Courier New" pitchFamily="49" charset="0"/>
              </a:rPr>
              <a:t>total = 0;</a:t>
            </a:r>
          </a:p>
          <a:p>
            <a:r>
              <a:rPr lang="en-US" dirty="0" smtClean="0">
                <a:solidFill>
                  <a:srgbClr val="00B0F0"/>
                </a:solidFill>
                <a:latin typeface="Courier New" pitchFamily="49" charset="0"/>
                <a:cs typeface="Courier New" pitchFamily="49" charset="0"/>
              </a:rPr>
              <a:t>	for x=</a:t>
            </a:r>
            <a:r>
              <a:rPr lang="en-US" dirty="0" err="1" smtClean="0">
                <a:solidFill>
                  <a:srgbClr val="00B0F0"/>
                </a:solidFill>
                <a:latin typeface="Courier New" pitchFamily="49" charset="0"/>
                <a:cs typeface="Courier New" pitchFamily="49" charset="0"/>
              </a:rPr>
              <a:t>vec</a:t>
            </a:r>
            <a:endParaRPr lang="en-US" dirty="0" smtClean="0">
              <a:solidFill>
                <a:srgbClr val="00B0F0"/>
              </a:solidFill>
              <a:latin typeface="Courier New" pitchFamily="49" charset="0"/>
              <a:cs typeface="Courier New" pitchFamily="49" charset="0"/>
            </a:endParaRPr>
          </a:p>
          <a:p>
            <a:r>
              <a:rPr lang="en-US" dirty="0" smtClean="0">
                <a:solidFill>
                  <a:srgbClr val="00B0F0"/>
                </a:solidFill>
                <a:latin typeface="Courier New" pitchFamily="49" charset="0"/>
                <a:cs typeface="Courier New" pitchFamily="49" charset="0"/>
              </a:rPr>
              <a:t>		total = total + x;</a:t>
            </a:r>
          </a:p>
          <a:p>
            <a:r>
              <a:rPr lang="en-US" dirty="0" smtClean="0">
                <a:solidFill>
                  <a:srgbClr val="00B0F0"/>
                </a:solidFill>
                <a:latin typeface="Courier New" pitchFamily="49" charset="0"/>
                <a:cs typeface="Courier New" pitchFamily="49" charset="0"/>
              </a:rPr>
              <a:t>	end</a:t>
            </a:r>
          </a:p>
          <a:p>
            <a:endParaRPr lang="en-US" dirty="0" smtClean="0">
              <a:solidFill>
                <a:schemeClr val="bg1"/>
              </a:solidFill>
            </a:endParaRPr>
          </a:p>
        </p:txBody>
      </p:sp>
      <p:sp>
        <p:nvSpPr>
          <p:cNvPr id="7" name="TextBox 6"/>
          <p:cNvSpPr txBox="1"/>
          <p:nvPr/>
        </p:nvSpPr>
        <p:spPr>
          <a:xfrm>
            <a:off x="0" y="3200400"/>
            <a:ext cx="2057400" cy="2031325"/>
          </a:xfrm>
          <a:prstGeom prst="rect">
            <a:avLst/>
          </a:prstGeom>
          <a:noFill/>
        </p:spPr>
        <p:txBody>
          <a:bodyPr wrap="square" rtlCol="0">
            <a:spAutoFit/>
          </a:bodyPr>
          <a:lstStyle/>
          <a:p>
            <a:r>
              <a:rPr lang="en-US" sz="1400" dirty="0" smtClean="0">
                <a:solidFill>
                  <a:schemeClr val="bg1"/>
                </a:solidFill>
              </a:rPr>
              <a:t>First time through: x is 1</a:t>
            </a:r>
          </a:p>
          <a:p>
            <a:endParaRPr lang="en-US" sz="1400" dirty="0" smtClean="0">
              <a:solidFill>
                <a:schemeClr val="bg1"/>
              </a:solidFill>
            </a:endParaRPr>
          </a:p>
          <a:p>
            <a:r>
              <a:rPr lang="en-US" sz="1400" dirty="0" smtClean="0">
                <a:solidFill>
                  <a:schemeClr val="bg1"/>
                </a:solidFill>
              </a:rPr>
              <a:t>Entering the loop, the variable </a:t>
            </a:r>
            <a:r>
              <a:rPr lang="en-US" sz="1400" dirty="0" smtClean="0">
                <a:solidFill>
                  <a:srgbClr val="00B0F0"/>
                </a:solidFill>
              </a:rPr>
              <a:t>total</a:t>
            </a:r>
            <a:r>
              <a:rPr lang="en-US" sz="1400" dirty="0" smtClean="0">
                <a:solidFill>
                  <a:schemeClr val="bg1"/>
                </a:solidFill>
              </a:rPr>
              <a:t> is 0. Therefore, the line </a:t>
            </a:r>
            <a:r>
              <a:rPr lang="en-US" sz="1400" dirty="0" smtClean="0">
                <a:solidFill>
                  <a:srgbClr val="00B0F0"/>
                </a:solidFill>
              </a:rPr>
              <a:t>total=</a:t>
            </a:r>
            <a:r>
              <a:rPr lang="en-US" sz="1400" dirty="0" err="1" smtClean="0">
                <a:solidFill>
                  <a:srgbClr val="00B0F0"/>
                </a:solidFill>
              </a:rPr>
              <a:t>total+x</a:t>
            </a:r>
            <a:r>
              <a:rPr lang="en-US" sz="1400" dirty="0" smtClean="0">
                <a:solidFill>
                  <a:schemeClr val="bg1"/>
                </a:solidFill>
              </a:rPr>
              <a:t> is really </a:t>
            </a:r>
            <a:r>
              <a:rPr lang="en-US" sz="1400" dirty="0" smtClean="0">
                <a:solidFill>
                  <a:srgbClr val="00B0F0"/>
                </a:solidFill>
              </a:rPr>
              <a:t>total=0+1</a:t>
            </a:r>
            <a:r>
              <a:rPr lang="en-US" sz="1400" dirty="0" smtClean="0">
                <a:solidFill>
                  <a:schemeClr val="bg1"/>
                </a:solidFill>
              </a:rPr>
              <a:t>. So at the end of this iteration:</a:t>
            </a:r>
          </a:p>
          <a:p>
            <a:r>
              <a:rPr lang="en-US" sz="1400" dirty="0" smtClean="0">
                <a:solidFill>
                  <a:srgbClr val="00B0F0"/>
                </a:solidFill>
              </a:rPr>
              <a:t>total</a:t>
            </a:r>
            <a:r>
              <a:rPr lang="en-US" sz="1400" dirty="0" smtClean="0">
                <a:solidFill>
                  <a:schemeClr val="bg1"/>
                </a:solidFill>
              </a:rPr>
              <a:t> is </a:t>
            </a:r>
            <a:r>
              <a:rPr lang="en-US" sz="1400" dirty="0" smtClean="0">
                <a:solidFill>
                  <a:srgbClr val="FFFF00"/>
                </a:solidFill>
              </a:rPr>
              <a:t>1</a:t>
            </a:r>
          </a:p>
        </p:txBody>
      </p:sp>
      <p:sp>
        <p:nvSpPr>
          <p:cNvPr id="8" name="TextBox 7"/>
          <p:cNvSpPr txBox="1"/>
          <p:nvPr/>
        </p:nvSpPr>
        <p:spPr>
          <a:xfrm>
            <a:off x="2209800" y="3200400"/>
            <a:ext cx="2362200" cy="2031325"/>
          </a:xfrm>
          <a:prstGeom prst="rect">
            <a:avLst/>
          </a:prstGeom>
          <a:noFill/>
        </p:spPr>
        <p:txBody>
          <a:bodyPr wrap="square" rtlCol="0">
            <a:spAutoFit/>
          </a:bodyPr>
          <a:lstStyle/>
          <a:p>
            <a:r>
              <a:rPr lang="en-US" sz="1400" dirty="0" smtClean="0">
                <a:solidFill>
                  <a:schemeClr val="bg1"/>
                </a:solidFill>
              </a:rPr>
              <a:t>Second time through: x is 4</a:t>
            </a:r>
          </a:p>
          <a:p>
            <a:endParaRPr lang="en-US" sz="1400" dirty="0" smtClean="0">
              <a:solidFill>
                <a:schemeClr val="bg1"/>
              </a:solidFill>
            </a:endParaRPr>
          </a:p>
          <a:p>
            <a:r>
              <a:rPr lang="en-US" sz="1400" dirty="0" smtClean="0">
                <a:solidFill>
                  <a:schemeClr val="bg1"/>
                </a:solidFill>
              </a:rPr>
              <a:t>The line </a:t>
            </a:r>
            <a:r>
              <a:rPr lang="en-US" sz="1400" dirty="0" smtClean="0">
                <a:solidFill>
                  <a:srgbClr val="00B0F0"/>
                </a:solidFill>
              </a:rPr>
              <a:t>total=</a:t>
            </a:r>
            <a:r>
              <a:rPr lang="en-US" sz="1400" dirty="0" err="1" smtClean="0">
                <a:solidFill>
                  <a:srgbClr val="00B0F0"/>
                </a:solidFill>
              </a:rPr>
              <a:t>total+x</a:t>
            </a:r>
            <a:r>
              <a:rPr lang="en-US" sz="1400" dirty="0" smtClean="0">
                <a:solidFill>
                  <a:schemeClr val="bg1"/>
                </a:solidFill>
              </a:rPr>
              <a:t> is now really </a:t>
            </a:r>
            <a:r>
              <a:rPr lang="en-US" sz="1400" dirty="0" smtClean="0">
                <a:solidFill>
                  <a:srgbClr val="00B0F0"/>
                </a:solidFill>
              </a:rPr>
              <a:t>total=1+4</a:t>
            </a:r>
            <a:r>
              <a:rPr lang="en-US" sz="1400" dirty="0" smtClean="0">
                <a:solidFill>
                  <a:schemeClr val="bg1"/>
                </a:solidFill>
              </a:rPr>
              <a:t> (the value of total is carried over from the last iteration, and </a:t>
            </a:r>
            <a:r>
              <a:rPr lang="en-US" sz="1400" dirty="0" smtClean="0">
                <a:solidFill>
                  <a:srgbClr val="00B0F0"/>
                </a:solidFill>
              </a:rPr>
              <a:t>x</a:t>
            </a:r>
            <a:r>
              <a:rPr lang="en-US" sz="1400" dirty="0" smtClean="0">
                <a:solidFill>
                  <a:schemeClr val="bg1"/>
                </a:solidFill>
              </a:rPr>
              <a:t> is set at the beginning of the loop). At the end of the second iteration, </a:t>
            </a:r>
            <a:r>
              <a:rPr lang="en-US" sz="1400" dirty="0" smtClean="0">
                <a:solidFill>
                  <a:srgbClr val="00B0F0"/>
                </a:solidFill>
              </a:rPr>
              <a:t>total</a:t>
            </a:r>
            <a:r>
              <a:rPr lang="en-US" sz="1400" dirty="0" smtClean="0">
                <a:solidFill>
                  <a:schemeClr val="bg1"/>
                </a:solidFill>
              </a:rPr>
              <a:t> is </a:t>
            </a:r>
            <a:r>
              <a:rPr lang="en-US" sz="1400" dirty="0" smtClean="0">
                <a:solidFill>
                  <a:srgbClr val="FFFF00"/>
                </a:solidFill>
              </a:rPr>
              <a:t>5</a:t>
            </a:r>
            <a:r>
              <a:rPr lang="en-US" sz="1400" dirty="0" smtClean="0">
                <a:solidFill>
                  <a:schemeClr val="bg1"/>
                </a:solidFill>
              </a:rPr>
              <a:t>.</a:t>
            </a:r>
          </a:p>
        </p:txBody>
      </p:sp>
      <p:sp>
        <p:nvSpPr>
          <p:cNvPr id="9" name="TextBox 8"/>
          <p:cNvSpPr txBox="1"/>
          <p:nvPr/>
        </p:nvSpPr>
        <p:spPr>
          <a:xfrm>
            <a:off x="4572000" y="3200400"/>
            <a:ext cx="2057400" cy="1384995"/>
          </a:xfrm>
          <a:prstGeom prst="rect">
            <a:avLst/>
          </a:prstGeom>
          <a:noFill/>
        </p:spPr>
        <p:txBody>
          <a:bodyPr wrap="square" rtlCol="0">
            <a:spAutoFit/>
          </a:bodyPr>
          <a:lstStyle/>
          <a:p>
            <a:r>
              <a:rPr lang="en-US" sz="1400" dirty="0" smtClean="0">
                <a:solidFill>
                  <a:schemeClr val="bg1"/>
                </a:solidFill>
              </a:rPr>
              <a:t>Third time: x is 7</a:t>
            </a:r>
          </a:p>
          <a:p>
            <a:endParaRPr lang="en-US" sz="1400" dirty="0" smtClean="0">
              <a:solidFill>
                <a:schemeClr val="bg1"/>
              </a:solidFill>
            </a:endParaRPr>
          </a:p>
          <a:p>
            <a:r>
              <a:rPr lang="en-US" sz="1400" dirty="0" smtClean="0">
                <a:solidFill>
                  <a:schemeClr val="bg1"/>
                </a:solidFill>
              </a:rPr>
              <a:t>Going off the same logic, at the end of this iteration, the value of </a:t>
            </a:r>
            <a:r>
              <a:rPr lang="en-US" sz="1400" dirty="0" smtClean="0">
                <a:solidFill>
                  <a:srgbClr val="00B0F0"/>
                </a:solidFill>
              </a:rPr>
              <a:t>total</a:t>
            </a:r>
            <a:r>
              <a:rPr lang="en-US" sz="1400" dirty="0" smtClean="0">
                <a:solidFill>
                  <a:schemeClr val="bg1"/>
                </a:solidFill>
              </a:rPr>
              <a:t> is </a:t>
            </a:r>
            <a:r>
              <a:rPr lang="en-US" sz="1400" dirty="0" smtClean="0">
                <a:solidFill>
                  <a:srgbClr val="FFFF00"/>
                </a:solidFill>
              </a:rPr>
              <a:t>12</a:t>
            </a:r>
            <a:r>
              <a:rPr lang="en-US" sz="1400" dirty="0" smtClean="0">
                <a:solidFill>
                  <a:schemeClr val="bg1"/>
                </a:solidFill>
              </a:rPr>
              <a:t>.</a:t>
            </a:r>
          </a:p>
        </p:txBody>
      </p:sp>
      <p:sp>
        <p:nvSpPr>
          <p:cNvPr id="10" name="TextBox 9"/>
          <p:cNvSpPr txBox="1"/>
          <p:nvPr/>
        </p:nvSpPr>
        <p:spPr>
          <a:xfrm>
            <a:off x="6477000" y="3187005"/>
            <a:ext cx="1600200" cy="1384995"/>
          </a:xfrm>
          <a:prstGeom prst="rect">
            <a:avLst/>
          </a:prstGeom>
          <a:noFill/>
        </p:spPr>
        <p:txBody>
          <a:bodyPr wrap="square" rtlCol="0">
            <a:spAutoFit/>
          </a:bodyPr>
          <a:lstStyle/>
          <a:p>
            <a:r>
              <a:rPr lang="en-US" sz="1400" dirty="0" smtClean="0">
                <a:solidFill>
                  <a:schemeClr val="bg1"/>
                </a:solidFill>
              </a:rPr>
              <a:t>Fourth time: x is 10</a:t>
            </a:r>
          </a:p>
          <a:p>
            <a:endParaRPr lang="en-US" sz="1400" dirty="0" smtClean="0">
              <a:solidFill>
                <a:schemeClr val="bg1"/>
              </a:solidFill>
            </a:endParaRPr>
          </a:p>
          <a:p>
            <a:r>
              <a:rPr lang="en-US" sz="1400" dirty="0" smtClean="0">
                <a:solidFill>
                  <a:schemeClr val="bg1"/>
                </a:solidFill>
              </a:rPr>
              <a:t>Going off the same logic, at the end of this iteration, the value of </a:t>
            </a:r>
            <a:r>
              <a:rPr lang="en-US" sz="1400" dirty="0" smtClean="0">
                <a:solidFill>
                  <a:srgbClr val="00B0F0"/>
                </a:solidFill>
              </a:rPr>
              <a:t>total</a:t>
            </a:r>
            <a:r>
              <a:rPr lang="en-US" sz="1400" dirty="0" smtClean="0">
                <a:solidFill>
                  <a:schemeClr val="bg1"/>
                </a:solidFill>
              </a:rPr>
              <a:t> is </a:t>
            </a:r>
            <a:r>
              <a:rPr lang="en-US" sz="1400" dirty="0" smtClean="0">
                <a:solidFill>
                  <a:srgbClr val="FFFF00"/>
                </a:solidFill>
              </a:rPr>
              <a:t>22</a:t>
            </a:r>
            <a:r>
              <a:rPr lang="en-US" sz="1400" dirty="0" smtClean="0">
                <a:solidFill>
                  <a:schemeClr val="bg1"/>
                </a:solidFill>
              </a:rPr>
              <a:t>.</a:t>
            </a:r>
          </a:p>
        </p:txBody>
      </p:sp>
      <p:sp>
        <p:nvSpPr>
          <p:cNvPr id="11" name="TextBox 10"/>
          <p:cNvSpPr txBox="1"/>
          <p:nvPr/>
        </p:nvSpPr>
        <p:spPr>
          <a:xfrm>
            <a:off x="5181600" y="5257562"/>
            <a:ext cx="2743200" cy="1600438"/>
          </a:xfrm>
          <a:prstGeom prst="rect">
            <a:avLst/>
          </a:prstGeom>
          <a:noFill/>
        </p:spPr>
        <p:txBody>
          <a:bodyPr wrap="square" rtlCol="0">
            <a:spAutoFit/>
          </a:bodyPr>
          <a:lstStyle/>
          <a:p>
            <a:r>
              <a:rPr lang="en-US" sz="1400" dirty="0" smtClean="0">
                <a:solidFill>
                  <a:schemeClr val="bg1"/>
                </a:solidFill>
              </a:rPr>
              <a:t>The loop is over. The value of </a:t>
            </a:r>
            <a:r>
              <a:rPr lang="en-US" sz="1400" dirty="0" smtClean="0">
                <a:solidFill>
                  <a:srgbClr val="00B0F0"/>
                </a:solidFill>
              </a:rPr>
              <a:t>total</a:t>
            </a:r>
            <a:r>
              <a:rPr lang="en-US" sz="1400" dirty="0" smtClean="0">
                <a:solidFill>
                  <a:schemeClr val="bg1"/>
                </a:solidFill>
              </a:rPr>
              <a:t> is </a:t>
            </a:r>
            <a:r>
              <a:rPr lang="en-US" sz="1400" dirty="0" smtClean="0">
                <a:solidFill>
                  <a:srgbClr val="FFFF00"/>
                </a:solidFill>
              </a:rPr>
              <a:t>22</a:t>
            </a:r>
            <a:r>
              <a:rPr lang="en-US" sz="1400" dirty="0" smtClean="0">
                <a:solidFill>
                  <a:schemeClr val="bg1"/>
                </a:solidFill>
              </a:rPr>
              <a:t>, which is the sum of </a:t>
            </a:r>
            <a:r>
              <a:rPr lang="en-US" sz="1400" dirty="0" err="1" smtClean="0">
                <a:solidFill>
                  <a:schemeClr val="bg1"/>
                </a:solidFill>
              </a:rPr>
              <a:t>vec</a:t>
            </a:r>
            <a:r>
              <a:rPr lang="en-US" sz="1400" dirty="0" smtClean="0">
                <a:solidFill>
                  <a:schemeClr val="bg1"/>
                </a:solidFill>
              </a:rPr>
              <a:t> (just like we wanted it to be). It is also very important to note that, at this point in time, the variable </a:t>
            </a:r>
            <a:r>
              <a:rPr lang="en-US" sz="1400" dirty="0" smtClean="0">
                <a:solidFill>
                  <a:srgbClr val="00B0F0"/>
                </a:solidFill>
              </a:rPr>
              <a:t>x</a:t>
            </a:r>
            <a:r>
              <a:rPr lang="en-US" sz="1400" dirty="0" smtClean="0">
                <a:solidFill>
                  <a:schemeClr val="bg1"/>
                </a:solidFill>
              </a:rPr>
              <a:t> does exist, and its value is the last value it had in the loop, which was </a:t>
            </a:r>
            <a:r>
              <a:rPr lang="en-US" sz="1400" dirty="0" smtClean="0">
                <a:solidFill>
                  <a:srgbClr val="FFFF00"/>
                </a:solidFill>
              </a:rPr>
              <a:t>10</a:t>
            </a:r>
            <a:r>
              <a:rPr lang="en-US" sz="1400" dirty="0" smtClean="0">
                <a:solidFill>
                  <a:schemeClr val="bg1"/>
                </a:solidFill>
              </a:rPr>
              <a:t>.</a:t>
            </a:r>
          </a:p>
        </p:txBody>
      </p:sp>
      <p:cxnSp>
        <p:nvCxnSpPr>
          <p:cNvPr id="13" name="Straight Arrow Connector 12"/>
          <p:cNvCxnSpPr/>
          <p:nvPr/>
        </p:nvCxnSpPr>
        <p:spPr>
          <a:xfrm>
            <a:off x="1905000" y="3352800"/>
            <a:ext cx="381000" cy="1588"/>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6477000" y="4953000"/>
            <a:ext cx="457200" cy="1588"/>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267200" y="3352800"/>
            <a:ext cx="381000" cy="1588"/>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096000" y="3352800"/>
            <a:ext cx="381000" cy="1588"/>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791200" y="4038600"/>
            <a:ext cx="13716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3886200" y="4038600"/>
            <a:ext cx="13716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1371600" y="4038600"/>
            <a:ext cx="13716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25908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Iteration</a:t>
            </a:r>
            <a:endParaRPr lang="en-US" sz="6000" dirty="0">
              <a:solidFill>
                <a:schemeClr val="bg1"/>
              </a:solidFill>
            </a:endParaRPr>
          </a:p>
        </p:txBody>
      </p:sp>
      <p:sp>
        <p:nvSpPr>
          <p:cNvPr id="6" name="TextBox 5"/>
          <p:cNvSpPr txBox="1"/>
          <p:nvPr/>
        </p:nvSpPr>
        <p:spPr>
          <a:xfrm>
            <a:off x="0" y="914400"/>
            <a:ext cx="9144000" cy="5078313"/>
          </a:xfrm>
          <a:prstGeom prst="rect">
            <a:avLst/>
          </a:prstGeom>
          <a:noFill/>
        </p:spPr>
        <p:txBody>
          <a:bodyPr wrap="square" rtlCol="0">
            <a:spAutoFit/>
          </a:bodyPr>
          <a:lstStyle/>
          <a:p>
            <a:r>
              <a:rPr lang="en-US" dirty="0" smtClean="0">
                <a:solidFill>
                  <a:schemeClr val="bg1"/>
                </a:solidFill>
              </a:rPr>
              <a:t>In this next example, we are going to combine for loops with conditionals. We have a cell array that contains various types of data (doubles, </a:t>
            </a:r>
            <a:r>
              <a:rPr lang="en-US" dirty="0" err="1" smtClean="0">
                <a:solidFill>
                  <a:schemeClr val="bg1"/>
                </a:solidFill>
              </a:rPr>
              <a:t>logicals</a:t>
            </a:r>
            <a:r>
              <a:rPr lang="en-US" dirty="0" smtClean="0">
                <a:solidFill>
                  <a:schemeClr val="bg1"/>
                </a:solidFill>
              </a:rPr>
              <a:t>, chars)… we want to write a function that sums up all the doubles and ignores the </a:t>
            </a:r>
            <a:r>
              <a:rPr lang="en-US" dirty="0" err="1" smtClean="0">
                <a:solidFill>
                  <a:schemeClr val="bg1"/>
                </a:solidFill>
              </a:rPr>
              <a:t>logicals</a:t>
            </a:r>
            <a:r>
              <a:rPr lang="en-US" dirty="0" smtClean="0">
                <a:solidFill>
                  <a:schemeClr val="bg1"/>
                </a:solidFill>
              </a:rPr>
              <a:t> and chars. So given a cell array:</a:t>
            </a:r>
          </a:p>
          <a:p>
            <a:endParaRPr lang="en-US" dirty="0" smtClean="0">
              <a:solidFill>
                <a:schemeClr val="bg1"/>
              </a:solidFill>
            </a:endParaRPr>
          </a:p>
          <a:p>
            <a:r>
              <a:rPr lang="en-US" dirty="0" smtClean="0">
                <a:solidFill>
                  <a:srgbClr val="00B0F0"/>
                </a:solidFill>
                <a:latin typeface="Courier New" pitchFamily="49" charset="0"/>
                <a:cs typeface="Courier New" pitchFamily="49" charset="0"/>
              </a:rPr>
              <a:t>ca={‘Porsche’ 100 ‘Waffle House’ 200 [true false] [1 2 3]}</a:t>
            </a:r>
          </a:p>
          <a:p>
            <a:endParaRPr lang="en-US" dirty="0" smtClean="0">
              <a:solidFill>
                <a:schemeClr val="bg1"/>
              </a:solidFill>
            </a:endParaRPr>
          </a:p>
          <a:p>
            <a:r>
              <a:rPr lang="en-US" dirty="0" smtClean="0">
                <a:solidFill>
                  <a:schemeClr val="bg1"/>
                </a:solidFill>
              </a:rPr>
              <a:t>We want to come up with a sum of 306 (100+200+1+2+3). To do this, we will take the following approach. We’re going to have to look at each element in the cell array individually (this sounds like a good time to use a </a:t>
            </a:r>
            <a:r>
              <a:rPr lang="en-US" dirty="0" smtClean="0">
                <a:solidFill>
                  <a:srgbClr val="00B0F0"/>
                </a:solidFill>
              </a:rPr>
              <a:t>for</a:t>
            </a:r>
            <a:r>
              <a:rPr lang="en-US" dirty="0" smtClean="0">
                <a:solidFill>
                  <a:schemeClr val="bg1"/>
                </a:solidFill>
              </a:rPr>
              <a:t> loop). For each individual element, if that element is a double (we can use the </a:t>
            </a:r>
            <a:r>
              <a:rPr lang="en-US" dirty="0" err="1" smtClean="0">
                <a:solidFill>
                  <a:srgbClr val="00B0F0"/>
                </a:solidFill>
              </a:rPr>
              <a:t>isnumeric</a:t>
            </a:r>
            <a:r>
              <a:rPr lang="en-US" dirty="0" smtClean="0">
                <a:solidFill>
                  <a:schemeClr val="bg1"/>
                </a:solidFill>
              </a:rPr>
              <a:t> function), then we want to add it to our output. If it is not a double, then we do nothing and move on.</a:t>
            </a:r>
          </a:p>
          <a:p>
            <a:endParaRPr lang="en-US" dirty="0" smtClean="0">
              <a:solidFill>
                <a:schemeClr val="bg1"/>
              </a:solidFill>
            </a:endParaRPr>
          </a:p>
          <a:p>
            <a:r>
              <a:rPr lang="en-US" dirty="0" smtClean="0">
                <a:solidFill>
                  <a:schemeClr val="bg1"/>
                </a:solidFill>
              </a:rPr>
              <a:t>Before we dive into the solution, we have to tackle the first step - how do we get all the cells out of the cell array? Well, we know that the indexing system in MATLAB starts at one and increases by one each time. So the first element is at position 1, the second at 2, and so on, until the last element, which is at position </a:t>
            </a:r>
            <a:r>
              <a:rPr lang="en-US" dirty="0" smtClean="0">
                <a:solidFill>
                  <a:srgbClr val="00B0F0"/>
                </a:solidFill>
              </a:rPr>
              <a:t>length(ca)</a:t>
            </a:r>
            <a:r>
              <a:rPr lang="en-US" dirty="0" smtClean="0">
                <a:solidFill>
                  <a:schemeClr val="bg1"/>
                </a:solidFill>
              </a:rPr>
              <a:t>. So if I set my for loop up to loop over the values from 1 to </a:t>
            </a:r>
            <a:r>
              <a:rPr lang="en-US" dirty="0" smtClean="0">
                <a:solidFill>
                  <a:srgbClr val="00B0F0"/>
                </a:solidFill>
              </a:rPr>
              <a:t>length(ca)</a:t>
            </a:r>
            <a:r>
              <a:rPr lang="en-US" dirty="0" smtClean="0">
                <a:solidFill>
                  <a:schemeClr val="bg1"/>
                </a:solidFill>
              </a:rPr>
              <a:t>, I would cover all the indices in the cell array, and in the course of the loop, I would be able to access every element.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25908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Iteration</a:t>
            </a:r>
            <a:endParaRPr lang="en-US" sz="6000" dirty="0">
              <a:solidFill>
                <a:schemeClr val="bg1"/>
              </a:solidFill>
            </a:endParaRPr>
          </a:p>
        </p:txBody>
      </p:sp>
      <p:sp>
        <p:nvSpPr>
          <p:cNvPr id="6" name="TextBox 5"/>
          <p:cNvSpPr txBox="1"/>
          <p:nvPr/>
        </p:nvSpPr>
        <p:spPr>
          <a:xfrm>
            <a:off x="0" y="914400"/>
            <a:ext cx="9144000" cy="4801314"/>
          </a:xfrm>
          <a:prstGeom prst="rect">
            <a:avLst/>
          </a:prstGeom>
          <a:noFill/>
        </p:spPr>
        <p:txBody>
          <a:bodyPr wrap="square" rtlCol="0">
            <a:spAutoFit/>
          </a:bodyPr>
          <a:lstStyle/>
          <a:p>
            <a:r>
              <a:rPr lang="en-US" dirty="0" smtClean="0">
                <a:solidFill>
                  <a:schemeClr val="bg1"/>
                </a:solidFill>
              </a:rPr>
              <a:t>So, with that last slide in mind, lets look at the solution for this code. We are combining for loop iteration with an if statement.</a:t>
            </a:r>
          </a:p>
          <a:p>
            <a:r>
              <a:rPr lang="en-US" dirty="0" smtClean="0">
                <a:solidFill>
                  <a:schemeClr val="bg1"/>
                </a:solidFill>
              </a:rPr>
              <a:t/>
            </a:r>
            <a:br>
              <a:rPr lang="en-US" dirty="0" smtClean="0">
                <a:solidFill>
                  <a:schemeClr val="bg1"/>
                </a:solidFill>
              </a:rPr>
            </a:br>
            <a:r>
              <a:rPr lang="en-US" dirty="0" smtClean="0">
                <a:solidFill>
                  <a:schemeClr val="bg1"/>
                </a:solidFill>
              </a:rPr>
              <a:t>	</a:t>
            </a:r>
            <a:r>
              <a:rPr lang="en-US" dirty="0" smtClean="0">
                <a:solidFill>
                  <a:srgbClr val="00B0F0"/>
                </a:solidFill>
                <a:latin typeface="Courier New" pitchFamily="49" charset="0"/>
                <a:cs typeface="Courier New" pitchFamily="49" charset="0"/>
              </a:rPr>
              <a:t>total = 0;</a:t>
            </a:r>
          </a:p>
          <a:p>
            <a:r>
              <a:rPr lang="en-US" dirty="0" smtClean="0">
                <a:solidFill>
                  <a:srgbClr val="00B0F0"/>
                </a:solidFill>
                <a:latin typeface="Courier New" pitchFamily="49" charset="0"/>
                <a:cs typeface="Courier New" pitchFamily="49" charset="0"/>
              </a:rPr>
              <a:t>	for </a:t>
            </a:r>
            <a:r>
              <a:rPr lang="en-US" dirty="0" err="1" smtClean="0">
                <a:solidFill>
                  <a:srgbClr val="00B0F0"/>
                </a:solidFill>
                <a:latin typeface="Courier New" pitchFamily="49" charset="0"/>
                <a:cs typeface="Courier New" pitchFamily="49" charset="0"/>
              </a:rPr>
              <a:t>i</a:t>
            </a:r>
            <a:r>
              <a:rPr lang="en-US" dirty="0" smtClean="0">
                <a:solidFill>
                  <a:srgbClr val="00B0F0"/>
                </a:solidFill>
                <a:latin typeface="Courier New" pitchFamily="49" charset="0"/>
                <a:cs typeface="Courier New" pitchFamily="49" charset="0"/>
              </a:rPr>
              <a:t>=1:length(ca)</a:t>
            </a:r>
          </a:p>
          <a:p>
            <a:r>
              <a:rPr lang="en-US" dirty="0" smtClean="0">
                <a:solidFill>
                  <a:srgbClr val="00B0F0"/>
                </a:solidFill>
                <a:latin typeface="Courier New" pitchFamily="49" charset="0"/>
                <a:cs typeface="Courier New" pitchFamily="49" charset="0"/>
              </a:rPr>
              <a:t>		if </a:t>
            </a:r>
            <a:r>
              <a:rPr lang="en-US" dirty="0" err="1" smtClean="0">
                <a:solidFill>
                  <a:srgbClr val="00B0F0"/>
                </a:solidFill>
                <a:latin typeface="Courier New" pitchFamily="49" charset="0"/>
                <a:cs typeface="Courier New" pitchFamily="49" charset="0"/>
              </a:rPr>
              <a:t>isnumeric</a:t>
            </a:r>
            <a:r>
              <a:rPr lang="en-US" dirty="0" smtClean="0">
                <a:solidFill>
                  <a:srgbClr val="00B0F0"/>
                </a:solidFill>
                <a:latin typeface="Courier New" pitchFamily="49" charset="0"/>
                <a:cs typeface="Courier New" pitchFamily="49" charset="0"/>
              </a:rPr>
              <a:t>(ca{</a:t>
            </a:r>
            <a:r>
              <a:rPr lang="en-US" dirty="0" err="1" smtClean="0">
                <a:solidFill>
                  <a:srgbClr val="00B0F0"/>
                </a:solidFill>
                <a:latin typeface="Courier New" pitchFamily="49" charset="0"/>
                <a:cs typeface="Courier New" pitchFamily="49" charset="0"/>
              </a:rPr>
              <a:t>i</a:t>
            </a:r>
            <a:r>
              <a:rPr lang="en-US" dirty="0" smtClean="0">
                <a:solidFill>
                  <a:srgbClr val="00B0F0"/>
                </a:solidFill>
                <a:latin typeface="Courier New" pitchFamily="49" charset="0"/>
                <a:cs typeface="Courier New" pitchFamily="49" charset="0"/>
              </a:rPr>
              <a:t>})</a:t>
            </a:r>
          </a:p>
          <a:p>
            <a:r>
              <a:rPr lang="en-US" dirty="0" smtClean="0">
                <a:solidFill>
                  <a:srgbClr val="00B0F0"/>
                </a:solidFill>
                <a:latin typeface="Courier New" pitchFamily="49" charset="0"/>
                <a:cs typeface="Courier New" pitchFamily="49" charset="0"/>
              </a:rPr>
              <a:t>			total = total + sum(ca{</a:t>
            </a:r>
            <a:r>
              <a:rPr lang="en-US" dirty="0" err="1" smtClean="0">
                <a:solidFill>
                  <a:srgbClr val="00B0F0"/>
                </a:solidFill>
                <a:latin typeface="Courier New" pitchFamily="49" charset="0"/>
                <a:cs typeface="Courier New" pitchFamily="49" charset="0"/>
              </a:rPr>
              <a:t>i</a:t>
            </a:r>
            <a:r>
              <a:rPr lang="en-US" dirty="0" smtClean="0">
                <a:solidFill>
                  <a:srgbClr val="00B0F0"/>
                </a:solidFill>
                <a:latin typeface="Courier New" pitchFamily="49" charset="0"/>
                <a:cs typeface="Courier New" pitchFamily="49" charset="0"/>
              </a:rPr>
              <a:t>});</a:t>
            </a:r>
          </a:p>
          <a:p>
            <a:r>
              <a:rPr lang="en-US" dirty="0" smtClean="0">
                <a:solidFill>
                  <a:srgbClr val="00B0F0"/>
                </a:solidFill>
                <a:latin typeface="Courier New" pitchFamily="49" charset="0"/>
                <a:cs typeface="Courier New" pitchFamily="49" charset="0"/>
              </a:rPr>
              <a:t>		end</a:t>
            </a:r>
          </a:p>
          <a:p>
            <a:r>
              <a:rPr lang="en-US" dirty="0" smtClean="0">
                <a:solidFill>
                  <a:srgbClr val="00B0F0"/>
                </a:solidFill>
                <a:latin typeface="Courier New" pitchFamily="49" charset="0"/>
                <a:cs typeface="Courier New" pitchFamily="49" charset="0"/>
              </a:rPr>
              <a:t>	end</a:t>
            </a:r>
          </a:p>
          <a:p>
            <a:endParaRPr lang="en-US" dirty="0" smtClean="0">
              <a:solidFill>
                <a:srgbClr val="00B0F0"/>
              </a:solidFill>
              <a:latin typeface="Courier New" pitchFamily="49" charset="0"/>
              <a:cs typeface="Courier New" pitchFamily="49" charset="0"/>
            </a:endParaRPr>
          </a:p>
          <a:p>
            <a:r>
              <a:rPr lang="en-US" dirty="0" smtClean="0">
                <a:solidFill>
                  <a:schemeClr val="bg1"/>
                </a:solidFill>
                <a:cs typeface="Courier New" pitchFamily="49" charset="0"/>
              </a:rPr>
              <a:t>The first line, </a:t>
            </a:r>
            <a:r>
              <a:rPr lang="en-US" dirty="0" smtClean="0">
                <a:solidFill>
                  <a:srgbClr val="00B0F0"/>
                </a:solidFill>
                <a:cs typeface="Courier New" pitchFamily="49" charset="0"/>
              </a:rPr>
              <a:t>total=0</a:t>
            </a:r>
            <a:r>
              <a:rPr lang="en-US" dirty="0" smtClean="0">
                <a:solidFill>
                  <a:schemeClr val="bg1"/>
                </a:solidFill>
                <a:cs typeface="Courier New" pitchFamily="49" charset="0"/>
              </a:rPr>
              <a:t>, is very important. We need to set a starting value for total because the line inside the loop, </a:t>
            </a:r>
            <a:r>
              <a:rPr lang="en-US" dirty="0" smtClean="0">
                <a:solidFill>
                  <a:srgbClr val="00B0F0"/>
                </a:solidFill>
                <a:cs typeface="Courier New" pitchFamily="49" charset="0"/>
              </a:rPr>
              <a:t>total=</a:t>
            </a:r>
            <a:r>
              <a:rPr lang="en-US" dirty="0" err="1" smtClean="0">
                <a:solidFill>
                  <a:srgbClr val="00B0F0"/>
                </a:solidFill>
                <a:cs typeface="Courier New" pitchFamily="49" charset="0"/>
              </a:rPr>
              <a:t>total+sum</a:t>
            </a:r>
            <a:r>
              <a:rPr lang="en-US" dirty="0" smtClean="0">
                <a:solidFill>
                  <a:srgbClr val="00B0F0"/>
                </a:solidFill>
                <a:cs typeface="Courier New" pitchFamily="49" charset="0"/>
              </a:rPr>
              <a:t>(ca{</a:t>
            </a:r>
            <a:r>
              <a:rPr lang="en-US" dirty="0" err="1" smtClean="0">
                <a:solidFill>
                  <a:srgbClr val="00B0F0"/>
                </a:solidFill>
                <a:cs typeface="Courier New" pitchFamily="49" charset="0"/>
              </a:rPr>
              <a:t>i</a:t>
            </a:r>
            <a:r>
              <a:rPr lang="en-US" dirty="0" smtClean="0">
                <a:solidFill>
                  <a:srgbClr val="00B0F0"/>
                </a:solidFill>
                <a:cs typeface="Courier New" pitchFamily="49" charset="0"/>
              </a:rPr>
              <a:t>})</a:t>
            </a:r>
            <a:r>
              <a:rPr lang="en-US" dirty="0" smtClean="0">
                <a:solidFill>
                  <a:schemeClr val="bg1"/>
                </a:solidFill>
                <a:cs typeface="Courier New" pitchFamily="49" charset="0"/>
              </a:rPr>
              <a:t>, assumes that total already has as value (otherwise, the right hand side is going to error). We need to do this outside the loop. Think of it in terms other than MATLAB - before you start counting, your total is always zero.</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The next line, </a:t>
            </a:r>
            <a:r>
              <a:rPr lang="en-US" dirty="0" smtClean="0">
                <a:solidFill>
                  <a:srgbClr val="00B0F0"/>
                </a:solidFill>
                <a:cs typeface="Courier New" pitchFamily="49" charset="0"/>
              </a:rPr>
              <a:t>for </a:t>
            </a:r>
            <a:r>
              <a:rPr lang="en-US" dirty="0" err="1" smtClean="0">
                <a:solidFill>
                  <a:srgbClr val="00B0F0"/>
                </a:solidFill>
                <a:cs typeface="Courier New" pitchFamily="49" charset="0"/>
              </a:rPr>
              <a:t>i</a:t>
            </a:r>
            <a:r>
              <a:rPr lang="en-US" dirty="0" smtClean="0">
                <a:solidFill>
                  <a:srgbClr val="00B0F0"/>
                </a:solidFill>
                <a:cs typeface="Courier New" pitchFamily="49" charset="0"/>
              </a:rPr>
              <a:t>=1:length(ca)</a:t>
            </a:r>
            <a:r>
              <a:rPr lang="en-US" dirty="0" smtClean="0">
                <a:solidFill>
                  <a:schemeClr val="bg1"/>
                </a:solidFill>
                <a:cs typeface="Courier New" pitchFamily="49" charset="0"/>
              </a:rPr>
              <a:t>, is what we talked about on the previous slide. </a:t>
            </a:r>
            <a:r>
              <a:rPr lang="en-US" dirty="0" err="1" smtClean="0">
                <a:solidFill>
                  <a:srgbClr val="00B0F0"/>
                </a:solidFill>
                <a:cs typeface="Courier New" pitchFamily="49" charset="0"/>
              </a:rPr>
              <a:t>i</a:t>
            </a:r>
            <a:r>
              <a:rPr lang="en-US" dirty="0" smtClean="0">
                <a:solidFill>
                  <a:schemeClr val="bg1"/>
                </a:solidFill>
                <a:cs typeface="Courier New" pitchFamily="49" charset="0"/>
              </a:rPr>
              <a:t> will start at 1, and increase by 1, and the last value it will have is </a:t>
            </a:r>
            <a:r>
              <a:rPr lang="en-US" dirty="0" smtClean="0">
                <a:solidFill>
                  <a:srgbClr val="00B0F0"/>
                </a:solidFill>
                <a:cs typeface="Courier New" pitchFamily="49" charset="0"/>
              </a:rPr>
              <a:t>length(ca)</a:t>
            </a:r>
            <a:r>
              <a:rPr lang="en-US" dirty="0" smtClean="0">
                <a:solidFill>
                  <a:schemeClr val="bg1"/>
                </a:solidFill>
                <a:cs typeface="Courier New" pitchFamily="49" charset="0"/>
              </a:rPr>
              <a:t> which is the last position in </a:t>
            </a:r>
            <a:r>
              <a:rPr lang="en-US" dirty="0" smtClean="0">
                <a:solidFill>
                  <a:srgbClr val="00B0F0"/>
                </a:solidFill>
                <a:cs typeface="Courier New" pitchFamily="49" charset="0"/>
              </a:rPr>
              <a:t>ca</a:t>
            </a:r>
            <a:r>
              <a:rPr lang="en-US" dirty="0" smtClean="0">
                <a:solidFill>
                  <a:schemeClr val="bg1"/>
                </a:solidFill>
                <a:cs typeface="Courier New" pitchFamily="49"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25908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Iteration</a:t>
            </a:r>
            <a:endParaRPr lang="en-US" sz="6000" dirty="0">
              <a:solidFill>
                <a:schemeClr val="bg1"/>
              </a:solidFill>
            </a:endParaRPr>
          </a:p>
        </p:txBody>
      </p:sp>
      <p:sp>
        <p:nvSpPr>
          <p:cNvPr id="6" name="TextBox 5"/>
          <p:cNvSpPr txBox="1"/>
          <p:nvPr/>
        </p:nvSpPr>
        <p:spPr>
          <a:xfrm>
            <a:off x="0" y="914400"/>
            <a:ext cx="9144000" cy="5078313"/>
          </a:xfrm>
          <a:prstGeom prst="rect">
            <a:avLst/>
          </a:prstGeom>
          <a:noFill/>
        </p:spPr>
        <p:txBody>
          <a:bodyPr wrap="square" rtlCol="0">
            <a:spAutoFit/>
          </a:bodyPr>
          <a:lstStyle/>
          <a:p>
            <a:r>
              <a:rPr lang="en-US" dirty="0" smtClean="0">
                <a:solidFill>
                  <a:schemeClr val="bg1"/>
                </a:solidFill>
              </a:rPr>
              <a:t>Again, our solution (just for reference):</a:t>
            </a:r>
          </a:p>
          <a:p>
            <a:r>
              <a:rPr lang="en-US" dirty="0" smtClean="0">
                <a:solidFill>
                  <a:schemeClr val="bg1"/>
                </a:solidFill>
              </a:rPr>
              <a:t/>
            </a:r>
            <a:br>
              <a:rPr lang="en-US" dirty="0" smtClean="0">
                <a:solidFill>
                  <a:schemeClr val="bg1"/>
                </a:solidFill>
              </a:rPr>
            </a:br>
            <a:r>
              <a:rPr lang="en-US" dirty="0" smtClean="0">
                <a:solidFill>
                  <a:schemeClr val="bg1"/>
                </a:solidFill>
              </a:rPr>
              <a:t>	</a:t>
            </a:r>
            <a:r>
              <a:rPr lang="en-US" dirty="0" smtClean="0">
                <a:solidFill>
                  <a:srgbClr val="00B0F0"/>
                </a:solidFill>
                <a:latin typeface="Courier New" pitchFamily="49" charset="0"/>
                <a:cs typeface="Courier New" pitchFamily="49" charset="0"/>
              </a:rPr>
              <a:t>total = 0;</a:t>
            </a:r>
          </a:p>
          <a:p>
            <a:r>
              <a:rPr lang="en-US" dirty="0" smtClean="0">
                <a:solidFill>
                  <a:srgbClr val="00B0F0"/>
                </a:solidFill>
                <a:latin typeface="Courier New" pitchFamily="49" charset="0"/>
                <a:cs typeface="Courier New" pitchFamily="49" charset="0"/>
              </a:rPr>
              <a:t>	for </a:t>
            </a:r>
            <a:r>
              <a:rPr lang="en-US" dirty="0" err="1" smtClean="0">
                <a:solidFill>
                  <a:srgbClr val="00B0F0"/>
                </a:solidFill>
                <a:latin typeface="Courier New" pitchFamily="49" charset="0"/>
                <a:cs typeface="Courier New" pitchFamily="49" charset="0"/>
              </a:rPr>
              <a:t>i</a:t>
            </a:r>
            <a:r>
              <a:rPr lang="en-US" dirty="0" smtClean="0">
                <a:solidFill>
                  <a:srgbClr val="00B0F0"/>
                </a:solidFill>
                <a:latin typeface="Courier New" pitchFamily="49" charset="0"/>
                <a:cs typeface="Courier New" pitchFamily="49" charset="0"/>
              </a:rPr>
              <a:t>=1:length(ca)</a:t>
            </a:r>
          </a:p>
          <a:p>
            <a:r>
              <a:rPr lang="en-US" dirty="0" smtClean="0">
                <a:solidFill>
                  <a:srgbClr val="00B0F0"/>
                </a:solidFill>
                <a:latin typeface="Courier New" pitchFamily="49" charset="0"/>
                <a:cs typeface="Courier New" pitchFamily="49" charset="0"/>
              </a:rPr>
              <a:t>		if </a:t>
            </a:r>
            <a:r>
              <a:rPr lang="en-US" dirty="0" err="1" smtClean="0">
                <a:solidFill>
                  <a:srgbClr val="00B0F0"/>
                </a:solidFill>
                <a:latin typeface="Courier New" pitchFamily="49" charset="0"/>
                <a:cs typeface="Courier New" pitchFamily="49" charset="0"/>
              </a:rPr>
              <a:t>isnumeric</a:t>
            </a:r>
            <a:r>
              <a:rPr lang="en-US" dirty="0" smtClean="0">
                <a:solidFill>
                  <a:srgbClr val="00B0F0"/>
                </a:solidFill>
                <a:latin typeface="Courier New" pitchFamily="49" charset="0"/>
                <a:cs typeface="Courier New" pitchFamily="49" charset="0"/>
              </a:rPr>
              <a:t>(ca{</a:t>
            </a:r>
            <a:r>
              <a:rPr lang="en-US" dirty="0" err="1" smtClean="0">
                <a:solidFill>
                  <a:srgbClr val="00B0F0"/>
                </a:solidFill>
                <a:latin typeface="Courier New" pitchFamily="49" charset="0"/>
                <a:cs typeface="Courier New" pitchFamily="49" charset="0"/>
              </a:rPr>
              <a:t>i</a:t>
            </a:r>
            <a:r>
              <a:rPr lang="en-US" dirty="0" smtClean="0">
                <a:solidFill>
                  <a:srgbClr val="00B0F0"/>
                </a:solidFill>
                <a:latin typeface="Courier New" pitchFamily="49" charset="0"/>
                <a:cs typeface="Courier New" pitchFamily="49" charset="0"/>
              </a:rPr>
              <a:t>})</a:t>
            </a:r>
          </a:p>
          <a:p>
            <a:r>
              <a:rPr lang="en-US" dirty="0" smtClean="0">
                <a:solidFill>
                  <a:srgbClr val="00B0F0"/>
                </a:solidFill>
                <a:latin typeface="Courier New" pitchFamily="49" charset="0"/>
                <a:cs typeface="Courier New" pitchFamily="49" charset="0"/>
              </a:rPr>
              <a:t>			total = total + sum(ca{</a:t>
            </a:r>
            <a:r>
              <a:rPr lang="en-US" dirty="0" err="1" smtClean="0">
                <a:solidFill>
                  <a:srgbClr val="00B0F0"/>
                </a:solidFill>
                <a:latin typeface="Courier New" pitchFamily="49" charset="0"/>
                <a:cs typeface="Courier New" pitchFamily="49" charset="0"/>
              </a:rPr>
              <a:t>i</a:t>
            </a:r>
            <a:r>
              <a:rPr lang="en-US" dirty="0" smtClean="0">
                <a:solidFill>
                  <a:srgbClr val="00B0F0"/>
                </a:solidFill>
                <a:latin typeface="Courier New" pitchFamily="49" charset="0"/>
                <a:cs typeface="Courier New" pitchFamily="49" charset="0"/>
              </a:rPr>
              <a:t>});</a:t>
            </a:r>
          </a:p>
          <a:p>
            <a:r>
              <a:rPr lang="en-US" dirty="0" smtClean="0">
                <a:solidFill>
                  <a:srgbClr val="00B0F0"/>
                </a:solidFill>
                <a:latin typeface="Courier New" pitchFamily="49" charset="0"/>
                <a:cs typeface="Courier New" pitchFamily="49" charset="0"/>
              </a:rPr>
              <a:t>		end</a:t>
            </a:r>
          </a:p>
          <a:p>
            <a:r>
              <a:rPr lang="en-US" dirty="0" smtClean="0">
                <a:solidFill>
                  <a:srgbClr val="00B0F0"/>
                </a:solidFill>
                <a:latin typeface="Courier New" pitchFamily="49" charset="0"/>
                <a:cs typeface="Courier New" pitchFamily="49" charset="0"/>
              </a:rPr>
              <a:t>	end</a:t>
            </a:r>
          </a:p>
          <a:p>
            <a:endParaRPr lang="en-US" dirty="0" smtClean="0">
              <a:solidFill>
                <a:srgbClr val="00B0F0"/>
              </a:solidFill>
              <a:latin typeface="Courier New" pitchFamily="49" charset="0"/>
              <a:cs typeface="Courier New" pitchFamily="49" charset="0"/>
            </a:endParaRPr>
          </a:p>
          <a:p>
            <a:r>
              <a:rPr lang="en-US" dirty="0" smtClean="0">
                <a:solidFill>
                  <a:schemeClr val="bg1"/>
                </a:solidFill>
                <a:cs typeface="Courier New" pitchFamily="49" charset="0"/>
              </a:rPr>
              <a:t>The line with the if statement is basically a filter - if the </a:t>
            </a:r>
            <a:r>
              <a:rPr lang="en-US" dirty="0" err="1" smtClean="0">
                <a:solidFill>
                  <a:schemeClr val="bg1"/>
                </a:solidFill>
                <a:cs typeface="Courier New" pitchFamily="49" charset="0"/>
              </a:rPr>
              <a:t>i-th</a:t>
            </a:r>
            <a:r>
              <a:rPr lang="en-US" dirty="0" smtClean="0">
                <a:solidFill>
                  <a:schemeClr val="bg1"/>
                </a:solidFill>
                <a:cs typeface="Courier New" pitchFamily="49" charset="0"/>
              </a:rPr>
              <a:t> element of ca is a double (then </a:t>
            </a:r>
            <a:r>
              <a:rPr lang="en-US" dirty="0" err="1" smtClean="0">
                <a:solidFill>
                  <a:srgbClr val="00B0F0"/>
                </a:solidFill>
                <a:cs typeface="Courier New" pitchFamily="49" charset="0"/>
              </a:rPr>
              <a:t>isnumeric</a:t>
            </a:r>
            <a:r>
              <a:rPr lang="en-US" dirty="0" smtClean="0">
                <a:solidFill>
                  <a:srgbClr val="00B0F0"/>
                </a:solidFill>
                <a:cs typeface="Courier New" pitchFamily="49" charset="0"/>
              </a:rPr>
              <a:t>(ca{</a:t>
            </a:r>
            <a:r>
              <a:rPr lang="en-US" dirty="0" err="1" smtClean="0">
                <a:solidFill>
                  <a:srgbClr val="00B0F0"/>
                </a:solidFill>
                <a:cs typeface="Courier New" pitchFamily="49" charset="0"/>
              </a:rPr>
              <a:t>i</a:t>
            </a:r>
            <a:r>
              <a:rPr lang="en-US" dirty="0" smtClean="0">
                <a:solidFill>
                  <a:srgbClr val="00B0F0"/>
                </a:solidFill>
                <a:cs typeface="Courier New" pitchFamily="49" charset="0"/>
              </a:rPr>
              <a:t>}) </a:t>
            </a:r>
            <a:r>
              <a:rPr lang="en-US" dirty="0" smtClean="0">
                <a:solidFill>
                  <a:schemeClr val="bg1"/>
                </a:solidFill>
                <a:cs typeface="Courier New" pitchFamily="49" charset="0"/>
              </a:rPr>
              <a:t>is true) the code that increases the total will run. If the </a:t>
            </a:r>
            <a:r>
              <a:rPr lang="en-US" dirty="0" err="1" smtClean="0">
                <a:solidFill>
                  <a:schemeClr val="bg1"/>
                </a:solidFill>
                <a:cs typeface="Courier New" pitchFamily="49" charset="0"/>
              </a:rPr>
              <a:t>i-th</a:t>
            </a:r>
            <a:r>
              <a:rPr lang="en-US" dirty="0" smtClean="0">
                <a:solidFill>
                  <a:schemeClr val="bg1"/>
                </a:solidFill>
                <a:cs typeface="Courier New" pitchFamily="49" charset="0"/>
              </a:rPr>
              <a:t> element is not a double, then the statement is false, and the if statement ends, and then the for loop reaches the end and returns to the top (this is what we wanted - it “skips” or “ignores” the non-numeric data).</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Finally, the line </a:t>
            </a:r>
            <a:r>
              <a:rPr lang="en-US" dirty="0" smtClean="0">
                <a:solidFill>
                  <a:srgbClr val="00B0F0"/>
                </a:solidFill>
                <a:cs typeface="Courier New" pitchFamily="49" charset="0"/>
              </a:rPr>
              <a:t>total=</a:t>
            </a:r>
            <a:r>
              <a:rPr lang="en-US" dirty="0" err="1" smtClean="0">
                <a:solidFill>
                  <a:srgbClr val="00B0F0"/>
                </a:solidFill>
                <a:cs typeface="Courier New" pitchFamily="49" charset="0"/>
              </a:rPr>
              <a:t>total+sum</a:t>
            </a:r>
            <a:r>
              <a:rPr lang="en-US" dirty="0" smtClean="0">
                <a:solidFill>
                  <a:srgbClr val="00B0F0"/>
                </a:solidFill>
                <a:cs typeface="Courier New" pitchFamily="49" charset="0"/>
              </a:rPr>
              <a:t>(ca{</a:t>
            </a:r>
            <a:r>
              <a:rPr lang="en-US" dirty="0" err="1" smtClean="0">
                <a:solidFill>
                  <a:srgbClr val="00B0F0"/>
                </a:solidFill>
                <a:cs typeface="Courier New" pitchFamily="49" charset="0"/>
              </a:rPr>
              <a:t>i</a:t>
            </a:r>
            <a:r>
              <a:rPr lang="en-US" dirty="0" smtClean="0">
                <a:solidFill>
                  <a:srgbClr val="00B0F0"/>
                </a:solidFill>
                <a:cs typeface="Courier New" pitchFamily="49" charset="0"/>
              </a:rPr>
              <a:t>}) </a:t>
            </a:r>
            <a:r>
              <a:rPr lang="en-US" dirty="0" smtClean="0">
                <a:solidFill>
                  <a:schemeClr val="bg1"/>
                </a:solidFill>
                <a:cs typeface="Courier New" pitchFamily="49" charset="0"/>
              </a:rPr>
              <a:t>should be nothing new or confusing. The reason we use sum is that it is very possible that </a:t>
            </a:r>
            <a:r>
              <a:rPr lang="en-US" dirty="0" smtClean="0">
                <a:solidFill>
                  <a:srgbClr val="00B0F0"/>
                </a:solidFill>
                <a:cs typeface="Courier New" pitchFamily="49" charset="0"/>
              </a:rPr>
              <a:t>ca{</a:t>
            </a:r>
            <a:r>
              <a:rPr lang="en-US" dirty="0" err="1" smtClean="0">
                <a:solidFill>
                  <a:srgbClr val="00B0F0"/>
                </a:solidFill>
                <a:cs typeface="Courier New" pitchFamily="49" charset="0"/>
              </a:rPr>
              <a:t>i</a:t>
            </a:r>
            <a:r>
              <a:rPr lang="en-US" dirty="0" smtClean="0">
                <a:solidFill>
                  <a:srgbClr val="00B0F0"/>
                </a:solidFill>
                <a:cs typeface="Courier New" pitchFamily="49" charset="0"/>
              </a:rPr>
              <a:t>}</a:t>
            </a:r>
            <a:r>
              <a:rPr lang="en-US" dirty="0" smtClean="0">
                <a:solidFill>
                  <a:schemeClr val="bg1"/>
                </a:solidFill>
                <a:cs typeface="Courier New" pitchFamily="49" charset="0"/>
              </a:rPr>
              <a:t> is a vector, and we wouldn’t want to add a vector to total - we want to add the sum of the vector </a:t>
            </a:r>
            <a:r>
              <a:rPr lang="en-US" smtClean="0">
                <a:solidFill>
                  <a:schemeClr val="bg1"/>
                </a:solidFill>
                <a:cs typeface="Courier New" pitchFamily="49" charset="0"/>
              </a:rPr>
              <a:t>to total.</a:t>
            </a:r>
            <a:endParaRPr lang="en-US" dirty="0" smtClean="0">
              <a:solidFill>
                <a:schemeClr val="bg1"/>
              </a:solidFill>
              <a:cs typeface="Courier New"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0"/>
            <a:ext cx="2590800" cy="646331"/>
          </a:xfrm>
          <a:prstGeom prst="rect">
            <a:avLst/>
          </a:prstGeom>
          <a:noFill/>
        </p:spPr>
        <p:txBody>
          <a:bodyPr wrap="square" rtlCol="0">
            <a:spAutoFit/>
          </a:bodyPr>
          <a:lstStyle/>
          <a:p>
            <a:r>
              <a:rPr lang="en-US" dirty="0" smtClean="0">
                <a:solidFill>
                  <a:schemeClr val="bg1">
                    <a:lumMod val="50000"/>
                  </a:schemeClr>
                </a:solidFill>
              </a:rPr>
              <a:t>Ryan Bennett</a:t>
            </a:r>
          </a:p>
          <a:p>
            <a:r>
              <a:rPr lang="en-US" dirty="0" smtClean="0">
                <a:solidFill>
                  <a:schemeClr val="bg1">
                    <a:lumMod val="50000"/>
                  </a:schemeClr>
                </a:solidFill>
              </a:rPr>
              <a:t>rdbennett3@gatech.edu</a:t>
            </a:r>
            <a:endParaRPr lang="en-US" dirty="0">
              <a:solidFill>
                <a:schemeClr val="bg1">
                  <a:lumMod val="50000"/>
                </a:schemeClr>
              </a:solidFill>
            </a:endParaRPr>
          </a:p>
        </p:txBody>
      </p:sp>
      <p:sp>
        <p:nvSpPr>
          <p:cNvPr id="5" name="TextBox 4"/>
          <p:cNvSpPr txBox="1"/>
          <p:nvPr/>
        </p:nvSpPr>
        <p:spPr>
          <a:xfrm>
            <a:off x="0" y="0"/>
            <a:ext cx="9144000" cy="1015663"/>
          </a:xfrm>
          <a:prstGeom prst="rect">
            <a:avLst/>
          </a:prstGeom>
          <a:noFill/>
        </p:spPr>
        <p:txBody>
          <a:bodyPr wrap="square" rtlCol="0">
            <a:spAutoFit/>
          </a:bodyPr>
          <a:lstStyle/>
          <a:p>
            <a:pPr algn="ctr"/>
            <a:r>
              <a:rPr lang="en-US" sz="6000" dirty="0" smtClean="0">
                <a:solidFill>
                  <a:schemeClr val="bg1"/>
                </a:solidFill>
              </a:rPr>
              <a:t>Iteration</a:t>
            </a:r>
            <a:endParaRPr lang="en-US" sz="6000" dirty="0">
              <a:solidFill>
                <a:schemeClr val="bg1"/>
              </a:solidFill>
            </a:endParaRPr>
          </a:p>
        </p:txBody>
      </p:sp>
      <p:sp>
        <p:nvSpPr>
          <p:cNvPr id="6" name="TextBox 5"/>
          <p:cNvSpPr txBox="1"/>
          <p:nvPr/>
        </p:nvSpPr>
        <p:spPr>
          <a:xfrm>
            <a:off x="0" y="914400"/>
            <a:ext cx="9144000" cy="4524315"/>
          </a:xfrm>
          <a:prstGeom prst="rect">
            <a:avLst/>
          </a:prstGeom>
          <a:noFill/>
        </p:spPr>
        <p:txBody>
          <a:bodyPr wrap="square" rtlCol="0">
            <a:spAutoFit/>
          </a:bodyPr>
          <a:lstStyle/>
          <a:p>
            <a:r>
              <a:rPr lang="en-US" dirty="0" smtClean="0">
                <a:solidFill>
                  <a:schemeClr val="bg1"/>
                </a:solidFill>
              </a:rPr>
              <a:t>Again, our solution (just for reference):</a:t>
            </a:r>
          </a:p>
          <a:p>
            <a:r>
              <a:rPr lang="en-US" dirty="0" smtClean="0">
                <a:solidFill>
                  <a:schemeClr val="bg1"/>
                </a:solidFill>
              </a:rPr>
              <a:t/>
            </a:r>
            <a:br>
              <a:rPr lang="en-US" dirty="0" smtClean="0">
                <a:solidFill>
                  <a:schemeClr val="bg1"/>
                </a:solidFill>
              </a:rPr>
            </a:br>
            <a:r>
              <a:rPr lang="en-US" dirty="0" smtClean="0">
                <a:solidFill>
                  <a:schemeClr val="bg1"/>
                </a:solidFill>
              </a:rPr>
              <a:t>	</a:t>
            </a:r>
            <a:r>
              <a:rPr lang="en-US" dirty="0" smtClean="0">
                <a:solidFill>
                  <a:srgbClr val="00B0F0"/>
                </a:solidFill>
                <a:latin typeface="Courier New" pitchFamily="49" charset="0"/>
                <a:cs typeface="Courier New" pitchFamily="49" charset="0"/>
              </a:rPr>
              <a:t>total = 0;</a:t>
            </a:r>
          </a:p>
          <a:p>
            <a:r>
              <a:rPr lang="en-US" dirty="0" smtClean="0">
                <a:solidFill>
                  <a:srgbClr val="00B0F0"/>
                </a:solidFill>
                <a:latin typeface="Courier New" pitchFamily="49" charset="0"/>
                <a:cs typeface="Courier New" pitchFamily="49" charset="0"/>
              </a:rPr>
              <a:t>	for </a:t>
            </a:r>
            <a:r>
              <a:rPr lang="en-US" dirty="0" err="1" smtClean="0">
                <a:solidFill>
                  <a:srgbClr val="00B0F0"/>
                </a:solidFill>
                <a:latin typeface="Courier New" pitchFamily="49" charset="0"/>
                <a:cs typeface="Courier New" pitchFamily="49" charset="0"/>
              </a:rPr>
              <a:t>i</a:t>
            </a:r>
            <a:r>
              <a:rPr lang="en-US" dirty="0" smtClean="0">
                <a:solidFill>
                  <a:srgbClr val="00B0F0"/>
                </a:solidFill>
                <a:latin typeface="Courier New" pitchFamily="49" charset="0"/>
                <a:cs typeface="Courier New" pitchFamily="49" charset="0"/>
              </a:rPr>
              <a:t>=1:length(ca)</a:t>
            </a:r>
          </a:p>
          <a:p>
            <a:r>
              <a:rPr lang="en-US" dirty="0" smtClean="0">
                <a:solidFill>
                  <a:srgbClr val="00B0F0"/>
                </a:solidFill>
                <a:latin typeface="Courier New" pitchFamily="49" charset="0"/>
                <a:cs typeface="Courier New" pitchFamily="49" charset="0"/>
              </a:rPr>
              <a:t>		if </a:t>
            </a:r>
            <a:r>
              <a:rPr lang="en-US" dirty="0" err="1" smtClean="0">
                <a:solidFill>
                  <a:srgbClr val="00B0F0"/>
                </a:solidFill>
                <a:latin typeface="Courier New" pitchFamily="49" charset="0"/>
                <a:cs typeface="Courier New" pitchFamily="49" charset="0"/>
              </a:rPr>
              <a:t>isnumeric</a:t>
            </a:r>
            <a:r>
              <a:rPr lang="en-US" dirty="0" smtClean="0">
                <a:solidFill>
                  <a:srgbClr val="00B0F0"/>
                </a:solidFill>
                <a:latin typeface="Courier New" pitchFamily="49" charset="0"/>
                <a:cs typeface="Courier New" pitchFamily="49" charset="0"/>
              </a:rPr>
              <a:t>(ca{</a:t>
            </a:r>
            <a:r>
              <a:rPr lang="en-US" dirty="0" err="1" smtClean="0">
                <a:solidFill>
                  <a:srgbClr val="00B0F0"/>
                </a:solidFill>
                <a:latin typeface="Courier New" pitchFamily="49" charset="0"/>
                <a:cs typeface="Courier New" pitchFamily="49" charset="0"/>
              </a:rPr>
              <a:t>i</a:t>
            </a:r>
            <a:r>
              <a:rPr lang="en-US" dirty="0" smtClean="0">
                <a:solidFill>
                  <a:srgbClr val="00B0F0"/>
                </a:solidFill>
                <a:latin typeface="Courier New" pitchFamily="49" charset="0"/>
                <a:cs typeface="Courier New" pitchFamily="49" charset="0"/>
              </a:rPr>
              <a:t>})</a:t>
            </a:r>
          </a:p>
          <a:p>
            <a:r>
              <a:rPr lang="en-US" dirty="0" smtClean="0">
                <a:solidFill>
                  <a:srgbClr val="00B0F0"/>
                </a:solidFill>
                <a:latin typeface="Courier New" pitchFamily="49" charset="0"/>
                <a:cs typeface="Courier New" pitchFamily="49" charset="0"/>
              </a:rPr>
              <a:t>			total = total + sum(ca{</a:t>
            </a:r>
            <a:r>
              <a:rPr lang="en-US" dirty="0" err="1" smtClean="0">
                <a:solidFill>
                  <a:srgbClr val="00B0F0"/>
                </a:solidFill>
                <a:latin typeface="Courier New" pitchFamily="49" charset="0"/>
                <a:cs typeface="Courier New" pitchFamily="49" charset="0"/>
              </a:rPr>
              <a:t>i</a:t>
            </a:r>
            <a:r>
              <a:rPr lang="en-US" dirty="0" smtClean="0">
                <a:solidFill>
                  <a:srgbClr val="00B0F0"/>
                </a:solidFill>
                <a:latin typeface="Courier New" pitchFamily="49" charset="0"/>
                <a:cs typeface="Courier New" pitchFamily="49" charset="0"/>
              </a:rPr>
              <a:t>});</a:t>
            </a:r>
          </a:p>
          <a:p>
            <a:r>
              <a:rPr lang="en-US" dirty="0" smtClean="0">
                <a:solidFill>
                  <a:srgbClr val="00B0F0"/>
                </a:solidFill>
                <a:latin typeface="Courier New" pitchFamily="49" charset="0"/>
                <a:cs typeface="Courier New" pitchFamily="49" charset="0"/>
              </a:rPr>
              <a:t>		end</a:t>
            </a:r>
          </a:p>
          <a:p>
            <a:r>
              <a:rPr lang="en-US" dirty="0" smtClean="0">
                <a:solidFill>
                  <a:srgbClr val="00B0F0"/>
                </a:solidFill>
                <a:latin typeface="Courier New" pitchFamily="49" charset="0"/>
                <a:cs typeface="Courier New" pitchFamily="49" charset="0"/>
              </a:rPr>
              <a:t>	end</a:t>
            </a:r>
          </a:p>
          <a:p>
            <a:endParaRPr lang="en-US" dirty="0" smtClean="0">
              <a:solidFill>
                <a:srgbClr val="00B0F0"/>
              </a:solidFill>
              <a:latin typeface="Courier New" pitchFamily="49" charset="0"/>
              <a:cs typeface="Courier New" pitchFamily="49" charset="0"/>
            </a:endParaRPr>
          </a:p>
          <a:p>
            <a:r>
              <a:rPr lang="en-US" dirty="0" smtClean="0">
                <a:solidFill>
                  <a:schemeClr val="bg1"/>
                </a:solidFill>
                <a:cs typeface="Courier New" pitchFamily="49" charset="0"/>
              </a:rPr>
              <a:t>Setting up the loop variable (</a:t>
            </a:r>
            <a:r>
              <a:rPr lang="en-US" dirty="0" err="1" smtClean="0">
                <a:solidFill>
                  <a:schemeClr val="bg1"/>
                </a:solidFill>
                <a:cs typeface="Courier New" pitchFamily="49" charset="0"/>
              </a:rPr>
              <a:t>i</a:t>
            </a:r>
            <a:r>
              <a:rPr lang="en-US" dirty="0" smtClean="0">
                <a:solidFill>
                  <a:schemeClr val="bg1"/>
                </a:solidFill>
                <a:cs typeface="Courier New" pitchFamily="49" charset="0"/>
              </a:rPr>
              <a:t>, in this case) so that you can use it to index the cell array is called </a:t>
            </a:r>
            <a:r>
              <a:rPr lang="en-US" b="1" dirty="0" smtClean="0">
                <a:solidFill>
                  <a:schemeClr val="bg1"/>
                </a:solidFill>
                <a:cs typeface="Courier New" pitchFamily="49" charset="0"/>
              </a:rPr>
              <a:t>indexing</a:t>
            </a:r>
            <a:r>
              <a:rPr lang="en-US" dirty="0" smtClean="0">
                <a:solidFill>
                  <a:schemeClr val="bg1"/>
                </a:solidFill>
                <a:cs typeface="Courier New" pitchFamily="49" charset="0"/>
              </a:rPr>
              <a:t>. The first example, where we set the loop variable to the vector directly is called </a:t>
            </a:r>
            <a:r>
              <a:rPr lang="en-US" b="1" dirty="0" smtClean="0">
                <a:solidFill>
                  <a:schemeClr val="bg1"/>
                </a:solidFill>
                <a:cs typeface="Courier New" pitchFamily="49" charset="0"/>
              </a:rPr>
              <a:t>direct access</a:t>
            </a:r>
            <a:r>
              <a:rPr lang="en-US" dirty="0" smtClean="0">
                <a:solidFill>
                  <a:schemeClr val="bg1"/>
                </a:solidFill>
                <a:cs typeface="Courier New" pitchFamily="49" charset="0"/>
              </a:rPr>
              <a:t>. </a:t>
            </a:r>
          </a:p>
          <a:p>
            <a:endParaRPr lang="en-US" dirty="0" smtClean="0">
              <a:solidFill>
                <a:schemeClr val="bg1"/>
              </a:solidFill>
              <a:cs typeface="Courier New" pitchFamily="49" charset="0"/>
            </a:endParaRPr>
          </a:p>
          <a:p>
            <a:r>
              <a:rPr lang="en-US" dirty="0" smtClean="0">
                <a:solidFill>
                  <a:schemeClr val="bg1"/>
                </a:solidFill>
                <a:cs typeface="Courier New" pitchFamily="49" charset="0"/>
              </a:rPr>
              <a:t>If you run this, you will see that it works (use the example of </a:t>
            </a:r>
            <a:r>
              <a:rPr lang="en-US" dirty="0" smtClean="0">
                <a:solidFill>
                  <a:srgbClr val="00B0F0"/>
                </a:solidFill>
                <a:cs typeface="Courier New" pitchFamily="49" charset="0"/>
              </a:rPr>
              <a:t>ca</a:t>
            </a:r>
            <a:r>
              <a:rPr lang="en-US" dirty="0" smtClean="0">
                <a:solidFill>
                  <a:schemeClr val="bg1"/>
                </a:solidFill>
                <a:cs typeface="Courier New" pitchFamily="49" charset="0"/>
              </a:rPr>
              <a:t> I gave earlier, or make up your own). However, tracing a for loop (as you might have to do on a test) can be a little tricky. So let’s see if we can trace through this loop and determine that it does indeed work correctly.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TotalTime>
  <Words>3381</Words>
  <Application>Microsoft Macintosh PowerPoint</Application>
  <PresentationFormat>On-screen Show (4:3)</PresentationFormat>
  <Paragraphs>259</Paragraphs>
  <Slides>16</Slides>
  <Notes>0</Notes>
  <HiddenSlides>0</HiddenSlides>
  <MMClips>0</MMClips>
  <ScaleCrop>false</ScaleCrop>
  <HeadingPairs>
    <vt:vector size="4" baseType="variant">
      <vt:variant>
        <vt:lpstr>Design Template</vt:lpstr>
      </vt:variant>
      <vt:variant>
        <vt:i4>1</vt:i4>
      </vt:variant>
      <vt:variant>
        <vt:lpstr>Slide Titles</vt:lpstr>
      </vt:variant>
      <vt:variant>
        <vt:i4>16</vt:i4>
      </vt:variant>
    </vt:vector>
  </HeadingPairs>
  <TitlesOfParts>
    <vt:vector size="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Ryan</dc:creator>
  <cp:lastModifiedBy>ilyssa widen</cp:lastModifiedBy>
  <cp:revision>28</cp:revision>
  <dcterms:created xsi:type="dcterms:W3CDTF">2011-08-13T00:30:55Z</dcterms:created>
  <dcterms:modified xsi:type="dcterms:W3CDTF">2011-08-13T00:31:15Z</dcterms:modified>
</cp:coreProperties>
</file>