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07" d="100"/>
          <a:sy n="107" d="100"/>
        </p:scale>
        <p:origin x="-3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071F1-E623-4D2D-B142-0D7819897F16}" type="datetimeFigureOut">
              <a:rPr lang="en-US" smtClean="0"/>
              <a:pPr/>
              <a:t>8/12/11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56C0F-3D8D-44FF-90BE-7200BDFDB8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656C0F-3D8D-44FF-90BE-7200BDFDB89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29C3B8-66C6-48F3-BD01-BB2D4164C10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9C3B8-66C6-48F3-BD01-BB2D4164C10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9C3B8-66C6-48F3-BD01-BB2D4164C10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9C3B8-66C6-48F3-BD01-BB2D4164C10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29C3B8-66C6-48F3-BD01-BB2D4164C10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29C3B8-66C6-48F3-BD01-BB2D4164C104}"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29C3B8-66C6-48F3-BD01-BB2D4164C104}" type="datetimeFigureOut">
              <a:rPr lang="en-US" smtClean="0"/>
              <a:pPr/>
              <a:t>8/12/11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9C3B8-66C6-48F3-BD01-BB2D4164C104}" type="datetimeFigureOut">
              <a:rPr lang="en-US" smtClean="0"/>
              <a:pPr/>
              <a:t>8/12/11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9C3B8-66C6-48F3-BD01-BB2D4164C104}" type="datetimeFigureOut">
              <a:rPr lang="en-US" smtClean="0"/>
              <a:pPr/>
              <a:t>8/12/11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9C3B8-66C6-48F3-BD01-BB2D4164C104}"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9C3B8-66C6-48F3-BD01-BB2D4164C104}"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4844-8B31-4A8A-84BE-A6422C1AD4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9C3B8-66C6-48F3-BD01-BB2D4164C104}" type="datetimeFigureOut">
              <a:rPr lang="en-US" smtClean="0"/>
              <a:pPr/>
              <a:t>8/12/11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D4844-8B31-4A8A-84BE-A6422C1AD4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62200"/>
            <a:ext cx="6400800" cy="1752600"/>
          </a:xfrm>
        </p:spPr>
        <p:txBody>
          <a:bodyPr>
            <a:normAutofit/>
          </a:bodyPr>
          <a:lstStyle/>
          <a:p>
            <a:r>
              <a:rPr lang="en-US" sz="6600" dirty="0" smtClean="0">
                <a:solidFill>
                  <a:srgbClr val="FF0000"/>
                </a:solidFill>
              </a:rPr>
              <a:t>File  I/O</a:t>
            </a:r>
          </a:p>
          <a:p>
            <a:r>
              <a:rPr lang="en-US" sz="2400" dirty="0" smtClean="0">
                <a:solidFill>
                  <a:srgbClr val="FF0000"/>
                </a:solidFill>
              </a:rPr>
              <a:t>Feb. 17, 2009</a:t>
            </a:r>
            <a:endParaRPr lang="en-US" sz="2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High Level I/O</a:t>
            </a:r>
            <a:endParaRPr lang="en-US" dirty="0">
              <a:solidFill>
                <a:srgbClr val="FF0000"/>
              </a:solidFill>
            </a:endParaRPr>
          </a:p>
        </p:txBody>
      </p:sp>
      <p:sp>
        <p:nvSpPr>
          <p:cNvPr id="4" name="TextBox 3"/>
          <p:cNvSpPr txBox="1"/>
          <p:nvPr/>
        </p:nvSpPr>
        <p:spPr>
          <a:xfrm>
            <a:off x="685800" y="1828800"/>
            <a:ext cx="8001000" cy="1384995"/>
          </a:xfrm>
          <a:prstGeom prst="rect">
            <a:avLst/>
          </a:prstGeom>
          <a:noFill/>
        </p:spPr>
        <p:txBody>
          <a:bodyPr wrap="square" rtlCol="0">
            <a:spAutoFit/>
          </a:bodyPr>
          <a:lstStyle/>
          <a:p>
            <a:pPr>
              <a:buFont typeface="Arial" pitchFamily="34" charset="0"/>
              <a:buChar char="•"/>
            </a:pPr>
            <a:r>
              <a:rPr lang="en-US" sz="2800" dirty="0" smtClean="0">
                <a:latin typeface="Arial" pitchFamily="34" charset="0"/>
                <a:cs typeface="Arial" pitchFamily="34" charset="0"/>
              </a:rPr>
              <a:t>Excel File</a:t>
            </a:r>
          </a:p>
          <a:p>
            <a:pPr>
              <a:buFont typeface="Arial" pitchFamily="34" charset="0"/>
              <a:buChar char="•"/>
            </a:pPr>
            <a:r>
              <a:rPr lang="en-US" sz="2800" dirty="0" smtClean="0">
                <a:latin typeface="Arial" pitchFamily="34" charset="0"/>
                <a:cs typeface="Arial" pitchFamily="34" charset="0"/>
              </a:rPr>
              <a:t>CSV files</a:t>
            </a:r>
          </a:p>
          <a:p>
            <a:pPr>
              <a:buFont typeface="Arial" pitchFamily="34" charset="0"/>
              <a:buChar char="•"/>
            </a:pPr>
            <a:r>
              <a:rPr lang="en-US" sz="2800" dirty="0" smtClean="0">
                <a:latin typeface="Arial" pitchFamily="34" charset="0"/>
                <a:cs typeface="Arial" pitchFamily="34" charset="0"/>
              </a:rPr>
              <a:t>Delimited text file</a:t>
            </a:r>
          </a:p>
        </p:txBody>
      </p:sp>
      <p:sp>
        <p:nvSpPr>
          <p:cNvPr id="5" name="Title 1"/>
          <p:cNvSpPr txBox="1">
            <a:spLocks/>
          </p:cNvSpPr>
          <p:nvPr/>
        </p:nvSpPr>
        <p:spPr>
          <a:xfrm>
            <a:off x="457200" y="3352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Lower Level I/O</a:t>
            </a:r>
          </a:p>
        </p:txBody>
      </p:sp>
      <p:sp>
        <p:nvSpPr>
          <p:cNvPr id="6" name="TextBox 5"/>
          <p:cNvSpPr txBox="1"/>
          <p:nvPr/>
        </p:nvSpPr>
        <p:spPr>
          <a:xfrm>
            <a:off x="533400" y="4495800"/>
            <a:ext cx="8001000" cy="523220"/>
          </a:xfrm>
          <a:prstGeom prst="rect">
            <a:avLst/>
          </a:prstGeom>
          <a:noFill/>
        </p:spPr>
        <p:txBody>
          <a:bodyPr wrap="square" rtlCol="0">
            <a:spAutoFit/>
          </a:bodyPr>
          <a:lstStyle/>
          <a:p>
            <a:pPr>
              <a:buFont typeface="Arial" pitchFamily="34" charset="0"/>
              <a:buChar char="•"/>
            </a:pPr>
            <a:r>
              <a:rPr lang="en-US" sz="2800" dirty="0" smtClean="0">
                <a:latin typeface="Arial" pitchFamily="34" charset="0"/>
                <a:cs typeface="Arial" pitchFamily="34" charset="0"/>
              </a:rPr>
              <a:t>General purpose text file reading and writing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457200" y="152400"/>
            <a:ext cx="8229600" cy="1020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High Level I/O</a:t>
            </a:r>
          </a:p>
        </p:txBody>
      </p:sp>
      <p:sp>
        <p:nvSpPr>
          <p:cNvPr id="4" name="TextBox 3"/>
          <p:cNvSpPr txBox="1"/>
          <p:nvPr/>
        </p:nvSpPr>
        <p:spPr>
          <a:xfrm>
            <a:off x="381000" y="856357"/>
            <a:ext cx="8458200" cy="5663089"/>
          </a:xfrm>
          <a:prstGeom prst="rect">
            <a:avLst/>
          </a:prstGeom>
          <a:noFill/>
        </p:spPr>
        <p:txBody>
          <a:bodyPr wrap="square" rtlCol="0">
            <a:spAutoFit/>
          </a:bodyPr>
          <a:lstStyle/>
          <a:p>
            <a:r>
              <a:rPr lang="en-US" sz="2400" b="1" u="sng" dirty="0" smtClean="0">
                <a:solidFill>
                  <a:schemeClr val="accent1"/>
                </a:solidFill>
                <a:latin typeface="Century Gothic" pitchFamily="34" charset="0"/>
              </a:rPr>
              <a:t>Excel Files:</a:t>
            </a:r>
            <a:endParaRPr lang="en-US" sz="2400" dirty="0" smtClean="0">
              <a:solidFill>
                <a:schemeClr val="accent1"/>
              </a:solidFill>
              <a:latin typeface="Century Gothic" pitchFamily="34" charset="0"/>
            </a:endParaRPr>
          </a:p>
          <a:p>
            <a:pPr>
              <a:buFont typeface="Arial" pitchFamily="34" charset="0"/>
              <a:buChar char="•"/>
            </a:pPr>
            <a:r>
              <a:rPr lang="en-US" sz="2400" dirty="0" smtClean="0"/>
              <a:t>[</a:t>
            </a:r>
            <a:r>
              <a:rPr lang="en-US" sz="2400" dirty="0" err="1" smtClean="0"/>
              <a:t>nums</a:t>
            </a:r>
            <a:r>
              <a:rPr lang="en-US" sz="2400" dirty="0" smtClean="0"/>
              <a:t> txt raw] = </a:t>
            </a:r>
            <a:r>
              <a:rPr lang="en-US" sz="2400" dirty="0" err="1" smtClean="0"/>
              <a:t>xlsread</a:t>
            </a:r>
            <a:r>
              <a:rPr lang="en-US" sz="2400" dirty="0" smtClean="0"/>
              <a:t>(filename)</a:t>
            </a:r>
          </a:p>
          <a:p>
            <a:pPr lvl="1">
              <a:buFont typeface="Wingdings" pitchFamily="2" charset="2"/>
              <a:buChar char="Ø"/>
            </a:pPr>
            <a:r>
              <a:rPr lang="en-US" sz="2200" dirty="0" smtClean="0">
                <a:solidFill>
                  <a:srgbClr val="FF0000"/>
                </a:solidFill>
              </a:rPr>
              <a:t>The </a:t>
            </a:r>
            <a:r>
              <a:rPr lang="en-US" sz="2200" dirty="0" err="1" smtClean="0">
                <a:solidFill>
                  <a:srgbClr val="FF0000"/>
                </a:solidFill>
              </a:rPr>
              <a:t>xlsread</a:t>
            </a:r>
            <a:r>
              <a:rPr lang="en-US" sz="2200" dirty="0" smtClean="0">
                <a:solidFill>
                  <a:srgbClr val="FF0000"/>
                </a:solidFill>
              </a:rPr>
              <a:t>() </a:t>
            </a:r>
            <a:r>
              <a:rPr lang="en-US" sz="2200" dirty="0" err="1" smtClean="0">
                <a:solidFill>
                  <a:srgbClr val="FF0000"/>
                </a:solidFill>
              </a:rPr>
              <a:t>fuction</a:t>
            </a:r>
            <a:r>
              <a:rPr lang="en-US" sz="2200" dirty="0" smtClean="0">
                <a:solidFill>
                  <a:srgbClr val="FF0000"/>
                </a:solidFill>
              </a:rPr>
              <a:t> will return to you: </a:t>
            </a:r>
          </a:p>
          <a:p>
            <a:pPr lvl="2">
              <a:buFont typeface="Wingdings" pitchFamily="2" charset="2"/>
              <a:buChar char="Ø"/>
            </a:pPr>
            <a:r>
              <a:rPr lang="en-US" sz="2200" dirty="0" err="1" smtClean="0">
                <a:solidFill>
                  <a:srgbClr val="FF0000"/>
                </a:solidFill>
              </a:rPr>
              <a:t>Nums</a:t>
            </a:r>
            <a:r>
              <a:rPr lang="en-US" sz="2200" dirty="0" smtClean="0">
                <a:solidFill>
                  <a:srgbClr val="FF0000"/>
                </a:solidFill>
              </a:rPr>
              <a:t> </a:t>
            </a:r>
            <a:r>
              <a:rPr lang="en-US" sz="2200" dirty="0" smtClean="0">
                <a:solidFill>
                  <a:srgbClr val="FF0000"/>
                </a:solidFill>
                <a:sym typeface="Wingdings" pitchFamily="2" charset="2"/>
              </a:rPr>
              <a:t> an array, the same size as the excel data, of all numeric data from the file. Any non numeric data spots in the excel file will be filled with </a:t>
            </a:r>
            <a:r>
              <a:rPr lang="en-US" sz="2200" dirty="0" err="1" smtClean="0">
                <a:solidFill>
                  <a:srgbClr val="FF0000"/>
                </a:solidFill>
                <a:sym typeface="Wingdings" pitchFamily="2" charset="2"/>
              </a:rPr>
              <a:t>NaN</a:t>
            </a:r>
            <a:r>
              <a:rPr lang="en-US" sz="2200" dirty="0" smtClean="0">
                <a:solidFill>
                  <a:srgbClr val="FF0000"/>
                </a:solidFill>
                <a:sym typeface="Wingdings" pitchFamily="2" charset="2"/>
              </a:rPr>
              <a:t>.</a:t>
            </a:r>
          </a:p>
          <a:p>
            <a:pPr lvl="2">
              <a:buFont typeface="Wingdings" pitchFamily="2" charset="2"/>
              <a:buChar char="Ø"/>
            </a:pPr>
            <a:r>
              <a:rPr lang="en-US" sz="2200" dirty="0" smtClean="0">
                <a:solidFill>
                  <a:srgbClr val="FF0000"/>
                </a:solidFill>
                <a:sym typeface="Wingdings" pitchFamily="2" charset="2"/>
              </a:rPr>
              <a:t>Txt  a cell array of strings the same size as the excel data table containing only the string data. All numbers are replaced by an empty string.</a:t>
            </a:r>
            <a:endParaRPr lang="en-US" sz="2200" dirty="0" smtClean="0">
              <a:solidFill>
                <a:srgbClr val="FF0000"/>
              </a:solidFill>
            </a:endParaRPr>
          </a:p>
          <a:p>
            <a:pPr lvl="2">
              <a:buFont typeface="Wingdings" pitchFamily="2" charset="2"/>
              <a:buChar char="Ø"/>
            </a:pPr>
            <a:r>
              <a:rPr lang="en-US" sz="2200" dirty="0" smtClean="0">
                <a:solidFill>
                  <a:srgbClr val="FF0000"/>
                </a:solidFill>
              </a:rPr>
              <a:t>Raw </a:t>
            </a:r>
            <a:r>
              <a:rPr lang="en-US" sz="2200" dirty="0" smtClean="0">
                <a:solidFill>
                  <a:srgbClr val="FF0000"/>
                </a:solidFill>
                <a:sym typeface="Wingdings" pitchFamily="2" charset="2"/>
              </a:rPr>
              <a:t> a cell array, again the same size as the spreadsheet that contains both the strings and numeric data from the spreadsheet. All empty cells are filled with </a:t>
            </a:r>
            <a:r>
              <a:rPr lang="en-US" sz="2200" dirty="0" err="1" smtClean="0">
                <a:solidFill>
                  <a:srgbClr val="FF0000"/>
                </a:solidFill>
                <a:sym typeface="Wingdings" pitchFamily="2" charset="2"/>
              </a:rPr>
              <a:t>NaN</a:t>
            </a:r>
            <a:r>
              <a:rPr lang="en-US" sz="2200" dirty="0" smtClean="0">
                <a:solidFill>
                  <a:srgbClr val="FF0000"/>
                </a:solidFill>
                <a:sym typeface="Wingdings" pitchFamily="2" charset="2"/>
              </a:rPr>
              <a:t>.</a:t>
            </a:r>
            <a:endParaRPr lang="en-US" sz="2200" dirty="0" smtClean="0"/>
          </a:p>
          <a:p>
            <a:pPr>
              <a:buFont typeface="Arial" pitchFamily="34" charset="0"/>
              <a:buChar char="•"/>
            </a:pPr>
            <a:r>
              <a:rPr lang="en-US" sz="2400" dirty="0" smtClean="0"/>
              <a:t> </a:t>
            </a:r>
            <a:r>
              <a:rPr lang="en-US" sz="2400" dirty="0" err="1" smtClean="0"/>
              <a:t>xlswrite</a:t>
            </a:r>
            <a:r>
              <a:rPr lang="en-US" sz="2400" dirty="0" smtClean="0"/>
              <a:t>(filename, array) </a:t>
            </a:r>
          </a:p>
          <a:p>
            <a:pPr lvl="1">
              <a:buFont typeface="Wingdings" pitchFamily="2" charset="2"/>
              <a:buChar char="Ø"/>
            </a:pPr>
            <a:r>
              <a:rPr lang="en-US" sz="2200" dirty="0" smtClean="0">
                <a:solidFill>
                  <a:srgbClr val="FF0000"/>
                </a:solidFill>
              </a:rPr>
              <a:t>Will write an array created in MATLAB to the specified filename. </a:t>
            </a:r>
          </a:p>
          <a:p>
            <a:pPr lvl="1">
              <a:buFont typeface="Wingdings" pitchFamily="2" charset="2"/>
              <a:buChar char="Ø"/>
            </a:pPr>
            <a:endParaRPr lang="en-US" sz="2400" dirty="0" smtClean="0">
              <a:solidFill>
                <a:srgbClr val="FF0000"/>
              </a:solidFill>
              <a:latin typeface="Century Gothic" pitchFamily="34" charset="0"/>
            </a:endParaRPr>
          </a:p>
          <a:p>
            <a:pPr>
              <a:buFont typeface="Arial" pitchFamily="34" charset="0"/>
              <a:buChar char="•"/>
            </a:pPr>
            <a:endParaRPr lang="en-US" sz="2400" dirty="0">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457200" y="914400"/>
            <a:ext cx="8229600" cy="4708981"/>
          </a:xfrm>
          <a:prstGeom prst="rect">
            <a:avLst/>
          </a:prstGeom>
          <a:noFill/>
        </p:spPr>
        <p:txBody>
          <a:bodyPr wrap="square" rtlCol="0">
            <a:spAutoFit/>
          </a:bodyPr>
          <a:lstStyle/>
          <a:p>
            <a:r>
              <a:rPr lang="en-US" sz="3600" b="1" u="sng" dirty="0" smtClean="0">
                <a:solidFill>
                  <a:schemeClr val="tx2">
                    <a:lumMod val="40000"/>
                    <a:lumOff val="60000"/>
                  </a:schemeClr>
                </a:solidFill>
              </a:rPr>
              <a:t>CSV Files:</a:t>
            </a:r>
          </a:p>
          <a:p>
            <a:pPr>
              <a:buFont typeface="Arial" pitchFamily="34" charset="0"/>
              <a:buChar char="•"/>
            </a:pPr>
            <a:r>
              <a:rPr lang="en-US" sz="2400" dirty="0" smtClean="0"/>
              <a:t>A CSV file has a comma delimiter, in other words it is a file of </a:t>
            </a:r>
            <a:r>
              <a:rPr lang="en-US" sz="2400" b="1" u="sng" dirty="0" smtClean="0"/>
              <a:t>numeric data</a:t>
            </a:r>
            <a:r>
              <a:rPr lang="en-US" sz="2400" u="sng" dirty="0" smtClean="0"/>
              <a:t>, </a:t>
            </a:r>
            <a:r>
              <a:rPr lang="en-US" sz="2400" dirty="0" smtClean="0"/>
              <a:t>separated by </a:t>
            </a:r>
            <a:r>
              <a:rPr lang="en-US" sz="2400" b="1" u="sng" dirty="0" smtClean="0"/>
              <a:t>commas.   </a:t>
            </a:r>
          </a:p>
          <a:p>
            <a:endParaRPr lang="en-US" sz="2400" dirty="0" smtClean="0"/>
          </a:p>
          <a:p>
            <a:pPr>
              <a:buFont typeface="Arial" pitchFamily="34" charset="0"/>
              <a:buChar char="•"/>
            </a:pPr>
            <a:r>
              <a:rPr lang="en-US" sz="2400" dirty="0" err="1" smtClean="0"/>
              <a:t>csvread</a:t>
            </a:r>
            <a:r>
              <a:rPr lang="en-US" sz="2400" dirty="0" smtClean="0"/>
              <a:t>(filename)</a:t>
            </a:r>
          </a:p>
          <a:p>
            <a:pPr lvl="1">
              <a:buFont typeface="Wingdings" pitchFamily="2" charset="2"/>
              <a:buChar char="Ø"/>
            </a:pPr>
            <a:r>
              <a:rPr lang="en-US" sz="2400" dirty="0" err="1" smtClean="0">
                <a:solidFill>
                  <a:srgbClr val="FF0000"/>
                </a:solidFill>
              </a:rPr>
              <a:t>Csvread</a:t>
            </a:r>
            <a:r>
              <a:rPr lang="en-US" sz="2400" dirty="0" smtClean="0">
                <a:solidFill>
                  <a:srgbClr val="FF0000"/>
                </a:solidFill>
              </a:rPr>
              <a:t> reads in the file given by the input parameter , and returns an </a:t>
            </a:r>
            <a:r>
              <a:rPr lang="en-US" sz="2400" u="sng" dirty="0" smtClean="0">
                <a:solidFill>
                  <a:srgbClr val="FF0000"/>
                </a:solidFill>
              </a:rPr>
              <a:t>array of doubles </a:t>
            </a:r>
            <a:r>
              <a:rPr lang="en-US" sz="2400" dirty="0" smtClean="0">
                <a:solidFill>
                  <a:srgbClr val="FF0000"/>
                </a:solidFill>
              </a:rPr>
              <a:t>containing the numbers from the file.</a:t>
            </a:r>
          </a:p>
          <a:p>
            <a:pPr lvl="1"/>
            <a:endParaRPr lang="en-US" sz="2400" dirty="0" smtClean="0">
              <a:solidFill>
                <a:srgbClr val="FF0000"/>
              </a:solidFill>
            </a:endParaRPr>
          </a:p>
          <a:p>
            <a:pPr>
              <a:buFont typeface="Arial" pitchFamily="34" charset="0"/>
              <a:buChar char="•"/>
            </a:pPr>
            <a:r>
              <a:rPr lang="en-US" sz="2400" dirty="0" smtClean="0"/>
              <a:t> </a:t>
            </a:r>
            <a:r>
              <a:rPr lang="en-US" sz="2400" dirty="0" err="1" smtClean="0"/>
              <a:t>csvwrite</a:t>
            </a:r>
            <a:r>
              <a:rPr lang="en-US" sz="2400" dirty="0" smtClean="0"/>
              <a:t>(filename, array) </a:t>
            </a:r>
          </a:p>
          <a:p>
            <a:pPr lvl="1">
              <a:buFont typeface="Wingdings" pitchFamily="2" charset="2"/>
              <a:buChar char="Ø"/>
            </a:pPr>
            <a:r>
              <a:rPr lang="en-US" sz="2400" dirty="0" smtClean="0">
                <a:solidFill>
                  <a:srgbClr val="FF0000"/>
                </a:solidFill>
              </a:rPr>
              <a:t>Writes an array created in MATLAB to the specified filename.</a:t>
            </a:r>
            <a:endParaRPr lang="en-US"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85800" y="457200"/>
            <a:ext cx="7162800" cy="5693866"/>
          </a:xfrm>
          <a:prstGeom prst="rect">
            <a:avLst/>
          </a:prstGeom>
          <a:noFill/>
        </p:spPr>
        <p:txBody>
          <a:bodyPr wrap="square" rtlCol="0">
            <a:spAutoFit/>
          </a:bodyPr>
          <a:lstStyle/>
          <a:p>
            <a:r>
              <a:rPr lang="en-US" sz="3200" b="1" u="sng" dirty="0" smtClean="0">
                <a:solidFill>
                  <a:schemeClr val="tx2">
                    <a:lumMod val="40000"/>
                    <a:lumOff val="60000"/>
                  </a:schemeClr>
                </a:solidFill>
                <a:latin typeface="Century Gothic" pitchFamily="34" charset="0"/>
              </a:rPr>
              <a:t>Delimited text files:</a:t>
            </a:r>
          </a:p>
          <a:p>
            <a:endParaRPr lang="en-US" sz="3200" b="1" u="sng" dirty="0">
              <a:solidFill>
                <a:schemeClr val="tx2">
                  <a:lumMod val="40000"/>
                  <a:lumOff val="60000"/>
                </a:schemeClr>
              </a:solidFill>
              <a:latin typeface="Century Gothic" pitchFamily="34" charset="0"/>
            </a:endParaRPr>
          </a:p>
          <a:p>
            <a:pPr>
              <a:buFont typeface="Arial" pitchFamily="34" charset="0"/>
              <a:buChar char="•"/>
            </a:pPr>
            <a:r>
              <a:rPr lang="en-US" sz="2400" dirty="0" smtClean="0">
                <a:latin typeface="Century Gothic" pitchFamily="34" charset="0"/>
              </a:rPr>
              <a:t>dlmread(filename, delimeter)</a:t>
            </a:r>
          </a:p>
          <a:p>
            <a:pPr lvl="1">
              <a:buFont typeface="Wingdings" pitchFamily="2" charset="2"/>
              <a:buChar char="Ø"/>
            </a:pPr>
            <a:r>
              <a:rPr lang="en-US" sz="2000" dirty="0" smtClean="0">
                <a:solidFill>
                  <a:srgbClr val="FF0000"/>
                </a:solidFill>
                <a:latin typeface="Century Gothic" pitchFamily="34" charset="0"/>
              </a:rPr>
              <a:t>Reads in a delimited text file. In other words, a .txt file of numbers separated by a delimiter such as a space, a comma, a tab, ect…that is specified by the second input. If the  second input is left blank, the delimiter is </a:t>
            </a:r>
            <a:r>
              <a:rPr lang="en-US" sz="2000" u="sng" dirty="0" smtClean="0">
                <a:solidFill>
                  <a:srgbClr val="FF0000"/>
                </a:solidFill>
                <a:latin typeface="Century Gothic" pitchFamily="34" charset="0"/>
              </a:rPr>
              <a:t>assumed to be a comma</a:t>
            </a:r>
            <a:r>
              <a:rPr lang="en-US" sz="2000" dirty="0" smtClean="0">
                <a:solidFill>
                  <a:srgbClr val="FF0000"/>
                </a:solidFill>
                <a:latin typeface="Century Gothic" pitchFamily="34" charset="0"/>
              </a:rPr>
              <a:t>.</a:t>
            </a:r>
          </a:p>
          <a:p>
            <a:pPr lvl="1">
              <a:buFont typeface="Wingdings" pitchFamily="2" charset="2"/>
              <a:buChar char="Ø"/>
            </a:pPr>
            <a:r>
              <a:rPr lang="en-US" sz="2000" dirty="0" smtClean="0">
                <a:solidFill>
                  <a:srgbClr val="FF0000"/>
                </a:solidFill>
                <a:latin typeface="Century Gothic" pitchFamily="34" charset="0"/>
              </a:rPr>
              <a:t>Returns a numerical array containing the data values.</a:t>
            </a:r>
          </a:p>
          <a:p>
            <a:pPr>
              <a:buFont typeface="Arial" pitchFamily="34" charset="0"/>
              <a:buChar char="•"/>
            </a:pPr>
            <a:r>
              <a:rPr lang="en-US" sz="2000" dirty="0" err="1" smtClean="0">
                <a:latin typeface="Century Gothic" pitchFamily="34" charset="0"/>
              </a:rPr>
              <a:t>dlmwrite</a:t>
            </a:r>
            <a:r>
              <a:rPr lang="en-US" sz="2000" dirty="0" smtClean="0">
                <a:latin typeface="Century Gothic" pitchFamily="34" charset="0"/>
              </a:rPr>
              <a:t>(filename, array, delimiter)</a:t>
            </a:r>
          </a:p>
          <a:p>
            <a:pPr lvl="1">
              <a:buFont typeface="Wingdings" pitchFamily="2" charset="2"/>
              <a:buChar char="Ø"/>
            </a:pPr>
            <a:r>
              <a:rPr lang="en-US" sz="2000" dirty="0" smtClean="0">
                <a:solidFill>
                  <a:srgbClr val="FF0000"/>
                </a:solidFill>
                <a:latin typeface="Century Gothic" pitchFamily="34" charset="0"/>
              </a:rPr>
              <a:t>Writes an array from MATLAB to a delimited file using the specified delimiter, again, if the delimiter parameter is left blank it is assumed to be a comma.</a:t>
            </a:r>
          </a:p>
          <a:p>
            <a:pPr lvl="1"/>
            <a:endParaRPr lang="en-US" sz="2400" dirty="0" smtClean="0">
              <a:solidFill>
                <a:srgbClr val="FF0000"/>
              </a:solidFill>
              <a:latin typeface="Century Gothic" pitchFamily="34" charset="0"/>
            </a:endParaRPr>
          </a:p>
          <a:p>
            <a:endParaRPr lang="en-US" sz="3200" dirty="0">
              <a:solidFill>
                <a:schemeClr val="tx2">
                  <a:lumMod val="40000"/>
                  <a:lumOff val="60000"/>
                </a:schemeClr>
              </a:solidFill>
              <a:latin typeface="Century Gothic"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533400" y="457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Lower Level I/O</a:t>
            </a:r>
          </a:p>
        </p:txBody>
      </p:sp>
      <p:sp>
        <p:nvSpPr>
          <p:cNvPr id="3" name="Rectangle 2"/>
          <p:cNvSpPr/>
          <p:nvPr/>
        </p:nvSpPr>
        <p:spPr>
          <a:xfrm>
            <a:off x="762000" y="1447800"/>
            <a:ext cx="6096000" cy="4893647"/>
          </a:xfrm>
          <a:prstGeom prst="rect">
            <a:avLst/>
          </a:prstGeom>
        </p:spPr>
        <p:txBody>
          <a:bodyPr wrap="square">
            <a:spAutoFit/>
          </a:bodyPr>
          <a:lstStyle/>
          <a:p>
            <a:pPr>
              <a:buFont typeface="Wingdings" pitchFamily="2" charset="2"/>
              <a:buChar char="§"/>
            </a:pPr>
            <a:r>
              <a:rPr lang="en-US" sz="2400" dirty="0" smtClean="0"/>
              <a:t>Opening a file: You must open the file before anything can be done to it.</a:t>
            </a:r>
            <a:endParaRPr lang="en-US" sz="2400" dirty="0"/>
          </a:p>
          <a:p>
            <a:pPr lvl="1">
              <a:buFont typeface="Wingdings" pitchFamily="2" charset="2"/>
              <a:buChar char="Ø"/>
            </a:pPr>
            <a:r>
              <a:rPr lang="en-US" sz="2000" dirty="0" smtClean="0">
                <a:solidFill>
                  <a:srgbClr val="FF0000"/>
                </a:solidFill>
              </a:rPr>
              <a:t> </a:t>
            </a:r>
            <a:r>
              <a:rPr lang="en-US" sz="2000" dirty="0" err="1" smtClean="0">
                <a:solidFill>
                  <a:srgbClr val="FF0000"/>
                </a:solidFill>
              </a:rPr>
              <a:t>fh</a:t>
            </a:r>
            <a:r>
              <a:rPr lang="en-US" sz="2000" dirty="0" smtClean="0">
                <a:solidFill>
                  <a:srgbClr val="FF0000"/>
                </a:solidFill>
              </a:rPr>
              <a:t> = </a:t>
            </a:r>
            <a:r>
              <a:rPr lang="en-US" sz="2000" dirty="0" err="1" smtClean="0">
                <a:solidFill>
                  <a:srgbClr val="FF0000"/>
                </a:solidFill>
              </a:rPr>
              <a:t>fopen</a:t>
            </a:r>
            <a:r>
              <a:rPr lang="en-US" sz="2000" dirty="0" smtClean="0">
                <a:solidFill>
                  <a:srgbClr val="FF0000"/>
                </a:solidFill>
              </a:rPr>
              <a:t>(filename, purpose) </a:t>
            </a:r>
          </a:p>
          <a:p>
            <a:pPr lvl="2">
              <a:buFont typeface="Wingdings" pitchFamily="2" charset="2"/>
              <a:buChar char="Ø"/>
            </a:pPr>
            <a:r>
              <a:rPr lang="en-US" sz="2000" dirty="0" err="1">
                <a:solidFill>
                  <a:srgbClr val="FF0000"/>
                </a:solidFill>
              </a:rPr>
              <a:t>f</a:t>
            </a:r>
            <a:r>
              <a:rPr lang="en-US" sz="2000" dirty="0" err="1" smtClean="0">
                <a:solidFill>
                  <a:srgbClr val="FF0000"/>
                </a:solidFill>
              </a:rPr>
              <a:t>h</a:t>
            </a:r>
            <a:r>
              <a:rPr lang="en-US" sz="2000" dirty="0" smtClean="0">
                <a:solidFill>
                  <a:srgbClr val="FF0000"/>
                </a:solidFill>
              </a:rPr>
              <a:t> </a:t>
            </a:r>
            <a:r>
              <a:rPr lang="en-US" sz="2000" dirty="0" smtClean="0">
                <a:solidFill>
                  <a:srgbClr val="FF0000"/>
                </a:solidFill>
                <a:sym typeface="Wingdings" pitchFamily="2" charset="2"/>
              </a:rPr>
              <a:t> this is the </a:t>
            </a:r>
            <a:r>
              <a:rPr lang="en-US" sz="2000" dirty="0" err="1" smtClean="0">
                <a:solidFill>
                  <a:srgbClr val="FF0000"/>
                </a:solidFill>
                <a:sym typeface="Wingdings" pitchFamily="2" charset="2"/>
              </a:rPr>
              <a:t>filehandle</a:t>
            </a:r>
            <a:r>
              <a:rPr lang="en-US" sz="2000" dirty="0" smtClean="0">
                <a:solidFill>
                  <a:srgbClr val="FF0000"/>
                </a:solidFill>
                <a:sym typeface="Wingdings" pitchFamily="2" charset="2"/>
              </a:rPr>
              <a:t>, A.K.A. this is the variable name that you give to the information read in from the file, to be more concise.</a:t>
            </a:r>
            <a:endParaRPr lang="en-US" sz="2000" dirty="0" smtClean="0">
              <a:solidFill>
                <a:srgbClr val="FF0000"/>
              </a:solidFill>
            </a:endParaRPr>
          </a:p>
          <a:p>
            <a:pPr>
              <a:buFont typeface="Wingdings" pitchFamily="2" charset="2"/>
              <a:buChar char="§"/>
            </a:pPr>
            <a:r>
              <a:rPr lang="en-US" sz="2000" dirty="0" smtClean="0"/>
              <a:t> Purposes can be:</a:t>
            </a:r>
          </a:p>
          <a:p>
            <a:pPr lvl="1">
              <a:buFont typeface="Wingdings" pitchFamily="2" charset="2"/>
              <a:buChar char="Ø"/>
            </a:pPr>
            <a:r>
              <a:rPr lang="en-US" sz="2000" dirty="0" smtClean="0">
                <a:solidFill>
                  <a:srgbClr val="FF0000"/>
                </a:solidFill>
              </a:rPr>
              <a:t>'r' = read (file must already exist) </a:t>
            </a:r>
          </a:p>
          <a:p>
            <a:pPr lvl="1">
              <a:buFont typeface="Wingdings" pitchFamily="2" charset="2"/>
              <a:buChar char="Ø"/>
            </a:pPr>
            <a:r>
              <a:rPr lang="en-US" sz="2000" dirty="0" smtClean="0">
                <a:solidFill>
                  <a:srgbClr val="FF0000"/>
                </a:solidFill>
              </a:rPr>
              <a:t>'w' = write (are you going to CHANGE the file? Add to it? Remove things from it? Are you going to use </a:t>
            </a:r>
            <a:r>
              <a:rPr lang="en-US" sz="2000" dirty="0" err="1" smtClean="0">
                <a:solidFill>
                  <a:srgbClr val="FF0000"/>
                </a:solidFill>
              </a:rPr>
              <a:t>fprintf</a:t>
            </a:r>
            <a:r>
              <a:rPr lang="en-US" sz="2000" dirty="0" smtClean="0">
                <a:solidFill>
                  <a:srgbClr val="FF0000"/>
                </a:solidFill>
              </a:rPr>
              <a:t>…which is on the last slide if you’re not sure)</a:t>
            </a:r>
          </a:p>
          <a:p>
            <a:pPr lvl="1">
              <a:buFont typeface="Wingdings" pitchFamily="2" charset="2"/>
              <a:buChar char="Ø"/>
            </a:pPr>
            <a:r>
              <a:rPr lang="en-US" sz="2000" dirty="0" smtClean="0">
                <a:solidFill>
                  <a:srgbClr val="FF0000"/>
                </a:solidFill>
              </a:rPr>
              <a:t>'a' = append </a:t>
            </a:r>
          </a:p>
          <a:p>
            <a:pPr>
              <a:buFont typeface="Wingdings" pitchFamily="2" charset="2"/>
              <a:buChar char="§"/>
            </a:pPr>
            <a:r>
              <a:rPr lang="en-US" sz="2400" dirty="0" smtClean="0"/>
              <a:t> Closing a file: - </a:t>
            </a:r>
            <a:r>
              <a:rPr lang="en-US" sz="2400" dirty="0" err="1" smtClean="0"/>
              <a:t>fclose</a:t>
            </a:r>
            <a:r>
              <a:rPr lang="en-US" sz="2400" dirty="0" smtClean="0"/>
              <a:t>(</a:t>
            </a:r>
            <a:r>
              <a:rPr lang="en-US" sz="2400" dirty="0" err="1" smtClean="0"/>
              <a:t>fh</a:t>
            </a:r>
            <a:r>
              <a:rPr lang="en-US" sz="2400" dirty="0" smtClean="0"/>
              <a:t>) </a:t>
            </a:r>
          </a:p>
          <a:p>
            <a:pPr lvl="1">
              <a:buFont typeface="Wingdings" pitchFamily="2" charset="2"/>
              <a:buChar char="Ø"/>
            </a:pPr>
            <a:r>
              <a:rPr lang="en-US" sz="2000" dirty="0" smtClean="0">
                <a:solidFill>
                  <a:srgbClr val="FF0000"/>
                </a:solidFill>
              </a:rPr>
              <a:t>You must close the file when you are done manipulating it! </a:t>
            </a:r>
            <a:endParaRPr lang="en-US" sz="20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85800" y="609600"/>
            <a:ext cx="7924800" cy="5570756"/>
          </a:xfrm>
          <a:prstGeom prst="rect">
            <a:avLst/>
          </a:prstGeom>
          <a:noFill/>
        </p:spPr>
        <p:txBody>
          <a:bodyPr wrap="square" rtlCol="0">
            <a:spAutoFit/>
          </a:bodyPr>
          <a:lstStyle/>
          <a:p>
            <a:r>
              <a:rPr lang="en-US" sz="2400" dirty="0" smtClean="0">
                <a:solidFill>
                  <a:srgbClr val="FF0000"/>
                </a:solidFill>
                <a:latin typeface="Arial" pitchFamily="34" charset="0"/>
                <a:cs typeface="Arial" pitchFamily="34" charset="0"/>
              </a:rPr>
              <a:t>Important functions to use in Lower Level I/O:</a:t>
            </a:r>
          </a:p>
          <a:p>
            <a:endParaRPr lang="en-US" sz="2400" dirty="0">
              <a:solidFill>
                <a:srgbClr val="FF0000"/>
              </a:solidFill>
              <a:latin typeface="Arial" pitchFamily="34" charset="0"/>
              <a:cs typeface="Arial" pitchFamily="34" charset="0"/>
            </a:endParaRPr>
          </a:p>
          <a:p>
            <a:pPr marL="457200" indent="-457200">
              <a:buFont typeface="+mj-lt"/>
              <a:buAutoNum type="arabicPeriod"/>
            </a:pPr>
            <a:r>
              <a:rPr lang="en-US" sz="2000" dirty="0" err="1">
                <a:latin typeface="Arial" pitchFamily="34" charset="0"/>
                <a:cs typeface="Arial" pitchFamily="34" charset="0"/>
              </a:rPr>
              <a:t>f</a:t>
            </a:r>
            <a:r>
              <a:rPr lang="en-US" sz="2000" dirty="0" err="1" smtClean="0">
                <a:latin typeface="Arial" pitchFamily="34" charset="0"/>
                <a:cs typeface="Arial" pitchFamily="34" charset="0"/>
              </a:rPr>
              <a:t>gets</a:t>
            </a:r>
            <a:r>
              <a:rPr lang="en-US" sz="2000" dirty="0" smtClean="0">
                <a:latin typeface="Arial" pitchFamily="34" charset="0"/>
                <a:cs typeface="Arial" pitchFamily="34" charset="0"/>
              </a:rPr>
              <a:t> and </a:t>
            </a:r>
            <a:r>
              <a:rPr lang="en-US" sz="2000" dirty="0" err="1" smtClean="0">
                <a:latin typeface="Arial" pitchFamily="34" charset="0"/>
                <a:cs typeface="Arial" pitchFamily="34" charset="0"/>
              </a:rPr>
              <a:t>fgetl</a:t>
            </a:r>
            <a:endParaRPr lang="en-US" sz="2000" dirty="0" smtClean="0">
              <a:latin typeface="Arial" pitchFamily="34" charset="0"/>
              <a:cs typeface="Arial" pitchFamily="34" charset="0"/>
            </a:endParaRPr>
          </a:p>
          <a:p>
            <a:pPr>
              <a:buFont typeface="Wingdings" pitchFamily="2" charset="2"/>
              <a:buChar char="Ø"/>
            </a:pPr>
            <a:r>
              <a:rPr lang="en-US" sz="2400" dirty="0" err="1">
                <a:solidFill>
                  <a:srgbClr val="FF0000"/>
                </a:solidFill>
              </a:rPr>
              <a:t>fgetl</a:t>
            </a:r>
            <a:r>
              <a:rPr lang="en-US" sz="2400" dirty="0">
                <a:solidFill>
                  <a:srgbClr val="FF0000"/>
                </a:solidFill>
              </a:rPr>
              <a:t> and </a:t>
            </a:r>
            <a:r>
              <a:rPr lang="en-US" sz="2400" dirty="0" err="1">
                <a:solidFill>
                  <a:srgbClr val="FF0000"/>
                </a:solidFill>
              </a:rPr>
              <a:t>fgets</a:t>
            </a:r>
            <a:r>
              <a:rPr lang="en-US" sz="2400" dirty="0">
                <a:solidFill>
                  <a:srgbClr val="FF0000"/>
                </a:solidFill>
              </a:rPr>
              <a:t> do basically the same thing – they both</a:t>
            </a:r>
          </a:p>
          <a:p>
            <a:r>
              <a:rPr lang="en-US" sz="2400" dirty="0">
                <a:solidFill>
                  <a:srgbClr val="FF0000"/>
                </a:solidFill>
              </a:rPr>
              <a:t>take in a file handle number and return the next line of</a:t>
            </a:r>
          </a:p>
          <a:p>
            <a:r>
              <a:rPr lang="en-US" sz="2400" dirty="0">
                <a:solidFill>
                  <a:srgbClr val="FF0000"/>
                </a:solidFill>
              </a:rPr>
              <a:t>text in that file (for example, if you call it once it </a:t>
            </a:r>
            <a:r>
              <a:rPr lang="en-US" sz="2400" dirty="0" smtClean="0">
                <a:solidFill>
                  <a:srgbClr val="FF0000"/>
                </a:solidFill>
              </a:rPr>
              <a:t>will </a:t>
            </a:r>
            <a:r>
              <a:rPr lang="en-US" sz="2400" dirty="0">
                <a:solidFill>
                  <a:srgbClr val="FF0000"/>
                </a:solidFill>
              </a:rPr>
              <a:t>return the first line of text, if you call it a second time it</a:t>
            </a:r>
          </a:p>
          <a:p>
            <a:r>
              <a:rPr lang="en-US" sz="2400" dirty="0">
                <a:solidFill>
                  <a:srgbClr val="FF0000"/>
                </a:solidFill>
              </a:rPr>
              <a:t>will return the second line of text, etc). </a:t>
            </a:r>
          </a:p>
          <a:p>
            <a:pPr>
              <a:buFont typeface="Wingdings" pitchFamily="2" charset="2"/>
              <a:buChar char="Ø"/>
            </a:pPr>
            <a:r>
              <a:rPr lang="en-US" sz="2400" b="1" dirty="0" err="1" smtClean="0">
                <a:solidFill>
                  <a:srgbClr val="FF0000"/>
                </a:solidFill>
              </a:rPr>
              <a:t>fgetl</a:t>
            </a:r>
            <a:r>
              <a:rPr lang="en-US" sz="2400" dirty="0" smtClean="0">
                <a:solidFill>
                  <a:srgbClr val="FF0000"/>
                </a:solidFill>
              </a:rPr>
              <a:t> returns </a:t>
            </a:r>
            <a:r>
              <a:rPr lang="en-US" sz="2400" dirty="0">
                <a:solidFill>
                  <a:srgbClr val="FF0000"/>
                </a:solidFill>
              </a:rPr>
              <a:t>the line of text WITHOUT the end line character,</a:t>
            </a:r>
          </a:p>
          <a:p>
            <a:r>
              <a:rPr lang="en-US" sz="2400" dirty="0">
                <a:solidFill>
                  <a:srgbClr val="FF0000"/>
                </a:solidFill>
              </a:rPr>
              <a:t>and </a:t>
            </a:r>
            <a:r>
              <a:rPr lang="en-US" sz="2400" b="1" dirty="0" err="1">
                <a:solidFill>
                  <a:srgbClr val="FF0000"/>
                </a:solidFill>
              </a:rPr>
              <a:t>fgets</a:t>
            </a:r>
            <a:r>
              <a:rPr lang="en-US" sz="2400" dirty="0">
                <a:solidFill>
                  <a:srgbClr val="FF0000"/>
                </a:solidFill>
              </a:rPr>
              <a:t> returns the line of text WITH the end line</a:t>
            </a:r>
          </a:p>
          <a:p>
            <a:r>
              <a:rPr lang="en-US" sz="2400" dirty="0">
                <a:solidFill>
                  <a:srgbClr val="FF0000"/>
                </a:solidFill>
              </a:rPr>
              <a:t>character. Usually we are not concerned with the end</a:t>
            </a:r>
          </a:p>
          <a:p>
            <a:r>
              <a:rPr lang="en-US" sz="2400" dirty="0">
                <a:solidFill>
                  <a:srgbClr val="FF0000"/>
                </a:solidFill>
              </a:rPr>
              <a:t>line character, so we just use </a:t>
            </a:r>
            <a:r>
              <a:rPr lang="en-US" sz="2400" b="1" dirty="0" err="1">
                <a:solidFill>
                  <a:srgbClr val="FF0000"/>
                </a:solidFill>
              </a:rPr>
              <a:t>fgetl</a:t>
            </a:r>
            <a:r>
              <a:rPr lang="en-US" sz="2400" b="1" dirty="0" smtClean="0">
                <a:solidFill>
                  <a:srgbClr val="FF0000"/>
                </a:solidFill>
              </a:rPr>
              <a:t>.</a:t>
            </a:r>
          </a:p>
          <a:p>
            <a:pPr>
              <a:buFont typeface="Wingdings" pitchFamily="2" charset="2"/>
              <a:buChar char="Ø"/>
            </a:pPr>
            <a:r>
              <a:rPr lang="en-US" sz="2400" dirty="0" smtClean="0">
                <a:solidFill>
                  <a:srgbClr val="FF0000"/>
                </a:solidFill>
              </a:rPr>
              <a:t>when you reach the end of the file and there are no lines left, these functions return a numeric value of -1.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838200" y="838200"/>
            <a:ext cx="7772400" cy="4708981"/>
          </a:xfrm>
          <a:prstGeom prst="rect">
            <a:avLst/>
          </a:prstGeom>
          <a:noFill/>
        </p:spPr>
        <p:txBody>
          <a:bodyPr wrap="square" rtlCol="0">
            <a:spAutoFit/>
          </a:bodyPr>
          <a:lstStyle/>
          <a:p>
            <a:r>
              <a:rPr lang="en-US" b="1" dirty="0" smtClean="0">
                <a:latin typeface="Arial" pitchFamily="34" charset="0"/>
                <a:cs typeface="Arial" pitchFamily="34" charset="0"/>
              </a:rPr>
              <a:t>2. </a:t>
            </a:r>
            <a:r>
              <a:rPr lang="en-US" b="1" dirty="0" err="1" smtClean="0">
                <a:latin typeface="Arial" pitchFamily="34" charset="0"/>
                <a:cs typeface="Arial" pitchFamily="34" charset="0"/>
              </a:rPr>
              <a:t>strtok</a:t>
            </a:r>
            <a:r>
              <a:rPr lang="en-US" b="1" dirty="0" smtClean="0">
                <a:latin typeface="Arial" pitchFamily="34" charset="0"/>
                <a:cs typeface="Arial" pitchFamily="34" charset="0"/>
              </a:rPr>
              <a:t>(</a:t>
            </a:r>
          </a:p>
          <a:p>
            <a:pPr>
              <a:buFont typeface="Wingdings" pitchFamily="2" charset="2"/>
              <a:buChar char="Ø"/>
            </a:pPr>
            <a:r>
              <a:rPr lang="en-US" sz="2400" dirty="0" err="1">
                <a:solidFill>
                  <a:srgbClr val="FF0000"/>
                </a:solidFill>
              </a:rPr>
              <a:t>strtok</a:t>
            </a:r>
            <a:r>
              <a:rPr lang="en-US" sz="2400" dirty="0">
                <a:solidFill>
                  <a:srgbClr val="FF0000"/>
                </a:solidFill>
              </a:rPr>
              <a:t> has two inputs – the string you want to parse into a</a:t>
            </a:r>
          </a:p>
          <a:p>
            <a:r>
              <a:rPr lang="en-US" sz="2400" dirty="0">
                <a:solidFill>
                  <a:srgbClr val="FF0000"/>
                </a:solidFill>
              </a:rPr>
              <a:t>token, and the delimiter that separates that token from the</a:t>
            </a:r>
          </a:p>
          <a:p>
            <a:r>
              <a:rPr lang="en-US" sz="2400" dirty="0">
                <a:solidFill>
                  <a:srgbClr val="FF0000"/>
                </a:solidFill>
              </a:rPr>
              <a:t>rest of the string (if that input is not given, it is assumed to</a:t>
            </a:r>
          </a:p>
          <a:p>
            <a:r>
              <a:rPr lang="en-US" sz="2400" dirty="0">
                <a:solidFill>
                  <a:srgbClr val="FF0000"/>
                </a:solidFill>
              </a:rPr>
              <a:t>be a space).</a:t>
            </a:r>
          </a:p>
          <a:p>
            <a:pPr>
              <a:buFont typeface="Wingdings" pitchFamily="2" charset="2"/>
              <a:buChar char="Ø"/>
            </a:pPr>
            <a:r>
              <a:rPr lang="en-US" sz="2400" dirty="0" smtClean="0">
                <a:solidFill>
                  <a:srgbClr val="FF0000"/>
                </a:solidFill>
              </a:rPr>
              <a:t> </a:t>
            </a:r>
            <a:r>
              <a:rPr lang="en-US" sz="2400" dirty="0">
                <a:solidFill>
                  <a:srgbClr val="FF0000"/>
                </a:solidFill>
              </a:rPr>
              <a:t>It has two outputs: the token that is “chopped” off of the</a:t>
            </a:r>
          </a:p>
          <a:p>
            <a:r>
              <a:rPr lang="en-US" sz="2400" dirty="0">
                <a:solidFill>
                  <a:srgbClr val="FF0000"/>
                </a:solidFill>
              </a:rPr>
              <a:t>string, and the rest of the string (including the delimiter)</a:t>
            </a:r>
          </a:p>
          <a:p>
            <a:pPr>
              <a:buFont typeface="Wingdings" pitchFamily="2" charset="2"/>
              <a:buChar char="Ø"/>
            </a:pPr>
            <a:r>
              <a:rPr lang="en-US" sz="2400" dirty="0" smtClean="0">
                <a:solidFill>
                  <a:srgbClr val="FF0000"/>
                </a:solidFill>
              </a:rPr>
              <a:t>If </a:t>
            </a:r>
            <a:r>
              <a:rPr lang="en-US" sz="2400" dirty="0">
                <a:solidFill>
                  <a:srgbClr val="FF0000"/>
                </a:solidFill>
              </a:rPr>
              <a:t>you try to tokenize a string where there are no delimiters,</a:t>
            </a:r>
          </a:p>
          <a:p>
            <a:r>
              <a:rPr lang="en-US" sz="2400" dirty="0">
                <a:solidFill>
                  <a:srgbClr val="FF0000"/>
                </a:solidFill>
              </a:rPr>
              <a:t>then the token will be the string, and the rest of the string</a:t>
            </a:r>
          </a:p>
          <a:p>
            <a:r>
              <a:rPr lang="en-US" sz="2400" dirty="0">
                <a:solidFill>
                  <a:srgbClr val="FF0000"/>
                </a:solidFill>
              </a:rPr>
              <a:t>will simply be an empty string (since there is nothing left</a:t>
            </a:r>
          </a:p>
          <a:p>
            <a:r>
              <a:rPr lang="en-US" sz="2400" dirty="0">
                <a:solidFill>
                  <a:srgbClr val="FF0000"/>
                </a:solidFill>
              </a:rPr>
              <a:t>after the token is removed)</a:t>
            </a:r>
            <a:endParaRPr lang="en-US" sz="2400" b="1" dirty="0" smtClean="0">
              <a:solidFill>
                <a:srgbClr val="FF0000"/>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62000" y="1447800"/>
            <a:ext cx="7620000" cy="3416320"/>
          </a:xfrm>
          <a:prstGeom prst="rect">
            <a:avLst/>
          </a:prstGeom>
          <a:noFill/>
        </p:spPr>
        <p:txBody>
          <a:bodyPr wrap="square" rtlCol="0">
            <a:spAutoFit/>
          </a:bodyPr>
          <a:lstStyle/>
          <a:p>
            <a:pPr algn="ctr"/>
            <a:r>
              <a:rPr lang="en-US" sz="2400" b="1" u="sng" dirty="0" smtClean="0">
                <a:latin typeface="Century Gothic" pitchFamily="34" charset="0"/>
              </a:rPr>
              <a:t>To WRITE to a text file:</a:t>
            </a:r>
          </a:p>
          <a:p>
            <a:endParaRPr lang="en-US" sz="2400" dirty="0">
              <a:latin typeface="Century Gothic" pitchFamily="34" charset="0"/>
            </a:endParaRPr>
          </a:p>
          <a:p>
            <a:pPr>
              <a:buFont typeface="Arial" pitchFamily="34" charset="0"/>
              <a:buChar char="•"/>
            </a:pPr>
            <a:r>
              <a:rPr lang="en-US" sz="2400" dirty="0" err="1" smtClean="0">
                <a:latin typeface="Century Gothic" pitchFamily="34" charset="0"/>
              </a:rPr>
              <a:t>fprintf</a:t>
            </a:r>
            <a:r>
              <a:rPr lang="en-US" sz="2400" dirty="0" smtClean="0">
                <a:latin typeface="Century Gothic" pitchFamily="34" charset="0"/>
              </a:rPr>
              <a:t>(</a:t>
            </a:r>
            <a:r>
              <a:rPr lang="en-US" sz="2400" dirty="0" err="1" smtClean="0">
                <a:latin typeface="Century Gothic" pitchFamily="34" charset="0"/>
              </a:rPr>
              <a:t>fh</a:t>
            </a:r>
            <a:r>
              <a:rPr lang="en-US" sz="2400" dirty="0" smtClean="0">
                <a:latin typeface="Century Gothic" pitchFamily="34" charset="0"/>
              </a:rPr>
              <a:t>, string)</a:t>
            </a:r>
          </a:p>
          <a:p>
            <a:pPr lvl="1">
              <a:buFont typeface="Wingdings" pitchFamily="2" charset="2"/>
              <a:buChar char="Ø"/>
            </a:pPr>
            <a:r>
              <a:rPr lang="en-US" sz="2400" dirty="0" smtClean="0">
                <a:solidFill>
                  <a:srgbClr val="FF0000"/>
                </a:solidFill>
                <a:latin typeface="Century Gothic" pitchFamily="34" charset="0"/>
              </a:rPr>
              <a:t>The first input is the name of the file or the file handle to which you wish to write the data, and the second is the string, or the name of the variable containing the string that you would like to write to the file.</a:t>
            </a:r>
          </a:p>
          <a:p>
            <a:pPr lvl="1">
              <a:buFont typeface="Arial" pitchFamily="34" charset="0"/>
              <a:buChar char="•"/>
            </a:pPr>
            <a:endParaRPr lang="en-US" sz="2400" dirty="0">
              <a:latin typeface="Century Gothi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852</Words>
  <Application>Microsoft Macintosh PowerPoint</Application>
  <PresentationFormat>On-screen Show (4:3)</PresentationFormat>
  <Paragraphs>78</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Slide 1</vt:lpstr>
      <vt:lpstr>High Level I/O</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Stella</dc:creator>
  <cp:lastModifiedBy>ilyssa widen</cp:lastModifiedBy>
  <cp:revision>11</cp:revision>
  <dcterms:created xsi:type="dcterms:W3CDTF">2011-08-13T00:32:03Z</dcterms:created>
  <dcterms:modified xsi:type="dcterms:W3CDTF">2011-08-13T00:32:33Z</dcterms:modified>
</cp:coreProperties>
</file>