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68" r:id="rId3"/>
    <p:sldId id="257" r:id="rId4"/>
    <p:sldId id="258" r:id="rId5"/>
    <p:sldId id="259" r:id="rId6"/>
    <p:sldId id="260" r:id="rId7"/>
    <p:sldId id="261" r:id="rId8"/>
    <p:sldId id="262" r:id="rId9"/>
    <p:sldId id="293" r:id="rId10"/>
    <p:sldId id="294" r:id="rId11"/>
    <p:sldId id="295" r:id="rId12"/>
    <p:sldId id="263" r:id="rId13"/>
    <p:sldId id="264" r:id="rId14"/>
    <p:sldId id="265" r:id="rId15"/>
    <p:sldId id="266" r:id="rId16"/>
    <p:sldId id="282"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284" r:id="rId33"/>
    <p:sldId id="285" r:id="rId34"/>
    <p:sldId id="286" r:id="rId35"/>
    <p:sldId id="287" r:id="rId36"/>
    <p:sldId id="288" r:id="rId37"/>
    <p:sldId id="289" r:id="rId38"/>
    <p:sldId id="290" r:id="rId39"/>
    <p:sldId id="291" r:id="rId40"/>
    <p:sldId id="292" r:id="rId41"/>
    <p:sldId id="297"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B039-8B63-4D1E-A325-25D1D0746EA0}"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E19BB0-912B-4C47-AB4D-C3D3D12F197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1B039-8B63-4D1E-A325-25D1D0746EA0}" type="datetimeFigureOut">
              <a:rPr lang="en-US" smtClean="0"/>
              <a:pPr/>
              <a:t>8/12/11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19BB0-912B-4C47-AB4D-C3D3D12F19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MBOV8WzH-o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139321"/>
          </a:xfrm>
          <a:prstGeom prst="rect">
            <a:avLst/>
          </a:prstGeom>
          <a:noFill/>
        </p:spPr>
        <p:txBody>
          <a:bodyPr wrap="square" rtlCol="0">
            <a:spAutoFit/>
          </a:bodyPr>
          <a:lstStyle/>
          <a:p>
            <a:r>
              <a:rPr lang="en-US" dirty="0" smtClean="0">
                <a:solidFill>
                  <a:schemeClr val="bg1"/>
                </a:solidFill>
              </a:rPr>
              <a:t>MASSIVELY IMPORTANT NOTE:</a:t>
            </a:r>
          </a:p>
          <a:p>
            <a:endParaRPr lang="en-US" dirty="0">
              <a:solidFill>
                <a:schemeClr val="bg1"/>
              </a:solidFill>
            </a:endParaRPr>
          </a:p>
          <a:p>
            <a:r>
              <a:rPr lang="en-US" dirty="0" smtClean="0">
                <a:solidFill>
                  <a:schemeClr val="bg1"/>
                </a:solidFill>
              </a:rPr>
              <a:t>Most of the code in these slides, and in fact any code involving strings in any slides I have, will not copy properly into MATLAB. The reason is that Microsoft Office likes to replace the single quote that MATLAB uses with its own version of a single quote, and it is not compatible.</a:t>
            </a:r>
          </a:p>
          <a:p>
            <a:endParaRPr lang="en-US" dirty="0">
              <a:solidFill>
                <a:schemeClr val="bg1"/>
              </a:solidFill>
            </a:endParaRPr>
          </a:p>
          <a:p>
            <a:r>
              <a:rPr lang="en-US" dirty="0" smtClean="0">
                <a:solidFill>
                  <a:schemeClr val="bg1"/>
                </a:solidFill>
              </a:rPr>
              <a:t>This means that (if you want to run any of this code) </a:t>
            </a:r>
            <a:r>
              <a:rPr lang="en-US" u="sng" dirty="0" smtClean="0">
                <a:solidFill>
                  <a:schemeClr val="bg1"/>
                </a:solidFill>
              </a:rPr>
              <a:t>you will have to manually type it</a:t>
            </a:r>
            <a:r>
              <a:rPr lang="en-US" dirty="0" smtClean="0">
                <a:solidFill>
                  <a:schemeClr val="bg1"/>
                </a:solidFill>
              </a:rPr>
              <a:t> into MATLAB. This may not be a bad thing - practice on the keyboard will get you used to the syntax. </a:t>
            </a:r>
          </a:p>
          <a:p>
            <a:endParaRPr lang="en-US" dirty="0">
              <a:solidFill>
                <a:schemeClr val="bg1"/>
              </a:solidFill>
            </a:endParaRPr>
          </a:p>
          <a:p>
            <a:r>
              <a:rPr lang="en-US" dirty="0" smtClean="0">
                <a:solidFill>
                  <a:schemeClr val="bg1"/>
                </a:solidFill>
              </a:rPr>
              <a:t>I have tried correct this issue for years with no success. I’m not going to try to correct it here. I’m sorry that it’s inconvenient, but there’s nothing I can do.</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524000"/>
            <a:ext cx="9144000" cy="3970318"/>
          </a:xfrm>
          <a:prstGeom prst="rect">
            <a:avLst/>
          </a:prstGeom>
          <a:noFill/>
        </p:spPr>
        <p:txBody>
          <a:bodyPr wrap="square" rtlCol="0">
            <a:spAutoFit/>
          </a:bodyPr>
          <a:lstStyle/>
          <a:p>
            <a:r>
              <a:rPr lang="en-US" dirty="0" smtClean="0">
                <a:solidFill>
                  <a:schemeClr val="bg1"/>
                </a:solidFill>
              </a:rPr>
              <a:t>Sprintf is a powerful function that not only allows us to use escape chacters like \t and \n, but it also can be used to place numbers into strings, and even other strings into strings. Suppose I have two variables:</a:t>
            </a:r>
          </a:p>
          <a:p>
            <a:endParaRPr lang="en-US" dirty="0" smtClean="0">
              <a:solidFill>
                <a:schemeClr val="bg1"/>
              </a:solidFill>
            </a:endParaRPr>
          </a:p>
          <a:p>
            <a:r>
              <a:rPr lang="en-US" dirty="0" smtClean="0">
                <a:solidFill>
                  <a:schemeClr val="accent5">
                    <a:lumMod val="60000"/>
                    <a:lumOff val="40000"/>
                  </a:schemeClr>
                </a:solidFill>
              </a:rPr>
              <a:t>	race = ‘Boston Marathon’;</a:t>
            </a:r>
          </a:p>
          <a:p>
            <a:r>
              <a:rPr lang="en-US" dirty="0" smtClean="0">
                <a:solidFill>
                  <a:schemeClr val="accent5">
                    <a:lumMod val="60000"/>
                    <a:lumOff val="40000"/>
                  </a:schemeClr>
                </a:solidFill>
              </a:rPr>
              <a:t>	runner = ‘Dan’;</a:t>
            </a:r>
          </a:p>
          <a:p>
            <a:r>
              <a:rPr lang="en-US" dirty="0" smtClean="0">
                <a:solidFill>
                  <a:schemeClr val="accent5">
                    <a:lumMod val="60000"/>
                    <a:lumOff val="40000"/>
                  </a:schemeClr>
                </a:solidFill>
              </a:rPr>
              <a:t>	place = 17</a:t>
            </a:r>
          </a:p>
          <a:p>
            <a:endParaRPr lang="en-US" dirty="0" smtClean="0">
              <a:solidFill>
                <a:schemeClr val="bg1"/>
              </a:solidFill>
            </a:endParaRPr>
          </a:p>
          <a:p>
            <a:r>
              <a:rPr lang="en-US" dirty="0" smtClean="0">
                <a:solidFill>
                  <a:schemeClr val="bg1"/>
                </a:solidFill>
              </a:rPr>
              <a:t>And I want to make the string ‘Dan came in 17th in the Boston Marathon’, but I want to do it so that if I changed a variable, the change would be reflected in the string. Here it is with sprintf:</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line = sprintf(‘%s came in %dth in the %s’, runner, place, race);</a:t>
            </a:r>
          </a:p>
          <a:p>
            <a:endParaRPr lang="en-US" dirty="0" smtClean="0">
              <a:solidFill>
                <a:schemeClr val="bg1"/>
              </a:solidFill>
            </a:endParaRPr>
          </a:p>
          <a:p>
            <a:r>
              <a:rPr lang="en-US" dirty="0" smtClean="0">
                <a:solidFill>
                  <a:schemeClr val="bg1"/>
                </a:solidFill>
              </a:rPr>
              <a:t>And sure enough, line is </a:t>
            </a:r>
            <a:r>
              <a:rPr lang="en-US" dirty="0" smtClean="0">
                <a:solidFill>
                  <a:srgbClr val="FFFF00"/>
                </a:solidFill>
              </a:rPr>
              <a:t>‘Dan came in 17th in the Boston Marathon’</a:t>
            </a:r>
            <a:r>
              <a:rPr lang="en-US" dirty="0" smtClean="0">
                <a:solidFill>
                  <a:schemeClr val="bg1"/>
                </a:solidFill>
              </a:rPr>
              <a:t>. Cool. But how did it work?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524000"/>
            <a:ext cx="9144000" cy="5632311"/>
          </a:xfrm>
          <a:prstGeom prst="rect">
            <a:avLst/>
          </a:prstGeom>
          <a:noFill/>
        </p:spPr>
        <p:txBody>
          <a:bodyPr wrap="square" rtlCol="0">
            <a:spAutoFit/>
          </a:bodyPr>
          <a:lstStyle/>
          <a:p>
            <a:r>
              <a:rPr lang="en-US" dirty="0" smtClean="0">
                <a:solidFill>
                  <a:schemeClr val="bg1"/>
                </a:solidFill>
              </a:rPr>
              <a:t>sprintf works by recognizing special character sequences - here, we use %d and %s as placeholders for numeric and string values, respectively. The first input is the string, and the rest of the inputs are the values that will be inserted.</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line = sprintf(‘</a:t>
            </a:r>
            <a:r>
              <a:rPr lang="en-US" dirty="0" smtClean="0">
                <a:solidFill>
                  <a:srgbClr val="FFC000"/>
                </a:solidFill>
              </a:rPr>
              <a:t>%s </a:t>
            </a:r>
            <a:r>
              <a:rPr lang="en-US" dirty="0" smtClean="0">
                <a:solidFill>
                  <a:schemeClr val="accent5">
                    <a:lumMod val="60000"/>
                    <a:lumOff val="40000"/>
                  </a:schemeClr>
                </a:solidFill>
              </a:rPr>
              <a:t>came in </a:t>
            </a:r>
            <a:r>
              <a:rPr lang="en-US" dirty="0" smtClean="0">
                <a:solidFill>
                  <a:srgbClr val="FFC000"/>
                </a:solidFill>
              </a:rPr>
              <a:t>%d</a:t>
            </a:r>
            <a:r>
              <a:rPr lang="en-US" dirty="0" smtClean="0">
                <a:solidFill>
                  <a:schemeClr val="accent5">
                    <a:lumMod val="60000"/>
                    <a:lumOff val="40000"/>
                  </a:schemeClr>
                </a:solidFill>
              </a:rPr>
              <a:t>th in the </a:t>
            </a:r>
            <a:r>
              <a:rPr lang="en-US" dirty="0" smtClean="0">
                <a:solidFill>
                  <a:srgbClr val="FFC000"/>
                </a:solidFill>
              </a:rPr>
              <a:t>%s</a:t>
            </a:r>
            <a:r>
              <a:rPr lang="en-US" dirty="0" smtClean="0">
                <a:solidFill>
                  <a:schemeClr val="accent5">
                    <a:lumMod val="60000"/>
                    <a:lumOff val="40000"/>
                  </a:schemeClr>
                </a:solidFill>
              </a:rPr>
              <a:t>’, runner, place, race);</a:t>
            </a:r>
          </a:p>
          <a:p>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r>
              <a:rPr lang="en-US" dirty="0" smtClean="0">
                <a:solidFill>
                  <a:schemeClr val="bg1"/>
                </a:solidFill>
              </a:rPr>
              <a:t>Why is this cool? Because I can quickly change my variables and get a new string:</a:t>
            </a:r>
          </a:p>
          <a:p>
            <a:endParaRPr lang="en-US" dirty="0" smtClean="0">
              <a:solidFill>
                <a:schemeClr val="accent5">
                  <a:lumMod val="60000"/>
                  <a:lumOff val="40000"/>
                </a:schemeClr>
              </a:solidFill>
            </a:endParaRPr>
          </a:p>
          <a:p>
            <a:r>
              <a:rPr lang="en-US" dirty="0" smtClean="0">
                <a:solidFill>
                  <a:schemeClr val="accent5">
                    <a:lumMod val="60000"/>
                    <a:lumOff val="40000"/>
                  </a:schemeClr>
                </a:solidFill>
              </a:rPr>
              <a:t>	race = Ironman;</a:t>
            </a:r>
          </a:p>
          <a:p>
            <a:r>
              <a:rPr lang="en-US" dirty="0" smtClean="0">
                <a:solidFill>
                  <a:schemeClr val="accent5">
                    <a:lumMod val="60000"/>
                    <a:lumOff val="40000"/>
                  </a:schemeClr>
                </a:solidFill>
              </a:rPr>
              <a:t>	place = 10;</a:t>
            </a:r>
          </a:p>
          <a:p>
            <a:r>
              <a:rPr lang="en-US" dirty="0" smtClean="0">
                <a:solidFill>
                  <a:schemeClr val="accent5">
                    <a:lumMod val="60000"/>
                    <a:lumOff val="40000"/>
                  </a:schemeClr>
                </a:solidFill>
              </a:rPr>
              <a:t>	line = sprintf(‘%s came in %dth in the %s’, runner, place, race);</a:t>
            </a:r>
          </a:p>
          <a:p>
            <a:r>
              <a:rPr lang="en-US" dirty="0" smtClean="0">
                <a:solidFill>
                  <a:schemeClr val="bg1"/>
                </a:solidFill>
              </a:rPr>
              <a:t>The new line is: </a:t>
            </a:r>
            <a:r>
              <a:rPr lang="en-US" dirty="0" smtClean="0">
                <a:solidFill>
                  <a:srgbClr val="FFFF00"/>
                </a:solidFill>
              </a:rPr>
              <a:t>‘Dan came in 10th in the Ironman’</a:t>
            </a:r>
            <a:r>
              <a:rPr lang="en-US" dirty="0" smtClean="0">
                <a:solidFill>
                  <a:schemeClr val="bg1"/>
                </a:solidFill>
              </a:rPr>
              <a:t>. </a:t>
            </a:r>
          </a:p>
          <a:p>
            <a:endParaRPr lang="en-US" dirty="0" smtClean="0">
              <a:solidFill>
                <a:schemeClr val="bg1"/>
              </a:solidFill>
            </a:endParaRPr>
          </a:p>
        </p:txBody>
      </p:sp>
      <p:cxnSp>
        <p:nvCxnSpPr>
          <p:cNvPr id="8" name="Straight Connector 7"/>
          <p:cNvCxnSpPr/>
          <p:nvPr/>
        </p:nvCxnSpPr>
        <p:spPr>
          <a:xfrm rot="5400000">
            <a:off x="5029200" y="4038600"/>
            <a:ext cx="4572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4267200"/>
            <a:ext cx="28194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2171700" y="4000500"/>
            <a:ext cx="533400" cy="158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4343400"/>
            <a:ext cx="2667000" cy="523220"/>
          </a:xfrm>
          <a:prstGeom prst="rect">
            <a:avLst/>
          </a:prstGeom>
          <a:noFill/>
        </p:spPr>
        <p:txBody>
          <a:bodyPr wrap="square" rtlCol="0">
            <a:spAutoFit/>
          </a:bodyPr>
          <a:lstStyle/>
          <a:p>
            <a:r>
              <a:rPr lang="en-US" sz="1400" dirty="0" smtClean="0">
                <a:solidFill>
                  <a:srgbClr val="FFFF00"/>
                </a:solidFill>
              </a:rPr>
              <a:t>this input goes with first place holder, and it is a string</a:t>
            </a:r>
            <a:endParaRPr lang="en-US" sz="1400" dirty="0">
              <a:solidFill>
                <a:srgbClr val="FFFF00"/>
              </a:solidFill>
            </a:endParaRPr>
          </a:p>
        </p:txBody>
      </p:sp>
      <p:cxnSp>
        <p:nvCxnSpPr>
          <p:cNvPr id="15" name="Straight Connector 14"/>
          <p:cNvCxnSpPr/>
          <p:nvPr/>
        </p:nvCxnSpPr>
        <p:spPr>
          <a:xfrm rot="5400000">
            <a:off x="5638800" y="3276600"/>
            <a:ext cx="4572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3048000"/>
            <a:ext cx="23622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3277394" y="3275806"/>
            <a:ext cx="456406" cy="79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52800" y="2438400"/>
            <a:ext cx="2667000" cy="523220"/>
          </a:xfrm>
          <a:prstGeom prst="rect">
            <a:avLst/>
          </a:prstGeom>
          <a:noFill/>
        </p:spPr>
        <p:txBody>
          <a:bodyPr wrap="square" rtlCol="0">
            <a:spAutoFit/>
          </a:bodyPr>
          <a:lstStyle/>
          <a:p>
            <a:r>
              <a:rPr lang="en-US" sz="1400" dirty="0" smtClean="0">
                <a:solidFill>
                  <a:srgbClr val="FFFF00"/>
                </a:solidFill>
              </a:rPr>
              <a:t>this input goes with second placeholder, and it is a double</a:t>
            </a:r>
            <a:endParaRPr lang="en-US" sz="1400" dirty="0">
              <a:solidFill>
                <a:srgbClr val="FFFF00"/>
              </a:solidFill>
            </a:endParaRPr>
          </a:p>
        </p:txBody>
      </p:sp>
      <p:cxnSp>
        <p:nvCxnSpPr>
          <p:cNvPr id="22" name="Straight Connector 21"/>
          <p:cNvCxnSpPr/>
          <p:nvPr/>
        </p:nvCxnSpPr>
        <p:spPr>
          <a:xfrm rot="5400000">
            <a:off x="6248400" y="3352800"/>
            <a:ext cx="304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3200400"/>
            <a:ext cx="1828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420394" y="3352006"/>
            <a:ext cx="304006" cy="79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96000" y="2667000"/>
            <a:ext cx="2667000" cy="523220"/>
          </a:xfrm>
          <a:prstGeom prst="rect">
            <a:avLst/>
          </a:prstGeom>
          <a:noFill/>
        </p:spPr>
        <p:txBody>
          <a:bodyPr wrap="square" rtlCol="0">
            <a:spAutoFit/>
          </a:bodyPr>
          <a:lstStyle/>
          <a:p>
            <a:r>
              <a:rPr lang="en-US" sz="1400" dirty="0" smtClean="0">
                <a:solidFill>
                  <a:srgbClr val="FFFF00"/>
                </a:solidFill>
              </a:rPr>
              <a:t>this input goes in the third placeholder, which is a string </a:t>
            </a:r>
            <a:endParaRPr lang="en-US" sz="14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rPr>
              <a:t>We have introduced datatypes. Now, with strings, it seems that it would be a good idea to be able to detect the type, or class, of different variables, and to change the class of values. Here is the way this works:</a:t>
            </a:r>
          </a:p>
          <a:p>
            <a:endParaRPr lang="en-US" dirty="0">
              <a:solidFill>
                <a:schemeClr val="bg1"/>
              </a:solidFill>
            </a:endParaRPr>
          </a:p>
          <a:p>
            <a:r>
              <a:rPr lang="en-US" dirty="0" smtClean="0">
                <a:solidFill>
                  <a:schemeClr val="accent5">
                    <a:lumMod val="60000"/>
                    <a:lumOff val="40000"/>
                  </a:schemeClr>
                </a:solidFill>
              </a:rPr>
              <a:t>	a = [5 6];</a:t>
            </a:r>
          </a:p>
          <a:p>
            <a:r>
              <a:rPr lang="en-US" dirty="0">
                <a:solidFill>
                  <a:schemeClr val="accent5">
                    <a:lumMod val="60000"/>
                    <a:lumOff val="40000"/>
                  </a:schemeClr>
                </a:solidFill>
              </a:rPr>
              <a:t>	</a:t>
            </a:r>
            <a:r>
              <a:rPr lang="en-US" dirty="0" smtClean="0">
                <a:solidFill>
                  <a:schemeClr val="accent5">
                    <a:lumMod val="60000"/>
                    <a:lumOff val="40000"/>
                  </a:schemeClr>
                </a:solidFill>
              </a:rPr>
              <a:t>b = ‘ironman’;</a:t>
            </a:r>
          </a:p>
          <a:p>
            <a:endParaRPr lang="en-US" dirty="0">
              <a:solidFill>
                <a:schemeClr val="bg1"/>
              </a:solidFill>
            </a:endParaRPr>
          </a:p>
          <a:p>
            <a:r>
              <a:rPr lang="en-US" dirty="0" smtClean="0">
                <a:solidFill>
                  <a:schemeClr val="bg1"/>
                </a:solidFill>
              </a:rPr>
              <a:t>To tell what type something is, we can do one of two things: use the </a:t>
            </a:r>
            <a:r>
              <a:rPr lang="en-US" dirty="0" smtClean="0">
                <a:solidFill>
                  <a:schemeClr val="accent5">
                    <a:lumMod val="60000"/>
                    <a:lumOff val="40000"/>
                  </a:schemeClr>
                </a:solidFill>
              </a:rPr>
              <a:t>class</a:t>
            </a:r>
            <a:r>
              <a:rPr lang="en-US" dirty="0" smtClean="0">
                <a:solidFill>
                  <a:schemeClr val="bg1"/>
                </a:solidFill>
              </a:rPr>
              <a:t> function, or use the </a:t>
            </a:r>
            <a:r>
              <a:rPr lang="en-US" dirty="0" smtClean="0">
                <a:solidFill>
                  <a:schemeClr val="accent5">
                    <a:lumMod val="60000"/>
                    <a:lumOff val="40000"/>
                  </a:schemeClr>
                </a:solidFill>
              </a:rPr>
              <a:t>isnumeric</a:t>
            </a:r>
            <a:r>
              <a:rPr lang="en-US" dirty="0" smtClean="0">
                <a:solidFill>
                  <a:schemeClr val="bg1"/>
                </a:solidFill>
              </a:rPr>
              <a:t>/</a:t>
            </a:r>
            <a:r>
              <a:rPr lang="en-US" dirty="0" smtClean="0">
                <a:solidFill>
                  <a:schemeClr val="accent5">
                    <a:lumMod val="60000"/>
                    <a:lumOff val="40000"/>
                  </a:schemeClr>
                </a:solidFill>
              </a:rPr>
              <a:t>ischar</a:t>
            </a:r>
            <a:r>
              <a:rPr lang="en-US" dirty="0" smtClean="0">
                <a:solidFill>
                  <a:schemeClr val="bg1"/>
                </a:solidFill>
              </a:rPr>
              <a:t>/</a:t>
            </a:r>
            <a:r>
              <a:rPr lang="en-US" dirty="0" smtClean="0">
                <a:solidFill>
                  <a:schemeClr val="accent5">
                    <a:lumMod val="60000"/>
                    <a:lumOff val="40000"/>
                  </a:schemeClr>
                </a:solidFill>
              </a:rPr>
              <a:t>islogical</a:t>
            </a:r>
            <a:r>
              <a:rPr lang="en-US" dirty="0" smtClean="0">
                <a:solidFill>
                  <a:schemeClr val="bg1"/>
                </a:solidFill>
              </a:rPr>
              <a:t> functions. For instance:</a:t>
            </a:r>
          </a:p>
          <a:p>
            <a:endParaRPr lang="en-US" dirty="0">
              <a:solidFill>
                <a:schemeClr val="bg1"/>
              </a:solidFill>
            </a:endParaRPr>
          </a:p>
          <a:p>
            <a:r>
              <a:rPr lang="en-US" dirty="0" smtClean="0">
                <a:solidFill>
                  <a:schemeClr val="accent5">
                    <a:lumMod val="60000"/>
                    <a:lumOff val="40000"/>
                  </a:schemeClr>
                </a:solidFill>
              </a:rPr>
              <a:t>	isnumeric(a)</a:t>
            </a:r>
          </a:p>
          <a:p>
            <a:r>
              <a:rPr lang="en-US" dirty="0">
                <a:solidFill>
                  <a:schemeClr val="accent5">
                    <a:lumMod val="60000"/>
                    <a:lumOff val="40000"/>
                  </a:schemeClr>
                </a:solidFill>
              </a:rPr>
              <a:t>	</a:t>
            </a:r>
            <a:r>
              <a:rPr lang="en-US" dirty="0" smtClean="0">
                <a:solidFill>
                  <a:schemeClr val="accent5">
                    <a:lumMod val="60000"/>
                    <a:lumOff val="40000"/>
                  </a:schemeClr>
                </a:solidFill>
              </a:rPr>
              <a:t>islogical(a)</a:t>
            </a:r>
          </a:p>
          <a:p>
            <a:r>
              <a:rPr lang="en-US" dirty="0">
                <a:solidFill>
                  <a:schemeClr val="accent5">
                    <a:lumMod val="60000"/>
                    <a:lumOff val="40000"/>
                  </a:schemeClr>
                </a:solidFill>
              </a:rPr>
              <a:t>	</a:t>
            </a:r>
            <a:r>
              <a:rPr lang="en-US" dirty="0" smtClean="0">
                <a:solidFill>
                  <a:schemeClr val="accent5">
                    <a:lumMod val="60000"/>
                    <a:lumOff val="40000"/>
                  </a:schemeClr>
                </a:solidFill>
              </a:rPr>
              <a:t>ischar(b)</a:t>
            </a:r>
          </a:p>
          <a:p>
            <a:r>
              <a:rPr lang="en-US" dirty="0">
                <a:solidFill>
                  <a:schemeClr val="accent5">
                    <a:lumMod val="60000"/>
                    <a:lumOff val="40000"/>
                  </a:schemeClr>
                </a:solidFill>
              </a:rPr>
              <a:t>	</a:t>
            </a:r>
            <a:r>
              <a:rPr lang="en-US" dirty="0" smtClean="0">
                <a:solidFill>
                  <a:schemeClr val="accent5">
                    <a:lumMod val="60000"/>
                    <a:lumOff val="40000"/>
                  </a:schemeClr>
                </a:solidFill>
              </a:rPr>
              <a:t>isnumeric(b)</a:t>
            </a:r>
          </a:p>
          <a:p>
            <a:r>
              <a:rPr lang="en-US" dirty="0">
                <a:solidFill>
                  <a:schemeClr val="accent5">
                    <a:lumMod val="60000"/>
                    <a:lumOff val="40000"/>
                  </a:schemeClr>
                </a:solidFill>
              </a:rPr>
              <a:t>	</a:t>
            </a:r>
            <a:r>
              <a:rPr lang="en-US" dirty="0" smtClean="0">
                <a:solidFill>
                  <a:schemeClr val="accent5">
                    <a:lumMod val="60000"/>
                    <a:lumOff val="40000"/>
                  </a:schemeClr>
                </a:solidFill>
              </a:rPr>
              <a:t>class(a)</a:t>
            </a:r>
          </a:p>
          <a:p>
            <a:r>
              <a:rPr lang="en-US" dirty="0">
                <a:solidFill>
                  <a:schemeClr val="accent5">
                    <a:lumMod val="60000"/>
                    <a:lumOff val="40000"/>
                  </a:schemeClr>
                </a:solidFill>
              </a:rPr>
              <a:t>	</a:t>
            </a:r>
            <a:r>
              <a:rPr lang="en-US" dirty="0" smtClean="0">
                <a:solidFill>
                  <a:schemeClr val="accent5">
                    <a:lumMod val="60000"/>
                    <a:lumOff val="40000"/>
                  </a:schemeClr>
                </a:solidFill>
              </a:rPr>
              <a:t>class(b)</a:t>
            </a:r>
          </a:p>
          <a:p>
            <a:r>
              <a:rPr lang="en-US" dirty="0">
                <a:solidFill>
                  <a:schemeClr val="bg1"/>
                </a:solidFill>
              </a:rPr>
              <a:t>	</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247317"/>
          </a:xfrm>
          <a:prstGeom prst="rect">
            <a:avLst/>
          </a:prstGeom>
          <a:noFill/>
        </p:spPr>
        <p:txBody>
          <a:bodyPr wrap="square" rtlCol="0">
            <a:spAutoFit/>
          </a:bodyPr>
          <a:lstStyle/>
          <a:p>
            <a:r>
              <a:rPr lang="en-US" dirty="0" smtClean="0">
                <a:solidFill>
                  <a:schemeClr val="accent5">
                    <a:lumMod val="60000"/>
                    <a:lumOff val="40000"/>
                  </a:schemeClr>
                </a:solidFill>
              </a:rPr>
              <a:t>	a = [5 6];</a:t>
            </a:r>
          </a:p>
          <a:p>
            <a:r>
              <a:rPr lang="en-US" dirty="0">
                <a:solidFill>
                  <a:schemeClr val="accent5">
                    <a:lumMod val="60000"/>
                    <a:lumOff val="40000"/>
                  </a:schemeClr>
                </a:solidFill>
              </a:rPr>
              <a:t>	</a:t>
            </a:r>
            <a:r>
              <a:rPr lang="en-US" dirty="0" smtClean="0">
                <a:solidFill>
                  <a:schemeClr val="accent5">
                    <a:lumMod val="60000"/>
                    <a:lumOff val="40000"/>
                  </a:schemeClr>
                </a:solidFill>
              </a:rPr>
              <a:t>b = ‘ironman’;</a:t>
            </a:r>
          </a:p>
          <a:p>
            <a:endParaRPr lang="en-US" dirty="0">
              <a:solidFill>
                <a:schemeClr val="bg1"/>
              </a:solidFill>
            </a:endParaRPr>
          </a:p>
          <a:p>
            <a:r>
              <a:rPr lang="en-US" dirty="0" smtClean="0">
                <a:solidFill>
                  <a:schemeClr val="accent5">
                    <a:lumMod val="60000"/>
                    <a:lumOff val="40000"/>
                  </a:schemeClr>
                </a:solidFill>
              </a:rPr>
              <a:t>	isnumeric(a)	</a:t>
            </a:r>
            <a:r>
              <a:rPr lang="en-US" dirty="0" smtClean="0">
                <a:solidFill>
                  <a:srgbClr val="92D050"/>
                </a:solidFill>
              </a:rPr>
              <a:t>% a is a double, doubles are numeric, so this is </a:t>
            </a:r>
            <a:r>
              <a:rPr lang="en-US" dirty="0" smtClean="0">
                <a:solidFill>
                  <a:srgbClr val="FFFF00"/>
                </a:solidFill>
              </a:rPr>
              <a:t>true</a:t>
            </a:r>
          </a:p>
          <a:p>
            <a:r>
              <a:rPr lang="en-US" dirty="0">
                <a:solidFill>
                  <a:schemeClr val="accent5">
                    <a:lumMod val="60000"/>
                    <a:lumOff val="40000"/>
                  </a:schemeClr>
                </a:solidFill>
              </a:rPr>
              <a:t>	</a:t>
            </a:r>
            <a:r>
              <a:rPr lang="en-US" dirty="0" smtClean="0">
                <a:solidFill>
                  <a:schemeClr val="accent5">
                    <a:lumMod val="60000"/>
                    <a:lumOff val="40000"/>
                  </a:schemeClr>
                </a:solidFill>
              </a:rPr>
              <a:t>islogical(a)	</a:t>
            </a:r>
            <a:r>
              <a:rPr lang="en-US" dirty="0" smtClean="0">
                <a:solidFill>
                  <a:srgbClr val="92D050"/>
                </a:solidFill>
              </a:rPr>
              <a:t>% a is not a logical, so this is </a:t>
            </a:r>
            <a:r>
              <a:rPr lang="en-US" dirty="0" smtClean="0">
                <a:solidFill>
                  <a:srgbClr val="FFFF00"/>
                </a:solidFill>
              </a:rPr>
              <a:t>false</a:t>
            </a:r>
          </a:p>
          <a:p>
            <a:r>
              <a:rPr lang="en-US" dirty="0">
                <a:solidFill>
                  <a:schemeClr val="accent5">
                    <a:lumMod val="60000"/>
                    <a:lumOff val="40000"/>
                  </a:schemeClr>
                </a:solidFill>
              </a:rPr>
              <a:t>	</a:t>
            </a:r>
            <a:r>
              <a:rPr lang="en-US" dirty="0" smtClean="0">
                <a:solidFill>
                  <a:schemeClr val="accent5">
                    <a:lumMod val="60000"/>
                    <a:lumOff val="40000"/>
                  </a:schemeClr>
                </a:solidFill>
              </a:rPr>
              <a:t>ischar(b)		</a:t>
            </a:r>
            <a:r>
              <a:rPr lang="en-US" dirty="0" smtClean="0">
                <a:solidFill>
                  <a:srgbClr val="92D050"/>
                </a:solidFill>
              </a:rPr>
              <a:t>% b is a string, which is char, so this is a </a:t>
            </a:r>
            <a:r>
              <a:rPr lang="en-US" dirty="0" smtClean="0">
                <a:solidFill>
                  <a:srgbClr val="FFFF00"/>
                </a:solidFill>
              </a:rPr>
              <a:t>true</a:t>
            </a:r>
            <a:r>
              <a:rPr lang="en-US" dirty="0" smtClean="0">
                <a:solidFill>
                  <a:schemeClr val="accent5">
                    <a:lumMod val="60000"/>
                    <a:lumOff val="40000"/>
                  </a:schemeClr>
                </a:solidFill>
              </a:rPr>
              <a:t> </a:t>
            </a:r>
            <a:r>
              <a:rPr lang="en-US" dirty="0" smtClean="0">
                <a:solidFill>
                  <a:srgbClr val="92D050"/>
                </a:solidFill>
              </a:rPr>
              <a:t>statement</a:t>
            </a:r>
          </a:p>
          <a:p>
            <a:r>
              <a:rPr lang="en-US" dirty="0">
                <a:solidFill>
                  <a:schemeClr val="accent5">
                    <a:lumMod val="60000"/>
                    <a:lumOff val="40000"/>
                  </a:schemeClr>
                </a:solidFill>
              </a:rPr>
              <a:t>	</a:t>
            </a:r>
            <a:r>
              <a:rPr lang="en-US" dirty="0" smtClean="0">
                <a:solidFill>
                  <a:schemeClr val="accent5">
                    <a:lumMod val="60000"/>
                    <a:lumOff val="40000"/>
                  </a:schemeClr>
                </a:solidFill>
              </a:rPr>
              <a:t>isnumeric(b)	</a:t>
            </a:r>
            <a:r>
              <a:rPr lang="en-US" dirty="0" smtClean="0">
                <a:solidFill>
                  <a:srgbClr val="92D050"/>
                </a:solidFill>
              </a:rPr>
              <a:t>% b is not numeric (just because letters have numeric values</a:t>
            </a:r>
          </a:p>
          <a:p>
            <a:r>
              <a:rPr lang="en-US" dirty="0">
                <a:solidFill>
                  <a:srgbClr val="92D050"/>
                </a:solidFill>
              </a:rPr>
              <a:t>	</a:t>
            </a:r>
            <a:r>
              <a:rPr lang="en-US" dirty="0" smtClean="0">
                <a:solidFill>
                  <a:srgbClr val="92D050"/>
                </a:solidFill>
              </a:rPr>
              <a:t>		% don’t get confused - there is a distinct difference between chars</a:t>
            </a:r>
          </a:p>
          <a:p>
            <a:r>
              <a:rPr lang="en-US" dirty="0">
                <a:solidFill>
                  <a:srgbClr val="92D050"/>
                </a:solidFill>
              </a:rPr>
              <a:t>	</a:t>
            </a:r>
            <a:r>
              <a:rPr lang="en-US" dirty="0" smtClean="0">
                <a:solidFill>
                  <a:srgbClr val="92D050"/>
                </a:solidFill>
              </a:rPr>
              <a:t>		% and doubles). This is </a:t>
            </a:r>
            <a:r>
              <a:rPr lang="en-US" dirty="0" smtClean="0">
                <a:solidFill>
                  <a:srgbClr val="FFFF00"/>
                </a:solidFill>
              </a:rPr>
              <a:t>false</a:t>
            </a:r>
            <a:r>
              <a:rPr lang="en-US" dirty="0" smtClean="0">
                <a:solidFill>
                  <a:srgbClr val="92D050"/>
                </a:solidFill>
              </a:rPr>
              <a:t>.</a:t>
            </a:r>
          </a:p>
          <a:p>
            <a:r>
              <a:rPr lang="en-US" dirty="0" smtClean="0">
                <a:solidFill>
                  <a:srgbClr val="92D050"/>
                </a:solidFill>
              </a:rPr>
              <a:t> </a:t>
            </a:r>
          </a:p>
          <a:p>
            <a:r>
              <a:rPr lang="en-US" dirty="0">
                <a:solidFill>
                  <a:schemeClr val="accent5">
                    <a:lumMod val="60000"/>
                    <a:lumOff val="40000"/>
                  </a:schemeClr>
                </a:solidFill>
              </a:rPr>
              <a:t>	</a:t>
            </a:r>
            <a:r>
              <a:rPr lang="en-US" dirty="0" smtClean="0">
                <a:solidFill>
                  <a:schemeClr val="accent5">
                    <a:lumMod val="60000"/>
                    <a:lumOff val="40000"/>
                  </a:schemeClr>
                </a:solidFill>
              </a:rPr>
              <a:t>class(a)		</a:t>
            </a:r>
            <a:r>
              <a:rPr lang="en-US" dirty="0" smtClean="0">
                <a:solidFill>
                  <a:srgbClr val="92D050"/>
                </a:solidFill>
              </a:rPr>
              <a:t>% class returns a string that is the class of the input. this is input is</a:t>
            </a:r>
          </a:p>
          <a:p>
            <a:r>
              <a:rPr lang="en-US" dirty="0">
                <a:solidFill>
                  <a:srgbClr val="92D050"/>
                </a:solidFill>
              </a:rPr>
              <a:t>	</a:t>
            </a:r>
            <a:r>
              <a:rPr lang="en-US" dirty="0" smtClean="0">
                <a:solidFill>
                  <a:srgbClr val="92D050"/>
                </a:solidFill>
              </a:rPr>
              <a:t>		% a double, so the return here is </a:t>
            </a:r>
            <a:r>
              <a:rPr lang="en-US" dirty="0" smtClean="0">
                <a:solidFill>
                  <a:srgbClr val="FFFF00"/>
                </a:solidFill>
              </a:rPr>
              <a:t>‘double’</a:t>
            </a:r>
          </a:p>
          <a:p>
            <a:r>
              <a:rPr lang="en-US" dirty="0">
                <a:solidFill>
                  <a:schemeClr val="accent5">
                    <a:lumMod val="60000"/>
                    <a:lumOff val="40000"/>
                  </a:schemeClr>
                </a:solidFill>
              </a:rPr>
              <a:t>	</a:t>
            </a:r>
            <a:r>
              <a:rPr lang="en-US" dirty="0" smtClean="0">
                <a:solidFill>
                  <a:schemeClr val="accent5">
                    <a:lumMod val="60000"/>
                    <a:lumOff val="40000"/>
                  </a:schemeClr>
                </a:solidFill>
              </a:rPr>
              <a:t>class(b)		</a:t>
            </a:r>
            <a:r>
              <a:rPr lang="en-US" dirty="0" smtClean="0">
                <a:solidFill>
                  <a:srgbClr val="92D050"/>
                </a:solidFill>
              </a:rPr>
              <a:t>% b is char, so the value here is ‘</a:t>
            </a:r>
            <a:r>
              <a:rPr lang="en-US" dirty="0" smtClean="0">
                <a:solidFill>
                  <a:srgbClr val="FFFF00"/>
                </a:solidFill>
              </a:rPr>
              <a:t>char’</a:t>
            </a:r>
          </a:p>
          <a:p>
            <a:r>
              <a:rPr lang="en-US" dirty="0">
                <a:solidFill>
                  <a:schemeClr val="bg1"/>
                </a:solidFill>
              </a:rPr>
              <a:t>	</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rPr>
              <a:t>That was how we tell what class something is. Now we will look into changing between classes. In general, since strings have numeric values associated with their characters, we should be easily able to convert a string to vector of numbers. We should also be able to convert from a vector of numbers to a string. We accomplish these tasks using the functions </a:t>
            </a:r>
            <a:r>
              <a:rPr lang="en-US" dirty="0" smtClean="0">
                <a:solidFill>
                  <a:schemeClr val="accent5">
                    <a:lumMod val="60000"/>
                    <a:lumOff val="40000"/>
                  </a:schemeClr>
                </a:solidFill>
              </a:rPr>
              <a:t>double</a:t>
            </a:r>
            <a:r>
              <a:rPr lang="en-US" dirty="0" smtClean="0">
                <a:solidFill>
                  <a:schemeClr val="bg1"/>
                </a:solidFill>
              </a:rPr>
              <a:t> and </a:t>
            </a:r>
            <a:r>
              <a:rPr lang="en-US" dirty="0" smtClean="0">
                <a:solidFill>
                  <a:schemeClr val="accent5">
                    <a:lumMod val="60000"/>
                    <a:lumOff val="40000"/>
                  </a:schemeClr>
                </a:solidFill>
              </a:rPr>
              <a:t>char</a:t>
            </a:r>
            <a:r>
              <a:rPr lang="en-US" dirty="0" smtClean="0">
                <a:solidFill>
                  <a:schemeClr val="bg1"/>
                </a:solidFill>
              </a:rPr>
              <a:t> (the function name is the type you are converting to).</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str = ‘Hello’;</a:t>
            </a:r>
          </a:p>
          <a:p>
            <a:r>
              <a:rPr lang="en-US" dirty="0">
                <a:solidFill>
                  <a:schemeClr val="accent5">
                    <a:lumMod val="60000"/>
                    <a:lumOff val="40000"/>
                  </a:schemeClr>
                </a:solidFill>
              </a:rPr>
              <a:t>	</a:t>
            </a:r>
            <a:r>
              <a:rPr lang="en-US" dirty="0" smtClean="0">
                <a:solidFill>
                  <a:schemeClr val="accent5">
                    <a:lumMod val="60000"/>
                    <a:lumOff val="40000"/>
                  </a:schemeClr>
                </a:solidFill>
              </a:rPr>
              <a:t>vec = double(str);</a:t>
            </a:r>
            <a:r>
              <a:rPr lang="en-US" dirty="0" smtClean="0">
                <a:solidFill>
                  <a:schemeClr val="bg1"/>
                </a:solidFill>
              </a:rPr>
              <a:t>	</a:t>
            </a:r>
            <a:r>
              <a:rPr lang="en-US" dirty="0" smtClean="0">
                <a:solidFill>
                  <a:srgbClr val="92D050"/>
                </a:solidFill>
              </a:rPr>
              <a:t>% this is the vector </a:t>
            </a:r>
            <a:r>
              <a:rPr lang="en-US" dirty="0" smtClean="0">
                <a:solidFill>
                  <a:srgbClr val="FFFF00"/>
                </a:solidFill>
              </a:rPr>
              <a:t>[72 101 108 108 111] </a:t>
            </a:r>
            <a:r>
              <a:rPr lang="en-US" dirty="0" smtClean="0">
                <a:solidFill>
                  <a:srgbClr val="92D050"/>
                </a:solidFill>
              </a:rPr>
              <a:t>- from the ascii table</a:t>
            </a:r>
          </a:p>
          <a:p>
            <a:r>
              <a:rPr lang="en-US" dirty="0">
                <a:solidFill>
                  <a:schemeClr val="bg1"/>
                </a:solidFill>
              </a:rPr>
              <a:t>	</a:t>
            </a:r>
            <a:r>
              <a:rPr lang="en-US" dirty="0" smtClean="0">
                <a:solidFill>
                  <a:schemeClr val="accent5">
                    <a:lumMod val="60000"/>
                    <a:lumOff val="40000"/>
                  </a:schemeClr>
                </a:solidFill>
              </a:rPr>
              <a:t>str2 = char(vec);</a:t>
            </a:r>
            <a:r>
              <a:rPr lang="en-US" dirty="0">
                <a:solidFill>
                  <a:schemeClr val="bg1"/>
                </a:solidFill>
              </a:rPr>
              <a:t>	</a:t>
            </a:r>
            <a:r>
              <a:rPr lang="en-US" dirty="0" smtClean="0">
                <a:solidFill>
                  <a:srgbClr val="92D050"/>
                </a:solidFill>
              </a:rPr>
              <a:t>% we are just converting the values back to a string - the</a:t>
            </a:r>
          </a:p>
          <a:p>
            <a:r>
              <a:rPr lang="en-US" dirty="0">
                <a:solidFill>
                  <a:srgbClr val="92D050"/>
                </a:solidFill>
              </a:rPr>
              <a:t>	</a:t>
            </a:r>
            <a:r>
              <a:rPr lang="en-US" dirty="0" smtClean="0">
                <a:solidFill>
                  <a:srgbClr val="92D050"/>
                </a:solidFill>
              </a:rPr>
              <a:t>		% same string - </a:t>
            </a:r>
            <a:r>
              <a:rPr lang="en-US" dirty="0" smtClean="0">
                <a:solidFill>
                  <a:srgbClr val="FFFF00"/>
                </a:solidFill>
              </a:rPr>
              <a:t>‘Hello’</a:t>
            </a:r>
          </a:p>
          <a:p>
            <a:endParaRPr lang="en-US" dirty="0">
              <a:solidFill>
                <a:srgbClr val="FFFF00"/>
              </a:solidFill>
            </a:endParaRPr>
          </a:p>
          <a:p>
            <a:r>
              <a:rPr lang="en-US" dirty="0" smtClean="0">
                <a:solidFill>
                  <a:schemeClr val="bg1"/>
                </a:solidFill>
              </a:rPr>
              <a:t>So converting between double and char preserves the values and just changes the datatype.</a:t>
            </a:r>
          </a:p>
          <a:p>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rPr>
              <a:t>Some more about strings. Suppose we have:</a:t>
            </a:r>
          </a:p>
          <a:p>
            <a:endParaRPr lang="en-US" dirty="0">
              <a:solidFill>
                <a:schemeClr val="bg1"/>
              </a:solidFill>
            </a:endParaRPr>
          </a:p>
          <a:p>
            <a:r>
              <a:rPr lang="en-US" dirty="0" smtClean="0">
                <a:solidFill>
                  <a:schemeClr val="accent5">
                    <a:lumMod val="60000"/>
                    <a:lumOff val="40000"/>
                  </a:schemeClr>
                </a:solidFill>
              </a:rPr>
              <a:t>	str = ‘This is a sentence.’;</a:t>
            </a:r>
          </a:p>
          <a:p>
            <a:r>
              <a:rPr lang="en-US" dirty="0" smtClean="0">
                <a:solidFill>
                  <a:schemeClr val="accent5">
                    <a:lumMod val="60000"/>
                    <a:lumOff val="40000"/>
                  </a:schemeClr>
                </a:solidFill>
              </a:rPr>
              <a:t>	A = length(str);</a:t>
            </a:r>
          </a:p>
          <a:p>
            <a:endParaRPr lang="en-US" dirty="0" smtClean="0">
              <a:solidFill>
                <a:schemeClr val="bg1"/>
              </a:solidFill>
            </a:endParaRPr>
          </a:p>
          <a:p>
            <a:r>
              <a:rPr lang="en-US" dirty="0" smtClean="0">
                <a:solidFill>
                  <a:schemeClr val="bg1"/>
                </a:solidFill>
              </a:rPr>
              <a:t>You might be inclined to count the letters and find that A is 15. But don’t forget about the spaces and the period at the end - these are characters as well. So really (and MATLAB will confirm) the length this string, and subsequently the value of A, is </a:t>
            </a:r>
            <a:r>
              <a:rPr lang="en-US" dirty="0" smtClean="0">
                <a:solidFill>
                  <a:srgbClr val="FFFF00"/>
                </a:solidFill>
              </a:rPr>
              <a:t>19</a:t>
            </a:r>
            <a:r>
              <a:rPr lang="en-US" dirty="0" smtClean="0">
                <a:solidFill>
                  <a:schemeClr val="bg1"/>
                </a:solidFill>
              </a:rPr>
              <a:t>.</a:t>
            </a:r>
          </a:p>
          <a:p>
            <a:endParaRPr lang="en-US" dirty="0">
              <a:solidFill>
                <a:schemeClr val="bg1"/>
              </a:solidFill>
            </a:endParaRPr>
          </a:p>
          <a:p>
            <a:r>
              <a:rPr lang="en-US" dirty="0" smtClean="0">
                <a:solidFill>
                  <a:schemeClr val="bg1"/>
                </a:solidFill>
              </a:rPr>
              <a:t>It is important to remember that spaces and punctuation and everything in a string is a separate character, and must be treated as such. Suppose we have the following, and we want to recreate str as it is above:</a:t>
            </a:r>
          </a:p>
          <a:p>
            <a:endParaRPr lang="en-US" dirty="0">
              <a:solidFill>
                <a:schemeClr val="bg1"/>
              </a:solidFill>
            </a:endParaRPr>
          </a:p>
          <a:p>
            <a:r>
              <a:rPr lang="en-US" dirty="0" smtClean="0">
                <a:solidFill>
                  <a:schemeClr val="accent5">
                    <a:lumMod val="60000"/>
                    <a:lumOff val="40000"/>
                  </a:schemeClr>
                </a:solidFill>
              </a:rPr>
              <a:t>	s1 = ‘This’</a:t>
            </a:r>
          </a:p>
          <a:p>
            <a:r>
              <a:rPr lang="en-US" dirty="0">
                <a:solidFill>
                  <a:schemeClr val="accent5">
                    <a:lumMod val="60000"/>
                    <a:lumOff val="40000"/>
                  </a:schemeClr>
                </a:solidFill>
              </a:rPr>
              <a:t>	</a:t>
            </a:r>
            <a:r>
              <a:rPr lang="en-US" dirty="0" smtClean="0">
                <a:solidFill>
                  <a:schemeClr val="accent5">
                    <a:lumMod val="60000"/>
                    <a:lumOff val="40000"/>
                  </a:schemeClr>
                </a:solidFill>
              </a:rPr>
              <a:t>s2 = ‘is’</a:t>
            </a:r>
          </a:p>
          <a:p>
            <a:r>
              <a:rPr lang="en-US" dirty="0">
                <a:solidFill>
                  <a:schemeClr val="accent5">
                    <a:lumMod val="60000"/>
                    <a:lumOff val="40000"/>
                  </a:schemeClr>
                </a:solidFill>
              </a:rPr>
              <a:t>	</a:t>
            </a:r>
            <a:r>
              <a:rPr lang="en-US" dirty="0" smtClean="0">
                <a:solidFill>
                  <a:schemeClr val="accent5">
                    <a:lumMod val="60000"/>
                    <a:lumOff val="40000"/>
                  </a:schemeClr>
                </a:solidFill>
              </a:rPr>
              <a:t>s3 = ‘a’</a:t>
            </a:r>
          </a:p>
          <a:p>
            <a:r>
              <a:rPr lang="en-US" dirty="0">
                <a:solidFill>
                  <a:schemeClr val="accent5">
                    <a:lumMod val="60000"/>
                    <a:lumOff val="40000"/>
                  </a:schemeClr>
                </a:solidFill>
              </a:rPr>
              <a:t>	</a:t>
            </a:r>
            <a:r>
              <a:rPr lang="en-US" dirty="0" smtClean="0">
                <a:solidFill>
                  <a:schemeClr val="accent5">
                    <a:lumMod val="60000"/>
                    <a:lumOff val="40000"/>
                  </a:schemeClr>
                </a:solidFill>
              </a:rPr>
              <a:t>s4 = ‘sentence’</a:t>
            </a:r>
          </a:p>
          <a:p>
            <a:r>
              <a:rPr lang="en-US" dirty="0" smtClean="0">
                <a:solidFill>
                  <a:schemeClr val="bg1"/>
                </a:solidFill>
              </a:rPr>
              <a:t>What do we do to set </a:t>
            </a:r>
            <a:r>
              <a:rPr lang="en-US" dirty="0" smtClean="0">
                <a:solidFill>
                  <a:schemeClr val="accent5">
                    <a:lumMod val="60000"/>
                    <a:lumOff val="40000"/>
                  </a:schemeClr>
                </a:solidFill>
              </a:rPr>
              <a:t>str2</a:t>
            </a:r>
            <a:r>
              <a:rPr lang="en-US" dirty="0" smtClean="0">
                <a:solidFill>
                  <a:schemeClr val="bg1"/>
                </a:solidFill>
              </a:rPr>
              <a:t> to the value </a:t>
            </a:r>
            <a:r>
              <a:rPr lang="en-US" dirty="0" smtClean="0">
                <a:solidFill>
                  <a:schemeClr val="accent5">
                    <a:lumMod val="60000"/>
                    <a:lumOff val="40000"/>
                  </a:schemeClr>
                </a:solidFill>
              </a:rPr>
              <a:t>‘This is a sentence.’</a:t>
            </a:r>
            <a:r>
              <a:rPr lang="en-US" dirty="0" smtClean="0">
                <a:solidFill>
                  <a:schemeClr val="bg1"/>
                </a:solidFill>
              </a:rPr>
              <a:t> using </a:t>
            </a:r>
            <a:r>
              <a:rPr lang="en-US" dirty="0" smtClean="0">
                <a:solidFill>
                  <a:schemeClr val="accent5">
                    <a:lumMod val="60000"/>
                    <a:lumOff val="40000"/>
                  </a:schemeClr>
                </a:solidFill>
              </a:rPr>
              <a:t>s1</a:t>
            </a:r>
            <a:r>
              <a:rPr lang="en-US" dirty="0" smtClean="0">
                <a:solidFill>
                  <a:schemeClr val="bg1"/>
                </a:solidFill>
              </a:rPr>
              <a:t>, </a:t>
            </a:r>
            <a:r>
              <a:rPr lang="en-US" dirty="0" smtClean="0">
                <a:solidFill>
                  <a:schemeClr val="accent5">
                    <a:lumMod val="60000"/>
                    <a:lumOff val="40000"/>
                  </a:schemeClr>
                </a:solidFill>
              </a:rPr>
              <a:t>s2</a:t>
            </a:r>
            <a:r>
              <a:rPr lang="en-US" dirty="0" smtClean="0">
                <a:solidFill>
                  <a:schemeClr val="bg1"/>
                </a:solidFill>
              </a:rPr>
              <a:t>, </a:t>
            </a:r>
            <a:r>
              <a:rPr lang="en-US" dirty="0" smtClean="0">
                <a:solidFill>
                  <a:schemeClr val="accent5">
                    <a:lumMod val="60000"/>
                    <a:lumOff val="40000"/>
                  </a:schemeClr>
                </a:solidFill>
              </a:rPr>
              <a:t>s3</a:t>
            </a:r>
            <a:r>
              <a:rPr lang="en-US" dirty="0" smtClean="0">
                <a:solidFill>
                  <a:schemeClr val="bg1"/>
                </a:solidFill>
              </a:rPr>
              <a:t> and </a:t>
            </a:r>
            <a:r>
              <a:rPr lang="en-US" dirty="0" smtClean="0">
                <a:solidFill>
                  <a:schemeClr val="accent5">
                    <a:lumMod val="60000"/>
                    <a:lumOff val="40000"/>
                  </a:schemeClr>
                </a:solidFill>
              </a:rPr>
              <a:t>s4</a:t>
            </a:r>
            <a:r>
              <a:rPr lang="en-US" dirty="0" smtClean="0">
                <a:solidFill>
                  <a:schemeClr val="bg1"/>
                </a:solidFill>
              </a:rPr>
              <a:t>?</a:t>
            </a:r>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1676400"/>
            <a:ext cx="9144000" cy="1908215"/>
          </a:xfrm>
          <a:prstGeom prst="rect">
            <a:avLst/>
          </a:prstGeom>
          <a:noFill/>
        </p:spPr>
        <p:txBody>
          <a:bodyPr wrap="square" rtlCol="0">
            <a:spAutoFit/>
          </a:bodyPr>
          <a:lstStyle/>
          <a:p>
            <a:r>
              <a:rPr lang="en-US" dirty="0" smtClean="0">
                <a:solidFill>
                  <a:schemeClr val="bg1"/>
                </a:solidFill>
              </a:rPr>
              <a:t>Go take 5. Seriously, there’s a lot of information here, and if you try to read too much at once, you’ll get bored and miss something important.</a:t>
            </a:r>
          </a:p>
          <a:p>
            <a:endParaRPr lang="en-US" dirty="0">
              <a:solidFill>
                <a:schemeClr val="bg1"/>
              </a:solidFill>
            </a:endParaRPr>
          </a:p>
          <a:p>
            <a:r>
              <a:rPr lang="en-US" dirty="0" smtClean="0">
                <a:solidFill>
                  <a:schemeClr val="bg1"/>
                </a:solidFill>
              </a:rPr>
              <a:t>Here, I thought this was pretty good:</a:t>
            </a:r>
          </a:p>
          <a:p>
            <a:endParaRPr lang="en-US" dirty="0">
              <a:solidFill>
                <a:schemeClr val="bg1"/>
              </a:solidFill>
            </a:endParaRPr>
          </a:p>
          <a:p>
            <a:r>
              <a:rPr lang="en-US" sz="2800" dirty="0" smtClean="0">
                <a:hlinkClick r:id="rId2"/>
              </a:rPr>
              <a:t>http://www.youtube.com/watch?v=MBOV8WzH-oY</a:t>
            </a:r>
            <a:r>
              <a:rPr lang="en-US" sz="2800" dirty="0" smtClean="0">
                <a:solidFill>
                  <a:schemeClr val="bg1"/>
                </a:solidFill>
              </a:rPr>
              <a:t> </a:t>
            </a: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Study Break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accent5">
                    <a:lumMod val="60000"/>
                    <a:lumOff val="40000"/>
                  </a:schemeClr>
                </a:solidFill>
              </a:rPr>
              <a:t>	s1 = ‘This’</a:t>
            </a:r>
          </a:p>
          <a:p>
            <a:r>
              <a:rPr lang="en-US" dirty="0">
                <a:solidFill>
                  <a:schemeClr val="accent5">
                    <a:lumMod val="60000"/>
                    <a:lumOff val="40000"/>
                  </a:schemeClr>
                </a:solidFill>
              </a:rPr>
              <a:t>	</a:t>
            </a:r>
            <a:r>
              <a:rPr lang="en-US" dirty="0" smtClean="0">
                <a:solidFill>
                  <a:schemeClr val="accent5">
                    <a:lumMod val="60000"/>
                    <a:lumOff val="40000"/>
                  </a:schemeClr>
                </a:solidFill>
              </a:rPr>
              <a:t>s2 = ‘is’</a:t>
            </a:r>
          </a:p>
          <a:p>
            <a:r>
              <a:rPr lang="en-US" dirty="0">
                <a:solidFill>
                  <a:schemeClr val="accent5">
                    <a:lumMod val="60000"/>
                    <a:lumOff val="40000"/>
                  </a:schemeClr>
                </a:solidFill>
              </a:rPr>
              <a:t>	</a:t>
            </a:r>
            <a:r>
              <a:rPr lang="en-US" dirty="0" smtClean="0">
                <a:solidFill>
                  <a:schemeClr val="accent5">
                    <a:lumMod val="60000"/>
                    <a:lumOff val="40000"/>
                  </a:schemeClr>
                </a:solidFill>
              </a:rPr>
              <a:t>s3 = ‘a’</a:t>
            </a:r>
          </a:p>
          <a:p>
            <a:r>
              <a:rPr lang="en-US" dirty="0">
                <a:solidFill>
                  <a:schemeClr val="accent5">
                    <a:lumMod val="60000"/>
                    <a:lumOff val="40000"/>
                  </a:schemeClr>
                </a:solidFill>
              </a:rPr>
              <a:t>	</a:t>
            </a:r>
            <a:r>
              <a:rPr lang="en-US" dirty="0" smtClean="0">
                <a:solidFill>
                  <a:schemeClr val="accent5">
                    <a:lumMod val="60000"/>
                    <a:lumOff val="40000"/>
                  </a:schemeClr>
                </a:solidFill>
              </a:rPr>
              <a:t>s4 = ‘sentence’</a:t>
            </a:r>
          </a:p>
          <a:p>
            <a:r>
              <a:rPr lang="en-US" dirty="0" smtClean="0">
                <a:solidFill>
                  <a:schemeClr val="bg1"/>
                </a:solidFill>
              </a:rPr>
              <a:t>What do we do to set </a:t>
            </a:r>
            <a:r>
              <a:rPr lang="en-US" dirty="0" smtClean="0">
                <a:solidFill>
                  <a:schemeClr val="accent5">
                    <a:lumMod val="60000"/>
                    <a:lumOff val="40000"/>
                  </a:schemeClr>
                </a:solidFill>
              </a:rPr>
              <a:t>str2</a:t>
            </a:r>
            <a:r>
              <a:rPr lang="en-US" dirty="0" smtClean="0">
                <a:solidFill>
                  <a:schemeClr val="bg1"/>
                </a:solidFill>
              </a:rPr>
              <a:t> to the value </a:t>
            </a:r>
            <a:r>
              <a:rPr lang="en-US" dirty="0" smtClean="0">
                <a:solidFill>
                  <a:schemeClr val="accent5">
                    <a:lumMod val="60000"/>
                    <a:lumOff val="40000"/>
                  </a:schemeClr>
                </a:solidFill>
              </a:rPr>
              <a:t>‘This is a sentence.’</a:t>
            </a:r>
            <a:r>
              <a:rPr lang="en-US" dirty="0" smtClean="0">
                <a:solidFill>
                  <a:schemeClr val="bg1"/>
                </a:solidFill>
              </a:rPr>
              <a:t> using </a:t>
            </a:r>
            <a:r>
              <a:rPr lang="en-US" dirty="0" smtClean="0">
                <a:solidFill>
                  <a:schemeClr val="accent5">
                    <a:lumMod val="60000"/>
                    <a:lumOff val="40000"/>
                  </a:schemeClr>
                </a:solidFill>
              </a:rPr>
              <a:t>s1</a:t>
            </a:r>
            <a:r>
              <a:rPr lang="en-US" dirty="0" smtClean="0">
                <a:solidFill>
                  <a:schemeClr val="bg1"/>
                </a:solidFill>
              </a:rPr>
              <a:t>, </a:t>
            </a:r>
            <a:r>
              <a:rPr lang="en-US" dirty="0" smtClean="0">
                <a:solidFill>
                  <a:schemeClr val="accent5">
                    <a:lumMod val="60000"/>
                    <a:lumOff val="40000"/>
                  </a:schemeClr>
                </a:solidFill>
              </a:rPr>
              <a:t>s2</a:t>
            </a:r>
            <a:r>
              <a:rPr lang="en-US" dirty="0" smtClean="0">
                <a:solidFill>
                  <a:schemeClr val="bg1"/>
                </a:solidFill>
              </a:rPr>
              <a:t>, </a:t>
            </a:r>
            <a:r>
              <a:rPr lang="en-US" dirty="0" smtClean="0">
                <a:solidFill>
                  <a:schemeClr val="accent5">
                    <a:lumMod val="60000"/>
                    <a:lumOff val="40000"/>
                  </a:schemeClr>
                </a:solidFill>
              </a:rPr>
              <a:t>s3</a:t>
            </a:r>
            <a:r>
              <a:rPr lang="en-US" dirty="0" smtClean="0">
                <a:solidFill>
                  <a:schemeClr val="bg1"/>
                </a:solidFill>
              </a:rPr>
              <a:t> and </a:t>
            </a:r>
            <a:r>
              <a:rPr lang="en-US" dirty="0" smtClean="0">
                <a:solidFill>
                  <a:schemeClr val="accent5">
                    <a:lumMod val="60000"/>
                    <a:lumOff val="40000"/>
                  </a:schemeClr>
                </a:solidFill>
              </a:rPr>
              <a:t>s4</a:t>
            </a:r>
            <a:r>
              <a:rPr lang="en-US" dirty="0" smtClean="0">
                <a:solidFill>
                  <a:schemeClr val="bg1"/>
                </a:solidFill>
              </a:rPr>
              <a:t>?</a:t>
            </a:r>
          </a:p>
          <a:p>
            <a:endParaRPr lang="en-US" dirty="0">
              <a:solidFill>
                <a:schemeClr val="bg1"/>
              </a:solidFill>
            </a:endParaRPr>
          </a:p>
          <a:p>
            <a:r>
              <a:rPr lang="en-US" dirty="0" smtClean="0">
                <a:solidFill>
                  <a:schemeClr val="bg1"/>
                </a:solidFill>
              </a:rPr>
              <a:t>You may be inclined to say:</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str2 = [s1 s2 s3 s4];</a:t>
            </a:r>
          </a:p>
          <a:p>
            <a:endParaRPr lang="en-US" dirty="0">
              <a:solidFill>
                <a:schemeClr val="bg1"/>
              </a:solidFill>
            </a:endParaRPr>
          </a:p>
          <a:p>
            <a:r>
              <a:rPr lang="en-US" dirty="0" smtClean="0">
                <a:solidFill>
                  <a:schemeClr val="bg1"/>
                </a:solidFill>
              </a:rPr>
              <a:t>But concatenating these together will result in: </a:t>
            </a:r>
            <a:r>
              <a:rPr lang="en-US" dirty="0" smtClean="0">
                <a:solidFill>
                  <a:schemeClr val="accent5">
                    <a:lumMod val="60000"/>
                    <a:lumOff val="40000"/>
                  </a:schemeClr>
                </a:solidFill>
              </a:rPr>
              <a:t>‘Thisisasentence’</a:t>
            </a:r>
            <a:r>
              <a:rPr lang="en-US" dirty="0" smtClean="0">
                <a:solidFill>
                  <a:schemeClr val="bg1"/>
                </a:solidFill>
              </a:rPr>
              <a:t> because there is no punctuation - this is important to recognize. What needed to be done (and props if you got this the first time) was:</a:t>
            </a:r>
            <a:endParaRPr lang="en-US" dirty="0">
              <a:solidFill>
                <a:schemeClr val="bg1"/>
              </a:solidFill>
              <a:cs typeface="Courier New" pitchFamily="49" charset="0"/>
            </a:endParaRPr>
          </a:p>
          <a:p>
            <a:endParaRPr lang="en-US" dirty="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FFFF00"/>
                </a:solidFill>
                <a:cs typeface="Courier New" pitchFamily="49" charset="0"/>
              </a:rPr>
              <a:t>str2 = [s1 ‘ ‘ s2 ‘ ‘ s3 ‘ ‘ s4 ‘.’]</a:t>
            </a:r>
            <a:r>
              <a:rPr lang="en-US" dirty="0" smtClean="0">
                <a:solidFill>
                  <a:schemeClr val="bg1"/>
                </a:solidFill>
                <a:cs typeface="Courier New" pitchFamily="49" charset="0"/>
              </a:rPr>
              <a:t>	% Its hard to tell, but there is a space in between the</a:t>
            </a:r>
          </a:p>
          <a:p>
            <a:r>
              <a:rPr lang="en-US" dirty="0">
                <a:solidFill>
                  <a:schemeClr val="bg1"/>
                </a:solidFill>
                <a:cs typeface="Courier New" pitchFamily="49" charset="0"/>
              </a:rPr>
              <a:t>	</a:t>
            </a:r>
            <a:r>
              <a:rPr lang="en-US" dirty="0" smtClean="0">
                <a:solidFill>
                  <a:schemeClr val="bg1"/>
                </a:solidFill>
                <a:cs typeface="Courier New" pitchFamily="49" charset="0"/>
              </a:rPr>
              <a:t>			% single quotes where there appears to be nothing. I</a:t>
            </a:r>
          </a:p>
          <a:p>
            <a:r>
              <a:rPr lang="en-US" dirty="0">
                <a:solidFill>
                  <a:schemeClr val="bg1"/>
                </a:solidFill>
                <a:cs typeface="Courier New" pitchFamily="49" charset="0"/>
              </a:rPr>
              <a:t>	</a:t>
            </a:r>
            <a:r>
              <a:rPr lang="en-US" dirty="0" smtClean="0">
                <a:solidFill>
                  <a:schemeClr val="bg1"/>
                </a:solidFill>
                <a:cs typeface="Courier New" pitchFamily="49" charset="0"/>
              </a:rPr>
              <a:t>			% strongly urge you to type this into MATLAB and see</a:t>
            </a:r>
          </a:p>
          <a:p>
            <a:r>
              <a:rPr lang="en-US" dirty="0">
                <a:solidFill>
                  <a:schemeClr val="bg1"/>
                </a:solidFill>
                <a:cs typeface="Courier New" pitchFamily="49" charset="0"/>
              </a:rPr>
              <a:t>	</a:t>
            </a:r>
            <a:r>
              <a:rPr lang="en-US" dirty="0" smtClean="0">
                <a:solidFill>
                  <a:schemeClr val="bg1"/>
                </a:solidFill>
                <a:cs typeface="Courier New" pitchFamily="49" charset="0"/>
              </a:rPr>
              <a:t>			% for yourself how to make the outcome correct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801314"/>
          </a:xfrm>
          <a:prstGeom prst="rect">
            <a:avLst/>
          </a:prstGeom>
          <a:noFill/>
        </p:spPr>
        <p:txBody>
          <a:bodyPr wrap="square" rtlCol="0">
            <a:spAutoFit/>
          </a:bodyPr>
          <a:lstStyle/>
          <a:p>
            <a:r>
              <a:rPr lang="en-US" dirty="0" smtClean="0">
                <a:solidFill>
                  <a:schemeClr val="bg1"/>
                </a:solidFill>
                <a:cs typeface="Courier New" pitchFamily="49" charset="0"/>
              </a:rPr>
              <a:t>Suppose I want to do the following: given a string, I want to increase the value of each character by 1. So I want the string </a:t>
            </a:r>
            <a:r>
              <a:rPr lang="en-US" dirty="0" smtClean="0">
                <a:solidFill>
                  <a:schemeClr val="accent5">
                    <a:lumMod val="60000"/>
                    <a:lumOff val="40000"/>
                  </a:schemeClr>
                </a:solidFill>
                <a:cs typeface="Courier New" pitchFamily="49" charset="0"/>
              </a:rPr>
              <a:t>‘Ryan’</a:t>
            </a:r>
            <a:r>
              <a:rPr lang="en-US" dirty="0" smtClean="0">
                <a:solidFill>
                  <a:schemeClr val="bg1"/>
                </a:solidFill>
                <a:cs typeface="Courier New" pitchFamily="49" charset="0"/>
              </a:rPr>
              <a:t> to become the string </a:t>
            </a:r>
            <a:r>
              <a:rPr lang="en-US" dirty="0" smtClean="0">
                <a:solidFill>
                  <a:schemeClr val="accent5">
                    <a:lumMod val="60000"/>
                    <a:lumOff val="40000"/>
                  </a:schemeClr>
                </a:solidFill>
                <a:cs typeface="Courier New" pitchFamily="49" charset="0"/>
              </a:rPr>
              <a:t>‘Szbo’</a:t>
            </a:r>
            <a:r>
              <a:rPr lang="en-US" dirty="0" smtClean="0">
                <a:solidFill>
                  <a:schemeClr val="bg1"/>
                </a:solidFill>
                <a:cs typeface="Courier New" pitchFamily="49" charset="0"/>
              </a:rPr>
              <a:t>. It may seem right to do this:</a:t>
            </a:r>
          </a:p>
          <a:p>
            <a:endParaRPr lang="en-US" dirty="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str = ‘Ryan’;</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newstr = str + 1;</a:t>
            </a:r>
          </a:p>
          <a:p>
            <a:endParaRPr lang="en-US" dirty="0">
              <a:solidFill>
                <a:schemeClr val="bg1"/>
              </a:solidFill>
              <a:cs typeface="Courier New" pitchFamily="49" charset="0"/>
            </a:endParaRPr>
          </a:p>
          <a:p>
            <a:r>
              <a:rPr lang="en-US" dirty="0" smtClean="0">
                <a:solidFill>
                  <a:schemeClr val="bg1"/>
                </a:solidFill>
                <a:cs typeface="Courier New" pitchFamily="49" charset="0"/>
              </a:rPr>
              <a:t>In fact, this is not quite what I wanted. If we look at </a:t>
            </a:r>
            <a:r>
              <a:rPr lang="en-US" dirty="0" smtClean="0">
                <a:solidFill>
                  <a:schemeClr val="accent5">
                    <a:lumMod val="60000"/>
                    <a:lumOff val="40000"/>
                  </a:schemeClr>
                </a:solidFill>
                <a:cs typeface="Courier New" pitchFamily="49" charset="0"/>
              </a:rPr>
              <a:t>newstr</a:t>
            </a:r>
            <a:r>
              <a:rPr lang="en-US" dirty="0" smtClean="0">
                <a:solidFill>
                  <a:schemeClr val="bg1"/>
                </a:solidFill>
                <a:cs typeface="Courier New" pitchFamily="49" charset="0"/>
              </a:rPr>
              <a:t>, we find that its type is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 Despite the fact that MATLAB recognizes that the letters in </a:t>
            </a:r>
            <a:r>
              <a:rPr lang="en-US" dirty="0" smtClean="0">
                <a:solidFill>
                  <a:schemeClr val="accent5">
                    <a:lumMod val="60000"/>
                    <a:lumOff val="40000"/>
                  </a:schemeClr>
                </a:solidFill>
                <a:cs typeface="Courier New" pitchFamily="49" charset="0"/>
              </a:rPr>
              <a:t>str</a:t>
            </a:r>
            <a:r>
              <a:rPr lang="en-US" dirty="0" smtClean="0">
                <a:solidFill>
                  <a:schemeClr val="bg1"/>
                </a:solidFill>
                <a:cs typeface="Courier New" pitchFamily="49" charset="0"/>
              </a:rPr>
              <a:t> are really numbers, to do the subtraction it has to convert everything to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 It then just leaves them as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s. So as it stands right now, the value of </a:t>
            </a:r>
            <a:r>
              <a:rPr lang="en-US" dirty="0" smtClean="0">
                <a:solidFill>
                  <a:schemeClr val="accent5">
                    <a:lumMod val="60000"/>
                    <a:lumOff val="40000"/>
                  </a:schemeClr>
                </a:solidFill>
                <a:cs typeface="Courier New" pitchFamily="49" charset="0"/>
              </a:rPr>
              <a:t>newstr</a:t>
            </a:r>
            <a:r>
              <a:rPr lang="en-US" dirty="0" smtClean="0">
                <a:solidFill>
                  <a:schemeClr val="bg1"/>
                </a:solidFill>
                <a:cs typeface="Courier New" pitchFamily="49" charset="0"/>
              </a:rPr>
              <a:t> is </a:t>
            </a:r>
            <a:r>
              <a:rPr lang="en-US" dirty="0" smtClean="0">
                <a:solidFill>
                  <a:schemeClr val="accent5">
                    <a:lumMod val="60000"/>
                    <a:lumOff val="40000"/>
                  </a:schemeClr>
                </a:solidFill>
                <a:cs typeface="Courier New" pitchFamily="49" charset="0"/>
              </a:rPr>
              <a:t>[83 122 98 111]</a:t>
            </a:r>
            <a:r>
              <a:rPr lang="en-US" dirty="0" smtClean="0">
                <a:solidFill>
                  <a:schemeClr val="bg1"/>
                </a:solidFill>
                <a:cs typeface="Courier New" pitchFamily="49" charset="0"/>
              </a:rPr>
              <a:t>. These are the values that we want (they correspond to </a:t>
            </a:r>
            <a:r>
              <a:rPr lang="en-US" dirty="0" smtClean="0">
                <a:solidFill>
                  <a:schemeClr val="accent5">
                    <a:lumMod val="60000"/>
                    <a:lumOff val="40000"/>
                  </a:schemeClr>
                </a:solidFill>
                <a:cs typeface="Courier New" pitchFamily="49" charset="0"/>
              </a:rPr>
              <a:t>[‘S’ ‘z’ ‘b’ ‘o’]</a:t>
            </a:r>
            <a:r>
              <a:rPr lang="en-US" dirty="0" smtClean="0">
                <a:solidFill>
                  <a:schemeClr val="bg1"/>
                </a:solidFill>
                <a:cs typeface="Courier New" pitchFamily="49" charset="0"/>
              </a:rPr>
              <a:t>), so to get back to a string, we have to use the </a:t>
            </a:r>
            <a:r>
              <a:rPr lang="en-US" dirty="0" smtClean="0">
                <a:solidFill>
                  <a:schemeClr val="accent5">
                    <a:lumMod val="60000"/>
                    <a:lumOff val="40000"/>
                  </a:schemeClr>
                </a:solidFill>
                <a:cs typeface="Courier New" pitchFamily="49" charset="0"/>
              </a:rPr>
              <a:t>char</a:t>
            </a:r>
            <a:r>
              <a:rPr lang="en-US" dirty="0" smtClean="0">
                <a:solidFill>
                  <a:schemeClr val="bg1"/>
                </a:solidFill>
                <a:cs typeface="Courier New" pitchFamily="49" charset="0"/>
              </a:rPr>
              <a:t> function:</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str = ‘Ryan’;</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newstr = char(str + 1);</a:t>
            </a:r>
          </a:p>
          <a:p>
            <a:endParaRPr lang="en-US" dirty="0">
              <a:solidFill>
                <a:schemeClr val="bg1"/>
              </a:solidFill>
              <a:cs typeface="Courier New" pitchFamily="49" charset="0"/>
            </a:endParaRPr>
          </a:p>
          <a:p>
            <a:r>
              <a:rPr lang="en-US" dirty="0" smtClean="0">
                <a:solidFill>
                  <a:schemeClr val="bg1"/>
                </a:solidFill>
                <a:cs typeface="Courier New" pitchFamily="49" charset="0"/>
              </a:rPr>
              <a:t>And now we find that the value of </a:t>
            </a:r>
            <a:r>
              <a:rPr lang="en-US" dirty="0" smtClean="0">
                <a:solidFill>
                  <a:schemeClr val="accent5">
                    <a:lumMod val="60000"/>
                    <a:lumOff val="40000"/>
                  </a:schemeClr>
                </a:solidFill>
                <a:cs typeface="Courier New" pitchFamily="49" charset="0"/>
              </a:rPr>
              <a:t>newstr</a:t>
            </a:r>
            <a:r>
              <a:rPr lang="en-US" dirty="0" smtClean="0">
                <a:solidFill>
                  <a:schemeClr val="bg1"/>
                </a:solidFill>
                <a:cs typeface="Courier New" pitchFamily="49" charset="0"/>
              </a:rPr>
              <a:t> is </a:t>
            </a:r>
            <a:r>
              <a:rPr lang="en-US" dirty="0" smtClean="0">
                <a:solidFill>
                  <a:schemeClr val="accent5">
                    <a:lumMod val="60000"/>
                    <a:lumOff val="40000"/>
                  </a:schemeClr>
                </a:solidFill>
                <a:cs typeface="Courier New" pitchFamily="49" charset="0"/>
              </a:rPr>
              <a:t>‘Szbo’</a:t>
            </a:r>
            <a:r>
              <a:rPr lang="en-US" dirty="0" smtClean="0">
                <a:solidFill>
                  <a:schemeClr val="bg1"/>
                </a:solidFill>
                <a:cs typeface="Courier New" pitchFamily="49" charset="0"/>
              </a:rPr>
              <a:t> and it has type </a:t>
            </a:r>
            <a:r>
              <a:rPr lang="en-US" dirty="0" smtClean="0">
                <a:solidFill>
                  <a:schemeClr val="accent6">
                    <a:lumMod val="75000"/>
                  </a:schemeClr>
                </a:solidFill>
                <a:cs typeface="Courier New" pitchFamily="49" charset="0"/>
              </a:rPr>
              <a:t>char</a:t>
            </a:r>
            <a:r>
              <a:rPr lang="en-US" dirty="0" smtClean="0">
                <a:solidFill>
                  <a:schemeClr val="bg1"/>
                </a:solidFill>
                <a:cs typeface="Courier New" pitchFamily="49" charset="0"/>
              </a:rPr>
              <a:t>. This reveals a little bit about the way MATLAB handles strings in terms of mathematical operations.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355312"/>
          </a:xfrm>
          <a:prstGeom prst="rect">
            <a:avLst/>
          </a:prstGeom>
          <a:noFill/>
        </p:spPr>
        <p:txBody>
          <a:bodyPr wrap="square" rtlCol="0">
            <a:spAutoFit/>
          </a:bodyPr>
          <a:lstStyle/>
          <a:p>
            <a:r>
              <a:rPr lang="en-US" dirty="0" smtClean="0">
                <a:solidFill>
                  <a:schemeClr val="bg1"/>
                </a:solidFill>
                <a:cs typeface="Courier New" pitchFamily="49" charset="0"/>
              </a:rPr>
              <a:t>Here are the rules governing the class of the output of various operations involving strings.</a:t>
            </a:r>
          </a:p>
          <a:p>
            <a:endParaRPr lang="en-US" dirty="0">
              <a:solidFill>
                <a:schemeClr val="bg1"/>
              </a:solidFill>
              <a:cs typeface="Courier New" pitchFamily="49" charset="0"/>
            </a:endParaRPr>
          </a:p>
          <a:p>
            <a:r>
              <a:rPr lang="en-US" dirty="0" smtClean="0">
                <a:solidFill>
                  <a:schemeClr val="bg1"/>
                </a:solidFill>
                <a:cs typeface="Courier New" pitchFamily="49" charset="0"/>
              </a:rPr>
              <a:t>	Any </a:t>
            </a:r>
            <a:r>
              <a:rPr lang="en-US" u="sng" dirty="0" smtClean="0">
                <a:solidFill>
                  <a:schemeClr val="bg1"/>
                </a:solidFill>
                <a:cs typeface="Courier New" pitchFamily="49" charset="0"/>
              </a:rPr>
              <a:t>math operation </a:t>
            </a:r>
            <a:r>
              <a:rPr lang="en-US" dirty="0" smtClean="0">
                <a:solidFill>
                  <a:schemeClr val="bg1"/>
                </a:solidFill>
                <a:cs typeface="Courier New" pitchFamily="49" charset="0"/>
              </a:rPr>
              <a:t>(+ - ./ .* mod()) on a string is possible (because MATLAB</a:t>
            </a:r>
          </a:p>
          <a:p>
            <a:r>
              <a:rPr lang="en-US" dirty="0">
                <a:solidFill>
                  <a:schemeClr val="bg1"/>
                </a:solidFill>
                <a:cs typeface="Courier New" pitchFamily="49" charset="0"/>
              </a:rPr>
              <a:t>	</a:t>
            </a:r>
            <a:r>
              <a:rPr lang="en-US" dirty="0" smtClean="0">
                <a:solidFill>
                  <a:schemeClr val="bg1"/>
                </a:solidFill>
                <a:cs typeface="Courier New" pitchFamily="49" charset="0"/>
              </a:rPr>
              <a:t>recognizes that the string is a vector), and the result is a vector of type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a:t>
            </a:r>
          </a:p>
          <a:p>
            <a:endParaRPr lang="en-US" dirty="0">
              <a:solidFill>
                <a:schemeClr val="bg1"/>
              </a:solidFill>
              <a:cs typeface="Courier New" pitchFamily="49" charset="0"/>
            </a:endParaRPr>
          </a:p>
          <a:p>
            <a:r>
              <a:rPr lang="en-US" dirty="0" smtClean="0">
                <a:solidFill>
                  <a:schemeClr val="bg1"/>
                </a:solidFill>
                <a:cs typeface="Courier New" pitchFamily="49" charset="0"/>
              </a:rPr>
              <a:t>	Any </a:t>
            </a:r>
            <a:r>
              <a:rPr lang="en-US" u="sng" dirty="0" smtClean="0">
                <a:solidFill>
                  <a:schemeClr val="bg1"/>
                </a:solidFill>
                <a:cs typeface="Courier New" pitchFamily="49" charset="0"/>
              </a:rPr>
              <a:t>organization operation</a:t>
            </a:r>
            <a:r>
              <a:rPr lang="en-US" dirty="0" smtClean="0">
                <a:solidFill>
                  <a:schemeClr val="bg1"/>
                </a:solidFill>
                <a:cs typeface="Courier New" pitchFamily="49" charset="0"/>
              </a:rPr>
              <a:t> (namely concatenation or assigning values in a string using</a:t>
            </a:r>
          </a:p>
          <a:p>
            <a:r>
              <a:rPr lang="en-US" dirty="0">
                <a:solidFill>
                  <a:schemeClr val="bg1"/>
                </a:solidFill>
                <a:cs typeface="Courier New" pitchFamily="49" charset="0"/>
              </a:rPr>
              <a:t>	</a:t>
            </a:r>
            <a:r>
              <a:rPr lang="en-US" dirty="0" smtClean="0">
                <a:solidFill>
                  <a:schemeClr val="bg1"/>
                </a:solidFill>
                <a:cs typeface="Courier New" pitchFamily="49" charset="0"/>
              </a:rPr>
              <a:t>indexing) will result in a string that has type </a:t>
            </a:r>
            <a:r>
              <a:rPr lang="en-US" dirty="0" smtClean="0">
                <a:solidFill>
                  <a:schemeClr val="accent6">
                    <a:lumMod val="75000"/>
                  </a:schemeClr>
                </a:solidFill>
                <a:cs typeface="Courier New" pitchFamily="49" charset="0"/>
              </a:rPr>
              <a:t>char</a:t>
            </a:r>
            <a:r>
              <a:rPr lang="en-US" dirty="0" smtClean="0">
                <a:solidFill>
                  <a:schemeClr val="bg1"/>
                </a:solidFill>
                <a:cs typeface="Courier New" pitchFamily="49" charset="0"/>
              </a:rPr>
              <a:t>.</a:t>
            </a:r>
          </a:p>
          <a:p>
            <a:endParaRPr lang="en-US" dirty="0">
              <a:solidFill>
                <a:schemeClr val="bg1"/>
              </a:solidFill>
              <a:cs typeface="Courier New" pitchFamily="49" charset="0"/>
            </a:endParaRPr>
          </a:p>
          <a:p>
            <a:r>
              <a:rPr lang="en-US" dirty="0" smtClean="0">
                <a:solidFill>
                  <a:schemeClr val="bg1"/>
                </a:solidFill>
                <a:cs typeface="Courier New" pitchFamily="49" charset="0"/>
              </a:rPr>
              <a:t>The second rule is a bit confusing, so we’ll try something out that covers both:</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str1 = ‘MathWorks’;</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‘Microsoft’;</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A = str1(1:3);</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B = str(5) - str(1);</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 = str2;</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C(end) = 65;</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D = [str1 str2(end:-1:1)];</a:t>
            </a:r>
          </a:p>
          <a:p>
            <a:r>
              <a:rPr lang="en-US" dirty="0" smtClean="0">
                <a:solidFill>
                  <a:schemeClr val="bg1"/>
                </a:solidFill>
                <a:cs typeface="Courier New" pitchFamily="49" charset="0"/>
              </a:rPr>
              <a:t>What are the datatypes of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B</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C</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D</a:t>
            </a:r>
            <a:r>
              <a:rPr lang="en-US" dirty="0" smtClean="0">
                <a:solidFill>
                  <a:schemeClr val="bg1"/>
                </a:solidFill>
                <a:cs typeface="Courier New" pitchFamily="49" charset="0"/>
              </a:rPr>
              <a:t>? (The answer is </a:t>
            </a:r>
            <a:r>
              <a:rPr lang="en-US" dirty="0" smtClean="0">
                <a:solidFill>
                  <a:schemeClr val="accent6">
                    <a:lumMod val="75000"/>
                  </a:schemeClr>
                </a:solidFill>
                <a:cs typeface="Courier New" pitchFamily="49" charset="0"/>
              </a:rPr>
              <a:t>char</a:t>
            </a:r>
            <a:r>
              <a:rPr lang="en-US" dirty="0" smtClean="0">
                <a:solidFill>
                  <a:schemeClr val="bg1"/>
                </a:solidFill>
                <a:cs typeface="Courier New" pitchFamily="49" charset="0"/>
              </a:rPr>
              <a:t> or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a:t>
            </a:r>
            <a:endParaRPr lang="en-US" dirty="0">
              <a:solidFill>
                <a:schemeClr val="bg1"/>
              </a:solidFill>
              <a:cs typeface="Courier New" pitchFamily="49" charset="0"/>
            </a:endParaRPr>
          </a:p>
          <a:p>
            <a:r>
              <a:rPr lang="en-US" dirty="0" smtClean="0">
                <a:solidFill>
                  <a:schemeClr val="bg1"/>
                </a:solidFill>
                <a:cs typeface="Courier New" pitchFamily="49" charset="0"/>
              </a:rPr>
              <a:t>	</a:t>
            </a:r>
            <a:endParaRPr lang="en-US" dirty="0">
              <a:solidFill>
                <a:schemeClr val="bg1"/>
              </a:solidFill>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rPr>
              <a:t>We have talked about vectors as lists of numbers - more specifically, of lists of values that have type </a:t>
            </a:r>
            <a:r>
              <a:rPr lang="en-US" dirty="0" smtClean="0">
                <a:solidFill>
                  <a:schemeClr val="accent6">
                    <a:lumMod val="75000"/>
                  </a:schemeClr>
                </a:solidFill>
              </a:rPr>
              <a:t>double</a:t>
            </a:r>
            <a:r>
              <a:rPr lang="en-US" dirty="0" smtClean="0">
                <a:solidFill>
                  <a:schemeClr val="bg1"/>
                </a:solidFill>
              </a:rPr>
              <a:t>. We have also seen vectors of </a:t>
            </a:r>
            <a:r>
              <a:rPr lang="en-US" dirty="0" smtClean="0">
                <a:solidFill>
                  <a:schemeClr val="accent6">
                    <a:lumMod val="75000"/>
                  </a:schemeClr>
                </a:solidFill>
              </a:rPr>
              <a:t>logical</a:t>
            </a:r>
            <a:r>
              <a:rPr lang="en-US" dirty="0" smtClean="0">
                <a:solidFill>
                  <a:schemeClr val="bg1"/>
                </a:solidFill>
              </a:rPr>
              <a:t> values. Now we’re going to introduce a new datatype, called </a:t>
            </a:r>
            <a:r>
              <a:rPr lang="en-US" b="1" dirty="0" smtClean="0">
                <a:solidFill>
                  <a:schemeClr val="accent6">
                    <a:lumMod val="75000"/>
                  </a:schemeClr>
                </a:solidFill>
              </a:rPr>
              <a:t>char</a:t>
            </a:r>
            <a:r>
              <a:rPr lang="en-US" dirty="0" smtClean="0">
                <a:solidFill>
                  <a:schemeClr val="bg1"/>
                </a:solidFill>
              </a:rPr>
              <a:t> (it’s short for character).</a:t>
            </a:r>
          </a:p>
          <a:p>
            <a:endParaRPr lang="en-US" dirty="0">
              <a:solidFill>
                <a:schemeClr val="bg1"/>
              </a:solidFill>
            </a:endParaRPr>
          </a:p>
          <a:p>
            <a:r>
              <a:rPr lang="en-US" dirty="0" smtClean="0">
                <a:solidFill>
                  <a:schemeClr val="bg1"/>
                </a:solidFill>
              </a:rPr>
              <a:t>char values are specified by surrounding them in single quotes:</a:t>
            </a:r>
          </a:p>
          <a:p>
            <a:endParaRPr lang="en-US" dirty="0">
              <a:solidFill>
                <a:schemeClr val="bg1"/>
              </a:solidFill>
            </a:endParaRPr>
          </a:p>
          <a:p>
            <a:r>
              <a:rPr lang="en-US" dirty="0" smtClean="0">
                <a:solidFill>
                  <a:schemeClr val="accent5">
                    <a:lumMod val="60000"/>
                    <a:lumOff val="40000"/>
                  </a:schemeClr>
                </a:solidFill>
              </a:rPr>
              <a:t>	num = 5;</a:t>
            </a:r>
          </a:p>
          <a:p>
            <a:r>
              <a:rPr lang="en-US" dirty="0">
                <a:solidFill>
                  <a:schemeClr val="accent5">
                    <a:lumMod val="60000"/>
                    <a:lumOff val="40000"/>
                  </a:schemeClr>
                </a:solidFill>
              </a:rPr>
              <a:t>	</a:t>
            </a:r>
            <a:r>
              <a:rPr lang="en-US" dirty="0" smtClean="0">
                <a:solidFill>
                  <a:schemeClr val="accent5">
                    <a:lumMod val="60000"/>
                    <a:lumOff val="40000"/>
                  </a:schemeClr>
                </a:solidFill>
              </a:rPr>
              <a:t>ch = ‘A’;</a:t>
            </a:r>
          </a:p>
          <a:p>
            <a:endParaRPr lang="en-US" dirty="0">
              <a:solidFill>
                <a:schemeClr val="bg1"/>
              </a:solidFill>
            </a:endParaRPr>
          </a:p>
          <a:p>
            <a:r>
              <a:rPr lang="en-US" dirty="0" smtClean="0">
                <a:solidFill>
                  <a:schemeClr val="accent5">
                    <a:lumMod val="60000"/>
                    <a:lumOff val="40000"/>
                  </a:schemeClr>
                </a:solidFill>
              </a:rPr>
              <a:t>num</a:t>
            </a:r>
            <a:r>
              <a:rPr lang="en-US" dirty="0" smtClean="0">
                <a:solidFill>
                  <a:schemeClr val="bg1"/>
                </a:solidFill>
              </a:rPr>
              <a:t> is a </a:t>
            </a:r>
            <a:r>
              <a:rPr lang="en-US" dirty="0" smtClean="0">
                <a:solidFill>
                  <a:schemeClr val="accent6">
                    <a:lumMod val="75000"/>
                  </a:schemeClr>
                </a:solidFill>
              </a:rPr>
              <a:t>double</a:t>
            </a:r>
            <a:r>
              <a:rPr lang="en-US" dirty="0" smtClean="0">
                <a:solidFill>
                  <a:schemeClr val="bg1"/>
                </a:solidFill>
              </a:rPr>
              <a:t>, </a:t>
            </a:r>
            <a:r>
              <a:rPr lang="en-US" dirty="0" smtClean="0">
                <a:solidFill>
                  <a:schemeClr val="accent5">
                    <a:lumMod val="60000"/>
                    <a:lumOff val="40000"/>
                  </a:schemeClr>
                </a:solidFill>
              </a:rPr>
              <a:t>ch</a:t>
            </a:r>
            <a:r>
              <a:rPr lang="en-US" dirty="0" smtClean="0">
                <a:solidFill>
                  <a:schemeClr val="bg1"/>
                </a:solidFill>
              </a:rPr>
              <a:t> is a </a:t>
            </a:r>
            <a:r>
              <a:rPr lang="en-US" dirty="0" smtClean="0">
                <a:solidFill>
                  <a:schemeClr val="accent6">
                    <a:lumMod val="75000"/>
                  </a:schemeClr>
                </a:solidFill>
              </a:rPr>
              <a:t>char</a:t>
            </a:r>
            <a:r>
              <a:rPr lang="en-US" dirty="0" smtClean="0">
                <a:solidFill>
                  <a:schemeClr val="bg1"/>
                </a:solidFill>
              </a:rPr>
              <a:t>. Remember that we said </a:t>
            </a:r>
            <a:r>
              <a:rPr lang="en-US" dirty="0" smtClean="0">
                <a:solidFill>
                  <a:schemeClr val="accent5">
                    <a:lumMod val="60000"/>
                    <a:lumOff val="40000"/>
                  </a:schemeClr>
                </a:solidFill>
              </a:rPr>
              <a:t>num</a:t>
            </a:r>
            <a:r>
              <a:rPr lang="en-US" dirty="0" smtClean="0">
                <a:solidFill>
                  <a:schemeClr val="bg1"/>
                </a:solidFill>
              </a:rPr>
              <a:t> is a vector of length 1. Similarly, </a:t>
            </a:r>
            <a:r>
              <a:rPr lang="en-US" dirty="0" smtClean="0">
                <a:solidFill>
                  <a:schemeClr val="accent5">
                    <a:lumMod val="60000"/>
                    <a:lumOff val="40000"/>
                  </a:schemeClr>
                </a:solidFill>
              </a:rPr>
              <a:t>ch</a:t>
            </a:r>
            <a:r>
              <a:rPr lang="en-US" dirty="0" smtClean="0">
                <a:solidFill>
                  <a:schemeClr val="bg1"/>
                </a:solidFill>
              </a:rPr>
              <a:t> is a string of length 1. Strings are really just vectors of </a:t>
            </a:r>
            <a:r>
              <a:rPr lang="en-US" dirty="0" smtClean="0">
                <a:solidFill>
                  <a:schemeClr val="accent6">
                    <a:lumMod val="75000"/>
                  </a:schemeClr>
                </a:solidFill>
              </a:rPr>
              <a:t>char</a:t>
            </a:r>
            <a:r>
              <a:rPr lang="en-US" dirty="0" smtClean="0">
                <a:solidFill>
                  <a:schemeClr val="bg1"/>
                </a:solidFill>
              </a:rPr>
              <a:t> datatype.</a:t>
            </a:r>
          </a:p>
          <a:p>
            <a:endParaRPr lang="en-US" dirty="0">
              <a:solidFill>
                <a:schemeClr val="bg1"/>
              </a:solidFill>
            </a:endParaRPr>
          </a:p>
          <a:p>
            <a:r>
              <a:rPr lang="en-US" dirty="0" smtClean="0">
                <a:solidFill>
                  <a:schemeClr val="bg1"/>
                </a:solidFill>
              </a:rPr>
              <a:t>The point of strings is to store text that is relevant to our programs.</a:t>
            </a:r>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accent5">
                    <a:lumMod val="60000"/>
                    <a:lumOff val="40000"/>
                  </a:schemeClr>
                </a:solidFill>
                <a:cs typeface="Courier New" pitchFamily="49" charset="0"/>
              </a:rPr>
              <a:t>	str1 = ‘MathWorks’;</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‘Microsoft’;</a:t>
            </a:r>
          </a:p>
          <a:p>
            <a:endParaRPr lang="en-US" dirty="0" smtClean="0">
              <a:solidFill>
                <a:schemeClr val="accent5">
                  <a:lumMod val="60000"/>
                  <a:lumOff val="40000"/>
                </a:schemeClr>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A = str1(1:3);		</a:t>
            </a:r>
            <a:r>
              <a:rPr lang="en-US" dirty="0" smtClean="0">
                <a:solidFill>
                  <a:srgbClr val="92D050"/>
                </a:solidFill>
                <a:cs typeface="Courier New" pitchFamily="49" charset="0"/>
              </a:rPr>
              <a:t>% We actually did something like this before, but</a:t>
            </a:r>
          </a:p>
          <a:p>
            <a:r>
              <a:rPr lang="en-US" dirty="0">
                <a:solidFill>
                  <a:srgbClr val="92D050"/>
                </a:solidFill>
                <a:cs typeface="Courier New" pitchFamily="49" charset="0"/>
              </a:rPr>
              <a:t>	</a:t>
            </a:r>
            <a:r>
              <a:rPr lang="en-US" dirty="0" smtClean="0">
                <a:solidFill>
                  <a:srgbClr val="92D050"/>
                </a:solidFill>
                <a:cs typeface="Courier New" pitchFamily="49" charset="0"/>
              </a:rPr>
              <a:t>			% just to recap - all I am doing is selecting the first</a:t>
            </a:r>
          </a:p>
          <a:p>
            <a:r>
              <a:rPr lang="en-US" dirty="0">
                <a:solidFill>
                  <a:srgbClr val="92D050"/>
                </a:solidFill>
                <a:cs typeface="Courier New" pitchFamily="49" charset="0"/>
              </a:rPr>
              <a:t>	</a:t>
            </a:r>
            <a:r>
              <a:rPr lang="en-US" dirty="0" smtClean="0">
                <a:solidFill>
                  <a:srgbClr val="92D050"/>
                </a:solidFill>
                <a:cs typeface="Courier New" pitchFamily="49" charset="0"/>
              </a:rPr>
              <a:t>			% three elements from the string, so the result is a</a:t>
            </a:r>
          </a:p>
          <a:p>
            <a:r>
              <a:rPr lang="en-US" dirty="0">
                <a:solidFill>
                  <a:srgbClr val="92D050"/>
                </a:solidFill>
                <a:cs typeface="Courier New" pitchFamily="49" charset="0"/>
              </a:rPr>
              <a:t>	</a:t>
            </a:r>
            <a:r>
              <a:rPr lang="en-US" dirty="0" smtClean="0">
                <a:solidFill>
                  <a:srgbClr val="92D050"/>
                </a:solidFill>
                <a:cs typeface="Courier New" pitchFamily="49" charset="0"/>
              </a:rPr>
              <a:t>			% string, so the answer is: A is a </a:t>
            </a:r>
            <a:r>
              <a:rPr lang="en-US" dirty="0" smtClean="0">
                <a:solidFill>
                  <a:srgbClr val="FFFF00"/>
                </a:solidFill>
                <a:cs typeface="Courier New" pitchFamily="49" charset="0"/>
              </a:rPr>
              <a:t>char</a:t>
            </a:r>
          </a:p>
          <a:p>
            <a:endParaRPr lang="en-US" dirty="0" smtClean="0">
              <a:solidFill>
                <a:schemeClr val="accent5">
                  <a:lumMod val="60000"/>
                  <a:lumOff val="40000"/>
                </a:schemeClr>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B = str(5) - str(1);		</a:t>
            </a:r>
            <a:r>
              <a:rPr lang="en-US" dirty="0" smtClean="0">
                <a:solidFill>
                  <a:srgbClr val="92D050"/>
                </a:solidFill>
                <a:cs typeface="Courier New" pitchFamily="49" charset="0"/>
              </a:rPr>
              <a:t>% A bit of a trick here - I am doing ‘W’-’M’. Since both</a:t>
            </a:r>
          </a:p>
          <a:p>
            <a:r>
              <a:rPr lang="en-US" dirty="0">
                <a:solidFill>
                  <a:srgbClr val="92D050"/>
                </a:solidFill>
                <a:cs typeface="Courier New" pitchFamily="49" charset="0"/>
              </a:rPr>
              <a:t>	</a:t>
            </a:r>
            <a:r>
              <a:rPr lang="en-US" dirty="0" smtClean="0">
                <a:solidFill>
                  <a:srgbClr val="92D050"/>
                </a:solidFill>
                <a:cs typeface="Courier New" pitchFamily="49" charset="0"/>
              </a:rPr>
              <a:t>			% are chars, it may seem reasonable to say that the</a:t>
            </a:r>
          </a:p>
          <a:p>
            <a:r>
              <a:rPr lang="en-US" dirty="0">
                <a:solidFill>
                  <a:srgbClr val="92D050"/>
                </a:solidFill>
                <a:cs typeface="Courier New" pitchFamily="49" charset="0"/>
              </a:rPr>
              <a:t>	</a:t>
            </a:r>
            <a:r>
              <a:rPr lang="en-US" dirty="0" smtClean="0">
                <a:solidFill>
                  <a:srgbClr val="92D050"/>
                </a:solidFill>
                <a:cs typeface="Courier New" pitchFamily="49" charset="0"/>
              </a:rPr>
              <a:t>			% answer is a char. But follow the rule. Math operations</a:t>
            </a:r>
          </a:p>
          <a:p>
            <a:r>
              <a:rPr lang="en-US" dirty="0">
                <a:solidFill>
                  <a:srgbClr val="92D050"/>
                </a:solidFill>
                <a:cs typeface="Courier New" pitchFamily="49" charset="0"/>
              </a:rPr>
              <a:t>	</a:t>
            </a:r>
            <a:r>
              <a:rPr lang="en-US" dirty="0" smtClean="0">
                <a:solidFill>
                  <a:srgbClr val="92D050"/>
                </a:solidFill>
                <a:cs typeface="Courier New" pitchFamily="49" charset="0"/>
              </a:rPr>
              <a:t>			% result in a double. The answer is </a:t>
            </a:r>
            <a:r>
              <a:rPr lang="en-US" dirty="0" smtClean="0">
                <a:solidFill>
                  <a:srgbClr val="FFFF00"/>
                </a:solidFill>
                <a:cs typeface="Courier New" pitchFamily="49" charset="0"/>
              </a:rPr>
              <a:t>double</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 = str2;</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C(end) = 65;</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D = [str1 str2(end:-1:1)];</a:t>
            </a:r>
          </a:p>
          <a:p>
            <a:endParaRPr lang="en-US" dirty="0" smtClean="0">
              <a:solidFill>
                <a:schemeClr val="accent5">
                  <a:lumMod val="60000"/>
                  <a:lumOff val="40000"/>
                </a:schemeClr>
              </a:solidFill>
              <a:cs typeface="Courier New" pitchFamily="49" charset="0"/>
            </a:endParaRPr>
          </a:p>
          <a:p>
            <a:r>
              <a:rPr lang="en-US" dirty="0" smtClean="0">
                <a:solidFill>
                  <a:schemeClr val="bg1"/>
                </a:solidFill>
                <a:cs typeface="Courier New" pitchFamily="49" charset="0"/>
              </a:rPr>
              <a:t>What are the datatypes of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B</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C</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D</a:t>
            </a:r>
            <a:r>
              <a:rPr lang="en-US" dirty="0" smtClean="0">
                <a:solidFill>
                  <a:schemeClr val="bg1"/>
                </a:solidFill>
                <a:cs typeface="Courier New" pitchFamily="49" charset="0"/>
              </a:rPr>
              <a:t>? (The answer is </a:t>
            </a:r>
            <a:r>
              <a:rPr lang="en-US" dirty="0" smtClean="0">
                <a:solidFill>
                  <a:schemeClr val="accent6">
                    <a:lumMod val="75000"/>
                  </a:schemeClr>
                </a:solidFill>
                <a:cs typeface="Courier New" pitchFamily="49" charset="0"/>
              </a:rPr>
              <a:t>char</a:t>
            </a:r>
            <a:r>
              <a:rPr lang="en-US" dirty="0" smtClean="0">
                <a:solidFill>
                  <a:schemeClr val="bg1"/>
                </a:solidFill>
                <a:cs typeface="Courier New" pitchFamily="49" charset="0"/>
              </a:rPr>
              <a:t> or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a:t>
            </a:r>
            <a:endParaRPr lang="en-US" dirty="0">
              <a:solidFill>
                <a:schemeClr val="bg1"/>
              </a:solidFill>
              <a:cs typeface="Courier New" pitchFamily="49" charset="0"/>
            </a:endParaRPr>
          </a:p>
          <a:p>
            <a:r>
              <a:rPr lang="en-US" dirty="0" smtClean="0">
                <a:solidFill>
                  <a:schemeClr val="bg1"/>
                </a:solidFill>
                <a:cs typeface="Courier New" pitchFamily="49" charset="0"/>
              </a:rPr>
              <a:t>	</a:t>
            </a:r>
            <a:endParaRPr lang="en-US" dirty="0">
              <a:solidFill>
                <a:schemeClr val="bg1"/>
              </a:solidFill>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801314"/>
          </a:xfrm>
          <a:prstGeom prst="rect">
            <a:avLst/>
          </a:prstGeom>
          <a:noFill/>
        </p:spPr>
        <p:txBody>
          <a:bodyPr wrap="square" rtlCol="0">
            <a:spAutoFit/>
          </a:bodyPr>
          <a:lstStyle/>
          <a:p>
            <a:r>
              <a:rPr lang="en-US" dirty="0" smtClean="0">
                <a:solidFill>
                  <a:schemeClr val="accent5">
                    <a:lumMod val="60000"/>
                    <a:lumOff val="40000"/>
                  </a:schemeClr>
                </a:solidFill>
                <a:cs typeface="Courier New" pitchFamily="49" charset="0"/>
              </a:rPr>
              <a:t>	str1 = ‘MathWorks’;</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‘Microsoft’;</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a:t>
            </a:r>
            <a:endParaRPr lang="en-US" dirty="0">
              <a:solidFill>
                <a:schemeClr val="accent5">
                  <a:lumMod val="60000"/>
                  <a:lumOff val="40000"/>
                </a:schemeClr>
              </a:solidFill>
              <a:cs typeface="Courier New" pitchFamily="49" charset="0"/>
            </a:endParaRPr>
          </a:p>
          <a:p>
            <a:endParaRPr lang="en-US" dirty="0" smtClean="0">
              <a:solidFill>
                <a:schemeClr val="accent5">
                  <a:lumMod val="60000"/>
                  <a:lumOff val="40000"/>
                </a:schemeClr>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 = str2;			</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C(end) = 65;		</a:t>
            </a:r>
            <a:r>
              <a:rPr lang="en-US" dirty="0" smtClean="0">
                <a:solidFill>
                  <a:srgbClr val="92D050"/>
                </a:solidFill>
                <a:cs typeface="Courier New" pitchFamily="49" charset="0"/>
              </a:rPr>
              <a:t>% These two lines illustrate the opposite of the last</a:t>
            </a:r>
          </a:p>
          <a:p>
            <a:r>
              <a:rPr lang="en-US" dirty="0">
                <a:solidFill>
                  <a:srgbClr val="92D050"/>
                </a:solidFill>
                <a:cs typeface="Courier New" pitchFamily="49" charset="0"/>
              </a:rPr>
              <a:t>	</a:t>
            </a:r>
            <a:r>
              <a:rPr lang="en-US" dirty="0" smtClean="0">
                <a:solidFill>
                  <a:srgbClr val="92D050"/>
                </a:solidFill>
                <a:cs typeface="Courier New" pitchFamily="49" charset="0"/>
              </a:rPr>
              <a:t>			% example. Even though I am assigning a double value</a:t>
            </a:r>
          </a:p>
          <a:p>
            <a:r>
              <a:rPr lang="en-US" dirty="0">
                <a:solidFill>
                  <a:srgbClr val="92D050"/>
                </a:solidFill>
                <a:cs typeface="Courier New" pitchFamily="49" charset="0"/>
              </a:rPr>
              <a:t>	</a:t>
            </a:r>
            <a:r>
              <a:rPr lang="en-US" dirty="0" smtClean="0">
                <a:solidFill>
                  <a:srgbClr val="92D050"/>
                </a:solidFill>
                <a:cs typeface="Courier New" pitchFamily="49" charset="0"/>
              </a:rPr>
              <a:t>			% (65), I am doing so into a string, which means that</a:t>
            </a:r>
          </a:p>
          <a:p>
            <a:r>
              <a:rPr lang="en-US" dirty="0">
                <a:solidFill>
                  <a:srgbClr val="92D050"/>
                </a:solidFill>
                <a:cs typeface="Courier New" pitchFamily="49" charset="0"/>
              </a:rPr>
              <a:t>	</a:t>
            </a:r>
            <a:r>
              <a:rPr lang="en-US" dirty="0" smtClean="0">
                <a:solidFill>
                  <a:srgbClr val="92D050"/>
                </a:solidFill>
                <a:cs typeface="Courier New" pitchFamily="49" charset="0"/>
              </a:rPr>
              <a:t>			% according to rule 2, the result is a </a:t>
            </a:r>
            <a:r>
              <a:rPr lang="en-US" dirty="0" smtClean="0">
                <a:solidFill>
                  <a:srgbClr val="FFFF00"/>
                </a:solidFill>
                <a:cs typeface="Courier New" pitchFamily="49" charset="0"/>
              </a:rPr>
              <a:t>char</a:t>
            </a:r>
            <a:r>
              <a:rPr lang="en-US" dirty="0" smtClean="0">
                <a:solidFill>
                  <a:srgbClr val="92D050"/>
                </a:solidFill>
                <a:cs typeface="Courier New" pitchFamily="49" charset="0"/>
              </a:rPr>
              <a:t>. Just FYI, 65 is</a:t>
            </a:r>
          </a:p>
          <a:p>
            <a:r>
              <a:rPr lang="en-US" dirty="0">
                <a:solidFill>
                  <a:srgbClr val="92D050"/>
                </a:solidFill>
                <a:cs typeface="Courier New" pitchFamily="49" charset="0"/>
              </a:rPr>
              <a:t>	</a:t>
            </a:r>
            <a:r>
              <a:rPr lang="en-US" dirty="0" smtClean="0">
                <a:solidFill>
                  <a:srgbClr val="92D050"/>
                </a:solidFill>
                <a:cs typeface="Courier New" pitchFamily="49" charset="0"/>
              </a:rPr>
              <a:t>			% the ascii code for the letter A, so in the end the value </a:t>
            </a:r>
          </a:p>
          <a:p>
            <a:r>
              <a:rPr lang="en-US" dirty="0">
                <a:solidFill>
                  <a:srgbClr val="92D050"/>
                </a:solidFill>
                <a:cs typeface="Courier New" pitchFamily="49" charset="0"/>
              </a:rPr>
              <a:t>	</a:t>
            </a:r>
            <a:r>
              <a:rPr lang="en-US" dirty="0" smtClean="0">
                <a:solidFill>
                  <a:srgbClr val="92D050"/>
                </a:solidFill>
                <a:cs typeface="Courier New" pitchFamily="49" charset="0"/>
              </a:rPr>
              <a:t>			% of C is ‘MicrosofA’</a:t>
            </a:r>
          </a:p>
          <a:p>
            <a:endParaRPr lang="en-US" dirty="0" smtClean="0">
              <a:solidFill>
                <a:srgbClr val="92D050"/>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D = [str1 str2(end:-1:1)];	</a:t>
            </a:r>
            <a:r>
              <a:rPr lang="en-US" dirty="0" smtClean="0">
                <a:solidFill>
                  <a:srgbClr val="92D050"/>
                </a:solidFill>
                <a:cs typeface="Courier New" pitchFamily="49" charset="0"/>
              </a:rPr>
              <a:t>% There are two things going on here. First, we reverse</a:t>
            </a:r>
          </a:p>
          <a:p>
            <a:r>
              <a:rPr lang="en-US" dirty="0">
                <a:solidFill>
                  <a:srgbClr val="92D050"/>
                </a:solidFill>
                <a:cs typeface="Courier New" pitchFamily="49" charset="0"/>
              </a:rPr>
              <a:t>	</a:t>
            </a:r>
            <a:r>
              <a:rPr lang="en-US" dirty="0" smtClean="0">
                <a:solidFill>
                  <a:srgbClr val="92D050"/>
                </a:solidFill>
                <a:cs typeface="Courier New" pitchFamily="49" charset="0"/>
              </a:rPr>
              <a:t>			% str2 - this is just an organizational thing, so it remains</a:t>
            </a:r>
          </a:p>
          <a:p>
            <a:r>
              <a:rPr lang="en-US" dirty="0">
                <a:solidFill>
                  <a:srgbClr val="92D050"/>
                </a:solidFill>
                <a:cs typeface="Courier New" pitchFamily="49" charset="0"/>
              </a:rPr>
              <a:t>	</a:t>
            </a:r>
            <a:r>
              <a:rPr lang="en-US" dirty="0" smtClean="0">
                <a:solidFill>
                  <a:srgbClr val="92D050"/>
                </a:solidFill>
                <a:cs typeface="Courier New" pitchFamily="49" charset="0"/>
              </a:rPr>
              <a:t>			% char. Then we concatenate another string, so this is</a:t>
            </a:r>
          </a:p>
          <a:p>
            <a:r>
              <a:rPr lang="en-US" dirty="0">
                <a:solidFill>
                  <a:srgbClr val="92D050"/>
                </a:solidFill>
                <a:cs typeface="Courier New" pitchFamily="49" charset="0"/>
              </a:rPr>
              <a:t>	</a:t>
            </a:r>
            <a:r>
              <a:rPr lang="en-US" dirty="0" smtClean="0">
                <a:solidFill>
                  <a:srgbClr val="92D050"/>
                </a:solidFill>
                <a:cs typeface="Courier New" pitchFamily="49" charset="0"/>
              </a:rPr>
              <a:t>			% also simply organizational, and it remains </a:t>
            </a:r>
            <a:r>
              <a:rPr lang="en-US" dirty="0" smtClean="0">
                <a:solidFill>
                  <a:srgbClr val="FFFF00"/>
                </a:solidFill>
                <a:cs typeface="Courier New" pitchFamily="49" charset="0"/>
              </a:rPr>
              <a:t>char</a:t>
            </a:r>
          </a:p>
          <a:p>
            <a:r>
              <a:rPr lang="en-US" dirty="0" smtClean="0">
                <a:solidFill>
                  <a:schemeClr val="bg1"/>
                </a:solidFill>
                <a:cs typeface="Courier New" pitchFamily="49" charset="0"/>
              </a:rPr>
              <a:t>	</a:t>
            </a:r>
            <a:endParaRPr lang="en-US" dirty="0">
              <a:solidFill>
                <a:schemeClr val="bg1"/>
              </a:solidFill>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801314"/>
          </a:xfrm>
          <a:prstGeom prst="rect">
            <a:avLst/>
          </a:prstGeom>
          <a:noFill/>
        </p:spPr>
        <p:txBody>
          <a:bodyPr wrap="square" rtlCol="0">
            <a:spAutoFit/>
          </a:bodyPr>
          <a:lstStyle/>
          <a:p>
            <a:r>
              <a:rPr lang="en-US" dirty="0" smtClean="0">
                <a:solidFill>
                  <a:schemeClr val="bg1"/>
                </a:solidFill>
                <a:cs typeface="Courier New" pitchFamily="49" charset="0"/>
              </a:rPr>
              <a:t>So far I have been (purposely) ignoring numbers in strings. What I mean is this:</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A = 1944;</a:t>
            </a:r>
          </a:p>
          <a:p>
            <a:r>
              <a:rPr lang="en-US" dirty="0">
                <a:solidFill>
                  <a:schemeClr val="accent5">
                    <a:lumMod val="60000"/>
                    <a:lumOff val="40000"/>
                  </a:schemeClr>
                </a:solidFill>
                <a:cs typeface="Courier New" pitchFamily="49" charset="0"/>
              </a:rPr>
              <a:t>	B</a:t>
            </a:r>
            <a:r>
              <a:rPr lang="en-US" dirty="0" smtClean="0">
                <a:solidFill>
                  <a:schemeClr val="accent5">
                    <a:lumMod val="60000"/>
                    <a:lumOff val="40000"/>
                  </a:schemeClr>
                </a:solidFill>
                <a:cs typeface="Courier New" pitchFamily="49" charset="0"/>
              </a:rPr>
              <a:t> = ‘1944’;</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A and B are not similar in any way, shape, or form. For starters, they have different classes (at this point, you can tell me what they are). Second, </a:t>
            </a:r>
            <a:r>
              <a:rPr lang="en-US" dirty="0" smtClean="0">
                <a:solidFill>
                  <a:schemeClr val="accent5">
                    <a:lumMod val="60000"/>
                    <a:lumOff val="40000"/>
                  </a:schemeClr>
                </a:solidFill>
                <a:cs typeface="Courier New" pitchFamily="49" charset="0"/>
              </a:rPr>
              <a:t>length(A) </a:t>
            </a:r>
            <a:r>
              <a:rPr lang="en-US" dirty="0" smtClean="0">
                <a:solidFill>
                  <a:schemeClr val="bg1"/>
                </a:solidFill>
                <a:cs typeface="Courier New" pitchFamily="49" charset="0"/>
              </a:rPr>
              <a:t>is</a:t>
            </a:r>
            <a:r>
              <a:rPr lang="en-US" dirty="0" smtClean="0">
                <a:solidFill>
                  <a:schemeClr val="accent5">
                    <a:lumMod val="60000"/>
                    <a:lumOff val="40000"/>
                  </a:schemeClr>
                </a:solidFill>
                <a:cs typeface="Courier New" pitchFamily="49" charset="0"/>
              </a:rPr>
              <a:t> 1</a:t>
            </a:r>
            <a:r>
              <a:rPr lang="en-US" dirty="0" smtClean="0">
                <a:solidFill>
                  <a:schemeClr val="bg1"/>
                </a:solidFill>
                <a:cs typeface="Courier New" pitchFamily="49" charset="0"/>
              </a:rPr>
              <a:t>, while </a:t>
            </a:r>
            <a:r>
              <a:rPr lang="en-US" dirty="0" smtClean="0">
                <a:solidFill>
                  <a:schemeClr val="accent5">
                    <a:lumMod val="60000"/>
                    <a:lumOff val="40000"/>
                  </a:schemeClr>
                </a:solidFill>
                <a:cs typeface="Courier New" pitchFamily="49" charset="0"/>
              </a:rPr>
              <a:t>length(B) </a:t>
            </a:r>
            <a:r>
              <a:rPr lang="en-US" dirty="0" smtClean="0">
                <a:solidFill>
                  <a:schemeClr val="bg1"/>
                </a:solidFill>
                <a:cs typeface="Courier New" pitchFamily="49" charset="0"/>
              </a:rPr>
              <a:t>is</a:t>
            </a:r>
            <a:r>
              <a:rPr lang="en-US" dirty="0" smtClean="0">
                <a:solidFill>
                  <a:schemeClr val="accent5">
                    <a:lumMod val="60000"/>
                    <a:lumOff val="40000"/>
                  </a:schemeClr>
                </a:solidFill>
                <a:cs typeface="Courier New" pitchFamily="49" charset="0"/>
              </a:rPr>
              <a:t> 4</a:t>
            </a:r>
            <a:r>
              <a:rPr lang="en-US" dirty="0" smtClean="0">
                <a:solidFill>
                  <a:schemeClr val="bg1"/>
                </a:solidFill>
                <a:cs typeface="Courier New" pitchFamily="49" charset="0"/>
              </a:rPr>
              <a:t>.</a:t>
            </a:r>
          </a:p>
          <a:p>
            <a:endParaRPr lang="en-US" dirty="0">
              <a:solidFill>
                <a:schemeClr val="bg1"/>
              </a:solidFill>
              <a:cs typeface="Courier New" pitchFamily="49" charset="0"/>
            </a:endParaRPr>
          </a:p>
          <a:p>
            <a:r>
              <a:rPr lang="en-US" dirty="0" smtClean="0">
                <a:solidFill>
                  <a:schemeClr val="bg1"/>
                </a:solidFill>
                <a:cs typeface="Courier New" pitchFamily="49" charset="0"/>
              </a:rPr>
              <a:t>The third thing, and the one that is hardest to describe, is that we have no way of turning </a:t>
            </a:r>
            <a:r>
              <a:rPr lang="en-US" dirty="0" smtClean="0">
                <a:solidFill>
                  <a:schemeClr val="accent5">
                    <a:lumMod val="60000"/>
                    <a:lumOff val="40000"/>
                  </a:schemeClr>
                </a:solidFill>
                <a:cs typeface="Courier New" pitchFamily="49" charset="0"/>
              </a:rPr>
              <a:t>B</a:t>
            </a:r>
            <a:r>
              <a:rPr lang="en-US" dirty="0" smtClean="0">
                <a:solidFill>
                  <a:schemeClr val="bg1"/>
                </a:solidFill>
                <a:cs typeface="Courier New" pitchFamily="49" charset="0"/>
              </a:rPr>
              <a:t> into the same value as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(yet). You may suggest:</a:t>
            </a:r>
          </a:p>
          <a:p>
            <a:endParaRPr lang="en-US" dirty="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B2 = double(B);</a:t>
            </a:r>
          </a:p>
          <a:p>
            <a:endParaRPr lang="en-US" dirty="0">
              <a:solidFill>
                <a:schemeClr val="bg1"/>
              </a:solidFill>
              <a:cs typeface="Courier New" pitchFamily="49" charset="0"/>
            </a:endParaRPr>
          </a:p>
          <a:p>
            <a:r>
              <a:rPr lang="en-US" dirty="0" smtClean="0">
                <a:solidFill>
                  <a:schemeClr val="bg1"/>
                </a:solidFill>
                <a:cs typeface="Courier New" pitchFamily="49" charset="0"/>
              </a:rPr>
              <a:t>But does that really solve our problem? Does B2 have the value 1944? The answer is no. The key is that you have to remember that numbers can also be characters, so when they are in a string, they have their own ASCII values. The value of B2, if you haven’t already tried it, is the vector</a:t>
            </a:r>
          </a:p>
          <a:p>
            <a:r>
              <a:rPr lang="en-US" dirty="0" smtClean="0">
                <a:solidFill>
                  <a:srgbClr val="FFFF00"/>
                </a:solidFill>
                <a:cs typeface="Courier New" pitchFamily="49" charset="0"/>
              </a:rPr>
              <a:t>[49 57 52 52]</a:t>
            </a:r>
            <a:r>
              <a:rPr lang="en-US" dirty="0" smtClean="0">
                <a:solidFill>
                  <a:schemeClr val="bg1"/>
                </a:solidFill>
                <a:cs typeface="Courier New" pitchFamily="49" charset="0"/>
              </a:rPr>
              <a:t>. These are the ASCII values of the characters [‘1’ ‘9’ ‘4’ ‘4’].</a:t>
            </a:r>
            <a:endParaRPr lang="en-US" dirty="0">
              <a:solidFill>
                <a:schemeClr val="bg1"/>
              </a:solidFill>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632311"/>
          </a:xfrm>
          <a:prstGeom prst="rect">
            <a:avLst/>
          </a:prstGeom>
          <a:noFill/>
        </p:spPr>
        <p:txBody>
          <a:bodyPr wrap="square" rtlCol="0">
            <a:spAutoFit/>
          </a:bodyPr>
          <a:lstStyle/>
          <a:p>
            <a:r>
              <a:rPr lang="en-US" dirty="0" smtClean="0">
                <a:solidFill>
                  <a:schemeClr val="bg1"/>
                </a:solidFill>
                <a:cs typeface="Courier New" pitchFamily="49" charset="0"/>
              </a:rPr>
              <a:t>The general problem here is that as humans, we see 1944 and ‘1944’ as very similar concepts (though as 1371 students we immediately recognize the difference in their classes). It seems that there should be a way to go back and forth between numbers (like 1944) and the strings that represent those numbers (like ‘1944’). And of course, there is.</a:t>
            </a:r>
          </a:p>
          <a:p>
            <a:endParaRPr lang="en-US" dirty="0">
              <a:solidFill>
                <a:schemeClr val="bg1"/>
              </a:solidFill>
              <a:cs typeface="Courier New" pitchFamily="49" charset="0"/>
            </a:endParaRPr>
          </a:p>
          <a:p>
            <a:r>
              <a:rPr lang="en-US" dirty="0" smtClean="0">
                <a:solidFill>
                  <a:schemeClr val="bg1"/>
                </a:solidFill>
                <a:cs typeface="Courier New" pitchFamily="49" charset="0"/>
              </a:rPr>
              <a:t>MATLAB provides two functions - </a:t>
            </a:r>
            <a:r>
              <a:rPr lang="en-US" dirty="0" smtClean="0">
                <a:solidFill>
                  <a:schemeClr val="accent5">
                    <a:lumMod val="60000"/>
                    <a:lumOff val="40000"/>
                  </a:schemeClr>
                </a:solidFill>
                <a:cs typeface="Courier New" pitchFamily="49" charset="0"/>
              </a:rPr>
              <a:t>num2str</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str2num</a:t>
            </a:r>
            <a:r>
              <a:rPr lang="en-US" dirty="0" smtClean="0">
                <a:solidFill>
                  <a:schemeClr val="bg1"/>
                </a:solidFill>
                <a:cs typeface="Courier New" pitchFamily="49" charset="0"/>
              </a:rPr>
              <a:t> - that accomplish this task. So to do what we wanted to do:</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A = 1944;</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B = ‘1944’;</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AtoB = num2str(A);</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BtoA = str2num(B);</a:t>
            </a:r>
          </a:p>
          <a:p>
            <a:endParaRPr lang="en-US" dirty="0">
              <a:solidFill>
                <a:schemeClr val="bg1"/>
              </a:solidFill>
              <a:cs typeface="Courier New" pitchFamily="49" charset="0"/>
            </a:endParaRPr>
          </a:p>
          <a:p>
            <a:r>
              <a:rPr lang="en-US" dirty="0" smtClean="0">
                <a:solidFill>
                  <a:schemeClr val="bg1"/>
                </a:solidFill>
                <a:cs typeface="Courier New" pitchFamily="49" charset="0"/>
              </a:rPr>
              <a:t>And we have the string </a:t>
            </a:r>
            <a:r>
              <a:rPr lang="en-US" dirty="0" smtClean="0">
                <a:solidFill>
                  <a:schemeClr val="accent5">
                    <a:lumMod val="60000"/>
                    <a:lumOff val="40000"/>
                  </a:schemeClr>
                </a:solidFill>
                <a:cs typeface="Courier New" pitchFamily="49" charset="0"/>
              </a:rPr>
              <a:t>AtoB</a:t>
            </a:r>
            <a:r>
              <a:rPr lang="en-US" dirty="0" smtClean="0">
                <a:solidFill>
                  <a:schemeClr val="bg1"/>
                </a:solidFill>
                <a:cs typeface="Courier New" pitchFamily="49" charset="0"/>
              </a:rPr>
              <a:t>, </a:t>
            </a:r>
            <a:r>
              <a:rPr lang="en-US" dirty="0" smtClean="0">
                <a:solidFill>
                  <a:srgbClr val="FFFF00"/>
                </a:solidFill>
                <a:cs typeface="Courier New" pitchFamily="49" charset="0"/>
              </a:rPr>
              <a:t>‘1944’</a:t>
            </a:r>
            <a:r>
              <a:rPr lang="en-US" dirty="0" smtClean="0">
                <a:solidFill>
                  <a:schemeClr val="bg1"/>
                </a:solidFill>
                <a:cs typeface="Courier New" pitchFamily="49" charset="0"/>
              </a:rPr>
              <a:t>, which is 1944 in string form, and we have the number </a:t>
            </a:r>
            <a:r>
              <a:rPr lang="en-US" dirty="0" smtClean="0">
                <a:solidFill>
                  <a:schemeClr val="accent5">
                    <a:lumMod val="60000"/>
                    <a:lumOff val="40000"/>
                  </a:schemeClr>
                </a:solidFill>
                <a:cs typeface="Courier New" pitchFamily="49" charset="0"/>
              </a:rPr>
              <a:t>BtoA</a:t>
            </a:r>
            <a:r>
              <a:rPr lang="en-US" dirty="0" smtClean="0">
                <a:solidFill>
                  <a:schemeClr val="bg1"/>
                </a:solidFill>
                <a:cs typeface="Courier New" pitchFamily="49" charset="0"/>
              </a:rPr>
              <a:t>, </a:t>
            </a:r>
            <a:r>
              <a:rPr lang="en-US" dirty="0" smtClean="0">
                <a:solidFill>
                  <a:srgbClr val="FFFF00"/>
                </a:solidFill>
                <a:cs typeface="Courier New" pitchFamily="49" charset="0"/>
              </a:rPr>
              <a:t>1944</a:t>
            </a:r>
            <a:r>
              <a:rPr lang="en-US" dirty="0" smtClean="0">
                <a:solidFill>
                  <a:schemeClr val="bg1"/>
                </a:solidFill>
                <a:cs typeface="Courier New" pitchFamily="49" charset="0"/>
              </a:rPr>
              <a:t>, which is the number represented by the string ‘1944’.</a:t>
            </a:r>
          </a:p>
          <a:p>
            <a:endParaRPr lang="en-US" dirty="0">
              <a:solidFill>
                <a:schemeClr val="bg1"/>
              </a:solidFill>
              <a:cs typeface="Courier New" pitchFamily="49" charset="0"/>
            </a:endParaRPr>
          </a:p>
          <a:p>
            <a:r>
              <a:rPr lang="en-US" dirty="0" smtClean="0">
                <a:solidFill>
                  <a:schemeClr val="bg1"/>
                </a:solidFill>
                <a:cs typeface="Courier New" pitchFamily="49" charset="0"/>
              </a:rPr>
              <a:t>As I said, its confusing to explain, but actually quite intuitive to code (the function names tell you exactly what the functions do).</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970318"/>
          </a:xfrm>
          <a:prstGeom prst="rect">
            <a:avLst/>
          </a:prstGeom>
          <a:noFill/>
        </p:spPr>
        <p:txBody>
          <a:bodyPr wrap="square" rtlCol="0">
            <a:spAutoFit/>
          </a:bodyPr>
          <a:lstStyle/>
          <a:p>
            <a:r>
              <a:rPr lang="en-US" dirty="0" smtClean="0">
                <a:solidFill>
                  <a:schemeClr val="bg1"/>
                </a:solidFill>
                <a:cs typeface="Courier New" pitchFamily="49" charset="0"/>
              </a:rPr>
              <a:t>One more topic before a quiz and a study break. There will come a time where you will need to compare two strings to tell if they are equal. What does it mean to compare two strings? Consider:</a:t>
            </a:r>
          </a:p>
          <a:p>
            <a:endParaRPr lang="en-US" dirty="0" smtClean="0">
              <a:solidFill>
                <a:schemeClr val="bg1"/>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str1 = ‘hello’;</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‘goodbye’;</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str3 = ‘heyyy’</a:t>
            </a:r>
          </a:p>
          <a:p>
            <a:r>
              <a:rPr lang="en-US" dirty="0" smtClean="0">
                <a:solidFill>
                  <a:schemeClr val="accent5">
                    <a:lumMod val="60000"/>
                    <a:lumOff val="40000"/>
                  </a:schemeClr>
                </a:solidFill>
                <a:cs typeface="Courier New" pitchFamily="49" charset="0"/>
              </a:rPr>
              <a:t>	str4 = ‘Hello’;</a:t>
            </a:r>
          </a:p>
          <a:p>
            <a:endParaRPr lang="en-US" dirty="0">
              <a:solidFill>
                <a:schemeClr val="bg1"/>
              </a:solidFill>
              <a:cs typeface="Courier New" pitchFamily="49" charset="0"/>
            </a:endParaRPr>
          </a:p>
          <a:p>
            <a:r>
              <a:rPr lang="en-US" dirty="0" smtClean="0">
                <a:solidFill>
                  <a:schemeClr val="bg1"/>
                </a:solidFill>
                <a:cs typeface="Courier New" pitchFamily="49" charset="0"/>
              </a:rPr>
              <a:t>Is </a:t>
            </a:r>
            <a:r>
              <a:rPr lang="en-US" dirty="0" smtClean="0">
                <a:solidFill>
                  <a:schemeClr val="accent5">
                    <a:lumMod val="60000"/>
                    <a:lumOff val="40000"/>
                  </a:schemeClr>
                </a:solidFill>
                <a:cs typeface="Courier New" pitchFamily="49" charset="0"/>
              </a:rPr>
              <a:t>str1</a:t>
            </a:r>
            <a:r>
              <a:rPr lang="en-US" dirty="0" smtClean="0">
                <a:solidFill>
                  <a:schemeClr val="bg1"/>
                </a:solidFill>
                <a:cs typeface="Courier New" pitchFamily="49" charset="0"/>
              </a:rPr>
              <a:t> the same as </a:t>
            </a:r>
            <a:r>
              <a:rPr lang="en-US" dirty="0" smtClean="0">
                <a:solidFill>
                  <a:schemeClr val="accent5">
                    <a:lumMod val="60000"/>
                    <a:lumOff val="40000"/>
                  </a:schemeClr>
                </a:solidFill>
                <a:cs typeface="Courier New" pitchFamily="49" charset="0"/>
              </a:rPr>
              <a:t>str2</a:t>
            </a:r>
            <a:r>
              <a:rPr lang="en-US" dirty="0" smtClean="0">
                <a:solidFill>
                  <a:schemeClr val="bg1"/>
                </a:solidFill>
                <a:cs typeface="Courier New" pitchFamily="49" charset="0"/>
              </a:rPr>
              <a:t>?	Is </a:t>
            </a:r>
            <a:r>
              <a:rPr lang="en-US" dirty="0" smtClean="0">
                <a:solidFill>
                  <a:schemeClr val="accent5">
                    <a:lumMod val="60000"/>
                    <a:lumOff val="40000"/>
                  </a:schemeClr>
                </a:solidFill>
                <a:cs typeface="Courier New" pitchFamily="49" charset="0"/>
              </a:rPr>
              <a:t>str1</a:t>
            </a:r>
            <a:r>
              <a:rPr lang="en-US" dirty="0" smtClean="0">
                <a:solidFill>
                  <a:schemeClr val="bg1"/>
                </a:solidFill>
                <a:cs typeface="Courier New" pitchFamily="49" charset="0"/>
              </a:rPr>
              <a:t> the same as </a:t>
            </a:r>
            <a:r>
              <a:rPr lang="en-US" dirty="0" smtClean="0">
                <a:solidFill>
                  <a:schemeClr val="accent5">
                    <a:lumMod val="60000"/>
                    <a:lumOff val="40000"/>
                  </a:schemeClr>
                </a:solidFill>
                <a:cs typeface="Courier New" pitchFamily="49" charset="0"/>
              </a:rPr>
              <a:t>str3</a:t>
            </a:r>
            <a:r>
              <a:rPr lang="en-US" dirty="0" smtClean="0">
                <a:solidFill>
                  <a:schemeClr val="bg1"/>
                </a:solidFill>
                <a:cs typeface="Courier New" pitchFamily="49" charset="0"/>
              </a:rPr>
              <a:t>?	Is </a:t>
            </a:r>
            <a:r>
              <a:rPr lang="en-US" dirty="0" smtClean="0">
                <a:solidFill>
                  <a:schemeClr val="accent5">
                    <a:lumMod val="60000"/>
                    <a:lumOff val="40000"/>
                  </a:schemeClr>
                </a:solidFill>
                <a:cs typeface="Courier New" pitchFamily="49" charset="0"/>
              </a:rPr>
              <a:t>str1</a:t>
            </a:r>
            <a:r>
              <a:rPr lang="en-US" dirty="0" smtClean="0">
                <a:solidFill>
                  <a:schemeClr val="bg1"/>
                </a:solidFill>
                <a:cs typeface="Courier New" pitchFamily="49" charset="0"/>
              </a:rPr>
              <a:t> the same as </a:t>
            </a:r>
            <a:r>
              <a:rPr lang="en-US" dirty="0" smtClean="0">
                <a:solidFill>
                  <a:schemeClr val="accent5">
                    <a:lumMod val="60000"/>
                    <a:lumOff val="40000"/>
                  </a:schemeClr>
                </a:solidFill>
                <a:cs typeface="Courier New" pitchFamily="49" charset="0"/>
              </a:rPr>
              <a:t>str4</a:t>
            </a:r>
            <a:r>
              <a:rPr lang="en-US" dirty="0" smtClean="0">
                <a:solidFill>
                  <a:schemeClr val="bg1"/>
                </a:solidFill>
                <a:cs typeface="Courier New" pitchFamily="49" charset="0"/>
              </a:rPr>
              <a:t>?</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228600" y="4621649"/>
            <a:ext cx="1905000" cy="1169551"/>
          </a:xfrm>
          <a:prstGeom prst="rect">
            <a:avLst/>
          </a:prstGeom>
          <a:noFill/>
        </p:spPr>
        <p:txBody>
          <a:bodyPr wrap="square" rtlCol="0">
            <a:spAutoFit/>
          </a:bodyPr>
          <a:lstStyle/>
          <a:p>
            <a:r>
              <a:rPr lang="en-US" sz="1400" dirty="0" smtClean="0">
                <a:solidFill>
                  <a:schemeClr val="bg1"/>
                </a:solidFill>
              </a:rPr>
              <a:t>The answer here is pretty obviously </a:t>
            </a:r>
            <a:r>
              <a:rPr lang="en-US" sz="1400" dirty="0" smtClean="0">
                <a:solidFill>
                  <a:srgbClr val="FFFF00"/>
                </a:solidFill>
              </a:rPr>
              <a:t>no</a:t>
            </a:r>
            <a:r>
              <a:rPr lang="en-US" sz="1400" dirty="0" smtClean="0">
                <a:solidFill>
                  <a:schemeClr val="bg1"/>
                </a:solidFill>
              </a:rPr>
              <a:t>. The reason is simply that they are not the same length.</a:t>
            </a:r>
            <a:endParaRPr lang="en-US" sz="1400" dirty="0">
              <a:solidFill>
                <a:schemeClr val="bg1"/>
              </a:solidFill>
            </a:endParaRPr>
          </a:p>
        </p:txBody>
      </p:sp>
      <p:sp>
        <p:nvSpPr>
          <p:cNvPr id="8" name="TextBox 7"/>
          <p:cNvSpPr txBox="1"/>
          <p:nvPr/>
        </p:nvSpPr>
        <p:spPr>
          <a:xfrm>
            <a:off x="2667000" y="4661118"/>
            <a:ext cx="2590800" cy="1815882"/>
          </a:xfrm>
          <a:prstGeom prst="rect">
            <a:avLst/>
          </a:prstGeom>
          <a:noFill/>
        </p:spPr>
        <p:txBody>
          <a:bodyPr wrap="square" rtlCol="0">
            <a:spAutoFit/>
          </a:bodyPr>
          <a:lstStyle/>
          <a:p>
            <a:r>
              <a:rPr lang="en-US" sz="1400" dirty="0" smtClean="0">
                <a:solidFill>
                  <a:schemeClr val="bg1"/>
                </a:solidFill>
              </a:rPr>
              <a:t>Okay, so these two strings are the same length, but they are still clearly not the same thing. So again, the answer is </a:t>
            </a:r>
            <a:r>
              <a:rPr lang="en-US" sz="1400" dirty="0" smtClean="0">
                <a:solidFill>
                  <a:srgbClr val="FFFF00"/>
                </a:solidFill>
              </a:rPr>
              <a:t>no</a:t>
            </a:r>
            <a:r>
              <a:rPr lang="en-US" sz="1400" dirty="0" smtClean="0">
                <a:solidFill>
                  <a:schemeClr val="bg1"/>
                </a:solidFill>
              </a:rPr>
              <a:t> because the two strings (thought they have the same length) do not contain the same characters in the same order.</a:t>
            </a:r>
            <a:endParaRPr lang="en-US" sz="1400" dirty="0">
              <a:solidFill>
                <a:schemeClr val="bg1"/>
              </a:solidFill>
            </a:endParaRPr>
          </a:p>
        </p:txBody>
      </p:sp>
      <p:sp>
        <p:nvSpPr>
          <p:cNvPr id="9" name="TextBox 8"/>
          <p:cNvSpPr txBox="1"/>
          <p:nvPr/>
        </p:nvSpPr>
        <p:spPr>
          <a:xfrm>
            <a:off x="5486400" y="4648200"/>
            <a:ext cx="2590800" cy="2031325"/>
          </a:xfrm>
          <a:prstGeom prst="rect">
            <a:avLst/>
          </a:prstGeom>
          <a:noFill/>
        </p:spPr>
        <p:txBody>
          <a:bodyPr wrap="square" rtlCol="0">
            <a:spAutoFit/>
          </a:bodyPr>
          <a:lstStyle/>
          <a:p>
            <a:r>
              <a:rPr lang="en-US" sz="1400" dirty="0" smtClean="0">
                <a:solidFill>
                  <a:schemeClr val="bg1"/>
                </a:solidFill>
              </a:rPr>
              <a:t>The strings are the same length. Do they have the same characters in the same order? That question boils down to this: is ‘h’ the same as ‘H’? The answer is </a:t>
            </a:r>
            <a:r>
              <a:rPr lang="en-US" sz="1400" dirty="0" smtClean="0">
                <a:solidFill>
                  <a:srgbClr val="FFFF00"/>
                </a:solidFill>
              </a:rPr>
              <a:t>no</a:t>
            </a:r>
            <a:r>
              <a:rPr lang="en-US" sz="1400" dirty="0" smtClean="0">
                <a:solidFill>
                  <a:schemeClr val="bg1"/>
                </a:solidFill>
              </a:rPr>
              <a:t>, and I will simply cite the ASCII table - clearly ‘h’ and ‘H’ have different values, so they are different characters.</a:t>
            </a:r>
            <a:endParaRPr lang="en-US" sz="14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909310"/>
          </a:xfrm>
          <a:prstGeom prst="rect">
            <a:avLst/>
          </a:prstGeom>
          <a:noFill/>
        </p:spPr>
        <p:txBody>
          <a:bodyPr wrap="square" rtlCol="0">
            <a:spAutoFit/>
          </a:bodyPr>
          <a:lstStyle/>
          <a:p>
            <a:r>
              <a:rPr lang="en-US" dirty="0" smtClean="0">
                <a:solidFill>
                  <a:schemeClr val="bg1"/>
                </a:solidFill>
                <a:cs typeface="Courier New" pitchFamily="49" charset="0"/>
              </a:rPr>
              <a:t>How do I officially compare strings in MATLAB? I want a logical value telling me if two strings are the same. Equality is tested using the == operator. Therefore, it seems like:</a:t>
            </a:r>
          </a:p>
          <a:p>
            <a:endParaRPr lang="en-US" dirty="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	str1 = ‘hello’;</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‘heyyy’;</a:t>
            </a:r>
          </a:p>
          <a:p>
            <a:r>
              <a:rPr lang="en-US" dirty="0" smtClean="0">
                <a:solidFill>
                  <a:schemeClr val="accent5">
                    <a:lumMod val="60000"/>
                    <a:lumOff val="40000"/>
                  </a:schemeClr>
                </a:solidFill>
                <a:cs typeface="Courier New" pitchFamily="49" charset="0"/>
              </a:rPr>
              <a:t>	same = str1==str2;</a:t>
            </a:r>
          </a:p>
          <a:p>
            <a:endParaRPr lang="en-US" dirty="0">
              <a:solidFill>
                <a:schemeClr val="bg1"/>
              </a:solidFill>
              <a:cs typeface="Courier New" pitchFamily="49" charset="0"/>
            </a:endParaRPr>
          </a:p>
          <a:p>
            <a:r>
              <a:rPr lang="en-US" dirty="0" smtClean="0">
                <a:solidFill>
                  <a:schemeClr val="bg1"/>
                </a:solidFill>
                <a:cs typeface="Courier New" pitchFamily="49" charset="0"/>
              </a:rPr>
              <a:t>should do the trick. However, there are two problems. First, same is a vector of logicals (in this case, [true false false false false]), which doesn’t explicitly tell me if the two vectors are the same (I have true and false values, which do I believe?). Second, and far more importantly, this didn’t error only because I WAS LUCKY.</a:t>
            </a:r>
            <a:r>
              <a:rPr lang="en-US" dirty="0">
                <a:solidFill>
                  <a:schemeClr val="bg1"/>
                </a:solidFill>
                <a:cs typeface="Courier New" pitchFamily="49" charset="0"/>
              </a:rPr>
              <a:t> </a:t>
            </a:r>
            <a:r>
              <a:rPr lang="en-US" dirty="0" smtClean="0">
                <a:solidFill>
                  <a:schemeClr val="bg1"/>
                </a:solidFill>
                <a:cs typeface="Courier New" pitchFamily="49" charset="0"/>
              </a:rPr>
              <a:t>What if I had:</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str1 = ‘hello’;</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‘goodbye’;</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same = str1==str2;</a:t>
            </a:r>
          </a:p>
          <a:p>
            <a:endParaRPr lang="en-US" dirty="0">
              <a:solidFill>
                <a:schemeClr val="bg1"/>
              </a:solidFill>
              <a:cs typeface="Courier New" pitchFamily="49" charset="0"/>
            </a:endParaRPr>
          </a:p>
          <a:p>
            <a:r>
              <a:rPr lang="en-US" dirty="0" smtClean="0">
                <a:solidFill>
                  <a:schemeClr val="bg1"/>
                </a:solidFill>
                <a:cs typeface="Courier New" pitchFamily="49" charset="0"/>
              </a:rPr>
              <a:t>Remember the rules for operators (like ==) involving 2 vectors? Remember how the vectors have to have the same length (or one is scalar)? Remember how if they don’t, an </a:t>
            </a:r>
            <a:r>
              <a:rPr lang="en-US" dirty="0" smtClean="0">
                <a:solidFill>
                  <a:srgbClr val="FF0000"/>
                </a:solidFill>
                <a:cs typeface="Courier New" pitchFamily="49" charset="0"/>
              </a:rPr>
              <a:t>error</a:t>
            </a:r>
            <a:r>
              <a:rPr lang="en-US" dirty="0" smtClean="0">
                <a:solidFill>
                  <a:schemeClr val="bg1"/>
                </a:solidFill>
                <a:cs typeface="Courier New" pitchFamily="49" charset="0"/>
              </a:rPr>
              <a:t> occurs? Yeah.</a:t>
            </a:r>
            <a:endParaRPr lang="en-US" dirty="0">
              <a:solidFill>
                <a:schemeClr val="bg1"/>
              </a:solidFill>
              <a:cs typeface="Courier New" pitchFamily="49" charset="0"/>
            </a:endParaRPr>
          </a:p>
          <a:p>
            <a:endParaRPr lang="en-US" dirty="0" smtClean="0">
              <a:solidFill>
                <a:schemeClr val="bg1"/>
              </a:solidFill>
              <a:cs typeface="Courier New" pitchFamily="49" charset="0"/>
            </a:endParaRP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801314"/>
          </a:xfrm>
          <a:prstGeom prst="rect">
            <a:avLst/>
          </a:prstGeom>
          <a:noFill/>
        </p:spPr>
        <p:txBody>
          <a:bodyPr wrap="square" rtlCol="0">
            <a:spAutoFit/>
          </a:bodyPr>
          <a:lstStyle/>
          <a:p>
            <a:r>
              <a:rPr lang="en-US" dirty="0" smtClean="0">
                <a:solidFill>
                  <a:schemeClr val="bg1"/>
                </a:solidFill>
                <a:cs typeface="Courier New" pitchFamily="49" charset="0"/>
              </a:rPr>
              <a:t>For the record,</a:t>
            </a:r>
          </a:p>
          <a:p>
            <a:endParaRPr lang="en-US" dirty="0">
              <a:solidFill>
                <a:schemeClr val="bg1"/>
              </a:solidFill>
              <a:cs typeface="Courier New" pitchFamily="49" charset="0"/>
            </a:endParaRPr>
          </a:p>
          <a:p>
            <a:r>
              <a:rPr lang="en-US" dirty="0" smtClean="0">
                <a:solidFill>
                  <a:schemeClr val="bg1"/>
                </a:solidFill>
                <a:cs typeface="Courier New" pitchFamily="49" charset="0"/>
              </a:rPr>
              <a:t>IF YOU EVER SAY </a:t>
            </a:r>
            <a:r>
              <a:rPr lang="en-US" dirty="0" smtClean="0">
                <a:solidFill>
                  <a:schemeClr val="accent5">
                    <a:lumMod val="60000"/>
                    <a:lumOff val="40000"/>
                  </a:schemeClr>
                </a:solidFill>
                <a:cs typeface="Courier New" pitchFamily="49" charset="0"/>
              </a:rPr>
              <a:t>STR1==STR2 </a:t>
            </a:r>
            <a:r>
              <a:rPr lang="en-US" dirty="0" smtClean="0">
                <a:solidFill>
                  <a:schemeClr val="bg1"/>
                </a:solidFill>
                <a:cs typeface="Courier New" pitchFamily="49" charset="0"/>
              </a:rPr>
              <a:t>TO COMPARE STRINGS, YOU ARE DOING SOMETHING VERY VERY WRONG AND YOU ARE VERY LIKELY TO GET AN </a:t>
            </a:r>
            <a:r>
              <a:rPr lang="en-US" dirty="0" smtClean="0">
                <a:solidFill>
                  <a:srgbClr val="FF0000"/>
                </a:solidFill>
                <a:cs typeface="Courier New" pitchFamily="49" charset="0"/>
              </a:rPr>
              <a:t>ERROR</a:t>
            </a:r>
            <a:r>
              <a:rPr lang="en-US" dirty="0" smtClean="0">
                <a:solidFill>
                  <a:schemeClr val="bg1"/>
                </a:solidFill>
                <a:cs typeface="Courier New" pitchFamily="49" charset="0"/>
              </a:rPr>
              <a:t>. JUST DON’T DO IT.</a:t>
            </a:r>
          </a:p>
          <a:p>
            <a:endParaRPr lang="en-US" dirty="0">
              <a:solidFill>
                <a:schemeClr val="bg1"/>
              </a:solidFill>
              <a:cs typeface="Courier New" pitchFamily="49" charset="0"/>
            </a:endParaRPr>
          </a:p>
          <a:p>
            <a:r>
              <a:rPr lang="en-US" dirty="0" smtClean="0">
                <a:solidFill>
                  <a:schemeClr val="bg1"/>
                </a:solidFill>
                <a:cs typeface="Courier New" pitchFamily="49" charset="0"/>
              </a:rPr>
              <a:t>There is something else that you can do, and its actually quite easy:</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str1 = ‘hello’;</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str2 = ‘goodbye’;</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same = strcmp(str1, str2);</a:t>
            </a:r>
          </a:p>
          <a:p>
            <a:endParaRPr lang="en-US" dirty="0">
              <a:solidFill>
                <a:schemeClr val="bg1"/>
              </a:solidFill>
              <a:cs typeface="Courier New" pitchFamily="49" charset="0"/>
            </a:endParaRPr>
          </a:p>
          <a:p>
            <a:r>
              <a:rPr lang="en-US" dirty="0" smtClean="0">
                <a:solidFill>
                  <a:schemeClr val="bg1"/>
                </a:solidFill>
                <a:cs typeface="Courier New" pitchFamily="49" charset="0"/>
              </a:rPr>
              <a:t>The </a:t>
            </a:r>
            <a:r>
              <a:rPr lang="en-US" dirty="0" smtClean="0">
                <a:solidFill>
                  <a:schemeClr val="accent5">
                    <a:lumMod val="60000"/>
                    <a:lumOff val="40000"/>
                  </a:schemeClr>
                </a:solidFill>
                <a:cs typeface="Courier New" pitchFamily="49" charset="0"/>
              </a:rPr>
              <a:t>strcmp</a:t>
            </a:r>
            <a:r>
              <a:rPr lang="en-US" dirty="0" smtClean="0">
                <a:solidFill>
                  <a:schemeClr val="bg1"/>
                </a:solidFill>
                <a:cs typeface="Courier New" pitchFamily="49" charset="0"/>
              </a:rPr>
              <a:t> (short for “string compare”) function takes in two strings and returns a </a:t>
            </a:r>
            <a:r>
              <a:rPr lang="en-US" dirty="0" smtClean="0">
                <a:solidFill>
                  <a:schemeClr val="accent6">
                    <a:lumMod val="75000"/>
                  </a:schemeClr>
                </a:solidFill>
                <a:cs typeface="Courier New" pitchFamily="49" charset="0"/>
              </a:rPr>
              <a:t>logical</a:t>
            </a:r>
            <a:r>
              <a:rPr lang="en-US" dirty="0" smtClean="0">
                <a:solidFill>
                  <a:schemeClr val="bg1"/>
                </a:solidFill>
                <a:cs typeface="Courier New" pitchFamily="49" charset="0"/>
              </a:rPr>
              <a:t> value (</a:t>
            </a:r>
            <a:r>
              <a:rPr lang="en-US" dirty="0" smtClean="0">
                <a:solidFill>
                  <a:schemeClr val="accent5">
                    <a:lumMod val="60000"/>
                    <a:lumOff val="40000"/>
                  </a:schemeClr>
                </a:solidFill>
                <a:cs typeface="Courier New" pitchFamily="49" charset="0"/>
              </a:rPr>
              <a:t>true</a:t>
            </a:r>
            <a:r>
              <a:rPr lang="en-US" dirty="0" smtClean="0">
                <a:solidFill>
                  <a:schemeClr val="bg1"/>
                </a:solidFill>
                <a:cs typeface="Courier New" pitchFamily="49" charset="0"/>
              </a:rPr>
              <a:t> if they are the same, </a:t>
            </a:r>
            <a:r>
              <a:rPr lang="en-US" dirty="0" smtClean="0">
                <a:solidFill>
                  <a:schemeClr val="accent5">
                    <a:lumMod val="60000"/>
                    <a:lumOff val="40000"/>
                  </a:schemeClr>
                </a:solidFill>
                <a:cs typeface="Courier New" pitchFamily="49" charset="0"/>
              </a:rPr>
              <a:t>false</a:t>
            </a:r>
            <a:r>
              <a:rPr lang="en-US" dirty="0" smtClean="0">
                <a:solidFill>
                  <a:schemeClr val="bg1"/>
                </a:solidFill>
                <a:cs typeface="Courier New" pitchFamily="49" charset="0"/>
              </a:rPr>
              <a:t> if they are not). It takes care of strings that are different lengths, so it is “safe” (won’t error due to length differences). Here, the value of </a:t>
            </a:r>
            <a:r>
              <a:rPr lang="en-US" dirty="0" smtClean="0">
                <a:solidFill>
                  <a:schemeClr val="accent5">
                    <a:lumMod val="60000"/>
                    <a:lumOff val="40000"/>
                  </a:schemeClr>
                </a:solidFill>
                <a:cs typeface="Courier New" pitchFamily="49" charset="0"/>
              </a:rPr>
              <a:t>same</a:t>
            </a:r>
            <a:r>
              <a:rPr lang="en-US" dirty="0" smtClean="0">
                <a:solidFill>
                  <a:schemeClr val="bg1"/>
                </a:solidFill>
                <a:cs typeface="Courier New" pitchFamily="49" charset="0"/>
              </a:rPr>
              <a:t> is </a:t>
            </a:r>
            <a:r>
              <a:rPr lang="en-US" dirty="0" smtClean="0">
                <a:solidFill>
                  <a:srgbClr val="FFFF00"/>
                </a:solidFill>
                <a:cs typeface="Courier New" pitchFamily="49" charset="0"/>
              </a:rPr>
              <a:t>false</a:t>
            </a:r>
            <a:r>
              <a:rPr lang="en-US" dirty="0" smtClean="0">
                <a:solidFill>
                  <a:schemeClr val="bg1"/>
                </a:solidFill>
                <a:cs typeface="Courier New" pitchFamily="49" charset="0"/>
              </a:rPr>
              <a:t>, for reasons discussed on previous slides.</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355312"/>
          </a:xfrm>
          <a:prstGeom prst="rect">
            <a:avLst/>
          </a:prstGeom>
          <a:noFill/>
        </p:spPr>
        <p:txBody>
          <a:bodyPr wrap="square" rtlCol="0">
            <a:spAutoFit/>
          </a:bodyPr>
          <a:lstStyle/>
          <a:p>
            <a:r>
              <a:rPr lang="en-US" dirty="0" smtClean="0">
                <a:solidFill>
                  <a:schemeClr val="bg1"/>
                </a:solidFill>
                <a:cs typeface="Courier New" pitchFamily="49" charset="0"/>
              </a:rPr>
              <a:t>Then we have the issue of comparing the strings </a:t>
            </a:r>
            <a:r>
              <a:rPr lang="en-US" dirty="0" smtClean="0">
                <a:solidFill>
                  <a:schemeClr val="accent5">
                    <a:lumMod val="60000"/>
                    <a:lumOff val="40000"/>
                  </a:schemeClr>
                </a:solidFill>
                <a:cs typeface="Courier New" pitchFamily="49" charset="0"/>
              </a:rPr>
              <a:t>‘Hello’</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‘hello’</a:t>
            </a:r>
            <a:r>
              <a:rPr lang="en-US" dirty="0" smtClean="0">
                <a:solidFill>
                  <a:schemeClr val="bg1"/>
                </a:solidFill>
                <a:cs typeface="Courier New" pitchFamily="49" charset="0"/>
              </a:rPr>
              <a:t>. Strictly speaking, they are not the same (</a:t>
            </a:r>
            <a:r>
              <a:rPr lang="en-US" dirty="0" smtClean="0">
                <a:solidFill>
                  <a:schemeClr val="accent5">
                    <a:lumMod val="60000"/>
                    <a:lumOff val="40000"/>
                  </a:schemeClr>
                </a:solidFill>
                <a:cs typeface="Courier New" pitchFamily="49" charset="0"/>
              </a:rPr>
              <a:t>strcmp(‘Hello’,’hello’)</a:t>
            </a:r>
            <a:r>
              <a:rPr lang="en-US" dirty="0" smtClean="0">
                <a:solidFill>
                  <a:schemeClr val="bg1"/>
                </a:solidFill>
                <a:cs typeface="Courier New" pitchFamily="49" charset="0"/>
              </a:rPr>
              <a:t> returns </a:t>
            </a:r>
            <a:r>
              <a:rPr lang="en-US" dirty="0" smtClean="0">
                <a:solidFill>
                  <a:schemeClr val="accent5">
                    <a:lumMod val="60000"/>
                    <a:lumOff val="40000"/>
                  </a:schemeClr>
                </a:solidFill>
                <a:cs typeface="Courier New" pitchFamily="49" charset="0"/>
              </a:rPr>
              <a:t>false</a:t>
            </a:r>
            <a:r>
              <a:rPr lang="en-US" dirty="0" smtClean="0">
                <a:solidFill>
                  <a:schemeClr val="bg1"/>
                </a:solidFill>
                <a:cs typeface="Courier New" pitchFamily="49" charset="0"/>
              </a:rPr>
              <a:t>). However, as humans, we recognize that the only difference is the case of the letters. We may want our programs to ignore this difference and recognize that, aside from the case of the letters, ‘Hello’ and ‘hello’ are the same string.</a:t>
            </a:r>
          </a:p>
          <a:p>
            <a:endParaRPr lang="en-US" dirty="0">
              <a:solidFill>
                <a:schemeClr val="bg1"/>
              </a:solidFill>
              <a:cs typeface="Courier New" pitchFamily="49" charset="0"/>
            </a:endParaRPr>
          </a:p>
          <a:p>
            <a:r>
              <a:rPr lang="en-US" dirty="0" smtClean="0">
                <a:solidFill>
                  <a:schemeClr val="bg1"/>
                </a:solidFill>
                <a:cs typeface="Courier New" pitchFamily="49" charset="0"/>
              </a:rPr>
              <a:t>The function that does this (of course there is a function that does this!) is </a:t>
            </a:r>
            <a:r>
              <a:rPr lang="en-US" dirty="0" smtClean="0">
                <a:solidFill>
                  <a:schemeClr val="accent5">
                    <a:lumMod val="60000"/>
                    <a:lumOff val="40000"/>
                  </a:schemeClr>
                </a:solidFill>
                <a:cs typeface="Courier New" pitchFamily="49" charset="0"/>
              </a:rPr>
              <a:t>strcmpi</a:t>
            </a:r>
            <a:r>
              <a:rPr lang="en-US" dirty="0" smtClean="0">
                <a:solidFill>
                  <a:schemeClr val="bg1"/>
                </a:solidFill>
                <a:cs typeface="Courier New" pitchFamily="49" charset="0"/>
              </a:rPr>
              <a:t>. It’s called </a:t>
            </a:r>
            <a:r>
              <a:rPr lang="en-US" dirty="0" smtClean="0">
                <a:solidFill>
                  <a:schemeClr val="accent5">
                    <a:lumMod val="60000"/>
                    <a:lumOff val="40000"/>
                  </a:schemeClr>
                </a:solidFill>
                <a:cs typeface="Courier New" pitchFamily="49" charset="0"/>
              </a:rPr>
              <a:t>strcmpi</a:t>
            </a:r>
            <a:r>
              <a:rPr lang="en-US" dirty="0" smtClean="0">
                <a:solidFill>
                  <a:schemeClr val="bg1"/>
                </a:solidFill>
                <a:cs typeface="Courier New" pitchFamily="49" charset="0"/>
              </a:rPr>
              <a:t> because it performs a string comparison that is case-insensitive (case doesn’t matter). So, just to show an example:</a:t>
            </a:r>
          </a:p>
          <a:p>
            <a:endParaRPr lang="en-US" dirty="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	s1 = ’I really liked 300.’;</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s2 = ‘I REALLY liked 300.’;</a:t>
            </a: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A = strcmp(s1,s2);	</a:t>
            </a:r>
            <a:r>
              <a:rPr lang="en-US" dirty="0" smtClean="0">
                <a:solidFill>
                  <a:schemeClr val="bg1"/>
                </a:solidFill>
                <a:cs typeface="Courier New" pitchFamily="49" charset="0"/>
              </a:rPr>
              <a:t>	</a:t>
            </a:r>
            <a:r>
              <a:rPr lang="en-US" dirty="0" smtClean="0">
                <a:solidFill>
                  <a:srgbClr val="92D050"/>
                </a:solidFill>
                <a:cs typeface="Courier New" pitchFamily="49" charset="0"/>
              </a:rPr>
              <a:t>% the difference in case is a difference in strings</a:t>
            </a:r>
          </a:p>
          <a:p>
            <a:r>
              <a:rPr lang="en-US" dirty="0">
                <a:solidFill>
                  <a:srgbClr val="92D050"/>
                </a:solidFill>
                <a:cs typeface="Courier New" pitchFamily="49" charset="0"/>
              </a:rPr>
              <a:t>	</a:t>
            </a:r>
            <a:r>
              <a:rPr lang="en-US" dirty="0" smtClean="0">
                <a:solidFill>
                  <a:srgbClr val="92D050"/>
                </a:solidFill>
                <a:cs typeface="Courier New" pitchFamily="49" charset="0"/>
              </a:rPr>
              <a:t>			% A is </a:t>
            </a:r>
            <a:r>
              <a:rPr lang="en-US" dirty="0" smtClean="0">
                <a:solidFill>
                  <a:srgbClr val="FFFF00"/>
                </a:solidFill>
                <a:cs typeface="Courier New" pitchFamily="49" charset="0"/>
              </a:rPr>
              <a:t>false</a:t>
            </a:r>
          </a:p>
          <a:p>
            <a:r>
              <a:rPr lang="en-US" dirty="0">
                <a:solidFill>
                  <a:schemeClr val="bg1"/>
                </a:solidFill>
                <a:cs typeface="Courier New" pitchFamily="49" charset="0"/>
              </a:rPr>
              <a:t>	</a:t>
            </a:r>
            <a:endParaRPr lang="en-US" dirty="0" smtClean="0">
              <a:solidFill>
                <a:schemeClr val="bg1"/>
              </a:solidFill>
              <a:cs typeface="Courier New" pitchFamily="49" charset="0"/>
            </a:endParaRPr>
          </a:p>
          <a:p>
            <a:r>
              <a:rPr lang="en-US" dirty="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B = strcmpi(s1,s2);	</a:t>
            </a:r>
            <a:r>
              <a:rPr lang="en-US" dirty="0" smtClean="0">
                <a:solidFill>
                  <a:schemeClr val="bg1"/>
                </a:solidFill>
                <a:cs typeface="Courier New" pitchFamily="49" charset="0"/>
              </a:rPr>
              <a:t>	</a:t>
            </a:r>
            <a:r>
              <a:rPr lang="en-US" dirty="0" smtClean="0">
                <a:solidFill>
                  <a:srgbClr val="92D050"/>
                </a:solidFill>
                <a:cs typeface="Courier New" pitchFamily="49" charset="0"/>
              </a:rPr>
              <a:t>% We have chosen to ignore the difference in case</a:t>
            </a:r>
          </a:p>
          <a:p>
            <a:r>
              <a:rPr lang="en-US" dirty="0">
                <a:solidFill>
                  <a:srgbClr val="92D050"/>
                </a:solidFill>
                <a:cs typeface="Courier New" pitchFamily="49" charset="0"/>
              </a:rPr>
              <a:t>	</a:t>
            </a:r>
            <a:r>
              <a:rPr lang="en-US" dirty="0" smtClean="0">
                <a:solidFill>
                  <a:srgbClr val="92D050"/>
                </a:solidFill>
                <a:cs typeface="Courier New" pitchFamily="49" charset="0"/>
              </a:rPr>
              <a:t>			% Other than that difference, the strings are</a:t>
            </a:r>
          </a:p>
          <a:p>
            <a:r>
              <a:rPr lang="en-US" dirty="0">
                <a:solidFill>
                  <a:srgbClr val="92D050"/>
                </a:solidFill>
                <a:cs typeface="Courier New" pitchFamily="49" charset="0"/>
              </a:rPr>
              <a:t>	</a:t>
            </a:r>
            <a:r>
              <a:rPr lang="en-US" dirty="0" smtClean="0">
                <a:solidFill>
                  <a:srgbClr val="92D050"/>
                </a:solidFill>
                <a:cs typeface="Courier New" pitchFamily="49" charset="0"/>
              </a:rPr>
              <a:t>			% identical. B is </a:t>
            </a:r>
            <a:r>
              <a:rPr lang="en-US" dirty="0" smtClean="0">
                <a:solidFill>
                  <a:srgbClr val="FFFF00"/>
                </a:solidFill>
                <a:cs typeface="Courier New" pitchFamily="49" charset="0"/>
              </a:rPr>
              <a:t>true</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355312"/>
          </a:xfrm>
          <a:prstGeom prst="rect">
            <a:avLst/>
          </a:prstGeom>
          <a:noFill/>
        </p:spPr>
        <p:txBody>
          <a:bodyPr wrap="square" rtlCol="0">
            <a:spAutoFit/>
          </a:bodyPr>
          <a:lstStyle/>
          <a:p>
            <a:r>
              <a:rPr lang="en-US" dirty="0" smtClean="0">
                <a:solidFill>
                  <a:schemeClr val="bg1"/>
                </a:solidFill>
                <a:cs typeface="Courier New" pitchFamily="49" charset="0"/>
              </a:rPr>
              <a:t>So, we’ve covered quite a bit about strings. Let’s take a quiz.</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s = ‘Georgia Tech’;</a:t>
            </a:r>
          </a:p>
          <a:p>
            <a:r>
              <a:rPr lang="en-US" dirty="0" smtClean="0">
                <a:solidFill>
                  <a:schemeClr val="accent5">
                    <a:lumMod val="60000"/>
                    <a:lumOff val="40000"/>
                  </a:schemeClr>
                </a:solidFill>
                <a:cs typeface="Courier New" pitchFamily="49" charset="0"/>
              </a:rPr>
              <a:t>r = ‘Yellow Jackets’;</a:t>
            </a:r>
          </a:p>
          <a:p>
            <a:r>
              <a:rPr lang="en-US" dirty="0" smtClean="0">
                <a:solidFill>
                  <a:schemeClr val="accent5">
                    <a:lumMod val="60000"/>
                    <a:lumOff val="40000"/>
                  </a:schemeClr>
                </a:solidFill>
                <a:cs typeface="Courier New" pitchFamily="49" charset="0"/>
              </a:rPr>
              <a:t>t = ‘yellow’;</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w = s + 1;</a:t>
            </a:r>
          </a:p>
          <a:p>
            <a:r>
              <a:rPr lang="en-US" dirty="0" smtClean="0">
                <a:solidFill>
                  <a:schemeClr val="accent5">
                    <a:lumMod val="60000"/>
                    <a:lumOff val="40000"/>
                  </a:schemeClr>
                </a:solidFill>
                <a:cs typeface="Courier New" pitchFamily="49" charset="0"/>
              </a:rPr>
              <a:t>x = r(1:7);</a:t>
            </a:r>
          </a:p>
          <a:p>
            <a:r>
              <a:rPr lang="en-US" dirty="0" smtClean="0">
                <a:solidFill>
                  <a:schemeClr val="accent5">
                    <a:lumMod val="60000"/>
                    <a:lumOff val="40000"/>
                  </a:schemeClr>
                </a:solidFill>
                <a:cs typeface="Courier New" pitchFamily="49" charset="0"/>
              </a:rPr>
              <a:t>s(2:8) = [];</a:t>
            </a:r>
          </a:p>
          <a:p>
            <a:r>
              <a:rPr lang="en-US" dirty="0" smtClean="0">
                <a:solidFill>
                  <a:schemeClr val="accent5">
                    <a:lumMod val="60000"/>
                    <a:lumOff val="40000"/>
                  </a:schemeClr>
                </a:solidFill>
                <a:cs typeface="Courier New" pitchFamily="49" charset="0"/>
              </a:rPr>
              <a:t>y = [s ‘-’ r];</a:t>
            </a:r>
            <a:endParaRPr lang="en-US" dirty="0">
              <a:solidFill>
                <a:schemeClr val="accent5">
                  <a:lumMod val="60000"/>
                  <a:lumOff val="40000"/>
                </a:schemeClr>
              </a:solidFill>
              <a:cs typeface="Courier New" pitchFamily="49" charset="0"/>
            </a:endParaRPr>
          </a:p>
          <a:p>
            <a:endParaRPr lang="en-US" dirty="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A = class(s);</a:t>
            </a:r>
          </a:p>
          <a:p>
            <a:r>
              <a:rPr lang="en-US" dirty="0" smtClean="0">
                <a:solidFill>
                  <a:schemeClr val="accent5">
                    <a:lumMod val="60000"/>
                    <a:lumOff val="40000"/>
                  </a:schemeClr>
                </a:solidFill>
                <a:cs typeface="Courier New" pitchFamily="49" charset="0"/>
              </a:rPr>
              <a:t>B = isnumeric(w(1));</a:t>
            </a:r>
          </a:p>
          <a:p>
            <a:r>
              <a:rPr lang="en-US" dirty="0" smtClean="0">
                <a:solidFill>
                  <a:schemeClr val="accent5">
                    <a:lumMod val="60000"/>
                    <a:lumOff val="40000"/>
                  </a:schemeClr>
                </a:solidFill>
                <a:cs typeface="Courier New" pitchFamily="49" charset="0"/>
              </a:rPr>
              <a:t>C = strcmpi(x,t);</a:t>
            </a:r>
          </a:p>
          <a:p>
            <a:r>
              <a:rPr lang="en-US" dirty="0" smtClean="0">
                <a:solidFill>
                  <a:schemeClr val="accent5">
                    <a:lumMod val="60000"/>
                    <a:lumOff val="40000"/>
                  </a:schemeClr>
                </a:solidFill>
                <a:cs typeface="Courier New" pitchFamily="49" charset="0"/>
              </a:rPr>
              <a:t>D = y;</a:t>
            </a:r>
          </a:p>
          <a:p>
            <a:endParaRPr lang="en-US" dirty="0">
              <a:solidFill>
                <a:schemeClr val="bg1"/>
              </a:solidFill>
              <a:cs typeface="Courier New" pitchFamily="49" charset="0"/>
            </a:endParaRPr>
          </a:p>
          <a:p>
            <a:r>
              <a:rPr lang="en-US" dirty="0" smtClean="0">
                <a:solidFill>
                  <a:schemeClr val="bg1"/>
                </a:solidFill>
                <a:cs typeface="Courier New" pitchFamily="49" charset="0"/>
              </a:rPr>
              <a:t>What are the values of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B</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C</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D</a:t>
            </a:r>
            <a:r>
              <a:rPr lang="en-US" dirty="0" smtClean="0">
                <a:solidFill>
                  <a:schemeClr val="bg1"/>
                </a:solidFill>
                <a:cs typeface="Courier New" pitchFamily="49" charset="0"/>
              </a:rPr>
              <a:t> after the code is run?</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cs typeface="Courier New" pitchFamily="49" charset="0"/>
              </a:rPr>
              <a:t>So, we’ve covered quite a bit about strings. Let’s take a quiz.</a:t>
            </a:r>
          </a:p>
          <a:p>
            <a:endParaRPr lang="en-US" dirty="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s = ‘Georgia Tech’;</a:t>
            </a:r>
          </a:p>
          <a:p>
            <a:r>
              <a:rPr lang="en-US" dirty="0" smtClean="0">
                <a:solidFill>
                  <a:schemeClr val="accent5">
                    <a:lumMod val="60000"/>
                    <a:lumOff val="40000"/>
                  </a:schemeClr>
                </a:solidFill>
                <a:cs typeface="Courier New" pitchFamily="49" charset="0"/>
              </a:rPr>
              <a:t>r = ‘Yellow Jackets’;</a:t>
            </a:r>
          </a:p>
          <a:p>
            <a:r>
              <a:rPr lang="en-US" dirty="0" smtClean="0">
                <a:solidFill>
                  <a:schemeClr val="accent5">
                    <a:lumMod val="60000"/>
                    <a:lumOff val="40000"/>
                  </a:schemeClr>
                </a:solidFill>
                <a:cs typeface="Courier New" pitchFamily="49" charset="0"/>
              </a:rPr>
              <a:t>t = ‘yellow’;</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w = s + 1;		</a:t>
            </a:r>
            <a:r>
              <a:rPr lang="en-US" dirty="0" smtClean="0">
                <a:solidFill>
                  <a:srgbClr val="92D050"/>
                </a:solidFill>
                <a:cs typeface="Courier New" pitchFamily="49" charset="0"/>
              </a:rPr>
              <a:t>% If you look further, you’ll see that we actually don’t need to know</a:t>
            </a:r>
          </a:p>
          <a:p>
            <a:r>
              <a:rPr lang="en-US" dirty="0">
                <a:solidFill>
                  <a:srgbClr val="92D050"/>
                </a:solidFill>
                <a:cs typeface="Courier New" pitchFamily="49" charset="0"/>
              </a:rPr>
              <a:t>	</a:t>
            </a:r>
            <a:r>
              <a:rPr lang="en-US" dirty="0" smtClean="0">
                <a:solidFill>
                  <a:srgbClr val="92D050"/>
                </a:solidFill>
                <a:cs typeface="Courier New" pitchFamily="49" charset="0"/>
              </a:rPr>
              <a:t>	% the values of w, only that it is a double because we add 1</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x = r(1:7);		</a:t>
            </a:r>
            <a:r>
              <a:rPr lang="en-US" dirty="0" smtClean="0">
                <a:solidFill>
                  <a:srgbClr val="92D050"/>
                </a:solidFill>
                <a:cs typeface="Courier New" pitchFamily="49" charset="0"/>
              </a:rPr>
              <a:t>% x is the first 7 characters of r, or ‘Yellow ‘. Notice the space at the end - it</a:t>
            </a:r>
          </a:p>
          <a:p>
            <a:r>
              <a:rPr lang="en-US" dirty="0">
                <a:solidFill>
                  <a:srgbClr val="92D050"/>
                </a:solidFill>
                <a:cs typeface="Courier New" pitchFamily="49" charset="0"/>
              </a:rPr>
              <a:t>	</a:t>
            </a:r>
            <a:r>
              <a:rPr lang="en-US" dirty="0" smtClean="0">
                <a:solidFill>
                  <a:srgbClr val="92D050"/>
                </a:solidFill>
                <a:cs typeface="Courier New" pitchFamily="49" charset="0"/>
              </a:rPr>
              <a:t>	% will be important later</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s(2:8) = [];	</a:t>
            </a:r>
            <a:r>
              <a:rPr lang="en-US" dirty="0" smtClean="0">
                <a:solidFill>
                  <a:srgbClr val="92D050"/>
                </a:solidFill>
                <a:cs typeface="Courier New" pitchFamily="49" charset="0"/>
              </a:rPr>
              <a:t>% This removes characters 2 through 8 from s. s is now ‘GTech’.</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y = [s ‘-’ r];	</a:t>
            </a:r>
            <a:r>
              <a:rPr lang="en-US" dirty="0" smtClean="0">
                <a:solidFill>
                  <a:srgbClr val="92D050"/>
                </a:solidFill>
                <a:cs typeface="Courier New" pitchFamily="49" charset="0"/>
              </a:rPr>
              <a:t>% Concatenates s and r together with a dash in the middle.</a:t>
            </a:r>
          </a:p>
          <a:p>
            <a:r>
              <a:rPr lang="en-US" dirty="0">
                <a:solidFill>
                  <a:srgbClr val="92D050"/>
                </a:solidFill>
                <a:cs typeface="Courier New" pitchFamily="49" charset="0"/>
              </a:rPr>
              <a:t>	</a:t>
            </a:r>
            <a:r>
              <a:rPr lang="en-US" dirty="0" smtClean="0">
                <a:solidFill>
                  <a:srgbClr val="92D050"/>
                </a:solidFill>
                <a:cs typeface="Courier New" pitchFamily="49" charset="0"/>
              </a:rPr>
              <a:t>	% y is ‘GTech-Yellow Jackets’</a:t>
            </a:r>
            <a:endParaRPr lang="en-US" dirty="0">
              <a:solidFill>
                <a:srgbClr val="92D050"/>
              </a:solidFill>
              <a:cs typeface="Courier New" pitchFamily="49" charset="0"/>
            </a:endParaRP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247317"/>
          </a:xfrm>
          <a:prstGeom prst="rect">
            <a:avLst/>
          </a:prstGeom>
          <a:noFill/>
        </p:spPr>
        <p:txBody>
          <a:bodyPr wrap="square" rtlCol="0">
            <a:spAutoFit/>
          </a:bodyPr>
          <a:lstStyle/>
          <a:p>
            <a:r>
              <a:rPr lang="en-US" dirty="0" smtClean="0">
                <a:solidFill>
                  <a:schemeClr val="bg1"/>
                </a:solidFill>
              </a:rPr>
              <a:t>Strings are created by concatenating </a:t>
            </a:r>
            <a:r>
              <a:rPr lang="en-US" dirty="0" smtClean="0">
                <a:solidFill>
                  <a:schemeClr val="accent6">
                    <a:lumMod val="75000"/>
                  </a:schemeClr>
                </a:solidFill>
              </a:rPr>
              <a:t>char</a:t>
            </a:r>
            <a:r>
              <a:rPr lang="en-US" dirty="0" smtClean="0">
                <a:solidFill>
                  <a:schemeClr val="bg1"/>
                </a:solidFill>
              </a:rPr>
              <a:t> values together. For instance, to create the string </a:t>
            </a:r>
            <a:r>
              <a:rPr lang="en-US" dirty="0" smtClean="0">
                <a:solidFill>
                  <a:schemeClr val="accent5">
                    <a:lumMod val="60000"/>
                    <a:lumOff val="40000"/>
                  </a:schemeClr>
                </a:solidFill>
              </a:rPr>
              <a:t>‘Hello’</a:t>
            </a:r>
            <a:r>
              <a:rPr lang="en-US" dirty="0" smtClean="0">
                <a:solidFill>
                  <a:schemeClr val="bg1"/>
                </a:solidFill>
              </a:rPr>
              <a:t>, we can do the following:</a:t>
            </a:r>
          </a:p>
          <a:p>
            <a:endParaRPr lang="en-US" dirty="0" smtClean="0">
              <a:solidFill>
                <a:schemeClr val="bg1"/>
              </a:solidFill>
            </a:endParaRPr>
          </a:p>
          <a:p>
            <a:r>
              <a:rPr lang="en-US" dirty="0">
                <a:solidFill>
                  <a:schemeClr val="bg1"/>
                </a:solidFill>
              </a:rPr>
              <a:t>	</a:t>
            </a:r>
            <a:r>
              <a:rPr lang="en-US" dirty="0" smtClean="0">
                <a:solidFill>
                  <a:schemeClr val="accent5">
                    <a:lumMod val="60000"/>
                    <a:lumOff val="40000"/>
                  </a:schemeClr>
                </a:solidFill>
              </a:rPr>
              <a:t>str1 = [‘H’ ‘e’ ‘l’ ‘l’ ‘o’];</a:t>
            </a:r>
          </a:p>
          <a:p>
            <a:endParaRPr lang="en-US" dirty="0">
              <a:solidFill>
                <a:schemeClr val="accent5">
                  <a:lumMod val="60000"/>
                  <a:lumOff val="40000"/>
                </a:schemeClr>
              </a:solidFill>
            </a:endParaRPr>
          </a:p>
          <a:p>
            <a:r>
              <a:rPr lang="en-US" dirty="0" smtClean="0">
                <a:solidFill>
                  <a:schemeClr val="bg1"/>
                </a:solidFill>
              </a:rPr>
              <a:t>Here we are simply combining the five </a:t>
            </a:r>
            <a:r>
              <a:rPr lang="en-US" dirty="0" smtClean="0">
                <a:solidFill>
                  <a:schemeClr val="accent6">
                    <a:lumMod val="75000"/>
                  </a:schemeClr>
                </a:solidFill>
              </a:rPr>
              <a:t>char</a:t>
            </a:r>
            <a:r>
              <a:rPr lang="en-US" dirty="0" smtClean="0">
                <a:solidFill>
                  <a:schemeClr val="bg1"/>
                </a:solidFill>
              </a:rPr>
              <a:t> values together using concatenation. This method works, but it is not the way we normally do things. A shorthand version of the line above is:</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str2 = ‘Hello’;</a:t>
            </a:r>
          </a:p>
          <a:p>
            <a:endParaRPr lang="en-US" dirty="0">
              <a:solidFill>
                <a:schemeClr val="accent5">
                  <a:lumMod val="60000"/>
                  <a:lumOff val="40000"/>
                </a:schemeClr>
              </a:solidFill>
            </a:endParaRPr>
          </a:p>
          <a:p>
            <a:r>
              <a:rPr lang="en-US" dirty="0" smtClean="0">
                <a:solidFill>
                  <a:schemeClr val="bg1"/>
                </a:solidFill>
              </a:rPr>
              <a:t>Both </a:t>
            </a:r>
            <a:r>
              <a:rPr lang="en-US" dirty="0" smtClean="0">
                <a:solidFill>
                  <a:schemeClr val="accent5">
                    <a:lumMod val="60000"/>
                    <a:lumOff val="40000"/>
                  </a:schemeClr>
                </a:solidFill>
              </a:rPr>
              <a:t>str1</a:t>
            </a:r>
            <a:r>
              <a:rPr lang="en-US" dirty="0" smtClean="0">
                <a:solidFill>
                  <a:schemeClr val="bg1"/>
                </a:solidFill>
              </a:rPr>
              <a:t> and </a:t>
            </a:r>
            <a:r>
              <a:rPr lang="en-US" dirty="0" smtClean="0">
                <a:solidFill>
                  <a:schemeClr val="accent5">
                    <a:lumMod val="60000"/>
                    <a:lumOff val="40000"/>
                  </a:schemeClr>
                </a:solidFill>
              </a:rPr>
              <a:t>str2</a:t>
            </a:r>
            <a:r>
              <a:rPr lang="en-US" dirty="0" smtClean="0">
                <a:solidFill>
                  <a:schemeClr val="bg1"/>
                </a:solidFill>
              </a:rPr>
              <a:t> are identical. While you will see the syntax used in creating </a:t>
            </a:r>
            <a:r>
              <a:rPr lang="en-US" dirty="0" smtClean="0">
                <a:solidFill>
                  <a:schemeClr val="accent5">
                    <a:lumMod val="60000"/>
                    <a:lumOff val="40000"/>
                  </a:schemeClr>
                </a:solidFill>
              </a:rPr>
              <a:t>str2</a:t>
            </a:r>
            <a:r>
              <a:rPr lang="en-US" dirty="0" smtClean="0">
                <a:solidFill>
                  <a:schemeClr val="bg1"/>
                </a:solidFill>
              </a:rPr>
              <a:t> 99.99% of the time, it is important to keep in mind that what we are really doing is what was shown first - concatenating </a:t>
            </a:r>
            <a:r>
              <a:rPr lang="en-US" dirty="0" smtClean="0">
                <a:solidFill>
                  <a:schemeClr val="accent6">
                    <a:lumMod val="75000"/>
                  </a:schemeClr>
                </a:solidFill>
              </a:rPr>
              <a:t>char</a:t>
            </a:r>
            <a:r>
              <a:rPr lang="en-US" dirty="0" smtClean="0">
                <a:solidFill>
                  <a:schemeClr val="bg1"/>
                </a:solidFill>
              </a:rPr>
              <a:t> values together in a vector.</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416320"/>
          </a:xfrm>
          <a:prstGeom prst="rect">
            <a:avLst/>
          </a:prstGeom>
          <a:noFill/>
        </p:spPr>
        <p:txBody>
          <a:bodyPr wrap="square" rtlCol="0">
            <a:spAutoFit/>
          </a:bodyPr>
          <a:lstStyle/>
          <a:p>
            <a:r>
              <a:rPr lang="en-US" dirty="0" smtClean="0">
                <a:solidFill>
                  <a:schemeClr val="accent5">
                    <a:lumMod val="60000"/>
                    <a:lumOff val="40000"/>
                  </a:schemeClr>
                </a:solidFill>
                <a:cs typeface="Courier New" pitchFamily="49" charset="0"/>
              </a:rPr>
              <a:t>A = class(s);		</a:t>
            </a:r>
            <a:r>
              <a:rPr lang="en-US" dirty="0" smtClean="0">
                <a:solidFill>
                  <a:srgbClr val="92D050"/>
                </a:solidFill>
                <a:cs typeface="Courier New" pitchFamily="49" charset="0"/>
              </a:rPr>
              <a:t>% s is a string, so A is </a:t>
            </a:r>
            <a:r>
              <a:rPr lang="en-US" dirty="0" smtClean="0">
                <a:solidFill>
                  <a:srgbClr val="FFFF00"/>
                </a:solidFill>
                <a:cs typeface="Courier New" pitchFamily="49" charset="0"/>
              </a:rPr>
              <a:t>char</a:t>
            </a:r>
          </a:p>
          <a:p>
            <a:endParaRPr lang="en-US" dirty="0" smtClean="0">
              <a:solidFill>
                <a:srgbClr val="FFFF00"/>
              </a:solidFill>
              <a:cs typeface="Courier New" pitchFamily="49" charset="0"/>
            </a:endParaRPr>
          </a:p>
          <a:p>
            <a:r>
              <a:rPr lang="en-US" dirty="0" smtClean="0">
                <a:solidFill>
                  <a:schemeClr val="accent5">
                    <a:lumMod val="60000"/>
                    <a:lumOff val="40000"/>
                  </a:schemeClr>
                </a:solidFill>
                <a:cs typeface="Courier New" pitchFamily="49" charset="0"/>
              </a:rPr>
              <a:t>B = isnumeric(w(1));	</a:t>
            </a:r>
            <a:r>
              <a:rPr lang="en-US" dirty="0" smtClean="0">
                <a:solidFill>
                  <a:srgbClr val="92D050"/>
                </a:solidFill>
                <a:cs typeface="Courier New" pitchFamily="49" charset="0"/>
              </a:rPr>
              <a:t>% w is a vector, so any element of w is a double. Therefore</a:t>
            </a:r>
          </a:p>
          <a:p>
            <a:r>
              <a:rPr lang="en-US" dirty="0">
                <a:solidFill>
                  <a:srgbClr val="92D050"/>
                </a:solidFill>
                <a:cs typeface="Courier New" pitchFamily="49" charset="0"/>
              </a:rPr>
              <a:t>	</a:t>
            </a:r>
            <a:r>
              <a:rPr lang="en-US" dirty="0" smtClean="0">
                <a:solidFill>
                  <a:srgbClr val="92D050"/>
                </a:solidFill>
                <a:cs typeface="Courier New" pitchFamily="49" charset="0"/>
              </a:rPr>
              <a:t>		% B is </a:t>
            </a:r>
            <a:r>
              <a:rPr lang="en-US" dirty="0" smtClean="0">
                <a:solidFill>
                  <a:srgbClr val="FFFF00"/>
                </a:solidFill>
                <a:cs typeface="Courier New" pitchFamily="49" charset="0"/>
              </a:rPr>
              <a:t>true</a:t>
            </a:r>
          </a:p>
          <a:p>
            <a:endParaRPr lang="en-US" dirty="0" smtClean="0">
              <a:solidFill>
                <a:srgbClr val="FFFF00"/>
              </a:solidFill>
              <a:cs typeface="Courier New" pitchFamily="49" charset="0"/>
            </a:endParaRPr>
          </a:p>
          <a:p>
            <a:r>
              <a:rPr lang="en-US" dirty="0" smtClean="0">
                <a:solidFill>
                  <a:schemeClr val="accent5">
                    <a:lumMod val="60000"/>
                    <a:lumOff val="40000"/>
                  </a:schemeClr>
                </a:solidFill>
                <a:cs typeface="Courier New" pitchFamily="49" charset="0"/>
              </a:rPr>
              <a:t>C = strcmpi(x,t);		</a:t>
            </a:r>
            <a:r>
              <a:rPr lang="en-US" dirty="0" smtClean="0">
                <a:solidFill>
                  <a:srgbClr val="92D050"/>
                </a:solidFill>
                <a:cs typeface="Courier New" pitchFamily="49" charset="0"/>
              </a:rPr>
              <a:t>% okay so I tried to set a trap here. Although t and x may seem</a:t>
            </a:r>
          </a:p>
          <a:p>
            <a:r>
              <a:rPr lang="en-US" dirty="0">
                <a:solidFill>
                  <a:srgbClr val="92D050"/>
                </a:solidFill>
                <a:cs typeface="Courier New" pitchFamily="49" charset="0"/>
              </a:rPr>
              <a:t>	</a:t>
            </a:r>
            <a:r>
              <a:rPr lang="en-US" dirty="0" smtClean="0">
                <a:solidFill>
                  <a:srgbClr val="92D050"/>
                </a:solidFill>
                <a:cs typeface="Courier New" pitchFamily="49" charset="0"/>
              </a:rPr>
              <a:t>		% to be the same, there is a space at the end of x, and therefore</a:t>
            </a:r>
          </a:p>
          <a:p>
            <a:r>
              <a:rPr lang="en-US" dirty="0">
                <a:solidFill>
                  <a:srgbClr val="92D050"/>
                </a:solidFill>
                <a:cs typeface="Courier New" pitchFamily="49" charset="0"/>
              </a:rPr>
              <a:t>	</a:t>
            </a:r>
            <a:r>
              <a:rPr lang="en-US" dirty="0" smtClean="0">
                <a:solidFill>
                  <a:srgbClr val="92D050"/>
                </a:solidFill>
                <a:cs typeface="Courier New" pitchFamily="49" charset="0"/>
              </a:rPr>
              <a:t>		% the strings are not the same. C is </a:t>
            </a:r>
            <a:r>
              <a:rPr lang="en-US" dirty="0" smtClean="0">
                <a:solidFill>
                  <a:srgbClr val="FFFF00"/>
                </a:solidFill>
                <a:cs typeface="Courier New" pitchFamily="49" charset="0"/>
              </a:rPr>
              <a:t>false</a:t>
            </a:r>
          </a:p>
          <a:p>
            <a:endParaRPr lang="en-US" dirty="0" smtClean="0">
              <a:solidFill>
                <a:srgbClr val="FFFF00"/>
              </a:solidFill>
              <a:cs typeface="Courier New" pitchFamily="49" charset="0"/>
            </a:endParaRPr>
          </a:p>
          <a:p>
            <a:r>
              <a:rPr lang="en-US" dirty="0" smtClean="0">
                <a:solidFill>
                  <a:schemeClr val="accent5">
                    <a:lumMod val="60000"/>
                    <a:lumOff val="40000"/>
                  </a:schemeClr>
                </a:solidFill>
                <a:cs typeface="Courier New" pitchFamily="49" charset="0"/>
              </a:rPr>
              <a:t>D = y;			</a:t>
            </a:r>
            <a:r>
              <a:rPr lang="en-US" dirty="0" smtClean="0">
                <a:solidFill>
                  <a:srgbClr val="92D050"/>
                </a:solidFill>
                <a:cs typeface="Courier New" pitchFamily="49" charset="0"/>
              </a:rPr>
              <a:t>% D is just the string y, which is </a:t>
            </a:r>
            <a:r>
              <a:rPr lang="en-US" dirty="0" smtClean="0">
                <a:solidFill>
                  <a:srgbClr val="FFFF00"/>
                </a:solidFill>
                <a:cs typeface="Courier New" pitchFamily="49" charset="0"/>
              </a:rPr>
              <a:t>‘GTech-Yellow Jackets’</a:t>
            </a:r>
          </a:p>
          <a:p>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1676400"/>
            <a:ext cx="9144000" cy="369332"/>
          </a:xfrm>
          <a:prstGeom prst="rect">
            <a:avLst/>
          </a:prstGeom>
          <a:noFill/>
        </p:spPr>
        <p:txBody>
          <a:bodyPr wrap="square" rtlCol="0">
            <a:spAutoFit/>
          </a:bodyPr>
          <a:lstStyle/>
          <a:p>
            <a:r>
              <a:rPr lang="en-US" dirty="0" smtClean="0">
                <a:solidFill>
                  <a:schemeClr val="bg1"/>
                </a:solidFill>
              </a:rPr>
              <a:t>Take another quick break. Then we’ll finish strings.</a:t>
            </a: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Study Break</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cs typeface="Courier New" pitchFamily="49" charset="0"/>
              </a:rPr>
              <a:t>Just like vectors (because, of course, strings really ARE just vectors), you can logically index strings. For instance, suppose I wanted to remove all the </a:t>
            </a:r>
            <a:r>
              <a:rPr lang="en-US" dirty="0" smtClean="0">
                <a:solidFill>
                  <a:schemeClr val="accent5">
                    <a:lumMod val="60000"/>
                    <a:lumOff val="40000"/>
                  </a:schemeClr>
                </a:solidFill>
                <a:cs typeface="Courier New" pitchFamily="49" charset="0"/>
              </a:rPr>
              <a:t>‘f’</a:t>
            </a:r>
            <a:r>
              <a:rPr lang="en-US" dirty="0" smtClean="0">
                <a:solidFill>
                  <a:schemeClr val="bg1"/>
                </a:solidFill>
                <a:cs typeface="Courier New" pitchFamily="49" charset="0"/>
              </a:rPr>
              <a:t> characters from a string str. The statements:</a:t>
            </a:r>
          </a:p>
          <a:p>
            <a:endParaRPr lang="en-US" dirty="0" smtClean="0">
              <a:solidFill>
                <a:schemeClr val="bg1"/>
              </a:solidFill>
              <a:cs typeface="Courier New" pitchFamily="49" charset="0"/>
            </a:endParaRPr>
          </a:p>
          <a:p>
            <a:r>
              <a:rPr lang="en-US" dirty="0">
                <a:solidFill>
                  <a:schemeClr val="accent5">
                    <a:lumMod val="60000"/>
                    <a:lumOff val="40000"/>
                  </a:schemeClr>
                </a:solidFill>
                <a:cs typeface="Courier New" pitchFamily="49" charset="0"/>
              </a:rPr>
              <a:t>	</a:t>
            </a:r>
            <a:r>
              <a:rPr lang="en-US" dirty="0" smtClean="0">
                <a:solidFill>
                  <a:schemeClr val="accent5">
                    <a:lumMod val="60000"/>
                    <a:lumOff val="40000"/>
                  </a:schemeClr>
                </a:solidFill>
                <a:cs typeface="Courier New" pitchFamily="49" charset="0"/>
              </a:rPr>
              <a:t>log = str==‘f’</a:t>
            </a:r>
          </a:p>
          <a:p>
            <a:r>
              <a:rPr lang="en-US" dirty="0" smtClean="0">
                <a:solidFill>
                  <a:schemeClr val="accent5">
                    <a:lumMod val="60000"/>
                    <a:lumOff val="40000"/>
                  </a:schemeClr>
                </a:solidFill>
                <a:cs typeface="Courier New" pitchFamily="49" charset="0"/>
              </a:rPr>
              <a:t>	str(log) = [];</a:t>
            </a:r>
          </a:p>
          <a:p>
            <a:endParaRPr lang="en-US" dirty="0">
              <a:solidFill>
                <a:schemeClr val="bg1"/>
              </a:solidFill>
              <a:cs typeface="Courier New" pitchFamily="49" charset="0"/>
            </a:endParaRPr>
          </a:p>
          <a:p>
            <a:r>
              <a:rPr lang="en-US" dirty="0" smtClean="0">
                <a:solidFill>
                  <a:schemeClr val="bg1"/>
                </a:solidFill>
                <a:cs typeface="Courier New" pitchFamily="49" charset="0"/>
              </a:rPr>
              <a:t>are a perfectly acceptable way to pull this off. Notice (and this is really, really important) that i just said </a:t>
            </a:r>
            <a:r>
              <a:rPr lang="en-US" dirty="0" smtClean="0">
                <a:solidFill>
                  <a:schemeClr val="accent5">
                    <a:lumMod val="60000"/>
                    <a:lumOff val="40000"/>
                  </a:schemeClr>
                </a:solidFill>
                <a:cs typeface="Courier New" pitchFamily="49" charset="0"/>
              </a:rPr>
              <a:t>str==‘f’</a:t>
            </a:r>
            <a:r>
              <a:rPr lang="en-US" dirty="0" smtClean="0">
                <a:solidFill>
                  <a:schemeClr val="bg1"/>
                </a:solidFill>
                <a:cs typeface="Courier New" pitchFamily="49" charset="0"/>
              </a:rPr>
              <a:t>. I didn’t need to know the ASCII value for ‘f’ (102), although if I did, it would have been perfectly acceptable to say </a:t>
            </a:r>
            <a:r>
              <a:rPr lang="en-US" dirty="0" smtClean="0">
                <a:solidFill>
                  <a:schemeClr val="accent5">
                    <a:lumMod val="60000"/>
                    <a:lumOff val="40000"/>
                  </a:schemeClr>
                </a:solidFill>
                <a:cs typeface="Courier New" pitchFamily="49" charset="0"/>
              </a:rPr>
              <a:t>str==102</a:t>
            </a:r>
            <a:r>
              <a:rPr lang="en-US" dirty="0" smtClean="0">
                <a:solidFill>
                  <a:schemeClr val="bg1"/>
                </a:solidFill>
                <a:cs typeface="Courier New" pitchFamily="49" charset="0"/>
              </a:rPr>
              <a:t> instead.</a:t>
            </a:r>
          </a:p>
          <a:p>
            <a:endParaRPr lang="en-US" dirty="0">
              <a:solidFill>
                <a:schemeClr val="bg1"/>
              </a:solidFill>
              <a:cs typeface="Courier New" pitchFamily="49" charset="0"/>
            </a:endParaRPr>
          </a:p>
          <a:p>
            <a:r>
              <a:rPr lang="en-US" dirty="0" smtClean="0">
                <a:solidFill>
                  <a:schemeClr val="bg1"/>
                </a:solidFill>
                <a:cs typeface="Courier New" pitchFamily="49" charset="0"/>
              </a:rPr>
              <a:t>Not too complicated, right? Let’s get a little more complicated then.</a:t>
            </a:r>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cs typeface="Courier New" pitchFamily="49" charset="0"/>
              </a:rPr>
              <a:t>Suppose I have a string </a:t>
            </a:r>
            <a:r>
              <a:rPr lang="en-US" dirty="0" smtClean="0">
                <a:solidFill>
                  <a:schemeClr val="accent5">
                    <a:lumMod val="60000"/>
                    <a:lumOff val="40000"/>
                  </a:schemeClr>
                </a:solidFill>
                <a:cs typeface="Courier New" pitchFamily="49" charset="0"/>
              </a:rPr>
              <a:t>str</a:t>
            </a:r>
            <a:r>
              <a:rPr lang="en-US" dirty="0" smtClean="0">
                <a:solidFill>
                  <a:schemeClr val="bg1"/>
                </a:solidFill>
                <a:cs typeface="Courier New" pitchFamily="49" charset="0"/>
              </a:rPr>
              <a:t>, and I want to turn all the numbers in the string into </a:t>
            </a:r>
            <a:r>
              <a:rPr lang="en-US" dirty="0" smtClean="0">
                <a:solidFill>
                  <a:schemeClr val="accent5">
                    <a:lumMod val="60000"/>
                    <a:lumOff val="40000"/>
                  </a:schemeClr>
                </a:solidFill>
                <a:cs typeface="Courier New" pitchFamily="49" charset="0"/>
              </a:rPr>
              <a:t>‘X’</a:t>
            </a:r>
            <a:r>
              <a:rPr lang="en-US" dirty="0" smtClean="0">
                <a:solidFill>
                  <a:schemeClr val="bg1"/>
                </a:solidFill>
                <a:cs typeface="Courier New" pitchFamily="49" charset="0"/>
              </a:rPr>
              <a:t>. For instance, if </a:t>
            </a:r>
            <a:r>
              <a:rPr lang="en-US" dirty="0" smtClean="0">
                <a:solidFill>
                  <a:schemeClr val="accent5">
                    <a:lumMod val="60000"/>
                    <a:lumOff val="40000"/>
                  </a:schemeClr>
                </a:solidFill>
                <a:cs typeface="Courier New" pitchFamily="49" charset="0"/>
              </a:rPr>
              <a:t>str</a:t>
            </a:r>
            <a:r>
              <a:rPr lang="en-US" dirty="0" smtClean="0">
                <a:solidFill>
                  <a:schemeClr val="bg1"/>
                </a:solidFill>
                <a:cs typeface="Courier New" pitchFamily="49" charset="0"/>
              </a:rPr>
              <a:t> were </a:t>
            </a:r>
            <a:r>
              <a:rPr lang="en-US" dirty="0" smtClean="0">
                <a:solidFill>
                  <a:schemeClr val="accent5">
                    <a:lumMod val="60000"/>
                    <a:lumOff val="40000"/>
                  </a:schemeClr>
                </a:solidFill>
                <a:cs typeface="Courier New" pitchFamily="49" charset="0"/>
              </a:rPr>
              <a:t>‘Phone: 123-4567’</a:t>
            </a:r>
            <a:r>
              <a:rPr lang="en-US" dirty="0" smtClean="0">
                <a:solidFill>
                  <a:schemeClr val="bg1"/>
                </a:solidFill>
                <a:cs typeface="Courier New" pitchFamily="49" charset="0"/>
              </a:rPr>
              <a:t>, I want it to become </a:t>
            </a:r>
            <a:r>
              <a:rPr lang="en-US" dirty="0" smtClean="0">
                <a:solidFill>
                  <a:schemeClr val="accent5">
                    <a:lumMod val="60000"/>
                    <a:lumOff val="40000"/>
                  </a:schemeClr>
                </a:solidFill>
                <a:cs typeface="Courier New" pitchFamily="49" charset="0"/>
              </a:rPr>
              <a:t>‘Phone XXX-XXXX’</a:t>
            </a:r>
            <a:r>
              <a:rPr lang="en-US" dirty="0" smtClean="0">
                <a:solidFill>
                  <a:schemeClr val="bg1"/>
                </a:solidFill>
                <a:cs typeface="Courier New" pitchFamily="49" charset="0"/>
              </a:rPr>
              <a:t>.</a:t>
            </a:r>
          </a:p>
          <a:p>
            <a:endParaRPr lang="en-US" dirty="0">
              <a:solidFill>
                <a:schemeClr val="bg1"/>
              </a:solidFill>
              <a:cs typeface="Courier New" pitchFamily="49" charset="0"/>
            </a:endParaRPr>
          </a:p>
          <a:p>
            <a:r>
              <a:rPr lang="en-US" dirty="0" smtClean="0">
                <a:solidFill>
                  <a:schemeClr val="bg1"/>
                </a:solidFill>
                <a:cs typeface="Courier New" pitchFamily="49" charset="0"/>
              </a:rPr>
              <a:t>To do this, we want to locate the numbers, then replace them with the character ‘X’. How do we locate the numbers? We know (according to the ASCII table) that the numbers ‘0’ to ‘9’ have values that range from 48 to 57, increasing by one for each number. So all numbers have values between 48 and 57 inclusive. Therefore:</a:t>
            </a:r>
          </a:p>
          <a:p>
            <a:endParaRPr lang="en-US" dirty="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log = (str&gt;=‘0’ &amp; str&lt;=‘9’);</a:t>
            </a:r>
          </a:p>
          <a:p>
            <a:endParaRPr lang="en-US" dirty="0">
              <a:solidFill>
                <a:schemeClr val="bg1"/>
              </a:solidFill>
              <a:cs typeface="Courier New" pitchFamily="49" charset="0"/>
            </a:endParaRPr>
          </a:p>
          <a:p>
            <a:r>
              <a:rPr lang="en-US" dirty="0" smtClean="0">
                <a:solidFill>
                  <a:schemeClr val="bg1"/>
                </a:solidFill>
                <a:cs typeface="Courier New" pitchFamily="49" charset="0"/>
              </a:rPr>
              <a:t>will produce a logic vector that is </a:t>
            </a:r>
            <a:r>
              <a:rPr lang="en-US" dirty="0" smtClean="0">
                <a:solidFill>
                  <a:schemeClr val="accent5">
                    <a:lumMod val="60000"/>
                    <a:lumOff val="40000"/>
                  </a:schemeClr>
                </a:solidFill>
                <a:cs typeface="Courier New" pitchFamily="49" charset="0"/>
              </a:rPr>
              <a:t>true</a:t>
            </a:r>
            <a:r>
              <a:rPr lang="en-US" dirty="0" smtClean="0">
                <a:solidFill>
                  <a:schemeClr val="bg1"/>
                </a:solidFill>
                <a:cs typeface="Courier New" pitchFamily="49" charset="0"/>
              </a:rPr>
              <a:t> anywhere there is a number in the string, and </a:t>
            </a:r>
            <a:r>
              <a:rPr lang="en-US" dirty="0" smtClean="0">
                <a:solidFill>
                  <a:schemeClr val="accent5">
                    <a:lumMod val="60000"/>
                    <a:lumOff val="40000"/>
                  </a:schemeClr>
                </a:solidFill>
                <a:cs typeface="Courier New" pitchFamily="49" charset="0"/>
              </a:rPr>
              <a:t>false</a:t>
            </a:r>
            <a:r>
              <a:rPr lang="en-US" dirty="0" smtClean="0">
                <a:solidFill>
                  <a:schemeClr val="bg1"/>
                </a:solidFill>
                <a:cs typeface="Courier New" pitchFamily="49" charset="0"/>
              </a:rPr>
              <a:t> anywhere else. Then I just have to complete the code by saying:</a:t>
            </a:r>
          </a:p>
          <a:p>
            <a:endParaRPr lang="en-US" dirty="0" smtClean="0">
              <a:solidFill>
                <a:schemeClr val="bg1"/>
              </a:solidFill>
              <a:cs typeface="Courier New" pitchFamily="49" charset="0"/>
            </a:endParaRPr>
          </a:p>
          <a:p>
            <a:r>
              <a:rPr lang="en-US" dirty="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str(log) = ‘X’;</a:t>
            </a:r>
          </a:p>
          <a:p>
            <a:endParaRPr lang="en-US" dirty="0">
              <a:solidFill>
                <a:schemeClr val="bg1"/>
              </a:solidFill>
              <a:cs typeface="Courier New" pitchFamily="49" charset="0"/>
            </a:endParaRPr>
          </a:p>
          <a:p>
            <a:r>
              <a:rPr lang="en-US" dirty="0" smtClean="0">
                <a:solidFill>
                  <a:schemeClr val="bg1"/>
                </a:solidFill>
                <a:cs typeface="Courier New" pitchFamily="49" charset="0"/>
              </a:rPr>
              <a:t>And that does it. The job is done in two lines (you could have done it in one if you really tried). Still simple, you just have to think about the logic that you need.</a:t>
            </a:r>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cs typeface="Courier New" pitchFamily="49" charset="0"/>
              </a:rPr>
              <a:t>Another thing we may find ourselves wanting to do is separate strings based on certain criteria. For instance, suppose I have the string that contains a bunch of names separated by commas: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names1 = ‘Mike,Bob,Fred’;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Suppose I want to extract the first name in the list and store it in another variable. One way would be: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firstname = names1(1:4);</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But what if I wanted to do this for several different lists of names?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names2 = ‘Kathryn,Caroline,Alice’</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names(1:4)</a:t>
            </a:r>
            <a:r>
              <a:rPr lang="en-US" dirty="0" smtClean="0">
                <a:solidFill>
                  <a:schemeClr val="bg1"/>
                </a:solidFill>
                <a:cs typeface="Courier New" pitchFamily="49" charset="0"/>
              </a:rPr>
              <a:t> won’t work here (it would just give me the string </a:t>
            </a:r>
            <a:r>
              <a:rPr lang="en-US" dirty="0" smtClean="0">
                <a:solidFill>
                  <a:schemeClr val="accent5">
                    <a:lumMod val="60000"/>
                    <a:lumOff val="40000"/>
                  </a:schemeClr>
                </a:solidFill>
                <a:cs typeface="Courier New" pitchFamily="49" charset="0"/>
              </a:rPr>
              <a:t>‘Kath’</a:t>
            </a:r>
            <a:r>
              <a:rPr lang="en-US" dirty="0" smtClean="0">
                <a:solidFill>
                  <a:schemeClr val="bg1"/>
                </a:solidFill>
                <a:cs typeface="Courier New" pitchFamily="49" charset="0"/>
              </a:rPr>
              <a:t>)… I need to take a different approach. What I really want to do is say that the first name in the list is really just all the characters up to the first comma.</a:t>
            </a:r>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139321"/>
          </a:xfrm>
          <a:prstGeom prst="rect">
            <a:avLst/>
          </a:prstGeom>
          <a:noFill/>
        </p:spPr>
        <p:txBody>
          <a:bodyPr wrap="square" rtlCol="0">
            <a:spAutoFit/>
          </a:bodyPr>
          <a:lstStyle/>
          <a:p>
            <a:r>
              <a:rPr lang="en-US" dirty="0" smtClean="0">
                <a:solidFill>
                  <a:schemeClr val="bg1"/>
                </a:solidFill>
                <a:cs typeface="Courier New" pitchFamily="49" charset="0"/>
              </a:rPr>
              <a:t>So where are the commas? We don’t really know, but we can use find to find it. Remember that find takes in a logical vector. We are looking for commas, so it would make sense for find all the locations where the value in the input is a comma.</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names2 = ‘Kathryn,Caroline,Alice’	</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com = find(names2 == ‘,’);</a:t>
            </a:r>
            <a:r>
              <a:rPr lang="en-US" dirty="0" smtClean="0">
                <a:solidFill>
                  <a:schemeClr val="bg1"/>
                </a:solidFill>
                <a:cs typeface="Courier New" pitchFamily="49" charset="0"/>
              </a:rPr>
              <a:t>		</a:t>
            </a:r>
            <a:r>
              <a:rPr lang="en-US" dirty="0" smtClean="0">
                <a:solidFill>
                  <a:srgbClr val="92D050"/>
                </a:solidFill>
                <a:cs typeface="Courier New" pitchFamily="49" charset="0"/>
              </a:rPr>
              <a:t>% there are commas at positions 8 and 17,</a:t>
            </a:r>
          </a:p>
          <a:p>
            <a:r>
              <a:rPr lang="en-US" dirty="0" smtClean="0">
                <a:solidFill>
                  <a:srgbClr val="92D050"/>
                </a:solidFill>
                <a:cs typeface="Courier New" pitchFamily="49" charset="0"/>
              </a:rPr>
              <a:t>					% so com is [8 17]</a:t>
            </a:r>
          </a:p>
          <a:p>
            <a:r>
              <a:rPr lang="en-US" dirty="0" smtClean="0">
                <a:solidFill>
                  <a:srgbClr val="92D050"/>
                </a:solidFill>
                <a:cs typeface="Courier New" pitchFamily="49" charset="0"/>
              </a:rPr>
              <a:t>	</a:t>
            </a:r>
            <a:r>
              <a:rPr lang="en-US" dirty="0" smtClean="0">
                <a:solidFill>
                  <a:schemeClr val="accent5">
                    <a:lumMod val="60000"/>
                    <a:lumOff val="40000"/>
                  </a:schemeClr>
                </a:solidFill>
                <a:cs typeface="Courier New" pitchFamily="49" charset="0"/>
              </a:rPr>
              <a:t>first_com = com(1);</a:t>
            </a:r>
          </a:p>
          <a:p>
            <a:r>
              <a:rPr lang="en-US" dirty="0" smtClean="0">
                <a:solidFill>
                  <a:srgbClr val="92D050"/>
                </a:solidFill>
                <a:cs typeface="Courier New" pitchFamily="49" charset="0"/>
              </a:rPr>
              <a:t>	</a:t>
            </a:r>
            <a:r>
              <a:rPr lang="en-US" dirty="0" smtClean="0">
                <a:solidFill>
                  <a:schemeClr val="accent5">
                    <a:lumMod val="60000"/>
                    <a:lumOff val="40000"/>
                  </a:schemeClr>
                </a:solidFill>
                <a:cs typeface="Courier New" pitchFamily="49" charset="0"/>
              </a:rPr>
              <a:t>firstname = names2(1:first_com-1)</a:t>
            </a:r>
            <a:r>
              <a:rPr lang="en-US" dirty="0" smtClean="0">
                <a:solidFill>
                  <a:srgbClr val="92D050"/>
                </a:solidFill>
                <a:cs typeface="Courier New" pitchFamily="49" charset="0"/>
              </a:rPr>
              <a:t>	% the -1 is critical - we don’t want to include</a:t>
            </a:r>
          </a:p>
          <a:p>
            <a:r>
              <a:rPr lang="en-US" dirty="0" smtClean="0">
                <a:solidFill>
                  <a:srgbClr val="92D050"/>
                </a:solidFill>
                <a:cs typeface="Courier New" pitchFamily="49" charset="0"/>
              </a:rPr>
              <a:t>					% the comma in the firstname variable</a:t>
            </a:r>
            <a:endParaRPr lang="en-US" dirty="0">
              <a:solidFill>
                <a:srgbClr val="92D050"/>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cs typeface="Courier New" pitchFamily="49" charset="0"/>
              </a:rPr>
              <a:t>There is another way to do this, using a function called strtok (string tokenize). Tokenizing a string means breaking off a piece (a “token”) of the string. Where you break the string is given by the </a:t>
            </a:r>
            <a:r>
              <a:rPr lang="en-US" b="1" dirty="0" smtClean="0">
                <a:solidFill>
                  <a:schemeClr val="bg1"/>
                </a:solidFill>
                <a:cs typeface="Courier New" pitchFamily="49" charset="0"/>
              </a:rPr>
              <a:t>delimiter</a:t>
            </a:r>
            <a:r>
              <a:rPr lang="en-US" dirty="0" smtClean="0">
                <a:solidFill>
                  <a:schemeClr val="bg1"/>
                </a:solidFill>
                <a:cs typeface="Courier New" pitchFamily="49" charset="0"/>
              </a:rPr>
              <a:t>. Since our list is separated by commas, our delimiter is a comma. Let’s look at an example: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 names2 = ‘Kathryn,Caroline,Alice’</a:t>
            </a:r>
            <a:r>
              <a:rPr lang="en-US" dirty="0" smtClean="0">
                <a:solidFill>
                  <a:schemeClr val="bg1"/>
                </a:solidFill>
                <a:cs typeface="Courier New" pitchFamily="49" charset="0"/>
              </a:rPr>
              <a:t>;</a:t>
            </a: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[firstname rest] = strtok(names2, ‘,’);	</a:t>
            </a:r>
            <a:r>
              <a:rPr lang="en-US" dirty="0" smtClean="0">
                <a:solidFill>
                  <a:srgbClr val="92D050"/>
                </a:solidFill>
                <a:cs typeface="Courier New" pitchFamily="49" charset="0"/>
              </a:rPr>
              <a:t>% The resulting value of firstname is </a:t>
            </a:r>
            <a:r>
              <a:rPr lang="en-US" dirty="0" smtClean="0">
                <a:solidFill>
                  <a:srgbClr val="FFFF00"/>
                </a:solidFill>
                <a:cs typeface="Courier New" pitchFamily="49" charset="0"/>
              </a:rPr>
              <a:t>‘Kathryn’</a:t>
            </a:r>
            <a:r>
              <a:rPr lang="en-US" dirty="0" smtClean="0">
                <a:solidFill>
                  <a:srgbClr val="92D050"/>
                </a:solidFill>
                <a:cs typeface="Courier New" pitchFamily="49" charset="0"/>
              </a:rPr>
              <a:t>,</a:t>
            </a:r>
          </a:p>
          <a:p>
            <a:r>
              <a:rPr lang="en-US" dirty="0" smtClean="0">
                <a:solidFill>
                  <a:srgbClr val="92D050"/>
                </a:solidFill>
                <a:cs typeface="Courier New" pitchFamily="49" charset="0"/>
              </a:rPr>
              <a:t>					% which is everything up to (but not including)</a:t>
            </a:r>
          </a:p>
          <a:p>
            <a:r>
              <a:rPr lang="en-US" dirty="0" smtClean="0">
                <a:solidFill>
                  <a:srgbClr val="92D050"/>
                </a:solidFill>
                <a:cs typeface="Courier New" pitchFamily="49" charset="0"/>
              </a:rPr>
              <a:t>					% the first delimeter. The value of rest is </a:t>
            </a:r>
          </a:p>
          <a:p>
            <a:r>
              <a:rPr lang="en-US" dirty="0" smtClean="0">
                <a:solidFill>
                  <a:srgbClr val="92D050"/>
                </a:solidFill>
                <a:cs typeface="Courier New" pitchFamily="49" charset="0"/>
              </a:rPr>
              <a:t>					% everything else, including the delimeter</a:t>
            </a:r>
          </a:p>
          <a:p>
            <a:r>
              <a:rPr lang="en-US" dirty="0" smtClean="0">
                <a:solidFill>
                  <a:srgbClr val="92D050"/>
                </a:solidFill>
                <a:cs typeface="Courier New" pitchFamily="49" charset="0"/>
              </a:rPr>
              <a:t>					% in this case, rest is </a:t>
            </a:r>
            <a:r>
              <a:rPr lang="en-US" dirty="0" smtClean="0">
                <a:solidFill>
                  <a:srgbClr val="FFFF00"/>
                </a:solidFill>
                <a:cs typeface="Courier New" pitchFamily="49" charset="0"/>
              </a:rPr>
              <a:t>‘,Caroline,Alice’</a:t>
            </a:r>
          </a:p>
          <a:p>
            <a:endParaRPr lang="en-US" dirty="0" smtClean="0">
              <a:solidFill>
                <a:srgbClr val="FFFF00"/>
              </a:solidFill>
              <a:cs typeface="Courier New" pitchFamily="49" charset="0"/>
            </a:endParaRPr>
          </a:p>
          <a:p>
            <a:r>
              <a:rPr lang="en-US" dirty="0" smtClean="0">
                <a:solidFill>
                  <a:schemeClr val="bg1"/>
                </a:solidFill>
                <a:cs typeface="Courier New" pitchFamily="49" charset="0"/>
              </a:rPr>
              <a:t>It can help to visualize the call </a:t>
            </a:r>
            <a:r>
              <a:rPr lang="en-US" dirty="0" smtClean="0">
                <a:solidFill>
                  <a:schemeClr val="accent5">
                    <a:lumMod val="60000"/>
                    <a:lumOff val="40000"/>
                  </a:schemeClr>
                </a:solidFill>
                <a:cs typeface="Courier New" pitchFamily="49" charset="0"/>
              </a:rPr>
              <a:t>[firstname rest] = strtok(names2, ‘,’)</a:t>
            </a:r>
            <a:r>
              <a:rPr lang="en-US" dirty="0" smtClean="0">
                <a:solidFill>
                  <a:schemeClr val="bg1"/>
                </a:solidFill>
                <a:cs typeface="Courier New" pitchFamily="49" charset="0"/>
              </a:rPr>
              <a:t>:</a:t>
            </a:r>
          </a:p>
        </p:txBody>
      </p:sp>
      <p:sp>
        <p:nvSpPr>
          <p:cNvPr id="7" name="TextBox 6"/>
          <p:cNvSpPr txBox="1"/>
          <p:nvPr/>
        </p:nvSpPr>
        <p:spPr>
          <a:xfrm>
            <a:off x="0" y="5638800"/>
            <a:ext cx="9144000" cy="923330"/>
          </a:xfrm>
          <a:prstGeom prst="rect">
            <a:avLst/>
          </a:prstGeom>
          <a:noFill/>
        </p:spPr>
        <p:txBody>
          <a:bodyPr wrap="square" rtlCol="0">
            <a:spAutoFit/>
          </a:bodyPr>
          <a:lstStyle/>
          <a:p>
            <a:r>
              <a:rPr lang="en-US" sz="5400" dirty="0" smtClean="0">
                <a:solidFill>
                  <a:schemeClr val="accent5">
                    <a:lumMod val="60000"/>
                    <a:lumOff val="40000"/>
                  </a:schemeClr>
                </a:solidFill>
              </a:rPr>
              <a:t>‘Kathryn,Caroline,Alice’</a:t>
            </a:r>
            <a:endParaRPr lang="en-US" sz="5400" dirty="0">
              <a:solidFill>
                <a:schemeClr val="accent5">
                  <a:lumMod val="60000"/>
                  <a:lumOff val="40000"/>
                </a:schemeClr>
              </a:solidFill>
            </a:endParaRPr>
          </a:p>
        </p:txBody>
      </p:sp>
      <p:cxnSp>
        <p:nvCxnSpPr>
          <p:cNvPr id="9" name="Straight Connector 8"/>
          <p:cNvCxnSpPr/>
          <p:nvPr/>
        </p:nvCxnSpPr>
        <p:spPr>
          <a:xfrm rot="5400000">
            <a:off x="1790700" y="62103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362200" y="6172200"/>
            <a:ext cx="304800"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438400" y="6412468"/>
            <a:ext cx="1600200" cy="369332"/>
          </a:xfrm>
          <a:prstGeom prst="rect">
            <a:avLst/>
          </a:prstGeom>
          <a:noFill/>
        </p:spPr>
        <p:txBody>
          <a:bodyPr wrap="square" rtlCol="0">
            <a:spAutoFit/>
          </a:bodyPr>
          <a:lstStyle/>
          <a:p>
            <a:r>
              <a:rPr lang="en-US" dirty="0" smtClean="0">
                <a:solidFill>
                  <a:srgbClr val="FFFF00"/>
                </a:solidFill>
              </a:rPr>
              <a:t>first delimeter</a:t>
            </a:r>
            <a:endParaRPr lang="en-US" dirty="0">
              <a:solidFill>
                <a:srgbClr val="FFFF00"/>
              </a:solidFill>
            </a:endParaRPr>
          </a:p>
        </p:txBody>
      </p:sp>
      <p:sp>
        <p:nvSpPr>
          <p:cNvPr id="12" name="TextBox 11"/>
          <p:cNvSpPr txBox="1"/>
          <p:nvPr/>
        </p:nvSpPr>
        <p:spPr>
          <a:xfrm>
            <a:off x="4038600" y="5486400"/>
            <a:ext cx="1600200" cy="369332"/>
          </a:xfrm>
          <a:prstGeom prst="rect">
            <a:avLst/>
          </a:prstGeom>
          <a:noFill/>
        </p:spPr>
        <p:txBody>
          <a:bodyPr wrap="square" rtlCol="0">
            <a:spAutoFit/>
          </a:bodyPr>
          <a:lstStyle/>
          <a:p>
            <a:r>
              <a:rPr lang="en-US" dirty="0" smtClean="0">
                <a:solidFill>
                  <a:srgbClr val="FFFF00"/>
                </a:solidFill>
              </a:rPr>
              <a:t>rest</a:t>
            </a:r>
            <a:endParaRPr lang="en-US" dirty="0">
              <a:solidFill>
                <a:srgbClr val="FFFF00"/>
              </a:solidFill>
            </a:endParaRPr>
          </a:p>
        </p:txBody>
      </p:sp>
      <p:sp>
        <p:nvSpPr>
          <p:cNvPr id="13" name="TextBox 12"/>
          <p:cNvSpPr txBox="1"/>
          <p:nvPr/>
        </p:nvSpPr>
        <p:spPr>
          <a:xfrm>
            <a:off x="685800" y="5486400"/>
            <a:ext cx="1600200" cy="369332"/>
          </a:xfrm>
          <a:prstGeom prst="rect">
            <a:avLst/>
          </a:prstGeom>
          <a:noFill/>
        </p:spPr>
        <p:txBody>
          <a:bodyPr wrap="square" rtlCol="0">
            <a:spAutoFit/>
          </a:bodyPr>
          <a:lstStyle/>
          <a:p>
            <a:r>
              <a:rPr lang="en-US" dirty="0" smtClean="0">
                <a:solidFill>
                  <a:srgbClr val="FFFF00"/>
                </a:solidFill>
              </a:rPr>
              <a:t>firstname</a:t>
            </a:r>
            <a:endParaRPr lang="en-US" dirty="0">
              <a:solidFill>
                <a:srgbClr val="FFFF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a:ln>
            <a:noFill/>
          </a:ln>
        </p:spPr>
        <p:txBody>
          <a:bodyPr wrap="square" rtlCol="0">
            <a:spAutoFit/>
          </a:bodyPr>
          <a:lstStyle/>
          <a:p>
            <a:r>
              <a:rPr lang="en-US" dirty="0" smtClean="0">
                <a:solidFill>
                  <a:schemeClr val="bg1"/>
                </a:solidFill>
                <a:cs typeface="Courier New" pitchFamily="49" charset="0"/>
              </a:rPr>
              <a:t>Now we have an interesting problem. We have two strings: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firstname:</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‘Kathryn’</a:t>
            </a: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rest:</a:t>
            </a:r>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‘,Caroline,Alice’</a:t>
            </a:r>
          </a:p>
          <a:p>
            <a:endParaRPr lang="en-US" dirty="0" smtClean="0">
              <a:solidFill>
                <a:schemeClr val="accent5">
                  <a:lumMod val="60000"/>
                  <a:lumOff val="40000"/>
                </a:schemeClr>
              </a:solidFill>
              <a:cs typeface="Courier New" pitchFamily="49" charset="0"/>
            </a:endParaRPr>
          </a:p>
          <a:p>
            <a:r>
              <a:rPr lang="en-US" dirty="0" smtClean="0">
                <a:solidFill>
                  <a:schemeClr val="bg1"/>
                </a:solidFill>
                <a:cs typeface="Courier New" pitchFamily="49" charset="0"/>
              </a:rPr>
              <a:t>What if I want to tokenize </a:t>
            </a:r>
            <a:r>
              <a:rPr lang="en-US" dirty="0" smtClean="0">
                <a:solidFill>
                  <a:schemeClr val="accent5">
                    <a:lumMod val="60000"/>
                    <a:lumOff val="40000"/>
                  </a:schemeClr>
                </a:solidFill>
                <a:cs typeface="Courier New" pitchFamily="49" charset="0"/>
              </a:rPr>
              <a:t>rest</a:t>
            </a:r>
            <a:r>
              <a:rPr lang="en-US" dirty="0" smtClean="0">
                <a:solidFill>
                  <a:schemeClr val="bg1"/>
                </a:solidFill>
                <a:cs typeface="Courier New" pitchFamily="49" charset="0"/>
              </a:rPr>
              <a:t> and get the next name in the list? I would use a comma as my delimiter, but what about that leading comma? Won’t it just stop once it sees that? The answer, in fact, is no, it won’t. MATLAB will ignore all leading delimiters (delimiters at the beginning of the string).</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60000"/>
                    <a:lumOff val="40000"/>
                  </a:schemeClr>
                </a:solidFill>
                <a:cs typeface="Courier New" pitchFamily="49" charset="0"/>
              </a:rPr>
              <a:t>[nextname rest2] = strtok(rest, ‘,’);</a:t>
            </a:r>
            <a:r>
              <a:rPr lang="en-US" dirty="0" smtClean="0">
                <a:solidFill>
                  <a:srgbClr val="92D050"/>
                </a:solidFill>
                <a:cs typeface="Courier New" pitchFamily="49" charset="0"/>
              </a:rPr>
              <a:t>	% The value of nextname is ‘Caroline’, and the</a:t>
            </a:r>
          </a:p>
          <a:p>
            <a:r>
              <a:rPr lang="en-US" dirty="0" smtClean="0">
                <a:solidFill>
                  <a:srgbClr val="92D050"/>
                </a:solidFill>
                <a:cs typeface="Courier New" pitchFamily="49" charset="0"/>
              </a:rPr>
              <a:t>					% value of rest2 is ‘,Alice’</a:t>
            </a:r>
            <a:endParaRPr lang="en-US" dirty="0">
              <a:solidFill>
                <a:srgbClr val="92D050"/>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0" y="5181600"/>
            <a:ext cx="9144000" cy="923330"/>
          </a:xfrm>
          <a:prstGeom prst="rect">
            <a:avLst/>
          </a:prstGeom>
          <a:noFill/>
        </p:spPr>
        <p:txBody>
          <a:bodyPr wrap="square" rtlCol="0">
            <a:spAutoFit/>
          </a:bodyPr>
          <a:lstStyle/>
          <a:p>
            <a:r>
              <a:rPr lang="en-US" sz="5400" dirty="0" smtClean="0">
                <a:solidFill>
                  <a:schemeClr val="accent5">
                    <a:lumMod val="60000"/>
                    <a:lumOff val="40000"/>
                  </a:schemeClr>
                </a:solidFill>
              </a:rPr>
              <a:t>‘,Caroline,Alice’</a:t>
            </a:r>
            <a:endParaRPr lang="en-US" sz="5400" dirty="0">
              <a:solidFill>
                <a:schemeClr val="accent5">
                  <a:lumMod val="60000"/>
                  <a:lumOff val="40000"/>
                </a:schemeClr>
              </a:solidFill>
            </a:endParaRPr>
          </a:p>
        </p:txBody>
      </p:sp>
      <p:cxnSp>
        <p:nvCxnSpPr>
          <p:cNvPr id="8" name="Straight Connector 7"/>
          <p:cNvCxnSpPr/>
          <p:nvPr/>
        </p:nvCxnSpPr>
        <p:spPr>
          <a:xfrm rot="5400000">
            <a:off x="2019300" y="56769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0600" y="6019800"/>
            <a:ext cx="1295400" cy="369332"/>
          </a:xfrm>
          <a:prstGeom prst="rect">
            <a:avLst/>
          </a:prstGeom>
          <a:noFill/>
        </p:spPr>
        <p:txBody>
          <a:bodyPr wrap="square" rtlCol="0">
            <a:spAutoFit/>
          </a:bodyPr>
          <a:lstStyle/>
          <a:p>
            <a:r>
              <a:rPr lang="en-US" dirty="0" smtClean="0">
                <a:solidFill>
                  <a:srgbClr val="FFFF00"/>
                </a:solidFill>
              </a:rPr>
              <a:t>nextname</a:t>
            </a:r>
            <a:endParaRPr lang="en-US" dirty="0">
              <a:solidFill>
                <a:srgbClr val="FFFF00"/>
              </a:solidFill>
            </a:endParaRPr>
          </a:p>
        </p:txBody>
      </p:sp>
      <p:sp>
        <p:nvSpPr>
          <p:cNvPr id="10" name="TextBox 9"/>
          <p:cNvSpPr txBox="1"/>
          <p:nvPr/>
        </p:nvSpPr>
        <p:spPr>
          <a:xfrm>
            <a:off x="3200400" y="5943600"/>
            <a:ext cx="1295400" cy="369332"/>
          </a:xfrm>
          <a:prstGeom prst="rect">
            <a:avLst/>
          </a:prstGeom>
          <a:noFill/>
        </p:spPr>
        <p:txBody>
          <a:bodyPr wrap="square" rtlCol="0">
            <a:spAutoFit/>
          </a:bodyPr>
          <a:lstStyle/>
          <a:p>
            <a:r>
              <a:rPr lang="en-US" dirty="0" smtClean="0">
                <a:solidFill>
                  <a:srgbClr val="FFFF00"/>
                </a:solidFill>
              </a:rPr>
              <a:t>rest2</a:t>
            </a:r>
            <a:endParaRPr lang="en-US" dirty="0">
              <a:solidFill>
                <a:srgbClr val="FFFF00"/>
              </a:solidFill>
            </a:endParaRPr>
          </a:p>
        </p:txBody>
      </p:sp>
      <p:sp>
        <p:nvSpPr>
          <p:cNvPr id="11" name="Oval 10"/>
          <p:cNvSpPr/>
          <p:nvPr/>
        </p:nvSpPr>
        <p:spPr>
          <a:xfrm>
            <a:off x="2590800" y="5715000"/>
            <a:ext cx="304800"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52400" y="5715000"/>
            <a:ext cx="304800" cy="304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12" idx="3"/>
            <a:endCxn id="12" idx="7"/>
          </p:cNvCxnSpPr>
          <p:nvPr/>
        </p:nvCxnSpPr>
        <p:spPr>
          <a:xfrm rot="5400000" flipH="1" flipV="1">
            <a:off x="197037" y="5759637"/>
            <a:ext cx="215526" cy="21552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5934670"/>
            <a:ext cx="1295400" cy="923330"/>
          </a:xfrm>
          <a:prstGeom prst="rect">
            <a:avLst/>
          </a:prstGeom>
          <a:noFill/>
        </p:spPr>
        <p:txBody>
          <a:bodyPr wrap="square" rtlCol="0">
            <a:spAutoFit/>
          </a:bodyPr>
          <a:lstStyle/>
          <a:p>
            <a:r>
              <a:rPr lang="en-US" dirty="0" smtClean="0">
                <a:solidFill>
                  <a:srgbClr val="FFFF00"/>
                </a:solidFill>
              </a:rPr>
              <a:t>ignore leading delimiter</a:t>
            </a:r>
            <a:endParaRPr lang="en-US" dirty="0">
              <a:solidFill>
                <a:srgbClr val="FFFF00"/>
              </a:solidFill>
            </a:endParaRPr>
          </a:p>
        </p:txBody>
      </p:sp>
      <p:sp>
        <p:nvSpPr>
          <p:cNvPr id="18" name="TextBox 17"/>
          <p:cNvSpPr txBox="1"/>
          <p:nvPr/>
        </p:nvSpPr>
        <p:spPr>
          <a:xfrm>
            <a:off x="2362200" y="4800600"/>
            <a:ext cx="1295400" cy="646331"/>
          </a:xfrm>
          <a:prstGeom prst="rect">
            <a:avLst/>
          </a:prstGeom>
          <a:noFill/>
        </p:spPr>
        <p:txBody>
          <a:bodyPr wrap="square" rtlCol="0">
            <a:spAutoFit/>
          </a:bodyPr>
          <a:lstStyle/>
          <a:p>
            <a:r>
              <a:rPr lang="en-US" dirty="0" smtClean="0">
                <a:solidFill>
                  <a:srgbClr val="FFFF00"/>
                </a:solidFill>
              </a:rPr>
              <a:t>“first” delimiter</a:t>
            </a:r>
            <a:endParaRPr lang="en-US" dirty="0">
              <a:solidFill>
                <a:srgbClr val="FFFF00"/>
              </a:solidFill>
            </a:endParaRPr>
          </a:p>
        </p:txBody>
      </p:sp>
      <p:cxnSp>
        <p:nvCxnSpPr>
          <p:cNvPr id="20" name="Straight Arrow Connector 19"/>
          <p:cNvCxnSpPr/>
          <p:nvPr/>
        </p:nvCxnSpPr>
        <p:spPr>
          <a:xfrm rot="5400000">
            <a:off x="2704306" y="5524500"/>
            <a:ext cx="229394" cy="79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cs typeface="Courier New" pitchFamily="49" charset="0"/>
              </a:rPr>
              <a:t>Now we are almost done. I just have a few words of warning about strings.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First, verifying your homework by simply looking at the value in the command window is not enough. Consider:</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&gt;&gt; A = ‘MATLAB’</a:t>
            </a:r>
          </a:p>
          <a:p>
            <a:r>
              <a:rPr lang="en-US" dirty="0" smtClean="0">
                <a:solidFill>
                  <a:schemeClr val="accent5">
                    <a:lumMod val="60000"/>
                    <a:lumOff val="40000"/>
                  </a:schemeClr>
                </a:solidFill>
                <a:cs typeface="Courier New" pitchFamily="49" charset="0"/>
              </a:rPr>
              <a:t>	A =</a:t>
            </a:r>
          </a:p>
          <a:p>
            <a:r>
              <a:rPr lang="en-US" dirty="0" smtClean="0">
                <a:solidFill>
                  <a:schemeClr val="accent5">
                    <a:lumMod val="60000"/>
                    <a:lumOff val="40000"/>
                  </a:schemeClr>
                </a:solidFill>
                <a:cs typeface="Courier New" pitchFamily="49" charset="0"/>
              </a:rPr>
              <a:t>		MATLAB</a:t>
            </a:r>
          </a:p>
          <a:p>
            <a:endParaRPr lang="en-US" dirty="0" smtClean="0">
              <a:solidFill>
                <a:schemeClr val="accent5">
                  <a:lumMod val="60000"/>
                  <a:lumOff val="40000"/>
                </a:schemeClr>
              </a:solidFill>
              <a:cs typeface="Courier New" pitchFamily="49" charset="0"/>
            </a:endParaRPr>
          </a:p>
          <a:p>
            <a:r>
              <a:rPr lang="en-US" dirty="0" smtClean="0">
                <a:solidFill>
                  <a:schemeClr val="accent5">
                    <a:lumMod val="60000"/>
                    <a:lumOff val="40000"/>
                  </a:schemeClr>
                </a:solidFill>
                <a:cs typeface="Courier New" pitchFamily="49" charset="0"/>
              </a:rPr>
              <a:t>	&gt;&gt; B = ‘MATLAB     \t\t’</a:t>
            </a:r>
          </a:p>
          <a:p>
            <a:r>
              <a:rPr lang="en-US" dirty="0" smtClean="0">
                <a:solidFill>
                  <a:schemeClr val="accent5">
                    <a:lumMod val="60000"/>
                    <a:lumOff val="40000"/>
                  </a:schemeClr>
                </a:solidFill>
                <a:cs typeface="Courier New" pitchFamily="49" charset="0"/>
              </a:rPr>
              <a:t>	B =</a:t>
            </a:r>
          </a:p>
          <a:p>
            <a:r>
              <a:rPr lang="en-US" dirty="0" smtClean="0">
                <a:solidFill>
                  <a:schemeClr val="accent5">
                    <a:lumMod val="60000"/>
                    <a:lumOff val="40000"/>
                  </a:schemeClr>
                </a:solidFill>
                <a:cs typeface="Courier New" pitchFamily="49" charset="0"/>
              </a:rPr>
              <a:t>		MATLAB</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There is no visible difference between A and B when MATLAB displays them, but B clearly has a bunch of whitespace at the end while A does not. You should go one step further and check that </a:t>
            </a:r>
            <a:r>
              <a:rPr lang="en-US" dirty="0" smtClean="0">
                <a:solidFill>
                  <a:schemeClr val="accent5">
                    <a:lumMod val="60000"/>
                    <a:lumOff val="40000"/>
                  </a:schemeClr>
                </a:solidFill>
                <a:cs typeface="Courier New" pitchFamily="49" charset="0"/>
              </a:rPr>
              <a:t>length(A)==length(B) </a:t>
            </a:r>
            <a:r>
              <a:rPr lang="en-US" dirty="0" smtClean="0">
                <a:solidFill>
                  <a:schemeClr val="bg1"/>
                </a:solidFill>
                <a:cs typeface="Courier New" pitchFamily="49" charset="0"/>
              </a:rPr>
              <a:t>(or even do </a:t>
            </a:r>
            <a:r>
              <a:rPr lang="en-US" dirty="0" smtClean="0">
                <a:solidFill>
                  <a:schemeClr val="accent5">
                    <a:lumMod val="60000"/>
                    <a:lumOff val="40000"/>
                  </a:schemeClr>
                </a:solidFill>
                <a:cs typeface="Courier New" pitchFamily="49" charset="0"/>
              </a:rPr>
              <a:t>strcmp(A,B)</a:t>
            </a:r>
            <a:r>
              <a:rPr lang="en-US" dirty="0" smtClean="0">
                <a:solidFill>
                  <a:schemeClr val="bg1"/>
                </a:solidFill>
                <a:cs typeface="Courier New" pitchFamily="49" charset="0"/>
              </a:rPr>
              <a:t>) to verify that the two strings are or are not the same. Whitespace can seriously ruin your day because you can’t always see it.</a:t>
            </a:r>
            <a:endParaRPr lang="en-US" dirty="0">
              <a:solidFill>
                <a:schemeClr val="bg1"/>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4876800" y="3733800"/>
            <a:ext cx="2590800" cy="369332"/>
          </a:xfrm>
          <a:prstGeom prst="rect">
            <a:avLst/>
          </a:prstGeom>
          <a:noFill/>
        </p:spPr>
        <p:txBody>
          <a:bodyPr wrap="square" rtlCol="0">
            <a:spAutoFit/>
          </a:bodyPr>
          <a:lstStyle/>
          <a:p>
            <a:r>
              <a:rPr lang="en-US" dirty="0" smtClean="0">
                <a:solidFill>
                  <a:srgbClr val="92D050"/>
                </a:solidFill>
              </a:rPr>
              <a:t>defined differently</a:t>
            </a:r>
            <a:endParaRPr lang="en-US" dirty="0">
              <a:solidFill>
                <a:srgbClr val="92D050"/>
              </a:solidFill>
            </a:endParaRPr>
          </a:p>
        </p:txBody>
      </p:sp>
      <p:sp>
        <p:nvSpPr>
          <p:cNvPr id="8" name="TextBox 7"/>
          <p:cNvSpPr txBox="1"/>
          <p:nvPr/>
        </p:nvSpPr>
        <p:spPr>
          <a:xfrm>
            <a:off x="4876800" y="4191000"/>
            <a:ext cx="2590800" cy="369332"/>
          </a:xfrm>
          <a:prstGeom prst="rect">
            <a:avLst/>
          </a:prstGeom>
          <a:noFill/>
        </p:spPr>
        <p:txBody>
          <a:bodyPr wrap="square" rtlCol="0">
            <a:spAutoFit/>
          </a:bodyPr>
          <a:lstStyle/>
          <a:p>
            <a:r>
              <a:rPr lang="en-US" dirty="0" smtClean="0">
                <a:solidFill>
                  <a:srgbClr val="FFFF00"/>
                </a:solidFill>
              </a:rPr>
              <a:t>displayed the same</a:t>
            </a:r>
            <a:endParaRPr lang="en-US" dirty="0">
              <a:solidFill>
                <a:srgbClr val="FFFF00"/>
              </a:solidFill>
            </a:endParaRPr>
          </a:p>
        </p:txBody>
      </p:sp>
      <p:cxnSp>
        <p:nvCxnSpPr>
          <p:cNvPr id="11" name="Straight Arrow Connector 10"/>
          <p:cNvCxnSpPr>
            <a:stCxn id="8" idx="1"/>
          </p:cNvCxnSpPr>
          <p:nvPr/>
        </p:nvCxnSpPr>
        <p:spPr>
          <a:xfrm rot="10800000">
            <a:off x="2895600" y="3962400"/>
            <a:ext cx="1981200" cy="41326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rot="10800000" flipV="1">
            <a:off x="2895600" y="4375666"/>
            <a:ext cx="1981200" cy="57733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p:cNvCxnSpPr>
          <p:nvPr/>
        </p:nvCxnSpPr>
        <p:spPr>
          <a:xfrm rot="10800000">
            <a:off x="3124200" y="3429000"/>
            <a:ext cx="1752600" cy="489466"/>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rot="10800000" flipV="1">
            <a:off x="3276600" y="3918466"/>
            <a:ext cx="1600200" cy="50113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078313"/>
          </a:xfrm>
          <a:prstGeom prst="rect">
            <a:avLst/>
          </a:prstGeom>
          <a:noFill/>
        </p:spPr>
        <p:txBody>
          <a:bodyPr wrap="square" rtlCol="0">
            <a:spAutoFit/>
          </a:bodyPr>
          <a:lstStyle/>
          <a:p>
            <a:r>
              <a:rPr lang="en-US" dirty="0" smtClean="0">
                <a:solidFill>
                  <a:schemeClr val="bg1"/>
                </a:solidFill>
                <a:cs typeface="Courier New" pitchFamily="49" charset="0"/>
              </a:rPr>
              <a:t>Next, the issue of </a:t>
            </a:r>
            <a:r>
              <a:rPr lang="en-US" dirty="0" smtClean="0">
                <a:solidFill>
                  <a:schemeClr val="accent5">
                    <a:lumMod val="60000"/>
                    <a:lumOff val="40000"/>
                  </a:schemeClr>
                </a:solidFill>
                <a:cs typeface="Courier New" pitchFamily="49" charset="0"/>
              </a:rPr>
              <a:t>true</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false</a:t>
            </a:r>
            <a:r>
              <a:rPr lang="en-US" dirty="0" smtClean="0">
                <a:solidFill>
                  <a:schemeClr val="bg1"/>
                </a:solidFill>
                <a:cs typeface="Courier New" pitchFamily="49" charset="0"/>
              </a:rPr>
              <a:t> versus </a:t>
            </a:r>
            <a:r>
              <a:rPr lang="en-US" dirty="0" smtClean="0">
                <a:solidFill>
                  <a:schemeClr val="accent5">
                    <a:lumMod val="60000"/>
                    <a:lumOff val="40000"/>
                  </a:schemeClr>
                </a:solidFill>
                <a:cs typeface="Courier New" pitchFamily="49" charset="0"/>
              </a:rPr>
              <a:t>‘true’</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‘false’</a:t>
            </a:r>
            <a:r>
              <a:rPr lang="en-US" dirty="0" smtClean="0">
                <a:solidFill>
                  <a:schemeClr val="bg1"/>
                </a:solidFill>
                <a:cs typeface="Courier New" pitchFamily="49" charset="0"/>
              </a:rPr>
              <a:t>. Here is what happens - in the homework problem descriptions, there are test cases. Sometimes, your functions return logical values. In the test case, you could see something like:</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A = myFunc(1)</a:t>
            </a:r>
          </a:p>
          <a:p>
            <a:r>
              <a:rPr lang="en-US" dirty="0" smtClean="0">
                <a:solidFill>
                  <a:schemeClr val="accent5">
                    <a:lumMod val="60000"/>
                    <a:lumOff val="40000"/>
                  </a:schemeClr>
                </a:solidFill>
                <a:cs typeface="Courier New" pitchFamily="49" charset="0"/>
              </a:rPr>
              <a:t>	A -&gt; true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DOES NOT MEAN THAT WHEN YOU RUN THE FUNCTION YOU SHOULD SEE THE WORD TRUE IN THE COMMAND WINDOW. You should see a 1, and that 1 should be a logical. People looooove to set up their functions to return the string ‘true’ so that the command window displays:</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&gt;&gt; myFunc(1)</a:t>
            </a:r>
          </a:p>
          <a:p>
            <a:r>
              <a:rPr lang="en-US" dirty="0" smtClean="0">
                <a:solidFill>
                  <a:schemeClr val="accent5">
                    <a:lumMod val="60000"/>
                    <a:lumOff val="40000"/>
                  </a:schemeClr>
                </a:solidFill>
                <a:cs typeface="Courier New" pitchFamily="49" charset="0"/>
              </a:rPr>
              <a:t>	ans =</a:t>
            </a:r>
          </a:p>
          <a:p>
            <a:r>
              <a:rPr lang="en-US" dirty="0" smtClean="0">
                <a:solidFill>
                  <a:schemeClr val="accent5">
                    <a:lumMod val="60000"/>
                    <a:lumOff val="40000"/>
                  </a:schemeClr>
                </a:solidFill>
                <a:cs typeface="Courier New" pitchFamily="49" charset="0"/>
              </a:rPr>
              <a:t>		true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is </a:t>
            </a:r>
            <a:r>
              <a:rPr lang="en-US" b="1" dirty="0" smtClean="0">
                <a:solidFill>
                  <a:srgbClr val="FFFF00"/>
                </a:solidFill>
                <a:cs typeface="Courier New" pitchFamily="49" charset="0"/>
              </a:rPr>
              <a:t>1000% percent wrong </a:t>
            </a:r>
            <a:r>
              <a:rPr lang="en-US" dirty="0" smtClean="0">
                <a:solidFill>
                  <a:schemeClr val="bg1"/>
                </a:solidFill>
                <a:cs typeface="Courier New" pitchFamily="49" charset="0"/>
              </a:rPr>
              <a:t>if the output was supposed to be a logical (The output here is clearly a string, and strings are not logicals). Don’t do it.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2862322"/>
          </a:xfrm>
          <a:prstGeom prst="rect">
            <a:avLst/>
          </a:prstGeom>
          <a:noFill/>
        </p:spPr>
        <p:txBody>
          <a:bodyPr wrap="square" rtlCol="0">
            <a:spAutoFit/>
          </a:bodyPr>
          <a:lstStyle/>
          <a:p>
            <a:r>
              <a:rPr lang="en-US" dirty="0" smtClean="0">
                <a:solidFill>
                  <a:schemeClr val="bg1"/>
                </a:solidFill>
              </a:rPr>
              <a:t>I keep saying that strings are really vectors. The implication of this statement is that anything that can be done to a vector can be done to a string. With that in mind, consider the following:</a:t>
            </a:r>
          </a:p>
          <a:p>
            <a:endParaRPr lang="en-US" dirty="0">
              <a:solidFill>
                <a:schemeClr val="bg1"/>
              </a:solidFill>
            </a:endParaRPr>
          </a:p>
          <a:p>
            <a:r>
              <a:rPr lang="en-US" dirty="0" smtClean="0">
                <a:solidFill>
                  <a:schemeClr val="accent5">
                    <a:lumMod val="60000"/>
                    <a:lumOff val="40000"/>
                  </a:schemeClr>
                </a:solidFill>
              </a:rPr>
              <a:t>	str = ‘MATLAB’;</a:t>
            </a:r>
          </a:p>
          <a:p>
            <a:r>
              <a:rPr lang="en-US" dirty="0">
                <a:solidFill>
                  <a:schemeClr val="accent5">
                    <a:lumMod val="60000"/>
                    <a:lumOff val="40000"/>
                  </a:schemeClr>
                </a:solidFill>
              </a:rPr>
              <a:t>	</a:t>
            </a:r>
            <a:r>
              <a:rPr lang="en-US" dirty="0" smtClean="0">
                <a:solidFill>
                  <a:schemeClr val="accent5">
                    <a:lumMod val="60000"/>
                    <a:lumOff val="40000"/>
                  </a:schemeClr>
                </a:solidFill>
              </a:rPr>
              <a:t>A = length(str);</a:t>
            </a:r>
          </a:p>
          <a:p>
            <a:r>
              <a:rPr lang="en-US" dirty="0">
                <a:solidFill>
                  <a:schemeClr val="accent5">
                    <a:lumMod val="60000"/>
                    <a:lumOff val="40000"/>
                  </a:schemeClr>
                </a:solidFill>
              </a:rPr>
              <a:t>	</a:t>
            </a:r>
            <a:r>
              <a:rPr lang="en-US" dirty="0" smtClean="0">
                <a:solidFill>
                  <a:schemeClr val="accent5">
                    <a:lumMod val="60000"/>
                    <a:lumOff val="40000"/>
                  </a:schemeClr>
                </a:solidFill>
              </a:rPr>
              <a:t>B = str(4);</a:t>
            </a:r>
          </a:p>
          <a:p>
            <a:r>
              <a:rPr lang="en-US" dirty="0">
                <a:solidFill>
                  <a:schemeClr val="accent5">
                    <a:lumMod val="60000"/>
                    <a:lumOff val="40000"/>
                  </a:schemeClr>
                </a:solidFill>
              </a:rPr>
              <a:t>	</a:t>
            </a:r>
            <a:r>
              <a:rPr lang="en-US" dirty="0" smtClean="0">
                <a:solidFill>
                  <a:schemeClr val="accent5">
                    <a:lumMod val="60000"/>
                    <a:lumOff val="40000"/>
                  </a:schemeClr>
                </a:solidFill>
              </a:rPr>
              <a:t>C = str(1:3);</a:t>
            </a:r>
          </a:p>
          <a:p>
            <a:r>
              <a:rPr lang="en-US" dirty="0">
                <a:solidFill>
                  <a:schemeClr val="accent5">
                    <a:lumMod val="60000"/>
                    <a:lumOff val="40000"/>
                  </a:schemeClr>
                </a:solidFill>
              </a:rPr>
              <a:t>	</a:t>
            </a:r>
            <a:r>
              <a:rPr lang="en-US" dirty="0" smtClean="0">
                <a:solidFill>
                  <a:schemeClr val="accent5">
                    <a:lumMod val="60000"/>
                    <a:lumOff val="40000"/>
                  </a:schemeClr>
                </a:solidFill>
              </a:rPr>
              <a:t>D = str(4:end);</a:t>
            </a:r>
          </a:p>
          <a:p>
            <a:endParaRPr lang="en-US" dirty="0">
              <a:solidFill>
                <a:schemeClr val="bg1"/>
              </a:solidFill>
            </a:endParaRPr>
          </a:p>
          <a:p>
            <a:r>
              <a:rPr lang="en-US" dirty="0" smtClean="0">
                <a:solidFill>
                  <a:schemeClr val="bg1"/>
                </a:solidFill>
              </a:rPr>
              <a:t>Knowing that strings are vectors, what are the values of </a:t>
            </a:r>
            <a:r>
              <a:rPr lang="en-US" dirty="0" smtClean="0">
                <a:solidFill>
                  <a:schemeClr val="accent5">
                    <a:lumMod val="60000"/>
                    <a:lumOff val="40000"/>
                  </a:schemeClr>
                </a:solidFill>
              </a:rPr>
              <a:t>A</a:t>
            </a:r>
            <a:r>
              <a:rPr lang="en-US" dirty="0" smtClean="0">
                <a:solidFill>
                  <a:schemeClr val="bg1"/>
                </a:solidFill>
              </a:rPr>
              <a:t>, </a:t>
            </a:r>
            <a:r>
              <a:rPr lang="en-US" dirty="0" smtClean="0">
                <a:solidFill>
                  <a:schemeClr val="accent5">
                    <a:lumMod val="60000"/>
                    <a:lumOff val="40000"/>
                  </a:schemeClr>
                </a:solidFill>
              </a:rPr>
              <a:t>B</a:t>
            </a:r>
            <a:r>
              <a:rPr lang="en-US" dirty="0" smtClean="0">
                <a:solidFill>
                  <a:schemeClr val="bg1"/>
                </a:solidFill>
              </a:rPr>
              <a:t>, </a:t>
            </a:r>
            <a:r>
              <a:rPr lang="en-US" dirty="0" smtClean="0">
                <a:solidFill>
                  <a:schemeClr val="accent5">
                    <a:lumMod val="60000"/>
                    <a:lumOff val="40000"/>
                  </a:schemeClr>
                </a:solidFill>
              </a:rPr>
              <a:t>C</a:t>
            </a:r>
            <a:r>
              <a:rPr lang="en-US" dirty="0" smtClean="0">
                <a:solidFill>
                  <a:schemeClr val="bg1"/>
                </a:solidFill>
              </a:rPr>
              <a:t>, and </a:t>
            </a:r>
            <a:r>
              <a:rPr lang="en-US" dirty="0" smtClean="0">
                <a:solidFill>
                  <a:schemeClr val="accent5">
                    <a:lumMod val="60000"/>
                    <a:lumOff val="40000"/>
                  </a:schemeClr>
                </a:solidFill>
              </a:rPr>
              <a:t>D</a:t>
            </a:r>
            <a:r>
              <a:rPr lang="en-US" dirty="0" smtClean="0">
                <a:solidFill>
                  <a:schemeClr val="bg1"/>
                </a:solidFill>
              </a:rPr>
              <a:t> after the code is run?</a:t>
            </a:r>
            <a:endParaRPr 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cs typeface="Courier New" pitchFamily="49" charset="0"/>
              </a:rPr>
              <a:t>Finally, just to reiterate, if you have two strings of unknown length (</a:t>
            </a:r>
            <a:r>
              <a:rPr lang="en-US" dirty="0" smtClean="0">
                <a:solidFill>
                  <a:schemeClr val="accent5">
                    <a:lumMod val="60000"/>
                    <a:lumOff val="40000"/>
                  </a:schemeClr>
                </a:solidFill>
                <a:cs typeface="Courier New" pitchFamily="49" charset="0"/>
              </a:rPr>
              <a:t>str1</a:t>
            </a:r>
            <a:r>
              <a:rPr lang="en-US" dirty="0" smtClean="0">
                <a:solidFill>
                  <a:schemeClr val="bg1"/>
                </a:solidFill>
                <a:cs typeface="Courier New" pitchFamily="49" charset="0"/>
              </a:rPr>
              <a:t> and </a:t>
            </a:r>
            <a:r>
              <a:rPr lang="en-US" dirty="0" smtClean="0">
                <a:solidFill>
                  <a:schemeClr val="accent5">
                    <a:lumMod val="60000"/>
                    <a:lumOff val="40000"/>
                  </a:schemeClr>
                </a:solidFill>
                <a:cs typeface="Courier New" pitchFamily="49" charset="0"/>
              </a:rPr>
              <a:t>str2</a:t>
            </a:r>
            <a:r>
              <a:rPr lang="en-US" dirty="0" smtClean="0">
                <a:solidFill>
                  <a:schemeClr val="bg1"/>
                </a:solidFill>
                <a:cs typeface="Courier New" pitchFamily="49" charset="0"/>
              </a:rPr>
              <a: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DON’T EVER DO:</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str==str2;</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INSTEAD DO:</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strcmp(str1,str2);</a:t>
            </a:r>
          </a:p>
          <a:p>
            <a:endParaRPr lang="en-US" dirty="0" smtClean="0">
              <a:solidFill>
                <a:schemeClr val="accent5">
                  <a:lumMod val="60000"/>
                  <a:lumOff val="40000"/>
                </a:schemeClr>
              </a:solidFill>
              <a:cs typeface="Courier New" pitchFamily="49" charset="0"/>
            </a:endParaRPr>
          </a:p>
          <a:p>
            <a:endParaRPr lang="en-US" dirty="0" smtClean="0">
              <a:solidFill>
                <a:schemeClr val="accent5">
                  <a:lumMod val="60000"/>
                  <a:lumOff val="40000"/>
                </a:schemeClr>
              </a:solidFill>
              <a:cs typeface="Courier New" pitchFamily="49" charset="0"/>
            </a:endParaRPr>
          </a:p>
          <a:p>
            <a:r>
              <a:rPr lang="en-US" dirty="0" smtClean="0">
                <a:solidFill>
                  <a:schemeClr val="bg1"/>
                </a:solidFill>
                <a:cs typeface="Courier New" pitchFamily="49" charset="0"/>
              </a:rPr>
              <a:t>Why? You tell me.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2308324"/>
          </a:xfrm>
          <a:prstGeom prst="rect">
            <a:avLst/>
          </a:prstGeom>
          <a:noFill/>
        </p:spPr>
        <p:txBody>
          <a:bodyPr wrap="square" rtlCol="0">
            <a:spAutoFit/>
          </a:bodyPr>
          <a:lstStyle/>
          <a:p>
            <a:r>
              <a:rPr lang="en-US" dirty="0" smtClean="0">
                <a:solidFill>
                  <a:schemeClr val="bg1"/>
                </a:solidFill>
                <a:cs typeface="Courier New" pitchFamily="49" charset="0"/>
              </a:rPr>
              <a:t>Oh one more thing. Empty strings are the string equivalent of empty vectors, but the two are not identical.</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	A = [];</a:t>
            </a:r>
          </a:p>
          <a:p>
            <a:r>
              <a:rPr lang="en-US" dirty="0" smtClean="0">
                <a:solidFill>
                  <a:schemeClr val="accent5">
                    <a:lumMod val="60000"/>
                    <a:lumOff val="40000"/>
                  </a:schemeClr>
                </a:solidFill>
                <a:cs typeface="Courier New" pitchFamily="49" charset="0"/>
              </a:rPr>
              <a:t>	B =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Both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and</a:t>
            </a:r>
            <a:r>
              <a:rPr lang="en-US" dirty="0" smtClean="0">
                <a:solidFill>
                  <a:schemeClr val="accent5">
                    <a:lumMod val="60000"/>
                    <a:lumOff val="40000"/>
                  </a:schemeClr>
                </a:solidFill>
                <a:cs typeface="Courier New" pitchFamily="49" charset="0"/>
              </a:rPr>
              <a:t> B </a:t>
            </a:r>
            <a:r>
              <a:rPr lang="en-US" dirty="0" smtClean="0">
                <a:solidFill>
                  <a:schemeClr val="bg1"/>
                </a:solidFill>
                <a:cs typeface="Courier New" pitchFamily="49" charset="0"/>
              </a:rPr>
              <a:t>are empty, but </a:t>
            </a:r>
            <a:r>
              <a:rPr lang="en-US" dirty="0" smtClean="0">
                <a:solidFill>
                  <a:schemeClr val="accent5">
                    <a:lumMod val="60000"/>
                    <a:lumOff val="40000"/>
                  </a:schemeClr>
                </a:solidFill>
                <a:cs typeface="Courier New" pitchFamily="49" charset="0"/>
              </a:rPr>
              <a:t>A</a:t>
            </a:r>
            <a:r>
              <a:rPr lang="en-US" dirty="0" smtClean="0">
                <a:solidFill>
                  <a:schemeClr val="bg1"/>
                </a:solidFill>
                <a:cs typeface="Courier New" pitchFamily="49" charset="0"/>
              </a:rPr>
              <a:t> is a </a:t>
            </a:r>
            <a:r>
              <a:rPr lang="en-US" dirty="0" smtClean="0">
                <a:solidFill>
                  <a:schemeClr val="accent6">
                    <a:lumMod val="75000"/>
                  </a:schemeClr>
                </a:solidFill>
                <a:cs typeface="Courier New" pitchFamily="49" charset="0"/>
              </a:rPr>
              <a:t>double</a:t>
            </a:r>
            <a:r>
              <a:rPr lang="en-US" dirty="0" smtClean="0">
                <a:solidFill>
                  <a:schemeClr val="bg1"/>
                </a:solidFill>
                <a:cs typeface="Courier New" pitchFamily="49" charset="0"/>
              </a:rPr>
              <a:t> while </a:t>
            </a:r>
            <a:r>
              <a:rPr lang="en-US" dirty="0" smtClean="0">
                <a:solidFill>
                  <a:schemeClr val="accent5">
                    <a:lumMod val="60000"/>
                    <a:lumOff val="40000"/>
                  </a:schemeClr>
                </a:solidFill>
                <a:cs typeface="Courier New" pitchFamily="49" charset="0"/>
              </a:rPr>
              <a:t>B</a:t>
            </a:r>
            <a:r>
              <a:rPr lang="en-US" dirty="0" smtClean="0">
                <a:solidFill>
                  <a:schemeClr val="bg1"/>
                </a:solidFill>
                <a:cs typeface="Courier New" pitchFamily="49" charset="0"/>
              </a:rPr>
              <a:t> is a </a:t>
            </a:r>
            <a:r>
              <a:rPr lang="en-US" dirty="0" smtClean="0">
                <a:solidFill>
                  <a:schemeClr val="accent6">
                    <a:lumMod val="75000"/>
                  </a:schemeClr>
                </a:solidFill>
                <a:cs typeface="Courier New" pitchFamily="49" charset="0"/>
              </a:rPr>
              <a:t>char</a:t>
            </a:r>
            <a:r>
              <a:rPr lang="en-US" dirty="0" smtClean="0">
                <a:solidFill>
                  <a:schemeClr val="bg1"/>
                </a:solidFill>
                <a:cs typeface="Courier New" pitchFamily="49" charset="0"/>
              </a:rPr>
              <a:t>. It is important to recognize that these are not the same.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5355312"/>
          </a:xfrm>
          <a:prstGeom prst="rect">
            <a:avLst/>
          </a:prstGeom>
          <a:noFill/>
        </p:spPr>
        <p:txBody>
          <a:bodyPr wrap="square" rtlCol="0">
            <a:spAutoFit/>
          </a:bodyPr>
          <a:lstStyle/>
          <a:p>
            <a:r>
              <a:rPr lang="en-US" dirty="0" smtClean="0">
                <a:solidFill>
                  <a:schemeClr val="bg1"/>
                </a:solidFill>
                <a:cs typeface="Courier New" pitchFamily="49" charset="0"/>
              </a:rPr>
              <a:t>To review: we have covered a lot about strings, and we have used a lot of different functions. Here is a list of some of the functions. You should know what they all do. If you don’t go back and look it up. You should know the number of inputs and outputs for each, and what each input and output is (both value and class). (I threw a few of these in just to review old slides)</a:t>
            </a:r>
          </a:p>
          <a:p>
            <a:endParaRPr lang="en-US" dirty="0" smtClean="0">
              <a:solidFill>
                <a:schemeClr val="bg1"/>
              </a:solidFill>
              <a:cs typeface="Courier New" pitchFamily="49" charset="0"/>
            </a:endParaRPr>
          </a:p>
          <a:p>
            <a:r>
              <a:rPr lang="en-US" dirty="0" smtClean="0">
                <a:solidFill>
                  <a:schemeClr val="accent5">
                    <a:lumMod val="60000"/>
                    <a:lumOff val="40000"/>
                  </a:schemeClr>
                </a:solidFill>
                <a:cs typeface="Courier New" pitchFamily="49" charset="0"/>
              </a:rPr>
              <a:t>strcmp</a:t>
            </a:r>
          </a:p>
          <a:p>
            <a:r>
              <a:rPr lang="en-US" dirty="0" smtClean="0">
                <a:solidFill>
                  <a:schemeClr val="accent5">
                    <a:lumMod val="60000"/>
                    <a:lumOff val="40000"/>
                  </a:schemeClr>
                </a:solidFill>
                <a:cs typeface="Courier New" pitchFamily="49" charset="0"/>
              </a:rPr>
              <a:t>strcmpi</a:t>
            </a:r>
          </a:p>
          <a:p>
            <a:r>
              <a:rPr lang="en-US" dirty="0" smtClean="0">
                <a:solidFill>
                  <a:schemeClr val="accent5">
                    <a:lumMod val="60000"/>
                    <a:lumOff val="40000"/>
                  </a:schemeClr>
                </a:solidFill>
                <a:cs typeface="Courier New" pitchFamily="49" charset="0"/>
              </a:rPr>
              <a:t>strtok</a:t>
            </a:r>
          </a:p>
          <a:p>
            <a:r>
              <a:rPr lang="en-US" dirty="0" smtClean="0">
                <a:solidFill>
                  <a:schemeClr val="accent5">
                    <a:lumMod val="60000"/>
                    <a:lumOff val="40000"/>
                  </a:schemeClr>
                </a:solidFill>
                <a:cs typeface="Courier New" pitchFamily="49" charset="0"/>
              </a:rPr>
              <a:t>sprintf</a:t>
            </a:r>
          </a:p>
          <a:p>
            <a:r>
              <a:rPr lang="en-US" dirty="0" smtClean="0">
                <a:solidFill>
                  <a:schemeClr val="accent5">
                    <a:lumMod val="60000"/>
                    <a:lumOff val="40000"/>
                  </a:schemeClr>
                </a:solidFill>
                <a:cs typeface="Courier New" pitchFamily="49" charset="0"/>
              </a:rPr>
              <a:t>char</a:t>
            </a:r>
          </a:p>
          <a:p>
            <a:r>
              <a:rPr lang="en-US" dirty="0" smtClean="0">
                <a:solidFill>
                  <a:schemeClr val="accent5">
                    <a:lumMod val="60000"/>
                    <a:lumOff val="40000"/>
                  </a:schemeClr>
                </a:solidFill>
                <a:cs typeface="Courier New" pitchFamily="49" charset="0"/>
              </a:rPr>
              <a:t>double</a:t>
            </a:r>
          </a:p>
          <a:p>
            <a:r>
              <a:rPr lang="en-US" dirty="0" smtClean="0">
                <a:solidFill>
                  <a:schemeClr val="accent5">
                    <a:lumMod val="60000"/>
                    <a:lumOff val="40000"/>
                  </a:schemeClr>
                </a:solidFill>
                <a:cs typeface="Courier New" pitchFamily="49" charset="0"/>
              </a:rPr>
              <a:t>logical</a:t>
            </a:r>
          </a:p>
          <a:p>
            <a:r>
              <a:rPr lang="en-US" dirty="0" smtClean="0">
                <a:solidFill>
                  <a:schemeClr val="accent5">
                    <a:lumMod val="60000"/>
                    <a:lumOff val="40000"/>
                  </a:schemeClr>
                </a:solidFill>
                <a:cs typeface="Courier New" pitchFamily="49" charset="0"/>
              </a:rPr>
              <a:t>ischar</a:t>
            </a:r>
          </a:p>
          <a:p>
            <a:r>
              <a:rPr lang="en-US" dirty="0" smtClean="0">
                <a:solidFill>
                  <a:schemeClr val="accent5">
                    <a:lumMod val="60000"/>
                    <a:lumOff val="40000"/>
                  </a:schemeClr>
                </a:solidFill>
                <a:cs typeface="Courier New" pitchFamily="49" charset="0"/>
              </a:rPr>
              <a:t>isdouble</a:t>
            </a:r>
          </a:p>
          <a:p>
            <a:r>
              <a:rPr lang="en-US" dirty="0" smtClean="0">
                <a:solidFill>
                  <a:schemeClr val="accent5">
                    <a:lumMod val="60000"/>
                    <a:lumOff val="40000"/>
                  </a:schemeClr>
                </a:solidFill>
                <a:cs typeface="Courier New" pitchFamily="49" charset="0"/>
              </a:rPr>
              <a:t>islogical</a:t>
            </a:r>
          </a:p>
          <a:p>
            <a:r>
              <a:rPr lang="en-US" dirty="0" smtClean="0">
                <a:solidFill>
                  <a:schemeClr val="accent5">
                    <a:lumMod val="60000"/>
                    <a:lumOff val="40000"/>
                  </a:schemeClr>
                </a:solidFill>
                <a:cs typeface="Courier New" pitchFamily="49" charset="0"/>
              </a:rPr>
              <a:t>class</a:t>
            </a:r>
          </a:p>
          <a:p>
            <a:r>
              <a:rPr lang="en-US" dirty="0" smtClean="0">
                <a:solidFill>
                  <a:schemeClr val="accent5">
                    <a:lumMod val="60000"/>
                    <a:lumOff val="40000"/>
                  </a:schemeClr>
                </a:solidFill>
                <a:cs typeface="Courier New" pitchFamily="49" charset="0"/>
              </a:rPr>
              <a:t>isempty</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693319"/>
          </a:xfrm>
          <a:prstGeom prst="rect">
            <a:avLst/>
          </a:prstGeom>
          <a:noFill/>
        </p:spPr>
        <p:txBody>
          <a:bodyPr wrap="square" rtlCol="0">
            <a:spAutoFit/>
          </a:bodyPr>
          <a:lstStyle/>
          <a:p>
            <a:r>
              <a:rPr lang="en-US" dirty="0" smtClean="0">
                <a:solidFill>
                  <a:schemeClr val="bg1"/>
                </a:solidFill>
              </a:rPr>
              <a:t>Answers:</a:t>
            </a:r>
          </a:p>
          <a:p>
            <a:endParaRPr lang="en-US" dirty="0">
              <a:solidFill>
                <a:schemeClr val="bg1"/>
              </a:solidFill>
            </a:endParaRPr>
          </a:p>
          <a:p>
            <a:r>
              <a:rPr lang="en-US" dirty="0" smtClean="0">
                <a:solidFill>
                  <a:schemeClr val="accent5">
                    <a:lumMod val="60000"/>
                    <a:lumOff val="40000"/>
                  </a:schemeClr>
                </a:solidFill>
              </a:rPr>
              <a:t>	str = ‘MATLAB’;</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 = length(str);	</a:t>
            </a:r>
            <a:r>
              <a:rPr lang="en-US" dirty="0" smtClean="0">
                <a:solidFill>
                  <a:srgbClr val="92D050"/>
                </a:solidFill>
              </a:rPr>
              <a:t>% This is simple - there are 6 characters, so the length</a:t>
            </a:r>
            <a:r>
              <a:rPr lang="en-US" dirty="0" smtClean="0">
                <a:solidFill>
                  <a:schemeClr val="accent5">
                    <a:lumMod val="60000"/>
                    <a:lumOff val="40000"/>
                  </a:schemeClr>
                </a:solidFill>
              </a:rPr>
              <a:t> </a:t>
            </a:r>
            <a:r>
              <a:rPr lang="en-US" dirty="0" smtClean="0">
                <a:solidFill>
                  <a:srgbClr val="FFFF00"/>
                </a:solidFill>
              </a:rPr>
              <a:t>is 6</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B = str(4);		</a:t>
            </a:r>
            <a:r>
              <a:rPr lang="en-US" dirty="0" smtClean="0">
                <a:solidFill>
                  <a:srgbClr val="92D050"/>
                </a:solidFill>
              </a:rPr>
              <a:t>% The indexing works just like vectors. The 4</a:t>
            </a:r>
            <a:r>
              <a:rPr lang="en-US" baseline="30000" dirty="0" smtClean="0">
                <a:solidFill>
                  <a:srgbClr val="92D050"/>
                </a:solidFill>
              </a:rPr>
              <a:t>th</a:t>
            </a:r>
            <a:r>
              <a:rPr lang="en-US" dirty="0" smtClean="0">
                <a:solidFill>
                  <a:srgbClr val="92D050"/>
                </a:solidFill>
              </a:rPr>
              <a:t> value is ‘T’,</a:t>
            </a:r>
          </a:p>
          <a:p>
            <a:r>
              <a:rPr lang="en-US" dirty="0">
                <a:solidFill>
                  <a:srgbClr val="92D050"/>
                </a:solidFill>
              </a:rPr>
              <a:t>	</a:t>
            </a:r>
            <a:r>
              <a:rPr lang="en-US" dirty="0" smtClean="0">
                <a:solidFill>
                  <a:srgbClr val="92D050"/>
                </a:solidFill>
              </a:rPr>
              <a:t>		% so </a:t>
            </a:r>
            <a:r>
              <a:rPr lang="en-US" dirty="0" smtClean="0">
                <a:solidFill>
                  <a:srgbClr val="FFFF00"/>
                </a:solidFill>
              </a:rPr>
              <a:t>B is ‘T’</a:t>
            </a:r>
          </a:p>
          <a:p>
            <a:endParaRPr lang="en-US" dirty="0" smtClean="0">
              <a:solidFill>
                <a:srgbClr val="FFFF00"/>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C = str(1:3);	</a:t>
            </a:r>
            <a:r>
              <a:rPr lang="en-US" dirty="0" smtClean="0">
                <a:solidFill>
                  <a:srgbClr val="92D050"/>
                </a:solidFill>
              </a:rPr>
              <a:t>% This is really C=str([1 2 3]), so</a:t>
            </a:r>
            <a:r>
              <a:rPr lang="en-US" dirty="0" smtClean="0">
                <a:solidFill>
                  <a:schemeClr val="accent5">
                    <a:lumMod val="60000"/>
                    <a:lumOff val="40000"/>
                  </a:schemeClr>
                </a:solidFill>
              </a:rPr>
              <a:t> </a:t>
            </a:r>
            <a:r>
              <a:rPr lang="en-US" dirty="0" smtClean="0">
                <a:solidFill>
                  <a:srgbClr val="FFFF00"/>
                </a:solidFill>
              </a:rPr>
              <a:t>C is ‘MAT’</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D = str(4:end);	</a:t>
            </a:r>
            <a:r>
              <a:rPr lang="en-US" dirty="0" smtClean="0">
                <a:solidFill>
                  <a:srgbClr val="92D050"/>
                </a:solidFill>
              </a:rPr>
              <a:t>% This is really D=str([4 5 6]), so</a:t>
            </a:r>
            <a:r>
              <a:rPr lang="en-US" dirty="0" smtClean="0">
                <a:solidFill>
                  <a:schemeClr val="accent5">
                    <a:lumMod val="60000"/>
                    <a:lumOff val="40000"/>
                  </a:schemeClr>
                </a:solidFill>
              </a:rPr>
              <a:t> </a:t>
            </a:r>
            <a:r>
              <a:rPr lang="en-US" dirty="0" smtClean="0">
                <a:solidFill>
                  <a:srgbClr val="FFFF00"/>
                </a:solidFill>
              </a:rPr>
              <a:t>D is ‘LAB’</a:t>
            </a: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4801314"/>
          </a:xfrm>
          <a:prstGeom prst="rect">
            <a:avLst/>
          </a:prstGeom>
          <a:noFill/>
        </p:spPr>
        <p:txBody>
          <a:bodyPr wrap="square" rtlCol="0">
            <a:spAutoFit/>
          </a:bodyPr>
          <a:lstStyle/>
          <a:p>
            <a:r>
              <a:rPr lang="en-US" dirty="0" smtClean="0">
                <a:solidFill>
                  <a:schemeClr val="bg1"/>
                </a:solidFill>
              </a:rPr>
              <a:t>A few powerpoints back, I made a statement that computers only deal in numbers. It would seem, then, that strings aren’t possible, since we are storing letters. So how is this happening? The answer is that when we run the code:</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ch = ‘F’;</a:t>
            </a:r>
          </a:p>
          <a:p>
            <a:endParaRPr lang="en-US" dirty="0">
              <a:solidFill>
                <a:schemeClr val="accent5">
                  <a:lumMod val="60000"/>
                  <a:lumOff val="40000"/>
                </a:schemeClr>
              </a:solidFill>
            </a:endParaRPr>
          </a:p>
          <a:p>
            <a:r>
              <a:rPr lang="en-US" dirty="0" smtClean="0">
                <a:solidFill>
                  <a:schemeClr val="bg1"/>
                </a:solidFill>
              </a:rPr>
              <a:t>We aren’t storing the letter F anywhere on the computer. We are storing a numeric value and labeling it as a char datatype. What is this numeric value? To find out, we can try the following code:</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val = double(ch);</a:t>
            </a:r>
          </a:p>
          <a:p>
            <a:endParaRPr lang="en-US" dirty="0">
              <a:solidFill>
                <a:schemeClr val="bg1"/>
              </a:solidFill>
            </a:endParaRPr>
          </a:p>
          <a:p>
            <a:r>
              <a:rPr lang="en-US" dirty="0" smtClean="0">
                <a:solidFill>
                  <a:schemeClr val="bg1"/>
                </a:solidFill>
              </a:rPr>
              <a:t>The </a:t>
            </a:r>
            <a:r>
              <a:rPr lang="en-US" dirty="0" smtClean="0">
                <a:solidFill>
                  <a:schemeClr val="accent5">
                    <a:lumMod val="60000"/>
                    <a:lumOff val="40000"/>
                  </a:schemeClr>
                </a:solidFill>
              </a:rPr>
              <a:t>double</a:t>
            </a:r>
            <a:r>
              <a:rPr lang="en-US" dirty="0" smtClean="0">
                <a:solidFill>
                  <a:schemeClr val="bg1"/>
                </a:solidFill>
              </a:rPr>
              <a:t> function takes in a value of any type and returns the same value but with type </a:t>
            </a:r>
            <a:r>
              <a:rPr lang="en-US" dirty="0" smtClean="0">
                <a:solidFill>
                  <a:schemeClr val="accent5">
                    <a:lumMod val="60000"/>
                    <a:lumOff val="40000"/>
                  </a:schemeClr>
                </a:solidFill>
              </a:rPr>
              <a:t>double</a:t>
            </a:r>
            <a:r>
              <a:rPr lang="en-US" dirty="0" smtClean="0">
                <a:solidFill>
                  <a:schemeClr val="bg1"/>
                </a:solidFill>
              </a:rPr>
              <a:t>. In this example, we find that </a:t>
            </a:r>
            <a:r>
              <a:rPr lang="en-US" dirty="0" smtClean="0">
                <a:solidFill>
                  <a:srgbClr val="FFFF00"/>
                </a:solidFill>
              </a:rPr>
              <a:t>val is 70</a:t>
            </a:r>
            <a:r>
              <a:rPr lang="en-US" dirty="0" smtClean="0">
                <a:solidFill>
                  <a:schemeClr val="bg1"/>
                </a:solidFill>
              </a:rPr>
              <a:t>.</a:t>
            </a:r>
          </a:p>
          <a:p>
            <a:endParaRPr lang="en-US" dirty="0">
              <a:solidFill>
                <a:schemeClr val="bg1"/>
              </a:solidFill>
            </a:endParaRPr>
          </a:p>
          <a:p>
            <a:r>
              <a:rPr lang="en-US" dirty="0" smtClean="0">
                <a:solidFill>
                  <a:schemeClr val="bg1"/>
                </a:solidFill>
              </a:rPr>
              <a:t>This seems arbitrary, but it is not. The value comes from a standard called, ASCII, or American Standard Code for Information Interchange. All characters are represented by an ASCII value.</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pic>
        <p:nvPicPr>
          <p:cNvPr id="1026" name="Picture 2"/>
          <p:cNvPicPr>
            <a:picLocks noChangeAspect="1" noChangeArrowheads="1"/>
          </p:cNvPicPr>
          <p:nvPr/>
        </p:nvPicPr>
        <p:blipFill>
          <a:blip r:embed="rId2" cstate="print"/>
          <a:srcRect/>
          <a:stretch>
            <a:fillRect/>
          </a:stretch>
        </p:blipFill>
        <p:spPr bwMode="auto">
          <a:xfrm>
            <a:off x="2606975" y="1238402"/>
            <a:ext cx="6537025" cy="5543398"/>
          </a:xfrm>
          <a:prstGeom prst="rect">
            <a:avLst/>
          </a:prstGeom>
          <a:noFill/>
          <a:ln w="9525">
            <a:noFill/>
            <a:miter lim="800000"/>
            <a:headEnd/>
            <a:tailEnd/>
          </a:ln>
        </p:spPr>
      </p:pic>
      <p:sp>
        <p:nvSpPr>
          <p:cNvPr id="7" name="TextBox 6"/>
          <p:cNvSpPr txBox="1"/>
          <p:nvPr/>
        </p:nvSpPr>
        <p:spPr>
          <a:xfrm>
            <a:off x="0" y="1219200"/>
            <a:ext cx="2590800" cy="4801314"/>
          </a:xfrm>
          <a:prstGeom prst="rect">
            <a:avLst/>
          </a:prstGeom>
          <a:noFill/>
        </p:spPr>
        <p:txBody>
          <a:bodyPr wrap="square" rtlCol="0">
            <a:spAutoFit/>
          </a:bodyPr>
          <a:lstStyle/>
          <a:p>
            <a:r>
              <a:rPr lang="en-US" dirty="0" smtClean="0">
                <a:solidFill>
                  <a:schemeClr val="bg1"/>
                </a:solidFill>
              </a:rPr>
              <a:t>This is the ASCII table. The column labeled ‘char’ is where you look up the character in question (for instance, look up ‘F’). The number in the blue column labeled ‘Dec’ (for decimal, or what we would call ‘double’) is the double equivalent. Ignore the ‘Hex’ column. So we can see from the table that ‘F’ has a double value of 70, which confirms what MATLAB told us on the previous slide. </a:t>
            </a:r>
            <a:endParaRPr lang="en-US" dirty="0">
              <a:solidFill>
                <a:schemeClr val="bg1"/>
              </a:solidFill>
            </a:endParaRPr>
          </a:p>
        </p:txBody>
      </p:sp>
      <p:sp>
        <p:nvSpPr>
          <p:cNvPr id="8" name="Rectangle 7"/>
          <p:cNvSpPr/>
          <p:nvPr/>
        </p:nvSpPr>
        <p:spPr>
          <a:xfrm>
            <a:off x="6858000" y="2438400"/>
            <a:ext cx="1143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828800"/>
            <a:ext cx="9144000" cy="3139321"/>
          </a:xfrm>
          <a:prstGeom prst="rect">
            <a:avLst/>
          </a:prstGeom>
          <a:noFill/>
        </p:spPr>
        <p:txBody>
          <a:bodyPr wrap="square" rtlCol="0">
            <a:spAutoFit/>
          </a:bodyPr>
          <a:lstStyle/>
          <a:p>
            <a:r>
              <a:rPr lang="en-US" dirty="0" smtClean="0">
                <a:solidFill>
                  <a:schemeClr val="bg1"/>
                </a:solidFill>
              </a:rPr>
              <a:t>Some notes about the ASCII table.</a:t>
            </a:r>
          </a:p>
          <a:p>
            <a:endParaRPr lang="en-US" dirty="0" smtClean="0">
              <a:solidFill>
                <a:schemeClr val="bg1"/>
              </a:solidFill>
            </a:endParaRPr>
          </a:p>
          <a:p>
            <a:r>
              <a:rPr lang="en-US" dirty="0">
                <a:solidFill>
                  <a:schemeClr val="bg1"/>
                </a:solidFill>
              </a:rPr>
              <a:t>	</a:t>
            </a:r>
            <a:r>
              <a:rPr lang="en-US" dirty="0" smtClean="0">
                <a:solidFill>
                  <a:schemeClr val="bg1"/>
                </a:solidFill>
              </a:rPr>
              <a:t>(1)	You do not need to memorize the table. As you will see throughout the</a:t>
            </a:r>
          </a:p>
          <a:p>
            <a:r>
              <a:rPr lang="en-US" dirty="0">
                <a:solidFill>
                  <a:schemeClr val="bg1"/>
                </a:solidFill>
              </a:rPr>
              <a:t>	</a:t>
            </a:r>
            <a:r>
              <a:rPr lang="en-US" dirty="0" smtClean="0">
                <a:solidFill>
                  <a:schemeClr val="bg1"/>
                </a:solidFill>
              </a:rPr>
              <a:t>	slides, I will never use the numeric values in code.</a:t>
            </a:r>
          </a:p>
          <a:p>
            <a:endParaRPr lang="en-US" dirty="0" smtClean="0">
              <a:solidFill>
                <a:schemeClr val="bg1"/>
              </a:solidFill>
            </a:endParaRPr>
          </a:p>
          <a:p>
            <a:r>
              <a:rPr lang="en-US" dirty="0">
                <a:solidFill>
                  <a:schemeClr val="bg1"/>
                </a:solidFill>
              </a:rPr>
              <a:t>	</a:t>
            </a:r>
            <a:r>
              <a:rPr lang="en-US" dirty="0" smtClean="0">
                <a:solidFill>
                  <a:schemeClr val="bg1"/>
                </a:solidFill>
              </a:rPr>
              <a:t>(2)	The one value you do need is the difference between the uppercase</a:t>
            </a:r>
          </a:p>
          <a:p>
            <a:r>
              <a:rPr lang="en-US" dirty="0">
                <a:solidFill>
                  <a:schemeClr val="bg1"/>
                </a:solidFill>
              </a:rPr>
              <a:t>	</a:t>
            </a:r>
            <a:r>
              <a:rPr lang="en-US" dirty="0" smtClean="0">
                <a:solidFill>
                  <a:schemeClr val="bg1"/>
                </a:solidFill>
              </a:rPr>
              <a:t>	 and lowercase letters. Notice that ‘A’ has a value 65, and ‘a’ has a value 97.</a:t>
            </a:r>
          </a:p>
          <a:p>
            <a:r>
              <a:rPr lang="en-US" dirty="0">
                <a:solidFill>
                  <a:schemeClr val="bg1"/>
                </a:solidFill>
              </a:rPr>
              <a:t>	</a:t>
            </a:r>
            <a:r>
              <a:rPr lang="en-US" dirty="0" smtClean="0">
                <a:solidFill>
                  <a:schemeClr val="bg1"/>
                </a:solidFill>
              </a:rPr>
              <a:t>	The difference is 32. ‘B’ is next after ‘A’ and ‘b’ is next after ‘a’, so the</a:t>
            </a:r>
          </a:p>
          <a:p>
            <a:r>
              <a:rPr lang="en-US" dirty="0">
                <a:solidFill>
                  <a:schemeClr val="bg1"/>
                </a:solidFill>
              </a:rPr>
              <a:t>	</a:t>
            </a:r>
            <a:r>
              <a:rPr lang="en-US" dirty="0" smtClean="0">
                <a:solidFill>
                  <a:schemeClr val="bg1"/>
                </a:solidFill>
              </a:rPr>
              <a:t>	difference there is also 32. In fact, the difference between the cases of</a:t>
            </a:r>
          </a:p>
          <a:p>
            <a:r>
              <a:rPr lang="en-US" dirty="0">
                <a:solidFill>
                  <a:schemeClr val="bg1"/>
                </a:solidFill>
              </a:rPr>
              <a:t>	</a:t>
            </a:r>
            <a:r>
              <a:rPr lang="en-US" dirty="0" smtClean="0">
                <a:solidFill>
                  <a:schemeClr val="bg1"/>
                </a:solidFill>
              </a:rPr>
              <a:t>	all 26 letters (A-Z) is 32, with the lowercase letters having the larger value</a:t>
            </a:r>
          </a:p>
          <a:p>
            <a:r>
              <a:rPr lang="en-US" dirty="0">
                <a:solidFill>
                  <a:schemeClr val="bg1"/>
                </a:solidFill>
              </a:rPr>
              <a:t>	</a:t>
            </a:r>
            <a:r>
              <a:rPr lang="en-US" dirty="0" smtClean="0">
                <a:solidFill>
                  <a:schemeClr val="bg1"/>
                </a:solidFill>
              </a:rPr>
              <a:t>	(this doesn’t mean much now, but it will in a bit).</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2766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228600"/>
            <a:ext cx="9144000" cy="1015663"/>
          </a:xfrm>
          <a:prstGeom prst="rect">
            <a:avLst/>
          </a:prstGeom>
          <a:noFill/>
        </p:spPr>
        <p:txBody>
          <a:bodyPr wrap="square" rtlCol="0">
            <a:spAutoFit/>
          </a:bodyPr>
          <a:lstStyle/>
          <a:p>
            <a:pPr algn="ctr"/>
            <a:r>
              <a:rPr lang="en-US" sz="6000" dirty="0" smtClean="0">
                <a:solidFill>
                  <a:schemeClr val="bg1"/>
                </a:solidFill>
              </a:rPr>
              <a:t>Strings</a:t>
            </a:r>
          </a:p>
        </p:txBody>
      </p:sp>
      <p:sp>
        <p:nvSpPr>
          <p:cNvPr id="6" name="TextBox 5"/>
          <p:cNvSpPr txBox="1"/>
          <p:nvPr/>
        </p:nvSpPr>
        <p:spPr>
          <a:xfrm>
            <a:off x="0" y="1524000"/>
            <a:ext cx="9144000" cy="5355312"/>
          </a:xfrm>
          <a:prstGeom prst="rect">
            <a:avLst/>
          </a:prstGeom>
          <a:noFill/>
        </p:spPr>
        <p:txBody>
          <a:bodyPr wrap="square" rtlCol="0">
            <a:spAutoFit/>
          </a:bodyPr>
          <a:lstStyle/>
          <a:p>
            <a:r>
              <a:rPr lang="en-US" dirty="0" smtClean="0">
                <a:solidFill>
                  <a:schemeClr val="bg1"/>
                </a:solidFill>
              </a:rPr>
              <a:t>There are a few special characters that are called </a:t>
            </a:r>
            <a:r>
              <a:rPr lang="en-US" b="1" dirty="0" smtClean="0">
                <a:solidFill>
                  <a:schemeClr val="bg1"/>
                </a:solidFill>
              </a:rPr>
              <a:t>whitespace</a:t>
            </a:r>
            <a:r>
              <a:rPr lang="en-US" dirty="0" smtClean="0">
                <a:solidFill>
                  <a:schemeClr val="bg1"/>
                </a:solidFill>
              </a:rPr>
              <a:t> characters. These are the space, tab, and newline characters. They are called whitespace because that’s exactly what they are - pure space (there is no character that is visible). They are defined in the following way:</a:t>
            </a:r>
          </a:p>
          <a:p>
            <a:endParaRPr lang="en-US" dirty="0" smtClean="0">
              <a:solidFill>
                <a:schemeClr val="bg1"/>
              </a:solidFill>
            </a:endParaRPr>
          </a:p>
          <a:p>
            <a:r>
              <a:rPr lang="en-US" dirty="0" smtClean="0">
                <a:solidFill>
                  <a:schemeClr val="accent5">
                    <a:lumMod val="60000"/>
                    <a:lumOff val="40000"/>
                  </a:schemeClr>
                </a:solidFill>
              </a:rPr>
              <a:t>	space = ‘ ‘</a:t>
            </a:r>
          </a:p>
          <a:p>
            <a:r>
              <a:rPr lang="en-US" dirty="0" smtClean="0">
                <a:solidFill>
                  <a:schemeClr val="accent5">
                    <a:lumMod val="60000"/>
                    <a:lumOff val="40000"/>
                  </a:schemeClr>
                </a:solidFill>
              </a:rPr>
              <a:t>	tab = ‘\t’</a:t>
            </a:r>
          </a:p>
          <a:p>
            <a:r>
              <a:rPr lang="en-US" dirty="0" smtClean="0">
                <a:solidFill>
                  <a:schemeClr val="accent5">
                    <a:lumMod val="60000"/>
                    <a:lumOff val="40000"/>
                  </a:schemeClr>
                </a:solidFill>
              </a:rPr>
              <a:t>	newline = ‘\n’</a:t>
            </a:r>
          </a:p>
          <a:p>
            <a:endParaRPr lang="en-US" dirty="0" smtClean="0">
              <a:solidFill>
                <a:schemeClr val="bg1"/>
              </a:solidFill>
            </a:endParaRPr>
          </a:p>
          <a:p>
            <a:r>
              <a:rPr lang="en-US" dirty="0" smtClean="0">
                <a:solidFill>
                  <a:schemeClr val="bg1"/>
                </a:solidFill>
              </a:rPr>
              <a:t>Normally, I we have a string ‘MATLAB\tSTRINGS’, the string will appear in MATLAB:</a:t>
            </a:r>
          </a:p>
          <a:p>
            <a:endParaRPr lang="en-US" dirty="0" smtClean="0">
              <a:solidFill>
                <a:schemeClr val="bg1"/>
              </a:solidFill>
            </a:endParaRPr>
          </a:p>
          <a:p>
            <a:r>
              <a:rPr lang="en-US" dirty="0" smtClean="0">
                <a:solidFill>
                  <a:schemeClr val="accent5">
                    <a:lumMod val="60000"/>
                    <a:lumOff val="40000"/>
                  </a:schemeClr>
                </a:solidFill>
              </a:rPr>
              <a:t>	&gt;&gt; line = ‘MATLAB\tSTRINGS’</a:t>
            </a:r>
          </a:p>
          <a:p>
            <a:r>
              <a:rPr lang="en-US" dirty="0" smtClean="0">
                <a:solidFill>
                  <a:schemeClr val="accent5">
                    <a:lumMod val="60000"/>
                    <a:lumOff val="40000"/>
                  </a:schemeClr>
                </a:solidFill>
              </a:rPr>
              <a:t>	line = </a:t>
            </a:r>
          </a:p>
          <a:p>
            <a:r>
              <a:rPr lang="en-US" dirty="0" smtClean="0">
                <a:solidFill>
                  <a:schemeClr val="accent5">
                    <a:lumMod val="60000"/>
                    <a:lumOff val="40000"/>
                  </a:schemeClr>
                </a:solidFill>
              </a:rPr>
              <a:t>		MATLAB\tSTRINGS</a:t>
            </a:r>
          </a:p>
          <a:p>
            <a:endParaRPr lang="en-US" dirty="0" smtClean="0">
              <a:solidFill>
                <a:schemeClr val="bg1"/>
              </a:solidFill>
            </a:endParaRPr>
          </a:p>
          <a:p>
            <a:r>
              <a:rPr lang="en-US" dirty="0" smtClean="0">
                <a:solidFill>
                  <a:schemeClr val="bg1"/>
                </a:solidFill>
              </a:rPr>
              <a:t>But there was supposed to be a tab between! Ryan, you liar! Well, its not really my fault. We didn’t tell MATLAB that we wanted to use the escape notation to format the string. </a:t>
            </a:r>
          </a:p>
          <a:p>
            <a:r>
              <a:rPr lang="en-US" dirty="0" smtClean="0">
                <a:solidFill>
                  <a:schemeClr val="accent5">
                    <a:lumMod val="60000"/>
                    <a:lumOff val="40000"/>
                  </a:schemeClr>
                </a:solidFill>
              </a:rPr>
              <a:t>	&gt;&gt; line = sprintf(‘MATLAB\tSTRINGS’)</a:t>
            </a:r>
          </a:p>
          <a:p>
            <a:r>
              <a:rPr lang="en-US" dirty="0" smtClean="0">
                <a:solidFill>
                  <a:schemeClr val="accent5">
                    <a:lumMod val="60000"/>
                    <a:lumOff val="40000"/>
                  </a:schemeClr>
                </a:solidFill>
              </a:rPr>
              <a:t>	line = </a:t>
            </a:r>
          </a:p>
          <a:p>
            <a:r>
              <a:rPr lang="en-US" dirty="0" smtClean="0">
                <a:solidFill>
                  <a:schemeClr val="accent5">
                    <a:lumMod val="60000"/>
                    <a:lumOff val="40000"/>
                  </a:schemeClr>
                </a:solidFill>
              </a:rPr>
              <a:t>		MATLAB	STRINGS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6857</Words>
  <Application>Microsoft Macintosh PowerPoint</Application>
  <PresentationFormat>On-screen Show (4:3)</PresentationFormat>
  <Paragraphs>622</Paragraphs>
  <Slides>42</Slides>
  <Notes>0</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dc:creator>
  <cp:lastModifiedBy>ilyssa widen</cp:lastModifiedBy>
  <cp:revision>95</cp:revision>
  <dcterms:created xsi:type="dcterms:W3CDTF">2011-08-13T00:33:27Z</dcterms:created>
  <dcterms:modified xsi:type="dcterms:W3CDTF">2011-08-13T00:33:42Z</dcterms:modified>
</cp:coreProperties>
</file>