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107" d="100"/>
          <a:sy n="107" d="100"/>
        </p:scale>
        <p:origin x="-3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E32DCEB-7A59-4FE9-A792-FCFE86548CF5}" type="datetimeFigureOut">
              <a:rPr lang="en-US" smtClean="0"/>
              <a:pPr/>
              <a:t>8/12/11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9917BED-3BEB-455A-9473-4618943AE9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32DCEB-7A59-4FE9-A792-FCFE86548CF5}"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17BED-3BEB-455A-9473-4618943AE9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32DCEB-7A59-4FE9-A792-FCFE86548CF5}"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17BED-3BEB-455A-9473-4618943AE9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32DCEB-7A59-4FE9-A792-FCFE86548CF5}"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17BED-3BEB-455A-9473-4618943AE9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32DCEB-7A59-4FE9-A792-FCFE86548CF5}"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17BED-3BEB-455A-9473-4618943AE9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32DCEB-7A59-4FE9-A792-FCFE86548CF5}"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17BED-3BEB-455A-9473-4618943AE9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E32DCEB-7A59-4FE9-A792-FCFE86548CF5}" type="datetimeFigureOut">
              <a:rPr lang="en-US" smtClean="0"/>
              <a:pPr/>
              <a:t>8/12/11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917BED-3BEB-455A-9473-4618943AE9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32DCEB-7A59-4FE9-A792-FCFE86548CF5}" type="datetimeFigureOut">
              <a:rPr lang="en-US" smtClean="0"/>
              <a:pPr/>
              <a:t>8/12/11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917BED-3BEB-455A-9473-4618943AE9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2DCEB-7A59-4FE9-A792-FCFE86548CF5}" type="datetimeFigureOut">
              <a:rPr lang="en-US" smtClean="0"/>
              <a:pPr/>
              <a:t>8/12/11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917BED-3BEB-455A-9473-4618943AE9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32DCEB-7A59-4FE9-A792-FCFE86548CF5}"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17BED-3BEB-455A-9473-4618943AE9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32DCEB-7A59-4FE9-A792-FCFE86548CF5}"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9917BED-3BEB-455A-9473-4618943AE9D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E32DCEB-7A59-4FE9-A792-FCFE86548CF5}" type="datetimeFigureOut">
              <a:rPr lang="en-US" smtClean="0"/>
              <a:pPr/>
              <a:t>8/12/11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917BED-3BEB-455A-9473-4618943AE9D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Structures and Structure Arrays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305800" cy="1143000"/>
          </a:xfrm>
        </p:spPr>
        <p:txBody>
          <a:bodyPr/>
          <a:lstStyle/>
          <a:p>
            <a:r>
              <a:rPr lang="en-US" dirty="0" smtClean="0"/>
              <a:t>Nested Structures:</a:t>
            </a:r>
            <a:endParaRPr lang="en-US" dirty="0"/>
          </a:p>
        </p:txBody>
      </p:sp>
      <p:sp>
        <p:nvSpPr>
          <p:cNvPr id="3" name="TextBox 2"/>
          <p:cNvSpPr txBox="1"/>
          <p:nvPr/>
        </p:nvSpPr>
        <p:spPr>
          <a:xfrm>
            <a:off x="533400" y="1676400"/>
            <a:ext cx="8001000" cy="4154984"/>
          </a:xfrm>
          <a:prstGeom prst="rect">
            <a:avLst/>
          </a:prstGeom>
          <a:noFill/>
        </p:spPr>
        <p:txBody>
          <a:bodyPr wrap="square" rtlCol="0">
            <a:spAutoFit/>
          </a:bodyPr>
          <a:lstStyle/>
          <a:p>
            <a:pPr>
              <a:buFont typeface="Arial" pitchFamily="34" charset="0"/>
              <a:buChar char="•"/>
            </a:pPr>
            <a:r>
              <a:rPr lang="en-US" sz="2400" dirty="0" smtClean="0"/>
              <a:t>Just like with cell arrays, we  can save structures within structures!! </a:t>
            </a:r>
            <a:endParaRPr lang="en-US" sz="2400" dirty="0"/>
          </a:p>
          <a:p>
            <a:pPr>
              <a:buFont typeface="Arial" pitchFamily="34" charset="0"/>
              <a:buChar char="•"/>
            </a:pPr>
            <a:r>
              <a:rPr lang="en-US" sz="2400" dirty="0" smtClean="0"/>
              <a:t>So we could have a chart called ‘Birthdays’ with fields ‘Name’ and ‘Date’, that has three people in it, but the date is separated into ‘Day’ and ‘Month’.</a:t>
            </a:r>
          </a:p>
          <a:p>
            <a:pPr>
              <a:buFont typeface="Arial" pitchFamily="34" charset="0"/>
              <a:buChar char="•"/>
            </a:pPr>
            <a:endParaRPr lang="en-US" sz="2400" dirty="0"/>
          </a:p>
          <a:p>
            <a:pPr>
              <a:buFont typeface="Arial" pitchFamily="34" charset="0"/>
              <a:buChar char="•"/>
            </a:pPr>
            <a:endParaRPr lang="en-US" sz="2400" dirty="0" smtClean="0"/>
          </a:p>
          <a:p>
            <a:pPr>
              <a:buFont typeface="Arial" pitchFamily="34" charset="0"/>
              <a:buChar char="•"/>
            </a:pPr>
            <a:endParaRPr lang="en-US" sz="2400" dirty="0"/>
          </a:p>
          <a:p>
            <a:pPr>
              <a:buFont typeface="Arial" pitchFamily="34" charset="0"/>
              <a:buChar char="•"/>
            </a:pPr>
            <a:endParaRPr lang="en-US" sz="2400" dirty="0" smtClean="0"/>
          </a:p>
          <a:p>
            <a:pPr>
              <a:buFont typeface="Arial" pitchFamily="34" charset="0"/>
              <a:buChar char="•"/>
            </a:pPr>
            <a:endParaRPr lang="en-US" sz="2400" dirty="0"/>
          </a:p>
          <a:p>
            <a:pPr>
              <a:buFont typeface="Arial" pitchFamily="34" charset="0"/>
              <a:buChar char="•"/>
            </a:pPr>
            <a:r>
              <a:rPr lang="en-US" sz="2400" dirty="0" smtClean="0"/>
              <a:t>Let’s say we want to get Jane’s Birthday…. </a:t>
            </a:r>
            <a:endParaRPr lang="en-US" sz="2400" dirty="0"/>
          </a:p>
        </p:txBody>
      </p:sp>
      <p:graphicFrame>
        <p:nvGraphicFramePr>
          <p:cNvPr id="4" name="Table 3"/>
          <p:cNvGraphicFramePr>
            <a:graphicFrameLocks noGrp="1"/>
          </p:cNvGraphicFramePr>
          <p:nvPr/>
        </p:nvGraphicFramePr>
        <p:xfrm>
          <a:off x="304800" y="3886200"/>
          <a:ext cx="6096000" cy="1478280"/>
        </p:xfrm>
        <a:graphic>
          <a:graphicData uri="http://schemas.openxmlformats.org/drawingml/2006/table">
            <a:tbl>
              <a:tblPr firstRow="1" bandRow="1">
                <a:tableStyleId>{5C22544A-7EE6-4342-B048-85BDC9FD1C3A}</a:tableStyleId>
              </a:tblPr>
              <a:tblGrid>
                <a:gridCol w="3048000"/>
                <a:gridCol w="3048000"/>
              </a:tblGrid>
              <a:tr h="142240">
                <a:tc>
                  <a:txBody>
                    <a:bodyPr/>
                    <a:lstStyle/>
                    <a:p>
                      <a:r>
                        <a:rPr lang="en-US" dirty="0" smtClean="0"/>
                        <a:t>BIRTHDAYS</a:t>
                      </a:r>
                      <a:endParaRPr lang="en-US" dirty="0"/>
                    </a:p>
                  </a:txBody>
                  <a:tcPr/>
                </a:tc>
                <a:tc>
                  <a:txBody>
                    <a:bodyPr/>
                    <a:lstStyle/>
                    <a:p>
                      <a:endParaRPr lang="en-US"/>
                    </a:p>
                  </a:txBody>
                  <a:tcPr/>
                </a:tc>
              </a:tr>
              <a:tr h="370840">
                <a:tc>
                  <a:txBody>
                    <a:bodyPr/>
                    <a:lstStyle/>
                    <a:p>
                      <a:r>
                        <a:rPr lang="en-US" dirty="0" smtClean="0"/>
                        <a:t>Name:</a:t>
                      </a:r>
                      <a:endParaRPr lang="en-US" dirty="0"/>
                    </a:p>
                  </a:txBody>
                  <a:tcPr/>
                </a:tc>
                <a:tc>
                  <a:txBody>
                    <a:bodyPr/>
                    <a:lstStyle/>
                    <a:p>
                      <a:r>
                        <a:rPr lang="en-US" dirty="0" smtClean="0"/>
                        <a:t>Date</a:t>
                      </a:r>
                      <a:endParaRPr lang="en-US" dirty="0"/>
                    </a:p>
                  </a:txBody>
                  <a:tcPr/>
                </a:tc>
              </a:tr>
              <a:tr h="370840">
                <a:tc>
                  <a:txBody>
                    <a:bodyPr/>
                    <a:lstStyle/>
                    <a:p>
                      <a:r>
                        <a:rPr lang="en-US" dirty="0" smtClean="0"/>
                        <a:t>Sally</a:t>
                      </a:r>
                      <a:endParaRPr lang="en-US" dirty="0"/>
                    </a:p>
                  </a:txBody>
                  <a:tcPr/>
                </a:tc>
                <a:tc>
                  <a:txBody>
                    <a:bodyPr/>
                    <a:lstStyle/>
                    <a:p>
                      <a:r>
                        <a:rPr lang="en-US" dirty="0" smtClean="0"/>
                        <a:t>Day: 12</a:t>
                      </a:r>
                      <a:r>
                        <a:rPr lang="en-US" baseline="0" dirty="0" smtClean="0"/>
                        <a:t>      Month: January</a:t>
                      </a:r>
                      <a:endParaRPr lang="en-US" dirty="0"/>
                    </a:p>
                  </a:txBody>
                  <a:tcPr/>
                </a:tc>
              </a:tr>
              <a:tr h="370840">
                <a:tc>
                  <a:txBody>
                    <a:bodyPr/>
                    <a:lstStyle/>
                    <a:p>
                      <a:r>
                        <a:rPr lang="en-US" dirty="0" smtClean="0"/>
                        <a:t>Jane</a:t>
                      </a:r>
                      <a:endParaRPr lang="en-US" dirty="0"/>
                    </a:p>
                  </a:txBody>
                  <a:tcPr/>
                </a:tc>
                <a:tc>
                  <a:txBody>
                    <a:bodyPr/>
                    <a:lstStyle/>
                    <a:p>
                      <a:r>
                        <a:rPr lang="en-US" dirty="0" smtClean="0"/>
                        <a:t>Day: 13       Month: February</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47800" y="381000"/>
          <a:ext cx="6096000" cy="1478280"/>
        </p:xfrm>
        <a:graphic>
          <a:graphicData uri="http://schemas.openxmlformats.org/drawingml/2006/table">
            <a:tbl>
              <a:tblPr firstRow="1" bandRow="1">
                <a:tableStyleId>{5C22544A-7EE6-4342-B048-85BDC9FD1C3A}</a:tableStyleId>
              </a:tblPr>
              <a:tblGrid>
                <a:gridCol w="3048000"/>
                <a:gridCol w="3048000"/>
              </a:tblGrid>
              <a:tr h="142240">
                <a:tc>
                  <a:txBody>
                    <a:bodyPr/>
                    <a:lstStyle/>
                    <a:p>
                      <a:r>
                        <a:rPr lang="en-US" dirty="0" smtClean="0"/>
                        <a:t>BIRTHDAYS</a:t>
                      </a:r>
                      <a:endParaRPr lang="en-US" dirty="0"/>
                    </a:p>
                  </a:txBody>
                  <a:tcPr/>
                </a:tc>
                <a:tc>
                  <a:txBody>
                    <a:bodyPr/>
                    <a:lstStyle/>
                    <a:p>
                      <a:endParaRPr lang="en-US"/>
                    </a:p>
                  </a:txBody>
                  <a:tcPr/>
                </a:tc>
              </a:tr>
              <a:tr h="370840">
                <a:tc>
                  <a:txBody>
                    <a:bodyPr/>
                    <a:lstStyle/>
                    <a:p>
                      <a:r>
                        <a:rPr lang="en-US" dirty="0" smtClean="0"/>
                        <a:t>Name:</a:t>
                      </a:r>
                      <a:endParaRPr lang="en-US" dirty="0"/>
                    </a:p>
                  </a:txBody>
                  <a:tcPr/>
                </a:tc>
                <a:tc>
                  <a:txBody>
                    <a:bodyPr/>
                    <a:lstStyle/>
                    <a:p>
                      <a:r>
                        <a:rPr lang="en-US" dirty="0" smtClean="0"/>
                        <a:t>Date</a:t>
                      </a:r>
                      <a:endParaRPr lang="en-US" dirty="0"/>
                    </a:p>
                  </a:txBody>
                  <a:tcPr/>
                </a:tc>
              </a:tr>
              <a:tr h="370840">
                <a:tc>
                  <a:txBody>
                    <a:bodyPr/>
                    <a:lstStyle/>
                    <a:p>
                      <a:r>
                        <a:rPr lang="en-US" dirty="0" smtClean="0"/>
                        <a:t>Sally</a:t>
                      </a:r>
                      <a:endParaRPr lang="en-US" dirty="0"/>
                    </a:p>
                  </a:txBody>
                  <a:tcPr/>
                </a:tc>
                <a:tc>
                  <a:txBody>
                    <a:bodyPr/>
                    <a:lstStyle/>
                    <a:p>
                      <a:r>
                        <a:rPr lang="en-US" dirty="0" smtClean="0"/>
                        <a:t>Day: 12</a:t>
                      </a:r>
                      <a:r>
                        <a:rPr lang="en-US" baseline="0" dirty="0" smtClean="0"/>
                        <a:t>      Month: January</a:t>
                      </a:r>
                      <a:endParaRPr lang="en-US" dirty="0"/>
                    </a:p>
                  </a:txBody>
                  <a:tcPr/>
                </a:tc>
              </a:tr>
              <a:tr h="370840">
                <a:tc>
                  <a:txBody>
                    <a:bodyPr/>
                    <a:lstStyle/>
                    <a:p>
                      <a:r>
                        <a:rPr lang="en-US" dirty="0" smtClean="0"/>
                        <a:t>Jane</a:t>
                      </a:r>
                      <a:endParaRPr lang="en-US" dirty="0"/>
                    </a:p>
                  </a:txBody>
                  <a:tcPr/>
                </a:tc>
                <a:tc>
                  <a:txBody>
                    <a:bodyPr/>
                    <a:lstStyle/>
                    <a:p>
                      <a:r>
                        <a:rPr lang="en-US" dirty="0" smtClean="0"/>
                        <a:t>Day: 13       Month: February</a:t>
                      </a:r>
                      <a:endParaRPr lang="en-US" dirty="0"/>
                    </a:p>
                  </a:txBody>
                  <a:tcPr/>
                </a:tc>
              </a:tr>
            </a:tbl>
          </a:graphicData>
        </a:graphic>
      </p:graphicFrame>
      <p:sp>
        <p:nvSpPr>
          <p:cNvPr id="5" name="TextBox 4"/>
          <p:cNvSpPr txBox="1"/>
          <p:nvPr/>
        </p:nvSpPr>
        <p:spPr>
          <a:xfrm>
            <a:off x="304800" y="1981200"/>
            <a:ext cx="8305800" cy="4154984"/>
          </a:xfrm>
          <a:prstGeom prst="rect">
            <a:avLst/>
          </a:prstGeom>
          <a:noFill/>
        </p:spPr>
        <p:txBody>
          <a:bodyPr wrap="square" rtlCol="0">
            <a:spAutoFit/>
          </a:bodyPr>
          <a:lstStyle/>
          <a:p>
            <a:r>
              <a:rPr lang="en-US" sz="2400" dirty="0" smtClean="0"/>
              <a:t>Jane’s </a:t>
            </a:r>
            <a:r>
              <a:rPr lang="en-US" sz="2400" dirty="0" err="1" smtClean="0"/>
              <a:t>Birtday</a:t>
            </a:r>
            <a:r>
              <a:rPr lang="en-US" sz="2400" dirty="0" smtClean="0"/>
              <a:t>, the whole date would be:</a:t>
            </a:r>
          </a:p>
          <a:p>
            <a:endParaRPr lang="en-US" sz="2400" dirty="0">
              <a:solidFill>
                <a:srgbClr val="FF0000"/>
              </a:solidFill>
            </a:endParaRPr>
          </a:p>
          <a:p>
            <a:r>
              <a:rPr lang="en-US" sz="2400" dirty="0" smtClean="0">
                <a:solidFill>
                  <a:srgbClr val="FF0000"/>
                </a:solidFill>
              </a:rPr>
              <a:t>Birthdays(2). </a:t>
            </a:r>
            <a:r>
              <a:rPr lang="en-US" sz="2400" dirty="0" err="1" smtClean="0">
                <a:solidFill>
                  <a:srgbClr val="FF0000"/>
                </a:solidFill>
              </a:rPr>
              <a:t>Date.Day</a:t>
            </a:r>
            <a:r>
              <a:rPr lang="en-US" sz="2400" dirty="0" smtClean="0">
                <a:solidFill>
                  <a:srgbClr val="FF0000"/>
                </a:solidFill>
              </a:rPr>
              <a:t>    </a:t>
            </a:r>
            <a:r>
              <a:rPr lang="en-US" sz="2400" dirty="0" smtClean="0">
                <a:sym typeface="Wingdings" pitchFamily="2" charset="2"/>
              </a:rPr>
              <a:t> this gives us the DAY it’s on.</a:t>
            </a:r>
          </a:p>
          <a:p>
            <a:r>
              <a:rPr lang="en-US" sz="2400" dirty="0" smtClean="0">
                <a:solidFill>
                  <a:srgbClr val="FF0000"/>
                </a:solidFill>
                <a:sym typeface="Wingdings" pitchFamily="2" charset="2"/>
              </a:rPr>
              <a:t>Birthdays(2).</a:t>
            </a:r>
            <a:r>
              <a:rPr lang="en-US" sz="2400" dirty="0" err="1" smtClean="0">
                <a:solidFill>
                  <a:srgbClr val="FF0000"/>
                </a:solidFill>
                <a:sym typeface="Wingdings" pitchFamily="2" charset="2"/>
              </a:rPr>
              <a:t>Date.Month</a:t>
            </a:r>
            <a:r>
              <a:rPr lang="en-US" sz="2400" dirty="0" smtClean="0">
                <a:solidFill>
                  <a:srgbClr val="FF0000"/>
                </a:solidFill>
                <a:sym typeface="Wingdings" pitchFamily="2" charset="2"/>
              </a:rPr>
              <a:t>  </a:t>
            </a:r>
            <a:r>
              <a:rPr lang="en-US" sz="2400" dirty="0" smtClean="0">
                <a:sym typeface="Wingdings" pitchFamily="2" charset="2"/>
              </a:rPr>
              <a:t> and this gives us the month.</a:t>
            </a:r>
          </a:p>
          <a:p>
            <a:endParaRPr lang="en-US" sz="2400" dirty="0">
              <a:sym typeface="Wingdings" pitchFamily="2" charset="2"/>
            </a:endParaRPr>
          </a:p>
          <a:p>
            <a:r>
              <a:rPr lang="en-US" sz="2400" dirty="0" smtClean="0">
                <a:sym typeface="Wingdings" pitchFamily="2" charset="2"/>
              </a:rPr>
              <a:t>Let’s say we want to code in a third person, </a:t>
            </a:r>
            <a:r>
              <a:rPr lang="en-US" sz="2400" dirty="0" err="1" smtClean="0">
                <a:sym typeface="Wingdings" pitchFamily="2" charset="2"/>
              </a:rPr>
              <a:t>Jhon</a:t>
            </a:r>
            <a:r>
              <a:rPr lang="en-US" sz="2400" dirty="0" smtClean="0">
                <a:sym typeface="Wingdings" pitchFamily="2" charset="2"/>
              </a:rPr>
              <a:t>, who’s birthday is May 5th:</a:t>
            </a:r>
          </a:p>
          <a:p>
            <a:endParaRPr lang="en-US" sz="2400" dirty="0">
              <a:sym typeface="Wingdings" pitchFamily="2" charset="2"/>
            </a:endParaRPr>
          </a:p>
          <a:p>
            <a:r>
              <a:rPr lang="en-US" sz="2400" dirty="0" smtClean="0">
                <a:solidFill>
                  <a:srgbClr val="FF0000"/>
                </a:solidFill>
                <a:sym typeface="Wingdings" pitchFamily="2" charset="2"/>
              </a:rPr>
              <a:t>Birthdays(end+1).Name = ‘Bob’</a:t>
            </a:r>
          </a:p>
          <a:p>
            <a:r>
              <a:rPr lang="en-US" sz="2400" dirty="0" smtClean="0">
                <a:solidFill>
                  <a:srgbClr val="FF0000"/>
                </a:solidFill>
                <a:sym typeface="Wingdings" pitchFamily="2" charset="2"/>
              </a:rPr>
              <a:t>Birthdays(end+1).</a:t>
            </a:r>
            <a:r>
              <a:rPr lang="en-US" sz="2400" dirty="0" err="1" smtClean="0">
                <a:solidFill>
                  <a:srgbClr val="FF0000"/>
                </a:solidFill>
                <a:sym typeface="Wingdings" pitchFamily="2" charset="2"/>
              </a:rPr>
              <a:t>Date.Day</a:t>
            </a:r>
            <a:r>
              <a:rPr lang="en-US" sz="2400" dirty="0" smtClean="0">
                <a:solidFill>
                  <a:srgbClr val="FF0000"/>
                </a:solidFill>
                <a:sym typeface="Wingdings" pitchFamily="2" charset="2"/>
              </a:rPr>
              <a:t> = 5</a:t>
            </a:r>
          </a:p>
          <a:p>
            <a:r>
              <a:rPr lang="en-US" sz="2400" dirty="0" smtClean="0">
                <a:solidFill>
                  <a:srgbClr val="FF0000"/>
                </a:solidFill>
                <a:sym typeface="Wingdings" pitchFamily="2" charset="2"/>
              </a:rPr>
              <a:t>Birthdays(end+1).</a:t>
            </a:r>
            <a:r>
              <a:rPr lang="en-US" sz="2400" dirty="0" err="1" smtClean="0">
                <a:solidFill>
                  <a:srgbClr val="FF0000"/>
                </a:solidFill>
                <a:sym typeface="Wingdings" pitchFamily="2" charset="2"/>
              </a:rPr>
              <a:t>Date.Month</a:t>
            </a:r>
            <a:r>
              <a:rPr lang="en-US" sz="2400" dirty="0" smtClean="0">
                <a:solidFill>
                  <a:srgbClr val="FF0000"/>
                </a:solidFill>
                <a:sym typeface="Wingdings" pitchFamily="2" charset="2"/>
              </a:rPr>
              <a:t> = ‘May’</a:t>
            </a:r>
            <a:endParaRPr lang="en-US" sz="24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Struc</a:t>
            </a:r>
            <a:r>
              <a:rPr lang="en-US" dirty="0" smtClean="0"/>
              <a:t> = </a:t>
            </a:r>
            <a:r>
              <a:rPr lang="en-US" dirty="0" err="1" smtClean="0"/>
              <a:t>setfield</a:t>
            </a:r>
            <a:r>
              <a:rPr lang="en-US" dirty="0" smtClean="0"/>
              <a:t>(</a:t>
            </a:r>
            <a:r>
              <a:rPr lang="en-US" dirty="0" err="1" smtClean="0"/>
              <a:t>struc</a:t>
            </a:r>
            <a:r>
              <a:rPr lang="en-US" dirty="0" smtClean="0"/>
              <a:t>, ‘Name’, ‘Joe’)  </a:t>
            </a:r>
            <a:r>
              <a:rPr lang="en-US" dirty="0" smtClean="0">
                <a:sym typeface="Wingdings" pitchFamily="2" charset="2"/>
              </a:rPr>
              <a:t> this sets the field ‘Name’ in </a:t>
            </a:r>
            <a:r>
              <a:rPr lang="en-US" dirty="0" err="1" smtClean="0">
                <a:sym typeface="Wingdings" pitchFamily="2" charset="2"/>
              </a:rPr>
              <a:t>struc</a:t>
            </a:r>
            <a:r>
              <a:rPr lang="en-US" dirty="0" smtClean="0">
                <a:sym typeface="Wingdings" pitchFamily="2" charset="2"/>
              </a:rPr>
              <a:t> to ‘Joe’. We need to assign this to a variable though… or it doesn’t do anything at all.</a:t>
            </a:r>
          </a:p>
          <a:p>
            <a:r>
              <a:rPr lang="en-US" dirty="0" err="1" smtClean="0">
                <a:sym typeface="Wingdings" pitchFamily="2" charset="2"/>
              </a:rPr>
              <a:t>Struc</a:t>
            </a:r>
            <a:r>
              <a:rPr lang="en-US" dirty="0" smtClean="0">
                <a:sym typeface="Wingdings" pitchFamily="2" charset="2"/>
              </a:rPr>
              <a:t> = </a:t>
            </a:r>
            <a:r>
              <a:rPr lang="en-US" dirty="0" err="1" smtClean="0">
                <a:sym typeface="Wingdings" pitchFamily="2" charset="2"/>
              </a:rPr>
              <a:t>getfield</a:t>
            </a:r>
            <a:r>
              <a:rPr lang="en-US" dirty="0" smtClean="0">
                <a:sym typeface="Wingdings" pitchFamily="2" charset="2"/>
              </a:rPr>
              <a:t>(</a:t>
            </a:r>
            <a:r>
              <a:rPr lang="en-US" dirty="0" err="1" smtClean="0">
                <a:sym typeface="Wingdings" pitchFamily="2" charset="2"/>
              </a:rPr>
              <a:t>struc</a:t>
            </a:r>
            <a:r>
              <a:rPr lang="en-US" dirty="0" smtClean="0">
                <a:sym typeface="Wingdings" pitchFamily="2" charset="2"/>
              </a:rPr>
              <a:t>, ‘Name’) this gives us the value saved in the field ‘Name’ in our structure </a:t>
            </a:r>
            <a:r>
              <a:rPr lang="en-US" dirty="0" err="1" smtClean="0">
                <a:sym typeface="Wingdings" pitchFamily="2" charset="2"/>
              </a:rPr>
              <a:t>struc</a:t>
            </a:r>
            <a:r>
              <a:rPr lang="en-US" dirty="0" smtClean="0">
                <a:sym typeface="Wingdings" pitchFamily="2" charset="2"/>
              </a:rPr>
              <a:t>.</a:t>
            </a:r>
          </a:p>
          <a:p>
            <a:r>
              <a:rPr lang="en-US" dirty="0" err="1" smtClean="0">
                <a:sym typeface="Wingdings" pitchFamily="2" charset="2"/>
              </a:rPr>
              <a:t>Struc</a:t>
            </a:r>
            <a:r>
              <a:rPr lang="en-US" dirty="0" smtClean="0">
                <a:sym typeface="Wingdings" pitchFamily="2" charset="2"/>
              </a:rPr>
              <a:t> = </a:t>
            </a:r>
            <a:r>
              <a:rPr lang="en-US" dirty="0" err="1" smtClean="0">
                <a:sym typeface="Wingdings" pitchFamily="2" charset="2"/>
              </a:rPr>
              <a:t>rmfield</a:t>
            </a:r>
            <a:r>
              <a:rPr lang="en-US" dirty="0" smtClean="0">
                <a:sym typeface="Wingdings" pitchFamily="2" charset="2"/>
              </a:rPr>
              <a:t>(</a:t>
            </a:r>
            <a:r>
              <a:rPr lang="en-US" dirty="0" err="1" smtClean="0">
                <a:sym typeface="Wingdings" pitchFamily="2" charset="2"/>
              </a:rPr>
              <a:t>struc</a:t>
            </a:r>
            <a:r>
              <a:rPr lang="en-US" dirty="0" smtClean="0">
                <a:sym typeface="Wingdings" pitchFamily="2" charset="2"/>
              </a:rPr>
              <a:t>, ‘Name’)  this removes the field ‘Name’ from </a:t>
            </a:r>
            <a:r>
              <a:rPr lang="en-US" dirty="0" err="1" smtClean="0">
                <a:sym typeface="Wingdings" pitchFamily="2" charset="2"/>
              </a:rPr>
              <a:t>struc</a:t>
            </a:r>
            <a:r>
              <a:rPr lang="en-US" dirty="0" smtClean="0">
                <a:sym typeface="Wingdings" pitchFamily="2" charset="2"/>
              </a:rPr>
              <a:t>, but we MUST save it to a variable or it does NOTHING AT ALL. If we save it as something other than our original structure name this is the same as making a copy of our original structure with the specified field removed.</a:t>
            </a:r>
          </a:p>
          <a:p>
            <a:r>
              <a:rPr lang="en-US" dirty="0" err="1" smtClean="0">
                <a:sym typeface="Wingdings" pitchFamily="2" charset="2"/>
              </a:rPr>
              <a:t>Isfield</a:t>
            </a:r>
            <a:r>
              <a:rPr lang="en-US" dirty="0" smtClean="0">
                <a:sym typeface="Wingdings" pitchFamily="2" charset="2"/>
              </a:rPr>
              <a:t>(</a:t>
            </a:r>
            <a:r>
              <a:rPr lang="en-US" dirty="0" err="1" smtClean="0">
                <a:sym typeface="Wingdings" pitchFamily="2" charset="2"/>
              </a:rPr>
              <a:t>struc</a:t>
            </a:r>
            <a:r>
              <a:rPr lang="en-US" dirty="0" smtClean="0">
                <a:sym typeface="Wingdings" pitchFamily="2" charset="2"/>
              </a:rPr>
              <a:t>, ‘Name’) checks to see if ‘Name’ is a field in </a:t>
            </a:r>
            <a:r>
              <a:rPr lang="en-US" dirty="0" err="1" smtClean="0">
                <a:sym typeface="Wingdings" pitchFamily="2" charset="2"/>
              </a:rPr>
              <a:t>struc</a:t>
            </a:r>
            <a:r>
              <a:rPr lang="en-US" smtClean="0">
                <a:sym typeface="Wingdings" pitchFamily="2" charset="2"/>
              </a:rPr>
              <a:t>.</a:t>
            </a:r>
            <a:endParaRPr lang="en-US"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305800" cy="1143000"/>
          </a:xfrm>
        </p:spPr>
        <p:txBody>
          <a:bodyPr>
            <a:normAutofit/>
          </a:bodyPr>
          <a:lstStyle/>
          <a:p>
            <a:r>
              <a:rPr lang="en-US" sz="5400" b="1" u="sng" dirty="0" smtClean="0"/>
              <a:t>Mini Quiz</a:t>
            </a:r>
            <a:endParaRPr lang="en-US" sz="5400" b="1" u="sng" dirty="0"/>
          </a:p>
        </p:txBody>
      </p:sp>
      <p:sp>
        <p:nvSpPr>
          <p:cNvPr id="4" name="TextBox 3"/>
          <p:cNvSpPr txBox="1"/>
          <p:nvPr/>
        </p:nvSpPr>
        <p:spPr>
          <a:xfrm>
            <a:off x="838200" y="2286000"/>
            <a:ext cx="6781800" cy="369332"/>
          </a:xfrm>
          <a:prstGeom prst="rect">
            <a:avLst/>
          </a:prstGeom>
          <a:noFill/>
        </p:spPr>
        <p:txBody>
          <a:bodyPr wrap="square" rtlCol="0">
            <a:spAutoFit/>
          </a:bodyPr>
          <a:lstStyle/>
          <a:p>
            <a:endParaRPr lang="en-US" dirty="0"/>
          </a:p>
        </p:txBody>
      </p:sp>
      <p:sp>
        <p:nvSpPr>
          <p:cNvPr id="5" name="TextBox 4"/>
          <p:cNvSpPr txBox="1"/>
          <p:nvPr/>
        </p:nvSpPr>
        <p:spPr>
          <a:xfrm>
            <a:off x="152400" y="1295400"/>
            <a:ext cx="8458200" cy="5386090"/>
          </a:xfrm>
          <a:prstGeom prst="rect">
            <a:avLst/>
          </a:prstGeom>
          <a:noFill/>
        </p:spPr>
        <p:txBody>
          <a:bodyPr wrap="square" rtlCol="0">
            <a:spAutoFit/>
          </a:bodyPr>
          <a:lstStyle/>
          <a:p>
            <a:r>
              <a:rPr lang="en-US" sz="3200" dirty="0" smtClean="0"/>
              <a:t>Given the following code, what is the value of the variable A?</a:t>
            </a:r>
          </a:p>
          <a:p>
            <a:r>
              <a:rPr lang="en-US" sz="2800" dirty="0" err="1" smtClean="0">
                <a:solidFill>
                  <a:srgbClr val="FF0000"/>
                </a:solidFill>
                <a:latin typeface="Arial" pitchFamily="34" charset="0"/>
                <a:cs typeface="Arial" pitchFamily="34" charset="0"/>
              </a:rPr>
              <a:t>st</a:t>
            </a:r>
            <a:r>
              <a:rPr lang="en-US" sz="2800" dirty="0" smtClean="0">
                <a:solidFill>
                  <a:srgbClr val="FF0000"/>
                </a:solidFill>
                <a:latin typeface="Arial" pitchFamily="34" charset="0"/>
                <a:cs typeface="Arial" pitchFamily="34" charset="0"/>
              </a:rPr>
              <a:t> = </a:t>
            </a:r>
            <a:r>
              <a:rPr lang="en-US" sz="2800" dirty="0" err="1" smtClean="0">
                <a:solidFill>
                  <a:srgbClr val="FF0000"/>
                </a:solidFill>
                <a:latin typeface="Arial" pitchFamily="34" charset="0"/>
                <a:cs typeface="Arial" pitchFamily="34" charset="0"/>
              </a:rPr>
              <a:t>struct</a:t>
            </a:r>
            <a:r>
              <a:rPr lang="en-US" sz="2800" dirty="0" smtClean="0">
                <a:solidFill>
                  <a:srgbClr val="FF0000"/>
                </a:solidFill>
                <a:latin typeface="Arial" pitchFamily="34" charset="0"/>
                <a:cs typeface="Arial" pitchFamily="34" charset="0"/>
              </a:rPr>
              <a:t>('Runner', 'TC', 'Team', 'Cowboys‘,…	'Team Coolness', 0) </a:t>
            </a:r>
          </a:p>
          <a:p>
            <a:endParaRPr lang="en-US" sz="2800" dirty="0" smtClean="0">
              <a:solidFill>
                <a:srgbClr val="FF0000"/>
              </a:solidFill>
              <a:latin typeface="Arial" pitchFamily="34" charset="0"/>
              <a:cs typeface="Arial" pitchFamily="34" charset="0"/>
            </a:endParaRPr>
          </a:p>
          <a:p>
            <a:r>
              <a:rPr lang="en-US" sz="2800" dirty="0" err="1" smtClean="0">
                <a:solidFill>
                  <a:srgbClr val="FF0000"/>
                </a:solidFill>
                <a:latin typeface="Arial" pitchFamily="34" charset="0"/>
                <a:cs typeface="Arial" pitchFamily="34" charset="0"/>
              </a:rPr>
              <a:t>st.wins</a:t>
            </a:r>
            <a:r>
              <a:rPr lang="en-US" sz="2800" dirty="0" smtClean="0">
                <a:solidFill>
                  <a:srgbClr val="FF0000"/>
                </a:solidFill>
                <a:latin typeface="Arial" pitchFamily="34" charset="0"/>
                <a:cs typeface="Arial" pitchFamily="34" charset="0"/>
              </a:rPr>
              <a:t> = 2;</a:t>
            </a:r>
          </a:p>
          <a:p>
            <a:endParaRPr lang="en-US" sz="2800" dirty="0" smtClean="0">
              <a:solidFill>
                <a:srgbClr val="FF0000"/>
              </a:solidFill>
              <a:latin typeface="Arial" pitchFamily="34" charset="0"/>
              <a:cs typeface="Arial" pitchFamily="34" charset="0"/>
            </a:endParaRPr>
          </a:p>
          <a:p>
            <a:r>
              <a:rPr lang="en-US" sz="2800" dirty="0" err="1" smtClean="0">
                <a:solidFill>
                  <a:srgbClr val="FF0000"/>
                </a:solidFill>
                <a:latin typeface="Arial" pitchFamily="34" charset="0"/>
                <a:cs typeface="Arial" pitchFamily="34" charset="0"/>
              </a:rPr>
              <a:t>st.lose</a:t>
            </a:r>
            <a:r>
              <a:rPr lang="en-US" sz="2800" dirty="0" smtClean="0">
                <a:solidFill>
                  <a:srgbClr val="FF0000"/>
                </a:solidFill>
                <a:latin typeface="Arial" pitchFamily="34" charset="0"/>
                <a:cs typeface="Arial" pitchFamily="34" charset="0"/>
              </a:rPr>
              <a:t> = 1; </a:t>
            </a:r>
          </a:p>
          <a:p>
            <a:endParaRPr lang="en-US" sz="2800" dirty="0" smtClean="0">
              <a:solidFill>
                <a:srgbClr val="FF0000"/>
              </a:solidFill>
              <a:latin typeface="Arial" pitchFamily="34" charset="0"/>
              <a:cs typeface="Arial" pitchFamily="34" charset="0"/>
            </a:endParaRPr>
          </a:p>
          <a:p>
            <a:r>
              <a:rPr lang="en-US" sz="2800" dirty="0" err="1" smtClean="0">
                <a:solidFill>
                  <a:srgbClr val="FF0000"/>
                </a:solidFill>
                <a:latin typeface="Arial" pitchFamily="34" charset="0"/>
                <a:cs typeface="Arial" pitchFamily="34" charset="0"/>
              </a:rPr>
              <a:t>rmfield</a:t>
            </a:r>
            <a:r>
              <a:rPr lang="en-US" sz="2800" dirty="0" smtClean="0">
                <a:solidFill>
                  <a:srgbClr val="FF0000"/>
                </a:solidFill>
                <a:latin typeface="Arial" pitchFamily="34" charset="0"/>
                <a:cs typeface="Arial" pitchFamily="34" charset="0"/>
              </a:rPr>
              <a:t>(</a:t>
            </a:r>
            <a:r>
              <a:rPr lang="en-US" sz="2800" dirty="0" err="1" smtClean="0">
                <a:solidFill>
                  <a:srgbClr val="FF0000"/>
                </a:solidFill>
                <a:latin typeface="Arial" pitchFamily="34" charset="0"/>
                <a:cs typeface="Arial" pitchFamily="34" charset="0"/>
              </a:rPr>
              <a:t>st,'Team</a:t>
            </a:r>
            <a:r>
              <a:rPr lang="en-US" sz="2800" dirty="0" smtClean="0">
                <a:solidFill>
                  <a:srgbClr val="FF0000"/>
                </a:solidFill>
                <a:latin typeface="Arial" pitchFamily="34" charset="0"/>
                <a:cs typeface="Arial" pitchFamily="34" charset="0"/>
              </a:rPr>
              <a:t>'); </a:t>
            </a:r>
          </a:p>
          <a:p>
            <a:endParaRPr lang="en-US" sz="2800" dirty="0" smtClean="0">
              <a:solidFill>
                <a:srgbClr val="FF0000"/>
              </a:solidFill>
              <a:latin typeface="Arial" pitchFamily="34" charset="0"/>
              <a:cs typeface="Arial" pitchFamily="34" charset="0"/>
            </a:endParaRPr>
          </a:p>
          <a:p>
            <a:r>
              <a:rPr lang="en-US" sz="2800" dirty="0" smtClean="0">
                <a:solidFill>
                  <a:srgbClr val="FF0000"/>
                </a:solidFill>
                <a:latin typeface="Arial" pitchFamily="34" charset="0"/>
                <a:cs typeface="Arial" pitchFamily="34" charset="0"/>
              </a:rPr>
              <a:t>A = </a:t>
            </a:r>
            <a:r>
              <a:rPr lang="en-US" sz="2800" dirty="0" err="1" smtClean="0">
                <a:solidFill>
                  <a:srgbClr val="FF0000"/>
                </a:solidFill>
                <a:latin typeface="Arial" pitchFamily="34" charset="0"/>
                <a:cs typeface="Arial" pitchFamily="34" charset="0"/>
              </a:rPr>
              <a:t>st.Team</a:t>
            </a:r>
            <a:r>
              <a:rPr lang="en-US" sz="2800" dirty="0" smtClean="0">
                <a:solidFill>
                  <a:srgbClr val="FF0000"/>
                </a:solidFill>
                <a:latin typeface="Arial" pitchFamily="34" charset="0"/>
                <a:cs typeface="Arial" pitchFamily="34" charset="0"/>
              </a:rPr>
              <a:t>; </a:t>
            </a:r>
            <a:endParaRPr lang="en-US" sz="2800" dirty="0">
              <a:solidFill>
                <a:srgbClr val="FF0000"/>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TextBox 2"/>
          <p:cNvSpPr txBox="1"/>
          <p:nvPr/>
        </p:nvSpPr>
        <p:spPr>
          <a:xfrm>
            <a:off x="2362200" y="2971800"/>
            <a:ext cx="4114800" cy="769441"/>
          </a:xfrm>
          <a:prstGeom prst="rect">
            <a:avLst/>
          </a:prstGeom>
          <a:noFill/>
        </p:spPr>
        <p:txBody>
          <a:bodyPr wrap="square" rtlCol="0">
            <a:spAutoFit/>
          </a:bodyPr>
          <a:lstStyle/>
          <a:p>
            <a:r>
              <a:rPr lang="en-US" sz="4400" dirty="0" smtClean="0">
                <a:solidFill>
                  <a:srgbClr val="FF0000"/>
                </a:solidFill>
              </a:rPr>
              <a:t>A = 'Cowboys' </a:t>
            </a:r>
            <a:endParaRPr lang="en-US" sz="44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1143000"/>
          </a:xfrm>
        </p:spPr>
        <p:txBody>
          <a:bodyPr>
            <a:noAutofit/>
          </a:bodyPr>
          <a:lstStyle/>
          <a:p>
            <a:r>
              <a:rPr lang="en-US" sz="3600" dirty="0" smtClean="0"/>
              <a:t>What’s a structure / structure Array?</a:t>
            </a:r>
            <a:endParaRPr lang="en-US" sz="3600" dirty="0"/>
          </a:p>
        </p:txBody>
      </p:sp>
      <p:sp>
        <p:nvSpPr>
          <p:cNvPr id="3" name="Content Placeholder 2"/>
          <p:cNvSpPr>
            <a:spLocks noGrp="1"/>
          </p:cNvSpPr>
          <p:nvPr>
            <p:ph idx="1"/>
          </p:nvPr>
        </p:nvSpPr>
        <p:spPr>
          <a:xfrm>
            <a:off x="228600" y="1219200"/>
            <a:ext cx="8229600" cy="5638800"/>
          </a:xfrm>
        </p:spPr>
        <p:txBody>
          <a:bodyPr>
            <a:normAutofit lnSpcReduction="10000"/>
          </a:bodyPr>
          <a:lstStyle/>
          <a:p>
            <a:r>
              <a:rPr lang="en-US" dirty="0" smtClean="0"/>
              <a:t>Here’s an example of one: A phone book.</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r>
              <a:rPr lang="en-US" dirty="0" smtClean="0"/>
              <a:t>So we have three fields: Name, </a:t>
            </a:r>
            <a:r>
              <a:rPr lang="en-US" dirty="0" err="1" smtClean="0"/>
              <a:t>CellPhone</a:t>
            </a:r>
            <a:r>
              <a:rPr lang="en-US" dirty="0" smtClean="0"/>
              <a:t>, </a:t>
            </a:r>
            <a:r>
              <a:rPr lang="en-US" dirty="0" err="1" smtClean="0"/>
              <a:t>HomePhone</a:t>
            </a:r>
            <a:endParaRPr lang="en-US" dirty="0" smtClean="0"/>
          </a:p>
          <a:p>
            <a:pPr lvl="1">
              <a:buNone/>
            </a:pPr>
            <a:r>
              <a:rPr lang="en-US" dirty="0" smtClean="0"/>
              <a:t>Each field has a value: Name: Stella, Brian, Emilio…</a:t>
            </a:r>
            <a:r>
              <a:rPr lang="en-US" dirty="0" err="1" smtClean="0"/>
              <a:t>ect</a:t>
            </a:r>
            <a:r>
              <a:rPr lang="en-US" dirty="0" smtClean="0"/>
              <a:t>.</a:t>
            </a:r>
          </a:p>
          <a:p>
            <a:pPr lvl="1">
              <a:buNone/>
            </a:pPr>
            <a:r>
              <a:rPr lang="en-US" dirty="0" smtClean="0"/>
              <a:t>Fields must be names along the rules of naming variables in MATLB… can’t start with a number or have forbidden symbols in them.</a:t>
            </a:r>
          </a:p>
          <a:p>
            <a:pPr lvl="1">
              <a:buNone/>
            </a:pPr>
            <a:r>
              <a:rPr lang="en-US" dirty="0" smtClean="0"/>
              <a:t>Fields in structures may have non-homogeneous data, as you see</a:t>
            </a:r>
            <a:r>
              <a:rPr lang="en-US" dirty="0" smtClean="0">
                <a:sym typeface="Wingdings" pitchFamily="2" charset="2"/>
              </a:rPr>
              <a:t> </a:t>
            </a:r>
            <a:r>
              <a:rPr lang="en-US" dirty="0" err="1" smtClean="0">
                <a:sym typeface="Wingdings" pitchFamily="2" charset="2"/>
              </a:rPr>
              <a:t>HomePhone</a:t>
            </a:r>
            <a:r>
              <a:rPr lang="en-US" dirty="0" smtClean="0">
                <a:sym typeface="Wingdings" pitchFamily="2" charset="2"/>
              </a:rPr>
              <a:t> has Stella’s number as a double, Brian and Emilio’s are of class char, they are strings.</a:t>
            </a:r>
          </a:p>
          <a:p>
            <a:pPr lvl="1">
              <a:buNone/>
            </a:pPr>
            <a:r>
              <a:rPr lang="en-US" dirty="0" smtClean="0">
                <a:sym typeface="Wingdings" pitchFamily="2" charset="2"/>
              </a:rPr>
              <a:t>Lets see how to code this….</a:t>
            </a:r>
            <a:endParaRPr lang="en-US" dirty="0" smtClean="0"/>
          </a:p>
        </p:txBody>
      </p:sp>
      <p:graphicFrame>
        <p:nvGraphicFramePr>
          <p:cNvPr id="4" name="Table 3"/>
          <p:cNvGraphicFramePr>
            <a:graphicFrameLocks noGrp="1"/>
          </p:cNvGraphicFramePr>
          <p:nvPr/>
        </p:nvGraphicFramePr>
        <p:xfrm>
          <a:off x="1143000" y="18288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Name</a:t>
                      </a:r>
                      <a:endParaRPr lang="en-US" dirty="0"/>
                    </a:p>
                  </a:txBody>
                  <a:tcPr/>
                </a:tc>
                <a:tc>
                  <a:txBody>
                    <a:bodyPr/>
                    <a:lstStyle/>
                    <a:p>
                      <a:r>
                        <a:rPr lang="en-US" dirty="0" err="1" smtClean="0"/>
                        <a:t>CellPhone</a:t>
                      </a:r>
                      <a:endParaRPr lang="en-US" dirty="0"/>
                    </a:p>
                  </a:txBody>
                  <a:tcPr/>
                </a:tc>
                <a:tc>
                  <a:txBody>
                    <a:bodyPr/>
                    <a:lstStyle/>
                    <a:p>
                      <a:r>
                        <a:rPr lang="en-US" dirty="0" err="1" smtClean="0"/>
                        <a:t>HomePhone</a:t>
                      </a:r>
                      <a:endParaRPr lang="en-US" dirty="0"/>
                    </a:p>
                  </a:txBody>
                  <a:tcPr/>
                </a:tc>
              </a:tr>
              <a:tr h="370840">
                <a:tc>
                  <a:txBody>
                    <a:bodyPr/>
                    <a:lstStyle/>
                    <a:p>
                      <a:r>
                        <a:rPr lang="en-US" dirty="0" smtClean="0"/>
                        <a:t>Stella</a:t>
                      </a:r>
                      <a:endParaRPr lang="en-US" dirty="0"/>
                    </a:p>
                  </a:txBody>
                  <a:tcPr/>
                </a:tc>
                <a:tc>
                  <a:txBody>
                    <a:bodyPr/>
                    <a:lstStyle/>
                    <a:p>
                      <a:r>
                        <a:rPr lang="en-US" dirty="0" smtClean="0"/>
                        <a:t>2815559787</a:t>
                      </a:r>
                      <a:endParaRPr lang="en-US" dirty="0"/>
                    </a:p>
                  </a:txBody>
                  <a:tcPr/>
                </a:tc>
                <a:tc>
                  <a:txBody>
                    <a:bodyPr/>
                    <a:lstStyle/>
                    <a:p>
                      <a:r>
                        <a:rPr lang="en-US" dirty="0" smtClean="0"/>
                        <a:t>2815551446</a:t>
                      </a:r>
                      <a:endParaRPr lang="en-US" dirty="0"/>
                    </a:p>
                  </a:txBody>
                  <a:tcPr/>
                </a:tc>
              </a:tr>
              <a:tr h="370840">
                <a:tc>
                  <a:txBody>
                    <a:bodyPr/>
                    <a:lstStyle/>
                    <a:p>
                      <a:r>
                        <a:rPr lang="en-US" dirty="0" smtClean="0"/>
                        <a:t>Brian</a:t>
                      </a:r>
                      <a:endParaRPr lang="en-US" dirty="0"/>
                    </a:p>
                  </a:txBody>
                  <a:tcPr/>
                </a:tc>
                <a:tc>
                  <a:txBody>
                    <a:bodyPr/>
                    <a:lstStyle/>
                    <a:p>
                      <a:r>
                        <a:rPr lang="en-US" dirty="0" smtClean="0"/>
                        <a:t>N/A</a:t>
                      </a:r>
                      <a:endParaRPr lang="en-US" dirty="0"/>
                    </a:p>
                  </a:txBody>
                  <a:tcPr/>
                </a:tc>
                <a:tc>
                  <a:txBody>
                    <a:bodyPr/>
                    <a:lstStyle/>
                    <a:p>
                      <a:r>
                        <a:rPr lang="en-US" dirty="0" smtClean="0"/>
                        <a:t>He’s Homeless </a:t>
                      </a:r>
                      <a:r>
                        <a:rPr lang="en-US" dirty="0" smtClean="0">
                          <a:sym typeface="Wingdings" pitchFamily="2" charset="2"/>
                        </a:rPr>
                        <a:t></a:t>
                      </a:r>
                    </a:p>
                  </a:txBody>
                  <a:tcPr/>
                </a:tc>
              </a:tr>
              <a:tr h="370840">
                <a:tc>
                  <a:txBody>
                    <a:bodyPr/>
                    <a:lstStyle/>
                    <a:p>
                      <a:r>
                        <a:rPr lang="en-US" dirty="0" smtClean="0"/>
                        <a:t>Emilio</a:t>
                      </a:r>
                      <a:endParaRPr lang="en-US" dirty="0"/>
                    </a:p>
                  </a:txBody>
                  <a:tcPr/>
                </a:tc>
                <a:tc>
                  <a:txBody>
                    <a:bodyPr/>
                    <a:lstStyle/>
                    <a:p>
                      <a:r>
                        <a:rPr lang="en-US" dirty="0" smtClean="0"/>
                        <a:t>4045559087</a:t>
                      </a:r>
                      <a:endParaRPr lang="en-US" dirty="0"/>
                    </a:p>
                  </a:txBody>
                  <a:tcPr/>
                </a:tc>
                <a:tc>
                  <a:txBody>
                    <a:bodyPr/>
                    <a:lstStyle/>
                    <a:p>
                      <a:r>
                        <a:rPr lang="en-US" dirty="0" smtClean="0">
                          <a:sym typeface="Wingdings" pitchFamily="2" charset="2"/>
                        </a:rPr>
                        <a:t>Unknown</a:t>
                      </a: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362456"/>
          </a:xfrm>
        </p:spPr>
        <p:txBody>
          <a:bodyPr/>
          <a:lstStyle/>
          <a:p>
            <a:r>
              <a:rPr lang="en-US" dirty="0" smtClean="0"/>
              <a:t>Code it:    </a:t>
            </a:r>
            <a:endParaRPr lang="en-US" dirty="0"/>
          </a:p>
        </p:txBody>
      </p:sp>
      <p:sp>
        <p:nvSpPr>
          <p:cNvPr id="3" name="Text Placeholder 2"/>
          <p:cNvSpPr>
            <a:spLocks noGrp="1"/>
          </p:cNvSpPr>
          <p:nvPr>
            <p:ph type="body" idx="1"/>
          </p:nvPr>
        </p:nvSpPr>
        <p:spPr>
          <a:xfrm>
            <a:off x="152400" y="1905000"/>
            <a:ext cx="8534400" cy="4953000"/>
          </a:xfrm>
        </p:spPr>
        <p:txBody>
          <a:bodyPr>
            <a:normAutofit/>
          </a:bodyPr>
          <a:lstStyle/>
          <a:p>
            <a:r>
              <a:rPr lang="en-US" dirty="0" smtClean="0"/>
              <a:t>Let’s call our structure array </a:t>
            </a:r>
            <a:r>
              <a:rPr lang="en-US" dirty="0" err="1" smtClean="0"/>
              <a:t>PhoneBook</a:t>
            </a:r>
            <a:r>
              <a:rPr lang="en-US" dirty="0" smtClean="0"/>
              <a:t>.</a:t>
            </a:r>
          </a:p>
          <a:p>
            <a:r>
              <a:rPr lang="en-US" dirty="0" smtClean="0"/>
              <a:t>This is an example of how to MANUALLY create a structure array.</a:t>
            </a:r>
          </a:p>
          <a:p>
            <a:endParaRPr lang="en-US" dirty="0" smtClean="0"/>
          </a:p>
          <a:p>
            <a:r>
              <a:rPr lang="en-US" dirty="0" err="1" smtClean="0">
                <a:solidFill>
                  <a:schemeClr val="accent3">
                    <a:lumMod val="40000"/>
                    <a:lumOff val="60000"/>
                  </a:schemeClr>
                </a:solidFill>
              </a:rPr>
              <a:t>PhoneBook</a:t>
            </a:r>
            <a:r>
              <a:rPr lang="en-US" dirty="0" smtClean="0">
                <a:solidFill>
                  <a:schemeClr val="accent3">
                    <a:lumMod val="40000"/>
                    <a:lumOff val="60000"/>
                  </a:schemeClr>
                </a:solidFill>
              </a:rPr>
              <a:t>(1).Name = ‘Stella’</a:t>
            </a:r>
          </a:p>
          <a:p>
            <a:r>
              <a:rPr lang="en-US" dirty="0" err="1" smtClean="0">
                <a:solidFill>
                  <a:schemeClr val="accent3">
                    <a:lumMod val="40000"/>
                    <a:lumOff val="60000"/>
                  </a:schemeClr>
                </a:solidFill>
              </a:rPr>
              <a:t>PhoneBook</a:t>
            </a:r>
            <a:r>
              <a:rPr lang="en-US" dirty="0" smtClean="0">
                <a:solidFill>
                  <a:schemeClr val="accent3">
                    <a:lumMod val="40000"/>
                    <a:lumOff val="60000"/>
                  </a:schemeClr>
                </a:solidFill>
              </a:rPr>
              <a:t>(2).Name = ‘Brian’</a:t>
            </a:r>
          </a:p>
          <a:p>
            <a:r>
              <a:rPr lang="en-US" dirty="0" err="1" smtClean="0">
                <a:solidFill>
                  <a:schemeClr val="accent3">
                    <a:lumMod val="40000"/>
                    <a:lumOff val="60000"/>
                  </a:schemeClr>
                </a:solidFill>
              </a:rPr>
              <a:t>PhoneBook</a:t>
            </a:r>
            <a:r>
              <a:rPr lang="en-US" dirty="0" smtClean="0">
                <a:solidFill>
                  <a:schemeClr val="accent3">
                    <a:lumMod val="40000"/>
                    <a:lumOff val="60000"/>
                  </a:schemeClr>
                </a:solidFill>
              </a:rPr>
              <a:t>(3).Name = ‘Emilio’</a:t>
            </a:r>
          </a:p>
          <a:p>
            <a:r>
              <a:rPr lang="en-US" dirty="0" err="1" smtClean="0">
                <a:solidFill>
                  <a:schemeClr val="accent3">
                    <a:lumMod val="40000"/>
                    <a:lumOff val="60000"/>
                  </a:schemeClr>
                </a:solidFill>
              </a:rPr>
              <a:t>PhoneBook</a:t>
            </a:r>
            <a:r>
              <a:rPr lang="en-US" dirty="0" smtClean="0">
                <a:solidFill>
                  <a:schemeClr val="accent3">
                    <a:lumMod val="40000"/>
                    <a:lumOff val="60000"/>
                  </a:schemeClr>
                </a:solidFill>
              </a:rPr>
              <a:t>(1).</a:t>
            </a:r>
            <a:r>
              <a:rPr lang="en-US" dirty="0" err="1" smtClean="0">
                <a:solidFill>
                  <a:schemeClr val="accent3">
                    <a:lumMod val="40000"/>
                    <a:lumOff val="60000"/>
                  </a:schemeClr>
                </a:solidFill>
              </a:rPr>
              <a:t>CellPhone</a:t>
            </a:r>
            <a:r>
              <a:rPr lang="en-US" dirty="0" smtClean="0">
                <a:solidFill>
                  <a:schemeClr val="accent3">
                    <a:lumMod val="40000"/>
                    <a:lumOff val="60000"/>
                  </a:schemeClr>
                </a:solidFill>
              </a:rPr>
              <a:t> = 2815559787</a:t>
            </a:r>
          </a:p>
          <a:p>
            <a:r>
              <a:rPr lang="en-US" dirty="0" err="1" smtClean="0">
                <a:solidFill>
                  <a:schemeClr val="accent3">
                    <a:lumMod val="40000"/>
                    <a:lumOff val="60000"/>
                  </a:schemeClr>
                </a:solidFill>
              </a:rPr>
              <a:t>PhoneBook</a:t>
            </a:r>
            <a:r>
              <a:rPr lang="en-US" dirty="0" smtClean="0">
                <a:solidFill>
                  <a:schemeClr val="accent3">
                    <a:lumMod val="40000"/>
                    <a:lumOff val="60000"/>
                  </a:schemeClr>
                </a:solidFill>
              </a:rPr>
              <a:t>(2). </a:t>
            </a:r>
            <a:r>
              <a:rPr lang="en-US" dirty="0" err="1" smtClean="0">
                <a:solidFill>
                  <a:schemeClr val="accent3">
                    <a:lumMod val="40000"/>
                    <a:lumOff val="60000"/>
                  </a:schemeClr>
                </a:solidFill>
              </a:rPr>
              <a:t>CellPhone</a:t>
            </a:r>
            <a:r>
              <a:rPr lang="en-US" dirty="0" smtClean="0">
                <a:solidFill>
                  <a:schemeClr val="accent3">
                    <a:lumMod val="40000"/>
                    <a:lumOff val="60000"/>
                  </a:schemeClr>
                </a:solidFill>
              </a:rPr>
              <a:t> = ‘N/A’</a:t>
            </a:r>
          </a:p>
          <a:p>
            <a:r>
              <a:rPr lang="en-US" dirty="0" err="1" smtClean="0">
                <a:solidFill>
                  <a:schemeClr val="accent3">
                    <a:lumMod val="40000"/>
                    <a:lumOff val="60000"/>
                  </a:schemeClr>
                </a:solidFill>
              </a:rPr>
              <a:t>PhoneBook</a:t>
            </a:r>
            <a:r>
              <a:rPr lang="en-US" dirty="0" smtClean="0">
                <a:solidFill>
                  <a:schemeClr val="accent3">
                    <a:lumMod val="40000"/>
                    <a:lumOff val="60000"/>
                  </a:schemeClr>
                </a:solidFill>
              </a:rPr>
              <a:t>(3). </a:t>
            </a:r>
            <a:r>
              <a:rPr lang="en-US" dirty="0" err="1" smtClean="0">
                <a:solidFill>
                  <a:schemeClr val="accent3">
                    <a:lumMod val="40000"/>
                    <a:lumOff val="60000"/>
                  </a:schemeClr>
                </a:solidFill>
              </a:rPr>
              <a:t>CellPhone</a:t>
            </a:r>
            <a:r>
              <a:rPr lang="en-US" dirty="0" smtClean="0">
                <a:solidFill>
                  <a:schemeClr val="accent3">
                    <a:lumMod val="40000"/>
                    <a:lumOff val="60000"/>
                  </a:schemeClr>
                </a:solidFill>
              </a:rPr>
              <a:t> = 4045559087</a:t>
            </a:r>
          </a:p>
          <a:p>
            <a:r>
              <a:rPr lang="en-US" dirty="0" err="1" smtClean="0">
                <a:solidFill>
                  <a:schemeClr val="accent3">
                    <a:lumMod val="40000"/>
                    <a:lumOff val="60000"/>
                  </a:schemeClr>
                </a:solidFill>
              </a:rPr>
              <a:t>PhoneBook</a:t>
            </a:r>
            <a:r>
              <a:rPr lang="en-US" dirty="0" smtClean="0">
                <a:solidFill>
                  <a:schemeClr val="accent3">
                    <a:lumMod val="40000"/>
                    <a:lumOff val="60000"/>
                  </a:schemeClr>
                </a:solidFill>
              </a:rPr>
              <a:t>(3). </a:t>
            </a:r>
            <a:r>
              <a:rPr lang="en-US" dirty="0" err="1" smtClean="0">
                <a:solidFill>
                  <a:schemeClr val="accent3">
                    <a:lumMod val="40000"/>
                    <a:lumOff val="60000"/>
                  </a:schemeClr>
                </a:solidFill>
              </a:rPr>
              <a:t>HomePhone</a:t>
            </a:r>
            <a:r>
              <a:rPr lang="en-US" dirty="0" smtClean="0">
                <a:solidFill>
                  <a:schemeClr val="accent3">
                    <a:lumMod val="40000"/>
                    <a:lumOff val="60000"/>
                  </a:schemeClr>
                </a:solidFill>
              </a:rPr>
              <a:t> = 2815551446</a:t>
            </a:r>
          </a:p>
          <a:p>
            <a:r>
              <a:rPr lang="en-US" dirty="0" err="1" smtClean="0">
                <a:solidFill>
                  <a:schemeClr val="accent3">
                    <a:lumMod val="40000"/>
                    <a:lumOff val="60000"/>
                  </a:schemeClr>
                </a:solidFill>
              </a:rPr>
              <a:t>PhoneBook</a:t>
            </a:r>
            <a:r>
              <a:rPr lang="en-US" dirty="0" smtClean="0">
                <a:solidFill>
                  <a:schemeClr val="accent3">
                    <a:lumMod val="40000"/>
                    <a:lumOff val="60000"/>
                  </a:schemeClr>
                </a:solidFill>
              </a:rPr>
              <a:t>(3). </a:t>
            </a:r>
            <a:r>
              <a:rPr lang="en-US" dirty="0" err="1" smtClean="0">
                <a:solidFill>
                  <a:schemeClr val="accent3">
                    <a:lumMod val="40000"/>
                    <a:lumOff val="60000"/>
                  </a:schemeClr>
                </a:solidFill>
              </a:rPr>
              <a:t>HomePhone</a:t>
            </a:r>
            <a:r>
              <a:rPr lang="en-US" dirty="0" smtClean="0">
                <a:solidFill>
                  <a:schemeClr val="accent3">
                    <a:lumMod val="40000"/>
                    <a:lumOff val="60000"/>
                  </a:schemeClr>
                </a:solidFill>
              </a:rPr>
              <a:t> = ‘Homeless </a:t>
            </a:r>
            <a:r>
              <a:rPr lang="en-US" dirty="0" smtClean="0">
                <a:solidFill>
                  <a:schemeClr val="accent3">
                    <a:lumMod val="40000"/>
                    <a:lumOff val="60000"/>
                  </a:schemeClr>
                </a:solidFill>
                <a:sym typeface="Wingdings" pitchFamily="2" charset="2"/>
              </a:rPr>
              <a:t>’</a:t>
            </a:r>
            <a:endParaRPr lang="en-US" dirty="0" smtClean="0">
              <a:solidFill>
                <a:schemeClr val="accent3">
                  <a:lumMod val="40000"/>
                  <a:lumOff val="60000"/>
                </a:schemeClr>
              </a:solidFill>
            </a:endParaRPr>
          </a:p>
          <a:p>
            <a:r>
              <a:rPr lang="en-US" dirty="0" err="1" smtClean="0">
                <a:solidFill>
                  <a:schemeClr val="accent3">
                    <a:lumMod val="40000"/>
                    <a:lumOff val="60000"/>
                  </a:schemeClr>
                </a:solidFill>
              </a:rPr>
              <a:t>PhoneBook</a:t>
            </a:r>
            <a:r>
              <a:rPr lang="en-US" dirty="0" smtClean="0">
                <a:solidFill>
                  <a:schemeClr val="accent3">
                    <a:lumMod val="40000"/>
                    <a:lumOff val="60000"/>
                  </a:schemeClr>
                </a:solidFill>
              </a:rPr>
              <a:t>(3). </a:t>
            </a:r>
            <a:r>
              <a:rPr lang="en-US" dirty="0" err="1" smtClean="0">
                <a:solidFill>
                  <a:schemeClr val="accent3">
                    <a:lumMod val="40000"/>
                    <a:lumOff val="60000"/>
                  </a:schemeClr>
                </a:solidFill>
              </a:rPr>
              <a:t>HomePhone</a:t>
            </a:r>
            <a:r>
              <a:rPr lang="en-US" dirty="0" smtClean="0">
                <a:solidFill>
                  <a:schemeClr val="accent3">
                    <a:lumMod val="40000"/>
                    <a:lumOff val="60000"/>
                  </a:schemeClr>
                </a:solidFill>
              </a:rPr>
              <a:t> = ‘Unknown’</a:t>
            </a:r>
          </a:p>
          <a:p>
            <a:endParaRPr lang="en-US" dirty="0" smtClean="0"/>
          </a:p>
          <a:p>
            <a:endParaRPr lang="en-US" dirty="0" smtClean="0"/>
          </a:p>
          <a:p>
            <a:endParaRPr lang="en-US" dirty="0" smtClean="0"/>
          </a:p>
          <a:p>
            <a:endParaRPr lang="en-US" dirty="0"/>
          </a:p>
        </p:txBody>
      </p:sp>
      <p:graphicFrame>
        <p:nvGraphicFramePr>
          <p:cNvPr id="5" name="Table 4"/>
          <p:cNvGraphicFramePr>
            <a:graphicFrameLocks noGrp="1"/>
          </p:cNvGraphicFramePr>
          <p:nvPr/>
        </p:nvGraphicFramePr>
        <p:xfrm>
          <a:off x="2667000" y="3810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Name</a:t>
                      </a:r>
                      <a:endParaRPr lang="en-US" dirty="0"/>
                    </a:p>
                  </a:txBody>
                  <a:tcPr/>
                </a:tc>
                <a:tc>
                  <a:txBody>
                    <a:bodyPr/>
                    <a:lstStyle/>
                    <a:p>
                      <a:r>
                        <a:rPr lang="en-US" dirty="0" err="1" smtClean="0"/>
                        <a:t>CellPhone</a:t>
                      </a:r>
                      <a:endParaRPr lang="en-US" dirty="0"/>
                    </a:p>
                  </a:txBody>
                  <a:tcPr/>
                </a:tc>
                <a:tc>
                  <a:txBody>
                    <a:bodyPr/>
                    <a:lstStyle/>
                    <a:p>
                      <a:r>
                        <a:rPr lang="en-US" dirty="0" err="1" smtClean="0"/>
                        <a:t>HomePhone</a:t>
                      </a:r>
                      <a:endParaRPr lang="en-US" dirty="0"/>
                    </a:p>
                  </a:txBody>
                  <a:tcPr/>
                </a:tc>
              </a:tr>
              <a:tr h="370840">
                <a:tc>
                  <a:txBody>
                    <a:bodyPr/>
                    <a:lstStyle/>
                    <a:p>
                      <a:r>
                        <a:rPr lang="en-US" dirty="0" smtClean="0"/>
                        <a:t>Stella</a:t>
                      </a:r>
                      <a:endParaRPr lang="en-US" dirty="0"/>
                    </a:p>
                  </a:txBody>
                  <a:tcPr/>
                </a:tc>
                <a:tc>
                  <a:txBody>
                    <a:bodyPr/>
                    <a:lstStyle/>
                    <a:p>
                      <a:r>
                        <a:rPr lang="en-US" dirty="0" smtClean="0"/>
                        <a:t>2815559787</a:t>
                      </a:r>
                      <a:endParaRPr lang="en-US" dirty="0"/>
                    </a:p>
                  </a:txBody>
                  <a:tcPr/>
                </a:tc>
                <a:tc>
                  <a:txBody>
                    <a:bodyPr/>
                    <a:lstStyle/>
                    <a:p>
                      <a:r>
                        <a:rPr lang="en-US" dirty="0" smtClean="0"/>
                        <a:t>2815551446</a:t>
                      </a:r>
                      <a:endParaRPr lang="en-US" dirty="0"/>
                    </a:p>
                  </a:txBody>
                  <a:tcPr/>
                </a:tc>
              </a:tr>
              <a:tr h="370840">
                <a:tc>
                  <a:txBody>
                    <a:bodyPr/>
                    <a:lstStyle/>
                    <a:p>
                      <a:r>
                        <a:rPr lang="en-US" dirty="0" smtClean="0"/>
                        <a:t>Brian</a:t>
                      </a:r>
                      <a:endParaRPr lang="en-US" dirty="0"/>
                    </a:p>
                  </a:txBody>
                  <a:tcPr/>
                </a:tc>
                <a:tc>
                  <a:txBody>
                    <a:bodyPr/>
                    <a:lstStyle/>
                    <a:p>
                      <a:r>
                        <a:rPr lang="en-US" dirty="0" smtClean="0"/>
                        <a:t>N/A</a:t>
                      </a:r>
                      <a:endParaRPr lang="en-US" dirty="0"/>
                    </a:p>
                  </a:txBody>
                  <a:tcPr/>
                </a:tc>
                <a:tc>
                  <a:txBody>
                    <a:bodyPr/>
                    <a:lstStyle/>
                    <a:p>
                      <a:r>
                        <a:rPr lang="en-US" dirty="0" smtClean="0"/>
                        <a:t>He’s Homeless </a:t>
                      </a:r>
                      <a:r>
                        <a:rPr lang="en-US" dirty="0" smtClean="0">
                          <a:sym typeface="Wingdings" pitchFamily="2" charset="2"/>
                        </a:rPr>
                        <a:t></a:t>
                      </a:r>
                    </a:p>
                  </a:txBody>
                  <a:tcPr/>
                </a:tc>
              </a:tr>
              <a:tr h="370840">
                <a:tc>
                  <a:txBody>
                    <a:bodyPr/>
                    <a:lstStyle/>
                    <a:p>
                      <a:r>
                        <a:rPr lang="en-US" dirty="0" smtClean="0"/>
                        <a:t>Emilio</a:t>
                      </a:r>
                      <a:endParaRPr lang="en-US" dirty="0"/>
                    </a:p>
                  </a:txBody>
                  <a:tcPr/>
                </a:tc>
                <a:tc>
                  <a:txBody>
                    <a:bodyPr/>
                    <a:lstStyle/>
                    <a:p>
                      <a:r>
                        <a:rPr lang="en-US" dirty="0" smtClean="0"/>
                        <a:t>4045559087</a:t>
                      </a:r>
                      <a:endParaRPr lang="en-US" dirty="0"/>
                    </a:p>
                  </a:txBody>
                  <a:tcPr/>
                </a:tc>
                <a:tc>
                  <a:txBody>
                    <a:bodyPr/>
                    <a:lstStyle/>
                    <a:p>
                      <a:r>
                        <a:rPr lang="en-US" dirty="0" smtClean="0">
                          <a:sym typeface="Wingdings" pitchFamily="2" charset="2"/>
                        </a:rPr>
                        <a:t>Unknown</a:t>
                      </a: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62456"/>
          </a:xfrm>
        </p:spPr>
        <p:txBody>
          <a:bodyPr/>
          <a:lstStyle/>
          <a:p>
            <a:r>
              <a:rPr lang="en-US" dirty="0" smtClean="0"/>
              <a:t>Code it again, but use </a:t>
            </a:r>
            <a:r>
              <a:rPr lang="en-US" dirty="0" err="1" smtClean="0"/>
              <a:t>struct</a:t>
            </a:r>
            <a:r>
              <a:rPr lang="en-US" dirty="0" smtClean="0"/>
              <a:t>():</a:t>
            </a:r>
            <a:endParaRPr lang="en-US" dirty="0"/>
          </a:p>
        </p:txBody>
      </p:sp>
      <p:sp>
        <p:nvSpPr>
          <p:cNvPr id="3" name="Text Placeholder 2"/>
          <p:cNvSpPr>
            <a:spLocks noGrp="1"/>
          </p:cNvSpPr>
          <p:nvPr>
            <p:ph type="body" idx="1"/>
          </p:nvPr>
        </p:nvSpPr>
        <p:spPr>
          <a:xfrm>
            <a:off x="152400" y="1447800"/>
            <a:ext cx="8991600" cy="4953000"/>
          </a:xfrm>
        </p:spPr>
        <p:txBody>
          <a:bodyPr>
            <a:normAutofit lnSpcReduction="10000"/>
          </a:bodyPr>
          <a:lstStyle/>
          <a:p>
            <a:r>
              <a:rPr lang="en-US" dirty="0" smtClean="0"/>
              <a:t>We have a function in MATLAB called </a:t>
            </a:r>
            <a:r>
              <a:rPr lang="en-US" dirty="0" err="1" smtClean="0"/>
              <a:t>struct</a:t>
            </a:r>
            <a:r>
              <a:rPr lang="en-US" dirty="0" smtClean="0"/>
              <a:t>() that will create a structure array for us! Here’s how we would do this:</a:t>
            </a:r>
          </a:p>
          <a:p>
            <a:endParaRPr lang="en-US" dirty="0" smtClean="0"/>
          </a:p>
          <a:p>
            <a:r>
              <a:rPr lang="en-US" sz="2000" dirty="0" err="1" smtClean="0">
                <a:solidFill>
                  <a:schemeClr val="accent3">
                    <a:lumMod val="40000"/>
                    <a:lumOff val="60000"/>
                  </a:schemeClr>
                </a:solidFill>
              </a:rPr>
              <a:t>PhoneBook</a:t>
            </a:r>
            <a:r>
              <a:rPr lang="en-US" sz="2000" dirty="0" smtClean="0">
                <a:solidFill>
                  <a:schemeClr val="accent3">
                    <a:lumMod val="40000"/>
                    <a:lumOff val="60000"/>
                  </a:schemeClr>
                </a:solidFill>
              </a:rPr>
              <a:t> = </a:t>
            </a:r>
            <a:r>
              <a:rPr lang="en-US" sz="2000" dirty="0" err="1" smtClean="0">
                <a:solidFill>
                  <a:schemeClr val="accent3">
                    <a:lumMod val="40000"/>
                    <a:lumOff val="60000"/>
                  </a:schemeClr>
                </a:solidFill>
              </a:rPr>
              <a:t>struct</a:t>
            </a:r>
            <a:r>
              <a:rPr lang="en-US" sz="2000" dirty="0" smtClean="0">
                <a:solidFill>
                  <a:schemeClr val="accent3">
                    <a:lumMod val="40000"/>
                    <a:lumOff val="60000"/>
                  </a:schemeClr>
                </a:solidFill>
              </a:rPr>
              <a:t>(‘Name’, {‘Stella’, ‘Brian’, ‘Emilio’}, ‘</a:t>
            </a:r>
            <a:r>
              <a:rPr lang="en-US" sz="2000" dirty="0" err="1" smtClean="0">
                <a:solidFill>
                  <a:schemeClr val="accent3">
                    <a:lumMod val="40000"/>
                    <a:lumOff val="60000"/>
                  </a:schemeClr>
                </a:solidFill>
              </a:rPr>
              <a:t>CellPhone</a:t>
            </a:r>
            <a:r>
              <a:rPr lang="en-US" sz="2000" dirty="0" smtClean="0">
                <a:solidFill>
                  <a:schemeClr val="accent3">
                    <a:lumMod val="40000"/>
                    <a:lumOff val="60000"/>
                  </a:schemeClr>
                </a:solidFill>
              </a:rPr>
              <a:t>’, …</a:t>
            </a:r>
          </a:p>
          <a:p>
            <a:r>
              <a:rPr lang="en-US" sz="2000" dirty="0" smtClean="0">
                <a:solidFill>
                  <a:schemeClr val="accent3">
                    <a:lumMod val="40000"/>
                    <a:lumOff val="60000"/>
                  </a:schemeClr>
                </a:solidFill>
              </a:rPr>
              <a:t>	{2815559787, ‘N/A’, 4045559087}, ‘</a:t>
            </a:r>
            <a:r>
              <a:rPr lang="en-US" sz="2000" dirty="0" err="1" smtClean="0">
                <a:solidFill>
                  <a:schemeClr val="accent3">
                    <a:lumMod val="40000"/>
                    <a:lumOff val="60000"/>
                  </a:schemeClr>
                </a:solidFill>
              </a:rPr>
              <a:t>HomePhone</a:t>
            </a:r>
            <a:r>
              <a:rPr lang="en-US" sz="2000" dirty="0" smtClean="0">
                <a:solidFill>
                  <a:schemeClr val="accent3">
                    <a:lumMod val="40000"/>
                    <a:lumOff val="60000"/>
                  </a:schemeClr>
                </a:solidFill>
              </a:rPr>
              <a:t>’, {2815551446, …</a:t>
            </a:r>
          </a:p>
          <a:p>
            <a:r>
              <a:rPr lang="en-US" sz="2000" dirty="0" smtClean="0">
                <a:solidFill>
                  <a:schemeClr val="accent3">
                    <a:lumMod val="40000"/>
                    <a:lumOff val="60000"/>
                  </a:schemeClr>
                </a:solidFill>
              </a:rPr>
              <a:t>	‘Homeless</a:t>
            </a:r>
            <a:r>
              <a:rPr lang="en-US" sz="2000" dirty="0" smtClean="0">
                <a:solidFill>
                  <a:schemeClr val="accent3">
                    <a:lumMod val="40000"/>
                    <a:lumOff val="60000"/>
                  </a:schemeClr>
                </a:solidFill>
                <a:sym typeface="Wingdings" pitchFamily="2" charset="2"/>
              </a:rPr>
              <a:t>’, ‘Unknown’})</a:t>
            </a:r>
          </a:p>
          <a:p>
            <a:endParaRPr lang="en-US" sz="2000" dirty="0" smtClean="0">
              <a:solidFill>
                <a:schemeClr val="accent3">
                  <a:lumMod val="40000"/>
                  <a:lumOff val="60000"/>
                </a:schemeClr>
              </a:solidFill>
              <a:sym typeface="Wingdings" pitchFamily="2" charset="2"/>
            </a:endParaRPr>
          </a:p>
          <a:p>
            <a:r>
              <a:rPr lang="en-US" sz="2000" dirty="0" smtClean="0">
                <a:sym typeface="Wingdings" pitchFamily="2" charset="2"/>
              </a:rPr>
              <a:t>Few notes on the </a:t>
            </a:r>
            <a:r>
              <a:rPr lang="en-US" sz="2000" dirty="0" err="1" smtClean="0">
                <a:sym typeface="Wingdings" pitchFamily="2" charset="2"/>
              </a:rPr>
              <a:t>struct</a:t>
            </a:r>
            <a:r>
              <a:rPr lang="en-US" sz="2000" dirty="0" smtClean="0">
                <a:sym typeface="Wingdings" pitchFamily="2" charset="2"/>
              </a:rPr>
              <a:t> function: </a:t>
            </a:r>
            <a:endParaRPr lang="en-US" sz="2000" dirty="0" smtClean="0"/>
          </a:p>
          <a:p>
            <a:r>
              <a:rPr lang="en-US" dirty="0" smtClean="0"/>
              <a:t>-Syntax: </a:t>
            </a:r>
          </a:p>
          <a:p>
            <a:r>
              <a:rPr lang="en-US" dirty="0" smtClean="0"/>
              <a:t>	</a:t>
            </a:r>
          </a:p>
          <a:p>
            <a:r>
              <a:rPr lang="en-US" dirty="0" smtClean="0"/>
              <a:t>	s = </a:t>
            </a:r>
            <a:r>
              <a:rPr lang="en-US" dirty="0" err="1" smtClean="0"/>
              <a:t>struct</a:t>
            </a:r>
            <a:r>
              <a:rPr lang="en-US" dirty="0" smtClean="0"/>
              <a:t>(‘field’, {values}, ‘field2’, {values of field2});</a:t>
            </a:r>
          </a:p>
          <a:p>
            <a:r>
              <a:rPr lang="en-US" dirty="0" smtClean="0"/>
              <a:t>-You must set this function to a variable, or it WONT SAVE IT!</a:t>
            </a:r>
          </a:p>
          <a:p>
            <a:r>
              <a:rPr lang="en-US" dirty="0" smtClean="0"/>
              <a:t>- This would create the same exact thing as the slide before it would.</a:t>
            </a:r>
            <a:endParaRPr lang="en-US" dirty="0"/>
          </a:p>
        </p:txBody>
      </p:sp>
      <p:graphicFrame>
        <p:nvGraphicFramePr>
          <p:cNvPr id="4" name="Table 3"/>
          <p:cNvGraphicFramePr>
            <a:graphicFrameLocks noGrp="1"/>
          </p:cNvGraphicFramePr>
          <p:nvPr/>
        </p:nvGraphicFramePr>
        <p:xfrm>
          <a:off x="4191000" y="3352800"/>
          <a:ext cx="4648200" cy="1534973"/>
        </p:xfrm>
        <a:graphic>
          <a:graphicData uri="http://schemas.openxmlformats.org/drawingml/2006/table">
            <a:tbl>
              <a:tblPr firstRow="1" bandRow="1">
                <a:tableStyleId>{5C22544A-7EE6-4342-B048-85BDC9FD1C3A}</a:tableStyleId>
              </a:tblPr>
              <a:tblGrid>
                <a:gridCol w="1549400"/>
                <a:gridCol w="1549400"/>
                <a:gridCol w="1549400"/>
              </a:tblGrid>
              <a:tr h="437693">
                <a:tc>
                  <a:txBody>
                    <a:bodyPr/>
                    <a:lstStyle/>
                    <a:p>
                      <a:r>
                        <a:rPr lang="en-US" dirty="0" smtClean="0"/>
                        <a:t>Name</a:t>
                      </a:r>
                      <a:endParaRPr lang="en-US" dirty="0"/>
                    </a:p>
                  </a:txBody>
                  <a:tcPr/>
                </a:tc>
                <a:tc>
                  <a:txBody>
                    <a:bodyPr/>
                    <a:lstStyle/>
                    <a:p>
                      <a:r>
                        <a:rPr lang="en-US" dirty="0" err="1" smtClean="0"/>
                        <a:t>CellPhone</a:t>
                      </a:r>
                      <a:endParaRPr lang="en-US" dirty="0"/>
                    </a:p>
                  </a:txBody>
                  <a:tcPr/>
                </a:tc>
                <a:tc>
                  <a:txBody>
                    <a:bodyPr/>
                    <a:lstStyle/>
                    <a:p>
                      <a:r>
                        <a:rPr lang="en-US" dirty="0" err="1" smtClean="0"/>
                        <a:t>HomePhone</a:t>
                      </a:r>
                      <a:endParaRPr lang="en-US" dirty="0"/>
                    </a:p>
                  </a:txBody>
                  <a:tcPr/>
                </a:tc>
              </a:tr>
              <a:tr h="315426">
                <a:tc>
                  <a:txBody>
                    <a:bodyPr/>
                    <a:lstStyle/>
                    <a:p>
                      <a:r>
                        <a:rPr lang="en-US" dirty="0" smtClean="0"/>
                        <a:t>Stella</a:t>
                      </a:r>
                      <a:endParaRPr lang="en-US" dirty="0"/>
                    </a:p>
                  </a:txBody>
                  <a:tcPr/>
                </a:tc>
                <a:tc>
                  <a:txBody>
                    <a:bodyPr/>
                    <a:lstStyle/>
                    <a:p>
                      <a:r>
                        <a:rPr lang="en-US" dirty="0" smtClean="0"/>
                        <a:t>2815559787</a:t>
                      </a:r>
                      <a:endParaRPr lang="en-US" dirty="0"/>
                    </a:p>
                  </a:txBody>
                  <a:tcPr/>
                </a:tc>
                <a:tc>
                  <a:txBody>
                    <a:bodyPr/>
                    <a:lstStyle/>
                    <a:p>
                      <a:r>
                        <a:rPr lang="en-US" dirty="0" smtClean="0"/>
                        <a:t>2815551446</a:t>
                      </a:r>
                      <a:endParaRPr lang="en-US" dirty="0"/>
                    </a:p>
                  </a:txBody>
                  <a:tcPr/>
                </a:tc>
              </a:tr>
              <a:tr h="364015">
                <a:tc>
                  <a:txBody>
                    <a:bodyPr/>
                    <a:lstStyle/>
                    <a:p>
                      <a:r>
                        <a:rPr lang="en-US" dirty="0" smtClean="0"/>
                        <a:t>Brian</a:t>
                      </a:r>
                      <a:endParaRPr lang="en-US" dirty="0"/>
                    </a:p>
                  </a:txBody>
                  <a:tcPr/>
                </a:tc>
                <a:tc>
                  <a:txBody>
                    <a:bodyPr/>
                    <a:lstStyle/>
                    <a:p>
                      <a:r>
                        <a:rPr lang="en-US" dirty="0" smtClean="0"/>
                        <a:t>N/A</a:t>
                      </a:r>
                      <a:endParaRPr lang="en-US" dirty="0"/>
                    </a:p>
                  </a:txBody>
                  <a:tcPr/>
                </a:tc>
                <a:tc>
                  <a:txBody>
                    <a:bodyPr/>
                    <a:lstStyle/>
                    <a:p>
                      <a:r>
                        <a:rPr lang="en-US" dirty="0" smtClean="0"/>
                        <a:t>Homeless </a:t>
                      </a:r>
                      <a:r>
                        <a:rPr lang="en-US" dirty="0" smtClean="0">
                          <a:sym typeface="Wingdings" pitchFamily="2" charset="2"/>
                        </a:rPr>
                        <a:t></a:t>
                      </a:r>
                    </a:p>
                  </a:txBody>
                  <a:tcPr/>
                </a:tc>
              </a:tr>
              <a:tr h="315426">
                <a:tc>
                  <a:txBody>
                    <a:bodyPr/>
                    <a:lstStyle/>
                    <a:p>
                      <a:r>
                        <a:rPr lang="en-US" dirty="0" smtClean="0"/>
                        <a:t>Emilio</a:t>
                      </a:r>
                      <a:endParaRPr lang="en-US" dirty="0"/>
                    </a:p>
                  </a:txBody>
                  <a:tcPr/>
                </a:tc>
                <a:tc>
                  <a:txBody>
                    <a:bodyPr/>
                    <a:lstStyle/>
                    <a:p>
                      <a:r>
                        <a:rPr lang="en-US" dirty="0" smtClean="0"/>
                        <a:t>4045559087</a:t>
                      </a:r>
                      <a:endParaRPr lang="en-US" dirty="0"/>
                    </a:p>
                  </a:txBody>
                  <a:tcPr/>
                </a:tc>
                <a:tc>
                  <a:txBody>
                    <a:bodyPr/>
                    <a:lstStyle/>
                    <a:p>
                      <a:r>
                        <a:rPr lang="en-US" dirty="0" smtClean="0">
                          <a:sym typeface="Wingdings" pitchFamily="2" charset="2"/>
                        </a:rPr>
                        <a:t>Unknown</a:t>
                      </a: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1237488"/>
          </a:xfrm>
        </p:spPr>
        <p:txBody>
          <a:bodyPr>
            <a:normAutofit fontScale="90000"/>
          </a:bodyPr>
          <a:lstStyle/>
          <a:p>
            <a:r>
              <a:rPr lang="en-US" dirty="0" smtClean="0"/>
              <a:t>A few side notes on Structure Arrays:</a:t>
            </a:r>
            <a:endParaRPr lang="en-US" dirty="0"/>
          </a:p>
        </p:txBody>
      </p:sp>
      <p:sp>
        <p:nvSpPr>
          <p:cNvPr id="3" name="TextBox 2"/>
          <p:cNvSpPr txBox="1"/>
          <p:nvPr/>
        </p:nvSpPr>
        <p:spPr>
          <a:xfrm>
            <a:off x="381000" y="1447800"/>
            <a:ext cx="8534400" cy="5447645"/>
          </a:xfrm>
          <a:prstGeom prst="rect">
            <a:avLst/>
          </a:prstGeom>
          <a:noFill/>
        </p:spPr>
        <p:txBody>
          <a:bodyPr wrap="square" rtlCol="0">
            <a:spAutoFit/>
          </a:bodyPr>
          <a:lstStyle/>
          <a:p>
            <a:pPr marL="342900" indent="-342900">
              <a:buFont typeface="+mj-lt"/>
              <a:buAutoNum type="arabicPeriod"/>
            </a:pPr>
            <a:r>
              <a:rPr lang="en-US" sz="2400" dirty="0" smtClean="0">
                <a:latin typeface="Century Gothic" pitchFamily="34" charset="0"/>
              </a:rPr>
              <a:t>If we have a structure array of length = 2 with fields ‘Name’ and ‘Age’ and we add on a THIRD structure to the array, however we only set the ‘Age’ field for it. What would the value of the ‘Name’ field be? </a:t>
            </a:r>
          </a:p>
          <a:p>
            <a:pPr marL="342900" indent="-342900">
              <a:buFont typeface="+mj-lt"/>
              <a:buAutoNum type="arabicPeriod"/>
            </a:pPr>
            <a:endParaRPr lang="en-US" sz="2400" dirty="0">
              <a:latin typeface="Century Gothic" pitchFamily="34" charset="0"/>
            </a:endParaRPr>
          </a:p>
          <a:p>
            <a:pPr marL="342900" indent="-342900"/>
            <a:r>
              <a:rPr lang="en-US" sz="2400" dirty="0" err="1" smtClean="0">
                <a:solidFill>
                  <a:srgbClr val="FF0000"/>
                </a:solidFill>
                <a:latin typeface="Century Gothic" pitchFamily="34" charset="0"/>
              </a:rPr>
              <a:t>str</a:t>
            </a:r>
            <a:r>
              <a:rPr lang="en-US" sz="2400" dirty="0" smtClean="0">
                <a:solidFill>
                  <a:srgbClr val="FF0000"/>
                </a:solidFill>
                <a:latin typeface="Century Gothic" pitchFamily="34" charset="0"/>
              </a:rPr>
              <a:t>(1).Name = ‘Joe’</a:t>
            </a:r>
          </a:p>
          <a:p>
            <a:pPr marL="342900" indent="-342900"/>
            <a:r>
              <a:rPr lang="en-US" sz="2400" dirty="0" err="1" smtClean="0">
                <a:solidFill>
                  <a:srgbClr val="FF0000"/>
                </a:solidFill>
                <a:latin typeface="Century Gothic" pitchFamily="34" charset="0"/>
              </a:rPr>
              <a:t>str</a:t>
            </a:r>
            <a:r>
              <a:rPr lang="en-US" sz="2400" dirty="0" smtClean="0">
                <a:solidFill>
                  <a:srgbClr val="FF0000"/>
                </a:solidFill>
                <a:latin typeface="Century Gothic" pitchFamily="34" charset="0"/>
              </a:rPr>
              <a:t>(2).Name = ‘Bob’</a:t>
            </a:r>
          </a:p>
          <a:p>
            <a:pPr marL="342900" indent="-342900"/>
            <a:r>
              <a:rPr lang="en-US" sz="2400" dirty="0" err="1" smtClean="0">
                <a:solidFill>
                  <a:srgbClr val="FF0000"/>
                </a:solidFill>
                <a:latin typeface="Century Gothic" pitchFamily="34" charset="0"/>
              </a:rPr>
              <a:t>str</a:t>
            </a:r>
            <a:r>
              <a:rPr lang="en-US" sz="2400" dirty="0" smtClean="0">
                <a:solidFill>
                  <a:srgbClr val="FF0000"/>
                </a:solidFill>
                <a:latin typeface="Century Gothic" pitchFamily="34" charset="0"/>
              </a:rPr>
              <a:t>(1).Age = 12</a:t>
            </a:r>
          </a:p>
          <a:p>
            <a:pPr marL="342900" indent="-342900"/>
            <a:r>
              <a:rPr lang="en-US" sz="2400" dirty="0" err="1" smtClean="0">
                <a:solidFill>
                  <a:srgbClr val="FF0000"/>
                </a:solidFill>
                <a:latin typeface="Century Gothic" pitchFamily="34" charset="0"/>
              </a:rPr>
              <a:t>str</a:t>
            </a:r>
            <a:r>
              <a:rPr lang="en-US" sz="2400" dirty="0" smtClean="0">
                <a:solidFill>
                  <a:srgbClr val="FF0000"/>
                </a:solidFill>
                <a:latin typeface="Century Gothic" pitchFamily="34" charset="0"/>
              </a:rPr>
              <a:t>(2).Age = 13</a:t>
            </a:r>
          </a:p>
          <a:p>
            <a:pPr marL="342900" indent="-342900"/>
            <a:r>
              <a:rPr lang="en-US" sz="2400" dirty="0" err="1" smtClean="0">
                <a:solidFill>
                  <a:srgbClr val="FF0000"/>
                </a:solidFill>
                <a:latin typeface="Century Gothic" pitchFamily="34" charset="0"/>
              </a:rPr>
              <a:t>Str</a:t>
            </a:r>
            <a:r>
              <a:rPr lang="en-US" sz="2400" dirty="0" smtClean="0">
                <a:solidFill>
                  <a:srgbClr val="FF0000"/>
                </a:solidFill>
                <a:latin typeface="Century Gothic" pitchFamily="34" charset="0"/>
              </a:rPr>
              <a:t>(3).Age = 11</a:t>
            </a:r>
          </a:p>
          <a:p>
            <a:pPr marL="342900" indent="-342900"/>
            <a:endParaRPr lang="en-US" sz="2400" dirty="0">
              <a:latin typeface="Century Gothic" pitchFamily="34" charset="0"/>
            </a:endParaRPr>
          </a:p>
          <a:p>
            <a:pPr marL="342900" indent="-342900"/>
            <a:r>
              <a:rPr lang="en-US" sz="2400" dirty="0" smtClean="0">
                <a:latin typeface="Century Gothic" pitchFamily="34" charset="0"/>
              </a:rPr>
              <a:t>WHAT IS </a:t>
            </a:r>
            <a:r>
              <a:rPr lang="en-US" sz="2400" dirty="0" err="1" smtClean="0">
                <a:latin typeface="Century Gothic" pitchFamily="34" charset="0"/>
              </a:rPr>
              <a:t>str</a:t>
            </a:r>
            <a:r>
              <a:rPr lang="en-US" sz="2400" dirty="0" smtClean="0">
                <a:latin typeface="Century Gothic" pitchFamily="34" charset="0"/>
              </a:rPr>
              <a:t>(3).Name??   </a:t>
            </a:r>
            <a:r>
              <a:rPr lang="en-US" sz="2400" dirty="0" smtClean="0">
                <a:latin typeface="Century Gothic" pitchFamily="34" charset="0"/>
                <a:sym typeface="Wingdings" pitchFamily="2" charset="2"/>
              </a:rPr>
              <a:t>  </a:t>
            </a:r>
            <a:r>
              <a:rPr lang="en-US" sz="2400" b="1" dirty="0" smtClean="0">
                <a:latin typeface="Century Gothic" pitchFamily="34" charset="0"/>
                <a:sym typeface="Wingdings" pitchFamily="2" charset="2"/>
              </a:rPr>
              <a:t>[ ]</a:t>
            </a:r>
            <a:endParaRPr lang="en-US" sz="2400" dirty="0" smtClean="0">
              <a:latin typeface="Century Gothic" pitchFamily="34" charset="0"/>
            </a:endParaRPr>
          </a:p>
          <a:p>
            <a:pPr marL="342900" indent="-342900"/>
            <a:r>
              <a:rPr lang="en-US" sz="2000" dirty="0" smtClean="0">
                <a:latin typeface="Century Gothic" pitchFamily="34" charset="0"/>
                <a:sym typeface="Wingdings" pitchFamily="2" charset="2"/>
              </a:rPr>
              <a:t> MATLAB will automatically save the name field as empty because we must have the same fields throughout our structure, so the name field must exist… it’s just empty.</a:t>
            </a:r>
            <a:endParaRPr lang="en-US" sz="2000" dirty="0" smtClean="0">
              <a:latin typeface="Century Gothic"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05800" cy="1143000"/>
          </a:xfrm>
        </p:spPr>
        <p:txBody>
          <a:bodyPr/>
          <a:lstStyle/>
          <a:p>
            <a:r>
              <a:rPr lang="en-US" dirty="0" smtClean="0"/>
              <a:t>Accessing stuff:</a:t>
            </a:r>
            <a:endParaRPr lang="en-US" dirty="0"/>
          </a:p>
        </p:txBody>
      </p:sp>
      <p:graphicFrame>
        <p:nvGraphicFramePr>
          <p:cNvPr id="4" name="Table 3"/>
          <p:cNvGraphicFramePr>
            <a:graphicFrameLocks noGrp="1"/>
          </p:cNvGraphicFramePr>
          <p:nvPr/>
        </p:nvGraphicFramePr>
        <p:xfrm>
          <a:off x="4343400" y="152400"/>
          <a:ext cx="4648200" cy="1534973"/>
        </p:xfrm>
        <a:graphic>
          <a:graphicData uri="http://schemas.openxmlformats.org/drawingml/2006/table">
            <a:tbl>
              <a:tblPr firstRow="1" bandRow="1">
                <a:tableStyleId>{5C22544A-7EE6-4342-B048-85BDC9FD1C3A}</a:tableStyleId>
              </a:tblPr>
              <a:tblGrid>
                <a:gridCol w="1549400"/>
                <a:gridCol w="1549400"/>
                <a:gridCol w="1549400"/>
              </a:tblGrid>
              <a:tr h="437693">
                <a:tc>
                  <a:txBody>
                    <a:bodyPr/>
                    <a:lstStyle/>
                    <a:p>
                      <a:r>
                        <a:rPr lang="en-US" dirty="0" smtClean="0"/>
                        <a:t>Name</a:t>
                      </a:r>
                      <a:endParaRPr lang="en-US" dirty="0"/>
                    </a:p>
                  </a:txBody>
                  <a:tcPr/>
                </a:tc>
                <a:tc>
                  <a:txBody>
                    <a:bodyPr/>
                    <a:lstStyle/>
                    <a:p>
                      <a:r>
                        <a:rPr lang="en-US" dirty="0" err="1" smtClean="0"/>
                        <a:t>CellPhone</a:t>
                      </a:r>
                      <a:endParaRPr lang="en-US" dirty="0"/>
                    </a:p>
                  </a:txBody>
                  <a:tcPr/>
                </a:tc>
                <a:tc>
                  <a:txBody>
                    <a:bodyPr/>
                    <a:lstStyle/>
                    <a:p>
                      <a:r>
                        <a:rPr lang="en-US" dirty="0" err="1" smtClean="0"/>
                        <a:t>HomePhone</a:t>
                      </a:r>
                      <a:endParaRPr lang="en-US" dirty="0"/>
                    </a:p>
                  </a:txBody>
                  <a:tcPr/>
                </a:tc>
              </a:tr>
              <a:tr h="315426">
                <a:tc>
                  <a:txBody>
                    <a:bodyPr/>
                    <a:lstStyle/>
                    <a:p>
                      <a:r>
                        <a:rPr lang="en-US" dirty="0" smtClean="0"/>
                        <a:t>Stella</a:t>
                      </a:r>
                      <a:endParaRPr lang="en-US" dirty="0"/>
                    </a:p>
                  </a:txBody>
                  <a:tcPr/>
                </a:tc>
                <a:tc>
                  <a:txBody>
                    <a:bodyPr/>
                    <a:lstStyle/>
                    <a:p>
                      <a:r>
                        <a:rPr lang="en-US" dirty="0" smtClean="0"/>
                        <a:t>2815559787</a:t>
                      </a:r>
                      <a:endParaRPr lang="en-US" dirty="0"/>
                    </a:p>
                  </a:txBody>
                  <a:tcPr/>
                </a:tc>
                <a:tc>
                  <a:txBody>
                    <a:bodyPr/>
                    <a:lstStyle/>
                    <a:p>
                      <a:r>
                        <a:rPr lang="en-US" dirty="0" smtClean="0"/>
                        <a:t>2815551446</a:t>
                      </a:r>
                      <a:endParaRPr lang="en-US" dirty="0"/>
                    </a:p>
                  </a:txBody>
                  <a:tcPr/>
                </a:tc>
              </a:tr>
              <a:tr h="364015">
                <a:tc>
                  <a:txBody>
                    <a:bodyPr/>
                    <a:lstStyle/>
                    <a:p>
                      <a:r>
                        <a:rPr lang="en-US" dirty="0" smtClean="0"/>
                        <a:t>Brian</a:t>
                      </a:r>
                      <a:endParaRPr lang="en-US" dirty="0"/>
                    </a:p>
                  </a:txBody>
                  <a:tcPr/>
                </a:tc>
                <a:tc>
                  <a:txBody>
                    <a:bodyPr/>
                    <a:lstStyle/>
                    <a:p>
                      <a:r>
                        <a:rPr lang="en-US" dirty="0" smtClean="0"/>
                        <a:t>N/A</a:t>
                      </a:r>
                      <a:endParaRPr lang="en-US" dirty="0"/>
                    </a:p>
                  </a:txBody>
                  <a:tcPr/>
                </a:tc>
                <a:tc>
                  <a:txBody>
                    <a:bodyPr/>
                    <a:lstStyle/>
                    <a:p>
                      <a:r>
                        <a:rPr lang="en-US" dirty="0" smtClean="0"/>
                        <a:t>Homeless </a:t>
                      </a:r>
                      <a:r>
                        <a:rPr lang="en-US" dirty="0" smtClean="0">
                          <a:sym typeface="Wingdings" pitchFamily="2" charset="2"/>
                        </a:rPr>
                        <a:t></a:t>
                      </a:r>
                    </a:p>
                  </a:txBody>
                  <a:tcPr/>
                </a:tc>
              </a:tr>
              <a:tr h="315426">
                <a:tc>
                  <a:txBody>
                    <a:bodyPr/>
                    <a:lstStyle/>
                    <a:p>
                      <a:r>
                        <a:rPr lang="en-US" dirty="0" smtClean="0"/>
                        <a:t>Emilio</a:t>
                      </a:r>
                      <a:endParaRPr lang="en-US" dirty="0"/>
                    </a:p>
                  </a:txBody>
                  <a:tcPr/>
                </a:tc>
                <a:tc>
                  <a:txBody>
                    <a:bodyPr/>
                    <a:lstStyle/>
                    <a:p>
                      <a:r>
                        <a:rPr lang="en-US" dirty="0" smtClean="0"/>
                        <a:t>4045559087</a:t>
                      </a:r>
                      <a:endParaRPr lang="en-US" dirty="0"/>
                    </a:p>
                  </a:txBody>
                  <a:tcPr/>
                </a:tc>
                <a:tc>
                  <a:txBody>
                    <a:bodyPr/>
                    <a:lstStyle/>
                    <a:p>
                      <a:r>
                        <a:rPr lang="en-US" dirty="0" smtClean="0">
                          <a:sym typeface="Wingdings" pitchFamily="2" charset="2"/>
                        </a:rPr>
                        <a:t>Unknown</a:t>
                      </a:r>
                    </a:p>
                  </a:txBody>
                  <a:tcPr/>
                </a:tc>
              </a:tr>
            </a:tbl>
          </a:graphicData>
        </a:graphic>
      </p:graphicFrame>
      <p:sp>
        <p:nvSpPr>
          <p:cNvPr id="5" name="TextBox 4"/>
          <p:cNvSpPr txBox="1"/>
          <p:nvPr/>
        </p:nvSpPr>
        <p:spPr>
          <a:xfrm>
            <a:off x="152400" y="1981200"/>
            <a:ext cx="8610600" cy="4124206"/>
          </a:xfrm>
          <a:prstGeom prst="rect">
            <a:avLst/>
          </a:prstGeom>
          <a:noFill/>
        </p:spPr>
        <p:txBody>
          <a:bodyPr wrap="square" rtlCol="0">
            <a:spAutoFit/>
          </a:bodyPr>
          <a:lstStyle/>
          <a:p>
            <a:r>
              <a:rPr lang="en-US" sz="2400" dirty="0" smtClean="0"/>
              <a:t>Okay so if we want to access Emilio’s  cell number….</a:t>
            </a:r>
          </a:p>
          <a:p>
            <a:endParaRPr lang="en-US" dirty="0"/>
          </a:p>
          <a:p>
            <a:r>
              <a:rPr lang="en-US" sz="2000" dirty="0" smtClean="0"/>
              <a:t>We need to specify the name of the structure, the field our data is in, and which structure from the array we wish to access. Emilio is the THIRD person, so our THIRD structure in our array. The field we want is named ‘</a:t>
            </a:r>
            <a:r>
              <a:rPr lang="en-US" sz="2000" dirty="0" err="1" smtClean="0"/>
              <a:t>CellPhone</a:t>
            </a:r>
            <a:r>
              <a:rPr lang="en-US" sz="2000" dirty="0" smtClean="0"/>
              <a:t>’ and our structure is named </a:t>
            </a:r>
            <a:r>
              <a:rPr lang="en-US" sz="2000" dirty="0" err="1" smtClean="0"/>
              <a:t>PhoneBook</a:t>
            </a:r>
            <a:r>
              <a:rPr lang="en-US" sz="2000" dirty="0" smtClean="0"/>
              <a:t>. So we use all of this to access his cell.</a:t>
            </a:r>
          </a:p>
          <a:p>
            <a:endParaRPr lang="en-US" sz="2000" dirty="0"/>
          </a:p>
          <a:p>
            <a:r>
              <a:rPr lang="en-US" sz="2000" dirty="0" err="1" smtClean="0"/>
              <a:t>EmilioCell</a:t>
            </a:r>
            <a:r>
              <a:rPr lang="en-US" sz="2000" dirty="0" smtClean="0"/>
              <a:t> = </a:t>
            </a:r>
            <a:r>
              <a:rPr lang="en-US" sz="2000" dirty="0" err="1" smtClean="0">
                <a:solidFill>
                  <a:schemeClr val="bg2">
                    <a:lumMod val="50000"/>
                  </a:schemeClr>
                </a:solidFill>
              </a:rPr>
              <a:t>PhoneBook</a:t>
            </a:r>
            <a:r>
              <a:rPr lang="en-US" sz="2000" dirty="0" smtClean="0"/>
              <a:t>(  </a:t>
            </a:r>
            <a:r>
              <a:rPr lang="en-US" sz="2000" dirty="0" smtClean="0">
                <a:solidFill>
                  <a:srgbClr val="FF0000"/>
                </a:solidFill>
              </a:rPr>
              <a:t>3 </a:t>
            </a:r>
            <a:r>
              <a:rPr lang="en-US" sz="2000" dirty="0" smtClean="0"/>
              <a:t> ).</a:t>
            </a:r>
            <a:r>
              <a:rPr lang="en-US" sz="2000" dirty="0" err="1" smtClean="0">
                <a:solidFill>
                  <a:schemeClr val="accent5">
                    <a:lumMod val="75000"/>
                  </a:schemeClr>
                </a:solidFill>
              </a:rPr>
              <a:t>CellPhone</a:t>
            </a:r>
            <a:r>
              <a:rPr lang="en-US" sz="2000" dirty="0" smtClean="0"/>
              <a:t>;</a:t>
            </a:r>
          </a:p>
          <a:p>
            <a:r>
              <a:rPr lang="en-US" sz="2000" dirty="0" smtClean="0"/>
              <a:t>		             </a:t>
            </a:r>
            <a:r>
              <a:rPr lang="en-US" sz="2000" dirty="0" smtClean="0">
                <a:solidFill>
                  <a:srgbClr val="FF0000"/>
                </a:solidFill>
              </a:rPr>
              <a:t>^          </a:t>
            </a:r>
            <a:r>
              <a:rPr lang="en-US" sz="2000" dirty="0" smtClean="0">
                <a:solidFill>
                  <a:schemeClr val="accent5">
                    <a:lumMod val="75000"/>
                  </a:schemeClr>
                </a:solidFill>
              </a:rPr>
              <a:t>^ the field our value is located in </a:t>
            </a:r>
            <a:endParaRPr lang="en-US" sz="2000" dirty="0">
              <a:solidFill>
                <a:schemeClr val="accent5">
                  <a:lumMod val="75000"/>
                </a:schemeClr>
              </a:solidFill>
            </a:endParaRPr>
          </a:p>
          <a:p>
            <a:r>
              <a:rPr lang="en-US" sz="2000" dirty="0" smtClean="0"/>
              <a:t>^		</a:t>
            </a:r>
            <a:r>
              <a:rPr lang="en-US" sz="2000" dirty="0" smtClean="0">
                <a:solidFill>
                  <a:schemeClr val="bg2">
                    <a:lumMod val="50000"/>
                  </a:schemeClr>
                </a:solidFill>
              </a:rPr>
              <a:t>^</a:t>
            </a:r>
            <a:r>
              <a:rPr lang="en-US" sz="2000" dirty="0" smtClean="0"/>
              <a:t>          </a:t>
            </a:r>
            <a:r>
              <a:rPr lang="en-US" sz="2000" dirty="0" smtClean="0">
                <a:solidFill>
                  <a:srgbClr val="FF0000"/>
                </a:solidFill>
              </a:rPr>
              <a:t>the person we want</a:t>
            </a:r>
          </a:p>
          <a:p>
            <a:r>
              <a:rPr lang="en-US" sz="2000" dirty="0" smtClean="0"/>
              <a:t>Our 	       </a:t>
            </a:r>
            <a:r>
              <a:rPr lang="en-US" sz="2000" dirty="0" err="1" smtClean="0">
                <a:solidFill>
                  <a:schemeClr val="bg2">
                    <a:lumMod val="50000"/>
                  </a:schemeClr>
                </a:solidFill>
              </a:rPr>
              <a:t>our</a:t>
            </a:r>
            <a:r>
              <a:rPr lang="en-US" sz="2000" dirty="0" smtClean="0">
                <a:solidFill>
                  <a:schemeClr val="bg2">
                    <a:lumMod val="50000"/>
                  </a:schemeClr>
                </a:solidFill>
              </a:rPr>
              <a:t> structure </a:t>
            </a:r>
          </a:p>
          <a:p>
            <a:r>
              <a:rPr lang="en-US" sz="2000" dirty="0" smtClean="0"/>
              <a:t>variable             </a:t>
            </a:r>
            <a:r>
              <a:rPr lang="en-US" sz="2000" dirty="0" smtClean="0">
                <a:solidFill>
                  <a:schemeClr val="bg2">
                    <a:lumMod val="50000"/>
                  </a:schemeClr>
                </a:solidFill>
              </a:rPr>
              <a:t>array</a:t>
            </a:r>
            <a:endParaRPr lang="en-US" sz="2000" dirty="0">
              <a:solidFill>
                <a:schemeClr val="bg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05800" cy="1143000"/>
          </a:xfrm>
        </p:spPr>
        <p:txBody>
          <a:bodyPr/>
          <a:lstStyle/>
          <a:p>
            <a:r>
              <a:rPr lang="en-US" dirty="0" smtClean="0"/>
              <a:t>More on Accessing</a:t>
            </a:r>
            <a:endParaRPr lang="en-US" dirty="0"/>
          </a:p>
        </p:txBody>
      </p:sp>
      <p:sp>
        <p:nvSpPr>
          <p:cNvPr id="3" name="TextBox 2"/>
          <p:cNvSpPr txBox="1"/>
          <p:nvPr/>
        </p:nvSpPr>
        <p:spPr>
          <a:xfrm>
            <a:off x="381000" y="1371600"/>
            <a:ext cx="7924800" cy="2246769"/>
          </a:xfrm>
          <a:prstGeom prst="rect">
            <a:avLst/>
          </a:prstGeom>
          <a:noFill/>
        </p:spPr>
        <p:txBody>
          <a:bodyPr wrap="square" rtlCol="0">
            <a:spAutoFit/>
          </a:bodyPr>
          <a:lstStyle/>
          <a:p>
            <a:pPr>
              <a:buFont typeface="Arial" pitchFamily="34" charset="0"/>
              <a:buChar char="•"/>
            </a:pPr>
            <a:r>
              <a:rPr lang="en-US" sz="2000" dirty="0" smtClean="0"/>
              <a:t>If our field name is saved in a variable, the syntax is slightly different:</a:t>
            </a:r>
          </a:p>
          <a:p>
            <a:pPr lvl="1"/>
            <a:r>
              <a:rPr lang="en-US" sz="2000" dirty="0"/>
              <a:t> </a:t>
            </a:r>
            <a:r>
              <a:rPr lang="en-US" sz="2000" dirty="0" smtClean="0">
                <a:solidFill>
                  <a:srgbClr val="FF0000"/>
                </a:solidFill>
              </a:rPr>
              <a:t>x = ‘</a:t>
            </a:r>
            <a:r>
              <a:rPr lang="en-US" sz="2000" dirty="0" err="1" smtClean="0">
                <a:solidFill>
                  <a:srgbClr val="FF0000"/>
                </a:solidFill>
              </a:rPr>
              <a:t>CellPhone</a:t>
            </a:r>
            <a:r>
              <a:rPr lang="en-US" sz="2000" dirty="0" smtClean="0">
                <a:solidFill>
                  <a:srgbClr val="FF0000"/>
                </a:solidFill>
              </a:rPr>
              <a:t>’</a:t>
            </a:r>
          </a:p>
          <a:p>
            <a:pPr lvl="1"/>
            <a:r>
              <a:rPr lang="en-US" sz="2000" dirty="0" err="1" smtClean="0">
                <a:solidFill>
                  <a:srgbClr val="FF0000"/>
                </a:solidFill>
              </a:rPr>
              <a:t>EmilioCell</a:t>
            </a:r>
            <a:r>
              <a:rPr lang="en-US" sz="2000" dirty="0" smtClean="0">
                <a:solidFill>
                  <a:srgbClr val="FF0000"/>
                </a:solidFill>
              </a:rPr>
              <a:t> = </a:t>
            </a:r>
            <a:r>
              <a:rPr lang="en-US" sz="2000" dirty="0" err="1" smtClean="0">
                <a:solidFill>
                  <a:srgbClr val="FF0000"/>
                </a:solidFill>
              </a:rPr>
              <a:t>PhoneBook</a:t>
            </a:r>
            <a:r>
              <a:rPr lang="en-US" sz="2000" dirty="0" smtClean="0">
                <a:solidFill>
                  <a:srgbClr val="FF0000"/>
                </a:solidFill>
              </a:rPr>
              <a:t>(3).(x)</a:t>
            </a:r>
          </a:p>
          <a:p>
            <a:pPr lvl="1"/>
            <a:endParaRPr lang="en-US" sz="2000" dirty="0"/>
          </a:p>
          <a:p>
            <a:pPr>
              <a:buFont typeface="Arial" pitchFamily="34" charset="0"/>
              <a:buChar char="•"/>
            </a:pPr>
            <a:r>
              <a:rPr lang="en-US" sz="2000" dirty="0" smtClean="0"/>
              <a:t>See how above we need to put our variable name that specifies our field name in ( parentheses ). This is just MATLAB syntax, no particular reason, that’s just how it needs to be for MATLAB to read it.</a:t>
            </a:r>
            <a:endParaRPr lang="en-US" sz="2000" dirty="0"/>
          </a:p>
        </p:txBody>
      </p:sp>
      <p:sp>
        <p:nvSpPr>
          <p:cNvPr id="4" name="TextBox 3"/>
          <p:cNvSpPr txBox="1"/>
          <p:nvPr/>
        </p:nvSpPr>
        <p:spPr>
          <a:xfrm>
            <a:off x="152400" y="3657600"/>
            <a:ext cx="8610600" cy="2862322"/>
          </a:xfrm>
          <a:prstGeom prst="rect">
            <a:avLst/>
          </a:prstGeom>
          <a:noFill/>
        </p:spPr>
        <p:txBody>
          <a:bodyPr wrap="square" rtlCol="0">
            <a:spAutoFit/>
          </a:bodyPr>
          <a:lstStyle/>
          <a:p>
            <a:r>
              <a:rPr lang="en-US" dirty="0" smtClean="0"/>
              <a:t>*In a structure  array let’s say you want ALL the values from a certain field:</a:t>
            </a:r>
          </a:p>
          <a:p>
            <a:endParaRPr lang="en-US" dirty="0" smtClean="0"/>
          </a:p>
          <a:p>
            <a:r>
              <a:rPr lang="en-US" dirty="0" smtClean="0"/>
              <a:t>String containing field:    </a:t>
            </a:r>
            <a:r>
              <a:rPr lang="en-US" dirty="0" err="1" smtClean="0"/>
              <a:t>vals</a:t>
            </a:r>
            <a:r>
              <a:rPr lang="en-US" dirty="0" smtClean="0"/>
              <a:t> = {&lt;</a:t>
            </a:r>
            <a:r>
              <a:rPr lang="en-US" dirty="0" err="1" smtClean="0"/>
              <a:t>struct</a:t>
            </a:r>
            <a:r>
              <a:rPr lang="en-US" dirty="0" smtClean="0"/>
              <a:t> array&gt;.&lt;fieldname&gt;} </a:t>
            </a:r>
          </a:p>
          <a:p>
            <a:endParaRPr lang="en-US" dirty="0"/>
          </a:p>
          <a:p>
            <a:r>
              <a:rPr lang="en-US" dirty="0" smtClean="0"/>
              <a:t> Number field:                  </a:t>
            </a:r>
            <a:r>
              <a:rPr lang="en-US" dirty="0" err="1" smtClean="0"/>
              <a:t>vals</a:t>
            </a:r>
            <a:r>
              <a:rPr lang="en-US" dirty="0" smtClean="0"/>
              <a:t> = [&lt;</a:t>
            </a:r>
            <a:r>
              <a:rPr lang="en-US" dirty="0" err="1" smtClean="0"/>
              <a:t>struct</a:t>
            </a:r>
            <a:r>
              <a:rPr lang="en-US" dirty="0" smtClean="0"/>
              <a:t> array&gt;.&lt;fieldname&gt;]</a:t>
            </a:r>
          </a:p>
          <a:p>
            <a:endParaRPr lang="en-US" dirty="0"/>
          </a:p>
          <a:p>
            <a:r>
              <a:rPr lang="en-US" dirty="0" smtClean="0"/>
              <a:t>So if I wanted all the people in our phone book:</a:t>
            </a:r>
          </a:p>
          <a:p>
            <a:endParaRPr lang="en-US" dirty="0"/>
          </a:p>
          <a:p>
            <a:r>
              <a:rPr lang="en-US" dirty="0" smtClean="0">
                <a:solidFill>
                  <a:srgbClr val="FF0000"/>
                </a:solidFill>
              </a:rPr>
              <a:t>People = {</a:t>
            </a:r>
            <a:r>
              <a:rPr lang="en-US" dirty="0" err="1" smtClean="0">
                <a:solidFill>
                  <a:srgbClr val="FF0000"/>
                </a:solidFill>
              </a:rPr>
              <a:t>PhoneBook.Name</a:t>
            </a:r>
            <a:r>
              <a:rPr lang="en-US" dirty="0" smtClean="0">
                <a:solidFill>
                  <a:srgbClr val="FF0000"/>
                </a:solidFill>
              </a:rPr>
              <a:t>} </a:t>
            </a:r>
            <a:r>
              <a:rPr lang="en-US" dirty="0" smtClean="0"/>
              <a:t>   </a:t>
            </a:r>
            <a:r>
              <a:rPr lang="en-US" dirty="0" smtClean="0">
                <a:sym typeface="Wingdings" pitchFamily="2" charset="2"/>
              </a:rPr>
              <a:t> use { } </a:t>
            </a:r>
            <a:r>
              <a:rPr lang="en-US" dirty="0" err="1" smtClean="0">
                <a:sym typeface="Wingdings" pitchFamily="2" charset="2"/>
              </a:rPr>
              <a:t>curlies</a:t>
            </a:r>
            <a:r>
              <a:rPr lang="en-US" dirty="0" smtClean="0">
                <a:sym typeface="Wingdings" pitchFamily="2" charset="2"/>
              </a:rPr>
              <a:t> b/c  our people are strings, type char, if they were all numbers we could use [ ] square brackets.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TotalTime>
  <Words>1325</Words>
  <Application>Microsoft Macintosh PowerPoint</Application>
  <PresentationFormat>On-screen Show (4:3)</PresentationFormat>
  <Paragraphs>175</Paragraphs>
  <Slides>12</Slides>
  <Notes>0</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Flow</vt:lpstr>
      <vt:lpstr>Structures and Structure Arrays</vt:lpstr>
      <vt:lpstr>Mini Quiz</vt:lpstr>
      <vt:lpstr>Answer:</vt:lpstr>
      <vt:lpstr>What’s a structure / structure Array?</vt:lpstr>
      <vt:lpstr>Code it:    </vt:lpstr>
      <vt:lpstr>Code it again, but use struct():</vt:lpstr>
      <vt:lpstr>A few side notes on Structure Arrays:</vt:lpstr>
      <vt:lpstr>Accessing stuff:</vt:lpstr>
      <vt:lpstr>More on Accessing</vt:lpstr>
      <vt:lpstr>Nested Structures:</vt:lpstr>
      <vt:lpstr>Slide 11</vt:lpstr>
      <vt:lpstr>Structure functions!</vt:lpstr>
    </vt:vector>
  </TitlesOfParts>
  <Company>Georgia Institute of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and Structure Arrays</dc:title>
  <dc:creator>ekinnaird3</dc:creator>
  <cp:lastModifiedBy>ilyssa widen</cp:lastModifiedBy>
  <cp:revision>11</cp:revision>
  <dcterms:created xsi:type="dcterms:W3CDTF">2011-08-13T00:34:46Z</dcterms:created>
  <dcterms:modified xsi:type="dcterms:W3CDTF">2011-08-13T00:34:58Z</dcterms:modified>
</cp:coreProperties>
</file>