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78" r:id="rId4"/>
    <p:sldId id="285" r:id="rId5"/>
    <p:sldId id="287" r:id="rId6"/>
    <p:sldId id="286" r:id="rId7"/>
    <p:sldId id="289" r:id="rId8"/>
    <p:sldId id="290" r:id="rId9"/>
    <p:sldId id="291" r:id="rId10"/>
    <p:sldId id="264" r:id="rId11"/>
    <p:sldId id="257" r:id="rId12"/>
    <p:sldId id="281" r:id="rId13"/>
    <p:sldId id="280" r:id="rId14"/>
    <p:sldId id="282" r:id="rId15"/>
    <p:sldId id="279" r:id="rId16"/>
    <p:sldId id="258" r:id="rId17"/>
    <p:sldId id="259" r:id="rId18"/>
    <p:sldId id="260" r:id="rId19"/>
    <p:sldId id="261" r:id="rId20"/>
    <p:sldId id="262" r:id="rId21"/>
    <p:sldId id="263" r:id="rId22"/>
    <p:sldId id="265" r:id="rId23"/>
    <p:sldId id="292" r:id="rId24"/>
    <p:sldId id="283" r:id="rId25"/>
    <p:sldId id="284" r:id="rId26"/>
    <p:sldId id="266" r:id="rId27"/>
    <p:sldId id="277" r:id="rId28"/>
    <p:sldId id="276" r:id="rId29"/>
    <p:sldId id="267" r:id="rId30"/>
    <p:sldId id="268" r:id="rId31"/>
    <p:sldId id="269" r:id="rId32"/>
    <p:sldId id="271" r:id="rId33"/>
    <p:sldId id="270" r:id="rId34"/>
    <p:sldId id="272" r:id="rId35"/>
    <p:sldId id="273" r:id="rId36"/>
    <p:sldId id="274"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62" d="100"/>
          <a:sy n="62" d="100"/>
        </p:scale>
        <p:origin x="9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4/23/2014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Michael Richardson</a:t>
            </a:r>
            <a:endParaRPr lang="en-US" dirty="0"/>
          </a:p>
        </p:txBody>
      </p:sp>
      <p:sp>
        <p:nvSpPr>
          <p:cNvPr id="3" name="Subtitle 2"/>
          <p:cNvSpPr>
            <a:spLocks noGrp="1"/>
          </p:cNvSpPr>
          <p:nvPr>
            <p:ph type="subTitle" idx="1"/>
          </p:nvPr>
        </p:nvSpPr>
        <p:spPr/>
        <p:txBody>
          <a:bodyPr/>
          <a:lstStyle/>
          <a:p>
            <a:r>
              <a:rPr lang="en-US" dirty="0"/>
              <a:t>MULTI-PLATFORM, MULTI-PLAYER, </a:t>
            </a:r>
            <a:r>
              <a:rPr lang="en-US" dirty="0" smtClean="0"/>
              <a:t>FRAMEWORK </a:t>
            </a:r>
            <a:r>
              <a:rPr lang="en-US" dirty="0"/>
              <a:t>FOR GAMES</a:t>
            </a:r>
          </a:p>
          <a:p>
            <a:endParaRPr lang="en-US" dirty="0"/>
          </a:p>
        </p:txBody>
      </p:sp>
    </p:spTree>
    <p:extLst>
      <p:ext uri="{BB962C8B-B14F-4D97-AF65-F5344CB8AC3E}">
        <p14:creationId xmlns:p14="http://schemas.microsoft.com/office/powerpoint/2010/main" val="39227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Network Architecture</a:t>
            </a:r>
          </a:p>
          <a:p>
            <a:r>
              <a:rPr lang="en-US" dirty="0" smtClean="0"/>
              <a:t>Logic</a:t>
            </a:r>
          </a:p>
          <a:p>
            <a:r>
              <a:rPr lang="en-US" dirty="0" smtClean="0"/>
              <a:t>Dialogues</a:t>
            </a:r>
          </a:p>
          <a:p>
            <a:r>
              <a:rPr lang="en-US" dirty="0" smtClean="0"/>
              <a:t>Interface</a:t>
            </a:r>
          </a:p>
        </p:txBody>
      </p:sp>
    </p:spTree>
    <p:extLst>
      <p:ext uri="{BB962C8B-B14F-4D97-AF65-F5344CB8AC3E}">
        <p14:creationId xmlns:p14="http://schemas.microsoft.com/office/powerpoint/2010/main" val="495362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335"/>
          <a:stretch/>
        </p:blipFill>
        <p:spPr>
          <a:xfrm>
            <a:off x="2772352" y="2643809"/>
            <a:ext cx="6636644" cy="4214191"/>
          </a:xfrm>
        </p:spPr>
      </p:pic>
    </p:spTree>
    <p:extLst>
      <p:ext uri="{BB962C8B-B14F-4D97-AF65-F5344CB8AC3E}">
        <p14:creationId xmlns:p14="http://schemas.microsoft.com/office/powerpoint/2010/main" val="3270216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 (Option)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936"/>
          <a:stretch/>
        </p:blipFill>
        <p:spPr>
          <a:xfrm>
            <a:off x="2772352" y="2623930"/>
            <a:ext cx="6636644" cy="4234070"/>
          </a:xfrm>
        </p:spPr>
      </p:pic>
    </p:spTree>
    <p:extLst>
      <p:ext uri="{BB962C8B-B14F-4D97-AF65-F5344CB8AC3E}">
        <p14:creationId xmlns:p14="http://schemas.microsoft.com/office/powerpoint/2010/main" val="1469445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r>
              <a:rPr lang="en-US" dirty="0"/>
              <a:t> (Option)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904"/>
          <a:stretch/>
        </p:blipFill>
        <p:spPr>
          <a:xfrm>
            <a:off x="2772352" y="2653748"/>
            <a:ext cx="6636644" cy="4204252"/>
          </a:xfrm>
        </p:spPr>
      </p:pic>
    </p:spTree>
    <p:extLst>
      <p:ext uri="{BB962C8B-B14F-4D97-AF65-F5344CB8AC3E}">
        <p14:creationId xmlns:p14="http://schemas.microsoft.com/office/powerpoint/2010/main" val="17745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r>
              <a:rPr lang="en-US" dirty="0"/>
              <a:t> (Option)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736"/>
          <a:stretch/>
        </p:blipFill>
        <p:spPr>
          <a:xfrm>
            <a:off x="2772352" y="2613991"/>
            <a:ext cx="6636644" cy="4244009"/>
          </a:xfrm>
        </p:spPr>
      </p:pic>
    </p:spTree>
    <p:extLst>
      <p:ext uri="{BB962C8B-B14F-4D97-AF65-F5344CB8AC3E}">
        <p14:creationId xmlns:p14="http://schemas.microsoft.com/office/powerpoint/2010/main" val="4111459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r>
              <a:rPr lang="en-US" dirty="0"/>
              <a:t> </a:t>
            </a:r>
            <a:r>
              <a:rPr lang="en-US" dirty="0" smtClean="0"/>
              <a:t>(Choice)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6333"/>
          <a:stretch/>
        </p:blipFill>
        <p:spPr>
          <a:xfrm>
            <a:off x="2772352" y="2693504"/>
            <a:ext cx="6636644" cy="4164496"/>
          </a:xfrm>
        </p:spPr>
      </p:pic>
    </p:spTree>
    <p:extLst>
      <p:ext uri="{BB962C8B-B14F-4D97-AF65-F5344CB8AC3E}">
        <p14:creationId xmlns:p14="http://schemas.microsoft.com/office/powerpoint/2010/main" val="325680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Logic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675" y="1513609"/>
            <a:ext cx="6858000" cy="5209443"/>
          </a:xfrm>
        </p:spPr>
      </p:pic>
    </p:spTree>
    <p:extLst>
      <p:ext uri="{BB962C8B-B14F-4D97-AF65-F5344CB8AC3E}">
        <p14:creationId xmlns:p14="http://schemas.microsoft.com/office/powerpoint/2010/main" val="366067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Logic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675" y="1513610"/>
            <a:ext cx="6858000" cy="5209443"/>
          </a:xfrm>
        </p:spPr>
      </p:pic>
    </p:spTree>
    <p:extLst>
      <p:ext uri="{BB962C8B-B14F-4D97-AF65-F5344CB8AC3E}">
        <p14:creationId xmlns:p14="http://schemas.microsoft.com/office/powerpoint/2010/main" val="2315461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Engine Logic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675" y="1520344"/>
            <a:ext cx="6858000" cy="5209443"/>
          </a:xfrm>
        </p:spPr>
      </p:pic>
    </p:spTree>
    <p:extLst>
      <p:ext uri="{BB962C8B-B14F-4D97-AF65-F5344CB8AC3E}">
        <p14:creationId xmlns:p14="http://schemas.microsoft.com/office/powerpoint/2010/main" val="2431438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 Game Engine Dialogue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675" y="1596737"/>
            <a:ext cx="4572000" cy="2857500"/>
          </a:xfrm>
        </p:spPr>
      </p:pic>
    </p:spTree>
    <p:extLst>
      <p:ext uri="{BB962C8B-B14F-4D97-AF65-F5344CB8AC3E}">
        <p14:creationId xmlns:p14="http://schemas.microsoft.com/office/powerpoint/2010/main" val="397282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effectLst/>
              </a:rPr>
              <a:t>This project is to build multi-player and multi-platform space-themed games with a modular architecture, variety of supported network protocols, and elements of gameplay for both entertainment and education. My portion of the project is developing the framework in which these games will run.  I defined requirements, designed, built and tested a server and game engine to run in Python on a Linux machine and clients to run on </a:t>
            </a:r>
            <a:r>
              <a:rPr lang="en-US" dirty="0" smtClean="0">
                <a:effectLst/>
              </a:rPr>
              <a:t>a Windows </a:t>
            </a:r>
            <a:r>
              <a:rPr lang="en-US" dirty="0">
                <a:effectLst/>
              </a:rPr>
              <a:t>desktop or on the web.  </a:t>
            </a:r>
          </a:p>
          <a:p>
            <a:endParaRPr lang="en-US" dirty="0"/>
          </a:p>
        </p:txBody>
      </p:sp>
    </p:spTree>
    <p:extLst>
      <p:ext uri="{BB962C8B-B14F-4D97-AF65-F5344CB8AC3E}">
        <p14:creationId xmlns:p14="http://schemas.microsoft.com/office/powerpoint/2010/main" val="2829661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Server </a:t>
            </a:r>
            <a:r>
              <a:rPr lang="en-US" dirty="0"/>
              <a:t>Dialogue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675" y="1596735"/>
            <a:ext cx="4572000" cy="4000500"/>
          </a:xfrm>
        </p:spPr>
      </p:pic>
    </p:spTree>
    <p:extLst>
      <p:ext uri="{BB962C8B-B14F-4D97-AF65-F5344CB8AC3E}">
        <p14:creationId xmlns:p14="http://schemas.microsoft.com/office/powerpoint/2010/main" val="2389803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a:t>
            </a:r>
            <a:r>
              <a:rPr lang="en-US" dirty="0" smtClean="0"/>
              <a:t> - Game </a:t>
            </a:r>
            <a:r>
              <a:rPr lang="en-US" dirty="0"/>
              <a:t>Engine Dialogue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675" y="1596737"/>
            <a:ext cx="4572000" cy="5143501"/>
          </a:xfrm>
        </p:spPr>
      </p:pic>
    </p:spTree>
    <p:extLst>
      <p:ext uri="{BB962C8B-B14F-4D97-AF65-F5344CB8AC3E}">
        <p14:creationId xmlns:p14="http://schemas.microsoft.com/office/powerpoint/2010/main" val="1300167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a:t>Responsive Web Design</a:t>
            </a:r>
            <a:endParaRPr lang="en-US" dirty="0" smtClean="0"/>
          </a:p>
          <a:p>
            <a:r>
              <a:rPr lang="en-US" dirty="0" smtClean="0"/>
              <a:t>Desktop  Native</a:t>
            </a:r>
          </a:p>
          <a:p>
            <a:r>
              <a:rPr lang="en-US" dirty="0" smtClean="0"/>
              <a:t>Desktop Web</a:t>
            </a:r>
          </a:p>
          <a:p>
            <a:r>
              <a:rPr lang="en-US" dirty="0"/>
              <a:t>Desktop </a:t>
            </a:r>
            <a:r>
              <a:rPr lang="en-US" dirty="0" smtClean="0"/>
              <a:t>Mobile</a:t>
            </a:r>
            <a:endParaRPr lang="en-US" dirty="0"/>
          </a:p>
        </p:txBody>
      </p:sp>
    </p:spTree>
    <p:extLst>
      <p:ext uri="{BB962C8B-B14F-4D97-AF65-F5344CB8AC3E}">
        <p14:creationId xmlns:p14="http://schemas.microsoft.com/office/powerpoint/2010/main" val="2565309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142" y="1558785"/>
            <a:ext cx="9069066" cy="5053718"/>
          </a:xfrm>
        </p:spPr>
      </p:pic>
    </p:spTree>
    <p:extLst>
      <p:ext uri="{BB962C8B-B14F-4D97-AF65-F5344CB8AC3E}">
        <p14:creationId xmlns:p14="http://schemas.microsoft.com/office/powerpoint/2010/main" val="1187535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dirty="0" smtClean="0">
                <a:effectLst/>
                <a:latin typeface="Segoe UI" panose="020B0502040204020203" pitchFamily="34" charset="0"/>
                <a:ea typeface="Segoe UI" panose="020B0502040204020203" pitchFamily="34" charset="0"/>
                <a:cs typeface="Segoe UI" panose="020B0502040204020203" pitchFamily="34" charset="0"/>
              </a:rPr>
              <a:t>“Fluid </a:t>
            </a:r>
            <a:r>
              <a:rPr lang="en-US" sz="2400" dirty="0">
                <a:effectLst/>
                <a:latin typeface="Segoe UI" panose="020B0502040204020203" pitchFamily="34" charset="0"/>
                <a:ea typeface="Segoe UI" panose="020B0502040204020203" pitchFamily="34" charset="0"/>
                <a:cs typeface="Segoe UI" panose="020B0502040204020203" pitchFamily="34" charset="0"/>
              </a:rPr>
              <a:t>grids, flexible images, and media queries are the three technical ingredients for responsive web design, but it also requires a different way of thinking.”  Responsive web design requires thinking about the design of a web site holistically, preserving the conceptual integrity of the site while providing optimal </a:t>
            </a:r>
            <a:r>
              <a:rPr lang="en-US" sz="2400" dirty="0" smtClean="0">
                <a:effectLst/>
                <a:latin typeface="Segoe UI" panose="020B0502040204020203" pitchFamily="34" charset="0"/>
                <a:ea typeface="Segoe UI" panose="020B0502040204020203" pitchFamily="34" charset="0"/>
                <a:cs typeface="Segoe UI" panose="020B0502040204020203" pitchFamily="34" charset="0"/>
              </a:rPr>
              <a:t>presentation </a:t>
            </a:r>
            <a:r>
              <a:rPr lang="en-US" sz="2400" dirty="0">
                <a:effectLst/>
                <a:latin typeface="Segoe UI" panose="020B0502040204020203" pitchFamily="34" charset="0"/>
                <a:ea typeface="Segoe UI" panose="020B0502040204020203" pitchFamily="34" charset="0"/>
                <a:cs typeface="Segoe UI" panose="020B0502040204020203" pitchFamily="34" charset="0"/>
              </a:rPr>
              <a:t>across a </a:t>
            </a:r>
            <a:r>
              <a:rPr lang="en-US" sz="2400" dirty="0" smtClean="0">
                <a:effectLst/>
                <a:latin typeface="Segoe UI" panose="020B0502040204020203" pitchFamily="34" charset="0"/>
                <a:ea typeface="Segoe UI" panose="020B0502040204020203" pitchFamily="34" charset="0"/>
                <a:cs typeface="Segoe UI" panose="020B0502040204020203" pitchFamily="34" charset="0"/>
              </a:rPr>
              <a:t>variety </a:t>
            </a:r>
            <a:r>
              <a:rPr lang="en-US" sz="2400" dirty="0">
                <a:effectLst/>
                <a:latin typeface="Segoe UI" panose="020B0502040204020203" pitchFamily="34" charset="0"/>
                <a:ea typeface="Segoe UI" panose="020B0502040204020203" pitchFamily="34" charset="0"/>
                <a:cs typeface="Segoe UI" panose="020B0502040204020203" pitchFamily="34" charset="0"/>
              </a:rPr>
              <a:t>of viewing experiences</a:t>
            </a:r>
            <a:r>
              <a:rPr lang="en-US" sz="2400" dirty="0" smtClean="0">
                <a:effectLst/>
                <a:latin typeface="Segoe UI" panose="020B0502040204020203" pitchFamily="34" charset="0"/>
                <a:ea typeface="Segoe UI" panose="020B0502040204020203" pitchFamily="34" charset="0"/>
                <a:cs typeface="Segoe UI" panose="020B0502040204020203" pitchFamily="34" charset="0"/>
              </a:rPr>
              <a:t>.”</a:t>
            </a:r>
          </a:p>
          <a:p>
            <a:pPr marL="0" indent="0" algn="ctr">
              <a:buNone/>
            </a:pPr>
            <a:endParaRPr lang="en-US" sz="2400" dirty="0">
              <a:effectLst/>
              <a:latin typeface="Segoe UI" panose="020B0502040204020203" pitchFamily="34" charset="0"/>
              <a:ea typeface="Segoe UI" panose="020B0502040204020203" pitchFamily="34" charset="0"/>
              <a:cs typeface="Segoe UI" panose="020B0502040204020203" pitchFamily="34" charset="0"/>
            </a:endParaRPr>
          </a:p>
          <a:p>
            <a:pPr marL="0" indent="0" algn="ctr">
              <a:buNone/>
            </a:pPr>
            <a:r>
              <a:rPr lang="en-US" i="1" dirty="0" err="1">
                <a:effectLst/>
                <a:latin typeface="Segoe UI" panose="020B0502040204020203" pitchFamily="34" charset="0"/>
                <a:ea typeface="Segoe UI" panose="020B0502040204020203" pitchFamily="34" charset="0"/>
                <a:cs typeface="Segoe UI" panose="020B0502040204020203" pitchFamily="34" charset="0"/>
              </a:rPr>
              <a:t>Marcotte</a:t>
            </a:r>
            <a:r>
              <a:rPr lang="en-US" i="1" dirty="0">
                <a:effectLst/>
                <a:latin typeface="Segoe UI" panose="020B0502040204020203" pitchFamily="34" charset="0"/>
                <a:ea typeface="Segoe UI" panose="020B0502040204020203" pitchFamily="34" charset="0"/>
                <a:cs typeface="Segoe UI" panose="020B0502040204020203" pitchFamily="34" charset="0"/>
              </a:rPr>
              <a:t>, Ethan. 2010. Responsive web design. In A list apart</a:t>
            </a:r>
            <a:endParaRPr lang="en-US" i="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7703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457200"/>
            <a:ext cx="10353761" cy="1776895"/>
          </a:xfrm>
        </p:spPr>
        <p:txBody>
          <a:bodyPr>
            <a:normAutofit/>
          </a:bodyPr>
          <a:lstStyle/>
          <a:p>
            <a:r>
              <a:rPr lang="en-US" dirty="0"/>
              <a:t>Responsive Web </a:t>
            </a:r>
            <a:r>
              <a:rPr lang="en-US" dirty="0" smtClean="0"/>
              <a:t>Design</a:t>
            </a:r>
            <a:br>
              <a:rPr lang="en-US" dirty="0" smtClean="0"/>
            </a:br>
            <a:r>
              <a:rPr lang="en-US" dirty="0"/>
              <a:t/>
            </a:r>
            <a:br>
              <a:rPr lang="en-US" dirty="0"/>
            </a:br>
            <a:r>
              <a:rPr lang="en-US" sz="2800" dirty="0" smtClean="0"/>
              <a:t>Twitter Bootstrap</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652" y="2514400"/>
            <a:ext cx="9107171" cy="2857899"/>
          </a:xfrm>
        </p:spPr>
      </p:pic>
    </p:spTree>
    <p:extLst>
      <p:ext uri="{BB962C8B-B14F-4D97-AF65-F5344CB8AC3E}">
        <p14:creationId xmlns:p14="http://schemas.microsoft.com/office/powerpoint/2010/main" val="153969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t>
            </a:r>
            <a:r>
              <a:rPr lang="en-US" dirty="0" smtClean="0"/>
              <a:t>Native (Large)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418" y="1554480"/>
            <a:ext cx="9140513" cy="4953692"/>
          </a:xfrm>
        </p:spPr>
      </p:pic>
    </p:spTree>
    <p:extLst>
      <p:ext uri="{BB962C8B-B14F-4D97-AF65-F5344CB8AC3E}">
        <p14:creationId xmlns:p14="http://schemas.microsoft.com/office/powerpoint/2010/main" val="306129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t>
            </a:r>
            <a:r>
              <a:rPr lang="en-US" dirty="0" smtClean="0"/>
              <a:t>Native (Small)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3501" y="1554480"/>
            <a:ext cx="3834348" cy="2891241"/>
          </a:xfrm>
        </p:spPr>
      </p:pic>
    </p:spTree>
    <p:extLst>
      <p:ext uri="{BB962C8B-B14F-4D97-AF65-F5344CB8AC3E}">
        <p14:creationId xmlns:p14="http://schemas.microsoft.com/office/powerpoint/2010/main" val="2101853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t>
            </a:r>
            <a:r>
              <a:rPr lang="en-US" dirty="0" smtClean="0"/>
              <a:t>Web (Chrome)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475" y="1554480"/>
            <a:ext cx="10058400" cy="4995131"/>
          </a:xfrm>
        </p:spPr>
      </p:pic>
    </p:spTree>
    <p:extLst>
      <p:ext uri="{BB962C8B-B14F-4D97-AF65-F5344CB8AC3E}">
        <p14:creationId xmlns:p14="http://schemas.microsoft.com/office/powerpoint/2010/main" val="4051862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Web (Internet Explorer)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475" y="1554480"/>
            <a:ext cx="10058400" cy="5157616"/>
          </a:xfrm>
        </p:spPr>
      </p:pic>
    </p:spTree>
    <p:extLst>
      <p:ext uri="{BB962C8B-B14F-4D97-AF65-F5344CB8AC3E}">
        <p14:creationId xmlns:p14="http://schemas.microsoft.com/office/powerpoint/2010/main" val="133204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Modular Architecture</a:t>
            </a:r>
          </a:p>
          <a:p>
            <a:r>
              <a:rPr lang="en-US" dirty="0" smtClean="0"/>
              <a:t>Platform Independence</a:t>
            </a:r>
          </a:p>
          <a:p>
            <a:r>
              <a:rPr lang="en-US" dirty="0" smtClean="0"/>
              <a:t>Network Protocol Independence</a:t>
            </a:r>
          </a:p>
          <a:p>
            <a:r>
              <a:rPr lang="en-US" dirty="0" smtClean="0"/>
              <a:t>Abstraction of Networking and Data </a:t>
            </a:r>
            <a:r>
              <a:rPr lang="en-US" dirty="0"/>
              <a:t>S</a:t>
            </a:r>
            <a:r>
              <a:rPr lang="en-US" dirty="0" smtClean="0"/>
              <a:t>torage</a:t>
            </a:r>
          </a:p>
          <a:p>
            <a:r>
              <a:rPr lang="en-US" dirty="0" smtClean="0"/>
              <a:t>Excellent Documentation</a:t>
            </a:r>
          </a:p>
          <a:p>
            <a:endParaRPr lang="en-US" dirty="0"/>
          </a:p>
        </p:txBody>
      </p:sp>
    </p:spTree>
    <p:extLst>
      <p:ext uri="{BB962C8B-B14F-4D97-AF65-F5344CB8AC3E}">
        <p14:creationId xmlns:p14="http://schemas.microsoft.com/office/powerpoint/2010/main" val="3601339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t>
            </a:r>
            <a:r>
              <a:rPr lang="en-US" dirty="0" smtClean="0"/>
              <a:t>Web (</a:t>
            </a:r>
            <a:r>
              <a:rPr lang="en-US" dirty="0" err="1" smtClean="0"/>
              <a:t>FireFox</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475" y="1554480"/>
            <a:ext cx="10058400" cy="5131410"/>
          </a:xfrm>
        </p:spPr>
      </p:pic>
    </p:spTree>
    <p:extLst>
      <p:ext uri="{BB962C8B-B14F-4D97-AF65-F5344CB8AC3E}">
        <p14:creationId xmlns:p14="http://schemas.microsoft.com/office/powerpoint/2010/main" val="3659388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t>
            </a:r>
            <a:r>
              <a:rPr lang="en-US" dirty="0" err="1" smtClean="0"/>
              <a:t>ipad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327" y="1554480"/>
            <a:ext cx="5506695" cy="4170627"/>
          </a:xfrm>
        </p:spPr>
      </p:pic>
    </p:spTree>
    <p:extLst>
      <p:ext uri="{BB962C8B-B14F-4D97-AF65-F5344CB8AC3E}">
        <p14:creationId xmlns:p14="http://schemas.microsoft.com/office/powerpoint/2010/main" val="505826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(Nexus 10)</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674" y="1554480"/>
            <a:ext cx="6848002" cy="4338291"/>
          </a:xfrm>
        </p:spPr>
      </p:pic>
    </p:spTree>
    <p:extLst>
      <p:ext uri="{BB962C8B-B14F-4D97-AF65-F5344CB8AC3E}">
        <p14:creationId xmlns:p14="http://schemas.microsoft.com/office/powerpoint/2010/main" val="1664520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(Kindle Fire HD)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153" y="1554480"/>
            <a:ext cx="6827044" cy="4301614"/>
          </a:xfrm>
        </p:spPr>
      </p:pic>
    </p:spTree>
    <p:extLst>
      <p:ext uri="{BB962C8B-B14F-4D97-AF65-F5344CB8AC3E}">
        <p14:creationId xmlns:p14="http://schemas.microsoft.com/office/powerpoint/2010/main" val="3217749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(Nexus 7)</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9751" y="1554480"/>
            <a:ext cx="5181847" cy="3295634"/>
          </a:xfrm>
        </p:spPr>
      </p:pic>
    </p:spTree>
    <p:extLst>
      <p:ext uri="{BB962C8B-B14F-4D97-AF65-F5344CB8AC3E}">
        <p14:creationId xmlns:p14="http://schemas.microsoft.com/office/powerpoint/2010/main" val="518114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(Nexus 5)</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7793" y="1554480"/>
            <a:ext cx="1985763" cy="3458057"/>
          </a:xfrm>
        </p:spPr>
      </p:pic>
    </p:spTree>
    <p:extLst>
      <p:ext uri="{BB962C8B-B14F-4D97-AF65-F5344CB8AC3E}">
        <p14:creationId xmlns:p14="http://schemas.microsoft.com/office/powerpoint/2010/main" val="2202027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(BlackBerry)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8149" y="1554480"/>
            <a:ext cx="2142948" cy="3494734"/>
          </a:xfrm>
        </p:spPr>
      </p:pic>
    </p:spTree>
    <p:extLst>
      <p:ext uri="{BB962C8B-B14F-4D97-AF65-F5344CB8AC3E}">
        <p14:creationId xmlns:p14="http://schemas.microsoft.com/office/powerpoint/2010/main" val="2475594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(iPhone)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2936" y="1554480"/>
            <a:ext cx="1770944" cy="3075575"/>
          </a:xfrm>
        </p:spPr>
      </p:pic>
    </p:spTree>
    <p:extLst>
      <p:ext uri="{BB962C8B-B14F-4D97-AF65-F5344CB8AC3E}">
        <p14:creationId xmlns:p14="http://schemas.microsoft.com/office/powerpoint/2010/main" val="1411328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Architecture</a:t>
            </a:r>
          </a:p>
        </p:txBody>
      </p:sp>
      <p:sp>
        <p:nvSpPr>
          <p:cNvPr id="3" name="Content Placeholder 2"/>
          <p:cNvSpPr>
            <a:spLocks noGrp="1"/>
          </p:cNvSpPr>
          <p:nvPr>
            <p:ph idx="1"/>
          </p:nvPr>
        </p:nvSpPr>
        <p:spPr/>
        <p:txBody>
          <a:bodyPr/>
          <a:lstStyle/>
          <a:p>
            <a:r>
              <a:rPr lang="en-US" dirty="0" smtClean="0"/>
              <a:t>Server Module</a:t>
            </a:r>
          </a:p>
          <a:p>
            <a:r>
              <a:rPr lang="en-US" dirty="0" smtClean="0"/>
              <a:t>Game Engine Modules</a:t>
            </a:r>
          </a:p>
          <a:p>
            <a:r>
              <a:rPr lang="en-US" dirty="0" smtClean="0"/>
              <a:t>Client Modules</a:t>
            </a:r>
          </a:p>
          <a:p>
            <a:endParaRPr lang="en-US" dirty="0"/>
          </a:p>
        </p:txBody>
      </p:sp>
    </p:spTree>
    <p:extLst>
      <p:ext uri="{BB962C8B-B14F-4D97-AF65-F5344CB8AC3E}">
        <p14:creationId xmlns:p14="http://schemas.microsoft.com/office/powerpoint/2010/main" val="399219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Independence</a:t>
            </a:r>
          </a:p>
        </p:txBody>
      </p:sp>
      <p:sp>
        <p:nvSpPr>
          <p:cNvPr id="3" name="Content Placeholder 2"/>
          <p:cNvSpPr>
            <a:spLocks noGrp="1"/>
          </p:cNvSpPr>
          <p:nvPr>
            <p:ph idx="1"/>
          </p:nvPr>
        </p:nvSpPr>
        <p:spPr/>
        <p:txBody>
          <a:bodyPr>
            <a:normAutofit fontScale="92500" lnSpcReduction="10000"/>
          </a:bodyPr>
          <a:lstStyle/>
          <a:p>
            <a:r>
              <a:rPr lang="en-US" dirty="0" smtClean="0"/>
              <a:t>Server runs anywhere</a:t>
            </a:r>
          </a:p>
          <a:p>
            <a:pPr lvl="1"/>
            <a:r>
              <a:rPr lang="en-US" dirty="0" smtClean="0"/>
              <a:t>Python</a:t>
            </a:r>
          </a:p>
          <a:p>
            <a:r>
              <a:rPr lang="en-US" dirty="0" smtClean="0"/>
              <a:t>Game Engine can </a:t>
            </a:r>
            <a:r>
              <a:rPr lang="en-US" dirty="0"/>
              <a:t>run </a:t>
            </a:r>
            <a:r>
              <a:rPr lang="en-US" dirty="0" smtClean="0"/>
              <a:t>anywhere</a:t>
            </a:r>
          </a:p>
          <a:p>
            <a:pPr lvl="1"/>
            <a:r>
              <a:rPr lang="en-US" dirty="0"/>
              <a:t>Python</a:t>
            </a:r>
            <a:endParaRPr lang="en-US" dirty="0" smtClean="0"/>
          </a:p>
          <a:p>
            <a:r>
              <a:rPr lang="en-US" dirty="0" smtClean="0"/>
              <a:t>Clients can run anywhere </a:t>
            </a:r>
          </a:p>
          <a:p>
            <a:pPr lvl="1"/>
            <a:r>
              <a:rPr lang="en-US" dirty="0" smtClean="0"/>
              <a:t>JavaScript</a:t>
            </a:r>
          </a:p>
          <a:p>
            <a:pPr lvl="1"/>
            <a:r>
              <a:rPr lang="en-US" dirty="0"/>
              <a:t>Responsive Web </a:t>
            </a:r>
            <a:r>
              <a:rPr lang="en-US" dirty="0" smtClean="0"/>
              <a:t>Design</a:t>
            </a:r>
          </a:p>
          <a:p>
            <a:r>
              <a:rPr lang="en-US" dirty="0"/>
              <a:t>Clients can </a:t>
            </a:r>
            <a:r>
              <a:rPr lang="en-US" dirty="0" smtClean="0"/>
              <a:t>run in any language</a:t>
            </a:r>
          </a:p>
          <a:p>
            <a:pPr lvl="1"/>
            <a:r>
              <a:rPr lang="en-US" dirty="0" smtClean="0"/>
              <a:t>C#, JavaScript, </a:t>
            </a:r>
            <a:r>
              <a:rPr lang="en-US" dirty="0" err="1" smtClean="0"/>
              <a:t>etc</a:t>
            </a:r>
            <a:r>
              <a:rPr lang="en-US" dirty="0" smtClean="0"/>
              <a:t> . . .</a:t>
            </a:r>
          </a:p>
          <a:p>
            <a:endParaRPr lang="en-US" dirty="0" smtClean="0"/>
          </a:p>
          <a:p>
            <a:endParaRPr lang="en-US" dirty="0"/>
          </a:p>
        </p:txBody>
      </p:sp>
    </p:spTree>
    <p:extLst>
      <p:ext uri="{BB962C8B-B14F-4D97-AF65-F5344CB8AC3E}">
        <p14:creationId xmlns:p14="http://schemas.microsoft.com/office/powerpoint/2010/main" val="50217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Protocol Independence </a:t>
            </a:r>
          </a:p>
        </p:txBody>
      </p:sp>
      <p:sp>
        <p:nvSpPr>
          <p:cNvPr id="3" name="Content Placeholder 2"/>
          <p:cNvSpPr>
            <a:spLocks noGrp="1"/>
          </p:cNvSpPr>
          <p:nvPr>
            <p:ph idx="1"/>
          </p:nvPr>
        </p:nvSpPr>
        <p:spPr/>
        <p:txBody>
          <a:bodyPr>
            <a:normAutofit/>
          </a:bodyPr>
          <a:lstStyle/>
          <a:p>
            <a:r>
              <a:rPr lang="en-US" dirty="0" smtClean="0"/>
              <a:t>Universal Data Format</a:t>
            </a:r>
          </a:p>
          <a:p>
            <a:pPr lvl="1"/>
            <a:r>
              <a:rPr lang="en-US" dirty="0" smtClean="0"/>
              <a:t>JSON</a:t>
            </a:r>
          </a:p>
          <a:p>
            <a:r>
              <a:rPr lang="en-US" dirty="0" smtClean="0"/>
              <a:t>The Server Communicate </a:t>
            </a:r>
            <a:r>
              <a:rPr lang="en-US" dirty="0"/>
              <a:t>over </a:t>
            </a:r>
            <a:r>
              <a:rPr lang="en-US" dirty="0" smtClean="0"/>
              <a:t>Multiple Network Protocols</a:t>
            </a:r>
          </a:p>
          <a:p>
            <a:pPr lvl="1"/>
            <a:r>
              <a:rPr lang="en-US" dirty="0" smtClean="0"/>
              <a:t>HTTP and </a:t>
            </a:r>
            <a:r>
              <a:rPr lang="en-US" dirty="0" err="1" smtClean="0"/>
              <a:t>WebSockets</a:t>
            </a:r>
            <a:endParaRPr lang="en-US" dirty="0"/>
          </a:p>
          <a:p>
            <a:r>
              <a:rPr lang="en-US" dirty="0" smtClean="0"/>
              <a:t>Game Engine Communicate </a:t>
            </a:r>
            <a:r>
              <a:rPr lang="en-US" dirty="0"/>
              <a:t>over </a:t>
            </a:r>
            <a:r>
              <a:rPr lang="en-US" dirty="0" smtClean="0"/>
              <a:t>Multiple Network Protocols</a:t>
            </a:r>
          </a:p>
          <a:p>
            <a:pPr lvl="1"/>
            <a:r>
              <a:rPr lang="en-US" dirty="0" smtClean="0"/>
              <a:t>HTTP and </a:t>
            </a:r>
            <a:r>
              <a:rPr lang="en-US" dirty="0" err="1" smtClean="0"/>
              <a:t>WebSockets</a:t>
            </a:r>
            <a:endParaRPr lang="en-US" b="1" dirty="0"/>
          </a:p>
          <a:p>
            <a:r>
              <a:rPr lang="en-US" dirty="0" smtClean="0"/>
              <a:t>Clients Communicate </a:t>
            </a:r>
            <a:r>
              <a:rPr lang="en-US" dirty="0"/>
              <a:t>over </a:t>
            </a:r>
            <a:r>
              <a:rPr lang="en-US" dirty="0" smtClean="0"/>
              <a:t>Multiple Network Protocols</a:t>
            </a:r>
          </a:p>
          <a:p>
            <a:pPr lvl="1"/>
            <a:r>
              <a:rPr lang="en-US" dirty="0" smtClean="0"/>
              <a:t>HTTP and/or </a:t>
            </a:r>
            <a:r>
              <a:rPr lang="en-US" dirty="0" err="1" smtClean="0"/>
              <a:t>WebSockets</a:t>
            </a:r>
            <a:endParaRPr lang="en-US" dirty="0"/>
          </a:p>
          <a:p>
            <a:endParaRPr lang="en-US" dirty="0"/>
          </a:p>
        </p:txBody>
      </p:sp>
    </p:spTree>
    <p:extLst>
      <p:ext uri="{BB962C8B-B14F-4D97-AF65-F5344CB8AC3E}">
        <p14:creationId xmlns:p14="http://schemas.microsoft.com/office/powerpoint/2010/main" val="3785235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Abstraction of Networking and </a:t>
            </a:r>
            <a:r>
              <a:rPr lang="en-US" sz="2800" dirty="0" smtClean="0"/>
              <a:t>Storage</a:t>
            </a:r>
            <a:endParaRPr lang="en-US" sz="2800" dirty="0"/>
          </a:p>
        </p:txBody>
      </p:sp>
      <p:sp>
        <p:nvSpPr>
          <p:cNvPr id="3" name="Content Placeholder 2"/>
          <p:cNvSpPr>
            <a:spLocks noGrp="1"/>
          </p:cNvSpPr>
          <p:nvPr>
            <p:ph idx="1"/>
          </p:nvPr>
        </p:nvSpPr>
        <p:spPr/>
        <p:txBody>
          <a:bodyPr/>
          <a:lstStyle/>
          <a:p>
            <a:r>
              <a:rPr lang="en-US" dirty="0" smtClean="0"/>
              <a:t>Get Game Updates</a:t>
            </a:r>
          </a:p>
          <a:p>
            <a:r>
              <a:rPr lang="en-US" dirty="0" smtClean="0"/>
              <a:t>Process </a:t>
            </a:r>
            <a:r>
              <a:rPr lang="en-US" dirty="0"/>
              <a:t>Game </a:t>
            </a:r>
            <a:r>
              <a:rPr lang="en-US" dirty="0" smtClean="0"/>
              <a:t>Updates</a:t>
            </a:r>
          </a:p>
          <a:p>
            <a:r>
              <a:rPr lang="en-US" dirty="0" smtClean="0"/>
              <a:t>Issue Game Commands</a:t>
            </a:r>
          </a:p>
        </p:txBody>
      </p:sp>
    </p:spTree>
    <p:extLst>
      <p:ext uri="{BB962C8B-B14F-4D97-AF65-F5344CB8AC3E}">
        <p14:creationId xmlns:p14="http://schemas.microsoft.com/office/powerpoint/2010/main" val="812275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Excellent Documentation</a:t>
            </a:r>
          </a:p>
        </p:txBody>
      </p:sp>
      <p:sp>
        <p:nvSpPr>
          <p:cNvPr id="3" name="Content Placeholder 2"/>
          <p:cNvSpPr>
            <a:spLocks noGrp="1"/>
          </p:cNvSpPr>
          <p:nvPr>
            <p:ph idx="1"/>
          </p:nvPr>
        </p:nvSpPr>
        <p:spPr/>
        <p:txBody>
          <a:bodyPr>
            <a:normAutofit/>
          </a:bodyPr>
          <a:lstStyle/>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The Role of Software Documentation:</a:t>
            </a:r>
          </a:p>
          <a:p>
            <a:r>
              <a:rPr lang="en-US" sz="2400" dirty="0" smtClean="0">
                <a:latin typeface="Segoe UI" panose="020B0502040204020203" pitchFamily="34" charset="0"/>
                <a:ea typeface="Segoe UI" panose="020B0502040204020203" pitchFamily="34" charset="0"/>
                <a:cs typeface="Segoe UI" panose="020B0502040204020203" pitchFamily="34" charset="0"/>
              </a:rPr>
              <a:t>To </a:t>
            </a:r>
            <a:r>
              <a:rPr lang="en-US" sz="2400" dirty="0">
                <a:latin typeface="Segoe UI" panose="020B0502040204020203" pitchFamily="34" charset="0"/>
                <a:ea typeface="Segoe UI" panose="020B0502040204020203" pitchFamily="34" charset="0"/>
                <a:cs typeface="Segoe UI" panose="020B0502040204020203" pitchFamily="34" charset="0"/>
              </a:rPr>
              <a:t>facilitate program </a:t>
            </a:r>
            <a:r>
              <a:rPr lang="en-US" sz="2400" dirty="0" smtClean="0">
                <a:latin typeface="Segoe UI" panose="020B0502040204020203" pitchFamily="34" charset="0"/>
                <a:ea typeface="Segoe UI" panose="020B0502040204020203" pitchFamily="34" charset="0"/>
                <a:cs typeface="Segoe UI" panose="020B0502040204020203" pitchFamily="34" charset="0"/>
              </a:rPr>
              <a:t>comprehension</a:t>
            </a:r>
          </a:p>
          <a:p>
            <a:r>
              <a:rPr lang="en-US" sz="2400" dirty="0" smtClean="0">
                <a:latin typeface="Segoe UI" panose="020B0502040204020203" pitchFamily="34" charset="0"/>
                <a:ea typeface="Segoe UI" panose="020B0502040204020203" pitchFamily="34" charset="0"/>
                <a:cs typeface="Segoe UI" panose="020B0502040204020203" pitchFamily="34" charset="0"/>
              </a:rPr>
              <a:t>To </a:t>
            </a:r>
            <a:r>
              <a:rPr lang="en-US" sz="2400" dirty="0">
                <a:latin typeface="Segoe UI" panose="020B0502040204020203" pitchFamily="34" charset="0"/>
                <a:ea typeface="Segoe UI" panose="020B0502040204020203" pitchFamily="34" charset="0"/>
                <a:cs typeface="Segoe UI" panose="020B0502040204020203" pitchFamily="34" charset="0"/>
              </a:rPr>
              <a:t>act as a guide to the </a:t>
            </a:r>
            <a:r>
              <a:rPr lang="en-US" sz="2400" dirty="0" smtClean="0">
                <a:latin typeface="Segoe UI" panose="020B0502040204020203" pitchFamily="34" charset="0"/>
                <a:ea typeface="Segoe UI" panose="020B0502040204020203" pitchFamily="34" charset="0"/>
                <a:cs typeface="Segoe UI" panose="020B0502040204020203" pitchFamily="34" charset="0"/>
              </a:rPr>
              <a:t>user</a:t>
            </a:r>
          </a:p>
          <a:p>
            <a:r>
              <a:rPr lang="en-US" sz="2400" dirty="0" smtClean="0">
                <a:latin typeface="Segoe UI" panose="020B0502040204020203" pitchFamily="34" charset="0"/>
                <a:ea typeface="Segoe UI" panose="020B0502040204020203" pitchFamily="34" charset="0"/>
                <a:cs typeface="Segoe UI" panose="020B0502040204020203" pitchFamily="34" charset="0"/>
              </a:rPr>
              <a:t>To </a:t>
            </a:r>
            <a:r>
              <a:rPr lang="en-US" sz="2400" dirty="0">
                <a:latin typeface="Segoe UI" panose="020B0502040204020203" pitchFamily="34" charset="0"/>
                <a:ea typeface="Segoe UI" panose="020B0502040204020203" pitchFamily="34" charset="0"/>
                <a:cs typeface="Segoe UI" panose="020B0502040204020203" pitchFamily="34" charset="0"/>
              </a:rPr>
              <a:t>complement the </a:t>
            </a:r>
            <a:r>
              <a:rPr lang="en-US" sz="2400" dirty="0" smtClean="0">
                <a:latin typeface="Segoe UI" panose="020B0502040204020203" pitchFamily="34" charset="0"/>
                <a:ea typeface="Segoe UI" panose="020B0502040204020203" pitchFamily="34" charset="0"/>
                <a:cs typeface="Segoe UI" panose="020B0502040204020203" pitchFamily="34" charset="0"/>
              </a:rPr>
              <a:t>system</a:t>
            </a:r>
          </a:p>
          <a:p>
            <a:endParaRPr lang="en-US" dirty="0"/>
          </a:p>
          <a:p>
            <a:pPr marL="0" indent="0">
              <a:buNone/>
            </a:pPr>
            <a:r>
              <a:rPr lang="en-US" dirty="0">
                <a:effectLst/>
                <a:latin typeface="Segoe UI" panose="020B0502040204020203" pitchFamily="34" charset="0"/>
                <a:ea typeface="Segoe UI" panose="020B0502040204020203" pitchFamily="34" charset="0"/>
                <a:cs typeface="Segoe UI" panose="020B0502040204020203" pitchFamily="34" charset="0"/>
              </a:rPr>
              <a:t>Penny Grubb and Armstrong </a:t>
            </a:r>
            <a:r>
              <a:rPr lang="en-US" dirty="0" err="1">
                <a:effectLst/>
                <a:latin typeface="Segoe UI" panose="020B0502040204020203" pitchFamily="34" charset="0"/>
                <a:ea typeface="Segoe UI" panose="020B0502040204020203" pitchFamily="34" charset="0"/>
                <a:cs typeface="Segoe UI" panose="020B0502040204020203" pitchFamily="34" charset="0"/>
              </a:rPr>
              <a:t>Takang</a:t>
            </a:r>
            <a:r>
              <a:rPr lang="en-US" dirty="0">
                <a:effectLst/>
                <a:latin typeface="Segoe UI" panose="020B0502040204020203" pitchFamily="34" charset="0"/>
                <a:ea typeface="Segoe UI" panose="020B0502040204020203" pitchFamily="34" charset="0"/>
                <a:cs typeface="Segoe UI" panose="020B0502040204020203" pitchFamily="34" charset="0"/>
              </a:rPr>
              <a:t>. Software Maintenance: Concepts and Practice</a:t>
            </a:r>
            <a:endParaRPr lang="en-US" dirty="0"/>
          </a:p>
          <a:p>
            <a:endParaRPr lang="en-US" dirty="0"/>
          </a:p>
          <a:p>
            <a:endParaRPr lang="en-US" dirty="0"/>
          </a:p>
        </p:txBody>
      </p:sp>
    </p:spTree>
    <p:extLst>
      <p:ext uri="{BB962C8B-B14F-4D97-AF65-F5344CB8AC3E}">
        <p14:creationId xmlns:p14="http://schemas.microsoft.com/office/powerpoint/2010/main" val="882261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Excellent Documentation</a:t>
            </a:r>
          </a:p>
        </p:txBody>
      </p:sp>
      <p:sp>
        <p:nvSpPr>
          <p:cNvPr id="3" name="Content Placeholder 2"/>
          <p:cNvSpPr>
            <a:spLocks noGrp="1"/>
          </p:cNvSpPr>
          <p:nvPr>
            <p:ph idx="1"/>
          </p:nvPr>
        </p:nvSpPr>
        <p:spPr/>
        <p:txBody>
          <a:bodyPr/>
          <a:lstStyle/>
          <a:p>
            <a:r>
              <a:rPr lang="en-US" dirty="0" smtClean="0"/>
              <a:t>JSON Objects</a:t>
            </a:r>
          </a:p>
          <a:p>
            <a:r>
              <a:rPr lang="en-US" dirty="0" smtClean="0"/>
              <a:t>JSON Messages</a:t>
            </a:r>
          </a:p>
          <a:p>
            <a:r>
              <a:rPr lang="en-US" dirty="0" smtClean="0"/>
              <a:t>Logic Diagrams</a:t>
            </a:r>
          </a:p>
          <a:p>
            <a:r>
              <a:rPr lang="en-US" dirty="0" smtClean="0"/>
              <a:t>Protocol Dialogue Diagrams</a:t>
            </a:r>
          </a:p>
          <a:p>
            <a:endParaRPr lang="en-US" dirty="0" smtClean="0"/>
          </a:p>
          <a:p>
            <a:endParaRPr lang="en-US" dirty="0"/>
          </a:p>
        </p:txBody>
      </p:sp>
    </p:spTree>
    <p:extLst>
      <p:ext uri="{BB962C8B-B14F-4D97-AF65-F5344CB8AC3E}">
        <p14:creationId xmlns:p14="http://schemas.microsoft.com/office/powerpoint/2010/main" val="29712126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TC104033921[[fn=Damask]]</Template>
  <TotalTime>2391</TotalTime>
  <Words>458</Words>
  <Application>Microsoft Office PowerPoint</Application>
  <PresentationFormat>Widescreen</PresentationFormat>
  <Paragraphs>88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Bookman Old Style</vt:lpstr>
      <vt:lpstr>Rockwell</vt:lpstr>
      <vt:lpstr>Segoe UI</vt:lpstr>
      <vt:lpstr>Damask</vt:lpstr>
      <vt:lpstr>Michael Richardson</vt:lpstr>
      <vt:lpstr>Abstract</vt:lpstr>
      <vt:lpstr>Objectives</vt:lpstr>
      <vt:lpstr>Modular Architecture</vt:lpstr>
      <vt:lpstr>Platform Independence</vt:lpstr>
      <vt:lpstr>Network Protocol Independence </vt:lpstr>
      <vt:lpstr>Abstraction of Networking and Storage</vt:lpstr>
      <vt:lpstr>Excellent Documentation</vt:lpstr>
      <vt:lpstr>Excellent Documentation</vt:lpstr>
      <vt:lpstr>Design</vt:lpstr>
      <vt:lpstr>Network Architecture</vt:lpstr>
      <vt:lpstr>Network Architecture (Option)</vt:lpstr>
      <vt:lpstr>Network Architecture (Option)</vt:lpstr>
      <vt:lpstr>Network Architecture (Option)</vt:lpstr>
      <vt:lpstr>Network Architecture (Choice)</vt:lpstr>
      <vt:lpstr>Client Logic</vt:lpstr>
      <vt:lpstr>Server Logic</vt:lpstr>
      <vt:lpstr>Game Engine Logic</vt:lpstr>
      <vt:lpstr>Server - Game Engine Dialogue</vt:lpstr>
      <vt:lpstr>Client - Server Dialogue</vt:lpstr>
      <vt:lpstr>Client - Game Engine Dialogue</vt:lpstr>
      <vt:lpstr>Interface Design</vt:lpstr>
      <vt:lpstr>Interface Design</vt:lpstr>
      <vt:lpstr>Responsive Web Design</vt:lpstr>
      <vt:lpstr>Responsive Web Design  Twitter Bootstrap</vt:lpstr>
      <vt:lpstr>Desktop  Native (Large)</vt:lpstr>
      <vt:lpstr>Desktop  Native (Small)</vt:lpstr>
      <vt:lpstr>Desktop Web (Chrome)</vt:lpstr>
      <vt:lpstr>Desktop Web (Internet Explorer)</vt:lpstr>
      <vt:lpstr>Desktop Web (FireFox)</vt:lpstr>
      <vt:lpstr>Mobile Web (ipad)</vt:lpstr>
      <vt:lpstr>Mobile Web (Nexus 10)</vt:lpstr>
      <vt:lpstr>Mobile Web (Kindle Fire HD)</vt:lpstr>
      <vt:lpstr>Mobile Web (Nexus 7)</vt:lpstr>
      <vt:lpstr>Mobile Web (Nexus 5)</vt:lpstr>
      <vt:lpstr>Mobile Web (BlackBerry)</vt:lpstr>
      <vt:lpstr>Mobile Web (iPhone)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4670 – Final Project</dc:title>
  <dc:creator>Michael Richardson</dc:creator>
  <cp:lastModifiedBy>Michael Richardson</cp:lastModifiedBy>
  <cp:revision>20</cp:revision>
  <dcterms:created xsi:type="dcterms:W3CDTF">2014-04-24T00:52:42Z</dcterms:created>
  <dcterms:modified xsi:type="dcterms:W3CDTF">2014-04-25T16:43:55Z</dcterms:modified>
</cp:coreProperties>
</file>