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4"/>
    <p:sldMasterId id="2147483826" r:id="rId5"/>
    <p:sldMasterId id="2147483863" r:id="rId6"/>
  </p:sldMasterIdLst>
  <p:notesMasterIdLst>
    <p:notesMasterId r:id="rId46"/>
  </p:notesMasterIdLst>
  <p:handoutMasterIdLst>
    <p:handoutMasterId r:id="rId47"/>
  </p:handoutMasterIdLst>
  <p:sldIdLst>
    <p:sldId id="293" r:id="rId7"/>
    <p:sldId id="321" r:id="rId8"/>
    <p:sldId id="325" r:id="rId9"/>
    <p:sldId id="319" r:id="rId10"/>
    <p:sldId id="259" r:id="rId11"/>
    <p:sldId id="257" r:id="rId12"/>
    <p:sldId id="258" r:id="rId13"/>
    <p:sldId id="256" r:id="rId14"/>
    <p:sldId id="294" r:id="rId15"/>
    <p:sldId id="295" r:id="rId16"/>
    <p:sldId id="296" r:id="rId17"/>
    <p:sldId id="260" r:id="rId18"/>
    <p:sldId id="297" r:id="rId19"/>
    <p:sldId id="298" r:id="rId20"/>
    <p:sldId id="299" r:id="rId21"/>
    <p:sldId id="300" r:id="rId22"/>
    <p:sldId id="261"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262" r:id="rId37"/>
    <p:sldId id="314" r:id="rId38"/>
    <p:sldId id="315" r:id="rId39"/>
    <p:sldId id="316" r:id="rId40"/>
    <p:sldId id="317" r:id="rId41"/>
    <p:sldId id="318" r:id="rId42"/>
    <p:sldId id="322" r:id="rId43"/>
    <p:sldId id="323" r:id="rId44"/>
    <p:sldId id="32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C7"/>
    <a:srgbClr val="FFC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562"/>
  </p:normalViewPr>
  <p:slideViewPr>
    <p:cSldViewPr snapToGrid="0" snapToObjects="1">
      <p:cViewPr varScale="1">
        <p:scale>
          <a:sx n="108" d="100"/>
          <a:sy n="108" d="100"/>
        </p:scale>
        <p:origin x="726" y="96"/>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5" d="100"/>
          <a:sy n="85" d="100"/>
        </p:scale>
        <p:origin x="314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6F31E-75C6-0B47-BB92-78249F0E8D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100919-A86F-334B-BBA5-1B6997FFC1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66B33E-AAA3-F847-9F7C-6700AA3B0CF6}" type="datetimeFigureOut">
              <a:rPr lang="en-US" smtClean="0"/>
              <a:t>10/23/2021</a:t>
            </a:fld>
            <a:endParaRPr lang="en-US"/>
          </a:p>
        </p:txBody>
      </p:sp>
      <p:sp>
        <p:nvSpPr>
          <p:cNvPr id="4" name="Footer Placeholder 3">
            <a:extLst>
              <a:ext uri="{FF2B5EF4-FFF2-40B4-BE49-F238E27FC236}">
                <a16:creationId xmlns:a16="http://schemas.microsoft.com/office/drawing/2014/main" id="{F0557C54-A954-4F42-9BFD-D04CC390FC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DA6644-9181-1647-8C31-456BB07E4F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4579B-2C4A-9A45-92F6-0B859F4C6004}" type="slidenum">
              <a:rPr lang="en-US" smtClean="0"/>
              <a:t>‹#›</a:t>
            </a:fld>
            <a:endParaRPr lang="en-US"/>
          </a:p>
        </p:txBody>
      </p:sp>
    </p:spTree>
    <p:extLst>
      <p:ext uri="{BB962C8B-B14F-4D97-AF65-F5344CB8AC3E}">
        <p14:creationId xmlns:p14="http://schemas.microsoft.com/office/powerpoint/2010/main" val="2094799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6DE6F-397E-DE4D-893C-6D12FA976988}"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5618-D630-6D4A-8684-20546DC972B3}" type="slidenum">
              <a:rPr lang="en-US" smtClean="0"/>
              <a:t>‹#›</a:t>
            </a:fld>
            <a:endParaRPr lang="en-US"/>
          </a:p>
        </p:txBody>
      </p:sp>
    </p:spTree>
    <p:extLst>
      <p:ext uri="{BB962C8B-B14F-4D97-AF65-F5344CB8AC3E}">
        <p14:creationId xmlns:p14="http://schemas.microsoft.com/office/powerpoint/2010/main" val="31068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3B5618-D630-6D4A-8684-20546DC972B3}" type="slidenum">
              <a:rPr lang="en-US" smtClean="0"/>
              <a:t>1</a:t>
            </a:fld>
            <a:endParaRPr lang="en-US"/>
          </a:p>
        </p:txBody>
      </p:sp>
    </p:spTree>
    <p:extLst>
      <p:ext uri="{BB962C8B-B14F-4D97-AF65-F5344CB8AC3E}">
        <p14:creationId xmlns:p14="http://schemas.microsoft.com/office/powerpoint/2010/main" val="351274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 troubles with my test running successful. It was having an error with the </a:t>
            </a:r>
            <a:r>
              <a:rPr lang="en-US" dirty="0" err="1"/>
              <a:t>DataList</a:t>
            </a:r>
            <a:r>
              <a:rPr lang="en-US" dirty="0"/>
              <a:t> which was drawn from the class </a:t>
            </a:r>
            <a:r>
              <a:rPr lang="en-US" dirty="0" err="1"/>
              <a:t>DailyData</a:t>
            </a:r>
            <a:r>
              <a:rPr lang="en-US" dirty="0"/>
              <a:t>. I went through my class and realized I put the word data instead of date. So when I ran my test it failed since I had a typo error.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376038-6C5B-4FBD-B954-1943E1C476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0829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hlcommission.org/"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15CC5D-F813-EA48-81AB-4AEC65789F2B}"/>
              </a:ext>
            </a:extLst>
          </p:cNvPr>
          <p:cNvSpPr>
            <a:spLocks noGrp="1"/>
          </p:cNvSpPr>
          <p:nvPr>
            <p:ph type="sldNum" sz="quarter" idx="10"/>
          </p:nvPr>
        </p:nvSpPr>
        <p:spPr/>
        <p:txBody>
          <a:bodyPr/>
          <a:lstStyle/>
          <a:p>
            <a:fld id="{A7CD31F4-64FA-4BA0-9498-67783267A8C8}" type="slidenum">
              <a:rPr lang="en-US" smtClean="0"/>
              <a:pPr/>
              <a:t>‹#›</a:t>
            </a:fld>
            <a:endParaRPr lang="en-US" dirty="0"/>
          </a:p>
        </p:txBody>
      </p:sp>
    </p:spTree>
    <p:extLst>
      <p:ext uri="{BB962C8B-B14F-4D97-AF65-F5344CB8AC3E}">
        <p14:creationId xmlns:p14="http://schemas.microsoft.com/office/powerpoint/2010/main" val="169890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4BDDD-E77C-4F65-80AE-A2B49D0566BE}"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58870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4BDDD-E77C-4F65-80AE-A2B49D0566BE}"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605376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4BDDD-E77C-4F65-80AE-A2B49D0566BE}"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041359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4BDDD-E77C-4F65-80AE-A2B49D0566BE}"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714777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45494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977899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986446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63371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B259AE-852F-7B41-A037-E10207323FAF}"/>
              </a:ext>
            </a:extLst>
          </p:cNvPr>
          <p:cNvSpPr>
            <a:spLocks noGrp="1"/>
          </p:cNvSpPr>
          <p:nvPr>
            <p:ph type="ctrTitle" hasCustomPrompt="1"/>
          </p:nvPr>
        </p:nvSpPr>
        <p:spPr>
          <a:xfrm>
            <a:off x="791411" y="2006909"/>
            <a:ext cx="3566407" cy="2746797"/>
          </a:xfrm>
          <a:solidFill>
            <a:schemeClr val="bg1"/>
          </a:solidFill>
        </p:spPr>
        <p:txBody>
          <a:bodyPr vert="horz" lIns="0" tIns="0" rIns="0" bIns="0" rtlCol="0" anchor="b">
            <a:normAutofit/>
          </a:bodyPr>
          <a:lstStyle>
            <a:lvl1pPr algn="l">
              <a:defRPr sz="4000" b="1" i="0" spc="0" baseline="0">
                <a:solidFill>
                  <a:srgbClr val="008EC7"/>
                </a:solidFill>
                <a:latin typeface="Arial" panose="020B0604020202020204" pitchFamily="34" charset="0"/>
                <a:cs typeface="Arial" panose="020B0604020202020204" pitchFamily="34" charset="0"/>
              </a:defRPr>
            </a:lvl1pPr>
          </a:lstStyle>
          <a:p>
            <a:r>
              <a:rPr lang="en-US" sz="4000" kern="1200" cap="all" baseline="0" dirty="0">
                <a:solidFill>
                  <a:schemeClr val="tx1">
                    <a:lumMod val="95000"/>
                    <a:lumOff val="5000"/>
                  </a:schemeClr>
                </a:solidFill>
              </a:rPr>
              <a:t>Headline goes in here up to </a:t>
            </a:r>
            <a:br>
              <a:rPr lang="en-US" sz="4000" kern="1200" cap="all" baseline="0" dirty="0">
                <a:solidFill>
                  <a:schemeClr val="tx1">
                    <a:lumMod val="95000"/>
                    <a:lumOff val="5000"/>
                  </a:schemeClr>
                </a:solidFill>
              </a:rPr>
            </a:br>
            <a:r>
              <a:rPr lang="en-US" sz="4000" kern="1200" cap="all" baseline="0" dirty="0">
                <a:solidFill>
                  <a:schemeClr val="tx1">
                    <a:lumMod val="95000"/>
                    <a:lumOff val="5000"/>
                  </a:schemeClr>
                </a:solidFill>
              </a:rPr>
              <a:t>5 lines will</a:t>
            </a:r>
            <a:br>
              <a:rPr lang="en-US" sz="4000" kern="1200" cap="all" baseline="0" dirty="0">
                <a:solidFill>
                  <a:schemeClr val="tx1">
                    <a:lumMod val="95000"/>
                    <a:lumOff val="5000"/>
                  </a:schemeClr>
                </a:solidFill>
              </a:rPr>
            </a:br>
            <a:r>
              <a:rPr lang="en-US" sz="4000" kern="1200" cap="all" baseline="0" dirty="0">
                <a:solidFill>
                  <a:schemeClr val="tx1">
                    <a:lumMod val="95000"/>
                    <a:lumOff val="5000"/>
                  </a:schemeClr>
                </a:solidFill>
              </a:rPr>
              <a:t>be ok.</a:t>
            </a:r>
          </a:p>
        </p:txBody>
      </p:sp>
      <p:pic>
        <p:nvPicPr>
          <p:cNvPr id="16" name="Picture 15">
            <a:extLst>
              <a:ext uri="{FF2B5EF4-FFF2-40B4-BE49-F238E27FC236}">
                <a16:creationId xmlns:a16="http://schemas.microsoft.com/office/drawing/2014/main" id="{08C2070A-B3EF-C046-AAD6-32BEAEBD8FC7}"/>
              </a:ext>
            </a:extLst>
          </p:cNvPr>
          <p:cNvPicPr>
            <a:picLocks noChangeAspect="1"/>
          </p:cNvPicPr>
          <p:nvPr userDrawn="1"/>
        </p:nvPicPr>
        <p:blipFill>
          <a:blip r:embed="rId2"/>
          <a:srcRect/>
          <a:stretch/>
        </p:blipFill>
        <p:spPr>
          <a:xfrm>
            <a:off x="486610" y="728965"/>
            <a:ext cx="2660537" cy="306985"/>
          </a:xfrm>
          <a:prstGeom prst="rect">
            <a:avLst/>
          </a:prstGeom>
        </p:spPr>
      </p:pic>
      <p:sp>
        <p:nvSpPr>
          <p:cNvPr id="6" name="Picture Placeholder 5">
            <a:extLst>
              <a:ext uri="{FF2B5EF4-FFF2-40B4-BE49-F238E27FC236}">
                <a16:creationId xmlns:a16="http://schemas.microsoft.com/office/drawing/2014/main" id="{6AE323A0-2AA4-6845-BAB1-CC8A0CB92EEA}"/>
              </a:ext>
            </a:extLst>
          </p:cNvPr>
          <p:cNvSpPr>
            <a:spLocks noGrp="1"/>
          </p:cNvSpPr>
          <p:nvPr>
            <p:ph type="pic" sz="quarter" idx="10"/>
          </p:nvPr>
        </p:nvSpPr>
        <p:spPr>
          <a:xfrm>
            <a:off x="4991100" y="0"/>
            <a:ext cx="7200900" cy="6858000"/>
          </a:xfrm>
        </p:spPr>
        <p:txBody>
          <a:bodyPr/>
          <a:lstStyle/>
          <a:p>
            <a:endParaRPr lang="en-US" dirty="0"/>
          </a:p>
        </p:txBody>
      </p:sp>
      <p:sp>
        <p:nvSpPr>
          <p:cNvPr id="3" name="Text Placeholder 2">
            <a:extLst>
              <a:ext uri="{FF2B5EF4-FFF2-40B4-BE49-F238E27FC236}">
                <a16:creationId xmlns:a16="http://schemas.microsoft.com/office/drawing/2014/main" id="{414243B1-DCFE-3E43-B70D-44A1035892D2}"/>
              </a:ext>
            </a:extLst>
          </p:cNvPr>
          <p:cNvSpPr>
            <a:spLocks noGrp="1"/>
          </p:cNvSpPr>
          <p:nvPr>
            <p:ph type="body" sz="quarter" idx="11" hasCustomPrompt="1"/>
          </p:nvPr>
        </p:nvSpPr>
        <p:spPr>
          <a:xfrm>
            <a:off x="727613" y="4978927"/>
            <a:ext cx="3565525" cy="1531938"/>
          </a:xfrm>
        </p:spPr>
        <p:txBody>
          <a:bodyPr lIns="0" tIns="0" rIns="0" bIns="0">
            <a:normAutofit/>
          </a:bodyPr>
          <a:lstStyle>
            <a:lvl1pPr algn="l">
              <a:lnSpc>
                <a:spcPct val="100000"/>
              </a:lnSpc>
              <a:spcBef>
                <a:spcPts val="0"/>
              </a:spcBef>
              <a:spcAft>
                <a:spcPts val="0"/>
              </a:spcAft>
              <a:defRPr sz="1600"/>
            </a:lvl1pPr>
            <a:lvl2pPr algn="r">
              <a:defRPr sz="1600"/>
            </a:lvl2pPr>
            <a:lvl3pPr algn="r">
              <a:defRPr sz="1600"/>
            </a:lvl3pPr>
            <a:lvl4pPr algn="r">
              <a:defRPr sz="1600"/>
            </a:lvl4pPr>
            <a:lvl5pPr algn="r">
              <a:defRPr sz="1600"/>
            </a:lvl5pPr>
          </a:lstStyle>
          <a:p>
            <a:pPr lvl="0"/>
            <a:r>
              <a:rPr lang="en-US" dirty="0"/>
              <a:t>Click to edit Master text styles.</a:t>
            </a:r>
          </a:p>
        </p:txBody>
      </p:sp>
      <p:cxnSp>
        <p:nvCxnSpPr>
          <p:cNvPr id="5" name="Straight Connector 4">
            <a:extLst>
              <a:ext uri="{FF2B5EF4-FFF2-40B4-BE49-F238E27FC236}">
                <a16:creationId xmlns:a16="http://schemas.microsoft.com/office/drawing/2014/main" id="{25AC2A3D-C4C2-4644-B269-2566443B98CC}"/>
              </a:ext>
            </a:extLst>
          </p:cNvPr>
          <p:cNvCxnSpPr>
            <a:cxnSpLocks/>
          </p:cNvCxnSpPr>
          <p:nvPr userDrawn="1"/>
        </p:nvCxnSpPr>
        <p:spPr>
          <a:xfrm>
            <a:off x="813423" y="4856934"/>
            <a:ext cx="3543513" cy="0"/>
          </a:xfrm>
          <a:prstGeom prst="line">
            <a:avLst/>
          </a:prstGeom>
          <a:ln w="25400">
            <a:solidFill>
              <a:srgbClr val="FFCC29"/>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7B56BF3-B2EA-B54B-9223-1BF739F43A28}"/>
              </a:ext>
            </a:extLst>
          </p:cNvPr>
          <p:cNvCxnSpPr>
            <a:cxnSpLocks/>
          </p:cNvCxnSpPr>
          <p:nvPr userDrawn="1"/>
        </p:nvCxnSpPr>
        <p:spPr>
          <a:xfrm>
            <a:off x="812800" y="1143529"/>
            <a:ext cx="2334347" cy="0"/>
          </a:xfrm>
          <a:prstGeom prst="line">
            <a:avLst/>
          </a:prstGeom>
          <a:ln w="254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A295CB2-2CF2-8946-AF0A-BCEEA3B442B2}"/>
              </a:ext>
            </a:extLst>
          </p:cNvPr>
          <p:cNvSpPr txBox="1"/>
          <p:nvPr userDrawn="1"/>
        </p:nvSpPr>
        <p:spPr>
          <a:xfrm>
            <a:off x="812800" y="1237347"/>
            <a:ext cx="3296633" cy="17697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b="1" i="0" kern="0" spc="300" baseline="0" dirty="0">
                <a:solidFill>
                  <a:schemeClr val="tx1"/>
                </a:solidFill>
                <a:latin typeface="Arial" panose="020B0604020202020204" pitchFamily="34" charset="0"/>
                <a:cs typeface="Arial" panose="020B0604020202020204" pitchFamily="34" charset="0"/>
              </a:rPr>
              <a:t>SKILL BUILDING</a:t>
            </a:r>
          </a:p>
        </p:txBody>
      </p:sp>
    </p:spTree>
    <p:extLst>
      <p:ext uri="{BB962C8B-B14F-4D97-AF65-F5344CB8AC3E}">
        <p14:creationId xmlns:p14="http://schemas.microsoft.com/office/powerpoint/2010/main" val="936867546"/>
      </p:ext>
    </p:extLst>
  </p:cSld>
  <p:clrMapOvr>
    <a:masterClrMapping/>
  </p:clrMapOvr>
  <p:extLst>
    <p:ext uri="{DCECCB84-F9BA-43D5-87BE-67443E8EF086}">
      <p15:sldGuideLst xmlns:p15="http://schemas.microsoft.com/office/powerpoint/2012/main">
        <p15:guide id="1" orient="horz"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i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4128" y="351290"/>
            <a:ext cx="6768910" cy="1499616"/>
          </a:xfrm>
        </p:spPr>
        <p:txBody>
          <a:bodyPr/>
          <a:lstStyle>
            <a:lvl1pPr>
              <a:defRPr cap="none">
                <a:solidFill>
                  <a:srgbClr val="008EC7"/>
                </a:solidFill>
              </a:defRPr>
            </a:lvl1pPr>
          </a:lstStyle>
          <a:p>
            <a:r>
              <a:rPr lang="en-US" dirty="0"/>
              <a:t>Click to edit master title style.</a:t>
            </a:r>
          </a:p>
        </p:txBody>
      </p:sp>
      <p:sp>
        <p:nvSpPr>
          <p:cNvPr id="7" name="Slide Number Placeholder 5">
            <a:extLst>
              <a:ext uri="{FF2B5EF4-FFF2-40B4-BE49-F238E27FC236}">
                <a16:creationId xmlns:a16="http://schemas.microsoft.com/office/drawing/2014/main" id="{72CDFC6F-C7CB-D241-ACB5-9312A92B09A7}"/>
              </a:ext>
            </a:extLst>
          </p:cNvPr>
          <p:cNvSpPr txBox="1">
            <a:spLocks/>
          </p:cNvSpPr>
          <p:nvPr userDrawn="1"/>
        </p:nvSpPr>
        <p:spPr>
          <a:xfrm>
            <a:off x="10826700" y="6372787"/>
            <a:ext cx="973667" cy="27432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7CD31F4-64FA-4BA0-9498-67783267A8C8}" type="slidenum">
              <a:rPr lang="en-US" smtClean="0"/>
              <a:pPr/>
              <a:t>‹#›</a:t>
            </a:fld>
            <a:endParaRPr lang="en-US" dirty="0"/>
          </a:p>
        </p:txBody>
      </p:sp>
      <p:sp>
        <p:nvSpPr>
          <p:cNvPr id="5" name="Picture Placeholder 4">
            <a:extLst>
              <a:ext uri="{FF2B5EF4-FFF2-40B4-BE49-F238E27FC236}">
                <a16:creationId xmlns:a16="http://schemas.microsoft.com/office/drawing/2014/main" id="{7217C8DD-B6F1-CA46-8E97-879812CDA68B}"/>
              </a:ext>
            </a:extLst>
          </p:cNvPr>
          <p:cNvSpPr>
            <a:spLocks noGrp="1"/>
          </p:cNvSpPr>
          <p:nvPr>
            <p:ph type="pic" sz="quarter" idx="10"/>
          </p:nvPr>
        </p:nvSpPr>
        <p:spPr>
          <a:xfrm>
            <a:off x="7793038" y="2052638"/>
            <a:ext cx="2951162" cy="4114800"/>
          </a:xfrm>
          <a:effectLst>
            <a:outerShdw blurRad="190500" dist="38100" dir="2700000" algn="tl" rotWithShape="0">
              <a:prstClr val="black">
                <a:alpha val="15000"/>
              </a:prstClr>
            </a:outerShdw>
          </a:effectLst>
        </p:spPr>
        <p:txBody>
          <a:bodyPr/>
          <a:lstStyle/>
          <a:p>
            <a:endParaRPr lang="en-US" dirty="0"/>
          </a:p>
        </p:txBody>
      </p:sp>
      <p:sp>
        <p:nvSpPr>
          <p:cNvPr id="6" name="Text Placeholder 5">
            <a:extLst>
              <a:ext uri="{FF2B5EF4-FFF2-40B4-BE49-F238E27FC236}">
                <a16:creationId xmlns:a16="http://schemas.microsoft.com/office/drawing/2014/main" id="{1AFBAAF0-3AF9-6341-8804-1DA7AC52627E}"/>
              </a:ext>
            </a:extLst>
          </p:cNvPr>
          <p:cNvSpPr>
            <a:spLocks noGrp="1"/>
          </p:cNvSpPr>
          <p:nvPr>
            <p:ph type="body" sz="quarter" idx="11" hasCustomPrompt="1"/>
          </p:nvPr>
        </p:nvSpPr>
        <p:spPr>
          <a:xfrm>
            <a:off x="1013601" y="2052084"/>
            <a:ext cx="6354762" cy="446567"/>
          </a:xfrm>
        </p:spPr>
        <p:txBody>
          <a:bodyPr/>
          <a:lstStyle>
            <a:lvl1pPr>
              <a:defRPr b="1"/>
            </a:lvl1pPr>
          </a:lstStyle>
          <a:p>
            <a:pPr lvl="0"/>
            <a:r>
              <a:rPr lang="en-US" b="1" dirty="0"/>
              <a:t>Name of person</a:t>
            </a:r>
            <a:endParaRPr lang="en-US" dirty="0"/>
          </a:p>
        </p:txBody>
      </p:sp>
      <p:sp>
        <p:nvSpPr>
          <p:cNvPr id="10" name="Text Placeholder 5">
            <a:extLst>
              <a:ext uri="{FF2B5EF4-FFF2-40B4-BE49-F238E27FC236}">
                <a16:creationId xmlns:a16="http://schemas.microsoft.com/office/drawing/2014/main" id="{DA1A72F2-5F51-7941-8F0B-C0D5B5AC7D1B}"/>
              </a:ext>
            </a:extLst>
          </p:cNvPr>
          <p:cNvSpPr>
            <a:spLocks noGrp="1"/>
          </p:cNvSpPr>
          <p:nvPr>
            <p:ph type="body" sz="quarter" idx="12" hasCustomPrompt="1"/>
          </p:nvPr>
        </p:nvSpPr>
        <p:spPr>
          <a:xfrm>
            <a:off x="1013601" y="2510923"/>
            <a:ext cx="6354762" cy="446567"/>
          </a:xfrm>
        </p:spPr>
        <p:txBody>
          <a:bodyPr lIns="137160"/>
          <a:lstStyle>
            <a:lvl1pPr marL="0" indent="0">
              <a:spcBef>
                <a:spcPts val="0"/>
              </a:spcBef>
              <a:spcAft>
                <a:spcPts val="0"/>
              </a:spcAft>
              <a:buNone/>
              <a:defRPr b="0" i="0" spc="0">
                <a:latin typeface="Arial" panose="020B0604020202020204" pitchFamily="34" charset="0"/>
                <a:cs typeface="Arial" panose="020B0604020202020204" pitchFamily="34" charset="0"/>
              </a:defRPr>
            </a:lvl1pPr>
          </a:lstStyle>
          <a:p>
            <a:pPr lvl="0"/>
            <a:r>
              <a:rPr lang="en-US" b="1" dirty="0"/>
              <a:t>Job Title</a:t>
            </a:r>
          </a:p>
        </p:txBody>
      </p:sp>
      <p:sp>
        <p:nvSpPr>
          <p:cNvPr id="11" name="Text Placeholder 10">
            <a:extLst>
              <a:ext uri="{FF2B5EF4-FFF2-40B4-BE49-F238E27FC236}">
                <a16:creationId xmlns:a16="http://schemas.microsoft.com/office/drawing/2014/main" id="{F2BAAC67-E575-3A41-81F9-3C54156B8C1A}"/>
              </a:ext>
            </a:extLst>
          </p:cNvPr>
          <p:cNvSpPr>
            <a:spLocks noGrp="1"/>
          </p:cNvSpPr>
          <p:nvPr>
            <p:ph type="body" sz="quarter" idx="13" hasCustomPrompt="1"/>
          </p:nvPr>
        </p:nvSpPr>
        <p:spPr>
          <a:xfrm>
            <a:off x="1012825" y="3103807"/>
            <a:ext cx="6354763" cy="2874874"/>
          </a:xfrm>
        </p:spPr>
        <p:txBody>
          <a:bodyPr lIns="45720" tIns="0" rIns="0" bIns="0">
            <a:normAutofit/>
          </a:bodyPr>
          <a:lstStyle>
            <a:lvl1pPr>
              <a:spcBef>
                <a:spcPts val="0"/>
              </a:spcBef>
              <a:spcAft>
                <a:spcPts val="0"/>
              </a:spcAft>
              <a:defRPr sz="1600" b="0" i="0">
                <a:latin typeface="Arial" panose="020B0604020202020204" pitchFamily="34" charset="0"/>
                <a:cs typeface="Arial" panose="020B0604020202020204" pitchFamily="34" charset="0"/>
              </a:defRPr>
            </a:lvl1pPr>
            <a:lvl2pPr>
              <a:defRPr sz="1600" b="0" i="0">
                <a:latin typeface="Arial" panose="020B0604020202020204" pitchFamily="34" charset="0"/>
                <a:cs typeface="Arial" panose="020B0604020202020204" pitchFamily="34" charset="0"/>
              </a:defRPr>
            </a:lvl2pPr>
            <a:lvl3pPr>
              <a:defRPr sz="1600" b="0" i="0">
                <a:latin typeface="Arial" panose="020B0604020202020204" pitchFamily="34" charset="0"/>
                <a:cs typeface="Arial" panose="020B0604020202020204" pitchFamily="34" charset="0"/>
              </a:defRPr>
            </a:lvl3pPr>
            <a:lvl4pPr>
              <a:defRPr sz="1600" b="0" i="0">
                <a:latin typeface="Arial" panose="020B0604020202020204" pitchFamily="34" charset="0"/>
                <a:cs typeface="Arial" panose="020B0604020202020204" pitchFamily="34" charset="0"/>
              </a:defRPr>
            </a:lvl4pPr>
            <a:lvl5pPr>
              <a:defRPr sz="1600" b="0" i="0">
                <a:latin typeface="Arial" panose="020B0604020202020204" pitchFamily="34" charset="0"/>
                <a:cs typeface="Arial" panose="020B0604020202020204" pitchFamily="34" charset="0"/>
              </a:defRPr>
            </a:lvl5pPr>
          </a:lstStyle>
          <a:p>
            <a:pPr lvl="0"/>
            <a:r>
              <a:rPr lang="en-US" dirty="0"/>
              <a:t>Bio copy goes here.</a:t>
            </a:r>
          </a:p>
        </p:txBody>
      </p:sp>
    </p:spTree>
    <p:extLst>
      <p:ext uri="{BB962C8B-B14F-4D97-AF65-F5344CB8AC3E}">
        <p14:creationId xmlns:p14="http://schemas.microsoft.com/office/powerpoint/2010/main" val="406994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4128" y="351290"/>
            <a:ext cx="5950830" cy="1499616"/>
          </a:xfrm>
        </p:spPr>
        <p:txBody>
          <a:bodyPr>
            <a:normAutofit/>
          </a:bodyPr>
          <a:lstStyle>
            <a:lvl1pPr>
              <a:defRPr sz="4000" cap="none">
                <a:solidFill>
                  <a:srgbClr val="008EC7"/>
                </a:solidFill>
              </a:defRPr>
            </a:lvl1pPr>
          </a:lstStyle>
          <a:p>
            <a:r>
              <a:rPr lang="en-US" dirty="0"/>
              <a:t>Click to edit master title style.</a:t>
            </a:r>
          </a:p>
        </p:txBody>
      </p:sp>
      <p:sp>
        <p:nvSpPr>
          <p:cNvPr id="3" name="Content Placeholder 2"/>
          <p:cNvSpPr>
            <a:spLocks noGrp="1"/>
          </p:cNvSpPr>
          <p:nvPr>
            <p:ph idx="1"/>
          </p:nvPr>
        </p:nvSpPr>
        <p:spPr>
          <a:xfrm>
            <a:off x="1024129" y="2052084"/>
            <a:ext cx="595083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FFE3ACF9-B377-8446-9C07-62BC10257FB2}"/>
              </a:ext>
            </a:extLst>
          </p:cNvPr>
          <p:cNvSpPr>
            <a:spLocks noGrp="1"/>
          </p:cNvSpPr>
          <p:nvPr>
            <p:ph type="pic" sz="quarter" idx="10"/>
          </p:nvPr>
        </p:nvSpPr>
        <p:spPr>
          <a:xfrm>
            <a:off x="7613650" y="0"/>
            <a:ext cx="4578350" cy="6858000"/>
          </a:xfrm>
        </p:spPr>
        <p:txBody>
          <a:bodyPr/>
          <a:lstStyle/>
          <a:p>
            <a:endParaRPr lang="en-US"/>
          </a:p>
        </p:txBody>
      </p:sp>
    </p:spTree>
    <p:extLst>
      <p:ext uri="{BB962C8B-B14F-4D97-AF65-F5344CB8AC3E}">
        <p14:creationId xmlns:p14="http://schemas.microsoft.com/office/powerpoint/2010/main" val="330216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solidFill>
                  <a:srgbClr val="008EC7"/>
                </a:solidFill>
              </a:defRPr>
            </a:lvl1pPr>
          </a:lstStyle>
          <a:p>
            <a:r>
              <a:rPr lang="en-US" dirty="0"/>
              <a:t>Click to edit master title style.</a:t>
            </a:r>
          </a:p>
        </p:txBody>
      </p:sp>
      <p:sp>
        <p:nvSpPr>
          <p:cNvPr id="3" name="Content Placeholder 2"/>
          <p:cNvSpPr>
            <a:spLocks noGrp="1"/>
          </p:cNvSpPr>
          <p:nvPr>
            <p:ph idx="1"/>
          </p:nvPr>
        </p:nvSpPr>
        <p:spPr>
          <a:xfrm>
            <a:off x="1024128" y="2052084"/>
            <a:ext cx="972007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72CDFC6F-C7CB-D241-ACB5-9312A92B09A7}"/>
              </a:ext>
            </a:extLst>
          </p:cNvPr>
          <p:cNvSpPr txBox="1">
            <a:spLocks/>
          </p:cNvSpPr>
          <p:nvPr userDrawn="1"/>
        </p:nvSpPr>
        <p:spPr>
          <a:xfrm>
            <a:off x="10826700" y="6372787"/>
            <a:ext cx="973667" cy="27432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7CD31F4-64FA-4BA0-9498-67783267A8C8}" type="slidenum">
              <a:rPr lang="en-US" smtClean="0"/>
              <a:pPr/>
              <a:t>‹#›</a:t>
            </a:fld>
            <a:endParaRPr lang="en-US" dirty="0"/>
          </a:p>
        </p:txBody>
      </p:sp>
    </p:spTree>
    <p:extLst>
      <p:ext uri="{BB962C8B-B14F-4D97-AF65-F5344CB8AC3E}">
        <p14:creationId xmlns:p14="http://schemas.microsoft.com/office/powerpoint/2010/main" val="156719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car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4243B1-DCFE-3E43-B70D-44A1035892D2}"/>
              </a:ext>
            </a:extLst>
          </p:cNvPr>
          <p:cNvSpPr>
            <a:spLocks noGrp="1"/>
          </p:cNvSpPr>
          <p:nvPr>
            <p:ph type="body" sz="quarter" idx="11" hasCustomPrompt="1"/>
          </p:nvPr>
        </p:nvSpPr>
        <p:spPr>
          <a:xfrm>
            <a:off x="2028150" y="3535330"/>
            <a:ext cx="8135698" cy="866244"/>
          </a:xfrm>
        </p:spPr>
        <p:txBody>
          <a:bodyPr lIns="0" tIns="0" rIns="0" bIns="0">
            <a:normAutofit/>
          </a:bodyPr>
          <a:lstStyle>
            <a:lvl1pPr algn="ctr">
              <a:lnSpc>
                <a:spcPct val="100000"/>
              </a:lnSpc>
              <a:spcBef>
                <a:spcPts val="0"/>
              </a:spcBef>
              <a:spcAft>
                <a:spcPts val="0"/>
              </a:spcAft>
              <a:defRPr sz="1800" b="1">
                <a:solidFill>
                  <a:srgbClr val="008EC7"/>
                </a:solidFill>
              </a:defRPr>
            </a:lvl1pPr>
            <a:lvl2pPr algn="r">
              <a:defRPr sz="1600"/>
            </a:lvl2pPr>
            <a:lvl3pPr algn="r">
              <a:defRPr sz="1600"/>
            </a:lvl3pPr>
            <a:lvl4pPr algn="r">
              <a:defRPr sz="1600"/>
            </a:lvl4pPr>
            <a:lvl5pPr algn="r">
              <a:defRPr sz="1600"/>
            </a:lvl5pPr>
          </a:lstStyle>
          <a:p>
            <a:pPr lvl="0"/>
            <a:r>
              <a:rPr lang="en-US" dirty="0"/>
              <a:t>Add your CTA here, visit </a:t>
            </a:r>
            <a:r>
              <a:rPr lang="en-US" dirty="0" err="1"/>
              <a:t>DeVry.edu</a:t>
            </a:r>
            <a:endParaRPr lang="en-US" dirty="0"/>
          </a:p>
        </p:txBody>
      </p:sp>
      <p:sp>
        <p:nvSpPr>
          <p:cNvPr id="12" name="Text Placeholder 2">
            <a:extLst>
              <a:ext uri="{FF2B5EF4-FFF2-40B4-BE49-F238E27FC236}">
                <a16:creationId xmlns:a16="http://schemas.microsoft.com/office/drawing/2014/main" id="{C9169E18-8864-724F-B69A-1B9FE8C87B59}"/>
              </a:ext>
            </a:extLst>
          </p:cNvPr>
          <p:cNvSpPr>
            <a:spLocks noGrp="1"/>
          </p:cNvSpPr>
          <p:nvPr>
            <p:ph type="body" sz="quarter" idx="12" hasCustomPrompt="1"/>
          </p:nvPr>
        </p:nvSpPr>
        <p:spPr>
          <a:xfrm>
            <a:off x="851841" y="5591704"/>
            <a:ext cx="10488315" cy="866245"/>
          </a:xfrm>
        </p:spPr>
        <p:txBody>
          <a:bodyPr lIns="0" tIns="0" rIns="0" bIns="0">
            <a:normAutofit/>
          </a:bodyPr>
          <a:lstStyle>
            <a:lvl1pPr marL="0" indent="0" algn="ctr">
              <a:lnSpc>
                <a:spcPct val="100000"/>
              </a:lnSpc>
              <a:spcBef>
                <a:spcPts val="0"/>
              </a:spcBef>
              <a:spcAft>
                <a:spcPts val="0"/>
              </a:spcAft>
              <a:buNone/>
              <a:defRPr sz="1000" b="0">
                <a:solidFill>
                  <a:schemeClr val="bg1">
                    <a:lumMod val="65000"/>
                  </a:schemeClr>
                </a:solidFill>
              </a:defRPr>
            </a:lvl1pPr>
            <a:lvl2pPr algn="r">
              <a:defRPr sz="1600"/>
            </a:lvl2pPr>
            <a:lvl3pPr algn="r">
              <a:defRPr sz="1600"/>
            </a:lvl3pPr>
            <a:lvl4pPr algn="r">
              <a:defRPr sz="1600"/>
            </a:lvl4pPr>
            <a:lvl5pPr algn="r">
              <a:defRPr sz="1600"/>
            </a:lvl5pPr>
          </a:lstStyle>
          <a:p>
            <a:r>
              <a:rPr lang="en-US" b="1" dirty="0"/>
              <a:t>New York, DeVry University operates as DeVry College of New York. </a:t>
            </a:r>
            <a:r>
              <a:rPr lang="en-US" dirty="0"/>
              <a:t>DeVry University is accredited by The Higher Learning Commission (HLC), </a:t>
            </a:r>
            <a:r>
              <a:rPr lang="en-US" u="sng" dirty="0">
                <a:hlinkClick r:id="rId2"/>
              </a:rPr>
              <a:t>www.hlcommission.org</a:t>
            </a:r>
            <a:r>
              <a:rPr lang="en-US" dirty="0"/>
              <a:t>. Keller Graduate School of Management is included in this accreditation. DeVry is certified to operate by the State Council of Higher Education for Virginia. Arlington Campus: 2450 Crystal Dr., Arlington, VA 22202. DeVry University is authorized for operation as a postsecondary educational institution by the Tennessee Higher Education Commission. Nashville Campus: 3343 Perimeter Hill Dr., Nashville, TN 37211. Program availability varies by location. In site-based programs, students will be required to take a substantial amount of coursework online to complete their program. ©2020</a:t>
            </a:r>
            <a:r>
              <a:rPr lang="en-US" b="1" dirty="0"/>
              <a:t> </a:t>
            </a:r>
            <a:r>
              <a:rPr lang="en-US" dirty="0"/>
              <a:t>DeVry Educational Development Corp. All rights reserved.</a:t>
            </a:r>
          </a:p>
        </p:txBody>
      </p:sp>
      <p:sp>
        <p:nvSpPr>
          <p:cNvPr id="6" name="Text Placeholder 2">
            <a:extLst>
              <a:ext uri="{FF2B5EF4-FFF2-40B4-BE49-F238E27FC236}">
                <a16:creationId xmlns:a16="http://schemas.microsoft.com/office/drawing/2014/main" id="{8C3205BB-4C40-9241-8162-E67F16D9C02C}"/>
              </a:ext>
            </a:extLst>
          </p:cNvPr>
          <p:cNvSpPr>
            <a:spLocks noGrp="1"/>
          </p:cNvSpPr>
          <p:nvPr>
            <p:ph type="body" sz="quarter" idx="13" hasCustomPrompt="1"/>
          </p:nvPr>
        </p:nvSpPr>
        <p:spPr>
          <a:xfrm>
            <a:off x="2028150" y="2468037"/>
            <a:ext cx="8135698" cy="866244"/>
          </a:xfrm>
        </p:spPr>
        <p:txBody>
          <a:bodyPr lIns="0" tIns="0" rIns="0" bIns="0">
            <a:noAutofit/>
          </a:bodyPr>
          <a:lstStyle>
            <a:lvl1pPr algn="ctr">
              <a:lnSpc>
                <a:spcPct val="100000"/>
              </a:lnSpc>
              <a:spcBef>
                <a:spcPts val="0"/>
              </a:spcBef>
              <a:spcAft>
                <a:spcPts val="0"/>
              </a:spcAft>
              <a:defRPr sz="6000" b="1">
                <a:solidFill>
                  <a:srgbClr val="FFCC29"/>
                </a:solidFill>
              </a:defRPr>
            </a:lvl1pPr>
            <a:lvl2pPr algn="r">
              <a:defRPr sz="1600"/>
            </a:lvl2pPr>
            <a:lvl3pPr algn="r">
              <a:defRPr sz="1600"/>
            </a:lvl3pPr>
            <a:lvl4pPr algn="r">
              <a:defRPr sz="1600"/>
            </a:lvl4pPr>
            <a:lvl5pPr algn="r">
              <a:defRPr sz="1600"/>
            </a:lvl5pPr>
          </a:lstStyle>
          <a:p>
            <a:pPr lvl="0"/>
            <a:r>
              <a:rPr lang="en-US" dirty="0"/>
              <a:t>Thanks for watching!</a:t>
            </a:r>
          </a:p>
        </p:txBody>
      </p:sp>
    </p:spTree>
    <p:extLst>
      <p:ext uri="{BB962C8B-B14F-4D97-AF65-F5344CB8AC3E}">
        <p14:creationId xmlns:p14="http://schemas.microsoft.com/office/powerpoint/2010/main" val="3253895353"/>
      </p:ext>
    </p:extLst>
  </p:cSld>
  <p:clrMapOvr>
    <a:masterClrMapping/>
  </p:clrMapOvr>
  <p:extLst>
    <p:ext uri="{DCECCB84-F9BA-43D5-87BE-67443E8EF086}">
      <p15:sldGuideLst xmlns:p15="http://schemas.microsoft.com/office/powerpoint/2012/main">
        <p15:guide id="1" orient="horz"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574BDDD-E77C-4F65-80AE-A2B49D0566BE}" type="datetimeFigureOut">
              <a:rPr lang="en-US" smtClean="0"/>
              <a:t>10/23/2021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C689097-B4E2-4F9F-9CBE-5C04691F4EB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5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25483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323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351290"/>
            <a:ext cx="9720072"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24128" y="2052074"/>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6700" y="6470704"/>
            <a:ext cx="973667" cy="274320"/>
          </a:xfrm>
          <a:prstGeom prst="rect">
            <a:avLst/>
          </a:prstGeom>
        </p:spPr>
        <p:txBody>
          <a:bodyPr vert="horz" lIns="91440" tIns="45720" rIns="91440" bIns="45720" rtlCol="0" anchor="ctr"/>
          <a:lstStyle>
            <a:lvl1pPr algn="r">
              <a:defRPr sz="1000" b="0" i="0">
                <a:solidFill>
                  <a:schemeClr val="tx1">
                    <a:lumMod val="95000"/>
                    <a:lumOff val="5000"/>
                  </a:schemeClr>
                </a:solidFill>
                <a:latin typeface="Arial" panose="020B0604020202020204" pitchFamily="34" charset="0"/>
                <a:cs typeface="Arial" panose="020B0604020202020204" pitchFamily="34" charset="0"/>
              </a:defRPr>
            </a:lvl1pPr>
          </a:lstStyle>
          <a:p>
            <a:fld id="{A7CD31F4-64FA-4BA0-9498-67783267A8C8}" type="slidenum">
              <a:rPr lang="en-US" smtClean="0"/>
              <a:pPr/>
              <a:t>‹#›</a:t>
            </a:fld>
            <a:endParaRPr lang="en-US" dirty="0"/>
          </a:p>
        </p:txBody>
      </p:sp>
    </p:spTree>
    <p:extLst>
      <p:ext uri="{BB962C8B-B14F-4D97-AF65-F5344CB8AC3E}">
        <p14:creationId xmlns:p14="http://schemas.microsoft.com/office/powerpoint/2010/main" val="201283650"/>
      </p:ext>
    </p:extLst>
  </p:cSld>
  <p:clrMap bg1="lt1" tx1="dk1" bg2="lt2" tx2="dk2" accent1="accent1" accent2="accent2" accent3="accent3" accent4="accent4" accent5="accent5" accent6="accent6" hlink="hlink" folHlink="folHlink"/>
  <p:sldLayoutIdLst>
    <p:sldLayoutId id="2147483825" r:id="rId1"/>
    <p:sldLayoutId id="2147483819" r:id="rId2"/>
    <p:sldLayoutId id="2147483824" r:id="rId3"/>
    <p:sldLayoutId id="2147483821" r:id="rId4"/>
    <p:sldLayoutId id="2147483820" r:id="rId5"/>
    <p:sldLayoutId id="2147483822" r:id="rId6"/>
  </p:sldLayoutIdLst>
  <p:txStyles>
    <p:titleStyle>
      <a:lvl1pPr algn="l" defTabSz="914400" rtl="0" eaLnBrk="1" latinLnBrk="0" hangingPunct="1">
        <a:lnSpc>
          <a:spcPct val="80000"/>
        </a:lnSpc>
        <a:spcBef>
          <a:spcPct val="0"/>
        </a:spcBef>
        <a:buNone/>
        <a:defRPr sz="5000" b="1" i="0" kern="1200" cap="all" spc="0" baseline="0">
          <a:solidFill>
            <a:schemeClr val="tx1">
              <a:lumMod val="95000"/>
              <a:lumOff val="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b="0" i="0" kern="1200">
          <a:solidFill>
            <a:schemeClr val="tx1"/>
          </a:solidFill>
          <a:latin typeface="Arial" panose="020B0604020202020204" pitchFamily="34" charset="0"/>
          <a:ea typeface="+mn-ea"/>
          <a:cs typeface="Arial" panose="020B0604020202020204" pitchFamily="34"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b="0" i="0" kern="1200">
          <a:solidFill>
            <a:schemeClr val="tx1"/>
          </a:solidFill>
          <a:latin typeface="Arial" panose="020B0604020202020204" pitchFamily="34" charset="0"/>
          <a:ea typeface="+mn-ea"/>
          <a:cs typeface="Arial" panose="020B0604020202020204" pitchFamily="34"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b="0" i="0" kern="1200">
          <a:solidFill>
            <a:schemeClr val="tx1"/>
          </a:solidFill>
          <a:latin typeface="Arial" panose="020B0604020202020204" pitchFamily="34" charset="0"/>
          <a:ea typeface="+mn-ea"/>
          <a:cs typeface="Arial" panose="020B0604020202020204" pitchFamily="34"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b="0" i="0" kern="1200">
          <a:solidFill>
            <a:schemeClr val="tx1"/>
          </a:solidFill>
          <a:latin typeface="Arial" panose="020B0604020202020204" pitchFamily="34" charset="0"/>
          <a:ea typeface="+mn-ea"/>
          <a:cs typeface="Arial" panose="020B0604020202020204" pitchFamily="34"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b="0" i="0" kern="1200">
          <a:solidFill>
            <a:schemeClr val="tx1"/>
          </a:solidFill>
          <a:latin typeface="Arial" panose="020B0604020202020204" pitchFamily="34" charset="0"/>
          <a:ea typeface="+mn-ea"/>
          <a:cs typeface="Arial" panose="020B060402020202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120675"/>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10/23/2021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7CD31F4-64FA-4BA0-9498-67783267A8C8}" type="slidenum">
              <a:rPr lang="en-US" smtClean="0"/>
              <a:pPr/>
              <a:t>‹#›</a:t>
            </a:fld>
            <a:endParaRPr lang="en-US" dirty="0"/>
          </a:p>
        </p:txBody>
      </p:sp>
    </p:spTree>
    <p:extLst>
      <p:ext uri="{BB962C8B-B14F-4D97-AF65-F5344CB8AC3E}">
        <p14:creationId xmlns:p14="http://schemas.microsoft.com/office/powerpoint/2010/main" val="146566508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0FA4-AFF0-7C41-B4D2-69A1E4B1F092}"/>
              </a:ext>
            </a:extLst>
          </p:cNvPr>
          <p:cNvSpPr>
            <a:spLocks noGrp="1"/>
          </p:cNvSpPr>
          <p:nvPr>
            <p:ph type="title"/>
          </p:nvPr>
        </p:nvSpPr>
        <p:spPr>
          <a:xfrm>
            <a:off x="1024128" y="351290"/>
            <a:ext cx="9720072" cy="562075"/>
          </a:xfrm>
        </p:spPr>
        <p:txBody>
          <a:bodyPr>
            <a:noAutofit/>
          </a:bodyPr>
          <a:lstStyle/>
          <a:p>
            <a:r>
              <a:rPr lang="en-US" sz="3200" dirty="0"/>
              <a:t>Final Project Deliverables</a:t>
            </a:r>
          </a:p>
        </p:txBody>
      </p:sp>
      <p:sp>
        <p:nvSpPr>
          <p:cNvPr id="3" name="Content Placeholder 2">
            <a:extLst>
              <a:ext uri="{FF2B5EF4-FFF2-40B4-BE49-F238E27FC236}">
                <a16:creationId xmlns:a16="http://schemas.microsoft.com/office/drawing/2014/main" id="{08717210-2E7A-4EF8-AD46-4F60B966E8EA}"/>
              </a:ext>
            </a:extLst>
          </p:cNvPr>
          <p:cNvSpPr>
            <a:spLocks noGrp="1"/>
          </p:cNvSpPr>
          <p:nvPr>
            <p:ph idx="1"/>
          </p:nvPr>
        </p:nvSpPr>
        <p:spPr>
          <a:xfrm>
            <a:off x="4068380" y="1391437"/>
            <a:ext cx="5560194" cy="5105748"/>
          </a:xfrm>
        </p:spPr>
        <p:txBody>
          <a:bodyPr vert="horz" lIns="45720" tIns="45720" rIns="45720" bIns="45720" rtlCol="0" anchor="t">
            <a:normAutofit/>
          </a:bodyPr>
          <a:lstStyle/>
          <a:p>
            <a:pPr>
              <a:buFont typeface="Arial" panose="020B0604020202020204" pitchFamily="34" charset="0"/>
              <a:buChar char="•"/>
            </a:pPr>
            <a:r>
              <a:rPr lang="en-US" sz="1800" dirty="0">
                <a:latin typeface="Arial"/>
                <a:cs typeface="Arial"/>
              </a:rPr>
              <a:t>Rubric</a:t>
            </a:r>
          </a:p>
          <a:p>
            <a:pPr>
              <a:buFont typeface="Arial" panose="020B0604020202020204" pitchFamily="34" charset="0"/>
              <a:buChar char="•"/>
            </a:pPr>
            <a:r>
              <a:rPr lang="en-US" sz="1800" dirty="0">
                <a:latin typeface="Arial"/>
                <a:cs typeface="Arial"/>
              </a:rPr>
              <a:t>Slides</a:t>
            </a:r>
          </a:p>
          <a:p>
            <a:pPr lvl="1">
              <a:buFont typeface="Arial" panose="020B0604020202020204" pitchFamily="34" charset="0"/>
              <a:buChar char="•"/>
            </a:pPr>
            <a:r>
              <a:rPr lang="en-US" sz="1400" dirty="0"/>
              <a:t>Title</a:t>
            </a:r>
          </a:p>
          <a:p>
            <a:pPr lvl="1">
              <a:buFont typeface="Arial" panose="020B0604020202020204" pitchFamily="34" charset="0"/>
              <a:buChar char="•"/>
            </a:pPr>
            <a:r>
              <a:rPr lang="en-US" sz="1400" dirty="0"/>
              <a:t>Introduction</a:t>
            </a:r>
          </a:p>
          <a:p>
            <a:pPr lvl="1">
              <a:buFont typeface="Arial" panose="020B0604020202020204" pitchFamily="34" charset="0"/>
              <a:buChar char="•"/>
            </a:pPr>
            <a:r>
              <a:rPr lang="en-US" sz="1400" dirty="0"/>
              <a:t>Slides for Each Project Module</a:t>
            </a:r>
          </a:p>
          <a:p>
            <a:pPr lvl="2">
              <a:buFont typeface="Arial" panose="020B0604020202020204" pitchFamily="34" charset="0"/>
              <a:buChar char="•"/>
            </a:pPr>
            <a:r>
              <a:rPr lang="en-US" sz="1100" dirty="0"/>
              <a:t>Description of Module</a:t>
            </a:r>
          </a:p>
          <a:p>
            <a:pPr lvl="2">
              <a:buFont typeface="Arial" panose="020B0604020202020204" pitchFamily="34" charset="0"/>
              <a:buChar char="•"/>
            </a:pPr>
            <a:r>
              <a:rPr lang="en-US" sz="1100" dirty="0"/>
              <a:t>Results (Screen Shots)</a:t>
            </a:r>
          </a:p>
          <a:p>
            <a:pPr lvl="1">
              <a:buFont typeface="Arial" panose="020B0604020202020204" pitchFamily="34" charset="0"/>
              <a:buChar char="•"/>
            </a:pPr>
            <a:r>
              <a:rPr lang="en-US" sz="1400" dirty="0"/>
              <a:t>Challenges</a:t>
            </a:r>
          </a:p>
          <a:p>
            <a:pPr lvl="1">
              <a:buFont typeface="Arial" panose="020B0604020202020204" pitchFamily="34" charset="0"/>
              <a:buChar char="•"/>
            </a:pPr>
            <a:r>
              <a:rPr lang="en-US" sz="1400" dirty="0"/>
              <a:t>Career Skills Developed</a:t>
            </a:r>
          </a:p>
          <a:p>
            <a:pPr lvl="1">
              <a:buFont typeface="Arial" panose="020B0604020202020204" pitchFamily="34" charset="0"/>
              <a:buChar char="•"/>
            </a:pPr>
            <a:r>
              <a:rPr lang="en-US" sz="1400" dirty="0"/>
              <a:t>Conclusion</a:t>
            </a:r>
          </a:p>
          <a:p>
            <a:pPr>
              <a:buFont typeface="Arial" panose="020B0604020202020204" pitchFamily="34" charset="0"/>
              <a:buChar char="•"/>
            </a:pPr>
            <a:r>
              <a:rPr lang="en-US" sz="1800" dirty="0"/>
              <a:t>Professional Quality</a:t>
            </a:r>
          </a:p>
          <a:p>
            <a:pPr>
              <a:buFont typeface="Arial" panose="020B0604020202020204" pitchFamily="34" charset="0"/>
              <a:buChar char="•"/>
            </a:pPr>
            <a:r>
              <a:rPr lang="en-US" sz="1800" dirty="0"/>
              <a:t>Final Program Pushed to GitHub</a:t>
            </a:r>
          </a:p>
          <a:p>
            <a:pPr>
              <a:buFont typeface="Arial" panose="020B0604020202020204" pitchFamily="34" charset="0"/>
              <a:buChar char="•"/>
            </a:pPr>
            <a:r>
              <a:rPr lang="en-US" sz="1800" dirty="0"/>
              <a:t>Project Posted on Portfolio site with Link</a:t>
            </a:r>
          </a:p>
        </p:txBody>
      </p:sp>
      <p:pic>
        <p:nvPicPr>
          <p:cNvPr id="9" name="Picture 8">
            <a:extLst>
              <a:ext uri="{FF2B5EF4-FFF2-40B4-BE49-F238E27FC236}">
                <a16:creationId xmlns:a16="http://schemas.microsoft.com/office/drawing/2014/main" id="{DD85859A-06EF-B045-92E9-D9D03473DE98}"/>
              </a:ext>
            </a:extLst>
          </p:cNvPr>
          <p:cNvPicPr>
            <a:picLocks noChangeAspect="1"/>
          </p:cNvPicPr>
          <p:nvPr/>
        </p:nvPicPr>
        <p:blipFill>
          <a:blip r:embed="rId3"/>
          <a:stretch>
            <a:fillRect/>
          </a:stretch>
        </p:blipFill>
        <p:spPr>
          <a:xfrm>
            <a:off x="10614794" y="305882"/>
            <a:ext cx="1041400" cy="607483"/>
          </a:xfrm>
          <a:prstGeom prst="rect">
            <a:avLst/>
          </a:prstGeom>
        </p:spPr>
      </p:pic>
      <p:pic>
        <p:nvPicPr>
          <p:cNvPr id="5" name="Picture 4">
            <a:extLst>
              <a:ext uri="{FF2B5EF4-FFF2-40B4-BE49-F238E27FC236}">
                <a16:creationId xmlns:a16="http://schemas.microsoft.com/office/drawing/2014/main" id="{31494B41-554B-4795-AEAC-E76B53CCF6F2}"/>
              </a:ext>
            </a:extLst>
          </p:cNvPr>
          <p:cNvPicPr>
            <a:picLocks noChangeAspect="1"/>
          </p:cNvPicPr>
          <p:nvPr/>
        </p:nvPicPr>
        <p:blipFill>
          <a:blip r:embed="rId4"/>
          <a:stretch>
            <a:fillRect/>
          </a:stretch>
        </p:blipFill>
        <p:spPr>
          <a:xfrm>
            <a:off x="566404" y="2038451"/>
            <a:ext cx="3112341" cy="2724150"/>
          </a:xfrm>
          <a:prstGeom prst="rect">
            <a:avLst/>
          </a:prstGeom>
        </p:spPr>
      </p:pic>
    </p:spTree>
    <p:extLst>
      <p:ext uri="{BB962C8B-B14F-4D97-AF65-F5344CB8AC3E}">
        <p14:creationId xmlns:p14="http://schemas.microsoft.com/office/powerpoint/2010/main" val="185202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708891" y="228600"/>
            <a:ext cx="3931920" cy="1737360"/>
          </a:xfrm>
        </p:spPr>
        <p:txBody>
          <a:bodyPr>
            <a:normAutofit/>
          </a:bodyPr>
          <a:lstStyle/>
          <a:p>
            <a:r>
              <a:rPr lang="en-US" sz="4400" dirty="0"/>
              <a:t>Class Diagram</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08891" y="2382058"/>
            <a:ext cx="3931920" cy="2880360"/>
          </a:xfrm>
        </p:spPr>
        <p:txBody>
          <a:bodyPr/>
          <a:lstStyle/>
          <a:p>
            <a:r>
              <a:rPr lang="en-US" dirty="0"/>
              <a:t>Paste your Visio Class Diagram</a:t>
            </a:r>
          </a:p>
          <a:p>
            <a:endParaRPr lang="en-US" dirty="0"/>
          </a:p>
          <a:p>
            <a:endParaRPr lang="en-US" dirty="0"/>
          </a:p>
        </p:txBody>
      </p:sp>
      <p:pic>
        <p:nvPicPr>
          <p:cNvPr id="13" name="Picture 12">
            <a:extLst>
              <a:ext uri="{FF2B5EF4-FFF2-40B4-BE49-F238E27FC236}">
                <a16:creationId xmlns:a16="http://schemas.microsoft.com/office/drawing/2014/main" id="{EE2B5627-2E97-4B8B-A7D3-277594343A0E}"/>
              </a:ext>
            </a:extLst>
          </p:cNvPr>
          <p:cNvPicPr>
            <a:picLocks noChangeAspect="1"/>
          </p:cNvPicPr>
          <p:nvPr/>
        </p:nvPicPr>
        <p:blipFill>
          <a:blip r:embed="rId2"/>
          <a:stretch>
            <a:fillRect/>
          </a:stretch>
        </p:blipFill>
        <p:spPr>
          <a:xfrm>
            <a:off x="3950109" y="2063692"/>
            <a:ext cx="7631986" cy="4198342"/>
          </a:xfrm>
          <a:prstGeom prst="rect">
            <a:avLst/>
          </a:prstGeom>
        </p:spPr>
      </p:pic>
    </p:spTree>
    <p:extLst>
      <p:ext uri="{BB962C8B-B14F-4D97-AF65-F5344CB8AC3E}">
        <p14:creationId xmlns:p14="http://schemas.microsoft.com/office/powerpoint/2010/main" val="356261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736600" y="274320"/>
            <a:ext cx="3931920" cy="1737360"/>
          </a:xfrm>
        </p:spPr>
        <p:txBody>
          <a:bodyPr>
            <a:normAutofit/>
          </a:bodyPr>
          <a:lstStyle/>
          <a:p>
            <a:r>
              <a:rPr lang="en-US" sz="4400" dirty="0"/>
              <a:t>Class Code</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736600" y="2263140"/>
            <a:ext cx="3151909" cy="2880360"/>
          </a:xfrm>
        </p:spPr>
        <p:txBody>
          <a:bodyPr/>
          <a:lstStyle/>
          <a:p>
            <a:r>
              <a:rPr lang="en-US" dirty="0"/>
              <a:t>Screen Shot of your stock_class.py file.</a:t>
            </a:r>
          </a:p>
          <a:p>
            <a:endParaRPr lang="en-US" dirty="0"/>
          </a:p>
        </p:txBody>
      </p:sp>
      <p:pic>
        <p:nvPicPr>
          <p:cNvPr id="4" name="Picture 3">
            <a:extLst>
              <a:ext uri="{FF2B5EF4-FFF2-40B4-BE49-F238E27FC236}">
                <a16:creationId xmlns:a16="http://schemas.microsoft.com/office/drawing/2014/main" id="{2C75BC76-C0EA-49A3-A581-088C9DBD391B}"/>
              </a:ext>
            </a:extLst>
          </p:cNvPr>
          <p:cNvPicPr>
            <a:picLocks noChangeAspect="1"/>
          </p:cNvPicPr>
          <p:nvPr/>
        </p:nvPicPr>
        <p:blipFill>
          <a:blip r:embed="rId2"/>
          <a:stretch>
            <a:fillRect/>
          </a:stretch>
        </p:blipFill>
        <p:spPr>
          <a:xfrm>
            <a:off x="3648824" y="1965960"/>
            <a:ext cx="8091575" cy="3938577"/>
          </a:xfrm>
          <a:prstGeom prst="rect">
            <a:avLst/>
          </a:prstGeom>
        </p:spPr>
      </p:pic>
    </p:spTree>
    <p:extLst>
      <p:ext uri="{BB962C8B-B14F-4D97-AF65-F5344CB8AC3E}">
        <p14:creationId xmlns:p14="http://schemas.microsoft.com/office/powerpoint/2010/main" val="123675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524163" y="320040"/>
            <a:ext cx="3931920" cy="1737360"/>
          </a:xfrm>
        </p:spPr>
        <p:txBody>
          <a:bodyPr>
            <a:normAutofit/>
          </a:bodyPr>
          <a:lstStyle/>
          <a:p>
            <a:r>
              <a:rPr lang="en-US" sz="4400" dirty="0"/>
              <a:t>Unit Test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599643" y="2073564"/>
            <a:ext cx="2074862" cy="3811588"/>
          </a:xfrm>
        </p:spPr>
        <p:txBody>
          <a:bodyPr/>
          <a:lstStyle/>
          <a:p>
            <a:r>
              <a:rPr lang="en-US" dirty="0"/>
              <a:t>Screen Shot of your successful unit test.</a:t>
            </a:r>
          </a:p>
          <a:p>
            <a:endParaRPr lang="en-US" dirty="0"/>
          </a:p>
        </p:txBody>
      </p:sp>
      <p:pic>
        <p:nvPicPr>
          <p:cNvPr id="8" name="Picture 7">
            <a:extLst>
              <a:ext uri="{FF2B5EF4-FFF2-40B4-BE49-F238E27FC236}">
                <a16:creationId xmlns:a16="http://schemas.microsoft.com/office/drawing/2014/main" id="{CEDF9678-66D2-4D25-823F-5B4837DC59D0}"/>
              </a:ext>
            </a:extLst>
          </p:cNvPr>
          <p:cNvPicPr>
            <a:picLocks noChangeAspect="1"/>
          </p:cNvPicPr>
          <p:nvPr/>
        </p:nvPicPr>
        <p:blipFill>
          <a:blip r:embed="rId3"/>
          <a:stretch>
            <a:fillRect/>
          </a:stretch>
        </p:blipFill>
        <p:spPr>
          <a:xfrm>
            <a:off x="3187229" y="457200"/>
            <a:ext cx="8809682" cy="5705126"/>
          </a:xfrm>
          <a:prstGeom prst="rect">
            <a:avLst/>
          </a:prstGeom>
        </p:spPr>
      </p:pic>
    </p:spTree>
    <p:extLst>
      <p:ext uri="{BB962C8B-B14F-4D97-AF65-F5344CB8AC3E}">
        <p14:creationId xmlns:p14="http://schemas.microsoft.com/office/powerpoint/2010/main" val="2811827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CEIS150</a:t>
            </a:r>
            <a:br>
              <a:rPr lang="en-US" dirty="0"/>
            </a:br>
            <a:r>
              <a:rPr lang="en-US" dirty="0"/>
              <a:t>Module 3</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vert="horz" lIns="91440" tIns="45720" rIns="91440" bIns="45720" rtlCol="0" anchor="t">
            <a:normAutofit/>
          </a:bodyPr>
          <a:lstStyle/>
          <a:p>
            <a:pPr>
              <a:lnSpc>
                <a:spcPct val="100000"/>
              </a:lnSpc>
              <a:spcBef>
                <a:spcPts val="0"/>
              </a:spcBef>
            </a:pPr>
            <a:r>
              <a:rPr lang="en-US" dirty="0">
                <a:latin typeface="Arial"/>
                <a:cs typeface="Arial"/>
              </a:rPr>
              <a:t>Text-Based User Interface</a:t>
            </a:r>
            <a:endParaRPr lang="en-US" dirty="0">
              <a:ea typeface="+mn-lt"/>
              <a:cs typeface="+mn-lt"/>
            </a:endParaRPr>
          </a:p>
          <a:p>
            <a:pPr>
              <a:lnSpc>
                <a:spcPct val="100000"/>
              </a:lnSpc>
              <a:spcBef>
                <a:spcPts val="0"/>
              </a:spcBef>
            </a:pPr>
            <a:r>
              <a:rPr lang="en-US" dirty="0">
                <a:latin typeface="Arial"/>
                <a:cs typeface="Arial"/>
              </a:rPr>
              <a:t>Summary Report</a:t>
            </a:r>
            <a:endParaRPr lang="en-US" dirty="0">
              <a:cs typeface="Calibri" panose="020F0502020204030204"/>
            </a:endParaRPr>
          </a:p>
        </p:txBody>
      </p:sp>
    </p:spTree>
    <p:extLst>
      <p:ext uri="{BB962C8B-B14F-4D97-AF65-F5344CB8AC3E}">
        <p14:creationId xmlns:p14="http://schemas.microsoft.com/office/powerpoint/2010/main" val="416002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1923043726"/>
              </p:ext>
            </p:extLst>
          </p:nvPr>
        </p:nvGraphicFramePr>
        <p:xfrm>
          <a:off x="1143000" y="2057400"/>
          <a:ext cx="9875520" cy="2141738"/>
        </p:xfrm>
        <a:graphic>
          <a:graphicData uri="http://schemas.openxmlformats.org/drawingml/2006/table">
            <a:tbl>
              <a:tblPr firstRow="1" bandRow="1">
                <a:tableStyleId>{5C22544A-7EE6-4342-B048-85BDC9FD1C3A}</a:tableStyleId>
              </a:tblPr>
              <a:tblGrid>
                <a:gridCol w="4937760">
                  <a:extLst>
                    <a:ext uri="{9D8B030D-6E8A-4147-A177-3AD203B41FA5}">
                      <a16:colId xmlns:a16="http://schemas.microsoft.com/office/drawing/2014/main" val="2494064502"/>
                    </a:ext>
                  </a:extLst>
                </a:gridCol>
                <a:gridCol w="4937760">
                  <a:extLst>
                    <a:ext uri="{9D8B030D-6E8A-4147-A177-3AD203B41FA5}">
                      <a16:colId xmlns:a16="http://schemas.microsoft.com/office/drawing/2014/main" val="1566128757"/>
                    </a:ext>
                  </a:extLst>
                </a:gridCol>
              </a:tblGrid>
              <a:tr h="392831">
                <a:tc>
                  <a:txBody>
                    <a:bodyPr/>
                    <a:lstStyle/>
                    <a:p>
                      <a:r>
                        <a:rPr lang="en-US" dirty="0"/>
                        <a:t>Activity</a:t>
                      </a:r>
                    </a:p>
                  </a:txBody>
                  <a:tcPr marL="85849" marR="85849"/>
                </a:tc>
                <a:tc>
                  <a:txBody>
                    <a:bodyPr/>
                    <a:lstStyle/>
                    <a:p>
                      <a:r>
                        <a:rPr lang="en-US" dirty="0"/>
                        <a:t>Requirement(s)</a:t>
                      </a:r>
                    </a:p>
                  </a:txBody>
                  <a:tcPr marL="85849" marR="85849"/>
                </a:tc>
                <a:extLst>
                  <a:ext uri="{0D108BD9-81ED-4DB2-BD59-A6C34878D82A}">
                    <a16:rowId xmlns:a16="http://schemas.microsoft.com/office/drawing/2014/main" val="2671127368"/>
                  </a:ext>
                </a:extLst>
              </a:tr>
              <a:tr h="392831">
                <a:tc>
                  <a:txBody>
                    <a:bodyPr/>
                    <a:lstStyle/>
                    <a:p>
                      <a:r>
                        <a:rPr lang="en-US" dirty="0"/>
                        <a:t>Adding a Stock</a:t>
                      </a:r>
                    </a:p>
                  </a:txBody>
                  <a:tcPr marL="85849" marR="85849"/>
                </a:tc>
                <a:tc>
                  <a:txBody>
                    <a:bodyPr/>
                    <a:lstStyle/>
                    <a:p>
                      <a:pPr lvl="0">
                        <a:buNone/>
                      </a:pPr>
                      <a:r>
                        <a:rPr lang="en-US" dirty="0"/>
                        <a:t>Screen Shot of adding stock data</a:t>
                      </a:r>
                    </a:p>
                  </a:txBody>
                  <a:tcPr marL="85849" marR="85849"/>
                </a:tc>
                <a:extLst>
                  <a:ext uri="{0D108BD9-81ED-4DB2-BD59-A6C34878D82A}">
                    <a16:rowId xmlns:a16="http://schemas.microsoft.com/office/drawing/2014/main" val="1343858599"/>
                  </a:ext>
                </a:extLst>
              </a:tr>
              <a:tr h="678038">
                <a:tc>
                  <a:txBody>
                    <a:bodyPr/>
                    <a:lstStyle/>
                    <a:p>
                      <a:r>
                        <a:rPr lang="en-US" dirty="0"/>
                        <a:t>Listing all Stocks</a:t>
                      </a:r>
                    </a:p>
                  </a:txBody>
                  <a:tcPr marL="85849" marR="8584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 Shot of listing 3 stocks</a:t>
                      </a:r>
                    </a:p>
                    <a:p>
                      <a:pPr lvl="0">
                        <a:buNone/>
                      </a:pPr>
                      <a:endParaRPr lang="en-US" dirty="0"/>
                    </a:p>
                  </a:txBody>
                  <a:tcPr marL="85849" marR="85849"/>
                </a:tc>
                <a:extLst>
                  <a:ext uri="{0D108BD9-81ED-4DB2-BD59-A6C34878D82A}">
                    <a16:rowId xmlns:a16="http://schemas.microsoft.com/office/drawing/2014/main" val="666693530"/>
                  </a:ext>
                </a:extLst>
              </a:tr>
              <a:tr h="678038">
                <a:tc>
                  <a:txBody>
                    <a:bodyPr/>
                    <a:lstStyle/>
                    <a:p>
                      <a:r>
                        <a:rPr lang="en-US" dirty="0"/>
                        <a:t>Daily data</a:t>
                      </a:r>
                    </a:p>
                  </a:txBody>
                  <a:tcPr marL="85849" marR="8584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 Shot of adding daily data</a:t>
                      </a:r>
                    </a:p>
                    <a:p>
                      <a:pPr lvl="0">
                        <a:buNone/>
                      </a:pPr>
                      <a:endParaRPr lang="en-US" dirty="0"/>
                    </a:p>
                  </a:txBody>
                  <a:tcPr marL="85849" marR="85849"/>
                </a:tc>
                <a:extLst>
                  <a:ext uri="{0D108BD9-81ED-4DB2-BD59-A6C34878D82A}">
                    <a16:rowId xmlns:a16="http://schemas.microsoft.com/office/drawing/2014/main" val="2196408601"/>
                  </a:ext>
                </a:extLst>
              </a:tr>
            </a:tbl>
          </a:graphicData>
        </a:graphic>
      </p:graphicFrame>
    </p:spTree>
    <p:extLst>
      <p:ext uri="{BB962C8B-B14F-4D97-AF65-F5344CB8AC3E}">
        <p14:creationId xmlns:p14="http://schemas.microsoft.com/office/powerpoint/2010/main" val="321065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77839" y="457200"/>
            <a:ext cx="3272126" cy="1600200"/>
          </a:xfrm>
        </p:spPr>
        <p:txBody>
          <a:bodyPr>
            <a:normAutofit/>
          </a:bodyPr>
          <a:lstStyle/>
          <a:p>
            <a:r>
              <a:rPr lang="en-US" sz="4400" dirty="0"/>
              <a:t>Adding a Stock</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77839" y="2057400"/>
            <a:ext cx="3354554" cy="2990850"/>
          </a:xfrm>
        </p:spPr>
        <p:txBody>
          <a:bodyPr vert="horz" lIns="91440" tIns="45720" rIns="91440" bIns="45720" rtlCol="0" anchor="t">
            <a:normAutofit/>
          </a:bodyPr>
          <a:lstStyle/>
          <a:p>
            <a:r>
              <a:rPr lang="en-US" dirty="0"/>
              <a:t>Paste a screen shot of your working Stock program.</a:t>
            </a:r>
          </a:p>
          <a:p>
            <a:endParaRPr lang="en-US" dirty="0"/>
          </a:p>
          <a:p>
            <a:endParaRPr lang="en-US" dirty="0"/>
          </a:p>
        </p:txBody>
      </p:sp>
      <p:pic>
        <p:nvPicPr>
          <p:cNvPr id="4" name="Picture 3">
            <a:extLst>
              <a:ext uri="{FF2B5EF4-FFF2-40B4-BE49-F238E27FC236}">
                <a16:creationId xmlns:a16="http://schemas.microsoft.com/office/drawing/2014/main" id="{CE398290-2926-4967-87DA-C342AF5AC8D4}"/>
              </a:ext>
            </a:extLst>
          </p:cNvPr>
          <p:cNvPicPr>
            <a:picLocks noChangeAspect="1"/>
          </p:cNvPicPr>
          <p:nvPr/>
        </p:nvPicPr>
        <p:blipFill>
          <a:blip r:embed="rId2"/>
          <a:stretch>
            <a:fillRect/>
          </a:stretch>
        </p:blipFill>
        <p:spPr>
          <a:xfrm>
            <a:off x="3914776" y="636418"/>
            <a:ext cx="8117364" cy="5585163"/>
          </a:xfrm>
          <a:prstGeom prst="rect">
            <a:avLst/>
          </a:prstGeom>
        </p:spPr>
      </p:pic>
    </p:spTree>
    <p:extLst>
      <p:ext uri="{BB962C8B-B14F-4D97-AF65-F5344CB8AC3E}">
        <p14:creationId xmlns:p14="http://schemas.microsoft.com/office/powerpoint/2010/main" val="373469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39788" y="457200"/>
            <a:ext cx="3246437" cy="1600200"/>
          </a:xfrm>
        </p:spPr>
        <p:txBody>
          <a:bodyPr>
            <a:normAutofit/>
          </a:bodyPr>
          <a:lstStyle/>
          <a:p>
            <a:r>
              <a:rPr lang="en-US" sz="4400" dirty="0"/>
              <a:t>Listing 3 Stocks</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39789" y="2057400"/>
            <a:ext cx="2532062" cy="3811588"/>
          </a:xfrm>
        </p:spPr>
        <p:txBody>
          <a:bodyPr vert="horz" lIns="91440" tIns="45720" rIns="91440" bIns="45720" rtlCol="0" anchor="t">
            <a:normAutofit/>
          </a:bodyPr>
          <a:lstStyle/>
          <a:p>
            <a:r>
              <a:rPr lang="en-US" dirty="0"/>
              <a:t>Paste a screen shot of your working Stock program.</a:t>
            </a:r>
          </a:p>
          <a:p>
            <a:endParaRPr lang="en-US" dirty="0"/>
          </a:p>
          <a:p>
            <a:endParaRPr lang="en-US" dirty="0"/>
          </a:p>
        </p:txBody>
      </p:sp>
      <p:pic>
        <p:nvPicPr>
          <p:cNvPr id="4" name="Picture 3">
            <a:extLst>
              <a:ext uri="{FF2B5EF4-FFF2-40B4-BE49-F238E27FC236}">
                <a16:creationId xmlns:a16="http://schemas.microsoft.com/office/drawing/2014/main" id="{B8912E3F-2FDA-41F9-A31B-C4DAB2BDFE10}"/>
              </a:ext>
            </a:extLst>
          </p:cNvPr>
          <p:cNvPicPr>
            <a:picLocks noChangeAspect="1"/>
          </p:cNvPicPr>
          <p:nvPr/>
        </p:nvPicPr>
        <p:blipFill>
          <a:blip r:embed="rId2"/>
          <a:stretch>
            <a:fillRect/>
          </a:stretch>
        </p:blipFill>
        <p:spPr>
          <a:xfrm>
            <a:off x="3257551" y="457200"/>
            <a:ext cx="8639174" cy="5759449"/>
          </a:xfrm>
          <a:prstGeom prst="rect">
            <a:avLst/>
          </a:prstGeom>
        </p:spPr>
      </p:pic>
    </p:spTree>
    <p:extLst>
      <p:ext uri="{BB962C8B-B14F-4D97-AF65-F5344CB8AC3E}">
        <p14:creationId xmlns:p14="http://schemas.microsoft.com/office/powerpoint/2010/main" val="1088591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736600" y="228600"/>
            <a:ext cx="3931920" cy="1737360"/>
          </a:xfrm>
        </p:spPr>
        <p:txBody>
          <a:bodyPr>
            <a:normAutofit/>
          </a:bodyPr>
          <a:lstStyle/>
          <a:p>
            <a:r>
              <a:rPr lang="en-US" sz="4400" dirty="0"/>
              <a:t>Daily Data</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64165" y="2055091"/>
            <a:ext cx="2531485" cy="3811588"/>
          </a:xfrm>
        </p:spPr>
        <p:txBody>
          <a:bodyPr vert="horz" lIns="91440" tIns="45720" rIns="91440" bIns="45720" rtlCol="0" anchor="t">
            <a:normAutofit/>
          </a:bodyPr>
          <a:lstStyle/>
          <a:p>
            <a:r>
              <a:rPr lang="en-US" dirty="0"/>
              <a:t>Paste a screen shot of your working Stock program.</a:t>
            </a:r>
          </a:p>
          <a:p>
            <a:endParaRPr lang="en-US" dirty="0"/>
          </a:p>
          <a:p>
            <a:endParaRPr lang="en-US" dirty="0"/>
          </a:p>
        </p:txBody>
      </p:sp>
      <p:pic>
        <p:nvPicPr>
          <p:cNvPr id="4" name="Picture 3">
            <a:extLst>
              <a:ext uri="{FF2B5EF4-FFF2-40B4-BE49-F238E27FC236}">
                <a16:creationId xmlns:a16="http://schemas.microsoft.com/office/drawing/2014/main" id="{E04517FF-8571-4C6E-95CE-7DF36DF9EBB0}"/>
              </a:ext>
            </a:extLst>
          </p:cNvPr>
          <p:cNvPicPr>
            <a:picLocks noChangeAspect="1"/>
          </p:cNvPicPr>
          <p:nvPr/>
        </p:nvPicPr>
        <p:blipFill>
          <a:blip r:embed="rId2"/>
          <a:stretch>
            <a:fillRect/>
          </a:stretch>
        </p:blipFill>
        <p:spPr>
          <a:xfrm>
            <a:off x="3295650" y="686984"/>
            <a:ext cx="8616801" cy="5484031"/>
          </a:xfrm>
          <a:prstGeom prst="rect">
            <a:avLst/>
          </a:prstGeom>
        </p:spPr>
      </p:pic>
    </p:spTree>
    <p:extLst>
      <p:ext uri="{BB962C8B-B14F-4D97-AF65-F5344CB8AC3E}">
        <p14:creationId xmlns:p14="http://schemas.microsoft.com/office/powerpoint/2010/main" val="18004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CEIS150</a:t>
            </a:r>
            <a:br>
              <a:rPr lang="en-US" dirty="0"/>
            </a:br>
            <a:r>
              <a:rPr lang="en-US" dirty="0"/>
              <a:t>Module 4</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vert="horz" lIns="91440" tIns="45720" rIns="91440" bIns="45720" rtlCol="0" anchor="t">
            <a:normAutofit/>
          </a:bodyPr>
          <a:lstStyle/>
          <a:p>
            <a:pPr>
              <a:lnSpc>
                <a:spcPct val="100000"/>
              </a:lnSpc>
              <a:spcBef>
                <a:spcPts val="0"/>
              </a:spcBef>
            </a:pPr>
            <a:r>
              <a:rPr lang="en-US" dirty="0">
                <a:latin typeface="Arial"/>
                <a:cs typeface="Arial"/>
              </a:rPr>
              <a:t>Inheritance</a:t>
            </a:r>
            <a:endParaRPr lang="en-US" dirty="0">
              <a:ea typeface="+mn-lt"/>
              <a:cs typeface="+mn-lt"/>
            </a:endParaRPr>
          </a:p>
          <a:p>
            <a:pPr>
              <a:lnSpc>
                <a:spcPct val="100000"/>
              </a:lnSpc>
              <a:spcBef>
                <a:spcPts val="0"/>
              </a:spcBef>
            </a:pPr>
            <a:r>
              <a:rPr lang="en-US" dirty="0">
                <a:latin typeface="Arial"/>
                <a:cs typeface="Arial"/>
              </a:rPr>
              <a:t>Summary Report</a:t>
            </a:r>
            <a:endParaRPr lang="en-US" dirty="0">
              <a:cs typeface="Calibri" panose="020F0502020204030204"/>
            </a:endParaRPr>
          </a:p>
        </p:txBody>
      </p:sp>
    </p:spTree>
    <p:extLst>
      <p:ext uri="{BB962C8B-B14F-4D97-AF65-F5344CB8AC3E}">
        <p14:creationId xmlns:p14="http://schemas.microsoft.com/office/powerpoint/2010/main" val="133516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2362388467"/>
              </p:ext>
            </p:extLst>
          </p:nvPr>
        </p:nvGraphicFramePr>
        <p:xfrm>
          <a:off x="1143000" y="2057400"/>
          <a:ext cx="9998476" cy="1483360"/>
        </p:xfrm>
        <a:graphic>
          <a:graphicData uri="http://schemas.openxmlformats.org/drawingml/2006/table">
            <a:tbl>
              <a:tblPr firstRow="1" bandRow="1">
                <a:tableStyleId>{5C22544A-7EE6-4342-B048-85BDC9FD1C3A}</a:tableStyleId>
              </a:tblPr>
              <a:tblGrid>
                <a:gridCol w="4999238">
                  <a:extLst>
                    <a:ext uri="{9D8B030D-6E8A-4147-A177-3AD203B41FA5}">
                      <a16:colId xmlns:a16="http://schemas.microsoft.com/office/drawing/2014/main" val="2494064502"/>
                    </a:ext>
                  </a:extLst>
                </a:gridCol>
                <a:gridCol w="4999238">
                  <a:extLst>
                    <a:ext uri="{9D8B030D-6E8A-4147-A177-3AD203B41FA5}">
                      <a16:colId xmlns:a16="http://schemas.microsoft.com/office/drawing/2014/main" val="1566128757"/>
                    </a:ext>
                  </a:extLst>
                </a:gridCol>
              </a:tblGrid>
              <a:tr h="370840">
                <a:tc>
                  <a:txBody>
                    <a:bodyPr/>
                    <a:lstStyle/>
                    <a:p>
                      <a:r>
                        <a:rPr lang="en-US" dirty="0"/>
                        <a:t>Activity</a:t>
                      </a:r>
                    </a:p>
                  </a:txBody>
                  <a:tcPr marL="85849" marR="85849"/>
                </a:tc>
                <a:tc>
                  <a:txBody>
                    <a:bodyPr/>
                    <a:lstStyle/>
                    <a:p>
                      <a:r>
                        <a:rPr lang="en-US" dirty="0"/>
                        <a:t>Requirement(s)</a:t>
                      </a:r>
                    </a:p>
                  </a:txBody>
                  <a:tcPr marL="85849" marR="85849"/>
                </a:tc>
                <a:extLst>
                  <a:ext uri="{0D108BD9-81ED-4DB2-BD59-A6C34878D82A}">
                    <a16:rowId xmlns:a16="http://schemas.microsoft.com/office/drawing/2014/main" val="2671127368"/>
                  </a:ext>
                </a:extLst>
              </a:tr>
              <a:tr h="370840">
                <a:tc>
                  <a:txBody>
                    <a:bodyPr/>
                    <a:lstStyle/>
                    <a:p>
                      <a:r>
                        <a:rPr lang="en-US" dirty="0"/>
                        <a:t>Inherited classes</a:t>
                      </a:r>
                    </a:p>
                  </a:txBody>
                  <a:tcPr marL="85849" marR="85849"/>
                </a:tc>
                <a:tc>
                  <a:txBody>
                    <a:bodyPr/>
                    <a:lstStyle/>
                    <a:p>
                      <a:pPr lvl="0">
                        <a:buNone/>
                      </a:pPr>
                      <a:r>
                        <a:rPr lang="en-US" dirty="0"/>
                        <a:t>Screen shot of classes</a:t>
                      </a:r>
                    </a:p>
                  </a:txBody>
                  <a:tcPr marL="85849" marR="85849"/>
                </a:tc>
                <a:extLst>
                  <a:ext uri="{0D108BD9-81ED-4DB2-BD59-A6C34878D82A}">
                    <a16:rowId xmlns:a16="http://schemas.microsoft.com/office/drawing/2014/main" val="2483571880"/>
                  </a:ext>
                </a:extLst>
              </a:tr>
              <a:tr h="370840">
                <a:tc>
                  <a:txBody>
                    <a:bodyPr/>
                    <a:lstStyle/>
                    <a:p>
                      <a:r>
                        <a:rPr lang="en-US" dirty="0"/>
                        <a:t>Unit Tests</a:t>
                      </a:r>
                    </a:p>
                  </a:txBody>
                  <a:tcPr marL="85849" marR="85849"/>
                </a:tc>
                <a:tc>
                  <a:txBody>
                    <a:bodyPr/>
                    <a:lstStyle/>
                    <a:p>
                      <a:pPr lvl="0">
                        <a:buNone/>
                      </a:pPr>
                      <a:r>
                        <a:rPr lang="en-US" dirty="0"/>
                        <a:t>Screen Shot of unit tests working</a:t>
                      </a:r>
                    </a:p>
                  </a:txBody>
                  <a:tcPr marL="85849" marR="85849"/>
                </a:tc>
                <a:extLst>
                  <a:ext uri="{0D108BD9-81ED-4DB2-BD59-A6C34878D82A}">
                    <a16:rowId xmlns:a16="http://schemas.microsoft.com/office/drawing/2014/main" val="1343858599"/>
                  </a:ext>
                </a:extLst>
              </a:tr>
              <a:tr h="370840">
                <a:tc>
                  <a:txBody>
                    <a:bodyPr/>
                    <a:lstStyle/>
                    <a:p>
                      <a:r>
                        <a:rPr lang="en-US" dirty="0"/>
                        <a:t>Main program</a:t>
                      </a:r>
                    </a:p>
                  </a:txBody>
                  <a:tcPr marL="85849" marR="85849"/>
                </a:tc>
                <a:tc>
                  <a:txBody>
                    <a:bodyPr/>
                    <a:lstStyle/>
                    <a:p>
                      <a:pPr lvl="0">
                        <a:buNone/>
                      </a:pPr>
                      <a:r>
                        <a:rPr lang="en-US" dirty="0"/>
                        <a:t>Screenshot of classes in main</a:t>
                      </a:r>
                    </a:p>
                  </a:txBody>
                  <a:tcPr marL="85849" marR="85849"/>
                </a:tc>
                <a:extLst>
                  <a:ext uri="{0D108BD9-81ED-4DB2-BD59-A6C34878D82A}">
                    <a16:rowId xmlns:a16="http://schemas.microsoft.com/office/drawing/2014/main" val="2095339585"/>
                  </a:ext>
                </a:extLst>
              </a:tr>
            </a:tbl>
          </a:graphicData>
        </a:graphic>
      </p:graphicFrame>
    </p:spTree>
    <p:extLst>
      <p:ext uri="{BB962C8B-B14F-4D97-AF65-F5344CB8AC3E}">
        <p14:creationId xmlns:p14="http://schemas.microsoft.com/office/powerpoint/2010/main" val="54404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71BB-0EFE-4228-ACEA-3203C5E5765D}"/>
              </a:ext>
            </a:extLst>
          </p:cNvPr>
          <p:cNvSpPr>
            <a:spLocks noGrp="1"/>
          </p:cNvSpPr>
          <p:nvPr>
            <p:ph type="title"/>
          </p:nvPr>
        </p:nvSpPr>
        <p:spPr>
          <a:xfrm>
            <a:off x="1775900" y="637563"/>
            <a:ext cx="8640201" cy="3070370"/>
          </a:xfrm>
        </p:spPr>
        <p:txBody>
          <a:bodyPr vert="horz" lIns="91440" tIns="45720" rIns="91440" bIns="45720" rtlCol="0" anchor="b">
            <a:normAutofit/>
          </a:bodyPr>
          <a:lstStyle/>
          <a:p>
            <a:pPr algn="ctr">
              <a:lnSpc>
                <a:spcPct val="85000"/>
              </a:lnSpc>
            </a:pPr>
            <a:r>
              <a:rPr lang="en-US" sz="4000" b="1" cap="all" dirty="0">
                <a:solidFill>
                  <a:schemeClr val="tx1"/>
                </a:solidFill>
              </a:rPr>
              <a:t>CEIS 150 Final project</a:t>
            </a:r>
          </a:p>
        </p:txBody>
      </p:sp>
    </p:spTree>
    <p:extLst>
      <p:ext uri="{BB962C8B-B14F-4D97-AF65-F5344CB8AC3E}">
        <p14:creationId xmlns:p14="http://schemas.microsoft.com/office/powerpoint/2010/main" val="315220720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Inherited classes</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classes</a:t>
            </a:r>
          </a:p>
          <a:p>
            <a:endParaRPr lang="en-US" dirty="0"/>
          </a:p>
          <a:p>
            <a:endParaRPr lang="en-US" dirty="0"/>
          </a:p>
        </p:txBody>
      </p:sp>
      <p:pic>
        <p:nvPicPr>
          <p:cNvPr id="4" name="Picture 3">
            <a:extLst>
              <a:ext uri="{FF2B5EF4-FFF2-40B4-BE49-F238E27FC236}">
                <a16:creationId xmlns:a16="http://schemas.microsoft.com/office/drawing/2014/main" id="{4A31F1E6-A416-4A19-8345-4EFF3028397A}"/>
              </a:ext>
            </a:extLst>
          </p:cNvPr>
          <p:cNvPicPr>
            <a:picLocks noChangeAspect="1"/>
          </p:cNvPicPr>
          <p:nvPr/>
        </p:nvPicPr>
        <p:blipFill>
          <a:blip r:embed="rId2"/>
          <a:stretch>
            <a:fillRect/>
          </a:stretch>
        </p:blipFill>
        <p:spPr>
          <a:xfrm>
            <a:off x="4905375" y="457200"/>
            <a:ext cx="6812560" cy="5923965"/>
          </a:xfrm>
          <a:prstGeom prst="rect">
            <a:avLst/>
          </a:prstGeom>
        </p:spPr>
      </p:pic>
    </p:spTree>
    <p:extLst>
      <p:ext uri="{BB962C8B-B14F-4D97-AF65-F5344CB8AC3E}">
        <p14:creationId xmlns:p14="http://schemas.microsoft.com/office/powerpoint/2010/main" val="117454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16527" y="120332"/>
            <a:ext cx="3931920" cy="1737360"/>
          </a:xfrm>
        </p:spPr>
        <p:txBody>
          <a:bodyPr>
            <a:normAutofit/>
          </a:bodyPr>
          <a:lstStyle/>
          <a:p>
            <a:r>
              <a:rPr lang="en-US" sz="4400" dirty="0"/>
              <a:t>Unit Tests</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38188" y="1857692"/>
            <a:ext cx="2236787" cy="3811588"/>
          </a:xfrm>
        </p:spPr>
        <p:txBody>
          <a:bodyPr vert="horz" lIns="91440" tIns="45720" rIns="91440" bIns="45720" rtlCol="0" anchor="t">
            <a:normAutofit/>
          </a:bodyPr>
          <a:lstStyle/>
          <a:p>
            <a:r>
              <a:rPr lang="en-US" dirty="0"/>
              <a:t>Paste a screen shot of your unit tests successfully completed</a:t>
            </a:r>
          </a:p>
          <a:p>
            <a:endParaRPr lang="en-US" dirty="0"/>
          </a:p>
          <a:p>
            <a:endParaRPr lang="en-US" dirty="0"/>
          </a:p>
        </p:txBody>
      </p:sp>
      <p:pic>
        <p:nvPicPr>
          <p:cNvPr id="4" name="Picture 3">
            <a:extLst>
              <a:ext uri="{FF2B5EF4-FFF2-40B4-BE49-F238E27FC236}">
                <a16:creationId xmlns:a16="http://schemas.microsoft.com/office/drawing/2014/main" id="{8A1711DA-E083-47C8-ADA3-4DD3844B6648}"/>
              </a:ext>
            </a:extLst>
          </p:cNvPr>
          <p:cNvPicPr>
            <a:picLocks noChangeAspect="1"/>
          </p:cNvPicPr>
          <p:nvPr/>
        </p:nvPicPr>
        <p:blipFill>
          <a:blip r:embed="rId2"/>
          <a:stretch>
            <a:fillRect/>
          </a:stretch>
        </p:blipFill>
        <p:spPr>
          <a:xfrm>
            <a:off x="3431255" y="838200"/>
            <a:ext cx="8582397" cy="5181600"/>
          </a:xfrm>
          <a:prstGeom prst="rect">
            <a:avLst/>
          </a:prstGeom>
        </p:spPr>
      </p:pic>
    </p:spTree>
    <p:extLst>
      <p:ext uri="{BB962C8B-B14F-4D97-AF65-F5344CB8AC3E}">
        <p14:creationId xmlns:p14="http://schemas.microsoft.com/office/powerpoint/2010/main" val="8356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Stock menu program</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classes in the main program</a:t>
            </a:r>
          </a:p>
          <a:p>
            <a:endParaRPr lang="en-US" dirty="0"/>
          </a:p>
          <a:p>
            <a:endParaRPr lang="en-US" dirty="0"/>
          </a:p>
        </p:txBody>
      </p:sp>
      <p:pic>
        <p:nvPicPr>
          <p:cNvPr id="4" name="Picture 3">
            <a:extLst>
              <a:ext uri="{FF2B5EF4-FFF2-40B4-BE49-F238E27FC236}">
                <a16:creationId xmlns:a16="http://schemas.microsoft.com/office/drawing/2014/main" id="{1BE7E035-3CF7-49DD-99C5-9C6EC60D0C8E}"/>
              </a:ext>
            </a:extLst>
          </p:cNvPr>
          <p:cNvPicPr>
            <a:picLocks noChangeAspect="1"/>
          </p:cNvPicPr>
          <p:nvPr/>
        </p:nvPicPr>
        <p:blipFill>
          <a:blip r:embed="rId2"/>
          <a:stretch>
            <a:fillRect/>
          </a:stretch>
        </p:blipFill>
        <p:spPr>
          <a:xfrm>
            <a:off x="6150308" y="85725"/>
            <a:ext cx="5695144" cy="3696698"/>
          </a:xfrm>
          <a:prstGeom prst="rect">
            <a:avLst/>
          </a:prstGeom>
        </p:spPr>
      </p:pic>
      <p:pic>
        <p:nvPicPr>
          <p:cNvPr id="8" name="Picture 7">
            <a:extLst>
              <a:ext uri="{FF2B5EF4-FFF2-40B4-BE49-F238E27FC236}">
                <a16:creationId xmlns:a16="http://schemas.microsoft.com/office/drawing/2014/main" id="{B0890C92-AB1C-4D7A-BE9C-6AF0613A3E4B}"/>
              </a:ext>
            </a:extLst>
          </p:cNvPr>
          <p:cNvPicPr>
            <a:picLocks noChangeAspect="1"/>
          </p:cNvPicPr>
          <p:nvPr/>
        </p:nvPicPr>
        <p:blipFill>
          <a:blip r:embed="rId3"/>
          <a:stretch>
            <a:fillRect/>
          </a:stretch>
        </p:blipFill>
        <p:spPr>
          <a:xfrm>
            <a:off x="245916" y="2834640"/>
            <a:ext cx="5749453" cy="3696698"/>
          </a:xfrm>
          <a:prstGeom prst="rect">
            <a:avLst/>
          </a:prstGeom>
        </p:spPr>
      </p:pic>
      <p:sp>
        <p:nvSpPr>
          <p:cNvPr id="10" name="TextBox 9">
            <a:extLst>
              <a:ext uri="{FF2B5EF4-FFF2-40B4-BE49-F238E27FC236}">
                <a16:creationId xmlns:a16="http://schemas.microsoft.com/office/drawing/2014/main" id="{53FF9959-29BC-4AEB-9362-DAB8F7327EAB}"/>
              </a:ext>
            </a:extLst>
          </p:cNvPr>
          <p:cNvSpPr txBox="1"/>
          <p:nvPr/>
        </p:nvSpPr>
        <p:spPr>
          <a:xfrm>
            <a:off x="8019875" y="5386431"/>
            <a:ext cx="16287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Robo</a:t>
            </a:r>
          </a:p>
        </p:txBody>
      </p:sp>
      <p:sp>
        <p:nvSpPr>
          <p:cNvPr id="11" name="TextBox 10">
            <a:extLst>
              <a:ext uri="{FF2B5EF4-FFF2-40B4-BE49-F238E27FC236}">
                <a16:creationId xmlns:a16="http://schemas.microsoft.com/office/drawing/2014/main" id="{CE5664A8-CCF7-41A8-9B45-94BD330B8427}"/>
              </a:ext>
            </a:extLst>
          </p:cNvPr>
          <p:cNvSpPr txBox="1"/>
          <p:nvPr/>
        </p:nvSpPr>
        <p:spPr>
          <a:xfrm>
            <a:off x="8019875" y="4800601"/>
            <a:ext cx="118032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Traditional</a:t>
            </a:r>
          </a:p>
        </p:txBody>
      </p:sp>
      <p:sp>
        <p:nvSpPr>
          <p:cNvPr id="12" name="Arrow: Left 11">
            <a:extLst>
              <a:ext uri="{FF2B5EF4-FFF2-40B4-BE49-F238E27FC236}">
                <a16:creationId xmlns:a16="http://schemas.microsoft.com/office/drawing/2014/main" id="{6D84829D-41E7-4DF6-B75D-6C2ACB82DB4E}"/>
              </a:ext>
            </a:extLst>
          </p:cNvPr>
          <p:cNvSpPr/>
          <p:nvPr/>
        </p:nvSpPr>
        <p:spPr>
          <a:xfrm>
            <a:off x="6096000" y="5558917"/>
            <a:ext cx="1563149" cy="59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row: Up 12">
            <a:extLst>
              <a:ext uri="{FF2B5EF4-FFF2-40B4-BE49-F238E27FC236}">
                <a16:creationId xmlns:a16="http://schemas.microsoft.com/office/drawing/2014/main" id="{BE008D12-7E84-45A3-A8DB-89DBFACA464D}"/>
              </a:ext>
            </a:extLst>
          </p:cNvPr>
          <p:cNvSpPr/>
          <p:nvPr/>
        </p:nvSpPr>
        <p:spPr>
          <a:xfrm>
            <a:off x="8472881" y="3976382"/>
            <a:ext cx="67112" cy="8242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171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CEIS150</a:t>
            </a:r>
            <a:br>
              <a:rPr lang="en-US" dirty="0"/>
            </a:br>
            <a:r>
              <a:rPr lang="en-US" dirty="0"/>
              <a:t>Module 5</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vert="horz" lIns="91440" tIns="45720" rIns="91440" bIns="45720" rtlCol="0" anchor="t">
            <a:normAutofit/>
          </a:bodyPr>
          <a:lstStyle/>
          <a:p>
            <a:pPr>
              <a:lnSpc>
                <a:spcPct val="100000"/>
              </a:lnSpc>
              <a:spcBef>
                <a:spcPts val="0"/>
              </a:spcBef>
            </a:pPr>
            <a:r>
              <a:rPr lang="en-US" dirty="0">
                <a:latin typeface="Arial"/>
                <a:cs typeface="Arial"/>
              </a:rPr>
              <a:t>Creating a Chart</a:t>
            </a:r>
            <a:endParaRPr lang="en-US" dirty="0">
              <a:cs typeface="Calibri" panose="020F0502020204030204"/>
            </a:endParaRPr>
          </a:p>
        </p:txBody>
      </p:sp>
    </p:spTree>
    <p:extLst>
      <p:ext uri="{BB962C8B-B14F-4D97-AF65-F5344CB8AC3E}">
        <p14:creationId xmlns:p14="http://schemas.microsoft.com/office/powerpoint/2010/main" val="771367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1348171357"/>
              </p:ext>
            </p:extLst>
          </p:nvPr>
        </p:nvGraphicFramePr>
        <p:xfrm>
          <a:off x="1143000" y="2057400"/>
          <a:ext cx="9989598" cy="741680"/>
        </p:xfrm>
        <a:graphic>
          <a:graphicData uri="http://schemas.openxmlformats.org/drawingml/2006/table">
            <a:tbl>
              <a:tblPr firstRow="1" bandRow="1">
                <a:tableStyleId>{5C22544A-7EE6-4342-B048-85BDC9FD1C3A}</a:tableStyleId>
              </a:tblPr>
              <a:tblGrid>
                <a:gridCol w="4994799">
                  <a:extLst>
                    <a:ext uri="{9D8B030D-6E8A-4147-A177-3AD203B41FA5}">
                      <a16:colId xmlns:a16="http://schemas.microsoft.com/office/drawing/2014/main" val="2494064502"/>
                    </a:ext>
                  </a:extLst>
                </a:gridCol>
                <a:gridCol w="4994799">
                  <a:extLst>
                    <a:ext uri="{9D8B030D-6E8A-4147-A177-3AD203B41FA5}">
                      <a16:colId xmlns:a16="http://schemas.microsoft.com/office/drawing/2014/main" val="1566128757"/>
                    </a:ext>
                  </a:extLst>
                </a:gridCol>
              </a:tblGrid>
              <a:tr h="370840">
                <a:tc>
                  <a:txBody>
                    <a:bodyPr/>
                    <a:lstStyle/>
                    <a:p>
                      <a:r>
                        <a:rPr lang="en-US" dirty="0"/>
                        <a:t>Activity</a:t>
                      </a:r>
                    </a:p>
                  </a:txBody>
                  <a:tcPr marL="85849" marR="85849"/>
                </a:tc>
                <a:tc>
                  <a:txBody>
                    <a:bodyPr/>
                    <a:lstStyle/>
                    <a:p>
                      <a:r>
                        <a:rPr lang="en-US" dirty="0"/>
                        <a:t>Requirement(s)</a:t>
                      </a:r>
                    </a:p>
                  </a:txBody>
                  <a:tcPr marL="85849" marR="85849"/>
                </a:tc>
                <a:extLst>
                  <a:ext uri="{0D108BD9-81ED-4DB2-BD59-A6C34878D82A}">
                    <a16:rowId xmlns:a16="http://schemas.microsoft.com/office/drawing/2014/main" val="2671127368"/>
                  </a:ext>
                </a:extLst>
              </a:tr>
              <a:tr h="370840">
                <a:tc>
                  <a:txBody>
                    <a:bodyPr/>
                    <a:lstStyle/>
                    <a:p>
                      <a:r>
                        <a:rPr lang="en-US" dirty="0"/>
                        <a:t>Chart</a:t>
                      </a:r>
                    </a:p>
                  </a:txBody>
                  <a:tcPr marL="85849" marR="85849"/>
                </a:tc>
                <a:tc>
                  <a:txBody>
                    <a:bodyPr/>
                    <a:lstStyle/>
                    <a:p>
                      <a:pPr lvl="0">
                        <a:buNone/>
                      </a:pPr>
                      <a:r>
                        <a:rPr lang="en-US" dirty="0"/>
                        <a:t>Screen shot of working Chart</a:t>
                      </a:r>
                    </a:p>
                  </a:txBody>
                  <a:tcPr marL="85849" marR="85849"/>
                </a:tc>
                <a:extLst>
                  <a:ext uri="{0D108BD9-81ED-4DB2-BD59-A6C34878D82A}">
                    <a16:rowId xmlns:a16="http://schemas.microsoft.com/office/drawing/2014/main" val="2483571880"/>
                  </a:ext>
                </a:extLst>
              </a:tr>
            </a:tbl>
          </a:graphicData>
        </a:graphic>
      </p:graphicFrame>
    </p:spTree>
    <p:extLst>
      <p:ext uri="{BB962C8B-B14F-4D97-AF65-F5344CB8AC3E}">
        <p14:creationId xmlns:p14="http://schemas.microsoft.com/office/powerpoint/2010/main" val="1483480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357909" y="0"/>
            <a:ext cx="3931920" cy="1737360"/>
          </a:xfrm>
        </p:spPr>
        <p:txBody>
          <a:bodyPr>
            <a:normAutofit/>
          </a:bodyPr>
          <a:lstStyle/>
          <a:p>
            <a:r>
              <a:rPr lang="en-US" sz="4400" dirty="0"/>
              <a:t>Chart</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stock chart.</a:t>
            </a:r>
          </a:p>
          <a:p>
            <a:endParaRPr lang="en-US" dirty="0"/>
          </a:p>
          <a:p>
            <a:endParaRPr lang="en-US" dirty="0"/>
          </a:p>
        </p:txBody>
      </p:sp>
      <p:pic>
        <p:nvPicPr>
          <p:cNvPr id="4" name="Picture 3">
            <a:extLst>
              <a:ext uri="{FF2B5EF4-FFF2-40B4-BE49-F238E27FC236}">
                <a16:creationId xmlns:a16="http://schemas.microsoft.com/office/drawing/2014/main" id="{6FCB6B12-C9AF-4128-9955-058D9ECEFBAE}"/>
              </a:ext>
            </a:extLst>
          </p:cNvPr>
          <p:cNvPicPr>
            <a:picLocks noChangeAspect="1"/>
          </p:cNvPicPr>
          <p:nvPr/>
        </p:nvPicPr>
        <p:blipFill>
          <a:blip r:embed="rId2"/>
          <a:stretch>
            <a:fillRect/>
          </a:stretch>
        </p:blipFill>
        <p:spPr>
          <a:xfrm>
            <a:off x="471424" y="2179782"/>
            <a:ext cx="11249152" cy="3239655"/>
          </a:xfrm>
          <a:prstGeom prst="rect">
            <a:avLst/>
          </a:prstGeom>
        </p:spPr>
      </p:pic>
    </p:spTree>
    <p:extLst>
      <p:ext uri="{BB962C8B-B14F-4D97-AF65-F5344CB8AC3E}">
        <p14:creationId xmlns:p14="http://schemas.microsoft.com/office/powerpoint/2010/main" val="4158273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CEIS150</a:t>
            </a:r>
            <a:br>
              <a:rPr lang="en-US" dirty="0"/>
            </a:br>
            <a:r>
              <a:rPr lang="en-US" dirty="0"/>
              <a:t>Module 6</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vert="horz" lIns="91440" tIns="45720" rIns="91440" bIns="45720" rtlCol="0" anchor="t">
            <a:normAutofit/>
          </a:bodyPr>
          <a:lstStyle/>
          <a:p>
            <a:pPr>
              <a:lnSpc>
                <a:spcPct val="100000"/>
              </a:lnSpc>
              <a:spcBef>
                <a:spcPts val="0"/>
              </a:spcBef>
            </a:pPr>
            <a:r>
              <a:rPr lang="en-US" dirty="0">
                <a:latin typeface="Arial"/>
                <a:cs typeface="Arial"/>
              </a:rPr>
              <a:t>Saving Data </a:t>
            </a:r>
            <a:endParaRPr lang="en-US" dirty="0">
              <a:cs typeface="Calibri" panose="020F0502020204030204"/>
            </a:endParaRPr>
          </a:p>
        </p:txBody>
      </p:sp>
    </p:spTree>
    <p:extLst>
      <p:ext uri="{BB962C8B-B14F-4D97-AF65-F5344CB8AC3E}">
        <p14:creationId xmlns:p14="http://schemas.microsoft.com/office/powerpoint/2010/main" val="753016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738821217"/>
              </p:ext>
            </p:extLst>
          </p:nvPr>
        </p:nvGraphicFramePr>
        <p:xfrm>
          <a:off x="1143000" y="2057400"/>
          <a:ext cx="9875520" cy="2862849"/>
        </p:xfrm>
        <a:graphic>
          <a:graphicData uri="http://schemas.openxmlformats.org/drawingml/2006/table">
            <a:tbl>
              <a:tblPr firstRow="1" bandRow="1">
                <a:tableStyleId>{5C22544A-7EE6-4342-B048-85BDC9FD1C3A}</a:tableStyleId>
              </a:tblPr>
              <a:tblGrid>
                <a:gridCol w="4937760">
                  <a:extLst>
                    <a:ext uri="{9D8B030D-6E8A-4147-A177-3AD203B41FA5}">
                      <a16:colId xmlns:a16="http://schemas.microsoft.com/office/drawing/2014/main" val="2494064502"/>
                    </a:ext>
                  </a:extLst>
                </a:gridCol>
                <a:gridCol w="4937760">
                  <a:extLst>
                    <a:ext uri="{9D8B030D-6E8A-4147-A177-3AD203B41FA5}">
                      <a16:colId xmlns:a16="http://schemas.microsoft.com/office/drawing/2014/main" val="1566128757"/>
                    </a:ext>
                  </a:extLst>
                </a:gridCol>
              </a:tblGrid>
              <a:tr h="358629">
                <a:tc>
                  <a:txBody>
                    <a:bodyPr/>
                    <a:lstStyle/>
                    <a:p>
                      <a:r>
                        <a:rPr lang="en-US" dirty="0"/>
                        <a:t>Activity</a:t>
                      </a:r>
                    </a:p>
                  </a:txBody>
                  <a:tcPr marL="85849" marR="85849"/>
                </a:tc>
                <a:tc>
                  <a:txBody>
                    <a:bodyPr/>
                    <a:lstStyle/>
                    <a:p>
                      <a:r>
                        <a:rPr lang="en-US" dirty="0"/>
                        <a:t>Requirement(s)</a:t>
                      </a:r>
                    </a:p>
                  </a:txBody>
                  <a:tcPr marL="85849" marR="85849"/>
                </a:tc>
                <a:extLst>
                  <a:ext uri="{0D108BD9-81ED-4DB2-BD59-A6C34878D82A}">
                    <a16:rowId xmlns:a16="http://schemas.microsoft.com/office/drawing/2014/main" val="2671127368"/>
                  </a:ext>
                </a:extLst>
              </a:tr>
              <a:tr h="619003">
                <a:tc>
                  <a:txBody>
                    <a:bodyPr/>
                    <a:lstStyle/>
                    <a:p>
                      <a:r>
                        <a:rPr lang="en-US" dirty="0"/>
                        <a:t>Saving Data</a:t>
                      </a:r>
                    </a:p>
                  </a:txBody>
                  <a:tcPr marL="85849" marR="85849"/>
                </a:tc>
                <a:tc>
                  <a:txBody>
                    <a:bodyPr/>
                    <a:lstStyle/>
                    <a:p>
                      <a:pPr lvl="0">
                        <a:buNone/>
                      </a:pPr>
                      <a:r>
                        <a:rPr lang="en-US" dirty="0"/>
                        <a:t>Screen shot of program running and data saved</a:t>
                      </a:r>
                    </a:p>
                  </a:txBody>
                  <a:tcPr marL="85849" marR="85849"/>
                </a:tc>
                <a:extLst>
                  <a:ext uri="{0D108BD9-81ED-4DB2-BD59-A6C34878D82A}">
                    <a16:rowId xmlns:a16="http://schemas.microsoft.com/office/drawing/2014/main" val="2483571880"/>
                  </a:ext>
                </a:extLst>
              </a:tr>
              <a:tr h="619003">
                <a:tc>
                  <a:txBody>
                    <a:bodyPr/>
                    <a:lstStyle/>
                    <a:p>
                      <a:r>
                        <a:rPr lang="en-US" dirty="0"/>
                        <a:t>File</a:t>
                      </a:r>
                    </a:p>
                  </a:txBody>
                  <a:tcPr marL="85849" marR="85849"/>
                </a:tc>
                <a:tc>
                  <a:txBody>
                    <a:bodyPr/>
                    <a:lstStyle/>
                    <a:p>
                      <a:pPr lvl="0">
                        <a:buNone/>
                      </a:pPr>
                      <a:r>
                        <a:rPr lang="en-US" dirty="0"/>
                        <a:t>Screen shot of file in File Explorer</a:t>
                      </a:r>
                    </a:p>
                  </a:txBody>
                  <a:tcPr marL="85849" marR="85849"/>
                </a:tc>
                <a:extLst>
                  <a:ext uri="{0D108BD9-81ED-4DB2-BD59-A6C34878D82A}">
                    <a16:rowId xmlns:a16="http://schemas.microsoft.com/office/drawing/2014/main" val="3232490615"/>
                  </a:ext>
                </a:extLst>
              </a:tr>
              <a:tr h="619003">
                <a:tc>
                  <a:txBody>
                    <a:bodyPr/>
                    <a:lstStyle/>
                    <a:p>
                      <a:r>
                        <a:rPr lang="en-US" dirty="0"/>
                        <a:t>Loading Data</a:t>
                      </a:r>
                    </a:p>
                  </a:txBody>
                  <a:tcPr marL="85849" marR="85849"/>
                </a:tc>
                <a:tc>
                  <a:txBody>
                    <a:bodyPr/>
                    <a:lstStyle/>
                    <a:p>
                      <a:pPr lvl="0">
                        <a:buNone/>
                      </a:pPr>
                      <a:r>
                        <a:rPr lang="en-US" dirty="0"/>
                        <a:t>Screen shot of data loaded from file</a:t>
                      </a:r>
                    </a:p>
                  </a:txBody>
                  <a:tcPr marL="85849" marR="85849"/>
                </a:tc>
                <a:extLst>
                  <a:ext uri="{0D108BD9-81ED-4DB2-BD59-A6C34878D82A}">
                    <a16:rowId xmlns:a16="http://schemas.microsoft.com/office/drawing/2014/main" val="3914294509"/>
                  </a:ext>
                </a:extLst>
              </a:tr>
              <a:tr h="619003">
                <a:tc>
                  <a:txBody>
                    <a:bodyPr/>
                    <a:lstStyle/>
                    <a:p>
                      <a:r>
                        <a:rPr lang="en-US" dirty="0"/>
                        <a:t>Importing data</a:t>
                      </a:r>
                    </a:p>
                  </a:txBody>
                  <a:tcPr marL="85849" marR="85849"/>
                </a:tc>
                <a:tc>
                  <a:txBody>
                    <a:bodyPr/>
                    <a:lstStyle/>
                    <a:p>
                      <a:pPr lvl="0">
                        <a:buNone/>
                      </a:pPr>
                      <a:r>
                        <a:rPr lang="en-US" dirty="0"/>
                        <a:t>Screenshot of daily report from historical data import</a:t>
                      </a:r>
                    </a:p>
                  </a:txBody>
                  <a:tcPr marL="85849" marR="85849"/>
                </a:tc>
                <a:extLst>
                  <a:ext uri="{0D108BD9-81ED-4DB2-BD59-A6C34878D82A}">
                    <a16:rowId xmlns:a16="http://schemas.microsoft.com/office/drawing/2014/main" val="2831438520"/>
                  </a:ext>
                </a:extLst>
              </a:tr>
            </a:tbl>
          </a:graphicData>
        </a:graphic>
      </p:graphicFrame>
    </p:spTree>
    <p:extLst>
      <p:ext uri="{BB962C8B-B14F-4D97-AF65-F5344CB8AC3E}">
        <p14:creationId xmlns:p14="http://schemas.microsoft.com/office/powerpoint/2010/main" val="4004731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68314" y="457200"/>
            <a:ext cx="2855912" cy="1600200"/>
          </a:xfrm>
        </p:spPr>
        <p:txBody>
          <a:bodyPr>
            <a:normAutofit/>
          </a:bodyPr>
          <a:lstStyle/>
          <a:p>
            <a:r>
              <a:rPr lang="en-US" sz="4400" dirty="0"/>
              <a:t>Saving Data</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68313" y="2057400"/>
            <a:ext cx="2855912" cy="3811588"/>
          </a:xfrm>
        </p:spPr>
        <p:txBody>
          <a:bodyPr vert="horz" lIns="91440" tIns="45720" rIns="91440" bIns="45720" rtlCol="0" anchor="t">
            <a:normAutofit/>
          </a:bodyPr>
          <a:lstStyle/>
          <a:p>
            <a:r>
              <a:rPr lang="en-US" dirty="0"/>
              <a:t>Paste a screen shot of the data saved to a file</a:t>
            </a:r>
          </a:p>
          <a:p>
            <a:endParaRPr lang="en-US" dirty="0"/>
          </a:p>
          <a:p>
            <a:endParaRPr lang="en-US" dirty="0"/>
          </a:p>
        </p:txBody>
      </p:sp>
      <p:pic>
        <p:nvPicPr>
          <p:cNvPr id="10" name="Picture 9">
            <a:extLst>
              <a:ext uri="{FF2B5EF4-FFF2-40B4-BE49-F238E27FC236}">
                <a16:creationId xmlns:a16="http://schemas.microsoft.com/office/drawing/2014/main" id="{6F4A449F-DE0C-44E3-ADCE-A33FD2DA8E3E}"/>
              </a:ext>
            </a:extLst>
          </p:cNvPr>
          <p:cNvPicPr>
            <a:picLocks noChangeAspect="1"/>
          </p:cNvPicPr>
          <p:nvPr/>
        </p:nvPicPr>
        <p:blipFill>
          <a:blip r:embed="rId2"/>
          <a:stretch>
            <a:fillRect/>
          </a:stretch>
        </p:blipFill>
        <p:spPr>
          <a:xfrm>
            <a:off x="3052717" y="885825"/>
            <a:ext cx="8805144" cy="4983163"/>
          </a:xfrm>
          <a:prstGeom prst="rect">
            <a:avLst/>
          </a:prstGeom>
        </p:spPr>
      </p:pic>
    </p:spTree>
    <p:extLst>
      <p:ext uri="{BB962C8B-B14F-4D97-AF65-F5344CB8AC3E}">
        <p14:creationId xmlns:p14="http://schemas.microsoft.com/office/powerpoint/2010/main" val="4043237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39788" y="289002"/>
            <a:ext cx="3931920" cy="1737360"/>
          </a:xfrm>
        </p:spPr>
        <p:txBody>
          <a:bodyPr>
            <a:normAutofit/>
          </a:bodyPr>
          <a:lstStyle/>
          <a:p>
            <a:r>
              <a:rPr lang="en-US" sz="4400" dirty="0"/>
              <a:t>File</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39789" y="2057400"/>
            <a:ext cx="2359024" cy="3811588"/>
          </a:xfrm>
        </p:spPr>
        <p:txBody>
          <a:bodyPr vert="horz" lIns="91440" tIns="45720" rIns="91440" bIns="45720" rtlCol="0" anchor="t">
            <a:normAutofit/>
          </a:bodyPr>
          <a:lstStyle/>
          <a:p>
            <a:r>
              <a:rPr lang="en-US" dirty="0"/>
              <a:t>Paste a screen shot of the file created in file explorer</a:t>
            </a:r>
          </a:p>
          <a:p>
            <a:endParaRPr lang="en-US" dirty="0"/>
          </a:p>
          <a:p>
            <a:endParaRPr lang="en-US" dirty="0"/>
          </a:p>
        </p:txBody>
      </p:sp>
      <p:pic>
        <p:nvPicPr>
          <p:cNvPr id="3" name="Picture 2">
            <a:extLst>
              <a:ext uri="{FF2B5EF4-FFF2-40B4-BE49-F238E27FC236}">
                <a16:creationId xmlns:a16="http://schemas.microsoft.com/office/drawing/2014/main" id="{01332D29-E288-4839-87C1-D9D26C90FA5B}"/>
              </a:ext>
            </a:extLst>
          </p:cNvPr>
          <p:cNvPicPr>
            <a:picLocks noChangeAspect="1"/>
          </p:cNvPicPr>
          <p:nvPr/>
        </p:nvPicPr>
        <p:blipFill>
          <a:blip r:embed="rId2"/>
          <a:stretch>
            <a:fillRect/>
          </a:stretch>
        </p:blipFill>
        <p:spPr>
          <a:xfrm>
            <a:off x="3198812" y="672601"/>
            <a:ext cx="8919077" cy="5027717"/>
          </a:xfrm>
          <a:prstGeom prst="rect">
            <a:avLst/>
          </a:prstGeom>
        </p:spPr>
      </p:pic>
    </p:spTree>
    <p:extLst>
      <p:ext uri="{BB962C8B-B14F-4D97-AF65-F5344CB8AC3E}">
        <p14:creationId xmlns:p14="http://schemas.microsoft.com/office/powerpoint/2010/main" val="78348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365-A434-42B4-A6DC-543D40A5DF2C}"/>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AE5FD59-F49D-4BB8-9A2B-1C0AB347DB47}"/>
              </a:ext>
            </a:extLst>
          </p:cNvPr>
          <p:cNvSpPr>
            <a:spLocks noGrp="1"/>
          </p:cNvSpPr>
          <p:nvPr>
            <p:ph idx="1"/>
          </p:nvPr>
        </p:nvSpPr>
        <p:spPr/>
        <p:txBody>
          <a:bodyPr/>
          <a:lstStyle/>
          <a:p>
            <a:r>
              <a:rPr lang="en-US" dirty="0"/>
              <a:t>This class project was to create a program that can create stocks, save the stock data, extract stock data. </a:t>
            </a:r>
          </a:p>
          <a:p>
            <a:r>
              <a:rPr lang="en-US" dirty="0"/>
              <a:t>After the stocks have been entered, the data has been analyzed with data analytics. </a:t>
            </a:r>
          </a:p>
        </p:txBody>
      </p:sp>
    </p:spTree>
    <p:extLst>
      <p:ext uri="{BB962C8B-B14F-4D97-AF65-F5344CB8AC3E}">
        <p14:creationId xmlns:p14="http://schemas.microsoft.com/office/powerpoint/2010/main" val="363764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252648" y="457200"/>
            <a:ext cx="3020544" cy="1600200"/>
          </a:xfrm>
        </p:spPr>
        <p:txBody>
          <a:bodyPr>
            <a:normAutofit/>
          </a:bodyPr>
          <a:lstStyle/>
          <a:p>
            <a:r>
              <a:rPr lang="en-US" sz="4400" dirty="0"/>
              <a:t>Loading Data</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82564" y="2057400"/>
            <a:ext cx="3160712" cy="3811588"/>
          </a:xfrm>
        </p:spPr>
        <p:txBody>
          <a:bodyPr vert="horz" lIns="91440" tIns="45720" rIns="91440" bIns="45720" rtlCol="0" anchor="t">
            <a:normAutofit/>
          </a:bodyPr>
          <a:lstStyle/>
          <a:p>
            <a:r>
              <a:rPr lang="en-US" dirty="0"/>
              <a:t>Paste a screen shot of stock listing</a:t>
            </a:r>
          </a:p>
          <a:p>
            <a:endParaRPr lang="en-US" dirty="0"/>
          </a:p>
        </p:txBody>
      </p:sp>
      <p:pic>
        <p:nvPicPr>
          <p:cNvPr id="4" name="Picture 3">
            <a:extLst>
              <a:ext uri="{FF2B5EF4-FFF2-40B4-BE49-F238E27FC236}">
                <a16:creationId xmlns:a16="http://schemas.microsoft.com/office/drawing/2014/main" id="{DC63FCB2-CDAE-4355-B705-2B3957486229}"/>
              </a:ext>
            </a:extLst>
          </p:cNvPr>
          <p:cNvPicPr>
            <a:picLocks noChangeAspect="1"/>
          </p:cNvPicPr>
          <p:nvPr/>
        </p:nvPicPr>
        <p:blipFill>
          <a:blip r:embed="rId2"/>
          <a:stretch>
            <a:fillRect/>
          </a:stretch>
        </p:blipFill>
        <p:spPr>
          <a:xfrm>
            <a:off x="3106269" y="695325"/>
            <a:ext cx="9000006" cy="5018328"/>
          </a:xfrm>
          <a:prstGeom prst="rect">
            <a:avLst/>
          </a:prstGeom>
        </p:spPr>
      </p:pic>
    </p:spTree>
    <p:extLst>
      <p:ext uri="{BB962C8B-B14F-4D97-AF65-F5344CB8AC3E}">
        <p14:creationId xmlns:p14="http://schemas.microsoft.com/office/powerpoint/2010/main" val="2921290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51721" y="70088"/>
            <a:ext cx="3931920" cy="1737360"/>
          </a:xfrm>
        </p:spPr>
        <p:txBody>
          <a:bodyPr>
            <a:normAutofit/>
          </a:bodyPr>
          <a:lstStyle/>
          <a:p>
            <a:r>
              <a:rPr lang="en-US" sz="4400" dirty="0"/>
              <a:t>Importing data</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51721" y="1988820"/>
            <a:ext cx="3931920" cy="2880360"/>
          </a:xfrm>
        </p:spPr>
        <p:txBody>
          <a:bodyPr vert="horz" lIns="91440" tIns="45720" rIns="91440" bIns="45720" rtlCol="0" anchor="t">
            <a:normAutofit/>
          </a:bodyPr>
          <a:lstStyle/>
          <a:p>
            <a:r>
              <a:rPr lang="en-US" dirty="0"/>
              <a:t>Screenshot of the historical data import</a:t>
            </a:r>
          </a:p>
          <a:p>
            <a:endParaRPr lang="en-US" dirty="0"/>
          </a:p>
        </p:txBody>
      </p:sp>
      <p:pic>
        <p:nvPicPr>
          <p:cNvPr id="4" name="Picture 3">
            <a:extLst>
              <a:ext uri="{FF2B5EF4-FFF2-40B4-BE49-F238E27FC236}">
                <a16:creationId xmlns:a16="http://schemas.microsoft.com/office/drawing/2014/main" id="{D870BEFF-DCDA-4017-B399-D116CAA631A0}"/>
              </a:ext>
            </a:extLst>
          </p:cNvPr>
          <p:cNvPicPr>
            <a:picLocks noChangeAspect="1"/>
          </p:cNvPicPr>
          <p:nvPr/>
        </p:nvPicPr>
        <p:blipFill>
          <a:blip r:embed="rId2"/>
          <a:stretch>
            <a:fillRect/>
          </a:stretch>
        </p:blipFill>
        <p:spPr>
          <a:xfrm>
            <a:off x="4383641" y="780256"/>
            <a:ext cx="7698822" cy="5297488"/>
          </a:xfrm>
          <a:prstGeom prst="rect">
            <a:avLst/>
          </a:prstGeom>
        </p:spPr>
      </p:pic>
    </p:spTree>
    <p:extLst>
      <p:ext uri="{BB962C8B-B14F-4D97-AF65-F5344CB8AC3E}">
        <p14:creationId xmlns:p14="http://schemas.microsoft.com/office/powerpoint/2010/main" val="769338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CEIS150</a:t>
            </a:r>
            <a:br>
              <a:rPr lang="en-US" dirty="0"/>
            </a:br>
            <a:r>
              <a:rPr lang="en-US" dirty="0"/>
              <a:t>Module 7</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vert="horz" lIns="91440" tIns="45720" rIns="91440" bIns="45720" rtlCol="0" anchor="t">
            <a:normAutofit/>
          </a:bodyPr>
          <a:lstStyle/>
          <a:p>
            <a:pPr>
              <a:lnSpc>
                <a:spcPct val="100000"/>
              </a:lnSpc>
              <a:spcBef>
                <a:spcPts val="0"/>
              </a:spcBef>
            </a:pPr>
            <a:r>
              <a:rPr lang="en-US" dirty="0">
                <a:latin typeface="Arial"/>
                <a:cs typeface="Arial"/>
              </a:rPr>
              <a:t>GUI</a:t>
            </a:r>
            <a:endParaRPr lang="en-US" dirty="0">
              <a:cs typeface="Calibri" panose="020F0502020204030204"/>
            </a:endParaRPr>
          </a:p>
        </p:txBody>
      </p:sp>
    </p:spTree>
    <p:extLst>
      <p:ext uri="{BB962C8B-B14F-4D97-AF65-F5344CB8AC3E}">
        <p14:creationId xmlns:p14="http://schemas.microsoft.com/office/powerpoint/2010/main" val="2243785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2336340367"/>
              </p:ext>
            </p:extLst>
          </p:nvPr>
        </p:nvGraphicFramePr>
        <p:xfrm>
          <a:off x="1142999" y="2057399"/>
          <a:ext cx="9954088" cy="1777752"/>
        </p:xfrm>
        <a:graphic>
          <a:graphicData uri="http://schemas.openxmlformats.org/drawingml/2006/table">
            <a:tbl>
              <a:tblPr firstRow="1" bandRow="1">
                <a:tableStyleId>{5C22544A-7EE6-4342-B048-85BDC9FD1C3A}</a:tableStyleId>
              </a:tblPr>
              <a:tblGrid>
                <a:gridCol w="4977044">
                  <a:extLst>
                    <a:ext uri="{9D8B030D-6E8A-4147-A177-3AD203B41FA5}">
                      <a16:colId xmlns:a16="http://schemas.microsoft.com/office/drawing/2014/main" val="2494064502"/>
                    </a:ext>
                  </a:extLst>
                </a:gridCol>
                <a:gridCol w="4977044">
                  <a:extLst>
                    <a:ext uri="{9D8B030D-6E8A-4147-A177-3AD203B41FA5}">
                      <a16:colId xmlns:a16="http://schemas.microsoft.com/office/drawing/2014/main" val="1566128757"/>
                    </a:ext>
                  </a:extLst>
                </a:gridCol>
              </a:tblGrid>
              <a:tr h="445965">
                <a:tc>
                  <a:txBody>
                    <a:bodyPr/>
                    <a:lstStyle/>
                    <a:p>
                      <a:r>
                        <a:rPr lang="en-US" dirty="0"/>
                        <a:t>Activity</a:t>
                      </a:r>
                    </a:p>
                  </a:txBody>
                  <a:tcPr marL="85849" marR="85849"/>
                </a:tc>
                <a:tc>
                  <a:txBody>
                    <a:bodyPr/>
                    <a:lstStyle/>
                    <a:p>
                      <a:r>
                        <a:rPr lang="en-US" dirty="0"/>
                        <a:t>Requirement(s)</a:t>
                      </a:r>
                    </a:p>
                  </a:txBody>
                  <a:tcPr marL="85849" marR="85849"/>
                </a:tc>
                <a:extLst>
                  <a:ext uri="{0D108BD9-81ED-4DB2-BD59-A6C34878D82A}">
                    <a16:rowId xmlns:a16="http://schemas.microsoft.com/office/drawing/2014/main" val="2671127368"/>
                  </a:ext>
                </a:extLst>
              </a:tr>
              <a:tr h="445965">
                <a:tc>
                  <a:txBody>
                    <a:bodyPr/>
                    <a:lstStyle/>
                    <a:p>
                      <a:r>
                        <a:rPr lang="en-US" dirty="0"/>
                        <a:t>Stocks in GUI</a:t>
                      </a:r>
                    </a:p>
                  </a:txBody>
                  <a:tcPr marL="85849" marR="85849"/>
                </a:tc>
                <a:tc>
                  <a:txBody>
                    <a:bodyPr/>
                    <a:lstStyle/>
                    <a:p>
                      <a:pPr lvl="0">
                        <a:buNone/>
                      </a:pPr>
                      <a:r>
                        <a:rPr lang="en-US" dirty="0"/>
                        <a:t>Screen shot of working program</a:t>
                      </a:r>
                    </a:p>
                  </a:txBody>
                  <a:tcPr marL="85849" marR="85849"/>
                </a:tc>
                <a:extLst>
                  <a:ext uri="{0D108BD9-81ED-4DB2-BD59-A6C34878D82A}">
                    <a16:rowId xmlns:a16="http://schemas.microsoft.com/office/drawing/2014/main" val="2483571880"/>
                  </a:ext>
                </a:extLst>
              </a:tr>
              <a:tr h="445965">
                <a:tc>
                  <a:txBody>
                    <a:bodyPr/>
                    <a:lstStyle/>
                    <a:p>
                      <a:r>
                        <a:rPr lang="en-US" dirty="0"/>
                        <a:t>History complete</a:t>
                      </a:r>
                    </a:p>
                  </a:txBody>
                  <a:tcPr marL="85849" marR="85849"/>
                </a:tc>
                <a:tc>
                  <a:txBody>
                    <a:bodyPr/>
                    <a:lstStyle/>
                    <a:p>
                      <a:pPr lvl="0">
                        <a:buNone/>
                      </a:pPr>
                      <a:r>
                        <a:rPr lang="en-US" dirty="0"/>
                        <a:t>Screen shot of working History Tab</a:t>
                      </a:r>
                    </a:p>
                  </a:txBody>
                  <a:tcPr marL="85849" marR="85849"/>
                </a:tc>
                <a:extLst>
                  <a:ext uri="{0D108BD9-81ED-4DB2-BD59-A6C34878D82A}">
                    <a16:rowId xmlns:a16="http://schemas.microsoft.com/office/drawing/2014/main" val="3232490615"/>
                  </a:ext>
                </a:extLst>
              </a:tr>
              <a:tr h="439857">
                <a:tc>
                  <a:txBody>
                    <a:bodyPr/>
                    <a:lstStyle/>
                    <a:p>
                      <a:r>
                        <a:rPr lang="en-US" dirty="0"/>
                        <a:t>Report Complete</a:t>
                      </a:r>
                    </a:p>
                  </a:txBody>
                  <a:tcPr marL="85849" marR="85849"/>
                </a:tc>
                <a:tc>
                  <a:txBody>
                    <a:bodyPr/>
                    <a:lstStyle/>
                    <a:p>
                      <a:pPr lvl="0">
                        <a:buNone/>
                      </a:pPr>
                      <a:r>
                        <a:rPr lang="en-US" dirty="0"/>
                        <a:t>Screen shot of Report Complete</a:t>
                      </a:r>
                    </a:p>
                  </a:txBody>
                  <a:tcPr marL="85849" marR="85849"/>
                </a:tc>
                <a:extLst>
                  <a:ext uri="{0D108BD9-81ED-4DB2-BD59-A6C34878D82A}">
                    <a16:rowId xmlns:a16="http://schemas.microsoft.com/office/drawing/2014/main" val="3074809510"/>
                  </a:ext>
                </a:extLst>
              </a:tr>
            </a:tbl>
          </a:graphicData>
        </a:graphic>
      </p:graphicFrame>
    </p:spTree>
    <p:extLst>
      <p:ext uri="{BB962C8B-B14F-4D97-AF65-F5344CB8AC3E}">
        <p14:creationId xmlns:p14="http://schemas.microsoft.com/office/powerpoint/2010/main" val="2091701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Stocks in GUI</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GUI working</a:t>
            </a:r>
          </a:p>
          <a:p>
            <a:endParaRPr lang="en-US" dirty="0"/>
          </a:p>
          <a:p>
            <a:endParaRPr lang="en-US" dirty="0"/>
          </a:p>
        </p:txBody>
      </p:sp>
      <p:pic>
        <p:nvPicPr>
          <p:cNvPr id="4" name="Picture 3">
            <a:extLst>
              <a:ext uri="{FF2B5EF4-FFF2-40B4-BE49-F238E27FC236}">
                <a16:creationId xmlns:a16="http://schemas.microsoft.com/office/drawing/2014/main" id="{EE104528-2BBB-4960-9C29-178D30E367AC}"/>
              </a:ext>
            </a:extLst>
          </p:cNvPr>
          <p:cNvPicPr>
            <a:picLocks noChangeAspect="1"/>
          </p:cNvPicPr>
          <p:nvPr/>
        </p:nvPicPr>
        <p:blipFill>
          <a:blip r:embed="rId2"/>
          <a:stretch>
            <a:fillRect/>
          </a:stretch>
        </p:blipFill>
        <p:spPr>
          <a:xfrm>
            <a:off x="6363364" y="502552"/>
            <a:ext cx="4988847" cy="5852895"/>
          </a:xfrm>
          <a:prstGeom prst="rect">
            <a:avLst/>
          </a:prstGeom>
        </p:spPr>
      </p:pic>
    </p:spTree>
    <p:extLst>
      <p:ext uri="{BB962C8B-B14F-4D97-AF65-F5344CB8AC3E}">
        <p14:creationId xmlns:p14="http://schemas.microsoft.com/office/powerpoint/2010/main" val="3787122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History Tab</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History tab with import working.</a:t>
            </a:r>
          </a:p>
          <a:p>
            <a:endParaRPr lang="en-US" dirty="0"/>
          </a:p>
          <a:p>
            <a:endParaRPr lang="en-US" dirty="0"/>
          </a:p>
        </p:txBody>
      </p:sp>
      <p:pic>
        <p:nvPicPr>
          <p:cNvPr id="4" name="Picture 3">
            <a:extLst>
              <a:ext uri="{FF2B5EF4-FFF2-40B4-BE49-F238E27FC236}">
                <a16:creationId xmlns:a16="http://schemas.microsoft.com/office/drawing/2014/main" id="{5F4460A0-7404-4193-8871-72AC21B8E783}"/>
              </a:ext>
            </a:extLst>
          </p:cNvPr>
          <p:cNvPicPr>
            <a:picLocks noChangeAspect="1"/>
          </p:cNvPicPr>
          <p:nvPr/>
        </p:nvPicPr>
        <p:blipFill>
          <a:blip r:embed="rId2"/>
          <a:stretch>
            <a:fillRect/>
          </a:stretch>
        </p:blipFill>
        <p:spPr>
          <a:xfrm>
            <a:off x="6334125" y="334404"/>
            <a:ext cx="5286375" cy="6189192"/>
          </a:xfrm>
          <a:prstGeom prst="rect">
            <a:avLst/>
          </a:prstGeom>
        </p:spPr>
      </p:pic>
    </p:spTree>
    <p:extLst>
      <p:ext uri="{BB962C8B-B14F-4D97-AF65-F5344CB8AC3E}">
        <p14:creationId xmlns:p14="http://schemas.microsoft.com/office/powerpoint/2010/main" val="54339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Report Complete</a:t>
            </a:r>
            <a:endParaRPr lang="en-US"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vert="horz" lIns="91440" tIns="45720" rIns="91440" bIns="45720" rtlCol="0" anchor="t">
            <a:normAutofit/>
          </a:bodyPr>
          <a:lstStyle/>
          <a:p>
            <a:r>
              <a:rPr lang="en-US" dirty="0"/>
              <a:t>Paste a screen shot of your Report tab</a:t>
            </a:r>
          </a:p>
          <a:p>
            <a:endParaRPr lang="en-US" dirty="0"/>
          </a:p>
          <a:p>
            <a:endParaRPr lang="en-US" dirty="0"/>
          </a:p>
        </p:txBody>
      </p:sp>
      <p:pic>
        <p:nvPicPr>
          <p:cNvPr id="4" name="Picture 3">
            <a:extLst>
              <a:ext uri="{FF2B5EF4-FFF2-40B4-BE49-F238E27FC236}">
                <a16:creationId xmlns:a16="http://schemas.microsoft.com/office/drawing/2014/main" id="{871EC099-7968-4FC5-9073-588CFACAF8DA}"/>
              </a:ext>
            </a:extLst>
          </p:cNvPr>
          <p:cNvPicPr>
            <a:picLocks noChangeAspect="1"/>
          </p:cNvPicPr>
          <p:nvPr/>
        </p:nvPicPr>
        <p:blipFill>
          <a:blip r:embed="rId2"/>
          <a:stretch>
            <a:fillRect/>
          </a:stretch>
        </p:blipFill>
        <p:spPr>
          <a:xfrm>
            <a:off x="6296026" y="290039"/>
            <a:ext cx="5319712" cy="6277921"/>
          </a:xfrm>
          <a:prstGeom prst="rect">
            <a:avLst/>
          </a:prstGeom>
        </p:spPr>
      </p:pic>
    </p:spTree>
    <p:extLst>
      <p:ext uri="{BB962C8B-B14F-4D97-AF65-F5344CB8AC3E}">
        <p14:creationId xmlns:p14="http://schemas.microsoft.com/office/powerpoint/2010/main" val="831200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D2E3-C777-4569-83F5-ADB2FCA367BE}"/>
              </a:ext>
            </a:extLst>
          </p:cNvPr>
          <p:cNvSpPr>
            <a:spLocks noGrp="1"/>
          </p:cNvSpPr>
          <p:nvPr>
            <p:ph type="title"/>
          </p:nvPr>
        </p:nvSpPr>
        <p:spPr>
          <a:xfrm>
            <a:off x="1143000" y="1097280"/>
            <a:ext cx="9829800" cy="1610409"/>
          </a:xfrm>
        </p:spPr>
        <p:txBody>
          <a:bodyPr/>
          <a:lstStyle/>
          <a:p>
            <a:r>
              <a:rPr lang="en-US" dirty="0"/>
              <a:t>Career Skills Developed </a:t>
            </a:r>
          </a:p>
        </p:txBody>
      </p:sp>
      <p:sp>
        <p:nvSpPr>
          <p:cNvPr id="4" name="Text Placeholder 3">
            <a:extLst>
              <a:ext uri="{FF2B5EF4-FFF2-40B4-BE49-F238E27FC236}">
                <a16:creationId xmlns:a16="http://schemas.microsoft.com/office/drawing/2014/main" id="{CE20AC54-21DE-4A9D-A3C4-59A0684FDF7A}"/>
              </a:ext>
            </a:extLst>
          </p:cNvPr>
          <p:cNvSpPr>
            <a:spLocks noGrp="1"/>
          </p:cNvSpPr>
          <p:nvPr>
            <p:ph type="body" sz="half" idx="2"/>
          </p:nvPr>
        </p:nvSpPr>
        <p:spPr>
          <a:xfrm>
            <a:off x="1142999" y="2834640"/>
            <a:ext cx="9829799" cy="2926080"/>
          </a:xfrm>
        </p:spPr>
        <p:txBody>
          <a:bodyPr/>
          <a:lstStyle/>
          <a:p>
            <a:pPr marL="285750" indent="-285750">
              <a:buFont typeface="Arial" panose="020B0604020202020204" pitchFamily="34" charset="0"/>
              <a:buChar char="•"/>
            </a:pPr>
            <a:r>
              <a:rPr lang="en-US" dirty="0"/>
              <a:t>Data analysis </a:t>
            </a:r>
          </a:p>
          <a:p>
            <a:pPr marL="285750" indent="-285750">
              <a:buFont typeface="Arial" panose="020B0604020202020204" pitchFamily="34" charset="0"/>
              <a:buChar char="•"/>
            </a:pPr>
            <a:r>
              <a:rPr lang="en-US" dirty="0"/>
              <a:t>Python programming</a:t>
            </a:r>
          </a:p>
          <a:p>
            <a:pPr marL="285750" indent="-285750">
              <a:buFont typeface="Arial" panose="020B0604020202020204" pitchFamily="34" charset="0"/>
              <a:buChar char="•"/>
            </a:pPr>
            <a:r>
              <a:rPr lang="en-US" dirty="0"/>
              <a:t>Troubleshooting errors</a:t>
            </a:r>
          </a:p>
          <a:p>
            <a:pPr marL="285750" indent="-285750">
              <a:buFont typeface="Arial" panose="020B0604020202020204" pitchFamily="34" charset="0"/>
              <a:buChar char="•"/>
            </a:pPr>
            <a:r>
              <a:rPr lang="en-US" dirty="0"/>
              <a:t>Created graphs with data</a:t>
            </a:r>
          </a:p>
          <a:p>
            <a:pPr marL="285750" indent="-285750">
              <a:buFont typeface="Arial" panose="020B0604020202020204" pitchFamily="34" charset="0"/>
              <a:buChar char="•"/>
            </a:pPr>
            <a:r>
              <a:rPr lang="en-US" dirty="0"/>
              <a:t>Creating GUI program</a:t>
            </a:r>
          </a:p>
          <a:p>
            <a:pPr marL="285750" indent="-285750">
              <a:buFont typeface="Arial" panose="020B0604020202020204" pitchFamily="34" charset="0"/>
              <a:buChar char="•"/>
            </a:pPr>
            <a:r>
              <a:rPr lang="en-US" dirty="0"/>
              <a:t>Using unit tests to test if the program works properly</a:t>
            </a:r>
          </a:p>
          <a:p>
            <a:endParaRPr lang="en-US" dirty="0"/>
          </a:p>
        </p:txBody>
      </p:sp>
    </p:spTree>
    <p:extLst>
      <p:ext uri="{BB962C8B-B14F-4D97-AF65-F5344CB8AC3E}">
        <p14:creationId xmlns:p14="http://schemas.microsoft.com/office/powerpoint/2010/main" val="619866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675F-69D8-44AA-B414-C04E9CD250F8}"/>
              </a:ext>
            </a:extLst>
          </p:cNvPr>
          <p:cNvSpPr>
            <a:spLocks noGrp="1"/>
          </p:cNvSpPr>
          <p:nvPr>
            <p:ph type="title"/>
          </p:nvPr>
        </p:nvSpPr>
        <p:spPr>
          <a:xfrm>
            <a:off x="1143000" y="1097280"/>
            <a:ext cx="9838678" cy="1737360"/>
          </a:xfrm>
        </p:spPr>
        <p:txBody>
          <a:bodyPr/>
          <a:lstStyle/>
          <a:p>
            <a:r>
              <a:rPr lang="en-US" dirty="0"/>
              <a:t>Challenges </a:t>
            </a:r>
          </a:p>
        </p:txBody>
      </p:sp>
      <p:sp>
        <p:nvSpPr>
          <p:cNvPr id="4" name="Text Placeholder 3">
            <a:extLst>
              <a:ext uri="{FF2B5EF4-FFF2-40B4-BE49-F238E27FC236}">
                <a16:creationId xmlns:a16="http://schemas.microsoft.com/office/drawing/2014/main" id="{030413CB-0AD4-4CD9-B808-BF69661F5CA4}"/>
              </a:ext>
            </a:extLst>
          </p:cNvPr>
          <p:cNvSpPr>
            <a:spLocks noGrp="1"/>
          </p:cNvSpPr>
          <p:nvPr>
            <p:ph type="body" sz="half" idx="2"/>
          </p:nvPr>
        </p:nvSpPr>
        <p:spPr>
          <a:xfrm>
            <a:off x="1143000" y="2834640"/>
            <a:ext cx="9838678" cy="2802680"/>
          </a:xfrm>
        </p:spPr>
        <p:txBody>
          <a:bodyPr/>
          <a:lstStyle/>
          <a:p>
            <a:pPr marL="285750" indent="-285750">
              <a:buFont typeface="Arial" panose="020B0604020202020204" pitchFamily="34" charset="0"/>
              <a:buChar char="•"/>
            </a:pPr>
            <a:r>
              <a:rPr lang="en-US" dirty="0"/>
              <a:t>Making sure I had the correct spelling. Often, I would be typing the code and not have the correct spelling. When I would go to run the code, it would have an error because I didn’t use the same name as an object that was being called.</a:t>
            </a:r>
          </a:p>
          <a:p>
            <a:pPr marL="285750" indent="-285750">
              <a:buFont typeface="Arial" panose="020B0604020202020204" pitchFamily="34" charset="0"/>
              <a:buChar char="•"/>
            </a:pPr>
            <a:r>
              <a:rPr lang="en-US" dirty="0"/>
              <a:t>Having the programming files saved in the same folder, so when one program calls from another program that was created it can find the file. It must be in the same directory for it to work. </a:t>
            </a:r>
          </a:p>
          <a:p>
            <a:pPr marL="285750" indent="-285750">
              <a:buFont typeface="Arial" panose="020B0604020202020204" pitchFamily="34" charset="0"/>
              <a:buChar char="•"/>
            </a:pPr>
            <a:r>
              <a:rPr lang="en-US" dirty="0"/>
              <a:t>When extracting data for the stocks it wasn’t in the correct format as the program and was causing an error with showing the data properly.</a:t>
            </a:r>
          </a:p>
        </p:txBody>
      </p:sp>
    </p:spTree>
    <p:extLst>
      <p:ext uri="{BB962C8B-B14F-4D97-AF65-F5344CB8AC3E}">
        <p14:creationId xmlns:p14="http://schemas.microsoft.com/office/powerpoint/2010/main" val="1386088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CDB4-99F4-4B12-8387-99DE1FADD63E}"/>
              </a:ext>
            </a:extLst>
          </p:cNvPr>
          <p:cNvSpPr>
            <a:spLocks noGrp="1"/>
          </p:cNvSpPr>
          <p:nvPr>
            <p:ph type="title"/>
          </p:nvPr>
        </p:nvSpPr>
        <p:spPr>
          <a:xfrm>
            <a:off x="1143000" y="1097280"/>
            <a:ext cx="9678880" cy="1737360"/>
          </a:xfrm>
        </p:spPr>
        <p:txBody>
          <a:bodyPr/>
          <a:lstStyle/>
          <a:p>
            <a:r>
              <a:rPr lang="en-US" dirty="0"/>
              <a:t>Conclusion</a:t>
            </a:r>
          </a:p>
        </p:txBody>
      </p:sp>
      <p:sp>
        <p:nvSpPr>
          <p:cNvPr id="4" name="Text Placeholder 3">
            <a:extLst>
              <a:ext uri="{FF2B5EF4-FFF2-40B4-BE49-F238E27FC236}">
                <a16:creationId xmlns:a16="http://schemas.microsoft.com/office/drawing/2014/main" id="{F24C86C5-B062-427A-9C17-9B814F61E132}"/>
              </a:ext>
            </a:extLst>
          </p:cNvPr>
          <p:cNvSpPr>
            <a:spLocks noGrp="1"/>
          </p:cNvSpPr>
          <p:nvPr>
            <p:ph type="body" sz="half" idx="2"/>
          </p:nvPr>
        </p:nvSpPr>
        <p:spPr>
          <a:xfrm>
            <a:off x="1143000" y="2834640"/>
            <a:ext cx="9678880" cy="2926080"/>
          </a:xfrm>
        </p:spPr>
        <p:txBody>
          <a:bodyPr/>
          <a:lstStyle/>
          <a:p>
            <a:pPr marL="285750" indent="-285750">
              <a:buFont typeface="Arial" panose="020B0604020202020204" pitchFamily="34" charset="0"/>
              <a:buChar char="•"/>
            </a:pPr>
            <a:r>
              <a:rPr lang="en-US" dirty="0"/>
              <a:t>The project was to create stocks, save stocks, analyze the data and portray it into graphs.</a:t>
            </a:r>
          </a:p>
          <a:p>
            <a:pPr marL="285750" indent="-285750">
              <a:buFont typeface="Arial" panose="020B0604020202020204" pitchFamily="34" charset="0"/>
              <a:buChar char="•"/>
            </a:pPr>
            <a:r>
              <a:rPr lang="en-US" dirty="0"/>
              <a:t>Hands on activity extracted data from yahoo finance. </a:t>
            </a:r>
          </a:p>
          <a:p>
            <a:pPr marL="285750" indent="-285750">
              <a:buFont typeface="Arial" panose="020B0604020202020204" pitchFamily="34" charset="0"/>
              <a:buChar char="•"/>
            </a:pPr>
            <a:r>
              <a:rPr lang="en-US" dirty="0"/>
              <a:t>Used the data from the web to create a graph from a specific stock.</a:t>
            </a:r>
          </a:p>
          <a:p>
            <a:pPr marL="285750" indent="-285750">
              <a:buFont typeface="Arial" panose="020B0604020202020204" pitchFamily="34" charset="0"/>
              <a:buChar char="•"/>
            </a:pPr>
            <a:r>
              <a:rPr lang="en-US" dirty="0"/>
              <a:t>Create a GUI program to enter and save our stocks. </a:t>
            </a:r>
          </a:p>
          <a:p>
            <a:pPr marL="742950" lvl="1" indent="-285750">
              <a:buFont typeface="Arial" panose="020B0604020202020204" pitchFamily="34" charset="0"/>
              <a:buChar char="•"/>
            </a:pPr>
            <a:r>
              <a:rPr lang="en-US" dirty="0"/>
              <a:t>Then a graph can be created from the history of the stock that was entered.</a:t>
            </a:r>
          </a:p>
          <a:p>
            <a:pPr marL="285750" indent="-285750">
              <a:buFont typeface="Arial" panose="020B0604020202020204" pitchFamily="34" charset="0"/>
              <a:buChar char="•"/>
            </a:pPr>
            <a:r>
              <a:rPr lang="en-US" dirty="0"/>
              <a:t>This project had hands on experience with creating a list of stocks, saving the stocks, deleting stocks, analyzing the data and placing this data into graphs. </a:t>
            </a:r>
          </a:p>
          <a:p>
            <a:pPr marL="742950" lvl="1"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9334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CEIS150</a:t>
            </a:r>
            <a:br>
              <a:rPr lang="en-US" dirty="0"/>
            </a:br>
            <a:r>
              <a:rPr lang="en-US" dirty="0"/>
              <a:t>Module 1</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Software Environment Setup</a:t>
            </a:r>
          </a:p>
        </p:txBody>
      </p:sp>
    </p:spTree>
    <p:extLst>
      <p:ext uri="{BB962C8B-B14F-4D97-AF65-F5344CB8AC3E}">
        <p14:creationId xmlns:p14="http://schemas.microsoft.com/office/powerpoint/2010/main" val="197855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4130286134"/>
              </p:ext>
            </p:extLst>
          </p:nvPr>
        </p:nvGraphicFramePr>
        <p:xfrm>
          <a:off x="1142999" y="2057400"/>
          <a:ext cx="9252752" cy="1875407"/>
        </p:xfrm>
        <a:graphic>
          <a:graphicData uri="http://schemas.openxmlformats.org/drawingml/2006/table">
            <a:tbl>
              <a:tblPr firstRow="1" bandRow="1">
                <a:tableStyleId>{5C22544A-7EE6-4342-B048-85BDC9FD1C3A}</a:tableStyleId>
              </a:tblPr>
              <a:tblGrid>
                <a:gridCol w="4626376">
                  <a:extLst>
                    <a:ext uri="{9D8B030D-6E8A-4147-A177-3AD203B41FA5}">
                      <a16:colId xmlns:a16="http://schemas.microsoft.com/office/drawing/2014/main" val="2494064502"/>
                    </a:ext>
                  </a:extLst>
                </a:gridCol>
                <a:gridCol w="4626376">
                  <a:extLst>
                    <a:ext uri="{9D8B030D-6E8A-4147-A177-3AD203B41FA5}">
                      <a16:colId xmlns:a16="http://schemas.microsoft.com/office/drawing/2014/main" val="1566128757"/>
                    </a:ext>
                  </a:extLst>
                </a:gridCol>
              </a:tblGrid>
              <a:tr h="421245">
                <a:tc>
                  <a:txBody>
                    <a:bodyPr/>
                    <a:lstStyle/>
                    <a:p>
                      <a:r>
                        <a:rPr lang="en-US" dirty="0"/>
                        <a:t>Activity</a:t>
                      </a:r>
                    </a:p>
                  </a:txBody>
                  <a:tcPr marL="85849" marR="85849"/>
                </a:tc>
                <a:tc>
                  <a:txBody>
                    <a:bodyPr/>
                    <a:lstStyle/>
                    <a:p>
                      <a:r>
                        <a:rPr lang="en-US" dirty="0"/>
                        <a:t>Requirement(s)</a:t>
                      </a:r>
                    </a:p>
                  </a:txBody>
                  <a:tcPr marL="85849" marR="85849"/>
                </a:tc>
                <a:extLst>
                  <a:ext uri="{0D108BD9-81ED-4DB2-BD59-A6C34878D82A}">
                    <a16:rowId xmlns:a16="http://schemas.microsoft.com/office/drawing/2014/main" val="2671127368"/>
                  </a:ext>
                </a:extLst>
              </a:tr>
              <a:tr h="727081">
                <a:tc>
                  <a:txBody>
                    <a:bodyPr/>
                    <a:lstStyle/>
                    <a:p>
                      <a:r>
                        <a:rPr lang="en-US" dirty="0"/>
                        <a:t>GitHub Repository</a:t>
                      </a:r>
                    </a:p>
                  </a:txBody>
                  <a:tcPr marL="85849" marR="85849"/>
                </a:tc>
                <a:tc>
                  <a:txBody>
                    <a:bodyPr/>
                    <a:lstStyle/>
                    <a:p>
                      <a:r>
                        <a:rPr lang="en-US" dirty="0"/>
                        <a:t>Picture of GitHub repository page.</a:t>
                      </a:r>
                    </a:p>
                  </a:txBody>
                  <a:tcPr marL="85849" marR="85849"/>
                </a:tc>
                <a:extLst>
                  <a:ext uri="{0D108BD9-81ED-4DB2-BD59-A6C34878D82A}">
                    <a16:rowId xmlns:a16="http://schemas.microsoft.com/office/drawing/2014/main" val="1343858599"/>
                  </a:ext>
                </a:extLst>
              </a:tr>
              <a:tr h="727081">
                <a:tc>
                  <a:txBody>
                    <a:bodyPr/>
                    <a:lstStyle/>
                    <a:p>
                      <a:r>
                        <a:rPr lang="en-US" dirty="0"/>
                        <a:t>Development Environment and Code File</a:t>
                      </a:r>
                    </a:p>
                  </a:txBody>
                  <a:tcPr marL="85849" marR="85849"/>
                </a:tc>
                <a:tc>
                  <a:txBody>
                    <a:bodyPr/>
                    <a:lstStyle/>
                    <a:p>
                      <a:r>
                        <a:rPr lang="en-US" dirty="0"/>
                        <a:t>Screenshot of software installed with Starter Files loaded.</a:t>
                      </a:r>
                    </a:p>
                  </a:txBody>
                  <a:tcPr marL="85849" marR="85849"/>
                </a:tc>
                <a:extLst>
                  <a:ext uri="{0D108BD9-81ED-4DB2-BD59-A6C34878D82A}">
                    <a16:rowId xmlns:a16="http://schemas.microsoft.com/office/drawing/2014/main" val="851364322"/>
                  </a:ext>
                </a:extLst>
              </a:tr>
            </a:tbl>
          </a:graphicData>
        </a:graphic>
      </p:graphicFrame>
    </p:spTree>
    <p:extLst>
      <p:ext uri="{BB962C8B-B14F-4D97-AF65-F5344CB8AC3E}">
        <p14:creationId xmlns:p14="http://schemas.microsoft.com/office/powerpoint/2010/main" val="266672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5000" y="367607"/>
            <a:ext cx="3931920" cy="1737360"/>
          </a:xfrm>
        </p:spPr>
        <p:txBody>
          <a:bodyPr>
            <a:normAutofit/>
          </a:bodyPr>
          <a:lstStyle/>
          <a:p>
            <a:r>
              <a:rPr lang="en-US" sz="4400" dirty="0"/>
              <a:t>GitHub</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69849" y="2191893"/>
            <a:ext cx="2121526" cy="3811588"/>
          </a:xfrm>
        </p:spPr>
        <p:txBody>
          <a:bodyPr/>
          <a:lstStyle/>
          <a:p>
            <a:r>
              <a:rPr lang="en-US" dirty="0"/>
              <a:t>Screen shot of GitHub project repository.</a:t>
            </a:r>
          </a:p>
          <a:p>
            <a:endParaRPr lang="en-US" dirty="0"/>
          </a:p>
          <a:p>
            <a:endParaRPr lang="en-US" dirty="0"/>
          </a:p>
        </p:txBody>
      </p:sp>
      <p:pic>
        <p:nvPicPr>
          <p:cNvPr id="4" name="Picture 3">
            <a:extLst>
              <a:ext uri="{FF2B5EF4-FFF2-40B4-BE49-F238E27FC236}">
                <a16:creationId xmlns:a16="http://schemas.microsoft.com/office/drawing/2014/main" id="{15E02DBA-5C16-4251-9BC8-038F97CBCA2B}"/>
              </a:ext>
            </a:extLst>
          </p:cNvPr>
          <p:cNvPicPr>
            <a:picLocks noChangeAspect="1"/>
          </p:cNvPicPr>
          <p:nvPr/>
        </p:nvPicPr>
        <p:blipFill>
          <a:blip r:embed="rId2"/>
          <a:stretch>
            <a:fillRect/>
          </a:stretch>
        </p:blipFill>
        <p:spPr>
          <a:xfrm>
            <a:off x="3026223" y="1098958"/>
            <a:ext cx="8787507" cy="4991450"/>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IDE &amp; Code</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p:txBody>
          <a:bodyPr/>
          <a:lstStyle/>
          <a:p>
            <a:r>
              <a:rPr lang="en-US" dirty="0"/>
              <a:t>Screen shot of your IDE (Spyder or VS Code) with </a:t>
            </a:r>
            <a:r>
              <a:rPr lang="en-US"/>
              <a:t>the Code loaded</a:t>
            </a:r>
            <a:r>
              <a:rPr lang="en-US" dirty="0"/>
              <a:t>.</a:t>
            </a:r>
          </a:p>
          <a:p>
            <a:endParaRPr lang="en-US" dirty="0"/>
          </a:p>
        </p:txBody>
      </p:sp>
      <p:pic>
        <p:nvPicPr>
          <p:cNvPr id="4" name="Picture 3">
            <a:extLst>
              <a:ext uri="{FF2B5EF4-FFF2-40B4-BE49-F238E27FC236}">
                <a16:creationId xmlns:a16="http://schemas.microsoft.com/office/drawing/2014/main" id="{3CC712D5-3C84-4148-94F0-9557D60F9813}"/>
              </a:ext>
            </a:extLst>
          </p:cNvPr>
          <p:cNvPicPr>
            <a:picLocks noChangeAspect="1"/>
          </p:cNvPicPr>
          <p:nvPr/>
        </p:nvPicPr>
        <p:blipFill>
          <a:blip r:embed="rId2"/>
          <a:stretch>
            <a:fillRect/>
          </a:stretch>
        </p:blipFill>
        <p:spPr>
          <a:xfrm>
            <a:off x="4942495" y="167552"/>
            <a:ext cx="6851043" cy="4531532"/>
          </a:xfrm>
          <a:prstGeom prst="rect">
            <a:avLst/>
          </a:prstGeom>
        </p:spPr>
      </p:pic>
      <p:pic>
        <p:nvPicPr>
          <p:cNvPr id="8" name="Picture 7">
            <a:extLst>
              <a:ext uri="{FF2B5EF4-FFF2-40B4-BE49-F238E27FC236}">
                <a16:creationId xmlns:a16="http://schemas.microsoft.com/office/drawing/2014/main" id="{7AF9C568-F164-4AB2-B7A4-A052D7A0CBFD}"/>
              </a:ext>
            </a:extLst>
          </p:cNvPr>
          <p:cNvPicPr>
            <a:picLocks noChangeAspect="1"/>
          </p:cNvPicPr>
          <p:nvPr/>
        </p:nvPicPr>
        <p:blipFill>
          <a:blip r:embed="rId3"/>
          <a:stretch>
            <a:fillRect/>
          </a:stretch>
        </p:blipFill>
        <p:spPr>
          <a:xfrm>
            <a:off x="669318" y="4800601"/>
            <a:ext cx="11039475" cy="1889847"/>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CEIS150</a:t>
            </a:r>
            <a:br>
              <a:rPr lang="en-US" dirty="0"/>
            </a:br>
            <a:r>
              <a:rPr lang="en-US" dirty="0"/>
              <a:t>Module 2</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normAutofit/>
          </a:bodyPr>
          <a:lstStyle/>
          <a:p>
            <a:r>
              <a:rPr lang="en-US" dirty="0"/>
              <a:t>Class Diagrams</a:t>
            </a:r>
          </a:p>
          <a:p>
            <a:r>
              <a:rPr lang="en-US" dirty="0"/>
              <a:t>Class Coding</a:t>
            </a:r>
          </a:p>
          <a:p>
            <a:r>
              <a:rPr lang="en-US" dirty="0"/>
              <a:t>Unit Testing</a:t>
            </a:r>
          </a:p>
        </p:txBody>
      </p:sp>
    </p:spTree>
    <p:extLst>
      <p:ext uri="{BB962C8B-B14F-4D97-AF65-F5344CB8AC3E}">
        <p14:creationId xmlns:p14="http://schemas.microsoft.com/office/powerpoint/2010/main" val="73752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489288593"/>
              </p:ext>
            </p:extLst>
          </p:nvPr>
        </p:nvGraphicFramePr>
        <p:xfrm>
          <a:off x="1142998" y="2057399"/>
          <a:ext cx="9767658" cy="1955308"/>
        </p:xfrm>
        <a:graphic>
          <a:graphicData uri="http://schemas.openxmlformats.org/drawingml/2006/table">
            <a:tbl>
              <a:tblPr firstRow="1" bandRow="1">
                <a:tableStyleId>{5C22544A-7EE6-4342-B048-85BDC9FD1C3A}</a:tableStyleId>
              </a:tblPr>
              <a:tblGrid>
                <a:gridCol w="4883829">
                  <a:extLst>
                    <a:ext uri="{9D8B030D-6E8A-4147-A177-3AD203B41FA5}">
                      <a16:colId xmlns:a16="http://schemas.microsoft.com/office/drawing/2014/main" val="2494064502"/>
                    </a:ext>
                  </a:extLst>
                </a:gridCol>
                <a:gridCol w="4883829">
                  <a:extLst>
                    <a:ext uri="{9D8B030D-6E8A-4147-A177-3AD203B41FA5}">
                      <a16:colId xmlns:a16="http://schemas.microsoft.com/office/drawing/2014/main" val="1566128757"/>
                    </a:ext>
                  </a:extLst>
                </a:gridCol>
              </a:tblGrid>
              <a:tr h="488827">
                <a:tc>
                  <a:txBody>
                    <a:bodyPr/>
                    <a:lstStyle/>
                    <a:p>
                      <a:r>
                        <a:rPr lang="en-US" dirty="0"/>
                        <a:t>Activity</a:t>
                      </a:r>
                    </a:p>
                  </a:txBody>
                  <a:tcPr marL="85849" marR="85849"/>
                </a:tc>
                <a:tc>
                  <a:txBody>
                    <a:bodyPr/>
                    <a:lstStyle/>
                    <a:p>
                      <a:r>
                        <a:rPr lang="en-US" dirty="0"/>
                        <a:t>Requirement(s)</a:t>
                      </a:r>
                    </a:p>
                  </a:txBody>
                  <a:tcPr marL="85849" marR="85849"/>
                </a:tc>
                <a:extLst>
                  <a:ext uri="{0D108BD9-81ED-4DB2-BD59-A6C34878D82A}">
                    <a16:rowId xmlns:a16="http://schemas.microsoft.com/office/drawing/2014/main" val="2671127368"/>
                  </a:ext>
                </a:extLst>
              </a:tr>
              <a:tr h="488827">
                <a:tc>
                  <a:txBody>
                    <a:bodyPr/>
                    <a:lstStyle/>
                    <a:p>
                      <a:r>
                        <a:rPr lang="en-US" dirty="0"/>
                        <a:t>Class Diagram</a:t>
                      </a:r>
                    </a:p>
                  </a:txBody>
                  <a:tcPr marL="85849" marR="85849"/>
                </a:tc>
                <a:tc>
                  <a:txBody>
                    <a:bodyPr/>
                    <a:lstStyle/>
                    <a:p>
                      <a:r>
                        <a:rPr lang="en-US" dirty="0"/>
                        <a:t>Class Diagram</a:t>
                      </a:r>
                    </a:p>
                  </a:txBody>
                  <a:tcPr marL="85849" marR="85849"/>
                </a:tc>
                <a:extLst>
                  <a:ext uri="{0D108BD9-81ED-4DB2-BD59-A6C34878D82A}">
                    <a16:rowId xmlns:a16="http://schemas.microsoft.com/office/drawing/2014/main" val="1343858599"/>
                  </a:ext>
                </a:extLst>
              </a:tr>
              <a:tr h="488827">
                <a:tc>
                  <a:txBody>
                    <a:bodyPr/>
                    <a:lstStyle/>
                    <a:p>
                      <a:r>
                        <a:rPr lang="en-US" dirty="0"/>
                        <a:t>Class Code</a:t>
                      </a:r>
                    </a:p>
                  </a:txBody>
                  <a:tcPr marL="85849" marR="85849"/>
                </a:tc>
                <a:tc>
                  <a:txBody>
                    <a:bodyPr/>
                    <a:lstStyle/>
                    <a:p>
                      <a:r>
                        <a:rPr lang="en-US" dirty="0"/>
                        <a:t>Screen Shot of Class Code</a:t>
                      </a:r>
                    </a:p>
                  </a:txBody>
                  <a:tcPr marL="85849" marR="85849"/>
                </a:tc>
                <a:extLst>
                  <a:ext uri="{0D108BD9-81ED-4DB2-BD59-A6C34878D82A}">
                    <a16:rowId xmlns:a16="http://schemas.microsoft.com/office/drawing/2014/main" val="851364322"/>
                  </a:ext>
                </a:extLst>
              </a:tr>
              <a:tr h="488827">
                <a:tc>
                  <a:txBody>
                    <a:bodyPr/>
                    <a:lstStyle/>
                    <a:p>
                      <a:r>
                        <a:rPr lang="en-US" dirty="0"/>
                        <a:t>Unit Test</a:t>
                      </a:r>
                    </a:p>
                  </a:txBody>
                  <a:tcPr marL="85849" marR="85849"/>
                </a:tc>
                <a:tc>
                  <a:txBody>
                    <a:bodyPr/>
                    <a:lstStyle/>
                    <a:p>
                      <a:r>
                        <a:rPr lang="en-US" dirty="0"/>
                        <a:t>Screen Shot of Unit Test</a:t>
                      </a:r>
                    </a:p>
                  </a:txBody>
                  <a:tcPr marL="85849" marR="85849"/>
                </a:tc>
                <a:extLst>
                  <a:ext uri="{0D108BD9-81ED-4DB2-BD59-A6C34878D82A}">
                    <a16:rowId xmlns:a16="http://schemas.microsoft.com/office/drawing/2014/main" val="390786890"/>
                  </a:ext>
                </a:extLst>
              </a:tr>
            </a:tbl>
          </a:graphicData>
        </a:graphic>
      </p:graphicFrame>
    </p:spTree>
    <p:extLst>
      <p:ext uri="{BB962C8B-B14F-4D97-AF65-F5344CB8AC3E}">
        <p14:creationId xmlns:p14="http://schemas.microsoft.com/office/powerpoint/2010/main" val="2081575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7B43B23358084C9F6870D1B6526751" ma:contentTypeVersion="2" ma:contentTypeDescription="Create a new document." ma:contentTypeScope="" ma:versionID="4bc247e450199e4a918f6dc1dc358157">
  <xsd:schema xmlns:xsd="http://www.w3.org/2001/XMLSchema" xmlns:xs="http://www.w3.org/2001/XMLSchema" xmlns:p="http://schemas.microsoft.com/office/2006/metadata/properties" xmlns:ns2="2c7a4d26-7da8-4431-b176-ec2f57024248" targetNamespace="http://schemas.microsoft.com/office/2006/metadata/properties" ma:root="true" ma:fieldsID="3ac1892dfd577d6721bcf18a3b34871d" ns2:_="">
    <xsd:import namespace="2c7a4d26-7da8-4431-b176-ec2f5702424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a4d26-7da8-4431-b176-ec2f570242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B83611-2BFF-4C1D-B639-E86FE9F91295}">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elements/1.1/"/>
    <ds:schemaRef ds:uri="http://schemas.openxmlformats.org/package/2006/metadata/core-properties"/>
    <ds:schemaRef ds:uri="2c7a4d26-7da8-4431-b176-ec2f57024248"/>
    <ds:schemaRef ds:uri="http://purl.org/dc/dcmitype/"/>
  </ds:schemaRefs>
</ds:datastoreItem>
</file>

<file path=customXml/itemProps2.xml><?xml version="1.0" encoding="utf-8"?>
<ds:datastoreItem xmlns:ds="http://schemas.openxmlformats.org/officeDocument/2006/customXml" ds:itemID="{2777E557-BC90-445D-A357-92CC83947D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a4d26-7da8-4431-b176-ec2f57024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E9EBE6-14F2-4F4A-8B11-738EB30D90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2742</TotalTime>
  <Words>850</Words>
  <Application>Microsoft Office PowerPoint</Application>
  <PresentationFormat>Widescreen</PresentationFormat>
  <Paragraphs>156</Paragraphs>
  <Slides>39</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Corbel</vt:lpstr>
      <vt:lpstr>Tw Cen MT</vt:lpstr>
      <vt:lpstr>Wingdings 3</vt:lpstr>
      <vt:lpstr>Integral</vt:lpstr>
      <vt:lpstr>Custom Design</vt:lpstr>
      <vt:lpstr>Basis</vt:lpstr>
      <vt:lpstr>Final Project Deliverables</vt:lpstr>
      <vt:lpstr>CEIS 150 Final project</vt:lpstr>
      <vt:lpstr>Introduction </vt:lpstr>
      <vt:lpstr>CEIS150 Module 1</vt:lpstr>
      <vt:lpstr>Rubric</vt:lpstr>
      <vt:lpstr>GitHub</vt:lpstr>
      <vt:lpstr>IDE &amp; Code</vt:lpstr>
      <vt:lpstr>CEIS150 Module 2</vt:lpstr>
      <vt:lpstr>Rubric</vt:lpstr>
      <vt:lpstr>Class Diagram</vt:lpstr>
      <vt:lpstr>Class Code</vt:lpstr>
      <vt:lpstr>Unit Test</vt:lpstr>
      <vt:lpstr>CEIS150 Module 3</vt:lpstr>
      <vt:lpstr>Rubric</vt:lpstr>
      <vt:lpstr>Adding a Stock</vt:lpstr>
      <vt:lpstr>Listing 3 Stocks</vt:lpstr>
      <vt:lpstr>Daily Data</vt:lpstr>
      <vt:lpstr>CEIS150 Module 4</vt:lpstr>
      <vt:lpstr>Rubric</vt:lpstr>
      <vt:lpstr>Inherited classes</vt:lpstr>
      <vt:lpstr>Unit Tests</vt:lpstr>
      <vt:lpstr>Stock menu program</vt:lpstr>
      <vt:lpstr>CEIS150 Module 5</vt:lpstr>
      <vt:lpstr>Rubric</vt:lpstr>
      <vt:lpstr>Chart</vt:lpstr>
      <vt:lpstr>CEIS150 Module 6</vt:lpstr>
      <vt:lpstr>Rubric</vt:lpstr>
      <vt:lpstr>Saving Data</vt:lpstr>
      <vt:lpstr>File</vt:lpstr>
      <vt:lpstr>Loading Data</vt:lpstr>
      <vt:lpstr>Importing data</vt:lpstr>
      <vt:lpstr>CEIS150 Module 7</vt:lpstr>
      <vt:lpstr>Rubric</vt:lpstr>
      <vt:lpstr>Stocks in GUI</vt:lpstr>
      <vt:lpstr>History Tab</vt:lpstr>
      <vt:lpstr>Report Complete</vt:lpstr>
      <vt:lpstr>Career Skills Developed </vt:lpstr>
      <vt:lpstr>Challenges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goes in here up to 7 lines</dc:title>
  <dc:creator>Saleh, Aber</dc:creator>
  <cp:lastModifiedBy>Johnson, Melanie</cp:lastModifiedBy>
  <cp:revision>426</cp:revision>
  <dcterms:created xsi:type="dcterms:W3CDTF">2020-03-18T18:20:10Z</dcterms:created>
  <dcterms:modified xsi:type="dcterms:W3CDTF">2021-10-24T02:52:00Z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0x010100FF7B43B23358084C9F6870D1B6526751</vt:lpwstr>
  </property>
</Properties>
</file>