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8T06:32:07.9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1,'1757'0,"-1742"0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7:35:5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0 387 24575,'13'-1'0,"0"1"0,0 1 0,-1 0 0,1 1 0,0 0 0,14 5 0,22 12 0,-23-9 0,48 13 0,-27-9 0,-35-10 0,-1 0 0,1-1 0,18 2 0,-8-2 0,-1 0 0,1 2 0,40 12 0,-54-13 0,0 0 0,13 9 0,-16-9 0,-1-1 0,1 0 0,0 0 0,0-1 0,0 1 0,0-1 0,1 0 0,-1-1 0,9 2 0,-13-3 0,0 1 0,0-1 0,0 0 0,1 0 0,-1 0 0,0-1 0,0 1 0,0 0 0,0 0 0,0-1 0,0 1 0,0 0 0,1-1 0,-1 1 0,0-1 0,0 1 0,0-1 0,-1 0 0,1 1 0,0-1 0,0 0 0,0 0 0,0 0 0,-1 1 0,1-1 0,0 0 0,-1 0 0,1 0 0,-1 0 0,1 0 0,-1 0 0,1-1 0,-1 1 0,0 0 0,0 0 0,1 0 0,-1 0 0,0 0 0,0 0 0,0-2 0,0-5 0,-1 0 0,0 0 0,0 1 0,-4-14 0,4 16 0,-11-43 0,3 0 0,2 0 0,-1-85 0,9-41-1365,-1 154-5461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8T07:36:18.7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0,'4'1,"-1"-1,1 1,-1 0,1-1,4 3,13 4,28-3,-26-2,25 5,-31-4,0-2,31 1,-32-2,1 0,-1 1,20 5,-7-2,-1 0,2-2,44-2,-44 0,-15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8T07:36:20.84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0,'544'0,"-529"0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8T06:32:56.02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1,'991'0,"-977"0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7:05:0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0 783 24575,'3'-1'0,"1"0"0,-1 0 0,0 0 0,0 0 0,0-1 0,0 0 0,0 1 0,-1-1 0,1 0 0,4-4 0,4-2 0,94-76 0,-32 24 0,80-63 0,23-18 0,-170 136 0,229-155 0,-203 142 0,0 1 0,2 1 0,-1 3 0,2 0 0,60-13 0,27-1 0,50-8 0,-123 27 0,65-1 0,-91 9 0,0 1 0,0 1 0,0 1 0,45 11 0,-17 4 0,0 2 0,-2 1 0,89 55 0,-98-48 0,0 1 0,39 39 0,26 20 0,-45-43 0,-1 3 0,66 72 0,-44-29 0,-3 4 0,-6 3 0,-3 3 0,87 175 0,-26-30 0,-17-34 0,-71-126 0,59 109 0,-94-182 0,0 1 0,-1 0 0,-1 0 0,0 0 0,-1 1 0,-1 0 0,0-1 0,-1 1 0,0 0 0,-2 29 0,0-8-1365,-1-21-5461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7:05:0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24575,'11'1'0,"0"1"0,0 0 0,0 0 0,0 1 0,0 1 0,-1 0 0,1 0 0,10 7 0,11 4 0,93 40 0,-120-52 0,-1 0 0,1 1 0,0-1 0,-1 1 0,0-1 0,0 1 0,4 5 0,-5-4 0,1-1 0,0 0 0,0-1 0,0 1 0,0-1 0,1 1 0,-1-1 0,6 2 0,50 18 0,-38-16 0,0 1 0,34 19 0,-48-23 0,0 0 0,14 4 0,-17-6 0,1 0 0,-1 0 0,0 0 0,0 1 0,1 0 0,-1 0 0,-1 0 0,6 5 0,-5-4 0,0 0 0,1-1 0,-1 0 0,0 0 0,1 0 0,9 3 0,-9-3 0,0-1 0,0 1 0,0 0 0,-1 0 0,9 7 0,-12-8 0,-1 0 0,1 0 0,-1 0 0,1 0 0,-1 0 0,0 0 0,0 1 0,0-1 0,0 0 0,0 1 0,1 3 0,-2-3 0,1-1 0,-1 0 0,1 1 0,0-1 0,0 0 0,0 0 0,0 0 0,0 0 0,3 4 0,-3-6 0,-1 0 0,0 0 0,0 0 0,0 0 0,0 0 0,1 0 0,-1 0 0,0 0 0,0 0 0,0 0 0,0 0 0,1 0 0,-1 0 0,0 0 0,0 0 0,0 0 0,0 0 0,1 0 0,-1 0 0,0 0 0,0 0 0,0 0 0,0 0 0,0-1 0,1 1 0,-1 0 0,0 0 0,0 0 0,0 0 0,0 0 0,0 0 0,0 0 0,0-1 0,1 1 0,-1 0 0,0 0 0,0 0 0,0 0 0,0-1 0,0 1 0,0 0 0,0 0 0,0 0 0,0 0 0,0-1 0,0 1 0,0 0 0,0 0 0,0 0 0,0 0 0,0-1 0,0 1 0,2-11 0,13-99 0,-14 103 0,1 1 0,1 0 0,-1-1 0,1 1 0,0 0 0,0 0 0,1 1 0,0-1 0,0 1 0,6-7 0,-4 5 0,-1 0 0,0 0 0,0 0 0,-1-1 0,7-14 0,-8 11 0,0-1 0,2-15 0,-4 17 0,1-1 0,7-20 0,-3 16 0,0 0 0,2 1 0,0 0 0,0 1 0,15-18 0,-14 18 0,0 0 0,7-16 0,-10 16 0,1 1 0,0 0 0,13-15 0,-14 19 0,0 0 0,-1 0 0,0 0 0,-1-1 0,0 1 0,0-1 0,-1 0 0,4-17 0,-3 18 19,-1 0 0,1-1 1,1 1-1,-1 1 0,1-1 0,7-7 0,-5 6-519,0-1 1,9-18-1,-9 12-6326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7:05:0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3360 2 24575,'-174'-1'-25,"-289"5"-676,109 33 542,6 29 186,246-46-40,-203 51 104,208-42-29,-102 44-1,8 18 268,144-65-165,-83 63 0,-350 329-164,434-366 0,-51 72 0,20-22 0,-94 138 0,129-163 0,29-51 0,-3-1-1365,9-17-5461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7:05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24575,'0'787'0,"1"-795"0,1 1 0,0-1 0,0 1 0,0 0 0,1-1 0,0 1 0,8-12 0,-2 1 0,-4 7 0,1 0 0,0 1 0,0-1 0,1 1 0,0 1 0,1-1 0,0 1 0,0 1 0,19-15 0,-16 17 0,1 0 0,22-7 0,8-4 0,-10 2 0,1 2 0,1 1 0,0 1 0,1 2 0,0 1 0,50-4 0,-30 4 0,0-3 0,101-34 0,-90 24 0,83-15 0,-87 26 0,1 2 0,85 1 0,-119 9-83,-13-1-238,-1-1 1,0 0-1,30-5 1,-33 2-6506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7:23:1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 0 24575,'0'10'0,"-1"-1"0,0 1 0,-1-1 0,0 0 0,-6 18 0,-23 43 0,20-49 0,-15 44 0,20-48 0,-1-1 0,-1 0 0,-1 0 0,0-1 0,-1 0 0,-15 18 0,19-23 0,0 0 0,1 1 0,0-1 0,-6 21 0,5-13 0,0 1 0,-6 29 0,1-1 0,10-44 0,0 0 0,-1 1 0,0-1 0,0 0 0,0 0 0,0 0 0,0 0 0,-1 0 0,1-1 0,-1 1 0,0-1 0,0 1 0,-5 2 0,4-2 0,0 0 0,0 0 0,0 1 0,1-1 0,-1 1 0,1-1 0,-4 7 0,2-3 0,0 0 0,0 0 0,0-1 0,-1 0 0,0 0 0,0 0 0,0-1 0,-1 1 0,0-2 0,0 1 0,0-1 0,-10 4 0,4 0 0,1 0 0,0 0 0,0 1 0,1 1 0,0 0 0,1 0 0,-11 15 0,13-15 0,1 0 0,0 1 0,1 0 0,0 1 0,1-1 0,-4 13 0,2-6 0,-14 26 0,18-38 0,1 0 0,-1 0 0,-2 12 0,-6 13 0,-26 56 0,24-54 0,12-32 0,1 1 0,0-1 0,-1 0 0,1 0 0,-1 0 0,0 0 0,1 0 0,-1 0 0,0 0 0,0 0 0,0 0 0,0 0 0,1 0 0,-1 0 0,0 0 0,-1-1 0,1 1 0,0 0 0,0-1 0,-1 1 0,0-1 0,1 0 0,0 0 0,0 0 0,0 0 0,-1 0 0,1 0 0,0 0 0,0 0 0,0-1 0,-1 1 0,1-1 0,0 1 0,0-1 0,0 1 0,0-1 0,0 1 0,-1-2 0,-4-3 0,0-1 0,0 1 0,1-1 0,-10-13 0,4 2 0,0 0 0,1 0 0,1-1 0,1 0 0,0-1 0,2 0 0,0 0 0,1-1 0,0 1 0,2-1 0,0 0 0,1-35 0,2 44 0,1 8 0,-1-1 0,0 1 0,0 0 0,0-1 0,0 1 0,-1-1 0,1 1 0,-1 0 0,0-1 0,0 1 0,0 0 0,-3-6 0,4 9 0,0 0 0,0 1 0,0-1 0,0 0 0,0 0 0,0 0 0,0 0 0,0 1 0,0-1 0,0 0 0,0 0 0,0 0 0,0 0 0,-1 0 0,1 0 0,0 1 0,0-1 0,0 0 0,0 0 0,0 0 0,0 0 0,0 0 0,-1 0 0,1 0 0,0 0 0,0 1 0,0-1 0,0 0 0,-1 0 0,1 0 0,0 0 0,0 0 0,0 0 0,0 0 0,0 0 0,-1 0 0,1 0 0,0 0 0,0 0 0,0 0 0,0 0 0,-1 0 0,1 0 0,0 0 0,0-1 0,0 1 0,0 0 0,0 0 0,-1 0 0,1 0 0,0 0 0,0 0 0,0 0 0,0 0 0,0-1 0,0 1 0,0 0 0,-1 0 0,3 15 0,22 111 0,-20-108 0,-1-1 0,1-1 0,0 0 0,8 17 0,-6-16 0,-4-12 0,-1-1 0,1 0 0,0 0 0,0 0 0,0 0 0,0 0 0,6 6 0,-2-2 0,0 0 0,0 1 0,-1-1 0,-1 1 0,1 0 0,-1 0 0,3 12 0,-2-8 0,0-1 0,0 1 0,9 11 0,-12-20 0,1-1 0,0 1 0,0-1 0,0 0 0,0 0 0,0 0 0,1 0 0,-1-1 0,1 1 0,0-1 0,0 0 0,0 0 0,0 0 0,0-1 0,0 0 0,1 1 0,6 0 0,5 0 0,0-1 0,1-1 0,23-2 0,-9 1 0,-13 0 0,28-6 0,-29 3 0,30-1 0,-18 5 0,-22 1 0,1-1 0,0 0 0,-1 0 0,1 0 0,-1-1 0,1-1 0,-1 1 0,1-1 0,11-5 0,5-4-97,-14 7-84,0-1 0,-1 0 0,0 0-1,0-1 1,0 0 0,14-13 0,-15 10-6645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7:23:1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24575,'140'103'0,"7"4"0,-70-53 0,-42-29 0,44 26 0,-71-47 0,-1 0 0,1 1 0,-1-1 0,-1 2 0,1-1 0,-1 1 0,1 0 0,9 13 0,-12-15 0,0 1 0,0-1 0,0 0 0,0 0 0,1 0 0,8 4 0,12 11 0,-4 1 0,-11-10 0,1 0 0,0-1 0,13 9 0,-5-5 0,-1 1 0,0 1 0,23 26 0,-38-38 0,0-1 0,1 1 0,0 0 0,0-1 0,0 0 0,1 0 0,-1 0 0,0 0 0,1-1 0,0 0 0,-1 0 0,7 1 0,26 8 0,-32-7 0,1 0 0,-1 0 0,1 1 0,-1 0 0,0 0 0,8 9 0,-8-7 0,0-1 0,1 0 0,0-1 0,11 8 0,-8-8 0,-1 0 0,1-1 0,16 3 0,-14-3 0,0 0 0,11 4 0,-18-5 0,0 0 0,0-1 0,0 0 0,0 1 0,0-2 0,0 1 0,1 0 0,4-1 0,-7 0 0,-1 0 0,0 0 0,1 0 0,-1-1 0,0 1 0,0 0 0,1-1 0,-1 1 0,0-1 0,0 0 0,0 1 0,1-1 0,-1 0 0,0 0 0,0 1 0,0-1 0,0 0 0,0 0 0,-1 0 0,1 0 0,0-1 0,0 1 0,-1 0 0,1 0 0,0 0 0,-1-1 0,0 1 0,1 0 0,-1 0 0,1-2 0,1-15 0,0 1 0,-1-1 0,0 0 0,-2 0 0,-3-23 0,-13-53 0,15 87 0,0-1 0,0 1 0,-1 0 0,1 0 0,-1 0 0,-1 1 0,0-1 0,1 1 0,-2 0 0,-4-6 0,-4-3 0,0 1 0,-25-20 0,46 45 0,0 1 0,9 19 0,-10-19 0,14 23 0,-7-11 0,13 28 0,-23-43 0,-1 0 0,0 0 0,0 1 0,-1-1 0,0 1 0,1 19 0,-4 121 0,0-48 0,1-99 0,0 1 0,0-1 0,-1 0 0,1 0 0,-1 1 0,0-1 0,1 0 0,-1 0 0,-1 0 0,1 0 0,0 0 0,-1 0 0,0 0 0,-2 4 0,-1-3 0,1 0 0,0 0 0,-1 0 0,0-1 0,1 0 0,-1 0 0,-8 3 0,-20 13 0,23-13 0,-1 1 0,0-2 0,-13 5 0,2-4 0,0-1 0,-33 3 0,25-4 0,-20 1 0,-89-3 0,71-3 0,65 1-88,-24-2 307,26 2-290,-1 0 0,1-1 0,0 1-1,0 0 1,0-1 0,0 1 0,0 0-1,0-1 1,0 0 0,0 1 0,0-1-1,0 1 1,1-1 0,-1 0-1,0 0 1,0 1 0,0-1 0,1 0-1,-1 0 1,-1-2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7:35:5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24575,'0'2'0,"1"0"0,-1 0 0,1 1 0,0-1 0,0 0 0,0 0 0,0 0 0,0 0 0,1 0 0,-1 0 0,2 2 0,4 5 0,114 185 0,44 68 0,11-43 0,-41-57 0,251 367 0,-208-281 0,-67-90 0,135 174 0,-44-84 0,-32-38 0,7-15 0,14 17 0,-161-175 0,308 356 0,-170-202 0,9 9 0,-154-177 0,64 73 0,31 48 0,10 14 0,-115-143 0,25 23 0,-23-23 0,16 17 0,26 37 0,38 48 0,-79-95 0,-2 1 0,0 0 0,16 38 0,3 18 0,38 100 0,-59-138 0,-11-32 0,1-1 0,1 1 0,-1-1 0,2 0 0,-1 0 0,5 8 0,26 35 0,25 41 0,-48-64 0,-11-25 0,1 0 0,0 1 0,0-1 0,1 0 0,-1 0 0,1 0 0,-1 0 0,1 0 0,0 0 0,0-1 0,0 1 0,1-1 0,4 5 0,9 0 120,-9-5-321,-5-3-1083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0A222-11EA-54BA-A2BA-565974834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E1E73-3E2D-ECD3-9ECF-41809428D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69BDA-4251-4368-F2B5-E676E081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E7482-EA3E-2FE3-C027-57D2C58A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A2D3-7989-F320-30C6-5FCC6A3A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2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1E553-3BEF-5537-6188-D8793541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2D4A0-FE12-BC82-ACB7-A0956F8FE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B3B78-2995-D220-B143-95F5C750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928BC-F3B8-8BB7-F40D-08BB5640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54377-B357-59CD-84A4-343383B5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AC21D7-F67C-3BE8-A26E-3779EA3F8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734FB6-9AD0-2068-608C-14D5F321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FDD15-4D90-ACD5-4392-D2FB89BB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F9CA5-BE61-FDDE-B552-4E6B7A57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980D7-A65E-D676-D139-30D1F928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2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D64D4-BF14-D98D-E90F-C96E8420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0F46A-FE8C-5733-E9CF-E192AB580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9D40F-F6BF-2E6C-D650-59A3860D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43AF5-E1E2-B970-D4A0-3D352664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D821F-9E0F-912A-7A5A-47E96186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7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9927-CA45-4281-2794-E2DF247E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4A27D-2D28-1857-1BBD-D5F4C444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1EE1-B082-D21B-B99F-A2E03A0B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A944D-3236-F2BC-57D5-E8ED4C7F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F69C7-D11D-3CF5-B9E9-8AFA7F62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0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EB864-421C-DCF5-3805-95908571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E2E6B-6159-07A1-BB7F-682913264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219F2-8F27-9EC9-9286-9363C0A8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E845B-5DD3-BCD7-F134-1D19DF53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F1A14A-44E3-1BB4-14D3-A3813061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6ED83-927A-B34D-2B65-D79237DD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8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27F19-339D-7888-2498-98913450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3203D-1EC4-9805-B8D4-8EC59E62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A485EA-AD63-6EC4-BA7D-D6EB55179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6FD25C-E45C-54E3-C5B9-DFFD46634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3F2B7-1A49-4A80-5E3A-3A9BC1EDF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41F286-DA87-4A77-8056-EE7693B9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B9C76A-07D1-7B76-E17C-7B18722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967718-137F-521D-F19C-06A35CB4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0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B227D-EEB1-5AD4-7EB0-5BC532F9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EAA67-BBE5-C72F-D794-4F53F6DF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F5106A-46EF-B115-5050-A54ECC3E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4FE2BE-F67F-2672-A8D5-953076F4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1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685178-AB53-7C7E-12AE-411AB1CE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1FA9CC-3A7D-FE7C-66D2-EF5E34F9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60CFB-F820-FB7C-D9E5-7785E902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0A8CB-2838-98DC-E6BA-D319CCC2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AD8E9-20CE-C0C5-CAD9-577492B0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FF3BE2-8FA1-223F-540C-11D5C840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630096-FAAB-C038-354F-CC2D0E72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65E3E-13F9-8F0C-EC1E-2D82F89E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2BBAB-D331-219A-1C2F-551905A7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2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73A5B-1801-C7FE-C320-6A04B09C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051C96-B417-16F0-A960-BBAC33682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911F9F-D91B-F101-5C81-1936EF6B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42347-FBD8-042B-A845-5CCB659A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E5474-E859-7D35-07F6-E0AAB1EA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62E47-9040-7FD3-597E-413C0035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2E0CE-A455-FA68-4881-AA84D989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5E9A7-F2B3-D944-CBCA-CEC14DC3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7CFA3-0746-8C8B-CD39-9466BF882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9247E-2D0B-44F7-B004-C9FB89CD15D3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463FB-C16B-BDA1-2871-ACFE27C60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442F1-ECAB-692F-D7C0-6CE39A9D5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979AE-CF89-4CEC-824B-882D35E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2.xml"/><Relationship Id="rId3" Type="http://schemas.openxmlformats.org/officeDocument/2006/relationships/image" Target="../media/image17.png"/><Relationship Id="rId7" Type="http://schemas.openxmlformats.org/officeDocument/2006/relationships/customXml" Target="../ink/ink9.xml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customXml" Target="../ink/ink11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customXml" Target="../ink/ink10.xml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C0E-2A62-08B4-D44C-57CA800F6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선형 회귀 모델</a:t>
            </a:r>
          </a:p>
        </p:txBody>
      </p:sp>
    </p:spTree>
    <p:extLst>
      <p:ext uri="{BB962C8B-B14F-4D97-AF65-F5344CB8AC3E}">
        <p14:creationId xmlns:p14="http://schemas.microsoft.com/office/powerpoint/2010/main" val="115732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C2B1927-AE46-D666-2833-CDFB5FA1A8E1}"/>
              </a:ext>
            </a:extLst>
          </p:cNvPr>
          <p:cNvSpPr txBox="1">
            <a:spLocks/>
          </p:cNvSpPr>
          <p:nvPr/>
        </p:nvSpPr>
        <p:spPr>
          <a:xfrm>
            <a:off x="1518607" y="975355"/>
            <a:ext cx="9070015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소파동</a:t>
            </a:r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1F7F354-E1A8-F6F5-D472-2723DB5ACF56}"/>
              </a:ext>
            </a:extLst>
          </p:cNvPr>
          <p:cNvSpPr txBox="1">
            <a:spLocks/>
          </p:cNvSpPr>
          <p:nvPr/>
        </p:nvSpPr>
        <p:spPr>
          <a:xfrm>
            <a:off x="4641672" y="3006718"/>
            <a:ext cx="2823881" cy="298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</a:t>
            </a:r>
            <a:r>
              <a:rPr lang="ko-KR" altLang="en-US" sz="15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직교적</a:t>
            </a: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정의</a:t>
            </a:r>
            <a:endParaRPr lang="ko-KR" altLang="ko-KR" sz="15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FFFFB2C6-04A6-CAC8-301A-6A18671C1B13}"/>
              </a:ext>
            </a:extLst>
          </p:cNvPr>
          <p:cNvSpPr txBox="1">
            <a:spLocks/>
          </p:cNvSpPr>
          <p:nvPr/>
        </p:nvSpPr>
        <p:spPr>
          <a:xfrm>
            <a:off x="2265787" y="2024419"/>
            <a:ext cx="7660425" cy="563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공간적으로도 국소화 되어 있고</a:t>
            </a:r>
            <a:r>
              <a:rPr lang="en-US" altLang="ko-KR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진동수 차원에서도 </a:t>
            </a:r>
            <a:r>
              <a:rPr lang="ko-KR" altLang="en-US" sz="1500" u="sng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국소화</a:t>
            </a:r>
            <a:r>
              <a:rPr lang="ko-KR" altLang="en-US" sz="15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되어</a:t>
            </a: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있는 기저 함수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B06B7D-3EED-45A3-8B69-6060F8B42DC4}"/>
              </a:ext>
            </a:extLst>
          </p:cNvPr>
          <p:cNvSpPr txBox="1">
            <a:spLocks/>
          </p:cNvSpPr>
          <p:nvPr/>
        </p:nvSpPr>
        <p:spPr>
          <a:xfrm>
            <a:off x="3734875" y="3589385"/>
            <a:ext cx="4637474" cy="298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 변수가 규칙적인 격자상에 존재할 때 </a:t>
            </a:r>
            <a:endParaRPr lang="ko-KR" altLang="ko-KR" sz="15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BC4604A-E222-E354-F191-CB5276A01745}"/>
              </a:ext>
            </a:extLst>
          </p:cNvPr>
          <p:cNvSpPr txBox="1">
            <a:spLocks/>
          </p:cNvSpPr>
          <p:nvPr/>
        </p:nvSpPr>
        <p:spPr>
          <a:xfrm>
            <a:off x="1799683" y="4551785"/>
            <a:ext cx="4637474" cy="298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시계열 데이터의 연속적인 시간 포인트들</a:t>
            </a:r>
            <a:endParaRPr lang="ko-KR" altLang="ko-KR" sz="15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DB3DD8A-7D8E-FD73-CF83-F8534796B23D}"/>
              </a:ext>
            </a:extLst>
          </p:cNvPr>
          <p:cNvSpPr txBox="1">
            <a:spLocks/>
          </p:cNvSpPr>
          <p:nvPr/>
        </p:nvSpPr>
        <p:spPr>
          <a:xfrm>
            <a:off x="5684445" y="4551785"/>
            <a:ext cx="4637474" cy="298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이미지상의 픽셀들</a:t>
            </a:r>
            <a:endParaRPr lang="ko-KR" altLang="ko-KR" sz="15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7F183A9-37AF-2F09-655C-FEB49AE00CDD}"/>
                  </a:ext>
                </a:extLst>
              </p14:cNvPr>
              <p14:cNvContentPartPr/>
              <p14:nvPr/>
            </p14:nvContentPartPr>
            <p14:xfrm>
              <a:off x="5124113" y="3985165"/>
              <a:ext cx="293400" cy="45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7F183A9-37AF-2F09-655C-FEB49AE00C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5113" y="3976165"/>
                <a:ext cx="3110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0031BDF-46A8-A6C9-B56E-45F95966FD24}"/>
                  </a:ext>
                </a:extLst>
              </p14:cNvPr>
              <p14:cNvContentPartPr/>
              <p14:nvPr/>
            </p14:nvContentPartPr>
            <p14:xfrm>
              <a:off x="6699473" y="3991285"/>
              <a:ext cx="410760" cy="3686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0031BDF-46A8-A6C9-B56E-45F95966F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0833" y="3982285"/>
                <a:ext cx="428400" cy="386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8EF3269-3F05-A319-E9DE-87A366EDD04F}"/>
              </a:ext>
            </a:extLst>
          </p:cNvPr>
          <p:cNvSpPr txBox="1"/>
          <p:nvPr/>
        </p:nvSpPr>
        <p:spPr>
          <a:xfrm>
            <a:off x="6437157" y="5514185"/>
            <a:ext cx="59159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i="0" dirty="0">
                <a:solidFill>
                  <a:srgbClr val="111111"/>
                </a:solidFill>
                <a:effectLst/>
                <a:highlight>
                  <a:srgbClr val="C0C0C0"/>
                </a:highlight>
                <a:latin typeface="Roboto" panose="020F0502020204030204" pitchFamily="2" charset="0"/>
              </a:rPr>
              <a:t> </a:t>
            </a:r>
            <a:r>
              <a:rPr lang="en-US" altLang="ko-KR" sz="1300" dirty="0" err="1">
                <a:solidFill>
                  <a:srgbClr val="111111"/>
                </a:solidFill>
                <a:highlight>
                  <a:srgbClr val="C0C0C0"/>
                </a:highlight>
                <a:latin typeface="Roboto" panose="020F0502020204030204" pitchFamily="2" charset="0"/>
              </a:rPr>
              <a:t>cf</a:t>
            </a:r>
            <a:r>
              <a:rPr lang="en-US" altLang="ko-KR" sz="1300" dirty="0">
                <a:solidFill>
                  <a:srgbClr val="111111"/>
                </a:solidFill>
                <a:highlight>
                  <a:srgbClr val="C0C0C0"/>
                </a:highlight>
                <a:latin typeface="Roboto" panose="020F0502020204030204" pitchFamily="2" charset="0"/>
              </a:rPr>
              <a:t>)</a:t>
            </a:r>
            <a:r>
              <a:rPr lang="en-US" altLang="ko-KR" sz="1300" b="1" dirty="0">
                <a:solidFill>
                  <a:srgbClr val="111111"/>
                </a:solidFill>
                <a:highlight>
                  <a:srgbClr val="C0C0C0"/>
                </a:highlight>
                <a:latin typeface="Roboto" panose="020F0502020204030204" pitchFamily="2" charset="0"/>
              </a:rPr>
              <a:t> </a:t>
            </a:r>
            <a:r>
              <a:rPr lang="ko-KR" altLang="en-US" sz="1300" b="1" dirty="0">
                <a:solidFill>
                  <a:srgbClr val="111111"/>
                </a:solidFill>
                <a:highlight>
                  <a:srgbClr val="C0C0C0"/>
                </a:highlight>
                <a:latin typeface="Roboto" panose="020F0502020204030204" pitchFamily="2" charset="0"/>
              </a:rPr>
              <a:t>국소화 </a:t>
            </a:r>
            <a:r>
              <a:rPr lang="en-US" altLang="ko-KR" sz="1300" dirty="0">
                <a:solidFill>
                  <a:srgbClr val="111111"/>
                </a:solidFill>
                <a:highlight>
                  <a:srgbClr val="C0C0C0"/>
                </a:highlight>
                <a:latin typeface="Roboto" panose="020F0502020204030204" pitchFamily="2" charset="0"/>
              </a:rPr>
              <a:t>: </a:t>
            </a:r>
            <a:r>
              <a:rPr lang="ko-KR" altLang="en-US" sz="1300" i="0" dirty="0">
                <a:solidFill>
                  <a:srgbClr val="111111"/>
                </a:solidFill>
                <a:effectLst/>
                <a:highlight>
                  <a:srgbClr val="C0C0C0"/>
                </a:highlight>
                <a:latin typeface="Roboto" panose="020F0502020204030204" pitchFamily="2" charset="0"/>
              </a:rPr>
              <a:t>물질 내에서 파동 함수가 일정한 영역을 벗어나지 못하는 현상</a:t>
            </a:r>
            <a:endParaRPr lang="ko-KR" altLang="en-US" sz="13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294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C0E-2A62-08B4-D44C-57CA800F6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최대 가능도와 최소 제곱</a:t>
            </a:r>
          </a:p>
        </p:txBody>
      </p:sp>
    </p:spTree>
    <p:extLst>
      <p:ext uri="{BB962C8B-B14F-4D97-AF65-F5344CB8AC3E}">
        <p14:creationId xmlns:p14="http://schemas.microsoft.com/office/powerpoint/2010/main" val="370147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974B183-53CE-6B97-8E17-329DD7B8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2" y="582132"/>
            <a:ext cx="3287233" cy="7044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EEFFD1-0E0F-646F-DF44-CB9F20535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75" y="1288473"/>
            <a:ext cx="6005628" cy="8938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139992-6C83-56A4-AD8F-EE7C3FCD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32" y="2228622"/>
            <a:ext cx="5419478" cy="13041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C2025D-6115-D1FD-0240-BF282291B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32" y="3371516"/>
            <a:ext cx="6121535" cy="13041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A1818D-8357-3344-9148-7D2CC066F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72" y="4742791"/>
            <a:ext cx="6113495" cy="16534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BA6502-61AB-8D86-1F74-9954D1C020FF}"/>
              </a:ext>
            </a:extLst>
          </p:cNvPr>
          <p:cNvSpPr txBox="1"/>
          <p:nvPr/>
        </p:nvSpPr>
        <p:spPr>
          <a:xfrm>
            <a:off x="6722852" y="749670"/>
            <a:ext cx="56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타깃 변수 </a:t>
            </a:r>
            <a:r>
              <a:rPr lang="en-US" altLang="ko-KR" dirty="0"/>
              <a:t>t = </a:t>
            </a:r>
            <a:r>
              <a:rPr lang="ko-KR" altLang="en-US" dirty="0"/>
              <a:t>결정함수 </a:t>
            </a:r>
            <a:r>
              <a:rPr lang="en-US" altLang="ko-KR" dirty="0"/>
              <a:t>+ </a:t>
            </a:r>
            <a:r>
              <a:rPr lang="ko-KR" altLang="en-US" dirty="0" err="1"/>
              <a:t>가우시안</a:t>
            </a:r>
            <a:r>
              <a:rPr lang="ko-KR" altLang="en-US" dirty="0"/>
              <a:t> 노이즈의 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691A8-EB2C-5F3C-E531-7E9CA00F59B4}"/>
              </a:ext>
            </a:extLst>
          </p:cNvPr>
          <p:cNvSpPr txBox="1"/>
          <p:nvPr/>
        </p:nvSpPr>
        <p:spPr>
          <a:xfrm>
            <a:off x="6763109" y="1672696"/>
            <a:ext cx="489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가우시안</a:t>
            </a:r>
            <a:r>
              <a:rPr lang="ko-KR" altLang="en-US" dirty="0"/>
              <a:t> 확률 변수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668D60-D557-C668-E7BC-1BB29B72FD1A}"/>
              </a:ext>
            </a:extLst>
          </p:cNvPr>
          <p:cNvSpPr txBox="1"/>
          <p:nvPr/>
        </p:nvSpPr>
        <p:spPr>
          <a:xfrm>
            <a:off x="6763108" y="3931080"/>
            <a:ext cx="56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독립적으로 추출되었다는 가정하에 가능도 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4B5BDE-5A47-3077-DA04-D050E47545C8}"/>
              </a:ext>
            </a:extLst>
          </p:cNvPr>
          <p:cNvSpPr txBox="1"/>
          <p:nvPr/>
        </p:nvSpPr>
        <p:spPr>
          <a:xfrm>
            <a:off x="6763108" y="2901400"/>
            <a:ext cx="489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가우시안</a:t>
            </a:r>
            <a:r>
              <a:rPr lang="ko-KR" altLang="en-US" dirty="0"/>
              <a:t> 조건부 분포의 경우 조건부 평균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E1667B-432F-FE89-A605-A598C2DC8E36}"/>
              </a:ext>
            </a:extLst>
          </p:cNvPr>
          <p:cNvGrpSpPr/>
          <p:nvPr/>
        </p:nvGrpSpPr>
        <p:grpSpPr>
          <a:xfrm>
            <a:off x="5813873" y="2018314"/>
            <a:ext cx="1465920" cy="1891080"/>
            <a:chOff x="5813873" y="2018314"/>
            <a:chExt cx="1465920" cy="18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0B6171F-AE1D-41F7-7CF9-F360FDB6D531}"/>
                    </a:ext>
                  </a:extLst>
                </p14:cNvPr>
                <p14:cNvContentPartPr/>
                <p14:nvPr/>
              </p14:nvContentPartPr>
              <p14:xfrm>
                <a:off x="5813873" y="2018314"/>
                <a:ext cx="1428120" cy="18910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0B6171F-AE1D-41F7-7CF9-F360FDB6D53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5233" y="2009674"/>
                  <a:ext cx="1445760" cy="19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943D5BD-94AC-D6EF-A4E8-5F1A01639864}"/>
                    </a:ext>
                  </a:extLst>
                </p14:cNvPr>
                <p14:cNvContentPartPr/>
                <p14:nvPr/>
              </p14:nvContentPartPr>
              <p14:xfrm>
                <a:off x="7056593" y="3708154"/>
                <a:ext cx="223200" cy="2008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943D5BD-94AC-D6EF-A4E8-5F1A016398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47593" y="3699154"/>
                  <a:ext cx="2408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CF23D3BC-CA2F-E821-E0DE-68BCF4CCAB1C}"/>
                  </a:ext>
                </a:extLst>
              </p14:cNvPr>
              <p14:cNvContentPartPr/>
              <p14:nvPr/>
            </p14:nvContentPartPr>
            <p14:xfrm>
              <a:off x="4353353" y="4198114"/>
              <a:ext cx="194760" cy="1800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CF23D3BC-CA2F-E821-E0DE-68BCF4CCAB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99353" y="4090114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519C6380-22FE-8036-6122-C347B98F5DEF}"/>
                  </a:ext>
                </a:extLst>
              </p14:cNvPr>
              <p14:cNvContentPartPr/>
              <p14:nvPr/>
            </p14:nvContentPartPr>
            <p14:xfrm>
              <a:off x="5848433" y="4221154"/>
              <a:ext cx="201240" cy="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519C6380-22FE-8036-6122-C347B98F5D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94433" y="4113154"/>
                <a:ext cx="308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EB4ED2F-8CD9-2907-92CF-7BCE1EC59731}"/>
              </a:ext>
            </a:extLst>
          </p:cNvPr>
          <p:cNvSpPr txBox="1"/>
          <p:nvPr/>
        </p:nvSpPr>
        <p:spPr>
          <a:xfrm>
            <a:off x="5607169" y="4428226"/>
            <a:ext cx="1449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조절가능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A632FD-87A9-4A90-6819-AF5E96ACCFD8}"/>
              </a:ext>
            </a:extLst>
          </p:cNvPr>
          <p:cNvSpPr txBox="1"/>
          <p:nvPr/>
        </p:nvSpPr>
        <p:spPr>
          <a:xfrm>
            <a:off x="6860874" y="5151755"/>
            <a:ext cx="564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가능도 함수에 대해 로그를 취하고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 err="1"/>
              <a:t>단변량</a:t>
            </a:r>
            <a:r>
              <a:rPr lang="ko-KR" altLang="en-US" dirty="0"/>
              <a:t> </a:t>
            </a:r>
            <a:r>
              <a:rPr lang="ko-KR" altLang="en-US" dirty="0" err="1"/>
              <a:t>가우시안의</a:t>
            </a:r>
            <a:r>
              <a:rPr lang="ko-KR" altLang="en-US" dirty="0"/>
              <a:t> 표준 형태 식 이용</a:t>
            </a:r>
          </a:p>
        </p:txBody>
      </p:sp>
    </p:spTree>
    <p:extLst>
      <p:ext uri="{BB962C8B-B14F-4D97-AF65-F5344CB8AC3E}">
        <p14:creationId xmlns:p14="http://schemas.microsoft.com/office/powerpoint/2010/main" val="422772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ABA6502-61AB-8D86-1F74-9954D1C020FF}"/>
              </a:ext>
            </a:extLst>
          </p:cNvPr>
          <p:cNvSpPr txBox="1"/>
          <p:nvPr/>
        </p:nvSpPr>
        <p:spPr>
          <a:xfrm>
            <a:off x="6722852" y="749670"/>
            <a:ext cx="56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제곱합</a:t>
            </a:r>
            <a:r>
              <a:rPr lang="ko-KR" altLang="en-US" dirty="0"/>
              <a:t> 오류 함수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691A8-EB2C-5F3C-E531-7E9CA00F59B4}"/>
              </a:ext>
            </a:extLst>
          </p:cNvPr>
          <p:cNvSpPr txBox="1"/>
          <p:nvPr/>
        </p:nvSpPr>
        <p:spPr>
          <a:xfrm>
            <a:off x="1068052" y="1791590"/>
            <a:ext cx="4899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최대 가능도 함수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668D60-D557-C668-E7BC-1BB29B72FD1A}"/>
              </a:ext>
            </a:extLst>
          </p:cNvPr>
          <p:cNvSpPr txBox="1"/>
          <p:nvPr/>
        </p:nvSpPr>
        <p:spPr>
          <a:xfrm>
            <a:off x="1242201" y="3244079"/>
            <a:ext cx="8563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가우시안</a:t>
            </a:r>
            <a:r>
              <a:rPr lang="ko-KR" altLang="en-US" sz="1500" dirty="0"/>
              <a:t> 노이즈 </a:t>
            </a:r>
            <a:r>
              <a:rPr lang="ko-KR" altLang="en-US" sz="1500" dirty="0" err="1"/>
              <a:t>분포하에서</a:t>
            </a:r>
            <a:r>
              <a:rPr lang="ko-KR" altLang="en-US" sz="1500" dirty="0"/>
              <a:t> 선형 모델에 대해 가능도 함수를 최대화하는 것 </a:t>
            </a:r>
            <a:br>
              <a:rPr lang="en-US" altLang="ko-KR" sz="1500" dirty="0"/>
            </a:br>
            <a:r>
              <a:rPr lang="en-US" altLang="ko-KR" sz="1500" dirty="0"/>
              <a:t>= </a:t>
            </a:r>
            <a:r>
              <a:rPr lang="ko-KR" altLang="en-US" sz="1500" dirty="0" err="1"/>
              <a:t>제곱합</a:t>
            </a:r>
            <a:r>
              <a:rPr lang="ko-KR" altLang="en-US" sz="1500" dirty="0"/>
              <a:t> 오류 함수를 최소화 하는 것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4B5BDE-5A47-3077-DA04-D050E47545C8}"/>
              </a:ext>
            </a:extLst>
          </p:cNvPr>
          <p:cNvSpPr txBox="1"/>
          <p:nvPr/>
        </p:nvSpPr>
        <p:spPr>
          <a:xfrm>
            <a:off x="1068051" y="2690592"/>
            <a:ext cx="489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</a:t>
            </a:r>
            <a:r>
              <a:rPr lang="ko-KR" altLang="en-US" dirty="0"/>
              <a:t>에 대해 극대화 하는 경우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A632FD-87A9-4A90-6819-AF5E96ACCFD8}"/>
              </a:ext>
            </a:extLst>
          </p:cNvPr>
          <p:cNvSpPr txBox="1"/>
          <p:nvPr/>
        </p:nvSpPr>
        <p:spPr>
          <a:xfrm>
            <a:off x="5967856" y="4070555"/>
            <a:ext cx="56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 가능도 함수 기울기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29286-9C00-981C-31D5-F2353717F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52" y="398128"/>
            <a:ext cx="4194061" cy="10173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B31BFC-9E0C-14D0-B146-6605ECCC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51" y="3891238"/>
            <a:ext cx="4591252" cy="8848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789565-0287-89DD-0E4C-53724DBC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72" y="4647315"/>
            <a:ext cx="4346689" cy="883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AB2F8D-A417-4792-FC2B-895E0DFBCA8D}"/>
              </a:ext>
            </a:extLst>
          </p:cNvPr>
          <p:cNvSpPr txBox="1"/>
          <p:nvPr/>
        </p:nvSpPr>
        <p:spPr>
          <a:xfrm>
            <a:off x="6032740" y="4974601"/>
            <a:ext cx="56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 </a:t>
            </a:r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9E1550-11F6-0B20-DDAA-E68FC80E9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201" y="5607412"/>
            <a:ext cx="4107433" cy="770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8B507D-9F99-0E07-97AE-8E4753909AF0}"/>
              </a:ext>
            </a:extLst>
          </p:cNvPr>
          <p:cNvSpPr txBox="1"/>
          <p:nvPr/>
        </p:nvSpPr>
        <p:spPr>
          <a:xfrm>
            <a:off x="6032740" y="5807818"/>
            <a:ext cx="56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제곱 문제의 정규 방정식</a:t>
            </a:r>
          </a:p>
        </p:txBody>
      </p:sp>
    </p:spTree>
    <p:extLst>
      <p:ext uri="{BB962C8B-B14F-4D97-AF65-F5344CB8AC3E}">
        <p14:creationId xmlns:p14="http://schemas.microsoft.com/office/powerpoint/2010/main" val="2796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ABA6502-61AB-8D86-1F74-9954D1C020FF}"/>
              </a:ext>
            </a:extLst>
          </p:cNvPr>
          <p:cNvSpPr txBox="1"/>
          <p:nvPr/>
        </p:nvSpPr>
        <p:spPr>
          <a:xfrm>
            <a:off x="7338204" y="1269729"/>
            <a:ext cx="34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설계 행렬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E19905-46C3-E6A1-4CAA-39BC7F8B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69" y="632689"/>
            <a:ext cx="4760580" cy="2012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259F78-B34B-AFC1-0C9E-0C10439965CB}"/>
              </a:ext>
            </a:extLst>
          </p:cNvPr>
          <p:cNvSpPr txBox="1"/>
          <p:nvPr/>
        </p:nvSpPr>
        <p:spPr>
          <a:xfrm>
            <a:off x="1791420" y="2744846"/>
            <a:ext cx="485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무어 </a:t>
            </a:r>
            <a:r>
              <a:rPr lang="en-US" altLang="ko-KR" dirty="0"/>
              <a:t>– </a:t>
            </a:r>
            <a:r>
              <a:rPr lang="ko-KR" altLang="en-US" dirty="0" err="1"/>
              <a:t>펜로즈</a:t>
            </a:r>
            <a:r>
              <a:rPr lang="ko-KR" altLang="en-US" dirty="0"/>
              <a:t> 유사</a:t>
            </a:r>
            <a:r>
              <a:rPr lang="en-US" altLang="ko-KR" dirty="0"/>
              <a:t>-</a:t>
            </a:r>
            <a:r>
              <a:rPr lang="ko-KR" altLang="en-US" dirty="0"/>
              <a:t>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6C62D3-263D-24E8-42B0-65C3DB0D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21" y="3333223"/>
            <a:ext cx="5663977" cy="930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65B041-47B7-312F-4C75-6384FCD41D3F}"/>
              </a:ext>
            </a:extLst>
          </p:cNvPr>
          <p:cNvSpPr txBox="1"/>
          <p:nvPr/>
        </p:nvSpPr>
        <p:spPr>
          <a:xfrm>
            <a:off x="6317411" y="3771984"/>
            <a:ext cx="34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편향 매개변수 명시화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3ED7088-B79F-30AD-6469-0C6433472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890" y="4515784"/>
            <a:ext cx="2161664" cy="870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966FE4-B81E-C33C-B100-89E32A0F40ED}"/>
              </a:ext>
            </a:extLst>
          </p:cNvPr>
          <p:cNvSpPr txBox="1"/>
          <p:nvPr/>
        </p:nvSpPr>
        <p:spPr>
          <a:xfrm>
            <a:off x="6317410" y="4718014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W0</a:t>
            </a:r>
            <a:r>
              <a:rPr lang="ko-KR" altLang="en-US" dirty="0"/>
              <a:t>에 대한 </a:t>
            </a:r>
            <a:r>
              <a:rPr lang="ko-KR" altLang="en-US" dirty="0" err="1"/>
              <a:t>미분값을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두고 풀기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5D3EE6A-5294-198B-C3A7-48404ED58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697" y="5528094"/>
            <a:ext cx="4541735" cy="8192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1F5991-3861-8AB9-0D65-DA26FE1A5D22}"/>
              </a:ext>
            </a:extLst>
          </p:cNvPr>
          <p:cNvSpPr txBox="1"/>
          <p:nvPr/>
        </p:nvSpPr>
        <p:spPr>
          <a:xfrm>
            <a:off x="6389297" y="5678422"/>
            <a:ext cx="627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W0</a:t>
            </a:r>
            <a:r>
              <a:rPr lang="ko-KR" altLang="en-US" dirty="0"/>
              <a:t>가 훈련 집합 타깃 변수 평균과 </a:t>
            </a:r>
            <a:br>
              <a:rPr lang="en-US" altLang="ko-KR" dirty="0"/>
            </a:br>
            <a:r>
              <a:rPr lang="ko-KR" altLang="en-US" dirty="0"/>
              <a:t>기저 </a:t>
            </a:r>
            <a:r>
              <a:rPr lang="ko-KR" altLang="en-US" dirty="0" err="1"/>
              <a:t>함숫값</a:t>
            </a:r>
            <a:r>
              <a:rPr lang="ko-KR" altLang="en-US" dirty="0"/>
              <a:t> 평균들의 가중 합 사이의 차이를 보상함</a:t>
            </a:r>
          </a:p>
        </p:txBody>
      </p:sp>
    </p:spTree>
    <p:extLst>
      <p:ext uri="{BB962C8B-B14F-4D97-AF65-F5344CB8AC3E}">
        <p14:creationId xmlns:p14="http://schemas.microsoft.com/office/powerpoint/2010/main" val="230008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F1F5991-3861-8AB9-0D65-DA26FE1A5D22}"/>
              </a:ext>
            </a:extLst>
          </p:cNvPr>
          <p:cNvSpPr txBox="1"/>
          <p:nvPr/>
        </p:nvSpPr>
        <p:spPr>
          <a:xfrm>
            <a:off x="1690775" y="1002905"/>
            <a:ext cx="95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 가능도 함수를 노이즈 정밀도 매개변수 베타에 대해 최대화 하여 다음 식을 얻음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567933-CD86-0F0F-6892-39F5237B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059" y="1655729"/>
            <a:ext cx="5461881" cy="1628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8E90E-B72C-7EA3-AB40-03622A790764}"/>
              </a:ext>
            </a:extLst>
          </p:cNvPr>
          <p:cNvSpPr txBox="1"/>
          <p:nvPr/>
        </p:nvSpPr>
        <p:spPr>
          <a:xfrm>
            <a:off x="1601636" y="4213759"/>
            <a:ext cx="954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노이즈 정밀도의 역이 </a:t>
            </a:r>
            <a:br>
              <a:rPr lang="en-US" altLang="ko-KR" dirty="0"/>
            </a:br>
            <a:r>
              <a:rPr lang="ko-KR" altLang="en-US" dirty="0"/>
              <a:t>회귀 함수 근처 타깃 변수들의 </a:t>
            </a:r>
            <a:r>
              <a:rPr lang="ko-KR" altLang="en-US" dirty="0" err="1"/>
              <a:t>잔차</a:t>
            </a:r>
            <a:r>
              <a:rPr lang="ko-KR" altLang="en-US" dirty="0"/>
              <a:t> 분산으로 주어짐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AC02E24-6E6D-38D1-B6A8-A5BB69F65FC0}"/>
              </a:ext>
            </a:extLst>
          </p:cNvPr>
          <p:cNvSpPr/>
          <p:nvPr/>
        </p:nvSpPr>
        <p:spPr>
          <a:xfrm>
            <a:off x="6095999" y="3232030"/>
            <a:ext cx="557843" cy="592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4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F1F5991-3861-8AB9-0D65-DA26FE1A5D22}"/>
              </a:ext>
            </a:extLst>
          </p:cNvPr>
          <p:cNvSpPr txBox="1"/>
          <p:nvPr/>
        </p:nvSpPr>
        <p:spPr>
          <a:xfrm>
            <a:off x="4290204" y="882136"/>
            <a:ext cx="6274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최소 제곱의 기하학적 의미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86C5AD-E32D-34A4-0F0D-094FE1C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40" y="2122093"/>
            <a:ext cx="3217211" cy="223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6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C0E-2A62-08B4-D44C-57CA800F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78" y="1974507"/>
            <a:ext cx="6381750" cy="668337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차원의 벡터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x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들이 입력 변수로 주어졌을 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그에 해당하는 연속 타깃 변수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값을 예측하는 것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2B1927-AE46-D666-2833-CDFB5FA1A8E1}"/>
              </a:ext>
            </a:extLst>
          </p:cNvPr>
          <p:cNvSpPr txBox="1">
            <a:spLocks/>
          </p:cNvSpPr>
          <p:nvPr/>
        </p:nvSpPr>
        <p:spPr>
          <a:xfrm>
            <a:off x="552450" y="1027113"/>
            <a:ext cx="6381750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회귀 모델 목표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4517EA3-A24D-583E-19F1-6192D6B1826F}"/>
              </a:ext>
            </a:extLst>
          </p:cNvPr>
          <p:cNvSpPr txBox="1">
            <a:spLocks/>
          </p:cNvSpPr>
          <p:nvPr/>
        </p:nvSpPr>
        <p:spPr>
          <a:xfrm>
            <a:off x="552450" y="3328824"/>
            <a:ext cx="6381750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선형 회귀 모델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C61A1D-72FB-C2B0-48CE-2E5828C8D985}"/>
              </a:ext>
            </a:extLst>
          </p:cNvPr>
          <p:cNvSpPr txBox="1">
            <a:spLocks/>
          </p:cNvSpPr>
          <p:nvPr/>
        </p:nvSpPr>
        <p:spPr>
          <a:xfrm>
            <a:off x="855678" y="4113302"/>
            <a:ext cx="7355068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조절 가능한 매개변수를 바탕으로 한 선형 함수를 사용하는 모델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775FD-1A4B-6DBF-3BB7-DD29C63DDBCA}"/>
              </a:ext>
            </a:extLst>
          </p:cNvPr>
          <p:cNvSpPr txBox="1"/>
          <p:nvPr/>
        </p:nvSpPr>
        <p:spPr>
          <a:xfrm>
            <a:off x="8059917" y="5764268"/>
            <a:ext cx="367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입력 변수들에 대한 선형 함수</a:t>
            </a:r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A431123-8450-8189-5485-F2B2FC4F0A75}"/>
              </a:ext>
            </a:extLst>
          </p:cNvPr>
          <p:cNvSpPr txBox="1">
            <a:spLocks/>
          </p:cNvSpPr>
          <p:nvPr/>
        </p:nvSpPr>
        <p:spPr>
          <a:xfrm>
            <a:off x="5644495" y="5051265"/>
            <a:ext cx="6381750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가장 간단한 선형 회귀 모델</a:t>
            </a:r>
          </a:p>
        </p:txBody>
      </p:sp>
    </p:spTree>
    <p:extLst>
      <p:ext uri="{BB962C8B-B14F-4D97-AF65-F5344CB8AC3E}">
        <p14:creationId xmlns:p14="http://schemas.microsoft.com/office/powerpoint/2010/main" val="309490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C0E-2A62-08B4-D44C-57CA800F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0" y="2016410"/>
            <a:ext cx="6381750" cy="668337"/>
          </a:xfrm>
        </p:spPr>
        <p:txBody>
          <a:bodyPr>
            <a:normAutofit/>
          </a:bodyPr>
          <a:lstStyle/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 변수들에 대한 비선형 함수들의 집합을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선형적으로 결합하여 만든 함수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2B1927-AE46-D666-2833-CDFB5FA1A8E1}"/>
              </a:ext>
            </a:extLst>
          </p:cNvPr>
          <p:cNvSpPr txBox="1">
            <a:spLocks/>
          </p:cNvSpPr>
          <p:nvPr/>
        </p:nvSpPr>
        <p:spPr>
          <a:xfrm>
            <a:off x="552450" y="1027113"/>
            <a:ext cx="6381750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기저함수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4517EA3-A24D-583E-19F1-6192D6B1826F}"/>
              </a:ext>
            </a:extLst>
          </p:cNvPr>
          <p:cNvSpPr txBox="1">
            <a:spLocks/>
          </p:cNvSpPr>
          <p:nvPr/>
        </p:nvSpPr>
        <p:spPr>
          <a:xfrm>
            <a:off x="7506143" y="1027112"/>
            <a:ext cx="2807438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성질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C61A1D-72FB-C2B0-48CE-2E5828C8D985}"/>
              </a:ext>
            </a:extLst>
          </p:cNvPr>
          <p:cNvSpPr txBox="1">
            <a:spLocks/>
          </p:cNvSpPr>
          <p:nvPr/>
        </p:nvSpPr>
        <p:spPr>
          <a:xfrm>
            <a:off x="7099547" y="1839191"/>
            <a:ext cx="3620629" cy="10227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매개변수에 대해서는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선형 함수이기 때문에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쉽게 분석 가능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775FD-1A4B-6DBF-3BB7-DD29C63DDBCA}"/>
              </a:ext>
            </a:extLst>
          </p:cNvPr>
          <p:cNvSpPr txBox="1"/>
          <p:nvPr/>
        </p:nvSpPr>
        <p:spPr>
          <a:xfrm>
            <a:off x="1491757" y="4507422"/>
            <a:ext cx="481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적절한 함수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y(X)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직접 만들어 내는 것</a:t>
            </a:r>
            <a:endParaRPr lang="ko-KR" altLang="en-US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A431123-8450-8189-5485-F2B2FC4F0A75}"/>
              </a:ext>
            </a:extLst>
          </p:cNvPr>
          <p:cNvSpPr txBox="1">
            <a:spLocks/>
          </p:cNvSpPr>
          <p:nvPr/>
        </p:nvSpPr>
        <p:spPr>
          <a:xfrm>
            <a:off x="1124393" y="3661864"/>
            <a:ext cx="6381750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선형 회귀 모델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7BF56-B55E-1AB6-F1E1-E9E2FD1B4522}"/>
              </a:ext>
            </a:extLst>
          </p:cNvPr>
          <p:cNvSpPr txBox="1"/>
          <p:nvPr/>
        </p:nvSpPr>
        <p:spPr>
          <a:xfrm>
            <a:off x="7237868" y="3830167"/>
            <a:ext cx="367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새 변수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x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표적값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예측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1720F-56A2-C294-E98E-9E161F3B1B45}"/>
              </a:ext>
            </a:extLst>
          </p:cNvPr>
          <p:cNvSpPr txBox="1"/>
          <p:nvPr/>
        </p:nvSpPr>
        <p:spPr>
          <a:xfrm>
            <a:off x="1491757" y="4990477"/>
            <a:ext cx="691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예측분포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p(</a:t>
            </a:r>
            <a:r>
              <a:rPr lang="en-US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t|x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모델하는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것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불확실성을 표현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4EB6E-328B-4ED5-DC34-006EADE30B07}"/>
              </a:ext>
            </a:extLst>
          </p:cNvPr>
          <p:cNvSpPr txBox="1"/>
          <p:nvPr/>
        </p:nvSpPr>
        <p:spPr>
          <a:xfrm>
            <a:off x="1519888" y="5537030"/>
            <a:ext cx="694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손실 함수의 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기댓값을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최소화하는 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표적값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예측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6425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C0E-2A62-08B4-D44C-57CA800F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283" y="4546959"/>
            <a:ext cx="6381750" cy="668337"/>
          </a:xfrm>
        </p:spPr>
        <p:txBody>
          <a:bodyPr>
            <a:normAutofit/>
          </a:bodyPr>
          <a:lstStyle/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훌륭한 해석적인 성직을 갖고 있으며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복잡한 모델의 토대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2B1927-AE46-D666-2833-CDFB5FA1A8E1}"/>
              </a:ext>
            </a:extLst>
          </p:cNvPr>
          <p:cNvSpPr txBox="1">
            <a:spLocks/>
          </p:cNvSpPr>
          <p:nvPr/>
        </p:nvSpPr>
        <p:spPr>
          <a:xfrm>
            <a:off x="552449" y="1027113"/>
            <a:ext cx="9070015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선형 회귀 모델 한계를 </a:t>
            </a:r>
            <a:r>
              <a:rPr lang="ko-KR" altLang="en-US"/>
              <a:t>갖는 경우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7BF56-B55E-1AB6-F1E1-E9E2FD1B4522}"/>
              </a:ext>
            </a:extLst>
          </p:cNvPr>
          <p:cNvSpPr txBox="1"/>
          <p:nvPr/>
        </p:nvSpPr>
        <p:spPr>
          <a:xfrm>
            <a:off x="943393" y="2035903"/>
            <a:ext cx="71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몇몇 패턴 인식 응용 사례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입력 공간이 고차원인 경우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E766EF4-4F70-7126-7DAE-471CE34B8915}"/>
              </a:ext>
            </a:extLst>
          </p:cNvPr>
          <p:cNvSpPr txBox="1">
            <a:spLocks/>
          </p:cNvSpPr>
          <p:nvPr/>
        </p:nvSpPr>
        <p:spPr>
          <a:xfrm>
            <a:off x="-366381" y="3630375"/>
            <a:ext cx="8070555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선형 회귀 모델 장점</a:t>
            </a:r>
          </a:p>
        </p:txBody>
      </p:sp>
    </p:spTree>
    <p:extLst>
      <p:ext uri="{BB962C8B-B14F-4D97-AF65-F5344CB8AC3E}">
        <p14:creationId xmlns:p14="http://schemas.microsoft.com/office/powerpoint/2010/main" val="12692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C0E-2A62-08B4-D44C-57CA800F6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선형 기저 함수 모델</a:t>
            </a:r>
          </a:p>
        </p:txBody>
      </p:sp>
    </p:spTree>
    <p:extLst>
      <p:ext uri="{BB962C8B-B14F-4D97-AF65-F5344CB8AC3E}">
        <p14:creationId xmlns:p14="http://schemas.microsoft.com/office/powerpoint/2010/main" val="367431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C0E-2A62-08B4-D44C-57CA800F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151" y="3580808"/>
            <a:ext cx="7921698" cy="668337"/>
          </a:xfrm>
        </p:spPr>
        <p:txBody>
          <a:bodyPr>
            <a:normAutofit/>
          </a:bodyPr>
          <a:lstStyle/>
          <a:p>
            <a:pPr latinLnBrk="1">
              <a:spcAft>
                <a:spcPts val="800"/>
              </a:spcAft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매개변수의 선형 함수이고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 변수의 선형함수여서 한계점 존재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2B1927-AE46-D666-2833-CDFB5FA1A8E1}"/>
              </a:ext>
            </a:extLst>
          </p:cNvPr>
          <p:cNvSpPr txBox="1">
            <a:spLocks/>
          </p:cNvSpPr>
          <p:nvPr/>
        </p:nvSpPr>
        <p:spPr>
          <a:xfrm>
            <a:off x="552449" y="1027113"/>
            <a:ext cx="9070015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가장 단순한 선형 회귀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7BF56-B55E-1AB6-F1E1-E9E2FD1B4522}"/>
              </a:ext>
            </a:extLst>
          </p:cNvPr>
          <p:cNvSpPr txBox="1"/>
          <p:nvPr/>
        </p:nvSpPr>
        <p:spPr>
          <a:xfrm>
            <a:off x="1020283" y="1781862"/>
            <a:ext cx="71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입력 변수들의 선형 결합을 바탕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C53E7-B146-1276-00D9-E4C6ED81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20" y="2311041"/>
            <a:ext cx="5266172" cy="80630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B6ADE38-06B3-D8D1-4357-0351A115B746}"/>
              </a:ext>
            </a:extLst>
          </p:cNvPr>
          <p:cNvSpPr txBox="1">
            <a:spLocks/>
          </p:cNvSpPr>
          <p:nvPr/>
        </p:nvSpPr>
        <p:spPr>
          <a:xfrm>
            <a:off x="662320" y="3580809"/>
            <a:ext cx="2165942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성질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BFA8B2-1E6A-4FA3-CFF5-1CEC988F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48" y="4440596"/>
            <a:ext cx="4688078" cy="157888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BAF7CA1-66B8-7DC9-11C1-69FB96FA3595}"/>
              </a:ext>
            </a:extLst>
          </p:cNvPr>
          <p:cNvSpPr txBox="1">
            <a:spLocks/>
          </p:cNvSpPr>
          <p:nvPr/>
        </p:nvSpPr>
        <p:spPr>
          <a:xfrm>
            <a:off x="5992124" y="5002702"/>
            <a:ext cx="4437343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입력 변수에 대한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고정 비선형 함수들의 선형 결합 사용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4EC60EB-91FE-8FD9-BD9F-A462C1A51587}"/>
                  </a:ext>
                </a:extLst>
              </p14:cNvPr>
              <p14:cNvContentPartPr/>
              <p14:nvPr/>
            </p14:nvContentPartPr>
            <p14:xfrm>
              <a:off x="4405193" y="5302234"/>
              <a:ext cx="63792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4EC60EB-91FE-8FD9-BD9F-A462C1A515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1193" y="5194594"/>
                <a:ext cx="7455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923B649-65EB-9A98-EC61-AFD349CCF3D5}"/>
              </a:ext>
            </a:extLst>
          </p:cNvPr>
          <p:cNvSpPr txBox="1"/>
          <p:nvPr/>
        </p:nvSpPr>
        <p:spPr>
          <a:xfrm>
            <a:off x="4269944" y="5459898"/>
            <a:ext cx="12249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기저함수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63BDC90D-B71C-E8EE-8443-18510E8E4F49}"/>
                  </a:ext>
                </a:extLst>
              </p14:cNvPr>
              <p14:cNvContentPartPr/>
              <p14:nvPr/>
            </p14:nvContentPartPr>
            <p14:xfrm>
              <a:off x="2668553" y="5336434"/>
              <a:ext cx="36216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63BDC90D-B71C-E8EE-8443-18510E8E4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4553" y="5228794"/>
                <a:ext cx="4698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D7094D-4270-E3BE-DB98-CC0EB7778676}"/>
              </a:ext>
            </a:extLst>
          </p:cNvPr>
          <p:cNvSpPr txBox="1"/>
          <p:nvPr/>
        </p:nvSpPr>
        <p:spPr>
          <a:xfrm>
            <a:off x="2135151" y="5459898"/>
            <a:ext cx="16446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편향 매개변수</a:t>
            </a:r>
          </a:p>
        </p:txBody>
      </p:sp>
    </p:spTree>
    <p:extLst>
      <p:ext uri="{BB962C8B-B14F-4D97-AF65-F5344CB8AC3E}">
        <p14:creationId xmlns:p14="http://schemas.microsoft.com/office/powerpoint/2010/main" val="231923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C0E-2A62-08B4-D44C-57CA800F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25" y="3185576"/>
            <a:ext cx="7921698" cy="668337"/>
          </a:xfrm>
        </p:spPr>
        <p:txBody>
          <a:bodyPr>
            <a:normAutofit/>
          </a:bodyPr>
          <a:lstStyle/>
          <a:p>
            <a:pPr latinLnBrk="1">
              <a:spcAft>
                <a:spcPts val="800"/>
              </a:spcAft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비선형 기저 함수들을 사용하여 함수가</a:t>
            </a:r>
            <a:b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입력벡터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비선형 함수가 되도록 할 수 있지만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2B1927-AE46-D666-2833-CDFB5FA1A8E1}"/>
              </a:ext>
            </a:extLst>
          </p:cNvPr>
          <p:cNvSpPr txBox="1">
            <a:spLocks/>
          </p:cNvSpPr>
          <p:nvPr/>
        </p:nvSpPr>
        <p:spPr>
          <a:xfrm>
            <a:off x="552449" y="1027113"/>
            <a:ext cx="9070015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기저함수 재정의 후 정리한 식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BAF7CA1-66B8-7DC9-11C1-69FB96FA3595}"/>
              </a:ext>
            </a:extLst>
          </p:cNvPr>
          <p:cNvSpPr txBox="1">
            <a:spLocks/>
          </p:cNvSpPr>
          <p:nvPr/>
        </p:nvSpPr>
        <p:spPr>
          <a:xfrm>
            <a:off x="6697076" y="3988568"/>
            <a:ext cx="4437343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함수들이 매개변수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대해서 선형 함수이기 때문에 선형 모델이라 불림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F438DF-FE4C-42BE-47AA-15C552D5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91" y="1886900"/>
            <a:ext cx="4489492" cy="132787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30A6D0E0-9C58-2038-0CC2-84F10C4BB398}"/>
              </a:ext>
            </a:extLst>
          </p:cNvPr>
          <p:cNvSpPr txBox="1">
            <a:spLocks/>
          </p:cNvSpPr>
          <p:nvPr/>
        </p:nvSpPr>
        <p:spPr>
          <a:xfrm>
            <a:off x="2001431" y="4957602"/>
            <a:ext cx="4437343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분석하기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쉽지만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800"/>
              </a:spcAft>
            </a:pP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선형 관계로 인한 한계점이 존재함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72DB75-F26B-1864-968D-19CE77B8479F}"/>
              </a:ext>
            </a:extLst>
          </p:cNvPr>
          <p:cNvGrpSpPr/>
          <p:nvPr/>
        </p:nvGrpSpPr>
        <p:grpSpPr>
          <a:xfrm>
            <a:off x="6325793" y="2766034"/>
            <a:ext cx="1362600" cy="829440"/>
            <a:chOff x="6325793" y="2766034"/>
            <a:chExt cx="1362600" cy="82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8BC5FDD-A7A8-8EFA-F202-0B864D9CBAE1}"/>
                    </a:ext>
                  </a:extLst>
                </p14:cNvPr>
                <p14:cNvContentPartPr/>
                <p14:nvPr/>
              </p14:nvContentPartPr>
              <p14:xfrm>
                <a:off x="6325793" y="2766034"/>
                <a:ext cx="1208880" cy="7992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8BC5FDD-A7A8-8EFA-F202-0B864D9CBA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16793" y="2757034"/>
                  <a:ext cx="122652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B5CBA50-383D-72F7-5F8C-5988F5384599}"/>
                    </a:ext>
                  </a:extLst>
                </p14:cNvPr>
                <p14:cNvContentPartPr/>
                <p14:nvPr/>
              </p14:nvContentPartPr>
              <p14:xfrm>
                <a:off x="7297793" y="3307834"/>
                <a:ext cx="390600" cy="2876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B5CBA50-383D-72F7-5F8C-5988F53845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793" y="3298834"/>
                  <a:ext cx="40824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403F212-29F0-2D40-6D28-C4069A4CE448}"/>
              </a:ext>
            </a:extLst>
          </p:cNvPr>
          <p:cNvGrpSpPr/>
          <p:nvPr/>
        </p:nvGrpSpPr>
        <p:grpSpPr>
          <a:xfrm>
            <a:off x="5377193" y="4554154"/>
            <a:ext cx="1270800" cy="629280"/>
            <a:chOff x="5377193" y="4554154"/>
            <a:chExt cx="127080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4296E27-BD1D-A1F6-01D0-6584B2AE9441}"/>
                    </a:ext>
                  </a:extLst>
                </p14:cNvPr>
                <p14:cNvContentPartPr/>
                <p14:nvPr/>
              </p14:nvContentPartPr>
              <p14:xfrm>
                <a:off x="5438393" y="4554154"/>
                <a:ext cx="1209600" cy="5684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4296E27-BD1D-A1F6-01D0-6584B2AE94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29753" y="4545514"/>
                  <a:ext cx="12272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CD5BEC1-8312-D3F1-6B1B-E64F089B01A0}"/>
                    </a:ext>
                  </a:extLst>
                </p14:cNvPr>
                <p14:cNvContentPartPr/>
                <p14:nvPr/>
              </p14:nvContentPartPr>
              <p14:xfrm>
                <a:off x="5377193" y="4899754"/>
                <a:ext cx="502920" cy="2836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CD5BEC1-8312-D3F1-6B1B-E64F089B01A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68193" y="4890754"/>
                  <a:ext cx="520560" cy="30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797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C0E-2A62-08B4-D44C-57CA800F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972" y="1783349"/>
            <a:ext cx="7921698" cy="668337"/>
          </a:xfrm>
        </p:spPr>
        <p:txBody>
          <a:bodyPr>
            <a:normAutofit/>
          </a:bodyPr>
          <a:lstStyle/>
          <a:p>
            <a:pPr latinLnBrk="1"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 공간의 한 영역에서 발생한 변화가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영역까지 영향을 미침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2B1927-AE46-D666-2833-CDFB5FA1A8E1}"/>
              </a:ext>
            </a:extLst>
          </p:cNvPr>
          <p:cNvSpPr txBox="1">
            <a:spLocks/>
          </p:cNvSpPr>
          <p:nvPr/>
        </p:nvSpPr>
        <p:spPr>
          <a:xfrm>
            <a:off x="1560992" y="975996"/>
            <a:ext cx="9070015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다항 기저 함수의 한계점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BAF7CA1-66B8-7DC9-11C1-69FB96FA3595}"/>
              </a:ext>
            </a:extLst>
          </p:cNvPr>
          <p:cNvSpPr txBox="1">
            <a:spLocks/>
          </p:cNvSpPr>
          <p:nvPr/>
        </p:nvSpPr>
        <p:spPr>
          <a:xfrm>
            <a:off x="3700835" y="3406744"/>
            <a:ext cx="4437343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 공간을 여러 영역들로 나누고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영역에 대해서 서로 다른 다항식 피팅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0A6D0E0-9C58-2038-0CC2-84F10C4BB398}"/>
              </a:ext>
            </a:extLst>
          </p:cNvPr>
          <p:cNvSpPr txBox="1">
            <a:spLocks/>
          </p:cNvSpPr>
          <p:nvPr/>
        </p:nvSpPr>
        <p:spPr>
          <a:xfrm>
            <a:off x="3757150" y="4750568"/>
            <a:ext cx="4437343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스플라인</a:t>
            </a:r>
            <a:r>
              <a:rPr lang="ko-KR" alt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함수</a:t>
            </a:r>
            <a:endParaRPr lang="ko-KR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90A062EA-8DF8-564A-4022-EE01CC5CE365}"/>
              </a:ext>
            </a:extLst>
          </p:cNvPr>
          <p:cNvSpPr/>
          <p:nvPr/>
        </p:nvSpPr>
        <p:spPr>
          <a:xfrm>
            <a:off x="5705528" y="2592700"/>
            <a:ext cx="540589" cy="599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EA7B93F-50F6-6533-D91D-01535299D52B}"/>
              </a:ext>
            </a:extLst>
          </p:cNvPr>
          <p:cNvSpPr/>
          <p:nvPr/>
        </p:nvSpPr>
        <p:spPr>
          <a:xfrm>
            <a:off x="5705528" y="4343862"/>
            <a:ext cx="540589" cy="599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7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C2B1927-AE46-D666-2833-CDFB5FA1A8E1}"/>
              </a:ext>
            </a:extLst>
          </p:cNvPr>
          <p:cNvSpPr txBox="1">
            <a:spLocks/>
          </p:cNvSpPr>
          <p:nvPr/>
        </p:nvSpPr>
        <p:spPr>
          <a:xfrm>
            <a:off x="1518607" y="975355"/>
            <a:ext cx="9070015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스플라인</a:t>
            </a:r>
            <a:r>
              <a:rPr lang="ko-KR" altLang="en-US" dirty="0"/>
              <a:t> 함수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A1624E-5D48-7A3E-6112-6C41AF30A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4" y="1934020"/>
            <a:ext cx="3340702" cy="10146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E9AC82-FDF6-A45A-88A8-F69154C4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77" y="1920284"/>
            <a:ext cx="2748423" cy="10481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C7C127-110F-DF9F-5E3C-95A5A7659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09" y="1881460"/>
            <a:ext cx="3260855" cy="108695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DB33F4B3-EAA3-9310-A4BA-0C00B342E9B6}"/>
              </a:ext>
            </a:extLst>
          </p:cNvPr>
          <p:cNvSpPr txBox="1">
            <a:spLocks/>
          </p:cNvSpPr>
          <p:nvPr/>
        </p:nvSpPr>
        <p:spPr>
          <a:xfrm>
            <a:off x="571129" y="3043636"/>
            <a:ext cx="2978461" cy="298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8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가우시안</a:t>
            </a: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기저 함수</a:t>
            </a:r>
            <a:endParaRPr lang="ko-KR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B5EE9A66-535B-D5FE-6174-5A12852F1CBE}"/>
              </a:ext>
            </a:extLst>
          </p:cNvPr>
          <p:cNvSpPr txBox="1">
            <a:spLocks/>
          </p:cNvSpPr>
          <p:nvPr/>
        </p:nvSpPr>
        <p:spPr>
          <a:xfrm>
            <a:off x="3577883" y="3037885"/>
            <a:ext cx="3022375" cy="298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800" b="1" kern="10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시그모이드</a:t>
            </a: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기저 함수</a:t>
            </a:r>
            <a:endParaRPr lang="ko-KR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FF66950-C741-8166-F003-245BD02D8BAD}"/>
              </a:ext>
            </a:extLst>
          </p:cNvPr>
          <p:cNvSpPr txBox="1">
            <a:spLocks/>
          </p:cNvSpPr>
          <p:nvPr/>
        </p:nvSpPr>
        <p:spPr>
          <a:xfrm>
            <a:off x="7029311" y="3033576"/>
            <a:ext cx="2823881" cy="298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로지스틱 </a:t>
            </a:r>
            <a:r>
              <a:rPr lang="ko-KR" altLang="en-US" sz="18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시그모이드</a:t>
            </a: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함수</a:t>
            </a:r>
            <a:endParaRPr lang="ko-KR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1F7F354-E1A8-F6F5-D472-2723DB5ACF56}"/>
              </a:ext>
            </a:extLst>
          </p:cNvPr>
          <p:cNvSpPr txBox="1">
            <a:spLocks/>
          </p:cNvSpPr>
          <p:nvPr/>
        </p:nvSpPr>
        <p:spPr>
          <a:xfrm>
            <a:off x="9176681" y="4524961"/>
            <a:ext cx="2823881" cy="298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푸리에 기저 함수</a:t>
            </a:r>
            <a:endParaRPr lang="ko-KR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7D6050D-70B3-543E-27E5-13E318BD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126" y="3478984"/>
            <a:ext cx="8059885" cy="2488006"/>
          </a:xfrm>
          <a:prstGeom prst="rect">
            <a:avLst/>
          </a:prstGeom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FFFFB2C6-04A6-CAC8-301A-6A18671C1B13}"/>
              </a:ext>
            </a:extLst>
          </p:cNvPr>
          <p:cNvSpPr txBox="1">
            <a:spLocks/>
          </p:cNvSpPr>
          <p:nvPr/>
        </p:nvSpPr>
        <p:spPr>
          <a:xfrm>
            <a:off x="9241598" y="4823623"/>
            <a:ext cx="2823881" cy="1086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기저함수 </a:t>
            </a:r>
            <a:r>
              <a:rPr lang="en-US" altLang="ko-KR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도수 표현</a:t>
            </a:r>
            <a:endParaRPr lang="en-US" altLang="ko-KR" sz="15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공간적 범위 </a:t>
            </a:r>
            <a:r>
              <a:rPr lang="en-US" altLang="ko-KR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무한대</a:t>
            </a:r>
            <a:endParaRPr lang="en-US" altLang="ko-KR" sz="15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ko-KR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9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474</Words>
  <Application>Microsoft Office PowerPoint</Application>
  <PresentationFormat>와이드스크린</PresentationFormat>
  <Paragraphs>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Roboto</vt:lpstr>
      <vt:lpstr>Office 테마</vt:lpstr>
      <vt:lpstr>3. 선형 회귀 모델</vt:lpstr>
      <vt:lpstr>D차원의 벡터 x들이 입력 변수로 주어졌을 때,  그에 해당하는 연속 타깃 변수 t값을 예측하는 것</vt:lpstr>
      <vt:lpstr>입력 변수들에 대한 비선형 함수들의 집합을  선형적으로 결합하여 만든 함수</vt:lpstr>
      <vt:lpstr>훌륭한 해석적인 성직을 갖고 있으며, 더 복잡한 모델의 토대</vt:lpstr>
      <vt:lpstr>3.1 선형 기저 함수 모델</vt:lpstr>
      <vt:lpstr>매개변수의 선형 함수이고, 입력 변수의 선형함수여서 한계점 존재</vt:lpstr>
      <vt:lpstr>비선형 기저 함수들을 사용하여 함수가  입력벡터 X에 대한 비선형 함수가 되도록 할 수 있지만</vt:lpstr>
      <vt:lpstr>입력 공간의 한 영역에서 발생한 변화가 다른 영역까지 영향을 미침</vt:lpstr>
      <vt:lpstr>PowerPoint 프레젠테이션</vt:lpstr>
      <vt:lpstr>PowerPoint 프레젠테이션</vt:lpstr>
      <vt:lpstr>최대 가능도와 최소 제곱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예림 조</dc:creator>
  <cp:lastModifiedBy>예림 조</cp:lastModifiedBy>
  <cp:revision>1</cp:revision>
  <dcterms:created xsi:type="dcterms:W3CDTF">2024-06-28T06:13:13Z</dcterms:created>
  <dcterms:modified xsi:type="dcterms:W3CDTF">2024-06-28T07:54:26Z</dcterms:modified>
</cp:coreProperties>
</file>