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83" d="100"/>
          <a:sy n="83" d="100"/>
        </p:scale>
        <p:origin x="3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6:29:09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24575,'0'12'0,"-37"765"-1144,16-613 1099,-15 144-172,17 2 78,28 179 1331,2-374-1030,28 122-1,-29-185-131,-8-43-30,-1-5 0,0-1 0,-1 1 0,1-1 0,-1 1 0,0-1 0,0 1 0,0 4 0,-1-10-62,1 1 3,0 0 0,-1 1-1,1-1 1,0 0 0,0 1 0,0-1-1,-1 0 1,1 1 0,0-1 0,-1 0-1,1 1 1,-1-1 0,1 1 0,-1-1 0,1 1-1,-1-1 1,1 1 0,-1-1 0,1 1-1,-1 0 1,0-1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6:29:09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24575,'7'8'0,"773"1022"-1483,-754-995 1593,103 129 1207,-128-164-1314,0 1 0,-1-1 0,1 0 0,0 0 0,0 0 0,0 0 0,0 0 1,-1 0-1,1 0 0,0 0 0,0 0 0,0 0 0,0 0 0,-1 0 0,1-1 0,0 1 0,0 0 0,0 0 0,1-2 0,25-10-8,-8 0 5,0 0 0,-1-1 0,27-25 0,156-167-981,-15-19 0,-31 25 542,162-270 0,-306 452 409,-4 5 144,0-1-1,11-25 1,-18 39-63,0-1 0,0 0-1,0 0 1,0 0 0,-1 0 0,1 0-1,0 0 1,0 0 0,0 0-1,0 0 1,0 0 0,0 0 0,0 0-1,0 0 1,0 0 0,0 0-1,-1 0 1,1 0 0,0 0 0,0 0-1,0 0 1,0 0 0,0 0-1,0 0 1,0 0 0,0 0 0,0 0-1,0 0 1,0 0 0,-1 0-1,1 0 1,0 0 0,0 0 0,0-1 50,0 1-50,0 0-1,0 0 1,0 0 0,0 0 0,0 0-1,0 0 1,0 0 0,0 0-1,0 0 1,-1 0-102,1 0 1,0 1-1,0-1 0,-1 1 0,1-1 0,0 0 0,0 1 1,-1-1-1,1 1 0,0-1 0,0 1 0,0-1 0,0 1 0,0-1 1,0 1-1,0-1 0,0 1 0,0-1 0,0 1 0,0-1 1,0 1-1,0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6:32:55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 0 24575,'0'1918'0,"0"-1909"0,1 0 0,-1-1 0,-1 0 0,1 0 0,-1 0 0,0 9 0,0-16 0,1 0 0,0 0 0,0 0 0,0 0 0,-1 0 0,1 0 0,0 0 0,0-1 0,-1 1 0,1 0 0,-1 0 0,1 0 0,0-1 0,-1 1 0,1 0 0,-1-1 0,1 1 0,-1 0 0,1-1 0,-1 1 0,0-1 0,1 0 0,-1 1 0,1-1 0,-1 0 0,1 1 0,-1-1 0,0 0 0,1 0 0,-1 0 0,1 0 0,-1 0 0,0 0 0,1 0 0,-1 0 0,1-1 0,-1 1 0,0 0 0,1-1 0,-1 1 0,1-1 0,-1 1 0,1-1 0,-1 1 0,1-1 0,-1 1 0,0-2 0,-14-13 0,0-2 0,0-1 0,-17-28 0,-38-72 0,49 82 0,5 9 0,-1 2 0,-1 1 0,0 1 0,-1 2 0,0 1 0,-31-23 0,39 35 0,0-1 0,0-1 0,1 0 0,0-1 0,0-1 0,1-1 0,-11-18 0,-29-52 0,-3-5 0,52 88 0,-1 0 0,1 0 0,0-1 0,0 1 0,-1-1 0,1 1 0,0 0 0,0-1 0,0 1 0,0-1 0,-1 1 0,1-1 0,0 1 0,0-1 0,0 1 0,0-1 0,0 1 0,0-1 0,0 1 0,0-1 0,0 1 0,0-1 0,0 1 0,0-1 0,0 0 0,0 1 0,0-1 0,0 1 0,0-1 0,0 1 0,0-1 0,0 1 0,0-1 0,0 1 0,1-1 0,-1 1 0,0-1 0,0 1 0,0 0 0,1-1 0,0-1 0,1 1 0,-1 0 0,0 0 0,1 0 0,-1 0 0,1 0 0,-1 1 0,1-1 0,1 1 0,36-2 0,-19 4 0,0 1 0,0 2 0,-1 2 0,1 1 0,19 13 0,-29-16 0,-1 2 0,0 0 0,0 1 0,-1 0 0,1 1 0,-1 1 0,0 0 0,0 1 0,-1 0 0,0 1 0,0 1 0,8 18 0,2 19 0,0 1 0,-2 1 0,15 74 0,-21-86 0,1-1 0,2-1 0,0-1 0,1 0 0,20 41 0,-30-72 0,-1-1 0,1 1 0,0-1 0,0-1 0,0 1 0,1-1 0,-1 0 0,0 0 0,1 0 0,0-1 0,-1 0 0,1 0 0,4 2 0,-5-4 0,0-1 0,0 1 0,1-1 0,-1 0 0,0 0 0,0-1 0,0 1 0,0-1 0,0 0 0,0-1 0,0 1 0,0-1 0,-1 0 0,1 0 0,0-1 0,0 1 0,4-7 0,43-58 0,62-105 0,-104 160 0,-1 2 0,0 1 0,1 0 0,-1 1 0,1 0 0,17-11 0,-17 13 0,0 0 0,0-1 0,0-1 0,0 0 0,13-19 0,-15 17 0,1 0 0,0 1 0,0 1 0,1 0 0,0 1 0,-1 0 0,1 1 0,1 0 0,-1 1 0,0 1 0,1 0 0,-1 1 0,1 1 0,13-1 0,-7 2-116,-11 1 33,1 0-1,-1 0 1,0-1 0,1 1 0,-1-2-1,0 1 1,1-1 0,-1 0 0,0-1-1,0 1 1,0-1 0,0-1-1,0 0 1,4-5 0,2-13-6743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5T06:33:09.0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0,'2'0,"-1"1,0-1,0 0,0 0,0 0,0 1,0-1,0 1,0-1,0 1,2 0,6 4,-4-3,283 116,-226-100,115 17,-174-34,41 4,-1-1,46-2,86-11,5-1,241 11,-375-1,88 13,-51 9,-58-14,49 9,-45-14,0-1,1-1,-1-1,33-5,-55 4,0 1,0 0,1 0,11 3,-13-2,0 0,1 0,-1-1,0 0,1 0,8-2,4-1,-14 2,0 1,0-1,1 0,-1 0,0-1,0 0,-1 0,1 0,5-3,-5-1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5T06:34:55.5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2,'47'-1,"4"0,1 3,74 10,92 21,-116-19,-50-8,17 8,-47-9,34 5,27-8,-60-3,1 2,-1 0,38 7,-47-4,29 7,0-2,77 6,-62-14,-35-2,1 2,-1 0,0 1,26 7,-25-3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5T06:34:55.5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2,'47'-1,"4"0,1 3,74 10,92 21,-116-19,-50-8,17 8,-47-9,34 5,27-8,-60-3,1 2,-1 0,38 7,-47-4,29 7,0-2,77 6,-62-14,-35-2,1 2,-1 0,0 1,26 7,-25-3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5T06:41:48.29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87,'654'28,"482"107,-391-70,-533-52,192 4,-383-16,0 1,31 7,-27-4,26 1,-43-5,0-1,0 0,0-1,0 0,0 0,-1 0,12-5,-18 6,0 0,-1 0,1 0,0 0,0-1,-1 1,1 0,0-1,-1 1,1 0,0-1,-1 1,1-1,-1 1,1-1,0 1,-1-1,1 1,-1-1,0 1,1-1,-1 0,1 1,-1-1,0 0,0 1,1-2,-2 1,1 0,-1-1,1 1,-1 0,0 0,0 0,1 0,-1 0,0 0,0 0,0 0,0 1,0-1,0 0,-3-1,-20-12,16 10,1-1,-1 0,1 0,0 0,-6-7,-29-39,15 16,13 17,-16-27,20 28,-1 0,-21-24,28 37,-1-1,0 1,0 0,0 0,0 0,-1 1,0-1,1 1,-1 1,-1-1,1 1,-7-1,-13-1,-1 1,0 1,0 2,-30 3,9-1,9-1,0 2,0 1,0 2,-74 23,52-8,13-3,-78 18,-127-7,109-17,-425 24,528-35,-1 2,-52 11,43-7,-1-3,-96-2,143-2,0-1,1 1,-1-1,1 0,-1 0,-7-3,10 3,0 0,0-1,0 1,0 0,0-1,0 1,1-1,-1 0,0 0,1 0,-1 1,1-1,0-1,-2-2,-1-3,0 0,-1 0,0 0,-7-10,8 15,1-1,-1 1,0 0,0 0,0 0,0 0,0 1,-1 0,1 0,-6-2,-11-2,-44-8,19 6,15 2,-34-1,37 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5T06:42:25.518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7013 4262,'-204'-8,"-140"-2,-87-8,-47 0,-13-6,6-6,19-4,28-5,35-6,35-7,40-5,41-6,41-3,33-6,35-7,35-8,34-10,36-9,29-13,33-13,39-15,42-12,45-13,42-10,39-6,38-4,38 0,34 2,31 3,33 7,26 9,25 13,21 17,13 18,11 21,6 19,4 22,-3 22,-8 17,-17 21,-22 23,-28 22,-30 22,-34 19,-34 20,-35 17,-36 15,-37 12,-38 14,-39 11,-39 12,-37 8,-37 9,-34 5,-34 5,-32 0,-27-2,-24-8,-24-7,-21-7,-19-9,-18-10,-16-13,-15-12,-14-16,-15-16,-14-16,-11-16,-10-20,-7-19,-5-18,-3-13,-1-15,2-14,1-15,3-14,1-13,1-10,1-10,-1-10,-1-9,0-6,1-4,1-3,3-1,6-2,9 2,15-1,25-2,30-3,33-1,39-2,44-3,43-6,52-12,57-16,64-13,68-13,70-10,69-8,68-4,63 0,58 6,53 10,46 12,34 15,25 19,15 20,6 29,1 28,-7 27,-14 28,-22 28,-31 25,-38 27,-40 26,-44 25,-46 25,-50 18,-54 15,-56 13,-57 11,-61 10,-62 12,-68 11,-69 9,-76 9,-74 6,-75 4,-70-2,-62-3,-51-3,-44-7,-33-6,-26-9,-20-10,-12-9,0-12,9-11,23-18,30-17,99-44,124-41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5T06:41:48.29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87,'654'28,"482"107,-391-70,-533-52,192 4,-383-16,0 1,31 7,-27-4,26 1,-43-5,0-1,0 0,0-1,0 0,0 0,-1 0,12-5,-18 6,0 0,-1 0,1 0,0 0,0-1,-1 1,1 0,0-1,-1 1,1 0,0-1,-1 1,1-1,-1 1,1-1,0 1,-1-1,1 1,-1-1,0 1,1-1,-1 0,1 1,-1-1,0 0,0 1,1-2,-2 1,1 0,-1-1,1 1,-1 0,0 0,0 0,1 0,-1 0,0 0,0 0,0 0,0 1,0-1,0 0,-3-1,-20-12,16 10,1-1,-1 0,1 0,0 0,-6-7,-29-39,15 16,13 17,-16-27,20 28,-1 0,-21-24,28 37,-1-1,0 1,0 0,0 0,0 0,-1 1,0-1,1 1,-1 1,-1-1,1 1,-7-1,-13-1,-1 1,0 1,0 2,-30 3,9-1,9-1,0 2,0 1,0 2,-74 23,52-8,13-3,-78 18,-127-7,109-17,-425 24,528-35,-1 2,-52 11,43-7,-1-3,-96-2,143-2,0-1,1 1,-1-1,1 0,-1 0,-7-3,10 3,0 0,0-1,0 1,0 0,0-1,0 1,1-1,-1 0,0 0,1 0,-1 1,1-1,0-1,-2-2,-1-3,0 0,-1 0,0 0,-7-10,8 15,1-1,-1 1,0 0,0 0,0 0,0 0,0 1,-1 0,1 0,-6-2,-11-2,-44-8,19 6,15 2,-34-1,37 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3E751-D79C-106C-B48E-7AF38E563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65EE56-31CE-7281-2A9D-CB5EBDDB2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5B9A5-2CF5-B308-0ACD-60B8F3DC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D8F4-03F7-4E14-A081-FE3750A306E3}" type="datetimeFigureOut">
              <a:rPr lang="ko-KR" altLang="en-US" smtClean="0"/>
              <a:t>2024-07-05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02B72-9BB2-F547-B28F-1372ED6F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A2E6F6-6164-78F9-2710-20F49C6D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E55F-4298-4286-A830-1B6119817B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82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28ACE-5B49-EB90-1BA3-E9786237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4B165C-9DAA-7B60-E675-D4BA703B2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969EA-AA76-4570-F776-17785860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D8F4-03F7-4E14-A081-FE3750A306E3}" type="datetimeFigureOut">
              <a:rPr lang="ko-KR" altLang="en-US" smtClean="0"/>
              <a:t>2024-07-05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E48CA-535E-244D-410E-0889BBBD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4F3BE-2DF3-03C1-AC73-4F5C2911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E55F-4298-4286-A830-1B6119817B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40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9744A9-0C9E-10A8-3E46-44CAF1305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4A4860-AEE9-560A-D7A6-297FD0262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097E9-1F57-A53F-C8D6-7350A100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D8F4-03F7-4E14-A081-FE3750A306E3}" type="datetimeFigureOut">
              <a:rPr lang="ko-KR" altLang="en-US" smtClean="0"/>
              <a:t>2024-07-05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7F758-5D09-2798-5786-BEB65111A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B1996-B48F-F6CF-B6C6-B56F4523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E55F-4298-4286-A830-1B6119817B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3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D61FA-55EE-1419-995A-26235545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CFFBE5-EA04-B88D-42D3-319FDB980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CBC340-FA26-E8F5-9196-C9FFD031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D8F4-03F7-4E14-A081-FE3750A306E3}" type="datetimeFigureOut">
              <a:rPr lang="ko-KR" altLang="en-US" smtClean="0"/>
              <a:t>2024-07-05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4B3EDE-A748-92E8-C6DA-DB5E9962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A6D13A-7CD1-0BC4-44DE-7ADAE02C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E55F-4298-4286-A830-1B6119817B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52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0BC4A-D36E-C75C-2D11-8002B3D7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0AAA4-6E70-CB7B-3D83-C6FB97668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EDB64-E84F-62D6-EAB0-1E543965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D8F4-03F7-4E14-A081-FE3750A306E3}" type="datetimeFigureOut">
              <a:rPr lang="ko-KR" altLang="en-US" smtClean="0"/>
              <a:t>2024-07-05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82AD6-7395-CEB4-3F86-EDB0C78D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4F958E-F126-D02E-93F4-9B095155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E55F-4298-4286-A830-1B6119817B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85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87F25-607E-AD76-5830-B789489D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E5FBC-8C5E-296F-BD7A-687C00F00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59562-E846-704C-D98D-1AFB5850D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E1B7B5-63B8-8176-FEA1-8D57A9BF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D8F4-03F7-4E14-A081-FE3750A306E3}" type="datetimeFigureOut">
              <a:rPr lang="ko-KR" altLang="en-US" smtClean="0"/>
              <a:t>2024-07-05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96F69E-6754-621E-5715-9A35524B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A4B4F-B75B-8AD5-D489-4AD6F4A6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E55F-4298-4286-A830-1B6119817B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78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005B2-8404-204D-2448-25DDDEA6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74DECB-BD17-9461-34E3-8D4002782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23A9DF-EA5C-5925-49BD-493CDC2F2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8D67DD-D3E2-0928-FDED-3CA8A42AE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AE8AB9-8A2E-F09A-6BE2-2C6C381B5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89F8F8-557D-29D2-4AB3-9D878AC4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D8F4-03F7-4E14-A081-FE3750A306E3}" type="datetimeFigureOut">
              <a:rPr lang="ko-KR" altLang="en-US" smtClean="0"/>
              <a:t>2024-07-05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568D9-93CE-3572-F53F-DE07783E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4EECDA-0C92-6745-E40B-B6E93F55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E55F-4298-4286-A830-1B6119817B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66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98548-6496-2067-1774-9518DA0F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D6A046-38C0-EE6A-8F35-436AB7F9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D8F4-03F7-4E14-A081-FE3750A306E3}" type="datetimeFigureOut">
              <a:rPr lang="ko-KR" altLang="en-US" smtClean="0"/>
              <a:t>2024-07-05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DC5DDA-418E-31CC-55CC-68C918D9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6CE858-D5E0-C094-FE7E-C3F442E4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E55F-4298-4286-A830-1B6119817B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26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054388-3250-63CF-6EF5-A6956CED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D8F4-03F7-4E14-A081-FE3750A306E3}" type="datetimeFigureOut">
              <a:rPr lang="ko-KR" altLang="en-US" smtClean="0"/>
              <a:t>2024-07-05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D462D1-1E6D-4187-A305-03C0D847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537E28-206F-5B5B-4C56-53192878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E55F-4298-4286-A830-1B6119817B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639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44BCA-2C7E-092D-CBD9-794583DD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C35BD-869E-9196-613B-5DEA6ECA4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23B152-4DEA-BE95-7D77-4934BC113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B49350-CE8A-C9E5-5E04-EFFDC977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D8F4-03F7-4E14-A081-FE3750A306E3}" type="datetimeFigureOut">
              <a:rPr lang="ko-KR" altLang="en-US" smtClean="0"/>
              <a:t>2024-07-05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C83EE-BA35-E6E5-3A57-84F0F7F6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17C8C-51C0-8298-B15C-9EF02662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E55F-4298-4286-A830-1B6119817B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40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7EDE5-DED6-22F6-FE60-C8F69F1E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658C23-4681-8971-2C56-90AD47BC1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3F313C-2469-3CF0-382C-EDDA4B704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5DEB8B-B211-59A8-6686-4F4AC42B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D8F4-03F7-4E14-A081-FE3750A306E3}" type="datetimeFigureOut">
              <a:rPr lang="ko-KR" altLang="en-US" smtClean="0"/>
              <a:t>2024-07-05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B7B844-39FF-7508-5661-DB4A4D1C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060D67-BB1F-C136-C3DF-7B68BB67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E55F-4298-4286-A830-1B6119817B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3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1FBF46-30B1-44BF-25A0-93E538CC0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65B5E5-D006-6358-8C1E-046D7D90A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95709-AE32-FFD2-BAEC-ABD6ADC60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EDD8F4-03F7-4E14-A081-FE3750A306E3}" type="datetimeFigureOut">
              <a:rPr lang="ko-KR" altLang="en-US" smtClean="0"/>
              <a:t>2024-07-05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AEBA5-185D-55F5-E56A-884E11868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B4377-923B-2100-517B-BBDC6F0BF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60E55F-4298-4286-A830-1B6119817B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37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16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5" Type="http://schemas.openxmlformats.org/officeDocument/2006/relationships/image" Target="../media/image23.png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8D432-3CA7-B60C-E755-516FDFAEF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Ch2. </a:t>
            </a:r>
            <a:r>
              <a:rPr lang="ko-KR" altLang="en-US" dirty="0"/>
              <a:t>확률 분포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4D5370-6D72-4AE7-5056-BF1907B25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99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8D432-3CA7-B60C-E755-516FDFAEF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350" y="821605"/>
            <a:ext cx="8528649" cy="671931"/>
          </a:xfrm>
        </p:spPr>
        <p:txBody>
          <a:bodyPr>
            <a:normAutofit/>
          </a:bodyPr>
          <a:lstStyle/>
          <a:p>
            <a:r>
              <a:rPr lang="ko-KR" altLang="en-US" sz="4000"/>
              <a:t>베타 분포</a:t>
            </a:r>
            <a:endParaRPr lang="ko-KR" altLang="en-US" sz="4000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4E826030-8E73-4843-B24C-75964659C240}"/>
              </a:ext>
            </a:extLst>
          </p:cNvPr>
          <p:cNvSpPr txBox="1">
            <a:spLocks/>
          </p:cNvSpPr>
          <p:nvPr/>
        </p:nvSpPr>
        <p:spPr>
          <a:xfrm>
            <a:off x="726429" y="3093376"/>
            <a:ext cx="4460922" cy="798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212F2-FEB0-EB9C-D74A-F4DC01A58D13}"/>
              </a:ext>
            </a:extLst>
          </p:cNvPr>
          <p:cNvSpPr txBox="1"/>
          <p:nvPr/>
        </p:nvSpPr>
        <p:spPr>
          <a:xfrm>
            <a:off x="3496573" y="1507958"/>
            <a:ext cx="6285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b="1" dirty="0"/>
              <a:t>순차적 접근 </a:t>
            </a:r>
            <a:r>
              <a:rPr lang="ko-KR" altLang="en-US" dirty="0" err="1"/>
              <a:t>자연스러워짐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실시간 데이터 학습에 순차적인 방법론 쓰임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다음 시도의 결과값을 가장 잘 예측하고자 한다면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DAE6FB5-E0EE-3FAF-8DCA-19F43BA75AF0}"/>
                  </a:ext>
                </a:extLst>
              </p14:cNvPr>
              <p14:cNvContentPartPr/>
              <p14:nvPr/>
            </p14:nvContentPartPr>
            <p14:xfrm>
              <a:off x="6025304" y="2442081"/>
              <a:ext cx="1228320" cy="13284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DAE6FB5-E0EE-3FAF-8DCA-19F43BA75A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1664" y="2334441"/>
                <a:ext cx="1335960" cy="3484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57961ABF-8238-F902-122A-1B6D968F1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225" y="3529817"/>
            <a:ext cx="5762667" cy="7048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329D5E-6F96-D073-4800-4DD6B40CA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225" y="4528746"/>
            <a:ext cx="2495568" cy="6667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DE3C11-F602-E2F4-F765-B1696572D9CE}"/>
              </a:ext>
            </a:extLst>
          </p:cNvPr>
          <p:cNvSpPr txBox="1"/>
          <p:nvPr/>
        </p:nvSpPr>
        <p:spPr>
          <a:xfrm>
            <a:off x="6633602" y="4756633"/>
            <a:ext cx="2803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RIDIBatang"/>
              </a:rPr>
              <a:t> 𝑥</a:t>
            </a:r>
            <a:r>
              <a:rPr lang="en-US" altLang="ko-KR" b="0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RIDIBatang"/>
              </a:rPr>
              <a:t>=1</a:t>
            </a:r>
            <a:r>
              <a:rPr lang="ko-KR" altLang="en-US" b="0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RIDIBatang"/>
              </a:rPr>
              <a:t>인 </a:t>
            </a:r>
            <a:r>
              <a:rPr lang="ko-KR" altLang="en-US" b="0" i="0" dirty="0" err="1">
                <a:solidFill>
                  <a:srgbClr val="3D4144"/>
                </a:solidFill>
                <a:effectLst/>
                <a:highlight>
                  <a:srgbClr val="FFFFFF"/>
                </a:highlight>
                <a:latin typeface="RIDIBatang"/>
              </a:rPr>
              <a:t>관측값의</a:t>
            </a:r>
            <a:r>
              <a:rPr lang="ko-KR" altLang="en-US" b="0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RIDIBatang"/>
              </a:rPr>
              <a:t> 비율</a:t>
            </a:r>
            <a:br>
              <a:rPr lang="en-US" altLang="ko-KR" b="0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RIDIBatang"/>
              </a:rPr>
            </a:b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25CBF-08C7-2287-BA4D-37E55940E1B0}"/>
              </a:ext>
            </a:extLst>
          </p:cNvPr>
          <p:cNvSpPr txBox="1"/>
          <p:nvPr/>
        </p:nvSpPr>
        <p:spPr>
          <a:xfrm>
            <a:off x="3166798" y="5642016"/>
            <a:ext cx="610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RIDIBatang"/>
              </a:rPr>
              <a:t>데이터 집합이 무한히 커서</a:t>
            </a:r>
            <a:endParaRPr lang="en-US" altLang="ko-KR" b="1" i="0" dirty="0">
              <a:solidFill>
                <a:srgbClr val="3D4144"/>
              </a:solidFill>
              <a:effectLst/>
              <a:highlight>
                <a:srgbClr val="FFFFFF"/>
              </a:highlight>
              <a:latin typeface="RIDIBatang"/>
            </a:endParaRPr>
          </a:p>
          <a:p>
            <a:pPr algn="ctr"/>
            <a:r>
              <a:rPr lang="ko-KR" altLang="en-US" b="1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RIDIBatang"/>
              </a:rPr>
              <a:t> 𝑚</a:t>
            </a:r>
            <a:r>
              <a:rPr lang="en-US" altLang="ko-KR" b="1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RIDIBatang"/>
              </a:rPr>
              <a:t>,</a:t>
            </a:r>
            <a:r>
              <a:rPr lang="ko-KR" altLang="en-US" b="1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RIDIBatang"/>
              </a:rPr>
              <a:t>𝑙→∞이면</a:t>
            </a:r>
            <a:r>
              <a:rPr lang="en-US" altLang="ko-KR" b="1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RIDIBatang"/>
              </a:rPr>
              <a:t>,</a:t>
            </a:r>
            <a:r>
              <a:rPr lang="ko-KR" altLang="en-US" b="1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RIDIBatang"/>
              </a:rPr>
              <a:t> 최대 가능도의 결과값 </a:t>
            </a:r>
            <a:r>
              <a:rPr lang="en-US" altLang="ko-KR" b="1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RIDIBatang"/>
              </a:rPr>
              <a:t>= </a:t>
            </a:r>
            <a:r>
              <a:rPr lang="ko-KR" altLang="en-US" b="1" i="0" dirty="0" err="1">
                <a:solidFill>
                  <a:srgbClr val="3D4144"/>
                </a:solidFill>
                <a:effectLst/>
                <a:highlight>
                  <a:srgbClr val="FFFFFF"/>
                </a:highlight>
                <a:latin typeface="RIDIBatang"/>
              </a:rPr>
              <a:t>관측값의</a:t>
            </a:r>
            <a:r>
              <a:rPr lang="ko-KR" altLang="en-US" b="1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RIDIBatang"/>
              </a:rPr>
              <a:t> 비율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5464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8D432-3CA7-B60C-E755-516FDFAEF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350" y="821605"/>
            <a:ext cx="8528649" cy="67193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다항 변수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4E826030-8E73-4843-B24C-75964659C240}"/>
              </a:ext>
            </a:extLst>
          </p:cNvPr>
          <p:cNvSpPr txBox="1">
            <a:spLocks/>
          </p:cNvSpPr>
          <p:nvPr/>
        </p:nvSpPr>
        <p:spPr>
          <a:xfrm>
            <a:off x="726429" y="3093376"/>
            <a:ext cx="4460922" cy="798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212F2-FEB0-EB9C-D74A-F4DC01A58D13}"/>
              </a:ext>
            </a:extLst>
          </p:cNvPr>
          <p:cNvSpPr txBox="1"/>
          <p:nvPr/>
        </p:nvSpPr>
        <p:spPr>
          <a:xfrm>
            <a:off x="2639681" y="1795339"/>
            <a:ext cx="833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확률 변수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K </a:t>
            </a:r>
            <a:r>
              <a:rPr lang="ko-KR" altLang="en-US" dirty="0"/>
              <a:t>중 하나를 취할 수 있는 상황에서의 확률 분포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E3C11-F602-E2F4-F765-B1696572D9CE}"/>
              </a:ext>
            </a:extLst>
          </p:cNvPr>
          <p:cNvSpPr txBox="1"/>
          <p:nvPr/>
        </p:nvSpPr>
        <p:spPr>
          <a:xfrm>
            <a:off x="2090357" y="4025325"/>
            <a:ext cx="280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RIDIBatang"/>
              </a:rPr>
              <a:t> 가능도 함수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25CBF-08C7-2287-BA4D-37E55940E1B0}"/>
              </a:ext>
            </a:extLst>
          </p:cNvPr>
          <p:cNvSpPr txBox="1"/>
          <p:nvPr/>
        </p:nvSpPr>
        <p:spPr>
          <a:xfrm>
            <a:off x="6090248" y="4129250"/>
            <a:ext cx="61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RIDIBatang"/>
              </a:rPr>
              <a:t>최대 가능도 함수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8264AF-ED43-A85F-1048-5A564D8AD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488" y="2453722"/>
            <a:ext cx="3542588" cy="9225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086415-60D0-EED6-A884-9BA0E9FC1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762" y="4498582"/>
            <a:ext cx="3190898" cy="8001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6FA5F07-EAB4-AB4F-9D3C-1923FEEF1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816" y="4674094"/>
            <a:ext cx="5248313" cy="66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56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8D432-3CA7-B60C-E755-516FDFAEF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350" y="821605"/>
            <a:ext cx="8528649" cy="671931"/>
          </a:xfrm>
        </p:spPr>
        <p:txBody>
          <a:bodyPr>
            <a:normAutofit/>
          </a:bodyPr>
          <a:lstStyle/>
          <a:p>
            <a:r>
              <a:rPr lang="ko-KR" altLang="en-US" sz="4000" dirty="0" err="1"/>
              <a:t>디리클레어</a:t>
            </a:r>
            <a:r>
              <a:rPr lang="ko-KR" altLang="en-US" sz="4000" dirty="0"/>
              <a:t> 분포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4E826030-8E73-4843-B24C-75964659C240}"/>
              </a:ext>
            </a:extLst>
          </p:cNvPr>
          <p:cNvSpPr txBox="1">
            <a:spLocks/>
          </p:cNvSpPr>
          <p:nvPr/>
        </p:nvSpPr>
        <p:spPr>
          <a:xfrm>
            <a:off x="726429" y="3093376"/>
            <a:ext cx="4460922" cy="798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212F2-FEB0-EB9C-D74A-F4DC01A58D13}"/>
              </a:ext>
            </a:extLst>
          </p:cNvPr>
          <p:cNvSpPr txBox="1"/>
          <p:nvPr/>
        </p:nvSpPr>
        <p:spPr>
          <a:xfrm>
            <a:off x="4564518" y="1794714"/>
            <a:ext cx="312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다항 분포의 켤레 사전분포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E3C11-F602-E2F4-F765-B1696572D9CE}"/>
              </a:ext>
            </a:extLst>
          </p:cNvPr>
          <p:cNvSpPr txBox="1"/>
          <p:nvPr/>
        </p:nvSpPr>
        <p:spPr>
          <a:xfrm>
            <a:off x="2550431" y="4172721"/>
            <a:ext cx="975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RIDIBatang"/>
              </a:rPr>
              <a:t>사후 분포 </a:t>
            </a:r>
            <a:r>
              <a:rPr lang="en-US" altLang="ko-KR" b="1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RIDIBatang"/>
              </a:rPr>
              <a:t>= </a:t>
            </a:r>
            <a:r>
              <a:rPr lang="ko-KR" altLang="en-US" b="1" i="0" dirty="0" err="1">
                <a:solidFill>
                  <a:srgbClr val="3D4144"/>
                </a:solidFill>
                <a:effectLst/>
                <a:highlight>
                  <a:srgbClr val="FFFFFF"/>
                </a:highlight>
                <a:latin typeface="RIDIBatang"/>
              </a:rPr>
              <a:t>디클레어</a:t>
            </a:r>
            <a:r>
              <a:rPr lang="ko-KR" altLang="en-US" b="1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RIDIBatang"/>
              </a:rPr>
              <a:t> 분포를 사전분포로 </a:t>
            </a:r>
            <a:r>
              <a:rPr lang="en-US" altLang="ko-KR" b="1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RIDIBatang"/>
              </a:rPr>
              <a:t>*</a:t>
            </a:r>
            <a:r>
              <a:rPr lang="ko-KR" altLang="en-US" b="1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RIDIBatang"/>
              </a:rPr>
              <a:t> 다항 분포의 가능도 함수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0BF831-BC5C-B80A-48D6-7001F501E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165" y="2339558"/>
            <a:ext cx="5320291" cy="1177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98711D-070B-B18A-FE3E-99534C11FB1B}"/>
              </a:ext>
            </a:extLst>
          </p:cNvPr>
          <p:cNvSpPr txBox="1"/>
          <p:nvPr/>
        </p:nvSpPr>
        <p:spPr>
          <a:xfrm>
            <a:off x="8535545" y="3169115"/>
            <a:ext cx="3128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정규화된</a:t>
            </a:r>
            <a:r>
              <a:rPr lang="ko-KR" altLang="en-US" sz="1600" dirty="0"/>
              <a:t> 형태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1A1070C-C6C4-AB89-98C4-687B14A7C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813" y="4927174"/>
            <a:ext cx="3715360" cy="98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5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8D432-3CA7-B60C-E755-516FDFAEF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350" y="821605"/>
            <a:ext cx="8528649" cy="671931"/>
          </a:xfrm>
        </p:spPr>
        <p:txBody>
          <a:bodyPr>
            <a:normAutofit/>
          </a:bodyPr>
          <a:lstStyle/>
          <a:p>
            <a:r>
              <a:rPr lang="ko-KR" altLang="en-US" sz="4000" dirty="0" err="1"/>
              <a:t>가우시안</a:t>
            </a:r>
            <a:r>
              <a:rPr lang="ko-KR" altLang="en-US" sz="4000" dirty="0"/>
              <a:t> 분포</a:t>
            </a:r>
            <a:r>
              <a:rPr lang="en-US" altLang="ko-KR" sz="4000" dirty="0"/>
              <a:t>(</a:t>
            </a:r>
            <a:r>
              <a:rPr lang="ko-KR" altLang="en-US" sz="4000" dirty="0"/>
              <a:t>정규분포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4E826030-8E73-4843-B24C-75964659C240}"/>
              </a:ext>
            </a:extLst>
          </p:cNvPr>
          <p:cNvSpPr txBox="1">
            <a:spLocks/>
          </p:cNvSpPr>
          <p:nvPr/>
        </p:nvSpPr>
        <p:spPr>
          <a:xfrm>
            <a:off x="726429" y="3093376"/>
            <a:ext cx="4460922" cy="798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212F2-FEB0-EB9C-D74A-F4DC01A58D13}"/>
              </a:ext>
            </a:extLst>
          </p:cNvPr>
          <p:cNvSpPr txBox="1"/>
          <p:nvPr/>
        </p:nvSpPr>
        <p:spPr>
          <a:xfrm>
            <a:off x="4391992" y="1835568"/>
            <a:ext cx="312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다항 분포의 켤레 사전분포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E3C11-F602-E2F4-F765-B1696572D9CE}"/>
              </a:ext>
            </a:extLst>
          </p:cNvPr>
          <p:cNvSpPr txBox="1"/>
          <p:nvPr/>
        </p:nvSpPr>
        <p:spPr>
          <a:xfrm>
            <a:off x="3363034" y="5790687"/>
            <a:ext cx="975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독립이면 좌우대칭</a:t>
            </a:r>
            <a:r>
              <a:rPr lang="en-US" altLang="ko-KR" b="1" dirty="0"/>
              <a:t>, </a:t>
            </a:r>
            <a:r>
              <a:rPr lang="ko-KR" altLang="en-US" b="1" dirty="0"/>
              <a:t>평균과 분산으로 모든 계산이 가능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A55737-5B44-4568-85BD-31B3AD61C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88" y="2459002"/>
            <a:ext cx="3324249" cy="19240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6DE014-51F1-17C6-3FC9-476BA9200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16" y="4340718"/>
            <a:ext cx="2647969" cy="9048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A9B34D4-4E1E-682F-0AD8-5EFE24F71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539" y="2773474"/>
            <a:ext cx="3413505" cy="23341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8A34B2D-1514-E522-7503-377A67A50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1460" y="2419068"/>
            <a:ext cx="4086255" cy="259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62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8D432-3CA7-B60C-E755-516FDFAEF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350" y="821605"/>
            <a:ext cx="8528649" cy="671931"/>
          </a:xfrm>
        </p:spPr>
        <p:txBody>
          <a:bodyPr>
            <a:normAutofit/>
          </a:bodyPr>
          <a:lstStyle/>
          <a:p>
            <a:r>
              <a:rPr lang="ko-KR" altLang="en-US" sz="4000" dirty="0" err="1"/>
              <a:t>가우시안</a:t>
            </a:r>
            <a:r>
              <a:rPr lang="ko-KR" altLang="en-US" sz="4000" dirty="0"/>
              <a:t> 분포</a:t>
            </a:r>
            <a:r>
              <a:rPr lang="en-US" altLang="ko-KR" sz="4000" dirty="0"/>
              <a:t>(</a:t>
            </a:r>
            <a:r>
              <a:rPr lang="ko-KR" altLang="en-US" sz="4000" dirty="0"/>
              <a:t>정규분포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4E826030-8E73-4843-B24C-75964659C240}"/>
              </a:ext>
            </a:extLst>
          </p:cNvPr>
          <p:cNvSpPr txBox="1">
            <a:spLocks/>
          </p:cNvSpPr>
          <p:nvPr/>
        </p:nvSpPr>
        <p:spPr>
          <a:xfrm>
            <a:off x="726429" y="3093376"/>
            <a:ext cx="4460922" cy="798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3AFAD6-D5A9-72BD-EC10-48DC49A0B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468" y="1915787"/>
            <a:ext cx="2657494" cy="5810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E5FD0D-7970-D988-D680-373C9B51A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757" y="2809060"/>
            <a:ext cx="2144458" cy="6719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E8AC793-0121-65B5-5A4C-DBAB7082C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962" y="2809060"/>
            <a:ext cx="1891965" cy="6823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5065E49-8D69-9610-FA5D-D150E51A8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353" y="3710152"/>
            <a:ext cx="1809763" cy="103823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4944D00-8492-6956-BF6E-60944FB15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051" y="3689416"/>
            <a:ext cx="1809763" cy="103823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1FDE698-6239-A91B-5979-247E6AABCE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08" y="1915787"/>
            <a:ext cx="5753142" cy="387670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EF2399A-1872-1521-4063-A25CDA0D24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6056" y="4948519"/>
            <a:ext cx="1712355" cy="88276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5F2A9C0-6FB2-88CB-461A-704C7F1761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7217" y="5128749"/>
            <a:ext cx="2095515" cy="54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9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8D432-3CA7-B60C-E755-516FDFAEF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5072"/>
            <a:ext cx="6435306" cy="67193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확률 분포 역할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4D5370-6D72-4AE7-5056-BF1907B25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27" y="1974521"/>
            <a:ext cx="10455215" cy="1655762"/>
          </a:xfrm>
        </p:spPr>
        <p:txBody>
          <a:bodyPr/>
          <a:lstStyle/>
          <a:p>
            <a:r>
              <a:rPr lang="ko-KR" altLang="en-US" dirty="0"/>
              <a:t>밀도 추정</a:t>
            </a:r>
            <a:endParaRPr lang="en-US" altLang="ko-KR" dirty="0"/>
          </a:p>
          <a:p>
            <a:r>
              <a:rPr lang="ko-KR" altLang="en-US" dirty="0"/>
              <a:t>한정된 수의 집합이 주어질 때</a:t>
            </a:r>
            <a:r>
              <a:rPr lang="en-US" altLang="ko-KR" dirty="0"/>
              <a:t>, </a:t>
            </a:r>
            <a:r>
              <a:rPr lang="ko-KR" altLang="en-US" dirty="0"/>
              <a:t>확률 변수 </a:t>
            </a:r>
            <a:r>
              <a:rPr lang="en-US" altLang="ko-KR" dirty="0"/>
              <a:t>X</a:t>
            </a:r>
            <a:r>
              <a:rPr lang="ko-KR" altLang="en-US" dirty="0"/>
              <a:t>의 확률 분포 </a:t>
            </a:r>
            <a:r>
              <a:rPr lang="en-US" altLang="ko-KR" dirty="0"/>
              <a:t>P(X)</a:t>
            </a:r>
            <a:r>
              <a:rPr lang="ko-KR" altLang="en-US" dirty="0"/>
              <a:t>를 모델링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75848-DC6B-47CF-8CDE-9F896BB7AF90}"/>
              </a:ext>
            </a:extLst>
          </p:cNvPr>
          <p:cNvSpPr txBox="1"/>
          <p:nvPr/>
        </p:nvSpPr>
        <p:spPr>
          <a:xfrm>
            <a:off x="2219864" y="4572000"/>
            <a:ext cx="265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베르누이 분포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96D0B-94C7-537A-933C-DD4E56AA92DB}"/>
              </a:ext>
            </a:extLst>
          </p:cNvPr>
          <p:cNvSpPr txBox="1"/>
          <p:nvPr/>
        </p:nvSpPr>
        <p:spPr>
          <a:xfrm>
            <a:off x="7634378" y="4539734"/>
            <a:ext cx="265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이항 분포</a:t>
            </a:r>
          </a:p>
        </p:txBody>
      </p:sp>
    </p:spTree>
    <p:extLst>
      <p:ext uri="{BB962C8B-B14F-4D97-AF65-F5344CB8AC3E}">
        <p14:creationId xmlns:p14="http://schemas.microsoft.com/office/powerpoint/2010/main" val="383893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8D432-3CA7-B60C-E755-516FDFAEF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5072"/>
            <a:ext cx="6435306" cy="67193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베르누이 분포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4D5370-6D72-4AE7-5056-BF1907B25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28" y="1974521"/>
            <a:ext cx="3076756" cy="498385"/>
          </a:xfrm>
        </p:spPr>
        <p:txBody>
          <a:bodyPr/>
          <a:lstStyle/>
          <a:p>
            <a:r>
              <a:rPr lang="ko-KR" altLang="en-US" dirty="0"/>
              <a:t>베르누이 시행 조건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75848-DC6B-47CF-8CDE-9F896BB7AF90}"/>
              </a:ext>
            </a:extLst>
          </p:cNvPr>
          <p:cNvSpPr txBox="1"/>
          <p:nvPr/>
        </p:nvSpPr>
        <p:spPr>
          <a:xfrm>
            <a:off x="920151" y="2559170"/>
            <a:ext cx="3657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조건은 </a:t>
            </a:r>
            <a:r>
              <a:rPr lang="en-US" altLang="ko-KR" dirty="0"/>
              <a:t>2</a:t>
            </a:r>
            <a:r>
              <a:rPr lang="ko-KR" altLang="en-US" dirty="0"/>
              <a:t>가지이고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각 시행이 독립이며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모든 시험의 시행 확률이 동일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9BEE7B-B434-4633-C927-909ED1E09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314" y="2099189"/>
            <a:ext cx="5145792" cy="13298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42CE62-4171-22E9-DB59-0169F1128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314" y="3504232"/>
            <a:ext cx="2288260" cy="8119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745317-2E62-5B3B-1109-D28DA68D5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210" y="3527941"/>
            <a:ext cx="2632355" cy="771263"/>
          </a:xfrm>
          <a:prstGeom prst="rect">
            <a:avLst/>
          </a:prstGeom>
        </p:spPr>
      </p:pic>
      <p:sp>
        <p:nvSpPr>
          <p:cNvPr id="13" name="부제목 2">
            <a:extLst>
              <a:ext uri="{FF2B5EF4-FFF2-40B4-BE49-F238E27FC236}">
                <a16:creationId xmlns:a16="http://schemas.microsoft.com/office/drawing/2014/main" id="{367BBA7C-B34A-33FC-67F8-CB9CBEE2E471}"/>
              </a:ext>
            </a:extLst>
          </p:cNvPr>
          <p:cNvSpPr txBox="1">
            <a:spLocks/>
          </p:cNvSpPr>
          <p:nvPr/>
        </p:nvSpPr>
        <p:spPr>
          <a:xfrm>
            <a:off x="920151" y="4245474"/>
            <a:ext cx="3076756" cy="498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특징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328CE6-701B-A6FE-9DA7-259D04055F6E}"/>
              </a:ext>
            </a:extLst>
          </p:cNvPr>
          <p:cNvSpPr txBox="1"/>
          <p:nvPr/>
        </p:nvSpPr>
        <p:spPr>
          <a:xfrm>
            <a:off x="865516" y="4971691"/>
            <a:ext cx="694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정규화 되어 있음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      의 사후분포가      와 관련된 인자로 있음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5CA69D2-900D-CA20-F9B7-AA2D506B8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224" y="5268706"/>
            <a:ext cx="209552" cy="4762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481D8EE-9C3F-11A7-E786-5E88008ED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973" y="5268705"/>
            <a:ext cx="209552" cy="47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9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8D432-3CA7-B60C-E755-516FDFAEF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5072"/>
            <a:ext cx="6435306" cy="67193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베르누이 분포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4D5370-6D72-4AE7-5056-BF1907B25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28" y="1974521"/>
            <a:ext cx="3076756" cy="498385"/>
          </a:xfrm>
        </p:spPr>
        <p:txBody>
          <a:bodyPr/>
          <a:lstStyle/>
          <a:p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분산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75848-DC6B-47CF-8CDE-9F896BB7AF90}"/>
              </a:ext>
            </a:extLst>
          </p:cNvPr>
          <p:cNvSpPr txBox="1"/>
          <p:nvPr/>
        </p:nvSpPr>
        <p:spPr>
          <a:xfrm>
            <a:off x="867133" y="2571837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9BEE7B-B434-4633-C927-909ED1E09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319" y="758511"/>
            <a:ext cx="3395399" cy="8774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B8E3B5-B353-28BD-7E32-962BDCE77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16" y="3040100"/>
            <a:ext cx="2705120" cy="6381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3DD225E-7B60-42EF-7F8E-ACBDABB46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8" y="4316868"/>
            <a:ext cx="2857521" cy="5334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EF7036-C752-B658-5B6B-F88CFD8A774F}"/>
              </a:ext>
            </a:extLst>
          </p:cNvPr>
          <p:cNvSpPr txBox="1"/>
          <p:nvPr/>
        </p:nvSpPr>
        <p:spPr>
          <a:xfrm>
            <a:off x="885645" y="3903756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분산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CF3B557-9487-1A67-2E1F-F16DFBEBD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128" y="4674238"/>
            <a:ext cx="3419500" cy="1743088"/>
          </a:xfrm>
          <a:prstGeom prst="rect">
            <a:avLst/>
          </a:prstGeom>
        </p:spPr>
      </p:pic>
      <p:sp>
        <p:nvSpPr>
          <p:cNvPr id="19" name="부제목 2">
            <a:extLst>
              <a:ext uri="{FF2B5EF4-FFF2-40B4-BE49-F238E27FC236}">
                <a16:creationId xmlns:a16="http://schemas.microsoft.com/office/drawing/2014/main" id="{8B928F3E-3DD5-D5A6-C346-8CBCF09BE99D}"/>
              </a:ext>
            </a:extLst>
          </p:cNvPr>
          <p:cNvSpPr txBox="1">
            <a:spLocks/>
          </p:cNvSpPr>
          <p:nvPr/>
        </p:nvSpPr>
        <p:spPr>
          <a:xfrm>
            <a:off x="6604959" y="1974521"/>
            <a:ext cx="3076756" cy="498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가능도 함수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DC3267E-4FB3-D423-0C29-B24E6CBA62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5353" y="2765863"/>
            <a:ext cx="5505490" cy="133351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3F1AEF5-C114-24FD-7E11-402047B69F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0234" y="4984268"/>
            <a:ext cx="1847864" cy="800106"/>
          </a:xfrm>
          <a:prstGeom prst="rect">
            <a:avLst/>
          </a:prstGeom>
        </p:spPr>
      </p:pic>
      <p:sp>
        <p:nvSpPr>
          <p:cNvPr id="24" name="부제목 2">
            <a:extLst>
              <a:ext uri="{FF2B5EF4-FFF2-40B4-BE49-F238E27FC236}">
                <a16:creationId xmlns:a16="http://schemas.microsoft.com/office/drawing/2014/main" id="{F026A7DF-D9E2-6BA8-763D-2A54B6BA8435}"/>
              </a:ext>
            </a:extLst>
          </p:cNvPr>
          <p:cNvSpPr txBox="1">
            <a:spLocks/>
          </p:cNvSpPr>
          <p:nvPr/>
        </p:nvSpPr>
        <p:spPr>
          <a:xfrm>
            <a:off x="6679720" y="4485883"/>
            <a:ext cx="3076756" cy="498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최대 가능도 </a:t>
            </a:r>
            <a:r>
              <a:rPr lang="ko-KR" altLang="en-US" dirty="0" err="1"/>
              <a:t>추정값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632193A-00A6-7107-DF5A-2DE48E2370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9018" y="5608606"/>
            <a:ext cx="1314460" cy="60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0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8D432-3CA7-B60C-E755-516FDFAEF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5072"/>
            <a:ext cx="6435306" cy="67193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베르누이 분포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367BBA7C-B34A-33FC-67F8-CB9CBEE2E471}"/>
              </a:ext>
            </a:extLst>
          </p:cNvPr>
          <p:cNvSpPr txBox="1">
            <a:spLocks/>
          </p:cNvSpPr>
          <p:nvPr/>
        </p:nvSpPr>
        <p:spPr>
          <a:xfrm>
            <a:off x="1134745" y="4992777"/>
            <a:ext cx="3076756" cy="498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과적합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328CE6-701B-A6FE-9DA7-259D04055F6E}"/>
              </a:ext>
            </a:extLst>
          </p:cNvPr>
          <p:cNvSpPr txBox="1"/>
          <p:nvPr/>
        </p:nvSpPr>
        <p:spPr>
          <a:xfrm>
            <a:off x="8019690" y="2004204"/>
            <a:ext cx="164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이항분포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5173CDA-32DC-C08E-8286-EDB6B8DFF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16" y="2642375"/>
            <a:ext cx="1847864" cy="800106"/>
          </a:xfrm>
          <a:prstGeom prst="rect">
            <a:avLst/>
          </a:prstGeom>
        </p:spPr>
      </p:pic>
      <p:sp>
        <p:nvSpPr>
          <p:cNvPr id="21" name="부제목 2">
            <a:extLst>
              <a:ext uri="{FF2B5EF4-FFF2-40B4-BE49-F238E27FC236}">
                <a16:creationId xmlns:a16="http://schemas.microsoft.com/office/drawing/2014/main" id="{4E826030-8E73-4843-B24C-75964659C240}"/>
              </a:ext>
            </a:extLst>
          </p:cNvPr>
          <p:cNvSpPr txBox="1">
            <a:spLocks/>
          </p:cNvSpPr>
          <p:nvPr/>
        </p:nvSpPr>
        <p:spPr>
          <a:xfrm>
            <a:off x="1175002" y="2143990"/>
            <a:ext cx="3076756" cy="498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최대 가능도 </a:t>
            </a:r>
            <a:r>
              <a:rPr lang="ko-KR" altLang="en-US" dirty="0" err="1"/>
              <a:t>추정값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F19397A-7B49-3C12-7B57-C15E5D1F6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300" y="3266713"/>
            <a:ext cx="1314460" cy="60960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D64F6A1-FE88-40AE-4BF0-B3FD84043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923" y="2710559"/>
            <a:ext cx="4944561" cy="143688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E4DAD74-6F2A-9F4F-6DBD-58F1BF9EC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244" y="4331615"/>
            <a:ext cx="3394510" cy="2319094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79D92BCA-AAAE-929F-5715-F63F09C4B956}"/>
              </a:ext>
            </a:extLst>
          </p:cNvPr>
          <p:cNvGrpSpPr/>
          <p:nvPr/>
        </p:nvGrpSpPr>
        <p:grpSpPr>
          <a:xfrm>
            <a:off x="2273497" y="3558394"/>
            <a:ext cx="716760" cy="1048320"/>
            <a:chOff x="2273497" y="3558394"/>
            <a:chExt cx="716760" cy="10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884A97C8-EEC1-A30C-BD45-556645B9F444}"/>
                    </a:ext>
                  </a:extLst>
                </p14:cNvPr>
                <p14:cNvContentPartPr/>
                <p14:nvPr/>
              </p14:nvContentPartPr>
              <p14:xfrm>
                <a:off x="2584177" y="3558394"/>
                <a:ext cx="40680" cy="90252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884A97C8-EEC1-A30C-BD45-556645B9F4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75177" y="3549754"/>
                  <a:ext cx="58320" cy="9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136FB528-8024-6B11-D16F-FDB070FE0D85}"/>
                    </a:ext>
                  </a:extLst>
                </p14:cNvPr>
                <p14:cNvContentPartPr/>
                <p14:nvPr/>
              </p14:nvContentPartPr>
              <p14:xfrm>
                <a:off x="2273497" y="4149874"/>
                <a:ext cx="716760" cy="45684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136FB528-8024-6B11-D16F-FDB070FE0D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64857" y="4141234"/>
                  <a:ext cx="734400" cy="47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6303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8D432-3CA7-B60C-E755-516FDFAEF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875072"/>
            <a:ext cx="8528649" cy="671931"/>
          </a:xfrm>
        </p:spPr>
        <p:txBody>
          <a:bodyPr>
            <a:normAutofit/>
          </a:bodyPr>
          <a:lstStyle/>
          <a:p>
            <a:r>
              <a:rPr lang="ko-KR" altLang="en-US" sz="4000"/>
              <a:t>베르누이 분포와 이항분포 차이</a:t>
            </a:r>
            <a:endParaRPr lang="ko-KR" altLang="en-US" sz="4000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4E826030-8E73-4843-B24C-75964659C240}"/>
              </a:ext>
            </a:extLst>
          </p:cNvPr>
          <p:cNvSpPr txBox="1">
            <a:spLocks/>
          </p:cNvSpPr>
          <p:nvPr/>
        </p:nvSpPr>
        <p:spPr>
          <a:xfrm>
            <a:off x="3987214" y="4331694"/>
            <a:ext cx="4460922" cy="123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모수</a:t>
            </a:r>
            <a:r>
              <a:rPr lang="en-US" altLang="ko-KR" dirty="0"/>
              <a:t>(parameter)</a:t>
            </a:r>
            <a:r>
              <a:rPr lang="ko-KR" altLang="en-US" dirty="0"/>
              <a:t>의 수</a:t>
            </a:r>
            <a:r>
              <a:rPr lang="en-US" altLang="ko-KR" dirty="0"/>
              <a:t> </a:t>
            </a:r>
            <a:r>
              <a:rPr lang="ko-KR" altLang="en-US" dirty="0"/>
              <a:t>차이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시행 횟수가 차이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D64F6A1-FE88-40AE-4BF0-B3FD84043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176" y="2194174"/>
            <a:ext cx="4944561" cy="14368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636F1B3-69B5-5BD9-CAA1-94D94B0BA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22" y="2194174"/>
            <a:ext cx="5145792" cy="132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6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8D432-3CA7-B60C-E755-516FDFAEF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350" y="821605"/>
            <a:ext cx="8528649" cy="671931"/>
          </a:xfrm>
        </p:spPr>
        <p:txBody>
          <a:bodyPr>
            <a:normAutofit/>
          </a:bodyPr>
          <a:lstStyle/>
          <a:p>
            <a:r>
              <a:rPr lang="ko-KR" altLang="en-US" sz="4000"/>
              <a:t>베타 분포</a:t>
            </a:r>
            <a:endParaRPr lang="ko-KR" altLang="en-US" sz="4000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4E826030-8E73-4843-B24C-75964659C240}"/>
              </a:ext>
            </a:extLst>
          </p:cNvPr>
          <p:cNvSpPr txBox="1">
            <a:spLocks/>
          </p:cNvSpPr>
          <p:nvPr/>
        </p:nvSpPr>
        <p:spPr>
          <a:xfrm>
            <a:off x="916210" y="2194174"/>
            <a:ext cx="4460922" cy="798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베르누이 분포의 </a:t>
            </a:r>
            <a:r>
              <a:rPr lang="ko-KR" altLang="en-US" dirty="0" err="1"/>
              <a:t>과적합</a:t>
            </a:r>
            <a:r>
              <a:rPr lang="ko-KR" altLang="en-US" dirty="0"/>
              <a:t> 문제 해결을 위한 베이지안 접근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8BD33757-759D-C821-31E2-91FDCA7B41AC}"/>
              </a:ext>
            </a:extLst>
          </p:cNvPr>
          <p:cNvSpPr txBox="1">
            <a:spLocks/>
          </p:cNvSpPr>
          <p:nvPr/>
        </p:nvSpPr>
        <p:spPr>
          <a:xfrm>
            <a:off x="6437115" y="1992118"/>
            <a:ext cx="5329314" cy="1436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 사전지식 활용</a:t>
            </a:r>
            <a:endParaRPr lang="en-US" altLang="ko-KR" sz="1800" dirty="0"/>
          </a:p>
          <a:p>
            <a:r>
              <a:rPr lang="ko-KR" altLang="en-US" sz="1800" dirty="0"/>
              <a:t> </a:t>
            </a:r>
            <a:r>
              <a:rPr lang="ko-KR" altLang="en-US" sz="1800" dirty="0" err="1"/>
              <a:t>알고싶은</a:t>
            </a:r>
            <a:r>
              <a:rPr lang="en-US" altLang="ko-KR" sz="1800" dirty="0"/>
              <a:t>, </a:t>
            </a:r>
            <a:r>
              <a:rPr lang="ko-KR" altLang="en-US" sz="1800" dirty="0"/>
              <a:t>경험적으로 얻기 힘든 사건에</a:t>
            </a:r>
            <a:endParaRPr lang="en-US" altLang="ko-KR" sz="1800" dirty="0"/>
          </a:p>
          <a:p>
            <a:r>
              <a:rPr lang="ko-KR" altLang="en-US" sz="1800" dirty="0"/>
              <a:t> 대해 확률 추정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306B2C2-48B0-226F-B6B7-8FB9DD842412}"/>
                  </a:ext>
                </a:extLst>
              </p14:cNvPr>
              <p14:cNvContentPartPr/>
              <p14:nvPr/>
            </p14:nvContentPartPr>
            <p14:xfrm rot="16200000">
              <a:off x="5957645" y="2222351"/>
              <a:ext cx="397080" cy="741471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306B2C2-48B0-226F-B6B7-8FB9DD8424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5949005" y="2213348"/>
                <a:ext cx="414720" cy="759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BBE8F4E-0829-1175-4A8F-107AF1B2C12C}"/>
                  </a:ext>
                </a:extLst>
              </p14:cNvPr>
              <p14:cNvContentPartPr/>
              <p14:nvPr/>
            </p14:nvContentPartPr>
            <p14:xfrm>
              <a:off x="8470972" y="2106334"/>
              <a:ext cx="803520" cy="8784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BBE8F4E-0829-1175-4A8F-107AF1B2C1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16972" y="1998334"/>
                <a:ext cx="911160" cy="3034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부제목 2">
            <a:extLst>
              <a:ext uri="{FF2B5EF4-FFF2-40B4-BE49-F238E27FC236}">
                <a16:creationId xmlns:a16="http://schemas.microsoft.com/office/drawing/2014/main" id="{E181A766-3720-2D01-6FD9-90E1D7F84BDF}"/>
              </a:ext>
            </a:extLst>
          </p:cNvPr>
          <p:cNvSpPr txBox="1">
            <a:spLocks/>
          </p:cNvSpPr>
          <p:nvPr/>
        </p:nvSpPr>
        <p:spPr>
          <a:xfrm>
            <a:off x="3903626" y="4244653"/>
            <a:ext cx="5329314" cy="1436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사전분포 </a:t>
            </a:r>
            <a:r>
              <a:rPr lang="en-US" altLang="ko-KR" sz="1800" dirty="0"/>
              <a:t>: </a:t>
            </a:r>
            <a:r>
              <a:rPr lang="ko-KR" altLang="en-US" sz="1800" dirty="0"/>
              <a:t>가능도 함수와 비례하는 형태</a:t>
            </a:r>
          </a:p>
          <a:p>
            <a:pPr algn="l"/>
            <a:r>
              <a:rPr lang="ko-KR" altLang="en-US" sz="1800" dirty="0"/>
              <a:t>사후분포 </a:t>
            </a:r>
            <a:r>
              <a:rPr lang="en-US" altLang="ko-KR" sz="1800" dirty="0"/>
              <a:t>:</a:t>
            </a:r>
            <a:r>
              <a:rPr lang="ko-KR" altLang="en-US" sz="1800" dirty="0"/>
              <a:t> 사전확률* 가능도 함수의 비례하는 값 </a:t>
            </a:r>
          </a:p>
          <a:p>
            <a:pPr algn="l"/>
            <a:r>
              <a:rPr lang="ko-KR" altLang="en-US" sz="1800" dirty="0"/>
              <a:t>둘 다 가능도 함수가 들어가므로 사전 분포와 사후 분포의 형태는 켤레성을 가짐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05C2EF8-C2BD-5EC7-2BC1-9E2BCF4F78C8}"/>
                  </a:ext>
                </a:extLst>
              </p14:cNvPr>
              <p14:cNvContentPartPr/>
              <p14:nvPr/>
            </p14:nvContentPartPr>
            <p14:xfrm>
              <a:off x="5641492" y="5405167"/>
              <a:ext cx="523440" cy="597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05C2EF8-C2BD-5EC7-2BC1-9E2BCF4F78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7852" y="5297167"/>
                <a:ext cx="631080" cy="27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313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8D432-3CA7-B60C-E755-516FDFAEF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350" y="821605"/>
            <a:ext cx="8528649" cy="671931"/>
          </a:xfrm>
        </p:spPr>
        <p:txBody>
          <a:bodyPr>
            <a:normAutofit/>
          </a:bodyPr>
          <a:lstStyle/>
          <a:p>
            <a:r>
              <a:rPr lang="ko-KR" altLang="en-US" sz="4000"/>
              <a:t>베타 분포</a:t>
            </a:r>
            <a:endParaRPr lang="ko-KR" altLang="en-US" sz="4000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4E826030-8E73-4843-B24C-75964659C240}"/>
              </a:ext>
            </a:extLst>
          </p:cNvPr>
          <p:cNvSpPr txBox="1">
            <a:spLocks/>
          </p:cNvSpPr>
          <p:nvPr/>
        </p:nvSpPr>
        <p:spPr>
          <a:xfrm>
            <a:off x="726429" y="3093376"/>
            <a:ext cx="4460922" cy="798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E181A766-3720-2D01-6FD9-90E1D7F84BDF}"/>
              </a:ext>
            </a:extLst>
          </p:cNvPr>
          <p:cNvSpPr txBox="1">
            <a:spLocks/>
          </p:cNvSpPr>
          <p:nvPr/>
        </p:nvSpPr>
        <p:spPr>
          <a:xfrm>
            <a:off x="1574493" y="4225447"/>
            <a:ext cx="4460921" cy="798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매개변수 </a:t>
            </a:r>
            <a:r>
              <a:rPr lang="en-US" altLang="ko-KR" sz="1800" dirty="0" err="1"/>
              <a:t>a,b</a:t>
            </a:r>
            <a:r>
              <a:rPr lang="ko-KR" altLang="en-US" sz="1800" dirty="0"/>
              <a:t>는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초매개변수</a:t>
            </a:r>
            <a:r>
              <a:rPr lang="en-US" altLang="ko-KR" sz="1800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05C2EF8-C2BD-5EC7-2BC1-9E2BCF4F78C8}"/>
                  </a:ext>
                </a:extLst>
              </p14:cNvPr>
              <p14:cNvContentPartPr/>
              <p14:nvPr/>
            </p14:nvContentPartPr>
            <p14:xfrm>
              <a:off x="3456066" y="4366232"/>
              <a:ext cx="523440" cy="597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05C2EF8-C2BD-5EC7-2BC1-9E2BCF4F78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2426" y="4258232"/>
                <a:ext cx="631080" cy="2754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5574893-29AD-5BC6-A849-82BD47B31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892" y="1835088"/>
            <a:ext cx="3378848" cy="1966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7212F2-FEB0-EB9C-D74A-F4DC01A58D13}"/>
              </a:ext>
            </a:extLst>
          </p:cNvPr>
          <p:cNvSpPr txBox="1"/>
          <p:nvPr/>
        </p:nvSpPr>
        <p:spPr>
          <a:xfrm>
            <a:off x="7861539" y="1650422"/>
            <a:ext cx="379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a,b</a:t>
            </a:r>
            <a:r>
              <a:rPr lang="ko-KR" altLang="en-US" sz="1800" dirty="0"/>
              <a:t>에 대한 그래프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95C172-F192-B6D8-D488-3BE85C8FD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5453" y="4820185"/>
            <a:ext cx="2514618" cy="11620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FC080CD-7974-6D88-04BD-6D22BF101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814" y="2176640"/>
            <a:ext cx="5267267" cy="419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3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8D432-3CA7-B60C-E755-516FDFAEF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350" y="821605"/>
            <a:ext cx="8528649" cy="671931"/>
          </a:xfrm>
        </p:spPr>
        <p:txBody>
          <a:bodyPr>
            <a:normAutofit/>
          </a:bodyPr>
          <a:lstStyle/>
          <a:p>
            <a:r>
              <a:rPr lang="ko-KR" altLang="en-US" sz="4000"/>
              <a:t>베타 분포</a:t>
            </a:r>
            <a:endParaRPr lang="ko-KR" altLang="en-US" sz="4000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4E826030-8E73-4843-B24C-75964659C240}"/>
              </a:ext>
            </a:extLst>
          </p:cNvPr>
          <p:cNvSpPr txBox="1">
            <a:spLocks/>
          </p:cNvSpPr>
          <p:nvPr/>
        </p:nvSpPr>
        <p:spPr>
          <a:xfrm>
            <a:off x="726429" y="3093376"/>
            <a:ext cx="4460922" cy="798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212F2-FEB0-EB9C-D74A-F4DC01A58D13}"/>
              </a:ext>
            </a:extLst>
          </p:cNvPr>
          <p:cNvSpPr txBox="1"/>
          <p:nvPr/>
        </p:nvSpPr>
        <p:spPr>
          <a:xfrm>
            <a:off x="2248618" y="2214980"/>
            <a:ext cx="379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사후 분포 형태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4D37DB-C0F4-1B94-97BD-07606F9E7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78" y="2848036"/>
            <a:ext cx="5034597" cy="7838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135241-6146-43C1-477B-F6976AFB5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73" y="4743357"/>
            <a:ext cx="4600609" cy="6953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9B29CF-75BA-B120-250F-DF0C69850F4B}"/>
              </a:ext>
            </a:extLst>
          </p:cNvPr>
          <p:cNvSpPr txBox="1"/>
          <p:nvPr/>
        </p:nvSpPr>
        <p:spPr>
          <a:xfrm>
            <a:off x="2248618" y="4114367"/>
            <a:ext cx="379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정규화 계수 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1238E8-4758-9D1F-41A4-004339227007}"/>
              </a:ext>
            </a:extLst>
          </p:cNvPr>
          <p:cNvSpPr txBox="1"/>
          <p:nvPr/>
        </p:nvSpPr>
        <p:spPr>
          <a:xfrm>
            <a:off x="6274279" y="3512858"/>
            <a:ext cx="614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a,b</a:t>
            </a:r>
            <a:r>
              <a:rPr lang="ko-KR" altLang="en-US" dirty="0"/>
              <a:t>를 각각 </a:t>
            </a:r>
            <a:r>
              <a:rPr lang="en-US" altLang="ko-KR" dirty="0"/>
              <a:t>x=1, x=0</a:t>
            </a:r>
            <a:r>
              <a:rPr lang="ko-KR" altLang="en-US" dirty="0"/>
              <a:t>인 경우에 대한 유효 관찰수로 해석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DAE6FB5-E0EE-3FAF-8DCA-19F43BA75AF0}"/>
                  </a:ext>
                </a:extLst>
              </p14:cNvPr>
              <p14:cNvContentPartPr/>
              <p14:nvPr/>
            </p14:nvContentPartPr>
            <p14:xfrm>
              <a:off x="10092697" y="3689434"/>
              <a:ext cx="1228320" cy="13284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DAE6FB5-E0EE-3FAF-8DCA-19F43BA75A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39057" y="3581794"/>
                <a:ext cx="133596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745D2999-F6B7-39FD-8597-5A406472E2B2}"/>
                  </a:ext>
                </a:extLst>
              </p14:cNvPr>
              <p14:cNvContentPartPr/>
              <p14:nvPr/>
            </p14:nvContentPartPr>
            <p14:xfrm>
              <a:off x="6991297" y="2807794"/>
              <a:ext cx="4413240" cy="204840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745D2999-F6B7-39FD-8597-5A406472E2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82657" y="2753794"/>
                <a:ext cx="4430880" cy="215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705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299</Words>
  <Application>Microsoft Office PowerPoint</Application>
  <PresentationFormat>와이드스크린</PresentationFormat>
  <Paragraphs>64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RIDIBatang</vt:lpstr>
      <vt:lpstr>맑은 고딕</vt:lpstr>
      <vt:lpstr>Arial</vt:lpstr>
      <vt:lpstr>Office 테마</vt:lpstr>
      <vt:lpstr>Ch2. 확률 분포</vt:lpstr>
      <vt:lpstr>확률 분포 역할</vt:lpstr>
      <vt:lpstr>베르누이 분포</vt:lpstr>
      <vt:lpstr>베르누이 분포</vt:lpstr>
      <vt:lpstr>베르누이 분포</vt:lpstr>
      <vt:lpstr>베르누이 분포와 이항분포 차이</vt:lpstr>
      <vt:lpstr>베타 분포</vt:lpstr>
      <vt:lpstr>베타 분포</vt:lpstr>
      <vt:lpstr>베타 분포</vt:lpstr>
      <vt:lpstr>베타 분포</vt:lpstr>
      <vt:lpstr>다항 변수</vt:lpstr>
      <vt:lpstr>디리클레어 분포</vt:lpstr>
      <vt:lpstr>가우시안 분포(정규분포)</vt:lpstr>
      <vt:lpstr>가우시안 분포(정규분포)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예림 조</dc:creator>
  <cp:lastModifiedBy>예림 조</cp:lastModifiedBy>
  <cp:revision>1</cp:revision>
  <dcterms:created xsi:type="dcterms:W3CDTF">2024-07-05T06:13:13Z</dcterms:created>
  <dcterms:modified xsi:type="dcterms:W3CDTF">2024-07-05T07:04:41Z</dcterms:modified>
</cp:coreProperties>
</file>