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14" r:id="rId2"/>
    <p:sldId id="509" r:id="rId3"/>
    <p:sldId id="510" r:id="rId4"/>
    <p:sldId id="523" r:id="rId5"/>
    <p:sldId id="525" r:id="rId6"/>
    <p:sldId id="524" r:id="rId7"/>
    <p:sldId id="52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66"/>
    <a:srgbClr val="EF504F"/>
    <a:srgbClr val="72B0DC"/>
    <a:srgbClr val="F4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5" autoAdjust="0"/>
    <p:restoredTop sz="94660"/>
  </p:normalViewPr>
  <p:slideViewPr>
    <p:cSldViewPr snapToGrid="0">
      <p:cViewPr>
        <p:scale>
          <a:sx n="100" d="100"/>
          <a:sy n="100" d="100"/>
        </p:scale>
        <p:origin x="82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17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68E60-8800-4D8F-A953-FB7D1E287A23}" type="datetimeFigureOut">
              <a:rPr lang="ko-KR" altLang="en-US" smtClean="0"/>
              <a:t>2023-06-07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6A7CC-1A66-497E-B384-338B92C801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01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C994A5E-9CF5-4B30-A5A5-D91D47F0E32B}"/>
              </a:ext>
            </a:extLst>
          </p:cNvPr>
          <p:cNvSpPr/>
          <p:nvPr userDrawn="1"/>
        </p:nvSpPr>
        <p:spPr>
          <a:xfrm>
            <a:off x="0" y="732307"/>
            <a:ext cx="12192000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FA94BE-A2E2-43EE-ADF7-666377AEF52F}"/>
              </a:ext>
            </a:extLst>
          </p:cNvPr>
          <p:cNvSpPr/>
          <p:nvPr userDrawn="1"/>
        </p:nvSpPr>
        <p:spPr>
          <a:xfrm>
            <a:off x="0" y="732308"/>
            <a:ext cx="5135893" cy="96009"/>
          </a:xfrm>
          <a:prstGeom prst="rect">
            <a:avLst/>
          </a:prstGeom>
          <a:solidFill>
            <a:srgbClr val="EF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rgbClr val="EF504F"/>
              </a:solidFill>
            </a:endParaRPr>
          </a:p>
        </p:txBody>
      </p:sp>
      <p:sp>
        <p:nvSpPr>
          <p:cNvPr id="12" name="내용 개체 틀 6">
            <a:extLst>
              <a:ext uri="{FF2B5EF4-FFF2-40B4-BE49-F238E27FC236}">
                <a16:creationId xmlns:a16="http://schemas.microsoft.com/office/drawing/2014/main" id="{B712A6AE-BD21-464C-89EE-88AD93DDCBEE}"/>
              </a:ext>
            </a:extLst>
          </p:cNvPr>
          <p:cNvSpPr txBox="1">
            <a:spLocks/>
          </p:cNvSpPr>
          <p:nvPr userDrawn="1"/>
        </p:nvSpPr>
        <p:spPr>
          <a:xfrm>
            <a:off x="457200" y="1188720"/>
            <a:ext cx="11163300" cy="1914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ko-KR" altLang="en-US" sz="2100" dirty="0"/>
          </a:p>
        </p:txBody>
      </p:sp>
      <p:sp>
        <p:nvSpPr>
          <p:cNvPr id="15" name="부제목 10">
            <a:extLst>
              <a:ext uri="{FF2B5EF4-FFF2-40B4-BE49-F238E27FC236}">
                <a16:creationId xmlns:a16="http://schemas.microsoft.com/office/drawing/2014/main" id="{BF32339B-A0E5-4471-9CCD-E464D5D9DA86}"/>
              </a:ext>
            </a:extLst>
          </p:cNvPr>
          <p:cNvSpPr txBox="1">
            <a:spLocks/>
          </p:cNvSpPr>
          <p:nvPr userDrawn="1"/>
        </p:nvSpPr>
        <p:spPr>
          <a:xfrm>
            <a:off x="139700" y="1316487"/>
            <a:ext cx="11017986" cy="1150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664012-D0F8-487C-83EC-5E9C09C09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79006" y="6338171"/>
            <a:ext cx="2494206" cy="507078"/>
          </a:xfrm>
          <a:prstGeom prst="rect">
            <a:avLst/>
          </a:prstGeom>
        </p:spPr>
      </p:pic>
      <p:sp>
        <p:nvSpPr>
          <p:cNvPr id="9" name="제목 3">
            <a:extLst>
              <a:ext uri="{FF2B5EF4-FFF2-40B4-BE49-F238E27FC236}">
                <a16:creationId xmlns:a16="http://schemas.microsoft.com/office/drawing/2014/main" id="{BAE61C47-43CC-420E-9BF2-2E42F19AD612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228600" y="231445"/>
            <a:ext cx="9601200" cy="4572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ko-KR" sz="2800" b="1" dirty="0"/>
              <a:t>Main title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1813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E611F-73D0-49AE-B5C1-80A5A313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A2C4D8-4BCE-4B73-A51E-CCA9FC64A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A8001-29B4-43CB-939E-DF7B877D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2023-06-07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CEC4E-D8F4-49DD-9A0F-1DED525B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F0C24-1529-457D-849F-52A0B294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59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2E404C-0936-4542-8627-95C7552C6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EFF7DC-0C90-49D2-AF4E-B070ED427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7D020-B95F-449C-8C70-C88A938E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2023-06-07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F6CA9-0340-4ABD-9062-123DA3A8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2C60E-BC5F-42B5-BAB7-B6C91B7D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23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5D206-7CD5-45A8-8754-578ECED52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C293EF-1E76-45DA-8065-5002E9EFF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7D869-0822-48A4-AD3D-8853C4BE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2023-06-07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0EFBC-970B-4729-993B-C484AE0F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D9059-2555-4BBF-B49B-5AD0426E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34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7D574B-BD84-4ADF-BF86-50EA486F7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971" y="215070"/>
            <a:ext cx="1734034" cy="60875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BBAF02-FA48-4F6B-8846-E1246C37E7C1}"/>
              </a:ext>
            </a:extLst>
          </p:cNvPr>
          <p:cNvCxnSpPr>
            <a:cxnSpLocks/>
          </p:cNvCxnSpPr>
          <p:nvPr userDrawn="1"/>
        </p:nvCxnSpPr>
        <p:spPr>
          <a:xfrm>
            <a:off x="0" y="3495163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  <a:effectLst>
            <a:outerShdw blurRad="40005" dist="22860" dir="5400000" algn="ctr" rotWithShape="0">
              <a:schemeClr val="tx1">
                <a:alpha val="35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D53C05FD-B496-45B8-98C0-C0240A3F3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7753" y="2014008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solidFill>
                  <a:srgbClr val="4A5561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Main Title</a:t>
            </a: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749ED934-DD94-4001-9E55-798E856E91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72090" y="5129180"/>
            <a:ext cx="7058025" cy="43204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500" b="1" baseline="0">
                <a:solidFill>
                  <a:srgbClr val="0B223C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Journal or conference name and year</a:t>
            </a:r>
            <a:endParaRPr lang="ko-KR" altLang="en-US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BD463248-FDD0-4F31-9916-E2119DD90B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2091" y="4676348"/>
            <a:ext cx="7058025" cy="43204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500" b="1" baseline="0">
                <a:solidFill>
                  <a:srgbClr val="0B223C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Affiliation</a:t>
            </a:r>
            <a:endParaRPr lang="ko-KR" altLang="en-US" dirty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AFBF0E55-E0A0-4362-B312-EE6E34977F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2090" y="3799245"/>
            <a:ext cx="7058025" cy="73050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 b="1" baseline="0">
                <a:solidFill>
                  <a:srgbClr val="0B223C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Name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3DE968-F1C4-466D-B1C7-69D9A6EA4E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44453" y="6387508"/>
            <a:ext cx="2314249" cy="47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7640D-FCFA-4E51-8924-F0D44ACA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D933F-4191-4EE8-BACD-7661F2C41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9076E6-992A-4C01-AAE7-E1BE8518C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0F639-045E-4C73-B833-62B7F202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2023-06-07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054D1-722A-4EAA-B32D-237E7F30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44EDEB-C71F-4E7F-9B13-14758F46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30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AF10B-6E23-4C9F-984C-EDAF1F8B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2AC61-4FE2-4B0D-A993-3D12E17BD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058EBB-C95F-44CD-9A49-1B96B557A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9746EE-E32F-4C5F-9BB8-7796BF058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43A386-5F42-4279-AEEE-35644360F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300675-1B22-45A6-A1D4-09B224E8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2023-06-07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40BF5-83FA-4C8B-98DA-E2505C0C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B6E1DB-6B52-4A75-9AC9-5DEE73D8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4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5FF96-D7AE-42C6-BB4A-EC925EC3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1866A-41F6-4B09-A886-FECB3682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2023-06-07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71ED84-35EF-46BD-BF2F-C94909C1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28CAD7-82C7-432C-82B4-9BC2C855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28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D78617-E059-4FA6-97DC-0488E931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2023-06-07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F9AA6-B202-46B4-97E1-FE3C4C9E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4FBBD-F5F4-441D-B4E5-3DDFEE8A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99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B54E2-14E7-4452-8C2A-B67229C6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23EA3-F664-4AD7-9388-EDFAEE2C5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809852-9031-48AD-B826-22DD1DE56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E831C-2340-48E6-8A52-E843A407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2023-06-07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45AEAB-2C9D-43F2-9228-ECEAEDF9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DF89FA-DF3F-439B-9A44-92CFD28C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8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ADD1-A884-472C-8DDC-25ED7DA3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55DFF2-1614-4B07-825A-D0FC9D36B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5BFD2-06C3-4F3B-B926-F5560ADCD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8AC11E-C9DE-4FA1-ADA6-E1614564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2023-06-07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605125-F3F8-4882-92ED-D578EE2A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061C1-499D-4B1D-A188-81680086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15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972A56-1FB3-446A-8B2A-860BB482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A0AFA-85F3-44F0-A414-A4CEE4A85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7DD47-4634-4D28-925D-E5B0D727D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EA94-C0A3-4F7D-92B8-E63BB0192897}" type="datetimeFigureOut">
              <a:rPr lang="ko-KR" altLang="en-US" smtClean="0"/>
              <a:t>2023-06-07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7AFC1-70BC-45B6-8779-EA91EC27B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7B23A-AD46-4183-8201-AB9984163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BBCEB-2D73-4663-B13B-7979299FFA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3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124BF-3B92-4B24-BDCB-C193B558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517" y="2727364"/>
            <a:ext cx="10373397" cy="662782"/>
          </a:xfrm>
        </p:spPr>
        <p:txBody>
          <a:bodyPr>
            <a:noAutofit/>
          </a:bodyPr>
          <a:lstStyle/>
          <a:p>
            <a:r>
              <a:rPr lang="en-US" altLang="ko-KR" dirty="0"/>
              <a:t>Resource Management of Satellite Communication System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E29DC5-F367-4C64-A58F-65477459A1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20230609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D7CB01-1505-4529-9AE8-3725A02A72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err="1"/>
              <a:t>Seung</a:t>
            </a:r>
            <a:r>
              <a:rPr lang="en-US" altLang="ko-KR" dirty="0"/>
              <a:t> Hyun Oh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28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7DD2A9-1C3C-4791-90AE-9CAE9174BF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158595"/>
            <a:ext cx="9601200" cy="457200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Why we have to manage Resource?</a:t>
            </a:r>
            <a:endParaRPr lang="ko-KR" altLang="en-US" sz="3600" b="1" dirty="0"/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9F05B671-646F-4CA3-91BB-D8867266BA59}"/>
              </a:ext>
            </a:extLst>
          </p:cNvPr>
          <p:cNvSpPr txBox="1">
            <a:spLocks/>
          </p:cNvSpPr>
          <p:nvPr/>
        </p:nvSpPr>
        <p:spPr>
          <a:xfrm>
            <a:off x="139700" y="1266381"/>
            <a:ext cx="11017986" cy="2944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In order to satisfy the growing traffic demand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Limitation of resources (Power, Bandwidth, Time interval, Beam and Antenna)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Payload design is going to be more smaller (Cost of Satellites is diminished, </a:t>
            </a:r>
            <a:r>
              <a:rPr lang="en-US" altLang="ko-KR" sz="2000" dirty="0" err="1"/>
              <a:t>nowdays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Compared to GEO, NGEO (especially LEO) has more complexity algorithm for optimization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Increasing number of NGEO satellites in the space, incurs interference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B4345E3-F006-47F5-8432-5C155402B3F5}"/>
              </a:ext>
            </a:extLst>
          </p:cNvPr>
          <p:cNvSpPr/>
          <p:nvPr/>
        </p:nvSpPr>
        <p:spPr>
          <a:xfrm>
            <a:off x="2640720" y="4479480"/>
            <a:ext cx="746620" cy="243281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부제목 10">
            <a:extLst>
              <a:ext uri="{FF2B5EF4-FFF2-40B4-BE49-F238E27FC236}">
                <a16:creationId xmlns:a16="http://schemas.microsoft.com/office/drawing/2014/main" id="{F512E3B9-760D-4AD0-9530-E76825751683}"/>
              </a:ext>
            </a:extLst>
          </p:cNvPr>
          <p:cNvSpPr txBox="1">
            <a:spLocks/>
          </p:cNvSpPr>
          <p:nvPr/>
        </p:nvSpPr>
        <p:spPr>
          <a:xfrm>
            <a:off x="3580747" y="4317455"/>
            <a:ext cx="5030505" cy="753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CR(Cognitive Radio)-based algorithm</a:t>
            </a:r>
          </a:p>
        </p:txBody>
      </p:sp>
    </p:spTree>
    <p:extLst>
      <p:ext uri="{BB962C8B-B14F-4D97-AF65-F5344CB8AC3E}">
        <p14:creationId xmlns:p14="http://schemas.microsoft.com/office/powerpoint/2010/main" val="373234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7DD2A9-1C3C-4791-90AE-9CAE9174BF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599" y="158595"/>
            <a:ext cx="10794367" cy="457200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Cognitive Radio</a:t>
            </a:r>
            <a:endParaRPr lang="ko-KR" altLang="en-US" sz="3600" b="1" dirty="0"/>
          </a:p>
        </p:txBody>
      </p:sp>
      <p:sp>
        <p:nvSpPr>
          <p:cNvPr id="6" name="부제목 10">
            <a:extLst>
              <a:ext uri="{FF2B5EF4-FFF2-40B4-BE49-F238E27FC236}">
                <a16:creationId xmlns:a16="http://schemas.microsoft.com/office/drawing/2014/main" id="{633D443E-6198-46FC-88E9-4270B1C6DFCA}"/>
              </a:ext>
            </a:extLst>
          </p:cNvPr>
          <p:cNvSpPr txBox="1">
            <a:spLocks/>
          </p:cNvSpPr>
          <p:nvPr/>
        </p:nvSpPr>
        <p:spPr>
          <a:xfrm>
            <a:off x="228599" y="1226496"/>
            <a:ext cx="3583814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Cognitive Radio Schemes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29E356-A620-48EE-B798-C86ED0E81CFC}"/>
              </a:ext>
            </a:extLst>
          </p:cNvPr>
          <p:cNvCxnSpPr/>
          <p:nvPr/>
        </p:nvCxnSpPr>
        <p:spPr>
          <a:xfrm>
            <a:off x="3772538" y="1520524"/>
            <a:ext cx="0" cy="2059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8D5D583-0E83-4DF2-9793-BC9EABD0E0F8}"/>
              </a:ext>
            </a:extLst>
          </p:cNvPr>
          <p:cNvCxnSpPr>
            <a:cxnSpLocks/>
          </p:cNvCxnSpPr>
          <p:nvPr/>
        </p:nvCxnSpPr>
        <p:spPr>
          <a:xfrm>
            <a:off x="3772538" y="1520524"/>
            <a:ext cx="10425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E81B5C2-174D-499B-9500-E70AB308CCCB}"/>
              </a:ext>
            </a:extLst>
          </p:cNvPr>
          <p:cNvCxnSpPr>
            <a:cxnSpLocks/>
          </p:cNvCxnSpPr>
          <p:nvPr/>
        </p:nvCxnSpPr>
        <p:spPr>
          <a:xfrm>
            <a:off x="3772538" y="3580061"/>
            <a:ext cx="10425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10">
            <a:extLst>
              <a:ext uri="{FF2B5EF4-FFF2-40B4-BE49-F238E27FC236}">
                <a16:creationId xmlns:a16="http://schemas.microsoft.com/office/drawing/2014/main" id="{C0FA34EF-FC2C-4035-B7D1-5ACF273C3B14}"/>
              </a:ext>
            </a:extLst>
          </p:cNvPr>
          <p:cNvSpPr txBox="1">
            <a:spLocks/>
          </p:cNvSpPr>
          <p:nvPr/>
        </p:nvSpPr>
        <p:spPr>
          <a:xfrm>
            <a:off x="4815126" y="1226496"/>
            <a:ext cx="2093720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Overlay method</a:t>
            </a:r>
          </a:p>
        </p:txBody>
      </p:sp>
      <p:sp>
        <p:nvSpPr>
          <p:cNvPr id="15" name="부제목 10">
            <a:extLst>
              <a:ext uri="{FF2B5EF4-FFF2-40B4-BE49-F238E27FC236}">
                <a16:creationId xmlns:a16="http://schemas.microsoft.com/office/drawing/2014/main" id="{3A0FACE4-1911-41F2-A672-3178E63445AB}"/>
              </a:ext>
            </a:extLst>
          </p:cNvPr>
          <p:cNvSpPr txBox="1">
            <a:spLocks/>
          </p:cNvSpPr>
          <p:nvPr/>
        </p:nvSpPr>
        <p:spPr>
          <a:xfrm>
            <a:off x="4815124" y="3286033"/>
            <a:ext cx="2290273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Underlay method</a:t>
            </a:r>
          </a:p>
        </p:txBody>
      </p:sp>
      <p:sp>
        <p:nvSpPr>
          <p:cNvPr id="16" name="부제목 10">
            <a:extLst>
              <a:ext uri="{FF2B5EF4-FFF2-40B4-BE49-F238E27FC236}">
                <a16:creationId xmlns:a16="http://schemas.microsoft.com/office/drawing/2014/main" id="{1FB3F958-FF4F-47E7-A293-C9F1C551569C}"/>
              </a:ext>
            </a:extLst>
          </p:cNvPr>
          <p:cNvSpPr txBox="1">
            <a:spLocks/>
          </p:cNvSpPr>
          <p:nvPr/>
        </p:nvSpPr>
        <p:spPr>
          <a:xfrm>
            <a:off x="4815123" y="1634451"/>
            <a:ext cx="6082175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a) NGEO satellites share the spectrum of a GEO satellite</a:t>
            </a:r>
          </a:p>
        </p:txBody>
      </p:sp>
      <p:sp>
        <p:nvSpPr>
          <p:cNvPr id="17" name="부제목 10">
            <a:extLst>
              <a:ext uri="{FF2B5EF4-FFF2-40B4-BE49-F238E27FC236}">
                <a16:creationId xmlns:a16="http://schemas.microsoft.com/office/drawing/2014/main" id="{3A60ABD1-03EF-4079-8CC1-B586435FC977}"/>
              </a:ext>
            </a:extLst>
          </p:cNvPr>
          <p:cNvSpPr txBox="1">
            <a:spLocks/>
          </p:cNvSpPr>
          <p:nvPr/>
        </p:nvSpPr>
        <p:spPr>
          <a:xfrm>
            <a:off x="4815122" y="2097668"/>
            <a:ext cx="6082175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b) Based on energy detection (ED)</a:t>
            </a:r>
          </a:p>
        </p:txBody>
      </p:sp>
      <p:sp>
        <p:nvSpPr>
          <p:cNvPr id="18" name="부제목 10">
            <a:extLst>
              <a:ext uri="{FF2B5EF4-FFF2-40B4-BE49-F238E27FC236}">
                <a16:creationId xmlns:a16="http://schemas.microsoft.com/office/drawing/2014/main" id="{8797A492-65BE-45C2-AA25-F780ECDB15FF}"/>
              </a:ext>
            </a:extLst>
          </p:cNvPr>
          <p:cNvSpPr txBox="1">
            <a:spLocks/>
          </p:cNvSpPr>
          <p:nvPr/>
        </p:nvSpPr>
        <p:spPr>
          <a:xfrm>
            <a:off x="4815122" y="3776173"/>
            <a:ext cx="6082175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c) Power control-based method</a:t>
            </a:r>
          </a:p>
        </p:txBody>
      </p:sp>
      <p:sp>
        <p:nvSpPr>
          <p:cNvPr id="19" name="부제목 10">
            <a:extLst>
              <a:ext uri="{FF2B5EF4-FFF2-40B4-BE49-F238E27FC236}">
                <a16:creationId xmlns:a16="http://schemas.microsoft.com/office/drawing/2014/main" id="{E64EF0BB-41D5-4624-A5F2-993BC15D10A1}"/>
              </a:ext>
            </a:extLst>
          </p:cNvPr>
          <p:cNvSpPr txBox="1">
            <a:spLocks/>
          </p:cNvSpPr>
          <p:nvPr/>
        </p:nvSpPr>
        <p:spPr>
          <a:xfrm>
            <a:off x="4815121" y="4239390"/>
            <a:ext cx="3237199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d) Precoding-based schemes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E1E320A-05B6-44B7-80F2-BF60A7FD18FB}"/>
              </a:ext>
            </a:extLst>
          </p:cNvPr>
          <p:cNvCxnSpPr>
            <a:cxnSpLocks/>
          </p:cNvCxnSpPr>
          <p:nvPr/>
        </p:nvCxnSpPr>
        <p:spPr>
          <a:xfrm>
            <a:off x="8052321" y="4458069"/>
            <a:ext cx="0" cy="1128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0652FB7-E90D-4E89-BA02-828EE4D6D049}"/>
              </a:ext>
            </a:extLst>
          </p:cNvPr>
          <p:cNvCxnSpPr>
            <a:cxnSpLocks/>
          </p:cNvCxnSpPr>
          <p:nvPr/>
        </p:nvCxnSpPr>
        <p:spPr>
          <a:xfrm>
            <a:off x="8052321" y="4458069"/>
            <a:ext cx="4708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625919C-F391-482D-BECA-66A36E35F02E}"/>
              </a:ext>
            </a:extLst>
          </p:cNvPr>
          <p:cNvCxnSpPr>
            <a:cxnSpLocks/>
          </p:cNvCxnSpPr>
          <p:nvPr/>
        </p:nvCxnSpPr>
        <p:spPr>
          <a:xfrm>
            <a:off x="8052321" y="5587068"/>
            <a:ext cx="4708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10">
            <a:extLst>
              <a:ext uri="{FF2B5EF4-FFF2-40B4-BE49-F238E27FC236}">
                <a16:creationId xmlns:a16="http://schemas.microsoft.com/office/drawing/2014/main" id="{E45388E8-7127-4D9C-9BA0-6B1DABE67F09}"/>
              </a:ext>
            </a:extLst>
          </p:cNvPr>
          <p:cNvSpPr txBox="1">
            <a:spLocks/>
          </p:cNvSpPr>
          <p:nvPr/>
        </p:nvSpPr>
        <p:spPr>
          <a:xfrm>
            <a:off x="8523216" y="4164041"/>
            <a:ext cx="2670861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Beamforming algorithm</a:t>
            </a:r>
          </a:p>
        </p:txBody>
      </p:sp>
      <p:sp>
        <p:nvSpPr>
          <p:cNvPr id="27" name="부제목 10">
            <a:extLst>
              <a:ext uri="{FF2B5EF4-FFF2-40B4-BE49-F238E27FC236}">
                <a16:creationId xmlns:a16="http://schemas.microsoft.com/office/drawing/2014/main" id="{77314289-2DD2-4008-9A3B-10CFAAEB24E8}"/>
              </a:ext>
            </a:extLst>
          </p:cNvPr>
          <p:cNvSpPr txBox="1">
            <a:spLocks/>
          </p:cNvSpPr>
          <p:nvPr/>
        </p:nvSpPr>
        <p:spPr>
          <a:xfrm>
            <a:off x="8523217" y="5293040"/>
            <a:ext cx="2768366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Interference alignment </a:t>
            </a:r>
          </a:p>
        </p:txBody>
      </p:sp>
      <p:sp>
        <p:nvSpPr>
          <p:cNvPr id="29" name="부제목 10">
            <a:extLst>
              <a:ext uri="{FF2B5EF4-FFF2-40B4-BE49-F238E27FC236}">
                <a16:creationId xmlns:a16="http://schemas.microsoft.com/office/drawing/2014/main" id="{E50E7B26-1C51-4534-93FE-033EF723CF2E}"/>
              </a:ext>
            </a:extLst>
          </p:cNvPr>
          <p:cNvSpPr txBox="1">
            <a:spLocks/>
          </p:cNvSpPr>
          <p:nvPr/>
        </p:nvSpPr>
        <p:spPr>
          <a:xfrm>
            <a:off x="753942" y="5255669"/>
            <a:ext cx="6657650" cy="101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SU</a:t>
            </a:r>
            <a:r>
              <a:rPr lang="en-US" altLang="ko-KR" sz="1800" dirty="0"/>
              <a:t>(Secondary User)s can access </a:t>
            </a:r>
            <a:r>
              <a:rPr lang="en-US" altLang="ko-KR" sz="1800" b="1" dirty="0"/>
              <a:t>PU</a:t>
            </a:r>
            <a:r>
              <a:rPr lang="en-US" altLang="ko-KR" sz="1800" dirty="0"/>
              <a:t>(Primary User)’s spectrum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: Sharing spectrum resources. 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50628B-CF60-4433-B2E3-C4AA002EDA4E}"/>
              </a:ext>
            </a:extLst>
          </p:cNvPr>
          <p:cNvCxnSpPr>
            <a:cxnSpLocks/>
          </p:cNvCxnSpPr>
          <p:nvPr/>
        </p:nvCxnSpPr>
        <p:spPr>
          <a:xfrm>
            <a:off x="2152476" y="2004969"/>
            <a:ext cx="0" cy="3179427"/>
          </a:xfrm>
          <a:prstGeom prst="straightConnector1">
            <a:avLst/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11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7DD2A9-1C3C-4791-90AE-9CAE9174BF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599" y="158595"/>
            <a:ext cx="10794367" cy="457200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Cognitive satellite network</a:t>
            </a:r>
            <a:endParaRPr lang="ko-KR" altLang="en-US" sz="3600" b="1" dirty="0"/>
          </a:p>
        </p:txBody>
      </p:sp>
      <p:sp>
        <p:nvSpPr>
          <p:cNvPr id="24" name="부제목 10">
            <a:extLst>
              <a:ext uri="{FF2B5EF4-FFF2-40B4-BE49-F238E27FC236}">
                <a16:creationId xmlns:a16="http://schemas.microsoft.com/office/drawing/2014/main" id="{35FFCBF2-1DA7-4815-B52A-91733CFF5308}"/>
              </a:ext>
            </a:extLst>
          </p:cNvPr>
          <p:cNvSpPr txBox="1">
            <a:spLocks/>
          </p:cNvSpPr>
          <p:nvPr/>
        </p:nvSpPr>
        <p:spPr>
          <a:xfrm>
            <a:off x="195001" y="907714"/>
            <a:ext cx="3583814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Problem Setting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D4BBD24-22A9-40FC-8B33-F26AB734C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443823"/>
            <a:ext cx="5900737" cy="4658863"/>
          </a:xfrm>
          <a:prstGeom prst="rect">
            <a:avLst/>
          </a:prstGeom>
        </p:spPr>
      </p:pic>
      <p:sp>
        <p:nvSpPr>
          <p:cNvPr id="34" name="부제목 10">
            <a:extLst>
              <a:ext uri="{FF2B5EF4-FFF2-40B4-BE49-F238E27FC236}">
                <a16:creationId xmlns:a16="http://schemas.microsoft.com/office/drawing/2014/main" id="{75549C39-D6C2-450F-8711-3A8D47580FF2}"/>
              </a:ext>
            </a:extLst>
          </p:cNvPr>
          <p:cNvSpPr txBox="1">
            <a:spLocks/>
          </p:cNvSpPr>
          <p:nvPr/>
        </p:nvSpPr>
        <p:spPr>
          <a:xfrm>
            <a:off x="5986463" y="1956554"/>
            <a:ext cx="5900737" cy="2944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In order to satisfy the growing traffic demand</a:t>
            </a:r>
          </a:p>
        </p:txBody>
      </p:sp>
    </p:spTree>
    <p:extLst>
      <p:ext uri="{BB962C8B-B14F-4D97-AF65-F5344CB8AC3E}">
        <p14:creationId xmlns:p14="http://schemas.microsoft.com/office/powerpoint/2010/main" val="325098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7DD2A9-1C3C-4791-90AE-9CAE9174BF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599" y="158595"/>
            <a:ext cx="10794367" cy="457200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Cognitive satellite network</a:t>
            </a:r>
            <a:endParaRPr lang="ko-KR" altLang="en-US" sz="3600" b="1" dirty="0"/>
          </a:p>
        </p:txBody>
      </p:sp>
      <p:sp>
        <p:nvSpPr>
          <p:cNvPr id="24" name="부제목 10">
            <a:extLst>
              <a:ext uri="{FF2B5EF4-FFF2-40B4-BE49-F238E27FC236}">
                <a16:creationId xmlns:a16="http://schemas.microsoft.com/office/drawing/2014/main" id="{35FFCBF2-1DA7-4815-B52A-91733CFF5308}"/>
              </a:ext>
            </a:extLst>
          </p:cNvPr>
          <p:cNvSpPr txBox="1">
            <a:spLocks/>
          </p:cNvSpPr>
          <p:nvPr/>
        </p:nvSpPr>
        <p:spPr>
          <a:xfrm>
            <a:off x="195001" y="907714"/>
            <a:ext cx="3583814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Problem Setting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3028497-7B46-42D3-9725-FBB019FCF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5" y="1390650"/>
            <a:ext cx="3248025" cy="8763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65A57EF-77AD-42B7-AB61-2DE082EF9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419350"/>
            <a:ext cx="3181350" cy="685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F13C2B9-A55B-4094-A451-1D0C59016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" y="1390650"/>
            <a:ext cx="42195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4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7DD2A9-1C3C-4791-90AE-9CAE9174BF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599" y="158595"/>
            <a:ext cx="10794367" cy="457200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Cognitive satellite network</a:t>
            </a:r>
            <a:endParaRPr lang="ko-KR" altLang="en-US" sz="3600" b="1" dirty="0"/>
          </a:p>
        </p:txBody>
      </p:sp>
      <p:sp>
        <p:nvSpPr>
          <p:cNvPr id="24" name="부제목 10">
            <a:extLst>
              <a:ext uri="{FF2B5EF4-FFF2-40B4-BE49-F238E27FC236}">
                <a16:creationId xmlns:a16="http://schemas.microsoft.com/office/drawing/2014/main" id="{35FFCBF2-1DA7-4815-B52A-91733CFF5308}"/>
              </a:ext>
            </a:extLst>
          </p:cNvPr>
          <p:cNvSpPr txBox="1">
            <a:spLocks/>
          </p:cNvSpPr>
          <p:nvPr/>
        </p:nvSpPr>
        <p:spPr>
          <a:xfrm>
            <a:off x="195001" y="907714"/>
            <a:ext cx="3583814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Problem Setting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F0A2C0-CDA2-4D8E-843A-7E5C0FA5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1023937"/>
            <a:ext cx="78676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0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7DD2A9-1C3C-4791-90AE-9CAE9174BF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158595"/>
            <a:ext cx="9601200" cy="457200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References</a:t>
            </a:r>
            <a:endParaRPr lang="ko-KR" altLang="en-US" sz="3600" b="1" dirty="0"/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9F05B671-646F-4CA3-91BB-D8867266BA59}"/>
              </a:ext>
            </a:extLst>
          </p:cNvPr>
          <p:cNvSpPr txBox="1">
            <a:spLocks/>
          </p:cNvSpPr>
          <p:nvPr/>
        </p:nvSpPr>
        <p:spPr>
          <a:xfrm>
            <a:off x="460178" y="1170785"/>
            <a:ext cx="11017986" cy="5222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8075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39402</TotalTime>
  <Words>176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Resource Management of Satellite Communication System</vt:lpstr>
      <vt:lpstr>Why we have to manage Resource?</vt:lpstr>
      <vt:lpstr>Cognitive Radio</vt:lpstr>
      <vt:lpstr>Cognitive satellite network</vt:lpstr>
      <vt:lpstr>Cognitive satellite network</vt:lpstr>
      <vt:lpstr>Cognitive satellite network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disclose@korea.ac.kr</dc:creator>
  <cp:lastModifiedBy>Tristana Dragon</cp:lastModifiedBy>
  <cp:revision>417</cp:revision>
  <dcterms:created xsi:type="dcterms:W3CDTF">2018-09-03T11:29:32Z</dcterms:created>
  <dcterms:modified xsi:type="dcterms:W3CDTF">2023-06-07T08:18:36Z</dcterms:modified>
</cp:coreProperties>
</file>