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1" r:id="rId7"/>
    <p:sldId id="402" r:id="rId8"/>
    <p:sldId id="403" r:id="rId9"/>
    <p:sldId id="409" r:id="rId10"/>
    <p:sldId id="404" r:id="rId11"/>
    <p:sldId id="410" r:id="rId12"/>
    <p:sldId id="411" r:id="rId13"/>
    <p:sldId id="413" r:id="rId14"/>
    <p:sldId id="415" r:id="rId15"/>
    <p:sldId id="416" r:id="rId16"/>
    <p:sldId id="412" r:id="rId17"/>
    <p:sldId id="414" r:id="rId18"/>
    <p:sldId id="405" r:id="rId19"/>
    <p:sldId id="406" r:id="rId20"/>
    <p:sldId id="4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defervor.blogspot.com/2015/02/university-management-system-project.html" TargetMode="External"/><Relationship Id="rId2" Type="http://schemas.openxmlformats.org/officeDocument/2006/relationships/hyperlink" Target="https://www.codewithc.com/university-management-system-project-c/" TargetMode="External"/><Relationship Id="rId1" Type="http://schemas.openxmlformats.org/officeDocument/2006/relationships/slideLayout" Target="../slideLayouts/slideLayout2.xml"/><Relationship Id="rId6" Type="http://schemas.openxmlformats.org/officeDocument/2006/relationships/hyperlink" Target="https://www.scribd.com/document/136451209/University-Course-Details-Management-System-in-c" TargetMode="External"/><Relationship Id="rId5" Type="http://schemas.openxmlformats.org/officeDocument/2006/relationships/hyperlink" Target="https://1000projects.org/university-management-system-project-c-source-code.html" TargetMode="External"/><Relationship Id="rId4" Type="http://schemas.openxmlformats.org/officeDocument/2006/relationships/hyperlink" Target="https://1000projects.org/university-management-system-cpp-projec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UNIVERSITY MANAGEMENT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62111" y="4714596"/>
            <a:ext cx="2574744" cy="1015663"/>
          </a:xfrm>
          <a:prstGeom prst="rect">
            <a:avLst/>
          </a:prstGeom>
          <a:noFill/>
        </p:spPr>
        <p:txBody>
          <a:bodyPr wrap="none" rtlCol="0">
            <a:spAutoFit/>
          </a:bodyPr>
          <a:lstStyle/>
          <a:p>
            <a:r>
              <a:rPr lang="en-US" sz="2000" b="1" dirty="0"/>
              <a:t>Submitted by: </a:t>
            </a:r>
          </a:p>
          <a:p>
            <a:r>
              <a:rPr lang="en-US" sz="2000" dirty="0"/>
              <a:t>Ankit Rao (20BCS6862)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Monika</a:t>
            </a:r>
          </a:p>
          <a:p>
            <a:pPr algn="ct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93B4AE-F5AD-4E65-9222-C1BAF317DFFA}"/>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4" name="Picture 3">
            <a:extLst>
              <a:ext uri="{FF2B5EF4-FFF2-40B4-BE49-F238E27FC236}">
                <a16:creationId xmlns:a16="http://schemas.microsoft.com/office/drawing/2014/main" id="{BFD71A45-4A48-44DA-8218-BD37AC7DA7EE}"/>
              </a:ext>
            </a:extLst>
          </p:cNvPr>
          <p:cNvPicPr>
            <a:picLocks noChangeAspect="1"/>
          </p:cNvPicPr>
          <p:nvPr/>
        </p:nvPicPr>
        <p:blipFill>
          <a:blip r:embed="rId2"/>
          <a:stretch>
            <a:fillRect/>
          </a:stretch>
        </p:blipFill>
        <p:spPr>
          <a:xfrm>
            <a:off x="780875" y="798526"/>
            <a:ext cx="5376518" cy="2861695"/>
          </a:xfrm>
          <a:prstGeom prst="rect">
            <a:avLst/>
          </a:prstGeom>
        </p:spPr>
      </p:pic>
      <p:pic>
        <p:nvPicPr>
          <p:cNvPr id="5" name="Picture 4">
            <a:extLst>
              <a:ext uri="{FF2B5EF4-FFF2-40B4-BE49-F238E27FC236}">
                <a16:creationId xmlns:a16="http://schemas.microsoft.com/office/drawing/2014/main" id="{38E34939-18E6-4267-91B5-1DA636B3A828}"/>
              </a:ext>
            </a:extLst>
          </p:cNvPr>
          <p:cNvPicPr/>
          <p:nvPr/>
        </p:nvPicPr>
        <p:blipFill>
          <a:blip r:embed="rId3"/>
          <a:stretch>
            <a:fillRect/>
          </a:stretch>
        </p:blipFill>
        <p:spPr>
          <a:xfrm>
            <a:off x="577682" y="4893402"/>
            <a:ext cx="5782904" cy="1018869"/>
          </a:xfrm>
          <a:prstGeom prst="rect">
            <a:avLst/>
          </a:prstGeom>
        </p:spPr>
      </p:pic>
      <p:cxnSp>
        <p:nvCxnSpPr>
          <p:cNvPr id="11" name="Straight Arrow Connector 10">
            <a:extLst>
              <a:ext uri="{FF2B5EF4-FFF2-40B4-BE49-F238E27FC236}">
                <a16:creationId xmlns:a16="http://schemas.microsoft.com/office/drawing/2014/main" id="{8E4C1170-8AEC-480E-8A9F-DFF74109CD8B}"/>
              </a:ext>
            </a:extLst>
          </p:cNvPr>
          <p:cNvCxnSpPr/>
          <p:nvPr/>
        </p:nvCxnSpPr>
        <p:spPr>
          <a:xfrm>
            <a:off x="6249798" y="2365695"/>
            <a:ext cx="109056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29F1218B-8EA3-4D9B-9DC0-E96CAE3D3193}"/>
              </a:ext>
            </a:extLst>
          </p:cNvPr>
          <p:cNvCxnSpPr>
            <a:cxnSpLocks/>
          </p:cNvCxnSpPr>
          <p:nvPr/>
        </p:nvCxnSpPr>
        <p:spPr>
          <a:xfrm>
            <a:off x="5403908" y="3751276"/>
            <a:ext cx="0" cy="114212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3F4786C3-4BB6-4315-84A2-CC85498FB37A}"/>
              </a:ext>
            </a:extLst>
          </p:cNvPr>
          <p:cNvSpPr txBox="1"/>
          <p:nvPr/>
        </p:nvSpPr>
        <p:spPr>
          <a:xfrm>
            <a:off x="906011" y="6059474"/>
            <a:ext cx="4497897" cy="369332"/>
          </a:xfrm>
          <a:prstGeom prst="rect">
            <a:avLst/>
          </a:prstGeom>
          <a:noFill/>
        </p:spPr>
        <p:txBody>
          <a:bodyPr wrap="square" rtlCol="0">
            <a:spAutoFit/>
          </a:bodyPr>
          <a:lstStyle/>
          <a:p>
            <a:r>
              <a:rPr lang="en-GB" dirty="0"/>
              <a:t>Add new person</a:t>
            </a:r>
            <a:endParaRPr lang="en-IN" dirty="0"/>
          </a:p>
        </p:txBody>
      </p:sp>
      <p:sp>
        <p:nvSpPr>
          <p:cNvPr id="15" name="TextBox 14">
            <a:extLst>
              <a:ext uri="{FF2B5EF4-FFF2-40B4-BE49-F238E27FC236}">
                <a16:creationId xmlns:a16="http://schemas.microsoft.com/office/drawing/2014/main" id="{650535CB-97F8-4F84-BB4F-5802E7202A02}"/>
              </a:ext>
            </a:extLst>
          </p:cNvPr>
          <p:cNvSpPr txBox="1"/>
          <p:nvPr/>
        </p:nvSpPr>
        <p:spPr>
          <a:xfrm>
            <a:off x="7860485" y="64646"/>
            <a:ext cx="3380763" cy="369332"/>
          </a:xfrm>
          <a:prstGeom prst="rect">
            <a:avLst/>
          </a:prstGeom>
          <a:noFill/>
        </p:spPr>
        <p:txBody>
          <a:bodyPr wrap="square" rtlCol="0">
            <a:spAutoFit/>
          </a:bodyPr>
          <a:lstStyle/>
          <a:p>
            <a:r>
              <a:rPr lang="en-GB" dirty="0"/>
              <a:t>Print all the data</a:t>
            </a:r>
            <a:endParaRPr lang="en-IN" dirty="0"/>
          </a:p>
        </p:txBody>
      </p:sp>
      <p:pic>
        <p:nvPicPr>
          <p:cNvPr id="17" name="Picture 16">
            <a:extLst>
              <a:ext uri="{FF2B5EF4-FFF2-40B4-BE49-F238E27FC236}">
                <a16:creationId xmlns:a16="http://schemas.microsoft.com/office/drawing/2014/main" id="{B2AFD6A4-0522-4F3F-B98E-7B2902C6BE97}"/>
              </a:ext>
            </a:extLst>
          </p:cNvPr>
          <p:cNvPicPr>
            <a:picLocks noChangeAspect="1"/>
          </p:cNvPicPr>
          <p:nvPr/>
        </p:nvPicPr>
        <p:blipFill>
          <a:blip r:embed="rId4"/>
          <a:stretch>
            <a:fillRect/>
          </a:stretch>
        </p:blipFill>
        <p:spPr>
          <a:xfrm>
            <a:off x="7432772" y="346067"/>
            <a:ext cx="4253091" cy="6098194"/>
          </a:xfrm>
          <a:prstGeom prst="rect">
            <a:avLst/>
          </a:prstGeom>
        </p:spPr>
      </p:pic>
      <p:sp>
        <p:nvSpPr>
          <p:cNvPr id="18" name="TextBox 17">
            <a:extLst>
              <a:ext uri="{FF2B5EF4-FFF2-40B4-BE49-F238E27FC236}">
                <a16:creationId xmlns:a16="http://schemas.microsoft.com/office/drawing/2014/main" id="{38E4B831-A701-4DCD-A963-58308660443D}"/>
              </a:ext>
            </a:extLst>
          </p:cNvPr>
          <p:cNvSpPr txBox="1"/>
          <p:nvPr/>
        </p:nvSpPr>
        <p:spPr>
          <a:xfrm>
            <a:off x="1073791" y="0"/>
            <a:ext cx="5620624" cy="369332"/>
          </a:xfrm>
          <a:prstGeom prst="rect">
            <a:avLst/>
          </a:prstGeom>
          <a:noFill/>
        </p:spPr>
        <p:txBody>
          <a:bodyPr wrap="square" rtlCol="0">
            <a:spAutoFit/>
          </a:bodyPr>
          <a:lstStyle/>
          <a:p>
            <a:r>
              <a:rPr lang="en-GB" dirty="0"/>
              <a:t> Faculty Staff      </a:t>
            </a:r>
            <a:r>
              <a:rPr lang="en-GB" dirty="0">
                <a:sym typeface="Wingdings" panose="05000000000000000000" pitchFamily="2" charset="2"/>
              </a:rPr>
              <a:t> 1. CS Faculty Department</a:t>
            </a:r>
            <a:endParaRPr lang="en-IN" dirty="0"/>
          </a:p>
        </p:txBody>
      </p:sp>
    </p:spTree>
    <p:extLst>
      <p:ext uri="{BB962C8B-B14F-4D97-AF65-F5344CB8AC3E}">
        <p14:creationId xmlns:p14="http://schemas.microsoft.com/office/powerpoint/2010/main" val="220989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9E86C5-014F-4998-B985-57CFDD4CAC5D}"/>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 name="Picture 3">
            <a:extLst>
              <a:ext uri="{FF2B5EF4-FFF2-40B4-BE49-F238E27FC236}">
                <a16:creationId xmlns:a16="http://schemas.microsoft.com/office/drawing/2014/main" id="{2FBB41CE-6E9F-4EA2-BF4D-45274951DFCE}"/>
              </a:ext>
            </a:extLst>
          </p:cNvPr>
          <p:cNvPicPr>
            <a:picLocks noChangeAspect="1"/>
          </p:cNvPicPr>
          <p:nvPr/>
        </p:nvPicPr>
        <p:blipFill>
          <a:blip r:embed="rId2"/>
          <a:stretch>
            <a:fillRect/>
          </a:stretch>
        </p:blipFill>
        <p:spPr>
          <a:xfrm>
            <a:off x="751852" y="563322"/>
            <a:ext cx="5640915" cy="4385519"/>
          </a:xfrm>
          <a:prstGeom prst="rect">
            <a:avLst/>
          </a:prstGeom>
        </p:spPr>
      </p:pic>
      <p:pic>
        <p:nvPicPr>
          <p:cNvPr id="6" name="Picture 5">
            <a:extLst>
              <a:ext uri="{FF2B5EF4-FFF2-40B4-BE49-F238E27FC236}">
                <a16:creationId xmlns:a16="http://schemas.microsoft.com/office/drawing/2014/main" id="{6BE2B3E8-3D0B-4DED-AD66-F3B18B7DEAC8}"/>
              </a:ext>
            </a:extLst>
          </p:cNvPr>
          <p:cNvPicPr>
            <a:picLocks noChangeAspect="1"/>
          </p:cNvPicPr>
          <p:nvPr/>
        </p:nvPicPr>
        <p:blipFill>
          <a:blip r:embed="rId3"/>
          <a:stretch>
            <a:fillRect/>
          </a:stretch>
        </p:blipFill>
        <p:spPr>
          <a:xfrm>
            <a:off x="838200" y="5462112"/>
            <a:ext cx="5144218" cy="990738"/>
          </a:xfrm>
          <a:prstGeom prst="rect">
            <a:avLst/>
          </a:prstGeom>
        </p:spPr>
      </p:pic>
      <p:sp>
        <p:nvSpPr>
          <p:cNvPr id="7" name="TextBox 6">
            <a:extLst>
              <a:ext uri="{FF2B5EF4-FFF2-40B4-BE49-F238E27FC236}">
                <a16:creationId xmlns:a16="http://schemas.microsoft.com/office/drawing/2014/main" id="{9C3DCA32-8164-4BE1-BBEC-A1C9BC168058}"/>
              </a:ext>
            </a:extLst>
          </p:cNvPr>
          <p:cNvSpPr txBox="1"/>
          <p:nvPr/>
        </p:nvSpPr>
        <p:spPr>
          <a:xfrm>
            <a:off x="1325461" y="192947"/>
            <a:ext cx="5201174" cy="369332"/>
          </a:xfrm>
          <a:prstGeom prst="rect">
            <a:avLst/>
          </a:prstGeom>
          <a:noFill/>
        </p:spPr>
        <p:txBody>
          <a:bodyPr wrap="square" rtlCol="0">
            <a:spAutoFit/>
          </a:bodyPr>
          <a:lstStyle/>
          <a:p>
            <a:r>
              <a:rPr lang="en-GB" dirty="0"/>
              <a:t>2. Library Staff </a:t>
            </a:r>
            <a:endParaRPr lang="en-IN" dirty="0"/>
          </a:p>
        </p:txBody>
      </p:sp>
      <p:cxnSp>
        <p:nvCxnSpPr>
          <p:cNvPr id="11" name="Straight Arrow Connector 10">
            <a:extLst>
              <a:ext uri="{FF2B5EF4-FFF2-40B4-BE49-F238E27FC236}">
                <a16:creationId xmlns:a16="http://schemas.microsoft.com/office/drawing/2014/main" id="{B07FE80D-EB88-4607-B9D1-37CDC5ECD4F1}"/>
              </a:ext>
            </a:extLst>
          </p:cNvPr>
          <p:cNvCxnSpPr>
            <a:cxnSpLocks/>
          </p:cNvCxnSpPr>
          <p:nvPr/>
        </p:nvCxnSpPr>
        <p:spPr>
          <a:xfrm>
            <a:off x="6476657" y="2667699"/>
            <a:ext cx="431855"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E87D240F-6D61-45A5-8A58-15D64971D381}"/>
              </a:ext>
            </a:extLst>
          </p:cNvPr>
          <p:cNvCxnSpPr>
            <a:cxnSpLocks/>
          </p:cNvCxnSpPr>
          <p:nvPr/>
        </p:nvCxnSpPr>
        <p:spPr>
          <a:xfrm>
            <a:off x="5335398" y="5008335"/>
            <a:ext cx="0" cy="38589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1F4BB95D-065D-42F5-8990-E834860E9A2C}"/>
              </a:ext>
            </a:extLst>
          </p:cNvPr>
          <p:cNvPicPr>
            <a:picLocks noChangeAspect="1"/>
          </p:cNvPicPr>
          <p:nvPr/>
        </p:nvPicPr>
        <p:blipFill rotWithShape="1">
          <a:blip r:embed="rId4"/>
          <a:srcRect r="27075"/>
          <a:stretch/>
        </p:blipFill>
        <p:spPr>
          <a:xfrm>
            <a:off x="7076292" y="639631"/>
            <a:ext cx="4978688" cy="4457109"/>
          </a:xfrm>
          <a:prstGeom prst="rect">
            <a:avLst/>
          </a:prstGeom>
        </p:spPr>
      </p:pic>
      <p:sp>
        <p:nvSpPr>
          <p:cNvPr id="19" name="TextBox 18">
            <a:extLst>
              <a:ext uri="{FF2B5EF4-FFF2-40B4-BE49-F238E27FC236}">
                <a16:creationId xmlns:a16="http://schemas.microsoft.com/office/drawing/2014/main" id="{5E0B38AC-A504-4FA4-A47C-EC2E192325C0}"/>
              </a:ext>
            </a:extLst>
          </p:cNvPr>
          <p:cNvSpPr txBox="1"/>
          <p:nvPr/>
        </p:nvSpPr>
        <p:spPr>
          <a:xfrm>
            <a:off x="8053431" y="5209563"/>
            <a:ext cx="3422701" cy="369332"/>
          </a:xfrm>
          <a:prstGeom prst="rect">
            <a:avLst/>
          </a:prstGeom>
          <a:noFill/>
        </p:spPr>
        <p:txBody>
          <a:bodyPr wrap="square" rtlCol="0">
            <a:spAutoFit/>
          </a:bodyPr>
          <a:lstStyle/>
          <a:p>
            <a:r>
              <a:rPr lang="en-GB" dirty="0"/>
              <a:t>5. Print all data</a:t>
            </a:r>
            <a:endParaRPr lang="en-IN" dirty="0"/>
          </a:p>
        </p:txBody>
      </p:sp>
      <p:sp>
        <p:nvSpPr>
          <p:cNvPr id="20" name="TextBox 19">
            <a:extLst>
              <a:ext uri="{FF2B5EF4-FFF2-40B4-BE49-F238E27FC236}">
                <a16:creationId xmlns:a16="http://schemas.microsoft.com/office/drawing/2014/main" id="{B55F2FDE-D195-43C5-B3C8-484B25A11652}"/>
              </a:ext>
            </a:extLst>
          </p:cNvPr>
          <p:cNvSpPr txBox="1"/>
          <p:nvPr/>
        </p:nvSpPr>
        <p:spPr>
          <a:xfrm>
            <a:off x="2264270" y="6357648"/>
            <a:ext cx="2616077" cy="369332"/>
          </a:xfrm>
          <a:prstGeom prst="rect">
            <a:avLst/>
          </a:prstGeom>
          <a:noFill/>
        </p:spPr>
        <p:txBody>
          <a:bodyPr wrap="square" rtlCol="0">
            <a:spAutoFit/>
          </a:bodyPr>
          <a:lstStyle/>
          <a:p>
            <a:r>
              <a:rPr lang="en-GB" dirty="0"/>
              <a:t>1. Add new Person</a:t>
            </a:r>
            <a:endParaRPr lang="en-IN" dirty="0"/>
          </a:p>
        </p:txBody>
      </p:sp>
    </p:spTree>
    <p:extLst>
      <p:ext uri="{BB962C8B-B14F-4D97-AF65-F5344CB8AC3E}">
        <p14:creationId xmlns:p14="http://schemas.microsoft.com/office/powerpoint/2010/main" val="44346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AE80DF-9F37-4720-8A43-AB7A9B0760CB}"/>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Picture 2">
            <a:extLst>
              <a:ext uri="{FF2B5EF4-FFF2-40B4-BE49-F238E27FC236}">
                <a16:creationId xmlns:a16="http://schemas.microsoft.com/office/drawing/2014/main" id="{7AEE09F9-0B96-4F1A-B7B0-502FC79C090D}"/>
              </a:ext>
            </a:extLst>
          </p:cNvPr>
          <p:cNvPicPr>
            <a:picLocks noChangeAspect="1"/>
          </p:cNvPicPr>
          <p:nvPr/>
        </p:nvPicPr>
        <p:blipFill>
          <a:blip r:embed="rId2"/>
          <a:stretch>
            <a:fillRect/>
          </a:stretch>
        </p:blipFill>
        <p:spPr>
          <a:xfrm>
            <a:off x="776160" y="732144"/>
            <a:ext cx="5010849" cy="3610479"/>
          </a:xfrm>
          <a:prstGeom prst="rect">
            <a:avLst/>
          </a:prstGeom>
        </p:spPr>
      </p:pic>
      <p:pic>
        <p:nvPicPr>
          <p:cNvPr id="5" name="Picture 4">
            <a:extLst>
              <a:ext uri="{FF2B5EF4-FFF2-40B4-BE49-F238E27FC236}">
                <a16:creationId xmlns:a16="http://schemas.microsoft.com/office/drawing/2014/main" id="{8093EAEE-A31D-42ED-87F0-DEB62036BFF6}"/>
              </a:ext>
            </a:extLst>
          </p:cNvPr>
          <p:cNvPicPr>
            <a:picLocks noChangeAspect="1"/>
          </p:cNvPicPr>
          <p:nvPr/>
        </p:nvPicPr>
        <p:blipFill>
          <a:blip r:embed="rId3"/>
          <a:stretch>
            <a:fillRect/>
          </a:stretch>
        </p:blipFill>
        <p:spPr>
          <a:xfrm>
            <a:off x="776159" y="5066495"/>
            <a:ext cx="5016945" cy="914855"/>
          </a:xfrm>
          <a:prstGeom prst="rect">
            <a:avLst/>
          </a:prstGeom>
        </p:spPr>
      </p:pic>
      <p:pic>
        <p:nvPicPr>
          <p:cNvPr id="7" name="Picture 6">
            <a:extLst>
              <a:ext uri="{FF2B5EF4-FFF2-40B4-BE49-F238E27FC236}">
                <a16:creationId xmlns:a16="http://schemas.microsoft.com/office/drawing/2014/main" id="{5AC9C738-DD6E-4F38-90C6-695E256CB70F}"/>
              </a:ext>
            </a:extLst>
          </p:cNvPr>
          <p:cNvPicPr>
            <a:picLocks noChangeAspect="1"/>
          </p:cNvPicPr>
          <p:nvPr/>
        </p:nvPicPr>
        <p:blipFill>
          <a:blip r:embed="rId4"/>
          <a:stretch>
            <a:fillRect/>
          </a:stretch>
        </p:blipFill>
        <p:spPr>
          <a:xfrm>
            <a:off x="7542520" y="723755"/>
            <a:ext cx="4457231" cy="4125082"/>
          </a:xfrm>
          <a:prstGeom prst="rect">
            <a:avLst/>
          </a:prstGeom>
        </p:spPr>
      </p:pic>
      <p:sp>
        <p:nvSpPr>
          <p:cNvPr id="8" name="TextBox 7">
            <a:extLst>
              <a:ext uri="{FF2B5EF4-FFF2-40B4-BE49-F238E27FC236}">
                <a16:creationId xmlns:a16="http://schemas.microsoft.com/office/drawing/2014/main" id="{676099A2-C8F4-4B6D-B846-A414247E1B4E}"/>
              </a:ext>
            </a:extLst>
          </p:cNvPr>
          <p:cNvSpPr txBox="1"/>
          <p:nvPr/>
        </p:nvSpPr>
        <p:spPr>
          <a:xfrm>
            <a:off x="1266738" y="184558"/>
            <a:ext cx="3221372" cy="369332"/>
          </a:xfrm>
          <a:prstGeom prst="rect">
            <a:avLst/>
          </a:prstGeom>
          <a:noFill/>
        </p:spPr>
        <p:txBody>
          <a:bodyPr wrap="square" rtlCol="0">
            <a:spAutoFit/>
          </a:bodyPr>
          <a:lstStyle/>
          <a:p>
            <a:r>
              <a:rPr lang="en-GB" dirty="0"/>
              <a:t>3. Admin</a:t>
            </a:r>
            <a:endParaRPr lang="en-IN" dirty="0"/>
          </a:p>
        </p:txBody>
      </p:sp>
      <p:sp>
        <p:nvSpPr>
          <p:cNvPr id="9" name="TextBox 8">
            <a:extLst>
              <a:ext uri="{FF2B5EF4-FFF2-40B4-BE49-F238E27FC236}">
                <a16:creationId xmlns:a16="http://schemas.microsoft.com/office/drawing/2014/main" id="{87FAC1A4-2BDF-47E1-A1A1-D48B0BA967E8}"/>
              </a:ext>
            </a:extLst>
          </p:cNvPr>
          <p:cNvSpPr txBox="1"/>
          <p:nvPr/>
        </p:nvSpPr>
        <p:spPr>
          <a:xfrm>
            <a:off x="8241484" y="5233261"/>
            <a:ext cx="3682767" cy="369332"/>
          </a:xfrm>
          <a:prstGeom prst="rect">
            <a:avLst/>
          </a:prstGeom>
          <a:noFill/>
        </p:spPr>
        <p:txBody>
          <a:bodyPr wrap="square" rtlCol="0">
            <a:spAutoFit/>
          </a:bodyPr>
          <a:lstStyle/>
          <a:p>
            <a:r>
              <a:rPr lang="en-GB" dirty="0"/>
              <a:t>5. Print all the data</a:t>
            </a:r>
            <a:endParaRPr lang="en-IN" dirty="0"/>
          </a:p>
        </p:txBody>
      </p:sp>
      <p:sp>
        <p:nvSpPr>
          <p:cNvPr id="10" name="TextBox 9">
            <a:extLst>
              <a:ext uri="{FF2B5EF4-FFF2-40B4-BE49-F238E27FC236}">
                <a16:creationId xmlns:a16="http://schemas.microsoft.com/office/drawing/2014/main" id="{AF2FBC43-8113-412E-9241-3E36B8BFC8A9}"/>
              </a:ext>
            </a:extLst>
          </p:cNvPr>
          <p:cNvSpPr txBox="1"/>
          <p:nvPr/>
        </p:nvSpPr>
        <p:spPr>
          <a:xfrm>
            <a:off x="1426128" y="6090407"/>
            <a:ext cx="2625755" cy="369332"/>
          </a:xfrm>
          <a:prstGeom prst="rect">
            <a:avLst/>
          </a:prstGeom>
          <a:noFill/>
        </p:spPr>
        <p:txBody>
          <a:bodyPr wrap="square" rtlCol="0">
            <a:spAutoFit/>
          </a:bodyPr>
          <a:lstStyle/>
          <a:p>
            <a:r>
              <a:rPr lang="en-GB" dirty="0"/>
              <a:t>1. Add new person</a:t>
            </a:r>
            <a:endParaRPr lang="en-IN" dirty="0"/>
          </a:p>
        </p:txBody>
      </p:sp>
      <p:pic>
        <p:nvPicPr>
          <p:cNvPr id="12" name="Picture 11">
            <a:extLst>
              <a:ext uri="{FF2B5EF4-FFF2-40B4-BE49-F238E27FC236}">
                <a16:creationId xmlns:a16="http://schemas.microsoft.com/office/drawing/2014/main" id="{9D5DFEB8-B6B7-41A0-B8AD-AFD0A2B6C940}"/>
              </a:ext>
            </a:extLst>
          </p:cNvPr>
          <p:cNvPicPr>
            <a:picLocks noChangeAspect="1"/>
          </p:cNvPicPr>
          <p:nvPr/>
        </p:nvPicPr>
        <p:blipFill>
          <a:blip r:embed="rId5"/>
          <a:stretch>
            <a:fillRect/>
          </a:stretch>
        </p:blipFill>
        <p:spPr>
          <a:xfrm>
            <a:off x="5949149" y="2528994"/>
            <a:ext cx="1266825" cy="361950"/>
          </a:xfrm>
          <a:prstGeom prst="rect">
            <a:avLst/>
          </a:prstGeom>
        </p:spPr>
      </p:pic>
      <p:pic>
        <p:nvPicPr>
          <p:cNvPr id="14" name="Picture 13">
            <a:extLst>
              <a:ext uri="{FF2B5EF4-FFF2-40B4-BE49-F238E27FC236}">
                <a16:creationId xmlns:a16="http://schemas.microsoft.com/office/drawing/2014/main" id="{2D5096ED-699F-473C-8DE7-7CBE68540726}"/>
              </a:ext>
            </a:extLst>
          </p:cNvPr>
          <p:cNvPicPr>
            <a:picLocks noChangeAspect="1"/>
          </p:cNvPicPr>
          <p:nvPr/>
        </p:nvPicPr>
        <p:blipFill>
          <a:blip r:embed="rId5"/>
          <a:stretch>
            <a:fillRect/>
          </a:stretch>
        </p:blipFill>
        <p:spPr>
          <a:xfrm rot="5400000">
            <a:off x="3036094" y="4568815"/>
            <a:ext cx="633411" cy="361950"/>
          </a:xfrm>
          <a:prstGeom prst="rect">
            <a:avLst/>
          </a:prstGeom>
        </p:spPr>
      </p:pic>
    </p:spTree>
    <p:extLst>
      <p:ext uri="{BB962C8B-B14F-4D97-AF65-F5344CB8AC3E}">
        <p14:creationId xmlns:p14="http://schemas.microsoft.com/office/powerpoint/2010/main" val="34822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8BF1F8-9D76-41FF-B831-72ADD49DEE9A}"/>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4" name="Picture 3">
            <a:extLst>
              <a:ext uri="{FF2B5EF4-FFF2-40B4-BE49-F238E27FC236}">
                <a16:creationId xmlns:a16="http://schemas.microsoft.com/office/drawing/2014/main" id="{FEC77D26-65B1-457E-AC2E-A20CE48BC8CF}"/>
              </a:ext>
            </a:extLst>
          </p:cNvPr>
          <p:cNvPicPr>
            <a:picLocks noChangeAspect="1"/>
          </p:cNvPicPr>
          <p:nvPr/>
        </p:nvPicPr>
        <p:blipFill>
          <a:blip r:embed="rId2"/>
          <a:stretch>
            <a:fillRect/>
          </a:stretch>
        </p:blipFill>
        <p:spPr>
          <a:xfrm>
            <a:off x="70246" y="4200788"/>
            <a:ext cx="3905250" cy="2171700"/>
          </a:xfrm>
          <a:prstGeom prst="rect">
            <a:avLst/>
          </a:prstGeom>
        </p:spPr>
      </p:pic>
      <p:pic>
        <p:nvPicPr>
          <p:cNvPr id="6" name="Picture 5">
            <a:extLst>
              <a:ext uri="{FF2B5EF4-FFF2-40B4-BE49-F238E27FC236}">
                <a16:creationId xmlns:a16="http://schemas.microsoft.com/office/drawing/2014/main" id="{B2719C3B-B2EF-41DA-95D5-DC7CE96A6167}"/>
              </a:ext>
            </a:extLst>
          </p:cNvPr>
          <p:cNvPicPr>
            <a:picLocks noChangeAspect="1"/>
          </p:cNvPicPr>
          <p:nvPr/>
        </p:nvPicPr>
        <p:blipFill>
          <a:blip r:embed="rId3"/>
          <a:stretch>
            <a:fillRect/>
          </a:stretch>
        </p:blipFill>
        <p:spPr>
          <a:xfrm>
            <a:off x="7028883" y="4606687"/>
            <a:ext cx="4400550" cy="1847850"/>
          </a:xfrm>
          <a:prstGeom prst="rect">
            <a:avLst/>
          </a:prstGeom>
        </p:spPr>
      </p:pic>
      <p:pic>
        <p:nvPicPr>
          <p:cNvPr id="8" name="Picture 7">
            <a:extLst>
              <a:ext uri="{FF2B5EF4-FFF2-40B4-BE49-F238E27FC236}">
                <a16:creationId xmlns:a16="http://schemas.microsoft.com/office/drawing/2014/main" id="{A6D1BFA2-A135-469C-AA15-F9B913C01D41}"/>
              </a:ext>
            </a:extLst>
          </p:cNvPr>
          <p:cNvPicPr>
            <a:picLocks noChangeAspect="1"/>
          </p:cNvPicPr>
          <p:nvPr/>
        </p:nvPicPr>
        <p:blipFill>
          <a:blip r:embed="rId4"/>
          <a:stretch>
            <a:fillRect/>
          </a:stretch>
        </p:blipFill>
        <p:spPr>
          <a:xfrm>
            <a:off x="5007200" y="3615084"/>
            <a:ext cx="6115904" cy="847843"/>
          </a:xfrm>
          <a:prstGeom prst="rect">
            <a:avLst/>
          </a:prstGeom>
        </p:spPr>
      </p:pic>
      <p:pic>
        <p:nvPicPr>
          <p:cNvPr id="9" name="Picture 8">
            <a:extLst>
              <a:ext uri="{FF2B5EF4-FFF2-40B4-BE49-F238E27FC236}">
                <a16:creationId xmlns:a16="http://schemas.microsoft.com/office/drawing/2014/main" id="{EC1340A9-9E25-4A69-85AF-3BE3C38D9A51}"/>
              </a:ext>
            </a:extLst>
          </p:cNvPr>
          <p:cNvPicPr>
            <a:picLocks noChangeAspect="1"/>
          </p:cNvPicPr>
          <p:nvPr/>
        </p:nvPicPr>
        <p:blipFill>
          <a:blip r:embed="rId5"/>
          <a:stretch>
            <a:fillRect/>
          </a:stretch>
        </p:blipFill>
        <p:spPr>
          <a:xfrm>
            <a:off x="762567" y="408439"/>
            <a:ext cx="6086475" cy="3028950"/>
          </a:xfrm>
          <a:prstGeom prst="rect">
            <a:avLst/>
          </a:prstGeom>
        </p:spPr>
      </p:pic>
      <p:sp>
        <p:nvSpPr>
          <p:cNvPr id="14" name="TextBox 13">
            <a:extLst>
              <a:ext uri="{FF2B5EF4-FFF2-40B4-BE49-F238E27FC236}">
                <a16:creationId xmlns:a16="http://schemas.microsoft.com/office/drawing/2014/main" id="{B195A94D-BD2B-408E-A530-358809295503}"/>
              </a:ext>
            </a:extLst>
          </p:cNvPr>
          <p:cNvSpPr txBox="1"/>
          <p:nvPr/>
        </p:nvSpPr>
        <p:spPr>
          <a:xfrm>
            <a:off x="1132514" y="0"/>
            <a:ext cx="4001548" cy="369332"/>
          </a:xfrm>
          <a:prstGeom prst="rect">
            <a:avLst/>
          </a:prstGeom>
          <a:noFill/>
        </p:spPr>
        <p:txBody>
          <a:bodyPr wrap="square" rtlCol="0">
            <a:spAutoFit/>
          </a:bodyPr>
          <a:lstStyle/>
          <a:p>
            <a:r>
              <a:rPr lang="en-GB" dirty="0"/>
              <a:t>4. Apply For Job</a:t>
            </a:r>
            <a:endParaRPr lang="en-IN" dirty="0"/>
          </a:p>
        </p:txBody>
      </p:sp>
      <p:pic>
        <p:nvPicPr>
          <p:cNvPr id="18" name="Picture 17">
            <a:extLst>
              <a:ext uri="{FF2B5EF4-FFF2-40B4-BE49-F238E27FC236}">
                <a16:creationId xmlns:a16="http://schemas.microsoft.com/office/drawing/2014/main" id="{6DD4B20B-1BBD-4486-A07F-B2AAC5806682}"/>
              </a:ext>
            </a:extLst>
          </p:cNvPr>
          <p:cNvPicPr>
            <a:picLocks noChangeAspect="1"/>
          </p:cNvPicPr>
          <p:nvPr/>
        </p:nvPicPr>
        <p:blipFill>
          <a:blip r:embed="rId6"/>
          <a:stretch>
            <a:fillRect/>
          </a:stretch>
        </p:blipFill>
        <p:spPr>
          <a:xfrm rot="8437182">
            <a:off x="4135010" y="4826316"/>
            <a:ext cx="1022452" cy="292129"/>
          </a:xfrm>
          <a:prstGeom prst="rect">
            <a:avLst/>
          </a:prstGeom>
        </p:spPr>
      </p:pic>
      <p:pic>
        <p:nvPicPr>
          <p:cNvPr id="20" name="Picture 19">
            <a:extLst>
              <a:ext uri="{FF2B5EF4-FFF2-40B4-BE49-F238E27FC236}">
                <a16:creationId xmlns:a16="http://schemas.microsoft.com/office/drawing/2014/main" id="{E5F6D065-7400-4FF3-B136-EFB094A43BE3}"/>
              </a:ext>
            </a:extLst>
          </p:cNvPr>
          <p:cNvPicPr>
            <a:picLocks noChangeAspect="1"/>
          </p:cNvPicPr>
          <p:nvPr/>
        </p:nvPicPr>
        <p:blipFill>
          <a:blip r:embed="rId6"/>
          <a:stretch>
            <a:fillRect/>
          </a:stretch>
        </p:blipFill>
        <p:spPr>
          <a:xfrm rot="2677111">
            <a:off x="5893067" y="4838001"/>
            <a:ext cx="1162617" cy="332176"/>
          </a:xfrm>
          <a:prstGeom prst="rect">
            <a:avLst/>
          </a:prstGeom>
        </p:spPr>
      </p:pic>
      <p:pic>
        <p:nvPicPr>
          <p:cNvPr id="22" name="Picture 21">
            <a:extLst>
              <a:ext uri="{FF2B5EF4-FFF2-40B4-BE49-F238E27FC236}">
                <a16:creationId xmlns:a16="http://schemas.microsoft.com/office/drawing/2014/main" id="{430FBDA3-2C8B-4487-B5FC-2B52E65B215E}"/>
              </a:ext>
            </a:extLst>
          </p:cNvPr>
          <p:cNvPicPr>
            <a:picLocks noChangeAspect="1"/>
          </p:cNvPicPr>
          <p:nvPr/>
        </p:nvPicPr>
        <p:blipFill>
          <a:blip r:embed="rId6"/>
          <a:stretch>
            <a:fillRect/>
          </a:stretch>
        </p:blipFill>
        <p:spPr>
          <a:xfrm rot="1257967">
            <a:off x="3717556" y="3630296"/>
            <a:ext cx="1266825" cy="361950"/>
          </a:xfrm>
          <a:prstGeom prst="rect">
            <a:avLst/>
          </a:prstGeom>
        </p:spPr>
      </p:pic>
      <p:sp>
        <p:nvSpPr>
          <p:cNvPr id="27" name="TextBox 26">
            <a:extLst>
              <a:ext uri="{FF2B5EF4-FFF2-40B4-BE49-F238E27FC236}">
                <a16:creationId xmlns:a16="http://schemas.microsoft.com/office/drawing/2014/main" id="{F7DB4A2D-CEF3-4E9B-B2CC-D1CA083CFAAD}"/>
              </a:ext>
            </a:extLst>
          </p:cNvPr>
          <p:cNvSpPr txBox="1"/>
          <p:nvPr/>
        </p:nvSpPr>
        <p:spPr>
          <a:xfrm>
            <a:off x="419450" y="6372488"/>
            <a:ext cx="3556046" cy="369332"/>
          </a:xfrm>
          <a:prstGeom prst="rect">
            <a:avLst/>
          </a:prstGeom>
          <a:noFill/>
        </p:spPr>
        <p:txBody>
          <a:bodyPr wrap="square" rtlCol="0">
            <a:spAutoFit/>
          </a:bodyPr>
          <a:lstStyle/>
          <a:p>
            <a:r>
              <a:rPr lang="en-GB" dirty="0"/>
              <a:t>2. Admin</a:t>
            </a:r>
            <a:endParaRPr lang="en-IN" dirty="0"/>
          </a:p>
        </p:txBody>
      </p:sp>
      <p:sp>
        <p:nvSpPr>
          <p:cNvPr id="28" name="TextBox 27">
            <a:extLst>
              <a:ext uri="{FF2B5EF4-FFF2-40B4-BE49-F238E27FC236}">
                <a16:creationId xmlns:a16="http://schemas.microsoft.com/office/drawing/2014/main" id="{6D59D3B8-3308-4AD1-839C-ED0CA199FB09}"/>
              </a:ext>
            </a:extLst>
          </p:cNvPr>
          <p:cNvSpPr txBox="1"/>
          <p:nvPr/>
        </p:nvSpPr>
        <p:spPr>
          <a:xfrm>
            <a:off x="7281644" y="6454537"/>
            <a:ext cx="3338818" cy="369332"/>
          </a:xfrm>
          <a:prstGeom prst="rect">
            <a:avLst/>
          </a:prstGeom>
          <a:noFill/>
        </p:spPr>
        <p:txBody>
          <a:bodyPr wrap="square" rtlCol="0">
            <a:spAutoFit/>
          </a:bodyPr>
          <a:lstStyle/>
          <a:p>
            <a:r>
              <a:rPr lang="en-GB" dirty="0"/>
              <a:t>1. Guest</a:t>
            </a:r>
            <a:endParaRPr lang="en-IN" dirty="0"/>
          </a:p>
        </p:txBody>
      </p:sp>
    </p:spTree>
    <p:extLst>
      <p:ext uri="{BB962C8B-B14F-4D97-AF65-F5344CB8AC3E}">
        <p14:creationId xmlns:p14="http://schemas.microsoft.com/office/powerpoint/2010/main" val="260864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B3741-3DA4-4E28-BA81-B7F259E56E7B}"/>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918ECCAC-21A4-4CE7-9689-C4AD6847B80C}"/>
              </a:ext>
            </a:extLst>
          </p:cNvPr>
          <p:cNvPicPr>
            <a:picLocks noChangeAspect="1"/>
          </p:cNvPicPr>
          <p:nvPr/>
        </p:nvPicPr>
        <p:blipFill>
          <a:blip r:embed="rId2"/>
          <a:stretch>
            <a:fillRect/>
          </a:stretch>
        </p:blipFill>
        <p:spPr>
          <a:xfrm>
            <a:off x="745177" y="566430"/>
            <a:ext cx="7783503" cy="4301936"/>
          </a:xfrm>
          <a:prstGeom prst="rect">
            <a:avLst/>
          </a:prstGeom>
        </p:spPr>
      </p:pic>
      <p:pic>
        <p:nvPicPr>
          <p:cNvPr id="16" name="Picture 15">
            <a:extLst>
              <a:ext uri="{FF2B5EF4-FFF2-40B4-BE49-F238E27FC236}">
                <a16:creationId xmlns:a16="http://schemas.microsoft.com/office/drawing/2014/main" id="{D27B07AC-EBA9-4DED-B2FF-6C32BE3A195D}"/>
              </a:ext>
            </a:extLst>
          </p:cNvPr>
          <p:cNvPicPr>
            <a:picLocks noChangeAspect="1"/>
          </p:cNvPicPr>
          <p:nvPr/>
        </p:nvPicPr>
        <p:blipFill>
          <a:blip r:embed="rId3"/>
          <a:stretch>
            <a:fillRect/>
          </a:stretch>
        </p:blipFill>
        <p:spPr>
          <a:xfrm>
            <a:off x="5579139" y="5343276"/>
            <a:ext cx="5346824" cy="1248213"/>
          </a:xfrm>
          <a:prstGeom prst="rect">
            <a:avLst/>
          </a:prstGeom>
        </p:spPr>
      </p:pic>
      <p:sp>
        <p:nvSpPr>
          <p:cNvPr id="17" name="TextBox 16">
            <a:extLst>
              <a:ext uri="{FF2B5EF4-FFF2-40B4-BE49-F238E27FC236}">
                <a16:creationId xmlns:a16="http://schemas.microsoft.com/office/drawing/2014/main" id="{F0C99BB7-D596-44DA-9AF9-73D4492EBDBB}"/>
              </a:ext>
            </a:extLst>
          </p:cNvPr>
          <p:cNvSpPr txBox="1"/>
          <p:nvPr/>
        </p:nvSpPr>
        <p:spPr>
          <a:xfrm>
            <a:off x="1224793" y="67112"/>
            <a:ext cx="4806891" cy="369332"/>
          </a:xfrm>
          <a:prstGeom prst="rect">
            <a:avLst/>
          </a:prstGeom>
          <a:noFill/>
        </p:spPr>
        <p:txBody>
          <a:bodyPr wrap="square" rtlCol="0">
            <a:spAutoFit/>
          </a:bodyPr>
          <a:lstStyle/>
          <a:p>
            <a:r>
              <a:rPr lang="en-GB" dirty="0"/>
              <a:t>5. Recycle Bin</a:t>
            </a:r>
            <a:endParaRPr lang="en-IN" dirty="0"/>
          </a:p>
        </p:txBody>
      </p:sp>
      <p:sp>
        <p:nvSpPr>
          <p:cNvPr id="20" name="TextBox 19">
            <a:extLst>
              <a:ext uri="{FF2B5EF4-FFF2-40B4-BE49-F238E27FC236}">
                <a16:creationId xmlns:a16="http://schemas.microsoft.com/office/drawing/2014/main" id="{7762E3CB-AEB5-4F7A-AC15-8A4BD5999C82}"/>
              </a:ext>
            </a:extLst>
          </p:cNvPr>
          <p:cNvSpPr txBox="1"/>
          <p:nvPr/>
        </p:nvSpPr>
        <p:spPr>
          <a:xfrm>
            <a:off x="8837103" y="4843958"/>
            <a:ext cx="3243044" cy="369332"/>
          </a:xfrm>
          <a:prstGeom prst="rect">
            <a:avLst/>
          </a:prstGeom>
          <a:noFill/>
        </p:spPr>
        <p:txBody>
          <a:bodyPr wrap="square" rtlCol="0">
            <a:spAutoFit/>
          </a:bodyPr>
          <a:lstStyle/>
          <a:p>
            <a:r>
              <a:rPr lang="en-GB" dirty="0"/>
              <a:t>1. Press for Only Recover Data</a:t>
            </a:r>
            <a:endParaRPr lang="en-IN" dirty="0"/>
          </a:p>
        </p:txBody>
      </p:sp>
      <p:pic>
        <p:nvPicPr>
          <p:cNvPr id="22" name="Picture 21">
            <a:extLst>
              <a:ext uri="{FF2B5EF4-FFF2-40B4-BE49-F238E27FC236}">
                <a16:creationId xmlns:a16="http://schemas.microsoft.com/office/drawing/2014/main" id="{9A8652B1-390B-4A76-874C-D6BABB2B53FC}"/>
              </a:ext>
            </a:extLst>
          </p:cNvPr>
          <p:cNvPicPr>
            <a:picLocks noChangeAspect="1"/>
          </p:cNvPicPr>
          <p:nvPr/>
        </p:nvPicPr>
        <p:blipFill>
          <a:blip r:embed="rId4"/>
          <a:stretch>
            <a:fillRect/>
          </a:stretch>
        </p:blipFill>
        <p:spPr>
          <a:xfrm rot="1948001">
            <a:off x="4159953" y="5180102"/>
            <a:ext cx="1266825" cy="361950"/>
          </a:xfrm>
          <a:prstGeom prst="rect">
            <a:avLst/>
          </a:prstGeom>
        </p:spPr>
      </p:pic>
    </p:spTree>
    <p:extLst>
      <p:ext uri="{BB962C8B-B14F-4D97-AF65-F5344CB8AC3E}">
        <p14:creationId xmlns:p14="http://schemas.microsoft.com/office/powerpoint/2010/main" val="32731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3BADCD-6961-4A3A-AAFE-E58E83DB4B0D}"/>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3" name="Picture 2">
            <a:extLst>
              <a:ext uri="{FF2B5EF4-FFF2-40B4-BE49-F238E27FC236}">
                <a16:creationId xmlns:a16="http://schemas.microsoft.com/office/drawing/2014/main" id="{DD022BF3-6091-408D-959C-76CF968C6A04}"/>
              </a:ext>
            </a:extLst>
          </p:cNvPr>
          <p:cNvPicPr>
            <a:picLocks noChangeAspect="1"/>
          </p:cNvPicPr>
          <p:nvPr/>
        </p:nvPicPr>
        <p:blipFill>
          <a:blip r:embed="rId2"/>
          <a:stretch>
            <a:fillRect/>
          </a:stretch>
        </p:blipFill>
        <p:spPr>
          <a:xfrm>
            <a:off x="778074" y="428321"/>
            <a:ext cx="3829584" cy="2772162"/>
          </a:xfrm>
          <a:prstGeom prst="rect">
            <a:avLst/>
          </a:prstGeom>
        </p:spPr>
      </p:pic>
      <p:pic>
        <p:nvPicPr>
          <p:cNvPr id="5" name="Picture 4">
            <a:extLst>
              <a:ext uri="{FF2B5EF4-FFF2-40B4-BE49-F238E27FC236}">
                <a16:creationId xmlns:a16="http://schemas.microsoft.com/office/drawing/2014/main" id="{5151E77C-8C40-4D3B-9E1B-74D54ACBDBCC}"/>
              </a:ext>
            </a:extLst>
          </p:cNvPr>
          <p:cNvPicPr>
            <a:picLocks noChangeAspect="1"/>
          </p:cNvPicPr>
          <p:nvPr/>
        </p:nvPicPr>
        <p:blipFill>
          <a:blip r:embed="rId3"/>
          <a:stretch>
            <a:fillRect/>
          </a:stretch>
        </p:blipFill>
        <p:spPr>
          <a:xfrm>
            <a:off x="6346951" y="0"/>
            <a:ext cx="4763165" cy="2829320"/>
          </a:xfrm>
          <a:prstGeom prst="rect">
            <a:avLst/>
          </a:prstGeom>
        </p:spPr>
      </p:pic>
      <p:pic>
        <p:nvPicPr>
          <p:cNvPr id="7" name="Picture 6">
            <a:extLst>
              <a:ext uri="{FF2B5EF4-FFF2-40B4-BE49-F238E27FC236}">
                <a16:creationId xmlns:a16="http://schemas.microsoft.com/office/drawing/2014/main" id="{7204F0F0-5078-4181-BF1C-3E5FD8ED0631}"/>
              </a:ext>
            </a:extLst>
          </p:cNvPr>
          <p:cNvPicPr>
            <a:picLocks noChangeAspect="1"/>
          </p:cNvPicPr>
          <p:nvPr/>
        </p:nvPicPr>
        <p:blipFill>
          <a:blip r:embed="rId4"/>
          <a:stretch>
            <a:fillRect/>
          </a:stretch>
        </p:blipFill>
        <p:spPr>
          <a:xfrm>
            <a:off x="482259" y="3709911"/>
            <a:ext cx="4648849" cy="2819794"/>
          </a:xfrm>
          <a:prstGeom prst="rect">
            <a:avLst/>
          </a:prstGeom>
        </p:spPr>
      </p:pic>
      <p:pic>
        <p:nvPicPr>
          <p:cNvPr id="9" name="Picture 8">
            <a:extLst>
              <a:ext uri="{FF2B5EF4-FFF2-40B4-BE49-F238E27FC236}">
                <a16:creationId xmlns:a16="http://schemas.microsoft.com/office/drawing/2014/main" id="{98307E1F-74D6-4EC2-A4C2-EC3B3215092A}"/>
              </a:ext>
            </a:extLst>
          </p:cNvPr>
          <p:cNvPicPr>
            <a:picLocks noChangeAspect="1"/>
          </p:cNvPicPr>
          <p:nvPr/>
        </p:nvPicPr>
        <p:blipFill>
          <a:blip r:embed="rId5"/>
          <a:stretch>
            <a:fillRect/>
          </a:stretch>
        </p:blipFill>
        <p:spPr>
          <a:xfrm>
            <a:off x="6346951" y="3448052"/>
            <a:ext cx="4639322" cy="2734057"/>
          </a:xfrm>
          <a:prstGeom prst="rect">
            <a:avLst/>
          </a:prstGeom>
        </p:spPr>
      </p:pic>
      <p:cxnSp>
        <p:nvCxnSpPr>
          <p:cNvPr id="10" name="Straight Arrow Connector 9">
            <a:extLst>
              <a:ext uri="{FF2B5EF4-FFF2-40B4-BE49-F238E27FC236}">
                <a16:creationId xmlns:a16="http://schemas.microsoft.com/office/drawing/2014/main" id="{A43AA734-FBB3-4894-8755-1F6CE2CC4E18}"/>
              </a:ext>
            </a:extLst>
          </p:cNvPr>
          <p:cNvCxnSpPr/>
          <p:nvPr/>
        </p:nvCxnSpPr>
        <p:spPr>
          <a:xfrm>
            <a:off x="4823670" y="1736521"/>
            <a:ext cx="109056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0D9623D6-2FB9-40AC-AF05-ADECE5DAC2BD}"/>
              </a:ext>
            </a:extLst>
          </p:cNvPr>
          <p:cNvCxnSpPr>
            <a:cxnSpLocks/>
          </p:cNvCxnSpPr>
          <p:nvPr/>
        </p:nvCxnSpPr>
        <p:spPr>
          <a:xfrm>
            <a:off x="4756558" y="3143325"/>
            <a:ext cx="1410538" cy="60945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2C820484-AF9A-455E-98FC-5D735EE36106}"/>
              </a:ext>
            </a:extLst>
          </p:cNvPr>
          <p:cNvCxnSpPr>
            <a:cxnSpLocks/>
          </p:cNvCxnSpPr>
          <p:nvPr/>
        </p:nvCxnSpPr>
        <p:spPr>
          <a:xfrm>
            <a:off x="2692866" y="3200483"/>
            <a:ext cx="0" cy="46550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2A9E1627-E8C5-4A54-BF74-B936E681505D}"/>
              </a:ext>
            </a:extLst>
          </p:cNvPr>
          <p:cNvSpPr txBox="1"/>
          <p:nvPr/>
        </p:nvSpPr>
        <p:spPr>
          <a:xfrm>
            <a:off x="1073791" y="0"/>
            <a:ext cx="3749879" cy="366400"/>
          </a:xfrm>
          <a:prstGeom prst="rect">
            <a:avLst/>
          </a:prstGeom>
          <a:noFill/>
        </p:spPr>
        <p:txBody>
          <a:bodyPr wrap="square" rtlCol="0">
            <a:spAutoFit/>
          </a:bodyPr>
          <a:lstStyle/>
          <a:p>
            <a:r>
              <a:rPr lang="en-GB" dirty="0"/>
              <a:t>6. Higher Post</a:t>
            </a:r>
            <a:endParaRPr lang="en-IN" dirty="0"/>
          </a:p>
        </p:txBody>
      </p:sp>
      <p:sp>
        <p:nvSpPr>
          <p:cNvPr id="18" name="TextBox 17">
            <a:extLst>
              <a:ext uri="{FF2B5EF4-FFF2-40B4-BE49-F238E27FC236}">
                <a16:creationId xmlns:a16="http://schemas.microsoft.com/office/drawing/2014/main" id="{C0E15225-4BC7-43CA-ADB4-3FD2D9F06322}"/>
              </a:ext>
            </a:extLst>
          </p:cNvPr>
          <p:cNvSpPr txBox="1"/>
          <p:nvPr/>
        </p:nvSpPr>
        <p:spPr>
          <a:xfrm>
            <a:off x="7584344" y="2866134"/>
            <a:ext cx="3614959" cy="369332"/>
          </a:xfrm>
          <a:prstGeom prst="rect">
            <a:avLst/>
          </a:prstGeom>
          <a:noFill/>
        </p:spPr>
        <p:txBody>
          <a:bodyPr wrap="square" rtlCol="0">
            <a:spAutoFit/>
          </a:bodyPr>
          <a:lstStyle/>
          <a:p>
            <a:r>
              <a:rPr lang="en-GB" dirty="0"/>
              <a:t>1. Board Of Governors</a:t>
            </a:r>
            <a:endParaRPr lang="en-IN" dirty="0"/>
          </a:p>
        </p:txBody>
      </p:sp>
      <p:sp>
        <p:nvSpPr>
          <p:cNvPr id="19" name="TextBox 18">
            <a:extLst>
              <a:ext uri="{FF2B5EF4-FFF2-40B4-BE49-F238E27FC236}">
                <a16:creationId xmlns:a16="http://schemas.microsoft.com/office/drawing/2014/main" id="{DE11D621-2118-4F03-8E0F-7FCC5E8F26EE}"/>
              </a:ext>
            </a:extLst>
          </p:cNvPr>
          <p:cNvSpPr txBox="1"/>
          <p:nvPr/>
        </p:nvSpPr>
        <p:spPr>
          <a:xfrm>
            <a:off x="7239699" y="6243303"/>
            <a:ext cx="3746574" cy="369332"/>
          </a:xfrm>
          <a:prstGeom prst="rect">
            <a:avLst/>
          </a:prstGeom>
          <a:noFill/>
        </p:spPr>
        <p:txBody>
          <a:bodyPr wrap="square" rtlCol="0">
            <a:spAutoFit/>
          </a:bodyPr>
          <a:lstStyle/>
          <a:p>
            <a:r>
              <a:rPr lang="en-GB" dirty="0"/>
              <a:t>2. Board Of Trustees</a:t>
            </a:r>
            <a:endParaRPr lang="en-IN" dirty="0"/>
          </a:p>
        </p:txBody>
      </p:sp>
      <p:sp>
        <p:nvSpPr>
          <p:cNvPr id="20" name="TextBox 19">
            <a:extLst>
              <a:ext uri="{FF2B5EF4-FFF2-40B4-BE49-F238E27FC236}">
                <a16:creationId xmlns:a16="http://schemas.microsoft.com/office/drawing/2014/main" id="{0F4255D6-2412-4567-9D41-7982D0E162B9}"/>
              </a:ext>
            </a:extLst>
          </p:cNvPr>
          <p:cNvSpPr txBox="1"/>
          <p:nvPr/>
        </p:nvSpPr>
        <p:spPr>
          <a:xfrm>
            <a:off x="1521204" y="6488668"/>
            <a:ext cx="3431098" cy="369332"/>
          </a:xfrm>
          <a:prstGeom prst="rect">
            <a:avLst/>
          </a:prstGeom>
          <a:noFill/>
        </p:spPr>
        <p:txBody>
          <a:bodyPr wrap="square" rtlCol="0">
            <a:spAutoFit/>
          </a:bodyPr>
          <a:lstStyle/>
          <a:p>
            <a:r>
              <a:rPr lang="en-GB" dirty="0"/>
              <a:t>3. Officers of the University</a:t>
            </a:r>
            <a:endParaRPr lang="en-IN" dirty="0"/>
          </a:p>
        </p:txBody>
      </p:sp>
    </p:spTree>
    <p:extLst>
      <p:ext uri="{BB962C8B-B14F-4D97-AF65-F5344CB8AC3E}">
        <p14:creationId xmlns:p14="http://schemas.microsoft.com/office/powerpoint/2010/main" val="273523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fontScale="92500" lnSpcReduction="20000"/>
          </a:bodyPr>
          <a:lstStyle/>
          <a:p>
            <a:pPr>
              <a:lnSpc>
                <a:spcPct val="150000"/>
              </a:lnSpc>
              <a:tabLst>
                <a:tab pos="1143000" algn="l"/>
              </a:tabLst>
            </a:pPr>
            <a:r>
              <a:rPr lang="en-IN" sz="1800" dirty="0">
                <a:effectLst/>
                <a:latin typeface="Verdana" panose="020B0604030504040204" pitchFamily="34" charset="0"/>
                <a:ea typeface="Times New Roman" panose="02020603050405020304" pitchFamily="18" charset="0"/>
              </a:rPr>
              <a:t>The aim of the proposed system is to develop a system of improved facilities. The proposed system can overcome all the limitations of the </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143000" algn="l"/>
              </a:tabLst>
            </a:pPr>
            <a:r>
              <a:rPr lang="en-IN" sz="1800" dirty="0">
                <a:effectLst/>
                <a:latin typeface="Verdana" panose="020B0604030504040204" pitchFamily="34" charset="0"/>
                <a:ea typeface="Times New Roman" panose="02020603050405020304" pitchFamily="18" charset="0"/>
              </a:rPr>
              <a:t>existing system. The system provides proper security and reduces the manual work.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Security of data.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Ensure data accuracies.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Proper control of the higher officials.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Minimize manual data entry.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Minimum time needed for various processing.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Greater efficiency.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Better service.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95"/>
              </a:spcBef>
              <a:buFont typeface="Symbol" panose="05050102010706020507" pitchFamily="18" charset="2"/>
              <a:buChar char=""/>
              <a:tabLst>
                <a:tab pos="1143000" algn="l"/>
              </a:tabLst>
            </a:pPr>
            <a:r>
              <a:rPr lang="en-IN" sz="1800" dirty="0">
                <a:effectLst/>
                <a:latin typeface="Verdana" panose="020B0604030504040204" pitchFamily="34" charset="0"/>
                <a:ea typeface="Times New Roman" panose="02020603050405020304" pitchFamily="18" charset="0"/>
              </a:rPr>
              <a:t>User friendliness and interactive. </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Bef>
                <a:spcPts val="195"/>
              </a:spcBef>
              <a:buNone/>
              <a:tabLst>
                <a:tab pos="1143000" algn="l"/>
              </a:tabLst>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normAutofit fontScale="85000" lnSpcReduction="20000"/>
          </a:bodyPr>
          <a:lstStyle/>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This overall project is basically written in function and can be used in conjunction with other program, for future development for UNIVERSITY system.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We have provided many data function through which any one can know about any STUDENT/COLLEGE giving COLLEGE/STUDENT number.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The project is using the modern trend OOPs that gives a better design to the software, which help in maintaining code in terms of reusability, modifiability, etc. These attributes a quit wanting in today’s complex software scenario. OOPs giving a better designs objective taken this problem and provide better design objective.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This software is design with OOPs so we chosen C++ language, which provide all features which will be needed in future. This software is having sounding economic aspect with the motion of controlling the local market.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romanUcParenR"/>
              <a:tabLst>
                <a:tab pos="685800" algn="l"/>
              </a:tabLst>
            </a:pPr>
            <a:r>
              <a:rPr lang="en-US" sz="1800" dirty="0">
                <a:effectLst/>
                <a:latin typeface="Verdana" panose="020B0604030504040204" pitchFamily="34" charset="0"/>
                <a:ea typeface="Times New Roman" panose="02020603050405020304" pitchFamily="18" charset="0"/>
              </a:rPr>
              <a:t>Cost of our project is comparatively low.</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52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marR="160655" lvl="0" indent="-342900">
              <a:spcBef>
                <a:spcPts val="795"/>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2"/>
              </a:rPr>
              <a:t>https://www.codewithc.com/university-management-system-project-c/</a:t>
            </a:r>
            <a:endParaRPr lang="en-IN" sz="1800" spc="-25" dirty="0">
              <a:effectLst/>
              <a:latin typeface="Times New Roman" panose="02020603050405020304" pitchFamily="18" charset="0"/>
              <a:ea typeface="Times New Roman" panose="02020603050405020304" pitchFamily="18" charset="0"/>
            </a:endParaRPr>
          </a:p>
          <a:p>
            <a:pPr marL="342900" marR="160655" lvl="0" indent="-342900">
              <a:spcBef>
                <a:spcPts val="795"/>
              </a:spcBef>
              <a:spcAft>
                <a:spcPts val="0"/>
              </a:spcAft>
              <a:buSzPts val="1200"/>
              <a:buFont typeface="Times New Roman" panose="02020603050405020304" pitchFamily="18" charset="0"/>
              <a:buAutoNum type="arabicPeriod"/>
              <a:tabLst>
                <a:tab pos="521335" algn="l"/>
                <a:tab pos="521970" algn="l"/>
              </a:tabLst>
            </a:pPr>
            <a:r>
              <a:rPr lang="en-US" sz="1800" spc="-25" dirty="0">
                <a:effectLst/>
                <a:latin typeface="Times New Roman" panose="02020603050405020304" pitchFamily="18" charset="0"/>
                <a:ea typeface="Times New Roman" panose="02020603050405020304" pitchFamily="18" charset="0"/>
              </a:rPr>
              <a:t>https://www.scribd.com/document/136451209/University-Course-Details-Management-System-in-c</a:t>
            </a:r>
            <a:endParaRPr lang="en-IN" sz="1800" spc="-25" dirty="0">
              <a:effectLst/>
              <a:latin typeface="Times New Roman" panose="02020603050405020304" pitchFamily="18" charset="0"/>
              <a:ea typeface="Times New Roman" panose="02020603050405020304" pitchFamily="18" charset="0"/>
            </a:endParaRPr>
          </a:p>
          <a:p>
            <a:pPr marL="342900" marR="143510" lvl="0" indent="-342900">
              <a:spcBef>
                <a:spcPts val="805"/>
              </a:spcBef>
              <a:spcAft>
                <a:spcPts val="0"/>
              </a:spcAft>
              <a:buSzPts val="1200"/>
              <a:buFont typeface="Times New Roman" panose="02020603050405020304" pitchFamily="18" charset="0"/>
              <a:buAutoNum type="arabicPeriod"/>
              <a:tabLst>
                <a:tab pos="521335" algn="l"/>
                <a:tab pos="521970" algn="l"/>
              </a:tabLst>
            </a:pPr>
            <a:r>
              <a:rPr lang="en-US" sz="1800" spc="-25" dirty="0">
                <a:effectLst/>
                <a:latin typeface="Times New Roman" panose="02020603050405020304" pitchFamily="18" charset="0"/>
                <a:ea typeface="Times New Roman" panose="02020603050405020304" pitchFamily="18" charset="0"/>
              </a:rPr>
              <a:t>https://code-projects.org/simple-college-management-system-in-c-with-source-code/</a:t>
            </a:r>
            <a:endParaRPr lang="en-IN" sz="1800" spc="-25" dirty="0">
              <a:effectLst/>
              <a:latin typeface="Times New Roman" panose="02020603050405020304" pitchFamily="18" charset="0"/>
              <a:ea typeface="Times New Roman" panose="02020603050405020304" pitchFamily="18" charset="0"/>
            </a:endParaRPr>
          </a:p>
          <a:p>
            <a:pPr marL="342900" marR="133350" lvl="0" indent="-342900">
              <a:spcBef>
                <a:spcPts val="800"/>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3"/>
              </a:rPr>
              <a:t>http://codefervor.blogspot.com/2015/02/university-management-system-project.html</a:t>
            </a:r>
            <a:endParaRPr lang="en-IN" sz="1800" spc="-25" dirty="0">
              <a:effectLst/>
              <a:latin typeface="Times New Roman" panose="02020603050405020304" pitchFamily="18" charset="0"/>
              <a:ea typeface="Times New Roman" panose="02020603050405020304" pitchFamily="18" charset="0"/>
            </a:endParaRPr>
          </a:p>
          <a:p>
            <a:pPr marL="342900" marR="200025" lvl="0" indent="-342900">
              <a:spcBef>
                <a:spcPts val="800"/>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4"/>
              </a:rPr>
              <a:t>https://1000projects.org/university-management-system-cpp-project.html</a:t>
            </a:r>
            <a:endParaRPr lang="en-IN" sz="1800" spc="-25" dirty="0">
              <a:effectLst/>
              <a:latin typeface="Times New Roman" panose="02020603050405020304" pitchFamily="18" charset="0"/>
              <a:ea typeface="Times New Roman" panose="02020603050405020304" pitchFamily="18" charset="0"/>
            </a:endParaRPr>
          </a:p>
          <a:p>
            <a:pPr marL="342900" marR="512445" lvl="0" indent="-342900">
              <a:spcBef>
                <a:spcPts val="805"/>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5"/>
              </a:rPr>
              <a:t>https://1000projects.org/university-management-system-project-c-source-code.html</a:t>
            </a:r>
            <a:endParaRPr lang="en-IN" sz="1800" spc="-25" dirty="0">
              <a:effectLst/>
              <a:latin typeface="Times New Roman" panose="02020603050405020304" pitchFamily="18" charset="0"/>
              <a:ea typeface="Times New Roman" panose="02020603050405020304" pitchFamily="18" charset="0"/>
            </a:endParaRPr>
          </a:p>
          <a:p>
            <a:pPr marL="342900" marR="547370" lvl="0" indent="-342900">
              <a:spcBef>
                <a:spcPts val="795"/>
              </a:spcBef>
              <a:spcAft>
                <a:spcPts val="0"/>
              </a:spcAft>
              <a:buSzPts val="1200"/>
              <a:buFont typeface="Times New Roman" panose="02020603050405020304" pitchFamily="18" charset="0"/>
              <a:buAutoNum type="arabicPeriod"/>
              <a:tabLst>
                <a:tab pos="521335" algn="l"/>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6"/>
              </a:rPr>
              <a:t>https://www.scribd.com/document/136451209/University-Course-Details-Management-System-in-c</a:t>
            </a:r>
            <a:endParaRPr lang="en-IN" sz="1800" spc="-25"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lstStyle/>
          <a:p>
            <a:pPr marL="0" indent="0" algn="just">
              <a:lnSpc>
                <a:spcPct val="150000"/>
              </a:lnSpc>
              <a:buNone/>
              <a:tabLst>
                <a:tab pos="457200" algn="l"/>
              </a:tabLst>
            </a:pPr>
            <a:r>
              <a:rPr lang="en-US" sz="1800" dirty="0">
                <a:latin typeface="Times New Roman" panose="02020603050405020304" pitchFamily="18" charset="0"/>
              </a:rPr>
              <a:t>The main goal of the project is to obtain the complete and correct information. Because University management department of an organization maintains a record of</a:t>
            </a:r>
            <a:endParaRPr lang="en-IN" sz="1800" dirty="0">
              <a:latin typeface="Times New Roman" panose="02020603050405020304" pitchFamily="18" charset="0"/>
            </a:endParaRPr>
          </a:p>
          <a:p>
            <a:pPr marL="0" indent="0" algn="just">
              <a:lnSpc>
                <a:spcPct val="150000"/>
              </a:lnSpc>
              <a:buNone/>
              <a:tabLst>
                <a:tab pos="457200" algn="l"/>
              </a:tabLst>
            </a:pPr>
            <a:r>
              <a:rPr lang="en-US" sz="1800" dirty="0">
                <a:latin typeface="Times New Roman" panose="02020603050405020304" pitchFamily="18" charset="0"/>
              </a:rPr>
              <a:t>The Faculty and</a:t>
            </a:r>
            <a:r>
              <a:rPr lang="en-IN" sz="1800" dirty="0">
                <a:latin typeface="Times New Roman" panose="02020603050405020304" pitchFamily="18" charset="0"/>
              </a:rPr>
              <a:t> </a:t>
            </a:r>
            <a:r>
              <a:rPr lang="en-US" sz="1800" dirty="0">
                <a:latin typeface="Times New Roman" panose="02020603050405020304" pitchFamily="18" charset="0"/>
              </a:rPr>
              <a:t>The Students.</a:t>
            </a:r>
          </a:p>
          <a:p>
            <a:pPr marL="0" indent="0" algn="just">
              <a:lnSpc>
                <a:spcPct val="150000"/>
              </a:lnSpc>
              <a:buNone/>
              <a:tabLst>
                <a:tab pos="457200" algn="l"/>
              </a:tabLst>
            </a:pPr>
            <a:endParaRPr lang="en-US" sz="1800" dirty="0">
              <a:latin typeface="Times New Roman" panose="02020603050405020304" pitchFamily="18" charset="0"/>
            </a:endParaRPr>
          </a:p>
          <a:p>
            <a:pPr marL="0" lvl="0" indent="0" algn="just">
              <a:lnSpc>
                <a:spcPct val="150000"/>
              </a:lnSpc>
              <a:buNone/>
              <a:tabLst>
                <a:tab pos="457200" algn="l"/>
              </a:tabLst>
            </a:pPr>
            <a:r>
              <a:rPr lang="en-US" sz="1800" dirty="0">
                <a:effectLst/>
                <a:latin typeface="Times New Roman" panose="02020603050405020304" pitchFamily="18" charset="0"/>
                <a:ea typeface="Times New Roman" panose="02020603050405020304" pitchFamily="18" charset="0"/>
              </a:rPr>
              <a:t>In University a large amount of data is processed and the results are used in running an organization. The University management system project maintains the list of colleges and their different streams. It also maintains the delete and the recyc</a:t>
            </a:r>
            <a:r>
              <a:rPr lang="en-US" sz="1800" dirty="0">
                <a:latin typeface="Times New Roman" panose="02020603050405020304" pitchFamily="18" charset="0"/>
                <a:ea typeface="Times New Roman" panose="02020603050405020304" pitchFamily="18" charset="0"/>
              </a:rPr>
              <a:t>le</a:t>
            </a:r>
            <a:r>
              <a:rPr lang="en-US" sz="1800" dirty="0">
                <a:effectLst/>
                <a:latin typeface="Times New Roman" panose="02020603050405020304" pitchFamily="18" charset="0"/>
                <a:ea typeface="Times New Roman" panose="02020603050405020304" pitchFamily="18" charset="0"/>
              </a:rPr>
              <a:t> department with a proper menu system.</a:t>
            </a:r>
          </a:p>
          <a:p>
            <a:pPr marL="0" lvl="0" indent="0" algn="just">
              <a:lnSpc>
                <a:spcPct val="150000"/>
              </a:lnSpc>
              <a:buNone/>
              <a:tabLst>
                <a:tab pos="457200" algn="l"/>
              </a:tabLst>
            </a:pPr>
            <a:r>
              <a:rPr lang="en-US" sz="1800" dirty="0">
                <a:solidFill>
                  <a:srgbClr val="333333"/>
                </a:solidFill>
                <a:effectLst/>
                <a:latin typeface="Times New Roman" panose="02020603050405020304" pitchFamily="18" charset="0"/>
                <a:ea typeface="Times New Roman" panose="02020603050405020304" pitchFamily="18" charset="0"/>
              </a:rPr>
              <a:t>The purpose of this program is to develop the management control system in university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normAutofit fontScale="77500" lnSpcReduction="20000"/>
          </a:bodyPr>
          <a:lstStyle/>
          <a:p>
            <a:pPr marL="0" marR="72390" indent="0" algn="just">
              <a:lnSpc>
                <a:spcPct val="150000"/>
              </a:lnSpc>
              <a:spcBef>
                <a:spcPts val="800"/>
              </a:spcBef>
              <a:spcAft>
                <a:spcPts val="0"/>
              </a:spcAft>
              <a:buNone/>
            </a:pPr>
            <a:r>
              <a:rPr lang="en-US" sz="1800" dirty="0">
                <a:effectLst/>
                <a:latin typeface="Times New Roman" panose="02020603050405020304" pitchFamily="18" charset="0"/>
                <a:ea typeface="Times New Roman" panose="02020603050405020304" pitchFamily="18" charset="0"/>
              </a:rPr>
              <a:t>Keeping track the all activities and their record on paper and error. It is also very efficient and a time-consuming process of observing continuous increase in number of clients visiting the University. Recording and maintaining all the record highly unreliable, inefficient and error pron. </a:t>
            </a:r>
          </a:p>
          <a:p>
            <a:pPr marL="0" marR="72390" indent="0" algn="just">
              <a:lnSpc>
                <a:spcPct val="150000"/>
              </a:lnSpc>
              <a:spcBef>
                <a:spcPts val="800"/>
              </a:spcBef>
              <a:spcAft>
                <a:spcPts val="0"/>
              </a:spcAft>
              <a:buNone/>
            </a:pPr>
            <a:endParaRPr lang="en-US" sz="1800" dirty="0">
              <a:latin typeface="Times New Roman" panose="02020603050405020304" pitchFamily="18" charset="0"/>
              <a:ea typeface="Times New Roman" panose="02020603050405020304" pitchFamily="18" charset="0"/>
            </a:endParaRPr>
          </a:p>
          <a:p>
            <a:pPr marL="0" marR="72390" indent="0" algn="just">
              <a:lnSpc>
                <a:spcPct val="150000"/>
              </a:lnSpc>
              <a:spcBef>
                <a:spcPts val="800"/>
              </a:spcBef>
              <a:spcAft>
                <a:spcPts val="0"/>
              </a:spcAft>
              <a:buNone/>
            </a:pPr>
            <a:r>
              <a:rPr lang="en-US" sz="1800" dirty="0">
                <a:effectLst/>
                <a:latin typeface="Times New Roman" panose="02020603050405020304" pitchFamily="18" charset="0"/>
                <a:ea typeface="Times New Roman" panose="02020603050405020304" pitchFamily="18" charset="0"/>
              </a:rPr>
              <a:t>The problem facing the current manual system is difficult to update and maintain, inconsistent data, insecurity, difficult to impose different various data files and difficult to data backup. It is against this backdrop that automated system is being developed to addressed the problem.</a:t>
            </a:r>
          </a:p>
          <a:p>
            <a:pPr marL="0" marR="72390" indent="0" algn="just">
              <a:lnSpc>
                <a:spcPct val="150000"/>
              </a:lnSpc>
              <a:spcBef>
                <a:spcPts val="80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72390" indent="0" algn="just">
              <a:lnSpc>
                <a:spcPct val="150000"/>
              </a:lnSpc>
              <a:spcBef>
                <a:spcPts val="80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latin typeface="Times New Roman" panose="02020603050405020304" pitchFamily="18" charset="0"/>
              </a:rPr>
              <a:t>A good university management system will process input data faster and reduce clerical time, while: </a:t>
            </a:r>
            <a:endParaRPr lang="en-IN" sz="1800" dirty="0">
              <a:latin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latin typeface="Times New Roman" panose="02020603050405020304" pitchFamily="18" charset="0"/>
              </a:rPr>
              <a:t>Assuring management control in making certain that output is correct.</a:t>
            </a:r>
            <a:endParaRPr lang="en-IN" sz="1800" dirty="0">
              <a:latin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latin typeface="Times New Roman" panose="02020603050405020304" pitchFamily="18" charset="0"/>
              </a:rPr>
              <a:t>Generally useful reports at little or no incremental cost. </a:t>
            </a:r>
            <a:endParaRPr lang="en-IN" sz="1800" dirty="0">
              <a:latin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latin typeface="Times New Roman" panose="02020603050405020304" pitchFamily="18" charset="0"/>
              </a:rPr>
              <a:t>Project is handled with oops concept.</a:t>
            </a:r>
            <a:endParaRPr lang="en-IN" sz="18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85000" lnSpcReduction="20000"/>
          </a:bodyPr>
          <a:lstStyle/>
          <a:p>
            <a:pPr indent="0" algn="just">
              <a:lnSpc>
                <a:spcPct val="150000"/>
              </a:lnSpc>
              <a:buNone/>
            </a:pPr>
            <a:r>
              <a:rPr lang="en-US" sz="1800" dirty="0">
                <a:effectLst/>
                <a:latin typeface="Verdana" panose="020B0604030504040204" pitchFamily="34" charset="0"/>
                <a:ea typeface="Times New Roman" panose="02020603050405020304" pitchFamily="18" charset="0"/>
              </a:rPr>
              <a:t>My project </a:t>
            </a:r>
            <a:r>
              <a:rPr lang="en-US" sz="1800" b="1" dirty="0">
                <a:effectLst/>
                <a:latin typeface="Verdana" panose="020B0604030504040204" pitchFamily="34" charset="0"/>
                <a:ea typeface="Times New Roman" panose="02020603050405020304" pitchFamily="18" charset="0"/>
              </a:rPr>
              <a:t>“UNIVERSITY MANAGEMNT SYSTEM”</a:t>
            </a:r>
            <a:r>
              <a:rPr lang="en-US" sz="1800" dirty="0">
                <a:effectLst/>
                <a:latin typeface="Verdana" panose="020B0604030504040204" pitchFamily="34" charset="0"/>
                <a:ea typeface="Times New Roman" panose="02020603050405020304" pitchFamily="18" charset="0"/>
              </a:rPr>
              <a:t> maintains detailed records of all the Colleges and Students as well as and the Examination and the Result department.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Verdana" panose="020B0604030504040204" pitchFamily="34" charset="0"/>
                <a:ea typeface="Times New Roman" panose="02020603050405020304" pitchFamily="18" charset="0"/>
              </a:rPr>
              <a:t>The University data file should contain following information:</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Verdana" panose="020B060403050404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b="1" dirty="0">
                <a:effectLst/>
                <a:latin typeface="Verdana" panose="020B0604030504040204" pitchFamily="34" charset="0"/>
                <a:ea typeface="Times New Roman" panose="02020603050405020304" pitchFamily="18" charset="0"/>
              </a:rPr>
              <a:t>Details of College information</a:t>
            </a:r>
            <a:endParaRPr lang="en-IN" sz="1800" dirty="0">
              <a:effectLst/>
              <a:latin typeface="Times New Roman" panose="02020603050405020304" pitchFamily="18" charset="0"/>
              <a:ea typeface="Times New Roman" panose="02020603050405020304" pitchFamily="18" charset="0"/>
            </a:endParaRPr>
          </a:p>
          <a:p>
            <a:pPr marL="949960" indent="0" algn="just">
              <a:lnSpc>
                <a:spcPct val="150000"/>
              </a:lnSpc>
              <a:buNone/>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In this section the project keeps the record of college id, college name, college location, college running the stream and the degree the college is running and maintains the information in college.dat data. </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Verdana" panose="020B0604030504040204" pitchFamily="34" charset="0"/>
                <a:ea typeface="Times New Roman" panose="02020603050405020304" pitchFamily="18" charset="0"/>
              </a:rPr>
              <a:t>Details of Student formation</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Verdana" panose="020B0604030504040204" pitchFamily="34" charset="0"/>
                <a:ea typeface="Times New Roman" panose="02020603050405020304" pitchFamily="18" charset="0"/>
              </a:rPr>
              <a:t>	In this section the project keeps the record of student id, student name, student address, father’s 	name, contact number, degree stream, std code.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rmAutofit fontScale="92500" lnSpcReduction="20000"/>
          </a:bodyPr>
          <a:lstStyle/>
          <a:p>
            <a:pPr>
              <a:lnSpc>
                <a:spcPct val="115000"/>
              </a:lnSpc>
            </a:pPr>
            <a:r>
              <a:rPr lang="en-US" sz="1800" dirty="0">
                <a:solidFill>
                  <a:srgbClr val="000000"/>
                </a:solidFill>
                <a:effectLst/>
                <a:latin typeface="Verdana" panose="020B0604030504040204" pitchFamily="34" charset="0"/>
                <a:ea typeface="Times New Roman" panose="02020603050405020304" pitchFamily="18" charset="0"/>
              </a:rPr>
              <a:t>Our project is meted out during a much-managed way. For that we do our coding in an exceedingly few easy step which is understandable by almost everyone. its easy to grasp and use. Our project initial step was to gather related data from the user. Then after collection of data they're analyzed. We are going to add different functions to perform different functions.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Verdana" panose="020B0604030504040204" pitchFamily="34" charset="0"/>
                <a:ea typeface="Times New Roman" panose="02020603050405020304" pitchFamily="18" charset="0"/>
              </a:rPr>
              <a:t>We are well aware about the fact that C++ follows bottom-up approach which is clearly depicted in our code. As a matter of fact, that compilation begins with main function our console will first encounter main function where function named as login system is present.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Verdana" panose="020B0604030504040204" pitchFamily="34" charset="0"/>
                <a:ea typeface="Times New Roman" panose="02020603050405020304" pitchFamily="18" charset="0"/>
              </a:rPr>
              <a:t>When the console moves to the login system function there will we three options provided to the user i.e., to register, to login and forgot password if the user forgets about the credentials the details that he/she want to enter and after going through the login system function the console name to main function where it will encounter the do-while loop which will provide a user eight options to perform different task.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AF27A1-204B-44C9-B7F8-32932392E5DC}"/>
              </a:ext>
            </a:extLst>
          </p:cNvPr>
          <p:cNvSpPr>
            <a:spLocks noGrp="1"/>
          </p:cNvSpPr>
          <p:nvPr>
            <p:ph type="sldNum" sz="quarter" idx="12"/>
          </p:nvPr>
        </p:nvSpPr>
        <p:spPr/>
        <p:txBody>
          <a:bodyPr/>
          <a:lstStyle/>
          <a:p>
            <a:fld id="{BDCDBBEF-AA6C-4BA6-85B2-A17D7F280E38}" type="slidenum">
              <a:rPr lang="en-US" smtClean="0"/>
              <a:pPr/>
              <a:t>7</a:t>
            </a:fld>
            <a:endParaRPr lang="en-US"/>
          </a:p>
        </p:txBody>
      </p:sp>
      <p:graphicFrame>
        <p:nvGraphicFramePr>
          <p:cNvPr id="4" name="Object 3">
            <a:extLst>
              <a:ext uri="{FF2B5EF4-FFF2-40B4-BE49-F238E27FC236}">
                <a16:creationId xmlns:a16="http://schemas.microsoft.com/office/drawing/2014/main" id="{CA8618D1-6F28-4CD4-8E80-B9EE6D54334C}"/>
              </a:ext>
            </a:extLst>
          </p:cNvPr>
          <p:cNvGraphicFramePr>
            <a:graphicFrameLocks noChangeAspect="1"/>
          </p:cNvGraphicFramePr>
          <p:nvPr>
            <p:extLst>
              <p:ext uri="{D42A27DB-BD31-4B8C-83A1-F6EECF244321}">
                <p14:modId xmlns:p14="http://schemas.microsoft.com/office/powerpoint/2010/main" val="1217926825"/>
              </p:ext>
            </p:extLst>
          </p:nvPr>
        </p:nvGraphicFramePr>
        <p:xfrm>
          <a:off x="7510980" y="22858"/>
          <a:ext cx="4639490" cy="4448474"/>
        </p:xfrm>
        <a:graphic>
          <a:graphicData uri="http://schemas.openxmlformats.org/presentationml/2006/ole">
            <mc:AlternateContent xmlns:mc="http://schemas.openxmlformats.org/markup-compatibility/2006">
              <mc:Choice xmlns:v="urn:schemas-microsoft-com:vml" Requires="v">
                <p:oleObj spid="_x0000_s1027" name="Bitmap Image" r:id="rId3" imgW="7868748" imgH="7561905" progId="Paint.Picture">
                  <p:embed/>
                </p:oleObj>
              </mc:Choice>
              <mc:Fallback>
                <p:oleObj name="Bitmap Image" r:id="rId3" imgW="7868748" imgH="7561905" progId="Paint.Picture">
                  <p:embed/>
                  <p:pic>
                    <p:nvPicPr>
                      <p:cNvPr id="6" name="Object 5">
                        <a:extLst>
                          <a:ext uri="{FF2B5EF4-FFF2-40B4-BE49-F238E27FC236}">
                            <a16:creationId xmlns:a16="http://schemas.microsoft.com/office/drawing/2014/main" id="{A03F14B4-F1F9-4ABB-9BDB-7F9987BC5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980" y="22858"/>
                        <a:ext cx="4639490" cy="4448474"/>
                      </a:xfrm>
                      <a:prstGeom prst="rect">
                        <a:avLst/>
                      </a:prstGeom>
                      <a:noFill/>
                    </p:spPr>
                  </p:pic>
                </p:oleObj>
              </mc:Fallback>
            </mc:AlternateContent>
          </a:graphicData>
        </a:graphic>
      </p:graphicFrame>
      <p:sp>
        <p:nvSpPr>
          <p:cNvPr id="5" name="Rectangle 2">
            <a:extLst>
              <a:ext uri="{FF2B5EF4-FFF2-40B4-BE49-F238E27FC236}">
                <a16:creationId xmlns:a16="http://schemas.microsoft.com/office/drawing/2014/main" id="{A04C0BC5-253E-4728-A487-A36DAF0CC291}"/>
              </a:ext>
            </a:extLst>
          </p:cNvPr>
          <p:cNvSpPr>
            <a:spLocks noChangeArrowheads="1"/>
          </p:cNvSpPr>
          <p:nvPr/>
        </p:nvSpPr>
        <p:spPr bwMode="auto">
          <a:xfrm flipV="1">
            <a:off x="4398418" y="-1"/>
            <a:ext cx="77935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738F52BF-E2BD-408C-AF26-AA8E9EDC279C}"/>
              </a:ext>
            </a:extLst>
          </p:cNvPr>
          <p:cNvPicPr>
            <a:picLocks noChangeAspect="1"/>
          </p:cNvPicPr>
          <p:nvPr/>
        </p:nvPicPr>
        <p:blipFill>
          <a:blip r:embed="rId5"/>
          <a:stretch>
            <a:fillRect/>
          </a:stretch>
        </p:blipFill>
        <p:spPr>
          <a:xfrm>
            <a:off x="730899" y="16128"/>
            <a:ext cx="3315163" cy="2667372"/>
          </a:xfrm>
          <a:prstGeom prst="rect">
            <a:avLst/>
          </a:prstGeom>
        </p:spPr>
      </p:pic>
      <p:pic>
        <p:nvPicPr>
          <p:cNvPr id="9" name="Picture 8">
            <a:extLst>
              <a:ext uri="{FF2B5EF4-FFF2-40B4-BE49-F238E27FC236}">
                <a16:creationId xmlns:a16="http://schemas.microsoft.com/office/drawing/2014/main" id="{1AAB37D7-3D56-4A8B-B07A-825D4D7AACE6}"/>
              </a:ext>
            </a:extLst>
          </p:cNvPr>
          <p:cNvPicPr>
            <a:picLocks noChangeAspect="1"/>
          </p:cNvPicPr>
          <p:nvPr/>
        </p:nvPicPr>
        <p:blipFill>
          <a:blip r:embed="rId6"/>
          <a:stretch>
            <a:fillRect/>
          </a:stretch>
        </p:blipFill>
        <p:spPr>
          <a:xfrm>
            <a:off x="117519" y="2801923"/>
            <a:ext cx="3598804" cy="4026487"/>
          </a:xfrm>
          <a:prstGeom prst="rect">
            <a:avLst/>
          </a:prstGeom>
        </p:spPr>
      </p:pic>
      <p:pic>
        <p:nvPicPr>
          <p:cNvPr id="11" name="Picture 10">
            <a:extLst>
              <a:ext uri="{FF2B5EF4-FFF2-40B4-BE49-F238E27FC236}">
                <a16:creationId xmlns:a16="http://schemas.microsoft.com/office/drawing/2014/main" id="{DD4D20D8-C372-4DC3-BB01-F4D3E3DF2344}"/>
              </a:ext>
            </a:extLst>
          </p:cNvPr>
          <p:cNvPicPr>
            <a:picLocks noChangeAspect="1"/>
          </p:cNvPicPr>
          <p:nvPr/>
        </p:nvPicPr>
        <p:blipFill>
          <a:blip r:embed="rId7"/>
          <a:stretch>
            <a:fillRect/>
          </a:stretch>
        </p:blipFill>
        <p:spPr>
          <a:xfrm>
            <a:off x="4366146" y="3432965"/>
            <a:ext cx="3459708" cy="3429001"/>
          </a:xfrm>
          <a:prstGeom prst="rect">
            <a:avLst/>
          </a:prstGeom>
        </p:spPr>
      </p:pic>
      <p:sp>
        <p:nvSpPr>
          <p:cNvPr id="12" name="TextBox 11">
            <a:extLst>
              <a:ext uri="{FF2B5EF4-FFF2-40B4-BE49-F238E27FC236}">
                <a16:creationId xmlns:a16="http://schemas.microsoft.com/office/drawing/2014/main" id="{ED46785E-4988-4414-9A52-BE744A4CF0D8}"/>
              </a:ext>
            </a:extLst>
          </p:cNvPr>
          <p:cNvSpPr txBox="1"/>
          <p:nvPr/>
        </p:nvSpPr>
        <p:spPr>
          <a:xfrm>
            <a:off x="0" y="2713090"/>
            <a:ext cx="4087592" cy="4144910"/>
          </a:xfrm>
          <a:prstGeom prst="rect">
            <a:avLst/>
          </a:prstGeom>
          <a:noFill/>
          <a:ln>
            <a:solidFill>
              <a:schemeClr val="tx1">
                <a:lumMod val="95000"/>
                <a:lumOff val="5000"/>
              </a:schemeClr>
            </a:solidFill>
          </a:ln>
        </p:spPr>
        <p:txBody>
          <a:bodyPr wrap="square" rtlCol="0">
            <a:spAutoFit/>
          </a:bodyPr>
          <a:lstStyle/>
          <a:p>
            <a:endParaRPr lang="en-IN" dirty="0"/>
          </a:p>
        </p:txBody>
      </p:sp>
      <p:sp>
        <p:nvSpPr>
          <p:cNvPr id="16" name="TextBox 15">
            <a:extLst>
              <a:ext uri="{FF2B5EF4-FFF2-40B4-BE49-F238E27FC236}">
                <a16:creationId xmlns:a16="http://schemas.microsoft.com/office/drawing/2014/main" id="{F7B6A090-0EC7-4530-8E68-FBEEBC7CB00E}"/>
              </a:ext>
            </a:extLst>
          </p:cNvPr>
          <p:cNvSpPr txBox="1"/>
          <p:nvPr/>
        </p:nvSpPr>
        <p:spPr>
          <a:xfrm>
            <a:off x="7575258" y="45718"/>
            <a:ext cx="4575211" cy="4425614"/>
          </a:xfrm>
          <a:prstGeom prst="rect">
            <a:avLst/>
          </a:prstGeom>
          <a:noFill/>
          <a:ln>
            <a:solidFill>
              <a:schemeClr val="tx1"/>
            </a:solidFill>
          </a:ln>
        </p:spPr>
        <p:txBody>
          <a:bodyPr wrap="square" rtlCol="0">
            <a:spAutoFit/>
          </a:bodyPr>
          <a:lstStyle/>
          <a:p>
            <a:endParaRPr lang="en-IN" dirty="0"/>
          </a:p>
        </p:txBody>
      </p:sp>
      <p:sp>
        <p:nvSpPr>
          <p:cNvPr id="17" name="TextBox 16">
            <a:extLst>
              <a:ext uri="{FF2B5EF4-FFF2-40B4-BE49-F238E27FC236}">
                <a16:creationId xmlns:a16="http://schemas.microsoft.com/office/drawing/2014/main" id="{F7D43917-E32C-4D82-ACCB-9FA1C93BF7C0}"/>
              </a:ext>
            </a:extLst>
          </p:cNvPr>
          <p:cNvSpPr txBox="1"/>
          <p:nvPr/>
        </p:nvSpPr>
        <p:spPr>
          <a:xfrm>
            <a:off x="4398418" y="243281"/>
            <a:ext cx="3071032" cy="369332"/>
          </a:xfrm>
          <a:prstGeom prst="rect">
            <a:avLst/>
          </a:prstGeom>
          <a:noFill/>
        </p:spPr>
        <p:txBody>
          <a:bodyPr wrap="square" rtlCol="0">
            <a:spAutoFit/>
          </a:bodyPr>
          <a:lstStyle/>
          <a:p>
            <a:r>
              <a:rPr lang="en-GB" b="1" dirty="0"/>
              <a:t>Data flow Diagram</a:t>
            </a:r>
            <a:endParaRPr lang="en-IN" b="1" dirty="0"/>
          </a:p>
        </p:txBody>
      </p:sp>
    </p:spTree>
    <p:extLst>
      <p:ext uri="{BB962C8B-B14F-4D97-AF65-F5344CB8AC3E}">
        <p14:creationId xmlns:p14="http://schemas.microsoft.com/office/powerpoint/2010/main" val="32858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pic>
        <p:nvPicPr>
          <p:cNvPr id="6" name="Content Placeholder 5">
            <a:extLst>
              <a:ext uri="{FF2B5EF4-FFF2-40B4-BE49-F238E27FC236}">
                <a16:creationId xmlns:a16="http://schemas.microsoft.com/office/drawing/2014/main" id="{0BDCA6CD-C92E-4E88-A25A-EDB97F7EABE9}"/>
              </a:ext>
            </a:extLst>
          </p:cNvPr>
          <p:cNvPicPr>
            <a:picLocks noGrp="1" noChangeAspect="1"/>
          </p:cNvPicPr>
          <p:nvPr>
            <p:ph idx="1"/>
          </p:nvPr>
        </p:nvPicPr>
        <p:blipFill>
          <a:blip r:embed="rId2"/>
          <a:stretch>
            <a:fillRect/>
          </a:stretch>
        </p:blipFill>
        <p:spPr>
          <a:xfrm>
            <a:off x="138724" y="1488967"/>
            <a:ext cx="5693689" cy="3494094"/>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a:extLst>
              <a:ext uri="{FF2B5EF4-FFF2-40B4-BE49-F238E27FC236}">
                <a16:creationId xmlns:a16="http://schemas.microsoft.com/office/drawing/2014/main" id="{7777A2D3-CD14-4D54-84F7-ADFAB5F388A3}"/>
              </a:ext>
            </a:extLst>
          </p:cNvPr>
          <p:cNvPicPr>
            <a:picLocks noChangeAspect="1"/>
          </p:cNvPicPr>
          <p:nvPr/>
        </p:nvPicPr>
        <p:blipFill>
          <a:blip r:embed="rId3"/>
          <a:stretch>
            <a:fillRect/>
          </a:stretch>
        </p:blipFill>
        <p:spPr>
          <a:xfrm>
            <a:off x="6162455" y="949240"/>
            <a:ext cx="5589458" cy="4959519"/>
          </a:xfrm>
          <a:prstGeom prst="rect">
            <a:avLst/>
          </a:prstGeom>
        </p:spPr>
      </p:pic>
      <p:sp>
        <p:nvSpPr>
          <p:cNvPr id="9" name="TextBox 8">
            <a:extLst>
              <a:ext uri="{FF2B5EF4-FFF2-40B4-BE49-F238E27FC236}">
                <a16:creationId xmlns:a16="http://schemas.microsoft.com/office/drawing/2014/main" id="{44B49F34-041F-47DA-B79C-1086FFB8DD80}"/>
              </a:ext>
            </a:extLst>
          </p:cNvPr>
          <p:cNvSpPr txBox="1"/>
          <p:nvPr/>
        </p:nvSpPr>
        <p:spPr>
          <a:xfrm>
            <a:off x="1166069" y="5838736"/>
            <a:ext cx="3363986" cy="461665"/>
          </a:xfrm>
          <a:prstGeom prst="rect">
            <a:avLst/>
          </a:prstGeom>
          <a:noFill/>
        </p:spPr>
        <p:txBody>
          <a:bodyPr wrap="square" rtlCol="0">
            <a:spAutoFit/>
          </a:bodyPr>
          <a:lstStyle/>
          <a:p>
            <a:r>
              <a:rPr lang="en-GB" sz="2400" dirty="0"/>
              <a:t>Welcome Screen</a:t>
            </a:r>
            <a:endParaRPr lang="en-IN" sz="2400" dirty="0"/>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715E9-42D1-4B40-8942-ED48D012F10C}"/>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 name="Picture 3">
            <a:extLst>
              <a:ext uri="{FF2B5EF4-FFF2-40B4-BE49-F238E27FC236}">
                <a16:creationId xmlns:a16="http://schemas.microsoft.com/office/drawing/2014/main" id="{C01286E4-93C6-48EC-9393-30C294C53CE4}"/>
              </a:ext>
            </a:extLst>
          </p:cNvPr>
          <p:cNvPicPr>
            <a:picLocks noChangeAspect="1"/>
          </p:cNvPicPr>
          <p:nvPr/>
        </p:nvPicPr>
        <p:blipFill>
          <a:blip r:embed="rId2"/>
          <a:stretch>
            <a:fillRect/>
          </a:stretch>
        </p:blipFill>
        <p:spPr>
          <a:xfrm>
            <a:off x="121596" y="1614794"/>
            <a:ext cx="6143625" cy="3324225"/>
          </a:xfrm>
          <a:prstGeom prst="rect">
            <a:avLst/>
          </a:prstGeom>
        </p:spPr>
      </p:pic>
      <p:pic>
        <p:nvPicPr>
          <p:cNvPr id="6" name="Picture 5">
            <a:extLst>
              <a:ext uri="{FF2B5EF4-FFF2-40B4-BE49-F238E27FC236}">
                <a16:creationId xmlns:a16="http://schemas.microsoft.com/office/drawing/2014/main" id="{FB4843F1-5A82-4844-861B-A3A9C25A3AE3}"/>
              </a:ext>
            </a:extLst>
          </p:cNvPr>
          <p:cNvPicPr>
            <a:picLocks noChangeAspect="1"/>
          </p:cNvPicPr>
          <p:nvPr/>
        </p:nvPicPr>
        <p:blipFill>
          <a:blip r:embed="rId3"/>
          <a:stretch>
            <a:fillRect/>
          </a:stretch>
        </p:blipFill>
        <p:spPr>
          <a:xfrm>
            <a:off x="6957751" y="1773674"/>
            <a:ext cx="5112653" cy="3310652"/>
          </a:xfrm>
          <a:prstGeom prst="rect">
            <a:avLst/>
          </a:prstGeom>
        </p:spPr>
      </p:pic>
      <p:sp>
        <p:nvSpPr>
          <p:cNvPr id="7" name="TextBox 6">
            <a:extLst>
              <a:ext uri="{FF2B5EF4-FFF2-40B4-BE49-F238E27FC236}">
                <a16:creationId xmlns:a16="http://schemas.microsoft.com/office/drawing/2014/main" id="{A58A3444-EF01-48D8-9526-202A7AC00DB3}"/>
              </a:ext>
            </a:extLst>
          </p:cNvPr>
          <p:cNvSpPr txBox="1"/>
          <p:nvPr/>
        </p:nvSpPr>
        <p:spPr>
          <a:xfrm>
            <a:off x="1132514" y="5243206"/>
            <a:ext cx="2986481" cy="369332"/>
          </a:xfrm>
          <a:prstGeom prst="rect">
            <a:avLst/>
          </a:prstGeom>
          <a:noFill/>
        </p:spPr>
        <p:txBody>
          <a:bodyPr wrap="square" rtlCol="0">
            <a:spAutoFit/>
          </a:bodyPr>
          <a:lstStyle/>
          <a:p>
            <a:r>
              <a:rPr lang="en-GB" dirty="0"/>
              <a:t>Log In Page</a:t>
            </a:r>
            <a:endParaRPr lang="en-IN" dirty="0"/>
          </a:p>
        </p:txBody>
      </p:sp>
      <p:cxnSp>
        <p:nvCxnSpPr>
          <p:cNvPr id="9" name="Straight Arrow Connector 8">
            <a:extLst>
              <a:ext uri="{FF2B5EF4-FFF2-40B4-BE49-F238E27FC236}">
                <a16:creationId xmlns:a16="http://schemas.microsoft.com/office/drawing/2014/main" id="{BB5A2B34-8C6B-4F78-B56F-F6213A912B6A}"/>
              </a:ext>
            </a:extLst>
          </p:cNvPr>
          <p:cNvCxnSpPr>
            <a:cxnSpLocks/>
          </p:cNvCxnSpPr>
          <p:nvPr/>
        </p:nvCxnSpPr>
        <p:spPr>
          <a:xfrm>
            <a:off x="6375633" y="3154261"/>
            <a:ext cx="511728"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EC4495DA-6F23-467C-8056-02AC0B4E0B7F}"/>
              </a:ext>
            </a:extLst>
          </p:cNvPr>
          <p:cNvSpPr txBox="1"/>
          <p:nvPr/>
        </p:nvSpPr>
        <p:spPr>
          <a:xfrm>
            <a:off x="981512" y="528506"/>
            <a:ext cx="2516697" cy="369332"/>
          </a:xfrm>
          <a:prstGeom prst="rect">
            <a:avLst/>
          </a:prstGeom>
          <a:noFill/>
        </p:spPr>
        <p:txBody>
          <a:bodyPr wrap="square" rtlCol="0">
            <a:spAutoFit/>
          </a:bodyPr>
          <a:lstStyle/>
          <a:p>
            <a:r>
              <a:rPr lang="en-GB" dirty="0"/>
              <a:t>1. Faculty Staff</a:t>
            </a:r>
            <a:endParaRPr lang="en-IN" dirty="0"/>
          </a:p>
        </p:txBody>
      </p:sp>
    </p:spTree>
    <p:extLst>
      <p:ext uri="{BB962C8B-B14F-4D97-AF65-F5344CB8AC3E}">
        <p14:creationId xmlns:p14="http://schemas.microsoft.com/office/powerpoint/2010/main" val="24381024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6220</TotalTime>
  <Words>1052</Words>
  <Application>Microsoft Office PowerPoint</Application>
  <PresentationFormat>Widescreen</PresentationFormat>
  <Paragraphs>116</Paragraphs>
  <Slides>18</Slides>
  <Notes>0</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31" baseType="lpstr">
      <vt:lpstr>Arial</vt:lpstr>
      <vt:lpstr>Arial Black</vt:lpstr>
      <vt:lpstr>Calibri</vt:lpstr>
      <vt:lpstr>Calibri Light</vt:lpstr>
      <vt:lpstr>Casper</vt:lpstr>
      <vt:lpstr>Raleway ExtraBold</vt:lpstr>
      <vt:lpstr>Symbol</vt:lpstr>
      <vt:lpstr>Times New Roman</vt:lpstr>
      <vt:lpstr>Verdana</vt:lpstr>
      <vt:lpstr>1_Office Theme</vt:lpstr>
      <vt:lpstr>2_Office Theme</vt:lpstr>
      <vt:lpstr>Contents Slide Master</vt:lpstr>
      <vt:lpstr>Bitmap Image</vt:lpstr>
      <vt:lpstr>PowerPoint Presentation</vt:lpstr>
      <vt:lpstr>Outline</vt:lpstr>
      <vt:lpstr>Introduction to Project</vt:lpstr>
      <vt:lpstr>Problem Formulation</vt:lpstr>
      <vt:lpstr>Objectives</vt:lpstr>
      <vt:lpstr>Methodology used</vt:lpstr>
      <vt:lpstr>PowerPoint Presentation</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Rao</cp:lastModifiedBy>
  <cp:revision>499</cp:revision>
  <dcterms:created xsi:type="dcterms:W3CDTF">2019-01-09T10:33:58Z</dcterms:created>
  <dcterms:modified xsi:type="dcterms:W3CDTF">2021-12-17T18:01:07Z</dcterms:modified>
</cp:coreProperties>
</file>