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i13YrWqbCdhthlrcsfqXhKsL08Y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rma Swat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ato-regular.fntdata"/><Relationship Id="rId21" Type="http://schemas.openxmlformats.org/officeDocument/2006/relationships/slide" Target="slides/slide15.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23T16:17:38.829">
    <p:pos x="1113" y="972"/>
    <p:text>Is this word popular in use now a days? or can we use "mobile phones" ?</p:text>
    <p:extLst>
      <p:ext uri="{C676402C-5697-4E1C-873F-D02D1690AC5C}">
        <p15:threadingInfo timeZoneBias="0"/>
      </p:ext>
      <p:ext uri="http://customooxmlschemas.google.com/">
        <go:slidesCustomData xmlns:go="http://customooxmlschemas.google.com/" commentPostId="AAAAK_uF3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800">
                <a:solidFill>
                  <a:schemeClr val="dk1"/>
                </a:solidFill>
              </a:rPr>
              <a:t>Objective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18"/>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3" name="Google Shape;13;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9"/>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9"/>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17" name="Google Shape;17;p19"/>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18" name="Google Shape;18;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21"/>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4" name="Google Shape;24;p21"/>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25" name="Google Shape;25;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22"/>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28" name="Google Shape;28;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2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31" name="Google Shape;31;p23"/>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32" name="Google Shape;32;p23"/>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3" name="Google Shape;33;p23"/>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34" name="Google Shape;34;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24"/>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7" name="Google Shape;37;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25"/>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0" name="Google Shape;40;p25"/>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41" name="Google Shape;41;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nvSpPr>
        <p:spPr>
          <a:xfrm>
            <a:off x="1970311" y="2612293"/>
            <a:ext cx="8251379" cy="1633414"/>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FAA726"/>
                </a:solidFill>
                <a:latin typeface="Lato"/>
                <a:ea typeface="Lato"/>
                <a:cs typeface="Lato"/>
                <a:sym typeface="Lato"/>
              </a:rPr>
              <a:t>Analysis of the US Mobile Phones  Market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nvSpPr>
        <p:spPr>
          <a:xfrm>
            <a:off x="1557741" y="415190"/>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Lato"/>
                <a:ea typeface="Lato"/>
                <a:cs typeface="Lato"/>
                <a:sym typeface="Lato"/>
              </a:rPr>
              <a:t>PRICE: THE BIGGEST CONCERN FOR </a:t>
            </a:r>
            <a:r>
              <a:rPr b="0" i="0" lang="en-US" sz="2400" u="none" cap="none" strike="noStrike">
                <a:solidFill>
                  <a:srgbClr val="000000"/>
                </a:solidFill>
                <a:latin typeface="Lato"/>
                <a:ea typeface="Lato"/>
                <a:cs typeface="Lato"/>
                <a:sym typeface="Lato"/>
              </a:rPr>
              <a:t>CUSTOMERS</a:t>
            </a:r>
            <a:endParaRPr b="0" i="0" sz="1400" u="none" cap="none" strike="noStrike">
              <a:solidFill>
                <a:srgbClr val="000000"/>
              </a:solidFill>
              <a:latin typeface="Arial"/>
              <a:ea typeface="Arial"/>
              <a:cs typeface="Arial"/>
              <a:sym typeface="Arial"/>
            </a:endParaRPr>
          </a:p>
        </p:txBody>
      </p:sp>
      <p:pic>
        <p:nvPicPr>
          <p:cNvPr id="106" name="Google Shape;106;p10"/>
          <p:cNvPicPr preferRelativeResize="0"/>
          <p:nvPr/>
        </p:nvPicPr>
        <p:blipFill rotWithShape="1">
          <a:blip r:embed="rId3">
            <a:alphaModFix/>
          </a:blip>
          <a:srcRect b="0" l="0" r="0" t="0"/>
          <a:stretch/>
        </p:blipFill>
        <p:spPr>
          <a:xfrm>
            <a:off x="2120348" y="2080590"/>
            <a:ext cx="7646503" cy="4774535"/>
          </a:xfrm>
          <a:prstGeom prst="rect">
            <a:avLst/>
          </a:prstGeom>
          <a:noFill/>
          <a:ln>
            <a:noFill/>
          </a:ln>
        </p:spPr>
      </p:pic>
      <p:sp>
        <p:nvSpPr>
          <p:cNvPr id="107" name="Google Shape;107;p10"/>
          <p:cNvSpPr/>
          <p:nvPr/>
        </p:nvSpPr>
        <p:spPr>
          <a:xfrm>
            <a:off x="1767646" y="1268760"/>
            <a:ext cx="8866614" cy="666057"/>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Pricing followed by screen, camera and battery plays an important role in generating positive sentiment among customers.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nvSpPr>
        <p:spPr>
          <a:xfrm>
            <a:off x="1767645" y="161597"/>
            <a:ext cx="9002407" cy="747845"/>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None/>
            </a:pPr>
            <a:r>
              <a:rPr b="0" i="0" lang="en-US" sz="2400" u="none" cap="none" strike="noStrike">
                <a:solidFill>
                  <a:srgbClr val="000000"/>
                </a:solidFill>
                <a:latin typeface="Lato"/>
                <a:ea typeface="Lato"/>
                <a:cs typeface="Lato"/>
                <a:sym typeface="Lato"/>
              </a:rPr>
              <a:t>SCREEN </a:t>
            </a:r>
            <a:r>
              <a:rPr b="0" i="0" lang="en-US" sz="2400" u="none" cap="none" strike="noStrike">
                <a:solidFill>
                  <a:schemeClr val="dk1"/>
                </a:solidFill>
                <a:latin typeface="Lato"/>
                <a:ea typeface="Lato"/>
                <a:cs typeface="Lato"/>
                <a:sym typeface="Lato"/>
              </a:rPr>
              <a:t>: THE BIGGEST CONCERN FOR </a:t>
            </a:r>
            <a:r>
              <a:rPr b="0" i="0" lang="en-US" sz="2400" u="none" cap="none" strike="noStrike">
                <a:solidFill>
                  <a:srgbClr val="000000"/>
                </a:solidFill>
                <a:latin typeface="Lato"/>
                <a:ea typeface="Lato"/>
                <a:cs typeface="Lato"/>
                <a:sym typeface="Lato"/>
              </a:rPr>
              <a:t>CUSTOMERS</a:t>
            </a:r>
            <a:endParaRPr b="0" i="0" sz="2400" u="none" cap="none" strike="noStrike">
              <a:solidFill>
                <a:srgbClr val="000000"/>
              </a:solidFill>
              <a:latin typeface="Arial"/>
              <a:ea typeface="Arial"/>
              <a:cs typeface="Arial"/>
              <a:sym typeface="Arial"/>
            </a:endParaRPr>
          </a:p>
        </p:txBody>
      </p:sp>
      <p:pic>
        <p:nvPicPr>
          <p:cNvPr id="113" name="Google Shape;113;p11"/>
          <p:cNvPicPr preferRelativeResize="0"/>
          <p:nvPr/>
        </p:nvPicPr>
        <p:blipFill rotWithShape="1">
          <a:blip r:embed="rId3">
            <a:alphaModFix/>
          </a:blip>
          <a:srcRect b="0" l="0" r="0" t="0"/>
          <a:stretch/>
        </p:blipFill>
        <p:spPr>
          <a:xfrm>
            <a:off x="2120348" y="2228852"/>
            <a:ext cx="7646503" cy="4478011"/>
          </a:xfrm>
          <a:prstGeom prst="rect">
            <a:avLst/>
          </a:prstGeom>
          <a:noFill/>
          <a:ln>
            <a:noFill/>
          </a:ln>
        </p:spPr>
      </p:pic>
      <p:sp>
        <p:nvSpPr>
          <p:cNvPr id="114" name="Google Shape;114;p11"/>
          <p:cNvSpPr/>
          <p:nvPr/>
        </p:nvSpPr>
        <p:spPr>
          <a:xfrm>
            <a:off x="1767646" y="1268760"/>
            <a:ext cx="8866614" cy="666057"/>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The new entrant in the market should focus more on the screen and battery quality as these seem to affect the customer sentiment.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RECOMMENDATIONS</a:t>
            </a:r>
            <a:endParaRPr b="0" i="0" sz="2400" u="none" cap="none" strike="noStrike">
              <a:solidFill>
                <a:srgbClr val="000000"/>
              </a:solidFill>
              <a:latin typeface="Lato"/>
              <a:ea typeface="Lato"/>
              <a:cs typeface="Lato"/>
              <a:sym typeface="Lato"/>
            </a:endParaRPr>
          </a:p>
        </p:txBody>
      </p:sp>
      <p:sp>
        <p:nvSpPr>
          <p:cNvPr id="120" name="Google Shape;120;p12"/>
          <p:cNvSpPr/>
          <p:nvPr/>
        </p:nvSpPr>
        <p:spPr>
          <a:xfrm>
            <a:off x="2715065" y="1055077"/>
            <a:ext cx="7427741" cy="4616853"/>
          </a:xfrm>
          <a:prstGeom prst="roundRect">
            <a:avLst>
              <a:gd fmla="val 11141"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rgbClr val="161616"/>
                </a:solidFill>
                <a:latin typeface="Arial"/>
                <a:ea typeface="Arial"/>
                <a:cs typeface="Arial"/>
                <a:sym typeface="Arial"/>
              </a:rPr>
              <a:t>The major competitors in the market are Samsung, Apple and BLU.</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rgbClr val="161616"/>
                </a:solidFill>
                <a:latin typeface="Arial"/>
                <a:ea typeface="Arial"/>
                <a:cs typeface="Arial"/>
                <a:sym typeface="Arial"/>
              </a:rPr>
              <a:t>Pricing is an important strategy needed to gain market share.</a:t>
            </a:r>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rgbClr val="161616"/>
                </a:solidFill>
                <a:latin typeface="Arial"/>
                <a:ea typeface="Arial"/>
                <a:cs typeface="Arial"/>
                <a:sym typeface="Arial"/>
              </a:rPr>
              <a:t>Screen and battery quality for the given price is an important factor in deciding the customer sentiment.</a:t>
            </a:r>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rgbClr val="161616"/>
                </a:solidFill>
                <a:latin typeface="Arial"/>
                <a:ea typeface="Arial"/>
                <a:cs typeface="Arial"/>
                <a:sym typeface="Arial"/>
              </a:rPr>
              <a:t>Apple has got better brand loyalty compared to its competitors. Apple’s strategy and design need to be explored for further insights.</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rgbClr val="161616"/>
                </a:solidFill>
                <a:latin typeface="Arial"/>
                <a:ea typeface="Arial"/>
                <a:cs typeface="Arial"/>
                <a:sym typeface="Arial"/>
              </a:rPr>
              <a:t>Production should be such that it can satisfy the demand for unlocked phones and, thus, a higher production of Unlocked phones is necessary than Carrier phones.</a:t>
            </a:r>
            <a:endParaRPr b="0" i="0" sz="1400" u="none" cap="none" strike="noStrike">
              <a:solidFill>
                <a:srgbClr val="000000"/>
              </a:solidFill>
              <a:latin typeface="Arial"/>
              <a:ea typeface="Arial"/>
              <a:cs typeface="Arial"/>
              <a:sym typeface="Arial"/>
            </a:endParaRPr>
          </a:p>
          <a:p>
            <a:pPr indent="-215000" lvl="0" marL="342000" marR="0" rtl="0" algn="l">
              <a:lnSpc>
                <a:spcPct val="100000"/>
              </a:lnSpc>
              <a:spcBef>
                <a:spcPts val="800"/>
              </a:spcBef>
              <a:spcAft>
                <a:spcPts val="0"/>
              </a:spcAft>
              <a:buClr>
                <a:srgbClr val="EE283C"/>
              </a:buClr>
              <a:buSzPts val="2000"/>
              <a:buFont typeface="Noto Sans Symbols"/>
              <a:buNone/>
            </a:pPr>
            <a:r>
              <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p:nvPr/>
        </p:nvSpPr>
        <p:spPr>
          <a:xfrm>
            <a:off x="1243641" y="1921740"/>
            <a:ext cx="9704719" cy="3014520"/>
          </a:xfrm>
          <a:prstGeom prst="roundRect">
            <a:avLst>
              <a:gd fmla="val 6941"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Here is a snapshot of our data dictionary:</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Phone data as the .csv file: Contains consumer activity information such as overall rating, review text and reviewer ID.</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Phone metadata as zipped .json file: It contains the product information and is independent of the consumer/reviewer activity and includes description, price, sales-rank, brand info, co-purchasing links, etc. </a:t>
            </a:r>
            <a:endParaRPr b="0" i="0" sz="1400" u="none" cap="none" strike="noStrike">
              <a:solidFill>
                <a:srgbClr val="000000"/>
              </a:solidFill>
              <a:latin typeface="Arial"/>
              <a:ea typeface="Arial"/>
              <a:cs typeface="Arial"/>
              <a:sym typeface="Arial"/>
            </a:endParaRPr>
          </a:p>
        </p:txBody>
      </p:sp>
      <p:sp>
        <p:nvSpPr>
          <p:cNvPr id="126" name="Google Shape;126;p13"/>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APPENDIX - DATA SOURCES</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APPENDIX - DATA METHODOLOGY</a:t>
            </a:r>
            <a:endParaRPr b="0" i="0" sz="2400" u="none" cap="none" strike="noStrike">
              <a:solidFill>
                <a:srgbClr val="000000"/>
              </a:solidFill>
              <a:latin typeface="Lato"/>
              <a:ea typeface="Lato"/>
              <a:cs typeface="Lato"/>
              <a:sym typeface="Lato"/>
            </a:endParaRPr>
          </a:p>
        </p:txBody>
      </p:sp>
      <p:sp>
        <p:nvSpPr>
          <p:cNvPr id="132" name="Google Shape;132;p14"/>
          <p:cNvSpPr/>
          <p:nvPr/>
        </p:nvSpPr>
        <p:spPr>
          <a:xfrm>
            <a:off x="1298713" y="2493110"/>
            <a:ext cx="9649647" cy="2357186"/>
          </a:xfrm>
          <a:prstGeom prst="roundRect">
            <a:avLst>
              <a:gd fmla="val 10699"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We conducted a thorough analysis of the data on the Amazon review data. The process included:</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Cleaning the data </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Merging metadata and phone data</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Text cleaning and extracting features</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Creating visualisations in Tableau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APPENDIX - DATA ASSUMPTIONS</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564918" y="2493110"/>
            <a:ext cx="11062164" cy="1871780"/>
          </a:xfrm>
          <a:prstGeom prst="roundRect">
            <a:avLst>
              <a:gd fmla="val 10699"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Certain gaps were observed due to data unavailability and dated information: </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Market share of a brand is directly proportional to the number of reviews present for that particular brand in the dataset.</a:t>
            </a:r>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Accuracy of the sentiment labels (positive and negative) is around 80%</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AGENDA </a:t>
            </a:r>
            <a:endParaRPr b="0" i="0" sz="2400" u="none" cap="none" strike="noStrike">
              <a:solidFill>
                <a:srgbClr val="000000"/>
              </a:solidFill>
              <a:latin typeface="Lato"/>
              <a:ea typeface="Lato"/>
              <a:cs typeface="Lato"/>
              <a:sym typeface="Lato"/>
            </a:endParaRPr>
          </a:p>
        </p:txBody>
      </p:sp>
      <p:sp>
        <p:nvSpPr>
          <p:cNvPr id="52" name="Google Shape;52;p2"/>
          <p:cNvSpPr/>
          <p:nvPr/>
        </p:nvSpPr>
        <p:spPr>
          <a:xfrm>
            <a:off x="3753948" y="1686441"/>
            <a:ext cx="4684105" cy="3485119"/>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Objective </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Background</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Key findings</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Recommendations</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Appendix:</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Data sources </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Data methodology</a:t>
            </a:r>
            <a:endParaRPr b="0" i="0" sz="1400" u="none" cap="none" strike="noStrike">
              <a:solidFill>
                <a:srgbClr val="000000"/>
              </a:solidFill>
              <a:latin typeface="Arial"/>
              <a:ea typeface="Arial"/>
              <a:cs typeface="Arial"/>
              <a:sym typeface="Arial"/>
            </a:endParaRPr>
          </a:p>
          <a:p>
            <a:pPr indent="-342900" lvl="0" marL="720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Data model assumptions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p:nvPr/>
        </p:nvSpPr>
        <p:spPr>
          <a:xfrm>
            <a:off x="1758462" y="2399521"/>
            <a:ext cx="8901536" cy="2735187"/>
          </a:xfrm>
          <a:prstGeom prst="roundRect">
            <a:avLst>
              <a:gd fmla="val 11141"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E283C"/>
              </a:solidFill>
              <a:latin typeface="Lato"/>
              <a:ea typeface="Lato"/>
              <a:cs typeface="Lato"/>
              <a:sym typeface="Lato"/>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China, India and the US are the countries with the highest number of smartphone users, and together, they contribute to about 50% of the global smartphone user base. </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8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In order to help a new entrant in the mobile phones market of the US, you need to analyse the US market data based on the customer reviews given on the Amazon website to get an understanding of the competitor performance and user preferences. </a:t>
            </a:r>
            <a:endParaRPr b="0" i="0" sz="1400" u="none" cap="none" strike="noStrike">
              <a:solidFill>
                <a:srgbClr val="000000"/>
              </a:solidFill>
              <a:latin typeface="Arial"/>
              <a:ea typeface="Arial"/>
              <a:cs typeface="Arial"/>
              <a:sym typeface="Arial"/>
            </a:endParaRPr>
          </a:p>
        </p:txBody>
      </p:sp>
      <p:sp>
        <p:nvSpPr>
          <p:cNvPr id="58" name="Google Shape;58;p3"/>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BACKGROUND</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REVIEWS SHOW THE TRUE PICTURE OF THE MARKET</a:t>
            </a:r>
            <a:endParaRPr b="0" i="0" sz="2400" u="none" cap="none" strike="noStrike">
              <a:solidFill>
                <a:srgbClr val="000000"/>
              </a:solidFill>
              <a:latin typeface="Lato"/>
              <a:ea typeface="Lato"/>
              <a:cs typeface="Lato"/>
              <a:sym typeface="Lato"/>
            </a:endParaRPr>
          </a:p>
        </p:txBody>
      </p:sp>
      <p:sp>
        <p:nvSpPr>
          <p:cNvPr id="64" name="Google Shape;64;p4"/>
          <p:cNvSpPr/>
          <p:nvPr/>
        </p:nvSpPr>
        <p:spPr>
          <a:xfrm>
            <a:off x="1767646" y="1268760"/>
            <a:ext cx="8866614" cy="666057"/>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On an average, around 85% of the reviews are given by verified users and not paid/bot generated reviews.</a:t>
            </a:r>
            <a:endParaRPr b="0" i="0" sz="1400" u="none" cap="none" strike="noStrike">
              <a:solidFill>
                <a:srgbClr val="000000"/>
              </a:solidFill>
              <a:latin typeface="Arial"/>
              <a:ea typeface="Arial"/>
              <a:cs typeface="Arial"/>
              <a:sym typeface="Arial"/>
            </a:endParaRPr>
          </a:p>
        </p:txBody>
      </p:sp>
      <p:pic>
        <p:nvPicPr>
          <p:cNvPr id="65" name="Google Shape;65;p4"/>
          <p:cNvPicPr preferRelativeResize="0"/>
          <p:nvPr/>
        </p:nvPicPr>
        <p:blipFill rotWithShape="1">
          <a:blip r:embed="rId3">
            <a:alphaModFix/>
          </a:blip>
          <a:srcRect b="0" l="0" r="0" t="0"/>
          <a:stretch/>
        </p:blipFill>
        <p:spPr>
          <a:xfrm>
            <a:off x="1767646" y="2597426"/>
            <a:ext cx="9054393" cy="3726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UNLOCKED </a:t>
            </a:r>
            <a:r>
              <a:rPr b="0" i="0" lang="en-US" sz="2400" u="none" cap="none" strike="noStrike">
                <a:solidFill>
                  <a:schemeClr val="dk1"/>
                </a:solidFill>
                <a:latin typeface="Lato"/>
                <a:ea typeface="Lato"/>
                <a:cs typeface="Lato"/>
                <a:sym typeface="Lato"/>
              </a:rPr>
              <a:t>CELL PHONES </a:t>
            </a:r>
            <a:r>
              <a:rPr b="0" i="0" lang="en-US" sz="2400" u="none" cap="none" strike="noStrike">
                <a:solidFill>
                  <a:srgbClr val="000000"/>
                </a:solidFill>
                <a:latin typeface="Lato"/>
                <a:ea typeface="Lato"/>
                <a:cs typeface="Lato"/>
                <a:sym typeface="Lato"/>
              </a:rPr>
              <a:t>PREFERED OVER CARRIER CELL PHONES</a:t>
            </a:r>
            <a:endParaRPr b="0" i="0" sz="2400" u="none" cap="none" strike="noStrike">
              <a:solidFill>
                <a:srgbClr val="000000"/>
              </a:solidFill>
              <a:latin typeface="Lato"/>
              <a:ea typeface="Lato"/>
              <a:cs typeface="Lato"/>
              <a:sym typeface="Lato"/>
            </a:endParaRPr>
          </a:p>
        </p:txBody>
      </p:sp>
      <p:sp>
        <p:nvSpPr>
          <p:cNvPr id="71" name="Google Shape;71;p5"/>
          <p:cNvSpPr/>
          <p:nvPr/>
        </p:nvSpPr>
        <p:spPr>
          <a:xfrm>
            <a:off x="1745520" y="1426137"/>
            <a:ext cx="9054393" cy="1274980"/>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9200" lvl="0" marL="349200" marR="0" rtl="0" algn="l">
              <a:lnSpc>
                <a:spcPct val="100000"/>
              </a:lnSpc>
              <a:spcBef>
                <a:spcPts val="0"/>
              </a:spcBef>
              <a:spcAft>
                <a:spcPts val="0"/>
              </a:spcAft>
              <a:buClr>
                <a:srgbClr val="EE283C"/>
              </a:buClr>
              <a:buSzPts val="1600"/>
              <a:buFont typeface="Noto Sans Symbols"/>
              <a:buChar char="🞆"/>
            </a:pPr>
            <a:r>
              <a:rPr b="0" i="0" lang="en-US" sz="2000" u="none" cap="none" strike="noStrike">
                <a:solidFill>
                  <a:schemeClr val="dk1"/>
                </a:solidFill>
                <a:latin typeface="Lato"/>
                <a:ea typeface="Lato"/>
                <a:cs typeface="Lato"/>
                <a:sym typeface="Lato"/>
              </a:rPr>
              <a:t>Carrier phones are four times less popular as compared to the Unlocked phones</a:t>
            </a:r>
            <a:endParaRPr/>
          </a:p>
          <a:p>
            <a:pPr indent="-349200" lvl="0" marL="349200" marR="0" rtl="0" algn="l">
              <a:lnSpc>
                <a:spcPct val="100000"/>
              </a:lnSpc>
              <a:spcBef>
                <a:spcPts val="0"/>
              </a:spcBef>
              <a:spcAft>
                <a:spcPts val="0"/>
              </a:spcAft>
              <a:buClr>
                <a:srgbClr val="EE283C"/>
              </a:buClr>
              <a:buSzPts val="1600"/>
              <a:buFont typeface="Noto Sans Symbols"/>
              <a:buChar char="🞆"/>
            </a:pPr>
            <a:r>
              <a:rPr b="0" i="0" lang="en-US" sz="2000" u="none" cap="none" strike="noStrike">
                <a:solidFill>
                  <a:schemeClr val="dk1"/>
                </a:solidFill>
                <a:latin typeface="Lato"/>
                <a:ea typeface="Lato"/>
                <a:cs typeface="Lato"/>
                <a:sym typeface="Lato"/>
              </a:rPr>
              <a:t>The lower popularity of carrier cell phones signifies that customers want more flexibility when it comes to phone operators </a:t>
            </a:r>
            <a:endParaRPr b="0" i="0" sz="1400" u="none" cap="none" strike="noStrike">
              <a:solidFill>
                <a:srgbClr val="000000"/>
              </a:solidFill>
              <a:latin typeface="Arial"/>
              <a:ea typeface="Arial"/>
              <a:cs typeface="Arial"/>
              <a:sym typeface="Arial"/>
            </a:endParaRPr>
          </a:p>
        </p:txBody>
      </p:sp>
      <p:pic>
        <p:nvPicPr>
          <p:cNvPr id="72" name="Google Shape;72;p5"/>
          <p:cNvPicPr preferRelativeResize="0"/>
          <p:nvPr/>
        </p:nvPicPr>
        <p:blipFill rotWithShape="1">
          <a:blip r:embed="rId4">
            <a:alphaModFix/>
          </a:blip>
          <a:srcRect b="0" l="0" r="0" t="0"/>
          <a:stretch/>
        </p:blipFill>
        <p:spPr>
          <a:xfrm>
            <a:off x="1767644" y="3199224"/>
            <a:ext cx="9054393" cy="34001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SAMSUNG, BLU AND HUAWEI: TOP-THREE PLAYERS IN THE MARKET IN 2013–2018</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a:off x="1620818" y="973932"/>
            <a:ext cx="8950364" cy="1349543"/>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Samsung has the highest market share. The market share of Nokia and Blackberry decreased by two-third during 2016-2018 as compared to 2015-2015</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12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Apple gained (~7%) significant market share  during 2016-2018. </a:t>
            </a:r>
            <a:endParaRPr b="0" i="0" sz="1400" u="none" cap="none" strike="noStrike">
              <a:solidFill>
                <a:srgbClr val="000000"/>
              </a:solidFill>
              <a:latin typeface="Arial"/>
              <a:ea typeface="Arial"/>
              <a:cs typeface="Arial"/>
              <a:sym typeface="Arial"/>
            </a:endParaRPr>
          </a:p>
        </p:txBody>
      </p:sp>
      <p:pic>
        <p:nvPicPr>
          <p:cNvPr id="79" name="Google Shape;79;p6"/>
          <p:cNvPicPr preferRelativeResize="0"/>
          <p:nvPr/>
        </p:nvPicPr>
        <p:blipFill rotWithShape="1">
          <a:blip r:embed="rId3">
            <a:alphaModFix/>
          </a:blip>
          <a:srcRect b="0" l="0" r="0" t="0"/>
          <a:stretch/>
        </p:blipFill>
        <p:spPr>
          <a:xfrm>
            <a:off x="1706256" y="2398426"/>
            <a:ext cx="8779488" cy="445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DISTRIBUTION OF POSITIVE - NEGATIVE SENTIMENTS</a:t>
            </a:r>
            <a:endParaRPr b="0" i="0" sz="2400" u="none" cap="none" strike="noStrike">
              <a:solidFill>
                <a:srgbClr val="000000"/>
              </a:solidFill>
              <a:latin typeface="Lato"/>
              <a:ea typeface="Lato"/>
              <a:cs typeface="Lato"/>
              <a:sym typeface="Lato"/>
            </a:endParaRPr>
          </a:p>
        </p:txBody>
      </p:sp>
      <p:sp>
        <p:nvSpPr>
          <p:cNvPr id="85" name="Google Shape;85;p7"/>
          <p:cNvSpPr/>
          <p:nvPr/>
        </p:nvSpPr>
        <p:spPr>
          <a:xfrm>
            <a:off x="1767646" y="1268760"/>
            <a:ext cx="9054392" cy="1080546"/>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The percentage of positive reviews hovers around 75% for most brands, except for Blackberry, which has the highest percentage of negative reviews.</a:t>
            </a:r>
            <a:endParaRPr b="0" i="0" sz="1400" u="none" cap="none" strike="noStrike">
              <a:solidFill>
                <a:srgbClr val="000000"/>
              </a:solidFill>
              <a:latin typeface="Arial"/>
              <a:ea typeface="Arial"/>
              <a:cs typeface="Arial"/>
              <a:sym typeface="Arial"/>
            </a:endParaRPr>
          </a:p>
        </p:txBody>
      </p:sp>
      <p:pic>
        <p:nvPicPr>
          <p:cNvPr id="86" name="Google Shape;86;p7"/>
          <p:cNvPicPr preferRelativeResize="0"/>
          <p:nvPr/>
        </p:nvPicPr>
        <p:blipFill rotWithShape="1">
          <a:blip r:embed="rId3">
            <a:alphaModFix/>
          </a:blip>
          <a:srcRect b="0" l="0" r="0" t="0"/>
          <a:stretch/>
        </p:blipFill>
        <p:spPr>
          <a:xfrm>
            <a:off x="1660976" y="2956854"/>
            <a:ext cx="9020175"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MAJOR COMPETITORS FOR THE TOP 10 BRANDS</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1557742" y="1192696"/>
            <a:ext cx="9076517" cy="1786877"/>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2000" lvl="0" marL="342000" marR="0" rtl="0" algn="l">
              <a:lnSpc>
                <a:spcPct val="100000"/>
              </a:lnSpc>
              <a:spcBef>
                <a:spcPts val="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Although Apple's market share is 1/8th of Samsung's, the number of people who look for other phones before buying an Apple phone is around 1/28th times that of Samsung’s, which indicates Apple has high customer loyalty.</a:t>
            </a:r>
            <a:endParaRPr b="0" i="0" sz="1400" u="none" cap="none" strike="noStrike">
              <a:solidFill>
                <a:srgbClr val="000000"/>
              </a:solidFill>
              <a:latin typeface="Arial"/>
              <a:ea typeface="Arial"/>
              <a:cs typeface="Arial"/>
              <a:sym typeface="Arial"/>
            </a:endParaRPr>
          </a:p>
          <a:p>
            <a:pPr indent="-342000" lvl="0" marL="342000" marR="0" rtl="0" algn="l">
              <a:lnSpc>
                <a:spcPct val="100000"/>
              </a:lnSpc>
              <a:spcBef>
                <a:spcPts val="1200"/>
              </a:spcBef>
              <a:spcAft>
                <a:spcPts val="0"/>
              </a:spcAft>
              <a:buClr>
                <a:srgbClr val="EE283C"/>
              </a:buClr>
              <a:buSzPts val="2000"/>
              <a:buFont typeface="Noto Sans Symbols"/>
              <a:buChar char="🞆"/>
            </a:pPr>
            <a:r>
              <a:rPr b="0" i="0" lang="en-US" sz="2000" u="none" cap="none" strike="noStrike">
                <a:solidFill>
                  <a:schemeClr val="dk1"/>
                </a:solidFill>
                <a:latin typeface="Lato"/>
                <a:ea typeface="Lato"/>
                <a:cs typeface="Lato"/>
                <a:sym typeface="Lato"/>
              </a:rPr>
              <a:t>Samsung and LG mostly act as the substitutes of each other.</a:t>
            </a:r>
            <a:endParaRPr b="0" i="0" sz="1400" u="none" cap="none" strike="noStrike">
              <a:solidFill>
                <a:srgbClr val="000000"/>
              </a:solidFill>
              <a:latin typeface="Arial"/>
              <a:ea typeface="Arial"/>
              <a:cs typeface="Arial"/>
              <a:sym typeface="Arial"/>
            </a:endParaRPr>
          </a:p>
        </p:txBody>
      </p:sp>
      <p:pic>
        <p:nvPicPr>
          <p:cNvPr id="93" name="Google Shape;93;p8"/>
          <p:cNvPicPr preferRelativeResize="0"/>
          <p:nvPr/>
        </p:nvPicPr>
        <p:blipFill rotWithShape="1">
          <a:blip r:embed="rId3">
            <a:alphaModFix/>
          </a:blip>
          <a:srcRect b="0" l="0" r="0" t="0"/>
          <a:stretch/>
        </p:blipFill>
        <p:spPr>
          <a:xfrm>
            <a:off x="1254631" y="3273286"/>
            <a:ext cx="9618561" cy="32061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nvSpPr>
        <p:spPr>
          <a:xfrm>
            <a:off x="1557742" y="378526"/>
            <a:ext cx="9076517" cy="520456"/>
          </a:xfrm>
          <a:prstGeom prst="rect">
            <a:avLst/>
          </a:prstGeom>
          <a:noFill/>
          <a:ln>
            <a:noFill/>
          </a:ln>
        </p:spPr>
        <p:txBody>
          <a:bodyPr anchorCtr="0" anchor="ctr" bIns="45700" lIns="91400" spcFirstLastPara="1" rIns="914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Lato"/>
                <a:ea typeface="Lato"/>
                <a:cs typeface="Lato"/>
                <a:sym typeface="Lato"/>
              </a:rPr>
              <a:t>APPLE HAS CONSISTENTLY HIGHER RATING</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1722784" y="1123097"/>
            <a:ext cx="8911475" cy="1128601"/>
          </a:xfrm>
          <a:prstGeom prst="roundRect">
            <a:avLst>
              <a:gd fmla="val 9140" name="adj"/>
            </a:avLst>
          </a:prstGeom>
          <a:noFill/>
          <a:ln cap="flat" cmpd="sng" w="25400">
            <a:solidFill>
              <a:srgbClr val="FAA726"/>
            </a:solidFill>
            <a:prstDash val="solid"/>
            <a:round/>
            <a:headEnd len="sm" w="sm" type="none"/>
            <a:tailEnd len="sm" w="sm" type="none"/>
          </a:ln>
        </p:spPr>
        <p:txBody>
          <a:bodyPr anchorCtr="0" anchor="ctr" bIns="45700" lIns="91425" spcFirstLastPara="1" rIns="91425" wrap="square" tIns="45700">
            <a:noAutofit/>
          </a:bodyPr>
          <a:lstStyle/>
          <a:p>
            <a:pPr indent="-349200" lvl="0" marL="349200" marR="0" rtl="0" algn="l">
              <a:lnSpc>
                <a:spcPct val="100000"/>
              </a:lnSpc>
              <a:spcBef>
                <a:spcPts val="0"/>
              </a:spcBef>
              <a:spcAft>
                <a:spcPts val="0"/>
              </a:spcAft>
              <a:buClr>
                <a:srgbClr val="EE283C"/>
              </a:buClr>
              <a:buSzPts val="1600"/>
              <a:buFont typeface="Noto Sans Symbols"/>
              <a:buChar char="🞆"/>
            </a:pPr>
            <a:r>
              <a:rPr b="0" i="0" lang="en-US" sz="2000" u="none" cap="none" strike="noStrike">
                <a:solidFill>
                  <a:schemeClr val="dk1"/>
                </a:solidFill>
                <a:latin typeface="Lato"/>
                <a:ea typeface="Lato"/>
                <a:cs typeface="Lato"/>
                <a:sym typeface="Lato"/>
              </a:rPr>
              <a:t>Apple has received consistently high rating since 2017 as compared to its competitors Samsung and BLU.</a:t>
            </a:r>
            <a:endParaRPr b="0" i="0" sz="1400" u="none" cap="none" strike="noStrike">
              <a:solidFill>
                <a:srgbClr val="000000"/>
              </a:solidFill>
              <a:latin typeface="Arial"/>
              <a:ea typeface="Arial"/>
              <a:cs typeface="Arial"/>
              <a:sym typeface="Arial"/>
            </a:endParaRPr>
          </a:p>
          <a:p>
            <a:pPr indent="-349200" lvl="0" marL="349200" marR="0" rtl="0" algn="l">
              <a:lnSpc>
                <a:spcPct val="100000"/>
              </a:lnSpc>
              <a:spcBef>
                <a:spcPts val="0"/>
              </a:spcBef>
              <a:spcAft>
                <a:spcPts val="0"/>
              </a:spcAft>
              <a:buClr>
                <a:srgbClr val="EE283C"/>
              </a:buClr>
              <a:buSzPts val="1600"/>
              <a:buFont typeface="Noto Sans Symbols"/>
              <a:buChar char="🞆"/>
            </a:pPr>
            <a:r>
              <a:rPr b="0" i="0" lang="en-US" sz="2000" u="none" cap="none" strike="noStrike">
                <a:solidFill>
                  <a:schemeClr val="dk1"/>
                </a:solidFill>
                <a:latin typeface="Lato"/>
                <a:ea typeface="Lato"/>
                <a:cs typeface="Lato"/>
                <a:sym typeface="Lato"/>
              </a:rPr>
              <a:t>The average rating of BLU started declining from 2018.</a:t>
            </a:r>
            <a:endParaRPr b="0" i="0" sz="1400" u="none" cap="none" strike="noStrike">
              <a:solidFill>
                <a:srgbClr val="000000"/>
              </a:solidFill>
              <a:latin typeface="Arial"/>
              <a:ea typeface="Arial"/>
              <a:cs typeface="Arial"/>
              <a:sym typeface="Arial"/>
            </a:endParaRPr>
          </a:p>
        </p:txBody>
      </p:sp>
      <p:pic>
        <p:nvPicPr>
          <p:cNvPr id="100" name="Google Shape;100;p9"/>
          <p:cNvPicPr preferRelativeResize="0"/>
          <p:nvPr/>
        </p:nvPicPr>
        <p:blipFill rotWithShape="1">
          <a:blip r:embed="rId3">
            <a:alphaModFix/>
          </a:blip>
          <a:srcRect b="0" l="0" r="0" t="0"/>
          <a:stretch/>
        </p:blipFill>
        <p:spPr>
          <a:xfrm>
            <a:off x="2154054" y="2534786"/>
            <a:ext cx="7883891" cy="40071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