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</p:sldIdLst>
  <p:sldSz cx="12192635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282" y="1279287"/>
            <a:ext cx="614118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83" y="365125"/>
            <a:ext cx="10516635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1" y="1778438"/>
            <a:ext cx="487405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1" y="2665379"/>
            <a:ext cx="487405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4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4" y="2665379"/>
            <a:ext cx="4898058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385" y="263525"/>
            <a:ext cx="5014595" cy="285623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947125" y="1708150"/>
            <a:ext cx="3835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30" y="349885"/>
            <a:ext cx="4978400" cy="276987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9126820" y="1721485"/>
            <a:ext cx="3835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3245" y="546735"/>
            <a:ext cx="1624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Songti SC Regular" panose="02010800040101010101" charset="-122"/>
                <a:ea typeface="Songti SC Regular" panose="02010800040101010101" charset="-122"/>
              </a:rPr>
              <a:t>加权求和对应结果</a:t>
            </a:r>
            <a:endParaRPr lang="zh-CN" altLang="en-US" sz="140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75800" y="546735"/>
            <a:ext cx="1624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Songti SC Regular" panose="02010800040101010101" charset="-122"/>
                <a:ea typeface="Songti SC Regular" panose="02010800040101010101" charset="-122"/>
              </a:rPr>
              <a:t>加权求和对应结果</a:t>
            </a:r>
            <a:endParaRPr lang="zh-CN" altLang="en-US" sz="140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" y="258445"/>
            <a:ext cx="11821160" cy="5007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" y="5384165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输入图片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14220" y="5384165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标注真值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36975" y="5384165"/>
            <a:ext cx="155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第一层输出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94630" y="5384165"/>
            <a:ext cx="182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第二层输出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22160" y="5384165"/>
            <a:ext cx="182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第三层输出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05545" y="5384165"/>
            <a:ext cx="182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第四层输出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507345" y="5384165"/>
            <a:ext cx="182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第五层输出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" y="154940"/>
            <a:ext cx="6134735" cy="6252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40" y="138430"/>
            <a:ext cx="6041390" cy="625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24025" y="3460115"/>
            <a:ext cx="243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</a:t>
            </a:r>
            <a:r>
              <a:rPr lang="en-US" altLang="zh-CN"/>
              <a:t>2x2</a:t>
            </a:r>
            <a:r>
              <a:rPr lang="zh-CN" altLang="en-US"/>
              <a:t>的特征图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643255"/>
            <a:ext cx="6274435" cy="2730500"/>
          </a:xfrm>
          <a:prstGeom prst="rect">
            <a:avLst/>
          </a:prstGeom>
          <a:solidFill>
            <a:srgbClr val="414A5C"/>
          </a:solidFill>
        </p:spPr>
      </p:pic>
      <p:sp>
        <p:nvSpPr>
          <p:cNvPr id="7" name="文本框 6"/>
          <p:cNvSpPr txBox="1"/>
          <p:nvPr/>
        </p:nvSpPr>
        <p:spPr>
          <a:xfrm>
            <a:off x="6159500" y="3444240"/>
            <a:ext cx="243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输出：</a:t>
            </a:r>
            <a:r>
              <a:rPr lang="en-US" altLang="zh-CN"/>
              <a:t>4x4</a:t>
            </a:r>
            <a:r>
              <a:rPr lang="zh-CN" altLang="en-US"/>
              <a:t>的特征图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96945" y="1099820"/>
            <a:ext cx="2164715" cy="1443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12870" y="1967865"/>
            <a:ext cx="1477645" cy="32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610" y="1308735"/>
            <a:ext cx="2661285" cy="2639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7200" y="1436370"/>
            <a:ext cx="676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Q12</a:t>
            </a:r>
            <a:endParaRPr lang="en-US" altLang="zh-CN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8790" y="3505200"/>
            <a:ext cx="676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Q11</a:t>
            </a:r>
            <a:endParaRPr lang="en-US" altLang="zh-CN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3815" y="3527425"/>
            <a:ext cx="676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Q21</a:t>
            </a:r>
            <a:endParaRPr lang="en-US" altLang="zh-CN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3020" y="1436370"/>
            <a:ext cx="676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Q22</a:t>
            </a:r>
            <a:endParaRPr lang="en-US" altLang="zh-CN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48910" y="2187575"/>
            <a:ext cx="676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P</a:t>
            </a:r>
            <a:endParaRPr lang="en-US" altLang="zh-CN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0150" y="1231900"/>
            <a:ext cx="1758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    P12</a:t>
            </a:r>
            <a:endParaRPr lang="en-US" altLang="zh-CN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08880" y="3731260"/>
            <a:ext cx="2492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 Regular" panose="02020503050405090304" charset="0"/>
                <a:cs typeface="Times New Roman Regular" panose="02020503050405090304" charset="0"/>
              </a:rPr>
              <a:t>    P11</a:t>
            </a:r>
            <a:endParaRPr lang="en-US" altLang="zh-CN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51780" y="1538605"/>
            <a:ext cx="78740" cy="10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41620" y="3629660"/>
            <a:ext cx="78740" cy="10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1815"/>
            <a:ext cx="12192635" cy="3213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1155" y="4629785"/>
            <a:ext cx="12407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503050405090304" charset="0"/>
              </a:rPr>
              <a:t>中间层</a:t>
            </a:r>
            <a:endParaRPr lang="zh-CN" altLang="en-US">
              <a:latin typeface="Times New Roman Regular" panose="020205030504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52180" y="4602480"/>
            <a:ext cx="26498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</a:rPr>
              <a:t>   </a:t>
            </a:r>
            <a:r>
              <a:rPr lang="zh-CN" altLang="en-US">
                <a:latin typeface="Times New Roman Regular" panose="02020503050405090304" charset="0"/>
              </a:rPr>
              <a:t>像素随机化操作</a:t>
            </a:r>
            <a:endParaRPr lang="zh-CN" altLang="en-US">
              <a:latin typeface="Times New Roman Regular" panose="0202050305040509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9460" y="2937510"/>
            <a:ext cx="248285" cy="16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61810" y="2956560"/>
            <a:ext cx="248285" cy="16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670" y="1922780"/>
            <a:ext cx="23571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</a:rPr>
              <a:t>  </a:t>
            </a:r>
            <a:r>
              <a:rPr lang="zh-CN" altLang="en-US">
                <a:latin typeface="Times New Roman Regular" panose="02020503050405090304" charset="0"/>
              </a:rPr>
              <a:t>输入的低分辩率图像</a:t>
            </a:r>
            <a:endParaRPr lang="zh-CN" altLang="en-US">
              <a:latin typeface="Times New Roman Regular" panose="0202050305040509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83790" y="1890395"/>
            <a:ext cx="23571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</a:rPr>
              <a:t>  </a:t>
            </a:r>
            <a:endParaRPr lang="zh-CN" altLang="en-US">
              <a:latin typeface="Times New Roman Regular" panose="0202050305040509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52010" y="1868805"/>
            <a:ext cx="23571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</a:rPr>
              <a:t>  </a:t>
            </a:r>
            <a:endParaRPr lang="zh-CN" altLang="en-US">
              <a:latin typeface="Times New Roman Regular" panose="0202050305040509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28510" y="1843405"/>
            <a:ext cx="23571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</a:rPr>
              <a:t>   </a:t>
            </a:r>
            <a:r>
              <a:rPr lang="zh-CN" altLang="en-US">
                <a:latin typeface="Times New Roman Regular" panose="02020503050405090304" charset="0"/>
              </a:rPr>
              <a:t>将特征升维到</a:t>
            </a:r>
            <a:r>
              <a:rPr lang="en-US" altLang="zh-CN">
                <a:latin typeface="Times New Roman Regular" panose="02020503050405090304" charset="0"/>
              </a:rPr>
              <a:t>r</a:t>
            </a:r>
            <a:r>
              <a:rPr lang="en-US" altLang="zh-CN" baseline="30000">
                <a:latin typeface="Times New Roman Regular" panose="02020503050405090304" charset="0"/>
              </a:rPr>
              <a:t>2</a:t>
            </a:r>
            <a:r>
              <a:rPr lang="en-US" altLang="zh-CN">
                <a:latin typeface="Times New Roman Regular" panose="02020503050405090304" charset="0"/>
              </a:rPr>
              <a:t>  </a:t>
            </a:r>
            <a:endParaRPr lang="zh-CN" altLang="en-US">
              <a:latin typeface="Times New Roman Regular" panose="0202050305040509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10980" y="1832610"/>
            <a:ext cx="32708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</a:rPr>
              <a:t>   </a:t>
            </a:r>
            <a:r>
              <a:rPr lang="zh-CN" altLang="en-US">
                <a:latin typeface="Times New Roman Regular" panose="02020503050405090304" charset="0"/>
              </a:rPr>
              <a:t>通道重组得到高分辨率输出</a:t>
            </a:r>
            <a:r>
              <a:rPr lang="en-US" altLang="zh-CN">
                <a:latin typeface="Times New Roman Regular" panose="02020503050405090304" charset="0"/>
              </a:rPr>
              <a:t> </a:t>
            </a:r>
            <a:endParaRPr lang="zh-CN" altLang="en-US">
              <a:latin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75" y="1263959"/>
            <a:ext cx="2063457" cy="30919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55" y="1263959"/>
            <a:ext cx="2063457" cy="3091972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538980" y="2569210"/>
            <a:ext cx="1624330" cy="302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11425" y="455295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输入图片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50990" y="455295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预测输出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84090" y="306705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算法流程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914650" y="1504950"/>
            <a:ext cx="4114800" cy="127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ot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38980" y="1022350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逐像素预测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915" y="200025"/>
            <a:ext cx="8608060" cy="6132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7855" y="200025"/>
            <a:ext cx="206438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r>
              <a:rPr lang="zh-CN" altLang="en-US" sz="2000"/>
              <a:t>图片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058910" y="598805"/>
            <a:ext cx="20643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输出预测结构</a:t>
            </a:r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287510" y="4044315"/>
            <a:ext cx="20643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870710" y="5561965"/>
            <a:ext cx="4843145" cy="9486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70710" y="4511675"/>
            <a:ext cx="30308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对应层的感受野大小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1122045"/>
            <a:ext cx="9744710" cy="2615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4820" y="3737610"/>
            <a:ext cx="1692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训练之前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4266565" y="3737610"/>
            <a:ext cx="1692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训练之后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770370" y="3737610"/>
            <a:ext cx="1692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训练之前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9342120" y="3737610"/>
            <a:ext cx="1692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训练之后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47015" y="1719580"/>
            <a:ext cx="1473200" cy="1049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输入特征</a:t>
            </a:r>
            <a:endParaRPr lang="zh-CN" altLang="en-US" sz="2400"/>
          </a:p>
        </p:txBody>
      </p:sp>
      <p:sp>
        <p:nvSpPr>
          <p:cNvPr id="9" name="右箭头 8"/>
          <p:cNvSpPr/>
          <p:nvPr/>
        </p:nvSpPr>
        <p:spPr>
          <a:xfrm>
            <a:off x="1847215" y="2116455"/>
            <a:ext cx="1134745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0" name="左大括号 9"/>
          <p:cNvSpPr/>
          <p:nvPr/>
        </p:nvSpPr>
        <p:spPr>
          <a:xfrm>
            <a:off x="3108960" y="694055"/>
            <a:ext cx="982345" cy="3098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259580" y="507365"/>
            <a:ext cx="3673475" cy="55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膨胀卷积</a:t>
            </a:r>
            <a:r>
              <a:rPr lang="en-US" altLang="zh-CN" sz="2400"/>
              <a:t>,Rate=6</a:t>
            </a:r>
            <a:endParaRPr lang="en-US" altLang="zh-CN" sz="2400"/>
          </a:p>
        </p:txBody>
      </p:sp>
      <p:sp>
        <p:nvSpPr>
          <p:cNvPr id="15" name="左大括号 14"/>
          <p:cNvSpPr/>
          <p:nvPr/>
        </p:nvSpPr>
        <p:spPr>
          <a:xfrm rot="10800000">
            <a:off x="8138795" y="760730"/>
            <a:ext cx="982345" cy="3098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10397490" y="1719580"/>
            <a:ext cx="1473200" cy="1049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输出特征</a:t>
            </a:r>
            <a:endParaRPr lang="zh-CN" altLang="en-US" sz="2400"/>
          </a:p>
        </p:txBody>
      </p:sp>
      <p:sp>
        <p:nvSpPr>
          <p:cNvPr id="17" name="右箭头 16"/>
          <p:cNvSpPr/>
          <p:nvPr/>
        </p:nvSpPr>
        <p:spPr>
          <a:xfrm>
            <a:off x="9121140" y="2183130"/>
            <a:ext cx="1134745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4259580" y="1472565"/>
            <a:ext cx="3672840" cy="55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膨胀卷积</a:t>
            </a:r>
            <a:r>
              <a:rPr lang="en-US" altLang="zh-CN" sz="2400"/>
              <a:t>,Rate=12</a:t>
            </a:r>
            <a:endParaRPr lang="en-US" altLang="zh-CN" sz="2400"/>
          </a:p>
        </p:txBody>
      </p:sp>
      <p:sp>
        <p:nvSpPr>
          <p:cNvPr id="19" name="矩形 18"/>
          <p:cNvSpPr/>
          <p:nvPr/>
        </p:nvSpPr>
        <p:spPr>
          <a:xfrm>
            <a:off x="4259580" y="2403475"/>
            <a:ext cx="3673475" cy="55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膨胀卷积</a:t>
            </a:r>
            <a:r>
              <a:rPr lang="en-US" altLang="zh-CN" sz="2400"/>
              <a:t>,Rate=18</a:t>
            </a:r>
            <a:endParaRPr lang="en-US" altLang="zh-CN" sz="2400"/>
          </a:p>
        </p:txBody>
      </p:sp>
      <p:sp>
        <p:nvSpPr>
          <p:cNvPr id="20" name="矩形 19"/>
          <p:cNvSpPr/>
          <p:nvPr/>
        </p:nvSpPr>
        <p:spPr>
          <a:xfrm>
            <a:off x="4259580" y="3410585"/>
            <a:ext cx="3673475" cy="55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膨胀卷积</a:t>
            </a:r>
            <a:r>
              <a:rPr lang="en-US" altLang="zh-CN" sz="2400"/>
              <a:t>,Rate=24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550545"/>
            <a:ext cx="11379835" cy="243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2255" y="3198495"/>
            <a:ext cx="1456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输入图片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192770" y="3198495"/>
            <a:ext cx="502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采用深度监督的输出图片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178935" y="3198495"/>
            <a:ext cx="4132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不采用深度监督的输出图片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文字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</vt:lpstr>
      <vt:lpstr>Songti SC Regular</vt:lpstr>
      <vt:lpstr>Times New Roman Regular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zhouzhilong</dc:creator>
  <cp:lastModifiedBy>zhouzhilong</cp:lastModifiedBy>
  <cp:revision>12</cp:revision>
  <dcterms:created xsi:type="dcterms:W3CDTF">2020-12-27T06:09:42Z</dcterms:created>
  <dcterms:modified xsi:type="dcterms:W3CDTF">2020-12-27T06:09:42Z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