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23"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322" r:id="rId3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CNCF作为一个厂商中立的基金会，致力于Github上的快速成长的开源技术的推广，如Kubernetes、Prometheus、Envoy等，帮助开发人员更快更好的构建出色的产品。</a:t>
            </a:r>
            <a:endParaRPr lang="zh-CN" altLang="en-US"/>
          </a:p>
          <a:p>
            <a:r>
              <a:rPr lang="zh-CN" altLang="en-US"/>
              <a:t>CNCF这个角色的作用是推广技术，形成社区，开源项目管理与推进生态系统健康发展。</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在这张系统架构图中，我们把服务分为运行在工作节点上的服务和组成集群级别控制板的服务。</a:t>
            </a:r>
            <a:endParaRPr lang="zh-CN" altLang="en-US"/>
          </a:p>
          <a:p>
            <a:endParaRPr lang="zh-CN" altLang="en-US"/>
          </a:p>
          <a:p>
            <a:r>
              <a:rPr lang="zh-CN" altLang="en-US"/>
              <a:t>Kubernetes节点有运行应用容器必备的服务，而这些都是受Master的控制。</a:t>
            </a:r>
            <a:endParaRPr lang="zh-CN" altLang="en-US"/>
          </a:p>
          <a:p>
            <a:endParaRPr lang="zh-CN" altLang="en-US"/>
          </a:p>
          <a:p>
            <a:r>
              <a:rPr lang="zh-CN" altLang="en-US"/>
              <a:t>每次个节点上当然都要运行Docker。Docker来负责所有具体的映像下载和容器运行。</a:t>
            </a:r>
            <a:endParaRPr lang="zh-CN" altLang="en-US"/>
          </a:p>
          <a:p>
            <a:endParaRPr lang="zh-CN" altLang="en-US"/>
          </a:p>
          <a:p>
            <a:r>
              <a:rPr lang="zh-CN" altLang="en-US"/>
              <a:t>Kubernetes主要由以下几个核心组件组成：</a:t>
            </a:r>
            <a:endParaRPr lang="zh-CN" altLang="en-US"/>
          </a:p>
          <a:p>
            <a:endParaRPr lang="zh-CN" altLang="en-US"/>
          </a:p>
          <a:p>
            <a:r>
              <a:rPr lang="zh-CN" altLang="en-US"/>
              <a:t>etcd保存了整个集群的状态；</a:t>
            </a:r>
            <a:endParaRPr lang="zh-CN" altLang="en-US"/>
          </a:p>
          <a:p>
            <a:r>
              <a:rPr lang="zh-CN" altLang="en-US"/>
              <a:t>apiserver提供了资源操作的唯一入口，并提供认证、授权、访问控制、API注册和发现等机制；</a:t>
            </a:r>
            <a:endParaRPr lang="zh-CN" altLang="en-US"/>
          </a:p>
          <a:p>
            <a:r>
              <a:rPr lang="zh-CN" altLang="en-US"/>
              <a:t>controller manager负责维护集群的状态，比如故障检测、自动扩展、滚动更新等；</a:t>
            </a:r>
            <a:endParaRPr lang="zh-CN" altLang="en-US"/>
          </a:p>
          <a:p>
            <a:r>
              <a:rPr lang="zh-CN" altLang="en-US"/>
              <a:t>scheduler负责资源的调度，按照预定的调度策略将Pod调度到相应的机器上；</a:t>
            </a:r>
            <a:endParaRPr lang="zh-CN" altLang="en-US"/>
          </a:p>
          <a:p>
            <a:r>
              <a:rPr lang="zh-CN" altLang="en-US"/>
              <a:t>kubelet负责维护容器的生命周期，同时也负责Volume（CVI）和网络（CNI）的管理；</a:t>
            </a:r>
            <a:endParaRPr lang="zh-CN" altLang="en-US"/>
          </a:p>
          <a:p>
            <a:r>
              <a:rPr lang="zh-CN" altLang="en-US"/>
              <a:t>Container runtime负责镜像管理以及Pod和容器的真正运行（CRI）；</a:t>
            </a:r>
            <a:endParaRPr lang="zh-CN" altLang="en-US"/>
          </a:p>
          <a:p>
            <a:r>
              <a:rPr lang="zh-CN" altLang="en-US"/>
              <a:t>kube-proxy负责为Service提供cluster内部的服务发现和负载均衡；</a:t>
            </a:r>
            <a:endParaRPr lang="zh-CN" altLang="en-US"/>
          </a:p>
          <a:p>
            <a:endParaRPr lang="zh-CN" altLang="en-US"/>
          </a:p>
          <a:p>
            <a:r>
              <a:rPr lang="zh-CN" altLang="en-US"/>
              <a:t>除了核心组件，还有一些推荐的Add-ons：</a:t>
            </a:r>
            <a:endParaRPr lang="zh-CN" altLang="en-US"/>
          </a:p>
          <a:p>
            <a:r>
              <a:rPr lang="zh-CN" altLang="en-US"/>
              <a:t>kube-dns负责为整个集群提供DNS服务</a:t>
            </a:r>
            <a:endParaRPr lang="zh-CN" altLang="en-US"/>
          </a:p>
          <a:p>
            <a:r>
              <a:rPr lang="zh-CN" altLang="en-US"/>
              <a:t>Ingress Controller为服务提供外网入口</a:t>
            </a:r>
            <a:endParaRPr lang="zh-CN" altLang="en-US"/>
          </a:p>
          <a:p>
            <a:r>
              <a:rPr lang="zh-CN" altLang="en-US"/>
              <a:t>Heapster提供资源监控</a:t>
            </a:r>
            <a:endParaRPr lang="zh-CN" altLang="en-US"/>
          </a:p>
          <a:p>
            <a:r>
              <a:rPr lang="zh-CN" altLang="en-US"/>
              <a:t>Dashboard提供GUI</a:t>
            </a:r>
            <a:endParaRPr lang="zh-CN" altLang="en-US"/>
          </a:p>
          <a:p>
            <a:r>
              <a:rPr lang="zh-CN" altLang="en-US"/>
              <a:t>Federation提供跨可用区的集群</a:t>
            </a:r>
            <a:endParaRPr lang="zh-CN" altLang="en-US"/>
          </a:p>
          <a:p>
            <a:r>
              <a:rPr lang="zh-CN" altLang="en-US"/>
              <a:t>Fluentd-elasticsearch提供集群日志采集、存储与查询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DNS 服务不是一个独立的系统服务，而是作为一种 addon 插件而存在，也就是说不是 Kubernetes 集群必须安装的，当然我们强烈推荐安装，可以将这个插件看成是一种运行在 Kubernetes 集群上的一直比较特殊的应用，现在比较推荐的两个插件：kube-dns 和 CoreDNS。</a:t>
            </a:r>
            <a:endParaRPr lang="zh-CN" altLang="en-US"/>
          </a:p>
          <a:p>
            <a:r>
              <a:rPr lang="zh-CN" altLang="en-US"/>
              <a:t>优点</a:t>
            </a:r>
            <a:endParaRPr lang="zh-CN" altLang="en-US"/>
          </a:p>
          <a:p>
            <a:r>
              <a:rPr lang="zh-CN" altLang="en-US"/>
              <a:t>依赖 dnsmasq ，性能有保障</a:t>
            </a:r>
            <a:endParaRPr lang="zh-CN" altLang="en-US"/>
          </a:p>
          <a:p>
            <a:r>
              <a:rPr lang="zh-CN" altLang="en-US"/>
              <a:t>缺点</a:t>
            </a:r>
            <a:endParaRPr lang="zh-CN" altLang="en-US"/>
          </a:p>
          <a:p>
            <a:r>
              <a:rPr lang="zh-CN" altLang="en-US"/>
              <a:t>因为 dnsmasq-nanny 重启 dnsmasq 的方式，先杀后起，方式比较粗暴，有可能导致这段时间内大量的 DNS 请求失败。</a:t>
            </a:r>
            <a:endParaRPr lang="zh-CN" altLang="en-US"/>
          </a:p>
          <a:p>
            <a:r>
              <a:rPr lang="zh-CN" altLang="en-US"/>
              <a:t>dnsmasq-nanny 检测文件的方式，可能会导致以下问题：</a:t>
            </a:r>
            <a:endParaRPr lang="zh-CN" altLang="en-US"/>
          </a:p>
          <a:p>
            <a:r>
              <a:rPr lang="zh-CN" altLang="en-US"/>
              <a:t>dnsmasq-nanny 每次遍历目录下的所有文件，然后用 ioutil.ReadFile 读取文件内容。如果目录下文件数量过多，可能出现在遍历的同时文件也在被修改，遍历的速度跟不上修改的速度。 这样可能导致遍历完了，某个配置文件才更新完。那么此时，你读取的一部分文件数据并不是和当前目录下文件数据完全一致，本次会重启 dnsmasq。进而，下次检测，还认为有文件变化，到时候，又重启一次 dnsmasq。这种方式不优雅，但问题不大。</a:t>
            </a:r>
            <a:endParaRPr lang="zh-CN" altLang="en-US"/>
          </a:p>
          <a:p>
            <a:r>
              <a:rPr lang="zh-CN" altLang="en-US"/>
              <a:t>文件的检测，直接使用 ioutil.ReadFile 读取文件内容，也存在问题。如果文件变化，和文件读取同时发生，很可能你读取完，文件的更新都没完成，那么你读取的并非一个完整的文件，而是坏的文件，这种文件，dnsmasq-nanny 无法做解析，不过官方代码中有数据校验，解析失败也问题不大，大不了下个周期的时候，再取到完整数据，再解析一次。</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优点</a:t>
            </a:r>
            <a:endParaRPr lang="zh-CN" altLang="en-US"/>
          </a:p>
          <a:p>
            <a:r>
              <a:rPr lang="zh-CN" altLang="en-US"/>
              <a:t>非常灵活的配置，可以根据不同的需求给不同的域名配置不同的插件</a:t>
            </a:r>
            <a:endParaRPr lang="zh-CN" altLang="en-US"/>
          </a:p>
          <a:p>
            <a:r>
              <a:rPr lang="zh-CN" altLang="en-US"/>
              <a:t>k8s 1.9 版本后的默认的 dns 解析</a:t>
            </a:r>
            <a:endParaRPr lang="zh-CN" altLang="en-US"/>
          </a:p>
          <a:p>
            <a:r>
              <a:rPr lang="zh-CN" altLang="en-US"/>
              <a:t>缺点</a:t>
            </a:r>
            <a:endParaRPr lang="zh-CN" altLang="en-US"/>
          </a:p>
          <a:p>
            <a:r>
              <a:rPr lang="zh-CN" altLang="en-US"/>
              <a:t>缓存的效率不如 dnsmasq，对集群内部域名解析的速度不如 kube-dns （10% 左右）</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22A2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sz="1800" b="1" i="0">
                <a:solidFill>
                  <a:srgbClr val="3D3D3D"/>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22A2D"/>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1322293" y="1104223"/>
            <a:ext cx="3937000" cy="4316095"/>
          </a:xfrm>
          <a:prstGeom prst="rect">
            <a:avLst/>
          </a:prstGeom>
        </p:spPr>
        <p:txBody>
          <a:bodyPr wrap="square" lIns="0" tIns="0" rIns="0" bIns="0">
            <a:spAutoFit/>
          </a:bodyPr>
          <a:lstStyle>
            <a:lvl1pPr>
              <a:defRPr sz="1800" b="1" i="0">
                <a:solidFill>
                  <a:srgbClr val="3D3D3D"/>
                </a:solidFill>
                <a:latin typeface="微软雅黑" panose="020B0503020204020204" charset="-122"/>
                <a:cs typeface="微软雅黑" panose="020B0503020204020204" charset="-122"/>
              </a:defRPr>
            </a:lvl1pPr>
          </a:lstStyle>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22A2D"/>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path>
            </a:pathLst>
          </a:custGeom>
          <a:solidFill>
            <a:srgbClr val="252A3C"/>
          </a:solidFill>
        </p:spPr>
        <p:txBody>
          <a:bodyPr wrap="square" lIns="0" tIns="0" rIns="0" bIns="0" rtlCol="0"/>
          <a:lstStyle/>
          <a:p/>
        </p:txBody>
      </p:sp>
      <p:sp>
        <p:nvSpPr>
          <p:cNvPr id="17" name="bk object 17"/>
          <p:cNvSpPr/>
          <p:nvPr/>
        </p:nvSpPr>
        <p:spPr>
          <a:xfrm>
            <a:off x="0" y="0"/>
            <a:ext cx="12192000" cy="6858000"/>
          </a:xfrm>
          <a:custGeom>
            <a:avLst/>
            <a:gdLst/>
            <a:ahLst/>
            <a:cxnLst/>
            <a:rect l="l" t="t" r="r" b="b"/>
            <a:pathLst>
              <a:path w="12192000" h="6858000">
                <a:moveTo>
                  <a:pt x="0" y="0"/>
                </a:moveTo>
                <a:lnTo>
                  <a:pt x="12192000" y="0"/>
                </a:lnTo>
              </a:path>
              <a:path w="12192000" h="6858000">
                <a:moveTo>
                  <a:pt x="0" y="6858000"/>
                </a:moveTo>
                <a:lnTo>
                  <a:pt x="0" y="0"/>
                </a:lnTo>
              </a:path>
            </a:pathLst>
          </a:custGeom>
          <a:ln w="15875">
            <a:solidFill>
              <a:srgbClr val="0259BB"/>
            </a:solidFill>
          </a:ln>
        </p:spPr>
        <p:txBody>
          <a:bodyPr wrap="square" lIns="0" tIns="0" rIns="0" bIns="0" rtlCol="0"/>
          <a:lstStyle/>
          <a:p/>
        </p:txBody>
      </p:sp>
      <p:sp>
        <p:nvSpPr>
          <p:cNvPr id="18" name="bk object 18"/>
          <p:cNvSpPr/>
          <p:nvPr/>
        </p:nvSpPr>
        <p:spPr>
          <a:xfrm>
            <a:off x="0" y="3260130"/>
            <a:ext cx="7839472" cy="3597869"/>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4552" y="385302"/>
            <a:ext cx="10922895" cy="279400"/>
          </a:xfrm>
          <a:prstGeom prst="rect">
            <a:avLst/>
          </a:prstGeom>
        </p:spPr>
        <p:txBody>
          <a:bodyPr wrap="square" lIns="0" tIns="0" rIns="0" bIns="0">
            <a:spAutoFit/>
          </a:bodyPr>
          <a:lstStyle>
            <a:lvl1pPr>
              <a:defRPr sz="2000" b="0" i="0">
                <a:solidFill>
                  <a:srgbClr val="222A2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1322293" y="1104223"/>
            <a:ext cx="9547412" cy="3998595"/>
          </a:xfrm>
          <a:prstGeom prst="rect">
            <a:avLst/>
          </a:prstGeom>
        </p:spPr>
        <p:txBody>
          <a:bodyPr wrap="square" lIns="0" tIns="0" rIns="0" bIns="0">
            <a:spAutoFit/>
          </a:bodyPr>
          <a:lstStyle>
            <a:lvl1pPr>
              <a:defRPr sz="1800" b="1" i="0">
                <a:solidFill>
                  <a:srgbClr val="3D3D3D"/>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15097" y="3110947"/>
            <a:ext cx="5110480" cy="711200"/>
          </a:xfrm>
          <a:prstGeom prst="rect">
            <a:avLst/>
          </a:prstGeom>
        </p:spPr>
        <p:txBody>
          <a:bodyPr vert="horz" wrap="square" lIns="0" tIns="0" rIns="0" bIns="0" rtlCol="0">
            <a:spAutoFit/>
          </a:bodyPr>
          <a:lstStyle/>
          <a:p>
            <a:pPr marL="12700">
              <a:lnSpc>
                <a:spcPct val="100000"/>
              </a:lnSpc>
            </a:pPr>
            <a:r>
              <a:rPr sz="5400" spc="-5" dirty="0">
                <a:solidFill>
                  <a:srgbClr val="FFFFFF"/>
                </a:solidFill>
                <a:latin typeface="微软雅黑" panose="020B0503020204020204" charset="-122"/>
                <a:cs typeface="微软雅黑" panose="020B0503020204020204" charset="-122"/>
              </a:rPr>
              <a:t>Ku</a:t>
            </a:r>
            <a:r>
              <a:rPr sz="5400" dirty="0">
                <a:solidFill>
                  <a:srgbClr val="FFFFFF"/>
                </a:solidFill>
                <a:latin typeface="微软雅黑" panose="020B0503020204020204" charset="-122"/>
                <a:cs typeface="微软雅黑" panose="020B0503020204020204" charset="-122"/>
              </a:rPr>
              <a:t>be</a:t>
            </a:r>
            <a:r>
              <a:rPr sz="5400" spc="-5" dirty="0">
                <a:solidFill>
                  <a:srgbClr val="FFFFFF"/>
                </a:solidFill>
                <a:latin typeface="微软雅黑" panose="020B0503020204020204" charset="-122"/>
                <a:cs typeface="微软雅黑" panose="020B0503020204020204" charset="-122"/>
              </a:rPr>
              <a:t>rn</a:t>
            </a:r>
            <a:r>
              <a:rPr sz="5400" dirty="0">
                <a:solidFill>
                  <a:srgbClr val="FFFFFF"/>
                </a:solidFill>
                <a:latin typeface="微软雅黑" panose="020B0503020204020204" charset="-122"/>
                <a:cs typeface="微软雅黑" panose="020B0503020204020204" charset="-122"/>
              </a:rPr>
              <a:t>e</a:t>
            </a:r>
            <a:r>
              <a:rPr sz="5400" spc="-50" dirty="0">
                <a:solidFill>
                  <a:srgbClr val="FFFFFF"/>
                </a:solidFill>
                <a:latin typeface="微软雅黑" panose="020B0503020204020204" charset="-122"/>
                <a:cs typeface="微软雅黑" panose="020B0503020204020204" charset="-122"/>
              </a:rPr>
              <a:t>t</a:t>
            </a:r>
            <a:r>
              <a:rPr sz="5400" dirty="0">
                <a:solidFill>
                  <a:srgbClr val="FFFFFF"/>
                </a:solidFill>
                <a:latin typeface="微软雅黑" panose="020B0503020204020204" charset="-122"/>
                <a:cs typeface="微软雅黑" panose="020B0503020204020204" charset="-122"/>
              </a:rPr>
              <a:t>e</a:t>
            </a:r>
            <a:r>
              <a:rPr sz="5400" spc="-5" dirty="0">
                <a:solidFill>
                  <a:srgbClr val="FFFFFF"/>
                </a:solidFill>
                <a:latin typeface="微软雅黑" panose="020B0503020204020204" charset="-122"/>
                <a:cs typeface="微软雅黑" panose="020B0503020204020204" charset="-122"/>
              </a:rPr>
              <a:t>s</a:t>
            </a:r>
            <a:r>
              <a:rPr sz="5400" dirty="0">
                <a:solidFill>
                  <a:srgbClr val="FFFFFF"/>
                </a:solidFill>
                <a:latin typeface="微软雅黑" panose="020B0503020204020204" charset="-122"/>
                <a:cs typeface="微软雅黑" panose="020B0503020204020204" charset="-122"/>
              </a:rPr>
              <a:t>介绍</a:t>
            </a:r>
            <a:endParaRPr sz="5400">
              <a:latin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a:t>
            </a:r>
            <a:r>
              <a:rPr spc="90" dirty="0"/>
              <a:t>R</a:t>
            </a:r>
            <a:r>
              <a:rPr spc="95" dirty="0"/>
              <a:t>N</a:t>
            </a:r>
            <a:r>
              <a:rPr spc="100" dirty="0"/>
              <a:t>ET</a:t>
            </a:r>
            <a:r>
              <a:rPr spc="95" dirty="0"/>
              <a:t>E</a:t>
            </a:r>
            <a:r>
              <a:rPr spc="100" dirty="0"/>
              <a:t>S架</a:t>
            </a:r>
            <a:r>
              <a:rPr dirty="0"/>
              <a:t>构</a:t>
            </a:r>
            <a:endParaRPr dirty="0"/>
          </a:p>
        </p:txBody>
      </p:sp>
      <p:sp>
        <p:nvSpPr>
          <p:cNvPr id="3" name="object 3"/>
          <p:cNvSpPr txBox="1"/>
          <p:nvPr/>
        </p:nvSpPr>
        <p:spPr>
          <a:xfrm>
            <a:off x="1322293" y="1104223"/>
            <a:ext cx="3947160" cy="4316095"/>
          </a:xfrm>
          <a:prstGeom prst="rect">
            <a:avLst/>
          </a:prstGeom>
        </p:spPr>
        <p:txBody>
          <a:bodyPr vert="horz" wrap="square" lIns="0" tIns="0" rIns="0" bIns="0" rtlCol="0">
            <a:spAutoFit/>
          </a:bodyPr>
          <a:lstStyle/>
          <a:p>
            <a:pPr marL="12700">
              <a:lnSpc>
                <a:spcPct val="100000"/>
              </a:lnSpc>
            </a:pPr>
            <a:r>
              <a:rPr sz="1800" b="1" spc="-5" dirty="0">
                <a:solidFill>
                  <a:srgbClr val="3D3D3D"/>
                </a:solidFill>
                <a:latin typeface="微软雅黑" panose="020B0503020204020204" charset="-122"/>
                <a:cs typeface="微软雅黑" panose="020B0503020204020204" charset="-122"/>
              </a:rPr>
              <a:t>G</a:t>
            </a:r>
            <a:r>
              <a:rPr sz="1800" b="1" spc="5" dirty="0">
                <a:solidFill>
                  <a:srgbClr val="3D3D3D"/>
                </a:solidFill>
                <a:latin typeface="微软雅黑" panose="020B0503020204020204" charset="-122"/>
                <a:cs typeface="微软雅黑" panose="020B0503020204020204" charset="-122"/>
              </a:rPr>
              <a:t>oo</a:t>
            </a:r>
            <a:r>
              <a:rPr sz="1800" b="1" dirty="0">
                <a:solidFill>
                  <a:srgbClr val="3D3D3D"/>
                </a:solidFill>
                <a:latin typeface="微软雅黑" panose="020B0503020204020204" charset="-122"/>
                <a:cs typeface="微软雅黑" panose="020B0503020204020204" charset="-122"/>
              </a:rPr>
              <a:t>g</a:t>
            </a:r>
            <a:r>
              <a:rPr sz="1800" b="1" spc="5" dirty="0">
                <a:solidFill>
                  <a:srgbClr val="3D3D3D"/>
                </a:solidFill>
                <a:latin typeface="微软雅黑" panose="020B0503020204020204" charset="-122"/>
                <a:cs typeface="微软雅黑" panose="020B0503020204020204" charset="-122"/>
              </a:rPr>
              <a:t>l</a:t>
            </a:r>
            <a:r>
              <a:rPr sz="1800" b="1" dirty="0">
                <a:solidFill>
                  <a:srgbClr val="3D3D3D"/>
                </a:solidFill>
                <a:latin typeface="微软雅黑" panose="020B0503020204020204" charset="-122"/>
                <a:cs typeface="微软雅黑" panose="020B0503020204020204" charset="-122"/>
              </a:rPr>
              <a:t>e内部的</a:t>
            </a:r>
            <a:r>
              <a:rPr sz="1800" b="1" spc="-10" dirty="0">
                <a:solidFill>
                  <a:srgbClr val="3D3D3D"/>
                </a:solidFill>
                <a:latin typeface="微软雅黑" panose="020B0503020204020204" charset="-122"/>
                <a:cs typeface="微软雅黑" panose="020B0503020204020204" charset="-122"/>
              </a:rPr>
              <a:t>B</a:t>
            </a:r>
            <a:r>
              <a:rPr sz="1800" b="1" dirty="0">
                <a:solidFill>
                  <a:srgbClr val="3D3D3D"/>
                </a:solidFill>
                <a:latin typeface="微软雅黑" panose="020B0503020204020204" charset="-122"/>
                <a:cs typeface="微软雅黑" panose="020B0503020204020204" charset="-122"/>
              </a:rPr>
              <a:t>o</a:t>
            </a:r>
            <a:r>
              <a:rPr sz="1800" b="1" spc="-10" dirty="0">
                <a:solidFill>
                  <a:srgbClr val="3D3D3D"/>
                </a:solidFill>
                <a:latin typeface="微软雅黑" panose="020B0503020204020204" charset="-122"/>
                <a:cs typeface="微软雅黑" panose="020B0503020204020204" charset="-122"/>
              </a:rPr>
              <a:t>r</a:t>
            </a:r>
            <a:r>
              <a:rPr sz="1800" b="1" dirty="0">
                <a:solidFill>
                  <a:srgbClr val="3D3D3D"/>
                </a:solidFill>
                <a:latin typeface="微软雅黑" panose="020B0503020204020204" charset="-122"/>
                <a:cs typeface="微软雅黑" panose="020B0503020204020204" charset="-122"/>
              </a:rPr>
              <a:t>g系统</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64135" indent="-171450">
              <a:lnSpc>
                <a:spcPct val="149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g是</a:t>
            </a:r>
            <a:r>
              <a:rPr sz="1400" spc="-5" dirty="0">
                <a:solidFill>
                  <a:srgbClr val="3D3D3D"/>
                </a:solidFill>
                <a:latin typeface="微软雅黑" panose="020B0503020204020204" charset="-122"/>
                <a:cs typeface="微软雅黑" panose="020B0503020204020204" charset="-122"/>
              </a:rPr>
              <a:t>Goo</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内部的大规模集群管理系统，负</a:t>
            </a:r>
            <a:r>
              <a:rPr sz="1400" dirty="0">
                <a:solidFill>
                  <a:srgbClr val="3D3D3D"/>
                </a:solidFill>
                <a:latin typeface="微软雅黑" panose="020B0503020204020204" charset="-122"/>
                <a:cs typeface="微软雅黑" panose="020B0503020204020204" charset="-122"/>
              </a:rPr>
              <a:t> 责对</a:t>
            </a:r>
            <a:r>
              <a:rPr sz="1400" spc="-5" dirty="0">
                <a:solidFill>
                  <a:srgbClr val="3D3D3D"/>
                </a:solidFill>
                <a:latin typeface="微软雅黑" panose="020B0503020204020204" charset="-122"/>
                <a:cs typeface="微软雅黑" panose="020B0503020204020204" charset="-122"/>
              </a:rPr>
              <a:t>Goo</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内部很多核心服务的调度和管理</a:t>
            </a:r>
            <a:endParaRPr sz="1400">
              <a:latin typeface="微软雅黑" panose="020B0503020204020204" charset="-122"/>
              <a:cs typeface="微软雅黑" panose="020B0503020204020204" charset="-122"/>
            </a:endParaRPr>
          </a:p>
          <a:p>
            <a:pPr marL="184150" marR="20955" indent="-171450">
              <a:lnSpc>
                <a:spcPct val="150000"/>
              </a:lnSpc>
              <a:spcBef>
                <a:spcPts val="1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g的目的是让用户能够不必操心资源管理的</a:t>
            </a:r>
            <a:r>
              <a:rPr sz="1400" dirty="0">
                <a:solidFill>
                  <a:srgbClr val="3D3D3D"/>
                </a:solidFill>
                <a:latin typeface="微软雅黑" panose="020B0503020204020204" charset="-122"/>
                <a:cs typeface="微软雅黑" panose="020B0503020204020204" charset="-122"/>
              </a:rPr>
              <a:t> 问题，让他们专注于自己的核心业务，并且做到 跨多个数据中心的资源利用率最大化</a:t>
            </a:r>
            <a:endParaRPr sz="1400">
              <a:latin typeface="微软雅黑" panose="020B0503020204020204" charset="-122"/>
              <a:cs typeface="微软雅黑" panose="020B0503020204020204" charset="-122"/>
            </a:endParaRPr>
          </a:p>
          <a:p>
            <a:pPr marL="184150" marR="5080" indent="-171450">
              <a:lnSpc>
                <a:spcPct val="149000"/>
              </a:lnSpc>
              <a:spcBef>
                <a:spcPts val="3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g主要由</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 组成</a:t>
            </a:r>
            <a:endParaRPr sz="1400">
              <a:latin typeface="微软雅黑" panose="020B0503020204020204" charset="-122"/>
              <a:cs typeface="微软雅黑" panose="020B0503020204020204" charset="-122"/>
            </a:endParaRPr>
          </a:p>
          <a:p>
            <a:pPr marL="184150" marR="94615"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r是整个集群的大脑，负责维护整个</a:t>
            </a:r>
            <a:r>
              <a:rPr sz="1400" dirty="0">
                <a:solidFill>
                  <a:srgbClr val="3D3D3D"/>
                </a:solidFill>
                <a:latin typeface="微软雅黑" panose="020B0503020204020204" charset="-122"/>
                <a:cs typeface="微软雅黑" panose="020B0503020204020204" charset="-122"/>
              </a:rPr>
              <a:t> 集群的状态，并将数据持久化到</a:t>
            </a:r>
            <a:r>
              <a:rPr sz="1400" spc="-4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a:t>
            </a:r>
            <a:r>
              <a:rPr sz="1400" spc="-1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s存储中</a:t>
            </a:r>
            <a:endParaRPr sz="1400">
              <a:latin typeface="微软雅黑" panose="020B0503020204020204" charset="-122"/>
              <a:cs typeface="微软雅黑" panose="020B0503020204020204" charset="-122"/>
            </a:endParaRPr>
          </a:p>
          <a:p>
            <a:pPr marL="184150" marR="11303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r负责任务的调度，根据应用的特点将</a:t>
            </a:r>
            <a:r>
              <a:rPr sz="1400" dirty="0">
                <a:solidFill>
                  <a:srgbClr val="3D3D3D"/>
                </a:solidFill>
                <a:latin typeface="微软雅黑" panose="020B0503020204020204" charset="-122"/>
                <a:cs typeface="微软雅黑" panose="020B0503020204020204" charset="-122"/>
              </a:rPr>
              <a:t> 其调度到具体的机器上去</a:t>
            </a:r>
            <a:endParaRPr sz="1400">
              <a:latin typeface="微软雅黑" panose="020B0503020204020204" charset="-122"/>
              <a:cs typeface="微软雅黑" panose="020B0503020204020204" charset="-122"/>
            </a:endParaRPr>
          </a:p>
          <a:p>
            <a:pPr marL="184150" indent="-171450">
              <a:lnSpc>
                <a:spcPct val="100000"/>
              </a:lnSpc>
              <a:spcBef>
                <a:spcPts val="59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t负责运行任务</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5854339" y="874745"/>
            <a:ext cx="5308598" cy="509514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a:t>
            </a:r>
            <a:r>
              <a:rPr spc="90" dirty="0"/>
              <a:t>R</a:t>
            </a:r>
            <a:r>
              <a:rPr spc="95" dirty="0"/>
              <a:t>N</a:t>
            </a:r>
            <a:r>
              <a:rPr spc="100" dirty="0"/>
              <a:t>ET</a:t>
            </a:r>
            <a:r>
              <a:rPr spc="95" dirty="0"/>
              <a:t>E</a:t>
            </a:r>
            <a:r>
              <a:rPr spc="100" dirty="0"/>
              <a:t>S架</a:t>
            </a:r>
            <a:r>
              <a:rPr dirty="0"/>
              <a:t>构</a:t>
            </a:r>
            <a:endParaRPr dirty="0"/>
          </a:p>
        </p:txBody>
      </p:sp>
      <p:sp>
        <p:nvSpPr>
          <p:cNvPr id="3" name="object 3"/>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5" name="object 5"/>
          <p:cNvSpPr/>
          <p:nvPr/>
        </p:nvSpPr>
        <p:spPr>
          <a:xfrm>
            <a:off x="4724400" y="850587"/>
            <a:ext cx="6616700" cy="5449369"/>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1322293" y="1104223"/>
            <a:ext cx="2948305" cy="463740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ber</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es架构</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140335" indent="-171450">
              <a:lnSpc>
                <a:spcPct val="149000"/>
              </a:lnSpc>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s借鉴了</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g的设计理</a:t>
            </a:r>
            <a:r>
              <a:rPr sz="1400" dirty="0">
                <a:solidFill>
                  <a:srgbClr val="3D3D3D"/>
                </a:solidFill>
                <a:latin typeface="微软雅黑" panose="020B0503020204020204" charset="-122"/>
                <a:cs typeface="微软雅黑" panose="020B0503020204020204" charset="-122"/>
              </a:rPr>
              <a:t> 念，其整体架构跟</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g非常相似</a:t>
            </a:r>
            <a:endParaRPr sz="1400">
              <a:latin typeface="微软雅黑" panose="020B0503020204020204" charset="-122"/>
              <a:cs typeface="微软雅黑" panose="020B0503020204020204" charset="-122"/>
            </a:endParaRPr>
          </a:p>
          <a:p>
            <a:pPr marL="184150" marR="11430" indent="-171450">
              <a:lnSpc>
                <a:spcPct val="151000"/>
              </a:lnSpc>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s主要由多个核心组件组</a:t>
            </a:r>
            <a:r>
              <a:rPr sz="1400" dirty="0">
                <a:solidFill>
                  <a:srgbClr val="3D3D3D"/>
                </a:solidFill>
                <a:latin typeface="微软雅黑" panose="020B0503020204020204" charset="-122"/>
                <a:cs typeface="微软雅黑" panose="020B0503020204020204" charset="-122"/>
              </a:rPr>
              <a:t> 成</a:t>
            </a:r>
            <a:endParaRPr sz="1400">
              <a:latin typeface="微软雅黑" panose="020B0503020204020204" charset="-122"/>
              <a:cs typeface="微软雅黑" panose="020B0503020204020204" charset="-122"/>
            </a:endParaRPr>
          </a:p>
          <a:p>
            <a:pPr marL="184150" marR="52070" indent="-171450">
              <a:lnSpc>
                <a:spcPts val="2530"/>
              </a:lnSpc>
              <a:spcBef>
                <a:spcPts val="195"/>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r提供了资源操作的</a:t>
            </a:r>
            <a:r>
              <a:rPr sz="1400" dirty="0">
                <a:solidFill>
                  <a:srgbClr val="3D3D3D"/>
                </a:solidFill>
                <a:latin typeface="微软雅黑" panose="020B0503020204020204" charset="-122"/>
                <a:cs typeface="微软雅黑" panose="020B0503020204020204" charset="-122"/>
              </a:rPr>
              <a:t> 唯一入口</a:t>
            </a:r>
            <a:endParaRPr sz="1400">
              <a:latin typeface="微软雅黑" panose="020B0503020204020204" charset="-122"/>
              <a:cs typeface="微软雅黑" panose="020B0503020204020204" charset="-122"/>
            </a:endParaRPr>
          </a:p>
          <a:p>
            <a:pPr marL="184150" indent="-171450">
              <a:lnSpc>
                <a:spcPct val="100000"/>
              </a:lnSpc>
              <a:spcBef>
                <a:spcPts val="59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co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spc="-95"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manag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r负责维</a:t>
            </a:r>
            <a:endParaRPr sz="1400">
              <a:latin typeface="微软雅黑" panose="020B0503020204020204" charset="-122"/>
              <a:cs typeface="微软雅黑" panose="020B0503020204020204" charset="-122"/>
            </a:endParaRPr>
          </a:p>
          <a:p>
            <a:pPr marL="184150">
              <a:lnSpc>
                <a:spcPct val="100000"/>
              </a:lnSpc>
              <a:spcBef>
                <a:spcPts val="850"/>
              </a:spcBef>
            </a:pPr>
            <a:r>
              <a:rPr sz="1400" dirty="0">
                <a:solidFill>
                  <a:srgbClr val="3D3D3D"/>
                </a:solidFill>
                <a:latin typeface="微软雅黑" panose="020B0503020204020204" charset="-122"/>
                <a:cs typeface="微软雅黑" panose="020B0503020204020204" charset="-122"/>
              </a:rPr>
              <a:t>护集群的状态</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r负责资源的调度</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t负责维持容器的生命周期</a:t>
            </a:r>
            <a:endParaRPr sz="1400">
              <a:latin typeface="微软雅黑" panose="020B0503020204020204" charset="-122"/>
              <a:cs typeface="微软雅黑" panose="020B0503020204020204" charset="-122"/>
            </a:endParaRPr>
          </a:p>
          <a:p>
            <a:pPr marL="184150" marR="5080"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2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负责提供集群内部的服</a:t>
            </a:r>
            <a:r>
              <a:rPr sz="1400" dirty="0">
                <a:solidFill>
                  <a:srgbClr val="3D3D3D"/>
                </a:solidFill>
                <a:latin typeface="微软雅黑" panose="020B0503020204020204" charset="-122"/>
                <a:cs typeface="微软雅黑" panose="020B0503020204020204" charset="-122"/>
              </a:rPr>
              <a:t> 务发现和负载均衡</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d保存了整个集群的状态</a:t>
            </a:r>
            <a:endParaRPr sz="1400">
              <a:latin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AP</a:t>
            </a:r>
            <a:r>
              <a:rPr dirty="0"/>
              <a:t>I</a:t>
            </a:r>
            <a:r>
              <a:rPr spc="190" dirty="0"/>
              <a:t> </a:t>
            </a:r>
            <a:r>
              <a:rPr spc="95" dirty="0"/>
              <a:t>S</a:t>
            </a:r>
            <a:r>
              <a:rPr spc="100" dirty="0"/>
              <a:t>E</a:t>
            </a:r>
            <a:r>
              <a:rPr spc="90" dirty="0"/>
              <a:t>R</a:t>
            </a:r>
            <a:r>
              <a:rPr spc="95" dirty="0"/>
              <a:t>V</a:t>
            </a:r>
            <a:r>
              <a:rPr spc="100" dirty="0"/>
              <a:t>E</a:t>
            </a:r>
            <a:r>
              <a:rPr dirty="0"/>
              <a:t>R</a:t>
            </a:r>
            <a:endParaRPr dirty="0"/>
          </a:p>
        </p:txBody>
      </p:sp>
      <p:sp>
        <p:nvSpPr>
          <p:cNvPr id="3" name="object 3"/>
          <p:cNvSpPr txBox="1"/>
          <p:nvPr/>
        </p:nvSpPr>
        <p:spPr>
          <a:xfrm>
            <a:off x="1322293" y="1104223"/>
            <a:ext cx="4053204" cy="4637405"/>
          </a:xfrm>
          <a:prstGeom prst="rect">
            <a:avLst/>
          </a:prstGeom>
        </p:spPr>
        <p:txBody>
          <a:bodyPr vert="horz" wrap="square" lIns="0" tIns="0" rIns="0" bIns="0" rtlCol="0">
            <a:spAutoFit/>
          </a:bodyPr>
          <a:lstStyle/>
          <a:p>
            <a:pPr marL="12700">
              <a:lnSpc>
                <a:spcPct val="100000"/>
              </a:lnSpc>
            </a:pPr>
            <a:r>
              <a:rPr sz="1800" b="1" spc="-5" dirty="0">
                <a:solidFill>
                  <a:srgbClr val="3D3D3D"/>
                </a:solidFill>
                <a:latin typeface="微软雅黑" panose="020B0503020204020204" charset="-122"/>
                <a:cs typeface="微软雅黑" panose="020B0503020204020204" charset="-122"/>
              </a:rPr>
              <a:t>A</a:t>
            </a:r>
            <a:r>
              <a:rPr sz="1800" b="1" spc="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I</a:t>
            </a:r>
            <a:r>
              <a:rPr sz="1800" b="1" spc="-5" dirty="0">
                <a:solidFill>
                  <a:srgbClr val="3D3D3D"/>
                </a:solidFill>
                <a:latin typeface="微软雅黑" panose="020B0503020204020204" charset="-122"/>
                <a:cs typeface="微软雅黑" panose="020B0503020204020204" charset="-122"/>
              </a:rPr>
              <a:t> </a:t>
            </a:r>
            <a:r>
              <a:rPr sz="1800" b="1" dirty="0">
                <a:solidFill>
                  <a:srgbClr val="3D3D3D"/>
                </a:solidFill>
                <a:latin typeface="微软雅黑" panose="020B0503020204020204" charset="-122"/>
                <a:cs typeface="微软雅黑" panose="020B0503020204020204" charset="-122"/>
              </a:rPr>
              <a:t>Se</a:t>
            </a:r>
            <a:r>
              <a:rPr sz="1800" b="1" spc="75" dirty="0">
                <a:solidFill>
                  <a:srgbClr val="3D3D3D"/>
                </a:solidFill>
                <a:latin typeface="微软雅黑" panose="020B0503020204020204" charset="-122"/>
                <a:cs typeface="微软雅黑" panose="020B0503020204020204" charset="-122"/>
              </a:rPr>
              <a:t>r</a:t>
            </a:r>
            <a:r>
              <a:rPr sz="1800" b="1" spc="-20" dirty="0">
                <a:solidFill>
                  <a:srgbClr val="3D3D3D"/>
                </a:solidFill>
                <a:latin typeface="微软雅黑" panose="020B0503020204020204" charset="-122"/>
                <a:cs typeface="微软雅黑" panose="020B0503020204020204" charset="-122"/>
              </a:rPr>
              <a:t>v</a:t>
            </a:r>
            <a:r>
              <a:rPr sz="1800" b="1" dirty="0">
                <a:solidFill>
                  <a:srgbClr val="3D3D3D"/>
                </a:solidFill>
                <a:latin typeface="微软雅黑" panose="020B0503020204020204" charset="-122"/>
                <a:cs typeface="微软雅黑" panose="020B0503020204020204" charset="-122"/>
              </a:rPr>
              <a:t>er</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190500" indent="-171450">
              <a:lnSpc>
                <a:spcPct val="149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r是</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s最重要的核心组</a:t>
            </a:r>
            <a:r>
              <a:rPr sz="1400" dirty="0">
                <a:solidFill>
                  <a:srgbClr val="3D3D3D"/>
                </a:solidFill>
                <a:latin typeface="微软雅黑" panose="020B0503020204020204" charset="-122"/>
                <a:cs typeface="微软雅黑" panose="020B0503020204020204" charset="-122"/>
              </a:rPr>
              <a:t> 件之一，主要提供以下的功能</a:t>
            </a:r>
            <a:endParaRPr sz="1400">
              <a:latin typeface="微软雅黑" panose="020B0503020204020204" charset="-122"/>
              <a:cs typeface="微软雅黑" panose="020B0503020204020204" charset="-122"/>
            </a:endParaRPr>
          </a:p>
          <a:p>
            <a:pPr marL="641350" marR="155575"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提供集群管理的</a:t>
            </a:r>
            <a:r>
              <a:rPr sz="1400" spc="-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ES</a:t>
            </a:r>
            <a:r>
              <a:rPr sz="140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 </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I</a:t>
            </a:r>
            <a:r>
              <a:rPr sz="1400" dirty="0">
                <a:solidFill>
                  <a:srgbClr val="3D3D3D"/>
                </a:solidFill>
                <a:latin typeface="微软雅黑" panose="020B0503020204020204" charset="-122"/>
                <a:cs typeface="微软雅黑" panose="020B0503020204020204" charset="-122"/>
              </a:rPr>
              <a:t>接口，包括认证</a:t>
            </a:r>
            <a:r>
              <a:rPr sz="1400" dirty="0">
                <a:solidFill>
                  <a:srgbClr val="3D3D3D"/>
                </a:solidFill>
                <a:latin typeface="微软雅黑" panose="020B0503020204020204" charset="-122"/>
                <a:cs typeface="微软雅黑" panose="020B0503020204020204" charset="-122"/>
              </a:rPr>
              <a:t> 授权、数据校验以及集群状态变更等</a:t>
            </a:r>
            <a:endParaRPr sz="1400">
              <a:latin typeface="微软雅黑" panose="020B0503020204020204" charset="-122"/>
              <a:cs typeface="微软雅黑" panose="020B0503020204020204" charset="-122"/>
            </a:endParaRPr>
          </a:p>
          <a:p>
            <a:pPr marL="641350" indent="-17145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提供其他模块之间的数据交互和通信的枢</a:t>
            </a:r>
            <a:endParaRPr sz="1400">
              <a:latin typeface="微软雅黑" panose="020B0503020204020204" charset="-122"/>
              <a:cs typeface="微软雅黑" panose="020B0503020204020204" charset="-122"/>
            </a:endParaRPr>
          </a:p>
          <a:p>
            <a:pPr marL="641350" marR="167005" algn="just">
              <a:lnSpc>
                <a:spcPct val="150000"/>
              </a:lnSpc>
              <a:spcBef>
                <a:spcPts val="15"/>
              </a:spcBef>
            </a:pPr>
            <a:r>
              <a:rPr sz="1400" dirty="0">
                <a:solidFill>
                  <a:srgbClr val="3D3D3D"/>
                </a:solidFill>
                <a:latin typeface="微软雅黑" panose="020B0503020204020204" charset="-122"/>
                <a:cs typeface="微软雅黑" panose="020B0503020204020204" charset="-122"/>
              </a:rPr>
              <a:t>纽，其他模块通过k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r查询或</a:t>
            </a:r>
            <a:r>
              <a:rPr sz="1400" dirty="0">
                <a:solidFill>
                  <a:srgbClr val="3D3D3D"/>
                </a:solidFill>
                <a:latin typeface="微软雅黑" panose="020B0503020204020204" charset="-122"/>
                <a:cs typeface="微软雅黑" panose="020B0503020204020204" charset="-122"/>
              </a:rPr>
              <a:t> 修改数据，只有k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r才直接操</a:t>
            </a:r>
            <a:r>
              <a:rPr sz="1400" dirty="0">
                <a:solidFill>
                  <a:srgbClr val="3D3D3D"/>
                </a:solidFill>
                <a:latin typeface="微软雅黑" panose="020B0503020204020204" charset="-122"/>
                <a:cs typeface="微软雅黑" panose="020B0503020204020204" charset="-122"/>
              </a:rPr>
              <a:t> 作</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marR="5080" indent="-171450">
              <a:lnSpc>
                <a:spcPct val="149000"/>
              </a:lnSpc>
              <a:spcBef>
                <a:spcPts val="3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r支持同时提供htt</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s和htt</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接口，</a:t>
            </a:r>
            <a:r>
              <a:rPr sz="1400" dirty="0">
                <a:solidFill>
                  <a:srgbClr val="3D3D3D"/>
                </a:solidFill>
                <a:latin typeface="微软雅黑" panose="020B0503020204020204" charset="-122"/>
                <a:cs typeface="微软雅黑" panose="020B0503020204020204" charset="-122"/>
              </a:rPr>
              <a:t> 其中htt</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是非安全接口，不做任何认证授权机制</a:t>
            </a:r>
            <a:endParaRPr sz="1400">
              <a:latin typeface="微软雅黑" panose="020B0503020204020204" charset="-122"/>
              <a:cs typeface="微软雅黑" panose="020B0503020204020204" charset="-122"/>
            </a:endParaRPr>
          </a:p>
          <a:p>
            <a:pPr marL="184150" marR="155575" indent="-171450">
              <a:lnSpc>
                <a:spcPct val="150000"/>
              </a:lnSpc>
              <a:spcBef>
                <a:spcPts val="1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在实际使用中，通常通过k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tl来访问k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 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r，开发者也可以通过</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s各个</a:t>
            </a:r>
            <a:r>
              <a:rPr sz="1400" dirty="0">
                <a:solidFill>
                  <a:srgbClr val="3D3D3D"/>
                </a:solidFill>
                <a:latin typeface="微软雅黑" panose="020B0503020204020204" charset="-122"/>
                <a:cs typeface="微软雅黑" panose="020B0503020204020204" charset="-122"/>
              </a:rPr>
              <a:t> 语言的S</a:t>
            </a:r>
            <a:r>
              <a:rPr sz="1400" spc="-5" dirty="0">
                <a:solidFill>
                  <a:srgbClr val="3D3D3D"/>
                </a:solidFill>
                <a:latin typeface="微软雅黑" panose="020B0503020204020204" charset="-122"/>
                <a:cs typeface="微软雅黑" panose="020B0503020204020204" charset="-122"/>
              </a:rPr>
              <a:t>DK</a:t>
            </a:r>
            <a:r>
              <a:rPr sz="1400" dirty="0">
                <a:solidFill>
                  <a:srgbClr val="3D3D3D"/>
                </a:solidFill>
                <a:latin typeface="微软雅黑" panose="020B0503020204020204" charset="-122"/>
                <a:cs typeface="微软雅黑" panose="020B0503020204020204" charset="-122"/>
              </a:rPr>
              <a:t>来访问</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5722911" y="977520"/>
            <a:ext cx="5529287" cy="5213084"/>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70" dirty="0"/>
              <a:t>C</a:t>
            </a:r>
            <a:r>
              <a:rPr spc="95" dirty="0"/>
              <a:t>ON</a:t>
            </a:r>
            <a:r>
              <a:rPr spc="100" dirty="0"/>
              <a:t>T</a:t>
            </a:r>
            <a:r>
              <a:rPr spc="70" dirty="0"/>
              <a:t>R</a:t>
            </a:r>
            <a:r>
              <a:rPr spc="95" dirty="0"/>
              <a:t>OLLE</a:t>
            </a:r>
            <a:r>
              <a:rPr dirty="0"/>
              <a:t>R</a:t>
            </a:r>
            <a:r>
              <a:rPr spc="185" dirty="0"/>
              <a:t> </a:t>
            </a:r>
            <a:r>
              <a:rPr spc="95" dirty="0"/>
              <a:t>M</a:t>
            </a:r>
            <a:r>
              <a:rPr spc="105" dirty="0"/>
              <a:t>A</a:t>
            </a:r>
            <a:r>
              <a:rPr spc="95" dirty="0"/>
              <a:t>N</a:t>
            </a:r>
            <a:r>
              <a:rPr spc="75" dirty="0"/>
              <a:t>A</a:t>
            </a:r>
            <a:r>
              <a:rPr spc="95" dirty="0"/>
              <a:t>GE</a:t>
            </a:r>
            <a:r>
              <a:rPr dirty="0"/>
              <a:t>R</a:t>
            </a:r>
            <a:endParaRPr dirty="0"/>
          </a:p>
        </p:txBody>
      </p:sp>
      <p:sp>
        <p:nvSpPr>
          <p:cNvPr id="3" name="object 3"/>
          <p:cNvSpPr txBox="1"/>
          <p:nvPr/>
        </p:nvSpPr>
        <p:spPr>
          <a:xfrm>
            <a:off x="1322293" y="1104223"/>
            <a:ext cx="9565005" cy="463740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Co</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t</a:t>
            </a:r>
            <a:r>
              <a:rPr sz="1800" b="1" spc="-10" dirty="0">
                <a:solidFill>
                  <a:srgbClr val="3D3D3D"/>
                </a:solidFill>
                <a:latin typeface="微软雅黑" panose="020B0503020204020204" charset="-122"/>
                <a:cs typeface="微软雅黑" panose="020B0503020204020204" charset="-122"/>
              </a:rPr>
              <a:t>r</a:t>
            </a:r>
            <a:r>
              <a:rPr sz="1800" b="1" dirty="0">
                <a:solidFill>
                  <a:srgbClr val="3D3D3D"/>
                </a:solidFill>
                <a:latin typeface="微软雅黑" panose="020B0503020204020204" charset="-122"/>
                <a:cs typeface="微软雅黑" panose="020B0503020204020204" charset="-122"/>
              </a:rPr>
              <a:t>oller </a:t>
            </a:r>
            <a:r>
              <a:rPr sz="1800" b="1" spc="-5" dirty="0">
                <a:solidFill>
                  <a:srgbClr val="3D3D3D"/>
                </a:solidFill>
                <a:latin typeface="微软雅黑" panose="020B0503020204020204" charset="-122"/>
                <a:cs typeface="微软雅黑" panose="020B0503020204020204" charset="-122"/>
              </a:rPr>
              <a:t>Mana</a:t>
            </a:r>
            <a:r>
              <a:rPr sz="1800" b="1" dirty="0">
                <a:solidFill>
                  <a:srgbClr val="3D3D3D"/>
                </a:solidFill>
                <a:latin typeface="微软雅黑" panose="020B0503020204020204" charset="-122"/>
                <a:cs typeface="微软雅黑" panose="020B0503020204020204" charset="-122"/>
              </a:rPr>
              <a:t>ger</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5080" indent="-171450">
              <a:lnSpc>
                <a:spcPct val="149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co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spc="-95"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manag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r是</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s集群的大脑，它通过k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r监控整个集群的状态，并确保集群处于预</a:t>
            </a:r>
            <a:r>
              <a:rPr sz="1400" dirty="0">
                <a:solidFill>
                  <a:srgbClr val="3D3D3D"/>
                </a:solidFill>
                <a:latin typeface="微软雅黑" panose="020B0503020204020204" charset="-122"/>
                <a:cs typeface="微软雅黑" panose="020B0503020204020204" charset="-122"/>
              </a:rPr>
              <a:t> 期的工作状态</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co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spc="-95"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manag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r由一系列的控制器组成</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am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1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641350" lvl="1" indent="-171450">
              <a:lnSpc>
                <a:spcPct val="100000"/>
              </a:lnSpc>
              <a:spcBef>
                <a:spcPts val="82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tC</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tC</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641350" lvl="1" indent="-171450">
              <a:lnSpc>
                <a:spcPct val="100000"/>
              </a:lnSpc>
              <a:spcBef>
                <a:spcPts val="820"/>
              </a:spcBef>
              <a:buFont typeface="Arial" panose="020B0604020202020204"/>
              <a:buChar char="•"/>
              <a:tabLst>
                <a:tab pos="641350" algn="l"/>
              </a:tabLst>
            </a:pP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li</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tC</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H</a:t>
            </a:r>
            <a:r>
              <a:rPr sz="1400" spc="-114"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A</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fulS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tC</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co</a:t>
            </a:r>
            <a:r>
              <a:rPr sz="1400" dirty="0">
                <a:solidFill>
                  <a:srgbClr val="3D3D3D"/>
                </a:solidFill>
                <a:latin typeface="微软雅黑" panose="020B0503020204020204" charset="-122"/>
                <a:cs typeface="微软雅黑" panose="020B0503020204020204" charset="-122"/>
              </a:rPr>
              <a:t>nt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ll</a:t>
            </a:r>
            <a:r>
              <a:rPr sz="1400" spc="5" dirty="0">
                <a:solidFill>
                  <a:srgbClr val="3D3D3D"/>
                </a:solidFill>
                <a:latin typeface="微软雅黑" panose="020B0503020204020204" charset="-122"/>
                <a:cs typeface="微软雅黑" panose="020B0503020204020204" charset="-122"/>
              </a:rPr>
              <a:t>e</a:t>
            </a:r>
            <a:r>
              <a:rPr sz="1400" spc="-95"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manag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r提供了控制器内部逻辑的性能度量，如</a:t>
            </a:r>
            <a:r>
              <a:rPr sz="1400" spc="-5" dirty="0">
                <a:solidFill>
                  <a:srgbClr val="3D3D3D"/>
                </a:solidFill>
                <a:latin typeface="微软雅黑" panose="020B0503020204020204" charset="-122"/>
                <a:cs typeface="微软雅黑" panose="020B0503020204020204" charset="-122"/>
              </a:rPr>
              <a:t>Go</a:t>
            </a:r>
            <a:r>
              <a:rPr sz="1400" dirty="0">
                <a:solidFill>
                  <a:srgbClr val="3D3D3D"/>
                </a:solidFill>
                <a:latin typeface="微软雅黑" panose="020B0503020204020204" charset="-122"/>
                <a:cs typeface="微软雅黑" panose="020B0503020204020204" charset="-122"/>
              </a:rPr>
              <a:t>语言运行时度量、</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d请求延时等</a:t>
            </a:r>
            <a:endParaRPr sz="1400">
              <a:latin typeface="微软雅黑" panose="020B0503020204020204" charset="-122"/>
              <a:cs typeface="微软雅黑" panose="020B0503020204020204" charset="-122"/>
            </a:endParaRPr>
          </a:p>
          <a:p>
            <a:pPr marL="184150" marR="81915"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该度量默认监听在的10252端口，提供</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us格式的性能度量数据，可以通过</a:t>
            </a:r>
            <a:r>
              <a:rPr sz="1400" u="sng" dirty="0">
                <a:solidFill>
                  <a:srgbClr val="F49100"/>
                </a:solidFill>
                <a:latin typeface="微软雅黑" panose="020B0503020204020204" charset="-122"/>
                <a:cs typeface="微软雅黑" panose="020B0503020204020204" charset="-122"/>
              </a:rPr>
              <a:t>htt</a:t>
            </a:r>
            <a:r>
              <a:rPr sz="1400" u="sng" spc="5" dirty="0">
                <a:solidFill>
                  <a:srgbClr val="F49100"/>
                </a:solidFill>
                <a:latin typeface="微软雅黑" panose="020B0503020204020204" charset="-122"/>
                <a:cs typeface="微软雅黑" panose="020B0503020204020204" charset="-122"/>
              </a:rPr>
              <a:t>p</a:t>
            </a:r>
            <a:r>
              <a:rPr sz="1400" u="sng" dirty="0">
                <a:solidFill>
                  <a:srgbClr val="F49100"/>
                </a:solidFill>
                <a:latin typeface="微软雅黑" panose="020B0503020204020204" charset="-122"/>
                <a:cs typeface="微软雅黑" panose="020B0503020204020204" charset="-122"/>
              </a:rPr>
              <a:t>://l</a:t>
            </a:r>
            <a:r>
              <a:rPr sz="1400" u="sng" spc="-5" dirty="0">
                <a:solidFill>
                  <a:srgbClr val="F49100"/>
                </a:solidFill>
                <a:latin typeface="微软雅黑" panose="020B0503020204020204" charset="-122"/>
                <a:cs typeface="微软雅黑" panose="020B0503020204020204" charset="-122"/>
              </a:rPr>
              <a:t>oc</a:t>
            </a:r>
            <a:r>
              <a:rPr sz="1400" u="sng" dirty="0">
                <a:solidFill>
                  <a:srgbClr val="F49100"/>
                </a:solidFill>
                <a:latin typeface="微软雅黑" panose="020B0503020204020204" charset="-122"/>
                <a:cs typeface="微软雅黑" panose="020B0503020204020204" charset="-122"/>
              </a:rPr>
              <a:t>al</a:t>
            </a:r>
            <a:r>
              <a:rPr sz="1400" u="sng" spc="-5" dirty="0">
                <a:solidFill>
                  <a:srgbClr val="F49100"/>
                </a:solidFill>
                <a:latin typeface="微软雅黑" panose="020B0503020204020204" charset="-122"/>
                <a:cs typeface="微软雅黑" panose="020B0503020204020204" charset="-122"/>
              </a:rPr>
              <a:t>ho</a:t>
            </a:r>
            <a:r>
              <a:rPr sz="1400" u="sng" dirty="0">
                <a:solidFill>
                  <a:srgbClr val="F49100"/>
                </a:solidFill>
                <a:latin typeface="微软雅黑" panose="020B0503020204020204" charset="-122"/>
                <a:cs typeface="微软雅黑" panose="020B0503020204020204" charset="-122"/>
              </a:rPr>
              <a:t>st</a:t>
            </a:r>
            <a:r>
              <a:rPr sz="1400" u="sng" spc="-5" dirty="0">
                <a:solidFill>
                  <a:srgbClr val="F49100"/>
                </a:solidFill>
                <a:latin typeface="微软雅黑" panose="020B0503020204020204" charset="-122"/>
                <a:cs typeface="微软雅黑" panose="020B0503020204020204" charset="-122"/>
              </a:rPr>
              <a:t>:</a:t>
            </a:r>
            <a:r>
              <a:rPr sz="1400" u="sng" dirty="0">
                <a:solidFill>
                  <a:srgbClr val="F49100"/>
                </a:solidFill>
                <a:latin typeface="微软雅黑" panose="020B0503020204020204" charset="-122"/>
                <a:cs typeface="微软雅黑" panose="020B0503020204020204" charset="-122"/>
              </a:rPr>
              <a:t>10252/m</a:t>
            </a:r>
            <a:r>
              <a:rPr sz="1400" u="sng" spc="5" dirty="0">
                <a:solidFill>
                  <a:srgbClr val="F49100"/>
                </a:solidFill>
                <a:latin typeface="微软雅黑" panose="020B0503020204020204" charset="-122"/>
                <a:cs typeface="微软雅黑" panose="020B0503020204020204" charset="-122"/>
              </a:rPr>
              <a:t>e</a:t>
            </a:r>
            <a:r>
              <a:rPr sz="1400" u="sng" dirty="0">
                <a:solidFill>
                  <a:srgbClr val="F49100"/>
                </a:solidFill>
                <a:latin typeface="微软雅黑" panose="020B0503020204020204" charset="-122"/>
                <a:cs typeface="微软雅黑" panose="020B0503020204020204" charset="-122"/>
              </a:rPr>
              <a:t>tri</a:t>
            </a:r>
            <a:r>
              <a:rPr sz="1400" u="sng" spc="-5" dirty="0">
                <a:solidFill>
                  <a:srgbClr val="F49100"/>
                </a:solidFill>
                <a:latin typeface="微软雅黑" panose="020B0503020204020204" charset="-122"/>
                <a:cs typeface="微软雅黑" panose="020B0503020204020204" charset="-122"/>
              </a:rPr>
              <a:t>c</a:t>
            </a:r>
            <a:r>
              <a:rPr sz="1400" u="sng" dirty="0">
                <a:solidFill>
                  <a:srgbClr val="F49100"/>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来</a:t>
            </a:r>
            <a:r>
              <a:rPr sz="1400" dirty="0">
                <a:solidFill>
                  <a:srgbClr val="3D3D3D"/>
                </a:solidFill>
                <a:latin typeface="微软雅黑" panose="020B0503020204020204" charset="-122"/>
                <a:cs typeface="微软雅黑" panose="020B0503020204020204" charset="-122"/>
              </a:rPr>
              <a:t> 访问</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3" y="1104223"/>
            <a:ext cx="9622155" cy="463740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S</a:t>
            </a:r>
            <a:r>
              <a:rPr sz="1800" b="1" spc="-5" dirty="0">
                <a:solidFill>
                  <a:srgbClr val="3D3D3D"/>
                </a:solidFill>
                <a:latin typeface="微软雅黑" panose="020B0503020204020204" charset="-122"/>
                <a:cs typeface="微软雅黑" panose="020B0503020204020204" charset="-122"/>
              </a:rPr>
              <a:t>c</a:t>
            </a:r>
            <a:r>
              <a:rPr sz="1800" b="1" dirty="0">
                <a:solidFill>
                  <a:srgbClr val="3D3D3D"/>
                </a:solidFill>
                <a:latin typeface="微软雅黑" panose="020B0503020204020204" charset="-122"/>
                <a:cs typeface="微软雅黑" panose="020B0503020204020204" charset="-122"/>
              </a:rPr>
              <a:t>hed</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ler</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5080" indent="-171450">
              <a:lnSpc>
                <a:spcPct val="149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r负责分配调度</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d到集群内的节点上，它监听k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r，查询还未分配</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d，然后根据调</a:t>
            </a:r>
            <a:r>
              <a:rPr sz="1400" dirty="0">
                <a:solidFill>
                  <a:srgbClr val="3D3D3D"/>
                </a:solidFill>
                <a:latin typeface="微软雅黑" panose="020B0503020204020204" charset="-122"/>
                <a:cs typeface="微软雅黑" panose="020B0503020204020204" charset="-122"/>
              </a:rPr>
              <a:t> 度策略为这些</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d分配节点，即更新</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am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字段</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调度器需要充分考虑诸多的因素</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公平调度</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资源高效利用</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服务质量</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亲和性和反亲和性</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数据本地化</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内部负载干扰</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有三种方式指定</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d只运行在指定的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节点上</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r：只调度到匹配指定</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Affinit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：功能更丰富的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选择器，比如支持集合操作</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：调度到满足条件的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d所在的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3" y="1104223"/>
            <a:ext cx="9604375" cy="495935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指定节点调度</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首先给</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打上标签，然后在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d中指定n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r为定义的标签</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Affinity</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Affinit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目前支持两种，分别为必须满足条件和优选条件</a:t>
            </a:r>
            <a:endParaRPr sz="1400">
              <a:latin typeface="微软雅黑" panose="020B0503020204020204" charset="-122"/>
              <a:cs typeface="微软雅黑" panose="020B0503020204020204" charset="-122"/>
            </a:endParaRPr>
          </a:p>
          <a:p>
            <a:pPr marL="641350" marR="62865" lvl="1" indent="-171450">
              <a:lnSpc>
                <a:spcPts val="2530"/>
              </a:lnSpc>
              <a:spcBef>
                <a:spcPts val="195"/>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必须满足条件在配置中为</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qui</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uringS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dulingIgn</a:t>
            </a:r>
            <a:r>
              <a:rPr sz="1400" spc="-5" dirty="0">
                <a:solidFill>
                  <a:srgbClr val="3D3D3D"/>
                </a:solidFill>
                <a:latin typeface="微软雅黑" panose="020B0503020204020204" charset="-122"/>
                <a:cs typeface="微软雅黑" panose="020B0503020204020204" charset="-122"/>
              </a:rPr>
              <a:t>o</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uring</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uti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n，只有满足该条件的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才能进</a:t>
            </a:r>
            <a:r>
              <a:rPr sz="1400" dirty="0">
                <a:solidFill>
                  <a:srgbClr val="3D3D3D"/>
                </a:solidFill>
                <a:latin typeface="微软雅黑" panose="020B0503020204020204" charset="-122"/>
                <a:cs typeface="微软雅黑" panose="020B0503020204020204" charset="-122"/>
              </a:rPr>
              <a:t> 行调度</a:t>
            </a:r>
            <a:endParaRPr sz="1400">
              <a:latin typeface="微软雅黑" panose="020B0503020204020204" charset="-122"/>
              <a:cs typeface="微软雅黑" panose="020B0503020204020204" charset="-122"/>
            </a:endParaRPr>
          </a:p>
          <a:p>
            <a:pPr marL="641350" lvl="1" indent="-171450">
              <a:lnSpc>
                <a:spcPct val="100000"/>
              </a:lnSpc>
              <a:spcBef>
                <a:spcPts val="59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优选条件在配置中为</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f</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gS</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li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gIg</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g</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ti</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s会优先将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d调度到满</a:t>
            </a:r>
            <a:endParaRPr sz="1400">
              <a:latin typeface="微软雅黑" panose="020B0503020204020204" charset="-122"/>
              <a:cs typeface="微软雅黑" panose="020B0503020204020204" charset="-122"/>
            </a:endParaRPr>
          </a:p>
          <a:p>
            <a:pPr marL="641350">
              <a:lnSpc>
                <a:spcPct val="100000"/>
              </a:lnSpc>
              <a:spcBef>
                <a:spcPts val="850"/>
              </a:spcBef>
            </a:pPr>
            <a:r>
              <a:rPr sz="1400" dirty="0">
                <a:solidFill>
                  <a:srgbClr val="3D3D3D"/>
                </a:solidFill>
                <a:latin typeface="微软雅黑" panose="020B0503020204020204" charset="-122"/>
                <a:cs typeface="微软雅黑" panose="020B0503020204020204" charset="-122"/>
              </a:rPr>
              <a:t>足该条件的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ity</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基于</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d的标签来选择</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，支持亲和性和反亲和性</a:t>
            </a:r>
            <a:endParaRPr sz="1400">
              <a:latin typeface="微软雅黑" panose="020B0503020204020204" charset="-122"/>
              <a:cs typeface="微软雅黑" panose="020B0503020204020204" charset="-122"/>
            </a:endParaRPr>
          </a:p>
          <a:p>
            <a:pPr marL="641350" marR="18415"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亲和性在配置中为</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，如果一个</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中包含至少一个带有</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定义的标签且运行中的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d，那么</a:t>
            </a:r>
            <a:r>
              <a:rPr sz="1400" dirty="0">
                <a:solidFill>
                  <a:srgbClr val="3D3D3D"/>
                </a:solidFill>
                <a:latin typeface="微软雅黑" panose="020B0503020204020204" charset="-122"/>
                <a:cs typeface="微软雅黑" panose="020B0503020204020204" charset="-122"/>
              </a:rPr>
              <a:t> 可以调度到该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de</a:t>
            </a:r>
            <a:endParaRPr sz="1400">
              <a:latin typeface="微软雅黑" panose="020B0503020204020204" charset="-122"/>
              <a:cs typeface="微软雅黑" panose="020B0503020204020204" charset="-122"/>
            </a:endParaRPr>
          </a:p>
          <a:p>
            <a:pPr marL="641350" marR="5080" lvl="1" indent="-171450">
              <a:lnSpc>
                <a:spcPct val="151000"/>
              </a:lnSpc>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反亲和性在配置中为</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tiAffi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，如果一个</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中包含至少一个带有</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tiAffi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定义的标签且运行中的</a:t>
            </a:r>
            <a:r>
              <a:rPr sz="1400" dirty="0">
                <a:solidFill>
                  <a:srgbClr val="3D3D3D"/>
                </a:solidFill>
                <a:latin typeface="微软雅黑" panose="020B0503020204020204" charset="-122"/>
                <a:cs typeface="微软雅黑" panose="020B0503020204020204" charset="-122"/>
              </a:rPr>
              <a:t>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d，则不调度到该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de</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3" y="1104223"/>
            <a:ext cx="9605010" cy="3676650"/>
          </a:xfrm>
          <a:prstGeom prst="rect">
            <a:avLst/>
          </a:prstGeom>
        </p:spPr>
        <p:txBody>
          <a:bodyPr vert="horz" wrap="square" lIns="0" tIns="0" rIns="0" bIns="0" rtlCol="0">
            <a:spAutoFit/>
          </a:bodyPr>
          <a:lstStyle/>
          <a:p>
            <a:pPr marL="12700">
              <a:lnSpc>
                <a:spcPct val="100000"/>
              </a:lnSpc>
            </a:pPr>
            <a:r>
              <a:rPr sz="1800" b="1" spc="-170" dirty="0">
                <a:solidFill>
                  <a:srgbClr val="3D3D3D"/>
                </a:solidFill>
                <a:latin typeface="微软雅黑" panose="020B0503020204020204" charset="-122"/>
                <a:cs typeface="微软雅黑" panose="020B0503020204020204" charset="-122"/>
              </a:rPr>
              <a:t>T</a:t>
            </a:r>
            <a:r>
              <a:rPr sz="1800" b="1" spc="-5" dirty="0">
                <a:solidFill>
                  <a:srgbClr val="3D3D3D"/>
                </a:solidFill>
                <a:latin typeface="微软雅黑" panose="020B0503020204020204" charset="-122"/>
                <a:cs typeface="微软雅黑" panose="020B0503020204020204" charset="-122"/>
              </a:rPr>
              <a:t>a</a:t>
            </a:r>
            <a:r>
              <a:rPr sz="1800" b="1" spc="5" dirty="0">
                <a:solidFill>
                  <a:srgbClr val="3D3D3D"/>
                </a:solidFill>
                <a:latin typeface="微软雅黑" panose="020B0503020204020204" charset="-122"/>
                <a:cs typeface="微软雅黑" panose="020B0503020204020204" charset="-122"/>
              </a:rPr>
              <a:t>i</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t和</a:t>
            </a:r>
            <a:r>
              <a:rPr sz="1800" b="1" spc="-180" dirty="0">
                <a:solidFill>
                  <a:srgbClr val="3D3D3D"/>
                </a:solidFill>
                <a:latin typeface="微软雅黑" panose="020B0503020204020204" charset="-122"/>
                <a:cs typeface="微软雅黑" panose="020B0503020204020204" charset="-122"/>
              </a:rPr>
              <a:t>T</a:t>
            </a:r>
            <a:r>
              <a:rPr sz="1800" b="1" spc="5" dirty="0">
                <a:solidFill>
                  <a:srgbClr val="3D3D3D"/>
                </a:solidFill>
                <a:latin typeface="微软雅黑" panose="020B0503020204020204" charset="-122"/>
                <a:cs typeface="微软雅黑" panose="020B0503020204020204" charset="-122"/>
              </a:rPr>
              <a:t>ol</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ra</a:t>
            </a:r>
            <a:r>
              <a:rPr sz="1800" b="1" spc="5" dirty="0">
                <a:solidFill>
                  <a:srgbClr val="3D3D3D"/>
                </a:solidFill>
                <a:latin typeface="微软雅黑" panose="020B0503020204020204" charset="-122"/>
                <a:cs typeface="微软雅黑" panose="020B0503020204020204" charset="-122"/>
              </a:rPr>
              <a:t>tio</a:t>
            </a:r>
            <a:r>
              <a:rPr sz="1800" b="1" dirty="0">
                <a:solidFill>
                  <a:srgbClr val="3D3D3D"/>
                </a:solidFill>
                <a:latin typeface="微软雅黑" panose="020B0503020204020204" charset="-122"/>
                <a:cs typeface="微软雅黑" panose="020B0503020204020204" charset="-122"/>
              </a:rPr>
              <a:t>n</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aint和</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rati</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用于保证</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d不被调度到不合适的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上，其中</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aint应用于</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上，而</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rati</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应用于</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d上</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目前支持的</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aint类型</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：新的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d不调度到该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上，不影响正在运行的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f</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：尽量不调度到该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u</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：新的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d不调度到该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上，并且删除已在运行的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d，被删除的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d会重新被调度</a:t>
            </a:r>
            <a:endParaRPr sz="1400">
              <a:latin typeface="微软雅黑" panose="020B0503020204020204" charset="-122"/>
              <a:cs typeface="微软雅黑" panose="020B0503020204020204" charset="-122"/>
            </a:endParaRPr>
          </a:p>
          <a:p>
            <a:pPr marL="184150" marR="5080"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当</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rati</a:t>
            </a:r>
            <a:r>
              <a:rPr sz="1400" spc="-5" dirty="0">
                <a:solidFill>
                  <a:srgbClr val="3D3D3D"/>
                </a:solidFill>
                <a:latin typeface="微软雅黑" panose="020B0503020204020204" charset="-122"/>
                <a:cs typeface="微软雅黑" panose="020B0503020204020204" charset="-122"/>
              </a:rPr>
              <a:t>on</a:t>
            </a:r>
            <a:r>
              <a:rPr sz="1400" dirty="0">
                <a:solidFill>
                  <a:srgbClr val="3D3D3D"/>
                </a:solidFill>
                <a:latin typeface="微软雅黑" panose="020B0503020204020204" charset="-122"/>
                <a:cs typeface="微软雅黑" panose="020B0503020204020204" charset="-122"/>
              </a:rPr>
              <a:t>匹配</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的所有</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aint的时候，该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d可以被调度到该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上；当</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d是已经运行的时候，也不会被</a:t>
            </a:r>
            <a:r>
              <a:rPr sz="1400" dirty="0">
                <a:solidFill>
                  <a:srgbClr val="3D3D3D"/>
                </a:solidFill>
                <a:latin typeface="微软雅黑" panose="020B0503020204020204" charset="-122"/>
                <a:cs typeface="微软雅黑" panose="020B0503020204020204" charset="-122"/>
              </a:rPr>
              <a:t> 删除</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如果</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处于</a:t>
            </a:r>
            <a:r>
              <a:rPr sz="1400" spc="-1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spc="6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状态，则所有</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ff</a:t>
            </a:r>
            <a:r>
              <a:rPr sz="1400" spc="-5" dirty="0">
                <a:solidFill>
                  <a:srgbClr val="3D3D3D"/>
                </a:solidFill>
                <a:latin typeface="微软雅黑" panose="020B0503020204020204" charset="-122"/>
                <a:cs typeface="微软雅黑" panose="020B0503020204020204" charset="-122"/>
              </a:rPr>
              <a:t>o</a:t>
            </a:r>
            <a:r>
              <a:rPr sz="1400" spc="4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t的新</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d（未指定资源限制参数的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d）不会调度到该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如果</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处于</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isk</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状态，则所有新</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d都不会调度到该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如果默认的调度器不满足要求，还可以部署自定义的调度器，并且在整个集群中还可以同时运行多个调度器实例</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4" y="1697155"/>
            <a:ext cx="3383279" cy="205104"/>
          </a:xfrm>
          <a:prstGeom prst="rect">
            <a:avLst/>
          </a:prstGeom>
        </p:spPr>
        <p:txBody>
          <a:bodyPr vert="horz" wrap="square" lIns="0" tIns="0" rIns="0" bIns="0" rtlCol="0">
            <a:spAutoFit/>
          </a:bodyPr>
          <a:lstStyle/>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调度分为两个阶段，</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di</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和</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rity</a:t>
            </a:r>
            <a:endParaRPr sz="1400">
              <a:latin typeface="微软雅黑" panose="020B0503020204020204" charset="-122"/>
              <a:cs typeface="微软雅黑" panose="020B0503020204020204" charset="-122"/>
            </a:endParaRPr>
          </a:p>
        </p:txBody>
      </p:sp>
      <p:sp>
        <p:nvSpPr>
          <p:cNvPr id="4" name="object 4"/>
          <p:cNvSpPr txBox="1"/>
          <p:nvPr/>
        </p:nvSpPr>
        <p:spPr>
          <a:xfrm>
            <a:off x="1779494" y="2014634"/>
            <a:ext cx="3478529" cy="848360"/>
          </a:xfrm>
          <a:prstGeom prst="rect">
            <a:avLst/>
          </a:prstGeom>
        </p:spPr>
        <p:txBody>
          <a:bodyPr vert="horz" wrap="square" lIns="0" tIns="0" rIns="0" bIns="0" rtlCol="0">
            <a:spAutoFit/>
          </a:bodyPr>
          <a:lstStyle/>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di</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：过滤不符合条件的节点</a:t>
            </a:r>
            <a:endParaRPr sz="1400">
              <a:latin typeface="微软雅黑" panose="020B0503020204020204" charset="-122"/>
              <a:cs typeface="微软雅黑" panose="020B0503020204020204" charset="-122"/>
            </a:endParaRPr>
          </a:p>
          <a:p>
            <a:pPr marL="184150" marR="5080"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：对节点进行优先级排序，选择优</a:t>
            </a:r>
            <a:r>
              <a:rPr sz="1400" dirty="0">
                <a:solidFill>
                  <a:srgbClr val="3D3D3D"/>
                </a:solidFill>
                <a:latin typeface="微软雅黑" panose="020B0503020204020204" charset="-122"/>
                <a:cs typeface="微软雅黑" panose="020B0503020204020204" charset="-122"/>
              </a:rPr>
              <a:t> 先级最高的节点</a:t>
            </a:r>
            <a:endParaRPr sz="1400">
              <a:latin typeface="微软雅黑" panose="020B0503020204020204" charset="-122"/>
              <a:cs typeface="微软雅黑" panose="020B0503020204020204" charset="-122"/>
            </a:endParaRPr>
          </a:p>
        </p:txBody>
      </p:sp>
      <p:sp>
        <p:nvSpPr>
          <p:cNvPr id="5" name="object 5"/>
          <p:cNvSpPr txBox="1"/>
          <p:nvPr/>
        </p:nvSpPr>
        <p:spPr>
          <a:xfrm>
            <a:off x="1322293" y="1104223"/>
            <a:ext cx="939800" cy="25400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调度原理</a:t>
            </a:r>
            <a:endParaRPr sz="1800">
              <a:latin typeface="微软雅黑" panose="020B0503020204020204" charset="-122"/>
              <a:cs typeface="微软雅黑" panose="020B0503020204020204" charset="-122"/>
            </a:endParaRPr>
          </a:p>
        </p:txBody>
      </p:sp>
      <p:sp>
        <p:nvSpPr>
          <p:cNvPr id="6" name="object 6"/>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8" name="object 8"/>
          <p:cNvSpPr/>
          <p:nvPr/>
        </p:nvSpPr>
        <p:spPr>
          <a:xfrm>
            <a:off x="6367462" y="982240"/>
            <a:ext cx="4587875" cy="930275"/>
          </a:xfrm>
          <a:custGeom>
            <a:avLst/>
            <a:gdLst/>
            <a:ahLst/>
            <a:cxnLst/>
            <a:rect l="l" t="t" r="r" b="b"/>
            <a:pathLst>
              <a:path w="4587875" h="930275">
                <a:moveTo>
                  <a:pt x="4508121" y="914400"/>
                </a:moveTo>
                <a:lnTo>
                  <a:pt x="4388228" y="914400"/>
                </a:lnTo>
                <a:lnTo>
                  <a:pt x="4384675" y="917953"/>
                </a:lnTo>
                <a:lnTo>
                  <a:pt x="4384675" y="926720"/>
                </a:lnTo>
                <a:lnTo>
                  <a:pt x="4388228" y="930275"/>
                </a:lnTo>
                <a:lnTo>
                  <a:pt x="4508121" y="930275"/>
                </a:lnTo>
                <a:lnTo>
                  <a:pt x="4511675" y="926720"/>
                </a:lnTo>
                <a:lnTo>
                  <a:pt x="4511675" y="917953"/>
                </a:lnTo>
                <a:lnTo>
                  <a:pt x="4508121" y="914400"/>
                </a:lnTo>
                <a:close/>
              </a:path>
              <a:path w="4587875" h="930275">
                <a:moveTo>
                  <a:pt x="4333496" y="914400"/>
                </a:moveTo>
                <a:lnTo>
                  <a:pt x="4213603" y="914400"/>
                </a:lnTo>
                <a:lnTo>
                  <a:pt x="4210050" y="917953"/>
                </a:lnTo>
                <a:lnTo>
                  <a:pt x="4210050" y="926720"/>
                </a:lnTo>
                <a:lnTo>
                  <a:pt x="4213603" y="930275"/>
                </a:lnTo>
                <a:lnTo>
                  <a:pt x="4333496" y="930275"/>
                </a:lnTo>
                <a:lnTo>
                  <a:pt x="4337050" y="926720"/>
                </a:lnTo>
                <a:lnTo>
                  <a:pt x="4337050" y="917953"/>
                </a:lnTo>
                <a:lnTo>
                  <a:pt x="4333496" y="914400"/>
                </a:lnTo>
                <a:close/>
              </a:path>
              <a:path w="4587875" h="930275">
                <a:moveTo>
                  <a:pt x="4158871" y="914400"/>
                </a:moveTo>
                <a:lnTo>
                  <a:pt x="4038978" y="914400"/>
                </a:lnTo>
                <a:lnTo>
                  <a:pt x="4035425" y="917953"/>
                </a:lnTo>
                <a:lnTo>
                  <a:pt x="4035425" y="926720"/>
                </a:lnTo>
                <a:lnTo>
                  <a:pt x="4038978" y="930275"/>
                </a:lnTo>
                <a:lnTo>
                  <a:pt x="4158871" y="930275"/>
                </a:lnTo>
                <a:lnTo>
                  <a:pt x="4162425" y="926720"/>
                </a:lnTo>
                <a:lnTo>
                  <a:pt x="4162425" y="917953"/>
                </a:lnTo>
                <a:lnTo>
                  <a:pt x="4158871" y="914400"/>
                </a:lnTo>
                <a:close/>
              </a:path>
              <a:path w="4587875" h="930275">
                <a:moveTo>
                  <a:pt x="3984246" y="914400"/>
                </a:moveTo>
                <a:lnTo>
                  <a:pt x="3864353" y="914400"/>
                </a:lnTo>
                <a:lnTo>
                  <a:pt x="3860800" y="917953"/>
                </a:lnTo>
                <a:lnTo>
                  <a:pt x="3860800" y="926720"/>
                </a:lnTo>
                <a:lnTo>
                  <a:pt x="3864353" y="930275"/>
                </a:lnTo>
                <a:lnTo>
                  <a:pt x="3984246" y="930275"/>
                </a:lnTo>
                <a:lnTo>
                  <a:pt x="3987800" y="926720"/>
                </a:lnTo>
                <a:lnTo>
                  <a:pt x="3987800" y="917953"/>
                </a:lnTo>
                <a:lnTo>
                  <a:pt x="3984246" y="914400"/>
                </a:lnTo>
                <a:close/>
              </a:path>
              <a:path w="4587875" h="930275">
                <a:moveTo>
                  <a:pt x="3809621" y="914400"/>
                </a:moveTo>
                <a:lnTo>
                  <a:pt x="3689728" y="914400"/>
                </a:lnTo>
                <a:lnTo>
                  <a:pt x="3686175" y="917953"/>
                </a:lnTo>
                <a:lnTo>
                  <a:pt x="3686175" y="926720"/>
                </a:lnTo>
                <a:lnTo>
                  <a:pt x="3689728" y="930275"/>
                </a:lnTo>
                <a:lnTo>
                  <a:pt x="3809621" y="930275"/>
                </a:lnTo>
                <a:lnTo>
                  <a:pt x="3813175" y="926720"/>
                </a:lnTo>
                <a:lnTo>
                  <a:pt x="3813175" y="917953"/>
                </a:lnTo>
                <a:lnTo>
                  <a:pt x="3809621" y="914400"/>
                </a:lnTo>
                <a:close/>
              </a:path>
              <a:path w="4587875" h="930275">
                <a:moveTo>
                  <a:pt x="3634996" y="914400"/>
                </a:moveTo>
                <a:lnTo>
                  <a:pt x="3515103" y="914400"/>
                </a:lnTo>
                <a:lnTo>
                  <a:pt x="3511550" y="917953"/>
                </a:lnTo>
                <a:lnTo>
                  <a:pt x="3511550" y="926720"/>
                </a:lnTo>
                <a:lnTo>
                  <a:pt x="3515103" y="930275"/>
                </a:lnTo>
                <a:lnTo>
                  <a:pt x="3634996" y="930275"/>
                </a:lnTo>
                <a:lnTo>
                  <a:pt x="3638550" y="926720"/>
                </a:lnTo>
                <a:lnTo>
                  <a:pt x="3638550" y="917953"/>
                </a:lnTo>
                <a:lnTo>
                  <a:pt x="3634996" y="914400"/>
                </a:lnTo>
                <a:close/>
              </a:path>
              <a:path w="4587875" h="930275">
                <a:moveTo>
                  <a:pt x="3460371" y="914400"/>
                </a:moveTo>
                <a:lnTo>
                  <a:pt x="3340478" y="914400"/>
                </a:lnTo>
                <a:lnTo>
                  <a:pt x="3336925" y="917953"/>
                </a:lnTo>
                <a:lnTo>
                  <a:pt x="3336925" y="926720"/>
                </a:lnTo>
                <a:lnTo>
                  <a:pt x="3340478" y="930275"/>
                </a:lnTo>
                <a:lnTo>
                  <a:pt x="3460371" y="930275"/>
                </a:lnTo>
                <a:lnTo>
                  <a:pt x="3463925" y="926720"/>
                </a:lnTo>
                <a:lnTo>
                  <a:pt x="3463925" y="917953"/>
                </a:lnTo>
                <a:lnTo>
                  <a:pt x="3460371" y="914400"/>
                </a:lnTo>
                <a:close/>
              </a:path>
              <a:path w="4587875" h="930275">
                <a:moveTo>
                  <a:pt x="3285746" y="914400"/>
                </a:moveTo>
                <a:lnTo>
                  <a:pt x="3165853" y="914400"/>
                </a:lnTo>
                <a:lnTo>
                  <a:pt x="3162300" y="917953"/>
                </a:lnTo>
                <a:lnTo>
                  <a:pt x="3162300" y="926720"/>
                </a:lnTo>
                <a:lnTo>
                  <a:pt x="3165853" y="930275"/>
                </a:lnTo>
                <a:lnTo>
                  <a:pt x="3285746" y="930275"/>
                </a:lnTo>
                <a:lnTo>
                  <a:pt x="3289300" y="926720"/>
                </a:lnTo>
                <a:lnTo>
                  <a:pt x="3289300" y="917953"/>
                </a:lnTo>
                <a:lnTo>
                  <a:pt x="3285746" y="914400"/>
                </a:lnTo>
                <a:close/>
              </a:path>
              <a:path w="4587875" h="930275">
                <a:moveTo>
                  <a:pt x="3111121" y="914400"/>
                </a:moveTo>
                <a:lnTo>
                  <a:pt x="2991228" y="914400"/>
                </a:lnTo>
                <a:lnTo>
                  <a:pt x="2987675" y="917953"/>
                </a:lnTo>
                <a:lnTo>
                  <a:pt x="2987675" y="926720"/>
                </a:lnTo>
                <a:lnTo>
                  <a:pt x="2991228" y="930275"/>
                </a:lnTo>
                <a:lnTo>
                  <a:pt x="3111121" y="930275"/>
                </a:lnTo>
                <a:lnTo>
                  <a:pt x="3114675" y="926720"/>
                </a:lnTo>
                <a:lnTo>
                  <a:pt x="3114675" y="917953"/>
                </a:lnTo>
                <a:lnTo>
                  <a:pt x="3111121" y="914400"/>
                </a:lnTo>
                <a:close/>
              </a:path>
              <a:path w="4587875" h="930275">
                <a:moveTo>
                  <a:pt x="2936496" y="914400"/>
                </a:moveTo>
                <a:lnTo>
                  <a:pt x="2816603" y="914400"/>
                </a:lnTo>
                <a:lnTo>
                  <a:pt x="2813050" y="917953"/>
                </a:lnTo>
                <a:lnTo>
                  <a:pt x="2813050" y="926720"/>
                </a:lnTo>
                <a:lnTo>
                  <a:pt x="2816603" y="930275"/>
                </a:lnTo>
                <a:lnTo>
                  <a:pt x="2936496" y="930275"/>
                </a:lnTo>
                <a:lnTo>
                  <a:pt x="2940050" y="926720"/>
                </a:lnTo>
                <a:lnTo>
                  <a:pt x="2940050" y="917953"/>
                </a:lnTo>
                <a:lnTo>
                  <a:pt x="2936496" y="914400"/>
                </a:lnTo>
                <a:close/>
              </a:path>
              <a:path w="4587875" h="930275">
                <a:moveTo>
                  <a:pt x="2761871" y="914400"/>
                </a:moveTo>
                <a:lnTo>
                  <a:pt x="2641978" y="914400"/>
                </a:lnTo>
                <a:lnTo>
                  <a:pt x="2638425" y="917953"/>
                </a:lnTo>
                <a:lnTo>
                  <a:pt x="2638425" y="926720"/>
                </a:lnTo>
                <a:lnTo>
                  <a:pt x="2641978" y="930275"/>
                </a:lnTo>
                <a:lnTo>
                  <a:pt x="2761871" y="930275"/>
                </a:lnTo>
                <a:lnTo>
                  <a:pt x="2765425" y="926720"/>
                </a:lnTo>
                <a:lnTo>
                  <a:pt x="2765425" y="917953"/>
                </a:lnTo>
                <a:lnTo>
                  <a:pt x="2761871" y="914400"/>
                </a:lnTo>
                <a:close/>
              </a:path>
              <a:path w="4587875" h="930275">
                <a:moveTo>
                  <a:pt x="2587246" y="914400"/>
                </a:moveTo>
                <a:lnTo>
                  <a:pt x="2467353" y="914400"/>
                </a:lnTo>
                <a:lnTo>
                  <a:pt x="2463800" y="917953"/>
                </a:lnTo>
                <a:lnTo>
                  <a:pt x="2463800" y="926720"/>
                </a:lnTo>
                <a:lnTo>
                  <a:pt x="2467353" y="930275"/>
                </a:lnTo>
                <a:lnTo>
                  <a:pt x="2587246" y="930275"/>
                </a:lnTo>
                <a:lnTo>
                  <a:pt x="2590800" y="926720"/>
                </a:lnTo>
                <a:lnTo>
                  <a:pt x="2590800" y="917953"/>
                </a:lnTo>
                <a:lnTo>
                  <a:pt x="2587246" y="914400"/>
                </a:lnTo>
                <a:close/>
              </a:path>
              <a:path w="4587875" h="930275">
                <a:moveTo>
                  <a:pt x="2412621" y="914400"/>
                </a:moveTo>
                <a:lnTo>
                  <a:pt x="2292728" y="914400"/>
                </a:lnTo>
                <a:lnTo>
                  <a:pt x="2289175" y="917953"/>
                </a:lnTo>
                <a:lnTo>
                  <a:pt x="2289175" y="926720"/>
                </a:lnTo>
                <a:lnTo>
                  <a:pt x="2292728" y="930275"/>
                </a:lnTo>
                <a:lnTo>
                  <a:pt x="2412621" y="930275"/>
                </a:lnTo>
                <a:lnTo>
                  <a:pt x="2416175" y="926720"/>
                </a:lnTo>
                <a:lnTo>
                  <a:pt x="2416175" y="917953"/>
                </a:lnTo>
                <a:lnTo>
                  <a:pt x="2412621" y="914400"/>
                </a:lnTo>
                <a:close/>
              </a:path>
              <a:path w="4587875" h="930275">
                <a:moveTo>
                  <a:pt x="2237996" y="914400"/>
                </a:moveTo>
                <a:lnTo>
                  <a:pt x="2118103" y="914400"/>
                </a:lnTo>
                <a:lnTo>
                  <a:pt x="2114550" y="917953"/>
                </a:lnTo>
                <a:lnTo>
                  <a:pt x="2114550" y="926720"/>
                </a:lnTo>
                <a:lnTo>
                  <a:pt x="2118103" y="930275"/>
                </a:lnTo>
                <a:lnTo>
                  <a:pt x="2237996" y="930275"/>
                </a:lnTo>
                <a:lnTo>
                  <a:pt x="2241550" y="926720"/>
                </a:lnTo>
                <a:lnTo>
                  <a:pt x="2241550" y="917953"/>
                </a:lnTo>
                <a:lnTo>
                  <a:pt x="2237996" y="914400"/>
                </a:lnTo>
                <a:close/>
              </a:path>
              <a:path w="4587875" h="930275">
                <a:moveTo>
                  <a:pt x="2063371" y="914400"/>
                </a:moveTo>
                <a:lnTo>
                  <a:pt x="1943478" y="914400"/>
                </a:lnTo>
                <a:lnTo>
                  <a:pt x="1939925" y="917953"/>
                </a:lnTo>
                <a:lnTo>
                  <a:pt x="1939925" y="926720"/>
                </a:lnTo>
                <a:lnTo>
                  <a:pt x="1943478" y="930275"/>
                </a:lnTo>
                <a:lnTo>
                  <a:pt x="2063371" y="930275"/>
                </a:lnTo>
                <a:lnTo>
                  <a:pt x="2066925" y="926720"/>
                </a:lnTo>
                <a:lnTo>
                  <a:pt x="2066925" y="917953"/>
                </a:lnTo>
                <a:lnTo>
                  <a:pt x="2063371" y="914400"/>
                </a:lnTo>
                <a:close/>
              </a:path>
              <a:path w="4587875" h="930275">
                <a:moveTo>
                  <a:pt x="1888746" y="914400"/>
                </a:moveTo>
                <a:lnTo>
                  <a:pt x="1768853" y="914400"/>
                </a:lnTo>
                <a:lnTo>
                  <a:pt x="1765300" y="917953"/>
                </a:lnTo>
                <a:lnTo>
                  <a:pt x="1765300" y="926720"/>
                </a:lnTo>
                <a:lnTo>
                  <a:pt x="1768853" y="930275"/>
                </a:lnTo>
                <a:lnTo>
                  <a:pt x="1888746" y="930275"/>
                </a:lnTo>
                <a:lnTo>
                  <a:pt x="1892300" y="926720"/>
                </a:lnTo>
                <a:lnTo>
                  <a:pt x="1892300" y="917953"/>
                </a:lnTo>
                <a:lnTo>
                  <a:pt x="1888746" y="914400"/>
                </a:lnTo>
                <a:close/>
              </a:path>
              <a:path w="4587875" h="930275">
                <a:moveTo>
                  <a:pt x="1714121" y="914400"/>
                </a:moveTo>
                <a:lnTo>
                  <a:pt x="1594228" y="914400"/>
                </a:lnTo>
                <a:lnTo>
                  <a:pt x="1590675" y="917953"/>
                </a:lnTo>
                <a:lnTo>
                  <a:pt x="1590675" y="926720"/>
                </a:lnTo>
                <a:lnTo>
                  <a:pt x="1594228" y="930275"/>
                </a:lnTo>
                <a:lnTo>
                  <a:pt x="1714121" y="930275"/>
                </a:lnTo>
                <a:lnTo>
                  <a:pt x="1717675" y="926720"/>
                </a:lnTo>
                <a:lnTo>
                  <a:pt x="1717675" y="917953"/>
                </a:lnTo>
                <a:lnTo>
                  <a:pt x="1714121" y="914400"/>
                </a:lnTo>
                <a:close/>
              </a:path>
              <a:path w="4587875" h="930275">
                <a:moveTo>
                  <a:pt x="1539496" y="914400"/>
                </a:moveTo>
                <a:lnTo>
                  <a:pt x="1419603" y="914400"/>
                </a:lnTo>
                <a:lnTo>
                  <a:pt x="1416050" y="917953"/>
                </a:lnTo>
                <a:lnTo>
                  <a:pt x="1416050" y="926720"/>
                </a:lnTo>
                <a:lnTo>
                  <a:pt x="1419603" y="930275"/>
                </a:lnTo>
                <a:lnTo>
                  <a:pt x="1539496" y="930275"/>
                </a:lnTo>
                <a:lnTo>
                  <a:pt x="1543050" y="926720"/>
                </a:lnTo>
                <a:lnTo>
                  <a:pt x="1543050" y="917953"/>
                </a:lnTo>
                <a:lnTo>
                  <a:pt x="1539496" y="914400"/>
                </a:lnTo>
                <a:close/>
              </a:path>
              <a:path w="4587875" h="930275">
                <a:moveTo>
                  <a:pt x="1364871" y="914400"/>
                </a:moveTo>
                <a:lnTo>
                  <a:pt x="1244978" y="914400"/>
                </a:lnTo>
                <a:lnTo>
                  <a:pt x="1241425" y="917953"/>
                </a:lnTo>
                <a:lnTo>
                  <a:pt x="1241425" y="926720"/>
                </a:lnTo>
                <a:lnTo>
                  <a:pt x="1244978" y="930275"/>
                </a:lnTo>
                <a:lnTo>
                  <a:pt x="1364871" y="930275"/>
                </a:lnTo>
                <a:lnTo>
                  <a:pt x="1368425" y="926720"/>
                </a:lnTo>
                <a:lnTo>
                  <a:pt x="1368425" y="917953"/>
                </a:lnTo>
                <a:lnTo>
                  <a:pt x="1364871" y="914400"/>
                </a:lnTo>
                <a:close/>
              </a:path>
              <a:path w="4587875" h="930275">
                <a:moveTo>
                  <a:pt x="1190246" y="914400"/>
                </a:moveTo>
                <a:lnTo>
                  <a:pt x="1070353" y="914400"/>
                </a:lnTo>
                <a:lnTo>
                  <a:pt x="1066800" y="917953"/>
                </a:lnTo>
                <a:lnTo>
                  <a:pt x="1066800" y="926720"/>
                </a:lnTo>
                <a:lnTo>
                  <a:pt x="1070353" y="930275"/>
                </a:lnTo>
                <a:lnTo>
                  <a:pt x="1190246" y="930275"/>
                </a:lnTo>
                <a:lnTo>
                  <a:pt x="1193800" y="926720"/>
                </a:lnTo>
                <a:lnTo>
                  <a:pt x="1193800" y="917953"/>
                </a:lnTo>
                <a:lnTo>
                  <a:pt x="1190246" y="914400"/>
                </a:lnTo>
                <a:close/>
              </a:path>
              <a:path w="4587875" h="930275">
                <a:moveTo>
                  <a:pt x="1015621" y="914400"/>
                </a:moveTo>
                <a:lnTo>
                  <a:pt x="895728" y="914400"/>
                </a:lnTo>
                <a:lnTo>
                  <a:pt x="892175" y="917953"/>
                </a:lnTo>
                <a:lnTo>
                  <a:pt x="892175" y="926720"/>
                </a:lnTo>
                <a:lnTo>
                  <a:pt x="895728" y="930275"/>
                </a:lnTo>
                <a:lnTo>
                  <a:pt x="1015621" y="930275"/>
                </a:lnTo>
                <a:lnTo>
                  <a:pt x="1019175" y="926720"/>
                </a:lnTo>
                <a:lnTo>
                  <a:pt x="1019175" y="917953"/>
                </a:lnTo>
                <a:lnTo>
                  <a:pt x="1015621" y="914400"/>
                </a:lnTo>
                <a:close/>
              </a:path>
              <a:path w="4587875" h="930275">
                <a:moveTo>
                  <a:pt x="840996" y="914400"/>
                </a:moveTo>
                <a:lnTo>
                  <a:pt x="721103" y="914400"/>
                </a:lnTo>
                <a:lnTo>
                  <a:pt x="717550" y="917953"/>
                </a:lnTo>
                <a:lnTo>
                  <a:pt x="717550" y="926720"/>
                </a:lnTo>
                <a:lnTo>
                  <a:pt x="721103" y="930275"/>
                </a:lnTo>
                <a:lnTo>
                  <a:pt x="840996" y="930275"/>
                </a:lnTo>
                <a:lnTo>
                  <a:pt x="844550" y="926720"/>
                </a:lnTo>
                <a:lnTo>
                  <a:pt x="844550" y="917953"/>
                </a:lnTo>
                <a:lnTo>
                  <a:pt x="840996" y="914400"/>
                </a:lnTo>
                <a:close/>
              </a:path>
              <a:path w="4587875" h="930275">
                <a:moveTo>
                  <a:pt x="666371" y="914400"/>
                </a:moveTo>
                <a:lnTo>
                  <a:pt x="546478" y="914400"/>
                </a:lnTo>
                <a:lnTo>
                  <a:pt x="542925" y="917953"/>
                </a:lnTo>
                <a:lnTo>
                  <a:pt x="542925" y="926720"/>
                </a:lnTo>
                <a:lnTo>
                  <a:pt x="546478" y="930275"/>
                </a:lnTo>
                <a:lnTo>
                  <a:pt x="666371" y="930275"/>
                </a:lnTo>
                <a:lnTo>
                  <a:pt x="669925" y="926720"/>
                </a:lnTo>
                <a:lnTo>
                  <a:pt x="669925" y="917953"/>
                </a:lnTo>
                <a:lnTo>
                  <a:pt x="666371" y="914400"/>
                </a:lnTo>
                <a:close/>
              </a:path>
              <a:path w="4587875" h="930275">
                <a:moveTo>
                  <a:pt x="491746" y="914400"/>
                </a:moveTo>
                <a:lnTo>
                  <a:pt x="371853" y="914400"/>
                </a:lnTo>
                <a:lnTo>
                  <a:pt x="368300" y="917953"/>
                </a:lnTo>
                <a:lnTo>
                  <a:pt x="368300" y="926720"/>
                </a:lnTo>
                <a:lnTo>
                  <a:pt x="371853" y="930275"/>
                </a:lnTo>
                <a:lnTo>
                  <a:pt x="491746" y="930275"/>
                </a:lnTo>
                <a:lnTo>
                  <a:pt x="495300" y="926720"/>
                </a:lnTo>
                <a:lnTo>
                  <a:pt x="495300" y="917953"/>
                </a:lnTo>
                <a:lnTo>
                  <a:pt x="491746" y="914400"/>
                </a:lnTo>
                <a:close/>
              </a:path>
              <a:path w="4587875" h="930275">
                <a:moveTo>
                  <a:pt x="317121" y="914400"/>
                </a:moveTo>
                <a:lnTo>
                  <a:pt x="197228" y="914400"/>
                </a:lnTo>
                <a:lnTo>
                  <a:pt x="193675" y="917953"/>
                </a:lnTo>
                <a:lnTo>
                  <a:pt x="193675" y="926720"/>
                </a:lnTo>
                <a:lnTo>
                  <a:pt x="197228" y="930275"/>
                </a:lnTo>
                <a:lnTo>
                  <a:pt x="317121" y="930275"/>
                </a:lnTo>
                <a:lnTo>
                  <a:pt x="320675" y="926720"/>
                </a:lnTo>
                <a:lnTo>
                  <a:pt x="320675" y="917953"/>
                </a:lnTo>
                <a:lnTo>
                  <a:pt x="317121" y="914400"/>
                </a:lnTo>
                <a:close/>
              </a:path>
              <a:path w="4587875" h="930275">
                <a:moveTo>
                  <a:pt x="142496" y="914400"/>
                </a:moveTo>
                <a:lnTo>
                  <a:pt x="22603" y="914400"/>
                </a:lnTo>
                <a:lnTo>
                  <a:pt x="19050" y="917953"/>
                </a:lnTo>
                <a:lnTo>
                  <a:pt x="19050" y="926720"/>
                </a:lnTo>
                <a:lnTo>
                  <a:pt x="22603" y="930275"/>
                </a:lnTo>
                <a:lnTo>
                  <a:pt x="142496" y="930275"/>
                </a:lnTo>
                <a:lnTo>
                  <a:pt x="146050" y="926720"/>
                </a:lnTo>
                <a:lnTo>
                  <a:pt x="146050" y="917953"/>
                </a:lnTo>
                <a:lnTo>
                  <a:pt x="142496" y="914400"/>
                </a:lnTo>
                <a:close/>
              </a:path>
              <a:path w="4587875" h="930275">
                <a:moveTo>
                  <a:pt x="4584321" y="815975"/>
                </a:moveTo>
                <a:lnTo>
                  <a:pt x="4575553" y="815975"/>
                </a:lnTo>
                <a:lnTo>
                  <a:pt x="4572000" y="819528"/>
                </a:lnTo>
                <a:lnTo>
                  <a:pt x="4572000" y="914400"/>
                </a:lnTo>
                <a:lnTo>
                  <a:pt x="4562853" y="914400"/>
                </a:lnTo>
                <a:lnTo>
                  <a:pt x="4559300" y="917953"/>
                </a:lnTo>
                <a:lnTo>
                  <a:pt x="4559300" y="926720"/>
                </a:lnTo>
                <a:lnTo>
                  <a:pt x="4562853" y="930275"/>
                </a:lnTo>
                <a:lnTo>
                  <a:pt x="4584321" y="930275"/>
                </a:lnTo>
                <a:lnTo>
                  <a:pt x="4587875" y="926720"/>
                </a:lnTo>
                <a:lnTo>
                  <a:pt x="4587875" y="819528"/>
                </a:lnTo>
                <a:lnTo>
                  <a:pt x="4584321" y="815975"/>
                </a:lnTo>
                <a:close/>
              </a:path>
              <a:path w="4587875" h="930275">
                <a:moveTo>
                  <a:pt x="12321" y="787400"/>
                </a:moveTo>
                <a:lnTo>
                  <a:pt x="3553" y="787400"/>
                </a:lnTo>
                <a:lnTo>
                  <a:pt x="0" y="790953"/>
                </a:lnTo>
                <a:lnTo>
                  <a:pt x="0" y="910845"/>
                </a:lnTo>
                <a:lnTo>
                  <a:pt x="3553" y="914400"/>
                </a:lnTo>
                <a:lnTo>
                  <a:pt x="12321" y="914400"/>
                </a:lnTo>
                <a:lnTo>
                  <a:pt x="15875" y="910845"/>
                </a:lnTo>
                <a:lnTo>
                  <a:pt x="15875" y="790953"/>
                </a:lnTo>
                <a:lnTo>
                  <a:pt x="12321" y="787400"/>
                </a:lnTo>
                <a:close/>
              </a:path>
              <a:path w="4587875" h="930275">
                <a:moveTo>
                  <a:pt x="4584321" y="641350"/>
                </a:moveTo>
                <a:lnTo>
                  <a:pt x="4575553" y="641350"/>
                </a:lnTo>
                <a:lnTo>
                  <a:pt x="4572000" y="644903"/>
                </a:lnTo>
                <a:lnTo>
                  <a:pt x="4572000" y="764795"/>
                </a:lnTo>
                <a:lnTo>
                  <a:pt x="4575553" y="768350"/>
                </a:lnTo>
                <a:lnTo>
                  <a:pt x="4584321" y="768350"/>
                </a:lnTo>
                <a:lnTo>
                  <a:pt x="4587875" y="764795"/>
                </a:lnTo>
                <a:lnTo>
                  <a:pt x="4587875" y="644903"/>
                </a:lnTo>
                <a:lnTo>
                  <a:pt x="4584321" y="641350"/>
                </a:lnTo>
                <a:close/>
              </a:path>
              <a:path w="4587875" h="930275">
                <a:moveTo>
                  <a:pt x="12321" y="612775"/>
                </a:moveTo>
                <a:lnTo>
                  <a:pt x="3553" y="612775"/>
                </a:lnTo>
                <a:lnTo>
                  <a:pt x="0" y="616328"/>
                </a:lnTo>
                <a:lnTo>
                  <a:pt x="0" y="736220"/>
                </a:lnTo>
                <a:lnTo>
                  <a:pt x="3553" y="739775"/>
                </a:lnTo>
                <a:lnTo>
                  <a:pt x="12321" y="739775"/>
                </a:lnTo>
                <a:lnTo>
                  <a:pt x="15875" y="736220"/>
                </a:lnTo>
                <a:lnTo>
                  <a:pt x="15875" y="616328"/>
                </a:lnTo>
                <a:lnTo>
                  <a:pt x="12321" y="612775"/>
                </a:lnTo>
                <a:close/>
              </a:path>
              <a:path w="4587875" h="930275">
                <a:moveTo>
                  <a:pt x="4584321" y="466725"/>
                </a:moveTo>
                <a:lnTo>
                  <a:pt x="4575553" y="466725"/>
                </a:lnTo>
                <a:lnTo>
                  <a:pt x="4572000" y="470278"/>
                </a:lnTo>
                <a:lnTo>
                  <a:pt x="4572000" y="590170"/>
                </a:lnTo>
                <a:lnTo>
                  <a:pt x="4575553" y="593725"/>
                </a:lnTo>
                <a:lnTo>
                  <a:pt x="4584321" y="593725"/>
                </a:lnTo>
                <a:lnTo>
                  <a:pt x="4587875" y="590170"/>
                </a:lnTo>
                <a:lnTo>
                  <a:pt x="4587875" y="470278"/>
                </a:lnTo>
                <a:lnTo>
                  <a:pt x="4584321" y="466725"/>
                </a:lnTo>
                <a:close/>
              </a:path>
              <a:path w="4587875" h="930275">
                <a:moveTo>
                  <a:pt x="12321" y="438150"/>
                </a:moveTo>
                <a:lnTo>
                  <a:pt x="3553" y="438150"/>
                </a:lnTo>
                <a:lnTo>
                  <a:pt x="0" y="441703"/>
                </a:lnTo>
                <a:lnTo>
                  <a:pt x="0" y="561595"/>
                </a:lnTo>
                <a:lnTo>
                  <a:pt x="3553" y="565150"/>
                </a:lnTo>
                <a:lnTo>
                  <a:pt x="12321" y="565150"/>
                </a:lnTo>
                <a:lnTo>
                  <a:pt x="15875" y="561595"/>
                </a:lnTo>
                <a:lnTo>
                  <a:pt x="15875" y="441703"/>
                </a:lnTo>
                <a:lnTo>
                  <a:pt x="12321" y="438150"/>
                </a:lnTo>
                <a:close/>
              </a:path>
              <a:path w="4587875" h="930275">
                <a:moveTo>
                  <a:pt x="4584321" y="292100"/>
                </a:moveTo>
                <a:lnTo>
                  <a:pt x="4575553" y="292100"/>
                </a:lnTo>
                <a:lnTo>
                  <a:pt x="4572000" y="295653"/>
                </a:lnTo>
                <a:lnTo>
                  <a:pt x="4572000" y="415546"/>
                </a:lnTo>
                <a:lnTo>
                  <a:pt x="4575553" y="419100"/>
                </a:lnTo>
                <a:lnTo>
                  <a:pt x="4584321" y="419100"/>
                </a:lnTo>
                <a:lnTo>
                  <a:pt x="4587875" y="415546"/>
                </a:lnTo>
                <a:lnTo>
                  <a:pt x="4587875" y="295653"/>
                </a:lnTo>
                <a:lnTo>
                  <a:pt x="4584321" y="292100"/>
                </a:lnTo>
                <a:close/>
              </a:path>
              <a:path w="4587875" h="930275">
                <a:moveTo>
                  <a:pt x="12321" y="263525"/>
                </a:moveTo>
                <a:lnTo>
                  <a:pt x="3553" y="263525"/>
                </a:lnTo>
                <a:lnTo>
                  <a:pt x="0" y="267078"/>
                </a:lnTo>
                <a:lnTo>
                  <a:pt x="0" y="386970"/>
                </a:lnTo>
                <a:lnTo>
                  <a:pt x="3553" y="390525"/>
                </a:lnTo>
                <a:lnTo>
                  <a:pt x="12321" y="390525"/>
                </a:lnTo>
                <a:lnTo>
                  <a:pt x="15875" y="386970"/>
                </a:lnTo>
                <a:lnTo>
                  <a:pt x="15875" y="267078"/>
                </a:lnTo>
                <a:lnTo>
                  <a:pt x="12321" y="263525"/>
                </a:lnTo>
                <a:close/>
              </a:path>
              <a:path w="4587875" h="930275">
                <a:moveTo>
                  <a:pt x="4584321" y="117475"/>
                </a:moveTo>
                <a:lnTo>
                  <a:pt x="4575553" y="117475"/>
                </a:lnTo>
                <a:lnTo>
                  <a:pt x="4572000" y="121028"/>
                </a:lnTo>
                <a:lnTo>
                  <a:pt x="4572000" y="240921"/>
                </a:lnTo>
                <a:lnTo>
                  <a:pt x="4575553" y="244475"/>
                </a:lnTo>
                <a:lnTo>
                  <a:pt x="4584321" y="244475"/>
                </a:lnTo>
                <a:lnTo>
                  <a:pt x="4587875" y="240921"/>
                </a:lnTo>
                <a:lnTo>
                  <a:pt x="4587875" y="121028"/>
                </a:lnTo>
                <a:lnTo>
                  <a:pt x="4584321" y="117475"/>
                </a:lnTo>
                <a:close/>
              </a:path>
              <a:path w="4587875" h="930275">
                <a:moveTo>
                  <a:pt x="12321" y="88900"/>
                </a:moveTo>
                <a:lnTo>
                  <a:pt x="3553" y="88900"/>
                </a:lnTo>
                <a:lnTo>
                  <a:pt x="0" y="92453"/>
                </a:lnTo>
                <a:lnTo>
                  <a:pt x="0" y="212346"/>
                </a:lnTo>
                <a:lnTo>
                  <a:pt x="3553" y="215900"/>
                </a:lnTo>
                <a:lnTo>
                  <a:pt x="12321" y="215900"/>
                </a:lnTo>
                <a:lnTo>
                  <a:pt x="15875" y="212346"/>
                </a:lnTo>
                <a:lnTo>
                  <a:pt x="15875" y="92453"/>
                </a:lnTo>
                <a:lnTo>
                  <a:pt x="12321" y="88900"/>
                </a:lnTo>
                <a:close/>
              </a:path>
              <a:path w="4587875" h="930275">
                <a:moveTo>
                  <a:pt x="4584321" y="0"/>
                </a:moveTo>
                <a:lnTo>
                  <a:pt x="4518403" y="0"/>
                </a:lnTo>
                <a:lnTo>
                  <a:pt x="4514850" y="3553"/>
                </a:lnTo>
                <a:lnTo>
                  <a:pt x="4514850" y="12321"/>
                </a:lnTo>
                <a:lnTo>
                  <a:pt x="4518403" y="15875"/>
                </a:lnTo>
                <a:lnTo>
                  <a:pt x="4572000" y="15875"/>
                </a:lnTo>
                <a:lnTo>
                  <a:pt x="4572000" y="66296"/>
                </a:lnTo>
                <a:lnTo>
                  <a:pt x="4575553" y="69850"/>
                </a:lnTo>
                <a:lnTo>
                  <a:pt x="4584321" y="69850"/>
                </a:lnTo>
                <a:lnTo>
                  <a:pt x="4587875" y="66296"/>
                </a:lnTo>
                <a:lnTo>
                  <a:pt x="4587875" y="3553"/>
                </a:lnTo>
                <a:lnTo>
                  <a:pt x="4584321" y="0"/>
                </a:lnTo>
                <a:close/>
              </a:path>
              <a:path w="4587875" h="930275">
                <a:moveTo>
                  <a:pt x="4463671" y="0"/>
                </a:moveTo>
                <a:lnTo>
                  <a:pt x="4343778" y="0"/>
                </a:lnTo>
                <a:lnTo>
                  <a:pt x="4340225" y="3553"/>
                </a:lnTo>
                <a:lnTo>
                  <a:pt x="4340225" y="12321"/>
                </a:lnTo>
                <a:lnTo>
                  <a:pt x="4343778" y="15875"/>
                </a:lnTo>
                <a:lnTo>
                  <a:pt x="4463671" y="15875"/>
                </a:lnTo>
                <a:lnTo>
                  <a:pt x="4467225" y="12321"/>
                </a:lnTo>
                <a:lnTo>
                  <a:pt x="4467225" y="3553"/>
                </a:lnTo>
                <a:lnTo>
                  <a:pt x="4463671" y="0"/>
                </a:lnTo>
                <a:close/>
              </a:path>
              <a:path w="4587875" h="930275">
                <a:moveTo>
                  <a:pt x="4289046" y="0"/>
                </a:moveTo>
                <a:lnTo>
                  <a:pt x="4169153" y="0"/>
                </a:lnTo>
                <a:lnTo>
                  <a:pt x="4165600" y="3553"/>
                </a:lnTo>
                <a:lnTo>
                  <a:pt x="4165600" y="12321"/>
                </a:lnTo>
                <a:lnTo>
                  <a:pt x="4169153" y="15875"/>
                </a:lnTo>
                <a:lnTo>
                  <a:pt x="4289046" y="15875"/>
                </a:lnTo>
                <a:lnTo>
                  <a:pt x="4292600" y="12321"/>
                </a:lnTo>
                <a:lnTo>
                  <a:pt x="4292600" y="3553"/>
                </a:lnTo>
                <a:lnTo>
                  <a:pt x="4289046" y="0"/>
                </a:lnTo>
                <a:close/>
              </a:path>
              <a:path w="4587875" h="930275">
                <a:moveTo>
                  <a:pt x="4114421" y="0"/>
                </a:moveTo>
                <a:lnTo>
                  <a:pt x="3994528" y="0"/>
                </a:lnTo>
                <a:lnTo>
                  <a:pt x="3990975" y="3553"/>
                </a:lnTo>
                <a:lnTo>
                  <a:pt x="3990975" y="12321"/>
                </a:lnTo>
                <a:lnTo>
                  <a:pt x="3994528" y="15875"/>
                </a:lnTo>
                <a:lnTo>
                  <a:pt x="4114421" y="15875"/>
                </a:lnTo>
                <a:lnTo>
                  <a:pt x="4117975" y="12321"/>
                </a:lnTo>
                <a:lnTo>
                  <a:pt x="4117975" y="3553"/>
                </a:lnTo>
                <a:lnTo>
                  <a:pt x="4114421" y="0"/>
                </a:lnTo>
                <a:close/>
              </a:path>
              <a:path w="4587875" h="930275">
                <a:moveTo>
                  <a:pt x="3939796" y="0"/>
                </a:moveTo>
                <a:lnTo>
                  <a:pt x="3819903" y="0"/>
                </a:lnTo>
                <a:lnTo>
                  <a:pt x="3816350" y="3553"/>
                </a:lnTo>
                <a:lnTo>
                  <a:pt x="3816350" y="12321"/>
                </a:lnTo>
                <a:lnTo>
                  <a:pt x="3819903" y="15875"/>
                </a:lnTo>
                <a:lnTo>
                  <a:pt x="3939796" y="15875"/>
                </a:lnTo>
                <a:lnTo>
                  <a:pt x="3943350" y="12321"/>
                </a:lnTo>
                <a:lnTo>
                  <a:pt x="3943350" y="3553"/>
                </a:lnTo>
                <a:lnTo>
                  <a:pt x="3939796" y="0"/>
                </a:lnTo>
                <a:close/>
              </a:path>
              <a:path w="4587875" h="930275">
                <a:moveTo>
                  <a:pt x="3765171" y="0"/>
                </a:moveTo>
                <a:lnTo>
                  <a:pt x="3645278" y="0"/>
                </a:lnTo>
                <a:lnTo>
                  <a:pt x="3641725" y="3553"/>
                </a:lnTo>
                <a:lnTo>
                  <a:pt x="3641725" y="12321"/>
                </a:lnTo>
                <a:lnTo>
                  <a:pt x="3645278" y="15875"/>
                </a:lnTo>
                <a:lnTo>
                  <a:pt x="3765171" y="15875"/>
                </a:lnTo>
                <a:lnTo>
                  <a:pt x="3768725" y="12321"/>
                </a:lnTo>
                <a:lnTo>
                  <a:pt x="3768725" y="3553"/>
                </a:lnTo>
                <a:lnTo>
                  <a:pt x="3765171" y="0"/>
                </a:lnTo>
                <a:close/>
              </a:path>
              <a:path w="4587875" h="930275">
                <a:moveTo>
                  <a:pt x="3590546" y="0"/>
                </a:moveTo>
                <a:lnTo>
                  <a:pt x="3470653" y="0"/>
                </a:lnTo>
                <a:lnTo>
                  <a:pt x="3467100" y="3553"/>
                </a:lnTo>
                <a:lnTo>
                  <a:pt x="3467100" y="12321"/>
                </a:lnTo>
                <a:lnTo>
                  <a:pt x="3470653" y="15875"/>
                </a:lnTo>
                <a:lnTo>
                  <a:pt x="3590546" y="15875"/>
                </a:lnTo>
                <a:lnTo>
                  <a:pt x="3594100" y="12321"/>
                </a:lnTo>
                <a:lnTo>
                  <a:pt x="3594100" y="3553"/>
                </a:lnTo>
                <a:lnTo>
                  <a:pt x="3590546" y="0"/>
                </a:lnTo>
                <a:close/>
              </a:path>
              <a:path w="4587875" h="930275">
                <a:moveTo>
                  <a:pt x="3415921" y="0"/>
                </a:moveTo>
                <a:lnTo>
                  <a:pt x="3296028" y="0"/>
                </a:lnTo>
                <a:lnTo>
                  <a:pt x="3292475" y="3553"/>
                </a:lnTo>
                <a:lnTo>
                  <a:pt x="3292475" y="12321"/>
                </a:lnTo>
                <a:lnTo>
                  <a:pt x="3296028" y="15875"/>
                </a:lnTo>
                <a:lnTo>
                  <a:pt x="3415921" y="15875"/>
                </a:lnTo>
                <a:lnTo>
                  <a:pt x="3419475" y="12321"/>
                </a:lnTo>
                <a:lnTo>
                  <a:pt x="3419475" y="3553"/>
                </a:lnTo>
                <a:lnTo>
                  <a:pt x="3415921" y="0"/>
                </a:lnTo>
                <a:close/>
              </a:path>
              <a:path w="4587875" h="930275">
                <a:moveTo>
                  <a:pt x="3241296" y="0"/>
                </a:moveTo>
                <a:lnTo>
                  <a:pt x="3121403" y="0"/>
                </a:lnTo>
                <a:lnTo>
                  <a:pt x="3117850" y="3553"/>
                </a:lnTo>
                <a:lnTo>
                  <a:pt x="3117850" y="12321"/>
                </a:lnTo>
                <a:lnTo>
                  <a:pt x="3121403" y="15875"/>
                </a:lnTo>
                <a:lnTo>
                  <a:pt x="3241296" y="15875"/>
                </a:lnTo>
                <a:lnTo>
                  <a:pt x="3244850" y="12321"/>
                </a:lnTo>
                <a:lnTo>
                  <a:pt x="3244850" y="3553"/>
                </a:lnTo>
                <a:lnTo>
                  <a:pt x="3241296" y="0"/>
                </a:lnTo>
                <a:close/>
              </a:path>
              <a:path w="4587875" h="930275">
                <a:moveTo>
                  <a:pt x="3066671" y="0"/>
                </a:moveTo>
                <a:lnTo>
                  <a:pt x="2946778" y="0"/>
                </a:lnTo>
                <a:lnTo>
                  <a:pt x="2943225" y="3553"/>
                </a:lnTo>
                <a:lnTo>
                  <a:pt x="2943225" y="12321"/>
                </a:lnTo>
                <a:lnTo>
                  <a:pt x="2946778" y="15875"/>
                </a:lnTo>
                <a:lnTo>
                  <a:pt x="3066671" y="15875"/>
                </a:lnTo>
                <a:lnTo>
                  <a:pt x="3070225" y="12321"/>
                </a:lnTo>
                <a:lnTo>
                  <a:pt x="3070225" y="3553"/>
                </a:lnTo>
                <a:lnTo>
                  <a:pt x="3066671" y="0"/>
                </a:lnTo>
                <a:close/>
              </a:path>
              <a:path w="4587875" h="930275">
                <a:moveTo>
                  <a:pt x="2892046" y="0"/>
                </a:moveTo>
                <a:lnTo>
                  <a:pt x="2772153" y="0"/>
                </a:lnTo>
                <a:lnTo>
                  <a:pt x="2768600" y="3553"/>
                </a:lnTo>
                <a:lnTo>
                  <a:pt x="2768600" y="12321"/>
                </a:lnTo>
                <a:lnTo>
                  <a:pt x="2772153" y="15875"/>
                </a:lnTo>
                <a:lnTo>
                  <a:pt x="2892046" y="15875"/>
                </a:lnTo>
                <a:lnTo>
                  <a:pt x="2895600" y="12321"/>
                </a:lnTo>
                <a:lnTo>
                  <a:pt x="2895600" y="3553"/>
                </a:lnTo>
                <a:lnTo>
                  <a:pt x="2892046" y="0"/>
                </a:lnTo>
                <a:close/>
              </a:path>
              <a:path w="4587875" h="930275">
                <a:moveTo>
                  <a:pt x="2717421" y="0"/>
                </a:moveTo>
                <a:lnTo>
                  <a:pt x="2597528" y="0"/>
                </a:lnTo>
                <a:lnTo>
                  <a:pt x="2593975" y="3553"/>
                </a:lnTo>
                <a:lnTo>
                  <a:pt x="2593975" y="12321"/>
                </a:lnTo>
                <a:lnTo>
                  <a:pt x="2597528" y="15875"/>
                </a:lnTo>
                <a:lnTo>
                  <a:pt x="2717421" y="15875"/>
                </a:lnTo>
                <a:lnTo>
                  <a:pt x="2720975" y="12321"/>
                </a:lnTo>
                <a:lnTo>
                  <a:pt x="2720975" y="3553"/>
                </a:lnTo>
                <a:lnTo>
                  <a:pt x="2717421" y="0"/>
                </a:lnTo>
                <a:close/>
              </a:path>
              <a:path w="4587875" h="930275">
                <a:moveTo>
                  <a:pt x="2542796" y="0"/>
                </a:moveTo>
                <a:lnTo>
                  <a:pt x="2422903" y="0"/>
                </a:lnTo>
                <a:lnTo>
                  <a:pt x="2419350" y="3553"/>
                </a:lnTo>
                <a:lnTo>
                  <a:pt x="2419350" y="12321"/>
                </a:lnTo>
                <a:lnTo>
                  <a:pt x="2422903" y="15875"/>
                </a:lnTo>
                <a:lnTo>
                  <a:pt x="2542796" y="15875"/>
                </a:lnTo>
                <a:lnTo>
                  <a:pt x="2546350" y="12321"/>
                </a:lnTo>
                <a:lnTo>
                  <a:pt x="2546350" y="3553"/>
                </a:lnTo>
                <a:lnTo>
                  <a:pt x="2542796" y="0"/>
                </a:lnTo>
                <a:close/>
              </a:path>
              <a:path w="4587875" h="930275">
                <a:moveTo>
                  <a:pt x="2368171" y="0"/>
                </a:moveTo>
                <a:lnTo>
                  <a:pt x="2248278" y="0"/>
                </a:lnTo>
                <a:lnTo>
                  <a:pt x="2244725" y="3553"/>
                </a:lnTo>
                <a:lnTo>
                  <a:pt x="2244725" y="12321"/>
                </a:lnTo>
                <a:lnTo>
                  <a:pt x="2248278" y="15875"/>
                </a:lnTo>
                <a:lnTo>
                  <a:pt x="2368171" y="15875"/>
                </a:lnTo>
                <a:lnTo>
                  <a:pt x="2371725" y="12321"/>
                </a:lnTo>
                <a:lnTo>
                  <a:pt x="2371725" y="3553"/>
                </a:lnTo>
                <a:lnTo>
                  <a:pt x="2368171" y="0"/>
                </a:lnTo>
                <a:close/>
              </a:path>
              <a:path w="4587875" h="930275">
                <a:moveTo>
                  <a:pt x="2193546" y="0"/>
                </a:moveTo>
                <a:lnTo>
                  <a:pt x="2073653" y="0"/>
                </a:lnTo>
                <a:lnTo>
                  <a:pt x="2070100" y="3553"/>
                </a:lnTo>
                <a:lnTo>
                  <a:pt x="2070100" y="12321"/>
                </a:lnTo>
                <a:lnTo>
                  <a:pt x="2073653" y="15875"/>
                </a:lnTo>
                <a:lnTo>
                  <a:pt x="2193546" y="15875"/>
                </a:lnTo>
                <a:lnTo>
                  <a:pt x="2197100" y="12321"/>
                </a:lnTo>
                <a:lnTo>
                  <a:pt x="2197100" y="3553"/>
                </a:lnTo>
                <a:lnTo>
                  <a:pt x="2193546" y="0"/>
                </a:lnTo>
                <a:close/>
              </a:path>
              <a:path w="4587875" h="930275">
                <a:moveTo>
                  <a:pt x="2018921" y="0"/>
                </a:moveTo>
                <a:lnTo>
                  <a:pt x="1899028" y="0"/>
                </a:lnTo>
                <a:lnTo>
                  <a:pt x="1895475" y="3553"/>
                </a:lnTo>
                <a:lnTo>
                  <a:pt x="1895475" y="12321"/>
                </a:lnTo>
                <a:lnTo>
                  <a:pt x="1899028" y="15875"/>
                </a:lnTo>
                <a:lnTo>
                  <a:pt x="2018921" y="15875"/>
                </a:lnTo>
                <a:lnTo>
                  <a:pt x="2022475" y="12321"/>
                </a:lnTo>
                <a:lnTo>
                  <a:pt x="2022475" y="3553"/>
                </a:lnTo>
                <a:lnTo>
                  <a:pt x="2018921" y="0"/>
                </a:lnTo>
                <a:close/>
              </a:path>
              <a:path w="4587875" h="930275">
                <a:moveTo>
                  <a:pt x="1844296" y="0"/>
                </a:moveTo>
                <a:lnTo>
                  <a:pt x="1724403" y="0"/>
                </a:lnTo>
                <a:lnTo>
                  <a:pt x="1720850" y="3553"/>
                </a:lnTo>
                <a:lnTo>
                  <a:pt x="1720850" y="12321"/>
                </a:lnTo>
                <a:lnTo>
                  <a:pt x="1724403" y="15875"/>
                </a:lnTo>
                <a:lnTo>
                  <a:pt x="1844296" y="15875"/>
                </a:lnTo>
                <a:lnTo>
                  <a:pt x="1847850" y="12321"/>
                </a:lnTo>
                <a:lnTo>
                  <a:pt x="1847850" y="3553"/>
                </a:lnTo>
                <a:lnTo>
                  <a:pt x="1844296" y="0"/>
                </a:lnTo>
                <a:close/>
              </a:path>
              <a:path w="4587875" h="930275">
                <a:moveTo>
                  <a:pt x="1669671" y="0"/>
                </a:moveTo>
                <a:lnTo>
                  <a:pt x="1549778" y="0"/>
                </a:lnTo>
                <a:lnTo>
                  <a:pt x="1546225" y="3553"/>
                </a:lnTo>
                <a:lnTo>
                  <a:pt x="1546225" y="12321"/>
                </a:lnTo>
                <a:lnTo>
                  <a:pt x="1549778" y="15875"/>
                </a:lnTo>
                <a:lnTo>
                  <a:pt x="1669671" y="15875"/>
                </a:lnTo>
                <a:lnTo>
                  <a:pt x="1673225" y="12321"/>
                </a:lnTo>
                <a:lnTo>
                  <a:pt x="1673225" y="3553"/>
                </a:lnTo>
                <a:lnTo>
                  <a:pt x="1669671" y="0"/>
                </a:lnTo>
                <a:close/>
              </a:path>
              <a:path w="4587875" h="930275">
                <a:moveTo>
                  <a:pt x="1495046" y="0"/>
                </a:moveTo>
                <a:lnTo>
                  <a:pt x="1375153" y="0"/>
                </a:lnTo>
                <a:lnTo>
                  <a:pt x="1371600" y="3553"/>
                </a:lnTo>
                <a:lnTo>
                  <a:pt x="1371600" y="12321"/>
                </a:lnTo>
                <a:lnTo>
                  <a:pt x="1375153" y="15875"/>
                </a:lnTo>
                <a:lnTo>
                  <a:pt x="1495046" y="15875"/>
                </a:lnTo>
                <a:lnTo>
                  <a:pt x="1498600" y="12321"/>
                </a:lnTo>
                <a:lnTo>
                  <a:pt x="1498600" y="3553"/>
                </a:lnTo>
                <a:lnTo>
                  <a:pt x="1495046" y="0"/>
                </a:lnTo>
                <a:close/>
              </a:path>
              <a:path w="4587875" h="930275">
                <a:moveTo>
                  <a:pt x="1320421" y="0"/>
                </a:moveTo>
                <a:lnTo>
                  <a:pt x="1200528" y="0"/>
                </a:lnTo>
                <a:lnTo>
                  <a:pt x="1196975" y="3553"/>
                </a:lnTo>
                <a:lnTo>
                  <a:pt x="1196975" y="12321"/>
                </a:lnTo>
                <a:lnTo>
                  <a:pt x="1200528" y="15875"/>
                </a:lnTo>
                <a:lnTo>
                  <a:pt x="1320421" y="15875"/>
                </a:lnTo>
                <a:lnTo>
                  <a:pt x="1323975" y="12321"/>
                </a:lnTo>
                <a:lnTo>
                  <a:pt x="1323975" y="3553"/>
                </a:lnTo>
                <a:lnTo>
                  <a:pt x="1320421" y="0"/>
                </a:lnTo>
                <a:close/>
              </a:path>
              <a:path w="4587875" h="930275">
                <a:moveTo>
                  <a:pt x="1145796" y="0"/>
                </a:moveTo>
                <a:lnTo>
                  <a:pt x="1025903" y="0"/>
                </a:lnTo>
                <a:lnTo>
                  <a:pt x="1022350" y="3553"/>
                </a:lnTo>
                <a:lnTo>
                  <a:pt x="1022350" y="12321"/>
                </a:lnTo>
                <a:lnTo>
                  <a:pt x="1025903" y="15875"/>
                </a:lnTo>
                <a:lnTo>
                  <a:pt x="1145796" y="15875"/>
                </a:lnTo>
                <a:lnTo>
                  <a:pt x="1149350" y="12321"/>
                </a:lnTo>
                <a:lnTo>
                  <a:pt x="1149350" y="3553"/>
                </a:lnTo>
                <a:lnTo>
                  <a:pt x="1145796" y="0"/>
                </a:lnTo>
                <a:close/>
              </a:path>
              <a:path w="4587875" h="930275">
                <a:moveTo>
                  <a:pt x="971171" y="0"/>
                </a:moveTo>
                <a:lnTo>
                  <a:pt x="851278" y="0"/>
                </a:lnTo>
                <a:lnTo>
                  <a:pt x="847725" y="3553"/>
                </a:lnTo>
                <a:lnTo>
                  <a:pt x="847725" y="12321"/>
                </a:lnTo>
                <a:lnTo>
                  <a:pt x="851278" y="15875"/>
                </a:lnTo>
                <a:lnTo>
                  <a:pt x="971171" y="15875"/>
                </a:lnTo>
                <a:lnTo>
                  <a:pt x="974725" y="12321"/>
                </a:lnTo>
                <a:lnTo>
                  <a:pt x="974725" y="3553"/>
                </a:lnTo>
                <a:lnTo>
                  <a:pt x="971171" y="0"/>
                </a:lnTo>
                <a:close/>
              </a:path>
              <a:path w="4587875" h="930275">
                <a:moveTo>
                  <a:pt x="796546" y="0"/>
                </a:moveTo>
                <a:lnTo>
                  <a:pt x="676653" y="0"/>
                </a:lnTo>
                <a:lnTo>
                  <a:pt x="673100" y="3553"/>
                </a:lnTo>
                <a:lnTo>
                  <a:pt x="673100" y="12321"/>
                </a:lnTo>
                <a:lnTo>
                  <a:pt x="676653" y="15875"/>
                </a:lnTo>
                <a:lnTo>
                  <a:pt x="796546" y="15875"/>
                </a:lnTo>
                <a:lnTo>
                  <a:pt x="800100" y="12321"/>
                </a:lnTo>
                <a:lnTo>
                  <a:pt x="800100" y="3553"/>
                </a:lnTo>
                <a:lnTo>
                  <a:pt x="796546" y="0"/>
                </a:lnTo>
                <a:close/>
              </a:path>
              <a:path w="4587875" h="930275">
                <a:moveTo>
                  <a:pt x="621921" y="0"/>
                </a:moveTo>
                <a:lnTo>
                  <a:pt x="502028" y="0"/>
                </a:lnTo>
                <a:lnTo>
                  <a:pt x="498475" y="3553"/>
                </a:lnTo>
                <a:lnTo>
                  <a:pt x="498475" y="12321"/>
                </a:lnTo>
                <a:lnTo>
                  <a:pt x="502028" y="15875"/>
                </a:lnTo>
                <a:lnTo>
                  <a:pt x="621921" y="15875"/>
                </a:lnTo>
                <a:lnTo>
                  <a:pt x="625475" y="12321"/>
                </a:lnTo>
                <a:lnTo>
                  <a:pt x="625475" y="3553"/>
                </a:lnTo>
                <a:lnTo>
                  <a:pt x="621921" y="0"/>
                </a:lnTo>
                <a:close/>
              </a:path>
              <a:path w="4587875" h="930275">
                <a:moveTo>
                  <a:pt x="447296" y="0"/>
                </a:moveTo>
                <a:lnTo>
                  <a:pt x="327403" y="0"/>
                </a:lnTo>
                <a:lnTo>
                  <a:pt x="323850" y="3553"/>
                </a:lnTo>
                <a:lnTo>
                  <a:pt x="323850" y="12321"/>
                </a:lnTo>
                <a:lnTo>
                  <a:pt x="327403" y="15875"/>
                </a:lnTo>
                <a:lnTo>
                  <a:pt x="447296" y="15875"/>
                </a:lnTo>
                <a:lnTo>
                  <a:pt x="450850" y="12321"/>
                </a:lnTo>
                <a:lnTo>
                  <a:pt x="450850" y="3553"/>
                </a:lnTo>
                <a:lnTo>
                  <a:pt x="447296" y="0"/>
                </a:lnTo>
                <a:close/>
              </a:path>
              <a:path w="4587875" h="930275">
                <a:moveTo>
                  <a:pt x="272671" y="0"/>
                </a:moveTo>
                <a:lnTo>
                  <a:pt x="152778" y="0"/>
                </a:lnTo>
                <a:lnTo>
                  <a:pt x="149225" y="3553"/>
                </a:lnTo>
                <a:lnTo>
                  <a:pt x="149225" y="12321"/>
                </a:lnTo>
                <a:lnTo>
                  <a:pt x="152778" y="15875"/>
                </a:lnTo>
                <a:lnTo>
                  <a:pt x="272671" y="15875"/>
                </a:lnTo>
                <a:lnTo>
                  <a:pt x="276225" y="12321"/>
                </a:lnTo>
                <a:lnTo>
                  <a:pt x="276225" y="3553"/>
                </a:lnTo>
                <a:lnTo>
                  <a:pt x="272671" y="0"/>
                </a:lnTo>
                <a:close/>
              </a:path>
              <a:path w="4587875" h="930275">
                <a:moveTo>
                  <a:pt x="98046" y="0"/>
                </a:moveTo>
                <a:lnTo>
                  <a:pt x="3553" y="0"/>
                </a:lnTo>
                <a:lnTo>
                  <a:pt x="0" y="3553"/>
                </a:lnTo>
                <a:lnTo>
                  <a:pt x="0" y="37721"/>
                </a:lnTo>
                <a:lnTo>
                  <a:pt x="3553" y="41275"/>
                </a:lnTo>
                <a:lnTo>
                  <a:pt x="12321" y="41275"/>
                </a:lnTo>
                <a:lnTo>
                  <a:pt x="15875" y="37721"/>
                </a:lnTo>
                <a:lnTo>
                  <a:pt x="15875" y="15875"/>
                </a:lnTo>
                <a:lnTo>
                  <a:pt x="98046" y="15875"/>
                </a:lnTo>
                <a:lnTo>
                  <a:pt x="101600" y="12321"/>
                </a:lnTo>
                <a:lnTo>
                  <a:pt x="101600" y="3553"/>
                </a:lnTo>
                <a:lnTo>
                  <a:pt x="98046" y="0"/>
                </a:lnTo>
                <a:close/>
              </a:path>
            </a:pathLst>
          </a:custGeom>
          <a:solidFill>
            <a:srgbClr val="0259BB"/>
          </a:solidFill>
        </p:spPr>
        <p:txBody>
          <a:bodyPr wrap="square" lIns="0" tIns="0" rIns="0" bIns="0" rtlCol="0"/>
          <a:lstStyle/>
          <a:p/>
        </p:txBody>
      </p:sp>
      <p:sp>
        <p:nvSpPr>
          <p:cNvPr id="9" name="object 9"/>
          <p:cNvSpPr txBox="1"/>
          <p:nvPr/>
        </p:nvSpPr>
        <p:spPr>
          <a:xfrm>
            <a:off x="7786994" y="2282222"/>
            <a:ext cx="1730375" cy="203200"/>
          </a:xfrm>
          <a:prstGeom prst="rect">
            <a:avLst/>
          </a:prstGeom>
        </p:spPr>
        <p:txBody>
          <a:bodyPr vert="horz" wrap="square" lIns="0" tIns="0" rIns="0" bIns="0" rtlCol="0">
            <a:spAutoFit/>
          </a:bodyPr>
          <a:lstStyle/>
          <a:p>
            <a:pPr marL="12700">
              <a:lnSpc>
                <a:spcPct val="100000"/>
              </a:lnSpc>
            </a:pPr>
            <a:r>
              <a:rPr sz="1400" dirty="0">
                <a:solidFill>
                  <a:srgbClr val="222A2C"/>
                </a:solidFill>
                <a:latin typeface="微软雅黑" panose="020B0503020204020204" charset="-122"/>
                <a:cs typeface="微软雅黑" panose="020B0503020204020204" charset="-122"/>
              </a:rPr>
              <a:t>节点3没有足够的资源</a:t>
            </a:r>
            <a:endParaRPr sz="1400">
              <a:latin typeface="微软雅黑" panose="020B0503020204020204" charset="-122"/>
              <a:cs typeface="微软雅黑" panose="020B0503020204020204" charset="-122"/>
            </a:endParaRPr>
          </a:p>
        </p:txBody>
      </p:sp>
      <p:sp>
        <p:nvSpPr>
          <p:cNvPr id="10" name="object 10"/>
          <p:cNvSpPr txBox="1"/>
          <p:nvPr/>
        </p:nvSpPr>
        <p:spPr>
          <a:xfrm>
            <a:off x="7799013" y="4143510"/>
            <a:ext cx="1706880" cy="203200"/>
          </a:xfrm>
          <a:prstGeom prst="rect">
            <a:avLst/>
          </a:prstGeom>
        </p:spPr>
        <p:txBody>
          <a:bodyPr vert="horz" wrap="square" lIns="0" tIns="0" rIns="0" bIns="0" rtlCol="0">
            <a:spAutoFit/>
          </a:bodyPr>
          <a:lstStyle/>
          <a:p>
            <a:pPr marL="12700">
              <a:lnSpc>
                <a:spcPct val="100000"/>
              </a:lnSpc>
            </a:pPr>
            <a:r>
              <a:rPr sz="1400" spc="5" dirty="0">
                <a:solidFill>
                  <a:srgbClr val="222A2C"/>
                </a:solidFill>
                <a:latin typeface="微软雅黑" panose="020B0503020204020204" charset="-122"/>
                <a:cs typeface="微软雅黑" panose="020B0503020204020204" charset="-122"/>
              </a:rPr>
              <a:t>P</a:t>
            </a:r>
            <a:r>
              <a:rPr sz="1400" dirty="0">
                <a:solidFill>
                  <a:srgbClr val="222A2C"/>
                </a:solidFill>
                <a:latin typeface="微软雅黑" panose="020B0503020204020204" charset="-122"/>
                <a:cs typeface="微软雅黑" panose="020B0503020204020204" charset="-122"/>
              </a:rPr>
              <a:t>ri</a:t>
            </a:r>
            <a:r>
              <a:rPr sz="1400" spc="-5" dirty="0">
                <a:solidFill>
                  <a:srgbClr val="222A2C"/>
                </a:solidFill>
                <a:latin typeface="微软雅黑" panose="020B0503020204020204" charset="-122"/>
                <a:cs typeface="微软雅黑" panose="020B0503020204020204" charset="-122"/>
              </a:rPr>
              <a:t>o</a:t>
            </a:r>
            <a:r>
              <a:rPr sz="1400" dirty="0">
                <a:solidFill>
                  <a:srgbClr val="222A2C"/>
                </a:solidFill>
                <a:latin typeface="微软雅黑" panose="020B0503020204020204" charset="-122"/>
                <a:cs typeface="微软雅黑" panose="020B0503020204020204" charset="-122"/>
              </a:rPr>
              <a:t>rit</a:t>
            </a:r>
            <a:r>
              <a:rPr sz="1400" spc="-5" dirty="0">
                <a:solidFill>
                  <a:srgbClr val="222A2C"/>
                </a:solidFill>
                <a:latin typeface="微软雅黑" panose="020B0503020204020204" charset="-122"/>
                <a:cs typeface="微软雅黑" panose="020B0503020204020204" charset="-122"/>
              </a:rPr>
              <a:t>y</a:t>
            </a:r>
            <a:r>
              <a:rPr sz="1400" dirty="0">
                <a:solidFill>
                  <a:srgbClr val="222A2C"/>
                </a:solidFill>
                <a:latin typeface="微软雅黑" panose="020B0503020204020204" charset="-122"/>
                <a:cs typeface="微软雅黑" panose="020B0503020204020204" charset="-122"/>
              </a:rPr>
              <a:t>函数进行计算</a:t>
            </a:r>
            <a:endParaRPr sz="1400">
              <a:latin typeface="微软雅黑" panose="020B0503020204020204" charset="-122"/>
              <a:cs typeface="微软雅黑" panose="020B0503020204020204" charset="-122"/>
            </a:endParaRPr>
          </a:p>
        </p:txBody>
      </p:sp>
      <p:sp>
        <p:nvSpPr>
          <p:cNvPr id="11" name="object 11"/>
          <p:cNvSpPr/>
          <p:nvPr/>
        </p:nvSpPr>
        <p:spPr>
          <a:xfrm>
            <a:off x="6367462" y="4702492"/>
            <a:ext cx="4587875" cy="930275"/>
          </a:xfrm>
          <a:custGeom>
            <a:avLst/>
            <a:gdLst/>
            <a:ahLst/>
            <a:cxnLst/>
            <a:rect l="l" t="t" r="r" b="b"/>
            <a:pathLst>
              <a:path w="4587875" h="930275">
                <a:moveTo>
                  <a:pt x="4508121" y="914399"/>
                </a:moveTo>
                <a:lnTo>
                  <a:pt x="4388228" y="914399"/>
                </a:lnTo>
                <a:lnTo>
                  <a:pt x="4384675" y="917953"/>
                </a:lnTo>
                <a:lnTo>
                  <a:pt x="4384675" y="926721"/>
                </a:lnTo>
                <a:lnTo>
                  <a:pt x="4388228" y="930274"/>
                </a:lnTo>
                <a:lnTo>
                  <a:pt x="4508121" y="930274"/>
                </a:lnTo>
                <a:lnTo>
                  <a:pt x="4511675" y="926721"/>
                </a:lnTo>
                <a:lnTo>
                  <a:pt x="4511675" y="917953"/>
                </a:lnTo>
                <a:lnTo>
                  <a:pt x="4508121" y="914399"/>
                </a:lnTo>
                <a:close/>
              </a:path>
              <a:path w="4587875" h="930275">
                <a:moveTo>
                  <a:pt x="4333496" y="914399"/>
                </a:moveTo>
                <a:lnTo>
                  <a:pt x="4213603" y="914399"/>
                </a:lnTo>
                <a:lnTo>
                  <a:pt x="4210050" y="917953"/>
                </a:lnTo>
                <a:lnTo>
                  <a:pt x="4210050" y="926721"/>
                </a:lnTo>
                <a:lnTo>
                  <a:pt x="4213603" y="930274"/>
                </a:lnTo>
                <a:lnTo>
                  <a:pt x="4333496" y="930274"/>
                </a:lnTo>
                <a:lnTo>
                  <a:pt x="4337050" y="926721"/>
                </a:lnTo>
                <a:lnTo>
                  <a:pt x="4337050" y="917953"/>
                </a:lnTo>
                <a:lnTo>
                  <a:pt x="4333496" y="914399"/>
                </a:lnTo>
                <a:close/>
              </a:path>
              <a:path w="4587875" h="930275">
                <a:moveTo>
                  <a:pt x="4158871" y="914399"/>
                </a:moveTo>
                <a:lnTo>
                  <a:pt x="4038978" y="914399"/>
                </a:lnTo>
                <a:lnTo>
                  <a:pt x="4035425" y="917953"/>
                </a:lnTo>
                <a:lnTo>
                  <a:pt x="4035425" y="926721"/>
                </a:lnTo>
                <a:lnTo>
                  <a:pt x="4038978" y="930274"/>
                </a:lnTo>
                <a:lnTo>
                  <a:pt x="4158871" y="930274"/>
                </a:lnTo>
                <a:lnTo>
                  <a:pt x="4162425" y="926721"/>
                </a:lnTo>
                <a:lnTo>
                  <a:pt x="4162425" y="917953"/>
                </a:lnTo>
                <a:lnTo>
                  <a:pt x="4158871" y="914399"/>
                </a:lnTo>
                <a:close/>
              </a:path>
              <a:path w="4587875" h="930275">
                <a:moveTo>
                  <a:pt x="3984246" y="914399"/>
                </a:moveTo>
                <a:lnTo>
                  <a:pt x="3864353" y="914399"/>
                </a:lnTo>
                <a:lnTo>
                  <a:pt x="3860800" y="917953"/>
                </a:lnTo>
                <a:lnTo>
                  <a:pt x="3860800" y="926721"/>
                </a:lnTo>
                <a:lnTo>
                  <a:pt x="3864353" y="930274"/>
                </a:lnTo>
                <a:lnTo>
                  <a:pt x="3984246" y="930274"/>
                </a:lnTo>
                <a:lnTo>
                  <a:pt x="3987800" y="926721"/>
                </a:lnTo>
                <a:lnTo>
                  <a:pt x="3987800" y="917953"/>
                </a:lnTo>
                <a:lnTo>
                  <a:pt x="3984246" y="914399"/>
                </a:lnTo>
                <a:close/>
              </a:path>
              <a:path w="4587875" h="930275">
                <a:moveTo>
                  <a:pt x="3809621" y="914399"/>
                </a:moveTo>
                <a:lnTo>
                  <a:pt x="3689728" y="914399"/>
                </a:lnTo>
                <a:lnTo>
                  <a:pt x="3686175" y="917953"/>
                </a:lnTo>
                <a:lnTo>
                  <a:pt x="3686175" y="926721"/>
                </a:lnTo>
                <a:lnTo>
                  <a:pt x="3689728" y="930274"/>
                </a:lnTo>
                <a:lnTo>
                  <a:pt x="3809621" y="930274"/>
                </a:lnTo>
                <a:lnTo>
                  <a:pt x="3813175" y="926721"/>
                </a:lnTo>
                <a:lnTo>
                  <a:pt x="3813175" y="917953"/>
                </a:lnTo>
                <a:lnTo>
                  <a:pt x="3809621" y="914399"/>
                </a:lnTo>
                <a:close/>
              </a:path>
              <a:path w="4587875" h="930275">
                <a:moveTo>
                  <a:pt x="3634996" y="914399"/>
                </a:moveTo>
                <a:lnTo>
                  <a:pt x="3515103" y="914399"/>
                </a:lnTo>
                <a:lnTo>
                  <a:pt x="3511550" y="917953"/>
                </a:lnTo>
                <a:lnTo>
                  <a:pt x="3511550" y="926721"/>
                </a:lnTo>
                <a:lnTo>
                  <a:pt x="3515103" y="930274"/>
                </a:lnTo>
                <a:lnTo>
                  <a:pt x="3634996" y="930274"/>
                </a:lnTo>
                <a:lnTo>
                  <a:pt x="3638550" y="926721"/>
                </a:lnTo>
                <a:lnTo>
                  <a:pt x="3638550" y="917953"/>
                </a:lnTo>
                <a:lnTo>
                  <a:pt x="3634996" y="914399"/>
                </a:lnTo>
                <a:close/>
              </a:path>
              <a:path w="4587875" h="930275">
                <a:moveTo>
                  <a:pt x="3460371" y="914399"/>
                </a:moveTo>
                <a:lnTo>
                  <a:pt x="3340478" y="914399"/>
                </a:lnTo>
                <a:lnTo>
                  <a:pt x="3336925" y="917953"/>
                </a:lnTo>
                <a:lnTo>
                  <a:pt x="3336925" y="926721"/>
                </a:lnTo>
                <a:lnTo>
                  <a:pt x="3340478" y="930274"/>
                </a:lnTo>
                <a:lnTo>
                  <a:pt x="3460371" y="930274"/>
                </a:lnTo>
                <a:lnTo>
                  <a:pt x="3463925" y="926721"/>
                </a:lnTo>
                <a:lnTo>
                  <a:pt x="3463925" y="917953"/>
                </a:lnTo>
                <a:lnTo>
                  <a:pt x="3460371" y="914399"/>
                </a:lnTo>
                <a:close/>
              </a:path>
              <a:path w="4587875" h="930275">
                <a:moveTo>
                  <a:pt x="3285746" y="914399"/>
                </a:moveTo>
                <a:lnTo>
                  <a:pt x="3165853" y="914399"/>
                </a:lnTo>
                <a:lnTo>
                  <a:pt x="3162300" y="917953"/>
                </a:lnTo>
                <a:lnTo>
                  <a:pt x="3162300" y="926721"/>
                </a:lnTo>
                <a:lnTo>
                  <a:pt x="3165853" y="930274"/>
                </a:lnTo>
                <a:lnTo>
                  <a:pt x="3285746" y="930274"/>
                </a:lnTo>
                <a:lnTo>
                  <a:pt x="3289300" y="926721"/>
                </a:lnTo>
                <a:lnTo>
                  <a:pt x="3289300" y="917953"/>
                </a:lnTo>
                <a:lnTo>
                  <a:pt x="3285746" y="914399"/>
                </a:lnTo>
                <a:close/>
              </a:path>
              <a:path w="4587875" h="930275">
                <a:moveTo>
                  <a:pt x="3111121" y="914399"/>
                </a:moveTo>
                <a:lnTo>
                  <a:pt x="2991228" y="914399"/>
                </a:lnTo>
                <a:lnTo>
                  <a:pt x="2987675" y="917953"/>
                </a:lnTo>
                <a:lnTo>
                  <a:pt x="2987675" y="926721"/>
                </a:lnTo>
                <a:lnTo>
                  <a:pt x="2991228" y="930274"/>
                </a:lnTo>
                <a:lnTo>
                  <a:pt x="3111121" y="930274"/>
                </a:lnTo>
                <a:lnTo>
                  <a:pt x="3114675" y="926721"/>
                </a:lnTo>
                <a:lnTo>
                  <a:pt x="3114675" y="917953"/>
                </a:lnTo>
                <a:lnTo>
                  <a:pt x="3111121" y="914399"/>
                </a:lnTo>
                <a:close/>
              </a:path>
              <a:path w="4587875" h="930275">
                <a:moveTo>
                  <a:pt x="2936496" y="914399"/>
                </a:moveTo>
                <a:lnTo>
                  <a:pt x="2816603" y="914399"/>
                </a:lnTo>
                <a:lnTo>
                  <a:pt x="2813050" y="917953"/>
                </a:lnTo>
                <a:lnTo>
                  <a:pt x="2813050" y="926721"/>
                </a:lnTo>
                <a:lnTo>
                  <a:pt x="2816603" y="930274"/>
                </a:lnTo>
                <a:lnTo>
                  <a:pt x="2936496" y="930274"/>
                </a:lnTo>
                <a:lnTo>
                  <a:pt x="2940050" y="926721"/>
                </a:lnTo>
                <a:lnTo>
                  <a:pt x="2940050" y="917953"/>
                </a:lnTo>
                <a:lnTo>
                  <a:pt x="2936496" y="914399"/>
                </a:lnTo>
                <a:close/>
              </a:path>
              <a:path w="4587875" h="930275">
                <a:moveTo>
                  <a:pt x="2761871" y="914399"/>
                </a:moveTo>
                <a:lnTo>
                  <a:pt x="2641978" y="914399"/>
                </a:lnTo>
                <a:lnTo>
                  <a:pt x="2638425" y="917953"/>
                </a:lnTo>
                <a:lnTo>
                  <a:pt x="2638425" y="926721"/>
                </a:lnTo>
                <a:lnTo>
                  <a:pt x="2641978" y="930274"/>
                </a:lnTo>
                <a:lnTo>
                  <a:pt x="2761871" y="930274"/>
                </a:lnTo>
                <a:lnTo>
                  <a:pt x="2765425" y="926721"/>
                </a:lnTo>
                <a:lnTo>
                  <a:pt x="2765425" y="917953"/>
                </a:lnTo>
                <a:lnTo>
                  <a:pt x="2761871" y="914399"/>
                </a:lnTo>
                <a:close/>
              </a:path>
              <a:path w="4587875" h="930275">
                <a:moveTo>
                  <a:pt x="2587246" y="914399"/>
                </a:moveTo>
                <a:lnTo>
                  <a:pt x="2467353" y="914399"/>
                </a:lnTo>
                <a:lnTo>
                  <a:pt x="2463800" y="917953"/>
                </a:lnTo>
                <a:lnTo>
                  <a:pt x="2463800" y="926721"/>
                </a:lnTo>
                <a:lnTo>
                  <a:pt x="2467353" y="930274"/>
                </a:lnTo>
                <a:lnTo>
                  <a:pt x="2587246" y="930274"/>
                </a:lnTo>
                <a:lnTo>
                  <a:pt x="2590800" y="926721"/>
                </a:lnTo>
                <a:lnTo>
                  <a:pt x="2590800" y="917953"/>
                </a:lnTo>
                <a:lnTo>
                  <a:pt x="2587246" y="914399"/>
                </a:lnTo>
                <a:close/>
              </a:path>
              <a:path w="4587875" h="930275">
                <a:moveTo>
                  <a:pt x="2412621" y="914399"/>
                </a:moveTo>
                <a:lnTo>
                  <a:pt x="2292728" y="914399"/>
                </a:lnTo>
                <a:lnTo>
                  <a:pt x="2289175" y="917953"/>
                </a:lnTo>
                <a:lnTo>
                  <a:pt x="2289175" y="926721"/>
                </a:lnTo>
                <a:lnTo>
                  <a:pt x="2292728" y="930274"/>
                </a:lnTo>
                <a:lnTo>
                  <a:pt x="2412621" y="930274"/>
                </a:lnTo>
                <a:lnTo>
                  <a:pt x="2416175" y="926721"/>
                </a:lnTo>
                <a:lnTo>
                  <a:pt x="2416175" y="917953"/>
                </a:lnTo>
                <a:lnTo>
                  <a:pt x="2412621" y="914399"/>
                </a:lnTo>
                <a:close/>
              </a:path>
              <a:path w="4587875" h="930275">
                <a:moveTo>
                  <a:pt x="2237996" y="914399"/>
                </a:moveTo>
                <a:lnTo>
                  <a:pt x="2118103" y="914399"/>
                </a:lnTo>
                <a:lnTo>
                  <a:pt x="2114550" y="917953"/>
                </a:lnTo>
                <a:lnTo>
                  <a:pt x="2114550" y="926721"/>
                </a:lnTo>
                <a:lnTo>
                  <a:pt x="2118103" y="930274"/>
                </a:lnTo>
                <a:lnTo>
                  <a:pt x="2237996" y="930274"/>
                </a:lnTo>
                <a:lnTo>
                  <a:pt x="2241550" y="926721"/>
                </a:lnTo>
                <a:lnTo>
                  <a:pt x="2241550" y="917953"/>
                </a:lnTo>
                <a:lnTo>
                  <a:pt x="2237996" y="914399"/>
                </a:lnTo>
                <a:close/>
              </a:path>
              <a:path w="4587875" h="930275">
                <a:moveTo>
                  <a:pt x="2063371" y="914399"/>
                </a:moveTo>
                <a:lnTo>
                  <a:pt x="1943478" y="914399"/>
                </a:lnTo>
                <a:lnTo>
                  <a:pt x="1939925" y="917953"/>
                </a:lnTo>
                <a:lnTo>
                  <a:pt x="1939925" y="926721"/>
                </a:lnTo>
                <a:lnTo>
                  <a:pt x="1943478" y="930274"/>
                </a:lnTo>
                <a:lnTo>
                  <a:pt x="2063371" y="930274"/>
                </a:lnTo>
                <a:lnTo>
                  <a:pt x="2066925" y="926721"/>
                </a:lnTo>
                <a:lnTo>
                  <a:pt x="2066925" y="917953"/>
                </a:lnTo>
                <a:lnTo>
                  <a:pt x="2063371" y="914399"/>
                </a:lnTo>
                <a:close/>
              </a:path>
              <a:path w="4587875" h="930275">
                <a:moveTo>
                  <a:pt x="1888746" y="914399"/>
                </a:moveTo>
                <a:lnTo>
                  <a:pt x="1768853" y="914399"/>
                </a:lnTo>
                <a:lnTo>
                  <a:pt x="1765300" y="917953"/>
                </a:lnTo>
                <a:lnTo>
                  <a:pt x="1765300" y="926721"/>
                </a:lnTo>
                <a:lnTo>
                  <a:pt x="1768853" y="930274"/>
                </a:lnTo>
                <a:lnTo>
                  <a:pt x="1888746" y="930274"/>
                </a:lnTo>
                <a:lnTo>
                  <a:pt x="1892300" y="926721"/>
                </a:lnTo>
                <a:lnTo>
                  <a:pt x="1892300" y="917953"/>
                </a:lnTo>
                <a:lnTo>
                  <a:pt x="1888746" y="914399"/>
                </a:lnTo>
                <a:close/>
              </a:path>
              <a:path w="4587875" h="930275">
                <a:moveTo>
                  <a:pt x="1714121" y="914399"/>
                </a:moveTo>
                <a:lnTo>
                  <a:pt x="1594228" y="914399"/>
                </a:lnTo>
                <a:lnTo>
                  <a:pt x="1590675" y="917953"/>
                </a:lnTo>
                <a:lnTo>
                  <a:pt x="1590675" y="926721"/>
                </a:lnTo>
                <a:lnTo>
                  <a:pt x="1594228" y="930274"/>
                </a:lnTo>
                <a:lnTo>
                  <a:pt x="1714121" y="930274"/>
                </a:lnTo>
                <a:lnTo>
                  <a:pt x="1717675" y="926721"/>
                </a:lnTo>
                <a:lnTo>
                  <a:pt x="1717675" y="917953"/>
                </a:lnTo>
                <a:lnTo>
                  <a:pt x="1714121" y="914399"/>
                </a:lnTo>
                <a:close/>
              </a:path>
              <a:path w="4587875" h="930275">
                <a:moveTo>
                  <a:pt x="1539496" y="914399"/>
                </a:moveTo>
                <a:lnTo>
                  <a:pt x="1419603" y="914399"/>
                </a:lnTo>
                <a:lnTo>
                  <a:pt x="1416050" y="917953"/>
                </a:lnTo>
                <a:lnTo>
                  <a:pt x="1416050" y="926721"/>
                </a:lnTo>
                <a:lnTo>
                  <a:pt x="1419603" y="930274"/>
                </a:lnTo>
                <a:lnTo>
                  <a:pt x="1539496" y="930274"/>
                </a:lnTo>
                <a:lnTo>
                  <a:pt x="1543050" y="926721"/>
                </a:lnTo>
                <a:lnTo>
                  <a:pt x="1543050" y="917953"/>
                </a:lnTo>
                <a:lnTo>
                  <a:pt x="1539496" y="914399"/>
                </a:lnTo>
                <a:close/>
              </a:path>
              <a:path w="4587875" h="930275">
                <a:moveTo>
                  <a:pt x="1364871" y="914399"/>
                </a:moveTo>
                <a:lnTo>
                  <a:pt x="1244978" y="914399"/>
                </a:lnTo>
                <a:lnTo>
                  <a:pt x="1241425" y="917953"/>
                </a:lnTo>
                <a:lnTo>
                  <a:pt x="1241425" y="926721"/>
                </a:lnTo>
                <a:lnTo>
                  <a:pt x="1244978" y="930274"/>
                </a:lnTo>
                <a:lnTo>
                  <a:pt x="1364871" y="930274"/>
                </a:lnTo>
                <a:lnTo>
                  <a:pt x="1368425" y="926721"/>
                </a:lnTo>
                <a:lnTo>
                  <a:pt x="1368425" y="917953"/>
                </a:lnTo>
                <a:lnTo>
                  <a:pt x="1364871" y="914399"/>
                </a:lnTo>
                <a:close/>
              </a:path>
              <a:path w="4587875" h="930275">
                <a:moveTo>
                  <a:pt x="1190246" y="914399"/>
                </a:moveTo>
                <a:lnTo>
                  <a:pt x="1070353" y="914399"/>
                </a:lnTo>
                <a:lnTo>
                  <a:pt x="1066800" y="917953"/>
                </a:lnTo>
                <a:lnTo>
                  <a:pt x="1066800" y="926721"/>
                </a:lnTo>
                <a:lnTo>
                  <a:pt x="1070353" y="930274"/>
                </a:lnTo>
                <a:lnTo>
                  <a:pt x="1190246" y="930274"/>
                </a:lnTo>
                <a:lnTo>
                  <a:pt x="1193800" y="926721"/>
                </a:lnTo>
                <a:lnTo>
                  <a:pt x="1193800" y="917953"/>
                </a:lnTo>
                <a:lnTo>
                  <a:pt x="1190246" y="914399"/>
                </a:lnTo>
                <a:close/>
              </a:path>
              <a:path w="4587875" h="930275">
                <a:moveTo>
                  <a:pt x="1015621" y="914399"/>
                </a:moveTo>
                <a:lnTo>
                  <a:pt x="895728" y="914399"/>
                </a:lnTo>
                <a:lnTo>
                  <a:pt x="892175" y="917953"/>
                </a:lnTo>
                <a:lnTo>
                  <a:pt x="892175" y="926721"/>
                </a:lnTo>
                <a:lnTo>
                  <a:pt x="895728" y="930274"/>
                </a:lnTo>
                <a:lnTo>
                  <a:pt x="1015621" y="930274"/>
                </a:lnTo>
                <a:lnTo>
                  <a:pt x="1019175" y="926721"/>
                </a:lnTo>
                <a:lnTo>
                  <a:pt x="1019175" y="917953"/>
                </a:lnTo>
                <a:lnTo>
                  <a:pt x="1015621" y="914399"/>
                </a:lnTo>
                <a:close/>
              </a:path>
              <a:path w="4587875" h="930275">
                <a:moveTo>
                  <a:pt x="840996" y="914399"/>
                </a:moveTo>
                <a:lnTo>
                  <a:pt x="721103" y="914399"/>
                </a:lnTo>
                <a:lnTo>
                  <a:pt x="717550" y="917953"/>
                </a:lnTo>
                <a:lnTo>
                  <a:pt x="717550" y="926721"/>
                </a:lnTo>
                <a:lnTo>
                  <a:pt x="721103" y="930274"/>
                </a:lnTo>
                <a:lnTo>
                  <a:pt x="840996" y="930274"/>
                </a:lnTo>
                <a:lnTo>
                  <a:pt x="844550" y="926721"/>
                </a:lnTo>
                <a:lnTo>
                  <a:pt x="844550" y="917953"/>
                </a:lnTo>
                <a:lnTo>
                  <a:pt x="840996" y="914399"/>
                </a:lnTo>
                <a:close/>
              </a:path>
              <a:path w="4587875" h="930275">
                <a:moveTo>
                  <a:pt x="666371" y="914399"/>
                </a:moveTo>
                <a:lnTo>
                  <a:pt x="546478" y="914399"/>
                </a:lnTo>
                <a:lnTo>
                  <a:pt x="542925" y="917953"/>
                </a:lnTo>
                <a:lnTo>
                  <a:pt x="542925" y="926721"/>
                </a:lnTo>
                <a:lnTo>
                  <a:pt x="546478" y="930274"/>
                </a:lnTo>
                <a:lnTo>
                  <a:pt x="666371" y="930274"/>
                </a:lnTo>
                <a:lnTo>
                  <a:pt x="669925" y="926721"/>
                </a:lnTo>
                <a:lnTo>
                  <a:pt x="669925" y="917953"/>
                </a:lnTo>
                <a:lnTo>
                  <a:pt x="666371" y="914399"/>
                </a:lnTo>
                <a:close/>
              </a:path>
              <a:path w="4587875" h="930275">
                <a:moveTo>
                  <a:pt x="491746" y="914399"/>
                </a:moveTo>
                <a:lnTo>
                  <a:pt x="371853" y="914399"/>
                </a:lnTo>
                <a:lnTo>
                  <a:pt x="368300" y="917953"/>
                </a:lnTo>
                <a:lnTo>
                  <a:pt x="368300" y="926721"/>
                </a:lnTo>
                <a:lnTo>
                  <a:pt x="371853" y="930274"/>
                </a:lnTo>
                <a:lnTo>
                  <a:pt x="491746" y="930274"/>
                </a:lnTo>
                <a:lnTo>
                  <a:pt x="495300" y="926721"/>
                </a:lnTo>
                <a:lnTo>
                  <a:pt x="495300" y="917953"/>
                </a:lnTo>
                <a:lnTo>
                  <a:pt x="491746" y="914399"/>
                </a:lnTo>
                <a:close/>
              </a:path>
              <a:path w="4587875" h="930275">
                <a:moveTo>
                  <a:pt x="317121" y="914399"/>
                </a:moveTo>
                <a:lnTo>
                  <a:pt x="197228" y="914399"/>
                </a:lnTo>
                <a:lnTo>
                  <a:pt x="193675" y="917953"/>
                </a:lnTo>
                <a:lnTo>
                  <a:pt x="193675" y="926721"/>
                </a:lnTo>
                <a:lnTo>
                  <a:pt x="197228" y="930274"/>
                </a:lnTo>
                <a:lnTo>
                  <a:pt x="317121" y="930274"/>
                </a:lnTo>
                <a:lnTo>
                  <a:pt x="320675" y="926721"/>
                </a:lnTo>
                <a:lnTo>
                  <a:pt x="320675" y="917953"/>
                </a:lnTo>
                <a:lnTo>
                  <a:pt x="317121" y="914399"/>
                </a:lnTo>
                <a:close/>
              </a:path>
              <a:path w="4587875" h="930275">
                <a:moveTo>
                  <a:pt x="142496" y="914399"/>
                </a:moveTo>
                <a:lnTo>
                  <a:pt x="22603" y="914399"/>
                </a:lnTo>
                <a:lnTo>
                  <a:pt x="19050" y="917953"/>
                </a:lnTo>
                <a:lnTo>
                  <a:pt x="19050" y="926721"/>
                </a:lnTo>
                <a:lnTo>
                  <a:pt x="22603" y="930274"/>
                </a:lnTo>
                <a:lnTo>
                  <a:pt x="142496" y="930274"/>
                </a:lnTo>
                <a:lnTo>
                  <a:pt x="146050" y="926721"/>
                </a:lnTo>
                <a:lnTo>
                  <a:pt x="146050" y="917953"/>
                </a:lnTo>
                <a:lnTo>
                  <a:pt x="142496" y="914399"/>
                </a:lnTo>
                <a:close/>
              </a:path>
              <a:path w="4587875" h="930275">
                <a:moveTo>
                  <a:pt x="4584321" y="815975"/>
                </a:moveTo>
                <a:lnTo>
                  <a:pt x="4575553" y="815975"/>
                </a:lnTo>
                <a:lnTo>
                  <a:pt x="4572000" y="819528"/>
                </a:lnTo>
                <a:lnTo>
                  <a:pt x="4572000" y="914399"/>
                </a:lnTo>
                <a:lnTo>
                  <a:pt x="4562853" y="914399"/>
                </a:lnTo>
                <a:lnTo>
                  <a:pt x="4559300" y="917953"/>
                </a:lnTo>
                <a:lnTo>
                  <a:pt x="4559300" y="926721"/>
                </a:lnTo>
                <a:lnTo>
                  <a:pt x="4562853" y="930274"/>
                </a:lnTo>
                <a:lnTo>
                  <a:pt x="4584321" y="930274"/>
                </a:lnTo>
                <a:lnTo>
                  <a:pt x="4587875" y="926721"/>
                </a:lnTo>
                <a:lnTo>
                  <a:pt x="4587875" y="819528"/>
                </a:lnTo>
                <a:lnTo>
                  <a:pt x="4584321" y="815975"/>
                </a:lnTo>
                <a:close/>
              </a:path>
              <a:path w="4587875" h="930275">
                <a:moveTo>
                  <a:pt x="12321" y="787400"/>
                </a:moveTo>
                <a:lnTo>
                  <a:pt x="3553" y="787400"/>
                </a:lnTo>
                <a:lnTo>
                  <a:pt x="0" y="790953"/>
                </a:lnTo>
                <a:lnTo>
                  <a:pt x="0" y="910846"/>
                </a:lnTo>
                <a:lnTo>
                  <a:pt x="3553" y="914399"/>
                </a:lnTo>
                <a:lnTo>
                  <a:pt x="12321" y="914399"/>
                </a:lnTo>
                <a:lnTo>
                  <a:pt x="15875" y="910846"/>
                </a:lnTo>
                <a:lnTo>
                  <a:pt x="15875" y="790953"/>
                </a:lnTo>
                <a:lnTo>
                  <a:pt x="12321" y="787400"/>
                </a:lnTo>
                <a:close/>
              </a:path>
              <a:path w="4587875" h="930275">
                <a:moveTo>
                  <a:pt x="4584321" y="641350"/>
                </a:moveTo>
                <a:lnTo>
                  <a:pt x="4575553" y="641350"/>
                </a:lnTo>
                <a:lnTo>
                  <a:pt x="4572000" y="644903"/>
                </a:lnTo>
                <a:lnTo>
                  <a:pt x="4572000" y="764796"/>
                </a:lnTo>
                <a:lnTo>
                  <a:pt x="4575553" y="768350"/>
                </a:lnTo>
                <a:lnTo>
                  <a:pt x="4584321" y="768350"/>
                </a:lnTo>
                <a:lnTo>
                  <a:pt x="4587875" y="764796"/>
                </a:lnTo>
                <a:lnTo>
                  <a:pt x="4587875" y="644903"/>
                </a:lnTo>
                <a:lnTo>
                  <a:pt x="4584321" y="641350"/>
                </a:lnTo>
                <a:close/>
              </a:path>
              <a:path w="4587875" h="930275">
                <a:moveTo>
                  <a:pt x="12321" y="612775"/>
                </a:moveTo>
                <a:lnTo>
                  <a:pt x="3553" y="612775"/>
                </a:lnTo>
                <a:lnTo>
                  <a:pt x="0" y="616328"/>
                </a:lnTo>
                <a:lnTo>
                  <a:pt x="0" y="736221"/>
                </a:lnTo>
                <a:lnTo>
                  <a:pt x="3553" y="739775"/>
                </a:lnTo>
                <a:lnTo>
                  <a:pt x="12321" y="739775"/>
                </a:lnTo>
                <a:lnTo>
                  <a:pt x="15875" y="736221"/>
                </a:lnTo>
                <a:lnTo>
                  <a:pt x="15875" y="616328"/>
                </a:lnTo>
                <a:lnTo>
                  <a:pt x="12321" y="612775"/>
                </a:lnTo>
                <a:close/>
              </a:path>
              <a:path w="4587875" h="930275">
                <a:moveTo>
                  <a:pt x="4584321" y="466725"/>
                </a:moveTo>
                <a:lnTo>
                  <a:pt x="4575553" y="466725"/>
                </a:lnTo>
                <a:lnTo>
                  <a:pt x="4572000" y="470278"/>
                </a:lnTo>
                <a:lnTo>
                  <a:pt x="4572000" y="590171"/>
                </a:lnTo>
                <a:lnTo>
                  <a:pt x="4575553" y="593725"/>
                </a:lnTo>
                <a:lnTo>
                  <a:pt x="4584321" y="593725"/>
                </a:lnTo>
                <a:lnTo>
                  <a:pt x="4587875" y="590171"/>
                </a:lnTo>
                <a:lnTo>
                  <a:pt x="4587875" y="470278"/>
                </a:lnTo>
                <a:lnTo>
                  <a:pt x="4584321" y="466725"/>
                </a:lnTo>
                <a:close/>
              </a:path>
              <a:path w="4587875" h="930275">
                <a:moveTo>
                  <a:pt x="12321" y="438150"/>
                </a:moveTo>
                <a:lnTo>
                  <a:pt x="3553" y="438150"/>
                </a:lnTo>
                <a:lnTo>
                  <a:pt x="0" y="441703"/>
                </a:lnTo>
                <a:lnTo>
                  <a:pt x="0" y="561596"/>
                </a:lnTo>
                <a:lnTo>
                  <a:pt x="3553" y="565150"/>
                </a:lnTo>
                <a:lnTo>
                  <a:pt x="12321" y="565150"/>
                </a:lnTo>
                <a:lnTo>
                  <a:pt x="15875" y="561596"/>
                </a:lnTo>
                <a:lnTo>
                  <a:pt x="15875" y="441703"/>
                </a:lnTo>
                <a:lnTo>
                  <a:pt x="12321" y="438150"/>
                </a:lnTo>
                <a:close/>
              </a:path>
              <a:path w="4587875" h="930275">
                <a:moveTo>
                  <a:pt x="4584321" y="292100"/>
                </a:moveTo>
                <a:lnTo>
                  <a:pt x="4575553" y="292100"/>
                </a:lnTo>
                <a:lnTo>
                  <a:pt x="4572000" y="295653"/>
                </a:lnTo>
                <a:lnTo>
                  <a:pt x="4572000" y="415546"/>
                </a:lnTo>
                <a:lnTo>
                  <a:pt x="4575553" y="419100"/>
                </a:lnTo>
                <a:lnTo>
                  <a:pt x="4584321" y="419100"/>
                </a:lnTo>
                <a:lnTo>
                  <a:pt x="4587875" y="415546"/>
                </a:lnTo>
                <a:lnTo>
                  <a:pt x="4587875" y="295653"/>
                </a:lnTo>
                <a:lnTo>
                  <a:pt x="4584321" y="292100"/>
                </a:lnTo>
                <a:close/>
              </a:path>
              <a:path w="4587875" h="930275">
                <a:moveTo>
                  <a:pt x="12321" y="263525"/>
                </a:moveTo>
                <a:lnTo>
                  <a:pt x="3553" y="263525"/>
                </a:lnTo>
                <a:lnTo>
                  <a:pt x="0" y="267078"/>
                </a:lnTo>
                <a:lnTo>
                  <a:pt x="0" y="386971"/>
                </a:lnTo>
                <a:lnTo>
                  <a:pt x="3553" y="390525"/>
                </a:lnTo>
                <a:lnTo>
                  <a:pt x="12321" y="390525"/>
                </a:lnTo>
                <a:lnTo>
                  <a:pt x="15875" y="386971"/>
                </a:lnTo>
                <a:lnTo>
                  <a:pt x="15875" y="267078"/>
                </a:lnTo>
                <a:lnTo>
                  <a:pt x="12321" y="263525"/>
                </a:lnTo>
                <a:close/>
              </a:path>
              <a:path w="4587875" h="930275">
                <a:moveTo>
                  <a:pt x="4584321" y="117475"/>
                </a:moveTo>
                <a:lnTo>
                  <a:pt x="4575553" y="117475"/>
                </a:lnTo>
                <a:lnTo>
                  <a:pt x="4572000" y="121028"/>
                </a:lnTo>
                <a:lnTo>
                  <a:pt x="4572000" y="240921"/>
                </a:lnTo>
                <a:lnTo>
                  <a:pt x="4575553" y="244475"/>
                </a:lnTo>
                <a:lnTo>
                  <a:pt x="4584321" y="244475"/>
                </a:lnTo>
                <a:lnTo>
                  <a:pt x="4587875" y="240921"/>
                </a:lnTo>
                <a:lnTo>
                  <a:pt x="4587875" y="121028"/>
                </a:lnTo>
                <a:lnTo>
                  <a:pt x="4584321" y="117475"/>
                </a:lnTo>
                <a:close/>
              </a:path>
              <a:path w="4587875" h="930275">
                <a:moveTo>
                  <a:pt x="12321" y="88900"/>
                </a:moveTo>
                <a:lnTo>
                  <a:pt x="3553" y="88900"/>
                </a:lnTo>
                <a:lnTo>
                  <a:pt x="0" y="92453"/>
                </a:lnTo>
                <a:lnTo>
                  <a:pt x="0" y="212346"/>
                </a:lnTo>
                <a:lnTo>
                  <a:pt x="3553" y="215900"/>
                </a:lnTo>
                <a:lnTo>
                  <a:pt x="12321" y="215900"/>
                </a:lnTo>
                <a:lnTo>
                  <a:pt x="15875" y="212346"/>
                </a:lnTo>
                <a:lnTo>
                  <a:pt x="15875" y="92453"/>
                </a:lnTo>
                <a:lnTo>
                  <a:pt x="12321" y="88900"/>
                </a:lnTo>
                <a:close/>
              </a:path>
              <a:path w="4587875" h="930275">
                <a:moveTo>
                  <a:pt x="4584321" y="0"/>
                </a:moveTo>
                <a:lnTo>
                  <a:pt x="4518403" y="0"/>
                </a:lnTo>
                <a:lnTo>
                  <a:pt x="4514850" y="3553"/>
                </a:lnTo>
                <a:lnTo>
                  <a:pt x="4514850" y="12321"/>
                </a:lnTo>
                <a:lnTo>
                  <a:pt x="4518403" y="15875"/>
                </a:lnTo>
                <a:lnTo>
                  <a:pt x="4572000" y="15875"/>
                </a:lnTo>
                <a:lnTo>
                  <a:pt x="4572000" y="66296"/>
                </a:lnTo>
                <a:lnTo>
                  <a:pt x="4575553" y="69850"/>
                </a:lnTo>
                <a:lnTo>
                  <a:pt x="4584321" y="69850"/>
                </a:lnTo>
                <a:lnTo>
                  <a:pt x="4587875" y="66296"/>
                </a:lnTo>
                <a:lnTo>
                  <a:pt x="4587875" y="3553"/>
                </a:lnTo>
                <a:lnTo>
                  <a:pt x="4584321" y="0"/>
                </a:lnTo>
                <a:close/>
              </a:path>
              <a:path w="4587875" h="930275">
                <a:moveTo>
                  <a:pt x="4463671" y="0"/>
                </a:moveTo>
                <a:lnTo>
                  <a:pt x="4343778" y="0"/>
                </a:lnTo>
                <a:lnTo>
                  <a:pt x="4340225" y="3553"/>
                </a:lnTo>
                <a:lnTo>
                  <a:pt x="4340225" y="12321"/>
                </a:lnTo>
                <a:lnTo>
                  <a:pt x="4343778" y="15875"/>
                </a:lnTo>
                <a:lnTo>
                  <a:pt x="4463671" y="15875"/>
                </a:lnTo>
                <a:lnTo>
                  <a:pt x="4467225" y="12321"/>
                </a:lnTo>
                <a:lnTo>
                  <a:pt x="4467225" y="3553"/>
                </a:lnTo>
                <a:lnTo>
                  <a:pt x="4463671" y="0"/>
                </a:lnTo>
                <a:close/>
              </a:path>
              <a:path w="4587875" h="930275">
                <a:moveTo>
                  <a:pt x="4289046" y="0"/>
                </a:moveTo>
                <a:lnTo>
                  <a:pt x="4169153" y="0"/>
                </a:lnTo>
                <a:lnTo>
                  <a:pt x="4165600" y="3553"/>
                </a:lnTo>
                <a:lnTo>
                  <a:pt x="4165600" y="12321"/>
                </a:lnTo>
                <a:lnTo>
                  <a:pt x="4169153" y="15875"/>
                </a:lnTo>
                <a:lnTo>
                  <a:pt x="4289046" y="15875"/>
                </a:lnTo>
                <a:lnTo>
                  <a:pt x="4292600" y="12321"/>
                </a:lnTo>
                <a:lnTo>
                  <a:pt x="4292600" y="3553"/>
                </a:lnTo>
                <a:lnTo>
                  <a:pt x="4289046" y="0"/>
                </a:lnTo>
                <a:close/>
              </a:path>
              <a:path w="4587875" h="930275">
                <a:moveTo>
                  <a:pt x="4114421" y="0"/>
                </a:moveTo>
                <a:lnTo>
                  <a:pt x="3994528" y="0"/>
                </a:lnTo>
                <a:lnTo>
                  <a:pt x="3990975" y="3553"/>
                </a:lnTo>
                <a:lnTo>
                  <a:pt x="3990975" y="12321"/>
                </a:lnTo>
                <a:lnTo>
                  <a:pt x="3994528" y="15875"/>
                </a:lnTo>
                <a:lnTo>
                  <a:pt x="4114421" y="15875"/>
                </a:lnTo>
                <a:lnTo>
                  <a:pt x="4117975" y="12321"/>
                </a:lnTo>
                <a:lnTo>
                  <a:pt x="4117975" y="3553"/>
                </a:lnTo>
                <a:lnTo>
                  <a:pt x="4114421" y="0"/>
                </a:lnTo>
                <a:close/>
              </a:path>
              <a:path w="4587875" h="930275">
                <a:moveTo>
                  <a:pt x="3939796" y="0"/>
                </a:moveTo>
                <a:lnTo>
                  <a:pt x="3819903" y="0"/>
                </a:lnTo>
                <a:lnTo>
                  <a:pt x="3816350" y="3553"/>
                </a:lnTo>
                <a:lnTo>
                  <a:pt x="3816350" y="12321"/>
                </a:lnTo>
                <a:lnTo>
                  <a:pt x="3819903" y="15875"/>
                </a:lnTo>
                <a:lnTo>
                  <a:pt x="3939796" y="15875"/>
                </a:lnTo>
                <a:lnTo>
                  <a:pt x="3943350" y="12321"/>
                </a:lnTo>
                <a:lnTo>
                  <a:pt x="3943350" y="3553"/>
                </a:lnTo>
                <a:lnTo>
                  <a:pt x="3939796" y="0"/>
                </a:lnTo>
                <a:close/>
              </a:path>
              <a:path w="4587875" h="930275">
                <a:moveTo>
                  <a:pt x="3765171" y="0"/>
                </a:moveTo>
                <a:lnTo>
                  <a:pt x="3645278" y="0"/>
                </a:lnTo>
                <a:lnTo>
                  <a:pt x="3641725" y="3553"/>
                </a:lnTo>
                <a:lnTo>
                  <a:pt x="3641725" y="12321"/>
                </a:lnTo>
                <a:lnTo>
                  <a:pt x="3645278" y="15875"/>
                </a:lnTo>
                <a:lnTo>
                  <a:pt x="3765171" y="15875"/>
                </a:lnTo>
                <a:lnTo>
                  <a:pt x="3768725" y="12321"/>
                </a:lnTo>
                <a:lnTo>
                  <a:pt x="3768725" y="3553"/>
                </a:lnTo>
                <a:lnTo>
                  <a:pt x="3765171" y="0"/>
                </a:lnTo>
                <a:close/>
              </a:path>
              <a:path w="4587875" h="930275">
                <a:moveTo>
                  <a:pt x="3590546" y="0"/>
                </a:moveTo>
                <a:lnTo>
                  <a:pt x="3470653" y="0"/>
                </a:lnTo>
                <a:lnTo>
                  <a:pt x="3467100" y="3553"/>
                </a:lnTo>
                <a:lnTo>
                  <a:pt x="3467100" y="12321"/>
                </a:lnTo>
                <a:lnTo>
                  <a:pt x="3470653" y="15875"/>
                </a:lnTo>
                <a:lnTo>
                  <a:pt x="3590546" y="15875"/>
                </a:lnTo>
                <a:lnTo>
                  <a:pt x="3594100" y="12321"/>
                </a:lnTo>
                <a:lnTo>
                  <a:pt x="3594100" y="3553"/>
                </a:lnTo>
                <a:lnTo>
                  <a:pt x="3590546" y="0"/>
                </a:lnTo>
                <a:close/>
              </a:path>
              <a:path w="4587875" h="930275">
                <a:moveTo>
                  <a:pt x="3415921" y="0"/>
                </a:moveTo>
                <a:lnTo>
                  <a:pt x="3296028" y="0"/>
                </a:lnTo>
                <a:lnTo>
                  <a:pt x="3292475" y="3553"/>
                </a:lnTo>
                <a:lnTo>
                  <a:pt x="3292475" y="12321"/>
                </a:lnTo>
                <a:lnTo>
                  <a:pt x="3296028" y="15875"/>
                </a:lnTo>
                <a:lnTo>
                  <a:pt x="3415921" y="15875"/>
                </a:lnTo>
                <a:lnTo>
                  <a:pt x="3419475" y="12321"/>
                </a:lnTo>
                <a:lnTo>
                  <a:pt x="3419475" y="3553"/>
                </a:lnTo>
                <a:lnTo>
                  <a:pt x="3415921" y="0"/>
                </a:lnTo>
                <a:close/>
              </a:path>
              <a:path w="4587875" h="930275">
                <a:moveTo>
                  <a:pt x="3241296" y="0"/>
                </a:moveTo>
                <a:lnTo>
                  <a:pt x="3121403" y="0"/>
                </a:lnTo>
                <a:lnTo>
                  <a:pt x="3117850" y="3553"/>
                </a:lnTo>
                <a:lnTo>
                  <a:pt x="3117850" y="12321"/>
                </a:lnTo>
                <a:lnTo>
                  <a:pt x="3121403" y="15875"/>
                </a:lnTo>
                <a:lnTo>
                  <a:pt x="3241296" y="15875"/>
                </a:lnTo>
                <a:lnTo>
                  <a:pt x="3244850" y="12321"/>
                </a:lnTo>
                <a:lnTo>
                  <a:pt x="3244850" y="3553"/>
                </a:lnTo>
                <a:lnTo>
                  <a:pt x="3241296" y="0"/>
                </a:lnTo>
                <a:close/>
              </a:path>
              <a:path w="4587875" h="930275">
                <a:moveTo>
                  <a:pt x="3066671" y="0"/>
                </a:moveTo>
                <a:lnTo>
                  <a:pt x="2946778" y="0"/>
                </a:lnTo>
                <a:lnTo>
                  <a:pt x="2943225" y="3553"/>
                </a:lnTo>
                <a:lnTo>
                  <a:pt x="2943225" y="12321"/>
                </a:lnTo>
                <a:lnTo>
                  <a:pt x="2946778" y="15875"/>
                </a:lnTo>
                <a:lnTo>
                  <a:pt x="3066671" y="15875"/>
                </a:lnTo>
                <a:lnTo>
                  <a:pt x="3070225" y="12321"/>
                </a:lnTo>
                <a:lnTo>
                  <a:pt x="3070225" y="3553"/>
                </a:lnTo>
                <a:lnTo>
                  <a:pt x="3066671" y="0"/>
                </a:lnTo>
                <a:close/>
              </a:path>
              <a:path w="4587875" h="930275">
                <a:moveTo>
                  <a:pt x="2892046" y="0"/>
                </a:moveTo>
                <a:lnTo>
                  <a:pt x="2772153" y="0"/>
                </a:lnTo>
                <a:lnTo>
                  <a:pt x="2768600" y="3553"/>
                </a:lnTo>
                <a:lnTo>
                  <a:pt x="2768600" y="12321"/>
                </a:lnTo>
                <a:lnTo>
                  <a:pt x="2772153" y="15875"/>
                </a:lnTo>
                <a:lnTo>
                  <a:pt x="2892046" y="15875"/>
                </a:lnTo>
                <a:lnTo>
                  <a:pt x="2895600" y="12321"/>
                </a:lnTo>
                <a:lnTo>
                  <a:pt x="2895600" y="3553"/>
                </a:lnTo>
                <a:lnTo>
                  <a:pt x="2892046" y="0"/>
                </a:lnTo>
                <a:close/>
              </a:path>
              <a:path w="4587875" h="930275">
                <a:moveTo>
                  <a:pt x="2717421" y="0"/>
                </a:moveTo>
                <a:lnTo>
                  <a:pt x="2597528" y="0"/>
                </a:lnTo>
                <a:lnTo>
                  <a:pt x="2593975" y="3553"/>
                </a:lnTo>
                <a:lnTo>
                  <a:pt x="2593975" y="12321"/>
                </a:lnTo>
                <a:lnTo>
                  <a:pt x="2597528" y="15875"/>
                </a:lnTo>
                <a:lnTo>
                  <a:pt x="2717421" y="15875"/>
                </a:lnTo>
                <a:lnTo>
                  <a:pt x="2720975" y="12321"/>
                </a:lnTo>
                <a:lnTo>
                  <a:pt x="2720975" y="3553"/>
                </a:lnTo>
                <a:lnTo>
                  <a:pt x="2717421" y="0"/>
                </a:lnTo>
                <a:close/>
              </a:path>
              <a:path w="4587875" h="930275">
                <a:moveTo>
                  <a:pt x="2542796" y="0"/>
                </a:moveTo>
                <a:lnTo>
                  <a:pt x="2422903" y="0"/>
                </a:lnTo>
                <a:lnTo>
                  <a:pt x="2419350" y="3553"/>
                </a:lnTo>
                <a:lnTo>
                  <a:pt x="2419350" y="12321"/>
                </a:lnTo>
                <a:lnTo>
                  <a:pt x="2422903" y="15875"/>
                </a:lnTo>
                <a:lnTo>
                  <a:pt x="2542796" y="15875"/>
                </a:lnTo>
                <a:lnTo>
                  <a:pt x="2546350" y="12321"/>
                </a:lnTo>
                <a:lnTo>
                  <a:pt x="2546350" y="3553"/>
                </a:lnTo>
                <a:lnTo>
                  <a:pt x="2542796" y="0"/>
                </a:lnTo>
                <a:close/>
              </a:path>
              <a:path w="4587875" h="930275">
                <a:moveTo>
                  <a:pt x="2368171" y="0"/>
                </a:moveTo>
                <a:lnTo>
                  <a:pt x="2248278" y="0"/>
                </a:lnTo>
                <a:lnTo>
                  <a:pt x="2244725" y="3553"/>
                </a:lnTo>
                <a:lnTo>
                  <a:pt x="2244725" y="12321"/>
                </a:lnTo>
                <a:lnTo>
                  <a:pt x="2248278" y="15875"/>
                </a:lnTo>
                <a:lnTo>
                  <a:pt x="2368171" y="15875"/>
                </a:lnTo>
                <a:lnTo>
                  <a:pt x="2371725" y="12321"/>
                </a:lnTo>
                <a:lnTo>
                  <a:pt x="2371725" y="3553"/>
                </a:lnTo>
                <a:lnTo>
                  <a:pt x="2368171" y="0"/>
                </a:lnTo>
                <a:close/>
              </a:path>
              <a:path w="4587875" h="930275">
                <a:moveTo>
                  <a:pt x="2193546" y="0"/>
                </a:moveTo>
                <a:lnTo>
                  <a:pt x="2073653" y="0"/>
                </a:lnTo>
                <a:lnTo>
                  <a:pt x="2070100" y="3553"/>
                </a:lnTo>
                <a:lnTo>
                  <a:pt x="2070100" y="12321"/>
                </a:lnTo>
                <a:lnTo>
                  <a:pt x="2073653" y="15875"/>
                </a:lnTo>
                <a:lnTo>
                  <a:pt x="2193546" y="15875"/>
                </a:lnTo>
                <a:lnTo>
                  <a:pt x="2197100" y="12321"/>
                </a:lnTo>
                <a:lnTo>
                  <a:pt x="2197100" y="3553"/>
                </a:lnTo>
                <a:lnTo>
                  <a:pt x="2193546" y="0"/>
                </a:lnTo>
                <a:close/>
              </a:path>
              <a:path w="4587875" h="930275">
                <a:moveTo>
                  <a:pt x="2018921" y="0"/>
                </a:moveTo>
                <a:lnTo>
                  <a:pt x="1899028" y="0"/>
                </a:lnTo>
                <a:lnTo>
                  <a:pt x="1895475" y="3553"/>
                </a:lnTo>
                <a:lnTo>
                  <a:pt x="1895475" y="12321"/>
                </a:lnTo>
                <a:lnTo>
                  <a:pt x="1899028" y="15875"/>
                </a:lnTo>
                <a:lnTo>
                  <a:pt x="2018921" y="15875"/>
                </a:lnTo>
                <a:lnTo>
                  <a:pt x="2022475" y="12321"/>
                </a:lnTo>
                <a:lnTo>
                  <a:pt x="2022475" y="3553"/>
                </a:lnTo>
                <a:lnTo>
                  <a:pt x="2018921" y="0"/>
                </a:lnTo>
                <a:close/>
              </a:path>
              <a:path w="4587875" h="930275">
                <a:moveTo>
                  <a:pt x="1844296" y="0"/>
                </a:moveTo>
                <a:lnTo>
                  <a:pt x="1724403" y="0"/>
                </a:lnTo>
                <a:lnTo>
                  <a:pt x="1720850" y="3553"/>
                </a:lnTo>
                <a:lnTo>
                  <a:pt x="1720850" y="12321"/>
                </a:lnTo>
                <a:lnTo>
                  <a:pt x="1724403" y="15875"/>
                </a:lnTo>
                <a:lnTo>
                  <a:pt x="1844296" y="15875"/>
                </a:lnTo>
                <a:lnTo>
                  <a:pt x="1847850" y="12321"/>
                </a:lnTo>
                <a:lnTo>
                  <a:pt x="1847850" y="3553"/>
                </a:lnTo>
                <a:lnTo>
                  <a:pt x="1844296" y="0"/>
                </a:lnTo>
                <a:close/>
              </a:path>
              <a:path w="4587875" h="930275">
                <a:moveTo>
                  <a:pt x="1669671" y="0"/>
                </a:moveTo>
                <a:lnTo>
                  <a:pt x="1549778" y="0"/>
                </a:lnTo>
                <a:lnTo>
                  <a:pt x="1546225" y="3553"/>
                </a:lnTo>
                <a:lnTo>
                  <a:pt x="1546225" y="12321"/>
                </a:lnTo>
                <a:lnTo>
                  <a:pt x="1549778" y="15875"/>
                </a:lnTo>
                <a:lnTo>
                  <a:pt x="1669671" y="15875"/>
                </a:lnTo>
                <a:lnTo>
                  <a:pt x="1673225" y="12321"/>
                </a:lnTo>
                <a:lnTo>
                  <a:pt x="1673225" y="3553"/>
                </a:lnTo>
                <a:lnTo>
                  <a:pt x="1669671" y="0"/>
                </a:lnTo>
                <a:close/>
              </a:path>
              <a:path w="4587875" h="930275">
                <a:moveTo>
                  <a:pt x="1495046" y="0"/>
                </a:moveTo>
                <a:lnTo>
                  <a:pt x="1375153" y="0"/>
                </a:lnTo>
                <a:lnTo>
                  <a:pt x="1371600" y="3553"/>
                </a:lnTo>
                <a:lnTo>
                  <a:pt x="1371600" y="12321"/>
                </a:lnTo>
                <a:lnTo>
                  <a:pt x="1375153" y="15875"/>
                </a:lnTo>
                <a:lnTo>
                  <a:pt x="1495046" y="15875"/>
                </a:lnTo>
                <a:lnTo>
                  <a:pt x="1498600" y="12321"/>
                </a:lnTo>
                <a:lnTo>
                  <a:pt x="1498600" y="3553"/>
                </a:lnTo>
                <a:lnTo>
                  <a:pt x="1495046" y="0"/>
                </a:lnTo>
                <a:close/>
              </a:path>
              <a:path w="4587875" h="930275">
                <a:moveTo>
                  <a:pt x="1320421" y="0"/>
                </a:moveTo>
                <a:lnTo>
                  <a:pt x="1200528" y="0"/>
                </a:lnTo>
                <a:lnTo>
                  <a:pt x="1196975" y="3553"/>
                </a:lnTo>
                <a:lnTo>
                  <a:pt x="1196975" y="12321"/>
                </a:lnTo>
                <a:lnTo>
                  <a:pt x="1200528" y="15875"/>
                </a:lnTo>
                <a:lnTo>
                  <a:pt x="1320421" y="15875"/>
                </a:lnTo>
                <a:lnTo>
                  <a:pt x="1323975" y="12321"/>
                </a:lnTo>
                <a:lnTo>
                  <a:pt x="1323975" y="3553"/>
                </a:lnTo>
                <a:lnTo>
                  <a:pt x="1320421" y="0"/>
                </a:lnTo>
                <a:close/>
              </a:path>
              <a:path w="4587875" h="930275">
                <a:moveTo>
                  <a:pt x="1145796" y="0"/>
                </a:moveTo>
                <a:lnTo>
                  <a:pt x="1025903" y="0"/>
                </a:lnTo>
                <a:lnTo>
                  <a:pt x="1022350" y="3553"/>
                </a:lnTo>
                <a:lnTo>
                  <a:pt x="1022350" y="12321"/>
                </a:lnTo>
                <a:lnTo>
                  <a:pt x="1025903" y="15875"/>
                </a:lnTo>
                <a:lnTo>
                  <a:pt x="1145796" y="15875"/>
                </a:lnTo>
                <a:lnTo>
                  <a:pt x="1149350" y="12321"/>
                </a:lnTo>
                <a:lnTo>
                  <a:pt x="1149350" y="3553"/>
                </a:lnTo>
                <a:lnTo>
                  <a:pt x="1145796" y="0"/>
                </a:lnTo>
                <a:close/>
              </a:path>
              <a:path w="4587875" h="930275">
                <a:moveTo>
                  <a:pt x="971171" y="0"/>
                </a:moveTo>
                <a:lnTo>
                  <a:pt x="851278" y="0"/>
                </a:lnTo>
                <a:lnTo>
                  <a:pt x="847725" y="3553"/>
                </a:lnTo>
                <a:lnTo>
                  <a:pt x="847725" y="12321"/>
                </a:lnTo>
                <a:lnTo>
                  <a:pt x="851278" y="15875"/>
                </a:lnTo>
                <a:lnTo>
                  <a:pt x="971171" y="15875"/>
                </a:lnTo>
                <a:lnTo>
                  <a:pt x="974725" y="12321"/>
                </a:lnTo>
                <a:lnTo>
                  <a:pt x="974725" y="3553"/>
                </a:lnTo>
                <a:lnTo>
                  <a:pt x="971171" y="0"/>
                </a:lnTo>
                <a:close/>
              </a:path>
              <a:path w="4587875" h="930275">
                <a:moveTo>
                  <a:pt x="796546" y="0"/>
                </a:moveTo>
                <a:lnTo>
                  <a:pt x="676653" y="0"/>
                </a:lnTo>
                <a:lnTo>
                  <a:pt x="673100" y="3553"/>
                </a:lnTo>
                <a:lnTo>
                  <a:pt x="673100" y="12321"/>
                </a:lnTo>
                <a:lnTo>
                  <a:pt x="676653" y="15875"/>
                </a:lnTo>
                <a:lnTo>
                  <a:pt x="796546" y="15875"/>
                </a:lnTo>
                <a:lnTo>
                  <a:pt x="800100" y="12321"/>
                </a:lnTo>
                <a:lnTo>
                  <a:pt x="800100" y="3553"/>
                </a:lnTo>
                <a:lnTo>
                  <a:pt x="796546" y="0"/>
                </a:lnTo>
                <a:close/>
              </a:path>
              <a:path w="4587875" h="930275">
                <a:moveTo>
                  <a:pt x="621921" y="0"/>
                </a:moveTo>
                <a:lnTo>
                  <a:pt x="502028" y="0"/>
                </a:lnTo>
                <a:lnTo>
                  <a:pt x="498475" y="3553"/>
                </a:lnTo>
                <a:lnTo>
                  <a:pt x="498475" y="12321"/>
                </a:lnTo>
                <a:lnTo>
                  <a:pt x="502028" y="15875"/>
                </a:lnTo>
                <a:lnTo>
                  <a:pt x="621921" y="15875"/>
                </a:lnTo>
                <a:lnTo>
                  <a:pt x="625475" y="12321"/>
                </a:lnTo>
                <a:lnTo>
                  <a:pt x="625475" y="3553"/>
                </a:lnTo>
                <a:lnTo>
                  <a:pt x="621921" y="0"/>
                </a:lnTo>
                <a:close/>
              </a:path>
              <a:path w="4587875" h="930275">
                <a:moveTo>
                  <a:pt x="447296" y="0"/>
                </a:moveTo>
                <a:lnTo>
                  <a:pt x="327403" y="0"/>
                </a:lnTo>
                <a:lnTo>
                  <a:pt x="323850" y="3553"/>
                </a:lnTo>
                <a:lnTo>
                  <a:pt x="323850" y="12321"/>
                </a:lnTo>
                <a:lnTo>
                  <a:pt x="327403" y="15875"/>
                </a:lnTo>
                <a:lnTo>
                  <a:pt x="447296" y="15875"/>
                </a:lnTo>
                <a:lnTo>
                  <a:pt x="450850" y="12321"/>
                </a:lnTo>
                <a:lnTo>
                  <a:pt x="450850" y="3553"/>
                </a:lnTo>
                <a:lnTo>
                  <a:pt x="447296" y="0"/>
                </a:lnTo>
                <a:close/>
              </a:path>
              <a:path w="4587875" h="930275">
                <a:moveTo>
                  <a:pt x="272671" y="0"/>
                </a:moveTo>
                <a:lnTo>
                  <a:pt x="152778" y="0"/>
                </a:lnTo>
                <a:lnTo>
                  <a:pt x="149225" y="3553"/>
                </a:lnTo>
                <a:lnTo>
                  <a:pt x="149225" y="12321"/>
                </a:lnTo>
                <a:lnTo>
                  <a:pt x="152778" y="15875"/>
                </a:lnTo>
                <a:lnTo>
                  <a:pt x="272671" y="15875"/>
                </a:lnTo>
                <a:lnTo>
                  <a:pt x="276225" y="12321"/>
                </a:lnTo>
                <a:lnTo>
                  <a:pt x="276225" y="3553"/>
                </a:lnTo>
                <a:lnTo>
                  <a:pt x="272671" y="0"/>
                </a:lnTo>
                <a:close/>
              </a:path>
              <a:path w="4587875" h="930275">
                <a:moveTo>
                  <a:pt x="98046" y="0"/>
                </a:moveTo>
                <a:lnTo>
                  <a:pt x="3553" y="0"/>
                </a:lnTo>
                <a:lnTo>
                  <a:pt x="0" y="3553"/>
                </a:lnTo>
                <a:lnTo>
                  <a:pt x="0" y="37721"/>
                </a:lnTo>
                <a:lnTo>
                  <a:pt x="3553" y="41275"/>
                </a:lnTo>
                <a:lnTo>
                  <a:pt x="12321" y="41275"/>
                </a:lnTo>
                <a:lnTo>
                  <a:pt x="15875" y="37721"/>
                </a:lnTo>
                <a:lnTo>
                  <a:pt x="15875" y="15875"/>
                </a:lnTo>
                <a:lnTo>
                  <a:pt x="98046" y="15875"/>
                </a:lnTo>
                <a:lnTo>
                  <a:pt x="101600" y="12321"/>
                </a:lnTo>
                <a:lnTo>
                  <a:pt x="101600" y="3553"/>
                </a:lnTo>
                <a:lnTo>
                  <a:pt x="98046" y="0"/>
                </a:lnTo>
                <a:close/>
              </a:path>
            </a:pathLst>
          </a:custGeom>
          <a:solidFill>
            <a:srgbClr val="0259BB"/>
          </a:solidFill>
        </p:spPr>
        <p:txBody>
          <a:bodyPr wrap="square" lIns="0" tIns="0" rIns="0" bIns="0" rtlCol="0"/>
          <a:lstStyle/>
          <a:p/>
        </p:txBody>
      </p:sp>
      <p:sp>
        <p:nvSpPr>
          <p:cNvPr id="12" name="object 12"/>
          <p:cNvSpPr/>
          <p:nvPr/>
        </p:nvSpPr>
        <p:spPr>
          <a:xfrm>
            <a:off x="6367462" y="2842366"/>
            <a:ext cx="4587875" cy="930275"/>
          </a:xfrm>
          <a:custGeom>
            <a:avLst/>
            <a:gdLst/>
            <a:ahLst/>
            <a:cxnLst/>
            <a:rect l="l" t="t" r="r" b="b"/>
            <a:pathLst>
              <a:path w="4587875" h="930275">
                <a:moveTo>
                  <a:pt x="4508121" y="914400"/>
                </a:moveTo>
                <a:lnTo>
                  <a:pt x="4388228" y="914400"/>
                </a:lnTo>
                <a:lnTo>
                  <a:pt x="4384675" y="917953"/>
                </a:lnTo>
                <a:lnTo>
                  <a:pt x="4384675" y="926721"/>
                </a:lnTo>
                <a:lnTo>
                  <a:pt x="4388228" y="930275"/>
                </a:lnTo>
                <a:lnTo>
                  <a:pt x="4508121" y="930275"/>
                </a:lnTo>
                <a:lnTo>
                  <a:pt x="4511675" y="926721"/>
                </a:lnTo>
                <a:lnTo>
                  <a:pt x="4511675" y="917953"/>
                </a:lnTo>
                <a:lnTo>
                  <a:pt x="4508121" y="914400"/>
                </a:lnTo>
                <a:close/>
              </a:path>
              <a:path w="4587875" h="930275">
                <a:moveTo>
                  <a:pt x="4333496" y="914400"/>
                </a:moveTo>
                <a:lnTo>
                  <a:pt x="4213603" y="914400"/>
                </a:lnTo>
                <a:lnTo>
                  <a:pt x="4210050" y="917953"/>
                </a:lnTo>
                <a:lnTo>
                  <a:pt x="4210050" y="926721"/>
                </a:lnTo>
                <a:lnTo>
                  <a:pt x="4213603" y="930275"/>
                </a:lnTo>
                <a:lnTo>
                  <a:pt x="4333496" y="930275"/>
                </a:lnTo>
                <a:lnTo>
                  <a:pt x="4337050" y="926721"/>
                </a:lnTo>
                <a:lnTo>
                  <a:pt x="4337050" y="917953"/>
                </a:lnTo>
                <a:lnTo>
                  <a:pt x="4333496" y="914400"/>
                </a:lnTo>
                <a:close/>
              </a:path>
              <a:path w="4587875" h="930275">
                <a:moveTo>
                  <a:pt x="4158871" y="914400"/>
                </a:moveTo>
                <a:lnTo>
                  <a:pt x="4038978" y="914400"/>
                </a:lnTo>
                <a:lnTo>
                  <a:pt x="4035425" y="917953"/>
                </a:lnTo>
                <a:lnTo>
                  <a:pt x="4035425" y="926721"/>
                </a:lnTo>
                <a:lnTo>
                  <a:pt x="4038978" y="930275"/>
                </a:lnTo>
                <a:lnTo>
                  <a:pt x="4158871" y="930275"/>
                </a:lnTo>
                <a:lnTo>
                  <a:pt x="4162425" y="926721"/>
                </a:lnTo>
                <a:lnTo>
                  <a:pt x="4162425" y="917953"/>
                </a:lnTo>
                <a:lnTo>
                  <a:pt x="4158871" y="914400"/>
                </a:lnTo>
                <a:close/>
              </a:path>
              <a:path w="4587875" h="930275">
                <a:moveTo>
                  <a:pt x="3984246" y="914400"/>
                </a:moveTo>
                <a:lnTo>
                  <a:pt x="3864353" y="914400"/>
                </a:lnTo>
                <a:lnTo>
                  <a:pt x="3860800" y="917953"/>
                </a:lnTo>
                <a:lnTo>
                  <a:pt x="3860800" y="926721"/>
                </a:lnTo>
                <a:lnTo>
                  <a:pt x="3864353" y="930275"/>
                </a:lnTo>
                <a:lnTo>
                  <a:pt x="3984246" y="930275"/>
                </a:lnTo>
                <a:lnTo>
                  <a:pt x="3987800" y="926721"/>
                </a:lnTo>
                <a:lnTo>
                  <a:pt x="3987800" y="917953"/>
                </a:lnTo>
                <a:lnTo>
                  <a:pt x="3984246" y="914400"/>
                </a:lnTo>
                <a:close/>
              </a:path>
              <a:path w="4587875" h="930275">
                <a:moveTo>
                  <a:pt x="3809621" y="914400"/>
                </a:moveTo>
                <a:lnTo>
                  <a:pt x="3689728" y="914400"/>
                </a:lnTo>
                <a:lnTo>
                  <a:pt x="3686175" y="917953"/>
                </a:lnTo>
                <a:lnTo>
                  <a:pt x="3686175" y="926721"/>
                </a:lnTo>
                <a:lnTo>
                  <a:pt x="3689728" y="930275"/>
                </a:lnTo>
                <a:lnTo>
                  <a:pt x="3809621" y="930275"/>
                </a:lnTo>
                <a:lnTo>
                  <a:pt x="3813175" y="926721"/>
                </a:lnTo>
                <a:lnTo>
                  <a:pt x="3813175" y="917953"/>
                </a:lnTo>
                <a:lnTo>
                  <a:pt x="3809621" y="914400"/>
                </a:lnTo>
                <a:close/>
              </a:path>
              <a:path w="4587875" h="930275">
                <a:moveTo>
                  <a:pt x="3634996" y="914400"/>
                </a:moveTo>
                <a:lnTo>
                  <a:pt x="3515103" y="914400"/>
                </a:lnTo>
                <a:lnTo>
                  <a:pt x="3511550" y="917953"/>
                </a:lnTo>
                <a:lnTo>
                  <a:pt x="3511550" y="926721"/>
                </a:lnTo>
                <a:lnTo>
                  <a:pt x="3515103" y="930275"/>
                </a:lnTo>
                <a:lnTo>
                  <a:pt x="3634996" y="930275"/>
                </a:lnTo>
                <a:lnTo>
                  <a:pt x="3638550" y="926721"/>
                </a:lnTo>
                <a:lnTo>
                  <a:pt x="3638550" y="917953"/>
                </a:lnTo>
                <a:lnTo>
                  <a:pt x="3634996" y="914400"/>
                </a:lnTo>
                <a:close/>
              </a:path>
              <a:path w="4587875" h="930275">
                <a:moveTo>
                  <a:pt x="3460371" y="914400"/>
                </a:moveTo>
                <a:lnTo>
                  <a:pt x="3340478" y="914400"/>
                </a:lnTo>
                <a:lnTo>
                  <a:pt x="3336925" y="917953"/>
                </a:lnTo>
                <a:lnTo>
                  <a:pt x="3336925" y="926721"/>
                </a:lnTo>
                <a:lnTo>
                  <a:pt x="3340478" y="930275"/>
                </a:lnTo>
                <a:lnTo>
                  <a:pt x="3460371" y="930275"/>
                </a:lnTo>
                <a:lnTo>
                  <a:pt x="3463925" y="926721"/>
                </a:lnTo>
                <a:lnTo>
                  <a:pt x="3463925" y="917953"/>
                </a:lnTo>
                <a:lnTo>
                  <a:pt x="3460371" y="914400"/>
                </a:lnTo>
                <a:close/>
              </a:path>
              <a:path w="4587875" h="930275">
                <a:moveTo>
                  <a:pt x="3285746" y="914400"/>
                </a:moveTo>
                <a:lnTo>
                  <a:pt x="3165853" y="914400"/>
                </a:lnTo>
                <a:lnTo>
                  <a:pt x="3162300" y="917953"/>
                </a:lnTo>
                <a:lnTo>
                  <a:pt x="3162300" y="926721"/>
                </a:lnTo>
                <a:lnTo>
                  <a:pt x="3165853" y="930275"/>
                </a:lnTo>
                <a:lnTo>
                  <a:pt x="3285746" y="930275"/>
                </a:lnTo>
                <a:lnTo>
                  <a:pt x="3289300" y="926721"/>
                </a:lnTo>
                <a:lnTo>
                  <a:pt x="3289300" y="917953"/>
                </a:lnTo>
                <a:lnTo>
                  <a:pt x="3285746" y="914400"/>
                </a:lnTo>
                <a:close/>
              </a:path>
              <a:path w="4587875" h="930275">
                <a:moveTo>
                  <a:pt x="3111121" y="914400"/>
                </a:moveTo>
                <a:lnTo>
                  <a:pt x="2991228" y="914400"/>
                </a:lnTo>
                <a:lnTo>
                  <a:pt x="2987675" y="917953"/>
                </a:lnTo>
                <a:lnTo>
                  <a:pt x="2987675" y="926721"/>
                </a:lnTo>
                <a:lnTo>
                  <a:pt x="2991228" y="930275"/>
                </a:lnTo>
                <a:lnTo>
                  <a:pt x="3111121" y="930275"/>
                </a:lnTo>
                <a:lnTo>
                  <a:pt x="3114675" y="926721"/>
                </a:lnTo>
                <a:lnTo>
                  <a:pt x="3114675" y="917953"/>
                </a:lnTo>
                <a:lnTo>
                  <a:pt x="3111121" y="914400"/>
                </a:lnTo>
                <a:close/>
              </a:path>
              <a:path w="4587875" h="930275">
                <a:moveTo>
                  <a:pt x="2936496" y="914400"/>
                </a:moveTo>
                <a:lnTo>
                  <a:pt x="2816603" y="914400"/>
                </a:lnTo>
                <a:lnTo>
                  <a:pt x="2813050" y="917953"/>
                </a:lnTo>
                <a:lnTo>
                  <a:pt x="2813050" y="926721"/>
                </a:lnTo>
                <a:lnTo>
                  <a:pt x="2816603" y="930275"/>
                </a:lnTo>
                <a:lnTo>
                  <a:pt x="2936496" y="930275"/>
                </a:lnTo>
                <a:lnTo>
                  <a:pt x="2940050" y="926721"/>
                </a:lnTo>
                <a:lnTo>
                  <a:pt x="2940050" y="917953"/>
                </a:lnTo>
                <a:lnTo>
                  <a:pt x="2936496" y="914400"/>
                </a:lnTo>
                <a:close/>
              </a:path>
              <a:path w="4587875" h="930275">
                <a:moveTo>
                  <a:pt x="2761871" y="914400"/>
                </a:moveTo>
                <a:lnTo>
                  <a:pt x="2641978" y="914400"/>
                </a:lnTo>
                <a:lnTo>
                  <a:pt x="2638425" y="917953"/>
                </a:lnTo>
                <a:lnTo>
                  <a:pt x="2638425" y="926721"/>
                </a:lnTo>
                <a:lnTo>
                  <a:pt x="2641978" y="930275"/>
                </a:lnTo>
                <a:lnTo>
                  <a:pt x="2761871" y="930275"/>
                </a:lnTo>
                <a:lnTo>
                  <a:pt x="2765425" y="926721"/>
                </a:lnTo>
                <a:lnTo>
                  <a:pt x="2765425" y="917953"/>
                </a:lnTo>
                <a:lnTo>
                  <a:pt x="2761871" y="914400"/>
                </a:lnTo>
                <a:close/>
              </a:path>
              <a:path w="4587875" h="930275">
                <a:moveTo>
                  <a:pt x="2587246" y="914400"/>
                </a:moveTo>
                <a:lnTo>
                  <a:pt x="2467353" y="914400"/>
                </a:lnTo>
                <a:lnTo>
                  <a:pt x="2463800" y="917953"/>
                </a:lnTo>
                <a:lnTo>
                  <a:pt x="2463800" y="926721"/>
                </a:lnTo>
                <a:lnTo>
                  <a:pt x="2467353" y="930275"/>
                </a:lnTo>
                <a:lnTo>
                  <a:pt x="2587246" y="930275"/>
                </a:lnTo>
                <a:lnTo>
                  <a:pt x="2590800" y="926721"/>
                </a:lnTo>
                <a:lnTo>
                  <a:pt x="2590800" y="917953"/>
                </a:lnTo>
                <a:lnTo>
                  <a:pt x="2587246" y="914400"/>
                </a:lnTo>
                <a:close/>
              </a:path>
              <a:path w="4587875" h="930275">
                <a:moveTo>
                  <a:pt x="2412621" y="914400"/>
                </a:moveTo>
                <a:lnTo>
                  <a:pt x="2292728" y="914400"/>
                </a:lnTo>
                <a:lnTo>
                  <a:pt x="2289175" y="917953"/>
                </a:lnTo>
                <a:lnTo>
                  <a:pt x="2289175" y="926721"/>
                </a:lnTo>
                <a:lnTo>
                  <a:pt x="2292728" y="930275"/>
                </a:lnTo>
                <a:lnTo>
                  <a:pt x="2412621" y="930275"/>
                </a:lnTo>
                <a:lnTo>
                  <a:pt x="2416175" y="926721"/>
                </a:lnTo>
                <a:lnTo>
                  <a:pt x="2416175" y="917953"/>
                </a:lnTo>
                <a:lnTo>
                  <a:pt x="2412621" y="914400"/>
                </a:lnTo>
                <a:close/>
              </a:path>
              <a:path w="4587875" h="930275">
                <a:moveTo>
                  <a:pt x="2237996" y="914400"/>
                </a:moveTo>
                <a:lnTo>
                  <a:pt x="2118103" y="914400"/>
                </a:lnTo>
                <a:lnTo>
                  <a:pt x="2114550" y="917953"/>
                </a:lnTo>
                <a:lnTo>
                  <a:pt x="2114550" y="926721"/>
                </a:lnTo>
                <a:lnTo>
                  <a:pt x="2118103" y="930275"/>
                </a:lnTo>
                <a:lnTo>
                  <a:pt x="2237996" y="930275"/>
                </a:lnTo>
                <a:lnTo>
                  <a:pt x="2241550" y="926721"/>
                </a:lnTo>
                <a:lnTo>
                  <a:pt x="2241550" y="917953"/>
                </a:lnTo>
                <a:lnTo>
                  <a:pt x="2237996" y="914400"/>
                </a:lnTo>
                <a:close/>
              </a:path>
              <a:path w="4587875" h="930275">
                <a:moveTo>
                  <a:pt x="2063371" y="914400"/>
                </a:moveTo>
                <a:lnTo>
                  <a:pt x="1943478" y="914400"/>
                </a:lnTo>
                <a:lnTo>
                  <a:pt x="1939925" y="917953"/>
                </a:lnTo>
                <a:lnTo>
                  <a:pt x="1939925" y="926721"/>
                </a:lnTo>
                <a:lnTo>
                  <a:pt x="1943478" y="930275"/>
                </a:lnTo>
                <a:lnTo>
                  <a:pt x="2063371" y="930275"/>
                </a:lnTo>
                <a:lnTo>
                  <a:pt x="2066925" y="926721"/>
                </a:lnTo>
                <a:lnTo>
                  <a:pt x="2066925" y="917953"/>
                </a:lnTo>
                <a:lnTo>
                  <a:pt x="2063371" y="914400"/>
                </a:lnTo>
                <a:close/>
              </a:path>
              <a:path w="4587875" h="930275">
                <a:moveTo>
                  <a:pt x="1888746" y="914400"/>
                </a:moveTo>
                <a:lnTo>
                  <a:pt x="1768853" y="914400"/>
                </a:lnTo>
                <a:lnTo>
                  <a:pt x="1765300" y="917953"/>
                </a:lnTo>
                <a:lnTo>
                  <a:pt x="1765300" y="926721"/>
                </a:lnTo>
                <a:lnTo>
                  <a:pt x="1768853" y="930275"/>
                </a:lnTo>
                <a:lnTo>
                  <a:pt x="1888746" y="930275"/>
                </a:lnTo>
                <a:lnTo>
                  <a:pt x="1892300" y="926721"/>
                </a:lnTo>
                <a:lnTo>
                  <a:pt x="1892300" y="917953"/>
                </a:lnTo>
                <a:lnTo>
                  <a:pt x="1888746" y="914400"/>
                </a:lnTo>
                <a:close/>
              </a:path>
              <a:path w="4587875" h="930275">
                <a:moveTo>
                  <a:pt x="1714121" y="914400"/>
                </a:moveTo>
                <a:lnTo>
                  <a:pt x="1594228" y="914400"/>
                </a:lnTo>
                <a:lnTo>
                  <a:pt x="1590675" y="917953"/>
                </a:lnTo>
                <a:lnTo>
                  <a:pt x="1590675" y="926721"/>
                </a:lnTo>
                <a:lnTo>
                  <a:pt x="1594228" y="930275"/>
                </a:lnTo>
                <a:lnTo>
                  <a:pt x="1714121" y="930275"/>
                </a:lnTo>
                <a:lnTo>
                  <a:pt x="1717675" y="926721"/>
                </a:lnTo>
                <a:lnTo>
                  <a:pt x="1717675" y="917953"/>
                </a:lnTo>
                <a:lnTo>
                  <a:pt x="1714121" y="914400"/>
                </a:lnTo>
                <a:close/>
              </a:path>
              <a:path w="4587875" h="930275">
                <a:moveTo>
                  <a:pt x="1539496" y="914400"/>
                </a:moveTo>
                <a:lnTo>
                  <a:pt x="1419603" y="914400"/>
                </a:lnTo>
                <a:lnTo>
                  <a:pt x="1416050" y="917953"/>
                </a:lnTo>
                <a:lnTo>
                  <a:pt x="1416050" y="926721"/>
                </a:lnTo>
                <a:lnTo>
                  <a:pt x="1419603" y="930275"/>
                </a:lnTo>
                <a:lnTo>
                  <a:pt x="1539496" y="930275"/>
                </a:lnTo>
                <a:lnTo>
                  <a:pt x="1543050" y="926721"/>
                </a:lnTo>
                <a:lnTo>
                  <a:pt x="1543050" y="917953"/>
                </a:lnTo>
                <a:lnTo>
                  <a:pt x="1539496" y="914400"/>
                </a:lnTo>
                <a:close/>
              </a:path>
              <a:path w="4587875" h="930275">
                <a:moveTo>
                  <a:pt x="1364871" y="914400"/>
                </a:moveTo>
                <a:lnTo>
                  <a:pt x="1244978" y="914400"/>
                </a:lnTo>
                <a:lnTo>
                  <a:pt x="1241425" y="917953"/>
                </a:lnTo>
                <a:lnTo>
                  <a:pt x="1241425" y="926721"/>
                </a:lnTo>
                <a:lnTo>
                  <a:pt x="1244978" y="930275"/>
                </a:lnTo>
                <a:lnTo>
                  <a:pt x="1364871" y="930275"/>
                </a:lnTo>
                <a:lnTo>
                  <a:pt x="1368425" y="926721"/>
                </a:lnTo>
                <a:lnTo>
                  <a:pt x="1368425" y="917953"/>
                </a:lnTo>
                <a:lnTo>
                  <a:pt x="1364871" y="914400"/>
                </a:lnTo>
                <a:close/>
              </a:path>
              <a:path w="4587875" h="930275">
                <a:moveTo>
                  <a:pt x="1190246" y="914400"/>
                </a:moveTo>
                <a:lnTo>
                  <a:pt x="1070353" y="914400"/>
                </a:lnTo>
                <a:lnTo>
                  <a:pt x="1066800" y="917953"/>
                </a:lnTo>
                <a:lnTo>
                  <a:pt x="1066800" y="926721"/>
                </a:lnTo>
                <a:lnTo>
                  <a:pt x="1070353" y="930275"/>
                </a:lnTo>
                <a:lnTo>
                  <a:pt x="1190246" y="930275"/>
                </a:lnTo>
                <a:lnTo>
                  <a:pt x="1193800" y="926721"/>
                </a:lnTo>
                <a:lnTo>
                  <a:pt x="1193800" y="917953"/>
                </a:lnTo>
                <a:lnTo>
                  <a:pt x="1190246" y="914400"/>
                </a:lnTo>
                <a:close/>
              </a:path>
              <a:path w="4587875" h="930275">
                <a:moveTo>
                  <a:pt x="1015621" y="914400"/>
                </a:moveTo>
                <a:lnTo>
                  <a:pt x="895728" y="914400"/>
                </a:lnTo>
                <a:lnTo>
                  <a:pt x="892175" y="917953"/>
                </a:lnTo>
                <a:lnTo>
                  <a:pt x="892175" y="926721"/>
                </a:lnTo>
                <a:lnTo>
                  <a:pt x="895728" y="930275"/>
                </a:lnTo>
                <a:lnTo>
                  <a:pt x="1015621" y="930275"/>
                </a:lnTo>
                <a:lnTo>
                  <a:pt x="1019175" y="926721"/>
                </a:lnTo>
                <a:lnTo>
                  <a:pt x="1019175" y="917953"/>
                </a:lnTo>
                <a:lnTo>
                  <a:pt x="1015621" y="914400"/>
                </a:lnTo>
                <a:close/>
              </a:path>
              <a:path w="4587875" h="930275">
                <a:moveTo>
                  <a:pt x="840996" y="914400"/>
                </a:moveTo>
                <a:lnTo>
                  <a:pt x="721103" y="914400"/>
                </a:lnTo>
                <a:lnTo>
                  <a:pt x="717550" y="917953"/>
                </a:lnTo>
                <a:lnTo>
                  <a:pt x="717550" y="926721"/>
                </a:lnTo>
                <a:lnTo>
                  <a:pt x="721103" y="930275"/>
                </a:lnTo>
                <a:lnTo>
                  <a:pt x="840996" y="930275"/>
                </a:lnTo>
                <a:lnTo>
                  <a:pt x="844550" y="926721"/>
                </a:lnTo>
                <a:lnTo>
                  <a:pt x="844550" y="917953"/>
                </a:lnTo>
                <a:lnTo>
                  <a:pt x="840996" y="914400"/>
                </a:lnTo>
                <a:close/>
              </a:path>
              <a:path w="4587875" h="930275">
                <a:moveTo>
                  <a:pt x="666371" y="914400"/>
                </a:moveTo>
                <a:lnTo>
                  <a:pt x="546478" y="914400"/>
                </a:lnTo>
                <a:lnTo>
                  <a:pt x="542925" y="917953"/>
                </a:lnTo>
                <a:lnTo>
                  <a:pt x="542925" y="926721"/>
                </a:lnTo>
                <a:lnTo>
                  <a:pt x="546478" y="930275"/>
                </a:lnTo>
                <a:lnTo>
                  <a:pt x="666371" y="930275"/>
                </a:lnTo>
                <a:lnTo>
                  <a:pt x="669925" y="926721"/>
                </a:lnTo>
                <a:lnTo>
                  <a:pt x="669925" y="917953"/>
                </a:lnTo>
                <a:lnTo>
                  <a:pt x="666371" y="914400"/>
                </a:lnTo>
                <a:close/>
              </a:path>
              <a:path w="4587875" h="930275">
                <a:moveTo>
                  <a:pt x="491746" y="914400"/>
                </a:moveTo>
                <a:lnTo>
                  <a:pt x="371853" y="914400"/>
                </a:lnTo>
                <a:lnTo>
                  <a:pt x="368300" y="917953"/>
                </a:lnTo>
                <a:lnTo>
                  <a:pt x="368300" y="926721"/>
                </a:lnTo>
                <a:lnTo>
                  <a:pt x="371853" y="930275"/>
                </a:lnTo>
                <a:lnTo>
                  <a:pt x="491746" y="930275"/>
                </a:lnTo>
                <a:lnTo>
                  <a:pt x="495300" y="926721"/>
                </a:lnTo>
                <a:lnTo>
                  <a:pt x="495300" y="917953"/>
                </a:lnTo>
                <a:lnTo>
                  <a:pt x="491746" y="914400"/>
                </a:lnTo>
                <a:close/>
              </a:path>
              <a:path w="4587875" h="930275">
                <a:moveTo>
                  <a:pt x="317121" y="914400"/>
                </a:moveTo>
                <a:lnTo>
                  <a:pt x="197228" y="914400"/>
                </a:lnTo>
                <a:lnTo>
                  <a:pt x="193675" y="917953"/>
                </a:lnTo>
                <a:lnTo>
                  <a:pt x="193675" y="926721"/>
                </a:lnTo>
                <a:lnTo>
                  <a:pt x="197228" y="930275"/>
                </a:lnTo>
                <a:lnTo>
                  <a:pt x="317121" y="930275"/>
                </a:lnTo>
                <a:lnTo>
                  <a:pt x="320675" y="926721"/>
                </a:lnTo>
                <a:lnTo>
                  <a:pt x="320675" y="917953"/>
                </a:lnTo>
                <a:lnTo>
                  <a:pt x="317121" y="914400"/>
                </a:lnTo>
                <a:close/>
              </a:path>
              <a:path w="4587875" h="930275">
                <a:moveTo>
                  <a:pt x="142496" y="914400"/>
                </a:moveTo>
                <a:lnTo>
                  <a:pt x="22603" y="914400"/>
                </a:lnTo>
                <a:lnTo>
                  <a:pt x="19050" y="917953"/>
                </a:lnTo>
                <a:lnTo>
                  <a:pt x="19050" y="926721"/>
                </a:lnTo>
                <a:lnTo>
                  <a:pt x="22603" y="930275"/>
                </a:lnTo>
                <a:lnTo>
                  <a:pt x="142496" y="930275"/>
                </a:lnTo>
                <a:lnTo>
                  <a:pt x="146050" y="926721"/>
                </a:lnTo>
                <a:lnTo>
                  <a:pt x="146050" y="917953"/>
                </a:lnTo>
                <a:lnTo>
                  <a:pt x="142496" y="914400"/>
                </a:lnTo>
                <a:close/>
              </a:path>
              <a:path w="4587875" h="930275">
                <a:moveTo>
                  <a:pt x="4584321" y="815975"/>
                </a:moveTo>
                <a:lnTo>
                  <a:pt x="4575553" y="815975"/>
                </a:lnTo>
                <a:lnTo>
                  <a:pt x="4572000" y="819528"/>
                </a:lnTo>
                <a:lnTo>
                  <a:pt x="4572000" y="914400"/>
                </a:lnTo>
                <a:lnTo>
                  <a:pt x="4562853" y="914400"/>
                </a:lnTo>
                <a:lnTo>
                  <a:pt x="4559300" y="917953"/>
                </a:lnTo>
                <a:lnTo>
                  <a:pt x="4559300" y="926721"/>
                </a:lnTo>
                <a:lnTo>
                  <a:pt x="4562853" y="930275"/>
                </a:lnTo>
                <a:lnTo>
                  <a:pt x="4584321" y="930275"/>
                </a:lnTo>
                <a:lnTo>
                  <a:pt x="4587875" y="926721"/>
                </a:lnTo>
                <a:lnTo>
                  <a:pt x="4587875" y="819528"/>
                </a:lnTo>
                <a:lnTo>
                  <a:pt x="4584321" y="815975"/>
                </a:lnTo>
                <a:close/>
              </a:path>
              <a:path w="4587875" h="930275">
                <a:moveTo>
                  <a:pt x="12321" y="787400"/>
                </a:moveTo>
                <a:lnTo>
                  <a:pt x="3553" y="787400"/>
                </a:lnTo>
                <a:lnTo>
                  <a:pt x="0" y="790953"/>
                </a:lnTo>
                <a:lnTo>
                  <a:pt x="0" y="910846"/>
                </a:lnTo>
                <a:lnTo>
                  <a:pt x="3553" y="914400"/>
                </a:lnTo>
                <a:lnTo>
                  <a:pt x="12321" y="914400"/>
                </a:lnTo>
                <a:lnTo>
                  <a:pt x="15875" y="910846"/>
                </a:lnTo>
                <a:lnTo>
                  <a:pt x="15875" y="790953"/>
                </a:lnTo>
                <a:lnTo>
                  <a:pt x="12321" y="787400"/>
                </a:lnTo>
                <a:close/>
              </a:path>
              <a:path w="4587875" h="930275">
                <a:moveTo>
                  <a:pt x="4584321" y="641350"/>
                </a:moveTo>
                <a:lnTo>
                  <a:pt x="4575553" y="641350"/>
                </a:lnTo>
                <a:lnTo>
                  <a:pt x="4572000" y="644903"/>
                </a:lnTo>
                <a:lnTo>
                  <a:pt x="4572000" y="764796"/>
                </a:lnTo>
                <a:lnTo>
                  <a:pt x="4575553" y="768350"/>
                </a:lnTo>
                <a:lnTo>
                  <a:pt x="4584321" y="768350"/>
                </a:lnTo>
                <a:lnTo>
                  <a:pt x="4587875" y="764796"/>
                </a:lnTo>
                <a:lnTo>
                  <a:pt x="4587875" y="644903"/>
                </a:lnTo>
                <a:lnTo>
                  <a:pt x="4584321" y="641350"/>
                </a:lnTo>
                <a:close/>
              </a:path>
              <a:path w="4587875" h="930275">
                <a:moveTo>
                  <a:pt x="12321" y="612775"/>
                </a:moveTo>
                <a:lnTo>
                  <a:pt x="3553" y="612775"/>
                </a:lnTo>
                <a:lnTo>
                  <a:pt x="0" y="616328"/>
                </a:lnTo>
                <a:lnTo>
                  <a:pt x="0" y="736221"/>
                </a:lnTo>
                <a:lnTo>
                  <a:pt x="3553" y="739775"/>
                </a:lnTo>
                <a:lnTo>
                  <a:pt x="12321" y="739775"/>
                </a:lnTo>
                <a:lnTo>
                  <a:pt x="15875" y="736221"/>
                </a:lnTo>
                <a:lnTo>
                  <a:pt x="15875" y="616328"/>
                </a:lnTo>
                <a:lnTo>
                  <a:pt x="12321" y="612775"/>
                </a:lnTo>
                <a:close/>
              </a:path>
              <a:path w="4587875" h="930275">
                <a:moveTo>
                  <a:pt x="4584321" y="466725"/>
                </a:moveTo>
                <a:lnTo>
                  <a:pt x="4575553" y="466725"/>
                </a:lnTo>
                <a:lnTo>
                  <a:pt x="4572000" y="470278"/>
                </a:lnTo>
                <a:lnTo>
                  <a:pt x="4572000" y="590171"/>
                </a:lnTo>
                <a:lnTo>
                  <a:pt x="4575553" y="593725"/>
                </a:lnTo>
                <a:lnTo>
                  <a:pt x="4584321" y="593725"/>
                </a:lnTo>
                <a:lnTo>
                  <a:pt x="4587875" y="590171"/>
                </a:lnTo>
                <a:lnTo>
                  <a:pt x="4587875" y="470278"/>
                </a:lnTo>
                <a:lnTo>
                  <a:pt x="4584321" y="466725"/>
                </a:lnTo>
                <a:close/>
              </a:path>
              <a:path w="4587875" h="930275">
                <a:moveTo>
                  <a:pt x="12321" y="438150"/>
                </a:moveTo>
                <a:lnTo>
                  <a:pt x="3553" y="438150"/>
                </a:lnTo>
                <a:lnTo>
                  <a:pt x="0" y="441703"/>
                </a:lnTo>
                <a:lnTo>
                  <a:pt x="0" y="561596"/>
                </a:lnTo>
                <a:lnTo>
                  <a:pt x="3553" y="565150"/>
                </a:lnTo>
                <a:lnTo>
                  <a:pt x="12321" y="565150"/>
                </a:lnTo>
                <a:lnTo>
                  <a:pt x="15875" y="561596"/>
                </a:lnTo>
                <a:lnTo>
                  <a:pt x="15875" y="441703"/>
                </a:lnTo>
                <a:lnTo>
                  <a:pt x="12321" y="438150"/>
                </a:lnTo>
                <a:close/>
              </a:path>
              <a:path w="4587875" h="930275">
                <a:moveTo>
                  <a:pt x="4584321" y="292100"/>
                </a:moveTo>
                <a:lnTo>
                  <a:pt x="4575553" y="292100"/>
                </a:lnTo>
                <a:lnTo>
                  <a:pt x="4572000" y="295653"/>
                </a:lnTo>
                <a:lnTo>
                  <a:pt x="4572000" y="415546"/>
                </a:lnTo>
                <a:lnTo>
                  <a:pt x="4575553" y="419100"/>
                </a:lnTo>
                <a:lnTo>
                  <a:pt x="4584321" y="419100"/>
                </a:lnTo>
                <a:lnTo>
                  <a:pt x="4587875" y="415546"/>
                </a:lnTo>
                <a:lnTo>
                  <a:pt x="4587875" y="295653"/>
                </a:lnTo>
                <a:lnTo>
                  <a:pt x="4584321" y="292100"/>
                </a:lnTo>
                <a:close/>
              </a:path>
              <a:path w="4587875" h="930275">
                <a:moveTo>
                  <a:pt x="12321" y="263525"/>
                </a:moveTo>
                <a:lnTo>
                  <a:pt x="3553" y="263525"/>
                </a:lnTo>
                <a:lnTo>
                  <a:pt x="0" y="267078"/>
                </a:lnTo>
                <a:lnTo>
                  <a:pt x="0" y="386971"/>
                </a:lnTo>
                <a:lnTo>
                  <a:pt x="3553" y="390525"/>
                </a:lnTo>
                <a:lnTo>
                  <a:pt x="12321" y="390525"/>
                </a:lnTo>
                <a:lnTo>
                  <a:pt x="15875" y="386971"/>
                </a:lnTo>
                <a:lnTo>
                  <a:pt x="15875" y="267078"/>
                </a:lnTo>
                <a:lnTo>
                  <a:pt x="12321" y="263525"/>
                </a:lnTo>
                <a:close/>
              </a:path>
              <a:path w="4587875" h="930275">
                <a:moveTo>
                  <a:pt x="4584321" y="117475"/>
                </a:moveTo>
                <a:lnTo>
                  <a:pt x="4575553" y="117475"/>
                </a:lnTo>
                <a:lnTo>
                  <a:pt x="4572000" y="121028"/>
                </a:lnTo>
                <a:lnTo>
                  <a:pt x="4572000" y="240921"/>
                </a:lnTo>
                <a:lnTo>
                  <a:pt x="4575553" y="244475"/>
                </a:lnTo>
                <a:lnTo>
                  <a:pt x="4584321" y="244475"/>
                </a:lnTo>
                <a:lnTo>
                  <a:pt x="4587875" y="240921"/>
                </a:lnTo>
                <a:lnTo>
                  <a:pt x="4587875" y="121028"/>
                </a:lnTo>
                <a:lnTo>
                  <a:pt x="4584321" y="117475"/>
                </a:lnTo>
                <a:close/>
              </a:path>
              <a:path w="4587875" h="930275">
                <a:moveTo>
                  <a:pt x="12321" y="88900"/>
                </a:moveTo>
                <a:lnTo>
                  <a:pt x="3553" y="88900"/>
                </a:lnTo>
                <a:lnTo>
                  <a:pt x="0" y="92453"/>
                </a:lnTo>
                <a:lnTo>
                  <a:pt x="0" y="212346"/>
                </a:lnTo>
                <a:lnTo>
                  <a:pt x="3553" y="215900"/>
                </a:lnTo>
                <a:lnTo>
                  <a:pt x="12321" y="215900"/>
                </a:lnTo>
                <a:lnTo>
                  <a:pt x="15875" y="212346"/>
                </a:lnTo>
                <a:lnTo>
                  <a:pt x="15875" y="92453"/>
                </a:lnTo>
                <a:lnTo>
                  <a:pt x="12321" y="88900"/>
                </a:lnTo>
                <a:close/>
              </a:path>
              <a:path w="4587875" h="930275">
                <a:moveTo>
                  <a:pt x="4584321" y="0"/>
                </a:moveTo>
                <a:lnTo>
                  <a:pt x="4518403" y="0"/>
                </a:lnTo>
                <a:lnTo>
                  <a:pt x="4514850" y="3553"/>
                </a:lnTo>
                <a:lnTo>
                  <a:pt x="4514850" y="12321"/>
                </a:lnTo>
                <a:lnTo>
                  <a:pt x="4518403" y="15875"/>
                </a:lnTo>
                <a:lnTo>
                  <a:pt x="4572000" y="15875"/>
                </a:lnTo>
                <a:lnTo>
                  <a:pt x="4572000" y="66296"/>
                </a:lnTo>
                <a:lnTo>
                  <a:pt x="4575553" y="69850"/>
                </a:lnTo>
                <a:lnTo>
                  <a:pt x="4584321" y="69850"/>
                </a:lnTo>
                <a:lnTo>
                  <a:pt x="4587875" y="66296"/>
                </a:lnTo>
                <a:lnTo>
                  <a:pt x="4587875" y="3553"/>
                </a:lnTo>
                <a:lnTo>
                  <a:pt x="4584321" y="0"/>
                </a:lnTo>
                <a:close/>
              </a:path>
              <a:path w="4587875" h="930275">
                <a:moveTo>
                  <a:pt x="4463671" y="0"/>
                </a:moveTo>
                <a:lnTo>
                  <a:pt x="4343778" y="0"/>
                </a:lnTo>
                <a:lnTo>
                  <a:pt x="4340225" y="3553"/>
                </a:lnTo>
                <a:lnTo>
                  <a:pt x="4340225" y="12321"/>
                </a:lnTo>
                <a:lnTo>
                  <a:pt x="4343778" y="15875"/>
                </a:lnTo>
                <a:lnTo>
                  <a:pt x="4463671" y="15875"/>
                </a:lnTo>
                <a:lnTo>
                  <a:pt x="4467225" y="12321"/>
                </a:lnTo>
                <a:lnTo>
                  <a:pt x="4467225" y="3553"/>
                </a:lnTo>
                <a:lnTo>
                  <a:pt x="4463671" y="0"/>
                </a:lnTo>
                <a:close/>
              </a:path>
              <a:path w="4587875" h="930275">
                <a:moveTo>
                  <a:pt x="4289046" y="0"/>
                </a:moveTo>
                <a:lnTo>
                  <a:pt x="4169153" y="0"/>
                </a:lnTo>
                <a:lnTo>
                  <a:pt x="4165600" y="3553"/>
                </a:lnTo>
                <a:lnTo>
                  <a:pt x="4165600" y="12321"/>
                </a:lnTo>
                <a:lnTo>
                  <a:pt x="4169153" y="15875"/>
                </a:lnTo>
                <a:lnTo>
                  <a:pt x="4289046" y="15875"/>
                </a:lnTo>
                <a:lnTo>
                  <a:pt x="4292600" y="12321"/>
                </a:lnTo>
                <a:lnTo>
                  <a:pt x="4292600" y="3553"/>
                </a:lnTo>
                <a:lnTo>
                  <a:pt x="4289046" y="0"/>
                </a:lnTo>
                <a:close/>
              </a:path>
              <a:path w="4587875" h="930275">
                <a:moveTo>
                  <a:pt x="4114421" y="0"/>
                </a:moveTo>
                <a:lnTo>
                  <a:pt x="3994528" y="0"/>
                </a:lnTo>
                <a:lnTo>
                  <a:pt x="3990975" y="3553"/>
                </a:lnTo>
                <a:lnTo>
                  <a:pt x="3990975" y="12321"/>
                </a:lnTo>
                <a:lnTo>
                  <a:pt x="3994528" y="15875"/>
                </a:lnTo>
                <a:lnTo>
                  <a:pt x="4114421" y="15875"/>
                </a:lnTo>
                <a:lnTo>
                  <a:pt x="4117975" y="12321"/>
                </a:lnTo>
                <a:lnTo>
                  <a:pt x="4117975" y="3553"/>
                </a:lnTo>
                <a:lnTo>
                  <a:pt x="4114421" y="0"/>
                </a:lnTo>
                <a:close/>
              </a:path>
              <a:path w="4587875" h="930275">
                <a:moveTo>
                  <a:pt x="3939796" y="0"/>
                </a:moveTo>
                <a:lnTo>
                  <a:pt x="3819903" y="0"/>
                </a:lnTo>
                <a:lnTo>
                  <a:pt x="3816350" y="3553"/>
                </a:lnTo>
                <a:lnTo>
                  <a:pt x="3816350" y="12321"/>
                </a:lnTo>
                <a:lnTo>
                  <a:pt x="3819903" y="15875"/>
                </a:lnTo>
                <a:lnTo>
                  <a:pt x="3939796" y="15875"/>
                </a:lnTo>
                <a:lnTo>
                  <a:pt x="3943350" y="12321"/>
                </a:lnTo>
                <a:lnTo>
                  <a:pt x="3943350" y="3553"/>
                </a:lnTo>
                <a:lnTo>
                  <a:pt x="3939796" y="0"/>
                </a:lnTo>
                <a:close/>
              </a:path>
              <a:path w="4587875" h="930275">
                <a:moveTo>
                  <a:pt x="3765171" y="0"/>
                </a:moveTo>
                <a:lnTo>
                  <a:pt x="3645278" y="0"/>
                </a:lnTo>
                <a:lnTo>
                  <a:pt x="3641725" y="3553"/>
                </a:lnTo>
                <a:lnTo>
                  <a:pt x="3641725" y="12321"/>
                </a:lnTo>
                <a:lnTo>
                  <a:pt x="3645278" y="15875"/>
                </a:lnTo>
                <a:lnTo>
                  <a:pt x="3765171" y="15875"/>
                </a:lnTo>
                <a:lnTo>
                  <a:pt x="3768725" y="12321"/>
                </a:lnTo>
                <a:lnTo>
                  <a:pt x="3768725" y="3553"/>
                </a:lnTo>
                <a:lnTo>
                  <a:pt x="3765171" y="0"/>
                </a:lnTo>
                <a:close/>
              </a:path>
              <a:path w="4587875" h="930275">
                <a:moveTo>
                  <a:pt x="3590546" y="0"/>
                </a:moveTo>
                <a:lnTo>
                  <a:pt x="3470653" y="0"/>
                </a:lnTo>
                <a:lnTo>
                  <a:pt x="3467100" y="3553"/>
                </a:lnTo>
                <a:lnTo>
                  <a:pt x="3467100" y="12321"/>
                </a:lnTo>
                <a:lnTo>
                  <a:pt x="3470653" y="15875"/>
                </a:lnTo>
                <a:lnTo>
                  <a:pt x="3590546" y="15875"/>
                </a:lnTo>
                <a:lnTo>
                  <a:pt x="3594100" y="12321"/>
                </a:lnTo>
                <a:lnTo>
                  <a:pt x="3594100" y="3553"/>
                </a:lnTo>
                <a:lnTo>
                  <a:pt x="3590546" y="0"/>
                </a:lnTo>
                <a:close/>
              </a:path>
              <a:path w="4587875" h="930275">
                <a:moveTo>
                  <a:pt x="3415921" y="0"/>
                </a:moveTo>
                <a:lnTo>
                  <a:pt x="3296028" y="0"/>
                </a:lnTo>
                <a:lnTo>
                  <a:pt x="3292475" y="3553"/>
                </a:lnTo>
                <a:lnTo>
                  <a:pt x="3292475" y="12321"/>
                </a:lnTo>
                <a:lnTo>
                  <a:pt x="3296028" y="15875"/>
                </a:lnTo>
                <a:lnTo>
                  <a:pt x="3415921" y="15875"/>
                </a:lnTo>
                <a:lnTo>
                  <a:pt x="3419475" y="12321"/>
                </a:lnTo>
                <a:lnTo>
                  <a:pt x="3419475" y="3553"/>
                </a:lnTo>
                <a:lnTo>
                  <a:pt x="3415921" y="0"/>
                </a:lnTo>
                <a:close/>
              </a:path>
              <a:path w="4587875" h="930275">
                <a:moveTo>
                  <a:pt x="3241296" y="0"/>
                </a:moveTo>
                <a:lnTo>
                  <a:pt x="3121403" y="0"/>
                </a:lnTo>
                <a:lnTo>
                  <a:pt x="3117850" y="3553"/>
                </a:lnTo>
                <a:lnTo>
                  <a:pt x="3117850" y="12321"/>
                </a:lnTo>
                <a:lnTo>
                  <a:pt x="3121403" y="15875"/>
                </a:lnTo>
                <a:lnTo>
                  <a:pt x="3241296" y="15875"/>
                </a:lnTo>
                <a:lnTo>
                  <a:pt x="3244850" y="12321"/>
                </a:lnTo>
                <a:lnTo>
                  <a:pt x="3244850" y="3553"/>
                </a:lnTo>
                <a:lnTo>
                  <a:pt x="3241296" y="0"/>
                </a:lnTo>
                <a:close/>
              </a:path>
              <a:path w="4587875" h="930275">
                <a:moveTo>
                  <a:pt x="3066671" y="0"/>
                </a:moveTo>
                <a:lnTo>
                  <a:pt x="2946778" y="0"/>
                </a:lnTo>
                <a:lnTo>
                  <a:pt x="2943225" y="3553"/>
                </a:lnTo>
                <a:lnTo>
                  <a:pt x="2943225" y="12321"/>
                </a:lnTo>
                <a:lnTo>
                  <a:pt x="2946778" y="15875"/>
                </a:lnTo>
                <a:lnTo>
                  <a:pt x="3066671" y="15875"/>
                </a:lnTo>
                <a:lnTo>
                  <a:pt x="3070225" y="12321"/>
                </a:lnTo>
                <a:lnTo>
                  <a:pt x="3070225" y="3553"/>
                </a:lnTo>
                <a:lnTo>
                  <a:pt x="3066671" y="0"/>
                </a:lnTo>
                <a:close/>
              </a:path>
              <a:path w="4587875" h="930275">
                <a:moveTo>
                  <a:pt x="2892046" y="0"/>
                </a:moveTo>
                <a:lnTo>
                  <a:pt x="2772153" y="0"/>
                </a:lnTo>
                <a:lnTo>
                  <a:pt x="2768600" y="3553"/>
                </a:lnTo>
                <a:lnTo>
                  <a:pt x="2768600" y="12321"/>
                </a:lnTo>
                <a:lnTo>
                  <a:pt x="2772153" y="15875"/>
                </a:lnTo>
                <a:lnTo>
                  <a:pt x="2892046" y="15875"/>
                </a:lnTo>
                <a:lnTo>
                  <a:pt x="2895600" y="12321"/>
                </a:lnTo>
                <a:lnTo>
                  <a:pt x="2895600" y="3553"/>
                </a:lnTo>
                <a:lnTo>
                  <a:pt x="2892046" y="0"/>
                </a:lnTo>
                <a:close/>
              </a:path>
              <a:path w="4587875" h="930275">
                <a:moveTo>
                  <a:pt x="2717421" y="0"/>
                </a:moveTo>
                <a:lnTo>
                  <a:pt x="2597528" y="0"/>
                </a:lnTo>
                <a:lnTo>
                  <a:pt x="2593975" y="3553"/>
                </a:lnTo>
                <a:lnTo>
                  <a:pt x="2593975" y="12321"/>
                </a:lnTo>
                <a:lnTo>
                  <a:pt x="2597528" y="15875"/>
                </a:lnTo>
                <a:lnTo>
                  <a:pt x="2717421" y="15875"/>
                </a:lnTo>
                <a:lnTo>
                  <a:pt x="2720975" y="12321"/>
                </a:lnTo>
                <a:lnTo>
                  <a:pt x="2720975" y="3553"/>
                </a:lnTo>
                <a:lnTo>
                  <a:pt x="2717421" y="0"/>
                </a:lnTo>
                <a:close/>
              </a:path>
              <a:path w="4587875" h="930275">
                <a:moveTo>
                  <a:pt x="2542796" y="0"/>
                </a:moveTo>
                <a:lnTo>
                  <a:pt x="2422903" y="0"/>
                </a:lnTo>
                <a:lnTo>
                  <a:pt x="2419350" y="3553"/>
                </a:lnTo>
                <a:lnTo>
                  <a:pt x="2419350" y="12321"/>
                </a:lnTo>
                <a:lnTo>
                  <a:pt x="2422903" y="15875"/>
                </a:lnTo>
                <a:lnTo>
                  <a:pt x="2542796" y="15875"/>
                </a:lnTo>
                <a:lnTo>
                  <a:pt x="2546350" y="12321"/>
                </a:lnTo>
                <a:lnTo>
                  <a:pt x="2546350" y="3553"/>
                </a:lnTo>
                <a:lnTo>
                  <a:pt x="2542796" y="0"/>
                </a:lnTo>
                <a:close/>
              </a:path>
              <a:path w="4587875" h="930275">
                <a:moveTo>
                  <a:pt x="2368171" y="0"/>
                </a:moveTo>
                <a:lnTo>
                  <a:pt x="2248278" y="0"/>
                </a:lnTo>
                <a:lnTo>
                  <a:pt x="2244725" y="3553"/>
                </a:lnTo>
                <a:lnTo>
                  <a:pt x="2244725" y="12321"/>
                </a:lnTo>
                <a:lnTo>
                  <a:pt x="2248278" y="15875"/>
                </a:lnTo>
                <a:lnTo>
                  <a:pt x="2368171" y="15875"/>
                </a:lnTo>
                <a:lnTo>
                  <a:pt x="2371725" y="12321"/>
                </a:lnTo>
                <a:lnTo>
                  <a:pt x="2371725" y="3553"/>
                </a:lnTo>
                <a:lnTo>
                  <a:pt x="2368171" y="0"/>
                </a:lnTo>
                <a:close/>
              </a:path>
              <a:path w="4587875" h="930275">
                <a:moveTo>
                  <a:pt x="2193546" y="0"/>
                </a:moveTo>
                <a:lnTo>
                  <a:pt x="2073653" y="0"/>
                </a:lnTo>
                <a:lnTo>
                  <a:pt x="2070100" y="3553"/>
                </a:lnTo>
                <a:lnTo>
                  <a:pt x="2070100" y="12321"/>
                </a:lnTo>
                <a:lnTo>
                  <a:pt x="2073653" y="15875"/>
                </a:lnTo>
                <a:lnTo>
                  <a:pt x="2193546" y="15875"/>
                </a:lnTo>
                <a:lnTo>
                  <a:pt x="2197100" y="12321"/>
                </a:lnTo>
                <a:lnTo>
                  <a:pt x="2197100" y="3553"/>
                </a:lnTo>
                <a:lnTo>
                  <a:pt x="2193546" y="0"/>
                </a:lnTo>
                <a:close/>
              </a:path>
              <a:path w="4587875" h="930275">
                <a:moveTo>
                  <a:pt x="2018921" y="0"/>
                </a:moveTo>
                <a:lnTo>
                  <a:pt x="1899028" y="0"/>
                </a:lnTo>
                <a:lnTo>
                  <a:pt x="1895475" y="3553"/>
                </a:lnTo>
                <a:lnTo>
                  <a:pt x="1895475" y="12321"/>
                </a:lnTo>
                <a:lnTo>
                  <a:pt x="1899028" y="15875"/>
                </a:lnTo>
                <a:lnTo>
                  <a:pt x="2018921" y="15875"/>
                </a:lnTo>
                <a:lnTo>
                  <a:pt x="2022475" y="12321"/>
                </a:lnTo>
                <a:lnTo>
                  <a:pt x="2022475" y="3553"/>
                </a:lnTo>
                <a:lnTo>
                  <a:pt x="2018921" y="0"/>
                </a:lnTo>
                <a:close/>
              </a:path>
              <a:path w="4587875" h="930275">
                <a:moveTo>
                  <a:pt x="1844296" y="0"/>
                </a:moveTo>
                <a:lnTo>
                  <a:pt x="1724403" y="0"/>
                </a:lnTo>
                <a:lnTo>
                  <a:pt x="1720850" y="3553"/>
                </a:lnTo>
                <a:lnTo>
                  <a:pt x="1720850" y="12321"/>
                </a:lnTo>
                <a:lnTo>
                  <a:pt x="1724403" y="15875"/>
                </a:lnTo>
                <a:lnTo>
                  <a:pt x="1844296" y="15875"/>
                </a:lnTo>
                <a:lnTo>
                  <a:pt x="1847850" y="12321"/>
                </a:lnTo>
                <a:lnTo>
                  <a:pt x="1847850" y="3553"/>
                </a:lnTo>
                <a:lnTo>
                  <a:pt x="1844296" y="0"/>
                </a:lnTo>
                <a:close/>
              </a:path>
              <a:path w="4587875" h="930275">
                <a:moveTo>
                  <a:pt x="1669671" y="0"/>
                </a:moveTo>
                <a:lnTo>
                  <a:pt x="1549778" y="0"/>
                </a:lnTo>
                <a:lnTo>
                  <a:pt x="1546225" y="3553"/>
                </a:lnTo>
                <a:lnTo>
                  <a:pt x="1546225" y="12321"/>
                </a:lnTo>
                <a:lnTo>
                  <a:pt x="1549778" y="15875"/>
                </a:lnTo>
                <a:lnTo>
                  <a:pt x="1669671" y="15875"/>
                </a:lnTo>
                <a:lnTo>
                  <a:pt x="1673225" y="12321"/>
                </a:lnTo>
                <a:lnTo>
                  <a:pt x="1673225" y="3553"/>
                </a:lnTo>
                <a:lnTo>
                  <a:pt x="1669671" y="0"/>
                </a:lnTo>
                <a:close/>
              </a:path>
              <a:path w="4587875" h="930275">
                <a:moveTo>
                  <a:pt x="1495046" y="0"/>
                </a:moveTo>
                <a:lnTo>
                  <a:pt x="1375153" y="0"/>
                </a:lnTo>
                <a:lnTo>
                  <a:pt x="1371600" y="3553"/>
                </a:lnTo>
                <a:lnTo>
                  <a:pt x="1371600" y="12321"/>
                </a:lnTo>
                <a:lnTo>
                  <a:pt x="1375153" y="15875"/>
                </a:lnTo>
                <a:lnTo>
                  <a:pt x="1495046" y="15875"/>
                </a:lnTo>
                <a:lnTo>
                  <a:pt x="1498600" y="12321"/>
                </a:lnTo>
                <a:lnTo>
                  <a:pt x="1498600" y="3553"/>
                </a:lnTo>
                <a:lnTo>
                  <a:pt x="1495046" y="0"/>
                </a:lnTo>
                <a:close/>
              </a:path>
              <a:path w="4587875" h="930275">
                <a:moveTo>
                  <a:pt x="1320421" y="0"/>
                </a:moveTo>
                <a:lnTo>
                  <a:pt x="1200528" y="0"/>
                </a:lnTo>
                <a:lnTo>
                  <a:pt x="1196975" y="3553"/>
                </a:lnTo>
                <a:lnTo>
                  <a:pt x="1196975" y="12321"/>
                </a:lnTo>
                <a:lnTo>
                  <a:pt x="1200528" y="15875"/>
                </a:lnTo>
                <a:lnTo>
                  <a:pt x="1320421" y="15875"/>
                </a:lnTo>
                <a:lnTo>
                  <a:pt x="1323975" y="12321"/>
                </a:lnTo>
                <a:lnTo>
                  <a:pt x="1323975" y="3553"/>
                </a:lnTo>
                <a:lnTo>
                  <a:pt x="1320421" y="0"/>
                </a:lnTo>
                <a:close/>
              </a:path>
              <a:path w="4587875" h="930275">
                <a:moveTo>
                  <a:pt x="1145796" y="0"/>
                </a:moveTo>
                <a:lnTo>
                  <a:pt x="1025903" y="0"/>
                </a:lnTo>
                <a:lnTo>
                  <a:pt x="1022350" y="3553"/>
                </a:lnTo>
                <a:lnTo>
                  <a:pt x="1022350" y="12321"/>
                </a:lnTo>
                <a:lnTo>
                  <a:pt x="1025903" y="15875"/>
                </a:lnTo>
                <a:lnTo>
                  <a:pt x="1145796" y="15875"/>
                </a:lnTo>
                <a:lnTo>
                  <a:pt x="1149350" y="12321"/>
                </a:lnTo>
                <a:lnTo>
                  <a:pt x="1149350" y="3553"/>
                </a:lnTo>
                <a:lnTo>
                  <a:pt x="1145796" y="0"/>
                </a:lnTo>
                <a:close/>
              </a:path>
              <a:path w="4587875" h="930275">
                <a:moveTo>
                  <a:pt x="971171" y="0"/>
                </a:moveTo>
                <a:lnTo>
                  <a:pt x="851278" y="0"/>
                </a:lnTo>
                <a:lnTo>
                  <a:pt x="847725" y="3553"/>
                </a:lnTo>
                <a:lnTo>
                  <a:pt x="847725" y="12321"/>
                </a:lnTo>
                <a:lnTo>
                  <a:pt x="851278" y="15875"/>
                </a:lnTo>
                <a:lnTo>
                  <a:pt x="971171" y="15875"/>
                </a:lnTo>
                <a:lnTo>
                  <a:pt x="974725" y="12321"/>
                </a:lnTo>
                <a:lnTo>
                  <a:pt x="974725" y="3553"/>
                </a:lnTo>
                <a:lnTo>
                  <a:pt x="971171" y="0"/>
                </a:lnTo>
                <a:close/>
              </a:path>
              <a:path w="4587875" h="930275">
                <a:moveTo>
                  <a:pt x="796546" y="0"/>
                </a:moveTo>
                <a:lnTo>
                  <a:pt x="676653" y="0"/>
                </a:lnTo>
                <a:lnTo>
                  <a:pt x="673100" y="3553"/>
                </a:lnTo>
                <a:lnTo>
                  <a:pt x="673100" y="12321"/>
                </a:lnTo>
                <a:lnTo>
                  <a:pt x="676653" y="15875"/>
                </a:lnTo>
                <a:lnTo>
                  <a:pt x="796546" y="15875"/>
                </a:lnTo>
                <a:lnTo>
                  <a:pt x="800100" y="12321"/>
                </a:lnTo>
                <a:lnTo>
                  <a:pt x="800100" y="3553"/>
                </a:lnTo>
                <a:lnTo>
                  <a:pt x="796546" y="0"/>
                </a:lnTo>
                <a:close/>
              </a:path>
              <a:path w="4587875" h="930275">
                <a:moveTo>
                  <a:pt x="621921" y="0"/>
                </a:moveTo>
                <a:lnTo>
                  <a:pt x="502028" y="0"/>
                </a:lnTo>
                <a:lnTo>
                  <a:pt x="498475" y="3553"/>
                </a:lnTo>
                <a:lnTo>
                  <a:pt x="498475" y="12321"/>
                </a:lnTo>
                <a:lnTo>
                  <a:pt x="502028" y="15875"/>
                </a:lnTo>
                <a:lnTo>
                  <a:pt x="621921" y="15875"/>
                </a:lnTo>
                <a:lnTo>
                  <a:pt x="625475" y="12321"/>
                </a:lnTo>
                <a:lnTo>
                  <a:pt x="625475" y="3553"/>
                </a:lnTo>
                <a:lnTo>
                  <a:pt x="621921" y="0"/>
                </a:lnTo>
                <a:close/>
              </a:path>
              <a:path w="4587875" h="930275">
                <a:moveTo>
                  <a:pt x="447296" y="0"/>
                </a:moveTo>
                <a:lnTo>
                  <a:pt x="327403" y="0"/>
                </a:lnTo>
                <a:lnTo>
                  <a:pt x="323850" y="3553"/>
                </a:lnTo>
                <a:lnTo>
                  <a:pt x="323850" y="12321"/>
                </a:lnTo>
                <a:lnTo>
                  <a:pt x="327403" y="15875"/>
                </a:lnTo>
                <a:lnTo>
                  <a:pt x="447296" y="15875"/>
                </a:lnTo>
                <a:lnTo>
                  <a:pt x="450850" y="12321"/>
                </a:lnTo>
                <a:lnTo>
                  <a:pt x="450850" y="3553"/>
                </a:lnTo>
                <a:lnTo>
                  <a:pt x="447296" y="0"/>
                </a:lnTo>
                <a:close/>
              </a:path>
              <a:path w="4587875" h="930275">
                <a:moveTo>
                  <a:pt x="272671" y="0"/>
                </a:moveTo>
                <a:lnTo>
                  <a:pt x="152778" y="0"/>
                </a:lnTo>
                <a:lnTo>
                  <a:pt x="149225" y="3553"/>
                </a:lnTo>
                <a:lnTo>
                  <a:pt x="149225" y="12321"/>
                </a:lnTo>
                <a:lnTo>
                  <a:pt x="152778" y="15875"/>
                </a:lnTo>
                <a:lnTo>
                  <a:pt x="272671" y="15875"/>
                </a:lnTo>
                <a:lnTo>
                  <a:pt x="276225" y="12321"/>
                </a:lnTo>
                <a:lnTo>
                  <a:pt x="276225" y="3553"/>
                </a:lnTo>
                <a:lnTo>
                  <a:pt x="272671" y="0"/>
                </a:lnTo>
                <a:close/>
              </a:path>
              <a:path w="4587875" h="930275">
                <a:moveTo>
                  <a:pt x="98046" y="0"/>
                </a:moveTo>
                <a:lnTo>
                  <a:pt x="3553" y="0"/>
                </a:lnTo>
                <a:lnTo>
                  <a:pt x="0" y="3553"/>
                </a:lnTo>
                <a:lnTo>
                  <a:pt x="0" y="37721"/>
                </a:lnTo>
                <a:lnTo>
                  <a:pt x="3553" y="41275"/>
                </a:lnTo>
                <a:lnTo>
                  <a:pt x="12321" y="41275"/>
                </a:lnTo>
                <a:lnTo>
                  <a:pt x="15875" y="37721"/>
                </a:lnTo>
                <a:lnTo>
                  <a:pt x="15875" y="15875"/>
                </a:lnTo>
                <a:lnTo>
                  <a:pt x="98046" y="15875"/>
                </a:lnTo>
                <a:lnTo>
                  <a:pt x="101600" y="12321"/>
                </a:lnTo>
                <a:lnTo>
                  <a:pt x="101600" y="3553"/>
                </a:lnTo>
                <a:lnTo>
                  <a:pt x="98046" y="0"/>
                </a:lnTo>
                <a:close/>
              </a:path>
            </a:pathLst>
          </a:custGeom>
          <a:solidFill>
            <a:srgbClr val="0259BB"/>
          </a:solidFill>
        </p:spPr>
        <p:txBody>
          <a:bodyPr wrap="square" lIns="0" tIns="0" rIns="0" bIns="0" rtlCol="0"/>
          <a:lstStyle/>
          <a:p/>
        </p:txBody>
      </p:sp>
      <p:sp>
        <p:nvSpPr>
          <p:cNvPr id="13" name="object 13"/>
          <p:cNvSpPr txBox="1"/>
          <p:nvPr/>
        </p:nvSpPr>
        <p:spPr>
          <a:xfrm>
            <a:off x="7027970" y="6004264"/>
            <a:ext cx="3233420" cy="203200"/>
          </a:xfrm>
          <a:prstGeom prst="rect">
            <a:avLst/>
          </a:prstGeom>
        </p:spPr>
        <p:txBody>
          <a:bodyPr vert="horz" wrap="square" lIns="0" tIns="0" rIns="0" bIns="0" rtlCol="0">
            <a:spAutoFit/>
          </a:bodyPr>
          <a:lstStyle/>
          <a:p>
            <a:pPr marL="12700">
              <a:lnSpc>
                <a:spcPct val="100000"/>
              </a:lnSpc>
            </a:pPr>
            <a:r>
              <a:rPr sz="1400" dirty="0">
                <a:solidFill>
                  <a:srgbClr val="222A2C"/>
                </a:solidFill>
                <a:latin typeface="微软雅黑" panose="020B0503020204020204" charset="-122"/>
                <a:cs typeface="微软雅黑" panose="020B0503020204020204" charset="-122"/>
              </a:rPr>
              <a:t>选择</a:t>
            </a:r>
            <a:r>
              <a:rPr sz="1400" spc="5" dirty="0">
                <a:solidFill>
                  <a:srgbClr val="222A2C"/>
                </a:solidFill>
                <a:latin typeface="微软雅黑" panose="020B0503020204020204" charset="-122"/>
                <a:cs typeface="微软雅黑" panose="020B0503020204020204" charset="-122"/>
              </a:rPr>
              <a:t>P</a:t>
            </a:r>
            <a:r>
              <a:rPr sz="1400" dirty="0">
                <a:solidFill>
                  <a:srgbClr val="222A2C"/>
                </a:solidFill>
                <a:latin typeface="微软雅黑" panose="020B0503020204020204" charset="-122"/>
                <a:cs typeface="微软雅黑" panose="020B0503020204020204" charset="-122"/>
              </a:rPr>
              <a:t>ri</a:t>
            </a:r>
            <a:r>
              <a:rPr sz="1400" spc="-5" dirty="0">
                <a:solidFill>
                  <a:srgbClr val="222A2C"/>
                </a:solidFill>
                <a:latin typeface="微软雅黑" panose="020B0503020204020204" charset="-122"/>
                <a:cs typeface="微软雅黑" panose="020B0503020204020204" charset="-122"/>
              </a:rPr>
              <a:t>o</a:t>
            </a:r>
            <a:r>
              <a:rPr sz="1400" dirty="0">
                <a:solidFill>
                  <a:srgbClr val="222A2C"/>
                </a:solidFill>
                <a:latin typeface="微软雅黑" panose="020B0503020204020204" charset="-122"/>
                <a:cs typeface="微软雅黑" panose="020B0503020204020204" charset="-122"/>
              </a:rPr>
              <a:t>rit</a:t>
            </a:r>
            <a:r>
              <a:rPr sz="1400" spc="-5" dirty="0">
                <a:solidFill>
                  <a:srgbClr val="222A2C"/>
                </a:solidFill>
                <a:latin typeface="微软雅黑" panose="020B0503020204020204" charset="-122"/>
                <a:cs typeface="微软雅黑" panose="020B0503020204020204" charset="-122"/>
              </a:rPr>
              <a:t>y</a:t>
            </a:r>
            <a:r>
              <a:rPr sz="1400" dirty="0">
                <a:solidFill>
                  <a:srgbClr val="222A2C"/>
                </a:solidFill>
                <a:latin typeface="微软雅黑" panose="020B0503020204020204" charset="-122"/>
                <a:cs typeface="微软雅黑" panose="020B0503020204020204" charset="-122"/>
              </a:rPr>
              <a:t>最高节点进行调度，即节点2</a:t>
            </a:r>
            <a:endParaRPr sz="1400">
              <a:latin typeface="微软雅黑" panose="020B0503020204020204" charset="-122"/>
              <a:cs typeface="微软雅黑" panose="020B0503020204020204" charset="-122"/>
            </a:endParaRPr>
          </a:p>
        </p:txBody>
      </p:sp>
      <p:sp>
        <p:nvSpPr>
          <p:cNvPr id="14" name="object 14"/>
          <p:cNvSpPr/>
          <p:nvPr/>
        </p:nvSpPr>
        <p:spPr>
          <a:xfrm>
            <a:off x="8112755" y="3078904"/>
            <a:ext cx="1097280" cy="457200"/>
          </a:xfrm>
          <a:custGeom>
            <a:avLst/>
            <a:gdLst/>
            <a:ahLst/>
            <a:cxnLst/>
            <a:rect l="l" t="t" r="r" b="b"/>
            <a:pathLst>
              <a:path w="1097279" h="457200">
                <a:moveTo>
                  <a:pt x="0" y="0"/>
                </a:moveTo>
                <a:lnTo>
                  <a:pt x="1097280" y="0"/>
                </a:lnTo>
                <a:lnTo>
                  <a:pt x="1097280" y="457200"/>
                </a:lnTo>
                <a:lnTo>
                  <a:pt x="0" y="457200"/>
                </a:lnTo>
                <a:lnTo>
                  <a:pt x="0" y="0"/>
                </a:lnTo>
                <a:close/>
              </a:path>
            </a:pathLst>
          </a:custGeom>
          <a:ln w="15875">
            <a:solidFill>
              <a:srgbClr val="0259BB"/>
            </a:solidFill>
          </a:ln>
        </p:spPr>
        <p:txBody>
          <a:bodyPr wrap="square" lIns="0" tIns="0" rIns="0" bIns="0" rtlCol="0"/>
          <a:lstStyle/>
          <a:p/>
        </p:txBody>
      </p:sp>
      <p:sp>
        <p:nvSpPr>
          <p:cNvPr id="15" name="object 15"/>
          <p:cNvSpPr txBox="1"/>
          <p:nvPr/>
        </p:nvSpPr>
        <p:spPr>
          <a:xfrm>
            <a:off x="8112755" y="3078904"/>
            <a:ext cx="1097280" cy="457200"/>
          </a:xfrm>
          <a:prstGeom prst="rect">
            <a:avLst/>
          </a:prstGeom>
          <a:solidFill>
            <a:srgbClr val="047CFE"/>
          </a:solidFill>
        </p:spPr>
        <p:txBody>
          <a:bodyPr vert="horz" wrap="square" lIns="0" tIns="0" rIns="0" bIns="0" rtlCol="0">
            <a:spAutoFit/>
          </a:bodyPr>
          <a:lstStyle/>
          <a:p>
            <a:pPr marL="233045">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2</a:t>
            </a:r>
            <a:endParaRPr sz="1400">
              <a:latin typeface="微软雅黑" panose="020B0503020204020204" charset="-122"/>
              <a:cs typeface="微软雅黑" panose="020B0503020204020204" charset="-122"/>
            </a:endParaRPr>
          </a:p>
        </p:txBody>
      </p:sp>
      <p:sp>
        <p:nvSpPr>
          <p:cNvPr id="16" name="object 16"/>
          <p:cNvSpPr/>
          <p:nvPr/>
        </p:nvSpPr>
        <p:spPr>
          <a:xfrm>
            <a:off x="8112755" y="1218778"/>
            <a:ext cx="1097280" cy="457200"/>
          </a:xfrm>
          <a:custGeom>
            <a:avLst/>
            <a:gdLst/>
            <a:ahLst/>
            <a:cxnLst/>
            <a:rect l="l" t="t" r="r" b="b"/>
            <a:pathLst>
              <a:path w="1097279" h="457200">
                <a:moveTo>
                  <a:pt x="0" y="0"/>
                </a:moveTo>
                <a:lnTo>
                  <a:pt x="1097280" y="0"/>
                </a:lnTo>
                <a:lnTo>
                  <a:pt x="1097280" y="457200"/>
                </a:lnTo>
                <a:lnTo>
                  <a:pt x="0" y="457200"/>
                </a:lnTo>
                <a:lnTo>
                  <a:pt x="0" y="0"/>
                </a:lnTo>
                <a:close/>
              </a:path>
            </a:pathLst>
          </a:custGeom>
          <a:ln w="15875">
            <a:solidFill>
              <a:srgbClr val="0259BB"/>
            </a:solidFill>
          </a:ln>
        </p:spPr>
        <p:txBody>
          <a:bodyPr wrap="square" lIns="0" tIns="0" rIns="0" bIns="0" rtlCol="0"/>
          <a:lstStyle/>
          <a:p/>
        </p:txBody>
      </p:sp>
      <p:sp>
        <p:nvSpPr>
          <p:cNvPr id="17" name="object 17"/>
          <p:cNvSpPr txBox="1"/>
          <p:nvPr/>
        </p:nvSpPr>
        <p:spPr>
          <a:xfrm>
            <a:off x="8112755" y="1218778"/>
            <a:ext cx="1097280" cy="457200"/>
          </a:xfrm>
          <a:prstGeom prst="rect">
            <a:avLst/>
          </a:prstGeom>
          <a:solidFill>
            <a:srgbClr val="047CFE"/>
          </a:solidFill>
        </p:spPr>
        <p:txBody>
          <a:bodyPr vert="horz" wrap="square" lIns="0" tIns="0" rIns="0" bIns="0" rtlCol="0">
            <a:spAutoFit/>
          </a:bodyPr>
          <a:lstStyle/>
          <a:p>
            <a:pPr marL="233045">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2</a:t>
            </a:r>
            <a:endParaRPr sz="1400">
              <a:latin typeface="微软雅黑" panose="020B0503020204020204" charset="-122"/>
              <a:cs typeface="微软雅黑" panose="020B0503020204020204" charset="-122"/>
            </a:endParaRPr>
          </a:p>
        </p:txBody>
      </p:sp>
      <p:sp>
        <p:nvSpPr>
          <p:cNvPr id="18" name="object 18"/>
          <p:cNvSpPr txBox="1"/>
          <p:nvPr/>
        </p:nvSpPr>
        <p:spPr>
          <a:xfrm>
            <a:off x="9530073" y="1218778"/>
            <a:ext cx="1097280" cy="457200"/>
          </a:xfrm>
          <a:prstGeom prst="rect">
            <a:avLst/>
          </a:prstGeom>
          <a:solidFill>
            <a:srgbClr val="C00000"/>
          </a:solidFill>
        </p:spPr>
        <p:txBody>
          <a:bodyPr vert="horz" wrap="square" lIns="0" tIns="0" rIns="0" bIns="0" rtlCol="0">
            <a:spAutoFit/>
          </a:bodyPr>
          <a:lstStyle/>
          <a:p>
            <a:pPr marL="233045">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3</a:t>
            </a:r>
            <a:endParaRPr sz="1400">
              <a:latin typeface="微软雅黑" panose="020B0503020204020204" charset="-122"/>
              <a:cs typeface="微软雅黑" panose="020B0503020204020204" charset="-122"/>
            </a:endParaRPr>
          </a:p>
        </p:txBody>
      </p:sp>
      <p:sp>
        <p:nvSpPr>
          <p:cNvPr id="19" name="object 19"/>
          <p:cNvSpPr/>
          <p:nvPr/>
        </p:nvSpPr>
        <p:spPr>
          <a:xfrm>
            <a:off x="6695437" y="1218778"/>
            <a:ext cx="1097280" cy="457200"/>
          </a:xfrm>
          <a:custGeom>
            <a:avLst/>
            <a:gdLst/>
            <a:ahLst/>
            <a:cxnLst/>
            <a:rect l="l" t="t" r="r" b="b"/>
            <a:pathLst>
              <a:path w="1097279" h="457200">
                <a:moveTo>
                  <a:pt x="0" y="0"/>
                </a:moveTo>
                <a:lnTo>
                  <a:pt x="1097280" y="0"/>
                </a:lnTo>
                <a:lnTo>
                  <a:pt x="1097280" y="457200"/>
                </a:lnTo>
                <a:lnTo>
                  <a:pt x="0" y="457200"/>
                </a:lnTo>
                <a:lnTo>
                  <a:pt x="0" y="0"/>
                </a:lnTo>
                <a:close/>
              </a:path>
            </a:pathLst>
          </a:custGeom>
          <a:ln w="15875">
            <a:solidFill>
              <a:srgbClr val="0259BB"/>
            </a:solidFill>
          </a:ln>
        </p:spPr>
        <p:txBody>
          <a:bodyPr wrap="square" lIns="0" tIns="0" rIns="0" bIns="0" rtlCol="0"/>
          <a:lstStyle/>
          <a:p/>
        </p:txBody>
      </p:sp>
      <p:sp>
        <p:nvSpPr>
          <p:cNvPr id="20" name="object 20"/>
          <p:cNvSpPr txBox="1"/>
          <p:nvPr/>
        </p:nvSpPr>
        <p:spPr>
          <a:xfrm>
            <a:off x="6695437" y="1218778"/>
            <a:ext cx="1097280" cy="457200"/>
          </a:xfrm>
          <a:prstGeom prst="rect">
            <a:avLst/>
          </a:prstGeom>
          <a:solidFill>
            <a:srgbClr val="047CFE"/>
          </a:solidFill>
        </p:spPr>
        <p:txBody>
          <a:bodyPr vert="horz" wrap="square" lIns="0" tIns="0" rIns="0" bIns="0" rtlCol="0">
            <a:spAutoFit/>
          </a:bodyPr>
          <a:lstStyle/>
          <a:p>
            <a:pPr marL="233045">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1</a:t>
            </a:r>
            <a:endParaRPr sz="1400">
              <a:latin typeface="微软雅黑" panose="020B0503020204020204" charset="-122"/>
              <a:cs typeface="微软雅黑" panose="020B0503020204020204" charset="-122"/>
            </a:endParaRPr>
          </a:p>
        </p:txBody>
      </p:sp>
      <p:sp>
        <p:nvSpPr>
          <p:cNvPr id="21" name="object 21"/>
          <p:cNvSpPr/>
          <p:nvPr/>
        </p:nvSpPr>
        <p:spPr>
          <a:xfrm>
            <a:off x="6695437" y="3078904"/>
            <a:ext cx="1097280" cy="457200"/>
          </a:xfrm>
          <a:custGeom>
            <a:avLst/>
            <a:gdLst/>
            <a:ahLst/>
            <a:cxnLst/>
            <a:rect l="l" t="t" r="r" b="b"/>
            <a:pathLst>
              <a:path w="1097279" h="457200">
                <a:moveTo>
                  <a:pt x="0" y="0"/>
                </a:moveTo>
                <a:lnTo>
                  <a:pt x="1097280" y="0"/>
                </a:lnTo>
                <a:lnTo>
                  <a:pt x="1097280" y="457200"/>
                </a:lnTo>
                <a:lnTo>
                  <a:pt x="0" y="457200"/>
                </a:lnTo>
                <a:lnTo>
                  <a:pt x="0" y="0"/>
                </a:lnTo>
                <a:close/>
              </a:path>
            </a:pathLst>
          </a:custGeom>
          <a:ln w="15875">
            <a:solidFill>
              <a:srgbClr val="0259BB"/>
            </a:solidFill>
          </a:ln>
        </p:spPr>
        <p:txBody>
          <a:bodyPr wrap="square" lIns="0" tIns="0" rIns="0" bIns="0" rtlCol="0"/>
          <a:lstStyle/>
          <a:p/>
        </p:txBody>
      </p:sp>
      <p:sp>
        <p:nvSpPr>
          <p:cNvPr id="22" name="object 22"/>
          <p:cNvSpPr txBox="1"/>
          <p:nvPr/>
        </p:nvSpPr>
        <p:spPr>
          <a:xfrm>
            <a:off x="6695437" y="3078904"/>
            <a:ext cx="1097280" cy="457200"/>
          </a:xfrm>
          <a:prstGeom prst="rect">
            <a:avLst/>
          </a:prstGeom>
          <a:solidFill>
            <a:srgbClr val="047CFE"/>
          </a:solidFill>
        </p:spPr>
        <p:txBody>
          <a:bodyPr vert="horz" wrap="square" lIns="0" tIns="0" rIns="0" bIns="0" rtlCol="0">
            <a:spAutoFit/>
          </a:bodyPr>
          <a:lstStyle/>
          <a:p>
            <a:pPr marL="233045">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1</a:t>
            </a:r>
            <a:endParaRPr sz="1400">
              <a:latin typeface="微软雅黑" panose="020B0503020204020204" charset="-122"/>
              <a:cs typeface="微软雅黑" panose="020B0503020204020204" charset="-122"/>
            </a:endParaRPr>
          </a:p>
        </p:txBody>
      </p:sp>
      <p:sp>
        <p:nvSpPr>
          <p:cNvPr id="23" name="object 23"/>
          <p:cNvSpPr txBox="1"/>
          <p:nvPr/>
        </p:nvSpPr>
        <p:spPr>
          <a:xfrm>
            <a:off x="8112755" y="4939029"/>
            <a:ext cx="1097280" cy="457200"/>
          </a:xfrm>
          <a:prstGeom prst="rect">
            <a:avLst/>
          </a:prstGeom>
          <a:solidFill>
            <a:srgbClr val="7CCA62"/>
          </a:solidFill>
        </p:spPr>
        <p:txBody>
          <a:bodyPr vert="horz" wrap="square" lIns="0" tIns="0" rIns="0" bIns="0" rtlCol="0">
            <a:spAutoFit/>
          </a:bodyPr>
          <a:lstStyle/>
          <a:p>
            <a:pPr algn="ctr">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2</a:t>
            </a:r>
            <a:endParaRPr sz="1400">
              <a:latin typeface="微软雅黑" panose="020B0503020204020204" charset="-122"/>
              <a:cs typeface="微软雅黑" panose="020B0503020204020204" charset="-122"/>
            </a:endParaRPr>
          </a:p>
          <a:p>
            <a:pPr algn="ctr">
              <a:lnSpc>
                <a:spcPct val="100000"/>
              </a:lnSpc>
              <a:spcBef>
                <a:spcPts val="20"/>
              </a:spcBef>
            </a:pPr>
            <a:r>
              <a:rPr sz="1000" dirty="0">
                <a:solidFill>
                  <a:srgbClr val="FFFFFF"/>
                </a:solidFill>
                <a:latin typeface="微软雅黑" panose="020B0503020204020204" charset="-122"/>
                <a:cs typeface="微软雅黑" panose="020B0503020204020204" charset="-122"/>
              </a:rPr>
              <a:t>P</a:t>
            </a:r>
            <a:r>
              <a:rPr sz="1000" spc="-5" dirty="0">
                <a:solidFill>
                  <a:srgbClr val="FFFFFF"/>
                </a:solidFill>
                <a:latin typeface="微软雅黑" panose="020B0503020204020204" charset="-122"/>
                <a:cs typeface="微软雅黑" panose="020B0503020204020204" charset="-122"/>
              </a:rPr>
              <a:t>=</a:t>
            </a:r>
            <a:r>
              <a:rPr sz="1000" dirty="0">
                <a:solidFill>
                  <a:srgbClr val="FFFFFF"/>
                </a:solidFill>
                <a:latin typeface="微软雅黑" panose="020B0503020204020204" charset="-122"/>
                <a:cs typeface="微软雅黑" panose="020B0503020204020204" charset="-122"/>
              </a:rPr>
              <a:t>5</a:t>
            </a:r>
            <a:endParaRPr sz="1000">
              <a:latin typeface="微软雅黑" panose="020B0503020204020204" charset="-122"/>
              <a:cs typeface="微软雅黑" panose="020B0503020204020204" charset="-122"/>
            </a:endParaRPr>
          </a:p>
        </p:txBody>
      </p:sp>
      <p:sp>
        <p:nvSpPr>
          <p:cNvPr id="24" name="object 24"/>
          <p:cNvSpPr/>
          <p:nvPr/>
        </p:nvSpPr>
        <p:spPr>
          <a:xfrm>
            <a:off x="6695437" y="4939029"/>
            <a:ext cx="1097280" cy="457200"/>
          </a:xfrm>
          <a:custGeom>
            <a:avLst/>
            <a:gdLst/>
            <a:ahLst/>
            <a:cxnLst/>
            <a:rect l="l" t="t" r="r" b="b"/>
            <a:pathLst>
              <a:path w="1097279" h="457200">
                <a:moveTo>
                  <a:pt x="0" y="0"/>
                </a:moveTo>
                <a:lnTo>
                  <a:pt x="1097280" y="0"/>
                </a:lnTo>
                <a:lnTo>
                  <a:pt x="1097280" y="457200"/>
                </a:lnTo>
                <a:lnTo>
                  <a:pt x="0" y="457200"/>
                </a:lnTo>
                <a:lnTo>
                  <a:pt x="0" y="0"/>
                </a:lnTo>
                <a:close/>
              </a:path>
            </a:pathLst>
          </a:custGeom>
          <a:ln w="15875">
            <a:solidFill>
              <a:srgbClr val="0259BB"/>
            </a:solidFill>
          </a:ln>
        </p:spPr>
        <p:txBody>
          <a:bodyPr wrap="square" lIns="0" tIns="0" rIns="0" bIns="0" rtlCol="0"/>
          <a:lstStyle/>
          <a:p/>
        </p:txBody>
      </p:sp>
      <p:sp>
        <p:nvSpPr>
          <p:cNvPr id="25" name="object 25"/>
          <p:cNvSpPr txBox="1"/>
          <p:nvPr/>
        </p:nvSpPr>
        <p:spPr>
          <a:xfrm>
            <a:off x="6695437" y="4939029"/>
            <a:ext cx="1097280" cy="457200"/>
          </a:xfrm>
          <a:prstGeom prst="rect">
            <a:avLst/>
          </a:prstGeom>
          <a:solidFill>
            <a:srgbClr val="047CFE"/>
          </a:solidFill>
        </p:spPr>
        <p:txBody>
          <a:bodyPr vert="horz" wrap="square" lIns="0" tIns="0" rIns="0" bIns="0" rtlCol="0">
            <a:spAutoFit/>
          </a:bodyPr>
          <a:lstStyle/>
          <a:p>
            <a:pPr algn="ctr">
              <a:lnSpc>
                <a:spcPct val="100000"/>
              </a:lnSpc>
            </a:pPr>
            <a:r>
              <a:rPr sz="1400" spc="-5" dirty="0">
                <a:solidFill>
                  <a:srgbClr val="FFFFFF"/>
                </a:solidFill>
                <a:latin typeface="微软雅黑" panose="020B0503020204020204" charset="-122"/>
                <a:cs typeface="微软雅黑" panose="020B0503020204020204" charset="-122"/>
              </a:rPr>
              <a:t>No</a:t>
            </a:r>
            <a:r>
              <a:rPr sz="1400" dirty="0">
                <a:solidFill>
                  <a:srgbClr val="FFFFFF"/>
                </a:solidFill>
                <a:latin typeface="微软雅黑" panose="020B0503020204020204" charset="-122"/>
                <a:cs typeface="微软雅黑" panose="020B0503020204020204" charset="-122"/>
              </a:rPr>
              <a:t>de</a:t>
            </a:r>
            <a:r>
              <a:rPr sz="1400" spc="5" dirty="0">
                <a:solidFill>
                  <a:srgbClr val="FFFFFF"/>
                </a:solidFill>
                <a:latin typeface="微软雅黑" panose="020B0503020204020204" charset="-122"/>
                <a:cs typeface="微软雅黑" panose="020B0503020204020204" charset="-122"/>
              </a:rPr>
              <a:t> </a:t>
            </a:r>
            <a:r>
              <a:rPr sz="1400" dirty="0">
                <a:solidFill>
                  <a:srgbClr val="FFFFFF"/>
                </a:solidFill>
                <a:latin typeface="微软雅黑" panose="020B0503020204020204" charset="-122"/>
                <a:cs typeface="微软雅黑" panose="020B0503020204020204" charset="-122"/>
              </a:rPr>
              <a:t>1</a:t>
            </a:r>
            <a:endParaRPr sz="1400">
              <a:latin typeface="微软雅黑" panose="020B0503020204020204" charset="-122"/>
              <a:cs typeface="微软雅黑" panose="020B0503020204020204" charset="-122"/>
            </a:endParaRPr>
          </a:p>
          <a:p>
            <a:pPr algn="ctr">
              <a:lnSpc>
                <a:spcPct val="100000"/>
              </a:lnSpc>
              <a:spcBef>
                <a:spcPts val="20"/>
              </a:spcBef>
            </a:pPr>
            <a:r>
              <a:rPr sz="1000" dirty="0">
                <a:solidFill>
                  <a:srgbClr val="FFFFFF"/>
                </a:solidFill>
                <a:latin typeface="微软雅黑" panose="020B0503020204020204" charset="-122"/>
                <a:cs typeface="微软雅黑" panose="020B0503020204020204" charset="-122"/>
              </a:rPr>
              <a:t>P</a:t>
            </a:r>
            <a:r>
              <a:rPr sz="1000" spc="-5" dirty="0">
                <a:solidFill>
                  <a:srgbClr val="FFFFFF"/>
                </a:solidFill>
                <a:latin typeface="微软雅黑" panose="020B0503020204020204" charset="-122"/>
                <a:cs typeface="微软雅黑" panose="020B0503020204020204" charset="-122"/>
              </a:rPr>
              <a:t>=</a:t>
            </a:r>
            <a:r>
              <a:rPr sz="1000" dirty="0">
                <a:solidFill>
                  <a:srgbClr val="FFFFFF"/>
                </a:solidFill>
                <a:latin typeface="微软雅黑" panose="020B0503020204020204" charset="-122"/>
                <a:cs typeface="微软雅黑" panose="020B0503020204020204" charset="-122"/>
              </a:rPr>
              <a:t>3</a:t>
            </a:r>
            <a:endParaRPr sz="1000">
              <a:latin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3" y="1104223"/>
            <a:ext cx="7842884" cy="399859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P</a:t>
            </a:r>
            <a:r>
              <a:rPr sz="1800" b="1" spc="-10" dirty="0">
                <a:solidFill>
                  <a:srgbClr val="3D3D3D"/>
                </a:solidFill>
                <a:latin typeface="微软雅黑" panose="020B0503020204020204" charset="-122"/>
                <a:cs typeface="微软雅黑" panose="020B0503020204020204" charset="-122"/>
              </a:rPr>
              <a:t>r</a:t>
            </a:r>
            <a:r>
              <a:rPr sz="1800" b="1" dirty="0">
                <a:solidFill>
                  <a:srgbClr val="3D3D3D"/>
                </a:solidFill>
                <a:latin typeface="微软雅黑" panose="020B0503020204020204" charset="-122"/>
                <a:cs typeface="微软雅黑" panose="020B0503020204020204" charset="-122"/>
              </a:rPr>
              <a:t>edi</a:t>
            </a:r>
            <a:r>
              <a:rPr sz="1800" b="1" spc="-10" dirty="0">
                <a:solidFill>
                  <a:srgbClr val="3D3D3D"/>
                </a:solidFill>
                <a:latin typeface="微软雅黑" panose="020B0503020204020204" charset="-122"/>
                <a:cs typeface="微软雅黑" panose="020B0503020204020204" charset="-122"/>
              </a:rPr>
              <a:t>c</a:t>
            </a:r>
            <a:r>
              <a:rPr sz="1800" b="1" spc="-5" dirty="0">
                <a:solidFill>
                  <a:srgbClr val="3D3D3D"/>
                </a:solidFill>
                <a:latin typeface="微软雅黑" panose="020B0503020204020204" charset="-122"/>
                <a:cs typeface="微软雅黑" panose="020B0503020204020204" charset="-122"/>
              </a:rPr>
              <a:t>at</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s</a:t>
            </a:r>
            <a:r>
              <a:rPr sz="1800" b="1" dirty="0">
                <a:solidFill>
                  <a:srgbClr val="3D3D3D"/>
                </a:solidFill>
                <a:latin typeface="微软雅黑" panose="020B0503020204020204" charset="-122"/>
                <a:cs typeface="微软雅黑" panose="020B0503020204020204" charset="-122"/>
              </a:rPr>
              <a:t>策略</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F</a:t>
            </a:r>
            <a:r>
              <a:rPr sz="1400" dirty="0">
                <a:solidFill>
                  <a:srgbClr val="3D3D3D"/>
                </a:solidFill>
                <a:latin typeface="微软雅黑" panose="020B0503020204020204" charset="-122"/>
                <a:cs typeface="微软雅黑" panose="020B0503020204020204" charset="-122"/>
              </a:rPr>
              <a:t>its</a:t>
            </a:r>
            <a:r>
              <a:rPr sz="1400" spc="5"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st</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spc="4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：检查是否有宿主机</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spc="4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t冲突</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F</a:t>
            </a:r>
            <a:r>
              <a:rPr sz="1400" dirty="0">
                <a:solidFill>
                  <a:srgbClr val="3D3D3D"/>
                </a:solidFill>
                <a:latin typeface="微软雅黑" panose="020B0503020204020204" charset="-122"/>
                <a:cs typeface="微软雅黑" panose="020B0503020204020204" charset="-122"/>
              </a:rPr>
              <a:t>its</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s：检查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的资源是否充足，包括允许的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d数量、C</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、内存、</a:t>
            </a:r>
            <a:r>
              <a:rPr sz="1400" spc="-5" dirty="0">
                <a:solidFill>
                  <a:srgbClr val="3D3D3D"/>
                </a:solidFill>
                <a:latin typeface="微软雅黑" panose="020B0503020204020204" charset="-122"/>
                <a:cs typeface="微软雅黑" panose="020B0503020204020204" charset="-122"/>
              </a:rPr>
              <a:t>G</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U个数等</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st</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am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：检查</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pe</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ame是否与候选节点一致</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r：检查候选节点的</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pe</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r是否匹配</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hIn</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dAffinit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：检查是否匹配</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d的亲和性要求</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No</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iskC</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nfli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：检查是否存在</a:t>
            </a:r>
            <a:r>
              <a:rPr sz="1400" spc="-95"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lum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冲突，仅限于</a:t>
            </a:r>
            <a:r>
              <a:rPr sz="1400" spc="-5" dirty="0">
                <a:solidFill>
                  <a:srgbClr val="3D3D3D"/>
                </a:solidFill>
                <a:latin typeface="微软雅黑" panose="020B0503020204020204" charset="-122"/>
                <a:cs typeface="微软雅黑" panose="020B0503020204020204" charset="-122"/>
              </a:rPr>
              <a:t>G</a:t>
            </a:r>
            <a:r>
              <a:rPr sz="1400" dirty="0">
                <a:solidFill>
                  <a:srgbClr val="3D3D3D"/>
                </a:solidFill>
                <a:latin typeface="微软雅黑" panose="020B0503020204020204" charset="-122"/>
                <a:cs typeface="微软雅黑" panose="020B0503020204020204" charset="-122"/>
              </a:rPr>
              <a:t>CE </a:t>
            </a:r>
            <a:r>
              <a:rPr sz="1400" spc="5" dirty="0">
                <a:solidFill>
                  <a:srgbClr val="3D3D3D"/>
                </a:solidFill>
                <a:latin typeface="微软雅黑" panose="020B0503020204020204" charset="-122"/>
                <a:cs typeface="微软雅黑" panose="020B0503020204020204" charset="-122"/>
              </a:rPr>
              <a:t>P</a:t>
            </a:r>
            <a:r>
              <a:rPr sz="1400" spc="-10"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a:t>
            </a:r>
            <a:r>
              <a:rPr sz="1400" spc="-55" dirty="0">
                <a:solidFill>
                  <a:srgbClr val="3D3D3D"/>
                </a:solidFill>
                <a:latin typeface="微软雅黑" panose="020B0503020204020204" charset="-122"/>
                <a:cs typeface="微软雅黑" panose="020B0503020204020204" charset="-122"/>
              </a:rPr>
              <a:t>A</a:t>
            </a:r>
            <a:r>
              <a:rPr sz="1400" dirty="0">
                <a:solidFill>
                  <a:srgbClr val="3D3D3D"/>
                </a:solidFill>
                <a:latin typeface="微软雅黑" panose="020B0503020204020204" charset="-122"/>
                <a:cs typeface="微软雅黑" panose="020B0503020204020204" charset="-122"/>
              </a:rPr>
              <a:t>WS E</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S、C</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 RB</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以及I</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I</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aints：检查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d是否容忍</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spc="6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：检查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d是否可以调度到</a:t>
            </a:r>
            <a:r>
              <a:rPr sz="1400" spc="-1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spc="6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的节点上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isk</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：检查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d是否可以调度到</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isk</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的节点上</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No</a:t>
            </a:r>
            <a:r>
              <a:rPr sz="1400" spc="-95"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lum</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nfli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：检查节点是否满足</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d所引用的</a:t>
            </a:r>
            <a:r>
              <a:rPr sz="1400" spc="-95"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lum</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的条件</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t>S</a:t>
            </a:r>
            <a:r>
              <a:rPr spc="100" dirty="0"/>
              <a:t>CHED</a:t>
            </a:r>
            <a:r>
              <a:rPr spc="90" dirty="0"/>
              <a:t>U</a:t>
            </a:r>
            <a:r>
              <a:rPr spc="100" dirty="0"/>
              <a:t>LE</a:t>
            </a:r>
            <a:r>
              <a:rPr dirty="0"/>
              <a:t>R</a:t>
            </a:r>
            <a:endParaRPr dirty="0"/>
          </a:p>
        </p:txBody>
      </p:sp>
      <p:sp>
        <p:nvSpPr>
          <p:cNvPr id="3" name="object 3"/>
          <p:cNvSpPr txBox="1"/>
          <p:nvPr/>
        </p:nvSpPr>
        <p:spPr>
          <a:xfrm>
            <a:off x="1322293" y="1104223"/>
            <a:ext cx="8035925" cy="367665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Priority策略</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ad</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rity：优先减少节点上属于同一个S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或</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li</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d数量</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n</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dAffi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rity：优先将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d调度到相同的拓扑上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1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ast</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q</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：优先调度到请求资源少的节点上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alan</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u</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All</a:t>
            </a:r>
            <a:r>
              <a:rPr sz="1400" spc="-5" dirty="0">
                <a:solidFill>
                  <a:srgbClr val="3D3D3D"/>
                </a:solidFill>
                <a:latin typeface="微软雅黑" panose="020B0503020204020204" charset="-122"/>
                <a:cs typeface="微软雅黑" panose="020B0503020204020204" charset="-122"/>
              </a:rPr>
              <a:t>oc</a:t>
            </a:r>
            <a:r>
              <a:rPr sz="1400" dirty="0">
                <a:solidFill>
                  <a:srgbClr val="3D3D3D"/>
                </a:solidFill>
                <a:latin typeface="微软雅黑" panose="020B0503020204020204" charset="-122"/>
                <a:cs typeface="微软雅黑" panose="020B0503020204020204" charset="-122"/>
              </a:rPr>
              <a:t>ati</a:t>
            </a:r>
            <a:r>
              <a:rPr sz="1400" spc="-5" dirty="0">
                <a:solidFill>
                  <a:srgbClr val="3D3D3D"/>
                </a:solidFill>
                <a:latin typeface="微软雅黑" panose="020B0503020204020204" charset="-122"/>
                <a:cs typeface="微软雅黑" panose="020B0503020204020204" charset="-122"/>
              </a:rPr>
              <a:t>on</a:t>
            </a:r>
            <a:r>
              <a:rPr sz="1400" dirty="0">
                <a:solidFill>
                  <a:srgbClr val="3D3D3D"/>
                </a:solidFill>
                <a:latin typeface="微软雅黑" panose="020B0503020204020204" charset="-122"/>
                <a:cs typeface="微软雅黑" panose="020B0503020204020204" charset="-122"/>
              </a:rPr>
              <a:t>：优先平衡各节点的资源使用</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Affinit</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：优先调度到匹配</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Affinit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的节点上</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：优先调度到匹配</a:t>
            </a:r>
            <a:r>
              <a:rPr sz="1400" spc="-16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aint</a:t>
            </a:r>
            <a:r>
              <a:rPr sz="1400" spc="-16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n的节点上</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q</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al</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rity：将所有节点的优先级设置为1（默认未使用）</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Imag</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oc</a:t>
            </a:r>
            <a:r>
              <a:rPr sz="1400" dirty="0">
                <a:solidFill>
                  <a:srgbClr val="3D3D3D"/>
                </a:solidFill>
                <a:latin typeface="微软雅黑" panose="020B0503020204020204" charset="-122"/>
                <a:cs typeface="微软雅黑" panose="020B0503020204020204" charset="-122"/>
              </a:rPr>
              <a:t>alit</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rity：尽量将使用大镜像的容器调度到已经下拉了该镜像的节点上（默认未使用）</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1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st</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qu</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ri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rit</a:t>
            </a:r>
            <a:r>
              <a:rPr sz="1400" spc="-10"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：尽量调度到已经使用过的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上（默认未使用）</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3254" y="392511"/>
            <a:ext cx="51435" cy="257810"/>
          </a:xfrm>
          <a:custGeom>
            <a:avLst/>
            <a:gdLst/>
            <a:ahLst/>
            <a:cxnLst/>
            <a:rect l="l" t="t" r="r" b="b"/>
            <a:pathLst>
              <a:path w="51434" h="257809">
                <a:moveTo>
                  <a:pt x="0" y="257456"/>
                </a:moveTo>
                <a:lnTo>
                  <a:pt x="51421" y="257456"/>
                </a:lnTo>
                <a:lnTo>
                  <a:pt x="51421" y="0"/>
                </a:lnTo>
                <a:lnTo>
                  <a:pt x="0" y="0"/>
                </a:lnTo>
                <a:lnTo>
                  <a:pt x="0" y="257456"/>
                </a:lnTo>
                <a:close/>
              </a:path>
            </a:pathLst>
          </a:custGeom>
          <a:solidFill>
            <a:srgbClr val="00B050"/>
          </a:solidFill>
        </p:spPr>
        <p:txBody>
          <a:bodyPr wrap="square" lIns="0" tIns="0" rIns="0" bIns="0" rtlCol="0"/>
          <a:lstStyle/>
          <a:p/>
        </p:txBody>
      </p:sp>
      <p:sp>
        <p:nvSpPr>
          <p:cNvPr id="4" name="object 4"/>
          <p:cNvSpPr/>
          <p:nvPr/>
        </p:nvSpPr>
        <p:spPr>
          <a:xfrm>
            <a:off x="443254" y="392511"/>
            <a:ext cx="51435" cy="257810"/>
          </a:xfrm>
          <a:custGeom>
            <a:avLst/>
            <a:gdLst/>
            <a:ahLst/>
            <a:cxnLst/>
            <a:rect l="l" t="t" r="r" b="b"/>
            <a:pathLst>
              <a:path w="51434" h="257809">
                <a:moveTo>
                  <a:pt x="0" y="257456"/>
                </a:moveTo>
                <a:lnTo>
                  <a:pt x="51421" y="257456"/>
                </a:lnTo>
                <a:lnTo>
                  <a:pt x="51421" y="0"/>
                </a:lnTo>
                <a:lnTo>
                  <a:pt x="0" y="0"/>
                </a:lnTo>
                <a:lnTo>
                  <a:pt x="0" y="257456"/>
                </a:lnTo>
                <a:close/>
              </a:path>
            </a:pathLst>
          </a:custGeom>
          <a:solidFill>
            <a:srgbClr val="00B050"/>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solidFill>
                  <a:srgbClr val="222A2C"/>
                </a:solidFill>
              </a:rPr>
              <a:t>内容大</a:t>
            </a:r>
            <a:r>
              <a:rPr dirty="0">
                <a:solidFill>
                  <a:srgbClr val="222A2C"/>
                </a:solidFill>
              </a:rPr>
              <a:t>纲</a:t>
            </a:r>
            <a:endParaRPr dirty="0">
              <a:solidFill>
                <a:srgbClr val="222A2C"/>
              </a:solidFill>
            </a:endParaRPr>
          </a:p>
        </p:txBody>
      </p:sp>
      <p:sp>
        <p:nvSpPr>
          <p:cNvPr id="6" name="object 6"/>
          <p:cNvSpPr txBox="1"/>
          <p:nvPr/>
        </p:nvSpPr>
        <p:spPr>
          <a:xfrm>
            <a:off x="1800861" y="2688958"/>
            <a:ext cx="3195320" cy="1226185"/>
          </a:xfrm>
          <a:prstGeom prst="rect">
            <a:avLst/>
          </a:prstGeom>
        </p:spPr>
        <p:txBody>
          <a:bodyPr vert="horz" wrap="square" lIns="0" tIns="0" rIns="0" bIns="0" rtlCol="0">
            <a:spAutoFit/>
          </a:bodyPr>
          <a:lstStyle/>
          <a:p>
            <a:pPr marL="355600" indent="-342900">
              <a:lnSpc>
                <a:spcPct val="100000"/>
              </a:lnSpc>
              <a:buClr>
                <a:srgbClr val="00B450"/>
              </a:buClr>
              <a:buFont typeface="Arial" panose="020B0604020202020204"/>
              <a:buChar char="•"/>
              <a:tabLst>
                <a:tab pos="355600" algn="l"/>
              </a:tabLst>
            </a:pPr>
            <a:r>
              <a:rPr sz="2000" spc="100" dirty="0">
                <a:solidFill>
                  <a:srgbClr val="4A5862"/>
                </a:solidFill>
                <a:latin typeface="微软雅黑" panose="020B0503020204020204" charset="-122"/>
                <a:cs typeface="微软雅黑" panose="020B0503020204020204" charset="-122"/>
              </a:rPr>
              <a:t>什</a:t>
            </a:r>
            <a:r>
              <a:rPr sz="2000" spc="100" dirty="0">
                <a:solidFill>
                  <a:srgbClr val="4A5862"/>
                </a:solidFill>
                <a:latin typeface="微软雅黑" panose="020B0503020204020204" charset="-122"/>
                <a:cs typeface="微软雅黑" panose="020B0503020204020204" charset="-122"/>
              </a:rPr>
              <a:t>么</a:t>
            </a:r>
            <a:r>
              <a:rPr sz="2000" spc="100" dirty="0">
                <a:solidFill>
                  <a:srgbClr val="4A5862"/>
                </a:solidFill>
                <a:latin typeface="微软雅黑" panose="020B0503020204020204" charset="-122"/>
                <a:cs typeface="微软雅黑" panose="020B0503020204020204" charset="-122"/>
              </a:rPr>
              <a:t>是</a:t>
            </a:r>
            <a:r>
              <a:rPr sz="2000" spc="105" dirty="0">
                <a:solidFill>
                  <a:srgbClr val="4A5862"/>
                </a:solidFill>
                <a:latin typeface="微软雅黑" panose="020B0503020204020204" charset="-122"/>
                <a:cs typeface="微软雅黑" panose="020B0503020204020204" charset="-122"/>
              </a:rPr>
              <a:t>Ku</a:t>
            </a:r>
            <a:r>
              <a:rPr sz="2000" spc="95" dirty="0">
                <a:solidFill>
                  <a:srgbClr val="4A5862"/>
                </a:solidFill>
                <a:latin typeface="微软雅黑" panose="020B0503020204020204" charset="-122"/>
                <a:cs typeface="微软雅黑" panose="020B0503020204020204" charset="-122"/>
              </a:rPr>
              <a:t>b</a:t>
            </a:r>
            <a:r>
              <a:rPr sz="2000" spc="100" dirty="0">
                <a:solidFill>
                  <a:srgbClr val="4A5862"/>
                </a:solidFill>
                <a:latin typeface="微软雅黑" panose="020B0503020204020204" charset="-122"/>
                <a:cs typeface="微软雅黑" panose="020B0503020204020204" charset="-122"/>
              </a:rPr>
              <a:t>e</a:t>
            </a:r>
            <a:r>
              <a:rPr sz="2000" spc="95" dirty="0">
                <a:solidFill>
                  <a:srgbClr val="4A5862"/>
                </a:solidFill>
                <a:latin typeface="微软雅黑" panose="020B0503020204020204" charset="-122"/>
                <a:cs typeface="微软雅黑" panose="020B0503020204020204" charset="-122"/>
              </a:rPr>
              <a:t>r</a:t>
            </a:r>
            <a:r>
              <a:rPr sz="2000" spc="105" dirty="0">
                <a:solidFill>
                  <a:srgbClr val="4A5862"/>
                </a:solidFill>
                <a:latin typeface="微软雅黑" panose="020B0503020204020204" charset="-122"/>
                <a:cs typeface="微软雅黑" panose="020B0503020204020204" charset="-122"/>
              </a:rPr>
              <a:t>n</a:t>
            </a:r>
            <a:r>
              <a:rPr sz="2000" spc="100" dirty="0">
                <a:solidFill>
                  <a:srgbClr val="4A5862"/>
                </a:solidFill>
                <a:latin typeface="微软雅黑" panose="020B0503020204020204" charset="-122"/>
                <a:cs typeface="微软雅黑" panose="020B0503020204020204" charset="-122"/>
              </a:rPr>
              <a:t>e</a:t>
            </a:r>
            <a:r>
              <a:rPr sz="2000" spc="85" dirty="0">
                <a:solidFill>
                  <a:srgbClr val="4A5862"/>
                </a:solidFill>
                <a:latin typeface="微软雅黑" panose="020B0503020204020204" charset="-122"/>
                <a:cs typeface="微软雅黑" panose="020B0503020204020204" charset="-122"/>
              </a:rPr>
              <a:t>t</a:t>
            </a:r>
            <a:r>
              <a:rPr sz="2000" spc="100" dirty="0">
                <a:solidFill>
                  <a:srgbClr val="4A5862"/>
                </a:solidFill>
                <a:latin typeface="微软雅黑" panose="020B0503020204020204" charset="-122"/>
                <a:cs typeface="微软雅黑" panose="020B0503020204020204" charset="-122"/>
              </a:rPr>
              <a:t>e</a:t>
            </a:r>
            <a:r>
              <a:rPr sz="2000" dirty="0">
                <a:solidFill>
                  <a:srgbClr val="4A5862"/>
                </a:solidFill>
                <a:latin typeface="微软雅黑" panose="020B0503020204020204" charset="-122"/>
                <a:cs typeface="微软雅黑" panose="020B0503020204020204" charset="-122"/>
              </a:rPr>
              <a:t>s</a:t>
            </a:r>
            <a:endParaRPr sz="2000">
              <a:latin typeface="微软雅黑" panose="020B0503020204020204" charset="-122"/>
              <a:cs typeface="微软雅黑" panose="020B0503020204020204" charset="-122"/>
            </a:endParaRPr>
          </a:p>
          <a:p>
            <a:pPr>
              <a:lnSpc>
                <a:spcPct val="100000"/>
              </a:lnSpc>
              <a:spcBef>
                <a:spcPts val="25"/>
              </a:spcBef>
              <a:buClr>
                <a:srgbClr val="00B450"/>
              </a:buClr>
              <a:buFont typeface="Arial" panose="020B0604020202020204"/>
              <a:buChar char="•"/>
            </a:pPr>
            <a:endParaRPr sz="1950">
              <a:latin typeface="Times New Roman" panose="02020603050405020304"/>
              <a:cs typeface="Times New Roman" panose="02020603050405020304"/>
            </a:endParaRPr>
          </a:p>
          <a:p>
            <a:pPr marL="355600" indent="-342900">
              <a:lnSpc>
                <a:spcPct val="100000"/>
              </a:lnSpc>
              <a:buClr>
                <a:srgbClr val="00B450"/>
              </a:buClr>
              <a:buFont typeface="Arial" panose="020B0604020202020204"/>
              <a:buChar char="•"/>
              <a:tabLst>
                <a:tab pos="355600" algn="l"/>
              </a:tabLst>
            </a:pPr>
            <a:r>
              <a:rPr sz="2000" spc="105" dirty="0">
                <a:solidFill>
                  <a:srgbClr val="4A5862"/>
                </a:solidFill>
                <a:latin typeface="微软雅黑" panose="020B0503020204020204" charset="-122"/>
                <a:cs typeface="微软雅黑" panose="020B0503020204020204" charset="-122"/>
              </a:rPr>
              <a:t>Ku</a:t>
            </a:r>
            <a:r>
              <a:rPr sz="2000" spc="95" dirty="0">
                <a:solidFill>
                  <a:srgbClr val="4A5862"/>
                </a:solidFill>
                <a:latin typeface="微软雅黑" panose="020B0503020204020204" charset="-122"/>
                <a:cs typeface="微软雅黑" panose="020B0503020204020204" charset="-122"/>
              </a:rPr>
              <a:t>b</a:t>
            </a:r>
            <a:r>
              <a:rPr sz="2000" spc="100" dirty="0">
                <a:solidFill>
                  <a:srgbClr val="4A5862"/>
                </a:solidFill>
                <a:latin typeface="微软雅黑" panose="020B0503020204020204" charset="-122"/>
                <a:cs typeface="微软雅黑" panose="020B0503020204020204" charset="-122"/>
              </a:rPr>
              <a:t>e</a:t>
            </a:r>
            <a:r>
              <a:rPr sz="2000" spc="95" dirty="0">
                <a:solidFill>
                  <a:srgbClr val="4A5862"/>
                </a:solidFill>
                <a:latin typeface="微软雅黑" panose="020B0503020204020204" charset="-122"/>
                <a:cs typeface="微软雅黑" panose="020B0503020204020204" charset="-122"/>
              </a:rPr>
              <a:t>r</a:t>
            </a:r>
            <a:r>
              <a:rPr sz="2000" spc="105" dirty="0">
                <a:solidFill>
                  <a:srgbClr val="4A5862"/>
                </a:solidFill>
                <a:latin typeface="微软雅黑" panose="020B0503020204020204" charset="-122"/>
                <a:cs typeface="微软雅黑" panose="020B0503020204020204" charset="-122"/>
              </a:rPr>
              <a:t>n</a:t>
            </a:r>
            <a:r>
              <a:rPr sz="2000" spc="100" dirty="0">
                <a:solidFill>
                  <a:srgbClr val="4A5862"/>
                </a:solidFill>
                <a:latin typeface="微软雅黑" panose="020B0503020204020204" charset="-122"/>
                <a:cs typeface="微软雅黑" panose="020B0503020204020204" charset="-122"/>
              </a:rPr>
              <a:t>e</a:t>
            </a:r>
            <a:r>
              <a:rPr sz="2000" spc="85" dirty="0">
                <a:solidFill>
                  <a:srgbClr val="4A5862"/>
                </a:solidFill>
                <a:latin typeface="微软雅黑" panose="020B0503020204020204" charset="-122"/>
                <a:cs typeface="微软雅黑" panose="020B0503020204020204" charset="-122"/>
              </a:rPr>
              <a:t>t</a:t>
            </a:r>
            <a:r>
              <a:rPr sz="2000" spc="100" dirty="0">
                <a:solidFill>
                  <a:srgbClr val="4A5862"/>
                </a:solidFill>
                <a:latin typeface="微软雅黑" panose="020B0503020204020204" charset="-122"/>
                <a:cs typeface="微软雅黑" panose="020B0503020204020204" charset="-122"/>
              </a:rPr>
              <a:t>e</a:t>
            </a:r>
            <a:r>
              <a:rPr sz="2000" spc="100" dirty="0">
                <a:solidFill>
                  <a:srgbClr val="4A5862"/>
                </a:solidFill>
                <a:latin typeface="微软雅黑" panose="020B0503020204020204" charset="-122"/>
                <a:cs typeface="微软雅黑" panose="020B0503020204020204" charset="-122"/>
              </a:rPr>
              <a:t>s</a:t>
            </a:r>
            <a:r>
              <a:rPr sz="2000" spc="100" dirty="0">
                <a:solidFill>
                  <a:srgbClr val="4A5862"/>
                </a:solidFill>
                <a:latin typeface="微软雅黑" panose="020B0503020204020204" charset="-122"/>
                <a:cs typeface="微软雅黑" panose="020B0503020204020204" charset="-122"/>
              </a:rPr>
              <a:t>的</a:t>
            </a:r>
            <a:r>
              <a:rPr sz="2000" spc="100" dirty="0">
                <a:solidFill>
                  <a:srgbClr val="4A5862"/>
                </a:solidFill>
                <a:latin typeface="微软雅黑" panose="020B0503020204020204" charset="-122"/>
                <a:cs typeface="微软雅黑" panose="020B0503020204020204" charset="-122"/>
              </a:rPr>
              <a:t>技</a:t>
            </a:r>
            <a:r>
              <a:rPr sz="2000" spc="100" dirty="0">
                <a:solidFill>
                  <a:srgbClr val="4A5862"/>
                </a:solidFill>
                <a:latin typeface="微软雅黑" panose="020B0503020204020204" charset="-122"/>
                <a:cs typeface="微软雅黑" panose="020B0503020204020204" charset="-122"/>
              </a:rPr>
              <a:t>术</a:t>
            </a:r>
            <a:r>
              <a:rPr sz="2000" spc="100" dirty="0">
                <a:solidFill>
                  <a:srgbClr val="4A5862"/>
                </a:solidFill>
                <a:latin typeface="微软雅黑" panose="020B0503020204020204" charset="-122"/>
                <a:cs typeface="微软雅黑" panose="020B0503020204020204" charset="-122"/>
              </a:rPr>
              <a:t>架</a:t>
            </a:r>
            <a:r>
              <a:rPr sz="2000" dirty="0">
                <a:solidFill>
                  <a:srgbClr val="4A5862"/>
                </a:solidFill>
                <a:latin typeface="微软雅黑" panose="020B0503020204020204" charset="-122"/>
                <a:cs typeface="微软雅黑" panose="020B0503020204020204" charset="-122"/>
              </a:rPr>
              <a:t>构</a:t>
            </a:r>
            <a:endParaRPr sz="2000">
              <a:latin typeface="微软雅黑" panose="020B0503020204020204" charset="-122"/>
              <a:cs typeface="微软雅黑" panose="020B0503020204020204" charset="-122"/>
            </a:endParaRPr>
          </a:p>
          <a:p>
            <a:pPr>
              <a:lnSpc>
                <a:spcPct val="100000"/>
              </a:lnSpc>
              <a:spcBef>
                <a:spcPts val="0"/>
              </a:spcBef>
              <a:buClr>
                <a:srgbClr val="00B450"/>
              </a:buClr>
              <a:buFont typeface="Arial" panose="020B0604020202020204"/>
              <a:buChar char="•"/>
            </a:pPr>
            <a:endParaRPr sz="2000">
              <a:latin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E</a:t>
            </a:r>
            <a:r>
              <a:rPr spc="5" dirty="0"/>
              <a:t>T</a:t>
            </a:r>
            <a:r>
              <a:rPr spc="100" dirty="0"/>
              <a:t>C</a:t>
            </a:r>
            <a:r>
              <a:rPr dirty="0"/>
              <a:t>D</a:t>
            </a:r>
            <a:endParaRPr dirty="0"/>
          </a:p>
        </p:txBody>
      </p:sp>
      <p:sp>
        <p:nvSpPr>
          <p:cNvPr id="3" name="object 3"/>
          <p:cNvSpPr txBox="1"/>
          <p:nvPr/>
        </p:nvSpPr>
        <p:spPr>
          <a:xfrm>
            <a:off x="1322293" y="1104223"/>
            <a:ext cx="7781925" cy="2715895"/>
          </a:xfrm>
          <a:prstGeom prst="rect">
            <a:avLst/>
          </a:prstGeom>
        </p:spPr>
        <p:txBody>
          <a:bodyPr vert="horz" wrap="square" lIns="0" tIns="0" rIns="0" bIns="0" rtlCol="0">
            <a:spAutoFit/>
          </a:bodyPr>
          <a:lstStyle/>
          <a:p>
            <a:pPr marL="12700">
              <a:lnSpc>
                <a:spcPct val="100000"/>
              </a:lnSpc>
            </a:pPr>
            <a:r>
              <a:rPr sz="1800" b="1" spc="-5" dirty="0">
                <a:solidFill>
                  <a:srgbClr val="3D3D3D"/>
                </a:solidFill>
                <a:latin typeface="微软雅黑" panose="020B0503020204020204" charset="-122"/>
                <a:cs typeface="微软雅黑" panose="020B0503020204020204" charset="-122"/>
              </a:rPr>
              <a:t>Et</a:t>
            </a:r>
            <a:r>
              <a:rPr sz="1800" b="1" spc="-10" dirty="0">
                <a:solidFill>
                  <a:srgbClr val="3D3D3D"/>
                </a:solidFill>
                <a:latin typeface="微软雅黑" panose="020B0503020204020204" charset="-122"/>
                <a:cs typeface="微软雅黑" panose="020B0503020204020204" charset="-122"/>
              </a:rPr>
              <a:t>c</a:t>
            </a:r>
            <a:r>
              <a:rPr sz="1800" b="1" dirty="0">
                <a:solidFill>
                  <a:srgbClr val="3D3D3D"/>
                </a:solidFill>
                <a:latin typeface="微软雅黑" panose="020B0503020204020204" charset="-122"/>
                <a:cs typeface="微软雅黑" panose="020B0503020204020204" charset="-122"/>
              </a:rPr>
              <a:t>d</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d是C</a:t>
            </a:r>
            <a:r>
              <a:rPr sz="1400" spc="-5" dirty="0">
                <a:solidFill>
                  <a:srgbClr val="3D3D3D"/>
                </a:solidFill>
                <a:latin typeface="微软雅黑" panose="020B0503020204020204" charset="-122"/>
                <a:cs typeface="微软雅黑" panose="020B0503020204020204" charset="-122"/>
              </a:rPr>
              <a:t>o</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基于</a:t>
            </a:r>
            <a:r>
              <a:rPr sz="1400" spc="-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a</a:t>
            </a:r>
            <a:r>
              <a:rPr sz="1400" spc="25" dirty="0">
                <a:solidFill>
                  <a:srgbClr val="3D3D3D"/>
                </a:solidFill>
                <a:latin typeface="微软雅黑" panose="020B0503020204020204" charset="-122"/>
                <a:cs typeface="微软雅黑" panose="020B0503020204020204" charset="-122"/>
              </a:rPr>
              <a:t>f</a:t>
            </a:r>
            <a:r>
              <a:rPr sz="1400" dirty="0">
                <a:solidFill>
                  <a:srgbClr val="3D3D3D"/>
                </a:solidFill>
                <a:latin typeface="微软雅黑" panose="020B0503020204020204" charset="-122"/>
                <a:cs typeface="微软雅黑" panose="020B0503020204020204" charset="-122"/>
              </a:rPr>
              <a:t>t协议开发的分布式键值存储，可用于服务发现、共享配置以及一致性保障</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d的主要功能包括</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基本的键值存储</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监听机制</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键的过期及续约机制，用于监控和服务发现</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原子CAS和CA</a:t>
            </a:r>
            <a:r>
              <a:rPr sz="1400" spc="-5"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，用于分布式锁和</a:t>
            </a:r>
            <a:r>
              <a:rPr sz="1400" spc="-1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r选举</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s使用</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d来存储整个集群的状态，包括</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s对象的元数据、配置与状态</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4552" y="385302"/>
            <a:ext cx="597535" cy="279400"/>
          </a:xfrm>
          <a:prstGeom prst="rect">
            <a:avLst/>
          </a:prstGeom>
        </p:spPr>
        <p:txBody>
          <a:bodyPr vert="horz" wrap="square" lIns="0" tIns="0" rIns="0" bIns="0" rtlCol="0">
            <a:spAutoFit/>
          </a:bodyPr>
          <a:lstStyle/>
          <a:p>
            <a:pPr marL="12700">
              <a:lnSpc>
                <a:spcPct val="100000"/>
              </a:lnSpc>
            </a:pPr>
            <a:r>
              <a:rPr sz="2000" spc="100" dirty="0">
                <a:solidFill>
                  <a:srgbClr val="222A2D"/>
                </a:solidFill>
                <a:latin typeface="微软雅黑" panose="020B0503020204020204" charset="-122"/>
                <a:cs typeface="微软雅黑" panose="020B0503020204020204" charset="-122"/>
              </a:rPr>
              <a:t>D</a:t>
            </a:r>
            <a:r>
              <a:rPr sz="2000" spc="95" dirty="0">
                <a:solidFill>
                  <a:srgbClr val="222A2D"/>
                </a:solidFill>
                <a:latin typeface="微软雅黑" panose="020B0503020204020204" charset="-122"/>
                <a:cs typeface="微软雅黑" panose="020B0503020204020204" charset="-122"/>
              </a:rPr>
              <a:t>N</a:t>
            </a:r>
            <a:r>
              <a:rPr sz="2000" dirty="0">
                <a:solidFill>
                  <a:srgbClr val="222A2D"/>
                </a:solidFill>
                <a:latin typeface="微软雅黑" panose="020B0503020204020204" charset="-122"/>
                <a:cs typeface="微软雅黑" panose="020B0503020204020204" charset="-122"/>
              </a:rPr>
              <a:t>S</a:t>
            </a:r>
            <a:endParaRPr sz="2000">
              <a:latin typeface="微软雅黑" panose="020B0503020204020204" charset="-122"/>
              <a:cs typeface="微软雅黑" panose="020B0503020204020204" charset="-122"/>
            </a:endParaRPr>
          </a:p>
        </p:txBody>
      </p:sp>
      <p:sp>
        <p:nvSpPr>
          <p:cNvPr id="3" name="object 3"/>
          <p:cNvSpPr txBox="1"/>
          <p:nvPr/>
        </p:nvSpPr>
        <p:spPr>
          <a:xfrm>
            <a:off x="1322294" y="1697155"/>
            <a:ext cx="3930650" cy="4044950"/>
          </a:xfrm>
          <a:prstGeom prst="rect">
            <a:avLst/>
          </a:prstGeom>
        </p:spPr>
        <p:txBody>
          <a:bodyPr vert="horz" wrap="square" lIns="0" tIns="0" rIns="0" bIns="0" rtlCol="0">
            <a:spAutoFit/>
          </a:bodyPr>
          <a:lstStyle/>
          <a:p>
            <a:pPr marL="184150" marR="11430" indent="-171450">
              <a:lnSpc>
                <a:spcPct val="149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s为</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s集群提供命名服务，由</a:t>
            </a:r>
            <a:r>
              <a:rPr sz="1400" dirty="0">
                <a:solidFill>
                  <a:srgbClr val="3D3D3D"/>
                </a:solidFill>
                <a:latin typeface="微软雅黑" panose="020B0503020204020204" charset="-122"/>
                <a:cs typeface="微软雅黑" panose="020B0503020204020204" charset="-122"/>
              </a:rPr>
              <a:t> 三个部分构成</a:t>
            </a:r>
            <a:endParaRPr sz="1400">
              <a:latin typeface="微软雅黑" panose="020B0503020204020204" charset="-122"/>
              <a:cs typeface="微软雅黑" panose="020B0503020204020204" charset="-122"/>
            </a:endParaRPr>
          </a:p>
          <a:p>
            <a:pPr marL="184150" marR="417830"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DN</a:t>
            </a:r>
            <a:r>
              <a:rPr sz="1400" dirty="0">
                <a:solidFill>
                  <a:srgbClr val="3D3D3D"/>
                </a:solidFill>
                <a:latin typeface="微软雅黑" panose="020B0503020204020204" charset="-122"/>
                <a:cs typeface="微软雅黑" panose="020B0503020204020204" charset="-122"/>
              </a:rPr>
              <a:t>S服务的核心组件，主要由</a:t>
            </a:r>
            <a:r>
              <a:rPr sz="1400" dirty="0">
                <a:solidFill>
                  <a:srgbClr val="3D3D3D"/>
                </a:solidFill>
                <a:latin typeface="微软雅黑" panose="020B0503020204020204" charset="-122"/>
                <a:cs typeface="微软雅黑" panose="020B0503020204020204" charset="-122"/>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spc="-5" dirty="0">
                <a:solidFill>
                  <a:srgbClr val="3D3D3D"/>
                </a:solidFill>
                <a:latin typeface="微软雅黑" panose="020B0503020204020204" charset="-122"/>
                <a:cs typeface="微软雅黑" panose="020B0503020204020204" charset="-122"/>
              </a:rPr>
              <a:t>DN</a:t>
            </a:r>
            <a:r>
              <a:rPr sz="1400" dirty="0">
                <a:solidFill>
                  <a:srgbClr val="3D3D3D"/>
                </a:solidFill>
                <a:latin typeface="微软雅黑" panose="020B0503020204020204" charset="-122"/>
                <a:cs typeface="微软雅黑" panose="020B0503020204020204" charset="-122"/>
              </a:rPr>
              <a:t>S和Sk</a:t>
            </a:r>
            <a:r>
              <a:rPr sz="1400" spc="-5" dirty="0">
                <a:solidFill>
                  <a:srgbClr val="3D3D3D"/>
                </a:solidFill>
                <a:latin typeface="微软雅黑" panose="020B0503020204020204" charset="-122"/>
                <a:cs typeface="微软雅黑" panose="020B0503020204020204" charset="-122"/>
              </a:rPr>
              <a:t>yDN</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组成</a:t>
            </a:r>
            <a:endParaRPr sz="1400">
              <a:latin typeface="微软雅黑" panose="020B0503020204020204" charset="-122"/>
              <a:cs typeface="微软雅黑" panose="020B0503020204020204" charset="-122"/>
            </a:endParaRPr>
          </a:p>
          <a:p>
            <a:pPr marL="641350" marR="8255" lvl="1" indent="-171450">
              <a:lnSpc>
                <a:spcPts val="2530"/>
              </a:lnSpc>
              <a:spcBef>
                <a:spcPts val="195"/>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S负责监听S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和</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的</a:t>
            </a:r>
            <a:r>
              <a:rPr sz="1400" dirty="0">
                <a:solidFill>
                  <a:srgbClr val="3D3D3D"/>
                </a:solidFill>
                <a:latin typeface="微软雅黑" panose="020B0503020204020204" charset="-122"/>
                <a:cs typeface="微软雅黑" panose="020B0503020204020204" charset="-122"/>
              </a:rPr>
              <a:t> 变化，并将相关的信息更新到Sk</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中</a:t>
            </a:r>
            <a:endParaRPr sz="1400">
              <a:latin typeface="微软雅黑" panose="020B0503020204020204" charset="-122"/>
              <a:cs typeface="微软雅黑" panose="020B0503020204020204" charset="-122"/>
            </a:endParaRPr>
          </a:p>
          <a:p>
            <a:pPr marL="641350" indent="-171450">
              <a:lnSpc>
                <a:spcPct val="100000"/>
              </a:lnSpc>
              <a:spcBef>
                <a:spcPts val="59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Sk</a:t>
            </a:r>
            <a:r>
              <a:rPr sz="1400" spc="-5" dirty="0">
                <a:solidFill>
                  <a:srgbClr val="3D3D3D"/>
                </a:solidFill>
                <a:latin typeface="微软雅黑" panose="020B0503020204020204" charset="-122"/>
                <a:cs typeface="微软雅黑" panose="020B0503020204020204" charset="-122"/>
              </a:rPr>
              <a:t>yDN</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负责</a:t>
            </a:r>
            <a:r>
              <a:rPr sz="1400" spc="-5" dirty="0">
                <a:solidFill>
                  <a:srgbClr val="3D3D3D"/>
                </a:solidFill>
                <a:latin typeface="微软雅黑" panose="020B0503020204020204" charset="-122"/>
                <a:cs typeface="微软雅黑" panose="020B0503020204020204" charset="-122"/>
              </a:rPr>
              <a:t>DN</a:t>
            </a:r>
            <a:r>
              <a:rPr sz="1400" dirty="0">
                <a:solidFill>
                  <a:srgbClr val="3D3D3D"/>
                </a:solidFill>
                <a:latin typeface="微软雅黑" panose="020B0503020204020204" charset="-122"/>
                <a:cs typeface="微软雅黑" panose="020B0503020204020204" charset="-122"/>
              </a:rPr>
              <a:t>S解析，监听在10053端</a:t>
            </a:r>
            <a:endParaRPr sz="1400">
              <a:latin typeface="微软雅黑" panose="020B0503020204020204" charset="-122"/>
              <a:cs typeface="微软雅黑" panose="020B0503020204020204" charset="-122"/>
            </a:endParaRPr>
          </a:p>
          <a:p>
            <a:pPr marL="641350">
              <a:lnSpc>
                <a:spcPct val="100000"/>
              </a:lnSpc>
              <a:spcBef>
                <a:spcPts val="850"/>
              </a:spcBef>
            </a:pPr>
            <a:r>
              <a:rPr sz="1400" dirty="0">
                <a:solidFill>
                  <a:srgbClr val="3D3D3D"/>
                </a:solidFill>
                <a:latin typeface="微软雅黑" panose="020B0503020204020204" charset="-122"/>
                <a:cs typeface="微软雅黑" panose="020B0503020204020204" charset="-122"/>
              </a:rPr>
              <a:t>口，同时监听在10055端口提供性能度量</a:t>
            </a:r>
            <a:endParaRPr sz="1400">
              <a:latin typeface="微软雅黑" panose="020B0503020204020204" charset="-122"/>
              <a:cs typeface="微软雅黑" panose="020B0503020204020204" charset="-122"/>
            </a:endParaRPr>
          </a:p>
          <a:p>
            <a:pPr marL="184150" marR="5080" indent="-171450">
              <a:lnSpc>
                <a:spcPct val="149000"/>
              </a:lnSpc>
              <a:spcBef>
                <a:spcPts val="3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smasq</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nann</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：负责启动d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smasq，并在配</a:t>
            </a:r>
            <a:r>
              <a:rPr sz="1400" dirty="0">
                <a:solidFill>
                  <a:srgbClr val="3D3D3D"/>
                </a:solidFill>
                <a:latin typeface="微软雅黑" panose="020B0503020204020204" charset="-122"/>
                <a:cs typeface="微软雅黑" panose="020B0503020204020204" charset="-122"/>
              </a:rPr>
              <a:t> 置发生变化时重启d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smasq</a:t>
            </a:r>
            <a:endParaRPr sz="1400">
              <a:latin typeface="微软雅黑" panose="020B0503020204020204" charset="-122"/>
              <a:cs typeface="微软雅黑" panose="020B0503020204020204" charset="-122"/>
            </a:endParaRPr>
          </a:p>
          <a:p>
            <a:pPr marL="641350" marR="59055" lvl="1" indent="-171450">
              <a:lnSpc>
                <a:spcPct val="149000"/>
              </a:lnSpc>
              <a:spcBef>
                <a:spcPts val="3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smasq的上游为Sk</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，即集群内部</a:t>
            </a:r>
            <a:r>
              <a:rPr sz="1400" dirty="0">
                <a:solidFill>
                  <a:srgbClr val="3D3D3D"/>
                </a:solidFill>
                <a:latin typeface="微软雅黑" panose="020B0503020204020204" charset="-122"/>
                <a:cs typeface="微软雅黑" panose="020B0503020204020204" charset="-122"/>
              </a:rPr>
              <a:t> 的</a:t>
            </a:r>
            <a:r>
              <a:rPr sz="1400" spc="-5" dirty="0">
                <a:solidFill>
                  <a:srgbClr val="3D3D3D"/>
                </a:solidFill>
                <a:latin typeface="微软雅黑" panose="020B0503020204020204" charset="-122"/>
                <a:cs typeface="微软雅黑" panose="020B0503020204020204" charset="-122"/>
              </a:rPr>
              <a:t>DN</a:t>
            </a:r>
            <a:r>
              <a:rPr sz="1400" dirty="0">
                <a:solidFill>
                  <a:srgbClr val="3D3D3D"/>
                </a:solidFill>
                <a:latin typeface="微软雅黑" panose="020B0503020204020204" charset="-122"/>
                <a:cs typeface="微软雅黑" panose="020B0503020204020204" charset="-122"/>
              </a:rPr>
              <a:t>S解析由Sk</a:t>
            </a:r>
            <a:r>
              <a:rPr sz="1400" spc="-5" dirty="0">
                <a:solidFill>
                  <a:srgbClr val="3D3D3D"/>
                </a:solidFill>
                <a:latin typeface="微软雅黑" panose="020B0503020204020204" charset="-122"/>
                <a:cs typeface="微软雅黑" panose="020B0503020204020204" charset="-122"/>
              </a:rPr>
              <a:t>y</a:t>
            </a:r>
            <a:r>
              <a:rPr sz="1400" spc="-5"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负责</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sid</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ar：负责健康检查和提供</a:t>
            </a:r>
            <a:r>
              <a:rPr sz="1400" spc="-5" dirty="0">
                <a:solidFill>
                  <a:srgbClr val="3D3D3D"/>
                </a:solidFill>
                <a:latin typeface="微软雅黑" panose="020B0503020204020204" charset="-122"/>
                <a:cs typeface="微软雅黑" panose="020B0503020204020204" charset="-122"/>
              </a:rPr>
              <a:t>DN</a:t>
            </a:r>
            <a:r>
              <a:rPr sz="1400" dirty="0">
                <a:solidFill>
                  <a:srgbClr val="3D3D3D"/>
                </a:solidFill>
                <a:latin typeface="微软雅黑" panose="020B0503020204020204" charset="-122"/>
                <a:cs typeface="微软雅黑" panose="020B0503020204020204" charset="-122"/>
              </a:rPr>
              <a:t>S性能度量</a:t>
            </a:r>
            <a:endParaRPr sz="1400">
              <a:latin typeface="微软雅黑" panose="020B0503020204020204" charset="-122"/>
              <a:cs typeface="微软雅黑" panose="020B0503020204020204" charset="-122"/>
            </a:endParaRPr>
          </a:p>
        </p:txBody>
      </p:sp>
      <p:sp>
        <p:nvSpPr>
          <p:cNvPr id="4" name="object 4"/>
          <p:cNvSpPr txBox="1">
            <a:spLocks noGrp="1"/>
          </p:cNvSpPr>
          <p:nvPr>
            <p:ph type="title"/>
          </p:nvPr>
        </p:nvSpPr>
        <p:spPr>
          <a:xfrm>
            <a:off x="1322293" y="1104223"/>
            <a:ext cx="1229995" cy="25400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a:t>
            </a:r>
            <a:r>
              <a:rPr sz="1800" b="1" spc="-5" dirty="0">
                <a:solidFill>
                  <a:srgbClr val="3D3D3D"/>
                </a:solidFill>
                <a:latin typeface="微软雅黑" panose="020B0503020204020204" charset="-122"/>
                <a:cs typeface="微软雅黑" panose="020B0503020204020204" charset="-122"/>
              </a:rPr>
              <a:t>DN</a:t>
            </a:r>
            <a:r>
              <a:rPr sz="1800" b="1" dirty="0">
                <a:solidFill>
                  <a:srgbClr val="3D3D3D"/>
                </a:solidFill>
                <a:latin typeface="微软雅黑" panose="020B0503020204020204" charset="-122"/>
                <a:cs typeface="微软雅黑" panose="020B0503020204020204" charset="-122"/>
              </a:rPr>
              <a:t>S</a:t>
            </a:r>
            <a:endParaRPr sz="1800">
              <a:latin typeface="微软雅黑" panose="020B0503020204020204" charset="-122"/>
              <a:cs typeface="微软雅黑" panose="020B0503020204020204" charset="-122"/>
            </a:endParaRPr>
          </a:p>
        </p:txBody>
      </p:sp>
      <p:sp>
        <p:nvSpPr>
          <p:cNvPr id="5" name="object 5"/>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7" name="object 7"/>
          <p:cNvSpPr/>
          <p:nvPr/>
        </p:nvSpPr>
        <p:spPr>
          <a:xfrm>
            <a:off x="8823959" y="1402080"/>
            <a:ext cx="2560320" cy="2011680"/>
          </a:xfrm>
          <a:custGeom>
            <a:avLst/>
            <a:gdLst/>
            <a:ahLst/>
            <a:cxnLst/>
            <a:rect l="l" t="t" r="r" b="b"/>
            <a:pathLst>
              <a:path w="2560320" h="2011679">
                <a:moveTo>
                  <a:pt x="0" y="0"/>
                </a:moveTo>
                <a:lnTo>
                  <a:pt x="2560320" y="0"/>
                </a:lnTo>
                <a:lnTo>
                  <a:pt x="2560320" y="2011680"/>
                </a:lnTo>
                <a:lnTo>
                  <a:pt x="0" y="2011680"/>
                </a:lnTo>
                <a:lnTo>
                  <a:pt x="0" y="0"/>
                </a:lnTo>
                <a:close/>
              </a:path>
            </a:pathLst>
          </a:custGeom>
          <a:ln w="15875">
            <a:solidFill>
              <a:srgbClr val="0259BB"/>
            </a:solidFill>
          </a:ln>
        </p:spPr>
        <p:txBody>
          <a:bodyPr wrap="square" lIns="0" tIns="0" rIns="0" bIns="0" rtlCol="0"/>
          <a:lstStyle/>
          <a:p/>
        </p:txBody>
      </p:sp>
      <p:sp>
        <p:nvSpPr>
          <p:cNvPr id="8" name="object 8"/>
          <p:cNvSpPr txBox="1"/>
          <p:nvPr/>
        </p:nvSpPr>
        <p:spPr>
          <a:xfrm>
            <a:off x="9408794" y="3035822"/>
            <a:ext cx="1391285" cy="203200"/>
          </a:xfrm>
          <a:prstGeom prst="rect">
            <a:avLst/>
          </a:prstGeom>
        </p:spPr>
        <p:txBody>
          <a:bodyPr vert="horz" wrap="square" lIns="0" tIns="0" rIns="0" bIns="0" rtlCol="0">
            <a:spAutoFit/>
          </a:bodyPr>
          <a:lstStyle/>
          <a:p>
            <a:pPr marL="12700">
              <a:lnSpc>
                <a:spcPct val="100000"/>
              </a:lnSpc>
            </a:pPr>
            <a:r>
              <a:rPr sz="1400" dirty="0">
                <a:solidFill>
                  <a:srgbClr val="222A2C"/>
                </a:solidFill>
                <a:latin typeface="微软雅黑" panose="020B0503020204020204" charset="-122"/>
                <a:cs typeface="微软雅黑" panose="020B0503020204020204" charset="-122"/>
              </a:rPr>
              <a:t>d</a:t>
            </a:r>
            <a:r>
              <a:rPr sz="1400" spc="-5" dirty="0">
                <a:solidFill>
                  <a:srgbClr val="222A2C"/>
                </a:solidFill>
                <a:latin typeface="微软雅黑" panose="020B0503020204020204" charset="-122"/>
                <a:cs typeface="微软雅黑" panose="020B0503020204020204" charset="-122"/>
              </a:rPr>
              <a:t>n</a:t>
            </a:r>
            <a:r>
              <a:rPr sz="1400" dirty="0">
                <a:solidFill>
                  <a:srgbClr val="222A2C"/>
                </a:solidFill>
                <a:latin typeface="微软雅黑" panose="020B0503020204020204" charset="-122"/>
                <a:cs typeface="微软雅黑" panose="020B0503020204020204" charset="-122"/>
              </a:rPr>
              <a:t>smasq</a:t>
            </a:r>
            <a:r>
              <a:rPr sz="1400" spc="-10" dirty="0">
                <a:solidFill>
                  <a:srgbClr val="222A2C"/>
                </a:solidFill>
                <a:latin typeface="微软雅黑" panose="020B0503020204020204" charset="-122"/>
                <a:cs typeface="微软雅黑" panose="020B0503020204020204" charset="-122"/>
              </a:rPr>
              <a:t>-</a:t>
            </a:r>
            <a:r>
              <a:rPr sz="1400" dirty="0">
                <a:solidFill>
                  <a:srgbClr val="222A2C"/>
                </a:solidFill>
                <a:latin typeface="微软雅黑" panose="020B0503020204020204" charset="-122"/>
                <a:cs typeface="微软雅黑" panose="020B0503020204020204" charset="-122"/>
              </a:rPr>
              <a:t>nanny</a:t>
            </a:r>
            <a:endParaRPr sz="1400">
              <a:latin typeface="微软雅黑" panose="020B0503020204020204" charset="-122"/>
              <a:cs typeface="微软雅黑" panose="020B0503020204020204" charset="-122"/>
            </a:endParaRPr>
          </a:p>
        </p:txBody>
      </p:sp>
      <p:sp>
        <p:nvSpPr>
          <p:cNvPr id="9" name="object 9"/>
          <p:cNvSpPr/>
          <p:nvPr/>
        </p:nvSpPr>
        <p:spPr>
          <a:xfrm>
            <a:off x="5778500" y="1402080"/>
            <a:ext cx="2560320" cy="2011680"/>
          </a:xfrm>
          <a:custGeom>
            <a:avLst/>
            <a:gdLst/>
            <a:ahLst/>
            <a:cxnLst/>
            <a:rect l="l" t="t" r="r" b="b"/>
            <a:pathLst>
              <a:path w="2560320" h="2011679">
                <a:moveTo>
                  <a:pt x="0" y="0"/>
                </a:moveTo>
                <a:lnTo>
                  <a:pt x="2560320" y="0"/>
                </a:lnTo>
                <a:lnTo>
                  <a:pt x="2560320" y="2011680"/>
                </a:lnTo>
                <a:lnTo>
                  <a:pt x="0" y="2011680"/>
                </a:lnTo>
                <a:lnTo>
                  <a:pt x="0" y="0"/>
                </a:lnTo>
                <a:close/>
              </a:path>
            </a:pathLst>
          </a:custGeom>
          <a:ln w="15875">
            <a:solidFill>
              <a:srgbClr val="0259BB"/>
            </a:solidFill>
          </a:ln>
        </p:spPr>
        <p:txBody>
          <a:bodyPr wrap="square" lIns="0" tIns="0" rIns="0" bIns="0" rtlCol="0"/>
          <a:lstStyle/>
          <a:p/>
        </p:txBody>
      </p:sp>
      <p:sp>
        <p:nvSpPr>
          <p:cNvPr id="10" name="object 10"/>
          <p:cNvSpPr txBox="1"/>
          <p:nvPr/>
        </p:nvSpPr>
        <p:spPr>
          <a:xfrm>
            <a:off x="6643528" y="3031632"/>
            <a:ext cx="830580" cy="203200"/>
          </a:xfrm>
          <a:prstGeom prst="rect">
            <a:avLst/>
          </a:prstGeom>
        </p:spPr>
        <p:txBody>
          <a:bodyPr vert="horz" wrap="square" lIns="0" tIns="0" rIns="0" bIns="0" rtlCol="0">
            <a:spAutoFit/>
          </a:bodyPr>
          <a:lstStyle/>
          <a:p>
            <a:pPr marL="12700">
              <a:lnSpc>
                <a:spcPct val="100000"/>
              </a:lnSpc>
            </a:pPr>
            <a:r>
              <a:rPr sz="1400" dirty="0">
                <a:solidFill>
                  <a:srgbClr val="222A2C"/>
                </a:solidFill>
                <a:latin typeface="微软雅黑" panose="020B0503020204020204" charset="-122"/>
                <a:cs typeface="微软雅黑" panose="020B0503020204020204" charset="-122"/>
              </a:rPr>
              <a:t>k</a:t>
            </a:r>
            <a:r>
              <a:rPr sz="1400" spc="-5" dirty="0">
                <a:solidFill>
                  <a:srgbClr val="222A2C"/>
                </a:solidFill>
                <a:latin typeface="微软雅黑" panose="020B0503020204020204" charset="-122"/>
                <a:cs typeface="微软雅黑" panose="020B0503020204020204" charset="-122"/>
              </a:rPr>
              <a:t>u</a:t>
            </a:r>
            <a:r>
              <a:rPr sz="1400" spc="5" dirty="0">
                <a:solidFill>
                  <a:srgbClr val="222A2C"/>
                </a:solidFill>
                <a:latin typeface="微软雅黑" panose="020B0503020204020204" charset="-122"/>
                <a:cs typeface="微软雅黑" panose="020B0503020204020204" charset="-122"/>
              </a:rPr>
              <a:t>be</a:t>
            </a:r>
            <a:r>
              <a:rPr sz="1400" spc="-10" dirty="0">
                <a:solidFill>
                  <a:srgbClr val="222A2C"/>
                </a:solidFill>
                <a:latin typeface="微软雅黑" panose="020B0503020204020204" charset="-122"/>
                <a:cs typeface="微软雅黑" panose="020B0503020204020204" charset="-122"/>
              </a:rPr>
              <a:t>-</a:t>
            </a:r>
            <a:r>
              <a:rPr sz="1400" dirty="0">
                <a:solidFill>
                  <a:srgbClr val="222A2C"/>
                </a:solidFill>
                <a:latin typeface="微软雅黑" panose="020B0503020204020204" charset="-122"/>
                <a:cs typeface="微软雅黑" panose="020B0503020204020204" charset="-122"/>
              </a:rPr>
              <a:t>d</a:t>
            </a:r>
            <a:r>
              <a:rPr sz="1400" spc="-5" dirty="0">
                <a:solidFill>
                  <a:srgbClr val="222A2C"/>
                </a:solidFill>
                <a:latin typeface="微软雅黑" panose="020B0503020204020204" charset="-122"/>
                <a:cs typeface="微软雅黑" panose="020B0503020204020204" charset="-122"/>
              </a:rPr>
              <a:t>n</a:t>
            </a:r>
            <a:r>
              <a:rPr sz="1400" dirty="0">
                <a:solidFill>
                  <a:srgbClr val="222A2C"/>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p:txBody>
      </p:sp>
      <p:sp>
        <p:nvSpPr>
          <p:cNvPr id="11" name="object 11"/>
          <p:cNvSpPr/>
          <p:nvPr/>
        </p:nvSpPr>
        <p:spPr>
          <a:xfrm>
            <a:off x="5778500" y="3789850"/>
            <a:ext cx="5605780" cy="2011680"/>
          </a:xfrm>
          <a:custGeom>
            <a:avLst/>
            <a:gdLst/>
            <a:ahLst/>
            <a:cxnLst/>
            <a:rect l="l" t="t" r="r" b="b"/>
            <a:pathLst>
              <a:path w="5605780" h="2011679">
                <a:moveTo>
                  <a:pt x="0" y="0"/>
                </a:moveTo>
                <a:lnTo>
                  <a:pt x="5605780" y="0"/>
                </a:lnTo>
                <a:lnTo>
                  <a:pt x="5605780" y="2011680"/>
                </a:lnTo>
                <a:lnTo>
                  <a:pt x="0" y="2011680"/>
                </a:lnTo>
                <a:lnTo>
                  <a:pt x="0" y="0"/>
                </a:lnTo>
                <a:close/>
              </a:path>
            </a:pathLst>
          </a:custGeom>
          <a:ln w="15875">
            <a:solidFill>
              <a:srgbClr val="0259BB"/>
            </a:solidFill>
          </a:ln>
        </p:spPr>
        <p:txBody>
          <a:bodyPr wrap="square" lIns="0" tIns="0" rIns="0" bIns="0" rtlCol="0"/>
          <a:lstStyle/>
          <a:p/>
        </p:txBody>
      </p:sp>
      <p:sp>
        <p:nvSpPr>
          <p:cNvPr id="12" name="object 12"/>
          <p:cNvSpPr txBox="1"/>
          <p:nvPr/>
        </p:nvSpPr>
        <p:spPr>
          <a:xfrm>
            <a:off x="8267858" y="5419402"/>
            <a:ext cx="627380" cy="203200"/>
          </a:xfrm>
          <a:prstGeom prst="rect">
            <a:avLst/>
          </a:prstGeom>
        </p:spPr>
        <p:txBody>
          <a:bodyPr vert="horz" wrap="square" lIns="0" tIns="0" rIns="0" bIns="0" rtlCol="0">
            <a:spAutoFit/>
          </a:bodyPr>
          <a:lstStyle/>
          <a:p>
            <a:pPr marL="12700">
              <a:lnSpc>
                <a:spcPct val="100000"/>
              </a:lnSpc>
            </a:pPr>
            <a:r>
              <a:rPr sz="1400" dirty="0">
                <a:solidFill>
                  <a:srgbClr val="222A2C"/>
                </a:solidFill>
                <a:latin typeface="微软雅黑" panose="020B0503020204020204" charset="-122"/>
                <a:cs typeface="微软雅黑" panose="020B0503020204020204" charset="-122"/>
              </a:rPr>
              <a:t>sid</a:t>
            </a:r>
            <a:r>
              <a:rPr sz="1400" spc="5" dirty="0">
                <a:solidFill>
                  <a:srgbClr val="222A2C"/>
                </a:solidFill>
                <a:latin typeface="微软雅黑" panose="020B0503020204020204" charset="-122"/>
                <a:cs typeface="微软雅黑" panose="020B0503020204020204" charset="-122"/>
              </a:rPr>
              <a:t>e</a:t>
            </a:r>
            <a:r>
              <a:rPr sz="1400" spc="-5" dirty="0">
                <a:solidFill>
                  <a:srgbClr val="222A2C"/>
                </a:solidFill>
                <a:latin typeface="微软雅黑" panose="020B0503020204020204" charset="-122"/>
                <a:cs typeface="微软雅黑" panose="020B0503020204020204" charset="-122"/>
              </a:rPr>
              <a:t>c</a:t>
            </a:r>
            <a:r>
              <a:rPr sz="1400" dirty="0">
                <a:solidFill>
                  <a:srgbClr val="222A2C"/>
                </a:solidFill>
                <a:latin typeface="微软雅黑" panose="020B0503020204020204" charset="-122"/>
                <a:cs typeface="微软雅黑" panose="020B0503020204020204" charset="-122"/>
              </a:rPr>
              <a:t>ar</a:t>
            </a:r>
            <a:endParaRPr sz="1400">
              <a:latin typeface="微软雅黑" panose="020B0503020204020204" charset="-122"/>
              <a:cs typeface="微软雅黑" panose="020B0503020204020204" charset="-122"/>
            </a:endParaRPr>
          </a:p>
        </p:txBody>
      </p:sp>
      <p:sp>
        <p:nvSpPr>
          <p:cNvPr id="13" name="object 13"/>
          <p:cNvSpPr txBox="1"/>
          <p:nvPr/>
        </p:nvSpPr>
        <p:spPr>
          <a:xfrm>
            <a:off x="6052820" y="1700414"/>
            <a:ext cx="2011680" cy="365760"/>
          </a:xfrm>
          <a:prstGeom prst="rect">
            <a:avLst/>
          </a:prstGeom>
          <a:solidFill>
            <a:srgbClr val="047CFE"/>
          </a:solidFill>
          <a:ln w="15875">
            <a:solidFill>
              <a:srgbClr val="0259BB"/>
            </a:solidFill>
          </a:ln>
        </p:spPr>
        <p:txBody>
          <a:bodyPr vert="horz" wrap="square" lIns="0" tIns="0" rIns="0" bIns="0" rtlCol="0">
            <a:spAutoFit/>
          </a:bodyPr>
          <a:lstStyle/>
          <a:p>
            <a:pPr marL="587375">
              <a:lnSpc>
                <a:spcPct val="100000"/>
              </a:lnSpc>
            </a:pPr>
            <a:r>
              <a:rPr sz="1400" spc="-5" dirty="0">
                <a:solidFill>
                  <a:srgbClr val="FFFFFF"/>
                </a:solidFill>
                <a:latin typeface="微软雅黑" panose="020B0503020204020204" charset="-122"/>
                <a:cs typeface="微软雅黑" panose="020B0503020204020204" charset="-122"/>
              </a:rPr>
              <a:t>Ku</a:t>
            </a:r>
            <a:r>
              <a:rPr sz="1400" spc="5" dirty="0">
                <a:solidFill>
                  <a:srgbClr val="FFFFFF"/>
                </a:solidFill>
                <a:latin typeface="微软雅黑" panose="020B0503020204020204" charset="-122"/>
                <a:cs typeface="微软雅黑" panose="020B0503020204020204" charset="-122"/>
              </a:rPr>
              <a:t>be</a:t>
            </a:r>
            <a:r>
              <a:rPr sz="1400" spc="-5" dirty="0">
                <a:solidFill>
                  <a:srgbClr val="FFFFFF"/>
                </a:solidFill>
                <a:latin typeface="微软雅黑" panose="020B0503020204020204" charset="-122"/>
                <a:cs typeface="微软雅黑" panose="020B0503020204020204" charset="-122"/>
              </a:rPr>
              <a:t>DN</a:t>
            </a:r>
            <a:r>
              <a:rPr sz="1400" dirty="0">
                <a:solidFill>
                  <a:srgbClr val="FFFFFF"/>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p:txBody>
      </p:sp>
      <p:sp>
        <p:nvSpPr>
          <p:cNvPr id="14" name="object 14"/>
          <p:cNvSpPr txBox="1"/>
          <p:nvPr/>
        </p:nvSpPr>
        <p:spPr>
          <a:xfrm>
            <a:off x="6052820" y="2364510"/>
            <a:ext cx="2011680" cy="365760"/>
          </a:xfrm>
          <a:prstGeom prst="rect">
            <a:avLst/>
          </a:prstGeom>
          <a:solidFill>
            <a:srgbClr val="047CFE"/>
          </a:solidFill>
          <a:ln w="15875">
            <a:solidFill>
              <a:srgbClr val="0259BB"/>
            </a:solidFill>
          </a:ln>
        </p:spPr>
        <p:txBody>
          <a:bodyPr vert="horz" wrap="square" lIns="0" tIns="0" rIns="0" bIns="0" rtlCol="0">
            <a:spAutoFit/>
          </a:bodyPr>
          <a:lstStyle/>
          <a:p>
            <a:pPr marL="659130">
              <a:lnSpc>
                <a:spcPct val="100000"/>
              </a:lnSpc>
            </a:pPr>
            <a:r>
              <a:rPr sz="1400" dirty="0">
                <a:solidFill>
                  <a:srgbClr val="FFFFFF"/>
                </a:solidFill>
                <a:latin typeface="微软雅黑" panose="020B0503020204020204" charset="-122"/>
                <a:cs typeface="微软雅黑" panose="020B0503020204020204" charset="-122"/>
              </a:rPr>
              <a:t>Sk</a:t>
            </a:r>
            <a:r>
              <a:rPr sz="1400" spc="-5" dirty="0">
                <a:solidFill>
                  <a:srgbClr val="FFFFFF"/>
                </a:solidFill>
                <a:latin typeface="微软雅黑" panose="020B0503020204020204" charset="-122"/>
                <a:cs typeface="微软雅黑" panose="020B0503020204020204" charset="-122"/>
              </a:rPr>
              <a:t>yDN</a:t>
            </a:r>
            <a:r>
              <a:rPr sz="1400" dirty="0">
                <a:solidFill>
                  <a:srgbClr val="FFFFFF"/>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p:txBody>
      </p:sp>
      <p:sp>
        <p:nvSpPr>
          <p:cNvPr id="15" name="object 15"/>
          <p:cNvSpPr txBox="1"/>
          <p:nvPr/>
        </p:nvSpPr>
        <p:spPr>
          <a:xfrm>
            <a:off x="9098280" y="2364510"/>
            <a:ext cx="2011680" cy="430530"/>
          </a:xfrm>
          <a:prstGeom prst="rect">
            <a:avLst/>
          </a:prstGeom>
          <a:solidFill>
            <a:srgbClr val="047CFE"/>
          </a:solidFill>
          <a:ln w="15875">
            <a:solidFill>
              <a:srgbClr val="0259BB"/>
            </a:solidFill>
          </a:ln>
        </p:spPr>
        <p:txBody>
          <a:bodyPr vert="horz" wrap="square" lIns="0" tIns="0" rIns="0" bIns="0" rtlCol="0">
            <a:spAutoFit/>
          </a:bodyPr>
          <a:lstStyle/>
          <a:p>
            <a:pPr marL="613410">
              <a:lnSpc>
                <a:spcPct val="100000"/>
              </a:lnSpc>
            </a:pPr>
            <a:r>
              <a:rPr sz="1400" dirty="0">
                <a:solidFill>
                  <a:srgbClr val="FFFFFF"/>
                </a:solidFill>
                <a:latin typeface="微软雅黑" panose="020B0503020204020204" charset="-122"/>
                <a:cs typeface="微软雅黑" panose="020B0503020204020204" charset="-122"/>
              </a:rPr>
              <a:t>d</a:t>
            </a:r>
            <a:r>
              <a:rPr sz="1400" spc="-5" dirty="0">
                <a:solidFill>
                  <a:srgbClr val="FFFFFF"/>
                </a:solidFill>
                <a:latin typeface="微软雅黑" panose="020B0503020204020204" charset="-122"/>
                <a:cs typeface="微软雅黑" panose="020B0503020204020204" charset="-122"/>
              </a:rPr>
              <a:t>n</a:t>
            </a:r>
            <a:r>
              <a:rPr sz="1400" dirty="0">
                <a:solidFill>
                  <a:srgbClr val="FFFFFF"/>
                </a:solidFill>
                <a:latin typeface="微软雅黑" panose="020B0503020204020204" charset="-122"/>
                <a:cs typeface="微软雅黑" panose="020B0503020204020204" charset="-122"/>
              </a:rPr>
              <a:t>smasq</a:t>
            </a:r>
            <a:endParaRPr sz="1400" dirty="0">
              <a:solidFill>
                <a:srgbClr val="FFFFFF"/>
              </a:solidFill>
              <a:latin typeface="微软雅黑" panose="020B0503020204020204" charset="-122"/>
              <a:cs typeface="微软雅黑" panose="020B0503020204020204" charset="-122"/>
            </a:endParaRPr>
          </a:p>
          <a:p>
            <a:pPr marL="613410">
              <a:lnSpc>
                <a:spcPct val="100000"/>
              </a:lnSpc>
            </a:pPr>
            <a:r>
              <a:rPr sz="1400" dirty="0">
                <a:solidFill>
                  <a:srgbClr val="FFFFFF"/>
                </a:solidFill>
                <a:latin typeface="微软雅黑" panose="020B0503020204020204" charset="-122"/>
                <a:cs typeface="微软雅黑" panose="020B0503020204020204" charset="-122"/>
              </a:rPr>
              <a:t>(cache)</a:t>
            </a:r>
            <a:endParaRPr sz="1400" dirty="0">
              <a:solidFill>
                <a:srgbClr val="FFFFFF"/>
              </a:solidFill>
              <a:latin typeface="微软雅黑" panose="020B0503020204020204" charset="-122"/>
              <a:cs typeface="微软雅黑" panose="020B0503020204020204" charset="-122"/>
            </a:endParaRPr>
          </a:p>
        </p:txBody>
      </p:sp>
      <p:sp>
        <p:nvSpPr>
          <p:cNvPr id="16" name="object 16"/>
          <p:cNvSpPr/>
          <p:nvPr/>
        </p:nvSpPr>
        <p:spPr>
          <a:xfrm>
            <a:off x="7575550" y="4139256"/>
            <a:ext cx="2011680" cy="365760"/>
          </a:xfrm>
          <a:custGeom>
            <a:avLst/>
            <a:gdLst/>
            <a:ahLst/>
            <a:cxnLst/>
            <a:rect l="l" t="t" r="r" b="b"/>
            <a:pathLst>
              <a:path w="2011679" h="365760">
                <a:moveTo>
                  <a:pt x="0" y="365759"/>
                </a:moveTo>
                <a:lnTo>
                  <a:pt x="2011679" y="365759"/>
                </a:lnTo>
                <a:lnTo>
                  <a:pt x="2011679" y="0"/>
                </a:lnTo>
                <a:lnTo>
                  <a:pt x="0" y="0"/>
                </a:lnTo>
                <a:lnTo>
                  <a:pt x="0" y="365759"/>
                </a:lnTo>
                <a:close/>
              </a:path>
            </a:pathLst>
          </a:custGeom>
          <a:solidFill>
            <a:srgbClr val="047CFE"/>
          </a:solidFill>
        </p:spPr>
        <p:txBody>
          <a:bodyPr wrap="square" lIns="0" tIns="0" rIns="0" bIns="0" rtlCol="0"/>
          <a:lstStyle/>
          <a:p/>
        </p:txBody>
      </p:sp>
      <p:sp>
        <p:nvSpPr>
          <p:cNvPr id="17" name="object 17"/>
          <p:cNvSpPr/>
          <p:nvPr/>
        </p:nvSpPr>
        <p:spPr>
          <a:xfrm>
            <a:off x="7575550" y="4139256"/>
            <a:ext cx="2011680" cy="365760"/>
          </a:xfrm>
          <a:custGeom>
            <a:avLst/>
            <a:gdLst/>
            <a:ahLst/>
            <a:cxnLst/>
            <a:rect l="l" t="t" r="r" b="b"/>
            <a:pathLst>
              <a:path w="2011679" h="365760">
                <a:moveTo>
                  <a:pt x="0" y="0"/>
                </a:moveTo>
                <a:lnTo>
                  <a:pt x="2011680" y="0"/>
                </a:lnTo>
                <a:lnTo>
                  <a:pt x="2011680" y="365760"/>
                </a:lnTo>
                <a:lnTo>
                  <a:pt x="0" y="365760"/>
                </a:lnTo>
                <a:lnTo>
                  <a:pt x="0" y="0"/>
                </a:lnTo>
                <a:close/>
              </a:path>
            </a:pathLst>
          </a:custGeom>
          <a:ln w="15875">
            <a:solidFill>
              <a:srgbClr val="0259BB"/>
            </a:solidFill>
          </a:ln>
        </p:spPr>
        <p:txBody>
          <a:bodyPr wrap="square" lIns="0" tIns="0" rIns="0" bIns="0" rtlCol="0"/>
          <a:lstStyle/>
          <a:p/>
        </p:txBody>
      </p:sp>
      <p:sp>
        <p:nvSpPr>
          <p:cNvPr id="18" name="object 18"/>
          <p:cNvSpPr txBox="1"/>
          <p:nvPr/>
        </p:nvSpPr>
        <p:spPr>
          <a:xfrm>
            <a:off x="8163528" y="4229568"/>
            <a:ext cx="835025" cy="203200"/>
          </a:xfrm>
          <a:prstGeom prst="rect">
            <a:avLst/>
          </a:prstGeom>
        </p:spPr>
        <p:txBody>
          <a:bodyPr vert="horz" wrap="square" lIns="0" tIns="0" rIns="0" bIns="0" rtlCol="0">
            <a:spAutoFit/>
          </a:bodyPr>
          <a:lstStyle/>
          <a:p>
            <a:pPr marL="12700">
              <a:lnSpc>
                <a:spcPct val="100000"/>
              </a:lnSpc>
            </a:pPr>
            <a:r>
              <a:rPr sz="1400" dirty="0">
                <a:solidFill>
                  <a:srgbClr val="FFFFFF"/>
                </a:solidFill>
                <a:latin typeface="微软雅黑" panose="020B0503020204020204" charset="-122"/>
                <a:cs typeface="微软雅黑" panose="020B0503020204020204" charset="-122"/>
              </a:rPr>
              <a:t>d</a:t>
            </a:r>
            <a:r>
              <a:rPr sz="1400" spc="-5" dirty="0">
                <a:solidFill>
                  <a:srgbClr val="FFFFFF"/>
                </a:solidFill>
                <a:latin typeface="微软雅黑" panose="020B0503020204020204" charset="-122"/>
                <a:cs typeface="微软雅黑" panose="020B0503020204020204" charset="-122"/>
              </a:rPr>
              <a:t>n</a:t>
            </a:r>
            <a:r>
              <a:rPr sz="140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P</a:t>
            </a:r>
            <a:r>
              <a:rPr sz="1400" spc="-20" dirty="0">
                <a:solidFill>
                  <a:srgbClr val="FFFFFF"/>
                </a:solidFill>
                <a:latin typeface="微软雅黑" panose="020B0503020204020204" charset="-122"/>
                <a:cs typeface="微软雅黑" panose="020B0503020204020204" charset="-122"/>
              </a:rPr>
              <a:t>r</a:t>
            </a:r>
            <a:r>
              <a:rPr sz="1400" spc="-5" dirty="0">
                <a:solidFill>
                  <a:srgbClr val="FFFFFF"/>
                </a:solidFill>
                <a:latin typeface="微软雅黑" panose="020B0503020204020204" charset="-122"/>
                <a:cs typeface="微软雅黑" panose="020B0503020204020204" charset="-122"/>
              </a:rPr>
              <a:t>o</a:t>
            </a:r>
            <a:r>
              <a:rPr sz="1400" spc="5" dirty="0">
                <a:solidFill>
                  <a:srgbClr val="FFFFFF"/>
                </a:solidFill>
                <a:latin typeface="微软雅黑" panose="020B0503020204020204" charset="-122"/>
                <a:cs typeface="微软雅黑" panose="020B0503020204020204" charset="-122"/>
              </a:rPr>
              <a:t>b</a:t>
            </a:r>
            <a:r>
              <a:rPr sz="1400" dirty="0">
                <a:solidFill>
                  <a:srgbClr val="FFFFFF"/>
                </a:solidFill>
                <a:latin typeface="微软雅黑" panose="020B0503020204020204" charset="-122"/>
                <a:cs typeface="微软雅黑" panose="020B0503020204020204" charset="-122"/>
              </a:rPr>
              <a:t>e</a:t>
            </a:r>
            <a:endParaRPr sz="1400">
              <a:latin typeface="微软雅黑" panose="020B0503020204020204" charset="-122"/>
              <a:cs typeface="微软雅黑" panose="020B0503020204020204" charset="-122"/>
            </a:endParaRPr>
          </a:p>
        </p:txBody>
      </p:sp>
      <p:sp>
        <p:nvSpPr>
          <p:cNvPr id="19" name="object 19"/>
          <p:cNvSpPr/>
          <p:nvPr/>
        </p:nvSpPr>
        <p:spPr>
          <a:xfrm>
            <a:off x="7575550" y="4802347"/>
            <a:ext cx="2011680" cy="365760"/>
          </a:xfrm>
          <a:custGeom>
            <a:avLst/>
            <a:gdLst/>
            <a:ahLst/>
            <a:cxnLst/>
            <a:rect l="l" t="t" r="r" b="b"/>
            <a:pathLst>
              <a:path w="2011679" h="365760">
                <a:moveTo>
                  <a:pt x="0" y="365759"/>
                </a:moveTo>
                <a:lnTo>
                  <a:pt x="2011679" y="365759"/>
                </a:lnTo>
                <a:lnTo>
                  <a:pt x="2011679" y="0"/>
                </a:lnTo>
                <a:lnTo>
                  <a:pt x="0" y="0"/>
                </a:lnTo>
                <a:lnTo>
                  <a:pt x="0" y="365759"/>
                </a:lnTo>
                <a:close/>
              </a:path>
            </a:pathLst>
          </a:custGeom>
          <a:solidFill>
            <a:srgbClr val="047CFE"/>
          </a:solidFill>
        </p:spPr>
        <p:txBody>
          <a:bodyPr wrap="square" lIns="0" tIns="0" rIns="0" bIns="0" rtlCol="0"/>
          <a:lstStyle/>
          <a:p/>
        </p:txBody>
      </p:sp>
      <p:sp>
        <p:nvSpPr>
          <p:cNvPr id="20" name="object 20"/>
          <p:cNvSpPr/>
          <p:nvPr/>
        </p:nvSpPr>
        <p:spPr>
          <a:xfrm>
            <a:off x="7575550" y="4802347"/>
            <a:ext cx="2011680" cy="365760"/>
          </a:xfrm>
          <a:custGeom>
            <a:avLst/>
            <a:gdLst/>
            <a:ahLst/>
            <a:cxnLst/>
            <a:rect l="l" t="t" r="r" b="b"/>
            <a:pathLst>
              <a:path w="2011679" h="365760">
                <a:moveTo>
                  <a:pt x="0" y="0"/>
                </a:moveTo>
                <a:lnTo>
                  <a:pt x="2011680" y="0"/>
                </a:lnTo>
                <a:lnTo>
                  <a:pt x="2011680" y="365760"/>
                </a:lnTo>
                <a:lnTo>
                  <a:pt x="0" y="365760"/>
                </a:lnTo>
                <a:lnTo>
                  <a:pt x="0" y="0"/>
                </a:lnTo>
                <a:close/>
              </a:path>
            </a:pathLst>
          </a:custGeom>
          <a:ln w="15875">
            <a:solidFill>
              <a:srgbClr val="0259BB"/>
            </a:solidFill>
          </a:ln>
        </p:spPr>
        <p:txBody>
          <a:bodyPr wrap="square" lIns="0" tIns="0" rIns="0" bIns="0" rtlCol="0"/>
          <a:lstStyle/>
          <a:p/>
        </p:txBody>
      </p:sp>
      <p:sp>
        <p:nvSpPr>
          <p:cNvPr id="21" name="object 21"/>
          <p:cNvSpPr txBox="1"/>
          <p:nvPr/>
        </p:nvSpPr>
        <p:spPr>
          <a:xfrm>
            <a:off x="8257540" y="4892659"/>
            <a:ext cx="647700" cy="203200"/>
          </a:xfrm>
          <a:prstGeom prst="rect">
            <a:avLst/>
          </a:prstGeom>
        </p:spPr>
        <p:txBody>
          <a:bodyPr vert="horz" wrap="square" lIns="0" tIns="0" rIns="0" bIns="0" rtlCol="0">
            <a:spAutoFit/>
          </a:bodyPr>
          <a:lstStyle/>
          <a:p>
            <a:pPr marL="12700">
              <a:lnSpc>
                <a:spcPct val="100000"/>
              </a:lnSpc>
            </a:pPr>
            <a:r>
              <a:rPr sz="1400" dirty="0">
                <a:solidFill>
                  <a:srgbClr val="FFFFFF"/>
                </a:solidFill>
                <a:latin typeface="微软雅黑" panose="020B0503020204020204" charset="-122"/>
                <a:cs typeface="微软雅黑" panose="020B0503020204020204" charset="-122"/>
              </a:rPr>
              <a:t>m</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tri</a:t>
            </a:r>
            <a:r>
              <a:rPr sz="1400" spc="-5" dirty="0">
                <a:solidFill>
                  <a:srgbClr val="FFFFFF"/>
                </a:solidFill>
                <a:latin typeface="微软雅黑" panose="020B0503020204020204" charset="-122"/>
                <a:cs typeface="微软雅黑" panose="020B0503020204020204" charset="-122"/>
              </a:rPr>
              <a:t>c</a:t>
            </a:r>
            <a:r>
              <a:rPr sz="1400" dirty="0">
                <a:solidFill>
                  <a:srgbClr val="FFFFFF"/>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p:txBody>
      </p:sp>
      <p:sp>
        <p:nvSpPr>
          <p:cNvPr id="22" name="object 22"/>
          <p:cNvSpPr/>
          <p:nvPr/>
        </p:nvSpPr>
        <p:spPr>
          <a:xfrm>
            <a:off x="8064440" y="2489710"/>
            <a:ext cx="1047115" cy="116839"/>
          </a:xfrm>
          <a:custGeom>
            <a:avLst/>
            <a:gdLst/>
            <a:ahLst/>
            <a:cxnLst/>
            <a:rect l="l" t="t" r="r" b="b"/>
            <a:pathLst>
              <a:path w="1047115" h="116839">
                <a:moveTo>
                  <a:pt x="104687" y="0"/>
                </a:moveTo>
                <a:lnTo>
                  <a:pt x="98143" y="842"/>
                </a:lnTo>
                <a:lnTo>
                  <a:pt x="96521" y="1376"/>
                </a:lnTo>
                <a:lnTo>
                  <a:pt x="0" y="57680"/>
                </a:lnTo>
                <a:lnTo>
                  <a:pt x="101065" y="116634"/>
                </a:lnTo>
                <a:lnTo>
                  <a:pt x="108841" y="114588"/>
                </a:lnTo>
                <a:lnTo>
                  <a:pt x="115909" y="102471"/>
                </a:lnTo>
                <a:lnTo>
                  <a:pt x="113863" y="94695"/>
                </a:lnTo>
                <a:lnTo>
                  <a:pt x="72181" y="70380"/>
                </a:lnTo>
                <a:lnTo>
                  <a:pt x="1040853" y="70379"/>
                </a:lnTo>
                <a:lnTo>
                  <a:pt x="1046539" y="64693"/>
                </a:lnTo>
                <a:lnTo>
                  <a:pt x="1046539" y="50665"/>
                </a:lnTo>
                <a:lnTo>
                  <a:pt x="1040855" y="44980"/>
                </a:lnTo>
                <a:lnTo>
                  <a:pt x="72181" y="44980"/>
                </a:lnTo>
                <a:lnTo>
                  <a:pt x="113863" y="20666"/>
                </a:lnTo>
                <a:lnTo>
                  <a:pt x="115909" y="12889"/>
                </a:lnTo>
                <a:lnTo>
                  <a:pt x="109724" y="2287"/>
                </a:lnTo>
                <a:lnTo>
                  <a:pt x="104687" y="0"/>
                </a:lnTo>
                <a:close/>
              </a:path>
              <a:path w="1047115" h="116839">
                <a:moveTo>
                  <a:pt x="1040853" y="44979"/>
                </a:moveTo>
                <a:lnTo>
                  <a:pt x="72181" y="44980"/>
                </a:lnTo>
                <a:lnTo>
                  <a:pt x="1040855" y="44980"/>
                </a:lnTo>
                <a:close/>
              </a:path>
            </a:pathLst>
          </a:custGeom>
          <a:solidFill>
            <a:srgbClr val="00B450"/>
          </a:solidFill>
        </p:spPr>
        <p:txBody>
          <a:bodyPr wrap="square" lIns="0" tIns="0" rIns="0" bIns="0" rtlCol="0"/>
          <a:lstStyle/>
          <a:p/>
        </p:txBody>
      </p:sp>
      <p:sp>
        <p:nvSpPr>
          <p:cNvPr id="23" name="object 23"/>
          <p:cNvSpPr/>
          <p:nvPr/>
        </p:nvSpPr>
        <p:spPr>
          <a:xfrm>
            <a:off x="9587230" y="3413759"/>
            <a:ext cx="516890" cy="908685"/>
          </a:xfrm>
          <a:custGeom>
            <a:avLst/>
            <a:gdLst/>
            <a:ahLst/>
            <a:cxnLst/>
            <a:rect l="l" t="t" r="r" b="b"/>
            <a:pathLst>
              <a:path w="516890" h="908685">
                <a:moveTo>
                  <a:pt x="0" y="908377"/>
                </a:moveTo>
                <a:lnTo>
                  <a:pt x="516890" y="908377"/>
                </a:lnTo>
                <a:lnTo>
                  <a:pt x="516890" y="0"/>
                </a:lnTo>
              </a:path>
            </a:pathLst>
          </a:custGeom>
          <a:ln w="25400">
            <a:solidFill>
              <a:srgbClr val="00B450"/>
            </a:solidFill>
          </a:ln>
        </p:spPr>
        <p:txBody>
          <a:bodyPr wrap="square" lIns="0" tIns="0" rIns="0" bIns="0" rtlCol="0"/>
          <a:lstStyle/>
          <a:p/>
        </p:txBody>
      </p:sp>
      <p:sp>
        <p:nvSpPr>
          <p:cNvPr id="24" name="object 24"/>
          <p:cNvSpPr/>
          <p:nvPr/>
        </p:nvSpPr>
        <p:spPr>
          <a:xfrm>
            <a:off x="7058659" y="3413760"/>
            <a:ext cx="516890" cy="908685"/>
          </a:xfrm>
          <a:custGeom>
            <a:avLst/>
            <a:gdLst/>
            <a:ahLst/>
            <a:cxnLst/>
            <a:rect l="l" t="t" r="r" b="b"/>
            <a:pathLst>
              <a:path w="516890" h="908685">
                <a:moveTo>
                  <a:pt x="516890" y="908377"/>
                </a:moveTo>
                <a:lnTo>
                  <a:pt x="0" y="908377"/>
                </a:lnTo>
                <a:lnTo>
                  <a:pt x="0" y="0"/>
                </a:lnTo>
              </a:path>
            </a:pathLst>
          </a:custGeom>
          <a:ln w="25400">
            <a:solidFill>
              <a:srgbClr val="00B450"/>
            </a:solidFill>
          </a:ln>
        </p:spPr>
        <p:txBody>
          <a:bodyPr wrap="square" lIns="0" tIns="0" rIns="0" bIns="0" rtlCol="0"/>
          <a:lstStyle/>
          <a:p/>
        </p:txBody>
      </p:sp>
      <p:sp>
        <p:nvSpPr>
          <p:cNvPr id="25" name="object 25"/>
          <p:cNvSpPr/>
          <p:nvPr/>
        </p:nvSpPr>
        <p:spPr>
          <a:xfrm>
            <a:off x="9587230" y="3413760"/>
            <a:ext cx="941069" cy="1571625"/>
          </a:xfrm>
          <a:custGeom>
            <a:avLst/>
            <a:gdLst/>
            <a:ahLst/>
            <a:cxnLst/>
            <a:rect l="l" t="t" r="r" b="b"/>
            <a:pathLst>
              <a:path w="941070" h="1571625">
                <a:moveTo>
                  <a:pt x="0" y="1571467"/>
                </a:moveTo>
                <a:lnTo>
                  <a:pt x="941070" y="1571467"/>
                </a:lnTo>
                <a:lnTo>
                  <a:pt x="941070" y="0"/>
                </a:lnTo>
              </a:path>
            </a:pathLst>
          </a:custGeom>
          <a:ln w="25400">
            <a:solidFill>
              <a:srgbClr val="00B450"/>
            </a:solidFill>
          </a:ln>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4552" y="385302"/>
            <a:ext cx="597535" cy="279400"/>
          </a:xfrm>
          <a:prstGeom prst="rect">
            <a:avLst/>
          </a:prstGeom>
        </p:spPr>
        <p:txBody>
          <a:bodyPr vert="horz" wrap="square" lIns="0" tIns="0" rIns="0" bIns="0" rtlCol="0">
            <a:spAutoFit/>
          </a:bodyPr>
          <a:lstStyle/>
          <a:p>
            <a:pPr marL="12700">
              <a:lnSpc>
                <a:spcPct val="100000"/>
              </a:lnSpc>
            </a:pPr>
            <a:r>
              <a:rPr sz="2000" spc="100" dirty="0">
                <a:solidFill>
                  <a:srgbClr val="222A2D"/>
                </a:solidFill>
                <a:latin typeface="微软雅黑" panose="020B0503020204020204" charset="-122"/>
                <a:cs typeface="微软雅黑" panose="020B0503020204020204" charset="-122"/>
              </a:rPr>
              <a:t>D</a:t>
            </a:r>
            <a:r>
              <a:rPr sz="2000" spc="95" dirty="0">
                <a:solidFill>
                  <a:srgbClr val="222A2D"/>
                </a:solidFill>
                <a:latin typeface="微软雅黑" panose="020B0503020204020204" charset="-122"/>
                <a:cs typeface="微软雅黑" panose="020B0503020204020204" charset="-122"/>
              </a:rPr>
              <a:t>N</a:t>
            </a:r>
            <a:r>
              <a:rPr sz="2000" dirty="0">
                <a:solidFill>
                  <a:srgbClr val="222A2D"/>
                </a:solidFill>
                <a:latin typeface="微软雅黑" panose="020B0503020204020204" charset="-122"/>
                <a:cs typeface="微软雅黑" panose="020B0503020204020204" charset="-122"/>
              </a:rPr>
              <a:t>S</a:t>
            </a:r>
            <a:endParaRPr sz="2000">
              <a:latin typeface="微软雅黑" panose="020B0503020204020204" charset="-122"/>
              <a:cs typeface="微软雅黑" panose="020B0503020204020204" charset="-122"/>
            </a:endParaRPr>
          </a:p>
        </p:txBody>
      </p:sp>
      <p:sp>
        <p:nvSpPr>
          <p:cNvPr id="3" name="object 3"/>
          <p:cNvSpPr txBox="1"/>
          <p:nvPr/>
        </p:nvSpPr>
        <p:spPr>
          <a:xfrm>
            <a:off x="1322294" y="1707315"/>
            <a:ext cx="3930650" cy="3846830"/>
          </a:xfrm>
          <a:prstGeom prst="rect">
            <a:avLst/>
          </a:prstGeom>
        </p:spPr>
        <p:txBody>
          <a:bodyPr vert="horz" wrap="square" lIns="0" tIns="0" rIns="0" bIns="0" rtlCol="0">
            <a:spAutoFit/>
          </a:bodyPr>
          <a:lstStyle/>
          <a:p>
            <a:pPr marL="184150" marR="11430" indent="-171450">
              <a:lnSpc>
                <a:spcPct val="149000"/>
              </a:lnSpc>
              <a:buFont typeface="Arial" panose="020B0604020202020204"/>
              <a:buChar char="•"/>
              <a:tabLst>
                <a:tab pos="184150" algn="l"/>
              </a:tabLst>
            </a:pPr>
            <a:r>
              <a:rPr sz="1400">
                <a:latin typeface="微软雅黑" panose="020B0503020204020204" charset="-122"/>
                <a:cs typeface="微软雅黑" panose="020B0503020204020204" charset="-122"/>
              </a:rPr>
              <a:t>CoreDNS 是一个高速并且十分灵活的DNS服务。CoreDNS 允许你通过编写插件的形式去自行处理DNS数据。</a:t>
            </a:r>
            <a:endParaRPr sz="1400">
              <a:latin typeface="微软雅黑" panose="020B0503020204020204" charset="-122"/>
              <a:cs typeface="微软雅黑" panose="020B0503020204020204" charset="-122"/>
            </a:endParaRPr>
          </a:p>
          <a:p>
            <a:pPr marL="184150" marR="11430" indent="-171450">
              <a:lnSpc>
                <a:spcPct val="149000"/>
              </a:lnSpc>
              <a:buFont typeface="Arial" panose="020B0604020202020204"/>
              <a:buChar char="•"/>
              <a:tabLst>
                <a:tab pos="184150" algn="l"/>
              </a:tabLst>
            </a:pPr>
            <a:r>
              <a:rPr sz="1400">
                <a:latin typeface="微软雅黑" panose="020B0503020204020204" charset="-122"/>
                <a:cs typeface="微软雅黑" panose="020B0503020204020204" charset="-122"/>
              </a:rPr>
              <a:t>CoreDNS 使用Caddy作为底层的 Web Server，Caddy 是一个轻量、易用的Web Server，它支持 HTTP、HTTPS、HTTP/2、GRPC 等多种连接方式。所有 coreDNS 可以通过四种方式对外直接提供 DNS 服务，分别是 UDP、gRPC、HTTPS 和 TLS</a:t>
            </a:r>
            <a:endParaRPr sz="1400">
              <a:latin typeface="微软雅黑" panose="020B0503020204020204" charset="-122"/>
              <a:cs typeface="微软雅黑" panose="020B0503020204020204" charset="-122"/>
            </a:endParaRPr>
          </a:p>
          <a:p>
            <a:pPr marL="184150" marR="11430" indent="-171450">
              <a:lnSpc>
                <a:spcPct val="149000"/>
              </a:lnSpc>
              <a:buFont typeface="Arial" panose="020B0604020202020204"/>
              <a:buChar char="•"/>
              <a:tabLst>
                <a:tab pos="184150" algn="l"/>
              </a:tabLst>
            </a:pPr>
            <a:r>
              <a:rPr sz="1400">
                <a:latin typeface="微软雅黑" panose="020B0503020204020204" charset="-122"/>
                <a:cs typeface="微软雅黑" panose="020B0503020204020204" charset="-122"/>
              </a:rPr>
              <a:t>CoreDNS 的大多数功能都是由插件来实现的，插件和服务本身都使用了 Caddy 提供的一些功能，所以项目本身也不是特别的复杂。</a:t>
            </a:r>
            <a:endParaRPr sz="1400">
              <a:latin typeface="微软雅黑" panose="020B0503020204020204" charset="-122"/>
              <a:cs typeface="微软雅黑" panose="020B0503020204020204" charset="-122"/>
            </a:endParaRPr>
          </a:p>
        </p:txBody>
      </p:sp>
      <p:sp>
        <p:nvSpPr>
          <p:cNvPr id="4" name="object 4"/>
          <p:cNvSpPr txBox="1">
            <a:spLocks noGrp="1"/>
          </p:cNvSpPr>
          <p:nvPr>
            <p:ph type="title"/>
          </p:nvPr>
        </p:nvSpPr>
        <p:spPr>
          <a:xfrm>
            <a:off x="1322293" y="1104223"/>
            <a:ext cx="1229995" cy="276860"/>
          </a:xfrm>
          <a:prstGeom prst="rect">
            <a:avLst/>
          </a:prstGeom>
        </p:spPr>
        <p:txBody>
          <a:bodyPr vert="horz" wrap="square" lIns="0" tIns="0" rIns="0" bIns="0" rtlCol="0">
            <a:spAutoFit/>
          </a:bodyPr>
          <a:lstStyle/>
          <a:p>
            <a:pPr marL="12700">
              <a:lnSpc>
                <a:spcPct val="100000"/>
              </a:lnSpc>
            </a:pPr>
            <a:r>
              <a:rPr lang="en-US" sz="1800" b="1" dirty="0">
                <a:solidFill>
                  <a:srgbClr val="3D3D3D"/>
                </a:solidFill>
                <a:latin typeface="微软雅黑" panose="020B0503020204020204" charset="-122"/>
                <a:cs typeface="微软雅黑" panose="020B0503020204020204" charset="-122"/>
              </a:rPr>
              <a:t>Core</a:t>
            </a:r>
            <a:r>
              <a:rPr sz="1800" b="1" spc="-5" dirty="0">
                <a:solidFill>
                  <a:srgbClr val="3D3D3D"/>
                </a:solidFill>
                <a:latin typeface="微软雅黑" panose="020B0503020204020204" charset="-122"/>
                <a:cs typeface="微软雅黑" panose="020B0503020204020204" charset="-122"/>
              </a:rPr>
              <a:t>DN</a:t>
            </a:r>
            <a:r>
              <a:rPr sz="1800" b="1" dirty="0">
                <a:solidFill>
                  <a:srgbClr val="3D3D3D"/>
                </a:solidFill>
                <a:latin typeface="微软雅黑" panose="020B0503020204020204" charset="-122"/>
                <a:cs typeface="微软雅黑" panose="020B0503020204020204" charset="-122"/>
              </a:rPr>
              <a:t>S</a:t>
            </a:r>
            <a:endParaRPr sz="1800">
              <a:latin typeface="微软雅黑" panose="020B0503020204020204" charset="-122"/>
              <a:cs typeface="微软雅黑" panose="020B0503020204020204" charset="-122"/>
            </a:endParaRPr>
          </a:p>
        </p:txBody>
      </p:sp>
      <p:sp>
        <p:nvSpPr>
          <p:cNvPr id="5" name="object 5"/>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pic>
        <p:nvPicPr>
          <p:cNvPr id="27" name="图片 26"/>
          <p:cNvPicPr>
            <a:picLocks noChangeAspect="1"/>
          </p:cNvPicPr>
          <p:nvPr>
            <p:custDataLst>
              <p:tags r:id="rId1"/>
            </p:custDataLst>
          </p:nvPr>
        </p:nvPicPr>
        <p:blipFill>
          <a:blip r:embed="rId2"/>
          <a:srcRect l="30465" r="30562"/>
          <a:stretch>
            <a:fillRect/>
          </a:stretch>
        </p:blipFill>
        <p:spPr>
          <a:xfrm>
            <a:off x="6670675" y="1809750"/>
            <a:ext cx="3563620" cy="3238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474835" cy="367665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belet</a:t>
            </a:r>
            <a:endParaRPr sz="1800">
              <a:latin typeface="微软雅黑" panose="020B0503020204020204" charset="-122"/>
              <a:cs typeface="微软雅黑" panose="020B0503020204020204" charset="-122"/>
            </a:endParaRPr>
          </a:p>
          <a:p>
            <a:pPr>
              <a:lnSpc>
                <a:spcPct val="100000"/>
              </a:lnSpc>
              <a:spcBef>
                <a:spcPts val="55"/>
              </a:spcBef>
            </a:pPr>
            <a:endParaRPr sz="1500">
              <a:latin typeface="Times New Roman" panose="02020603050405020304"/>
              <a:cs typeface="Times New Roman" panose="02020603050405020304"/>
            </a:endParaRPr>
          </a:p>
          <a:p>
            <a:pPr marL="184150" marR="5080" indent="-171450">
              <a:lnSpc>
                <a:spcPct val="149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s集群中的每个节点上都运行着一个k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t服务进程，默认监听10250端口，接收并执行k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r发</a:t>
            </a:r>
            <a:r>
              <a:rPr sz="1400" dirty="0">
                <a:solidFill>
                  <a:srgbClr val="3D3D3D"/>
                </a:solidFill>
                <a:latin typeface="微软雅黑" panose="020B0503020204020204" charset="-122"/>
                <a:cs typeface="微软雅黑" panose="020B0503020204020204" charset="-122"/>
              </a:rPr>
              <a:t> 来的指令，管理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d及</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d中的容器</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每个k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t进程会在k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r上注册节点自身信息，定期向k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r汇报节点的资源使用情况</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r在接收到k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t的新消息后，将信息写入</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t通过</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r监控节点和容器的资源</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t主要负责一下功能</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节点管理</a:t>
            </a:r>
            <a:endParaRPr sz="1400">
              <a:latin typeface="微软雅黑" panose="020B0503020204020204" charset="-122"/>
              <a:cs typeface="微软雅黑" panose="020B0503020204020204" charset="-122"/>
            </a:endParaRPr>
          </a:p>
          <a:p>
            <a:pPr marL="641350" lvl="1" indent="-171450">
              <a:lnSpc>
                <a:spcPct val="100000"/>
              </a:lnSpc>
              <a:spcBef>
                <a:spcPts val="850"/>
              </a:spcBef>
              <a:buFont typeface="Arial" panose="020B0604020202020204"/>
              <a:buChar char="•"/>
              <a:tabLst>
                <a:tab pos="641350" algn="l"/>
              </a:tabLst>
            </a:pP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d管理</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容器健康检查</a:t>
            </a:r>
            <a:endParaRPr sz="1400">
              <a:latin typeface="微软雅黑" panose="020B0503020204020204" charset="-122"/>
              <a:cs typeface="微软雅黑" panose="020B0503020204020204" charset="-122"/>
            </a:endParaRPr>
          </a:p>
          <a:p>
            <a:pPr marL="641350" lvl="1" indent="-171450">
              <a:lnSpc>
                <a:spcPct val="100000"/>
              </a:lnSpc>
              <a:spcBef>
                <a:spcPts val="820"/>
              </a:spcBef>
              <a:buFont typeface="Arial" panose="020B0604020202020204"/>
              <a:buChar char="•"/>
              <a:tabLst>
                <a:tab pos="641350" algn="l"/>
              </a:tabLst>
            </a:pP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r资源监控</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580880" cy="239839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节点管理</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节点管理主要包括节点自注册和节点状态更新</a:t>
            </a:r>
            <a:endParaRPr sz="1400">
              <a:latin typeface="微软雅黑" panose="020B0503020204020204" charset="-122"/>
              <a:cs typeface="微软雅黑" panose="020B0503020204020204" charset="-122"/>
            </a:endParaRPr>
          </a:p>
          <a:p>
            <a:pPr marL="641350" indent="-171450">
              <a:lnSpc>
                <a:spcPct val="100000"/>
              </a:lnSpc>
              <a:spcBef>
                <a:spcPts val="82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t可以通过设置启动参数“</a:t>
            </a:r>
            <a:r>
              <a:rPr sz="1400" spc="-10" dirty="0">
                <a:solidFill>
                  <a:srgbClr val="3D3D3D"/>
                </a:solidFill>
                <a:latin typeface="微软雅黑" panose="020B0503020204020204" charset="-122"/>
                <a:cs typeface="微软雅黑" panose="020B0503020204020204" charset="-122"/>
              </a:rPr>
              <a:t>--</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gis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spc="-9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”来确定是否向k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r注册自己</a:t>
            </a:r>
            <a:endParaRPr sz="1400">
              <a:latin typeface="微软雅黑" panose="020B0503020204020204" charset="-122"/>
              <a:cs typeface="微软雅黑" panose="020B0503020204020204" charset="-122"/>
            </a:endParaRPr>
          </a:p>
          <a:p>
            <a:pPr marL="641350" marR="281940"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如果k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t没有选择自注册模式，则需要用户自己配置</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资源信息，同时需要告知k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t集群上的k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 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r的位置</a:t>
            </a:r>
            <a:endParaRPr sz="1400">
              <a:latin typeface="微软雅黑" panose="020B0503020204020204" charset="-122"/>
              <a:cs typeface="微软雅黑" panose="020B0503020204020204" charset="-122"/>
            </a:endParaRPr>
          </a:p>
          <a:p>
            <a:pPr marL="641350" marR="5080" indent="-171450">
              <a:lnSpc>
                <a:spcPts val="2530"/>
              </a:lnSpc>
              <a:spcBef>
                <a:spcPts val="195"/>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t在启动时通过k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r注册节点信息，并定时向k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r发送节点新消息，k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 在接收到新消息后，将信息写入</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492615" cy="2715895"/>
          </a:xfrm>
          <a:prstGeom prst="rect">
            <a:avLst/>
          </a:prstGeom>
        </p:spPr>
        <p:txBody>
          <a:bodyPr vert="horz" wrap="square" lIns="0" tIns="0" rIns="0" bIns="0" rtlCol="0">
            <a:spAutoFit/>
          </a:bodyPr>
          <a:lstStyle/>
          <a:p>
            <a:pPr marL="12700">
              <a:lnSpc>
                <a:spcPct val="100000"/>
              </a:lnSpc>
            </a:pPr>
            <a:r>
              <a:rPr sz="1800" b="1" spc="-5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od管理</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的方式工作，</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是描述一个</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a:t>
            </a:r>
            <a:r>
              <a:rPr sz="1400" spc="-114"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A</a:t>
            </a:r>
            <a:r>
              <a:rPr sz="1400" spc="-10" dirty="0">
                <a:solidFill>
                  <a:srgbClr val="3D3D3D"/>
                </a:solidFill>
                <a:latin typeface="微软雅黑" panose="020B0503020204020204" charset="-122"/>
                <a:cs typeface="微软雅黑" panose="020B0503020204020204" charset="-122"/>
              </a:rPr>
              <a:t>M</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或</a:t>
            </a:r>
            <a:r>
              <a:rPr sz="1400" spc="-5" dirty="0">
                <a:solidFill>
                  <a:srgbClr val="3D3D3D"/>
                </a:solidFill>
                <a:latin typeface="微软雅黑" panose="020B0503020204020204" charset="-122"/>
                <a:cs typeface="微软雅黑" panose="020B0503020204020204" charset="-122"/>
              </a:rPr>
              <a:t>J</a:t>
            </a:r>
            <a:r>
              <a:rPr sz="1400" spc="5"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对象</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t采用一组通过各种机制提供的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pe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s，并确保这些</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pe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s中描述的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d正常健康运行</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向k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t提供节点上需要运行的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d清单的方法包括</a:t>
            </a:r>
            <a:endParaRPr sz="1400">
              <a:latin typeface="微软雅黑" panose="020B0503020204020204" charset="-122"/>
              <a:cs typeface="微软雅黑" panose="020B0503020204020204" charset="-122"/>
            </a:endParaRPr>
          </a:p>
          <a:p>
            <a:pPr marL="641350" marR="5080"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文件：启动参数“</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co</a:t>
            </a:r>
            <a:r>
              <a:rPr sz="1400" dirty="0">
                <a:solidFill>
                  <a:srgbClr val="3D3D3D"/>
                </a:solidFill>
                <a:latin typeface="微软雅黑" panose="020B0503020204020204" charset="-122"/>
                <a:cs typeface="微软雅黑" panose="020B0503020204020204" charset="-122"/>
              </a:rPr>
              <a:t>nfig”指定的配置目录下的文件（默认为/</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s/ma</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if</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sts），该文件默认每20</a:t>
            </a:r>
            <a:r>
              <a:rPr sz="1400" dirty="0">
                <a:solidFill>
                  <a:srgbClr val="3D3D3D"/>
                </a:solidFill>
                <a:latin typeface="微软雅黑" panose="020B0503020204020204" charset="-122"/>
                <a:cs typeface="微软雅黑" panose="020B0503020204020204" charset="-122"/>
              </a:rPr>
              <a:t> 秒重新检查一次</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：启动参数“</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manif</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85" dirty="0">
                <a:solidFill>
                  <a:srgbClr val="3D3D3D"/>
                </a:solidFill>
                <a:latin typeface="微软雅黑" panose="020B0503020204020204" charset="-122"/>
                <a:cs typeface="微软雅黑" panose="020B0503020204020204" charset="-122"/>
              </a:rPr>
              <a:t>t</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url”设置。默认每20秒检查一次这个端点</a:t>
            </a:r>
            <a:endParaRPr sz="1400">
              <a:latin typeface="微软雅黑" panose="020B0503020204020204" charset="-122"/>
              <a:cs typeface="微软雅黑" panose="020B0503020204020204" charset="-122"/>
            </a:endParaRPr>
          </a:p>
          <a:p>
            <a:pPr marL="641350" lvl="1" indent="-171450">
              <a:lnSpc>
                <a:spcPct val="100000"/>
              </a:lnSpc>
              <a:spcBef>
                <a:spcPts val="82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r监听</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d目录，同步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d清单</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605645" cy="495935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通过</a:t>
            </a:r>
            <a:r>
              <a:rPr sz="1800" b="1" spc="-5" dirty="0">
                <a:solidFill>
                  <a:srgbClr val="3D3D3D"/>
                </a:solidFill>
                <a:latin typeface="微软雅黑" panose="020B0503020204020204" charset="-122"/>
                <a:cs typeface="微软雅黑" panose="020B0503020204020204" charset="-122"/>
              </a:rPr>
              <a:t>A</a:t>
            </a:r>
            <a:r>
              <a:rPr sz="1800" b="1" spc="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I</a:t>
            </a:r>
            <a:r>
              <a:rPr sz="1800" b="1" spc="-5" dirty="0">
                <a:solidFill>
                  <a:srgbClr val="3D3D3D"/>
                </a:solidFill>
                <a:latin typeface="微软雅黑" panose="020B0503020204020204" charset="-122"/>
                <a:cs typeface="微软雅黑" panose="020B0503020204020204" charset="-122"/>
              </a:rPr>
              <a:t> </a:t>
            </a:r>
            <a:r>
              <a:rPr sz="1800" b="1" dirty="0">
                <a:solidFill>
                  <a:srgbClr val="3D3D3D"/>
                </a:solidFill>
                <a:latin typeface="微软雅黑" panose="020B0503020204020204" charset="-122"/>
                <a:cs typeface="微软雅黑" panose="020B0503020204020204" charset="-122"/>
              </a:rPr>
              <a:t>Se</a:t>
            </a:r>
            <a:r>
              <a:rPr sz="1800" b="1" spc="70" dirty="0">
                <a:solidFill>
                  <a:srgbClr val="3D3D3D"/>
                </a:solidFill>
                <a:latin typeface="微软雅黑" panose="020B0503020204020204" charset="-122"/>
                <a:cs typeface="微软雅黑" panose="020B0503020204020204" charset="-122"/>
              </a:rPr>
              <a:t>r</a:t>
            </a:r>
            <a:r>
              <a:rPr sz="1800" b="1" spc="-20" dirty="0">
                <a:solidFill>
                  <a:srgbClr val="3D3D3D"/>
                </a:solidFill>
                <a:latin typeface="微软雅黑" panose="020B0503020204020204" charset="-122"/>
                <a:cs typeface="微软雅黑" panose="020B0503020204020204" charset="-122"/>
              </a:rPr>
              <a:t>v</a:t>
            </a:r>
            <a:r>
              <a:rPr sz="1800" b="1" dirty="0">
                <a:solidFill>
                  <a:srgbClr val="3D3D3D"/>
                </a:solidFill>
                <a:latin typeface="微软雅黑" panose="020B0503020204020204" charset="-122"/>
                <a:cs typeface="微软雅黑" panose="020B0503020204020204" charset="-122"/>
              </a:rPr>
              <a:t>er获取</a:t>
            </a:r>
            <a:r>
              <a:rPr sz="1800" b="1" spc="-5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od清单以及创建</a:t>
            </a:r>
            <a:r>
              <a:rPr sz="1800" b="1" spc="-5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od</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t通过启动时自动创建的客户端监听k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r的相应目录，将获取的信息同步到本地缓存中</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如果发现本地的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d被修改，则k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t会做出相应的修改</a:t>
            </a:r>
            <a:endParaRPr sz="1400">
              <a:latin typeface="微软雅黑" panose="020B0503020204020204" charset="-122"/>
              <a:cs typeface="微软雅黑" panose="020B0503020204020204" charset="-122"/>
            </a:endParaRPr>
          </a:p>
          <a:p>
            <a:pPr marL="641350" indent="-171450">
              <a:lnSpc>
                <a:spcPct val="100000"/>
              </a:lnSpc>
              <a:spcBef>
                <a:spcPts val="85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如果发现删除</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d中某个容器时，</a:t>
            </a:r>
            <a:r>
              <a:rPr sz="1400" spc="-5" dirty="0">
                <a:solidFill>
                  <a:srgbClr val="3D3D3D"/>
                </a:solidFill>
                <a:latin typeface="微软雅黑" panose="020B0503020204020204" charset="-122"/>
                <a:cs typeface="微软雅黑" panose="020B0503020204020204" charset="-122"/>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t通过</a:t>
            </a:r>
            <a:r>
              <a:rPr sz="1400" spc="-5" dirty="0">
                <a:solidFill>
                  <a:srgbClr val="3D3D3D"/>
                </a:solidFill>
                <a:latin typeface="微软雅黑" panose="020B0503020204020204" charset="-122"/>
                <a:cs typeface="微软雅黑" panose="020B0503020204020204" charset="-122"/>
              </a:rPr>
              <a:t>Do</a:t>
            </a:r>
            <a:r>
              <a:rPr sz="1400" spc="-5" dirty="0">
                <a:solidFill>
                  <a:srgbClr val="3D3D3D"/>
                </a:solidFill>
                <a:latin typeface="微软雅黑" panose="020B0503020204020204" charset="-122"/>
                <a:cs typeface="微软雅黑" panose="020B0503020204020204" charset="-122"/>
              </a:rPr>
              <a:t>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 Cli</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t删除该容器</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如果发现删除本节点的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d，则删除相应的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d，并通过</a:t>
            </a:r>
            <a:r>
              <a:rPr sz="1400" spc="-5" dirty="0">
                <a:solidFill>
                  <a:srgbClr val="3D3D3D"/>
                </a:solidFill>
                <a:latin typeface="微软雅黑" panose="020B0503020204020204" charset="-122"/>
                <a:cs typeface="微软雅黑" panose="020B0503020204020204" charset="-122"/>
              </a:rPr>
              <a:t>Doc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 Cli</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t删除</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d中的容器</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t读取监听到的信息，如果是创建或修改</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d任务，则执行如下处理</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为该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d创建一个数据目录，从k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r读取该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d清单，为该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d挂载外部卷，并下载</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d用到的S</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a:t>
            </a:r>
            <a:endParaRPr sz="1400">
              <a:latin typeface="微软雅黑" panose="020B0503020204020204" charset="-122"/>
              <a:cs typeface="微软雅黑" panose="020B0503020204020204" charset="-122"/>
            </a:endParaRPr>
          </a:p>
          <a:p>
            <a:pPr marL="641350" marR="508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检查已经在节点上运行的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d，如果该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d没有容器或</a:t>
            </a:r>
            <a:r>
              <a:rPr sz="1400" spc="-4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aus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容器没有启动，则先停止</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d里所有容器的进程，如果</a:t>
            </a:r>
            <a:r>
              <a:rPr sz="1400" dirty="0">
                <a:solidFill>
                  <a:srgbClr val="3D3D3D"/>
                </a:solidFill>
                <a:latin typeface="微软雅黑" panose="020B0503020204020204" charset="-122"/>
                <a:cs typeface="微软雅黑" panose="020B0503020204020204" charset="-122"/>
              </a:rPr>
              <a:t> 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d中有需要删除的容器，则删除这些容器</a:t>
            </a:r>
            <a:endParaRPr sz="1400">
              <a:latin typeface="微软雅黑" panose="020B0503020204020204" charset="-122"/>
              <a:cs typeface="微软雅黑" panose="020B0503020204020204" charset="-122"/>
            </a:endParaRPr>
          </a:p>
          <a:p>
            <a:pPr marL="641350" marR="47625" indent="-171450">
              <a:lnSpc>
                <a:spcPts val="2500"/>
              </a:lnSpc>
              <a:spcBef>
                <a:spcPts val="2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使用“k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r>
              <a:rPr sz="1400" spc="-1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”镜像为每个</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d创建一个容器，</a:t>
            </a:r>
            <a:r>
              <a:rPr sz="1400" spc="-4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aus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容器用于接管</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d中所有其他容器的网络环境为</a:t>
            </a:r>
            <a:r>
              <a:rPr sz="1400" dirty="0">
                <a:solidFill>
                  <a:srgbClr val="3D3D3D"/>
                </a:solidFill>
                <a:latin typeface="微软雅黑" panose="020B0503020204020204" charset="-122"/>
                <a:cs typeface="微软雅黑" panose="020B0503020204020204" charset="-122"/>
              </a:rPr>
              <a:t>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d中的每个容器做如下处理</a:t>
            </a:r>
            <a:endParaRPr sz="1400">
              <a:latin typeface="微软雅黑" panose="020B0503020204020204" charset="-122"/>
              <a:cs typeface="微软雅黑" panose="020B0503020204020204" charset="-122"/>
            </a:endParaRPr>
          </a:p>
          <a:p>
            <a:pPr marL="927100">
              <a:lnSpc>
                <a:spcPct val="100000"/>
              </a:lnSpc>
              <a:spcBef>
                <a:spcPts val="6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为容器计算一个散列值，然后用容器的名字去查询对应容器的散列值</a:t>
            </a:r>
            <a:endParaRPr sz="1400">
              <a:latin typeface="微软雅黑" panose="020B0503020204020204" charset="-122"/>
              <a:cs typeface="微软雅黑" panose="020B0503020204020204" charset="-122"/>
            </a:endParaRPr>
          </a:p>
          <a:p>
            <a:pPr marL="1098550" marR="11430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若查找到容器，且两者散列值不同，则停止</a:t>
            </a:r>
            <a:r>
              <a:rPr sz="1400" spc="-5" dirty="0">
                <a:solidFill>
                  <a:srgbClr val="3D3D3D"/>
                </a:solidFill>
                <a:latin typeface="微软雅黑" panose="020B0503020204020204" charset="-122"/>
                <a:cs typeface="微软雅黑" panose="020B0503020204020204" charset="-122"/>
              </a:rPr>
              <a:t>Doc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r中容器的进程，并停止与之关联的</a:t>
            </a:r>
            <a:r>
              <a:rPr sz="1400" spc="-4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aus</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容器的进程；若</a:t>
            </a:r>
            <a:r>
              <a:rPr sz="1400" dirty="0">
                <a:solidFill>
                  <a:srgbClr val="3D3D3D"/>
                </a:solidFill>
                <a:latin typeface="微软雅黑" panose="020B0503020204020204" charset="-122"/>
                <a:cs typeface="微软雅黑" panose="020B0503020204020204" charset="-122"/>
              </a:rPr>
              <a:t> 两者相同，则不做任何处理</a:t>
            </a:r>
            <a:endParaRPr sz="1400">
              <a:latin typeface="微软雅黑" panose="020B0503020204020204" charset="-122"/>
              <a:cs typeface="微软雅黑" panose="020B0503020204020204" charset="-122"/>
            </a:endParaRPr>
          </a:p>
          <a:p>
            <a:pPr marL="927100">
              <a:lnSpc>
                <a:spcPct val="100000"/>
              </a:lnSpc>
              <a:spcBef>
                <a:spcPts val="62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调用</a:t>
            </a:r>
            <a:r>
              <a:rPr sz="1400" spc="-5" dirty="0">
                <a:solidFill>
                  <a:srgbClr val="3D3D3D"/>
                </a:solidFill>
                <a:latin typeface="微软雅黑" panose="020B0503020204020204" charset="-122"/>
                <a:cs typeface="微软雅黑" panose="020B0503020204020204" charset="-122"/>
              </a:rPr>
              <a:t>Doc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 Cli</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t下载容器镜像并运行容器</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440545" cy="1437005"/>
          </a:xfrm>
          <a:prstGeom prst="rect">
            <a:avLst/>
          </a:prstGeom>
        </p:spPr>
        <p:txBody>
          <a:bodyPr vert="horz" wrap="square" lIns="0" tIns="0" rIns="0" bIns="0" rtlCol="0">
            <a:spAutoFit/>
          </a:bodyPr>
          <a:lstStyle/>
          <a:p>
            <a:pPr marL="12700">
              <a:lnSpc>
                <a:spcPct val="100000"/>
              </a:lnSpc>
            </a:pPr>
            <a:r>
              <a:rPr sz="1800" b="1" spc="-45" dirty="0">
                <a:solidFill>
                  <a:srgbClr val="3D3D3D"/>
                </a:solidFill>
                <a:latin typeface="微软雅黑" panose="020B0503020204020204" charset="-122"/>
                <a:cs typeface="微软雅黑" panose="020B0503020204020204" charset="-122"/>
              </a:rPr>
              <a:t>S</a:t>
            </a:r>
            <a:r>
              <a:rPr sz="1800" b="1" spc="5" dirty="0">
                <a:solidFill>
                  <a:srgbClr val="3D3D3D"/>
                </a:solidFill>
                <a:latin typeface="微软雅黑" panose="020B0503020204020204" charset="-122"/>
                <a:cs typeface="微软雅黑" panose="020B0503020204020204" charset="-122"/>
              </a:rPr>
              <a:t>t</a:t>
            </a:r>
            <a:r>
              <a:rPr sz="1800" b="1" spc="-5" dirty="0">
                <a:solidFill>
                  <a:srgbClr val="3D3D3D"/>
                </a:solidFill>
                <a:latin typeface="微软雅黑" panose="020B0503020204020204" charset="-122"/>
                <a:cs typeface="微软雅黑" panose="020B0503020204020204" charset="-122"/>
              </a:rPr>
              <a:t>a</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ic</a:t>
            </a:r>
            <a:r>
              <a:rPr sz="1800" b="1" spc="-5" dirty="0">
                <a:solidFill>
                  <a:srgbClr val="3D3D3D"/>
                </a:solidFill>
                <a:latin typeface="微软雅黑" panose="020B0503020204020204" charset="-122"/>
                <a:cs typeface="微软雅黑" panose="020B0503020204020204" charset="-122"/>
              </a:rPr>
              <a:t> </a:t>
            </a:r>
            <a:r>
              <a:rPr sz="1800" b="1" spc="-60" dirty="0">
                <a:solidFill>
                  <a:srgbClr val="3D3D3D"/>
                </a:solidFill>
                <a:latin typeface="微软雅黑" panose="020B0503020204020204" charset="-122"/>
                <a:cs typeface="微软雅黑" panose="020B0503020204020204" charset="-122"/>
              </a:rPr>
              <a:t>P</a:t>
            </a:r>
            <a:r>
              <a:rPr sz="1800" b="1" spc="5" dirty="0">
                <a:solidFill>
                  <a:srgbClr val="3D3D3D"/>
                </a:solidFill>
                <a:latin typeface="微软雅黑" panose="020B0503020204020204" charset="-122"/>
                <a:cs typeface="微软雅黑" panose="020B0503020204020204" charset="-122"/>
              </a:rPr>
              <a:t>o</a:t>
            </a:r>
            <a:r>
              <a:rPr sz="1800" b="1" dirty="0">
                <a:solidFill>
                  <a:srgbClr val="3D3D3D"/>
                </a:solidFill>
                <a:latin typeface="微软雅黑" panose="020B0503020204020204" charset="-122"/>
                <a:cs typeface="微软雅黑" panose="020B0503020204020204" charset="-122"/>
              </a:rPr>
              <a:t>d</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所有非k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r方式创建的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d都叫</a:t>
            </a: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tatic</a:t>
            </a:r>
            <a:r>
              <a:rPr sz="1400" spc="-5" dirty="0">
                <a:solidFill>
                  <a:srgbClr val="3D3D3D"/>
                </a:solidFill>
                <a:latin typeface="微软雅黑" panose="020B0503020204020204" charset="-122"/>
                <a:cs typeface="微软雅黑" panose="020B0503020204020204" charset="-122"/>
              </a:rPr>
              <a:t>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t将</a:t>
            </a: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tatic</a:t>
            </a:r>
            <a:r>
              <a:rPr sz="1400" spc="-5" dirty="0">
                <a:solidFill>
                  <a:srgbClr val="3D3D3D"/>
                </a:solidFill>
                <a:latin typeface="微软雅黑" panose="020B0503020204020204" charset="-122"/>
                <a:cs typeface="微软雅黑" panose="020B0503020204020204" charset="-122"/>
              </a:rPr>
              <a:t> </a:t>
            </a:r>
            <a:r>
              <a:rPr sz="1400" spc="-50"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d的状态汇报给k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r为该</a:t>
            </a: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tatic</a:t>
            </a:r>
            <a:r>
              <a:rPr sz="1400" spc="-5" dirty="0">
                <a:solidFill>
                  <a:srgbClr val="3D3D3D"/>
                </a:solidFill>
                <a:latin typeface="微软雅黑" panose="020B0503020204020204" charset="-122"/>
                <a:cs typeface="微软雅黑" panose="020B0503020204020204" charset="-122"/>
              </a:rPr>
              <a:t> </a:t>
            </a:r>
            <a:r>
              <a:rPr sz="1400" spc="-50"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d创建一个</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ir</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d和其相匹配</a:t>
            </a:r>
            <a:endParaRPr sz="1400">
              <a:latin typeface="微软雅黑" panose="020B0503020204020204" charset="-122"/>
              <a:cs typeface="微软雅黑" panose="020B0503020204020204" charset="-122"/>
            </a:endParaRPr>
          </a:p>
          <a:p>
            <a:pPr marL="184150" indent="-171450">
              <a:lnSpc>
                <a:spcPct val="100000"/>
              </a:lnSpc>
              <a:spcBef>
                <a:spcPts val="850"/>
              </a:spcBef>
              <a:buFont typeface="Arial" panose="020B0604020202020204"/>
              <a:buChar char="•"/>
              <a:tabLst>
                <a:tab pos="184150" algn="l"/>
              </a:tabLst>
            </a:pP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ir</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d的状态将真实反映</a:t>
            </a: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tatic</a:t>
            </a:r>
            <a:r>
              <a:rPr sz="1400" spc="-5" dirty="0">
                <a:solidFill>
                  <a:srgbClr val="3D3D3D"/>
                </a:solidFill>
                <a:latin typeface="微软雅黑" panose="020B0503020204020204" charset="-122"/>
                <a:cs typeface="微软雅黑" panose="020B0503020204020204" charset="-122"/>
              </a:rPr>
              <a:t> </a:t>
            </a:r>
            <a:r>
              <a:rPr sz="1400" spc="-50"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d的状态，当</a:t>
            </a:r>
            <a:r>
              <a:rPr sz="1400" spc="-45" dirty="0">
                <a:solidFill>
                  <a:srgbClr val="3D3D3D"/>
                </a:solidFill>
                <a:latin typeface="微软雅黑" panose="020B0503020204020204" charset="-122"/>
                <a:cs typeface="微软雅黑" panose="020B0503020204020204" charset="-122"/>
              </a:rPr>
              <a:t>S</a:t>
            </a:r>
            <a:r>
              <a:rPr sz="1400" dirty="0">
                <a:solidFill>
                  <a:srgbClr val="3D3D3D"/>
                </a:solidFill>
                <a:latin typeface="微软雅黑" panose="020B0503020204020204" charset="-122"/>
                <a:cs typeface="微软雅黑" panose="020B0503020204020204" charset="-122"/>
              </a:rPr>
              <a:t>tatic</a:t>
            </a:r>
            <a:r>
              <a:rPr sz="1400" spc="-5" dirty="0">
                <a:solidFill>
                  <a:srgbClr val="3D3D3D"/>
                </a:solidFill>
                <a:latin typeface="微软雅黑" panose="020B0503020204020204" charset="-122"/>
                <a:cs typeface="微软雅黑" panose="020B0503020204020204" charset="-122"/>
              </a:rPr>
              <a:t> </a:t>
            </a:r>
            <a:r>
              <a:rPr sz="1400" spc="-50"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d被删除时，与之相对应的</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ir</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d也会被删除</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632315" cy="399859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容器健康检查</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d通过两类探针检查容器的健康状态</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：用于判断容器是否健康，告诉k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t一个容器什么时候处于不健康的状态</a:t>
            </a:r>
            <a:endParaRPr sz="1400">
              <a:latin typeface="微软雅黑" panose="020B0503020204020204" charset="-122"/>
              <a:cs typeface="微软雅黑" panose="020B0503020204020204" charset="-122"/>
            </a:endParaRPr>
          </a:p>
          <a:p>
            <a:pPr marL="9271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如果</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探测到容器不健康，则k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t将删除该容器，并根据容器的重启策略做相应的处理</a:t>
            </a:r>
            <a:endParaRPr sz="1400">
              <a:latin typeface="微软雅黑" panose="020B0503020204020204" charset="-122"/>
              <a:cs typeface="微软雅黑" panose="020B0503020204020204" charset="-122"/>
            </a:endParaRPr>
          </a:p>
          <a:p>
            <a:pPr marL="1098550" indent="-171450">
              <a:lnSpc>
                <a:spcPct val="100000"/>
              </a:lnSpc>
              <a:spcBef>
                <a:spcPts val="850"/>
              </a:spcBef>
              <a:buFont typeface="Arial" panose="020B0604020202020204"/>
              <a:buChar char="•"/>
              <a:tabLst>
                <a:tab pos="1098550" algn="l"/>
              </a:tabLst>
            </a:pPr>
            <a:r>
              <a:rPr sz="1400" dirty="0">
                <a:solidFill>
                  <a:srgbClr val="3D3D3D"/>
                </a:solidFill>
                <a:latin typeface="微软雅黑" panose="020B0503020204020204" charset="-122"/>
                <a:cs typeface="微软雅黑" panose="020B0503020204020204" charset="-122"/>
              </a:rPr>
              <a:t>如果一个容器不包含</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，那么k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t认为该容器的</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返回的值永远是“Su</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adi</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e：用于判断容器是否启动完成且准备接收请求</a:t>
            </a:r>
            <a:endParaRPr sz="1400">
              <a:latin typeface="微软雅黑" panose="020B0503020204020204" charset="-122"/>
              <a:cs typeface="微软雅黑" panose="020B0503020204020204" charset="-122"/>
            </a:endParaRPr>
          </a:p>
          <a:p>
            <a:pPr marL="1098550" indent="-171450">
              <a:lnSpc>
                <a:spcPct val="100000"/>
              </a:lnSpc>
              <a:spcBef>
                <a:spcPts val="850"/>
              </a:spcBef>
              <a:buFont typeface="Arial" panose="020B0604020202020204"/>
              <a:buChar char="•"/>
              <a:tabLst>
                <a:tab pos="1098550" algn="l"/>
              </a:tabLst>
            </a:pPr>
            <a:r>
              <a:rPr sz="1400" dirty="0">
                <a:solidFill>
                  <a:srgbClr val="3D3D3D"/>
                </a:solidFill>
                <a:latin typeface="微软雅黑" panose="020B0503020204020204" charset="-122"/>
                <a:cs typeface="微软雅黑" panose="020B0503020204020204" charset="-122"/>
              </a:rPr>
              <a:t>如果</a:t>
            </a:r>
            <a:r>
              <a:rPr sz="1400" spc="-45"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adi</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e探测到失败，则</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d的状态将被修改</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t定期调用容器中的</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来诊断容器的健康状况，</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i</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ss</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包含三种实现方式</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ti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n：在容器内部执行一个命令，如果该命令的退出状态码为0，则表明容器健康</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70"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PS</a:t>
            </a:r>
            <a:r>
              <a:rPr sz="1400" spc="-5" dirty="0">
                <a:solidFill>
                  <a:srgbClr val="3D3D3D"/>
                </a:solidFill>
                <a:latin typeface="微软雅黑" panose="020B0503020204020204" charset="-122"/>
                <a:cs typeface="微软雅黑" panose="020B0503020204020204" charset="-122"/>
              </a:rPr>
              <a:t>oc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ti</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n：通过容器的I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地址和端口号执行</a:t>
            </a:r>
            <a:r>
              <a:rPr sz="1400" spc="-70"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检查，如果端口能被访问，则表明容器健康</a:t>
            </a:r>
            <a:endParaRPr sz="1400">
              <a:latin typeface="微软雅黑" panose="020B0503020204020204" charset="-122"/>
              <a:cs typeface="微软雅黑" panose="020B0503020204020204" charset="-122"/>
            </a:endParaRPr>
          </a:p>
          <a:p>
            <a:pPr marL="641350" marR="140335"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H</a:t>
            </a:r>
            <a:r>
              <a:rPr sz="1400" spc="25"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TPG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ti</a:t>
            </a:r>
            <a:r>
              <a:rPr sz="1400" spc="-5" dirty="0">
                <a:solidFill>
                  <a:srgbClr val="3D3D3D"/>
                </a:solidFill>
                <a:latin typeface="微软雅黑" panose="020B0503020204020204" charset="-122"/>
                <a:cs typeface="微软雅黑" panose="020B0503020204020204" charset="-122"/>
              </a:rPr>
              <a:t>on</a:t>
            </a:r>
            <a:r>
              <a:rPr sz="1400" dirty="0">
                <a:solidFill>
                  <a:srgbClr val="3D3D3D"/>
                </a:solidFill>
                <a:latin typeface="微软雅黑" panose="020B0503020204020204" charset="-122"/>
                <a:cs typeface="微软雅黑" panose="020B0503020204020204" charset="-122"/>
              </a:rPr>
              <a:t>：通过容器的I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地址和端口号及路径调用</a:t>
            </a:r>
            <a:r>
              <a:rPr sz="1400" spc="5" dirty="0">
                <a:solidFill>
                  <a:srgbClr val="3D3D3D"/>
                </a:solidFill>
                <a:latin typeface="微软雅黑" panose="020B0503020204020204" charset="-122"/>
                <a:cs typeface="微软雅黑" panose="020B0503020204020204" charset="-122"/>
              </a:rPr>
              <a:t>H</a:t>
            </a:r>
            <a:r>
              <a:rPr sz="1400" spc="25"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P </a:t>
            </a:r>
            <a:r>
              <a:rPr sz="1400" spc="-5" dirty="0">
                <a:solidFill>
                  <a:srgbClr val="3D3D3D"/>
                </a:solidFill>
                <a:latin typeface="微软雅黑" panose="020B0503020204020204" charset="-122"/>
                <a:cs typeface="微软雅黑" panose="020B0503020204020204" charset="-122"/>
              </a:rPr>
              <a:t>G</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方法，如果响应的状态码大于等于200且小于</a:t>
            </a:r>
            <a:r>
              <a:rPr sz="1400" dirty="0">
                <a:solidFill>
                  <a:srgbClr val="3D3D3D"/>
                </a:solidFill>
                <a:latin typeface="微软雅黑" panose="020B0503020204020204" charset="-122"/>
                <a:cs typeface="微软雅黑" panose="020B0503020204020204" charset="-122"/>
              </a:rPr>
              <a:t> 400，则认为容器状态健康</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9602470" cy="3037205"/>
          </a:xfrm>
          <a:prstGeom prst="rect">
            <a:avLst/>
          </a:prstGeom>
        </p:spPr>
        <p:txBody>
          <a:bodyPr vert="horz" wrap="square" lIns="0" tIns="0" rIns="0" bIns="0" rtlCol="0">
            <a:spAutoFit/>
          </a:bodyPr>
          <a:lstStyle/>
          <a:p>
            <a:pPr marL="12700">
              <a:lnSpc>
                <a:spcPct val="100000"/>
              </a:lnSpc>
            </a:pPr>
            <a:r>
              <a:rPr sz="1800" b="1" spc="-10" dirty="0">
                <a:solidFill>
                  <a:srgbClr val="3D3D3D"/>
                </a:solidFill>
                <a:latin typeface="微软雅黑" panose="020B0503020204020204" charset="-122"/>
                <a:cs typeface="微软雅黑" panose="020B0503020204020204" charset="-122"/>
              </a:rPr>
              <a:t>c</a:t>
            </a:r>
            <a:r>
              <a:rPr sz="1800" b="1" spc="-5" dirty="0">
                <a:solidFill>
                  <a:srgbClr val="3D3D3D"/>
                </a:solidFill>
                <a:latin typeface="微软雅黑" panose="020B0503020204020204" charset="-122"/>
                <a:cs typeface="微软雅黑" panose="020B0503020204020204" charset="-122"/>
              </a:rPr>
              <a:t>A</a:t>
            </a:r>
            <a:r>
              <a:rPr sz="1800" b="1" dirty="0">
                <a:solidFill>
                  <a:srgbClr val="3D3D3D"/>
                </a:solidFill>
                <a:latin typeface="微软雅黑" panose="020B0503020204020204" charset="-122"/>
                <a:cs typeface="微软雅黑" panose="020B0503020204020204" charset="-122"/>
              </a:rPr>
              <a:t>d</a:t>
            </a:r>
            <a:r>
              <a:rPr sz="1800" b="1" spc="-5" dirty="0">
                <a:solidFill>
                  <a:srgbClr val="3D3D3D"/>
                </a:solidFill>
                <a:latin typeface="微软雅黑" panose="020B0503020204020204" charset="-122"/>
                <a:cs typeface="微软雅黑" panose="020B0503020204020204" charset="-122"/>
              </a:rPr>
              <a:t>v</a:t>
            </a:r>
            <a:r>
              <a:rPr sz="1800" b="1" spc="5" dirty="0">
                <a:solidFill>
                  <a:srgbClr val="3D3D3D"/>
                </a:solidFill>
                <a:latin typeface="微软雅黑" panose="020B0503020204020204" charset="-122"/>
                <a:cs typeface="微软雅黑" panose="020B0503020204020204" charset="-122"/>
              </a:rPr>
              <a:t>i</a:t>
            </a:r>
            <a:r>
              <a:rPr sz="1800" b="1" spc="-5" dirty="0">
                <a:solidFill>
                  <a:srgbClr val="3D3D3D"/>
                </a:solidFill>
                <a:latin typeface="微软雅黑" panose="020B0503020204020204" charset="-122"/>
                <a:cs typeface="微软雅黑" panose="020B0503020204020204" charset="-122"/>
              </a:rPr>
              <a:t>s</a:t>
            </a:r>
            <a:r>
              <a:rPr sz="1800" b="1" spc="5" dirty="0">
                <a:solidFill>
                  <a:srgbClr val="3D3D3D"/>
                </a:solidFill>
                <a:latin typeface="微软雅黑" panose="020B0503020204020204" charset="-122"/>
                <a:cs typeface="微软雅黑" panose="020B0503020204020204" charset="-122"/>
              </a:rPr>
              <a:t>o</a:t>
            </a:r>
            <a:r>
              <a:rPr sz="1800" b="1" spc="-5" dirty="0">
                <a:solidFill>
                  <a:srgbClr val="3D3D3D"/>
                </a:solidFill>
                <a:latin typeface="微软雅黑" panose="020B0503020204020204" charset="-122"/>
                <a:cs typeface="微软雅黑" panose="020B0503020204020204" charset="-122"/>
              </a:rPr>
              <a:t>r</a:t>
            </a:r>
            <a:r>
              <a:rPr sz="1800" b="1" dirty="0">
                <a:solidFill>
                  <a:srgbClr val="3D3D3D"/>
                </a:solidFill>
                <a:latin typeface="微软雅黑" panose="020B0503020204020204" charset="-122"/>
                <a:cs typeface="微软雅黑" panose="020B0503020204020204" charset="-122"/>
              </a:rPr>
              <a:t>资源监控</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s可以对应用程序的执行情况进行不同的级别的监控，这些级别包括容器、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和整个集群</a:t>
            </a:r>
            <a:endParaRPr sz="1400">
              <a:latin typeface="微软雅黑" panose="020B0503020204020204" charset="-122"/>
              <a:cs typeface="微软雅黑" panose="020B0503020204020204" charset="-122"/>
            </a:endParaRPr>
          </a:p>
          <a:p>
            <a:pPr marL="127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He</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r项目为</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s提供了一个基本的监控平台，它是集群级别的监控和事件数据集成器</a:t>
            </a:r>
            <a:endParaRPr sz="1400">
              <a:latin typeface="微软雅黑" panose="020B0503020204020204" charset="-122"/>
              <a:cs typeface="微软雅黑" panose="020B0503020204020204" charset="-122"/>
            </a:endParaRPr>
          </a:p>
          <a:p>
            <a:pPr marL="184150" marR="27305"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He</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r以</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d的方式运行在集群中，并通过k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t发现所有运行在集群中的节点，并查看来自这些节点的资源使用情</a:t>
            </a:r>
            <a:r>
              <a:rPr sz="1400" dirty="0">
                <a:solidFill>
                  <a:srgbClr val="3D3D3D"/>
                </a:solidFill>
                <a:latin typeface="微软雅黑" panose="020B0503020204020204" charset="-122"/>
                <a:cs typeface="微软雅黑" panose="020B0503020204020204" charset="-122"/>
              </a:rPr>
              <a:t> 况</a:t>
            </a:r>
            <a:endParaRPr sz="1400">
              <a:latin typeface="微软雅黑" panose="020B0503020204020204" charset="-122"/>
              <a:cs typeface="微软雅黑" panose="020B0503020204020204" charset="-122"/>
            </a:endParaRPr>
          </a:p>
          <a:p>
            <a:pPr marL="184150" marR="508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t通过</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r获取其所在节点及容器的数据，</a:t>
            </a:r>
            <a:r>
              <a:rPr sz="1400" spc="5" dirty="0">
                <a:solidFill>
                  <a:srgbClr val="3D3D3D"/>
                </a:solidFill>
                <a:latin typeface="微软雅黑" panose="020B0503020204020204" charset="-122"/>
                <a:cs typeface="微软雅黑" panose="020B0503020204020204" charset="-122"/>
              </a:rPr>
              <a:t>He</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s</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r通过带着关联标签的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d分组这些信息，这些数据将被推</a:t>
            </a:r>
            <a:r>
              <a:rPr sz="1400" dirty="0">
                <a:solidFill>
                  <a:srgbClr val="3D3D3D"/>
                </a:solidFill>
                <a:latin typeface="微软雅黑" panose="020B0503020204020204" charset="-122"/>
                <a:cs typeface="微软雅黑" panose="020B0503020204020204" charset="-122"/>
              </a:rPr>
              <a:t> 到一个可配置的后端，用于存储和可视化展示，支持的后端包括I</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fl</a:t>
            </a:r>
            <a:r>
              <a:rPr sz="1400" spc="-5" dirty="0">
                <a:solidFill>
                  <a:srgbClr val="3D3D3D"/>
                </a:solidFill>
                <a:latin typeface="微软雅黑" panose="020B0503020204020204" charset="-122"/>
                <a:cs typeface="微软雅黑" panose="020B0503020204020204" charset="-122"/>
              </a:rPr>
              <a:t>u</a:t>
            </a:r>
            <a:r>
              <a:rPr sz="140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DB</a:t>
            </a:r>
            <a:r>
              <a:rPr sz="1400" dirty="0">
                <a:solidFill>
                  <a:srgbClr val="3D3D3D"/>
                </a:solidFill>
                <a:latin typeface="微软雅黑" panose="020B0503020204020204" charset="-122"/>
                <a:cs typeface="微软雅黑" panose="020B0503020204020204" charset="-122"/>
              </a:rPr>
              <a:t>和</a:t>
            </a:r>
            <a:r>
              <a:rPr sz="1400" spc="-5" dirty="0">
                <a:solidFill>
                  <a:srgbClr val="3D3D3D"/>
                </a:solidFill>
                <a:latin typeface="微软雅黑" panose="020B0503020204020204" charset="-122"/>
                <a:cs typeface="微软雅黑" panose="020B0503020204020204" charset="-122"/>
              </a:rPr>
              <a:t>Goo</a:t>
            </a:r>
            <a:r>
              <a:rPr sz="1400" dirty="0">
                <a:solidFill>
                  <a:srgbClr val="3D3D3D"/>
                </a:solidFill>
                <a:latin typeface="微软雅黑" panose="020B0503020204020204" charset="-122"/>
                <a:cs typeface="微软雅黑" panose="020B0503020204020204" charset="-122"/>
              </a:rPr>
              <a:t>gle Cl</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ud</a:t>
            </a:r>
            <a:r>
              <a:rPr sz="1400" spc="-5" dirty="0">
                <a:solidFill>
                  <a:srgbClr val="3D3D3D"/>
                </a:solidFill>
                <a:latin typeface="微软雅黑" panose="020B0503020204020204" charset="-122"/>
                <a:cs typeface="微软雅黑" panose="020B0503020204020204" charset="-122"/>
              </a:rPr>
              <a:t> </a:t>
            </a:r>
            <a:r>
              <a:rPr sz="1400" spc="-10" dirty="0">
                <a:solidFill>
                  <a:srgbClr val="3D3D3D"/>
                </a:solidFill>
                <a:latin typeface="微软雅黑" panose="020B0503020204020204" charset="-122"/>
                <a:cs typeface="微软雅黑" panose="020B0503020204020204" charset="-122"/>
              </a:rPr>
              <a:t>M</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ni</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ring</a:t>
            </a:r>
            <a:endParaRPr sz="1400">
              <a:latin typeface="微软雅黑" panose="020B0503020204020204" charset="-122"/>
              <a:cs typeface="微软雅黑" panose="020B0503020204020204" charset="-122"/>
            </a:endParaRPr>
          </a:p>
          <a:p>
            <a:pPr marL="12700">
              <a:lnSpc>
                <a:spcPct val="100000"/>
              </a:lnSpc>
              <a:spcBef>
                <a:spcPts val="59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r是一个开源的分析容器资源使用率和性能特性的代理工具，已集成到</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s代码中</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r自动查找所有在其所在节点上的容器，自动采集C</a:t>
            </a:r>
            <a:r>
              <a:rPr sz="1400" spc="5" dirty="0">
                <a:solidFill>
                  <a:srgbClr val="3D3D3D"/>
                </a:solidFill>
                <a:latin typeface="微软雅黑" panose="020B0503020204020204" charset="-122"/>
                <a:cs typeface="微软雅黑" panose="020B0503020204020204" charset="-122"/>
              </a:rPr>
              <a:t>PU</a:t>
            </a:r>
            <a:r>
              <a:rPr sz="1400" dirty="0">
                <a:solidFill>
                  <a:srgbClr val="3D3D3D"/>
                </a:solidFill>
                <a:latin typeface="微软雅黑" panose="020B0503020204020204" charset="-122"/>
                <a:cs typeface="微软雅黑" panose="020B0503020204020204" charset="-122"/>
              </a:rPr>
              <a:t>、内存、文件系统和网络使用的统计信息</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7923" y="3110947"/>
            <a:ext cx="5796280" cy="711200"/>
          </a:xfrm>
          <a:prstGeom prst="rect">
            <a:avLst/>
          </a:prstGeom>
        </p:spPr>
        <p:txBody>
          <a:bodyPr vert="horz" wrap="square" lIns="0" tIns="0" rIns="0" bIns="0" rtlCol="0">
            <a:spAutoFit/>
          </a:bodyPr>
          <a:lstStyle/>
          <a:p>
            <a:pPr marL="12700">
              <a:lnSpc>
                <a:spcPct val="100000"/>
              </a:lnSpc>
            </a:pPr>
            <a:r>
              <a:rPr sz="5400" dirty="0">
                <a:solidFill>
                  <a:srgbClr val="FFFFFF"/>
                </a:solidFill>
                <a:latin typeface="微软雅黑" panose="020B0503020204020204" charset="-122"/>
                <a:cs typeface="微软雅黑" panose="020B0503020204020204" charset="-122"/>
              </a:rPr>
              <a:t>什么是</a:t>
            </a:r>
            <a:r>
              <a:rPr sz="5400" spc="-5" dirty="0">
                <a:solidFill>
                  <a:srgbClr val="FFFFFF"/>
                </a:solidFill>
                <a:latin typeface="微软雅黑" panose="020B0503020204020204" charset="-122"/>
                <a:cs typeface="微软雅黑" panose="020B0503020204020204" charset="-122"/>
              </a:rPr>
              <a:t>Ku</a:t>
            </a:r>
            <a:r>
              <a:rPr sz="5400" dirty="0">
                <a:solidFill>
                  <a:srgbClr val="FFFFFF"/>
                </a:solidFill>
                <a:latin typeface="微软雅黑" panose="020B0503020204020204" charset="-122"/>
                <a:cs typeface="微软雅黑" panose="020B0503020204020204" charset="-122"/>
              </a:rPr>
              <a:t>be</a:t>
            </a:r>
            <a:r>
              <a:rPr sz="5400" spc="-5" dirty="0">
                <a:solidFill>
                  <a:srgbClr val="FFFFFF"/>
                </a:solidFill>
                <a:latin typeface="微软雅黑" panose="020B0503020204020204" charset="-122"/>
                <a:cs typeface="微软雅黑" panose="020B0503020204020204" charset="-122"/>
              </a:rPr>
              <a:t>rn</a:t>
            </a:r>
            <a:r>
              <a:rPr sz="5400" dirty="0">
                <a:solidFill>
                  <a:srgbClr val="FFFFFF"/>
                </a:solidFill>
                <a:latin typeface="微软雅黑" panose="020B0503020204020204" charset="-122"/>
                <a:cs typeface="微软雅黑" panose="020B0503020204020204" charset="-122"/>
              </a:rPr>
              <a:t>e</a:t>
            </a:r>
            <a:r>
              <a:rPr sz="5400" spc="-50" dirty="0">
                <a:solidFill>
                  <a:srgbClr val="FFFFFF"/>
                </a:solidFill>
                <a:latin typeface="微软雅黑" panose="020B0503020204020204" charset="-122"/>
                <a:cs typeface="微软雅黑" panose="020B0503020204020204" charset="-122"/>
              </a:rPr>
              <a:t>t</a:t>
            </a:r>
            <a:r>
              <a:rPr sz="5400" dirty="0">
                <a:solidFill>
                  <a:srgbClr val="FFFFFF"/>
                </a:solidFill>
                <a:latin typeface="微软雅黑" panose="020B0503020204020204" charset="-122"/>
                <a:cs typeface="微软雅黑" panose="020B0503020204020204" charset="-122"/>
              </a:rPr>
              <a:t>es</a:t>
            </a:r>
            <a:endParaRPr sz="5400">
              <a:latin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4059554" cy="399859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bele</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工作原理</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t由许多内部组件构成</a:t>
            </a:r>
            <a:endParaRPr sz="1400">
              <a:latin typeface="微软雅黑" panose="020B0503020204020204" charset="-122"/>
              <a:cs typeface="微软雅黑" panose="020B0503020204020204" charset="-122"/>
            </a:endParaRPr>
          </a:p>
          <a:p>
            <a:pPr marL="641350" marR="508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 </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I：包括10250端口的认证A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a:t>
            </a:r>
            <a:r>
              <a:rPr sz="1400" dirty="0">
                <a:solidFill>
                  <a:srgbClr val="3D3D3D"/>
                </a:solidFill>
                <a:latin typeface="微软雅黑" panose="020B0503020204020204" charset="-122"/>
                <a:cs typeface="微软雅黑" panose="020B0503020204020204" charset="-122"/>
              </a:rPr>
              <a:t> 4194端口的</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 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I、10255端口的</a:t>
            </a:r>
            <a:r>
              <a:rPr sz="1400" dirty="0">
                <a:solidFill>
                  <a:srgbClr val="3D3D3D"/>
                </a:solidFill>
                <a:latin typeface="微软雅黑" panose="020B0503020204020204" charset="-122"/>
                <a:cs typeface="微软雅黑" panose="020B0503020204020204" charset="-122"/>
              </a:rPr>
              <a:t> 只读A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I以及10248端口的健康检查A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a:t>
            </a:r>
            <a:endParaRPr sz="1400">
              <a:latin typeface="微软雅黑" panose="020B0503020204020204" charset="-122"/>
              <a:cs typeface="微软雅黑" panose="020B0503020204020204" charset="-122"/>
            </a:endParaRPr>
          </a:p>
          <a:p>
            <a:pPr marL="641350" indent="-171450">
              <a:lnSpc>
                <a:spcPct val="100000"/>
              </a:lnSpc>
              <a:spcBef>
                <a:spcPts val="59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c</a:t>
            </a:r>
            <a:r>
              <a:rPr sz="1400" spc="-1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p：从A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I或者配置目录接收</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641350">
              <a:lnSpc>
                <a:spcPct val="100000"/>
              </a:lnSpc>
              <a:spcBef>
                <a:spcPts val="850"/>
              </a:spcBef>
            </a:pPr>
            <a:r>
              <a:rPr sz="1400" dirty="0">
                <a:solidFill>
                  <a:srgbClr val="3D3D3D"/>
                </a:solidFill>
                <a:latin typeface="微软雅黑" panose="020B0503020204020204" charset="-122"/>
                <a:cs typeface="微软雅黑" panose="020B0503020204020204" charset="-122"/>
              </a:rPr>
              <a:t>更新，发送到</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spc="-40" dirty="0">
                <a:solidFill>
                  <a:srgbClr val="3D3D3D"/>
                </a:solidFill>
                <a:latin typeface="微软雅黑" panose="020B0503020204020204" charset="-122"/>
                <a:cs typeface="微软雅黑" panose="020B0503020204020204" charset="-122"/>
              </a:rPr>
              <a:t>W</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r处理</a:t>
            </a:r>
            <a:endParaRPr sz="1400">
              <a:latin typeface="微软雅黑" panose="020B0503020204020204" charset="-122"/>
              <a:cs typeface="微软雅黑" panose="020B0503020204020204" charset="-122"/>
            </a:endParaRPr>
          </a:p>
          <a:p>
            <a:pPr marL="641350" marR="60325" indent="-171450">
              <a:lnSpc>
                <a:spcPts val="2530"/>
              </a:lnSpc>
              <a:spcBef>
                <a:spcPts val="195"/>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辅助的</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r：包括</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Advis</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P</a:t>
            </a:r>
            <a:r>
              <a:rPr sz="1400" spc="-1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G</a:t>
            </a:r>
            <a:r>
              <a:rPr sz="140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 </a:t>
            </a:r>
            <a:r>
              <a:rPr sz="1400" spc="-95"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lume </a:t>
            </a:r>
            <a:r>
              <a:rPr sz="1400" spc="-5"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anag</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r等</a:t>
            </a:r>
            <a:endParaRPr sz="1400">
              <a:latin typeface="微软雅黑" panose="020B0503020204020204" charset="-122"/>
              <a:cs typeface="微软雅黑" panose="020B0503020204020204" charset="-122"/>
            </a:endParaRPr>
          </a:p>
          <a:p>
            <a:pPr marL="469900">
              <a:lnSpc>
                <a:spcPct val="100000"/>
              </a:lnSpc>
              <a:spcBef>
                <a:spcPts val="62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I：容器执行引擎接口</a:t>
            </a:r>
            <a:endParaRPr sz="1400">
              <a:latin typeface="微软雅黑" panose="020B0503020204020204" charset="-122"/>
              <a:cs typeface="微软雅黑" panose="020B0503020204020204" charset="-122"/>
            </a:endParaRPr>
          </a:p>
          <a:p>
            <a:pPr marL="641350" indent="-171450">
              <a:lnSpc>
                <a:spcPct val="100000"/>
              </a:lnSpc>
              <a:spcBef>
                <a:spcPts val="82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容器执行引擎：包括d</a:t>
            </a:r>
            <a:r>
              <a:rPr sz="1400" spc="-5" dirty="0">
                <a:solidFill>
                  <a:srgbClr val="3D3D3D"/>
                </a:solidFill>
                <a:latin typeface="微软雅黑" panose="020B0503020204020204" charset="-122"/>
                <a:cs typeface="微软雅黑" panose="020B0503020204020204" charset="-122"/>
              </a:rPr>
              <a:t>o</a:t>
            </a:r>
            <a:r>
              <a:rPr sz="1400" spc="-5" dirty="0">
                <a:solidFill>
                  <a:srgbClr val="3D3D3D"/>
                </a:solidFill>
                <a:latin typeface="微软雅黑" panose="020B0503020204020204" charset="-122"/>
                <a:cs typeface="微软雅黑" panose="020B0503020204020204" charset="-122"/>
              </a:rPr>
              <a:t>c</a:t>
            </a:r>
            <a:r>
              <a:rPr sz="1400" spc="-3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h</a:t>
            </a:r>
            <a:r>
              <a:rPr sz="1400" dirty="0">
                <a:solidFill>
                  <a:srgbClr val="3D3D3D"/>
                </a:solidFill>
                <a:latin typeface="微软雅黑" panose="020B0503020204020204" charset="-122"/>
                <a:cs typeface="微软雅黑" panose="020B0503020204020204" charset="-122"/>
              </a:rPr>
              <a:t>im、r</a:t>
            </a:r>
            <a:r>
              <a:rPr sz="1400" spc="-10" dirty="0">
                <a:solidFill>
                  <a:srgbClr val="3D3D3D"/>
                </a:solidFill>
                <a:latin typeface="微软雅黑" panose="020B0503020204020204" charset="-122"/>
                <a:cs typeface="微软雅黑" panose="020B0503020204020204" charset="-122"/>
              </a:rPr>
              <a:t>k</a:t>
            </a:r>
            <a:r>
              <a:rPr sz="1400" dirty="0">
                <a:solidFill>
                  <a:srgbClr val="3D3D3D"/>
                </a:solidFill>
                <a:latin typeface="微软雅黑" panose="020B0503020204020204" charset="-122"/>
                <a:cs typeface="微软雅黑" panose="020B0503020204020204" charset="-122"/>
              </a:rPr>
              <a:t>t等</a:t>
            </a:r>
            <a:endParaRPr sz="1400">
              <a:latin typeface="微软雅黑" panose="020B0503020204020204" charset="-122"/>
              <a:cs typeface="微软雅黑" panose="020B0503020204020204" charset="-122"/>
            </a:endParaRPr>
          </a:p>
          <a:p>
            <a:pPr marL="641350" indent="-171450">
              <a:lnSpc>
                <a:spcPct val="100000"/>
              </a:lnSpc>
              <a:spcBef>
                <a:spcPts val="85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网络插件：目前支持C</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I和k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5676647" y="863287"/>
            <a:ext cx="5529861" cy="541051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K</a:t>
            </a:r>
            <a:r>
              <a:rPr spc="90" dirty="0"/>
              <a:t>U</a:t>
            </a:r>
            <a:r>
              <a:rPr spc="95" dirty="0"/>
              <a:t>BEL</a:t>
            </a:r>
            <a:r>
              <a:rPr spc="100" dirty="0"/>
              <a:t>E</a:t>
            </a:r>
            <a:r>
              <a:rPr dirty="0"/>
              <a:t>T</a:t>
            </a:r>
            <a:endParaRPr dirty="0"/>
          </a:p>
        </p:txBody>
      </p:sp>
      <p:sp>
        <p:nvSpPr>
          <p:cNvPr id="3" name="object 3"/>
          <p:cNvSpPr txBox="1"/>
          <p:nvPr/>
        </p:nvSpPr>
        <p:spPr>
          <a:xfrm>
            <a:off x="1322293" y="1104223"/>
            <a:ext cx="3949065" cy="4959350"/>
          </a:xfrm>
          <a:prstGeom prst="rect">
            <a:avLst/>
          </a:prstGeom>
        </p:spPr>
        <p:txBody>
          <a:bodyPr vert="horz" wrap="square" lIns="0" tIns="0" rIns="0" bIns="0" rtlCol="0">
            <a:spAutoFit/>
          </a:bodyPr>
          <a:lstStyle/>
          <a:p>
            <a:pPr marL="12700">
              <a:lnSpc>
                <a:spcPct val="100000"/>
              </a:lnSpc>
            </a:pPr>
            <a:r>
              <a:rPr sz="1800" b="1" spc="-55" dirty="0">
                <a:solidFill>
                  <a:srgbClr val="3D3D3D"/>
                </a:solidFill>
                <a:latin typeface="微软雅黑" panose="020B0503020204020204" charset="-122"/>
                <a:cs typeface="微软雅黑" panose="020B0503020204020204" charset="-122"/>
              </a:rPr>
              <a:t>P</a:t>
            </a:r>
            <a:r>
              <a:rPr sz="1800" b="1" dirty="0">
                <a:solidFill>
                  <a:srgbClr val="3D3D3D"/>
                </a:solidFill>
                <a:latin typeface="微软雅黑" panose="020B0503020204020204" charset="-122"/>
                <a:cs typeface="微软雅黑" panose="020B0503020204020204" charset="-122"/>
              </a:rPr>
              <a:t>od启动过程</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84150" indent="-171450">
              <a:lnSpc>
                <a:spcPct val="100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用户向k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r发出启动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d请求</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dS</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写入</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marR="113030" indent="-171450">
              <a:lnSpc>
                <a:spcPct val="151000"/>
              </a:lnSpc>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r监听</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r>
              <a:rPr sz="1400" dirty="0">
                <a:solidFill>
                  <a:srgbClr val="3D3D3D"/>
                </a:solidFill>
                <a:latin typeface="微软雅黑" panose="020B0503020204020204" charset="-122"/>
                <a:cs typeface="微软雅黑" panose="020B0503020204020204" charset="-122"/>
              </a:rPr>
              <a:t> 启动，并将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d调度到</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s</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h</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dul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r将调度的结果写入</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marR="85725" indent="-171450">
              <a:lnSpc>
                <a:spcPct val="150000"/>
              </a:lnSpc>
              <a:spcBef>
                <a:spcPts val="15"/>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t通过k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r监听</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d启动，如</a:t>
            </a:r>
            <a:r>
              <a:rPr sz="1400" dirty="0">
                <a:solidFill>
                  <a:srgbClr val="3D3D3D"/>
                </a:solidFill>
                <a:latin typeface="微软雅黑" panose="020B0503020204020204" charset="-122"/>
                <a:cs typeface="微软雅黑" panose="020B0503020204020204" charset="-122"/>
              </a:rPr>
              <a:t> 果</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d被调度到该k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t所在的</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 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t会在该</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上启动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184150" marR="5080" indent="-171450" algn="just">
              <a:lnSpc>
                <a:spcPct val="150000"/>
              </a:lnSpc>
              <a:spcBef>
                <a:spcPts val="15"/>
              </a:spcBef>
              <a:buFont typeface="Arial" panose="020B0604020202020204"/>
              <a:buChar char="•"/>
              <a:tabLst>
                <a:tab pos="184150" algn="l"/>
              </a:tabLst>
            </a:pPr>
            <a:r>
              <a:rPr sz="1400" dirty="0">
                <a:solidFill>
                  <a:srgbClr val="3D3D3D"/>
                </a:solidFill>
                <a:latin typeface="微软雅黑" panose="020B0503020204020204" charset="-122"/>
                <a:cs typeface="微软雅黑" panose="020B0503020204020204" charset="-122"/>
              </a:rPr>
              <a:t>在</a:t>
            </a:r>
            <a:r>
              <a:rPr sz="1400" spc="-5" dirty="0">
                <a:solidFill>
                  <a:srgbClr val="3D3D3D"/>
                </a:solidFill>
                <a:latin typeface="微软雅黑" panose="020B0503020204020204" charset="-122"/>
                <a:cs typeface="微软雅黑" panose="020B0503020204020204" charset="-122"/>
              </a:rPr>
              <a:t>No</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上启动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d时，k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t先请求容器执行</a:t>
            </a:r>
            <a:r>
              <a:rPr sz="1400" dirty="0">
                <a:solidFill>
                  <a:srgbClr val="3D3D3D"/>
                </a:solidFill>
                <a:latin typeface="微软雅黑" panose="020B0503020204020204" charset="-122"/>
                <a:cs typeface="微软雅黑" panose="020B0503020204020204" charset="-122"/>
              </a:rPr>
              <a:t> 引擎创建出一个Sand</a:t>
            </a:r>
            <a:r>
              <a:rPr sz="1400" spc="5" dirty="0">
                <a:solidFill>
                  <a:srgbClr val="3D3D3D"/>
                </a:solidFill>
                <a:latin typeface="微软雅黑" panose="020B0503020204020204" charset="-122"/>
                <a:cs typeface="微软雅黑" panose="020B0503020204020204" charset="-122"/>
              </a:rPr>
              <a:t>b</a:t>
            </a:r>
            <a:r>
              <a:rPr sz="1400" spc="-2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x，然后使用C</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I网络插</a:t>
            </a:r>
            <a:r>
              <a:rPr sz="1400" dirty="0">
                <a:solidFill>
                  <a:srgbClr val="3D3D3D"/>
                </a:solidFill>
                <a:latin typeface="微软雅黑" panose="020B0503020204020204" charset="-122"/>
                <a:cs typeface="微软雅黑" panose="020B0503020204020204" charset="-122"/>
              </a:rPr>
              <a:t> 件配置网络</a:t>
            </a:r>
            <a:endParaRPr sz="1400">
              <a:latin typeface="微软雅黑" panose="020B0503020204020204" charset="-122"/>
              <a:cs typeface="微软雅黑" panose="020B0503020204020204" charset="-122"/>
            </a:endParaRPr>
          </a:p>
          <a:p>
            <a:pPr marL="184150" marR="148590" indent="-171450" algn="just">
              <a:lnSpc>
                <a:spcPts val="2530"/>
              </a:lnSpc>
              <a:spcBef>
                <a:spcPts val="195"/>
              </a:spcBef>
              <a:buFont typeface="Arial" panose="020B0604020202020204"/>
              <a:buChar char="•"/>
              <a:tabLst>
                <a:tab pos="184150" algn="l"/>
              </a:tabLst>
            </a:pP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d启动成功后，k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t将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d的状态返回给</a:t>
            </a:r>
            <a:r>
              <a:rPr sz="1400" dirty="0">
                <a:solidFill>
                  <a:srgbClr val="3D3D3D"/>
                </a:solidFill>
                <a:latin typeface="微软雅黑" panose="020B0503020204020204" charset="-122"/>
                <a:cs typeface="微软雅黑" panose="020B0503020204020204" charset="-122"/>
              </a:rPr>
              <a:t> 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r再将</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d状</a:t>
            </a:r>
            <a:r>
              <a:rPr sz="1400" dirty="0">
                <a:solidFill>
                  <a:srgbClr val="3D3D3D"/>
                </a:solidFill>
                <a:latin typeface="微软雅黑" panose="020B0503020204020204" charset="-122"/>
                <a:cs typeface="微软雅黑" panose="020B0503020204020204" charset="-122"/>
              </a:rPr>
              <a:t> 态写入</a:t>
            </a:r>
            <a:r>
              <a:rPr sz="1400" spc="5" dirty="0">
                <a:solidFill>
                  <a:srgbClr val="3D3D3D"/>
                </a:solidFill>
                <a:latin typeface="微软雅黑" panose="020B0503020204020204" charset="-122"/>
                <a:cs typeface="微软雅黑" panose="020B0503020204020204" charset="-122"/>
              </a:rPr>
              <a:t>e</a:t>
            </a:r>
            <a:r>
              <a:rPr sz="1400" spc="-2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5612880" y="1233326"/>
            <a:ext cx="5798068" cy="4371897"/>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P</a:t>
            </a:r>
            <a:r>
              <a:rPr spc="70" dirty="0"/>
              <a:t>R</a:t>
            </a:r>
            <a:r>
              <a:rPr spc="55" dirty="0"/>
              <a:t>O</a:t>
            </a:r>
            <a:r>
              <a:rPr spc="95" dirty="0"/>
              <a:t>X</a:t>
            </a:r>
            <a:r>
              <a:rPr dirty="0"/>
              <a:t>Y</a:t>
            </a:r>
            <a:endParaRPr dirty="0"/>
          </a:p>
        </p:txBody>
      </p:sp>
      <p:sp>
        <p:nvSpPr>
          <p:cNvPr id="3" name="object 3"/>
          <p:cNvSpPr txBox="1"/>
          <p:nvPr/>
        </p:nvSpPr>
        <p:spPr>
          <a:xfrm>
            <a:off x="1322294" y="1697155"/>
            <a:ext cx="3873500" cy="2122805"/>
          </a:xfrm>
          <a:prstGeom prst="rect">
            <a:avLst/>
          </a:prstGeom>
        </p:spPr>
        <p:txBody>
          <a:bodyPr vert="horz" wrap="square" lIns="0" tIns="0" rIns="0" bIns="0" rtlCol="0">
            <a:spAutoFit/>
          </a:bodyPr>
          <a:lstStyle/>
          <a:p>
            <a:pPr marL="184150" marR="5080" indent="-171450">
              <a:lnSpc>
                <a:spcPct val="15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s集群中的每个节点上都运行着一个</a:t>
            </a:r>
            <a:r>
              <a:rPr sz="1400" dirty="0">
                <a:solidFill>
                  <a:srgbClr val="3D3D3D"/>
                </a:solidFill>
                <a:latin typeface="微软雅黑" panose="020B0503020204020204" charset="-122"/>
                <a:cs typeface="微软雅黑" panose="020B0503020204020204" charset="-122"/>
              </a:rPr>
              <a:t> 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2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服务进程，它监听k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spc="-10" dirty="0">
                <a:solidFill>
                  <a:srgbClr val="3D3D3D"/>
                </a:solidFill>
                <a:latin typeface="微软雅黑" panose="020B0503020204020204" charset="-122"/>
                <a:cs typeface="微软雅黑" panose="020B0503020204020204" charset="-122"/>
              </a:rPr>
              <a:t>v</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 中S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和</a:t>
            </a:r>
            <a:r>
              <a:rPr sz="1400" spc="5" dirty="0">
                <a:solidFill>
                  <a:srgbClr val="3D3D3D"/>
                </a:solidFill>
                <a:latin typeface="微软雅黑" panose="020B0503020204020204" charset="-122"/>
                <a:cs typeface="微软雅黑" panose="020B0503020204020204" charset="-122"/>
              </a:rPr>
              <a:t>E</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d</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t</a:t>
            </a:r>
            <a:r>
              <a:rPr sz="1400" dirty="0">
                <a:solidFill>
                  <a:srgbClr val="3D3D3D"/>
                </a:solidFill>
                <a:latin typeface="微软雅黑" panose="020B0503020204020204" charset="-122"/>
                <a:cs typeface="微软雅黑" panose="020B0503020204020204" charset="-122"/>
              </a:rPr>
              <a:t>的变化情况，并通过</a:t>
            </a:r>
            <a:r>
              <a:rPr sz="1400" dirty="0">
                <a:solidFill>
                  <a:srgbClr val="3D3D3D"/>
                </a:solidFill>
                <a:latin typeface="微软雅黑" panose="020B0503020204020204" charset="-122"/>
                <a:cs typeface="微软雅黑" panose="020B0503020204020204" charset="-122"/>
              </a:rPr>
              <a:t> us</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s</a:t>
            </a:r>
            <a:r>
              <a:rPr sz="1400" spc="-1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s或i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vs等来为服务配置负</a:t>
            </a:r>
            <a:r>
              <a:rPr sz="1400" dirty="0">
                <a:solidFill>
                  <a:srgbClr val="3D3D3D"/>
                </a:solidFill>
                <a:latin typeface="微软雅黑" panose="020B0503020204020204" charset="-122"/>
                <a:cs typeface="微软雅黑" panose="020B0503020204020204" charset="-122"/>
              </a:rPr>
              <a:t> 载均衡</a:t>
            </a:r>
            <a:endParaRPr sz="1400">
              <a:latin typeface="微软雅黑" panose="020B0503020204020204" charset="-122"/>
              <a:cs typeface="微软雅黑" panose="020B0503020204020204" charset="-122"/>
            </a:endParaRPr>
          </a:p>
          <a:p>
            <a:pPr marL="184150" marR="41275"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2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可以直接用二进制可执行文件运行</a:t>
            </a:r>
            <a:r>
              <a:rPr sz="1400" dirty="0">
                <a:solidFill>
                  <a:srgbClr val="3D3D3D"/>
                </a:solidFill>
                <a:latin typeface="微软雅黑" panose="020B0503020204020204" charset="-122"/>
                <a:cs typeface="微软雅黑" panose="020B0503020204020204" charset="-122"/>
              </a:rPr>
              <a:t> 在物理机上，也可以用</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d的方式运行</a:t>
            </a:r>
            <a:endParaRPr sz="1400">
              <a:latin typeface="微软雅黑" panose="020B0503020204020204" charset="-122"/>
              <a:cs typeface="微软雅黑" panose="020B0503020204020204" charset="-122"/>
            </a:endParaRPr>
          </a:p>
        </p:txBody>
      </p:sp>
      <p:sp>
        <p:nvSpPr>
          <p:cNvPr id="4" name="object 4"/>
          <p:cNvSpPr txBox="1"/>
          <p:nvPr/>
        </p:nvSpPr>
        <p:spPr>
          <a:xfrm>
            <a:off x="1322293" y="1104223"/>
            <a:ext cx="1375410" cy="25400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be-P</a:t>
            </a:r>
            <a:r>
              <a:rPr sz="1800" b="1" spc="-10" dirty="0">
                <a:solidFill>
                  <a:srgbClr val="3D3D3D"/>
                </a:solidFill>
                <a:latin typeface="微软雅黑" panose="020B0503020204020204" charset="-122"/>
                <a:cs typeface="微软雅黑" panose="020B0503020204020204" charset="-122"/>
              </a:rPr>
              <a:t>r</a:t>
            </a:r>
            <a:r>
              <a:rPr sz="1800" b="1" spc="-35" dirty="0">
                <a:solidFill>
                  <a:srgbClr val="3D3D3D"/>
                </a:solidFill>
                <a:latin typeface="微软雅黑" panose="020B0503020204020204" charset="-122"/>
                <a:cs typeface="微软雅黑" panose="020B0503020204020204" charset="-122"/>
              </a:rPr>
              <a:t>o</a:t>
            </a:r>
            <a:r>
              <a:rPr sz="1800" b="1" spc="-5" dirty="0">
                <a:solidFill>
                  <a:srgbClr val="3D3D3D"/>
                </a:solidFill>
                <a:latin typeface="微软雅黑" panose="020B0503020204020204" charset="-122"/>
                <a:cs typeface="微软雅黑" panose="020B0503020204020204" charset="-122"/>
              </a:rPr>
              <a:t>x</a:t>
            </a:r>
            <a:r>
              <a:rPr sz="1800" b="1" dirty="0">
                <a:solidFill>
                  <a:srgbClr val="3D3D3D"/>
                </a:solidFill>
                <a:latin typeface="微软雅黑" panose="020B0503020204020204" charset="-122"/>
                <a:cs typeface="微软雅黑" panose="020B0503020204020204" charset="-122"/>
              </a:rPr>
              <a:t>y</a:t>
            </a:r>
            <a:endParaRPr sz="1800">
              <a:latin typeface="微软雅黑" panose="020B0503020204020204" charset="-122"/>
              <a:cs typeface="微软雅黑" panose="020B0503020204020204" charset="-122"/>
            </a:endParaRPr>
          </a:p>
        </p:txBody>
      </p:sp>
      <p:sp>
        <p:nvSpPr>
          <p:cNvPr id="5" name="object 5"/>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7" name="object 7"/>
          <p:cNvSpPr/>
          <p:nvPr/>
        </p:nvSpPr>
        <p:spPr>
          <a:xfrm>
            <a:off x="5600700" y="1030126"/>
            <a:ext cx="5669280" cy="3796029"/>
          </a:xfrm>
          <a:custGeom>
            <a:avLst/>
            <a:gdLst/>
            <a:ahLst/>
            <a:cxnLst/>
            <a:rect l="l" t="t" r="r" b="b"/>
            <a:pathLst>
              <a:path w="5669280" h="3796029">
                <a:moveTo>
                  <a:pt x="0" y="0"/>
                </a:moveTo>
                <a:lnTo>
                  <a:pt x="5669280" y="0"/>
                </a:lnTo>
                <a:lnTo>
                  <a:pt x="5669280" y="3795873"/>
                </a:lnTo>
                <a:lnTo>
                  <a:pt x="0" y="3795873"/>
                </a:lnTo>
                <a:lnTo>
                  <a:pt x="0" y="0"/>
                </a:lnTo>
                <a:close/>
              </a:path>
            </a:pathLst>
          </a:custGeom>
          <a:ln w="15875">
            <a:solidFill>
              <a:srgbClr val="0259BB"/>
            </a:solidFill>
          </a:ln>
        </p:spPr>
        <p:txBody>
          <a:bodyPr wrap="square" lIns="0" tIns="0" rIns="0" bIns="0" rtlCol="0"/>
          <a:lstStyle/>
          <a:p/>
        </p:txBody>
      </p:sp>
      <p:sp>
        <p:nvSpPr>
          <p:cNvPr id="8" name="object 8"/>
          <p:cNvSpPr/>
          <p:nvPr/>
        </p:nvSpPr>
        <p:spPr>
          <a:xfrm>
            <a:off x="5600700" y="5157626"/>
            <a:ext cx="5669280" cy="914400"/>
          </a:xfrm>
          <a:custGeom>
            <a:avLst/>
            <a:gdLst/>
            <a:ahLst/>
            <a:cxnLst/>
            <a:rect l="l" t="t" r="r" b="b"/>
            <a:pathLst>
              <a:path w="5669280" h="914400">
                <a:moveTo>
                  <a:pt x="0" y="0"/>
                </a:moveTo>
                <a:lnTo>
                  <a:pt x="5669280" y="0"/>
                </a:lnTo>
                <a:lnTo>
                  <a:pt x="5669280" y="914400"/>
                </a:lnTo>
                <a:lnTo>
                  <a:pt x="0" y="914400"/>
                </a:lnTo>
                <a:lnTo>
                  <a:pt x="0" y="0"/>
                </a:lnTo>
                <a:close/>
              </a:path>
            </a:pathLst>
          </a:custGeom>
          <a:ln w="15875">
            <a:solidFill>
              <a:srgbClr val="0259BB"/>
            </a:solidFill>
          </a:ln>
        </p:spPr>
        <p:txBody>
          <a:bodyPr wrap="square" lIns="0" tIns="0" rIns="0" bIns="0" rtlCol="0"/>
          <a:lstStyle/>
          <a:p/>
        </p:txBody>
      </p:sp>
      <p:sp>
        <p:nvSpPr>
          <p:cNvPr id="9" name="object 9"/>
          <p:cNvSpPr/>
          <p:nvPr/>
        </p:nvSpPr>
        <p:spPr>
          <a:xfrm>
            <a:off x="8435340" y="4825998"/>
            <a:ext cx="0" cy="332105"/>
          </a:xfrm>
          <a:custGeom>
            <a:avLst/>
            <a:gdLst/>
            <a:ahLst/>
            <a:cxnLst/>
            <a:rect l="l" t="t" r="r" b="b"/>
            <a:pathLst>
              <a:path h="332104">
                <a:moveTo>
                  <a:pt x="0" y="0"/>
                </a:moveTo>
                <a:lnTo>
                  <a:pt x="1" y="331628"/>
                </a:lnTo>
              </a:path>
            </a:pathLst>
          </a:custGeom>
          <a:ln w="25400">
            <a:solidFill>
              <a:srgbClr val="00B450"/>
            </a:solidFill>
          </a:ln>
        </p:spPr>
        <p:txBody>
          <a:bodyPr wrap="square" lIns="0" tIns="0" rIns="0" bIns="0" rtlCol="0"/>
          <a:lstStyle/>
          <a:p/>
        </p:txBody>
      </p:sp>
      <p:sp>
        <p:nvSpPr>
          <p:cNvPr id="10" name="object 10"/>
          <p:cNvSpPr txBox="1"/>
          <p:nvPr/>
        </p:nvSpPr>
        <p:spPr>
          <a:xfrm>
            <a:off x="7652283" y="5373526"/>
            <a:ext cx="1566545" cy="482600"/>
          </a:xfrm>
          <a:prstGeom prst="rect">
            <a:avLst/>
          </a:prstGeom>
          <a:solidFill>
            <a:srgbClr val="047CFE"/>
          </a:solidFill>
          <a:ln w="15875">
            <a:solidFill>
              <a:srgbClr val="0259BB"/>
            </a:solidFill>
          </a:ln>
        </p:spPr>
        <p:txBody>
          <a:bodyPr vert="horz" wrap="square" lIns="0" tIns="0" rIns="0" bIns="0" rtlCol="0">
            <a:spAutoFit/>
          </a:bodyPr>
          <a:lstStyle/>
          <a:p>
            <a:pPr marL="438150">
              <a:lnSpc>
                <a:spcPct val="100000"/>
              </a:lnSpc>
            </a:pPr>
            <a:r>
              <a:rPr sz="1400" dirty="0">
                <a:solidFill>
                  <a:srgbClr val="FFFFFF"/>
                </a:solidFill>
                <a:latin typeface="微软雅黑" panose="020B0503020204020204" charset="-122"/>
                <a:cs typeface="微软雅黑" panose="020B0503020204020204" charset="-122"/>
              </a:rPr>
              <a:t>i</a:t>
            </a:r>
            <a:r>
              <a:rPr sz="1400" spc="5" dirty="0">
                <a:solidFill>
                  <a:srgbClr val="FFFFFF"/>
                </a:solidFill>
                <a:latin typeface="微软雅黑" panose="020B0503020204020204" charset="-122"/>
                <a:cs typeface="微软雅黑" panose="020B0503020204020204" charset="-122"/>
              </a:rPr>
              <a:t>p</a:t>
            </a:r>
            <a:r>
              <a:rPr sz="1400" dirty="0">
                <a:solidFill>
                  <a:srgbClr val="FFFFFF"/>
                </a:solidFill>
                <a:latin typeface="微软雅黑" panose="020B0503020204020204" charset="-122"/>
                <a:cs typeface="微软雅黑" panose="020B0503020204020204" charset="-122"/>
              </a:rPr>
              <a:t>ta</a:t>
            </a:r>
            <a:r>
              <a:rPr sz="1400" spc="5" dirty="0">
                <a:solidFill>
                  <a:srgbClr val="FFFFFF"/>
                </a:solidFill>
                <a:latin typeface="微软雅黑" panose="020B0503020204020204" charset="-122"/>
                <a:cs typeface="微软雅黑" panose="020B0503020204020204" charset="-122"/>
              </a:rPr>
              <a:t>b</a:t>
            </a:r>
            <a:r>
              <a:rPr sz="1400" dirty="0">
                <a:solidFill>
                  <a:srgbClr val="FFFFFF"/>
                </a:solidFill>
                <a:latin typeface="微软雅黑" panose="020B0503020204020204" charset="-122"/>
                <a:cs typeface="微软雅黑" panose="020B0503020204020204" charset="-122"/>
              </a:rPr>
              <a:t>l</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p:txBody>
      </p:sp>
      <p:sp>
        <p:nvSpPr>
          <p:cNvPr id="11" name="object 11"/>
          <p:cNvSpPr txBox="1"/>
          <p:nvPr/>
        </p:nvSpPr>
        <p:spPr>
          <a:xfrm>
            <a:off x="9461131" y="5373526"/>
            <a:ext cx="1566545" cy="482600"/>
          </a:xfrm>
          <a:prstGeom prst="rect">
            <a:avLst/>
          </a:prstGeom>
          <a:solidFill>
            <a:srgbClr val="047CFE"/>
          </a:solidFill>
          <a:ln w="15875">
            <a:solidFill>
              <a:srgbClr val="0259BB"/>
            </a:solidFill>
          </a:ln>
        </p:spPr>
        <p:txBody>
          <a:bodyPr vert="horz" wrap="square" lIns="0" tIns="0" rIns="0" bIns="0" rtlCol="0">
            <a:spAutoFit/>
          </a:bodyPr>
          <a:lstStyle/>
          <a:p>
            <a:pPr algn="ctr">
              <a:lnSpc>
                <a:spcPct val="100000"/>
              </a:lnSpc>
            </a:pPr>
            <a:r>
              <a:rPr sz="1400" dirty="0">
                <a:solidFill>
                  <a:srgbClr val="FFFFFF"/>
                </a:solidFill>
                <a:latin typeface="微软雅黑" panose="020B0503020204020204" charset="-122"/>
                <a:cs typeface="微软雅黑" panose="020B0503020204020204" charset="-122"/>
              </a:rPr>
              <a:t>i</a:t>
            </a:r>
            <a:r>
              <a:rPr sz="1400" spc="5" dirty="0">
                <a:solidFill>
                  <a:srgbClr val="FFFFFF"/>
                </a:solidFill>
                <a:latin typeface="微软雅黑" panose="020B0503020204020204" charset="-122"/>
                <a:cs typeface="微软雅黑" panose="020B0503020204020204" charset="-122"/>
              </a:rPr>
              <a:t>p</a:t>
            </a:r>
            <a:r>
              <a:rPr sz="1400" dirty="0">
                <a:solidFill>
                  <a:srgbClr val="FFFFFF"/>
                </a:solidFill>
                <a:latin typeface="微软雅黑" panose="020B0503020204020204" charset="-122"/>
                <a:cs typeface="微软雅黑" panose="020B0503020204020204" charset="-122"/>
              </a:rPr>
              <a:t>vs</a:t>
            </a:r>
            <a:endParaRPr sz="1400">
              <a:latin typeface="微软雅黑" panose="020B0503020204020204" charset="-122"/>
              <a:cs typeface="微软雅黑" panose="020B0503020204020204" charset="-122"/>
            </a:endParaRPr>
          </a:p>
        </p:txBody>
      </p:sp>
      <p:sp>
        <p:nvSpPr>
          <p:cNvPr id="12" name="object 12"/>
          <p:cNvSpPr txBox="1"/>
          <p:nvPr/>
        </p:nvSpPr>
        <p:spPr>
          <a:xfrm>
            <a:off x="5843436" y="5373526"/>
            <a:ext cx="1566545" cy="482600"/>
          </a:xfrm>
          <a:prstGeom prst="rect">
            <a:avLst/>
          </a:prstGeom>
          <a:solidFill>
            <a:srgbClr val="047CFE"/>
          </a:solidFill>
          <a:ln w="15875">
            <a:solidFill>
              <a:srgbClr val="0259BB"/>
            </a:solidFill>
          </a:ln>
        </p:spPr>
        <p:txBody>
          <a:bodyPr vert="horz" wrap="square" lIns="0" tIns="0" rIns="0" bIns="0" rtlCol="0">
            <a:spAutoFit/>
          </a:bodyPr>
          <a:lstStyle/>
          <a:p>
            <a:pPr marL="351790">
              <a:lnSpc>
                <a:spcPct val="100000"/>
              </a:lnSpc>
            </a:pPr>
            <a:r>
              <a:rPr sz="1400" dirty="0">
                <a:solidFill>
                  <a:srgbClr val="FFFFFF"/>
                </a:solidFill>
                <a:latin typeface="微软雅黑" panose="020B0503020204020204" charset="-122"/>
                <a:cs typeface="微软雅黑" panose="020B0503020204020204" charset="-122"/>
              </a:rPr>
              <a:t>us</a:t>
            </a:r>
            <a:r>
              <a:rPr sz="1400" spc="5" dirty="0">
                <a:solidFill>
                  <a:srgbClr val="FFFFFF"/>
                </a:solidFill>
                <a:latin typeface="微软雅黑" panose="020B0503020204020204" charset="-122"/>
                <a:cs typeface="微软雅黑" panose="020B0503020204020204" charset="-122"/>
              </a:rPr>
              <a:t>e</a:t>
            </a:r>
            <a:r>
              <a:rPr sz="1400" spc="1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s</a:t>
            </a:r>
            <a:r>
              <a:rPr sz="1400" spc="-15" dirty="0">
                <a:solidFill>
                  <a:srgbClr val="FFFFFF"/>
                </a:solidFill>
                <a:latin typeface="微软雅黑" panose="020B0503020204020204" charset="-122"/>
                <a:cs typeface="微软雅黑" panose="020B0503020204020204" charset="-122"/>
              </a:rPr>
              <a:t>p</a:t>
            </a:r>
            <a:r>
              <a:rPr sz="1400" dirty="0">
                <a:solidFill>
                  <a:srgbClr val="FFFFFF"/>
                </a:solidFill>
                <a:latin typeface="微软雅黑" panose="020B0503020204020204" charset="-122"/>
                <a:cs typeface="微软雅黑" panose="020B0503020204020204" charset="-122"/>
              </a:rPr>
              <a:t>a</a:t>
            </a:r>
            <a:r>
              <a:rPr sz="1400" spc="-5" dirty="0">
                <a:solidFill>
                  <a:srgbClr val="FFFFFF"/>
                </a:solidFill>
                <a:latin typeface="微软雅黑" panose="020B0503020204020204" charset="-122"/>
                <a:cs typeface="微软雅黑" panose="020B0503020204020204" charset="-122"/>
              </a:rPr>
              <a:t>c</a:t>
            </a:r>
            <a:r>
              <a:rPr sz="1400" dirty="0">
                <a:solidFill>
                  <a:srgbClr val="FFFFFF"/>
                </a:solidFill>
                <a:latin typeface="微软雅黑" panose="020B0503020204020204" charset="-122"/>
                <a:cs typeface="微软雅黑" panose="020B0503020204020204" charset="-122"/>
              </a:rPr>
              <a:t>e</a:t>
            </a:r>
            <a:endParaRPr sz="1400">
              <a:latin typeface="微软雅黑" panose="020B0503020204020204" charset="-122"/>
              <a:cs typeface="微软雅黑" panose="020B0503020204020204" charset="-122"/>
            </a:endParaRPr>
          </a:p>
        </p:txBody>
      </p:sp>
      <p:sp>
        <p:nvSpPr>
          <p:cNvPr id="13" name="object 13"/>
          <p:cNvSpPr txBox="1"/>
          <p:nvPr/>
        </p:nvSpPr>
        <p:spPr>
          <a:xfrm>
            <a:off x="5843436" y="2686762"/>
            <a:ext cx="2221230" cy="482600"/>
          </a:xfrm>
          <a:prstGeom prst="rect">
            <a:avLst/>
          </a:prstGeom>
          <a:solidFill>
            <a:srgbClr val="047CFE"/>
          </a:solidFill>
          <a:ln w="15875">
            <a:solidFill>
              <a:srgbClr val="0259BB"/>
            </a:solidFill>
          </a:ln>
        </p:spPr>
        <p:txBody>
          <a:bodyPr vert="horz" wrap="square" lIns="0" tIns="0" rIns="0" bIns="0" rtlCol="0">
            <a:spAutoFit/>
          </a:bodyPr>
          <a:lstStyle/>
          <a:p>
            <a:pPr marL="343535">
              <a:lnSpc>
                <a:spcPct val="100000"/>
              </a:lnSpc>
            </a:pP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ndp</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intInf</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rm</a:t>
            </a:r>
            <a:r>
              <a:rPr sz="1400" spc="5" dirty="0">
                <a:solidFill>
                  <a:srgbClr val="FFFFFF"/>
                </a:solidFill>
                <a:latin typeface="微软雅黑" panose="020B0503020204020204" charset="-122"/>
                <a:cs typeface="微软雅黑" panose="020B0503020204020204" charset="-122"/>
              </a:rPr>
              <a:t>er</a:t>
            </a:r>
            <a:endParaRPr sz="1400">
              <a:latin typeface="微软雅黑" panose="020B0503020204020204" charset="-122"/>
              <a:cs typeface="微软雅黑" panose="020B0503020204020204" charset="-122"/>
            </a:endParaRPr>
          </a:p>
        </p:txBody>
      </p:sp>
      <p:sp>
        <p:nvSpPr>
          <p:cNvPr id="14" name="object 14"/>
          <p:cNvSpPr txBox="1"/>
          <p:nvPr/>
        </p:nvSpPr>
        <p:spPr>
          <a:xfrm>
            <a:off x="5843436" y="3844973"/>
            <a:ext cx="2221230" cy="482600"/>
          </a:xfrm>
          <a:prstGeom prst="rect">
            <a:avLst/>
          </a:prstGeom>
          <a:solidFill>
            <a:srgbClr val="047CFE"/>
          </a:solidFill>
          <a:ln w="15875">
            <a:solidFill>
              <a:srgbClr val="0259BB"/>
            </a:solidFill>
          </a:ln>
        </p:spPr>
        <p:txBody>
          <a:bodyPr vert="horz" wrap="square" lIns="0" tIns="0" rIns="0" bIns="0" rtlCol="0">
            <a:spAutoFit/>
          </a:bodyPr>
          <a:lstStyle/>
          <a:p>
            <a:pPr marL="435610">
              <a:lnSpc>
                <a:spcPct val="100000"/>
              </a:lnSpc>
            </a:pPr>
            <a:r>
              <a:rPr sz="140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e</a:t>
            </a:r>
            <a:r>
              <a:rPr sz="1400" spc="6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vi</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Inf</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rm</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p:txBody>
      </p:sp>
      <p:sp>
        <p:nvSpPr>
          <p:cNvPr id="15" name="object 15"/>
          <p:cNvSpPr txBox="1"/>
          <p:nvPr/>
        </p:nvSpPr>
        <p:spPr>
          <a:xfrm>
            <a:off x="8331710" y="2446359"/>
            <a:ext cx="2695575" cy="963930"/>
          </a:xfrm>
          <a:prstGeom prst="rect">
            <a:avLst/>
          </a:prstGeom>
          <a:solidFill>
            <a:srgbClr val="7E9632"/>
          </a:solidFill>
        </p:spPr>
        <p:txBody>
          <a:bodyPr vert="horz" wrap="square" lIns="0" tIns="0" rIns="0" bIns="0" rtlCol="0">
            <a:spAutoFit/>
          </a:bodyPr>
          <a:lstStyle/>
          <a:p>
            <a:pPr marL="520065" marR="513080" algn="ctr">
              <a:lnSpc>
                <a:spcPct val="100000"/>
              </a:lnSpc>
            </a:pP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nEndp</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intAdd</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nEndp</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intUpda</a:t>
            </a:r>
            <a:r>
              <a:rPr sz="1400" spc="-10" dirty="0">
                <a:solidFill>
                  <a:srgbClr val="FFFFFF"/>
                </a:solidFill>
                <a:latin typeface="微软雅黑" panose="020B0503020204020204" charset="-122"/>
                <a:cs typeface="微软雅黑" panose="020B0503020204020204" charset="-122"/>
              </a:rPr>
              <a:t>t</a:t>
            </a:r>
            <a:r>
              <a:rPr sz="1400"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nEndp</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int</a:t>
            </a:r>
            <a:r>
              <a:rPr sz="1400" spc="-5" dirty="0">
                <a:solidFill>
                  <a:srgbClr val="FFFFFF"/>
                </a:solidFill>
                <a:latin typeface="微软雅黑" panose="020B0503020204020204" charset="-122"/>
                <a:cs typeface="微软雅黑" panose="020B0503020204020204" charset="-122"/>
              </a:rPr>
              <a:t>D</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l</a:t>
            </a:r>
            <a:r>
              <a:rPr sz="1400" spc="5" dirty="0">
                <a:solidFill>
                  <a:srgbClr val="FFFFFF"/>
                </a:solidFill>
                <a:latin typeface="微软雅黑" panose="020B0503020204020204" charset="-122"/>
                <a:cs typeface="微软雅黑" panose="020B0503020204020204" charset="-122"/>
              </a:rPr>
              <a:t>e</a:t>
            </a:r>
            <a:r>
              <a:rPr sz="1400" spc="-10" dirty="0">
                <a:solidFill>
                  <a:srgbClr val="FFFFFF"/>
                </a:solidFill>
                <a:latin typeface="微软雅黑" panose="020B0503020204020204" charset="-122"/>
                <a:cs typeface="微软雅黑" panose="020B0503020204020204" charset="-122"/>
              </a:rPr>
              <a:t>t</a:t>
            </a:r>
            <a:r>
              <a:rPr sz="1400"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nEndp</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int</a:t>
            </a:r>
            <a:r>
              <a:rPr sz="1400" spc="-3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y</a:t>
            </a:r>
            <a:r>
              <a:rPr sz="1400" dirty="0">
                <a:solidFill>
                  <a:srgbClr val="FFFFFF"/>
                </a:solidFill>
                <a:latin typeface="微软雅黑" panose="020B0503020204020204" charset="-122"/>
                <a:cs typeface="微软雅黑" panose="020B0503020204020204" charset="-122"/>
              </a:rPr>
              <a:t>n</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p:txBody>
      </p:sp>
      <p:sp>
        <p:nvSpPr>
          <p:cNvPr id="16" name="object 16"/>
          <p:cNvSpPr txBox="1"/>
          <p:nvPr/>
        </p:nvSpPr>
        <p:spPr>
          <a:xfrm>
            <a:off x="8319474" y="3604571"/>
            <a:ext cx="2695575" cy="963930"/>
          </a:xfrm>
          <a:prstGeom prst="rect">
            <a:avLst/>
          </a:prstGeom>
          <a:solidFill>
            <a:srgbClr val="7E9632"/>
          </a:solidFill>
        </p:spPr>
        <p:txBody>
          <a:bodyPr vert="horz" wrap="square" lIns="0" tIns="0" rIns="0" bIns="0" rtlCol="0">
            <a:spAutoFit/>
          </a:bodyPr>
          <a:lstStyle/>
          <a:p>
            <a:pPr marL="600710" marR="593725" algn="ctr">
              <a:lnSpc>
                <a:spcPct val="100000"/>
              </a:lnSpc>
            </a:pP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nS</a:t>
            </a:r>
            <a:r>
              <a:rPr sz="1400" spc="5" dirty="0">
                <a:solidFill>
                  <a:srgbClr val="FFFFFF"/>
                </a:solidFill>
                <a:latin typeface="微软雅黑" panose="020B0503020204020204" charset="-122"/>
                <a:cs typeface="微软雅黑" panose="020B0503020204020204" charset="-122"/>
              </a:rPr>
              <a:t>e</a:t>
            </a:r>
            <a:r>
              <a:rPr sz="1400" spc="6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vi</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Add</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nS</a:t>
            </a:r>
            <a:r>
              <a:rPr sz="1400" spc="5" dirty="0">
                <a:solidFill>
                  <a:srgbClr val="FFFFFF"/>
                </a:solidFill>
                <a:latin typeface="微软雅黑" panose="020B0503020204020204" charset="-122"/>
                <a:cs typeface="微软雅黑" panose="020B0503020204020204" charset="-122"/>
              </a:rPr>
              <a:t>e</a:t>
            </a:r>
            <a:r>
              <a:rPr sz="1400" spc="6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vi</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Upda</a:t>
            </a:r>
            <a:r>
              <a:rPr sz="1400" spc="-10" dirty="0">
                <a:solidFill>
                  <a:srgbClr val="FFFFFF"/>
                </a:solidFill>
                <a:latin typeface="微软雅黑" panose="020B0503020204020204" charset="-122"/>
                <a:cs typeface="微软雅黑" panose="020B0503020204020204" charset="-122"/>
              </a:rPr>
              <a:t>t</a:t>
            </a:r>
            <a:r>
              <a:rPr sz="1400"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nS</a:t>
            </a:r>
            <a:r>
              <a:rPr sz="1400" spc="5" dirty="0">
                <a:solidFill>
                  <a:srgbClr val="FFFFFF"/>
                </a:solidFill>
                <a:latin typeface="微软雅黑" panose="020B0503020204020204" charset="-122"/>
                <a:cs typeface="微软雅黑" panose="020B0503020204020204" charset="-122"/>
              </a:rPr>
              <a:t>e</a:t>
            </a:r>
            <a:r>
              <a:rPr sz="1400" spc="6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vi</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spc="-5" dirty="0">
                <a:solidFill>
                  <a:srgbClr val="FFFFFF"/>
                </a:solidFill>
                <a:latin typeface="微软雅黑" panose="020B0503020204020204" charset="-122"/>
                <a:cs typeface="微软雅黑" panose="020B0503020204020204" charset="-122"/>
              </a:rPr>
              <a:t>D</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l</a:t>
            </a:r>
            <a:r>
              <a:rPr sz="1400" spc="5" dirty="0">
                <a:solidFill>
                  <a:srgbClr val="FFFFFF"/>
                </a:solidFill>
                <a:latin typeface="微软雅黑" panose="020B0503020204020204" charset="-122"/>
                <a:cs typeface="微软雅黑" panose="020B0503020204020204" charset="-122"/>
              </a:rPr>
              <a:t>e</a:t>
            </a:r>
            <a:r>
              <a:rPr sz="1400" spc="-10" dirty="0">
                <a:solidFill>
                  <a:srgbClr val="FFFFFF"/>
                </a:solidFill>
                <a:latin typeface="微软雅黑" panose="020B0503020204020204" charset="-122"/>
                <a:cs typeface="微软雅黑" panose="020B0503020204020204" charset="-122"/>
              </a:rPr>
              <a:t>t</a:t>
            </a:r>
            <a:r>
              <a:rPr sz="1400"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 </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nS</a:t>
            </a:r>
            <a:r>
              <a:rPr sz="1400" spc="5" dirty="0">
                <a:solidFill>
                  <a:srgbClr val="FFFFFF"/>
                </a:solidFill>
                <a:latin typeface="微软雅黑" panose="020B0503020204020204" charset="-122"/>
                <a:cs typeface="微软雅黑" panose="020B0503020204020204" charset="-122"/>
              </a:rPr>
              <a:t>e</a:t>
            </a:r>
            <a:r>
              <a:rPr sz="1400" spc="60" dirty="0">
                <a:solidFill>
                  <a:srgbClr val="FFFFFF"/>
                </a:solidFill>
                <a:latin typeface="微软雅黑" panose="020B0503020204020204" charset="-122"/>
                <a:cs typeface="微软雅黑" panose="020B0503020204020204" charset="-122"/>
              </a:rPr>
              <a:t>r</a:t>
            </a:r>
            <a:r>
              <a:rPr sz="1400" dirty="0">
                <a:solidFill>
                  <a:srgbClr val="FFFFFF"/>
                </a:solidFill>
                <a:latin typeface="微软雅黑" panose="020B0503020204020204" charset="-122"/>
                <a:cs typeface="微软雅黑" panose="020B0503020204020204" charset="-122"/>
              </a:rPr>
              <a:t>vi</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spc="-3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y</a:t>
            </a:r>
            <a:r>
              <a:rPr sz="1400" dirty="0">
                <a:solidFill>
                  <a:srgbClr val="FFFFFF"/>
                </a:solidFill>
                <a:latin typeface="微软雅黑" panose="020B0503020204020204" charset="-122"/>
                <a:cs typeface="微软雅黑" panose="020B0503020204020204" charset="-122"/>
              </a:rPr>
              <a:t>n</a:t>
            </a:r>
            <a:r>
              <a:rPr sz="1400" spc="-5" dirty="0">
                <a:solidFill>
                  <a:srgbClr val="FFFFFF"/>
                </a:solidFill>
                <a:latin typeface="微软雅黑" panose="020B0503020204020204" charset="-122"/>
                <a:cs typeface="微软雅黑" panose="020B0503020204020204" charset="-122"/>
              </a:rPr>
              <a:t>c</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p:txBody>
      </p:sp>
      <p:sp>
        <p:nvSpPr>
          <p:cNvPr id="17" name="object 17"/>
          <p:cNvSpPr txBox="1"/>
          <p:nvPr/>
        </p:nvSpPr>
        <p:spPr>
          <a:xfrm>
            <a:off x="5843436" y="1528550"/>
            <a:ext cx="2221230" cy="482600"/>
          </a:xfrm>
          <a:prstGeom prst="rect">
            <a:avLst/>
          </a:prstGeom>
          <a:solidFill>
            <a:srgbClr val="047CFE"/>
          </a:solidFill>
          <a:ln w="15875">
            <a:solidFill>
              <a:srgbClr val="0259BB"/>
            </a:solidFill>
          </a:ln>
        </p:spPr>
        <p:txBody>
          <a:bodyPr vert="horz" wrap="square" lIns="0" tIns="0" rIns="0" bIns="0" rtlCol="0">
            <a:spAutoFit/>
          </a:bodyPr>
          <a:lstStyle/>
          <a:p>
            <a:pPr marL="508000">
              <a:lnSpc>
                <a:spcPct val="100000"/>
              </a:lnSpc>
            </a:pPr>
            <a:r>
              <a:rPr sz="1400" spc="5" dirty="0">
                <a:solidFill>
                  <a:srgbClr val="FFFFFF"/>
                </a:solidFill>
                <a:latin typeface="微软雅黑" panose="020B0503020204020204" charset="-122"/>
                <a:cs typeface="微软雅黑" panose="020B0503020204020204" charset="-122"/>
              </a:rPr>
              <a:t>p</a:t>
            </a:r>
            <a:r>
              <a:rPr sz="1400" spc="-20" dirty="0">
                <a:solidFill>
                  <a:srgbClr val="FFFFFF"/>
                </a:solidFill>
                <a:latin typeface="微软雅黑" panose="020B0503020204020204" charset="-122"/>
                <a:cs typeface="微软雅黑" panose="020B0503020204020204" charset="-122"/>
              </a:rPr>
              <a:t>r</a:t>
            </a:r>
            <a:r>
              <a:rPr sz="1400" spc="-2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x</a:t>
            </a:r>
            <a:r>
              <a:rPr sz="1400" spc="-5" dirty="0">
                <a:solidFill>
                  <a:srgbClr val="FFFFFF"/>
                </a:solidFill>
                <a:latin typeface="微软雅黑" panose="020B0503020204020204" charset="-122"/>
                <a:cs typeface="微软雅黑" panose="020B0503020204020204" charset="-122"/>
              </a:rPr>
              <a:t>y</a:t>
            </a:r>
            <a:r>
              <a:rPr sz="1400" spc="5" dirty="0">
                <a:solidFill>
                  <a:srgbClr val="FFFFFF"/>
                </a:solidFill>
                <a:latin typeface="微软雅黑" panose="020B0503020204020204" charset="-122"/>
                <a:cs typeface="微软雅黑" panose="020B0503020204020204" charset="-122"/>
              </a:rPr>
              <a:t>P</a:t>
            </a:r>
            <a:r>
              <a:rPr sz="1400" spc="-20" dirty="0">
                <a:solidFill>
                  <a:srgbClr val="FFFFFF"/>
                </a:solidFill>
                <a:latin typeface="微软雅黑" panose="020B0503020204020204" charset="-122"/>
                <a:cs typeface="微软雅黑" panose="020B0503020204020204" charset="-122"/>
              </a:rPr>
              <a:t>r</a:t>
            </a:r>
            <a:r>
              <a:rPr sz="1400" spc="-5" dirty="0">
                <a:solidFill>
                  <a:srgbClr val="FFFFFF"/>
                </a:solidFill>
                <a:latin typeface="微软雅黑" panose="020B0503020204020204" charset="-122"/>
                <a:cs typeface="微软雅黑" panose="020B0503020204020204" charset="-122"/>
              </a:rPr>
              <a:t>o</a:t>
            </a:r>
            <a:r>
              <a:rPr sz="1400" dirty="0">
                <a:solidFill>
                  <a:srgbClr val="FFFFFF"/>
                </a:solidFill>
                <a:latin typeface="微软雅黑" panose="020B0503020204020204" charset="-122"/>
                <a:cs typeface="微软雅黑" panose="020B0503020204020204" charset="-122"/>
              </a:rPr>
              <a:t>vid</a:t>
            </a:r>
            <a:r>
              <a:rPr sz="1400" spc="5" dirty="0">
                <a:solidFill>
                  <a:srgbClr val="FFFFFF"/>
                </a:solidFill>
                <a:latin typeface="微软雅黑" panose="020B0503020204020204" charset="-122"/>
                <a:cs typeface="微软雅黑" panose="020B0503020204020204" charset="-122"/>
              </a:rPr>
              <a:t>e</a:t>
            </a:r>
            <a:r>
              <a:rPr sz="1400" dirty="0">
                <a:solidFill>
                  <a:srgbClr val="FFFFFF"/>
                </a:solidFill>
                <a:latin typeface="微软雅黑" panose="020B0503020204020204" charset="-122"/>
                <a:cs typeface="微软雅黑" panose="020B0503020204020204" charset="-122"/>
              </a:rPr>
              <a:t>r</a:t>
            </a:r>
            <a:endParaRPr sz="1400">
              <a:latin typeface="微软雅黑" panose="020B0503020204020204" charset="-122"/>
              <a:cs typeface="微软雅黑" panose="020B0503020204020204" charset="-122"/>
            </a:endParaRPr>
          </a:p>
        </p:txBody>
      </p:sp>
      <p:sp>
        <p:nvSpPr>
          <p:cNvPr id="18" name="object 18"/>
          <p:cNvSpPr txBox="1"/>
          <p:nvPr/>
        </p:nvSpPr>
        <p:spPr>
          <a:xfrm>
            <a:off x="8331710" y="1286103"/>
            <a:ext cx="2695575" cy="963930"/>
          </a:xfrm>
          <a:prstGeom prst="rect">
            <a:avLst/>
          </a:prstGeom>
          <a:solidFill>
            <a:srgbClr val="7E9632"/>
          </a:solidFill>
        </p:spPr>
        <p:txBody>
          <a:bodyPr vert="horz" wrap="square" lIns="0" tIns="0" rIns="0" bIns="0" rtlCol="0">
            <a:spAutoFit/>
          </a:bodyPr>
          <a:lstStyle/>
          <a:p>
            <a:pPr marL="936625" marR="929640" algn="ctr">
              <a:lnSpc>
                <a:spcPct val="101000"/>
              </a:lnSpc>
            </a:pPr>
            <a:r>
              <a:rPr sz="1400" spc="-3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y</a:t>
            </a:r>
            <a:r>
              <a:rPr sz="1400" dirty="0">
                <a:solidFill>
                  <a:srgbClr val="FFFFFF"/>
                </a:solidFill>
                <a:latin typeface="微软雅黑" panose="020B0503020204020204" charset="-122"/>
                <a:cs typeface="微软雅黑" panose="020B0503020204020204" charset="-122"/>
              </a:rPr>
              <a:t>nc</a:t>
            </a:r>
            <a:r>
              <a:rPr sz="1400" dirty="0">
                <a:solidFill>
                  <a:srgbClr val="FFFFFF"/>
                </a:solidFill>
                <a:latin typeface="微软雅黑" panose="020B0503020204020204" charset="-122"/>
                <a:cs typeface="微软雅黑" panose="020B0503020204020204" charset="-122"/>
              </a:rPr>
              <a:t> </a:t>
            </a:r>
            <a:r>
              <a:rPr sz="1400" spc="-30" dirty="0">
                <a:solidFill>
                  <a:srgbClr val="FFFFFF"/>
                </a:solidFill>
                <a:latin typeface="微软雅黑" panose="020B0503020204020204" charset="-122"/>
                <a:cs typeface="微软雅黑" panose="020B0503020204020204" charset="-122"/>
              </a:rPr>
              <a:t>S</a:t>
            </a:r>
            <a:r>
              <a:rPr sz="1400" spc="-5" dirty="0">
                <a:solidFill>
                  <a:srgbClr val="FFFFFF"/>
                </a:solidFill>
                <a:latin typeface="微软雅黑" panose="020B0503020204020204" charset="-122"/>
                <a:cs typeface="微软雅黑" panose="020B0503020204020204" charset="-122"/>
              </a:rPr>
              <a:t>y</a:t>
            </a:r>
            <a:r>
              <a:rPr sz="1400" dirty="0">
                <a:solidFill>
                  <a:srgbClr val="FFFFFF"/>
                </a:solidFill>
                <a:latin typeface="微软雅黑" panose="020B0503020204020204" charset="-122"/>
                <a:cs typeface="微软雅黑" panose="020B0503020204020204" charset="-122"/>
              </a:rPr>
              <a:t>n</a:t>
            </a:r>
            <a:r>
              <a:rPr sz="1400" spc="-5" dirty="0">
                <a:solidFill>
                  <a:srgbClr val="FFFFFF"/>
                </a:solidFill>
                <a:latin typeface="微软雅黑" panose="020B0503020204020204" charset="-122"/>
                <a:cs typeface="微软雅黑" panose="020B0503020204020204" charset="-122"/>
              </a:rPr>
              <a:t>cLoo</a:t>
            </a:r>
            <a:r>
              <a:rPr sz="1400" dirty="0">
                <a:solidFill>
                  <a:srgbClr val="FFFFFF"/>
                </a:solidFill>
                <a:latin typeface="微软雅黑" panose="020B0503020204020204" charset="-122"/>
                <a:cs typeface="微软雅黑" panose="020B0503020204020204" charset="-122"/>
              </a:rPr>
              <a:t>p</a:t>
            </a:r>
            <a:endParaRPr sz="1400">
              <a:latin typeface="微软雅黑" panose="020B0503020204020204" charset="-122"/>
              <a:cs typeface="微软雅黑" panose="020B0503020204020204" charset="-122"/>
            </a:endParaRPr>
          </a:p>
        </p:txBody>
      </p:sp>
      <p:sp>
        <p:nvSpPr>
          <p:cNvPr id="19" name="object 19"/>
          <p:cNvSpPr/>
          <p:nvPr/>
        </p:nvSpPr>
        <p:spPr>
          <a:xfrm>
            <a:off x="8064500" y="1767805"/>
            <a:ext cx="267335" cy="2540"/>
          </a:xfrm>
          <a:custGeom>
            <a:avLst/>
            <a:gdLst/>
            <a:ahLst/>
            <a:cxnLst/>
            <a:rect l="l" t="t" r="r" b="b"/>
            <a:pathLst>
              <a:path w="267334" h="2539">
                <a:moveTo>
                  <a:pt x="0" y="2045"/>
                </a:moveTo>
                <a:lnTo>
                  <a:pt x="267211" y="0"/>
                </a:lnTo>
              </a:path>
            </a:pathLst>
          </a:custGeom>
          <a:ln w="25400">
            <a:solidFill>
              <a:srgbClr val="00B450"/>
            </a:solidFill>
          </a:ln>
        </p:spPr>
        <p:txBody>
          <a:bodyPr wrap="square" lIns="0" tIns="0" rIns="0" bIns="0" rtlCol="0"/>
          <a:lstStyle/>
          <a:p/>
        </p:txBody>
      </p:sp>
      <p:sp>
        <p:nvSpPr>
          <p:cNvPr id="20" name="object 20"/>
          <p:cNvSpPr/>
          <p:nvPr/>
        </p:nvSpPr>
        <p:spPr>
          <a:xfrm>
            <a:off x="8064500" y="2928062"/>
            <a:ext cx="267335" cy="0"/>
          </a:xfrm>
          <a:custGeom>
            <a:avLst/>
            <a:gdLst/>
            <a:ahLst/>
            <a:cxnLst/>
            <a:rect l="l" t="t" r="r" b="b"/>
            <a:pathLst>
              <a:path w="267334">
                <a:moveTo>
                  <a:pt x="0" y="0"/>
                </a:moveTo>
                <a:lnTo>
                  <a:pt x="267211" y="1"/>
                </a:lnTo>
              </a:path>
            </a:pathLst>
          </a:custGeom>
          <a:ln w="25400">
            <a:solidFill>
              <a:srgbClr val="00B450"/>
            </a:solidFill>
          </a:ln>
        </p:spPr>
        <p:txBody>
          <a:bodyPr wrap="square" lIns="0" tIns="0" rIns="0" bIns="0" rtlCol="0"/>
          <a:lstStyle/>
          <a:p/>
        </p:txBody>
      </p:sp>
      <p:sp>
        <p:nvSpPr>
          <p:cNvPr id="21" name="object 21"/>
          <p:cNvSpPr/>
          <p:nvPr/>
        </p:nvSpPr>
        <p:spPr>
          <a:xfrm>
            <a:off x="8064500" y="4086273"/>
            <a:ext cx="255270" cy="0"/>
          </a:xfrm>
          <a:custGeom>
            <a:avLst/>
            <a:gdLst/>
            <a:ahLst/>
            <a:cxnLst/>
            <a:rect l="l" t="t" r="r" b="b"/>
            <a:pathLst>
              <a:path w="255270">
                <a:moveTo>
                  <a:pt x="0" y="0"/>
                </a:moveTo>
                <a:lnTo>
                  <a:pt x="254974" y="1"/>
                </a:lnTo>
              </a:path>
            </a:pathLst>
          </a:custGeom>
          <a:ln w="25400">
            <a:solidFill>
              <a:srgbClr val="00B450"/>
            </a:solidFill>
          </a:ln>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P</a:t>
            </a:r>
            <a:r>
              <a:rPr spc="70" dirty="0"/>
              <a:t>R</a:t>
            </a:r>
            <a:r>
              <a:rPr spc="55" dirty="0"/>
              <a:t>O</a:t>
            </a:r>
            <a:r>
              <a:rPr spc="95" dirty="0"/>
              <a:t>X</a:t>
            </a:r>
            <a:r>
              <a:rPr dirty="0"/>
              <a:t>Y</a:t>
            </a:r>
            <a:endParaRPr dirty="0"/>
          </a:p>
        </p:txBody>
      </p:sp>
      <p:sp>
        <p:nvSpPr>
          <p:cNvPr id="3" name="object 3"/>
          <p:cNvSpPr txBox="1"/>
          <p:nvPr/>
        </p:nvSpPr>
        <p:spPr>
          <a:xfrm>
            <a:off x="1322293" y="1104223"/>
            <a:ext cx="9607550" cy="431609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be-P</a:t>
            </a:r>
            <a:r>
              <a:rPr sz="1800" b="1" spc="-10" dirty="0">
                <a:solidFill>
                  <a:srgbClr val="3D3D3D"/>
                </a:solidFill>
                <a:latin typeface="微软雅黑" panose="020B0503020204020204" charset="-122"/>
                <a:cs typeface="微软雅黑" panose="020B0503020204020204" charset="-122"/>
              </a:rPr>
              <a:t>r</a:t>
            </a:r>
            <a:r>
              <a:rPr sz="1800" b="1" spc="-35" dirty="0">
                <a:solidFill>
                  <a:srgbClr val="3D3D3D"/>
                </a:solidFill>
                <a:latin typeface="微软雅黑" panose="020B0503020204020204" charset="-122"/>
                <a:cs typeface="微软雅黑" panose="020B0503020204020204" charset="-122"/>
              </a:rPr>
              <a:t>o</a:t>
            </a:r>
            <a:r>
              <a:rPr sz="1800" b="1" spc="-5" dirty="0">
                <a:solidFill>
                  <a:srgbClr val="3D3D3D"/>
                </a:solidFill>
                <a:latin typeface="微软雅黑" panose="020B0503020204020204" charset="-122"/>
                <a:cs typeface="微软雅黑" panose="020B0503020204020204" charset="-122"/>
              </a:rPr>
              <a:t>x</a:t>
            </a:r>
            <a:r>
              <a:rPr sz="1800" b="1" dirty="0">
                <a:solidFill>
                  <a:srgbClr val="3D3D3D"/>
                </a:solidFill>
                <a:latin typeface="微软雅黑" panose="020B0503020204020204" charset="-122"/>
                <a:cs typeface="微软雅黑" panose="020B0503020204020204" charset="-122"/>
              </a:rPr>
              <a:t>y实现方法</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k</a:t>
            </a:r>
            <a:r>
              <a:rPr sz="1400" spc="-5" dirty="0">
                <a:solidFill>
                  <a:srgbClr val="3D3D3D"/>
                </a:solidFill>
                <a:latin typeface="微软雅黑" panose="020B0503020204020204" charset="-122"/>
                <a:cs typeface="微软雅黑" panose="020B0503020204020204" charset="-122"/>
              </a:rPr>
              <a:t>u</a:t>
            </a:r>
            <a:r>
              <a:rPr sz="1400" spc="5" dirty="0">
                <a:solidFill>
                  <a:srgbClr val="3D3D3D"/>
                </a:solidFill>
                <a:latin typeface="微软雅黑" panose="020B0503020204020204" charset="-122"/>
                <a:cs typeface="微软雅黑" panose="020B0503020204020204" charset="-122"/>
              </a:rPr>
              <a:t>be</a:t>
            </a:r>
            <a:r>
              <a:rPr sz="1400" spc="-10" dirty="0">
                <a:solidFill>
                  <a:srgbClr val="3D3D3D"/>
                </a:solidFill>
                <a:latin typeface="微软雅黑" panose="020B0503020204020204" charset="-122"/>
                <a:cs typeface="微软雅黑" panose="020B0503020204020204" charset="-122"/>
              </a:rPr>
              <a:t>-</a:t>
            </a:r>
            <a:r>
              <a:rPr sz="1400" spc="5" dirty="0">
                <a:solidFill>
                  <a:srgbClr val="3D3D3D"/>
                </a:solidFill>
                <a:latin typeface="微软雅黑" panose="020B0503020204020204" charset="-122"/>
                <a:cs typeface="微软雅黑" panose="020B0503020204020204" charset="-122"/>
              </a:rPr>
              <a:t>p</a:t>
            </a:r>
            <a:r>
              <a:rPr sz="1400" spc="-20" dirty="0">
                <a:solidFill>
                  <a:srgbClr val="3D3D3D"/>
                </a:solidFill>
                <a:latin typeface="微软雅黑" panose="020B0503020204020204" charset="-122"/>
                <a:cs typeface="微软雅黑" panose="020B0503020204020204" charset="-122"/>
              </a:rPr>
              <a:t>r</a:t>
            </a:r>
            <a:r>
              <a:rPr sz="1400" spc="-2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x</a:t>
            </a:r>
            <a:r>
              <a:rPr sz="1400" spc="-5" dirty="0">
                <a:solidFill>
                  <a:srgbClr val="3D3D3D"/>
                </a:solidFill>
                <a:latin typeface="微软雅黑" panose="020B0503020204020204" charset="-122"/>
                <a:cs typeface="微软雅黑" panose="020B0503020204020204" charset="-122"/>
              </a:rPr>
              <a:t>y</a:t>
            </a:r>
            <a:r>
              <a:rPr sz="1400" dirty="0">
                <a:solidFill>
                  <a:srgbClr val="3D3D3D"/>
                </a:solidFill>
                <a:latin typeface="微软雅黑" panose="020B0503020204020204" charset="-122"/>
                <a:cs typeface="微软雅黑" panose="020B0503020204020204" charset="-122"/>
              </a:rPr>
              <a:t>当前支持一下几种实现</a:t>
            </a:r>
            <a:endParaRPr sz="1400">
              <a:latin typeface="微软雅黑" panose="020B0503020204020204" charset="-122"/>
              <a:cs typeface="微软雅黑" panose="020B0503020204020204" charset="-122"/>
            </a:endParaRPr>
          </a:p>
          <a:p>
            <a:pPr marL="641350" indent="-171450">
              <a:lnSpc>
                <a:spcPct val="100000"/>
              </a:lnSpc>
              <a:spcBef>
                <a:spcPts val="82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us</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s</a:t>
            </a:r>
            <a:r>
              <a:rPr sz="1400" spc="-1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c</a:t>
            </a:r>
            <a:r>
              <a:rPr sz="1400" dirty="0">
                <a:solidFill>
                  <a:srgbClr val="3D3D3D"/>
                </a:solidFill>
                <a:latin typeface="微软雅黑" panose="020B0503020204020204" charset="-122"/>
                <a:cs typeface="微软雅黑" panose="020B0503020204020204" charset="-122"/>
              </a:rPr>
              <a:t>e</a:t>
            </a:r>
            <a:endParaRPr sz="1400">
              <a:latin typeface="微软雅黑" panose="020B0503020204020204" charset="-122"/>
              <a:cs typeface="微软雅黑" panose="020B0503020204020204" charset="-122"/>
            </a:endParaRPr>
          </a:p>
          <a:p>
            <a:pPr marL="1098550" marR="5080"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最早的负载均衡方案，它在用户空间监听一个端口，所有服务通过i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s转发到这个端口，然后在其内部负</a:t>
            </a:r>
            <a:r>
              <a:rPr sz="1400" dirty="0">
                <a:solidFill>
                  <a:srgbClr val="3D3D3D"/>
                </a:solidFill>
                <a:latin typeface="微软雅黑" panose="020B0503020204020204" charset="-122"/>
                <a:cs typeface="微软雅黑" panose="020B0503020204020204" charset="-122"/>
              </a:rPr>
              <a:t> 载均衡到实际的</a:t>
            </a:r>
            <a:r>
              <a:rPr sz="1400" spc="-5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d</a:t>
            </a:r>
            <a:endParaRPr sz="1400">
              <a:latin typeface="微软雅黑" panose="020B0503020204020204" charset="-122"/>
              <a:cs typeface="微软雅黑" panose="020B0503020204020204" charset="-122"/>
            </a:endParaRPr>
          </a:p>
          <a:p>
            <a:pPr marL="9271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该方式最主要的问题是效率低，有明显的性能瓶颈</a:t>
            </a:r>
            <a:endParaRPr sz="1400">
              <a:latin typeface="微软雅黑" panose="020B0503020204020204" charset="-122"/>
              <a:cs typeface="微软雅黑" panose="020B0503020204020204" charset="-122"/>
            </a:endParaRPr>
          </a:p>
          <a:p>
            <a:pPr marL="641350" indent="-171450">
              <a:lnSpc>
                <a:spcPct val="100000"/>
              </a:lnSpc>
              <a:spcBef>
                <a:spcPts val="85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a:t>
            </a:r>
            <a:endParaRPr sz="1400">
              <a:latin typeface="微软雅黑" panose="020B0503020204020204" charset="-122"/>
              <a:cs typeface="微软雅黑" panose="020B0503020204020204" charset="-122"/>
            </a:endParaRPr>
          </a:p>
          <a:p>
            <a:pPr marL="9271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目前推荐的方案，完全以i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s规则的方式来实现S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负载均衡</a:t>
            </a:r>
            <a:endParaRPr sz="1400">
              <a:latin typeface="微软雅黑" panose="020B0503020204020204" charset="-122"/>
              <a:cs typeface="微软雅黑" panose="020B0503020204020204" charset="-122"/>
            </a:endParaRPr>
          </a:p>
          <a:p>
            <a:pPr marL="1098550" marR="5080" indent="-171450">
              <a:lnSpc>
                <a:spcPct val="151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该方式最主要的问题是在服务多的时候产生太多的i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s规则，非增量式更新会引入一定的时延，大规模情</a:t>
            </a:r>
            <a:r>
              <a:rPr sz="1400" dirty="0">
                <a:solidFill>
                  <a:srgbClr val="3D3D3D"/>
                </a:solidFill>
                <a:latin typeface="微软雅黑" panose="020B0503020204020204" charset="-122"/>
                <a:cs typeface="微软雅黑" panose="020B0503020204020204" charset="-122"/>
              </a:rPr>
              <a:t> 况下有明显的性能问题</a:t>
            </a:r>
            <a:endParaRPr sz="1400">
              <a:latin typeface="微软雅黑" panose="020B0503020204020204" charset="-122"/>
              <a:cs typeface="微软雅黑" panose="020B0503020204020204" charset="-122"/>
            </a:endParaRPr>
          </a:p>
          <a:p>
            <a:pPr marL="641350" indent="-171450">
              <a:lnSpc>
                <a:spcPct val="100000"/>
              </a:lnSpc>
              <a:spcBef>
                <a:spcPts val="820"/>
              </a:spcBef>
              <a:buFont typeface="Arial" panose="020B0604020202020204"/>
              <a:buChar char="•"/>
              <a:tabLst>
                <a:tab pos="641350" algn="l"/>
              </a:tabLst>
            </a:pP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vs</a:t>
            </a:r>
            <a:endParaRPr sz="1400">
              <a:latin typeface="微软雅黑" panose="020B0503020204020204" charset="-122"/>
              <a:cs typeface="微软雅黑" panose="020B0503020204020204" charset="-122"/>
            </a:endParaRPr>
          </a:p>
          <a:p>
            <a:pPr marL="1098550" marR="403225" indent="-171450">
              <a:lnSpc>
                <a:spcPct val="1490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为解决i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ta</a:t>
            </a:r>
            <a:r>
              <a:rPr sz="1400" spc="5" dirty="0">
                <a:solidFill>
                  <a:srgbClr val="3D3D3D"/>
                </a:solidFill>
                <a:latin typeface="微软雅黑" panose="020B0503020204020204" charset="-122"/>
                <a:cs typeface="微软雅黑" panose="020B0503020204020204" charset="-122"/>
              </a:rPr>
              <a:t>b</a:t>
            </a:r>
            <a:r>
              <a:rPr sz="1400" dirty="0">
                <a:solidFill>
                  <a:srgbClr val="3D3D3D"/>
                </a:solidFill>
                <a:latin typeface="微软雅黑" panose="020B0503020204020204" charset="-122"/>
                <a:cs typeface="微软雅黑" panose="020B0503020204020204" charset="-122"/>
              </a:rPr>
              <a:t>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s模式的性能问题，</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s在1.8版本新增了i</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vs模式，采用增量式更新，并可以保证</a:t>
            </a:r>
            <a:r>
              <a:rPr sz="1400" dirty="0">
                <a:solidFill>
                  <a:srgbClr val="3D3D3D"/>
                </a:solidFill>
                <a:latin typeface="微软雅黑" panose="020B0503020204020204" charset="-122"/>
                <a:cs typeface="微软雅黑" panose="020B0503020204020204" charset="-122"/>
              </a:rPr>
              <a:t> S</a:t>
            </a:r>
            <a:r>
              <a:rPr sz="1400" spc="5" dirty="0">
                <a:solidFill>
                  <a:srgbClr val="3D3D3D"/>
                </a:solidFill>
                <a:latin typeface="微软雅黑" panose="020B0503020204020204" charset="-122"/>
                <a:cs typeface="微软雅黑" panose="020B0503020204020204" charset="-122"/>
              </a:rPr>
              <a:t>e</a:t>
            </a:r>
            <a:r>
              <a:rPr sz="1400" spc="6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vi</a:t>
            </a:r>
            <a:r>
              <a:rPr sz="1400" spc="-5"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更新期间连接保持不断开</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892" y="2918008"/>
            <a:ext cx="2260600" cy="1143000"/>
          </a:xfrm>
          <a:prstGeom prst="rect">
            <a:avLst/>
          </a:prstGeom>
        </p:spPr>
        <p:txBody>
          <a:bodyPr vert="horz" wrap="square" lIns="0" tIns="0" rIns="0" bIns="0" rtlCol="0">
            <a:spAutoFit/>
          </a:bodyPr>
          <a:lstStyle/>
          <a:p>
            <a:pPr marL="12700">
              <a:lnSpc>
                <a:spcPct val="100000"/>
              </a:lnSpc>
            </a:pPr>
            <a:r>
              <a:rPr sz="8800" dirty="0">
                <a:solidFill>
                  <a:srgbClr val="FFFFFF"/>
                </a:solidFill>
                <a:latin typeface="微软雅黑" panose="020B0503020204020204" charset="-122"/>
                <a:cs typeface="微软雅黑" panose="020B0503020204020204" charset="-122"/>
              </a:rPr>
              <a:t>谢谢</a:t>
            </a:r>
            <a:endParaRPr sz="8800">
              <a:latin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什么是</a:t>
            </a:r>
            <a:r>
              <a:rPr spc="105" dirty="0"/>
              <a:t>K</a:t>
            </a:r>
            <a:r>
              <a:rPr spc="90" dirty="0"/>
              <a:t>U</a:t>
            </a:r>
            <a:r>
              <a:rPr spc="95" dirty="0"/>
              <a:t>BE</a:t>
            </a:r>
            <a:r>
              <a:rPr spc="90" dirty="0"/>
              <a:t>R</a:t>
            </a:r>
            <a:r>
              <a:rPr spc="95" dirty="0"/>
              <a:t>N</a:t>
            </a:r>
            <a:r>
              <a:rPr spc="100" dirty="0"/>
              <a:t>ET</a:t>
            </a:r>
            <a:r>
              <a:rPr spc="95" dirty="0"/>
              <a:t>E</a:t>
            </a:r>
            <a:r>
              <a:rPr dirty="0"/>
              <a:t>S</a:t>
            </a:r>
            <a:endParaRPr dirty="0"/>
          </a:p>
        </p:txBody>
      </p:sp>
      <p:sp>
        <p:nvSpPr>
          <p:cNvPr id="3" name="object 3"/>
          <p:cNvSpPr txBox="1"/>
          <p:nvPr/>
        </p:nvSpPr>
        <p:spPr>
          <a:xfrm>
            <a:off x="1322293" y="1104223"/>
            <a:ext cx="4095750" cy="463740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ber</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es简介</a:t>
            </a:r>
            <a:endParaRPr sz="1800">
              <a:latin typeface="微软雅黑" panose="020B0503020204020204" charset="-122"/>
              <a:cs typeface="微软雅黑" panose="020B0503020204020204" charset="-122"/>
            </a:endParaRPr>
          </a:p>
          <a:p>
            <a:pPr>
              <a:lnSpc>
                <a:spcPct val="100000"/>
              </a:lnSpc>
              <a:spcBef>
                <a:spcPts val="35"/>
              </a:spcBef>
            </a:pPr>
            <a:endParaRPr sz="1500">
              <a:latin typeface="Times New Roman" panose="02020603050405020304"/>
              <a:cs typeface="Times New Roman" panose="02020603050405020304"/>
            </a:endParaRPr>
          </a:p>
          <a:p>
            <a:pPr marL="184150" marR="5080" indent="-171450">
              <a:lnSpc>
                <a:spcPct val="150000"/>
              </a:lnSpc>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s是</a:t>
            </a:r>
            <a:r>
              <a:rPr sz="1400" spc="-5" dirty="0">
                <a:solidFill>
                  <a:srgbClr val="3D3D3D"/>
                </a:solidFill>
                <a:latin typeface="微软雅黑" panose="020B0503020204020204" charset="-122"/>
                <a:cs typeface="微软雅黑" panose="020B0503020204020204" charset="-122"/>
              </a:rPr>
              <a:t>Go</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开源的容器集群管理系统，</a:t>
            </a:r>
            <a:r>
              <a:rPr sz="1400" dirty="0">
                <a:solidFill>
                  <a:srgbClr val="3D3D3D"/>
                </a:solidFill>
                <a:latin typeface="微软雅黑" panose="020B0503020204020204" charset="-122"/>
                <a:cs typeface="微软雅黑" panose="020B0503020204020204" charset="-122"/>
              </a:rPr>
              <a:t> 由</a:t>
            </a:r>
            <a:r>
              <a:rPr sz="1400" spc="-5" dirty="0">
                <a:solidFill>
                  <a:srgbClr val="3D3D3D"/>
                </a:solidFill>
                <a:latin typeface="微软雅黑" panose="020B0503020204020204" charset="-122"/>
                <a:cs typeface="微软雅黑" panose="020B0503020204020204" charset="-122"/>
              </a:rPr>
              <a:t>Go</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多年大规模容器管理技术</a:t>
            </a:r>
            <a:r>
              <a:rPr sz="1400" spc="-5" dirty="0">
                <a:solidFill>
                  <a:srgbClr val="3D3D3D"/>
                </a:solidFill>
                <a:latin typeface="微软雅黑" panose="020B0503020204020204" charset="-122"/>
                <a:cs typeface="微软雅黑" panose="020B0503020204020204" charset="-122"/>
              </a:rPr>
              <a:t>Bo</a:t>
            </a:r>
            <a:r>
              <a:rPr sz="1400" spc="-20"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g演化而</a:t>
            </a:r>
            <a:r>
              <a:rPr sz="1400" dirty="0">
                <a:solidFill>
                  <a:srgbClr val="3D3D3D"/>
                </a:solidFill>
                <a:latin typeface="微软雅黑" panose="020B0503020204020204" charset="-122"/>
                <a:cs typeface="微软雅黑" panose="020B0503020204020204" charset="-122"/>
              </a:rPr>
              <a:t> 来并赠给云原生计算基金会（C</a:t>
            </a:r>
            <a:r>
              <a:rPr sz="1400" spc="-5" dirty="0">
                <a:solidFill>
                  <a:srgbClr val="3D3D3D"/>
                </a:solidFill>
                <a:latin typeface="微软雅黑" panose="020B0503020204020204" charset="-122"/>
                <a:cs typeface="微软雅黑" panose="020B0503020204020204" charset="-122"/>
              </a:rPr>
              <a:t>N</a:t>
            </a:r>
            <a:r>
              <a:rPr sz="1400" dirty="0">
                <a:solidFill>
                  <a:srgbClr val="3D3D3D"/>
                </a:solidFill>
                <a:latin typeface="微软雅黑" panose="020B0503020204020204" charset="-122"/>
                <a:cs typeface="微软雅黑" panose="020B0503020204020204" charset="-122"/>
              </a:rPr>
              <a:t>C</a:t>
            </a:r>
            <a:r>
              <a:rPr sz="1400" spc="5" dirty="0">
                <a:solidFill>
                  <a:srgbClr val="3D3D3D"/>
                </a:solidFill>
                <a:latin typeface="微软雅黑" panose="020B0503020204020204" charset="-122"/>
                <a:cs typeface="微软雅黑" panose="020B0503020204020204" charset="-122"/>
              </a:rPr>
              <a:t>F</a:t>
            </a:r>
            <a:r>
              <a:rPr sz="1400" dirty="0">
                <a:solidFill>
                  <a:srgbClr val="3D3D3D"/>
                </a:solidFill>
                <a:latin typeface="微软雅黑" panose="020B0503020204020204" charset="-122"/>
                <a:cs typeface="微软雅黑" panose="020B0503020204020204" charset="-122"/>
              </a:rPr>
              <a:t>），其主要</a:t>
            </a:r>
            <a:r>
              <a:rPr sz="1400" dirty="0">
                <a:solidFill>
                  <a:srgbClr val="3D3D3D"/>
                </a:solidFill>
                <a:latin typeface="微软雅黑" panose="020B0503020204020204" charset="-122"/>
                <a:cs typeface="微软雅黑" panose="020B0503020204020204" charset="-122"/>
              </a:rPr>
              <a:t> 功能包括</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基于容器的应用部署、维护和滚动升级</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负载均衡和服务发现</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跨机器和跨地区的集群调度</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自动伸缩</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无状态服务和有状态服务</a:t>
            </a:r>
            <a:endParaRPr sz="1400">
              <a:latin typeface="微软雅黑" panose="020B0503020204020204" charset="-122"/>
              <a:cs typeface="微软雅黑" panose="020B0503020204020204" charset="-122"/>
            </a:endParaRPr>
          </a:p>
          <a:p>
            <a:pPr marL="469900">
              <a:lnSpc>
                <a:spcPct val="100000"/>
              </a:lnSpc>
              <a:spcBef>
                <a:spcPts val="82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广泛的存储支持</a:t>
            </a:r>
            <a:endParaRPr sz="1400">
              <a:latin typeface="微软雅黑" panose="020B0503020204020204" charset="-122"/>
              <a:cs typeface="微软雅黑" panose="020B0503020204020204" charset="-122"/>
            </a:endParaRPr>
          </a:p>
          <a:p>
            <a:pPr marL="469900">
              <a:lnSpc>
                <a:spcPct val="100000"/>
              </a:lnSpc>
              <a:spcBef>
                <a:spcPts val="85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插件机制保证扩展性</a:t>
            </a:r>
            <a:endParaRPr sz="1400">
              <a:latin typeface="微软雅黑" panose="020B0503020204020204" charset="-122"/>
              <a:cs typeface="微软雅黑" panose="020B0503020204020204" charset="-122"/>
            </a:endParaRPr>
          </a:p>
          <a:p>
            <a:pPr marL="184150" marR="269875"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s发展非常迅速，已经成为容器编排</a:t>
            </a:r>
            <a:r>
              <a:rPr sz="1400" dirty="0">
                <a:solidFill>
                  <a:srgbClr val="3D3D3D"/>
                </a:solidFill>
                <a:latin typeface="微软雅黑" panose="020B0503020204020204" charset="-122"/>
                <a:cs typeface="微软雅黑" panose="020B0503020204020204" charset="-122"/>
              </a:rPr>
              <a:t> 领域的领导者</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6283060" y="1055527"/>
            <a:ext cx="4918339" cy="4772154"/>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什么是</a:t>
            </a:r>
            <a:r>
              <a:rPr spc="105" dirty="0"/>
              <a:t>K</a:t>
            </a:r>
            <a:r>
              <a:rPr spc="90" dirty="0"/>
              <a:t>U</a:t>
            </a:r>
            <a:r>
              <a:rPr spc="95" dirty="0"/>
              <a:t>BE</a:t>
            </a:r>
            <a:r>
              <a:rPr spc="90" dirty="0"/>
              <a:t>R</a:t>
            </a:r>
            <a:r>
              <a:rPr spc="95" dirty="0"/>
              <a:t>N</a:t>
            </a:r>
            <a:r>
              <a:rPr spc="100" dirty="0"/>
              <a:t>ET</a:t>
            </a:r>
            <a:r>
              <a:rPr spc="95" dirty="0"/>
              <a:t>E</a:t>
            </a:r>
            <a:r>
              <a:rPr dirty="0"/>
              <a:t>S</a:t>
            </a:r>
            <a:endParaRPr dirty="0"/>
          </a:p>
        </p:txBody>
      </p:sp>
      <p:sp>
        <p:nvSpPr>
          <p:cNvPr id="3" name="object 3"/>
          <p:cNvSpPr txBox="1"/>
          <p:nvPr/>
        </p:nvSpPr>
        <p:spPr>
          <a:xfrm>
            <a:off x="1322293" y="1104223"/>
            <a:ext cx="9629775" cy="3037205"/>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ber</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es是一个平台</a:t>
            </a:r>
            <a:endParaRPr sz="1800">
              <a:latin typeface="微软雅黑" panose="020B0503020204020204" charset="-122"/>
              <a:cs typeface="微软雅黑" panose="020B0503020204020204" charset="-122"/>
            </a:endParaRPr>
          </a:p>
          <a:p>
            <a:pPr>
              <a:lnSpc>
                <a:spcPct val="100000"/>
              </a:lnSpc>
              <a:spcBef>
                <a:spcPts val="10"/>
              </a:spcBef>
            </a:pPr>
            <a:endParaRPr sz="2250">
              <a:latin typeface="Times New Roman" panose="02020603050405020304"/>
              <a:cs typeface="Times New Roman" panose="02020603050405020304"/>
            </a:endParaRPr>
          </a:p>
          <a:p>
            <a:pPr marL="12700">
              <a:lnSpc>
                <a:spcPct val="100000"/>
              </a:lnSpc>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s提供了很多的功能，它可以简化应用程序的工作流，加快开发速度</a:t>
            </a:r>
            <a:endParaRPr sz="1400">
              <a:latin typeface="微软雅黑" panose="020B0503020204020204" charset="-122"/>
              <a:cs typeface="微软雅黑" panose="020B0503020204020204" charset="-122"/>
            </a:endParaRPr>
          </a:p>
          <a:p>
            <a:pPr marL="184150" marR="114300" indent="-171450">
              <a:lnSpc>
                <a:spcPts val="2530"/>
              </a:lnSpc>
              <a:spcBef>
                <a:spcPts val="19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通常一个成功的应用编排系统需要有较强的自动化能力，这也是为什么</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s被设计作为构建组件和工具的生态系</a:t>
            </a:r>
            <a:r>
              <a:rPr sz="1400" dirty="0">
                <a:solidFill>
                  <a:srgbClr val="3D3D3D"/>
                </a:solidFill>
                <a:latin typeface="微软雅黑" panose="020B0503020204020204" charset="-122"/>
                <a:cs typeface="微软雅黑" panose="020B0503020204020204" charset="-122"/>
              </a:rPr>
              <a:t> 统平台，以便更轻松地部署、扩展和管理应用程序</a:t>
            </a:r>
            <a:endParaRPr sz="1400">
              <a:latin typeface="微软雅黑" panose="020B0503020204020204" charset="-122"/>
              <a:cs typeface="微软雅黑" panose="020B0503020204020204" charset="-122"/>
            </a:endParaRPr>
          </a:p>
          <a:p>
            <a:pPr marL="184150" marR="25400" indent="-171450">
              <a:lnSpc>
                <a:spcPts val="2500"/>
              </a:lnSpc>
              <a:spcBef>
                <a:spcPts val="25"/>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用户可以使用</a:t>
            </a:r>
            <a:r>
              <a:rPr sz="1400" spc="-10" dirty="0">
                <a:solidFill>
                  <a:srgbClr val="3D3D3D"/>
                </a:solidFill>
                <a:latin typeface="微软雅黑" panose="020B0503020204020204" charset="-122"/>
                <a:cs typeface="微软雅黑" panose="020B0503020204020204" charset="-122"/>
              </a:rPr>
              <a:t>L</a:t>
            </a:r>
            <a:r>
              <a:rPr sz="1400" dirty="0">
                <a:solidFill>
                  <a:srgbClr val="3D3D3D"/>
                </a:solidFill>
                <a:latin typeface="微软雅黑" panose="020B0503020204020204" charset="-122"/>
                <a:cs typeface="微软雅黑" panose="020B0503020204020204" charset="-122"/>
              </a:rPr>
              <a:t>a</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l以自己的方式组织管理资源，还可以使用Ann</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tati</a:t>
            </a:r>
            <a:r>
              <a:rPr sz="1400" spc="-5" dirty="0">
                <a:solidFill>
                  <a:srgbClr val="3D3D3D"/>
                </a:solidFill>
                <a:latin typeface="微软雅黑" panose="020B0503020204020204" charset="-122"/>
                <a:cs typeface="微软雅黑" panose="020B0503020204020204" charset="-122"/>
              </a:rPr>
              <a:t>on</a:t>
            </a:r>
            <a:r>
              <a:rPr sz="1400" dirty="0">
                <a:solidFill>
                  <a:srgbClr val="3D3D3D"/>
                </a:solidFill>
                <a:latin typeface="微软雅黑" panose="020B0503020204020204" charset="-122"/>
                <a:cs typeface="微软雅黑" panose="020B0503020204020204" charset="-122"/>
              </a:rPr>
              <a:t>来自定义资源的描述信息，比如为管理工具提供</a:t>
            </a:r>
            <a:r>
              <a:rPr sz="1400" dirty="0">
                <a:solidFill>
                  <a:srgbClr val="3D3D3D"/>
                </a:solidFill>
                <a:latin typeface="微软雅黑" panose="020B0503020204020204" charset="-122"/>
                <a:cs typeface="微软雅黑" panose="020B0503020204020204" charset="-122"/>
              </a:rPr>
              <a:t> 状态检查等</a:t>
            </a:r>
            <a:endParaRPr sz="1400">
              <a:latin typeface="微软雅黑" panose="020B0503020204020204" charset="-122"/>
              <a:cs typeface="微软雅黑" panose="020B0503020204020204" charset="-122"/>
            </a:endParaRPr>
          </a:p>
          <a:p>
            <a:pPr marL="184150" marR="5080" indent="-171450">
              <a:lnSpc>
                <a:spcPts val="2500"/>
              </a:lnSpc>
              <a:spcBef>
                <a:spcPts val="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s控制器也是构建在跟开发人员和用户使用的相同的A</a:t>
            </a:r>
            <a:r>
              <a:rPr sz="1400" spc="5" dirty="0">
                <a:solidFill>
                  <a:srgbClr val="3D3D3D"/>
                </a:solidFill>
                <a:latin typeface="微软雅黑" panose="020B0503020204020204" charset="-122"/>
                <a:cs typeface="微软雅黑" panose="020B0503020204020204" charset="-122"/>
              </a:rPr>
              <a:t>P</a:t>
            </a:r>
            <a:r>
              <a:rPr sz="1400" dirty="0">
                <a:solidFill>
                  <a:srgbClr val="3D3D3D"/>
                </a:solidFill>
                <a:latin typeface="微软雅黑" panose="020B0503020204020204" charset="-122"/>
                <a:cs typeface="微软雅黑" panose="020B0503020204020204" charset="-122"/>
              </a:rPr>
              <a:t>I之上，用户还可以编写自己的控制器和调度器，也可以</a:t>
            </a:r>
            <a:r>
              <a:rPr sz="1400" dirty="0">
                <a:solidFill>
                  <a:srgbClr val="3D3D3D"/>
                </a:solidFill>
                <a:latin typeface="微软雅黑" panose="020B0503020204020204" charset="-122"/>
                <a:cs typeface="微软雅黑" panose="020B0503020204020204" charset="-122"/>
              </a:rPr>
              <a:t> 通过各种插件机制扩展系统的功能</a:t>
            </a:r>
            <a:endParaRPr sz="1400">
              <a:latin typeface="微软雅黑" panose="020B0503020204020204" charset="-122"/>
              <a:cs typeface="微软雅黑" panose="020B0503020204020204" charset="-122"/>
            </a:endParaRPr>
          </a:p>
          <a:p>
            <a:pPr marL="12700">
              <a:lnSpc>
                <a:spcPct val="100000"/>
              </a:lnSpc>
              <a:spcBef>
                <a:spcPts val="630"/>
              </a:spcBef>
            </a:pPr>
            <a:r>
              <a:rPr sz="1400" dirty="0">
                <a:solidFill>
                  <a:srgbClr val="3D3D3D"/>
                </a:solidFill>
                <a:latin typeface="Arial" panose="020B0604020202020204"/>
                <a:cs typeface="Arial" panose="020B0604020202020204"/>
              </a:rPr>
              <a:t>•</a:t>
            </a: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dirty="0">
                <a:solidFill>
                  <a:srgbClr val="3D3D3D"/>
                </a:solidFill>
                <a:latin typeface="微软雅黑" panose="020B0503020204020204" charset="-122"/>
                <a:cs typeface="微软雅黑" panose="020B0503020204020204" charset="-122"/>
              </a:rPr>
              <a:t>这种设计使得可以方便地在</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s之上构建各种应用系统</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什么是</a:t>
            </a:r>
            <a:r>
              <a:rPr spc="105" dirty="0"/>
              <a:t>K</a:t>
            </a:r>
            <a:r>
              <a:rPr spc="90" dirty="0"/>
              <a:t>U</a:t>
            </a:r>
            <a:r>
              <a:rPr spc="95" dirty="0"/>
              <a:t>BE</a:t>
            </a:r>
            <a:r>
              <a:rPr spc="90" dirty="0"/>
              <a:t>R</a:t>
            </a:r>
            <a:r>
              <a:rPr spc="95" dirty="0"/>
              <a:t>N</a:t>
            </a:r>
            <a:r>
              <a:rPr spc="100" dirty="0"/>
              <a:t>ET</a:t>
            </a:r>
            <a:r>
              <a:rPr spc="95" dirty="0"/>
              <a:t>E</a:t>
            </a:r>
            <a:r>
              <a:rPr dirty="0"/>
              <a:t>S</a:t>
            </a:r>
            <a:endParaRPr dirty="0"/>
          </a:p>
        </p:txBody>
      </p:sp>
      <p:sp>
        <p:nvSpPr>
          <p:cNvPr id="3" name="object 3"/>
          <p:cNvSpPr txBox="1"/>
          <p:nvPr/>
        </p:nvSpPr>
        <p:spPr>
          <a:xfrm>
            <a:off x="1322293" y="1104223"/>
            <a:ext cx="3930015" cy="2772410"/>
          </a:xfrm>
          <a:prstGeom prst="rect">
            <a:avLst/>
          </a:prstGeom>
        </p:spPr>
        <p:txBody>
          <a:bodyPr vert="horz" wrap="square" lIns="0" tIns="0" rIns="0" bIns="0" rtlCol="0">
            <a:spAutoFit/>
          </a:bodyPr>
          <a:lstStyle/>
          <a:p>
            <a:pPr marL="12700">
              <a:lnSpc>
                <a:spcPct val="100000"/>
              </a:lnSpc>
            </a:pPr>
            <a:r>
              <a:rPr sz="1800" b="1" dirty="0">
                <a:solidFill>
                  <a:srgbClr val="3D3D3D"/>
                </a:solidFill>
                <a:latin typeface="微软雅黑" panose="020B0503020204020204" charset="-122"/>
                <a:cs typeface="微软雅黑" panose="020B0503020204020204" charset="-122"/>
              </a:rPr>
              <a:t>K</a:t>
            </a:r>
            <a:r>
              <a:rPr sz="1800" b="1" spc="-5" dirty="0">
                <a:solidFill>
                  <a:srgbClr val="3D3D3D"/>
                </a:solidFill>
                <a:latin typeface="微软雅黑" panose="020B0503020204020204" charset="-122"/>
                <a:cs typeface="微软雅黑" panose="020B0503020204020204" charset="-122"/>
              </a:rPr>
              <a:t>u</a:t>
            </a:r>
            <a:r>
              <a:rPr sz="1800" b="1" dirty="0">
                <a:solidFill>
                  <a:srgbClr val="3D3D3D"/>
                </a:solidFill>
                <a:latin typeface="微软雅黑" panose="020B0503020204020204" charset="-122"/>
                <a:cs typeface="微软雅黑" panose="020B0503020204020204" charset="-122"/>
              </a:rPr>
              <a:t>ber</a:t>
            </a:r>
            <a:r>
              <a:rPr sz="1800" b="1" spc="-5" dirty="0">
                <a:solidFill>
                  <a:srgbClr val="3D3D3D"/>
                </a:solidFill>
                <a:latin typeface="微软雅黑" panose="020B0503020204020204" charset="-122"/>
                <a:cs typeface="微软雅黑" panose="020B0503020204020204" charset="-122"/>
              </a:rPr>
              <a:t>n</a:t>
            </a:r>
            <a:r>
              <a:rPr sz="1800" b="1" dirty="0">
                <a:solidFill>
                  <a:srgbClr val="3D3D3D"/>
                </a:solidFill>
                <a:latin typeface="微软雅黑" panose="020B0503020204020204" charset="-122"/>
                <a:cs typeface="微软雅黑" panose="020B0503020204020204" charset="-122"/>
              </a:rPr>
              <a:t>e</a:t>
            </a:r>
            <a:r>
              <a:rPr sz="1800" b="1" spc="-5" dirty="0">
                <a:solidFill>
                  <a:srgbClr val="3D3D3D"/>
                </a:solidFill>
                <a:latin typeface="微软雅黑" panose="020B0503020204020204" charset="-122"/>
                <a:cs typeface="微软雅黑" panose="020B0503020204020204" charset="-122"/>
              </a:rPr>
              <a:t>t</a:t>
            </a:r>
            <a:r>
              <a:rPr sz="1800" b="1" dirty="0">
                <a:solidFill>
                  <a:srgbClr val="3D3D3D"/>
                </a:solidFill>
                <a:latin typeface="微软雅黑" panose="020B0503020204020204" charset="-122"/>
                <a:cs typeface="微软雅黑" panose="020B0503020204020204" charset="-122"/>
              </a:rPr>
              <a:t>es社区生态</a:t>
            </a:r>
            <a:endParaRPr sz="1800">
              <a:latin typeface="微软雅黑" panose="020B0503020204020204" charset="-122"/>
              <a:cs typeface="微软雅黑" panose="020B0503020204020204" charset="-122"/>
            </a:endParaRPr>
          </a:p>
          <a:p>
            <a:pPr>
              <a:lnSpc>
                <a:spcPct val="100000"/>
              </a:lnSpc>
              <a:spcBef>
                <a:spcPts val="40"/>
              </a:spcBef>
            </a:pPr>
            <a:endParaRPr sz="1500">
              <a:latin typeface="Times New Roman" panose="02020603050405020304"/>
              <a:cs typeface="Times New Roman" panose="02020603050405020304"/>
            </a:endParaRPr>
          </a:p>
          <a:p>
            <a:pPr marL="184150" marR="127635" indent="-171450">
              <a:lnSpc>
                <a:spcPct val="150000"/>
              </a:lnSpc>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s代码被托管在</a:t>
            </a:r>
            <a:r>
              <a:rPr sz="1400" spc="-5" dirty="0">
                <a:solidFill>
                  <a:srgbClr val="3D3D3D"/>
                </a:solidFill>
                <a:latin typeface="微软雅黑" panose="020B0503020204020204" charset="-122"/>
                <a:cs typeface="微软雅黑" panose="020B0503020204020204" charset="-122"/>
              </a:rPr>
              <a:t>G</a:t>
            </a:r>
            <a:r>
              <a:rPr sz="1400" dirty="0">
                <a:solidFill>
                  <a:srgbClr val="3D3D3D"/>
                </a:solidFill>
                <a:latin typeface="微软雅黑" panose="020B0503020204020204" charset="-122"/>
                <a:cs typeface="微软雅黑" panose="020B0503020204020204" charset="-122"/>
              </a:rPr>
              <a:t>it</a:t>
            </a:r>
            <a:r>
              <a:rPr sz="1400" spc="5" dirty="0">
                <a:solidFill>
                  <a:srgbClr val="3D3D3D"/>
                </a:solidFill>
                <a:latin typeface="微软雅黑" panose="020B0503020204020204" charset="-122"/>
                <a:cs typeface="微软雅黑" panose="020B0503020204020204" charset="-122"/>
              </a:rPr>
              <a:t>H</a:t>
            </a:r>
            <a:r>
              <a:rPr sz="1400" dirty="0">
                <a:solidFill>
                  <a:srgbClr val="3D3D3D"/>
                </a:solidFill>
                <a:latin typeface="微软雅黑" panose="020B0503020204020204" charset="-122"/>
                <a:cs typeface="微软雅黑" panose="020B0503020204020204" charset="-122"/>
              </a:rPr>
              <a:t>ub上，有超过 </a:t>
            </a:r>
            <a:r>
              <a:rPr lang="en-US" sz="1400" dirty="0">
                <a:solidFill>
                  <a:srgbClr val="3D3D3D"/>
                </a:solidFill>
                <a:latin typeface="微软雅黑" panose="020B0503020204020204" charset="-122"/>
                <a:cs typeface="微软雅黑" panose="020B0503020204020204" charset="-122"/>
              </a:rPr>
              <a:t>6</a:t>
            </a:r>
            <a:r>
              <a:rPr sz="1400" dirty="0">
                <a:solidFill>
                  <a:srgbClr val="3D3D3D"/>
                </a:solidFill>
                <a:latin typeface="微软雅黑" panose="020B0503020204020204" charset="-122"/>
                <a:cs typeface="微软雅黑" panose="020B0503020204020204" charset="-122"/>
              </a:rPr>
              <a:t>8000个关注者和</a:t>
            </a:r>
            <a:r>
              <a:rPr lang="en-US" sz="1400" dirty="0">
                <a:solidFill>
                  <a:srgbClr val="3D3D3D"/>
                </a:solidFill>
                <a:latin typeface="微软雅黑" panose="020B0503020204020204" charset="-122"/>
                <a:cs typeface="微软雅黑" panose="020B0503020204020204" charset="-122"/>
              </a:rPr>
              <a:t>27</a:t>
            </a:r>
            <a:r>
              <a:rPr sz="1400" dirty="0">
                <a:solidFill>
                  <a:srgbClr val="3D3D3D"/>
                </a:solidFill>
                <a:latin typeface="微软雅黑" panose="020B0503020204020204" charset="-122"/>
                <a:cs typeface="微软雅黑" panose="020B0503020204020204" charset="-122"/>
              </a:rPr>
              <a:t>00个贡献者，每周有上百</a:t>
            </a:r>
            <a:r>
              <a:rPr sz="1400" dirty="0">
                <a:solidFill>
                  <a:srgbClr val="3D3D3D"/>
                </a:solidFill>
                <a:latin typeface="微软雅黑" panose="020B0503020204020204" charset="-122"/>
                <a:cs typeface="微软雅黑" panose="020B0503020204020204" charset="-122"/>
              </a:rPr>
              <a:t> 个</a:t>
            </a:r>
            <a:r>
              <a:rPr sz="1400" spc="5" dirty="0">
                <a:solidFill>
                  <a:srgbClr val="3D3D3D"/>
                </a:solidFill>
                <a:latin typeface="微软雅黑" panose="020B0503020204020204" charset="-122"/>
                <a:cs typeface="微软雅黑" panose="020B0503020204020204" charset="-122"/>
              </a:rPr>
              <a:t>P</a:t>
            </a:r>
            <a:r>
              <a:rPr sz="1400" spc="-5" dirty="0">
                <a:solidFill>
                  <a:srgbClr val="3D3D3D"/>
                </a:solidFill>
                <a:latin typeface="微软雅黑" panose="020B0503020204020204" charset="-122"/>
                <a:cs typeface="微软雅黑" panose="020B0503020204020204" charset="-122"/>
              </a:rPr>
              <a:t>R</a:t>
            </a:r>
            <a:r>
              <a:rPr sz="1400" dirty="0">
                <a:solidFill>
                  <a:srgbClr val="3D3D3D"/>
                </a:solidFill>
                <a:latin typeface="微软雅黑" panose="020B0503020204020204" charset="-122"/>
                <a:cs typeface="微软雅黑" panose="020B0503020204020204" charset="-122"/>
              </a:rPr>
              <a:t>被提交和合并</a:t>
            </a:r>
            <a:endParaRPr sz="1400">
              <a:latin typeface="微软雅黑" panose="020B0503020204020204" charset="-122"/>
              <a:cs typeface="微软雅黑" panose="020B0503020204020204" charset="-122"/>
            </a:endParaRPr>
          </a:p>
          <a:p>
            <a:pPr marL="12700">
              <a:lnSpc>
                <a:spcPct val="100000"/>
              </a:lnSpc>
              <a:spcBef>
                <a:spcPts val="850"/>
              </a:spcBef>
            </a:pPr>
            <a:r>
              <a:rPr sz="1400" dirty="0">
                <a:solidFill>
                  <a:srgbClr val="3D3D3D"/>
                </a:solidFill>
                <a:latin typeface="Arial" panose="020B0604020202020204"/>
                <a:cs typeface="Arial" panose="020B0604020202020204"/>
              </a:rPr>
              <a:t>• </a:t>
            </a:r>
            <a:r>
              <a:rPr sz="1400" spc="80" dirty="0">
                <a:solidFill>
                  <a:srgbClr val="3D3D3D"/>
                </a:solidFill>
                <a:latin typeface="Arial" panose="020B0604020202020204"/>
                <a:cs typeface="Arial" panose="020B0604020202020204"/>
              </a:rPr>
              <a:t> </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s发展迅速，现已更新至1.</a:t>
            </a:r>
            <a:r>
              <a:rPr lang="en-US" sz="1400" dirty="0">
                <a:solidFill>
                  <a:srgbClr val="3D3D3D"/>
                </a:solidFill>
                <a:latin typeface="微软雅黑" panose="020B0503020204020204" charset="-122"/>
                <a:cs typeface="微软雅黑" panose="020B0503020204020204" charset="-122"/>
              </a:rPr>
              <a:t>18</a:t>
            </a:r>
            <a:r>
              <a:rPr sz="1400" dirty="0">
                <a:solidFill>
                  <a:srgbClr val="3D3D3D"/>
                </a:solidFill>
                <a:latin typeface="微软雅黑" panose="020B0503020204020204" charset="-122"/>
                <a:cs typeface="微软雅黑" panose="020B0503020204020204" charset="-122"/>
              </a:rPr>
              <a:t>版本</a:t>
            </a:r>
            <a:endParaRPr sz="1400">
              <a:latin typeface="微软雅黑" panose="020B0503020204020204" charset="-122"/>
              <a:cs typeface="微软雅黑" panose="020B0503020204020204" charset="-122"/>
            </a:endParaRPr>
          </a:p>
          <a:p>
            <a:pPr marL="184150" indent="-171450">
              <a:lnSpc>
                <a:spcPct val="100000"/>
              </a:lnSpc>
              <a:spcBef>
                <a:spcPts val="820"/>
              </a:spcBef>
              <a:buFont typeface="Arial" panose="020B0604020202020204"/>
              <a:buChar char="•"/>
              <a:tabLst>
                <a:tab pos="184150" algn="l"/>
              </a:tabLst>
            </a:pPr>
            <a:r>
              <a:rPr sz="1400" spc="-5" dirty="0">
                <a:solidFill>
                  <a:srgbClr val="3D3D3D"/>
                </a:solidFill>
                <a:latin typeface="微软雅黑" panose="020B0503020204020204" charset="-122"/>
                <a:cs typeface="微软雅黑" panose="020B0503020204020204" charset="-122"/>
              </a:rPr>
              <a:t>Go</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gl</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a:t>
            </a:r>
            <a:r>
              <a:rPr sz="1400" spc="-10" dirty="0">
                <a:solidFill>
                  <a:srgbClr val="3D3D3D"/>
                </a:solidFill>
                <a:latin typeface="微软雅黑" panose="020B0503020204020204" charset="-122"/>
                <a:cs typeface="微软雅黑" panose="020B0503020204020204" charset="-122"/>
              </a:rPr>
              <a:t>M</a:t>
            </a:r>
            <a:r>
              <a:rPr sz="1400" dirty="0">
                <a:solidFill>
                  <a:srgbClr val="3D3D3D"/>
                </a:solidFill>
                <a:latin typeface="微软雅黑" panose="020B0503020204020204" charset="-122"/>
                <a:cs typeface="微软雅黑" panose="020B0503020204020204" charset="-122"/>
              </a:rPr>
              <a:t>i</a:t>
            </a:r>
            <a:r>
              <a:rPr sz="1400" spc="-5" dirty="0">
                <a:solidFill>
                  <a:srgbClr val="3D3D3D"/>
                </a:solidFill>
                <a:latin typeface="微软雅黑" panose="020B0503020204020204" charset="-122"/>
                <a:cs typeface="微软雅黑" panose="020B0503020204020204" charset="-122"/>
              </a:rPr>
              <a:t>c</a:t>
            </a:r>
            <a:r>
              <a:rPr sz="1400" spc="-2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s</a:t>
            </a:r>
            <a:r>
              <a:rPr sz="1400" spc="-30" dirty="0">
                <a:solidFill>
                  <a:srgbClr val="3D3D3D"/>
                </a:solidFill>
                <a:latin typeface="微软雅黑" panose="020B0503020204020204" charset="-122"/>
                <a:cs typeface="微软雅黑" panose="020B0503020204020204" charset="-122"/>
              </a:rPr>
              <a:t>o</a:t>
            </a:r>
            <a:r>
              <a:rPr sz="1400" spc="25" dirty="0">
                <a:solidFill>
                  <a:srgbClr val="3D3D3D"/>
                </a:solidFill>
                <a:latin typeface="微软雅黑" panose="020B0503020204020204" charset="-122"/>
                <a:cs typeface="微软雅黑" panose="020B0503020204020204" charset="-122"/>
              </a:rPr>
              <a:t>f</a:t>
            </a:r>
            <a:r>
              <a:rPr sz="1400" dirty="0">
                <a:solidFill>
                  <a:srgbClr val="3D3D3D"/>
                </a:solidFill>
                <a:latin typeface="微软雅黑" panose="020B0503020204020204" charset="-122"/>
                <a:cs typeface="微软雅黑" panose="020B0503020204020204" charset="-122"/>
              </a:rPr>
              <a:t>t、Ama</a:t>
            </a:r>
            <a:r>
              <a:rPr sz="1400" spc="-5" dirty="0">
                <a:solidFill>
                  <a:srgbClr val="3D3D3D"/>
                </a:solidFill>
                <a:latin typeface="微软雅黑" panose="020B0503020204020204" charset="-122"/>
                <a:cs typeface="微软雅黑" panose="020B0503020204020204" charset="-122"/>
              </a:rPr>
              <a:t>z</a:t>
            </a:r>
            <a:r>
              <a:rPr sz="1400" spc="-5" dirty="0">
                <a:solidFill>
                  <a:srgbClr val="3D3D3D"/>
                </a:solidFill>
                <a:latin typeface="微软雅黑" panose="020B0503020204020204" charset="-122"/>
                <a:cs typeface="微软雅黑" panose="020B0503020204020204" charset="-122"/>
              </a:rPr>
              <a:t>o</a:t>
            </a:r>
            <a:r>
              <a:rPr sz="1400" dirty="0">
                <a:solidFill>
                  <a:srgbClr val="3D3D3D"/>
                </a:solidFill>
                <a:latin typeface="微软雅黑" panose="020B0503020204020204" charset="-122"/>
                <a:cs typeface="微软雅黑" panose="020B0503020204020204" charset="-122"/>
              </a:rPr>
              <a:t>n等科技界巨头投</a:t>
            </a:r>
            <a:endParaRPr sz="1400">
              <a:latin typeface="微软雅黑" panose="020B0503020204020204" charset="-122"/>
              <a:cs typeface="微软雅黑" panose="020B0503020204020204" charset="-122"/>
            </a:endParaRPr>
          </a:p>
          <a:p>
            <a:pPr marL="184150" marR="104140">
              <a:lnSpc>
                <a:spcPct val="149000"/>
              </a:lnSpc>
              <a:spcBef>
                <a:spcPts val="30"/>
              </a:spcBef>
            </a:pPr>
            <a:r>
              <a:rPr sz="1400" dirty="0">
                <a:solidFill>
                  <a:srgbClr val="3D3D3D"/>
                </a:solidFill>
                <a:latin typeface="微软雅黑" panose="020B0503020204020204" charset="-122"/>
                <a:cs typeface="微软雅黑" panose="020B0503020204020204" charset="-122"/>
              </a:rPr>
              <a:t>入越来越多的资源在</a:t>
            </a:r>
            <a:r>
              <a:rPr sz="1400" spc="-5" dirty="0">
                <a:solidFill>
                  <a:srgbClr val="3D3D3D"/>
                </a:solidFill>
                <a:latin typeface="微软雅黑" panose="020B0503020204020204" charset="-122"/>
                <a:cs typeface="微软雅黑" panose="020B0503020204020204" charset="-122"/>
              </a:rPr>
              <a:t>Ku</a:t>
            </a:r>
            <a:r>
              <a:rPr sz="1400" spc="5" dirty="0">
                <a:solidFill>
                  <a:srgbClr val="3D3D3D"/>
                </a:solidFill>
                <a:latin typeface="微软雅黑" panose="020B0503020204020204" charset="-122"/>
                <a:cs typeface="微软雅黑" panose="020B0503020204020204" charset="-122"/>
              </a:rPr>
              <a:t>be</a:t>
            </a:r>
            <a:r>
              <a:rPr sz="1400" dirty="0">
                <a:solidFill>
                  <a:srgbClr val="3D3D3D"/>
                </a:solidFill>
                <a:latin typeface="微软雅黑" panose="020B0503020204020204" charset="-122"/>
                <a:cs typeface="微软雅黑" panose="020B0503020204020204" charset="-122"/>
              </a:rPr>
              <a:t>r</a:t>
            </a:r>
            <a:r>
              <a:rPr sz="1400" spc="-5" dirty="0">
                <a:solidFill>
                  <a:srgbClr val="3D3D3D"/>
                </a:solidFill>
                <a:latin typeface="微软雅黑" panose="020B0503020204020204" charset="-122"/>
                <a:cs typeface="微软雅黑" panose="020B0503020204020204" charset="-122"/>
              </a:rPr>
              <a:t>n</a:t>
            </a:r>
            <a:r>
              <a:rPr sz="1400" spc="5" dirty="0">
                <a:solidFill>
                  <a:srgbClr val="3D3D3D"/>
                </a:solidFill>
                <a:latin typeface="微软雅黑" panose="020B0503020204020204" charset="-122"/>
                <a:cs typeface="微软雅黑" panose="020B0503020204020204" charset="-122"/>
              </a:rPr>
              <a:t>e</a:t>
            </a:r>
            <a:r>
              <a:rPr sz="1400" spc="-10" dirty="0">
                <a:solidFill>
                  <a:srgbClr val="3D3D3D"/>
                </a:solidFill>
                <a:latin typeface="微软雅黑" panose="020B0503020204020204" charset="-122"/>
                <a:cs typeface="微软雅黑" panose="020B0503020204020204" charset="-122"/>
              </a:rPr>
              <a:t>t</a:t>
            </a:r>
            <a:r>
              <a:rPr sz="1400" spc="5" dirty="0">
                <a:solidFill>
                  <a:srgbClr val="3D3D3D"/>
                </a:solidFill>
                <a:latin typeface="微软雅黑" panose="020B0503020204020204" charset="-122"/>
                <a:cs typeface="微软雅黑" panose="020B0503020204020204" charset="-122"/>
              </a:rPr>
              <a:t>e</a:t>
            </a:r>
            <a:r>
              <a:rPr sz="1400" dirty="0">
                <a:solidFill>
                  <a:srgbClr val="3D3D3D"/>
                </a:solidFill>
                <a:latin typeface="微软雅黑" panose="020B0503020204020204" charset="-122"/>
                <a:cs typeface="微软雅黑" panose="020B0503020204020204" charset="-122"/>
              </a:rPr>
              <a:t>s相关产品的研</a:t>
            </a:r>
            <a:r>
              <a:rPr sz="1400" dirty="0">
                <a:solidFill>
                  <a:srgbClr val="3D3D3D"/>
                </a:solidFill>
                <a:latin typeface="微软雅黑" panose="020B0503020204020204" charset="-122"/>
                <a:cs typeface="微软雅黑" panose="020B0503020204020204" charset="-122"/>
              </a:rPr>
              <a:t> 发上</a:t>
            </a:r>
            <a:endParaRPr sz="1400">
              <a:latin typeface="微软雅黑" panose="020B0503020204020204" charset="-122"/>
              <a:cs typeface="微软雅黑" panose="020B0503020204020204" charset="-122"/>
            </a:endParaRPr>
          </a:p>
        </p:txBody>
      </p:sp>
      <p:sp>
        <p:nvSpPr>
          <p:cNvPr id="4" name="object 4"/>
          <p:cNvSpPr/>
          <p:nvPr/>
        </p:nvSpPr>
        <p:spPr>
          <a:xfrm>
            <a:off x="468964" y="392511"/>
            <a:ext cx="0" cy="257810"/>
          </a:xfrm>
          <a:custGeom>
            <a:avLst/>
            <a:gdLst/>
            <a:ahLst/>
            <a:cxnLst/>
            <a:rect l="l" t="t" r="r" b="b"/>
            <a:pathLst>
              <a:path h="257809">
                <a:moveTo>
                  <a:pt x="0" y="0"/>
                </a:moveTo>
                <a:lnTo>
                  <a:pt x="0" y="257456"/>
                </a:lnTo>
              </a:path>
            </a:pathLst>
          </a:custGeom>
          <a:ln w="51421">
            <a:solidFill>
              <a:srgbClr val="00B050"/>
            </a:solidFill>
          </a:ln>
        </p:spPr>
        <p:txBody>
          <a:bodyPr wrap="square" lIns="0" tIns="0" rIns="0" bIns="0" rtlCol="0"/>
          <a:lstStyle/>
          <a:p/>
        </p:txBody>
      </p:sp>
      <p:sp>
        <p:nvSpPr>
          <p:cNvPr id="6" name="object 6"/>
          <p:cNvSpPr/>
          <p:nvPr/>
        </p:nvSpPr>
        <p:spPr>
          <a:xfrm>
            <a:off x="5896236" y="1169113"/>
            <a:ext cx="2079363" cy="2221072"/>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8269279" y="1251749"/>
            <a:ext cx="2640020" cy="1020006"/>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5896236" y="3704868"/>
            <a:ext cx="2638163" cy="561639"/>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8269279" y="2504241"/>
            <a:ext cx="2640020" cy="793760"/>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5895948" y="4619982"/>
            <a:ext cx="2644167" cy="893728"/>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8534400" y="3390186"/>
            <a:ext cx="2374900" cy="2374899"/>
          </a:xfrm>
          <a:prstGeom prst="rect">
            <a:avLst/>
          </a:prstGeom>
          <a:blipFill>
            <a:blip r:embed="rId6"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72613" y="0"/>
            <a:ext cx="10619386" cy="6857999"/>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665253" y="1169092"/>
            <a:ext cx="279400" cy="4520565"/>
          </a:xfrm>
          <a:prstGeom prst="rect">
            <a:avLst/>
          </a:prstGeom>
        </p:spPr>
        <p:txBody>
          <a:bodyPr vert="vert270" wrap="square" lIns="0" tIns="0" rIns="0" bIns="0" rtlCol="0">
            <a:spAutoFit/>
          </a:bodyPr>
          <a:lstStyle/>
          <a:p>
            <a:pPr marL="12700">
              <a:lnSpc>
                <a:spcPct val="100000"/>
              </a:lnSpc>
            </a:pPr>
            <a:r>
              <a:rPr sz="2000" spc="-5" dirty="0">
                <a:solidFill>
                  <a:srgbClr val="222A2C"/>
                </a:solidFill>
                <a:latin typeface="微软雅黑" panose="020B0503020204020204" charset="-122"/>
                <a:cs typeface="微软雅黑" panose="020B0503020204020204" charset="-122"/>
              </a:rPr>
              <a:t>C</a:t>
            </a:r>
            <a:r>
              <a:rPr sz="2000" spc="5" dirty="0">
                <a:solidFill>
                  <a:srgbClr val="222A2C"/>
                </a:solidFill>
                <a:latin typeface="微软雅黑" panose="020B0503020204020204" charset="-122"/>
                <a:cs typeface="微软雅黑" panose="020B0503020204020204" charset="-122"/>
              </a:rPr>
              <a:t>l</a:t>
            </a:r>
            <a:r>
              <a:rPr sz="2000" dirty="0">
                <a:solidFill>
                  <a:srgbClr val="222A2C"/>
                </a:solidFill>
                <a:latin typeface="微软雅黑" panose="020B0503020204020204" charset="-122"/>
                <a:cs typeface="微软雅黑" panose="020B0503020204020204" charset="-122"/>
              </a:rPr>
              <a:t>o</a:t>
            </a:r>
            <a:r>
              <a:rPr sz="2000" spc="5" dirty="0">
                <a:solidFill>
                  <a:srgbClr val="222A2C"/>
                </a:solidFill>
                <a:latin typeface="微软雅黑" panose="020B0503020204020204" charset="-122"/>
                <a:cs typeface="微软雅黑" panose="020B0503020204020204" charset="-122"/>
              </a:rPr>
              <a:t>u</a:t>
            </a:r>
            <a:r>
              <a:rPr sz="2000" dirty="0">
                <a:solidFill>
                  <a:srgbClr val="222A2C"/>
                </a:solidFill>
                <a:latin typeface="微软雅黑" panose="020B0503020204020204" charset="-122"/>
                <a:cs typeface="微软雅黑" panose="020B0503020204020204" charset="-122"/>
              </a:rPr>
              <a:t>d</a:t>
            </a:r>
            <a:r>
              <a:rPr sz="2000" spc="-10" dirty="0">
                <a:solidFill>
                  <a:srgbClr val="222A2C"/>
                </a:solidFill>
                <a:latin typeface="微软雅黑" panose="020B0503020204020204" charset="-122"/>
                <a:cs typeface="微软雅黑" panose="020B0503020204020204" charset="-122"/>
              </a:rPr>
              <a:t> </a:t>
            </a:r>
            <a:r>
              <a:rPr sz="2000" spc="-5" dirty="0">
                <a:solidFill>
                  <a:srgbClr val="222A2C"/>
                </a:solidFill>
                <a:latin typeface="微软雅黑" panose="020B0503020204020204" charset="-122"/>
                <a:cs typeface="微软雅黑" panose="020B0503020204020204" charset="-122"/>
              </a:rPr>
              <a:t>N</a:t>
            </a:r>
            <a:r>
              <a:rPr sz="2000" spc="-10" dirty="0">
                <a:solidFill>
                  <a:srgbClr val="222A2C"/>
                </a:solidFill>
                <a:latin typeface="微软雅黑" panose="020B0503020204020204" charset="-122"/>
                <a:cs typeface="微软雅黑" panose="020B0503020204020204" charset="-122"/>
              </a:rPr>
              <a:t>a</a:t>
            </a:r>
            <a:r>
              <a:rPr sz="2000" dirty="0">
                <a:solidFill>
                  <a:srgbClr val="222A2C"/>
                </a:solidFill>
                <a:latin typeface="微软雅黑" panose="020B0503020204020204" charset="-122"/>
                <a:cs typeface="微软雅黑" panose="020B0503020204020204" charset="-122"/>
              </a:rPr>
              <a:t>t</a:t>
            </a:r>
            <a:r>
              <a:rPr sz="2000" spc="5" dirty="0">
                <a:solidFill>
                  <a:srgbClr val="222A2C"/>
                </a:solidFill>
                <a:latin typeface="微软雅黑" panose="020B0503020204020204" charset="-122"/>
                <a:cs typeface="微软雅黑" panose="020B0503020204020204" charset="-122"/>
              </a:rPr>
              <a:t>i</a:t>
            </a:r>
            <a:r>
              <a:rPr sz="2000" spc="-15" dirty="0">
                <a:solidFill>
                  <a:srgbClr val="222A2C"/>
                </a:solidFill>
                <a:latin typeface="微软雅黑" panose="020B0503020204020204" charset="-122"/>
                <a:cs typeface="微软雅黑" panose="020B0503020204020204" charset="-122"/>
              </a:rPr>
              <a:t>v</a:t>
            </a:r>
            <a:r>
              <a:rPr sz="2000" dirty="0">
                <a:solidFill>
                  <a:srgbClr val="222A2C"/>
                </a:solidFill>
                <a:latin typeface="微软雅黑" panose="020B0503020204020204" charset="-122"/>
                <a:cs typeface="微软雅黑" panose="020B0503020204020204" charset="-122"/>
              </a:rPr>
              <a:t>e</a:t>
            </a:r>
            <a:r>
              <a:rPr sz="2000" spc="-5" dirty="0">
                <a:solidFill>
                  <a:srgbClr val="222A2C"/>
                </a:solidFill>
                <a:latin typeface="微软雅黑" panose="020B0503020204020204" charset="-122"/>
                <a:cs typeface="微软雅黑" panose="020B0503020204020204" charset="-122"/>
              </a:rPr>
              <a:t> C</a:t>
            </a:r>
            <a:r>
              <a:rPr sz="2000" dirty="0">
                <a:solidFill>
                  <a:srgbClr val="222A2C"/>
                </a:solidFill>
                <a:latin typeface="微软雅黑" panose="020B0503020204020204" charset="-122"/>
                <a:cs typeface="微软雅黑" panose="020B0503020204020204" charset="-122"/>
              </a:rPr>
              <a:t>om</a:t>
            </a:r>
            <a:r>
              <a:rPr sz="2000" spc="-5" dirty="0">
                <a:solidFill>
                  <a:srgbClr val="222A2C"/>
                </a:solidFill>
                <a:latin typeface="微软雅黑" panose="020B0503020204020204" charset="-122"/>
                <a:cs typeface="微软雅黑" panose="020B0503020204020204" charset="-122"/>
              </a:rPr>
              <a:t>p</a:t>
            </a:r>
            <a:r>
              <a:rPr sz="2000" spc="5" dirty="0">
                <a:solidFill>
                  <a:srgbClr val="222A2C"/>
                </a:solidFill>
                <a:latin typeface="微软雅黑" panose="020B0503020204020204" charset="-122"/>
                <a:cs typeface="微软雅黑" panose="020B0503020204020204" charset="-122"/>
              </a:rPr>
              <a:t>u</a:t>
            </a:r>
            <a:r>
              <a:rPr sz="2000" dirty="0">
                <a:solidFill>
                  <a:srgbClr val="222A2C"/>
                </a:solidFill>
                <a:latin typeface="微软雅黑" panose="020B0503020204020204" charset="-122"/>
                <a:cs typeface="微软雅黑" panose="020B0503020204020204" charset="-122"/>
              </a:rPr>
              <a:t>t</a:t>
            </a:r>
            <a:r>
              <a:rPr sz="2000" spc="5" dirty="0">
                <a:solidFill>
                  <a:srgbClr val="222A2C"/>
                </a:solidFill>
                <a:latin typeface="微软雅黑" panose="020B0503020204020204" charset="-122"/>
                <a:cs typeface="微软雅黑" panose="020B0503020204020204" charset="-122"/>
              </a:rPr>
              <a:t>in</a:t>
            </a:r>
            <a:r>
              <a:rPr sz="2000" dirty="0">
                <a:solidFill>
                  <a:srgbClr val="222A2C"/>
                </a:solidFill>
                <a:latin typeface="微软雅黑" panose="020B0503020204020204" charset="-122"/>
                <a:cs typeface="微软雅黑" panose="020B0503020204020204" charset="-122"/>
              </a:rPr>
              <a:t>g</a:t>
            </a:r>
            <a:r>
              <a:rPr sz="2000" spc="-10" dirty="0">
                <a:solidFill>
                  <a:srgbClr val="222A2C"/>
                </a:solidFill>
                <a:latin typeface="微软雅黑" panose="020B0503020204020204" charset="-122"/>
                <a:cs typeface="微软雅黑" panose="020B0503020204020204" charset="-122"/>
              </a:rPr>
              <a:t> </a:t>
            </a:r>
            <a:r>
              <a:rPr sz="2000" dirty="0">
                <a:solidFill>
                  <a:srgbClr val="222A2C"/>
                </a:solidFill>
                <a:latin typeface="微软雅黑" panose="020B0503020204020204" charset="-122"/>
                <a:cs typeface="微软雅黑" panose="020B0503020204020204" charset="-122"/>
              </a:rPr>
              <a:t>Fo</a:t>
            </a:r>
            <a:r>
              <a:rPr sz="2000" spc="5" dirty="0">
                <a:solidFill>
                  <a:srgbClr val="222A2C"/>
                </a:solidFill>
                <a:latin typeface="微软雅黑" panose="020B0503020204020204" charset="-122"/>
                <a:cs typeface="微软雅黑" panose="020B0503020204020204" charset="-122"/>
              </a:rPr>
              <a:t>un</a:t>
            </a:r>
            <a:r>
              <a:rPr sz="2000" spc="-5" dirty="0">
                <a:solidFill>
                  <a:srgbClr val="222A2C"/>
                </a:solidFill>
                <a:latin typeface="微软雅黑" panose="020B0503020204020204" charset="-122"/>
                <a:cs typeface="微软雅黑" panose="020B0503020204020204" charset="-122"/>
              </a:rPr>
              <a:t>d</a:t>
            </a:r>
            <a:r>
              <a:rPr sz="2000" spc="-10" dirty="0">
                <a:solidFill>
                  <a:srgbClr val="222A2C"/>
                </a:solidFill>
                <a:latin typeface="微软雅黑" panose="020B0503020204020204" charset="-122"/>
                <a:cs typeface="微软雅黑" panose="020B0503020204020204" charset="-122"/>
              </a:rPr>
              <a:t>a</a:t>
            </a:r>
            <a:r>
              <a:rPr sz="2000" dirty="0">
                <a:solidFill>
                  <a:srgbClr val="222A2C"/>
                </a:solidFill>
                <a:latin typeface="微软雅黑" panose="020B0503020204020204" charset="-122"/>
                <a:cs typeface="微软雅黑" panose="020B0503020204020204" charset="-122"/>
              </a:rPr>
              <a:t>t</a:t>
            </a:r>
            <a:r>
              <a:rPr sz="2000" spc="5" dirty="0">
                <a:solidFill>
                  <a:srgbClr val="222A2C"/>
                </a:solidFill>
                <a:latin typeface="微软雅黑" panose="020B0503020204020204" charset="-122"/>
                <a:cs typeface="微软雅黑" panose="020B0503020204020204" charset="-122"/>
              </a:rPr>
              <a:t>i</a:t>
            </a:r>
            <a:r>
              <a:rPr sz="2000" dirty="0">
                <a:solidFill>
                  <a:srgbClr val="222A2C"/>
                </a:solidFill>
                <a:latin typeface="微软雅黑" panose="020B0503020204020204" charset="-122"/>
                <a:cs typeface="微软雅黑" panose="020B0503020204020204" charset="-122"/>
              </a:rPr>
              <a:t>on</a:t>
            </a:r>
            <a:endParaRPr sz="2000">
              <a:latin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2129" y="3110947"/>
            <a:ext cx="7167880" cy="711200"/>
          </a:xfrm>
          <a:prstGeom prst="rect">
            <a:avLst/>
          </a:prstGeom>
        </p:spPr>
        <p:txBody>
          <a:bodyPr vert="horz" wrap="square" lIns="0" tIns="0" rIns="0" bIns="0" rtlCol="0">
            <a:spAutoFit/>
          </a:bodyPr>
          <a:lstStyle/>
          <a:p>
            <a:pPr marL="12700">
              <a:lnSpc>
                <a:spcPct val="100000"/>
              </a:lnSpc>
            </a:pPr>
            <a:r>
              <a:rPr sz="5400" spc="-5" dirty="0">
                <a:solidFill>
                  <a:srgbClr val="FFFFFF"/>
                </a:solidFill>
                <a:latin typeface="微软雅黑" panose="020B0503020204020204" charset="-122"/>
                <a:cs typeface="微软雅黑" panose="020B0503020204020204" charset="-122"/>
              </a:rPr>
              <a:t>Ku</a:t>
            </a:r>
            <a:r>
              <a:rPr sz="5400" dirty="0">
                <a:solidFill>
                  <a:srgbClr val="FFFFFF"/>
                </a:solidFill>
                <a:latin typeface="微软雅黑" panose="020B0503020204020204" charset="-122"/>
                <a:cs typeface="微软雅黑" panose="020B0503020204020204" charset="-122"/>
              </a:rPr>
              <a:t>be</a:t>
            </a:r>
            <a:r>
              <a:rPr sz="5400" spc="-5" dirty="0">
                <a:solidFill>
                  <a:srgbClr val="FFFFFF"/>
                </a:solidFill>
                <a:latin typeface="微软雅黑" panose="020B0503020204020204" charset="-122"/>
                <a:cs typeface="微软雅黑" panose="020B0503020204020204" charset="-122"/>
              </a:rPr>
              <a:t>rn</a:t>
            </a:r>
            <a:r>
              <a:rPr sz="5400" dirty="0">
                <a:solidFill>
                  <a:srgbClr val="FFFFFF"/>
                </a:solidFill>
                <a:latin typeface="微软雅黑" panose="020B0503020204020204" charset="-122"/>
                <a:cs typeface="微软雅黑" panose="020B0503020204020204" charset="-122"/>
              </a:rPr>
              <a:t>e</a:t>
            </a:r>
            <a:r>
              <a:rPr sz="5400" spc="-50" dirty="0">
                <a:solidFill>
                  <a:srgbClr val="FFFFFF"/>
                </a:solidFill>
                <a:latin typeface="微软雅黑" panose="020B0503020204020204" charset="-122"/>
                <a:cs typeface="微软雅黑" panose="020B0503020204020204" charset="-122"/>
              </a:rPr>
              <a:t>t</a:t>
            </a:r>
            <a:r>
              <a:rPr sz="5400" dirty="0">
                <a:solidFill>
                  <a:srgbClr val="FFFFFF"/>
                </a:solidFill>
                <a:latin typeface="微软雅黑" panose="020B0503020204020204" charset="-122"/>
                <a:cs typeface="微软雅黑" panose="020B0503020204020204" charset="-122"/>
              </a:rPr>
              <a:t>e</a:t>
            </a:r>
            <a:r>
              <a:rPr sz="5400" spc="-5" dirty="0">
                <a:solidFill>
                  <a:srgbClr val="FFFFFF"/>
                </a:solidFill>
                <a:latin typeface="微软雅黑" panose="020B0503020204020204" charset="-122"/>
                <a:cs typeface="微软雅黑" panose="020B0503020204020204" charset="-122"/>
              </a:rPr>
              <a:t>s</a:t>
            </a:r>
            <a:r>
              <a:rPr sz="5400" dirty="0">
                <a:solidFill>
                  <a:srgbClr val="FFFFFF"/>
                </a:solidFill>
                <a:latin typeface="微软雅黑" panose="020B0503020204020204" charset="-122"/>
                <a:cs typeface="微软雅黑" panose="020B0503020204020204" charset="-122"/>
              </a:rPr>
              <a:t>的技术架构</a:t>
            </a:r>
            <a:endParaRPr sz="5400">
              <a:latin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3254" y="392511"/>
            <a:ext cx="51435" cy="257810"/>
          </a:xfrm>
          <a:custGeom>
            <a:avLst/>
            <a:gdLst/>
            <a:ahLst/>
            <a:cxnLst/>
            <a:rect l="l" t="t" r="r" b="b"/>
            <a:pathLst>
              <a:path w="51434" h="257809">
                <a:moveTo>
                  <a:pt x="0" y="257456"/>
                </a:moveTo>
                <a:lnTo>
                  <a:pt x="51421" y="257456"/>
                </a:lnTo>
                <a:lnTo>
                  <a:pt x="51421" y="0"/>
                </a:lnTo>
                <a:lnTo>
                  <a:pt x="0" y="0"/>
                </a:lnTo>
                <a:lnTo>
                  <a:pt x="0" y="257456"/>
                </a:lnTo>
                <a:close/>
              </a:path>
            </a:pathLst>
          </a:custGeom>
          <a:solidFill>
            <a:srgbClr val="00B050"/>
          </a:solidFill>
        </p:spPr>
        <p:txBody>
          <a:bodyPr wrap="square" lIns="0" tIns="0" rIns="0" bIns="0" rtlCol="0"/>
          <a:lstStyle/>
          <a:p/>
        </p:txBody>
      </p:sp>
      <p:sp>
        <p:nvSpPr>
          <p:cNvPr id="4" name="object 4"/>
          <p:cNvSpPr/>
          <p:nvPr/>
        </p:nvSpPr>
        <p:spPr>
          <a:xfrm>
            <a:off x="443254" y="392511"/>
            <a:ext cx="51435" cy="257810"/>
          </a:xfrm>
          <a:custGeom>
            <a:avLst/>
            <a:gdLst/>
            <a:ahLst/>
            <a:cxnLst/>
            <a:rect l="l" t="t" r="r" b="b"/>
            <a:pathLst>
              <a:path w="51434" h="257809">
                <a:moveTo>
                  <a:pt x="0" y="257456"/>
                </a:moveTo>
                <a:lnTo>
                  <a:pt x="51421" y="257456"/>
                </a:lnTo>
                <a:lnTo>
                  <a:pt x="51421" y="0"/>
                </a:lnTo>
                <a:lnTo>
                  <a:pt x="0" y="0"/>
                </a:lnTo>
                <a:lnTo>
                  <a:pt x="0" y="257456"/>
                </a:lnTo>
                <a:close/>
              </a:path>
            </a:pathLst>
          </a:custGeom>
          <a:solidFill>
            <a:srgbClr val="00B050"/>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solidFill>
                  <a:srgbClr val="222A2C"/>
                </a:solidFill>
              </a:rPr>
              <a:t>K</a:t>
            </a:r>
            <a:r>
              <a:rPr spc="90" dirty="0">
                <a:solidFill>
                  <a:srgbClr val="222A2C"/>
                </a:solidFill>
              </a:rPr>
              <a:t>U</a:t>
            </a:r>
            <a:r>
              <a:rPr spc="95" dirty="0">
                <a:solidFill>
                  <a:srgbClr val="222A2C"/>
                </a:solidFill>
              </a:rPr>
              <a:t>BE</a:t>
            </a:r>
            <a:r>
              <a:rPr spc="90" dirty="0">
                <a:solidFill>
                  <a:srgbClr val="222A2C"/>
                </a:solidFill>
              </a:rPr>
              <a:t>R</a:t>
            </a:r>
            <a:r>
              <a:rPr spc="95" dirty="0">
                <a:solidFill>
                  <a:srgbClr val="222A2C"/>
                </a:solidFill>
              </a:rPr>
              <a:t>N</a:t>
            </a:r>
            <a:r>
              <a:rPr spc="100" dirty="0">
                <a:solidFill>
                  <a:srgbClr val="222A2C"/>
                </a:solidFill>
              </a:rPr>
              <a:t>ET</a:t>
            </a:r>
            <a:r>
              <a:rPr spc="95" dirty="0">
                <a:solidFill>
                  <a:srgbClr val="222A2C"/>
                </a:solidFill>
              </a:rPr>
              <a:t>E</a:t>
            </a:r>
            <a:r>
              <a:rPr spc="100" dirty="0">
                <a:solidFill>
                  <a:srgbClr val="222A2C"/>
                </a:solidFill>
              </a:rPr>
              <a:t>S的技术架</a:t>
            </a:r>
            <a:r>
              <a:rPr dirty="0">
                <a:solidFill>
                  <a:srgbClr val="222A2C"/>
                </a:solidFill>
              </a:rPr>
              <a:t>构</a:t>
            </a:r>
            <a:endParaRPr dirty="0">
              <a:solidFill>
                <a:srgbClr val="222A2C"/>
              </a:solidFill>
            </a:endParaRPr>
          </a:p>
        </p:txBody>
      </p:sp>
      <p:sp>
        <p:nvSpPr>
          <p:cNvPr id="6" name="object 6"/>
          <p:cNvSpPr txBox="1"/>
          <p:nvPr/>
        </p:nvSpPr>
        <p:spPr>
          <a:xfrm>
            <a:off x="1800861" y="1751570"/>
            <a:ext cx="4013200" cy="3903345"/>
          </a:xfrm>
          <a:prstGeom prst="rect">
            <a:avLst/>
          </a:prstGeom>
        </p:spPr>
        <p:txBody>
          <a:bodyPr vert="horz" wrap="square" lIns="0" tIns="0" rIns="0" bIns="0" rtlCol="0">
            <a:spAutoFit/>
          </a:bodyPr>
          <a:lstStyle/>
          <a:p>
            <a:pPr marL="355600" indent="-342900">
              <a:lnSpc>
                <a:spcPct val="100000"/>
              </a:lnSpc>
              <a:buClr>
                <a:srgbClr val="00B450"/>
              </a:buClr>
              <a:buFont typeface="Arial" panose="020B0604020202020204"/>
              <a:buChar char="•"/>
              <a:tabLst>
                <a:tab pos="355600" algn="l"/>
              </a:tabLst>
            </a:pPr>
            <a:r>
              <a:rPr sz="1900" spc="90" dirty="0">
                <a:solidFill>
                  <a:srgbClr val="4A5862"/>
                </a:solidFill>
                <a:latin typeface="微软雅黑" panose="020B0503020204020204" charset="-122"/>
                <a:cs typeface="微软雅黑" panose="020B0503020204020204" charset="-122"/>
              </a:rPr>
              <a:t>K</a:t>
            </a:r>
            <a:r>
              <a:rPr sz="1900" spc="100" dirty="0">
                <a:solidFill>
                  <a:srgbClr val="4A5862"/>
                </a:solidFill>
                <a:latin typeface="微软雅黑" panose="020B0503020204020204" charset="-122"/>
                <a:cs typeface="微软雅黑" panose="020B0503020204020204" charset="-122"/>
              </a:rPr>
              <a:t>u</a:t>
            </a:r>
            <a:r>
              <a:rPr sz="1900" spc="95" dirty="0">
                <a:solidFill>
                  <a:srgbClr val="4A5862"/>
                </a:solidFill>
                <a:latin typeface="微软雅黑" panose="020B0503020204020204" charset="-122"/>
                <a:cs typeface="微软雅黑" panose="020B0503020204020204" charset="-122"/>
              </a:rPr>
              <a:t>b</a:t>
            </a:r>
            <a:r>
              <a:rPr sz="1900" spc="95" dirty="0">
                <a:solidFill>
                  <a:srgbClr val="4A5862"/>
                </a:solidFill>
                <a:latin typeface="微软雅黑" panose="020B0503020204020204" charset="-122"/>
                <a:cs typeface="微软雅黑" panose="020B0503020204020204" charset="-122"/>
              </a:rPr>
              <a:t>e</a:t>
            </a:r>
            <a:r>
              <a:rPr sz="1900" spc="95" dirty="0">
                <a:solidFill>
                  <a:srgbClr val="4A5862"/>
                </a:solidFill>
                <a:latin typeface="微软雅黑" panose="020B0503020204020204" charset="-122"/>
                <a:cs typeface="微软雅黑" panose="020B0503020204020204" charset="-122"/>
              </a:rPr>
              <a:t>r</a:t>
            </a:r>
            <a:r>
              <a:rPr sz="1900" spc="100" dirty="0">
                <a:solidFill>
                  <a:srgbClr val="4A5862"/>
                </a:solidFill>
                <a:latin typeface="微软雅黑" panose="020B0503020204020204" charset="-122"/>
                <a:cs typeface="微软雅黑" panose="020B0503020204020204" charset="-122"/>
              </a:rPr>
              <a:t>n</a:t>
            </a:r>
            <a:r>
              <a:rPr sz="1900" spc="95" dirty="0">
                <a:solidFill>
                  <a:srgbClr val="4A5862"/>
                </a:solidFill>
                <a:latin typeface="微软雅黑" panose="020B0503020204020204" charset="-122"/>
                <a:cs typeface="微软雅黑" panose="020B0503020204020204" charset="-122"/>
              </a:rPr>
              <a:t>e</a:t>
            </a:r>
            <a:r>
              <a:rPr sz="1900" spc="85" dirty="0">
                <a:solidFill>
                  <a:srgbClr val="4A5862"/>
                </a:solidFill>
                <a:latin typeface="微软雅黑" panose="020B0503020204020204" charset="-122"/>
                <a:cs typeface="微软雅黑" panose="020B0503020204020204" charset="-122"/>
              </a:rPr>
              <a:t>t</a:t>
            </a:r>
            <a:r>
              <a:rPr sz="1900" spc="95" dirty="0">
                <a:solidFill>
                  <a:srgbClr val="4A5862"/>
                </a:solidFill>
                <a:latin typeface="微软雅黑" panose="020B0503020204020204" charset="-122"/>
                <a:cs typeface="微软雅黑" panose="020B0503020204020204" charset="-122"/>
              </a:rPr>
              <a:t>e</a:t>
            </a:r>
            <a:r>
              <a:rPr sz="1900" spc="95" dirty="0">
                <a:solidFill>
                  <a:srgbClr val="4A5862"/>
                </a:solidFill>
                <a:latin typeface="微软雅黑" panose="020B0503020204020204" charset="-122"/>
                <a:cs typeface="微软雅黑" panose="020B0503020204020204" charset="-122"/>
              </a:rPr>
              <a:t>s</a:t>
            </a:r>
            <a:r>
              <a:rPr sz="1900" spc="100" dirty="0">
                <a:solidFill>
                  <a:srgbClr val="4A5862"/>
                </a:solidFill>
                <a:latin typeface="微软雅黑" panose="020B0503020204020204" charset="-122"/>
                <a:cs typeface="微软雅黑" panose="020B0503020204020204" charset="-122"/>
              </a:rPr>
              <a:t>架</a:t>
            </a:r>
            <a:r>
              <a:rPr sz="1900" dirty="0">
                <a:solidFill>
                  <a:srgbClr val="4A5862"/>
                </a:solidFill>
                <a:latin typeface="微软雅黑" panose="020B0503020204020204" charset="-122"/>
                <a:cs typeface="微软雅黑" panose="020B0503020204020204" charset="-122"/>
              </a:rPr>
              <a:t>构</a:t>
            </a:r>
            <a:endParaRPr sz="1900">
              <a:latin typeface="微软雅黑" panose="020B0503020204020204" charset="-122"/>
              <a:cs typeface="微软雅黑" panose="020B0503020204020204" charset="-122"/>
            </a:endParaRPr>
          </a:p>
          <a:p>
            <a:pPr>
              <a:lnSpc>
                <a:spcPct val="100000"/>
              </a:lnSpc>
              <a:spcBef>
                <a:spcPts val="50"/>
              </a:spcBef>
              <a:buClr>
                <a:srgbClr val="00B450"/>
              </a:buClr>
              <a:buFont typeface="Arial" panose="020B0604020202020204"/>
              <a:buChar char="•"/>
            </a:pPr>
            <a:endParaRPr sz="1450">
              <a:latin typeface="Times New Roman" panose="02020603050405020304"/>
              <a:cs typeface="Times New Roman" panose="02020603050405020304"/>
            </a:endParaRPr>
          </a:p>
          <a:p>
            <a:pPr marL="355600" indent="-342900">
              <a:lnSpc>
                <a:spcPct val="100000"/>
              </a:lnSpc>
              <a:buClr>
                <a:srgbClr val="00B450"/>
              </a:buClr>
              <a:buFont typeface="Arial" panose="020B0604020202020204"/>
              <a:buChar char="•"/>
              <a:tabLst>
                <a:tab pos="355600" algn="l"/>
              </a:tabLst>
            </a:pPr>
            <a:r>
              <a:rPr sz="1900" spc="105" dirty="0">
                <a:solidFill>
                  <a:srgbClr val="4A5862"/>
                </a:solidFill>
                <a:latin typeface="微软雅黑" panose="020B0503020204020204" charset="-122"/>
                <a:cs typeface="微软雅黑" panose="020B0503020204020204" charset="-122"/>
              </a:rPr>
              <a:t>M</a:t>
            </a:r>
            <a:r>
              <a:rPr sz="1900" spc="95" dirty="0">
                <a:solidFill>
                  <a:srgbClr val="4A5862"/>
                </a:solidFill>
                <a:latin typeface="微软雅黑" panose="020B0503020204020204" charset="-122"/>
                <a:cs typeface="微软雅黑" panose="020B0503020204020204" charset="-122"/>
              </a:rPr>
              <a:t>a</a:t>
            </a:r>
            <a:r>
              <a:rPr sz="1900" spc="90" dirty="0">
                <a:solidFill>
                  <a:srgbClr val="4A5862"/>
                </a:solidFill>
                <a:latin typeface="微软雅黑" panose="020B0503020204020204" charset="-122"/>
                <a:cs typeface="微软雅黑" panose="020B0503020204020204" charset="-122"/>
              </a:rPr>
              <a:t>s</a:t>
            </a:r>
            <a:r>
              <a:rPr sz="1900" spc="85" dirty="0">
                <a:solidFill>
                  <a:srgbClr val="4A5862"/>
                </a:solidFill>
                <a:latin typeface="微软雅黑" panose="020B0503020204020204" charset="-122"/>
                <a:cs typeface="微软雅黑" panose="020B0503020204020204" charset="-122"/>
              </a:rPr>
              <a:t>t</a:t>
            </a:r>
            <a:r>
              <a:rPr sz="1900" spc="95" dirty="0">
                <a:solidFill>
                  <a:srgbClr val="4A5862"/>
                </a:solidFill>
                <a:latin typeface="微软雅黑" panose="020B0503020204020204" charset="-122"/>
                <a:cs typeface="微软雅黑" panose="020B0503020204020204" charset="-122"/>
              </a:rPr>
              <a:t>e</a:t>
            </a:r>
            <a:r>
              <a:rPr sz="1900" spc="100" dirty="0">
                <a:solidFill>
                  <a:srgbClr val="4A5862"/>
                </a:solidFill>
                <a:latin typeface="微软雅黑" panose="020B0503020204020204" charset="-122"/>
                <a:cs typeface="微软雅黑" panose="020B0503020204020204" charset="-122"/>
              </a:rPr>
              <a:t>r</a:t>
            </a:r>
            <a:r>
              <a:rPr sz="1900" spc="100" dirty="0">
                <a:solidFill>
                  <a:srgbClr val="4A5862"/>
                </a:solidFill>
                <a:latin typeface="微软雅黑" panose="020B0503020204020204" charset="-122"/>
                <a:cs typeface="微软雅黑" panose="020B0503020204020204" charset="-122"/>
              </a:rPr>
              <a:t>组</a:t>
            </a:r>
            <a:r>
              <a:rPr sz="1900" dirty="0">
                <a:solidFill>
                  <a:srgbClr val="4A5862"/>
                </a:solidFill>
                <a:latin typeface="微软雅黑" panose="020B0503020204020204" charset="-122"/>
                <a:cs typeface="微软雅黑" panose="020B0503020204020204" charset="-122"/>
              </a:rPr>
              <a:t>件</a:t>
            </a:r>
            <a:endParaRPr sz="1900">
              <a:latin typeface="微软雅黑" panose="020B0503020204020204" charset="-122"/>
              <a:cs typeface="微软雅黑" panose="020B0503020204020204" charset="-122"/>
            </a:endParaRPr>
          </a:p>
          <a:p>
            <a:pPr marL="1098550" lvl="1" indent="-342900">
              <a:lnSpc>
                <a:spcPct val="100000"/>
              </a:lnSpc>
              <a:spcBef>
                <a:spcPts val="885"/>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a:t>
            </a:r>
            <a:r>
              <a:rPr sz="1900" spc="-5" dirty="0">
                <a:solidFill>
                  <a:srgbClr val="222A2C"/>
                </a:solidFill>
                <a:latin typeface="微软雅黑" panose="020B0503020204020204" charset="-122"/>
                <a:cs typeface="微软雅黑" panose="020B0503020204020204" charset="-122"/>
              </a:rPr>
              <a:t>api</a:t>
            </a:r>
            <a:r>
              <a:rPr sz="1900" spc="-5" dirty="0">
                <a:solidFill>
                  <a:srgbClr val="222A2C"/>
                </a:solidFill>
                <a:latin typeface="微软雅黑" panose="020B0503020204020204" charset="-122"/>
                <a:cs typeface="微软雅黑" panose="020B0503020204020204" charset="-122"/>
              </a:rPr>
              <a:t>s</a:t>
            </a:r>
            <a:r>
              <a:rPr sz="1900" spc="-5" dirty="0">
                <a:solidFill>
                  <a:srgbClr val="222A2C"/>
                </a:solidFill>
                <a:latin typeface="微软雅黑" panose="020B0503020204020204" charset="-122"/>
                <a:cs typeface="微软雅黑" panose="020B0503020204020204" charset="-122"/>
              </a:rPr>
              <a:t>e</a:t>
            </a:r>
            <a:r>
              <a:rPr sz="1900" spc="80" dirty="0">
                <a:solidFill>
                  <a:srgbClr val="222A2C"/>
                </a:solidFill>
                <a:latin typeface="微软雅黑" panose="020B0503020204020204" charset="-122"/>
                <a:cs typeface="微软雅黑" panose="020B0503020204020204" charset="-122"/>
              </a:rPr>
              <a:t>r</a:t>
            </a:r>
            <a:r>
              <a:rPr sz="1900" spc="-10" dirty="0">
                <a:solidFill>
                  <a:srgbClr val="222A2C"/>
                </a:solidFill>
                <a:latin typeface="微软雅黑" panose="020B0503020204020204" charset="-122"/>
                <a:cs typeface="微软雅黑" panose="020B0503020204020204" charset="-122"/>
              </a:rPr>
              <a:t>v</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r</a:t>
            </a:r>
            <a:endParaRPr sz="1900">
              <a:latin typeface="微软雅黑" panose="020B0503020204020204" charset="-122"/>
              <a:cs typeface="微软雅黑" panose="020B0503020204020204" charset="-122"/>
            </a:endParaRPr>
          </a:p>
          <a:p>
            <a:pPr marL="1098550" lvl="1" indent="-342900">
              <a:lnSpc>
                <a:spcPct val="100000"/>
              </a:lnSpc>
              <a:spcBef>
                <a:spcPts val="620"/>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a:t>
            </a:r>
            <a:r>
              <a:rPr sz="1900" spc="-5" dirty="0">
                <a:solidFill>
                  <a:srgbClr val="222A2C"/>
                </a:solidFill>
                <a:latin typeface="微软雅黑" panose="020B0503020204020204" charset="-122"/>
                <a:cs typeface="微软雅黑" panose="020B0503020204020204" charset="-122"/>
              </a:rPr>
              <a:t>c</a:t>
            </a:r>
            <a:r>
              <a:rPr sz="1900" dirty="0">
                <a:solidFill>
                  <a:srgbClr val="222A2C"/>
                </a:solidFill>
                <a:latin typeface="微软雅黑" panose="020B0503020204020204" charset="-122"/>
                <a:cs typeface="微软雅黑" panose="020B0503020204020204" charset="-122"/>
              </a:rPr>
              <a:t>ont</a:t>
            </a:r>
            <a:r>
              <a:rPr sz="1900" spc="-30" dirty="0">
                <a:solidFill>
                  <a:srgbClr val="222A2C"/>
                </a:solidFill>
                <a:latin typeface="微软雅黑" panose="020B0503020204020204" charset="-122"/>
                <a:cs typeface="微软雅黑" panose="020B0503020204020204" charset="-122"/>
              </a:rPr>
              <a:t>r</a:t>
            </a:r>
            <a:r>
              <a:rPr sz="1900" dirty="0">
                <a:solidFill>
                  <a:srgbClr val="222A2C"/>
                </a:solidFill>
                <a:latin typeface="微软雅黑" panose="020B0503020204020204" charset="-122"/>
                <a:cs typeface="微软雅黑" panose="020B0503020204020204" charset="-122"/>
              </a:rPr>
              <a:t>o</a:t>
            </a:r>
            <a:r>
              <a:rPr sz="1900" spc="-10" dirty="0">
                <a:solidFill>
                  <a:srgbClr val="222A2C"/>
                </a:solidFill>
                <a:latin typeface="微软雅黑" panose="020B0503020204020204" charset="-122"/>
                <a:cs typeface="微软雅黑" panose="020B0503020204020204" charset="-122"/>
              </a:rPr>
              <a:t>l</a:t>
            </a:r>
            <a:r>
              <a:rPr sz="1900" spc="-10" dirty="0">
                <a:solidFill>
                  <a:srgbClr val="222A2C"/>
                </a:solidFill>
                <a:latin typeface="微软雅黑" panose="020B0503020204020204" charset="-122"/>
                <a:cs typeface="微软雅黑" panose="020B0503020204020204" charset="-122"/>
              </a:rPr>
              <a:t>l</a:t>
            </a:r>
            <a:r>
              <a:rPr sz="1900" spc="-5" dirty="0">
                <a:solidFill>
                  <a:srgbClr val="222A2C"/>
                </a:solidFill>
                <a:latin typeface="微软雅黑" panose="020B0503020204020204" charset="-122"/>
                <a:cs typeface="微软雅黑" panose="020B0503020204020204" charset="-122"/>
              </a:rPr>
              <a:t>e</a:t>
            </a:r>
            <a:r>
              <a:rPr sz="1900" spc="-130" dirty="0">
                <a:solidFill>
                  <a:srgbClr val="222A2C"/>
                </a:solidFill>
                <a:latin typeface="微软雅黑" panose="020B0503020204020204" charset="-122"/>
                <a:cs typeface="微软雅黑" panose="020B0503020204020204" charset="-122"/>
              </a:rPr>
              <a:t>r</a:t>
            </a:r>
            <a:r>
              <a:rPr sz="1900" dirty="0">
                <a:solidFill>
                  <a:srgbClr val="222A2C"/>
                </a:solidFill>
                <a:latin typeface="微软雅黑" panose="020B0503020204020204" charset="-122"/>
                <a:cs typeface="微软雅黑" panose="020B0503020204020204" charset="-122"/>
              </a:rPr>
              <a:t>-</a:t>
            </a:r>
            <a:r>
              <a:rPr sz="1900" spc="-10" dirty="0">
                <a:solidFill>
                  <a:srgbClr val="222A2C"/>
                </a:solidFill>
                <a:latin typeface="微软雅黑" panose="020B0503020204020204" charset="-122"/>
                <a:cs typeface="微软雅黑" panose="020B0503020204020204" charset="-122"/>
              </a:rPr>
              <a:t>m</a:t>
            </a:r>
            <a:r>
              <a:rPr sz="1900" spc="-5" dirty="0">
                <a:solidFill>
                  <a:srgbClr val="222A2C"/>
                </a:solidFill>
                <a:latin typeface="微软雅黑" panose="020B0503020204020204" charset="-122"/>
                <a:cs typeface="微软雅黑" panose="020B0503020204020204" charset="-122"/>
              </a:rPr>
              <a:t>a</a:t>
            </a:r>
            <a:r>
              <a:rPr sz="1900" dirty="0">
                <a:solidFill>
                  <a:srgbClr val="222A2C"/>
                </a:solidFill>
                <a:latin typeface="微软雅黑" panose="020B0503020204020204" charset="-122"/>
                <a:cs typeface="微软雅黑" panose="020B0503020204020204" charset="-122"/>
              </a:rPr>
              <a:t>n</a:t>
            </a:r>
            <a:r>
              <a:rPr sz="1900" spc="-5" dirty="0">
                <a:solidFill>
                  <a:srgbClr val="222A2C"/>
                </a:solidFill>
                <a:latin typeface="微软雅黑" panose="020B0503020204020204" charset="-122"/>
                <a:cs typeface="微软雅黑" panose="020B0503020204020204" charset="-122"/>
              </a:rPr>
              <a:t>a</a:t>
            </a:r>
            <a:r>
              <a:rPr sz="1900" spc="-5" dirty="0">
                <a:solidFill>
                  <a:srgbClr val="222A2C"/>
                </a:solidFill>
                <a:latin typeface="微软雅黑" panose="020B0503020204020204" charset="-122"/>
                <a:cs typeface="微软雅黑" panose="020B0503020204020204" charset="-122"/>
              </a:rPr>
              <a:t>g</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r</a:t>
            </a:r>
            <a:endParaRPr sz="1900">
              <a:latin typeface="微软雅黑" panose="020B0503020204020204" charset="-122"/>
              <a:cs typeface="微软雅黑" panose="020B0503020204020204" charset="-122"/>
            </a:endParaRPr>
          </a:p>
          <a:p>
            <a:pPr marL="1098550" lvl="1" indent="-342900">
              <a:lnSpc>
                <a:spcPct val="100000"/>
              </a:lnSpc>
              <a:spcBef>
                <a:spcPts val="585"/>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a:t>
            </a:r>
            <a:r>
              <a:rPr sz="1900" spc="-5" dirty="0">
                <a:solidFill>
                  <a:srgbClr val="222A2C"/>
                </a:solidFill>
                <a:latin typeface="微软雅黑" panose="020B0503020204020204" charset="-122"/>
                <a:cs typeface="微软雅黑" panose="020B0503020204020204" charset="-122"/>
              </a:rPr>
              <a:t>sc</a:t>
            </a:r>
            <a:r>
              <a:rPr sz="1900" dirty="0">
                <a:solidFill>
                  <a:srgbClr val="222A2C"/>
                </a:solidFill>
                <a:latin typeface="微软雅黑" panose="020B0503020204020204" charset="-122"/>
                <a:cs typeface="微软雅黑" panose="020B0503020204020204" charset="-122"/>
              </a:rPr>
              <a:t>h</a:t>
            </a:r>
            <a:r>
              <a:rPr sz="1900" spc="-5" dirty="0">
                <a:solidFill>
                  <a:srgbClr val="222A2C"/>
                </a:solidFill>
                <a:latin typeface="微软雅黑" panose="020B0503020204020204" charset="-122"/>
                <a:cs typeface="微软雅黑" panose="020B0503020204020204" charset="-122"/>
              </a:rPr>
              <a:t>e</a:t>
            </a:r>
            <a:r>
              <a:rPr sz="1900" spc="-5" dirty="0">
                <a:solidFill>
                  <a:srgbClr val="222A2C"/>
                </a:solidFill>
                <a:latin typeface="微软雅黑" panose="020B0503020204020204" charset="-122"/>
                <a:cs typeface="微软雅黑" panose="020B0503020204020204" charset="-122"/>
              </a:rPr>
              <a:t>d</a:t>
            </a:r>
            <a:r>
              <a:rPr sz="1900" dirty="0">
                <a:solidFill>
                  <a:srgbClr val="222A2C"/>
                </a:solidFill>
                <a:latin typeface="微软雅黑" panose="020B0503020204020204" charset="-122"/>
                <a:cs typeface="微软雅黑" panose="020B0503020204020204" charset="-122"/>
              </a:rPr>
              <a:t>u</a:t>
            </a:r>
            <a:r>
              <a:rPr sz="1900" spc="-5" dirty="0">
                <a:solidFill>
                  <a:srgbClr val="222A2C"/>
                </a:solidFill>
                <a:latin typeface="微软雅黑" panose="020B0503020204020204" charset="-122"/>
                <a:cs typeface="微软雅黑" panose="020B0503020204020204" charset="-122"/>
              </a:rPr>
              <a:t>le</a:t>
            </a:r>
            <a:r>
              <a:rPr sz="1900" dirty="0">
                <a:solidFill>
                  <a:srgbClr val="222A2C"/>
                </a:solidFill>
                <a:latin typeface="微软雅黑" panose="020B0503020204020204" charset="-122"/>
                <a:cs typeface="微软雅黑" panose="020B0503020204020204" charset="-122"/>
              </a:rPr>
              <a:t>r</a:t>
            </a:r>
            <a:endParaRPr sz="1900">
              <a:latin typeface="微软雅黑" panose="020B0503020204020204" charset="-122"/>
              <a:cs typeface="微软雅黑" panose="020B0503020204020204" charset="-122"/>
            </a:endParaRPr>
          </a:p>
          <a:p>
            <a:pPr marL="1098550" lvl="1" indent="-342900">
              <a:lnSpc>
                <a:spcPct val="100000"/>
              </a:lnSpc>
              <a:spcBef>
                <a:spcPts val="620"/>
              </a:spcBef>
              <a:buClr>
                <a:srgbClr val="015DC1"/>
              </a:buClr>
              <a:buSzPct val="145000"/>
              <a:buFont typeface="Arial" panose="020B0604020202020204"/>
              <a:buChar char="•"/>
              <a:tabLst>
                <a:tab pos="1098550" algn="l"/>
              </a:tabLst>
            </a:pPr>
            <a:r>
              <a:rPr sz="1900" spc="-5" dirty="0">
                <a:solidFill>
                  <a:srgbClr val="222A2C"/>
                </a:solidFill>
                <a:latin typeface="微软雅黑" panose="020B0503020204020204" charset="-122"/>
                <a:cs typeface="微软雅黑" panose="020B0503020204020204" charset="-122"/>
              </a:rPr>
              <a:t>e</a:t>
            </a:r>
            <a:r>
              <a:rPr sz="1900" spc="-25" dirty="0">
                <a:solidFill>
                  <a:srgbClr val="222A2C"/>
                </a:solidFill>
                <a:latin typeface="微软雅黑" panose="020B0503020204020204" charset="-122"/>
                <a:cs typeface="微软雅黑" panose="020B0503020204020204" charset="-122"/>
              </a:rPr>
              <a:t>t</a:t>
            </a:r>
            <a:r>
              <a:rPr sz="1900" spc="-5" dirty="0">
                <a:solidFill>
                  <a:srgbClr val="222A2C"/>
                </a:solidFill>
                <a:latin typeface="微软雅黑" panose="020B0503020204020204" charset="-122"/>
                <a:cs typeface="微软雅黑" panose="020B0503020204020204" charset="-122"/>
              </a:rPr>
              <a:t>c</a:t>
            </a:r>
            <a:r>
              <a:rPr sz="1900" dirty="0">
                <a:solidFill>
                  <a:srgbClr val="222A2C"/>
                </a:solidFill>
                <a:latin typeface="微软雅黑" panose="020B0503020204020204" charset="-122"/>
                <a:cs typeface="微软雅黑" panose="020B0503020204020204" charset="-122"/>
              </a:rPr>
              <a:t>d</a:t>
            </a:r>
            <a:endParaRPr sz="1900">
              <a:latin typeface="微软雅黑" panose="020B0503020204020204" charset="-122"/>
              <a:cs typeface="微软雅黑" panose="020B0503020204020204" charset="-122"/>
            </a:endParaRPr>
          </a:p>
          <a:p>
            <a:pPr marL="1098550" lvl="1" indent="-342900">
              <a:lnSpc>
                <a:spcPct val="100000"/>
              </a:lnSpc>
              <a:spcBef>
                <a:spcPts val="585"/>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a:t>
            </a:r>
            <a:r>
              <a:rPr sz="1900" spc="-5" dirty="0">
                <a:solidFill>
                  <a:srgbClr val="222A2C"/>
                </a:solidFill>
                <a:latin typeface="微软雅黑" panose="020B0503020204020204" charset="-122"/>
                <a:cs typeface="微软雅黑" panose="020B0503020204020204" charset="-122"/>
              </a:rPr>
              <a:t>d</a:t>
            </a:r>
            <a:r>
              <a:rPr sz="1900" dirty="0">
                <a:solidFill>
                  <a:srgbClr val="222A2C"/>
                </a:solidFill>
                <a:latin typeface="微软雅黑" panose="020B0503020204020204" charset="-122"/>
                <a:cs typeface="微软雅黑" panose="020B0503020204020204" charset="-122"/>
              </a:rPr>
              <a:t>ns</a:t>
            </a:r>
            <a:endParaRPr sz="1900">
              <a:latin typeface="微软雅黑" panose="020B0503020204020204" charset="-122"/>
              <a:cs typeface="微软雅黑" panose="020B0503020204020204" charset="-122"/>
            </a:endParaRPr>
          </a:p>
          <a:p>
            <a:pPr marL="355600" indent="-342900">
              <a:lnSpc>
                <a:spcPct val="100000"/>
              </a:lnSpc>
              <a:spcBef>
                <a:spcPts val="1450"/>
              </a:spcBef>
              <a:buClr>
                <a:srgbClr val="00B450"/>
              </a:buClr>
              <a:buFont typeface="Arial" panose="020B0604020202020204"/>
              <a:buChar char="•"/>
              <a:tabLst>
                <a:tab pos="355600" algn="l"/>
              </a:tabLst>
            </a:pPr>
            <a:r>
              <a:rPr sz="1900" spc="105" dirty="0">
                <a:solidFill>
                  <a:srgbClr val="4A5862"/>
                </a:solidFill>
                <a:latin typeface="微软雅黑" panose="020B0503020204020204" charset="-122"/>
                <a:cs typeface="微软雅黑" panose="020B0503020204020204" charset="-122"/>
              </a:rPr>
              <a:t>N</a:t>
            </a:r>
            <a:r>
              <a:rPr sz="1900" spc="100" dirty="0">
                <a:solidFill>
                  <a:srgbClr val="4A5862"/>
                </a:solidFill>
                <a:latin typeface="微软雅黑" panose="020B0503020204020204" charset="-122"/>
                <a:cs typeface="微软雅黑" panose="020B0503020204020204" charset="-122"/>
              </a:rPr>
              <a:t>o</a:t>
            </a:r>
            <a:r>
              <a:rPr sz="1900" spc="95" dirty="0">
                <a:solidFill>
                  <a:srgbClr val="4A5862"/>
                </a:solidFill>
                <a:latin typeface="微软雅黑" panose="020B0503020204020204" charset="-122"/>
                <a:cs typeface="微软雅黑" panose="020B0503020204020204" charset="-122"/>
              </a:rPr>
              <a:t>d</a:t>
            </a:r>
            <a:r>
              <a:rPr sz="1900" spc="95" dirty="0">
                <a:solidFill>
                  <a:srgbClr val="4A5862"/>
                </a:solidFill>
                <a:latin typeface="微软雅黑" panose="020B0503020204020204" charset="-122"/>
                <a:cs typeface="微软雅黑" panose="020B0503020204020204" charset="-122"/>
              </a:rPr>
              <a:t>e</a:t>
            </a:r>
            <a:r>
              <a:rPr sz="1900" spc="100" dirty="0">
                <a:solidFill>
                  <a:srgbClr val="4A5862"/>
                </a:solidFill>
                <a:latin typeface="微软雅黑" panose="020B0503020204020204" charset="-122"/>
                <a:cs typeface="微软雅黑" panose="020B0503020204020204" charset="-122"/>
              </a:rPr>
              <a:t>组</a:t>
            </a:r>
            <a:r>
              <a:rPr sz="1900" dirty="0">
                <a:solidFill>
                  <a:srgbClr val="4A5862"/>
                </a:solidFill>
                <a:latin typeface="微软雅黑" panose="020B0503020204020204" charset="-122"/>
                <a:cs typeface="微软雅黑" panose="020B0503020204020204" charset="-122"/>
              </a:rPr>
              <a:t>件</a:t>
            </a:r>
            <a:endParaRPr sz="1900">
              <a:latin typeface="微软雅黑" panose="020B0503020204020204" charset="-122"/>
              <a:cs typeface="微软雅黑" panose="020B0503020204020204" charset="-122"/>
            </a:endParaRPr>
          </a:p>
          <a:p>
            <a:pPr marL="1098550" lvl="1" indent="-342900">
              <a:lnSpc>
                <a:spcPct val="100000"/>
              </a:lnSpc>
              <a:spcBef>
                <a:spcPts val="885"/>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spc="-5" dirty="0">
                <a:solidFill>
                  <a:srgbClr val="222A2C"/>
                </a:solidFill>
                <a:latin typeface="微软雅黑" panose="020B0503020204020204" charset="-122"/>
                <a:cs typeface="微软雅黑" panose="020B0503020204020204" charset="-122"/>
              </a:rPr>
              <a:t>l</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t</a:t>
            </a:r>
            <a:endParaRPr sz="1900">
              <a:latin typeface="微软雅黑" panose="020B0503020204020204" charset="-122"/>
              <a:cs typeface="微软雅黑" panose="020B0503020204020204" charset="-122"/>
            </a:endParaRPr>
          </a:p>
          <a:p>
            <a:pPr marL="1098550" lvl="1" indent="-342900">
              <a:lnSpc>
                <a:spcPct val="100000"/>
              </a:lnSpc>
              <a:spcBef>
                <a:spcPts val="585"/>
              </a:spcBef>
              <a:buClr>
                <a:srgbClr val="015DC1"/>
              </a:buClr>
              <a:buSzPct val="145000"/>
              <a:buFont typeface="Arial" panose="020B0604020202020204"/>
              <a:buChar char="•"/>
              <a:tabLst>
                <a:tab pos="1098550" algn="l"/>
              </a:tabLst>
            </a:pPr>
            <a:r>
              <a:rPr sz="1900" dirty="0">
                <a:solidFill>
                  <a:srgbClr val="222A2C"/>
                </a:solidFill>
                <a:latin typeface="微软雅黑" panose="020B0503020204020204" charset="-122"/>
                <a:cs typeface="微软雅黑" panose="020B0503020204020204" charset="-122"/>
              </a:rPr>
              <a:t>ku</a:t>
            </a:r>
            <a:r>
              <a:rPr sz="1900" spc="-5" dirty="0">
                <a:solidFill>
                  <a:srgbClr val="222A2C"/>
                </a:solidFill>
                <a:latin typeface="微软雅黑" panose="020B0503020204020204" charset="-122"/>
                <a:cs typeface="微软雅黑" panose="020B0503020204020204" charset="-122"/>
              </a:rPr>
              <a:t>b</a:t>
            </a:r>
            <a:r>
              <a:rPr sz="1900" spc="-5" dirty="0">
                <a:solidFill>
                  <a:srgbClr val="222A2C"/>
                </a:solidFill>
                <a:latin typeface="微软雅黑" panose="020B0503020204020204" charset="-122"/>
                <a:cs typeface="微软雅黑" panose="020B0503020204020204" charset="-122"/>
              </a:rPr>
              <a:t>e</a:t>
            </a:r>
            <a:r>
              <a:rPr sz="1900" dirty="0">
                <a:solidFill>
                  <a:srgbClr val="222A2C"/>
                </a:solidFill>
                <a:latin typeface="微软雅黑" panose="020B0503020204020204" charset="-122"/>
                <a:cs typeface="微软雅黑" panose="020B0503020204020204" charset="-122"/>
              </a:rPr>
              <a:t>-</a:t>
            </a:r>
            <a:r>
              <a:rPr sz="1900" spc="-5" dirty="0">
                <a:solidFill>
                  <a:srgbClr val="222A2C"/>
                </a:solidFill>
                <a:latin typeface="微软雅黑" panose="020B0503020204020204" charset="-122"/>
                <a:cs typeface="微软雅黑" panose="020B0503020204020204" charset="-122"/>
              </a:rPr>
              <a:t>p</a:t>
            </a:r>
            <a:r>
              <a:rPr sz="1900" spc="-30" dirty="0">
                <a:solidFill>
                  <a:srgbClr val="222A2C"/>
                </a:solidFill>
                <a:latin typeface="微软雅黑" panose="020B0503020204020204" charset="-122"/>
                <a:cs typeface="微软雅黑" panose="020B0503020204020204" charset="-122"/>
              </a:rPr>
              <a:t>r</a:t>
            </a:r>
            <a:r>
              <a:rPr sz="1900" spc="-25" dirty="0">
                <a:solidFill>
                  <a:srgbClr val="222A2C"/>
                </a:solidFill>
                <a:latin typeface="微软雅黑" panose="020B0503020204020204" charset="-122"/>
                <a:cs typeface="微软雅黑" panose="020B0503020204020204" charset="-122"/>
              </a:rPr>
              <a:t>o</a:t>
            </a:r>
            <a:r>
              <a:rPr sz="1900" spc="-5" dirty="0">
                <a:solidFill>
                  <a:srgbClr val="222A2C"/>
                </a:solidFill>
                <a:latin typeface="微软雅黑" panose="020B0503020204020204" charset="-122"/>
                <a:cs typeface="微软雅黑" panose="020B0503020204020204" charset="-122"/>
              </a:rPr>
              <a:t>xy</a:t>
            </a:r>
            <a:endParaRPr sz="1900">
              <a:latin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100,&quot;width&quot;:14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9441</Words>
  <Application>WPS 演示</Application>
  <PresentationFormat>On-screen Show (4:3)</PresentationFormat>
  <Paragraphs>423</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微软雅黑</vt:lpstr>
      <vt:lpstr>Arial</vt:lpstr>
      <vt:lpstr>Times New Roman</vt:lpstr>
      <vt:lpstr>Calibri</vt:lpstr>
      <vt:lpstr>Arial Unicode MS</vt:lpstr>
      <vt:lpstr>Courier New</vt:lpstr>
      <vt:lpstr>Office Theme</vt:lpstr>
      <vt:lpstr>PowerPoint 演示文稿</vt:lpstr>
      <vt:lpstr>内容大纲</vt:lpstr>
      <vt:lpstr>PowerPoint 演示文稿</vt:lpstr>
      <vt:lpstr>什么是KUBERNETES</vt:lpstr>
      <vt:lpstr>什么是KUBERNETES</vt:lpstr>
      <vt:lpstr>什么是KUBERNETES</vt:lpstr>
      <vt:lpstr>PowerPoint 演示文稿</vt:lpstr>
      <vt:lpstr>PowerPoint 演示文稿</vt:lpstr>
      <vt:lpstr>KUBERNETES的技术架构</vt:lpstr>
      <vt:lpstr>KUBERNETES架构</vt:lpstr>
      <vt:lpstr>KUBERNETES架构</vt:lpstr>
      <vt:lpstr>API SERVER</vt:lpstr>
      <vt:lpstr>CONTROLLER MANAGER</vt:lpstr>
      <vt:lpstr>SCHEDULER</vt:lpstr>
      <vt:lpstr>SCHEDULER</vt:lpstr>
      <vt:lpstr>SCHEDULER</vt:lpstr>
      <vt:lpstr>SCHEDULER</vt:lpstr>
      <vt:lpstr>SCHEDULER</vt:lpstr>
      <vt:lpstr>SCHEDULER</vt:lpstr>
      <vt:lpstr>ETCD</vt:lpstr>
      <vt:lpstr>Kube-DNS</vt:lpstr>
      <vt:lpstr>Kube-DNS</vt:lpstr>
      <vt:lpstr>KUBELET</vt:lpstr>
      <vt:lpstr>KUBELET</vt:lpstr>
      <vt:lpstr>KUBELET</vt:lpstr>
      <vt:lpstr>KUBELET</vt:lpstr>
      <vt:lpstr>KUBELET</vt:lpstr>
      <vt:lpstr>KUBELET</vt:lpstr>
      <vt:lpstr>KUBELET</vt:lpstr>
      <vt:lpstr>KUBELET</vt:lpstr>
      <vt:lpstr>KUBELET</vt:lpstr>
      <vt:lpstr>PROXY</vt:lpstr>
      <vt:lpstr>PROXY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重新定义计算的边界业界领先的企业级容器云</dc:title>
  <dc:creator/>
  <cp:lastModifiedBy>Leon</cp:lastModifiedBy>
  <cp:revision>34</cp:revision>
  <dcterms:created xsi:type="dcterms:W3CDTF">2020-07-31T02:56:58Z</dcterms:created>
  <dcterms:modified xsi:type="dcterms:W3CDTF">2020-08-03T02:35:08Z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