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80" r:id="rId4"/>
    <p:sldId id="278" r:id="rId5"/>
    <p:sldId id="279" r:id="rId7"/>
    <p:sldId id="282" r:id="rId8"/>
    <p:sldId id="284" r:id="rId9"/>
    <p:sldId id="286" r:id="rId10"/>
    <p:sldId id="290" r:id="rId11"/>
    <p:sldId id="288" r:id="rId12"/>
    <p:sldId id="289" r:id="rId13"/>
    <p:sldId id="291" r:id="rId14"/>
    <p:sldId id="292" r:id="rId15"/>
    <p:sldId id="293" r:id="rId16"/>
    <p:sldId id="295" r:id="rId17"/>
    <p:sldId id="297" r:id="rId18"/>
    <p:sldId id="298" r:id="rId19"/>
    <p:sldId id="299" r:id="rId20"/>
    <p:sldId id="300" r:id="rId21"/>
    <p:sldId id="301" r:id="rId22"/>
    <p:sldId id="268" r:id="rId23"/>
    <p:sldId id="2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3" Type="http://schemas.openxmlformats.org/officeDocument/2006/relationships/tags" Target="../tags/tag14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5" Type="http://schemas.openxmlformats.org/officeDocument/2006/relationships/tags" Target="../tags/tag198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595225" y="4003106"/>
            <a:ext cx="7025026" cy="42731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614274" y="2434312"/>
            <a:ext cx="7134337" cy="1414507"/>
          </a:xfrm>
        </p:spPr>
        <p:txBody>
          <a:bodyPr anchor="b">
            <a:normAutofit/>
          </a:bodyPr>
          <a:lstStyle>
            <a:lvl1pPr algn="l">
              <a:defRPr sz="8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614274" y="4603557"/>
            <a:ext cx="1800000" cy="3168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614274" y="5013123"/>
            <a:ext cx="1800000" cy="3168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矩形 13"/>
          <p:cNvSpPr/>
          <p:nvPr userDrawn="1">
            <p:custDataLst>
              <p:tags r:id="rId17"/>
            </p:custDataLst>
          </p:nvPr>
        </p:nvSpPr>
        <p:spPr>
          <a:xfrm flipV="1">
            <a:off x="2695051" y="3844743"/>
            <a:ext cx="933521" cy="66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>
            <p:custDataLst>
              <p:tags r:id="rId18"/>
            </p:custDataLst>
          </p:nvPr>
        </p:nvCxnSpPr>
        <p:spPr>
          <a:xfrm>
            <a:off x="3625397" y="3902856"/>
            <a:ext cx="523811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47741" y="248920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8" name="任意多边形: 形状 17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517301" y="443230"/>
            <a:ext cx="10004818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8" name="任意多边形: 形状 17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 flipH="1">
            <a:off x="421640" y="45408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>
          <a:xfrm flipH="1">
            <a:off x="-3175" y="43319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7"/>
            </p:custDataLst>
          </p:nvPr>
        </p:nvSpPr>
        <p:spPr>
          <a:xfrm flipH="1">
            <a:off x="2513330" y="45408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 flipH="1">
            <a:off x="3625850" y="63404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9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0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4883456" y="2408693"/>
            <a:ext cx="5968684" cy="17836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 hasCustomPrompt="1"/>
            <p:custDataLst>
              <p:tags r:id="rId15"/>
            </p:custDataLst>
          </p:nvPr>
        </p:nvSpPr>
        <p:spPr>
          <a:xfrm>
            <a:off x="4882831" y="4331970"/>
            <a:ext cx="5968684" cy="331057"/>
          </a:xfrm>
        </p:spPr>
        <p:txBody>
          <a:bodyPr>
            <a:noAutofit/>
          </a:bodyPr>
          <a:lstStyle>
            <a:lvl1pPr marL="0" indent="0" algn="ctr">
              <a:buNone/>
              <a:defRPr sz="20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0"/>
            <a:ext cx="10852237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146" y="67674"/>
            <a:ext cx="11843708" cy="6722652"/>
            <a:chOff x="174146" y="67674"/>
            <a:chExt cx="11843708" cy="6722652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等腰三角形 17"/>
            <p:cNvSpPr/>
            <p:nvPr userDrawn="1">
              <p:custDataLst>
                <p:tags r:id="rId5"/>
              </p:custDataLst>
            </p:nvPr>
          </p:nvSpPr>
          <p:spPr>
            <a:xfrm rot="18562903">
              <a:off x="11424317" y="6196789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20" name="任意多边形: 形状 19"/>
            <p:cNvSpPr/>
            <p:nvPr userDrawn="1">
              <p:custDataLst>
                <p:tags r:id="rId4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>
              <p:custDataLst>
                <p:tags r:id="rId5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9" name="任意多边形: 形状 18"/>
            <p:cNvSpPr/>
            <p:nvPr userDrawn="1">
              <p:custDataLst>
                <p:tags r:id="rId4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>
              <p:custDataLst>
                <p:tags r:id="rId5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7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174146" y="67674"/>
            <a:ext cx="12165446" cy="7095216"/>
            <a:chOff x="174146" y="67674"/>
            <a:chExt cx="12165446" cy="7095216"/>
          </a:xfrm>
        </p:grpSpPr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1390141" y="538489"/>
            <a:ext cx="10669954" cy="7083249"/>
            <a:chOff x="1390141" y="538489"/>
            <a:chExt cx="10669954" cy="7083249"/>
          </a:xfrm>
        </p:grpSpPr>
        <p:sp>
          <p:nvSpPr>
            <p:cNvPr id="24" name="任意多边形: 形状 23"/>
            <p:cNvSpPr/>
            <p:nvPr userDrawn="1">
              <p:custDataLst>
                <p:tags r:id="rId3"/>
              </p:custDataLst>
            </p:nvPr>
          </p:nvSpPr>
          <p:spPr>
            <a:xfrm rot="20327538">
              <a:off x="9598362" y="3430239"/>
              <a:ext cx="2461733" cy="3603894"/>
            </a:xfrm>
            <a:custGeom>
              <a:avLst/>
              <a:gdLst>
                <a:gd name="connsiteX0" fmla="*/ 1379554 w 2461733"/>
                <a:gd name="connsiteY0" fmla="*/ 0 h 3603894"/>
                <a:gd name="connsiteX1" fmla="*/ 2461733 w 2461733"/>
                <a:gd name="connsiteY1" fmla="*/ 2406866 h 3603894"/>
                <a:gd name="connsiteX2" fmla="*/ 1997251 w 2461733"/>
                <a:gd name="connsiteY2" fmla="*/ 3603894 h 3603894"/>
                <a:gd name="connsiteX3" fmla="*/ 1380408 w 2461733"/>
                <a:gd name="connsiteY3" fmla="*/ 3603894 h 3603894"/>
                <a:gd name="connsiteX4" fmla="*/ 0 w 2461733"/>
                <a:gd name="connsiteY4" fmla="*/ 3068256 h 360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733" h="3603894">
                  <a:moveTo>
                    <a:pt x="1379554" y="0"/>
                  </a:moveTo>
                  <a:lnTo>
                    <a:pt x="2461733" y="2406866"/>
                  </a:lnTo>
                  <a:lnTo>
                    <a:pt x="1997251" y="3603894"/>
                  </a:lnTo>
                  <a:lnTo>
                    <a:pt x="1380408" y="3603894"/>
                  </a:lnTo>
                  <a:lnTo>
                    <a:pt x="0" y="3068256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4"/>
              </p:custDataLst>
            </p:nvPr>
          </p:nvSpPr>
          <p:spPr>
            <a:xfrm rot="3843558">
              <a:off x="3611662" y="1074388"/>
              <a:ext cx="5196909" cy="7897792"/>
            </a:xfrm>
            <a:custGeom>
              <a:avLst/>
              <a:gdLst>
                <a:gd name="connsiteX0" fmla="*/ 5196908 w 5196909"/>
                <a:gd name="connsiteY0" fmla="*/ 7897792 h 7897792"/>
                <a:gd name="connsiteX1" fmla="*/ 5196909 w 5196909"/>
                <a:gd name="connsiteY1" fmla="*/ 7897790 h 7897792"/>
                <a:gd name="connsiteX2" fmla="*/ 5196909 w 5196909"/>
                <a:gd name="connsiteY2" fmla="*/ 7897792 h 7897792"/>
                <a:gd name="connsiteX3" fmla="*/ 2598455 w 5196909"/>
                <a:gd name="connsiteY3" fmla="*/ 0 h 7897792"/>
                <a:gd name="connsiteX4" fmla="*/ 4196670 w 5196909"/>
                <a:gd name="connsiteY4" fmla="*/ 4857646 h 7897792"/>
                <a:gd name="connsiteX5" fmla="*/ 2717785 w 5196909"/>
                <a:gd name="connsiteY5" fmla="*/ 7897792 h 7897792"/>
                <a:gd name="connsiteX6" fmla="*/ 0 w 5196909"/>
                <a:gd name="connsiteY6" fmla="*/ 7897792 h 789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6909" h="7897792">
                  <a:moveTo>
                    <a:pt x="5196908" y="7897792"/>
                  </a:moveTo>
                  <a:lnTo>
                    <a:pt x="5196909" y="7897790"/>
                  </a:lnTo>
                  <a:lnTo>
                    <a:pt x="5196909" y="7897792"/>
                  </a:lnTo>
                  <a:close/>
                  <a:moveTo>
                    <a:pt x="2598455" y="0"/>
                  </a:moveTo>
                  <a:lnTo>
                    <a:pt x="4196670" y="4857646"/>
                  </a:lnTo>
                  <a:lnTo>
                    <a:pt x="2717785" y="7897792"/>
                  </a:lnTo>
                  <a:lnTo>
                    <a:pt x="0" y="7897792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 rot="12622615">
              <a:off x="1390141" y="704847"/>
              <a:ext cx="3191281" cy="3548851"/>
            </a:xfrm>
            <a:prstGeom prst="triangl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14809432">
              <a:off x="6325376" y="-1657194"/>
              <a:ext cx="3097954" cy="7489319"/>
            </a:xfrm>
            <a:custGeom>
              <a:avLst/>
              <a:gdLst>
                <a:gd name="connsiteX0" fmla="*/ 3097954 w 3097954"/>
                <a:gd name="connsiteY0" fmla="*/ 5457090 h 7489319"/>
                <a:gd name="connsiteX1" fmla="*/ 2227941 w 3097954"/>
                <a:gd name="connsiteY1" fmla="*/ 7489318 h 7489319"/>
                <a:gd name="connsiteX2" fmla="*/ 0 w 3097954"/>
                <a:gd name="connsiteY2" fmla="*/ 7489319 h 7489319"/>
                <a:gd name="connsiteX3" fmla="*/ 1792124 w 3097954"/>
                <a:gd name="connsiteY3" fmla="*/ 0 h 748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954" h="7489319">
                  <a:moveTo>
                    <a:pt x="3097954" y="5457090"/>
                  </a:moveTo>
                  <a:lnTo>
                    <a:pt x="2227941" y="7489318"/>
                  </a:lnTo>
                  <a:lnTo>
                    <a:pt x="0" y="7489319"/>
                  </a:lnTo>
                  <a:lnTo>
                    <a:pt x="1792124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8"/>
            </p:custDataLst>
          </p:nvPr>
        </p:nvGrpSpPr>
        <p:grpSpPr>
          <a:xfrm>
            <a:off x="495523" y="432015"/>
            <a:ext cx="11437836" cy="5868198"/>
            <a:chOff x="495523" y="432015"/>
            <a:chExt cx="11437836" cy="5868198"/>
          </a:xfrm>
        </p:grpSpPr>
        <p:sp>
          <p:nvSpPr>
            <p:cNvPr id="19" name="等腰三角形 18"/>
            <p:cNvSpPr/>
            <p:nvPr userDrawn="1">
              <p:custDataLst>
                <p:tags r:id="rId9"/>
              </p:custDataLst>
            </p:nvPr>
          </p:nvSpPr>
          <p:spPr>
            <a:xfrm rot="20116463">
              <a:off x="10890894" y="5352995"/>
              <a:ext cx="1042465" cy="9472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10"/>
              </p:custDataLst>
            </p:nvPr>
          </p:nvSpPr>
          <p:spPr>
            <a:xfrm rot="9316463">
              <a:off x="495523" y="432015"/>
              <a:ext cx="1042465" cy="9472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4.xml"/><Relationship Id="rId23" Type="http://schemas.openxmlformats.org/officeDocument/2006/relationships/tags" Target="../tags/tag203.xml"/><Relationship Id="rId22" Type="http://schemas.openxmlformats.org/officeDocument/2006/relationships/tags" Target="../tags/tag202.xml"/><Relationship Id="rId21" Type="http://schemas.openxmlformats.org/officeDocument/2006/relationships/tags" Target="../tags/tag201.xml"/><Relationship Id="rId20" Type="http://schemas.openxmlformats.org/officeDocument/2006/relationships/tags" Target="../tags/tag20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277.xml"/><Relationship Id="rId4" Type="http://schemas.openxmlformats.org/officeDocument/2006/relationships/image" Target="../media/image4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8.xml"/><Relationship Id="rId5" Type="http://schemas.openxmlformats.org/officeDocument/2006/relationships/tags" Target="../tags/tag281.xml"/><Relationship Id="rId4" Type="http://schemas.openxmlformats.org/officeDocument/2006/relationships/image" Target="../media/image5.png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9.xml"/><Relationship Id="rId5" Type="http://schemas.openxmlformats.org/officeDocument/2006/relationships/tags" Target="../tags/tag285.xml"/><Relationship Id="rId4" Type="http://schemas.openxmlformats.org/officeDocument/2006/relationships/image" Target="../media/image6.png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6" Type="http://schemas.openxmlformats.org/officeDocument/2006/relationships/notesSlide" Target="../notesSlides/notesSlide12.xml"/><Relationship Id="rId25" Type="http://schemas.openxmlformats.org/officeDocument/2006/relationships/slideLayout" Target="../slideLayouts/slideLayout17.xml"/><Relationship Id="rId24" Type="http://schemas.openxmlformats.org/officeDocument/2006/relationships/tags" Target="../tags/tag309.xml"/><Relationship Id="rId23" Type="http://schemas.openxmlformats.org/officeDocument/2006/relationships/tags" Target="../tags/tag308.xml"/><Relationship Id="rId22" Type="http://schemas.openxmlformats.org/officeDocument/2006/relationships/tags" Target="../tags/tag307.xml"/><Relationship Id="rId21" Type="http://schemas.openxmlformats.org/officeDocument/2006/relationships/tags" Target="../tags/tag306.xml"/><Relationship Id="rId20" Type="http://schemas.openxmlformats.org/officeDocument/2006/relationships/tags" Target="../tags/tag305.xml"/><Relationship Id="rId2" Type="http://schemas.openxmlformats.org/officeDocument/2006/relationships/tags" Target="../tags/tag287.xml"/><Relationship Id="rId19" Type="http://schemas.openxmlformats.org/officeDocument/2006/relationships/tags" Target="../tags/tag304.xml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6" Type="http://schemas.openxmlformats.org/officeDocument/2006/relationships/notesSlide" Target="../notesSlides/notesSlide14.xml"/><Relationship Id="rId25" Type="http://schemas.openxmlformats.org/officeDocument/2006/relationships/slideLayout" Target="../slideLayouts/slideLayout17.xml"/><Relationship Id="rId24" Type="http://schemas.openxmlformats.org/officeDocument/2006/relationships/tags" Target="../tags/tag337.xml"/><Relationship Id="rId23" Type="http://schemas.openxmlformats.org/officeDocument/2006/relationships/tags" Target="../tags/tag336.xml"/><Relationship Id="rId22" Type="http://schemas.openxmlformats.org/officeDocument/2006/relationships/tags" Target="../tags/tag335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tags" Target="../tags/tag315.xml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1.xml"/><Relationship Id="rId5" Type="http://schemas.openxmlformats.org/officeDocument/2006/relationships/tags" Target="../tags/tag341.xml"/><Relationship Id="rId4" Type="http://schemas.openxmlformats.org/officeDocument/2006/relationships/image" Target="../media/image7.png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4.xml"/><Relationship Id="rId7" Type="http://schemas.openxmlformats.org/officeDocument/2006/relationships/themeOverride" Target="../theme/themeOverride12.xml"/><Relationship Id="rId6" Type="http://schemas.openxmlformats.org/officeDocument/2006/relationships/tags" Target="../tags/tag3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3.xml"/><Relationship Id="rId5" Type="http://schemas.openxmlformats.org/officeDocument/2006/relationships/tags" Target="../tags/tag349.xml"/><Relationship Id="rId4" Type="http://schemas.openxmlformats.org/officeDocument/2006/relationships/image" Target="../media/image10.png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tags" Target="../tags/tag3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7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tags" Target="../tags/tag207.xml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2.xml"/><Relationship Id="rId2" Type="http://schemas.openxmlformats.org/officeDocument/2006/relationships/image" Target="../media/image11.png"/><Relationship Id="rId1" Type="http://schemas.openxmlformats.org/officeDocument/2006/relationships/tags" Target="../tags/tag35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238.xml"/><Relationship Id="rId3" Type="http://schemas.openxmlformats.org/officeDocument/2006/relationships/image" Target="../media/image1.jpeg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6" Type="http://schemas.openxmlformats.org/officeDocument/2006/relationships/notesSlide" Target="../notesSlides/notesSlide6.xml"/><Relationship Id="rId25" Type="http://schemas.openxmlformats.org/officeDocument/2006/relationships/slideLayout" Target="../slideLayouts/slideLayout17.xml"/><Relationship Id="rId24" Type="http://schemas.openxmlformats.org/officeDocument/2006/relationships/tags" Target="../tags/tag265.xml"/><Relationship Id="rId23" Type="http://schemas.openxmlformats.org/officeDocument/2006/relationships/tags" Target="../tags/tag264.xml"/><Relationship Id="rId22" Type="http://schemas.openxmlformats.org/officeDocument/2006/relationships/tags" Target="../tags/tag263.xml"/><Relationship Id="rId21" Type="http://schemas.openxmlformats.org/officeDocument/2006/relationships/tags" Target="../tags/tag262.xml"/><Relationship Id="rId20" Type="http://schemas.openxmlformats.org/officeDocument/2006/relationships/tags" Target="../tags/tag261.xml"/><Relationship Id="rId2" Type="http://schemas.openxmlformats.org/officeDocument/2006/relationships/tags" Target="../tags/tag243.xml"/><Relationship Id="rId19" Type="http://schemas.openxmlformats.org/officeDocument/2006/relationships/tags" Target="../tags/tag260.xml"/><Relationship Id="rId18" Type="http://schemas.openxmlformats.org/officeDocument/2006/relationships/tags" Target="../tags/tag259.xml"/><Relationship Id="rId17" Type="http://schemas.openxmlformats.org/officeDocument/2006/relationships/tags" Target="../tags/tag258.xml"/><Relationship Id="rId16" Type="http://schemas.openxmlformats.org/officeDocument/2006/relationships/tags" Target="../tags/tag257.xml"/><Relationship Id="rId15" Type="http://schemas.openxmlformats.org/officeDocument/2006/relationships/tags" Target="../tags/tag256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tags" Target="../tags/tag24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4.xml"/><Relationship Id="rId7" Type="http://schemas.openxmlformats.org/officeDocument/2006/relationships/themeOverride" Target="../theme/themeOverride6.xml"/><Relationship Id="rId6" Type="http://schemas.openxmlformats.org/officeDocument/2006/relationships/tags" Target="../tags/tag27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ctr"/>
            <a:r>
              <a:rPr lang="zh-CN" altLang="en-US">
                <a:sym typeface="+mn-ea"/>
              </a:rPr>
              <a:t>袁金忠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8721" y="313055"/>
            <a:ext cx="5419185" cy="89535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Broker</a:t>
            </a:r>
            <a:r>
              <a:rPr lang="zh-CN" altLang="en-US">
                <a:sym typeface="+mn-ea"/>
              </a:rPr>
              <a:t>的配置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4409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Broker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的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jvm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堆内存配置的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8g,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本地测试的时候会发现没法启动，所以需要修改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jvm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参数</a:t>
            </a: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29260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2-2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启动配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2280920"/>
            <a:ext cx="8153400" cy="22955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8721" y="313055"/>
            <a:ext cx="5419185" cy="89535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Broker</a:t>
            </a:r>
            <a:r>
              <a:rPr lang="zh-CN" altLang="en-US">
                <a:sym typeface="+mn-ea"/>
              </a:rPr>
              <a:t>的配置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4409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贴一个测试的配置，所有配置都可以在org.apache.rocketmq.common.BrokerConfig里面找到或者官方文档</a:t>
            </a: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29260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2-3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25" y="1635125"/>
            <a:ext cx="6972300" cy="48780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9030" y="313055"/>
            <a:ext cx="7116445" cy="89535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rocketmq-console</a:t>
            </a:r>
            <a:r>
              <a:rPr lang="zh-CN" altLang="en-US">
                <a:sym typeface="+mn-ea"/>
              </a:rPr>
              <a:t>控制台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4409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项目地址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:https://github.com/apache/rocketmq-externals/tree/master/rocketmq-console</a:t>
            </a:r>
            <a:endParaRPr lang="en-US" altLang="zh-CN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也是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apache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的官方项目，属于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rocketmq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的扩展项目</a:t>
            </a: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推荐使用</a:t>
            </a:r>
            <a:r>
              <a:rPr lang="en-US" altLang="zh-CN" sz="14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jar</a:t>
            </a:r>
            <a:r>
              <a:rPr lang="zh-CN" altLang="en-US" sz="14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包方式启动</a:t>
            </a:r>
            <a:r>
              <a:rPr lang="en-US" altLang="zh-CN" sz="14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:</a:t>
            </a:r>
            <a:endParaRPr lang="en-US" altLang="zh-CN" sz="14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2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java  -Xms600m -Xmx600m  -jar  -Drocketmq.namesrv.addr=192.168.24.31:9876   rocketmq-console-ng-1.0.1.jar</a:t>
            </a:r>
            <a:endParaRPr lang="en-US" altLang="zh-CN" sz="12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en-US" altLang="zh-CN" sz="12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29260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2-5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65" y="3754755"/>
            <a:ext cx="10161905" cy="26238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73364" y="958311"/>
            <a:ext cx="4301946" cy="503428"/>
            <a:chOff x="5635442" y="1171580"/>
            <a:chExt cx="4185984" cy="489858"/>
          </a:xfrm>
        </p:grpSpPr>
        <p:sp>
          <p:nvSpPr>
            <p:cNvPr id="26" name="椭圆 25"/>
            <p:cNvSpPr/>
            <p:nvPr>
              <p:custDataLst>
                <p:tags r:id="rId2"/>
              </p:custDataLst>
            </p:nvPr>
          </p:nvSpPr>
          <p:spPr>
            <a:xfrm>
              <a:off x="5635442" y="117158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3"/>
              </p:custDataLst>
            </p:nvPr>
          </p:nvSpPr>
          <p:spPr bwMode="auto">
            <a:xfrm>
              <a:off x="5759246" y="130521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6249104" y="123936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zh-CN" altLang="en-US" b="1" spc="15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173364" y="2002132"/>
            <a:ext cx="4301946" cy="503428"/>
            <a:chOff x="5635442" y="2017610"/>
            <a:chExt cx="4185984" cy="489858"/>
          </a:xfrm>
        </p:grpSpPr>
        <p:sp>
          <p:nvSpPr>
            <p:cNvPr id="33" name="椭圆 32"/>
            <p:cNvSpPr/>
            <p:nvPr>
              <p:custDataLst>
                <p:tags r:id="rId6"/>
              </p:custDataLst>
            </p:nvPr>
          </p:nvSpPr>
          <p:spPr>
            <a:xfrm>
              <a:off x="5635442" y="201761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7"/>
              </p:custDataLst>
            </p:nvPr>
          </p:nvSpPr>
          <p:spPr bwMode="auto">
            <a:xfrm>
              <a:off x="5759246" y="215124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8"/>
              </p:custDataLst>
            </p:nvPr>
          </p:nvSpPr>
          <p:spPr>
            <a:xfrm>
              <a:off x="6249104" y="208539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环境搭建</a:t>
              </a:r>
              <a:endParaRPr lang="zh-CN" altLang="en-US" b="1" spc="15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5173364" y="3020026"/>
            <a:ext cx="4301946" cy="503428"/>
            <a:chOff x="5635442" y="2863640"/>
            <a:chExt cx="4185984" cy="489858"/>
          </a:xfrm>
        </p:grpSpPr>
        <p:sp>
          <p:nvSpPr>
            <p:cNvPr id="39" name="椭圆 38"/>
            <p:cNvSpPr/>
            <p:nvPr>
              <p:custDataLst>
                <p:tags r:id="rId10"/>
              </p:custDataLst>
            </p:nvPr>
          </p:nvSpPr>
          <p:spPr>
            <a:xfrm>
              <a:off x="5635442" y="286364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1"/>
              </p:custDataLst>
            </p:nvPr>
          </p:nvSpPr>
          <p:spPr bwMode="auto">
            <a:xfrm>
              <a:off x="5759246" y="299727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2"/>
              </p:custDataLst>
            </p:nvPr>
          </p:nvSpPr>
          <p:spPr>
            <a:xfrm>
              <a:off x="6249104" y="293142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消息发送和消费</a:t>
              </a:r>
              <a:endParaRPr lang="zh-CN" altLang="en-US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6" name="任意多边形 45"/>
          <p:cNvSpPr/>
          <p:nvPr>
            <p:custDataLst>
              <p:tags r:id="rId13"/>
            </p:custDataLst>
          </p:nvPr>
        </p:nvSpPr>
        <p:spPr bwMode="auto">
          <a:xfrm>
            <a:off x="5300345" y="5085715"/>
            <a:ext cx="248920" cy="22860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14"/>
            </p:custDataLst>
          </p:nvPr>
        </p:nvCxnSpPr>
        <p:spPr>
          <a:xfrm>
            <a:off x="5659781" y="1727654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5"/>
            </p:custDataLst>
          </p:nvPr>
        </p:nvCxnSpPr>
        <p:spPr>
          <a:xfrm>
            <a:off x="5659781" y="2786559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6"/>
            </p:custDataLst>
          </p:nvPr>
        </p:nvCxnSpPr>
        <p:spPr>
          <a:xfrm>
            <a:off x="5659781" y="384546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17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algn="ctr"/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18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lnSpcReduction="20000"/>
          </a:bodyPr>
          <a:lstStyle/>
          <a:p>
            <a:pPr algn="ctr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9"/>
            </p:custDataLst>
          </p:nvPr>
        </p:nvGrpSpPr>
        <p:grpSpPr>
          <a:xfrm>
            <a:off x="5173364" y="4005955"/>
            <a:ext cx="4301946" cy="504089"/>
            <a:chOff x="5511865" y="2911982"/>
            <a:chExt cx="4185984" cy="490501"/>
          </a:xfrm>
        </p:grpSpPr>
        <p:sp>
          <p:nvSpPr>
            <p:cNvPr id="9" name="椭圆 8"/>
            <p:cNvSpPr/>
            <p:nvPr>
              <p:custDataLst>
                <p:tags r:id="rId20"/>
              </p:custDataLst>
            </p:nvPr>
          </p:nvSpPr>
          <p:spPr>
            <a:xfrm>
              <a:off x="5511865" y="291198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1"/>
              </p:custDataLst>
            </p:nvPr>
          </p:nvSpPr>
          <p:spPr bwMode="auto">
            <a:xfrm>
              <a:off x="5635669" y="3045617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2"/>
              </p:custDataLst>
            </p:nvPr>
          </p:nvSpPr>
          <p:spPr>
            <a:xfrm>
              <a:off x="6125527" y="3050822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消息存储</a:t>
              </a:r>
              <a:endParaRPr lang="zh-CN" altLang="en-US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12" name="直接连接符 11"/>
          <p:cNvCxnSpPr/>
          <p:nvPr>
            <p:custDataLst>
              <p:tags r:id="rId23"/>
            </p:custDataLst>
          </p:nvPr>
        </p:nvCxnSpPr>
        <p:spPr>
          <a:xfrm>
            <a:off x="5659781" y="458968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9030" y="313055"/>
            <a:ext cx="7116445" cy="8953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发送消息和消费消息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4409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代码演示</a:t>
            </a: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需要说明的是消息生产和消息只需要关心</a:t>
            </a:r>
            <a:r>
              <a:rPr lang="en-US" altLang="zh-CN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topic,</a:t>
            </a: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没有其他。</a:t>
            </a:r>
            <a:endParaRPr lang="en-US" altLang="zh-CN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99415" y="19367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73364" y="958311"/>
            <a:ext cx="4301946" cy="503428"/>
            <a:chOff x="5635442" y="1171580"/>
            <a:chExt cx="4185984" cy="489858"/>
          </a:xfrm>
        </p:grpSpPr>
        <p:sp>
          <p:nvSpPr>
            <p:cNvPr id="26" name="椭圆 25"/>
            <p:cNvSpPr/>
            <p:nvPr>
              <p:custDataLst>
                <p:tags r:id="rId2"/>
              </p:custDataLst>
            </p:nvPr>
          </p:nvSpPr>
          <p:spPr>
            <a:xfrm>
              <a:off x="5635442" y="117158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3"/>
              </p:custDataLst>
            </p:nvPr>
          </p:nvSpPr>
          <p:spPr bwMode="auto">
            <a:xfrm>
              <a:off x="5759246" y="130521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6249104" y="123936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zh-CN" altLang="en-US" b="1" spc="15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173364" y="2002132"/>
            <a:ext cx="4301946" cy="503428"/>
            <a:chOff x="5635442" y="2017610"/>
            <a:chExt cx="4185984" cy="489858"/>
          </a:xfrm>
        </p:grpSpPr>
        <p:sp>
          <p:nvSpPr>
            <p:cNvPr id="33" name="椭圆 32"/>
            <p:cNvSpPr/>
            <p:nvPr>
              <p:custDataLst>
                <p:tags r:id="rId6"/>
              </p:custDataLst>
            </p:nvPr>
          </p:nvSpPr>
          <p:spPr>
            <a:xfrm>
              <a:off x="5635442" y="201761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7"/>
              </p:custDataLst>
            </p:nvPr>
          </p:nvSpPr>
          <p:spPr bwMode="auto">
            <a:xfrm>
              <a:off x="5759246" y="215124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8"/>
              </p:custDataLst>
            </p:nvPr>
          </p:nvSpPr>
          <p:spPr>
            <a:xfrm>
              <a:off x="6249104" y="208539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环境搭建</a:t>
              </a:r>
              <a:endParaRPr lang="zh-CN" altLang="en-US" b="1" spc="15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5173364" y="3020026"/>
            <a:ext cx="4301946" cy="503428"/>
            <a:chOff x="5635442" y="2863640"/>
            <a:chExt cx="4185984" cy="489858"/>
          </a:xfrm>
        </p:grpSpPr>
        <p:sp>
          <p:nvSpPr>
            <p:cNvPr id="39" name="椭圆 38"/>
            <p:cNvSpPr/>
            <p:nvPr>
              <p:custDataLst>
                <p:tags r:id="rId10"/>
              </p:custDataLst>
            </p:nvPr>
          </p:nvSpPr>
          <p:spPr>
            <a:xfrm>
              <a:off x="5635442" y="286364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1"/>
              </p:custDataLst>
            </p:nvPr>
          </p:nvSpPr>
          <p:spPr bwMode="auto">
            <a:xfrm>
              <a:off x="5759246" y="299727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2"/>
              </p:custDataLst>
            </p:nvPr>
          </p:nvSpPr>
          <p:spPr>
            <a:xfrm>
              <a:off x="6249104" y="293142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消息发送和消费</a:t>
              </a:r>
              <a:endParaRPr lang="zh-CN" altLang="en-US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6" name="任意多边形 45"/>
          <p:cNvSpPr/>
          <p:nvPr>
            <p:custDataLst>
              <p:tags r:id="rId13"/>
            </p:custDataLst>
          </p:nvPr>
        </p:nvSpPr>
        <p:spPr bwMode="auto">
          <a:xfrm>
            <a:off x="5300345" y="5085715"/>
            <a:ext cx="248920" cy="22860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14"/>
            </p:custDataLst>
          </p:nvPr>
        </p:nvCxnSpPr>
        <p:spPr>
          <a:xfrm>
            <a:off x="5659781" y="1727654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5"/>
            </p:custDataLst>
          </p:nvPr>
        </p:nvCxnSpPr>
        <p:spPr>
          <a:xfrm>
            <a:off x="5659781" y="2786559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6"/>
            </p:custDataLst>
          </p:nvPr>
        </p:nvCxnSpPr>
        <p:spPr>
          <a:xfrm>
            <a:off x="5659781" y="384546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17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algn="ctr"/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18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lnSpcReduction="20000"/>
          </a:bodyPr>
          <a:lstStyle/>
          <a:p>
            <a:pPr algn="ctr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9"/>
            </p:custDataLst>
          </p:nvPr>
        </p:nvGrpSpPr>
        <p:grpSpPr>
          <a:xfrm>
            <a:off x="5173364" y="4005955"/>
            <a:ext cx="4301946" cy="504089"/>
            <a:chOff x="5511865" y="2911982"/>
            <a:chExt cx="4185984" cy="490501"/>
          </a:xfrm>
        </p:grpSpPr>
        <p:sp>
          <p:nvSpPr>
            <p:cNvPr id="9" name="椭圆 8"/>
            <p:cNvSpPr/>
            <p:nvPr>
              <p:custDataLst>
                <p:tags r:id="rId20"/>
              </p:custDataLst>
            </p:nvPr>
          </p:nvSpPr>
          <p:spPr>
            <a:xfrm>
              <a:off x="5511865" y="291198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1"/>
              </p:custDataLst>
            </p:nvPr>
          </p:nvSpPr>
          <p:spPr bwMode="auto">
            <a:xfrm>
              <a:off x="5635669" y="3045617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2"/>
              </p:custDataLst>
            </p:nvPr>
          </p:nvSpPr>
          <p:spPr>
            <a:xfrm>
              <a:off x="6125527" y="3050822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消息存储</a:t>
              </a:r>
              <a:endParaRPr lang="zh-CN" altLang="en-US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12" name="直接连接符 11"/>
          <p:cNvCxnSpPr/>
          <p:nvPr>
            <p:custDataLst>
              <p:tags r:id="rId23"/>
            </p:custDataLst>
          </p:nvPr>
        </p:nvCxnSpPr>
        <p:spPr>
          <a:xfrm>
            <a:off x="5659781" y="458968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9030" y="313055"/>
            <a:ext cx="7116445" cy="8953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消息存储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4409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单击此处添加文本具体内容</a:t>
            </a: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99415" y="19367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rocketmq_design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209040"/>
            <a:ext cx="10737215" cy="56064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9030" y="313055"/>
            <a:ext cx="7116445" cy="8953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消息存储说明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52679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消息存储架构图中主要有下面三个跟消息存储相关的文件构成。</a:t>
            </a: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(1) CommitLog：具体存储路径为：$HOME/store/</a:t>
            </a:r>
            <a:r>
              <a:rPr lang="en-US" altLang="zh-CN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commitlog</a:t>
            </a: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(2) ConsumeQueue： 具体存储路径为：$HOME/store/consumequeue/{topic}/{queueId}/{fileName}</a:t>
            </a: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(3) </a:t>
            </a:r>
            <a:r>
              <a:rPr lang="zh-CN" altLang="en-US" sz="1200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IndexFile</a:t>
            </a:r>
            <a:r>
              <a:rPr lang="zh-CN" altLang="en-US" sz="12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：IndexFile（索引文件）提供了一种可以通过key或时间区间来查询消息的方法。Index文件的存储位置是：$HOME \store\index${fileName}</a:t>
            </a:r>
            <a:endParaRPr lang="zh-CN" altLang="en-US" sz="12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99415" y="19367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4-1 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2169160"/>
            <a:ext cx="4619625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925" y="4048760"/>
            <a:ext cx="5781675" cy="2095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9030" y="313055"/>
            <a:ext cx="7116445" cy="8953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消息刷盘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715260" y="2386330"/>
            <a:ext cx="8804275" cy="41998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2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单击此处添加文本具体内容</a:t>
            </a:r>
            <a:endParaRPr lang="zh-CN" altLang="en-US" sz="12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99415" y="19367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4-2 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 descr="同步刷盘&amp;&amp;异步刷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145" y="1331595"/>
            <a:ext cx="8432800" cy="55264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</a:t>
            </a:r>
            <a:r>
              <a:rPr lang="zh-CN" altLang="en-US"/>
              <a:t>的事务消息解决了什么问题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只解决producer事务和消息投递成功与否的事务的原子性一致性，</a:t>
            </a:r>
            <a:endParaRPr lang="zh-CN" altLang="en-US"/>
          </a:p>
          <a:p>
            <a:r>
              <a:rPr lang="zh-CN" altLang="en-US"/>
              <a:t>不关心消费者是否能成功消费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73364" y="958311"/>
            <a:ext cx="4301946" cy="503428"/>
            <a:chOff x="5635442" y="1171580"/>
            <a:chExt cx="4185984" cy="489858"/>
          </a:xfrm>
        </p:grpSpPr>
        <p:sp>
          <p:nvSpPr>
            <p:cNvPr id="26" name="椭圆 25"/>
            <p:cNvSpPr/>
            <p:nvPr>
              <p:custDataLst>
                <p:tags r:id="rId2"/>
              </p:custDataLst>
            </p:nvPr>
          </p:nvSpPr>
          <p:spPr>
            <a:xfrm>
              <a:off x="5635442" y="117158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3"/>
              </p:custDataLst>
            </p:nvPr>
          </p:nvSpPr>
          <p:spPr bwMode="auto">
            <a:xfrm>
              <a:off x="5759246" y="130521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6249104" y="123936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173364" y="2002132"/>
            <a:ext cx="4301946" cy="503428"/>
            <a:chOff x="5635442" y="2017610"/>
            <a:chExt cx="4185984" cy="489858"/>
          </a:xfrm>
        </p:grpSpPr>
        <p:sp>
          <p:nvSpPr>
            <p:cNvPr id="33" name="椭圆 32"/>
            <p:cNvSpPr/>
            <p:nvPr>
              <p:custDataLst>
                <p:tags r:id="rId6"/>
              </p:custDataLst>
            </p:nvPr>
          </p:nvSpPr>
          <p:spPr>
            <a:xfrm>
              <a:off x="5635442" y="201761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7"/>
              </p:custDataLst>
            </p:nvPr>
          </p:nvSpPr>
          <p:spPr bwMode="auto">
            <a:xfrm>
              <a:off x="5759246" y="215124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8"/>
              </p:custDataLst>
            </p:nvPr>
          </p:nvSpPr>
          <p:spPr>
            <a:xfrm>
              <a:off x="6249104" y="208539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环境搭建</a:t>
              </a: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5173364" y="3020026"/>
            <a:ext cx="4301946" cy="503428"/>
            <a:chOff x="5635442" y="2863640"/>
            <a:chExt cx="4185984" cy="489858"/>
          </a:xfrm>
        </p:grpSpPr>
        <p:sp>
          <p:nvSpPr>
            <p:cNvPr id="39" name="椭圆 38"/>
            <p:cNvSpPr/>
            <p:nvPr>
              <p:custDataLst>
                <p:tags r:id="rId10"/>
              </p:custDataLst>
            </p:nvPr>
          </p:nvSpPr>
          <p:spPr>
            <a:xfrm>
              <a:off x="5635442" y="286364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1"/>
              </p:custDataLst>
            </p:nvPr>
          </p:nvSpPr>
          <p:spPr bwMode="auto">
            <a:xfrm>
              <a:off x="5759246" y="299727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2"/>
              </p:custDataLst>
            </p:nvPr>
          </p:nvSpPr>
          <p:spPr>
            <a:xfrm>
              <a:off x="6249104" y="293142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消息发送和消费</a:t>
              </a:r>
              <a:endParaRPr lang="zh-CN" altLang="en-US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103514" y="4085965"/>
            <a:ext cx="4472126" cy="503428"/>
            <a:chOff x="5635442" y="3709670"/>
            <a:chExt cx="4351577" cy="489858"/>
          </a:xfrm>
        </p:grpSpPr>
        <p:sp>
          <p:nvSpPr>
            <p:cNvPr id="45" name="椭圆 44"/>
            <p:cNvSpPr/>
            <p:nvPr>
              <p:custDataLst>
                <p:tags r:id="rId14"/>
              </p:custDataLst>
            </p:nvPr>
          </p:nvSpPr>
          <p:spPr>
            <a:xfrm>
              <a:off x="5635442" y="370967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6" name="任意多边形 45"/>
            <p:cNvSpPr/>
            <p:nvPr>
              <p:custDataLst>
                <p:tags r:id="rId15"/>
              </p:custDataLst>
            </p:nvPr>
          </p:nvSpPr>
          <p:spPr bwMode="auto">
            <a:xfrm>
              <a:off x="5759246" y="384330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6"/>
              </p:custDataLst>
            </p:nvPr>
          </p:nvSpPr>
          <p:spPr>
            <a:xfrm>
              <a:off x="6414697" y="3778689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消息存储</a:t>
              </a:r>
              <a:endParaRPr lang="zh-CN" altLang="en-US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60" name="直接连接符 59"/>
          <p:cNvCxnSpPr/>
          <p:nvPr>
            <p:custDataLst>
              <p:tags r:id="rId17"/>
            </p:custDataLst>
          </p:nvPr>
        </p:nvCxnSpPr>
        <p:spPr>
          <a:xfrm>
            <a:off x="5659781" y="1727654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8"/>
            </p:custDataLst>
          </p:nvPr>
        </p:nvCxnSpPr>
        <p:spPr>
          <a:xfrm>
            <a:off x="5659781" y="2786559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9"/>
            </p:custDataLst>
          </p:nvPr>
        </p:nvCxnSpPr>
        <p:spPr>
          <a:xfrm>
            <a:off x="5659781" y="384546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20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algn="ctr"/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21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lnSpcReduction="20000"/>
          </a:bodyPr>
          <a:lstStyle/>
          <a:p>
            <a:pPr algn="ctr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事务消息流程图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rocketmq_design_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7435" y="1408430"/>
            <a:ext cx="10057765" cy="4768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18456" y="120142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>
                <a:ea typeface="微软雅黑" panose="020B0503020204020204" charset="-122"/>
              </a:rPr>
              <a:t>简介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18765" y="2176145"/>
            <a:ext cx="5419090" cy="3681730"/>
          </a:xfrm>
        </p:spPr>
        <p:txBody>
          <a:bodyPr>
            <a:noAutofit/>
          </a:bodyPr>
          <a:lstStyle/>
          <a:p>
            <a:pPr indent="508000">
              <a:lnSpc>
                <a:spcPct val="150000"/>
              </a:lnSpc>
            </a:pPr>
            <a:r>
              <a:rPr lang="zh-CN" altLang="zh-CN" sz="1600" b="1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RocketMQ 是一款分布式消息中间件，由阿里巴巴研发，现在是 Apache 的顶级项目</a:t>
            </a:r>
            <a:endParaRPr lang="zh-CN" altLang="en-US" sz="1600" b="1" u="none">
              <a:solidFill>
                <a:srgbClr val="1E1C11"/>
              </a:solidFill>
              <a:latin typeface="+mn-ea"/>
              <a:ea typeface="+mn-ea"/>
              <a:cs typeface="+mn-ea"/>
            </a:endParaRPr>
          </a:p>
          <a:p>
            <a:pPr indent="508000">
              <a:lnSpc>
                <a:spcPct val="150000"/>
              </a:lnSpc>
            </a:pPr>
            <a:r>
              <a:rPr lang="zh-CN" altLang="zh-CN" sz="1600" b="1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RocketMQ 的设计是基于主题的发布与订阅模式，其核心功能包括消息发送、消息存储、消息消费，整体设计追求简单与性能单一，天然支持集群、消费者负载均衡、水平扩展能力。</a:t>
            </a:r>
            <a:endParaRPr lang="zh-CN" altLang="zh-CN" sz="1600" b="1">
              <a:solidFill>
                <a:srgbClr val="1E1C1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39140" y="1560830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18456" y="44259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>
                <a:ea typeface="微软雅黑" panose="020B0503020204020204" charset="-122"/>
              </a:rPr>
              <a:t>特点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818765" y="1597660"/>
            <a:ext cx="7277100" cy="467995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>
                <a:latin typeface="+mn-ea"/>
                <a:ea typeface="+mn-ea"/>
                <a:cs typeface="+mn-ea"/>
                <a:sym typeface="+mn-ea"/>
              </a:rPr>
              <a:t>RocketMQ的所有消息都是持久化的，先写入系统</a:t>
            </a:r>
            <a:r>
              <a:rPr lang="en-US" altLang="zh-CN" sz="1800">
                <a:latin typeface="+mn-ea"/>
                <a:ea typeface="+mn-ea"/>
                <a:cs typeface="+mn-ea"/>
                <a:sym typeface="+mn-ea"/>
              </a:rPr>
              <a:t>pagecache</a:t>
            </a:r>
            <a:r>
              <a:rPr lang="zh-CN" altLang="en-US" sz="1800">
                <a:latin typeface="+mn-ea"/>
                <a:ea typeface="+mn-ea"/>
                <a:cs typeface="+mn-ea"/>
                <a:sym typeface="+mn-ea"/>
              </a:rPr>
              <a:t>，然后刷盘，可以</a:t>
            </a:r>
            <a:r>
              <a:rPr lang="zh-CN" altLang="en-US" sz="180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保证内存与磁盘都有一份数据</a:t>
            </a:r>
            <a:r>
              <a:rPr lang="zh-CN" altLang="en-US" sz="1800">
                <a:latin typeface="+mn-ea"/>
                <a:ea typeface="+mn-ea"/>
                <a:cs typeface="+mn-ea"/>
                <a:sym typeface="+mn-ea"/>
              </a:rPr>
              <a:t>，而访问时，</a:t>
            </a:r>
            <a:r>
              <a:rPr lang="zh-CN" altLang="en-US" sz="180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直接从内存读取。</a:t>
            </a:r>
            <a:endParaRPr lang="zh-CN" altLang="en-US" sz="1800">
              <a:solidFill>
                <a:srgbClr val="FF0000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模型简单，接口易用（定义一个</a:t>
            </a:r>
            <a:r>
              <a:rPr lang="en-US" altLang="zh-CN" sz="18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topic</a:t>
            </a:r>
            <a:r>
              <a:rPr lang="zh-CN" altLang="en-US" sz="18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就可以用）</a:t>
            </a:r>
            <a:endParaRPr lang="zh-CN" altLang="en-US" sz="18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支持多种消费模式，包括集群消费、广播消费等；（消费者设置）</a:t>
            </a:r>
            <a:endParaRPr lang="zh-CN" altLang="en-US" sz="18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支持的消息场景多（同步消息，异步消息，单向消息，指定间隔的延时消息，顺序消息，事务消息）</a:t>
            </a:r>
            <a:endParaRPr lang="zh-CN" altLang="en-US" sz="180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sz="1800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支持事务消息</a:t>
            </a:r>
            <a:r>
              <a:rPr lang="en-US" altLang="zh-CN" sz="1800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,</a:t>
            </a:r>
            <a:r>
              <a:rPr lang="zh-CN" altLang="en-US" sz="1800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保证</a:t>
            </a:r>
            <a:r>
              <a:rPr lang="en-US" altLang="zh-CN" sz="1800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producer</a:t>
            </a:r>
            <a:r>
              <a:rPr lang="zh-CN" altLang="en-US" sz="1800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的本地事务和消息的投递的原子</a:t>
            </a:r>
            <a:r>
              <a:rPr lang="zh-CN" altLang="en-US" sz="1800">
                <a:solidFill>
                  <a:srgbClr val="1E1C11"/>
                </a:solidFill>
                <a:latin typeface="+mn-ea"/>
                <a:ea typeface="+mn-ea"/>
                <a:cs typeface="+mn-ea"/>
                <a:sym typeface="+mn-ea"/>
              </a:rPr>
              <a:t>性</a:t>
            </a:r>
            <a:endParaRPr lang="zh-CN" altLang="en-US" sz="1800">
              <a:solidFill>
                <a:srgbClr val="1E1C1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68985" y="44259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1-1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78401" y="38290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架构模型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99415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1-2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 descr="rocketmq_architect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" y="1432560"/>
            <a:ext cx="10058400" cy="4172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8721" y="31305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架构模型对应的概念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29260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1-3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2325370" y="1496695"/>
            <a:ext cx="8623935" cy="4310380"/>
          </a:xfrm>
        </p:spPr>
        <p:txBody>
          <a:bodyPr>
            <a:normAutofit/>
          </a:bodyPr>
          <a:p>
            <a:r>
              <a:rPr lang="zh-CN" altLang="en-US"/>
              <a:t>RocketMQ架构上主要分为四部分，如上图所示: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Producer：</a:t>
            </a:r>
            <a:r>
              <a:rPr lang="zh-CN" altLang="en-US" sz="1400"/>
              <a:t>消息生产者</a:t>
            </a:r>
            <a:r>
              <a:rPr lang="en-US" altLang="zh-CN" sz="1400"/>
              <a:t>,</a:t>
            </a:r>
            <a:r>
              <a:rPr lang="zh-CN" altLang="en-US" sz="1400"/>
              <a:t>负责发消息到</a:t>
            </a:r>
            <a:r>
              <a:rPr lang="en-US" altLang="zh-CN" sz="1400"/>
              <a:t>Broker</a:t>
            </a:r>
            <a:r>
              <a:rPr lang="zh-CN" altLang="en-US" sz="1400"/>
              <a:t>。</a:t>
            </a:r>
            <a:endParaRPr lang="zh-CN" altLang="en-US" sz="1400"/>
          </a:p>
          <a:p>
            <a:pPr marL="457200" indent="-457200">
              <a:buAutoNum type="arabicPeriod"/>
            </a:pPr>
            <a:r>
              <a:rPr lang="zh-CN" altLang="en-US"/>
              <a:t>Consumer：</a:t>
            </a:r>
            <a:r>
              <a:rPr lang="zh-CN" altLang="en-US" sz="1400"/>
              <a:t>消息消费者，负责从broker拉取消息进行消费，消费完ack给broker</a:t>
            </a:r>
            <a:r>
              <a:rPr lang="en-US" altLang="zh-CN"/>
              <a:t>,</a:t>
            </a:r>
            <a:r>
              <a:rPr lang="zh-CN" altLang="en-US" sz="1400"/>
              <a:t>同时也支持集群方式和广播方式的消费</a:t>
            </a:r>
            <a:endParaRPr lang="zh-CN" altLang="en-US" sz="1400"/>
          </a:p>
          <a:p>
            <a:pPr marL="457200" indent="-457200">
              <a:buAutoNum type="arabicPeriod"/>
            </a:pPr>
            <a:r>
              <a:rPr lang="zh-CN" altLang="en-US"/>
              <a:t>NameServer：</a:t>
            </a:r>
            <a:r>
              <a:rPr lang="zh-CN" altLang="en-US" sz="1400"/>
              <a:t>类似一个注册中心，供</a:t>
            </a:r>
            <a:r>
              <a:rPr lang="en-US" altLang="zh-CN" sz="1400"/>
              <a:t>broker</a:t>
            </a:r>
            <a:r>
              <a:rPr lang="zh-CN" altLang="en-US" sz="1400"/>
              <a:t>注册</a:t>
            </a:r>
            <a:r>
              <a:rPr lang="en-US" altLang="zh-CN" sz="1400"/>
              <a:t>topic</a:t>
            </a:r>
            <a:r>
              <a:rPr lang="zh-CN" altLang="en-US" sz="1400"/>
              <a:t>的路由信息，可集群部署，节点之间无数据同步</a:t>
            </a:r>
            <a:endParaRPr lang="zh-CN" altLang="en-US" sz="1400"/>
          </a:p>
          <a:p>
            <a:pPr marL="457200" indent="-457200">
              <a:buAutoNum type="arabicPeriod"/>
            </a:pPr>
            <a:r>
              <a:rPr lang="zh-CN" altLang="en-US"/>
              <a:t>BrokerServer：</a:t>
            </a:r>
            <a:r>
              <a:rPr lang="zh-CN" altLang="en-US" sz="1400"/>
              <a:t>Mq本体，主要负责消息的存储、投递和查询以及服务高可用保证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173364" y="958311"/>
            <a:ext cx="4301946" cy="503428"/>
            <a:chOff x="5635442" y="1171580"/>
            <a:chExt cx="4185984" cy="489858"/>
          </a:xfrm>
        </p:grpSpPr>
        <p:sp>
          <p:nvSpPr>
            <p:cNvPr id="26" name="椭圆 25"/>
            <p:cNvSpPr/>
            <p:nvPr>
              <p:custDataLst>
                <p:tags r:id="rId2"/>
              </p:custDataLst>
            </p:nvPr>
          </p:nvSpPr>
          <p:spPr>
            <a:xfrm>
              <a:off x="5635442" y="117158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3"/>
              </p:custDataLst>
            </p:nvPr>
          </p:nvSpPr>
          <p:spPr bwMode="auto">
            <a:xfrm>
              <a:off x="5759246" y="130521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6249104" y="123936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zh-CN" altLang="en-US" b="1" spc="15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173364" y="2002132"/>
            <a:ext cx="4301946" cy="503428"/>
            <a:chOff x="5635442" y="2017610"/>
            <a:chExt cx="4185984" cy="489858"/>
          </a:xfrm>
        </p:grpSpPr>
        <p:sp>
          <p:nvSpPr>
            <p:cNvPr id="33" name="椭圆 32"/>
            <p:cNvSpPr/>
            <p:nvPr>
              <p:custDataLst>
                <p:tags r:id="rId6"/>
              </p:custDataLst>
            </p:nvPr>
          </p:nvSpPr>
          <p:spPr>
            <a:xfrm>
              <a:off x="5635442" y="201761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7"/>
              </p:custDataLst>
            </p:nvPr>
          </p:nvSpPr>
          <p:spPr bwMode="auto">
            <a:xfrm>
              <a:off x="5759246" y="215124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8"/>
              </p:custDataLst>
            </p:nvPr>
          </p:nvSpPr>
          <p:spPr>
            <a:xfrm>
              <a:off x="6249104" y="208539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环境搭建</a:t>
              </a:r>
              <a:endParaRPr lang="zh-CN" altLang="en-US" b="1" spc="15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5173364" y="3020026"/>
            <a:ext cx="4301946" cy="503428"/>
            <a:chOff x="5635442" y="2863640"/>
            <a:chExt cx="4185984" cy="489858"/>
          </a:xfrm>
        </p:grpSpPr>
        <p:sp>
          <p:nvSpPr>
            <p:cNvPr id="39" name="椭圆 38"/>
            <p:cNvSpPr/>
            <p:nvPr>
              <p:custDataLst>
                <p:tags r:id="rId10"/>
              </p:custDataLst>
            </p:nvPr>
          </p:nvSpPr>
          <p:spPr>
            <a:xfrm>
              <a:off x="5635442" y="286364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1"/>
              </p:custDataLst>
            </p:nvPr>
          </p:nvSpPr>
          <p:spPr bwMode="auto">
            <a:xfrm>
              <a:off x="5759246" y="299727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2"/>
              </p:custDataLst>
            </p:nvPr>
          </p:nvSpPr>
          <p:spPr>
            <a:xfrm>
              <a:off x="6249104" y="293142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消息发送和消费</a:t>
              </a:r>
              <a:endParaRPr lang="zh-CN" altLang="en-US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6" name="任意多边形 45"/>
          <p:cNvSpPr/>
          <p:nvPr>
            <p:custDataLst>
              <p:tags r:id="rId13"/>
            </p:custDataLst>
          </p:nvPr>
        </p:nvSpPr>
        <p:spPr bwMode="auto">
          <a:xfrm>
            <a:off x="5300345" y="5085715"/>
            <a:ext cx="248920" cy="22860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4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latin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14"/>
            </p:custDataLst>
          </p:nvPr>
        </p:nvCxnSpPr>
        <p:spPr>
          <a:xfrm>
            <a:off x="5659781" y="1727654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5"/>
            </p:custDataLst>
          </p:nvPr>
        </p:nvCxnSpPr>
        <p:spPr>
          <a:xfrm>
            <a:off x="5659781" y="2786559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6"/>
            </p:custDataLst>
          </p:nvPr>
        </p:nvCxnSpPr>
        <p:spPr>
          <a:xfrm>
            <a:off x="5659781" y="384546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17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algn="ctr"/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18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lnSpcReduction="20000"/>
          </a:bodyPr>
          <a:lstStyle/>
          <a:p>
            <a:pPr algn="ctr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9"/>
            </p:custDataLst>
          </p:nvPr>
        </p:nvGrpSpPr>
        <p:grpSpPr>
          <a:xfrm>
            <a:off x="5173364" y="4005955"/>
            <a:ext cx="4301946" cy="504089"/>
            <a:chOff x="5511865" y="2911982"/>
            <a:chExt cx="4185984" cy="490501"/>
          </a:xfrm>
        </p:grpSpPr>
        <p:sp>
          <p:nvSpPr>
            <p:cNvPr id="9" name="椭圆 8"/>
            <p:cNvSpPr/>
            <p:nvPr>
              <p:custDataLst>
                <p:tags r:id="rId20"/>
              </p:custDataLst>
            </p:nvPr>
          </p:nvSpPr>
          <p:spPr>
            <a:xfrm>
              <a:off x="5511865" y="2911982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1"/>
              </p:custDataLst>
            </p:nvPr>
          </p:nvSpPr>
          <p:spPr bwMode="auto">
            <a:xfrm>
              <a:off x="5635669" y="3045617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4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2"/>
              </p:custDataLst>
            </p:nvPr>
          </p:nvSpPr>
          <p:spPr>
            <a:xfrm>
              <a:off x="6125527" y="3050822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RocketMQ</a:t>
              </a:r>
              <a:r>
                <a:rPr lang="zh-CN" altLang="en-US" b="1"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消息存储</a:t>
              </a:r>
              <a:endParaRPr lang="zh-CN" altLang="en-US" b="1"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12" name="直接连接符 11"/>
          <p:cNvCxnSpPr/>
          <p:nvPr>
            <p:custDataLst>
              <p:tags r:id="rId23"/>
            </p:custDataLst>
          </p:nvPr>
        </p:nvCxnSpPr>
        <p:spPr>
          <a:xfrm>
            <a:off x="5659781" y="4589683"/>
            <a:ext cx="3671284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8721" y="313055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本地单机</a:t>
            </a:r>
            <a:r>
              <a:rPr lang="zh-CN" altLang="en-US">
                <a:sym typeface="+mn-ea"/>
              </a:rPr>
              <a:t>搭建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53079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b="1">
                <a:solidFill>
                  <a:srgbClr val="1E1C11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ea"/>
              </a:rPr>
              <a:t>官网提供了二进制安装包下载地址</a:t>
            </a:r>
            <a:r>
              <a:rPr lang="en-US" altLang="zh-CN" sz="1400" b="1">
                <a:solidFill>
                  <a:srgbClr val="1E1C11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ea"/>
              </a:rPr>
              <a:t>:</a:t>
            </a:r>
            <a:endParaRPr lang="en-US" altLang="zh-CN" sz="1400" b="1">
              <a:solidFill>
                <a:srgbClr val="1E1C11"/>
              </a:solidFill>
              <a:latin typeface="等线 Light" panose="02010600030101010101" charset="-122"/>
              <a:ea typeface="等线 Light" panose="0201060003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 b="1">
                <a:solidFill>
                  <a:srgbClr val="1E1C11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ea"/>
              </a:rPr>
              <a:t>https://www.apache.org/dyn/closer.cgi?path=rocketmq/4.7.1/rocketmq-all-4.7.1-bin-release.zip</a:t>
            </a:r>
            <a:endParaRPr lang="en-US" altLang="zh-CN" sz="1400" b="1">
              <a:solidFill>
                <a:srgbClr val="1E1C11"/>
              </a:solidFill>
              <a:latin typeface="等线 Light" panose="02010600030101010101" charset="-122"/>
              <a:ea typeface="等线 Light" panose="02010600030101010101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20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进入bin目录下</a:t>
            </a:r>
            <a:endParaRPr lang="zh-CN" altLang="en-US" sz="20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启动nameserver</a:t>
            </a:r>
            <a:endParaRPr lang="zh-CN" altLang="en-US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nohup sh ./mqnamesrv &amp;</a:t>
            </a:r>
            <a:endParaRPr lang="en-US" altLang="zh-CN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启动</a:t>
            </a:r>
            <a:r>
              <a:rPr lang="en-US" altLang="zh-CN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broker</a:t>
            </a:r>
            <a:endParaRPr lang="en-US" altLang="zh-CN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 nohup sh ./mqbroker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cs typeface="+mn-ea"/>
                <a:sym typeface="+mn-ea"/>
              </a:rPr>
              <a:t>-n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 localhost:9876 autoCreateTopicEnable=true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cs typeface="+mn-ea"/>
                <a:sym typeface="+mn-ea"/>
              </a:rPr>
              <a:t>-c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 ../conf/broker.conf &amp; </a:t>
            </a:r>
            <a:endParaRPr lang="en-US" altLang="zh-CN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说明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:</a:t>
            </a:r>
            <a:endParaRPr lang="en-US" altLang="zh-CN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-n localhost:9876   : 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指定本地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nameserver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的地址</a:t>
            </a: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autoCreateTopicEnable=true 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：发送消息时若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broker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上没有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topic,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则自动创建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topic</a:t>
            </a:r>
            <a:endParaRPr lang="en-US" altLang="zh-CN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-c ../conf/broker.conf  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指定</a:t>
            </a:r>
            <a:r>
              <a:rPr lang="en-US" altLang="zh-CN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broker</a:t>
            </a: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使用的配置文件地址</a:t>
            </a: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29260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98721" y="313055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MQ</a:t>
            </a:r>
            <a:r>
              <a:rPr lang="zh-CN" altLang="en-US">
                <a:sym typeface="+mn-ea"/>
              </a:rPr>
              <a:t>本地单机</a:t>
            </a:r>
            <a:r>
              <a:rPr lang="zh-CN" altLang="en-US">
                <a:sym typeface="+mn-ea"/>
              </a:rPr>
              <a:t>搭建</a:t>
            </a:r>
            <a:endParaRPr lang="zh-CN" altLang="en-US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165" y="1318260"/>
            <a:ext cx="10072370" cy="33007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启动</a:t>
            </a:r>
            <a:r>
              <a:rPr lang="en-US" altLang="zh-CN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broker</a:t>
            </a:r>
            <a:r>
              <a:rPr lang="zh-CN" altLang="en-US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时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cs typeface="+mn-ea"/>
                <a:sym typeface="+mn-ea"/>
              </a:rPr>
              <a:t>-n</a:t>
            </a:r>
            <a:r>
              <a:rPr lang="zh-CN" altLang="en-US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cs typeface="+mn-ea"/>
                <a:sym typeface="+mn-ea"/>
              </a:rPr>
              <a:t>-c</a:t>
            </a:r>
            <a:r>
              <a:rPr lang="en-US" altLang="zh-CN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 </a:t>
            </a:r>
            <a:r>
              <a:rPr lang="zh-CN" altLang="en-US" b="1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选项说明</a:t>
            </a:r>
            <a:endParaRPr lang="zh-CN" altLang="en-US" b="1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>
                <a:solidFill>
                  <a:srgbClr val="1E1C11"/>
                </a:solidFill>
                <a:latin typeface="微软雅黑" panose="020B0503020204020204" charset="-122"/>
                <a:cs typeface="+mn-ea"/>
                <a:sym typeface="+mn-ea"/>
              </a:rPr>
              <a:t>这些启动选项是使用的apache的commons-cli包，用于在启动时动态的给程序传特定配置</a:t>
            </a: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400">
              <a:solidFill>
                <a:srgbClr val="1E1C11"/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29260" y="313055"/>
            <a:ext cx="1896110" cy="13220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80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2-1</a:t>
            </a:r>
            <a:endParaRPr lang="en-US" altLang="zh-CN" sz="800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 descr="nameser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65" y="2315845"/>
            <a:ext cx="7820025" cy="1304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165" y="3914775"/>
            <a:ext cx="8115300" cy="19240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SHOW_EDIT_AREA_INDICATION" val="0"/>
  <p:tag name="KSO_WM_TEMPLATE_THUMBS_INDEX" val="1、3、7、8、10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193369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193369_4*l_h_i*1_1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93369_4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193369_4*l_h_i*1_2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93369_4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193369_4*l_h_i*1_3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193369_4*l_h_i*1_4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93369_4*l_h_i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93369_4*l_h_f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5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SLIDE_ID" val="custom2019336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3369"/>
  <p:tag name="KSO_WM_SLIDE_LAYOUT" val="a_b_l"/>
  <p:tag name="KSO_WM_SLIDE_LAYOUT_CNT" val="1_1_1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31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4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35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37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38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41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193369_4*l_h_i*1_1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93369_4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193369_4*l_h_i*1_2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93369_4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193369_4*l_h_i*1_3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193369_4*l_h_i*1_4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93369_4*l_h_i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93369_4*l_h_f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65.xml><?xml version="1.0" encoding="utf-8"?>
<p:tagLst xmlns:p="http://schemas.openxmlformats.org/presentationml/2006/main">
  <p:tag name="KSO_WM_SLIDE_ID" val="custom2019336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3369"/>
  <p:tag name="KSO_WM_SLIDE_LAYOUT" val="a_b_l"/>
  <p:tag name="KSO_WM_SLIDE_LAYOUT_CNT" val="1_1_1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68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69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72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73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76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77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81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84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285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193369_4*l_h_i*1_1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93369_4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193369_4*l_h_i*1_2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93369_4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193369_4*l_h_i*1_3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193369_4*l_h_i*1_4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93369_4*l_h_i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93369_4*l_h_f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9.xml><?xml version="1.0" encoding="utf-8"?>
<p:tagLst xmlns:p="http://schemas.openxmlformats.org/presentationml/2006/main">
  <p:tag name="KSO_WM_SLIDE_ID" val="custom2019336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3369"/>
  <p:tag name="KSO_WM_SLIDE_LAYOUT" val="a_b_l"/>
  <p:tag name="KSO_WM_SLIDE_LAYOUT_CNT" val="1_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312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313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193369_4*l_h_i*1_1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93369_4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193369_4*l_h_i*1_2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93369_4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193369_4*l_h_i*1_3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193369_4*l_h_i*1_4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93369_4*l_h_i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93369_4*l_h_f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7.xml><?xml version="1.0" encoding="utf-8"?>
<p:tagLst xmlns:p="http://schemas.openxmlformats.org/presentationml/2006/main">
  <p:tag name="KSO_WM_SLIDE_ID" val="custom2019336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3369"/>
  <p:tag name="KSO_WM_SLIDE_LAYOUT" val="a_b_l"/>
  <p:tag name="KSO_WM_SLIDE_LAYOUT_CNT" val="1_1_1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3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341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344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345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3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348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01"/>
</p:tagLst>
</file>

<file path=ppt/tags/tag349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351.xml><?xml version="1.0" encoding="utf-8"?>
<p:tagLst xmlns:p="http://schemas.openxmlformats.org/presentationml/2006/main">
  <p:tag name="KSO_WM_UNIT_PLACING_PICTURE_USER_VIEWPORT" val="{&quot;height&quot;:7510,&quot;width&quot;:15839}"/>
</p:tagLst>
</file>

<file path=ppt/tags/tag35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">
      <a:dk1>
        <a:srgbClr val="000000"/>
      </a:dk1>
      <a:lt1>
        <a:srgbClr val="FFFFFF"/>
      </a:lt1>
      <a:dk2>
        <a:srgbClr val="F2F3FF"/>
      </a:dk2>
      <a:lt2>
        <a:srgbClr val="FFFFFF"/>
      </a:lt2>
      <a:accent1>
        <a:srgbClr val="5066E9"/>
      </a:accent1>
      <a:accent2>
        <a:srgbClr val="598DD5"/>
      </a:accent2>
      <a:accent3>
        <a:srgbClr val="5CAAC6"/>
      </a:accent3>
      <a:accent4>
        <a:srgbClr val="60C1B5"/>
      </a:accent4>
      <a:accent5>
        <a:srgbClr val="64D6A1"/>
      </a:accent5>
      <a:accent6>
        <a:srgbClr val="67EB8D"/>
      </a:accent6>
      <a:hlink>
        <a:srgbClr val="5066E9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0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1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2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3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9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演示</Application>
  <PresentationFormat>宽屏</PresentationFormat>
  <Paragraphs>189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黑体</vt:lpstr>
      <vt:lpstr>等线 Light</vt:lpstr>
      <vt:lpstr>Arial Unicode MS</vt:lpstr>
      <vt:lpstr>Calibri</vt:lpstr>
      <vt:lpstr>Office 主题</vt:lpstr>
      <vt:lpstr>1_Office 主题​​</vt:lpstr>
      <vt:lpstr>RocketMQ介绍</vt:lpstr>
      <vt:lpstr>PowerPoint 演示文稿</vt:lpstr>
      <vt:lpstr>简介</vt:lpstr>
      <vt:lpstr>特点</vt:lpstr>
      <vt:lpstr>架构模型</vt:lpstr>
      <vt:lpstr>架构模型对应的概念</vt:lpstr>
      <vt:lpstr>PowerPoint 演示文稿</vt:lpstr>
      <vt:lpstr>MQ本地单机搭建</vt:lpstr>
      <vt:lpstr>MQ本地单机搭建</vt:lpstr>
      <vt:lpstr>Broker的配置</vt:lpstr>
      <vt:lpstr>Broker的配置</vt:lpstr>
      <vt:lpstr>rocketmq-console控制台</vt:lpstr>
      <vt:lpstr>PowerPoint 演示文稿</vt:lpstr>
      <vt:lpstr>发送消息和消费消息</vt:lpstr>
      <vt:lpstr>PowerPoint 演示文稿</vt:lpstr>
      <vt:lpstr>消息存储</vt:lpstr>
      <vt:lpstr>消息存储说明</vt:lpstr>
      <vt:lpstr>消息刷盘</vt:lpstr>
      <vt:lpstr>rocketmq的事务消息解决了什么问题</vt:lpstr>
      <vt:lpstr>事务消息流程图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yjz</cp:lastModifiedBy>
  <cp:revision>148</cp:revision>
  <dcterms:created xsi:type="dcterms:W3CDTF">2020-07-17T02:30:00Z</dcterms:created>
  <dcterms:modified xsi:type="dcterms:W3CDTF">2020-07-22T07:53:29Z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