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1"/>
  </p:notesMasterIdLst>
  <p:sldIdLst>
    <p:sldId id="256" r:id="rId3"/>
    <p:sldId id="259" r:id="rId4"/>
    <p:sldId id="257" r:id="rId5"/>
    <p:sldId id="273" r:id="rId6"/>
    <p:sldId id="266" r:id="rId7"/>
    <p:sldId id="279" r:id="rId8"/>
    <p:sldId id="280" r:id="rId9"/>
    <p:sldId id="267" r:id="rId10"/>
    <p:sldId id="268" r:id="rId11"/>
    <p:sldId id="277" r:id="rId12"/>
    <p:sldId id="270" r:id="rId13"/>
    <p:sldId id="274" r:id="rId14"/>
    <p:sldId id="275" r:id="rId15"/>
    <p:sldId id="276" r:id="rId16"/>
    <p:sldId id="271" r:id="rId17"/>
    <p:sldId id="281" r:id="rId18"/>
    <p:sldId id="264" r:id="rId19"/>
    <p:sldId id="26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3605" autoAdjust="0"/>
  </p:normalViewPr>
  <p:slideViewPr>
    <p:cSldViewPr snapToGrid="0">
      <p:cViewPr varScale="1">
        <p:scale>
          <a:sx n="86" d="100"/>
          <a:sy n="86" d="100"/>
        </p:scale>
        <p:origin x="690"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70E88-B22C-4C21-BE02-F093ABA92C2B}" type="datetimeFigureOut">
              <a:rPr lang="zh-CN" altLang="en-US" smtClean="0"/>
              <a:t>2020/6/24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144CB-D42E-44FC-A463-DDC1EB0DE84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单点TPS达到8万/秒，QPS达到10万/</a:t>
            </a:r>
            <a:r>
              <a:rPr lang="zh-CN" altLang="en-US" dirty="0" smtClean="0"/>
              <a:t>秒</a:t>
            </a:r>
            <a:endParaRPr lang="en-US" altLang="zh-CN" dirty="0" smtClean="0"/>
          </a:p>
          <a:p>
            <a:endParaRPr lang="zh-CN" altLang="en-US" dirty="0"/>
          </a:p>
          <a:p>
            <a:r>
              <a:rPr lang="zh-CN" altLang="en-US" dirty="0" smtClean="0"/>
              <a:t>并不是指处理阶段使用多线程，还是使用的单线程处理，可以避免并发安全的问题，不用加锁处理，</a:t>
            </a:r>
            <a:endParaRPr lang="zh-CN" altLang="en-US" dirty="0"/>
          </a:p>
          <a:p>
            <a:r>
              <a:rPr lang="zh-CN" altLang="en-US" dirty="0"/>
              <a:t>因为读写网络的 read/write 系统调用在 Redis 执行期间占用了大部分 CPU 时间，如果把网络读写做成多线程的方式对性能会有很大</a:t>
            </a:r>
            <a:r>
              <a:rPr lang="zh-CN" altLang="en-US" dirty="0" smtClean="0"/>
              <a:t>提升，所以</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的多线程部分只是用来处理网络数据的读写和协议解析，执行命令仍然是单线程。</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smtClean="0"/>
              <a:t>Redis</a:t>
            </a:r>
            <a:r>
              <a:rPr lang="zh-CN" altLang="en-US" dirty="0" smtClean="0"/>
              <a:t>集群的哨兵模式，是集群的高可用解决方案。Redis </a:t>
            </a:r>
            <a:r>
              <a:rPr lang="zh-CN" altLang="en-US" dirty="0"/>
              <a:t>Sentinel最小配置是一主一从。Redis的Sentinel系统可以用来管理多个Redis服务器，该系统可以执行以下四个任务：</a:t>
            </a:r>
          </a:p>
          <a:p>
            <a:r>
              <a:rPr lang="zh-CN" altLang="en-US" dirty="0"/>
              <a:t>1、监控：不断检查主服务器和从服务器是否正常运行。</a:t>
            </a:r>
          </a:p>
          <a:p>
            <a:r>
              <a:rPr lang="zh-CN" altLang="en-US" dirty="0"/>
              <a:t>2、通知：当被监控的某个redis服务器出现问题，Sentinel通过API脚本向管理员或者其他应用程序发出通知。</a:t>
            </a:r>
          </a:p>
          <a:p>
            <a:r>
              <a:rPr lang="zh-CN" altLang="en-US" dirty="0"/>
              <a:t>3、自动故障转移：当主节点不能正常工作时，Sentinel会开始一次自动的故障转移操作，它会将与失效主节点是主从关系的其中一个从节点升级为新的主节点，并且将其他的从节点指向新的主节点，这样人工干预就可以免了。</a:t>
            </a:r>
          </a:p>
          <a:p>
            <a:r>
              <a:rPr lang="zh-CN" altLang="en-US" dirty="0"/>
              <a:t>4、配置</a:t>
            </a:r>
            <a:r>
              <a:rPr lang="zh-CN" altLang="en-US" dirty="0">
                <a:sym typeface="+mn-ea"/>
              </a:rPr>
              <a:t>中心</a:t>
            </a:r>
            <a:r>
              <a:rPr lang="zh-CN" altLang="en-US" dirty="0"/>
              <a:t>：在Redis Sentinel模式下，客户端应用在初始化时连接的是Sentinel节点集合，从中获取主节点的</a:t>
            </a:r>
            <a:r>
              <a:rPr lang="zh-CN" altLang="en-US" dirty="0" smtClean="0"/>
              <a:t>信息</a:t>
            </a:r>
            <a:endParaRPr lang="en-US" altLang="zh-CN" dirty="0" smtClean="0"/>
          </a:p>
          <a:p>
            <a:endParaRPr lang="en-US" altLang="zh-CN" dirty="0" smtClean="0"/>
          </a:p>
          <a:p>
            <a:endParaRPr lang="en-US" altLang="zh-CN" dirty="0" smtClean="0"/>
          </a:p>
          <a:p>
            <a:r>
              <a:rPr lang="en-US" altLang="zh-CN" dirty="0" smtClean="0"/>
              <a:t>Sentinel</a:t>
            </a:r>
            <a:r>
              <a:rPr lang="zh-CN" altLang="en-US" dirty="0" smtClean="0"/>
              <a:t>集群半数以上认为</a:t>
            </a:r>
            <a:r>
              <a:rPr lang="en-US" altLang="zh-CN" dirty="0" err="1" smtClean="0"/>
              <a:t>redis</a:t>
            </a:r>
            <a:r>
              <a:rPr lang="zh-CN" altLang="en-US" dirty="0" smtClean="0"/>
              <a:t>节点挂了之后才会真的下线，选主也是一样， </a:t>
            </a:r>
            <a:r>
              <a:rPr lang="en-US" altLang="zh-CN" dirty="0" smtClean="0"/>
              <a:t>raft</a:t>
            </a:r>
            <a:r>
              <a:rPr lang="zh-CN" altLang="en-US" dirty="0" smtClean="0"/>
              <a:t>协议</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smtClean="0"/>
              <a:t>Redis</a:t>
            </a:r>
            <a:r>
              <a:rPr lang="zh-CN" altLang="en-US" dirty="0" smtClean="0"/>
              <a:t>集群的</a:t>
            </a:r>
            <a:r>
              <a:rPr lang="en-US" altLang="zh-CN" dirty="0" err="1" smtClean="0"/>
              <a:t>redis</a:t>
            </a:r>
            <a:r>
              <a:rPr lang="en-US" altLang="zh-CN" dirty="0" smtClean="0"/>
              <a:t>-cluster</a:t>
            </a:r>
            <a:r>
              <a:rPr lang="zh-CN" altLang="en-US" dirty="0" smtClean="0"/>
              <a:t>模式</a:t>
            </a:r>
            <a:endParaRPr lang="en-US" altLang="zh-CN" dirty="0" smtClean="0"/>
          </a:p>
          <a:p>
            <a:r>
              <a:rPr lang="zh-CN" altLang="en-US" dirty="0" smtClean="0"/>
              <a:t>(</a:t>
            </a:r>
            <a:r>
              <a:rPr lang="zh-CN" altLang="en-US" dirty="0"/>
              <a:t>1)所有的redis节点彼此互联(PING-PONG机制),内部使用二进制协议优化传输速度和带宽.</a:t>
            </a:r>
          </a:p>
          <a:p>
            <a:r>
              <a:rPr lang="zh-CN" altLang="en-US" dirty="0"/>
              <a:t>(2)节点的fail是通过集群中超过半数的master节点检测失效时才生效.</a:t>
            </a:r>
          </a:p>
          <a:p>
            <a:r>
              <a:rPr lang="zh-CN" altLang="en-US" dirty="0"/>
              <a:t>(3)客户端与redis节点直连,不需要中间proxy层.客户端不需要连接集群所有节点,连接集群中任何一个可用节点即可</a:t>
            </a:r>
          </a:p>
          <a:p>
            <a:r>
              <a:rPr lang="zh-CN" altLang="en-US" dirty="0"/>
              <a:t>(4)redis-cluster把所有的物理节点映射到[0-16383]slot上,cluster 负责维护node&lt;-&gt;slot&lt;-&gt;key</a:t>
            </a:r>
          </a:p>
          <a:p>
            <a:endParaRPr lang="zh-CN" altLang="en-US" dirty="0"/>
          </a:p>
          <a:p>
            <a:r>
              <a:rPr lang="zh-CN" altLang="en-US" dirty="0"/>
              <a:t>当客户端连接的是</a:t>
            </a:r>
            <a:r>
              <a:rPr lang="en-US" altLang="zh-CN" dirty="0"/>
              <a:t>A</a:t>
            </a:r>
            <a:r>
              <a:rPr lang="zh-CN" altLang="en-US" dirty="0"/>
              <a:t>节点，但是操作的</a:t>
            </a:r>
            <a:r>
              <a:rPr lang="en-US" altLang="zh-CN" dirty="0"/>
              <a:t>key</a:t>
            </a:r>
            <a:r>
              <a:rPr lang="zh-CN" altLang="en-US" dirty="0"/>
              <a:t>不在</a:t>
            </a:r>
            <a:r>
              <a:rPr lang="en-US" altLang="zh-CN" dirty="0"/>
              <a:t>A</a:t>
            </a:r>
            <a:r>
              <a:rPr lang="zh-CN" altLang="en-US" dirty="0"/>
              <a:t>节点上，</a:t>
            </a:r>
            <a:r>
              <a:rPr lang="en-US" altLang="zh-CN" dirty="0"/>
              <a:t>A</a:t>
            </a:r>
            <a:r>
              <a:rPr lang="zh-CN" altLang="en-US" dirty="0"/>
              <a:t>节点会对操作进行转发</a:t>
            </a:r>
          </a:p>
          <a:p>
            <a:endParaRPr lang="zh-CN" altLang="en-US" dirty="0"/>
          </a:p>
          <a:p>
            <a:r>
              <a:rPr lang="zh-CN" altLang="en-US" dirty="0"/>
              <a:t>当某个节点宕机，此节点的从节点提升为主节点；</a:t>
            </a:r>
          </a:p>
          <a:p>
            <a:r>
              <a:rPr lang="zh-CN" altLang="en-US" dirty="0"/>
              <a:t>当某个节点且它的从节点也宕机时，整个集群不可用。</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Redis</a:t>
            </a:r>
            <a:r>
              <a:rPr lang="zh-CN" altLang="en-US" dirty="0" smtClean="0"/>
              <a:t>集群的</a:t>
            </a:r>
            <a:r>
              <a:rPr lang="en-US" altLang="zh-CN" dirty="0" err="1" smtClean="0"/>
              <a:t>Codis</a:t>
            </a:r>
            <a:r>
              <a:rPr lang="zh-CN" altLang="en-US" dirty="0" smtClean="0"/>
              <a:t>中间件代理模式</a:t>
            </a:r>
            <a:endParaRPr lang="en-US" altLang="zh-CN" dirty="0" smtClean="0"/>
          </a:p>
          <a:p>
            <a:r>
              <a:rPr lang="en-US" altLang="zh-CN" dirty="0" err="1" smtClean="0"/>
              <a:t>Codis</a:t>
            </a:r>
            <a:r>
              <a:rPr lang="zh-CN" altLang="en-US" dirty="0" smtClean="0"/>
              <a:t>中间件，支持</a:t>
            </a:r>
            <a:r>
              <a:rPr lang="en-US" altLang="zh-CN" dirty="0" err="1" smtClean="0"/>
              <a:t>redis</a:t>
            </a:r>
            <a:r>
              <a:rPr lang="zh-CN" altLang="en-US" dirty="0" smtClean="0"/>
              <a:t>语法，我们使用</a:t>
            </a:r>
            <a:r>
              <a:rPr lang="en-US" altLang="zh-CN" dirty="0" err="1" smtClean="0"/>
              <a:t>codis</a:t>
            </a:r>
            <a:r>
              <a:rPr lang="zh-CN" altLang="en-US" dirty="0" smtClean="0"/>
              <a:t>操作就跟使用</a:t>
            </a:r>
            <a:r>
              <a:rPr lang="en-US" altLang="zh-CN" dirty="0" err="1" smtClean="0"/>
              <a:t>redis</a:t>
            </a:r>
            <a:r>
              <a:rPr lang="zh-CN" altLang="en-US" dirty="0" smtClean="0"/>
              <a:t>一样。客户端连接</a:t>
            </a:r>
            <a:r>
              <a:rPr lang="en-US" altLang="zh-CN" dirty="0" err="1" smtClean="0"/>
              <a:t>codis</a:t>
            </a:r>
            <a:r>
              <a:rPr lang="zh-CN" altLang="en-US" dirty="0" smtClean="0"/>
              <a:t>，执行操作时，由</a:t>
            </a:r>
            <a:r>
              <a:rPr lang="en-US" altLang="zh-CN" dirty="0" err="1" smtClean="0"/>
              <a:t>codis</a:t>
            </a:r>
            <a:r>
              <a:rPr lang="zh-CN" altLang="en-US" dirty="0" smtClean="0"/>
              <a:t>路由到真实的</a:t>
            </a:r>
            <a:r>
              <a:rPr lang="en-US" altLang="zh-CN" dirty="0" err="1" smtClean="0"/>
              <a:t>redis</a:t>
            </a:r>
            <a:r>
              <a:rPr lang="zh-CN" altLang="en-US" dirty="0" smtClean="0"/>
              <a:t>集群组上进行操作。</a:t>
            </a:r>
            <a:endParaRPr lang="en-US" altLang="zh-CN" dirty="0" smtClean="0"/>
          </a:p>
          <a:p>
            <a:r>
              <a:rPr lang="zh-CN" altLang="en-US" dirty="0" smtClean="0"/>
              <a:t>在</a:t>
            </a:r>
            <a:r>
              <a:rPr lang="zh-CN" altLang="en-US" dirty="0"/>
              <a:t>Codis里面，它把所有的key分为1024个槽，每一个槽位都对应了一个分组，具体槽位的分配，可以进行自定义，现在如果有一个key进来，首先要根据CRC32算法，针对key算出32位的哈希值，然后除以1024取余，然后就能算出这个KEY属于哪个槽，然后根据槽与分组的映射关系，就能去对应的分组当中处理数据了</a:t>
            </a:r>
          </a:p>
          <a:p>
            <a:endParaRPr lang="zh-CN" altLang="en-US" dirty="0"/>
          </a:p>
          <a:p>
            <a:r>
              <a:rPr lang="en-US" altLang="zh-CN" dirty="0" err="1"/>
              <a:t>codis</a:t>
            </a:r>
            <a:r>
              <a:rPr lang="en-US" altLang="zh-CN" dirty="0"/>
              <a:t> </a:t>
            </a:r>
            <a:r>
              <a:rPr lang="en-US" altLang="zh-CN" dirty="0" err="1"/>
              <a:t>proxy它本身也存在单点问题，所以需要对proxy做一个集群</a:t>
            </a:r>
            <a:r>
              <a:rPr lang="zh-CN" altLang="en-US" dirty="0"/>
              <a:t>，在Codis</a:t>
            </a:r>
            <a:r>
              <a:rPr lang="zh-CN" altLang="en-US" dirty="0" smtClean="0"/>
              <a:t>中可使用Zookeeper集群来</a:t>
            </a:r>
            <a:r>
              <a:rPr lang="zh-CN" altLang="en-US" dirty="0"/>
              <a:t>保存映射关系，由proxy上来同步配置信息</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a:t>
            </a:r>
            <a:r>
              <a:rPr lang="en-US" altLang="zh-CN" dirty="0" err="1" smtClean="0"/>
              <a:t>redis</a:t>
            </a:r>
            <a:r>
              <a:rPr lang="zh-CN" altLang="en-US" dirty="0" smtClean="0"/>
              <a:t>的使用场景，</a:t>
            </a:r>
            <a:r>
              <a:rPr lang="en-US" altLang="zh-CN" dirty="0" err="1" smtClean="0"/>
              <a:t>Redis</a:t>
            </a:r>
            <a:r>
              <a:rPr lang="zh-CN" altLang="en-US" dirty="0" smtClean="0"/>
              <a:t>可以用来做缓存。根据</a:t>
            </a:r>
            <a:r>
              <a:rPr lang="en-US" altLang="zh-CN" dirty="0" err="1" smtClean="0"/>
              <a:t>redis</a:t>
            </a:r>
            <a:r>
              <a:rPr lang="zh-CN" altLang="en-US" dirty="0" smtClean="0"/>
              <a:t>的不同数据类型又有一些各自的使用场景，</a:t>
            </a:r>
            <a:r>
              <a:rPr lang="en-US" altLang="zh-CN" dirty="0" smtClean="0"/>
              <a:t>string</a:t>
            </a:r>
            <a:r>
              <a:rPr lang="zh-CN" altLang="en-US" dirty="0" smtClean="0"/>
              <a:t>类型可以做分布式锁，</a:t>
            </a:r>
            <a:endParaRPr lang="en-US" altLang="zh-CN" dirty="0" smtClean="0"/>
          </a:p>
          <a:p>
            <a:r>
              <a:rPr lang="zh-CN" altLang="en-US" dirty="0" smtClean="0"/>
              <a:t>因</a:t>
            </a:r>
            <a:r>
              <a:rPr lang="en-US" altLang="zh-CN" dirty="0" err="1" smtClean="0"/>
              <a:t>setnx+expire</a:t>
            </a:r>
            <a:r>
              <a:rPr lang="zh-CN" altLang="en-US" dirty="0" smtClean="0"/>
              <a:t>操作不是原子性，可以使用</a:t>
            </a:r>
            <a:r>
              <a:rPr lang="en-US" altLang="zh-CN" dirty="0" err="1" smtClean="0"/>
              <a:t>setnx+lua</a:t>
            </a:r>
            <a:r>
              <a:rPr lang="zh-CN" altLang="en-US" dirty="0" smtClean="0"/>
              <a:t>脚本方式获取锁，</a:t>
            </a:r>
            <a:r>
              <a:rPr lang="en-US" altLang="zh-CN" dirty="0" err="1" smtClean="0"/>
              <a:t>redis</a:t>
            </a:r>
            <a:r>
              <a:rPr lang="zh-CN" altLang="en-US" dirty="0" smtClean="0"/>
              <a:t>提供了</a:t>
            </a:r>
            <a:r>
              <a:rPr lang="en-US" altLang="zh-CN" dirty="0" smtClean="0"/>
              <a:t>set</a:t>
            </a:r>
            <a:r>
              <a:rPr lang="zh-CN" altLang="en-US" dirty="0" smtClean="0"/>
              <a:t>操作，</a:t>
            </a:r>
            <a:endParaRPr lang="en-US" altLang="zh-CN" dirty="0" smtClean="0"/>
          </a:p>
          <a:p>
            <a:r>
              <a:rPr lang="en-US" altLang="zh-CN" dirty="0" smtClean="0"/>
              <a:t>set key value </a:t>
            </a:r>
            <a:r>
              <a:rPr lang="fr-FR" altLang="zh-CN" b="1" dirty="0" smtClean="0"/>
              <a:t> </a:t>
            </a:r>
            <a:r>
              <a:rPr lang="fr-FR" altLang="zh-CN" dirty="0" smtClean="0"/>
              <a:t>[EX seconds] [PX milliseconds] [NX|XX]    </a:t>
            </a:r>
            <a:r>
              <a:rPr lang="zh-CN" altLang="en-US" dirty="0" smtClean="0"/>
              <a:t>秒，毫秒    </a:t>
            </a:r>
            <a:r>
              <a:rPr lang="en-US" altLang="zh-CN" dirty="0" err="1" smtClean="0"/>
              <a:t>nx</a:t>
            </a:r>
            <a:r>
              <a:rPr lang="zh-CN" altLang="en-US" dirty="0" smtClean="0"/>
              <a:t>：只有键不存在才操作，</a:t>
            </a:r>
            <a:r>
              <a:rPr lang="en-US" altLang="zh-CN" dirty="0" smtClean="0"/>
              <a:t>xx</a:t>
            </a:r>
            <a:r>
              <a:rPr lang="zh-CN" altLang="en-US" dirty="0" smtClean="0"/>
              <a:t>：只有键已经存在才操作</a:t>
            </a:r>
            <a:endParaRPr lang="en-US" altLang="zh-CN" dirty="0" smtClean="0"/>
          </a:p>
          <a:p>
            <a:r>
              <a:rPr lang="zh-CN" altLang="en-US" dirty="0" smtClean="0"/>
              <a:t>可以使用此命令获取锁。</a:t>
            </a:r>
            <a:endParaRPr lang="en-US" altLang="zh-CN" dirty="0" smtClean="0"/>
          </a:p>
          <a:p>
            <a:r>
              <a:rPr lang="zh-CN" altLang="en-US" dirty="0" smtClean="0"/>
              <a:t>（释放锁以防解除其它线程锁，先判断是否为当前线程，再删除，由于判断和删除，不是原子性操作，可以使用</a:t>
            </a:r>
            <a:r>
              <a:rPr lang="en-US" altLang="zh-CN" dirty="0" err="1" smtClean="0"/>
              <a:t>lua</a:t>
            </a:r>
            <a:r>
              <a:rPr lang="zh-CN" altLang="en-US" dirty="0" smtClean="0"/>
              <a:t>脚本执行）</a:t>
            </a:r>
            <a:endParaRPr lang="en-US" altLang="zh-CN" dirty="0" smtClean="0"/>
          </a:p>
          <a:p>
            <a:r>
              <a:rPr lang="zh-CN" altLang="en-US" dirty="0" smtClean="0"/>
              <a:t>可以做计数器、自增</a:t>
            </a:r>
            <a:r>
              <a:rPr lang="en-US" altLang="zh-CN" dirty="0" smtClean="0"/>
              <a:t>id</a:t>
            </a:r>
            <a:r>
              <a:rPr lang="zh-CN" altLang="en-US" dirty="0" smtClean="0"/>
              <a:t>、订单号使用</a:t>
            </a:r>
            <a:r>
              <a:rPr lang="en-US" altLang="zh-CN" dirty="0" err="1" smtClean="0"/>
              <a:t>incr</a:t>
            </a:r>
            <a:r>
              <a:rPr lang="zh-CN" altLang="en-US" dirty="0" smtClean="0"/>
              <a:t>操作，可以存放</a:t>
            </a:r>
            <a:r>
              <a:rPr lang="en-US" altLang="zh-CN" dirty="0" smtClean="0"/>
              <a:t>token</a:t>
            </a:r>
            <a:r>
              <a:rPr lang="zh-CN" altLang="en-US" dirty="0" smtClean="0"/>
              <a:t>用来验证幂等重复提交</a:t>
            </a:r>
            <a:endParaRPr lang="en-US" altLang="zh-CN" dirty="0" smtClean="0"/>
          </a:p>
          <a:p>
            <a:r>
              <a:rPr lang="en-US" altLang="zh-CN" dirty="0" smtClean="0"/>
              <a:t>List</a:t>
            </a:r>
            <a:r>
              <a:rPr lang="zh-CN" altLang="en-US" dirty="0" smtClean="0"/>
              <a:t>类型可以使用</a:t>
            </a:r>
            <a:r>
              <a:rPr lang="en-US" altLang="zh-CN" dirty="0" err="1" smtClean="0"/>
              <a:t>lpush</a:t>
            </a:r>
            <a:r>
              <a:rPr lang="zh-CN" altLang="en-US" dirty="0" smtClean="0"/>
              <a:t>存放，</a:t>
            </a:r>
            <a:r>
              <a:rPr lang="en-US" altLang="zh-CN" dirty="0" err="1" smtClean="0"/>
              <a:t>lrange</a:t>
            </a:r>
            <a:r>
              <a:rPr lang="zh-CN" altLang="en-US" dirty="0" smtClean="0"/>
              <a:t>查询来做向微博这样的文章流，可以使用</a:t>
            </a:r>
            <a:endParaRPr lang="en-US" altLang="zh-CN" dirty="0" smtClean="0"/>
          </a:p>
          <a:p>
            <a:r>
              <a:rPr lang="en-US" altLang="zh-CN" dirty="0" smtClean="0"/>
              <a:t>#</a:t>
            </a:r>
            <a:r>
              <a:rPr lang="en-US" altLang="zh-CN" baseline="0" dirty="0" smtClean="0"/>
              <a:t> </a:t>
            </a:r>
            <a:r>
              <a:rPr lang="en-US" altLang="zh-CN" dirty="0" smtClean="0"/>
              <a:t>LPUSH </a:t>
            </a:r>
            <a:r>
              <a:rPr lang="zh-CN" altLang="en-US" dirty="0" smtClean="0"/>
              <a:t>插入头部     </a:t>
            </a:r>
            <a:r>
              <a:rPr lang="en-US" altLang="zh-CN" dirty="0" smtClean="0"/>
              <a:t>LRANGE key start stop</a:t>
            </a:r>
            <a:r>
              <a:rPr lang="zh-CN" altLang="en-US" dirty="0" smtClean="0"/>
              <a:t>从头部取</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BLPOP |BRPOP</a:t>
            </a:r>
            <a:r>
              <a:rPr lang="zh-CN" altLang="en-US" dirty="0" smtClean="0"/>
              <a:t>来做堵塞队列。</a:t>
            </a:r>
            <a:r>
              <a:rPr lang="en-US" altLang="zh-CN" dirty="0" smtClean="0"/>
              <a:t> </a:t>
            </a:r>
            <a:r>
              <a:rPr lang="en-US" altLang="zh-CN"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移除并获取头或尾值</a:t>
            </a:r>
            <a:r>
              <a:rPr lang="en-US" altLang="zh-CN" dirty="0" smtClean="0"/>
              <a:t>,</a:t>
            </a:r>
            <a:r>
              <a:rPr lang="zh-CN" altLang="en-US" dirty="0" smtClean="0"/>
              <a:t>如果列表没有元素会阻塞列表直到等待超时或发现可弹出元素为止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Hash</a:t>
            </a:r>
            <a:r>
              <a:rPr lang="zh-CN" altLang="en-US" dirty="0" smtClean="0"/>
              <a:t>类型可以做购物车，用户购物车可能有多个商品作为</a:t>
            </a:r>
            <a:r>
              <a:rPr lang="en-US" altLang="zh-CN" dirty="0" smtClean="0"/>
              <a:t>field</a:t>
            </a:r>
            <a:r>
              <a:rPr lang="zh-CN" altLang="en-US" dirty="0" smtClean="0"/>
              <a:t>，每个商品数量不一样作为</a:t>
            </a:r>
            <a:r>
              <a:rPr lang="en-US" altLang="zh-CN" dirty="0" smtClean="0"/>
              <a:t>value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Set</a:t>
            </a:r>
            <a:r>
              <a:rPr lang="zh-CN" altLang="en-US" dirty="0" smtClean="0"/>
              <a:t>类型可以抽奖的时候使用，SRANDMEMBER key [count]            </a:t>
            </a:r>
            <a:r>
              <a:rPr lang="en-US" altLang="zh-CN" dirty="0" smtClean="0"/>
              <a:t>#</a:t>
            </a:r>
            <a:r>
              <a:rPr lang="en-US" altLang="zh-CN" dirty="0" err="1" smtClean="0"/>
              <a:t>返回集合中一个或多个随机数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微博微信点赞取消点赞，收藏功能使用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SREM key member1 [member2] | SADD #</a:t>
            </a:r>
            <a:r>
              <a:rPr lang="zh-CN" altLang="en-US" dirty="0" smtClean="0"/>
              <a:t>移除元素、添加元素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SMEMBERS key   #</a:t>
            </a:r>
            <a:r>
              <a:rPr lang="zh-CN" altLang="en-US" sz="1200" kern="1200" dirty="0" smtClean="0">
                <a:solidFill>
                  <a:schemeClr val="tx1"/>
                </a:solidFill>
                <a:latin typeface="+mn-lt"/>
                <a:ea typeface="+mn-ea"/>
                <a:cs typeface="+mn-cs"/>
              </a:rPr>
              <a:t>取出所有成员</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取出所有点赞或收藏的列表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社交好友推荐：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SINTERSTORE destination key1 [key2]     #</a:t>
            </a:r>
            <a:r>
              <a:rPr lang="en-US" altLang="zh-CN" dirty="0" err="1" smtClean="0"/>
              <a:t>返回给定所有集合的交集并存储在</a:t>
            </a:r>
            <a:r>
              <a:rPr lang="en-US" altLang="zh-CN" dirty="0" smtClean="0"/>
              <a:t> destination 中   -&gt; </a:t>
            </a:r>
            <a:r>
              <a:rPr lang="zh-CN" altLang="en-US" dirty="0" smtClean="0"/>
              <a:t>共同好友</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SDIFFSTORE destination key1 [key2]        #</a:t>
            </a:r>
            <a:r>
              <a:rPr lang="en-US" altLang="zh-CN" dirty="0" err="1" smtClean="0"/>
              <a:t>差集并存储在</a:t>
            </a:r>
            <a:r>
              <a:rPr lang="en-US" altLang="zh-CN" dirty="0" smtClean="0"/>
              <a:t> destination 中    </a:t>
            </a:r>
            <a:r>
              <a:rPr lang="en-US" altLang="zh-CN" baseline="0" dirty="0" smtClean="0"/>
              <a:t>  -&gt;</a:t>
            </a:r>
            <a:r>
              <a:rPr lang="zh-CN" altLang="en-US" baseline="0" dirty="0" smtClean="0"/>
              <a:t>可能认识的好友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#SUNIONSTORE destination key1 [key2]   #</a:t>
            </a:r>
            <a:r>
              <a:rPr lang="en-US" altLang="zh-CN" dirty="0" err="1" smtClean="0"/>
              <a:t>所有给定集合的并集存储在</a:t>
            </a:r>
            <a:r>
              <a:rPr lang="en-US" altLang="zh-CN" dirty="0" smtClean="0"/>
              <a:t> destination </a:t>
            </a:r>
            <a:r>
              <a:rPr lang="en-US" altLang="zh-CN" dirty="0" err="1" smtClean="0"/>
              <a:t>集合中</a:t>
            </a:r>
            <a:r>
              <a:rPr lang="en-US" altLang="zh-CN" dirty="0" smtClean="0"/>
              <a:t>      -&gt;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Zset</a:t>
            </a:r>
            <a:r>
              <a:rPr lang="zh-CN" altLang="en-US" dirty="0" smtClean="0"/>
              <a:t>类型可以做排行榜，如文章点击量使用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ZINCRBY key increment member   #</a:t>
            </a:r>
            <a:r>
              <a:rPr lang="zh-CN" altLang="en-US" dirty="0" smtClean="0"/>
              <a:t>成员</a:t>
            </a:r>
            <a:r>
              <a:rPr lang="en-US" altLang="zh-CN" dirty="0" err="1" smtClean="0"/>
              <a:t>score+increment</a:t>
            </a:r>
            <a:r>
              <a:rPr lang="en-US" altLang="zh-C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当文章打开之后加</a:t>
            </a:r>
            <a:r>
              <a:rPr lang="en-US" altLang="zh-CN" dirty="0" smtClean="0"/>
              <a:t>1</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可以进行月、季度统计，使用</a:t>
            </a:r>
            <a:endParaRPr lang="en-US" altLang="zh-CN" dirty="0" smtClean="0"/>
          </a:p>
          <a:p>
            <a:pPr algn="l"/>
            <a:r>
              <a:rPr lang="en-US" altLang="zh-CN" dirty="0" smtClean="0"/>
              <a:t>ZINTERSTORE destination </a:t>
            </a:r>
            <a:r>
              <a:rPr lang="en-US" altLang="zh-CN" dirty="0" err="1" smtClean="0"/>
              <a:t>numkeys</a:t>
            </a:r>
            <a:r>
              <a:rPr lang="en-US" altLang="zh-CN" dirty="0" smtClean="0"/>
              <a:t> key [key ...]  #</a:t>
            </a:r>
            <a:r>
              <a:rPr lang="en-US" altLang="zh-CN" dirty="0" err="1" smtClean="0"/>
              <a:t>计算给定的一个或多个有序集的交集并将结果集存储在新的有序集合</a:t>
            </a:r>
            <a:r>
              <a:rPr lang="en-US" altLang="zh-CN" dirty="0" smtClean="0"/>
              <a:t> key 中</a:t>
            </a:r>
          </a:p>
          <a:p>
            <a:pPr algn="l"/>
            <a:r>
              <a:rPr lang="en-US" altLang="zh-CN" dirty="0" smtClean="0"/>
              <a:t>#ZUNIONSTORE destination </a:t>
            </a:r>
            <a:r>
              <a:rPr lang="en-US" altLang="zh-CN" dirty="0" err="1" smtClean="0"/>
              <a:t>numkeys</a:t>
            </a:r>
            <a:r>
              <a:rPr lang="en-US" altLang="zh-CN" dirty="0" smtClean="0"/>
              <a:t> key [key ...] #</a:t>
            </a:r>
            <a:r>
              <a:rPr lang="en-US" altLang="zh-CN" dirty="0" err="1" smtClean="0"/>
              <a:t>计算给定的一个或多个有序集的并集，并存储在新的</a:t>
            </a:r>
            <a:r>
              <a:rPr lang="en-US" altLang="zh-CN" dirty="0" smtClean="0"/>
              <a:t> key 中</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1C144CB-D42E-44FC-A463-DDC1EB0DE84E}" type="slidenum">
              <a:rPr lang="zh-CN" altLang="en-US" smtClean="0"/>
              <a:t>15</a:t>
            </a:fld>
            <a:endParaRPr lang="zh-CN" altLang="en-US"/>
          </a:p>
        </p:txBody>
      </p:sp>
    </p:spTree>
    <p:extLst>
      <p:ext uri="{BB962C8B-B14F-4D97-AF65-F5344CB8AC3E}">
        <p14:creationId xmlns:p14="http://schemas.microsoft.com/office/powerpoint/2010/main" val="3264295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在计算机中，所有的数据在存储和运算时都要使用二进制数表示，数据存储的最小单位是位，每一位的值位</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，比如</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中长整型是</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a:t>
            </a:r>
            <a:r>
              <a:rPr lang="zh-CN" altLang="en-US" sz="1200" b="0" i="0" kern="1200" dirty="0" smtClean="0">
                <a:solidFill>
                  <a:schemeClr val="tx1"/>
                </a:solidFill>
                <a:effectLst/>
                <a:latin typeface="+mn-lt"/>
                <a:ea typeface="+mn-ea"/>
                <a:cs typeface="+mn-cs"/>
              </a:rPr>
              <a:t>存储在计算机</a:t>
            </a:r>
            <a:r>
              <a:rPr lang="zh-CN" altLang="en-US" sz="1200" b="0" i="0" kern="1200" dirty="0" smtClean="0">
                <a:solidFill>
                  <a:schemeClr val="tx1"/>
                </a:solidFill>
                <a:effectLst/>
                <a:latin typeface="+mn-lt"/>
                <a:ea typeface="+mn-ea"/>
                <a:cs typeface="+mn-cs"/>
              </a:rPr>
              <a:t>也会转换成二进制存储</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Bitmaps </a:t>
            </a:r>
            <a:r>
              <a:rPr lang="zh-CN" altLang="en-US" sz="1200" b="0" i="0" kern="1200" dirty="0" smtClean="0">
                <a:solidFill>
                  <a:schemeClr val="tx1"/>
                </a:solidFill>
                <a:effectLst/>
                <a:latin typeface="+mn-lt"/>
                <a:ea typeface="+mn-ea"/>
                <a:cs typeface="+mn-cs"/>
              </a:rPr>
              <a:t>本身不是一种数据结构，实际上它就是字符串（</a:t>
            </a:r>
            <a:r>
              <a:rPr lang="en-US" altLang="zh-CN" sz="1200" b="0" i="0" kern="1200" dirty="0" smtClean="0">
                <a:solidFill>
                  <a:schemeClr val="tx1"/>
                </a:solidFill>
                <a:effectLst/>
                <a:latin typeface="+mn-lt"/>
                <a:ea typeface="+mn-ea"/>
                <a:cs typeface="+mn-cs"/>
              </a:rPr>
              <a:t>key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），但是它可以对字符串的位进行操作</a:t>
            </a:r>
            <a:r>
              <a:rPr lang="en-US" altLang="zh-CN" sz="1200" b="0" i="0" kern="1200" dirty="0" smtClean="0">
                <a:solidFill>
                  <a:schemeClr val="tx1"/>
                </a:solidFill>
                <a:effectLst/>
                <a:latin typeface="+mn-lt"/>
                <a:ea typeface="+mn-ea"/>
                <a:cs typeface="+mn-cs"/>
              </a:rPr>
              <a:t>.</a:t>
            </a:r>
            <a:r>
              <a:rPr lang="zh-CN" altLang="en-US" dirty="0" smtClean="0"/>
              <a:t> </a:t>
            </a:r>
            <a:r>
              <a:rPr lang="en-US" altLang="zh-CN" dirty="0" smtClean="0"/>
              <a:t>offset</a:t>
            </a:r>
            <a:r>
              <a:rPr lang="zh-CN" altLang="en-US" sz="1200" b="0" i="0" kern="1200" dirty="0" smtClean="0">
                <a:solidFill>
                  <a:schemeClr val="tx1"/>
                </a:solidFill>
                <a:effectLst/>
                <a:latin typeface="+mn-lt"/>
                <a:ea typeface="+mn-ea"/>
                <a:cs typeface="+mn-cs"/>
              </a:rPr>
              <a:t> 参数必须大于或等于 </a:t>
            </a:r>
            <a:r>
              <a:rPr lang="en-US" altLang="zh-CN" dirty="0" smtClean="0"/>
              <a:t>0</a:t>
            </a:r>
            <a:r>
              <a:rPr lang="zh-CN" altLang="en-US" sz="1200" b="0" i="0" kern="1200" dirty="0" smtClean="0">
                <a:solidFill>
                  <a:schemeClr val="tx1"/>
                </a:solidFill>
                <a:effectLst/>
                <a:latin typeface="+mn-lt"/>
                <a:ea typeface="+mn-ea"/>
                <a:cs typeface="+mn-cs"/>
              </a:rPr>
              <a:t> ，小于 </a:t>
            </a:r>
            <a:r>
              <a:rPr lang="en-US" altLang="zh-CN" sz="1200" b="0" i="0" kern="1200" dirty="0" smtClean="0">
                <a:solidFill>
                  <a:schemeClr val="tx1"/>
                </a:solidFill>
                <a:effectLst/>
                <a:latin typeface="+mn-lt"/>
                <a:ea typeface="+mn-ea"/>
                <a:cs typeface="+mn-cs"/>
              </a:rPr>
              <a:t>2^32 (bit </a:t>
            </a:r>
            <a:r>
              <a:rPr lang="zh-CN" altLang="en-US" sz="1200" b="0" i="0" kern="1200" dirty="0" smtClean="0">
                <a:solidFill>
                  <a:schemeClr val="tx1"/>
                </a:solidFill>
                <a:effectLst/>
                <a:latin typeface="+mn-lt"/>
                <a:ea typeface="+mn-ea"/>
                <a:cs typeface="+mn-cs"/>
              </a:rPr>
              <a:t>映射被限制在 </a:t>
            </a:r>
            <a:r>
              <a:rPr lang="en-US" altLang="zh-CN" sz="1200" b="0" i="0" kern="1200" dirty="0" smtClean="0">
                <a:solidFill>
                  <a:schemeClr val="tx1"/>
                </a:solidFill>
                <a:effectLst/>
                <a:latin typeface="+mn-lt"/>
                <a:ea typeface="+mn-ea"/>
                <a:cs typeface="+mn-cs"/>
              </a:rPr>
              <a:t>512 MB </a:t>
            </a:r>
            <a:r>
              <a:rPr lang="zh-CN" altLang="en-US" sz="1200" b="0" i="0" kern="1200" dirty="0" smtClean="0">
                <a:solidFill>
                  <a:schemeClr val="tx1"/>
                </a:solidFill>
                <a:effectLst/>
                <a:latin typeface="+mn-lt"/>
                <a:ea typeface="+mn-ea"/>
                <a:cs typeface="+mn-cs"/>
              </a:rPr>
              <a:t>之内</a:t>
            </a:r>
            <a:r>
              <a:rPr lang="en-US" altLang="zh-CN" sz="1200" b="0" i="0" kern="1200" dirty="0" smtClean="0">
                <a:solidFill>
                  <a:schemeClr val="tx1"/>
                </a:solidFill>
                <a:effectLst/>
                <a:latin typeface="+mn-lt"/>
                <a:ea typeface="+mn-ea"/>
                <a:cs typeface="+mn-cs"/>
              </a:rPr>
              <a:t>)#40</a:t>
            </a:r>
            <a:r>
              <a:rPr lang="zh-CN" altLang="en-US" sz="1200" b="0" i="0" kern="1200" dirty="0" smtClean="0">
                <a:solidFill>
                  <a:schemeClr val="tx1"/>
                </a:solidFill>
                <a:effectLst/>
                <a:latin typeface="+mn-lt"/>
                <a:ea typeface="+mn-ea"/>
                <a:cs typeface="+mn-cs"/>
              </a:rPr>
              <a:t>多亿</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位图可以做布隆过滤器，</a:t>
            </a:r>
            <a:endParaRPr lang="en-US" altLang="zh-CN" dirty="0" smtClean="0"/>
          </a:p>
          <a:p>
            <a:r>
              <a:rPr lang="en-US" altLang="zh-CN" dirty="0" err="1" smtClean="0"/>
              <a:t>Setbit</a:t>
            </a:r>
            <a:r>
              <a:rPr lang="en-US" altLang="zh-CN" dirty="0" smtClean="0"/>
              <a:t> key offset  1|0    </a:t>
            </a:r>
            <a:r>
              <a:rPr lang="zh-CN" altLang="en-US" sz="1200" b="0" i="0" kern="1200" dirty="0" smtClean="0">
                <a:solidFill>
                  <a:schemeClr val="tx1"/>
                </a:solidFill>
                <a:effectLst/>
                <a:latin typeface="+mn-lt"/>
                <a:ea typeface="+mn-ea"/>
                <a:cs typeface="+mn-cs"/>
              </a:rPr>
              <a:t>对 </a:t>
            </a:r>
            <a:r>
              <a:rPr lang="en-US" altLang="zh-CN" dirty="0" smtClean="0">
                <a:effectLst/>
              </a:rPr>
              <a:t>key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所储存的字符串值，设置或清除指定偏移量上的位</a:t>
            </a:r>
            <a:r>
              <a:rPr lang="en-US" altLang="zh-CN" sz="1200" b="0" i="0" kern="1200" dirty="0" smtClean="0">
                <a:solidFill>
                  <a:schemeClr val="tx1"/>
                </a:solidFill>
                <a:effectLst/>
                <a:latin typeface="+mn-lt"/>
                <a:ea typeface="+mn-ea"/>
                <a:cs typeface="+mn-cs"/>
              </a:rPr>
              <a:t>(bit) </a:t>
            </a:r>
            <a:r>
              <a:rPr lang="zh-CN" altLang="en-US" sz="1200" b="0" i="0" kern="1200" dirty="0" smtClean="0">
                <a:solidFill>
                  <a:schemeClr val="tx1"/>
                </a:solidFill>
                <a:effectLst/>
                <a:latin typeface="+mn-lt"/>
                <a:ea typeface="+mn-ea"/>
                <a:cs typeface="+mn-cs"/>
              </a:rPr>
              <a:t>的值为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1</a:t>
            </a:r>
            <a:endParaRPr lang="en-US" altLang="zh-CN" dirty="0" smtClean="0"/>
          </a:p>
          <a:p>
            <a:r>
              <a:rPr lang="en-US" altLang="zh-CN" dirty="0" err="1" smtClean="0"/>
              <a:t>Getbit</a:t>
            </a:r>
            <a:r>
              <a:rPr lang="en-US" altLang="zh-CN" dirty="0" smtClean="0"/>
              <a:t> key offset        </a:t>
            </a:r>
            <a:r>
              <a:rPr lang="zh-CN" altLang="en-US" dirty="0" smtClean="0"/>
              <a:t>获取偏移量上的值</a:t>
            </a:r>
            <a:endParaRPr lang="en-US" altLang="zh-CN" dirty="0" smtClean="0"/>
          </a:p>
          <a:p>
            <a:r>
              <a:rPr lang="en-US" altLang="zh-CN" sz="1200" b="0" i="0" kern="1200" dirty="0" err="1" smtClean="0">
                <a:solidFill>
                  <a:schemeClr val="tx1"/>
                </a:solidFill>
                <a:effectLst/>
                <a:latin typeface="+mn-lt"/>
                <a:ea typeface="+mn-ea"/>
                <a:cs typeface="+mn-cs"/>
              </a:rPr>
              <a:t>Bitcount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计算给定字符串中，</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被设置为</a:t>
            </a:r>
            <a:r>
              <a:rPr lang="en-US" altLang="zh-CN" dirty="0" smtClean="0">
                <a:effectLst/>
              </a:rPr>
              <a:t>1</a:t>
            </a:r>
            <a:r>
              <a:rPr lang="zh-CN" altLang="en-US" sz="1200" b="0" i="0" kern="1200" dirty="0" smtClean="0">
                <a:solidFill>
                  <a:schemeClr val="tx1"/>
                </a:solidFill>
                <a:effectLst/>
                <a:latin typeface="+mn-lt"/>
                <a:ea typeface="+mn-ea"/>
                <a:cs typeface="+mn-cs"/>
              </a:rPr>
              <a:t>的数量</a:t>
            </a:r>
            <a:endParaRPr lang="en-US" altLang="zh-CN" sz="1200" b="0" i="0" kern="1200" dirty="0" smtClean="0">
              <a:solidFill>
                <a:schemeClr val="tx1"/>
              </a:solidFill>
              <a:effectLst/>
              <a:latin typeface="+mn-lt"/>
              <a:ea typeface="+mn-ea"/>
              <a:cs typeface="+mn-cs"/>
            </a:endParaRPr>
          </a:p>
          <a:p>
            <a:r>
              <a:rPr lang="zh-CN" altLang="en-US" dirty="0" smtClean="0"/>
              <a:t>可以做签到、活跃用户统计，使用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Bitop</a:t>
            </a:r>
            <a:r>
              <a:rPr lang="en-US" altLang="zh-CN" dirty="0" smtClean="0"/>
              <a:t> and    </a:t>
            </a:r>
            <a:r>
              <a:rPr lang="zh-CN" altLang="en-US" dirty="0" smtClean="0"/>
              <a:t>位与操作，   多个</a:t>
            </a:r>
            <a:r>
              <a:rPr lang="en-US" altLang="zh-CN" dirty="0" smtClean="0"/>
              <a:t>key</a:t>
            </a:r>
            <a:r>
              <a:rPr lang="zh-CN" altLang="en-US" dirty="0" smtClean="0"/>
              <a:t>的同一</a:t>
            </a:r>
            <a:r>
              <a:rPr lang="en-US" altLang="zh-CN" dirty="0" smtClean="0"/>
              <a:t>offset</a:t>
            </a:r>
            <a:r>
              <a:rPr lang="zh-CN" altLang="en-US" dirty="0" smtClean="0"/>
              <a:t>都为</a:t>
            </a:r>
            <a:r>
              <a:rPr lang="en-US" altLang="zh-CN" dirty="0" smtClean="0"/>
              <a:t>1</a:t>
            </a:r>
            <a:r>
              <a:rPr lang="zh-CN" altLang="en-US" dirty="0" smtClean="0"/>
              <a:t>时，此时新</a:t>
            </a:r>
            <a:r>
              <a:rPr lang="en-US" altLang="zh-CN" dirty="0" smtClean="0"/>
              <a:t>key</a:t>
            </a:r>
            <a:r>
              <a:rPr lang="zh-CN" altLang="en-US" dirty="0" smtClean="0"/>
              <a:t>的此</a:t>
            </a:r>
            <a:r>
              <a:rPr lang="en-US" altLang="zh-CN" dirty="0" smtClean="0"/>
              <a:t>offset</a:t>
            </a:r>
            <a:r>
              <a:rPr lang="zh-CN" altLang="en-US" dirty="0" smtClean="0"/>
              <a:t>为</a:t>
            </a:r>
            <a:r>
              <a:rPr lang="en-US" altLang="zh-CN" dirty="0" smtClean="0"/>
              <a:t>1</a:t>
            </a:r>
            <a:r>
              <a:rPr lang="zh-CN" altLang="en-US" dirty="0" smtClean="0"/>
              <a:t>，比如连续</a:t>
            </a:r>
            <a:r>
              <a:rPr lang="en-US" altLang="zh-CN" dirty="0" smtClean="0"/>
              <a:t>7</a:t>
            </a:r>
            <a:r>
              <a:rPr lang="zh-CN" altLang="en-US" dirty="0" smtClean="0"/>
              <a:t>天签到，</a:t>
            </a:r>
            <a:r>
              <a:rPr lang="en-US" altLang="zh-CN" dirty="0" smtClean="0"/>
              <a:t>key</a:t>
            </a:r>
            <a:r>
              <a:rPr lang="zh-CN" altLang="en-US" dirty="0" smtClean="0"/>
              <a:t>为时间，用户</a:t>
            </a:r>
            <a:r>
              <a:rPr lang="en-US" altLang="zh-CN" dirty="0" smtClean="0"/>
              <a:t>id</a:t>
            </a:r>
            <a:r>
              <a:rPr lang="zh-CN" altLang="en-US" dirty="0" smtClean="0"/>
              <a:t>为</a:t>
            </a:r>
            <a:r>
              <a:rPr lang="en-US" altLang="zh-CN" dirty="0" smtClean="0"/>
              <a:t>offset</a:t>
            </a:r>
          </a:p>
          <a:p>
            <a:r>
              <a:rPr lang="en-US" altLang="zh-CN" dirty="0" err="1" smtClean="0"/>
              <a:t>Bitop</a:t>
            </a:r>
            <a:r>
              <a:rPr lang="en-US" altLang="zh-CN" dirty="0" smtClean="0"/>
              <a:t> or      </a:t>
            </a:r>
            <a:r>
              <a:rPr lang="zh-CN" altLang="en-US" dirty="0" smtClean="0"/>
              <a:t>位或操作，多个</a:t>
            </a:r>
            <a:r>
              <a:rPr lang="en-US" altLang="zh-CN" dirty="0" smtClean="0"/>
              <a:t>key</a:t>
            </a:r>
            <a:r>
              <a:rPr lang="zh-CN" altLang="en-US" dirty="0" smtClean="0"/>
              <a:t>的同一</a:t>
            </a:r>
            <a:r>
              <a:rPr lang="en-US" altLang="zh-CN" dirty="0" smtClean="0"/>
              <a:t>offset</a:t>
            </a:r>
            <a:r>
              <a:rPr lang="zh-CN" altLang="en-US" dirty="0" smtClean="0"/>
              <a:t>只要有一个为</a:t>
            </a:r>
            <a:r>
              <a:rPr lang="en-US" altLang="zh-CN" dirty="0" smtClean="0"/>
              <a:t>1</a:t>
            </a:r>
            <a:r>
              <a:rPr lang="zh-CN" altLang="en-US" dirty="0" smtClean="0"/>
              <a:t>此时新</a:t>
            </a:r>
            <a:r>
              <a:rPr lang="en-US" altLang="zh-CN" dirty="0" smtClean="0"/>
              <a:t>key</a:t>
            </a:r>
            <a:r>
              <a:rPr lang="zh-CN" altLang="en-US" dirty="0" smtClean="0"/>
              <a:t>的</a:t>
            </a:r>
            <a:r>
              <a:rPr lang="en-US" altLang="zh-CN" dirty="0" smtClean="0"/>
              <a:t>offset</a:t>
            </a:r>
            <a:r>
              <a:rPr lang="zh-CN" altLang="en-US" dirty="0" smtClean="0"/>
              <a:t>为</a:t>
            </a:r>
            <a:r>
              <a:rPr lang="en-US" altLang="zh-CN" dirty="0" smtClean="0"/>
              <a:t>1</a:t>
            </a:r>
            <a:r>
              <a:rPr lang="zh-CN" altLang="en-US" dirty="0" smtClean="0"/>
              <a:t>，比如</a:t>
            </a:r>
            <a:r>
              <a:rPr lang="en-US" altLang="zh-CN" dirty="0" smtClean="0"/>
              <a:t>7</a:t>
            </a:r>
            <a:r>
              <a:rPr lang="zh-CN" altLang="en-US" dirty="0" smtClean="0"/>
              <a:t>天内只要使用过系统的都算活跃用户，</a:t>
            </a:r>
            <a:r>
              <a:rPr lang="en-US" altLang="zh-CN" dirty="0" smtClean="0"/>
              <a:t>key</a:t>
            </a:r>
            <a:r>
              <a:rPr lang="zh-CN" altLang="en-US" dirty="0" smtClean="0"/>
              <a:t>为时间，用户</a:t>
            </a:r>
            <a:r>
              <a:rPr lang="en-US" altLang="zh-CN" dirty="0" smtClean="0"/>
              <a:t>id</a:t>
            </a:r>
            <a:r>
              <a:rPr lang="zh-CN" altLang="en-US" dirty="0" smtClean="0"/>
              <a:t>为</a:t>
            </a:r>
            <a:r>
              <a:rPr lang="en-US" altLang="zh-CN" dirty="0" smtClean="0"/>
              <a:t>offset</a:t>
            </a:r>
          </a:p>
          <a:p>
            <a:endParaRPr lang="en-US" altLang="zh-CN" dirty="0" smtClean="0"/>
          </a:p>
          <a:p>
            <a:r>
              <a:rPr lang="zh-CN" altLang="en-US" dirty="0" smtClean="0"/>
              <a:t>发布与订阅功能可以做消费广播，生产端发送消息到指定的频道</a:t>
            </a:r>
            <a:endParaRPr lang="en-US" altLang="zh-CN" dirty="0" smtClean="0"/>
          </a:p>
          <a:p>
            <a:r>
              <a:rPr lang="zh-CN" altLang="en-US" dirty="0" smtClean="0"/>
              <a:t>多个客户端订阅同一个</a:t>
            </a:r>
            <a:r>
              <a:rPr lang="zh-CN" altLang="en-US" sz="1200" b="0" i="0" kern="1200" dirty="0" smtClean="0">
                <a:solidFill>
                  <a:schemeClr val="tx1"/>
                </a:solidFill>
                <a:effectLst/>
                <a:latin typeface="+mn-lt"/>
                <a:ea typeface="+mn-ea"/>
                <a:cs typeface="+mn-cs"/>
              </a:rPr>
              <a:t>频道 </a:t>
            </a:r>
            <a:r>
              <a:rPr lang="en-US" altLang="zh-CN" dirty="0" smtClean="0">
                <a:effectLst/>
              </a:rPr>
              <a:t>channel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1C144CB-D42E-44FC-A463-DDC1EB0DE84E}" type="slidenum">
              <a:rPr lang="zh-CN" altLang="en-US" smtClean="0"/>
              <a:t>16</a:t>
            </a:fld>
            <a:endParaRPr lang="zh-CN" altLang="en-US"/>
          </a:p>
        </p:txBody>
      </p:sp>
    </p:spTree>
    <p:extLst>
      <p:ext uri="{BB962C8B-B14F-4D97-AF65-F5344CB8AC3E}">
        <p14:creationId xmlns:p14="http://schemas.microsoft.com/office/powerpoint/2010/main" val="2120408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C144CB-D42E-44FC-A463-DDC1EB0DE84E}" type="slidenum">
              <a:rPr lang="zh-CN" altLang="en-US" smtClean="0"/>
              <a:t>17</a:t>
            </a:fld>
            <a:endParaRPr lang="zh-CN" altLang="en-US"/>
          </a:p>
        </p:txBody>
      </p:sp>
    </p:spTree>
    <p:extLst>
      <p:ext uri="{BB962C8B-B14F-4D97-AF65-F5344CB8AC3E}">
        <p14:creationId xmlns:p14="http://schemas.microsoft.com/office/powerpoint/2010/main" val="195375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服务采用 </a:t>
            </a:r>
            <a:r>
              <a:rPr lang="en-US" altLang="zh-CN" sz="1200" b="0" i="0" kern="1200" dirty="0" smtClean="0">
                <a:solidFill>
                  <a:schemeClr val="tx1"/>
                </a:solidFill>
                <a:effectLst/>
                <a:latin typeface="+mn-lt"/>
                <a:ea typeface="+mn-ea"/>
                <a:cs typeface="+mn-cs"/>
              </a:rPr>
              <a:t>Reactor</a:t>
            </a:r>
            <a:r>
              <a:rPr lang="zh-CN" altLang="en-US" sz="1200" b="0" i="0" kern="1200" dirty="0" smtClean="0">
                <a:solidFill>
                  <a:schemeClr val="tx1"/>
                </a:solidFill>
                <a:effectLst/>
                <a:latin typeface="+mn-lt"/>
                <a:ea typeface="+mn-ea"/>
                <a:cs typeface="+mn-cs"/>
              </a:rPr>
              <a:t>模式来实现文件事件处理器（每一个网络连接其实都对应一个文件描述符）</a:t>
            </a:r>
            <a:endParaRPr lang="en-US" altLang="zh-CN" dirty="0" smtClean="0"/>
          </a:p>
          <a:p>
            <a:r>
              <a:rPr lang="zh-CN" altLang="en-US" sz="1200" b="0" i="0" kern="1200" dirty="0" smtClean="0">
                <a:solidFill>
                  <a:schemeClr val="tx1"/>
                </a:solidFill>
                <a:effectLst/>
                <a:latin typeface="+mn-lt"/>
                <a:ea typeface="+mn-ea"/>
                <a:cs typeface="+mn-cs"/>
              </a:rPr>
              <a:t>文件事件处理器使用 </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多路复用模块同时监听多个 </a:t>
            </a:r>
            <a:r>
              <a:rPr lang="en-US" altLang="zh-CN" sz="1200" b="0" i="0" kern="1200" dirty="0"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即文件描述符，当 </a:t>
            </a: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write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close </a:t>
            </a:r>
            <a:r>
              <a:rPr lang="zh-CN" altLang="en-US" sz="1200" b="0" i="0" kern="1200" dirty="0" smtClean="0">
                <a:solidFill>
                  <a:schemeClr val="tx1"/>
                </a:solidFill>
                <a:effectLst/>
                <a:latin typeface="+mn-lt"/>
                <a:ea typeface="+mn-ea"/>
                <a:cs typeface="+mn-cs"/>
              </a:rPr>
              <a:t>文件事件产生时，文件事件处理器就会回调 </a:t>
            </a:r>
            <a:r>
              <a:rPr lang="en-US" altLang="zh-CN" sz="1200" b="0" i="0" kern="1200" dirty="0" smtClean="0">
                <a:solidFill>
                  <a:schemeClr val="tx1"/>
                </a:solidFill>
                <a:effectLst/>
                <a:latin typeface="+mn-lt"/>
                <a:ea typeface="+mn-ea"/>
                <a:cs typeface="+mn-cs"/>
              </a:rPr>
              <a:t>FD </a:t>
            </a:r>
            <a:r>
              <a:rPr lang="zh-CN" altLang="en-US" sz="1200" b="0" i="0" kern="1200" dirty="0" smtClean="0">
                <a:solidFill>
                  <a:schemeClr val="tx1"/>
                </a:solidFill>
                <a:effectLst/>
                <a:latin typeface="+mn-lt"/>
                <a:ea typeface="+mn-ea"/>
                <a:cs typeface="+mn-cs"/>
              </a:rPr>
              <a:t>绑定的事件处理器。</a:t>
            </a:r>
          </a:p>
          <a:p>
            <a:r>
              <a:rPr lang="zh-CN" altLang="en-US" sz="1200" b="0" i="0" kern="1200" dirty="0" smtClean="0">
                <a:solidFill>
                  <a:schemeClr val="tx1"/>
                </a:solidFill>
                <a:effectLst/>
                <a:latin typeface="+mn-lt"/>
                <a:ea typeface="+mn-ea"/>
                <a:cs typeface="+mn-cs"/>
              </a:rPr>
              <a:t>虽然整个文件事件处理器是在单线程上运行的，但是通过 </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多路复用模块的引入，实现了同时对多个 </a:t>
            </a:r>
            <a:r>
              <a:rPr lang="en-US" altLang="zh-CN" sz="1200" b="0" i="0" kern="1200" dirty="0" smtClean="0">
                <a:solidFill>
                  <a:schemeClr val="tx1"/>
                </a:solidFill>
                <a:effectLst/>
                <a:latin typeface="+mn-lt"/>
                <a:ea typeface="+mn-ea"/>
                <a:cs typeface="+mn-cs"/>
              </a:rPr>
              <a:t>FD </a:t>
            </a:r>
            <a:r>
              <a:rPr lang="zh-CN" altLang="en-US" sz="1200" b="0" i="0" kern="1200" dirty="0" smtClean="0">
                <a:solidFill>
                  <a:schemeClr val="tx1"/>
                </a:solidFill>
                <a:effectLst/>
                <a:latin typeface="+mn-lt"/>
                <a:ea typeface="+mn-ea"/>
                <a:cs typeface="+mn-cs"/>
              </a:rPr>
              <a:t>读写的监控，提高了网络通信模型的性能，同时也可以保证整个 </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服务实现的简单。</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多路复用模块封装了底层的 </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epoll</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 I/O </a:t>
            </a:r>
            <a:r>
              <a:rPr lang="zh-CN" altLang="en-US" sz="1200" b="0" i="0" kern="1200" dirty="0" smtClean="0">
                <a:solidFill>
                  <a:schemeClr val="tx1"/>
                </a:solidFill>
                <a:effectLst/>
                <a:latin typeface="+mn-lt"/>
                <a:ea typeface="+mn-ea"/>
                <a:cs typeface="+mn-cs"/>
              </a:rPr>
              <a:t>多路复用函数，为上层提供了相同的接口</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客户端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向 </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server socket </a:t>
            </a:r>
            <a:r>
              <a:rPr lang="zh-CN" altLang="en-US" sz="1200" b="0" i="0" kern="1200" dirty="0" smtClean="0">
                <a:solidFill>
                  <a:schemeClr val="tx1"/>
                </a:solidFill>
                <a:effectLst/>
                <a:latin typeface="+mn-lt"/>
                <a:ea typeface="+mn-ea"/>
                <a:cs typeface="+mn-cs"/>
              </a:rPr>
              <a:t>请求建立连接，此时 </a:t>
            </a:r>
            <a:r>
              <a:rPr lang="en-US" altLang="zh-CN" sz="1200" b="0" i="0" kern="1200" dirty="0" smtClean="0">
                <a:solidFill>
                  <a:schemeClr val="tx1"/>
                </a:solidFill>
                <a:effectLst/>
                <a:latin typeface="+mn-lt"/>
                <a:ea typeface="+mn-ea"/>
                <a:cs typeface="+mn-cs"/>
              </a:rPr>
              <a:t>server socket </a:t>
            </a:r>
            <a:r>
              <a:rPr lang="zh-CN" altLang="en-US" sz="1200" b="0" i="0" kern="1200" dirty="0" smtClean="0">
                <a:solidFill>
                  <a:schemeClr val="tx1"/>
                </a:solidFill>
                <a:effectLst/>
                <a:latin typeface="+mn-lt"/>
                <a:ea typeface="+mn-ea"/>
                <a:cs typeface="+mn-cs"/>
              </a:rPr>
              <a:t>会产生一个 </a:t>
            </a:r>
            <a:r>
              <a:rPr lang="en-US" altLang="zh-CN" sz="1200" b="0" i="0" kern="1200" dirty="0" smtClean="0">
                <a:solidFill>
                  <a:schemeClr val="tx1"/>
                </a:solidFill>
                <a:effectLst/>
                <a:latin typeface="+mn-lt"/>
                <a:ea typeface="+mn-ea"/>
                <a:cs typeface="+mn-cs"/>
              </a:rPr>
              <a:t>AE_READABLE </a:t>
            </a:r>
            <a:r>
              <a:rPr lang="zh-CN" altLang="en-US" sz="1200" b="0" i="0" kern="1200" dirty="0" smtClean="0">
                <a:solidFill>
                  <a:schemeClr val="tx1"/>
                </a:solidFill>
                <a:effectLst/>
                <a:latin typeface="+mn-lt"/>
                <a:ea typeface="+mn-ea"/>
                <a:cs typeface="+mn-cs"/>
              </a:rPr>
              <a:t>事件，</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多路复用程序监听到 </a:t>
            </a:r>
            <a:r>
              <a:rPr lang="en-US" altLang="zh-CN" sz="1200" b="0" i="0" kern="1200" dirty="0" smtClean="0">
                <a:solidFill>
                  <a:schemeClr val="tx1"/>
                </a:solidFill>
                <a:effectLst/>
                <a:latin typeface="+mn-lt"/>
                <a:ea typeface="+mn-ea"/>
                <a:cs typeface="+mn-cs"/>
              </a:rPr>
              <a:t>server socket </a:t>
            </a:r>
            <a:r>
              <a:rPr lang="zh-CN" altLang="en-US" sz="1200" b="0" i="0" kern="1200" dirty="0" smtClean="0">
                <a:solidFill>
                  <a:schemeClr val="tx1"/>
                </a:solidFill>
                <a:effectLst/>
                <a:latin typeface="+mn-lt"/>
                <a:ea typeface="+mn-ea"/>
                <a:cs typeface="+mn-cs"/>
              </a:rPr>
              <a:t>产生的事件后，将该事件压入队列中。文件事件分派器从队列中获取该事件，交给连接应答处理器。连接应答处理器会创建一个能与客户端通信的 </a:t>
            </a:r>
            <a:r>
              <a:rPr lang="en-US" altLang="zh-CN" sz="1200" b="0" i="0" kern="1200" dirty="0" smtClean="0">
                <a:solidFill>
                  <a:schemeClr val="tx1"/>
                </a:solidFill>
                <a:effectLst/>
                <a:latin typeface="+mn-lt"/>
                <a:ea typeface="+mn-ea"/>
                <a:cs typeface="+mn-cs"/>
              </a:rPr>
              <a:t>socket01</a:t>
            </a:r>
            <a:r>
              <a:rPr lang="zh-CN" altLang="en-US" sz="1200" b="0" i="0" kern="1200" dirty="0" smtClean="0">
                <a:solidFill>
                  <a:schemeClr val="tx1"/>
                </a:solidFill>
                <a:effectLst/>
                <a:latin typeface="+mn-lt"/>
                <a:ea typeface="+mn-ea"/>
                <a:cs typeface="+mn-cs"/>
              </a:rPr>
              <a:t>，并将该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AE_READABLE </a:t>
            </a:r>
            <a:r>
              <a:rPr lang="zh-CN" altLang="en-US" sz="1200" b="0" i="0" kern="1200" dirty="0" smtClean="0">
                <a:solidFill>
                  <a:schemeClr val="tx1"/>
                </a:solidFill>
                <a:effectLst/>
                <a:latin typeface="+mn-lt"/>
                <a:ea typeface="+mn-ea"/>
                <a:cs typeface="+mn-cs"/>
              </a:rPr>
              <a:t>事件与命令请求处理器关联。</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假设此时客户端发送了一个 </a:t>
            </a:r>
            <a:r>
              <a:rPr lang="en-US" altLang="zh-CN" sz="1200" b="0" i="0" kern="1200" dirty="0" smtClean="0">
                <a:solidFill>
                  <a:schemeClr val="tx1"/>
                </a:solidFill>
                <a:effectLst/>
                <a:latin typeface="+mn-lt"/>
                <a:ea typeface="+mn-ea"/>
                <a:cs typeface="+mn-cs"/>
              </a:rPr>
              <a:t>set key value </a:t>
            </a:r>
            <a:r>
              <a:rPr lang="zh-CN" altLang="en-US" sz="1200" b="0" i="0" kern="1200" dirty="0" smtClean="0">
                <a:solidFill>
                  <a:schemeClr val="tx1"/>
                </a:solidFill>
                <a:effectLst/>
                <a:latin typeface="+mn-lt"/>
                <a:ea typeface="+mn-ea"/>
                <a:cs typeface="+mn-cs"/>
              </a:rPr>
              <a:t>请求，此时 </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会产生 </a:t>
            </a:r>
            <a:r>
              <a:rPr lang="en-US" altLang="zh-CN" sz="1200" b="0" i="0" kern="1200" dirty="0" smtClean="0">
                <a:solidFill>
                  <a:schemeClr val="tx1"/>
                </a:solidFill>
                <a:effectLst/>
                <a:latin typeface="+mn-lt"/>
                <a:ea typeface="+mn-ea"/>
                <a:cs typeface="+mn-cs"/>
              </a:rPr>
              <a:t>AE_READABLE </a:t>
            </a:r>
            <a:r>
              <a:rPr lang="zh-CN" altLang="en-US" sz="1200" b="0" i="0" kern="1200" dirty="0" smtClean="0">
                <a:solidFill>
                  <a:schemeClr val="tx1"/>
                </a:solidFill>
                <a:effectLst/>
                <a:latin typeface="+mn-lt"/>
                <a:ea typeface="+mn-ea"/>
                <a:cs typeface="+mn-cs"/>
              </a:rPr>
              <a:t>事件，</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多路复用程序将事件压入队列，此时事件分派器从队列中获取到该事件，由于前面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AE_READABLE </a:t>
            </a:r>
            <a:r>
              <a:rPr lang="zh-CN" altLang="en-US" sz="1200" b="0" i="0" kern="1200" dirty="0" smtClean="0">
                <a:solidFill>
                  <a:schemeClr val="tx1"/>
                </a:solidFill>
                <a:effectLst/>
                <a:latin typeface="+mn-lt"/>
                <a:ea typeface="+mn-ea"/>
                <a:cs typeface="+mn-cs"/>
              </a:rPr>
              <a:t>事件已经与命令请求处理器关联，因此事件分派器将事件交给命令请求处理器来处理。命令请求处理器读取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key value </a:t>
            </a:r>
            <a:r>
              <a:rPr lang="zh-CN" altLang="en-US" sz="1200" b="0" i="0" kern="1200" dirty="0" smtClean="0">
                <a:solidFill>
                  <a:schemeClr val="tx1"/>
                </a:solidFill>
                <a:effectLst/>
                <a:latin typeface="+mn-lt"/>
                <a:ea typeface="+mn-ea"/>
                <a:cs typeface="+mn-cs"/>
              </a:rPr>
              <a:t>并在自己内存中完成 </a:t>
            </a:r>
            <a:r>
              <a:rPr lang="en-US" altLang="zh-CN" sz="1200" b="0" i="0" kern="1200" dirty="0" smtClean="0">
                <a:solidFill>
                  <a:schemeClr val="tx1"/>
                </a:solidFill>
                <a:effectLst/>
                <a:latin typeface="+mn-lt"/>
                <a:ea typeface="+mn-ea"/>
                <a:cs typeface="+mn-cs"/>
              </a:rPr>
              <a:t>key value </a:t>
            </a:r>
            <a:r>
              <a:rPr lang="zh-CN" altLang="en-US" sz="1200" b="0" i="0" kern="1200" dirty="0" smtClean="0">
                <a:solidFill>
                  <a:schemeClr val="tx1"/>
                </a:solidFill>
                <a:effectLst/>
                <a:latin typeface="+mn-lt"/>
                <a:ea typeface="+mn-ea"/>
                <a:cs typeface="+mn-cs"/>
              </a:rPr>
              <a:t>的设置。操作完成后，它会将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AE_WRITABLE </a:t>
            </a:r>
            <a:r>
              <a:rPr lang="zh-CN" altLang="en-US" sz="1200" b="0" i="0" kern="1200" dirty="0" smtClean="0">
                <a:solidFill>
                  <a:schemeClr val="tx1"/>
                </a:solidFill>
                <a:effectLst/>
                <a:latin typeface="+mn-lt"/>
                <a:ea typeface="+mn-ea"/>
                <a:cs typeface="+mn-cs"/>
              </a:rPr>
              <a:t>事件与命令回复处理器关联。</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如果此时客户端准备好接收返回结果了，那么 </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会产生一个 </a:t>
            </a:r>
            <a:r>
              <a:rPr lang="en-US" altLang="zh-CN" sz="1200" b="0" i="0" kern="1200" dirty="0" smtClean="0">
                <a:solidFill>
                  <a:schemeClr val="tx1"/>
                </a:solidFill>
                <a:effectLst/>
                <a:latin typeface="+mn-lt"/>
                <a:ea typeface="+mn-ea"/>
                <a:cs typeface="+mn-cs"/>
              </a:rPr>
              <a:t>AE_WRITABLE </a:t>
            </a:r>
            <a:r>
              <a:rPr lang="zh-CN" altLang="en-US" sz="1200" b="0" i="0" kern="1200" dirty="0" smtClean="0">
                <a:solidFill>
                  <a:schemeClr val="tx1"/>
                </a:solidFill>
                <a:effectLst/>
                <a:latin typeface="+mn-lt"/>
                <a:ea typeface="+mn-ea"/>
                <a:cs typeface="+mn-cs"/>
              </a:rPr>
              <a:t>事件，同样压入队列中，事件分派器找到相关联的命令回复处理器，由命令回复处理器对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输入本次操作的一个结果，比如 </a:t>
            </a:r>
            <a:r>
              <a:rPr lang="en-US" altLang="zh-CN" sz="1200" b="0" i="0" kern="1200" dirty="0" smtClean="0">
                <a:solidFill>
                  <a:schemeClr val="tx1"/>
                </a:solidFill>
                <a:effectLst/>
                <a:latin typeface="+mn-lt"/>
                <a:ea typeface="+mn-ea"/>
                <a:cs typeface="+mn-cs"/>
              </a:rPr>
              <a:t>ok</a:t>
            </a:r>
            <a:r>
              <a:rPr lang="zh-CN" altLang="en-US" sz="1200" b="0" i="0" kern="1200" dirty="0" smtClean="0">
                <a:solidFill>
                  <a:schemeClr val="tx1"/>
                </a:solidFill>
                <a:effectLst/>
                <a:latin typeface="+mn-lt"/>
                <a:ea typeface="+mn-ea"/>
                <a:cs typeface="+mn-cs"/>
              </a:rPr>
              <a:t>，之后解除 </a:t>
            </a:r>
            <a:r>
              <a:rPr lang="en-US" altLang="zh-CN" sz="1200" b="0" i="0" kern="1200" dirty="0" smtClean="0">
                <a:solidFill>
                  <a:schemeClr val="tx1"/>
                </a:solidFill>
                <a:effectLst/>
                <a:latin typeface="+mn-lt"/>
                <a:ea typeface="+mn-ea"/>
                <a:cs typeface="+mn-cs"/>
              </a:rPr>
              <a:t>socket01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AE_WRITABLE </a:t>
            </a:r>
            <a:r>
              <a:rPr lang="zh-CN" altLang="en-US" sz="1200" b="0" i="0" kern="1200" dirty="0" smtClean="0">
                <a:solidFill>
                  <a:schemeClr val="tx1"/>
                </a:solidFill>
                <a:effectLst/>
                <a:latin typeface="+mn-lt"/>
                <a:ea typeface="+mn-ea"/>
                <a:cs typeface="+mn-cs"/>
              </a:rPr>
              <a:t>事件与命令回复处理器的关联。</a:t>
            </a:r>
          </a:p>
          <a:p>
            <a:endParaRPr lang="zh-CN" altLang="en-US" sz="1200" b="0" i="0" kern="1200" dirty="0" smtClean="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dirty="0" smtClean="0"/>
              <a:t>数据类型包含了</a:t>
            </a:r>
            <a:r>
              <a:rPr lang="en-US" altLang="zh-CN" dirty="0" smtClean="0"/>
              <a:t>String</a:t>
            </a:r>
            <a:r>
              <a:rPr lang="zh-CN" altLang="en-US" dirty="0" smtClean="0"/>
              <a:t>、</a:t>
            </a:r>
            <a:r>
              <a:rPr lang="en-US" altLang="zh-CN" dirty="0" smtClean="0"/>
              <a:t>List</a:t>
            </a:r>
            <a:r>
              <a:rPr lang="zh-CN" altLang="en-US" dirty="0" smtClean="0"/>
              <a:t>、</a:t>
            </a:r>
            <a:r>
              <a:rPr lang="en-US" altLang="zh-CN" dirty="0" smtClean="0"/>
              <a:t>Hash</a:t>
            </a:r>
            <a:r>
              <a:rPr lang="zh-CN" altLang="en-US" dirty="0" smtClean="0"/>
              <a:t>、</a:t>
            </a:r>
            <a:r>
              <a:rPr lang="en-US" altLang="zh-CN" dirty="0" smtClean="0"/>
              <a:t>Set</a:t>
            </a:r>
            <a:r>
              <a:rPr lang="zh-CN" altLang="en-US" dirty="0" smtClean="0"/>
              <a:t>、</a:t>
            </a:r>
            <a:r>
              <a:rPr lang="en-US" altLang="zh-CN" dirty="0" err="1" smtClean="0"/>
              <a:t>Zset</a:t>
            </a:r>
            <a:endParaRPr lang="en-US" altLang="zh-CN" dirty="0" smtClean="0"/>
          </a:p>
          <a:p>
            <a:endParaRPr lang="en-US" altLang="zh-CN" dirty="0" smtClean="0"/>
          </a:p>
          <a:p>
            <a:r>
              <a:rPr lang="en-US" altLang="zh-CN" dirty="0" smtClean="0"/>
              <a:t>String</a:t>
            </a:r>
            <a:r>
              <a:rPr lang="zh-CN" altLang="en-US" dirty="0" smtClean="0"/>
              <a:t>字符串操作，</a:t>
            </a:r>
            <a:r>
              <a:rPr lang="en-US" altLang="zh-CN" dirty="0" smtClean="0"/>
              <a:t>》》》》</a:t>
            </a:r>
          </a:p>
          <a:p>
            <a:r>
              <a:rPr lang="en-US" altLang="zh-CN" dirty="0" smtClean="0"/>
              <a:t>List </a:t>
            </a:r>
            <a:r>
              <a:rPr lang="zh-CN" altLang="en-US" dirty="0" smtClean="0"/>
              <a:t>列表操作，可以从头或尾插入数据，</a:t>
            </a:r>
            <a:r>
              <a:rPr lang="en-US" altLang="zh-CN" dirty="0" smtClean="0"/>
              <a:t>》》》</a:t>
            </a:r>
          </a:p>
          <a:p>
            <a:r>
              <a:rPr lang="en-US" altLang="zh-CN" dirty="0" smtClean="0"/>
              <a:t>Hash</a:t>
            </a:r>
            <a:r>
              <a:rPr lang="zh-CN" altLang="en-US" dirty="0" smtClean="0"/>
              <a:t>通过</a:t>
            </a:r>
            <a:r>
              <a:rPr lang="en-US" altLang="zh-CN" dirty="0" err="1" smtClean="0"/>
              <a:t>hset</a:t>
            </a:r>
            <a:r>
              <a:rPr lang="en-US" altLang="zh-CN" dirty="0" smtClean="0"/>
              <a:t>》》》</a:t>
            </a:r>
          </a:p>
        </p:txBody>
      </p:sp>
      <p:sp>
        <p:nvSpPr>
          <p:cNvPr id="4" name="灯片编号占位符 3"/>
          <p:cNvSpPr>
            <a:spLocks noGrp="1"/>
          </p:cNvSpPr>
          <p:nvPr>
            <p:ph type="sldNum" sz="quarter" idx="10"/>
          </p:nvPr>
        </p:nvSpPr>
        <p:spPr/>
        <p:txBody>
          <a:bodyPr/>
          <a:lstStyle/>
          <a:p>
            <a:fld id="{51C144CB-D42E-44FC-A463-DDC1EB0DE84E}" type="slidenum">
              <a:rPr lang="zh-CN" altLang="en-US" smtClean="0"/>
              <a:t>5</a:t>
            </a:fld>
            <a:endParaRPr lang="zh-CN" altLang="en-US"/>
          </a:p>
        </p:txBody>
      </p:sp>
    </p:spTree>
    <p:extLst>
      <p:ext uri="{BB962C8B-B14F-4D97-AF65-F5344CB8AC3E}">
        <p14:creationId xmlns:p14="http://schemas.microsoft.com/office/powerpoint/2010/main" val="50611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Set</a:t>
            </a:r>
            <a:r>
              <a:rPr lang="zh-CN" altLang="en-US" dirty="0" smtClean="0"/>
              <a:t>为不重复的无序集合，包含了单集合的简单操作如通过</a:t>
            </a:r>
            <a:r>
              <a:rPr lang="en-US" altLang="zh-CN" dirty="0" err="1" smtClean="0"/>
              <a:t>sadd</a:t>
            </a:r>
            <a:r>
              <a:rPr lang="zh-CN" altLang="en-US" dirty="0" smtClean="0"/>
              <a:t>添加，</a:t>
            </a:r>
            <a:r>
              <a:rPr lang="en-US" altLang="zh-CN" dirty="0" err="1" smtClean="0"/>
              <a:t>smembers</a:t>
            </a:r>
            <a:r>
              <a:rPr lang="zh-CN" altLang="en-US" dirty="0" smtClean="0"/>
              <a:t>返回集合所有成员，还有多集合的差集、交集、并集的操作如</a:t>
            </a:r>
            <a:r>
              <a:rPr lang="en-US" altLang="zh-CN" dirty="0" err="1" smtClean="0"/>
              <a:t>sdiffstore</a:t>
            </a:r>
            <a:r>
              <a:rPr lang="zh-CN" altLang="en-US" dirty="0" smtClean="0"/>
              <a:t>差集操作并保存到新集合中，</a:t>
            </a:r>
            <a:r>
              <a:rPr lang="en-US" altLang="zh-CN" dirty="0" err="1" smtClean="0"/>
              <a:t>sinterstore</a:t>
            </a:r>
            <a:r>
              <a:rPr lang="zh-CN" altLang="en-US" dirty="0" smtClean="0"/>
              <a:t>交集操作并保存到新集合中，</a:t>
            </a:r>
            <a:r>
              <a:rPr lang="en-US" altLang="zh-CN" dirty="0" err="1" smtClean="0"/>
              <a:t>sunionstore</a:t>
            </a:r>
            <a:r>
              <a:rPr lang="zh-CN" altLang="en-US" dirty="0" smtClean="0"/>
              <a:t>并集操作并保存到新集合中</a:t>
            </a:r>
            <a:endParaRPr lang="zh-CN" altLang="en-US" dirty="0"/>
          </a:p>
        </p:txBody>
      </p:sp>
      <p:sp>
        <p:nvSpPr>
          <p:cNvPr id="4" name="灯片编号占位符 3"/>
          <p:cNvSpPr>
            <a:spLocks noGrp="1"/>
          </p:cNvSpPr>
          <p:nvPr>
            <p:ph type="sldNum" sz="quarter" idx="10"/>
          </p:nvPr>
        </p:nvSpPr>
        <p:spPr/>
        <p:txBody>
          <a:bodyPr/>
          <a:lstStyle/>
          <a:p>
            <a:fld id="{51C144CB-D42E-44FC-A463-DDC1EB0DE84E}" type="slidenum">
              <a:rPr lang="zh-CN" altLang="en-US" smtClean="0"/>
              <a:t>6</a:t>
            </a:fld>
            <a:endParaRPr lang="zh-CN" altLang="en-US"/>
          </a:p>
        </p:txBody>
      </p:sp>
    </p:spTree>
    <p:extLst>
      <p:ext uri="{BB962C8B-B14F-4D97-AF65-F5344CB8AC3E}">
        <p14:creationId xmlns:p14="http://schemas.microsoft.com/office/powerpoint/2010/main" val="395504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Zset</a:t>
            </a:r>
            <a:r>
              <a:rPr lang="zh-CN" altLang="en-US" dirty="0" smtClean="0"/>
              <a:t>是有序集合，包含了单集合的存取操作，和多集合的并集和交集操作。可以通过</a:t>
            </a:r>
            <a:r>
              <a:rPr lang="en-US" altLang="zh-CN" dirty="0" err="1" smtClean="0"/>
              <a:t>zadd</a:t>
            </a:r>
            <a:r>
              <a:rPr lang="zh-CN" altLang="en-US" dirty="0" smtClean="0"/>
              <a:t>命令添加成员，可以使用下标、</a:t>
            </a:r>
            <a:r>
              <a:rPr lang="en-US" altLang="zh-CN" dirty="0" smtClean="0"/>
              <a:t>score</a:t>
            </a:r>
            <a:r>
              <a:rPr lang="zh-CN" altLang="en-US" dirty="0" smtClean="0"/>
              <a:t>分数获取范围内的数据如</a:t>
            </a:r>
            <a:r>
              <a:rPr lang="en-US" altLang="zh-CN" dirty="0" err="1" smtClean="0"/>
              <a:t>zrange</a:t>
            </a:r>
            <a:r>
              <a:rPr lang="zh-CN" altLang="en-US" dirty="0" smtClean="0"/>
              <a:t>、</a:t>
            </a:r>
            <a:r>
              <a:rPr lang="en-US" altLang="zh-CN" dirty="0" err="1" smtClean="0"/>
              <a:t>zrangebyscore</a:t>
            </a:r>
            <a:r>
              <a:rPr lang="zh-CN" altLang="en-US" dirty="0" smtClean="0"/>
              <a:t>从低到高的升序数据。多集合的操作如</a:t>
            </a:r>
            <a:r>
              <a:rPr lang="en-US" altLang="zh-CN" dirty="0" err="1" smtClean="0"/>
              <a:t>zinterstore</a:t>
            </a:r>
            <a:r>
              <a:rPr lang="zh-CN" altLang="en-US" dirty="0" smtClean="0"/>
              <a:t>交集、</a:t>
            </a:r>
            <a:r>
              <a:rPr lang="en-US" altLang="zh-CN" dirty="0" err="1" smtClean="0"/>
              <a:t>zunionstore</a:t>
            </a:r>
            <a:r>
              <a:rPr lang="zh-CN" altLang="en-US" dirty="0" smtClean="0"/>
              <a:t>并集操作</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1C144CB-D42E-44FC-A463-DDC1EB0DE84E}" type="slidenum">
              <a:rPr lang="zh-CN" altLang="en-US" smtClean="0"/>
              <a:t>7</a:t>
            </a:fld>
            <a:endParaRPr lang="zh-CN" altLang="en-US"/>
          </a:p>
        </p:txBody>
      </p:sp>
    </p:spTree>
    <p:extLst>
      <p:ext uri="{BB962C8B-B14F-4D97-AF65-F5344CB8AC3E}">
        <p14:creationId xmlns:p14="http://schemas.microsoft.com/office/powerpoint/2010/main" val="697259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OBJECT ENCODING key  </a:t>
            </a:r>
            <a:r>
              <a:rPr lang="zh-CN" altLang="en-US" dirty="0" smtClean="0"/>
              <a:t>查看底层数据结构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String</a:t>
            </a:r>
            <a:r>
              <a:rPr lang="zh-CN" altLang="en-US" dirty="0" smtClean="0"/>
              <a:t>类型当值为整数时，底层数据结构为</a:t>
            </a:r>
            <a:r>
              <a:rPr lang="en-US" altLang="zh-CN" dirty="0" err="1" smtClean="0"/>
              <a:t>int</a:t>
            </a:r>
            <a:r>
              <a:rPr lang="zh-CN" altLang="en-US" dirty="0" smtClean="0"/>
              <a:t>，当为短字符串长度不大于</a:t>
            </a:r>
            <a:r>
              <a:rPr lang="en-US" altLang="zh-CN" dirty="0" smtClean="0"/>
              <a:t>44</a:t>
            </a:r>
            <a:r>
              <a:rPr lang="zh-CN" altLang="en-US" dirty="0" smtClean="0"/>
              <a:t>时为</a:t>
            </a:r>
            <a:r>
              <a:rPr lang="en-US" altLang="zh-CN" dirty="0" err="1" smtClean="0"/>
              <a:t>embstr</a:t>
            </a:r>
            <a:r>
              <a:rPr lang="zh-CN" altLang="en-US" dirty="0" smtClean="0"/>
              <a:t>，当为长字符串长度大于</a:t>
            </a:r>
            <a:r>
              <a:rPr lang="en-US" altLang="zh-CN" dirty="0" smtClean="0"/>
              <a:t>44</a:t>
            </a:r>
            <a:r>
              <a:rPr lang="zh-CN" altLang="en-US" dirty="0" smtClean="0"/>
              <a:t>时为</a:t>
            </a:r>
            <a:r>
              <a:rPr lang="en-US" altLang="zh-CN" dirty="0" smtClean="0"/>
              <a:t>raw</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embstr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都是由</a:t>
            </a:r>
            <a:r>
              <a:rPr lang="en-US" altLang="zh-CN" sz="1200" b="0" i="0" kern="1200" dirty="0" smtClean="0">
                <a:solidFill>
                  <a:schemeClr val="tx1"/>
                </a:solidFill>
                <a:effectLst/>
                <a:latin typeface="+mn-lt"/>
                <a:ea typeface="+mn-ea"/>
                <a:cs typeface="+mn-cs"/>
              </a:rPr>
              <a:t>SDS</a:t>
            </a:r>
            <a:r>
              <a:rPr lang="zh-CN" altLang="en-US" sz="1200" b="0" i="0" kern="1200" dirty="0" smtClean="0">
                <a:solidFill>
                  <a:schemeClr val="tx1"/>
                </a:solidFill>
                <a:effectLst/>
                <a:latin typeface="+mn-lt"/>
                <a:ea typeface="+mn-ea"/>
                <a:cs typeface="+mn-cs"/>
              </a:rPr>
              <a:t>动态字符串构成的，</a:t>
            </a:r>
            <a:r>
              <a:rPr lang="en-US" altLang="zh-CN" sz="1200" b="0" i="0" kern="1200" dirty="0" smtClean="0">
                <a:solidFill>
                  <a:schemeClr val="tx1"/>
                </a:solidFill>
                <a:effectLst/>
                <a:latin typeface="+mn-lt"/>
                <a:ea typeface="+mn-ea"/>
                <a:cs typeface="+mn-cs"/>
              </a:rPr>
              <a:t>SDS(</a:t>
            </a:r>
            <a:r>
              <a:rPr lang="zh-CN" altLang="en-US" sz="1200" b="0" i="0" kern="1200" dirty="0" smtClean="0">
                <a:solidFill>
                  <a:schemeClr val="tx1"/>
                </a:solidFill>
                <a:effectLst/>
                <a:latin typeface="+mn-lt"/>
                <a:ea typeface="+mn-ea"/>
                <a:cs typeface="+mn-cs"/>
              </a:rPr>
              <a:t>简单动态字符串</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唯一区别是：</a:t>
            </a:r>
            <a:r>
              <a:rPr lang="en-US" altLang="zh-CN" sz="1200" b="0" i="0" kern="1200" dirty="0"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是分配内存的时候，</a:t>
            </a:r>
            <a:r>
              <a:rPr lang="en-US" altLang="zh-CN" sz="1200" b="0" i="0" kern="1200" dirty="0" err="1" smtClean="0">
                <a:solidFill>
                  <a:schemeClr val="tx1"/>
                </a:solidFill>
                <a:effectLst/>
                <a:latin typeface="+mn-lt"/>
                <a:ea typeface="+mn-ea"/>
                <a:cs typeface="+mn-cs"/>
              </a:rPr>
              <a:t>redisobject</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sds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各分配一块内存，而</a:t>
            </a:r>
            <a:r>
              <a:rPr lang="en-US" altLang="zh-CN" sz="1200" b="0" i="0" kern="1200" dirty="0" err="1" smtClean="0">
                <a:solidFill>
                  <a:schemeClr val="tx1"/>
                </a:solidFill>
                <a:effectLst/>
                <a:latin typeface="+mn-lt"/>
                <a:ea typeface="+mn-ea"/>
                <a:cs typeface="+mn-cs"/>
              </a:rPr>
              <a:t>embstr</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redisobject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raw</a:t>
            </a:r>
            <a:r>
              <a:rPr lang="zh-CN" altLang="en-US" sz="1200" b="0" i="0" kern="1200" dirty="0" smtClean="0">
                <a:solidFill>
                  <a:schemeClr val="tx1"/>
                </a:solidFill>
                <a:effectLst/>
                <a:latin typeface="+mn-lt"/>
                <a:ea typeface="+mn-ea"/>
                <a:cs typeface="+mn-cs"/>
              </a:rPr>
              <a:t>在一块儿内存中</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语言字符串是以空字符’</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结尾的字符数组。</a:t>
            </a:r>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语言的字符串不会记录自己的长度，而是需要进行遍历获得，时间复杂度为 </a:t>
            </a:r>
            <a:r>
              <a:rPr lang="en-US" altLang="zh-CN" sz="1200" b="0" i="0" kern="1200" dirty="0" smtClean="0">
                <a:solidFill>
                  <a:schemeClr val="tx1"/>
                </a:solidFill>
                <a:effectLst/>
                <a:latin typeface="+mn-lt"/>
                <a:ea typeface="+mn-ea"/>
                <a:cs typeface="+mn-cs"/>
              </a:rPr>
              <a:t>O(n)</a:t>
            </a:r>
            <a:r>
              <a:rPr lang="zh-CN" altLang="en-US" dirty="0" smtClean="0"/>
              <a:t/>
            </a:r>
            <a:br>
              <a:rPr lang="zh-CN" altLang="en-US" dirty="0" smtClean="0"/>
            </a:br>
            <a:r>
              <a:rPr lang="en-US" altLang="zh-CN" dirty="0" smtClean="0"/>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语言由于不记录字符串的长度，所以如果要修改字符串，必须要重新分配内存（先释放再申请），</a:t>
            </a:r>
            <a:r>
              <a:rPr lang="zh-CN" altLang="en-US" dirty="0" smtClean="0"/>
              <a:t/>
            </a:r>
            <a:br>
              <a:rPr lang="zh-CN" altLang="en-US" dirty="0" smtClean="0"/>
            </a:br>
            <a:r>
              <a:rPr lang="en-US" altLang="zh-CN" dirty="0" smtClean="0"/>
              <a:t>//</a:t>
            </a:r>
            <a:r>
              <a:rPr lang="zh-CN" altLang="en-US" sz="1200" b="0" i="0" kern="1200" dirty="0" smtClean="0">
                <a:solidFill>
                  <a:schemeClr val="tx1"/>
                </a:solidFill>
                <a:effectLst/>
                <a:latin typeface="+mn-lt"/>
                <a:ea typeface="+mn-ea"/>
                <a:cs typeface="+mn-cs"/>
              </a:rPr>
              <a:t>因为如果没有重新分配，字符串长度增大时会造成内存缓冲区溢出，字符串长度减小时会造成内存泄露</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List</a:t>
            </a:r>
            <a:r>
              <a:rPr lang="zh-CN" altLang="en-US" sz="1200" b="0" i="0" kern="1200" dirty="0" smtClean="0">
                <a:solidFill>
                  <a:schemeClr val="tx1"/>
                </a:solidFill>
                <a:effectLst/>
                <a:latin typeface="+mn-lt"/>
                <a:ea typeface="+mn-ea"/>
                <a:cs typeface="+mn-cs"/>
              </a:rPr>
              <a:t>类型的底层数据结构时</a:t>
            </a:r>
            <a:r>
              <a:rPr lang="en-US" altLang="zh-CN" sz="1200" b="0" i="0" kern="1200" dirty="0" err="1" smtClean="0">
                <a:solidFill>
                  <a:schemeClr val="tx1"/>
                </a:solidFill>
                <a:effectLst/>
                <a:latin typeface="+mn-lt"/>
                <a:ea typeface="+mn-ea"/>
                <a:cs typeface="+mn-cs"/>
              </a:rPr>
              <a:t>quicklist</a:t>
            </a:r>
            <a:r>
              <a:rPr lang="zh-CN" altLang="en-US" sz="1200" b="0" i="0" kern="1200" dirty="0" smtClean="0">
                <a:solidFill>
                  <a:schemeClr val="tx1"/>
                </a:solidFill>
                <a:effectLst/>
                <a:latin typeface="+mn-lt"/>
                <a:ea typeface="+mn-ea"/>
                <a:cs typeface="+mn-cs"/>
              </a:rPr>
              <a:t>，优化双向</a:t>
            </a:r>
            <a:r>
              <a:rPr lang="zh-CN" altLang="en-US" sz="1200" b="0" i="0" kern="1200" dirty="0" smtClean="0">
                <a:solidFill>
                  <a:schemeClr val="tx1"/>
                </a:solidFill>
                <a:effectLst/>
                <a:latin typeface="+mn-lt"/>
                <a:ea typeface="+mn-ea"/>
                <a:cs typeface="+mn-cs"/>
              </a:rPr>
              <a:t>链表查询效率</a:t>
            </a:r>
            <a:r>
              <a:rPr lang="zh-CN" altLang="en-US" sz="1200" b="0" i="0" kern="1200" dirty="0" smtClean="0">
                <a:solidFill>
                  <a:schemeClr val="tx1"/>
                </a:solidFill>
                <a:effectLst/>
                <a:latin typeface="+mn-lt"/>
                <a:ea typeface="+mn-ea"/>
                <a:cs typeface="+mn-cs"/>
              </a:rPr>
              <a:t>低的问题，采用双向链表和压缩列表</a:t>
            </a:r>
            <a:r>
              <a:rPr lang="en-US" altLang="zh-CN" sz="1200" b="0" i="0" kern="1200" dirty="0" err="1" smtClean="0">
                <a:solidFill>
                  <a:schemeClr val="tx1"/>
                </a:solidFill>
                <a:effectLst/>
                <a:latin typeface="+mn-lt"/>
                <a:ea typeface="+mn-ea"/>
                <a:cs typeface="+mn-cs"/>
              </a:rPr>
              <a:t>ziplist</a:t>
            </a:r>
            <a:r>
              <a:rPr lang="zh-CN" altLang="en-US" sz="1200" b="0" i="0" kern="1200" dirty="0" smtClean="0">
                <a:solidFill>
                  <a:schemeClr val="tx1"/>
                </a:solidFill>
                <a:effectLst/>
                <a:latin typeface="+mn-lt"/>
                <a:ea typeface="+mn-ea"/>
                <a:cs typeface="+mn-cs"/>
              </a:rPr>
              <a:t>结合的方式存储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类型时当满足条件：</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、哈希对象保存的键值对数量小于 </a:t>
            </a:r>
            <a:r>
              <a:rPr lang="en-US" altLang="zh-CN" sz="1200" b="0" i="0" kern="1200" dirty="0" smtClean="0">
                <a:solidFill>
                  <a:schemeClr val="tx1"/>
                </a:solidFill>
                <a:effectLst/>
                <a:latin typeface="+mn-lt"/>
                <a:ea typeface="+mn-ea"/>
                <a:cs typeface="+mn-cs"/>
              </a:rPr>
              <a:t>512 </a:t>
            </a:r>
            <a:r>
              <a:rPr lang="zh-CN" altLang="en-US" sz="1200" b="0" i="0" kern="1200" dirty="0" smtClean="0">
                <a:solidFill>
                  <a:schemeClr val="tx1"/>
                </a:solidFill>
                <a:effectLst/>
                <a:latin typeface="+mn-lt"/>
                <a:ea typeface="+mn-ea"/>
                <a:cs typeface="+mn-cs"/>
              </a:rPr>
              <a:t>个</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、哈希对象保存的所有键值对的键和值的字符串长度都小于 </a:t>
            </a:r>
            <a:r>
              <a:rPr lang="en-US" altLang="zh-CN" sz="1200" b="0" i="0" kern="1200" dirty="0" smtClean="0">
                <a:solidFill>
                  <a:schemeClr val="tx1"/>
                </a:solidFill>
                <a:effectLst/>
                <a:latin typeface="+mn-lt"/>
                <a:ea typeface="+mn-ea"/>
                <a:cs typeface="+mn-cs"/>
              </a:rPr>
              <a:t>64 </a:t>
            </a:r>
            <a:r>
              <a:rPr lang="zh-CN" altLang="en-US" sz="1200" b="0" i="0" kern="1200" dirty="0" smtClean="0">
                <a:solidFill>
                  <a:schemeClr val="tx1"/>
                </a:solidFill>
                <a:effectLst/>
                <a:latin typeface="+mn-lt"/>
                <a:ea typeface="+mn-ea"/>
                <a:cs typeface="+mn-cs"/>
              </a:rPr>
              <a:t>字节   此时底层数据结构为</a:t>
            </a:r>
            <a:r>
              <a:rPr lang="en-US" altLang="zh-CN" sz="1200" b="0" i="0" kern="1200" dirty="0" err="1" smtClean="0">
                <a:solidFill>
                  <a:schemeClr val="tx1"/>
                </a:solidFill>
                <a:effectLst/>
                <a:latin typeface="+mn-lt"/>
                <a:ea typeface="+mn-ea"/>
                <a:cs typeface="+mn-cs"/>
              </a:rPr>
              <a:t>Ziplist</a:t>
            </a:r>
            <a:r>
              <a:rPr lang="zh-CN" altLang="en-US" sz="1200" b="0" i="0" kern="1200" dirty="0" smtClean="0">
                <a:solidFill>
                  <a:schemeClr val="tx1"/>
                </a:solidFill>
                <a:effectLst/>
                <a:latin typeface="+mn-lt"/>
                <a:ea typeface="+mn-ea"/>
                <a:cs typeface="+mn-cs"/>
              </a:rPr>
              <a:t>，否则为</a:t>
            </a:r>
            <a:r>
              <a:rPr lang="en-US" altLang="zh-CN" sz="1200" b="0" i="0" kern="1200" dirty="0" err="1" smtClean="0">
                <a:solidFill>
                  <a:schemeClr val="tx1"/>
                </a:solidFill>
                <a:effectLst/>
                <a:latin typeface="+mn-lt"/>
                <a:ea typeface="+mn-ea"/>
                <a:cs typeface="+mn-cs"/>
              </a:rPr>
              <a:t>hashtable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hashtable</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里的</a:t>
            </a:r>
            <a:r>
              <a:rPr lang="en-US" altLang="zh-CN" sz="1200" b="0" i="0" kern="1200" dirty="0" smtClean="0">
                <a:solidFill>
                  <a:schemeClr val="tx1"/>
                </a:solidFill>
                <a:effectLst/>
                <a:latin typeface="+mn-lt"/>
                <a:ea typeface="+mn-ea"/>
                <a:cs typeface="+mn-cs"/>
              </a:rPr>
              <a:t>jdk8</a:t>
            </a:r>
            <a:r>
              <a:rPr lang="zh-CN" altLang="en-US" sz="1200" b="0" i="0" kern="1200" dirty="0" smtClean="0">
                <a:solidFill>
                  <a:schemeClr val="tx1"/>
                </a:solidFill>
                <a:effectLst/>
                <a:latin typeface="+mn-lt"/>
                <a:ea typeface="+mn-ea"/>
                <a:cs typeface="+mn-cs"/>
              </a:rPr>
              <a:t>以下</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类似，底层采用数组加单链表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差异是包装了一个外层，外层存一个长度为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数组，</a:t>
            </a:r>
            <a:r>
              <a:rPr lang="en-US" altLang="zh-CN" sz="1200" kern="1200" dirty="0" err="1" smtClean="0">
                <a:solidFill>
                  <a:schemeClr val="tx1"/>
                </a:solidFill>
                <a:effectLst/>
                <a:latin typeface="+mn-lt"/>
                <a:ea typeface="+mn-ea"/>
                <a:cs typeface="+mn-cs"/>
              </a:rPr>
              <a:t>dictht</a:t>
            </a:r>
            <a:r>
              <a:rPr lang="en-US" altLang="zh-CN" dirty="0" smtClean="0"/>
              <a:t> </a:t>
            </a:r>
            <a:r>
              <a:rPr lang="en-US" altLang="zh-CN" sz="1200" kern="1200" dirty="0" err="1" smtClean="0">
                <a:solidFill>
                  <a:schemeClr val="tx1"/>
                </a:solidFill>
                <a:effectLst/>
                <a:latin typeface="+mn-lt"/>
                <a:ea typeface="+mn-ea"/>
                <a:cs typeface="+mn-cs"/>
              </a:rPr>
              <a:t>ht</a:t>
            </a:r>
            <a:r>
              <a:rPr lang="en-US" altLang="zh-CN" dirty="0" smtClean="0">
                <a:effectLst/>
              </a:rPr>
              <a:t>[</a:t>
            </a:r>
            <a:r>
              <a:rPr lang="en-US" altLang="zh-CN" sz="1200" kern="1200" dirty="0" smtClean="0">
                <a:solidFill>
                  <a:schemeClr val="tx1"/>
                </a:solidFill>
                <a:effectLst/>
                <a:latin typeface="+mn-lt"/>
                <a:ea typeface="+mn-ea"/>
                <a:cs typeface="+mn-cs"/>
              </a:rPr>
              <a:t>2</a:t>
            </a:r>
            <a:r>
              <a:rPr lang="en-US" altLang="zh-CN" dirty="0" smtClean="0">
                <a:effectLst/>
              </a:rPr>
              <a:t>]</a:t>
            </a:r>
            <a:r>
              <a:rPr lang="zh-CN" altLang="en-US" dirty="0" smtClean="0">
                <a:effectLst/>
              </a:rPr>
              <a:t>，第一个</a:t>
            </a:r>
            <a:r>
              <a:rPr lang="en-US" altLang="zh-CN" dirty="0" err="1" smtClean="0">
                <a:effectLst/>
              </a:rPr>
              <a:t>hashmap</a:t>
            </a:r>
            <a:r>
              <a:rPr lang="zh-CN" altLang="en-US" dirty="0" smtClean="0">
                <a:effectLst/>
              </a:rPr>
              <a:t>用于存放数据，当需要扩容时，渐进</a:t>
            </a:r>
            <a:r>
              <a:rPr lang="en-US" altLang="zh-CN" dirty="0" smtClean="0">
                <a:effectLst/>
              </a:rPr>
              <a:t>rehash</a:t>
            </a:r>
            <a:r>
              <a:rPr lang="zh-CN" altLang="en-US" dirty="0" smtClean="0">
                <a:effectLst/>
              </a:rPr>
              <a:t>操作第二个</a:t>
            </a:r>
            <a:r>
              <a:rPr lang="en-US" altLang="zh-CN" dirty="0" err="1" smtClean="0">
                <a:effectLst/>
              </a:rPr>
              <a:t>hashmap</a:t>
            </a:r>
            <a:r>
              <a:rPr lang="en-US" altLang="zh-CN" dirty="0" smtClean="0">
                <a:effectLst/>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Set</a:t>
            </a:r>
            <a:r>
              <a:rPr lang="zh-CN" altLang="en-US" sz="1200" b="0" i="0" kern="1200" dirty="0" smtClean="0">
                <a:solidFill>
                  <a:schemeClr val="tx1"/>
                </a:solidFill>
                <a:effectLst/>
                <a:latin typeface="+mn-lt"/>
                <a:ea typeface="+mn-ea"/>
                <a:cs typeface="+mn-cs"/>
              </a:rPr>
              <a:t>类型时当</a:t>
            </a:r>
            <a:r>
              <a:rPr lang="zh-CN" altLang="en-US" sz="1200" b="0" i="0" kern="1200" baseline="0" dirty="0" smtClean="0">
                <a:solidFill>
                  <a:schemeClr val="tx1"/>
                </a:solidFill>
                <a:effectLst/>
                <a:latin typeface="+mn-lt"/>
                <a:ea typeface="+mn-ea"/>
                <a:cs typeface="+mn-cs"/>
              </a:rPr>
              <a:t>集合成员为整数时底层是</a:t>
            </a:r>
            <a:r>
              <a:rPr lang="en-US" altLang="zh-CN" sz="1200" b="0" i="0" kern="1200" dirty="0" err="1" smtClean="0">
                <a:solidFill>
                  <a:schemeClr val="tx1"/>
                </a:solidFill>
                <a:effectLst/>
                <a:latin typeface="+mn-lt"/>
                <a:ea typeface="+mn-ea"/>
                <a:cs typeface="+mn-cs"/>
              </a:rPr>
              <a:t>Intset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，此时数据是从小到大有序存储的。不全为整数时</a:t>
            </a:r>
            <a:r>
              <a:rPr lang="zh-CN" altLang="en-US" sz="1200" b="0" i="0" kern="1200" baseline="0" dirty="0" smtClean="0">
                <a:solidFill>
                  <a:schemeClr val="tx1"/>
                </a:solidFill>
                <a:effectLst/>
                <a:latin typeface="+mn-lt"/>
                <a:ea typeface="+mn-ea"/>
                <a:cs typeface="+mn-cs"/>
              </a:rPr>
              <a:t>是</a:t>
            </a:r>
            <a:r>
              <a:rPr lang="en-US" altLang="zh-CN" sz="1200" b="0" i="0" kern="1200" baseline="0" dirty="0" err="1" smtClean="0">
                <a:solidFill>
                  <a:schemeClr val="tx1"/>
                </a:solidFill>
                <a:effectLst/>
                <a:latin typeface="+mn-lt"/>
                <a:ea typeface="+mn-ea"/>
                <a:cs typeface="+mn-cs"/>
              </a:rPr>
              <a:t>hashtable</a:t>
            </a: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err="1" smtClean="0">
                <a:solidFill>
                  <a:schemeClr val="tx1"/>
                </a:solidFill>
                <a:effectLst/>
                <a:latin typeface="+mn-lt"/>
                <a:ea typeface="+mn-ea"/>
                <a:cs typeface="+mn-cs"/>
              </a:rPr>
              <a:t>Zset</a:t>
            </a:r>
            <a:r>
              <a:rPr lang="zh-CN" altLang="en-US" sz="1200" b="0" i="0" kern="1200" baseline="0" dirty="0" smtClean="0">
                <a:solidFill>
                  <a:schemeClr val="tx1"/>
                </a:solidFill>
                <a:effectLst/>
                <a:latin typeface="+mn-lt"/>
                <a:ea typeface="+mn-ea"/>
                <a:cs typeface="+mn-cs"/>
              </a:rPr>
              <a:t>类型时，当</a:t>
            </a:r>
            <a:r>
              <a:rPr lang="zh-CN" altLang="en-US" sz="1200" b="0" i="0" kern="1200" dirty="0" smtClean="0">
                <a:solidFill>
                  <a:schemeClr val="tx1"/>
                </a:solidFill>
                <a:effectLst/>
                <a:latin typeface="+mn-lt"/>
                <a:ea typeface="+mn-ea"/>
                <a:cs typeface="+mn-cs"/>
              </a:rPr>
              <a:t>满足条件</a:t>
            </a:r>
            <a:r>
              <a:rPr lang="en-US" altLang="zh-CN" sz="1200" b="0" i="0" kern="1200" baseline="0" dirty="0" smtClean="0">
                <a:solidFill>
                  <a:schemeClr val="tx1"/>
                </a:solidFill>
                <a:effectLst/>
                <a:latin typeface="+mn-lt"/>
                <a:ea typeface="+mn-ea"/>
                <a:cs typeface="+mn-cs"/>
              </a:rPr>
              <a:t>1</a:t>
            </a:r>
            <a:r>
              <a:rPr lang="zh-CN" altLang="en-US" sz="1200" b="0" i="0" kern="1200" baseline="0" dirty="0" smtClean="0">
                <a:solidFill>
                  <a:schemeClr val="tx1"/>
                </a:solidFill>
                <a:effectLst/>
                <a:latin typeface="+mn-lt"/>
                <a:ea typeface="+mn-ea"/>
                <a:cs typeface="+mn-cs"/>
              </a:rPr>
              <a:t>、列表对象所有字符串元素长度都小于</a:t>
            </a:r>
            <a:r>
              <a:rPr lang="en-US" altLang="zh-CN" sz="1200" b="0" i="0" kern="1200" baseline="0" dirty="0" smtClean="0">
                <a:solidFill>
                  <a:schemeClr val="tx1"/>
                </a:solidFill>
                <a:effectLst/>
                <a:latin typeface="+mn-lt"/>
                <a:ea typeface="+mn-ea"/>
                <a:cs typeface="+mn-cs"/>
              </a:rPr>
              <a:t>64</a:t>
            </a:r>
            <a:r>
              <a:rPr lang="zh-CN" altLang="en-US" sz="1200" b="0" i="0" kern="1200" baseline="0" dirty="0" smtClean="0">
                <a:solidFill>
                  <a:schemeClr val="tx1"/>
                </a:solidFill>
                <a:effectLst/>
                <a:latin typeface="+mn-lt"/>
                <a:ea typeface="+mn-ea"/>
                <a:cs typeface="+mn-cs"/>
              </a:rPr>
              <a:t>个字节</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smtClean="0">
                <a:solidFill>
                  <a:schemeClr val="tx1"/>
                </a:solidFill>
                <a:effectLst/>
                <a:latin typeface="+mn-lt"/>
                <a:ea typeface="+mn-ea"/>
                <a:cs typeface="+mn-cs"/>
              </a:rPr>
              <a:t>2</a:t>
            </a:r>
            <a:r>
              <a:rPr lang="zh-CN" altLang="en-US" sz="1200" b="0" i="0" kern="1200" baseline="0" dirty="0" smtClean="0">
                <a:solidFill>
                  <a:schemeClr val="tx1"/>
                </a:solidFill>
                <a:effectLst/>
                <a:latin typeface="+mn-lt"/>
                <a:ea typeface="+mn-ea"/>
                <a:cs typeface="+mn-cs"/>
              </a:rPr>
              <a:t>、元素数量小于</a:t>
            </a:r>
            <a:r>
              <a:rPr lang="en-US" altLang="zh-CN" sz="1200" b="0" i="0" kern="1200" baseline="0" dirty="0" smtClean="0">
                <a:solidFill>
                  <a:schemeClr val="tx1"/>
                </a:solidFill>
                <a:effectLst/>
                <a:latin typeface="+mn-lt"/>
                <a:ea typeface="+mn-ea"/>
                <a:cs typeface="+mn-cs"/>
              </a:rPr>
              <a:t>512 </a:t>
            </a:r>
            <a:r>
              <a:rPr lang="zh-CN" altLang="en-US" sz="1200" b="0" i="0" kern="1200" baseline="0" dirty="0" smtClean="0">
                <a:solidFill>
                  <a:schemeClr val="tx1"/>
                </a:solidFill>
                <a:effectLst/>
                <a:latin typeface="+mn-lt"/>
                <a:ea typeface="+mn-ea"/>
                <a:cs typeface="+mn-cs"/>
              </a:rPr>
              <a:t>此时底层数据结构为</a:t>
            </a:r>
            <a:r>
              <a:rPr lang="en-US" altLang="zh-CN" sz="1200" b="0" i="0" kern="1200" baseline="0" dirty="0" err="1" smtClean="0">
                <a:solidFill>
                  <a:schemeClr val="tx1"/>
                </a:solidFill>
                <a:effectLst/>
                <a:latin typeface="+mn-lt"/>
                <a:ea typeface="+mn-ea"/>
                <a:cs typeface="+mn-cs"/>
              </a:rPr>
              <a:t>ziplist</a:t>
            </a:r>
            <a:r>
              <a:rPr lang="zh-CN" altLang="en-US" sz="1200" b="0" i="0" kern="1200" baseline="0" dirty="0" smtClean="0">
                <a:solidFill>
                  <a:schemeClr val="tx1"/>
                </a:solidFill>
                <a:effectLst/>
                <a:latin typeface="+mn-lt"/>
                <a:ea typeface="+mn-ea"/>
                <a:cs typeface="+mn-cs"/>
              </a:rPr>
              <a:t>，否则为</a:t>
            </a:r>
            <a:r>
              <a:rPr lang="en-US" altLang="zh-CN" sz="1200" b="0" i="0" kern="1200" baseline="0" dirty="0" err="1" smtClean="0">
                <a:solidFill>
                  <a:schemeClr val="tx1"/>
                </a:solidFill>
                <a:effectLst/>
                <a:latin typeface="+mn-lt"/>
                <a:ea typeface="+mn-ea"/>
                <a:cs typeface="+mn-cs"/>
              </a:rPr>
              <a:t>skiplist</a:t>
            </a:r>
            <a:r>
              <a:rPr lang="zh-CN" altLang="en-US" sz="1200" b="0" i="0" kern="1200" baseline="0" dirty="0" smtClean="0">
                <a:solidFill>
                  <a:schemeClr val="tx1"/>
                </a:solidFill>
                <a:effectLst/>
                <a:latin typeface="+mn-lt"/>
                <a:ea typeface="+mn-ea"/>
                <a:cs typeface="+mn-cs"/>
              </a:rPr>
              <a:t>，</a:t>
            </a:r>
            <a:r>
              <a:rPr lang="en-US" altLang="zh-CN" sz="1200" b="0" i="0" kern="1200" baseline="0" dirty="0" err="1" smtClean="0">
                <a:solidFill>
                  <a:schemeClr val="tx1"/>
                </a:solidFill>
                <a:effectLst/>
                <a:latin typeface="+mn-lt"/>
                <a:ea typeface="+mn-ea"/>
                <a:cs typeface="+mn-cs"/>
              </a:rPr>
              <a:t>skiplist</a:t>
            </a:r>
            <a:r>
              <a:rPr lang="zh-CN" altLang="en-US" sz="1200" b="0" i="0" kern="1200" baseline="0" dirty="0" smtClean="0">
                <a:solidFill>
                  <a:schemeClr val="tx1"/>
                </a:solidFill>
                <a:effectLst/>
                <a:latin typeface="+mn-lt"/>
                <a:ea typeface="+mn-ea"/>
                <a:cs typeface="+mn-cs"/>
              </a:rPr>
              <a:t>时为了保证数据的有序，优化查询效率</a:t>
            </a: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ziplist</a:t>
            </a:r>
            <a:r>
              <a:rPr lang="zh-CN" altLang="en-US" sz="1200" b="0" i="0" kern="1200" dirty="0" smtClean="0">
                <a:solidFill>
                  <a:schemeClr val="tx1"/>
                </a:solidFill>
                <a:effectLst/>
                <a:latin typeface="+mn-lt"/>
                <a:ea typeface="+mn-ea"/>
                <a:cs typeface="+mn-cs"/>
              </a:rPr>
              <a:t>充分体现了</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对于存储效率的追求。一个普通的双向链表，链表中每一项都占用独立的一块内存，各项之间用地址指针（或引用）连接起来。这种方式会带来大量的内存碎片，而且地址指针也会占用额外的内存。而</a:t>
            </a:r>
            <a:r>
              <a:rPr lang="en-US" altLang="zh-CN" sz="1200" b="0" i="0" kern="1200" dirty="0" err="1" smtClean="0">
                <a:solidFill>
                  <a:schemeClr val="tx1"/>
                </a:solidFill>
                <a:effectLst/>
                <a:latin typeface="+mn-lt"/>
                <a:ea typeface="+mn-ea"/>
                <a:cs typeface="+mn-cs"/>
              </a:rPr>
              <a:t>ziplist</a:t>
            </a:r>
            <a:r>
              <a:rPr lang="zh-CN" altLang="en-US" sz="1200" b="0" i="0" kern="1200" dirty="0" smtClean="0">
                <a:solidFill>
                  <a:schemeClr val="tx1"/>
                </a:solidFill>
                <a:effectLst/>
                <a:latin typeface="+mn-lt"/>
                <a:ea typeface="+mn-ea"/>
                <a:cs typeface="+mn-cs"/>
              </a:rPr>
              <a:t>却是将表中每一项存放在前后连续的地址空间内，一个</a:t>
            </a:r>
            <a:r>
              <a:rPr lang="en-US" altLang="zh-CN" sz="1200" b="0" i="0" kern="1200" dirty="0" err="1" smtClean="0">
                <a:solidFill>
                  <a:schemeClr val="tx1"/>
                </a:solidFill>
                <a:effectLst/>
                <a:latin typeface="+mn-lt"/>
                <a:ea typeface="+mn-ea"/>
                <a:cs typeface="+mn-cs"/>
              </a:rPr>
              <a:t>ziplist</a:t>
            </a:r>
            <a:r>
              <a:rPr lang="zh-CN" altLang="en-US" sz="1200" b="0" i="0" kern="1200" dirty="0" smtClean="0">
                <a:solidFill>
                  <a:schemeClr val="tx1"/>
                </a:solidFill>
                <a:effectLst/>
                <a:latin typeface="+mn-lt"/>
                <a:ea typeface="+mn-ea"/>
                <a:cs typeface="+mn-cs"/>
              </a:rPr>
              <a:t>整体占用一大块内存。它是一个表（</a:t>
            </a:r>
            <a:r>
              <a:rPr lang="en-US" altLang="zh-CN" sz="1200" b="0" i="0" kern="1200" dirty="0" smtClean="0">
                <a:solidFill>
                  <a:schemeClr val="tx1"/>
                </a:solidFill>
                <a:effectLst/>
                <a:latin typeface="+mn-lt"/>
                <a:ea typeface="+mn-ea"/>
                <a:cs typeface="+mn-cs"/>
              </a:rPr>
              <a:t>list</a:t>
            </a:r>
            <a:r>
              <a:rPr lang="zh-CN" altLang="en-US" sz="1200" b="0" i="0" kern="1200" dirty="0" smtClean="0">
                <a:solidFill>
                  <a:schemeClr val="tx1"/>
                </a:solidFill>
                <a:effectLst/>
                <a:latin typeface="+mn-lt"/>
                <a:ea typeface="+mn-ea"/>
                <a:cs typeface="+mn-cs"/>
              </a:rPr>
              <a:t>），但其实不是一个链表（</a:t>
            </a:r>
            <a:r>
              <a:rPr lang="en-US" altLang="zh-CN" sz="1200" b="0" i="0" kern="1200" dirty="0" smtClean="0">
                <a:solidFill>
                  <a:schemeClr val="tx1"/>
                </a:solidFill>
                <a:effectLst/>
                <a:latin typeface="+mn-lt"/>
                <a:ea typeface="+mn-ea"/>
                <a:cs typeface="+mn-cs"/>
              </a:rPr>
              <a:t>linked list</a:t>
            </a:r>
            <a:r>
              <a:rPr lang="zh-CN" altLang="en-US" sz="1200" b="0" i="0" kern="120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1C144CB-D42E-44FC-A463-DDC1EB0DE84E}" type="slidenum">
              <a:rPr lang="zh-CN" altLang="en-US" smtClean="0"/>
              <a:t>8</a:t>
            </a:fld>
            <a:endParaRPr lang="zh-CN" altLang="en-US"/>
          </a:p>
        </p:txBody>
      </p:sp>
    </p:spTree>
    <p:extLst>
      <p:ext uri="{BB962C8B-B14F-4D97-AF65-F5344CB8AC3E}">
        <p14:creationId xmlns:p14="http://schemas.microsoft.com/office/powerpoint/2010/main" val="299904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smtClean="0"/>
              <a:t>Redis</a:t>
            </a:r>
            <a:r>
              <a:rPr lang="zh-CN" altLang="en-US" dirty="0" smtClean="0"/>
              <a:t>持久化分为</a:t>
            </a:r>
            <a:r>
              <a:rPr lang="en-US" altLang="zh-CN" dirty="0" smtClean="0"/>
              <a:t>RDB</a:t>
            </a:r>
            <a:r>
              <a:rPr lang="zh-CN" altLang="en-US" dirty="0" smtClean="0"/>
              <a:t>和</a:t>
            </a:r>
            <a:r>
              <a:rPr lang="en-US" altLang="zh-CN" dirty="0" smtClean="0"/>
              <a:t>AOF</a:t>
            </a:r>
            <a:r>
              <a:rPr lang="zh-CN" altLang="en-US" dirty="0" smtClean="0"/>
              <a:t>二种方式。</a:t>
            </a:r>
            <a:endParaRPr lang="en-US" dirty="0" smtClean="0"/>
          </a:p>
          <a:p>
            <a:r>
              <a:rPr dirty="0" err="1" smtClean="0"/>
              <a:t>RDB</a:t>
            </a:r>
            <a:r>
              <a:rPr dirty="0" err="1"/>
              <a:t>：快照形式是直接把内存中的数据保存到一个dump的文件中，</a:t>
            </a:r>
            <a:r>
              <a:rPr dirty="0" err="1" smtClean="0"/>
              <a:t>定时保存</a:t>
            </a:r>
            <a:r>
              <a:rPr lang="zh-CN" altLang="en-US" dirty="0" smtClean="0"/>
              <a:t>的</a:t>
            </a:r>
            <a:r>
              <a:rPr dirty="0" err="1" smtClean="0"/>
              <a:t>保存策略</a:t>
            </a:r>
            <a:r>
              <a:rPr dirty="0" err="1"/>
              <a:t>。Redis默认是快照RDB的持久化方式</a:t>
            </a:r>
            <a:r>
              <a:rPr dirty="0" smtClean="0"/>
              <a:t>。</a:t>
            </a:r>
            <a:r>
              <a:rPr lang="zh-CN" altLang="en-US" dirty="0" smtClean="0"/>
              <a:t>如</a:t>
            </a:r>
            <a:r>
              <a:rPr lang="en-US" altLang="zh-CN" dirty="0" smtClean="0"/>
              <a:t>save 900 1 》》》</a:t>
            </a:r>
            <a:endParaRPr dirty="0"/>
          </a:p>
          <a:p>
            <a:r>
              <a:rPr dirty="0"/>
              <a:t>            当Redis需要做持久化时，Redis会fork一个子进程，子进程将数据写到磁盘上一个临时RDB文件中。当子进程完成写临时文件后，将原来的RDB替换掉，这样的好处是可以copy-on-write</a:t>
            </a:r>
          </a:p>
          <a:p>
            <a:endParaRPr dirty="0"/>
          </a:p>
          <a:p>
            <a:r>
              <a:rPr dirty="0" err="1"/>
              <a:t>AOF：把所有的对Redis的服务器进行修改的命令都存到一个文件里，命令的集合</a:t>
            </a:r>
            <a:r>
              <a:rPr lang="zh-CN" dirty="0"/>
              <a:t>。</a:t>
            </a:r>
          </a:p>
          <a:p>
            <a:r>
              <a:rPr lang="zh-CN" dirty="0"/>
              <a:t>         </a:t>
            </a:r>
            <a:r>
              <a:rPr lang="en-US" altLang="zh-CN" dirty="0"/>
              <a:t>-  </a:t>
            </a:r>
            <a:r>
              <a:rPr lang="zh-CN" dirty="0"/>
              <a:t>当设置appendfsync为no的时候，Redis不会主动调用fsync去将AOF日志内容同步到磁盘，所以这一切就完全依赖于操作系统的调试了。对大多数Linux操作系统，是每30秒进行一次fsync，将缓冲区中的数据写到磁盘上</a:t>
            </a:r>
          </a:p>
          <a:p>
            <a:r>
              <a:rPr lang="zh-CN" dirty="0"/>
              <a:t>         </a:t>
            </a:r>
            <a:r>
              <a:rPr lang="en-US" altLang="zh-CN" dirty="0"/>
              <a:t>- </a:t>
            </a:r>
            <a:r>
              <a:rPr lang="zh-CN" dirty="0">
                <a:sym typeface="+mn-ea"/>
              </a:rPr>
              <a:t>aof的默认策略是每秒钟fsync一次，在这种配置下，就算发生故障停机，也最多丢失一秒钟的数据。</a:t>
            </a:r>
          </a:p>
          <a:p>
            <a:r>
              <a:rPr lang="zh-CN" dirty="0"/>
              <a:t>         </a:t>
            </a:r>
            <a:r>
              <a:rPr lang="en-US" altLang="zh-CN" dirty="0"/>
              <a:t>- </a:t>
            </a:r>
            <a:r>
              <a:rPr lang="en-US" altLang="zh-CN" dirty="0" err="1"/>
              <a:t>aof</a:t>
            </a:r>
            <a:r>
              <a:rPr lang="zh-CN" altLang="en-US" dirty="0"/>
              <a:t>重写：fork一个进程，直接遍历数据，写入新的AOF临时文件。在写入新文件的过程中，所有的写操作日志还是会写到原来老的 AOF文件中，同时还会记录在内存缓冲区中。当重完操作完成后，会将所有缓冲区中的日志一次性写入到临时文件中。然后调用原子性的rename命令用新的 AOF文件取代老的AOF文件</a:t>
            </a:r>
          </a:p>
          <a:p>
            <a:endParaRPr lang="zh-CN" altLang="en-US" dirty="0"/>
          </a:p>
          <a:p>
            <a:r>
              <a:rPr lang="zh-CN" altLang="en-US" dirty="0"/>
              <a:t>aof的默认策略是每秒钟fsync一次，在这种配置下，就算发生故障停机，也最多丢失一秒钟的数据。缺点是对于相同的数据集来说，AOF的文件体积通常要大于RDB文件的体积。根据所使用的fsync策略，AOF的速度可能会慢于RDB</a:t>
            </a:r>
          </a:p>
          <a:p>
            <a:endParaRPr lang="zh-CN" dirty="0"/>
          </a:p>
          <a:p>
            <a:r>
              <a:rPr lang="zh-CN" dirty="0"/>
              <a:t>当Redis重启的时候，它会优先使用AOF文件来还原数据集，因为AOF文件保存的数据集通常比RDB文件所保存的数据集更完整，加载时间会耗时更长。</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可分为三大类，默认的不淘汰策略，对所有</a:t>
            </a:r>
            <a:r>
              <a:rPr lang="en-US" altLang="zh-CN" dirty="0" err="1" smtClean="0"/>
              <a:t>kv</a:t>
            </a:r>
            <a:r>
              <a:rPr lang="zh-CN" altLang="en-US" dirty="0" smtClean="0"/>
              <a:t>集的淘汰和对设置过期时间的</a:t>
            </a:r>
            <a:r>
              <a:rPr lang="en-US" altLang="zh-CN" dirty="0" err="1" smtClean="0"/>
              <a:t>kv</a:t>
            </a:r>
            <a:r>
              <a:rPr lang="zh-CN" altLang="en-US" dirty="0" smtClean="0"/>
              <a:t>集淘汰。</a:t>
            </a:r>
            <a:r>
              <a:rPr lang="en-US" altLang="zh-CN" dirty="0" smtClean="0"/>
              <a:t>》》》</a:t>
            </a:r>
            <a:r>
              <a:rPr dirty="0" smtClean="0"/>
              <a:t>Redis4.0</a:t>
            </a:r>
            <a:r>
              <a:rPr dirty="0"/>
              <a:t>加入了LFU(least frequency use</a:t>
            </a:r>
            <a:r>
              <a:rPr dirty="0" smtClean="0"/>
              <a:t>)</a:t>
            </a:r>
            <a:r>
              <a:rPr lang="en-US" dirty="0" smtClean="0"/>
              <a:t>  </a:t>
            </a:r>
            <a:r>
              <a:rPr lang="zh-CN" altLang="en-US" dirty="0" smtClean="0"/>
              <a:t>淘汰最少访问频率即不常使用的</a:t>
            </a:r>
            <a:r>
              <a:rPr dirty="0" err="1" smtClean="0"/>
              <a:t>淘汰策略</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smtClean="0"/>
              <a:t>Redis</a:t>
            </a:r>
            <a:r>
              <a:rPr lang="zh-CN" altLang="en-US" dirty="0" smtClean="0"/>
              <a:t>集群的主从模式，可以通过修改配置文件在从节点配置</a:t>
            </a:r>
            <a:r>
              <a:rPr lang="en-US" altLang="zh-CN" dirty="0" err="1" smtClean="0"/>
              <a:t>slaveof</a:t>
            </a:r>
            <a:r>
              <a:rPr lang="en-US" altLang="zh-CN" dirty="0" smtClean="0"/>
              <a:t> </a:t>
            </a:r>
            <a:r>
              <a:rPr lang="en-US" altLang="zh-CN" dirty="0" err="1" smtClean="0"/>
              <a:t>masterip</a:t>
            </a:r>
            <a:r>
              <a:rPr lang="en-US" altLang="zh-CN" dirty="0" smtClean="0"/>
              <a:t> </a:t>
            </a:r>
            <a:r>
              <a:rPr lang="en-US" altLang="zh-CN" dirty="0" err="1" smtClean="0"/>
              <a:t>masterport</a:t>
            </a:r>
            <a:r>
              <a:rPr lang="zh-CN" altLang="en-US" dirty="0" smtClean="0"/>
              <a:t>，搭建主从集群。</a:t>
            </a:r>
            <a:endParaRPr lang="en-US" altLang="zh-CN" dirty="0" smtClean="0"/>
          </a:p>
          <a:p>
            <a:r>
              <a:rPr lang="zh-CN" altLang="en-US" dirty="0" smtClean="0"/>
              <a:t>主从</a:t>
            </a:r>
            <a:r>
              <a:rPr lang="zh-CN" altLang="en-US" dirty="0"/>
              <a:t>复制</a:t>
            </a:r>
            <a:r>
              <a:rPr lang="zh-CN" altLang="en-US" dirty="0" smtClean="0"/>
              <a:t>结构如图：</a:t>
            </a:r>
            <a:endParaRPr lang="zh-CN" altLang="en-US" dirty="0"/>
          </a:p>
          <a:p>
            <a:r>
              <a:rPr lang="zh-CN" altLang="en-US" dirty="0"/>
              <a:t>        1个 master 可以有多个 slave</a:t>
            </a:r>
          </a:p>
          <a:p>
            <a:r>
              <a:rPr lang="zh-CN" altLang="en-US" dirty="0"/>
              <a:t>        1个 slave 只能有1个 master</a:t>
            </a:r>
          </a:p>
          <a:p>
            <a:r>
              <a:rPr lang="zh-CN" altLang="en-US" dirty="0"/>
              <a:t>        数据流向</a:t>
            </a:r>
            <a:r>
              <a:rPr lang="zh-CN" altLang="en-US" dirty="0" smtClean="0"/>
              <a:t>单向从 </a:t>
            </a:r>
            <a:r>
              <a:rPr lang="zh-CN" altLang="en-US" dirty="0"/>
              <a:t>master </a:t>
            </a:r>
            <a:r>
              <a:rPr lang="zh-CN" altLang="en-US" dirty="0" smtClean="0"/>
              <a:t>复制同步到slave</a:t>
            </a:r>
            <a:r>
              <a:rPr lang="en-US" altLang="zh-CN" dirty="0"/>
              <a:t>	</a:t>
            </a:r>
            <a:endParaRPr lang="zh-CN" altLang="en-US" dirty="0"/>
          </a:p>
          <a:p>
            <a:r>
              <a:rPr lang="zh-CN" altLang="en-US" dirty="0"/>
              <a:t>作用：</a:t>
            </a:r>
            <a:r>
              <a:rPr lang="en-US" altLang="zh-CN" dirty="0"/>
              <a:t>1. </a:t>
            </a:r>
            <a:r>
              <a:rPr lang="zh-CN" altLang="en-US" dirty="0">
                <a:sym typeface="+mn-ea"/>
              </a:rPr>
              <a:t>为了避免单点故障，造成数据丢失，Redis </a:t>
            </a:r>
            <a:r>
              <a:rPr lang="zh-CN" altLang="en-US" dirty="0" smtClean="0">
                <a:sym typeface="+mn-ea"/>
              </a:rPr>
              <a:t>提供的一种高可用解决方案</a:t>
            </a:r>
            <a:r>
              <a:rPr lang="zh-CN" altLang="en-US" dirty="0">
                <a:sym typeface="+mn-ea"/>
              </a:rPr>
              <a:t>。</a:t>
            </a:r>
          </a:p>
          <a:p>
            <a:r>
              <a:rPr lang="en-US" altLang="zh-CN" dirty="0"/>
              <a:t>          2. </a:t>
            </a:r>
            <a:r>
              <a:rPr lang="zh-CN" altLang="en-US" dirty="0"/>
              <a:t>可以进行读写分离，</a:t>
            </a:r>
            <a:r>
              <a:rPr lang="zh-CN" altLang="en-US" dirty="0" smtClean="0"/>
              <a:t>提高应用系统性能</a:t>
            </a:r>
            <a:endParaRPr lang="zh-CN" altLang="en-US" dirty="0"/>
          </a:p>
          <a:p>
            <a:endParaRPr lang="zh-CN" altLang="en-US" dirty="0"/>
          </a:p>
          <a:p>
            <a:r>
              <a:rPr lang="zh-CN" altLang="en-US" dirty="0"/>
              <a:t>缺点：当主挂了之后，需要人工干预</a:t>
            </a:r>
            <a:r>
              <a:rPr lang="zh-CN" altLang="en-US" dirty="0" smtClean="0"/>
              <a:t>，在从节点执行</a:t>
            </a:r>
            <a:r>
              <a:rPr lang="en-US" altLang="zh-CN" dirty="0" err="1" smtClean="0"/>
              <a:t>slaveof</a:t>
            </a:r>
            <a:r>
              <a:rPr lang="en-US" altLang="zh-CN" dirty="0" smtClean="0"/>
              <a:t> no one</a:t>
            </a:r>
            <a:r>
              <a:rPr lang="zh-CN" altLang="en-US" dirty="0" smtClean="0"/>
              <a:t>，将</a:t>
            </a:r>
            <a:r>
              <a:rPr lang="zh-CN" altLang="en-US" dirty="0"/>
              <a:t>从节点提升为主节点，来保证高可用。在手动切换的过程中会造成Redis服务不可用。</a:t>
            </a:r>
          </a:p>
          <a:p>
            <a:endParaRPr lang="zh-CN" altLang="en-US" dirty="0"/>
          </a:p>
          <a:p>
            <a:r>
              <a:rPr lang="zh-CN" altLang="en-US" dirty="0"/>
              <a:t>当Redis重启时，主从切换设置将会失效</a:t>
            </a:r>
            <a:r>
              <a:rPr lang="en-US" altLang="zh-CN" dirty="0"/>
              <a:t>.将临时主节点的数据进行保存，将AOF文件与RDB文件拷贝替换原主节点下的AOF文件与RDB文件。然后重启原主节点Redis服务以及临时主节点Redis服务，恢复原先的主从关系</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descr="图片包含 游戏机, 灯光, 亮, 交通&#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descr="图片包含 黑暗, 灯光, 亮, 街道&#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pic>
        <p:nvPicPr>
          <p:cNvPr id="3" name="图片 2" descr="图片包含 游戏机, 画&#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898" y="94825"/>
            <a:ext cx="743058" cy="27924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descr="图片包含 游戏机, 灯光, 亮, 交通&#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descr="图片包含 黑暗, 监控, 电视, 笔记本&#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descr="图片包含 游戏机, 电路, 电脑&#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descr="图片包含 游戏机, 建筑&#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descr="图片包含 灯光, 游戏机, 交通, 亮&#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06"/>
            <a:ext cx="12192000" cy="685719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片 7" descr="图片包含 黑暗, 笔记本, 电脑, 屏幕&#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图片包含 游戏机, 电脑&#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2" name="图片 1" descr="图3"/>
          <p:cNvPicPr>
            <a:picLocks noChangeAspect="1"/>
          </p:cNvPicPr>
          <p:nvPr userDrawn="1"/>
        </p:nvPicPr>
        <p:blipFill>
          <a:blip r:embed="rId2"/>
          <a:stretch>
            <a:fillRect/>
          </a:stretch>
        </p:blipFill>
        <p:spPr>
          <a:xfrm>
            <a:off x="0" y="0"/>
            <a:ext cx="12192000" cy="6288405"/>
          </a:xfrm>
          <a:prstGeom prst="rect">
            <a:avLst/>
          </a:prstGeom>
        </p:spPr>
      </p:pic>
      <p:pic>
        <p:nvPicPr>
          <p:cNvPr id="3" name="图片 2" descr="图4"/>
          <p:cNvPicPr>
            <a:picLocks noChangeAspect="1"/>
          </p:cNvPicPr>
          <p:nvPr userDrawn="1"/>
        </p:nvPicPr>
        <p:blipFill>
          <a:blip r:embed="rId3"/>
          <a:stretch>
            <a:fillRect/>
          </a:stretch>
        </p:blipFill>
        <p:spPr>
          <a:xfrm>
            <a:off x="0" y="6288405"/>
            <a:ext cx="12192000" cy="569595"/>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pic>
        <p:nvPicPr>
          <p:cNvPr id="3" name="图片 2" descr="图片包含 游戏机, 画&#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36324" y="352520"/>
            <a:ext cx="743058" cy="279248"/>
          </a:xfrm>
          <a:prstGeom prst="rect">
            <a:avLst/>
          </a:prstGeom>
        </p:spPr>
      </p:pic>
      <p:pic>
        <p:nvPicPr>
          <p:cNvPr id="2" name="图片 1" descr="图3"/>
          <p:cNvPicPr>
            <a:picLocks noChangeAspect="1"/>
          </p:cNvPicPr>
          <p:nvPr userDrawn="1"/>
        </p:nvPicPr>
        <p:blipFill>
          <a:blip r:embed="rId3"/>
          <a:stretch>
            <a:fillRect/>
          </a:stretch>
        </p:blipFill>
        <p:spPr>
          <a:xfrm>
            <a:off x="0" y="0"/>
            <a:ext cx="12192000" cy="6288405"/>
          </a:xfrm>
          <a:prstGeom prst="rect">
            <a:avLst/>
          </a:prstGeom>
        </p:spPr>
      </p:pic>
      <p:pic>
        <p:nvPicPr>
          <p:cNvPr id="4" name="图片 3" descr="图4"/>
          <p:cNvPicPr>
            <a:picLocks noChangeAspect="1"/>
          </p:cNvPicPr>
          <p:nvPr userDrawn="1"/>
        </p:nvPicPr>
        <p:blipFill>
          <a:blip r:embed="rId4"/>
          <a:stretch>
            <a:fillRect/>
          </a:stretch>
        </p:blipFill>
        <p:spPr>
          <a:xfrm>
            <a:off x="0" y="6288405"/>
            <a:ext cx="12192000" cy="56959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descr="图片包含 黑暗, 监控, 电视, 笔记本&#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descr="图片包含 黑暗, 灯光, 亮, 街道&#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descr="图片包含 游戏机, 电路, 电脑&#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descr="图片包含 游戏机, 建筑&#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descr="图片包含 灯光, 游戏机, 交通, 亮&#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06"/>
            <a:ext cx="12192000" cy="68571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片 7" descr="图片包含 黑暗, 笔记本, 电脑, 屏幕&#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图片包含 游戏机, 电脑&#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2" name="图片 1" descr="图3"/>
          <p:cNvPicPr>
            <a:picLocks noChangeAspect="1"/>
          </p:cNvPicPr>
          <p:nvPr userDrawn="1"/>
        </p:nvPicPr>
        <p:blipFill>
          <a:blip r:embed="rId2"/>
          <a:stretch>
            <a:fillRect/>
          </a:stretch>
        </p:blipFill>
        <p:spPr>
          <a:xfrm>
            <a:off x="0" y="0"/>
            <a:ext cx="12192000" cy="6288405"/>
          </a:xfrm>
          <a:prstGeom prst="rect">
            <a:avLst/>
          </a:prstGeom>
        </p:spPr>
      </p:pic>
      <p:pic>
        <p:nvPicPr>
          <p:cNvPr id="3" name="图片 2" descr="图4"/>
          <p:cNvPicPr>
            <a:picLocks noChangeAspect="1"/>
          </p:cNvPicPr>
          <p:nvPr userDrawn="1"/>
        </p:nvPicPr>
        <p:blipFill>
          <a:blip r:embed="rId3"/>
          <a:stretch>
            <a:fillRect/>
          </a:stretch>
        </p:blipFill>
        <p:spPr>
          <a:xfrm>
            <a:off x="0" y="6288405"/>
            <a:ext cx="12192000" cy="56959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pic>
        <p:nvPicPr>
          <p:cNvPr id="3" name="图片 2" descr="图片包含 游戏机, 画&#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36324" y="352520"/>
            <a:ext cx="743058" cy="279248"/>
          </a:xfrm>
          <a:prstGeom prst="rect">
            <a:avLst/>
          </a:prstGeom>
        </p:spPr>
      </p:pic>
      <p:pic>
        <p:nvPicPr>
          <p:cNvPr id="2" name="图片 1" descr="图3"/>
          <p:cNvPicPr>
            <a:picLocks noChangeAspect="1"/>
          </p:cNvPicPr>
          <p:nvPr userDrawn="1"/>
        </p:nvPicPr>
        <p:blipFill>
          <a:blip r:embed="rId3"/>
          <a:stretch>
            <a:fillRect/>
          </a:stretch>
        </p:blipFill>
        <p:spPr>
          <a:xfrm>
            <a:off x="0" y="0"/>
            <a:ext cx="12192000" cy="6288405"/>
          </a:xfrm>
          <a:prstGeom prst="rect">
            <a:avLst/>
          </a:prstGeom>
        </p:spPr>
      </p:pic>
      <p:pic>
        <p:nvPicPr>
          <p:cNvPr id="4" name="图片 3" descr="图4"/>
          <p:cNvPicPr>
            <a:picLocks noChangeAspect="1"/>
          </p:cNvPicPr>
          <p:nvPr userDrawn="1"/>
        </p:nvPicPr>
        <p:blipFill>
          <a:blip r:embed="rId4"/>
          <a:stretch>
            <a:fillRect/>
          </a:stretch>
        </p:blipFill>
        <p:spPr>
          <a:xfrm>
            <a:off x="0" y="6288405"/>
            <a:ext cx="12192000" cy="56959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05A7B-99E3-43ED-A486-446E90AAC23F}" type="datetimeFigureOut">
              <a:rPr lang="zh-CN" altLang="en-US" smtClean="0"/>
              <a:t>2020/6/24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82857-840F-425E-8463-6F25C722BFD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中国人寿财产保险股份有限公司自主可控国产分布式事务数据库</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05A7B-99E3-43ED-A486-446E90AAC23F}" type="datetimeFigureOut">
              <a:rPr lang="zh-CN" altLang="en-US" smtClean="0"/>
              <a:t>2020/6/24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82857-840F-425E-8463-6F25C722BFD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235" y="2153920"/>
            <a:ext cx="9558020" cy="1014730"/>
          </a:xfrm>
          <a:prstGeom prst="rect">
            <a:avLst/>
          </a:prstGeom>
          <a:noFill/>
        </p:spPr>
        <p:txBody>
          <a:bodyPr wrap="square" rtlCol="0">
            <a:spAutoFit/>
          </a:bodyPr>
          <a:lstStyle/>
          <a:p>
            <a:pPr algn="ctr"/>
            <a:r>
              <a:rPr lang="en-US" altLang="zh-CN" sz="6000" b="1" dirty="0" err="1"/>
              <a:t>Redis</a:t>
            </a:r>
            <a:r>
              <a:rPr lang="zh-CN" altLang="en-US" sz="6000" b="1" dirty="0"/>
              <a:t>介绍及使用</a:t>
            </a:r>
          </a:p>
        </p:txBody>
      </p:sp>
      <p:sp>
        <p:nvSpPr>
          <p:cNvPr id="3" name="文本框 2"/>
          <p:cNvSpPr txBox="1"/>
          <p:nvPr/>
        </p:nvSpPr>
        <p:spPr>
          <a:xfrm>
            <a:off x="4389120" y="4233545"/>
            <a:ext cx="2003425" cy="368300"/>
          </a:xfrm>
          <a:prstGeom prst="rect">
            <a:avLst/>
          </a:prstGeom>
          <a:noFill/>
        </p:spPr>
        <p:txBody>
          <a:bodyPr wrap="square" rtlCol="0">
            <a:spAutoFit/>
          </a:bodyPr>
          <a:lstStyle/>
          <a:p>
            <a:r>
              <a:rPr lang="zh-CN" altLang="en-US"/>
              <a:t>分享人：胡  飞</a:t>
            </a:r>
          </a:p>
        </p:txBody>
      </p:sp>
      <p:sp>
        <p:nvSpPr>
          <p:cNvPr id="4" name="文本框 3"/>
          <p:cNvSpPr txBox="1"/>
          <p:nvPr/>
        </p:nvSpPr>
        <p:spPr>
          <a:xfrm>
            <a:off x="4321810" y="4687570"/>
            <a:ext cx="1897380" cy="368300"/>
          </a:xfrm>
          <a:prstGeom prst="rect">
            <a:avLst/>
          </a:prstGeom>
          <a:noFill/>
        </p:spPr>
        <p:txBody>
          <a:bodyPr wrap="square" rtlCol="0">
            <a:spAutoFit/>
          </a:bodyPr>
          <a:lstStyle/>
          <a:p>
            <a:pPr algn="ctr"/>
            <a:r>
              <a:rPr lang="en-US" altLang="zh-CN"/>
              <a:t>2020-06-24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90600" y="4617085"/>
            <a:ext cx="5423535" cy="9004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a:sym typeface="+mn-ea"/>
              </a:rPr>
              <a:t>maxmemory &lt;bytes&gt;   </a:t>
            </a:r>
            <a:r>
              <a:rPr lang="en-US" altLang="zh-CN">
                <a:sym typeface="+mn-ea"/>
              </a:rPr>
              <a:t>#当数据达到限定大小后，会选择配置的策略淘汰数据</a:t>
            </a:r>
            <a:r>
              <a:rPr lang="zh-CN" altLang="en-US">
                <a:sym typeface="+mn-ea"/>
              </a:rPr>
              <a:t/>
            </a:r>
            <a:br>
              <a:rPr lang="zh-CN" altLang="en-US">
                <a:sym typeface="+mn-ea"/>
              </a:rPr>
            </a:br>
            <a:r>
              <a:rPr lang="zh-CN" altLang="en-US">
                <a:sym typeface="+mn-ea"/>
              </a:rPr>
              <a:t>maxmemory-policy noeviction  </a:t>
            </a:r>
            <a:r>
              <a:rPr lang="en-US" altLang="zh-CN">
                <a:sym typeface="+mn-ea"/>
              </a:rPr>
              <a:t>#</a:t>
            </a:r>
            <a:r>
              <a:rPr lang="zh-CN" altLang="en-US">
                <a:sym typeface="+mn-ea"/>
              </a:rPr>
              <a:t>默认</a:t>
            </a:r>
            <a:endParaRPr lang="zh-CN" altLang="en-US"/>
          </a:p>
        </p:txBody>
      </p:sp>
      <p:sp>
        <p:nvSpPr>
          <p:cNvPr id="2" name="文本框 1"/>
          <p:cNvSpPr txBox="1"/>
          <p:nvPr/>
        </p:nvSpPr>
        <p:spPr>
          <a:xfrm>
            <a:off x="601579" y="235079"/>
            <a:ext cx="2312035" cy="475615"/>
          </a:xfrm>
          <a:prstGeom prst="rect">
            <a:avLst/>
          </a:prstGeom>
          <a:noFill/>
        </p:spPr>
        <p:txBody>
          <a:bodyPr wrap="none" rtlCol="0">
            <a:spAutoFit/>
          </a:bodyPr>
          <a:lstStyle/>
          <a:p>
            <a:pPr algn="l"/>
            <a:r>
              <a:rPr lang="en-US" altLang="zh-CN" sz="2500" b="1" dirty="0">
                <a:solidFill>
                  <a:schemeClr val="bg1"/>
                </a:solidFill>
                <a:latin typeface="微软雅黑" panose="020B0503020204020204" pitchFamily="34" charset="-122"/>
                <a:ea typeface="微软雅黑" panose="020B0503020204020204" pitchFamily="34" charset="-122"/>
              </a:rPr>
              <a:t>Redis淘汰策略</a:t>
            </a:r>
          </a:p>
        </p:txBody>
      </p:sp>
      <p:sp>
        <p:nvSpPr>
          <p:cNvPr id="6" name="文本框 5"/>
          <p:cNvSpPr txBox="1"/>
          <p:nvPr/>
        </p:nvSpPr>
        <p:spPr>
          <a:xfrm>
            <a:off x="990600" y="1388745"/>
            <a:ext cx="10504805" cy="2861310"/>
          </a:xfrm>
          <a:prstGeom prst="rect">
            <a:avLst/>
          </a:prstGeom>
          <a:noFill/>
        </p:spPr>
        <p:txBody>
          <a:bodyPr wrap="square" rtlCol="0" anchor="t">
            <a:spAutoFit/>
          </a:bodyPr>
          <a:lstStyle/>
          <a:p>
            <a:pPr algn="l"/>
            <a:r>
              <a:rPr lang="zh-CN" altLang="en-US" dirty="0" smtClean="0">
                <a:sym typeface="+mn-ea"/>
              </a:rPr>
              <a:t>vol</a:t>
            </a:r>
            <a:r>
              <a:rPr lang="en-US" altLang="zh-CN" dirty="0" smtClean="0">
                <a:sym typeface="+mn-ea"/>
              </a:rPr>
              <a:t>a</a:t>
            </a:r>
            <a:r>
              <a:rPr lang="zh-CN" altLang="en-US" dirty="0" smtClean="0">
                <a:sym typeface="+mn-ea"/>
              </a:rPr>
              <a:t>tile</a:t>
            </a:r>
            <a:r>
              <a:rPr lang="zh-CN" altLang="en-US" dirty="0">
                <a:sym typeface="+mn-ea"/>
              </a:rPr>
              <a:t>-random：从已设置过期时间的KV集中随机选择数据淘汰</a:t>
            </a:r>
            <a:endParaRPr lang="en-US" altLang="zh-CN" dirty="0"/>
          </a:p>
          <a:p>
            <a:pPr algn="l"/>
            <a:r>
              <a:rPr lang="en-US" altLang="zh-CN" dirty="0"/>
              <a:t>v</a:t>
            </a:r>
            <a:r>
              <a:rPr lang="zh-CN" altLang="en-US" dirty="0"/>
              <a:t>olatile-lru：       从已设置过期时间的KV集中优先对最近最少使用(less recently used)的数据淘汰</a:t>
            </a:r>
          </a:p>
          <a:p>
            <a:pPr algn="l"/>
            <a:r>
              <a:rPr lang="zh-CN" altLang="en-US" dirty="0" smtClean="0"/>
              <a:t>vol</a:t>
            </a:r>
            <a:r>
              <a:rPr lang="en-US" altLang="zh-CN" dirty="0" smtClean="0"/>
              <a:t>a</a:t>
            </a:r>
            <a:r>
              <a:rPr lang="zh-CN" altLang="en-US" dirty="0" smtClean="0"/>
              <a:t>tile</a:t>
            </a:r>
            <a:r>
              <a:rPr lang="zh-CN" altLang="en-US" dirty="0"/>
              <a:t>-ttl：         从已设置过期时间的KV集中优先对剩余时间短(time to live)的数据淘汰</a:t>
            </a:r>
          </a:p>
          <a:p>
            <a:pPr algn="l"/>
            <a:r>
              <a:rPr lang="zh-CN" altLang="en-US" dirty="0">
                <a:sym typeface="+mn-ea"/>
              </a:rPr>
              <a:t>allKeys-random：从所有KV集中随机选择数据淘汰</a:t>
            </a:r>
            <a:endParaRPr lang="zh-CN" altLang="en-US" dirty="0"/>
          </a:p>
          <a:p>
            <a:pPr algn="l"/>
            <a:r>
              <a:rPr lang="zh-CN" altLang="en-US" dirty="0"/>
              <a:t>allkeys-lru：         从所有KV集中优先对最近最少使用(less recently used)的数据淘汰</a:t>
            </a:r>
          </a:p>
          <a:p>
            <a:pPr algn="l"/>
            <a:r>
              <a:rPr lang="zh-CN" altLang="en-US" dirty="0"/>
              <a:t>noeviction：	不淘汰策略，若超过最大内存，返回错误信息</a:t>
            </a:r>
          </a:p>
          <a:p>
            <a:pPr algn="l"/>
            <a:endParaRPr lang="zh-CN" altLang="en-US" dirty="0"/>
          </a:p>
          <a:p>
            <a:pPr algn="l"/>
            <a:r>
              <a:rPr lang="zh-CN" altLang="en-US" dirty="0"/>
              <a:t>volatile-lfu：         从已设置过期时间的</a:t>
            </a:r>
            <a:r>
              <a:rPr lang="en-US" altLang="zh-CN" dirty="0"/>
              <a:t>KV</a:t>
            </a:r>
            <a:r>
              <a:rPr lang="zh-CN" altLang="en-US" dirty="0"/>
              <a:t>集中统计访问频率，将访问频率最少即最不经常使用的KV淘汰</a:t>
            </a:r>
          </a:p>
          <a:p>
            <a:pPr algn="l"/>
            <a:r>
              <a:rPr lang="zh-CN" altLang="en-US" dirty="0"/>
              <a:t>allkeys-lfu：          从所有</a:t>
            </a:r>
            <a:r>
              <a:rPr lang="en-US" altLang="zh-CN" dirty="0"/>
              <a:t>KV</a:t>
            </a:r>
            <a:r>
              <a:rPr lang="zh-CN" altLang="en-US" dirty="0"/>
              <a:t>集中统计访问频率，将访问频率最少，即最不经常使用的</a:t>
            </a:r>
            <a:r>
              <a:rPr lang="en-US" altLang="zh-CN" dirty="0"/>
              <a:t>KV</a:t>
            </a:r>
            <a:r>
              <a:rPr lang="zh-CN" altLang="en-US" dirty="0"/>
              <a:t>淘汰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167703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集群</a:t>
            </a:r>
          </a:p>
        </p:txBody>
      </p:sp>
      <p:sp>
        <p:nvSpPr>
          <p:cNvPr id="3" name="文本框 2"/>
          <p:cNvSpPr txBox="1"/>
          <p:nvPr/>
        </p:nvSpPr>
        <p:spPr>
          <a:xfrm>
            <a:off x="827404" y="1227837"/>
            <a:ext cx="2195713" cy="461665"/>
          </a:xfrm>
          <a:prstGeom prst="rect">
            <a:avLst/>
          </a:prstGeom>
          <a:noFill/>
        </p:spPr>
        <p:txBody>
          <a:bodyPr wrap="square" rtlCol="0">
            <a:spAutoFit/>
          </a:bodyPr>
          <a:lstStyle/>
          <a:p>
            <a:r>
              <a:rPr lang="en-US" altLang="zh-CN" sz="2400" b="1" dirty="0" err="1"/>
              <a:t>Redis</a:t>
            </a:r>
            <a:r>
              <a:rPr lang="zh-CN" altLang="en-US" sz="2400" b="1" dirty="0"/>
              <a:t>主从模式</a:t>
            </a:r>
          </a:p>
        </p:txBody>
      </p:sp>
      <p:pic>
        <p:nvPicPr>
          <p:cNvPr id="7" name="图片 6" descr="1"/>
          <p:cNvPicPr>
            <a:picLocks noChangeAspect="1"/>
          </p:cNvPicPr>
          <p:nvPr>
            <p:custDataLst>
              <p:tags r:id="rId1"/>
            </p:custDataLst>
          </p:nvPr>
        </p:nvPicPr>
        <p:blipFill>
          <a:blip r:embed="rId4"/>
          <a:stretch>
            <a:fillRect/>
          </a:stretch>
        </p:blipFill>
        <p:spPr>
          <a:xfrm>
            <a:off x="679450" y="2481580"/>
            <a:ext cx="3976370" cy="2460625"/>
          </a:xfrm>
          <a:prstGeom prst="rect">
            <a:avLst/>
          </a:prstGeom>
        </p:spPr>
      </p:pic>
      <p:sp>
        <p:nvSpPr>
          <p:cNvPr id="8" name="文本框 7"/>
          <p:cNvSpPr txBox="1"/>
          <p:nvPr/>
        </p:nvSpPr>
        <p:spPr>
          <a:xfrm>
            <a:off x="5216525" y="2481580"/>
            <a:ext cx="5095875" cy="1753235"/>
          </a:xfrm>
          <a:prstGeom prst="rect">
            <a:avLst/>
          </a:prstGeom>
          <a:noFill/>
        </p:spPr>
        <p:txBody>
          <a:bodyPr wrap="square" rtlCol="0">
            <a:spAutoFit/>
          </a:bodyPr>
          <a:lstStyle/>
          <a:p>
            <a:pPr indent="0">
              <a:buFont typeface="+mj-lt"/>
              <a:buNone/>
            </a:pPr>
            <a:r>
              <a:rPr lang="zh-CN" altLang="en-US"/>
              <a:t>slaveof &lt;masterip&gt; &lt;masterport&gt; </a:t>
            </a:r>
            <a:r>
              <a:rPr lang="en-US" altLang="zh-CN"/>
              <a:t># </a:t>
            </a:r>
            <a:r>
              <a:rPr lang="zh-CN" altLang="en-US"/>
              <a:t>从节点配置</a:t>
            </a:r>
          </a:p>
          <a:p>
            <a:pPr indent="0">
              <a:buFont typeface="+mj-lt"/>
              <a:buNone/>
            </a:pPr>
            <a:r>
              <a:rPr lang="zh-CN" altLang="en-US"/>
              <a:t>slaveof no one  </a:t>
            </a:r>
            <a:r>
              <a:rPr lang="en-US" altLang="zh-CN"/>
              <a:t>#该从节点临时设置为主节点</a:t>
            </a:r>
          </a:p>
          <a:p>
            <a:pPr indent="0">
              <a:buFont typeface="+mj-lt"/>
              <a:buNone/>
            </a:pPr>
            <a:endParaRPr lang="zh-CN" altLang="en-US"/>
          </a:p>
          <a:p>
            <a:pPr indent="0">
              <a:buFont typeface="+mj-lt"/>
              <a:buNone/>
            </a:pPr>
            <a:r>
              <a:rPr lang="zh-CN" altLang="en-US"/>
              <a:t>作用：</a:t>
            </a:r>
          </a:p>
          <a:p>
            <a:pPr marL="342900" indent="-342900">
              <a:buFont typeface="+mj-lt"/>
              <a:buAutoNum type="arabicPeriod"/>
            </a:pPr>
            <a:r>
              <a:rPr lang="zh-CN" altLang="en-US"/>
              <a:t>读写分离</a:t>
            </a:r>
          </a:p>
          <a:p>
            <a:pPr marL="342900" indent="-342900">
              <a:buFont typeface="+mj-lt"/>
              <a:buAutoNum type="arabicPeriod"/>
            </a:pPr>
            <a:r>
              <a:rPr lang="zh-CN" altLang="en-US"/>
              <a:t>避免数据丢失</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167703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集群</a:t>
            </a:r>
          </a:p>
        </p:txBody>
      </p:sp>
      <p:sp>
        <p:nvSpPr>
          <p:cNvPr id="4" name="文本框 3"/>
          <p:cNvSpPr txBox="1"/>
          <p:nvPr/>
        </p:nvSpPr>
        <p:spPr>
          <a:xfrm>
            <a:off x="823595" y="1173480"/>
            <a:ext cx="2309495" cy="461665"/>
          </a:xfrm>
          <a:prstGeom prst="rect">
            <a:avLst/>
          </a:prstGeom>
          <a:noFill/>
        </p:spPr>
        <p:txBody>
          <a:bodyPr wrap="square" rtlCol="0">
            <a:spAutoFit/>
          </a:bodyPr>
          <a:lstStyle/>
          <a:p>
            <a:r>
              <a:rPr lang="en-US" altLang="zh-CN" sz="2400" b="1" dirty="0" err="1"/>
              <a:t>Redis</a:t>
            </a:r>
            <a:r>
              <a:rPr lang="zh-CN" altLang="en-US" sz="2400" b="1" dirty="0"/>
              <a:t>哨兵模式</a:t>
            </a:r>
          </a:p>
        </p:txBody>
      </p:sp>
      <p:pic>
        <p:nvPicPr>
          <p:cNvPr id="8" name="图片 7"/>
          <p:cNvPicPr>
            <a:picLocks noChangeAspect="1"/>
          </p:cNvPicPr>
          <p:nvPr/>
        </p:nvPicPr>
        <p:blipFill>
          <a:blip r:embed="rId3"/>
          <a:stretch>
            <a:fillRect/>
          </a:stretch>
        </p:blipFill>
        <p:spPr>
          <a:xfrm>
            <a:off x="601579" y="1635145"/>
            <a:ext cx="4467225" cy="4400550"/>
          </a:xfrm>
          <a:prstGeom prst="rect">
            <a:avLst/>
          </a:prstGeom>
        </p:spPr>
      </p:pic>
      <p:sp>
        <p:nvSpPr>
          <p:cNvPr id="9" name="文本框 8"/>
          <p:cNvSpPr txBox="1"/>
          <p:nvPr/>
        </p:nvSpPr>
        <p:spPr>
          <a:xfrm>
            <a:off x="6482715" y="2208530"/>
            <a:ext cx="3695065" cy="1476375"/>
          </a:xfrm>
          <a:prstGeom prst="rect">
            <a:avLst/>
          </a:prstGeom>
          <a:noFill/>
        </p:spPr>
        <p:txBody>
          <a:bodyPr wrap="square" rtlCol="0">
            <a:spAutoFit/>
          </a:bodyPr>
          <a:lstStyle/>
          <a:p>
            <a:r>
              <a:rPr lang="zh-CN" altLang="en-US">
                <a:sym typeface="+mn-ea"/>
              </a:rPr>
              <a:t>Redis Sentinel（哨兵）主要功能：       </a:t>
            </a:r>
            <a:r>
              <a:rPr lang="en-US" altLang="zh-CN">
                <a:sym typeface="+mn-ea"/>
              </a:rPr>
              <a:t>1. </a:t>
            </a:r>
            <a:r>
              <a:rPr lang="zh-CN" altLang="en-US">
                <a:sym typeface="+mn-ea"/>
              </a:rPr>
              <a:t>监控(Monitoring)</a:t>
            </a:r>
          </a:p>
          <a:p>
            <a:r>
              <a:rPr lang="en-US" altLang="zh-CN">
                <a:sym typeface="+mn-ea"/>
              </a:rPr>
              <a:t>2. </a:t>
            </a:r>
            <a:r>
              <a:rPr lang="zh-CN" altLang="en-US">
                <a:sym typeface="+mn-ea"/>
              </a:rPr>
              <a:t>提醒(Notification)</a:t>
            </a:r>
          </a:p>
          <a:p>
            <a:r>
              <a:rPr lang="en-US" altLang="zh-CN">
                <a:sym typeface="+mn-ea"/>
              </a:rPr>
              <a:t>3. </a:t>
            </a:r>
            <a:r>
              <a:rPr lang="zh-CN" altLang="en-US">
                <a:sym typeface="+mn-ea"/>
              </a:rPr>
              <a:t>自动故障转移</a:t>
            </a:r>
          </a:p>
          <a:p>
            <a:r>
              <a:rPr lang="en-US" altLang="zh-CN"/>
              <a:t>4. </a:t>
            </a:r>
            <a:r>
              <a:rPr lang="zh-CN" altLang="en-US"/>
              <a:t>配置中心</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167703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集群</a:t>
            </a:r>
          </a:p>
        </p:txBody>
      </p:sp>
      <p:sp>
        <p:nvSpPr>
          <p:cNvPr id="5" name="文本框 4"/>
          <p:cNvSpPr txBox="1"/>
          <p:nvPr/>
        </p:nvSpPr>
        <p:spPr>
          <a:xfrm>
            <a:off x="601345" y="1163605"/>
            <a:ext cx="3038475" cy="461665"/>
          </a:xfrm>
          <a:prstGeom prst="rect">
            <a:avLst/>
          </a:prstGeom>
          <a:noFill/>
        </p:spPr>
        <p:txBody>
          <a:bodyPr wrap="square" rtlCol="0">
            <a:spAutoFit/>
          </a:bodyPr>
          <a:lstStyle/>
          <a:p>
            <a:r>
              <a:rPr lang="en-US" altLang="zh-CN" sz="2400" b="1" dirty="0" err="1"/>
              <a:t>Redis</a:t>
            </a:r>
            <a:r>
              <a:rPr lang="en-US" altLang="zh-CN" sz="2400" b="1" dirty="0"/>
              <a:t>-Cluster</a:t>
            </a:r>
            <a:r>
              <a:rPr lang="zh-CN" altLang="en-US" sz="2400" b="1" dirty="0"/>
              <a:t>模式</a:t>
            </a:r>
          </a:p>
        </p:txBody>
      </p:sp>
      <p:sp>
        <p:nvSpPr>
          <p:cNvPr id="10" name="文本框 9"/>
          <p:cNvSpPr txBox="1"/>
          <p:nvPr/>
        </p:nvSpPr>
        <p:spPr>
          <a:xfrm>
            <a:off x="7676515" y="2136140"/>
            <a:ext cx="3234690" cy="645160"/>
          </a:xfrm>
          <a:prstGeom prst="rect">
            <a:avLst/>
          </a:prstGeom>
          <a:noFill/>
        </p:spPr>
        <p:txBody>
          <a:bodyPr wrap="square" rtlCol="0">
            <a:spAutoFit/>
          </a:bodyPr>
          <a:lstStyle/>
          <a:p>
            <a:r>
              <a:rPr lang="zh-CN" altLang="en-US"/>
              <a:t>一致性</a:t>
            </a:r>
            <a:r>
              <a:rPr lang="en-US" altLang="zh-CN"/>
              <a:t>hash</a:t>
            </a:r>
            <a:r>
              <a:rPr lang="zh-CN" altLang="en-US"/>
              <a:t>算法：预分配哈希槽</a:t>
            </a:r>
            <a:r>
              <a:rPr lang="en-US" altLang="zh-CN"/>
              <a:t>16384</a:t>
            </a:r>
            <a:r>
              <a:rPr lang="zh-CN" altLang="en-US"/>
              <a:t>，为节点分配区间</a:t>
            </a:r>
          </a:p>
        </p:txBody>
      </p:sp>
      <p:pic>
        <p:nvPicPr>
          <p:cNvPr id="11" name="图片 10"/>
          <p:cNvPicPr>
            <a:picLocks noChangeAspect="1"/>
          </p:cNvPicPr>
          <p:nvPr/>
        </p:nvPicPr>
        <p:blipFill>
          <a:blip r:embed="rId3"/>
          <a:stretch>
            <a:fillRect/>
          </a:stretch>
        </p:blipFill>
        <p:spPr>
          <a:xfrm>
            <a:off x="601345" y="1790065"/>
            <a:ext cx="6412230" cy="4375150"/>
          </a:xfrm>
          <a:prstGeom prst="rect">
            <a:avLst/>
          </a:prstGeom>
        </p:spPr>
      </p:pic>
      <p:sp>
        <p:nvSpPr>
          <p:cNvPr id="12" name="圆角矩形 11"/>
          <p:cNvSpPr/>
          <p:nvPr/>
        </p:nvSpPr>
        <p:spPr>
          <a:xfrm>
            <a:off x="7802245" y="3402330"/>
            <a:ext cx="1004570" cy="398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nodeA</a:t>
            </a:r>
          </a:p>
        </p:txBody>
      </p:sp>
      <p:sp>
        <p:nvSpPr>
          <p:cNvPr id="14" name="圆角矩形 13"/>
          <p:cNvSpPr/>
          <p:nvPr/>
        </p:nvSpPr>
        <p:spPr>
          <a:xfrm>
            <a:off x="7802245" y="4178300"/>
            <a:ext cx="1004570" cy="398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nodeB</a:t>
            </a:r>
          </a:p>
        </p:txBody>
      </p:sp>
      <p:sp>
        <p:nvSpPr>
          <p:cNvPr id="15" name="圆角矩形 14"/>
          <p:cNvSpPr/>
          <p:nvPr/>
        </p:nvSpPr>
        <p:spPr>
          <a:xfrm>
            <a:off x="7802245" y="4965065"/>
            <a:ext cx="1004570" cy="398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nodeC</a:t>
            </a:r>
          </a:p>
        </p:txBody>
      </p:sp>
      <p:sp>
        <p:nvSpPr>
          <p:cNvPr id="16" name="文本框 15"/>
          <p:cNvSpPr txBox="1"/>
          <p:nvPr/>
        </p:nvSpPr>
        <p:spPr>
          <a:xfrm>
            <a:off x="9131935" y="3371215"/>
            <a:ext cx="1486535" cy="368300"/>
          </a:xfrm>
          <a:prstGeom prst="rect">
            <a:avLst/>
          </a:prstGeom>
          <a:noFill/>
        </p:spPr>
        <p:txBody>
          <a:bodyPr wrap="square" rtlCol="0">
            <a:spAutoFit/>
          </a:bodyPr>
          <a:lstStyle/>
          <a:p>
            <a:r>
              <a:rPr lang="en-US" altLang="zh-CN"/>
              <a:t>0~5460</a:t>
            </a:r>
          </a:p>
        </p:txBody>
      </p:sp>
      <p:sp>
        <p:nvSpPr>
          <p:cNvPr id="17" name="文本框 16"/>
          <p:cNvSpPr txBox="1"/>
          <p:nvPr/>
        </p:nvSpPr>
        <p:spPr>
          <a:xfrm>
            <a:off x="9131935" y="4208145"/>
            <a:ext cx="1602105" cy="368300"/>
          </a:xfrm>
          <a:prstGeom prst="rect">
            <a:avLst/>
          </a:prstGeom>
          <a:noFill/>
        </p:spPr>
        <p:txBody>
          <a:bodyPr wrap="square" rtlCol="0">
            <a:spAutoFit/>
          </a:bodyPr>
          <a:lstStyle/>
          <a:p>
            <a:r>
              <a:rPr lang="en-US" altLang="zh-CN"/>
              <a:t>5461~10922</a:t>
            </a:r>
          </a:p>
        </p:txBody>
      </p:sp>
      <p:sp>
        <p:nvSpPr>
          <p:cNvPr id="18" name="文本框 17"/>
          <p:cNvSpPr txBox="1"/>
          <p:nvPr/>
        </p:nvSpPr>
        <p:spPr>
          <a:xfrm>
            <a:off x="9131935" y="4994910"/>
            <a:ext cx="1602105" cy="368300"/>
          </a:xfrm>
          <a:prstGeom prst="rect">
            <a:avLst/>
          </a:prstGeom>
          <a:noFill/>
        </p:spPr>
        <p:txBody>
          <a:bodyPr wrap="square" rtlCol="0">
            <a:spAutoFit/>
          </a:bodyPr>
          <a:lstStyle/>
          <a:p>
            <a:r>
              <a:rPr lang="en-US" altLang="zh-CN"/>
              <a:t>10923~16383</a:t>
            </a:r>
          </a:p>
        </p:txBody>
      </p:sp>
      <p:cxnSp>
        <p:nvCxnSpPr>
          <p:cNvPr id="19" name="直接箭头连接符 18"/>
          <p:cNvCxnSpPr>
            <a:endCxn id="16" idx="1"/>
          </p:cNvCxnSpPr>
          <p:nvPr/>
        </p:nvCxnSpPr>
        <p:spPr>
          <a:xfrm>
            <a:off x="8817610" y="3549015"/>
            <a:ext cx="314325"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3"/>
            <a:endCxn id="17" idx="1"/>
          </p:cNvCxnSpPr>
          <p:nvPr/>
        </p:nvCxnSpPr>
        <p:spPr>
          <a:xfrm>
            <a:off x="8806815" y="4377690"/>
            <a:ext cx="325120" cy="14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3"/>
            <a:endCxn id="18" idx="1"/>
          </p:cNvCxnSpPr>
          <p:nvPr/>
        </p:nvCxnSpPr>
        <p:spPr>
          <a:xfrm>
            <a:off x="8806815" y="5164455"/>
            <a:ext cx="325120" cy="14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167703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集群</a:t>
            </a:r>
          </a:p>
        </p:txBody>
      </p:sp>
      <p:sp>
        <p:nvSpPr>
          <p:cNvPr id="6" name="文本框 5"/>
          <p:cNvSpPr txBox="1"/>
          <p:nvPr/>
        </p:nvSpPr>
        <p:spPr>
          <a:xfrm>
            <a:off x="509983" y="1026214"/>
            <a:ext cx="2476772" cy="461665"/>
          </a:xfrm>
          <a:prstGeom prst="rect">
            <a:avLst/>
          </a:prstGeom>
          <a:noFill/>
        </p:spPr>
        <p:txBody>
          <a:bodyPr wrap="square" rtlCol="0">
            <a:spAutoFit/>
          </a:bodyPr>
          <a:lstStyle/>
          <a:p>
            <a:r>
              <a:rPr lang="en-US" altLang="zh-CN" sz="2400" b="1" dirty="0" err="1"/>
              <a:t>Codis</a:t>
            </a:r>
            <a:r>
              <a:rPr lang="zh-CN" altLang="en-US" sz="2400" b="1" dirty="0"/>
              <a:t>代理模式</a:t>
            </a:r>
          </a:p>
        </p:txBody>
      </p:sp>
      <p:pic>
        <p:nvPicPr>
          <p:cNvPr id="9" name="图片 8"/>
          <p:cNvPicPr>
            <a:picLocks noChangeAspect="1"/>
          </p:cNvPicPr>
          <p:nvPr/>
        </p:nvPicPr>
        <p:blipFill>
          <a:blip r:embed="rId3"/>
          <a:stretch>
            <a:fillRect/>
          </a:stretch>
        </p:blipFill>
        <p:spPr>
          <a:xfrm>
            <a:off x="601345" y="1803400"/>
            <a:ext cx="10396855" cy="38474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232092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使用场景</a:t>
            </a:r>
          </a:p>
        </p:txBody>
      </p:sp>
      <p:sp>
        <p:nvSpPr>
          <p:cNvPr id="4" name="矩形 3"/>
          <p:cNvSpPr/>
          <p:nvPr/>
        </p:nvSpPr>
        <p:spPr>
          <a:xfrm>
            <a:off x="2136775" y="1597660"/>
            <a:ext cx="181102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String</a:t>
            </a:r>
          </a:p>
        </p:txBody>
      </p:sp>
      <p:sp>
        <p:nvSpPr>
          <p:cNvPr id="5" name="矩形 4"/>
          <p:cNvSpPr/>
          <p:nvPr/>
        </p:nvSpPr>
        <p:spPr>
          <a:xfrm>
            <a:off x="2136775" y="2616200"/>
            <a:ext cx="181102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List</a:t>
            </a:r>
          </a:p>
        </p:txBody>
      </p:sp>
      <p:sp>
        <p:nvSpPr>
          <p:cNvPr id="6" name="矩形 5"/>
          <p:cNvSpPr/>
          <p:nvPr/>
        </p:nvSpPr>
        <p:spPr>
          <a:xfrm>
            <a:off x="2136775" y="3472180"/>
            <a:ext cx="181102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Hash</a:t>
            </a:r>
          </a:p>
        </p:txBody>
      </p:sp>
      <p:sp>
        <p:nvSpPr>
          <p:cNvPr id="7" name="矩形 6"/>
          <p:cNvSpPr/>
          <p:nvPr/>
        </p:nvSpPr>
        <p:spPr>
          <a:xfrm>
            <a:off x="2136775" y="4298950"/>
            <a:ext cx="181102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a:t>
            </a:r>
          </a:p>
        </p:txBody>
      </p:sp>
      <p:sp>
        <p:nvSpPr>
          <p:cNvPr id="8" name="矩形 7"/>
          <p:cNvSpPr/>
          <p:nvPr/>
        </p:nvSpPr>
        <p:spPr>
          <a:xfrm>
            <a:off x="2136775" y="5212080"/>
            <a:ext cx="181102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ZSet</a:t>
            </a:r>
          </a:p>
        </p:txBody>
      </p:sp>
      <p:sp>
        <p:nvSpPr>
          <p:cNvPr id="10" name="文本框 9"/>
          <p:cNvSpPr txBox="1"/>
          <p:nvPr/>
        </p:nvSpPr>
        <p:spPr>
          <a:xfrm>
            <a:off x="5117465" y="1377315"/>
            <a:ext cx="6541135" cy="1200329"/>
          </a:xfrm>
          <a:prstGeom prst="rect">
            <a:avLst/>
          </a:prstGeom>
          <a:noFill/>
        </p:spPr>
        <p:txBody>
          <a:bodyPr wrap="square" rtlCol="0">
            <a:spAutoFit/>
          </a:bodyPr>
          <a:lstStyle/>
          <a:p>
            <a:r>
              <a:rPr lang="zh-CN" altLang="en-US" dirty="0"/>
              <a:t>分布式锁｛</a:t>
            </a:r>
            <a:r>
              <a:rPr lang="en-US" altLang="zh-CN" dirty="0" err="1" smtClean="0"/>
              <a:t>setnx</a:t>
            </a:r>
            <a:r>
              <a:rPr lang="en-US" altLang="zh-CN" dirty="0" smtClean="0"/>
              <a:t> +</a:t>
            </a:r>
            <a:r>
              <a:rPr lang="en-US" altLang="zh-CN" dirty="0" err="1" smtClean="0"/>
              <a:t>lua</a:t>
            </a:r>
            <a:r>
              <a:rPr lang="zh-CN" altLang="en-US" dirty="0" smtClean="0"/>
              <a:t>脚本 </a:t>
            </a:r>
            <a:r>
              <a:rPr lang="en-US" altLang="zh-CN" dirty="0" smtClean="0"/>
              <a:t>| set key value </a:t>
            </a:r>
            <a:r>
              <a:rPr lang="fr-FR" altLang="zh-CN" b="1" dirty="0"/>
              <a:t> </a:t>
            </a:r>
            <a:r>
              <a:rPr lang="fr-FR" altLang="zh-CN" dirty="0"/>
              <a:t>[EX seconds] [PX milliseconds] [NX|XX</a:t>
            </a:r>
            <a:r>
              <a:rPr lang="fr-FR" altLang="zh-CN" dirty="0" smtClean="0"/>
              <a:t>] </a:t>
            </a:r>
            <a:r>
              <a:rPr lang="zh-CN" altLang="en-US" dirty="0" smtClean="0"/>
              <a:t>｝</a:t>
            </a:r>
            <a:endParaRPr lang="zh-CN" altLang="en-US" dirty="0"/>
          </a:p>
          <a:p>
            <a:r>
              <a:rPr lang="zh-CN" altLang="en-US" dirty="0" smtClean="0"/>
              <a:t>计数器</a:t>
            </a:r>
            <a:r>
              <a:rPr lang="en-US" altLang="zh-CN" dirty="0" smtClean="0"/>
              <a:t>|</a:t>
            </a:r>
            <a:r>
              <a:rPr lang="zh-CN" altLang="en-US" dirty="0" smtClean="0"/>
              <a:t>自增</a:t>
            </a:r>
            <a:r>
              <a:rPr lang="en-US" altLang="zh-CN" dirty="0" smtClean="0"/>
              <a:t>id</a:t>
            </a:r>
            <a:r>
              <a:rPr lang="zh-CN" altLang="en-US" dirty="0" smtClean="0"/>
              <a:t>｛</a:t>
            </a:r>
            <a:r>
              <a:rPr lang="en-US" altLang="zh-CN" dirty="0" err="1" smtClean="0">
                <a:sym typeface="+mn-ea"/>
              </a:rPr>
              <a:t>incr</a:t>
            </a:r>
            <a:r>
              <a:rPr lang="en-US" altLang="zh-CN" dirty="0" smtClean="0">
                <a:sym typeface="+mn-ea"/>
              </a:rPr>
              <a:t> key </a:t>
            </a:r>
            <a:r>
              <a:rPr lang="en-US" altLang="zh-CN" dirty="0"/>
              <a:t>increment</a:t>
            </a:r>
            <a:r>
              <a:rPr lang="en-US" altLang="zh-CN" dirty="0">
                <a:sym typeface="+mn-ea"/>
              </a:rPr>
              <a:t> | </a:t>
            </a:r>
            <a:r>
              <a:rPr lang="en-US" altLang="zh-CN" dirty="0"/>
              <a:t>DECRBY key decrement</a:t>
            </a:r>
            <a:r>
              <a:rPr lang="zh-CN" altLang="en-US" dirty="0" smtClean="0"/>
              <a:t>｝</a:t>
            </a:r>
            <a:endParaRPr lang="zh-CN" altLang="en-US" dirty="0"/>
          </a:p>
          <a:p>
            <a:r>
              <a:rPr lang="en-US" altLang="zh-CN" dirty="0" smtClean="0"/>
              <a:t>Token {set key value</a:t>
            </a:r>
            <a:r>
              <a:rPr lang="en-US" altLang="zh-CN" dirty="0" smtClean="0"/>
              <a:t>} </a:t>
            </a:r>
            <a:endParaRPr lang="en-US" altLang="zh-CN" dirty="0"/>
          </a:p>
        </p:txBody>
      </p:sp>
      <p:sp>
        <p:nvSpPr>
          <p:cNvPr id="11" name="文本框 10"/>
          <p:cNvSpPr txBox="1"/>
          <p:nvPr/>
        </p:nvSpPr>
        <p:spPr>
          <a:xfrm>
            <a:off x="5117465" y="2616200"/>
            <a:ext cx="6147435" cy="646331"/>
          </a:xfrm>
          <a:prstGeom prst="rect">
            <a:avLst/>
          </a:prstGeom>
          <a:noFill/>
        </p:spPr>
        <p:txBody>
          <a:bodyPr wrap="square" rtlCol="0">
            <a:spAutoFit/>
          </a:bodyPr>
          <a:lstStyle/>
          <a:p>
            <a:r>
              <a:rPr lang="zh-CN" altLang="en-US" dirty="0"/>
              <a:t>消息流</a:t>
            </a:r>
            <a:r>
              <a:rPr lang="zh-CN" altLang="en-US" dirty="0" smtClean="0"/>
              <a:t>｛</a:t>
            </a:r>
            <a:r>
              <a:rPr lang="en-US" altLang="zh-CN" dirty="0" smtClean="0">
                <a:sym typeface="+mn-ea"/>
              </a:rPr>
              <a:t>LPUSH | </a:t>
            </a:r>
            <a:r>
              <a:rPr lang="en-US" altLang="zh-CN" dirty="0"/>
              <a:t>RPUSH key value | LRANGE key start </a:t>
            </a:r>
            <a:r>
              <a:rPr lang="en-US" altLang="zh-CN" dirty="0" smtClean="0"/>
              <a:t>stop</a:t>
            </a:r>
            <a:r>
              <a:rPr lang="zh-CN" altLang="en-US" dirty="0" smtClean="0"/>
              <a:t>｝</a:t>
            </a:r>
            <a:endParaRPr lang="zh-CN" altLang="en-US" dirty="0"/>
          </a:p>
          <a:p>
            <a:r>
              <a:rPr lang="zh-CN" altLang="en-US" dirty="0"/>
              <a:t>堵塞</a:t>
            </a:r>
            <a:r>
              <a:rPr lang="zh-CN" altLang="en-US" dirty="0" smtClean="0"/>
              <a:t>队列｛</a:t>
            </a:r>
            <a:r>
              <a:rPr lang="en-US" altLang="zh-CN" dirty="0"/>
              <a:t> BLPOP </a:t>
            </a:r>
            <a:r>
              <a:rPr lang="en-US" altLang="zh-CN" dirty="0" smtClean="0"/>
              <a:t>|  </a:t>
            </a:r>
            <a:r>
              <a:rPr lang="en-US" altLang="zh-CN" dirty="0"/>
              <a:t>BRPOP key1 [key2 ] timeout </a:t>
            </a:r>
            <a:r>
              <a:rPr lang="zh-CN" altLang="en-US" dirty="0" smtClean="0"/>
              <a:t>｝</a:t>
            </a:r>
            <a:endParaRPr lang="zh-CN" altLang="en-US" dirty="0"/>
          </a:p>
        </p:txBody>
      </p:sp>
      <p:sp>
        <p:nvSpPr>
          <p:cNvPr id="12" name="文本框 11"/>
          <p:cNvSpPr txBox="1"/>
          <p:nvPr/>
        </p:nvSpPr>
        <p:spPr>
          <a:xfrm>
            <a:off x="5117465" y="3423543"/>
            <a:ext cx="5786120" cy="369332"/>
          </a:xfrm>
          <a:prstGeom prst="rect">
            <a:avLst/>
          </a:prstGeom>
          <a:noFill/>
        </p:spPr>
        <p:txBody>
          <a:bodyPr wrap="square" rtlCol="0">
            <a:spAutoFit/>
          </a:bodyPr>
          <a:lstStyle/>
          <a:p>
            <a:r>
              <a:rPr lang="zh-CN" altLang="en-US" dirty="0"/>
              <a:t>购物</a:t>
            </a:r>
            <a:r>
              <a:rPr lang="zh-CN" altLang="en-US" dirty="0" smtClean="0"/>
              <a:t>车</a:t>
            </a:r>
            <a:r>
              <a:rPr lang="en-US" altLang="zh-CN" dirty="0" smtClean="0"/>
              <a:t>{</a:t>
            </a:r>
            <a:r>
              <a:rPr lang="zh-CN" altLang="en-US" dirty="0"/>
              <a:t>HINCRBY key field </a:t>
            </a:r>
            <a:r>
              <a:rPr lang="zh-CN" altLang="en-US" dirty="0" smtClean="0"/>
              <a:t>increment</a:t>
            </a:r>
            <a:r>
              <a:rPr lang="en-US" altLang="zh-CN" dirty="0" smtClean="0"/>
              <a:t>}</a:t>
            </a:r>
            <a:endParaRPr lang="zh-CN" altLang="en-US" dirty="0"/>
          </a:p>
        </p:txBody>
      </p:sp>
      <p:sp>
        <p:nvSpPr>
          <p:cNvPr id="13" name="文本框 12"/>
          <p:cNvSpPr txBox="1"/>
          <p:nvPr/>
        </p:nvSpPr>
        <p:spPr>
          <a:xfrm>
            <a:off x="5117465" y="3924756"/>
            <a:ext cx="6147435" cy="1200329"/>
          </a:xfrm>
          <a:prstGeom prst="rect">
            <a:avLst/>
          </a:prstGeom>
          <a:noFill/>
        </p:spPr>
        <p:txBody>
          <a:bodyPr wrap="square" rtlCol="0">
            <a:spAutoFit/>
          </a:bodyPr>
          <a:lstStyle/>
          <a:p>
            <a:r>
              <a:rPr lang="zh-CN" altLang="en-US" dirty="0" smtClean="0"/>
              <a:t>抽奖</a:t>
            </a:r>
            <a:r>
              <a:rPr lang="en-US" altLang="zh-CN" dirty="0" smtClean="0"/>
              <a:t>{</a:t>
            </a:r>
            <a:r>
              <a:rPr lang="zh-CN" altLang="en-US" dirty="0"/>
              <a:t>SRANDMEMBER key [</a:t>
            </a:r>
            <a:r>
              <a:rPr lang="zh-CN" altLang="en-US" dirty="0" smtClean="0"/>
              <a:t>count</a:t>
            </a:r>
            <a:r>
              <a:rPr lang="en-US" altLang="zh-CN" dirty="0" smtClean="0"/>
              <a:t>}</a:t>
            </a:r>
            <a:endParaRPr lang="en-US" altLang="zh-CN" dirty="0"/>
          </a:p>
          <a:p>
            <a:r>
              <a:rPr lang="zh-CN" altLang="en-US" dirty="0" smtClean="0"/>
              <a:t>微</a:t>
            </a:r>
            <a:r>
              <a:rPr lang="zh-CN" altLang="en-US" dirty="0"/>
              <a:t>博微信点赞</a:t>
            </a:r>
            <a:r>
              <a:rPr lang="zh-CN" altLang="en-US" dirty="0" smtClean="0"/>
              <a:t>收藏</a:t>
            </a:r>
            <a:r>
              <a:rPr lang="en-US" altLang="zh-CN" dirty="0" smtClean="0"/>
              <a:t>{</a:t>
            </a:r>
            <a:r>
              <a:rPr lang="en-US" altLang="zh-CN" dirty="0"/>
              <a:t>SREM key member1 [member2] </a:t>
            </a:r>
            <a:r>
              <a:rPr lang="en-US" altLang="zh-CN" dirty="0" smtClean="0"/>
              <a:t>| SADD}</a:t>
            </a:r>
          </a:p>
          <a:p>
            <a:r>
              <a:rPr lang="zh-CN" altLang="en-US" dirty="0" smtClean="0"/>
              <a:t>社交好友推荐</a:t>
            </a:r>
            <a:r>
              <a:rPr lang="en-US" altLang="zh-CN" dirty="0" smtClean="0"/>
              <a:t>{SINTERSTORE </a:t>
            </a:r>
            <a:r>
              <a:rPr lang="en-US" altLang="zh-CN" dirty="0"/>
              <a:t>destination key1 [key2] </a:t>
            </a:r>
            <a:r>
              <a:rPr lang="en-US" altLang="zh-CN" dirty="0" smtClean="0"/>
              <a:t>|</a:t>
            </a:r>
          </a:p>
          <a:p>
            <a:r>
              <a:rPr lang="en-US" altLang="zh-CN" dirty="0"/>
              <a:t>SDIFFSTORE</a:t>
            </a:r>
            <a:r>
              <a:rPr lang="en-US" altLang="zh-CN" dirty="0" smtClean="0"/>
              <a:t> </a:t>
            </a:r>
            <a:r>
              <a:rPr lang="en-US" altLang="zh-CN" dirty="0"/>
              <a:t>destination key1 [key2] </a:t>
            </a:r>
            <a:r>
              <a:rPr lang="en-US" altLang="zh-CN" dirty="0" smtClean="0"/>
              <a:t>}</a:t>
            </a:r>
            <a:endParaRPr lang="zh-CN" altLang="en-US" dirty="0"/>
          </a:p>
        </p:txBody>
      </p:sp>
      <p:sp>
        <p:nvSpPr>
          <p:cNvPr id="14" name="文本框 13"/>
          <p:cNvSpPr txBox="1"/>
          <p:nvPr/>
        </p:nvSpPr>
        <p:spPr>
          <a:xfrm>
            <a:off x="5117465" y="5140979"/>
            <a:ext cx="5917565" cy="646331"/>
          </a:xfrm>
          <a:prstGeom prst="rect">
            <a:avLst/>
          </a:prstGeom>
          <a:noFill/>
        </p:spPr>
        <p:txBody>
          <a:bodyPr wrap="square" rtlCol="0">
            <a:spAutoFit/>
          </a:bodyPr>
          <a:lstStyle/>
          <a:p>
            <a:r>
              <a:rPr lang="zh-CN" altLang="en-US" dirty="0"/>
              <a:t>排行</a:t>
            </a:r>
            <a:r>
              <a:rPr lang="zh-CN" altLang="en-US" dirty="0" smtClean="0"/>
              <a:t>榜</a:t>
            </a:r>
            <a:r>
              <a:rPr lang="en-US" altLang="zh-CN" dirty="0" smtClean="0"/>
              <a:t>{</a:t>
            </a:r>
            <a:r>
              <a:rPr lang="en-US" altLang="zh-CN" dirty="0"/>
              <a:t>ZINCRBY key increment member </a:t>
            </a:r>
            <a:r>
              <a:rPr lang="en-US" altLang="zh-CN" dirty="0" smtClean="0"/>
              <a:t>}</a:t>
            </a:r>
          </a:p>
          <a:p>
            <a:r>
              <a:rPr lang="zh-CN" altLang="en-US" dirty="0" smtClean="0"/>
              <a:t>月</a:t>
            </a:r>
            <a:r>
              <a:rPr lang="zh-CN" altLang="en-US" dirty="0"/>
              <a:t>排行</a:t>
            </a:r>
            <a:r>
              <a:rPr lang="zh-CN" altLang="en-US" dirty="0" smtClean="0"/>
              <a:t>榜</a:t>
            </a:r>
            <a:r>
              <a:rPr lang="en-US" altLang="zh-CN" dirty="0"/>
              <a:t>{ZINTERSTORE destination </a:t>
            </a:r>
            <a:r>
              <a:rPr lang="en-US" altLang="zh-CN" dirty="0" err="1"/>
              <a:t>numkeys</a:t>
            </a:r>
            <a:r>
              <a:rPr lang="en-US" altLang="zh-CN" dirty="0"/>
              <a:t> key [key ...] }</a:t>
            </a:r>
            <a:endParaRPr lang="zh-CN" altLang="en-US" dirty="0"/>
          </a:p>
        </p:txBody>
      </p:sp>
      <p:sp>
        <p:nvSpPr>
          <p:cNvPr id="15" name="云形 14"/>
          <p:cNvSpPr/>
          <p:nvPr/>
        </p:nvSpPr>
        <p:spPr>
          <a:xfrm>
            <a:off x="494030" y="3172460"/>
            <a:ext cx="1015365" cy="9842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缓存</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232092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使用场景</a:t>
            </a:r>
          </a:p>
        </p:txBody>
      </p:sp>
      <p:sp>
        <p:nvSpPr>
          <p:cNvPr id="4" name="矩形 3"/>
          <p:cNvSpPr/>
          <p:nvPr/>
        </p:nvSpPr>
        <p:spPr>
          <a:xfrm>
            <a:off x="1762041" y="1498054"/>
            <a:ext cx="181102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位图</a:t>
            </a:r>
            <a:endParaRPr lang="en-US" altLang="zh-CN" dirty="0"/>
          </a:p>
        </p:txBody>
      </p:sp>
      <p:sp>
        <p:nvSpPr>
          <p:cNvPr id="10" name="文本框 9"/>
          <p:cNvSpPr txBox="1"/>
          <p:nvPr/>
        </p:nvSpPr>
        <p:spPr>
          <a:xfrm>
            <a:off x="4404049" y="1377315"/>
            <a:ext cx="7254551" cy="923330"/>
          </a:xfrm>
          <a:prstGeom prst="rect">
            <a:avLst/>
          </a:prstGeom>
          <a:noFill/>
        </p:spPr>
        <p:txBody>
          <a:bodyPr wrap="square" rtlCol="0">
            <a:spAutoFit/>
          </a:bodyPr>
          <a:lstStyle/>
          <a:p>
            <a:r>
              <a:rPr lang="zh-CN" altLang="en-US" dirty="0" smtClean="0"/>
              <a:t>布隆过滤器</a:t>
            </a:r>
            <a:r>
              <a:rPr lang="en-US" altLang="zh-CN" b="1" dirty="0" smtClean="0"/>
              <a:t>{</a:t>
            </a:r>
            <a:r>
              <a:rPr lang="en-US" altLang="zh-CN" dirty="0" err="1"/>
              <a:t>Setbit</a:t>
            </a:r>
            <a:r>
              <a:rPr lang="en-US" altLang="zh-CN" dirty="0"/>
              <a:t> key </a:t>
            </a:r>
            <a:r>
              <a:rPr lang="en-US" altLang="zh-CN" dirty="0" smtClean="0"/>
              <a:t>offset  1|0    |   </a:t>
            </a:r>
            <a:r>
              <a:rPr lang="en-US" altLang="zh-CN" dirty="0" err="1" smtClean="0"/>
              <a:t>G</a:t>
            </a:r>
            <a:r>
              <a:rPr lang="en-US" altLang="zh-CN" dirty="0" err="1"/>
              <a:t>etbit</a:t>
            </a:r>
            <a:r>
              <a:rPr lang="en-US" altLang="zh-CN" dirty="0"/>
              <a:t> key </a:t>
            </a:r>
            <a:r>
              <a:rPr lang="en-US" altLang="zh-CN" dirty="0" smtClean="0"/>
              <a:t>offset}</a:t>
            </a:r>
            <a:endParaRPr lang="en-US" altLang="zh-CN" dirty="0"/>
          </a:p>
          <a:p>
            <a:r>
              <a:rPr lang="zh-CN" altLang="en-US" dirty="0" smtClean="0"/>
              <a:t>签到</a:t>
            </a:r>
            <a:r>
              <a:rPr lang="zh-CN" altLang="en-US" dirty="0"/>
              <a:t>（用户</a:t>
            </a:r>
            <a:r>
              <a:rPr lang="en-US" altLang="zh-CN" dirty="0"/>
              <a:t>id</a:t>
            </a:r>
            <a:r>
              <a:rPr lang="zh-CN" altLang="en-US" dirty="0"/>
              <a:t>自增</a:t>
            </a:r>
            <a:r>
              <a:rPr lang="zh-CN" altLang="en-US" dirty="0" smtClean="0"/>
              <a:t>）</a:t>
            </a:r>
            <a:r>
              <a:rPr lang="en-US" altLang="zh-CN" dirty="0" smtClean="0"/>
              <a:t>{</a:t>
            </a:r>
            <a:r>
              <a:rPr lang="en-US" altLang="zh-CN" dirty="0"/>
              <a:t>BITOP AND </a:t>
            </a:r>
            <a:r>
              <a:rPr lang="en-US" altLang="zh-CN" dirty="0" err="1"/>
              <a:t>destkey</a:t>
            </a:r>
            <a:r>
              <a:rPr lang="en-US" altLang="zh-CN" dirty="0"/>
              <a:t> key [key </a:t>
            </a:r>
            <a:r>
              <a:rPr lang="en-US" altLang="zh-CN" dirty="0" smtClean="0"/>
              <a:t>...] }</a:t>
            </a:r>
          </a:p>
          <a:p>
            <a:r>
              <a:rPr lang="zh-CN" altLang="en-US" dirty="0" smtClean="0"/>
              <a:t>活跃</a:t>
            </a:r>
            <a:r>
              <a:rPr lang="zh-CN" altLang="en-US" dirty="0"/>
              <a:t>用户统计</a:t>
            </a:r>
            <a:r>
              <a:rPr lang="zh-CN" altLang="en-US" dirty="0" smtClean="0"/>
              <a:t>（用户</a:t>
            </a:r>
            <a:r>
              <a:rPr lang="en-US" altLang="zh-CN" dirty="0" smtClean="0"/>
              <a:t>id</a:t>
            </a:r>
            <a:r>
              <a:rPr lang="zh-CN" altLang="en-US" dirty="0" smtClean="0"/>
              <a:t>自增）</a:t>
            </a:r>
            <a:r>
              <a:rPr lang="en-US" altLang="zh-CN" dirty="0" smtClean="0"/>
              <a:t>{BITOP</a:t>
            </a:r>
            <a:r>
              <a:rPr lang="en-US" altLang="zh-CN" dirty="0"/>
              <a:t> OR </a:t>
            </a:r>
            <a:r>
              <a:rPr lang="en-US" altLang="zh-CN" dirty="0" err="1"/>
              <a:t>destkey</a:t>
            </a:r>
            <a:r>
              <a:rPr lang="en-US" altLang="zh-CN" dirty="0"/>
              <a:t> key [key </a:t>
            </a:r>
            <a:r>
              <a:rPr lang="en-US" altLang="zh-CN" dirty="0" smtClean="0"/>
              <a:t>...] }</a:t>
            </a:r>
            <a:endParaRPr lang="en-US" altLang="zh-CN" dirty="0"/>
          </a:p>
        </p:txBody>
      </p:sp>
      <p:sp>
        <p:nvSpPr>
          <p:cNvPr id="16" name="矩形 15"/>
          <p:cNvSpPr/>
          <p:nvPr/>
        </p:nvSpPr>
        <p:spPr>
          <a:xfrm>
            <a:off x="1762041" y="3535238"/>
            <a:ext cx="181102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发布与</a:t>
            </a:r>
            <a:r>
              <a:rPr lang="zh-CN" altLang="en-US" b="1" dirty="0" smtClean="0"/>
              <a:t>订阅</a:t>
            </a:r>
            <a:endParaRPr lang="zh-CN" altLang="en-US" b="1" dirty="0"/>
          </a:p>
        </p:txBody>
      </p:sp>
      <p:sp>
        <p:nvSpPr>
          <p:cNvPr id="3" name="矩形 2"/>
          <p:cNvSpPr/>
          <p:nvPr/>
        </p:nvSpPr>
        <p:spPr>
          <a:xfrm>
            <a:off x="4404049" y="2897787"/>
            <a:ext cx="6096000" cy="1754326"/>
          </a:xfrm>
          <a:prstGeom prst="rect">
            <a:avLst/>
          </a:prstGeom>
        </p:spPr>
        <p:txBody>
          <a:bodyPr>
            <a:spAutoFit/>
          </a:bodyPr>
          <a:lstStyle/>
          <a:p>
            <a:r>
              <a:rPr lang="en-US" altLang="zh-CN" dirty="0"/>
              <a:t>PUBLISH</a:t>
            </a:r>
          </a:p>
          <a:p>
            <a:r>
              <a:rPr lang="en-US" altLang="zh-CN" dirty="0"/>
              <a:t>SUBSCRIBE</a:t>
            </a:r>
          </a:p>
          <a:p>
            <a:r>
              <a:rPr lang="en-US" altLang="zh-CN" dirty="0"/>
              <a:t>PSUBSCRIBE</a:t>
            </a:r>
          </a:p>
          <a:p>
            <a:r>
              <a:rPr lang="en-US" altLang="zh-CN" dirty="0"/>
              <a:t>UNSUBSCRIBE</a:t>
            </a:r>
          </a:p>
          <a:p>
            <a:r>
              <a:rPr lang="en-US" altLang="zh-CN" dirty="0"/>
              <a:t>PUNSUBSCRIBE</a:t>
            </a:r>
          </a:p>
          <a:p>
            <a:r>
              <a:rPr lang="en-US" altLang="zh-CN" dirty="0"/>
              <a:t>PUBSUB</a:t>
            </a:r>
            <a:endParaRPr lang="zh-CN" altLang="en-US" dirty="0"/>
          </a:p>
        </p:txBody>
      </p:sp>
    </p:spTree>
    <p:extLst>
      <p:ext uri="{BB962C8B-B14F-4D97-AF65-F5344CB8AC3E}">
        <p14:creationId xmlns:p14="http://schemas.microsoft.com/office/powerpoint/2010/main" val="2137154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2082" y="2052735"/>
            <a:ext cx="3694922" cy="1015663"/>
          </a:xfrm>
          <a:prstGeom prst="rect">
            <a:avLst/>
          </a:prstGeom>
          <a:noFill/>
        </p:spPr>
        <p:txBody>
          <a:bodyPr wrap="square" rtlCol="0">
            <a:spAutoFit/>
          </a:bodyPr>
          <a:lstStyle/>
          <a:p>
            <a:r>
              <a:rPr lang="zh-CN" altLang="en-US" sz="6000" b="1" dirty="0" smtClean="0"/>
              <a:t>     谢 谢</a:t>
            </a:r>
            <a:endParaRPr lang="zh-CN" altLang="en-US" sz="6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41820" y="1864894"/>
            <a:ext cx="1467068" cy="477054"/>
          </a:xfrm>
          <a:prstGeom prst="rect">
            <a:avLst/>
          </a:prstGeom>
          <a:noFill/>
        </p:spPr>
        <p:txBody>
          <a:bodyPr wrap="square" rtlCol="0">
            <a:spAutoFit/>
          </a:bodyPr>
          <a:lstStyle/>
          <a:p>
            <a:pPr algn="ctr"/>
            <a:r>
              <a:rPr lang="zh-CN" altLang="en-US" sz="2500" b="1" dirty="0">
                <a:solidFill>
                  <a:schemeClr val="bg1"/>
                </a:solidFill>
                <a:latin typeface="微软雅黑" panose="020B0503020204020204" pitchFamily="34" charset="-122"/>
                <a:ea typeface="微软雅黑" panose="020B0503020204020204" pitchFamily="34" charset="-122"/>
              </a:rPr>
              <a:t>目录</a:t>
            </a:r>
          </a:p>
        </p:txBody>
      </p:sp>
      <p:sp>
        <p:nvSpPr>
          <p:cNvPr id="3" name="文本框 2"/>
          <p:cNvSpPr txBox="1"/>
          <p:nvPr/>
        </p:nvSpPr>
        <p:spPr>
          <a:xfrm>
            <a:off x="6094730" y="2341880"/>
            <a:ext cx="3939540" cy="583565"/>
          </a:xfrm>
          <a:prstGeom prst="rect">
            <a:avLst/>
          </a:prstGeom>
          <a:noFill/>
        </p:spPr>
        <p:txBody>
          <a:bodyPr wrap="square" rtlCol="0">
            <a:spAutoFit/>
          </a:bodyPr>
          <a:lstStyle/>
          <a:p>
            <a:r>
              <a:rPr lang="en-US" altLang="zh-CN" sz="3200" b="1"/>
              <a:t>Redis</a:t>
            </a:r>
            <a:r>
              <a:rPr lang="zh-CN" altLang="en-US" sz="3200" b="1"/>
              <a:t>基础及原理</a:t>
            </a:r>
          </a:p>
        </p:txBody>
      </p:sp>
      <p:sp>
        <p:nvSpPr>
          <p:cNvPr id="6" name="文本框 5"/>
          <p:cNvSpPr txBox="1"/>
          <p:nvPr/>
        </p:nvSpPr>
        <p:spPr>
          <a:xfrm>
            <a:off x="6094730" y="3302000"/>
            <a:ext cx="3939540" cy="583565"/>
          </a:xfrm>
          <a:prstGeom prst="rect">
            <a:avLst/>
          </a:prstGeom>
          <a:noFill/>
        </p:spPr>
        <p:txBody>
          <a:bodyPr wrap="square" rtlCol="0">
            <a:spAutoFit/>
          </a:bodyPr>
          <a:lstStyle/>
          <a:p>
            <a:r>
              <a:rPr lang="en-US" sz="3200" b="1"/>
              <a:t>R</a:t>
            </a:r>
            <a:r>
              <a:rPr lang="en-US" altLang="zh-CN" sz="3200" b="1"/>
              <a:t>edis</a:t>
            </a:r>
            <a:r>
              <a:rPr lang="zh-CN" altLang="en-US" sz="3200" b="1"/>
              <a:t>的使用场景</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199453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是什么</a:t>
            </a:r>
          </a:p>
        </p:txBody>
      </p:sp>
      <p:sp>
        <p:nvSpPr>
          <p:cNvPr id="3" name="文本框 2"/>
          <p:cNvSpPr txBox="1"/>
          <p:nvPr/>
        </p:nvSpPr>
        <p:spPr>
          <a:xfrm>
            <a:off x="1437005" y="1693545"/>
            <a:ext cx="9977755" cy="3692525"/>
          </a:xfrm>
          <a:prstGeom prst="rect">
            <a:avLst/>
          </a:prstGeom>
          <a:noFill/>
        </p:spPr>
        <p:txBody>
          <a:bodyPr wrap="square" rtlCol="0">
            <a:spAutoFit/>
          </a:bodyPr>
          <a:lstStyle/>
          <a:p>
            <a:r>
              <a:rPr lang="en-US" altLang="zh-CN" dirty="0" err="1"/>
              <a:t>Redis</a:t>
            </a:r>
            <a:r>
              <a:rPr lang="zh-CN" altLang="en-US" dirty="0">
                <a:sym typeface="+mn-ea"/>
              </a:rPr>
              <a:t>是什么</a:t>
            </a:r>
            <a:r>
              <a:rPr lang="zh-CN" altLang="en-US" dirty="0"/>
              <a:t>：</a:t>
            </a:r>
          </a:p>
          <a:p>
            <a:endParaRPr lang="zh-CN" altLang="en-US" dirty="0"/>
          </a:p>
          <a:p>
            <a:r>
              <a:rPr lang="en-US" altLang="zh-CN" dirty="0"/>
              <a:t>        </a:t>
            </a:r>
            <a:r>
              <a:rPr lang="en-US" altLang="zh-CN" dirty="0" err="1"/>
              <a:t>Redis</a:t>
            </a:r>
            <a:r>
              <a:rPr lang="en-US" altLang="zh-CN" dirty="0"/>
              <a:t> 是 C </a:t>
            </a:r>
            <a:r>
              <a:rPr lang="en-US" altLang="zh-CN" dirty="0" err="1"/>
              <a:t>语言开发的一个开源的（遵从</a:t>
            </a:r>
            <a:r>
              <a:rPr lang="en-US" altLang="zh-CN" dirty="0"/>
              <a:t> BSD </a:t>
            </a:r>
            <a:r>
              <a:rPr lang="en-US" altLang="zh-CN" dirty="0" err="1"/>
              <a:t>协议）高性能键值对（key-value）的内存数据库，可以用作数据库、缓存、消息中间件</a:t>
            </a:r>
            <a:r>
              <a:rPr lang="zh-CN" altLang="en-US" dirty="0"/>
              <a:t>等，它是一种非关系型数据库。</a:t>
            </a:r>
          </a:p>
          <a:p>
            <a:r>
              <a:rPr lang="zh-CN" altLang="en-US" dirty="0"/>
              <a:t>        高性能，单机支持</a:t>
            </a:r>
            <a:r>
              <a:rPr lang="en-US" altLang="zh-CN" dirty="0"/>
              <a:t>10w</a:t>
            </a:r>
            <a:r>
              <a:rPr lang="zh-CN" altLang="en-US" dirty="0"/>
              <a:t>的</a:t>
            </a:r>
            <a:r>
              <a:rPr lang="en-US" altLang="zh-CN" dirty="0" err="1"/>
              <a:t>qps</a:t>
            </a:r>
            <a:r>
              <a:rPr lang="zh-CN" altLang="en-US" dirty="0"/>
              <a:t>，使用单线程，采用 IO 多路复用机制</a:t>
            </a:r>
          </a:p>
          <a:p>
            <a:r>
              <a:rPr lang="zh-CN" altLang="en-US" dirty="0"/>
              <a:t>        支持丰富的数据类型，提供了丰富的使用场景</a:t>
            </a:r>
          </a:p>
          <a:p>
            <a:r>
              <a:rPr lang="zh-CN" altLang="en-US" dirty="0"/>
              <a:t>        支持数据持久化，避免数据丢失。</a:t>
            </a:r>
          </a:p>
          <a:p>
            <a:r>
              <a:rPr lang="zh-CN" altLang="en-US" dirty="0"/>
              <a:t>        支持集群伸缩，保证了高可用</a:t>
            </a:r>
          </a:p>
          <a:p>
            <a:r>
              <a:rPr lang="zh-CN" altLang="en-US" dirty="0"/>
              <a:t>        </a:t>
            </a:r>
          </a:p>
          <a:p>
            <a:endParaRPr lang="zh-CN" altLang="en-US" dirty="0"/>
          </a:p>
          <a:p>
            <a:r>
              <a:rPr lang="en-US" altLang="zh-CN" dirty="0" err="1"/>
              <a:t>R</a:t>
            </a:r>
            <a:r>
              <a:rPr lang="en-US" altLang="zh-CN" dirty="0" err="1" smtClean="0"/>
              <a:t>edis</a:t>
            </a:r>
            <a:r>
              <a:rPr lang="zh-CN" altLang="en-US" dirty="0"/>
              <a:t>重大版本：</a:t>
            </a:r>
          </a:p>
          <a:p>
            <a:r>
              <a:rPr lang="en-US" altLang="zh-CN" dirty="0"/>
              <a:t>        </a:t>
            </a:r>
            <a:r>
              <a:rPr lang="en-US" altLang="zh-CN" dirty="0" err="1"/>
              <a:t>Redis</a:t>
            </a:r>
            <a:r>
              <a:rPr lang="en-US" altLang="zh-CN" dirty="0"/>
              <a:t> 3.0   </a:t>
            </a:r>
            <a:r>
              <a:rPr lang="zh-CN" altLang="en-US" dirty="0"/>
              <a:t>新</a:t>
            </a:r>
            <a:r>
              <a:rPr lang="zh-CN" altLang="en-US" dirty="0" smtClean="0"/>
              <a:t>增加</a:t>
            </a:r>
            <a:r>
              <a:rPr lang="en-US" altLang="zh-CN" dirty="0" err="1" smtClean="0"/>
              <a:t>R</a:t>
            </a:r>
            <a:r>
              <a:rPr lang="en-US" altLang="zh-CN" dirty="0" err="1" smtClean="0"/>
              <a:t>edis</a:t>
            </a:r>
            <a:r>
              <a:rPr lang="en-US" altLang="zh-CN" dirty="0" smtClean="0"/>
              <a:t>-Cluster</a:t>
            </a:r>
            <a:r>
              <a:rPr lang="zh-CN" altLang="en-US" dirty="0"/>
              <a:t>集群</a:t>
            </a:r>
            <a:endParaRPr lang="en-US" altLang="zh-CN" dirty="0"/>
          </a:p>
          <a:p>
            <a:r>
              <a:rPr lang="en-US" altLang="zh-CN" dirty="0"/>
              <a:t>        </a:t>
            </a:r>
            <a:r>
              <a:rPr lang="en-US" altLang="zh-CN" dirty="0" err="1"/>
              <a:t>Redis</a:t>
            </a:r>
            <a:r>
              <a:rPr lang="en-US" altLang="zh-CN" dirty="0"/>
              <a:t> 6.0   </a:t>
            </a:r>
            <a:r>
              <a:rPr lang="zh-CN" altLang="en-US" dirty="0"/>
              <a:t>支持多线程处理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2995930"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的</a:t>
            </a:r>
            <a:r>
              <a:rPr lang="en-US" altLang="zh-CN" sz="2500" b="1" dirty="0">
                <a:solidFill>
                  <a:schemeClr val="bg1"/>
                </a:solidFill>
                <a:latin typeface="微软雅黑" panose="020B0503020204020204" pitchFamily="34" charset="-122"/>
                <a:ea typeface="微软雅黑" panose="020B0503020204020204" pitchFamily="34" charset="-122"/>
              </a:rPr>
              <a:t>IO</a:t>
            </a:r>
            <a:r>
              <a:rPr lang="zh-CN" altLang="en-US" sz="2500" b="1" dirty="0">
                <a:solidFill>
                  <a:schemeClr val="bg1"/>
                </a:solidFill>
                <a:latin typeface="微软雅黑" panose="020B0503020204020204" pitchFamily="34" charset="-122"/>
                <a:ea typeface="微软雅黑" panose="020B0503020204020204" pitchFamily="34" charset="-122"/>
              </a:rPr>
              <a:t>多路复用</a:t>
            </a:r>
          </a:p>
        </p:txBody>
      </p:sp>
      <p:pic>
        <p:nvPicPr>
          <p:cNvPr id="1026" name="Picture 2" descr="http://p99.pstatp.com/large/pgc-image/4eb19e5e49094fd9afabc7958f83c9b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79" y="1540653"/>
            <a:ext cx="11719249" cy="4095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2355966" cy="477054"/>
          </a:xfrm>
          <a:prstGeom prst="rect">
            <a:avLst/>
          </a:prstGeom>
          <a:noFill/>
        </p:spPr>
        <p:txBody>
          <a:bodyPr wrap="none" rtlCol="0">
            <a:spAutoFit/>
          </a:bodyPr>
          <a:lstStyle/>
          <a:p>
            <a:r>
              <a:rPr lang="en-US" altLang="zh-CN" sz="2500" b="1" dirty="0" err="1">
                <a:solidFill>
                  <a:schemeClr val="bg1"/>
                </a:solidFill>
                <a:latin typeface="微软雅黑" panose="020B0503020204020204" pitchFamily="34" charset="-122"/>
                <a:ea typeface="微软雅黑" panose="020B0503020204020204" pitchFamily="34" charset="-122"/>
              </a:rPr>
              <a:t>Redis</a:t>
            </a:r>
            <a:r>
              <a:rPr lang="zh-CN" altLang="en-US" sz="2500" b="1" dirty="0" smtClean="0">
                <a:solidFill>
                  <a:schemeClr val="bg1"/>
                </a:solidFill>
                <a:latin typeface="微软雅黑" panose="020B0503020204020204" pitchFamily="34" charset="-122"/>
                <a:ea typeface="微软雅黑" panose="020B0503020204020204" pitchFamily="34" charset="-122"/>
              </a:rPr>
              <a:t>数据</a:t>
            </a:r>
            <a:r>
              <a:rPr lang="zh-CN" altLang="en-US" sz="2500" b="1" dirty="0">
                <a:solidFill>
                  <a:schemeClr val="bg1"/>
                </a:solidFill>
                <a:latin typeface="微软雅黑" panose="020B0503020204020204" pitchFamily="34" charset="-122"/>
                <a:ea typeface="微软雅黑" panose="020B0503020204020204" pitchFamily="34" charset="-122"/>
              </a:rPr>
              <a:t>类型</a:t>
            </a:r>
          </a:p>
        </p:txBody>
      </p:sp>
      <p:sp>
        <p:nvSpPr>
          <p:cNvPr id="3" name="文本框 2"/>
          <p:cNvSpPr txBox="1"/>
          <p:nvPr/>
        </p:nvSpPr>
        <p:spPr>
          <a:xfrm>
            <a:off x="1207770" y="1629410"/>
            <a:ext cx="1265555" cy="5077460"/>
          </a:xfrm>
          <a:prstGeom prst="rect">
            <a:avLst/>
          </a:prstGeom>
          <a:noFill/>
        </p:spPr>
        <p:txBody>
          <a:bodyPr wrap="square" rtlCol="0">
            <a:spAutoFit/>
          </a:bodyPr>
          <a:lstStyle/>
          <a:p>
            <a:r>
              <a:rPr lang="en-US" altLang="zh-CN"/>
              <a:t>String</a:t>
            </a:r>
          </a:p>
          <a:p>
            <a:endParaRPr lang="en-US" altLang="zh-CN"/>
          </a:p>
          <a:p>
            <a:endParaRPr lang="en-US" altLang="zh-CN"/>
          </a:p>
          <a:p>
            <a:endParaRPr lang="en-US" altLang="zh-CN"/>
          </a:p>
          <a:p>
            <a:endParaRPr lang="en-US" altLang="zh-CN"/>
          </a:p>
          <a:p>
            <a:r>
              <a:rPr lang="en-US" altLang="zh-CN"/>
              <a:t>List</a:t>
            </a:r>
          </a:p>
          <a:p>
            <a:endParaRPr lang="en-US" altLang="zh-CN"/>
          </a:p>
          <a:p>
            <a:endParaRPr lang="en-US" altLang="zh-CN"/>
          </a:p>
          <a:p>
            <a:endParaRPr lang="en-US" altLang="zh-CN"/>
          </a:p>
          <a:p>
            <a:endParaRPr lang="en-US" altLang="zh-CN"/>
          </a:p>
          <a:p>
            <a:endParaRPr lang="en-US" altLang="zh-CN"/>
          </a:p>
          <a:p>
            <a:r>
              <a:rPr lang="en-US" altLang="zh-CN"/>
              <a:t>Hash</a:t>
            </a:r>
          </a:p>
          <a:p>
            <a:endParaRPr lang="en-US" altLang="zh-CN"/>
          </a:p>
          <a:p>
            <a:endParaRPr lang="en-US" altLang="zh-CN"/>
          </a:p>
          <a:p>
            <a:endParaRPr lang="en-US" altLang="zh-CN"/>
          </a:p>
          <a:p>
            <a:endParaRPr lang="en-US" altLang="zh-CN"/>
          </a:p>
          <a:p>
            <a:endParaRPr lang="en-US" altLang="zh-CN"/>
          </a:p>
          <a:p>
            <a:endParaRPr lang="en-US" altLang="zh-CN"/>
          </a:p>
        </p:txBody>
      </p:sp>
      <p:sp>
        <p:nvSpPr>
          <p:cNvPr id="5" name="矩形 4"/>
          <p:cNvSpPr/>
          <p:nvPr/>
        </p:nvSpPr>
        <p:spPr>
          <a:xfrm>
            <a:off x="2661920" y="1339850"/>
            <a:ext cx="7915275" cy="920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a:t>SET key value </a:t>
            </a:r>
            <a:r>
              <a:rPr lang="en-US" altLang="zh-CN"/>
              <a:t>| </a:t>
            </a:r>
            <a:r>
              <a:rPr lang="zh-CN" altLang="en-US">
                <a:sym typeface="+mn-ea"/>
              </a:rPr>
              <a:t>GET key</a:t>
            </a:r>
            <a:endParaRPr lang="zh-CN" altLang="en-US"/>
          </a:p>
          <a:p>
            <a:pPr algn="l"/>
            <a:r>
              <a:rPr lang="zh-CN" altLang="en-US"/>
              <a:t>SETNX key value</a:t>
            </a:r>
            <a:br>
              <a:rPr lang="zh-CN" altLang="en-US"/>
            </a:br>
            <a:r>
              <a:rPr lang="zh-CN" altLang="en-US"/>
              <a:t>INCRBY key increment</a:t>
            </a:r>
            <a:r>
              <a:rPr lang="en-US" altLang="zh-CN"/>
              <a:t>|DECRBY key decrement</a:t>
            </a:r>
          </a:p>
        </p:txBody>
      </p:sp>
      <p:sp>
        <p:nvSpPr>
          <p:cNvPr id="7" name="矩形 6"/>
          <p:cNvSpPr/>
          <p:nvPr/>
        </p:nvSpPr>
        <p:spPr>
          <a:xfrm>
            <a:off x="2661920" y="2461895"/>
            <a:ext cx="7915910" cy="1693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dirty="0"/>
              <a:t>LPUSH key value1 [value2] </a:t>
            </a:r>
            <a:r>
              <a:rPr lang="en-US" dirty="0"/>
              <a:t>| RPUSH key value1 [value2] #</a:t>
            </a:r>
            <a:r>
              <a:rPr lang="zh-CN" altLang="en-US" dirty="0"/>
              <a:t>从头或尾插入值</a:t>
            </a:r>
            <a:endParaRPr lang="en-US" dirty="0"/>
          </a:p>
          <a:p>
            <a:pPr algn="l"/>
            <a:r>
              <a:rPr lang="zh-CN" altLang="en-US" dirty="0"/>
              <a:t>LPOP key </a:t>
            </a:r>
            <a:r>
              <a:rPr lang="en-US" altLang="zh-CN" dirty="0"/>
              <a:t>| RPOP key    #</a:t>
            </a:r>
            <a:r>
              <a:rPr lang="zh-CN" altLang="en-US" dirty="0"/>
              <a:t>从头或尾取出值，并删除</a:t>
            </a:r>
            <a:br>
              <a:rPr lang="zh-CN" altLang="en-US" dirty="0"/>
            </a:br>
            <a:r>
              <a:rPr dirty="0"/>
              <a:t>LRANGE key start stop  </a:t>
            </a:r>
            <a:r>
              <a:rPr lang="en-US" dirty="0"/>
              <a:t>#</a:t>
            </a:r>
            <a:r>
              <a:rPr lang="en-US" dirty="0" err="1"/>
              <a:t>获取列表指定范围内的元素</a:t>
            </a:r>
            <a:endParaRPr lang="en-US" dirty="0"/>
          </a:p>
          <a:p>
            <a:pPr algn="l"/>
            <a:r>
              <a:rPr lang="en-US" dirty="0"/>
              <a:t>BLPOP key1 [key2 ] timeout	 |  BRPOP key1 [key2 ] timeout #</a:t>
            </a:r>
            <a:r>
              <a:rPr lang="zh-CN" altLang="en-US" dirty="0"/>
              <a:t>移除并获取头或尾值， 如果列表没有元素会阻塞列表直到等待超时或发现可弹出元素为止</a:t>
            </a:r>
          </a:p>
        </p:txBody>
      </p:sp>
      <p:sp>
        <p:nvSpPr>
          <p:cNvPr id="8" name="矩形 7"/>
          <p:cNvSpPr/>
          <p:nvPr/>
        </p:nvSpPr>
        <p:spPr>
          <a:xfrm>
            <a:off x="2661920" y="4323715"/>
            <a:ext cx="7915275" cy="1235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t>HSET key field value </a:t>
            </a:r>
            <a:r>
              <a:rPr lang="en-US" altLang="zh-CN" dirty="0"/>
              <a:t>| HGET key field</a:t>
            </a:r>
          </a:p>
          <a:p>
            <a:pPr algn="l"/>
            <a:r>
              <a:rPr lang="zh-CN" altLang="en-US" dirty="0"/>
              <a:t>HINCRBY key field increment</a:t>
            </a:r>
          </a:p>
          <a:p>
            <a:pPr algn="l"/>
            <a:r>
              <a:rPr lang="zh-CN" altLang="en-US" dirty="0"/>
              <a:t>HGETALL key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2355966" cy="477054"/>
          </a:xfrm>
          <a:prstGeom prst="rect">
            <a:avLst/>
          </a:prstGeom>
          <a:noFill/>
        </p:spPr>
        <p:txBody>
          <a:bodyPr wrap="none" rtlCol="0">
            <a:spAutoFit/>
          </a:bodyPr>
          <a:lstStyle/>
          <a:p>
            <a:r>
              <a:rPr lang="en-US" altLang="zh-CN" sz="2500" b="1" dirty="0" err="1">
                <a:solidFill>
                  <a:schemeClr val="bg1"/>
                </a:solidFill>
                <a:latin typeface="微软雅黑" panose="020B0503020204020204" pitchFamily="34" charset="-122"/>
                <a:ea typeface="微软雅黑" panose="020B0503020204020204" pitchFamily="34" charset="-122"/>
              </a:rPr>
              <a:t>Redis</a:t>
            </a:r>
            <a:r>
              <a:rPr lang="zh-CN" altLang="en-US" sz="2500" b="1" dirty="0" smtClean="0">
                <a:solidFill>
                  <a:schemeClr val="bg1"/>
                </a:solidFill>
                <a:latin typeface="微软雅黑" panose="020B0503020204020204" pitchFamily="34" charset="-122"/>
                <a:ea typeface="微软雅黑" panose="020B0503020204020204" pitchFamily="34" charset="-122"/>
              </a:rPr>
              <a:t>数据</a:t>
            </a:r>
            <a:r>
              <a:rPr lang="zh-CN" altLang="en-US" sz="2500" b="1" dirty="0">
                <a:solidFill>
                  <a:schemeClr val="bg1"/>
                </a:solidFill>
                <a:latin typeface="微软雅黑" panose="020B0503020204020204" pitchFamily="34" charset="-122"/>
                <a:ea typeface="微软雅黑" panose="020B0503020204020204" pitchFamily="34" charset="-122"/>
              </a:rPr>
              <a:t>类型</a:t>
            </a:r>
          </a:p>
        </p:txBody>
      </p:sp>
      <p:sp>
        <p:nvSpPr>
          <p:cNvPr id="3" name="文本框 2"/>
          <p:cNvSpPr txBox="1"/>
          <p:nvPr/>
        </p:nvSpPr>
        <p:spPr>
          <a:xfrm>
            <a:off x="826770" y="2027555"/>
            <a:ext cx="1265555" cy="1753235"/>
          </a:xfrm>
          <a:prstGeom prst="rect">
            <a:avLst/>
          </a:prstGeom>
          <a:noFill/>
        </p:spPr>
        <p:txBody>
          <a:bodyPr wrap="square" rtlCol="0">
            <a:spAutoFit/>
          </a:bodyPr>
          <a:lstStyle/>
          <a:p>
            <a:endParaRPr lang="en-US" altLang="zh-CN"/>
          </a:p>
          <a:p>
            <a:endParaRPr lang="en-US" altLang="zh-CN"/>
          </a:p>
          <a:p>
            <a:r>
              <a:rPr lang="en-US" altLang="zh-CN"/>
              <a:t>Set</a:t>
            </a:r>
          </a:p>
          <a:p>
            <a:endParaRPr lang="en-US" altLang="zh-CN"/>
          </a:p>
          <a:p>
            <a:endParaRPr lang="en-US" altLang="zh-CN"/>
          </a:p>
          <a:p>
            <a:endParaRPr lang="en-US" altLang="zh-CN"/>
          </a:p>
        </p:txBody>
      </p:sp>
      <p:sp>
        <p:nvSpPr>
          <p:cNvPr id="4" name="矩形 3"/>
          <p:cNvSpPr/>
          <p:nvPr/>
        </p:nvSpPr>
        <p:spPr>
          <a:xfrm>
            <a:off x="1998345" y="1108710"/>
            <a:ext cx="9513570" cy="446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t>SADD key member1 [member2] </a:t>
            </a:r>
            <a:r>
              <a:rPr lang="en-US" altLang="zh-CN" dirty="0"/>
              <a:t>#</a:t>
            </a:r>
            <a:r>
              <a:rPr lang="zh-CN" altLang="en-US" dirty="0"/>
              <a:t>添加</a:t>
            </a:r>
          </a:p>
          <a:p>
            <a:pPr algn="l"/>
            <a:r>
              <a:rPr lang="zh-CN" altLang="en-US" dirty="0"/>
              <a:t>SRANDMEMBER key [count]  </a:t>
            </a:r>
            <a:r>
              <a:rPr lang="en-US" altLang="zh-CN" dirty="0"/>
              <a:t>#</a:t>
            </a:r>
            <a:r>
              <a:rPr lang="en-US" altLang="zh-CN" dirty="0" err="1"/>
              <a:t>返回集合中一个或多个随机数</a:t>
            </a:r>
            <a:endParaRPr lang="en-US" altLang="zh-CN" dirty="0"/>
          </a:p>
          <a:p>
            <a:pPr algn="l"/>
            <a:r>
              <a:rPr lang="zh-CN" altLang="en-US" dirty="0"/>
              <a:t>SPOP key  </a:t>
            </a:r>
            <a:r>
              <a:rPr lang="en-US" altLang="zh-CN" dirty="0"/>
              <a:t>#</a:t>
            </a:r>
            <a:r>
              <a:rPr lang="en-US" altLang="zh-CN" dirty="0" err="1"/>
              <a:t>移除并返回集合中的一个随机元素</a:t>
            </a:r>
            <a:endParaRPr lang="en-US" altLang="zh-CN" dirty="0"/>
          </a:p>
          <a:p>
            <a:pPr algn="l"/>
            <a:r>
              <a:rPr lang="en-US" altLang="zh-CN" dirty="0"/>
              <a:t>SREM key member1 [member2]    #</a:t>
            </a:r>
            <a:r>
              <a:rPr lang="en-US" altLang="zh-CN" dirty="0" err="1"/>
              <a:t>移除集合中一个或多个成员</a:t>
            </a:r>
            <a:endParaRPr lang="en-US" altLang="zh-CN" dirty="0"/>
          </a:p>
          <a:p>
            <a:pPr algn="l"/>
            <a:r>
              <a:rPr lang="en-US" altLang="zh-CN" dirty="0"/>
              <a:t>SISMEMBER key member   #</a:t>
            </a:r>
            <a:r>
              <a:rPr lang="en-US" altLang="zh-CN" dirty="0" err="1"/>
              <a:t>判断</a:t>
            </a:r>
            <a:r>
              <a:rPr lang="en-US" altLang="zh-CN" dirty="0"/>
              <a:t> member </a:t>
            </a:r>
            <a:r>
              <a:rPr lang="en-US" altLang="zh-CN" dirty="0" err="1"/>
              <a:t>元素是否是集合</a:t>
            </a:r>
            <a:r>
              <a:rPr lang="en-US" altLang="zh-CN" dirty="0"/>
              <a:t> key </a:t>
            </a:r>
            <a:r>
              <a:rPr lang="en-US" altLang="zh-CN" dirty="0" err="1"/>
              <a:t>的成员</a:t>
            </a:r>
            <a:endParaRPr lang="en-US" altLang="zh-CN" dirty="0"/>
          </a:p>
          <a:p>
            <a:pPr algn="l"/>
            <a:r>
              <a:rPr lang="en-US" altLang="zh-CN" dirty="0"/>
              <a:t>SCARD key  #</a:t>
            </a:r>
            <a:r>
              <a:rPr lang="en-US" altLang="zh-CN" dirty="0" err="1" smtClean="0"/>
              <a:t>获取集合的成员数</a:t>
            </a:r>
            <a:endParaRPr lang="en-US" altLang="zh-CN" dirty="0" smtClean="0"/>
          </a:p>
          <a:p>
            <a:r>
              <a:rPr lang="en-US" altLang="zh-CN" dirty="0"/>
              <a:t>SMEMBERS </a:t>
            </a:r>
            <a:r>
              <a:rPr lang="en-US" altLang="zh-CN" dirty="0" smtClean="0"/>
              <a:t>key   #</a:t>
            </a:r>
            <a:r>
              <a:rPr lang="zh-CN" altLang="en-US" dirty="0" smtClean="0"/>
              <a:t>返回集合所有成员</a:t>
            </a:r>
            <a:endParaRPr lang="en-US" altLang="zh-CN" dirty="0"/>
          </a:p>
          <a:p>
            <a:pPr algn="l"/>
            <a:endParaRPr lang="en-US" altLang="zh-CN" dirty="0"/>
          </a:p>
          <a:p>
            <a:pPr algn="l"/>
            <a:r>
              <a:rPr lang="en-US" altLang="zh-CN" dirty="0"/>
              <a:t>SDIFF key1 [key2]      #</a:t>
            </a:r>
            <a:r>
              <a:rPr lang="en-US" altLang="zh-CN" dirty="0" err="1"/>
              <a:t>返回给定所有集合的差集</a:t>
            </a:r>
            <a:endParaRPr lang="en-US" altLang="zh-CN" dirty="0"/>
          </a:p>
          <a:p>
            <a:pPr algn="l"/>
            <a:r>
              <a:rPr lang="en-US" altLang="zh-CN" dirty="0"/>
              <a:t>SDIFFSTORE destination key1 [key2]  #</a:t>
            </a:r>
            <a:r>
              <a:rPr lang="en-US" altLang="zh-CN" dirty="0" err="1"/>
              <a:t>差集并存储在</a:t>
            </a:r>
            <a:r>
              <a:rPr lang="en-US" altLang="zh-CN" dirty="0"/>
              <a:t> destination 中</a:t>
            </a:r>
          </a:p>
          <a:p>
            <a:pPr algn="l"/>
            <a:r>
              <a:rPr lang="en-US" altLang="zh-CN" dirty="0"/>
              <a:t>SINTER key1 [key2]     #</a:t>
            </a:r>
            <a:r>
              <a:rPr lang="en-US" altLang="zh-CN" dirty="0" err="1"/>
              <a:t>返回给定所有集合的交集</a:t>
            </a:r>
            <a:endParaRPr lang="en-US" altLang="zh-CN" dirty="0"/>
          </a:p>
          <a:p>
            <a:pPr algn="l"/>
            <a:r>
              <a:rPr lang="en-US" altLang="zh-CN" dirty="0"/>
              <a:t>SINTERSTORE destination key1 [key2]   #</a:t>
            </a:r>
            <a:r>
              <a:rPr lang="en-US" altLang="zh-CN" dirty="0" err="1"/>
              <a:t>返回给定所有集合的交集并存储在</a:t>
            </a:r>
            <a:r>
              <a:rPr lang="en-US" altLang="zh-CN" dirty="0"/>
              <a:t> destination 中</a:t>
            </a:r>
          </a:p>
          <a:p>
            <a:pPr algn="l"/>
            <a:r>
              <a:rPr lang="zh-CN" altLang="en-US" dirty="0"/>
              <a:t>SUNION key1 [key2]    </a:t>
            </a:r>
            <a:r>
              <a:rPr lang="en-US" altLang="zh-CN" dirty="0"/>
              <a:t>#</a:t>
            </a:r>
            <a:r>
              <a:rPr lang="en-US" altLang="zh-CN" dirty="0" err="1"/>
              <a:t>返回所有给定集合的并集</a:t>
            </a:r>
            <a:endParaRPr lang="en-US" altLang="zh-CN" dirty="0"/>
          </a:p>
          <a:p>
            <a:pPr algn="l"/>
            <a:r>
              <a:rPr lang="en-US" altLang="zh-CN" dirty="0"/>
              <a:t>SUNIONSTORE destination key1 [key2]   #</a:t>
            </a:r>
            <a:r>
              <a:rPr lang="en-US" altLang="zh-CN" dirty="0" err="1"/>
              <a:t>所有给定集合的并集存储在</a:t>
            </a:r>
            <a:r>
              <a:rPr lang="en-US" altLang="zh-CN" dirty="0"/>
              <a:t> destination </a:t>
            </a:r>
            <a:r>
              <a:rPr lang="en-US" altLang="zh-CN" dirty="0" err="1"/>
              <a:t>集合中</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2355966" cy="477054"/>
          </a:xfrm>
          <a:prstGeom prst="rect">
            <a:avLst/>
          </a:prstGeom>
          <a:noFill/>
        </p:spPr>
        <p:txBody>
          <a:bodyPr wrap="none" rtlCol="0">
            <a:spAutoFit/>
          </a:bodyPr>
          <a:lstStyle/>
          <a:p>
            <a:r>
              <a:rPr lang="en-US" altLang="zh-CN" sz="2500" b="1" dirty="0" err="1">
                <a:solidFill>
                  <a:schemeClr val="bg1"/>
                </a:solidFill>
                <a:latin typeface="微软雅黑" panose="020B0503020204020204" pitchFamily="34" charset="-122"/>
                <a:ea typeface="微软雅黑" panose="020B0503020204020204" pitchFamily="34" charset="-122"/>
              </a:rPr>
              <a:t>Redis</a:t>
            </a:r>
            <a:r>
              <a:rPr lang="zh-CN" altLang="en-US" sz="2500" b="1" dirty="0" smtClean="0">
                <a:solidFill>
                  <a:schemeClr val="bg1"/>
                </a:solidFill>
                <a:latin typeface="微软雅黑" panose="020B0503020204020204" pitchFamily="34" charset="-122"/>
                <a:ea typeface="微软雅黑" panose="020B0503020204020204" pitchFamily="34" charset="-122"/>
              </a:rPr>
              <a:t>数据</a:t>
            </a:r>
            <a:r>
              <a:rPr lang="zh-CN" altLang="en-US" sz="2500" b="1" dirty="0">
                <a:solidFill>
                  <a:schemeClr val="bg1"/>
                </a:solidFill>
                <a:latin typeface="微软雅黑" panose="020B0503020204020204" pitchFamily="34" charset="-122"/>
                <a:ea typeface="微软雅黑" panose="020B0503020204020204" pitchFamily="34" charset="-122"/>
              </a:rPr>
              <a:t>类型</a:t>
            </a:r>
          </a:p>
        </p:txBody>
      </p:sp>
      <p:sp>
        <p:nvSpPr>
          <p:cNvPr id="3" name="文本框 2"/>
          <p:cNvSpPr txBox="1"/>
          <p:nvPr/>
        </p:nvSpPr>
        <p:spPr>
          <a:xfrm>
            <a:off x="701040" y="2552065"/>
            <a:ext cx="815975" cy="1753235"/>
          </a:xfrm>
          <a:prstGeom prst="rect">
            <a:avLst/>
          </a:prstGeom>
          <a:noFill/>
        </p:spPr>
        <p:txBody>
          <a:bodyPr wrap="square" rtlCol="0">
            <a:spAutoFit/>
          </a:bodyPr>
          <a:lstStyle/>
          <a:p>
            <a:endParaRPr lang="en-US" altLang="zh-CN"/>
          </a:p>
          <a:p>
            <a:endParaRPr lang="en-US" altLang="zh-CN"/>
          </a:p>
          <a:p>
            <a:r>
              <a:rPr lang="en-US" altLang="zh-CN"/>
              <a:t>ZSet</a:t>
            </a:r>
          </a:p>
          <a:p>
            <a:endParaRPr lang="en-US" altLang="zh-CN"/>
          </a:p>
          <a:p>
            <a:endParaRPr lang="en-US" altLang="zh-CN"/>
          </a:p>
          <a:p>
            <a:endParaRPr lang="en-US" altLang="zh-CN"/>
          </a:p>
        </p:txBody>
      </p:sp>
      <p:sp>
        <p:nvSpPr>
          <p:cNvPr id="4" name="矩形 3"/>
          <p:cNvSpPr/>
          <p:nvPr/>
        </p:nvSpPr>
        <p:spPr>
          <a:xfrm>
            <a:off x="1727200" y="877570"/>
            <a:ext cx="10122535" cy="530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t>ZADD key score1 member1 [score2 member2] </a:t>
            </a:r>
            <a:r>
              <a:rPr lang="en-US" altLang="zh-CN" dirty="0"/>
              <a:t>#</a:t>
            </a:r>
            <a:r>
              <a:rPr lang="zh-CN" altLang="en-US" dirty="0"/>
              <a:t>向有序集合添加一个或多个成员，或者更新已存在成员的分数</a:t>
            </a:r>
          </a:p>
          <a:p>
            <a:pPr algn="l"/>
            <a:r>
              <a:rPr lang="en-US" altLang="zh-CN" dirty="0"/>
              <a:t>SCARD key  #</a:t>
            </a:r>
            <a:r>
              <a:rPr lang="en-US" altLang="zh-CN" dirty="0" err="1"/>
              <a:t>获取有序集合的成员数</a:t>
            </a:r>
            <a:endParaRPr lang="en-US" altLang="zh-CN" dirty="0"/>
          </a:p>
          <a:p>
            <a:pPr algn="l"/>
            <a:r>
              <a:rPr lang="en-US" altLang="zh-CN" dirty="0"/>
              <a:t>ZCOUNT key min max   #</a:t>
            </a:r>
            <a:r>
              <a:rPr lang="en-US" altLang="zh-CN" dirty="0" err="1"/>
              <a:t>计算在有序集合中指定区间分数的成员数</a:t>
            </a:r>
            <a:endParaRPr lang="en-US" altLang="zh-CN" dirty="0"/>
          </a:p>
          <a:p>
            <a:pPr algn="l"/>
            <a:r>
              <a:rPr lang="en-US" altLang="zh-CN" dirty="0"/>
              <a:t>ZINCRBY key increment member  #</a:t>
            </a:r>
            <a:r>
              <a:rPr lang="en-US" altLang="zh-CN" dirty="0" err="1"/>
              <a:t>有序集合中对指定成员的分数加上增量</a:t>
            </a:r>
            <a:r>
              <a:rPr lang="en-US" altLang="zh-CN" dirty="0"/>
              <a:t> increment</a:t>
            </a:r>
          </a:p>
          <a:p>
            <a:pPr algn="l"/>
            <a:r>
              <a:rPr lang="en-US" altLang="zh-CN" dirty="0"/>
              <a:t>ZRANGE key start stop [WITHSCORES]    #</a:t>
            </a:r>
            <a:r>
              <a:rPr lang="en-US" altLang="zh-CN" dirty="0" err="1"/>
              <a:t>通过索引区间返回有序集合指定区间内的成员</a:t>
            </a:r>
            <a:endParaRPr lang="en-US" altLang="zh-CN" dirty="0"/>
          </a:p>
          <a:p>
            <a:pPr algn="l"/>
            <a:r>
              <a:rPr lang="en-US" altLang="zh-CN" dirty="0"/>
              <a:t>ZRANGEBYSCORE key min max [WITHSCORES] [LIMIT] #</a:t>
            </a:r>
            <a:r>
              <a:rPr lang="en-US" altLang="zh-CN" dirty="0" err="1"/>
              <a:t>通过分数返回有序集合指定区间内的成员</a:t>
            </a:r>
            <a:endParaRPr lang="en-US" altLang="zh-CN" dirty="0"/>
          </a:p>
          <a:p>
            <a:pPr algn="l"/>
            <a:r>
              <a:rPr lang="en-US" altLang="zh-CN" dirty="0"/>
              <a:t>ZRANK key member   #</a:t>
            </a:r>
            <a:r>
              <a:rPr lang="en-US" altLang="zh-CN" dirty="0" err="1"/>
              <a:t>返回有序集合中指定成员的索引</a:t>
            </a:r>
            <a:r>
              <a:rPr lang="en-US" altLang="zh-CN" dirty="0"/>
              <a:t> </a:t>
            </a:r>
          </a:p>
          <a:p>
            <a:pPr algn="l"/>
            <a:r>
              <a:rPr lang="en-US" altLang="zh-CN" dirty="0"/>
              <a:t>ZREM key member [member ...]   #</a:t>
            </a:r>
            <a:r>
              <a:rPr lang="en-US" altLang="zh-CN" dirty="0" err="1"/>
              <a:t>移除有序集合中的一个或多个成员</a:t>
            </a:r>
            <a:endParaRPr lang="en-US" altLang="zh-CN" dirty="0"/>
          </a:p>
          <a:p>
            <a:pPr algn="l"/>
            <a:r>
              <a:rPr lang="en-US" altLang="zh-CN" dirty="0"/>
              <a:t>ZREMRANGEBYSCORE key min max  #</a:t>
            </a:r>
            <a:r>
              <a:rPr lang="en-US" altLang="zh-CN" dirty="0" err="1"/>
              <a:t>移除有序集合中给定的分数区间的所有成员</a:t>
            </a:r>
            <a:endParaRPr lang="en-US" altLang="zh-CN" dirty="0"/>
          </a:p>
          <a:p>
            <a:pPr algn="l"/>
            <a:r>
              <a:rPr lang="en-US" altLang="zh-CN" dirty="0"/>
              <a:t>ZREVRANGE key start stop [WITHSCORES] #</a:t>
            </a:r>
            <a:r>
              <a:rPr lang="en-US" altLang="zh-CN" dirty="0" err="1"/>
              <a:t>返回有序集中指定区间内的成员，通过索引，分数从高到低</a:t>
            </a:r>
            <a:endParaRPr lang="en-US" altLang="zh-CN" dirty="0"/>
          </a:p>
          <a:p>
            <a:pPr algn="l"/>
            <a:r>
              <a:rPr lang="en-US" altLang="zh-CN" dirty="0"/>
              <a:t>ZREVRANGEBYSCORE key max min [WITHSCORES]   #</a:t>
            </a:r>
            <a:r>
              <a:rPr lang="en-US" altLang="zh-CN" dirty="0" err="1"/>
              <a:t>返回有序集中指定分数区间内的成员，分数从高到低排序</a:t>
            </a:r>
            <a:endParaRPr lang="en-US" altLang="zh-CN" dirty="0"/>
          </a:p>
          <a:p>
            <a:pPr algn="l"/>
            <a:endParaRPr lang="en-US" altLang="zh-CN" dirty="0"/>
          </a:p>
          <a:p>
            <a:pPr algn="l"/>
            <a:r>
              <a:rPr lang="en-US" altLang="zh-CN" dirty="0"/>
              <a:t>ZINTERSTORE destination </a:t>
            </a:r>
            <a:r>
              <a:rPr lang="en-US" altLang="zh-CN" dirty="0" err="1"/>
              <a:t>numkeys</a:t>
            </a:r>
            <a:r>
              <a:rPr lang="en-US" altLang="zh-CN" dirty="0"/>
              <a:t> key [key ...]  #</a:t>
            </a:r>
            <a:r>
              <a:rPr lang="en-US" altLang="zh-CN" dirty="0" err="1"/>
              <a:t>计算给定的一个或多个有序集的交集并将结果集存储在新的有序集合</a:t>
            </a:r>
            <a:r>
              <a:rPr lang="en-US" altLang="zh-CN" dirty="0"/>
              <a:t> key 中</a:t>
            </a:r>
          </a:p>
          <a:p>
            <a:pPr algn="l"/>
            <a:r>
              <a:rPr lang="en-US" altLang="zh-CN" dirty="0"/>
              <a:t>ZUNIONSTORE destination </a:t>
            </a:r>
            <a:r>
              <a:rPr lang="en-US" altLang="zh-CN" dirty="0" err="1"/>
              <a:t>numkeys</a:t>
            </a:r>
            <a:r>
              <a:rPr lang="en-US" altLang="zh-CN" dirty="0"/>
              <a:t> key [key ...] #</a:t>
            </a:r>
            <a:r>
              <a:rPr lang="en-US" altLang="zh-CN" dirty="0" err="1"/>
              <a:t>计算给定的一个或多个有序集的并集，并存储在新的</a:t>
            </a:r>
            <a:r>
              <a:rPr lang="en-US" altLang="zh-CN" dirty="0"/>
              <a:t> key 中</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18615" y="2863215"/>
            <a:ext cx="2185035" cy="81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01579" y="235079"/>
            <a:ext cx="286702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底层数据结构</a:t>
            </a:r>
          </a:p>
        </p:txBody>
      </p:sp>
      <p:sp>
        <p:nvSpPr>
          <p:cNvPr id="4" name="文本框 3"/>
          <p:cNvSpPr txBox="1"/>
          <p:nvPr/>
        </p:nvSpPr>
        <p:spPr>
          <a:xfrm>
            <a:off x="1666240" y="3112135"/>
            <a:ext cx="2137410" cy="368300"/>
          </a:xfrm>
          <a:prstGeom prst="rect">
            <a:avLst/>
          </a:prstGeom>
          <a:noFill/>
        </p:spPr>
        <p:txBody>
          <a:bodyPr wrap="square" rtlCol="0">
            <a:spAutoFit/>
          </a:bodyPr>
          <a:lstStyle/>
          <a:p>
            <a:r>
              <a:rPr lang="en-US" altLang="zh-CN">
                <a:solidFill>
                  <a:schemeClr val="bg1"/>
                </a:solidFill>
              </a:rPr>
              <a:t>Redis</a:t>
            </a:r>
            <a:r>
              <a:rPr lang="zh-CN" altLang="en-US">
                <a:solidFill>
                  <a:schemeClr val="bg1"/>
                </a:solidFill>
              </a:rPr>
              <a:t>底层数据结构</a:t>
            </a:r>
          </a:p>
        </p:txBody>
      </p:sp>
      <p:sp>
        <p:nvSpPr>
          <p:cNvPr id="6" name="左大括号 5"/>
          <p:cNvSpPr/>
          <p:nvPr/>
        </p:nvSpPr>
        <p:spPr>
          <a:xfrm>
            <a:off x="3803015" y="1682750"/>
            <a:ext cx="499110" cy="3358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4388485" y="2326005"/>
            <a:ext cx="1409065" cy="412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388485" y="3004820"/>
            <a:ext cx="1409065" cy="412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87850" y="3846830"/>
            <a:ext cx="1409065" cy="412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388485" y="4802505"/>
            <a:ext cx="1409065" cy="412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70070" y="1471295"/>
            <a:ext cx="1409065" cy="412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28515" y="1515110"/>
            <a:ext cx="1073150" cy="368300"/>
          </a:xfrm>
          <a:prstGeom prst="rect">
            <a:avLst/>
          </a:prstGeom>
          <a:noFill/>
        </p:spPr>
        <p:txBody>
          <a:bodyPr wrap="square" rtlCol="0">
            <a:spAutoFit/>
          </a:bodyPr>
          <a:lstStyle/>
          <a:p>
            <a:r>
              <a:rPr lang="en-US" altLang="zh-CN">
                <a:solidFill>
                  <a:schemeClr val="bg1"/>
                </a:solidFill>
              </a:rPr>
              <a:t>String</a:t>
            </a:r>
          </a:p>
        </p:txBody>
      </p:sp>
      <p:sp>
        <p:nvSpPr>
          <p:cNvPr id="13" name="文本框 12"/>
          <p:cNvSpPr txBox="1"/>
          <p:nvPr/>
        </p:nvSpPr>
        <p:spPr>
          <a:xfrm>
            <a:off x="4671695" y="2369820"/>
            <a:ext cx="842645" cy="368300"/>
          </a:xfrm>
          <a:prstGeom prst="rect">
            <a:avLst/>
          </a:prstGeom>
          <a:noFill/>
        </p:spPr>
        <p:txBody>
          <a:bodyPr wrap="square" rtlCol="0">
            <a:spAutoFit/>
          </a:bodyPr>
          <a:lstStyle/>
          <a:p>
            <a:r>
              <a:rPr lang="en-US" altLang="zh-CN">
                <a:solidFill>
                  <a:schemeClr val="bg1"/>
                </a:solidFill>
              </a:rPr>
              <a:t>List</a:t>
            </a:r>
          </a:p>
        </p:txBody>
      </p:sp>
      <p:sp>
        <p:nvSpPr>
          <p:cNvPr id="14" name="文本框 13"/>
          <p:cNvSpPr txBox="1"/>
          <p:nvPr/>
        </p:nvSpPr>
        <p:spPr>
          <a:xfrm>
            <a:off x="4714240" y="3088640"/>
            <a:ext cx="882015" cy="368300"/>
          </a:xfrm>
          <a:prstGeom prst="rect">
            <a:avLst/>
          </a:prstGeom>
          <a:noFill/>
        </p:spPr>
        <p:txBody>
          <a:bodyPr wrap="square" rtlCol="0">
            <a:spAutoFit/>
          </a:bodyPr>
          <a:lstStyle/>
          <a:p>
            <a:r>
              <a:rPr lang="en-US" altLang="zh-CN">
                <a:solidFill>
                  <a:schemeClr val="bg1"/>
                </a:solidFill>
              </a:rPr>
              <a:t>Hash</a:t>
            </a:r>
          </a:p>
        </p:txBody>
      </p:sp>
      <p:sp>
        <p:nvSpPr>
          <p:cNvPr id="15" name="文本框 14"/>
          <p:cNvSpPr txBox="1"/>
          <p:nvPr/>
        </p:nvSpPr>
        <p:spPr>
          <a:xfrm>
            <a:off x="4714240" y="3908425"/>
            <a:ext cx="881380" cy="368300"/>
          </a:xfrm>
          <a:prstGeom prst="rect">
            <a:avLst/>
          </a:prstGeom>
          <a:noFill/>
        </p:spPr>
        <p:txBody>
          <a:bodyPr wrap="square" rtlCol="0">
            <a:spAutoFit/>
          </a:bodyPr>
          <a:lstStyle/>
          <a:p>
            <a:r>
              <a:rPr lang="en-US" altLang="zh-CN">
                <a:solidFill>
                  <a:schemeClr val="bg1"/>
                </a:solidFill>
              </a:rPr>
              <a:t>Set</a:t>
            </a:r>
          </a:p>
        </p:txBody>
      </p:sp>
      <p:sp>
        <p:nvSpPr>
          <p:cNvPr id="17" name="文本框 16"/>
          <p:cNvSpPr txBox="1"/>
          <p:nvPr/>
        </p:nvSpPr>
        <p:spPr>
          <a:xfrm>
            <a:off x="4714240" y="4844415"/>
            <a:ext cx="901065" cy="368300"/>
          </a:xfrm>
          <a:prstGeom prst="rect">
            <a:avLst/>
          </a:prstGeom>
          <a:noFill/>
        </p:spPr>
        <p:txBody>
          <a:bodyPr wrap="square" rtlCol="0">
            <a:spAutoFit/>
          </a:bodyPr>
          <a:lstStyle/>
          <a:p>
            <a:r>
              <a:rPr lang="en-US" altLang="zh-CN">
                <a:solidFill>
                  <a:schemeClr val="bg1"/>
                </a:solidFill>
              </a:rPr>
              <a:t>ZSet</a:t>
            </a:r>
          </a:p>
        </p:txBody>
      </p:sp>
      <p:sp>
        <p:nvSpPr>
          <p:cNvPr id="18" name="矩形 17"/>
          <p:cNvSpPr/>
          <p:nvPr/>
        </p:nvSpPr>
        <p:spPr>
          <a:xfrm>
            <a:off x="6439535" y="1211580"/>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659880" y="1146810"/>
            <a:ext cx="584835" cy="368300"/>
          </a:xfrm>
          <a:prstGeom prst="rect">
            <a:avLst/>
          </a:prstGeom>
          <a:noFill/>
        </p:spPr>
        <p:txBody>
          <a:bodyPr wrap="square" rtlCol="0">
            <a:spAutoFit/>
          </a:bodyPr>
          <a:lstStyle/>
          <a:p>
            <a:r>
              <a:rPr lang="en-US" altLang="zh-CN">
                <a:solidFill>
                  <a:schemeClr val="bg1"/>
                </a:solidFill>
              </a:rPr>
              <a:t>int</a:t>
            </a:r>
          </a:p>
        </p:txBody>
      </p:sp>
      <p:sp>
        <p:nvSpPr>
          <p:cNvPr id="20" name="矩形 19"/>
          <p:cNvSpPr/>
          <p:nvPr/>
        </p:nvSpPr>
        <p:spPr>
          <a:xfrm>
            <a:off x="6439535" y="1557655"/>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574155" y="1515110"/>
            <a:ext cx="890905" cy="368300"/>
          </a:xfrm>
          <a:prstGeom prst="rect">
            <a:avLst/>
          </a:prstGeom>
          <a:noFill/>
        </p:spPr>
        <p:txBody>
          <a:bodyPr wrap="square" rtlCol="0">
            <a:spAutoFit/>
          </a:bodyPr>
          <a:lstStyle/>
          <a:p>
            <a:r>
              <a:rPr lang="en-US" altLang="zh-CN">
                <a:solidFill>
                  <a:schemeClr val="bg1"/>
                </a:solidFill>
              </a:rPr>
              <a:t>embstr</a:t>
            </a:r>
          </a:p>
        </p:txBody>
      </p:sp>
      <p:sp>
        <p:nvSpPr>
          <p:cNvPr id="22" name="矩形 21"/>
          <p:cNvSpPr/>
          <p:nvPr/>
        </p:nvSpPr>
        <p:spPr>
          <a:xfrm>
            <a:off x="6439535" y="2412365"/>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418580" y="2347595"/>
            <a:ext cx="1196975" cy="368300"/>
          </a:xfrm>
          <a:prstGeom prst="rect">
            <a:avLst/>
          </a:prstGeom>
          <a:noFill/>
        </p:spPr>
        <p:txBody>
          <a:bodyPr wrap="square" rtlCol="0">
            <a:spAutoFit/>
          </a:bodyPr>
          <a:lstStyle/>
          <a:p>
            <a:r>
              <a:rPr lang="en-US" altLang="zh-CN">
                <a:solidFill>
                  <a:schemeClr val="bg1"/>
                </a:solidFill>
              </a:rPr>
              <a:t>quicklist</a:t>
            </a:r>
          </a:p>
        </p:txBody>
      </p:sp>
      <p:sp>
        <p:nvSpPr>
          <p:cNvPr id="24" name="矩形 23"/>
          <p:cNvSpPr/>
          <p:nvPr/>
        </p:nvSpPr>
        <p:spPr>
          <a:xfrm>
            <a:off x="6418580" y="2931795"/>
            <a:ext cx="1046480"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563995" y="2870200"/>
            <a:ext cx="765810" cy="368300"/>
          </a:xfrm>
          <a:prstGeom prst="rect">
            <a:avLst/>
          </a:prstGeom>
          <a:noFill/>
        </p:spPr>
        <p:txBody>
          <a:bodyPr wrap="square" rtlCol="0">
            <a:spAutoFit/>
          </a:bodyPr>
          <a:lstStyle/>
          <a:p>
            <a:r>
              <a:rPr lang="en-US" altLang="zh-CN">
                <a:solidFill>
                  <a:schemeClr val="bg1"/>
                </a:solidFill>
              </a:rPr>
              <a:t>ziplist</a:t>
            </a:r>
          </a:p>
        </p:txBody>
      </p:sp>
      <p:sp>
        <p:nvSpPr>
          <p:cNvPr id="26" name="矩形 25"/>
          <p:cNvSpPr/>
          <p:nvPr/>
        </p:nvSpPr>
        <p:spPr>
          <a:xfrm>
            <a:off x="6434455" y="3241040"/>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356985" y="3198495"/>
            <a:ext cx="1160145" cy="368300"/>
          </a:xfrm>
          <a:prstGeom prst="rect">
            <a:avLst/>
          </a:prstGeom>
          <a:noFill/>
        </p:spPr>
        <p:txBody>
          <a:bodyPr wrap="square" rtlCol="0">
            <a:spAutoFit/>
          </a:bodyPr>
          <a:lstStyle/>
          <a:p>
            <a:r>
              <a:rPr lang="en-US" altLang="zh-CN">
                <a:solidFill>
                  <a:schemeClr val="bg1"/>
                </a:solidFill>
              </a:rPr>
              <a:t>hashtable</a:t>
            </a:r>
          </a:p>
        </p:txBody>
      </p:sp>
      <p:sp>
        <p:nvSpPr>
          <p:cNvPr id="28" name="矩形 27"/>
          <p:cNvSpPr/>
          <p:nvPr/>
        </p:nvSpPr>
        <p:spPr>
          <a:xfrm>
            <a:off x="6423660" y="3771900"/>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6520180" y="3707130"/>
            <a:ext cx="842645" cy="368300"/>
          </a:xfrm>
          <a:prstGeom prst="rect">
            <a:avLst/>
          </a:prstGeom>
          <a:noFill/>
        </p:spPr>
        <p:txBody>
          <a:bodyPr wrap="square" rtlCol="0">
            <a:spAutoFit/>
          </a:bodyPr>
          <a:lstStyle/>
          <a:p>
            <a:r>
              <a:rPr lang="en-US" altLang="zh-CN">
                <a:solidFill>
                  <a:schemeClr val="bg1"/>
                </a:solidFill>
              </a:rPr>
              <a:t>intset</a:t>
            </a:r>
          </a:p>
        </p:txBody>
      </p:sp>
      <p:sp>
        <p:nvSpPr>
          <p:cNvPr id="30" name="矩形 29"/>
          <p:cNvSpPr/>
          <p:nvPr/>
        </p:nvSpPr>
        <p:spPr>
          <a:xfrm>
            <a:off x="6428740" y="4686935"/>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536055" y="4622800"/>
            <a:ext cx="802640" cy="368300"/>
          </a:xfrm>
          <a:prstGeom prst="rect">
            <a:avLst/>
          </a:prstGeom>
          <a:noFill/>
        </p:spPr>
        <p:txBody>
          <a:bodyPr wrap="square" rtlCol="0">
            <a:spAutoFit/>
          </a:bodyPr>
          <a:lstStyle/>
          <a:p>
            <a:r>
              <a:rPr lang="en-US" altLang="zh-CN">
                <a:solidFill>
                  <a:schemeClr val="bg1"/>
                </a:solidFill>
              </a:rPr>
              <a:t>ziplist</a:t>
            </a:r>
          </a:p>
        </p:txBody>
      </p:sp>
      <p:sp>
        <p:nvSpPr>
          <p:cNvPr id="32" name="矩形 31"/>
          <p:cNvSpPr/>
          <p:nvPr/>
        </p:nvSpPr>
        <p:spPr>
          <a:xfrm>
            <a:off x="6424295" y="5097145"/>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438900" y="5033010"/>
            <a:ext cx="939800" cy="368300"/>
          </a:xfrm>
          <a:prstGeom prst="rect">
            <a:avLst/>
          </a:prstGeom>
          <a:noFill/>
        </p:spPr>
        <p:txBody>
          <a:bodyPr wrap="square" rtlCol="0">
            <a:spAutoFit/>
          </a:bodyPr>
          <a:lstStyle/>
          <a:p>
            <a:r>
              <a:rPr lang="en-US" altLang="zh-CN">
                <a:solidFill>
                  <a:schemeClr val="bg1"/>
                </a:solidFill>
              </a:rPr>
              <a:t>skiplist</a:t>
            </a:r>
          </a:p>
        </p:txBody>
      </p:sp>
      <p:sp>
        <p:nvSpPr>
          <p:cNvPr id="34" name="矩形 33"/>
          <p:cNvSpPr/>
          <p:nvPr/>
        </p:nvSpPr>
        <p:spPr>
          <a:xfrm>
            <a:off x="6439535" y="1883410"/>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659880" y="1828800"/>
            <a:ext cx="584835" cy="368300"/>
          </a:xfrm>
          <a:prstGeom prst="rect">
            <a:avLst/>
          </a:prstGeom>
          <a:noFill/>
        </p:spPr>
        <p:txBody>
          <a:bodyPr wrap="square" rtlCol="0">
            <a:spAutoFit/>
          </a:bodyPr>
          <a:lstStyle/>
          <a:p>
            <a:r>
              <a:rPr lang="en-US" altLang="zh-CN">
                <a:solidFill>
                  <a:schemeClr val="bg1"/>
                </a:solidFill>
              </a:rPr>
              <a:t>raw</a:t>
            </a:r>
          </a:p>
        </p:txBody>
      </p:sp>
      <p:sp>
        <p:nvSpPr>
          <p:cNvPr id="36" name="矩形 35"/>
          <p:cNvSpPr/>
          <p:nvPr/>
        </p:nvSpPr>
        <p:spPr>
          <a:xfrm>
            <a:off x="6434455" y="4154170"/>
            <a:ext cx="1025525" cy="23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355715" y="4089400"/>
            <a:ext cx="1160780" cy="368300"/>
          </a:xfrm>
          <a:prstGeom prst="rect">
            <a:avLst/>
          </a:prstGeom>
          <a:noFill/>
        </p:spPr>
        <p:txBody>
          <a:bodyPr wrap="square" rtlCol="0">
            <a:spAutoFit/>
          </a:bodyPr>
          <a:lstStyle/>
          <a:p>
            <a:r>
              <a:rPr lang="en-US" altLang="zh-CN">
                <a:solidFill>
                  <a:schemeClr val="bg1"/>
                </a:solidFill>
              </a:rPr>
              <a:t>hashtable</a:t>
            </a:r>
          </a:p>
        </p:txBody>
      </p:sp>
      <p:sp>
        <p:nvSpPr>
          <p:cNvPr id="38" name="左大括号 37"/>
          <p:cNvSpPr/>
          <p:nvPr/>
        </p:nvSpPr>
        <p:spPr>
          <a:xfrm>
            <a:off x="5934710" y="1208405"/>
            <a:ext cx="3194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左大括号 38"/>
          <p:cNvSpPr/>
          <p:nvPr/>
        </p:nvSpPr>
        <p:spPr>
          <a:xfrm>
            <a:off x="5933440" y="2931795"/>
            <a:ext cx="287655" cy="5410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左大括号 39"/>
          <p:cNvSpPr/>
          <p:nvPr/>
        </p:nvSpPr>
        <p:spPr>
          <a:xfrm>
            <a:off x="5934075" y="3822065"/>
            <a:ext cx="320040" cy="541020"/>
          </a:xfrm>
          <a:prstGeom prst="leftBrace">
            <a:avLst>
              <a:gd name="adj1" fmla="val 8333"/>
              <a:gd name="adj2" fmla="val 51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大括号 40"/>
          <p:cNvSpPr/>
          <p:nvPr/>
        </p:nvSpPr>
        <p:spPr>
          <a:xfrm>
            <a:off x="5933440" y="4686935"/>
            <a:ext cx="320675" cy="6496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箭头连接符 41"/>
          <p:cNvCxnSpPr>
            <a:stCxn id="7" idx="3"/>
            <a:endCxn id="23" idx="1"/>
          </p:cNvCxnSpPr>
          <p:nvPr/>
        </p:nvCxnSpPr>
        <p:spPr>
          <a:xfrm flipV="1">
            <a:off x="5797550" y="2531745"/>
            <a:ext cx="62103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36844" y="1935070"/>
            <a:ext cx="2666171" cy="369332"/>
          </a:xfrm>
          <a:prstGeom prst="rect">
            <a:avLst/>
          </a:prstGeom>
          <a:noFill/>
        </p:spPr>
        <p:txBody>
          <a:bodyPr wrap="square" rtlCol="0">
            <a:spAutoFit/>
          </a:bodyPr>
          <a:lstStyle/>
          <a:p>
            <a:r>
              <a:rPr lang="en-US" altLang="zh-CN" dirty="0" smtClean="0"/>
              <a:t>OBJECT ENCODING key</a:t>
            </a:r>
            <a:endParaRPr lang="zh-CN" altLang="en-US" dirty="0"/>
          </a:p>
        </p:txBody>
      </p:sp>
      <p:sp>
        <p:nvSpPr>
          <p:cNvPr id="43" name="文本框 42"/>
          <p:cNvSpPr txBox="1"/>
          <p:nvPr/>
        </p:nvSpPr>
        <p:spPr>
          <a:xfrm>
            <a:off x="7711051" y="1516199"/>
            <a:ext cx="1901669" cy="369332"/>
          </a:xfrm>
          <a:prstGeom prst="rect">
            <a:avLst/>
          </a:prstGeom>
          <a:noFill/>
        </p:spPr>
        <p:txBody>
          <a:bodyPr wrap="square" rtlCol="0">
            <a:spAutoFit/>
          </a:bodyPr>
          <a:lstStyle/>
          <a:p>
            <a:r>
              <a:rPr lang="zh-CN" altLang="en-US" dirty="0" smtClean="0"/>
              <a:t>长度不大于</a:t>
            </a:r>
            <a:r>
              <a:rPr lang="en-US" altLang="zh-CN" dirty="0" smtClean="0"/>
              <a:t>44</a:t>
            </a:r>
            <a:endParaRPr lang="zh-CN" altLang="en-US" dirty="0"/>
          </a:p>
        </p:txBody>
      </p:sp>
      <p:sp>
        <p:nvSpPr>
          <p:cNvPr id="44" name="文本框 43"/>
          <p:cNvSpPr txBox="1"/>
          <p:nvPr/>
        </p:nvSpPr>
        <p:spPr>
          <a:xfrm>
            <a:off x="7711051" y="1846088"/>
            <a:ext cx="1901669" cy="369332"/>
          </a:xfrm>
          <a:prstGeom prst="rect">
            <a:avLst/>
          </a:prstGeom>
          <a:noFill/>
        </p:spPr>
        <p:txBody>
          <a:bodyPr wrap="square" rtlCol="0">
            <a:spAutoFit/>
          </a:bodyPr>
          <a:lstStyle/>
          <a:p>
            <a:r>
              <a:rPr lang="zh-CN" altLang="en-US" dirty="0" smtClean="0"/>
              <a:t>长度大于</a:t>
            </a:r>
            <a:r>
              <a:rPr lang="en-US" altLang="zh-CN" dirty="0" smtClean="0"/>
              <a:t>44</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579" y="235079"/>
            <a:ext cx="1994535" cy="475615"/>
          </a:xfrm>
          <a:prstGeom prst="rect">
            <a:avLst/>
          </a:prstGeom>
          <a:noFill/>
        </p:spPr>
        <p:txBody>
          <a:bodyPr wrap="none" rtlCol="0">
            <a:spAutoFit/>
          </a:bodyPr>
          <a:lstStyle/>
          <a:p>
            <a:r>
              <a:rPr lang="en-US" altLang="zh-CN" sz="2500" b="1" dirty="0">
                <a:solidFill>
                  <a:schemeClr val="bg1"/>
                </a:solidFill>
                <a:latin typeface="微软雅黑" panose="020B0503020204020204" pitchFamily="34" charset="-122"/>
                <a:ea typeface="微软雅黑" panose="020B0503020204020204" pitchFamily="34" charset="-122"/>
              </a:rPr>
              <a:t>Redis</a:t>
            </a:r>
            <a:r>
              <a:rPr lang="zh-CN" altLang="en-US" sz="2500" b="1" dirty="0">
                <a:solidFill>
                  <a:schemeClr val="bg1"/>
                </a:solidFill>
                <a:latin typeface="微软雅黑" panose="020B0503020204020204" pitchFamily="34" charset="-122"/>
                <a:ea typeface="微软雅黑" panose="020B0503020204020204" pitchFamily="34" charset="-122"/>
              </a:rPr>
              <a:t>持久化</a:t>
            </a:r>
          </a:p>
        </p:txBody>
      </p:sp>
      <p:sp>
        <p:nvSpPr>
          <p:cNvPr id="3" name="矩形 2"/>
          <p:cNvSpPr/>
          <p:nvPr/>
        </p:nvSpPr>
        <p:spPr>
          <a:xfrm>
            <a:off x="1025525" y="2796540"/>
            <a:ext cx="1570355" cy="461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持久化</a:t>
            </a:r>
          </a:p>
        </p:txBody>
      </p:sp>
      <p:sp>
        <p:nvSpPr>
          <p:cNvPr id="4" name="矩形 3"/>
          <p:cNvSpPr/>
          <p:nvPr/>
        </p:nvSpPr>
        <p:spPr>
          <a:xfrm>
            <a:off x="3571875" y="2250440"/>
            <a:ext cx="1895475" cy="303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p>
        </p:txBody>
      </p:sp>
      <p:sp>
        <p:nvSpPr>
          <p:cNvPr id="5" name="矩形 4"/>
          <p:cNvSpPr/>
          <p:nvPr/>
        </p:nvSpPr>
        <p:spPr>
          <a:xfrm>
            <a:off x="3571875" y="3498215"/>
            <a:ext cx="1895475" cy="303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AOF</a:t>
            </a:r>
          </a:p>
        </p:txBody>
      </p:sp>
      <p:sp>
        <p:nvSpPr>
          <p:cNvPr id="7" name="矩形 6"/>
          <p:cNvSpPr/>
          <p:nvPr/>
        </p:nvSpPr>
        <p:spPr>
          <a:xfrm>
            <a:off x="6294120" y="3111500"/>
            <a:ext cx="4648835" cy="19030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chorCtr="0">
            <a:noAutofit/>
          </a:bodyPr>
          <a:lstStyle/>
          <a:p>
            <a:pPr algn="l"/>
            <a:r>
              <a:rPr lang="zh-CN" altLang="en-US">
                <a:solidFill>
                  <a:schemeClr val="bg1"/>
                </a:solidFill>
              </a:rPr>
              <a:t>appendfsync yes           </a:t>
            </a:r>
            <a:r>
              <a:rPr lang="en-US" altLang="zh-CN">
                <a:solidFill>
                  <a:schemeClr val="bg1"/>
                </a:solidFill>
              </a:rPr>
              <a:t>#</a:t>
            </a:r>
            <a:r>
              <a:rPr lang="zh-CN" altLang="en-US">
                <a:solidFill>
                  <a:schemeClr val="bg1"/>
                </a:solidFill>
              </a:rPr>
              <a:t>启动</a:t>
            </a:r>
            <a:r>
              <a:rPr lang="en-US" altLang="zh-CN">
                <a:solidFill>
                  <a:schemeClr val="bg1"/>
                </a:solidFill>
              </a:rPr>
              <a:t>AOF</a:t>
            </a:r>
            <a:r>
              <a:rPr lang="zh-CN" altLang="en-US">
                <a:solidFill>
                  <a:schemeClr val="bg1"/>
                </a:solidFill>
              </a:rPr>
              <a:t>持久化 </a:t>
            </a:r>
          </a:p>
          <a:p>
            <a:pPr algn="l"/>
            <a:r>
              <a:rPr lang="zh-CN" altLang="en-US">
                <a:solidFill>
                  <a:schemeClr val="bg1"/>
                </a:solidFill>
              </a:rPr>
              <a:t>appendfsync no            </a:t>
            </a:r>
            <a:r>
              <a:rPr lang="en-US" altLang="zh-CN">
                <a:solidFill>
                  <a:schemeClr val="bg1"/>
                </a:solidFill>
              </a:rPr>
              <a:t># Redis不会主动调用fsync去将AOF日志内容同步到磁盘</a:t>
            </a:r>
          </a:p>
          <a:p>
            <a:pPr algn="l"/>
            <a:r>
              <a:rPr lang="zh-CN" altLang="en-US">
                <a:solidFill>
                  <a:schemeClr val="bg1"/>
                </a:solidFill>
              </a:rPr>
              <a:t>appendfsync always      #每次有数据修改发生时都会写入AOF文件。</a:t>
            </a:r>
          </a:p>
          <a:p>
            <a:pPr algn="l"/>
            <a:r>
              <a:rPr lang="zh-CN" altLang="en-US">
                <a:solidFill>
                  <a:schemeClr val="bg1"/>
                </a:solidFill>
              </a:rPr>
              <a:t>appendfsync everysec   #每秒钟同步一次，该策略为AOF的缺省策略。</a:t>
            </a:r>
          </a:p>
        </p:txBody>
      </p:sp>
      <p:sp>
        <p:nvSpPr>
          <p:cNvPr id="8" name="矩形 7"/>
          <p:cNvSpPr/>
          <p:nvPr/>
        </p:nvSpPr>
        <p:spPr>
          <a:xfrm>
            <a:off x="6294120" y="1407795"/>
            <a:ext cx="4648835" cy="12141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save 900 1   #900秒（15分钟）内有1个更改</a:t>
            </a:r>
          </a:p>
          <a:p>
            <a:pPr algn="l"/>
            <a:r>
              <a:rPr lang="en-US" altLang="zh-CN"/>
              <a:t>save 300 10 #300秒（5分钟）内有10个更改</a:t>
            </a:r>
          </a:p>
          <a:p>
            <a:pPr algn="l"/>
            <a:r>
              <a:rPr lang="en-US" altLang="zh-CN"/>
              <a:t>save 60 10000 #60秒内有10000个更改</a:t>
            </a:r>
          </a:p>
        </p:txBody>
      </p:sp>
      <p:sp>
        <p:nvSpPr>
          <p:cNvPr id="9" name="左大括号 8"/>
          <p:cNvSpPr/>
          <p:nvPr/>
        </p:nvSpPr>
        <p:spPr>
          <a:xfrm>
            <a:off x="2682240" y="2314575"/>
            <a:ext cx="803275" cy="1424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30,&quot;width&quot;:759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2498</Words>
  <Application>Microsoft Office PowerPoint</Application>
  <PresentationFormat>宽屏</PresentationFormat>
  <Paragraphs>323</Paragraphs>
  <Slides>18</Slides>
  <Notes>15</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18</vt:i4>
      </vt:variant>
    </vt:vector>
  </HeadingPairs>
  <TitlesOfParts>
    <vt:vector size="24" baseType="lpstr">
      <vt:lpstr>等线</vt:lpstr>
      <vt:lpstr>等线 Light</vt:lpstr>
      <vt:lpstr>微软雅黑</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胡飞</dc:creator>
  <cp:lastModifiedBy>admin</cp:lastModifiedBy>
  <cp:revision>173</cp:revision>
  <dcterms:created xsi:type="dcterms:W3CDTF">2019-10-23T05:20:00Z</dcterms:created>
  <dcterms:modified xsi:type="dcterms:W3CDTF">2020-06-24T06:07:12Z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