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1" autoAdjust="0"/>
    <p:restoredTop sz="96395" autoAdjust="0"/>
  </p:normalViewPr>
  <p:slideViewPr>
    <p:cSldViewPr snapToGrid="0">
      <p:cViewPr varScale="1">
        <p:scale>
          <a:sx n="111" d="100"/>
          <a:sy n="111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2CFA0E-4F68-4785-90B6-CE5655F571C6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5D3FD-2C70-4441-9A1C-DEEA489DB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6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F5D3FD-2C70-4441-9A1C-DEEA489DBC9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528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F5D3FD-2C70-4441-9A1C-DEEA489DBC9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39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066D7-220F-46B3-92D9-4D84D0A41A15}" type="datetime1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DE42-C300-4958-8451-39AA41D53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33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D172-4105-47B5-AC3A-BE1F8E02A15A}" type="datetime1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DE42-C300-4958-8451-39AA41D53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563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7F2C3-2E73-4699-83C9-99A46B752C5D}" type="datetime1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DE42-C300-4958-8451-39AA41D53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05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51F7-A133-4A78-8409-B9B13D7E770E}" type="datetime1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DE42-C300-4958-8451-39AA41D53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38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703BF-B1A7-4B5B-B113-D005B3F5E954}" type="datetime1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DE42-C300-4958-8451-39AA41D53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144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77A5-35BD-464C-8809-6BE839007AD9}" type="datetime1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DE42-C300-4958-8451-39AA41D53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3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B5281-9750-4FAB-B39A-31B21CB2AC2C}" type="datetime1">
              <a:rPr lang="en-US" smtClean="0"/>
              <a:t>4/12/2025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DE42-C300-4958-8451-39AA41D53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63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64341-52D9-4644-91ED-C6D7C7BE2BCA}" type="datetime1">
              <a:rPr lang="en-US" smtClean="0"/>
              <a:t>4/12/2025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DE42-C300-4958-8451-39AA41D53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10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A37A3-A7E5-42E1-B8EB-20D302DD2893}" type="datetime1">
              <a:rPr lang="en-US" smtClean="0"/>
              <a:t>4/12/2025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DE42-C300-4958-8451-39AA41D53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89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FD6A-84D4-48A3-970F-381B28CB93B2}" type="datetime1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DE42-C300-4958-8451-39AA41D53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28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E7E1F-A42B-412C-99FB-5102F0FBDCC3}" type="datetime1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DE42-C300-4958-8451-39AA41D53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19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F5421-96BA-4D4F-8C06-1E1F3495379D}" type="datetime1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6DE42-C300-4958-8451-39AA41D53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5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1965" y="303379"/>
            <a:ext cx="9390491" cy="1008587"/>
          </a:xfrm>
        </p:spPr>
        <p:txBody>
          <a:bodyPr/>
          <a:lstStyle/>
          <a:p>
            <a:r>
              <a:rPr lang="en-US" b="1" spc="300" dirty="0" smtClean="0">
                <a:latin typeface="Arial Rounded MT Bold" panose="020F0704030504030204" pitchFamily="34" charset="0"/>
              </a:rPr>
              <a:t>CS214 Project </a:t>
            </a:r>
            <a:endParaRPr lang="en-US" b="1" spc="300" dirty="0">
              <a:latin typeface="Arial Rounded MT Bold" panose="020F070403050403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DE42-C300-4958-8451-39AA41D53016}" type="slidenum">
              <a:rPr lang="en-US" smtClean="0"/>
              <a:t>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611723" y="2057672"/>
            <a:ext cx="4626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Project Title: </a:t>
            </a:r>
            <a:r>
              <a:rPr lang="en-US" sz="2400" b="1" dirty="0" smtClean="0"/>
              <a:t>Contact </a:t>
            </a:r>
            <a:r>
              <a:rPr lang="en-US" sz="2400" b="1" dirty="0"/>
              <a:t>manager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97470" y="3058051"/>
            <a:ext cx="3047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Date</a:t>
            </a:r>
            <a:r>
              <a:rPr lang="en-US" sz="2400" dirty="0" smtClean="0"/>
              <a:t>: February 8, 2025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973484" y="3950813"/>
            <a:ext cx="5710843" cy="1793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Team Members</a:t>
            </a:r>
            <a:r>
              <a:rPr lang="en-US" dirty="0" smtClean="0"/>
              <a:t>:</a:t>
            </a:r>
            <a:endParaRPr lang="ar-SA" dirty="0" smtClean="0"/>
          </a:p>
          <a:p>
            <a:pPr marL="2171700" lvl="4" indent="-342900" algn="r" rtl="1">
              <a:buFont typeface="Arial" panose="020B0604020202020204" pitchFamily="34" charset="0"/>
              <a:buChar char="•"/>
            </a:pPr>
            <a:r>
              <a:rPr lang="ar-SA" dirty="0" smtClean="0"/>
              <a:t>رحال مكي </a:t>
            </a:r>
          </a:p>
          <a:p>
            <a:pPr marL="2171700" lvl="4" indent="-342900" algn="r" rtl="1">
              <a:buFont typeface="Arial" panose="020B0604020202020204" pitchFamily="34" charset="0"/>
              <a:buChar char="•"/>
            </a:pPr>
            <a:r>
              <a:rPr lang="ar-SA" dirty="0" smtClean="0"/>
              <a:t>أحمد علاء الدين قميلة </a:t>
            </a:r>
          </a:p>
          <a:p>
            <a:pPr marL="2171700" lvl="4" indent="-342900" algn="r" rtl="1">
              <a:buFont typeface="Arial" panose="020B0604020202020204" pitchFamily="34" charset="0"/>
              <a:buChar char="•"/>
            </a:pPr>
            <a:r>
              <a:rPr lang="ar-SA" dirty="0" smtClean="0"/>
              <a:t>ثابت الملحم </a:t>
            </a:r>
          </a:p>
          <a:p>
            <a:pPr marL="2171700" lvl="4" indent="-342900" algn="r" rtl="1">
              <a:buFont typeface="Arial" panose="020B0604020202020204" pitchFamily="34" charset="0"/>
              <a:buChar char="•"/>
            </a:pPr>
            <a:r>
              <a:rPr lang="ar-SA" dirty="0" smtClean="0"/>
              <a:t>حاتم الحسيني</a:t>
            </a:r>
            <a:endParaRPr lang="en-US" dirty="0" smtClean="0"/>
          </a:p>
          <a:p>
            <a:pPr marL="2171700" lvl="4" indent="-342900" algn="r" rtl="1">
              <a:buFont typeface="Arial" panose="020B0604020202020204" pitchFamily="34" charset="0"/>
              <a:buChar char="•"/>
            </a:pPr>
            <a:r>
              <a:rPr lang="ar-SA" dirty="0" smtClean="0"/>
              <a:t>بسام البليهي  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973484" y="3581481"/>
            <a:ext cx="2841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Instructor: Osama Al-</a:t>
            </a:r>
            <a:r>
              <a:rPr lang="en-US" b="1" dirty="0" err="1" smtClean="0"/>
              <a:t>Zakan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87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899" y="1465586"/>
            <a:ext cx="6192301" cy="43510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>
                <a:latin typeface="+mj-lt"/>
              </a:rPr>
              <a:t>These </a:t>
            </a:r>
            <a:r>
              <a:rPr lang="en-US" b="1" dirty="0">
                <a:latin typeface="+mj-lt"/>
              </a:rPr>
              <a:t>methods handle </a:t>
            </a:r>
            <a:r>
              <a:rPr lang="en-US" b="1" dirty="0" smtClean="0">
                <a:latin typeface="+mj-lt"/>
              </a:rPr>
              <a:t>searching contacts</a:t>
            </a:r>
            <a:r>
              <a:rPr lang="en-US" b="1" dirty="0" smtClean="0">
                <a:latin typeface="+mj-lt"/>
              </a:rPr>
              <a:t>:</a:t>
            </a:r>
            <a:endParaRPr lang="ar-SA" b="1" dirty="0" smtClean="0">
              <a:latin typeface="+mj-lt"/>
            </a:endParaRPr>
          </a:p>
          <a:p>
            <a:r>
              <a:rPr lang="en-US" dirty="0">
                <a:latin typeface="+mj-lt"/>
              </a:rPr>
              <a:t>The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+mj-lt"/>
              </a:rPr>
              <a:t>searchBynumber</a:t>
            </a:r>
            <a:r>
              <a:rPr lang="en-US" b="1" dirty="0">
                <a:solidFill>
                  <a:srgbClr val="FF0000"/>
                </a:solidFill>
                <a:latin typeface="+mj-lt"/>
              </a:rPr>
              <a:t> ()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finds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b="1" dirty="0">
                <a:latin typeface="+mj-lt"/>
              </a:rPr>
              <a:t>a contact by phone number by checking every list</a:t>
            </a:r>
            <a:endParaRPr lang="ar-SA" b="1" dirty="0">
              <a:latin typeface="+mj-lt"/>
            </a:endParaRPr>
          </a:p>
          <a:p>
            <a:r>
              <a:rPr lang="en-US" b="1" dirty="0" smtClean="0">
                <a:latin typeface="+mj-lt"/>
              </a:rPr>
              <a:t>The </a:t>
            </a:r>
            <a:r>
              <a:rPr lang="en-US" b="1" dirty="0" err="1" smtClean="0">
                <a:solidFill>
                  <a:srgbClr val="FF0000"/>
                </a:solidFill>
                <a:latin typeface="+mj-lt"/>
              </a:rPr>
              <a:t>searchByName</a:t>
            </a:r>
            <a:r>
              <a:rPr lang="en-US" b="1" dirty="0">
                <a:solidFill>
                  <a:srgbClr val="FF0000"/>
                </a:solidFill>
                <a:latin typeface="+mj-lt"/>
              </a:rPr>
              <a:t>() </a:t>
            </a:r>
            <a:r>
              <a:rPr lang="en-US" b="1" dirty="0">
                <a:latin typeface="+mj-lt"/>
              </a:rPr>
              <a:t>finds a contact by name, but only needs to check one list (more efficient</a:t>
            </a:r>
            <a:r>
              <a:rPr lang="en-US" b="1" dirty="0" smtClean="0">
                <a:latin typeface="+mj-lt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DE42-C300-4958-8451-39AA41D53016}" type="slidenum">
              <a:rPr lang="en-US" smtClean="0"/>
              <a:t>10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3899" y="140023"/>
            <a:ext cx="11208027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 Rounded MT Bold" panose="020F0704030504030204" pitchFamily="34" charset="0"/>
              </a:rPr>
              <a:t>Contact Management System </a:t>
            </a:r>
            <a:r>
              <a:rPr lang="en-US" sz="3600" dirty="0" smtClean="0">
                <a:latin typeface="Arial Rounded MT Bold" panose="020F0704030504030204" pitchFamily="34" charset="0"/>
              </a:rPr>
              <a:t>Explained (cont.)</a:t>
            </a:r>
            <a:endParaRPr lang="en-US" sz="3600" dirty="0">
              <a:latin typeface="Arial Rounded MT Bold" panose="020F07040305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202" y="1112376"/>
            <a:ext cx="4483398" cy="524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0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462" y="1528029"/>
            <a:ext cx="5053717" cy="374028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</a:t>
            </a:r>
            <a:r>
              <a:rPr lang="en-US" sz="2000" dirty="0" err="1" smtClean="0">
                <a:solidFill>
                  <a:srgbClr val="FF0000"/>
                </a:solidFill>
              </a:rPr>
              <a:t>deleteContact</a:t>
            </a:r>
            <a:r>
              <a:rPr lang="en-US" sz="2000" dirty="0">
                <a:solidFill>
                  <a:srgbClr val="FF0000"/>
                </a:solidFill>
              </a:rPr>
              <a:t>()</a:t>
            </a:r>
            <a:r>
              <a:rPr lang="en-US" sz="2000" dirty="0"/>
              <a:t> removes a contact by phone number and handles the linked list </a:t>
            </a:r>
            <a:r>
              <a:rPr lang="en-US" sz="2000" dirty="0" smtClean="0"/>
              <a:t>connections</a:t>
            </a:r>
          </a:p>
          <a:p>
            <a:r>
              <a:rPr lang="en-US" sz="2000" dirty="0" smtClean="0"/>
              <a:t>The </a:t>
            </a:r>
            <a:r>
              <a:rPr lang="en-US" sz="2000" dirty="0" err="1" smtClean="0">
                <a:solidFill>
                  <a:srgbClr val="FF0000"/>
                </a:solidFill>
              </a:rPr>
              <a:t>printAll</a:t>
            </a:r>
            <a:r>
              <a:rPr lang="en-US" sz="2000" dirty="0">
                <a:solidFill>
                  <a:srgbClr val="FF0000"/>
                </a:solidFill>
              </a:rPr>
              <a:t>()</a:t>
            </a:r>
            <a:r>
              <a:rPr lang="en-US" sz="2000" dirty="0"/>
              <a:t> displays all contacts organized by the first letter of their names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DE42-C300-4958-8451-39AA41D53016}" type="slidenum">
              <a:rPr lang="en-US" smtClean="0"/>
              <a:t>11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5462" y="118635"/>
            <a:ext cx="10897925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 Rounded MT Bold" panose="020F0704030504030204" pitchFamily="34" charset="0"/>
              </a:rPr>
              <a:t>Contact Management System </a:t>
            </a:r>
            <a:r>
              <a:rPr lang="en-US" sz="3600" dirty="0" smtClean="0">
                <a:latin typeface="Arial Rounded MT Bold" panose="020F0704030504030204" pitchFamily="34" charset="0"/>
              </a:rPr>
              <a:t>Explained (cont.)</a:t>
            </a:r>
            <a:endParaRPr lang="en-US" sz="3600" dirty="0">
              <a:latin typeface="Arial Rounded MT Bold" panose="020F070403050403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4424" y="1122970"/>
            <a:ext cx="4683756" cy="52333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453" y="3255476"/>
            <a:ext cx="4503894" cy="310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564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51282" cy="296106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dirty="0" err="1" smtClean="0">
                <a:solidFill>
                  <a:srgbClr val="FF0000"/>
                </a:solidFill>
              </a:rPr>
              <a:t>loadFromFile</a:t>
            </a:r>
            <a:r>
              <a:rPr lang="en-US" sz="2400" dirty="0">
                <a:solidFill>
                  <a:srgbClr val="FF0000"/>
                </a:solidFill>
              </a:rPr>
              <a:t>() </a:t>
            </a:r>
            <a:r>
              <a:rPr lang="en-US" sz="2400" dirty="0"/>
              <a:t>reads contacts from a file in CSV </a:t>
            </a:r>
            <a:r>
              <a:rPr lang="en-US" sz="2400" dirty="0" smtClean="0"/>
              <a:t>format</a:t>
            </a:r>
            <a:r>
              <a:rPr lang="en-US" sz="2400" u="sng" dirty="0" smtClean="0"/>
              <a:t>(</a:t>
            </a:r>
            <a:r>
              <a:rPr lang="en-US" sz="2400" u="sng" dirty="0" err="1" smtClean="0"/>
              <a:t>name,phone,email</a:t>
            </a:r>
            <a:r>
              <a:rPr lang="en-US" sz="2400" u="sng" dirty="0" smtClean="0"/>
              <a:t>)</a:t>
            </a:r>
          </a:p>
          <a:p>
            <a:r>
              <a:rPr lang="en-US" sz="2400" dirty="0" smtClean="0"/>
              <a:t>It trims </a:t>
            </a:r>
            <a:r>
              <a:rPr lang="en-US" sz="2400" dirty="0"/>
              <a:t>spaces at the start of each </a:t>
            </a:r>
            <a:r>
              <a:rPr lang="en-US" sz="2400" dirty="0" smtClean="0"/>
              <a:t>field</a:t>
            </a:r>
          </a:p>
          <a:p>
            <a:r>
              <a:rPr lang="en-US" sz="2400" dirty="0" smtClean="0"/>
              <a:t>Creates </a:t>
            </a:r>
            <a:r>
              <a:rPr lang="en-US" sz="2400" dirty="0"/>
              <a:t>a Contact object for each line and inserts it into the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DE42-C300-4958-8451-39AA41D53016}" type="slidenum">
              <a:rPr lang="en-US" smtClean="0"/>
              <a:t>12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5948" y="78878"/>
            <a:ext cx="10762753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 Rounded MT Bold" panose="020F0704030504030204" pitchFamily="34" charset="0"/>
              </a:rPr>
              <a:t>Contact Management System </a:t>
            </a:r>
            <a:r>
              <a:rPr lang="en-US" sz="3600" dirty="0" smtClean="0">
                <a:latin typeface="Arial Rounded MT Bold" panose="020F0704030504030204" pitchFamily="34" charset="0"/>
              </a:rPr>
              <a:t>Explained (cont.)</a:t>
            </a:r>
            <a:endParaRPr lang="en-US" sz="3600" dirty="0">
              <a:latin typeface="Arial Rounded MT Bold" panose="020F07040305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123" y="1404441"/>
            <a:ext cx="4686954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881" y="2374266"/>
            <a:ext cx="5061669" cy="20625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dirty="0" err="1" smtClean="0">
                <a:solidFill>
                  <a:srgbClr val="FF0000"/>
                </a:solidFill>
              </a:rPr>
              <a:t>saveToFile</a:t>
            </a:r>
            <a:r>
              <a:rPr lang="en-US" sz="2400" dirty="0">
                <a:solidFill>
                  <a:srgbClr val="FF0000"/>
                </a:solidFill>
              </a:rPr>
              <a:t>() </a:t>
            </a:r>
            <a:r>
              <a:rPr lang="en-US" sz="2400" dirty="0"/>
              <a:t>writes all contacts to a file in CSV </a:t>
            </a:r>
            <a:r>
              <a:rPr lang="en-US" sz="2400" dirty="0" smtClean="0"/>
              <a:t>format</a:t>
            </a:r>
          </a:p>
          <a:p>
            <a:r>
              <a:rPr lang="en-US" sz="2400" dirty="0" smtClean="0"/>
              <a:t>It </a:t>
            </a:r>
            <a:r>
              <a:rPr lang="en-US" sz="2400" dirty="0"/>
              <a:t>goes through all lists and writes each contact's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DE42-C300-4958-8451-39AA41D53016}" type="slidenum">
              <a:rPr lang="en-US" smtClean="0"/>
              <a:t>13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65706" y="206099"/>
            <a:ext cx="10953584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 Rounded MT Bold" panose="020F0704030504030204" pitchFamily="34" charset="0"/>
              </a:rPr>
              <a:t>Contact Management System </a:t>
            </a:r>
            <a:r>
              <a:rPr lang="en-US" sz="3600" dirty="0" smtClean="0">
                <a:latin typeface="Arial Rounded MT Bold" panose="020F0704030504030204" pitchFamily="34" charset="0"/>
              </a:rPr>
              <a:t>Explained (cont.)</a:t>
            </a:r>
            <a:endParaRPr lang="en-US" sz="3600" dirty="0">
              <a:latin typeface="Arial Rounded MT Bold" panose="020F07040305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498" y="1531662"/>
            <a:ext cx="5383412" cy="395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236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86" y="1793424"/>
            <a:ext cx="6214607" cy="24280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The main function provides the user interface</a:t>
            </a:r>
            <a:r>
              <a:rPr lang="en-US" sz="2400" b="1" dirty="0" smtClean="0"/>
              <a:t>:</a:t>
            </a:r>
          </a:p>
          <a:p>
            <a:r>
              <a:rPr lang="en-US" sz="2000" dirty="0" smtClean="0"/>
              <a:t>It </a:t>
            </a:r>
            <a:r>
              <a:rPr lang="en-US" sz="2000" dirty="0"/>
              <a:t>creates a </a:t>
            </a:r>
            <a:r>
              <a:rPr lang="en-US" sz="2000" dirty="0" err="1"/>
              <a:t>ContactManager</a:t>
            </a:r>
            <a:r>
              <a:rPr lang="en-US" sz="2000" dirty="0"/>
              <a:t> </a:t>
            </a:r>
            <a:r>
              <a:rPr lang="en-US" sz="2000" b="1" dirty="0" smtClean="0"/>
              <a:t>object</a:t>
            </a:r>
            <a:r>
              <a:rPr lang="en-US" sz="2000" dirty="0" smtClean="0"/>
              <a:t>.</a:t>
            </a:r>
          </a:p>
          <a:p>
            <a:r>
              <a:rPr lang="en-US" sz="2000" b="1" dirty="0" smtClean="0"/>
              <a:t>loads</a:t>
            </a:r>
            <a:r>
              <a:rPr lang="en-US" sz="2000" dirty="0" smtClean="0"/>
              <a:t> </a:t>
            </a:r>
            <a:r>
              <a:rPr lang="en-US" sz="2000" dirty="0"/>
              <a:t>the </a:t>
            </a:r>
            <a:r>
              <a:rPr lang="en-US" sz="2000" b="1" dirty="0" smtClean="0"/>
              <a:t>Contacts </a:t>
            </a:r>
            <a:r>
              <a:rPr lang="en-US" sz="2000" dirty="0"/>
              <a:t>from the </a:t>
            </a:r>
            <a:r>
              <a:rPr lang="en-US" sz="2000" dirty="0" smtClean="0"/>
              <a:t>file.</a:t>
            </a:r>
            <a:endParaRPr lang="en-US" sz="2000" dirty="0" smtClean="0"/>
          </a:p>
          <a:p>
            <a:r>
              <a:rPr lang="en-US" sz="2000" b="1" dirty="0" smtClean="0"/>
              <a:t>Displays </a:t>
            </a:r>
            <a:r>
              <a:rPr lang="en-US" sz="2000" b="1" dirty="0"/>
              <a:t>a menu </a:t>
            </a:r>
            <a:r>
              <a:rPr lang="en-US" sz="2000" dirty="0"/>
              <a:t>in a continuous loop until the user chooses to </a:t>
            </a:r>
            <a:r>
              <a:rPr lang="en-US" sz="2000" dirty="0" smtClean="0"/>
              <a:t>exit.</a:t>
            </a:r>
            <a:endParaRPr lang="en-US" sz="2000" dirty="0" smtClean="0"/>
          </a:p>
          <a:p>
            <a:r>
              <a:rPr lang="en-US" sz="2000" dirty="0" smtClean="0"/>
              <a:t>For </a:t>
            </a:r>
            <a:r>
              <a:rPr lang="en-US" sz="2000" dirty="0"/>
              <a:t>each menu option, it collects necessary input and calls the appropriate </a:t>
            </a:r>
            <a:r>
              <a:rPr lang="en-US" sz="2000" dirty="0" err="1"/>
              <a:t>ContactManager</a:t>
            </a:r>
            <a:r>
              <a:rPr lang="en-US" sz="2000" dirty="0"/>
              <a:t> </a:t>
            </a:r>
            <a:r>
              <a:rPr lang="en-US" sz="2000" b="1" dirty="0" smtClean="0"/>
              <a:t>method.</a:t>
            </a:r>
            <a:endParaRPr lang="en-US" sz="20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DE42-C300-4958-8451-39AA41D53016}" type="slidenum">
              <a:rPr lang="en-US" smtClean="0"/>
              <a:t>14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5462" y="182245"/>
            <a:ext cx="113538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 Rounded MT Bold" panose="020F0704030504030204" pitchFamily="34" charset="0"/>
              </a:rPr>
              <a:t>Contact Management System </a:t>
            </a:r>
            <a:r>
              <a:rPr lang="en-US" sz="3600" dirty="0" smtClean="0">
                <a:latin typeface="Arial Rounded MT Bold" panose="020F0704030504030204" pitchFamily="34" charset="0"/>
              </a:rPr>
              <a:t>Explained (cont.)</a:t>
            </a:r>
            <a:endParaRPr lang="en-US" sz="3600" dirty="0">
              <a:latin typeface="Arial Rounded MT Bold" panose="020F07040305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281" y="1507807"/>
            <a:ext cx="4467938" cy="422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925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286" y="1544803"/>
            <a:ext cx="11128514" cy="4289940"/>
          </a:xfrm>
        </p:spPr>
        <p:txBody>
          <a:bodyPr>
            <a:normAutofit lnSpcReduction="10000"/>
          </a:bodyPr>
          <a:lstStyle/>
          <a:p>
            <a:r>
              <a:rPr lang="en-US" sz="2400" b="1" dirty="0"/>
              <a:t>Option </a:t>
            </a:r>
            <a:r>
              <a:rPr lang="en-US" sz="2400" b="1" dirty="0" smtClean="0"/>
              <a:t>1: </a:t>
            </a:r>
            <a:r>
              <a:rPr lang="en-US" sz="2400" dirty="0"/>
              <a:t>allows </a:t>
            </a:r>
            <a:r>
              <a:rPr lang="en-US" sz="2400" b="1" dirty="0"/>
              <a:t>adding</a:t>
            </a:r>
            <a:r>
              <a:rPr lang="en-US" sz="2400" dirty="0"/>
              <a:t> multiple contacts at </a:t>
            </a:r>
            <a:r>
              <a:rPr lang="en-US" sz="2400" b="1" dirty="0" smtClean="0"/>
              <a:t>once.</a:t>
            </a:r>
            <a:br>
              <a:rPr lang="en-US" sz="2400" b="1" dirty="0" smtClean="0"/>
            </a:br>
            <a:endParaRPr lang="en-US" sz="2400" b="1" dirty="0" smtClean="0"/>
          </a:p>
          <a:p>
            <a:r>
              <a:rPr lang="en-US" sz="2400" b="1" dirty="0"/>
              <a:t>Option </a:t>
            </a:r>
            <a:r>
              <a:rPr lang="en-US" sz="2400" b="1" dirty="0" smtClean="0"/>
              <a:t>2</a:t>
            </a:r>
            <a:r>
              <a:rPr lang="en-US" sz="2400" dirty="0" smtClean="0"/>
              <a:t>: </a:t>
            </a:r>
            <a:r>
              <a:rPr lang="en-US" sz="2400" b="1" dirty="0" smtClean="0"/>
              <a:t>editing</a:t>
            </a:r>
            <a:r>
              <a:rPr lang="en-US" sz="2400" dirty="0" smtClean="0"/>
              <a:t> any aspect of a contact.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b="1" dirty="0" smtClean="0"/>
              <a:t>Option 3:</a:t>
            </a:r>
            <a:r>
              <a:rPr lang="en-US" sz="2400" dirty="0" smtClean="0"/>
              <a:t> </a:t>
            </a:r>
            <a:r>
              <a:rPr lang="en-US" sz="2400" dirty="0"/>
              <a:t>allows </a:t>
            </a:r>
            <a:r>
              <a:rPr lang="en-US" sz="2400" b="1" dirty="0" smtClean="0"/>
              <a:t>searching</a:t>
            </a:r>
            <a:r>
              <a:rPr lang="en-US" sz="2400" dirty="0" smtClean="0"/>
              <a:t> </a:t>
            </a:r>
            <a:r>
              <a:rPr lang="en-US" sz="2400" dirty="0"/>
              <a:t>for contacts either </a:t>
            </a:r>
            <a:r>
              <a:rPr lang="en-US" sz="2400" dirty="0" smtClean="0"/>
              <a:t>by a </a:t>
            </a:r>
            <a:r>
              <a:rPr lang="en-US" sz="2400" b="1" dirty="0"/>
              <a:t>number</a:t>
            </a:r>
            <a:r>
              <a:rPr lang="en-US" sz="2400" dirty="0"/>
              <a:t> or </a:t>
            </a:r>
            <a:r>
              <a:rPr lang="en-US" sz="2400" b="1" dirty="0" smtClean="0"/>
              <a:t>name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b="1" dirty="0" smtClean="0"/>
              <a:t>Option 4 </a:t>
            </a:r>
            <a:r>
              <a:rPr lang="en-US" sz="2400" dirty="0" smtClean="0"/>
              <a:t>: is for </a:t>
            </a:r>
            <a:r>
              <a:rPr lang="en-US" sz="2400" b="1" dirty="0" smtClean="0"/>
              <a:t>deleting </a:t>
            </a:r>
            <a:r>
              <a:rPr lang="en-US" sz="2400" dirty="0" smtClean="0"/>
              <a:t>a contact.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b="1" dirty="0" smtClean="0"/>
              <a:t>Option </a:t>
            </a:r>
            <a:r>
              <a:rPr lang="en-US" sz="2400" b="1" dirty="0"/>
              <a:t>5</a:t>
            </a:r>
            <a:r>
              <a:rPr lang="en-US" sz="2400" dirty="0"/>
              <a:t>: is for </a:t>
            </a:r>
            <a:r>
              <a:rPr lang="en-US" sz="2400" b="1" dirty="0"/>
              <a:t>printing</a:t>
            </a:r>
            <a:r>
              <a:rPr lang="en-US" sz="2400" dirty="0"/>
              <a:t> all </a:t>
            </a:r>
            <a:r>
              <a:rPr lang="en-US" sz="2400" dirty="0" smtClean="0"/>
              <a:t>contacts.</a:t>
            </a:r>
            <a:br>
              <a:rPr lang="en-US" sz="2400" dirty="0" smtClean="0"/>
            </a:br>
            <a:endParaRPr lang="en-US" sz="2400" b="1" dirty="0"/>
          </a:p>
          <a:p>
            <a:r>
              <a:rPr lang="en-US" sz="2400" b="1" dirty="0" smtClean="0"/>
              <a:t>Option 6</a:t>
            </a:r>
            <a:r>
              <a:rPr lang="en-US" sz="2400" dirty="0" smtClean="0"/>
              <a:t>: for </a:t>
            </a:r>
            <a:r>
              <a:rPr lang="en-US" sz="2400" b="1" dirty="0" smtClean="0"/>
              <a:t>exiting</a:t>
            </a:r>
            <a:r>
              <a:rPr lang="en-US" sz="2400" dirty="0" smtClean="0"/>
              <a:t> and </a:t>
            </a:r>
            <a:r>
              <a:rPr lang="en-US" sz="2400" b="1" dirty="0" smtClean="0"/>
              <a:t>saving any changes </a:t>
            </a:r>
            <a:r>
              <a:rPr lang="en-US" sz="2400" dirty="0" smtClean="0"/>
              <a:t>from the program to </a:t>
            </a:r>
            <a:r>
              <a:rPr lang="en-US" sz="2400" b="1" dirty="0" smtClean="0"/>
              <a:t>the contact file.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b="1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DE42-C300-4958-8451-39AA41D53016}" type="slidenum">
              <a:rPr lang="en-US" smtClean="0"/>
              <a:t>15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5287" y="0"/>
            <a:ext cx="11128513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 Rounded MT Bold" panose="020F0704030504030204" pitchFamily="34" charset="0"/>
              </a:rPr>
              <a:t>Contact Management System </a:t>
            </a:r>
            <a:r>
              <a:rPr lang="en-US" sz="3600" dirty="0" smtClean="0">
                <a:latin typeface="Arial Rounded MT Bold" panose="020F0704030504030204" pitchFamily="34" charset="0"/>
              </a:rPr>
              <a:t>Explained (cont.)</a:t>
            </a:r>
            <a:endParaRPr lang="en-US" sz="36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633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DE42-C300-4958-8451-39AA41D53016}" type="slidenum">
              <a:rPr lang="en-US" smtClean="0"/>
              <a:t>16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92901" y="-338026"/>
            <a:ext cx="11128513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Arial Rounded MT Bold" panose="020F0704030504030204" pitchFamily="34" charset="0"/>
              </a:rPr>
              <a:t>Output section</a:t>
            </a:r>
            <a:endParaRPr lang="en-US" sz="6000" dirty="0">
              <a:latin typeface="Arial Rounded MT Bold" panose="020F07040305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801" y="2161837"/>
            <a:ext cx="9942709" cy="3531733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005231" y="1243296"/>
            <a:ext cx="6303850" cy="918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Arial Rounded MT Bold" panose="020F0704030504030204" pitchFamily="34" charset="0"/>
              </a:rPr>
              <a:t>Program launch</a:t>
            </a:r>
            <a:endParaRPr lang="en-US" sz="36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438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DE42-C300-4958-8451-39AA41D53016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96" y="659897"/>
            <a:ext cx="3704197" cy="24479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1138" y="685910"/>
            <a:ext cx="4244223" cy="2452693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-742623" y="-55792"/>
            <a:ext cx="6303850" cy="918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Arial Rounded MT Bold" panose="020F0704030504030204" pitchFamily="34" charset="0"/>
              </a:rPr>
              <a:t>Adding</a:t>
            </a:r>
            <a:endParaRPr lang="en-US" sz="3600" dirty="0">
              <a:latin typeface="Arial Rounded MT Bold" panose="020F0704030504030204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5841183" y="-63264"/>
            <a:ext cx="4804134" cy="8397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Arial Rounded MT Bold" panose="020F0704030504030204" pitchFamily="34" charset="0"/>
              </a:rPr>
              <a:t>editing</a:t>
            </a:r>
            <a:endParaRPr lang="en-US" sz="3600" dirty="0">
              <a:latin typeface="Arial Rounded MT Bold" panose="020F070403050403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596" y="3725434"/>
            <a:ext cx="4005836" cy="265970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276155" y="3140556"/>
            <a:ext cx="24647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Arial Rounded MT Bold" panose="020F0704030504030204" pitchFamily="34" charset="0"/>
                <a:ea typeface="+mj-ea"/>
                <a:cs typeface="+mj-cs"/>
              </a:rPr>
              <a:t>Searching</a:t>
            </a:r>
            <a:endParaRPr lang="en-US" sz="3600" dirty="0"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2401" y="3725434"/>
            <a:ext cx="5271622" cy="2659701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6965383" y="3107888"/>
            <a:ext cx="20553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Arial Rounded MT Bold" panose="020F0704030504030204" pitchFamily="34" charset="0"/>
                <a:ea typeface="+mj-ea"/>
                <a:cs typeface="+mj-cs"/>
              </a:rPr>
              <a:t>Deleting</a:t>
            </a:r>
            <a:endParaRPr lang="en-US" sz="3600" dirty="0"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25906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DE42-C300-4958-8451-39AA41D53016}" type="slidenum">
              <a:rPr lang="en-US" smtClean="0"/>
              <a:t>18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079" y="783065"/>
            <a:ext cx="4974379" cy="351741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43938" y="136734"/>
            <a:ext cx="46666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latin typeface="Arial Rounded MT Bold" panose="020F0704030504030204" pitchFamily="34" charset="0"/>
                <a:ea typeface="+mj-ea"/>
                <a:cs typeface="+mj-cs"/>
              </a:rPr>
              <a:t>Printing all contacts</a:t>
            </a:r>
            <a:endParaRPr lang="en-US" sz="3600" dirty="0"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31036" y="4472651"/>
            <a:ext cx="68924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latin typeface="Arial Rounded MT Bold" panose="020F0704030504030204" pitchFamily="34" charset="0"/>
                <a:ea typeface="+mj-ea"/>
                <a:cs typeface="+mj-cs"/>
              </a:rPr>
              <a:t>Exiting and saving all changes</a:t>
            </a:r>
            <a:endParaRPr lang="en-US" sz="3600" dirty="0"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199" y="5108594"/>
            <a:ext cx="2944772" cy="143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428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DE42-C300-4958-8451-39AA41D53016}" type="slidenum">
              <a:rPr lang="en-US" smtClean="0"/>
              <a:t>19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339" t="1" b="-849"/>
          <a:stretch/>
        </p:blipFill>
        <p:spPr>
          <a:xfrm>
            <a:off x="147101" y="0"/>
            <a:ext cx="12264905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662340" y="194374"/>
            <a:ext cx="25387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latin typeface="Arial Rounded MT Bold" panose="020F0704030504030204" pitchFamily="34" charset="0"/>
                <a:ea typeface="+mj-ea"/>
                <a:cs typeface="+mj-cs"/>
              </a:rPr>
              <a:t>Flow chart</a:t>
            </a:r>
            <a:endParaRPr lang="en-US" sz="3600" dirty="0"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957560" y="6408107"/>
            <a:ext cx="4688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latin typeface="Arial Rounded MT Bold" panose="020F0704030504030204" pitchFamily="34" charset="0"/>
                <a:ea typeface="+mj-ea"/>
                <a:cs typeface="+mj-cs"/>
              </a:rPr>
              <a:t>19</a:t>
            </a:r>
            <a:endParaRPr lang="en-US" sz="1100" dirty="0"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97823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270" y="229482"/>
            <a:ext cx="5523890" cy="152819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 Rounded MT Bold" panose="020F0704030504030204" pitchFamily="34" charset="0"/>
              </a:rPr>
              <a:t>Project</a:t>
            </a:r>
            <a:r>
              <a:rPr lang="en-US" sz="4000" dirty="0" smtClean="0">
                <a:latin typeface="Arial Rounded MT Bold" panose="020F0704030504030204" pitchFamily="34" charset="0"/>
              </a:rPr>
              <a:t> Overview</a:t>
            </a:r>
            <a:endParaRPr lang="en-US" sz="4000" dirty="0">
              <a:latin typeface="Arial Rounded MT Bold" panose="020F07040305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DE42-C300-4958-8451-39AA41D53016}" type="slidenum">
              <a:rPr lang="en-US" smtClean="0"/>
              <a:t>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85025" y="1985345"/>
            <a:ext cx="1035026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This project implements a simple </a:t>
            </a:r>
            <a:r>
              <a:rPr lang="en-US" sz="2400" b="1" dirty="0" smtClean="0"/>
              <a:t>Contact Manager</a:t>
            </a:r>
            <a:r>
              <a:rPr lang="en-US" sz="2400" dirty="0" smtClean="0"/>
              <a:t> application in C++.</a:t>
            </a:r>
            <a:br>
              <a:rPr lang="en-US" sz="2400" dirty="0" smtClean="0"/>
            </a:br>
            <a:r>
              <a:rPr lang="en-US" sz="2400" dirty="0" smtClean="0"/>
              <a:t>Users can: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Add</a:t>
            </a:r>
            <a:r>
              <a:rPr lang="en-US" sz="2000" b="1" dirty="0"/>
              <a:t>, D</a:t>
            </a:r>
            <a:r>
              <a:rPr lang="en-US" sz="2000" b="1" dirty="0" smtClean="0"/>
              <a:t>elete, Edit and search Contacts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View all saved contacts</a:t>
            </a:r>
            <a:br>
              <a:rPr lang="en-US" sz="2000" b="1" dirty="0" smtClean="0"/>
            </a:br>
            <a:r>
              <a:rPr lang="en-US" sz="2000" dirty="0" smtClean="0"/>
              <a:t>The system organizes contacts by the </a:t>
            </a:r>
            <a:r>
              <a:rPr lang="en-US" sz="2000" b="1" dirty="0" smtClean="0"/>
              <a:t>first letter of the name</a:t>
            </a:r>
            <a:r>
              <a:rPr lang="en-US" sz="2000" dirty="0" smtClean="0"/>
              <a:t>, using a </a:t>
            </a:r>
            <a:r>
              <a:rPr lang="en-US" sz="2000" b="1" dirty="0" smtClean="0"/>
              <a:t>hash table</a:t>
            </a:r>
            <a:r>
              <a:rPr lang="en-US" sz="2000" dirty="0" smtClean="0"/>
              <a:t> of linked lists.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7951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320" y="487045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Arial Rounded MT Bold" panose="020F0704030504030204" pitchFamily="34" charset="0"/>
              </a:rPr>
              <a:t>Data Structures Used: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DE42-C300-4958-8451-39AA41D53016}" type="slidenum">
              <a:rPr lang="en-US" smtClean="0"/>
              <a:t>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471353" y="2352503"/>
            <a:ext cx="1005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Array</a:t>
            </a:r>
            <a:r>
              <a:rPr lang="en-US" sz="2400" dirty="0" smtClean="0"/>
              <a:t>: for saving the pointers (head) for the linked </a:t>
            </a:r>
            <a:r>
              <a:rPr lang="en-US" sz="2400" dirty="0" smtClean="0"/>
              <a:t>list.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/>
              <a:t>Linked List</a:t>
            </a:r>
            <a:r>
              <a:rPr lang="en-US" sz="2400" b="1" dirty="0" smtClean="0"/>
              <a:t>: </a:t>
            </a:r>
            <a:r>
              <a:rPr lang="en-US" sz="2400" dirty="0" smtClean="0"/>
              <a:t>for saving the contacts with the common key(letter).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Hash Table: </a:t>
            </a:r>
            <a:r>
              <a:rPr lang="en-US" sz="2400" dirty="0" smtClean="0"/>
              <a:t>Is </a:t>
            </a:r>
            <a:r>
              <a:rPr lang="en-US" sz="2400" dirty="0" smtClean="0"/>
              <a:t>the </a:t>
            </a:r>
            <a:r>
              <a:rPr lang="en-US" sz="2400" dirty="0"/>
              <a:t>combination of the </a:t>
            </a:r>
            <a:r>
              <a:rPr lang="en-US" sz="2400" dirty="0" smtClean="0"/>
              <a:t>two pulse a function to determine the index (key) on the Array off the Linked list that the contact will be saved into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25814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 panose="020F0704030504030204" pitchFamily="34" charset="0"/>
              </a:rPr>
              <a:t>Hash Table Implementation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144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26 buckets (A-Z) based on first letter of name</a:t>
            </a:r>
          </a:p>
          <a:p>
            <a:r>
              <a:rPr lang="en-US" sz="3200" dirty="0" smtClean="0"/>
              <a:t>Hashing function: </a:t>
            </a:r>
            <a:r>
              <a:rPr lang="en-US" sz="3200" dirty="0" err="1" smtClean="0">
                <a:solidFill>
                  <a:srgbClr val="FF0000"/>
                </a:solidFill>
              </a:rPr>
              <a:t>getIndex</a:t>
            </a:r>
            <a:r>
              <a:rPr lang="en-US" sz="3200" dirty="0" smtClean="0">
                <a:solidFill>
                  <a:srgbClr val="FF0000"/>
                </a:solidFill>
              </a:rPr>
              <a:t>(char c)</a:t>
            </a:r>
            <a:r>
              <a:rPr lang="en-US" sz="3200" dirty="0" smtClean="0"/>
              <a:t> converts first letter to array index</a:t>
            </a:r>
          </a:p>
          <a:p>
            <a:r>
              <a:rPr lang="en-US" sz="3200" dirty="0" smtClean="0"/>
              <a:t>Collision handling through chaining (linked lists)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DE42-C300-4958-8451-39AA41D530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0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 panose="020F0704030504030204" pitchFamily="34" charset="0"/>
              </a:rPr>
              <a:t>Contact Class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690688"/>
            <a:ext cx="10515600" cy="4351338"/>
          </a:xfrm>
        </p:spPr>
        <p:txBody>
          <a:bodyPr/>
          <a:lstStyle/>
          <a:p>
            <a:r>
              <a:rPr lang="en-US" dirty="0" smtClean="0"/>
              <a:t>Attributes: name, phone, email</a:t>
            </a:r>
          </a:p>
          <a:p>
            <a:r>
              <a:rPr lang="en-US" dirty="0" smtClean="0"/>
              <a:t>Getter and setter methods</a:t>
            </a:r>
          </a:p>
          <a:p>
            <a:r>
              <a:rPr lang="en-US" dirty="0" smtClean="0"/>
              <a:t>Encapsulation through private data members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DE42-C300-4958-8451-39AA41D530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07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 panose="020F0704030504030204" pitchFamily="34" charset="0"/>
              </a:rPr>
              <a:t>Contact Manager Class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4003" y="1847850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Hash table implementation</a:t>
            </a:r>
          </a:p>
          <a:p>
            <a:r>
              <a:rPr lang="en-US" dirty="0"/>
              <a:t>Methods for manipulating , printing and Searching </a:t>
            </a:r>
            <a:r>
              <a:rPr lang="en-US" dirty="0"/>
              <a:t>Contacts</a:t>
            </a:r>
          </a:p>
          <a:p>
            <a:r>
              <a:rPr lang="en-US" dirty="0"/>
              <a:t>Duplicate phone </a:t>
            </a:r>
            <a:r>
              <a:rPr lang="en-US" dirty="0" smtClean="0"/>
              <a:t>detection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DE42-C300-4958-8451-39AA41D530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41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582" y="19908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 Rounded MT Bold" panose="020F0704030504030204" pitchFamily="34" charset="0"/>
              </a:rPr>
              <a:t>Contact Management System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62915"/>
            <a:ext cx="5867575" cy="4142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This part creates a simple class to store contact information</a:t>
            </a:r>
            <a:r>
              <a:rPr lang="en-US" b="1" dirty="0" smtClean="0"/>
              <a:t>:</a:t>
            </a:r>
          </a:p>
          <a:p>
            <a:r>
              <a:rPr lang="en-US" sz="2400" dirty="0" smtClean="0"/>
              <a:t>It </a:t>
            </a:r>
            <a:r>
              <a:rPr lang="en-US" sz="2400" dirty="0"/>
              <a:t>has three </a:t>
            </a:r>
            <a:r>
              <a:rPr lang="en-US" sz="2400" b="1" dirty="0"/>
              <a:t>private variables</a:t>
            </a:r>
            <a:r>
              <a:rPr lang="en-US" sz="2400" dirty="0"/>
              <a:t>: name, phone, and </a:t>
            </a:r>
            <a:r>
              <a:rPr lang="en-US" sz="2400" dirty="0" smtClean="0"/>
              <a:t>email</a:t>
            </a:r>
          </a:p>
          <a:p>
            <a:r>
              <a:rPr lang="en-US" sz="2400" dirty="0" smtClean="0"/>
              <a:t>It </a:t>
            </a:r>
            <a:r>
              <a:rPr lang="en-US" sz="2400" dirty="0"/>
              <a:t>has "</a:t>
            </a:r>
            <a:r>
              <a:rPr lang="en-US" sz="2400" b="1" dirty="0"/>
              <a:t>setter</a:t>
            </a:r>
            <a:r>
              <a:rPr lang="en-US" sz="2400" dirty="0"/>
              <a:t>" methods </a:t>
            </a:r>
            <a:r>
              <a:rPr lang="en-US" sz="2400" dirty="0" smtClean="0"/>
              <a:t>to </a:t>
            </a:r>
            <a:r>
              <a:rPr lang="en-US" sz="2400" b="1" dirty="0" smtClean="0"/>
              <a:t>set</a:t>
            </a:r>
            <a:r>
              <a:rPr lang="en-US" sz="2400" dirty="0" smtClean="0"/>
              <a:t> </a:t>
            </a:r>
            <a:r>
              <a:rPr lang="en-US" sz="2400" dirty="0"/>
              <a:t>values in these </a:t>
            </a:r>
            <a:r>
              <a:rPr lang="en-US" sz="2400" dirty="0" smtClean="0"/>
              <a:t>variables</a:t>
            </a:r>
          </a:p>
          <a:p>
            <a:r>
              <a:rPr lang="en-US" sz="2400" dirty="0" smtClean="0"/>
              <a:t>It </a:t>
            </a:r>
            <a:r>
              <a:rPr lang="en-US" sz="2400" dirty="0"/>
              <a:t>has "</a:t>
            </a:r>
            <a:r>
              <a:rPr lang="en-US" sz="2400" b="1" dirty="0"/>
              <a:t>gette</a:t>
            </a:r>
            <a:r>
              <a:rPr lang="en-US" sz="2400" dirty="0"/>
              <a:t>r" methods </a:t>
            </a:r>
            <a:r>
              <a:rPr lang="en-US" sz="2400" dirty="0" smtClean="0"/>
              <a:t>to </a:t>
            </a:r>
            <a:r>
              <a:rPr lang="en-US" sz="2400" b="1" dirty="0"/>
              <a:t>retrieve</a:t>
            </a:r>
            <a:r>
              <a:rPr lang="en-US" sz="2400" dirty="0"/>
              <a:t> these </a:t>
            </a:r>
            <a:r>
              <a:rPr lang="en-US" sz="2400" dirty="0" smtClean="0"/>
              <a:t>values</a:t>
            </a:r>
          </a:p>
          <a:p>
            <a:r>
              <a:rPr lang="en-US" sz="2400" dirty="0" smtClean="0"/>
              <a:t>This </a:t>
            </a:r>
            <a:r>
              <a:rPr lang="en-US" sz="2400" dirty="0"/>
              <a:t>design follows </a:t>
            </a:r>
            <a:r>
              <a:rPr lang="en-US" sz="2400" b="1" dirty="0"/>
              <a:t>the encapsulation principle</a:t>
            </a:r>
            <a:r>
              <a:rPr lang="en-US" sz="2400" dirty="0"/>
              <a:t> by keeping data private and providing controlled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DE42-C300-4958-8451-39AA41D53016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500" y="1524649"/>
            <a:ext cx="5326380" cy="448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1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466" y="1491905"/>
            <a:ext cx="5540734" cy="4549666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It uses a hash table with linked lists (array of 26 pointers to </a:t>
            </a:r>
            <a:r>
              <a:rPr lang="en-US" sz="2400" dirty="0">
                <a:solidFill>
                  <a:srgbClr val="FF0000"/>
                </a:solidFill>
              </a:rPr>
              <a:t>Node</a:t>
            </a:r>
            <a:r>
              <a:rPr lang="en-US" sz="2400" dirty="0"/>
              <a:t> structures</a:t>
            </a:r>
            <a:r>
              <a:rPr lang="en-US" sz="2400" dirty="0" smtClean="0"/>
              <a:t>)</a:t>
            </a:r>
          </a:p>
          <a:p>
            <a:pPr algn="just"/>
            <a:r>
              <a:rPr lang="en-US" sz="2400" dirty="0" err="1" smtClean="0">
                <a:solidFill>
                  <a:srgbClr val="FF0000"/>
                </a:solidFill>
              </a:rPr>
              <a:t>struct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Node </a:t>
            </a:r>
            <a:r>
              <a:rPr lang="en-US" sz="2400" dirty="0"/>
              <a:t>defines each element in the linked lists, containing a contact and a pointer to the next </a:t>
            </a:r>
            <a:r>
              <a:rPr lang="en-US" sz="2400" dirty="0" smtClean="0"/>
              <a:t>node</a:t>
            </a:r>
          </a:p>
          <a:p>
            <a:pPr algn="just"/>
            <a:r>
              <a:rPr lang="en-US" sz="2400" dirty="0" err="1" smtClean="0">
                <a:solidFill>
                  <a:srgbClr val="FF0000"/>
                </a:solidFill>
              </a:rPr>
              <a:t>tableSize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= 26 </a:t>
            </a:r>
            <a:r>
              <a:rPr lang="en-US" sz="2400" dirty="0"/>
              <a:t>represents the 26 letters of the alphabet (A-Z</a:t>
            </a:r>
            <a:r>
              <a:rPr lang="en-US" sz="2400" dirty="0" smtClean="0"/>
              <a:t>)</a:t>
            </a:r>
          </a:p>
          <a:p>
            <a:pPr algn="just"/>
            <a:r>
              <a:rPr lang="en-US" sz="2400" dirty="0" err="1" smtClean="0">
                <a:solidFill>
                  <a:srgbClr val="FF0000"/>
                </a:solidFill>
              </a:rPr>
              <a:t>getIndex</a:t>
            </a:r>
            <a:r>
              <a:rPr lang="en-US" sz="2400" dirty="0">
                <a:solidFill>
                  <a:srgbClr val="FF0000"/>
                </a:solidFill>
              </a:rPr>
              <a:t>() </a:t>
            </a:r>
            <a:r>
              <a:rPr lang="en-US" sz="2400" dirty="0" smtClean="0"/>
              <a:t>converts a character </a:t>
            </a:r>
            <a:r>
              <a:rPr lang="en-US" sz="2400" dirty="0"/>
              <a:t>to its corresponding index (0-25) in the </a:t>
            </a:r>
            <a:r>
              <a:rPr lang="en-US" sz="2400" dirty="0" smtClean="0"/>
              <a:t>table</a:t>
            </a:r>
          </a:p>
          <a:p>
            <a:pPr algn="just"/>
            <a:r>
              <a:rPr lang="en-US" sz="2400" dirty="0" err="1" smtClean="0">
                <a:solidFill>
                  <a:srgbClr val="FF0000"/>
                </a:solidFill>
              </a:rPr>
              <a:t>phoneExists</a:t>
            </a:r>
            <a:r>
              <a:rPr lang="en-US" sz="2400" dirty="0">
                <a:solidFill>
                  <a:srgbClr val="FF0000"/>
                </a:solidFill>
              </a:rPr>
              <a:t>()</a:t>
            </a:r>
            <a:r>
              <a:rPr lang="en-US" sz="2400" dirty="0"/>
              <a:t> checks if a phone number already exists in any list to prevent duplicates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DE42-C300-4958-8451-39AA41D53016}" type="slidenum">
              <a:rPr lang="en-US" smtClean="0"/>
              <a:t>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8486" y="166342"/>
            <a:ext cx="11017194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 Rounded MT Bold" panose="020F0704030504030204" pitchFamily="34" charset="0"/>
              </a:rPr>
              <a:t>Contact Management System </a:t>
            </a:r>
            <a:r>
              <a:rPr lang="en-US" sz="3600" dirty="0" smtClean="0">
                <a:latin typeface="Arial Rounded MT Bold" panose="020F0704030504030204" pitchFamily="34" charset="0"/>
              </a:rPr>
              <a:t>Explained (cont.)</a:t>
            </a:r>
            <a:endParaRPr lang="en-US" sz="3600" dirty="0">
              <a:latin typeface="Arial Rounded MT Bold" panose="020F07040305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389" y="1491905"/>
            <a:ext cx="5163271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677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886" y="1531662"/>
            <a:ext cx="4869925" cy="3938696"/>
          </a:xfrm>
        </p:spPr>
        <p:txBody>
          <a:bodyPr>
            <a:normAutofit/>
          </a:bodyPr>
          <a:lstStyle/>
          <a:p>
            <a:r>
              <a:rPr lang="en-US" sz="1800" dirty="0"/>
              <a:t>A </a:t>
            </a:r>
            <a:r>
              <a:rPr lang="en-US" sz="1800" b="1" dirty="0"/>
              <a:t>constructor </a:t>
            </a:r>
            <a:r>
              <a:rPr lang="en-US" sz="1800" dirty="0"/>
              <a:t>that initializes all table entries to </a:t>
            </a:r>
            <a:r>
              <a:rPr lang="en-US" sz="1800" dirty="0" err="1">
                <a:solidFill>
                  <a:srgbClr val="FF0000"/>
                </a:solidFill>
              </a:rPr>
              <a:t>nullptr</a:t>
            </a:r>
            <a:r>
              <a:rPr lang="en-US" sz="1800" dirty="0"/>
              <a:t> (empty</a:t>
            </a:r>
            <a:r>
              <a:rPr lang="en-US" sz="1800" dirty="0" smtClean="0"/>
              <a:t>)</a:t>
            </a:r>
          </a:p>
          <a:p>
            <a:r>
              <a:rPr lang="en-US" sz="1800" dirty="0" smtClean="0"/>
              <a:t>The </a:t>
            </a:r>
            <a:r>
              <a:rPr lang="en-US" sz="1800" dirty="0">
                <a:solidFill>
                  <a:srgbClr val="FF0000"/>
                </a:solidFill>
              </a:rPr>
              <a:t>insert()</a:t>
            </a:r>
            <a:r>
              <a:rPr lang="en-US" sz="1800" dirty="0"/>
              <a:t> method that adds a new contact</a:t>
            </a:r>
            <a:r>
              <a:rPr lang="en-US" sz="1800" dirty="0" smtClean="0"/>
              <a:t>:</a:t>
            </a:r>
          </a:p>
          <a:p>
            <a:r>
              <a:rPr lang="en-US" sz="1800" dirty="0" smtClean="0"/>
              <a:t>First checks if the phone number already exists</a:t>
            </a:r>
          </a:p>
          <a:p>
            <a:r>
              <a:rPr lang="en-US" sz="1800" dirty="0" smtClean="0"/>
              <a:t>Calculates </a:t>
            </a:r>
            <a:r>
              <a:rPr lang="en-US" sz="1800" dirty="0"/>
              <a:t>which list to put the contact in based on the first letter of the </a:t>
            </a:r>
            <a:r>
              <a:rPr lang="en-US" sz="1800" dirty="0" smtClean="0"/>
              <a:t>name</a:t>
            </a:r>
          </a:p>
          <a:p>
            <a:r>
              <a:rPr lang="en-US" sz="1800" dirty="0" smtClean="0"/>
              <a:t>Creates </a:t>
            </a:r>
            <a:r>
              <a:rPr lang="en-US" sz="1800" dirty="0"/>
              <a:t>a new node for the </a:t>
            </a:r>
            <a:r>
              <a:rPr lang="en-US" sz="1800" dirty="0" smtClean="0"/>
              <a:t>contact</a:t>
            </a:r>
          </a:p>
          <a:p>
            <a:r>
              <a:rPr lang="en-US" sz="1800" dirty="0" smtClean="0"/>
              <a:t>Either </a:t>
            </a:r>
            <a:r>
              <a:rPr lang="en-US" sz="1800" dirty="0"/>
              <a:t>makes it the first node (if the list is empty) or adds it at the end of the existing </a:t>
            </a:r>
            <a:r>
              <a:rPr lang="en-US" sz="1800" dirty="0" smtClean="0"/>
              <a:t>list</a:t>
            </a:r>
          </a:p>
          <a:p>
            <a:r>
              <a:rPr lang="en-US" sz="1800" dirty="0" smtClean="0"/>
              <a:t>Confirms </a:t>
            </a:r>
            <a:r>
              <a:rPr lang="en-US" sz="1800" dirty="0"/>
              <a:t>the contact was added successfully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DE42-C300-4958-8451-39AA41D53016}" type="slidenum">
              <a:rPr lang="en-US" smtClean="0"/>
              <a:t>9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6923" y="206099"/>
            <a:ext cx="10651435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 Rounded MT Bold" panose="020F0704030504030204" pitchFamily="34" charset="0"/>
              </a:rPr>
              <a:t>Contact Management System </a:t>
            </a:r>
            <a:r>
              <a:rPr lang="en-US" sz="3600" dirty="0" smtClean="0">
                <a:latin typeface="Arial Rounded MT Bold" panose="020F0704030504030204" pitchFamily="34" charset="0"/>
              </a:rPr>
              <a:t>Explained (cont.)</a:t>
            </a:r>
            <a:endParaRPr lang="en-US" sz="3600" dirty="0">
              <a:latin typeface="Arial Rounded MT Bold" panose="020F07040305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6504" y="1484785"/>
            <a:ext cx="2728990" cy="28626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5494" y="1484785"/>
            <a:ext cx="4125418" cy="398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801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337</TotalTime>
  <Words>638</Words>
  <Application>Microsoft Office PowerPoint</Application>
  <PresentationFormat>Widescreen</PresentationFormat>
  <Paragraphs>106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Arial Rounded MT Bold</vt:lpstr>
      <vt:lpstr>Calibri</vt:lpstr>
      <vt:lpstr>Calibri Light</vt:lpstr>
      <vt:lpstr>Office Theme</vt:lpstr>
      <vt:lpstr>CS214 Project </vt:lpstr>
      <vt:lpstr>Project Overview</vt:lpstr>
      <vt:lpstr>Data Structures Used:</vt:lpstr>
      <vt:lpstr>Hash Table Implementation</vt:lpstr>
      <vt:lpstr>Contact Class</vt:lpstr>
      <vt:lpstr>Contact Manager Class</vt:lpstr>
      <vt:lpstr>Contact Management System Explained</vt:lpstr>
      <vt:lpstr>Contact Management System Explained (cont.)</vt:lpstr>
      <vt:lpstr>Contact Management System Explained (cont.)</vt:lpstr>
      <vt:lpstr>Contact Management System Explained (cont.)</vt:lpstr>
      <vt:lpstr>Contact Management System Explained (cont.)</vt:lpstr>
      <vt:lpstr>Contact Management System Explained (cont.)</vt:lpstr>
      <vt:lpstr>Contact Management System Explained (cont.)</vt:lpstr>
      <vt:lpstr>Contact Management System Explained (cont.)</vt:lpstr>
      <vt:lpstr>Contact Management System Explained (cont.)</vt:lpstr>
      <vt:lpstr>Output section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CS214 Project</dc:title>
  <dc:creator>Ahmed</dc:creator>
  <cp:lastModifiedBy>Bassam</cp:lastModifiedBy>
  <cp:revision>23</cp:revision>
  <dcterms:created xsi:type="dcterms:W3CDTF">2025-04-09T21:14:17Z</dcterms:created>
  <dcterms:modified xsi:type="dcterms:W3CDTF">2025-04-12T18:08:39Z</dcterms:modified>
</cp:coreProperties>
</file>