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1" r:id="rId3"/>
    <p:sldId id="257" r:id="rId4"/>
    <p:sldId id="258" r:id="rId5"/>
    <p:sldId id="262" r:id="rId6"/>
    <p:sldId id="265" r:id="rId7"/>
    <p:sldId id="283" r:id="rId8"/>
    <p:sldId id="263" r:id="rId9"/>
    <p:sldId id="264" r:id="rId10"/>
    <p:sldId id="267" r:id="rId11"/>
    <p:sldId id="273" r:id="rId12"/>
    <p:sldId id="266" r:id="rId13"/>
    <p:sldId id="269" r:id="rId14"/>
    <p:sldId id="270" r:id="rId15"/>
    <p:sldId id="284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85" r:id="rId24"/>
    <p:sldId id="279" r:id="rId25"/>
    <p:sldId id="280" r:id="rId26"/>
    <p:sldId id="281" r:id="rId27"/>
    <p:sldId id="282" r:id="rId28"/>
    <p:sldId id="286" r:id="rId29"/>
    <p:sldId id="288" r:id="rId30"/>
    <p:sldId id="289" r:id="rId31"/>
    <p:sldId id="290" r:id="rId32"/>
    <p:sldId id="291" r:id="rId33"/>
    <p:sldId id="293" r:id="rId34"/>
    <p:sldId id="294" r:id="rId35"/>
    <p:sldId id="29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599A3-5A63-4B75-92F8-0211C963D444}" type="datetimeFigureOut">
              <a:rPr lang="en-IE" smtClean="0"/>
              <a:pPr/>
              <a:t>07/01/2013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610B8-90FE-41F5-BDEE-44A32801FCBF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610B8-90FE-41F5-BDEE-44A32801FCBF}" type="slidenum">
              <a:rPr lang="en-IE" smtClean="0"/>
              <a:pPr/>
              <a:t>16</a:t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D116-721F-4888-A721-F65A4EF05CDC}" type="datetimeFigureOut">
              <a:rPr lang="en-US" smtClean="0"/>
              <a:pPr/>
              <a:t>1/7/2013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4F7-997F-4793-B14E-E6E58111B7E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D116-721F-4888-A721-F65A4EF05CDC}" type="datetimeFigureOut">
              <a:rPr lang="en-US" smtClean="0"/>
              <a:pPr/>
              <a:t>1/7/2013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4F7-997F-4793-B14E-E6E58111B7E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D116-721F-4888-A721-F65A4EF05CDC}" type="datetimeFigureOut">
              <a:rPr lang="en-US" smtClean="0"/>
              <a:pPr/>
              <a:t>1/7/2013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4F7-997F-4793-B14E-E6E58111B7E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D116-721F-4888-A721-F65A4EF05CDC}" type="datetimeFigureOut">
              <a:rPr lang="en-US" smtClean="0"/>
              <a:pPr/>
              <a:t>1/7/2013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4F7-997F-4793-B14E-E6E58111B7E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D116-721F-4888-A721-F65A4EF05CDC}" type="datetimeFigureOut">
              <a:rPr lang="en-US" smtClean="0"/>
              <a:pPr/>
              <a:t>1/7/2013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4F7-997F-4793-B14E-E6E58111B7E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D116-721F-4888-A721-F65A4EF05CDC}" type="datetimeFigureOut">
              <a:rPr lang="en-US" smtClean="0"/>
              <a:pPr/>
              <a:t>1/7/2013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4F7-997F-4793-B14E-E6E58111B7E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D116-721F-4888-A721-F65A4EF05CDC}" type="datetimeFigureOut">
              <a:rPr lang="en-US" smtClean="0"/>
              <a:pPr/>
              <a:t>1/7/2013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4F7-997F-4793-B14E-E6E58111B7E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D116-721F-4888-A721-F65A4EF05CDC}" type="datetimeFigureOut">
              <a:rPr lang="en-US" smtClean="0"/>
              <a:pPr/>
              <a:t>1/7/2013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4F7-997F-4793-B14E-E6E58111B7E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D116-721F-4888-A721-F65A4EF05CDC}" type="datetimeFigureOut">
              <a:rPr lang="en-US" smtClean="0"/>
              <a:pPr/>
              <a:t>1/7/2013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4F7-997F-4793-B14E-E6E58111B7E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D116-721F-4888-A721-F65A4EF05CDC}" type="datetimeFigureOut">
              <a:rPr lang="en-US" smtClean="0"/>
              <a:pPr/>
              <a:t>1/7/2013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4F7-997F-4793-B14E-E6E58111B7E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D116-721F-4888-A721-F65A4EF05CDC}" type="datetimeFigureOut">
              <a:rPr lang="en-US" smtClean="0"/>
              <a:pPr/>
              <a:t>1/7/2013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4F7-997F-4793-B14E-E6E58111B7E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AD116-721F-4888-A721-F65A4EF05CDC}" type="datetimeFigureOut">
              <a:rPr lang="en-US" smtClean="0"/>
              <a:pPr/>
              <a:t>1/7/2013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B24F7-997F-4793-B14E-E6E58111B7ED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The Binomial Probability Distribution	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1"/>
                </a:solidFill>
              </a:rPr>
              <a:t>kobriendublin.wordpress.com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Twitter: @</a:t>
            </a:r>
            <a:r>
              <a:rPr lang="en-IE" dirty="0" err="1" smtClean="0">
                <a:solidFill>
                  <a:schemeClr val="tx1"/>
                </a:solidFill>
              </a:rPr>
              <a:t>kobriendublin</a:t>
            </a:r>
            <a:endParaRPr lang="en-I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The Binomial 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pPr>
              <a:buNone/>
            </a:pPr>
            <a:r>
              <a:rPr lang="en-IE" dirty="0" smtClean="0"/>
              <a:t>In a binomial experiment our interest is in the</a:t>
            </a:r>
          </a:p>
          <a:p>
            <a:pPr>
              <a:buNone/>
            </a:pPr>
            <a:r>
              <a:rPr lang="en-IE" dirty="0" smtClean="0"/>
              <a:t>number of successes occurring in the </a:t>
            </a:r>
            <a:r>
              <a:rPr lang="en-IE" b="1" i="1" dirty="0" smtClean="0"/>
              <a:t>n</a:t>
            </a:r>
            <a:r>
              <a:rPr lang="en-IE" dirty="0" smtClean="0"/>
              <a:t> trials.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r>
              <a:rPr lang="en-IE" dirty="0" smtClean="0"/>
              <a:t>To find out the probability of a specified number</a:t>
            </a:r>
          </a:p>
          <a:p>
            <a:pPr>
              <a:buNone/>
            </a:pPr>
            <a:r>
              <a:rPr lang="en-IE" dirty="0" smtClean="0"/>
              <a:t>of successes in </a:t>
            </a:r>
            <a:r>
              <a:rPr lang="en-IE" b="1" dirty="0" smtClean="0"/>
              <a:t>n</a:t>
            </a:r>
            <a:r>
              <a:rPr lang="en-IE" dirty="0" smtClean="0"/>
              <a:t> trials, given the probability of</a:t>
            </a:r>
          </a:p>
          <a:p>
            <a:pPr>
              <a:buNone/>
            </a:pPr>
            <a:r>
              <a:rPr lang="en-IE" dirty="0" smtClean="0"/>
              <a:t>success </a:t>
            </a:r>
            <a:r>
              <a:rPr lang="en-IE" b="1" dirty="0" smtClean="0"/>
              <a:t>p, </a:t>
            </a:r>
            <a:r>
              <a:rPr lang="en-IE" dirty="0" smtClean="0"/>
              <a:t>we use the binomial probability</a:t>
            </a:r>
          </a:p>
          <a:p>
            <a:pPr>
              <a:buNone/>
            </a:pPr>
            <a:r>
              <a:rPr lang="en-IE" dirty="0" smtClean="0"/>
              <a:t>distribution. </a:t>
            </a:r>
            <a:endParaRPr lang="en-I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600" dirty="0" smtClean="0"/>
              <a:t>Part 3: The Binomial Distribution </a:t>
            </a:r>
            <a:r>
              <a:rPr lang="en-IE" sz="3600" dirty="0" err="1" smtClean="0"/>
              <a:t>FormulA</a:t>
            </a:r>
            <a:endParaRPr lang="en-IE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The Binomial </a:t>
            </a:r>
            <a:r>
              <a:rPr lang="en-IE" dirty="0" smtClean="0"/>
              <a:t>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pPr>
              <a:buNone/>
            </a:pPr>
            <a:r>
              <a:rPr lang="en-IE" dirty="0" smtClean="0"/>
              <a:t>The formula for the probability distribution is as follows: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We will now explain each term of this formula individually.</a:t>
            </a:r>
            <a:endParaRPr lang="en-IE" dirty="0"/>
          </a:p>
          <a:p>
            <a:pPr>
              <a:buNone/>
            </a:pPr>
            <a:endParaRPr lang="en-IE" dirty="0"/>
          </a:p>
        </p:txBody>
      </p:sp>
      <p:pic>
        <p:nvPicPr>
          <p:cNvPr id="4" name="Picture 3" descr="P(X=k)  = {n \choose k} \;p^k\;(1-p)^{n-k}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2214554"/>
            <a:ext cx="414340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The Binomial 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43182"/>
            <a:ext cx="8229600" cy="3482981"/>
          </a:xfrm>
        </p:spPr>
        <p:txBody>
          <a:bodyPr/>
          <a:lstStyle/>
          <a:p>
            <a:r>
              <a:rPr lang="en-IE" dirty="0" smtClean="0"/>
              <a:t>This term denotes the probability (</a:t>
            </a:r>
            <a:r>
              <a:rPr lang="en-IE" b="1" i="1" dirty="0" smtClean="0"/>
              <a:t>P</a:t>
            </a:r>
            <a:r>
              <a:rPr lang="en-IE" dirty="0" smtClean="0"/>
              <a:t>) that number of successes (</a:t>
            </a:r>
            <a:r>
              <a:rPr lang="en-IE" b="1" i="1" dirty="0" smtClean="0"/>
              <a:t>X</a:t>
            </a:r>
            <a:r>
              <a:rPr lang="en-IE" dirty="0" smtClean="0"/>
              <a:t>) will be “</a:t>
            </a:r>
            <a:r>
              <a:rPr lang="en-IE" b="1" i="1" dirty="0" smtClean="0"/>
              <a:t>k</a:t>
            </a:r>
            <a:r>
              <a:rPr lang="en-IE" dirty="0" smtClean="0"/>
              <a:t>”.</a:t>
            </a:r>
          </a:p>
          <a:p>
            <a:endParaRPr lang="en-IE" dirty="0"/>
          </a:p>
          <a:p>
            <a:r>
              <a:rPr lang="en-IE" dirty="0" smtClean="0"/>
              <a:t>For example, the probability that the number of successes will be three is written as follows:</a:t>
            </a:r>
          </a:p>
          <a:p>
            <a:pPr algn="ctr">
              <a:buNone/>
            </a:pPr>
            <a:r>
              <a:rPr lang="en-IE" b="1" i="1" dirty="0" smtClean="0"/>
              <a:t>P(X=3)</a:t>
            </a:r>
            <a:endParaRPr lang="en-IE" b="1" i="1" dirty="0"/>
          </a:p>
          <a:p>
            <a:pPr>
              <a:buNone/>
            </a:pPr>
            <a:endParaRPr lang="en-IE" dirty="0"/>
          </a:p>
        </p:txBody>
      </p:sp>
      <p:pic>
        <p:nvPicPr>
          <p:cNvPr id="4" name="Picture 3" descr="P(X=k)  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1428736"/>
            <a:ext cx="1508178" cy="56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The Binomial 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43182"/>
            <a:ext cx="8229600" cy="3482981"/>
          </a:xfrm>
        </p:spPr>
        <p:txBody>
          <a:bodyPr>
            <a:normAutofit/>
          </a:bodyPr>
          <a:lstStyle/>
          <a:p>
            <a:r>
              <a:rPr lang="en-IE" dirty="0" smtClean="0"/>
              <a:t>This is the “</a:t>
            </a:r>
            <a:r>
              <a:rPr lang="en-IE" b="1" i="1" dirty="0" smtClean="0"/>
              <a:t>choose operator</a:t>
            </a:r>
            <a:r>
              <a:rPr lang="en-IE" dirty="0" smtClean="0"/>
              <a:t>”. </a:t>
            </a:r>
          </a:p>
          <a:p>
            <a:r>
              <a:rPr lang="en-IE" dirty="0" smtClean="0"/>
              <a:t>This is used to calculate the number of ways </a:t>
            </a:r>
            <a:r>
              <a:rPr lang="en-IE" b="1" i="1" dirty="0" smtClean="0"/>
              <a:t>k</a:t>
            </a:r>
            <a:r>
              <a:rPr lang="en-IE" dirty="0" smtClean="0"/>
              <a:t> successes can occur in </a:t>
            </a:r>
            <a:r>
              <a:rPr lang="en-IE" b="1" i="1" dirty="0" smtClean="0"/>
              <a:t>n</a:t>
            </a:r>
            <a:r>
              <a:rPr lang="en-IE" dirty="0" smtClean="0"/>
              <a:t> trials.</a:t>
            </a:r>
          </a:p>
          <a:p>
            <a:r>
              <a:rPr lang="en-IE" dirty="0" smtClean="0"/>
              <a:t>It is also denoted </a:t>
            </a:r>
            <a:r>
              <a:rPr lang="en-IE" b="1" baseline="30000" dirty="0" err="1" smtClean="0"/>
              <a:t>n</a:t>
            </a:r>
            <a:r>
              <a:rPr lang="en-IE" b="1" dirty="0" err="1" smtClean="0"/>
              <a:t>C</a:t>
            </a:r>
            <a:r>
              <a:rPr lang="en-IE" b="1" baseline="-25000" dirty="0" err="1" smtClean="0"/>
              <a:t>k</a:t>
            </a:r>
            <a:r>
              <a:rPr lang="en-IE" b="1" dirty="0" smtClean="0"/>
              <a:t> </a:t>
            </a:r>
            <a:r>
              <a:rPr lang="en-IE" dirty="0" smtClean="0"/>
              <a:t>.</a:t>
            </a:r>
            <a:endParaRPr lang="en-IE" baseline="-25000" dirty="0" smtClean="0"/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/>
          </a:p>
        </p:txBody>
      </p:sp>
      <p:pic>
        <p:nvPicPr>
          <p:cNvPr id="5" name="Picture 4" descr="{n \choose k} 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34" y="1571612"/>
            <a:ext cx="78581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The Binomial 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43182"/>
            <a:ext cx="8229600" cy="3482981"/>
          </a:xfrm>
        </p:spPr>
        <p:txBody>
          <a:bodyPr>
            <a:normAutofit/>
          </a:bodyPr>
          <a:lstStyle/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624" y="1988840"/>
            <a:ext cx="6594300" cy="1944216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The Binomial 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43182"/>
            <a:ext cx="8229600" cy="348298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dirty="0" smtClean="0"/>
              <a:t>This is the probability of a success </a:t>
            </a:r>
            <a:r>
              <a:rPr lang="en-IE" b="1" i="1" dirty="0" smtClean="0"/>
              <a:t>p</a:t>
            </a:r>
            <a:r>
              <a:rPr lang="en-IE" b="1" dirty="0" smtClean="0"/>
              <a:t> </a:t>
            </a:r>
            <a:r>
              <a:rPr lang="en-IE" dirty="0" smtClean="0"/>
              <a:t>to the power of the number of successes </a:t>
            </a:r>
            <a:r>
              <a:rPr lang="en-IE" b="1" i="1" dirty="0" smtClean="0"/>
              <a:t>k.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r>
              <a:rPr lang="en-IE" dirty="0" smtClean="0"/>
              <a:t>.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/>
          </a:p>
        </p:txBody>
      </p:sp>
      <p:pic>
        <p:nvPicPr>
          <p:cNvPr id="6" name="Picture 5" descr="\;p^k\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1500174"/>
            <a:ext cx="50006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The Binomial 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43182"/>
            <a:ext cx="8229600" cy="348298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dirty="0" smtClean="0"/>
              <a:t>This is the probability of a failure </a:t>
            </a:r>
            <a:r>
              <a:rPr lang="en-IE" b="1" i="1" dirty="0" smtClean="0"/>
              <a:t>1-p</a:t>
            </a:r>
            <a:r>
              <a:rPr lang="en-IE" b="1" dirty="0" smtClean="0"/>
              <a:t> </a:t>
            </a:r>
            <a:r>
              <a:rPr lang="en-IE" dirty="0" smtClean="0"/>
              <a:t>to the power of the number of failures </a:t>
            </a:r>
            <a:r>
              <a:rPr lang="en-IE" b="1" i="1" dirty="0" smtClean="0"/>
              <a:t>n-k.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r>
              <a:rPr lang="en-IE" dirty="0" smtClean="0"/>
              <a:t>.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/>
          </a:p>
        </p:txBody>
      </p:sp>
      <p:pic>
        <p:nvPicPr>
          <p:cNvPr id="5" name="Picture 4" descr="(1-p)^{n-k}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0" y="1714488"/>
            <a:ext cx="142876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600" dirty="0" smtClean="0"/>
              <a:t>Part 4: An Simple Example</a:t>
            </a:r>
            <a:endParaRPr lang="en-IE"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The Binomial </a:t>
            </a:r>
            <a:r>
              <a:rPr lang="en-IE" dirty="0" smtClean="0"/>
              <a:t>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pPr>
              <a:buNone/>
            </a:pPr>
            <a:r>
              <a:rPr lang="en-IE" dirty="0" smtClean="0"/>
              <a:t>If we throw a coin 4 times, what is the</a:t>
            </a:r>
          </a:p>
          <a:p>
            <a:pPr>
              <a:buNone/>
            </a:pPr>
            <a:r>
              <a:rPr lang="en-IE" dirty="0" smtClean="0"/>
              <a:t>probability that we do not throw a “head” on</a:t>
            </a:r>
          </a:p>
          <a:p>
            <a:pPr>
              <a:buNone/>
            </a:pPr>
            <a:r>
              <a:rPr lang="en-IE" dirty="0" smtClean="0"/>
              <a:t>any of those four times.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r>
              <a:rPr lang="en-IE" dirty="0" smtClean="0"/>
              <a:t>Firstly  we know that the number of trials  is four</a:t>
            </a:r>
          </a:p>
          <a:p>
            <a:pPr>
              <a:buNone/>
            </a:pPr>
            <a:r>
              <a:rPr lang="en-IE" dirty="0" smtClean="0"/>
              <a:t>(</a:t>
            </a:r>
            <a:r>
              <a:rPr lang="en-IE" b="1" i="1" dirty="0" smtClean="0"/>
              <a:t>n = 4</a:t>
            </a:r>
            <a:r>
              <a:rPr lang="en-IE" dirty="0" smtClean="0"/>
              <a:t>) . Also throwing a “</a:t>
            </a:r>
            <a:r>
              <a:rPr lang="en-IE" b="1" i="1" dirty="0" smtClean="0"/>
              <a:t>head</a:t>
            </a:r>
            <a:r>
              <a:rPr lang="en-IE" dirty="0" smtClean="0"/>
              <a:t>” is what</a:t>
            </a:r>
          </a:p>
          <a:p>
            <a:pPr>
              <a:buNone/>
            </a:pPr>
            <a:r>
              <a:rPr lang="en-IE" dirty="0" smtClean="0"/>
              <a:t>constitutes a “success”. (Throwing a tail is a</a:t>
            </a:r>
          </a:p>
          <a:p>
            <a:pPr>
              <a:buNone/>
            </a:pPr>
            <a:r>
              <a:rPr lang="en-IE" dirty="0" smtClean="0"/>
              <a:t>“failure”.)</a:t>
            </a:r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Part 1: Introduction</a:t>
            </a:r>
            <a:endParaRPr lang="en-I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The Binomial </a:t>
            </a:r>
            <a:r>
              <a:rPr lang="en-IE" dirty="0" smtClean="0"/>
              <a:t>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dirty="0" smtClean="0"/>
              <a:t>What is the probability that the number of success (</a:t>
            </a:r>
            <a:r>
              <a:rPr lang="en-IE" b="1" i="1" dirty="0" smtClean="0"/>
              <a:t>k</a:t>
            </a:r>
            <a:r>
              <a:rPr lang="en-IE" dirty="0" smtClean="0"/>
              <a:t>) is zero? </a:t>
            </a:r>
          </a:p>
          <a:p>
            <a:pPr algn="ctr">
              <a:buNone/>
            </a:pPr>
            <a:r>
              <a:rPr lang="en-IE" b="1" i="1" dirty="0" smtClean="0"/>
              <a:t>P(X=0)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If we have zero successes out of four trials, the number of failures </a:t>
            </a:r>
            <a:r>
              <a:rPr lang="en-IE" b="1" dirty="0" smtClean="0"/>
              <a:t>(n-k</a:t>
            </a:r>
            <a:r>
              <a:rPr lang="en-IE" dirty="0" smtClean="0"/>
              <a:t>) must be four.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r>
              <a:rPr lang="en-IE" dirty="0" smtClean="0"/>
              <a:t>We assume that the probability of a success </a:t>
            </a:r>
            <a:r>
              <a:rPr lang="en-IE" b="1" i="1" dirty="0" smtClean="0"/>
              <a:t>p</a:t>
            </a:r>
            <a:r>
              <a:rPr lang="en-IE" dirty="0" smtClean="0"/>
              <a:t> , and of a failure </a:t>
            </a:r>
            <a:r>
              <a:rPr lang="en-IE" b="1" i="1" dirty="0" smtClean="0"/>
              <a:t>1-p</a:t>
            </a:r>
            <a:r>
              <a:rPr lang="en-IE" dirty="0" smtClean="0"/>
              <a:t> is 0.5 (50%)</a:t>
            </a:r>
            <a:endParaRPr lang="en-I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Th</a:t>
            </a:r>
            <a:r>
              <a:rPr lang="en-IE" dirty="0" smtClean="0"/>
              <a:t>e </a:t>
            </a:r>
            <a:r>
              <a:rPr lang="en-IE" dirty="0" smtClean="0"/>
              <a:t>Binomial </a:t>
            </a:r>
            <a:r>
              <a:rPr lang="en-IE" dirty="0" smtClean="0"/>
              <a:t>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dirty="0" smtClean="0"/>
              <a:t>Here are our important values:</a:t>
            </a:r>
          </a:p>
          <a:p>
            <a:r>
              <a:rPr lang="en-IE" b="1" i="1" dirty="0" smtClean="0"/>
              <a:t>k = 0 </a:t>
            </a:r>
          </a:p>
          <a:p>
            <a:r>
              <a:rPr lang="en-IE" b="1" i="1" dirty="0" smtClean="0"/>
              <a:t>n = 4</a:t>
            </a:r>
          </a:p>
          <a:p>
            <a:r>
              <a:rPr lang="en-IE" b="1" i="1" dirty="0" smtClean="0"/>
              <a:t>n-k = 4-0 = 4</a:t>
            </a:r>
          </a:p>
          <a:p>
            <a:r>
              <a:rPr lang="en-IE" b="1" i="1" dirty="0" smtClean="0"/>
              <a:t>p = 0.5</a:t>
            </a:r>
          </a:p>
          <a:p>
            <a:r>
              <a:rPr lang="en-IE" b="1" i="1" dirty="0" smtClean="0"/>
              <a:t>1-p = 0.5 </a:t>
            </a:r>
            <a:endParaRPr lang="en-IE" b="1" i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Th</a:t>
            </a:r>
            <a:r>
              <a:rPr lang="en-IE" dirty="0" smtClean="0"/>
              <a:t>e </a:t>
            </a:r>
            <a:r>
              <a:rPr lang="en-IE" dirty="0" smtClean="0"/>
              <a:t>Binomial </a:t>
            </a:r>
            <a:r>
              <a:rPr lang="en-IE" dirty="0" smtClean="0"/>
              <a:t>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dirty="0" smtClean="0"/>
              <a:t>So what is the probability of no successes in four trials?</a:t>
            </a:r>
          </a:p>
          <a:p>
            <a:pPr>
              <a:buNone/>
            </a:pPr>
            <a:r>
              <a:rPr lang="en-IE" dirty="0" smtClean="0"/>
              <a:t>Assigning our values to the relevant positions in the formula we write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624" y="4077072"/>
            <a:ext cx="6356322" cy="1131565"/>
          </a:xfrm>
          <a:prstGeom prst="rect">
            <a:avLst/>
          </a:prstGeom>
          <a:noFill/>
        </p:spPr>
      </p:pic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122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The Binomial 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43182"/>
            <a:ext cx="8229600" cy="3482981"/>
          </a:xfrm>
        </p:spPr>
        <p:txBody>
          <a:bodyPr>
            <a:normAutofit/>
          </a:bodyPr>
          <a:lstStyle/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9792" y="1556792"/>
            <a:ext cx="3086100" cy="923925"/>
          </a:xfrm>
          <a:prstGeom prst="rect">
            <a:avLst/>
          </a:prstGeom>
          <a:noFill/>
        </p:spPr>
      </p:pic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3068960"/>
            <a:ext cx="3648075" cy="857250"/>
          </a:xfrm>
          <a:prstGeom prst="rect">
            <a:avLst/>
          </a:prstGeom>
          <a:noFill/>
        </p:spPr>
      </p:pic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1314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8" y="5229200"/>
            <a:ext cx="2066925" cy="476250"/>
          </a:xfrm>
          <a:prstGeom prst="rect">
            <a:avLst/>
          </a:prstGeom>
          <a:noFill/>
        </p:spPr>
      </p:pic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Binomial 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dirty="0" smtClean="0"/>
              <a:t>The value of the choose operator is 1. 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endParaRPr lang="en-IE" dirty="0"/>
          </a:p>
          <a:p>
            <a:pPr>
              <a:buNone/>
            </a:pPr>
            <a:r>
              <a:rPr lang="en-IE" dirty="0" smtClean="0"/>
              <a:t>.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/>
          </a:p>
        </p:txBody>
      </p:sp>
      <p:pic>
        <p:nvPicPr>
          <p:cNvPr id="5" name="Picture 4" descr="{4 \choose 0} =1 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3" y="2643182"/>
            <a:ext cx="1057280" cy="9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Binomial 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dirty="0" smtClean="0"/>
              <a:t>The any value to the power of zero is always</a:t>
            </a:r>
          </a:p>
          <a:p>
            <a:pPr>
              <a:buNone/>
            </a:pPr>
            <a:r>
              <a:rPr lang="en-IE" dirty="0" smtClean="0"/>
              <a:t>one.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The last value is found using a calculator. </a:t>
            </a:r>
            <a:endParaRPr lang="en-IE" dirty="0"/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2204864"/>
            <a:ext cx="2518666" cy="773807"/>
          </a:xfrm>
          <a:prstGeom prst="rect">
            <a:avLst/>
          </a:prstGeom>
          <a:noFill/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4437112"/>
            <a:ext cx="3665348" cy="792088"/>
          </a:xfrm>
          <a:prstGeom prst="rect">
            <a:avLst/>
          </a:prstGeom>
          <a:noFill/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Binomial Distribution</a:t>
            </a:r>
            <a:endParaRPr lang="en-I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116616" y="1600201"/>
            <a:ext cx="360040" cy="1540768"/>
          </a:xfrm>
        </p:spPr>
        <p:txBody>
          <a:bodyPr/>
          <a:lstStyle/>
          <a:p>
            <a:endParaRPr lang="en-IE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1340768"/>
            <a:ext cx="7165300" cy="1275581"/>
          </a:xfrm>
          <a:prstGeom prst="rect">
            <a:avLst/>
          </a:prstGeom>
          <a:noFill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624" y="3068960"/>
            <a:ext cx="6120680" cy="735659"/>
          </a:xfrm>
          <a:prstGeom prst="rect">
            <a:avLst/>
          </a:prstGeom>
          <a:noFill/>
        </p:spPr>
      </p:pic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1680" y="4365104"/>
            <a:ext cx="5646562" cy="980306"/>
          </a:xfrm>
          <a:prstGeom prst="rect">
            <a:avLst/>
          </a:prstGeom>
          <a:noFill/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122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1704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2181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Binomial 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>
              <a:buNone/>
            </a:pPr>
            <a:r>
              <a:rPr lang="en-IE" dirty="0" smtClean="0"/>
              <a:t>Therefore the probability of not throwing any heads in four throws of a coin is</a:t>
            </a:r>
            <a:r>
              <a:rPr lang="en-IE" b="1" dirty="0" smtClean="0"/>
              <a:t> </a:t>
            </a:r>
            <a:r>
              <a:rPr lang="en-IE" b="1" u="sng" dirty="0" smtClean="0"/>
              <a:t>6.25</a:t>
            </a:r>
            <a:r>
              <a:rPr lang="en-IE" dirty="0" smtClean="0"/>
              <a:t>%</a:t>
            </a:r>
          </a:p>
          <a:p>
            <a:pPr>
              <a:buNone/>
            </a:pPr>
            <a:endParaRPr lang="en-I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600" dirty="0" smtClean="0"/>
              <a:t>Part 5: Another Simple Example</a:t>
            </a:r>
            <a:endParaRPr lang="en-IE" sz="3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Binomial 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dirty="0" smtClean="0"/>
              <a:t>What is the probability that the number of success (</a:t>
            </a:r>
            <a:r>
              <a:rPr lang="en-IE" b="1" i="1" dirty="0" smtClean="0"/>
              <a:t>k</a:t>
            </a:r>
            <a:r>
              <a:rPr lang="en-IE" dirty="0" smtClean="0"/>
              <a:t>) is 2? </a:t>
            </a:r>
          </a:p>
          <a:p>
            <a:pPr algn="ctr">
              <a:buNone/>
            </a:pPr>
            <a:r>
              <a:rPr lang="en-IE" b="1" i="1" dirty="0" smtClean="0"/>
              <a:t>P(X=2)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If we have two successes out of four trials, the number of failures </a:t>
            </a:r>
            <a:r>
              <a:rPr lang="en-IE" b="1" dirty="0" smtClean="0"/>
              <a:t>(n-k = 4-2</a:t>
            </a:r>
            <a:r>
              <a:rPr lang="en-IE" dirty="0" smtClean="0"/>
              <a:t>) must be </a:t>
            </a:r>
            <a:r>
              <a:rPr lang="en-IE" b="1" i="1" dirty="0" smtClean="0"/>
              <a:t>2</a:t>
            </a:r>
            <a:r>
              <a:rPr lang="en-IE" dirty="0" smtClean="0"/>
              <a:t>.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r>
              <a:rPr lang="en-IE" dirty="0" smtClean="0"/>
              <a:t>We assume that the probability of a success </a:t>
            </a:r>
            <a:r>
              <a:rPr lang="en-IE" b="1" i="1" dirty="0" smtClean="0"/>
              <a:t>p</a:t>
            </a:r>
            <a:r>
              <a:rPr lang="en-IE" dirty="0" smtClean="0"/>
              <a:t> , and of a failure </a:t>
            </a:r>
            <a:r>
              <a:rPr lang="en-IE" b="1" i="1" dirty="0" smtClean="0"/>
              <a:t>1-p</a:t>
            </a:r>
            <a:r>
              <a:rPr lang="en-IE" dirty="0" smtClean="0"/>
              <a:t> is 0.5 (50%)</a:t>
            </a:r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The Binomial 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The </a:t>
            </a:r>
            <a:r>
              <a:rPr lang="en-IE" dirty="0"/>
              <a:t>binomial probability distribution is a </a:t>
            </a:r>
            <a:r>
              <a:rPr lang="en-IE" b="1" i="1" dirty="0"/>
              <a:t>discrete</a:t>
            </a:r>
            <a:r>
              <a:rPr lang="en-IE" dirty="0"/>
              <a:t> probability </a:t>
            </a:r>
            <a:r>
              <a:rPr lang="en-IE" dirty="0" smtClean="0"/>
              <a:t>distribution, that is  </a:t>
            </a:r>
            <a:r>
              <a:rPr lang="en-IE" dirty="0"/>
              <a:t>associated with a multiple step experiment that we call the </a:t>
            </a:r>
            <a:r>
              <a:rPr lang="en-IE" b="1" i="1" dirty="0"/>
              <a:t>binomial experiment</a:t>
            </a:r>
            <a:r>
              <a:rPr lang="en-IE" dirty="0"/>
              <a:t>.</a:t>
            </a:r>
          </a:p>
          <a:p>
            <a:pPr>
              <a:buNone/>
            </a:pPr>
            <a:endParaRPr lang="en-I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Binomial 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dirty="0" smtClean="0"/>
              <a:t>Here are our important values:</a:t>
            </a:r>
          </a:p>
          <a:p>
            <a:r>
              <a:rPr lang="en-IE" b="1" i="1" dirty="0" smtClean="0"/>
              <a:t>k = 2 </a:t>
            </a:r>
          </a:p>
          <a:p>
            <a:r>
              <a:rPr lang="en-IE" b="1" i="1" dirty="0" smtClean="0"/>
              <a:t>n = 4</a:t>
            </a:r>
          </a:p>
          <a:p>
            <a:r>
              <a:rPr lang="en-IE" b="1" i="1" dirty="0" smtClean="0"/>
              <a:t>n-k = 4-2 = 2</a:t>
            </a:r>
          </a:p>
          <a:p>
            <a:r>
              <a:rPr lang="en-IE" b="1" i="1" dirty="0" smtClean="0"/>
              <a:t>P = 0.5</a:t>
            </a:r>
          </a:p>
          <a:p>
            <a:r>
              <a:rPr lang="en-IE" b="1" i="1" dirty="0" smtClean="0"/>
              <a:t>1-p = 0.5 </a:t>
            </a:r>
            <a:endParaRPr lang="en-IE" b="1" i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Binomial 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dirty="0" smtClean="0"/>
              <a:t>So what is the probability of two successes in four trials?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Assigning our values to the relevant positions in the formula we write: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3861048"/>
            <a:ext cx="4333875" cy="771525"/>
          </a:xfrm>
          <a:prstGeom prst="rect">
            <a:avLst/>
          </a:prstGeom>
          <a:noFill/>
        </p:spPr>
      </p:pic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122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The Binomial 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43182"/>
            <a:ext cx="8229600" cy="3482981"/>
          </a:xfrm>
        </p:spPr>
        <p:txBody>
          <a:bodyPr>
            <a:normAutofit/>
          </a:bodyPr>
          <a:lstStyle/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1314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9792" y="1124744"/>
            <a:ext cx="3711753" cy="1440160"/>
          </a:xfrm>
          <a:prstGeom prst="rect">
            <a:avLst/>
          </a:prstGeom>
          <a:noFill/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6" y="2852936"/>
            <a:ext cx="6039071" cy="1224136"/>
          </a:xfrm>
          <a:prstGeom prst="rect">
            <a:avLst/>
          </a:prstGeom>
          <a:noFill/>
        </p:spPr>
      </p:pic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4581128"/>
            <a:ext cx="4787732" cy="1152128"/>
          </a:xfrm>
          <a:prstGeom prst="rect">
            <a:avLst/>
          </a:prstGeom>
          <a:noFill/>
        </p:spPr>
      </p:pic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2238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3095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Binomial 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dirty="0" smtClean="0"/>
              <a:t>The next two terms are identical, and both evaluate to 0.25: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8" y="2780928"/>
            <a:ext cx="2047875" cy="485775"/>
          </a:xfrm>
          <a:prstGeom prst="rect">
            <a:avLst/>
          </a:prstGeom>
          <a:noFill/>
        </p:spPr>
      </p:pic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Binomial Distribution</a:t>
            </a:r>
            <a:endParaRPr lang="en-IE" dirty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1556792"/>
            <a:ext cx="5951833" cy="1059557"/>
          </a:xfrm>
          <a:prstGeom prst="rect">
            <a:avLst/>
          </a:prstGeom>
          <a:noFill/>
        </p:spPr>
      </p:pic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122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 flipV="1">
            <a:off x="9828584" y="1124745"/>
            <a:ext cx="144016" cy="475456"/>
          </a:xfrm>
        </p:spPr>
        <p:txBody>
          <a:bodyPr>
            <a:normAutofit fontScale="92500" lnSpcReduction="20000"/>
          </a:bodyPr>
          <a:lstStyle/>
          <a:p>
            <a:endParaRPr lang="en-IE" dirty="0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6" y="2852936"/>
            <a:ext cx="6188367" cy="659740"/>
          </a:xfrm>
          <a:prstGeom prst="rect">
            <a:avLst/>
          </a:prstGeom>
          <a:noFill/>
        </p:spPr>
      </p:pic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1680" y="4149080"/>
            <a:ext cx="5270986" cy="864096"/>
          </a:xfrm>
          <a:prstGeom prst="rect">
            <a:avLst/>
          </a:prstGeom>
          <a:noFill/>
        </p:spPr>
      </p:pic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Binomial 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>
              <a:buNone/>
            </a:pPr>
            <a:r>
              <a:rPr lang="en-IE" dirty="0" smtClean="0"/>
              <a:t>Therefore the probability of throwing two heads in four throws of a coin is 37.50%</a:t>
            </a:r>
          </a:p>
          <a:p>
            <a:pPr>
              <a:buNone/>
            </a:pPr>
            <a:endParaRPr lang="en-I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600" dirty="0" smtClean="0"/>
              <a:t>Part 2: The Binomial Experiment</a:t>
            </a:r>
            <a:endParaRPr lang="en-IE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The Binomial 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E" dirty="0"/>
              <a:t>A binomial experiment has the following </a:t>
            </a:r>
            <a:r>
              <a:rPr lang="en-IE" dirty="0" smtClean="0"/>
              <a:t>properties.</a:t>
            </a:r>
          </a:p>
          <a:p>
            <a:pPr>
              <a:buNone/>
            </a:pPr>
            <a:endParaRPr lang="en-IE" dirty="0"/>
          </a:p>
          <a:p>
            <a:pPr marL="514350" indent="-514350">
              <a:buNone/>
            </a:pPr>
            <a:r>
              <a:rPr lang="en-IE" b="1" u="sng" dirty="0" smtClean="0"/>
              <a:t>Property 1</a:t>
            </a:r>
          </a:p>
          <a:p>
            <a:pPr marL="514350" indent="-514350">
              <a:buNone/>
            </a:pPr>
            <a:endParaRPr lang="en-IE" dirty="0"/>
          </a:p>
          <a:p>
            <a:pPr marL="514350" indent="-514350">
              <a:buNone/>
            </a:pPr>
            <a:r>
              <a:rPr lang="en-IE" dirty="0" smtClean="0"/>
              <a:t>The binomial experiment </a:t>
            </a:r>
            <a:r>
              <a:rPr lang="en-IE" dirty="0"/>
              <a:t>consists of a sequence </a:t>
            </a:r>
            <a:r>
              <a:rPr lang="en-IE" dirty="0" smtClean="0"/>
              <a:t>of</a:t>
            </a:r>
          </a:p>
          <a:p>
            <a:pPr marL="514350" indent="-514350">
              <a:buNone/>
            </a:pPr>
            <a:r>
              <a:rPr lang="en-IE" b="1" dirty="0" smtClean="0"/>
              <a:t>n</a:t>
            </a:r>
            <a:r>
              <a:rPr lang="en-IE" dirty="0" smtClean="0"/>
              <a:t> independent , identical </a:t>
            </a:r>
            <a:r>
              <a:rPr lang="en-IE" dirty="0"/>
              <a:t>trials</a:t>
            </a:r>
            <a:r>
              <a:rPr lang="en-IE" dirty="0" smtClean="0"/>
              <a:t>. </a:t>
            </a:r>
          </a:p>
          <a:p>
            <a:pPr marL="514350" indent="-514350">
              <a:buAutoNum type="arabicParenR"/>
            </a:pPr>
            <a:endParaRPr lang="en-IE" dirty="0"/>
          </a:p>
          <a:p>
            <a:pPr marL="514350" indent="-514350">
              <a:buNone/>
            </a:pPr>
            <a:r>
              <a:rPr lang="en-IE" dirty="0" smtClean="0"/>
              <a:t>Throwing a coin ten times is an example  of a</a:t>
            </a:r>
          </a:p>
          <a:p>
            <a:pPr marL="514350" indent="-514350">
              <a:buNone/>
            </a:pPr>
            <a:r>
              <a:rPr lang="en-IE" dirty="0" smtClean="0"/>
              <a:t>binomial experiment .</a:t>
            </a:r>
            <a:r>
              <a:rPr lang="en-IE" dirty="0"/>
              <a:t/>
            </a:r>
            <a:br>
              <a:rPr lang="en-IE" dirty="0"/>
            </a:br>
            <a:endParaRPr lang="en-IE" dirty="0"/>
          </a:p>
          <a:p>
            <a:pPr>
              <a:buNone/>
            </a:pPr>
            <a:endParaRPr lang="en-I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The Binomial 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E" b="1" u="sng" dirty="0" smtClean="0"/>
              <a:t>Property 2</a:t>
            </a:r>
          </a:p>
          <a:p>
            <a:pPr>
              <a:buNone/>
            </a:pPr>
            <a:endParaRPr lang="en-IE" dirty="0"/>
          </a:p>
          <a:p>
            <a:r>
              <a:rPr lang="en-IE" sz="3300" dirty="0" smtClean="0"/>
              <a:t>Two, and only two, outcomes are possible at each trial. We refer to one as a “</a:t>
            </a:r>
            <a:r>
              <a:rPr lang="en-IE" sz="3300" b="1" dirty="0" smtClean="0"/>
              <a:t>success”</a:t>
            </a:r>
            <a:r>
              <a:rPr lang="en-IE" sz="3300" dirty="0" smtClean="0"/>
              <a:t> and the other as a “</a:t>
            </a:r>
            <a:r>
              <a:rPr lang="en-IE" sz="3300" b="1" dirty="0" smtClean="0"/>
              <a:t>failure”</a:t>
            </a:r>
            <a:r>
              <a:rPr lang="en-IE" sz="3300" dirty="0" smtClean="0"/>
              <a:t>.</a:t>
            </a:r>
          </a:p>
          <a:p>
            <a:endParaRPr lang="en-IE" sz="3300" dirty="0" smtClean="0"/>
          </a:p>
          <a:p>
            <a:r>
              <a:rPr lang="en-IE" sz="3300" dirty="0" smtClean="0"/>
              <a:t>Throwing a “</a:t>
            </a:r>
            <a:r>
              <a:rPr lang="en-IE" sz="3300" b="1" dirty="0" smtClean="0"/>
              <a:t>head</a:t>
            </a:r>
            <a:r>
              <a:rPr lang="en-IE" sz="3300" dirty="0" smtClean="0"/>
              <a:t>” could thought of as a success,  whereas throwing a “</a:t>
            </a:r>
            <a:r>
              <a:rPr lang="en-IE" sz="3300" b="1" dirty="0" smtClean="0"/>
              <a:t>tail</a:t>
            </a:r>
            <a:r>
              <a:rPr lang="en-IE" sz="3300" dirty="0" smtClean="0"/>
              <a:t>” could be thought of as a failure.</a:t>
            </a:r>
          </a:p>
          <a:p>
            <a:endParaRPr lang="en-IE" dirty="0"/>
          </a:p>
          <a:p>
            <a:pPr>
              <a:buNone/>
            </a:pPr>
            <a:r>
              <a:rPr lang="en-IE" dirty="0"/>
              <a:t/>
            </a:r>
            <a:br>
              <a:rPr lang="en-IE" dirty="0"/>
            </a:br>
            <a:endParaRPr lang="en-IE" dirty="0"/>
          </a:p>
          <a:p>
            <a:pPr>
              <a:buNone/>
            </a:pPr>
            <a:endParaRPr lang="en-I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The Binomial 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b="1" u="sng" dirty="0" smtClean="0"/>
              <a:t>Property 2</a:t>
            </a:r>
          </a:p>
          <a:p>
            <a:pPr>
              <a:buNone/>
            </a:pPr>
            <a:endParaRPr lang="en-IE" dirty="0"/>
          </a:p>
          <a:p>
            <a:r>
              <a:rPr lang="en-IE" dirty="0" smtClean="0"/>
              <a:t>In another example, the “success” could refer to a randomly selected component could be found to be broken during an inspection.</a:t>
            </a:r>
          </a:p>
          <a:p>
            <a:endParaRPr lang="en-IE" dirty="0" smtClean="0"/>
          </a:p>
          <a:p>
            <a:r>
              <a:rPr lang="en-IE" dirty="0" smtClean="0"/>
              <a:t>Conversely, the “failure” would refer to the randomly selected component being good.</a:t>
            </a:r>
            <a:r>
              <a:rPr lang="en-IE" dirty="0"/>
              <a:t/>
            </a:r>
            <a:br>
              <a:rPr lang="en-IE" dirty="0"/>
            </a:br>
            <a:endParaRPr lang="en-IE" dirty="0"/>
          </a:p>
          <a:p>
            <a:pPr>
              <a:buNone/>
            </a:pPr>
            <a:endParaRPr lang="en-I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The Binomial 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E" b="1" u="sng" dirty="0" smtClean="0"/>
              <a:t>Property 3</a:t>
            </a:r>
          </a:p>
          <a:p>
            <a:pPr>
              <a:buNone/>
            </a:pPr>
            <a:endParaRPr lang="en-IE" b="1" u="sng" dirty="0" smtClean="0"/>
          </a:p>
          <a:p>
            <a:r>
              <a:rPr lang="en-IE" dirty="0" smtClean="0"/>
              <a:t>The </a:t>
            </a:r>
            <a:r>
              <a:rPr lang="en-IE" dirty="0"/>
              <a:t>probability of a success, denoted by </a:t>
            </a:r>
            <a:r>
              <a:rPr lang="en-IE" b="1" dirty="0"/>
              <a:t>p</a:t>
            </a:r>
            <a:r>
              <a:rPr lang="en-IE" dirty="0"/>
              <a:t>, </a:t>
            </a:r>
            <a:r>
              <a:rPr lang="en-IE" dirty="0" smtClean="0"/>
              <a:t>does not </a:t>
            </a:r>
            <a:r>
              <a:rPr lang="en-IE" dirty="0"/>
              <a:t>change from trial to trial. </a:t>
            </a:r>
            <a:endParaRPr lang="en-IE" dirty="0" smtClean="0"/>
          </a:p>
          <a:p>
            <a:endParaRPr lang="en-IE" dirty="0"/>
          </a:p>
          <a:p>
            <a:r>
              <a:rPr lang="en-IE" dirty="0" smtClean="0"/>
              <a:t>Similarly </a:t>
            </a:r>
            <a:r>
              <a:rPr lang="en-IE" dirty="0"/>
              <a:t>the probability of a failure, denoted by </a:t>
            </a:r>
            <a:r>
              <a:rPr lang="en-IE" b="1" dirty="0" smtClean="0"/>
              <a:t>1-p</a:t>
            </a:r>
            <a:r>
              <a:rPr lang="en-IE" dirty="0" smtClean="0"/>
              <a:t>, </a:t>
            </a:r>
            <a:r>
              <a:rPr lang="en-IE" dirty="0"/>
              <a:t>also does not change from trial to trial.</a:t>
            </a:r>
          </a:p>
          <a:p>
            <a:pPr>
              <a:buNone/>
            </a:pPr>
            <a:r>
              <a:rPr lang="en-IE" dirty="0"/>
              <a:t/>
            </a:r>
            <a:br>
              <a:rPr lang="en-IE" dirty="0"/>
            </a:br>
            <a:r>
              <a:rPr lang="en-IE" dirty="0"/>
              <a:t/>
            </a:r>
            <a:br>
              <a:rPr lang="en-IE" dirty="0"/>
            </a:br>
            <a:endParaRPr lang="en-IE" dirty="0"/>
          </a:p>
          <a:p>
            <a:pPr>
              <a:buNone/>
            </a:pPr>
            <a:endParaRPr lang="en-I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The Binomial 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E" b="1" u="sng" dirty="0" smtClean="0"/>
              <a:t>Property 4 </a:t>
            </a:r>
          </a:p>
          <a:p>
            <a:pPr>
              <a:buNone/>
            </a:pPr>
            <a:endParaRPr lang="en-IE" dirty="0"/>
          </a:p>
          <a:p>
            <a:r>
              <a:rPr lang="en-IE" dirty="0" smtClean="0"/>
              <a:t>The </a:t>
            </a:r>
            <a:r>
              <a:rPr lang="en-IE" dirty="0"/>
              <a:t>trials are independent.</a:t>
            </a:r>
          </a:p>
          <a:p>
            <a:endParaRPr lang="en-IE" dirty="0" smtClean="0"/>
          </a:p>
          <a:p>
            <a:r>
              <a:rPr lang="en-IE" dirty="0" smtClean="0"/>
              <a:t>The outcome of one trial does not have any effect on the outcome of the next. </a:t>
            </a:r>
          </a:p>
          <a:p>
            <a:endParaRPr lang="en-IE" dirty="0"/>
          </a:p>
          <a:p>
            <a:r>
              <a:rPr lang="en-IE" dirty="0" smtClean="0"/>
              <a:t>The fact that we have thrown a head in the last step doest not increase the chances of throwing a head in the next step.</a:t>
            </a:r>
          </a:p>
          <a:p>
            <a:pPr>
              <a:buNone/>
            </a:pPr>
            <a:r>
              <a:rPr lang="en-IE" dirty="0"/>
              <a:t/>
            </a:r>
            <a:br>
              <a:rPr lang="en-IE" dirty="0"/>
            </a:br>
            <a:endParaRPr lang="en-IE" dirty="0"/>
          </a:p>
          <a:p>
            <a:pPr>
              <a:buNone/>
            </a:pPr>
            <a:endParaRPr lang="en-I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901</Words>
  <Application>Microsoft Office PowerPoint</Application>
  <PresentationFormat>On-screen Show (4:3)</PresentationFormat>
  <Paragraphs>175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The Binomial Probability Distribution </vt:lpstr>
      <vt:lpstr>Part 1: Introduction</vt:lpstr>
      <vt:lpstr>The Binomial Distribution</vt:lpstr>
      <vt:lpstr>Part 2: The Binomial Experiment</vt:lpstr>
      <vt:lpstr>The Binomial Distribution</vt:lpstr>
      <vt:lpstr>The Binomial Distribution</vt:lpstr>
      <vt:lpstr>The Binomial Distribution</vt:lpstr>
      <vt:lpstr>The Binomial Distribution</vt:lpstr>
      <vt:lpstr>The Binomial Distribution</vt:lpstr>
      <vt:lpstr>The Binomial Distribution</vt:lpstr>
      <vt:lpstr>Part 3: The Binomial Distribution FormulA</vt:lpstr>
      <vt:lpstr>The Binomial Distribution</vt:lpstr>
      <vt:lpstr>The Binomial Distribution</vt:lpstr>
      <vt:lpstr>The Binomial Distribution</vt:lpstr>
      <vt:lpstr>The Binomial Distribution</vt:lpstr>
      <vt:lpstr>The Binomial Distribution</vt:lpstr>
      <vt:lpstr>The Binomial Distribution</vt:lpstr>
      <vt:lpstr>Part 4: An Simple Example</vt:lpstr>
      <vt:lpstr>The Binomial Distribution</vt:lpstr>
      <vt:lpstr>The Binomial Distribution</vt:lpstr>
      <vt:lpstr>The Binomial Distribution</vt:lpstr>
      <vt:lpstr>The Binomial Distribution</vt:lpstr>
      <vt:lpstr>The Binomial Distribution</vt:lpstr>
      <vt:lpstr>Binomial Distribution</vt:lpstr>
      <vt:lpstr>Binomial Distribution</vt:lpstr>
      <vt:lpstr>Binomial Distribution</vt:lpstr>
      <vt:lpstr>Binomial Distribution</vt:lpstr>
      <vt:lpstr>Part 5: Another Simple Example</vt:lpstr>
      <vt:lpstr>Binomial Distribution</vt:lpstr>
      <vt:lpstr>Binomial Distribution</vt:lpstr>
      <vt:lpstr>Binomial Distribution</vt:lpstr>
      <vt:lpstr>The Binomial Distribution</vt:lpstr>
      <vt:lpstr>Binomial Distribution</vt:lpstr>
      <vt:lpstr>Binomial Distribution</vt:lpstr>
      <vt:lpstr>Binomial Distribution</vt:lpstr>
    </vt:vector>
  </TitlesOfParts>
  <Company>University of Limerick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Binomial Probability Distribution </dc:title>
  <dc:creator>kevin.obrien</dc:creator>
  <cp:lastModifiedBy>kevin.obrien</cp:lastModifiedBy>
  <cp:revision>19</cp:revision>
  <dcterms:created xsi:type="dcterms:W3CDTF">2011-04-01T10:38:15Z</dcterms:created>
  <dcterms:modified xsi:type="dcterms:W3CDTF">2013-01-07T17:50:55Z</dcterms:modified>
</cp:coreProperties>
</file>