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59"/>
  </p:notesMasterIdLst>
  <p:handoutMasterIdLst>
    <p:handoutMasterId r:id="rId60"/>
  </p:handoutMasterIdLst>
  <p:sldIdLst>
    <p:sldId id="275" r:id="rId3"/>
    <p:sldId id="261" r:id="rId4"/>
    <p:sldId id="276" r:id="rId5"/>
    <p:sldId id="277" r:id="rId6"/>
    <p:sldId id="278" r:id="rId7"/>
    <p:sldId id="279" r:id="rId8"/>
    <p:sldId id="283" r:id="rId9"/>
    <p:sldId id="284" r:id="rId10"/>
    <p:sldId id="298" r:id="rId11"/>
    <p:sldId id="285" r:id="rId12"/>
    <p:sldId id="333" r:id="rId13"/>
    <p:sldId id="292" r:id="rId14"/>
    <p:sldId id="299" r:id="rId15"/>
    <p:sldId id="300" r:id="rId16"/>
    <p:sldId id="301" r:id="rId17"/>
    <p:sldId id="332" r:id="rId18"/>
    <p:sldId id="302" r:id="rId19"/>
    <p:sldId id="303" r:id="rId20"/>
    <p:sldId id="304" r:id="rId21"/>
    <p:sldId id="331" r:id="rId22"/>
    <p:sldId id="305" r:id="rId23"/>
    <p:sldId id="306" r:id="rId24"/>
    <p:sldId id="307" r:id="rId25"/>
    <p:sldId id="308" r:id="rId26"/>
    <p:sldId id="330" r:id="rId27"/>
    <p:sldId id="309" r:id="rId28"/>
    <p:sldId id="310" r:id="rId29"/>
    <p:sldId id="311" r:id="rId30"/>
    <p:sldId id="312" r:id="rId31"/>
    <p:sldId id="329" r:id="rId32"/>
    <p:sldId id="313" r:id="rId33"/>
    <p:sldId id="314" r:id="rId34"/>
    <p:sldId id="315" r:id="rId35"/>
    <p:sldId id="316" r:id="rId36"/>
    <p:sldId id="328" r:id="rId37"/>
    <p:sldId id="317" r:id="rId38"/>
    <p:sldId id="318" r:id="rId39"/>
    <p:sldId id="324" r:id="rId40"/>
    <p:sldId id="319" r:id="rId41"/>
    <p:sldId id="320" r:id="rId42"/>
    <p:sldId id="325" r:id="rId43"/>
    <p:sldId id="321" r:id="rId44"/>
    <p:sldId id="322" r:id="rId45"/>
    <p:sldId id="326" r:id="rId46"/>
    <p:sldId id="323" r:id="rId47"/>
    <p:sldId id="281" r:id="rId48"/>
    <p:sldId id="327" r:id="rId49"/>
    <p:sldId id="280" r:id="rId50"/>
    <p:sldId id="293" r:id="rId51"/>
    <p:sldId id="294" r:id="rId52"/>
    <p:sldId id="295" r:id="rId53"/>
    <p:sldId id="296" r:id="rId54"/>
    <p:sldId id="297" r:id="rId55"/>
    <p:sldId id="287" r:id="rId56"/>
    <p:sldId id="288" r:id="rId57"/>
    <p:sldId id="282" r:id="rId58"/>
  </p:sldIdLst>
  <p:sldSz cx="9144000" cy="6858000" type="screen4x3"/>
  <p:notesSz cx="6794500" cy="99060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526" y="-924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D75A-95C1-4AB7-B0A7-D80ABC3B3774}" type="datetimeFigureOut">
              <a:rPr lang="en-IE" smtClean="0"/>
              <a:t>22/04/2014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44EA9-0F0C-48E8-8CEA-DA3C46225E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532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49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50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51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52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53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Standard Series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7774" t="41677" r="36379" b="18630"/>
          <a:stretch/>
        </p:blipFill>
        <p:spPr bwMode="auto">
          <a:xfrm>
            <a:off x="798490" y="1712889"/>
            <a:ext cx="8255357" cy="4584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600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 for Arithmetic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1) Expressing a sum as the difference of two sums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2) Taking out common factors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3) Splitting a sum into two or more components</a:t>
            </a:r>
          </a:p>
        </p:txBody>
      </p:sp>
    </p:spTree>
    <p:extLst>
      <p:ext uri="{BB962C8B-B14F-4D97-AF65-F5344CB8AC3E}">
        <p14:creationId xmlns:p14="http://schemas.microsoft.com/office/powerpoint/2010/main" val="13255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18273" r="21474" b="65722"/>
          <a:stretch>
            <a:fillRect/>
          </a:stretch>
        </p:blipFill>
        <p:spPr bwMode="auto">
          <a:xfrm>
            <a:off x="754317" y="1484576"/>
            <a:ext cx="7282100" cy="228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71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33662" r="22105" b="55517"/>
          <a:stretch>
            <a:fillRect/>
          </a:stretch>
        </p:blipFill>
        <p:spPr bwMode="auto">
          <a:xfrm>
            <a:off x="1313122" y="1532519"/>
            <a:ext cx="7071024" cy="198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48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44483" r="23547" b="49386"/>
          <a:stretch>
            <a:fillRect/>
          </a:stretch>
        </p:blipFill>
        <p:spPr bwMode="auto">
          <a:xfrm>
            <a:off x="1306172" y="1369211"/>
            <a:ext cx="6859033" cy="115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39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0855" r="23503" b="46740"/>
          <a:stretch>
            <a:fillRect/>
          </a:stretch>
        </p:blipFill>
        <p:spPr bwMode="auto">
          <a:xfrm>
            <a:off x="1394178" y="1775949"/>
            <a:ext cx="5367229" cy="4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04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3019" r="22105" b="43374"/>
          <a:stretch>
            <a:fillRect/>
          </a:stretch>
        </p:blipFill>
        <p:spPr bwMode="auto">
          <a:xfrm>
            <a:off x="1275009" y="1590318"/>
            <a:ext cx="5782614" cy="75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341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28514" r="21497" b="60420"/>
          <a:stretch>
            <a:fillRect/>
          </a:stretch>
        </p:blipFill>
        <p:spPr bwMode="auto">
          <a:xfrm>
            <a:off x="1183413" y="918253"/>
            <a:ext cx="6621185" cy="17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2708" t="39379" r="21436" b="57398"/>
          <a:stretch>
            <a:fillRect/>
          </a:stretch>
        </p:blipFill>
        <p:spPr bwMode="auto">
          <a:xfrm>
            <a:off x="734096" y="2807594"/>
            <a:ext cx="6877318" cy="5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0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 7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Sequences and Series, and Proof by Induction</a:t>
            </a:r>
          </a:p>
          <a:p>
            <a:pPr marL="719138" lvl="1" indent="-287338" eaLnBrk="1" hangingPunct="1"/>
            <a:endParaRPr lang="en-IE" dirty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>
                <a:latin typeface="Arial" charset="0"/>
                <a:cs typeface="Arial" charset="0"/>
              </a:rPr>
              <a:t>Sequences</a:t>
            </a:r>
          </a:p>
          <a:p>
            <a:pPr marL="718775" lvl="1" indent="-358775" eaLnBrk="1" hangingPunct="1">
              <a:defRPr/>
            </a:pPr>
            <a:r>
              <a:rPr lang="en-IE" dirty="0">
                <a:latin typeface="Arial" charset="0"/>
                <a:cs typeface="Arial" charset="0"/>
              </a:rPr>
              <a:t>Induction (Proof by Induction)</a:t>
            </a:r>
          </a:p>
          <a:p>
            <a:pPr marL="718775" lvl="1" indent="-358775" eaLnBrk="1" hangingPunct="1">
              <a:defRPr/>
            </a:pPr>
            <a:r>
              <a:rPr lang="en-IE" dirty="0">
                <a:latin typeface="Arial" charset="0"/>
                <a:cs typeface="Arial" charset="0"/>
              </a:rPr>
              <a:t>Series and Sigma Notation</a:t>
            </a:r>
          </a:p>
          <a:p>
            <a:pPr marL="718775" lvl="1" indent="-358775" eaLnBrk="1" hangingPunct="1">
              <a:defRPr/>
            </a:pPr>
            <a:r>
              <a:rPr lang="en-IE">
                <a:latin typeface="Arial" charset="0"/>
                <a:cs typeface="Arial" charset="0"/>
              </a:rPr>
              <a:t>Rules of arithmetic for sums</a:t>
            </a: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2602" r="21403" b="53772"/>
          <a:stretch>
            <a:fillRect/>
          </a:stretch>
        </p:blipFill>
        <p:spPr bwMode="auto">
          <a:xfrm>
            <a:off x="772732" y="1641139"/>
            <a:ext cx="6890198" cy="9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130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5214" r="22397" b="47140"/>
          <a:stretch>
            <a:fillRect/>
          </a:stretch>
        </p:blipFill>
        <p:spPr bwMode="auto">
          <a:xfrm>
            <a:off x="1678064" y="1378193"/>
            <a:ext cx="6087897" cy="90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311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22490" r="16707" b="66148"/>
          <a:stretch>
            <a:fillRect/>
          </a:stretch>
        </p:blipFill>
        <p:spPr bwMode="auto">
          <a:xfrm>
            <a:off x="590239" y="1590007"/>
            <a:ext cx="7034053" cy="129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10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34099" r="17362" b="52044"/>
          <a:stretch>
            <a:fillRect/>
          </a:stretch>
        </p:blipFill>
        <p:spPr bwMode="auto">
          <a:xfrm>
            <a:off x="982791" y="1318446"/>
            <a:ext cx="5881647" cy="13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088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47831" r="17362" b="38313"/>
          <a:stretch>
            <a:fillRect/>
          </a:stretch>
        </p:blipFill>
        <p:spPr bwMode="auto">
          <a:xfrm>
            <a:off x="1472189" y="1215449"/>
            <a:ext cx="5739980" cy="151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17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33333" r="15921" b="56894"/>
          <a:stretch>
            <a:fillRect/>
          </a:stretch>
        </p:blipFill>
        <p:spPr bwMode="auto">
          <a:xfrm>
            <a:off x="1272442" y="1622368"/>
            <a:ext cx="6338971" cy="127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99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5086" r="16477" b="40935"/>
          <a:stretch>
            <a:fillRect/>
          </a:stretch>
        </p:blipFill>
        <p:spPr bwMode="auto">
          <a:xfrm>
            <a:off x="488188" y="1339739"/>
            <a:ext cx="6736859" cy="16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64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200" t="51406" r="24142" b="39531"/>
          <a:stretch>
            <a:fillRect/>
          </a:stretch>
        </p:blipFill>
        <p:spPr bwMode="auto">
          <a:xfrm>
            <a:off x="633554" y="1596821"/>
            <a:ext cx="6952102" cy="91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>
                <a:latin typeface="Arial" charset="0"/>
                <a:cs typeface="Arial" charset="0"/>
              </a:rPr>
              <a:t>7</a:t>
            </a:r>
            <a:r>
              <a:rPr lang="en-IE" dirty="0" smtClean="0">
                <a:latin typeface="Arial" charset="0"/>
                <a:cs typeface="Arial" charset="0"/>
              </a:rPr>
              <a:t>: Sequences and Series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IE" b="1" u="sng" dirty="0" smtClean="0">
                <a:latin typeface="Arial" charset="0"/>
                <a:cs typeface="Arial" charset="0"/>
              </a:rPr>
              <a:t>Sequences</a:t>
            </a:r>
          </a:p>
          <a:p>
            <a:pPr marL="360000" lvl="1" indent="0" eaLnBrk="1" hangingPunct="1">
              <a:buNone/>
            </a:pPr>
            <a:r>
              <a:rPr lang="en-IE" dirty="0" smtClean="0">
                <a:latin typeface="Arial" charset="0"/>
                <a:cs typeface="Arial" charset="0"/>
              </a:rPr>
              <a:t>Recurrence Relations</a:t>
            </a:r>
          </a:p>
          <a:p>
            <a:pPr marL="0" indent="0" eaLnBrk="1" hangingPunct="1">
              <a:buNone/>
            </a:pPr>
            <a:r>
              <a:rPr lang="en-IE" b="1" u="sng" dirty="0" smtClean="0">
                <a:latin typeface="Arial" charset="0"/>
                <a:cs typeface="Arial" charset="0"/>
              </a:rPr>
              <a:t>Induction</a:t>
            </a:r>
          </a:p>
          <a:p>
            <a:pPr marL="0" indent="0">
              <a:buNone/>
            </a:pPr>
            <a:r>
              <a:rPr lang="en-IE" dirty="0" smtClean="0">
                <a:latin typeface="Arial" charset="0"/>
                <a:cs typeface="Arial" charset="0"/>
              </a:rPr>
              <a:t>      Proof by Induction : </a:t>
            </a:r>
            <a:r>
              <a:rPr lang="en-IE" dirty="0"/>
              <a:t>particularly important </a:t>
            </a:r>
            <a:r>
              <a:rPr lang="en-IE" dirty="0" smtClean="0"/>
              <a:t>for computer </a:t>
            </a:r>
            <a:r>
              <a:rPr lang="en-IE" dirty="0"/>
              <a:t>scientists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r>
              <a:rPr lang="en-IE" b="1" u="sng" dirty="0" smtClean="0">
                <a:latin typeface="Arial" charset="0"/>
                <a:cs typeface="Arial" charset="0"/>
              </a:rPr>
              <a:t>Series and “Sigma Notation”</a:t>
            </a:r>
            <a:endParaRPr lang="en-GB" b="1" u="sng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20884" r="24177" b="65644"/>
          <a:stretch>
            <a:fillRect/>
          </a:stretch>
        </p:blipFill>
        <p:spPr bwMode="auto">
          <a:xfrm>
            <a:off x="504201" y="1602981"/>
            <a:ext cx="7648126" cy="151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2406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501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9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7540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44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8840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0131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412" t="31117" r="33972" b="51529"/>
          <a:stretch/>
        </p:blipFill>
        <p:spPr bwMode="auto">
          <a:xfrm>
            <a:off x="519348" y="1485504"/>
            <a:ext cx="8057982" cy="3408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68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charset="0"/>
                <a:cs typeface="Arial" charset="0"/>
              </a:rPr>
              <a:t>Chapter 7: Sequences and Series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Arithmetic Progression</a:t>
            </a:r>
          </a:p>
          <a:p>
            <a:r>
              <a:rPr lang="en-IE" dirty="0" smtClean="0"/>
              <a:t>For example (with constant term d=2)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dirty="0" smtClean="0"/>
              <a:t>U</a:t>
            </a:r>
            <a:r>
              <a:rPr lang="en-IE" baseline="-25000" dirty="0" smtClean="0"/>
              <a:t>n+1 </a:t>
            </a:r>
            <a:r>
              <a:rPr lang="en-IE" dirty="0" smtClean="0"/>
              <a:t>= U</a:t>
            </a:r>
            <a:r>
              <a:rPr lang="en-IE" baseline="-25000" dirty="0" smtClean="0"/>
              <a:t>n </a:t>
            </a:r>
            <a:r>
              <a:rPr lang="en-IE" dirty="0" smtClean="0"/>
              <a:t>+ 2</a:t>
            </a:r>
          </a:p>
          <a:p>
            <a:pPr marL="0" indent="0" algn="ctr">
              <a:buNone/>
            </a:pPr>
            <a:endParaRPr lang="en-IE" dirty="0"/>
          </a:p>
          <a:p>
            <a:r>
              <a:rPr lang="en-IE" dirty="0" smtClean="0"/>
              <a:t>Arithmetic progressions should have an initial value term. Otherwise they are not practical.</a:t>
            </a:r>
          </a:p>
          <a:p>
            <a:pPr marL="0" indent="0">
              <a:buNone/>
            </a:pPr>
            <a:r>
              <a:rPr lang="en-IE" b="1" u="sng" dirty="0" smtClean="0"/>
              <a:t>Geometric Progression</a:t>
            </a:r>
            <a:endParaRPr lang="en-IE" b="1" u="sng" dirty="0"/>
          </a:p>
          <a:p>
            <a:r>
              <a:rPr lang="en-IE" dirty="0"/>
              <a:t>For example (with </a:t>
            </a:r>
            <a:r>
              <a:rPr lang="en-IE" dirty="0" smtClean="0"/>
              <a:t>ratio term r=3)</a:t>
            </a: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 algn="ctr">
              <a:buNone/>
            </a:pPr>
            <a:r>
              <a:rPr lang="en-IE" dirty="0"/>
              <a:t>U</a:t>
            </a:r>
            <a:r>
              <a:rPr lang="en-IE" baseline="-25000" dirty="0"/>
              <a:t>n+1 </a:t>
            </a:r>
            <a:r>
              <a:rPr lang="en-IE" dirty="0"/>
              <a:t>= </a:t>
            </a:r>
            <a:r>
              <a:rPr lang="en-IE" dirty="0" smtClean="0"/>
              <a:t>3U</a:t>
            </a:r>
            <a:r>
              <a:rPr lang="en-IE" baseline="-25000" dirty="0" smtClean="0"/>
              <a:t>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166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412" t="48969" r="32623" b="41490"/>
          <a:stretch/>
        </p:blipFill>
        <p:spPr bwMode="auto">
          <a:xfrm>
            <a:off x="393599" y="1983345"/>
            <a:ext cx="7977669" cy="2395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772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419" t="35372" r="33676" b="42288"/>
          <a:stretch/>
        </p:blipFill>
        <p:spPr bwMode="auto">
          <a:xfrm>
            <a:off x="490751" y="1326325"/>
            <a:ext cx="7751728" cy="3619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8993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419" t="56044" r="33855" b="30310"/>
          <a:stretch/>
        </p:blipFill>
        <p:spPr bwMode="auto">
          <a:xfrm>
            <a:off x="671056" y="1880315"/>
            <a:ext cx="7210814" cy="24727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2772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Past Paper Question (</a:t>
            </a:r>
            <a:r>
              <a:rPr lang="en-IE" dirty="0" smtClean="0"/>
              <a:t>2010)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103" t="31188" r="25249" b="22598"/>
          <a:stretch/>
        </p:blipFill>
        <p:spPr bwMode="auto">
          <a:xfrm>
            <a:off x="515155" y="1545465"/>
            <a:ext cx="6426558" cy="4005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003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Past Paper Question (</a:t>
            </a:r>
            <a:r>
              <a:rPr lang="en-IE" dirty="0" smtClean="0"/>
              <a:t>2004)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412" t="41961" r="13621" b="18630"/>
          <a:stretch/>
        </p:blipFill>
        <p:spPr bwMode="auto">
          <a:xfrm>
            <a:off x="862884" y="1506828"/>
            <a:ext cx="8010659" cy="4752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043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96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Past Paper Question (2005)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583" t="31187" r="13455" b="32239"/>
          <a:stretch/>
        </p:blipFill>
        <p:spPr bwMode="auto">
          <a:xfrm>
            <a:off x="347730" y="1481070"/>
            <a:ext cx="8358388" cy="4649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8238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180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charset="0"/>
                <a:cs typeface="Arial" charset="0"/>
              </a:rPr>
              <a:t>Chapter 7: Sequences and Series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Other sequences</a:t>
            </a:r>
          </a:p>
          <a:p>
            <a:r>
              <a:rPr lang="en-IE" dirty="0" smtClean="0"/>
              <a:t>Respective values based on previous values</a:t>
            </a:r>
          </a:p>
          <a:p>
            <a:r>
              <a:rPr lang="en-IE" dirty="0" smtClean="0"/>
              <a:t>Famous example: </a:t>
            </a:r>
            <a:r>
              <a:rPr lang="en-IE" b="1" i="1" dirty="0" smtClean="0"/>
              <a:t>Fibonacci Sequence</a:t>
            </a:r>
          </a:p>
          <a:p>
            <a:pPr marL="0" indent="0">
              <a:buNone/>
            </a:pPr>
            <a:r>
              <a:rPr lang="en-IE" b="1" i="1" dirty="0" smtClean="0"/>
              <a:t>			0</a:t>
            </a:r>
            <a:r>
              <a:rPr lang="en-IE" b="1" i="1" dirty="0"/>
              <a:t>, 1, 1, 2, 3, 5, 8, 13, 21</a:t>
            </a:r>
            <a:r>
              <a:rPr lang="en-IE" b="1" i="1" dirty="0" smtClean="0"/>
              <a:t>,…….</a:t>
            </a:r>
          </a:p>
          <a:p>
            <a:pPr marL="0" indent="0">
              <a:buNone/>
            </a:pPr>
            <a:endParaRPr lang="en-IE" b="1" i="1" dirty="0"/>
          </a:p>
          <a:p>
            <a:pPr marL="0" indent="0">
              <a:buNone/>
            </a:pPr>
            <a:r>
              <a:rPr lang="en-IE" b="1" u="sng" dirty="0" smtClean="0"/>
              <a:t>Recurrence Relations</a:t>
            </a:r>
          </a:p>
          <a:p>
            <a:r>
              <a:rPr lang="en-IE" b="1" i="1" dirty="0"/>
              <a:t> </a:t>
            </a:r>
            <a:r>
              <a:rPr lang="en-IE" dirty="0" smtClean="0"/>
              <a:t>current value based on previous value</a:t>
            </a:r>
          </a:p>
          <a:p>
            <a:r>
              <a:rPr lang="en-IE" dirty="0"/>
              <a:t> </a:t>
            </a:r>
            <a:r>
              <a:rPr lang="en-IE" dirty="0" smtClean="0"/>
              <a:t>must have some initial value to allow for computing subsequent values</a:t>
            </a:r>
          </a:p>
          <a:p>
            <a:r>
              <a:rPr lang="en-IE" b="1" i="1" dirty="0"/>
              <a:t>Fibonacci </a:t>
            </a:r>
            <a:r>
              <a:rPr lang="en-IE" b="1" i="1" dirty="0" smtClean="0"/>
              <a:t>Sequence </a:t>
            </a:r>
            <a:r>
              <a:rPr lang="en-IE" dirty="0" smtClean="0"/>
              <a:t>is a Recurrence Relation  - Each value is sum of the two previous values, with first two values equal to 1.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7793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3777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773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386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4749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Past Paper Questions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409" t="33739" r="13455" b="14661"/>
          <a:stretch/>
        </p:blipFill>
        <p:spPr bwMode="auto">
          <a:xfrm>
            <a:off x="1056069" y="1880315"/>
            <a:ext cx="6363364" cy="3673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75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Sequence and Series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Solutions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6047" t="33455" r="17775" b="44714"/>
          <a:stretch/>
        </p:blipFill>
        <p:spPr bwMode="auto">
          <a:xfrm>
            <a:off x="296214" y="2318196"/>
            <a:ext cx="7804597" cy="3490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3812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Past Paper Question (</a:t>
            </a:r>
            <a:r>
              <a:rPr lang="en-IE" dirty="0" smtClean="0"/>
              <a:t>2010)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103" t="31188" r="25249" b="22598"/>
          <a:stretch/>
        </p:blipFill>
        <p:spPr bwMode="auto">
          <a:xfrm>
            <a:off x="515155" y="1545465"/>
            <a:ext cx="6426558" cy="4005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389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Proof by Induction</a:t>
            </a:r>
          </a:p>
          <a:p>
            <a:r>
              <a:rPr lang="en-IE" dirty="0" smtClean="0"/>
              <a:t>Used for proving </a:t>
            </a:r>
            <a:r>
              <a:rPr lang="en-IE" dirty="0"/>
              <a:t>results “for all </a:t>
            </a:r>
            <a:r>
              <a:rPr lang="en-IE" dirty="0" smtClean="0"/>
              <a:t>positive integers </a:t>
            </a:r>
            <a:r>
              <a:rPr lang="en-IE" dirty="0"/>
              <a:t>n</a:t>
            </a:r>
            <a:r>
              <a:rPr lang="en-IE" dirty="0" smtClean="0"/>
              <a:t>”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2" t="47465" r="33186" b="26268"/>
          <a:stretch/>
        </p:blipFill>
        <p:spPr bwMode="auto">
          <a:xfrm>
            <a:off x="540686" y="2627290"/>
            <a:ext cx="7540219" cy="24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91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Series and Sigma Notation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605" t="31753" r="31395" b="44714"/>
          <a:stretch/>
        </p:blipFill>
        <p:spPr bwMode="auto">
          <a:xfrm>
            <a:off x="592427" y="1661376"/>
            <a:ext cx="7340959" cy="2240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972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Series and Sigma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Notation is vitally important</a:t>
            </a:r>
          </a:p>
          <a:p>
            <a:endParaRPr lang="en-IE" dirty="0"/>
          </a:p>
          <a:p>
            <a:r>
              <a:rPr lang="en-IE" dirty="0" smtClean="0"/>
              <a:t>Lower bound m</a:t>
            </a:r>
          </a:p>
          <a:p>
            <a:r>
              <a:rPr lang="en-IE" dirty="0" smtClean="0"/>
              <a:t>Upper bound n</a:t>
            </a:r>
          </a:p>
          <a:p>
            <a:r>
              <a:rPr lang="en-IE" dirty="0" smtClean="0"/>
              <a:t>Index symbol r  </a:t>
            </a:r>
          </a:p>
          <a:p>
            <a:pPr lvl="1"/>
            <a:r>
              <a:rPr lang="en-IE" dirty="0" smtClean="0"/>
              <a:t>r is any value between m and n. </a:t>
            </a:r>
          </a:p>
          <a:p>
            <a:pPr lvl="1"/>
            <a:r>
              <a:rPr lang="en-IE" dirty="0" smtClean="0"/>
              <a:t>It does not need to be specified.</a:t>
            </a:r>
          </a:p>
          <a:p>
            <a:endParaRPr lang="en-IE" dirty="0" smtClean="0"/>
          </a:p>
          <a:p>
            <a:r>
              <a:rPr lang="en-IE" dirty="0" smtClean="0"/>
              <a:t>Pay attention to Example 2.7 – Sigma notation is not uniquely determined.</a:t>
            </a:r>
          </a:p>
          <a:p>
            <a:r>
              <a:rPr lang="en-IE" dirty="0" smtClean="0"/>
              <a:t>Sometime lower bound is zero. Sometimes it could be 1.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726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Sigma Notation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sz="2400" i="1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IE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E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IE" sz="24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E" sz="2400" i="1">
                              <a:latin typeface="Cambria Math"/>
                            </a:rPr>
                            <m:t>(2</m:t>
                          </m:r>
                          <m:r>
                            <a:rPr lang="en-IE" sz="2400" i="1">
                              <a:latin typeface="Cambria Math"/>
                            </a:rPr>
                            <m:t>𝑛</m:t>
                          </m:r>
                          <m:r>
                            <a:rPr lang="en-IE" sz="2400" i="1">
                              <a:latin typeface="Cambria Math"/>
                            </a:rPr>
                            <m:t>+1)</m:t>
                          </m:r>
                        </m:num>
                        <m:den>
                          <m:r>
                            <a:rPr lang="en-IE" sz="240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E" sz="2400" dirty="0"/>
              </a:p>
              <a:p>
                <a:pPr marL="0" indent="0">
                  <a:buNone/>
                </a:pPr>
                <a:r>
                  <a:rPr lang="en-IE" sz="2400" dirty="0"/>
                  <a:t> </a:t>
                </a:r>
              </a:p>
              <a:p>
                <a:pPr marL="0" indent="0">
                  <a:buNone/>
                </a:pPr>
                <a:r>
                  <a:rPr lang="en-IE" sz="2400" dirty="0"/>
                  <a:t>Write the following sums in the Σ notation and evaluate them</a:t>
                </a:r>
              </a:p>
              <a:p>
                <a:pPr marL="0" indent="0">
                  <a:buNone/>
                </a:pPr>
                <a:r>
                  <a:rPr lang="en-IE" sz="2400" dirty="0"/>
                  <a:t> </a:t>
                </a:r>
              </a:p>
              <a:p>
                <a:r>
                  <a:rPr lang="en-IE" sz="2400" dirty="0"/>
                  <a:t>1</a:t>
                </a:r>
                <a:r>
                  <a:rPr lang="en-IE" sz="2400" baseline="30000" dirty="0"/>
                  <a:t>2</a:t>
                </a:r>
                <a:r>
                  <a:rPr lang="en-IE" sz="2400" dirty="0"/>
                  <a:t> + 2</a:t>
                </a:r>
                <a:r>
                  <a:rPr lang="en-IE" sz="2400" baseline="30000" dirty="0"/>
                  <a:t>2</a:t>
                </a:r>
                <a:r>
                  <a:rPr lang="en-IE" sz="2400" dirty="0"/>
                  <a:t> + 3</a:t>
                </a:r>
                <a:r>
                  <a:rPr lang="en-IE" sz="2400" baseline="30000" dirty="0"/>
                  <a:t>2 </a:t>
                </a:r>
                <a:r>
                  <a:rPr lang="en-IE" sz="2400" dirty="0"/>
                  <a:t>+  …+  40</a:t>
                </a:r>
                <a:r>
                  <a:rPr lang="en-IE" sz="2400" baseline="30000" dirty="0"/>
                  <a:t>2 </a:t>
                </a:r>
                <a:r>
                  <a:rPr lang="en-IE" sz="2400" dirty="0"/>
                  <a:t>= ?</a:t>
                </a:r>
              </a:p>
              <a:p>
                <a:r>
                  <a:rPr lang="en-IE" sz="2400" dirty="0"/>
                  <a:t>2 + 5 + 10 + … + 1601 = ?</a:t>
                </a:r>
              </a:p>
              <a:p>
                <a:r>
                  <a:rPr lang="en-IE" sz="2400" dirty="0" smtClean="0"/>
                  <a:t>2 + 8 + 18 +… + 3200 </a:t>
                </a:r>
                <a:r>
                  <a:rPr lang="en-IE" sz="2400" dirty="0"/>
                  <a:t>= ?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3" r="-9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707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</TotalTime>
  <Words>353</Words>
  <Application>Microsoft Office PowerPoint</Application>
  <PresentationFormat>On-screen Show (4:3)</PresentationFormat>
  <Paragraphs>127</Paragraphs>
  <Slides>56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1_master_ppe_title</vt:lpstr>
      <vt:lpstr>ppe_info_blue</vt:lpstr>
      <vt:lpstr>PowerPoint Presentation</vt:lpstr>
      <vt:lpstr>Overview of Tutorial</vt:lpstr>
      <vt:lpstr>Chapter 7: Sequences and Series</vt:lpstr>
      <vt:lpstr>Chapter 7: Sequences and Series</vt:lpstr>
      <vt:lpstr>Chapter 7: Sequences and Series</vt:lpstr>
      <vt:lpstr>Proof By Induction</vt:lpstr>
      <vt:lpstr>Series and Sigma Notation</vt:lpstr>
      <vt:lpstr>Series and Sigma Notation</vt:lpstr>
      <vt:lpstr>Sigma Notation</vt:lpstr>
      <vt:lpstr>Standard Series </vt:lpstr>
      <vt:lpstr>BLANK</vt:lpstr>
      <vt:lpstr>Rules for Arithmetic</vt:lpstr>
      <vt:lpstr>2001 </vt:lpstr>
      <vt:lpstr>2001 </vt:lpstr>
      <vt:lpstr>2001</vt:lpstr>
      <vt:lpstr>BLANK</vt:lpstr>
      <vt:lpstr>2001</vt:lpstr>
      <vt:lpstr>2001</vt:lpstr>
      <vt:lpstr>2002</vt:lpstr>
      <vt:lpstr>BLANK</vt:lpstr>
      <vt:lpstr>2002</vt:lpstr>
      <vt:lpstr>2002</vt:lpstr>
      <vt:lpstr>2003</vt:lpstr>
      <vt:lpstr>2003</vt:lpstr>
      <vt:lpstr>BLANK</vt:lpstr>
      <vt:lpstr>2003</vt:lpstr>
      <vt:lpstr>2004</vt:lpstr>
      <vt:lpstr>2004</vt:lpstr>
      <vt:lpstr>2004</vt:lpstr>
      <vt:lpstr>BLANK</vt:lpstr>
      <vt:lpstr>2005 </vt:lpstr>
      <vt:lpstr>2005 </vt:lpstr>
      <vt:lpstr>2005 </vt:lpstr>
      <vt:lpstr>2006 </vt:lpstr>
      <vt:lpstr>BLANK</vt:lpstr>
      <vt:lpstr>2006 </vt:lpstr>
      <vt:lpstr>2006 </vt:lpstr>
      <vt:lpstr>BLANK</vt:lpstr>
      <vt:lpstr>2007 </vt:lpstr>
      <vt:lpstr>2007 </vt:lpstr>
      <vt:lpstr>BLANK</vt:lpstr>
      <vt:lpstr>2008</vt:lpstr>
      <vt:lpstr>2008</vt:lpstr>
      <vt:lpstr>BLANK</vt:lpstr>
      <vt:lpstr>Past Paper Question (2010) </vt:lpstr>
      <vt:lpstr>Past Paper Question (2004) </vt:lpstr>
      <vt:lpstr>BLANK</vt:lpstr>
      <vt:lpstr>Past Paper Question (2005) </vt:lpstr>
      <vt:lpstr>2005 </vt:lpstr>
      <vt:lpstr>2005 </vt:lpstr>
      <vt:lpstr>2006 </vt:lpstr>
      <vt:lpstr>2006 </vt:lpstr>
      <vt:lpstr>2006 </vt:lpstr>
      <vt:lpstr>Past Paper Questions (2006)</vt:lpstr>
      <vt:lpstr>Sequence and Series </vt:lpstr>
      <vt:lpstr>Past Paper Question (2010)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330</cp:revision>
  <cp:lastPrinted>2014-04-22T12:52:30Z</cp:lastPrinted>
  <dcterms:created xsi:type="dcterms:W3CDTF">2009-08-17T15:34:05Z</dcterms:created>
  <dcterms:modified xsi:type="dcterms:W3CDTF">2014-04-22T13:07:01Z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