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70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AC2D1-C413-4F33-9097-8AF8E50C7C26}" type="datetimeFigureOut">
              <a:rPr lang="en-IE" smtClean="0"/>
              <a:t>09/02/2013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72C06-2523-4189-A2B1-BE06150B716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6152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2C06-2523-4189-A2B1-BE06150B716D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04489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BF12-A0B3-4530-A7B5-069813E70FC4}" type="datetimeFigureOut">
              <a:rPr lang="en-IE" smtClean="0"/>
              <a:t>09/02/2013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BEE2-448F-47BB-B67D-3D3B30CC1B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0679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BF12-A0B3-4530-A7B5-069813E70FC4}" type="datetimeFigureOut">
              <a:rPr lang="en-IE" smtClean="0"/>
              <a:t>09/02/2013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BEE2-448F-47BB-B67D-3D3B30CC1B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138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BF12-A0B3-4530-A7B5-069813E70FC4}" type="datetimeFigureOut">
              <a:rPr lang="en-IE" smtClean="0"/>
              <a:t>09/02/2013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BEE2-448F-47BB-B67D-3D3B30CC1B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159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BF12-A0B3-4530-A7B5-069813E70FC4}" type="datetimeFigureOut">
              <a:rPr lang="en-IE" smtClean="0"/>
              <a:t>09/02/2013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BEE2-448F-47BB-B67D-3D3B30CC1B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230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BF12-A0B3-4530-A7B5-069813E70FC4}" type="datetimeFigureOut">
              <a:rPr lang="en-IE" smtClean="0"/>
              <a:t>09/02/2013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BEE2-448F-47BB-B67D-3D3B30CC1B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3921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BF12-A0B3-4530-A7B5-069813E70FC4}" type="datetimeFigureOut">
              <a:rPr lang="en-IE" smtClean="0"/>
              <a:t>09/02/2013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BEE2-448F-47BB-B67D-3D3B30CC1B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146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BF12-A0B3-4530-A7B5-069813E70FC4}" type="datetimeFigureOut">
              <a:rPr lang="en-IE" smtClean="0"/>
              <a:t>09/02/2013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BEE2-448F-47BB-B67D-3D3B30CC1B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757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BF12-A0B3-4530-A7B5-069813E70FC4}" type="datetimeFigureOut">
              <a:rPr lang="en-IE" smtClean="0"/>
              <a:t>09/02/2013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BEE2-448F-47BB-B67D-3D3B30CC1B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6517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BF12-A0B3-4530-A7B5-069813E70FC4}" type="datetimeFigureOut">
              <a:rPr lang="en-IE" smtClean="0"/>
              <a:t>09/02/2013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BEE2-448F-47BB-B67D-3D3B30CC1B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85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BF12-A0B3-4530-A7B5-069813E70FC4}" type="datetimeFigureOut">
              <a:rPr lang="en-IE" smtClean="0"/>
              <a:t>09/02/2013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BEE2-448F-47BB-B67D-3D3B30CC1B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616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BF12-A0B3-4530-A7B5-069813E70FC4}" type="datetimeFigureOut">
              <a:rPr lang="en-IE" smtClean="0"/>
              <a:t>09/02/2013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BEE2-448F-47BB-B67D-3D3B30CC1B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241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0BF12-A0B3-4530-A7B5-069813E70FC4}" type="datetimeFigureOut">
              <a:rPr lang="en-IE" smtClean="0"/>
              <a:t>09/02/2013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9BEE2-448F-47BB-B67D-3D3B30CC1B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747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Onsite Tutorial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Hibernia College</a:t>
            </a:r>
          </a:p>
          <a:p>
            <a:r>
              <a:rPr lang="en-IE" dirty="0" smtClean="0"/>
              <a:t>Saturday 9</a:t>
            </a:r>
            <a:r>
              <a:rPr lang="en-IE" baseline="30000" dirty="0" smtClean="0"/>
              <a:t>th</a:t>
            </a:r>
            <a:r>
              <a:rPr lang="en-IE" dirty="0" smtClean="0"/>
              <a:t> February 2013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58506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2003 Question 5</a:t>
            </a:r>
            <a:endParaRPr lang="en-I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3" t="33907" r="11265" b="14372"/>
          <a:stretch/>
        </p:blipFill>
        <p:spPr bwMode="auto">
          <a:xfrm>
            <a:off x="395536" y="1700808"/>
            <a:ext cx="8259366" cy="407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130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Digraphs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Directed Graphs</a:t>
            </a:r>
          </a:p>
          <a:p>
            <a:endParaRPr lang="en-IE" dirty="0"/>
          </a:p>
          <a:p>
            <a:r>
              <a:rPr lang="en-IE" dirty="0" smtClean="0"/>
              <a:t>Adjacency Matrix and Adjacency Lists</a:t>
            </a:r>
          </a:p>
          <a:p>
            <a:r>
              <a:rPr lang="en-IE" dirty="0" err="1" smtClean="0"/>
              <a:t>Indegree</a:t>
            </a:r>
            <a:r>
              <a:rPr lang="en-IE" dirty="0" smtClean="0"/>
              <a:t> and </a:t>
            </a:r>
            <a:r>
              <a:rPr lang="en-IE" dirty="0" err="1" smtClean="0"/>
              <a:t>Outdegree</a:t>
            </a:r>
            <a:r>
              <a:rPr lang="en-IE" dirty="0" smtClean="0"/>
              <a:t> of a vertex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26152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Relations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u="sng" dirty="0" smtClean="0"/>
              <a:t>Relations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 smtClean="0"/>
              <a:t>Reflexive    </a:t>
            </a:r>
            <a:r>
              <a:rPr lang="en-IE" dirty="0" err="1" smtClean="0"/>
              <a:t>xRx</a:t>
            </a:r>
            <a:r>
              <a:rPr lang="en-IE" dirty="0"/>
              <a:t>?</a:t>
            </a:r>
            <a:endParaRPr lang="en-IE" dirty="0" smtClean="0"/>
          </a:p>
          <a:p>
            <a:r>
              <a:rPr lang="en-IE" dirty="0" smtClean="0"/>
              <a:t>Symmetric   if </a:t>
            </a:r>
            <a:r>
              <a:rPr lang="en-IE" dirty="0" err="1" smtClean="0"/>
              <a:t>xRy</a:t>
            </a:r>
            <a:r>
              <a:rPr lang="en-IE" dirty="0" smtClean="0"/>
              <a:t> then </a:t>
            </a:r>
            <a:r>
              <a:rPr lang="en-IE" dirty="0" err="1" smtClean="0"/>
              <a:t>yRx</a:t>
            </a:r>
            <a:r>
              <a:rPr lang="en-IE" dirty="0" smtClean="0"/>
              <a:t>? </a:t>
            </a:r>
          </a:p>
          <a:p>
            <a:r>
              <a:rPr lang="en-IE" dirty="0" smtClean="0"/>
              <a:t>Transitive  if </a:t>
            </a:r>
            <a:r>
              <a:rPr lang="en-IE" dirty="0" err="1" smtClean="0"/>
              <a:t>xRy</a:t>
            </a:r>
            <a:r>
              <a:rPr lang="en-IE" dirty="0" smtClean="0"/>
              <a:t> and </a:t>
            </a:r>
            <a:r>
              <a:rPr lang="en-IE" dirty="0" err="1" smtClean="0"/>
              <a:t>yRz</a:t>
            </a:r>
            <a:r>
              <a:rPr lang="en-IE" dirty="0" smtClean="0"/>
              <a:t> then </a:t>
            </a:r>
            <a:r>
              <a:rPr lang="en-IE" dirty="0" err="1" smtClean="0"/>
              <a:t>yRz</a:t>
            </a:r>
            <a:r>
              <a:rPr lang="en-IE" dirty="0" smtClean="0"/>
              <a:t>?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2030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Relations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Consider the children of </a:t>
            </a:r>
            <a:r>
              <a:rPr lang="en-IE" dirty="0" err="1" smtClean="0"/>
              <a:t>Emer</a:t>
            </a:r>
            <a:r>
              <a:rPr lang="en-IE" dirty="0" smtClean="0"/>
              <a:t> and </a:t>
            </a:r>
            <a:r>
              <a:rPr lang="en-IE" dirty="0" err="1" smtClean="0"/>
              <a:t>Finbar</a:t>
            </a:r>
            <a:endParaRPr lang="en-IE" dirty="0" smtClean="0"/>
          </a:p>
          <a:p>
            <a:pPr marL="0" indent="0" algn="ctr">
              <a:buNone/>
            </a:pPr>
            <a:r>
              <a:rPr lang="en-IE" dirty="0" smtClean="0"/>
              <a:t>     </a:t>
            </a:r>
            <a:r>
              <a:rPr lang="en-IE" b="1" i="1" dirty="0" smtClean="0"/>
              <a:t>Ann, Barry,  Ciara and Dermot</a:t>
            </a:r>
            <a:r>
              <a:rPr lang="en-IE" dirty="0" smtClean="0"/>
              <a:t> </a:t>
            </a:r>
            <a:endParaRPr lang="en-IE" dirty="0"/>
          </a:p>
          <a:p>
            <a:pPr marL="0" indent="0">
              <a:buNone/>
            </a:pPr>
            <a:r>
              <a:rPr lang="en-IE" dirty="0" smtClean="0"/>
              <a:t>Suppose the relation we are interested is “is the brother of”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err="1" smtClean="0"/>
              <a:t>dRc</a:t>
            </a:r>
            <a:r>
              <a:rPr lang="en-IE" dirty="0" smtClean="0"/>
              <a:t> :  Dermot is the brother of Ciara</a:t>
            </a:r>
          </a:p>
          <a:p>
            <a:pPr marL="0" indent="0">
              <a:buNone/>
            </a:pPr>
            <a:r>
              <a:rPr lang="en-IE" dirty="0" err="1" smtClean="0"/>
              <a:t>bRd</a:t>
            </a:r>
            <a:r>
              <a:rPr lang="en-IE" dirty="0" smtClean="0"/>
              <a:t> :  Barry is the brother of Dermot 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05349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Relations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/>
              <a:t>(Ciara, Dermot, </a:t>
            </a:r>
            <a:r>
              <a:rPr lang="en-IE" dirty="0" err="1" smtClean="0"/>
              <a:t>Emer</a:t>
            </a:r>
            <a:r>
              <a:rPr lang="en-IE" dirty="0" smtClean="0"/>
              <a:t> and </a:t>
            </a:r>
            <a:r>
              <a:rPr lang="en-IE" dirty="0" err="1" smtClean="0"/>
              <a:t>Finbar</a:t>
            </a:r>
            <a:r>
              <a:rPr lang="en-IE" dirty="0" smtClean="0"/>
              <a:t>)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Is this relation </a:t>
            </a:r>
          </a:p>
          <a:p>
            <a:r>
              <a:rPr lang="en-IE" dirty="0" smtClean="0"/>
              <a:t>Reflexive</a:t>
            </a:r>
          </a:p>
          <a:p>
            <a:r>
              <a:rPr lang="en-IE" dirty="0" smtClean="0"/>
              <a:t>Symmetric</a:t>
            </a:r>
          </a:p>
          <a:p>
            <a:r>
              <a:rPr lang="en-IE" dirty="0" smtClean="0"/>
              <a:t>Transitive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55858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Relations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/>
              <a:t>Suppose the relation is defined as </a:t>
            </a:r>
          </a:p>
          <a:p>
            <a:pPr marL="0" indent="0">
              <a:buNone/>
            </a:pPr>
            <a:endParaRPr lang="en-IE" dirty="0"/>
          </a:p>
          <a:p>
            <a:pPr marL="514350" indent="-514350">
              <a:buAutoNum type="arabicParenR"/>
            </a:pPr>
            <a:r>
              <a:rPr lang="en-IE" dirty="0" smtClean="0"/>
              <a:t>“ is the sibling of “</a:t>
            </a:r>
          </a:p>
          <a:p>
            <a:pPr marL="514350" indent="-514350">
              <a:buAutoNum type="arabicParenR"/>
            </a:pPr>
            <a:r>
              <a:rPr lang="en-IE" dirty="0" smtClean="0"/>
              <a:t>“ has the same parents as”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90190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Relations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b="1" u="sng" dirty="0" smtClean="0"/>
              <a:t>Transitive</a:t>
            </a:r>
          </a:p>
          <a:p>
            <a:endParaRPr lang="en-IE" dirty="0"/>
          </a:p>
          <a:p>
            <a:r>
              <a:rPr lang="en-IE" dirty="0" smtClean="0"/>
              <a:t>A, B and C live in a row of three houses</a:t>
            </a:r>
          </a:p>
          <a:p>
            <a:r>
              <a:rPr lang="en-IE" dirty="0" smtClean="0"/>
              <a:t>A and B are next door neighbours (</a:t>
            </a:r>
            <a:r>
              <a:rPr lang="en-IE" dirty="0" err="1" smtClean="0"/>
              <a:t>symm</a:t>
            </a:r>
            <a:r>
              <a:rPr lang="en-IE" dirty="0" smtClean="0"/>
              <a:t>)</a:t>
            </a:r>
          </a:p>
          <a:p>
            <a:r>
              <a:rPr lang="en-IE" dirty="0" smtClean="0"/>
              <a:t>B and C are next door neighbours (</a:t>
            </a:r>
            <a:r>
              <a:rPr lang="en-IE" dirty="0" err="1" smtClean="0"/>
              <a:t>symm</a:t>
            </a:r>
            <a:r>
              <a:rPr lang="en-IE" dirty="0" smtClean="0"/>
              <a:t>)</a:t>
            </a:r>
          </a:p>
          <a:p>
            <a:endParaRPr lang="en-IE" dirty="0" smtClean="0"/>
          </a:p>
          <a:p>
            <a:r>
              <a:rPr lang="en-IE" dirty="0" smtClean="0"/>
              <a:t>Not transitive. A and C don’t live beside each other.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71956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Digraphs and Relations</a:t>
            </a:r>
            <a:endParaRPr lang="en-I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7" t="50000" r="45276" b="21814"/>
          <a:stretch/>
        </p:blipFill>
        <p:spPr bwMode="auto">
          <a:xfrm>
            <a:off x="1475657" y="1624594"/>
            <a:ext cx="5320108" cy="389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7" t="50000" r="45276" b="21814"/>
          <a:stretch/>
        </p:blipFill>
        <p:spPr bwMode="auto">
          <a:xfrm>
            <a:off x="1628057" y="1776994"/>
            <a:ext cx="5320108" cy="389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8696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Relations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Equivalence Relations: A relation that is </a:t>
            </a:r>
            <a:r>
              <a:rPr lang="en-IE" b="1" dirty="0" smtClean="0"/>
              <a:t>reflexive</a:t>
            </a:r>
            <a:r>
              <a:rPr lang="en-IE" dirty="0" smtClean="0"/>
              <a:t>, </a:t>
            </a:r>
            <a:r>
              <a:rPr lang="en-IE" b="1" dirty="0" smtClean="0"/>
              <a:t>symmetric</a:t>
            </a:r>
            <a:r>
              <a:rPr lang="en-IE" dirty="0" smtClean="0"/>
              <a:t> and </a:t>
            </a:r>
            <a:r>
              <a:rPr lang="en-IE" b="1" dirty="0" smtClean="0"/>
              <a:t>transitive.</a:t>
            </a:r>
          </a:p>
          <a:p>
            <a:endParaRPr lang="en-IE" b="1" dirty="0"/>
          </a:p>
          <a:p>
            <a:r>
              <a:rPr lang="en-IE" b="1" dirty="0" smtClean="0"/>
              <a:t>Equivalence Classes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2981143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Relations</a:t>
            </a:r>
            <a:endParaRPr lang="en-I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1" t="28326" r="14099" b="15861"/>
          <a:stretch/>
        </p:blipFill>
        <p:spPr bwMode="auto">
          <a:xfrm>
            <a:off x="755576" y="1113537"/>
            <a:ext cx="7622881" cy="426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800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Tutorial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/>
              <a:t>Today’s Class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b="1" i="1" dirty="0" smtClean="0"/>
              <a:t>Part 1 </a:t>
            </a:r>
            <a:r>
              <a:rPr lang="en-IE" dirty="0" smtClean="0"/>
              <a:t>Graph Theory</a:t>
            </a:r>
          </a:p>
          <a:p>
            <a:pPr marL="0" indent="0">
              <a:buNone/>
            </a:pPr>
            <a:r>
              <a:rPr lang="en-IE" b="1" i="1" dirty="0" smtClean="0"/>
              <a:t>Part 2 </a:t>
            </a:r>
            <a:r>
              <a:rPr lang="en-IE" dirty="0" smtClean="0"/>
              <a:t>Digraphs and Relations</a:t>
            </a:r>
          </a:p>
          <a:p>
            <a:pPr marL="0" indent="0">
              <a:buNone/>
            </a:pPr>
            <a:r>
              <a:rPr lang="en-IE" b="1" i="1" dirty="0" smtClean="0"/>
              <a:t>Part 3 </a:t>
            </a:r>
            <a:r>
              <a:rPr lang="en-IE" dirty="0" smtClean="0"/>
              <a:t>Overview of previous material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30632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Cartesian Relations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mtClean="0"/>
              <a:t>Every possible </a:t>
            </a:r>
            <a:r>
              <a:rPr lang="en-IE" dirty="0" smtClean="0"/>
              <a:t>ordered pairing of elements of two sets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1694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Tutorial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IE" b="1" u="sng" dirty="0" smtClean="0"/>
              <a:t>Part 1 : Graph Theory</a:t>
            </a:r>
          </a:p>
          <a:p>
            <a:pPr marL="0" indent="0">
              <a:buNone/>
            </a:pPr>
            <a:r>
              <a:rPr lang="en-IE" dirty="0" smtClean="0"/>
              <a:t>Important Terminology</a:t>
            </a:r>
          </a:p>
          <a:p>
            <a:pPr marL="0" indent="0">
              <a:buNone/>
            </a:pPr>
            <a:r>
              <a:rPr lang="en-IE" i="1" dirty="0" smtClean="0"/>
              <a:t>Vertex / Vertices</a:t>
            </a:r>
          </a:p>
          <a:p>
            <a:pPr marL="0" indent="0">
              <a:buNone/>
            </a:pPr>
            <a:r>
              <a:rPr lang="en-IE" i="1" dirty="0" smtClean="0"/>
              <a:t>Edges</a:t>
            </a:r>
          </a:p>
          <a:p>
            <a:pPr marL="0" indent="0">
              <a:buNone/>
            </a:pPr>
            <a:r>
              <a:rPr lang="en-IE" i="1" dirty="0" smtClean="0"/>
              <a:t>Incidence</a:t>
            </a:r>
          </a:p>
          <a:p>
            <a:pPr marL="0" indent="0">
              <a:buNone/>
            </a:pPr>
            <a:r>
              <a:rPr lang="en-IE" i="1" dirty="0" smtClean="0"/>
              <a:t>Adjacency</a:t>
            </a:r>
          </a:p>
          <a:p>
            <a:pPr marL="0" indent="0">
              <a:buNone/>
            </a:pPr>
            <a:r>
              <a:rPr lang="en-IE" i="1" dirty="0" smtClean="0"/>
              <a:t>Simple Graphs</a:t>
            </a:r>
          </a:p>
          <a:p>
            <a:pPr marL="0" indent="0">
              <a:buNone/>
            </a:pPr>
            <a:endParaRPr lang="en-IE" i="1" dirty="0" smtClean="0"/>
          </a:p>
          <a:p>
            <a:pPr marL="0" indent="0">
              <a:buNone/>
            </a:pPr>
            <a:endParaRPr lang="en-IE" i="1" dirty="0" smtClean="0"/>
          </a:p>
          <a:p>
            <a:pPr marL="0" indent="0">
              <a:buNone/>
            </a:pPr>
            <a:r>
              <a:rPr lang="en-IE" i="1" dirty="0" smtClean="0"/>
              <a:t>Connected Graphs</a:t>
            </a:r>
          </a:p>
          <a:p>
            <a:pPr marL="0" indent="0">
              <a:buNone/>
            </a:pPr>
            <a:r>
              <a:rPr lang="en-IE" i="1" dirty="0" smtClean="0"/>
              <a:t>Degree</a:t>
            </a:r>
          </a:p>
          <a:p>
            <a:pPr marL="0" indent="0">
              <a:buNone/>
            </a:pPr>
            <a:r>
              <a:rPr lang="en-IE" i="1" dirty="0" smtClean="0"/>
              <a:t>Parallel Edges</a:t>
            </a:r>
          </a:p>
          <a:p>
            <a:pPr marL="0" indent="0">
              <a:buNone/>
            </a:pPr>
            <a:r>
              <a:rPr lang="en-IE" i="1" dirty="0" smtClean="0"/>
              <a:t>Loops</a:t>
            </a:r>
          </a:p>
          <a:p>
            <a:pPr marL="0" indent="0">
              <a:buNone/>
            </a:pPr>
            <a:r>
              <a:rPr lang="en-IE" i="1" dirty="0" smtClean="0"/>
              <a:t>Isolated Vertex</a:t>
            </a:r>
            <a:endParaRPr lang="en-IE" i="1" dirty="0"/>
          </a:p>
        </p:txBody>
      </p:sp>
    </p:spTree>
    <p:extLst>
      <p:ext uri="{BB962C8B-B14F-4D97-AF65-F5344CB8AC3E}">
        <p14:creationId xmlns:p14="http://schemas.microsoft.com/office/powerpoint/2010/main" val="2281759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Tutorial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buNone/>
            </a:pPr>
            <a:r>
              <a:rPr lang="en-IE" b="1" u="sng" dirty="0" smtClean="0"/>
              <a:t>Part 1 : Graph Theory</a:t>
            </a:r>
          </a:p>
          <a:p>
            <a:pPr marL="0" indent="0">
              <a:buNone/>
            </a:pPr>
            <a:r>
              <a:rPr lang="en-IE" i="1" dirty="0" smtClean="0"/>
              <a:t>Degree Sequence of a graph</a:t>
            </a:r>
          </a:p>
          <a:p>
            <a:pPr marL="0" indent="0">
              <a:buNone/>
            </a:pPr>
            <a:r>
              <a:rPr lang="en-IE" i="1" dirty="0" smtClean="0"/>
              <a:t>Computing the number of edges of a graph</a:t>
            </a:r>
          </a:p>
          <a:p>
            <a:pPr marL="0" indent="0">
              <a:buNone/>
            </a:pPr>
            <a:endParaRPr lang="en-IE" i="1" dirty="0"/>
          </a:p>
          <a:p>
            <a:pPr marL="0" indent="0">
              <a:buNone/>
            </a:pPr>
            <a:endParaRPr lang="en-IE" i="1" dirty="0" smtClean="0"/>
          </a:p>
        </p:txBody>
      </p:sp>
    </p:spTree>
    <p:extLst>
      <p:ext uri="{BB962C8B-B14F-4D97-AF65-F5344CB8AC3E}">
        <p14:creationId xmlns:p14="http://schemas.microsoft.com/office/powerpoint/2010/main" val="1038601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Tutorial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buNone/>
            </a:pPr>
            <a:r>
              <a:rPr lang="en-IE" b="1" u="sng" dirty="0" smtClean="0"/>
              <a:t>Part 1 : Graph Theory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smtClean="0"/>
              <a:t>Special graphs</a:t>
            </a:r>
          </a:p>
          <a:p>
            <a:r>
              <a:rPr lang="en-IE" i="1" dirty="0" smtClean="0"/>
              <a:t>n-regular graphs</a:t>
            </a:r>
          </a:p>
          <a:p>
            <a:r>
              <a:rPr lang="en-IE" i="1" dirty="0" smtClean="0"/>
              <a:t>Complete graphs (K-graphs)</a:t>
            </a:r>
          </a:p>
        </p:txBody>
      </p:sp>
    </p:spTree>
    <p:extLst>
      <p:ext uri="{BB962C8B-B14F-4D97-AF65-F5344CB8AC3E}">
        <p14:creationId xmlns:p14="http://schemas.microsoft.com/office/powerpoint/2010/main" val="1038601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Tutorial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 smtClean="0"/>
              <a:t>More terminology</a:t>
            </a:r>
          </a:p>
          <a:p>
            <a:r>
              <a:rPr lang="en-IE" dirty="0" smtClean="0"/>
              <a:t>Cycles (also known as trails and tours)</a:t>
            </a:r>
          </a:p>
          <a:p>
            <a:r>
              <a:rPr lang="en-IE" dirty="0" smtClean="0"/>
              <a:t>Paths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dirty="0" smtClean="0"/>
              <a:t>(Remark: Important definitions for more advanced algorithms, such as Travelling Salesman Problem and Chinese Postman Problem)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50596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2003 Question 6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7" t="38744" r="14535" b="21069"/>
          <a:stretch/>
        </p:blipFill>
        <p:spPr bwMode="auto">
          <a:xfrm>
            <a:off x="467544" y="2067861"/>
            <a:ext cx="8217983" cy="4169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8518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Question 6</a:t>
            </a:r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5" t="27209" r="14317" b="45628"/>
          <a:stretch/>
        </p:blipFill>
        <p:spPr bwMode="auto">
          <a:xfrm>
            <a:off x="251520" y="2126512"/>
            <a:ext cx="8892480" cy="241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5740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Tutorial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dirty="0" smtClean="0"/>
              <a:t>Isomorphism</a:t>
            </a:r>
          </a:p>
          <a:p>
            <a:pPr marL="0" indent="0">
              <a:buNone/>
            </a:pPr>
            <a:r>
              <a:rPr lang="en-IE" dirty="0" smtClean="0"/>
              <a:t>Graphs that appear different are isomorphic if, in fact, they have same mathematical structure.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smtClean="0"/>
              <a:t>Mathematical structure of a graph can be considered as </a:t>
            </a:r>
          </a:p>
          <a:p>
            <a:pPr marL="514350" indent="-514350">
              <a:buAutoNum type="arabicParenR"/>
            </a:pPr>
            <a:r>
              <a:rPr lang="en-IE" dirty="0" smtClean="0"/>
              <a:t>Adjacency Lists</a:t>
            </a:r>
          </a:p>
          <a:p>
            <a:pPr marL="514350" indent="-514350">
              <a:buAutoNum type="arabicParenR"/>
            </a:pPr>
            <a:r>
              <a:rPr lang="en-IE" dirty="0" smtClean="0"/>
              <a:t>Adjacency Matrices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9195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351</Words>
  <Application>Microsoft Office PowerPoint</Application>
  <PresentationFormat>On-screen Show (4:3)</PresentationFormat>
  <Paragraphs>99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Onsite Tutorial</vt:lpstr>
      <vt:lpstr>Tutorial</vt:lpstr>
      <vt:lpstr>Tutorial</vt:lpstr>
      <vt:lpstr>Tutorial</vt:lpstr>
      <vt:lpstr>Tutorial</vt:lpstr>
      <vt:lpstr>Tutorial</vt:lpstr>
      <vt:lpstr>2003 Question 6</vt:lpstr>
      <vt:lpstr>2006 Question 6</vt:lpstr>
      <vt:lpstr>Tutorial</vt:lpstr>
      <vt:lpstr>2003 Question 5</vt:lpstr>
      <vt:lpstr>Digraphs</vt:lpstr>
      <vt:lpstr>Relations</vt:lpstr>
      <vt:lpstr>Relations</vt:lpstr>
      <vt:lpstr>Relations</vt:lpstr>
      <vt:lpstr>Relations</vt:lpstr>
      <vt:lpstr>Relations</vt:lpstr>
      <vt:lpstr>Digraphs and Relations</vt:lpstr>
      <vt:lpstr>Relations</vt:lpstr>
      <vt:lpstr>Relations</vt:lpstr>
      <vt:lpstr>Cartesian Relations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Onsite Tutorial</dc:title>
  <dc:creator>Kevin</dc:creator>
  <cp:lastModifiedBy>Kevin</cp:lastModifiedBy>
  <cp:revision>11</cp:revision>
  <dcterms:created xsi:type="dcterms:W3CDTF">2013-02-09T11:53:34Z</dcterms:created>
  <dcterms:modified xsi:type="dcterms:W3CDTF">2013-02-09T18:11:53Z</dcterms:modified>
</cp:coreProperties>
</file>