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4" r:id="rId5"/>
    <p:sldId id="258" r:id="rId6"/>
    <p:sldId id="260" r:id="rId7"/>
    <p:sldId id="262" r:id="rId8"/>
    <p:sldId id="263" r:id="rId9"/>
    <p:sldId id="261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Autofit/>
          </a:bodyPr>
          <a:lstStyle/>
          <a:p>
            <a:r>
              <a:rPr lang="en-IE" sz="5400" dirty="0" smtClean="0"/>
              <a:t>Set Theory</a:t>
            </a:r>
            <a:r>
              <a:rPr lang="en-IE" sz="4800" dirty="0" smtClean="0"/>
              <a:t/>
            </a:r>
            <a:br>
              <a:rPr lang="en-IE" sz="4800" dirty="0" smtClean="0"/>
            </a:br>
            <a:r>
              <a:rPr lang="en-IE" sz="4800" dirty="0" smtClean="0"/>
              <a:t>Rules of Inclusion : Example</a:t>
            </a:r>
            <a:endParaRPr lang="en-IE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www.Stats-Lab.com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Twitter: @</a:t>
            </a:r>
            <a:r>
              <a:rPr lang="en-IE" dirty="0" err="1" smtClean="0">
                <a:solidFill>
                  <a:schemeClr val="tx1"/>
                </a:solidFill>
              </a:rPr>
              <a:t>StatsLabDublin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E" sz="2800" dirty="0" smtClean="0"/>
              <a:t>Shade the region </a:t>
            </a:r>
            <a:r>
              <a:rPr lang="en-IE" sz="2800" b="1" i="1" dirty="0" smtClean="0"/>
              <a:t>X</a:t>
            </a:r>
            <a:r>
              <a:rPr lang="en-IE" sz="2800" dirty="0" smtClean="0"/>
              <a:t> on your diagram.</a:t>
            </a:r>
            <a:endParaRPr lang="en-IE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3354" t="19991" r="43374" b="56928"/>
          <a:stretch>
            <a:fillRect/>
          </a:stretch>
        </p:blipFill>
        <p:spPr bwMode="auto">
          <a:xfrm>
            <a:off x="467544" y="1700808"/>
            <a:ext cx="2520280" cy="328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 of Inclusion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4130" t="19565" r="38216" b="67906"/>
          <a:stretch>
            <a:fillRect/>
          </a:stretch>
        </p:blipFill>
        <p:spPr bwMode="auto">
          <a:xfrm>
            <a:off x="395536" y="1268760"/>
            <a:ext cx="805255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 of Inclusion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4130" t="19565" r="38216" b="67906"/>
          <a:stretch>
            <a:fillRect/>
          </a:stretch>
        </p:blipFill>
        <p:spPr bwMode="auto">
          <a:xfrm>
            <a:off x="395536" y="1268760"/>
            <a:ext cx="805255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Autofit/>
          </a:bodyPr>
          <a:lstStyle/>
          <a:p>
            <a:r>
              <a:rPr lang="en-IE" sz="5400" dirty="0" smtClean="0"/>
              <a:t>Set Theory</a:t>
            </a:r>
            <a:r>
              <a:rPr lang="en-IE" sz="4800" dirty="0" smtClean="0"/>
              <a:t/>
            </a:r>
            <a:br>
              <a:rPr lang="en-IE" sz="4800" dirty="0" smtClean="0"/>
            </a:br>
            <a:r>
              <a:rPr lang="en-IE" sz="4800" dirty="0" smtClean="0"/>
              <a:t>Venn Diagrams</a:t>
            </a:r>
            <a:endParaRPr lang="en-IE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www.Stats-Lab.com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Twitter: @</a:t>
            </a:r>
            <a:r>
              <a:rPr lang="en-IE" dirty="0" err="1" smtClean="0">
                <a:solidFill>
                  <a:schemeClr val="tx1"/>
                </a:solidFill>
              </a:rPr>
              <a:t>StatsLabDublin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E" sz="2800" dirty="0" smtClean="0"/>
              <a:t>Suppose we have a labelled Venn diagram depicting </a:t>
            </a:r>
            <a:r>
              <a:rPr lang="en-IE" sz="2800" b="1" i="1" dirty="0" smtClean="0"/>
              <a:t>A</a:t>
            </a:r>
            <a:r>
              <a:rPr lang="en-IE" sz="2800" i="1" dirty="0" smtClean="0"/>
              <a:t>,</a:t>
            </a:r>
            <a:r>
              <a:rPr lang="en-IE" sz="2800" b="1" i="1" dirty="0" smtClean="0"/>
              <a:t> B</a:t>
            </a:r>
            <a:r>
              <a:rPr lang="en-IE" sz="2800" i="1" dirty="0" smtClean="0"/>
              <a:t>, </a:t>
            </a:r>
            <a:r>
              <a:rPr lang="en-IE" sz="2800" b="1" i="1" dirty="0" smtClean="0"/>
              <a:t>C </a:t>
            </a:r>
            <a:r>
              <a:rPr lang="en-IE" sz="2800" dirty="0" smtClean="0"/>
              <a:t>in such a way that they divide the universal set </a:t>
            </a:r>
            <a:r>
              <a:rPr lang="en-IE" sz="2800" b="1" i="1" dirty="0" smtClean="0"/>
              <a:t>U</a:t>
            </a:r>
            <a:r>
              <a:rPr lang="en-IE" sz="2800" dirty="0" smtClean="0"/>
              <a:t> into 8 disjoint regions.</a:t>
            </a:r>
          </a:p>
          <a:p>
            <a:endParaRPr lang="en-IE" sz="2800" dirty="0" smtClean="0"/>
          </a:p>
          <a:p>
            <a:r>
              <a:rPr lang="en-IE" sz="2800" dirty="0" smtClean="0"/>
              <a:t>The subset </a:t>
            </a:r>
            <a:r>
              <a:rPr lang="en-IE" sz="2800" b="1" i="1" dirty="0" smtClean="0"/>
              <a:t>Y ⊆ U </a:t>
            </a:r>
            <a:r>
              <a:rPr lang="en-IE" sz="2800" dirty="0" smtClean="0"/>
              <a:t>is deﬁned as </a:t>
            </a:r>
            <a:r>
              <a:rPr lang="en-IE" sz="2800" b="1" i="1" dirty="0" smtClean="0"/>
              <a:t>Y = A </a:t>
            </a:r>
            <a:r>
              <a:rPr lang="en-IE" sz="2400" b="1" dirty="0" smtClean="0"/>
              <a:t>∪ </a:t>
            </a:r>
            <a:r>
              <a:rPr lang="en-IE" sz="2800" b="1" i="1" dirty="0" smtClean="0"/>
              <a:t>(C − B)</a:t>
            </a:r>
            <a:r>
              <a:rPr lang="en-IE" sz="2800" dirty="0" smtClean="0"/>
              <a:t>.</a:t>
            </a:r>
          </a:p>
          <a:p>
            <a:endParaRPr lang="en-IE" sz="2800" dirty="0"/>
          </a:p>
          <a:p>
            <a:r>
              <a:rPr lang="en-IE" sz="2800" dirty="0" smtClean="0"/>
              <a:t>Sketch the region </a:t>
            </a:r>
            <a:r>
              <a:rPr lang="en-IE" sz="2800" b="1" i="1" dirty="0"/>
              <a:t>Y </a:t>
            </a:r>
            <a:r>
              <a:rPr lang="en-IE" sz="2800" dirty="0" smtClean="0"/>
              <a:t>on the Venn Diagram (shade in the appropriate regions).</a:t>
            </a:r>
          </a:p>
          <a:p>
            <a:endParaRPr lang="en-IE" sz="2800" dirty="0" smtClean="0"/>
          </a:p>
          <a:p>
            <a:r>
              <a:rPr lang="en-IE" sz="2800" dirty="0" smtClean="0"/>
              <a:t>Construct a membership table for </a:t>
            </a:r>
            <a:r>
              <a:rPr lang="en-IE" sz="2800" b="1" i="1" dirty="0"/>
              <a:t>Y</a:t>
            </a:r>
            <a:r>
              <a:rPr lang="en-IE" sz="2800" dirty="0" smtClean="0"/>
              <a:t>. </a:t>
            </a:r>
            <a:endParaRPr lang="en-IE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E" b="1" i="1" dirty="0" smtClean="0"/>
              <a:t>Y = A </a:t>
            </a:r>
            <a:r>
              <a:rPr lang="en-IE" sz="2800" b="1" dirty="0" smtClean="0"/>
              <a:t>∪ </a:t>
            </a:r>
            <a:r>
              <a:rPr lang="en-IE" b="1" i="1" dirty="0" smtClean="0"/>
              <a:t>(C − B)</a:t>
            </a:r>
            <a:r>
              <a:rPr lang="en-IE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A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B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C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Y</a:t>
                      </a:r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A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B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C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Y</a:t>
                      </a:r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E" sz="2800" dirty="0" smtClean="0"/>
              <a:t>Suppose we have a labelled Venn diagram depicting </a:t>
            </a:r>
            <a:r>
              <a:rPr lang="en-IE" sz="2800" b="1" i="1" dirty="0" smtClean="0"/>
              <a:t>A</a:t>
            </a:r>
            <a:r>
              <a:rPr lang="en-IE" sz="2800" i="1" dirty="0" smtClean="0"/>
              <a:t>,</a:t>
            </a:r>
            <a:r>
              <a:rPr lang="en-IE" sz="2800" b="1" i="1" dirty="0" smtClean="0"/>
              <a:t> B</a:t>
            </a:r>
            <a:r>
              <a:rPr lang="en-IE" sz="2800" i="1" dirty="0" smtClean="0"/>
              <a:t>, </a:t>
            </a:r>
            <a:r>
              <a:rPr lang="en-IE" sz="2800" b="1" i="1" dirty="0" smtClean="0"/>
              <a:t>C </a:t>
            </a:r>
            <a:r>
              <a:rPr lang="en-IE" sz="2800" dirty="0" smtClean="0"/>
              <a:t>in such a way that they divide the universal set </a:t>
            </a:r>
            <a:r>
              <a:rPr lang="en-IE" sz="2800" b="1" i="1" dirty="0" smtClean="0"/>
              <a:t>U</a:t>
            </a:r>
            <a:r>
              <a:rPr lang="en-IE" sz="2800" dirty="0" smtClean="0"/>
              <a:t> into 8 disjoint regions.</a:t>
            </a:r>
          </a:p>
          <a:p>
            <a:r>
              <a:rPr lang="en-IE" sz="2800" dirty="0" smtClean="0"/>
              <a:t>The subset </a:t>
            </a:r>
            <a:r>
              <a:rPr lang="en-IE" sz="2800" b="1" i="1" dirty="0" smtClean="0"/>
              <a:t>X</a:t>
            </a:r>
            <a:r>
              <a:rPr lang="en-IE" sz="2800" dirty="0" smtClean="0"/>
              <a:t> ⊆ </a:t>
            </a:r>
            <a:r>
              <a:rPr lang="en-IE" sz="2800" b="1" i="1" dirty="0" smtClean="0"/>
              <a:t>U</a:t>
            </a:r>
            <a:r>
              <a:rPr lang="en-IE" sz="2800" dirty="0" smtClean="0"/>
              <a:t> is deﬁned by the following membership table:</a:t>
            </a:r>
            <a:endParaRPr lang="en-IE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3354" t="19991" r="43374" b="56928"/>
          <a:stretch>
            <a:fillRect/>
          </a:stretch>
        </p:blipFill>
        <p:spPr bwMode="auto">
          <a:xfrm>
            <a:off x="3059832" y="3284984"/>
            <a:ext cx="2520280" cy="328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223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Set Theory Rules of Inclusion : Example</vt:lpstr>
      <vt:lpstr>Rules of Inclusion</vt:lpstr>
      <vt:lpstr>Rules of Inclusion</vt:lpstr>
      <vt:lpstr>Set Theory Venn Diagrams</vt:lpstr>
      <vt:lpstr>Venn Diagrams</vt:lpstr>
      <vt:lpstr>Venn Diagrams</vt:lpstr>
      <vt:lpstr>Venn Diagrams</vt:lpstr>
      <vt:lpstr>Venn Diagrams</vt:lpstr>
      <vt:lpstr>Venn Diagrams</vt:lpstr>
      <vt:lpstr>Venn Diagrams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 Venn Diagrams</dc:title>
  <dc:creator>kevin.obrien</dc:creator>
  <cp:lastModifiedBy>kevin.obrien</cp:lastModifiedBy>
  <cp:revision>5</cp:revision>
  <dcterms:created xsi:type="dcterms:W3CDTF">2013-10-28T15:13:57Z</dcterms:created>
  <dcterms:modified xsi:type="dcterms:W3CDTF">2013-10-28T16:01:01Z</dcterms:modified>
</cp:coreProperties>
</file>