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4"/>
  </p:notesMasterIdLst>
  <p:sldIdLst>
    <p:sldId id="536" r:id="rId5"/>
    <p:sldId id="535" r:id="rId6"/>
    <p:sldId id="602" r:id="rId7"/>
    <p:sldId id="603" r:id="rId8"/>
    <p:sldId id="604" r:id="rId9"/>
    <p:sldId id="605" r:id="rId10"/>
    <p:sldId id="606" r:id="rId11"/>
    <p:sldId id="534" r:id="rId12"/>
    <p:sldId id="607" r:id="rId13"/>
    <p:sldId id="526" r:id="rId14"/>
    <p:sldId id="527" r:id="rId15"/>
    <p:sldId id="528" r:id="rId16"/>
    <p:sldId id="597" r:id="rId17"/>
    <p:sldId id="598" r:id="rId18"/>
    <p:sldId id="599" r:id="rId19"/>
    <p:sldId id="600" r:id="rId20"/>
    <p:sldId id="601" r:id="rId21"/>
    <p:sldId id="608" r:id="rId22"/>
    <p:sldId id="4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99FF"/>
    <a:srgbClr val="CCFF33"/>
    <a:srgbClr val="FFCC00"/>
    <a:srgbClr val="0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75" autoAdjust="0"/>
    <p:restoredTop sz="94675" autoAdjust="0"/>
  </p:normalViewPr>
  <p:slideViewPr>
    <p:cSldViewPr snapToGrid="0"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772E-6DB8-CE42-8F3B-49E723230B98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780A5-B5E6-834F-B349-01D3BD1B9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D7C1763-E17F-884D-8898-1D57CD294F9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B3B4-C511-48A0-907F-FFFE6FE6A8A3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375-4F26-4967-BAB5-1DF0038E0813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6A85-57F0-469E-8508-0E7DEBAEC89D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2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59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77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90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7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F5C3-F000-4A9D-900F-589118060026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73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13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13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2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0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33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59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1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882-EDAA-458A-9762-E1FAD6B6F60C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52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39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44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86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54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76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713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350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577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5A8-C2C9-43BE-A295-140467E95710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20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3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390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51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9D98-2422-48C3-A6CB-B7615EA119F2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FE47-643F-4786-A110-73287995AA96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E362-AB2C-43A2-9461-A50433792CD0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76D3-FA38-40A2-9101-99921B36CD14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56A-BF3E-40E8-A8DD-67A598B02CC0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867F-61F0-4D32-A386-E1F613B319EC}" type="datetime1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  <a:latin typeface="Calibri (Corps)"/>
                <a:cs typeface="Calibri (Corps)"/>
              </a:defRPr>
            </a:lvl1pPr>
          </a:lstStyle>
          <a:p>
            <a:fld id="{E4CAE1AF-AC0C-FB4E-AE67-19ACF9E285C5}" type="slidenum">
              <a:rPr lang="en-US" smtClean="0"/>
              <a:pPr/>
              <a:t>‹#›</a:t>
            </a:fld>
            <a:r>
              <a:rPr lang="en-US" smtClean="0"/>
              <a:t>/31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0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113D19B-D6CE-49BC-AFB9-913E2E76738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366EC5A-4855-45DA-BA51-8EEE0A019A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7869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system dynamics modeling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326" y="3069824"/>
            <a:ext cx="112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321" y="1922172"/>
            <a:ext cx="8229600" cy="4525963"/>
          </a:xfrm>
        </p:spPr>
        <p:txBody>
          <a:bodyPr/>
          <a:lstStyle/>
          <a:p>
            <a:r>
              <a:rPr lang="en-US" dirty="0" smtClean="0"/>
              <a:t>Add date, your name, school etc. here if you want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 very simple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3304904"/>
            <a:ext cx="8229600" cy="24035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system changes over time</a:t>
            </a:r>
          </a:p>
          <a:p>
            <a:pPr lvl="1"/>
            <a:r>
              <a:rPr lang="en-US" dirty="0" smtClean="0"/>
              <a:t>In particular, the </a:t>
            </a:r>
            <a:r>
              <a:rPr lang="en-US" i="1" dirty="0" smtClean="0">
                <a:solidFill>
                  <a:srgbClr val="660066"/>
                </a:solidFill>
              </a:rPr>
              <a:t>number of bacteria increases</a:t>
            </a:r>
          </a:p>
          <a:p>
            <a:r>
              <a:rPr lang="en-US" dirty="0" smtClean="0"/>
              <a:t>Create a model:</a:t>
            </a:r>
          </a:p>
          <a:p>
            <a:pPr lvl="1"/>
            <a:r>
              <a:rPr lang="en-US" dirty="0" smtClean="0"/>
              <a:t>How would we construct a model of the bacteria population and its increase, over a period of 8 hours?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330" y="1819227"/>
            <a:ext cx="7929155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dbl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Arial Italic"/>
                <a:cs typeface="Arial Italic"/>
              </a:rPr>
              <a:t>A bottle initially holds 100 bacteria.  They grow quickly.  On average, 40% of the bacteria reproduce each hour, each producing one new bacterium.  </a:t>
            </a:r>
            <a:endParaRPr lang="en-US" sz="2200" i="1" dirty="0">
              <a:latin typeface="Arial Italic"/>
              <a:cs typeface="Arial It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35"/>
            <a:ext cx="8229600" cy="9343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Manually modeling the population: 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769416"/>
            <a:ext cx="8229600" cy="3461657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Initial population = 100</a:t>
            </a:r>
          </a:p>
          <a:p>
            <a:pPr>
              <a:spcAft>
                <a:spcPts val="600"/>
              </a:spcAft>
              <a:buClr>
                <a:srgbClr val="FF6600"/>
              </a:buClr>
            </a:pPr>
            <a:r>
              <a:rPr lang="en-US" dirty="0" smtClean="0"/>
              <a:t>Births = 40% of population = 0.4 x 100 = 40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Population at hour 1 = initial population + births = 100 + 40 = 140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Births at hour 1 = 40% of population = 0.4 x 140 = 56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Population at hour 2 = 140 + 56 = 196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Births at hour 2 = 0.4 x 196 = 78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Population at hour 3 = 196 + 78 = 274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etc…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775159" y="5372322"/>
            <a:ext cx="7929155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Arial Italic"/>
                <a:cs typeface="Arial Italic"/>
              </a:rPr>
              <a:t>A bottle initially holds </a:t>
            </a:r>
            <a:r>
              <a:rPr lang="en-US" sz="2200" b="1" i="1" dirty="0" smtClean="0">
                <a:latin typeface="Arial Italic"/>
                <a:cs typeface="Arial Italic"/>
              </a:rPr>
              <a:t>100 </a:t>
            </a:r>
            <a:r>
              <a:rPr lang="en-US" sz="2200" i="1" dirty="0" smtClean="0">
                <a:latin typeface="Arial Italic"/>
                <a:cs typeface="Arial Italic"/>
              </a:rPr>
              <a:t>bacteria.  They </a:t>
            </a:r>
            <a:r>
              <a:rPr lang="en-US" sz="2200" b="1" i="1" dirty="0" smtClean="0">
                <a:latin typeface="Arial Italic"/>
                <a:cs typeface="Arial Italic"/>
              </a:rPr>
              <a:t>grow </a:t>
            </a:r>
            <a:r>
              <a:rPr lang="en-US" sz="2200" i="1" dirty="0" smtClean="0">
                <a:latin typeface="Arial Italic"/>
                <a:cs typeface="Arial Italic"/>
              </a:rPr>
              <a:t>quickly.  On average, </a:t>
            </a:r>
            <a:r>
              <a:rPr lang="en-US" sz="2200" b="1" i="1" dirty="0" smtClean="0">
                <a:latin typeface="Arial Italic"/>
                <a:cs typeface="Arial Italic"/>
              </a:rPr>
              <a:t>40%</a:t>
            </a:r>
            <a:r>
              <a:rPr lang="en-US" sz="2200" i="1" dirty="0" smtClean="0">
                <a:latin typeface="Arial Italic"/>
                <a:cs typeface="Arial Italic"/>
              </a:rPr>
              <a:t> of the bacteria </a:t>
            </a:r>
            <a:r>
              <a:rPr lang="en-US" sz="2200" b="1" i="1" dirty="0" smtClean="0">
                <a:latin typeface="Arial Italic"/>
                <a:cs typeface="Arial Italic"/>
              </a:rPr>
              <a:t>reproduce </a:t>
            </a:r>
            <a:r>
              <a:rPr lang="en-US" sz="2200" i="1" dirty="0" smtClean="0">
                <a:latin typeface="Arial Italic"/>
                <a:cs typeface="Arial Italic"/>
              </a:rPr>
              <a:t>each hour, each producing one new bacterium.  </a:t>
            </a:r>
            <a:endParaRPr lang="en-US" sz="2200" i="1" dirty="0">
              <a:latin typeface="Arial Italic"/>
              <a:cs typeface="Arial Italic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0340" y="1173490"/>
            <a:ext cx="535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do the same calculation for each tick: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88" y="1282468"/>
            <a:ext cx="8686800" cy="1143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It would be much nicer if you could just write down the basic quantities of the model and how their values change, and let some software do the arithmetic.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99" y="2471289"/>
            <a:ext cx="8229600" cy="34616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Population</a:t>
            </a:r>
          </a:p>
          <a:p>
            <a:pPr lvl="1"/>
            <a:r>
              <a:rPr lang="en-US" sz="2000" dirty="0" smtClean="0"/>
              <a:t>Initially: </a:t>
            </a:r>
            <a:r>
              <a:rPr lang="en-US" sz="2000" dirty="0" smtClean="0">
                <a:solidFill>
                  <a:schemeClr val="accent5"/>
                </a:solidFill>
              </a:rPr>
              <a:t>Value = 100</a:t>
            </a:r>
          </a:p>
          <a:p>
            <a:pPr lvl="1"/>
            <a:r>
              <a:rPr lang="en-US" sz="2000" dirty="0" smtClean="0"/>
              <a:t>Subsequently</a:t>
            </a:r>
            <a:r>
              <a:rPr lang="en-US" sz="2000" dirty="0" smtClean="0">
                <a:solidFill>
                  <a:schemeClr val="accent5"/>
                </a:solidFill>
              </a:rPr>
              <a:t>:  New value = value + births</a:t>
            </a:r>
          </a:p>
          <a:p>
            <a:r>
              <a:rPr lang="en-US" sz="2400" dirty="0" smtClean="0"/>
              <a:t>Births</a:t>
            </a:r>
          </a:p>
          <a:p>
            <a:pPr lvl="1"/>
            <a:r>
              <a:rPr lang="en-US" sz="2000" dirty="0" smtClean="0"/>
              <a:t>At all times: </a:t>
            </a:r>
            <a:r>
              <a:rPr lang="en-US" sz="2000" dirty="0" smtClean="0">
                <a:solidFill>
                  <a:schemeClr val="accent6"/>
                </a:solidFill>
              </a:rPr>
              <a:t>Value = birthrate x population</a:t>
            </a:r>
          </a:p>
          <a:p>
            <a:r>
              <a:rPr lang="en-US" sz="2400" dirty="0" smtClean="0"/>
              <a:t>Birthrate</a:t>
            </a:r>
          </a:p>
          <a:p>
            <a:pPr lvl="1"/>
            <a:r>
              <a:rPr lang="en-US" sz="2000" dirty="0" smtClean="0"/>
              <a:t>At all times: </a:t>
            </a:r>
            <a:r>
              <a:rPr lang="en-US" sz="2000" dirty="0" smtClean="0">
                <a:solidFill>
                  <a:schemeClr val="accent4"/>
                </a:solidFill>
              </a:rPr>
              <a:t>Value = 0.4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775159" y="5560581"/>
            <a:ext cx="7929155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Arial Italic"/>
                <a:cs typeface="Arial Italic"/>
              </a:rPr>
              <a:t>A bottle initially holds </a:t>
            </a:r>
            <a:r>
              <a:rPr lang="en-US" sz="2200" b="1" i="1" dirty="0" smtClean="0">
                <a:latin typeface="Arial Italic"/>
                <a:cs typeface="Arial Italic"/>
              </a:rPr>
              <a:t>100 </a:t>
            </a:r>
            <a:r>
              <a:rPr lang="en-US" sz="2200" i="1" dirty="0" smtClean="0">
                <a:latin typeface="Arial Italic"/>
                <a:cs typeface="Arial Italic"/>
              </a:rPr>
              <a:t>bacteria.  They </a:t>
            </a:r>
            <a:r>
              <a:rPr lang="en-US" sz="2200" b="1" i="1" dirty="0" smtClean="0">
                <a:latin typeface="Arial Italic"/>
                <a:cs typeface="Arial Italic"/>
              </a:rPr>
              <a:t>grow </a:t>
            </a:r>
            <a:r>
              <a:rPr lang="en-US" sz="2200" i="1" dirty="0" smtClean="0">
                <a:latin typeface="Arial Italic"/>
                <a:cs typeface="Arial Italic"/>
              </a:rPr>
              <a:t>quickly.  On average, </a:t>
            </a:r>
            <a:r>
              <a:rPr lang="en-US" sz="2200" b="1" i="1" dirty="0" smtClean="0">
                <a:latin typeface="Arial Italic"/>
                <a:cs typeface="Arial Italic"/>
              </a:rPr>
              <a:t>40%</a:t>
            </a:r>
            <a:r>
              <a:rPr lang="en-US" sz="2200" i="1" dirty="0" smtClean="0">
                <a:latin typeface="Arial Italic"/>
                <a:cs typeface="Arial Italic"/>
              </a:rPr>
              <a:t> of the bacteria </a:t>
            </a:r>
            <a:r>
              <a:rPr lang="en-US" sz="2200" b="1" i="1" dirty="0" smtClean="0">
                <a:latin typeface="Arial Italic"/>
                <a:cs typeface="Arial Italic"/>
              </a:rPr>
              <a:t>reproduce </a:t>
            </a:r>
            <a:r>
              <a:rPr lang="en-US" sz="2200" i="1" dirty="0" smtClean="0">
                <a:latin typeface="Arial Italic"/>
                <a:cs typeface="Arial Italic"/>
              </a:rPr>
              <a:t>each hour, each producing one new bacterium.  </a:t>
            </a:r>
            <a:endParaRPr lang="en-US" sz="2200" i="1" dirty="0">
              <a:latin typeface="Arial Italic"/>
              <a:cs typeface="Arial Italic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70135"/>
            <a:ext cx="8229600" cy="934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Systematically modeling the population: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28894"/>
            <a:ext cx="8229600" cy="934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How To Use Dragoon: Definitions</a:t>
            </a:r>
            <a:br>
              <a:rPr lang="en-US" sz="3600" dirty="0" smtClean="0">
                <a:solidFill>
                  <a:prstClr val="black"/>
                </a:solidFill>
              </a:rPr>
            </a:b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54298" y="4728727"/>
            <a:ext cx="8018440" cy="143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population of the bacteria is an example of an accumulator because it has an initial value of 100 and grows by the number of births each hour.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54298" y="1996623"/>
            <a:ext cx="3217708" cy="2089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An </a:t>
            </a:r>
            <a:r>
              <a:rPr lang="en-US" sz="2400" b="1" dirty="0" smtClean="0">
                <a:solidFill>
                  <a:srgbClr val="F79646"/>
                </a:solidFill>
              </a:rPr>
              <a:t>accumulator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/>
              <a:t>has </a:t>
            </a:r>
            <a:r>
              <a:rPr lang="en-US" sz="2400" dirty="0"/>
              <a:t>an initial value and </a:t>
            </a:r>
            <a:r>
              <a:rPr lang="en-US" sz="2400" dirty="0" smtClean="0"/>
              <a:t>calculates </a:t>
            </a:r>
            <a:r>
              <a:rPr lang="en-US" sz="2400" dirty="0"/>
              <a:t>its next value </a:t>
            </a:r>
            <a:r>
              <a:rPr lang="en-US" sz="2400" dirty="0" smtClean="0"/>
              <a:t>using its </a:t>
            </a:r>
            <a:r>
              <a:rPr lang="en-US" sz="2400" dirty="0"/>
              <a:t>current value and its inputs.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96032"/>
            <a:ext cx="226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79646"/>
                </a:solidFill>
              </a:rPr>
              <a:t>ACCUMULATOR:</a:t>
            </a:r>
            <a:endParaRPr lang="en-US" sz="2400" b="1" dirty="0">
              <a:solidFill>
                <a:srgbClr val="F7964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96" b="62634"/>
          <a:stretch/>
        </p:blipFill>
        <p:spPr bwMode="auto">
          <a:xfrm>
            <a:off x="6421077" y="2518309"/>
            <a:ext cx="1875759" cy="128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necteur droit 24"/>
          <p:cNvCxnSpPr>
            <a:endCxn id="31" idx="3"/>
          </p:cNvCxnSpPr>
          <p:nvPr/>
        </p:nvCxnSpPr>
        <p:spPr>
          <a:xfrm flipH="1" flipV="1">
            <a:off x="3772006" y="3041325"/>
            <a:ext cx="2705367" cy="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28894"/>
            <a:ext cx="8229600" cy="934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How To Use Dragoon: Definitions</a:t>
            </a:r>
            <a:br>
              <a:rPr lang="en-US" sz="3600" dirty="0" smtClean="0">
                <a:solidFill>
                  <a:prstClr val="black"/>
                </a:solidFill>
              </a:rPr>
            </a:b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05749" y="4419445"/>
            <a:ext cx="8132502" cy="143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The number of births each hour is an example of a function because it takes the birth rate and current population as inputs outputs the number of births in that hour.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cxnSp>
        <p:nvCxnSpPr>
          <p:cNvPr id="25" name="Connecteur droit 24"/>
          <p:cNvCxnSpPr>
            <a:endCxn id="31" idx="3"/>
          </p:cNvCxnSpPr>
          <p:nvPr/>
        </p:nvCxnSpPr>
        <p:spPr>
          <a:xfrm flipH="1" flipV="1">
            <a:off x="3772006" y="3035705"/>
            <a:ext cx="2736381" cy="6723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554298" y="2292786"/>
            <a:ext cx="3217708" cy="14858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b="1" dirty="0" smtClean="0">
                <a:solidFill>
                  <a:srgbClr val="F79646"/>
                </a:solidFill>
              </a:rPr>
              <a:t>function </a:t>
            </a:r>
            <a:r>
              <a:rPr lang="en-US" sz="2400" dirty="0" smtClean="0"/>
              <a:t>calculates its current value based on its inputs alone, without referring to its old value.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26864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79646"/>
                </a:solidFill>
              </a:rPr>
              <a:t>FUNCTION:</a:t>
            </a:r>
            <a:endParaRPr lang="en-US" sz="2400" b="1" dirty="0">
              <a:solidFill>
                <a:srgbClr val="F7964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0" t="1" r="-1" b="68474"/>
          <a:stretch/>
        </p:blipFill>
        <p:spPr bwMode="auto">
          <a:xfrm>
            <a:off x="6750424" y="2531254"/>
            <a:ext cx="1783976" cy="108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5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28894"/>
            <a:ext cx="8229600" cy="934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How To Use Dragoon: Definitions</a:t>
            </a:r>
            <a:br>
              <a:rPr lang="en-US" sz="3600" dirty="0" smtClean="0">
                <a:solidFill>
                  <a:prstClr val="black"/>
                </a:solidFill>
              </a:rPr>
            </a:b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05749" y="4527022"/>
            <a:ext cx="8132502" cy="143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growth rate is an example of a parameter because it is always 0.4.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cxnSp>
        <p:nvCxnSpPr>
          <p:cNvPr id="25" name="Connecteur droit 24"/>
          <p:cNvCxnSpPr>
            <a:endCxn id="31" idx="3"/>
          </p:cNvCxnSpPr>
          <p:nvPr/>
        </p:nvCxnSpPr>
        <p:spPr>
          <a:xfrm flipH="1" flipV="1">
            <a:off x="3772006" y="3183622"/>
            <a:ext cx="2615357" cy="332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554298" y="2440703"/>
            <a:ext cx="3217708" cy="14858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b="1" dirty="0" smtClean="0">
                <a:solidFill>
                  <a:srgbClr val="F79646"/>
                </a:solidFill>
              </a:rPr>
              <a:t>parameter </a:t>
            </a:r>
            <a:r>
              <a:rPr lang="en-US" sz="2400" dirty="0" smtClean="0"/>
              <a:t>does not change as time passes.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4298" y="135497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79646"/>
                </a:solidFill>
              </a:rPr>
              <a:t>Parameters:</a:t>
            </a:r>
            <a:endParaRPr lang="en-US" sz="2400" b="1" dirty="0">
              <a:solidFill>
                <a:srgbClr val="F7964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2" t="64435" r="-988" b="-3506"/>
          <a:stretch/>
        </p:blipFill>
        <p:spPr bwMode="auto">
          <a:xfrm>
            <a:off x="6387363" y="2783541"/>
            <a:ext cx="2147047" cy="13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28894"/>
            <a:ext cx="8229600" cy="934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How To Use Dragoon: Definitions</a:t>
            </a:r>
            <a:br>
              <a:rPr lang="en-US" sz="3600" dirty="0" smtClean="0">
                <a:solidFill>
                  <a:prstClr val="black"/>
                </a:solidFill>
              </a:rPr>
            </a:b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81474" y="4894729"/>
            <a:ext cx="8181051" cy="1761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Accumulators, functions, and parameters are all nodes.</a:t>
            </a:r>
          </a:p>
          <a:p>
            <a:pPr marL="914400" indent="-457200"/>
            <a:r>
              <a:rPr lang="en-US" sz="2800" dirty="0" smtClean="0"/>
              <a:t>Accumulators 	are represented as 	</a:t>
            </a:r>
            <a:r>
              <a:rPr lang="en-US" sz="2800" b="1" dirty="0" smtClean="0"/>
              <a:t>squares</a:t>
            </a:r>
            <a:r>
              <a:rPr lang="en-US" sz="2800" dirty="0" smtClean="0"/>
              <a:t>.</a:t>
            </a:r>
          </a:p>
          <a:p>
            <a:pPr marL="914400" indent="-457200"/>
            <a:r>
              <a:rPr lang="en-US" sz="2800" dirty="0" smtClean="0"/>
              <a:t>Functions 		are represented as 	</a:t>
            </a:r>
            <a:r>
              <a:rPr lang="en-US" sz="2800" b="1" dirty="0" smtClean="0"/>
              <a:t>circles</a:t>
            </a:r>
            <a:r>
              <a:rPr lang="en-US" sz="2800" dirty="0" smtClean="0"/>
              <a:t>.</a:t>
            </a:r>
          </a:p>
          <a:p>
            <a:pPr marL="914400" indent="-457200"/>
            <a:r>
              <a:rPr lang="en-US" sz="2800" dirty="0" smtClean="0"/>
              <a:t>Parameters 		are represented as 	</a:t>
            </a:r>
            <a:r>
              <a:rPr lang="en-US" sz="2800" b="1" dirty="0" smtClean="0"/>
              <a:t>diamonds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2913226"/>
            <a:ext cx="2269584" cy="14858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b="1" dirty="0" smtClean="0">
                <a:solidFill>
                  <a:srgbClr val="F79646"/>
                </a:solidFill>
              </a:rPr>
              <a:t>node </a:t>
            </a:r>
            <a:r>
              <a:rPr lang="en-US" sz="2400" dirty="0" smtClean="0"/>
              <a:t>is a shape representing a quantity and its calculation.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6784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79646"/>
                </a:solidFill>
              </a:rPr>
              <a:t>NODE:</a:t>
            </a:r>
            <a:endParaRPr lang="en-US" sz="2400" b="1" dirty="0">
              <a:solidFill>
                <a:srgbClr val="F7964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47" y="1383574"/>
            <a:ext cx="47244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necteur droit 24"/>
          <p:cNvCxnSpPr>
            <a:endCxn id="31" idx="3"/>
          </p:cNvCxnSpPr>
          <p:nvPr/>
        </p:nvCxnSpPr>
        <p:spPr>
          <a:xfrm flipH="1">
            <a:off x="2726784" y="2003612"/>
            <a:ext cx="1280440" cy="1652533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24"/>
          <p:cNvCxnSpPr>
            <a:endCxn id="31" idx="3"/>
          </p:cNvCxnSpPr>
          <p:nvPr/>
        </p:nvCxnSpPr>
        <p:spPr>
          <a:xfrm flipH="1">
            <a:off x="2726784" y="2218765"/>
            <a:ext cx="4413604" cy="143738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24"/>
          <p:cNvCxnSpPr>
            <a:endCxn id="31" idx="3"/>
          </p:cNvCxnSpPr>
          <p:nvPr/>
        </p:nvCxnSpPr>
        <p:spPr>
          <a:xfrm flipH="1" flipV="1">
            <a:off x="2726784" y="3656145"/>
            <a:ext cx="3916063" cy="377973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28894"/>
            <a:ext cx="8229600" cy="934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How To Use Dragoon: Definitions</a:t>
            </a:r>
            <a:br>
              <a:rPr lang="en-US" sz="3600" dirty="0" smtClean="0">
                <a:solidFill>
                  <a:prstClr val="black"/>
                </a:solidFill>
              </a:rPr>
            </a:b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81474" y="4894729"/>
            <a:ext cx="8181051" cy="1761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Inputs are represented as arrows in Dragoon. </a:t>
            </a:r>
          </a:p>
          <a:p>
            <a:pPr marL="457200" indent="0">
              <a:buNone/>
            </a:pPr>
            <a:r>
              <a:rPr lang="en-US" sz="2800" dirty="0" smtClean="0"/>
              <a:t>The input for population is births.</a:t>
            </a:r>
          </a:p>
          <a:p>
            <a:pPr marL="457200" indent="0">
              <a:buNone/>
            </a:pPr>
            <a:r>
              <a:rPr lang="en-US" sz="2800" dirty="0" smtClean="0"/>
              <a:t>The inputs for births are population and growth rate.</a:t>
            </a:r>
          </a:p>
          <a:p>
            <a:pPr marL="457200" indent="0">
              <a:buNone/>
            </a:pPr>
            <a:r>
              <a:rPr lang="en-US" sz="2800" dirty="0" smtClean="0"/>
              <a:t>Growth rate is fixed, so it has no inputs.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2762428"/>
            <a:ext cx="2675966" cy="1636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An </a:t>
            </a:r>
            <a:r>
              <a:rPr lang="en-US" sz="2400" b="1" dirty="0" smtClean="0">
                <a:solidFill>
                  <a:srgbClr val="F79646"/>
                </a:solidFill>
              </a:rPr>
              <a:t>input </a:t>
            </a:r>
            <a:r>
              <a:rPr lang="en-US" sz="2400" dirty="0" smtClean="0"/>
              <a:t>is a quantity that is used to calculate the value of a node.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67847"/>
            <a:ext cx="121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79646"/>
                </a:solidFill>
              </a:rPr>
              <a:t>INPUTS:</a:t>
            </a:r>
            <a:endParaRPr lang="en-US" sz="2400" b="1" dirty="0">
              <a:solidFill>
                <a:srgbClr val="F79646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22" y="1111784"/>
            <a:ext cx="4721249" cy="3440910"/>
          </a:xfrm>
          <a:prstGeom prst="rect">
            <a:avLst/>
          </a:prstGeom>
        </p:spPr>
      </p:pic>
      <p:cxnSp>
        <p:nvCxnSpPr>
          <p:cNvPr id="17" name="Connecteur droit 24"/>
          <p:cNvCxnSpPr>
            <a:endCxn id="31" idx="3"/>
          </p:cNvCxnSpPr>
          <p:nvPr/>
        </p:nvCxnSpPr>
        <p:spPr>
          <a:xfrm flipH="1">
            <a:off x="3133166" y="1867847"/>
            <a:ext cx="2855780" cy="171289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24"/>
          <p:cNvCxnSpPr>
            <a:endCxn id="31" idx="3"/>
          </p:cNvCxnSpPr>
          <p:nvPr/>
        </p:nvCxnSpPr>
        <p:spPr>
          <a:xfrm flipH="1">
            <a:off x="3133166" y="2832239"/>
            <a:ext cx="4034116" cy="748507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names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03863"/>
              </p:ext>
            </p:extLst>
          </p:nvPr>
        </p:nvGraphicFramePr>
        <p:xfrm>
          <a:off x="457200" y="1600200"/>
          <a:ext cx="8229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Dragoon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Mathematical name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Parameter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Parameter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Accumulator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Integral</a:t>
                      </a:r>
                      <a:r>
                        <a:rPr lang="en-US" sz="2800" baseline="0" dirty="0" smtClean="0"/>
                        <a:t> function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function</a:t>
                      </a:r>
                      <a:r>
                        <a:rPr lang="en-US" sz="2800" baseline="0" dirty="0" smtClean="0"/>
                        <a:t> that does not include integration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40" y="4198508"/>
            <a:ext cx="813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concept of integration is taught in calculus courses.  An accumulator with two inputs, x and y, would be written as: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76338" y="5087149"/>
                <a:ext cx="3650975" cy="73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∫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𝑑𝑡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38" y="5087149"/>
                <a:ext cx="3650975" cy="731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61492" y="5922146"/>
            <a:ext cx="813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Just remember that an accumulator is a special kind of function.  You do not need to know calculus to understand how it works.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689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1"/>
          <a:stretch/>
        </p:blipFill>
        <p:spPr bwMode="auto">
          <a:xfrm>
            <a:off x="42162" y="1358153"/>
            <a:ext cx="2146300" cy="133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98615" y="0"/>
            <a:ext cx="8229600" cy="759505"/>
          </a:xfrm>
        </p:spPr>
        <p:txBody>
          <a:bodyPr>
            <a:noAutofit/>
          </a:bodyPr>
          <a:lstStyle/>
          <a:p>
            <a:r>
              <a:rPr lang="en-US" sz="4000" dirty="0" smtClean="0"/>
              <a:t>Review</a:t>
            </a:r>
            <a:endParaRPr lang="en-US" sz="4000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662595" y="909908"/>
            <a:ext cx="7162800" cy="4800599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Parameter </a:t>
            </a:r>
            <a:r>
              <a:rPr lang="en-US" sz="2400" dirty="0" smtClean="0"/>
              <a:t>– The  node’s value is a given number that does not change as time passes.</a:t>
            </a:r>
          </a:p>
          <a:p>
            <a:pPr lvl="1">
              <a:buNone/>
            </a:pPr>
            <a:r>
              <a:rPr lang="en-US" sz="1800" dirty="0" smtClean="0"/>
              <a:t>In our </a:t>
            </a:r>
            <a:r>
              <a:rPr lang="en-US" sz="1800" dirty="0"/>
              <a:t>b</a:t>
            </a:r>
            <a:r>
              <a:rPr lang="en-US" sz="1800" dirty="0" smtClean="0"/>
              <a:t>acteria example</a:t>
            </a:r>
            <a:r>
              <a:rPr lang="en-US" sz="1800" i="1" dirty="0" smtClean="0"/>
              <a:t>: </a:t>
            </a:r>
          </a:p>
          <a:p>
            <a:pPr lvl="2">
              <a:spcAft>
                <a:spcPts val="600"/>
              </a:spcAft>
            </a:pPr>
            <a:r>
              <a:rPr lang="en-US" sz="1600" i="1" dirty="0" smtClean="0"/>
              <a:t>Value = 0.40 representing the proportion of population reproducing per hour</a:t>
            </a:r>
            <a:endParaRPr lang="en-US" sz="1800" dirty="0" smtClean="0"/>
          </a:p>
          <a:p>
            <a:r>
              <a:rPr lang="en-US" sz="2400" b="1" i="1" dirty="0" smtClean="0"/>
              <a:t>Function</a:t>
            </a:r>
            <a:r>
              <a:rPr lang="en-US" sz="2400" i="1" dirty="0" smtClean="0"/>
              <a:t> </a:t>
            </a:r>
            <a:r>
              <a:rPr lang="en-US" sz="2400" dirty="0" smtClean="0"/>
              <a:t>– The node’s value is a function of its inputs alone.  </a:t>
            </a:r>
          </a:p>
          <a:p>
            <a:pPr lvl="1">
              <a:buNone/>
            </a:pPr>
            <a:r>
              <a:rPr lang="en-US" sz="1800" dirty="0" smtClean="0"/>
              <a:t>In our </a:t>
            </a:r>
            <a:r>
              <a:rPr lang="en-US" sz="1800" dirty="0"/>
              <a:t>bacteria example</a:t>
            </a:r>
            <a:r>
              <a:rPr lang="en-US" sz="1800" i="1" dirty="0" smtClean="0"/>
              <a:t>: </a:t>
            </a:r>
          </a:p>
          <a:p>
            <a:pPr lvl="2">
              <a:spcAft>
                <a:spcPts val="600"/>
              </a:spcAft>
            </a:pPr>
            <a:r>
              <a:rPr lang="en-US" sz="1600" i="1" dirty="0" smtClean="0"/>
              <a:t>Value = population x growth rate</a:t>
            </a:r>
            <a:endParaRPr lang="en-US" sz="1800" dirty="0" smtClean="0"/>
          </a:p>
          <a:p>
            <a:r>
              <a:rPr lang="en-US" sz="2400" b="1" i="1" dirty="0" smtClean="0"/>
              <a:t>Accumulator </a:t>
            </a:r>
            <a:r>
              <a:rPr lang="en-US" sz="2400" dirty="0" smtClean="0"/>
              <a:t>– The node possesses an initial value and builds its next value upon its current value and its inputs.</a:t>
            </a:r>
          </a:p>
          <a:p>
            <a:pPr lvl="1">
              <a:buNone/>
            </a:pPr>
            <a:r>
              <a:rPr lang="en-US" sz="1800" dirty="0" smtClean="0"/>
              <a:t>In our </a:t>
            </a:r>
            <a:r>
              <a:rPr lang="en-US" sz="1800" dirty="0"/>
              <a:t>bacteria example</a:t>
            </a:r>
            <a:r>
              <a:rPr lang="en-US" sz="1800" i="1" dirty="0" smtClean="0"/>
              <a:t>: </a:t>
            </a:r>
          </a:p>
          <a:p>
            <a:pPr lvl="2"/>
            <a:r>
              <a:rPr lang="en-US" sz="1600" i="1" dirty="0" smtClean="0"/>
              <a:t>Initial Value = 100 </a:t>
            </a:r>
          </a:p>
          <a:p>
            <a:pPr lvl="2"/>
            <a:r>
              <a:rPr lang="en-US" sz="1600" i="1" dirty="0" smtClean="0"/>
              <a:t>Next Value = Current Value + births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E4CAE1AF-AC0C-FB4E-AE67-19ACF9E285C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" y="4614865"/>
            <a:ext cx="1878013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3" y="3047441"/>
            <a:ext cx="178593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dynamics is general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177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dynamics has been applied in many areas:</a:t>
            </a:r>
          </a:p>
          <a:p>
            <a:pPr lvl="1"/>
            <a:r>
              <a:rPr lang="en-US" dirty="0" smtClean="0"/>
              <a:t>Ecosystems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Sociology and policy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and many others</a:t>
            </a:r>
          </a:p>
          <a:p>
            <a:r>
              <a:rPr lang="en-US" dirty="0" smtClean="0"/>
              <a:t>You are about to learn a very important skill!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Models vs.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79646"/>
                </a:solidFill>
              </a:rPr>
              <a:t>System</a:t>
            </a:r>
            <a:r>
              <a:rPr lang="en-US" dirty="0" smtClean="0"/>
              <a:t> refers to something in the real world that you want to understand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79646"/>
                </a:solidFill>
              </a:rPr>
              <a:t>Model</a:t>
            </a:r>
            <a:r>
              <a:rPr lang="en-US" dirty="0" smtClean="0"/>
              <a:t> refers to something you construct that represents a system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Electricity usage in Santa Monica = a system</a:t>
            </a:r>
          </a:p>
          <a:p>
            <a:pPr lvl="1"/>
            <a:r>
              <a:rPr lang="en-US" dirty="0" smtClean="0"/>
              <a:t>Set of equations representing it = a model</a:t>
            </a:r>
          </a:p>
          <a:p>
            <a:pPr marL="914400" lvl="2" indent="0">
              <a:buNone/>
            </a:pPr>
            <a:r>
              <a:rPr lang="en-US" dirty="0" smtClean="0"/>
              <a:t>Usage = industrial + domestic + AC*(temperature – 72)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industrial, domestic &amp; temperature are variables</a:t>
            </a:r>
          </a:p>
          <a:p>
            <a:pPr marL="914400" lvl="2" indent="0">
              <a:buNone/>
            </a:pPr>
            <a:r>
              <a:rPr lang="en-US" dirty="0" smtClean="0"/>
              <a:t>and AC and 72 are constants.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9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85995"/>
              </p:ext>
            </p:extLst>
          </p:nvPr>
        </p:nvGraphicFramePr>
        <p:xfrm>
          <a:off x="457200" y="1600200"/>
          <a:ext cx="54864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cart rolls down a 30-degree inclined plane…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 of equations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Atomic explosion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Simulation program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Cash flow in a small business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Spreadsheet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museum lobby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1/100 scale model constructed of cardboard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Tooth</a:t>
                      </a:r>
                      <a:r>
                        <a:rPr lang="en-US" sz="2000" baseline="0" dirty="0" smtClean="0"/>
                        <a:t> decay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Concept</a:t>
                      </a:r>
                      <a:r>
                        <a:rPr lang="en-US" sz="2000" baseline="0" dirty="0" smtClean="0"/>
                        <a:t> map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Airflow around wing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1/10 size</a:t>
                      </a:r>
                      <a:r>
                        <a:rPr lang="en-US" sz="2000" baseline="0" dirty="0" smtClean="0"/>
                        <a:t> wing in air tunnel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10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Terminology: Executable models can be “run” by a computer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445988"/>
              </p:ext>
            </p:extLst>
          </p:nvPr>
        </p:nvGraphicFramePr>
        <p:xfrm>
          <a:off x="457200" y="1600200"/>
          <a:ext cx="54864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cart rolls down a 30-degree inclined plane…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 of equations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Atomic explosion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Simulation program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Cash flow in a small business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Spreadsheet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museum lobby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1/100 scale model constructed of cardboard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Tooth</a:t>
                      </a:r>
                      <a:r>
                        <a:rPr lang="en-US" sz="2000" baseline="0" dirty="0" smtClean="0"/>
                        <a:t> decay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Concept</a:t>
                      </a:r>
                      <a:r>
                        <a:rPr lang="en-US" sz="2000" baseline="0" dirty="0" smtClean="0"/>
                        <a:t> map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Airflow around wing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1/10 size</a:t>
                      </a:r>
                      <a:r>
                        <a:rPr lang="en-US" sz="2000" baseline="0" dirty="0" smtClean="0"/>
                        <a:t> wing in air tunnel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>
            <a:off x="6096000" y="2057400"/>
            <a:ext cx="762000" cy="16002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25908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black"/>
                </a:solidFill>
              </a:rPr>
              <a:t>Executable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096000" y="3886200"/>
            <a:ext cx="762000" cy="16002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4180582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black"/>
                </a:solidFill>
              </a:rPr>
              <a:t>Not</a:t>
            </a:r>
          </a:p>
          <a:p>
            <a:pPr defTabSz="914400"/>
            <a:r>
              <a:rPr lang="en-US" sz="3200" dirty="0">
                <a:solidFill>
                  <a:prstClr val="black"/>
                </a:solidFill>
              </a:rPr>
              <a:t>e</a:t>
            </a:r>
            <a:r>
              <a:rPr lang="en-US" sz="3200" dirty="0" smtClean="0">
                <a:solidFill>
                  <a:prstClr val="black"/>
                </a:solidFill>
              </a:rPr>
              <a:t>xecutable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6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Terminology:  Dynamic systems &amp; behaviors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>
                <a:solidFill>
                  <a:srgbClr val="F79646"/>
                </a:solidFill>
              </a:rPr>
              <a:t>dynamic system </a:t>
            </a:r>
            <a:r>
              <a:rPr lang="en-US" dirty="0" smtClean="0"/>
              <a:t>is one that changes over time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F79646"/>
                </a:solidFill>
              </a:rPr>
              <a:t>behavior</a:t>
            </a:r>
            <a:r>
              <a:rPr lang="en-US" dirty="0" smtClean="0"/>
              <a:t> of a dynamic system is that change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System = wolves and moose on Isle Royale</a:t>
            </a:r>
          </a:p>
          <a:p>
            <a:pPr marL="457200" lvl="1" indent="0">
              <a:buNone/>
            </a:pPr>
            <a:r>
              <a:rPr lang="en-US" dirty="0" smtClean="0"/>
              <a:t>Behavior = </a:t>
            </a:r>
            <a:endParaRPr lang="en-US" dirty="0"/>
          </a:p>
        </p:txBody>
      </p:sp>
      <p:pic>
        <p:nvPicPr>
          <p:cNvPr id="4" name="Picture 3" descr="http://www.isleroyalewolf.org/sites/default/files/images/Fig01_wolfmoosechronolog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5062330" cy="2624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2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 </a:t>
            </a:r>
            <a:r>
              <a:rPr lang="en-US" sz="3600" i="1" dirty="0" smtClean="0"/>
              <a:t>system dynamics model </a:t>
            </a:r>
            <a:r>
              <a:rPr lang="en-US" sz="3600" dirty="0" smtClean="0"/>
              <a:t>predicts/explains the behavior of a dynamic system</a:t>
            </a:r>
            <a:endParaRPr 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062992" y="1447800"/>
            <a:ext cx="3319008" cy="2238499"/>
            <a:chOff x="5181600" y="1447800"/>
            <a:chExt cx="3319008" cy="2238499"/>
          </a:xfrm>
        </p:grpSpPr>
        <p:sp>
          <p:nvSpPr>
            <p:cNvPr id="6" name="TextBox 5"/>
            <p:cNvSpPr txBox="1"/>
            <p:nvPr/>
          </p:nvSpPr>
          <p:spPr>
            <a:xfrm>
              <a:off x="5181600" y="1447800"/>
              <a:ext cx="3319008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Behavior of the system:</a:t>
              </a:r>
              <a:endParaRPr lang="en-US" dirty="0"/>
            </a:p>
          </p:txBody>
        </p:sp>
        <p:pic>
          <p:nvPicPr>
            <p:cNvPr id="5" name="Picture 4" descr="http://www.isleroyalewolf.org/sites/default/files/images/Fig01_wolfmoosechronology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1836023"/>
              <a:ext cx="3319008" cy="1850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5004503" y="3733800"/>
            <a:ext cx="3910897" cy="2980946"/>
            <a:chOff x="4823711" y="3733800"/>
            <a:chExt cx="3910897" cy="29809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711" y="4107482"/>
              <a:ext cx="3910897" cy="260726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823711" y="3733800"/>
              <a:ext cx="3910897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Predictions of the model: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" y="1463500"/>
            <a:ext cx="4191000" cy="2117899"/>
            <a:chOff x="533400" y="1371600"/>
            <a:chExt cx="2514600" cy="1676400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847671"/>
              <a:ext cx="2514600" cy="12003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wolves and moose of Isle Royale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1371600"/>
              <a:ext cx="2514600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System: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0999" y="3770149"/>
            <a:ext cx="4442711" cy="2568019"/>
            <a:chOff x="381000" y="3770148"/>
            <a:chExt cx="4191000" cy="3081193"/>
          </a:xfrm>
        </p:grpSpPr>
        <p:sp>
          <p:nvSpPr>
            <p:cNvPr id="9" name="TextBox 8"/>
            <p:cNvSpPr txBox="1"/>
            <p:nvPr/>
          </p:nvSpPr>
          <p:spPr>
            <a:xfrm>
              <a:off x="381000" y="3770148"/>
              <a:ext cx="4191000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Model: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" y="4155595"/>
              <a:ext cx="4191000" cy="269574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Let: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dirty="0" smtClean="0"/>
                <a:t>m be moose population, initially 500.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dirty="0" smtClean="0"/>
                <a:t>w be wolf population, initially 10.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000" dirty="0" smtClean="0"/>
                <a:t>A, B, C &amp; D be constants (parameters)</a:t>
              </a:r>
            </a:p>
            <a:p>
              <a:r>
                <a:rPr lang="en-US" sz="2000" dirty="0" smtClean="0"/>
                <a:t>Then: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l-GR" sz="2000" dirty="0" smtClean="0"/>
                <a:t>Δ</a:t>
              </a:r>
              <a:r>
                <a:rPr lang="en-US" sz="2000" dirty="0" smtClean="0"/>
                <a:t>m = m(</a:t>
              </a:r>
              <a:r>
                <a:rPr lang="en-US" sz="2000" dirty="0" err="1" smtClean="0"/>
                <a:t>A─Bw</a:t>
              </a:r>
              <a:r>
                <a:rPr lang="en-US" sz="2000" dirty="0" smtClean="0"/>
                <a:t>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l-GR" sz="2000" dirty="0" smtClean="0"/>
                <a:t>Δ</a:t>
              </a:r>
              <a:r>
                <a:rPr lang="en-US" sz="2000" dirty="0" smtClean="0"/>
                <a:t>w = ─w(</a:t>
              </a:r>
              <a:r>
                <a:rPr lang="en-US" sz="2000" dirty="0" err="1" smtClean="0"/>
                <a:t>C─Dm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2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uses system dynamics models </a:t>
            </a:r>
            <a:br>
              <a:rPr lang="en-US" dirty="0" smtClean="0"/>
            </a:br>
            <a:r>
              <a:rPr lang="en-US" dirty="0" smtClean="0"/>
              <a:t>in the real 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4103" cy="48136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Researchers use such models to understand complex systems and make decisions.</a:t>
            </a:r>
          </a:p>
          <a:p>
            <a:r>
              <a:rPr lang="en-US" sz="2800" dirty="0" smtClean="0"/>
              <a:t>Before engineers build a complex system, they usually build a model of it.  </a:t>
            </a:r>
          </a:p>
          <a:p>
            <a:pPr lvl="1"/>
            <a:r>
              <a:rPr lang="en-US" sz="2400" dirty="0" smtClean="0"/>
              <a:t>They experiment with the model to test and improve their design.  </a:t>
            </a:r>
          </a:p>
          <a:p>
            <a:pPr lvl="1"/>
            <a:r>
              <a:rPr lang="en-US" sz="2400" dirty="0" smtClean="0"/>
              <a:t>Only when the model works perfectly do they start to build the system.</a:t>
            </a:r>
          </a:p>
          <a:p>
            <a:r>
              <a:rPr lang="en-US" sz="2800" dirty="0" smtClean="0"/>
              <a:t>Professionals construct and run models that contain thousands of quantities!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E1AF-AC0C-FB4E-AE67-19ACF9E285C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Dragoon is software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simple executable models of dynamic systems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067115"/>
            <a:ext cx="3535082" cy="28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1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10987</TotalTime>
  <Words>1130</Words>
  <Application>Microsoft Office PowerPoint</Application>
  <PresentationFormat>On-screen Show (4:3)</PresentationFormat>
  <Paragraphs>175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1_Office Theme</vt:lpstr>
      <vt:lpstr>2_Office Theme</vt:lpstr>
      <vt:lpstr>3_Office Theme</vt:lpstr>
      <vt:lpstr>Introduction to  system dynamics modeling</vt:lpstr>
      <vt:lpstr>System dynamics is general</vt:lpstr>
      <vt:lpstr>Terminology: Models vs. Systems</vt:lpstr>
      <vt:lpstr>More examples of modeling</vt:lpstr>
      <vt:lpstr>Terminology: Executable models can be “run” by a computer</vt:lpstr>
      <vt:lpstr>Terminology:  Dynamic systems &amp; behaviors</vt:lpstr>
      <vt:lpstr>A system dynamics model predicts/explains the behavior of a dynamic system</vt:lpstr>
      <vt:lpstr>Who uses system dynamics models  in the real world?</vt:lpstr>
      <vt:lpstr>Dragoon is software for…</vt:lpstr>
      <vt:lpstr>An example of a very simple system</vt:lpstr>
      <vt:lpstr>Manually modeling the population:  </vt:lpstr>
      <vt:lpstr>It would be much nicer if you could just write down the basic quantities of the model and how their values change, and let some software do the arithmetic.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names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world around us</dc:title>
  <dc:creator>Robert Christopherson</dc:creator>
  <cp:lastModifiedBy>Kurt VanLehn</cp:lastModifiedBy>
  <cp:revision>1140</cp:revision>
  <dcterms:created xsi:type="dcterms:W3CDTF">2012-05-12T20:19:25Z</dcterms:created>
  <dcterms:modified xsi:type="dcterms:W3CDTF">2013-08-15T16:46:41Z</dcterms:modified>
</cp:coreProperties>
</file>